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1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271B6F"/>
          </a:solidFill>
        </p:spPr>
        <p:txBody>
          <a:bodyPr wrap="square" lIns="0" tIns="0" rIns="0" bIns="0" rtlCol="0"/>
          <a:lstStyle/>
          <a:p>
            <a:endParaRPr/>
          </a:p>
        </p:txBody>
      </p:sp>
      <p:sp>
        <p:nvSpPr>
          <p:cNvPr id="17" name="bk object 17"/>
          <p:cNvSpPr/>
          <p:nvPr/>
        </p:nvSpPr>
        <p:spPr>
          <a:xfrm>
            <a:off x="8436864" y="0"/>
            <a:ext cx="707135" cy="6857999"/>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057655" y="1309116"/>
            <a:ext cx="6612635" cy="1011935"/>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2151888" y="1905000"/>
            <a:ext cx="2266187" cy="679703"/>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2670048" y="2270760"/>
            <a:ext cx="3293363" cy="679703"/>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329055" y="1439671"/>
            <a:ext cx="6485889" cy="128905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sz="2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Impact"/>
                <a:cs typeface="Impac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271B6F"/>
          </a:solidFill>
        </p:spPr>
        <p:txBody>
          <a:bodyPr wrap="square" lIns="0" tIns="0" rIns="0" bIns="0" rtlCol="0"/>
          <a:lstStyle/>
          <a:p>
            <a:endParaRPr/>
          </a:p>
        </p:txBody>
      </p:sp>
      <p:sp>
        <p:nvSpPr>
          <p:cNvPr id="17" name="bk object 17"/>
          <p:cNvSpPr/>
          <p:nvPr/>
        </p:nvSpPr>
        <p:spPr>
          <a:xfrm>
            <a:off x="8436864" y="0"/>
            <a:ext cx="707135"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345342" y="245236"/>
            <a:ext cx="5612765" cy="1122680"/>
          </a:xfrm>
          <a:prstGeom prst="rect">
            <a:avLst/>
          </a:prstGeom>
        </p:spPr>
        <p:txBody>
          <a:bodyPr wrap="square" lIns="0" tIns="0" rIns="0" bIns="0">
            <a:spAutoFit/>
          </a:bodyPr>
          <a:lstStyle>
            <a:lvl1pPr>
              <a:defRPr sz="3600" b="0" i="0">
                <a:solidFill>
                  <a:schemeClr val="bg1"/>
                </a:solidFill>
                <a:latin typeface="Impact"/>
                <a:cs typeface="Impact"/>
              </a:defRPr>
            </a:lvl1pPr>
          </a:lstStyle>
          <a:p>
            <a:endParaRPr/>
          </a:p>
        </p:txBody>
      </p:sp>
      <p:sp>
        <p:nvSpPr>
          <p:cNvPr id="3" name="Holder 3"/>
          <p:cNvSpPr>
            <a:spLocks noGrp="1"/>
          </p:cNvSpPr>
          <p:nvPr>
            <p:ph type="body" idx="1"/>
          </p:nvPr>
        </p:nvSpPr>
        <p:spPr>
          <a:xfrm>
            <a:off x="459740" y="1624990"/>
            <a:ext cx="6079490" cy="3865879"/>
          </a:xfrm>
          <a:prstGeom prst="rect">
            <a:avLst/>
          </a:prstGeom>
        </p:spPr>
        <p:txBody>
          <a:bodyPr wrap="square" lIns="0" tIns="0" rIns="0" bIns="0">
            <a:spAutoFit/>
          </a:bodyPr>
          <a:lstStyle>
            <a:lvl1pPr>
              <a:defRPr sz="2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psychologydictionary.org/receptor/" TargetMode="External"/><Relationship Id="rId7" Type="http://schemas.openxmlformats.org/officeDocument/2006/relationships/hyperlink" Target="http://psychologydictionary.org/neurotransmitter/" TargetMode="External"/><Relationship Id="rId2" Type="http://schemas.openxmlformats.org/officeDocument/2006/relationships/hyperlink" Target="http://en.wikipedia.org/wiki/Receptor_(biochemistry)" TargetMode="External"/><Relationship Id="rId1" Type="http://schemas.openxmlformats.org/officeDocument/2006/relationships/slideLayout" Target="../slideLayouts/slideLayout2.xml"/><Relationship Id="rId6" Type="http://schemas.openxmlformats.org/officeDocument/2006/relationships/hyperlink" Target="http://psychologydictionary.org/endogenous/" TargetMode="External"/><Relationship Id="rId5" Type="http://schemas.openxmlformats.org/officeDocument/2006/relationships/hyperlink" Target="http://psychologydictionary.org/receptor-site/" TargetMode="External"/><Relationship Id="rId4" Type="http://schemas.openxmlformats.org/officeDocument/2006/relationships/hyperlink" Target="http://psychologydictionary.org/agonist/" TargetMode="Externa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jp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jp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hyperlink" Target="http://www.methadoneaddiction.net/m-pictures.ht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29.xml.rels><?xml version="1.0" encoding="UTF-8" standalone="yes"?>
<Relationships xmlns="http://schemas.openxmlformats.org/package/2006/relationships"><Relationship Id="rId3" Type="http://schemas.openxmlformats.org/officeDocument/2006/relationships/hyperlink" Target="http://bipolar.about.com/od/glossaryqr/g/gl_remission.htm" TargetMode="External"/><Relationship Id="rId2" Type="http://schemas.openxmlformats.org/officeDocument/2006/relationships/hyperlink" Target="http://addictions.about.com/od/howaddictionhappens/fl/DSM-IV-to-DSM-5-Diagnostic-Criteria-for-Substance-Use-Disorder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4.xml"/><Relationship Id="rId4" Type="http://schemas.openxmlformats.org/officeDocument/2006/relationships/image" Target="../media/image72.jp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izmirpoppy.com/gifs/gallery20b.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9055" y="1439671"/>
            <a:ext cx="5949950" cy="1289050"/>
          </a:xfrm>
          <a:prstGeom prst="rect">
            <a:avLst/>
          </a:prstGeom>
        </p:spPr>
        <p:txBody>
          <a:bodyPr vert="horz" wrap="square" lIns="0" tIns="12700" rIns="0" bIns="0" rtlCol="0">
            <a:spAutoFit/>
          </a:bodyPr>
          <a:lstStyle/>
          <a:p>
            <a:pPr marL="12700">
              <a:lnSpc>
                <a:spcPts val="4255"/>
              </a:lnSpc>
              <a:spcBef>
                <a:spcPts val="100"/>
              </a:spcBef>
            </a:pPr>
            <a:r>
              <a:rPr sz="3600" spc="-10" dirty="0">
                <a:solidFill>
                  <a:srgbClr val="FFFFFF"/>
                </a:solidFill>
                <a:latin typeface="Impact"/>
                <a:cs typeface="Impact"/>
              </a:rPr>
              <a:t>Medication Assisted</a:t>
            </a:r>
            <a:r>
              <a:rPr sz="3600" spc="100" dirty="0">
                <a:solidFill>
                  <a:srgbClr val="FFFFFF"/>
                </a:solidFill>
                <a:latin typeface="Impact"/>
                <a:cs typeface="Impact"/>
              </a:rPr>
              <a:t> </a:t>
            </a:r>
            <a:r>
              <a:rPr sz="3600" spc="-10" dirty="0">
                <a:solidFill>
                  <a:srgbClr val="FFFFFF"/>
                </a:solidFill>
                <a:latin typeface="Impact"/>
                <a:cs typeface="Impact"/>
              </a:rPr>
              <a:t>Treatment:</a:t>
            </a:r>
            <a:endParaRPr sz="3600">
              <a:latin typeface="Impact"/>
              <a:cs typeface="Impact"/>
            </a:endParaRPr>
          </a:p>
          <a:p>
            <a:pPr marL="1013460" marR="1004569" algn="ctr">
              <a:lnSpc>
                <a:spcPts val="2880"/>
              </a:lnSpc>
              <a:spcBef>
                <a:spcPts val="30"/>
              </a:spcBef>
              <a:tabLst>
                <a:tab pos="2399665" algn="l"/>
              </a:tabLst>
            </a:pPr>
            <a:r>
              <a:rPr sz="2400" dirty="0">
                <a:solidFill>
                  <a:srgbClr val="FFFFFF"/>
                </a:solidFill>
                <a:latin typeface="Calibri"/>
                <a:cs typeface="Calibri"/>
              </a:rPr>
              <a:t>A</a:t>
            </a:r>
            <a:r>
              <a:rPr sz="2400" spc="-10" dirty="0">
                <a:solidFill>
                  <a:srgbClr val="FFFFFF"/>
                </a:solidFill>
                <a:latin typeface="Calibri"/>
                <a:cs typeface="Calibri"/>
              </a:rPr>
              <a:t> </a:t>
            </a:r>
            <a:r>
              <a:rPr sz="2400" spc="-5" dirty="0">
                <a:solidFill>
                  <a:srgbClr val="FFFFFF"/>
                </a:solidFill>
                <a:latin typeface="Calibri"/>
                <a:cs typeface="Calibri"/>
              </a:rPr>
              <a:t>Training	For</a:t>
            </a:r>
            <a:r>
              <a:rPr sz="2400" spc="-40" dirty="0">
                <a:solidFill>
                  <a:srgbClr val="FFFFFF"/>
                </a:solidFill>
                <a:latin typeface="Calibri"/>
                <a:cs typeface="Calibri"/>
              </a:rPr>
              <a:t> </a:t>
            </a:r>
            <a:r>
              <a:rPr sz="2400" spc="-5" dirty="0">
                <a:solidFill>
                  <a:srgbClr val="FFFFFF"/>
                </a:solidFill>
                <a:latin typeface="Calibri"/>
                <a:cs typeface="Calibri"/>
              </a:rPr>
              <a:t>Multidisciplinary  Addiction</a:t>
            </a:r>
            <a:r>
              <a:rPr sz="2400" spc="-25" dirty="0">
                <a:solidFill>
                  <a:srgbClr val="FFFFFF"/>
                </a:solidFill>
                <a:latin typeface="Calibri"/>
                <a:cs typeface="Calibri"/>
              </a:rPr>
              <a:t> </a:t>
            </a:r>
            <a:r>
              <a:rPr sz="2400" spc="-5" dirty="0">
                <a:solidFill>
                  <a:srgbClr val="FFFFFF"/>
                </a:solidFill>
                <a:latin typeface="Calibri"/>
                <a:cs typeface="Calibri"/>
              </a:rPr>
              <a:t>Professionals</a:t>
            </a:r>
            <a:endParaRPr sz="2400">
              <a:latin typeface="Calibri"/>
              <a:cs typeface="Calibri"/>
            </a:endParaRPr>
          </a:p>
        </p:txBody>
      </p:sp>
      <p:sp>
        <p:nvSpPr>
          <p:cNvPr id="3" name="object 3"/>
          <p:cNvSpPr/>
          <p:nvPr/>
        </p:nvSpPr>
        <p:spPr>
          <a:xfrm>
            <a:off x="2057400" y="4325111"/>
            <a:ext cx="2157983" cy="9022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78935" y="4325111"/>
            <a:ext cx="740663" cy="90220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953255" y="4325111"/>
            <a:ext cx="2403347" cy="90220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296795" y="4440427"/>
            <a:ext cx="3787775"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FFFFFF"/>
                </a:solidFill>
                <a:latin typeface="Impact"/>
                <a:cs typeface="Impact"/>
              </a:rPr>
              <a:t>Module </a:t>
            </a:r>
            <a:r>
              <a:rPr sz="3200" dirty="0">
                <a:solidFill>
                  <a:srgbClr val="FFFFFF"/>
                </a:solidFill>
                <a:latin typeface="Impact"/>
                <a:cs typeface="Impact"/>
              </a:rPr>
              <a:t>II – </a:t>
            </a:r>
            <a:r>
              <a:rPr sz="3200" spc="-5" dirty="0">
                <a:solidFill>
                  <a:srgbClr val="FFFFFF"/>
                </a:solidFill>
                <a:latin typeface="Impact"/>
                <a:cs typeface="Impact"/>
              </a:rPr>
              <a:t>Opioids</a:t>
            </a:r>
            <a:r>
              <a:rPr sz="3200" spc="-45" dirty="0">
                <a:solidFill>
                  <a:srgbClr val="FFFFFF"/>
                </a:solidFill>
                <a:latin typeface="Impact"/>
                <a:cs typeface="Impact"/>
              </a:rPr>
              <a:t> </a:t>
            </a:r>
            <a:r>
              <a:rPr sz="3200" dirty="0">
                <a:solidFill>
                  <a:srgbClr val="FFFFFF"/>
                </a:solidFill>
                <a:latin typeface="Impact"/>
                <a:cs typeface="Impact"/>
              </a:rPr>
              <a:t>101</a:t>
            </a:r>
            <a:endParaRPr sz="3200">
              <a:latin typeface="Impact"/>
              <a:cs typeface="Impact"/>
            </a:endParaRPr>
          </a:p>
        </p:txBody>
      </p:sp>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562600"/>
            <a:ext cx="480218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915160"/>
            <a:ext cx="7052309" cy="4206875"/>
          </a:xfrm>
          <a:prstGeom prst="rect">
            <a:avLst/>
          </a:prstGeom>
        </p:spPr>
        <p:txBody>
          <a:bodyPr vert="horz" wrap="square" lIns="0" tIns="12065" rIns="0" bIns="0" rtlCol="0">
            <a:spAutoFit/>
          </a:bodyPr>
          <a:lstStyle/>
          <a:p>
            <a:pPr marL="355600" marR="833119" indent="-342900">
              <a:lnSpc>
                <a:spcPct val="100000"/>
              </a:lnSpc>
              <a:spcBef>
                <a:spcPts val="95"/>
              </a:spcBef>
              <a:buClr>
                <a:srgbClr val="FFFFFF"/>
              </a:buClr>
              <a:buFont typeface="Arial"/>
              <a:buChar char="•"/>
              <a:tabLst>
                <a:tab pos="354965" algn="l"/>
                <a:tab pos="355600" algn="l"/>
              </a:tabLst>
            </a:pPr>
            <a:r>
              <a:rPr sz="2800" spc="-10" dirty="0">
                <a:solidFill>
                  <a:srgbClr val="FFFFFF"/>
                </a:solidFill>
                <a:latin typeface="Calibri"/>
                <a:cs typeface="Calibri"/>
              </a:rPr>
              <a:t>Addiction </a:t>
            </a:r>
            <a:r>
              <a:rPr sz="2800" spc="-5" dirty="0">
                <a:solidFill>
                  <a:srgbClr val="FFFFFF"/>
                </a:solidFill>
                <a:latin typeface="Calibri"/>
                <a:cs typeface="Calibri"/>
              </a:rPr>
              <a:t>may occur </a:t>
            </a:r>
            <a:r>
              <a:rPr sz="2800" spc="-10" dirty="0">
                <a:solidFill>
                  <a:srgbClr val="FFFFFF"/>
                </a:solidFill>
                <a:latin typeface="Calibri"/>
                <a:cs typeface="Calibri"/>
              </a:rPr>
              <a:t>with </a:t>
            </a:r>
            <a:r>
              <a:rPr sz="2800" spc="-5" dirty="0">
                <a:solidFill>
                  <a:srgbClr val="FFFFFF"/>
                </a:solidFill>
                <a:latin typeface="Calibri"/>
                <a:cs typeface="Calibri"/>
              </a:rPr>
              <a:t>or </a:t>
            </a:r>
            <a:r>
              <a:rPr sz="2800" spc="-10" dirty="0">
                <a:solidFill>
                  <a:srgbClr val="FFFFFF"/>
                </a:solidFill>
                <a:latin typeface="Calibri"/>
                <a:cs typeface="Calibri"/>
              </a:rPr>
              <a:t>without the  </a:t>
            </a:r>
            <a:r>
              <a:rPr sz="2800" spc="-5" dirty="0">
                <a:solidFill>
                  <a:srgbClr val="FFFFFF"/>
                </a:solidFill>
                <a:latin typeface="Calibri"/>
                <a:cs typeface="Calibri"/>
              </a:rPr>
              <a:t>presence of </a:t>
            </a:r>
            <a:r>
              <a:rPr sz="2800" spc="-10" dirty="0">
                <a:solidFill>
                  <a:srgbClr val="FFC000"/>
                </a:solidFill>
                <a:latin typeface="Calibri"/>
                <a:cs typeface="Calibri"/>
              </a:rPr>
              <a:t>physical</a:t>
            </a:r>
            <a:r>
              <a:rPr sz="2800" spc="25" dirty="0">
                <a:solidFill>
                  <a:srgbClr val="FFC000"/>
                </a:solidFill>
                <a:latin typeface="Calibri"/>
                <a:cs typeface="Calibri"/>
              </a:rPr>
              <a:t> </a:t>
            </a:r>
            <a:r>
              <a:rPr sz="2800" spc="-5" dirty="0">
                <a:solidFill>
                  <a:srgbClr val="FFC000"/>
                </a:solidFill>
                <a:latin typeface="Calibri"/>
                <a:cs typeface="Calibri"/>
              </a:rPr>
              <a:t>dependence</a:t>
            </a:r>
            <a:r>
              <a:rPr sz="2800" spc="-5" dirty="0">
                <a:solidFill>
                  <a:srgbClr val="FFFFFF"/>
                </a:solidFill>
                <a:latin typeface="Calibri"/>
                <a:cs typeface="Calibri"/>
              </a:rPr>
              <a:t>.</a:t>
            </a:r>
            <a:endParaRPr sz="2800">
              <a:latin typeface="Calibri"/>
              <a:cs typeface="Calibri"/>
            </a:endParaRPr>
          </a:p>
          <a:p>
            <a:pPr marL="355600" marR="5080" indent="-342900">
              <a:lnSpc>
                <a:spcPct val="100000"/>
              </a:lnSpc>
              <a:spcBef>
                <a:spcPts val="670"/>
              </a:spcBef>
              <a:buFont typeface="Arial"/>
              <a:buChar char="•"/>
              <a:tabLst>
                <a:tab pos="354965" algn="l"/>
                <a:tab pos="355600" algn="l"/>
              </a:tabLst>
            </a:pPr>
            <a:r>
              <a:rPr sz="2800" spc="-10" dirty="0">
                <a:solidFill>
                  <a:srgbClr val="FFC000"/>
                </a:solidFill>
                <a:latin typeface="Calibri"/>
                <a:cs typeface="Calibri"/>
              </a:rPr>
              <a:t>Physical </a:t>
            </a:r>
            <a:r>
              <a:rPr sz="2800" spc="-5" dirty="0">
                <a:solidFill>
                  <a:srgbClr val="FFC000"/>
                </a:solidFill>
                <a:latin typeface="Calibri"/>
                <a:cs typeface="Calibri"/>
              </a:rPr>
              <a:t>dependence </a:t>
            </a:r>
            <a:r>
              <a:rPr sz="2800" spc="-5" dirty="0">
                <a:solidFill>
                  <a:srgbClr val="FFFFFF"/>
                </a:solidFill>
                <a:latin typeface="Calibri"/>
                <a:cs typeface="Calibri"/>
              </a:rPr>
              <a:t>does not always </a:t>
            </a:r>
            <a:r>
              <a:rPr sz="2800" spc="-10" dirty="0">
                <a:solidFill>
                  <a:srgbClr val="FFFFFF"/>
                </a:solidFill>
                <a:latin typeface="Calibri"/>
                <a:cs typeface="Calibri"/>
              </a:rPr>
              <a:t>result </a:t>
            </a:r>
            <a:r>
              <a:rPr sz="2800" spc="-15" dirty="0">
                <a:solidFill>
                  <a:srgbClr val="FFFFFF"/>
                </a:solidFill>
                <a:latin typeface="Calibri"/>
                <a:cs typeface="Calibri"/>
              </a:rPr>
              <a:t>in  </a:t>
            </a:r>
            <a:r>
              <a:rPr sz="2800" spc="-10" dirty="0">
                <a:solidFill>
                  <a:srgbClr val="FFFFFF"/>
                </a:solidFill>
                <a:latin typeface="Calibri"/>
                <a:cs typeface="Calibri"/>
              </a:rPr>
              <a:t>addiction.</a:t>
            </a:r>
            <a:endParaRPr sz="2800">
              <a:latin typeface="Calibri"/>
              <a:cs typeface="Calibri"/>
            </a:endParaRPr>
          </a:p>
          <a:p>
            <a:pPr marL="355600" marR="238125" indent="-342900">
              <a:lnSpc>
                <a:spcPct val="100000"/>
              </a:lnSpc>
              <a:spcBef>
                <a:spcPts val="675"/>
              </a:spcBef>
              <a:buFont typeface="Arial"/>
              <a:buChar char="•"/>
              <a:tabLst>
                <a:tab pos="354965" algn="l"/>
                <a:tab pos="355600" algn="l"/>
              </a:tabLst>
            </a:pPr>
            <a:r>
              <a:rPr sz="2800" spc="-10" dirty="0">
                <a:solidFill>
                  <a:srgbClr val="FFFFFF"/>
                </a:solidFill>
                <a:latin typeface="Calibri"/>
                <a:cs typeface="Calibri"/>
              </a:rPr>
              <a:t>Physical </a:t>
            </a:r>
            <a:r>
              <a:rPr sz="2800" spc="-5" dirty="0">
                <a:solidFill>
                  <a:srgbClr val="FFFFFF"/>
                </a:solidFill>
                <a:latin typeface="Calibri"/>
                <a:cs typeface="Calibri"/>
              </a:rPr>
              <a:t>dependence </a:t>
            </a:r>
            <a:r>
              <a:rPr sz="2800" spc="-10" dirty="0">
                <a:solidFill>
                  <a:srgbClr val="FFFFFF"/>
                </a:solidFill>
                <a:latin typeface="Calibri"/>
                <a:cs typeface="Calibri"/>
              </a:rPr>
              <a:t>results </a:t>
            </a:r>
            <a:r>
              <a:rPr sz="2800" spc="-5" dirty="0">
                <a:solidFill>
                  <a:srgbClr val="FFFFFF"/>
                </a:solidFill>
                <a:latin typeface="Calibri"/>
                <a:cs typeface="Calibri"/>
              </a:rPr>
              <a:t>from </a:t>
            </a:r>
            <a:r>
              <a:rPr sz="2800" spc="-10" dirty="0">
                <a:solidFill>
                  <a:srgbClr val="FFFFFF"/>
                </a:solidFill>
                <a:latin typeface="Calibri"/>
                <a:cs typeface="Calibri"/>
              </a:rPr>
              <a:t>the </a:t>
            </a:r>
            <a:r>
              <a:rPr sz="2800" spc="-10" dirty="0">
                <a:solidFill>
                  <a:srgbClr val="FFC000"/>
                </a:solidFill>
                <a:latin typeface="Calibri"/>
                <a:cs typeface="Calibri"/>
              </a:rPr>
              <a:t>body’s  </a:t>
            </a:r>
            <a:r>
              <a:rPr sz="2800" spc="-5" dirty="0">
                <a:solidFill>
                  <a:srgbClr val="FFC000"/>
                </a:solidFill>
                <a:latin typeface="Calibri"/>
                <a:cs typeface="Calibri"/>
              </a:rPr>
              <a:t>adaptation </a:t>
            </a:r>
            <a:r>
              <a:rPr sz="2800" spc="-5" dirty="0">
                <a:solidFill>
                  <a:srgbClr val="FFFFFF"/>
                </a:solidFill>
                <a:latin typeface="Calibri"/>
                <a:cs typeface="Calibri"/>
              </a:rPr>
              <a:t>to a </a:t>
            </a:r>
            <a:r>
              <a:rPr sz="2800" spc="-10" dirty="0">
                <a:solidFill>
                  <a:srgbClr val="FFFFFF"/>
                </a:solidFill>
                <a:latin typeface="Calibri"/>
                <a:cs typeface="Calibri"/>
              </a:rPr>
              <a:t>drug </a:t>
            </a:r>
            <a:r>
              <a:rPr sz="2800" spc="-5" dirty="0">
                <a:solidFill>
                  <a:srgbClr val="FFFFFF"/>
                </a:solidFill>
                <a:latin typeface="Calibri"/>
                <a:cs typeface="Calibri"/>
              </a:rPr>
              <a:t>or </a:t>
            </a:r>
            <a:r>
              <a:rPr sz="2800" spc="-10" dirty="0">
                <a:solidFill>
                  <a:srgbClr val="FFFFFF"/>
                </a:solidFill>
                <a:latin typeface="Calibri"/>
                <a:cs typeface="Calibri"/>
              </a:rPr>
              <a:t>medication </a:t>
            </a:r>
            <a:r>
              <a:rPr sz="2800" spc="-5" dirty="0">
                <a:solidFill>
                  <a:srgbClr val="FFFFFF"/>
                </a:solidFill>
                <a:latin typeface="Calibri"/>
                <a:cs typeface="Calibri"/>
              </a:rPr>
              <a:t>and </a:t>
            </a:r>
            <a:r>
              <a:rPr sz="2800" spc="-15" dirty="0">
                <a:solidFill>
                  <a:srgbClr val="FFFFFF"/>
                </a:solidFill>
                <a:latin typeface="Calibri"/>
                <a:cs typeface="Calibri"/>
              </a:rPr>
              <a:t>is  </a:t>
            </a:r>
            <a:r>
              <a:rPr sz="2800" spc="-10" dirty="0">
                <a:solidFill>
                  <a:srgbClr val="FFFFFF"/>
                </a:solidFill>
                <a:latin typeface="Calibri"/>
                <a:cs typeface="Calibri"/>
              </a:rPr>
              <a:t>defined </a:t>
            </a:r>
            <a:r>
              <a:rPr sz="2800" spc="-5" dirty="0">
                <a:solidFill>
                  <a:srgbClr val="FFFFFF"/>
                </a:solidFill>
                <a:latin typeface="Calibri"/>
                <a:cs typeface="Calibri"/>
              </a:rPr>
              <a:t>by </a:t>
            </a:r>
            <a:r>
              <a:rPr sz="2800" spc="-10" dirty="0">
                <a:solidFill>
                  <a:srgbClr val="FFFFFF"/>
                </a:solidFill>
                <a:latin typeface="Calibri"/>
                <a:cs typeface="Calibri"/>
              </a:rPr>
              <a:t>the </a:t>
            </a:r>
            <a:r>
              <a:rPr sz="2800" spc="-5" dirty="0">
                <a:solidFill>
                  <a:srgbClr val="FFFFFF"/>
                </a:solidFill>
                <a:latin typeface="Calibri"/>
                <a:cs typeface="Calibri"/>
              </a:rPr>
              <a:t>presence</a:t>
            </a:r>
            <a:r>
              <a:rPr sz="2800" spc="80" dirty="0">
                <a:solidFill>
                  <a:srgbClr val="FFFFFF"/>
                </a:solidFill>
                <a:latin typeface="Calibri"/>
                <a:cs typeface="Calibri"/>
              </a:rPr>
              <a:t> </a:t>
            </a:r>
            <a:r>
              <a:rPr sz="2800" spc="-5" dirty="0">
                <a:solidFill>
                  <a:srgbClr val="FFFFFF"/>
                </a:solidFill>
                <a:latin typeface="Calibri"/>
                <a:cs typeface="Calibri"/>
              </a:rPr>
              <a:t>of</a:t>
            </a:r>
            <a:endParaRPr sz="2800">
              <a:latin typeface="Calibri"/>
              <a:cs typeface="Calibri"/>
            </a:endParaRPr>
          </a:p>
          <a:p>
            <a:pPr marL="756285" lvl="1" indent="-286385">
              <a:lnSpc>
                <a:spcPct val="100000"/>
              </a:lnSpc>
              <a:spcBef>
                <a:spcPts val="670"/>
              </a:spcBef>
              <a:buFont typeface="Arial"/>
              <a:buChar char="–"/>
              <a:tabLst>
                <a:tab pos="756920" algn="l"/>
              </a:tabLst>
            </a:pPr>
            <a:r>
              <a:rPr sz="2800" spc="-5" dirty="0">
                <a:solidFill>
                  <a:srgbClr val="FFC000"/>
                </a:solidFill>
                <a:latin typeface="Calibri"/>
                <a:cs typeface="Calibri"/>
              </a:rPr>
              <a:t>Tolerance </a:t>
            </a:r>
            <a:r>
              <a:rPr sz="2800" spc="-5" dirty="0">
                <a:solidFill>
                  <a:srgbClr val="FFFFFF"/>
                </a:solidFill>
                <a:latin typeface="Calibri"/>
                <a:cs typeface="Calibri"/>
              </a:rPr>
              <a:t>and/or</a:t>
            </a:r>
            <a:endParaRPr sz="2800">
              <a:latin typeface="Calibri"/>
              <a:cs typeface="Calibri"/>
            </a:endParaRPr>
          </a:p>
          <a:p>
            <a:pPr marL="756285" lvl="1" indent="-286385">
              <a:lnSpc>
                <a:spcPct val="100000"/>
              </a:lnSpc>
              <a:spcBef>
                <a:spcPts val="670"/>
              </a:spcBef>
              <a:buFont typeface="Arial"/>
              <a:buChar char="–"/>
              <a:tabLst>
                <a:tab pos="756920" algn="l"/>
              </a:tabLst>
            </a:pPr>
            <a:r>
              <a:rPr sz="2800" spc="-5" dirty="0">
                <a:solidFill>
                  <a:srgbClr val="FFC000"/>
                </a:solidFill>
                <a:latin typeface="Calibri"/>
                <a:cs typeface="Calibri"/>
              </a:rPr>
              <a:t>Withdrawal</a:t>
            </a:r>
            <a:endParaRPr sz="2800">
              <a:latin typeface="Calibri"/>
              <a:cs typeface="Calibri"/>
            </a:endParaRPr>
          </a:p>
        </p:txBody>
      </p:sp>
      <p:sp>
        <p:nvSpPr>
          <p:cNvPr id="3" name="object 3"/>
          <p:cNvSpPr/>
          <p:nvPr/>
        </p:nvSpPr>
        <p:spPr>
          <a:xfrm>
            <a:off x="2689859" y="114300"/>
            <a:ext cx="2956559" cy="101193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74419" y="662940"/>
            <a:ext cx="6188963" cy="101193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345342" y="245236"/>
            <a:ext cx="5612765" cy="1122680"/>
          </a:xfrm>
          <a:prstGeom prst="rect">
            <a:avLst/>
          </a:prstGeom>
        </p:spPr>
        <p:txBody>
          <a:bodyPr vert="horz" wrap="square" lIns="0" tIns="12700" rIns="0" bIns="0" rtlCol="0">
            <a:spAutoFit/>
          </a:bodyPr>
          <a:lstStyle/>
          <a:p>
            <a:pPr marL="12700" marR="5080" indent="1615440">
              <a:lnSpc>
                <a:spcPct val="100000"/>
              </a:lnSpc>
              <a:spcBef>
                <a:spcPts val="100"/>
              </a:spcBef>
            </a:pPr>
            <a:r>
              <a:rPr spc="-5" dirty="0"/>
              <a:t>Terminology  Dependence versus </a:t>
            </a:r>
            <a:r>
              <a:rPr spc="-10" dirty="0"/>
              <a:t>Addiction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0240" y="1905406"/>
            <a:ext cx="7252334" cy="3994785"/>
          </a:xfrm>
          <a:prstGeom prst="rect">
            <a:avLst/>
          </a:prstGeom>
        </p:spPr>
        <p:txBody>
          <a:bodyPr vert="horz" wrap="square" lIns="0" tIns="97790" rIns="0" bIns="0" rtlCol="0">
            <a:spAutoFit/>
          </a:bodyPr>
          <a:lstStyle/>
          <a:p>
            <a:pPr marL="2863850">
              <a:lnSpc>
                <a:spcPct val="100000"/>
              </a:lnSpc>
              <a:spcBef>
                <a:spcPts val="770"/>
              </a:spcBef>
            </a:pPr>
            <a:r>
              <a:rPr sz="2800" u="heavy" spc="-5" dirty="0">
                <a:solidFill>
                  <a:srgbClr val="FFC000"/>
                </a:solidFill>
                <a:uFill>
                  <a:solidFill>
                    <a:srgbClr val="FFC000"/>
                  </a:solidFill>
                </a:uFill>
                <a:latin typeface="Calibri"/>
                <a:cs typeface="Calibri"/>
              </a:rPr>
              <a:t>Tolerance</a:t>
            </a:r>
            <a:endParaRPr sz="2800">
              <a:latin typeface="Calibri"/>
              <a:cs typeface="Calibri"/>
            </a:endParaRPr>
          </a:p>
          <a:p>
            <a:pPr marL="12700" marR="5080">
              <a:lnSpc>
                <a:spcPct val="100000"/>
              </a:lnSpc>
              <a:spcBef>
                <a:spcPts val="675"/>
              </a:spcBef>
            </a:pPr>
            <a:r>
              <a:rPr sz="2800" spc="-5" dirty="0">
                <a:solidFill>
                  <a:srgbClr val="FFFFFF"/>
                </a:solidFill>
                <a:latin typeface="Calibri"/>
                <a:cs typeface="Calibri"/>
              </a:rPr>
              <a:t>The </a:t>
            </a:r>
            <a:r>
              <a:rPr sz="2800" spc="-10" dirty="0">
                <a:solidFill>
                  <a:srgbClr val="FFFFFF"/>
                </a:solidFill>
                <a:latin typeface="Calibri"/>
                <a:cs typeface="Calibri"/>
              </a:rPr>
              <a:t>loss </a:t>
            </a:r>
            <a:r>
              <a:rPr sz="2800" spc="-5" dirty="0">
                <a:solidFill>
                  <a:srgbClr val="FFFFFF"/>
                </a:solidFill>
                <a:latin typeface="Calibri"/>
                <a:cs typeface="Calibri"/>
              </a:rPr>
              <a:t>of or </a:t>
            </a:r>
            <a:r>
              <a:rPr sz="2800" spc="-10" dirty="0">
                <a:solidFill>
                  <a:srgbClr val="FFFFFF"/>
                </a:solidFill>
                <a:latin typeface="Calibri"/>
                <a:cs typeface="Calibri"/>
              </a:rPr>
              <a:t>reduction in the </a:t>
            </a:r>
            <a:r>
              <a:rPr sz="2800" spc="-5" dirty="0">
                <a:solidFill>
                  <a:srgbClr val="FFFFFF"/>
                </a:solidFill>
                <a:latin typeface="Calibri"/>
                <a:cs typeface="Calibri"/>
              </a:rPr>
              <a:t>normal response to  a </a:t>
            </a:r>
            <a:r>
              <a:rPr sz="2800" spc="-10" dirty="0">
                <a:solidFill>
                  <a:srgbClr val="FFFFFF"/>
                </a:solidFill>
                <a:latin typeface="Calibri"/>
                <a:cs typeface="Calibri"/>
              </a:rPr>
              <a:t>drug </a:t>
            </a:r>
            <a:r>
              <a:rPr sz="2800" spc="-5" dirty="0">
                <a:solidFill>
                  <a:srgbClr val="FFFFFF"/>
                </a:solidFill>
                <a:latin typeface="Calibri"/>
                <a:cs typeface="Calibri"/>
              </a:rPr>
              <a:t>or other agent, </a:t>
            </a:r>
            <a:r>
              <a:rPr sz="2800" spc="-10" dirty="0">
                <a:solidFill>
                  <a:srgbClr val="FFFFFF"/>
                </a:solidFill>
                <a:latin typeface="Calibri"/>
                <a:cs typeface="Calibri"/>
              </a:rPr>
              <a:t>following use </a:t>
            </a:r>
            <a:r>
              <a:rPr sz="2800" spc="-5" dirty="0">
                <a:solidFill>
                  <a:srgbClr val="FFFFFF"/>
                </a:solidFill>
                <a:latin typeface="Calibri"/>
                <a:cs typeface="Calibri"/>
              </a:rPr>
              <a:t>or exposure  over a prolonged</a:t>
            </a:r>
            <a:r>
              <a:rPr sz="2800" spc="25" dirty="0">
                <a:solidFill>
                  <a:srgbClr val="FFFFFF"/>
                </a:solidFill>
                <a:latin typeface="Calibri"/>
                <a:cs typeface="Calibri"/>
              </a:rPr>
              <a:t> </a:t>
            </a:r>
            <a:r>
              <a:rPr sz="2800" spc="-10" dirty="0">
                <a:solidFill>
                  <a:srgbClr val="FFFFFF"/>
                </a:solidFill>
                <a:latin typeface="Calibri"/>
                <a:cs typeface="Calibri"/>
              </a:rPr>
              <a:t>period.</a:t>
            </a:r>
            <a:endParaRPr sz="2800">
              <a:latin typeface="Calibri"/>
              <a:cs typeface="Calibri"/>
            </a:endParaRPr>
          </a:p>
          <a:p>
            <a:pPr marL="2651760">
              <a:lnSpc>
                <a:spcPct val="100000"/>
              </a:lnSpc>
              <a:spcBef>
                <a:spcPts val="335"/>
              </a:spcBef>
            </a:pPr>
            <a:r>
              <a:rPr sz="2800" u="heavy" spc="-5" dirty="0">
                <a:solidFill>
                  <a:srgbClr val="FFC000"/>
                </a:solidFill>
                <a:uFill>
                  <a:solidFill>
                    <a:srgbClr val="FFC000"/>
                  </a:solidFill>
                </a:uFill>
                <a:latin typeface="Calibri"/>
                <a:cs typeface="Calibri"/>
              </a:rPr>
              <a:t>Withdrawal</a:t>
            </a:r>
            <a:endParaRPr sz="2800">
              <a:latin typeface="Calibri"/>
              <a:cs typeface="Calibri"/>
            </a:endParaRPr>
          </a:p>
          <a:p>
            <a:pPr marL="12700" marR="83185">
              <a:lnSpc>
                <a:spcPts val="3030"/>
              </a:lnSpc>
              <a:spcBef>
                <a:spcPts val="710"/>
              </a:spcBef>
            </a:pPr>
            <a:r>
              <a:rPr sz="2800" spc="-5" dirty="0">
                <a:solidFill>
                  <a:srgbClr val="FFFFFF"/>
                </a:solidFill>
                <a:latin typeface="Calibri"/>
                <a:cs typeface="Calibri"/>
              </a:rPr>
              <a:t>A </a:t>
            </a:r>
            <a:r>
              <a:rPr sz="2800" spc="-10" dirty="0">
                <a:solidFill>
                  <a:srgbClr val="FFFFFF"/>
                </a:solidFill>
                <a:latin typeface="Calibri"/>
                <a:cs typeface="Calibri"/>
              </a:rPr>
              <a:t>period during </a:t>
            </a:r>
            <a:r>
              <a:rPr sz="2800" spc="-5" dirty="0">
                <a:solidFill>
                  <a:srgbClr val="FFFFFF"/>
                </a:solidFill>
                <a:latin typeface="Calibri"/>
                <a:cs typeface="Calibri"/>
              </a:rPr>
              <a:t>which somebody dependent on a  </a:t>
            </a:r>
            <a:r>
              <a:rPr sz="2800" spc="-10" dirty="0">
                <a:solidFill>
                  <a:srgbClr val="FFFFFF"/>
                </a:solidFill>
                <a:latin typeface="Calibri"/>
                <a:cs typeface="Calibri"/>
              </a:rPr>
              <a:t>drug </a:t>
            </a:r>
            <a:r>
              <a:rPr sz="2800" spc="-5" dirty="0">
                <a:solidFill>
                  <a:srgbClr val="FFFFFF"/>
                </a:solidFill>
                <a:latin typeface="Calibri"/>
                <a:cs typeface="Calibri"/>
              </a:rPr>
              <a:t>or other </a:t>
            </a:r>
            <a:r>
              <a:rPr sz="2800" spc="-10" dirty="0">
                <a:solidFill>
                  <a:srgbClr val="FFFFFF"/>
                </a:solidFill>
                <a:latin typeface="Calibri"/>
                <a:cs typeface="Calibri"/>
              </a:rPr>
              <a:t>addictive substance </a:t>
            </a:r>
            <a:r>
              <a:rPr sz="2800" spc="-5" dirty="0">
                <a:solidFill>
                  <a:srgbClr val="FFFFFF"/>
                </a:solidFill>
                <a:latin typeface="Calibri"/>
                <a:cs typeface="Calibri"/>
              </a:rPr>
              <a:t>stops </a:t>
            </a:r>
            <a:r>
              <a:rPr sz="2800" spc="-10" dirty="0">
                <a:solidFill>
                  <a:srgbClr val="FFFFFF"/>
                </a:solidFill>
                <a:latin typeface="Calibri"/>
                <a:cs typeface="Calibri"/>
              </a:rPr>
              <a:t>taking it,  causing the </a:t>
            </a:r>
            <a:r>
              <a:rPr sz="2800" spc="-5" dirty="0">
                <a:solidFill>
                  <a:srgbClr val="FFFFFF"/>
                </a:solidFill>
                <a:latin typeface="Calibri"/>
                <a:cs typeface="Calibri"/>
              </a:rPr>
              <a:t>person to experience </a:t>
            </a:r>
            <a:r>
              <a:rPr sz="2800" spc="-10" dirty="0">
                <a:solidFill>
                  <a:srgbClr val="FFC000"/>
                </a:solidFill>
                <a:latin typeface="Calibri"/>
                <a:cs typeface="Calibri"/>
              </a:rPr>
              <a:t>painful </a:t>
            </a:r>
            <a:r>
              <a:rPr sz="2800" spc="-5" dirty="0">
                <a:solidFill>
                  <a:srgbClr val="FFC000"/>
                </a:solidFill>
                <a:latin typeface="Calibri"/>
                <a:cs typeface="Calibri"/>
              </a:rPr>
              <a:t>or  uncomfortable</a:t>
            </a:r>
            <a:r>
              <a:rPr sz="2800" spc="30" dirty="0">
                <a:solidFill>
                  <a:srgbClr val="FFC000"/>
                </a:solidFill>
                <a:latin typeface="Calibri"/>
                <a:cs typeface="Calibri"/>
              </a:rPr>
              <a:t> </a:t>
            </a:r>
            <a:r>
              <a:rPr sz="2800" spc="-10" dirty="0">
                <a:solidFill>
                  <a:srgbClr val="FFC000"/>
                </a:solidFill>
                <a:latin typeface="Calibri"/>
                <a:cs typeface="Calibri"/>
              </a:rPr>
              <a:t>symptoms.</a:t>
            </a:r>
            <a:endParaRPr sz="2800">
              <a:latin typeface="Calibri"/>
              <a:cs typeface="Calibri"/>
            </a:endParaRPr>
          </a:p>
        </p:txBody>
      </p:sp>
      <p:sp>
        <p:nvSpPr>
          <p:cNvPr id="3" name="object 3"/>
          <p:cNvSpPr/>
          <p:nvPr/>
        </p:nvSpPr>
        <p:spPr>
          <a:xfrm>
            <a:off x="2689860" y="114300"/>
            <a:ext cx="3040379" cy="101193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74419" y="662940"/>
            <a:ext cx="6188963" cy="101193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345342" y="245236"/>
            <a:ext cx="5612765" cy="1122680"/>
          </a:xfrm>
          <a:prstGeom prst="rect">
            <a:avLst/>
          </a:prstGeom>
        </p:spPr>
        <p:txBody>
          <a:bodyPr vert="horz" wrap="square" lIns="0" tIns="12700" rIns="0" bIns="0" rtlCol="0">
            <a:spAutoFit/>
          </a:bodyPr>
          <a:lstStyle/>
          <a:p>
            <a:pPr marL="12700" marR="5080" indent="1615440">
              <a:lnSpc>
                <a:spcPct val="100000"/>
              </a:lnSpc>
              <a:spcBef>
                <a:spcPts val="100"/>
              </a:spcBef>
            </a:pPr>
            <a:r>
              <a:rPr spc="-5" dirty="0"/>
              <a:t>Terminology  Dependence versus </a:t>
            </a:r>
            <a:r>
              <a:rPr spc="-10" dirty="0"/>
              <a:t>Addiction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0240" y="1308608"/>
            <a:ext cx="7481570" cy="5219700"/>
          </a:xfrm>
          <a:prstGeom prst="rect">
            <a:avLst/>
          </a:prstGeom>
        </p:spPr>
        <p:txBody>
          <a:bodyPr vert="horz" wrap="square" lIns="0" tIns="12700" rIns="0" bIns="0" rtlCol="0">
            <a:spAutoFit/>
          </a:bodyPr>
          <a:lstStyle/>
          <a:p>
            <a:pPr marR="316865" algn="ctr">
              <a:lnSpc>
                <a:spcPct val="100000"/>
              </a:lnSpc>
              <a:spcBef>
                <a:spcPts val="100"/>
              </a:spcBef>
            </a:pPr>
            <a:r>
              <a:rPr sz="2400" u="heavy" spc="-5" dirty="0">
                <a:solidFill>
                  <a:srgbClr val="FFC000"/>
                </a:solidFill>
                <a:uFill>
                  <a:solidFill>
                    <a:srgbClr val="FFC000"/>
                  </a:solidFill>
                </a:uFill>
                <a:latin typeface="Calibri"/>
                <a:cs typeface="Calibri"/>
              </a:rPr>
              <a:t>Agonist</a:t>
            </a:r>
            <a:endParaRPr sz="2400">
              <a:latin typeface="Calibri"/>
              <a:cs typeface="Calibri"/>
            </a:endParaRPr>
          </a:p>
          <a:p>
            <a:pPr marL="12700" marR="961390">
              <a:lnSpc>
                <a:spcPct val="100000"/>
              </a:lnSpc>
            </a:pPr>
            <a:r>
              <a:rPr sz="2400" dirty="0">
                <a:solidFill>
                  <a:srgbClr val="FFFFFF"/>
                </a:solidFill>
                <a:latin typeface="Calibri"/>
                <a:cs typeface="Calibri"/>
              </a:rPr>
              <a:t>a </a:t>
            </a:r>
            <a:r>
              <a:rPr sz="2400" spc="-5" dirty="0">
                <a:solidFill>
                  <a:srgbClr val="FFFFFF"/>
                </a:solidFill>
                <a:latin typeface="Calibri"/>
                <a:cs typeface="Calibri"/>
              </a:rPr>
              <a:t>chemical </a:t>
            </a:r>
            <a:r>
              <a:rPr sz="2400" dirty="0">
                <a:solidFill>
                  <a:srgbClr val="FFFFFF"/>
                </a:solidFill>
                <a:latin typeface="Calibri"/>
                <a:cs typeface="Calibri"/>
              </a:rPr>
              <a:t>that </a:t>
            </a:r>
            <a:r>
              <a:rPr sz="2400" spc="-5" dirty="0">
                <a:solidFill>
                  <a:srgbClr val="FFFFFF"/>
                </a:solidFill>
                <a:latin typeface="Calibri"/>
                <a:cs typeface="Calibri"/>
              </a:rPr>
              <a:t>binds </a:t>
            </a:r>
            <a:r>
              <a:rPr sz="2400" dirty="0">
                <a:solidFill>
                  <a:srgbClr val="FFFFFF"/>
                </a:solidFill>
                <a:latin typeface="Calibri"/>
                <a:cs typeface="Calibri"/>
              </a:rPr>
              <a:t>to a </a:t>
            </a:r>
            <a:r>
              <a:rPr sz="2400" u="heavy" spc="-5" dirty="0">
                <a:solidFill>
                  <a:srgbClr val="0000FF"/>
                </a:solidFill>
                <a:uFill>
                  <a:solidFill>
                    <a:srgbClr val="0000FF"/>
                  </a:solidFill>
                </a:uFill>
                <a:latin typeface="Calibri"/>
                <a:cs typeface="Calibri"/>
                <a:hlinkClick r:id="rId2"/>
              </a:rPr>
              <a:t>receptor</a:t>
            </a:r>
            <a:r>
              <a:rPr sz="2400" spc="-5" dirty="0">
                <a:solidFill>
                  <a:srgbClr val="0000FF"/>
                </a:solidFill>
                <a:latin typeface="Calibri"/>
                <a:cs typeface="Calibri"/>
                <a:hlinkClick r:id="rId2"/>
              </a:rPr>
              <a:t> </a:t>
            </a:r>
            <a:r>
              <a:rPr sz="2400" spc="-5" dirty="0">
                <a:solidFill>
                  <a:srgbClr val="FFFFFF"/>
                </a:solidFill>
                <a:latin typeface="Calibri"/>
                <a:cs typeface="Calibri"/>
              </a:rPr>
              <a:t>and activates </a:t>
            </a:r>
            <a:r>
              <a:rPr sz="2400" dirty="0">
                <a:solidFill>
                  <a:srgbClr val="FFFFFF"/>
                </a:solidFill>
                <a:latin typeface="Calibri"/>
                <a:cs typeface="Calibri"/>
              </a:rPr>
              <a:t>the  </a:t>
            </a:r>
            <a:r>
              <a:rPr sz="2400" spc="-5" dirty="0">
                <a:solidFill>
                  <a:srgbClr val="FFFFFF"/>
                </a:solidFill>
                <a:latin typeface="Calibri"/>
                <a:cs typeface="Calibri"/>
              </a:rPr>
              <a:t>receptor </a:t>
            </a:r>
            <a:r>
              <a:rPr sz="2400" dirty="0">
                <a:solidFill>
                  <a:srgbClr val="FFFFFF"/>
                </a:solidFill>
                <a:latin typeface="Calibri"/>
                <a:cs typeface="Calibri"/>
              </a:rPr>
              <a:t>to </a:t>
            </a:r>
            <a:r>
              <a:rPr sz="2400" spc="-5" dirty="0">
                <a:solidFill>
                  <a:srgbClr val="FFFFFF"/>
                </a:solidFill>
                <a:latin typeface="Calibri"/>
                <a:cs typeface="Calibri"/>
              </a:rPr>
              <a:t>produce </a:t>
            </a:r>
            <a:r>
              <a:rPr sz="2400" dirty="0">
                <a:solidFill>
                  <a:srgbClr val="FFFFFF"/>
                </a:solidFill>
                <a:latin typeface="Calibri"/>
                <a:cs typeface="Calibri"/>
              </a:rPr>
              <a:t>a </a:t>
            </a:r>
            <a:r>
              <a:rPr sz="2400" spc="-5" dirty="0">
                <a:solidFill>
                  <a:srgbClr val="FFFFFF"/>
                </a:solidFill>
                <a:latin typeface="Calibri"/>
                <a:cs typeface="Calibri"/>
              </a:rPr>
              <a:t>biological</a:t>
            </a:r>
            <a:r>
              <a:rPr sz="2400" spc="-50" dirty="0">
                <a:solidFill>
                  <a:srgbClr val="FFFFFF"/>
                </a:solidFill>
                <a:latin typeface="Calibri"/>
                <a:cs typeface="Calibri"/>
              </a:rPr>
              <a:t> </a:t>
            </a:r>
            <a:r>
              <a:rPr sz="2400" spc="-5" dirty="0">
                <a:solidFill>
                  <a:srgbClr val="FFFFFF"/>
                </a:solidFill>
                <a:latin typeface="Calibri"/>
                <a:cs typeface="Calibri"/>
              </a:rPr>
              <a:t>response.</a:t>
            </a:r>
            <a:endParaRPr sz="2400">
              <a:latin typeface="Calibri"/>
              <a:cs typeface="Calibri"/>
            </a:endParaRPr>
          </a:p>
          <a:p>
            <a:pPr marL="2611120">
              <a:lnSpc>
                <a:spcPct val="100000"/>
              </a:lnSpc>
            </a:pPr>
            <a:r>
              <a:rPr sz="2400" u="heavy" spc="-5" dirty="0">
                <a:solidFill>
                  <a:srgbClr val="FFC000"/>
                </a:solidFill>
                <a:uFill>
                  <a:solidFill>
                    <a:srgbClr val="FFC000"/>
                  </a:solidFill>
                </a:uFill>
                <a:latin typeface="Calibri"/>
                <a:cs typeface="Calibri"/>
              </a:rPr>
              <a:t>Partial</a:t>
            </a:r>
            <a:r>
              <a:rPr sz="2400" u="heavy" spc="-20" dirty="0">
                <a:solidFill>
                  <a:srgbClr val="FFC000"/>
                </a:solidFill>
                <a:uFill>
                  <a:solidFill>
                    <a:srgbClr val="FFC000"/>
                  </a:solidFill>
                </a:uFill>
                <a:latin typeface="Calibri"/>
                <a:cs typeface="Calibri"/>
              </a:rPr>
              <a:t> </a:t>
            </a:r>
            <a:r>
              <a:rPr sz="2400" u="heavy" spc="-5" dirty="0">
                <a:solidFill>
                  <a:srgbClr val="FFC000"/>
                </a:solidFill>
                <a:uFill>
                  <a:solidFill>
                    <a:srgbClr val="FFC000"/>
                  </a:solidFill>
                </a:uFill>
                <a:latin typeface="Calibri"/>
                <a:cs typeface="Calibri"/>
              </a:rPr>
              <a:t>Agonist</a:t>
            </a:r>
            <a:endParaRPr sz="2400">
              <a:latin typeface="Calibri"/>
              <a:cs typeface="Calibri"/>
            </a:endParaRPr>
          </a:p>
          <a:p>
            <a:pPr marL="12700" marR="5080">
              <a:lnSpc>
                <a:spcPct val="100000"/>
              </a:lnSpc>
            </a:pPr>
            <a:r>
              <a:rPr sz="2400" dirty="0">
                <a:solidFill>
                  <a:srgbClr val="FFFFFF"/>
                </a:solidFill>
                <a:latin typeface="Calibri"/>
                <a:cs typeface="Calibri"/>
              </a:rPr>
              <a:t>a </a:t>
            </a:r>
            <a:r>
              <a:rPr sz="2400" spc="-5" dirty="0">
                <a:solidFill>
                  <a:srgbClr val="FFFFFF"/>
                </a:solidFill>
                <a:latin typeface="Calibri"/>
                <a:cs typeface="Calibri"/>
              </a:rPr>
              <a:t>compound </a:t>
            </a:r>
            <a:r>
              <a:rPr sz="2400" dirty="0">
                <a:solidFill>
                  <a:srgbClr val="FFFFFF"/>
                </a:solidFill>
                <a:latin typeface="Calibri"/>
                <a:cs typeface="Calibri"/>
              </a:rPr>
              <a:t>which </a:t>
            </a:r>
            <a:r>
              <a:rPr sz="2400" spc="-5" dirty="0">
                <a:solidFill>
                  <a:srgbClr val="FFFFFF"/>
                </a:solidFill>
                <a:latin typeface="Calibri"/>
                <a:cs typeface="Calibri"/>
              </a:rPr>
              <a:t>binds </a:t>
            </a:r>
            <a:r>
              <a:rPr sz="2400" dirty="0">
                <a:solidFill>
                  <a:srgbClr val="FFFFFF"/>
                </a:solidFill>
                <a:latin typeface="Calibri"/>
                <a:cs typeface="Calibri"/>
              </a:rPr>
              <a:t>to a </a:t>
            </a:r>
            <a:r>
              <a:rPr sz="2400" u="heavy" spc="-5" dirty="0">
                <a:solidFill>
                  <a:srgbClr val="0000FF"/>
                </a:solidFill>
                <a:uFill>
                  <a:solidFill>
                    <a:srgbClr val="0000FF"/>
                  </a:solidFill>
                </a:uFill>
                <a:latin typeface="Calibri"/>
                <a:cs typeface="Calibri"/>
                <a:hlinkClick r:id="rId3"/>
              </a:rPr>
              <a:t>receptor</a:t>
            </a:r>
            <a:r>
              <a:rPr sz="2400" spc="-5" dirty="0">
                <a:solidFill>
                  <a:srgbClr val="0000FF"/>
                </a:solidFill>
                <a:latin typeface="Calibri"/>
                <a:cs typeface="Calibri"/>
                <a:hlinkClick r:id="rId3"/>
              </a:rPr>
              <a:t> </a:t>
            </a:r>
            <a:r>
              <a:rPr sz="2400" spc="-5" dirty="0">
                <a:solidFill>
                  <a:srgbClr val="FFFFFF"/>
                </a:solidFill>
                <a:latin typeface="Calibri"/>
                <a:cs typeface="Calibri"/>
              </a:rPr>
              <a:t>but </a:t>
            </a:r>
            <a:r>
              <a:rPr sz="2400" dirty="0">
                <a:solidFill>
                  <a:srgbClr val="FFFFFF"/>
                </a:solidFill>
                <a:latin typeface="Calibri"/>
                <a:cs typeface="Calibri"/>
              </a:rPr>
              <a:t>is </a:t>
            </a:r>
            <a:r>
              <a:rPr sz="2400" spc="-5" dirty="0">
                <a:solidFill>
                  <a:srgbClr val="FFFFFF"/>
                </a:solidFill>
                <a:latin typeface="Calibri"/>
                <a:cs typeface="Calibri"/>
              </a:rPr>
              <a:t>not successful  </a:t>
            </a:r>
            <a:r>
              <a:rPr sz="2400" dirty="0">
                <a:solidFill>
                  <a:srgbClr val="FFFFFF"/>
                </a:solidFill>
                <a:latin typeface="Calibri"/>
                <a:cs typeface="Calibri"/>
              </a:rPr>
              <a:t>at </a:t>
            </a:r>
            <a:r>
              <a:rPr sz="2400" spc="-5" dirty="0">
                <a:solidFill>
                  <a:srgbClr val="FFFFFF"/>
                </a:solidFill>
                <a:latin typeface="Calibri"/>
                <a:cs typeface="Calibri"/>
              </a:rPr>
              <a:t>facilitating the same level of reaction </a:t>
            </a:r>
            <a:r>
              <a:rPr sz="2400" dirty="0">
                <a:solidFill>
                  <a:srgbClr val="FFFFFF"/>
                </a:solidFill>
                <a:latin typeface="Calibri"/>
                <a:cs typeface="Calibri"/>
              </a:rPr>
              <a:t>as a </a:t>
            </a:r>
            <a:r>
              <a:rPr sz="2400" spc="-5" dirty="0">
                <a:solidFill>
                  <a:srgbClr val="FFFFFF"/>
                </a:solidFill>
                <a:latin typeface="Calibri"/>
                <a:cs typeface="Calibri"/>
              </a:rPr>
              <a:t>full </a:t>
            </a:r>
            <a:r>
              <a:rPr sz="2400" u="heavy" spc="-5" dirty="0">
                <a:solidFill>
                  <a:srgbClr val="0000FF"/>
                </a:solidFill>
                <a:uFill>
                  <a:solidFill>
                    <a:srgbClr val="0000FF"/>
                  </a:solidFill>
                </a:uFill>
                <a:latin typeface="Calibri"/>
                <a:cs typeface="Calibri"/>
                <a:hlinkClick r:id="rId4"/>
              </a:rPr>
              <a:t>agonist</a:t>
            </a:r>
            <a:r>
              <a:rPr sz="2400" spc="-5" dirty="0">
                <a:solidFill>
                  <a:srgbClr val="0000FF"/>
                </a:solidFill>
                <a:latin typeface="Calibri"/>
                <a:cs typeface="Calibri"/>
                <a:hlinkClick r:id="rId4"/>
              </a:rPr>
              <a:t> </a:t>
            </a:r>
            <a:r>
              <a:rPr sz="2400" dirty="0">
                <a:solidFill>
                  <a:srgbClr val="FFFFFF"/>
                </a:solidFill>
                <a:latin typeface="Calibri"/>
                <a:cs typeface="Calibri"/>
              </a:rPr>
              <a:t>at  the </a:t>
            </a:r>
            <a:r>
              <a:rPr sz="2400" spc="-5" dirty="0">
                <a:solidFill>
                  <a:srgbClr val="FFFFFF"/>
                </a:solidFill>
                <a:latin typeface="Calibri"/>
                <a:cs typeface="Calibri"/>
              </a:rPr>
              <a:t>same </a:t>
            </a:r>
            <a:r>
              <a:rPr sz="2400" u="heavy" spc="-5" dirty="0">
                <a:solidFill>
                  <a:srgbClr val="0000FF"/>
                </a:solidFill>
                <a:uFill>
                  <a:solidFill>
                    <a:srgbClr val="0000FF"/>
                  </a:solidFill>
                </a:uFill>
                <a:latin typeface="Calibri"/>
                <a:cs typeface="Calibri"/>
                <a:hlinkClick r:id="rId5"/>
              </a:rPr>
              <a:t>receptor site</a:t>
            </a:r>
            <a:r>
              <a:rPr sz="2400" spc="-5" dirty="0">
                <a:solidFill>
                  <a:srgbClr val="0000FF"/>
                </a:solidFill>
                <a:latin typeface="Calibri"/>
                <a:cs typeface="Calibri"/>
                <a:hlinkClick r:id="rId5"/>
              </a:rPr>
              <a:t> </a:t>
            </a:r>
            <a:r>
              <a:rPr sz="2400" spc="-5" dirty="0">
                <a:solidFill>
                  <a:srgbClr val="FFFFFF"/>
                </a:solidFill>
                <a:latin typeface="Calibri"/>
                <a:cs typeface="Calibri"/>
              </a:rPr>
              <a:t>or puts out only </a:t>
            </a:r>
            <a:r>
              <a:rPr sz="2400" dirty="0">
                <a:solidFill>
                  <a:srgbClr val="FFFFFF"/>
                </a:solidFill>
                <a:latin typeface="Calibri"/>
                <a:cs typeface="Calibri"/>
              </a:rPr>
              <a:t>a </a:t>
            </a:r>
            <a:r>
              <a:rPr sz="2400" spc="-5" dirty="0">
                <a:solidFill>
                  <a:srgbClr val="FFFFFF"/>
                </a:solidFill>
                <a:latin typeface="Calibri"/>
                <a:cs typeface="Calibri"/>
              </a:rPr>
              <a:t>portion of </a:t>
            </a:r>
            <a:r>
              <a:rPr sz="2400" dirty="0">
                <a:solidFill>
                  <a:srgbClr val="FFFFFF"/>
                </a:solidFill>
                <a:latin typeface="Calibri"/>
                <a:cs typeface="Calibri"/>
              </a:rPr>
              <a:t>the  </a:t>
            </a:r>
            <a:r>
              <a:rPr sz="2400" spc="-5" dirty="0">
                <a:solidFill>
                  <a:srgbClr val="FFFFFF"/>
                </a:solidFill>
                <a:latin typeface="Calibri"/>
                <a:cs typeface="Calibri"/>
              </a:rPr>
              <a:t>action put out by </a:t>
            </a:r>
            <a:r>
              <a:rPr sz="2400" dirty="0">
                <a:solidFill>
                  <a:srgbClr val="FFFFFF"/>
                </a:solidFill>
                <a:latin typeface="Calibri"/>
                <a:cs typeface="Calibri"/>
              </a:rPr>
              <a:t>the </a:t>
            </a:r>
            <a:r>
              <a:rPr sz="2400" u="heavy" spc="-5" dirty="0">
                <a:solidFill>
                  <a:srgbClr val="0000FF"/>
                </a:solidFill>
                <a:uFill>
                  <a:solidFill>
                    <a:srgbClr val="0000FF"/>
                  </a:solidFill>
                </a:uFill>
                <a:latin typeface="Calibri"/>
                <a:cs typeface="Calibri"/>
                <a:hlinkClick r:id="rId6"/>
              </a:rPr>
              <a:t>endogenous</a:t>
            </a:r>
            <a:r>
              <a:rPr sz="2400" spc="-5" dirty="0">
                <a:solidFill>
                  <a:srgbClr val="0000FF"/>
                </a:solidFill>
                <a:latin typeface="Calibri"/>
                <a:cs typeface="Calibri"/>
                <a:hlinkClick r:id="rId6"/>
              </a:rPr>
              <a:t> </a:t>
            </a:r>
            <a:r>
              <a:rPr sz="2400" u="heavy" spc="-5" dirty="0">
                <a:solidFill>
                  <a:srgbClr val="0000FF"/>
                </a:solidFill>
                <a:uFill>
                  <a:solidFill>
                    <a:srgbClr val="0000FF"/>
                  </a:solidFill>
                </a:uFill>
                <a:latin typeface="Calibri"/>
                <a:cs typeface="Calibri"/>
                <a:hlinkClick r:id="rId7"/>
              </a:rPr>
              <a:t>neurotransmitter</a:t>
            </a:r>
            <a:r>
              <a:rPr sz="2400" spc="-5" dirty="0">
                <a:solidFill>
                  <a:srgbClr val="0000FF"/>
                </a:solidFill>
                <a:latin typeface="Calibri"/>
                <a:cs typeface="Calibri"/>
                <a:hlinkClick r:id="rId7"/>
              </a:rPr>
              <a:t> </a:t>
            </a:r>
            <a:r>
              <a:rPr sz="2400" dirty="0">
                <a:solidFill>
                  <a:srgbClr val="FFFFFF"/>
                </a:solidFill>
                <a:latin typeface="Calibri"/>
                <a:cs typeface="Calibri"/>
              </a:rPr>
              <a:t>which it  </a:t>
            </a:r>
            <a:r>
              <a:rPr sz="2400" spc="-5" dirty="0">
                <a:solidFill>
                  <a:srgbClr val="FFFFFF"/>
                </a:solidFill>
                <a:latin typeface="Calibri"/>
                <a:cs typeface="Calibri"/>
              </a:rPr>
              <a:t>imitates.</a:t>
            </a:r>
            <a:endParaRPr sz="2400">
              <a:latin typeface="Calibri"/>
              <a:cs typeface="Calibri"/>
            </a:endParaRPr>
          </a:p>
          <a:p>
            <a:pPr marR="316865" algn="ctr">
              <a:lnSpc>
                <a:spcPct val="100000"/>
              </a:lnSpc>
            </a:pPr>
            <a:r>
              <a:rPr sz="2400" u="heavy" spc="-5" dirty="0">
                <a:solidFill>
                  <a:srgbClr val="FFC000"/>
                </a:solidFill>
                <a:uFill>
                  <a:solidFill>
                    <a:srgbClr val="FFC000"/>
                  </a:solidFill>
                </a:uFill>
                <a:latin typeface="Calibri"/>
                <a:cs typeface="Calibri"/>
              </a:rPr>
              <a:t>Antagonist</a:t>
            </a:r>
            <a:endParaRPr sz="2400">
              <a:latin typeface="Calibri"/>
              <a:cs typeface="Calibri"/>
            </a:endParaRPr>
          </a:p>
          <a:p>
            <a:pPr marL="12700" marR="179070">
              <a:lnSpc>
                <a:spcPct val="100000"/>
              </a:lnSpc>
              <a:spcBef>
                <a:spcPts val="575"/>
              </a:spcBef>
            </a:pPr>
            <a:r>
              <a:rPr sz="2400" dirty="0">
                <a:solidFill>
                  <a:srgbClr val="FFFFFF"/>
                </a:solidFill>
                <a:latin typeface="Calibri"/>
                <a:cs typeface="Calibri"/>
              </a:rPr>
              <a:t>a </a:t>
            </a:r>
            <a:r>
              <a:rPr sz="2400" spc="-5" dirty="0">
                <a:solidFill>
                  <a:srgbClr val="FFFFFF"/>
                </a:solidFill>
                <a:latin typeface="Calibri"/>
                <a:cs typeface="Calibri"/>
              </a:rPr>
              <a:t>substance </a:t>
            </a:r>
            <a:r>
              <a:rPr sz="2400" dirty="0">
                <a:solidFill>
                  <a:srgbClr val="FFFFFF"/>
                </a:solidFill>
                <a:latin typeface="Calibri"/>
                <a:cs typeface="Calibri"/>
              </a:rPr>
              <a:t>that </a:t>
            </a:r>
            <a:r>
              <a:rPr sz="2400" spc="-5" dirty="0">
                <a:solidFill>
                  <a:srgbClr val="FFFFFF"/>
                </a:solidFill>
                <a:latin typeface="Calibri"/>
                <a:cs typeface="Calibri"/>
              </a:rPr>
              <a:t>tends </a:t>
            </a:r>
            <a:r>
              <a:rPr sz="2400" dirty="0">
                <a:solidFill>
                  <a:srgbClr val="FFFFFF"/>
                </a:solidFill>
                <a:latin typeface="Calibri"/>
                <a:cs typeface="Calibri"/>
              </a:rPr>
              <a:t>to </a:t>
            </a:r>
            <a:r>
              <a:rPr sz="2400" spc="-5" dirty="0">
                <a:solidFill>
                  <a:srgbClr val="FFFFFF"/>
                </a:solidFill>
                <a:latin typeface="Calibri"/>
                <a:cs typeface="Calibri"/>
              </a:rPr>
              <a:t>nullify </a:t>
            </a:r>
            <a:r>
              <a:rPr sz="2400" dirty="0">
                <a:solidFill>
                  <a:srgbClr val="FFFFFF"/>
                </a:solidFill>
                <a:latin typeface="Calibri"/>
                <a:cs typeface="Calibri"/>
              </a:rPr>
              <a:t>the </a:t>
            </a:r>
            <a:r>
              <a:rPr sz="2400" spc="-5" dirty="0">
                <a:solidFill>
                  <a:srgbClr val="FFFFFF"/>
                </a:solidFill>
                <a:latin typeface="Calibri"/>
                <a:cs typeface="Calibri"/>
              </a:rPr>
              <a:t>action of another, </a:t>
            </a:r>
            <a:r>
              <a:rPr sz="2400" dirty="0">
                <a:solidFill>
                  <a:srgbClr val="FFFFFF"/>
                </a:solidFill>
                <a:latin typeface="Calibri"/>
                <a:cs typeface="Calibri"/>
              </a:rPr>
              <a:t>as a  </a:t>
            </a:r>
            <a:r>
              <a:rPr sz="2400" spc="-5" dirty="0">
                <a:solidFill>
                  <a:srgbClr val="FFFFFF"/>
                </a:solidFill>
                <a:latin typeface="Calibri"/>
                <a:cs typeface="Calibri"/>
              </a:rPr>
              <a:t>drug </a:t>
            </a:r>
            <a:r>
              <a:rPr sz="2400" dirty="0">
                <a:solidFill>
                  <a:srgbClr val="FFFFFF"/>
                </a:solidFill>
                <a:latin typeface="Calibri"/>
                <a:cs typeface="Calibri"/>
              </a:rPr>
              <a:t>that </a:t>
            </a:r>
            <a:r>
              <a:rPr sz="2400" spc="-5" dirty="0">
                <a:solidFill>
                  <a:srgbClr val="FFFFFF"/>
                </a:solidFill>
                <a:latin typeface="Calibri"/>
                <a:cs typeface="Calibri"/>
              </a:rPr>
              <a:t>binds </a:t>
            </a:r>
            <a:r>
              <a:rPr sz="2400" dirty="0">
                <a:solidFill>
                  <a:srgbClr val="FFFFFF"/>
                </a:solidFill>
                <a:latin typeface="Calibri"/>
                <a:cs typeface="Calibri"/>
              </a:rPr>
              <a:t>to a cell </a:t>
            </a:r>
            <a:r>
              <a:rPr sz="2400" spc="-5" dirty="0">
                <a:solidFill>
                  <a:srgbClr val="FFFFFF"/>
                </a:solidFill>
                <a:latin typeface="Calibri"/>
                <a:cs typeface="Calibri"/>
              </a:rPr>
              <a:t>receptor without eliciting </a:t>
            </a:r>
            <a:r>
              <a:rPr sz="2400" dirty="0">
                <a:solidFill>
                  <a:srgbClr val="FFFFFF"/>
                </a:solidFill>
                <a:latin typeface="Calibri"/>
                <a:cs typeface="Calibri"/>
              </a:rPr>
              <a:t>a  </a:t>
            </a:r>
            <a:r>
              <a:rPr sz="2400" spc="-5" dirty="0">
                <a:solidFill>
                  <a:srgbClr val="FFFFFF"/>
                </a:solidFill>
                <a:latin typeface="Calibri"/>
                <a:cs typeface="Calibri"/>
              </a:rPr>
              <a:t>biological response, blocking binding of substances </a:t>
            </a:r>
            <a:r>
              <a:rPr sz="2400" dirty="0">
                <a:solidFill>
                  <a:srgbClr val="FFFFFF"/>
                </a:solidFill>
                <a:latin typeface="Calibri"/>
                <a:cs typeface="Calibri"/>
              </a:rPr>
              <a:t>that  </a:t>
            </a:r>
            <a:r>
              <a:rPr sz="2400" spc="-5" dirty="0">
                <a:solidFill>
                  <a:srgbClr val="FFFFFF"/>
                </a:solidFill>
                <a:latin typeface="Calibri"/>
                <a:cs typeface="Calibri"/>
              </a:rPr>
              <a:t>could </a:t>
            </a:r>
            <a:r>
              <a:rPr sz="2400" dirty="0">
                <a:solidFill>
                  <a:srgbClr val="FFFFFF"/>
                </a:solidFill>
                <a:latin typeface="Calibri"/>
                <a:cs typeface="Calibri"/>
              </a:rPr>
              <a:t>elicit </a:t>
            </a:r>
            <a:r>
              <a:rPr sz="2400" spc="-5" dirty="0">
                <a:solidFill>
                  <a:srgbClr val="FFFFFF"/>
                </a:solidFill>
                <a:latin typeface="Calibri"/>
                <a:cs typeface="Calibri"/>
              </a:rPr>
              <a:t>such</a:t>
            </a:r>
            <a:r>
              <a:rPr sz="2400" spc="-40" dirty="0">
                <a:solidFill>
                  <a:srgbClr val="FFFFFF"/>
                </a:solidFill>
                <a:latin typeface="Calibri"/>
                <a:cs typeface="Calibri"/>
              </a:rPr>
              <a:t> </a:t>
            </a:r>
            <a:r>
              <a:rPr sz="2400" spc="-5" dirty="0">
                <a:solidFill>
                  <a:srgbClr val="FFFFFF"/>
                </a:solidFill>
                <a:latin typeface="Calibri"/>
                <a:cs typeface="Calibri"/>
              </a:rPr>
              <a:t>responses.</a:t>
            </a:r>
            <a:endParaRPr sz="2400">
              <a:latin typeface="Calibri"/>
              <a:cs typeface="Calibri"/>
            </a:endParaRPr>
          </a:p>
        </p:txBody>
      </p:sp>
      <p:sp>
        <p:nvSpPr>
          <p:cNvPr id="3" name="object 3"/>
          <p:cNvSpPr/>
          <p:nvPr/>
        </p:nvSpPr>
        <p:spPr>
          <a:xfrm>
            <a:off x="2689860" y="114300"/>
            <a:ext cx="3040379" cy="1011935"/>
          </a:xfrm>
          <a:prstGeom prst="rect">
            <a:avLst/>
          </a:prstGeom>
          <a:blipFill>
            <a:blip r:embed="rId8" cstate="print"/>
            <a:stretch>
              <a:fillRect/>
            </a:stretch>
          </a:blipFill>
        </p:spPr>
        <p:txBody>
          <a:bodyPr wrap="square" lIns="0" tIns="0" rIns="0" bIns="0" rtlCol="0"/>
          <a:lstStyle/>
          <a:p>
            <a:endParaRPr/>
          </a:p>
        </p:txBody>
      </p:sp>
      <p:sp>
        <p:nvSpPr>
          <p:cNvPr id="4" name="object 4"/>
          <p:cNvSpPr/>
          <p:nvPr/>
        </p:nvSpPr>
        <p:spPr>
          <a:xfrm>
            <a:off x="1074419" y="662940"/>
            <a:ext cx="6188963" cy="1011935"/>
          </a:xfrm>
          <a:prstGeom prst="rect">
            <a:avLst/>
          </a:prstGeom>
          <a:blipFill>
            <a:blip r:embed="rId9"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marR="5080" indent="1615440">
              <a:lnSpc>
                <a:spcPct val="100000"/>
              </a:lnSpc>
              <a:spcBef>
                <a:spcPts val="100"/>
              </a:spcBef>
            </a:pPr>
            <a:r>
              <a:rPr spc="-5" dirty="0"/>
              <a:t>Terminology  Dependence versus </a:t>
            </a:r>
            <a:r>
              <a:rPr spc="-10" dirty="0"/>
              <a:t>Addiction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2555" y="402336"/>
            <a:ext cx="4094987"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33954" y="532257"/>
            <a:ext cx="3435350" cy="574040"/>
          </a:xfrm>
          <a:prstGeom prst="rect">
            <a:avLst/>
          </a:prstGeom>
        </p:spPr>
        <p:txBody>
          <a:bodyPr vert="horz" wrap="square" lIns="0" tIns="12700" rIns="0" bIns="0" rtlCol="0">
            <a:spAutoFit/>
          </a:bodyPr>
          <a:lstStyle/>
          <a:p>
            <a:pPr marL="12700">
              <a:lnSpc>
                <a:spcPct val="100000"/>
              </a:lnSpc>
              <a:spcBef>
                <a:spcPts val="100"/>
              </a:spcBef>
            </a:pPr>
            <a:r>
              <a:rPr spc="-5" dirty="0"/>
              <a:t>Basic Opioid</a:t>
            </a:r>
            <a:r>
              <a:rPr spc="-45" dirty="0"/>
              <a:t> </a:t>
            </a:r>
            <a:r>
              <a:rPr spc="-10" dirty="0"/>
              <a:t>Facts</a:t>
            </a:r>
          </a:p>
        </p:txBody>
      </p:sp>
      <p:sp>
        <p:nvSpPr>
          <p:cNvPr id="4" name="object 4"/>
          <p:cNvSpPr txBox="1"/>
          <p:nvPr/>
        </p:nvSpPr>
        <p:spPr>
          <a:xfrm>
            <a:off x="459718" y="2024887"/>
            <a:ext cx="7691755" cy="3335020"/>
          </a:xfrm>
          <a:prstGeom prst="rect">
            <a:avLst/>
          </a:prstGeom>
        </p:spPr>
        <p:txBody>
          <a:bodyPr vert="horz" wrap="square" lIns="0" tIns="52705" rIns="0" bIns="0" rtlCol="0">
            <a:spAutoFit/>
          </a:bodyPr>
          <a:lstStyle/>
          <a:p>
            <a:pPr marL="12700" marR="5080" indent="-635">
              <a:lnSpc>
                <a:spcPct val="90400"/>
              </a:lnSpc>
              <a:spcBef>
                <a:spcPts val="415"/>
              </a:spcBef>
              <a:tabLst>
                <a:tab pos="1922145" algn="l"/>
              </a:tabLst>
            </a:pPr>
            <a:r>
              <a:rPr sz="2800" u="heavy" spc="-10" dirty="0">
                <a:solidFill>
                  <a:srgbClr val="FFFFFF"/>
                </a:solidFill>
                <a:uFill>
                  <a:solidFill>
                    <a:srgbClr val="FFFFFF"/>
                  </a:solidFill>
                </a:uFill>
                <a:latin typeface="Calibri"/>
                <a:cs typeface="Calibri"/>
              </a:rPr>
              <a:t>Description</a:t>
            </a:r>
            <a:r>
              <a:rPr sz="2800" spc="-10" dirty="0">
                <a:solidFill>
                  <a:srgbClr val="FFFFFF"/>
                </a:solidFill>
                <a:latin typeface="Calibri"/>
                <a:cs typeface="Calibri"/>
              </a:rPr>
              <a:t>:	</a:t>
            </a:r>
            <a:r>
              <a:rPr sz="2600" spc="-5" dirty="0">
                <a:solidFill>
                  <a:srgbClr val="FFFFFF"/>
                </a:solidFill>
                <a:latin typeface="Calibri"/>
                <a:cs typeface="Calibri"/>
              </a:rPr>
              <a:t>Opium-derived, or synthetics which </a:t>
            </a:r>
            <a:r>
              <a:rPr sz="2600" dirty="0">
                <a:solidFill>
                  <a:srgbClr val="FFFFFF"/>
                </a:solidFill>
                <a:latin typeface="Calibri"/>
                <a:cs typeface="Calibri"/>
              </a:rPr>
              <a:t>relieve  </a:t>
            </a:r>
            <a:r>
              <a:rPr sz="2600" spc="-5" dirty="0">
                <a:solidFill>
                  <a:srgbClr val="FFFFFF"/>
                </a:solidFill>
                <a:latin typeface="Calibri"/>
                <a:cs typeface="Calibri"/>
              </a:rPr>
              <a:t>pain, produce morphine-like addiction, and </a:t>
            </a:r>
            <a:r>
              <a:rPr sz="2600" dirty="0">
                <a:solidFill>
                  <a:srgbClr val="FFFFFF"/>
                </a:solidFill>
                <a:latin typeface="Calibri"/>
                <a:cs typeface="Calibri"/>
              </a:rPr>
              <a:t>relieve  </a:t>
            </a:r>
            <a:r>
              <a:rPr sz="2600" spc="-5" dirty="0">
                <a:solidFill>
                  <a:srgbClr val="FFFFFF"/>
                </a:solidFill>
                <a:latin typeface="Calibri"/>
                <a:cs typeface="Calibri"/>
              </a:rPr>
              <a:t>withdrawal from opioids</a:t>
            </a:r>
            <a:endParaRPr sz="2600">
              <a:latin typeface="Calibri"/>
              <a:cs typeface="Calibri"/>
            </a:endParaRPr>
          </a:p>
          <a:p>
            <a:pPr>
              <a:lnSpc>
                <a:spcPct val="100000"/>
              </a:lnSpc>
              <a:spcBef>
                <a:spcPts val="15"/>
              </a:spcBef>
            </a:pPr>
            <a:endParaRPr sz="3250">
              <a:latin typeface="Times New Roman"/>
              <a:cs typeface="Times New Roman"/>
            </a:endParaRPr>
          </a:p>
          <a:p>
            <a:pPr marL="12700">
              <a:lnSpc>
                <a:spcPct val="100000"/>
              </a:lnSpc>
              <a:tabLst>
                <a:tab pos="2185670" algn="l"/>
              </a:tabLst>
            </a:pPr>
            <a:r>
              <a:rPr sz="2800" u="heavy" spc="-5" dirty="0">
                <a:solidFill>
                  <a:srgbClr val="FFFFFF"/>
                </a:solidFill>
                <a:uFill>
                  <a:solidFill>
                    <a:srgbClr val="FFFFFF"/>
                  </a:solidFill>
                </a:uFill>
                <a:latin typeface="Calibri"/>
                <a:cs typeface="Calibri"/>
              </a:rPr>
              <a:t>Medical</a:t>
            </a:r>
            <a:r>
              <a:rPr sz="2800" u="heavy" spc="5" dirty="0">
                <a:solidFill>
                  <a:srgbClr val="FFFFFF"/>
                </a:solidFill>
                <a:uFill>
                  <a:solidFill>
                    <a:srgbClr val="FFFFFF"/>
                  </a:solidFill>
                </a:uFill>
                <a:latin typeface="Calibri"/>
                <a:cs typeface="Calibri"/>
              </a:rPr>
              <a:t> </a:t>
            </a:r>
            <a:r>
              <a:rPr sz="2800" u="heavy" spc="-5" dirty="0">
                <a:solidFill>
                  <a:srgbClr val="FFFFFF"/>
                </a:solidFill>
                <a:uFill>
                  <a:solidFill>
                    <a:srgbClr val="FFFFFF"/>
                  </a:solidFill>
                </a:uFill>
                <a:latin typeface="Calibri"/>
                <a:cs typeface="Calibri"/>
              </a:rPr>
              <a:t>Uses</a:t>
            </a:r>
            <a:r>
              <a:rPr sz="2800" spc="-5" dirty="0">
                <a:solidFill>
                  <a:srgbClr val="FFFFFF"/>
                </a:solidFill>
                <a:latin typeface="Calibri"/>
                <a:cs typeface="Calibri"/>
              </a:rPr>
              <a:t>:	</a:t>
            </a:r>
            <a:r>
              <a:rPr sz="2600" spc="-5" dirty="0">
                <a:solidFill>
                  <a:srgbClr val="FFFFFF"/>
                </a:solidFill>
                <a:latin typeface="Calibri"/>
                <a:cs typeface="Calibri"/>
              </a:rPr>
              <a:t>Pain </a:t>
            </a:r>
            <a:r>
              <a:rPr sz="2600" dirty="0">
                <a:solidFill>
                  <a:srgbClr val="FFFFFF"/>
                </a:solidFill>
                <a:latin typeface="Calibri"/>
                <a:cs typeface="Calibri"/>
              </a:rPr>
              <a:t>relief, </a:t>
            </a:r>
            <a:r>
              <a:rPr sz="2600" spc="-5" dirty="0">
                <a:solidFill>
                  <a:srgbClr val="FFFFFF"/>
                </a:solidFill>
                <a:latin typeface="Calibri"/>
                <a:cs typeface="Calibri"/>
              </a:rPr>
              <a:t>cough suppression,</a:t>
            </a:r>
            <a:r>
              <a:rPr sz="2600" spc="-75" dirty="0">
                <a:solidFill>
                  <a:srgbClr val="FFFFFF"/>
                </a:solidFill>
                <a:latin typeface="Calibri"/>
                <a:cs typeface="Calibri"/>
              </a:rPr>
              <a:t> </a:t>
            </a:r>
            <a:r>
              <a:rPr sz="2600" spc="-5" dirty="0">
                <a:solidFill>
                  <a:srgbClr val="FFFFFF"/>
                </a:solidFill>
                <a:latin typeface="Calibri"/>
                <a:cs typeface="Calibri"/>
              </a:rPr>
              <a:t>diarrhea</a:t>
            </a:r>
            <a:endParaRPr sz="2600">
              <a:latin typeface="Calibri"/>
              <a:cs typeface="Calibri"/>
            </a:endParaRPr>
          </a:p>
          <a:p>
            <a:pPr>
              <a:lnSpc>
                <a:spcPct val="100000"/>
              </a:lnSpc>
              <a:spcBef>
                <a:spcPts val="15"/>
              </a:spcBef>
            </a:pPr>
            <a:endParaRPr sz="3700">
              <a:latin typeface="Times New Roman"/>
              <a:cs typeface="Times New Roman"/>
            </a:endParaRPr>
          </a:p>
          <a:p>
            <a:pPr marL="12700" marR="830580">
              <a:lnSpc>
                <a:spcPts val="2870"/>
              </a:lnSpc>
              <a:tabLst>
                <a:tab pos="2572385" algn="l"/>
              </a:tabLst>
            </a:pPr>
            <a:r>
              <a:rPr sz="2800" u="heavy" spc="-10" dirty="0">
                <a:solidFill>
                  <a:srgbClr val="FFFFFF"/>
                </a:solidFill>
                <a:uFill>
                  <a:solidFill>
                    <a:srgbClr val="FFFFFF"/>
                  </a:solidFill>
                </a:uFill>
                <a:latin typeface="Calibri"/>
                <a:cs typeface="Calibri"/>
              </a:rPr>
              <a:t>Methods</a:t>
            </a:r>
            <a:r>
              <a:rPr sz="2800" u="heavy" spc="40" dirty="0">
                <a:solidFill>
                  <a:srgbClr val="FFFFFF"/>
                </a:solidFill>
                <a:uFill>
                  <a:solidFill>
                    <a:srgbClr val="FFFFFF"/>
                  </a:solidFill>
                </a:uFill>
                <a:latin typeface="Calibri"/>
                <a:cs typeface="Calibri"/>
              </a:rPr>
              <a:t> </a:t>
            </a:r>
            <a:r>
              <a:rPr sz="2800" u="heavy" spc="-5" dirty="0">
                <a:solidFill>
                  <a:srgbClr val="FFFFFF"/>
                </a:solidFill>
                <a:uFill>
                  <a:solidFill>
                    <a:srgbClr val="FFFFFF"/>
                  </a:solidFill>
                </a:uFill>
                <a:latin typeface="Calibri"/>
                <a:cs typeface="Calibri"/>
              </a:rPr>
              <a:t>of</a:t>
            </a:r>
            <a:r>
              <a:rPr sz="2800" u="heavy" spc="5" dirty="0">
                <a:solidFill>
                  <a:srgbClr val="FFFFFF"/>
                </a:solidFill>
                <a:uFill>
                  <a:solidFill>
                    <a:srgbClr val="FFFFFF"/>
                  </a:solidFill>
                </a:uFill>
                <a:latin typeface="Calibri"/>
                <a:cs typeface="Calibri"/>
              </a:rPr>
              <a:t> </a:t>
            </a:r>
            <a:r>
              <a:rPr sz="2800" u="heavy" spc="-5" dirty="0">
                <a:solidFill>
                  <a:srgbClr val="FFFFFF"/>
                </a:solidFill>
                <a:uFill>
                  <a:solidFill>
                    <a:srgbClr val="FFFFFF"/>
                  </a:solidFill>
                </a:uFill>
                <a:latin typeface="Calibri"/>
                <a:cs typeface="Calibri"/>
              </a:rPr>
              <a:t>Use</a:t>
            </a:r>
            <a:r>
              <a:rPr sz="2800" spc="-5" dirty="0">
                <a:solidFill>
                  <a:srgbClr val="FFFFFF"/>
                </a:solidFill>
                <a:latin typeface="Calibri"/>
                <a:cs typeface="Calibri"/>
              </a:rPr>
              <a:t>:	</a:t>
            </a:r>
            <a:r>
              <a:rPr sz="2600" spc="-5" dirty="0">
                <a:solidFill>
                  <a:srgbClr val="FFFFFF"/>
                </a:solidFill>
                <a:latin typeface="Calibri"/>
                <a:cs typeface="Calibri"/>
              </a:rPr>
              <a:t>Intravenously </a:t>
            </a:r>
            <a:r>
              <a:rPr sz="2600" dirty="0">
                <a:solidFill>
                  <a:srgbClr val="FFFFFF"/>
                </a:solidFill>
                <a:latin typeface="Calibri"/>
                <a:cs typeface="Calibri"/>
              </a:rPr>
              <a:t>injected, </a:t>
            </a:r>
            <a:r>
              <a:rPr sz="2600" spc="-5" dirty="0">
                <a:solidFill>
                  <a:srgbClr val="FFFFFF"/>
                </a:solidFill>
                <a:latin typeface="Calibri"/>
                <a:cs typeface="Calibri"/>
              </a:rPr>
              <a:t>smoked,  snorted, or orally </a:t>
            </a:r>
            <a:r>
              <a:rPr sz="2600" dirty="0">
                <a:solidFill>
                  <a:srgbClr val="FFFFFF"/>
                </a:solidFill>
                <a:latin typeface="Calibri"/>
                <a:cs typeface="Calibri"/>
              </a:rPr>
              <a:t>administered</a:t>
            </a:r>
            <a:endParaRPr sz="26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8952" y="2199513"/>
            <a:ext cx="7220584" cy="3683000"/>
          </a:xfrm>
          <a:prstGeom prst="rect">
            <a:avLst/>
          </a:prstGeom>
        </p:spPr>
        <p:txBody>
          <a:bodyPr vert="horz" wrap="square" lIns="0" tIns="12700" rIns="0" bIns="0" rtlCol="0">
            <a:spAutoFit/>
          </a:bodyPr>
          <a:lstStyle/>
          <a:p>
            <a:pPr marL="12700" marR="5080">
              <a:lnSpc>
                <a:spcPct val="100000"/>
              </a:lnSpc>
              <a:spcBef>
                <a:spcPts val="100"/>
              </a:spcBef>
            </a:pPr>
            <a:r>
              <a:rPr sz="2400" spc="-10" dirty="0">
                <a:solidFill>
                  <a:srgbClr val="FFFFFF"/>
                </a:solidFill>
                <a:latin typeface="Calibri"/>
                <a:cs typeface="Calibri"/>
              </a:rPr>
              <a:t>They can </a:t>
            </a:r>
            <a:r>
              <a:rPr sz="2400" spc="-5" dirty="0">
                <a:solidFill>
                  <a:srgbClr val="FFFFFF"/>
                </a:solidFill>
                <a:latin typeface="Calibri"/>
                <a:cs typeface="Calibri"/>
              </a:rPr>
              <a:t>also cause </a:t>
            </a:r>
            <a:r>
              <a:rPr sz="2400" spc="-10" dirty="0">
                <a:solidFill>
                  <a:srgbClr val="FFFFFF"/>
                </a:solidFill>
                <a:latin typeface="Calibri"/>
                <a:cs typeface="Calibri"/>
              </a:rPr>
              <a:t>drowsiness, mental confusion, </a:t>
            </a:r>
            <a:r>
              <a:rPr sz="2400" spc="-5" dirty="0">
                <a:solidFill>
                  <a:srgbClr val="FFFFFF"/>
                </a:solidFill>
                <a:latin typeface="Calibri"/>
                <a:cs typeface="Calibri"/>
              </a:rPr>
              <a:t>nausea  and</a:t>
            </a:r>
            <a:r>
              <a:rPr sz="2400" spc="-10" dirty="0">
                <a:solidFill>
                  <a:srgbClr val="FFFFFF"/>
                </a:solidFill>
                <a:latin typeface="Calibri"/>
                <a:cs typeface="Calibri"/>
              </a:rPr>
              <a:t> constipation.</a:t>
            </a:r>
            <a:endParaRPr sz="2400">
              <a:latin typeface="Calibri"/>
              <a:cs typeface="Calibri"/>
            </a:endParaRPr>
          </a:p>
          <a:p>
            <a:pPr>
              <a:lnSpc>
                <a:spcPct val="100000"/>
              </a:lnSpc>
              <a:spcBef>
                <a:spcPts val="5"/>
              </a:spcBef>
            </a:pPr>
            <a:endParaRPr sz="2500">
              <a:latin typeface="Times New Roman"/>
              <a:cs typeface="Times New Roman"/>
            </a:endParaRPr>
          </a:p>
          <a:p>
            <a:pPr marL="12700" marR="353695">
              <a:lnSpc>
                <a:spcPct val="100000"/>
              </a:lnSpc>
            </a:pPr>
            <a:r>
              <a:rPr sz="2400" dirty="0">
                <a:solidFill>
                  <a:srgbClr val="FFFFFF"/>
                </a:solidFill>
                <a:latin typeface="Calibri"/>
                <a:cs typeface="Calibri"/>
              </a:rPr>
              <a:t>With </a:t>
            </a:r>
            <a:r>
              <a:rPr sz="2400" spc="-15" dirty="0">
                <a:solidFill>
                  <a:srgbClr val="FFFFFF"/>
                </a:solidFill>
                <a:latin typeface="Calibri"/>
                <a:cs typeface="Calibri"/>
              </a:rPr>
              <a:t>repeated </a:t>
            </a:r>
            <a:r>
              <a:rPr sz="2400" dirty="0">
                <a:solidFill>
                  <a:srgbClr val="FFFFFF"/>
                </a:solidFill>
                <a:latin typeface="Calibri"/>
                <a:cs typeface="Calibri"/>
              </a:rPr>
              <a:t>illicit </a:t>
            </a:r>
            <a:r>
              <a:rPr sz="2400" spc="-5" dirty="0">
                <a:solidFill>
                  <a:srgbClr val="FFFFFF"/>
                </a:solidFill>
                <a:latin typeface="Calibri"/>
                <a:cs typeface="Calibri"/>
              </a:rPr>
              <a:t>use, </a:t>
            </a:r>
            <a:r>
              <a:rPr sz="2400" dirty="0">
                <a:solidFill>
                  <a:srgbClr val="FFFFFF"/>
                </a:solidFill>
                <a:latin typeface="Calibri"/>
                <a:cs typeface="Calibri"/>
              </a:rPr>
              <a:t>the </a:t>
            </a:r>
            <a:r>
              <a:rPr sz="2400" spc="-10" dirty="0">
                <a:solidFill>
                  <a:srgbClr val="FFFFFF"/>
                </a:solidFill>
                <a:latin typeface="Calibri"/>
                <a:cs typeface="Calibri"/>
              </a:rPr>
              <a:t>production </a:t>
            </a:r>
            <a:r>
              <a:rPr sz="2400" spc="-5" dirty="0">
                <a:solidFill>
                  <a:srgbClr val="FFFFFF"/>
                </a:solidFill>
                <a:latin typeface="Calibri"/>
                <a:cs typeface="Calibri"/>
              </a:rPr>
              <a:t>of </a:t>
            </a:r>
            <a:r>
              <a:rPr sz="2400" spc="-10" dirty="0">
                <a:solidFill>
                  <a:srgbClr val="FFFFFF"/>
                </a:solidFill>
                <a:latin typeface="Calibri"/>
                <a:cs typeface="Calibri"/>
              </a:rPr>
              <a:t>endogenous  </a:t>
            </a:r>
            <a:r>
              <a:rPr sz="2400" spc="-5" dirty="0">
                <a:solidFill>
                  <a:srgbClr val="FFFFFF"/>
                </a:solidFill>
                <a:latin typeface="Calibri"/>
                <a:cs typeface="Calibri"/>
              </a:rPr>
              <a:t>opioids </a:t>
            </a:r>
            <a:r>
              <a:rPr sz="2400" dirty="0">
                <a:solidFill>
                  <a:srgbClr val="FFFFFF"/>
                </a:solidFill>
                <a:latin typeface="Calibri"/>
                <a:cs typeface="Calibri"/>
              </a:rPr>
              <a:t>is </a:t>
            </a:r>
            <a:r>
              <a:rPr sz="2400" spc="-5" dirty="0">
                <a:solidFill>
                  <a:srgbClr val="FFFFFF"/>
                </a:solidFill>
                <a:latin typeface="Calibri"/>
                <a:cs typeface="Calibri"/>
              </a:rPr>
              <a:t>inhibited and</a:t>
            </a:r>
            <a:r>
              <a:rPr sz="2400" spc="-25" dirty="0">
                <a:solidFill>
                  <a:srgbClr val="FFFFFF"/>
                </a:solidFill>
                <a:latin typeface="Calibri"/>
                <a:cs typeface="Calibri"/>
              </a:rPr>
              <a:t> </a:t>
            </a:r>
            <a:r>
              <a:rPr sz="2400" spc="-10" dirty="0">
                <a:solidFill>
                  <a:srgbClr val="FFFFFF"/>
                </a:solidFill>
                <a:latin typeface="Calibri"/>
                <a:cs typeface="Calibri"/>
              </a:rPr>
              <a:t>atrophies.</a:t>
            </a:r>
            <a:endParaRPr sz="2400">
              <a:latin typeface="Calibri"/>
              <a:cs typeface="Calibri"/>
            </a:endParaRPr>
          </a:p>
          <a:p>
            <a:pPr>
              <a:lnSpc>
                <a:spcPct val="100000"/>
              </a:lnSpc>
              <a:spcBef>
                <a:spcPts val="5"/>
              </a:spcBef>
            </a:pPr>
            <a:endParaRPr sz="2500">
              <a:latin typeface="Times New Roman"/>
              <a:cs typeface="Times New Roman"/>
            </a:endParaRPr>
          </a:p>
          <a:p>
            <a:pPr marL="12700" marR="46355">
              <a:lnSpc>
                <a:spcPct val="100000"/>
              </a:lnSpc>
              <a:tabLst>
                <a:tab pos="6171565" algn="l"/>
              </a:tabLst>
            </a:pPr>
            <a:r>
              <a:rPr sz="2400" dirty="0">
                <a:solidFill>
                  <a:srgbClr val="FFFFFF"/>
                </a:solidFill>
                <a:latin typeface="Calibri"/>
                <a:cs typeface="Calibri"/>
              </a:rPr>
              <a:t>With </a:t>
            </a:r>
            <a:r>
              <a:rPr sz="2400" spc="-15" dirty="0">
                <a:solidFill>
                  <a:srgbClr val="FFFFFF"/>
                </a:solidFill>
                <a:latin typeface="Calibri"/>
                <a:cs typeface="Calibri"/>
              </a:rPr>
              <a:t>repeated </a:t>
            </a:r>
            <a:r>
              <a:rPr sz="2400" spc="-5" dirty="0">
                <a:solidFill>
                  <a:srgbClr val="FFFFFF"/>
                </a:solidFill>
                <a:latin typeface="Calibri"/>
                <a:cs typeface="Calibri"/>
              </a:rPr>
              <a:t>use, </a:t>
            </a:r>
            <a:r>
              <a:rPr sz="2400" spc="-10" dirty="0">
                <a:solidFill>
                  <a:srgbClr val="FFFFFF"/>
                </a:solidFill>
                <a:latin typeface="Calibri"/>
                <a:cs typeface="Calibri"/>
              </a:rPr>
              <a:t>tolerance </a:t>
            </a:r>
            <a:r>
              <a:rPr sz="2400" spc="-5" dirty="0">
                <a:solidFill>
                  <a:srgbClr val="FFFFFF"/>
                </a:solidFill>
                <a:latin typeface="Calibri"/>
                <a:cs typeface="Calibri"/>
              </a:rPr>
              <a:t>sets </a:t>
            </a:r>
            <a:r>
              <a:rPr sz="2400" dirty="0">
                <a:solidFill>
                  <a:srgbClr val="FFFFFF"/>
                </a:solidFill>
                <a:latin typeface="Calibri"/>
                <a:cs typeface="Calibri"/>
              </a:rPr>
              <a:t>in which </a:t>
            </a:r>
            <a:r>
              <a:rPr sz="2400" spc="-10" dirty="0">
                <a:solidFill>
                  <a:srgbClr val="FFFFFF"/>
                </a:solidFill>
                <a:latin typeface="Calibri"/>
                <a:cs typeface="Calibri"/>
              </a:rPr>
              <a:t>results </a:t>
            </a:r>
            <a:r>
              <a:rPr sz="2400" dirty="0">
                <a:solidFill>
                  <a:srgbClr val="FFFFFF"/>
                </a:solidFill>
                <a:latin typeface="Calibri"/>
                <a:cs typeface="Calibri"/>
              </a:rPr>
              <a:t>in </a:t>
            </a:r>
            <a:r>
              <a:rPr sz="2400" spc="-5" dirty="0">
                <a:solidFill>
                  <a:srgbClr val="FFFFFF"/>
                </a:solidFill>
                <a:latin typeface="Calibri"/>
                <a:cs typeface="Calibri"/>
              </a:rPr>
              <a:t>need  </a:t>
            </a:r>
            <a:r>
              <a:rPr sz="2400" spc="-20" dirty="0">
                <a:solidFill>
                  <a:srgbClr val="FFFFFF"/>
                </a:solidFill>
                <a:latin typeface="Calibri"/>
                <a:cs typeface="Calibri"/>
              </a:rPr>
              <a:t>for </a:t>
            </a:r>
            <a:r>
              <a:rPr sz="2400" spc="-15" dirty="0">
                <a:solidFill>
                  <a:srgbClr val="FFFFFF"/>
                </a:solidFill>
                <a:latin typeface="Calibri"/>
                <a:cs typeface="Calibri"/>
              </a:rPr>
              <a:t>more </a:t>
            </a:r>
            <a:r>
              <a:rPr sz="2400" spc="-5" dirty="0">
                <a:solidFill>
                  <a:srgbClr val="FFFFFF"/>
                </a:solidFill>
                <a:latin typeface="Calibri"/>
                <a:cs typeface="Calibri"/>
              </a:rPr>
              <a:t>of </a:t>
            </a:r>
            <a:r>
              <a:rPr sz="2400" dirty="0">
                <a:solidFill>
                  <a:srgbClr val="FFFFFF"/>
                </a:solidFill>
                <a:latin typeface="Calibri"/>
                <a:cs typeface="Calibri"/>
              </a:rPr>
              <a:t>the </a:t>
            </a:r>
            <a:r>
              <a:rPr sz="2400" spc="-5" dirty="0">
                <a:solidFill>
                  <a:srgbClr val="FFFFFF"/>
                </a:solidFill>
                <a:latin typeface="Calibri"/>
                <a:cs typeface="Calibri"/>
              </a:rPr>
              <a:t>drug </a:t>
            </a:r>
            <a:r>
              <a:rPr sz="2400" spc="-15" dirty="0">
                <a:solidFill>
                  <a:srgbClr val="FFFFFF"/>
                </a:solidFill>
                <a:latin typeface="Calibri"/>
                <a:cs typeface="Calibri"/>
              </a:rPr>
              <a:t>to </a:t>
            </a:r>
            <a:r>
              <a:rPr sz="2400" spc="-10" dirty="0">
                <a:solidFill>
                  <a:srgbClr val="FFFFFF"/>
                </a:solidFill>
                <a:latin typeface="Calibri"/>
                <a:cs typeface="Calibri"/>
              </a:rPr>
              <a:t>achieve </a:t>
            </a:r>
            <a:r>
              <a:rPr sz="2400" dirty="0">
                <a:solidFill>
                  <a:srgbClr val="FFFFFF"/>
                </a:solidFill>
                <a:latin typeface="Calibri"/>
                <a:cs typeface="Calibri"/>
              </a:rPr>
              <a:t>the</a:t>
            </a:r>
            <a:r>
              <a:rPr sz="2400" spc="110" dirty="0">
                <a:solidFill>
                  <a:srgbClr val="FFFFFF"/>
                </a:solidFill>
                <a:latin typeface="Calibri"/>
                <a:cs typeface="Calibri"/>
              </a:rPr>
              <a:t> </a:t>
            </a:r>
            <a:r>
              <a:rPr sz="2400" spc="-10" dirty="0">
                <a:solidFill>
                  <a:srgbClr val="FFFFFF"/>
                </a:solidFill>
                <a:latin typeface="Calibri"/>
                <a:cs typeface="Calibri"/>
              </a:rPr>
              <a:t>desire</a:t>
            </a:r>
            <a:r>
              <a:rPr sz="2400" spc="5" dirty="0">
                <a:solidFill>
                  <a:srgbClr val="FFFFFF"/>
                </a:solidFill>
                <a:latin typeface="Calibri"/>
                <a:cs typeface="Calibri"/>
              </a:rPr>
              <a:t> </a:t>
            </a:r>
            <a:r>
              <a:rPr sz="2400" spc="-20" dirty="0">
                <a:solidFill>
                  <a:srgbClr val="FFFFFF"/>
                </a:solidFill>
                <a:latin typeface="Calibri"/>
                <a:cs typeface="Calibri"/>
              </a:rPr>
              <a:t>effect.	</a:t>
            </a:r>
            <a:r>
              <a:rPr sz="2400" spc="-5" dirty="0">
                <a:solidFill>
                  <a:srgbClr val="FFFFFF"/>
                </a:solidFill>
                <a:latin typeface="Calibri"/>
                <a:cs typeface="Calibri"/>
              </a:rPr>
              <a:t>Some  </a:t>
            </a:r>
            <a:r>
              <a:rPr sz="2400" spc="-10" dirty="0">
                <a:solidFill>
                  <a:srgbClr val="FFFFFF"/>
                </a:solidFill>
                <a:latin typeface="Calibri"/>
                <a:cs typeface="Calibri"/>
              </a:rPr>
              <a:t>deaths </a:t>
            </a:r>
            <a:r>
              <a:rPr sz="2400" spc="-5" dirty="0">
                <a:solidFill>
                  <a:srgbClr val="FFFFFF"/>
                </a:solidFill>
                <a:latin typeface="Calibri"/>
                <a:cs typeface="Calibri"/>
              </a:rPr>
              <a:t>due </a:t>
            </a:r>
            <a:r>
              <a:rPr sz="2400" spc="-15" dirty="0">
                <a:solidFill>
                  <a:srgbClr val="FFFFFF"/>
                </a:solidFill>
                <a:latin typeface="Calibri"/>
                <a:cs typeface="Calibri"/>
              </a:rPr>
              <a:t>to </a:t>
            </a:r>
            <a:r>
              <a:rPr sz="2400" spc="-10" dirty="0">
                <a:solidFill>
                  <a:srgbClr val="FFFFFF"/>
                </a:solidFill>
                <a:latin typeface="Calibri"/>
                <a:cs typeface="Calibri"/>
              </a:rPr>
              <a:t>lapse/relapse </a:t>
            </a:r>
            <a:r>
              <a:rPr sz="2400" spc="-15" dirty="0">
                <a:solidFill>
                  <a:srgbClr val="FFFFFF"/>
                </a:solidFill>
                <a:latin typeface="Calibri"/>
                <a:cs typeface="Calibri"/>
              </a:rPr>
              <a:t>are related to </a:t>
            </a:r>
            <a:r>
              <a:rPr sz="2400" spc="-10" dirty="0">
                <a:solidFill>
                  <a:srgbClr val="FFFFFF"/>
                </a:solidFill>
                <a:latin typeface="Calibri"/>
                <a:cs typeface="Calibri"/>
              </a:rPr>
              <a:t>tolerance; </a:t>
            </a:r>
            <a:r>
              <a:rPr sz="2400" spc="-5" dirty="0">
                <a:solidFill>
                  <a:srgbClr val="FFFFFF"/>
                </a:solidFill>
                <a:latin typeface="Calibri"/>
                <a:cs typeface="Calibri"/>
              </a:rPr>
              <a:t>the  </a:t>
            </a:r>
            <a:r>
              <a:rPr sz="2400" spc="-10" dirty="0">
                <a:solidFill>
                  <a:srgbClr val="FFFFFF"/>
                </a:solidFill>
                <a:latin typeface="Calibri"/>
                <a:cs typeface="Calibri"/>
              </a:rPr>
              <a:t>user’s tolerance </a:t>
            </a:r>
            <a:r>
              <a:rPr sz="2400" spc="-5" dirty="0">
                <a:solidFill>
                  <a:srgbClr val="FFFFFF"/>
                </a:solidFill>
                <a:latin typeface="Calibri"/>
                <a:cs typeface="Calibri"/>
              </a:rPr>
              <a:t>decreased during</a:t>
            </a:r>
            <a:r>
              <a:rPr sz="2400" spc="-20" dirty="0">
                <a:solidFill>
                  <a:srgbClr val="FFFFFF"/>
                </a:solidFill>
                <a:latin typeface="Calibri"/>
                <a:cs typeface="Calibri"/>
              </a:rPr>
              <a:t> </a:t>
            </a:r>
            <a:r>
              <a:rPr sz="2400" spc="-30" dirty="0">
                <a:solidFill>
                  <a:srgbClr val="FFFFFF"/>
                </a:solidFill>
                <a:latin typeface="Calibri"/>
                <a:cs typeface="Calibri"/>
              </a:rPr>
              <a:t>recovery.</a:t>
            </a:r>
            <a:endParaRPr sz="2400">
              <a:latin typeface="Calibri"/>
              <a:cs typeface="Calibri"/>
            </a:endParaRPr>
          </a:p>
        </p:txBody>
      </p:sp>
      <p:sp>
        <p:nvSpPr>
          <p:cNvPr id="3" name="object 3"/>
          <p:cNvSpPr txBox="1">
            <a:spLocks noGrp="1"/>
          </p:cNvSpPr>
          <p:nvPr>
            <p:ph type="title"/>
          </p:nvPr>
        </p:nvSpPr>
        <p:spPr>
          <a:xfrm>
            <a:off x="508952" y="273991"/>
            <a:ext cx="6737984" cy="1585595"/>
          </a:xfrm>
          <a:prstGeom prst="rect">
            <a:avLst/>
          </a:prstGeom>
        </p:spPr>
        <p:txBody>
          <a:bodyPr vert="horz" wrap="square" lIns="0" tIns="149225" rIns="0" bIns="0" rtlCol="0">
            <a:spAutoFit/>
          </a:bodyPr>
          <a:lstStyle/>
          <a:p>
            <a:pPr marL="1403985">
              <a:lnSpc>
                <a:spcPct val="100000"/>
              </a:lnSpc>
              <a:spcBef>
                <a:spcPts val="1175"/>
              </a:spcBef>
            </a:pPr>
            <a:r>
              <a:rPr sz="4000" spc="-5" dirty="0"/>
              <a:t>Basic Opioid</a:t>
            </a:r>
            <a:r>
              <a:rPr sz="4000" spc="15" dirty="0"/>
              <a:t> </a:t>
            </a:r>
            <a:r>
              <a:rPr sz="4000" spc="-5" dirty="0"/>
              <a:t>Facts</a:t>
            </a:r>
            <a:endParaRPr sz="4000"/>
          </a:p>
          <a:p>
            <a:pPr marL="12700" marR="5080">
              <a:lnSpc>
                <a:spcPct val="100000"/>
              </a:lnSpc>
              <a:spcBef>
                <a:spcPts val="645"/>
              </a:spcBef>
            </a:pPr>
            <a:r>
              <a:rPr sz="2400" spc="-5" dirty="0">
                <a:latin typeface="Calibri"/>
                <a:cs typeface="Calibri"/>
              </a:rPr>
              <a:t>When </a:t>
            </a:r>
            <a:r>
              <a:rPr sz="2400" spc="-15" dirty="0">
                <a:latin typeface="Calibri"/>
                <a:cs typeface="Calibri"/>
              </a:rPr>
              <a:t>Opiate Receptors are </a:t>
            </a:r>
            <a:r>
              <a:rPr sz="2400" spc="-10" dirty="0">
                <a:latin typeface="Calibri"/>
                <a:cs typeface="Calibri"/>
              </a:rPr>
              <a:t>activated, </a:t>
            </a:r>
            <a:r>
              <a:rPr sz="2400" spc="-5" dirty="0">
                <a:latin typeface="Calibri"/>
                <a:cs typeface="Calibri"/>
              </a:rPr>
              <a:t>they </a:t>
            </a:r>
            <a:r>
              <a:rPr sz="2400" spc="-10" dirty="0">
                <a:latin typeface="Calibri"/>
                <a:cs typeface="Calibri"/>
              </a:rPr>
              <a:t>reduce </a:t>
            </a:r>
            <a:r>
              <a:rPr sz="2400" spc="-5" dirty="0">
                <a:latin typeface="Calibri"/>
                <a:cs typeface="Calibri"/>
              </a:rPr>
              <a:t>the  </a:t>
            </a:r>
            <a:r>
              <a:rPr sz="2400" spc="-10" dirty="0">
                <a:latin typeface="Calibri"/>
                <a:cs typeface="Calibri"/>
              </a:rPr>
              <a:t>perception </a:t>
            </a:r>
            <a:r>
              <a:rPr sz="2400" spc="-5" dirty="0">
                <a:latin typeface="Calibri"/>
                <a:cs typeface="Calibri"/>
              </a:rPr>
              <a:t>of pain and </a:t>
            </a:r>
            <a:r>
              <a:rPr sz="2400" spc="-10" dirty="0">
                <a:latin typeface="Calibri"/>
                <a:cs typeface="Calibri"/>
              </a:rPr>
              <a:t>produce </a:t>
            </a:r>
            <a:r>
              <a:rPr sz="2400" dirty="0">
                <a:latin typeface="Calibri"/>
                <a:cs typeface="Calibri"/>
              </a:rPr>
              <a:t>a </a:t>
            </a:r>
            <a:r>
              <a:rPr sz="2400" spc="-5" dirty="0">
                <a:latin typeface="Calibri"/>
                <a:cs typeface="Calibri"/>
              </a:rPr>
              <a:t>sense of</a:t>
            </a:r>
            <a:r>
              <a:rPr sz="2400" spc="15" dirty="0">
                <a:latin typeface="Calibri"/>
                <a:cs typeface="Calibri"/>
              </a:rPr>
              <a:t> </a:t>
            </a:r>
            <a:r>
              <a:rPr sz="2400" spc="-5" dirty="0">
                <a:latin typeface="Calibri"/>
                <a:cs typeface="Calibri"/>
              </a:rPr>
              <a:t>well-being.</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6542278"/>
            <a:ext cx="3893185"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Calibri"/>
                <a:cs typeface="Calibri"/>
              </a:rPr>
              <a:t>(National </a:t>
            </a:r>
            <a:r>
              <a:rPr sz="1400" spc="-10" dirty="0">
                <a:solidFill>
                  <a:srgbClr val="FFFFFF"/>
                </a:solidFill>
                <a:latin typeface="Calibri"/>
                <a:cs typeface="Calibri"/>
              </a:rPr>
              <a:t>Institute </a:t>
            </a:r>
            <a:r>
              <a:rPr sz="1400" dirty="0">
                <a:solidFill>
                  <a:srgbClr val="FFFFFF"/>
                </a:solidFill>
                <a:latin typeface="Calibri"/>
                <a:cs typeface="Calibri"/>
              </a:rPr>
              <a:t>on </a:t>
            </a:r>
            <a:r>
              <a:rPr sz="1400" spc="-5" dirty="0">
                <a:solidFill>
                  <a:srgbClr val="FFFFFF"/>
                </a:solidFill>
                <a:latin typeface="Calibri"/>
                <a:cs typeface="Calibri"/>
              </a:rPr>
              <a:t>Drug Abuse,</a:t>
            </a:r>
            <a:r>
              <a:rPr sz="1400" spc="80" dirty="0">
                <a:solidFill>
                  <a:srgbClr val="FFFFFF"/>
                </a:solidFill>
                <a:latin typeface="Calibri"/>
                <a:cs typeface="Calibri"/>
              </a:rPr>
              <a:t> </a:t>
            </a:r>
            <a:r>
              <a:rPr sz="1400" spc="-10" dirty="0">
                <a:solidFill>
                  <a:srgbClr val="FFFFFF"/>
                </a:solidFill>
                <a:latin typeface="Calibri"/>
                <a:cs typeface="Calibri"/>
              </a:rPr>
              <a:t>www.nida.nih.gov)</a:t>
            </a:r>
            <a:endParaRPr sz="1400">
              <a:latin typeface="Calibri"/>
              <a:cs typeface="Calibri"/>
            </a:endParaRPr>
          </a:p>
        </p:txBody>
      </p:sp>
      <p:sp>
        <p:nvSpPr>
          <p:cNvPr id="3" name="object 3"/>
          <p:cNvSpPr/>
          <p:nvPr/>
        </p:nvSpPr>
        <p:spPr>
          <a:xfrm>
            <a:off x="1295400" y="304800"/>
            <a:ext cx="6099047" cy="61721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06395" y="402336"/>
            <a:ext cx="3525011"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77795" y="532257"/>
            <a:ext cx="2949575" cy="574040"/>
          </a:xfrm>
          <a:prstGeom prst="rect">
            <a:avLst/>
          </a:prstGeom>
        </p:spPr>
        <p:txBody>
          <a:bodyPr vert="horz" wrap="square" lIns="0" tIns="12700" rIns="0" bIns="0" rtlCol="0">
            <a:spAutoFit/>
          </a:bodyPr>
          <a:lstStyle/>
          <a:p>
            <a:pPr marL="12700">
              <a:lnSpc>
                <a:spcPct val="100000"/>
              </a:lnSpc>
              <a:spcBef>
                <a:spcPts val="100"/>
              </a:spcBef>
            </a:pPr>
            <a:r>
              <a:rPr spc="-5" dirty="0"/>
              <a:t>Opioid</a:t>
            </a:r>
            <a:r>
              <a:rPr spc="-65" dirty="0"/>
              <a:t> </a:t>
            </a:r>
            <a:r>
              <a:rPr spc="-5" dirty="0"/>
              <a:t>Agonists</a:t>
            </a:r>
          </a:p>
        </p:txBody>
      </p:sp>
      <p:sp>
        <p:nvSpPr>
          <p:cNvPr id="4" name="object 4"/>
          <p:cNvSpPr txBox="1"/>
          <p:nvPr/>
        </p:nvSpPr>
        <p:spPr>
          <a:xfrm>
            <a:off x="1069339" y="1686560"/>
            <a:ext cx="5474970" cy="2499995"/>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spc="-5" dirty="0">
                <a:solidFill>
                  <a:srgbClr val="FFFFFF"/>
                </a:solidFill>
                <a:latin typeface="Calibri"/>
                <a:cs typeface="Calibri"/>
              </a:rPr>
              <a:t>Natural </a:t>
            </a:r>
            <a:r>
              <a:rPr sz="2800" spc="-10" dirty="0">
                <a:solidFill>
                  <a:srgbClr val="FFFFFF"/>
                </a:solidFill>
                <a:latin typeface="Calibri"/>
                <a:cs typeface="Calibri"/>
              </a:rPr>
              <a:t>derivatives </a:t>
            </a:r>
            <a:r>
              <a:rPr sz="2800" spc="-5" dirty="0">
                <a:solidFill>
                  <a:srgbClr val="FFFFFF"/>
                </a:solidFill>
                <a:latin typeface="Calibri"/>
                <a:cs typeface="Calibri"/>
              </a:rPr>
              <a:t>of </a:t>
            </a:r>
            <a:r>
              <a:rPr sz="2800" spc="-10" dirty="0">
                <a:solidFill>
                  <a:srgbClr val="FFFFFF"/>
                </a:solidFill>
                <a:latin typeface="Calibri"/>
                <a:cs typeface="Calibri"/>
              </a:rPr>
              <a:t>opium</a:t>
            </a:r>
            <a:r>
              <a:rPr sz="2800" spc="60" dirty="0">
                <a:solidFill>
                  <a:srgbClr val="FFFFFF"/>
                </a:solidFill>
                <a:latin typeface="Calibri"/>
                <a:cs typeface="Calibri"/>
              </a:rPr>
              <a:t> </a:t>
            </a:r>
            <a:r>
              <a:rPr sz="2800" spc="-10" dirty="0">
                <a:solidFill>
                  <a:srgbClr val="FFFFFF"/>
                </a:solidFill>
                <a:latin typeface="Calibri"/>
                <a:cs typeface="Calibri"/>
              </a:rPr>
              <a:t>poppy</a:t>
            </a:r>
            <a:endParaRPr sz="2800">
              <a:latin typeface="Calibri"/>
              <a:cs typeface="Calibri"/>
            </a:endParaRPr>
          </a:p>
          <a:p>
            <a:pPr>
              <a:lnSpc>
                <a:spcPct val="100000"/>
              </a:lnSpc>
              <a:spcBef>
                <a:spcPts val="45"/>
              </a:spcBef>
              <a:buClr>
                <a:srgbClr val="FFFFFF"/>
              </a:buClr>
              <a:buFont typeface="Arial"/>
              <a:buChar char="•"/>
            </a:pPr>
            <a:endParaRPr sz="4050">
              <a:latin typeface="Times New Roman"/>
              <a:cs typeface="Times New Roman"/>
            </a:endParaRPr>
          </a:p>
          <a:p>
            <a:pPr marL="659765" lvl="1" indent="-189865">
              <a:lnSpc>
                <a:spcPct val="100000"/>
              </a:lnSpc>
              <a:buChar char="-"/>
              <a:tabLst>
                <a:tab pos="660400" algn="l"/>
              </a:tabLst>
            </a:pPr>
            <a:r>
              <a:rPr sz="2800" spc="-10" dirty="0">
                <a:solidFill>
                  <a:srgbClr val="FFFFFF"/>
                </a:solidFill>
                <a:latin typeface="Calibri"/>
                <a:cs typeface="Calibri"/>
              </a:rPr>
              <a:t>Opium</a:t>
            </a:r>
            <a:endParaRPr sz="2800">
              <a:latin typeface="Calibri"/>
              <a:cs typeface="Calibri"/>
            </a:endParaRPr>
          </a:p>
          <a:p>
            <a:pPr marL="659765" lvl="1" indent="-189865">
              <a:lnSpc>
                <a:spcPct val="100000"/>
              </a:lnSpc>
              <a:spcBef>
                <a:spcPts val="675"/>
              </a:spcBef>
              <a:buChar char="-"/>
              <a:tabLst>
                <a:tab pos="660400" algn="l"/>
              </a:tabLst>
            </a:pPr>
            <a:r>
              <a:rPr sz="2800" spc="-10" dirty="0">
                <a:solidFill>
                  <a:srgbClr val="FFFFFF"/>
                </a:solidFill>
                <a:latin typeface="Calibri"/>
                <a:cs typeface="Calibri"/>
              </a:rPr>
              <a:t>Morphine</a:t>
            </a:r>
            <a:endParaRPr sz="2800">
              <a:latin typeface="Calibri"/>
              <a:cs typeface="Calibri"/>
            </a:endParaRPr>
          </a:p>
          <a:p>
            <a:pPr marL="659765" lvl="1" indent="-189865">
              <a:lnSpc>
                <a:spcPct val="100000"/>
              </a:lnSpc>
              <a:spcBef>
                <a:spcPts val="670"/>
              </a:spcBef>
              <a:buChar char="-"/>
              <a:tabLst>
                <a:tab pos="660400" algn="l"/>
              </a:tabLst>
            </a:pPr>
            <a:r>
              <a:rPr sz="2800" spc="-10" dirty="0">
                <a:solidFill>
                  <a:srgbClr val="FFFFFF"/>
                </a:solidFill>
                <a:latin typeface="Calibri"/>
                <a:cs typeface="Calibri"/>
              </a:rPr>
              <a:t>Codeine</a:t>
            </a:r>
            <a:endParaRPr sz="2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5932" y="402335"/>
            <a:ext cx="1804415"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537362" y="532257"/>
            <a:ext cx="1230630" cy="574040"/>
          </a:xfrm>
          <a:prstGeom prst="rect">
            <a:avLst/>
          </a:prstGeom>
        </p:spPr>
        <p:txBody>
          <a:bodyPr vert="horz" wrap="square" lIns="0" tIns="12700" rIns="0" bIns="0" rtlCol="0">
            <a:spAutoFit/>
          </a:bodyPr>
          <a:lstStyle/>
          <a:p>
            <a:pPr marL="12700">
              <a:lnSpc>
                <a:spcPct val="100000"/>
              </a:lnSpc>
              <a:spcBef>
                <a:spcPts val="100"/>
              </a:spcBef>
            </a:pPr>
            <a:r>
              <a:rPr spc="-5" dirty="0"/>
              <a:t>Op</a:t>
            </a:r>
            <a:r>
              <a:rPr spc="-10" dirty="0"/>
              <a:t>i</a:t>
            </a:r>
            <a:r>
              <a:rPr spc="-5" dirty="0"/>
              <a:t>um</a:t>
            </a:r>
          </a:p>
        </p:txBody>
      </p:sp>
      <p:sp>
        <p:nvSpPr>
          <p:cNvPr id="4" name="object 4"/>
          <p:cNvSpPr/>
          <p:nvPr/>
        </p:nvSpPr>
        <p:spPr>
          <a:xfrm>
            <a:off x="304800" y="1371600"/>
            <a:ext cx="3439667" cy="40721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29000" y="3200400"/>
            <a:ext cx="4407408" cy="32766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83540" y="6345428"/>
            <a:ext cx="1697989"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Calibri"/>
                <a:cs typeface="Calibri"/>
              </a:rPr>
              <a:t>(</a:t>
            </a:r>
            <a:r>
              <a:rPr sz="1400" spc="-60" dirty="0">
                <a:solidFill>
                  <a:srgbClr val="FFFFFF"/>
                </a:solidFill>
                <a:latin typeface="Calibri"/>
                <a:cs typeface="Calibri"/>
              </a:rPr>
              <a:t> </a:t>
            </a:r>
            <a:r>
              <a:rPr sz="1400" spc="-10" dirty="0">
                <a:solidFill>
                  <a:srgbClr val="FFFFFF"/>
                </a:solidFill>
                <a:latin typeface="Calibri"/>
                <a:cs typeface="Calibri"/>
              </a:rPr>
              <a:t>www.streetdrugs.org)</a:t>
            </a:r>
            <a:endParaRPr sz="14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68751" y="402335"/>
            <a:ext cx="2398775"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240182" y="532257"/>
            <a:ext cx="1824355" cy="574040"/>
          </a:xfrm>
          <a:prstGeom prst="rect">
            <a:avLst/>
          </a:prstGeom>
        </p:spPr>
        <p:txBody>
          <a:bodyPr vert="horz" wrap="square" lIns="0" tIns="12700" rIns="0" bIns="0" rtlCol="0">
            <a:spAutoFit/>
          </a:bodyPr>
          <a:lstStyle/>
          <a:p>
            <a:pPr marL="12700">
              <a:lnSpc>
                <a:spcPct val="100000"/>
              </a:lnSpc>
              <a:spcBef>
                <a:spcPts val="100"/>
              </a:spcBef>
            </a:pPr>
            <a:r>
              <a:rPr spc="-5" dirty="0"/>
              <a:t>M</a:t>
            </a:r>
            <a:r>
              <a:rPr spc="-10" dirty="0"/>
              <a:t>or</a:t>
            </a:r>
            <a:r>
              <a:rPr spc="-5" dirty="0"/>
              <a:t>phi</a:t>
            </a:r>
            <a:r>
              <a:rPr dirty="0"/>
              <a:t>n</a:t>
            </a:r>
            <a:r>
              <a:rPr spc="-5" dirty="0"/>
              <a:t>e</a:t>
            </a:r>
          </a:p>
        </p:txBody>
      </p:sp>
      <p:sp>
        <p:nvSpPr>
          <p:cNvPr id="4" name="object 4"/>
          <p:cNvSpPr/>
          <p:nvPr/>
        </p:nvSpPr>
        <p:spPr>
          <a:xfrm>
            <a:off x="228600" y="1371600"/>
            <a:ext cx="5094732" cy="33421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029200" y="2165604"/>
            <a:ext cx="2971799" cy="4419599"/>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59740" y="6299708"/>
            <a:ext cx="165798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Calibri"/>
                <a:cs typeface="Calibri"/>
              </a:rPr>
              <a:t>(www.streetdrugs.org)</a:t>
            </a:r>
            <a:endParaRPr sz="14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06395" y="402336"/>
            <a:ext cx="3525011"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77795" y="532257"/>
            <a:ext cx="2949575" cy="574040"/>
          </a:xfrm>
          <a:prstGeom prst="rect">
            <a:avLst/>
          </a:prstGeom>
        </p:spPr>
        <p:txBody>
          <a:bodyPr vert="horz" wrap="square" lIns="0" tIns="12700" rIns="0" bIns="0" rtlCol="0">
            <a:spAutoFit/>
          </a:bodyPr>
          <a:lstStyle/>
          <a:p>
            <a:pPr marL="12700">
              <a:lnSpc>
                <a:spcPct val="100000"/>
              </a:lnSpc>
              <a:spcBef>
                <a:spcPts val="100"/>
              </a:spcBef>
            </a:pPr>
            <a:r>
              <a:rPr spc="-5" dirty="0"/>
              <a:t>Opioid</a:t>
            </a:r>
            <a:r>
              <a:rPr spc="-65" dirty="0"/>
              <a:t> </a:t>
            </a:r>
            <a:r>
              <a:rPr spc="-5" dirty="0"/>
              <a:t>Agonists</a:t>
            </a:r>
          </a:p>
        </p:txBody>
      </p:sp>
      <p:sp>
        <p:nvSpPr>
          <p:cNvPr id="4" name="object 4"/>
          <p:cNvSpPr txBox="1"/>
          <p:nvPr/>
        </p:nvSpPr>
        <p:spPr>
          <a:xfrm>
            <a:off x="535940" y="1991360"/>
            <a:ext cx="7553325" cy="301244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 pos="2778125" algn="l"/>
              </a:tabLst>
            </a:pPr>
            <a:r>
              <a:rPr sz="2800" spc="-10" dirty="0">
                <a:solidFill>
                  <a:srgbClr val="FFFFFF"/>
                </a:solidFill>
                <a:latin typeface="Calibri"/>
                <a:cs typeface="Calibri"/>
              </a:rPr>
              <a:t>Semisynthetics:	Derived </a:t>
            </a:r>
            <a:r>
              <a:rPr sz="2800" spc="-5" dirty="0">
                <a:solidFill>
                  <a:srgbClr val="FFFFFF"/>
                </a:solidFill>
                <a:latin typeface="Calibri"/>
                <a:cs typeface="Calibri"/>
              </a:rPr>
              <a:t>from </a:t>
            </a:r>
            <a:r>
              <a:rPr sz="2800" spc="-10" dirty="0">
                <a:solidFill>
                  <a:srgbClr val="FFFFFF"/>
                </a:solidFill>
                <a:latin typeface="Calibri"/>
                <a:cs typeface="Calibri"/>
              </a:rPr>
              <a:t>chemicals in</a:t>
            </a:r>
            <a:r>
              <a:rPr sz="2800" spc="55" dirty="0">
                <a:solidFill>
                  <a:srgbClr val="FFFFFF"/>
                </a:solidFill>
                <a:latin typeface="Calibri"/>
                <a:cs typeface="Calibri"/>
              </a:rPr>
              <a:t> </a:t>
            </a:r>
            <a:r>
              <a:rPr sz="2800" spc="-10" dirty="0">
                <a:solidFill>
                  <a:srgbClr val="FFFFFF"/>
                </a:solidFill>
                <a:latin typeface="Calibri"/>
                <a:cs typeface="Calibri"/>
              </a:rPr>
              <a:t>opium</a:t>
            </a:r>
            <a:endParaRPr sz="2800">
              <a:latin typeface="Calibri"/>
              <a:cs typeface="Calibri"/>
            </a:endParaRPr>
          </a:p>
          <a:p>
            <a:pPr>
              <a:lnSpc>
                <a:spcPct val="100000"/>
              </a:lnSpc>
              <a:spcBef>
                <a:spcPts val="45"/>
              </a:spcBef>
              <a:buClr>
                <a:srgbClr val="FFFFFF"/>
              </a:buClr>
              <a:buFont typeface="Arial"/>
              <a:buChar char="•"/>
            </a:pPr>
            <a:endParaRPr sz="4050">
              <a:latin typeface="Times New Roman"/>
              <a:cs typeface="Times New Roman"/>
            </a:endParaRPr>
          </a:p>
          <a:p>
            <a:pPr marL="659765" lvl="1" indent="-189865">
              <a:lnSpc>
                <a:spcPct val="100000"/>
              </a:lnSpc>
              <a:buChar char="-"/>
              <a:tabLst>
                <a:tab pos="660400" algn="l"/>
              </a:tabLst>
            </a:pPr>
            <a:r>
              <a:rPr sz="2800" spc="-10" dirty="0">
                <a:solidFill>
                  <a:srgbClr val="FFFFFF"/>
                </a:solidFill>
                <a:latin typeface="Calibri"/>
                <a:cs typeface="Calibri"/>
              </a:rPr>
              <a:t>Diacetylmorphine </a:t>
            </a:r>
            <a:r>
              <a:rPr sz="2800" spc="-5" dirty="0">
                <a:solidFill>
                  <a:srgbClr val="FFFFFF"/>
                </a:solidFill>
                <a:latin typeface="Calibri"/>
                <a:cs typeface="Calibri"/>
              </a:rPr>
              <a:t>–</a:t>
            </a:r>
            <a:r>
              <a:rPr sz="2800" spc="50" dirty="0">
                <a:solidFill>
                  <a:srgbClr val="FFFFFF"/>
                </a:solidFill>
                <a:latin typeface="Calibri"/>
                <a:cs typeface="Calibri"/>
              </a:rPr>
              <a:t> </a:t>
            </a:r>
            <a:r>
              <a:rPr sz="2800" spc="-10" dirty="0">
                <a:solidFill>
                  <a:srgbClr val="FFFFFF"/>
                </a:solidFill>
                <a:latin typeface="Calibri"/>
                <a:cs typeface="Calibri"/>
              </a:rPr>
              <a:t>Heroin</a:t>
            </a:r>
            <a:endParaRPr sz="2800">
              <a:latin typeface="Calibri"/>
              <a:cs typeface="Calibri"/>
            </a:endParaRPr>
          </a:p>
          <a:p>
            <a:pPr marL="659765" lvl="1" indent="-190500">
              <a:lnSpc>
                <a:spcPct val="100000"/>
              </a:lnSpc>
              <a:spcBef>
                <a:spcPts val="675"/>
              </a:spcBef>
              <a:buChar char="-"/>
              <a:tabLst>
                <a:tab pos="660400" algn="l"/>
              </a:tabLst>
            </a:pPr>
            <a:r>
              <a:rPr sz="2800" spc="-10" dirty="0">
                <a:solidFill>
                  <a:srgbClr val="FFFFFF"/>
                </a:solidFill>
                <a:latin typeface="Calibri"/>
                <a:cs typeface="Calibri"/>
              </a:rPr>
              <a:t>Hydromorphone </a:t>
            </a:r>
            <a:r>
              <a:rPr sz="2800" spc="-5" dirty="0">
                <a:solidFill>
                  <a:srgbClr val="FFFFFF"/>
                </a:solidFill>
                <a:latin typeface="Calibri"/>
                <a:cs typeface="Calibri"/>
              </a:rPr>
              <a:t>–</a:t>
            </a:r>
            <a:r>
              <a:rPr sz="2800" spc="75" dirty="0">
                <a:solidFill>
                  <a:srgbClr val="FFFFFF"/>
                </a:solidFill>
                <a:latin typeface="Calibri"/>
                <a:cs typeface="Calibri"/>
              </a:rPr>
              <a:t> </a:t>
            </a:r>
            <a:r>
              <a:rPr sz="2800" spc="-10" dirty="0">
                <a:solidFill>
                  <a:srgbClr val="FFFFFF"/>
                </a:solidFill>
                <a:latin typeface="Calibri"/>
                <a:cs typeface="Calibri"/>
              </a:rPr>
              <a:t>Dilaudid</a:t>
            </a:r>
            <a:r>
              <a:rPr sz="2775" spc="-15" baseline="25525" dirty="0">
                <a:solidFill>
                  <a:srgbClr val="FFFFFF"/>
                </a:solidFill>
                <a:latin typeface="Calibri"/>
                <a:cs typeface="Calibri"/>
              </a:rPr>
              <a:t>®</a:t>
            </a:r>
            <a:endParaRPr sz="2775" baseline="25525">
              <a:latin typeface="Calibri"/>
              <a:cs typeface="Calibri"/>
            </a:endParaRPr>
          </a:p>
          <a:p>
            <a:pPr marL="659765" lvl="1" indent="-189865">
              <a:lnSpc>
                <a:spcPct val="100000"/>
              </a:lnSpc>
              <a:spcBef>
                <a:spcPts val="670"/>
              </a:spcBef>
              <a:buChar char="-"/>
              <a:tabLst>
                <a:tab pos="660400" algn="l"/>
              </a:tabLst>
            </a:pPr>
            <a:r>
              <a:rPr sz="2800" spc="-5" dirty="0">
                <a:solidFill>
                  <a:srgbClr val="FFFFFF"/>
                </a:solidFill>
                <a:latin typeface="Calibri"/>
                <a:cs typeface="Calibri"/>
              </a:rPr>
              <a:t>Oxycodone – Percodan</a:t>
            </a:r>
            <a:r>
              <a:rPr sz="2775" spc="-7" baseline="25525" dirty="0">
                <a:solidFill>
                  <a:srgbClr val="FFFFFF"/>
                </a:solidFill>
                <a:latin typeface="Calibri"/>
                <a:cs typeface="Calibri"/>
              </a:rPr>
              <a:t>®</a:t>
            </a:r>
            <a:r>
              <a:rPr sz="2800" spc="-5" dirty="0">
                <a:solidFill>
                  <a:srgbClr val="FFFFFF"/>
                </a:solidFill>
                <a:latin typeface="Calibri"/>
                <a:cs typeface="Calibri"/>
              </a:rPr>
              <a:t>,</a:t>
            </a:r>
            <a:r>
              <a:rPr sz="2800" spc="65" dirty="0">
                <a:solidFill>
                  <a:srgbClr val="FFFFFF"/>
                </a:solidFill>
                <a:latin typeface="Calibri"/>
                <a:cs typeface="Calibri"/>
              </a:rPr>
              <a:t> </a:t>
            </a:r>
            <a:r>
              <a:rPr sz="2800" spc="-5" dirty="0">
                <a:solidFill>
                  <a:srgbClr val="FFFFFF"/>
                </a:solidFill>
                <a:latin typeface="Calibri"/>
                <a:cs typeface="Calibri"/>
              </a:rPr>
              <a:t>Percocet</a:t>
            </a:r>
            <a:r>
              <a:rPr sz="2775" spc="-7" baseline="25525" dirty="0">
                <a:solidFill>
                  <a:srgbClr val="FFFFFF"/>
                </a:solidFill>
                <a:latin typeface="Calibri"/>
                <a:cs typeface="Calibri"/>
              </a:rPr>
              <a:t>®</a:t>
            </a:r>
            <a:endParaRPr sz="2775" baseline="25525">
              <a:latin typeface="Calibri"/>
              <a:cs typeface="Calibri"/>
            </a:endParaRPr>
          </a:p>
          <a:p>
            <a:pPr marL="659765" lvl="1" indent="-189865">
              <a:lnSpc>
                <a:spcPct val="100000"/>
              </a:lnSpc>
              <a:spcBef>
                <a:spcPts val="670"/>
              </a:spcBef>
              <a:buChar char="-"/>
              <a:tabLst>
                <a:tab pos="660400" algn="l"/>
              </a:tabLst>
            </a:pPr>
            <a:r>
              <a:rPr sz="2800" spc="-5" dirty="0">
                <a:solidFill>
                  <a:srgbClr val="FFFFFF"/>
                </a:solidFill>
                <a:latin typeface="Calibri"/>
                <a:cs typeface="Calibri"/>
              </a:rPr>
              <a:t>Hydrocodone –</a:t>
            </a:r>
            <a:r>
              <a:rPr sz="2800" spc="40" dirty="0">
                <a:solidFill>
                  <a:srgbClr val="FFFFFF"/>
                </a:solidFill>
                <a:latin typeface="Calibri"/>
                <a:cs typeface="Calibri"/>
              </a:rPr>
              <a:t> </a:t>
            </a:r>
            <a:r>
              <a:rPr sz="2800" spc="-5" dirty="0">
                <a:solidFill>
                  <a:srgbClr val="FFFFFF"/>
                </a:solidFill>
                <a:latin typeface="Calibri"/>
                <a:cs typeface="Calibri"/>
              </a:rPr>
              <a:t>Vicodin</a:t>
            </a:r>
            <a:r>
              <a:rPr sz="2775" spc="-7" baseline="25525" dirty="0">
                <a:solidFill>
                  <a:srgbClr val="FFFFFF"/>
                </a:solidFill>
                <a:latin typeface="Calibri"/>
                <a:cs typeface="Calibri"/>
              </a:rPr>
              <a:t>®</a:t>
            </a:r>
            <a:endParaRPr sz="2775" baseline="25525">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98475" y="1193800"/>
            <a:ext cx="8378825"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anose="020B0604020202020204" pitchFamily="34" charset="0"/>
                <a:ea typeface="ＭＳ Ｐゴシック" panose="020B0600070205080204" pitchFamily="34" charset="-128"/>
              </a:defRPr>
            </a:lvl1pPr>
            <a:lvl2pPr marL="742950" indent="-285750">
              <a:defRPr sz="4000">
                <a:solidFill>
                  <a:schemeClr val="tx1"/>
                </a:solidFill>
                <a:latin typeface="Arial" panose="020B0604020202020204" pitchFamily="34" charset="0"/>
                <a:ea typeface="ＭＳ Ｐゴシック" panose="020B0600070205080204" pitchFamily="34" charset="-128"/>
              </a:defRPr>
            </a:lvl2pPr>
            <a:lvl3pPr marL="1143000" indent="-228600">
              <a:defRPr sz="4000">
                <a:solidFill>
                  <a:schemeClr val="tx1"/>
                </a:solidFill>
                <a:latin typeface="Arial" panose="020B0604020202020204" pitchFamily="34" charset="0"/>
                <a:ea typeface="ＭＳ Ｐゴシック" panose="020B0600070205080204" pitchFamily="34" charset="-128"/>
              </a:defRPr>
            </a:lvl3pPr>
            <a:lvl4pPr marL="1600200" indent="-228600">
              <a:defRPr sz="4000">
                <a:solidFill>
                  <a:schemeClr val="tx1"/>
                </a:solidFill>
                <a:latin typeface="Arial" panose="020B0604020202020204" pitchFamily="34" charset="0"/>
                <a:ea typeface="ＭＳ Ｐゴシック" panose="020B0600070205080204" pitchFamily="34" charset="-128"/>
              </a:defRPr>
            </a:lvl4pPr>
            <a:lvl5pPr marL="2057400" indent="-228600">
              <a:defRPr sz="4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ＭＳ Ｐゴシック" panose="020B0600070205080204" pitchFamily="34" charset="-128"/>
              </a:defRPr>
            </a:lvl9pPr>
          </a:lstStyle>
          <a:p>
            <a:pPr algn="ctr"/>
            <a:r>
              <a:rPr lang="en-US" altLang="en-US" sz="2100" dirty="0">
                <a:solidFill>
                  <a:schemeClr val="bg1"/>
                </a:solidFill>
              </a:rPr>
              <a:t> Disclosures</a:t>
            </a:r>
          </a:p>
          <a:p>
            <a:r>
              <a:rPr lang="en-US" altLang="en-US" sz="3000" dirty="0">
                <a:solidFill>
                  <a:schemeClr val="bg1"/>
                </a:solidFill>
              </a:rPr>
              <a:t/>
            </a:r>
            <a:br>
              <a:rPr lang="en-US" altLang="en-US" sz="3000" dirty="0">
                <a:solidFill>
                  <a:schemeClr val="bg1"/>
                </a:solidFill>
              </a:rPr>
            </a:br>
            <a:r>
              <a:rPr lang="en-US" altLang="en-US" sz="1600" dirty="0">
                <a:solidFill>
                  <a:schemeClr val="bg1"/>
                </a:solidFill>
              </a:rPr>
              <a:t>The development of these training materials were supported by grant  H79 TI080209  </a:t>
            </a:r>
          </a:p>
          <a:p>
            <a:r>
              <a:rPr lang="en-US" altLang="en-US" sz="1600" dirty="0">
                <a:solidFill>
                  <a:schemeClr val="bg1"/>
                </a:solidFill>
              </a:rPr>
              <a:t>(PI: S. Becker) from the Center for Substance Abuse Treatment, Substance Abuse and Mental Health Services Administration, United States Department of Health and Human Services. The views and opinions contained within this document do not necessarily </a:t>
            </a:r>
          </a:p>
          <a:p>
            <a:r>
              <a:rPr lang="en-US" altLang="en-US" sz="1600" dirty="0">
                <a:solidFill>
                  <a:schemeClr val="bg1"/>
                </a:solidFill>
              </a:rPr>
              <a:t>reflect those of the US Department of Health and Human Services, and should not be construed as such.</a:t>
            </a:r>
          </a:p>
          <a:p>
            <a:endParaRPr lang="en-US" altLang="en-US" sz="1600" dirty="0">
              <a:solidFill>
                <a:schemeClr val="bg1"/>
              </a:solidFill>
            </a:endParaRPr>
          </a:p>
          <a:p>
            <a:r>
              <a:rPr lang="en-US" altLang="en-US" sz="1600" dirty="0">
                <a:solidFill>
                  <a:schemeClr val="bg1"/>
                </a:solidFill>
              </a:rPr>
              <a:t>These training materials were based upon materials created through the NIDA </a:t>
            </a:r>
          </a:p>
          <a:p>
            <a:r>
              <a:rPr lang="en-US" altLang="en-US" sz="1600" dirty="0">
                <a:solidFill>
                  <a:schemeClr val="bg1"/>
                </a:solidFill>
              </a:rPr>
              <a:t>Blending Initiative and were updated by a New England ATTC trainer.</a:t>
            </a:r>
          </a:p>
          <a:p>
            <a:endParaRPr lang="en-US" altLang="en-US" sz="3000" dirty="0"/>
          </a:p>
        </p:txBody>
      </p:sp>
      <p:pic>
        <p:nvPicPr>
          <p:cNvPr id="51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562600"/>
            <a:ext cx="480218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3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0224" y="432816"/>
            <a:ext cx="1848611"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01622" y="564007"/>
            <a:ext cx="1273175" cy="574040"/>
          </a:xfrm>
          <a:prstGeom prst="rect">
            <a:avLst/>
          </a:prstGeom>
        </p:spPr>
        <p:txBody>
          <a:bodyPr vert="horz" wrap="square" lIns="0" tIns="12700" rIns="0" bIns="0" rtlCol="0">
            <a:spAutoFit/>
          </a:bodyPr>
          <a:lstStyle/>
          <a:p>
            <a:pPr marL="12700">
              <a:lnSpc>
                <a:spcPct val="100000"/>
              </a:lnSpc>
              <a:spcBef>
                <a:spcPts val="100"/>
              </a:spcBef>
            </a:pPr>
            <a:r>
              <a:rPr dirty="0"/>
              <a:t>H</a:t>
            </a:r>
            <a:r>
              <a:rPr spc="-10" dirty="0"/>
              <a:t>eroin</a:t>
            </a:r>
          </a:p>
        </p:txBody>
      </p:sp>
      <p:sp>
        <p:nvSpPr>
          <p:cNvPr id="4" name="object 4"/>
          <p:cNvSpPr txBox="1"/>
          <p:nvPr/>
        </p:nvSpPr>
        <p:spPr>
          <a:xfrm>
            <a:off x="840739" y="6299708"/>
            <a:ext cx="165798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Calibri"/>
                <a:cs typeface="Calibri"/>
              </a:rPr>
              <a:t>(www.streetdrugs.org)</a:t>
            </a:r>
            <a:endParaRPr sz="1400">
              <a:latin typeface="Calibri"/>
              <a:cs typeface="Calibri"/>
            </a:endParaRPr>
          </a:p>
        </p:txBody>
      </p:sp>
      <p:sp>
        <p:nvSpPr>
          <p:cNvPr id="5" name="object 5"/>
          <p:cNvSpPr/>
          <p:nvPr/>
        </p:nvSpPr>
        <p:spPr>
          <a:xfrm>
            <a:off x="381000" y="1295400"/>
            <a:ext cx="2938271" cy="413461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00400" y="228600"/>
            <a:ext cx="4497323" cy="300532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048000" y="3525012"/>
            <a:ext cx="4421124" cy="289102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2200" y="0"/>
            <a:ext cx="4405883"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7095" y="480059"/>
            <a:ext cx="3525011"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58494" y="610044"/>
            <a:ext cx="2949575" cy="574040"/>
          </a:xfrm>
          <a:prstGeom prst="rect">
            <a:avLst/>
          </a:prstGeom>
        </p:spPr>
        <p:txBody>
          <a:bodyPr vert="horz" wrap="square" lIns="0" tIns="12700" rIns="0" bIns="0" rtlCol="0">
            <a:spAutoFit/>
          </a:bodyPr>
          <a:lstStyle/>
          <a:p>
            <a:pPr marL="12700">
              <a:lnSpc>
                <a:spcPct val="100000"/>
              </a:lnSpc>
              <a:spcBef>
                <a:spcPts val="100"/>
              </a:spcBef>
            </a:pPr>
            <a:r>
              <a:rPr spc="-5" dirty="0"/>
              <a:t>Opioid</a:t>
            </a:r>
            <a:r>
              <a:rPr spc="-65" dirty="0"/>
              <a:t> </a:t>
            </a:r>
            <a:r>
              <a:rPr spc="-5" dirty="0"/>
              <a:t>Agonists</a:t>
            </a:r>
          </a:p>
        </p:txBody>
      </p:sp>
      <p:sp>
        <p:nvSpPr>
          <p:cNvPr id="4" name="object 4"/>
          <p:cNvSpPr txBox="1"/>
          <p:nvPr/>
        </p:nvSpPr>
        <p:spPr>
          <a:xfrm>
            <a:off x="459740" y="6116828"/>
            <a:ext cx="1614805"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Calibri"/>
                <a:cs typeface="Calibri"/>
              </a:rPr>
              <a:t>(www.pdrhealth.com)</a:t>
            </a:r>
            <a:endParaRPr sz="1400">
              <a:latin typeface="Calibri"/>
              <a:cs typeface="Calibri"/>
            </a:endParaRPr>
          </a:p>
        </p:txBody>
      </p:sp>
      <p:sp>
        <p:nvSpPr>
          <p:cNvPr id="5" name="object 5"/>
          <p:cNvSpPr/>
          <p:nvPr/>
        </p:nvSpPr>
        <p:spPr>
          <a:xfrm>
            <a:off x="152400" y="4038600"/>
            <a:ext cx="2895599" cy="178612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730752" y="1074420"/>
            <a:ext cx="2010155" cy="375056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019800" y="2362200"/>
            <a:ext cx="2284475" cy="29717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06395" y="402336"/>
            <a:ext cx="3525011"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77795" y="532257"/>
            <a:ext cx="2949575" cy="574040"/>
          </a:xfrm>
          <a:prstGeom prst="rect">
            <a:avLst/>
          </a:prstGeom>
        </p:spPr>
        <p:txBody>
          <a:bodyPr vert="horz" wrap="square" lIns="0" tIns="12700" rIns="0" bIns="0" rtlCol="0">
            <a:spAutoFit/>
          </a:bodyPr>
          <a:lstStyle/>
          <a:p>
            <a:pPr marL="12700">
              <a:lnSpc>
                <a:spcPct val="100000"/>
              </a:lnSpc>
              <a:spcBef>
                <a:spcPts val="100"/>
              </a:spcBef>
            </a:pPr>
            <a:r>
              <a:rPr spc="-5" dirty="0"/>
              <a:t>Opioid</a:t>
            </a:r>
            <a:r>
              <a:rPr spc="-65" dirty="0"/>
              <a:t> </a:t>
            </a:r>
            <a:r>
              <a:rPr spc="-5" dirty="0"/>
              <a:t>Agonists</a:t>
            </a:r>
          </a:p>
        </p:txBody>
      </p:sp>
      <p:sp>
        <p:nvSpPr>
          <p:cNvPr id="4" name="object 4"/>
          <p:cNvSpPr txBox="1"/>
          <p:nvPr/>
        </p:nvSpPr>
        <p:spPr>
          <a:xfrm>
            <a:off x="307340" y="1610360"/>
            <a:ext cx="6362700" cy="319532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spc="-10" dirty="0">
                <a:solidFill>
                  <a:srgbClr val="FFFFFF"/>
                </a:solidFill>
                <a:latin typeface="Calibri"/>
                <a:cs typeface="Calibri"/>
              </a:rPr>
              <a:t>Synthetics</a:t>
            </a:r>
            <a:endParaRPr sz="2800">
              <a:latin typeface="Calibri"/>
              <a:cs typeface="Calibri"/>
            </a:endParaRPr>
          </a:p>
          <a:p>
            <a:pPr marL="631190" lvl="1" indent="-161290">
              <a:lnSpc>
                <a:spcPct val="100000"/>
              </a:lnSpc>
              <a:spcBef>
                <a:spcPts val="2110"/>
              </a:spcBef>
              <a:buSzPct val="85714"/>
              <a:buChar char="-"/>
              <a:tabLst>
                <a:tab pos="631825" algn="l"/>
              </a:tabLst>
            </a:pPr>
            <a:r>
              <a:rPr sz="2800" spc="-5" dirty="0">
                <a:solidFill>
                  <a:srgbClr val="FFFFFF"/>
                </a:solidFill>
                <a:latin typeface="Calibri"/>
                <a:cs typeface="Calibri"/>
              </a:rPr>
              <a:t>Propoxyphene – Darvon</a:t>
            </a:r>
            <a:r>
              <a:rPr sz="2775" spc="-7" baseline="25525" dirty="0">
                <a:solidFill>
                  <a:srgbClr val="FFFFFF"/>
                </a:solidFill>
                <a:latin typeface="Calibri"/>
                <a:cs typeface="Calibri"/>
              </a:rPr>
              <a:t>®</a:t>
            </a:r>
            <a:r>
              <a:rPr sz="2800" spc="-5" dirty="0">
                <a:solidFill>
                  <a:srgbClr val="FFFFFF"/>
                </a:solidFill>
                <a:latin typeface="Calibri"/>
                <a:cs typeface="Calibri"/>
              </a:rPr>
              <a:t>,</a:t>
            </a:r>
            <a:r>
              <a:rPr sz="2800" spc="65" dirty="0">
                <a:solidFill>
                  <a:srgbClr val="FFFFFF"/>
                </a:solidFill>
                <a:latin typeface="Calibri"/>
                <a:cs typeface="Calibri"/>
              </a:rPr>
              <a:t> </a:t>
            </a:r>
            <a:r>
              <a:rPr sz="2800" spc="-5" dirty="0">
                <a:solidFill>
                  <a:srgbClr val="FFFFFF"/>
                </a:solidFill>
                <a:latin typeface="Calibri"/>
                <a:cs typeface="Calibri"/>
              </a:rPr>
              <a:t>Darvocet</a:t>
            </a:r>
            <a:r>
              <a:rPr sz="2775" spc="-7" baseline="25525" dirty="0">
                <a:solidFill>
                  <a:srgbClr val="FFFFFF"/>
                </a:solidFill>
                <a:latin typeface="Calibri"/>
                <a:cs typeface="Calibri"/>
              </a:rPr>
              <a:t>®</a:t>
            </a:r>
            <a:endParaRPr sz="2775" baseline="25525">
              <a:latin typeface="Calibri"/>
              <a:cs typeface="Calibri"/>
            </a:endParaRPr>
          </a:p>
          <a:p>
            <a:pPr marL="659765" lvl="1" indent="-189865">
              <a:lnSpc>
                <a:spcPct val="100000"/>
              </a:lnSpc>
              <a:spcBef>
                <a:spcPts val="675"/>
              </a:spcBef>
              <a:buChar char="-"/>
              <a:tabLst>
                <a:tab pos="660400" algn="l"/>
              </a:tabLst>
            </a:pPr>
            <a:r>
              <a:rPr sz="2800" spc="-10" dirty="0">
                <a:solidFill>
                  <a:srgbClr val="FFFFFF"/>
                </a:solidFill>
                <a:latin typeface="Calibri"/>
                <a:cs typeface="Calibri"/>
              </a:rPr>
              <a:t>Meperidine </a:t>
            </a:r>
            <a:r>
              <a:rPr sz="2800" spc="-5" dirty="0">
                <a:solidFill>
                  <a:srgbClr val="FFFFFF"/>
                </a:solidFill>
                <a:latin typeface="Calibri"/>
                <a:cs typeface="Calibri"/>
              </a:rPr>
              <a:t>–</a:t>
            </a:r>
            <a:r>
              <a:rPr sz="2800" spc="55" dirty="0">
                <a:solidFill>
                  <a:srgbClr val="FFFFFF"/>
                </a:solidFill>
                <a:latin typeface="Calibri"/>
                <a:cs typeface="Calibri"/>
              </a:rPr>
              <a:t> </a:t>
            </a:r>
            <a:r>
              <a:rPr sz="2800" spc="-5" dirty="0">
                <a:solidFill>
                  <a:srgbClr val="FFFFFF"/>
                </a:solidFill>
                <a:latin typeface="Calibri"/>
                <a:cs typeface="Calibri"/>
              </a:rPr>
              <a:t>Demerol</a:t>
            </a:r>
            <a:r>
              <a:rPr sz="2775" spc="-7" baseline="25525" dirty="0">
                <a:solidFill>
                  <a:srgbClr val="FFFFFF"/>
                </a:solidFill>
                <a:latin typeface="Calibri"/>
                <a:cs typeface="Calibri"/>
              </a:rPr>
              <a:t>®</a:t>
            </a:r>
            <a:endParaRPr sz="2775" baseline="25525">
              <a:latin typeface="Calibri"/>
              <a:cs typeface="Calibri"/>
            </a:endParaRPr>
          </a:p>
          <a:p>
            <a:pPr marL="659765" lvl="1" indent="-189865">
              <a:lnSpc>
                <a:spcPct val="100000"/>
              </a:lnSpc>
              <a:spcBef>
                <a:spcPts val="670"/>
              </a:spcBef>
              <a:buChar char="-"/>
              <a:tabLst>
                <a:tab pos="660400" algn="l"/>
              </a:tabLst>
            </a:pPr>
            <a:r>
              <a:rPr sz="2800" spc="-10" dirty="0">
                <a:solidFill>
                  <a:srgbClr val="FFFFFF"/>
                </a:solidFill>
                <a:latin typeface="Calibri"/>
                <a:cs typeface="Calibri"/>
              </a:rPr>
              <a:t>Fentanyl </a:t>
            </a:r>
            <a:r>
              <a:rPr sz="2800" spc="-5" dirty="0">
                <a:solidFill>
                  <a:srgbClr val="FFFFFF"/>
                </a:solidFill>
                <a:latin typeface="Calibri"/>
                <a:cs typeface="Calibri"/>
              </a:rPr>
              <a:t>citrate –</a:t>
            </a:r>
            <a:r>
              <a:rPr sz="2800" spc="25" dirty="0">
                <a:solidFill>
                  <a:srgbClr val="FFFFFF"/>
                </a:solidFill>
                <a:latin typeface="Calibri"/>
                <a:cs typeface="Calibri"/>
              </a:rPr>
              <a:t> </a:t>
            </a:r>
            <a:r>
              <a:rPr sz="2800" spc="-5" dirty="0">
                <a:solidFill>
                  <a:srgbClr val="FFFFFF"/>
                </a:solidFill>
                <a:latin typeface="Calibri"/>
                <a:cs typeface="Calibri"/>
              </a:rPr>
              <a:t>Fentanyl</a:t>
            </a:r>
            <a:r>
              <a:rPr sz="2775" spc="-7" baseline="25525" dirty="0">
                <a:solidFill>
                  <a:srgbClr val="FFFFFF"/>
                </a:solidFill>
                <a:latin typeface="Calibri"/>
                <a:cs typeface="Calibri"/>
              </a:rPr>
              <a:t>®</a:t>
            </a:r>
            <a:endParaRPr sz="2775" baseline="25525">
              <a:latin typeface="Calibri"/>
              <a:cs typeface="Calibri"/>
            </a:endParaRPr>
          </a:p>
          <a:p>
            <a:pPr marL="659765" lvl="1" indent="-189865">
              <a:lnSpc>
                <a:spcPct val="100000"/>
              </a:lnSpc>
              <a:spcBef>
                <a:spcPts val="670"/>
              </a:spcBef>
              <a:buChar char="-"/>
              <a:tabLst>
                <a:tab pos="660400" algn="l"/>
              </a:tabLst>
            </a:pPr>
            <a:r>
              <a:rPr sz="2800" spc="-5" dirty="0">
                <a:solidFill>
                  <a:srgbClr val="FFFFFF"/>
                </a:solidFill>
                <a:latin typeface="Calibri"/>
                <a:cs typeface="Calibri"/>
              </a:rPr>
              <a:t>Methadone –</a:t>
            </a:r>
            <a:r>
              <a:rPr sz="2800" spc="30" dirty="0">
                <a:solidFill>
                  <a:srgbClr val="FFFFFF"/>
                </a:solidFill>
                <a:latin typeface="Calibri"/>
                <a:cs typeface="Calibri"/>
              </a:rPr>
              <a:t> </a:t>
            </a:r>
            <a:r>
              <a:rPr sz="2800" spc="-10" dirty="0">
                <a:solidFill>
                  <a:srgbClr val="FFFFFF"/>
                </a:solidFill>
                <a:latin typeface="Calibri"/>
                <a:cs typeface="Calibri"/>
              </a:rPr>
              <a:t>Dolophine</a:t>
            </a:r>
            <a:r>
              <a:rPr sz="2775" spc="-15" baseline="25525" dirty="0">
                <a:solidFill>
                  <a:srgbClr val="FFFFFF"/>
                </a:solidFill>
                <a:latin typeface="Calibri"/>
                <a:cs typeface="Calibri"/>
              </a:rPr>
              <a:t>®</a:t>
            </a:r>
            <a:endParaRPr sz="2775" baseline="25525">
              <a:latin typeface="Calibri"/>
              <a:cs typeface="Calibri"/>
            </a:endParaRPr>
          </a:p>
          <a:p>
            <a:pPr marL="659765" lvl="1" indent="-189865">
              <a:lnSpc>
                <a:spcPct val="100000"/>
              </a:lnSpc>
              <a:spcBef>
                <a:spcPts val="675"/>
              </a:spcBef>
              <a:buChar char="-"/>
              <a:tabLst>
                <a:tab pos="660400" algn="l"/>
              </a:tabLst>
            </a:pPr>
            <a:r>
              <a:rPr sz="2800" spc="-5" dirty="0">
                <a:solidFill>
                  <a:srgbClr val="FFFFFF"/>
                </a:solidFill>
                <a:latin typeface="Calibri"/>
                <a:cs typeface="Calibri"/>
              </a:rPr>
              <a:t>Levo-alpha-acetylmethadol – ORLAAM</a:t>
            </a:r>
            <a:r>
              <a:rPr sz="2775" spc="-7" baseline="25525" dirty="0">
                <a:solidFill>
                  <a:srgbClr val="FFFFFF"/>
                </a:solidFill>
                <a:latin typeface="Calibri"/>
                <a:cs typeface="Calibri"/>
              </a:rPr>
              <a:t>®</a:t>
            </a:r>
            <a:endParaRPr sz="2775" baseline="25525">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79" y="813816"/>
            <a:ext cx="2712719"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35278" y="945007"/>
            <a:ext cx="213741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FFFFFF"/>
                </a:solidFill>
                <a:latin typeface="Impact"/>
                <a:cs typeface="Impact"/>
              </a:rPr>
              <a:t>M</a:t>
            </a:r>
            <a:r>
              <a:rPr sz="3600" spc="-10" dirty="0">
                <a:solidFill>
                  <a:srgbClr val="FFFFFF"/>
                </a:solidFill>
                <a:latin typeface="Impact"/>
                <a:cs typeface="Impact"/>
              </a:rPr>
              <a:t>e</a:t>
            </a:r>
            <a:r>
              <a:rPr sz="3600" spc="-15" dirty="0">
                <a:solidFill>
                  <a:srgbClr val="FFFFFF"/>
                </a:solidFill>
                <a:latin typeface="Impact"/>
                <a:cs typeface="Impact"/>
              </a:rPr>
              <a:t>t</a:t>
            </a:r>
            <a:r>
              <a:rPr sz="3600" spc="-5" dirty="0">
                <a:solidFill>
                  <a:srgbClr val="FFFFFF"/>
                </a:solidFill>
                <a:latin typeface="Impact"/>
                <a:cs typeface="Impact"/>
              </a:rPr>
              <a:t>ha</a:t>
            </a:r>
            <a:r>
              <a:rPr sz="3600" dirty="0">
                <a:solidFill>
                  <a:srgbClr val="FFFFFF"/>
                </a:solidFill>
                <a:latin typeface="Impact"/>
                <a:cs typeface="Impact"/>
              </a:rPr>
              <a:t>d</a:t>
            </a:r>
            <a:r>
              <a:rPr sz="3600" spc="-10" dirty="0">
                <a:solidFill>
                  <a:srgbClr val="FFFFFF"/>
                </a:solidFill>
                <a:latin typeface="Impact"/>
                <a:cs typeface="Impact"/>
              </a:rPr>
              <a:t>o</a:t>
            </a:r>
            <a:r>
              <a:rPr sz="3600" spc="-5" dirty="0">
                <a:solidFill>
                  <a:srgbClr val="FFFFFF"/>
                </a:solidFill>
                <a:latin typeface="Impact"/>
                <a:cs typeface="Impact"/>
              </a:rPr>
              <a:t>ne</a:t>
            </a:r>
            <a:endParaRPr sz="3600">
              <a:latin typeface="Impact"/>
              <a:cs typeface="Impact"/>
            </a:endParaRPr>
          </a:p>
        </p:txBody>
      </p:sp>
      <p:sp>
        <p:nvSpPr>
          <p:cNvPr id="4" name="object 4"/>
          <p:cNvSpPr/>
          <p:nvPr/>
        </p:nvSpPr>
        <p:spPr>
          <a:xfrm>
            <a:off x="381000" y="1905000"/>
            <a:ext cx="2983991" cy="40385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6351523"/>
            <a:ext cx="355727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Arial"/>
                <a:cs typeface="Arial"/>
              </a:rPr>
              <a:t>(</a:t>
            </a:r>
            <a:r>
              <a:rPr sz="1400" spc="-10" dirty="0">
                <a:solidFill>
                  <a:srgbClr val="FFFFFF"/>
                </a:solidFill>
                <a:latin typeface="Calibri"/>
                <a:cs typeface="Calibri"/>
                <a:hlinkClick r:id="rId4"/>
              </a:rPr>
              <a:t>www.methadoneaddiction.net/m-pictures.htm</a:t>
            </a:r>
            <a:r>
              <a:rPr sz="1600" spc="-10" dirty="0">
                <a:solidFill>
                  <a:srgbClr val="FFFFFF"/>
                </a:solidFill>
                <a:latin typeface="Arial"/>
                <a:cs typeface="Arial"/>
                <a:hlinkClick r:id="rId4"/>
              </a:rPr>
              <a:t>)</a:t>
            </a:r>
            <a:endParaRPr sz="1600">
              <a:latin typeface="Arial"/>
              <a:cs typeface="Arial"/>
            </a:endParaRPr>
          </a:p>
        </p:txBody>
      </p:sp>
      <p:sp>
        <p:nvSpPr>
          <p:cNvPr id="6" name="object 6"/>
          <p:cNvSpPr/>
          <p:nvPr/>
        </p:nvSpPr>
        <p:spPr>
          <a:xfrm>
            <a:off x="4512564" y="3662171"/>
            <a:ext cx="2284475" cy="101193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783994" y="3792982"/>
            <a:ext cx="170942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latin typeface="Impact"/>
                <a:cs typeface="Impact"/>
              </a:rPr>
              <a:t>D</a:t>
            </a:r>
            <a:r>
              <a:rPr sz="3600" spc="-5" dirty="0">
                <a:solidFill>
                  <a:srgbClr val="FFFFFF"/>
                </a:solidFill>
                <a:latin typeface="Impact"/>
                <a:cs typeface="Impact"/>
              </a:rPr>
              <a:t>a</a:t>
            </a:r>
            <a:r>
              <a:rPr sz="3600" spc="50" dirty="0">
                <a:solidFill>
                  <a:srgbClr val="FFFFFF"/>
                </a:solidFill>
                <a:latin typeface="Impact"/>
                <a:cs typeface="Impact"/>
              </a:rPr>
              <a:t>r</a:t>
            </a:r>
            <a:r>
              <a:rPr sz="3600" spc="-5" dirty="0">
                <a:solidFill>
                  <a:srgbClr val="FFFFFF"/>
                </a:solidFill>
                <a:latin typeface="Impact"/>
                <a:cs typeface="Impact"/>
              </a:rPr>
              <a:t>v</a:t>
            </a:r>
            <a:r>
              <a:rPr sz="3600" spc="-10" dirty="0">
                <a:solidFill>
                  <a:srgbClr val="FFFFFF"/>
                </a:solidFill>
                <a:latin typeface="Impact"/>
                <a:cs typeface="Impact"/>
              </a:rPr>
              <a:t>o</a:t>
            </a:r>
            <a:r>
              <a:rPr sz="3600" spc="-15" dirty="0">
                <a:solidFill>
                  <a:srgbClr val="FFFFFF"/>
                </a:solidFill>
                <a:latin typeface="Impact"/>
                <a:cs typeface="Impact"/>
              </a:rPr>
              <a:t>c</a:t>
            </a:r>
            <a:r>
              <a:rPr sz="3600" spc="-10" dirty="0">
                <a:solidFill>
                  <a:srgbClr val="FFFFFF"/>
                </a:solidFill>
                <a:latin typeface="Impact"/>
                <a:cs typeface="Impact"/>
              </a:rPr>
              <a:t>et</a:t>
            </a:r>
            <a:endParaRPr sz="3600">
              <a:latin typeface="Impact"/>
              <a:cs typeface="Impact"/>
            </a:endParaRPr>
          </a:p>
        </p:txBody>
      </p:sp>
      <p:sp>
        <p:nvSpPr>
          <p:cNvPr id="8" name="object 8"/>
          <p:cNvSpPr/>
          <p:nvPr/>
        </p:nvSpPr>
        <p:spPr>
          <a:xfrm>
            <a:off x="4114800" y="4456176"/>
            <a:ext cx="3809999" cy="1990343"/>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5031740" y="926084"/>
            <a:ext cx="2326640" cy="756920"/>
          </a:xfrm>
          <a:prstGeom prst="rect">
            <a:avLst/>
          </a:prstGeom>
        </p:spPr>
        <p:txBody>
          <a:bodyPr vert="horz" wrap="square" lIns="0" tIns="12700" rIns="0" bIns="0" rtlCol="0">
            <a:spAutoFit/>
          </a:bodyPr>
          <a:lstStyle/>
          <a:p>
            <a:pPr marL="12700">
              <a:lnSpc>
                <a:spcPct val="100000"/>
              </a:lnSpc>
              <a:spcBef>
                <a:spcPts val="100"/>
              </a:spcBef>
            </a:pPr>
            <a:r>
              <a:rPr sz="4800" b="1" spc="-5" dirty="0">
                <a:latin typeface="Times New Roman"/>
                <a:cs typeface="Times New Roman"/>
              </a:rPr>
              <a:t>F</a:t>
            </a:r>
            <a:r>
              <a:rPr sz="4800" b="1" spc="0" dirty="0">
                <a:latin typeface="Times New Roman"/>
                <a:cs typeface="Times New Roman"/>
              </a:rPr>
              <a:t>e</a:t>
            </a:r>
            <a:r>
              <a:rPr sz="4800" b="1" spc="-10" dirty="0">
                <a:latin typeface="Times New Roman"/>
                <a:cs typeface="Times New Roman"/>
              </a:rPr>
              <a:t>nt</a:t>
            </a:r>
            <a:r>
              <a:rPr sz="4800" b="1" spc="-5" dirty="0">
                <a:latin typeface="Times New Roman"/>
                <a:cs typeface="Times New Roman"/>
              </a:rPr>
              <a:t>a</a:t>
            </a:r>
            <a:r>
              <a:rPr sz="4800" b="1" spc="-10" dirty="0">
                <a:latin typeface="Times New Roman"/>
                <a:cs typeface="Times New Roman"/>
              </a:rPr>
              <a:t>n</a:t>
            </a:r>
            <a:r>
              <a:rPr sz="4800" b="1" spc="-5" dirty="0">
                <a:latin typeface="Times New Roman"/>
                <a:cs typeface="Times New Roman"/>
              </a:rPr>
              <a:t>y</a:t>
            </a:r>
            <a:r>
              <a:rPr sz="4800" b="1" dirty="0">
                <a:latin typeface="Times New Roman"/>
                <a:cs typeface="Times New Roman"/>
              </a:rPr>
              <a:t>l</a:t>
            </a:r>
            <a:endParaRPr sz="4800">
              <a:latin typeface="Times New Roman"/>
              <a:cs typeface="Times New Roman"/>
            </a:endParaRPr>
          </a:p>
        </p:txBody>
      </p:sp>
      <p:sp>
        <p:nvSpPr>
          <p:cNvPr id="10" name="object 10"/>
          <p:cNvSpPr/>
          <p:nvPr/>
        </p:nvSpPr>
        <p:spPr>
          <a:xfrm>
            <a:off x="5017008" y="1755648"/>
            <a:ext cx="2462783" cy="1848611"/>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43456" y="402336"/>
            <a:ext cx="4850891"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14886" y="532257"/>
            <a:ext cx="4274820" cy="574040"/>
          </a:xfrm>
          <a:prstGeom prst="rect">
            <a:avLst/>
          </a:prstGeom>
        </p:spPr>
        <p:txBody>
          <a:bodyPr vert="horz" wrap="square" lIns="0" tIns="12700" rIns="0" bIns="0" rtlCol="0">
            <a:spAutoFit/>
          </a:bodyPr>
          <a:lstStyle/>
          <a:p>
            <a:pPr marL="12700">
              <a:lnSpc>
                <a:spcPct val="100000"/>
              </a:lnSpc>
              <a:spcBef>
                <a:spcPts val="100"/>
              </a:spcBef>
            </a:pPr>
            <a:r>
              <a:rPr spc="-5" dirty="0"/>
              <a:t>Opioid Partial</a:t>
            </a:r>
            <a:r>
              <a:rPr spc="-40" dirty="0"/>
              <a:t> </a:t>
            </a:r>
            <a:r>
              <a:rPr spc="-5" dirty="0"/>
              <a:t>Agonists</a:t>
            </a:r>
          </a:p>
        </p:txBody>
      </p:sp>
      <p:sp>
        <p:nvSpPr>
          <p:cNvPr id="4" name="object 4"/>
          <p:cNvSpPr txBox="1"/>
          <p:nvPr/>
        </p:nvSpPr>
        <p:spPr>
          <a:xfrm>
            <a:off x="459740" y="2341270"/>
            <a:ext cx="7581900" cy="1049655"/>
          </a:xfrm>
          <a:prstGeom prst="rect">
            <a:avLst/>
          </a:prstGeom>
        </p:spPr>
        <p:txBody>
          <a:bodyPr vert="horz" wrap="square" lIns="0" tIns="97790" rIns="0" bIns="0" rtlCol="0">
            <a:spAutoFit/>
          </a:bodyPr>
          <a:lstStyle/>
          <a:p>
            <a:pPr marL="355600" indent="-342900">
              <a:lnSpc>
                <a:spcPct val="100000"/>
              </a:lnSpc>
              <a:spcBef>
                <a:spcPts val="770"/>
              </a:spcBef>
              <a:buFont typeface="Arial"/>
              <a:buChar char="•"/>
              <a:tabLst>
                <a:tab pos="354965" algn="l"/>
                <a:tab pos="355600" algn="l"/>
              </a:tabLst>
            </a:pPr>
            <a:r>
              <a:rPr sz="2800" spc="-5" dirty="0">
                <a:solidFill>
                  <a:srgbClr val="FFFFFF"/>
                </a:solidFill>
                <a:latin typeface="Calibri"/>
                <a:cs typeface="Calibri"/>
              </a:rPr>
              <a:t>Buprenorphine – Buprenex</a:t>
            </a:r>
            <a:r>
              <a:rPr sz="2775" spc="-7" baseline="25525" dirty="0">
                <a:solidFill>
                  <a:srgbClr val="FFFFFF"/>
                </a:solidFill>
                <a:latin typeface="Calibri"/>
                <a:cs typeface="Calibri"/>
              </a:rPr>
              <a:t>®</a:t>
            </a:r>
            <a:r>
              <a:rPr sz="2800" spc="-5" dirty="0">
                <a:solidFill>
                  <a:srgbClr val="FFFFFF"/>
                </a:solidFill>
                <a:latin typeface="Calibri"/>
                <a:cs typeface="Calibri"/>
              </a:rPr>
              <a:t>, Suboxone</a:t>
            </a:r>
            <a:r>
              <a:rPr sz="2775" spc="-7" baseline="25525" dirty="0">
                <a:solidFill>
                  <a:srgbClr val="FFFFFF"/>
                </a:solidFill>
                <a:latin typeface="Calibri"/>
                <a:cs typeface="Calibri"/>
              </a:rPr>
              <a:t>®</a:t>
            </a:r>
            <a:r>
              <a:rPr sz="2800" spc="-5" dirty="0">
                <a:solidFill>
                  <a:srgbClr val="FFFFFF"/>
                </a:solidFill>
                <a:latin typeface="Calibri"/>
                <a:cs typeface="Calibri"/>
              </a:rPr>
              <a:t>,</a:t>
            </a:r>
            <a:r>
              <a:rPr sz="2800" spc="100" dirty="0">
                <a:solidFill>
                  <a:srgbClr val="FFFFFF"/>
                </a:solidFill>
                <a:latin typeface="Calibri"/>
                <a:cs typeface="Calibri"/>
              </a:rPr>
              <a:t> </a:t>
            </a:r>
            <a:r>
              <a:rPr sz="2800" spc="-5" dirty="0">
                <a:solidFill>
                  <a:srgbClr val="FFFFFF"/>
                </a:solidFill>
                <a:latin typeface="Calibri"/>
                <a:cs typeface="Calibri"/>
              </a:rPr>
              <a:t>Subutex</a:t>
            </a:r>
            <a:r>
              <a:rPr sz="2775" spc="-7" baseline="25525" dirty="0">
                <a:solidFill>
                  <a:srgbClr val="FFFFFF"/>
                </a:solidFill>
                <a:latin typeface="Calibri"/>
                <a:cs typeface="Calibri"/>
              </a:rPr>
              <a:t>®</a:t>
            </a:r>
            <a:endParaRPr sz="2775" baseline="25525">
              <a:latin typeface="Calibri"/>
              <a:cs typeface="Calibri"/>
            </a:endParaRPr>
          </a:p>
          <a:p>
            <a:pPr marL="355600" indent="-342900">
              <a:lnSpc>
                <a:spcPct val="100000"/>
              </a:lnSpc>
              <a:spcBef>
                <a:spcPts val="675"/>
              </a:spcBef>
              <a:buFont typeface="Arial"/>
              <a:buChar char="•"/>
              <a:tabLst>
                <a:tab pos="354965" algn="l"/>
                <a:tab pos="355600" algn="l"/>
              </a:tabLst>
            </a:pPr>
            <a:r>
              <a:rPr sz="2800" spc="-10" dirty="0">
                <a:solidFill>
                  <a:srgbClr val="FFFFFF"/>
                </a:solidFill>
                <a:latin typeface="Calibri"/>
                <a:cs typeface="Calibri"/>
              </a:rPr>
              <a:t>Pentazocine </a:t>
            </a:r>
            <a:r>
              <a:rPr sz="2800" spc="-5" dirty="0">
                <a:solidFill>
                  <a:srgbClr val="FFFFFF"/>
                </a:solidFill>
                <a:latin typeface="Calibri"/>
                <a:cs typeface="Calibri"/>
              </a:rPr>
              <a:t>–</a:t>
            </a:r>
            <a:r>
              <a:rPr sz="2800" spc="30" dirty="0">
                <a:solidFill>
                  <a:srgbClr val="FFFFFF"/>
                </a:solidFill>
                <a:latin typeface="Calibri"/>
                <a:cs typeface="Calibri"/>
              </a:rPr>
              <a:t> </a:t>
            </a:r>
            <a:r>
              <a:rPr sz="2800" spc="-5" dirty="0">
                <a:solidFill>
                  <a:srgbClr val="FFFFFF"/>
                </a:solidFill>
                <a:latin typeface="Calibri"/>
                <a:cs typeface="Calibri"/>
              </a:rPr>
              <a:t>Talwin</a:t>
            </a:r>
            <a:r>
              <a:rPr sz="2775" spc="-7" baseline="25525" dirty="0">
                <a:solidFill>
                  <a:srgbClr val="FFFFFF"/>
                </a:solidFill>
                <a:latin typeface="Calibri"/>
                <a:cs typeface="Calibri"/>
              </a:rPr>
              <a:t>®</a:t>
            </a:r>
            <a:endParaRPr sz="2775" baseline="25525">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2209800"/>
            <a:ext cx="4369307" cy="32765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3859" y="98996"/>
            <a:ext cx="8072755" cy="1671320"/>
          </a:xfrm>
          <a:prstGeom prst="rect">
            <a:avLst/>
          </a:prstGeom>
        </p:spPr>
        <p:txBody>
          <a:bodyPr vert="horz" wrap="square" lIns="0" tIns="12700" rIns="0" bIns="0" rtlCol="0">
            <a:spAutoFit/>
          </a:bodyPr>
          <a:lstStyle/>
          <a:p>
            <a:pPr marL="12700" marR="5080" indent="-2540" algn="ctr">
              <a:lnSpc>
                <a:spcPct val="100000"/>
              </a:lnSpc>
              <a:spcBef>
                <a:spcPts val="100"/>
              </a:spcBef>
            </a:pPr>
            <a:r>
              <a:rPr b="1" spc="-5" dirty="0">
                <a:latin typeface="Arial Black"/>
                <a:cs typeface="Arial Black"/>
              </a:rPr>
              <a:t>Buprenorphine/Naloxone  </a:t>
            </a:r>
            <a:r>
              <a:rPr b="1" spc="-10" dirty="0">
                <a:latin typeface="Arial Black"/>
                <a:cs typeface="Arial Black"/>
              </a:rPr>
              <a:t>Combination </a:t>
            </a:r>
            <a:r>
              <a:rPr b="1" dirty="0">
                <a:latin typeface="Arial Black"/>
                <a:cs typeface="Arial Black"/>
              </a:rPr>
              <a:t>and</a:t>
            </a:r>
            <a:r>
              <a:rPr b="1" spc="-45" dirty="0">
                <a:latin typeface="Arial Black"/>
                <a:cs typeface="Arial Black"/>
              </a:rPr>
              <a:t> </a:t>
            </a:r>
            <a:r>
              <a:rPr b="1" spc="10" dirty="0">
                <a:latin typeface="Arial Black"/>
                <a:cs typeface="Arial Black"/>
              </a:rPr>
              <a:t>Buprenorphine  </a:t>
            </a:r>
            <a:r>
              <a:rPr b="1" spc="-5" dirty="0">
                <a:latin typeface="Arial Black"/>
                <a:cs typeface="Arial Black"/>
              </a:rPr>
              <a:t>Alone</a:t>
            </a:r>
          </a:p>
        </p:txBody>
      </p:sp>
      <p:sp>
        <p:nvSpPr>
          <p:cNvPr id="4" name="object 4"/>
          <p:cNvSpPr/>
          <p:nvPr/>
        </p:nvSpPr>
        <p:spPr>
          <a:xfrm>
            <a:off x="4768596" y="1752600"/>
            <a:ext cx="3090671" cy="141274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0" y="3733800"/>
            <a:ext cx="3483863" cy="261365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1595" y="402335"/>
            <a:ext cx="4133087"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72995" y="532257"/>
            <a:ext cx="3557270" cy="574040"/>
          </a:xfrm>
          <a:prstGeom prst="rect">
            <a:avLst/>
          </a:prstGeom>
        </p:spPr>
        <p:txBody>
          <a:bodyPr vert="horz" wrap="square" lIns="0" tIns="12700" rIns="0" bIns="0" rtlCol="0">
            <a:spAutoFit/>
          </a:bodyPr>
          <a:lstStyle/>
          <a:p>
            <a:pPr marL="12700">
              <a:lnSpc>
                <a:spcPct val="100000"/>
              </a:lnSpc>
              <a:spcBef>
                <a:spcPts val="100"/>
              </a:spcBef>
            </a:pPr>
            <a:r>
              <a:rPr spc="-5" dirty="0"/>
              <a:t>Opioid</a:t>
            </a:r>
            <a:r>
              <a:rPr spc="-65" dirty="0"/>
              <a:t> </a:t>
            </a:r>
            <a:r>
              <a:rPr spc="-5" dirty="0"/>
              <a:t>Antagonists</a:t>
            </a:r>
          </a:p>
        </p:txBody>
      </p:sp>
      <p:sp>
        <p:nvSpPr>
          <p:cNvPr id="4" name="object 4"/>
          <p:cNvSpPr txBox="1"/>
          <p:nvPr/>
        </p:nvSpPr>
        <p:spPr>
          <a:xfrm>
            <a:off x="535940" y="1610360"/>
            <a:ext cx="4530725" cy="1326515"/>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spc="-5" dirty="0">
                <a:solidFill>
                  <a:srgbClr val="FFFFFF"/>
                </a:solidFill>
                <a:latin typeface="Calibri"/>
                <a:cs typeface="Calibri"/>
              </a:rPr>
              <a:t>Naloxone –</a:t>
            </a:r>
            <a:r>
              <a:rPr sz="2800" spc="15" dirty="0">
                <a:solidFill>
                  <a:srgbClr val="FFFFFF"/>
                </a:solidFill>
                <a:latin typeface="Calibri"/>
                <a:cs typeface="Calibri"/>
              </a:rPr>
              <a:t> </a:t>
            </a:r>
            <a:r>
              <a:rPr sz="2800" spc="-5" dirty="0">
                <a:solidFill>
                  <a:srgbClr val="FFFFFF"/>
                </a:solidFill>
                <a:latin typeface="Calibri"/>
                <a:cs typeface="Calibri"/>
              </a:rPr>
              <a:t>Narcan®</a:t>
            </a:r>
            <a:endParaRPr sz="2800">
              <a:latin typeface="Calibri"/>
              <a:cs typeface="Calibri"/>
            </a:endParaRPr>
          </a:p>
          <a:p>
            <a:pPr marL="355600" indent="-342900">
              <a:lnSpc>
                <a:spcPct val="100000"/>
              </a:lnSpc>
              <a:buFont typeface="Arial"/>
              <a:buChar char="•"/>
              <a:tabLst>
                <a:tab pos="354965" algn="l"/>
                <a:tab pos="355600" algn="l"/>
              </a:tabLst>
            </a:pPr>
            <a:r>
              <a:rPr sz="2800" spc="-5" dirty="0">
                <a:solidFill>
                  <a:srgbClr val="FFFFFF"/>
                </a:solidFill>
                <a:latin typeface="Calibri"/>
                <a:cs typeface="Calibri"/>
              </a:rPr>
              <a:t>Naltrexone – ReVia</a:t>
            </a:r>
            <a:r>
              <a:rPr sz="2775" spc="-7" baseline="25525" dirty="0">
                <a:solidFill>
                  <a:srgbClr val="FFFFFF"/>
                </a:solidFill>
                <a:latin typeface="Calibri"/>
                <a:cs typeface="Calibri"/>
              </a:rPr>
              <a:t>®</a:t>
            </a:r>
            <a:r>
              <a:rPr sz="2800" spc="-5" dirty="0">
                <a:solidFill>
                  <a:srgbClr val="FFFFFF"/>
                </a:solidFill>
                <a:latin typeface="Calibri"/>
                <a:cs typeface="Calibri"/>
              </a:rPr>
              <a:t>,</a:t>
            </a:r>
            <a:r>
              <a:rPr sz="2800" spc="-10" dirty="0">
                <a:solidFill>
                  <a:srgbClr val="FFFFFF"/>
                </a:solidFill>
                <a:latin typeface="Calibri"/>
                <a:cs typeface="Calibri"/>
              </a:rPr>
              <a:t> </a:t>
            </a:r>
            <a:r>
              <a:rPr sz="2800" spc="-5" dirty="0">
                <a:solidFill>
                  <a:srgbClr val="FFFFFF"/>
                </a:solidFill>
                <a:latin typeface="Calibri"/>
                <a:cs typeface="Calibri"/>
              </a:rPr>
              <a:t>Trexan</a:t>
            </a:r>
            <a:r>
              <a:rPr sz="2775" spc="-7" baseline="25525" dirty="0">
                <a:solidFill>
                  <a:srgbClr val="FFFFFF"/>
                </a:solidFill>
                <a:latin typeface="Calibri"/>
                <a:cs typeface="Calibri"/>
              </a:rPr>
              <a:t>®</a:t>
            </a:r>
            <a:endParaRPr sz="2775" baseline="25525">
              <a:latin typeface="Calibri"/>
              <a:cs typeface="Calibri"/>
            </a:endParaRPr>
          </a:p>
          <a:p>
            <a:pPr marL="355600" indent="-342900">
              <a:lnSpc>
                <a:spcPct val="100000"/>
              </a:lnSpc>
              <a:spcBef>
                <a:spcPts val="75"/>
              </a:spcBef>
              <a:buSzPct val="150943"/>
              <a:buFont typeface="Arial"/>
              <a:buChar char="•"/>
              <a:tabLst>
                <a:tab pos="355600" algn="l"/>
              </a:tabLst>
            </a:pPr>
            <a:r>
              <a:rPr sz="2650" dirty="0">
                <a:solidFill>
                  <a:srgbClr val="FFFFFF"/>
                </a:solidFill>
                <a:latin typeface="Calibri"/>
                <a:cs typeface="Calibri"/>
              </a:rPr>
              <a:t>Vivitrol</a:t>
            </a:r>
            <a:endParaRPr sz="2650">
              <a:latin typeface="Calibri"/>
              <a:cs typeface="Calibri"/>
            </a:endParaRPr>
          </a:p>
        </p:txBody>
      </p:sp>
      <p:sp>
        <p:nvSpPr>
          <p:cNvPr id="5" name="object 5"/>
          <p:cNvSpPr/>
          <p:nvPr/>
        </p:nvSpPr>
        <p:spPr>
          <a:xfrm>
            <a:off x="762000" y="3982211"/>
            <a:ext cx="2514599" cy="242620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62600" y="4495800"/>
            <a:ext cx="2514599" cy="211683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958840" y="1062240"/>
            <a:ext cx="2292095" cy="236218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55491" y="2843783"/>
            <a:ext cx="2007107" cy="150417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53283" y="0"/>
            <a:ext cx="3948683" cy="93878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46732" y="475487"/>
            <a:ext cx="5082539" cy="10119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318162" y="57911"/>
            <a:ext cx="4507230" cy="1122680"/>
          </a:xfrm>
          <a:prstGeom prst="rect">
            <a:avLst/>
          </a:prstGeom>
        </p:spPr>
        <p:txBody>
          <a:bodyPr vert="horz" wrap="square" lIns="0" tIns="12700" rIns="0" bIns="0" rtlCol="0">
            <a:spAutoFit/>
          </a:bodyPr>
          <a:lstStyle/>
          <a:p>
            <a:pPr marL="12700" marR="5080" indent="606425">
              <a:lnSpc>
                <a:spcPct val="100000"/>
              </a:lnSpc>
              <a:spcBef>
                <a:spcPts val="100"/>
              </a:spcBef>
            </a:pPr>
            <a:r>
              <a:rPr spc="-5" dirty="0"/>
              <a:t>DSM </a:t>
            </a:r>
            <a:r>
              <a:rPr dirty="0"/>
              <a:t>5 </a:t>
            </a:r>
            <a:r>
              <a:rPr spc="-10" dirty="0"/>
              <a:t>Criteria </a:t>
            </a:r>
            <a:r>
              <a:rPr spc="-5" dirty="0"/>
              <a:t>for  Substance Use</a:t>
            </a:r>
            <a:r>
              <a:rPr spc="-45" dirty="0"/>
              <a:t> </a:t>
            </a:r>
            <a:r>
              <a:rPr spc="-5" dirty="0"/>
              <a:t>Disorder</a:t>
            </a:r>
          </a:p>
        </p:txBody>
      </p:sp>
      <p:sp>
        <p:nvSpPr>
          <p:cNvPr id="5" name="object 5"/>
          <p:cNvSpPr txBox="1"/>
          <p:nvPr/>
        </p:nvSpPr>
        <p:spPr>
          <a:xfrm>
            <a:off x="369252" y="1461008"/>
            <a:ext cx="7875270" cy="4447540"/>
          </a:xfrm>
          <a:prstGeom prst="rect">
            <a:avLst/>
          </a:prstGeom>
        </p:spPr>
        <p:txBody>
          <a:bodyPr vert="horz" wrap="square" lIns="0" tIns="12700" rIns="0" bIns="0" rtlCol="0">
            <a:spAutoFit/>
          </a:bodyPr>
          <a:lstStyle/>
          <a:p>
            <a:pPr marL="355600" marR="273050" indent="-342900">
              <a:lnSpc>
                <a:spcPct val="100000"/>
              </a:lnSpc>
              <a:spcBef>
                <a:spcPts val="100"/>
              </a:spcBef>
              <a:buFont typeface="Arial"/>
              <a:buChar char="•"/>
              <a:tabLst>
                <a:tab pos="354965" algn="l"/>
                <a:tab pos="355600" algn="l"/>
              </a:tabLst>
            </a:pPr>
            <a:r>
              <a:rPr sz="2400" spc="-5" dirty="0">
                <a:solidFill>
                  <a:srgbClr val="FFFFFF"/>
                </a:solidFill>
                <a:latin typeface="Calibri"/>
                <a:cs typeface="Calibri"/>
              </a:rPr>
              <a:t>Substance use disorders span </a:t>
            </a:r>
            <a:r>
              <a:rPr sz="2400" dirty="0">
                <a:solidFill>
                  <a:srgbClr val="FFFFFF"/>
                </a:solidFill>
                <a:latin typeface="Calibri"/>
                <a:cs typeface="Calibri"/>
              </a:rPr>
              <a:t>a </a:t>
            </a:r>
            <a:r>
              <a:rPr sz="2400" spc="-5" dirty="0">
                <a:solidFill>
                  <a:srgbClr val="FFFFFF"/>
                </a:solidFill>
                <a:latin typeface="Calibri"/>
                <a:cs typeface="Calibri"/>
              </a:rPr>
              <a:t>wide variety of problems  arising from substance use, </a:t>
            </a:r>
            <a:r>
              <a:rPr sz="2400" dirty="0">
                <a:solidFill>
                  <a:srgbClr val="FFFFFF"/>
                </a:solidFill>
                <a:latin typeface="Calibri"/>
                <a:cs typeface="Calibri"/>
              </a:rPr>
              <a:t>and </a:t>
            </a:r>
            <a:r>
              <a:rPr sz="2400" spc="-5" dirty="0">
                <a:solidFill>
                  <a:srgbClr val="FFFFFF"/>
                </a:solidFill>
                <a:latin typeface="Calibri"/>
                <a:cs typeface="Calibri"/>
              </a:rPr>
              <a:t>cover 11 different</a:t>
            </a:r>
            <a:r>
              <a:rPr sz="2400" spc="25" dirty="0">
                <a:solidFill>
                  <a:srgbClr val="FFFFFF"/>
                </a:solidFill>
                <a:latin typeface="Calibri"/>
                <a:cs typeface="Calibri"/>
              </a:rPr>
              <a:t> </a:t>
            </a:r>
            <a:r>
              <a:rPr sz="2400" dirty="0">
                <a:solidFill>
                  <a:srgbClr val="FFFFFF"/>
                </a:solidFill>
                <a:latin typeface="Calibri"/>
                <a:cs typeface="Calibri"/>
              </a:rPr>
              <a:t>criteria:</a:t>
            </a:r>
            <a:endParaRPr sz="2400">
              <a:latin typeface="Calibri"/>
              <a:cs typeface="Calibri"/>
            </a:endParaRPr>
          </a:p>
          <a:p>
            <a:pPr marL="756285" marR="147320" lvl="1" indent="-286385">
              <a:lnSpc>
                <a:spcPct val="100000"/>
              </a:lnSpc>
              <a:spcBef>
                <a:spcPts val="20"/>
              </a:spcBef>
              <a:buFont typeface="Arial"/>
              <a:buChar char="–"/>
              <a:tabLst>
                <a:tab pos="756285" algn="l"/>
                <a:tab pos="756920" algn="l"/>
              </a:tabLst>
            </a:pPr>
            <a:r>
              <a:rPr sz="2200" spc="-5" dirty="0">
                <a:solidFill>
                  <a:srgbClr val="FFFFFF"/>
                </a:solidFill>
                <a:latin typeface="Calibri"/>
                <a:cs typeface="Calibri"/>
              </a:rPr>
              <a:t>Taking </a:t>
            </a:r>
            <a:r>
              <a:rPr sz="2200" spc="-10" dirty="0">
                <a:solidFill>
                  <a:srgbClr val="FFFFFF"/>
                </a:solidFill>
                <a:latin typeface="Calibri"/>
                <a:cs typeface="Calibri"/>
              </a:rPr>
              <a:t>the </a:t>
            </a:r>
            <a:r>
              <a:rPr sz="2200" spc="-5" dirty="0">
                <a:solidFill>
                  <a:srgbClr val="FFFFFF"/>
                </a:solidFill>
                <a:latin typeface="Calibri"/>
                <a:cs typeface="Calibri"/>
              </a:rPr>
              <a:t>substance in larger amounts or for longer than </a:t>
            </a:r>
            <a:r>
              <a:rPr sz="2200" spc="-10" dirty="0">
                <a:solidFill>
                  <a:srgbClr val="FFFFFF"/>
                </a:solidFill>
                <a:latin typeface="Calibri"/>
                <a:cs typeface="Calibri"/>
              </a:rPr>
              <a:t>the  </a:t>
            </a:r>
            <a:r>
              <a:rPr sz="2200" spc="-5" dirty="0">
                <a:solidFill>
                  <a:srgbClr val="FFFFFF"/>
                </a:solidFill>
                <a:latin typeface="Calibri"/>
                <a:cs typeface="Calibri"/>
              </a:rPr>
              <a:t>you </a:t>
            </a:r>
            <a:r>
              <a:rPr sz="2200" spc="-10" dirty="0">
                <a:solidFill>
                  <a:srgbClr val="FFFFFF"/>
                </a:solidFill>
                <a:latin typeface="Calibri"/>
                <a:cs typeface="Calibri"/>
              </a:rPr>
              <a:t>meant</a:t>
            </a:r>
            <a:r>
              <a:rPr sz="2200" spc="10" dirty="0">
                <a:solidFill>
                  <a:srgbClr val="FFFFFF"/>
                </a:solidFill>
                <a:latin typeface="Calibri"/>
                <a:cs typeface="Calibri"/>
              </a:rPr>
              <a:t> </a:t>
            </a:r>
            <a:r>
              <a:rPr sz="2200" spc="-5" dirty="0">
                <a:solidFill>
                  <a:srgbClr val="FFFFFF"/>
                </a:solidFill>
                <a:latin typeface="Calibri"/>
                <a:cs typeface="Calibri"/>
              </a:rPr>
              <a:t>to</a:t>
            </a:r>
            <a:endParaRPr sz="2200">
              <a:latin typeface="Calibri"/>
              <a:cs typeface="Calibri"/>
            </a:endParaRPr>
          </a:p>
          <a:p>
            <a:pPr marL="756285" marR="641350" lvl="1" indent="-286385">
              <a:lnSpc>
                <a:spcPct val="100000"/>
              </a:lnSpc>
              <a:buFont typeface="Arial"/>
              <a:buChar char="–"/>
              <a:tabLst>
                <a:tab pos="756285" algn="l"/>
                <a:tab pos="756920" algn="l"/>
              </a:tabLst>
            </a:pPr>
            <a:r>
              <a:rPr sz="2200" spc="-5" dirty="0">
                <a:solidFill>
                  <a:srgbClr val="FFFFFF"/>
                </a:solidFill>
                <a:latin typeface="Calibri"/>
                <a:cs typeface="Calibri"/>
              </a:rPr>
              <a:t>Wanting to </a:t>
            </a:r>
            <a:r>
              <a:rPr sz="2200" spc="-10" dirty="0">
                <a:solidFill>
                  <a:srgbClr val="FFFFFF"/>
                </a:solidFill>
                <a:latin typeface="Calibri"/>
                <a:cs typeface="Calibri"/>
              </a:rPr>
              <a:t>cut </a:t>
            </a:r>
            <a:r>
              <a:rPr sz="2200" spc="-5" dirty="0">
                <a:solidFill>
                  <a:srgbClr val="FFFFFF"/>
                </a:solidFill>
                <a:latin typeface="Calibri"/>
                <a:cs typeface="Calibri"/>
              </a:rPr>
              <a:t>down or stop using </a:t>
            </a:r>
            <a:r>
              <a:rPr sz="2200" spc="-10" dirty="0">
                <a:solidFill>
                  <a:srgbClr val="FFFFFF"/>
                </a:solidFill>
                <a:latin typeface="Calibri"/>
                <a:cs typeface="Calibri"/>
              </a:rPr>
              <a:t>the </a:t>
            </a:r>
            <a:r>
              <a:rPr sz="2200" spc="-5" dirty="0">
                <a:solidFill>
                  <a:srgbClr val="FFFFFF"/>
                </a:solidFill>
                <a:latin typeface="Calibri"/>
                <a:cs typeface="Calibri"/>
              </a:rPr>
              <a:t>substance </a:t>
            </a:r>
            <a:r>
              <a:rPr sz="2200" spc="-10" dirty="0">
                <a:solidFill>
                  <a:srgbClr val="FFFFFF"/>
                </a:solidFill>
                <a:latin typeface="Calibri"/>
                <a:cs typeface="Calibri"/>
              </a:rPr>
              <a:t>but </a:t>
            </a:r>
            <a:r>
              <a:rPr sz="2200" spc="-5" dirty="0">
                <a:solidFill>
                  <a:srgbClr val="FFFFFF"/>
                </a:solidFill>
                <a:latin typeface="Calibri"/>
                <a:cs typeface="Calibri"/>
              </a:rPr>
              <a:t>not  managing to</a:t>
            </a:r>
            <a:endParaRPr sz="2200">
              <a:latin typeface="Calibri"/>
              <a:cs typeface="Calibri"/>
            </a:endParaRPr>
          </a:p>
          <a:p>
            <a:pPr marL="756285" marR="5080" lvl="1" indent="-286385">
              <a:lnSpc>
                <a:spcPct val="100000"/>
              </a:lnSpc>
              <a:buFont typeface="Arial"/>
              <a:buChar char="–"/>
              <a:tabLst>
                <a:tab pos="756285" algn="l"/>
                <a:tab pos="756920" algn="l"/>
              </a:tabLst>
            </a:pPr>
            <a:r>
              <a:rPr sz="2200" spc="-10" dirty="0">
                <a:solidFill>
                  <a:srgbClr val="FFFFFF"/>
                </a:solidFill>
                <a:latin typeface="Calibri"/>
                <a:cs typeface="Calibri"/>
              </a:rPr>
              <a:t>Spending </a:t>
            </a:r>
            <a:r>
              <a:rPr sz="2200" spc="-5" dirty="0">
                <a:solidFill>
                  <a:srgbClr val="FFFFFF"/>
                </a:solidFill>
                <a:latin typeface="Calibri"/>
                <a:cs typeface="Calibri"/>
              </a:rPr>
              <a:t>a lot of time </a:t>
            </a:r>
            <a:r>
              <a:rPr sz="2200" spc="-10" dirty="0">
                <a:solidFill>
                  <a:srgbClr val="FFFFFF"/>
                </a:solidFill>
                <a:latin typeface="Calibri"/>
                <a:cs typeface="Calibri"/>
              </a:rPr>
              <a:t>getting, </a:t>
            </a:r>
            <a:r>
              <a:rPr sz="2200" spc="-5" dirty="0">
                <a:solidFill>
                  <a:srgbClr val="FFFFFF"/>
                </a:solidFill>
                <a:latin typeface="Calibri"/>
                <a:cs typeface="Calibri"/>
              </a:rPr>
              <a:t>using, or recovering from use of  </a:t>
            </a:r>
            <a:r>
              <a:rPr sz="2200" spc="-10" dirty="0">
                <a:solidFill>
                  <a:srgbClr val="FFFFFF"/>
                </a:solidFill>
                <a:latin typeface="Calibri"/>
                <a:cs typeface="Calibri"/>
              </a:rPr>
              <a:t>the</a:t>
            </a:r>
            <a:r>
              <a:rPr sz="2200" spc="5" dirty="0">
                <a:solidFill>
                  <a:srgbClr val="FFFFFF"/>
                </a:solidFill>
                <a:latin typeface="Calibri"/>
                <a:cs typeface="Calibri"/>
              </a:rPr>
              <a:t> </a:t>
            </a:r>
            <a:r>
              <a:rPr sz="2200" spc="-5" dirty="0">
                <a:solidFill>
                  <a:srgbClr val="FFFFFF"/>
                </a:solidFill>
                <a:latin typeface="Calibri"/>
                <a:cs typeface="Calibri"/>
              </a:rPr>
              <a:t>substance</a:t>
            </a:r>
            <a:endParaRPr sz="2200">
              <a:latin typeface="Calibri"/>
              <a:cs typeface="Calibri"/>
            </a:endParaRPr>
          </a:p>
          <a:p>
            <a:pPr marL="756285" lvl="1" indent="-286385">
              <a:lnSpc>
                <a:spcPct val="100000"/>
              </a:lnSpc>
              <a:buFont typeface="Arial"/>
              <a:buChar char="–"/>
              <a:tabLst>
                <a:tab pos="756285" algn="l"/>
                <a:tab pos="756920" algn="l"/>
              </a:tabLst>
            </a:pPr>
            <a:r>
              <a:rPr sz="2200" spc="-5" dirty="0">
                <a:solidFill>
                  <a:srgbClr val="FFFFFF"/>
                </a:solidFill>
                <a:latin typeface="Calibri"/>
                <a:cs typeface="Calibri"/>
              </a:rPr>
              <a:t>Cravings and urges to use </a:t>
            </a:r>
            <a:r>
              <a:rPr sz="2200" spc="-10" dirty="0">
                <a:solidFill>
                  <a:srgbClr val="FFFFFF"/>
                </a:solidFill>
                <a:latin typeface="Calibri"/>
                <a:cs typeface="Calibri"/>
              </a:rPr>
              <a:t>the</a:t>
            </a:r>
            <a:r>
              <a:rPr sz="2200" spc="15" dirty="0">
                <a:solidFill>
                  <a:srgbClr val="FFFFFF"/>
                </a:solidFill>
                <a:latin typeface="Calibri"/>
                <a:cs typeface="Calibri"/>
              </a:rPr>
              <a:t> </a:t>
            </a:r>
            <a:r>
              <a:rPr sz="2200" spc="-5" dirty="0">
                <a:solidFill>
                  <a:srgbClr val="FFFFFF"/>
                </a:solidFill>
                <a:latin typeface="Calibri"/>
                <a:cs typeface="Calibri"/>
              </a:rPr>
              <a:t>substance</a:t>
            </a:r>
            <a:endParaRPr sz="2200">
              <a:latin typeface="Calibri"/>
              <a:cs typeface="Calibri"/>
            </a:endParaRPr>
          </a:p>
          <a:p>
            <a:pPr marL="756285" marR="20320" lvl="1" indent="-286385">
              <a:lnSpc>
                <a:spcPct val="100000"/>
              </a:lnSpc>
              <a:buFont typeface="Arial"/>
              <a:buChar char="–"/>
              <a:tabLst>
                <a:tab pos="756285" algn="l"/>
                <a:tab pos="756920" algn="l"/>
              </a:tabLst>
            </a:pPr>
            <a:r>
              <a:rPr sz="2200" spc="-5" dirty="0">
                <a:solidFill>
                  <a:srgbClr val="FFFFFF"/>
                </a:solidFill>
                <a:latin typeface="Calibri"/>
                <a:cs typeface="Calibri"/>
              </a:rPr>
              <a:t>Not managing to do what you should at work, home or school,  because of substance</a:t>
            </a:r>
            <a:r>
              <a:rPr sz="2200" spc="15" dirty="0">
                <a:solidFill>
                  <a:srgbClr val="FFFFFF"/>
                </a:solidFill>
                <a:latin typeface="Calibri"/>
                <a:cs typeface="Calibri"/>
              </a:rPr>
              <a:t> </a:t>
            </a:r>
            <a:r>
              <a:rPr sz="2200" spc="-5" dirty="0">
                <a:solidFill>
                  <a:srgbClr val="FFFFFF"/>
                </a:solidFill>
                <a:latin typeface="Calibri"/>
                <a:cs typeface="Calibri"/>
              </a:rPr>
              <a:t>use</a:t>
            </a:r>
            <a:endParaRPr sz="2200">
              <a:latin typeface="Calibri"/>
              <a:cs typeface="Calibri"/>
            </a:endParaRPr>
          </a:p>
          <a:p>
            <a:pPr marL="756285" marR="1283970" lvl="1" indent="-286385">
              <a:lnSpc>
                <a:spcPct val="100000"/>
              </a:lnSpc>
              <a:buFont typeface="Arial"/>
              <a:buChar char="–"/>
              <a:tabLst>
                <a:tab pos="756285" algn="l"/>
                <a:tab pos="756920" algn="l"/>
              </a:tabLst>
            </a:pPr>
            <a:r>
              <a:rPr sz="2200" spc="-5" dirty="0">
                <a:solidFill>
                  <a:srgbClr val="FFFFFF"/>
                </a:solidFill>
                <a:latin typeface="Calibri"/>
                <a:cs typeface="Calibri"/>
              </a:rPr>
              <a:t>Continuing to use, even when it causes problems in  </a:t>
            </a:r>
            <a:r>
              <a:rPr sz="2200" spc="-10" dirty="0">
                <a:solidFill>
                  <a:srgbClr val="FFFFFF"/>
                </a:solidFill>
                <a:latin typeface="Calibri"/>
                <a:cs typeface="Calibri"/>
              </a:rPr>
              <a:t>relationships</a:t>
            </a:r>
            <a:endParaRPr sz="2200">
              <a:latin typeface="Calibri"/>
              <a:cs typeface="Calibri"/>
            </a:endParaRPr>
          </a:p>
        </p:txBody>
      </p:sp>
      <p:sp>
        <p:nvSpPr>
          <p:cNvPr id="6" name="object 6"/>
          <p:cNvSpPr txBox="1"/>
          <p:nvPr/>
        </p:nvSpPr>
        <p:spPr>
          <a:xfrm>
            <a:off x="383540" y="6269228"/>
            <a:ext cx="297688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Calibri"/>
                <a:cs typeface="Calibri"/>
              </a:rPr>
              <a:t>(American </a:t>
            </a:r>
            <a:r>
              <a:rPr sz="1400" spc="-10" dirty="0">
                <a:solidFill>
                  <a:srgbClr val="FFFFFF"/>
                </a:solidFill>
                <a:latin typeface="Calibri"/>
                <a:cs typeface="Calibri"/>
              </a:rPr>
              <a:t>Psychiatric </a:t>
            </a:r>
            <a:r>
              <a:rPr sz="1400" spc="-5" dirty="0">
                <a:solidFill>
                  <a:srgbClr val="FFFFFF"/>
                </a:solidFill>
                <a:latin typeface="Calibri"/>
                <a:cs typeface="Calibri"/>
              </a:rPr>
              <a:t>Association,</a:t>
            </a:r>
            <a:r>
              <a:rPr sz="1400" spc="285" dirty="0">
                <a:solidFill>
                  <a:srgbClr val="FFFFFF"/>
                </a:solidFill>
                <a:latin typeface="Calibri"/>
                <a:cs typeface="Calibri"/>
              </a:rPr>
              <a:t> </a:t>
            </a:r>
            <a:r>
              <a:rPr sz="1400" spc="-5" dirty="0">
                <a:solidFill>
                  <a:srgbClr val="FFFFFF"/>
                </a:solidFill>
                <a:latin typeface="Calibri"/>
                <a:cs typeface="Calibri"/>
              </a:rPr>
              <a:t>2000)</a:t>
            </a:r>
            <a:endParaRPr sz="1400">
              <a:latin typeface="Calibri"/>
              <a:cs typeface="Calibri"/>
            </a:endParaRPr>
          </a:p>
        </p:txBody>
      </p:sp>
      <p:sp>
        <p:nvSpPr>
          <p:cNvPr id="7" name="object 7"/>
          <p:cNvSpPr/>
          <p:nvPr/>
        </p:nvSpPr>
        <p:spPr>
          <a:xfrm>
            <a:off x="7200900" y="152400"/>
            <a:ext cx="1943099" cy="12953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7936" y="1006856"/>
            <a:ext cx="7581265" cy="5513070"/>
          </a:xfrm>
          <a:prstGeom prst="rect">
            <a:avLst/>
          </a:prstGeom>
        </p:spPr>
        <p:txBody>
          <a:bodyPr vert="horz" wrap="square" lIns="0" tIns="13335" rIns="0" bIns="0" rtlCol="0">
            <a:spAutoFit/>
          </a:bodyPr>
          <a:lstStyle/>
          <a:p>
            <a:pPr marL="864235" marR="5080" indent="-342900">
              <a:lnSpc>
                <a:spcPct val="100000"/>
              </a:lnSpc>
              <a:spcBef>
                <a:spcPts val="105"/>
              </a:spcBef>
              <a:buClr>
                <a:srgbClr val="FFFFFF"/>
              </a:buClr>
              <a:buFont typeface="Calibri"/>
              <a:buChar char="–"/>
              <a:tabLst>
                <a:tab pos="864235" algn="l"/>
                <a:tab pos="864869" algn="l"/>
              </a:tabLst>
            </a:pPr>
            <a:r>
              <a:rPr sz="2000" spc="-5" dirty="0">
                <a:solidFill>
                  <a:srgbClr val="FFFFFF"/>
                </a:solidFill>
                <a:latin typeface="Calibri"/>
                <a:cs typeface="Calibri"/>
              </a:rPr>
              <a:t>Giving </a:t>
            </a:r>
            <a:r>
              <a:rPr sz="2000" dirty="0">
                <a:solidFill>
                  <a:srgbClr val="FFFFFF"/>
                </a:solidFill>
                <a:latin typeface="Calibri"/>
                <a:cs typeface="Calibri"/>
              </a:rPr>
              <a:t>up </a:t>
            </a:r>
            <a:r>
              <a:rPr sz="2000" spc="-10" dirty="0">
                <a:solidFill>
                  <a:srgbClr val="FFFFFF"/>
                </a:solidFill>
                <a:latin typeface="Calibri"/>
                <a:cs typeface="Calibri"/>
              </a:rPr>
              <a:t>important </a:t>
            </a:r>
            <a:r>
              <a:rPr sz="2000" spc="-5" dirty="0">
                <a:solidFill>
                  <a:srgbClr val="FFFFFF"/>
                </a:solidFill>
                <a:latin typeface="Calibri"/>
                <a:cs typeface="Calibri"/>
              </a:rPr>
              <a:t>social, occupational or </a:t>
            </a:r>
            <a:r>
              <a:rPr sz="2000" spc="-10" dirty="0">
                <a:solidFill>
                  <a:srgbClr val="FFFFFF"/>
                </a:solidFill>
                <a:latin typeface="Calibri"/>
                <a:cs typeface="Calibri"/>
              </a:rPr>
              <a:t>recreational </a:t>
            </a:r>
            <a:r>
              <a:rPr sz="2000" spc="-5" dirty="0">
                <a:solidFill>
                  <a:srgbClr val="FFFFFF"/>
                </a:solidFill>
                <a:latin typeface="Calibri"/>
                <a:cs typeface="Calibri"/>
              </a:rPr>
              <a:t>activities  because of </a:t>
            </a:r>
            <a:r>
              <a:rPr sz="2000" spc="-10" dirty="0">
                <a:solidFill>
                  <a:srgbClr val="FFFFFF"/>
                </a:solidFill>
                <a:latin typeface="Calibri"/>
                <a:cs typeface="Calibri"/>
              </a:rPr>
              <a:t>substance</a:t>
            </a:r>
            <a:r>
              <a:rPr sz="2000" spc="-5" dirty="0">
                <a:solidFill>
                  <a:srgbClr val="FFFFFF"/>
                </a:solidFill>
                <a:latin typeface="Calibri"/>
                <a:cs typeface="Calibri"/>
              </a:rPr>
              <a:t> </a:t>
            </a:r>
            <a:r>
              <a:rPr sz="2000" dirty="0">
                <a:solidFill>
                  <a:srgbClr val="FFFFFF"/>
                </a:solidFill>
                <a:latin typeface="Calibri"/>
                <a:cs typeface="Calibri"/>
              </a:rPr>
              <a:t>use</a:t>
            </a:r>
            <a:endParaRPr sz="2000">
              <a:latin typeface="Calibri"/>
              <a:cs typeface="Calibri"/>
            </a:endParaRPr>
          </a:p>
          <a:p>
            <a:pPr marL="812800" marR="283845" indent="-291465">
              <a:lnSpc>
                <a:spcPct val="100000"/>
              </a:lnSpc>
              <a:buChar char="–"/>
              <a:tabLst>
                <a:tab pos="812165" algn="l"/>
                <a:tab pos="812800" algn="l"/>
              </a:tabLst>
            </a:pPr>
            <a:r>
              <a:rPr sz="2000" spc="-5" dirty="0">
                <a:solidFill>
                  <a:srgbClr val="FFFFFF"/>
                </a:solidFill>
                <a:latin typeface="Calibri"/>
                <a:cs typeface="Calibri"/>
              </a:rPr>
              <a:t>Using </a:t>
            </a:r>
            <a:r>
              <a:rPr sz="2000" spc="-10" dirty="0">
                <a:solidFill>
                  <a:srgbClr val="FFFFFF"/>
                </a:solidFill>
                <a:latin typeface="Calibri"/>
                <a:cs typeface="Calibri"/>
              </a:rPr>
              <a:t>substances again </a:t>
            </a:r>
            <a:r>
              <a:rPr sz="2000" dirty="0">
                <a:solidFill>
                  <a:srgbClr val="FFFFFF"/>
                </a:solidFill>
                <a:latin typeface="Calibri"/>
                <a:cs typeface="Calibri"/>
              </a:rPr>
              <a:t>and </a:t>
            </a:r>
            <a:r>
              <a:rPr sz="2000" spc="-10" dirty="0">
                <a:solidFill>
                  <a:srgbClr val="FFFFFF"/>
                </a:solidFill>
                <a:latin typeface="Calibri"/>
                <a:cs typeface="Calibri"/>
              </a:rPr>
              <a:t>again, </a:t>
            </a:r>
            <a:r>
              <a:rPr sz="2000" spc="-15" dirty="0">
                <a:solidFill>
                  <a:srgbClr val="FFFFFF"/>
                </a:solidFill>
                <a:latin typeface="Calibri"/>
                <a:cs typeface="Calibri"/>
              </a:rPr>
              <a:t>even </a:t>
            </a:r>
            <a:r>
              <a:rPr sz="2000" spc="-5" dirty="0">
                <a:solidFill>
                  <a:srgbClr val="FFFFFF"/>
                </a:solidFill>
                <a:latin typeface="Calibri"/>
                <a:cs typeface="Calibri"/>
              </a:rPr>
              <a:t>when it </a:t>
            </a:r>
            <a:r>
              <a:rPr sz="2000" dirty="0">
                <a:solidFill>
                  <a:srgbClr val="FFFFFF"/>
                </a:solidFill>
                <a:latin typeface="Calibri"/>
                <a:cs typeface="Calibri"/>
              </a:rPr>
              <a:t>puts the </a:t>
            </a:r>
            <a:r>
              <a:rPr sz="2000" spc="-10" dirty="0">
                <a:solidFill>
                  <a:srgbClr val="FFFFFF"/>
                </a:solidFill>
                <a:latin typeface="Calibri"/>
                <a:cs typeface="Calibri"/>
              </a:rPr>
              <a:t>you </a:t>
            </a:r>
            <a:r>
              <a:rPr sz="2000" spc="-5" dirty="0">
                <a:solidFill>
                  <a:srgbClr val="FFFFFF"/>
                </a:solidFill>
                <a:latin typeface="Calibri"/>
                <a:cs typeface="Calibri"/>
              </a:rPr>
              <a:t>in  danger</a:t>
            </a:r>
            <a:endParaRPr sz="2000">
              <a:latin typeface="Calibri"/>
              <a:cs typeface="Calibri"/>
            </a:endParaRPr>
          </a:p>
          <a:p>
            <a:pPr marL="812800" marR="200025" indent="-291465" algn="just">
              <a:lnSpc>
                <a:spcPct val="100000"/>
              </a:lnSpc>
              <a:buChar char="–"/>
              <a:tabLst>
                <a:tab pos="812800" algn="l"/>
              </a:tabLst>
            </a:pPr>
            <a:r>
              <a:rPr sz="2000" spc="-5" dirty="0">
                <a:solidFill>
                  <a:srgbClr val="FFFFFF"/>
                </a:solidFill>
                <a:latin typeface="Calibri"/>
                <a:cs typeface="Calibri"/>
              </a:rPr>
              <a:t>Continuing </a:t>
            </a:r>
            <a:r>
              <a:rPr sz="2000" spc="-15" dirty="0">
                <a:solidFill>
                  <a:srgbClr val="FFFFFF"/>
                </a:solidFill>
                <a:latin typeface="Calibri"/>
                <a:cs typeface="Calibri"/>
              </a:rPr>
              <a:t>to </a:t>
            </a:r>
            <a:r>
              <a:rPr sz="2000" spc="-5" dirty="0">
                <a:solidFill>
                  <a:srgbClr val="FFFFFF"/>
                </a:solidFill>
                <a:latin typeface="Calibri"/>
                <a:cs typeface="Calibri"/>
              </a:rPr>
              <a:t>use, </a:t>
            </a:r>
            <a:r>
              <a:rPr sz="2000" spc="-15" dirty="0">
                <a:solidFill>
                  <a:srgbClr val="FFFFFF"/>
                </a:solidFill>
                <a:latin typeface="Calibri"/>
                <a:cs typeface="Calibri"/>
              </a:rPr>
              <a:t>even </a:t>
            </a:r>
            <a:r>
              <a:rPr sz="2000" spc="-5" dirty="0">
                <a:solidFill>
                  <a:srgbClr val="FFFFFF"/>
                </a:solidFill>
                <a:latin typeface="Calibri"/>
                <a:cs typeface="Calibri"/>
              </a:rPr>
              <a:t>when </a:t>
            </a:r>
            <a:r>
              <a:rPr sz="2000" dirty="0">
                <a:solidFill>
                  <a:srgbClr val="FFFFFF"/>
                </a:solidFill>
                <a:latin typeface="Calibri"/>
                <a:cs typeface="Calibri"/>
              </a:rPr>
              <a:t>the </a:t>
            </a:r>
            <a:r>
              <a:rPr sz="2000" spc="-10" dirty="0">
                <a:solidFill>
                  <a:srgbClr val="FFFFFF"/>
                </a:solidFill>
                <a:latin typeface="Calibri"/>
                <a:cs typeface="Calibri"/>
              </a:rPr>
              <a:t>you </a:t>
            </a:r>
            <a:r>
              <a:rPr sz="2000" spc="-5" dirty="0">
                <a:solidFill>
                  <a:srgbClr val="FFFFFF"/>
                </a:solidFill>
                <a:latin typeface="Calibri"/>
                <a:cs typeface="Calibri"/>
              </a:rPr>
              <a:t>know </a:t>
            </a:r>
            <a:r>
              <a:rPr sz="2000" spc="-10" dirty="0">
                <a:solidFill>
                  <a:srgbClr val="FFFFFF"/>
                </a:solidFill>
                <a:latin typeface="Calibri"/>
                <a:cs typeface="Calibri"/>
              </a:rPr>
              <a:t>you </a:t>
            </a:r>
            <a:r>
              <a:rPr sz="2000" spc="-20" dirty="0">
                <a:solidFill>
                  <a:srgbClr val="FFFFFF"/>
                </a:solidFill>
                <a:latin typeface="Calibri"/>
                <a:cs typeface="Calibri"/>
              </a:rPr>
              <a:t>have </a:t>
            </a:r>
            <a:r>
              <a:rPr sz="2000" dirty="0">
                <a:solidFill>
                  <a:srgbClr val="FFFFFF"/>
                </a:solidFill>
                <a:latin typeface="Calibri"/>
                <a:cs typeface="Calibri"/>
              </a:rPr>
              <a:t>a </a:t>
            </a:r>
            <a:r>
              <a:rPr sz="2000" spc="-10" dirty="0">
                <a:solidFill>
                  <a:srgbClr val="FFFFFF"/>
                </a:solidFill>
                <a:latin typeface="Calibri"/>
                <a:cs typeface="Calibri"/>
              </a:rPr>
              <a:t>physical  </a:t>
            </a:r>
            <a:r>
              <a:rPr sz="2000" spc="-5" dirty="0">
                <a:solidFill>
                  <a:srgbClr val="FFFFFF"/>
                </a:solidFill>
                <a:latin typeface="Calibri"/>
                <a:cs typeface="Calibri"/>
              </a:rPr>
              <a:t>or </a:t>
            </a:r>
            <a:r>
              <a:rPr sz="2000" spc="-10" dirty="0">
                <a:solidFill>
                  <a:srgbClr val="FFFFFF"/>
                </a:solidFill>
                <a:latin typeface="Calibri"/>
                <a:cs typeface="Calibri"/>
              </a:rPr>
              <a:t>psychological problem </a:t>
            </a:r>
            <a:r>
              <a:rPr sz="2000" spc="-5" dirty="0">
                <a:solidFill>
                  <a:srgbClr val="FFFFFF"/>
                </a:solidFill>
                <a:latin typeface="Calibri"/>
                <a:cs typeface="Calibri"/>
              </a:rPr>
              <a:t>that could </a:t>
            </a:r>
            <a:r>
              <a:rPr sz="2000" spc="-20" dirty="0">
                <a:solidFill>
                  <a:srgbClr val="FFFFFF"/>
                </a:solidFill>
                <a:latin typeface="Calibri"/>
                <a:cs typeface="Calibri"/>
              </a:rPr>
              <a:t>have </a:t>
            </a:r>
            <a:r>
              <a:rPr sz="2000" spc="-5" dirty="0">
                <a:solidFill>
                  <a:srgbClr val="FFFFFF"/>
                </a:solidFill>
                <a:latin typeface="Calibri"/>
                <a:cs typeface="Calibri"/>
              </a:rPr>
              <a:t>been caused or </a:t>
            </a:r>
            <a:r>
              <a:rPr sz="2000" dirty="0">
                <a:solidFill>
                  <a:srgbClr val="FFFFFF"/>
                </a:solidFill>
                <a:latin typeface="Calibri"/>
                <a:cs typeface="Calibri"/>
              </a:rPr>
              <a:t>made  </a:t>
            </a:r>
            <a:r>
              <a:rPr sz="2000" spc="-15" dirty="0">
                <a:solidFill>
                  <a:srgbClr val="FFFFFF"/>
                </a:solidFill>
                <a:latin typeface="Calibri"/>
                <a:cs typeface="Calibri"/>
              </a:rPr>
              <a:t>worse </a:t>
            </a:r>
            <a:r>
              <a:rPr sz="2000" spc="-5" dirty="0">
                <a:solidFill>
                  <a:srgbClr val="FFFFFF"/>
                </a:solidFill>
                <a:latin typeface="Calibri"/>
                <a:cs typeface="Calibri"/>
              </a:rPr>
              <a:t>by </a:t>
            </a:r>
            <a:r>
              <a:rPr sz="2000" dirty="0">
                <a:solidFill>
                  <a:srgbClr val="FFFFFF"/>
                </a:solidFill>
                <a:latin typeface="Calibri"/>
                <a:cs typeface="Calibri"/>
              </a:rPr>
              <a:t>the</a:t>
            </a:r>
            <a:r>
              <a:rPr sz="2000" spc="-5" dirty="0">
                <a:solidFill>
                  <a:srgbClr val="FFFFFF"/>
                </a:solidFill>
                <a:latin typeface="Calibri"/>
                <a:cs typeface="Calibri"/>
              </a:rPr>
              <a:t> </a:t>
            </a:r>
            <a:r>
              <a:rPr sz="2000" spc="-10" dirty="0">
                <a:solidFill>
                  <a:srgbClr val="FFFFFF"/>
                </a:solidFill>
                <a:latin typeface="Calibri"/>
                <a:cs typeface="Calibri"/>
              </a:rPr>
              <a:t>substance</a:t>
            </a:r>
            <a:endParaRPr sz="2000">
              <a:latin typeface="Calibri"/>
              <a:cs typeface="Calibri"/>
            </a:endParaRPr>
          </a:p>
          <a:p>
            <a:pPr marL="812800" marR="807720" indent="-291465">
              <a:lnSpc>
                <a:spcPct val="100000"/>
              </a:lnSpc>
              <a:buChar char="–"/>
              <a:tabLst>
                <a:tab pos="812165" algn="l"/>
                <a:tab pos="812800" algn="l"/>
              </a:tabLst>
            </a:pPr>
            <a:r>
              <a:rPr sz="2000" spc="-5" dirty="0">
                <a:solidFill>
                  <a:srgbClr val="FFFFFF"/>
                </a:solidFill>
                <a:latin typeface="Calibri"/>
                <a:cs typeface="Calibri"/>
              </a:rPr>
              <a:t>Needing </a:t>
            </a:r>
            <a:r>
              <a:rPr sz="2000" spc="-10" dirty="0">
                <a:solidFill>
                  <a:srgbClr val="FFFFFF"/>
                </a:solidFill>
                <a:latin typeface="Calibri"/>
                <a:cs typeface="Calibri"/>
              </a:rPr>
              <a:t>more </a:t>
            </a:r>
            <a:r>
              <a:rPr sz="2000" spc="-5" dirty="0">
                <a:solidFill>
                  <a:srgbClr val="FFFFFF"/>
                </a:solidFill>
                <a:latin typeface="Calibri"/>
                <a:cs typeface="Calibri"/>
              </a:rPr>
              <a:t>of </a:t>
            </a:r>
            <a:r>
              <a:rPr sz="2000" dirty="0">
                <a:solidFill>
                  <a:srgbClr val="FFFFFF"/>
                </a:solidFill>
                <a:latin typeface="Calibri"/>
                <a:cs typeface="Calibri"/>
              </a:rPr>
              <a:t>the </a:t>
            </a:r>
            <a:r>
              <a:rPr sz="2000" spc="-10" dirty="0">
                <a:solidFill>
                  <a:srgbClr val="FFFFFF"/>
                </a:solidFill>
                <a:latin typeface="Calibri"/>
                <a:cs typeface="Calibri"/>
              </a:rPr>
              <a:t>substance </a:t>
            </a:r>
            <a:r>
              <a:rPr sz="2000" spc="-15" dirty="0">
                <a:solidFill>
                  <a:srgbClr val="FFFFFF"/>
                </a:solidFill>
                <a:latin typeface="Calibri"/>
                <a:cs typeface="Calibri"/>
              </a:rPr>
              <a:t>to </a:t>
            </a:r>
            <a:r>
              <a:rPr sz="2000" spc="-10" dirty="0">
                <a:solidFill>
                  <a:srgbClr val="FFFFFF"/>
                </a:solidFill>
                <a:latin typeface="Calibri"/>
                <a:cs typeface="Calibri"/>
              </a:rPr>
              <a:t>get </a:t>
            </a:r>
            <a:r>
              <a:rPr sz="2000" dirty="0">
                <a:solidFill>
                  <a:srgbClr val="FFFFFF"/>
                </a:solidFill>
                <a:latin typeface="Calibri"/>
                <a:cs typeface="Calibri"/>
              </a:rPr>
              <a:t>the </a:t>
            </a:r>
            <a:r>
              <a:rPr sz="2000" spc="-15" dirty="0">
                <a:solidFill>
                  <a:srgbClr val="FFFFFF"/>
                </a:solidFill>
                <a:latin typeface="Calibri"/>
                <a:cs typeface="Calibri"/>
              </a:rPr>
              <a:t>effect </a:t>
            </a:r>
            <a:r>
              <a:rPr sz="2000" spc="-10" dirty="0">
                <a:solidFill>
                  <a:srgbClr val="FFFFFF"/>
                </a:solidFill>
                <a:latin typeface="Calibri"/>
                <a:cs typeface="Calibri"/>
              </a:rPr>
              <a:t>you </a:t>
            </a:r>
            <a:r>
              <a:rPr sz="2000" spc="-15" dirty="0">
                <a:solidFill>
                  <a:srgbClr val="FFFFFF"/>
                </a:solidFill>
                <a:latin typeface="Calibri"/>
                <a:cs typeface="Calibri"/>
              </a:rPr>
              <a:t>want  </a:t>
            </a:r>
            <a:r>
              <a:rPr sz="2000" spc="-10" dirty="0">
                <a:solidFill>
                  <a:srgbClr val="FFFFFF"/>
                </a:solidFill>
                <a:latin typeface="Calibri"/>
                <a:cs typeface="Calibri"/>
              </a:rPr>
              <a:t>(tolerance)</a:t>
            </a:r>
            <a:endParaRPr sz="2000">
              <a:latin typeface="Calibri"/>
              <a:cs typeface="Calibri"/>
            </a:endParaRPr>
          </a:p>
          <a:p>
            <a:pPr marL="812800" marR="104139" indent="-291465">
              <a:lnSpc>
                <a:spcPct val="100000"/>
              </a:lnSpc>
              <a:buChar char="–"/>
              <a:tabLst>
                <a:tab pos="812165" algn="l"/>
                <a:tab pos="812800" algn="l"/>
              </a:tabLst>
            </a:pPr>
            <a:r>
              <a:rPr sz="2000" spc="-10" dirty="0">
                <a:solidFill>
                  <a:srgbClr val="FFFFFF"/>
                </a:solidFill>
                <a:latin typeface="Calibri"/>
                <a:cs typeface="Calibri"/>
              </a:rPr>
              <a:t>Development </a:t>
            </a:r>
            <a:r>
              <a:rPr sz="2000" spc="-5" dirty="0">
                <a:solidFill>
                  <a:srgbClr val="FFFFFF"/>
                </a:solidFill>
                <a:latin typeface="Calibri"/>
                <a:cs typeface="Calibri"/>
              </a:rPr>
              <a:t>of </a:t>
            </a:r>
            <a:r>
              <a:rPr sz="2000" spc="-10" dirty="0">
                <a:solidFill>
                  <a:srgbClr val="FFFFFF"/>
                </a:solidFill>
                <a:latin typeface="Calibri"/>
                <a:cs typeface="Calibri"/>
              </a:rPr>
              <a:t>withdrawal symptoms, </a:t>
            </a:r>
            <a:r>
              <a:rPr sz="2000" spc="-5" dirty="0">
                <a:solidFill>
                  <a:srgbClr val="FFFFFF"/>
                </a:solidFill>
                <a:latin typeface="Calibri"/>
                <a:cs typeface="Calibri"/>
              </a:rPr>
              <a:t>which can </a:t>
            </a:r>
            <a:r>
              <a:rPr sz="2000" dirty="0">
                <a:solidFill>
                  <a:srgbClr val="FFFFFF"/>
                </a:solidFill>
                <a:latin typeface="Calibri"/>
                <a:cs typeface="Calibri"/>
              </a:rPr>
              <a:t>be </a:t>
            </a:r>
            <a:r>
              <a:rPr sz="2000" spc="-15" dirty="0">
                <a:solidFill>
                  <a:srgbClr val="FFFFFF"/>
                </a:solidFill>
                <a:latin typeface="Calibri"/>
                <a:cs typeface="Calibri"/>
              </a:rPr>
              <a:t>relieved </a:t>
            </a:r>
            <a:r>
              <a:rPr sz="2000" spc="-5" dirty="0">
                <a:solidFill>
                  <a:srgbClr val="FFFFFF"/>
                </a:solidFill>
                <a:latin typeface="Calibri"/>
                <a:cs typeface="Calibri"/>
              </a:rPr>
              <a:t>by  taking </a:t>
            </a:r>
            <a:r>
              <a:rPr sz="2000" spc="-10" dirty="0">
                <a:solidFill>
                  <a:srgbClr val="FFFFFF"/>
                </a:solidFill>
                <a:latin typeface="Calibri"/>
                <a:cs typeface="Calibri"/>
              </a:rPr>
              <a:t>more </a:t>
            </a:r>
            <a:r>
              <a:rPr sz="2000" spc="-5" dirty="0">
                <a:solidFill>
                  <a:srgbClr val="FFFFFF"/>
                </a:solidFill>
                <a:latin typeface="Calibri"/>
                <a:cs typeface="Calibri"/>
              </a:rPr>
              <a:t>of </a:t>
            </a:r>
            <a:r>
              <a:rPr sz="2000" dirty="0">
                <a:solidFill>
                  <a:srgbClr val="FFFFFF"/>
                </a:solidFill>
                <a:latin typeface="Calibri"/>
                <a:cs typeface="Calibri"/>
              </a:rPr>
              <a:t>the </a:t>
            </a:r>
            <a:r>
              <a:rPr sz="2000" spc="-10" dirty="0">
                <a:solidFill>
                  <a:srgbClr val="FFFFFF"/>
                </a:solidFill>
                <a:latin typeface="Calibri"/>
                <a:cs typeface="Calibri"/>
              </a:rPr>
              <a:t>substance.</a:t>
            </a:r>
            <a:endParaRPr sz="2000">
              <a:latin typeface="Calibri"/>
              <a:cs typeface="Calibri"/>
            </a:endParaRPr>
          </a:p>
          <a:p>
            <a:pPr marL="354965" marR="80645" indent="-342265">
              <a:lnSpc>
                <a:spcPct val="100000"/>
              </a:lnSpc>
              <a:buFont typeface="Arial"/>
              <a:buChar char="•"/>
              <a:tabLst>
                <a:tab pos="354965" algn="l"/>
                <a:tab pos="355600" algn="l"/>
              </a:tabLst>
            </a:pPr>
            <a:r>
              <a:rPr sz="2000" dirty="0">
                <a:solidFill>
                  <a:srgbClr val="FFFFFF"/>
                </a:solidFill>
                <a:latin typeface="Calibri"/>
                <a:cs typeface="Calibri"/>
                <a:hlinkClick r:id="rId2"/>
              </a:rPr>
              <a:t>The DSM 5 </a:t>
            </a:r>
            <a:r>
              <a:rPr sz="2000" spc="-10" dirty="0">
                <a:solidFill>
                  <a:srgbClr val="FFFFFF"/>
                </a:solidFill>
                <a:latin typeface="Calibri"/>
                <a:cs typeface="Calibri"/>
                <a:hlinkClick r:id="rId2"/>
              </a:rPr>
              <a:t>allows </a:t>
            </a:r>
            <a:r>
              <a:rPr sz="2000" spc="-5" dirty="0">
                <a:solidFill>
                  <a:srgbClr val="FFFFFF"/>
                </a:solidFill>
                <a:latin typeface="Calibri"/>
                <a:cs typeface="Calibri"/>
                <a:hlinkClick r:id="rId2"/>
              </a:rPr>
              <a:t>clinicians </a:t>
            </a:r>
            <a:r>
              <a:rPr sz="2000" spc="-15" dirty="0">
                <a:solidFill>
                  <a:srgbClr val="FFFFFF"/>
                </a:solidFill>
                <a:latin typeface="Calibri"/>
                <a:cs typeface="Calibri"/>
                <a:hlinkClick r:id="rId2"/>
              </a:rPr>
              <a:t>to </a:t>
            </a:r>
            <a:r>
              <a:rPr sz="2000" dirty="0">
                <a:solidFill>
                  <a:srgbClr val="FFFFFF"/>
                </a:solidFill>
                <a:latin typeface="Calibri"/>
                <a:cs typeface="Calibri"/>
                <a:hlinkClick r:id="rId2"/>
              </a:rPr>
              <a:t>specify </a:t>
            </a:r>
            <a:r>
              <a:rPr sz="2000" spc="-5" dirty="0">
                <a:solidFill>
                  <a:srgbClr val="FFFFFF"/>
                </a:solidFill>
                <a:latin typeface="Calibri"/>
                <a:cs typeface="Calibri"/>
                <a:hlinkClick r:id="rId2"/>
              </a:rPr>
              <a:t>how </a:t>
            </a:r>
            <a:r>
              <a:rPr sz="2000" spc="-15" dirty="0">
                <a:solidFill>
                  <a:srgbClr val="FFFFFF"/>
                </a:solidFill>
                <a:latin typeface="Calibri"/>
                <a:cs typeface="Calibri"/>
                <a:hlinkClick r:id="rId2"/>
              </a:rPr>
              <a:t>severe </a:t>
            </a:r>
            <a:r>
              <a:rPr sz="2000" dirty="0">
                <a:solidFill>
                  <a:srgbClr val="FFFFFF"/>
                </a:solidFill>
                <a:latin typeface="Calibri"/>
                <a:cs typeface="Calibri"/>
                <a:hlinkClick r:id="rId2"/>
              </a:rPr>
              <a:t>the</a:t>
            </a:r>
            <a:r>
              <a:rPr sz="2000" dirty="0">
                <a:solidFill>
                  <a:srgbClr val="0000FF"/>
                </a:solidFill>
                <a:latin typeface="Calibri"/>
                <a:cs typeface="Calibri"/>
                <a:hlinkClick r:id="rId2"/>
              </a:rPr>
              <a:t> </a:t>
            </a:r>
            <a:r>
              <a:rPr sz="2000" u="sng" spc="-10" dirty="0">
                <a:solidFill>
                  <a:srgbClr val="0000FF"/>
                </a:solidFill>
                <a:uFill>
                  <a:solidFill>
                    <a:srgbClr val="0000FF"/>
                  </a:solidFill>
                </a:uFill>
                <a:latin typeface="Calibri"/>
                <a:cs typeface="Calibri"/>
                <a:hlinkClick r:id="rId2"/>
              </a:rPr>
              <a:t>substance </a:t>
            </a:r>
            <a:r>
              <a:rPr sz="2000" u="sng" dirty="0">
                <a:solidFill>
                  <a:srgbClr val="0000FF"/>
                </a:solidFill>
                <a:uFill>
                  <a:solidFill>
                    <a:srgbClr val="0000FF"/>
                  </a:solidFill>
                </a:uFill>
                <a:latin typeface="Calibri"/>
                <a:cs typeface="Calibri"/>
                <a:hlinkClick r:id="rId2"/>
              </a:rPr>
              <a:t>use  </a:t>
            </a:r>
            <a:r>
              <a:rPr sz="2000" u="sng" spc="-5" dirty="0">
                <a:solidFill>
                  <a:srgbClr val="0000FF"/>
                </a:solidFill>
                <a:uFill>
                  <a:solidFill>
                    <a:srgbClr val="0000FF"/>
                  </a:solidFill>
                </a:uFill>
                <a:latin typeface="Calibri"/>
                <a:cs typeface="Calibri"/>
                <a:hlinkClick r:id="rId2"/>
              </a:rPr>
              <a:t>disorder</a:t>
            </a:r>
            <a:r>
              <a:rPr sz="2000" spc="-5" dirty="0">
                <a:solidFill>
                  <a:srgbClr val="0000FF"/>
                </a:solidFill>
                <a:latin typeface="Calibri"/>
                <a:cs typeface="Calibri"/>
                <a:hlinkClick r:id="rId2"/>
              </a:rPr>
              <a:t> </a:t>
            </a:r>
            <a:r>
              <a:rPr sz="2000" spc="-5" dirty="0">
                <a:solidFill>
                  <a:srgbClr val="FFFFFF"/>
                </a:solidFill>
                <a:latin typeface="Calibri"/>
                <a:cs typeface="Calibri"/>
                <a:hlinkClick r:id="rId2"/>
              </a:rPr>
              <a:t>is, </a:t>
            </a:r>
            <a:r>
              <a:rPr sz="2000" dirty="0">
                <a:solidFill>
                  <a:srgbClr val="FFFFFF"/>
                </a:solidFill>
                <a:latin typeface="Calibri"/>
                <a:cs typeface="Calibri"/>
                <a:hlinkClick r:id="rId2"/>
              </a:rPr>
              <a:t>depending </a:t>
            </a:r>
            <a:r>
              <a:rPr sz="2000" spc="-5" dirty="0">
                <a:solidFill>
                  <a:srgbClr val="FFFFFF"/>
                </a:solidFill>
                <a:latin typeface="Calibri"/>
                <a:cs typeface="Calibri"/>
                <a:hlinkClick r:id="rId2"/>
              </a:rPr>
              <a:t>on how </a:t>
            </a:r>
            <a:r>
              <a:rPr sz="2000" spc="-10" dirty="0">
                <a:solidFill>
                  <a:srgbClr val="FFFFFF"/>
                </a:solidFill>
                <a:latin typeface="Calibri"/>
                <a:cs typeface="Calibri"/>
                <a:hlinkClick r:id="rId2"/>
              </a:rPr>
              <a:t>many symptoms are </a:t>
            </a:r>
            <a:r>
              <a:rPr sz="2000" spc="-5" dirty="0">
                <a:solidFill>
                  <a:srgbClr val="FFFFFF"/>
                </a:solidFill>
                <a:latin typeface="Calibri"/>
                <a:cs typeface="Calibri"/>
                <a:hlinkClick r:id="rId2"/>
              </a:rPr>
              <a:t>identified. </a:t>
            </a:r>
            <a:r>
              <a:rPr sz="2000" spc="-40" dirty="0">
                <a:solidFill>
                  <a:srgbClr val="FFFFFF"/>
                </a:solidFill>
                <a:latin typeface="Calibri"/>
                <a:cs typeface="Calibri"/>
                <a:hlinkClick r:id="rId2"/>
              </a:rPr>
              <a:t>Two </a:t>
            </a:r>
            <a:r>
              <a:rPr sz="2000" spc="-5" dirty="0">
                <a:solidFill>
                  <a:srgbClr val="FFFFFF"/>
                </a:solidFill>
                <a:latin typeface="Calibri"/>
                <a:cs typeface="Calibri"/>
                <a:hlinkClick r:id="rId2"/>
              </a:rPr>
              <a:t>o</a:t>
            </a:r>
            <a:r>
              <a:rPr sz="2000" spc="-5" dirty="0">
                <a:solidFill>
                  <a:srgbClr val="FFFFFF"/>
                </a:solidFill>
                <a:latin typeface="Calibri"/>
                <a:cs typeface="Calibri"/>
              </a:rPr>
              <a:t>r  </a:t>
            </a:r>
            <a:r>
              <a:rPr sz="2000" spc="-10" dirty="0">
                <a:solidFill>
                  <a:srgbClr val="FFFFFF"/>
                </a:solidFill>
                <a:latin typeface="Calibri"/>
                <a:cs typeface="Calibri"/>
              </a:rPr>
              <a:t>three symptoms indicate </a:t>
            </a:r>
            <a:r>
              <a:rPr sz="2000" dirty="0">
                <a:solidFill>
                  <a:srgbClr val="FFFFFF"/>
                </a:solidFill>
                <a:latin typeface="Calibri"/>
                <a:cs typeface="Calibri"/>
              </a:rPr>
              <a:t>a </a:t>
            </a:r>
            <a:r>
              <a:rPr sz="2000" spc="-5" dirty="0">
                <a:solidFill>
                  <a:srgbClr val="FFFFFF"/>
                </a:solidFill>
                <a:latin typeface="Calibri"/>
                <a:cs typeface="Calibri"/>
              </a:rPr>
              <a:t>mild </a:t>
            </a:r>
            <a:r>
              <a:rPr sz="2000" spc="-10" dirty="0">
                <a:solidFill>
                  <a:srgbClr val="FFFFFF"/>
                </a:solidFill>
                <a:latin typeface="Calibri"/>
                <a:cs typeface="Calibri"/>
              </a:rPr>
              <a:t>substance </a:t>
            </a:r>
            <a:r>
              <a:rPr sz="2000" dirty="0">
                <a:solidFill>
                  <a:srgbClr val="FFFFFF"/>
                </a:solidFill>
                <a:latin typeface="Calibri"/>
                <a:cs typeface="Calibri"/>
              </a:rPr>
              <a:t>use </a:t>
            </a:r>
            <a:r>
              <a:rPr sz="2000" spc="-25" dirty="0">
                <a:solidFill>
                  <a:srgbClr val="FFFFFF"/>
                </a:solidFill>
                <a:latin typeface="Calibri"/>
                <a:cs typeface="Calibri"/>
              </a:rPr>
              <a:t>disorder, </a:t>
            </a:r>
            <a:r>
              <a:rPr sz="2000" spc="-10" dirty="0">
                <a:solidFill>
                  <a:srgbClr val="FFFFFF"/>
                </a:solidFill>
                <a:latin typeface="Calibri"/>
                <a:cs typeface="Calibri"/>
              </a:rPr>
              <a:t>four </a:t>
            </a:r>
            <a:r>
              <a:rPr sz="2000" spc="-5" dirty="0">
                <a:solidFill>
                  <a:srgbClr val="FFFFFF"/>
                </a:solidFill>
                <a:latin typeface="Calibri"/>
                <a:cs typeface="Calibri"/>
              </a:rPr>
              <a:t>or </a:t>
            </a:r>
            <a:r>
              <a:rPr sz="2000" spc="-10" dirty="0">
                <a:solidFill>
                  <a:srgbClr val="FFFFFF"/>
                </a:solidFill>
                <a:latin typeface="Calibri"/>
                <a:cs typeface="Calibri"/>
              </a:rPr>
              <a:t>five  symptoms indicate </a:t>
            </a:r>
            <a:r>
              <a:rPr sz="2000" dirty="0">
                <a:solidFill>
                  <a:srgbClr val="FFFFFF"/>
                </a:solidFill>
                <a:latin typeface="Calibri"/>
                <a:cs typeface="Calibri"/>
              </a:rPr>
              <a:t>a </a:t>
            </a:r>
            <a:r>
              <a:rPr sz="2000" spc="-15" dirty="0">
                <a:solidFill>
                  <a:srgbClr val="FFFFFF"/>
                </a:solidFill>
                <a:latin typeface="Calibri"/>
                <a:cs typeface="Calibri"/>
              </a:rPr>
              <a:t>moderate </a:t>
            </a:r>
            <a:r>
              <a:rPr sz="2000" spc="-10" dirty="0">
                <a:solidFill>
                  <a:srgbClr val="FFFFFF"/>
                </a:solidFill>
                <a:latin typeface="Calibri"/>
                <a:cs typeface="Calibri"/>
              </a:rPr>
              <a:t>substance </a:t>
            </a:r>
            <a:r>
              <a:rPr sz="2000" dirty="0">
                <a:solidFill>
                  <a:srgbClr val="FFFFFF"/>
                </a:solidFill>
                <a:latin typeface="Calibri"/>
                <a:cs typeface="Calibri"/>
              </a:rPr>
              <a:t>use </a:t>
            </a:r>
            <a:r>
              <a:rPr sz="2000" spc="-25" dirty="0">
                <a:solidFill>
                  <a:srgbClr val="FFFFFF"/>
                </a:solidFill>
                <a:latin typeface="Calibri"/>
                <a:cs typeface="Calibri"/>
              </a:rPr>
              <a:t>disorder, </a:t>
            </a:r>
            <a:r>
              <a:rPr sz="2000" dirty="0">
                <a:solidFill>
                  <a:srgbClr val="FFFFFF"/>
                </a:solidFill>
                <a:latin typeface="Calibri"/>
                <a:cs typeface="Calibri"/>
              </a:rPr>
              <a:t>and </a:t>
            </a:r>
            <a:r>
              <a:rPr sz="2000" spc="-5" dirty="0">
                <a:solidFill>
                  <a:srgbClr val="FFFFFF"/>
                </a:solidFill>
                <a:latin typeface="Calibri"/>
                <a:cs typeface="Calibri"/>
              </a:rPr>
              <a:t>six or  </a:t>
            </a:r>
            <a:r>
              <a:rPr sz="2000" spc="-10" dirty="0">
                <a:solidFill>
                  <a:srgbClr val="FFFFFF"/>
                </a:solidFill>
                <a:latin typeface="Calibri"/>
                <a:cs typeface="Calibri"/>
              </a:rPr>
              <a:t>more symptoms indicate </a:t>
            </a:r>
            <a:r>
              <a:rPr sz="2000" dirty="0">
                <a:solidFill>
                  <a:srgbClr val="FFFFFF"/>
                </a:solidFill>
                <a:latin typeface="Calibri"/>
                <a:cs typeface="Calibri"/>
              </a:rPr>
              <a:t>a </a:t>
            </a:r>
            <a:r>
              <a:rPr sz="2000" spc="-15" dirty="0">
                <a:solidFill>
                  <a:srgbClr val="FFFFFF"/>
                </a:solidFill>
                <a:latin typeface="Calibri"/>
                <a:cs typeface="Calibri"/>
              </a:rPr>
              <a:t>severe </a:t>
            </a:r>
            <a:r>
              <a:rPr sz="2000" spc="-10" dirty="0">
                <a:solidFill>
                  <a:srgbClr val="FFFFFF"/>
                </a:solidFill>
                <a:latin typeface="Calibri"/>
                <a:cs typeface="Calibri"/>
              </a:rPr>
              <a:t>substance </a:t>
            </a:r>
            <a:r>
              <a:rPr sz="2000" dirty="0">
                <a:solidFill>
                  <a:srgbClr val="FFFFFF"/>
                </a:solidFill>
                <a:latin typeface="Calibri"/>
                <a:cs typeface="Calibri"/>
              </a:rPr>
              <a:t>use </a:t>
            </a:r>
            <a:r>
              <a:rPr sz="2000" spc="-30" dirty="0">
                <a:solidFill>
                  <a:srgbClr val="FFFFFF"/>
                </a:solidFill>
                <a:latin typeface="Calibri"/>
                <a:cs typeface="Calibri"/>
              </a:rPr>
              <a:t>disorder. </a:t>
            </a:r>
            <a:r>
              <a:rPr sz="2000" spc="-5" dirty="0">
                <a:solidFill>
                  <a:srgbClr val="FFFFFF"/>
                </a:solidFill>
                <a:latin typeface="Calibri"/>
                <a:cs typeface="Calibri"/>
              </a:rPr>
              <a:t>Clinicians  can also </a:t>
            </a:r>
            <a:r>
              <a:rPr sz="2000" dirty="0">
                <a:solidFill>
                  <a:srgbClr val="FFFFFF"/>
                </a:solidFill>
                <a:latin typeface="Calibri"/>
                <a:cs typeface="Calibri"/>
              </a:rPr>
              <a:t>add </a:t>
            </a:r>
            <a:r>
              <a:rPr sz="2000" spc="-5" dirty="0">
                <a:solidFill>
                  <a:srgbClr val="FFFFFF"/>
                </a:solidFill>
                <a:latin typeface="Calibri"/>
                <a:cs typeface="Calibri"/>
              </a:rPr>
              <a:t>“in</a:t>
            </a:r>
            <a:r>
              <a:rPr sz="2000" spc="-5" dirty="0">
                <a:solidFill>
                  <a:srgbClr val="0000FF"/>
                </a:solidFill>
                <a:latin typeface="Calibri"/>
                <a:cs typeface="Calibri"/>
                <a:hlinkClick r:id="rId3"/>
              </a:rPr>
              <a:t> </a:t>
            </a:r>
            <a:r>
              <a:rPr sz="2000" u="sng" spc="-5" dirty="0">
                <a:solidFill>
                  <a:srgbClr val="0000FF"/>
                </a:solidFill>
                <a:uFill>
                  <a:solidFill>
                    <a:srgbClr val="0000FF"/>
                  </a:solidFill>
                </a:uFill>
                <a:latin typeface="Calibri"/>
                <a:cs typeface="Calibri"/>
                <a:hlinkClick r:id="rId3"/>
              </a:rPr>
              <a:t>early </a:t>
            </a:r>
            <a:r>
              <a:rPr sz="2000" u="sng" spc="-20" dirty="0">
                <a:solidFill>
                  <a:srgbClr val="0000FF"/>
                </a:solidFill>
                <a:uFill>
                  <a:solidFill>
                    <a:srgbClr val="0000FF"/>
                  </a:solidFill>
                </a:uFill>
                <a:latin typeface="Calibri"/>
                <a:cs typeface="Calibri"/>
                <a:hlinkClick r:id="rId3"/>
              </a:rPr>
              <a:t>remission</a:t>
            </a:r>
            <a:r>
              <a:rPr sz="2000" spc="-20" dirty="0">
                <a:solidFill>
                  <a:srgbClr val="FFFFFF"/>
                </a:solidFill>
                <a:latin typeface="Calibri"/>
                <a:cs typeface="Calibri"/>
              </a:rPr>
              <a:t>,” </a:t>
            </a:r>
            <a:r>
              <a:rPr sz="2000" spc="-5" dirty="0">
                <a:solidFill>
                  <a:srgbClr val="FFFFFF"/>
                </a:solidFill>
                <a:latin typeface="Calibri"/>
                <a:cs typeface="Calibri"/>
              </a:rPr>
              <a:t>“in </a:t>
            </a:r>
            <a:r>
              <a:rPr sz="2000" spc="-10" dirty="0">
                <a:solidFill>
                  <a:srgbClr val="FFFFFF"/>
                </a:solidFill>
                <a:latin typeface="Calibri"/>
                <a:cs typeface="Calibri"/>
              </a:rPr>
              <a:t>sustained </a:t>
            </a:r>
            <a:r>
              <a:rPr sz="2000" spc="-20" dirty="0">
                <a:solidFill>
                  <a:srgbClr val="FFFFFF"/>
                </a:solidFill>
                <a:latin typeface="Calibri"/>
                <a:cs typeface="Calibri"/>
              </a:rPr>
              <a:t>remission,” </a:t>
            </a:r>
            <a:r>
              <a:rPr sz="2000" spc="-25" dirty="0">
                <a:solidFill>
                  <a:srgbClr val="FFFFFF"/>
                </a:solidFill>
                <a:latin typeface="Calibri"/>
                <a:cs typeface="Calibri"/>
              </a:rPr>
              <a:t>“on  </a:t>
            </a:r>
            <a:r>
              <a:rPr sz="2000" spc="-5" dirty="0">
                <a:solidFill>
                  <a:srgbClr val="FFFFFF"/>
                </a:solidFill>
                <a:latin typeface="Calibri"/>
                <a:cs typeface="Calibri"/>
              </a:rPr>
              <a:t>maintenance </a:t>
            </a:r>
            <a:r>
              <a:rPr sz="2000" spc="-35" dirty="0">
                <a:solidFill>
                  <a:srgbClr val="FFFFFF"/>
                </a:solidFill>
                <a:latin typeface="Calibri"/>
                <a:cs typeface="Calibri"/>
              </a:rPr>
              <a:t>therapy,” </a:t>
            </a:r>
            <a:r>
              <a:rPr sz="2000" dirty="0">
                <a:solidFill>
                  <a:srgbClr val="FFFFFF"/>
                </a:solidFill>
                <a:latin typeface="Calibri"/>
                <a:cs typeface="Calibri"/>
              </a:rPr>
              <a:t>and </a:t>
            </a:r>
            <a:r>
              <a:rPr sz="2000" spc="-5" dirty="0">
                <a:solidFill>
                  <a:srgbClr val="FFFFFF"/>
                </a:solidFill>
                <a:latin typeface="Calibri"/>
                <a:cs typeface="Calibri"/>
              </a:rPr>
              <a:t>“in </a:t>
            </a:r>
            <a:r>
              <a:rPr sz="2000" dirty="0">
                <a:solidFill>
                  <a:srgbClr val="FFFFFF"/>
                </a:solidFill>
                <a:latin typeface="Calibri"/>
                <a:cs typeface="Calibri"/>
              </a:rPr>
              <a:t>a </a:t>
            </a:r>
            <a:r>
              <a:rPr sz="2000" spc="-10" dirty="0">
                <a:solidFill>
                  <a:srgbClr val="FFFFFF"/>
                </a:solidFill>
                <a:latin typeface="Calibri"/>
                <a:cs typeface="Calibri"/>
              </a:rPr>
              <a:t>controlled</a:t>
            </a:r>
            <a:r>
              <a:rPr sz="2000" spc="0" dirty="0">
                <a:solidFill>
                  <a:srgbClr val="FFFFFF"/>
                </a:solidFill>
                <a:latin typeface="Calibri"/>
                <a:cs typeface="Calibri"/>
              </a:rPr>
              <a:t> </a:t>
            </a:r>
            <a:r>
              <a:rPr sz="2000" spc="-20" dirty="0">
                <a:solidFill>
                  <a:srgbClr val="FFFFFF"/>
                </a:solidFill>
                <a:latin typeface="Calibri"/>
                <a:cs typeface="Calibri"/>
              </a:rPr>
              <a:t>environment.”</a:t>
            </a:r>
            <a:endParaRPr sz="2000">
              <a:latin typeface="Calibri"/>
              <a:cs typeface="Calibri"/>
            </a:endParaRPr>
          </a:p>
        </p:txBody>
      </p:sp>
      <p:sp>
        <p:nvSpPr>
          <p:cNvPr id="3" name="object 3"/>
          <p:cNvSpPr txBox="1">
            <a:spLocks noGrp="1"/>
          </p:cNvSpPr>
          <p:nvPr>
            <p:ph type="title"/>
          </p:nvPr>
        </p:nvSpPr>
        <p:spPr>
          <a:xfrm>
            <a:off x="993139" y="258572"/>
            <a:ext cx="5302885" cy="635000"/>
          </a:xfrm>
          <a:prstGeom prst="rect">
            <a:avLst/>
          </a:prstGeom>
        </p:spPr>
        <p:txBody>
          <a:bodyPr vert="horz" wrap="square" lIns="0" tIns="12065" rIns="0" bIns="0" rtlCol="0">
            <a:spAutoFit/>
          </a:bodyPr>
          <a:lstStyle/>
          <a:p>
            <a:pPr marL="12700">
              <a:lnSpc>
                <a:spcPct val="100000"/>
              </a:lnSpc>
              <a:spcBef>
                <a:spcPts val="95"/>
              </a:spcBef>
            </a:pPr>
            <a:r>
              <a:rPr sz="4000" spc="-10" dirty="0"/>
              <a:t>DSM </a:t>
            </a:r>
            <a:r>
              <a:rPr sz="4000" spc="-5" dirty="0"/>
              <a:t>5 </a:t>
            </a:r>
            <a:r>
              <a:rPr sz="4000" spc="-10" dirty="0"/>
              <a:t>Criteria,</a:t>
            </a:r>
            <a:r>
              <a:rPr sz="4000" spc="35" dirty="0"/>
              <a:t> </a:t>
            </a:r>
            <a:r>
              <a:rPr sz="4000" spc="-10" dirty="0"/>
              <a:t>Continued</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13432" y="455676"/>
            <a:ext cx="4168139"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84830" y="586232"/>
            <a:ext cx="3592829" cy="574040"/>
          </a:xfrm>
          <a:prstGeom prst="rect">
            <a:avLst/>
          </a:prstGeom>
        </p:spPr>
        <p:txBody>
          <a:bodyPr vert="horz" wrap="square" lIns="0" tIns="12700" rIns="0" bIns="0" rtlCol="0">
            <a:spAutoFit/>
          </a:bodyPr>
          <a:lstStyle/>
          <a:p>
            <a:pPr marL="12700">
              <a:lnSpc>
                <a:spcPct val="100000"/>
              </a:lnSpc>
              <a:spcBef>
                <a:spcPts val="100"/>
              </a:spcBef>
              <a:tabLst>
                <a:tab pos="1840864" algn="l"/>
              </a:tabLst>
            </a:pPr>
            <a:r>
              <a:rPr spc="-5" dirty="0"/>
              <a:t>Goals</a:t>
            </a:r>
            <a:r>
              <a:rPr spc="15" dirty="0"/>
              <a:t> </a:t>
            </a:r>
            <a:r>
              <a:rPr spc="-5" dirty="0"/>
              <a:t>for	Module</a:t>
            </a:r>
            <a:r>
              <a:rPr spc="-75" dirty="0"/>
              <a:t> </a:t>
            </a:r>
            <a:r>
              <a:rPr spc="-10" dirty="0"/>
              <a:t>II</a:t>
            </a:r>
          </a:p>
        </p:txBody>
      </p:sp>
      <p:sp>
        <p:nvSpPr>
          <p:cNvPr id="4" name="object 4"/>
          <p:cNvSpPr txBox="1"/>
          <p:nvPr/>
        </p:nvSpPr>
        <p:spPr>
          <a:xfrm>
            <a:off x="688340" y="1676806"/>
            <a:ext cx="7302500" cy="2500630"/>
          </a:xfrm>
          <a:prstGeom prst="rect">
            <a:avLst/>
          </a:prstGeom>
        </p:spPr>
        <p:txBody>
          <a:bodyPr vert="horz" wrap="square" lIns="0" tIns="97790" rIns="0" bIns="0" rtlCol="0">
            <a:spAutoFit/>
          </a:bodyPr>
          <a:lstStyle/>
          <a:p>
            <a:pPr marL="12700">
              <a:lnSpc>
                <a:spcPct val="100000"/>
              </a:lnSpc>
              <a:spcBef>
                <a:spcPts val="770"/>
              </a:spcBef>
            </a:pPr>
            <a:r>
              <a:rPr sz="2800" spc="-10" dirty="0">
                <a:solidFill>
                  <a:srgbClr val="FFFFFF"/>
                </a:solidFill>
                <a:latin typeface="Calibri"/>
                <a:cs typeface="Calibri"/>
              </a:rPr>
              <a:t>This module reviews the</a:t>
            </a:r>
            <a:r>
              <a:rPr sz="2800" spc="90" dirty="0">
                <a:solidFill>
                  <a:srgbClr val="FFFFFF"/>
                </a:solidFill>
                <a:latin typeface="Calibri"/>
                <a:cs typeface="Calibri"/>
              </a:rPr>
              <a:t> </a:t>
            </a:r>
            <a:r>
              <a:rPr sz="2800" spc="-10" dirty="0">
                <a:solidFill>
                  <a:srgbClr val="FFFFFF"/>
                </a:solidFill>
                <a:latin typeface="Calibri"/>
                <a:cs typeface="Calibri"/>
              </a:rPr>
              <a:t>following:</a:t>
            </a:r>
            <a:endParaRPr sz="2800">
              <a:latin typeface="Calibri"/>
              <a:cs typeface="Calibri"/>
            </a:endParaRPr>
          </a:p>
          <a:p>
            <a:pPr marL="530860" indent="-463550">
              <a:lnSpc>
                <a:spcPct val="100000"/>
              </a:lnSpc>
              <a:spcBef>
                <a:spcPts val="675"/>
              </a:spcBef>
              <a:buFont typeface="Arial"/>
              <a:buChar char="•"/>
              <a:tabLst>
                <a:tab pos="530225" algn="l"/>
                <a:tab pos="530860" algn="l"/>
              </a:tabLst>
            </a:pPr>
            <a:r>
              <a:rPr sz="2800" spc="-10" dirty="0">
                <a:solidFill>
                  <a:srgbClr val="FFFFFF"/>
                </a:solidFill>
                <a:latin typeface="Calibri"/>
                <a:cs typeface="Calibri"/>
              </a:rPr>
              <a:t>Opioid addiction </a:t>
            </a:r>
            <a:r>
              <a:rPr sz="2800" spc="-5" dirty="0">
                <a:solidFill>
                  <a:srgbClr val="FFFFFF"/>
                </a:solidFill>
                <a:latin typeface="Calibri"/>
                <a:cs typeface="Calibri"/>
              </a:rPr>
              <a:t>and </a:t>
            </a:r>
            <a:r>
              <a:rPr sz="2800" spc="-10" dirty="0">
                <a:solidFill>
                  <a:srgbClr val="FFFFFF"/>
                </a:solidFill>
                <a:latin typeface="Calibri"/>
                <a:cs typeface="Calibri"/>
              </a:rPr>
              <a:t>the</a:t>
            </a:r>
            <a:r>
              <a:rPr sz="2800" spc="90" dirty="0">
                <a:solidFill>
                  <a:srgbClr val="FFFFFF"/>
                </a:solidFill>
                <a:latin typeface="Calibri"/>
                <a:cs typeface="Calibri"/>
              </a:rPr>
              <a:t> </a:t>
            </a:r>
            <a:r>
              <a:rPr sz="2800" spc="-10" dirty="0">
                <a:solidFill>
                  <a:srgbClr val="FFFFFF"/>
                </a:solidFill>
                <a:latin typeface="Calibri"/>
                <a:cs typeface="Calibri"/>
              </a:rPr>
              <a:t>brain</a:t>
            </a:r>
            <a:endParaRPr sz="2800">
              <a:latin typeface="Calibri"/>
              <a:cs typeface="Calibri"/>
            </a:endParaRPr>
          </a:p>
          <a:p>
            <a:pPr marL="530860" marR="5080" indent="-463550">
              <a:lnSpc>
                <a:spcPct val="100000"/>
              </a:lnSpc>
              <a:spcBef>
                <a:spcPts val="670"/>
              </a:spcBef>
              <a:buFont typeface="Arial"/>
              <a:buChar char="•"/>
              <a:tabLst>
                <a:tab pos="530225" algn="l"/>
                <a:tab pos="530860" algn="l"/>
              </a:tabLst>
            </a:pPr>
            <a:r>
              <a:rPr sz="2800" spc="-10" dirty="0">
                <a:solidFill>
                  <a:srgbClr val="FFFFFF"/>
                </a:solidFill>
                <a:latin typeface="Calibri"/>
                <a:cs typeface="Calibri"/>
              </a:rPr>
              <a:t>Descriptions </a:t>
            </a:r>
            <a:r>
              <a:rPr sz="2800" spc="-5" dirty="0">
                <a:solidFill>
                  <a:srgbClr val="FFFFFF"/>
                </a:solidFill>
                <a:latin typeface="Calibri"/>
                <a:cs typeface="Calibri"/>
              </a:rPr>
              <a:t>and </a:t>
            </a:r>
            <a:r>
              <a:rPr sz="2800" spc="-10" dirty="0">
                <a:solidFill>
                  <a:srgbClr val="FFFFFF"/>
                </a:solidFill>
                <a:latin typeface="Calibri"/>
                <a:cs typeface="Calibri"/>
              </a:rPr>
              <a:t>definitions </a:t>
            </a:r>
            <a:r>
              <a:rPr sz="2800" spc="-5" dirty="0">
                <a:solidFill>
                  <a:srgbClr val="FFFFFF"/>
                </a:solidFill>
                <a:latin typeface="Calibri"/>
                <a:cs typeface="Calibri"/>
              </a:rPr>
              <a:t>of </a:t>
            </a:r>
            <a:r>
              <a:rPr sz="2800" spc="-10" dirty="0">
                <a:solidFill>
                  <a:srgbClr val="FFFFFF"/>
                </a:solidFill>
                <a:latin typeface="Calibri"/>
                <a:cs typeface="Calibri"/>
              </a:rPr>
              <a:t>opioid </a:t>
            </a:r>
            <a:r>
              <a:rPr sz="2800" spc="-5" dirty="0">
                <a:solidFill>
                  <a:srgbClr val="FFFFFF"/>
                </a:solidFill>
                <a:latin typeface="Calibri"/>
                <a:cs typeface="Calibri"/>
              </a:rPr>
              <a:t>agonists,  </a:t>
            </a:r>
            <a:r>
              <a:rPr sz="2800" spc="-10" dirty="0">
                <a:solidFill>
                  <a:srgbClr val="FFFFFF"/>
                </a:solidFill>
                <a:latin typeface="Calibri"/>
                <a:cs typeface="Calibri"/>
              </a:rPr>
              <a:t>partial </a:t>
            </a:r>
            <a:r>
              <a:rPr sz="2800" spc="-5" dirty="0">
                <a:solidFill>
                  <a:srgbClr val="FFFFFF"/>
                </a:solidFill>
                <a:latin typeface="Calibri"/>
                <a:cs typeface="Calibri"/>
              </a:rPr>
              <a:t>agonists, and</a:t>
            </a:r>
            <a:r>
              <a:rPr sz="2800" spc="35" dirty="0">
                <a:solidFill>
                  <a:srgbClr val="FFFFFF"/>
                </a:solidFill>
                <a:latin typeface="Calibri"/>
                <a:cs typeface="Calibri"/>
              </a:rPr>
              <a:t> </a:t>
            </a:r>
            <a:r>
              <a:rPr sz="2800" spc="-5" dirty="0">
                <a:solidFill>
                  <a:srgbClr val="FFFFFF"/>
                </a:solidFill>
                <a:latin typeface="Calibri"/>
                <a:cs typeface="Calibri"/>
              </a:rPr>
              <a:t>antagonists</a:t>
            </a:r>
            <a:endParaRPr sz="2800">
              <a:latin typeface="Calibri"/>
              <a:cs typeface="Calibri"/>
            </a:endParaRPr>
          </a:p>
          <a:p>
            <a:pPr marL="530860" indent="-463550">
              <a:lnSpc>
                <a:spcPct val="100000"/>
              </a:lnSpc>
              <a:spcBef>
                <a:spcPts val="670"/>
              </a:spcBef>
              <a:buFont typeface="Arial"/>
              <a:buChar char="•"/>
              <a:tabLst>
                <a:tab pos="530225" algn="l"/>
                <a:tab pos="530860" algn="l"/>
              </a:tabLst>
            </a:pPr>
            <a:r>
              <a:rPr sz="2800" spc="-5" dirty="0">
                <a:solidFill>
                  <a:srgbClr val="FFFFFF"/>
                </a:solidFill>
                <a:latin typeface="Calibri"/>
                <a:cs typeface="Calibri"/>
              </a:rPr>
              <a:t>Receptor</a:t>
            </a:r>
            <a:r>
              <a:rPr sz="2800" spc="0" dirty="0">
                <a:solidFill>
                  <a:srgbClr val="FFFFFF"/>
                </a:solidFill>
                <a:latin typeface="Calibri"/>
                <a:cs typeface="Calibri"/>
              </a:rPr>
              <a:t> </a:t>
            </a:r>
            <a:r>
              <a:rPr sz="2800" spc="-5" dirty="0">
                <a:solidFill>
                  <a:srgbClr val="FFFFFF"/>
                </a:solidFill>
                <a:latin typeface="Calibri"/>
                <a:cs typeface="Calibri"/>
              </a:rPr>
              <a:t>pharmacology</a:t>
            </a:r>
            <a:endParaRPr sz="2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604" y="105156"/>
            <a:ext cx="7964423" cy="9022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42160" y="592835"/>
            <a:ext cx="5090159" cy="90220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880999" y="220471"/>
            <a:ext cx="7381875" cy="1001394"/>
          </a:xfrm>
          <a:prstGeom prst="rect">
            <a:avLst/>
          </a:prstGeom>
        </p:spPr>
        <p:txBody>
          <a:bodyPr vert="horz" wrap="square" lIns="0" tIns="12700" rIns="0" bIns="0" rtlCol="0">
            <a:spAutoFit/>
          </a:bodyPr>
          <a:lstStyle/>
          <a:p>
            <a:pPr marL="1412875" marR="5080" indent="-1400810">
              <a:lnSpc>
                <a:spcPct val="100000"/>
              </a:lnSpc>
              <a:spcBef>
                <a:spcPts val="100"/>
              </a:spcBef>
            </a:pPr>
            <a:r>
              <a:rPr sz="3200" spc="-5" dirty="0"/>
              <a:t>Opioids, Opioid </a:t>
            </a:r>
            <a:r>
              <a:rPr sz="3200" dirty="0"/>
              <a:t>Use </a:t>
            </a:r>
            <a:r>
              <a:rPr sz="3200" spc="-5" dirty="0"/>
              <a:t>Disorder </a:t>
            </a:r>
            <a:r>
              <a:rPr sz="3200" dirty="0"/>
              <a:t>and </a:t>
            </a:r>
            <a:r>
              <a:rPr sz="3200" spc="-5" dirty="0"/>
              <a:t>the </a:t>
            </a:r>
            <a:r>
              <a:rPr sz="3200" dirty="0"/>
              <a:t>Current  </a:t>
            </a:r>
            <a:r>
              <a:rPr sz="3200" spc="-5" dirty="0"/>
              <a:t>Epidemic in</a:t>
            </a:r>
            <a:r>
              <a:rPr sz="3200" spc="-25" dirty="0"/>
              <a:t> </a:t>
            </a:r>
            <a:r>
              <a:rPr sz="3200" spc="-5" dirty="0"/>
              <a:t>Massachusetts</a:t>
            </a:r>
            <a:endParaRPr sz="3200"/>
          </a:p>
        </p:txBody>
      </p:sp>
      <p:graphicFrame>
        <p:nvGraphicFramePr>
          <p:cNvPr id="5" name="object 5"/>
          <p:cNvGraphicFramePr>
            <a:graphicFrameLocks noGrp="1"/>
          </p:cNvGraphicFramePr>
          <p:nvPr/>
        </p:nvGraphicFramePr>
        <p:xfrm>
          <a:off x="298450" y="1212850"/>
          <a:ext cx="8324850" cy="5057775"/>
        </p:xfrm>
        <a:graphic>
          <a:graphicData uri="http://schemas.openxmlformats.org/drawingml/2006/table">
            <a:tbl>
              <a:tblPr firstRow="1" bandRow="1">
                <a:tableStyleId>{2D5ABB26-0587-4C30-8999-92F81FD0307C}</a:tableStyleId>
              </a:tblPr>
              <a:tblGrid>
                <a:gridCol w="6172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370205">
                <a:tc>
                  <a:txBody>
                    <a:bodyPr/>
                    <a:lstStyle/>
                    <a:p>
                      <a:pPr marL="1327785">
                        <a:lnSpc>
                          <a:spcPct val="100000"/>
                        </a:lnSpc>
                        <a:spcBef>
                          <a:spcPts val="240"/>
                        </a:spcBef>
                      </a:pPr>
                      <a:r>
                        <a:rPr sz="1800" b="1" spc="-10" dirty="0">
                          <a:solidFill>
                            <a:srgbClr val="FFFFFF"/>
                          </a:solidFill>
                          <a:latin typeface="Calibri"/>
                          <a:cs typeface="Calibri"/>
                        </a:rPr>
                        <a:t>Symptoms </a:t>
                      </a:r>
                      <a:r>
                        <a:rPr sz="1800" b="1" dirty="0">
                          <a:solidFill>
                            <a:srgbClr val="FFFFFF"/>
                          </a:solidFill>
                          <a:latin typeface="Calibri"/>
                          <a:cs typeface="Calibri"/>
                        </a:rPr>
                        <a:t>of </a:t>
                      </a:r>
                      <a:r>
                        <a:rPr sz="1800" b="1" spc="-10" dirty="0">
                          <a:solidFill>
                            <a:srgbClr val="FFFFFF"/>
                          </a:solidFill>
                          <a:latin typeface="Calibri"/>
                          <a:cs typeface="Calibri"/>
                        </a:rPr>
                        <a:t>Substance </a:t>
                      </a:r>
                      <a:r>
                        <a:rPr sz="1800" b="1" dirty="0">
                          <a:solidFill>
                            <a:srgbClr val="FFFFFF"/>
                          </a:solidFill>
                          <a:latin typeface="Calibri"/>
                          <a:cs typeface="Calibri"/>
                        </a:rPr>
                        <a:t>Use</a:t>
                      </a:r>
                      <a:r>
                        <a:rPr sz="1800" b="1" spc="-60" dirty="0">
                          <a:solidFill>
                            <a:srgbClr val="FFFFFF"/>
                          </a:solidFill>
                          <a:latin typeface="Calibri"/>
                          <a:cs typeface="Calibri"/>
                        </a:rPr>
                        <a:t> </a:t>
                      </a:r>
                      <a:r>
                        <a:rPr sz="1800" b="1" spc="-5" dirty="0">
                          <a:solidFill>
                            <a:srgbClr val="FFFFFF"/>
                          </a:solidFill>
                          <a:latin typeface="Calibri"/>
                          <a:cs typeface="Calibri"/>
                        </a:rPr>
                        <a:t>Disorder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10795" algn="ctr">
                        <a:lnSpc>
                          <a:spcPct val="100000"/>
                        </a:lnSpc>
                        <a:spcBef>
                          <a:spcPts val="240"/>
                        </a:spcBef>
                      </a:pPr>
                      <a:r>
                        <a:rPr sz="1800" b="1" spc="-10" dirty="0">
                          <a:solidFill>
                            <a:srgbClr val="FFFFFF"/>
                          </a:solidFill>
                          <a:latin typeface="Calibri"/>
                          <a:cs typeface="Calibri"/>
                        </a:rPr>
                        <a:t>Cluster</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1457960">
                <a:tc>
                  <a:txBody>
                    <a:bodyPr/>
                    <a:lstStyle/>
                    <a:p>
                      <a:pPr marL="502920" indent="-342900">
                        <a:lnSpc>
                          <a:spcPct val="100000"/>
                        </a:lnSpc>
                        <a:spcBef>
                          <a:spcPts val="259"/>
                        </a:spcBef>
                        <a:buAutoNum type="arabicPeriod"/>
                        <a:tabLst>
                          <a:tab pos="502920" algn="l"/>
                          <a:tab pos="503555" algn="l"/>
                        </a:tabLst>
                      </a:pPr>
                      <a:r>
                        <a:rPr sz="1600" spc="-10" dirty="0">
                          <a:latin typeface="Calibri"/>
                          <a:cs typeface="Calibri"/>
                        </a:rPr>
                        <a:t>Uses </a:t>
                      </a:r>
                      <a:r>
                        <a:rPr sz="1600" spc="-15" dirty="0">
                          <a:latin typeface="Calibri"/>
                          <a:cs typeface="Calibri"/>
                        </a:rPr>
                        <a:t>more </a:t>
                      </a:r>
                      <a:r>
                        <a:rPr sz="1600" spc="-5" dirty="0">
                          <a:latin typeface="Calibri"/>
                          <a:cs typeface="Calibri"/>
                        </a:rPr>
                        <a:t>than</a:t>
                      </a:r>
                      <a:r>
                        <a:rPr sz="1600" spc="50" dirty="0">
                          <a:latin typeface="Calibri"/>
                          <a:cs typeface="Calibri"/>
                        </a:rPr>
                        <a:t> </a:t>
                      </a:r>
                      <a:r>
                        <a:rPr sz="1600" spc="-10" dirty="0">
                          <a:latin typeface="Calibri"/>
                          <a:cs typeface="Calibri"/>
                        </a:rPr>
                        <a:t>intended</a:t>
                      </a:r>
                      <a:endParaRPr sz="1600">
                        <a:latin typeface="Calibri"/>
                        <a:cs typeface="Calibri"/>
                      </a:endParaRPr>
                    </a:p>
                    <a:p>
                      <a:pPr marL="502920" indent="-342900">
                        <a:lnSpc>
                          <a:spcPct val="100000"/>
                        </a:lnSpc>
                        <a:buAutoNum type="arabicPeriod"/>
                        <a:tabLst>
                          <a:tab pos="502920" algn="l"/>
                          <a:tab pos="503555" algn="l"/>
                        </a:tabLst>
                      </a:pPr>
                      <a:r>
                        <a:rPr sz="1600" spc="-20" dirty="0">
                          <a:latin typeface="Calibri"/>
                          <a:cs typeface="Calibri"/>
                        </a:rPr>
                        <a:t>Efforts </a:t>
                      </a:r>
                      <a:r>
                        <a:rPr sz="1600" spc="-10" dirty="0">
                          <a:latin typeface="Calibri"/>
                          <a:cs typeface="Calibri"/>
                        </a:rPr>
                        <a:t>to </a:t>
                      </a:r>
                      <a:r>
                        <a:rPr sz="1600" spc="-15" dirty="0">
                          <a:latin typeface="Calibri"/>
                          <a:cs typeface="Calibri"/>
                        </a:rPr>
                        <a:t>control </a:t>
                      </a:r>
                      <a:r>
                        <a:rPr sz="1600" spc="-5" dirty="0">
                          <a:latin typeface="Calibri"/>
                          <a:cs typeface="Calibri"/>
                        </a:rPr>
                        <a:t>or cut back </a:t>
                      </a:r>
                      <a:r>
                        <a:rPr sz="1600" spc="-15" dirty="0">
                          <a:latin typeface="Calibri"/>
                          <a:cs typeface="Calibri"/>
                        </a:rPr>
                        <a:t>were</a:t>
                      </a:r>
                      <a:r>
                        <a:rPr sz="1600" spc="130" dirty="0">
                          <a:latin typeface="Calibri"/>
                          <a:cs typeface="Calibri"/>
                        </a:rPr>
                        <a:t> </a:t>
                      </a:r>
                      <a:r>
                        <a:rPr sz="1600" spc="-10" dirty="0">
                          <a:latin typeface="Calibri"/>
                          <a:cs typeface="Calibri"/>
                        </a:rPr>
                        <a:t>unsuccessful</a:t>
                      </a:r>
                      <a:endParaRPr sz="1600">
                        <a:latin typeface="Calibri"/>
                        <a:cs typeface="Calibri"/>
                      </a:endParaRPr>
                    </a:p>
                    <a:p>
                      <a:pPr marL="502920" marR="356235" indent="-342900">
                        <a:lnSpc>
                          <a:spcPct val="100000"/>
                        </a:lnSpc>
                        <a:buAutoNum type="arabicPeriod"/>
                        <a:tabLst>
                          <a:tab pos="502920" algn="l"/>
                          <a:tab pos="503555" algn="l"/>
                        </a:tabLst>
                      </a:pPr>
                      <a:r>
                        <a:rPr sz="1600" spc="-10" dirty="0">
                          <a:latin typeface="Calibri"/>
                          <a:cs typeface="Calibri"/>
                        </a:rPr>
                        <a:t>Large amounts </a:t>
                      </a:r>
                      <a:r>
                        <a:rPr sz="1600" spc="-5" dirty="0">
                          <a:latin typeface="Calibri"/>
                          <a:cs typeface="Calibri"/>
                        </a:rPr>
                        <a:t>of time </a:t>
                      </a:r>
                      <a:r>
                        <a:rPr sz="1600" spc="-10" dirty="0">
                          <a:latin typeface="Calibri"/>
                          <a:cs typeface="Calibri"/>
                        </a:rPr>
                        <a:t>spent </a:t>
                      </a:r>
                      <a:r>
                        <a:rPr sz="1600" spc="-5" dirty="0">
                          <a:latin typeface="Calibri"/>
                          <a:cs typeface="Calibri"/>
                        </a:rPr>
                        <a:t>obtaining, using or </a:t>
                      </a:r>
                      <a:r>
                        <a:rPr sz="1600" spc="-15" dirty="0">
                          <a:latin typeface="Calibri"/>
                          <a:cs typeface="Calibri"/>
                        </a:rPr>
                        <a:t>recovering from  </a:t>
                      </a:r>
                      <a:r>
                        <a:rPr sz="1600" spc="-10" dirty="0">
                          <a:latin typeface="Calibri"/>
                          <a:cs typeface="Calibri"/>
                        </a:rPr>
                        <a:t>use</a:t>
                      </a:r>
                      <a:endParaRPr sz="1600">
                        <a:latin typeface="Calibri"/>
                        <a:cs typeface="Calibri"/>
                      </a:endParaRPr>
                    </a:p>
                    <a:p>
                      <a:pPr marL="502920" indent="-342900">
                        <a:lnSpc>
                          <a:spcPct val="100000"/>
                        </a:lnSpc>
                        <a:buAutoNum type="arabicPeriod"/>
                        <a:tabLst>
                          <a:tab pos="502920" algn="l"/>
                          <a:tab pos="503555" algn="l"/>
                        </a:tabLst>
                      </a:pPr>
                      <a:r>
                        <a:rPr sz="1600" spc="-15" dirty="0">
                          <a:latin typeface="Calibri"/>
                          <a:cs typeface="Calibri"/>
                        </a:rPr>
                        <a:t>Cravings </a:t>
                      </a:r>
                      <a:r>
                        <a:rPr sz="1600" spc="-5" dirty="0">
                          <a:latin typeface="Calibri"/>
                          <a:cs typeface="Calibri"/>
                        </a:rPr>
                        <a:t>(the </a:t>
                      </a:r>
                      <a:r>
                        <a:rPr sz="1600" spc="-10" dirty="0">
                          <a:latin typeface="Calibri"/>
                          <a:cs typeface="Calibri"/>
                        </a:rPr>
                        <a:t>presence </a:t>
                      </a:r>
                      <a:r>
                        <a:rPr sz="1600" spc="-5" dirty="0">
                          <a:latin typeface="Calibri"/>
                          <a:cs typeface="Calibri"/>
                        </a:rPr>
                        <a:t>of a </a:t>
                      </a:r>
                      <a:r>
                        <a:rPr sz="1600" spc="-15" dirty="0">
                          <a:latin typeface="Calibri"/>
                          <a:cs typeface="Calibri"/>
                        </a:rPr>
                        <a:t>strong </a:t>
                      </a:r>
                      <a:r>
                        <a:rPr sz="1600" spc="-10" dirty="0">
                          <a:latin typeface="Calibri"/>
                          <a:cs typeface="Calibri"/>
                        </a:rPr>
                        <a:t>desire to</a:t>
                      </a:r>
                      <a:r>
                        <a:rPr sz="1600" spc="114" dirty="0">
                          <a:latin typeface="Calibri"/>
                          <a:cs typeface="Calibri"/>
                        </a:rPr>
                        <a:t> </a:t>
                      </a:r>
                      <a:r>
                        <a:rPr sz="1600" spc="-5" dirty="0">
                          <a:latin typeface="Calibri"/>
                          <a:cs typeface="Calibri"/>
                        </a:rPr>
                        <a:t>use)</a:t>
                      </a:r>
                      <a:endParaRPr sz="1600">
                        <a:latin typeface="Calibri"/>
                        <a:cs typeface="Calibri"/>
                      </a:endParaRPr>
                    </a:p>
                  </a:txBody>
                  <a:tcPr marL="0" marR="0" marT="330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97790">
                        <a:lnSpc>
                          <a:spcPct val="100000"/>
                        </a:lnSpc>
                        <a:spcBef>
                          <a:spcPts val="259"/>
                        </a:spcBef>
                      </a:pPr>
                      <a:r>
                        <a:rPr sz="1600" spc="-10" dirty="0">
                          <a:latin typeface="Calibri"/>
                          <a:cs typeface="Calibri"/>
                        </a:rPr>
                        <a:t>Impaired </a:t>
                      </a:r>
                      <a:r>
                        <a:rPr sz="1600" spc="-15" dirty="0">
                          <a:latin typeface="Calibri"/>
                          <a:cs typeface="Calibri"/>
                        </a:rPr>
                        <a:t>control</a:t>
                      </a:r>
                      <a:endParaRPr sz="1600">
                        <a:latin typeface="Calibri"/>
                        <a:cs typeface="Calibri"/>
                      </a:endParaRPr>
                    </a:p>
                  </a:txBody>
                  <a:tcPr marL="0" marR="0" marT="330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1540510">
                <a:tc>
                  <a:txBody>
                    <a:bodyPr/>
                    <a:lstStyle/>
                    <a:p>
                      <a:pPr marL="501650" indent="-342900">
                        <a:lnSpc>
                          <a:spcPct val="100000"/>
                        </a:lnSpc>
                        <a:spcBef>
                          <a:spcPts val="259"/>
                        </a:spcBef>
                        <a:buAutoNum type="arabicPeriod" startAt="5"/>
                        <a:tabLst>
                          <a:tab pos="501650" algn="l"/>
                          <a:tab pos="502284" algn="l"/>
                        </a:tabLst>
                      </a:pPr>
                      <a:r>
                        <a:rPr sz="1600" spc="-15" dirty="0">
                          <a:latin typeface="Calibri"/>
                          <a:cs typeface="Calibri"/>
                        </a:rPr>
                        <a:t>Recurrent </a:t>
                      </a:r>
                      <a:r>
                        <a:rPr sz="1600" spc="-5" dirty="0">
                          <a:latin typeface="Calibri"/>
                          <a:cs typeface="Calibri"/>
                        </a:rPr>
                        <a:t>use </a:t>
                      </a:r>
                      <a:r>
                        <a:rPr sz="1600" spc="-10" dirty="0">
                          <a:latin typeface="Calibri"/>
                          <a:cs typeface="Calibri"/>
                        </a:rPr>
                        <a:t>resulting </a:t>
                      </a:r>
                      <a:r>
                        <a:rPr sz="1600" spc="-5" dirty="0">
                          <a:latin typeface="Calibri"/>
                          <a:cs typeface="Calibri"/>
                        </a:rPr>
                        <a:t>in </a:t>
                      </a:r>
                      <a:r>
                        <a:rPr sz="1600" spc="-10" dirty="0">
                          <a:latin typeface="Calibri"/>
                          <a:cs typeface="Calibri"/>
                        </a:rPr>
                        <a:t>problems at work, </a:t>
                      </a:r>
                      <a:r>
                        <a:rPr sz="1600" spc="-5" dirty="0">
                          <a:latin typeface="Calibri"/>
                          <a:cs typeface="Calibri"/>
                        </a:rPr>
                        <a:t>home or</a:t>
                      </a:r>
                      <a:r>
                        <a:rPr sz="1600" spc="180" dirty="0">
                          <a:latin typeface="Calibri"/>
                          <a:cs typeface="Calibri"/>
                        </a:rPr>
                        <a:t> </a:t>
                      </a:r>
                      <a:r>
                        <a:rPr sz="1600" spc="-10" dirty="0">
                          <a:latin typeface="Calibri"/>
                          <a:cs typeface="Calibri"/>
                        </a:rPr>
                        <a:t>school</a:t>
                      </a:r>
                      <a:endParaRPr sz="1600">
                        <a:latin typeface="Calibri"/>
                        <a:cs typeface="Calibri"/>
                      </a:endParaRPr>
                    </a:p>
                    <a:p>
                      <a:pPr marL="501650" marR="264160" indent="-342900">
                        <a:lnSpc>
                          <a:spcPct val="100000"/>
                        </a:lnSpc>
                        <a:buAutoNum type="arabicPeriod" startAt="5"/>
                        <a:tabLst>
                          <a:tab pos="501650" algn="l"/>
                          <a:tab pos="502284" algn="l"/>
                        </a:tabLst>
                      </a:pPr>
                      <a:r>
                        <a:rPr sz="1600" spc="-5" dirty="0">
                          <a:latin typeface="Calibri"/>
                          <a:cs typeface="Calibri"/>
                        </a:rPr>
                        <a:t>Continued use despite social or </a:t>
                      </a:r>
                      <a:r>
                        <a:rPr sz="1600" spc="-10" dirty="0">
                          <a:latin typeface="Calibri"/>
                          <a:cs typeface="Calibri"/>
                        </a:rPr>
                        <a:t>interpersonal problems </a:t>
                      </a:r>
                      <a:r>
                        <a:rPr sz="1600" spc="-15" dirty="0">
                          <a:latin typeface="Calibri"/>
                          <a:cs typeface="Calibri"/>
                        </a:rPr>
                        <a:t>related </a:t>
                      </a:r>
                      <a:r>
                        <a:rPr sz="1600" spc="-10" dirty="0">
                          <a:latin typeface="Calibri"/>
                          <a:cs typeface="Calibri"/>
                        </a:rPr>
                        <a:t>to  </a:t>
                      </a:r>
                      <a:r>
                        <a:rPr sz="1600" spc="-5" dirty="0">
                          <a:latin typeface="Calibri"/>
                          <a:cs typeface="Calibri"/>
                        </a:rPr>
                        <a:t>use.</a:t>
                      </a:r>
                      <a:endParaRPr sz="1600">
                        <a:latin typeface="Calibri"/>
                        <a:cs typeface="Calibri"/>
                      </a:endParaRPr>
                    </a:p>
                    <a:p>
                      <a:pPr marL="501650" indent="-342900">
                        <a:lnSpc>
                          <a:spcPct val="100000"/>
                        </a:lnSpc>
                        <a:buAutoNum type="arabicPeriod" startAt="5"/>
                        <a:tabLst>
                          <a:tab pos="501650" algn="l"/>
                          <a:tab pos="502284" algn="l"/>
                        </a:tabLst>
                      </a:pPr>
                      <a:r>
                        <a:rPr sz="1600" spc="-5" dirty="0">
                          <a:latin typeface="Calibri"/>
                          <a:cs typeface="Calibri"/>
                        </a:rPr>
                        <a:t>Curtailing </a:t>
                      </a:r>
                      <a:r>
                        <a:rPr sz="1600" spc="-10" dirty="0">
                          <a:latin typeface="Calibri"/>
                          <a:cs typeface="Calibri"/>
                        </a:rPr>
                        <a:t>important </a:t>
                      </a:r>
                      <a:r>
                        <a:rPr sz="1600" spc="-5" dirty="0">
                          <a:latin typeface="Calibri"/>
                          <a:cs typeface="Calibri"/>
                        </a:rPr>
                        <a:t>activities in </a:t>
                      </a:r>
                      <a:r>
                        <a:rPr sz="1600" spc="-20" dirty="0">
                          <a:latin typeface="Calibri"/>
                          <a:cs typeface="Calibri"/>
                        </a:rPr>
                        <a:t>favor </a:t>
                      </a:r>
                      <a:r>
                        <a:rPr sz="1600" spc="-5" dirty="0">
                          <a:latin typeface="Calibri"/>
                          <a:cs typeface="Calibri"/>
                        </a:rPr>
                        <a:t>of using</a:t>
                      </a:r>
                      <a:endParaRPr sz="160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7790">
                        <a:lnSpc>
                          <a:spcPct val="100000"/>
                        </a:lnSpc>
                        <a:spcBef>
                          <a:spcPts val="259"/>
                        </a:spcBef>
                      </a:pPr>
                      <a:r>
                        <a:rPr sz="1600" spc="-5" dirty="0">
                          <a:latin typeface="Calibri"/>
                          <a:cs typeface="Calibri"/>
                        </a:rPr>
                        <a:t>Social </a:t>
                      </a:r>
                      <a:r>
                        <a:rPr sz="1600" spc="-10" dirty="0">
                          <a:latin typeface="Calibri"/>
                          <a:cs typeface="Calibri"/>
                        </a:rPr>
                        <a:t>Impairment</a:t>
                      </a:r>
                      <a:endParaRPr sz="160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r h="1053465">
                <a:tc>
                  <a:txBody>
                    <a:bodyPr/>
                    <a:lstStyle/>
                    <a:p>
                      <a:pPr marL="501650" indent="-342900">
                        <a:lnSpc>
                          <a:spcPct val="100000"/>
                        </a:lnSpc>
                        <a:spcBef>
                          <a:spcPts val="260"/>
                        </a:spcBef>
                        <a:buAutoNum type="arabicPeriod" startAt="8"/>
                        <a:tabLst>
                          <a:tab pos="501650" algn="l"/>
                          <a:tab pos="502284" algn="l"/>
                        </a:tabLst>
                      </a:pPr>
                      <a:r>
                        <a:rPr sz="1600" spc="-10" dirty="0">
                          <a:latin typeface="Calibri"/>
                          <a:cs typeface="Calibri"/>
                        </a:rPr>
                        <a:t>Use </a:t>
                      </a:r>
                      <a:r>
                        <a:rPr sz="1600" spc="-5" dirty="0">
                          <a:latin typeface="Calibri"/>
                          <a:cs typeface="Calibri"/>
                        </a:rPr>
                        <a:t>despite </a:t>
                      </a:r>
                      <a:r>
                        <a:rPr sz="1600" spc="-10" dirty="0">
                          <a:latin typeface="Calibri"/>
                          <a:cs typeface="Calibri"/>
                        </a:rPr>
                        <a:t>hazardous</a:t>
                      </a:r>
                      <a:r>
                        <a:rPr sz="1600" spc="10" dirty="0">
                          <a:latin typeface="Calibri"/>
                          <a:cs typeface="Calibri"/>
                        </a:rPr>
                        <a:t> </a:t>
                      </a:r>
                      <a:r>
                        <a:rPr sz="1600" spc="-10" dirty="0">
                          <a:latin typeface="Calibri"/>
                          <a:cs typeface="Calibri"/>
                        </a:rPr>
                        <a:t>outcomes</a:t>
                      </a:r>
                      <a:endParaRPr sz="1600">
                        <a:latin typeface="Calibri"/>
                        <a:cs typeface="Calibri"/>
                      </a:endParaRPr>
                    </a:p>
                    <a:p>
                      <a:pPr marL="501650" marR="634365" indent="-342900">
                        <a:lnSpc>
                          <a:spcPct val="100000"/>
                        </a:lnSpc>
                        <a:buAutoNum type="arabicPeriod" startAt="8"/>
                        <a:tabLst>
                          <a:tab pos="501650" algn="l"/>
                          <a:tab pos="502284" algn="l"/>
                        </a:tabLst>
                      </a:pPr>
                      <a:r>
                        <a:rPr sz="1600" spc="-5" dirty="0">
                          <a:latin typeface="Calibri"/>
                          <a:cs typeface="Calibri"/>
                        </a:rPr>
                        <a:t>Continued use despite </a:t>
                      </a:r>
                      <a:r>
                        <a:rPr sz="1600" spc="-10" dirty="0">
                          <a:latin typeface="Calibri"/>
                          <a:cs typeface="Calibri"/>
                        </a:rPr>
                        <a:t>knowledge </a:t>
                      </a:r>
                      <a:r>
                        <a:rPr sz="1600" spc="-5" dirty="0">
                          <a:latin typeface="Calibri"/>
                          <a:cs typeface="Calibri"/>
                        </a:rPr>
                        <a:t>that it is causing </a:t>
                      </a:r>
                      <a:r>
                        <a:rPr sz="1600" spc="-15" dirty="0">
                          <a:latin typeface="Calibri"/>
                          <a:cs typeface="Calibri"/>
                        </a:rPr>
                        <a:t>persistent  </a:t>
                      </a:r>
                      <a:r>
                        <a:rPr sz="1600" spc="-10" dirty="0">
                          <a:latin typeface="Calibri"/>
                          <a:cs typeface="Calibri"/>
                        </a:rPr>
                        <a:t>physical </a:t>
                      </a:r>
                      <a:r>
                        <a:rPr sz="1600" spc="-5" dirty="0">
                          <a:latin typeface="Calibri"/>
                          <a:cs typeface="Calibri"/>
                        </a:rPr>
                        <a:t>or </a:t>
                      </a:r>
                      <a:r>
                        <a:rPr sz="1600" spc="-10" dirty="0">
                          <a:latin typeface="Calibri"/>
                          <a:cs typeface="Calibri"/>
                        </a:rPr>
                        <a:t>psychological problems</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7790">
                        <a:lnSpc>
                          <a:spcPct val="100000"/>
                        </a:lnSpc>
                        <a:spcBef>
                          <a:spcPts val="260"/>
                        </a:spcBef>
                      </a:pPr>
                      <a:r>
                        <a:rPr sz="1600" spc="-10" dirty="0">
                          <a:latin typeface="Calibri"/>
                          <a:cs typeface="Calibri"/>
                        </a:rPr>
                        <a:t>Risky</a:t>
                      </a:r>
                      <a:r>
                        <a:rPr sz="1600" dirty="0">
                          <a:latin typeface="Calibri"/>
                          <a:cs typeface="Calibri"/>
                        </a:rPr>
                        <a:t> </a:t>
                      </a:r>
                      <a:r>
                        <a:rPr sz="1600" spc="-10" dirty="0">
                          <a:latin typeface="Calibri"/>
                          <a:cs typeface="Calibri"/>
                        </a:rPr>
                        <a:t>Use</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3"/>
                  </a:ext>
                </a:extLst>
              </a:tr>
              <a:tr h="621030">
                <a:tc>
                  <a:txBody>
                    <a:bodyPr/>
                    <a:lstStyle/>
                    <a:p>
                      <a:pPr marL="501650" indent="-342900">
                        <a:lnSpc>
                          <a:spcPct val="100000"/>
                        </a:lnSpc>
                        <a:spcBef>
                          <a:spcPts val="259"/>
                        </a:spcBef>
                        <a:buAutoNum type="arabicPeriod" startAt="10"/>
                        <a:tabLst>
                          <a:tab pos="502284" algn="l"/>
                        </a:tabLst>
                      </a:pPr>
                      <a:r>
                        <a:rPr sz="1600" spc="-25" dirty="0">
                          <a:latin typeface="Calibri"/>
                          <a:cs typeface="Calibri"/>
                        </a:rPr>
                        <a:t>Tolerance </a:t>
                      </a:r>
                      <a:r>
                        <a:rPr sz="1600" spc="-5" dirty="0">
                          <a:latin typeface="Calibri"/>
                          <a:cs typeface="Calibri"/>
                        </a:rPr>
                        <a:t>or a need </a:t>
                      </a:r>
                      <a:r>
                        <a:rPr sz="1600" spc="-15" dirty="0">
                          <a:latin typeface="Calibri"/>
                          <a:cs typeface="Calibri"/>
                        </a:rPr>
                        <a:t>for </a:t>
                      </a:r>
                      <a:r>
                        <a:rPr sz="1600" spc="-10" dirty="0">
                          <a:latin typeface="Calibri"/>
                          <a:cs typeface="Calibri"/>
                        </a:rPr>
                        <a:t>increased</a:t>
                      </a:r>
                      <a:r>
                        <a:rPr sz="1600" spc="114" dirty="0">
                          <a:latin typeface="Calibri"/>
                          <a:cs typeface="Calibri"/>
                        </a:rPr>
                        <a:t> </a:t>
                      </a:r>
                      <a:r>
                        <a:rPr sz="1600" spc="-10" dirty="0">
                          <a:latin typeface="Calibri"/>
                          <a:cs typeface="Calibri"/>
                        </a:rPr>
                        <a:t>amounts</a:t>
                      </a:r>
                      <a:endParaRPr sz="1600">
                        <a:latin typeface="Calibri"/>
                        <a:cs typeface="Calibri"/>
                      </a:endParaRPr>
                    </a:p>
                    <a:p>
                      <a:pPr marL="501650" indent="-342900">
                        <a:lnSpc>
                          <a:spcPct val="100000"/>
                        </a:lnSpc>
                        <a:buAutoNum type="arabicPeriod" startAt="10"/>
                        <a:tabLst>
                          <a:tab pos="502284" algn="l"/>
                        </a:tabLst>
                      </a:pPr>
                      <a:r>
                        <a:rPr sz="1600" spc="-10" dirty="0">
                          <a:latin typeface="Calibri"/>
                          <a:cs typeface="Calibri"/>
                        </a:rPr>
                        <a:t>Withdrawal</a:t>
                      </a:r>
                      <a:r>
                        <a:rPr sz="1600" spc="-15" dirty="0">
                          <a:latin typeface="Calibri"/>
                          <a:cs typeface="Calibri"/>
                        </a:rPr>
                        <a:t> symptoms</a:t>
                      </a:r>
                      <a:endParaRPr sz="160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8425" marR="672465">
                        <a:lnSpc>
                          <a:spcPct val="100000"/>
                        </a:lnSpc>
                        <a:spcBef>
                          <a:spcPts val="259"/>
                        </a:spcBef>
                      </a:pPr>
                      <a:r>
                        <a:rPr sz="1600" spc="-10" dirty="0">
                          <a:latin typeface="Calibri"/>
                          <a:cs typeface="Calibri"/>
                        </a:rPr>
                        <a:t>Pharmacological  </a:t>
                      </a:r>
                      <a:r>
                        <a:rPr sz="1600" spc="-5" dirty="0">
                          <a:latin typeface="Calibri"/>
                          <a:cs typeface="Calibri"/>
                        </a:rPr>
                        <a:t>Criteria</a:t>
                      </a:r>
                      <a:endParaRPr sz="160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1472" y="1972055"/>
            <a:ext cx="5205983" cy="11216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15440" y="2596895"/>
            <a:ext cx="4917947" cy="101193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32932" y="2596895"/>
            <a:ext cx="734555" cy="101193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67044" y="2596895"/>
            <a:ext cx="1264919" cy="1011935"/>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886870" y="2118169"/>
            <a:ext cx="5142230" cy="1183640"/>
          </a:xfrm>
          <a:prstGeom prst="rect">
            <a:avLst/>
          </a:prstGeom>
        </p:spPr>
        <p:txBody>
          <a:bodyPr vert="horz" wrap="square" lIns="0" tIns="12065" rIns="0" bIns="0" rtlCol="0">
            <a:spAutoFit/>
          </a:bodyPr>
          <a:lstStyle/>
          <a:p>
            <a:pPr algn="ctr">
              <a:lnSpc>
                <a:spcPct val="100000"/>
              </a:lnSpc>
              <a:spcBef>
                <a:spcPts val="95"/>
              </a:spcBef>
            </a:pPr>
            <a:r>
              <a:rPr sz="4000" spc="-5" dirty="0"/>
              <a:t>Opioids and </a:t>
            </a:r>
            <a:r>
              <a:rPr sz="4000" spc="-10" dirty="0"/>
              <a:t>the</a:t>
            </a:r>
            <a:r>
              <a:rPr sz="4000" spc="5" dirty="0"/>
              <a:t> </a:t>
            </a:r>
            <a:r>
              <a:rPr sz="4000" spc="-10" dirty="0"/>
              <a:t>Brain:</a:t>
            </a:r>
            <a:endParaRPr sz="4000"/>
          </a:p>
          <a:p>
            <a:pPr algn="ctr">
              <a:lnSpc>
                <a:spcPct val="100000"/>
              </a:lnSpc>
              <a:spcBef>
                <a:spcPts val="5"/>
              </a:spcBef>
            </a:pPr>
            <a:r>
              <a:rPr spc="-5" dirty="0"/>
              <a:t>Pharmacology and</a:t>
            </a:r>
            <a:r>
              <a:rPr spc="-25" dirty="0"/>
              <a:t> </a:t>
            </a:r>
            <a:r>
              <a:rPr spc="-5" dirty="0"/>
              <a:t>Half-Life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3167" y="531876"/>
            <a:ext cx="6486131"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34566" y="662432"/>
            <a:ext cx="5909945" cy="574040"/>
          </a:xfrm>
          <a:prstGeom prst="rect">
            <a:avLst/>
          </a:prstGeom>
        </p:spPr>
        <p:txBody>
          <a:bodyPr vert="horz" wrap="square" lIns="0" tIns="12700" rIns="0" bIns="0" rtlCol="0">
            <a:spAutoFit/>
          </a:bodyPr>
          <a:lstStyle/>
          <a:p>
            <a:pPr marL="12700">
              <a:lnSpc>
                <a:spcPct val="100000"/>
              </a:lnSpc>
              <a:spcBef>
                <a:spcPts val="100"/>
              </a:spcBef>
              <a:tabLst>
                <a:tab pos="3193415" algn="l"/>
              </a:tabLst>
            </a:pPr>
            <a:r>
              <a:rPr spc="-5" dirty="0"/>
              <a:t>Op</a:t>
            </a:r>
            <a:r>
              <a:rPr spc="-10" dirty="0"/>
              <a:t>ioi</a:t>
            </a:r>
            <a:r>
              <a:rPr spc="-5" dirty="0"/>
              <a:t>d </a:t>
            </a:r>
            <a:r>
              <a:rPr spc="-10" dirty="0"/>
              <a:t>A</a:t>
            </a:r>
            <a:r>
              <a:rPr spc="-5" dirty="0"/>
              <a:t>g</a:t>
            </a:r>
            <a:r>
              <a:rPr spc="-10" dirty="0"/>
              <a:t>o</a:t>
            </a:r>
            <a:r>
              <a:rPr spc="-5" dirty="0"/>
              <a:t>nis</a:t>
            </a:r>
            <a:r>
              <a:rPr spc="-10" dirty="0"/>
              <a:t>ts</a:t>
            </a:r>
            <a:r>
              <a:rPr spc="-5" dirty="0"/>
              <a:t>:</a:t>
            </a:r>
            <a:r>
              <a:rPr dirty="0"/>
              <a:t>	P</a:t>
            </a:r>
            <a:r>
              <a:rPr spc="-5" dirty="0"/>
              <a:t>harma</a:t>
            </a:r>
            <a:r>
              <a:rPr spc="-10" dirty="0"/>
              <a:t>colo</a:t>
            </a:r>
            <a:r>
              <a:rPr spc="-5" dirty="0"/>
              <a:t>gy</a:t>
            </a:r>
          </a:p>
        </p:txBody>
      </p:sp>
      <p:sp>
        <p:nvSpPr>
          <p:cNvPr id="4" name="object 4"/>
          <p:cNvSpPr txBox="1"/>
          <p:nvPr/>
        </p:nvSpPr>
        <p:spPr>
          <a:xfrm>
            <a:off x="459740" y="1720087"/>
            <a:ext cx="7298055" cy="3225800"/>
          </a:xfrm>
          <a:prstGeom prst="rect">
            <a:avLst/>
          </a:prstGeom>
        </p:spPr>
        <p:txBody>
          <a:bodyPr vert="horz" wrap="square" lIns="0" tIns="59690" rIns="0" bIns="0" rtlCol="0">
            <a:spAutoFit/>
          </a:bodyPr>
          <a:lstStyle/>
          <a:p>
            <a:pPr marL="355600" marR="419100" indent="-342900">
              <a:lnSpc>
                <a:spcPts val="3030"/>
              </a:lnSpc>
              <a:spcBef>
                <a:spcPts val="470"/>
              </a:spcBef>
              <a:buFont typeface="Arial"/>
              <a:buChar char="•"/>
              <a:tabLst>
                <a:tab pos="354965" algn="l"/>
                <a:tab pos="355600" algn="l"/>
              </a:tabLst>
            </a:pPr>
            <a:r>
              <a:rPr sz="2800" spc="-10" dirty="0">
                <a:solidFill>
                  <a:srgbClr val="FFFFFF"/>
                </a:solidFill>
                <a:latin typeface="Calibri"/>
                <a:cs typeface="Calibri"/>
              </a:rPr>
              <a:t>Stimulate opioid </a:t>
            </a:r>
            <a:r>
              <a:rPr sz="2800" spc="-5" dirty="0">
                <a:solidFill>
                  <a:srgbClr val="FFFFFF"/>
                </a:solidFill>
                <a:latin typeface="Calibri"/>
                <a:cs typeface="Calibri"/>
              </a:rPr>
              <a:t>receptors </a:t>
            </a:r>
            <a:r>
              <a:rPr sz="2800" spc="-10" dirty="0">
                <a:solidFill>
                  <a:srgbClr val="FFFFFF"/>
                </a:solidFill>
                <a:latin typeface="Calibri"/>
                <a:cs typeface="Calibri"/>
              </a:rPr>
              <a:t>in </a:t>
            </a:r>
            <a:r>
              <a:rPr sz="2800" spc="-5" dirty="0">
                <a:solidFill>
                  <a:srgbClr val="FFFFFF"/>
                </a:solidFill>
                <a:latin typeface="Calibri"/>
                <a:cs typeface="Calibri"/>
              </a:rPr>
              <a:t>central nervous  </a:t>
            </a:r>
            <a:r>
              <a:rPr sz="2800" spc="-10" dirty="0">
                <a:solidFill>
                  <a:srgbClr val="FFFFFF"/>
                </a:solidFill>
                <a:latin typeface="Calibri"/>
                <a:cs typeface="Calibri"/>
              </a:rPr>
              <a:t>system </a:t>
            </a:r>
            <a:r>
              <a:rPr sz="2800" spc="-5" dirty="0">
                <a:solidFill>
                  <a:srgbClr val="FFFFFF"/>
                </a:solidFill>
                <a:latin typeface="Calibri"/>
                <a:cs typeface="Calibri"/>
              </a:rPr>
              <a:t>&amp; gastrointestinal</a:t>
            </a:r>
            <a:r>
              <a:rPr sz="2800" spc="55" dirty="0">
                <a:solidFill>
                  <a:srgbClr val="FFFFFF"/>
                </a:solidFill>
                <a:latin typeface="Calibri"/>
                <a:cs typeface="Calibri"/>
              </a:rPr>
              <a:t> </a:t>
            </a:r>
            <a:r>
              <a:rPr sz="2800" spc="-5" dirty="0">
                <a:solidFill>
                  <a:srgbClr val="FFFFFF"/>
                </a:solidFill>
                <a:latin typeface="Calibri"/>
                <a:cs typeface="Calibri"/>
              </a:rPr>
              <a:t>tract</a:t>
            </a:r>
            <a:endParaRPr sz="2800">
              <a:latin typeface="Calibri"/>
              <a:cs typeface="Calibri"/>
            </a:endParaRPr>
          </a:p>
          <a:p>
            <a:pPr marL="355600" indent="-342900">
              <a:lnSpc>
                <a:spcPct val="100000"/>
              </a:lnSpc>
              <a:spcBef>
                <a:spcPts val="1290"/>
              </a:spcBef>
              <a:buFont typeface="Arial"/>
              <a:buChar char="•"/>
              <a:tabLst>
                <a:tab pos="354965" algn="l"/>
                <a:tab pos="355600" algn="l"/>
              </a:tabLst>
            </a:pPr>
            <a:r>
              <a:rPr sz="2800" spc="-10" dirty="0">
                <a:solidFill>
                  <a:srgbClr val="FFFFFF"/>
                </a:solidFill>
                <a:latin typeface="Calibri"/>
                <a:cs typeface="Calibri"/>
              </a:rPr>
              <a:t>Analgesia </a:t>
            </a:r>
            <a:r>
              <a:rPr sz="2800" spc="-5" dirty="0">
                <a:solidFill>
                  <a:srgbClr val="FFFFFF"/>
                </a:solidFill>
                <a:latin typeface="Calibri"/>
                <a:cs typeface="Calibri"/>
              </a:rPr>
              <a:t>– </a:t>
            </a:r>
            <a:r>
              <a:rPr sz="2800" spc="-10" dirty="0">
                <a:solidFill>
                  <a:srgbClr val="FFFFFF"/>
                </a:solidFill>
                <a:latin typeface="Calibri"/>
                <a:cs typeface="Calibri"/>
              </a:rPr>
              <a:t>pain relief </a:t>
            </a:r>
            <a:r>
              <a:rPr sz="2800" spc="-5" dirty="0">
                <a:solidFill>
                  <a:srgbClr val="FFFFFF"/>
                </a:solidFill>
                <a:latin typeface="Calibri"/>
                <a:cs typeface="Calibri"/>
              </a:rPr>
              <a:t>(somatic &amp;</a:t>
            </a:r>
            <a:r>
              <a:rPr sz="2800" spc="140" dirty="0">
                <a:solidFill>
                  <a:srgbClr val="FFFFFF"/>
                </a:solidFill>
                <a:latin typeface="Calibri"/>
                <a:cs typeface="Calibri"/>
              </a:rPr>
              <a:t> </a:t>
            </a:r>
            <a:r>
              <a:rPr sz="2800" spc="-10" dirty="0">
                <a:solidFill>
                  <a:srgbClr val="FFFFFF"/>
                </a:solidFill>
                <a:latin typeface="Calibri"/>
                <a:cs typeface="Calibri"/>
              </a:rPr>
              <a:t>psychological)</a:t>
            </a:r>
            <a:endParaRPr sz="2800">
              <a:latin typeface="Calibri"/>
              <a:cs typeface="Calibri"/>
            </a:endParaRPr>
          </a:p>
          <a:p>
            <a:pPr marL="355600" indent="-342900">
              <a:lnSpc>
                <a:spcPct val="100000"/>
              </a:lnSpc>
              <a:spcBef>
                <a:spcPts val="1345"/>
              </a:spcBef>
              <a:buFont typeface="Arial"/>
              <a:buChar char="•"/>
              <a:tabLst>
                <a:tab pos="354965" algn="l"/>
                <a:tab pos="355600" algn="l"/>
              </a:tabLst>
            </a:pPr>
            <a:r>
              <a:rPr sz="2800" spc="-10" dirty="0">
                <a:solidFill>
                  <a:srgbClr val="FFFFFF"/>
                </a:solidFill>
                <a:latin typeface="Calibri"/>
                <a:cs typeface="Calibri"/>
              </a:rPr>
              <a:t>Antitussive </a:t>
            </a:r>
            <a:r>
              <a:rPr sz="2800" spc="-5" dirty="0">
                <a:solidFill>
                  <a:srgbClr val="FFFFFF"/>
                </a:solidFill>
                <a:latin typeface="Calibri"/>
                <a:cs typeface="Calibri"/>
              </a:rPr>
              <a:t>action – cough</a:t>
            </a:r>
            <a:r>
              <a:rPr sz="2800" spc="100" dirty="0">
                <a:solidFill>
                  <a:srgbClr val="FFFFFF"/>
                </a:solidFill>
                <a:latin typeface="Calibri"/>
                <a:cs typeface="Calibri"/>
              </a:rPr>
              <a:t> </a:t>
            </a:r>
            <a:r>
              <a:rPr sz="2800" spc="-10" dirty="0">
                <a:solidFill>
                  <a:srgbClr val="FFFFFF"/>
                </a:solidFill>
                <a:latin typeface="Calibri"/>
                <a:cs typeface="Calibri"/>
              </a:rPr>
              <a:t>suppression</a:t>
            </a:r>
            <a:endParaRPr sz="2800">
              <a:latin typeface="Calibri"/>
              <a:cs typeface="Calibri"/>
            </a:endParaRPr>
          </a:p>
          <a:p>
            <a:pPr marL="355600" indent="-342900">
              <a:lnSpc>
                <a:spcPct val="100000"/>
              </a:lnSpc>
              <a:spcBef>
                <a:spcPts val="1345"/>
              </a:spcBef>
              <a:buFont typeface="Arial"/>
              <a:buChar char="•"/>
              <a:tabLst>
                <a:tab pos="354965" algn="l"/>
                <a:tab pos="355600" algn="l"/>
              </a:tabLst>
            </a:pPr>
            <a:r>
              <a:rPr sz="2800" spc="-10" dirty="0">
                <a:solidFill>
                  <a:srgbClr val="FFFFFF"/>
                </a:solidFill>
                <a:latin typeface="Calibri"/>
                <a:cs typeface="Calibri"/>
              </a:rPr>
              <a:t>Euphoria, </a:t>
            </a:r>
            <a:r>
              <a:rPr sz="2800" spc="-5" dirty="0">
                <a:solidFill>
                  <a:srgbClr val="FFFFFF"/>
                </a:solidFill>
                <a:latin typeface="Calibri"/>
                <a:cs typeface="Calibri"/>
              </a:rPr>
              <a:t>stuperousness,</a:t>
            </a:r>
            <a:r>
              <a:rPr sz="2800" spc="90" dirty="0">
                <a:solidFill>
                  <a:srgbClr val="FFFFFF"/>
                </a:solidFill>
                <a:latin typeface="Calibri"/>
                <a:cs typeface="Calibri"/>
              </a:rPr>
              <a:t> </a:t>
            </a:r>
            <a:r>
              <a:rPr sz="2800" spc="-10" dirty="0">
                <a:solidFill>
                  <a:srgbClr val="FFFFFF"/>
                </a:solidFill>
                <a:latin typeface="Calibri"/>
                <a:cs typeface="Calibri"/>
              </a:rPr>
              <a:t>“nodding”</a:t>
            </a:r>
            <a:endParaRPr sz="2800">
              <a:latin typeface="Calibri"/>
              <a:cs typeface="Calibri"/>
            </a:endParaRPr>
          </a:p>
          <a:p>
            <a:pPr marL="355600" indent="-342900">
              <a:lnSpc>
                <a:spcPct val="100000"/>
              </a:lnSpc>
              <a:spcBef>
                <a:spcPts val="1345"/>
              </a:spcBef>
              <a:buFont typeface="Arial"/>
              <a:buChar char="•"/>
              <a:tabLst>
                <a:tab pos="354965" algn="l"/>
                <a:tab pos="355600" algn="l"/>
              </a:tabLst>
            </a:pPr>
            <a:r>
              <a:rPr sz="2800" spc="-10" dirty="0">
                <a:solidFill>
                  <a:srgbClr val="FFFFFF"/>
                </a:solidFill>
                <a:latin typeface="Calibri"/>
                <a:cs typeface="Calibri"/>
              </a:rPr>
              <a:t>Respiratory</a:t>
            </a:r>
            <a:r>
              <a:rPr sz="2800" spc="15" dirty="0">
                <a:solidFill>
                  <a:srgbClr val="FFFFFF"/>
                </a:solidFill>
                <a:latin typeface="Calibri"/>
                <a:cs typeface="Calibri"/>
              </a:rPr>
              <a:t> </a:t>
            </a:r>
            <a:r>
              <a:rPr sz="2800" spc="-10" dirty="0">
                <a:solidFill>
                  <a:srgbClr val="FFFFFF"/>
                </a:solidFill>
                <a:latin typeface="Calibri"/>
                <a:cs typeface="Calibri"/>
              </a:rPr>
              <a:t>depression</a:t>
            </a:r>
            <a:endParaRPr sz="2800">
              <a:latin typeface="Calibri"/>
              <a:cs typeface="Calibri"/>
            </a:endParaRPr>
          </a:p>
        </p:txBody>
      </p:sp>
      <p:sp>
        <p:nvSpPr>
          <p:cNvPr id="5" name="object 5"/>
          <p:cNvSpPr/>
          <p:nvPr/>
        </p:nvSpPr>
        <p:spPr>
          <a:xfrm>
            <a:off x="4953000" y="4572000"/>
            <a:ext cx="2895599" cy="19248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3167" y="531876"/>
            <a:ext cx="6486131"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34566" y="662432"/>
            <a:ext cx="5909945" cy="574040"/>
          </a:xfrm>
          <a:prstGeom prst="rect">
            <a:avLst/>
          </a:prstGeom>
        </p:spPr>
        <p:txBody>
          <a:bodyPr vert="horz" wrap="square" lIns="0" tIns="12700" rIns="0" bIns="0" rtlCol="0">
            <a:spAutoFit/>
          </a:bodyPr>
          <a:lstStyle/>
          <a:p>
            <a:pPr marL="12700">
              <a:lnSpc>
                <a:spcPct val="100000"/>
              </a:lnSpc>
              <a:spcBef>
                <a:spcPts val="100"/>
              </a:spcBef>
              <a:tabLst>
                <a:tab pos="3193415" algn="l"/>
              </a:tabLst>
            </a:pPr>
            <a:r>
              <a:rPr spc="-5" dirty="0"/>
              <a:t>Op</a:t>
            </a:r>
            <a:r>
              <a:rPr spc="-10" dirty="0"/>
              <a:t>ioi</a:t>
            </a:r>
            <a:r>
              <a:rPr spc="-5" dirty="0"/>
              <a:t>d </a:t>
            </a:r>
            <a:r>
              <a:rPr spc="-10" dirty="0"/>
              <a:t>A</a:t>
            </a:r>
            <a:r>
              <a:rPr spc="-5" dirty="0"/>
              <a:t>g</a:t>
            </a:r>
            <a:r>
              <a:rPr spc="-10" dirty="0"/>
              <a:t>o</a:t>
            </a:r>
            <a:r>
              <a:rPr spc="-5" dirty="0"/>
              <a:t>nis</a:t>
            </a:r>
            <a:r>
              <a:rPr spc="-10" dirty="0"/>
              <a:t>ts</a:t>
            </a:r>
            <a:r>
              <a:rPr spc="-5" dirty="0"/>
              <a:t>:</a:t>
            </a:r>
            <a:r>
              <a:rPr dirty="0"/>
              <a:t>	P</a:t>
            </a:r>
            <a:r>
              <a:rPr spc="-5" dirty="0"/>
              <a:t>harma</a:t>
            </a:r>
            <a:r>
              <a:rPr spc="-10" dirty="0"/>
              <a:t>colo</a:t>
            </a:r>
            <a:r>
              <a:rPr spc="-5" dirty="0"/>
              <a:t>gy</a:t>
            </a:r>
          </a:p>
        </p:txBody>
      </p:sp>
      <p:sp>
        <p:nvSpPr>
          <p:cNvPr id="4" name="object 4"/>
          <p:cNvSpPr txBox="1"/>
          <p:nvPr/>
        </p:nvSpPr>
        <p:spPr>
          <a:xfrm>
            <a:off x="307340" y="1829206"/>
            <a:ext cx="7537450" cy="3098165"/>
          </a:xfrm>
          <a:prstGeom prst="rect">
            <a:avLst/>
          </a:prstGeom>
        </p:spPr>
        <p:txBody>
          <a:bodyPr vert="horz" wrap="square" lIns="0" tIns="97790" rIns="0" bIns="0" rtlCol="0">
            <a:spAutoFit/>
          </a:bodyPr>
          <a:lstStyle/>
          <a:p>
            <a:pPr marL="355600" indent="-342900">
              <a:lnSpc>
                <a:spcPct val="100000"/>
              </a:lnSpc>
              <a:spcBef>
                <a:spcPts val="770"/>
              </a:spcBef>
              <a:buFont typeface="Arial"/>
              <a:buChar char="•"/>
              <a:tabLst>
                <a:tab pos="354965" algn="l"/>
                <a:tab pos="355600" algn="l"/>
              </a:tabLst>
            </a:pPr>
            <a:r>
              <a:rPr sz="2800" spc="-10" dirty="0">
                <a:solidFill>
                  <a:srgbClr val="FFFFFF"/>
                </a:solidFill>
                <a:latin typeface="Calibri"/>
                <a:cs typeface="Calibri"/>
              </a:rPr>
              <a:t>Pupillary constriction</a:t>
            </a:r>
            <a:r>
              <a:rPr sz="2800" spc="65" dirty="0">
                <a:solidFill>
                  <a:srgbClr val="FFFFFF"/>
                </a:solidFill>
                <a:latin typeface="Calibri"/>
                <a:cs typeface="Calibri"/>
              </a:rPr>
              <a:t> </a:t>
            </a:r>
            <a:r>
              <a:rPr sz="2800" spc="-10" dirty="0">
                <a:solidFill>
                  <a:srgbClr val="FFFFFF"/>
                </a:solidFill>
                <a:latin typeface="Calibri"/>
                <a:cs typeface="Calibri"/>
              </a:rPr>
              <a:t>(miosis)</a:t>
            </a:r>
            <a:endParaRPr sz="2800">
              <a:latin typeface="Calibri"/>
              <a:cs typeface="Calibri"/>
            </a:endParaRPr>
          </a:p>
          <a:p>
            <a:pPr marL="355600" indent="-342900">
              <a:lnSpc>
                <a:spcPct val="100000"/>
              </a:lnSpc>
              <a:spcBef>
                <a:spcPts val="675"/>
              </a:spcBef>
              <a:buFont typeface="Arial"/>
              <a:buChar char="•"/>
              <a:tabLst>
                <a:tab pos="354965" algn="l"/>
                <a:tab pos="355600" algn="l"/>
              </a:tabLst>
            </a:pPr>
            <a:r>
              <a:rPr sz="2800" spc="-10" dirty="0">
                <a:solidFill>
                  <a:srgbClr val="FFFFFF"/>
                </a:solidFill>
                <a:latin typeface="Calibri"/>
                <a:cs typeface="Calibri"/>
              </a:rPr>
              <a:t>Constipation</a:t>
            </a:r>
            <a:endParaRPr sz="2800">
              <a:latin typeface="Calibri"/>
              <a:cs typeface="Calibri"/>
            </a:endParaRPr>
          </a:p>
          <a:p>
            <a:pPr marL="355600" indent="-342900">
              <a:lnSpc>
                <a:spcPct val="100000"/>
              </a:lnSpc>
              <a:spcBef>
                <a:spcPts val="670"/>
              </a:spcBef>
              <a:buFont typeface="Arial"/>
              <a:buChar char="•"/>
              <a:tabLst>
                <a:tab pos="354965" algn="l"/>
                <a:tab pos="355600" algn="l"/>
              </a:tabLst>
            </a:pPr>
            <a:r>
              <a:rPr sz="2800" spc="-10" dirty="0">
                <a:solidFill>
                  <a:srgbClr val="FFFFFF"/>
                </a:solidFill>
                <a:latin typeface="Calibri"/>
                <a:cs typeface="Calibri"/>
              </a:rPr>
              <a:t>Histamine release (itching, bronchial</a:t>
            </a:r>
            <a:r>
              <a:rPr sz="2800" spc="204" dirty="0">
                <a:solidFill>
                  <a:srgbClr val="FFFFFF"/>
                </a:solidFill>
                <a:latin typeface="Calibri"/>
                <a:cs typeface="Calibri"/>
              </a:rPr>
              <a:t> </a:t>
            </a:r>
            <a:r>
              <a:rPr sz="2800" spc="-10" dirty="0">
                <a:solidFill>
                  <a:srgbClr val="FFFFFF"/>
                </a:solidFill>
                <a:latin typeface="Calibri"/>
                <a:cs typeface="Calibri"/>
              </a:rPr>
              <a:t>constriction)</a:t>
            </a:r>
            <a:endParaRPr sz="2800">
              <a:latin typeface="Calibri"/>
              <a:cs typeface="Calibri"/>
            </a:endParaRPr>
          </a:p>
          <a:p>
            <a:pPr marL="355600" indent="-342900">
              <a:lnSpc>
                <a:spcPct val="100000"/>
              </a:lnSpc>
              <a:spcBef>
                <a:spcPts val="670"/>
              </a:spcBef>
              <a:buFont typeface="Arial"/>
              <a:buChar char="•"/>
              <a:tabLst>
                <a:tab pos="354965" algn="l"/>
                <a:tab pos="355600" algn="l"/>
              </a:tabLst>
            </a:pPr>
            <a:r>
              <a:rPr sz="2800" spc="-5" dirty="0">
                <a:solidFill>
                  <a:srgbClr val="FFFFFF"/>
                </a:solidFill>
                <a:latin typeface="Calibri"/>
                <a:cs typeface="Calibri"/>
              </a:rPr>
              <a:t>Reduce</a:t>
            </a:r>
            <a:r>
              <a:rPr sz="2800" spc="5" dirty="0">
                <a:solidFill>
                  <a:srgbClr val="FFFFFF"/>
                </a:solidFill>
                <a:latin typeface="Calibri"/>
                <a:cs typeface="Calibri"/>
              </a:rPr>
              <a:t> </a:t>
            </a:r>
            <a:r>
              <a:rPr sz="2800" spc="-10" dirty="0">
                <a:solidFill>
                  <a:srgbClr val="FFFFFF"/>
                </a:solidFill>
                <a:latin typeface="Calibri"/>
                <a:cs typeface="Calibri"/>
              </a:rPr>
              <a:t>libido</a:t>
            </a:r>
            <a:endParaRPr sz="2800">
              <a:latin typeface="Calibri"/>
              <a:cs typeface="Calibri"/>
            </a:endParaRPr>
          </a:p>
          <a:p>
            <a:pPr marL="355600" indent="-342900">
              <a:lnSpc>
                <a:spcPct val="100000"/>
              </a:lnSpc>
              <a:spcBef>
                <a:spcPts val="675"/>
              </a:spcBef>
              <a:buFont typeface="Arial"/>
              <a:buChar char="•"/>
              <a:tabLst>
                <a:tab pos="354965" algn="l"/>
                <a:tab pos="355600" algn="l"/>
              </a:tabLst>
            </a:pPr>
            <a:r>
              <a:rPr sz="2800" spc="-5" dirty="0">
                <a:solidFill>
                  <a:srgbClr val="FFFFFF"/>
                </a:solidFill>
                <a:latin typeface="Calibri"/>
                <a:cs typeface="Calibri"/>
              </a:rPr>
              <a:t>Tolerance,</a:t>
            </a:r>
            <a:r>
              <a:rPr sz="2800" dirty="0">
                <a:solidFill>
                  <a:srgbClr val="FFFFFF"/>
                </a:solidFill>
                <a:latin typeface="Calibri"/>
                <a:cs typeface="Calibri"/>
              </a:rPr>
              <a:t> </a:t>
            </a:r>
            <a:r>
              <a:rPr sz="2800" spc="-10" dirty="0">
                <a:solidFill>
                  <a:srgbClr val="FFFFFF"/>
                </a:solidFill>
                <a:latin typeface="Calibri"/>
                <a:cs typeface="Calibri"/>
              </a:rPr>
              <a:t>cross-tolerance</a:t>
            </a:r>
            <a:endParaRPr sz="2800">
              <a:latin typeface="Calibri"/>
              <a:cs typeface="Calibri"/>
            </a:endParaRPr>
          </a:p>
          <a:p>
            <a:pPr marL="355600" indent="-342900">
              <a:lnSpc>
                <a:spcPct val="100000"/>
              </a:lnSpc>
              <a:spcBef>
                <a:spcPts val="670"/>
              </a:spcBef>
              <a:buFont typeface="Arial"/>
              <a:buChar char="•"/>
              <a:tabLst>
                <a:tab pos="354965" algn="l"/>
                <a:tab pos="355600" algn="l"/>
                <a:tab pos="2301240" algn="l"/>
              </a:tabLst>
            </a:pPr>
            <a:r>
              <a:rPr sz="2800" spc="-10" dirty="0">
                <a:solidFill>
                  <a:srgbClr val="FFFFFF"/>
                </a:solidFill>
                <a:latin typeface="Calibri"/>
                <a:cs typeface="Calibri"/>
              </a:rPr>
              <a:t>Withdrawal:	</a:t>
            </a:r>
            <a:r>
              <a:rPr sz="2800" spc="-5" dirty="0">
                <a:solidFill>
                  <a:srgbClr val="FFFFFF"/>
                </a:solidFill>
                <a:latin typeface="Calibri"/>
                <a:cs typeface="Calibri"/>
              </a:rPr>
              <a:t>acute &amp;</a:t>
            </a:r>
            <a:r>
              <a:rPr sz="2800" spc="5" dirty="0">
                <a:solidFill>
                  <a:srgbClr val="FFFFFF"/>
                </a:solidFill>
                <a:latin typeface="Calibri"/>
                <a:cs typeface="Calibri"/>
              </a:rPr>
              <a:t> </a:t>
            </a:r>
            <a:r>
              <a:rPr sz="2800" spc="-5" dirty="0">
                <a:solidFill>
                  <a:srgbClr val="FFFFFF"/>
                </a:solidFill>
                <a:latin typeface="Calibri"/>
                <a:cs typeface="Calibri"/>
              </a:rPr>
              <a:t>protracted</a:t>
            </a:r>
            <a:endParaRPr sz="2800">
              <a:latin typeface="Calibri"/>
              <a:cs typeface="Calibri"/>
            </a:endParaRPr>
          </a:p>
        </p:txBody>
      </p:sp>
      <p:sp>
        <p:nvSpPr>
          <p:cNvPr id="5" name="object 5"/>
          <p:cNvSpPr/>
          <p:nvPr/>
        </p:nvSpPr>
        <p:spPr>
          <a:xfrm>
            <a:off x="5410200" y="4343400"/>
            <a:ext cx="2895599" cy="19248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9412" y="356616"/>
            <a:ext cx="7231379"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00811" y="487807"/>
            <a:ext cx="6654800" cy="574040"/>
          </a:xfrm>
          <a:prstGeom prst="rect">
            <a:avLst/>
          </a:prstGeom>
        </p:spPr>
        <p:txBody>
          <a:bodyPr vert="horz" wrap="square" lIns="0" tIns="12700" rIns="0" bIns="0" rtlCol="0">
            <a:spAutoFit/>
          </a:bodyPr>
          <a:lstStyle/>
          <a:p>
            <a:pPr marL="12700">
              <a:lnSpc>
                <a:spcPct val="100000"/>
              </a:lnSpc>
              <a:spcBef>
                <a:spcPts val="100"/>
              </a:spcBef>
            </a:pPr>
            <a:r>
              <a:rPr spc="-5" dirty="0"/>
              <a:t>Possible </a:t>
            </a:r>
            <a:r>
              <a:rPr spc="-10" dirty="0"/>
              <a:t>Acute </a:t>
            </a:r>
            <a:r>
              <a:rPr spc="-5" dirty="0"/>
              <a:t>Effects of Opioid</a:t>
            </a:r>
            <a:r>
              <a:rPr spc="25" dirty="0"/>
              <a:t> </a:t>
            </a:r>
            <a:r>
              <a:rPr spc="-10" dirty="0"/>
              <a:t>Use</a:t>
            </a:r>
          </a:p>
        </p:txBody>
      </p:sp>
      <p:sp>
        <p:nvSpPr>
          <p:cNvPr id="4" name="object 4"/>
          <p:cNvSpPr txBox="1"/>
          <p:nvPr/>
        </p:nvSpPr>
        <p:spPr>
          <a:xfrm>
            <a:off x="688340" y="1448206"/>
            <a:ext cx="6061710" cy="4122420"/>
          </a:xfrm>
          <a:prstGeom prst="rect">
            <a:avLst/>
          </a:prstGeom>
        </p:spPr>
        <p:txBody>
          <a:bodyPr vert="horz" wrap="square" lIns="0" tIns="97790" rIns="0" bIns="0" rtlCol="0">
            <a:spAutoFit/>
          </a:bodyPr>
          <a:lstStyle/>
          <a:p>
            <a:pPr marL="355600" indent="-342900">
              <a:lnSpc>
                <a:spcPct val="100000"/>
              </a:lnSpc>
              <a:spcBef>
                <a:spcPts val="770"/>
              </a:spcBef>
              <a:buFont typeface="Arial"/>
              <a:buChar char="•"/>
              <a:tabLst>
                <a:tab pos="354965" algn="l"/>
                <a:tab pos="355600" algn="l"/>
              </a:tabLst>
            </a:pPr>
            <a:r>
              <a:rPr sz="2800" spc="-5" dirty="0">
                <a:solidFill>
                  <a:srgbClr val="FFFFFF"/>
                </a:solidFill>
                <a:latin typeface="Calibri"/>
                <a:cs typeface="Calibri"/>
              </a:rPr>
              <a:t>Surge of </a:t>
            </a:r>
            <a:r>
              <a:rPr sz="2800" spc="-10" dirty="0">
                <a:solidFill>
                  <a:srgbClr val="FFFFFF"/>
                </a:solidFill>
                <a:latin typeface="Calibri"/>
                <a:cs typeface="Calibri"/>
              </a:rPr>
              <a:t>pleasurable sensation </a:t>
            </a:r>
            <a:r>
              <a:rPr sz="2800" spc="-5" dirty="0">
                <a:solidFill>
                  <a:srgbClr val="FFFFFF"/>
                </a:solidFill>
                <a:latin typeface="Calibri"/>
                <a:cs typeface="Calibri"/>
              </a:rPr>
              <a:t>=</a:t>
            </a:r>
            <a:r>
              <a:rPr sz="2800" spc="114" dirty="0">
                <a:solidFill>
                  <a:srgbClr val="FFFFFF"/>
                </a:solidFill>
                <a:latin typeface="Calibri"/>
                <a:cs typeface="Calibri"/>
              </a:rPr>
              <a:t> </a:t>
            </a:r>
            <a:r>
              <a:rPr sz="2800" spc="-10" dirty="0">
                <a:solidFill>
                  <a:srgbClr val="FFFFFF"/>
                </a:solidFill>
                <a:latin typeface="Calibri"/>
                <a:cs typeface="Calibri"/>
              </a:rPr>
              <a:t>“rush”</a:t>
            </a:r>
            <a:endParaRPr sz="2800">
              <a:latin typeface="Calibri"/>
              <a:cs typeface="Calibri"/>
            </a:endParaRPr>
          </a:p>
          <a:p>
            <a:pPr marL="355600" indent="-342900">
              <a:lnSpc>
                <a:spcPct val="100000"/>
              </a:lnSpc>
              <a:spcBef>
                <a:spcPts val="675"/>
              </a:spcBef>
              <a:buFont typeface="Arial"/>
              <a:buChar char="•"/>
              <a:tabLst>
                <a:tab pos="354965" algn="l"/>
                <a:tab pos="355600" algn="l"/>
              </a:tabLst>
            </a:pPr>
            <a:r>
              <a:rPr sz="2800" spc="-10" dirty="0">
                <a:solidFill>
                  <a:srgbClr val="FFFFFF"/>
                </a:solidFill>
                <a:latin typeface="Calibri"/>
                <a:cs typeface="Calibri"/>
              </a:rPr>
              <a:t>Warm flushing </a:t>
            </a:r>
            <a:r>
              <a:rPr sz="2800" spc="-5" dirty="0">
                <a:solidFill>
                  <a:srgbClr val="FFFFFF"/>
                </a:solidFill>
                <a:latin typeface="Calibri"/>
                <a:cs typeface="Calibri"/>
              </a:rPr>
              <a:t>of</a:t>
            </a:r>
            <a:r>
              <a:rPr sz="2800" spc="50" dirty="0">
                <a:solidFill>
                  <a:srgbClr val="FFFFFF"/>
                </a:solidFill>
                <a:latin typeface="Calibri"/>
                <a:cs typeface="Calibri"/>
              </a:rPr>
              <a:t> </a:t>
            </a:r>
            <a:r>
              <a:rPr sz="2800" spc="-10" dirty="0">
                <a:solidFill>
                  <a:srgbClr val="FFFFFF"/>
                </a:solidFill>
                <a:latin typeface="Calibri"/>
                <a:cs typeface="Calibri"/>
              </a:rPr>
              <a:t>skin</a:t>
            </a:r>
            <a:endParaRPr sz="2800">
              <a:latin typeface="Calibri"/>
              <a:cs typeface="Calibri"/>
            </a:endParaRPr>
          </a:p>
          <a:p>
            <a:pPr marL="355600" indent="-342900">
              <a:lnSpc>
                <a:spcPct val="100000"/>
              </a:lnSpc>
              <a:spcBef>
                <a:spcPts val="670"/>
              </a:spcBef>
              <a:buFont typeface="Arial"/>
              <a:buChar char="•"/>
              <a:tabLst>
                <a:tab pos="354965" algn="l"/>
                <a:tab pos="355600" algn="l"/>
              </a:tabLst>
            </a:pPr>
            <a:r>
              <a:rPr sz="2800" spc="-10" dirty="0">
                <a:solidFill>
                  <a:srgbClr val="FFFFFF"/>
                </a:solidFill>
                <a:latin typeface="Calibri"/>
                <a:cs typeface="Calibri"/>
              </a:rPr>
              <a:t>Dry</a:t>
            </a:r>
            <a:r>
              <a:rPr sz="2800" spc="0" dirty="0">
                <a:solidFill>
                  <a:srgbClr val="FFFFFF"/>
                </a:solidFill>
                <a:latin typeface="Calibri"/>
                <a:cs typeface="Calibri"/>
              </a:rPr>
              <a:t> </a:t>
            </a:r>
            <a:r>
              <a:rPr sz="2800" spc="-10" dirty="0">
                <a:solidFill>
                  <a:srgbClr val="FFFFFF"/>
                </a:solidFill>
                <a:latin typeface="Calibri"/>
                <a:cs typeface="Calibri"/>
              </a:rPr>
              <a:t>mouth</a:t>
            </a:r>
            <a:endParaRPr sz="2800">
              <a:latin typeface="Calibri"/>
              <a:cs typeface="Calibri"/>
            </a:endParaRPr>
          </a:p>
          <a:p>
            <a:pPr marL="355600" indent="-342900">
              <a:lnSpc>
                <a:spcPct val="100000"/>
              </a:lnSpc>
              <a:spcBef>
                <a:spcPts val="670"/>
              </a:spcBef>
              <a:buFont typeface="Arial"/>
              <a:buChar char="•"/>
              <a:tabLst>
                <a:tab pos="354965" algn="l"/>
                <a:tab pos="355600" algn="l"/>
              </a:tabLst>
            </a:pPr>
            <a:r>
              <a:rPr sz="2800" spc="-5" dirty="0">
                <a:solidFill>
                  <a:srgbClr val="FFFFFF"/>
                </a:solidFill>
                <a:latin typeface="Calibri"/>
                <a:cs typeface="Calibri"/>
              </a:rPr>
              <a:t>Heavy </a:t>
            </a:r>
            <a:r>
              <a:rPr sz="2800" spc="-10" dirty="0">
                <a:solidFill>
                  <a:srgbClr val="FFFFFF"/>
                </a:solidFill>
                <a:latin typeface="Calibri"/>
                <a:cs typeface="Calibri"/>
              </a:rPr>
              <a:t>feeling in</a:t>
            </a:r>
            <a:r>
              <a:rPr sz="2800" spc="10" dirty="0">
                <a:solidFill>
                  <a:srgbClr val="FFFFFF"/>
                </a:solidFill>
                <a:latin typeface="Calibri"/>
                <a:cs typeface="Calibri"/>
              </a:rPr>
              <a:t> </a:t>
            </a:r>
            <a:r>
              <a:rPr sz="2800" spc="-5" dirty="0">
                <a:solidFill>
                  <a:srgbClr val="FFFFFF"/>
                </a:solidFill>
                <a:latin typeface="Calibri"/>
                <a:cs typeface="Calibri"/>
              </a:rPr>
              <a:t>extremities</a:t>
            </a:r>
            <a:endParaRPr sz="2800">
              <a:latin typeface="Calibri"/>
              <a:cs typeface="Calibri"/>
            </a:endParaRPr>
          </a:p>
          <a:p>
            <a:pPr marL="355600" indent="-342900">
              <a:lnSpc>
                <a:spcPct val="100000"/>
              </a:lnSpc>
              <a:spcBef>
                <a:spcPts val="675"/>
              </a:spcBef>
              <a:buFont typeface="Arial"/>
              <a:buChar char="•"/>
              <a:tabLst>
                <a:tab pos="354965" algn="l"/>
                <a:tab pos="355600" algn="l"/>
              </a:tabLst>
            </a:pPr>
            <a:r>
              <a:rPr sz="2800" spc="-10" dirty="0">
                <a:solidFill>
                  <a:srgbClr val="FFFFFF"/>
                </a:solidFill>
                <a:latin typeface="Calibri"/>
                <a:cs typeface="Calibri"/>
              </a:rPr>
              <a:t>Drowsiness</a:t>
            </a:r>
            <a:endParaRPr sz="2800">
              <a:latin typeface="Calibri"/>
              <a:cs typeface="Calibri"/>
            </a:endParaRPr>
          </a:p>
          <a:p>
            <a:pPr marL="355600" indent="-342900">
              <a:lnSpc>
                <a:spcPct val="100000"/>
              </a:lnSpc>
              <a:spcBef>
                <a:spcPts val="670"/>
              </a:spcBef>
              <a:buFont typeface="Arial"/>
              <a:buChar char="•"/>
              <a:tabLst>
                <a:tab pos="354965" algn="l"/>
                <a:tab pos="355600" algn="l"/>
              </a:tabLst>
            </a:pPr>
            <a:r>
              <a:rPr sz="2800" spc="-10" dirty="0">
                <a:solidFill>
                  <a:srgbClr val="FFFFFF"/>
                </a:solidFill>
                <a:latin typeface="Calibri"/>
                <a:cs typeface="Calibri"/>
              </a:rPr>
              <a:t>Clouding </a:t>
            </a:r>
            <a:r>
              <a:rPr sz="2800" spc="-5" dirty="0">
                <a:solidFill>
                  <a:srgbClr val="FFFFFF"/>
                </a:solidFill>
                <a:latin typeface="Calibri"/>
                <a:cs typeface="Calibri"/>
              </a:rPr>
              <a:t>of mental</a:t>
            </a:r>
            <a:r>
              <a:rPr sz="2800" spc="40" dirty="0">
                <a:solidFill>
                  <a:srgbClr val="FFFFFF"/>
                </a:solidFill>
                <a:latin typeface="Calibri"/>
                <a:cs typeface="Calibri"/>
              </a:rPr>
              <a:t> </a:t>
            </a:r>
            <a:r>
              <a:rPr sz="2800" spc="-10" dirty="0">
                <a:solidFill>
                  <a:srgbClr val="FFFFFF"/>
                </a:solidFill>
                <a:latin typeface="Calibri"/>
                <a:cs typeface="Calibri"/>
              </a:rPr>
              <a:t>function</a:t>
            </a:r>
            <a:endParaRPr sz="2800">
              <a:latin typeface="Calibri"/>
              <a:cs typeface="Calibri"/>
            </a:endParaRPr>
          </a:p>
          <a:p>
            <a:pPr marL="355600" indent="-342900">
              <a:lnSpc>
                <a:spcPct val="100000"/>
              </a:lnSpc>
              <a:spcBef>
                <a:spcPts val="675"/>
              </a:spcBef>
              <a:buFont typeface="Arial"/>
              <a:buChar char="•"/>
              <a:tabLst>
                <a:tab pos="354965" algn="l"/>
                <a:tab pos="355600" algn="l"/>
              </a:tabLst>
            </a:pPr>
            <a:r>
              <a:rPr sz="2800" spc="-10" dirty="0">
                <a:solidFill>
                  <a:srgbClr val="FFFFFF"/>
                </a:solidFill>
                <a:latin typeface="Calibri"/>
                <a:cs typeface="Calibri"/>
              </a:rPr>
              <a:t>Slowing </a:t>
            </a:r>
            <a:r>
              <a:rPr sz="2800" spc="-5" dirty="0">
                <a:solidFill>
                  <a:srgbClr val="FFFFFF"/>
                </a:solidFill>
                <a:latin typeface="Calibri"/>
                <a:cs typeface="Calibri"/>
              </a:rPr>
              <a:t>of heart rate and</a:t>
            </a:r>
            <a:r>
              <a:rPr sz="2800" spc="35" dirty="0">
                <a:solidFill>
                  <a:srgbClr val="FFFFFF"/>
                </a:solidFill>
                <a:latin typeface="Calibri"/>
                <a:cs typeface="Calibri"/>
              </a:rPr>
              <a:t> </a:t>
            </a:r>
            <a:r>
              <a:rPr sz="2800" spc="-10" dirty="0">
                <a:solidFill>
                  <a:srgbClr val="FFFFFF"/>
                </a:solidFill>
                <a:latin typeface="Calibri"/>
                <a:cs typeface="Calibri"/>
              </a:rPr>
              <a:t>breathing</a:t>
            </a:r>
            <a:endParaRPr sz="2800">
              <a:latin typeface="Calibri"/>
              <a:cs typeface="Calibri"/>
            </a:endParaRPr>
          </a:p>
          <a:p>
            <a:pPr marL="355600" indent="-342900">
              <a:lnSpc>
                <a:spcPct val="100000"/>
              </a:lnSpc>
              <a:spcBef>
                <a:spcPts val="670"/>
              </a:spcBef>
              <a:buFont typeface="Arial"/>
              <a:buChar char="•"/>
              <a:tabLst>
                <a:tab pos="354965" algn="l"/>
                <a:tab pos="355600" algn="l"/>
              </a:tabLst>
            </a:pPr>
            <a:r>
              <a:rPr sz="2800" spc="-5" dirty="0">
                <a:solidFill>
                  <a:srgbClr val="FFFFFF"/>
                </a:solidFill>
                <a:latin typeface="Calibri"/>
                <a:cs typeface="Calibri"/>
              </a:rPr>
              <a:t>Nausea, </a:t>
            </a:r>
            <a:r>
              <a:rPr sz="2800" spc="-10" dirty="0">
                <a:solidFill>
                  <a:srgbClr val="FFFFFF"/>
                </a:solidFill>
                <a:latin typeface="Calibri"/>
                <a:cs typeface="Calibri"/>
              </a:rPr>
              <a:t>vomiting, </a:t>
            </a:r>
            <a:r>
              <a:rPr sz="2800" spc="-5" dirty="0">
                <a:solidFill>
                  <a:srgbClr val="FFFFFF"/>
                </a:solidFill>
                <a:latin typeface="Calibri"/>
                <a:cs typeface="Calibri"/>
              </a:rPr>
              <a:t>and severe</a:t>
            </a:r>
            <a:r>
              <a:rPr sz="2800" spc="55" dirty="0">
                <a:solidFill>
                  <a:srgbClr val="FFFFFF"/>
                </a:solidFill>
                <a:latin typeface="Calibri"/>
                <a:cs typeface="Calibri"/>
              </a:rPr>
              <a:t> </a:t>
            </a:r>
            <a:r>
              <a:rPr sz="2800" spc="-10" dirty="0">
                <a:solidFill>
                  <a:srgbClr val="FFFFFF"/>
                </a:solidFill>
                <a:latin typeface="Calibri"/>
                <a:cs typeface="Calibri"/>
              </a:rPr>
              <a:t>itching</a:t>
            </a:r>
            <a:endParaRPr sz="2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9303" y="356616"/>
            <a:ext cx="5911595"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60734" y="487807"/>
            <a:ext cx="5335905" cy="574040"/>
          </a:xfrm>
          <a:prstGeom prst="rect">
            <a:avLst/>
          </a:prstGeom>
        </p:spPr>
        <p:txBody>
          <a:bodyPr vert="horz" wrap="square" lIns="0" tIns="12700" rIns="0" bIns="0" rtlCol="0">
            <a:spAutoFit/>
          </a:bodyPr>
          <a:lstStyle/>
          <a:p>
            <a:pPr marL="12700">
              <a:lnSpc>
                <a:spcPct val="100000"/>
              </a:lnSpc>
              <a:spcBef>
                <a:spcPts val="100"/>
              </a:spcBef>
            </a:pPr>
            <a:r>
              <a:rPr spc="-5" dirty="0"/>
              <a:t>Consequences of Opioid</a:t>
            </a:r>
            <a:r>
              <a:rPr spc="-35" dirty="0"/>
              <a:t> </a:t>
            </a:r>
            <a:r>
              <a:rPr spc="-10" dirty="0"/>
              <a:t>Use</a:t>
            </a:r>
          </a:p>
        </p:txBody>
      </p:sp>
      <p:sp>
        <p:nvSpPr>
          <p:cNvPr id="4" name="object 4"/>
          <p:cNvSpPr txBox="1"/>
          <p:nvPr/>
        </p:nvSpPr>
        <p:spPr>
          <a:xfrm>
            <a:off x="612140" y="1282090"/>
            <a:ext cx="7335520" cy="5049520"/>
          </a:xfrm>
          <a:prstGeom prst="rect">
            <a:avLst/>
          </a:prstGeom>
        </p:spPr>
        <p:txBody>
          <a:bodyPr vert="horz" wrap="square" lIns="0" tIns="107315" rIns="0" bIns="0" rtlCol="0">
            <a:spAutoFit/>
          </a:bodyPr>
          <a:lstStyle/>
          <a:p>
            <a:pPr marL="355600" indent="-342900">
              <a:lnSpc>
                <a:spcPct val="100000"/>
              </a:lnSpc>
              <a:spcBef>
                <a:spcPts val="845"/>
              </a:spcBef>
              <a:buFont typeface="Arial"/>
              <a:buChar char="•"/>
              <a:tabLst>
                <a:tab pos="354965" algn="l"/>
                <a:tab pos="355600" algn="l"/>
              </a:tabLst>
            </a:pPr>
            <a:r>
              <a:rPr sz="2800" spc="-10" dirty="0">
                <a:solidFill>
                  <a:srgbClr val="FFFFFF"/>
                </a:solidFill>
                <a:latin typeface="Calibri"/>
                <a:cs typeface="Calibri"/>
              </a:rPr>
              <a:t>Addiction</a:t>
            </a:r>
            <a:endParaRPr sz="2800">
              <a:latin typeface="Calibri"/>
              <a:cs typeface="Calibri"/>
            </a:endParaRPr>
          </a:p>
          <a:p>
            <a:pPr marL="355600" indent="-342900">
              <a:lnSpc>
                <a:spcPct val="100000"/>
              </a:lnSpc>
              <a:spcBef>
                <a:spcPts val="740"/>
              </a:spcBef>
              <a:buFont typeface="Arial"/>
              <a:buChar char="•"/>
              <a:tabLst>
                <a:tab pos="354965" algn="l"/>
                <a:tab pos="355600" algn="l"/>
              </a:tabLst>
            </a:pPr>
            <a:r>
              <a:rPr sz="2800" spc="-10" dirty="0">
                <a:solidFill>
                  <a:srgbClr val="FFFFFF"/>
                </a:solidFill>
                <a:latin typeface="Calibri"/>
                <a:cs typeface="Calibri"/>
              </a:rPr>
              <a:t>Overdose</a:t>
            </a:r>
            <a:endParaRPr sz="2800">
              <a:latin typeface="Calibri"/>
              <a:cs typeface="Calibri"/>
            </a:endParaRPr>
          </a:p>
          <a:p>
            <a:pPr marL="355600" indent="-342900">
              <a:lnSpc>
                <a:spcPct val="100000"/>
              </a:lnSpc>
              <a:spcBef>
                <a:spcPts val="745"/>
              </a:spcBef>
              <a:buFont typeface="Arial"/>
              <a:buChar char="•"/>
              <a:tabLst>
                <a:tab pos="354965" algn="l"/>
                <a:tab pos="355600" algn="l"/>
              </a:tabLst>
            </a:pPr>
            <a:r>
              <a:rPr sz="2800" spc="-5" dirty="0">
                <a:solidFill>
                  <a:srgbClr val="FFFFFF"/>
                </a:solidFill>
                <a:latin typeface="Calibri"/>
                <a:cs typeface="Calibri"/>
              </a:rPr>
              <a:t>Death</a:t>
            </a:r>
            <a:endParaRPr sz="2800">
              <a:latin typeface="Calibri"/>
              <a:cs typeface="Calibri"/>
            </a:endParaRPr>
          </a:p>
          <a:p>
            <a:pPr marL="355600" indent="-342900">
              <a:lnSpc>
                <a:spcPct val="100000"/>
              </a:lnSpc>
              <a:spcBef>
                <a:spcPts val="745"/>
              </a:spcBef>
              <a:buFont typeface="Arial"/>
              <a:buChar char="•"/>
              <a:tabLst>
                <a:tab pos="354965" algn="l"/>
                <a:tab pos="355600" algn="l"/>
              </a:tabLst>
            </a:pPr>
            <a:r>
              <a:rPr sz="2800" spc="-5" dirty="0">
                <a:solidFill>
                  <a:srgbClr val="FFFFFF"/>
                </a:solidFill>
                <a:latin typeface="Calibri"/>
                <a:cs typeface="Calibri"/>
              </a:rPr>
              <a:t>Use related (e.g., HIV </a:t>
            </a:r>
            <a:r>
              <a:rPr sz="2800" spc="-10" dirty="0">
                <a:solidFill>
                  <a:srgbClr val="FFFFFF"/>
                </a:solidFill>
                <a:latin typeface="Calibri"/>
                <a:cs typeface="Calibri"/>
              </a:rPr>
              <a:t>infection,</a:t>
            </a:r>
            <a:r>
              <a:rPr sz="2800" spc="50" dirty="0">
                <a:solidFill>
                  <a:srgbClr val="FFFFFF"/>
                </a:solidFill>
                <a:latin typeface="Calibri"/>
                <a:cs typeface="Calibri"/>
              </a:rPr>
              <a:t> </a:t>
            </a:r>
            <a:r>
              <a:rPr sz="2800" spc="-10" dirty="0">
                <a:solidFill>
                  <a:srgbClr val="FFFFFF"/>
                </a:solidFill>
                <a:latin typeface="Calibri"/>
                <a:cs typeface="Calibri"/>
              </a:rPr>
              <a:t>malnutrition)</a:t>
            </a:r>
            <a:endParaRPr sz="2800">
              <a:latin typeface="Calibri"/>
              <a:cs typeface="Calibri"/>
            </a:endParaRPr>
          </a:p>
          <a:p>
            <a:pPr marL="355600" indent="-342900">
              <a:lnSpc>
                <a:spcPct val="100000"/>
              </a:lnSpc>
              <a:spcBef>
                <a:spcPts val="745"/>
              </a:spcBef>
              <a:buFont typeface="Arial"/>
              <a:buChar char="•"/>
              <a:tabLst>
                <a:tab pos="354965" algn="l"/>
                <a:tab pos="355600" algn="l"/>
              </a:tabLst>
            </a:pPr>
            <a:r>
              <a:rPr sz="2800" spc="-10" dirty="0">
                <a:solidFill>
                  <a:srgbClr val="FFFFFF"/>
                </a:solidFill>
                <a:latin typeface="Calibri"/>
                <a:cs typeface="Calibri"/>
              </a:rPr>
              <a:t>Negative </a:t>
            </a:r>
            <a:r>
              <a:rPr sz="2800" spc="-5" dirty="0">
                <a:solidFill>
                  <a:srgbClr val="FFFFFF"/>
                </a:solidFill>
                <a:latin typeface="Calibri"/>
                <a:cs typeface="Calibri"/>
              </a:rPr>
              <a:t>consequences from</a:t>
            </a:r>
            <a:r>
              <a:rPr sz="2800" spc="55" dirty="0">
                <a:solidFill>
                  <a:srgbClr val="FFFFFF"/>
                </a:solidFill>
                <a:latin typeface="Calibri"/>
                <a:cs typeface="Calibri"/>
              </a:rPr>
              <a:t> </a:t>
            </a:r>
            <a:r>
              <a:rPr sz="2800" spc="-10" dirty="0">
                <a:solidFill>
                  <a:srgbClr val="FFFFFF"/>
                </a:solidFill>
                <a:latin typeface="Calibri"/>
                <a:cs typeface="Calibri"/>
              </a:rPr>
              <a:t>injection:</a:t>
            </a:r>
            <a:endParaRPr sz="2800">
              <a:latin typeface="Calibri"/>
              <a:cs typeface="Calibri"/>
            </a:endParaRPr>
          </a:p>
          <a:p>
            <a:pPr marL="756285" lvl="1" indent="-286385">
              <a:lnSpc>
                <a:spcPct val="100000"/>
              </a:lnSpc>
              <a:spcBef>
                <a:spcPts val="315"/>
              </a:spcBef>
              <a:buFont typeface="Arial"/>
              <a:buChar char="–"/>
              <a:tabLst>
                <a:tab pos="756920" algn="l"/>
              </a:tabLst>
            </a:pPr>
            <a:r>
              <a:rPr sz="2400" spc="-5" dirty="0">
                <a:solidFill>
                  <a:srgbClr val="FFFFFF"/>
                </a:solidFill>
                <a:latin typeface="Calibri"/>
                <a:cs typeface="Calibri"/>
              </a:rPr>
              <a:t>Infectious diseases (e.g., HIV/AIDS, Hepatitis </a:t>
            </a:r>
            <a:r>
              <a:rPr sz="2400" dirty="0">
                <a:solidFill>
                  <a:srgbClr val="FFFFFF"/>
                </a:solidFill>
                <a:latin typeface="Calibri"/>
                <a:cs typeface="Calibri"/>
              </a:rPr>
              <a:t>B and</a:t>
            </a:r>
            <a:r>
              <a:rPr sz="2400" spc="-30" dirty="0">
                <a:solidFill>
                  <a:srgbClr val="FFFFFF"/>
                </a:solidFill>
                <a:latin typeface="Calibri"/>
                <a:cs typeface="Calibri"/>
              </a:rPr>
              <a:t> </a:t>
            </a:r>
            <a:r>
              <a:rPr sz="2400" dirty="0">
                <a:solidFill>
                  <a:srgbClr val="FFFFFF"/>
                </a:solidFill>
                <a:latin typeface="Calibri"/>
                <a:cs typeface="Calibri"/>
              </a:rPr>
              <a:t>C)</a:t>
            </a:r>
            <a:endParaRPr sz="2400">
              <a:latin typeface="Calibri"/>
              <a:cs typeface="Calibri"/>
            </a:endParaRPr>
          </a:p>
          <a:p>
            <a:pPr marL="756285" lvl="1" indent="-286385">
              <a:lnSpc>
                <a:spcPct val="100000"/>
              </a:lnSpc>
              <a:spcBef>
                <a:spcPts val="290"/>
              </a:spcBef>
              <a:buFont typeface="Arial"/>
              <a:buChar char="–"/>
              <a:tabLst>
                <a:tab pos="756920" algn="l"/>
              </a:tabLst>
            </a:pPr>
            <a:r>
              <a:rPr sz="2400" spc="-5" dirty="0">
                <a:solidFill>
                  <a:srgbClr val="FFFFFF"/>
                </a:solidFill>
                <a:latin typeface="Calibri"/>
                <a:cs typeface="Calibri"/>
              </a:rPr>
              <a:t>Collapsed</a:t>
            </a:r>
            <a:r>
              <a:rPr sz="2400" spc="-25" dirty="0">
                <a:solidFill>
                  <a:srgbClr val="FFFFFF"/>
                </a:solidFill>
                <a:latin typeface="Calibri"/>
                <a:cs typeface="Calibri"/>
              </a:rPr>
              <a:t> </a:t>
            </a:r>
            <a:r>
              <a:rPr sz="2400" spc="-5" dirty="0">
                <a:solidFill>
                  <a:srgbClr val="FFFFFF"/>
                </a:solidFill>
                <a:latin typeface="Calibri"/>
                <a:cs typeface="Calibri"/>
              </a:rPr>
              <a:t>veins</a:t>
            </a:r>
            <a:endParaRPr sz="2400">
              <a:latin typeface="Calibri"/>
              <a:cs typeface="Calibri"/>
            </a:endParaRPr>
          </a:p>
          <a:p>
            <a:pPr marL="756285" lvl="1" indent="-286385">
              <a:lnSpc>
                <a:spcPct val="100000"/>
              </a:lnSpc>
              <a:spcBef>
                <a:spcPts val="285"/>
              </a:spcBef>
              <a:buFont typeface="Arial"/>
              <a:buChar char="–"/>
              <a:tabLst>
                <a:tab pos="756920" algn="l"/>
              </a:tabLst>
            </a:pPr>
            <a:r>
              <a:rPr sz="2400" spc="-5" dirty="0">
                <a:solidFill>
                  <a:srgbClr val="FFFFFF"/>
                </a:solidFill>
                <a:latin typeface="Calibri"/>
                <a:cs typeface="Calibri"/>
              </a:rPr>
              <a:t>Infection of heart lining and</a:t>
            </a:r>
            <a:r>
              <a:rPr sz="2400" spc="-20" dirty="0">
                <a:solidFill>
                  <a:srgbClr val="FFFFFF"/>
                </a:solidFill>
                <a:latin typeface="Calibri"/>
                <a:cs typeface="Calibri"/>
              </a:rPr>
              <a:t> </a:t>
            </a:r>
            <a:r>
              <a:rPr sz="2400" spc="-5" dirty="0">
                <a:solidFill>
                  <a:srgbClr val="FFFFFF"/>
                </a:solidFill>
                <a:latin typeface="Calibri"/>
                <a:cs typeface="Calibri"/>
              </a:rPr>
              <a:t>valves</a:t>
            </a:r>
            <a:endParaRPr sz="2400">
              <a:latin typeface="Calibri"/>
              <a:cs typeface="Calibri"/>
            </a:endParaRPr>
          </a:p>
          <a:p>
            <a:pPr marL="756285" lvl="1" indent="-286385">
              <a:lnSpc>
                <a:spcPct val="100000"/>
              </a:lnSpc>
              <a:spcBef>
                <a:spcPts val="290"/>
              </a:spcBef>
              <a:buFont typeface="Arial"/>
              <a:buChar char="–"/>
              <a:tabLst>
                <a:tab pos="756920" algn="l"/>
              </a:tabLst>
            </a:pPr>
            <a:r>
              <a:rPr sz="2400" spc="-5" dirty="0">
                <a:solidFill>
                  <a:srgbClr val="FFFFFF"/>
                </a:solidFill>
                <a:latin typeface="Calibri"/>
                <a:cs typeface="Calibri"/>
              </a:rPr>
              <a:t>Arthritis </a:t>
            </a:r>
            <a:r>
              <a:rPr sz="2400" dirty="0">
                <a:solidFill>
                  <a:srgbClr val="FFFFFF"/>
                </a:solidFill>
                <a:latin typeface="Calibri"/>
                <a:cs typeface="Calibri"/>
              </a:rPr>
              <a:t>and </a:t>
            </a:r>
            <a:r>
              <a:rPr sz="2400" spc="-5" dirty="0">
                <a:solidFill>
                  <a:srgbClr val="FFFFFF"/>
                </a:solidFill>
                <a:latin typeface="Calibri"/>
                <a:cs typeface="Calibri"/>
              </a:rPr>
              <a:t>other rheumatologic</a:t>
            </a:r>
            <a:r>
              <a:rPr sz="2400" spc="-55" dirty="0">
                <a:solidFill>
                  <a:srgbClr val="FFFFFF"/>
                </a:solidFill>
                <a:latin typeface="Calibri"/>
                <a:cs typeface="Calibri"/>
              </a:rPr>
              <a:t> </a:t>
            </a:r>
            <a:r>
              <a:rPr sz="2400" spc="-5" dirty="0">
                <a:solidFill>
                  <a:srgbClr val="FFFFFF"/>
                </a:solidFill>
                <a:latin typeface="Calibri"/>
                <a:cs typeface="Calibri"/>
              </a:rPr>
              <a:t>problems</a:t>
            </a:r>
            <a:endParaRPr sz="2400">
              <a:latin typeface="Calibri"/>
              <a:cs typeface="Calibri"/>
            </a:endParaRPr>
          </a:p>
          <a:p>
            <a:pPr marL="756285" lvl="1" indent="-286385">
              <a:lnSpc>
                <a:spcPct val="100000"/>
              </a:lnSpc>
              <a:spcBef>
                <a:spcPts val="285"/>
              </a:spcBef>
              <a:buFont typeface="Arial"/>
              <a:buChar char="–"/>
              <a:tabLst>
                <a:tab pos="756920" algn="l"/>
              </a:tabLst>
            </a:pPr>
            <a:r>
              <a:rPr sz="2400" dirty="0">
                <a:solidFill>
                  <a:srgbClr val="FFFFFF"/>
                </a:solidFill>
                <a:latin typeface="Calibri"/>
                <a:cs typeface="Calibri"/>
              </a:rPr>
              <a:t>Bacterial</a:t>
            </a:r>
            <a:r>
              <a:rPr sz="2400" spc="-40" dirty="0">
                <a:solidFill>
                  <a:srgbClr val="FFFFFF"/>
                </a:solidFill>
                <a:latin typeface="Calibri"/>
                <a:cs typeface="Calibri"/>
              </a:rPr>
              <a:t> </a:t>
            </a:r>
            <a:r>
              <a:rPr sz="2400" spc="-5" dirty="0">
                <a:solidFill>
                  <a:srgbClr val="FFFFFF"/>
                </a:solidFill>
                <a:latin typeface="Calibri"/>
                <a:cs typeface="Calibri"/>
              </a:rPr>
              <a:t>infections</a:t>
            </a:r>
            <a:endParaRPr sz="2400">
              <a:latin typeface="Calibri"/>
              <a:cs typeface="Calibri"/>
            </a:endParaRPr>
          </a:p>
          <a:p>
            <a:pPr marL="756285" lvl="1" indent="-286385">
              <a:lnSpc>
                <a:spcPct val="100000"/>
              </a:lnSpc>
              <a:spcBef>
                <a:spcPts val="290"/>
              </a:spcBef>
              <a:buFont typeface="Arial"/>
              <a:buChar char="–"/>
              <a:tabLst>
                <a:tab pos="756920" algn="l"/>
              </a:tabLst>
            </a:pPr>
            <a:r>
              <a:rPr sz="2400" spc="-5" dirty="0">
                <a:solidFill>
                  <a:srgbClr val="FFFFFF"/>
                </a:solidFill>
                <a:latin typeface="Calibri"/>
                <a:cs typeface="Calibri"/>
              </a:rPr>
              <a:t>Abscesses</a:t>
            </a:r>
            <a:endParaRPr sz="24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4266" y="652970"/>
            <a:ext cx="235902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Calibri"/>
                <a:cs typeface="Calibri"/>
              </a:rPr>
              <a:t>Short Term</a:t>
            </a:r>
            <a:r>
              <a:rPr sz="2400" b="1" spc="-60" dirty="0">
                <a:solidFill>
                  <a:srgbClr val="FFFFFF"/>
                </a:solidFill>
                <a:latin typeface="Calibri"/>
                <a:cs typeface="Calibri"/>
              </a:rPr>
              <a:t> </a:t>
            </a:r>
            <a:r>
              <a:rPr sz="2400" b="1" spc="-5" dirty="0">
                <a:solidFill>
                  <a:srgbClr val="FFFFFF"/>
                </a:solidFill>
                <a:latin typeface="Calibri"/>
                <a:cs typeface="Calibri"/>
              </a:rPr>
              <a:t>Effects</a:t>
            </a:r>
            <a:endParaRPr sz="2400">
              <a:latin typeface="Calibri"/>
              <a:cs typeface="Calibri"/>
            </a:endParaRPr>
          </a:p>
        </p:txBody>
      </p:sp>
      <p:sp>
        <p:nvSpPr>
          <p:cNvPr id="3" name="object 3"/>
          <p:cNvSpPr/>
          <p:nvPr/>
        </p:nvSpPr>
        <p:spPr>
          <a:xfrm>
            <a:off x="685800" y="1600200"/>
            <a:ext cx="3299412" cy="473810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456078" y="652970"/>
            <a:ext cx="227330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libri"/>
                <a:cs typeface="Calibri"/>
              </a:rPr>
              <a:t>Long Term</a:t>
            </a:r>
            <a:r>
              <a:rPr sz="2400" b="1" spc="-65" dirty="0">
                <a:latin typeface="Calibri"/>
                <a:cs typeface="Calibri"/>
              </a:rPr>
              <a:t> </a:t>
            </a:r>
            <a:r>
              <a:rPr sz="2400" b="1" spc="-5" dirty="0">
                <a:latin typeface="Calibri"/>
                <a:cs typeface="Calibri"/>
              </a:rPr>
              <a:t>Effects</a:t>
            </a:r>
            <a:endParaRPr sz="2400">
              <a:latin typeface="Calibri"/>
              <a:cs typeface="Calibri"/>
            </a:endParaRPr>
          </a:p>
        </p:txBody>
      </p:sp>
      <p:sp>
        <p:nvSpPr>
          <p:cNvPr id="5" name="object 5"/>
          <p:cNvSpPr/>
          <p:nvPr/>
        </p:nvSpPr>
        <p:spPr>
          <a:xfrm>
            <a:off x="4687823" y="1600200"/>
            <a:ext cx="3289751" cy="473811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85359" y="685800"/>
            <a:ext cx="3364979" cy="25145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76400" y="1447800"/>
            <a:ext cx="2648712" cy="19781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461003" y="3505200"/>
            <a:ext cx="3657599" cy="2743199"/>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59740" y="334772"/>
            <a:ext cx="2373630" cy="1243965"/>
          </a:xfrm>
          <a:prstGeom prst="rect">
            <a:avLst/>
          </a:prstGeom>
        </p:spPr>
        <p:txBody>
          <a:bodyPr vert="horz" wrap="square" lIns="0" tIns="12065" rIns="0" bIns="0" rtlCol="0">
            <a:spAutoFit/>
          </a:bodyPr>
          <a:lstStyle/>
          <a:p>
            <a:pPr marL="12700" marR="5080">
              <a:lnSpc>
                <a:spcPct val="100000"/>
              </a:lnSpc>
              <a:spcBef>
                <a:spcPts val="95"/>
              </a:spcBef>
            </a:pPr>
            <a:r>
              <a:rPr sz="4000" spc="-5" dirty="0"/>
              <a:t>Abscesses  </a:t>
            </a:r>
            <a:r>
              <a:rPr sz="4000" spc="-10" dirty="0"/>
              <a:t>from </a:t>
            </a:r>
            <a:r>
              <a:rPr sz="4000" spc="-5" dirty="0"/>
              <a:t>IV</a:t>
            </a:r>
            <a:r>
              <a:rPr sz="4000" spc="-40" dirty="0"/>
              <a:t> </a:t>
            </a:r>
            <a:r>
              <a:rPr sz="4000" spc="-5" dirty="0"/>
              <a:t>Use</a:t>
            </a:r>
            <a:endParaRPr sz="4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03960" y="280416"/>
            <a:ext cx="1930907"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34411" y="280416"/>
            <a:ext cx="4751831" cy="10119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475390" y="386875"/>
            <a:ext cx="5506720" cy="603885"/>
          </a:xfrm>
          <a:prstGeom prst="rect">
            <a:avLst/>
          </a:prstGeom>
        </p:spPr>
        <p:txBody>
          <a:bodyPr vert="horz" wrap="square" lIns="0" tIns="12065" rIns="0" bIns="0" rtlCol="0">
            <a:spAutoFit/>
          </a:bodyPr>
          <a:lstStyle/>
          <a:p>
            <a:pPr marL="12700">
              <a:lnSpc>
                <a:spcPct val="100000"/>
              </a:lnSpc>
              <a:spcBef>
                <a:spcPts val="95"/>
              </a:spcBef>
            </a:pPr>
            <a:r>
              <a:rPr sz="3800" i="1" spc="-95" dirty="0">
                <a:latin typeface="Impact"/>
                <a:cs typeface="Impact"/>
              </a:rPr>
              <a:t>Heroin </a:t>
            </a:r>
            <a:r>
              <a:rPr spc="-5" dirty="0"/>
              <a:t>Withdrawal</a:t>
            </a:r>
            <a:r>
              <a:rPr spc="25" dirty="0"/>
              <a:t> </a:t>
            </a:r>
            <a:r>
              <a:rPr spc="-5" dirty="0"/>
              <a:t>Syndrome</a:t>
            </a:r>
            <a:endParaRPr sz="3800">
              <a:latin typeface="Impact"/>
              <a:cs typeface="Impact"/>
            </a:endParaRPr>
          </a:p>
        </p:txBody>
      </p:sp>
      <p:sp>
        <p:nvSpPr>
          <p:cNvPr id="5" name="object 5"/>
          <p:cNvSpPr txBox="1"/>
          <p:nvPr/>
        </p:nvSpPr>
        <p:spPr>
          <a:xfrm>
            <a:off x="383540" y="1243990"/>
            <a:ext cx="7710170" cy="4473575"/>
          </a:xfrm>
          <a:prstGeom prst="rect">
            <a:avLst/>
          </a:prstGeom>
        </p:spPr>
        <p:txBody>
          <a:bodyPr vert="horz" wrap="square" lIns="0" tIns="107315" rIns="0" bIns="0" rtlCol="0">
            <a:spAutoFit/>
          </a:bodyPr>
          <a:lstStyle/>
          <a:p>
            <a:pPr marL="355600" indent="-342900">
              <a:lnSpc>
                <a:spcPct val="100000"/>
              </a:lnSpc>
              <a:spcBef>
                <a:spcPts val="845"/>
              </a:spcBef>
              <a:buFont typeface="Arial"/>
              <a:buChar char="•"/>
              <a:tabLst>
                <a:tab pos="354965" algn="l"/>
                <a:tab pos="355600" algn="l"/>
              </a:tabLst>
            </a:pPr>
            <a:r>
              <a:rPr sz="2800" spc="-10" dirty="0">
                <a:solidFill>
                  <a:srgbClr val="FFFFFF"/>
                </a:solidFill>
                <a:latin typeface="Calibri"/>
                <a:cs typeface="Calibri"/>
              </a:rPr>
              <a:t>Intensity varies with level </a:t>
            </a:r>
            <a:r>
              <a:rPr sz="2800" spc="-5" dirty="0">
                <a:solidFill>
                  <a:srgbClr val="FFFFFF"/>
                </a:solidFill>
                <a:latin typeface="Calibri"/>
                <a:cs typeface="Calibri"/>
              </a:rPr>
              <a:t>&amp; </a:t>
            </a:r>
            <a:r>
              <a:rPr sz="2800" spc="-10" dirty="0">
                <a:solidFill>
                  <a:srgbClr val="FFFFFF"/>
                </a:solidFill>
                <a:latin typeface="Calibri"/>
                <a:cs typeface="Calibri"/>
              </a:rPr>
              <a:t>chronicity </a:t>
            </a:r>
            <a:r>
              <a:rPr sz="2800" spc="-5" dirty="0">
                <a:solidFill>
                  <a:srgbClr val="FFFFFF"/>
                </a:solidFill>
                <a:latin typeface="Calibri"/>
                <a:cs typeface="Calibri"/>
              </a:rPr>
              <a:t>of</a:t>
            </a:r>
            <a:r>
              <a:rPr sz="2800" spc="135" dirty="0">
                <a:solidFill>
                  <a:srgbClr val="FFFFFF"/>
                </a:solidFill>
                <a:latin typeface="Calibri"/>
                <a:cs typeface="Calibri"/>
              </a:rPr>
              <a:t> </a:t>
            </a:r>
            <a:r>
              <a:rPr sz="2800" spc="-10" dirty="0">
                <a:solidFill>
                  <a:srgbClr val="FFFFFF"/>
                </a:solidFill>
                <a:latin typeface="Calibri"/>
                <a:cs typeface="Calibri"/>
              </a:rPr>
              <a:t>use</a:t>
            </a:r>
            <a:endParaRPr sz="2800">
              <a:latin typeface="Calibri"/>
              <a:cs typeface="Calibri"/>
            </a:endParaRPr>
          </a:p>
          <a:p>
            <a:pPr marL="355600" marR="203200" indent="-342900">
              <a:lnSpc>
                <a:spcPts val="3030"/>
              </a:lnSpc>
              <a:spcBef>
                <a:spcPts val="1120"/>
              </a:spcBef>
              <a:buFont typeface="Arial"/>
              <a:buChar char="•"/>
              <a:tabLst>
                <a:tab pos="354965" algn="l"/>
                <a:tab pos="355600" algn="l"/>
              </a:tabLst>
            </a:pPr>
            <a:r>
              <a:rPr sz="2800" spc="-10" dirty="0">
                <a:solidFill>
                  <a:srgbClr val="FFFFFF"/>
                </a:solidFill>
                <a:latin typeface="Calibri"/>
                <a:cs typeface="Calibri"/>
              </a:rPr>
              <a:t>Cessation </a:t>
            </a:r>
            <a:r>
              <a:rPr sz="2800" spc="-5" dirty="0">
                <a:solidFill>
                  <a:srgbClr val="FFFFFF"/>
                </a:solidFill>
                <a:latin typeface="Calibri"/>
                <a:cs typeface="Calibri"/>
              </a:rPr>
              <a:t>of </a:t>
            </a:r>
            <a:r>
              <a:rPr sz="2800" spc="-10" dirty="0">
                <a:solidFill>
                  <a:srgbClr val="FFFFFF"/>
                </a:solidFill>
                <a:latin typeface="Calibri"/>
                <a:cs typeface="Calibri"/>
              </a:rPr>
              <a:t>opioids </a:t>
            </a:r>
            <a:r>
              <a:rPr sz="2800" spc="-5" dirty="0">
                <a:solidFill>
                  <a:srgbClr val="FFFFFF"/>
                </a:solidFill>
                <a:latin typeface="Calibri"/>
                <a:cs typeface="Calibri"/>
              </a:rPr>
              <a:t>causes a rebound </a:t>
            </a:r>
            <a:r>
              <a:rPr sz="2800" spc="-10" dirty="0">
                <a:solidFill>
                  <a:srgbClr val="FFFFFF"/>
                </a:solidFill>
                <a:latin typeface="Calibri"/>
                <a:cs typeface="Calibri"/>
              </a:rPr>
              <a:t>in function  </a:t>
            </a:r>
            <a:r>
              <a:rPr sz="2800" spc="-5" dirty="0">
                <a:solidFill>
                  <a:srgbClr val="FFFFFF"/>
                </a:solidFill>
                <a:latin typeface="Calibri"/>
                <a:cs typeface="Calibri"/>
              </a:rPr>
              <a:t>altered by </a:t>
            </a:r>
            <a:r>
              <a:rPr sz="2800" spc="-10" dirty="0">
                <a:solidFill>
                  <a:srgbClr val="FFFFFF"/>
                </a:solidFill>
                <a:latin typeface="Calibri"/>
                <a:cs typeface="Calibri"/>
              </a:rPr>
              <a:t>chronic</a:t>
            </a:r>
            <a:r>
              <a:rPr sz="2800" spc="50" dirty="0">
                <a:solidFill>
                  <a:srgbClr val="FFFFFF"/>
                </a:solidFill>
                <a:latin typeface="Calibri"/>
                <a:cs typeface="Calibri"/>
              </a:rPr>
              <a:t> </a:t>
            </a:r>
            <a:r>
              <a:rPr sz="2800" spc="-10" dirty="0">
                <a:solidFill>
                  <a:srgbClr val="FFFFFF"/>
                </a:solidFill>
                <a:latin typeface="Calibri"/>
                <a:cs typeface="Calibri"/>
              </a:rPr>
              <a:t>use</a:t>
            </a:r>
            <a:endParaRPr sz="2800">
              <a:latin typeface="Calibri"/>
              <a:cs typeface="Calibri"/>
            </a:endParaRPr>
          </a:p>
          <a:p>
            <a:pPr marL="355600" marR="659130" indent="-342900">
              <a:lnSpc>
                <a:spcPts val="3030"/>
              </a:lnSpc>
              <a:spcBef>
                <a:spcPts val="1065"/>
              </a:spcBef>
              <a:buFont typeface="Arial"/>
              <a:buChar char="•"/>
              <a:tabLst>
                <a:tab pos="354965" algn="l"/>
                <a:tab pos="355600" algn="l"/>
              </a:tabLst>
            </a:pPr>
            <a:r>
              <a:rPr sz="2800" spc="-10" dirty="0">
                <a:solidFill>
                  <a:srgbClr val="FFFFFF"/>
                </a:solidFill>
                <a:latin typeface="Calibri"/>
                <a:cs typeface="Calibri"/>
              </a:rPr>
              <a:t>First signs </a:t>
            </a:r>
            <a:r>
              <a:rPr sz="2800" spc="-5" dirty="0">
                <a:solidFill>
                  <a:srgbClr val="FFFFFF"/>
                </a:solidFill>
                <a:latin typeface="Calibri"/>
                <a:cs typeface="Calibri"/>
              </a:rPr>
              <a:t>occur </a:t>
            </a:r>
            <a:r>
              <a:rPr sz="2800" spc="-10" dirty="0">
                <a:solidFill>
                  <a:srgbClr val="FFFFFF"/>
                </a:solidFill>
                <a:latin typeface="Calibri"/>
                <a:cs typeface="Calibri"/>
              </a:rPr>
              <a:t>shortly </a:t>
            </a:r>
            <a:r>
              <a:rPr sz="2800" spc="-5" dirty="0">
                <a:solidFill>
                  <a:srgbClr val="FFFFFF"/>
                </a:solidFill>
                <a:latin typeface="Calibri"/>
                <a:cs typeface="Calibri"/>
              </a:rPr>
              <a:t>before next </a:t>
            </a:r>
            <a:r>
              <a:rPr sz="2800" spc="-10" dirty="0">
                <a:solidFill>
                  <a:srgbClr val="FFFFFF"/>
                </a:solidFill>
                <a:latin typeface="Calibri"/>
                <a:cs typeface="Calibri"/>
              </a:rPr>
              <a:t>scheduled  </a:t>
            </a:r>
            <a:r>
              <a:rPr sz="2800" spc="-5" dirty="0">
                <a:solidFill>
                  <a:srgbClr val="FFFFFF"/>
                </a:solidFill>
                <a:latin typeface="Calibri"/>
                <a:cs typeface="Calibri"/>
              </a:rPr>
              <a:t>dose</a:t>
            </a:r>
            <a:endParaRPr sz="2800">
              <a:latin typeface="Calibri"/>
              <a:cs typeface="Calibri"/>
            </a:endParaRPr>
          </a:p>
          <a:p>
            <a:pPr marL="355600" marR="628650" indent="-342900">
              <a:lnSpc>
                <a:spcPts val="3030"/>
              </a:lnSpc>
              <a:spcBef>
                <a:spcPts val="1070"/>
              </a:spcBef>
              <a:buFont typeface="Arial"/>
              <a:buChar char="•"/>
              <a:tabLst>
                <a:tab pos="354965" algn="l"/>
                <a:tab pos="355600" algn="l"/>
              </a:tabLst>
            </a:pPr>
            <a:r>
              <a:rPr sz="2800" spc="-10" dirty="0">
                <a:solidFill>
                  <a:srgbClr val="FFFFFF"/>
                </a:solidFill>
                <a:latin typeface="Calibri"/>
                <a:cs typeface="Calibri"/>
              </a:rPr>
              <a:t>Duration </a:t>
            </a:r>
            <a:r>
              <a:rPr sz="2800" spc="-5" dirty="0">
                <a:solidFill>
                  <a:srgbClr val="FFFFFF"/>
                </a:solidFill>
                <a:latin typeface="Calibri"/>
                <a:cs typeface="Calibri"/>
              </a:rPr>
              <a:t>of withdrawal </a:t>
            </a:r>
            <a:r>
              <a:rPr sz="2800" spc="-10" dirty="0">
                <a:solidFill>
                  <a:srgbClr val="FFFFFF"/>
                </a:solidFill>
                <a:latin typeface="Calibri"/>
                <a:cs typeface="Calibri"/>
              </a:rPr>
              <a:t>is </a:t>
            </a:r>
            <a:r>
              <a:rPr sz="2800" spc="-5" dirty="0">
                <a:solidFill>
                  <a:srgbClr val="FFFFFF"/>
                </a:solidFill>
                <a:latin typeface="Calibri"/>
                <a:cs typeface="Calibri"/>
              </a:rPr>
              <a:t>dependent upon </a:t>
            </a:r>
            <a:r>
              <a:rPr sz="2800" spc="-10" dirty="0">
                <a:solidFill>
                  <a:srgbClr val="FFFFFF"/>
                </a:solidFill>
                <a:latin typeface="Calibri"/>
                <a:cs typeface="Calibri"/>
              </a:rPr>
              <a:t>the  half-life </a:t>
            </a:r>
            <a:r>
              <a:rPr sz="2800" spc="-5" dirty="0">
                <a:solidFill>
                  <a:srgbClr val="FFFFFF"/>
                </a:solidFill>
                <a:latin typeface="Calibri"/>
                <a:cs typeface="Calibri"/>
              </a:rPr>
              <a:t>of </a:t>
            </a:r>
            <a:r>
              <a:rPr sz="2800" spc="-10" dirty="0">
                <a:solidFill>
                  <a:srgbClr val="FFFFFF"/>
                </a:solidFill>
                <a:latin typeface="Calibri"/>
                <a:cs typeface="Calibri"/>
              </a:rPr>
              <a:t>the drug</a:t>
            </a:r>
            <a:r>
              <a:rPr sz="2800" spc="60" dirty="0">
                <a:solidFill>
                  <a:srgbClr val="FFFFFF"/>
                </a:solidFill>
                <a:latin typeface="Calibri"/>
                <a:cs typeface="Calibri"/>
              </a:rPr>
              <a:t> </a:t>
            </a:r>
            <a:r>
              <a:rPr sz="2800" spc="-5" dirty="0">
                <a:solidFill>
                  <a:srgbClr val="FFFFFF"/>
                </a:solidFill>
                <a:latin typeface="Calibri"/>
                <a:cs typeface="Calibri"/>
              </a:rPr>
              <a:t>used:</a:t>
            </a:r>
            <a:endParaRPr sz="2800">
              <a:latin typeface="Calibri"/>
              <a:cs typeface="Calibri"/>
            </a:endParaRPr>
          </a:p>
          <a:p>
            <a:pPr marL="756285" lvl="1" indent="-286385">
              <a:lnSpc>
                <a:spcPct val="100000"/>
              </a:lnSpc>
              <a:spcBef>
                <a:spcPts val="265"/>
              </a:spcBef>
              <a:buFont typeface="Arial"/>
              <a:buChar char="–"/>
              <a:tabLst>
                <a:tab pos="756920" algn="l"/>
              </a:tabLst>
            </a:pPr>
            <a:r>
              <a:rPr sz="2400" spc="-5" dirty="0">
                <a:solidFill>
                  <a:srgbClr val="FFFFFF"/>
                </a:solidFill>
                <a:latin typeface="Calibri"/>
                <a:cs typeface="Calibri"/>
              </a:rPr>
              <a:t>Peak of </a:t>
            </a:r>
            <a:r>
              <a:rPr sz="2400" dirty="0">
                <a:solidFill>
                  <a:srgbClr val="FFFFFF"/>
                </a:solidFill>
                <a:latin typeface="Calibri"/>
                <a:cs typeface="Calibri"/>
              </a:rPr>
              <a:t>withdrawal </a:t>
            </a:r>
            <a:r>
              <a:rPr sz="2400" spc="-5" dirty="0">
                <a:solidFill>
                  <a:srgbClr val="FFFFFF"/>
                </a:solidFill>
                <a:latin typeface="Calibri"/>
                <a:cs typeface="Calibri"/>
              </a:rPr>
              <a:t>occurs 36 </a:t>
            </a:r>
            <a:r>
              <a:rPr sz="2400" dirty="0">
                <a:solidFill>
                  <a:srgbClr val="FFFFFF"/>
                </a:solidFill>
                <a:latin typeface="Calibri"/>
                <a:cs typeface="Calibri"/>
              </a:rPr>
              <a:t>to </a:t>
            </a:r>
            <a:r>
              <a:rPr sz="2400" spc="-5" dirty="0">
                <a:solidFill>
                  <a:srgbClr val="FFFFFF"/>
                </a:solidFill>
                <a:latin typeface="Calibri"/>
                <a:cs typeface="Calibri"/>
              </a:rPr>
              <a:t>72 hours after last</a:t>
            </a:r>
            <a:r>
              <a:rPr sz="2400" spc="-95" dirty="0">
                <a:solidFill>
                  <a:srgbClr val="FFFFFF"/>
                </a:solidFill>
                <a:latin typeface="Calibri"/>
                <a:cs typeface="Calibri"/>
              </a:rPr>
              <a:t> </a:t>
            </a:r>
            <a:r>
              <a:rPr sz="2400" spc="-5" dirty="0">
                <a:solidFill>
                  <a:srgbClr val="FFFFFF"/>
                </a:solidFill>
                <a:latin typeface="Calibri"/>
                <a:cs typeface="Calibri"/>
              </a:rPr>
              <a:t>dose</a:t>
            </a:r>
            <a:endParaRPr sz="2400">
              <a:latin typeface="Calibri"/>
              <a:cs typeface="Calibri"/>
            </a:endParaRPr>
          </a:p>
          <a:p>
            <a:pPr marL="756285" lvl="1" indent="-286385">
              <a:lnSpc>
                <a:spcPct val="100000"/>
              </a:lnSpc>
              <a:spcBef>
                <a:spcPts val="285"/>
              </a:spcBef>
              <a:buFont typeface="Arial"/>
              <a:buChar char="–"/>
              <a:tabLst>
                <a:tab pos="756920" algn="l"/>
              </a:tabLst>
            </a:pPr>
            <a:r>
              <a:rPr sz="2400" spc="-5" dirty="0">
                <a:solidFill>
                  <a:srgbClr val="FFFFFF"/>
                </a:solidFill>
                <a:latin typeface="Calibri"/>
                <a:cs typeface="Calibri"/>
              </a:rPr>
              <a:t>Acute symptoms subside over </a:t>
            </a:r>
            <a:r>
              <a:rPr sz="2400" dirty="0">
                <a:solidFill>
                  <a:srgbClr val="FFFFFF"/>
                </a:solidFill>
                <a:latin typeface="Calibri"/>
                <a:cs typeface="Calibri"/>
              </a:rPr>
              <a:t>3 to 7</a:t>
            </a:r>
            <a:r>
              <a:rPr sz="2400" spc="-60" dirty="0">
                <a:solidFill>
                  <a:srgbClr val="FFFFFF"/>
                </a:solidFill>
                <a:latin typeface="Calibri"/>
                <a:cs typeface="Calibri"/>
              </a:rPr>
              <a:t> </a:t>
            </a:r>
            <a:r>
              <a:rPr sz="2400" spc="-5" dirty="0">
                <a:solidFill>
                  <a:srgbClr val="FFFFFF"/>
                </a:solidFill>
                <a:latin typeface="Calibri"/>
                <a:cs typeface="Calibri"/>
              </a:rPr>
              <a:t>days</a:t>
            </a:r>
            <a:endParaRPr sz="2400">
              <a:latin typeface="Calibri"/>
              <a:cs typeface="Calibri"/>
            </a:endParaRPr>
          </a:p>
          <a:p>
            <a:pPr marL="756285" lvl="1" indent="-286385">
              <a:lnSpc>
                <a:spcPct val="100000"/>
              </a:lnSpc>
              <a:spcBef>
                <a:spcPts val="290"/>
              </a:spcBef>
              <a:buFont typeface="Arial"/>
              <a:buChar char="–"/>
              <a:tabLst>
                <a:tab pos="756920" algn="l"/>
              </a:tabLst>
            </a:pPr>
            <a:r>
              <a:rPr sz="2400" spc="-5" dirty="0">
                <a:solidFill>
                  <a:srgbClr val="FFFFFF"/>
                </a:solidFill>
                <a:latin typeface="Calibri"/>
                <a:cs typeface="Calibri"/>
              </a:rPr>
              <a:t>Protracted symptoms </a:t>
            </a:r>
            <a:r>
              <a:rPr sz="2400" dirty="0">
                <a:solidFill>
                  <a:srgbClr val="FFFFFF"/>
                </a:solidFill>
                <a:latin typeface="Calibri"/>
                <a:cs typeface="Calibri"/>
              </a:rPr>
              <a:t>may </a:t>
            </a:r>
            <a:r>
              <a:rPr sz="2400" spc="-5" dirty="0">
                <a:solidFill>
                  <a:srgbClr val="FFFFFF"/>
                </a:solidFill>
                <a:latin typeface="Calibri"/>
                <a:cs typeface="Calibri"/>
              </a:rPr>
              <a:t>linger for </a:t>
            </a:r>
            <a:r>
              <a:rPr sz="2400" dirty="0">
                <a:solidFill>
                  <a:srgbClr val="FFFFFF"/>
                </a:solidFill>
                <a:latin typeface="Calibri"/>
                <a:cs typeface="Calibri"/>
              </a:rPr>
              <a:t>weeks </a:t>
            </a:r>
            <a:r>
              <a:rPr sz="2400" spc="-5" dirty="0">
                <a:solidFill>
                  <a:srgbClr val="FFFFFF"/>
                </a:solidFill>
                <a:latin typeface="Calibri"/>
                <a:cs typeface="Calibri"/>
              </a:rPr>
              <a:t>or</a:t>
            </a:r>
            <a:r>
              <a:rPr sz="2400" spc="-60" dirty="0">
                <a:solidFill>
                  <a:srgbClr val="FFFFFF"/>
                </a:solidFill>
                <a:latin typeface="Calibri"/>
                <a:cs typeface="Calibri"/>
              </a:rPr>
              <a:t> </a:t>
            </a:r>
            <a:r>
              <a:rPr sz="2400" spc="-5" dirty="0">
                <a:solidFill>
                  <a:srgbClr val="FFFFFF"/>
                </a:solidFill>
                <a:latin typeface="Calibri"/>
                <a:cs typeface="Calibri"/>
              </a:rPr>
              <a:t>months</a:t>
            </a:r>
            <a:endParaRPr sz="240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2247" y="204216"/>
            <a:ext cx="1808987"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92323" y="204216"/>
            <a:ext cx="4751831" cy="101193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24327" y="768096"/>
            <a:ext cx="3316223" cy="902207"/>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493647" y="310517"/>
            <a:ext cx="5546090" cy="1087120"/>
          </a:xfrm>
          <a:prstGeom prst="rect">
            <a:avLst/>
          </a:prstGeom>
        </p:spPr>
        <p:txBody>
          <a:bodyPr vert="horz" wrap="square" lIns="0" tIns="12065" rIns="0" bIns="0" rtlCol="0">
            <a:spAutoFit/>
          </a:bodyPr>
          <a:lstStyle/>
          <a:p>
            <a:pPr algn="ctr">
              <a:lnSpc>
                <a:spcPts val="4540"/>
              </a:lnSpc>
              <a:spcBef>
                <a:spcPts val="95"/>
              </a:spcBef>
              <a:tabLst>
                <a:tab pos="1369695" algn="l"/>
              </a:tabLst>
            </a:pPr>
            <a:r>
              <a:rPr sz="3800" i="1" spc="-95" dirty="0">
                <a:latin typeface="Impact"/>
                <a:cs typeface="Impact"/>
              </a:rPr>
              <a:t>Opioid	</a:t>
            </a:r>
            <a:r>
              <a:rPr spc="-5" dirty="0"/>
              <a:t>Withdrawal</a:t>
            </a:r>
            <a:r>
              <a:rPr spc="-45" dirty="0"/>
              <a:t> </a:t>
            </a:r>
            <a:r>
              <a:rPr spc="-5" dirty="0"/>
              <a:t>Syndrome</a:t>
            </a:r>
            <a:endParaRPr sz="3800">
              <a:latin typeface="Impact"/>
              <a:cs typeface="Impact"/>
            </a:endParaRPr>
          </a:p>
          <a:p>
            <a:pPr algn="ctr">
              <a:lnSpc>
                <a:spcPts val="3820"/>
              </a:lnSpc>
            </a:pPr>
            <a:r>
              <a:rPr sz="3200" spc="-5" dirty="0"/>
              <a:t>Acute</a:t>
            </a:r>
            <a:r>
              <a:rPr sz="3200" dirty="0"/>
              <a:t> </a:t>
            </a:r>
            <a:r>
              <a:rPr sz="3200" spc="-5" dirty="0"/>
              <a:t>Symptoms</a:t>
            </a:r>
            <a:endParaRPr sz="3200"/>
          </a:p>
        </p:txBody>
      </p:sp>
      <p:sp>
        <p:nvSpPr>
          <p:cNvPr id="6" name="object 6"/>
          <p:cNvSpPr txBox="1"/>
          <p:nvPr/>
        </p:nvSpPr>
        <p:spPr>
          <a:xfrm>
            <a:off x="764540" y="1777390"/>
            <a:ext cx="5659120" cy="4207510"/>
          </a:xfrm>
          <a:prstGeom prst="rect">
            <a:avLst/>
          </a:prstGeom>
        </p:spPr>
        <p:txBody>
          <a:bodyPr vert="horz" wrap="square" lIns="0" tIns="183515" rIns="0" bIns="0" rtlCol="0">
            <a:spAutoFit/>
          </a:bodyPr>
          <a:lstStyle/>
          <a:p>
            <a:pPr marL="355600" indent="-342900">
              <a:lnSpc>
                <a:spcPct val="100000"/>
              </a:lnSpc>
              <a:spcBef>
                <a:spcPts val="1445"/>
              </a:spcBef>
              <a:buFont typeface="Arial"/>
              <a:buChar char="•"/>
              <a:tabLst>
                <a:tab pos="354965" algn="l"/>
                <a:tab pos="355600" algn="l"/>
              </a:tabLst>
            </a:pPr>
            <a:r>
              <a:rPr sz="2800" spc="-10" dirty="0">
                <a:solidFill>
                  <a:srgbClr val="FFFFFF"/>
                </a:solidFill>
                <a:latin typeface="Calibri"/>
                <a:cs typeface="Calibri"/>
              </a:rPr>
              <a:t>Pupillary</a:t>
            </a:r>
            <a:r>
              <a:rPr sz="2800" spc="25" dirty="0">
                <a:solidFill>
                  <a:srgbClr val="FFFFFF"/>
                </a:solidFill>
                <a:latin typeface="Calibri"/>
                <a:cs typeface="Calibri"/>
              </a:rPr>
              <a:t> </a:t>
            </a:r>
            <a:r>
              <a:rPr sz="2800" spc="-10" dirty="0">
                <a:solidFill>
                  <a:srgbClr val="FFFFFF"/>
                </a:solidFill>
                <a:latin typeface="Calibri"/>
                <a:cs typeface="Calibri"/>
              </a:rPr>
              <a:t>dilation</a:t>
            </a:r>
            <a:endParaRPr sz="2800">
              <a:latin typeface="Calibri"/>
              <a:cs typeface="Calibri"/>
            </a:endParaRPr>
          </a:p>
          <a:p>
            <a:pPr marL="355600" indent="-342900">
              <a:lnSpc>
                <a:spcPct val="100000"/>
              </a:lnSpc>
              <a:spcBef>
                <a:spcPts val="1340"/>
              </a:spcBef>
              <a:buFont typeface="Arial"/>
              <a:buChar char="•"/>
              <a:tabLst>
                <a:tab pos="354965" algn="l"/>
                <a:tab pos="355600" algn="l"/>
              </a:tabLst>
            </a:pPr>
            <a:r>
              <a:rPr sz="2800" spc="-5" dirty="0">
                <a:solidFill>
                  <a:srgbClr val="FFFFFF"/>
                </a:solidFill>
                <a:latin typeface="Calibri"/>
                <a:cs typeface="Calibri"/>
              </a:rPr>
              <a:t>Lacrimation (watery</a:t>
            </a:r>
            <a:r>
              <a:rPr sz="2800" spc="-15" dirty="0">
                <a:solidFill>
                  <a:srgbClr val="FFFFFF"/>
                </a:solidFill>
                <a:latin typeface="Calibri"/>
                <a:cs typeface="Calibri"/>
              </a:rPr>
              <a:t> </a:t>
            </a:r>
            <a:r>
              <a:rPr sz="2800" spc="-5" dirty="0">
                <a:solidFill>
                  <a:srgbClr val="FFFFFF"/>
                </a:solidFill>
                <a:latin typeface="Calibri"/>
                <a:cs typeface="Calibri"/>
              </a:rPr>
              <a:t>eyes)</a:t>
            </a:r>
            <a:endParaRPr sz="2800">
              <a:latin typeface="Calibri"/>
              <a:cs typeface="Calibri"/>
            </a:endParaRPr>
          </a:p>
          <a:p>
            <a:pPr marL="355600" indent="-342900">
              <a:lnSpc>
                <a:spcPct val="100000"/>
              </a:lnSpc>
              <a:spcBef>
                <a:spcPts val="1345"/>
              </a:spcBef>
              <a:buFont typeface="Arial"/>
              <a:buChar char="•"/>
              <a:tabLst>
                <a:tab pos="354965" algn="l"/>
                <a:tab pos="355600" algn="l"/>
              </a:tabLst>
            </a:pPr>
            <a:r>
              <a:rPr sz="2800" spc="-10" dirty="0">
                <a:solidFill>
                  <a:srgbClr val="FFFFFF"/>
                </a:solidFill>
                <a:latin typeface="Calibri"/>
                <a:cs typeface="Calibri"/>
              </a:rPr>
              <a:t>Rhinorrhea (runny</a:t>
            </a:r>
            <a:r>
              <a:rPr sz="2800" spc="75" dirty="0">
                <a:solidFill>
                  <a:srgbClr val="FFFFFF"/>
                </a:solidFill>
                <a:latin typeface="Calibri"/>
                <a:cs typeface="Calibri"/>
              </a:rPr>
              <a:t> </a:t>
            </a:r>
            <a:r>
              <a:rPr sz="2800" spc="-5" dirty="0">
                <a:solidFill>
                  <a:srgbClr val="FFFFFF"/>
                </a:solidFill>
                <a:latin typeface="Calibri"/>
                <a:cs typeface="Calibri"/>
              </a:rPr>
              <a:t>nose)</a:t>
            </a:r>
            <a:endParaRPr sz="2800">
              <a:latin typeface="Calibri"/>
              <a:cs typeface="Calibri"/>
            </a:endParaRPr>
          </a:p>
          <a:p>
            <a:pPr marL="355600" indent="-342900">
              <a:lnSpc>
                <a:spcPct val="100000"/>
              </a:lnSpc>
              <a:spcBef>
                <a:spcPts val="1345"/>
              </a:spcBef>
              <a:buFont typeface="Arial"/>
              <a:buChar char="•"/>
              <a:tabLst>
                <a:tab pos="354965" algn="l"/>
                <a:tab pos="355600" algn="l"/>
              </a:tabLst>
            </a:pPr>
            <a:r>
              <a:rPr sz="2800" spc="-10" dirty="0">
                <a:solidFill>
                  <a:srgbClr val="FFFFFF"/>
                </a:solidFill>
                <a:latin typeface="Calibri"/>
                <a:cs typeface="Calibri"/>
              </a:rPr>
              <a:t>Muscle spasms</a:t>
            </a:r>
            <a:r>
              <a:rPr sz="2800" spc="55" dirty="0">
                <a:solidFill>
                  <a:srgbClr val="FFFFFF"/>
                </a:solidFill>
                <a:latin typeface="Calibri"/>
                <a:cs typeface="Calibri"/>
              </a:rPr>
              <a:t> </a:t>
            </a:r>
            <a:r>
              <a:rPr sz="2800" spc="-5" dirty="0">
                <a:solidFill>
                  <a:srgbClr val="FFFFFF"/>
                </a:solidFill>
                <a:latin typeface="Calibri"/>
                <a:cs typeface="Calibri"/>
              </a:rPr>
              <a:t>(“kicking”)</a:t>
            </a:r>
            <a:endParaRPr sz="2800">
              <a:latin typeface="Calibri"/>
              <a:cs typeface="Calibri"/>
            </a:endParaRPr>
          </a:p>
          <a:p>
            <a:pPr marL="355600" indent="-342900">
              <a:lnSpc>
                <a:spcPct val="100000"/>
              </a:lnSpc>
              <a:spcBef>
                <a:spcPts val="1345"/>
              </a:spcBef>
              <a:buFont typeface="Arial"/>
              <a:buChar char="•"/>
              <a:tabLst>
                <a:tab pos="354965" algn="l"/>
                <a:tab pos="355600" algn="l"/>
              </a:tabLst>
            </a:pPr>
            <a:r>
              <a:rPr sz="2800" spc="-5" dirty="0">
                <a:solidFill>
                  <a:srgbClr val="FFFFFF"/>
                </a:solidFill>
                <a:latin typeface="Calibri"/>
                <a:cs typeface="Calibri"/>
              </a:rPr>
              <a:t>Yawning, </a:t>
            </a:r>
            <a:r>
              <a:rPr sz="2800" spc="-10" dirty="0">
                <a:solidFill>
                  <a:srgbClr val="FFFFFF"/>
                </a:solidFill>
                <a:latin typeface="Calibri"/>
                <a:cs typeface="Calibri"/>
              </a:rPr>
              <a:t>sweating, chills,</a:t>
            </a:r>
            <a:r>
              <a:rPr sz="2800" spc="30" dirty="0">
                <a:solidFill>
                  <a:srgbClr val="FFFFFF"/>
                </a:solidFill>
                <a:latin typeface="Calibri"/>
                <a:cs typeface="Calibri"/>
              </a:rPr>
              <a:t> </a:t>
            </a:r>
            <a:r>
              <a:rPr sz="2800" spc="-5" dirty="0">
                <a:solidFill>
                  <a:srgbClr val="FFFFFF"/>
                </a:solidFill>
                <a:latin typeface="Calibri"/>
                <a:cs typeface="Calibri"/>
              </a:rPr>
              <a:t>gooseflesh</a:t>
            </a:r>
            <a:endParaRPr sz="2800">
              <a:latin typeface="Calibri"/>
              <a:cs typeface="Calibri"/>
            </a:endParaRPr>
          </a:p>
          <a:p>
            <a:pPr marL="355600" indent="-342900">
              <a:lnSpc>
                <a:spcPct val="100000"/>
              </a:lnSpc>
              <a:spcBef>
                <a:spcPts val="1345"/>
              </a:spcBef>
              <a:buFont typeface="Arial"/>
              <a:buChar char="•"/>
              <a:tabLst>
                <a:tab pos="354965" algn="l"/>
                <a:tab pos="355600" algn="l"/>
              </a:tabLst>
            </a:pPr>
            <a:r>
              <a:rPr sz="2800" spc="-5" dirty="0">
                <a:solidFill>
                  <a:srgbClr val="FFFFFF"/>
                </a:solidFill>
                <a:latin typeface="Calibri"/>
                <a:cs typeface="Calibri"/>
              </a:rPr>
              <a:t>Stomach cramps, </a:t>
            </a:r>
            <a:r>
              <a:rPr sz="2800" spc="-10" dirty="0">
                <a:solidFill>
                  <a:srgbClr val="FFFFFF"/>
                </a:solidFill>
                <a:latin typeface="Calibri"/>
                <a:cs typeface="Calibri"/>
              </a:rPr>
              <a:t>diarrhea,</a:t>
            </a:r>
            <a:r>
              <a:rPr sz="2800" spc="50" dirty="0">
                <a:solidFill>
                  <a:srgbClr val="FFFFFF"/>
                </a:solidFill>
                <a:latin typeface="Calibri"/>
                <a:cs typeface="Calibri"/>
              </a:rPr>
              <a:t> </a:t>
            </a:r>
            <a:r>
              <a:rPr sz="2800" spc="-10" dirty="0">
                <a:solidFill>
                  <a:srgbClr val="FFFFFF"/>
                </a:solidFill>
                <a:latin typeface="Calibri"/>
                <a:cs typeface="Calibri"/>
              </a:rPr>
              <a:t>vomiting</a:t>
            </a:r>
            <a:endParaRPr sz="2800">
              <a:latin typeface="Calibri"/>
              <a:cs typeface="Calibri"/>
            </a:endParaRPr>
          </a:p>
          <a:p>
            <a:pPr marL="355600" indent="-342900">
              <a:lnSpc>
                <a:spcPct val="100000"/>
              </a:lnSpc>
              <a:spcBef>
                <a:spcPts val="1340"/>
              </a:spcBef>
              <a:buFont typeface="Arial"/>
              <a:buChar char="•"/>
              <a:tabLst>
                <a:tab pos="354965" algn="l"/>
                <a:tab pos="355600" algn="l"/>
              </a:tabLst>
            </a:pPr>
            <a:r>
              <a:rPr sz="2800" spc="-10" dirty="0">
                <a:solidFill>
                  <a:srgbClr val="FFFFFF"/>
                </a:solidFill>
                <a:latin typeface="Calibri"/>
                <a:cs typeface="Calibri"/>
              </a:rPr>
              <a:t>Restlessness, anxiety,</a:t>
            </a:r>
            <a:r>
              <a:rPr sz="2800" spc="60" dirty="0">
                <a:solidFill>
                  <a:srgbClr val="FFFFFF"/>
                </a:solidFill>
                <a:latin typeface="Calibri"/>
                <a:cs typeface="Calibri"/>
              </a:rPr>
              <a:t> </a:t>
            </a:r>
            <a:r>
              <a:rPr sz="2800" spc="-10" dirty="0">
                <a:solidFill>
                  <a:srgbClr val="FFFFFF"/>
                </a:solidFill>
                <a:latin typeface="Calibri"/>
                <a:cs typeface="Calibri"/>
              </a:rPr>
              <a:t>irritability</a:t>
            </a:r>
            <a:endParaRPr sz="2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7" y="0"/>
            <a:ext cx="2948940" cy="22844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2971800" cy="2286000"/>
          </a:xfrm>
          <a:custGeom>
            <a:avLst/>
            <a:gdLst/>
            <a:ahLst/>
            <a:cxnLst/>
            <a:rect l="l" t="t" r="r" b="b"/>
            <a:pathLst>
              <a:path w="2971800" h="2286000">
                <a:moveTo>
                  <a:pt x="0" y="2286000"/>
                </a:moveTo>
                <a:lnTo>
                  <a:pt x="2971800" y="2286000"/>
                </a:lnTo>
                <a:lnTo>
                  <a:pt x="2971800" y="0"/>
                </a:lnTo>
                <a:lnTo>
                  <a:pt x="0" y="0"/>
                </a:lnTo>
                <a:lnTo>
                  <a:pt x="0" y="2286000"/>
                </a:lnTo>
                <a:close/>
              </a:path>
            </a:pathLst>
          </a:custGeom>
          <a:solidFill>
            <a:srgbClr val="FFFFFF">
              <a:alpha val="50195"/>
            </a:srgbClr>
          </a:solidFill>
        </p:spPr>
        <p:txBody>
          <a:bodyPr wrap="square" lIns="0" tIns="0" rIns="0" bIns="0" rtlCol="0"/>
          <a:lstStyle/>
          <a:p>
            <a:endParaRPr/>
          </a:p>
        </p:txBody>
      </p:sp>
      <p:sp>
        <p:nvSpPr>
          <p:cNvPr id="4" name="object 4"/>
          <p:cNvSpPr/>
          <p:nvPr/>
        </p:nvSpPr>
        <p:spPr>
          <a:xfrm>
            <a:off x="461772" y="158495"/>
            <a:ext cx="7717535" cy="101193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33202" y="289686"/>
            <a:ext cx="7140575" cy="574040"/>
          </a:xfrm>
          <a:prstGeom prst="rect">
            <a:avLst/>
          </a:prstGeom>
        </p:spPr>
        <p:txBody>
          <a:bodyPr vert="horz" wrap="square" lIns="0" tIns="12700" rIns="0" bIns="0" rtlCol="0">
            <a:spAutoFit/>
          </a:bodyPr>
          <a:lstStyle/>
          <a:p>
            <a:pPr marL="12700">
              <a:lnSpc>
                <a:spcPct val="100000"/>
              </a:lnSpc>
              <a:spcBef>
                <a:spcPts val="100"/>
              </a:spcBef>
            </a:pPr>
            <a:r>
              <a:rPr spc="-5" dirty="0">
                <a:hlinkClick r:id="rId4"/>
              </a:rPr>
              <a:t>Opiate/Op</a:t>
            </a:r>
            <a:r>
              <a:rPr spc="-5" dirty="0"/>
              <a:t>ioid : </a:t>
            </a:r>
            <a:r>
              <a:rPr spc="-10" dirty="0"/>
              <a:t>What’s the</a:t>
            </a:r>
            <a:r>
              <a:rPr spc="25" dirty="0"/>
              <a:t> </a:t>
            </a:r>
            <a:r>
              <a:rPr spc="-5" dirty="0"/>
              <a:t>Difference?</a:t>
            </a:r>
          </a:p>
        </p:txBody>
      </p:sp>
      <p:sp>
        <p:nvSpPr>
          <p:cNvPr id="6" name="object 6"/>
          <p:cNvSpPr/>
          <p:nvPr/>
        </p:nvSpPr>
        <p:spPr>
          <a:xfrm>
            <a:off x="2276855" y="707135"/>
            <a:ext cx="4087367" cy="101193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59740" y="838327"/>
            <a:ext cx="7432675" cy="5267960"/>
          </a:xfrm>
          <a:prstGeom prst="rect">
            <a:avLst/>
          </a:prstGeom>
        </p:spPr>
        <p:txBody>
          <a:bodyPr vert="horz" wrap="square" lIns="0" tIns="12700" rIns="0" bIns="0" rtlCol="0">
            <a:spAutoFit/>
          </a:bodyPr>
          <a:lstStyle/>
          <a:p>
            <a:pPr marL="2101215">
              <a:lnSpc>
                <a:spcPct val="100000"/>
              </a:lnSpc>
              <a:spcBef>
                <a:spcPts val="100"/>
              </a:spcBef>
            </a:pPr>
            <a:r>
              <a:rPr sz="3600" spc="-5" dirty="0">
                <a:solidFill>
                  <a:srgbClr val="FFFFFF"/>
                </a:solidFill>
                <a:latin typeface="Impact"/>
                <a:cs typeface="Impact"/>
                <a:hlinkClick r:id="rId4"/>
              </a:rPr>
              <a:t>B</a:t>
            </a:r>
            <a:r>
              <a:rPr sz="3600" spc="-5" dirty="0">
                <a:solidFill>
                  <a:srgbClr val="FFFFFF"/>
                </a:solidFill>
                <a:latin typeface="Impact"/>
                <a:cs typeface="Impact"/>
              </a:rPr>
              <a:t>asic</a:t>
            </a:r>
            <a:r>
              <a:rPr sz="3600" dirty="0">
                <a:solidFill>
                  <a:srgbClr val="FFFFFF"/>
                </a:solidFill>
                <a:latin typeface="Impact"/>
                <a:cs typeface="Impact"/>
              </a:rPr>
              <a:t> </a:t>
            </a:r>
            <a:r>
              <a:rPr sz="3600" spc="-5" dirty="0">
                <a:solidFill>
                  <a:srgbClr val="FFFFFF"/>
                </a:solidFill>
                <a:latin typeface="Impact"/>
                <a:cs typeface="Impact"/>
              </a:rPr>
              <a:t>Terminology</a:t>
            </a:r>
            <a:endParaRPr sz="3600">
              <a:latin typeface="Impact"/>
              <a:cs typeface="Impact"/>
            </a:endParaRPr>
          </a:p>
          <a:p>
            <a:pPr marL="333375" algn="ctr">
              <a:lnSpc>
                <a:spcPct val="100000"/>
              </a:lnSpc>
              <a:spcBef>
                <a:spcPts val="3260"/>
              </a:spcBef>
            </a:pPr>
            <a:r>
              <a:rPr sz="2600" b="1" spc="-5" dirty="0">
                <a:solidFill>
                  <a:srgbClr val="FFC000"/>
                </a:solidFill>
                <a:latin typeface="Calibri"/>
                <a:cs typeface="Calibri"/>
              </a:rPr>
              <a:t>Opiate</a:t>
            </a:r>
            <a:endParaRPr sz="2600">
              <a:latin typeface="Calibri"/>
              <a:cs typeface="Calibri"/>
            </a:endParaRPr>
          </a:p>
          <a:p>
            <a:pPr marL="355600" marR="21590" indent="-342900">
              <a:lnSpc>
                <a:spcPts val="2810"/>
              </a:lnSpc>
              <a:spcBef>
                <a:spcPts val="665"/>
              </a:spcBef>
              <a:buFont typeface="Arial"/>
              <a:buChar char="•"/>
              <a:tabLst>
                <a:tab pos="354965" algn="l"/>
                <a:tab pos="355600" algn="l"/>
              </a:tabLst>
            </a:pPr>
            <a:r>
              <a:rPr sz="2600" dirty="0">
                <a:solidFill>
                  <a:srgbClr val="FFFFFF"/>
                </a:solidFill>
                <a:latin typeface="Calibri"/>
                <a:cs typeface="Calibri"/>
              </a:rPr>
              <a:t>A term </a:t>
            </a:r>
            <a:r>
              <a:rPr sz="2600" spc="-5" dirty="0">
                <a:solidFill>
                  <a:srgbClr val="FFFFFF"/>
                </a:solidFill>
                <a:latin typeface="Calibri"/>
                <a:cs typeface="Calibri"/>
              </a:rPr>
              <a:t>that </a:t>
            </a:r>
            <a:r>
              <a:rPr sz="2600" dirty="0">
                <a:solidFill>
                  <a:srgbClr val="FFFFFF"/>
                </a:solidFill>
                <a:latin typeface="Calibri"/>
                <a:cs typeface="Calibri"/>
              </a:rPr>
              <a:t>refers to </a:t>
            </a:r>
            <a:r>
              <a:rPr sz="2600" spc="-5" dirty="0">
                <a:solidFill>
                  <a:srgbClr val="FFFFFF"/>
                </a:solidFill>
                <a:latin typeface="Calibri"/>
                <a:cs typeface="Calibri"/>
              </a:rPr>
              <a:t>drugs or medications that </a:t>
            </a:r>
            <a:r>
              <a:rPr sz="2600" dirty="0">
                <a:solidFill>
                  <a:srgbClr val="FFFFFF"/>
                </a:solidFill>
                <a:latin typeface="Calibri"/>
                <a:cs typeface="Calibri"/>
              </a:rPr>
              <a:t>are </a:t>
            </a:r>
            <a:r>
              <a:rPr sz="2600" u="heavy" dirty="0">
                <a:solidFill>
                  <a:srgbClr val="FFFFFF"/>
                </a:solidFill>
                <a:uFill>
                  <a:solidFill>
                    <a:srgbClr val="FFFFFF"/>
                  </a:solidFill>
                </a:uFill>
                <a:latin typeface="Calibri"/>
                <a:cs typeface="Calibri"/>
              </a:rPr>
              <a:t> derived </a:t>
            </a:r>
            <a:r>
              <a:rPr sz="2600" u="heavy" spc="-5" dirty="0">
                <a:solidFill>
                  <a:srgbClr val="FFFFFF"/>
                </a:solidFill>
                <a:uFill>
                  <a:solidFill>
                    <a:srgbClr val="FFFFFF"/>
                  </a:solidFill>
                </a:uFill>
                <a:latin typeface="Calibri"/>
                <a:cs typeface="Calibri"/>
              </a:rPr>
              <a:t>from </a:t>
            </a:r>
            <a:r>
              <a:rPr sz="2600" u="heavy" dirty="0">
                <a:solidFill>
                  <a:srgbClr val="FFFFFF"/>
                </a:solidFill>
                <a:uFill>
                  <a:solidFill>
                    <a:srgbClr val="FFFFFF"/>
                  </a:solidFill>
                </a:uFill>
                <a:latin typeface="Calibri"/>
                <a:cs typeface="Calibri"/>
              </a:rPr>
              <a:t>the </a:t>
            </a:r>
            <a:r>
              <a:rPr sz="2600" u="heavy" spc="-5" dirty="0">
                <a:solidFill>
                  <a:srgbClr val="FFFFFF"/>
                </a:solidFill>
                <a:uFill>
                  <a:solidFill>
                    <a:srgbClr val="FFFFFF"/>
                  </a:solidFill>
                </a:uFill>
                <a:latin typeface="Calibri"/>
                <a:cs typeface="Calibri"/>
              </a:rPr>
              <a:t>opium poppy</a:t>
            </a:r>
            <a:r>
              <a:rPr sz="2600" spc="-5" dirty="0">
                <a:solidFill>
                  <a:srgbClr val="FFFFFF"/>
                </a:solidFill>
                <a:latin typeface="Calibri"/>
                <a:cs typeface="Calibri"/>
              </a:rPr>
              <a:t>, </a:t>
            </a:r>
            <a:r>
              <a:rPr sz="2600" dirty="0">
                <a:solidFill>
                  <a:srgbClr val="FFFFFF"/>
                </a:solidFill>
                <a:latin typeface="Calibri"/>
                <a:cs typeface="Calibri"/>
              </a:rPr>
              <a:t>such </a:t>
            </a:r>
            <a:r>
              <a:rPr sz="2600" spc="-5" dirty="0">
                <a:solidFill>
                  <a:srgbClr val="FFFFFF"/>
                </a:solidFill>
                <a:latin typeface="Calibri"/>
                <a:cs typeface="Calibri"/>
              </a:rPr>
              <a:t>opium, codeine  and</a:t>
            </a:r>
            <a:r>
              <a:rPr sz="2600" spc="-20" dirty="0">
                <a:solidFill>
                  <a:srgbClr val="FFFFFF"/>
                </a:solidFill>
                <a:latin typeface="Calibri"/>
                <a:cs typeface="Calibri"/>
              </a:rPr>
              <a:t> </a:t>
            </a:r>
            <a:r>
              <a:rPr sz="2600" spc="-5" dirty="0">
                <a:solidFill>
                  <a:srgbClr val="FFFFFF"/>
                </a:solidFill>
                <a:latin typeface="Calibri"/>
                <a:cs typeface="Calibri"/>
              </a:rPr>
              <a:t>morphine.</a:t>
            </a:r>
            <a:endParaRPr sz="2600">
              <a:latin typeface="Calibri"/>
              <a:cs typeface="Calibri"/>
            </a:endParaRPr>
          </a:p>
          <a:p>
            <a:pPr>
              <a:lnSpc>
                <a:spcPct val="100000"/>
              </a:lnSpc>
              <a:spcBef>
                <a:spcPts val="20"/>
              </a:spcBef>
              <a:buClr>
                <a:srgbClr val="FFFFFF"/>
              </a:buClr>
              <a:buFont typeface="Arial"/>
              <a:buChar char="•"/>
            </a:pPr>
            <a:endParaRPr sz="3200">
              <a:latin typeface="Times New Roman"/>
              <a:cs typeface="Times New Roman"/>
            </a:endParaRPr>
          </a:p>
          <a:p>
            <a:pPr marL="332105" algn="ctr">
              <a:lnSpc>
                <a:spcPct val="100000"/>
              </a:lnSpc>
            </a:pPr>
            <a:r>
              <a:rPr sz="2600" b="1" spc="-5" dirty="0">
                <a:solidFill>
                  <a:srgbClr val="FFC000"/>
                </a:solidFill>
                <a:latin typeface="Calibri"/>
                <a:cs typeface="Calibri"/>
              </a:rPr>
              <a:t>Opioid</a:t>
            </a:r>
            <a:endParaRPr sz="2600">
              <a:latin typeface="Calibri"/>
              <a:cs typeface="Calibri"/>
            </a:endParaRPr>
          </a:p>
          <a:p>
            <a:pPr marL="354965" marR="5080" indent="-342265">
              <a:lnSpc>
                <a:spcPts val="2810"/>
              </a:lnSpc>
              <a:spcBef>
                <a:spcPts val="665"/>
              </a:spcBef>
              <a:buFont typeface="Arial"/>
              <a:buChar char="•"/>
              <a:tabLst>
                <a:tab pos="354965" algn="l"/>
                <a:tab pos="355600" algn="l"/>
              </a:tabLst>
            </a:pPr>
            <a:r>
              <a:rPr sz="2600" dirty="0">
                <a:solidFill>
                  <a:srgbClr val="FFFFFF"/>
                </a:solidFill>
                <a:latin typeface="Calibri"/>
                <a:cs typeface="Calibri"/>
              </a:rPr>
              <a:t>A </a:t>
            </a:r>
            <a:r>
              <a:rPr sz="2600" spc="-5" dirty="0">
                <a:solidFill>
                  <a:srgbClr val="FFFFFF"/>
                </a:solidFill>
                <a:latin typeface="Calibri"/>
                <a:cs typeface="Calibri"/>
              </a:rPr>
              <a:t>more </a:t>
            </a:r>
            <a:r>
              <a:rPr sz="2600" dirty="0">
                <a:solidFill>
                  <a:srgbClr val="FFFFFF"/>
                </a:solidFill>
                <a:latin typeface="Calibri"/>
                <a:cs typeface="Calibri"/>
              </a:rPr>
              <a:t>general term </a:t>
            </a:r>
            <a:r>
              <a:rPr sz="2600" spc="-5" dirty="0">
                <a:solidFill>
                  <a:srgbClr val="FFFFFF"/>
                </a:solidFill>
                <a:latin typeface="Calibri"/>
                <a:cs typeface="Calibri"/>
              </a:rPr>
              <a:t>that </a:t>
            </a:r>
            <a:r>
              <a:rPr sz="2600" u="heavy" spc="-5" dirty="0">
                <a:solidFill>
                  <a:srgbClr val="FFFFFF"/>
                </a:solidFill>
                <a:uFill>
                  <a:solidFill>
                    <a:srgbClr val="FFFFFF"/>
                  </a:solidFill>
                </a:uFill>
                <a:latin typeface="Calibri"/>
                <a:cs typeface="Calibri"/>
              </a:rPr>
              <a:t>includes opiates as </a:t>
            </a:r>
            <a:r>
              <a:rPr sz="2600" u="heavy" dirty="0">
                <a:solidFill>
                  <a:srgbClr val="FFFFFF"/>
                </a:solidFill>
                <a:uFill>
                  <a:solidFill>
                    <a:srgbClr val="FFFFFF"/>
                  </a:solidFill>
                </a:uFill>
                <a:latin typeface="Calibri"/>
                <a:cs typeface="Calibri"/>
              </a:rPr>
              <a:t>well </a:t>
            </a:r>
            <a:r>
              <a:rPr sz="2600" u="heavy" spc="-5" dirty="0">
                <a:solidFill>
                  <a:srgbClr val="FFFFFF"/>
                </a:solidFill>
                <a:uFill>
                  <a:solidFill>
                    <a:srgbClr val="FFFFFF"/>
                  </a:solidFill>
                </a:uFill>
                <a:latin typeface="Calibri"/>
                <a:cs typeface="Calibri"/>
              </a:rPr>
              <a:t>as  </a:t>
            </a:r>
            <a:r>
              <a:rPr sz="2600" u="heavy" dirty="0">
                <a:solidFill>
                  <a:srgbClr val="FFFFFF"/>
                </a:solidFill>
                <a:uFill>
                  <a:solidFill>
                    <a:srgbClr val="FFFFFF"/>
                  </a:solidFill>
                </a:uFill>
                <a:latin typeface="Calibri"/>
                <a:cs typeface="Calibri"/>
              </a:rPr>
              <a:t>the </a:t>
            </a:r>
            <a:r>
              <a:rPr sz="2600" u="heavy" spc="-5" dirty="0">
                <a:solidFill>
                  <a:srgbClr val="FFFFFF"/>
                </a:solidFill>
                <a:uFill>
                  <a:solidFill>
                    <a:srgbClr val="FFFFFF"/>
                  </a:solidFill>
                </a:uFill>
                <a:latin typeface="Calibri"/>
                <a:cs typeface="Calibri"/>
              </a:rPr>
              <a:t>synthetic drugs or </a:t>
            </a:r>
            <a:r>
              <a:rPr sz="2600" u="heavy" dirty="0">
                <a:solidFill>
                  <a:srgbClr val="FFFFFF"/>
                </a:solidFill>
                <a:uFill>
                  <a:solidFill>
                    <a:srgbClr val="FFFFFF"/>
                  </a:solidFill>
                </a:uFill>
                <a:latin typeface="Calibri"/>
                <a:cs typeface="Calibri"/>
              </a:rPr>
              <a:t>medications</a:t>
            </a:r>
            <a:r>
              <a:rPr sz="2600" dirty="0">
                <a:solidFill>
                  <a:srgbClr val="FFFFFF"/>
                </a:solidFill>
                <a:latin typeface="Calibri"/>
                <a:cs typeface="Calibri"/>
              </a:rPr>
              <a:t>, such </a:t>
            </a:r>
            <a:r>
              <a:rPr sz="2600" spc="-5" dirty="0">
                <a:solidFill>
                  <a:srgbClr val="FFFFFF"/>
                </a:solidFill>
                <a:latin typeface="Calibri"/>
                <a:cs typeface="Calibri"/>
              </a:rPr>
              <a:t>as  buprenorphine, methadone, </a:t>
            </a:r>
            <a:r>
              <a:rPr sz="2600" dirty="0">
                <a:solidFill>
                  <a:srgbClr val="FFFFFF"/>
                </a:solidFill>
                <a:latin typeface="Calibri"/>
                <a:cs typeface="Calibri"/>
              </a:rPr>
              <a:t>meperidine (Demerol</a:t>
            </a:r>
            <a:r>
              <a:rPr sz="2550" baseline="26143" dirty="0">
                <a:solidFill>
                  <a:srgbClr val="FFFFFF"/>
                </a:solidFill>
                <a:latin typeface="Calibri"/>
                <a:cs typeface="Calibri"/>
              </a:rPr>
              <a:t>®</a:t>
            </a:r>
            <a:r>
              <a:rPr sz="2600" dirty="0">
                <a:solidFill>
                  <a:srgbClr val="FFFFFF"/>
                </a:solidFill>
                <a:latin typeface="Calibri"/>
                <a:cs typeface="Calibri"/>
              </a:rPr>
              <a:t>),  </a:t>
            </a:r>
            <a:r>
              <a:rPr sz="2600" spc="-5" dirty="0">
                <a:solidFill>
                  <a:srgbClr val="FFFFFF"/>
                </a:solidFill>
                <a:latin typeface="Calibri"/>
                <a:cs typeface="Calibri"/>
              </a:rPr>
              <a:t>fentanyl—that produce analgesia and other </a:t>
            </a:r>
            <a:r>
              <a:rPr sz="2600" dirty="0">
                <a:solidFill>
                  <a:srgbClr val="FFFFFF"/>
                </a:solidFill>
                <a:latin typeface="Calibri"/>
                <a:cs typeface="Calibri"/>
              </a:rPr>
              <a:t>effects  similar to</a:t>
            </a:r>
            <a:r>
              <a:rPr sz="2600" spc="-10" dirty="0">
                <a:solidFill>
                  <a:srgbClr val="FFFFFF"/>
                </a:solidFill>
                <a:latin typeface="Calibri"/>
                <a:cs typeface="Calibri"/>
              </a:rPr>
              <a:t> </a:t>
            </a:r>
            <a:r>
              <a:rPr sz="2600" spc="-5" dirty="0">
                <a:solidFill>
                  <a:srgbClr val="FFFFFF"/>
                </a:solidFill>
                <a:latin typeface="Calibri"/>
                <a:cs typeface="Calibri"/>
              </a:rPr>
              <a:t>morphine</a:t>
            </a:r>
            <a:r>
              <a:rPr sz="2400" spc="-5" dirty="0">
                <a:solidFill>
                  <a:srgbClr val="FFFFFF"/>
                </a:solidFill>
                <a:latin typeface="Calibri"/>
                <a:cs typeface="Calibri"/>
              </a:rPr>
              <a:t>.</a:t>
            </a:r>
            <a:endParaRPr sz="24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7047" y="484631"/>
            <a:ext cx="1808987"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97123" y="484632"/>
            <a:ext cx="4751831" cy="101193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63139" y="1033271"/>
            <a:ext cx="4648199" cy="1011935"/>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798447" y="590393"/>
            <a:ext cx="5546090" cy="1147445"/>
          </a:xfrm>
          <a:prstGeom prst="rect">
            <a:avLst/>
          </a:prstGeom>
        </p:spPr>
        <p:txBody>
          <a:bodyPr vert="horz" wrap="square" lIns="0" tIns="55244" rIns="0" bIns="0" rtlCol="0">
            <a:spAutoFit/>
          </a:bodyPr>
          <a:lstStyle/>
          <a:p>
            <a:pPr marL="748665" marR="5080" indent="-736600">
              <a:lnSpc>
                <a:spcPts val="4320"/>
              </a:lnSpc>
              <a:spcBef>
                <a:spcPts val="434"/>
              </a:spcBef>
              <a:tabLst>
                <a:tab pos="1382395" algn="l"/>
              </a:tabLst>
            </a:pPr>
            <a:r>
              <a:rPr sz="3800" i="1" spc="-95" dirty="0">
                <a:latin typeface="Impact"/>
                <a:cs typeface="Impact"/>
              </a:rPr>
              <a:t>Opioid	</a:t>
            </a:r>
            <a:r>
              <a:rPr spc="-5" dirty="0"/>
              <a:t>Withdrawal</a:t>
            </a:r>
            <a:r>
              <a:rPr spc="-50" dirty="0"/>
              <a:t> </a:t>
            </a:r>
            <a:r>
              <a:rPr spc="-5" dirty="0"/>
              <a:t>Syndrome  </a:t>
            </a:r>
            <a:r>
              <a:rPr spc="-10" dirty="0"/>
              <a:t>Protracted</a:t>
            </a:r>
            <a:r>
              <a:rPr spc="25" dirty="0"/>
              <a:t> </a:t>
            </a:r>
            <a:r>
              <a:rPr spc="-10" dirty="0"/>
              <a:t>Symptoms</a:t>
            </a:r>
            <a:endParaRPr sz="3800">
              <a:latin typeface="Impact"/>
              <a:cs typeface="Impact"/>
            </a:endParaRPr>
          </a:p>
        </p:txBody>
      </p:sp>
      <p:sp>
        <p:nvSpPr>
          <p:cNvPr id="6" name="object 6"/>
          <p:cNvSpPr txBox="1">
            <a:spLocks noGrp="1"/>
          </p:cNvSpPr>
          <p:nvPr>
            <p:ph type="body" idx="1"/>
          </p:nvPr>
        </p:nvSpPr>
        <p:spPr>
          <a:prstGeom prst="rect">
            <a:avLst/>
          </a:prstGeom>
        </p:spPr>
        <p:txBody>
          <a:bodyPr vert="horz" wrap="square" lIns="0" tIns="226060" rIns="0" bIns="0" rtlCol="0">
            <a:spAutoFit/>
          </a:bodyPr>
          <a:lstStyle/>
          <a:p>
            <a:pPr marL="355600" indent="-342900">
              <a:lnSpc>
                <a:spcPct val="100000"/>
              </a:lnSpc>
              <a:spcBef>
                <a:spcPts val="1780"/>
              </a:spcBef>
              <a:buFont typeface="Arial"/>
              <a:buChar char="•"/>
              <a:tabLst>
                <a:tab pos="354965" algn="l"/>
                <a:tab pos="355600" algn="l"/>
              </a:tabLst>
            </a:pPr>
            <a:r>
              <a:rPr spc="-5" dirty="0"/>
              <a:t>Deep </a:t>
            </a:r>
            <a:r>
              <a:rPr spc="-10" dirty="0"/>
              <a:t>muscle </a:t>
            </a:r>
            <a:r>
              <a:rPr spc="-5" dirty="0"/>
              <a:t>aches and</a:t>
            </a:r>
            <a:r>
              <a:rPr spc="60" dirty="0"/>
              <a:t> </a:t>
            </a:r>
            <a:r>
              <a:rPr spc="-10" dirty="0"/>
              <a:t>pains</a:t>
            </a:r>
          </a:p>
          <a:p>
            <a:pPr marL="355600" indent="-342900">
              <a:lnSpc>
                <a:spcPct val="100000"/>
              </a:lnSpc>
              <a:spcBef>
                <a:spcPts val="1680"/>
              </a:spcBef>
              <a:buFont typeface="Arial"/>
              <a:buChar char="•"/>
              <a:tabLst>
                <a:tab pos="354965" algn="l"/>
                <a:tab pos="355600" algn="l"/>
              </a:tabLst>
            </a:pPr>
            <a:r>
              <a:rPr spc="-10" dirty="0"/>
              <a:t>Insomnia, disturbed</a:t>
            </a:r>
            <a:r>
              <a:rPr spc="80" dirty="0"/>
              <a:t> </a:t>
            </a:r>
            <a:r>
              <a:rPr spc="-10" dirty="0"/>
              <a:t>sleep</a:t>
            </a:r>
          </a:p>
          <a:p>
            <a:pPr marL="355600" indent="-342900">
              <a:lnSpc>
                <a:spcPct val="100000"/>
              </a:lnSpc>
              <a:spcBef>
                <a:spcPts val="1680"/>
              </a:spcBef>
              <a:buFont typeface="Arial"/>
              <a:buChar char="•"/>
              <a:tabLst>
                <a:tab pos="354965" algn="l"/>
                <a:tab pos="355600" algn="l"/>
              </a:tabLst>
            </a:pPr>
            <a:r>
              <a:rPr spc="-5" dirty="0"/>
              <a:t>Poor</a:t>
            </a:r>
            <a:r>
              <a:rPr spc="0" dirty="0"/>
              <a:t> </a:t>
            </a:r>
            <a:r>
              <a:rPr spc="-10" dirty="0"/>
              <a:t>appetite</a:t>
            </a:r>
          </a:p>
          <a:p>
            <a:pPr marL="355600" indent="-342900">
              <a:lnSpc>
                <a:spcPct val="100000"/>
              </a:lnSpc>
              <a:spcBef>
                <a:spcPts val="1680"/>
              </a:spcBef>
              <a:buFont typeface="Arial"/>
              <a:buChar char="•"/>
              <a:tabLst>
                <a:tab pos="354965" algn="l"/>
                <a:tab pos="355600" algn="l"/>
              </a:tabLst>
            </a:pPr>
            <a:r>
              <a:rPr spc="-5" dirty="0"/>
              <a:t>Reduced </a:t>
            </a:r>
            <a:r>
              <a:rPr spc="-10" dirty="0"/>
              <a:t>libido, </a:t>
            </a:r>
            <a:r>
              <a:rPr spc="-5" dirty="0"/>
              <a:t>impotence,</a:t>
            </a:r>
            <a:r>
              <a:rPr spc="75" dirty="0"/>
              <a:t> </a:t>
            </a:r>
            <a:r>
              <a:rPr spc="-10" dirty="0"/>
              <a:t>anorgasmia</a:t>
            </a:r>
          </a:p>
          <a:p>
            <a:pPr marL="355600" indent="-342900">
              <a:lnSpc>
                <a:spcPct val="100000"/>
              </a:lnSpc>
              <a:spcBef>
                <a:spcPts val="1680"/>
              </a:spcBef>
              <a:buFont typeface="Arial"/>
              <a:buChar char="•"/>
              <a:tabLst>
                <a:tab pos="354965" algn="l"/>
                <a:tab pos="355600" algn="l"/>
              </a:tabLst>
            </a:pPr>
            <a:r>
              <a:rPr spc="-5" dirty="0"/>
              <a:t>Depressed mood,</a:t>
            </a:r>
            <a:r>
              <a:rPr spc="50" dirty="0"/>
              <a:t> </a:t>
            </a:r>
            <a:r>
              <a:rPr spc="-10" dirty="0"/>
              <a:t>anhedonia</a:t>
            </a:r>
          </a:p>
          <a:p>
            <a:pPr marL="355600" indent="-342900">
              <a:lnSpc>
                <a:spcPct val="100000"/>
              </a:lnSpc>
              <a:spcBef>
                <a:spcPts val="1680"/>
              </a:spcBef>
              <a:buFont typeface="Arial"/>
              <a:buChar char="•"/>
              <a:tabLst>
                <a:tab pos="354965" algn="l"/>
                <a:tab pos="355600" algn="l"/>
              </a:tabLst>
            </a:pPr>
            <a:r>
              <a:rPr spc="-10" dirty="0"/>
              <a:t>Drug craving </a:t>
            </a:r>
            <a:r>
              <a:rPr spc="-5" dirty="0"/>
              <a:t>and</a:t>
            </a:r>
            <a:r>
              <a:rPr spc="50" dirty="0"/>
              <a:t> </a:t>
            </a:r>
            <a:r>
              <a:rPr spc="-10" dirty="0"/>
              <a:t>obsession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9932" y="2215895"/>
            <a:ext cx="6838187" cy="112166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81811" y="2362326"/>
            <a:ext cx="6195060" cy="635000"/>
          </a:xfrm>
          <a:prstGeom prst="rect">
            <a:avLst/>
          </a:prstGeom>
        </p:spPr>
        <p:txBody>
          <a:bodyPr vert="horz" wrap="square" lIns="0" tIns="12065" rIns="0" bIns="0" rtlCol="0">
            <a:spAutoFit/>
          </a:bodyPr>
          <a:lstStyle/>
          <a:p>
            <a:pPr marL="12700">
              <a:lnSpc>
                <a:spcPct val="100000"/>
              </a:lnSpc>
              <a:spcBef>
                <a:spcPts val="95"/>
              </a:spcBef>
            </a:pPr>
            <a:r>
              <a:rPr sz="4000" spc="-10" dirty="0"/>
              <a:t>Treatment </a:t>
            </a:r>
            <a:r>
              <a:rPr sz="4000" spc="-5" dirty="0"/>
              <a:t>of Opioid</a:t>
            </a:r>
            <a:r>
              <a:rPr sz="4000" spc="55" dirty="0"/>
              <a:t> </a:t>
            </a:r>
            <a:r>
              <a:rPr sz="4000" spc="-10" dirty="0"/>
              <a:t>Addiction</a:t>
            </a:r>
            <a:endParaRPr sz="4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9947" y="205740"/>
            <a:ext cx="4754879"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07591" y="754380"/>
            <a:ext cx="1808987" cy="101193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16123" y="754379"/>
            <a:ext cx="734567" cy="101193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650235" y="754380"/>
            <a:ext cx="4456163" cy="1011935"/>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579022" y="335724"/>
            <a:ext cx="5222240" cy="1122680"/>
          </a:xfrm>
          <a:prstGeom prst="rect">
            <a:avLst/>
          </a:prstGeom>
        </p:spPr>
        <p:txBody>
          <a:bodyPr vert="horz" wrap="square" lIns="0" tIns="12700" rIns="0" bIns="0" rtlCol="0">
            <a:spAutoFit/>
          </a:bodyPr>
          <a:lstStyle/>
          <a:p>
            <a:pPr marL="12700" marR="5080" indent="561975">
              <a:lnSpc>
                <a:spcPct val="100000"/>
              </a:lnSpc>
              <a:spcBef>
                <a:spcPts val="100"/>
              </a:spcBef>
            </a:pPr>
            <a:r>
              <a:rPr spc="-5" dirty="0"/>
              <a:t>Treatment Options for  Opioid-Addicted</a:t>
            </a:r>
            <a:r>
              <a:rPr spc="-40" dirty="0"/>
              <a:t> </a:t>
            </a:r>
            <a:r>
              <a:rPr spc="-5" dirty="0"/>
              <a:t>Individuals</a:t>
            </a:r>
          </a:p>
        </p:txBody>
      </p:sp>
      <p:sp>
        <p:nvSpPr>
          <p:cNvPr id="7" name="object 7"/>
          <p:cNvSpPr txBox="1"/>
          <p:nvPr/>
        </p:nvSpPr>
        <p:spPr>
          <a:xfrm>
            <a:off x="535940" y="1694497"/>
            <a:ext cx="7599680" cy="4719320"/>
          </a:xfrm>
          <a:prstGeom prst="rect">
            <a:avLst/>
          </a:prstGeom>
        </p:spPr>
        <p:txBody>
          <a:bodyPr vert="horz" wrap="square" lIns="0" tIns="12065" rIns="0" bIns="0" rtlCol="0">
            <a:spAutoFit/>
          </a:bodyPr>
          <a:lstStyle/>
          <a:p>
            <a:pPr marL="2402205" marR="481965" indent="-1900555">
              <a:lnSpc>
                <a:spcPct val="100000"/>
              </a:lnSpc>
              <a:spcBef>
                <a:spcPts val="95"/>
              </a:spcBef>
            </a:pPr>
            <a:r>
              <a:rPr sz="2800" spc="-5" dirty="0">
                <a:solidFill>
                  <a:srgbClr val="FFFFFF"/>
                </a:solidFill>
                <a:latin typeface="Calibri"/>
                <a:cs typeface="Calibri"/>
              </a:rPr>
              <a:t>BIOPSYCHOSOCIALFAMILIALECONOSPIRITUAL  DISORDER/DISEASE</a:t>
            </a:r>
            <a:endParaRPr sz="2800">
              <a:latin typeface="Calibri"/>
              <a:cs typeface="Calibri"/>
            </a:endParaRPr>
          </a:p>
          <a:p>
            <a:pPr marL="355600" marR="5080" indent="-342900">
              <a:lnSpc>
                <a:spcPct val="100000"/>
              </a:lnSpc>
              <a:buFont typeface="Arial"/>
              <a:buChar char="•"/>
              <a:tabLst>
                <a:tab pos="354965" algn="l"/>
                <a:tab pos="355600" algn="l"/>
              </a:tabLst>
            </a:pPr>
            <a:r>
              <a:rPr sz="2800" spc="-5" dirty="0">
                <a:solidFill>
                  <a:srgbClr val="FFFFFF"/>
                </a:solidFill>
                <a:latin typeface="Calibri"/>
                <a:cs typeface="Calibri"/>
              </a:rPr>
              <a:t>Behavioral treatments educate patients about the  </a:t>
            </a:r>
            <a:r>
              <a:rPr sz="2800" spc="-10" dirty="0">
                <a:solidFill>
                  <a:srgbClr val="FFFFFF"/>
                </a:solidFill>
                <a:latin typeface="Calibri"/>
                <a:cs typeface="Calibri"/>
              </a:rPr>
              <a:t>conditioning </a:t>
            </a:r>
            <a:r>
              <a:rPr sz="2800" spc="-5" dirty="0">
                <a:solidFill>
                  <a:srgbClr val="FFFFFF"/>
                </a:solidFill>
                <a:latin typeface="Calibri"/>
                <a:cs typeface="Calibri"/>
              </a:rPr>
              <a:t>process and teach </a:t>
            </a:r>
            <a:r>
              <a:rPr sz="2800" spc="-10" dirty="0">
                <a:solidFill>
                  <a:srgbClr val="FFFFFF"/>
                </a:solidFill>
                <a:latin typeface="Calibri"/>
                <a:cs typeface="Calibri"/>
              </a:rPr>
              <a:t>relapse  </a:t>
            </a:r>
            <a:r>
              <a:rPr sz="2800" spc="-5" dirty="0">
                <a:solidFill>
                  <a:srgbClr val="FFFFFF"/>
                </a:solidFill>
                <a:latin typeface="Calibri"/>
                <a:cs typeface="Calibri"/>
              </a:rPr>
              <a:t>prevention</a:t>
            </a:r>
            <a:r>
              <a:rPr sz="2800" spc="25" dirty="0">
                <a:solidFill>
                  <a:srgbClr val="FFFFFF"/>
                </a:solidFill>
                <a:latin typeface="Calibri"/>
                <a:cs typeface="Calibri"/>
              </a:rPr>
              <a:t> </a:t>
            </a:r>
            <a:r>
              <a:rPr sz="2800" spc="-5" dirty="0">
                <a:solidFill>
                  <a:srgbClr val="FFFFFF"/>
                </a:solidFill>
                <a:latin typeface="Calibri"/>
                <a:cs typeface="Calibri"/>
              </a:rPr>
              <a:t>strategies.</a:t>
            </a:r>
            <a:endParaRPr sz="2800">
              <a:latin typeface="Calibri"/>
              <a:cs typeface="Calibri"/>
            </a:endParaRPr>
          </a:p>
          <a:p>
            <a:pPr marL="355600" marR="140335" indent="-342900">
              <a:lnSpc>
                <a:spcPct val="100000"/>
              </a:lnSpc>
              <a:buFont typeface="Arial"/>
              <a:buChar char="•"/>
              <a:tabLst>
                <a:tab pos="354965" algn="l"/>
                <a:tab pos="355600" algn="l"/>
              </a:tabLst>
            </a:pPr>
            <a:r>
              <a:rPr sz="2800" spc="-10" dirty="0">
                <a:solidFill>
                  <a:srgbClr val="FFFFFF"/>
                </a:solidFill>
                <a:latin typeface="Calibri"/>
                <a:cs typeface="Calibri"/>
              </a:rPr>
              <a:t>Medications </a:t>
            </a:r>
            <a:r>
              <a:rPr sz="2800" spc="-5" dirty="0">
                <a:solidFill>
                  <a:srgbClr val="FFFFFF"/>
                </a:solidFill>
                <a:latin typeface="Calibri"/>
                <a:cs typeface="Calibri"/>
              </a:rPr>
              <a:t>such as Methadone, Naltrexone and  Buprenorphine operate on </a:t>
            </a:r>
            <a:r>
              <a:rPr sz="2800" spc="-10" dirty="0">
                <a:solidFill>
                  <a:srgbClr val="FFFFFF"/>
                </a:solidFill>
                <a:latin typeface="Calibri"/>
                <a:cs typeface="Calibri"/>
              </a:rPr>
              <a:t>the opioid </a:t>
            </a:r>
            <a:r>
              <a:rPr sz="2800" spc="-5" dirty="0">
                <a:solidFill>
                  <a:srgbClr val="FFFFFF"/>
                </a:solidFill>
                <a:latin typeface="Calibri"/>
                <a:cs typeface="Calibri"/>
              </a:rPr>
              <a:t>receptors  to </a:t>
            </a:r>
            <a:r>
              <a:rPr sz="2800" spc="-10" dirty="0">
                <a:solidFill>
                  <a:srgbClr val="FFFFFF"/>
                </a:solidFill>
                <a:latin typeface="Calibri"/>
                <a:cs typeface="Calibri"/>
              </a:rPr>
              <a:t>relieve</a:t>
            </a:r>
            <a:r>
              <a:rPr sz="2800" dirty="0">
                <a:solidFill>
                  <a:srgbClr val="FFFFFF"/>
                </a:solidFill>
                <a:latin typeface="Calibri"/>
                <a:cs typeface="Calibri"/>
              </a:rPr>
              <a:t> </a:t>
            </a:r>
            <a:r>
              <a:rPr sz="2800" spc="-10" dirty="0">
                <a:solidFill>
                  <a:srgbClr val="FFFFFF"/>
                </a:solidFill>
                <a:latin typeface="Calibri"/>
                <a:cs typeface="Calibri"/>
              </a:rPr>
              <a:t>craving.</a:t>
            </a:r>
            <a:endParaRPr sz="2800">
              <a:latin typeface="Calibri"/>
              <a:cs typeface="Calibri"/>
            </a:endParaRPr>
          </a:p>
          <a:p>
            <a:pPr marL="355600" marR="5715" indent="-342900">
              <a:lnSpc>
                <a:spcPct val="100000"/>
              </a:lnSpc>
              <a:buFont typeface="Arial"/>
              <a:buChar char="•"/>
              <a:tabLst>
                <a:tab pos="354965" algn="l"/>
                <a:tab pos="355600" algn="l"/>
              </a:tabLst>
            </a:pPr>
            <a:r>
              <a:rPr sz="2800" b="1" i="1" spc="-5" dirty="0">
                <a:solidFill>
                  <a:srgbClr val="FFC000"/>
                </a:solidFill>
                <a:latin typeface="Calibri"/>
                <a:cs typeface="Calibri"/>
              </a:rPr>
              <a:t>Combining the two types of treatment </a:t>
            </a:r>
            <a:r>
              <a:rPr sz="2800" b="1" i="1" spc="-10" dirty="0">
                <a:solidFill>
                  <a:srgbClr val="FFC000"/>
                </a:solidFill>
                <a:latin typeface="Calibri"/>
                <a:cs typeface="Calibri"/>
              </a:rPr>
              <a:t>enables  </a:t>
            </a:r>
            <a:r>
              <a:rPr sz="2800" b="1" i="1" spc="-5" dirty="0">
                <a:solidFill>
                  <a:srgbClr val="FFC000"/>
                </a:solidFill>
                <a:latin typeface="Calibri"/>
                <a:cs typeface="Calibri"/>
              </a:rPr>
              <a:t>patients to stop using opioids and return to more  stable and productive</a:t>
            </a:r>
            <a:r>
              <a:rPr sz="2800" b="1" i="1" spc="25" dirty="0">
                <a:solidFill>
                  <a:srgbClr val="FFC000"/>
                </a:solidFill>
                <a:latin typeface="Calibri"/>
                <a:cs typeface="Calibri"/>
              </a:rPr>
              <a:t> </a:t>
            </a:r>
            <a:r>
              <a:rPr sz="2800" b="1" i="1" spc="-10" dirty="0">
                <a:solidFill>
                  <a:srgbClr val="FFC000"/>
                </a:solidFill>
                <a:latin typeface="Calibri"/>
                <a:cs typeface="Calibri"/>
              </a:rPr>
              <a:t>lives.</a:t>
            </a:r>
            <a:endParaRPr sz="28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52244" y="352044"/>
            <a:ext cx="2421635"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73423" y="352043"/>
            <a:ext cx="829055" cy="101193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82795" y="352043"/>
            <a:ext cx="2377439" cy="1011935"/>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223642" y="483044"/>
            <a:ext cx="3933190" cy="574040"/>
          </a:xfrm>
          <a:prstGeom prst="rect">
            <a:avLst/>
          </a:prstGeom>
        </p:spPr>
        <p:txBody>
          <a:bodyPr vert="horz" wrap="square" lIns="0" tIns="12700" rIns="0" bIns="0" rtlCol="0">
            <a:spAutoFit/>
          </a:bodyPr>
          <a:lstStyle/>
          <a:p>
            <a:pPr marL="12700">
              <a:lnSpc>
                <a:spcPct val="100000"/>
              </a:lnSpc>
              <a:spcBef>
                <a:spcPts val="100"/>
              </a:spcBef>
            </a:pPr>
            <a:r>
              <a:rPr spc="-5" dirty="0"/>
              <a:t>Module II </a:t>
            </a:r>
            <a:r>
              <a:rPr dirty="0"/>
              <a:t>–</a:t>
            </a:r>
            <a:r>
              <a:rPr spc="-65" dirty="0"/>
              <a:t> </a:t>
            </a:r>
            <a:r>
              <a:rPr spc="-5" dirty="0"/>
              <a:t>Summary</a:t>
            </a:r>
          </a:p>
        </p:txBody>
      </p:sp>
      <p:sp>
        <p:nvSpPr>
          <p:cNvPr id="6" name="object 6"/>
          <p:cNvSpPr txBox="1"/>
          <p:nvPr/>
        </p:nvSpPr>
        <p:spPr>
          <a:xfrm>
            <a:off x="383540" y="1381760"/>
            <a:ext cx="7590155" cy="4292600"/>
          </a:xfrm>
          <a:prstGeom prst="rect">
            <a:avLst/>
          </a:prstGeom>
        </p:spPr>
        <p:txBody>
          <a:bodyPr vert="horz" wrap="square" lIns="0" tIns="12065" rIns="0" bIns="0" rtlCol="0">
            <a:spAutoFit/>
          </a:bodyPr>
          <a:lstStyle/>
          <a:p>
            <a:pPr marL="355600" marR="286385" indent="-342900">
              <a:lnSpc>
                <a:spcPct val="100000"/>
              </a:lnSpc>
              <a:spcBef>
                <a:spcPts val="95"/>
              </a:spcBef>
              <a:buFont typeface="Arial"/>
              <a:buChar char="•"/>
              <a:tabLst>
                <a:tab pos="354965" algn="l"/>
                <a:tab pos="355600" algn="l"/>
              </a:tabLst>
            </a:pPr>
            <a:r>
              <a:rPr sz="2800" spc="-10" dirty="0">
                <a:solidFill>
                  <a:srgbClr val="FFFFFF"/>
                </a:solidFill>
                <a:latin typeface="Calibri"/>
                <a:cs typeface="Calibri"/>
              </a:rPr>
              <a:t>Opioids </a:t>
            </a:r>
            <a:r>
              <a:rPr sz="2800" spc="-5" dirty="0">
                <a:solidFill>
                  <a:srgbClr val="FFFFFF"/>
                </a:solidFill>
                <a:latin typeface="Calibri"/>
                <a:cs typeface="Calibri"/>
              </a:rPr>
              <a:t>attach to receptors </a:t>
            </a:r>
            <a:r>
              <a:rPr sz="2800" spc="-10" dirty="0">
                <a:solidFill>
                  <a:srgbClr val="FFFFFF"/>
                </a:solidFill>
                <a:latin typeface="Calibri"/>
                <a:cs typeface="Calibri"/>
              </a:rPr>
              <a:t>in the brain, causing  pleasure. </a:t>
            </a:r>
            <a:r>
              <a:rPr sz="2800" spc="-5" dirty="0">
                <a:solidFill>
                  <a:srgbClr val="FFFFFF"/>
                </a:solidFill>
                <a:latin typeface="Calibri"/>
                <a:cs typeface="Calibri"/>
              </a:rPr>
              <a:t>After repeated </a:t>
            </a:r>
            <a:r>
              <a:rPr sz="2800" spc="-10" dirty="0">
                <a:solidFill>
                  <a:srgbClr val="FFFFFF"/>
                </a:solidFill>
                <a:latin typeface="Calibri"/>
                <a:cs typeface="Calibri"/>
              </a:rPr>
              <a:t>opioid </a:t>
            </a:r>
            <a:r>
              <a:rPr sz="2800" spc="-5" dirty="0">
                <a:solidFill>
                  <a:srgbClr val="FFFFFF"/>
                </a:solidFill>
                <a:latin typeface="Calibri"/>
                <a:cs typeface="Calibri"/>
              </a:rPr>
              <a:t>use, </a:t>
            </a:r>
            <a:r>
              <a:rPr sz="2800" spc="-10" dirty="0">
                <a:solidFill>
                  <a:srgbClr val="FFFFFF"/>
                </a:solidFill>
                <a:latin typeface="Calibri"/>
                <a:cs typeface="Calibri"/>
              </a:rPr>
              <a:t>the brain  </a:t>
            </a:r>
            <a:r>
              <a:rPr sz="2800" spc="-5" dirty="0">
                <a:solidFill>
                  <a:srgbClr val="FFFFFF"/>
                </a:solidFill>
                <a:latin typeface="Calibri"/>
                <a:cs typeface="Calibri"/>
              </a:rPr>
              <a:t>becomes altered, </a:t>
            </a:r>
            <a:r>
              <a:rPr sz="2800" spc="-10" dirty="0">
                <a:solidFill>
                  <a:srgbClr val="FFFFFF"/>
                </a:solidFill>
                <a:latin typeface="Calibri"/>
                <a:cs typeface="Calibri"/>
              </a:rPr>
              <a:t>leading </a:t>
            </a:r>
            <a:r>
              <a:rPr sz="2800" spc="-5" dirty="0">
                <a:solidFill>
                  <a:srgbClr val="FFFFFF"/>
                </a:solidFill>
                <a:latin typeface="Calibri"/>
                <a:cs typeface="Calibri"/>
              </a:rPr>
              <a:t>to </a:t>
            </a:r>
            <a:r>
              <a:rPr sz="2800" spc="-10" dirty="0">
                <a:solidFill>
                  <a:srgbClr val="FFFFFF"/>
                </a:solidFill>
                <a:latin typeface="Calibri"/>
                <a:cs typeface="Calibri"/>
              </a:rPr>
              <a:t>tolerance </a:t>
            </a:r>
            <a:r>
              <a:rPr sz="2800" spc="-5" dirty="0">
                <a:solidFill>
                  <a:srgbClr val="FFFFFF"/>
                </a:solidFill>
                <a:latin typeface="Calibri"/>
                <a:cs typeface="Calibri"/>
              </a:rPr>
              <a:t>and  </a:t>
            </a:r>
            <a:r>
              <a:rPr sz="2800" spc="-10" dirty="0">
                <a:solidFill>
                  <a:srgbClr val="FFFFFF"/>
                </a:solidFill>
                <a:latin typeface="Calibri"/>
                <a:cs typeface="Calibri"/>
              </a:rPr>
              <a:t>withdrawal.</a:t>
            </a:r>
            <a:endParaRPr sz="2800">
              <a:latin typeface="Calibri"/>
              <a:cs typeface="Calibri"/>
            </a:endParaRPr>
          </a:p>
          <a:p>
            <a:pPr marL="355600" marR="5080" indent="-342900">
              <a:lnSpc>
                <a:spcPct val="100000"/>
              </a:lnSpc>
              <a:spcBef>
                <a:spcPts val="1680"/>
              </a:spcBef>
              <a:buFont typeface="Arial"/>
              <a:buChar char="•"/>
              <a:tabLst>
                <a:tab pos="354965" algn="l"/>
                <a:tab pos="355600" algn="l"/>
              </a:tabLst>
            </a:pPr>
            <a:r>
              <a:rPr sz="2800" spc="-10" dirty="0">
                <a:solidFill>
                  <a:srgbClr val="FFFFFF"/>
                </a:solidFill>
                <a:latin typeface="Calibri"/>
                <a:cs typeface="Calibri"/>
              </a:rPr>
              <a:t>Medications operating </a:t>
            </a:r>
            <a:r>
              <a:rPr sz="2800" spc="-5" dirty="0">
                <a:solidFill>
                  <a:srgbClr val="FFFFFF"/>
                </a:solidFill>
                <a:latin typeface="Calibri"/>
                <a:cs typeface="Calibri"/>
              </a:rPr>
              <a:t>through </a:t>
            </a:r>
            <a:r>
              <a:rPr sz="2800" spc="-10" dirty="0">
                <a:solidFill>
                  <a:srgbClr val="FFFFFF"/>
                </a:solidFill>
                <a:latin typeface="Calibri"/>
                <a:cs typeface="Calibri"/>
              </a:rPr>
              <a:t>the opioid  </a:t>
            </a:r>
            <a:r>
              <a:rPr sz="2800" spc="-5" dirty="0">
                <a:solidFill>
                  <a:srgbClr val="FFFFFF"/>
                </a:solidFill>
                <a:latin typeface="Calibri"/>
                <a:cs typeface="Calibri"/>
              </a:rPr>
              <a:t>receptors prevent withdrawal </a:t>
            </a:r>
            <a:r>
              <a:rPr sz="2800" spc="-10" dirty="0">
                <a:solidFill>
                  <a:srgbClr val="FFFFFF"/>
                </a:solidFill>
                <a:latin typeface="Calibri"/>
                <a:cs typeface="Calibri"/>
              </a:rPr>
              <a:t>symptoms </a:t>
            </a:r>
            <a:r>
              <a:rPr sz="2800" spc="-5" dirty="0">
                <a:solidFill>
                  <a:srgbClr val="FFFFFF"/>
                </a:solidFill>
                <a:latin typeface="Calibri"/>
                <a:cs typeface="Calibri"/>
              </a:rPr>
              <a:t>and </a:t>
            </a:r>
            <a:r>
              <a:rPr sz="2800" spc="-10" dirty="0">
                <a:solidFill>
                  <a:srgbClr val="FFFFFF"/>
                </a:solidFill>
                <a:latin typeface="Calibri"/>
                <a:cs typeface="Calibri"/>
              </a:rPr>
              <a:t>help  the </a:t>
            </a:r>
            <a:r>
              <a:rPr sz="2800" spc="-5" dirty="0">
                <a:solidFill>
                  <a:srgbClr val="FFFFFF"/>
                </a:solidFill>
                <a:latin typeface="Calibri"/>
                <a:cs typeface="Calibri"/>
              </a:rPr>
              <a:t>person </a:t>
            </a:r>
            <a:r>
              <a:rPr sz="2800" spc="-10" dirty="0">
                <a:solidFill>
                  <a:srgbClr val="FFFFFF"/>
                </a:solidFill>
                <a:latin typeface="Calibri"/>
                <a:cs typeface="Calibri"/>
              </a:rPr>
              <a:t>function</a:t>
            </a:r>
            <a:r>
              <a:rPr sz="2800" spc="75" dirty="0">
                <a:solidFill>
                  <a:srgbClr val="FFFFFF"/>
                </a:solidFill>
                <a:latin typeface="Calibri"/>
                <a:cs typeface="Calibri"/>
              </a:rPr>
              <a:t> </a:t>
            </a:r>
            <a:r>
              <a:rPr sz="2800" spc="-10" dirty="0">
                <a:solidFill>
                  <a:srgbClr val="FFFFFF"/>
                </a:solidFill>
                <a:latin typeface="Calibri"/>
                <a:cs typeface="Calibri"/>
              </a:rPr>
              <a:t>normally.</a:t>
            </a:r>
            <a:endParaRPr sz="2800">
              <a:latin typeface="Calibri"/>
              <a:cs typeface="Calibri"/>
            </a:endParaRPr>
          </a:p>
          <a:p>
            <a:pPr marL="355600" marR="429259" indent="-342900">
              <a:lnSpc>
                <a:spcPct val="100000"/>
              </a:lnSpc>
              <a:spcBef>
                <a:spcPts val="1680"/>
              </a:spcBef>
              <a:buFont typeface="Arial"/>
              <a:buChar char="•"/>
              <a:tabLst>
                <a:tab pos="354965" algn="l"/>
                <a:tab pos="355600" algn="l"/>
              </a:tabLst>
            </a:pPr>
            <a:r>
              <a:rPr sz="2800" spc="-5" dirty="0">
                <a:solidFill>
                  <a:srgbClr val="FFFFFF"/>
                </a:solidFill>
                <a:latin typeface="Calibri"/>
                <a:cs typeface="Calibri"/>
              </a:rPr>
              <a:t>Behavioral treatment can </a:t>
            </a:r>
            <a:r>
              <a:rPr sz="2800" spc="-10" dirty="0">
                <a:solidFill>
                  <a:srgbClr val="FFFFFF"/>
                </a:solidFill>
                <a:latin typeface="Calibri"/>
                <a:cs typeface="Calibri"/>
              </a:rPr>
              <a:t>also </a:t>
            </a:r>
            <a:r>
              <a:rPr sz="2800" spc="-5" dirty="0">
                <a:solidFill>
                  <a:srgbClr val="FFFFFF"/>
                </a:solidFill>
                <a:latin typeface="Calibri"/>
                <a:cs typeface="Calibri"/>
              </a:rPr>
              <a:t>address </a:t>
            </a:r>
            <a:r>
              <a:rPr sz="2800" spc="-10" dirty="0">
                <a:solidFill>
                  <a:srgbClr val="FFFFFF"/>
                </a:solidFill>
                <a:latin typeface="Calibri"/>
                <a:cs typeface="Calibri"/>
              </a:rPr>
              <a:t>cravings  </a:t>
            </a:r>
            <a:r>
              <a:rPr sz="2800" spc="-5" dirty="0">
                <a:solidFill>
                  <a:srgbClr val="FFFFFF"/>
                </a:solidFill>
                <a:latin typeface="Calibri"/>
                <a:cs typeface="Calibri"/>
              </a:rPr>
              <a:t>that </a:t>
            </a:r>
            <a:r>
              <a:rPr sz="2800" spc="-10" dirty="0">
                <a:solidFill>
                  <a:srgbClr val="FFFFFF"/>
                </a:solidFill>
                <a:latin typeface="Calibri"/>
                <a:cs typeface="Calibri"/>
              </a:rPr>
              <a:t>arise </a:t>
            </a:r>
            <a:r>
              <a:rPr sz="2800" spc="-5" dirty="0">
                <a:solidFill>
                  <a:srgbClr val="FFFFFF"/>
                </a:solidFill>
                <a:latin typeface="Calibri"/>
                <a:cs typeface="Calibri"/>
              </a:rPr>
              <a:t>from environmental</a:t>
            </a:r>
            <a:r>
              <a:rPr sz="2800" spc="55" dirty="0">
                <a:solidFill>
                  <a:srgbClr val="FFFFFF"/>
                </a:solidFill>
                <a:latin typeface="Calibri"/>
                <a:cs typeface="Calibri"/>
              </a:rPr>
              <a:t> </a:t>
            </a:r>
            <a:r>
              <a:rPr sz="2800" spc="-5" dirty="0">
                <a:solidFill>
                  <a:srgbClr val="FFFFFF"/>
                </a:solidFill>
                <a:latin typeface="Calibri"/>
                <a:cs typeface="Calibri"/>
              </a:rPr>
              <a:t>cues.</a:t>
            </a:r>
            <a:endParaRPr sz="2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57855" y="493776"/>
            <a:ext cx="4094987"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29254" y="624332"/>
            <a:ext cx="3435350" cy="574040"/>
          </a:xfrm>
          <a:prstGeom prst="rect">
            <a:avLst/>
          </a:prstGeom>
        </p:spPr>
        <p:txBody>
          <a:bodyPr vert="horz" wrap="square" lIns="0" tIns="12700" rIns="0" bIns="0" rtlCol="0">
            <a:spAutoFit/>
          </a:bodyPr>
          <a:lstStyle/>
          <a:p>
            <a:pPr marL="12700">
              <a:lnSpc>
                <a:spcPct val="100000"/>
              </a:lnSpc>
              <a:spcBef>
                <a:spcPts val="100"/>
              </a:spcBef>
            </a:pPr>
            <a:r>
              <a:rPr spc="-5" dirty="0"/>
              <a:t>Basic Opioid</a:t>
            </a:r>
            <a:r>
              <a:rPr spc="-45" dirty="0"/>
              <a:t> </a:t>
            </a:r>
            <a:r>
              <a:rPr spc="-10" dirty="0"/>
              <a:t>Facts</a:t>
            </a:r>
          </a:p>
        </p:txBody>
      </p:sp>
      <p:sp>
        <p:nvSpPr>
          <p:cNvPr id="4" name="object 4"/>
          <p:cNvSpPr txBox="1"/>
          <p:nvPr/>
        </p:nvSpPr>
        <p:spPr>
          <a:xfrm>
            <a:off x="307340" y="1159256"/>
            <a:ext cx="7797165" cy="4122420"/>
          </a:xfrm>
          <a:prstGeom prst="rect">
            <a:avLst/>
          </a:prstGeom>
        </p:spPr>
        <p:txBody>
          <a:bodyPr vert="horz" wrap="square" lIns="0" tIns="85725" rIns="0" bIns="0" rtlCol="0">
            <a:spAutoFit/>
          </a:bodyPr>
          <a:lstStyle/>
          <a:p>
            <a:pPr marL="44450" algn="ctr">
              <a:lnSpc>
                <a:spcPct val="100000"/>
              </a:lnSpc>
              <a:spcBef>
                <a:spcPts val="675"/>
              </a:spcBef>
            </a:pPr>
            <a:r>
              <a:rPr sz="2400" spc="-5" dirty="0">
                <a:solidFill>
                  <a:srgbClr val="FFC000"/>
                </a:solidFill>
                <a:latin typeface="Calibri"/>
                <a:cs typeface="Calibri"/>
              </a:rPr>
              <a:t>Receptor</a:t>
            </a:r>
            <a:endParaRPr sz="2400">
              <a:latin typeface="Calibri"/>
              <a:cs typeface="Calibri"/>
            </a:endParaRPr>
          </a:p>
          <a:p>
            <a:pPr marL="12700" marR="5080">
              <a:lnSpc>
                <a:spcPct val="100000"/>
              </a:lnSpc>
              <a:spcBef>
                <a:spcPts val="575"/>
              </a:spcBef>
            </a:pPr>
            <a:r>
              <a:rPr sz="2400" spc="-5" dirty="0">
                <a:solidFill>
                  <a:srgbClr val="FFFFFF"/>
                </a:solidFill>
                <a:latin typeface="Calibri"/>
                <a:cs typeface="Calibri"/>
              </a:rPr>
              <a:t>Specific </a:t>
            </a:r>
            <a:r>
              <a:rPr sz="2400" dirty="0">
                <a:solidFill>
                  <a:srgbClr val="FFFFFF"/>
                </a:solidFill>
                <a:latin typeface="Calibri"/>
                <a:cs typeface="Calibri"/>
              </a:rPr>
              <a:t>cell </a:t>
            </a:r>
            <a:r>
              <a:rPr sz="2400" spc="-5" dirty="0">
                <a:solidFill>
                  <a:srgbClr val="FFFFFF"/>
                </a:solidFill>
                <a:latin typeface="Calibri"/>
                <a:cs typeface="Calibri"/>
              </a:rPr>
              <a:t>binding site or molecule: </a:t>
            </a:r>
            <a:r>
              <a:rPr sz="2400" dirty="0">
                <a:solidFill>
                  <a:srgbClr val="FFFFFF"/>
                </a:solidFill>
                <a:latin typeface="Calibri"/>
                <a:cs typeface="Calibri"/>
              </a:rPr>
              <a:t>a </a:t>
            </a:r>
            <a:r>
              <a:rPr sz="2400" spc="-5" dirty="0">
                <a:solidFill>
                  <a:srgbClr val="FFFFFF"/>
                </a:solidFill>
                <a:latin typeface="Calibri"/>
                <a:cs typeface="Calibri"/>
              </a:rPr>
              <a:t>molecule, group, or site  that </a:t>
            </a:r>
            <a:r>
              <a:rPr sz="2400" dirty="0">
                <a:solidFill>
                  <a:srgbClr val="FFFFFF"/>
                </a:solidFill>
                <a:latin typeface="Calibri"/>
                <a:cs typeface="Calibri"/>
              </a:rPr>
              <a:t>is in a cell </a:t>
            </a:r>
            <a:r>
              <a:rPr sz="2400" spc="-5" dirty="0">
                <a:solidFill>
                  <a:srgbClr val="FFFFFF"/>
                </a:solidFill>
                <a:latin typeface="Calibri"/>
                <a:cs typeface="Calibri"/>
              </a:rPr>
              <a:t>or on </a:t>
            </a:r>
            <a:r>
              <a:rPr sz="2400" dirty="0">
                <a:solidFill>
                  <a:srgbClr val="FFFFFF"/>
                </a:solidFill>
                <a:latin typeface="Calibri"/>
                <a:cs typeface="Calibri"/>
              </a:rPr>
              <a:t>a cell </a:t>
            </a:r>
            <a:r>
              <a:rPr sz="2400" spc="-5" dirty="0">
                <a:solidFill>
                  <a:srgbClr val="FFFFFF"/>
                </a:solidFill>
                <a:latin typeface="Calibri"/>
                <a:cs typeface="Calibri"/>
              </a:rPr>
              <a:t>surface </a:t>
            </a:r>
            <a:r>
              <a:rPr sz="2400" dirty="0">
                <a:solidFill>
                  <a:srgbClr val="FFFFFF"/>
                </a:solidFill>
                <a:latin typeface="Calibri"/>
                <a:cs typeface="Calibri"/>
              </a:rPr>
              <a:t>and </a:t>
            </a:r>
            <a:r>
              <a:rPr sz="2400" spc="-5" dirty="0">
                <a:solidFill>
                  <a:srgbClr val="FFFFFF"/>
                </a:solidFill>
                <a:latin typeface="Calibri"/>
                <a:cs typeface="Calibri"/>
              </a:rPr>
              <a:t>binds with </a:t>
            </a:r>
            <a:r>
              <a:rPr sz="2400" dirty="0">
                <a:solidFill>
                  <a:srgbClr val="FFFFFF"/>
                </a:solidFill>
                <a:latin typeface="Calibri"/>
                <a:cs typeface="Calibri"/>
              </a:rPr>
              <a:t>a </a:t>
            </a:r>
            <a:r>
              <a:rPr sz="2400" spc="-5" dirty="0">
                <a:solidFill>
                  <a:srgbClr val="FFFFFF"/>
                </a:solidFill>
                <a:latin typeface="Calibri"/>
                <a:cs typeface="Calibri"/>
              </a:rPr>
              <a:t>specific  molecule, antigen, hormone, or</a:t>
            </a:r>
            <a:r>
              <a:rPr sz="2400" spc="-20" dirty="0">
                <a:solidFill>
                  <a:srgbClr val="FFFFFF"/>
                </a:solidFill>
                <a:latin typeface="Calibri"/>
                <a:cs typeface="Calibri"/>
              </a:rPr>
              <a:t> </a:t>
            </a:r>
            <a:r>
              <a:rPr sz="2400" spc="-5" dirty="0">
                <a:solidFill>
                  <a:srgbClr val="FFFFFF"/>
                </a:solidFill>
                <a:latin typeface="Calibri"/>
                <a:cs typeface="Calibri"/>
              </a:rPr>
              <a:t>antibody</a:t>
            </a:r>
            <a:endParaRPr sz="2400">
              <a:latin typeface="Calibri"/>
              <a:cs typeface="Calibri"/>
            </a:endParaRPr>
          </a:p>
          <a:p>
            <a:pPr marL="43815" algn="ctr">
              <a:lnSpc>
                <a:spcPct val="100000"/>
              </a:lnSpc>
              <a:spcBef>
                <a:spcPts val="575"/>
              </a:spcBef>
            </a:pPr>
            <a:r>
              <a:rPr sz="2400" spc="-5" dirty="0">
                <a:solidFill>
                  <a:srgbClr val="FFC000"/>
                </a:solidFill>
                <a:latin typeface="Calibri"/>
                <a:cs typeface="Calibri"/>
              </a:rPr>
              <a:t>Opiate Receptors</a:t>
            </a:r>
            <a:endParaRPr sz="2400">
              <a:latin typeface="Calibri"/>
              <a:cs typeface="Calibri"/>
            </a:endParaRPr>
          </a:p>
          <a:p>
            <a:pPr marL="12700" marR="175260">
              <a:lnSpc>
                <a:spcPct val="100000"/>
              </a:lnSpc>
              <a:spcBef>
                <a:spcPts val="575"/>
              </a:spcBef>
            </a:pPr>
            <a:r>
              <a:rPr sz="2400" dirty="0">
                <a:solidFill>
                  <a:srgbClr val="FFFFFF"/>
                </a:solidFill>
                <a:latin typeface="Calibri"/>
                <a:cs typeface="Calibri"/>
              </a:rPr>
              <a:t>are </a:t>
            </a:r>
            <a:r>
              <a:rPr sz="2400" spc="-5" dirty="0">
                <a:solidFill>
                  <a:srgbClr val="FFFFFF"/>
                </a:solidFill>
                <a:latin typeface="Calibri"/>
                <a:cs typeface="Calibri"/>
              </a:rPr>
              <a:t>proteins found on nerve </a:t>
            </a:r>
            <a:r>
              <a:rPr sz="2400" dirty="0">
                <a:solidFill>
                  <a:srgbClr val="FFFFFF"/>
                </a:solidFill>
                <a:latin typeface="Calibri"/>
                <a:cs typeface="Calibri"/>
              </a:rPr>
              <a:t>cells in the </a:t>
            </a:r>
            <a:r>
              <a:rPr sz="2400" spc="-5" dirty="0">
                <a:solidFill>
                  <a:srgbClr val="FFFFFF"/>
                </a:solidFill>
                <a:latin typeface="Calibri"/>
                <a:cs typeface="Calibri"/>
              </a:rPr>
              <a:t>brain and spinal cord,  gastrointestinal </a:t>
            </a:r>
            <a:r>
              <a:rPr sz="2400" dirty="0">
                <a:solidFill>
                  <a:srgbClr val="FFFFFF"/>
                </a:solidFill>
                <a:latin typeface="Calibri"/>
                <a:cs typeface="Calibri"/>
              </a:rPr>
              <a:t>tract </a:t>
            </a:r>
            <a:r>
              <a:rPr sz="2400" spc="-5" dirty="0">
                <a:solidFill>
                  <a:srgbClr val="FFFFFF"/>
                </a:solidFill>
                <a:latin typeface="Calibri"/>
                <a:cs typeface="Calibri"/>
              </a:rPr>
              <a:t>and other organs of </a:t>
            </a:r>
            <a:r>
              <a:rPr sz="2400" dirty="0">
                <a:solidFill>
                  <a:srgbClr val="FFFFFF"/>
                </a:solidFill>
                <a:latin typeface="Calibri"/>
                <a:cs typeface="Calibri"/>
              </a:rPr>
              <a:t>the</a:t>
            </a:r>
            <a:r>
              <a:rPr sz="2400" spc="-60" dirty="0">
                <a:solidFill>
                  <a:srgbClr val="FFFFFF"/>
                </a:solidFill>
                <a:latin typeface="Calibri"/>
                <a:cs typeface="Calibri"/>
              </a:rPr>
              <a:t> </a:t>
            </a:r>
            <a:r>
              <a:rPr sz="2400" spc="-5" dirty="0">
                <a:solidFill>
                  <a:srgbClr val="FFFFFF"/>
                </a:solidFill>
                <a:latin typeface="Calibri"/>
                <a:cs typeface="Calibri"/>
              </a:rPr>
              <a:t>body.</a:t>
            </a:r>
            <a:endParaRPr sz="2400">
              <a:latin typeface="Calibri"/>
              <a:cs typeface="Calibri"/>
            </a:endParaRPr>
          </a:p>
          <a:p>
            <a:pPr marL="44450" algn="ctr">
              <a:lnSpc>
                <a:spcPct val="100000"/>
              </a:lnSpc>
              <a:spcBef>
                <a:spcPts val="580"/>
              </a:spcBef>
            </a:pPr>
            <a:r>
              <a:rPr sz="2400" spc="-5" dirty="0">
                <a:solidFill>
                  <a:srgbClr val="FFC000"/>
                </a:solidFill>
                <a:latin typeface="Calibri"/>
                <a:cs typeface="Calibri"/>
              </a:rPr>
              <a:t>Specific</a:t>
            </a:r>
            <a:r>
              <a:rPr sz="2400" spc="-15" dirty="0">
                <a:solidFill>
                  <a:srgbClr val="FFC000"/>
                </a:solidFill>
                <a:latin typeface="Calibri"/>
                <a:cs typeface="Calibri"/>
              </a:rPr>
              <a:t> </a:t>
            </a:r>
            <a:r>
              <a:rPr sz="2400" spc="-5" dirty="0">
                <a:solidFill>
                  <a:srgbClr val="FFC000"/>
                </a:solidFill>
                <a:latin typeface="Calibri"/>
                <a:cs typeface="Calibri"/>
              </a:rPr>
              <a:t>subtypes</a:t>
            </a:r>
            <a:endParaRPr sz="2400">
              <a:latin typeface="Calibri"/>
              <a:cs typeface="Calibri"/>
            </a:endParaRPr>
          </a:p>
          <a:p>
            <a:pPr marL="12700" marR="53975">
              <a:lnSpc>
                <a:spcPct val="100000"/>
              </a:lnSpc>
              <a:spcBef>
                <a:spcPts val="575"/>
              </a:spcBef>
            </a:pPr>
            <a:r>
              <a:rPr sz="2400" spc="-5" dirty="0">
                <a:solidFill>
                  <a:srgbClr val="FFFFFF"/>
                </a:solidFill>
                <a:latin typeface="Calibri"/>
                <a:cs typeface="Calibri"/>
              </a:rPr>
              <a:t>mu, kappa and delta naturally activated by endogenous opioid  chemicals: endorphins and</a:t>
            </a:r>
            <a:r>
              <a:rPr sz="2400" spc="-25" dirty="0">
                <a:solidFill>
                  <a:srgbClr val="FFFFFF"/>
                </a:solidFill>
                <a:latin typeface="Calibri"/>
                <a:cs typeface="Calibri"/>
              </a:rPr>
              <a:t> </a:t>
            </a:r>
            <a:r>
              <a:rPr sz="2400" spc="-5" dirty="0">
                <a:solidFill>
                  <a:srgbClr val="FFFFFF"/>
                </a:solidFill>
                <a:latin typeface="Calibri"/>
                <a:cs typeface="Calibri"/>
              </a:rPr>
              <a:t>encephalins.</a:t>
            </a:r>
            <a:endParaRPr sz="24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57855" y="493776"/>
            <a:ext cx="4094987"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29254" y="624332"/>
            <a:ext cx="3435350" cy="574040"/>
          </a:xfrm>
          <a:prstGeom prst="rect">
            <a:avLst/>
          </a:prstGeom>
        </p:spPr>
        <p:txBody>
          <a:bodyPr vert="horz" wrap="square" lIns="0" tIns="12700" rIns="0" bIns="0" rtlCol="0">
            <a:spAutoFit/>
          </a:bodyPr>
          <a:lstStyle/>
          <a:p>
            <a:pPr marL="12700">
              <a:lnSpc>
                <a:spcPct val="100000"/>
              </a:lnSpc>
              <a:spcBef>
                <a:spcPts val="100"/>
              </a:spcBef>
            </a:pPr>
            <a:r>
              <a:rPr spc="-5" dirty="0"/>
              <a:t>Basic Opioid</a:t>
            </a:r>
            <a:r>
              <a:rPr spc="-45" dirty="0"/>
              <a:t> </a:t>
            </a:r>
            <a:r>
              <a:rPr spc="-10" dirty="0"/>
              <a:t>Facts</a:t>
            </a:r>
          </a:p>
        </p:txBody>
      </p:sp>
      <p:sp>
        <p:nvSpPr>
          <p:cNvPr id="4" name="object 4"/>
          <p:cNvSpPr txBox="1"/>
          <p:nvPr/>
        </p:nvSpPr>
        <p:spPr>
          <a:xfrm>
            <a:off x="307340" y="1159256"/>
            <a:ext cx="7903845" cy="4488180"/>
          </a:xfrm>
          <a:prstGeom prst="rect">
            <a:avLst/>
          </a:prstGeom>
        </p:spPr>
        <p:txBody>
          <a:bodyPr vert="horz" wrap="square" lIns="0" tIns="85725" rIns="0" bIns="0" rtlCol="0">
            <a:spAutoFit/>
          </a:bodyPr>
          <a:lstStyle/>
          <a:p>
            <a:pPr marL="13970" algn="ctr">
              <a:lnSpc>
                <a:spcPct val="100000"/>
              </a:lnSpc>
              <a:spcBef>
                <a:spcPts val="675"/>
              </a:spcBef>
            </a:pPr>
            <a:r>
              <a:rPr sz="2400" spc="-5" dirty="0">
                <a:solidFill>
                  <a:srgbClr val="FFC000"/>
                </a:solidFill>
                <a:latin typeface="Calibri"/>
                <a:cs typeface="Calibri"/>
              </a:rPr>
              <a:t>Enkephalin</a:t>
            </a:r>
            <a:endParaRPr sz="2400">
              <a:latin typeface="Calibri"/>
              <a:cs typeface="Calibri"/>
            </a:endParaRPr>
          </a:p>
          <a:p>
            <a:pPr marL="12700" marR="46355">
              <a:lnSpc>
                <a:spcPct val="100000"/>
              </a:lnSpc>
              <a:spcBef>
                <a:spcPts val="575"/>
              </a:spcBef>
            </a:pPr>
            <a:r>
              <a:rPr sz="2400" dirty="0">
                <a:solidFill>
                  <a:srgbClr val="FFFFFF"/>
                </a:solidFill>
                <a:latin typeface="Calibri"/>
                <a:cs typeface="Calibri"/>
              </a:rPr>
              <a:t>Either </a:t>
            </a:r>
            <a:r>
              <a:rPr sz="2400" spc="-5" dirty="0">
                <a:solidFill>
                  <a:srgbClr val="FFFFFF"/>
                </a:solidFill>
                <a:latin typeface="Calibri"/>
                <a:cs typeface="Calibri"/>
              </a:rPr>
              <a:t>of </a:t>
            </a:r>
            <a:r>
              <a:rPr sz="2400" dirty="0">
                <a:solidFill>
                  <a:srgbClr val="FFFFFF"/>
                </a:solidFill>
                <a:latin typeface="Calibri"/>
                <a:cs typeface="Calibri"/>
              </a:rPr>
              <a:t>two </a:t>
            </a:r>
            <a:r>
              <a:rPr sz="2400" spc="-5" dirty="0">
                <a:solidFill>
                  <a:srgbClr val="FFFFFF"/>
                </a:solidFill>
                <a:latin typeface="Calibri"/>
                <a:cs typeface="Calibri"/>
              </a:rPr>
              <a:t>pentapeptides </a:t>
            </a:r>
            <a:r>
              <a:rPr sz="2400" dirty="0">
                <a:solidFill>
                  <a:srgbClr val="FFFFFF"/>
                </a:solidFill>
                <a:latin typeface="Calibri"/>
                <a:cs typeface="Calibri"/>
              </a:rPr>
              <a:t>that </a:t>
            </a:r>
            <a:r>
              <a:rPr sz="2400" spc="-5" dirty="0">
                <a:solidFill>
                  <a:srgbClr val="FFFFFF"/>
                </a:solidFill>
                <a:latin typeface="Calibri"/>
                <a:cs typeface="Calibri"/>
              </a:rPr>
              <a:t>bind </a:t>
            </a:r>
            <a:r>
              <a:rPr sz="2400" dirty="0">
                <a:solidFill>
                  <a:srgbClr val="FFFFFF"/>
                </a:solidFill>
                <a:latin typeface="Calibri"/>
                <a:cs typeface="Calibri"/>
              </a:rPr>
              <a:t>to </a:t>
            </a:r>
            <a:r>
              <a:rPr sz="2400" spc="-5" dirty="0">
                <a:solidFill>
                  <a:srgbClr val="FFFFFF"/>
                </a:solidFill>
                <a:latin typeface="Calibri"/>
                <a:cs typeface="Calibri"/>
              </a:rPr>
              <a:t>morphine receptors </a:t>
            </a:r>
            <a:r>
              <a:rPr sz="2400" dirty="0">
                <a:solidFill>
                  <a:srgbClr val="FFFFFF"/>
                </a:solidFill>
                <a:latin typeface="Calibri"/>
                <a:cs typeface="Calibri"/>
              </a:rPr>
              <a:t>in  the </a:t>
            </a:r>
            <a:r>
              <a:rPr sz="2400" spc="-5" dirty="0">
                <a:solidFill>
                  <a:srgbClr val="FFFFFF"/>
                </a:solidFill>
                <a:latin typeface="Calibri"/>
                <a:cs typeface="Calibri"/>
              </a:rPr>
              <a:t>central nervous system and have opioid properties of  relatively short duration; one pentapeptide </a:t>
            </a:r>
            <a:r>
              <a:rPr sz="2400" dirty="0">
                <a:solidFill>
                  <a:srgbClr val="FFFFFF"/>
                </a:solidFill>
                <a:latin typeface="Calibri"/>
                <a:cs typeface="Calibri"/>
              </a:rPr>
              <a:t>is </a:t>
            </a:r>
            <a:r>
              <a:rPr sz="2400" spc="-5" dirty="0">
                <a:solidFill>
                  <a:srgbClr val="FFFFFF"/>
                </a:solidFill>
                <a:latin typeface="Calibri"/>
                <a:cs typeface="Calibri"/>
              </a:rPr>
              <a:t>Metenkephalin  and </a:t>
            </a:r>
            <a:r>
              <a:rPr sz="2400" dirty="0">
                <a:solidFill>
                  <a:srgbClr val="FFFFFF"/>
                </a:solidFill>
                <a:latin typeface="Calibri"/>
                <a:cs typeface="Calibri"/>
              </a:rPr>
              <a:t>the </a:t>
            </a:r>
            <a:r>
              <a:rPr sz="2400" spc="-5" dirty="0">
                <a:solidFill>
                  <a:srgbClr val="FFFFFF"/>
                </a:solidFill>
                <a:latin typeface="Calibri"/>
                <a:cs typeface="Calibri"/>
              </a:rPr>
              <a:t>other </a:t>
            </a:r>
            <a:r>
              <a:rPr sz="2400" dirty="0">
                <a:solidFill>
                  <a:srgbClr val="FFFFFF"/>
                </a:solidFill>
                <a:latin typeface="Calibri"/>
                <a:cs typeface="Calibri"/>
              </a:rPr>
              <a:t>is</a:t>
            </a:r>
            <a:r>
              <a:rPr sz="2400" spc="-25" dirty="0">
                <a:solidFill>
                  <a:srgbClr val="FFFFFF"/>
                </a:solidFill>
                <a:latin typeface="Calibri"/>
                <a:cs typeface="Calibri"/>
              </a:rPr>
              <a:t> </a:t>
            </a:r>
            <a:r>
              <a:rPr sz="2400" spc="-5" dirty="0">
                <a:solidFill>
                  <a:srgbClr val="FFFFFF"/>
                </a:solidFill>
                <a:latin typeface="Calibri"/>
                <a:cs typeface="Calibri"/>
              </a:rPr>
              <a:t>Leuenkephalin.</a:t>
            </a:r>
            <a:endParaRPr sz="2400">
              <a:latin typeface="Calibri"/>
              <a:cs typeface="Calibri"/>
            </a:endParaRPr>
          </a:p>
          <a:p>
            <a:pPr marL="12700" algn="ctr">
              <a:lnSpc>
                <a:spcPct val="100000"/>
              </a:lnSpc>
              <a:spcBef>
                <a:spcPts val="575"/>
              </a:spcBef>
            </a:pPr>
            <a:r>
              <a:rPr sz="2400" spc="-5" dirty="0">
                <a:solidFill>
                  <a:srgbClr val="FFC000"/>
                </a:solidFill>
                <a:latin typeface="Calibri"/>
                <a:cs typeface="Calibri"/>
              </a:rPr>
              <a:t>Pentapeptide</a:t>
            </a:r>
            <a:endParaRPr sz="2400">
              <a:latin typeface="Calibri"/>
              <a:cs typeface="Calibri"/>
            </a:endParaRPr>
          </a:p>
          <a:p>
            <a:pPr marL="12700">
              <a:lnSpc>
                <a:spcPct val="100000"/>
              </a:lnSpc>
              <a:spcBef>
                <a:spcPts val="575"/>
              </a:spcBef>
            </a:pPr>
            <a:r>
              <a:rPr sz="2400" dirty="0">
                <a:solidFill>
                  <a:srgbClr val="FFFFFF"/>
                </a:solidFill>
                <a:latin typeface="Calibri"/>
                <a:cs typeface="Calibri"/>
              </a:rPr>
              <a:t>Are a </a:t>
            </a:r>
            <a:r>
              <a:rPr sz="2400" spc="-5" dirty="0">
                <a:solidFill>
                  <a:srgbClr val="FFFFFF"/>
                </a:solidFill>
                <a:latin typeface="Calibri"/>
                <a:cs typeface="Calibri"/>
              </a:rPr>
              <a:t>biological molecule containing </a:t>
            </a:r>
            <a:r>
              <a:rPr sz="2400" dirty="0">
                <a:solidFill>
                  <a:srgbClr val="FFFFFF"/>
                </a:solidFill>
                <a:latin typeface="Calibri"/>
                <a:cs typeface="Calibri"/>
              </a:rPr>
              <a:t>a </a:t>
            </a:r>
            <a:r>
              <a:rPr sz="2400" spc="-5" dirty="0">
                <a:solidFill>
                  <a:srgbClr val="FFFFFF"/>
                </a:solidFill>
                <a:latin typeface="Calibri"/>
                <a:cs typeface="Calibri"/>
              </a:rPr>
              <a:t>chain of five </a:t>
            </a:r>
            <a:r>
              <a:rPr sz="2400" dirty="0">
                <a:solidFill>
                  <a:srgbClr val="FFFFFF"/>
                </a:solidFill>
                <a:latin typeface="Calibri"/>
                <a:cs typeface="Calibri"/>
              </a:rPr>
              <a:t>amino</a:t>
            </a:r>
            <a:r>
              <a:rPr sz="2400" spc="-45" dirty="0">
                <a:solidFill>
                  <a:srgbClr val="FFFFFF"/>
                </a:solidFill>
                <a:latin typeface="Calibri"/>
                <a:cs typeface="Calibri"/>
              </a:rPr>
              <a:t> </a:t>
            </a:r>
            <a:r>
              <a:rPr sz="2400" spc="-5" dirty="0">
                <a:solidFill>
                  <a:srgbClr val="FFFFFF"/>
                </a:solidFill>
                <a:latin typeface="Calibri"/>
                <a:cs typeface="Calibri"/>
              </a:rPr>
              <a:t>acids.</a:t>
            </a:r>
            <a:endParaRPr sz="2400">
              <a:latin typeface="Calibri"/>
              <a:cs typeface="Calibri"/>
            </a:endParaRPr>
          </a:p>
          <a:p>
            <a:pPr marL="13335" algn="ctr">
              <a:lnSpc>
                <a:spcPct val="100000"/>
              </a:lnSpc>
              <a:spcBef>
                <a:spcPts val="580"/>
              </a:spcBef>
            </a:pPr>
            <a:r>
              <a:rPr sz="2400" spc="-5" dirty="0">
                <a:solidFill>
                  <a:srgbClr val="FFC000"/>
                </a:solidFill>
                <a:latin typeface="Calibri"/>
                <a:cs typeface="Calibri"/>
              </a:rPr>
              <a:t>Endorphin</a:t>
            </a:r>
            <a:endParaRPr sz="2400">
              <a:latin typeface="Calibri"/>
              <a:cs typeface="Calibri"/>
            </a:endParaRPr>
          </a:p>
          <a:p>
            <a:pPr marL="12700" marR="86360">
              <a:lnSpc>
                <a:spcPct val="100000"/>
              </a:lnSpc>
              <a:spcBef>
                <a:spcPts val="575"/>
              </a:spcBef>
            </a:pPr>
            <a:r>
              <a:rPr sz="2400" spc="-5" dirty="0">
                <a:solidFill>
                  <a:srgbClr val="FFFFFF"/>
                </a:solidFill>
                <a:latin typeface="Calibri"/>
                <a:cs typeface="Calibri"/>
              </a:rPr>
              <a:t>Any of </a:t>
            </a:r>
            <a:r>
              <a:rPr sz="2400" dirty="0">
                <a:solidFill>
                  <a:srgbClr val="FFFFFF"/>
                </a:solidFill>
                <a:latin typeface="Calibri"/>
                <a:cs typeface="Calibri"/>
              </a:rPr>
              <a:t>a </a:t>
            </a:r>
            <a:r>
              <a:rPr sz="2400" spc="-5" dirty="0">
                <a:solidFill>
                  <a:srgbClr val="FFFFFF"/>
                </a:solidFill>
                <a:latin typeface="Calibri"/>
                <a:cs typeface="Calibri"/>
              </a:rPr>
              <a:t>group of peptide hormones </a:t>
            </a:r>
            <a:r>
              <a:rPr sz="2400" dirty="0">
                <a:solidFill>
                  <a:srgbClr val="FFFFFF"/>
                </a:solidFill>
                <a:latin typeface="Calibri"/>
                <a:cs typeface="Calibri"/>
              </a:rPr>
              <a:t>that </a:t>
            </a:r>
            <a:r>
              <a:rPr sz="2400" spc="-5" dirty="0">
                <a:solidFill>
                  <a:srgbClr val="FFFFFF"/>
                </a:solidFill>
                <a:latin typeface="Calibri"/>
                <a:cs typeface="Calibri"/>
              </a:rPr>
              <a:t>bind </a:t>
            </a:r>
            <a:r>
              <a:rPr sz="2400" dirty="0">
                <a:solidFill>
                  <a:srgbClr val="FFFFFF"/>
                </a:solidFill>
                <a:latin typeface="Calibri"/>
                <a:cs typeface="Calibri"/>
              </a:rPr>
              <a:t>to </a:t>
            </a:r>
            <a:r>
              <a:rPr sz="2400" spc="-5" dirty="0">
                <a:solidFill>
                  <a:srgbClr val="FFFFFF"/>
                </a:solidFill>
                <a:latin typeface="Calibri"/>
                <a:cs typeface="Calibri"/>
              </a:rPr>
              <a:t>opiate  receptors and </a:t>
            </a:r>
            <a:r>
              <a:rPr sz="2400" dirty="0">
                <a:solidFill>
                  <a:srgbClr val="FFFFFF"/>
                </a:solidFill>
                <a:latin typeface="Calibri"/>
                <a:cs typeface="Calibri"/>
              </a:rPr>
              <a:t>act as </a:t>
            </a:r>
            <a:r>
              <a:rPr sz="2400" spc="-5" dirty="0">
                <a:solidFill>
                  <a:srgbClr val="FFFFFF"/>
                </a:solidFill>
                <a:latin typeface="Calibri"/>
                <a:cs typeface="Calibri"/>
              </a:rPr>
              <a:t>neurotransmitters. Endorphins reduce </a:t>
            </a:r>
            <a:r>
              <a:rPr sz="2400" dirty="0">
                <a:solidFill>
                  <a:srgbClr val="FFFFFF"/>
                </a:solidFill>
                <a:latin typeface="Calibri"/>
                <a:cs typeface="Calibri"/>
              </a:rPr>
              <a:t>the  </a:t>
            </a:r>
            <a:r>
              <a:rPr sz="2400" spc="-5" dirty="0">
                <a:solidFill>
                  <a:srgbClr val="FFFFFF"/>
                </a:solidFill>
                <a:latin typeface="Calibri"/>
                <a:cs typeface="Calibri"/>
              </a:rPr>
              <a:t>sensation of pain and affect</a:t>
            </a:r>
            <a:r>
              <a:rPr sz="2400" spc="-10" dirty="0">
                <a:solidFill>
                  <a:srgbClr val="FFFFFF"/>
                </a:solidFill>
                <a:latin typeface="Calibri"/>
                <a:cs typeface="Calibri"/>
              </a:rPr>
              <a:t> </a:t>
            </a:r>
            <a:r>
              <a:rPr sz="2400" spc="-5" dirty="0">
                <a:solidFill>
                  <a:srgbClr val="FFFFFF"/>
                </a:solidFill>
                <a:latin typeface="Calibri"/>
                <a:cs typeface="Calibri"/>
              </a:rPr>
              <a:t>emotions.</a:t>
            </a:r>
            <a:endParaRPr sz="2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62555" y="402335"/>
            <a:ext cx="4011167" cy="101193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33954" y="533050"/>
            <a:ext cx="3435350" cy="574040"/>
          </a:xfrm>
          <a:prstGeom prst="rect">
            <a:avLst/>
          </a:prstGeom>
        </p:spPr>
        <p:txBody>
          <a:bodyPr vert="horz" wrap="square" lIns="0" tIns="12700" rIns="0" bIns="0" rtlCol="0">
            <a:spAutoFit/>
          </a:bodyPr>
          <a:lstStyle/>
          <a:p>
            <a:pPr marL="12700">
              <a:lnSpc>
                <a:spcPct val="100000"/>
              </a:lnSpc>
              <a:spcBef>
                <a:spcPts val="100"/>
              </a:spcBef>
            </a:pPr>
            <a:r>
              <a:rPr spc="-5" dirty="0"/>
              <a:t>Basic Opioid</a:t>
            </a:r>
            <a:r>
              <a:rPr spc="-45" dirty="0"/>
              <a:t> </a:t>
            </a:r>
            <a:r>
              <a:rPr spc="-10" dirty="0"/>
              <a:t>Facts</a:t>
            </a:r>
          </a:p>
        </p:txBody>
      </p:sp>
      <p:sp>
        <p:nvSpPr>
          <p:cNvPr id="4" name="object 4"/>
          <p:cNvSpPr txBox="1"/>
          <p:nvPr/>
        </p:nvSpPr>
        <p:spPr>
          <a:xfrm>
            <a:off x="307340" y="1610360"/>
            <a:ext cx="7719695" cy="4548505"/>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Lst>
            </a:pPr>
            <a:r>
              <a:rPr sz="2800" spc="-10" dirty="0">
                <a:solidFill>
                  <a:srgbClr val="D99694"/>
                </a:solidFill>
                <a:latin typeface="Calibri"/>
                <a:cs typeface="Calibri"/>
              </a:rPr>
              <a:t>Endorphin </a:t>
            </a:r>
            <a:r>
              <a:rPr sz="2800" spc="-5" dirty="0">
                <a:solidFill>
                  <a:srgbClr val="FFFFFF"/>
                </a:solidFill>
                <a:latin typeface="Calibri"/>
                <a:cs typeface="Calibri"/>
              </a:rPr>
              <a:t>and </a:t>
            </a:r>
            <a:r>
              <a:rPr sz="2800" spc="-10" dirty="0">
                <a:solidFill>
                  <a:srgbClr val="FFFFFF"/>
                </a:solidFill>
                <a:latin typeface="Calibri"/>
                <a:cs typeface="Calibri"/>
              </a:rPr>
              <a:t>enkephalin </a:t>
            </a:r>
            <a:r>
              <a:rPr sz="2800" spc="-5" dirty="0">
                <a:solidFill>
                  <a:srgbClr val="FFFFFF"/>
                </a:solidFill>
                <a:latin typeface="Calibri"/>
                <a:cs typeface="Calibri"/>
              </a:rPr>
              <a:t>are </a:t>
            </a:r>
            <a:r>
              <a:rPr sz="2800" spc="-10" dirty="0">
                <a:solidFill>
                  <a:srgbClr val="FFFFFF"/>
                </a:solidFill>
                <a:latin typeface="Calibri"/>
                <a:cs typeface="Calibri"/>
              </a:rPr>
              <a:t>the body's </a:t>
            </a:r>
            <a:r>
              <a:rPr sz="2800" spc="-5" dirty="0">
                <a:solidFill>
                  <a:srgbClr val="FFFFFF"/>
                </a:solidFill>
                <a:latin typeface="Calibri"/>
                <a:cs typeface="Calibri"/>
              </a:rPr>
              <a:t>natural  </a:t>
            </a:r>
            <a:r>
              <a:rPr sz="2800" spc="-10" dirty="0">
                <a:solidFill>
                  <a:srgbClr val="FFFFFF"/>
                </a:solidFill>
                <a:latin typeface="Calibri"/>
                <a:cs typeface="Calibri"/>
              </a:rPr>
              <a:t>painkillers. </a:t>
            </a:r>
            <a:r>
              <a:rPr sz="2800" spc="-5" dirty="0">
                <a:solidFill>
                  <a:srgbClr val="FFFFFF"/>
                </a:solidFill>
                <a:latin typeface="Calibri"/>
                <a:cs typeface="Calibri"/>
              </a:rPr>
              <a:t>When a person </a:t>
            </a:r>
            <a:r>
              <a:rPr sz="2800" spc="-10" dirty="0">
                <a:solidFill>
                  <a:srgbClr val="FFFFFF"/>
                </a:solidFill>
                <a:latin typeface="Calibri"/>
                <a:cs typeface="Calibri"/>
              </a:rPr>
              <a:t>is injured, pain  impulses </a:t>
            </a:r>
            <a:r>
              <a:rPr sz="2800" spc="-5" dirty="0">
                <a:solidFill>
                  <a:srgbClr val="FFFFFF"/>
                </a:solidFill>
                <a:latin typeface="Calibri"/>
                <a:cs typeface="Calibri"/>
              </a:rPr>
              <a:t>travel up </a:t>
            </a:r>
            <a:r>
              <a:rPr sz="2800" spc="-10" dirty="0">
                <a:solidFill>
                  <a:srgbClr val="FFFFFF"/>
                </a:solidFill>
                <a:latin typeface="Calibri"/>
                <a:cs typeface="Calibri"/>
              </a:rPr>
              <a:t>the spinal </a:t>
            </a:r>
            <a:r>
              <a:rPr sz="2800" spc="-5" dirty="0">
                <a:solidFill>
                  <a:srgbClr val="FFFFFF"/>
                </a:solidFill>
                <a:latin typeface="Calibri"/>
                <a:cs typeface="Calibri"/>
              </a:rPr>
              <a:t>cord to </a:t>
            </a:r>
            <a:r>
              <a:rPr sz="2800" spc="-10" dirty="0">
                <a:solidFill>
                  <a:srgbClr val="FFFFFF"/>
                </a:solidFill>
                <a:latin typeface="Calibri"/>
                <a:cs typeface="Calibri"/>
              </a:rPr>
              <a:t>the brain. </a:t>
            </a:r>
            <a:r>
              <a:rPr sz="2800" spc="-5" dirty="0">
                <a:solidFill>
                  <a:srgbClr val="FFFFFF"/>
                </a:solidFill>
                <a:latin typeface="Calibri"/>
                <a:cs typeface="Calibri"/>
              </a:rPr>
              <a:t>The  </a:t>
            </a:r>
            <a:r>
              <a:rPr sz="2800" spc="-10" dirty="0">
                <a:solidFill>
                  <a:srgbClr val="FFFFFF"/>
                </a:solidFill>
                <a:latin typeface="Calibri"/>
                <a:cs typeface="Calibri"/>
              </a:rPr>
              <a:t>brain </a:t>
            </a:r>
            <a:r>
              <a:rPr sz="2800" spc="-5" dirty="0">
                <a:solidFill>
                  <a:srgbClr val="FFFFFF"/>
                </a:solidFill>
                <a:latin typeface="Calibri"/>
                <a:cs typeface="Calibri"/>
              </a:rPr>
              <a:t>then releases </a:t>
            </a:r>
            <a:r>
              <a:rPr sz="2800" spc="-10" dirty="0">
                <a:solidFill>
                  <a:srgbClr val="FFFFFF"/>
                </a:solidFill>
                <a:latin typeface="Calibri"/>
                <a:cs typeface="Calibri"/>
              </a:rPr>
              <a:t>endorphins </a:t>
            </a:r>
            <a:r>
              <a:rPr sz="2800" spc="-5" dirty="0">
                <a:solidFill>
                  <a:srgbClr val="FFFFFF"/>
                </a:solidFill>
                <a:latin typeface="Calibri"/>
                <a:cs typeface="Calibri"/>
              </a:rPr>
              <a:t>and</a:t>
            </a:r>
            <a:r>
              <a:rPr sz="2800" spc="150" dirty="0">
                <a:solidFill>
                  <a:srgbClr val="FFFFFF"/>
                </a:solidFill>
                <a:latin typeface="Calibri"/>
                <a:cs typeface="Calibri"/>
              </a:rPr>
              <a:t> </a:t>
            </a:r>
            <a:r>
              <a:rPr sz="2800" spc="-10" dirty="0">
                <a:solidFill>
                  <a:srgbClr val="FFFFFF"/>
                </a:solidFill>
                <a:latin typeface="Calibri"/>
                <a:cs typeface="Calibri"/>
              </a:rPr>
              <a:t>enkephalins.</a:t>
            </a:r>
            <a:endParaRPr sz="2800">
              <a:latin typeface="Calibri"/>
              <a:cs typeface="Calibri"/>
            </a:endParaRPr>
          </a:p>
          <a:p>
            <a:pPr marL="355600" indent="-342900">
              <a:lnSpc>
                <a:spcPct val="100000"/>
              </a:lnSpc>
              <a:spcBef>
                <a:spcPts val="670"/>
              </a:spcBef>
              <a:buFont typeface="Arial"/>
              <a:buChar char="•"/>
              <a:tabLst>
                <a:tab pos="354965" algn="l"/>
                <a:tab pos="355600" algn="l"/>
              </a:tabLst>
            </a:pPr>
            <a:r>
              <a:rPr sz="2800" spc="-10" dirty="0">
                <a:solidFill>
                  <a:srgbClr val="D99694"/>
                </a:solidFill>
                <a:latin typeface="Calibri"/>
                <a:cs typeface="Calibri"/>
              </a:rPr>
              <a:t>Enkephalins </a:t>
            </a:r>
            <a:r>
              <a:rPr sz="2800" spc="-5" dirty="0">
                <a:solidFill>
                  <a:srgbClr val="FFFFFF"/>
                </a:solidFill>
                <a:latin typeface="Calibri"/>
                <a:cs typeface="Calibri"/>
              </a:rPr>
              <a:t>block </a:t>
            </a:r>
            <a:r>
              <a:rPr sz="2800" spc="-10" dirty="0">
                <a:solidFill>
                  <a:srgbClr val="FFFFFF"/>
                </a:solidFill>
                <a:latin typeface="Calibri"/>
                <a:cs typeface="Calibri"/>
              </a:rPr>
              <a:t>pain signals in the spinal</a:t>
            </a:r>
            <a:r>
              <a:rPr sz="2800" spc="215" dirty="0">
                <a:solidFill>
                  <a:srgbClr val="FFFFFF"/>
                </a:solidFill>
                <a:latin typeface="Calibri"/>
                <a:cs typeface="Calibri"/>
              </a:rPr>
              <a:t> </a:t>
            </a:r>
            <a:r>
              <a:rPr sz="2800" spc="-5" dirty="0">
                <a:solidFill>
                  <a:srgbClr val="FFFFFF"/>
                </a:solidFill>
                <a:latin typeface="Calibri"/>
                <a:cs typeface="Calibri"/>
              </a:rPr>
              <a:t>cord.</a:t>
            </a:r>
            <a:endParaRPr sz="2800">
              <a:latin typeface="Calibri"/>
              <a:cs typeface="Calibri"/>
            </a:endParaRPr>
          </a:p>
          <a:p>
            <a:pPr marL="355600" marR="45720" indent="-342900">
              <a:lnSpc>
                <a:spcPct val="100000"/>
              </a:lnSpc>
              <a:spcBef>
                <a:spcPts val="675"/>
              </a:spcBef>
              <a:buFont typeface="Arial"/>
              <a:buChar char="•"/>
              <a:tabLst>
                <a:tab pos="354965" algn="l"/>
                <a:tab pos="355600" algn="l"/>
              </a:tabLst>
            </a:pPr>
            <a:r>
              <a:rPr sz="2800" spc="-10" dirty="0">
                <a:solidFill>
                  <a:srgbClr val="FFFFFF"/>
                </a:solidFill>
                <a:latin typeface="Calibri"/>
                <a:cs typeface="Calibri"/>
              </a:rPr>
              <a:t>Endorphins </a:t>
            </a:r>
            <a:r>
              <a:rPr sz="2800" spc="-5" dirty="0">
                <a:solidFill>
                  <a:srgbClr val="FFFFFF"/>
                </a:solidFill>
                <a:latin typeface="Calibri"/>
                <a:cs typeface="Calibri"/>
              </a:rPr>
              <a:t>are thought to block </a:t>
            </a:r>
            <a:r>
              <a:rPr sz="2800" spc="-10" dirty="0">
                <a:solidFill>
                  <a:srgbClr val="FFFFFF"/>
                </a:solidFill>
                <a:latin typeface="Calibri"/>
                <a:cs typeface="Calibri"/>
              </a:rPr>
              <a:t>pain principally </a:t>
            </a:r>
            <a:r>
              <a:rPr sz="2800" spc="-5" dirty="0">
                <a:solidFill>
                  <a:srgbClr val="FFFFFF"/>
                </a:solidFill>
                <a:latin typeface="Calibri"/>
                <a:cs typeface="Calibri"/>
              </a:rPr>
              <a:t>at  the </a:t>
            </a:r>
            <a:r>
              <a:rPr sz="2800" spc="-10" dirty="0">
                <a:solidFill>
                  <a:srgbClr val="FFFFFF"/>
                </a:solidFill>
                <a:latin typeface="Calibri"/>
                <a:cs typeface="Calibri"/>
              </a:rPr>
              <a:t>brain</a:t>
            </a:r>
            <a:r>
              <a:rPr sz="2800" spc="30" dirty="0">
                <a:solidFill>
                  <a:srgbClr val="FFFFFF"/>
                </a:solidFill>
                <a:latin typeface="Calibri"/>
                <a:cs typeface="Calibri"/>
              </a:rPr>
              <a:t> </a:t>
            </a:r>
            <a:r>
              <a:rPr sz="2800" spc="-10" dirty="0">
                <a:solidFill>
                  <a:srgbClr val="FFFFFF"/>
                </a:solidFill>
                <a:latin typeface="Calibri"/>
                <a:cs typeface="Calibri"/>
              </a:rPr>
              <a:t>stem.</a:t>
            </a:r>
            <a:endParaRPr sz="2800">
              <a:latin typeface="Calibri"/>
              <a:cs typeface="Calibri"/>
            </a:endParaRPr>
          </a:p>
          <a:p>
            <a:pPr marL="355600" marR="789305" indent="-342900">
              <a:lnSpc>
                <a:spcPct val="100000"/>
              </a:lnSpc>
              <a:spcBef>
                <a:spcPts val="670"/>
              </a:spcBef>
              <a:buFont typeface="Arial"/>
              <a:buChar char="•"/>
              <a:tabLst>
                <a:tab pos="354965" algn="l"/>
                <a:tab pos="355600" algn="l"/>
              </a:tabLst>
            </a:pPr>
            <a:r>
              <a:rPr sz="2800" spc="-5" dirty="0">
                <a:solidFill>
                  <a:srgbClr val="FFFFFF"/>
                </a:solidFill>
                <a:latin typeface="Calibri"/>
                <a:cs typeface="Calibri"/>
              </a:rPr>
              <a:t>Both are </a:t>
            </a:r>
            <a:r>
              <a:rPr sz="2800" spc="-10" dirty="0">
                <a:solidFill>
                  <a:srgbClr val="FFFFFF"/>
                </a:solidFill>
                <a:latin typeface="Calibri"/>
                <a:cs typeface="Calibri"/>
              </a:rPr>
              <a:t>morphine-like </a:t>
            </a:r>
            <a:r>
              <a:rPr sz="2800" spc="-5" dirty="0">
                <a:solidFill>
                  <a:srgbClr val="FFFFFF"/>
                </a:solidFill>
                <a:latin typeface="Calibri"/>
                <a:cs typeface="Calibri"/>
              </a:rPr>
              <a:t>substances whose  </a:t>
            </a:r>
            <a:r>
              <a:rPr sz="2800" spc="-10" dirty="0">
                <a:solidFill>
                  <a:srgbClr val="FFFFFF"/>
                </a:solidFill>
                <a:latin typeface="Calibri"/>
                <a:cs typeface="Calibri"/>
              </a:rPr>
              <a:t>functions </a:t>
            </a:r>
            <a:r>
              <a:rPr sz="2800" spc="-5" dirty="0">
                <a:solidFill>
                  <a:srgbClr val="FFFFFF"/>
                </a:solidFill>
                <a:latin typeface="Calibri"/>
                <a:cs typeface="Calibri"/>
              </a:rPr>
              <a:t>are </a:t>
            </a:r>
            <a:r>
              <a:rPr sz="2800" spc="-10" dirty="0">
                <a:solidFill>
                  <a:srgbClr val="FFFFFF"/>
                </a:solidFill>
                <a:latin typeface="Calibri"/>
                <a:cs typeface="Calibri"/>
              </a:rPr>
              <a:t>similar </a:t>
            </a:r>
            <a:r>
              <a:rPr sz="2800" spc="-5" dirty="0">
                <a:solidFill>
                  <a:srgbClr val="FFFFFF"/>
                </a:solidFill>
                <a:latin typeface="Calibri"/>
                <a:cs typeface="Calibri"/>
              </a:rPr>
              <a:t>to those of </a:t>
            </a:r>
            <a:r>
              <a:rPr sz="2800" spc="-10" dirty="0">
                <a:solidFill>
                  <a:srgbClr val="FFFFFF"/>
                </a:solidFill>
                <a:latin typeface="Calibri"/>
                <a:cs typeface="Calibri"/>
              </a:rPr>
              <a:t>opium-based  drugs.</a:t>
            </a:r>
            <a:endParaRPr sz="2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8072" y="2185416"/>
            <a:ext cx="6306311" cy="11216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00784" y="2795016"/>
            <a:ext cx="5396483" cy="112166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639951" y="2332164"/>
            <a:ext cx="5479415" cy="1244600"/>
          </a:xfrm>
          <a:prstGeom prst="rect">
            <a:avLst/>
          </a:prstGeom>
        </p:spPr>
        <p:txBody>
          <a:bodyPr vert="horz" wrap="square" lIns="0" tIns="12065" rIns="0" bIns="0" rtlCol="0">
            <a:spAutoFit/>
          </a:bodyPr>
          <a:lstStyle/>
          <a:p>
            <a:pPr marL="375285" marR="5080" indent="-363220">
              <a:lnSpc>
                <a:spcPct val="100000"/>
              </a:lnSpc>
              <a:spcBef>
                <a:spcPts val="95"/>
              </a:spcBef>
            </a:pPr>
            <a:r>
              <a:rPr sz="4000" spc="-10" dirty="0">
                <a:solidFill>
                  <a:srgbClr val="FFFFFF"/>
                </a:solidFill>
                <a:latin typeface="Impact"/>
                <a:cs typeface="Impact"/>
              </a:rPr>
              <a:t>Dependence </a:t>
            </a:r>
            <a:r>
              <a:rPr sz="4000" spc="-5" dirty="0">
                <a:solidFill>
                  <a:srgbClr val="FFFFFF"/>
                </a:solidFill>
                <a:latin typeface="Impact"/>
                <a:cs typeface="Impact"/>
              </a:rPr>
              <a:t>vs. </a:t>
            </a:r>
            <a:r>
              <a:rPr sz="4000" spc="-10" dirty="0">
                <a:solidFill>
                  <a:srgbClr val="FFFFFF"/>
                </a:solidFill>
                <a:latin typeface="Impact"/>
                <a:cs typeface="Impact"/>
              </a:rPr>
              <a:t>Addiction:  What’s the</a:t>
            </a:r>
            <a:r>
              <a:rPr sz="4000" spc="55" dirty="0">
                <a:solidFill>
                  <a:srgbClr val="FFFFFF"/>
                </a:solidFill>
                <a:latin typeface="Impact"/>
                <a:cs typeface="Impact"/>
              </a:rPr>
              <a:t> </a:t>
            </a:r>
            <a:r>
              <a:rPr sz="4000" spc="-10" dirty="0">
                <a:solidFill>
                  <a:srgbClr val="FFFFFF"/>
                </a:solidFill>
                <a:latin typeface="Impact"/>
                <a:cs typeface="Impact"/>
              </a:rPr>
              <a:t>Difference?</a:t>
            </a:r>
            <a:endParaRPr sz="4000">
              <a:latin typeface="Impact"/>
              <a:cs typeface="Impact"/>
            </a:endParaRPr>
          </a:p>
        </p:txBody>
      </p:sp>
      <p:sp>
        <p:nvSpPr>
          <p:cNvPr id="5" name="object 5"/>
          <p:cNvSpPr txBox="1"/>
          <p:nvPr/>
        </p:nvSpPr>
        <p:spPr>
          <a:xfrm>
            <a:off x="1249807" y="5162867"/>
            <a:ext cx="618426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Calibri"/>
                <a:cs typeface="Calibri"/>
              </a:rPr>
              <a:t>In your </a:t>
            </a:r>
            <a:r>
              <a:rPr sz="2800" spc="-10" dirty="0">
                <a:solidFill>
                  <a:srgbClr val="FFFFFF"/>
                </a:solidFill>
                <a:latin typeface="Calibri"/>
                <a:cs typeface="Calibri"/>
              </a:rPr>
              <a:t>small </a:t>
            </a:r>
            <a:r>
              <a:rPr sz="2800" spc="-5" dirty="0">
                <a:solidFill>
                  <a:srgbClr val="FFFFFF"/>
                </a:solidFill>
                <a:latin typeface="Calibri"/>
                <a:cs typeface="Calibri"/>
              </a:rPr>
              <a:t>groups, </a:t>
            </a:r>
            <a:r>
              <a:rPr sz="2800" spc="-10" dirty="0">
                <a:solidFill>
                  <a:srgbClr val="FFFFFF"/>
                </a:solidFill>
                <a:latin typeface="Calibri"/>
                <a:cs typeface="Calibri"/>
              </a:rPr>
              <a:t>discuss this</a:t>
            </a:r>
            <a:r>
              <a:rPr sz="2800" spc="160" dirty="0">
                <a:solidFill>
                  <a:srgbClr val="FFFFFF"/>
                </a:solidFill>
                <a:latin typeface="Calibri"/>
                <a:cs typeface="Calibri"/>
              </a:rPr>
              <a:t> </a:t>
            </a:r>
            <a:r>
              <a:rPr sz="2800" spc="-10" dirty="0">
                <a:solidFill>
                  <a:srgbClr val="FFFFFF"/>
                </a:solidFill>
                <a:latin typeface="Calibri"/>
                <a:cs typeface="Calibri"/>
              </a:rPr>
              <a:t>question.</a:t>
            </a:r>
            <a:endParaRPr sz="2800">
              <a:latin typeface="Calibri"/>
              <a:cs typeface="Calibri"/>
            </a:endParaRPr>
          </a:p>
        </p:txBody>
      </p:sp>
      <p:sp>
        <p:nvSpPr>
          <p:cNvPr id="6" name="object 6"/>
          <p:cNvSpPr/>
          <p:nvPr/>
        </p:nvSpPr>
        <p:spPr>
          <a:xfrm>
            <a:off x="2410967" y="729996"/>
            <a:ext cx="4123943" cy="902207"/>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650363" y="845312"/>
            <a:ext cx="3612515" cy="513715"/>
          </a:xfrm>
          <a:prstGeom prst="rect">
            <a:avLst/>
          </a:prstGeom>
        </p:spPr>
        <p:txBody>
          <a:bodyPr vert="horz" wrap="square" lIns="0" tIns="13335" rIns="0" bIns="0" rtlCol="0">
            <a:spAutoFit/>
          </a:bodyPr>
          <a:lstStyle/>
          <a:p>
            <a:pPr marL="12700">
              <a:lnSpc>
                <a:spcPct val="100000"/>
              </a:lnSpc>
              <a:spcBef>
                <a:spcPts val="105"/>
              </a:spcBef>
            </a:pPr>
            <a:r>
              <a:rPr sz="3200" dirty="0"/>
              <a:t>Small </a:t>
            </a:r>
            <a:r>
              <a:rPr sz="3200" spc="-5" dirty="0"/>
              <a:t>Group</a:t>
            </a:r>
            <a:r>
              <a:rPr sz="3200" spc="-60" dirty="0"/>
              <a:t> </a:t>
            </a:r>
            <a:r>
              <a:rPr sz="3200" spc="-5" dirty="0"/>
              <a:t>Exercise:</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2143760"/>
            <a:ext cx="7186295" cy="3524250"/>
          </a:xfrm>
          <a:prstGeom prst="rect">
            <a:avLst/>
          </a:prstGeom>
        </p:spPr>
        <p:txBody>
          <a:bodyPr vert="horz" wrap="square" lIns="0" tIns="12065" rIns="0" bIns="0" rtlCol="0">
            <a:spAutoFit/>
          </a:bodyPr>
          <a:lstStyle/>
          <a:p>
            <a:pPr marL="355600" marR="5080" indent="-342900">
              <a:lnSpc>
                <a:spcPct val="100000"/>
              </a:lnSpc>
              <a:spcBef>
                <a:spcPts val="95"/>
              </a:spcBef>
              <a:buClr>
                <a:srgbClr val="FFFFFF"/>
              </a:buClr>
              <a:buFont typeface="Arial"/>
              <a:buChar char="•"/>
              <a:tabLst>
                <a:tab pos="354965" algn="l"/>
                <a:tab pos="355600" algn="l"/>
              </a:tabLst>
            </a:pPr>
            <a:r>
              <a:rPr sz="2800" spc="-5" dirty="0">
                <a:solidFill>
                  <a:srgbClr val="FFFFFF"/>
                </a:solidFill>
                <a:latin typeface="Calibri"/>
                <a:cs typeface="Calibri"/>
              </a:rPr>
              <a:t>To avoid </a:t>
            </a:r>
            <a:r>
              <a:rPr sz="2800" spc="-10" dirty="0">
                <a:solidFill>
                  <a:srgbClr val="FFFFFF"/>
                </a:solidFill>
                <a:latin typeface="Calibri"/>
                <a:cs typeface="Calibri"/>
              </a:rPr>
              <a:t>confusion, in this training, </a:t>
            </a:r>
            <a:r>
              <a:rPr sz="2800" spc="-5" dirty="0">
                <a:solidFill>
                  <a:srgbClr val="FFFFFF"/>
                </a:solidFill>
                <a:latin typeface="Calibri"/>
                <a:cs typeface="Calibri"/>
              </a:rPr>
              <a:t>“</a:t>
            </a:r>
            <a:r>
              <a:rPr sz="2800" spc="-5" dirty="0">
                <a:solidFill>
                  <a:srgbClr val="FFC000"/>
                </a:solidFill>
                <a:latin typeface="Calibri"/>
                <a:cs typeface="Calibri"/>
              </a:rPr>
              <a:t>Addiction</a:t>
            </a:r>
            <a:r>
              <a:rPr sz="2800" spc="-5" dirty="0">
                <a:solidFill>
                  <a:srgbClr val="FFFFFF"/>
                </a:solidFill>
                <a:latin typeface="Calibri"/>
                <a:cs typeface="Calibri"/>
              </a:rPr>
              <a:t>”  </a:t>
            </a:r>
            <a:r>
              <a:rPr sz="2800" spc="-10" dirty="0">
                <a:solidFill>
                  <a:srgbClr val="FFFFFF"/>
                </a:solidFill>
                <a:latin typeface="Calibri"/>
                <a:cs typeface="Calibri"/>
              </a:rPr>
              <a:t>will </a:t>
            </a:r>
            <a:r>
              <a:rPr sz="2800" spc="-5" dirty="0">
                <a:solidFill>
                  <a:srgbClr val="FFFFFF"/>
                </a:solidFill>
                <a:latin typeface="Calibri"/>
                <a:cs typeface="Calibri"/>
              </a:rPr>
              <a:t>be the term </a:t>
            </a:r>
            <a:r>
              <a:rPr sz="2800" spc="-10" dirty="0">
                <a:solidFill>
                  <a:srgbClr val="FFFFFF"/>
                </a:solidFill>
                <a:latin typeface="Calibri"/>
                <a:cs typeface="Calibri"/>
              </a:rPr>
              <a:t>used </a:t>
            </a:r>
            <a:r>
              <a:rPr sz="2800" spc="-5" dirty="0">
                <a:solidFill>
                  <a:srgbClr val="FFFFFF"/>
                </a:solidFill>
                <a:latin typeface="Calibri"/>
                <a:cs typeface="Calibri"/>
              </a:rPr>
              <a:t>to refer to the pattern of  </a:t>
            </a:r>
            <a:r>
              <a:rPr sz="2800" spc="-10" dirty="0">
                <a:solidFill>
                  <a:srgbClr val="FFFFFF"/>
                </a:solidFill>
                <a:latin typeface="Calibri"/>
                <a:cs typeface="Calibri"/>
              </a:rPr>
              <a:t>continued use </a:t>
            </a:r>
            <a:r>
              <a:rPr sz="2800" spc="-5" dirty="0">
                <a:solidFill>
                  <a:srgbClr val="FFFFFF"/>
                </a:solidFill>
                <a:latin typeface="Calibri"/>
                <a:cs typeface="Calibri"/>
              </a:rPr>
              <a:t>of </a:t>
            </a:r>
            <a:r>
              <a:rPr sz="2800" spc="-10" dirty="0">
                <a:solidFill>
                  <a:srgbClr val="FFFFFF"/>
                </a:solidFill>
                <a:latin typeface="Calibri"/>
                <a:cs typeface="Calibri"/>
              </a:rPr>
              <a:t>opioids despite </a:t>
            </a:r>
            <a:r>
              <a:rPr sz="2800" spc="-5" dirty="0">
                <a:solidFill>
                  <a:srgbClr val="FFFFFF"/>
                </a:solidFill>
                <a:latin typeface="Calibri"/>
                <a:cs typeface="Calibri"/>
              </a:rPr>
              <a:t>pathological  </a:t>
            </a:r>
            <a:r>
              <a:rPr sz="2800" spc="-10" dirty="0">
                <a:solidFill>
                  <a:srgbClr val="FFFFFF"/>
                </a:solidFill>
                <a:latin typeface="Calibri"/>
                <a:cs typeface="Calibri"/>
              </a:rPr>
              <a:t>behaviors </a:t>
            </a:r>
            <a:r>
              <a:rPr sz="2800" spc="-5" dirty="0">
                <a:solidFill>
                  <a:srgbClr val="FFFFFF"/>
                </a:solidFill>
                <a:latin typeface="Calibri"/>
                <a:cs typeface="Calibri"/>
              </a:rPr>
              <a:t>and other </a:t>
            </a:r>
            <a:r>
              <a:rPr sz="2800" spc="-10" dirty="0">
                <a:solidFill>
                  <a:srgbClr val="FFFFFF"/>
                </a:solidFill>
                <a:latin typeface="Calibri"/>
                <a:cs typeface="Calibri"/>
              </a:rPr>
              <a:t>negative</a:t>
            </a:r>
            <a:r>
              <a:rPr sz="2800" spc="60" dirty="0">
                <a:solidFill>
                  <a:srgbClr val="FFFFFF"/>
                </a:solidFill>
                <a:latin typeface="Calibri"/>
                <a:cs typeface="Calibri"/>
              </a:rPr>
              <a:t> </a:t>
            </a:r>
            <a:r>
              <a:rPr sz="2800" spc="-5" dirty="0">
                <a:solidFill>
                  <a:srgbClr val="FFFFFF"/>
                </a:solidFill>
                <a:latin typeface="Calibri"/>
                <a:cs typeface="Calibri"/>
              </a:rPr>
              <a:t>outcomes.</a:t>
            </a:r>
            <a:endParaRPr sz="2800">
              <a:latin typeface="Calibri"/>
              <a:cs typeface="Calibri"/>
            </a:endParaRPr>
          </a:p>
          <a:p>
            <a:pPr marL="355600" marR="648335" indent="-342900">
              <a:lnSpc>
                <a:spcPct val="100000"/>
              </a:lnSpc>
              <a:spcBef>
                <a:spcPts val="670"/>
              </a:spcBef>
              <a:buFont typeface="Arial"/>
              <a:buChar char="•"/>
              <a:tabLst>
                <a:tab pos="354965" algn="l"/>
                <a:tab pos="355600" algn="l"/>
              </a:tabLst>
            </a:pPr>
            <a:r>
              <a:rPr sz="2800" spc="-5" dirty="0">
                <a:solidFill>
                  <a:srgbClr val="FFFFFF"/>
                </a:solidFill>
                <a:latin typeface="Calibri"/>
                <a:cs typeface="Calibri"/>
              </a:rPr>
              <a:t>“</a:t>
            </a:r>
            <a:r>
              <a:rPr sz="2800" spc="-5" dirty="0">
                <a:solidFill>
                  <a:srgbClr val="FFC000"/>
                </a:solidFill>
                <a:latin typeface="Calibri"/>
                <a:cs typeface="Calibri"/>
              </a:rPr>
              <a:t>Dependence</a:t>
            </a:r>
            <a:r>
              <a:rPr sz="2800" spc="-5" dirty="0">
                <a:solidFill>
                  <a:srgbClr val="FFFFFF"/>
                </a:solidFill>
                <a:latin typeface="Calibri"/>
                <a:cs typeface="Calibri"/>
              </a:rPr>
              <a:t>” </a:t>
            </a:r>
            <a:r>
              <a:rPr sz="2800" spc="-10" dirty="0">
                <a:solidFill>
                  <a:srgbClr val="FFFFFF"/>
                </a:solidFill>
                <a:latin typeface="Calibri"/>
                <a:cs typeface="Calibri"/>
              </a:rPr>
              <a:t>will only </a:t>
            </a:r>
            <a:r>
              <a:rPr sz="2800" spc="-5" dirty="0">
                <a:solidFill>
                  <a:srgbClr val="FFFFFF"/>
                </a:solidFill>
                <a:latin typeface="Calibri"/>
                <a:cs typeface="Calibri"/>
              </a:rPr>
              <a:t>be used to refer to  </a:t>
            </a:r>
            <a:r>
              <a:rPr sz="2800" spc="-10" dirty="0">
                <a:solidFill>
                  <a:srgbClr val="FFFFFF"/>
                </a:solidFill>
                <a:latin typeface="Calibri"/>
                <a:cs typeface="Calibri"/>
              </a:rPr>
              <a:t>physical </a:t>
            </a:r>
            <a:r>
              <a:rPr sz="2800" spc="-5" dirty="0">
                <a:solidFill>
                  <a:srgbClr val="FFFFFF"/>
                </a:solidFill>
                <a:latin typeface="Calibri"/>
                <a:cs typeface="Calibri"/>
              </a:rPr>
              <a:t>dependence on </a:t>
            </a:r>
            <a:r>
              <a:rPr sz="2800" spc="-10" dirty="0">
                <a:solidFill>
                  <a:srgbClr val="FFFFFF"/>
                </a:solidFill>
                <a:latin typeface="Calibri"/>
                <a:cs typeface="Calibri"/>
              </a:rPr>
              <a:t>the substance </a:t>
            </a:r>
            <a:r>
              <a:rPr sz="2800" spc="-5" dirty="0">
                <a:solidFill>
                  <a:srgbClr val="FFFFFF"/>
                </a:solidFill>
                <a:latin typeface="Calibri"/>
                <a:cs typeface="Calibri"/>
              </a:rPr>
              <a:t>as  </a:t>
            </a:r>
            <a:r>
              <a:rPr sz="2800" spc="-10" dirty="0">
                <a:solidFill>
                  <a:srgbClr val="FFFFFF"/>
                </a:solidFill>
                <a:latin typeface="Calibri"/>
                <a:cs typeface="Calibri"/>
              </a:rPr>
              <a:t>indicated </a:t>
            </a:r>
            <a:r>
              <a:rPr sz="2800" spc="-5" dirty="0">
                <a:solidFill>
                  <a:srgbClr val="FFFFFF"/>
                </a:solidFill>
                <a:latin typeface="Calibri"/>
                <a:cs typeface="Calibri"/>
              </a:rPr>
              <a:t>by </a:t>
            </a:r>
            <a:r>
              <a:rPr sz="2800" spc="-10" dirty="0">
                <a:solidFill>
                  <a:srgbClr val="FFFFFF"/>
                </a:solidFill>
                <a:latin typeface="Calibri"/>
                <a:cs typeface="Calibri"/>
              </a:rPr>
              <a:t>tolerance </a:t>
            </a:r>
            <a:r>
              <a:rPr sz="2800" spc="-5" dirty="0">
                <a:solidFill>
                  <a:srgbClr val="FFFFFF"/>
                </a:solidFill>
                <a:latin typeface="Calibri"/>
                <a:cs typeface="Calibri"/>
              </a:rPr>
              <a:t>and withdrawal as  </a:t>
            </a:r>
            <a:r>
              <a:rPr sz="2800" spc="-10" dirty="0">
                <a:solidFill>
                  <a:srgbClr val="FFFFFF"/>
                </a:solidFill>
                <a:latin typeface="Calibri"/>
                <a:cs typeface="Calibri"/>
              </a:rPr>
              <a:t>described</a:t>
            </a:r>
            <a:r>
              <a:rPr sz="2800" spc="25" dirty="0">
                <a:solidFill>
                  <a:srgbClr val="FFFFFF"/>
                </a:solidFill>
                <a:latin typeface="Calibri"/>
                <a:cs typeface="Calibri"/>
              </a:rPr>
              <a:t> </a:t>
            </a:r>
            <a:r>
              <a:rPr sz="2800" spc="-5" dirty="0">
                <a:solidFill>
                  <a:srgbClr val="FFFFFF"/>
                </a:solidFill>
                <a:latin typeface="Calibri"/>
                <a:cs typeface="Calibri"/>
              </a:rPr>
              <a:t>above.</a:t>
            </a:r>
            <a:endParaRPr sz="2800">
              <a:latin typeface="Calibri"/>
              <a:cs typeface="Calibri"/>
            </a:endParaRPr>
          </a:p>
        </p:txBody>
      </p:sp>
      <p:sp>
        <p:nvSpPr>
          <p:cNvPr id="3" name="object 3"/>
          <p:cNvSpPr/>
          <p:nvPr/>
        </p:nvSpPr>
        <p:spPr>
          <a:xfrm>
            <a:off x="3119627" y="478535"/>
            <a:ext cx="3020567" cy="101193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93519" y="1027175"/>
            <a:ext cx="6188963" cy="101193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764919" y="608774"/>
            <a:ext cx="5612765" cy="1122680"/>
          </a:xfrm>
          <a:prstGeom prst="rect">
            <a:avLst/>
          </a:prstGeom>
        </p:spPr>
        <p:txBody>
          <a:bodyPr vert="horz" wrap="square" lIns="0" tIns="12700" rIns="0" bIns="0" rtlCol="0">
            <a:spAutoFit/>
          </a:bodyPr>
          <a:lstStyle/>
          <a:p>
            <a:pPr marL="12700" marR="5080" indent="1625600">
              <a:lnSpc>
                <a:spcPct val="100000"/>
              </a:lnSpc>
              <a:spcBef>
                <a:spcPts val="100"/>
              </a:spcBef>
            </a:pPr>
            <a:r>
              <a:rPr spc="-20" dirty="0"/>
              <a:t>Terminology  </a:t>
            </a:r>
            <a:r>
              <a:rPr spc="-5" dirty="0"/>
              <a:t>Dependence versus </a:t>
            </a:r>
            <a:r>
              <a:rPr spc="-10" dirty="0"/>
              <a:t>Addiction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1644</Words>
  <Application>Microsoft Office PowerPoint</Application>
  <PresentationFormat>On-screen Show (4:3)</PresentationFormat>
  <Paragraphs>226</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Arial</vt:lpstr>
      <vt:lpstr>Arial Black</vt:lpstr>
      <vt:lpstr>Calibri</vt:lpstr>
      <vt:lpstr>Impact</vt:lpstr>
      <vt:lpstr>Times New Roman</vt:lpstr>
      <vt:lpstr>Office Theme</vt:lpstr>
      <vt:lpstr>PowerPoint Presentation</vt:lpstr>
      <vt:lpstr>PowerPoint Presentation</vt:lpstr>
      <vt:lpstr>Goals for Module II</vt:lpstr>
      <vt:lpstr>Opiate/Opioid : What’s the Difference?</vt:lpstr>
      <vt:lpstr>Basic Opioid Facts</vt:lpstr>
      <vt:lpstr>Basic Opioid Facts</vt:lpstr>
      <vt:lpstr>Basic Opioid Facts</vt:lpstr>
      <vt:lpstr>Small Group Exercise:</vt:lpstr>
      <vt:lpstr>Terminology  Dependence versus Addiction</vt:lpstr>
      <vt:lpstr>Terminology  Dependence versus Addiction</vt:lpstr>
      <vt:lpstr>Terminology  Dependence versus Addiction</vt:lpstr>
      <vt:lpstr>Terminology  Dependence versus Addiction</vt:lpstr>
      <vt:lpstr>Basic Opioid Facts</vt:lpstr>
      <vt:lpstr>Basic Opioid Facts When Opiate Receptors are activated, they reduce the  perception of pain and produce a sense of well-being.</vt:lpstr>
      <vt:lpstr>PowerPoint Presentation</vt:lpstr>
      <vt:lpstr>Opioid Agonists</vt:lpstr>
      <vt:lpstr>Opium</vt:lpstr>
      <vt:lpstr>Morphine</vt:lpstr>
      <vt:lpstr>Opioid Agonists</vt:lpstr>
      <vt:lpstr>Heroin</vt:lpstr>
      <vt:lpstr>PowerPoint Presentation</vt:lpstr>
      <vt:lpstr>Opioid Agonists</vt:lpstr>
      <vt:lpstr>Opioid Agonists</vt:lpstr>
      <vt:lpstr>Fentanyl</vt:lpstr>
      <vt:lpstr>Opioid Partial Agonists</vt:lpstr>
      <vt:lpstr>Buprenorphine/Naloxone  Combination and Buprenorphine  Alone</vt:lpstr>
      <vt:lpstr>Opioid Antagonists</vt:lpstr>
      <vt:lpstr>DSM 5 Criteria for  Substance Use Disorder</vt:lpstr>
      <vt:lpstr>DSM 5 Criteria, Continued</vt:lpstr>
      <vt:lpstr>Opioids, Opioid Use Disorder and the Current  Epidemic in Massachusetts</vt:lpstr>
      <vt:lpstr>Opioids and the Brain: Pharmacology and Half-Life</vt:lpstr>
      <vt:lpstr>Opioid Agonists: Pharmacology</vt:lpstr>
      <vt:lpstr>Opioid Agonists: Pharmacology</vt:lpstr>
      <vt:lpstr>Possible Acute Effects of Opioid Use</vt:lpstr>
      <vt:lpstr>Consequences of Opioid Use</vt:lpstr>
      <vt:lpstr>Long Term Effects</vt:lpstr>
      <vt:lpstr>Abscesses  from IV Use</vt:lpstr>
      <vt:lpstr>Heroin Withdrawal Syndrome</vt:lpstr>
      <vt:lpstr>Opioid Withdrawal Syndrome Acute Symptoms</vt:lpstr>
      <vt:lpstr>Opioid Withdrawal Syndrome  Protracted Symptoms</vt:lpstr>
      <vt:lpstr>Treatment of Opioid Addiction</vt:lpstr>
      <vt:lpstr>Treatment Options for  Opioid-Addicted Individuals</vt:lpstr>
      <vt:lpstr>Module II –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The Science of Addiction</dc:title>
  <dc:creator>Bill</dc:creator>
  <cp:lastModifiedBy>Escobar, Katherine</cp:lastModifiedBy>
  <cp:revision>3</cp:revision>
  <dcterms:created xsi:type="dcterms:W3CDTF">2018-08-24T14:13:32Z</dcterms:created>
  <dcterms:modified xsi:type="dcterms:W3CDTF">2018-08-24T14:42:42Z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2018-03-20T00:00:00Z</vt:filetime>
  </property>
  <property fmtid="{D5CDD505-2E9C-101B-9397-08002B2CF9AE}" pid="3" name="Creator">
    <vt:lpwstr>Acrobat PDFMaker 18 for PowerPoint</vt:lpwstr>
  </property>
  <property fmtid="{D5CDD505-2E9C-101B-9397-08002B2CF9AE}" pid="4" name="LastSaved">
    <vt:filetime>2018-08-24T00:00:00Z</vt:filetime>
  </property>
</Properties>
</file>