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74"/>
  </p:normalViewPr>
  <p:slideViewPr>
    <p:cSldViewPr snapToGrid="0" snapToObjects="1">
      <p:cViewPr varScale="1">
        <p:scale>
          <a:sx n="103" d="100"/>
          <a:sy n="103" d="100"/>
        </p:scale>
        <p:origin x="17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3200"/>
              <a:buFont typeface="Arial"/>
              <a:buNone/>
              <a:defRPr sz="32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p:cNvPicPr preferRelativeResize="0"/>
          <p:nvPr/>
        </p:nvPicPr>
        <p:blipFill rotWithShape="1">
          <a:blip r:embed="rId2">
            <a:alphaModFix/>
          </a:blip>
          <a:srcRect/>
          <a:stretch/>
        </p:blipFill>
        <p:spPr>
          <a:xfrm>
            <a:off x="10613136" y="97972"/>
            <a:ext cx="1481328" cy="128141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3" name="Google Shape;23;p3"/>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3200"/>
              <a:buFont typeface="Arial"/>
              <a:buNone/>
              <a:defRPr sz="32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4" name="Google Shape;24;p3"/>
          <p:cNvPicPr preferRelativeResize="0"/>
          <p:nvPr/>
        </p:nvPicPr>
        <p:blipFill rotWithShape="1">
          <a:blip r:embed="rId2">
            <a:alphaModFix/>
          </a:blip>
          <a:srcRect/>
          <a:stretch/>
        </p:blipFill>
        <p:spPr>
          <a:xfrm>
            <a:off x="10613136" y="97972"/>
            <a:ext cx="1481328" cy="128141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8" name="Google Shape;88;p13" descr="Heartland Family Service Building" title="Outside of Building"/>
          <p:cNvPicPr preferRelativeResize="0"/>
          <p:nvPr/>
        </p:nvPicPr>
        <p:blipFill rotWithShape="1">
          <a:blip r:embed="rId3">
            <a:alphaModFix/>
          </a:blip>
          <a:srcRect/>
          <a:stretch/>
        </p:blipFill>
        <p:spPr>
          <a:xfrm>
            <a:off x="7064681" y="2065953"/>
            <a:ext cx="4068147" cy="3051110"/>
          </a:xfrm>
          <a:prstGeom prst="rect">
            <a:avLst/>
          </a:prstGeom>
          <a:noFill/>
          <a:ln>
            <a:noFill/>
          </a:ln>
        </p:spPr>
      </p:pic>
      <p:sp>
        <p:nvSpPr>
          <p:cNvPr id="87" name="Google Shape;87;p13"/>
          <p:cNvSpPr txBox="1">
            <a:spLocks noGrp="1"/>
          </p:cNvSpPr>
          <p:nvPr>
            <p:ph type="subTitle" idx="1"/>
          </p:nvPr>
        </p:nvSpPr>
        <p:spPr>
          <a:xfrm>
            <a:off x="244927" y="1848394"/>
            <a:ext cx="9144000" cy="3879669"/>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1000"/>
              </a:spcBef>
              <a:spcAft>
                <a:spcPts val="0"/>
              </a:spcAft>
              <a:buClr>
                <a:schemeClr val="dk1"/>
              </a:buClr>
              <a:buSzPts val="2800"/>
              <a:buNone/>
            </a:pPr>
            <a:endParaRPr lang="en-US" sz="2800" dirty="0">
              <a:latin typeface="Arial"/>
              <a:ea typeface="Arial"/>
              <a:cs typeface="Arial"/>
              <a:sym typeface="Arial"/>
            </a:endParaRPr>
          </a:p>
          <a:p>
            <a:pPr marL="0" lvl="0" indent="0" algn="ctr" rtl="0">
              <a:lnSpc>
                <a:spcPct val="80000"/>
              </a:lnSpc>
              <a:spcBef>
                <a:spcPts val="1000"/>
              </a:spcBef>
              <a:spcAft>
                <a:spcPts val="0"/>
              </a:spcAft>
              <a:buClr>
                <a:schemeClr val="dk1"/>
              </a:buClr>
              <a:buSzPts val="2800"/>
              <a:buNone/>
            </a:pPr>
            <a:endParaRPr lang="en-US" sz="2800" dirty="0">
              <a:latin typeface="Arial"/>
              <a:ea typeface="Arial"/>
              <a:cs typeface="Arial"/>
              <a:sym typeface="Arial"/>
            </a:endParaRPr>
          </a:p>
          <a:p>
            <a:pPr marL="0" lvl="0" indent="0" algn="ctr" rtl="0">
              <a:lnSpc>
                <a:spcPct val="80000"/>
              </a:lnSpc>
              <a:spcBef>
                <a:spcPts val="1000"/>
              </a:spcBef>
              <a:spcAft>
                <a:spcPts val="0"/>
              </a:spcAft>
              <a:buClr>
                <a:schemeClr val="dk1"/>
              </a:buClr>
              <a:buSzPts val="2800"/>
              <a:buNone/>
            </a:pPr>
            <a:r>
              <a:rPr lang="en-US" sz="2800" dirty="0">
                <a:latin typeface="Arial"/>
                <a:ea typeface="Arial"/>
                <a:cs typeface="Arial"/>
                <a:sym typeface="Arial"/>
              </a:rPr>
              <a:t>Heather Bird, LICSW</a:t>
            </a:r>
            <a:endParaRPr dirty="0"/>
          </a:p>
          <a:p>
            <a:pPr marL="0" lvl="0" indent="0" algn="ctr" rtl="0">
              <a:lnSpc>
                <a:spcPct val="80000"/>
              </a:lnSpc>
              <a:spcBef>
                <a:spcPts val="1000"/>
              </a:spcBef>
              <a:spcAft>
                <a:spcPts val="0"/>
              </a:spcAft>
              <a:buClr>
                <a:schemeClr val="dk1"/>
              </a:buClr>
              <a:buSzPts val="2800"/>
              <a:buNone/>
            </a:pPr>
            <a:r>
              <a:rPr lang="en-US" sz="2800" dirty="0">
                <a:latin typeface="Arial"/>
                <a:ea typeface="Arial"/>
                <a:cs typeface="Arial"/>
                <a:sym typeface="Arial"/>
              </a:rPr>
              <a:t>Monica Meier, LICSW</a:t>
            </a:r>
            <a:endParaRPr dirty="0"/>
          </a:p>
          <a:p>
            <a:pPr marL="0" lvl="0" indent="0" algn="ctr" rtl="0">
              <a:lnSpc>
                <a:spcPct val="80000"/>
              </a:lnSpc>
              <a:spcBef>
                <a:spcPts val="1000"/>
              </a:spcBef>
              <a:spcAft>
                <a:spcPts val="0"/>
              </a:spcAft>
              <a:buClr>
                <a:schemeClr val="dk1"/>
              </a:buClr>
              <a:buSzPts val="2800"/>
              <a:buNone/>
            </a:pPr>
            <a:endParaRPr sz="2800" u="sng" dirty="0">
              <a:latin typeface="Arial"/>
              <a:ea typeface="Arial"/>
              <a:cs typeface="Arial"/>
              <a:sym typeface="Arial"/>
            </a:endParaRPr>
          </a:p>
          <a:p>
            <a:pPr marL="0" lvl="0" indent="0" algn="ctr" rtl="0">
              <a:lnSpc>
                <a:spcPct val="80000"/>
              </a:lnSpc>
              <a:spcBef>
                <a:spcPts val="1000"/>
              </a:spcBef>
              <a:spcAft>
                <a:spcPts val="0"/>
              </a:spcAft>
              <a:buClr>
                <a:schemeClr val="dk1"/>
              </a:buClr>
              <a:buSzPts val="2800"/>
              <a:buNone/>
            </a:pPr>
            <a:r>
              <a:rPr lang="en-US" sz="2800" dirty="0">
                <a:latin typeface="Arial"/>
                <a:ea typeface="Arial"/>
                <a:cs typeface="Arial"/>
                <a:sym typeface="Arial"/>
              </a:rPr>
              <a:t>Heartland Family Service</a:t>
            </a:r>
            <a:endParaRPr dirty="0"/>
          </a:p>
          <a:p>
            <a:pPr marL="0" lvl="0" indent="0" algn="ctr" rtl="0">
              <a:lnSpc>
                <a:spcPct val="80000"/>
              </a:lnSpc>
              <a:spcBef>
                <a:spcPts val="1000"/>
              </a:spcBef>
              <a:spcAft>
                <a:spcPts val="0"/>
              </a:spcAft>
              <a:buClr>
                <a:schemeClr val="dk1"/>
              </a:buClr>
              <a:buSzPts val="2800"/>
              <a:buNone/>
            </a:pPr>
            <a:endParaRPr sz="2800" dirty="0">
              <a:latin typeface="Arial"/>
              <a:ea typeface="Arial"/>
              <a:cs typeface="Arial"/>
              <a:sym typeface="Arial"/>
            </a:endParaRPr>
          </a:p>
          <a:p>
            <a:pPr marL="0" lvl="0" indent="0" algn="ctr" rtl="0">
              <a:lnSpc>
                <a:spcPct val="80000"/>
              </a:lnSpc>
              <a:spcBef>
                <a:spcPts val="1000"/>
              </a:spcBef>
              <a:spcAft>
                <a:spcPts val="0"/>
              </a:spcAft>
              <a:buClr>
                <a:schemeClr val="dk1"/>
              </a:buClr>
              <a:buSzPts val="2800"/>
              <a:buNone/>
            </a:pPr>
            <a:r>
              <a:rPr lang="en-US" sz="2800" dirty="0">
                <a:latin typeface="Arial"/>
                <a:ea typeface="Arial"/>
                <a:cs typeface="Arial"/>
                <a:sym typeface="Arial"/>
              </a:rPr>
              <a:t>Omaha, Nebraska</a:t>
            </a:r>
            <a:endParaRPr dirty="0"/>
          </a:p>
        </p:txBody>
      </p:sp>
      <p:sp>
        <p:nvSpPr>
          <p:cNvPr id="86" name="Google Shape;86;p13"/>
          <p:cNvSpPr txBox="1">
            <a:spLocks noGrp="1"/>
          </p:cNvSpPr>
          <p:nvPr>
            <p:ph type="ctrTitle"/>
          </p:nvPr>
        </p:nvSpPr>
        <p:spPr>
          <a:xfrm>
            <a:off x="-1169128" y="173938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sz="2800" dirty="0"/>
              <a:t>Family Involvement Review</a:t>
            </a:r>
            <a:endParaRP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590"/>
              <a:buChar char="•"/>
            </a:pPr>
            <a:r>
              <a:rPr lang="en-US" sz="2590"/>
              <a:t>Heartland Family Service is a multi-service agency working to strengthen individuals and families in our community through education, counseling, and support services.</a:t>
            </a:r>
            <a:endParaRPr/>
          </a:p>
          <a:p>
            <a:pPr marL="228600" lvl="0" indent="-228600" algn="l" rtl="0">
              <a:lnSpc>
                <a:spcPct val="90000"/>
              </a:lnSpc>
              <a:spcBef>
                <a:spcPts val="1000"/>
              </a:spcBef>
              <a:spcAft>
                <a:spcPts val="0"/>
              </a:spcAft>
              <a:buClr>
                <a:schemeClr val="dk1"/>
              </a:buClr>
              <a:buSzPts val="2590"/>
              <a:buChar char="•"/>
            </a:pPr>
            <a:r>
              <a:rPr lang="en-US" sz="2590"/>
              <a:t>We serve over 52,000 individuals of all ages a year in over 50 programs.</a:t>
            </a:r>
            <a:endParaRPr/>
          </a:p>
          <a:p>
            <a:pPr marL="228600" lvl="0" indent="-228600" algn="l" rtl="0">
              <a:lnSpc>
                <a:spcPct val="90000"/>
              </a:lnSpc>
              <a:spcBef>
                <a:spcPts val="1000"/>
              </a:spcBef>
              <a:spcAft>
                <a:spcPts val="0"/>
              </a:spcAft>
              <a:buClr>
                <a:schemeClr val="dk1"/>
              </a:buClr>
              <a:buSzPts val="2590"/>
              <a:buChar char="•"/>
            </a:pPr>
            <a:r>
              <a:rPr lang="en-US" sz="2590"/>
              <a:t>Family Works is a women and children’s residential substance use treatment program supported by federal and state behavioral health funding, child welfare funding and private donations/fundraising.</a:t>
            </a:r>
            <a:endParaRPr/>
          </a:p>
          <a:p>
            <a:pPr marL="228600" lvl="0" indent="-228600" algn="l" rtl="0">
              <a:lnSpc>
                <a:spcPct val="90000"/>
              </a:lnSpc>
              <a:spcBef>
                <a:spcPts val="1000"/>
              </a:spcBef>
              <a:spcAft>
                <a:spcPts val="0"/>
              </a:spcAft>
              <a:buClr>
                <a:schemeClr val="dk1"/>
              </a:buClr>
              <a:buSzPts val="2590"/>
              <a:buChar char="•"/>
            </a:pPr>
            <a:r>
              <a:rPr lang="en-US" sz="2590"/>
              <a:t>Started program with PPW grant 11 years ago.  Two years ago we moved to a much larger facility serving 60% more families and offering supportive housing.  Services to fathers and extended family members decreased.</a:t>
            </a:r>
            <a:endParaRPr/>
          </a:p>
        </p:txBody>
      </p:sp>
      <p:sp>
        <p:nvSpPr>
          <p:cNvPr id="94" name="Google Shape;94;p14"/>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a:t>About Our Agency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What? Improve services to extended family and fathers and integrate them more into our program and family treatment model.</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Why? Engaging Fathers is important because they are an integral part of the child’s family system, whether or not parents choose to stay together.  Our program does really well being at the forefront for treatment practices for women and children, but the fathers have been left behind.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00" name="Google Shape;100;p15"/>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a:t>Identified Need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How to engages fathers in a way that helps them feel more comfortable with being more present in their partner and child’s treatment while at Nebraska Family Works and/or how to engage them so they feel they can begin their own recovery journey.  </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106" name="Google Shape;106;p16"/>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a:t>Project Description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We have identified the intervention (focus groups) and the questions to be asked.  Brought questions to the team to review.  Completed father friendly program assessment tool.</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Outcomes: Reflective practice and a culture shift</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Staff have been able to put voice to some of the biases they carry about fathers as well as begin a shift in their willingness to engage with them in a different way.</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12" name="Google Shape;112;p17"/>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a:t>Progress Update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Pick a date and time for focus groups</a:t>
            </a:r>
            <a:endParaRPr/>
          </a:p>
          <a:p>
            <a:pPr marL="228600" lvl="0" indent="-228600" algn="l" rtl="0">
              <a:lnSpc>
                <a:spcPct val="90000"/>
              </a:lnSpc>
              <a:spcBef>
                <a:spcPts val="1000"/>
              </a:spcBef>
              <a:spcAft>
                <a:spcPts val="0"/>
              </a:spcAft>
              <a:buClr>
                <a:schemeClr val="dk1"/>
              </a:buClr>
              <a:buSzPts val="2800"/>
              <a:buChar char="•"/>
            </a:pPr>
            <a:r>
              <a:rPr lang="en-US"/>
              <a:t>Identify reward for attending (free meal, extended visit, etc)</a:t>
            </a:r>
            <a:endParaRPr/>
          </a:p>
          <a:p>
            <a:pPr marL="228600" lvl="0" indent="-228600" algn="l" rtl="0">
              <a:lnSpc>
                <a:spcPct val="90000"/>
              </a:lnSpc>
              <a:spcBef>
                <a:spcPts val="1000"/>
              </a:spcBef>
              <a:spcAft>
                <a:spcPts val="0"/>
              </a:spcAft>
              <a:buClr>
                <a:schemeClr val="dk1"/>
              </a:buClr>
              <a:buSzPts val="2800"/>
              <a:buChar char="•"/>
            </a:pPr>
            <a:r>
              <a:rPr lang="en-US"/>
              <a:t>Hold focus group (leader of session, note taker)</a:t>
            </a:r>
            <a:endParaRPr/>
          </a:p>
          <a:p>
            <a:pPr marL="228600" lvl="0" indent="-228600" algn="l" rtl="0">
              <a:lnSpc>
                <a:spcPct val="90000"/>
              </a:lnSpc>
              <a:spcBef>
                <a:spcPts val="1000"/>
              </a:spcBef>
              <a:spcAft>
                <a:spcPts val="0"/>
              </a:spcAft>
              <a:buClr>
                <a:schemeClr val="dk1"/>
              </a:buClr>
              <a:buSzPts val="2800"/>
              <a:buChar char="•"/>
            </a:pPr>
            <a:r>
              <a:rPr lang="en-US"/>
              <a:t>Compile results and meet with staff to process and determine action plan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Start process again focusing on extended family members!  ☺</a:t>
            </a:r>
            <a:endParaRPr/>
          </a:p>
          <a:p>
            <a:pPr marL="228600" lvl="0" indent="-50800" algn="l" rtl="0">
              <a:lnSpc>
                <a:spcPct val="90000"/>
              </a:lnSpc>
              <a:spcBef>
                <a:spcPts val="1000"/>
              </a:spcBef>
              <a:spcAft>
                <a:spcPts val="0"/>
              </a:spcAft>
              <a:buClr>
                <a:schemeClr val="dk1"/>
              </a:buClr>
              <a:buSzPts val="2800"/>
              <a:buNone/>
            </a:pPr>
            <a:endParaRPr/>
          </a:p>
        </p:txBody>
      </p:sp>
      <p:sp>
        <p:nvSpPr>
          <p:cNvPr id="118" name="Google Shape;118;p18"/>
          <p:cNvSpPr txBox="1">
            <a:spLocks noGrp="1"/>
          </p:cNvSpPr>
          <p:nvPr>
            <p:ph type="ctrTitle"/>
          </p:nvPr>
        </p:nvSpPr>
        <p:spPr>
          <a:xfrm>
            <a:off x="111033" y="97972"/>
            <a:ext cx="11972109" cy="65314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200"/>
              <a:buFont typeface="Arial"/>
              <a:buNone/>
            </a:pPr>
            <a:r>
              <a:rPr lang="en-US"/>
              <a:t>Next Steps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382</Words>
  <Application>Microsoft Macintosh PowerPoint</Application>
  <PresentationFormat>Widescreen</PresentationFormat>
  <Paragraphs>33</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Family Involvement Review</vt:lpstr>
      <vt:lpstr>About Our Agency</vt:lpstr>
      <vt:lpstr>Identified Need</vt:lpstr>
      <vt:lpstr>Project Description</vt:lpstr>
      <vt:lpstr>Progress Update</vt:lpstr>
      <vt:lpstr>Next Steps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Involvement Review</dc:title>
  <cp:lastModifiedBy>Shannon L McCarty</cp:lastModifiedBy>
  <cp:revision>1</cp:revision>
  <dcterms:modified xsi:type="dcterms:W3CDTF">2019-05-03T18:39:59Z</dcterms:modified>
</cp:coreProperties>
</file>