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6" r:id="rId2"/>
  </p:sldMasterIdLst>
  <p:notesMasterIdLst>
    <p:notesMasterId r:id="rId35"/>
  </p:notesMasterIdLst>
  <p:handoutMasterIdLst>
    <p:handoutMasterId r:id="rId36"/>
  </p:handoutMasterIdLst>
  <p:sldIdLst>
    <p:sldId id="256" r:id="rId3"/>
    <p:sldId id="356" r:id="rId4"/>
    <p:sldId id="325" r:id="rId5"/>
    <p:sldId id="334" r:id="rId6"/>
    <p:sldId id="335" r:id="rId7"/>
    <p:sldId id="336" r:id="rId8"/>
    <p:sldId id="337" r:id="rId9"/>
    <p:sldId id="326" r:id="rId10"/>
    <p:sldId id="332" r:id="rId11"/>
    <p:sldId id="333" r:id="rId12"/>
    <p:sldId id="338" r:id="rId13"/>
    <p:sldId id="339" r:id="rId14"/>
    <p:sldId id="308" r:id="rId15"/>
    <p:sldId id="309" r:id="rId16"/>
    <p:sldId id="343" r:id="rId17"/>
    <p:sldId id="310" r:id="rId18"/>
    <p:sldId id="341" r:id="rId19"/>
    <p:sldId id="344" r:id="rId20"/>
    <p:sldId id="345" r:id="rId21"/>
    <p:sldId id="346" r:id="rId22"/>
    <p:sldId id="347" r:id="rId23"/>
    <p:sldId id="348" r:id="rId24"/>
    <p:sldId id="349" r:id="rId25"/>
    <p:sldId id="350" r:id="rId26"/>
    <p:sldId id="329" r:id="rId27"/>
    <p:sldId id="314" r:id="rId28"/>
    <p:sldId id="328" r:id="rId29"/>
    <p:sldId id="330" r:id="rId30"/>
    <p:sldId id="327" r:id="rId31"/>
    <p:sldId id="351" r:id="rId32"/>
    <p:sldId id="352" r:id="rId33"/>
    <p:sldId id="353" r:id="rId3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1" autoAdjust="0"/>
    <p:restoredTop sz="71281" autoAdjust="0"/>
  </p:normalViewPr>
  <p:slideViewPr>
    <p:cSldViewPr>
      <p:cViewPr varScale="1">
        <p:scale>
          <a:sx n="90" d="100"/>
          <a:sy n="90" d="100"/>
        </p:scale>
        <p:origin x="1842" y="9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38"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174BDE59-E372-4A1D-A32B-1651CD6D050D}" type="slidenum">
              <a:rPr lang="en-US" smtClean="0"/>
              <a:pPr/>
              <a:t>‹#›</a:t>
            </a:fld>
            <a:endParaRPr lang="en-US"/>
          </a:p>
        </p:txBody>
      </p:sp>
    </p:spTree>
    <p:extLst>
      <p:ext uri="{BB962C8B-B14F-4D97-AF65-F5344CB8AC3E}">
        <p14:creationId xmlns:p14="http://schemas.microsoft.com/office/powerpoint/2010/main" val="415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a:defRPr sz="1200"/>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3936" tIns="46968" rIns="93936" bIns="46968" rtlCol="0"/>
          <a:lstStyle>
            <a:lvl1pPr algn="r">
              <a:defRPr sz="1200"/>
            </a:lvl1pPr>
          </a:lstStyle>
          <a:p>
            <a:pPr>
              <a:defRPr/>
            </a:pPr>
            <a:fld id="{8231A6FA-4623-4246-9E34-418FBCC01BC4}" type="datetimeFigureOut">
              <a:rPr lang="en-US"/>
              <a:pPr>
                <a:defRPr/>
              </a:pPr>
              <a:t>8/22/2018</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3936" tIns="46968" rIns="93936" bIns="46968" rtlCol="0" anchor="b"/>
          <a:lstStyle>
            <a:lvl1pPr algn="r">
              <a:defRPr sz="1200"/>
            </a:lvl1pPr>
          </a:lstStyle>
          <a:p>
            <a:pPr>
              <a:defRPr/>
            </a:pPr>
            <a:fld id="{D67D54A6-5B96-4B9D-9A7D-F41291279403}" type="slidenum">
              <a:rPr lang="en-US"/>
              <a:pPr>
                <a:defRPr/>
              </a:pPr>
              <a:t>‹#›</a:t>
            </a:fld>
            <a:endParaRPr lang="en-US"/>
          </a:p>
        </p:txBody>
      </p:sp>
    </p:spTree>
    <p:extLst>
      <p:ext uri="{BB962C8B-B14F-4D97-AF65-F5344CB8AC3E}">
        <p14:creationId xmlns:p14="http://schemas.microsoft.com/office/powerpoint/2010/main" val="762007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AF5FAE-D8B0-4DBF-85F3-B7226B57B2C2}" type="slidenum">
              <a:rPr lang="en-US" smtClean="0"/>
              <a:pPr/>
              <a:t>1</a:t>
            </a:fld>
            <a:endParaRPr lang="en-US" smtClean="0"/>
          </a:p>
        </p:txBody>
      </p:sp>
    </p:spTree>
    <p:extLst>
      <p:ext uri="{BB962C8B-B14F-4D97-AF65-F5344CB8AC3E}">
        <p14:creationId xmlns:p14="http://schemas.microsoft.com/office/powerpoint/2010/main" val="1787715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These family crises situations are saturated with cultural issues that can either be carefully evaluated or used effectively as therapeutic agents or they can become major obstacles to progress. </a:t>
            </a:r>
          </a:p>
          <a:p>
            <a:pPr eaLnBrk="1" hangingPunct="1">
              <a:spcBef>
                <a:spcPct val="0"/>
              </a:spcBef>
            </a:pPr>
            <a:r>
              <a:rPr lang="en-US" dirty="0" smtClean="0"/>
              <a:t>The suitability of these types of interventions for families and their dependent children should be carefully evaluated for appropriateness and family norms should not be assumed to fall within a traditional hierarchy, but it has been found that family connectedness including parent-child communication and parental engagement in children’s activities are powerful protective factors against Hispanic adolescent substance use. </a:t>
            </a:r>
          </a:p>
          <a:p>
            <a:pPr eaLnBrk="1" hangingPunct="1">
              <a:spcBef>
                <a:spcPct val="0"/>
              </a:spcBef>
            </a:pPr>
            <a:endParaRPr lang="en-US"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E97343-7469-46EE-977F-C7A38747A5B3}" type="slidenum">
              <a:rPr lang="en-US" smtClean="0"/>
              <a:pPr/>
              <a:t>11</a:t>
            </a:fld>
            <a:endParaRPr lang="en-US" smtClean="0"/>
          </a:p>
        </p:txBody>
      </p:sp>
    </p:spTree>
    <p:extLst>
      <p:ext uri="{BB962C8B-B14F-4D97-AF65-F5344CB8AC3E}">
        <p14:creationId xmlns:p14="http://schemas.microsoft.com/office/powerpoint/2010/main" val="98424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Brief strategic interventions or therapies are brief cognitive-behavioral therapy, brief strategic and interactional therapies, brief humanistic and existential therapies, brief psychodynamic therapy, short-term family therapy, and time-limited group therapy</a:t>
            </a:r>
          </a:p>
        </p:txBody>
      </p:sp>
    </p:spTree>
    <p:extLst>
      <p:ext uri="{BB962C8B-B14F-4D97-AF65-F5344CB8AC3E}">
        <p14:creationId xmlns:p14="http://schemas.microsoft.com/office/powerpoint/2010/main" val="3187732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Quite often the first opportunity comes when school officials contact parents about their child’s behavior problems and academic deteriorating performance and absenteeism. </a:t>
            </a:r>
          </a:p>
          <a:p>
            <a:pPr eaLnBrk="1" hangingPunct="1">
              <a:spcBef>
                <a:spcPct val="0"/>
              </a:spcBef>
            </a:pPr>
            <a:endParaRPr lang="en-US" sz="1100" dirty="0" smtClean="0">
              <a:latin typeface="Arial" charset="0"/>
              <a:cs typeface="Arial" charset="0"/>
            </a:endParaRPr>
          </a:p>
          <a:p>
            <a:pPr eaLnBrk="1" hangingPunct="1">
              <a:spcBef>
                <a:spcPct val="0"/>
              </a:spcBef>
            </a:pPr>
            <a:endParaRPr lang="en-US" sz="1100" dirty="0" smtClean="0">
              <a:latin typeface="Arial" charset="0"/>
              <a:cs typeface="Arial" charset="0"/>
            </a:endParaRPr>
          </a:p>
          <a:p>
            <a:pPr eaLnBrk="1" hangingPunct="1">
              <a:spcBef>
                <a:spcPct val="0"/>
              </a:spcBef>
            </a:pPr>
            <a:r>
              <a:rPr lang="en-US" dirty="0" smtClean="0">
                <a:latin typeface="Arial" charset="0"/>
                <a:cs typeface="Arial" charset="0"/>
              </a:rPr>
              <a:t>This type of communication may shock Latinos families, especially immigrant families who are angered and disappointed by their child’s conduct and concerned about the impact on their family. </a:t>
            </a:r>
          </a:p>
          <a:p>
            <a:pPr eaLnBrk="1" hangingPunct="1">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D2C487-F4C0-4D79-B58B-2863D138038B}" type="slidenum">
              <a:rPr lang="en-US" smtClean="0"/>
              <a:pPr/>
              <a:t>13</a:t>
            </a:fld>
            <a:endParaRPr lang="en-US" smtClean="0"/>
          </a:p>
        </p:txBody>
      </p:sp>
    </p:spTree>
    <p:extLst>
      <p:ext uri="{BB962C8B-B14F-4D97-AF65-F5344CB8AC3E}">
        <p14:creationId xmlns:p14="http://schemas.microsoft.com/office/powerpoint/2010/main" val="2874466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Adolescents and families caught in this predicament typically have problematic communication patterns and may also have a history of physical abuse and alcohol abuse.</a:t>
            </a: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Strong parental reactions to a child’s substance use and other behavioral problems may push the child to separate from the household and   run away. </a:t>
            </a:r>
          </a:p>
          <a:p>
            <a:pPr eaLnBrk="1" hangingPunct="1">
              <a:spcBef>
                <a:spcPct val="0"/>
              </a:spcBef>
            </a:pPr>
            <a:endParaRPr lang="en-US" dirty="0"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68813E-1220-4D44-8BF7-5DCF2A2E649C}" type="slidenum">
              <a:rPr lang="en-US" smtClean="0"/>
              <a:pPr/>
              <a:t>14</a:t>
            </a:fld>
            <a:endParaRPr lang="en-US" smtClean="0"/>
          </a:p>
        </p:txBody>
      </p:sp>
    </p:spTree>
    <p:extLst>
      <p:ext uri="{BB962C8B-B14F-4D97-AF65-F5344CB8AC3E}">
        <p14:creationId xmlns:p14="http://schemas.microsoft.com/office/powerpoint/2010/main" val="18375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900" dirty="0" smtClean="0">
                <a:latin typeface="Arial" charset="0"/>
                <a:cs typeface="Arial" charset="0"/>
              </a:rPr>
              <a:t>The unfortunate reality is that treatment for substance use is difficult to access, and Hispanic/Latinos tend to underutilize it, or miss appointments at a higher frequency and drop out early. </a:t>
            </a:r>
          </a:p>
          <a:p>
            <a:pPr eaLnBrk="1" hangingPunct="1">
              <a:lnSpc>
                <a:spcPct val="80000"/>
              </a:lnSpc>
              <a:spcBef>
                <a:spcPct val="0"/>
              </a:spcBef>
            </a:pPr>
            <a:r>
              <a:rPr lang="en-US" sz="1200" dirty="0" smtClean="0">
                <a:latin typeface="Arial" charset="0"/>
                <a:cs typeface="Arial" charset="0"/>
              </a:rPr>
              <a:t>Hispanic/Latinos have difficulty accessing and utilizing substance use services because of the following barriers:</a:t>
            </a:r>
          </a:p>
          <a:p>
            <a:pPr eaLnBrk="1" hangingPunct="1">
              <a:lnSpc>
                <a:spcPct val="80000"/>
              </a:lnSpc>
              <a:spcBef>
                <a:spcPct val="0"/>
              </a:spcBef>
              <a:buFont typeface="Wingdings" pitchFamily="2" charset="2"/>
              <a:buChar char="§"/>
            </a:pPr>
            <a:r>
              <a:rPr lang="en-US" sz="800" dirty="0" smtClean="0"/>
              <a:t>Hispanic/Latinos have access to information about treatment, but no financial resources to pay for private care because they lack insurance</a:t>
            </a:r>
          </a:p>
          <a:p>
            <a:pPr eaLnBrk="1" hangingPunct="1">
              <a:lnSpc>
                <a:spcPct val="80000"/>
              </a:lnSpc>
              <a:spcBef>
                <a:spcPct val="0"/>
              </a:spcBef>
              <a:buFont typeface="Wingdings" pitchFamily="2" charset="2"/>
              <a:buChar char="§"/>
            </a:pPr>
            <a:r>
              <a:rPr lang="en-US" sz="800" dirty="0" smtClean="0"/>
              <a:t>Language barriers</a:t>
            </a:r>
          </a:p>
          <a:p>
            <a:pPr eaLnBrk="1" hangingPunct="1">
              <a:lnSpc>
                <a:spcPct val="80000"/>
              </a:lnSpc>
              <a:spcBef>
                <a:spcPct val="0"/>
              </a:spcBef>
              <a:buFont typeface="Wingdings" pitchFamily="2" charset="2"/>
              <a:buChar char="§"/>
            </a:pPr>
            <a:r>
              <a:rPr lang="en-US" sz="800" dirty="0" smtClean="0"/>
              <a:t>Transportation</a:t>
            </a:r>
          </a:p>
          <a:p>
            <a:pPr eaLnBrk="1" hangingPunct="1">
              <a:lnSpc>
                <a:spcPct val="80000"/>
              </a:lnSpc>
              <a:spcBef>
                <a:spcPct val="0"/>
              </a:spcBef>
              <a:buFont typeface="Wingdings" pitchFamily="2" charset="2"/>
              <a:buChar char="§"/>
            </a:pPr>
            <a:r>
              <a:rPr lang="en-US" sz="800" dirty="0" smtClean="0"/>
              <a:t>Care</a:t>
            </a:r>
            <a:r>
              <a:rPr lang="en-US" sz="800" baseline="0" dirty="0" smtClean="0"/>
              <a:t> for children</a:t>
            </a:r>
            <a:endParaRPr lang="en-US" sz="800" dirty="0" smtClean="0"/>
          </a:p>
          <a:p>
            <a:pPr eaLnBrk="1" hangingPunct="1">
              <a:lnSpc>
                <a:spcPct val="80000"/>
              </a:lnSpc>
              <a:spcBef>
                <a:spcPct val="0"/>
              </a:spcBef>
            </a:pPr>
            <a:endParaRPr lang="en-US" sz="900"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71A168-1E57-4B79-8671-DBFB1EE3AD7C}" type="slidenum">
              <a:rPr lang="en-US" smtClean="0"/>
              <a:pPr/>
              <a:t>15</a:t>
            </a:fld>
            <a:endParaRPr lang="en-US" smtClean="0"/>
          </a:p>
        </p:txBody>
      </p:sp>
    </p:spTree>
    <p:extLst>
      <p:ext uri="{BB962C8B-B14F-4D97-AF65-F5344CB8AC3E}">
        <p14:creationId xmlns:p14="http://schemas.microsoft.com/office/powerpoint/2010/main" val="461871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While the research surrounding children from diverse Latino cultures and data on these children and their families may delineate a discouraging picture for young Latinos, they overlook the role of resilience in their lives</a:t>
            </a:r>
          </a:p>
          <a:p>
            <a:pPr eaLnBrk="1" hangingPunct="1">
              <a:spcBef>
                <a:spcPct val="0"/>
              </a:spcBef>
            </a:pPr>
            <a:endParaRPr lang="en-US" dirty="0" smtClean="0">
              <a:latin typeface="Arial" charset="0"/>
              <a:cs typeface="Arial" charset="0"/>
            </a:endParaRPr>
          </a:p>
          <a:p>
            <a:pPr eaLnBrk="1" hangingPunct="1">
              <a:spcBef>
                <a:spcPct val="0"/>
              </a:spcBef>
              <a:buFont typeface="Wingdings" pitchFamily="2" charset="2"/>
              <a:buChar char="§"/>
            </a:pPr>
            <a:r>
              <a:rPr lang="en-US" dirty="0" smtClean="0">
                <a:latin typeface="Arial" charset="0"/>
                <a:cs typeface="Arial" charset="0"/>
              </a:rPr>
              <a:t>Resilience is an inherent quality that allows children to thrive even in the most adverse environment. </a:t>
            </a:r>
          </a:p>
          <a:p>
            <a:pPr eaLnBrk="1" hangingPunct="1">
              <a:spcBef>
                <a:spcPct val="0"/>
              </a:spcBef>
              <a:buFont typeface="Wingdings" pitchFamily="2" charset="2"/>
              <a:buChar char="§"/>
            </a:pPr>
            <a:endParaRPr lang="en-US" dirty="0" smtClean="0">
              <a:latin typeface="Arial" charset="0"/>
              <a:cs typeface="Arial" charset="0"/>
            </a:endParaRPr>
          </a:p>
          <a:p>
            <a:pPr eaLnBrk="1" hangingPunct="1">
              <a:spcBef>
                <a:spcPct val="0"/>
              </a:spcBef>
              <a:buFont typeface="Wingdings" pitchFamily="2" charset="2"/>
              <a:buChar char="§"/>
            </a:pPr>
            <a:r>
              <a:rPr lang="en-US" dirty="0" smtClean="0">
                <a:latin typeface="Arial" charset="0"/>
                <a:cs typeface="Arial" charset="0"/>
              </a:rPr>
              <a:t>Resilience does not exist in a vacuum but is connected to some of the protective factors tied to the cultural elements discussed during the training.</a:t>
            </a:r>
          </a:p>
          <a:p>
            <a:pPr eaLnBrk="1" hangingPunct="1">
              <a:spcBef>
                <a:spcPct val="0"/>
              </a:spcBef>
              <a:buFont typeface="Wingdings" pitchFamily="2" charset="2"/>
              <a:buChar char="§"/>
            </a:pPr>
            <a:endParaRPr lang="en-US" dirty="0" smtClean="0">
              <a:latin typeface="Arial" charset="0"/>
              <a:cs typeface="Arial" charset="0"/>
            </a:endParaRPr>
          </a:p>
          <a:p>
            <a:pPr eaLnBrk="1" hangingPunct="1">
              <a:spcBef>
                <a:spcPct val="0"/>
              </a:spcBef>
              <a:buFont typeface="Wingdings" pitchFamily="2" charset="2"/>
              <a:buChar char="§"/>
            </a:pPr>
            <a:r>
              <a:rPr lang="en-US" dirty="0" smtClean="0">
                <a:latin typeface="Arial" charset="0"/>
                <a:cs typeface="Arial" charset="0"/>
              </a:rPr>
              <a:t>As opposed to a problem-focused approach, providers are encouraged to conduct strength-based assessments. </a:t>
            </a:r>
            <a:endParaRPr lang="en-US" dirty="0" smtClean="0">
              <a:solidFill>
                <a:srgbClr val="FFFF00"/>
              </a:solidFill>
              <a:latin typeface="Times New Roman" pitchFamily="18" charset="0"/>
              <a:cs typeface="Times New Roman" pitchFamily="18" charset="0"/>
            </a:endParaRPr>
          </a:p>
          <a:p>
            <a:pPr eaLnBrk="1" hangingPunct="1">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A0E35B-D13D-4E13-9AA7-CA5D834D193D}" type="slidenum">
              <a:rPr lang="en-US" smtClean="0"/>
              <a:pPr/>
              <a:t>16</a:t>
            </a:fld>
            <a:endParaRPr lang="en-US" smtClean="0"/>
          </a:p>
        </p:txBody>
      </p:sp>
    </p:spTree>
    <p:extLst>
      <p:ext uri="{BB962C8B-B14F-4D97-AF65-F5344CB8AC3E}">
        <p14:creationId xmlns:p14="http://schemas.microsoft.com/office/powerpoint/2010/main" val="3907382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2000" dirty="0" smtClean="0">
                <a:latin typeface="Arial" charset="0"/>
                <a:cs typeface="Arial" charset="0"/>
              </a:rPr>
              <a:t>After detoxification, the next step is to develop defenses to prevent giving in to craving and to avoid social and personal situations that will increase the likelihood of use. </a:t>
            </a:r>
          </a:p>
          <a:p>
            <a:pPr eaLnBrk="1" hangingPunct="1">
              <a:lnSpc>
                <a:spcPct val="80000"/>
              </a:lnSpc>
            </a:pPr>
            <a:r>
              <a:rPr lang="en-US" sz="700" dirty="0" smtClean="0"/>
              <a:t>Some of these situations are strictly personal ones, including relationships with others who use substances.</a:t>
            </a:r>
            <a:r>
              <a:rPr lang="en-US" sz="700" baseline="0" dirty="0" smtClean="0"/>
              <a:t>  </a:t>
            </a:r>
            <a:endParaRPr lang="en-US" sz="700" dirty="0" smtClean="0"/>
          </a:p>
          <a:p>
            <a:pPr eaLnBrk="1" hangingPunct="1">
              <a:lnSpc>
                <a:spcPct val="80000"/>
              </a:lnSpc>
            </a:pPr>
            <a:r>
              <a:rPr lang="en-US" sz="700" dirty="0" smtClean="0"/>
              <a:t>However, for men and women that have used substances for many years the lack of education and job skills may be limitation.</a:t>
            </a:r>
          </a:p>
          <a:p>
            <a:pPr eaLnBrk="1" hangingPunct="1">
              <a:lnSpc>
                <a:spcPct val="80000"/>
              </a:lnSpc>
            </a:pPr>
            <a:endParaRPr lang="en-US" sz="700" dirty="0" smtClean="0"/>
          </a:p>
          <a:p>
            <a:pPr eaLnBrk="1" hangingPunct="1">
              <a:lnSpc>
                <a:spcPct val="80000"/>
              </a:lnSpc>
            </a:pPr>
            <a:r>
              <a:rPr lang="en-US" sz="700" dirty="0" smtClean="0"/>
              <a:t>Some individuals have had significant arrest and prison records that form barriers to seeking and finding adequate employment, making vocational training essential.</a:t>
            </a:r>
          </a:p>
          <a:p>
            <a:pPr eaLnBrk="1" hangingPunct="1">
              <a:lnSpc>
                <a:spcPct val="80000"/>
              </a:lnSpc>
              <a:spcBef>
                <a:spcPct val="0"/>
              </a:spcBef>
            </a:pPr>
            <a:endParaRPr lang="en-US" sz="2000" dirty="0" smtClean="0">
              <a:latin typeface="Arial" charset="0"/>
              <a:cs typeface="Arial" charset="0"/>
            </a:endParaRPr>
          </a:p>
          <a:p>
            <a:pPr eaLnBrk="1" hangingPunct="1">
              <a:lnSpc>
                <a:spcPct val="80000"/>
              </a:lnSpc>
              <a:spcBef>
                <a:spcPct val="0"/>
              </a:spcBef>
            </a:pPr>
            <a:r>
              <a:rPr lang="en-US" sz="700" dirty="0" smtClean="0"/>
              <a:t>The cultural experience of prison and being around others who share these experiences has produced a cultural change in many individuals</a:t>
            </a:r>
            <a:r>
              <a:rPr lang="en-US" sz="700" baseline="0" dirty="0" smtClean="0"/>
              <a:t> who use substances and </a:t>
            </a:r>
            <a:r>
              <a:rPr lang="en-US" sz="700" dirty="0" smtClean="0"/>
              <a:t>that makes it difficult for them to accept conventional lifestyles and the sacrifice and delayed gratification these lifestyles require.  Without a means to make a legitimate living with an income for survival, further involvement in criminal activity is a natural regression, and this will reestablish their links with substance users.  Essentially, they must retrain themselves and will need support to do so.  They must find rewards and satisfaction in different ways then to what they were accustomed to.</a:t>
            </a:r>
          </a:p>
          <a:p>
            <a:pPr eaLnBrk="1" hangingPunct="1">
              <a:lnSpc>
                <a:spcPct val="80000"/>
              </a:lnSpc>
              <a:spcBef>
                <a:spcPct val="0"/>
              </a:spcBef>
            </a:pPr>
            <a:endParaRPr lang="en-US" sz="700" dirty="0" smtClean="0"/>
          </a:p>
          <a:p>
            <a:pPr eaLnBrk="1" hangingPunct="1">
              <a:lnSpc>
                <a:spcPct val="80000"/>
              </a:lnSpc>
              <a:spcBef>
                <a:spcPct val="0"/>
              </a:spcBef>
            </a:pPr>
            <a:r>
              <a:rPr lang="en-US" sz="700" dirty="0" smtClean="0"/>
              <a:t>The values that the family life represents may have very powerful value for the person in recovery even if the family experiences of childhood and adolescence were painful ones and may have played a role in cutting off contact with the family of origin, and perhaps directly contributed to a series of other relationships associated with substance use</a:t>
            </a:r>
            <a:endParaRPr lang="en-US" sz="2000" dirty="0" smtClean="0">
              <a:latin typeface="Arial" charset="0"/>
              <a:cs typeface="Arial" charset="0"/>
            </a:endParaRPr>
          </a:p>
          <a:p>
            <a:pPr eaLnBrk="1" hangingPunct="1">
              <a:lnSpc>
                <a:spcPct val="80000"/>
              </a:lnSpc>
              <a:spcBef>
                <a:spcPct val="0"/>
              </a:spcBef>
            </a:pPr>
            <a:r>
              <a:rPr lang="en-US" sz="2000" dirty="0" smtClean="0">
                <a:latin typeface="Arial" charset="0"/>
                <a:cs typeface="Arial" charset="0"/>
              </a:rPr>
              <a:t>MAKE REFERENCE TO MODULE 1&amp;2</a:t>
            </a:r>
          </a:p>
          <a:p>
            <a:pPr eaLnBrk="1" hangingPunct="1">
              <a:lnSpc>
                <a:spcPct val="80000"/>
              </a:lnSpc>
              <a:spcBef>
                <a:spcPct val="0"/>
              </a:spcBef>
            </a:pPr>
            <a:endParaRPr lang="en-US" sz="200" dirty="0" smtClean="0"/>
          </a:p>
          <a:p>
            <a:pPr eaLnBrk="1" hangingPunct="1">
              <a:lnSpc>
                <a:spcPct val="80000"/>
              </a:lnSpc>
              <a:spcBef>
                <a:spcPct val="0"/>
              </a:spcBef>
            </a:pPr>
            <a:endParaRPr lang="en-US" sz="300" dirty="0"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5C17A5-4D11-4FFA-A8A9-FCA60FC6B700}" type="slidenum">
              <a:rPr lang="en-US" smtClean="0"/>
              <a:pPr/>
              <a:t>17</a:t>
            </a:fld>
            <a:endParaRPr lang="en-US" smtClean="0"/>
          </a:p>
        </p:txBody>
      </p:sp>
    </p:spTree>
    <p:extLst>
      <p:ext uri="{BB962C8B-B14F-4D97-AF65-F5344CB8AC3E}">
        <p14:creationId xmlns:p14="http://schemas.microsoft.com/office/powerpoint/2010/main" val="37661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z="1000" dirty="0" smtClean="0">
              <a:solidFill>
                <a:srgbClr val="FFFF00"/>
              </a:solidFill>
            </a:endParaRPr>
          </a:p>
          <a:p>
            <a:pPr eaLnBrk="1" hangingPunct="1">
              <a:lnSpc>
                <a:spcPct val="90000"/>
              </a:lnSpc>
              <a:spcBef>
                <a:spcPct val="0"/>
              </a:spcBef>
            </a:pPr>
            <a:endParaRPr lang="en-US" sz="400"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B3C3CC-AC88-48BA-9FA8-E86D3EA15E7B}" type="slidenum">
              <a:rPr lang="en-US" smtClean="0"/>
              <a:pPr/>
              <a:t>18</a:t>
            </a:fld>
            <a:endParaRPr lang="en-US" smtClean="0"/>
          </a:p>
        </p:txBody>
      </p:sp>
    </p:spTree>
    <p:extLst>
      <p:ext uri="{BB962C8B-B14F-4D97-AF65-F5344CB8AC3E}">
        <p14:creationId xmlns:p14="http://schemas.microsoft.com/office/powerpoint/2010/main" val="3834875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 client’s strong spirituality or religion may also provide a similar foundation to build on but there are dangers.  Religion can cut both ways and stressing religion rather than spirituality can be counterproductive when family members have condemned a family member precisely because of their religious beliefs.  Surprisingly, even in families with troubled histories and relations their symbolic importance can remain very high and a valuable tool in shaping motivation for Latino clients.  In clients and families where religion influences how one's behavior is seen as sinful or operates outside of the religious beliefs of the family, there is a stressor associated with resolving, absolving, releasing or healing from the dysfunctional or destructive consequences of behaviors stemming from substance use.  Violence towards family members, deceit and breaking trust within the family can have a spiritually compromising effect on the interpersonal balance or interaction 	between family relations.  Concurrently, the strong role that religion plays in Latino culture and the support that religious institutions provide during periods of stress can and do play for the individual and family.</a:t>
            </a:r>
          </a:p>
          <a:p>
            <a:pPr eaLnBrk="1" hangingPunct="1"/>
            <a:endParaRPr lang="en-US" dirty="0" smtClean="0"/>
          </a:p>
        </p:txBody>
      </p:sp>
    </p:spTree>
    <p:extLst>
      <p:ext uri="{BB962C8B-B14F-4D97-AF65-F5344CB8AC3E}">
        <p14:creationId xmlns:p14="http://schemas.microsoft.com/office/powerpoint/2010/main" val="214491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z="500" dirty="0" smtClean="0"/>
          </a:p>
        </p:txBody>
      </p:sp>
      <p:sp>
        <p:nvSpPr>
          <p:cNvPr id="62467" name="Slide Number Placeholder 3"/>
          <p:cNvSpPr txBox="1">
            <a:spLocks noGrp="1"/>
          </p:cNvSpPr>
          <p:nvPr/>
        </p:nvSpPr>
        <p:spPr bwMode="auto">
          <a:xfrm>
            <a:off x="4008438" y="8893175"/>
            <a:ext cx="3067050" cy="468313"/>
          </a:xfrm>
          <a:prstGeom prst="rect">
            <a:avLst/>
          </a:prstGeom>
          <a:noFill/>
          <a:ln w="9525">
            <a:noFill/>
            <a:miter lim="800000"/>
            <a:headEnd/>
            <a:tailEnd/>
          </a:ln>
        </p:spPr>
        <p:txBody>
          <a:bodyPr lIns="93936" tIns="46968" rIns="93936" bIns="46968" anchor="b"/>
          <a:lstStyle/>
          <a:p>
            <a:pPr algn="r"/>
            <a:fld id="{F2996E6E-DCBA-4BD1-B263-0ADA5979B867}" type="slidenum">
              <a:rPr lang="en-US" sz="1200"/>
              <a:pPr algn="r"/>
              <a:t>20</a:t>
            </a:fld>
            <a:endParaRPr lang="en-US" sz="1200"/>
          </a:p>
        </p:txBody>
      </p:sp>
    </p:spTree>
    <p:extLst>
      <p:ext uri="{BB962C8B-B14F-4D97-AF65-F5344CB8AC3E}">
        <p14:creationId xmlns:p14="http://schemas.microsoft.com/office/powerpoint/2010/main" val="140511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endParaRPr lang="es-PR" smtClean="0"/>
          </a:p>
        </p:txBody>
      </p:sp>
    </p:spTree>
    <p:extLst>
      <p:ext uri="{BB962C8B-B14F-4D97-AF65-F5344CB8AC3E}">
        <p14:creationId xmlns:p14="http://schemas.microsoft.com/office/powerpoint/2010/main" val="1207763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800" dirty="0" smtClean="0">
                <a:latin typeface="Arial" charset="0"/>
                <a:cs typeface="Arial" charset="0"/>
              </a:rPr>
              <a:t>The values that support family life are closely intermeshed with values of spirituality and faith in God, and an orientation toward a collective cultural identity rather than an individual one. </a:t>
            </a:r>
          </a:p>
          <a:p>
            <a:pPr eaLnBrk="1" hangingPunct="1">
              <a:lnSpc>
                <a:spcPct val="90000"/>
              </a:lnSpc>
              <a:spcBef>
                <a:spcPct val="0"/>
              </a:spcBef>
              <a:buFont typeface="Wingdings" pitchFamily="2" charset="2"/>
              <a:buChar char="§"/>
            </a:pPr>
            <a:r>
              <a:rPr lang="en-US" sz="800" dirty="0" smtClean="0"/>
              <a:t>Seeking that emotional support and structure that family represents is a natural reaction as well as seeking spiritual guidance to gain strength for validating their commitments to change</a:t>
            </a:r>
            <a:endParaRPr lang="en-US" sz="400" dirty="0"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E9B8DD-62EE-4582-BD50-2D6135FA268A}" type="slidenum">
              <a:rPr lang="en-US" smtClean="0"/>
              <a:pPr/>
              <a:t>21</a:t>
            </a:fld>
            <a:endParaRPr lang="en-US" smtClean="0"/>
          </a:p>
        </p:txBody>
      </p:sp>
    </p:spTree>
    <p:extLst>
      <p:ext uri="{BB962C8B-B14F-4D97-AF65-F5344CB8AC3E}">
        <p14:creationId xmlns:p14="http://schemas.microsoft.com/office/powerpoint/2010/main" val="4080226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dirty="0" smtClean="0">
                <a:latin typeface="Arial" charset="0"/>
                <a:cs typeface="Arial" charset="0"/>
              </a:rPr>
              <a:t>The recovery process of many Hispanic/Latinos, and many who succeed in recovery proceed all the way into much more controlled lives than other friends and family members who don’t use substances, avoiding drinking and social situations that simulate their previous lifestyles. </a:t>
            </a:r>
          </a:p>
          <a:p>
            <a:pPr eaLnBrk="1" hangingPunct="1">
              <a:spcBef>
                <a:spcPct val="0"/>
              </a:spcBef>
            </a:pPr>
            <a:r>
              <a:rPr lang="en-US" dirty="0" smtClean="0"/>
              <a:t>Their new persona may be perceived as overly rigid by other family members and friends but their behavior reflects the depth of personal changes they required to confront their ambivalence and turn the corner into a sustainable personal recovery</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F826B9-490A-4109-90F1-A6E9CAC37C6C}" type="slidenum">
              <a:rPr lang="en-US" smtClean="0"/>
              <a:pPr/>
              <a:t>22</a:t>
            </a:fld>
            <a:endParaRPr lang="en-US" smtClean="0"/>
          </a:p>
        </p:txBody>
      </p:sp>
    </p:spTree>
    <p:extLst>
      <p:ext uri="{BB962C8B-B14F-4D97-AF65-F5344CB8AC3E}">
        <p14:creationId xmlns:p14="http://schemas.microsoft.com/office/powerpoint/2010/main" val="279436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2800" dirty="0" smtClean="0">
                <a:latin typeface="Arial" charset="0"/>
                <a:cs typeface="Arial" charset="0"/>
              </a:rPr>
              <a:t>If the Latino who is in recovery is returning to their family in their efforts at establishing healthier lives, they will face a series of tests to validate the depth of their commitment to change. </a:t>
            </a:r>
          </a:p>
          <a:p>
            <a:pPr eaLnBrk="1" hangingPunct="1">
              <a:lnSpc>
                <a:spcPct val="90000"/>
              </a:lnSpc>
              <a:spcBef>
                <a:spcPct val="0"/>
              </a:spcBef>
            </a:pPr>
            <a:r>
              <a:rPr lang="en-US" sz="1000" dirty="0" smtClean="0"/>
              <a:t>The fact that many of these families suffer from poor communication and stressful conditions of unemployment and poverty makes them potentially less resilient, and there may be other family members with substance use problems</a:t>
            </a:r>
          </a:p>
          <a:p>
            <a:pPr eaLnBrk="1" hangingPunct="1">
              <a:lnSpc>
                <a:spcPct val="90000"/>
              </a:lnSpc>
              <a:spcBef>
                <a:spcPct val="0"/>
              </a:spcBef>
            </a:pPr>
            <a:r>
              <a:rPr lang="en-US" sz="1000" dirty="0" smtClean="0"/>
              <a:t>In families actively involved in substance use and seemingly ready to welcome back their family member from their residential treatment, the expectation to get high and go back to the way things were will be a constant stressor and threat to recovery.  Efforts to undermine the client's commitment to recovery will be tested and his/her familial loyalty to other family members who use substances.  The reliance on family support may be offered with the unspoken expectation that the person in recovery will be expected to reciprocate in some fashion to earn his/her keep or stay.  This could mean choosing between sobriety or rejecting the family's established and functional substance use patterns which may revolve around trafficking or running to support the family's economic means of survival and/or intra-familial substance use.</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922F49-47ED-4ABF-9F3E-79179AB38051}" type="slidenum">
              <a:rPr lang="en-US" smtClean="0"/>
              <a:pPr/>
              <a:t>23</a:t>
            </a:fld>
            <a:endParaRPr lang="en-US" smtClean="0"/>
          </a:p>
        </p:txBody>
      </p:sp>
    </p:spTree>
    <p:extLst>
      <p:ext uri="{BB962C8B-B14F-4D97-AF65-F5344CB8AC3E}">
        <p14:creationId xmlns:p14="http://schemas.microsoft.com/office/powerpoint/2010/main" val="2941860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hangingPunct="1">
              <a:lnSpc>
                <a:spcPct val="80000"/>
              </a:lnSpc>
              <a:spcBef>
                <a:spcPct val="0"/>
              </a:spcBef>
              <a:defRPr/>
            </a:pPr>
            <a:r>
              <a:rPr lang="en-US" sz="3900" dirty="0" smtClean="0">
                <a:latin typeface="Arial" charset="0"/>
                <a:cs typeface="Arial" charset="0"/>
              </a:rPr>
              <a:t>Group and family therapy may be needed to help the person in recovery</a:t>
            </a:r>
            <a:r>
              <a:rPr lang="en-US" sz="3900" baseline="0" dirty="0" smtClean="0">
                <a:latin typeface="Arial" charset="0"/>
                <a:cs typeface="Arial" charset="0"/>
              </a:rPr>
              <a:t> </a:t>
            </a:r>
            <a:r>
              <a:rPr lang="en-US" sz="3900" dirty="0" smtClean="0">
                <a:latin typeface="Arial" charset="0"/>
                <a:cs typeface="Arial" charset="0"/>
              </a:rPr>
              <a:t>and for the family to improve their understanding of the treatment process.</a:t>
            </a:r>
          </a:p>
          <a:p>
            <a:pPr eaLnBrk="1" hangingPunct="1">
              <a:lnSpc>
                <a:spcPct val="80000"/>
              </a:lnSpc>
              <a:spcBef>
                <a:spcPct val="0"/>
              </a:spcBef>
              <a:defRPr/>
            </a:pPr>
            <a:endParaRPr lang="en-US" sz="3900" dirty="0" smtClean="0">
              <a:latin typeface="Arial" charset="0"/>
              <a:cs typeface="Arial" charset="0"/>
            </a:endParaRPr>
          </a:p>
          <a:p>
            <a:pPr eaLnBrk="1" hangingPunct="1">
              <a:lnSpc>
                <a:spcPct val="80000"/>
              </a:lnSpc>
              <a:spcBef>
                <a:spcPct val="0"/>
              </a:spcBef>
              <a:defRPr/>
            </a:pPr>
            <a:r>
              <a:rPr lang="en-US" dirty="0" smtClean="0"/>
              <a:t>Economic conditions that make earning a living or finding a job a financial stressors will affect recovery in families who expect that family members to somehow contribute to the household.  Men in particular are expected to work and support the family.  Any shortcomings in finding employment and bringing in resources will erode the family's confidence that you can show you are capable of pulling your weight or keeping to your word.  The duality of criticism and support will increase pressure and particularly in communities where employment opportunities are diminished.  In effect, the broader social, political and economic realities that create health disparities may be overlooked in part or entirely.  For Latinos with a criminal record that makes securing a job difficult, if not virtually impossible and the ultimate risk of engaging in criminal or unlawful activities that generate money flow cultivates an environment that can harbor illicit activities or compromising or life altering choices.</a:t>
            </a:r>
          </a:p>
          <a:p>
            <a:pPr eaLnBrk="1" hangingPunct="1">
              <a:lnSpc>
                <a:spcPct val="80000"/>
              </a:lnSpc>
              <a:spcBef>
                <a:spcPct val="0"/>
              </a:spcBef>
              <a:defRPr/>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35404B-E2C5-4094-81D2-F0F07CC0F4CA}" type="slidenum">
              <a:rPr lang="en-US" smtClean="0"/>
              <a:pPr/>
              <a:t>24</a:t>
            </a:fld>
            <a:endParaRPr lang="en-US" smtClean="0"/>
          </a:p>
        </p:txBody>
      </p:sp>
    </p:spTree>
    <p:extLst>
      <p:ext uri="{BB962C8B-B14F-4D97-AF65-F5344CB8AC3E}">
        <p14:creationId xmlns:p14="http://schemas.microsoft.com/office/powerpoint/2010/main" val="2470166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Latinos who use substances exist in a micro-environment where information about treatment is circulating but there are many financial, social and cultural barriers, including their inability to pay for private care because they lack insurance, the fear of having their “hidden problems” revealed to families and the shame that accompanies this revelation for women with children, and the implication of help-seeking for males that they are not in control of themselves and are not sufficiently resilient to manage their personal problems.  For many women initiating serious efforts at recovery requires ending romantic relationships with partners who use substances, and by doing so separating her children from their fathers.  This could be perceived as a violation of deep cultural commitments to family and the guilt associated with it must be assuaged through an effective reinterpretation of their actions.</a:t>
            </a:r>
          </a:p>
          <a:p>
            <a:pPr eaLnBrk="1" hangingPunct="1"/>
            <a:endParaRPr lang="en-US" dirty="0" smtClean="0"/>
          </a:p>
        </p:txBody>
      </p:sp>
    </p:spTree>
    <p:extLst>
      <p:ext uri="{BB962C8B-B14F-4D97-AF65-F5344CB8AC3E}">
        <p14:creationId xmlns:p14="http://schemas.microsoft.com/office/powerpoint/2010/main" val="620397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z="3400" dirty="0" smtClean="0">
              <a:latin typeface="Arial" charset="0"/>
              <a:cs typeface="Arial" charset="0"/>
            </a:endParaRPr>
          </a:p>
          <a:p>
            <a:pPr eaLnBrk="1" hangingPunct="1">
              <a:lnSpc>
                <a:spcPct val="80000"/>
              </a:lnSpc>
              <a:spcBef>
                <a:spcPct val="0"/>
              </a:spcBef>
            </a:pPr>
            <a:r>
              <a:rPr lang="en-US" sz="800" dirty="0" smtClean="0"/>
              <a:t>The factor that usually brings substance use into high visibility is an arrest and incarceration, or physical health problems associated with substance</a:t>
            </a:r>
            <a:r>
              <a:rPr lang="en-US" sz="800" baseline="0" dirty="0" smtClean="0"/>
              <a:t> use </a:t>
            </a:r>
            <a:r>
              <a:rPr lang="en-US" sz="800" dirty="0" smtClean="0"/>
              <a:t>and worsened by the lifestyle associated with it.  Injuries from violence and HIV infection are also a threat.  Hepatitis C is extremely common among individuals who use heroin; however, it tends to have a longer latency period before the most severe health consequences are experienced.  Women may also lose custody of their children or be threatened with such actions.  These various problems may bring court ordered treatment as an alternative or mandatory condition to avoid long term incarceration, or treatment may be received in jail or in prison.</a:t>
            </a:r>
          </a:p>
          <a:p>
            <a:pPr eaLnBrk="1" hangingPunct="1">
              <a:lnSpc>
                <a:spcPct val="80000"/>
              </a:lnSpc>
              <a:spcBef>
                <a:spcPct val="0"/>
              </a:spcBef>
            </a:pPr>
            <a:endParaRPr lang="en-US" sz="800" dirty="0"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4BA542-8A6F-4913-9ED2-32176C36DAF7}" type="slidenum">
              <a:rPr lang="en-US" smtClean="0"/>
              <a:pPr/>
              <a:t>26</a:t>
            </a:fld>
            <a:endParaRPr lang="en-US" smtClean="0"/>
          </a:p>
        </p:txBody>
      </p:sp>
    </p:spTree>
    <p:extLst>
      <p:ext uri="{BB962C8B-B14F-4D97-AF65-F5344CB8AC3E}">
        <p14:creationId xmlns:p14="http://schemas.microsoft.com/office/powerpoint/2010/main" val="1298407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 very high percentage of Latinos are not retained in self-help group models of care if they are not directed by a culturally sensitive leader, perhaps because they are not culturally accustomed to sharing their personal issues with others who are perceived as “strangers.”  This is especially true if the group uses aggressive “attack” methods intended to break down defenses, which violates Latino norms of </a:t>
            </a:r>
            <a:r>
              <a:rPr lang="en-US" i="1" dirty="0" err="1" smtClean="0"/>
              <a:t>respeto</a:t>
            </a:r>
            <a:r>
              <a:rPr lang="en-US" i="1" dirty="0" smtClean="0"/>
              <a:t> </a:t>
            </a:r>
            <a:r>
              <a:rPr lang="en-US" dirty="0" smtClean="0"/>
              <a:t>and </a:t>
            </a:r>
            <a:r>
              <a:rPr lang="en-US" i="1" dirty="0" err="1" smtClean="0"/>
              <a:t>simpatía</a:t>
            </a:r>
            <a:r>
              <a:rPr lang="en-US" i="1" dirty="0" smtClean="0"/>
              <a:t> </a:t>
            </a:r>
            <a:r>
              <a:rPr lang="en-US" dirty="0" smtClean="0"/>
              <a:t>which anticipate reciprocity and a confidential supportive relationship to exist before intimate information is shared or advice and criticisms can 	be advanced.  An additional barrier is that the group may be filled with ethnically diverse people and only English will be spoken.  A culturally aware group leader can create and sustain an appropriate environment of hope and cooperation that will allow Latinos to feel the necessary comfort level for active participation.  A good example is Spanish speaking AA and NA programs, which are often adopted as surrogate “families” and attended regularly by Latinos who are in </a:t>
            </a:r>
            <a:r>
              <a:rPr lang="en-US" dirty="0" err="1" smtClean="0"/>
              <a:t>revovery</a:t>
            </a:r>
            <a:r>
              <a:rPr lang="en-US" dirty="0" smtClean="0"/>
              <a:t>.</a:t>
            </a:r>
          </a:p>
          <a:p>
            <a:pPr eaLnBrk="1" hangingPunct="1">
              <a:spcBef>
                <a:spcPct val="0"/>
              </a:spcBef>
            </a:pPr>
            <a:endParaRPr lang="en-US" dirty="0"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A22C12-DC79-4000-9B40-50E3C50F67AA}" type="slidenum">
              <a:rPr lang="en-US" smtClean="0"/>
              <a:pPr/>
              <a:t>27</a:t>
            </a:fld>
            <a:endParaRPr lang="en-US" smtClean="0"/>
          </a:p>
        </p:txBody>
      </p:sp>
    </p:spTree>
    <p:extLst>
      <p:ext uri="{BB962C8B-B14F-4D97-AF65-F5344CB8AC3E}">
        <p14:creationId xmlns:p14="http://schemas.microsoft.com/office/powerpoint/2010/main" val="2594110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Noteworthy disparities exist in pathways to the criminal and juvenile justice system with disproportionate representation among communities of color. </a:t>
            </a:r>
            <a:r>
              <a:rPr lang="en-US" u="sng" dirty="0" smtClean="0"/>
              <a:t> </a:t>
            </a:r>
            <a:r>
              <a:rPr lang="en-US" dirty="0" smtClean="0"/>
              <a:t>Among youth and adults, African Americans, Hispanic and Latinos, and American Indians are more likely to have involvement with the justice systems and often when presenting with mental or substance use disorders end up in the justice system rather than the behavioral health care system. </a:t>
            </a:r>
          </a:p>
          <a:p>
            <a:pPr eaLnBrk="1" hangingPunct="1"/>
            <a:r>
              <a:rPr lang="en-US" dirty="0" smtClean="0"/>
              <a:t>	Through the Trauma and Justice Initiative, SAMSHA collaborates with partners in the Office of Justice Programs within the U.S. Department of Justice (DOJ) to develop standards and improve health access.  SAMHSA’s efforts help address behavioral health needs that can reduce chances of recidivism, improving the safety of America’s communities, reducing expenditures in the criminal justice system, and improving outcomes and lives for reentering individuals.  SAMHSA also works with Federal, State, Territorial, Tribal, and local partners to improve practices around the prevention and treatment of trauma.</a:t>
            </a:r>
          </a:p>
          <a:p>
            <a:pPr eaLnBrk="1" hangingPunct="1"/>
            <a:endParaRPr lang="en-US" dirty="0" smtClean="0"/>
          </a:p>
        </p:txBody>
      </p:sp>
    </p:spTree>
    <p:extLst>
      <p:ext uri="{BB962C8B-B14F-4D97-AF65-F5344CB8AC3E}">
        <p14:creationId xmlns:p14="http://schemas.microsoft.com/office/powerpoint/2010/main" val="2368054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endParaRPr lang="es-PR" smtClean="0"/>
          </a:p>
        </p:txBody>
      </p:sp>
    </p:spTree>
    <p:extLst>
      <p:ext uri="{BB962C8B-B14F-4D97-AF65-F5344CB8AC3E}">
        <p14:creationId xmlns:p14="http://schemas.microsoft.com/office/powerpoint/2010/main" val="3290802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endParaRPr lang="es-PR" smtClean="0"/>
          </a:p>
        </p:txBody>
      </p:sp>
    </p:spTree>
    <p:extLst>
      <p:ext uri="{BB962C8B-B14F-4D97-AF65-F5344CB8AC3E}">
        <p14:creationId xmlns:p14="http://schemas.microsoft.com/office/powerpoint/2010/main" val="194175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1852BF-539B-42CD-A063-34E66C2A37F7}" type="slidenum">
              <a:rPr lang="en-US" smtClean="0"/>
              <a:pPr/>
              <a:t>4</a:t>
            </a:fld>
            <a:endParaRPr lang="en-US" smtClean="0"/>
          </a:p>
        </p:txBody>
      </p:sp>
    </p:spTree>
    <p:extLst>
      <p:ext uri="{BB962C8B-B14F-4D97-AF65-F5344CB8AC3E}">
        <p14:creationId xmlns:p14="http://schemas.microsoft.com/office/powerpoint/2010/main" val="186528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es-PR" smtClean="0"/>
          </a:p>
        </p:txBody>
      </p:sp>
    </p:spTree>
    <p:extLst>
      <p:ext uri="{BB962C8B-B14F-4D97-AF65-F5344CB8AC3E}">
        <p14:creationId xmlns:p14="http://schemas.microsoft.com/office/powerpoint/2010/main" val="177577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endParaRPr lang="es-PR" smtClean="0"/>
          </a:p>
        </p:txBody>
      </p:sp>
    </p:spTree>
    <p:extLst>
      <p:ext uri="{BB962C8B-B14F-4D97-AF65-F5344CB8AC3E}">
        <p14:creationId xmlns:p14="http://schemas.microsoft.com/office/powerpoint/2010/main" val="240806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i="1" dirty="0" smtClean="0"/>
              <a:t>Health</a:t>
            </a:r>
            <a:r>
              <a:rPr lang="en-US" dirty="0" smtClean="0"/>
              <a:t>: overcoming or managing one’s disease(s) as well as living in a physically and emotionally healthy way;</a:t>
            </a:r>
            <a:endParaRPr lang="en-US" b="1" i="1" dirty="0" smtClean="0"/>
          </a:p>
          <a:p>
            <a:pPr eaLnBrk="1" hangingPunct="1"/>
            <a:r>
              <a:rPr lang="en-US" b="1" i="1" dirty="0" smtClean="0"/>
              <a:t>Home:</a:t>
            </a:r>
            <a:r>
              <a:rPr lang="en-US" dirty="0" smtClean="0"/>
              <a:t> a stable and safe place to live;</a:t>
            </a:r>
            <a:endParaRPr lang="en-US" b="1" i="1" dirty="0" smtClean="0"/>
          </a:p>
          <a:p>
            <a:pPr eaLnBrk="1" hangingPunct="1"/>
            <a:r>
              <a:rPr lang="en-US" b="1" i="1" dirty="0" smtClean="0"/>
              <a:t>Purpose:</a:t>
            </a:r>
            <a:r>
              <a:rPr lang="en-US" dirty="0" smtClean="0"/>
              <a:t> meaningful daily activities, such as a job, school, volunteerism, family caretaking, or creative endeavors, and the independence, income and resources to participate in society; and</a:t>
            </a:r>
            <a:endParaRPr lang="en-US" b="1" i="1" dirty="0" smtClean="0"/>
          </a:p>
          <a:p>
            <a:pPr eaLnBrk="1" hangingPunct="1"/>
            <a:r>
              <a:rPr lang="en-US" b="1" i="1" dirty="0" smtClean="0"/>
              <a:t>Community</a:t>
            </a:r>
            <a:r>
              <a:rPr lang="en-US" dirty="0" smtClean="0"/>
              <a:t>: relationships and social networks that provide support, friendship, love, and hope</a:t>
            </a:r>
          </a:p>
          <a:p>
            <a:pPr eaLnBrk="1" hangingPunct="1"/>
            <a:r>
              <a:rPr lang="en-US" dirty="0" smtClean="0"/>
              <a:t>	SAMHSA collaborates with partners at the Federal, State, Territorial, Tribal, and local levels to help remove attitudinal barriers and establish appropriate supports to make this possible through transformational structural change.  SAMHSA works to engage stakeholders and partners within and outside of the behavioral health field to understand and embrace recovery and all of its dimensions as the appropriate course to follow. </a:t>
            </a:r>
            <a:r>
              <a:rPr lang="en-US" u="sng" dirty="0" smtClean="0"/>
              <a:t> </a:t>
            </a:r>
            <a:r>
              <a:rPr lang="en-US" dirty="0" smtClean="0"/>
              <a:t>Through the Recovery Support Initiative, SAMHSA also works to ensure that coverage expansions under the Affordable Care Act are met with recovery supports.  The goal is for people with behavioral health conditions to flourish, not merely function, in their communities. 	</a:t>
            </a:r>
          </a:p>
          <a:p>
            <a:pPr eaLnBrk="1" hangingPunct="1"/>
            <a:endParaRPr lang="en-US" dirty="0" smtClean="0"/>
          </a:p>
        </p:txBody>
      </p:sp>
    </p:spTree>
    <p:extLst>
      <p:ext uri="{BB962C8B-B14F-4D97-AF65-F5344CB8AC3E}">
        <p14:creationId xmlns:p14="http://schemas.microsoft.com/office/powerpoint/2010/main" val="3324260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cs typeface="Arial" charset="0"/>
              </a:rPr>
              <a:t>Some Latinos with SUD  have been children with many more risk factors, which may include family instability, poor family environment, and hostile parenting. </a:t>
            </a:r>
          </a:p>
          <a:p>
            <a:pPr eaLnBrk="1" hangingPunct="1">
              <a:spcBef>
                <a:spcPct val="0"/>
              </a:spcBef>
            </a:pPr>
            <a:endParaRPr lang="en-US" dirty="0" smtClean="0">
              <a:latin typeface="Arial" charset="0"/>
              <a:cs typeface="Arial" charset="0"/>
            </a:endParaRPr>
          </a:p>
          <a:p>
            <a:pPr eaLnBrk="1" hangingPunct="1">
              <a:spcBef>
                <a:spcPct val="0"/>
              </a:spcBef>
            </a:pPr>
            <a:r>
              <a:rPr lang="en-US" dirty="0" smtClean="0">
                <a:latin typeface="Arial" charset="0"/>
                <a:cs typeface="Arial" charset="0"/>
              </a:rPr>
              <a:t>Many of these family risk factors are persistent from childhood into mid-adolescence and are often accompanied by associating with friends and peers who are involved in substance use.</a:t>
            </a:r>
          </a:p>
          <a:p>
            <a:pPr eaLnBrk="1" hangingPunct="1">
              <a:spcBef>
                <a:spcPct val="0"/>
              </a:spcBef>
            </a:pPr>
            <a:endParaRPr lang="en-US" dirty="0" smtClean="0"/>
          </a:p>
          <a:p>
            <a:pPr eaLnBrk="1" hangingPunct="1">
              <a:spcBef>
                <a:spcPct val="0"/>
              </a:spcBef>
            </a:pPr>
            <a:endParaRPr lang="en-US" dirty="0" smtClean="0"/>
          </a:p>
        </p:txBody>
      </p:sp>
      <p:sp>
        <p:nvSpPr>
          <p:cNvPr id="35843" name="Slide Number Placeholder 3"/>
          <p:cNvSpPr txBox="1">
            <a:spLocks noGrp="1"/>
          </p:cNvSpPr>
          <p:nvPr/>
        </p:nvSpPr>
        <p:spPr bwMode="auto">
          <a:xfrm>
            <a:off x="4008438" y="8893175"/>
            <a:ext cx="3067050" cy="468313"/>
          </a:xfrm>
          <a:prstGeom prst="rect">
            <a:avLst/>
          </a:prstGeom>
          <a:noFill/>
          <a:ln w="9525">
            <a:noFill/>
            <a:miter lim="800000"/>
            <a:headEnd/>
            <a:tailEnd/>
          </a:ln>
        </p:spPr>
        <p:txBody>
          <a:bodyPr lIns="93936" tIns="46968" rIns="93936" bIns="46968" anchor="b"/>
          <a:lstStyle/>
          <a:p>
            <a:pPr algn="r"/>
            <a:fld id="{EC044442-B1DB-47AB-9EED-5707EDF6A9EA}" type="slidenum">
              <a:rPr lang="en-US" sz="1200"/>
              <a:pPr algn="r"/>
              <a:t>8</a:t>
            </a:fld>
            <a:endParaRPr lang="en-US" sz="1200"/>
          </a:p>
        </p:txBody>
      </p:sp>
    </p:spTree>
    <p:extLst>
      <p:ext uri="{BB962C8B-B14F-4D97-AF65-F5344CB8AC3E}">
        <p14:creationId xmlns:p14="http://schemas.microsoft.com/office/powerpoint/2010/main" val="1225341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Stages of Change Model (SCM) is a popular intervention used in helping clients battling substance use disorders.  SCM was originally developed by J. </a:t>
            </a:r>
            <a:r>
              <a:rPr lang="en-US" dirty="0" err="1" smtClean="0"/>
              <a:t>Prochaska</a:t>
            </a:r>
            <a:r>
              <a:rPr lang="en-US" dirty="0" smtClean="0"/>
              <a:t> and C. </a:t>
            </a:r>
            <a:r>
              <a:rPr lang="en-US" dirty="0" err="1" smtClean="0"/>
              <a:t>DiClemente</a:t>
            </a:r>
            <a:r>
              <a:rPr lang="en-US" dirty="0" smtClean="0"/>
              <a:t> in the late 1970s.  The model identifies five stages that people go through when deciding to make a behavioral change: </a:t>
            </a:r>
          </a:p>
          <a:p>
            <a:pPr eaLnBrk="1" hangingPunct="1"/>
            <a:r>
              <a:rPr lang="en-US" dirty="0" smtClean="0"/>
              <a:t>Pre-contemplation (Not yet acknowledging that there is a problem behavior that needs to be changed) </a:t>
            </a:r>
          </a:p>
          <a:p>
            <a:pPr eaLnBrk="1" hangingPunct="1"/>
            <a:r>
              <a:rPr lang="en-US" dirty="0" smtClean="0"/>
              <a:t>Contemplation (Acknowledging that there is a problem but not yet ready or sure of  wanting to make a change) </a:t>
            </a:r>
          </a:p>
          <a:p>
            <a:pPr eaLnBrk="1" hangingPunct="1"/>
            <a:r>
              <a:rPr lang="en-US" dirty="0" smtClean="0"/>
              <a:t>Preparation/Determination (Getting ready to change) </a:t>
            </a:r>
          </a:p>
          <a:p>
            <a:pPr eaLnBrk="1" hangingPunct="1"/>
            <a:r>
              <a:rPr lang="en-US" dirty="0" smtClean="0"/>
              <a:t>Action/Willpower (Changing behavior) </a:t>
            </a:r>
          </a:p>
          <a:p>
            <a:pPr eaLnBrk="1" hangingPunct="1"/>
            <a:r>
              <a:rPr lang="en-US" dirty="0" smtClean="0"/>
              <a:t>Maintenance (Maintaining the behavior change) </a:t>
            </a:r>
          </a:p>
          <a:p>
            <a:pPr eaLnBrk="1" hangingPunct="1"/>
            <a:endParaRPr lang="en-US" dirty="0" smtClean="0"/>
          </a:p>
        </p:txBody>
      </p:sp>
    </p:spTree>
    <p:extLst>
      <p:ext uri="{BB962C8B-B14F-4D97-AF65-F5344CB8AC3E}">
        <p14:creationId xmlns:p14="http://schemas.microsoft.com/office/powerpoint/2010/main" val="401884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lnSpc>
                <a:spcPct val="80000"/>
              </a:lnSpc>
              <a:spcBef>
                <a:spcPct val="0"/>
              </a:spcBef>
              <a:defRPr/>
            </a:pPr>
            <a:r>
              <a:rPr lang="en-US" sz="3900" dirty="0" smtClean="0">
                <a:latin typeface="Arial" charset="0"/>
                <a:cs typeface="Arial" charset="0"/>
              </a:rPr>
              <a:t>Moving from pre-contemplation to contemplation in stages of change requires a determination to make core alterations in lifestyles.</a:t>
            </a:r>
            <a:r>
              <a:rPr lang="en-US" sz="400" dirty="0" smtClean="0">
                <a:latin typeface="Arial" charset="0"/>
                <a:cs typeface="Arial" charset="0"/>
              </a:rPr>
              <a:t> </a:t>
            </a:r>
          </a:p>
          <a:p>
            <a:pPr eaLnBrk="1" hangingPunct="1">
              <a:defRPr/>
            </a:pPr>
            <a:r>
              <a:rPr lang="en-US" dirty="0" smtClean="0"/>
              <a:t>Beyond this the reality that Latinos with SUD have few personal resources due to academic failure and poor occupational experience to assist them in restructuring their lives implies that remedial academic work and vocational training are of very high importance, as well as placement in community groups that can provide a new start at an alternative lifestyle not rooted in substance use.  This is very challenging for Latinos because loyalty to friends has preeminence in defining oneself positively. </a:t>
            </a:r>
            <a:r>
              <a:rPr lang="en-US" u="sng" dirty="0" smtClean="0"/>
              <a:t> </a:t>
            </a:r>
            <a:r>
              <a:rPr lang="en-US" dirty="0" smtClean="0"/>
              <a:t>Successfully drawing a person away from these old networks requires creating new priorities for their lives and emphasizing values of family loyalty (especially to children) and spirituality which are very strong motivational triggers for Latinos, to initiate treatment though this has been shown to be less important in long-term compliance.</a:t>
            </a:r>
          </a:p>
          <a:p>
            <a:pPr eaLnBrk="1" hangingPunct="1">
              <a:defRPr/>
            </a:pPr>
            <a:r>
              <a:rPr lang="en-US" dirty="0" smtClean="0"/>
              <a:t>	Some Latinas with SUD have a history of depression and anxiety problems, and these mental health problems are also common among Latinos. </a:t>
            </a:r>
            <a:r>
              <a:rPr lang="en-US" u="sng" dirty="0" smtClean="0"/>
              <a:t> </a:t>
            </a:r>
            <a:r>
              <a:rPr lang="en-US" dirty="0" smtClean="0"/>
              <a:t>Substance use may have begun as experimental behavior and evolved into a mode of self-medicating to relieve their psychiatric symptoms.  This situation poses a unique challenge for moving to the contemplation stage or recovery because by removing substances from their lives these individuals may be severely affected by their mood problems.  Therefore these problems must be addressed in the recovery process.</a:t>
            </a:r>
          </a:p>
          <a:p>
            <a:pPr eaLnBrk="1" hangingPunct="1">
              <a:lnSpc>
                <a:spcPct val="80000"/>
              </a:lnSpc>
              <a:spcBef>
                <a:spcPct val="0"/>
              </a:spcBef>
              <a:defRPr/>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8E6533-952D-457D-A414-CACABB7D911C}" type="slidenum">
              <a:rPr lang="en-US" smtClean="0"/>
              <a:pPr/>
              <a:t>10</a:t>
            </a:fld>
            <a:endParaRPr lang="en-US" smtClean="0"/>
          </a:p>
        </p:txBody>
      </p:sp>
    </p:spTree>
    <p:extLst>
      <p:ext uri="{BB962C8B-B14F-4D97-AF65-F5344CB8AC3E}">
        <p14:creationId xmlns:p14="http://schemas.microsoft.com/office/powerpoint/2010/main" val="1297350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5" descr="TitleA_Orang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sp>
        <p:nvSpPr>
          <p:cNvPr id="2" name="Title 1"/>
          <p:cNvSpPr>
            <a:spLocks noGrp="1"/>
          </p:cNvSpPr>
          <p:nvPr>
            <p:ph type="ctrTitle"/>
          </p:nvPr>
        </p:nvSpPr>
        <p:spPr>
          <a:xfrm>
            <a:off x="3352800" y="2438400"/>
            <a:ext cx="5638800" cy="990600"/>
          </a:xfrm>
        </p:spPr>
        <p:txBody>
          <a:bodyPr>
            <a:normAutofit/>
          </a:bodyPr>
          <a:lstStyle>
            <a:lvl1pPr algn="r">
              <a:defRPr sz="32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90800" y="3505200"/>
            <a:ext cx="6400800" cy="457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Picture Placeholder 8"/>
          <p:cNvSpPr>
            <a:spLocks noGrp="1"/>
          </p:cNvSpPr>
          <p:nvPr>
            <p:ph type="pic" sz="quarter" idx="13"/>
          </p:nvPr>
        </p:nvSpPr>
        <p:spPr>
          <a:xfrm>
            <a:off x="228600" y="2362200"/>
            <a:ext cx="3276600" cy="1143000"/>
          </a:xfrm>
        </p:spPr>
        <p:txBody>
          <a:bodyPr rtlCol="0">
            <a:normAutofit/>
          </a:bodyPr>
          <a:lstStyle>
            <a:lvl1pPr>
              <a:defRPr>
                <a:solidFill>
                  <a:schemeClr val="bg1"/>
                </a:solidFill>
              </a:defRPr>
            </a:lvl1pPr>
          </a:lstStyle>
          <a:p>
            <a:pPr lvl="0"/>
            <a:r>
              <a:rPr lang="en-US" noProof="0" dirty="0" smtClean="0"/>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t="3242"/>
          <a:stretch>
            <a:fillRect/>
          </a:stretch>
        </p:blipFill>
        <p:spPr bwMode="auto">
          <a:xfrm>
            <a:off x="8458200" y="222250"/>
            <a:ext cx="685800" cy="6635750"/>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pic>
        <p:nvPicPr>
          <p:cNvPr id="5" name="Picture 3"/>
          <p:cNvPicPr>
            <a:picLocks noChangeAspect="1" noChangeArrowheads="1"/>
          </p:cNvPicPr>
          <p:nvPr userDrawn="1"/>
        </p:nvPicPr>
        <p:blipFill>
          <a:blip r:embed="rId4" cstate="print"/>
          <a:srcRect t="-11163"/>
          <a:stretch>
            <a:fillRect/>
          </a:stretch>
        </p:blipFill>
        <p:spPr bwMode="auto">
          <a:xfrm>
            <a:off x="0" y="-92075"/>
            <a:ext cx="9167813" cy="1162050"/>
          </a:xfrm>
          <a:prstGeom prst="rect">
            <a:avLst/>
          </a:prstGeom>
          <a:noFill/>
          <a:ln w="9525">
            <a:noFill/>
            <a:miter lim="800000"/>
            <a:headEnd/>
            <a:tailEnd/>
          </a:ln>
        </p:spPr>
      </p:pic>
      <p:sp>
        <p:nvSpPr>
          <p:cNvPr id="9" name="SmartArt Placeholder 8"/>
          <p:cNvSpPr>
            <a:spLocks noGrp="1"/>
          </p:cNvSpPr>
          <p:nvPr>
            <p:ph type="dgm" sz="quarter" idx="10"/>
          </p:nvPr>
        </p:nvSpPr>
        <p:spPr>
          <a:xfrm>
            <a:off x="609600" y="1295400"/>
            <a:ext cx="7315200" cy="4876800"/>
          </a:xfrm>
        </p:spPr>
        <p:txBody>
          <a:bodyPr/>
          <a:lstStyle/>
          <a:p>
            <a:pPr lvl="0"/>
            <a:r>
              <a:rPr lang="en-US" noProof="0" smtClean="0"/>
              <a:t>Click icon to add SmartArt graphic</a:t>
            </a:r>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t="3242"/>
          <a:stretch>
            <a:fillRect/>
          </a:stretch>
        </p:blipFill>
        <p:spPr bwMode="auto">
          <a:xfrm>
            <a:off x="8458200" y="222250"/>
            <a:ext cx="685800" cy="6635750"/>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pic>
        <p:nvPicPr>
          <p:cNvPr id="5" name="Picture 3"/>
          <p:cNvPicPr>
            <a:picLocks noChangeAspect="1" noChangeArrowheads="1"/>
          </p:cNvPicPr>
          <p:nvPr userDrawn="1"/>
        </p:nvPicPr>
        <p:blipFill>
          <a:blip r:embed="rId4" cstate="print"/>
          <a:srcRect t="-11163"/>
          <a:stretch>
            <a:fillRect/>
          </a:stretch>
        </p:blipFill>
        <p:spPr bwMode="auto">
          <a:xfrm>
            <a:off x="0" y="-92075"/>
            <a:ext cx="9167813" cy="1162050"/>
          </a:xfrm>
          <a:prstGeom prst="rect">
            <a:avLst/>
          </a:prstGeom>
          <a:noFill/>
          <a:ln w="9525">
            <a:noFill/>
            <a:miter lim="800000"/>
            <a:headEnd/>
            <a:tailEnd/>
          </a:ln>
        </p:spPr>
      </p:pic>
      <p:sp>
        <p:nvSpPr>
          <p:cNvPr id="8" name="Media Placeholder 7"/>
          <p:cNvSpPr>
            <a:spLocks noGrp="1"/>
          </p:cNvSpPr>
          <p:nvPr>
            <p:ph type="media" sz="quarter" idx="11"/>
          </p:nvPr>
        </p:nvSpPr>
        <p:spPr>
          <a:xfrm>
            <a:off x="609600" y="1295400"/>
            <a:ext cx="7315200" cy="4876800"/>
          </a:xfrm>
        </p:spPr>
        <p:txBody>
          <a:bodyPr/>
          <a:lstStyle/>
          <a:p>
            <a:pPr lvl="0"/>
            <a:r>
              <a:rPr lang="en-US" noProof="0" smtClean="0"/>
              <a:t>Click icon to add media</a:t>
            </a:r>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Final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239000" cy="1470025"/>
          </a:xfrm>
        </p:spPr>
        <p:txBody>
          <a:bodyPr/>
          <a:lstStyle>
            <a:lvl1pPr algn="ct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066800" y="3581400"/>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xfrm>
            <a:off x="5791200" y="5791200"/>
            <a:ext cx="2590800" cy="930275"/>
          </a:xfrm>
          <a:prstGeom prst="rect">
            <a:avLst/>
          </a:prstGeom>
        </p:spPr>
        <p:txBody>
          <a:bodyPr/>
          <a:lstStyle>
            <a:lvl1pPr algn="ctr">
              <a:defRPr/>
            </a:lvl1pPr>
          </a:lstStyle>
          <a:p>
            <a:pPr>
              <a:defRPr/>
            </a:pPr>
            <a:r>
              <a:rPr lang="en-US"/>
              <a:t>Small message/quote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1B0E5-2F86-4859-AF02-4546C1C8899B}"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2849D1-636E-4262-B987-C8961B4E823D}" type="slidenum">
              <a:rPr lang="en-US" smtClean="0"/>
              <a:t>‹#›</a:t>
            </a:fld>
            <a:endParaRPr lang="en-US"/>
          </a:p>
        </p:txBody>
      </p:sp>
    </p:spTree>
    <p:extLst>
      <p:ext uri="{BB962C8B-B14F-4D97-AF65-F5344CB8AC3E}">
        <p14:creationId xmlns:p14="http://schemas.microsoft.com/office/powerpoint/2010/main" val="16392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C4E213-A5E7-49FA-B8D2-91FB446754B2}" type="datetimeFigureOut">
              <a:rPr lang="en-US"/>
              <a:pPr>
                <a:defRPr/>
              </a:pPr>
              <a:t>8/22/2018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2E0A13-B09C-462A-99DB-3C8EC9736D7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59E2DB-178F-44B4-B439-583982BC2D50}" type="datetimeFigureOut">
              <a:rPr lang="en-US"/>
              <a:pPr>
                <a:defRPr/>
              </a:pPr>
              <a:t>8/22/2018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ED3F90-EBCA-40CD-9BAD-7E5E1D68CB2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74CA7C-82A5-4128-83C2-FE60453C54FD}" type="datetimeFigureOut">
              <a:rPr lang="en-US"/>
              <a:pPr>
                <a:defRPr/>
              </a:pPr>
              <a:t>8/22/2018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EB0511-0C44-4E97-A800-AC4F7B41E9E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35B218-41D9-4CEE-B3C8-310BDA62F839}" type="datetimeFigureOut">
              <a:rPr lang="en-US"/>
              <a:pPr>
                <a:defRPr/>
              </a:pPr>
              <a:t>8/22/2018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5B8C7F-5A44-42C0-9E61-C566CF4A0BD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9286B0-2E71-4E46-A6AC-25E796679FC1}" type="datetimeFigureOut">
              <a:rPr lang="en-US"/>
              <a:pPr>
                <a:defRPr/>
              </a:pPr>
              <a:t>8/22/2018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0F96CC-A0DE-4F88-8AB0-7FE10EF4F0A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E1A9DD-62D8-486B-9E99-84678C850F4C}" type="datetimeFigureOut">
              <a:rPr lang="en-US"/>
              <a:pPr>
                <a:defRPr/>
              </a:pPr>
              <a:t>8/22/2018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042E11-FC77-4C21-BE52-6946BC5B5A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6296025"/>
            <a:ext cx="3429000" cy="561975"/>
          </a:xfrm>
          <a:prstGeom prst="rect">
            <a:avLst/>
          </a:prstGeom>
          <a:noFill/>
          <a:ln w="9525">
            <a:noFill/>
            <a:miter lim="800000"/>
            <a:headEnd/>
            <a:tailEnd/>
          </a:ln>
        </p:spPr>
      </p:pic>
      <p:sp>
        <p:nvSpPr>
          <p:cNvPr id="10" name="Text Placeholder 9"/>
          <p:cNvSpPr>
            <a:spLocks noGrp="1"/>
          </p:cNvSpPr>
          <p:nvPr>
            <p:ph type="body" sz="quarter" idx="10"/>
          </p:nvPr>
        </p:nvSpPr>
        <p:spPr>
          <a:xfrm>
            <a:off x="457200" y="1219200"/>
            <a:ext cx="7620000" cy="4876800"/>
          </a:xfrm>
        </p:spPr>
        <p:txBody>
          <a:bodyPr/>
          <a:lstStyle>
            <a:lvl1pPr>
              <a:defRPr sz="2400"/>
            </a:lvl1pPr>
            <a:lvl2pPr>
              <a:defRPr sz="2000"/>
            </a:lvl2pPr>
            <a:lvl3pPr>
              <a:defRPr sz="1600"/>
            </a:lvl3pPr>
            <a:lvl4pPr>
              <a:buNone/>
              <a:defRPr/>
            </a:lvl4pPr>
          </a:lstStyle>
          <a:p>
            <a:pPr lvl="0"/>
            <a:r>
              <a:rPr lang="en-US" smtClean="0"/>
              <a:t>Click to edit Master text styles</a:t>
            </a:r>
          </a:p>
          <a:p>
            <a:pPr lvl="1"/>
            <a:r>
              <a:rPr lang="en-US" smtClean="0"/>
              <a:t>Second level</a:t>
            </a:r>
          </a:p>
          <a:p>
            <a:pPr lvl="2"/>
            <a:r>
              <a:rPr lang="en-US" smtClean="0"/>
              <a:t>Third level</a:t>
            </a:r>
          </a:p>
        </p:txBody>
      </p:sp>
      <p:sp>
        <p:nvSpPr>
          <p:cNvPr id="12" name="Title 1"/>
          <p:cNvSpPr>
            <a:spLocks noGrp="1"/>
          </p:cNvSpPr>
          <p:nvPr>
            <p:ph type="title"/>
          </p:nvPr>
        </p:nvSpPr>
        <p:spPr>
          <a:xfrm>
            <a:off x="457200" y="228600"/>
            <a:ext cx="8305800" cy="762000"/>
          </a:xfrm>
        </p:spPr>
        <p:txBody>
          <a:bodyPr anchor="b"/>
          <a:lstStyle>
            <a:lvl1pPr algn="l">
              <a:defRPr sz="3200" b="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3810000" cy="4906963"/>
          </a:xfrm>
        </p:spPr>
        <p:txBody>
          <a:bodyPr/>
          <a:lstStyle>
            <a:lvl1pPr>
              <a:defRPr sz="2400" baseline="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419600" y="1219200"/>
            <a:ext cx="3886200" cy="4906963"/>
          </a:xfrm>
        </p:spPr>
        <p:txBody>
          <a:bodyPr/>
          <a:lstStyle>
            <a:lvl1pPr>
              <a:defRPr sz="2400"/>
            </a:lvl1pPr>
            <a:lvl2pPr>
              <a:defRPr sz="20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Title 1"/>
          <p:cNvSpPr>
            <a:spLocks noGrp="1"/>
          </p:cNvSpPr>
          <p:nvPr>
            <p:ph type="title"/>
          </p:nvPr>
        </p:nvSpPr>
        <p:spPr>
          <a:xfrm>
            <a:off x="457200" y="228600"/>
            <a:ext cx="8305800" cy="762000"/>
          </a:xfrm>
        </p:spPr>
        <p:txBody>
          <a:bodyPr anchor="b"/>
          <a:lstStyle>
            <a:lvl1pPr algn="l">
              <a:defRPr sz="3200" b="0">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62000"/>
          </a:xfrm>
        </p:spPr>
        <p:txBody>
          <a:bodyPr anchor="b"/>
          <a:lstStyle>
            <a:lvl1pPr algn="l">
              <a:defRPr sz="3200" b="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2400"/>
            </a:lvl1pPr>
            <a:lvl2pPr>
              <a:defRPr sz="2000"/>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lgn="ctr">
              <a:buNone/>
              <a:defRPr sz="1600" u="none"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lvl1pPr>
              <a:defRPr sz="32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00600"/>
          </a:xfrm>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title and content--OPTIONAL ">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t="3242"/>
          <a:stretch>
            <a:fillRect/>
          </a:stretch>
        </p:blipFill>
        <p:spPr bwMode="auto">
          <a:xfrm>
            <a:off x="8458200" y="222250"/>
            <a:ext cx="685800" cy="66357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t="-11163"/>
          <a:stretch>
            <a:fillRect/>
          </a:stretch>
        </p:blipFill>
        <p:spPr bwMode="auto">
          <a:xfrm>
            <a:off x="0" y="-92075"/>
            <a:ext cx="9167813" cy="1162050"/>
          </a:xfrm>
          <a:prstGeom prst="rect">
            <a:avLst/>
          </a:prstGeom>
          <a:noFill/>
          <a:ln w="9525">
            <a:noFill/>
            <a:miter lim="800000"/>
            <a:headEnd/>
            <a:tailEnd/>
          </a:ln>
        </p:spPr>
      </p:pic>
      <p:sp>
        <p:nvSpPr>
          <p:cNvPr id="8" name="Title 1"/>
          <p:cNvSpPr>
            <a:spLocks noGrp="1"/>
          </p:cNvSpPr>
          <p:nvPr>
            <p:ph type="title"/>
          </p:nvPr>
        </p:nvSpPr>
        <p:spPr>
          <a:xfrm>
            <a:off x="457200" y="0"/>
            <a:ext cx="7848600" cy="990600"/>
          </a:xfrm>
        </p:spPr>
        <p:txBody>
          <a:bodyPr/>
          <a:lstStyle>
            <a:lvl1pPr>
              <a:defRPr sz="3400">
                <a:solidFill>
                  <a:schemeClr val="bg1"/>
                </a:solidFill>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457200" y="1219200"/>
            <a:ext cx="7848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t="3242"/>
          <a:stretch>
            <a:fillRect/>
          </a:stretch>
        </p:blipFill>
        <p:spPr bwMode="auto">
          <a:xfrm>
            <a:off x="8458200" y="222250"/>
            <a:ext cx="685800" cy="6635750"/>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pic>
        <p:nvPicPr>
          <p:cNvPr id="5" name="Picture 3"/>
          <p:cNvPicPr>
            <a:picLocks noChangeAspect="1" noChangeArrowheads="1"/>
          </p:cNvPicPr>
          <p:nvPr userDrawn="1"/>
        </p:nvPicPr>
        <p:blipFill>
          <a:blip r:embed="rId4" cstate="print"/>
          <a:srcRect t="-11163"/>
          <a:stretch>
            <a:fillRect/>
          </a:stretch>
        </p:blipFill>
        <p:spPr bwMode="auto">
          <a:xfrm>
            <a:off x="0" y="-92075"/>
            <a:ext cx="9167813" cy="1162050"/>
          </a:xfrm>
          <a:prstGeom prst="rect">
            <a:avLst/>
          </a:prstGeom>
          <a:noFill/>
          <a:ln w="9525">
            <a:noFill/>
            <a:miter lim="800000"/>
            <a:headEnd/>
            <a:tailEnd/>
          </a:ln>
        </p:spPr>
      </p:pic>
      <p:sp>
        <p:nvSpPr>
          <p:cNvPr id="11" name="Picture Placeholder 10"/>
          <p:cNvSpPr>
            <a:spLocks noGrp="1"/>
          </p:cNvSpPr>
          <p:nvPr>
            <p:ph type="pic" sz="quarter" idx="10"/>
          </p:nvPr>
        </p:nvSpPr>
        <p:spPr>
          <a:xfrm>
            <a:off x="609600" y="1295400"/>
            <a:ext cx="7315200" cy="4876800"/>
          </a:xfrm>
        </p:spPr>
        <p:txBody>
          <a:bodyPr/>
          <a:lstStyle>
            <a:lvl1pPr>
              <a:defRPr/>
            </a:lvl1pPr>
          </a:lstStyle>
          <a:p>
            <a:pPr lvl="0"/>
            <a:r>
              <a:rPr lang="en-US" noProof="0" dirty="0" smtClean="0"/>
              <a:t>Click icon to add picture</a:t>
            </a:r>
            <a:endParaRPr 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t="3242"/>
          <a:stretch>
            <a:fillRect/>
          </a:stretch>
        </p:blipFill>
        <p:spPr bwMode="auto">
          <a:xfrm>
            <a:off x="8458200" y="222250"/>
            <a:ext cx="685800" cy="6635750"/>
          </a:xfrm>
          <a:prstGeom prst="rect">
            <a:avLst/>
          </a:prstGeom>
          <a:noFill/>
          <a:ln w="9525">
            <a:noFill/>
            <a:miter lim="800000"/>
            <a:headEnd/>
            <a:tailEnd/>
          </a:ln>
        </p:spPr>
      </p:pic>
      <p:pic>
        <p:nvPicPr>
          <p:cNvPr id="4" name="Picture 2"/>
          <p:cNvPicPr>
            <a:picLocks noChangeAspect="1" noChangeArrowheads="1"/>
          </p:cNvPicPr>
          <p:nvPr userDrawn="1"/>
        </p:nvPicPr>
        <p:blipFill>
          <a:blip r:embed="rId3" cstate="print"/>
          <a:srcRect/>
          <a:stretch>
            <a:fillRect/>
          </a:stretch>
        </p:blipFill>
        <p:spPr bwMode="auto">
          <a:xfrm>
            <a:off x="0" y="6296025"/>
            <a:ext cx="3429000" cy="561975"/>
          </a:xfrm>
          <a:prstGeom prst="rect">
            <a:avLst/>
          </a:prstGeom>
          <a:noFill/>
          <a:ln w="9525">
            <a:noFill/>
            <a:miter lim="800000"/>
            <a:headEnd/>
            <a:tailEnd/>
          </a:ln>
        </p:spPr>
      </p:pic>
      <p:pic>
        <p:nvPicPr>
          <p:cNvPr id="5" name="Picture 3"/>
          <p:cNvPicPr>
            <a:picLocks noChangeAspect="1" noChangeArrowheads="1"/>
          </p:cNvPicPr>
          <p:nvPr userDrawn="1"/>
        </p:nvPicPr>
        <p:blipFill>
          <a:blip r:embed="rId4" cstate="print"/>
          <a:srcRect t="-11163"/>
          <a:stretch>
            <a:fillRect/>
          </a:stretch>
        </p:blipFill>
        <p:spPr bwMode="auto">
          <a:xfrm>
            <a:off x="0" y="-92075"/>
            <a:ext cx="9167813" cy="1162050"/>
          </a:xfrm>
          <a:prstGeom prst="rect">
            <a:avLst/>
          </a:prstGeom>
          <a:noFill/>
          <a:ln w="9525">
            <a:noFill/>
            <a:miter lim="800000"/>
            <a:headEnd/>
            <a:tailEnd/>
          </a:ln>
        </p:spPr>
      </p:pic>
      <p:sp>
        <p:nvSpPr>
          <p:cNvPr id="8" name="Chart Placeholder 7"/>
          <p:cNvSpPr>
            <a:spLocks noGrp="1"/>
          </p:cNvSpPr>
          <p:nvPr>
            <p:ph type="chart" sz="quarter" idx="10"/>
          </p:nvPr>
        </p:nvSpPr>
        <p:spPr>
          <a:xfrm>
            <a:off x="609600" y="1295400"/>
            <a:ext cx="7315200" cy="4876800"/>
          </a:xfrm>
        </p:spPr>
        <p:txBody>
          <a:bodyPr/>
          <a:lstStyle/>
          <a:p>
            <a:pPr lvl="0"/>
            <a:r>
              <a:rPr lang="en-US" noProof="0" smtClean="0"/>
              <a:t>Click icon to add chart</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5" cstate="print"/>
          <a:srcRect/>
          <a:stretch>
            <a:fillRect/>
          </a:stretch>
        </p:blipFill>
        <p:spPr bwMode="auto">
          <a:xfrm>
            <a:off x="0" y="0"/>
            <a:ext cx="9144000" cy="6862763"/>
          </a:xfrm>
          <a:prstGeom prst="rect">
            <a:avLst/>
          </a:prstGeom>
          <a:noFill/>
          <a:ln w="9525">
            <a:noFill/>
            <a:miter lim="800000"/>
            <a:headEnd/>
            <a:tailEnd/>
          </a:ln>
        </p:spPr>
      </p:pic>
      <p:sp>
        <p:nvSpPr>
          <p:cNvPr id="1027" name="Title Placeholder 1"/>
          <p:cNvSpPr>
            <a:spLocks noGrp="1"/>
          </p:cNvSpPr>
          <p:nvPr>
            <p:ph type="title"/>
          </p:nvPr>
        </p:nvSpPr>
        <p:spPr bwMode="auto">
          <a:xfrm>
            <a:off x="457200" y="1066800"/>
            <a:ext cx="5943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286000"/>
            <a:ext cx="59436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18" r:id="rId3"/>
    <p:sldLayoutId id="2147483717" r:id="rId4"/>
    <p:sldLayoutId id="2147483716" r:id="rId5"/>
    <p:sldLayoutId id="2147483727" r:id="rId6"/>
    <p:sldLayoutId id="2147483715" r:id="rId7"/>
    <p:sldLayoutId id="2147483728" r:id="rId8"/>
    <p:sldLayoutId id="2147483729" r:id="rId9"/>
    <p:sldLayoutId id="2147483730" r:id="rId10"/>
    <p:sldLayoutId id="2147483731" r:id="rId11"/>
    <p:sldLayoutId id="2147483732" r:id="rId12"/>
    <p:sldLayoutId id="2147483733" r:id="rId13"/>
  </p:sldLayoutIdLst>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a:solidFill>
            <a:schemeClr val="tx1"/>
          </a:solidFill>
          <a:latin typeface="Arial" charset="0"/>
          <a:cs typeface="Arial" charset="0"/>
        </a:defRPr>
      </a:lvl2pPr>
      <a:lvl3pPr algn="l" rtl="0" eaLnBrk="0" fontAlgn="base" hangingPunct="0">
        <a:spcBef>
          <a:spcPct val="0"/>
        </a:spcBef>
        <a:spcAft>
          <a:spcPct val="0"/>
        </a:spcAft>
        <a:defRPr sz="3600">
          <a:solidFill>
            <a:schemeClr val="tx1"/>
          </a:solidFill>
          <a:latin typeface="Arial" charset="0"/>
          <a:cs typeface="Arial" charset="0"/>
        </a:defRPr>
      </a:lvl3pPr>
      <a:lvl4pPr algn="l" rtl="0" eaLnBrk="0" fontAlgn="base" hangingPunct="0">
        <a:spcBef>
          <a:spcPct val="0"/>
        </a:spcBef>
        <a:spcAft>
          <a:spcPct val="0"/>
        </a:spcAft>
        <a:defRPr sz="3600">
          <a:solidFill>
            <a:schemeClr val="tx1"/>
          </a:solidFill>
          <a:latin typeface="Arial" charset="0"/>
          <a:cs typeface="Arial" charset="0"/>
        </a:defRPr>
      </a:lvl4pPr>
      <a:lvl5pPr algn="l" rtl="0" eaLnBrk="0" fontAlgn="base" hangingPunct="0">
        <a:spcBef>
          <a:spcPct val="0"/>
        </a:spcBef>
        <a:spcAft>
          <a:spcPct val="0"/>
        </a:spcAft>
        <a:defRPr sz="3600">
          <a:solidFill>
            <a:schemeClr val="tx1"/>
          </a:solidFill>
          <a:latin typeface="Arial" charset="0"/>
          <a:cs typeface="Arial" charset="0"/>
        </a:defRPr>
      </a:lvl5pPr>
      <a:lvl6pPr marL="457200" algn="l" rtl="0" eaLnBrk="1" fontAlgn="base" hangingPunct="1">
        <a:spcBef>
          <a:spcPct val="0"/>
        </a:spcBef>
        <a:spcAft>
          <a:spcPct val="0"/>
        </a:spcAft>
        <a:defRPr sz="3600">
          <a:solidFill>
            <a:schemeClr val="tx1"/>
          </a:solidFill>
          <a:latin typeface="Arial" charset="0"/>
          <a:cs typeface="Arial" charset="0"/>
        </a:defRPr>
      </a:lvl6pPr>
      <a:lvl7pPr marL="914400" algn="l" rtl="0" eaLnBrk="1" fontAlgn="base" hangingPunct="1">
        <a:spcBef>
          <a:spcPct val="0"/>
        </a:spcBef>
        <a:spcAft>
          <a:spcPct val="0"/>
        </a:spcAft>
        <a:defRPr sz="3600">
          <a:solidFill>
            <a:schemeClr val="tx1"/>
          </a:solidFill>
          <a:latin typeface="Arial" charset="0"/>
          <a:cs typeface="Arial" charset="0"/>
        </a:defRPr>
      </a:lvl7pPr>
      <a:lvl8pPr marL="1371600" algn="l" rtl="0" eaLnBrk="1" fontAlgn="base" hangingPunct="1">
        <a:spcBef>
          <a:spcPct val="0"/>
        </a:spcBef>
        <a:spcAft>
          <a:spcPct val="0"/>
        </a:spcAft>
        <a:defRPr sz="3600">
          <a:solidFill>
            <a:schemeClr val="tx1"/>
          </a:solidFill>
          <a:latin typeface="Arial" charset="0"/>
          <a:cs typeface="Arial" charset="0"/>
        </a:defRPr>
      </a:lvl8pPr>
      <a:lvl9pPr marL="1828800" algn="l" rtl="0" eaLnBrk="1" fontAlgn="base" hangingPunct="1">
        <a:spcBef>
          <a:spcPct val="0"/>
        </a:spcBef>
        <a:spcAft>
          <a:spcPct val="0"/>
        </a:spcAft>
        <a:defRPr sz="36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360B9C6-012E-4DD4-8B32-0C6B8E8BA598}" type="datetimeFigureOut">
              <a:rPr lang="en-US"/>
              <a:pPr>
                <a:defRPr/>
              </a:pPr>
              <a:t>8/22/2018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DAFC2A-CB52-4D88-BC79-57F50D6524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3" r:id="rId2"/>
    <p:sldLayoutId id="2147483722" r:id="rId3"/>
    <p:sldLayoutId id="2147483721" r:id="rId4"/>
    <p:sldLayoutId id="2147483720" r:id="rId5"/>
    <p:sldLayoutId id="2147483719"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pr/url?sa=i&amp;rct=j&amp;q=dropout+school&amp;source=images&amp;cd=&amp;cad=rja&amp;docid=1Cl-l7mwcLJivM&amp;tbnid=OfdIFn0hgmqPqM:&amp;ved=0CAUQjRw&amp;url=http://goodwitchbadwitch.com/2011/02/21/no-meaning-101-son-most-likely-to-be-college-dropout/&amp;ei=5_qcUfHCJ4Oy9gTwq4G4BA&amp;bvm=bv.46751780,d.eWU&amp;psig=AFQjCNEUG6ZIiHC6ZaOhwXCeiiFBbSUPIQ&amp;ust=136932871597699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amhs.gov/newsroom/advisories1112223420.aspx" TargetMode="External"/><Relationship Id="rId2" Type="http://schemas.openxmlformats.org/officeDocument/2006/relationships/hyperlink" Target="http://www.ncbi.nlm.nih.gov/books/NBK64947/"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blog.santecenter.com/wordpress/wp-content/uploads/2011/03/change1.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3" cstate="print"/>
          <a:srcRect/>
          <a:stretch>
            <a:fillRect/>
          </a:stretch>
        </p:blipFill>
        <p:spPr bwMode="auto">
          <a:xfrm>
            <a:off x="20638" y="23813"/>
            <a:ext cx="9144000" cy="2438400"/>
          </a:xfrm>
          <a:prstGeom prst="rect">
            <a:avLst/>
          </a:prstGeom>
          <a:noFill/>
          <a:ln w="9525">
            <a:noFill/>
            <a:miter lim="800000"/>
            <a:headEnd/>
            <a:tailEnd/>
          </a:ln>
        </p:spPr>
      </p:pic>
      <p:sp>
        <p:nvSpPr>
          <p:cNvPr id="22530" name="TextBox 2"/>
          <p:cNvSpPr txBox="1">
            <a:spLocks noChangeArrowheads="1"/>
          </p:cNvSpPr>
          <p:nvPr/>
        </p:nvSpPr>
        <p:spPr bwMode="auto">
          <a:xfrm>
            <a:off x="388938" y="2646363"/>
            <a:ext cx="8763000" cy="646112"/>
          </a:xfrm>
          <a:prstGeom prst="rect">
            <a:avLst/>
          </a:prstGeom>
          <a:noFill/>
          <a:ln w="9525">
            <a:noFill/>
            <a:miter lim="800000"/>
            <a:headEnd/>
            <a:tailEnd/>
          </a:ln>
        </p:spPr>
        <p:txBody>
          <a:bodyPr>
            <a:spAutoFit/>
          </a:bodyPr>
          <a:lstStyle/>
          <a:p>
            <a:pPr algn="r"/>
            <a:r>
              <a:rPr lang="en-US" sz="3600" b="1">
                <a:solidFill>
                  <a:schemeClr val="bg1"/>
                </a:solidFill>
              </a:rPr>
              <a:t>Approaching Recovery</a:t>
            </a:r>
          </a:p>
        </p:txBody>
      </p:sp>
      <p:sp>
        <p:nvSpPr>
          <p:cNvPr id="22531" name="Subtitle 2"/>
          <p:cNvSpPr>
            <a:spLocks noGrp="1"/>
          </p:cNvSpPr>
          <p:nvPr>
            <p:ph type="subTitle" idx="1"/>
          </p:nvPr>
        </p:nvSpPr>
        <p:spPr>
          <a:xfrm>
            <a:off x="2590800" y="3505200"/>
            <a:ext cx="6400800" cy="1447800"/>
          </a:xfrm>
        </p:spPr>
        <p:txBody>
          <a:bodyPr/>
          <a:lstStyle/>
          <a:p>
            <a:r>
              <a:rPr lang="en-US" dirty="0" smtClean="0">
                <a:solidFill>
                  <a:schemeClr val="accent3"/>
                </a:solidFill>
                <a:latin typeface="Arial" charset="0"/>
                <a:cs typeface="Arial" charset="0"/>
              </a:rPr>
              <a:t>Module 3</a:t>
            </a:r>
          </a:p>
          <a:p>
            <a:r>
              <a:rPr lang="en-US" dirty="0" smtClean="0">
                <a:solidFill>
                  <a:schemeClr val="accent3"/>
                </a:solidFill>
                <a:latin typeface="Arial" charset="0"/>
                <a:cs typeface="Arial" charset="0"/>
              </a:rPr>
              <a:t>New England ATTC</a:t>
            </a:r>
          </a:p>
        </p:txBody>
      </p:sp>
      <p:sp>
        <p:nvSpPr>
          <p:cNvPr id="22532" name="TextBox 5"/>
          <p:cNvSpPr txBox="1">
            <a:spLocks noChangeArrowheads="1"/>
          </p:cNvSpPr>
          <p:nvPr/>
        </p:nvSpPr>
        <p:spPr bwMode="auto">
          <a:xfrm>
            <a:off x="3429000" y="5171090"/>
            <a:ext cx="5160387" cy="369332"/>
          </a:xfrm>
          <a:prstGeom prst="rect">
            <a:avLst/>
          </a:prstGeom>
          <a:noFill/>
          <a:ln w="9525">
            <a:noFill/>
            <a:miter lim="800000"/>
            <a:headEnd/>
            <a:tailEnd/>
          </a:ln>
        </p:spPr>
        <p:txBody>
          <a:bodyPr wrap="none">
            <a:spAutoFit/>
          </a:bodyPr>
          <a:lstStyle/>
          <a:p>
            <a:pPr algn="ctr"/>
            <a:r>
              <a:rPr lang="en-US" b="1" dirty="0" smtClean="0">
                <a:solidFill>
                  <a:schemeClr val="accent3">
                    <a:lumMod val="75000"/>
                  </a:schemeClr>
                </a:solidFill>
                <a:cs typeface="Arial" charset="0"/>
              </a:rPr>
              <a:t>Haner Hernández, </a:t>
            </a:r>
            <a:r>
              <a:rPr lang="es-PR" b="1" dirty="0" err="1">
                <a:solidFill>
                  <a:schemeClr val="accent3">
                    <a:lumMod val="75000"/>
                  </a:schemeClr>
                </a:solidFill>
              </a:rPr>
              <a:t>Ph.D</a:t>
            </a:r>
            <a:r>
              <a:rPr lang="es-PR" b="1" dirty="0">
                <a:solidFill>
                  <a:schemeClr val="accent3">
                    <a:lumMod val="75000"/>
                  </a:schemeClr>
                </a:solidFill>
              </a:rPr>
              <a:t>., CPS, CADCII, LADCI</a:t>
            </a:r>
            <a:endParaRPr lang="en-US" b="1" dirty="0">
              <a:solidFill>
                <a:schemeClr val="accent3">
                  <a:lumMod val="75000"/>
                </a:schemeClr>
              </a:solidFill>
              <a:cs typeface="Arial"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13799"/>
            <a:ext cx="4114800" cy="7324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52400"/>
            <a:ext cx="8839199" cy="21920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 y="1066800"/>
            <a:ext cx="8382000" cy="4419600"/>
          </a:xfrm>
          <a:prstGeom prst="rect">
            <a:avLst/>
          </a:prstGeom>
        </p:spPr>
        <p:txBody>
          <a:bodyPr anchor="ctr">
            <a:normAutofit fontScale="25000" lnSpcReduction="20000"/>
          </a:bodyPr>
          <a:lstStyle/>
          <a:p>
            <a:pPr marL="914400" indent="-457200"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marL="914400" indent="-457200" algn="ctr">
              <a:lnSpc>
                <a:spcPct val="80000"/>
              </a:lnSpc>
              <a:defRPr/>
            </a:pPr>
            <a:endParaRPr lang="en-US" sz="800" b="1" dirty="0">
              <a:solidFill>
                <a:srgbClr val="FFFF00"/>
              </a:solidFill>
              <a:latin typeface="Times New Roman" pitchFamily="18" charset="0"/>
              <a:cs typeface="Times New Roman" pitchFamily="18" charset="0"/>
            </a:endParaRPr>
          </a:p>
          <a:p>
            <a:pPr marL="914400" indent="-457200">
              <a:lnSpc>
                <a:spcPct val="80000"/>
              </a:lnSpc>
              <a:defRPr/>
            </a:pPr>
            <a:endParaRPr lang="en-US" sz="800" b="1" dirty="0">
              <a:solidFill>
                <a:srgbClr val="FFFF00"/>
              </a:solidFill>
              <a:latin typeface="Times New Roman" pitchFamily="18" charset="0"/>
              <a:cs typeface="Times New Roman" pitchFamily="18" charset="0"/>
            </a:endParaRPr>
          </a:p>
          <a:p>
            <a:pPr marL="914400" indent="-457200">
              <a:lnSpc>
                <a:spcPct val="80000"/>
              </a:lnSpc>
              <a:defRPr/>
            </a:pPr>
            <a:endParaRPr lang="en-US" sz="800" dirty="0"/>
          </a:p>
          <a:p>
            <a:pPr marL="914400" indent="-457200">
              <a:lnSpc>
                <a:spcPct val="80000"/>
              </a:lnSpc>
              <a:defRPr/>
            </a:pPr>
            <a:endParaRPr lang="en-US" sz="800" dirty="0"/>
          </a:p>
          <a:p>
            <a:pPr marL="914400" indent="-457200">
              <a:lnSpc>
                <a:spcPct val="80000"/>
              </a:lnSpc>
              <a:defRPr/>
            </a:pPr>
            <a:endParaRPr lang="en-US" sz="2800" dirty="0">
              <a:solidFill>
                <a:srgbClr val="FFFF00"/>
              </a:solidFill>
              <a:latin typeface="Times New Roman" pitchFamily="18" charset="0"/>
              <a:cs typeface="Times New Roman" pitchFamily="18" charset="0"/>
            </a:endParaRPr>
          </a:p>
          <a:p>
            <a:pPr marL="914400" indent="-457200">
              <a:lnSpc>
                <a:spcPct val="80000"/>
              </a:lnSpc>
              <a:defRPr/>
            </a:pPr>
            <a:endParaRPr lang="en-US" sz="2400" dirty="0">
              <a:solidFill>
                <a:srgbClr val="FFFF00"/>
              </a:solidFill>
              <a:latin typeface="Times New Roman" pitchFamily="18" charset="0"/>
              <a:cs typeface="Times New Roman" pitchFamily="18" charset="0"/>
            </a:endParaRPr>
          </a:p>
          <a:p>
            <a:pPr marL="914400" indent="-457200">
              <a:lnSpc>
                <a:spcPct val="80000"/>
              </a:lnSpc>
              <a:defRPr/>
            </a:pPr>
            <a:endParaRPr lang="en-US" sz="2400" dirty="0">
              <a:solidFill>
                <a:srgbClr val="FFFF00"/>
              </a:solidFill>
              <a:latin typeface="Times New Roman" pitchFamily="18" charset="0"/>
              <a:cs typeface="Times New Roman" pitchFamily="18" charset="0"/>
            </a:endParaRPr>
          </a:p>
          <a:p>
            <a:pPr marL="914400" indent="-457200" algn="ctr">
              <a:lnSpc>
                <a:spcPct val="80000"/>
              </a:lnSpc>
              <a:defRPr/>
            </a:pPr>
            <a:r>
              <a:rPr lang="en-US" sz="1000" b="1" dirty="0">
                <a:solidFill>
                  <a:srgbClr val="FFFF00"/>
                </a:solidFill>
                <a:latin typeface="Times New Roman" pitchFamily="18" charset="0"/>
                <a:cs typeface="Times New Roman" pitchFamily="18" charset="0"/>
              </a:rPr>
              <a:t> </a:t>
            </a:r>
          </a:p>
          <a:p>
            <a:pPr marL="914400" indent="-457200" algn="ctr">
              <a:lnSpc>
                <a:spcPct val="80000"/>
              </a:lnSpc>
              <a:defRPr/>
            </a:pPr>
            <a:endParaRPr lang="en-US" sz="3200" b="1" dirty="0">
              <a:solidFill>
                <a:srgbClr val="FFFF00"/>
              </a:solidFill>
              <a:latin typeface="Times New Roman" pitchFamily="18" charset="0"/>
              <a:cs typeface="Times New Roman" pitchFamily="18" charset="0"/>
            </a:endParaRPr>
          </a:p>
          <a:p>
            <a:pPr marL="914400" indent="-457200" algn="ctr">
              <a:lnSpc>
                <a:spcPct val="80000"/>
              </a:lnSpc>
              <a:defRPr/>
            </a:pPr>
            <a:endParaRPr lang="en-US" sz="2000" b="1" dirty="0">
              <a:solidFill>
                <a:srgbClr val="FFFF00"/>
              </a:solidFill>
              <a:latin typeface="Times New Roman" pitchFamily="18" charset="0"/>
              <a:cs typeface="Times New Roman" pitchFamily="18" charset="0"/>
            </a:endParaRPr>
          </a:p>
          <a:p>
            <a:pPr marL="914400" indent="-457200">
              <a:lnSpc>
                <a:spcPct val="80000"/>
              </a:lnSpc>
              <a:defRPr/>
            </a:pPr>
            <a:endParaRPr lang="en-US" sz="1400" dirty="0">
              <a:cs typeface="Arial" charset="0"/>
            </a:endParaRPr>
          </a:p>
          <a:p>
            <a:pPr marL="914400" indent="-457200">
              <a:lnSpc>
                <a:spcPct val="80000"/>
              </a:lnSpc>
              <a:defRPr/>
            </a:pPr>
            <a:endParaRPr lang="en-US" sz="2200" dirty="0">
              <a:cs typeface="Arial" charset="0"/>
            </a:endParaRPr>
          </a:p>
          <a:p>
            <a:pPr marL="914400" indent="-457200">
              <a:lnSpc>
                <a:spcPct val="120000"/>
              </a:lnSpc>
              <a:buFont typeface="Arial" charset="0"/>
              <a:buChar char="•"/>
              <a:defRPr/>
            </a:pPr>
            <a:r>
              <a:rPr lang="en-US" sz="9600" dirty="0">
                <a:cs typeface="Arial" charset="0"/>
              </a:rPr>
              <a:t>It is a truism that forming the intention to make a change in behavior is the best predictor of actually making it, but what will stimulate this change of intentions?</a:t>
            </a:r>
          </a:p>
          <a:p>
            <a:pPr marL="914400" indent="-457200">
              <a:lnSpc>
                <a:spcPct val="120000"/>
              </a:lnSpc>
              <a:buFont typeface="Arial" charset="0"/>
              <a:buChar char="•"/>
              <a:defRPr/>
            </a:pPr>
            <a:endParaRPr lang="en-US" sz="9600" dirty="0">
              <a:cs typeface="Arial" charset="0"/>
            </a:endParaRPr>
          </a:p>
          <a:p>
            <a:pPr marL="914400" indent="-457200">
              <a:lnSpc>
                <a:spcPct val="120000"/>
              </a:lnSpc>
              <a:buFont typeface="Arial" charset="0"/>
              <a:buChar char="•"/>
              <a:defRPr/>
            </a:pPr>
            <a:r>
              <a:rPr lang="en-US" sz="9600" dirty="0">
                <a:cs typeface="Arial" charset="0"/>
              </a:rPr>
              <a:t>It is very important that support for these changes are available, both emotional encouragement and instrumental assistance such as a place to stay or a change of residential location to break the cycle of contact with </a:t>
            </a:r>
            <a:r>
              <a:rPr lang="en-US" sz="9600" dirty="0" smtClean="0">
                <a:cs typeface="Arial" charset="0"/>
              </a:rPr>
              <a:t>substance </a:t>
            </a:r>
            <a:r>
              <a:rPr lang="en-US" sz="9600" dirty="0">
                <a:cs typeface="Arial" charset="0"/>
              </a:rPr>
              <a:t>using friends and even romantic partners</a:t>
            </a:r>
            <a:r>
              <a:rPr lang="en-US" sz="2600" dirty="0">
                <a:cs typeface="Arial" charset="0"/>
              </a:rPr>
              <a:t>.</a:t>
            </a:r>
          </a:p>
          <a:p>
            <a:pPr marL="914400" indent="-457200" algn="ctr">
              <a:lnSpc>
                <a:spcPct val="80000"/>
              </a:lnSpc>
              <a:defRPr/>
            </a:pPr>
            <a:endParaRPr lang="en-US" sz="2400" dirty="0">
              <a:solidFill>
                <a:srgbClr val="FFFF00"/>
              </a:solidFill>
              <a:latin typeface="Times New Roman" pitchFamily="18" charset="0"/>
              <a:cs typeface="Times New Roman" pitchFamily="18" charset="0"/>
            </a:endParaRPr>
          </a:p>
          <a:p>
            <a:pPr marL="914400" indent="-457200" algn="ctr">
              <a:lnSpc>
                <a:spcPct val="80000"/>
              </a:lnSpc>
              <a:defRPr/>
            </a:pPr>
            <a:endParaRPr lang="en-US" sz="3200" dirty="0">
              <a:solidFill>
                <a:srgbClr val="FFFF00"/>
              </a:solidFill>
              <a:latin typeface="Times New Roman" pitchFamily="18" charset="0"/>
              <a:cs typeface="Times New Roman" pitchFamily="18" charset="0"/>
            </a:endParaRPr>
          </a:p>
          <a:p>
            <a:pPr marL="914400" indent="-457200">
              <a:lnSpc>
                <a:spcPct val="80000"/>
              </a:lnSpc>
              <a:defRPr/>
            </a:pPr>
            <a:endParaRPr lang="en-US" sz="2000" dirty="0">
              <a:solidFill>
                <a:srgbClr val="FFFF00"/>
              </a:solidFill>
              <a:latin typeface="Times New Roman" pitchFamily="18" charset="0"/>
              <a:cs typeface="Times New Roman" pitchFamily="18" charset="0"/>
            </a:endParaRPr>
          </a:p>
          <a:p>
            <a:pPr marL="914400" indent="-457200">
              <a:lnSpc>
                <a:spcPct val="80000"/>
              </a:lnSpc>
              <a:defRPr/>
            </a:pPr>
            <a:endParaRPr lang="en-US" sz="2800" dirty="0">
              <a:solidFill>
                <a:srgbClr val="FFFF00"/>
              </a:solidFill>
              <a:latin typeface="Times New Roman" pitchFamily="18" charset="0"/>
              <a:cs typeface="Times New Roman" pitchFamily="18" charset="0"/>
            </a:endParaRPr>
          </a:p>
          <a:p>
            <a:pPr marL="914400" indent="-457200">
              <a:lnSpc>
                <a:spcPct val="80000"/>
              </a:lnSpc>
              <a:defRPr/>
            </a:pPr>
            <a:endParaRPr lang="en-US" sz="800" b="1" i="1" dirty="0">
              <a:solidFill>
                <a:srgbClr val="FFFF00"/>
              </a:solidFill>
              <a:latin typeface="Times New Roman" pitchFamily="18" charset="0"/>
              <a:cs typeface="Times New Roman" pitchFamily="18" charset="0"/>
            </a:endParaRPr>
          </a:p>
          <a:p>
            <a:pPr marL="914400" indent="-457200">
              <a:lnSpc>
                <a:spcPct val="80000"/>
              </a:lnSpc>
              <a:defRPr/>
            </a:pPr>
            <a:endParaRPr lang="en-US" sz="8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marL="914400" indent="-45720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38914" name="TextBox 1"/>
          <p:cNvSpPr txBox="1">
            <a:spLocks noChangeArrowheads="1"/>
          </p:cNvSpPr>
          <p:nvPr/>
        </p:nvSpPr>
        <p:spPr bwMode="auto">
          <a:xfrm>
            <a:off x="152400" y="268288"/>
            <a:ext cx="8458200" cy="641350"/>
          </a:xfrm>
          <a:prstGeom prst="rect">
            <a:avLst/>
          </a:prstGeom>
          <a:noFill/>
          <a:ln w="9525">
            <a:noFill/>
            <a:miter lim="800000"/>
            <a:headEnd/>
            <a:tailEnd/>
          </a:ln>
        </p:spPr>
        <p:txBody>
          <a:bodyPr>
            <a:spAutoFit/>
          </a:bodyPr>
          <a:lstStyle/>
          <a:p>
            <a:r>
              <a:rPr lang="en-US" sz="3600" b="1">
                <a:solidFill>
                  <a:schemeClr val="bg1"/>
                </a:solidFill>
              </a:rPr>
              <a:t>Moving from Pre-Contemplation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105400"/>
            <a:ext cx="36576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2442" y="1371600"/>
            <a:ext cx="8481958" cy="3657600"/>
          </a:xfrm>
          <a:prstGeom prst="rect">
            <a:avLst/>
          </a:prstGeom>
        </p:spPr>
        <p:txBody>
          <a:bodyPr anchor="ctr">
            <a:normAutofit fontScale="25000" lnSpcReduction="20000"/>
          </a:bodyPr>
          <a:lstStyle/>
          <a:p>
            <a:pPr marL="914400" indent="-457200"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marL="914400" indent="-457200" algn="ctr">
              <a:lnSpc>
                <a:spcPct val="80000"/>
              </a:lnSpc>
              <a:defRPr/>
            </a:pPr>
            <a:endParaRPr lang="en-US" sz="800" b="1" dirty="0">
              <a:solidFill>
                <a:srgbClr val="FFFF00"/>
              </a:solidFill>
              <a:latin typeface="Times New Roman" pitchFamily="18" charset="0"/>
              <a:cs typeface="Times New Roman" pitchFamily="18" charset="0"/>
            </a:endParaRPr>
          </a:p>
          <a:p>
            <a:pPr marL="914400" indent="-457200">
              <a:lnSpc>
                <a:spcPct val="80000"/>
              </a:lnSpc>
              <a:defRPr/>
            </a:pPr>
            <a:endParaRPr lang="en-US" sz="800" b="1" dirty="0">
              <a:solidFill>
                <a:srgbClr val="FFFF00"/>
              </a:solidFill>
              <a:latin typeface="Times New Roman" pitchFamily="18" charset="0"/>
              <a:cs typeface="Times New Roman" pitchFamily="18" charset="0"/>
            </a:endParaRPr>
          </a:p>
          <a:p>
            <a:pPr marL="914400" indent="-457200">
              <a:lnSpc>
                <a:spcPct val="80000"/>
              </a:lnSpc>
              <a:defRPr/>
            </a:pPr>
            <a:endParaRPr lang="en-US" sz="800" dirty="0"/>
          </a:p>
          <a:p>
            <a:pPr marL="914400" indent="-457200">
              <a:lnSpc>
                <a:spcPct val="80000"/>
              </a:lnSpc>
              <a:defRPr/>
            </a:pPr>
            <a:endParaRPr lang="en-US" sz="800" dirty="0"/>
          </a:p>
          <a:p>
            <a:pPr marL="914400" indent="-457200">
              <a:lnSpc>
                <a:spcPct val="80000"/>
              </a:lnSpc>
              <a:defRPr/>
            </a:pPr>
            <a:endParaRPr lang="en-US" sz="2800" dirty="0">
              <a:solidFill>
                <a:srgbClr val="FFFF00"/>
              </a:solidFill>
              <a:latin typeface="Times New Roman" pitchFamily="18" charset="0"/>
              <a:cs typeface="Times New Roman" pitchFamily="18" charset="0"/>
            </a:endParaRPr>
          </a:p>
          <a:p>
            <a:pPr marL="914400" indent="-457200">
              <a:lnSpc>
                <a:spcPct val="80000"/>
              </a:lnSpc>
              <a:defRPr/>
            </a:pPr>
            <a:endParaRPr lang="en-US" sz="2400" dirty="0">
              <a:solidFill>
                <a:srgbClr val="FFFF00"/>
              </a:solidFill>
              <a:latin typeface="Times New Roman" pitchFamily="18" charset="0"/>
              <a:cs typeface="Times New Roman" pitchFamily="18" charset="0"/>
            </a:endParaRPr>
          </a:p>
          <a:p>
            <a:pPr marL="914400" indent="-457200">
              <a:lnSpc>
                <a:spcPct val="80000"/>
              </a:lnSpc>
              <a:defRPr/>
            </a:pPr>
            <a:endParaRPr lang="en-US" sz="2400" dirty="0">
              <a:solidFill>
                <a:srgbClr val="FFFF00"/>
              </a:solidFill>
              <a:latin typeface="Times New Roman" pitchFamily="18" charset="0"/>
              <a:cs typeface="Times New Roman" pitchFamily="18" charset="0"/>
            </a:endParaRPr>
          </a:p>
          <a:p>
            <a:pPr marL="914400" indent="-457200" algn="ctr">
              <a:lnSpc>
                <a:spcPct val="80000"/>
              </a:lnSpc>
              <a:defRPr/>
            </a:pPr>
            <a:endParaRPr lang="en-US" sz="3200" b="1" dirty="0">
              <a:solidFill>
                <a:srgbClr val="FFFF00"/>
              </a:solidFill>
              <a:latin typeface="Times New Roman" pitchFamily="18" charset="0"/>
              <a:cs typeface="Times New Roman" pitchFamily="18" charset="0"/>
            </a:endParaRPr>
          </a:p>
          <a:p>
            <a:pPr marL="914400" indent="-457200" algn="ctr">
              <a:lnSpc>
                <a:spcPct val="80000"/>
              </a:lnSpc>
              <a:defRPr/>
            </a:pPr>
            <a:endParaRPr lang="en-US" sz="500" b="1" dirty="0">
              <a:solidFill>
                <a:srgbClr val="FFFF00"/>
              </a:solidFill>
              <a:latin typeface="Times New Roman" pitchFamily="18" charset="0"/>
              <a:cs typeface="Times New Roman" pitchFamily="18" charset="0"/>
            </a:endParaRPr>
          </a:p>
          <a:p>
            <a:pPr marL="914400" indent="-457200" algn="ctr">
              <a:lnSpc>
                <a:spcPct val="80000"/>
              </a:lnSpc>
              <a:defRPr/>
            </a:pPr>
            <a:endParaRPr lang="en-US" sz="500" b="1" dirty="0">
              <a:solidFill>
                <a:srgbClr val="FFFF00"/>
              </a:solidFill>
              <a:latin typeface="Times New Roman" pitchFamily="18" charset="0"/>
              <a:cs typeface="Times New Roman" pitchFamily="18" charset="0"/>
            </a:endParaRPr>
          </a:p>
          <a:p>
            <a:pPr marL="914400" indent="-457200" algn="ctr">
              <a:lnSpc>
                <a:spcPct val="80000"/>
              </a:lnSpc>
              <a:defRPr/>
            </a:pPr>
            <a:endParaRPr lang="en-US" sz="500" b="1" dirty="0">
              <a:solidFill>
                <a:srgbClr val="FFFF00"/>
              </a:solidFill>
              <a:latin typeface="Times New Roman" pitchFamily="18" charset="0"/>
              <a:cs typeface="Times New Roman" pitchFamily="18" charset="0"/>
            </a:endParaRPr>
          </a:p>
          <a:p>
            <a:pPr marL="914400" indent="-457200">
              <a:lnSpc>
                <a:spcPct val="120000"/>
              </a:lnSpc>
              <a:defRPr/>
            </a:pPr>
            <a:r>
              <a:rPr lang="en-US" sz="1400" b="1" dirty="0">
                <a:cs typeface="Arial" charset="0"/>
              </a:rPr>
              <a:t> </a:t>
            </a:r>
            <a:endParaRPr lang="en-US" sz="9600" dirty="0">
              <a:cs typeface="Arial" charset="0"/>
            </a:endParaRPr>
          </a:p>
          <a:p>
            <a:pPr marL="914400" indent="-457200">
              <a:lnSpc>
                <a:spcPct val="120000"/>
              </a:lnSpc>
              <a:buFont typeface="Arial" charset="0"/>
              <a:buChar char="•"/>
              <a:defRPr/>
            </a:pPr>
            <a:r>
              <a:rPr lang="en-US" sz="9600" dirty="0">
                <a:cs typeface="Arial" charset="0"/>
              </a:rPr>
              <a:t>Parental reactions and reasoning in cultural terms is critical, even if this reasoning </a:t>
            </a:r>
            <a:r>
              <a:rPr lang="en-US" sz="9600" dirty="0" smtClean="0">
                <a:cs typeface="Arial" charset="0"/>
              </a:rPr>
              <a:t>appears </a:t>
            </a:r>
            <a:r>
              <a:rPr lang="en-US" sz="9600" dirty="0">
                <a:cs typeface="Arial" charset="0"/>
              </a:rPr>
              <a:t>flawed, and self-defeating.</a:t>
            </a:r>
          </a:p>
          <a:p>
            <a:pPr marL="914400" indent="-457200">
              <a:lnSpc>
                <a:spcPct val="120000"/>
              </a:lnSpc>
              <a:buFont typeface="Wingdings" pitchFamily="2" charset="2"/>
              <a:buChar char="§"/>
              <a:defRPr/>
            </a:pPr>
            <a:endParaRPr lang="en-US" sz="9600" dirty="0">
              <a:cs typeface="Arial" charset="0"/>
            </a:endParaRPr>
          </a:p>
          <a:p>
            <a:pPr marL="914400" indent="-457200">
              <a:lnSpc>
                <a:spcPct val="120000"/>
              </a:lnSpc>
              <a:buFont typeface="Arial" charset="0"/>
              <a:buChar char="•"/>
              <a:defRPr/>
            </a:pPr>
            <a:r>
              <a:rPr lang="en-US" sz="9600" dirty="0">
                <a:cs typeface="Arial" charset="0"/>
              </a:rPr>
              <a:t>Parents may feel embarrassed by what they perceive as their failure and this must be defused in order to develop effective communication with them.</a:t>
            </a:r>
          </a:p>
          <a:p>
            <a:pPr marL="914400" indent="-457200">
              <a:lnSpc>
                <a:spcPct val="120000"/>
              </a:lnSpc>
              <a:buFont typeface="Wingdings" pitchFamily="2" charset="2"/>
              <a:buChar char="§"/>
              <a:defRPr/>
            </a:pPr>
            <a:endParaRPr lang="en-US" sz="9600" dirty="0">
              <a:cs typeface="Arial" charset="0"/>
            </a:endParaRPr>
          </a:p>
          <a:p>
            <a:pPr marL="914400" indent="-457200">
              <a:lnSpc>
                <a:spcPct val="120000"/>
              </a:lnSpc>
              <a:buFont typeface="Arial" charset="0"/>
              <a:buChar char="•"/>
              <a:defRPr/>
            </a:pPr>
            <a:r>
              <a:rPr lang="en-US" sz="9600" dirty="0" smtClean="0">
                <a:cs typeface="Arial" charset="0"/>
              </a:rPr>
              <a:t>Honest </a:t>
            </a:r>
            <a:r>
              <a:rPr lang="en-US" sz="9600" dirty="0">
                <a:cs typeface="Arial" charset="0"/>
              </a:rPr>
              <a:t>dialogue that examines the development of their child’s </a:t>
            </a:r>
            <a:r>
              <a:rPr lang="en-US" sz="9600" dirty="0" smtClean="0">
                <a:cs typeface="Arial" charset="0"/>
              </a:rPr>
              <a:t>problems will promote progress. </a:t>
            </a:r>
            <a:endParaRPr lang="en-US" sz="9600" dirty="0">
              <a:cs typeface="Arial" charset="0"/>
            </a:endParaRPr>
          </a:p>
          <a:p>
            <a:pPr marL="914400" indent="-457200" algn="ctr">
              <a:lnSpc>
                <a:spcPct val="80000"/>
              </a:lnSpc>
              <a:defRPr/>
            </a:pPr>
            <a:endParaRPr lang="en-US" sz="2800" dirty="0">
              <a:solidFill>
                <a:srgbClr val="FFFF00"/>
              </a:solidFill>
              <a:latin typeface="Times New Roman" pitchFamily="18" charset="0"/>
              <a:cs typeface="Times New Roman" pitchFamily="18" charset="0"/>
            </a:endParaRPr>
          </a:p>
          <a:p>
            <a:pPr marL="914400" indent="-457200" algn="ctr">
              <a:lnSpc>
                <a:spcPct val="80000"/>
              </a:lnSpc>
              <a:defRPr/>
            </a:pPr>
            <a:endParaRPr lang="en-US" sz="3200" dirty="0">
              <a:solidFill>
                <a:srgbClr val="FFFF00"/>
              </a:solidFill>
              <a:latin typeface="Times New Roman" pitchFamily="18" charset="0"/>
              <a:cs typeface="Times New Roman" pitchFamily="18" charset="0"/>
            </a:endParaRPr>
          </a:p>
          <a:p>
            <a:pPr marL="914400" indent="-457200">
              <a:lnSpc>
                <a:spcPct val="80000"/>
              </a:lnSpc>
              <a:defRPr/>
            </a:pPr>
            <a:endParaRPr lang="en-US" sz="2000" dirty="0">
              <a:solidFill>
                <a:srgbClr val="FFFF00"/>
              </a:solidFill>
              <a:latin typeface="Times New Roman" pitchFamily="18" charset="0"/>
              <a:cs typeface="Times New Roman" pitchFamily="18" charset="0"/>
            </a:endParaRPr>
          </a:p>
          <a:p>
            <a:pPr marL="914400" indent="-457200">
              <a:lnSpc>
                <a:spcPct val="80000"/>
              </a:lnSpc>
              <a:defRPr/>
            </a:pPr>
            <a:endParaRPr lang="en-US" sz="2800" dirty="0">
              <a:solidFill>
                <a:srgbClr val="FFFF00"/>
              </a:solidFill>
              <a:latin typeface="Times New Roman" pitchFamily="18" charset="0"/>
              <a:cs typeface="Times New Roman" pitchFamily="18" charset="0"/>
            </a:endParaRPr>
          </a:p>
          <a:p>
            <a:pPr marL="914400" indent="-457200">
              <a:lnSpc>
                <a:spcPct val="80000"/>
              </a:lnSpc>
              <a:defRPr/>
            </a:pPr>
            <a:endParaRPr lang="en-US" sz="800" b="1" i="1" dirty="0">
              <a:solidFill>
                <a:srgbClr val="FFFF00"/>
              </a:solidFill>
              <a:latin typeface="Times New Roman" pitchFamily="18" charset="0"/>
              <a:cs typeface="Times New Roman" pitchFamily="18" charset="0"/>
            </a:endParaRPr>
          </a:p>
          <a:p>
            <a:pPr marL="914400" indent="-457200">
              <a:lnSpc>
                <a:spcPct val="80000"/>
              </a:lnSpc>
              <a:defRPr/>
            </a:pPr>
            <a:endParaRPr lang="en-US" sz="8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marL="914400" indent="-45720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40962" name="TextBox 4"/>
          <p:cNvSpPr txBox="1">
            <a:spLocks noChangeArrowheads="1"/>
          </p:cNvSpPr>
          <p:nvPr/>
        </p:nvSpPr>
        <p:spPr bwMode="auto">
          <a:xfrm>
            <a:off x="76200" y="268288"/>
            <a:ext cx="8686800" cy="646112"/>
          </a:xfrm>
          <a:prstGeom prst="rect">
            <a:avLst/>
          </a:prstGeom>
          <a:noFill/>
          <a:ln w="9525">
            <a:noFill/>
            <a:miter lim="800000"/>
            <a:headEnd/>
            <a:tailEnd/>
          </a:ln>
        </p:spPr>
        <p:txBody>
          <a:bodyPr>
            <a:spAutoFit/>
          </a:bodyPr>
          <a:lstStyle/>
          <a:p>
            <a:pPr algn="ctr"/>
            <a:r>
              <a:rPr lang="en-US" sz="3600" b="1">
                <a:solidFill>
                  <a:schemeClr val="bg1"/>
                </a:solidFill>
                <a:cs typeface="Arial" charset="0"/>
              </a:rPr>
              <a:t>Counselor’s Role in Early Intervention</a:t>
            </a:r>
            <a:endParaRPr lang="en-US" sz="3600">
              <a:solidFill>
                <a:schemeClr val="bg1"/>
              </a:solidFill>
              <a:cs typeface="Arial"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952" y="4960554"/>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066800"/>
            <a:ext cx="8077200" cy="3505200"/>
          </a:xfrm>
          <a:prstGeom prst="rect">
            <a:avLst/>
          </a:prstGeom>
        </p:spPr>
        <p:txBody>
          <a:bodyPr anchor="ctr">
            <a:normAutofit lnSpcReduction="10000"/>
          </a:bodyPr>
          <a:lstStyle/>
          <a:p>
            <a:pPr algn="ctr">
              <a:lnSpc>
                <a:spcPct val="60000"/>
              </a:lnSpc>
              <a:defRPr/>
            </a:pPr>
            <a:endParaRPr lang="en-US" sz="900" b="1" dirty="0">
              <a:solidFill>
                <a:srgbClr val="FFFF00"/>
              </a:solidFill>
              <a:effectLst>
                <a:outerShdw blurRad="38100" dist="38100" dir="2700000" algn="tl">
                  <a:srgbClr val="C0C0C0"/>
                </a:outerShdw>
              </a:effectLst>
              <a:latin typeface="Calibri" pitchFamily="34" charset="0"/>
            </a:endParaRPr>
          </a:p>
          <a:p>
            <a:pPr algn="ctr">
              <a:lnSpc>
                <a:spcPct val="60000"/>
              </a:lnSpc>
              <a:defRPr/>
            </a:pPr>
            <a:endParaRPr lang="en-US" sz="700" b="1" dirty="0">
              <a:solidFill>
                <a:srgbClr val="FFFF00"/>
              </a:solidFill>
              <a:latin typeface="Times New Roman" pitchFamily="18" charset="0"/>
              <a:cs typeface="Times New Roman" pitchFamily="18" charset="0"/>
            </a:endParaRPr>
          </a:p>
          <a:p>
            <a:pPr>
              <a:lnSpc>
                <a:spcPct val="60000"/>
              </a:lnSpc>
              <a:defRPr/>
            </a:pPr>
            <a:endParaRPr lang="en-US" sz="700" b="1" dirty="0">
              <a:solidFill>
                <a:srgbClr val="FFFF00"/>
              </a:solidFill>
              <a:latin typeface="Times New Roman" pitchFamily="18" charset="0"/>
              <a:cs typeface="Times New Roman" pitchFamily="18" charset="0"/>
            </a:endParaRPr>
          </a:p>
          <a:p>
            <a:pPr>
              <a:lnSpc>
                <a:spcPct val="60000"/>
              </a:lnSpc>
              <a:defRPr/>
            </a:pPr>
            <a:endParaRPr lang="en-US" sz="700" dirty="0"/>
          </a:p>
          <a:p>
            <a:pPr>
              <a:lnSpc>
                <a:spcPct val="60000"/>
              </a:lnSpc>
              <a:defRPr/>
            </a:pPr>
            <a:endParaRPr lang="en-US" sz="700" dirty="0"/>
          </a:p>
          <a:p>
            <a:pPr>
              <a:lnSpc>
                <a:spcPct val="60000"/>
              </a:lnSpc>
              <a:defRPr/>
            </a:pPr>
            <a:endParaRPr lang="en-US" sz="2400" dirty="0">
              <a:solidFill>
                <a:srgbClr val="FFFF00"/>
              </a:solidFill>
              <a:latin typeface="Times New Roman" pitchFamily="18" charset="0"/>
              <a:cs typeface="Times New Roman" pitchFamily="18" charset="0"/>
            </a:endParaRPr>
          </a:p>
          <a:p>
            <a:pPr>
              <a:lnSpc>
                <a:spcPct val="60000"/>
              </a:lnSpc>
              <a:defRPr/>
            </a:pPr>
            <a:endParaRPr lang="en-US" sz="2000" dirty="0">
              <a:solidFill>
                <a:srgbClr val="FFFF00"/>
              </a:solidFill>
              <a:latin typeface="Times New Roman" pitchFamily="18" charset="0"/>
              <a:cs typeface="Times New Roman" pitchFamily="18" charset="0"/>
            </a:endParaRPr>
          </a:p>
          <a:p>
            <a:pPr>
              <a:lnSpc>
                <a:spcPct val="60000"/>
              </a:lnSpc>
              <a:defRPr/>
            </a:pPr>
            <a:endParaRPr lang="en-US" sz="2000" dirty="0">
              <a:solidFill>
                <a:srgbClr val="FFFF00"/>
              </a:solidFill>
              <a:latin typeface="Times New Roman" pitchFamily="18" charset="0"/>
              <a:cs typeface="Times New Roman" pitchFamily="18" charset="0"/>
            </a:endParaRPr>
          </a:p>
          <a:p>
            <a:pPr algn="ctr">
              <a:lnSpc>
                <a:spcPct val="60000"/>
              </a:lnSpc>
              <a:defRPr/>
            </a:pPr>
            <a:r>
              <a:rPr lang="en-US" sz="900" b="1" dirty="0">
                <a:solidFill>
                  <a:srgbClr val="FFFF00"/>
                </a:solidFill>
                <a:latin typeface="Times New Roman" pitchFamily="18" charset="0"/>
                <a:cs typeface="Times New Roman" pitchFamily="18" charset="0"/>
              </a:rPr>
              <a:t> </a:t>
            </a:r>
          </a:p>
          <a:p>
            <a:pPr algn="ctr">
              <a:lnSpc>
                <a:spcPct val="60000"/>
              </a:lnSpc>
              <a:defRPr/>
            </a:pPr>
            <a:endParaRPr lang="en-US" sz="2700" b="1" dirty="0">
              <a:solidFill>
                <a:srgbClr val="FFFF00"/>
              </a:solidFill>
              <a:latin typeface="Times New Roman" pitchFamily="18" charset="0"/>
              <a:cs typeface="Times New Roman" pitchFamily="18" charset="0"/>
            </a:endParaRPr>
          </a:p>
          <a:p>
            <a:pPr algn="ctr">
              <a:lnSpc>
                <a:spcPct val="60000"/>
              </a:lnSpc>
              <a:defRPr/>
            </a:pPr>
            <a:endParaRPr lang="en-US" sz="2700" b="1" dirty="0">
              <a:solidFill>
                <a:srgbClr val="FFFF00"/>
              </a:solidFill>
              <a:latin typeface="Times New Roman" pitchFamily="18" charset="0"/>
              <a:cs typeface="Times New Roman" pitchFamily="18" charset="0"/>
            </a:endParaRPr>
          </a:p>
          <a:p>
            <a:pPr algn="ctr">
              <a:lnSpc>
                <a:spcPct val="60000"/>
              </a:lnSpc>
              <a:defRPr/>
            </a:pPr>
            <a:endParaRPr lang="en-US" sz="1300" dirty="0">
              <a:cs typeface="Arial" charset="0"/>
            </a:endParaRPr>
          </a:p>
          <a:p>
            <a:pPr algn="ctr">
              <a:defRPr/>
            </a:pPr>
            <a:r>
              <a:rPr lang="en-US" sz="2900" dirty="0">
                <a:cs typeface="Arial" charset="0"/>
              </a:rPr>
              <a:t>There are some effective models for improving parental communication with children such as Brief Strategic Interventions that should be considered as Hispanic</a:t>
            </a:r>
            <a:r>
              <a:rPr lang="en-US" sz="2900" dirty="0">
                <a:solidFill>
                  <a:srgbClr val="FF0000"/>
                </a:solidFill>
                <a:cs typeface="Arial" charset="0"/>
              </a:rPr>
              <a:t> </a:t>
            </a:r>
            <a:r>
              <a:rPr lang="en-US" sz="2900" dirty="0">
                <a:cs typeface="Arial" charset="0"/>
              </a:rPr>
              <a:t>and Latino culturally preferred interventions. </a:t>
            </a:r>
          </a:p>
          <a:p>
            <a:pPr>
              <a:lnSpc>
                <a:spcPct val="80000"/>
              </a:lnSpc>
              <a:buFont typeface="Arial" charset="0"/>
              <a:buChar char="•"/>
              <a:defRPr/>
            </a:pPr>
            <a:endParaRPr lang="en-US" sz="3500" dirty="0">
              <a:cs typeface="Arial" charset="0"/>
            </a:endParaRPr>
          </a:p>
          <a:p>
            <a:pPr>
              <a:lnSpc>
                <a:spcPct val="80000"/>
              </a:lnSpc>
              <a:buFont typeface="Arial" charset="0"/>
              <a:buChar char="•"/>
              <a:defRPr/>
            </a:pPr>
            <a:endParaRPr lang="en-US" sz="2700" dirty="0">
              <a:cs typeface="Arial" charset="0"/>
            </a:endParaRPr>
          </a:p>
          <a:p>
            <a:pPr>
              <a:lnSpc>
                <a:spcPct val="60000"/>
              </a:lnSpc>
              <a:buFont typeface="Arial" charset="0"/>
              <a:buChar char="•"/>
              <a:defRPr/>
            </a:pPr>
            <a:endParaRPr lang="en-US" sz="1500" dirty="0">
              <a:cs typeface="Arial" charset="0"/>
            </a:endParaRPr>
          </a:p>
          <a:p>
            <a:pPr>
              <a:lnSpc>
                <a:spcPct val="60000"/>
              </a:lnSpc>
              <a:buFont typeface="Arial" charset="0"/>
              <a:buChar char="•"/>
              <a:defRPr/>
            </a:pPr>
            <a:endParaRPr lang="en-US" sz="1500" dirty="0">
              <a:cs typeface="Arial" charset="0"/>
            </a:endParaRPr>
          </a:p>
          <a:p>
            <a:pPr>
              <a:lnSpc>
                <a:spcPct val="60000"/>
              </a:lnSpc>
              <a:defRPr/>
            </a:pPr>
            <a:endParaRPr lang="en-US" sz="1200" dirty="0">
              <a:cs typeface="Arial" charset="0"/>
            </a:endParaRPr>
          </a:p>
          <a:p>
            <a:pPr>
              <a:lnSpc>
                <a:spcPct val="60000"/>
              </a:lnSpc>
              <a:defRPr/>
            </a:pPr>
            <a:endParaRPr lang="en-US" sz="1200" dirty="0">
              <a:cs typeface="Arial" charset="0"/>
            </a:endParaRPr>
          </a:p>
          <a:p>
            <a:pPr>
              <a:lnSpc>
                <a:spcPct val="60000"/>
              </a:lnSpc>
              <a:defRPr/>
            </a:pPr>
            <a:endParaRPr lang="en-US" sz="1200" dirty="0">
              <a:cs typeface="Arial" charset="0"/>
            </a:endParaRPr>
          </a:p>
          <a:p>
            <a:pPr>
              <a:lnSpc>
                <a:spcPct val="60000"/>
              </a:lnSpc>
              <a:defRPr/>
            </a:pPr>
            <a:endParaRPr lang="en-US" sz="1200" dirty="0">
              <a:cs typeface="Arial" charset="0"/>
            </a:endParaRPr>
          </a:p>
          <a:p>
            <a:pPr>
              <a:lnSpc>
                <a:spcPct val="60000"/>
              </a:lnSpc>
              <a:defRPr/>
            </a:pPr>
            <a:endParaRPr lang="en-US" sz="1200" dirty="0">
              <a:cs typeface="Arial" charset="0"/>
            </a:endParaRPr>
          </a:p>
          <a:p>
            <a:pPr>
              <a:lnSpc>
                <a:spcPct val="60000"/>
              </a:lnSpc>
              <a:defRPr/>
            </a:pPr>
            <a:endParaRPr lang="en-US" sz="2400" dirty="0">
              <a:solidFill>
                <a:srgbClr val="FFFF00"/>
              </a:solidFill>
              <a:latin typeface="Times New Roman" pitchFamily="18" charset="0"/>
              <a:cs typeface="Times New Roman" pitchFamily="18" charset="0"/>
            </a:endParaRPr>
          </a:p>
          <a:p>
            <a:pPr>
              <a:lnSpc>
                <a:spcPct val="60000"/>
              </a:lnSpc>
              <a:defRPr/>
            </a:pPr>
            <a:endParaRPr lang="en-US" sz="700" b="1" i="1" dirty="0">
              <a:solidFill>
                <a:srgbClr val="FFFF00"/>
              </a:solidFill>
              <a:latin typeface="Times New Roman" pitchFamily="18" charset="0"/>
              <a:cs typeface="Times New Roman" pitchFamily="18" charset="0"/>
            </a:endParaRPr>
          </a:p>
          <a:p>
            <a:pPr>
              <a:lnSpc>
                <a:spcPct val="60000"/>
              </a:lnSpc>
              <a:defRPr/>
            </a:pPr>
            <a:endParaRPr lang="en-US" sz="700" b="1" i="1" dirty="0">
              <a:solidFill>
                <a:srgbClr val="FFFF00"/>
              </a:solidFill>
              <a:latin typeface="Times New Roman" pitchFamily="18" charset="0"/>
              <a:cs typeface="Times New Roman" pitchFamily="18" charset="0"/>
            </a:endParaRPr>
          </a:p>
          <a:p>
            <a:pPr algn="ctr">
              <a:lnSpc>
                <a:spcPct val="60000"/>
              </a:lnSpc>
              <a:defRPr/>
            </a:pPr>
            <a:endParaRPr lang="en-US" sz="600" b="1" i="1" dirty="0">
              <a:solidFill>
                <a:srgbClr val="FFFF00"/>
              </a:solidFill>
              <a:latin typeface="Times New Roman" pitchFamily="18" charset="0"/>
              <a:cs typeface="Times New Roman" pitchFamily="18" charset="0"/>
            </a:endParaRPr>
          </a:p>
          <a:p>
            <a:pPr algn="ctr">
              <a:lnSpc>
                <a:spcPct val="60000"/>
              </a:lnSpc>
              <a:defRPr/>
            </a:pPr>
            <a:endParaRPr lang="en-US" sz="600" b="1" i="1" dirty="0">
              <a:solidFill>
                <a:srgbClr val="FFFF00"/>
              </a:solidFill>
              <a:latin typeface="Times New Roman" pitchFamily="18" charset="0"/>
              <a:cs typeface="Times New Roman" pitchFamily="18" charset="0"/>
            </a:endParaRPr>
          </a:p>
          <a:p>
            <a:pPr algn="ctr">
              <a:lnSpc>
                <a:spcPct val="60000"/>
              </a:lnSpc>
              <a:defRPr/>
            </a:pPr>
            <a:endParaRPr lang="en-US" sz="1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60000"/>
              </a:lnSpc>
              <a:defRPr/>
            </a:pPr>
            <a:endParaRPr lang="en-US" sz="1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60000"/>
              </a:lnSpc>
              <a:defRPr/>
            </a:pPr>
            <a:endParaRPr lang="en-US" sz="900" dirty="0">
              <a:solidFill>
                <a:srgbClr val="FFFF00"/>
              </a:solidFill>
              <a:effectLst>
                <a:outerShdw blurRad="38100" dist="38100" dir="2700000" algn="tl">
                  <a:srgbClr val="C0C0C0"/>
                </a:outerShdw>
              </a:effectLst>
              <a:latin typeface="Calibri" pitchFamily="34" charset="0"/>
            </a:endParaRPr>
          </a:p>
          <a:p>
            <a:pPr algn="ctr">
              <a:lnSpc>
                <a:spcPct val="60000"/>
              </a:lnSpc>
              <a:defRPr/>
            </a:pPr>
            <a:endParaRPr lang="en-US" sz="900" dirty="0">
              <a:solidFill>
                <a:srgbClr val="FFFF00"/>
              </a:solidFill>
              <a:effectLst>
                <a:outerShdw blurRad="38100" dist="38100" dir="2700000" algn="tl">
                  <a:srgbClr val="C0C0C0"/>
                </a:outerShdw>
              </a:effectLst>
              <a:latin typeface="Calibri" pitchFamily="34" charset="0"/>
            </a:endParaRPr>
          </a:p>
        </p:txBody>
      </p:sp>
      <p:sp>
        <p:nvSpPr>
          <p:cNvPr id="43010" name="TextBox 2"/>
          <p:cNvSpPr txBox="1">
            <a:spLocks noChangeArrowheads="1"/>
          </p:cNvSpPr>
          <p:nvPr/>
        </p:nvSpPr>
        <p:spPr bwMode="auto">
          <a:xfrm>
            <a:off x="152400" y="268288"/>
            <a:ext cx="8763000" cy="646112"/>
          </a:xfrm>
          <a:prstGeom prst="rect">
            <a:avLst/>
          </a:prstGeom>
          <a:noFill/>
          <a:ln w="9525">
            <a:noFill/>
            <a:miter lim="800000"/>
            <a:headEnd/>
            <a:tailEnd/>
          </a:ln>
        </p:spPr>
        <p:txBody>
          <a:bodyPr>
            <a:spAutoFit/>
          </a:bodyPr>
          <a:lstStyle/>
          <a:p>
            <a:r>
              <a:rPr lang="en-US" sz="3600" b="1">
                <a:solidFill>
                  <a:schemeClr val="bg1"/>
                </a:solidFill>
                <a:cs typeface="Arial" charset="0"/>
              </a:rPr>
              <a:t> Counselor’s Role in Early Intervention</a:t>
            </a:r>
          </a:p>
        </p:txBody>
      </p:sp>
      <p:sp>
        <p:nvSpPr>
          <p:cNvPr id="43011" name="Rectangle 2"/>
          <p:cNvSpPr>
            <a:spLocks noChangeArrowheads="1"/>
          </p:cNvSpPr>
          <p:nvPr/>
        </p:nvSpPr>
        <p:spPr bwMode="auto">
          <a:xfrm>
            <a:off x="304800" y="5767388"/>
            <a:ext cx="5334000" cy="1090612"/>
          </a:xfrm>
          <a:prstGeom prst="rect">
            <a:avLst/>
          </a:prstGeom>
          <a:noFill/>
          <a:ln w="9525">
            <a:noFill/>
            <a:miter lim="800000"/>
            <a:headEnd/>
            <a:tailEnd/>
          </a:ln>
        </p:spPr>
        <p:txBody>
          <a:bodyPr>
            <a:spAutoFit/>
          </a:bodyPr>
          <a:lstStyle/>
          <a:p>
            <a:pPr>
              <a:lnSpc>
                <a:spcPct val="80000"/>
              </a:lnSpc>
            </a:pPr>
            <a:endParaRPr lang="en-US" sz="1400">
              <a:solidFill>
                <a:srgbClr val="000000"/>
              </a:solidFill>
              <a:cs typeface="Arial" charset="0"/>
            </a:endParaRPr>
          </a:p>
          <a:p>
            <a:pPr>
              <a:lnSpc>
                <a:spcPct val="80000"/>
              </a:lnSpc>
            </a:pPr>
            <a:r>
              <a:rPr lang="en-US" sz="1200">
                <a:solidFill>
                  <a:srgbClr val="000000"/>
                </a:solidFill>
                <a:cs typeface="Arial" charset="0"/>
              </a:rPr>
              <a:t>CSAT, 1999</a:t>
            </a:r>
          </a:p>
          <a:p>
            <a:pPr>
              <a:lnSpc>
                <a:spcPct val="80000"/>
              </a:lnSpc>
            </a:pPr>
            <a:endParaRPr lang="en-US" sz="1200">
              <a:solidFill>
                <a:srgbClr val="000000"/>
              </a:solidFill>
              <a:cs typeface="Arial" charset="0"/>
            </a:endParaRPr>
          </a:p>
          <a:p>
            <a:pPr algn="ctr">
              <a:lnSpc>
                <a:spcPct val="80000"/>
              </a:lnSpc>
            </a:pPr>
            <a:endParaRPr lang="en-US" sz="1200">
              <a:solidFill>
                <a:srgbClr val="FFFF00"/>
              </a:solidFill>
              <a:latin typeface="Times New Roman" pitchFamily="18" charset="0"/>
              <a:cs typeface="Times New Roman" pitchFamily="18" charset="0"/>
            </a:endParaRPr>
          </a:p>
          <a:p>
            <a:pPr algn="ctr">
              <a:lnSpc>
                <a:spcPct val="80000"/>
              </a:lnSpc>
            </a:pPr>
            <a:endParaRPr lang="en-US" sz="1200">
              <a:solidFill>
                <a:srgbClr val="FFFF00"/>
              </a:solidFill>
              <a:latin typeface="Times New Roman" pitchFamily="18" charset="0"/>
              <a:cs typeface="Times New Roman" pitchFamily="18" charset="0"/>
            </a:endParaRPr>
          </a:p>
          <a:p>
            <a:pPr>
              <a:lnSpc>
                <a:spcPct val="80000"/>
              </a:lnSpc>
            </a:pPr>
            <a:endParaRPr lang="en-US" sz="2000">
              <a:solidFill>
                <a:srgbClr val="FFFF00"/>
              </a:solidFill>
              <a:latin typeface="Times New Roman" pitchFamily="18" charset="0"/>
              <a:cs typeface="Times New Roman" pitchFamily="18" charset="0"/>
            </a:endParaRPr>
          </a:p>
        </p:txBody>
      </p:sp>
      <p:pic>
        <p:nvPicPr>
          <p:cNvPr id="43012" name="Picture 7" descr="Cover of Brief Interventions and Brief Therapies for Substance Abuse">
            <a:hlinkClick r:id="rId3" tooltip="Substance Abuse and Mental Health Services Administration (US)"/>
          </p:cNvPr>
          <p:cNvPicPr>
            <a:picLocks noChangeAspect="1" noChangeArrowheads="1"/>
          </p:cNvPicPr>
          <p:nvPr/>
        </p:nvPicPr>
        <p:blipFill>
          <a:blip r:embed="rId4" cstate="print"/>
          <a:srcRect/>
          <a:stretch>
            <a:fillRect/>
          </a:stretch>
        </p:blipFill>
        <p:spPr bwMode="auto">
          <a:xfrm>
            <a:off x="5410200" y="3581400"/>
            <a:ext cx="2133600" cy="2667000"/>
          </a:xfrm>
          <a:prstGeom prst="rect">
            <a:avLst/>
          </a:prstGeom>
          <a:noFill/>
          <a:ln w="9525">
            <a:noFill/>
            <a:miter lim="800000"/>
            <a:headEnd/>
            <a:tailEnd/>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1676400"/>
            <a:ext cx="7543800" cy="2133600"/>
          </a:xfrm>
          <a:prstGeom prst="rect">
            <a:avLst/>
          </a:prstGeom>
        </p:spPr>
        <p:txBody>
          <a:bodyPr anchor="ctr">
            <a:normAutofit fontScale="25000" lnSpcReduction="20000"/>
          </a:bodyPr>
          <a:lstStyle/>
          <a:p>
            <a:pPr algn="ctr" fontAlgn="auto">
              <a:spcAft>
                <a:spcPts val="0"/>
              </a:spcAft>
              <a:defRPr/>
            </a:pPr>
            <a:endParaRPr lang="en-US" sz="4400" b="1" dirty="0">
              <a:solidFill>
                <a:srgbClr val="FFFF00"/>
              </a:solidFill>
              <a:effectLst>
                <a:outerShdw blurRad="38100" dist="38100" dir="2700000" algn="tl">
                  <a:srgbClr val="000000"/>
                </a:outerShdw>
              </a:effectLst>
              <a:latin typeface="+mj-lt"/>
              <a:ea typeface="+mj-ea"/>
              <a:cs typeface="+mj-cs"/>
            </a:endParaRPr>
          </a:p>
          <a:p>
            <a:pPr algn="ctr" fontAlgn="auto">
              <a:spcAft>
                <a:spcPts val="0"/>
              </a:spcAft>
              <a:defRPr/>
            </a:pPr>
            <a:endParaRPr lang="en-US" sz="3200" b="1" dirty="0">
              <a:solidFill>
                <a:srgbClr val="FFFF00"/>
              </a:solidFill>
              <a:latin typeface="Times New Roman" pitchFamily="18" charset="0"/>
              <a:cs typeface="Times New Roman" pitchFamily="18" charset="0"/>
            </a:endParaRPr>
          </a:p>
          <a:p>
            <a:pPr>
              <a:defRPr/>
            </a:pPr>
            <a:endParaRPr lang="en-US" sz="3200" b="1" dirty="0">
              <a:solidFill>
                <a:srgbClr val="FFFF00"/>
              </a:solidFill>
              <a:latin typeface="Times New Roman" pitchFamily="18" charset="0"/>
              <a:cs typeface="Times New Roman" pitchFamily="18" charset="0"/>
            </a:endParaRPr>
          </a:p>
          <a:p>
            <a:pPr>
              <a:defRPr/>
            </a:pPr>
            <a:endParaRPr lang="en-US" sz="3200" dirty="0"/>
          </a:p>
          <a:p>
            <a:pPr>
              <a:defRPr/>
            </a:pPr>
            <a:endParaRPr lang="en-US" sz="3200" dirty="0"/>
          </a:p>
          <a:p>
            <a:pPr>
              <a:defRPr/>
            </a:pPr>
            <a:endParaRPr lang="en-US" sz="11200" dirty="0">
              <a:solidFill>
                <a:srgbClr val="FFFF00"/>
              </a:solidFill>
              <a:latin typeface="Times New Roman" pitchFamily="18" charset="0"/>
              <a:cs typeface="Times New Roman" pitchFamily="18" charset="0"/>
            </a:endParaRPr>
          </a:p>
          <a:p>
            <a:pPr>
              <a:defRPr/>
            </a:pPr>
            <a:endParaRPr lang="en-US" sz="9600" dirty="0">
              <a:solidFill>
                <a:srgbClr val="FFFF00"/>
              </a:solidFill>
              <a:latin typeface="Times New Roman" pitchFamily="18" charset="0"/>
              <a:cs typeface="Times New Roman" pitchFamily="18" charset="0"/>
            </a:endParaRPr>
          </a:p>
          <a:p>
            <a:pPr>
              <a:defRPr/>
            </a:pPr>
            <a:endParaRPr lang="en-US" sz="9600" dirty="0">
              <a:solidFill>
                <a:srgbClr val="FFFF00"/>
              </a:solidFill>
              <a:latin typeface="Times New Roman" pitchFamily="18" charset="0"/>
              <a:cs typeface="Times New Roman" pitchFamily="18" charset="0"/>
            </a:endParaRPr>
          </a:p>
          <a:p>
            <a:pPr algn="ctr">
              <a:defRPr/>
            </a:pPr>
            <a:r>
              <a:rPr lang="en-US" sz="12800" b="1" dirty="0">
                <a:solidFill>
                  <a:srgbClr val="FFFF00"/>
                </a:solidFill>
                <a:latin typeface="Times New Roman" pitchFamily="18" charset="0"/>
                <a:cs typeface="Times New Roman" pitchFamily="18" charset="0"/>
              </a:rPr>
              <a:t> </a:t>
            </a:r>
          </a:p>
          <a:p>
            <a:pPr algn="ctr">
              <a:defRPr/>
            </a:pPr>
            <a:endParaRPr lang="en-US" sz="12800" b="1" dirty="0">
              <a:solidFill>
                <a:srgbClr val="FFFF00"/>
              </a:solidFill>
              <a:latin typeface="Times New Roman" pitchFamily="18" charset="0"/>
              <a:cs typeface="Times New Roman" pitchFamily="18" charset="0"/>
            </a:endParaRPr>
          </a:p>
          <a:p>
            <a:pPr algn="ctr">
              <a:defRPr/>
            </a:pPr>
            <a:endParaRPr lang="en-US" sz="8000" dirty="0">
              <a:latin typeface="Arial" pitchFamily="34" charset="0"/>
              <a:cs typeface="Arial" pitchFamily="34" charset="0"/>
            </a:endParaRPr>
          </a:p>
          <a:p>
            <a:pPr>
              <a:lnSpc>
                <a:spcPct val="120000"/>
              </a:lnSpc>
              <a:defRPr/>
            </a:pPr>
            <a:r>
              <a:rPr lang="en-US" sz="11200" dirty="0">
                <a:latin typeface="Arial" pitchFamily="34" charset="0"/>
                <a:cs typeface="Arial" pitchFamily="34" charset="0"/>
              </a:rPr>
              <a:t>Early intervention is the most important effective approach to avoid many behavioral consequences that can progressively </a:t>
            </a:r>
            <a:r>
              <a:rPr lang="en-US" sz="11200" dirty="0" smtClean="0">
                <a:latin typeface="Arial" pitchFamily="34" charset="0"/>
                <a:cs typeface="Arial" pitchFamily="34" charset="0"/>
              </a:rPr>
              <a:t>occur</a:t>
            </a:r>
            <a:endParaRPr lang="en-US" sz="11200" dirty="0">
              <a:latin typeface="Arial" pitchFamily="34" charset="0"/>
              <a:cs typeface="Arial" pitchFamily="34" charset="0"/>
            </a:endParaRPr>
          </a:p>
          <a:p>
            <a:pPr>
              <a:defRPr/>
            </a:pPr>
            <a:endParaRPr lang="en-US" sz="9600" dirty="0">
              <a:latin typeface="Arial" pitchFamily="34" charset="0"/>
              <a:cs typeface="Arial" pitchFamily="34" charset="0"/>
            </a:endParaRPr>
          </a:p>
          <a:p>
            <a:pPr algn="ctr">
              <a:defRPr/>
            </a:pPr>
            <a:endParaRPr lang="en-US" sz="11200" dirty="0">
              <a:latin typeface="Arial" pitchFamily="34" charset="0"/>
              <a:cs typeface="Arial" pitchFamily="34" charset="0"/>
            </a:endParaRPr>
          </a:p>
          <a:p>
            <a:pPr algn="ctr">
              <a:defRPr/>
            </a:pPr>
            <a:endParaRPr lang="en-US" sz="12800" dirty="0">
              <a:solidFill>
                <a:srgbClr val="FFFF00"/>
              </a:solidFill>
              <a:latin typeface="Times New Roman" pitchFamily="18" charset="0"/>
              <a:cs typeface="Times New Roman" pitchFamily="18" charset="0"/>
            </a:endParaRPr>
          </a:p>
          <a:p>
            <a:pPr>
              <a:defRPr/>
            </a:pPr>
            <a:endParaRPr lang="en-US" sz="8000" dirty="0">
              <a:solidFill>
                <a:srgbClr val="FFFF00"/>
              </a:solidFill>
              <a:latin typeface="Times New Roman" pitchFamily="18" charset="0"/>
              <a:cs typeface="Times New Roman" pitchFamily="18" charset="0"/>
            </a:endParaRPr>
          </a:p>
          <a:p>
            <a:pPr>
              <a:defRPr/>
            </a:pPr>
            <a:endParaRPr lang="en-US" sz="11200" dirty="0">
              <a:solidFill>
                <a:srgbClr val="FFFF00"/>
              </a:solidFill>
              <a:latin typeface="Times New Roman" pitchFamily="18" charset="0"/>
              <a:cs typeface="Times New Roman" pitchFamily="18" charset="0"/>
            </a:endParaRPr>
          </a:p>
          <a:p>
            <a:pPr>
              <a:defRPr/>
            </a:pPr>
            <a:endParaRPr lang="en-US" sz="3200" b="1" i="1" dirty="0">
              <a:solidFill>
                <a:srgbClr val="FFFF00"/>
              </a:solidFill>
              <a:latin typeface="Times New Roman" pitchFamily="18" charset="0"/>
              <a:cs typeface="Times New Roman" pitchFamily="18" charset="0"/>
            </a:endParaRPr>
          </a:p>
          <a:p>
            <a:pPr>
              <a:defRPr/>
            </a:pPr>
            <a:endParaRPr lang="en-US" sz="3200" b="1" i="1" dirty="0">
              <a:solidFill>
                <a:srgbClr val="FFFF00"/>
              </a:solidFill>
              <a:latin typeface="Times New Roman" pitchFamily="18" charset="0"/>
              <a:cs typeface="Times New Roman" pitchFamily="18" charset="0"/>
            </a:endParaRPr>
          </a:p>
          <a:p>
            <a:pPr algn="ctr" fontAlgn="auto">
              <a:spcAft>
                <a:spcPts val="0"/>
              </a:spcAft>
              <a:defRPr/>
            </a:pPr>
            <a:endParaRPr lang="en-US" sz="2900" b="1" i="1" dirty="0">
              <a:solidFill>
                <a:srgbClr val="FFFF00"/>
              </a:solidFill>
              <a:latin typeface="Times New Roman" pitchFamily="18" charset="0"/>
              <a:cs typeface="Times New Roman" pitchFamily="18" charset="0"/>
            </a:endParaRPr>
          </a:p>
          <a:p>
            <a:pPr algn="ctr" fontAlgn="auto">
              <a:spcAft>
                <a:spcPts val="0"/>
              </a:spcAft>
              <a:defRPr/>
            </a:pPr>
            <a:endParaRPr lang="en-US" sz="2900" b="1" i="1" dirty="0">
              <a:solidFill>
                <a:srgbClr val="FFFF00"/>
              </a:solidFill>
              <a:latin typeface="Times New Roman" pitchFamily="18" charset="0"/>
              <a:cs typeface="Times New Roman" pitchFamily="18" charset="0"/>
            </a:endParaRPr>
          </a:p>
          <a:p>
            <a:pPr algn="ctr" fontAlgn="auto">
              <a:spcAft>
                <a:spcPts val="0"/>
              </a:spcAft>
              <a:defRPr/>
            </a:pPr>
            <a:endParaRPr lang="en-US" sz="7300" dirty="0">
              <a:solidFill>
                <a:srgbClr val="FFFF00"/>
              </a:solidFill>
              <a:effectLst>
                <a:outerShdw blurRad="38100" dist="38100" dir="2700000" algn="tl">
                  <a:srgbClr val="000000"/>
                </a:outerShdw>
              </a:effectLst>
              <a:latin typeface="Times New Roman" pitchFamily="18" charset="0"/>
              <a:ea typeface="+mj-ea"/>
              <a:cs typeface="Times New Roman" pitchFamily="18" charset="0"/>
            </a:endParaRPr>
          </a:p>
          <a:p>
            <a:pPr algn="ctr" fontAlgn="auto">
              <a:spcAft>
                <a:spcPts val="0"/>
              </a:spcAft>
              <a:defRPr/>
            </a:pPr>
            <a:endParaRPr lang="en-US" sz="7300" dirty="0">
              <a:solidFill>
                <a:srgbClr val="FFFF00"/>
              </a:solidFill>
              <a:effectLst>
                <a:outerShdw blurRad="38100" dist="38100" dir="2700000" algn="tl">
                  <a:srgbClr val="000000"/>
                </a:outerShdw>
              </a:effectLst>
              <a:latin typeface="Times New Roman" pitchFamily="18" charset="0"/>
              <a:ea typeface="+mj-ea"/>
              <a:cs typeface="Times New Roman" pitchFamily="18" charset="0"/>
            </a:endParaRPr>
          </a:p>
          <a:p>
            <a:pPr algn="ctr" fontAlgn="auto">
              <a:spcAft>
                <a:spcPts val="0"/>
              </a:spcAft>
              <a:defRPr/>
            </a:pPr>
            <a:endParaRPr lang="en-US" sz="4400" dirty="0">
              <a:solidFill>
                <a:srgbClr val="FFFF00"/>
              </a:solidFill>
              <a:effectLst>
                <a:outerShdw blurRad="38100" dist="38100" dir="2700000" algn="tl">
                  <a:srgbClr val="000000"/>
                </a:outerShdw>
              </a:effectLst>
              <a:latin typeface="+mj-lt"/>
              <a:ea typeface="+mj-ea"/>
              <a:cs typeface="+mj-cs"/>
            </a:endParaRPr>
          </a:p>
          <a:p>
            <a:pPr algn="ctr" fontAlgn="auto">
              <a:spcAft>
                <a:spcPts val="0"/>
              </a:spcAft>
              <a:defRPr/>
            </a:pPr>
            <a:endParaRPr lang="en-US" sz="4400" dirty="0">
              <a:solidFill>
                <a:srgbClr val="FFFF00"/>
              </a:solidFill>
              <a:effectLst>
                <a:outerShdw blurRad="38100" dist="38100" dir="2700000" algn="tl">
                  <a:srgbClr val="000000"/>
                </a:outerShdw>
              </a:effectLst>
              <a:latin typeface="+mj-lt"/>
              <a:ea typeface="+mj-ea"/>
              <a:cs typeface="+mj-cs"/>
            </a:endParaRPr>
          </a:p>
        </p:txBody>
      </p:sp>
      <p:sp>
        <p:nvSpPr>
          <p:cNvPr id="45058" name="TextBox 1"/>
          <p:cNvSpPr txBox="1">
            <a:spLocks noChangeArrowheads="1"/>
          </p:cNvSpPr>
          <p:nvPr/>
        </p:nvSpPr>
        <p:spPr bwMode="auto">
          <a:xfrm>
            <a:off x="152400" y="344488"/>
            <a:ext cx="8610600" cy="646112"/>
          </a:xfrm>
          <a:prstGeom prst="rect">
            <a:avLst/>
          </a:prstGeom>
          <a:noFill/>
          <a:ln w="9525">
            <a:noFill/>
            <a:miter lim="800000"/>
            <a:headEnd/>
            <a:tailEnd/>
          </a:ln>
        </p:spPr>
        <p:txBody>
          <a:bodyPr>
            <a:spAutoFit/>
          </a:bodyPr>
          <a:lstStyle/>
          <a:p>
            <a:r>
              <a:rPr lang="en-US" sz="3600" b="1">
                <a:solidFill>
                  <a:schemeClr val="bg1"/>
                </a:solidFill>
              </a:rPr>
              <a:t>Missteps in Early Intervention</a:t>
            </a:r>
          </a:p>
        </p:txBody>
      </p:sp>
      <p:pic>
        <p:nvPicPr>
          <p:cNvPr id="45059" name="Picture 5" descr="ANd9GcTCC-hZGjPN4L1a-51_FKTQ2WxpImdin4bUPLBzae9dn7mqy9ew3g"/>
          <p:cNvPicPr>
            <a:picLocks noChangeAspect="1" noChangeArrowheads="1"/>
          </p:cNvPicPr>
          <p:nvPr/>
        </p:nvPicPr>
        <p:blipFill>
          <a:blip r:embed="rId3" cstate="print"/>
          <a:srcRect/>
          <a:stretch>
            <a:fillRect/>
          </a:stretch>
        </p:blipFill>
        <p:spPr bwMode="auto">
          <a:xfrm>
            <a:off x="4953000" y="3505200"/>
            <a:ext cx="3200400" cy="271462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1868488"/>
            <a:ext cx="7123113" cy="2286000"/>
          </a:xfrm>
          <a:prstGeom prst="rect">
            <a:avLst/>
          </a:prstGeom>
        </p:spPr>
        <p:txBody>
          <a:bodyPr anchor="ctr">
            <a:normAutofit fontScale="25000" lnSpcReduction="20000"/>
          </a:bodyPr>
          <a:lstStyle/>
          <a:p>
            <a:pPr algn="ctr" fontAlgn="auto">
              <a:spcAft>
                <a:spcPts val="0"/>
              </a:spcAft>
              <a:defRPr/>
            </a:pPr>
            <a:endParaRPr lang="en-US" sz="4400" b="1" dirty="0">
              <a:solidFill>
                <a:srgbClr val="FFFF00"/>
              </a:solidFill>
              <a:effectLst>
                <a:outerShdw blurRad="38100" dist="38100" dir="2700000" algn="tl">
                  <a:srgbClr val="000000"/>
                </a:outerShdw>
              </a:effectLst>
              <a:latin typeface="+mj-lt"/>
              <a:ea typeface="+mj-ea"/>
              <a:cs typeface="+mj-cs"/>
            </a:endParaRPr>
          </a:p>
          <a:p>
            <a:pPr algn="ctr" fontAlgn="auto">
              <a:spcAft>
                <a:spcPts val="0"/>
              </a:spcAft>
              <a:defRPr/>
            </a:pPr>
            <a:endParaRPr lang="en-US" sz="3200" b="1" dirty="0">
              <a:solidFill>
                <a:srgbClr val="FFFF00"/>
              </a:solidFill>
              <a:latin typeface="Times New Roman" pitchFamily="18" charset="0"/>
              <a:cs typeface="Times New Roman" pitchFamily="18" charset="0"/>
            </a:endParaRPr>
          </a:p>
          <a:p>
            <a:pPr>
              <a:defRPr/>
            </a:pPr>
            <a:endParaRPr lang="en-US" sz="3200" b="1" dirty="0">
              <a:solidFill>
                <a:srgbClr val="FFFF00"/>
              </a:solidFill>
              <a:latin typeface="Times New Roman" pitchFamily="18" charset="0"/>
              <a:cs typeface="Times New Roman" pitchFamily="18" charset="0"/>
            </a:endParaRPr>
          </a:p>
          <a:p>
            <a:pPr>
              <a:defRPr/>
            </a:pPr>
            <a:endParaRPr lang="en-US" sz="3200" dirty="0"/>
          </a:p>
          <a:p>
            <a:pPr>
              <a:defRPr/>
            </a:pPr>
            <a:endParaRPr lang="en-US" sz="3200" dirty="0"/>
          </a:p>
          <a:p>
            <a:pPr>
              <a:defRPr/>
            </a:pPr>
            <a:endParaRPr lang="en-US" sz="11200" dirty="0">
              <a:solidFill>
                <a:srgbClr val="FFFF00"/>
              </a:solidFill>
              <a:latin typeface="Times New Roman" pitchFamily="18" charset="0"/>
              <a:cs typeface="Times New Roman" pitchFamily="18" charset="0"/>
            </a:endParaRPr>
          </a:p>
          <a:p>
            <a:pPr>
              <a:defRPr/>
            </a:pPr>
            <a:endParaRPr lang="en-US" sz="9600" dirty="0">
              <a:solidFill>
                <a:srgbClr val="FFFF00"/>
              </a:solidFill>
              <a:latin typeface="Times New Roman" pitchFamily="18" charset="0"/>
              <a:cs typeface="Times New Roman" pitchFamily="18" charset="0"/>
            </a:endParaRPr>
          </a:p>
          <a:p>
            <a:pPr>
              <a:defRPr/>
            </a:pPr>
            <a:endParaRPr lang="en-US" sz="9600" dirty="0">
              <a:solidFill>
                <a:srgbClr val="FFFF00"/>
              </a:solidFill>
              <a:latin typeface="Times New Roman" pitchFamily="18" charset="0"/>
              <a:cs typeface="Times New Roman" pitchFamily="18" charset="0"/>
            </a:endParaRPr>
          </a:p>
          <a:p>
            <a:pPr algn="ctr">
              <a:defRPr/>
            </a:pPr>
            <a:r>
              <a:rPr lang="en-US" sz="9600" b="1" dirty="0">
                <a:solidFill>
                  <a:srgbClr val="FFFF00"/>
                </a:solidFill>
                <a:latin typeface="Times New Roman" pitchFamily="18" charset="0"/>
                <a:cs typeface="Times New Roman" pitchFamily="18" charset="0"/>
              </a:rPr>
              <a:t> </a:t>
            </a:r>
          </a:p>
          <a:p>
            <a:pPr algn="ctr">
              <a:defRPr/>
            </a:pPr>
            <a:r>
              <a:rPr lang="en-US" sz="9600" b="1" dirty="0">
                <a:latin typeface="Times New Roman" pitchFamily="18" charset="0"/>
                <a:cs typeface="Times New Roman" pitchFamily="18" charset="0"/>
              </a:rPr>
              <a:t> </a:t>
            </a:r>
          </a:p>
          <a:p>
            <a:pPr>
              <a:defRPr/>
            </a:pPr>
            <a:endParaRPr lang="en-US" sz="8000" dirty="0">
              <a:latin typeface="Arial" pitchFamily="34" charset="0"/>
              <a:cs typeface="Arial" pitchFamily="34" charset="0"/>
            </a:endParaRPr>
          </a:p>
          <a:p>
            <a:pPr>
              <a:lnSpc>
                <a:spcPct val="120000"/>
              </a:lnSpc>
              <a:defRPr/>
            </a:pPr>
            <a:r>
              <a:rPr lang="en-US" sz="11200" dirty="0">
                <a:latin typeface="Arial" pitchFamily="34" charset="0"/>
                <a:cs typeface="Arial" pitchFamily="34" charset="0"/>
              </a:rPr>
              <a:t>There is a strong possibility of parental over-reaction or an inappropriate reaction, which results in the child dropping out of school, and regrettably facilitating further involvement in </a:t>
            </a:r>
            <a:r>
              <a:rPr lang="en-US" sz="11200" dirty="0" smtClean="0">
                <a:latin typeface="Arial" pitchFamily="34" charset="0"/>
                <a:cs typeface="Arial" pitchFamily="34" charset="0"/>
              </a:rPr>
              <a:t>substance use </a:t>
            </a:r>
            <a:r>
              <a:rPr lang="en-US" sz="11200" dirty="0">
                <a:latin typeface="Arial" pitchFamily="34" charset="0"/>
                <a:cs typeface="Arial" pitchFamily="34" charset="0"/>
              </a:rPr>
              <a:t>and more social contact with friends who use </a:t>
            </a:r>
            <a:r>
              <a:rPr lang="en-US" sz="11200" dirty="0" smtClean="0">
                <a:latin typeface="Arial" pitchFamily="34" charset="0"/>
                <a:cs typeface="Arial" pitchFamily="34" charset="0"/>
              </a:rPr>
              <a:t>substances.</a:t>
            </a:r>
            <a:endParaRPr lang="en-US" sz="11200" dirty="0">
              <a:latin typeface="Arial" pitchFamily="34" charset="0"/>
              <a:cs typeface="Arial" pitchFamily="34" charset="0"/>
            </a:endParaRPr>
          </a:p>
          <a:p>
            <a:pPr>
              <a:lnSpc>
                <a:spcPct val="120000"/>
              </a:lnSpc>
              <a:defRPr/>
            </a:pPr>
            <a:endParaRPr lang="en-US" sz="11200" dirty="0">
              <a:latin typeface="Arial" pitchFamily="34" charset="0"/>
              <a:cs typeface="Arial" pitchFamily="34" charset="0"/>
            </a:endParaRPr>
          </a:p>
          <a:p>
            <a:pPr algn="ctr">
              <a:lnSpc>
                <a:spcPct val="120000"/>
              </a:lnSpc>
              <a:defRPr/>
            </a:pPr>
            <a:r>
              <a:rPr lang="en-US" sz="14400" b="1" dirty="0">
                <a:solidFill>
                  <a:srgbClr val="FFFF00"/>
                </a:solidFill>
                <a:latin typeface="Times New Roman" pitchFamily="18" charset="0"/>
                <a:cs typeface="Times New Roman" pitchFamily="18" charset="0"/>
              </a:rPr>
              <a:t> </a:t>
            </a:r>
            <a:endParaRPr lang="en-US" sz="11200" dirty="0">
              <a:solidFill>
                <a:srgbClr val="FFFF00"/>
              </a:solidFill>
              <a:latin typeface="Times New Roman" pitchFamily="18" charset="0"/>
              <a:cs typeface="Times New Roman" pitchFamily="18" charset="0"/>
            </a:endParaRPr>
          </a:p>
          <a:p>
            <a:pPr algn="ctr">
              <a:defRPr/>
            </a:pPr>
            <a:endParaRPr lang="en-US" sz="12800" dirty="0">
              <a:solidFill>
                <a:srgbClr val="FFFF00"/>
              </a:solidFill>
              <a:latin typeface="Times New Roman" pitchFamily="18" charset="0"/>
              <a:cs typeface="Times New Roman" pitchFamily="18" charset="0"/>
            </a:endParaRPr>
          </a:p>
          <a:p>
            <a:pPr>
              <a:defRPr/>
            </a:pPr>
            <a:endParaRPr lang="en-US" sz="8000" dirty="0">
              <a:solidFill>
                <a:srgbClr val="FFFF00"/>
              </a:solidFill>
              <a:latin typeface="Times New Roman" pitchFamily="18" charset="0"/>
              <a:cs typeface="Times New Roman" pitchFamily="18" charset="0"/>
            </a:endParaRPr>
          </a:p>
          <a:p>
            <a:pPr>
              <a:defRPr/>
            </a:pPr>
            <a:endParaRPr lang="en-US" sz="11200" dirty="0">
              <a:solidFill>
                <a:srgbClr val="FFFF00"/>
              </a:solidFill>
              <a:latin typeface="Times New Roman" pitchFamily="18" charset="0"/>
              <a:cs typeface="Times New Roman" pitchFamily="18" charset="0"/>
            </a:endParaRPr>
          </a:p>
          <a:p>
            <a:pPr>
              <a:defRPr/>
            </a:pPr>
            <a:endParaRPr lang="en-US" sz="3200" b="1" i="1" dirty="0">
              <a:solidFill>
                <a:srgbClr val="FFFF00"/>
              </a:solidFill>
              <a:latin typeface="Times New Roman" pitchFamily="18" charset="0"/>
              <a:cs typeface="Times New Roman" pitchFamily="18" charset="0"/>
            </a:endParaRPr>
          </a:p>
          <a:p>
            <a:pPr>
              <a:defRPr/>
            </a:pPr>
            <a:endParaRPr lang="en-US" sz="3200" b="1" i="1" dirty="0">
              <a:solidFill>
                <a:srgbClr val="FFFF00"/>
              </a:solidFill>
              <a:latin typeface="Times New Roman" pitchFamily="18" charset="0"/>
              <a:cs typeface="Times New Roman" pitchFamily="18" charset="0"/>
            </a:endParaRPr>
          </a:p>
          <a:p>
            <a:pPr algn="ctr" fontAlgn="auto">
              <a:spcAft>
                <a:spcPts val="0"/>
              </a:spcAft>
              <a:defRPr/>
            </a:pPr>
            <a:endParaRPr lang="en-US" sz="2900" b="1" i="1" dirty="0">
              <a:solidFill>
                <a:srgbClr val="FFFF00"/>
              </a:solidFill>
              <a:latin typeface="Times New Roman" pitchFamily="18" charset="0"/>
              <a:cs typeface="Times New Roman" pitchFamily="18" charset="0"/>
            </a:endParaRPr>
          </a:p>
          <a:p>
            <a:pPr algn="ctr" fontAlgn="auto">
              <a:spcAft>
                <a:spcPts val="0"/>
              </a:spcAft>
              <a:defRPr/>
            </a:pPr>
            <a:endParaRPr lang="en-US" sz="2900" b="1" i="1" dirty="0">
              <a:solidFill>
                <a:srgbClr val="FFFF00"/>
              </a:solidFill>
              <a:latin typeface="Times New Roman" pitchFamily="18" charset="0"/>
              <a:cs typeface="Times New Roman" pitchFamily="18" charset="0"/>
            </a:endParaRPr>
          </a:p>
          <a:p>
            <a:pPr algn="ctr" fontAlgn="auto">
              <a:spcAft>
                <a:spcPts val="0"/>
              </a:spcAft>
              <a:defRPr/>
            </a:pPr>
            <a:endParaRPr lang="en-US" sz="7300" dirty="0">
              <a:solidFill>
                <a:srgbClr val="FFFF00"/>
              </a:solidFill>
              <a:effectLst>
                <a:outerShdw blurRad="38100" dist="38100" dir="2700000" algn="tl">
                  <a:srgbClr val="000000"/>
                </a:outerShdw>
              </a:effectLst>
              <a:latin typeface="Times New Roman" pitchFamily="18" charset="0"/>
              <a:ea typeface="+mj-ea"/>
              <a:cs typeface="Times New Roman" pitchFamily="18" charset="0"/>
            </a:endParaRPr>
          </a:p>
          <a:p>
            <a:pPr algn="ctr" fontAlgn="auto">
              <a:spcAft>
                <a:spcPts val="0"/>
              </a:spcAft>
              <a:defRPr/>
            </a:pPr>
            <a:endParaRPr lang="en-US" sz="7300" dirty="0">
              <a:solidFill>
                <a:srgbClr val="FFFF00"/>
              </a:solidFill>
              <a:effectLst>
                <a:outerShdw blurRad="38100" dist="38100" dir="2700000" algn="tl">
                  <a:srgbClr val="000000"/>
                </a:outerShdw>
              </a:effectLst>
              <a:latin typeface="Times New Roman" pitchFamily="18" charset="0"/>
              <a:ea typeface="+mj-ea"/>
              <a:cs typeface="Times New Roman" pitchFamily="18" charset="0"/>
            </a:endParaRPr>
          </a:p>
          <a:p>
            <a:pPr algn="ctr" fontAlgn="auto">
              <a:spcAft>
                <a:spcPts val="0"/>
              </a:spcAft>
              <a:defRPr/>
            </a:pPr>
            <a:endParaRPr lang="en-US" sz="4400" dirty="0">
              <a:solidFill>
                <a:srgbClr val="FFFF00"/>
              </a:solidFill>
              <a:effectLst>
                <a:outerShdw blurRad="38100" dist="38100" dir="2700000" algn="tl">
                  <a:srgbClr val="000000"/>
                </a:outerShdw>
              </a:effectLst>
              <a:latin typeface="+mj-lt"/>
              <a:ea typeface="+mj-ea"/>
              <a:cs typeface="+mj-cs"/>
            </a:endParaRPr>
          </a:p>
          <a:p>
            <a:pPr algn="ctr" fontAlgn="auto">
              <a:spcAft>
                <a:spcPts val="0"/>
              </a:spcAft>
              <a:defRPr/>
            </a:pPr>
            <a:endParaRPr lang="en-US" sz="4400" dirty="0">
              <a:solidFill>
                <a:srgbClr val="FFFF00"/>
              </a:solidFill>
              <a:effectLst>
                <a:outerShdw blurRad="38100" dist="38100" dir="2700000" algn="tl">
                  <a:srgbClr val="000000"/>
                </a:outerShdw>
              </a:effectLst>
              <a:latin typeface="+mj-lt"/>
              <a:ea typeface="+mj-ea"/>
              <a:cs typeface="+mj-cs"/>
            </a:endParaRPr>
          </a:p>
        </p:txBody>
      </p:sp>
      <p:sp>
        <p:nvSpPr>
          <p:cNvPr id="47106" name="TextBox 1"/>
          <p:cNvSpPr txBox="1">
            <a:spLocks noChangeArrowheads="1"/>
          </p:cNvSpPr>
          <p:nvPr/>
        </p:nvSpPr>
        <p:spPr bwMode="auto">
          <a:xfrm>
            <a:off x="152400" y="268288"/>
            <a:ext cx="8686800" cy="646112"/>
          </a:xfrm>
          <a:prstGeom prst="rect">
            <a:avLst/>
          </a:prstGeom>
          <a:noFill/>
          <a:ln w="9525">
            <a:noFill/>
            <a:miter lim="800000"/>
            <a:headEnd/>
            <a:tailEnd/>
          </a:ln>
        </p:spPr>
        <p:txBody>
          <a:bodyPr>
            <a:spAutoFit/>
          </a:bodyPr>
          <a:lstStyle/>
          <a:p>
            <a:r>
              <a:rPr lang="en-US" sz="3600" b="1">
                <a:solidFill>
                  <a:schemeClr val="bg1"/>
                </a:solidFill>
              </a:rPr>
              <a:t>Missteps in Early Intervention</a:t>
            </a:r>
          </a:p>
        </p:txBody>
      </p:sp>
      <p:sp>
        <p:nvSpPr>
          <p:cNvPr id="47107" name="AutoShape 5" descr="9k="/>
          <p:cNvSpPr>
            <a:spLocks noChangeAspect="1" noChangeArrowheads="1"/>
          </p:cNvSpPr>
          <p:nvPr/>
        </p:nvSpPr>
        <p:spPr bwMode="auto">
          <a:xfrm>
            <a:off x="0" y="-26988"/>
            <a:ext cx="304800" cy="304801"/>
          </a:xfrm>
          <a:prstGeom prst="rect">
            <a:avLst/>
          </a:prstGeom>
          <a:noFill/>
          <a:ln w="9525">
            <a:noFill/>
            <a:miter lim="800000"/>
            <a:headEnd/>
            <a:tailEnd/>
          </a:ln>
        </p:spPr>
        <p:txBody>
          <a:bodyPr/>
          <a:lstStyle/>
          <a:p>
            <a:endParaRPr lang="en-US"/>
          </a:p>
        </p:txBody>
      </p:sp>
      <p:sp>
        <p:nvSpPr>
          <p:cNvPr id="47108" name="AutoShape 7" descr="9k="/>
          <p:cNvSpPr>
            <a:spLocks noChangeAspect="1" noChangeArrowheads="1"/>
          </p:cNvSpPr>
          <p:nvPr/>
        </p:nvSpPr>
        <p:spPr bwMode="auto">
          <a:xfrm>
            <a:off x="0" y="-26988"/>
            <a:ext cx="304800" cy="304801"/>
          </a:xfrm>
          <a:prstGeom prst="rect">
            <a:avLst/>
          </a:prstGeom>
          <a:noFill/>
          <a:ln w="9525">
            <a:noFill/>
            <a:miter lim="800000"/>
            <a:headEnd/>
            <a:tailEnd/>
          </a:ln>
        </p:spPr>
        <p:txBody>
          <a:bodyPr/>
          <a:lstStyle/>
          <a:p>
            <a:endParaRPr lang="en-US"/>
          </a:p>
        </p:txBody>
      </p:sp>
      <p:sp>
        <p:nvSpPr>
          <p:cNvPr id="47109" name="AutoShape 9" descr="Z"/>
          <p:cNvSpPr>
            <a:spLocks noChangeAspect="1" noChangeArrowheads="1"/>
          </p:cNvSpPr>
          <p:nvPr/>
        </p:nvSpPr>
        <p:spPr bwMode="auto">
          <a:xfrm>
            <a:off x="0" y="-26988"/>
            <a:ext cx="1724025" cy="1104901"/>
          </a:xfrm>
          <a:prstGeom prst="rect">
            <a:avLst/>
          </a:prstGeom>
          <a:noFill/>
          <a:ln w="9525">
            <a:noFill/>
            <a:miter lim="800000"/>
            <a:headEnd/>
            <a:tailEnd/>
          </a:ln>
        </p:spPr>
        <p:txBody>
          <a:bodyPr/>
          <a:lstStyle/>
          <a:p>
            <a:endParaRPr lang="en-US"/>
          </a:p>
        </p:txBody>
      </p:sp>
      <p:pic>
        <p:nvPicPr>
          <p:cNvPr id="47110" name="Picture 4" descr="http://goodwitchbadwitch.files.wordpress.com/2011/02/college-dropout-cap-slash1.png">
            <a:hlinkClick r:id="rId3"/>
          </p:cNvPr>
          <p:cNvPicPr>
            <a:picLocks noChangeAspect="1" noChangeArrowheads="1"/>
          </p:cNvPicPr>
          <p:nvPr/>
        </p:nvPicPr>
        <p:blipFill>
          <a:blip r:embed="rId4" cstate="print"/>
          <a:srcRect/>
          <a:stretch>
            <a:fillRect/>
          </a:stretch>
        </p:blipFill>
        <p:spPr bwMode="auto">
          <a:xfrm>
            <a:off x="5562600" y="3647910"/>
            <a:ext cx="2895600" cy="3743325"/>
          </a:xfrm>
          <a:prstGeom prst="rect">
            <a:avLst/>
          </a:prstGeom>
          <a:noFill/>
          <a:ln w="9525">
            <a:noFill/>
            <a:miter lim="800000"/>
            <a:headEnd/>
            <a:tailEnd/>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73700"/>
            <a:ext cx="3844158" cy="6843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 y="1371600"/>
            <a:ext cx="7997825" cy="1828800"/>
          </a:xfrm>
          <a:prstGeom prst="rect">
            <a:avLst/>
          </a:prstGeom>
        </p:spPr>
        <p:txBody>
          <a:bodyPr anchor="ctr">
            <a:normAutofit fontScale="25000" lnSpcReduction="20000"/>
          </a:bodyPr>
          <a:lstStyle/>
          <a:p>
            <a:pPr marL="914400" indent="-457200" algn="ctr">
              <a:lnSpc>
                <a:spcPct val="60000"/>
              </a:lnSpc>
              <a:defRPr/>
            </a:pPr>
            <a:endParaRPr lang="en-US" sz="300" b="1" dirty="0">
              <a:solidFill>
                <a:srgbClr val="FFFF00"/>
              </a:solidFill>
              <a:effectLst>
                <a:outerShdw blurRad="38100" dist="38100" dir="2700000" algn="tl">
                  <a:srgbClr val="C0C0C0"/>
                </a:outerShdw>
              </a:effectLst>
              <a:latin typeface="Calibri" pitchFamily="34" charset="0"/>
            </a:endParaRPr>
          </a:p>
          <a:p>
            <a:pPr marL="914400" indent="-457200" algn="ctr">
              <a:lnSpc>
                <a:spcPct val="60000"/>
              </a:lnSpc>
              <a:defRPr/>
            </a:pPr>
            <a:endParaRPr lang="en-US" sz="200" b="1" dirty="0">
              <a:solidFill>
                <a:srgbClr val="FFFF00"/>
              </a:solidFill>
              <a:latin typeface="Times New Roman" pitchFamily="18" charset="0"/>
              <a:cs typeface="Times New Roman" pitchFamily="18" charset="0"/>
            </a:endParaRPr>
          </a:p>
          <a:p>
            <a:pPr marL="914400" indent="-457200">
              <a:lnSpc>
                <a:spcPct val="60000"/>
              </a:lnSpc>
              <a:defRPr/>
            </a:pPr>
            <a:endParaRPr lang="en-US" sz="200" b="1" dirty="0">
              <a:solidFill>
                <a:srgbClr val="FFFF00"/>
              </a:solidFill>
              <a:latin typeface="Times New Roman" pitchFamily="18" charset="0"/>
              <a:cs typeface="Times New Roman" pitchFamily="18" charset="0"/>
            </a:endParaRPr>
          </a:p>
          <a:p>
            <a:pPr marL="914400" indent="-457200">
              <a:lnSpc>
                <a:spcPct val="60000"/>
              </a:lnSpc>
              <a:defRPr/>
            </a:pPr>
            <a:endParaRPr lang="en-US" sz="200" dirty="0"/>
          </a:p>
          <a:p>
            <a:pPr marL="914400" indent="-457200">
              <a:lnSpc>
                <a:spcPct val="60000"/>
              </a:lnSpc>
              <a:defRPr/>
            </a:pPr>
            <a:endParaRPr lang="en-US" sz="200" dirty="0"/>
          </a:p>
          <a:p>
            <a:pPr marL="914400" indent="-457200">
              <a:lnSpc>
                <a:spcPct val="60000"/>
              </a:lnSpc>
              <a:defRPr/>
            </a:pPr>
            <a:endParaRPr lang="en-US" sz="700" dirty="0">
              <a:solidFill>
                <a:srgbClr val="FFFF00"/>
              </a:solidFill>
              <a:latin typeface="Times New Roman" pitchFamily="18" charset="0"/>
              <a:cs typeface="Times New Roman" pitchFamily="18" charset="0"/>
            </a:endParaRPr>
          </a:p>
          <a:p>
            <a:pPr marL="914400" indent="-457200">
              <a:lnSpc>
                <a:spcPct val="60000"/>
              </a:lnSpc>
              <a:defRPr/>
            </a:pPr>
            <a:endParaRPr lang="en-US" sz="600" dirty="0">
              <a:solidFill>
                <a:srgbClr val="FFFF00"/>
              </a:solidFill>
              <a:latin typeface="Times New Roman" pitchFamily="18" charset="0"/>
              <a:cs typeface="Times New Roman" pitchFamily="18" charset="0"/>
            </a:endParaRPr>
          </a:p>
          <a:p>
            <a:pPr marL="914400" indent="-457200">
              <a:lnSpc>
                <a:spcPct val="60000"/>
              </a:lnSpc>
              <a:defRPr/>
            </a:pPr>
            <a:endParaRPr lang="en-US" sz="700" dirty="0">
              <a:solidFill>
                <a:srgbClr val="FFFF00"/>
              </a:solidFill>
              <a:latin typeface="Times New Roman" pitchFamily="18" charset="0"/>
              <a:cs typeface="Times New Roman" pitchFamily="18" charset="0"/>
            </a:endParaRPr>
          </a:p>
          <a:p>
            <a:pPr marL="914400" indent="-457200">
              <a:defRPr/>
            </a:pPr>
            <a:endParaRPr lang="en-US" sz="2400" dirty="0">
              <a:cs typeface="Arial" charset="0"/>
            </a:endParaRPr>
          </a:p>
          <a:p>
            <a:pPr marL="914400" indent="-457200">
              <a:lnSpc>
                <a:spcPct val="120000"/>
              </a:lnSpc>
              <a:buFont typeface="Arial" charset="0"/>
              <a:buChar char="•"/>
              <a:defRPr/>
            </a:pPr>
            <a:endParaRPr lang="en-US" sz="2300" dirty="0" smtClean="0">
              <a:cs typeface="Arial" charset="0"/>
            </a:endParaRPr>
          </a:p>
          <a:p>
            <a:pPr marL="914400" indent="-457200">
              <a:lnSpc>
                <a:spcPct val="120000"/>
              </a:lnSpc>
              <a:buFont typeface="Arial" charset="0"/>
              <a:buChar char="•"/>
              <a:defRPr/>
            </a:pPr>
            <a:endParaRPr lang="en-US" sz="2300" dirty="0" smtClean="0">
              <a:cs typeface="Arial" charset="0"/>
            </a:endParaRPr>
          </a:p>
          <a:p>
            <a:pPr marL="914400" indent="-457200">
              <a:lnSpc>
                <a:spcPct val="120000"/>
              </a:lnSpc>
              <a:buFont typeface="Arial" charset="0"/>
              <a:buChar char="•"/>
              <a:defRPr/>
            </a:pPr>
            <a:endParaRPr lang="en-US" sz="2300" dirty="0" smtClean="0">
              <a:cs typeface="Arial" charset="0"/>
            </a:endParaRPr>
          </a:p>
          <a:p>
            <a:pPr marL="914400" indent="-457200">
              <a:lnSpc>
                <a:spcPct val="120000"/>
              </a:lnSpc>
              <a:buFont typeface="Arial" charset="0"/>
              <a:buChar char="•"/>
              <a:defRPr/>
            </a:pPr>
            <a:endParaRPr lang="en-US" sz="2300" dirty="0" smtClean="0">
              <a:cs typeface="Arial" charset="0"/>
            </a:endParaRPr>
          </a:p>
          <a:p>
            <a:pPr marL="914400" indent="-457200">
              <a:lnSpc>
                <a:spcPct val="120000"/>
              </a:lnSpc>
              <a:buFont typeface="Arial" charset="0"/>
              <a:buChar char="•"/>
              <a:defRPr/>
            </a:pPr>
            <a:endParaRPr lang="en-US" sz="8000" dirty="0" smtClean="0">
              <a:cs typeface="Arial" charset="0"/>
            </a:endParaRPr>
          </a:p>
          <a:p>
            <a:pPr marL="914400" indent="-457200">
              <a:lnSpc>
                <a:spcPct val="120000"/>
              </a:lnSpc>
              <a:buFont typeface="Arial" charset="0"/>
              <a:buChar char="•"/>
              <a:defRPr/>
            </a:pPr>
            <a:endParaRPr lang="en-US" sz="8000" dirty="0" smtClean="0">
              <a:cs typeface="Arial" charset="0"/>
            </a:endParaRPr>
          </a:p>
          <a:p>
            <a:pPr marL="914400" indent="-457200">
              <a:lnSpc>
                <a:spcPct val="120000"/>
              </a:lnSpc>
              <a:buFont typeface="Arial" charset="0"/>
              <a:buChar char="•"/>
              <a:defRPr/>
            </a:pPr>
            <a:endParaRPr lang="en-US" sz="8000" dirty="0" smtClean="0">
              <a:cs typeface="Arial" charset="0"/>
            </a:endParaRPr>
          </a:p>
          <a:p>
            <a:pPr marL="914400" indent="-457200">
              <a:lnSpc>
                <a:spcPct val="120000"/>
              </a:lnSpc>
              <a:buFont typeface="Arial" charset="0"/>
              <a:buChar char="•"/>
              <a:defRPr/>
            </a:pPr>
            <a:endParaRPr lang="en-US" sz="8000" dirty="0" smtClean="0">
              <a:cs typeface="Arial" charset="0"/>
            </a:endParaRPr>
          </a:p>
          <a:p>
            <a:pPr marL="914400" indent="-457200">
              <a:lnSpc>
                <a:spcPct val="120000"/>
              </a:lnSpc>
              <a:buFont typeface="Arial" charset="0"/>
              <a:buChar char="•"/>
              <a:defRPr/>
            </a:pPr>
            <a:endParaRPr lang="en-US" sz="8000" dirty="0" smtClean="0">
              <a:cs typeface="Arial" charset="0"/>
            </a:endParaRPr>
          </a:p>
          <a:p>
            <a:pPr marL="914400" indent="-457200">
              <a:lnSpc>
                <a:spcPct val="120000"/>
              </a:lnSpc>
              <a:buFont typeface="Arial" charset="0"/>
              <a:buChar char="•"/>
              <a:defRPr/>
            </a:pPr>
            <a:endParaRPr lang="en-US" sz="9600" dirty="0" smtClean="0">
              <a:cs typeface="Arial" charset="0"/>
            </a:endParaRPr>
          </a:p>
          <a:p>
            <a:pPr marL="914400" indent="-457200">
              <a:lnSpc>
                <a:spcPct val="120000"/>
              </a:lnSpc>
              <a:buFont typeface="Arial" charset="0"/>
              <a:buChar char="•"/>
              <a:defRPr/>
            </a:pPr>
            <a:endParaRPr lang="en-US" sz="9600" dirty="0" smtClean="0">
              <a:cs typeface="Arial" charset="0"/>
            </a:endParaRPr>
          </a:p>
          <a:p>
            <a:pPr marL="914400" indent="-457200">
              <a:lnSpc>
                <a:spcPct val="120000"/>
              </a:lnSpc>
              <a:buFont typeface="Arial" charset="0"/>
              <a:buChar char="•"/>
              <a:defRPr/>
            </a:pPr>
            <a:r>
              <a:rPr lang="en-US" sz="9600" dirty="0" smtClean="0">
                <a:cs typeface="Arial" charset="0"/>
              </a:rPr>
              <a:t>Hispanic </a:t>
            </a:r>
            <a:r>
              <a:rPr lang="en-US" sz="9600" dirty="0">
                <a:cs typeface="Arial" charset="0"/>
              </a:rPr>
              <a:t>and Latinos do seem to take good advantage of various treatment services once they have entered residential </a:t>
            </a:r>
            <a:r>
              <a:rPr lang="en-US" sz="9600" dirty="0" smtClean="0">
                <a:cs typeface="Arial" charset="0"/>
              </a:rPr>
              <a:t>care.</a:t>
            </a:r>
            <a:endParaRPr lang="en-US" sz="9600" dirty="0">
              <a:cs typeface="Arial" charset="0"/>
            </a:endParaRPr>
          </a:p>
          <a:p>
            <a:pPr marL="914400" indent="-457200">
              <a:lnSpc>
                <a:spcPct val="120000"/>
              </a:lnSpc>
              <a:buFont typeface="Wingdings" pitchFamily="2" charset="2"/>
              <a:buChar char="§"/>
              <a:defRPr/>
            </a:pPr>
            <a:endParaRPr lang="en-US" sz="9600" dirty="0">
              <a:cs typeface="Arial" charset="0"/>
            </a:endParaRPr>
          </a:p>
          <a:p>
            <a:pPr marL="914400" indent="-457200">
              <a:lnSpc>
                <a:spcPct val="120000"/>
              </a:lnSpc>
              <a:buFont typeface="Arial" charset="0"/>
              <a:buChar char="•"/>
              <a:defRPr/>
            </a:pPr>
            <a:r>
              <a:rPr lang="en-US" sz="9600" dirty="0">
                <a:cs typeface="Arial" charset="0"/>
              </a:rPr>
              <a:t>Hispanic and Latinos who have never used </a:t>
            </a:r>
            <a:r>
              <a:rPr lang="en-US" sz="9600" dirty="0" smtClean="0">
                <a:cs typeface="Arial" charset="0"/>
              </a:rPr>
              <a:t>SUD </a:t>
            </a:r>
            <a:r>
              <a:rPr lang="en-US" sz="9600" dirty="0">
                <a:cs typeface="Arial" charset="0"/>
              </a:rPr>
              <a:t>treatment facilities have a higher opinion of its value than Hispanic and Latinos who have already used it.</a:t>
            </a:r>
          </a:p>
          <a:p>
            <a:pPr marL="914400" indent="-457200" algn="ctr">
              <a:lnSpc>
                <a:spcPct val="120000"/>
              </a:lnSpc>
              <a:defRPr/>
            </a:pPr>
            <a:endParaRPr lang="en-US" sz="8000" dirty="0">
              <a:solidFill>
                <a:srgbClr val="FFFF00"/>
              </a:solidFill>
              <a:latin typeface="Times New Roman" pitchFamily="18" charset="0"/>
              <a:cs typeface="Times New Roman" pitchFamily="18" charset="0"/>
            </a:endParaRPr>
          </a:p>
          <a:p>
            <a:pPr marL="914400" indent="-457200" algn="ctr">
              <a:lnSpc>
                <a:spcPct val="120000"/>
              </a:lnSpc>
              <a:defRPr/>
            </a:pPr>
            <a:endParaRPr lang="en-US" sz="2300" dirty="0">
              <a:solidFill>
                <a:srgbClr val="FFFF00"/>
              </a:solidFill>
              <a:latin typeface="Times New Roman" pitchFamily="18" charset="0"/>
              <a:cs typeface="Times New Roman" pitchFamily="18" charset="0"/>
            </a:endParaRPr>
          </a:p>
          <a:p>
            <a:pPr marL="914400" indent="-457200">
              <a:lnSpc>
                <a:spcPct val="120000"/>
              </a:lnSpc>
              <a:defRPr/>
            </a:pPr>
            <a:endParaRPr lang="en-US" sz="2300" dirty="0">
              <a:solidFill>
                <a:srgbClr val="FFFF00"/>
              </a:solidFill>
              <a:latin typeface="Times New Roman" pitchFamily="18" charset="0"/>
              <a:cs typeface="Times New Roman" pitchFamily="18" charset="0"/>
            </a:endParaRPr>
          </a:p>
          <a:p>
            <a:pPr marL="914400" indent="-457200">
              <a:lnSpc>
                <a:spcPct val="120000"/>
              </a:lnSpc>
              <a:defRPr/>
            </a:pPr>
            <a:endParaRPr lang="en-US" sz="2300" dirty="0">
              <a:solidFill>
                <a:srgbClr val="FFFF00"/>
              </a:solidFill>
              <a:latin typeface="Times New Roman" pitchFamily="18" charset="0"/>
              <a:cs typeface="Times New Roman" pitchFamily="18" charset="0"/>
            </a:endParaRPr>
          </a:p>
          <a:p>
            <a:pPr marL="914400" indent="-457200">
              <a:lnSpc>
                <a:spcPct val="120000"/>
              </a:lnSpc>
              <a:defRPr/>
            </a:pPr>
            <a:endParaRPr lang="en-US" sz="2300" b="1" i="1" dirty="0">
              <a:solidFill>
                <a:srgbClr val="FFFF00"/>
              </a:solidFill>
              <a:latin typeface="Times New Roman" pitchFamily="18" charset="0"/>
              <a:cs typeface="Times New Roman" pitchFamily="18" charset="0"/>
            </a:endParaRPr>
          </a:p>
          <a:p>
            <a:pPr marL="914400" indent="-457200">
              <a:lnSpc>
                <a:spcPct val="120000"/>
              </a:lnSpc>
              <a:defRPr/>
            </a:pPr>
            <a:endParaRPr lang="en-US" sz="2300" b="1" i="1" dirty="0">
              <a:solidFill>
                <a:srgbClr val="FFFF00"/>
              </a:solidFill>
              <a:latin typeface="Times New Roman" pitchFamily="18" charset="0"/>
              <a:cs typeface="Times New Roman" pitchFamily="18" charset="0"/>
            </a:endParaRPr>
          </a:p>
          <a:p>
            <a:pPr marL="914400" indent="-457200" algn="ctr">
              <a:lnSpc>
                <a:spcPct val="120000"/>
              </a:lnSpc>
              <a:defRPr/>
            </a:pPr>
            <a:endParaRPr lang="en-US" sz="2300" b="1" i="1" dirty="0">
              <a:solidFill>
                <a:srgbClr val="FFFF00"/>
              </a:solidFill>
              <a:latin typeface="Times New Roman" pitchFamily="18" charset="0"/>
              <a:cs typeface="Times New Roman" pitchFamily="18" charset="0"/>
            </a:endParaRPr>
          </a:p>
          <a:p>
            <a:pPr marL="914400" indent="-457200" algn="ctr">
              <a:lnSpc>
                <a:spcPct val="120000"/>
              </a:lnSpc>
              <a:defRPr/>
            </a:pPr>
            <a:endParaRPr lang="en-US" sz="2300" b="1" i="1" dirty="0">
              <a:solidFill>
                <a:srgbClr val="FFFF00"/>
              </a:solidFill>
              <a:latin typeface="Times New Roman" pitchFamily="18" charset="0"/>
              <a:cs typeface="Times New Roman" pitchFamily="18" charset="0"/>
            </a:endParaRPr>
          </a:p>
          <a:p>
            <a:pPr marL="914400" indent="-457200" algn="ctr">
              <a:lnSpc>
                <a:spcPct val="120000"/>
              </a:lnSpc>
              <a:defRPr/>
            </a:pPr>
            <a:endParaRPr lang="en-US" sz="23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120000"/>
              </a:lnSpc>
              <a:defRPr/>
            </a:pPr>
            <a:endParaRPr lang="en-US" sz="23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120000"/>
              </a:lnSpc>
              <a:defRPr/>
            </a:pPr>
            <a:endParaRPr lang="en-US" sz="2300" dirty="0">
              <a:solidFill>
                <a:srgbClr val="FFFF00"/>
              </a:solidFill>
              <a:effectLst>
                <a:outerShdw blurRad="38100" dist="38100" dir="2700000" algn="tl">
                  <a:srgbClr val="C0C0C0"/>
                </a:outerShdw>
              </a:effectLst>
              <a:latin typeface="Calibri" pitchFamily="34" charset="0"/>
            </a:endParaRPr>
          </a:p>
          <a:p>
            <a:pPr marL="914400" indent="-457200" algn="ctr">
              <a:lnSpc>
                <a:spcPct val="60000"/>
              </a:lnSpc>
              <a:defRPr/>
            </a:pPr>
            <a:endParaRPr lang="en-US" sz="300" dirty="0">
              <a:solidFill>
                <a:srgbClr val="FFFF00"/>
              </a:solidFill>
              <a:effectLst>
                <a:outerShdw blurRad="38100" dist="38100" dir="2700000" algn="tl">
                  <a:srgbClr val="C0C0C0"/>
                </a:outerShdw>
              </a:effectLst>
              <a:latin typeface="Calibri" pitchFamily="34" charset="0"/>
            </a:endParaRPr>
          </a:p>
        </p:txBody>
      </p:sp>
      <p:sp>
        <p:nvSpPr>
          <p:cNvPr id="51202" name="TextBox 1"/>
          <p:cNvSpPr txBox="1">
            <a:spLocks noChangeArrowheads="1"/>
          </p:cNvSpPr>
          <p:nvPr/>
        </p:nvSpPr>
        <p:spPr bwMode="auto">
          <a:xfrm>
            <a:off x="76200" y="344488"/>
            <a:ext cx="9067800" cy="646112"/>
          </a:xfrm>
          <a:prstGeom prst="rect">
            <a:avLst/>
          </a:prstGeom>
          <a:noFill/>
          <a:ln w="9525">
            <a:noFill/>
            <a:miter lim="800000"/>
            <a:headEnd/>
            <a:tailEnd/>
          </a:ln>
        </p:spPr>
        <p:txBody>
          <a:bodyPr>
            <a:spAutoFit/>
          </a:bodyPr>
          <a:lstStyle/>
          <a:p>
            <a:r>
              <a:rPr lang="en-US" sz="3600" b="1" dirty="0">
                <a:solidFill>
                  <a:schemeClr val="bg1"/>
                </a:solidFill>
              </a:rPr>
              <a:t>Hispanic and Latino Use of Services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112" y="4876800"/>
            <a:ext cx="2514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057400"/>
            <a:ext cx="7848600" cy="2057400"/>
          </a:xfrm>
          <a:prstGeom prst="rect">
            <a:avLst/>
          </a:prstGeom>
        </p:spPr>
        <p:txBody>
          <a:bodyPr anchor="ctr">
            <a:normAutofit fontScale="25000" lnSpcReduction="20000"/>
          </a:bodyPr>
          <a:lstStyle/>
          <a:p>
            <a:pPr marL="914400" indent="-457200"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marL="914400" indent="-457200" algn="ctr">
              <a:lnSpc>
                <a:spcPct val="80000"/>
              </a:lnSpc>
              <a:defRPr/>
            </a:pPr>
            <a:endParaRPr lang="en-US" sz="800" b="1" dirty="0">
              <a:solidFill>
                <a:srgbClr val="FFFF00"/>
              </a:solidFill>
              <a:latin typeface="Times New Roman" pitchFamily="18" charset="0"/>
              <a:cs typeface="Times New Roman" pitchFamily="18" charset="0"/>
            </a:endParaRPr>
          </a:p>
          <a:p>
            <a:pPr marL="914400" indent="-457200">
              <a:lnSpc>
                <a:spcPct val="80000"/>
              </a:lnSpc>
              <a:defRPr/>
            </a:pPr>
            <a:endParaRPr lang="en-US" sz="800" b="1" dirty="0">
              <a:solidFill>
                <a:srgbClr val="FFFF00"/>
              </a:solidFill>
              <a:latin typeface="Times New Roman" pitchFamily="18" charset="0"/>
              <a:cs typeface="Times New Roman" pitchFamily="18" charset="0"/>
            </a:endParaRPr>
          </a:p>
          <a:p>
            <a:pPr marL="914400" indent="-457200">
              <a:lnSpc>
                <a:spcPct val="80000"/>
              </a:lnSpc>
              <a:defRPr/>
            </a:pPr>
            <a:endParaRPr lang="en-US" sz="800" dirty="0"/>
          </a:p>
          <a:p>
            <a:pPr marL="914400" indent="-457200">
              <a:lnSpc>
                <a:spcPct val="80000"/>
              </a:lnSpc>
              <a:defRPr/>
            </a:pPr>
            <a:endParaRPr lang="en-US" sz="800" dirty="0"/>
          </a:p>
          <a:p>
            <a:pPr marL="914400" indent="-457200">
              <a:lnSpc>
                <a:spcPct val="80000"/>
              </a:lnSpc>
              <a:defRPr/>
            </a:pPr>
            <a:endParaRPr lang="en-US" sz="2800" dirty="0">
              <a:solidFill>
                <a:srgbClr val="FFFF00"/>
              </a:solidFill>
              <a:latin typeface="Times New Roman" pitchFamily="18" charset="0"/>
              <a:cs typeface="Times New Roman" pitchFamily="18" charset="0"/>
            </a:endParaRPr>
          </a:p>
          <a:p>
            <a:pPr marL="914400" indent="-457200">
              <a:lnSpc>
                <a:spcPct val="80000"/>
              </a:lnSpc>
              <a:defRPr/>
            </a:pPr>
            <a:endParaRPr lang="en-US" sz="2400" dirty="0">
              <a:solidFill>
                <a:srgbClr val="FFFF00"/>
              </a:solidFill>
              <a:latin typeface="Times New Roman" pitchFamily="18" charset="0"/>
              <a:cs typeface="Times New Roman" pitchFamily="18" charset="0"/>
            </a:endParaRPr>
          </a:p>
          <a:p>
            <a:pPr marL="914400" indent="-457200">
              <a:lnSpc>
                <a:spcPct val="80000"/>
              </a:lnSpc>
              <a:defRPr/>
            </a:pPr>
            <a:endParaRPr lang="en-US" sz="2400" dirty="0">
              <a:solidFill>
                <a:srgbClr val="FFFF00"/>
              </a:solidFill>
              <a:latin typeface="Times New Roman" pitchFamily="18" charset="0"/>
              <a:cs typeface="Times New Roman" pitchFamily="18" charset="0"/>
            </a:endParaRPr>
          </a:p>
          <a:p>
            <a:pPr marL="914400" indent="-457200" algn="ctr">
              <a:lnSpc>
                <a:spcPct val="80000"/>
              </a:lnSpc>
              <a:defRPr/>
            </a:pPr>
            <a:r>
              <a:rPr lang="en-US" sz="3200" b="1" dirty="0">
                <a:solidFill>
                  <a:srgbClr val="FFFF00"/>
                </a:solidFill>
                <a:latin typeface="Times New Roman" pitchFamily="18" charset="0"/>
                <a:cs typeface="Times New Roman" pitchFamily="18" charset="0"/>
              </a:rPr>
              <a:t> </a:t>
            </a:r>
          </a:p>
          <a:p>
            <a:pPr marL="914400" indent="-457200" algn="ctr">
              <a:lnSpc>
                <a:spcPct val="80000"/>
              </a:lnSpc>
              <a:defRPr/>
            </a:pPr>
            <a:r>
              <a:rPr lang="en-US" sz="2400" b="1" dirty="0">
                <a:solidFill>
                  <a:srgbClr val="FFFF00"/>
                </a:solidFill>
                <a:latin typeface="Times New Roman" pitchFamily="18" charset="0"/>
                <a:cs typeface="Times New Roman" pitchFamily="18" charset="0"/>
              </a:rPr>
              <a:t> </a:t>
            </a:r>
          </a:p>
          <a:p>
            <a:pPr marL="914400" indent="-457200">
              <a:lnSpc>
                <a:spcPct val="80000"/>
              </a:lnSpc>
              <a:defRPr/>
            </a:pPr>
            <a:endParaRPr lang="en-US" sz="2400" dirty="0">
              <a:cs typeface="Arial" charset="0"/>
            </a:endParaRPr>
          </a:p>
          <a:p>
            <a:pPr marL="914400" indent="-457200">
              <a:lnSpc>
                <a:spcPct val="80000"/>
              </a:lnSpc>
              <a:defRPr/>
            </a:pPr>
            <a:endParaRPr lang="en-US" sz="2400" dirty="0">
              <a:cs typeface="Arial" charset="0"/>
            </a:endParaRPr>
          </a:p>
          <a:p>
            <a:pPr marL="914400" indent="-457200">
              <a:lnSpc>
                <a:spcPct val="80000"/>
              </a:lnSpc>
              <a:buFont typeface="Wingdings" pitchFamily="2" charset="2"/>
              <a:buChar char="§"/>
              <a:defRPr/>
            </a:pPr>
            <a:endParaRPr lang="en-US" sz="2800" dirty="0">
              <a:cs typeface="Arial" charset="0"/>
            </a:endParaRPr>
          </a:p>
          <a:p>
            <a:pPr marL="914400" indent="-457200">
              <a:lnSpc>
                <a:spcPct val="80000"/>
              </a:lnSpc>
              <a:buFont typeface="Arial" charset="0"/>
              <a:buChar char="•"/>
              <a:defRPr/>
            </a:pPr>
            <a:r>
              <a:rPr lang="en-US" sz="11200" dirty="0">
                <a:cs typeface="Arial" charset="0"/>
              </a:rPr>
              <a:t>Is an inherent quality. </a:t>
            </a:r>
            <a:endParaRPr lang="en-US" sz="11200" dirty="0" smtClean="0">
              <a:cs typeface="Arial" charset="0"/>
            </a:endParaRPr>
          </a:p>
          <a:p>
            <a:pPr marL="914400" indent="-457200">
              <a:lnSpc>
                <a:spcPct val="80000"/>
              </a:lnSpc>
              <a:defRPr/>
            </a:pPr>
            <a:endParaRPr lang="en-US" sz="11200" dirty="0">
              <a:cs typeface="Arial" charset="0"/>
            </a:endParaRPr>
          </a:p>
          <a:p>
            <a:pPr marL="914400" indent="-457200">
              <a:lnSpc>
                <a:spcPct val="80000"/>
              </a:lnSpc>
              <a:defRPr/>
            </a:pPr>
            <a:endParaRPr lang="en-US" sz="11200" dirty="0">
              <a:cs typeface="Arial" charset="0"/>
            </a:endParaRPr>
          </a:p>
          <a:p>
            <a:pPr marL="914400" indent="-457200">
              <a:lnSpc>
                <a:spcPct val="80000"/>
              </a:lnSpc>
              <a:buFont typeface="Arial" charset="0"/>
              <a:buChar char="•"/>
              <a:defRPr/>
            </a:pPr>
            <a:r>
              <a:rPr lang="en-US" sz="11200" dirty="0">
                <a:cs typeface="Arial" charset="0"/>
              </a:rPr>
              <a:t>Does not exist in a vacuum</a:t>
            </a:r>
            <a:r>
              <a:rPr lang="en-US" sz="11200" dirty="0" smtClean="0">
                <a:cs typeface="Arial" charset="0"/>
              </a:rPr>
              <a:t>.</a:t>
            </a:r>
          </a:p>
          <a:p>
            <a:pPr marL="914400" indent="-457200">
              <a:lnSpc>
                <a:spcPct val="80000"/>
              </a:lnSpc>
              <a:defRPr/>
            </a:pPr>
            <a:endParaRPr lang="en-US" sz="11200" dirty="0">
              <a:cs typeface="Arial" charset="0"/>
            </a:endParaRPr>
          </a:p>
          <a:p>
            <a:pPr marL="914400" indent="-457200">
              <a:lnSpc>
                <a:spcPct val="80000"/>
              </a:lnSpc>
              <a:buFont typeface="Arial" charset="0"/>
              <a:buChar char="•"/>
              <a:defRPr/>
            </a:pPr>
            <a:endParaRPr lang="en-US" sz="11200" dirty="0">
              <a:cs typeface="Arial" charset="0"/>
            </a:endParaRPr>
          </a:p>
          <a:p>
            <a:pPr marL="914400" indent="-457200">
              <a:lnSpc>
                <a:spcPct val="80000"/>
              </a:lnSpc>
              <a:buFont typeface="Arial" charset="0"/>
              <a:buChar char="•"/>
              <a:defRPr/>
            </a:pPr>
            <a:r>
              <a:rPr lang="en-US" sz="11200" dirty="0">
                <a:cs typeface="Arial" charset="0"/>
              </a:rPr>
              <a:t>Promotes strength based assessments.</a:t>
            </a:r>
          </a:p>
          <a:p>
            <a:pPr marL="914400" indent="-457200">
              <a:lnSpc>
                <a:spcPct val="80000"/>
              </a:lnSpc>
              <a:defRPr/>
            </a:pPr>
            <a:endParaRPr lang="en-US" sz="2800" dirty="0">
              <a:cs typeface="Arial" charset="0"/>
            </a:endParaRPr>
          </a:p>
          <a:p>
            <a:pPr marL="914400" indent="-457200">
              <a:lnSpc>
                <a:spcPct val="80000"/>
              </a:lnSpc>
              <a:buFont typeface="Arial" charset="0"/>
              <a:buChar char="•"/>
              <a:defRPr/>
            </a:pPr>
            <a:endParaRPr lang="en-US" sz="2800" dirty="0">
              <a:solidFill>
                <a:srgbClr val="FFFF00"/>
              </a:solidFill>
              <a:latin typeface="Times New Roman" pitchFamily="18" charset="0"/>
              <a:cs typeface="Times New Roman" pitchFamily="18" charset="0"/>
            </a:endParaRPr>
          </a:p>
          <a:p>
            <a:pPr marL="914400" indent="-457200">
              <a:lnSpc>
                <a:spcPct val="80000"/>
              </a:lnSpc>
              <a:defRPr/>
            </a:pPr>
            <a:endParaRPr lang="en-US" sz="2800" dirty="0">
              <a:solidFill>
                <a:srgbClr val="FFFF00"/>
              </a:solidFill>
              <a:latin typeface="Times New Roman" pitchFamily="18" charset="0"/>
              <a:cs typeface="Times New Roman" pitchFamily="18" charset="0"/>
            </a:endParaRPr>
          </a:p>
          <a:p>
            <a:pPr marL="914400" indent="-457200">
              <a:lnSpc>
                <a:spcPct val="80000"/>
              </a:lnSpc>
              <a:defRPr/>
            </a:pPr>
            <a:endParaRPr lang="en-US" sz="800" b="1" i="1" dirty="0">
              <a:solidFill>
                <a:srgbClr val="FFFF00"/>
              </a:solidFill>
              <a:latin typeface="Times New Roman" pitchFamily="18" charset="0"/>
              <a:cs typeface="Times New Roman" pitchFamily="18" charset="0"/>
            </a:endParaRPr>
          </a:p>
          <a:p>
            <a:pPr marL="914400" indent="-457200">
              <a:lnSpc>
                <a:spcPct val="80000"/>
              </a:lnSpc>
              <a:defRPr/>
            </a:pPr>
            <a:endParaRPr lang="en-US" sz="8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marL="914400" indent="-45720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53250" name="TextBox 1"/>
          <p:cNvSpPr txBox="1">
            <a:spLocks noChangeArrowheads="1"/>
          </p:cNvSpPr>
          <p:nvPr/>
        </p:nvSpPr>
        <p:spPr bwMode="auto">
          <a:xfrm>
            <a:off x="87313" y="344488"/>
            <a:ext cx="9056687" cy="646112"/>
          </a:xfrm>
          <a:prstGeom prst="rect">
            <a:avLst/>
          </a:prstGeom>
          <a:noFill/>
          <a:ln w="9525">
            <a:noFill/>
            <a:miter lim="800000"/>
            <a:headEnd/>
            <a:tailEnd/>
          </a:ln>
        </p:spPr>
        <p:txBody>
          <a:bodyPr>
            <a:spAutoFit/>
          </a:bodyPr>
          <a:lstStyle/>
          <a:p>
            <a:r>
              <a:rPr lang="en-US" sz="3600" b="1">
                <a:solidFill>
                  <a:schemeClr val="bg1"/>
                </a:solidFill>
              </a:rPr>
              <a:t>Resilience</a:t>
            </a:r>
          </a:p>
        </p:txBody>
      </p:sp>
      <p:pic>
        <p:nvPicPr>
          <p:cNvPr id="53251" name="Picture 5" descr="ANd9GcR7pyOpctTSya0yIimn_rg4MGTKKBzUsNS4SZFiq_hnVcB7xJ8T"/>
          <p:cNvPicPr>
            <a:picLocks noChangeAspect="1" noChangeArrowheads="1"/>
          </p:cNvPicPr>
          <p:nvPr/>
        </p:nvPicPr>
        <p:blipFill>
          <a:blip r:embed="rId3" cstate="print"/>
          <a:srcRect/>
          <a:stretch>
            <a:fillRect/>
          </a:stretch>
        </p:blipFill>
        <p:spPr bwMode="auto">
          <a:xfrm rot="-1208620">
            <a:off x="4601363" y="4643159"/>
            <a:ext cx="2905125" cy="157162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657600" y="2209800"/>
            <a:ext cx="5292725" cy="4572000"/>
          </a:xfrm>
          <a:prstGeom prst="rect">
            <a:avLst/>
          </a:prstGeom>
        </p:spPr>
        <p:txBody>
          <a:bodyPr anchor="ctr">
            <a:normAutofit/>
          </a:bodyPr>
          <a:lstStyle/>
          <a:p>
            <a:pPr marL="914400" indent="-457200" algn="ctr">
              <a:lnSpc>
                <a:spcPct val="60000"/>
              </a:lnSpc>
              <a:defRPr/>
            </a:pPr>
            <a:endParaRPr lang="en-US" sz="900" b="1">
              <a:solidFill>
                <a:srgbClr val="FFFF00"/>
              </a:solidFill>
              <a:effectLst>
                <a:outerShdw blurRad="38100" dist="38100" dir="2700000" algn="tl">
                  <a:srgbClr val="C0C0C0"/>
                </a:outerShdw>
              </a:effectLst>
              <a:latin typeface="Calibri" pitchFamily="34" charset="0"/>
            </a:endParaRPr>
          </a:p>
          <a:p>
            <a:pPr marL="914400" indent="-457200" algn="ctr">
              <a:lnSpc>
                <a:spcPct val="60000"/>
              </a:lnSpc>
              <a:defRPr/>
            </a:pPr>
            <a:endParaRPr lang="en-US" sz="600" b="1">
              <a:solidFill>
                <a:srgbClr val="FFFF00"/>
              </a:solidFill>
              <a:latin typeface="Times New Roman" pitchFamily="18" charset="0"/>
              <a:cs typeface="Times New Roman" pitchFamily="18" charset="0"/>
            </a:endParaRPr>
          </a:p>
          <a:p>
            <a:pPr marL="914400" indent="-457200">
              <a:lnSpc>
                <a:spcPct val="60000"/>
              </a:lnSpc>
              <a:defRPr/>
            </a:pPr>
            <a:endParaRPr lang="en-US" sz="600" b="1">
              <a:solidFill>
                <a:srgbClr val="FFFF00"/>
              </a:solidFill>
              <a:latin typeface="Times New Roman" pitchFamily="18" charset="0"/>
              <a:cs typeface="Times New Roman" pitchFamily="18" charset="0"/>
            </a:endParaRPr>
          </a:p>
          <a:p>
            <a:pPr marL="914400" indent="-457200">
              <a:lnSpc>
                <a:spcPct val="60000"/>
              </a:lnSpc>
              <a:defRPr/>
            </a:pPr>
            <a:endParaRPr lang="en-US" sz="600"/>
          </a:p>
          <a:p>
            <a:pPr marL="914400" indent="-457200">
              <a:lnSpc>
                <a:spcPct val="60000"/>
              </a:lnSpc>
              <a:defRPr/>
            </a:pPr>
            <a:endParaRPr lang="en-US" sz="600"/>
          </a:p>
          <a:p>
            <a:pPr marL="914400" indent="-457200">
              <a:lnSpc>
                <a:spcPct val="60000"/>
              </a:lnSpc>
              <a:defRPr/>
            </a:pPr>
            <a:endParaRPr lang="en-US" sz="2200">
              <a:solidFill>
                <a:srgbClr val="FFFF00"/>
              </a:solidFill>
              <a:latin typeface="Times New Roman" pitchFamily="18" charset="0"/>
              <a:cs typeface="Times New Roman" pitchFamily="18" charset="0"/>
            </a:endParaRPr>
          </a:p>
          <a:p>
            <a:pPr marL="914400" indent="-457200">
              <a:lnSpc>
                <a:spcPct val="60000"/>
              </a:lnSpc>
              <a:defRPr/>
            </a:pPr>
            <a:endParaRPr lang="en-US" sz="1900">
              <a:solidFill>
                <a:srgbClr val="FFFF00"/>
              </a:solidFill>
              <a:latin typeface="Times New Roman" pitchFamily="18" charset="0"/>
              <a:cs typeface="Times New Roman" pitchFamily="18" charset="0"/>
            </a:endParaRPr>
          </a:p>
          <a:p>
            <a:pPr marL="914400" indent="-457200">
              <a:buFont typeface="Arial" charset="0"/>
              <a:buChar char="•"/>
              <a:defRPr/>
            </a:pPr>
            <a:r>
              <a:rPr lang="en-US" sz="2700">
                <a:cs typeface="Times New Roman" pitchFamily="18" charset="0"/>
              </a:rPr>
              <a:t>Support networks</a:t>
            </a:r>
          </a:p>
          <a:p>
            <a:pPr marL="914400" indent="-457200">
              <a:defRPr/>
            </a:pPr>
            <a:endParaRPr lang="en-US" sz="2700">
              <a:cs typeface="Times New Roman" pitchFamily="18" charset="0"/>
            </a:endParaRPr>
          </a:p>
          <a:p>
            <a:pPr marL="914400" indent="-457200">
              <a:buFont typeface="Arial" charset="0"/>
              <a:buChar char="•"/>
              <a:defRPr/>
            </a:pPr>
            <a:endParaRPr lang="en-US" sz="2700">
              <a:cs typeface="Times New Roman" pitchFamily="18" charset="0"/>
            </a:endParaRPr>
          </a:p>
          <a:p>
            <a:pPr marL="914400" indent="-457200">
              <a:buFont typeface="Arial" charset="0"/>
              <a:buChar char="•"/>
              <a:defRPr/>
            </a:pPr>
            <a:r>
              <a:rPr lang="en-US" sz="2700">
                <a:cs typeface="Times New Roman" pitchFamily="18" charset="0"/>
              </a:rPr>
              <a:t>Education</a:t>
            </a:r>
          </a:p>
          <a:p>
            <a:pPr marL="914400" indent="-457200">
              <a:buFont typeface="Arial" charset="0"/>
              <a:buChar char="•"/>
              <a:defRPr/>
            </a:pPr>
            <a:endParaRPr lang="en-US" sz="2700">
              <a:cs typeface="Times New Roman" pitchFamily="18" charset="0"/>
            </a:endParaRPr>
          </a:p>
          <a:p>
            <a:pPr marL="914400" indent="-457200">
              <a:buFontTx/>
              <a:buChar char="•"/>
              <a:defRPr/>
            </a:pPr>
            <a:endParaRPr lang="en-US" sz="2700">
              <a:cs typeface="Times New Roman" pitchFamily="18" charset="0"/>
            </a:endParaRPr>
          </a:p>
          <a:p>
            <a:pPr marL="914400" indent="-457200">
              <a:buFont typeface="Arial" charset="0"/>
              <a:buChar char="•"/>
              <a:defRPr/>
            </a:pPr>
            <a:r>
              <a:rPr lang="en-US" sz="2700">
                <a:cs typeface="Times New Roman" pitchFamily="18" charset="0"/>
              </a:rPr>
              <a:t>Vocational training</a:t>
            </a:r>
          </a:p>
          <a:p>
            <a:pPr marL="914400" indent="-457200">
              <a:lnSpc>
                <a:spcPct val="60000"/>
              </a:lnSpc>
              <a:buFontTx/>
              <a:buChar char="•"/>
              <a:defRPr/>
            </a:pPr>
            <a:endParaRPr lang="en-US" sz="2500">
              <a:cs typeface="Times New Roman" pitchFamily="18" charset="0"/>
            </a:endParaRPr>
          </a:p>
          <a:p>
            <a:pPr marL="914400" indent="-457200">
              <a:lnSpc>
                <a:spcPct val="60000"/>
              </a:lnSpc>
              <a:buFontTx/>
              <a:buChar char="•"/>
              <a:defRPr/>
            </a:pPr>
            <a:endParaRPr lang="en-US" sz="2500">
              <a:cs typeface="Times New Roman" pitchFamily="18" charset="0"/>
            </a:endParaRPr>
          </a:p>
          <a:p>
            <a:pPr marL="914400" indent="-457200" algn="ctr">
              <a:lnSpc>
                <a:spcPct val="60000"/>
              </a:lnSpc>
              <a:defRPr/>
            </a:pPr>
            <a:r>
              <a:rPr lang="en-US" sz="1900" b="1">
                <a:solidFill>
                  <a:srgbClr val="FFFF00"/>
                </a:solidFill>
                <a:latin typeface="Times New Roman" pitchFamily="18" charset="0"/>
                <a:cs typeface="Times New Roman" pitchFamily="18" charset="0"/>
              </a:rPr>
              <a:t> </a:t>
            </a:r>
          </a:p>
          <a:p>
            <a:pPr marL="914400" indent="-457200">
              <a:lnSpc>
                <a:spcPct val="60000"/>
              </a:lnSpc>
              <a:defRPr/>
            </a:pPr>
            <a:endParaRPr lang="en-US" sz="1900">
              <a:solidFill>
                <a:srgbClr val="FFFF00"/>
              </a:solidFill>
              <a:latin typeface="Times New Roman" pitchFamily="18" charset="0"/>
              <a:cs typeface="Times New Roman" pitchFamily="18" charset="0"/>
            </a:endParaRPr>
          </a:p>
          <a:p>
            <a:pPr marL="914400" indent="-457200">
              <a:lnSpc>
                <a:spcPct val="60000"/>
              </a:lnSpc>
              <a:buFont typeface="Wingdings" pitchFamily="2" charset="2"/>
              <a:buChar char="§"/>
              <a:defRPr/>
            </a:pPr>
            <a:endParaRPr lang="en-US" sz="1900">
              <a:cs typeface="Arial" charset="0"/>
            </a:endParaRPr>
          </a:p>
          <a:p>
            <a:pPr marL="914400" indent="-457200" algn="ctr">
              <a:lnSpc>
                <a:spcPct val="60000"/>
              </a:lnSpc>
              <a:defRPr/>
            </a:pPr>
            <a:endParaRPr lang="en-US" sz="1900">
              <a:solidFill>
                <a:srgbClr val="FFFF00"/>
              </a:solidFill>
              <a:latin typeface="Times New Roman" pitchFamily="18" charset="0"/>
              <a:cs typeface="Times New Roman" pitchFamily="18" charset="0"/>
            </a:endParaRPr>
          </a:p>
          <a:p>
            <a:pPr marL="914400" indent="-457200" algn="ctr">
              <a:lnSpc>
                <a:spcPct val="60000"/>
              </a:lnSpc>
              <a:defRPr/>
            </a:pPr>
            <a:endParaRPr lang="en-US" sz="2500">
              <a:solidFill>
                <a:srgbClr val="FFFF00"/>
              </a:solidFill>
              <a:latin typeface="Times New Roman" pitchFamily="18" charset="0"/>
              <a:cs typeface="Times New Roman" pitchFamily="18" charset="0"/>
            </a:endParaRPr>
          </a:p>
          <a:p>
            <a:pPr marL="914400" indent="-457200">
              <a:lnSpc>
                <a:spcPct val="60000"/>
              </a:lnSpc>
              <a:defRPr/>
            </a:pPr>
            <a:endParaRPr lang="en-US" sz="1600">
              <a:solidFill>
                <a:srgbClr val="FFFF00"/>
              </a:solidFill>
              <a:latin typeface="Times New Roman" pitchFamily="18" charset="0"/>
              <a:cs typeface="Times New Roman" pitchFamily="18" charset="0"/>
            </a:endParaRPr>
          </a:p>
          <a:p>
            <a:pPr marL="914400" indent="-457200">
              <a:lnSpc>
                <a:spcPct val="60000"/>
              </a:lnSpc>
              <a:defRPr/>
            </a:pPr>
            <a:endParaRPr lang="en-US" sz="2200">
              <a:solidFill>
                <a:srgbClr val="FFFF00"/>
              </a:solidFill>
              <a:latin typeface="Times New Roman" pitchFamily="18" charset="0"/>
              <a:cs typeface="Times New Roman" pitchFamily="18" charset="0"/>
            </a:endParaRPr>
          </a:p>
          <a:p>
            <a:pPr marL="914400" indent="-457200">
              <a:lnSpc>
                <a:spcPct val="60000"/>
              </a:lnSpc>
              <a:defRPr/>
            </a:pPr>
            <a:endParaRPr lang="en-US" sz="600" b="1" i="1">
              <a:solidFill>
                <a:srgbClr val="FFFF00"/>
              </a:solidFill>
              <a:latin typeface="Times New Roman" pitchFamily="18" charset="0"/>
              <a:cs typeface="Times New Roman" pitchFamily="18" charset="0"/>
            </a:endParaRPr>
          </a:p>
          <a:p>
            <a:pPr marL="914400" indent="-457200">
              <a:lnSpc>
                <a:spcPct val="60000"/>
              </a:lnSpc>
              <a:defRPr/>
            </a:pPr>
            <a:endParaRPr lang="en-US" sz="600" b="1" i="1">
              <a:solidFill>
                <a:srgbClr val="FFFF00"/>
              </a:solidFill>
              <a:latin typeface="Times New Roman" pitchFamily="18" charset="0"/>
              <a:cs typeface="Times New Roman" pitchFamily="18" charset="0"/>
            </a:endParaRPr>
          </a:p>
          <a:p>
            <a:pPr marL="914400" indent="-457200" algn="ctr">
              <a:lnSpc>
                <a:spcPct val="60000"/>
              </a:lnSpc>
              <a:defRPr/>
            </a:pPr>
            <a:endParaRPr lang="en-US" sz="500" b="1" i="1">
              <a:solidFill>
                <a:srgbClr val="FFFF00"/>
              </a:solidFill>
              <a:latin typeface="Times New Roman" pitchFamily="18" charset="0"/>
              <a:cs typeface="Times New Roman" pitchFamily="18" charset="0"/>
            </a:endParaRPr>
          </a:p>
          <a:p>
            <a:pPr marL="914400" indent="-457200" algn="ctr">
              <a:lnSpc>
                <a:spcPct val="60000"/>
              </a:lnSpc>
              <a:defRPr/>
            </a:pPr>
            <a:endParaRPr lang="en-US" sz="500" b="1" i="1">
              <a:solidFill>
                <a:srgbClr val="FFFF00"/>
              </a:solidFill>
              <a:latin typeface="Times New Roman" pitchFamily="18" charset="0"/>
              <a:cs typeface="Times New Roman" pitchFamily="18" charset="0"/>
            </a:endParaRPr>
          </a:p>
          <a:p>
            <a:pPr marL="914400" indent="-457200" algn="ctr">
              <a:lnSpc>
                <a:spcPct val="60000"/>
              </a:lnSpc>
              <a:defRPr/>
            </a:pPr>
            <a:endParaRPr lang="en-US" sz="140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60000"/>
              </a:lnSpc>
              <a:defRPr/>
            </a:pPr>
            <a:endParaRPr lang="en-US" sz="140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60000"/>
              </a:lnSpc>
              <a:defRPr/>
            </a:pPr>
            <a:endParaRPr lang="en-US" sz="900">
              <a:solidFill>
                <a:srgbClr val="FFFF00"/>
              </a:solidFill>
              <a:effectLst>
                <a:outerShdw blurRad="38100" dist="38100" dir="2700000" algn="tl">
                  <a:srgbClr val="C0C0C0"/>
                </a:outerShdw>
              </a:effectLst>
              <a:latin typeface="Calibri" pitchFamily="34" charset="0"/>
            </a:endParaRPr>
          </a:p>
          <a:p>
            <a:pPr marL="914400" indent="-457200" algn="ctr">
              <a:lnSpc>
                <a:spcPct val="60000"/>
              </a:lnSpc>
              <a:defRPr/>
            </a:pPr>
            <a:endParaRPr lang="en-US" sz="900">
              <a:solidFill>
                <a:srgbClr val="FFFF00"/>
              </a:solidFill>
              <a:effectLst>
                <a:outerShdw blurRad="38100" dist="38100" dir="2700000" algn="tl">
                  <a:srgbClr val="C0C0C0"/>
                </a:outerShdw>
              </a:effectLst>
              <a:latin typeface="Calibri" pitchFamily="34" charset="0"/>
            </a:endParaRPr>
          </a:p>
        </p:txBody>
      </p:sp>
      <p:sp>
        <p:nvSpPr>
          <p:cNvPr id="55298" name="TextBox 1"/>
          <p:cNvSpPr txBox="1">
            <a:spLocks noChangeArrowheads="1"/>
          </p:cNvSpPr>
          <p:nvPr/>
        </p:nvSpPr>
        <p:spPr bwMode="auto">
          <a:xfrm>
            <a:off x="76200" y="344488"/>
            <a:ext cx="8364538" cy="641350"/>
          </a:xfrm>
          <a:prstGeom prst="rect">
            <a:avLst/>
          </a:prstGeom>
          <a:noFill/>
          <a:ln w="9525">
            <a:noFill/>
            <a:miter lim="800000"/>
            <a:headEnd/>
            <a:tailEnd/>
          </a:ln>
        </p:spPr>
        <p:txBody>
          <a:bodyPr>
            <a:spAutoFit/>
          </a:bodyPr>
          <a:lstStyle/>
          <a:p>
            <a:r>
              <a:rPr lang="en-US" sz="3600" b="1">
                <a:solidFill>
                  <a:schemeClr val="bg1"/>
                </a:solidFill>
              </a:rPr>
              <a:t>Maintenance</a:t>
            </a:r>
          </a:p>
        </p:txBody>
      </p:sp>
      <p:pic>
        <p:nvPicPr>
          <p:cNvPr id="55299" name="Picture 4" descr="ANd9GcQR1ZKMeB6E6Zu4_fI78ENXgE5x7cUQC8a3g3F1F9fv22ME9ufZ"/>
          <p:cNvPicPr>
            <a:picLocks noChangeAspect="1" noChangeArrowheads="1"/>
          </p:cNvPicPr>
          <p:nvPr/>
        </p:nvPicPr>
        <p:blipFill>
          <a:blip r:embed="rId3" cstate="print"/>
          <a:srcRect l="30807"/>
          <a:stretch>
            <a:fillRect/>
          </a:stretch>
        </p:blipFill>
        <p:spPr bwMode="auto">
          <a:xfrm>
            <a:off x="173038" y="2286000"/>
            <a:ext cx="3119437" cy="243205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143000"/>
            <a:ext cx="8153400" cy="2895600"/>
          </a:xfrm>
          <a:prstGeom prst="rect">
            <a:avLst/>
          </a:prstGeom>
        </p:spPr>
        <p:txBody>
          <a:bodyPr anchor="ctr">
            <a:normAutofit fontScale="25000" lnSpcReduction="20000"/>
          </a:bodyPr>
          <a:lstStyle/>
          <a:p>
            <a:pPr marL="914400" indent="-457200" algn="ctr">
              <a:lnSpc>
                <a:spcPct val="40000"/>
              </a:lnSpc>
              <a:defRPr/>
            </a:pPr>
            <a:endParaRPr lang="en-US" sz="200" b="1" dirty="0">
              <a:solidFill>
                <a:srgbClr val="FFFF00"/>
              </a:solidFill>
              <a:latin typeface="Times New Roman" pitchFamily="18" charset="0"/>
              <a:cs typeface="Times New Roman" pitchFamily="18" charset="0"/>
            </a:endParaRPr>
          </a:p>
          <a:p>
            <a:pPr marL="914400" indent="-457200">
              <a:lnSpc>
                <a:spcPct val="40000"/>
              </a:lnSpc>
              <a:defRPr/>
            </a:pPr>
            <a:endParaRPr lang="en-US" sz="200" b="1" dirty="0">
              <a:solidFill>
                <a:srgbClr val="FFFF00"/>
              </a:solidFill>
              <a:latin typeface="Times New Roman" pitchFamily="18" charset="0"/>
              <a:cs typeface="Times New Roman" pitchFamily="18" charset="0"/>
            </a:endParaRPr>
          </a:p>
          <a:p>
            <a:pPr marL="914400" indent="-457200">
              <a:lnSpc>
                <a:spcPct val="40000"/>
              </a:lnSpc>
              <a:defRPr/>
            </a:pPr>
            <a:endParaRPr lang="en-US" sz="200" dirty="0"/>
          </a:p>
          <a:p>
            <a:pPr marL="914400" indent="-457200">
              <a:lnSpc>
                <a:spcPct val="40000"/>
              </a:lnSpc>
              <a:defRPr/>
            </a:pPr>
            <a:endParaRPr lang="en-US" sz="200" dirty="0"/>
          </a:p>
          <a:p>
            <a:pPr marL="914400" indent="-457200">
              <a:lnSpc>
                <a:spcPct val="40000"/>
              </a:lnSpc>
              <a:defRPr/>
            </a:pPr>
            <a:endParaRPr lang="en-US" sz="600" dirty="0">
              <a:solidFill>
                <a:srgbClr val="FFFF00"/>
              </a:solidFill>
              <a:latin typeface="Times New Roman" pitchFamily="18" charset="0"/>
              <a:cs typeface="Times New Roman" pitchFamily="18" charset="0"/>
            </a:endParaRPr>
          </a:p>
          <a:p>
            <a:pPr marL="914400" indent="-457200">
              <a:lnSpc>
                <a:spcPct val="40000"/>
              </a:lnSpc>
              <a:defRPr/>
            </a:pPr>
            <a:endParaRPr lang="en-US" sz="600" dirty="0">
              <a:solidFill>
                <a:srgbClr val="FFFF00"/>
              </a:solidFill>
              <a:latin typeface="Times New Roman" pitchFamily="18" charset="0"/>
              <a:cs typeface="Times New Roman" pitchFamily="18" charset="0"/>
            </a:endParaRPr>
          </a:p>
          <a:p>
            <a:pPr marL="914400" indent="-457200">
              <a:lnSpc>
                <a:spcPct val="40000"/>
              </a:lnSpc>
              <a:defRPr/>
            </a:pPr>
            <a:endParaRPr lang="en-US" sz="600" dirty="0">
              <a:solidFill>
                <a:srgbClr val="FFFF00"/>
              </a:solidFill>
              <a:latin typeface="Times New Roman" pitchFamily="18" charset="0"/>
              <a:cs typeface="Times New Roman" pitchFamily="18" charset="0"/>
            </a:endParaRPr>
          </a:p>
          <a:p>
            <a:pPr marL="914400" indent="-457200" algn="ctr">
              <a:lnSpc>
                <a:spcPct val="40000"/>
              </a:lnSpc>
              <a:defRPr/>
            </a:pPr>
            <a:endParaRPr lang="en-US" sz="600" b="1" dirty="0">
              <a:solidFill>
                <a:srgbClr val="FFFF00"/>
              </a:solidFill>
              <a:latin typeface="Times New Roman" pitchFamily="18" charset="0"/>
              <a:cs typeface="Times New Roman" pitchFamily="18" charset="0"/>
            </a:endParaRPr>
          </a:p>
          <a:p>
            <a:pPr marL="914400" indent="-457200" algn="ctr">
              <a:lnSpc>
                <a:spcPct val="40000"/>
              </a:lnSpc>
              <a:defRPr/>
            </a:pPr>
            <a:r>
              <a:rPr lang="en-US" sz="600" b="1" dirty="0">
                <a:solidFill>
                  <a:srgbClr val="FFFF00"/>
                </a:solidFill>
                <a:latin typeface="Times New Roman" pitchFamily="18" charset="0"/>
                <a:cs typeface="Times New Roman" pitchFamily="18" charset="0"/>
              </a:rPr>
              <a:t> </a:t>
            </a:r>
          </a:p>
          <a:p>
            <a:pPr marL="914400" indent="-457200">
              <a:lnSpc>
                <a:spcPct val="40000"/>
              </a:lnSpc>
              <a:defRPr/>
            </a:pPr>
            <a:r>
              <a:rPr lang="en-US" sz="700" dirty="0">
                <a:cs typeface="Arial" charset="0"/>
              </a:rPr>
              <a:t> </a:t>
            </a:r>
          </a:p>
          <a:p>
            <a:pPr marL="914400" indent="-457200">
              <a:lnSpc>
                <a:spcPct val="80000"/>
              </a:lnSpc>
              <a:defRPr/>
            </a:pPr>
            <a:endParaRPr lang="en-US" sz="2200" dirty="0">
              <a:cs typeface="Arial" charset="0"/>
            </a:endParaRPr>
          </a:p>
          <a:p>
            <a:pPr marL="914400" indent="-457200">
              <a:lnSpc>
                <a:spcPct val="120000"/>
              </a:lnSpc>
              <a:buFont typeface="Arial" charset="0"/>
              <a:buChar char="•"/>
              <a:defRPr/>
            </a:pPr>
            <a:endParaRPr lang="en-US" sz="9600" dirty="0" smtClean="0">
              <a:cs typeface="Arial" charset="0"/>
            </a:endParaRPr>
          </a:p>
          <a:p>
            <a:pPr marL="914400" indent="-457200">
              <a:lnSpc>
                <a:spcPct val="120000"/>
              </a:lnSpc>
              <a:buFont typeface="Arial" charset="0"/>
              <a:buChar char="•"/>
              <a:defRPr/>
            </a:pPr>
            <a:r>
              <a:rPr lang="en-US" sz="9600" dirty="0" smtClean="0">
                <a:cs typeface="Arial" charset="0"/>
              </a:rPr>
              <a:t>MAT is increasingly </a:t>
            </a:r>
            <a:r>
              <a:rPr lang="en-US" sz="9600" dirty="0">
                <a:cs typeface="Arial" charset="0"/>
              </a:rPr>
              <a:t>being used for </a:t>
            </a:r>
            <a:r>
              <a:rPr lang="en-US" sz="9600" dirty="0" smtClean="0">
                <a:cs typeface="Arial" charset="0"/>
              </a:rPr>
              <a:t>treating substance use disorders but </a:t>
            </a:r>
            <a:r>
              <a:rPr lang="en-US" sz="9600" dirty="0">
                <a:cs typeface="Arial" charset="0"/>
              </a:rPr>
              <a:t>other than methadone, most are not likely to reach low income Hispanic</a:t>
            </a:r>
            <a:r>
              <a:rPr lang="en-US" sz="9600" dirty="0">
                <a:solidFill>
                  <a:srgbClr val="FF0000"/>
                </a:solidFill>
                <a:cs typeface="Arial" charset="0"/>
              </a:rPr>
              <a:t> </a:t>
            </a:r>
            <a:r>
              <a:rPr lang="en-US" sz="9600" dirty="0">
                <a:cs typeface="Arial" charset="0"/>
              </a:rPr>
              <a:t>and Latinos who need them because of excessive cost and current policies.</a:t>
            </a:r>
          </a:p>
          <a:p>
            <a:pPr marL="914400" indent="-457200">
              <a:lnSpc>
                <a:spcPct val="120000"/>
              </a:lnSpc>
              <a:buFont typeface="Wingdings" pitchFamily="2" charset="2"/>
              <a:buChar char="§"/>
              <a:defRPr/>
            </a:pPr>
            <a:endParaRPr lang="en-US" sz="9600" dirty="0">
              <a:cs typeface="Arial" charset="0"/>
            </a:endParaRPr>
          </a:p>
          <a:p>
            <a:pPr marL="914400" indent="-457200">
              <a:lnSpc>
                <a:spcPct val="120000"/>
              </a:lnSpc>
              <a:buFont typeface="Arial" charset="0"/>
              <a:buChar char="•"/>
              <a:defRPr/>
            </a:pPr>
            <a:r>
              <a:rPr lang="en-US" sz="9600" dirty="0">
                <a:cs typeface="Arial" charset="0"/>
              </a:rPr>
              <a:t>Thus, for the most part, methadone clinics and some residential care will be the main resources for </a:t>
            </a:r>
            <a:r>
              <a:rPr lang="en-US" sz="9600" dirty="0" smtClean="0">
                <a:cs typeface="Arial" charset="0"/>
              </a:rPr>
              <a:t>Hispanic </a:t>
            </a:r>
            <a:r>
              <a:rPr lang="en-US" sz="9600" dirty="0">
                <a:cs typeface="Arial" charset="0"/>
              </a:rPr>
              <a:t>and </a:t>
            </a:r>
            <a:r>
              <a:rPr lang="en-US" sz="9600" dirty="0" smtClean="0">
                <a:cs typeface="Arial" charset="0"/>
              </a:rPr>
              <a:t>Latinos with substance use disorders. </a:t>
            </a:r>
            <a:endParaRPr lang="en-US" sz="9600" dirty="0">
              <a:cs typeface="Arial" charset="0"/>
            </a:endParaRPr>
          </a:p>
          <a:p>
            <a:pPr marL="914400" indent="-457200">
              <a:lnSpc>
                <a:spcPct val="40000"/>
              </a:lnSpc>
              <a:buFont typeface="Wingdings" pitchFamily="2" charset="2"/>
              <a:buChar char="§"/>
              <a:defRPr/>
            </a:pPr>
            <a:endParaRPr lang="en-US" sz="600" dirty="0">
              <a:cs typeface="Arial" charset="0"/>
            </a:endParaRPr>
          </a:p>
          <a:p>
            <a:pPr marL="914400" indent="-457200" algn="ctr">
              <a:lnSpc>
                <a:spcPct val="40000"/>
              </a:lnSpc>
              <a:defRPr/>
            </a:pPr>
            <a:endParaRPr lang="en-US" sz="700" dirty="0">
              <a:solidFill>
                <a:srgbClr val="FFFF00"/>
              </a:solidFill>
              <a:latin typeface="Times New Roman" pitchFamily="18" charset="0"/>
              <a:cs typeface="Times New Roman" pitchFamily="18" charset="0"/>
            </a:endParaRPr>
          </a:p>
          <a:p>
            <a:pPr marL="914400" indent="-457200">
              <a:lnSpc>
                <a:spcPct val="40000"/>
              </a:lnSpc>
              <a:defRPr/>
            </a:pPr>
            <a:endParaRPr lang="en-US" sz="500" dirty="0">
              <a:solidFill>
                <a:srgbClr val="FFFF00"/>
              </a:solidFill>
              <a:latin typeface="Times New Roman" pitchFamily="18" charset="0"/>
              <a:cs typeface="Times New Roman" pitchFamily="18" charset="0"/>
            </a:endParaRPr>
          </a:p>
          <a:p>
            <a:pPr marL="914400" indent="-457200">
              <a:lnSpc>
                <a:spcPct val="40000"/>
              </a:lnSpc>
              <a:defRPr/>
            </a:pPr>
            <a:endParaRPr lang="en-US" sz="600" dirty="0">
              <a:solidFill>
                <a:srgbClr val="FFFF00"/>
              </a:solidFill>
              <a:latin typeface="Times New Roman" pitchFamily="18" charset="0"/>
              <a:cs typeface="Times New Roman" pitchFamily="18" charset="0"/>
            </a:endParaRPr>
          </a:p>
          <a:p>
            <a:pPr marL="914400" indent="-457200">
              <a:lnSpc>
                <a:spcPct val="40000"/>
              </a:lnSpc>
              <a:defRPr/>
            </a:pPr>
            <a:endParaRPr lang="en-US" sz="200" b="1" i="1" dirty="0">
              <a:solidFill>
                <a:srgbClr val="FFFF00"/>
              </a:solidFill>
              <a:latin typeface="Times New Roman" pitchFamily="18" charset="0"/>
              <a:cs typeface="Times New Roman" pitchFamily="18" charset="0"/>
            </a:endParaRPr>
          </a:p>
          <a:p>
            <a:pPr marL="914400" indent="-457200">
              <a:lnSpc>
                <a:spcPct val="40000"/>
              </a:lnSpc>
              <a:defRPr/>
            </a:pPr>
            <a:endParaRPr lang="en-US" sz="200" b="1" i="1" dirty="0">
              <a:solidFill>
                <a:srgbClr val="FFFF00"/>
              </a:solidFill>
              <a:latin typeface="Times New Roman" pitchFamily="18" charset="0"/>
              <a:cs typeface="Times New Roman" pitchFamily="18" charset="0"/>
            </a:endParaRPr>
          </a:p>
          <a:p>
            <a:pPr marL="914400" indent="-457200" algn="ctr">
              <a:lnSpc>
                <a:spcPct val="40000"/>
              </a:lnSpc>
              <a:defRPr/>
            </a:pPr>
            <a:endParaRPr lang="en-US" sz="200" b="1" i="1" dirty="0">
              <a:solidFill>
                <a:srgbClr val="FFFF00"/>
              </a:solidFill>
              <a:latin typeface="Times New Roman" pitchFamily="18" charset="0"/>
              <a:cs typeface="Times New Roman" pitchFamily="18" charset="0"/>
            </a:endParaRPr>
          </a:p>
          <a:p>
            <a:pPr marL="914400" indent="-457200" algn="ctr">
              <a:lnSpc>
                <a:spcPct val="40000"/>
              </a:lnSpc>
              <a:defRPr/>
            </a:pPr>
            <a:endParaRPr lang="en-US" sz="200" b="1" i="1" dirty="0">
              <a:solidFill>
                <a:srgbClr val="FFFF00"/>
              </a:solidFill>
              <a:latin typeface="Times New Roman" pitchFamily="18" charset="0"/>
              <a:cs typeface="Times New Roman" pitchFamily="18" charset="0"/>
            </a:endParaRPr>
          </a:p>
          <a:p>
            <a:pPr marL="914400" indent="-457200" algn="ctr">
              <a:lnSpc>
                <a:spcPct val="4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4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40000"/>
              </a:lnSpc>
              <a:defRPr/>
            </a:pPr>
            <a:endParaRPr lang="en-US" sz="300" dirty="0">
              <a:solidFill>
                <a:srgbClr val="FFFF00"/>
              </a:solidFill>
              <a:effectLst>
                <a:outerShdw blurRad="38100" dist="38100" dir="2700000" algn="tl">
                  <a:srgbClr val="C0C0C0"/>
                </a:outerShdw>
              </a:effectLst>
              <a:latin typeface="Calibri" pitchFamily="34" charset="0"/>
            </a:endParaRPr>
          </a:p>
          <a:p>
            <a:pPr marL="914400" indent="-457200" algn="ctr">
              <a:lnSpc>
                <a:spcPct val="40000"/>
              </a:lnSpc>
              <a:defRPr/>
            </a:pPr>
            <a:endParaRPr lang="en-US" sz="300" dirty="0">
              <a:solidFill>
                <a:srgbClr val="FFFF00"/>
              </a:solidFill>
              <a:effectLst>
                <a:outerShdw blurRad="38100" dist="38100" dir="2700000" algn="tl">
                  <a:srgbClr val="C0C0C0"/>
                </a:outerShdw>
              </a:effectLst>
              <a:latin typeface="Calibri" pitchFamily="34" charset="0"/>
            </a:endParaRPr>
          </a:p>
        </p:txBody>
      </p:sp>
      <p:sp>
        <p:nvSpPr>
          <p:cNvPr id="57346" name="TextBox 1"/>
          <p:cNvSpPr txBox="1">
            <a:spLocks noChangeArrowheads="1"/>
          </p:cNvSpPr>
          <p:nvPr/>
        </p:nvSpPr>
        <p:spPr bwMode="auto">
          <a:xfrm>
            <a:off x="134007" y="0"/>
            <a:ext cx="8458200" cy="646331"/>
          </a:xfrm>
          <a:prstGeom prst="rect">
            <a:avLst/>
          </a:prstGeom>
          <a:noFill/>
          <a:ln w="9525">
            <a:noFill/>
            <a:miter lim="800000"/>
            <a:headEnd/>
            <a:tailEnd/>
          </a:ln>
        </p:spPr>
        <p:txBody>
          <a:bodyPr>
            <a:spAutoFit/>
          </a:bodyPr>
          <a:lstStyle/>
          <a:p>
            <a:r>
              <a:rPr lang="en-US" sz="3600" b="1" dirty="0" smtClean="0">
                <a:solidFill>
                  <a:schemeClr val="bg1"/>
                </a:solidFill>
              </a:rPr>
              <a:t>Medication Assisted Treatment (MAT)</a:t>
            </a:r>
            <a:endParaRPr lang="en-US" sz="3600" b="1" dirty="0">
              <a:solidFill>
                <a:schemeClr val="bg1"/>
              </a:solidFill>
            </a:endParaRPr>
          </a:p>
        </p:txBody>
      </p:sp>
      <p:sp>
        <p:nvSpPr>
          <p:cNvPr id="57347" name="AutoShape 4" descr="Z"/>
          <p:cNvSpPr>
            <a:spLocks noChangeAspect="1" noChangeArrowheads="1"/>
          </p:cNvSpPr>
          <p:nvPr/>
        </p:nvSpPr>
        <p:spPr bwMode="auto">
          <a:xfrm>
            <a:off x="0" y="-15766"/>
            <a:ext cx="304800" cy="304800"/>
          </a:xfrm>
          <a:prstGeom prst="rect">
            <a:avLst/>
          </a:prstGeom>
          <a:noFill/>
          <a:ln w="9525">
            <a:noFill/>
            <a:miter lim="800000"/>
            <a:headEnd/>
            <a:tailEnd/>
          </a:ln>
        </p:spPr>
        <p:txBody>
          <a:bodyPr/>
          <a:lstStyle/>
          <a:p>
            <a:endParaRPr lang="en-US"/>
          </a:p>
        </p:txBody>
      </p:sp>
      <p:pic>
        <p:nvPicPr>
          <p:cNvPr id="57348" name="Picture 3"/>
          <p:cNvPicPr>
            <a:picLocks noChangeAspect="1" noChangeArrowheads="1"/>
          </p:cNvPicPr>
          <p:nvPr/>
        </p:nvPicPr>
        <p:blipFill>
          <a:blip r:embed="rId3" cstate="print"/>
          <a:srcRect/>
          <a:stretch>
            <a:fillRect/>
          </a:stretch>
        </p:blipFill>
        <p:spPr bwMode="auto">
          <a:xfrm>
            <a:off x="5562600" y="4646968"/>
            <a:ext cx="1647825" cy="1789113"/>
          </a:xfrm>
          <a:prstGeom prst="rect">
            <a:avLst/>
          </a:prstGeom>
          <a:noFill/>
          <a:ln w="9525">
            <a:noFill/>
            <a:miter lim="800000"/>
            <a:headEnd/>
            <a:tailEnd/>
          </a:ln>
        </p:spPr>
      </p:pic>
      <p:pic>
        <p:nvPicPr>
          <p:cNvPr id="57349" name="Picture 4"/>
          <p:cNvPicPr>
            <a:picLocks noChangeAspect="1" noChangeArrowheads="1"/>
          </p:cNvPicPr>
          <p:nvPr/>
        </p:nvPicPr>
        <p:blipFill>
          <a:blip r:embed="rId4" cstate="print"/>
          <a:srcRect t="18684" b="13652"/>
          <a:stretch>
            <a:fillRect/>
          </a:stretch>
        </p:blipFill>
        <p:spPr bwMode="auto">
          <a:xfrm>
            <a:off x="1524000" y="4756150"/>
            <a:ext cx="2184400" cy="1108075"/>
          </a:xfrm>
          <a:prstGeom prst="rect">
            <a:avLst/>
          </a:prstGeom>
          <a:noFill/>
          <a:ln w="9525">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a:xfrm>
            <a:off x="76200" y="152400"/>
            <a:ext cx="8991600" cy="914400"/>
          </a:xfrm>
        </p:spPr>
        <p:txBody>
          <a:bodyPr/>
          <a:lstStyle/>
          <a:p>
            <a:pPr eaLnBrk="1" hangingPunct="1"/>
            <a:r>
              <a:rPr lang="en-US" b="1" smtClean="0">
                <a:solidFill>
                  <a:schemeClr val="bg1"/>
                </a:solidFill>
                <a:latin typeface="Arial" charset="0"/>
                <a:cs typeface="Arial" charset="0"/>
              </a:rPr>
              <a:t>Spirituality and Religion</a:t>
            </a:r>
          </a:p>
        </p:txBody>
      </p:sp>
      <p:sp>
        <p:nvSpPr>
          <p:cNvPr id="59394" name="Rectangle 3"/>
          <p:cNvSpPr>
            <a:spLocks noGrp="1"/>
          </p:cNvSpPr>
          <p:nvPr>
            <p:ph type="body" idx="4294967295"/>
          </p:nvPr>
        </p:nvSpPr>
        <p:spPr>
          <a:xfrm>
            <a:off x="1219200" y="1447800"/>
            <a:ext cx="5943600" cy="838200"/>
          </a:xfrm>
        </p:spPr>
        <p:txBody>
          <a:bodyPr/>
          <a:lstStyle/>
          <a:p>
            <a:pPr marL="0" indent="0" algn="ctr" eaLnBrk="1" hangingPunct="1">
              <a:buFont typeface="Arial" charset="0"/>
              <a:buNone/>
            </a:pPr>
            <a:r>
              <a:rPr lang="en-US" smtClean="0">
                <a:latin typeface="Arial" charset="0"/>
                <a:cs typeface="Arial" charset="0"/>
              </a:rPr>
              <a:t>Religion can cut both ways</a:t>
            </a:r>
          </a:p>
        </p:txBody>
      </p:sp>
      <p:pic>
        <p:nvPicPr>
          <p:cNvPr id="59395" name="Picture 4" descr="ANd9GcRgJRTAXhNfLQ_CJtSgGZym9zI3IYVHDI7L-sO31U1B6O4c5TVceA"/>
          <p:cNvPicPr>
            <a:picLocks noChangeAspect="1" noChangeArrowheads="1"/>
          </p:cNvPicPr>
          <p:nvPr/>
        </p:nvPicPr>
        <p:blipFill>
          <a:blip r:embed="rId3" cstate="print"/>
          <a:srcRect/>
          <a:stretch>
            <a:fillRect/>
          </a:stretch>
        </p:blipFill>
        <p:spPr bwMode="auto">
          <a:xfrm>
            <a:off x="2514600" y="2790825"/>
            <a:ext cx="3048000" cy="30480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63" y="1193916"/>
            <a:ext cx="8379230" cy="2908489"/>
          </a:xfrm>
          <a:prstGeom prst="rect">
            <a:avLst/>
          </a:prstGeom>
          <a:noFill/>
        </p:spPr>
        <p:txBody>
          <a:bodyPr wrap="square" rtlCol="0">
            <a:spAutoFit/>
          </a:bodyPr>
          <a:lstStyle/>
          <a:p>
            <a:pPr algn="ctr"/>
            <a:r>
              <a:rPr lang="en-US" sz="2100" dirty="0"/>
              <a:t> Disclosures</a:t>
            </a:r>
          </a:p>
          <a:p>
            <a:r>
              <a:rPr lang="en-US" dirty="0"/>
              <a:t/>
            </a:r>
            <a:br>
              <a:rPr lang="en-US" dirty="0"/>
            </a:br>
            <a:endParaRPr lang="en-US" dirty="0"/>
          </a:p>
          <a:p>
            <a:r>
              <a:rPr lang="en-US" dirty="0"/>
              <a:t>The development of these training materials were supported by grant  H79 TI080209  (PI: S. Becker) from the Center for Substance Abuse Treatment, Substance Abuse and </a:t>
            </a:r>
            <a:r>
              <a:rPr lang="en-US" dirty="0" smtClean="0"/>
              <a:t>Mental Health </a:t>
            </a:r>
            <a:r>
              <a:rPr lang="en-US" dirty="0"/>
              <a:t>Services Administration, United States Department of Health </a:t>
            </a:r>
            <a:r>
              <a:rPr lang="en-US" dirty="0" smtClean="0"/>
              <a:t>and Human </a:t>
            </a:r>
            <a:r>
              <a:rPr lang="en-US" dirty="0"/>
              <a:t>Services. The views and opinions contained within this </a:t>
            </a:r>
            <a:r>
              <a:rPr lang="en-US" dirty="0" smtClean="0"/>
              <a:t>document do </a:t>
            </a:r>
            <a:r>
              <a:rPr lang="en-US" dirty="0"/>
              <a:t>not necessarily reflect those of the </a:t>
            </a:r>
            <a:r>
              <a:rPr lang="en-US" dirty="0" smtClean="0"/>
              <a:t>US </a:t>
            </a:r>
            <a:r>
              <a:rPr lang="en-US" dirty="0"/>
              <a:t>Department of Health and Human Services, and should not be construed as such.</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0"/>
            <a:ext cx="4280649" cy="762000"/>
          </a:xfrm>
          <a:prstGeom prst="rect">
            <a:avLst/>
          </a:prstGeom>
        </p:spPr>
      </p:pic>
    </p:spTree>
    <p:extLst>
      <p:ext uri="{BB962C8B-B14F-4D97-AF65-F5344CB8AC3E}">
        <p14:creationId xmlns:p14="http://schemas.microsoft.com/office/powerpoint/2010/main" val="2830043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 y="550863"/>
            <a:ext cx="8534400" cy="4402137"/>
          </a:xfrm>
          <a:prstGeom prst="rect">
            <a:avLst/>
          </a:prstGeom>
        </p:spPr>
        <p:txBody>
          <a:bodyPr anchor="ctr">
            <a:normAutofit lnSpcReduction="10000"/>
          </a:bodyPr>
          <a:lstStyle/>
          <a:p>
            <a:pPr marL="914400" indent="-457200" algn="ctr">
              <a:lnSpc>
                <a:spcPct val="60000"/>
              </a:lnSpc>
              <a:defRPr/>
            </a:pPr>
            <a:endParaRPr lang="en-US" sz="900" b="1" dirty="0">
              <a:solidFill>
                <a:srgbClr val="FFFF00"/>
              </a:solidFill>
              <a:effectLst>
                <a:outerShdw blurRad="38100" dist="38100" dir="2700000" algn="tl">
                  <a:srgbClr val="C0C0C0"/>
                </a:outerShdw>
              </a:effectLst>
              <a:latin typeface="Calibri" pitchFamily="34" charset="0"/>
            </a:endParaRPr>
          </a:p>
          <a:p>
            <a:pPr marL="914400" indent="-457200" algn="ctr">
              <a:lnSpc>
                <a:spcPct val="60000"/>
              </a:lnSpc>
              <a:defRPr/>
            </a:pPr>
            <a:endParaRPr lang="en-US" sz="600" b="1" dirty="0">
              <a:solidFill>
                <a:srgbClr val="FFFF00"/>
              </a:solidFill>
              <a:latin typeface="Times New Roman" pitchFamily="18" charset="0"/>
              <a:cs typeface="Times New Roman" pitchFamily="18" charset="0"/>
            </a:endParaRPr>
          </a:p>
          <a:p>
            <a:pPr marL="914400" indent="-457200">
              <a:lnSpc>
                <a:spcPct val="60000"/>
              </a:lnSpc>
              <a:defRPr/>
            </a:pPr>
            <a:endParaRPr lang="en-US" sz="600" b="1" dirty="0">
              <a:solidFill>
                <a:srgbClr val="FFFF00"/>
              </a:solidFill>
              <a:latin typeface="Times New Roman" pitchFamily="18" charset="0"/>
              <a:cs typeface="Times New Roman" pitchFamily="18" charset="0"/>
            </a:endParaRPr>
          </a:p>
          <a:p>
            <a:pPr marL="914400" indent="-457200">
              <a:lnSpc>
                <a:spcPct val="60000"/>
              </a:lnSpc>
              <a:defRPr/>
            </a:pPr>
            <a:endParaRPr lang="en-US" sz="600" dirty="0"/>
          </a:p>
          <a:p>
            <a:pPr marL="914400" indent="-457200">
              <a:lnSpc>
                <a:spcPct val="60000"/>
              </a:lnSpc>
              <a:defRPr/>
            </a:pPr>
            <a:endParaRPr lang="en-US" sz="600" dirty="0"/>
          </a:p>
          <a:p>
            <a:pPr marL="914400" indent="-457200">
              <a:lnSpc>
                <a:spcPct val="60000"/>
              </a:lnSpc>
              <a:defRPr/>
            </a:pPr>
            <a:endParaRPr lang="en-US" sz="2200" dirty="0">
              <a:solidFill>
                <a:srgbClr val="FFFF00"/>
              </a:solidFill>
              <a:latin typeface="Times New Roman" pitchFamily="18" charset="0"/>
              <a:cs typeface="Times New Roman" pitchFamily="18" charset="0"/>
            </a:endParaRPr>
          </a:p>
          <a:p>
            <a:pPr marL="914400" indent="-457200">
              <a:lnSpc>
                <a:spcPct val="60000"/>
              </a:lnSpc>
              <a:defRPr/>
            </a:pPr>
            <a:endParaRPr lang="en-US" sz="1900" dirty="0">
              <a:solidFill>
                <a:srgbClr val="FFFF00"/>
              </a:solidFill>
              <a:latin typeface="Times New Roman" pitchFamily="18" charset="0"/>
              <a:cs typeface="Times New Roman" pitchFamily="18" charset="0"/>
            </a:endParaRPr>
          </a:p>
          <a:p>
            <a:pPr marL="914400" indent="-457200">
              <a:lnSpc>
                <a:spcPct val="60000"/>
              </a:lnSpc>
              <a:defRPr/>
            </a:pPr>
            <a:endParaRPr lang="en-US" sz="1900" dirty="0">
              <a:solidFill>
                <a:srgbClr val="FFFF00"/>
              </a:solidFill>
              <a:latin typeface="Times New Roman" pitchFamily="18" charset="0"/>
              <a:cs typeface="Times New Roman" pitchFamily="18" charset="0"/>
            </a:endParaRPr>
          </a:p>
          <a:p>
            <a:pPr marL="914400" indent="-457200">
              <a:lnSpc>
                <a:spcPct val="60000"/>
              </a:lnSpc>
              <a:defRPr/>
            </a:pPr>
            <a:endParaRPr lang="en-US" sz="1900" dirty="0">
              <a:solidFill>
                <a:srgbClr val="FFFF00"/>
              </a:solidFill>
              <a:latin typeface="Times New Roman" pitchFamily="18" charset="0"/>
              <a:cs typeface="Times New Roman" pitchFamily="18" charset="0"/>
            </a:endParaRPr>
          </a:p>
          <a:p>
            <a:pPr marL="914400" indent="-457200">
              <a:lnSpc>
                <a:spcPct val="60000"/>
              </a:lnSpc>
              <a:defRPr/>
            </a:pPr>
            <a:endParaRPr lang="en-US" sz="1900" dirty="0">
              <a:solidFill>
                <a:srgbClr val="FFFF00"/>
              </a:solidFill>
              <a:latin typeface="Times New Roman" pitchFamily="18" charset="0"/>
              <a:cs typeface="Times New Roman" pitchFamily="18" charset="0"/>
            </a:endParaRPr>
          </a:p>
          <a:p>
            <a:pPr marL="914400" indent="-457200">
              <a:lnSpc>
                <a:spcPct val="60000"/>
              </a:lnSpc>
              <a:defRPr/>
            </a:pPr>
            <a:endParaRPr lang="en-US" sz="1900" dirty="0">
              <a:solidFill>
                <a:srgbClr val="FFFF00"/>
              </a:solidFill>
              <a:latin typeface="Times New Roman" pitchFamily="18" charset="0"/>
              <a:cs typeface="Times New Roman" pitchFamily="18" charset="0"/>
            </a:endParaRPr>
          </a:p>
          <a:p>
            <a:pPr marL="914400" indent="-457200" algn="ctr">
              <a:lnSpc>
                <a:spcPct val="60000"/>
              </a:lnSpc>
              <a:defRPr/>
            </a:pPr>
            <a:endParaRPr lang="en-US" sz="1900" dirty="0">
              <a:cs typeface="Arial" charset="0"/>
            </a:endParaRPr>
          </a:p>
          <a:p>
            <a:pPr marL="914400" indent="-457200">
              <a:buFont typeface="Arial" charset="0"/>
              <a:buChar char="•"/>
              <a:defRPr/>
            </a:pPr>
            <a:r>
              <a:rPr lang="en-US" sz="2400" dirty="0">
                <a:cs typeface="Arial" charset="0"/>
              </a:rPr>
              <a:t>If families are available for the person in recovery to supply support, and the environment of the home is forgiving and not hostile, there is an important start point for recovery.</a:t>
            </a:r>
          </a:p>
          <a:p>
            <a:pPr marL="914400" indent="-457200">
              <a:defRPr/>
            </a:pPr>
            <a:endParaRPr lang="en-US" sz="2400" dirty="0">
              <a:cs typeface="Arial" charset="0"/>
            </a:endParaRPr>
          </a:p>
          <a:p>
            <a:pPr marL="914400" indent="-457200">
              <a:buFont typeface="Wingdings" pitchFamily="2" charset="2"/>
              <a:buChar char="§"/>
              <a:defRPr/>
            </a:pPr>
            <a:endParaRPr lang="en-US" sz="2400" dirty="0">
              <a:cs typeface="Arial" charset="0"/>
            </a:endParaRPr>
          </a:p>
          <a:p>
            <a:pPr marL="914400" indent="-457200">
              <a:buFont typeface="Arial" charset="0"/>
              <a:buChar char="•"/>
              <a:defRPr/>
            </a:pPr>
            <a:r>
              <a:rPr lang="en-US" sz="2400" dirty="0">
                <a:cs typeface="Arial" charset="0"/>
              </a:rPr>
              <a:t>The values that the family life represents may have very powerful value for the </a:t>
            </a:r>
            <a:r>
              <a:rPr lang="en-US" sz="2400" dirty="0" smtClean="0">
                <a:cs typeface="Arial" charset="0"/>
              </a:rPr>
              <a:t>person in recovery.</a:t>
            </a:r>
            <a:endParaRPr lang="en-US" sz="2400" dirty="0">
              <a:latin typeface="Times New Roman" pitchFamily="18" charset="0"/>
              <a:cs typeface="Times New Roman" pitchFamily="18" charset="0"/>
            </a:endParaRPr>
          </a:p>
          <a:p>
            <a:pPr marL="914400" indent="-457200" algn="ctr">
              <a:lnSpc>
                <a:spcPct val="90000"/>
              </a:lnSpc>
              <a:defRPr/>
            </a:pPr>
            <a:endParaRPr lang="en-US" sz="2400" dirty="0">
              <a:latin typeface="Times New Roman" pitchFamily="18" charset="0"/>
              <a:cs typeface="Times New Roman" pitchFamily="18" charset="0"/>
            </a:endParaRPr>
          </a:p>
          <a:p>
            <a:pPr marL="914400" indent="-457200">
              <a:lnSpc>
                <a:spcPct val="90000"/>
              </a:lnSpc>
              <a:defRPr/>
            </a:pPr>
            <a:endParaRPr lang="en-US" sz="2400" dirty="0">
              <a:solidFill>
                <a:srgbClr val="FFFF00"/>
              </a:solidFill>
              <a:latin typeface="Times New Roman" pitchFamily="18" charset="0"/>
              <a:cs typeface="Times New Roman" pitchFamily="18" charset="0"/>
            </a:endParaRPr>
          </a:p>
          <a:p>
            <a:pPr marL="914400" indent="-457200">
              <a:lnSpc>
                <a:spcPct val="90000"/>
              </a:lnSpc>
              <a:defRPr/>
            </a:pPr>
            <a:endParaRPr lang="en-US" sz="2200" dirty="0">
              <a:solidFill>
                <a:srgbClr val="FFFF00"/>
              </a:solidFill>
              <a:latin typeface="Times New Roman" pitchFamily="18" charset="0"/>
              <a:cs typeface="Times New Roman" pitchFamily="18" charset="0"/>
            </a:endParaRPr>
          </a:p>
          <a:p>
            <a:pPr marL="914400" indent="-457200">
              <a:lnSpc>
                <a:spcPct val="90000"/>
              </a:lnSpc>
              <a:defRPr/>
            </a:pPr>
            <a:endParaRPr lang="en-US" sz="600" b="1" i="1" dirty="0">
              <a:solidFill>
                <a:srgbClr val="FFFF00"/>
              </a:solidFill>
              <a:latin typeface="Times New Roman" pitchFamily="18" charset="0"/>
              <a:cs typeface="Times New Roman" pitchFamily="18" charset="0"/>
            </a:endParaRPr>
          </a:p>
          <a:p>
            <a:pPr marL="914400" indent="-457200">
              <a:lnSpc>
                <a:spcPct val="90000"/>
              </a:lnSpc>
              <a:defRPr/>
            </a:pPr>
            <a:endParaRPr lang="en-US" sz="600" b="1" i="1" dirty="0">
              <a:solidFill>
                <a:srgbClr val="FFFF00"/>
              </a:solidFill>
              <a:latin typeface="Times New Roman" pitchFamily="18" charset="0"/>
              <a:cs typeface="Times New Roman" pitchFamily="18" charset="0"/>
            </a:endParaRPr>
          </a:p>
          <a:p>
            <a:pPr marL="914400" indent="-457200" algn="ctr">
              <a:lnSpc>
                <a:spcPct val="90000"/>
              </a:lnSpc>
              <a:defRPr/>
            </a:pPr>
            <a:endParaRPr lang="en-US" sz="500" b="1" i="1" dirty="0">
              <a:solidFill>
                <a:srgbClr val="FFFF00"/>
              </a:solidFill>
              <a:latin typeface="Times New Roman" pitchFamily="18" charset="0"/>
              <a:cs typeface="Times New Roman" pitchFamily="18" charset="0"/>
            </a:endParaRPr>
          </a:p>
          <a:p>
            <a:pPr marL="914400" indent="-457200" algn="ctr">
              <a:lnSpc>
                <a:spcPct val="90000"/>
              </a:lnSpc>
              <a:defRPr/>
            </a:pPr>
            <a:endParaRPr lang="en-US" sz="500" b="1" i="1" dirty="0">
              <a:solidFill>
                <a:srgbClr val="FFFF00"/>
              </a:solidFill>
              <a:latin typeface="Times New Roman" pitchFamily="18" charset="0"/>
              <a:cs typeface="Times New Roman" pitchFamily="18" charset="0"/>
            </a:endParaRPr>
          </a:p>
          <a:p>
            <a:pPr marL="914400" indent="-457200" algn="ctr">
              <a:lnSpc>
                <a:spcPct val="90000"/>
              </a:lnSpc>
              <a:defRPr/>
            </a:pPr>
            <a:endParaRPr lang="en-US" sz="14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60000"/>
              </a:lnSpc>
              <a:defRPr/>
            </a:pPr>
            <a:endParaRPr lang="en-US" sz="14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60000"/>
              </a:lnSpc>
              <a:defRPr/>
            </a:pPr>
            <a:endParaRPr lang="en-US" sz="900" dirty="0">
              <a:solidFill>
                <a:srgbClr val="FFFF00"/>
              </a:solidFill>
              <a:effectLst>
                <a:outerShdw blurRad="38100" dist="38100" dir="2700000" algn="tl">
                  <a:srgbClr val="C0C0C0"/>
                </a:outerShdw>
              </a:effectLst>
              <a:latin typeface="Calibri" pitchFamily="34" charset="0"/>
            </a:endParaRPr>
          </a:p>
          <a:p>
            <a:pPr marL="914400" indent="-457200" algn="ctr">
              <a:lnSpc>
                <a:spcPct val="60000"/>
              </a:lnSpc>
              <a:defRPr/>
            </a:pPr>
            <a:endParaRPr lang="en-US" sz="900" dirty="0">
              <a:solidFill>
                <a:srgbClr val="FFFF00"/>
              </a:solidFill>
              <a:effectLst>
                <a:outerShdw blurRad="38100" dist="38100" dir="2700000" algn="tl">
                  <a:srgbClr val="C0C0C0"/>
                </a:outerShdw>
              </a:effectLst>
              <a:latin typeface="Calibri" pitchFamily="34" charset="0"/>
            </a:endParaRPr>
          </a:p>
        </p:txBody>
      </p:sp>
      <p:sp>
        <p:nvSpPr>
          <p:cNvPr id="61442" name="TextBox 1"/>
          <p:cNvSpPr txBox="1">
            <a:spLocks noChangeArrowheads="1"/>
          </p:cNvSpPr>
          <p:nvPr/>
        </p:nvSpPr>
        <p:spPr bwMode="auto">
          <a:xfrm>
            <a:off x="152400" y="268288"/>
            <a:ext cx="8534400" cy="646112"/>
          </a:xfrm>
          <a:prstGeom prst="rect">
            <a:avLst/>
          </a:prstGeom>
          <a:noFill/>
          <a:ln w="9525">
            <a:noFill/>
            <a:miter lim="800000"/>
            <a:headEnd/>
            <a:tailEnd/>
          </a:ln>
        </p:spPr>
        <p:txBody>
          <a:bodyPr>
            <a:spAutoFit/>
          </a:bodyPr>
          <a:lstStyle/>
          <a:p>
            <a:r>
              <a:rPr lang="en-US" sz="3600" b="1">
                <a:solidFill>
                  <a:schemeClr val="bg1"/>
                </a:solidFill>
              </a:rPr>
              <a:t>Family Support and Recovery</a:t>
            </a:r>
          </a:p>
        </p:txBody>
      </p:sp>
      <p:sp>
        <p:nvSpPr>
          <p:cNvPr id="61443" name="AutoShape 4" descr="Z"/>
          <p:cNvSpPr>
            <a:spLocks noChangeAspect="1" noChangeArrowheads="1"/>
          </p:cNvSpPr>
          <p:nvPr/>
        </p:nvSpPr>
        <p:spPr bwMode="auto">
          <a:xfrm>
            <a:off x="0" y="-26988"/>
            <a:ext cx="2466975" cy="1847851"/>
          </a:xfrm>
          <a:prstGeom prst="rect">
            <a:avLst/>
          </a:prstGeom>
          <a:noFill/>
          <a:ln w="9525">
            <a:noFill/>
            <a:miter lim="800000"/>
            <a:headEnd/>
            <a:tailEnd/>
          </a:ln>
        </p:spPr>
        <p:txBody>
          <a:bodyPr/>
          <a:lstStyle/>
          <a:p>
            <a:endParaRPr lang="en-US"/>
          </a:p>
        </p:txBody>
      </p:sp>
      <p:pic>
        <p:nvPicPr>
          <p:cNvPr id="61444" name="Picture 6" descr="Family"/>
          <p:cNvPicPr>
            <a:picLocks noChangeAspect="1" noChangeArrowheads="1"/>
          </p:cNvPicPr>
          <p:nvPr/>
        </p:nvPicPr>
        <p:blipFill>
          <a:blip r:embed="rId3" cstate="print"/>
          <a:srcRect l="8505" t="13564" r="12874" b="13792"/>
          <a:stretch>
            <a:fillRect/>
          </a:stretch>
        </p:blipFill>
        <p:spPr bwMode="auto">
          <a:xfrm>
            <a:off x="3581400" y="4267200"/>
            <a:ext cx="3248025" cy="2249488"/>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1248094"/>
            <a:ext cx="7924800" cy="5029200"/>
          </a:xfrm>
          <a:prstGeom prst="rect">
            <a:avLst/>
          </a:prstGeom>
        </p:spPr>
        <p:txBody>
          <a:bodyPr anchor="ctr">
            <a:normAutofit/>
          </a:bodyPr>
          <a:lstStyle/>
          <a:p>
            <a:pPr>
              <a:lnSpc>
                <a:spcPct val="80000"/>
              </a:lnSpc>
              <a:buFont typeface="Wingdings" pitchFamily="2" charset="2"/>
              <a:buChar char="§"/>
              <a:defRPr/>
            </a:pPr>
            <a:endParaRPr lang="en-US" sz="2400" dirty="0">
              <a:cs typeface="Arial" charset="0"/>
            </a:endParaRPr>
          </a:p>
          <a:p>
            <a:pPr algn="ctr">
              <a:lnSpc>
                <a:spcPct val="80000"/>
              </a:lnSpc>
              <a:defRPr/>
            </a:pPr>
            <a:r>
              <a:rPr lang="en-US" sz="1900" dirty="0">
                <a:cs typeface="Arial" charset="0"/>
              </a:rPr>
              <a:t> </a:t>
            </a:r>
          </a:p>
          <a:p>
            <a:pPr>
              <a:defRPr/>
            </a:pPr>
            <a:r>
              <a:rPr lang="en-US" sz="2800" dirty="0">
                <a:cs typeface="Arial" charset="0"/>
              </a:rPr>
              <a:t>These distinctions are not absolute, but for many </a:t>
            </a:r>
            <a:r>
              <a:rPr lang="en-US" sz="2800" dirty="0" smtClean="0">
                <a:cs typeface="Arial" charset="0"/>
              </a:rPr>
              <a:t>Hispanic </a:t>
            </a:r>
            <a:r>
              <a:rPr lang="en-US" sz="2800" dirty="0">
                <a:cs typeface="Arial" charset="0"/>
              </a:rPr>
              <a:t>and </a:t>
            </a:r>
            <a:r>
              <a:rPr lang="en-US" sz="2800" dirty="0" smtClean="0">
                <a:cs typeface="Arial" charset="0"/>
              </a:rPr>
              <a:t>Latinos who are in recovery  </a:t>
            </a:r>
            <a:r>
              <a:rPr lang="en-US" sz="2800" dirty="0">
                <a:cs typeface="Arial" charset="0"/>
              </a:rPr>
              <a:t>there have been a long series of painful life experiences and they have coped </a:t>
            </a:r>
            <a:r>
              <a:rPr lang="en-US" sz="2800" dirty="0" smtClean="0">
                <a:cs typeface="Arial" charset="0"/>
              </a:rPr>
              <a:t>by using substances.</a:t>
            </a:r>
            <a:endParaRPr lang="en-US" sz="2800" dirty="0">
              <a:cs typeface="Arial" charset="0"/>
            </a:endParaRPr>
          </a:p>
          <a:p>
            <a:pPr>
              <a:defRPr/>
            </a:pPr>
            <a:endParaRPr lang="en-US" sz="2800" dirty="0">
              <a:cs typeface="Arial" charset="0"/>
            </a:endParaRPr>
          </a:p>
          <a:p>
            <a:pPr>
              <a:lnSpc>
                <a:spcPct val="80000"/>
              </a:lnSpc>
              <a:defRPr/>
            </a:pPr>
            <a:r>
              <a:rPr lang="en-US" sz="1900" dirty="0">
                <a:solidFill>
                  <a:srgbClr val="FFFF00"/>
                </a:solidFill>
                <a:latin typeface="Times New Roman" pitchFamily="18" charset="0"/>
                <a:cs typeface="Times New Roman" pitchFamily="18" charset="0"/>
              </a:rPr>
              <a:t> </a:t>
            </a:r>
          </a:p>
          <a:p>
            <a:pPr algn="ct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endParaRPr lang="en-US" sz="3200" dirty="0">
              <a:solidFill>
                <a:srgbClr val="FFFF00"/>
              </a:solidFill>
              <a:latin typeface="Times New Roman" pitchFamily="18" charset="0"/>
              <a:cs typeface="Times New Roman" pitchFamily="18" charset="0"/>
            </a:endParaRPr>
          </a:p>
          <a:p>
            <a:pPr>
              <a:lnSpc>
                <a:spcPct val="80000"/>
              </a:lnSpc>
              <a:defRPr/>
            </a:pPr>
            <a:endParaRPr lang="en-US" sz="2000" dirty="0">
              <a:solidFill>
                <a:srgbClr val="FFFF00"/>
              </a:solidFill>
              <a:latin typeface="Times New Roman" pitchFamily="18" charset="0"/>
              <a:cs typeface="Times New Roman" pitchFamily="18" charset="0"/>
            </a:endParaRPr>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63490" name="TextBox 1"/>
          <p:cNvSpPr txBox="1">
            <a:spLocks noChangeArrowheads="1"/>
          </p:cNvSpPr>
          <p:nvPr/>
        </p:nvSpPr>
        <p:spPr bwMode="auto">
          <a:xfrm>
            <a:off x="76200" y="184150"/>
            <a:ext cx="8763000" cy="646113"/>
          </a:xfrm>
          <a:prstGeom prst="rect">
            <a:avLst/>
          </a:prstGeom>
          <a:noFill/>
          <a:ln w="9525">
            <a:noFill/>
            <a:miter lim="800000"/>
            <a:headEnd/>
            <a:tailEnd/>
          </a:ln>
        </p:spPr>
        <p:txBody>
          <a:bodyPr>
            <a:spAutoFit/>
          </a:bodyPr>
          <a:lstStyle/>
          <a:p>
            <a:r>
              <a:rPr lang="en-US" sz="3600" b="1">
                <a:solidFill>
                  <a:schemeClr val="bg1"/>
                </a:solidFill>
              </a:rPr>
              <a:t>Sustaining Recovery</a:t>
            </a:r>
          </a:p>
        </p:txBody>
      </p:sp>
      <p:pic>
        <p:nvPicPr>
          <p:cNvPr id="63491" name="Picture 4" descr="ANd9GcRNZsq-lyQu0YgRXAHX6_hIcGbeQJ_hFjPZhqJTuXsYW9CSoTdu6Q"/>
          <p:cNvPicPr>
            <a:picLocks noChangeAspect="1" noChangeArrowheads="1"/>
          </p:cNvPicPr>
          <p:nvPr/>
        </p:nvPicPr>
        <p:blipFill>
          <a:blip r:embed="rId3" cstate="print"/>
          <a:srcRect/>
          <a:stretch>
            <a:fillRect/>
          </a:stretch>
        </p:blipFill>
        <p:spPr bwMode="auto">
          <a:xfrm>
            <a:off x="4678362" y="3962400"/>
            <a:ext cx="3475038" cy="267462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1000" y="1219200"/>
            <a:ext cx="7467600" cy="2667000"/>
          </a:xfrm>
          <a:prstGeom prst="rect">
            <a:avLst/>
          </a:prstGeom>
        </p:spPr>
        <p:txBody>
          <a:bodyPr anchor="ctr">
            <a:normAutofit fontScale="25000" lnSpcReduction="20000"/>
          </a:bodyPr>
          <a:lstStyle/>
          <a:p>
            <a:pPr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dirty="0"/>
          </a:p>
          <a:p>
            <a:pPr>
              <a:lnSpc>
                <a:spcPct val="80000"/>
              </a:lnSpc>
              <a:defRPr/>
            </a:pPr>
            <a:endParaRPr lang="en-US" sz="800" dirty="0"/>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r>
              <a:rPr lang="en-US" sz="1000" b="1" dirty="0">
                <a:solidFill>
                  <a:srgbClr val="FFFF00"/>
                </a:solidFill>
                <a:latin typeface="Times New Roman" pitchFamily="18" charset="0"/>
                <a:cs typeface="Times New Roman" pitchFamily="18" charset="0"/>
              </a:rPr>
              <a:t> </a:t>
            </a:r>
          </a:p>
          <a:p>
            <a:pPr>
              <a:lnSpc>
                <a:spcPct val="80000"/>
              </a:lnSpc>
              <a:defRPr/>
            </a:pPr>
            <a:endParaRPr lang="en-US" sz="2400" dirty="0">
              <a:solidFill>
                <a:srgbClr val="FFFF00"/>
              </a:solidFill>
              <a:latin typeface="Times New Roman" pitchFamily="18" charset="0"/>
              <a:cs typeface="Times New Roman" pitchFamily="18"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nSpc>
                <a:spcPct val="80000"/>
              </a:lnSpc>
              <a:defRPr/>
            </a:pPr>
            <a:endParaRPr lang="en-US" sz="3500" dirty="0">
              <a:solidFill>
                <a:srgbClr val="FFFF00"/>
              </a:solidFill>
              <a:latin typeface="Times New Roman" pitchFamily="18" charset="0"/>
              <a:cs typeface="Times New Roman" pitchFamily="18" charset="0"/>
            </a:endParaRPr>
          </a:p>
          <a:p>
            <a:pPr>
              <a:lnSpc>
                <a:spcPct val="120000"/>
              </a:lnSpc>
              <a:defRPr/>
            </a:pPr>
            <a:endParaRPr lang="en-US" sz="3500" dirty="0">
              <a:cs typeface="Arial" charset="0"/>
            </a:endParaRPr>
          </a:p>
          <a:p>
            <a:pPr>
              <a:lnSpc>
                <a:spcPct val="120000"/>
              </a:lnSpc>
              <a:defRPr/>
            </a:pPr>
            <a:r>
              <a:rPr lang="en-US" sz="11200" dirty="0">
                <a:cs typeface="Arial" charset="0"/>
              </a:rPr>
              <a:t>Some become very regular 12 step members or join religious groups with very strong structure and expectations about behavior and morality to provide the external support for personal discipline, which </a:t>
            </a:r>
            <a:r>
              <a:rPr lang="en-US" sz="11200" dirty="0" smtClean="0">
                <a:cs typeface="Arial" charset="0"/>
              </a:rPr>
              <a:t>may have been </a:t>
            </a:r>
            <a:r>
              <a:rPr lang="en-US" sz="11200" dirty="0">
                <a:cs typeface="Arial" charset="0"/>
              </a:rPr>
              <a:t>missing from their </a:t>
            </a:r>
            <a:r>
              <a:rPr lang="en-US" sz="11200" dirty="0" smtClean="0">
                <a:cs typeface="Arial" charset="0"/>
              </a:rPr>
              <a:t>life. </a:t>
            </a:r>
            <a:endParaRPr lang="en-US" sz="11200" dirty="0">
              <a:cs typeface="Arial" charset="0"/>
            </a:endParaRPr>
          </a:p>
          <a:p>
            <a:pPr>
              <a:lnSpc>
                <a:spcPct val="80000"/>
              </a:lnSpc>
              <a:buFont typeface="Wingdings" pitchFamily="2" charset="2"/>
              <a:buChar char="§"/>
              <a:defRPr/>
            </a:pPr>
            <a:endParaRPr lang="en-US" sz="3500" dirty="0">
              <a:cs typeface="Arial" charset="0"/>
            </a:endParaRPr>
          </a:p>
          <a:p>
            <a:pPr>
              <a:lnSpc>
                <a:spcPct val="80000"/>
              </a:lnSpc>
              <a:buFont typeface="Wingdings" pitchFamily="2" charset="2"/>
              <a:buChar char="§"/>
              <a:defRPr/>
            </a:pPr>
            <a:endParaRPr lang="en-US" sz="2000" dirty="0">
              <a:cs typeface="Arial" charset="0"/>
            </a:endParaRPr>
          </a:p>
          <a:p>
            <a:pPr>
              <a:lnSpc>
                <a:spcPct val="80000"/>
              </a:lnSpc>
              <a:buFont typeface="Wingdings" pitchFamily="2" charset="2"/>
              <a:buChar char="§"/>
              <a:defRPr/>
            </a:pPr>
            <a:endParaRPr lang="en-US" sz="2400" dirty="0">
              <a:solidFill>
                <a:srgbClr val="FFFF00"/>
              </a:solidFill>
              <a:latin typeface="Times New Roman" pitchFamily="18" charset="0"/>
              <a:cs typeface="Times New Roman" pitchFamily="18" charset="0"/>
            </a:endParaRPr>
          </a:p>
          <a:p>
            <a:pPr>
              <a:lnSpc>
                <a:spcPct val="80000"/>
              </a:lnSpc>
              <a:buFont typeface="Wingdings" pitchFamily="2" charset="2"/>
              <a:buChar char="§"/>
              <a:defRPr/>
            </a:pPr>
            <a:endParaRPr lang="en-US" sz="2400" dirty="0">
              <a:solidFill>
                <a:srgbClr val="FFFF00"/>
              </a:solidFill>
              <a:latin typeface="Times New Roman" pitchFamily="18" charset="0"/>
              <a:cs typeface="Times New Roman" pitchFamily="18" charset="0"/>
            </a:endParaRPr>
          </a:p>
          <a:p>
            <a:pPr algn="ct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endParaRPr lang="en-US" sz="3200" dirty="0">
              <a:solidFill>
                <a:srgbClr val="FFFF00"/>
              </a:solidFill>
              <a:latin typeface="Times New Roman" pitchFamily="18" charset="0"/>
              <a:cs typeface="Times New Roman" pitchFamily="18" charset="0"/>
            </a:endParaRPr>
          </a:p>
          <a:p>
            <a:pPr>
              <a:lnSpc>
                <a:spcPct val="80000"/>
              </a:lnSpc>
              <a:defRPr/>
            </a:pPr>
            <a:endParaRPr lang="en-US" sz="2000" dirty="0">
              <a:solidFill>
                <a:srgbClr val="FFFF00"/>
              </a:solidFill>
              <a:latin typeface="Times New Roman" pitchFamily="18" charset="0"/>
              <a:cs typeface="Times New Roman" pitchFamily="18" charset="0"/>
            </a:endParaRPr>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65538" name="TextBox 1"/>
          <p:cNvSpPr txBox="1">
            <a:spLocks noChangeArrowheads="1"/>
          </p:cNvSpPr>
          <p:nvPr/>
        </p:nvSpPr>
        <p:spPr bwMode="auto">
          <a:xfrm>
            <a:off x="152400" y="268288"/>
            <a:ext cx="8382000" cy="646112"/>
          </a:xfrm>
          <a:prstGeom prst="rect">
            <a:avLst/>
          </a:prstGeom>
          <a:noFill/>
          <a:ln w="9525">
            <a:noFill/>
            <a:miter lim="800000"/>
            <a:headEnd/>
            <a:tailEnd/>
          </a:ln>
        </p:spPr>
        <p:txBody>
          <a:bodyPr>
            <a:spAutoFit/>
          </a:bodyPr>
          <a:lstStyle/>
          <a:p>
            <a:r>
              <a:rPr lang="en-US" sz="3600" b="1">
                <a:solidFill>
                  <a:schemeClr val="bg1"/>
                </a:solidFill>
              </a:rPr>
              <a:t>Sustainable Recovery Process</a:t>
            </a:r>
          </a:p>
        </p:txBody>
      </p:sp>
      <p:pic>
        <p:nvPicPr>
          <p:cNvPr id="65539" name="Picture 2" descr="http://ts3.mm.bing.net/th?id=H.4702298728366718&amp;pid=1.9"/>
          <p:cNvPicPr>
            <a:picLocks noChangeAspect="1" noChangeArrowheads="1"/>
          </p:cNvPicPr>
          <p:nvPr/>
        </p:nvPicPr>
        <p:blipFill>
          <a:blip r:embed="rId3" cstate="print"/>
          <a:srcRect/>
          <a:stretch>
            <a:fillRect/>
          </a:stretch>
        </p:blipFill>
        <p:spPr bwMode="auto">
          <a:xfrm>
            <a:off x="4648200" y="4067175"/>
            <a:ext cx="3657600" cy="21717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2400" y="1143000"/>
            <a:ext cx="7985125" cy="4217988"/>
          </a:xfrm>
          <a:prstGeom prst="rect">
            <a:avLst/>
          </a:prstGeom>
        </p:spPr>
        <p:txBody>
          <a:bodyPr anchor="ctr">
            <a:normAutofit lnSpcReduction="10000"/>
          </a:bodyPr>
          <a:lstStyle/>
          <a:p>
            <a:pPr marL="914400" indent="-457200" algn="ctr">
              <a:lnSpc>
                <a:spcPct val="60000"/>
              </a:lnSpc>
              <a:defRPr/>
            </a:pPr>
            <a:endParaRPr lang="en-US" sz="1000" b="1" dirty="0">
              <a:solidFill>
                <a:srgbClr val="FFFF00"/>
              </a:solidFill>
              <a:effectLst>
                <a:outerShdw blurRad="38100" dist="38100" dir="2700000" algn="tl">
                  <a:srgbClr val="C0C0C0"/>
                </a:outerShdw>
              </a:effectLst>
              <a:latin typeface="Calibri" pitchFamily="34" charset="0"/>
            </a:endParaRPr>
          </a:p>
          <a:p>
            <a:pPr marL="914400" indent="-457200" algn="ctr">
              <a:lnSpc>
                <a:spcPct val="60000"/>
              </a:lnSpc>
              <a:defRPr/>
            </a:pPr>
            <a:endParaRPr lang="en-US" sz="700" b="1" dirty="0">
              <a:solidFill>
                <a:srgbClr val="FFFF00"/>
              </a:solidFill>
              <a:latin typeface="Times New Roman" pitchFamily="18" charset="0"/>
              <a:cs typeface="Times New Roman" pitchFamily="18" charset="0"/>
            </a:endParaRPr>
          </a:p>
          <a:p>
            <a:pPr marL="914400" indent="-457200">
              <a:lnSpc>
                <a:spcPct val="60000"/>
              </a:lnSpc>
              <a:defRPr/>
            </a:pPr>
            <a:endParaRPr lang="en-US" sz="700" b="1" dirty="0">
              <a:solidFill>
                <a:srgbClr val="FFFF00"/>
              </a:solidFill>
              <a:latin typeface="Times New Roman" pitchFamily="18" charset="0"/>
              <a:cs typeface="Times New Roman" pitchFamily="18" charset="0"/>
            </a:endParaRPr>
          </a:p>
          <a:p>
            <a:pPr marL="914400" indent="-457200">
              <a:lnSpc>
                <a:spcPct val="60000"/>
              </a:lnSpc>
              <a:defRPr/>
            </a:pPr>
            <a:endParaRPr lang="en-US" sz="700" dirty="0"/>
          </a:p>
          <a:p>
            <a:pPr marL="914400" indent="-457200">
              <a:lnSpc>
                <a:spcPct val="60000"/>
              </a:lnSpc>
              <a:defRPr/>
            </a:pPr>
            <a:endParaRPr lang="en-US" sz="700" dirty="0"/>
          </a:p>
          <a:p>
            <a:pPr marL="914400" indent="-457200">
              <a:lnSpc>
                <a:spcPct val="60000"/>
              </a:lnSpc>
              <a:defRPr/>
            </a:pPr>
            <a:endParaRPr lang="en-US" sz="2600" dirty="0">
              <a:solidFill>
                <a:srgbClr val="FFFF00"/>
              </a:solidFill>
              <a:latin typeface="Times New Roman" pitchFamily="18" charset="0"/>
              <a:cs typeface="Times New Roman" pitchFamily="18" charset="0"/>
            </a:endParaRPr>
          </a:p>
          <a:p>
            <a:pPr marL="914400" indent="-457200">
              <a:lnSpc>
                <a:spcPct val="60000"/>
              </a:lnSpc>
              <a:defRPr/>
            </a:pPr>
            <a:endParaRPr lang="en-US" sz="2200" dirty="0">
              <a:solidFill>
                <a:srgbClr val="FFFF00"/>
              </a:solidFill>
              <a:latin typeface="Times New Roman" pitchFamily="18" charset="0"/>
              <a:cs typeface="Times New Roman" pitchFamily="18" charset="0"/>
            </a:endParaRPr>
          </a:p>
          <a:p>
            <a:pPr marL="914400" indent="-457200">
              <a:lnSpc>
                <a:spcPct val="80000"/>
              </a:lnSpc>
              <a:defRPr/>
            </a:pPr>
            <a:endParaRPr lang="en-US" sz="2200" dirty="0">
              <a:solidFill>
                <a:srgbClr val="FFFF00"/>
              </a:solidFill>
              <a:latin typeface="Times New Roman" pitchFamily="18" charset="0"/>
              <a:cs typeface="Times New Roman" pitchFamily="18" charset="0"/>
            </a:endParaRPr>
          </a:p>
          <a:p>
            <a:pPr marL="914400" indent="-457200">
              <a:buFont typeface="Arial" charset="0"/>
              <a:buChar char="•"/>
              <a:defRPr/>
            </a:pPr>
            <a:r>
              <a:rPr lang="en-US" sz="2600" dirty="0">
                <a:cs typeface="Arial" charset="0"/>
              </a:rPr>
              <a:t>Distrust is to be expected from family members and they will be looking for signs of old behaviors. This is only natural but it is a potential </a:t>
            </a:r>
            <a:r>
              <a:rPr lang="en-US" sz="2600" dirty="0" smtClean="0">
                <a:cs typeface="Arial" charset="0"/>
              </a:rPr>
              <a:t>difficulty. </a:t>
            </a:r>
            <a:endParaRPr lang="en-US" sz="2600" dirty="0">
              <a:cs typeface="Arial" charset="0"/>
            </a:endParaRPr>
          </a:p>
          <a:p>
            <a:pPr marL="914400" indent="-457200">
              <a:buFont typeface="Wingdings" pitchFamily="2" charset="2"/>
              <a:buChar char="§"/>
              <a:defRPr/>
            </a:pPr>
            <a:endParaRPr lang="en-US" sz="2600" dirty="0">
              <a:cs typeface="Arial" charset="0"/>
            </a:endParaRPr>
          </a:p>
          <a:p>
            <a:pPr marL="914400" indent="-457200">
              <a:buFont typeface="Arial" charset="0"/>
              <a:buChar char="•"/>
              <a:defRPr/>
            </a:pPr>
            <a:r>
              <a:rPr lang="en-US" sz="2600" dirty="0">
                <a:cs typeface="Arial" charset="0"/>
              </a:rPr>
              <a:t>Overly harsh communication about past behaviors and anguish, and </a:t>
            </a:r>
            <a:r>
              <a:rPr lang="en-US" sz="2600" dirty="0" smtClean="0">
                <a:cs typeface="Arial" charset="0"/>
              </a:rPr>
              <a:t>difficulties that resulted </a:t>
            </a:r>
            <a:r>
              <a:rPr lang="en-US" sz="2600" dirty="0">
                <a:cs typeface="Arial" charset="0"/>
              </a:rPr>
              <a:t>can short circuit a recovery process.</a:t>
            </a:r>
          </a:p>
          <a:p>
            <a:pPr marL="914400" indent="-457200" algn="ctr">
              <a:lnSpc>
                <a:spcPct val="60000"/>
              </a:lnSpc>
              <a:defRPr/>
            </a:pPr>
            <a:endParaRPr lang="en-US" sz="3000" dirty="0">
              <a:solidFill>
                <a:srgbClr val="FFFF00"/>
              </a:solidFill>
              <a:latin typeface="Times New Roman" pitchFamily="18" charset="0"/>
              <a:cs typeface="Times New Roman" pitchFamily="18" charset="0"/>
            </a:endParaRPr>
          </a:p>
          <a:p>
            <a:pPr marL="914400" indent="-457200">
              <a:lnSpc>
                <a:spcPct val="60000"/>
              </a:lnSpc>
              <a:defRPr/>
            </a:pPr>
            <a:endParaRPr lang="en-US" sz="1900" dirty="0">
              <a:solidFill>
                <a:srgbClr val="FFFF00"/>
              </a:solidFill>
              <a:latin typeface="Times New Roman" pitchFamily="18" charset="0"/>
              <a:cs typeface="Times New Roman" pitchFamily="18" charset="0"/>
            </a:endParaRPr>
          </a:p>
          <a:p>
            <a:pPr marL="914400" indent="-457200">
              <a:lnSpc>
                <a:spcPct val="60000"/>
              </a:lnSpc>
              <a:defRPr/>
            </a:pPr>
            <a:endParaRPr lang="en-US" sz="2600" dirty="0">
              <a:solidFill>
                <a:srgbClr val="FFFF00"/>
              </a:solidFill>
              <a:latin typeface="Times New Roman" pitchFamily="18" charset="0"/>
              <a:cs typeface="Times New Roman" pitchFamily="18" charset="0"/>
            </a:endParaRPr>
          </a:p>
          <a:p>
            <a:pPr marL="914400" indent="-457200">
              <a:lnSpc>
                <a:spcPct val="60000"/>
              </a:lnSpc>
              <a:defRPr/>
            </a:pPr>
            <a:endParaRPr lang="en-US" sz="700" b="1" i="1" dirty="0">
              <a:solidFill>
                <a:srgbClr val="FFFF00"/>
              </a:solidFill>
              <a:latin typeface="Times New Roman" pitchFamily="18" charset="0"/>
              <a:cs typeface="Times New Roman" pitchFamily="18" charset="0"/>
            </a:endParaRPr>
          </a:p>
          <a:p>
            <a:pPr marL="914400" indent="-457200">
              <a:lnSpc>
                <a:spcPct val="60000"/>
              </a:lnSpc>
              <a:defRPr/>
            </a:pPr>
            <a:endParaRPr lang="en-US" sz="700" b="1" i="1" dirty="0">
              <a:solidFill>
                <a:srgbClr val="FFFF00"/>
              </a:solidFill>
              <a:latin typeface="Times New Roman" pitchFamily="18" charset="0"/>
              <a:cs typeface="Times New Roman" pitchFamily="18" charset="0"/>
            </a:endParaRPr>
          </a:p>
          <a:p>
            <a:pPr marL="914400" indent="-457200" algn="ctr">
              <a:lnSpc>
                <a:spcPct val="60000"/>
              </a:lnSpc>
              <a:defRPr/>
            </a:pPr>
            <a:endParaRPr lang="en-US" sz="600" b="1" i="1" dirty="0">
              <a:solidFill>
                <a:srgbClr val="FFFF00"/>
              </a:solidFill>
              <a:latin typeface="Times New Roman" pitchFamily="18" charset="0"/>
              <a:cs typeface="Times New Roman" pitchFamily="18" charset="0"/>
            </a:endParaRPr>
          </a:p>
          <a:p>
            <a:pPr marL="914400" indent="-457200" algn="ctr">
              <a:lnSpc>
                <a:spcPct val="60000"/>
              </a:lnSpc>
              <a:defRPr/>
            </a:pPr>
            <a:endParaRPr lang="en-US" sz="600" b="1" i="1" dirty="0">
              <a:solidFill>
                <a:srgbClr val="FFFF00"/>
              </a:solidFill>
              <a:latin typeface="Times New Roman" pitchFamily="18" charset="0"/>
              <a:cs typeface="Times New Roman" pitchFamily="18" charset="0"/>
            </a:endParaRPr>
          </a:p>
          <a:p>
            <a:pPr marL="914400" indent="-457200" algn="ctr">
              <a:lnSpc>
                <a:spcPct val="60000"/>
              </a:lnSpc>
              <a:defRPr/>
            </a:pPr>
            <a:endParaRPr lang="en-US" sz="17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60000"/>
              </a:lnSpc>
              <a:defRPr/>
            </a:pPr>
            <a:endParaRPr lang="en-US" sz="17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60000"/>
              </a:lnSpc>
              <a:defRPr/>
            </a:pPr>
            <a:endParaRPr lang="en-US" sz="1000" dirty="0">
              <a:solidFill>
                <a:srgbClr val="FFFF00"/>
              </a:solidFill>
              <a:effectLst>
                <a:outerShdw blurRad="38100" dist="38100" dir="2700000" algn="tl">
                  <a:srgbClr val="C0C0C0"/>
                </a:outerShdw>
              </a:effectLst>
              <a:latin typeface="Calibri" pitchFamily="34" charset="0"/>
            </a:endParaRPr>
          </a:p>
          <a:p>
            <a:pPr marL="914400" indent="-457200" algn="ctr">
              <a:lnSpc>
                <a:spcPct val="60000"/>
              </a:lnSpc>
              <a:defRPr/>
            </a:pPr>
            <a:endParaRPr lang="en-US" sz="1000" dirty="0">
              <a:solidFill>
                <a:srgbClr val="FFFF00"/>
              </a:solidFill>
              <a:effectLst>
                <a:outerShdw blurRad="38100" dist="38100" dir="2700000" algn="tl">
                  <a:srgbClr val="C0C0C0"/>
                </a:outerShdw>
              </a:effectLst>
              <a:latin typeface="Calibri" pitchFamily="34" charset="0"/>
            </a:endParaRPr>
          </a:p>
        </p:txBody>
      </p:sp>
      <p:sp>
        <p:nvSpPr>
          <p:cNvPr id="67586" name="TextBox 1"/>
          <p:cNvSpPr txBox="1">
            <a:spLocks noChangeArrowheads="1"/>
          </p:cNvSpPr>
          <p:nvPr/>
        </p:nvSpPr>
        <p:spPr bwMode="auto">
          <a:xfrm>
            <a:off x="152400" y="268288"/>
            <a:ext cx="8458200" cy="646112"/>
          </a:xfrm>
          <a:prstGeom prst="rect">
            <a:avLst/>
          </a:prstGeom>
          <a:noFill/>
          <a:ln w="9525">
            <a:noFill/>
            <a:miter lim="800000"/>
            <a:headEnd/>
            <a:tailEnd/>
          </a:ln>
        </p:spPr>
        <p:txBody>
          <a:bodyPr>
            <a:spAutoFit/>
          </a:bodyPr>
          <a:lstStyle/>
          <a:p>
            <a:r>
              <a:rPr lang="en-US" sz="3600" b="1">
                <a:solidFill>
                  <a:schemeClr val="bg1"/>
                </a:solidFill>
              </a:rPr>
              <a:t>Family and Sustainability of Recovery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724400"/>
            <a:ext cx="2950638" cy="205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800" y="1371600"/>
            <a:ext cx="7924800" cy="5181600"/>
          </a:xfrm>
          <a:prstGeom prst="rect">
            <a:avLst/>
          </a:prstGeom>
        </p:spPr>
        <p:txBody>
          <a:bodyPr anchor="ctr">
            <a:normAutofit lnSpcReduction="10000"/>
          </a:bodyPr>
          <a:lstStyle/>
          <a:p>
            <a:pPr marL="914400" indent="-457200"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marL="914400" indent="-457200" algn="ctr">
              <a:lnSpc>
                <a:spcPct val="80000"/>
              </a:lnSpc>
              <a:defRPr/>
            </a:pPr>
            <a:endParaRPr lang="en-US" sz="800" b="1" dirty="0">
              <a:solidFill>
                <a:srgbClr val="FFFF00"/>
              </a:solidFill>
              <a:latin typeface="Times New Roman" pitchFamily="18" charset="0"/>
              <a:cs typeface="Times New Roman" pitchFamily="18" charset="0"/>
            </a:endParaRPr>
          </a:p>
          <a:p>
            <a:pPr marL="914400" indent="-457200">
              <a:lnSpc>
                <a:spcPct val="80000"/>
              </a:lnSpc>
              <a:defRPr/>
            </a:pPr>
            <a:endParaRPr lang="en-US" sz="800" b="1" dirty="0">
              <a:solidFill>
                <a:srgbClr val="FFFF00"/>
              </a:solidFill>
              <a:latin typeface="Times New Roman" pitchFamily="18" charset="0"/>
              <a:cs typeface="Times New Roman" pitchFamily="18" charset="0"/>
            </a:endParaRPr>
          </a:p>
          <a:p>
            <a:pPr marL="914400" indent="-457200">
              <a:lnSpc>
                <a:spcPct val="80000"/>
              </a:lnSpc>
              <a:defRPr/>
            </a:pPr>
            <a:endParaRPr lang="en-US" sz="800" dirty="0"/>
          </a:p>
          <a:p>
            <a:pPr marL="914400" indent="-457200">
              <a:lnSpc>
                <a:spcPct val="80000"/>
              </a:lnSpc>
              <a:defRPr/>
            </a:pPr>
            <a:endParaRPr lang="en-US" sz="800" dirty="0"/>
          </a:p>
          <a:p>
            <a:pPr marL="914400" indent="-457200">
              <a:lnSpc>
                <a:spcPct val="80000"/>
              </a:lnSpc>
              <a:defRPr/>
            </a:pPr>
            <a:endParaRPr lang="en-US" sz="2800" dirty="0">
              <a:solidFill>
                <a:srgbClr val="FFFF00"/>
              </a:solidFill>
              <a:latin typeface="Times New Roman" pitchFamily="18" charset="0"/>
              <a:cs typeface="Times New Roman" pitchFamily="18" charset="0"/>
            </a:endParaRPr>
          </a:p>
          <a:p>
            <a:pPr marL="914400" indent="-457200">
              <a:lnSpc>
                <a:spcPct val="80000"/>
              </a:lnSpc>
              <a:defRPr/>
            </a:pPr>
            <a:endParaRPr lang="en-US" sz="2400" dirty="0">
              <a:solidFill>
                <a:srgbClr val="FFFF00"/>
              </a:solidFill>
              <a:latin typeface="Times New Roman" pitchFamily="18" charset="0"/>
              <a:cs typeface="Times New Roman" pitchFamily="18" charset="0"/>
            </a:endParaRPr>
          </a:p>
          <a:p>
            <a:pPr marL="914400" indent="-457200">
              <a:lnSpc>
                <a:spcPct val="80000"/>
              </a:lnSpc>
              <a:defRPr/>
            </a:pPr>
            <a:endParaRPr lang="en-US" sz="2400" dirty="0">
              <a:solidFill>
                <a:srgbClr val="FFFF00"/>
              </a:solidFill>
              <a:latin typeface="Times New Roman" pitchFamily="18" charset="0"/>
              <a:cs typeface="Times New Roman" pitchFamily="18" charset="0"/>
            </a:endParaRPr>
          </a:p>
          <a:p>
            <a:pPr marL="914400" indent="-457200" algn="ctr">
              <a:lnSpc>
                <a:spcPct val="80000"/>
              </a:lnSpc>
              <a:defRPr/>
            </a:pPr>
            <a:r>
              <a:rPr lang="en-US" sz="1000" b="1" dirty="0">
                <a:solidFill>
                  <a:srgbClr val="FFFF00"/>
                </a:solidFill>
                <a:latin typeface="Times New Roman" pitchFamily="18" charset="0"/>
                <a:cs typeface="Times New Roman" pitchFamily="18" charset="0"/>
              </a:rPr>
              <a:t> </a:t>
            </a:r>
          </a:p>
          <a:p>
            <a:pPr marL="914400" indent="-457200">
              <a:lnSpc>
                <a:spcPct val="80000"/>
              </a:lnSpc>
              <a:defRPr/>
            </a:pPr>
            <a:endParaRPr lang="en-US" sz="2600" dirty="0">
              <a:cs typeface="Arial" charset="0"/>
            </a:endParaRPr>
          </a:p>
          <a:p>
            <a:pPr marL="914400" indent="-457200">
              <a:buFont typeface="Arial" charset="0"/>
              <a:buChar char="•"/>
              <a:defRPr/>
            </a:pPr>
            <a:r>
              <a:rPr lang="en-US" sz="2600" dirty="0">
                <a:cs typeface="Arial" charset="0"/>
              </a:rPr>
              <a:t>It may not be possible to engage the family or the most significant members of the family in treatment if the family is chaotic and dysfunctional. </a:t>
            </a:r>
          </a:p>
          <a:p>
            <a:pPr marL="914400" indent="-457200">
              <a:buFont typeface="Wingdings" pitchFamily="2" charset="2"/>
              <a:buChar char="§"/>
              <a:defRPr/>
            </a:pPr>
            <a:endParaRPr lang="en-US" sz="2600" dirty="0">
              <a:cs typeface="Arial" charset="0"/>
            </a:endParaRPr>
          </a:p>
          <a:p>
            <a:pPr marL="914400" indent="-457200">
              <a:buFont typeface="Arial" charset="0"/>
              <a:buChar char="•"/>
              <a:defRPr/>
            </a:pPr>
            <a:r>
              <a:rPr lang="en-US" sz="2600" dirty="0">
                <a:cs typeface="Arial" charset="0"/>
              </a:rPr>
              <a:t>Quite often family members with serious mental </a:t>
            </a:r>
            <a:r>
              <a:rPr lang="en-US" sz="2600" dirty="0" smtClean="0">
                <a:cs typeface="Arial" charset="0"/>
              </a:rPr>
              <a:t>health </a:t>
            </a:r>
            <a:r>
              <a:rPr lang="en-US" sz="2600" dirty="0">
                <a:cs typeface="Arial" charset="0"/>
              </a:rPr>
              <a:t>and </a:t>
            </a:r>
            <a:r>
              <a:rPr lang="en-US" sz="2600" dirty="0" smtClean="0">
                <a:cs typeface="Arial" charset="0"/>
              </a:rPr>
              <a:t>substance use disorders will </a:t>
            </a:r>
            <a:r>
              <a:rPr lang="en-US" sz="2600" dirty="0">
                <a:cs typeface="Arial" charset="0"/>
              </a:rPr>
              <a:t>continue to reside in the household if they have or have never received formal treatment. </a:t>
            </a:r>
          </a:p>
          <a:p>
            <a:pPr marL="914400" indent="-457200">
              <a:lnSpc>
                <a:spcPct val="80000"/>
              </a:lnSpc>
              <a:buFont typeface="Wingdings" pitchFamily="2" charset="2"/>
              <a:buChar char="§"/>
              <a:defRPr/>
            </a:pPr>
            <a:endParaRPr lang="en-US" sz="2400" dirty="0">
              <a:cs typeface="Arial" charset="0"/>
            </a:endParaRPr>
          </a:p>
          <a:p>
            <a:pPr marL="914400" indent="-457200">
              <a:lnSpc>
                <a:spcPct val="80000"/>
              </a:lnSpc>
              <a:buFont typeface="Wingdings" pitchFamily="2" charset="2"/>
              <a:buChar char="§"/>
              <a:defRPr/>
            </a:pPr>
            <a:endParaRPr lang="en-US" sz="2400" dirty="0">
              <a:solidFill>
                <a:srgbClr val="FFFF00"/>
              </a:solidFill>
              <a:latin typeface="Times New Roman" pitchFamily="18" charset="0"/>
              <a:cs typeface="Times New Roman" pitchFamily="18" charset="0"/>
            </a:endParaRPr>
          </a:p>
          <a:p>
            <a:pPr marL="914400" indent="-457200">
              <a:lnSpc>
                <a:spcPct val="80000"/>
              </a:lnSpc>
              <a:buFont typeface="Wingdings" pitchFamily="2" charset="2"/>
              <a:buChar char="§"/>
              <a:defRPr/>
            </a:pPr>
            <a:endParaRPr lang="en-US" sz="2400" dirty="0">
              <a:solidFill>
                <a:srgbClr val="FFFF00"/>
              </a:solidFill>
              <a:latin typeface="Times New Roman" pitchFamily="18" charset="0"/>
              <a:cs typeface="Times New Roman" pitchFamily="18" charset="0"/>
            </a:endParaRPr>
          </a:p>
          <a:p>
            <a:pPr marL="914400" indent="-457200">
              <a:lnSpc>
                <a:spcPct val="80000"/>
              </a:lnSpc>
              <a:buFont typeface="Wingdings" pitchFamily="2" charset="2"/>
              <a:buChar char="§"/>
              <a:defRPr/>
            </a:pPr>
            <a:endParaRPr lang="en-US" sz="2400" dirty="0">
              <a:solidFill>
                <a:srgbClr val="FFFF00"/>
              </a:solidFill>
              <a:latin typeface="Times New Roman" pitchFamily="18" charset="0"/>
              <a:cs typeface="Times New Roman" pitchFamily="18" charset="0"/>
            </a:endParaRPr>
          </a:p>
          <a:p>
            <a:pPr marL="914400" indent="-457200">
              <a:lnSpc>
                <a:spcPct val="80000"/>
              </a:lnSpc>
              <a:buFont typeface="Wingdings" pitchFamily="2" charset="2"/>
              <a:buChar char="§"/>
              <a:defRPr/>
            </a:pPr>
            <a:endParaRPr lang="en-US" sz="2400" dirty="0">
              <a:solidFill>
                <a:srgbClr val="FFFF00"/>
              </a:solidFill>
              <a:latin typeface="Times New Roman" pitchFamily="18" charset="0"/>
              <a:cs typeface="Times New Roman" pitchFamily="18" charset="0"/>
            </a:endParaRPr>
          </a:p>
          <a:p>
            <a:pPr marL="914400" indent="-457200">
              <a:lnSpc>
                <a:spcPct val="80000"/>
              </a:lnSpc>
              <a:buFont typeface="Wingdings" pitchFamily="2" charset="2"/>
              <a:buChar char="§"/>
              <a:defRPr/>
            </a:pPr>
            <a:endParaRPr lang="en-US" sz="2400" dirty="0">
              <a:solidFill>
                <a:srgbClr val="FFFF00"/>
              </a:solidFill>
              <a:latin typeface="Times New Roman" pitchFamily="18" charset="0"/>
              <a:cs typeface="Times New Roman" pitchFamily="18" charset="0"/>
            </a:endParaRPr>
          </a:p>
          <a:p>
            <a:pPr marL="914400" indent="-457200" algn="ctr">
              <a:lnSpc>
                <a:spcPct val="80000"/>
              </a:lnSpc>
              <a:defRPr/>
            </a:pPr>
            <a:endParaRPr lang="en-US" sz="2400" dirty="0">
              <a:solidFill>
                <a:srgbClr val="FFFF00"/>
              </a:solidFill>
              <a:latin typeface="Times New Roman" pitchFamily="18" charset="0"/>
              <a:cs typeface="Times New Roman" pitchFamily="18" charset="0"/>
            </a:endParaRPr>
          </a:p>
          <a:p>
            <a:pPr marL="914400" indent="-457200" algn="ctr">
              <a:lnSpc>
                <a:spcPct val="80000"/>
              </a:lnSpc>
              <a:defRPr/>
            </a:pPr>
            <a:endParaRPr lang="en-US" sz="3200" dirty="0">
              <a:solidFill>
                <a:srgbClr val="FFFF00"/>
              </a:solidFill>
              <a:latin typeface="Times New Roman" pitchFamily="18" charset="0"/>
              <a:cs typeface="Times New Roman" pitchFamily="18" charset="0"/>
            </a:endParaRPr>
          </a:p>
          <a:p>
            <a:pPr marL="914400" indent="-457200">
              <a:lnSpc>
                <a:spcPct val="80000"/>
              </a:lnSpc>
              <a:defRPr/>
            </a:pPr>
            <a:endParaRPr lang="en-US" sz="2000" dirty="0">
              <a:solidFill>
                <a:srgbClr val="FFFF00"/>
              </a:solidFill>
              <a:latin typeface="Times New Roman" pitchFamily="18" charset="0"/>
              <a:cs typeface="Times New Roman" pitchFamily="18" charset="0"/>
            </a:endParaRPr>
          </a:p>
          <a:p>
            <a:pPr marL="914400" indent="-457200">
              <a:lnSpc>
                <a:spcPct val="80000"/>
              </a:lnSpc>
              <a:defRPr/>
            </a:pPr>
            <a:endParaRPr lang="en-US" sz="2800" dirty="0">
              <a:solidFill>
                <a:srgbClr val="FFFF00"/>
              </a:solidFill>
              <a:latin typeface="Times New Roman" pitchFamily="18" charset="0"/>
              <a:cs typeface="Times New Roman" pitchFamily="18" charset="0"/>
            </a:endParaRPr>
          </a:p>
          <a:p>
            <a:pPr marL="914400" indent="-457200">
              <a:lnSpc>
                <a:spcPct val="80000"/>
              </a:lnSpc>
              <a:defRPr/>
            </a:pPr>
            <a:endParaRPr lang="en-US" sz="800" b="1" i="1" dirty="0">
              <a:solidFill>
                <a:srgbClr val="FFFF00"/>
              </a:solidFill>
              <a:latin typeface="Times New Roman" pitchFamily="18" charset="0"/>
              <a:cs typeface="Times New Roman" pitchFamily="18" charset="0"/>
            </a:endParaRPr>
          </a:p>
          <a:p>
            <a:pPr marL="914400" indent="-457200">
              <a:lnSpc>
                <a:spcPct val="80000"/>
              </a:lnSpc>
              <a:defRPr/>
            </a:pPr>
            <a:endParaRPr lang="en-US" sz="8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45720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marL="914400" indent="-45720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69634" name="TextBox 1"/>
          <p:cNvSpPr txBox="1">
            <a:spLocks noChangeArrowheads="1"/>
          </p:cNvSpPr>
          <p:nvPr/>
        </p:nvSpPr>
        <p:spPr bwMode="auto">
          <a:xfrm>
            <a:off x="152400" y="268288"/>
            <a:ext cx="8534400" cy="646112"/>
          </a:xfrm>
          <a:prstGeom prst="rect">
            <a:avLst/>
          </a:prstGeom>
          <a:noFill/>
          <a:ln w="9525">
            <a:noFill/>
            <a:miter lim="800000"/>
            <a:headEnd/>
            <a:tailEnd/>
          </a:ln>
        </p:spPr>
        <p:txBody>
          <a:bodyPr>
            <a:spAutoFit/>
          </a:bodyPr>
          <a:lstStyle/>
          <a:p>
            <a:r>
              <a:rPr lang="en-US" sz="3600" b="1">
                <a:solidFill>
                  <a:schemeClr val="bg1"/>
                </a:solidFill>
              </a:rPr>
              <a:t>Family and Group Therapy</a:t>
            </a:r>
          </a:p>
        </p:txBody>
      </p:sp>
      <p:sp>
        <p:nvSpPr>
          <p:cNvPr id="69635" name="AutoShape 4" descr="Z"/>
          <p:cNvSpPr>
            <a:spLocks noChangeAspect="1" noChangeArrowheads="1"/>
          </p:cNvSpPr>
          <p:nvPr/>
        </p:nvSpPr>
        <p:spPr bwMode="auto">
          <a:xfrm>
            <a:off x="0" y="0"/>
            <a:ext cx="2819400" cy="1619250"/>
          </a:xfrm>
          <a:prstGeom prst="rect">
            <a:avLst/>
          </a:prstGeom>
          <a:noFill/>
          <a:ln w="9525">
            <a:noFill/>
            <a:miter lim="800000"/>
            <a:headEnd/>
            <a:tailEnd/>
          </a:ln>
        </p:spPr>
        <p:txBody>
          <a:bodyPr/>
          <a:lstStyle/>
          <a:p>
            <a:endParaRPr lang="en-US"/>
          </a:p>
        </p:txBody>
      </p:sp>
      <p:pic>
        <p:nvPicPr>
          <p:cNvPr id="69636" name="Picture 6" descr="family-support"/>
          <p:cNvPicPr>
            <a:picLocks noChangeAspect="1" noChangeArrowheads="1"/>
          </p:cNvPicPr>
          <p:nvPr/>
        </p:nvPicPr>
        <p:blipFill>
          <a:blip r:embed="rId3" cstate="print"/>
          <a:srcRect t="21182" b="14331"/>
          <a:stretch>
            <a:fillRect/>
          </a:stretch>
        </p:blipFill>
        <p:spPr bwMode="auto">
          <a:xfrm>
            <a:off x="2895600" y="4752975"/>
            <a:ext cx="3810000" cy="1419225"/>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idx="4294967295"/>
          </p:nvPr>
        </p:nvSpPr>
        <p:spPr>
          <a:xfrm>
            <a:off x="152400" y="0"/>
            <a:ext cx="8153400" cy="1143000"/>
          </a:xfrm>
        </p:spPr>
        <p:txBody>
          <a:bodyPr/>
          <a:lstStyle/>
          <a:p>
            <a:pPr eaLnBrk="1" hangingPunct="1"/>
            <a:r>
              <a:rPr lang="en-US" b="1" smtClean="0">
                <a:solidFill>
                  <a:schemeClr val="bg1"/>
                </a:solidFill>
                <a:latin typeface="Arial" charset="0"/>
                <a:cs typeface="Arial" charset="0"/>
              </a:rPr>
              <a:t>Barriers</a:t>
            </a:r>
          </a:p>
        </p:txBody>
      </p:sp>
      <p:sp>
        <p:nvSpPr>
          <p:cNvPr id="71682" name="Rectangle 3"/>
          <p:cNvSpPr>
            <a:spLocks noGrp="1"/>
          </p:cNvSpPr>
          <p:nvPr>
            <p:ph type="body" idx="4294967295"/>
          </p:nvPr>
        </p:nvSpPr>
        <p:spPr>
          <a:xfrm>
            <a:off x="4876800" y="2168525"/>
            <a:ext cx="3276600" cy="3581400"/>
          </a:xfrm>
        </p:spPr>
        <p:txBody>
          <a:bodyPr/>
          <a:lstStyle/>
          <a:p>
            <a:pPr marL="914400" indent="-457200" eaLnBrk="1" hangingPunct="1">
              <a:defRPr/>
            </a:pPr>
            <a:r>
              <a:rPr lang="en-US" dirty="0" smtClean="0">
                <a:latin typeface="Arial" charset="0"/>
                <a:cs typeface="Arial" charset="0"/>
              </a:rPr>
              <a:t>Financial</a:t>
            </a:r>
          </a:p>
          <a:p>
            <a:pPr marL="914400" indent="-457200" eaLnBrk="1" hangingPunct="1">
              <a:buFont typeface="Arial" charset="0"/>
              <a:buNone/>
              <a:defRPr/>
            </a:pPr>
            <a:endParaRPr lang="en-US" dirty="0" smtClean="0">
              <a:latin typeface="Arial" charset="0"/>
              <a:cs typeface="Arial" charset="0"/>
            </a:endParaRPr>
          </a:p>
          <a:p>
            <a:pPr marL="914400" indent="-457200" eaLnBrk="1" hangingPunct="1">
              <a:defRPr/>
            </a:pPr>
            <a:r>
              <a:rPr lang="en-US" dirty="0" smtClean="0">
                <a:latin typeface="Arial" charset="0"/>
                <a:cs typeface="Arial" charset="0"/>
              </a:rPr>
              <a:t>Cultural </a:t>
            </a:r>
          </a:p>
          <a:p>
            <a:pPr marL="914400" indent="-457200" eaLnBrk="1" hangingPunct="1">
              <a:buFont typeface="Arial" charset="0"/>
              <a:buNone/>
              <a:defRPr/>
            </a:pPr>
            <a:endParaRPr lang="en-US" dirty="0" smtClean="0">
              <a:latin typeface="Arial" charset="0"/>
              <a:cs typeface="Arial" charset="0"/>
            </a:endParaRPr>
          </a:p>
          <a:p>
            <a:pPr marL="914400" indent="-457200" eaLnBrk="1" hangingPunct="1">
              <a:defRPr/>
            </a:pPr>
            <a:r>
              <a:rPr lang="en-US" dirty="0" smtClean="0">
                <a:latin typeface="Arial" charset="0"/>
                <a:cs typeface="Arial" charset="0"/>
              </a:rPr>
              <a:t>Social</a:t>
            </a:r>
          </a:p>
          <a:p>
            <a:pPr eaLnBrk="1" hangingPunct="1">
              <a:buFont typeface="Arial" charset="0"/>
              <a:buNone/>
              <a:defRPr/>
            </a:pPr>
            <a:endParaRPr lang="en-US" dirty="0" smtClean="0">
              <a:latin typeface="Arial" charset="0"/>
              <a:cs typeface="Arial" charset="0"/>
            </a:endParaRPr>
          </a:p>
        </p:txBody>
      </p:sp>
      <p:pic>
        <p:nvPicPr>
          <p:cNvPr id="71683" name="Picture 2"/>
          <p:cNvPicPr>
            <a:picLocks noChangeAspect="1" noChangeArrowheads="1"/>
          </p:cNvPicPr>
          <p:nvPr/>
        </p:nvPicPr>
        <p:blipFill>
          <a:blip r:embed="rId3" cstate="print"/>
          <a:srcRect l="12254" t="5020" r="9521" b="4234"/>
          <a:stretch>
            <a:fillRect/>
          </a:stretch>
        </p:blipFill>
        <p:spPr bwMode="auto">
          <a:xfrm>
            <a:off x="457200" y="1828800"/>
            <a:ext cx="3941763" cy="3941763"/>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1"/>
          <p:cNvSpPr txBox="1">
            <a:spLocks noChangeArrowheads="1"/>
          </p:cNvSpPr>
          <p:nvPr/>
        </p:nvSpPr>
        <p:spPr bwMode="auto">
          <a:xfrm>
            <a:off x="111125" y="0"/>
            <a:ext cx="8610600" cy="1200150"/>
          </a:xfrm>
          <a:prstGeom prst="rect">
            <a:avLst/>
          </a:prstGeom>
          <a:noFill/>
          <a:ln w="9525">
            <a:noFill/>
            <a:miter lim="800000"/>
            <a:headEnd/>
            <a:tailEnd/>
          </a:ln>
        </p:spPr>
        <p:txBody>
          <a:bodyPr>
            <a:spAutoFit/>
          </a:bodyPr>
          <a:lstStyle/>
          <a:p>
            <a:r>
              <a:rPr lang="en-US" sz="3600" b="1">
                <a:solidFill>
                  <a:schemeClr val="bg1"/>
                </a:solidFill>
              </a:rPr>
              <a:t>Challenges with Hispanic and Latino Adults</a:t>
            </a:r>
          </a:p>
        </p:txBody>
      </p:sp>
      <p:pic>
        <p:nvPicPr>
          <p:cNvPr id="73730" name="Picture 5" descr="ANd9GcRAD-VH8CaH7xHZDum4xl2DRmPLNxUxgsF-R7-P4R7y2DI5DE0rjQ"/>
          <p:cNvPicPr>
            <a:picLocks noChangeAspect="1" noChangeArrowheads="1"/>
          </p:cNvPicPr>
          <p:nvPr/>
        </p:nvPicPr>
        <p:blipFill>
          <a:blip r:embed="rId3" cstate="print"/>
          <a:srcRect/>
          <a:stretch>
            <a:fillRect/>
          </a:stretch>
        </p:blipFill>
        <p:spPr bwMode="auto">
          <a:xfrm>
            <a:off x="5716588" y="5257800"/>
            <a:ext cx="2360612" cy="1476375"/>
          </a:xfrm>
          <a:prstGeom prst="rect">
            <a:avLst/>
          </a:prstGeom>
          <a:noFill/>
          <a:ln w="9525">
            <a:noFill/>
            <a:miter lim="800000"/>
            <a:headEnd/>
            <a:tailEnd/>
          </a:ln>
        </p:spPr>
      </p:pic>
      <p:sp>
        <p:nvSpPr>
          <p:cNvPr id="4" name="Rectangle 2"/>
          <p:cNvSpPr txBox="1">
            <a:spLocks noChangeArrowheads="1"/>
          </p:cNvSpPr>
          <p:nvPr/>
        </p:nvSpPr>
        <p:spPr>
          <a:xfrm>
            <a:off x="228600" y="1295400"/>
            <a:ext cx="8153400" cy="3657600"/>
          </a:xfrm>
          <a:prstGeom prst="rect">
            <a:avLst/>
          </a:prstGeom>
        </p:spPr>
        <p:txBody>
          <a:bodyPr anchor="ctr">
            <a:normAutofit fontScale="25000" lnSpcReduction="20000"/>
          </a:bodyPr>
          <a:lstStyle/>
          <a:p>
            <a:pPr marL="914400" indent="-457200" algn="ctr">
              <a:lnSpc>
                <a:spcPct val="60000"/>
              </a:lnSpc>
              <a:defRPr/>
            </a:pPr>
            <a:endParaRPr lang="en-US" sz="300" b="1" dirty="0">
              <a:solidFill>
                <a:srgbClr val="FFFF00"/>
              </a:solidFill>
              <a:effectLst>
                <a:outerShdw blurRad="38100" dist="38100" dir="2700000" algn="tl">
                  <a:srgbClr val="C0C0C0"/>
                </a:outerShdw>
              </a:effectLst>
              <a:latin typeface="Calibri" pitchFamily="34" charset="0"/>
            </a:endParaRPr>
          </a:p>
          <a:p>
            <a:pPr marL="914400" indent="-457200" algn="ctr">
              <a:lnSpc>
                <a:spcPct val="60000"/>
              </a:lnSpc>
              <a:defRPr/>
            </a:pPr>
            <a:endParaRPr lang="en-US" sz="200" b="1" dirty="0">
              <a:solidFill>
                <a:srgbClr val="FFFF00"/>
              </a:solidFill>
              <a:latin typeface="Times New Roman" pitchFamily="18" charset="0"/>
              <a:cs typeface="Times New Roman" pitchFamily="18" charset="0"/>
            </a:endParaRPr>
          </a:p>
          <a:p>
            <a:pPr marL="914400" indent="-457200">
              <a:lnSpc>
                <a:spcPct val="60000"/>
              </a:lnSpc>
              <a:defRPr/>
            </a:pPr>
            <a:endParaRPr lang="en-US" sz="200" b="1" dirty="0">
              <a:solidFill>
                <a:srgbClr val="FFFF00"/>
              </a:solidFill>
              <a:latin typeface="Times New Roman" pitchFamily="18" charset="0"/>
              <a:cs typeface="Times New Roman" pitchFamily="18" charset="0"/>
            </a:endParaRPr>
          </a:p>
          <a:p>
            <a:pPr marL="914400" indent="-457200">
              <a:lnSpc>
                <a:spcPct val="60000"/>
              </a:lnSpc>
              <a:defRPr/>
            </a:pPr>
            <a:endParaRPr lang="en-US" sz="200" dirty="0"/>
          </a:p>
          <a:p>
            <a:pPr marL="914400" indent="-457200">
              <a:lnSpc>
                <a:spcPct val="60000"/>
              </a:lnSpc>
              <a:defRPr/>
            </a:pPr>
            <a:endParaRPr lang="en-US" sz="200" dirty="0"/>
          </a:p>
          <a:p>
            <a:pPr marL="914400" indent="-457200">
              <a:lnSpc>
                <a:spcPct val="60000"/>
              </a:lnSpc>
              <a:defRPr/>
            </a:pPr>
            <a:endParaRPr lang="en-US" sz="700" dirty="0">
              <a:solidFill>
                <a:srgbClr val="FFFF00"/>
              </a:solidFill>
              <a:latin typeface="Times New Roman" pitchFamily="18" charset="0"/>
              <a:cs typeface="Times New Roman" pitchFamily="18" charset="0"/>
            </a:endParaRPr>
          </a:p>
          <a:p>
            <a:pPr marL="914400" indent="-457200">
              <a:lnSpc>
                <a:spcPct val="60000"/>
              </a:lnSpc>
              <a:defRPr/>
            </a:pPr>
            <a:endParaRPr lang="en-US" sz="600" dirty="0">
              <a:solidFill>
                <a:srgbClr val="FFFF00"/>
              </a:solidFill>
              <a:latin typeface="Times New Roman" pitchFamily="18" charset="0"/>
              <a:cs typeface="Times New Roman" pitchFamily="18" charset="0"/>
            </a:endParaRPr>
          </a:p>
          <a:p>
            <a:pPr marL="914400" indent="-457200">
              <a:lnSpc>
                <a:spcPct val="60000"/>
              </a:lnSpc>
              <a:defRPr/>
            </a:pPr>
            <a:endParaRPr lang="en-US" sz="600" dirty="0">
              <a:solidFill>
                <a:srgbClr val="FFFF00"/>
              </a:solidFill>
              <a:latin typeface="Times New Roman" pitchFamily="18" charset="0"/>
              <a:cs typeface="Times New Roman" pitchFamily="18" charset="0"/>
            </a:endParaRPr>
          </a:p>
          <a:p>
            <a:pPr marL="914400" indent="-457200" algn="ctr">
              <a:lnSpc>
                <a:spcPct val="60000"/>
              </a:lnSpc>
              <a:defRPr/>
            </a:pPr>
            <a:r>
              <a:rPr lang="en-US" sz="300" b="1" dirty="0">
                <a:solidFill>
                  <a:srgbClr val="FFFF00"/>
                </a:solidFill>
                <a:latin typeface="Times New Roman" pitchFamily="18" charset="0"/>
                <a:cs typeface="Times New Roman" pitchFamily="18" charset="0"/>
              </a:rPr>
              <a:t> </a:t>
            </a:r>
          </a:p>
          <a:p>
            <a:pPr marL="914400" indent="-457200">
              <a:lnSpc>
                <a:spcPct val="60000"/>
              </a:lnSpc>
              <a:defRPr/>
            </a:pPr>
            <a:endParaRPr lang="en-US" sz="600" dirty="0">
              <a:solidFill>
                <a:srgbClr val="FFFF00"/>
              </a:solidFill>
              <a:latin typeface="Times New Roman" pitchFamily="18" charset="0"/>
              <a:cs typeface="Times New Roman" pitchFamily="18" charset="0"/>
            </a:endParaRPr>
          </a:p>
          <a:p>
            <a:pPr marL="914400" indent="-457200">
              <a:lnSpc>
                <a:spcPct val="60000"/>
              </a:lnSpc>
              <a:defRPr/>
            </a:pPr>
            <a:endParaRPr lang="en-US" sz="500" dirty="0">
              <a:cs typeface="Arial" charset="0"/>
            </a:endParaRPr>
          </a:p>
          <a:p>
            <a:pPr marL="914400" indent="-457200">
              <a:lnSpc>
                <a:spcPct val="60000"/>
              </a:lnSpc>
              <a:defRPr/>
            </a:pPr>
            <a:endParaRPr lang="en-US" sz="300" dirty="0">
              <a:cs typeface="Arial" charset="0"/>
            </a:endParaRPr>
          </a:p>
          <a:p>
            <a:pPr marL="914400" indent="-457200">
              <a:buFont typeface="Arial" charset="0"/>
              <a:buChar char="•"/>
              <a:defRPr/>
            </a:pPr>
            <a:endParaRPr lang="en-US" sz="2400" dirty="0">
              <a:cs typeface="Arial" charset="0"/>
            </a:endParaRPr>
          </a:p>
          <a:p>
            <a:pPr marL="914400" indent="-457200">
              <a:buFont typeface="Arial" charset="0"/>
              <a:buChar char="•"/>
              <a:defRPr/>
            </a:pPr>
            <a:endParaRPr lang="en-US" sz="2400" dirty="0">
              <a:cs typeface="Arial" charset="0"/>
            </a:endParaRPr>
          </a:p>
          <a:p>
            <a:pPr marL="914400" indent="-457200">
              <a:lnSpc>
                <a:spcPct val="120000"/>
              </a:lnSpc>
              <a:buFont typeface="Arial" charset="0"/>
              <a:buChar char="•"/>
              <a:defRPr/>
            </a:pPr>
            <a:r>
              <a:rPr lang="en-US" sz="9600" dirty="0" smtClean="0">
                <a:cs typeface="Arial" charset="0"/>
              </a:rPr>
              <a:t>Use of </a:t>
            </a:r>
            <a:r>
              <a:rPr lang="en-US" sz="9600" dirty="0">
                <a:cs typeface="Arial" charset="0"/>
              </a:rPr>
              <a:t>multiple substances is more the rule than the exception including tobacco, alcohol, marijuana, and </a:t>
            </a:r>
            <a:r>
              <a:rPr lang="en-US" sz="9600" dirty="0" smtClean="0">
                <a:cs typeface="Arial" charset="0"/>
              </a:rPr>
              <a:t>other substances </a:t>
            </a:r>
            <a:r>
              <a:rPr lang="en-US" sz="9600" dirty="0">
                <a:cs typeface="Arial" charset="0"/>
              </a:rPr>
              <a:t>such as cocaine and heroin. </a:t>
            </a:r>
          </a:p>
          <a:p>
            <a:pPr marL="914400" indent="-457200">
              <a:lnSpc>
                <a:spcPct val="120000"/>
              </a:lnSpc>
              <a:buFont typeface="Wingdings" pitchFamily="2" charset="2"/>
              <a:buChar char="§"/>
              <a:defRPr/>
            </a:pPr>
            <a:endParaRPr lang="en-US" sz="9600" dirty="0">
              <a:cs typeface="Arial" charset="0"/>
            </a:endParaRPr>
          </a:p>
          <a:p>
            <a:pPr marL="914400" indent="-457200">
              <a:lnSpc>
                <a:spcPct val="120000"/>
              </a:lnSpc>
              <a:buFont typeface="Arial" charset="0"/>
              <a:buChar char="•"/>
              <a:defRPr/>
            </a:pPr>
            <a:r>
              <a:rPr lang="en-US" sz="9600" dirty="0">
                <a:cs typeface="Arial" charset="0"/>
              </a:rPr>
              <a:t>As adults Hispanic and Latinos have lived in multi-cultural situations and are adept at role playing for different cultural audiences, and may be very facile at presenting a </a:t>
            </a:r>
            <a:r>
              <a:rPr lang="en-US" sz="9600" dirty="0" smtClean="0">
                <a:cs typeface="Arial" charset="0"/>
              </a:rPr>
              <a:t>healthy </a:t>
            </a:r>
            <a:r>
              <a:rPr lang="en-US" sz="9600" i="1" dirty="0">
                <a:cs typeface="Arial" charset="0"/>
              </a:rPr>
              <a:t>persona </a:t>
            </a:r>
            <a:r>
              <a:rPr lang="en-US" sz="9600" dirty="0">
                <a:cs typeface="Arial" charset="0"/>
              </a:rPr>
              <a:t>in many settings, </a:t>
            </a:r>
            <a:r>
              <a:rPr lang="en-US" sz="9600" dirty="0" smtClean="0">
                <a:cs typeface="Arial" charset="0"/>
              </a:rPr>
              <a:t>and may minimize the consequences </a:t>
            </a:r>
            <a:r>
              <a:rPr lang="en-US" sz="9600" dirty="0">
                <a:cs typeface="Arial" charset="0"/>
              </a:rPr>
              <a:t>of </a:t>
            </a:r>
            <a:r>
              <a:rPr lang="en-US" sz="9600" dirty="0" smtClean="0">
                <a:cs typeface="Arial" charset="0"/>
              </a:rPr>
              <a:t>substance use in </a:t>
            </a:r>
            <a:r>
              <a:rPr lang="en-US" sz="9600" dirty="0">
                <a:cs typeface="Arial" charset="0"/>
              </a:rPr>
              <a:t>their lives. </a:t>
            </a:r>
          </a:p>
          <a:p>
            <a:pPr marL="914400" indent="-457200">
              <a:lnSpc>
                <a:spcPct val="60000"/>
              </a:lnSpc>
              <a:defRPr/>
            </a:pPr>
            <a:endParaRPr lang="en-US" sz="300" dirty="0">
              <a:solidFill>
                <a:srgbClr val="FFFF00"/>
              </a:solidFill>
              <a:latin typeface="Times New Roman" pitchFamily="18" charset="0"/>
              <a:cs typeface="Times New Roman" pitchFamily="18" charset="0"/>
            </a:endParaRPr>
          </a:p>
          <a:p>
            <a:pPr marL="914400" indent="-457200">
              <a:lnSpc>
                <a:spcPct val="60000"/>
              </a:lnSpc>
              <a:defRPr/>
            </a:pPr>
            <a:r>
              <a:rPr lang="en-US" sz="600" dirty="0">
                <a:solidFill>
                  <a:srgbClr val="FFFF00"/>
                </a:solidFill>
                <a:latin typeface="Times New Roman" pitchFamily="18" charset="0"/>
                <a:cs typeface="Times New Roman" pitchFamily="18" charset="0"/>
              </a:rPr>
              <a:t> </a:t>
            </a:r>
          </a:p>
          <a:p>
            <a:pPr marL="914400" indent="-457200" algn="ctr">
              <a:lnSpc>
                <a:spcPct val="60000"/>
              </a:lnSpc>
              <a:defRPr/>
            </a:pPr>
            <a:endParaRPr lang="en-US" sz="600" dirty="0">
              <a:solidFill>
                <a:srgbClr val="FFFF00"/>
              </a:solidFill>
              <a:latin typeface="Times New Roman" pitchFamily="18" charset="0"/>
              <a:cs typeface="Times New Roman" pitchFamily="18" charset="0"/>
            </a:endParaRPr>
          </a:p>
          <a:p>
            <a:pPr marL="914400" indent="-457200" algn="ctr">
              <a:lnSpc>
                <a:spcPct val="60000"/>
              </a:lnSpc>
              <a:defRPr/>
            </a:pPr>
            <a:endParaRPr lang="en-US" sz="800" dirty="0">
              <a:solidFill>
                <a:srgbClr val="FFFF00"/>
              </a:solidFill>
              <a:latin typeface="Times New Roman" pitchFamily="18" charset="0"/>
              <a:cs typeface="Times New Roman" pitchFamily="18" charset="0"/>
            </a:endParaRPr>
          </a:p>
          <a:p>
            <a:pPr marL="914400" indent="-457200">
              <a:lnSpc>
                <a:spcPct val="60000"/>
              </a:lnSpc>
              <a:defRPr/>
            </a:pPr>
            <a:endParaRPr lang="en-US" sz="500" dirty="0">
              <a:solidFill>
                <a:srgbClr val="FFFF00"/>
              </a:solidFill>
              <a:latin typeface="Times New Roman" pitchFamily="18" charset="0"/>
              <a:cs typeface="Times New Roman" pitchFamily="18" charset="0"/>
            </a:endParaRPr>
          </a:p>
          <a:p>
            <a:pPr marL="914400" indent="-457200">
              <a:lnSpc>
                <a:spcPct val="60000"/>
              </a:lnSpc>
              <a:defRPr/>
            </a:pPr>
            <a:endParaRPr lang="en-US" sz="700" dirty="0">
              <a:solidFill>
                <a:srgbClr val="FFFF00"/>
              </a:solidFill>
              <a:latin typeface="Times New Roman" pitchFamily="18" charset="0"/>
              <a:cs typeface="Times New Roman" pitchFamily="18" charset="0"/>
            </a:endParaRPr>
          </a:p>
          <a:p>
            <a:pPr marL="914400" indent="-457200">
              <a:lnSpc>
                <a:spcPct val="60000"/>
              </a:lnSpc>
              <a:defRPr/>
            </a:pPr>
            <a:endParaRPr lang="en-US" sz="200" b="1" i="1" dirty="0">
              <a:solidFill>
                <a:srgbClr val="FFFF00"/>
              </a:solidFill>
              <a:latin typeface="Times New Roman" pitchFamily="18" charset="0"/>
              <a:cs typeface="Times New Roman" pitchFamily="18" charset="0"/>
            </a:endParaRPr>
          </a:p>
          <a:p>
            <a:pPr marL="914400" indent="-457200">
              <a:lnSpc>
                <a:spcPct val="60000"/>
              </a:lnSpc>
              <a:defRPr/>
            </a:pPr>
            <a:endParaRPr lang="en-US" sz="200" b="1" i="1" dirty="0">
              <a:solidFill>
                <a:srgbClr val="FFFF00"/>
              </a:solidFill>
              <a:latin typeface="Times New Roman" pitchFamily="18" charset="0"/>
              <a:cs typeface="Times New Roman" pitchFamily="18" charset="0"/>
            </a:endParaRPr>
          </a:p>
          <a:p>
            <a:pPr marL="914400" indent="-457200" algn="ctr">
              <a:lnSpc>
                <a:spcPct val="60000"/>
              </a:lnSpc>
              <a:defRPr/>
            </a:pPr>
            <a:endParaRPr lang="en-US" sz="200" b="1" i="1" dirty="0">
              <a:solidFill>
                <a:srgbClr val="FFFF00"/>
              </a:solidFill>
              <a:latin typeface="Times New Roman" pitchFamily="18" charset="0"/>
              <a:cs typeface="Times New Roman" pitchFamily="18" charset="0"/>
            </a:endParaRPr>
          </a:p>
          <a:p>
            <a:pPr marL="914400" indent="-457200" algn="ctr">
              <a:lnSpc>
                <a:spcPct val="60000"/>
              </a:lnSpc>
              <a:defRPr/>
            </a:pPr>
            <a:endParaRPr lang="en-US" sz="200" b="1" i="1" dirty="0">
              <a:solidFill>
                <a:srgbClr val="FFFF00"/>
              </a:solidFill>
              <a:latin typeface="Times New Roman" pitchFamily="18" charset="0"/>
              <a:cs typeface="Times New Roman" pitchFamily="18" charset="0"/>
            </a:endParaRPr>
          </a:p>
          <a:p>
            <a:pPr marL="914400" indent="-457200" algn="ctr">
              <a:lnSpc>
                <a:spcPct val="6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60000"/>
              </a:lnSpc>
              <a:defRPr/>
            </a:pPr>
            <a:endParaRPr lang="en-US" sz="5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457200" algn="ctr">
              <a:lnSpc>
                <a:spcPct val="60000"/>
              </a:lnSpc>
              <a:defRPr/>
            </a:pPr>
            <a:endParaRPr lang="en-US" sz="300" dirty="0">
              <a:solidFill>
                <a:srgbClr val="FFFF00"/>
              </a:solidFill>
              <a:effectLst>
                <a:outerShdw blurRad="38100" dist="38100" dir="2700000" algn="tl">
                  <a:srgbClr val="C0C0C0"/>
                </a:outerShdw>
              </a:effectLst>
              <a:latin typeface="Calibri" pitchFamily="34" charset="0"/>
            </a:endParaRPr>
          </a:p>
          <a:p>
            <a:pPr marL="914400" indent="-457200" algn="ctr">
              <a:lnSpc>
                <a:spcPct val="60000"/>
              </a:lnSpc>
              <a:defRPr/>
            </a:pPr>
            <a:endParaRPr lang="en-US" sz="300" dirty="0">
              <a:solidFill>
                <a:srgbClr val="FFFF00"/>
              </a:solidFill>
              <a:effectLst>
                <a:outerShdw blurRad="38100" dist="38100" dir="2700000" algn="tl">
                  <a:srgbClr val="C0C0C0"/>
                </a:outerShdw>
              </a:effectLst>
              <a:latin typeface="Calibri"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1025525"/>
            <a:ext cx="7478713" cy="4079875"/>
          </a:xfrm>
          <a:prstGeom prst="rect">
            <a:avLst/>
          </a:prstGeom>
        </p:spPr>
        <p:txBody>
          <a:bodyPr anchor="ctr">
            <a:normAutofit/>
          </a:bodyPr>
          <a:lstStyle/>
          <a:p>
            <a:pPr algn="ctr">
              <a:lnSpc>
                <a:spcPct val="60000"/>
              </a:lnSpc>
              <a:defRPr/>
            </a:pPr>
            <a:endParaRPr lang="en-US" sz="700" b="1" dirty="0">
              <a:solidFill>
                <a:srgbClr val="FFFF00"/>
              </a:solidFill>
              <a:effectLst>
                <a:outerShdw blurRad="38100" dist="38100" dir="2700000" algn="tl">
                  <a:srgbClr val="C0C0C0"/>
                </a:outerShdw>
              </a:effectLst>
              <a:latin typeface="Calibri" pitchFamily="34" charset="0"/>
            </a:endParaRPr>
          </a:p>
          <a:p>
            <a:pPr algn="ctr">
              <a:lnSpc>
                <a:spcPct val="60000"/>
              </a:lnSpc>
              <a:defRPr/>
            </a:pPr>
            <a:endParaRPr lang="en-US" sz="500" b="1" dirty="0">
              <a:solidFill>
                <a:srgbClr val="FFFF00"/>
              </a:solidFill>
              <a:latin typeface="Times New Roman" pitchFamily="18" charset="0"/>
              <a:cs typeface="Times New Roman" pitchFamily="18" charset="0"/>
            </a:endParaRPr>
          </a:p>
          <a:p>
            <a:pPr>
              <a:lnSpc>
                <a:spcPct val="60000"/>
              </a:lnSpc>
              <a:defRPr/>
            </a:pPr>
            <a:endParaRPr lang="en-US" sz="500" b="1" dirty="0">
              <a:solidFill>
                <a:srgbClr val="FFFF00"/>
              </a:solidFill>
              <a:latin typeface="Times New Roman" pitchFamily="18" charset="0"/>
              <a:cs typeface="Times New Roman" pitchFamily="18" charset="0"/>
            </a:endParaRPr>
          </a:p>
          <a:p>
            <a:pPr>
              <a:lnSpc>
                <a:spcPct val="60000"/>
              </a:lnSpc>
              <a:defRPr/>
            </a:pPr>
            <a:endParaRPr lang="en-US" sz="500" dirty="0"/>
          </a:p>
          <a:p>
            <a:pPr>
              <a:lnSpc>
                <a:spcPct val="60000"/>
              </a:lnSpc>
              <a:defRPr/>
            </a:pPr>
            <a:endParaRPr lang="en-US" sz="500" dirty="0"/>
          </a:p>
          <a:p>
            <a:pPr>
              <a:lnSpc>
                <a:spcPct val="60000"/>
              </a:lnSpc>
              <a:defRPr/>
            </a:pPr>
            <a:endParaRPr lang="en-US" dirty="0">
              <a:solidFill>
                <a:srgbClr val="FFFF00"/>
              </a:solidFill>
              <a:latin typeface="Times New Roman" pitchFamily="18" charset="0"/>
              <a:cs typeface="Times New Roman" pitchFamily="18" charset="0"/>
            </a:endParaRPr>
          </a:p>
          <a:p>
            <a:pPr>
              <a:lnSpc>
                <a:spcPct val="60000"/>
              </a:lnSpc>
              <a:defRPr/>
            </a:pPr>
            <a:endParaRPr lang="en-US" sz="1500" dirty="0">
              <a:solidFill>
                <a:srgbClr val="FFFF00"/>
              </a:solidFill>
              <a:latin typeface="Times New Roman" pitchFamily="18" charset="0"/>
              <a:cs typeface="Times New Roman" pitchFamily="18" charset="0"/>
            </a:endParaRPr>
          </a:p>
          <a:p>
            <a:pPr>
              <a:lnSpc>
                <a:spcPct val="60000"/>
              </a:lnSpc>
              <a:defRPr/>
            </a:pPr>
            <a:endParaRPr lang="en-US" sz="1500" dirty="0">
              <a:solidFill>
                <a:srgbClr val="FFFF00"/>
              </a:solidFill>
              <a:latin typeface="Times New Roman" pitchFamily="18" charset="0"/>
              <a:cs typeface="Times New Roman" pitchFamily="18" charset="0"/>
            </a:endParaRPr>
          </a:p>
          <a:p>
            <a:pPr algn="ctr">
              <a:lnSpc>
                <a:spcPct val="60000"/>
              </a:lnSpc>
              <a:defRPr/>
            </a:pPr>
            <a:endParaRPr lang="en-US" sz="2800" b="1" dirty="0">
              <a:cs typeface="Arial" charset="0"/>
            </a:endParaRPr>
          </a:p>
          <a:p>
            <a:pPr>
              <a:defRPr/>
            </a:pPr>
            <a:r>
              <a:rPr lang="en-US" sz="2800" dirty="0">
                <a:cs typeface="Arial" charset="0"/>
              </a:rPr>
              <a:t>Self-help groups may be filled with ethnically diverse people, but only English is spoken.  Spanish speaking self-help programs are often adopted as surrogate families and attended regularly by </a:t>
            </a:r>
            <a:r>
              <a:rPr lang="en-US" sz="2800" dirty="0" smtClean="0">
                <a:cs typeface="Arial" charset="0"/>
              </a:rPr>
              <a:t>Hispanic </a:t>
            </a:r>
            <a:r>
              <a:rPr lang="en-US" sz="2800" dirty="0">
                <a:cs typeface="Arial" charset="0"/>
              </a:rPr>
              <a:t>and </a:t>
            </a:r>
            <a:r>
              <a:rPr lang="en-US" sz="2800" dirty="0" smtClean="0">
                <a:cs typeface="Arial" charset="0"/>
              </a:rPr>
              <a:t>Latinos who are in recovery. </a:t>
            </a:r>
            <a:endParaRPr lang="en-US" sz="2800" dirty="0">
              <a:cs typeface="Arial" charset="0"/>
            </a:endParaRPr>
          </a:p>
          <a:p>
            <a:pPr>
              <a:lnSpc>
                <a:spcPct val="60000"/>
              </a:lnSpc>
              <a:defRPr/>
            </a:pPr>
            <a:endParaRPr lang="en-US" sz="1500" dirty="0">
              <a:cs typeface="Arial" charset="0"/>
            </a:endParaRPr>
          </a:p>
          <a:p>
            <a:pPr>
              <a:lnSpc>
                <a:spcPct val="60000"/>
              </a:lnSpc>
              <a:buFont typeface="Wingdings" pitchFamily="2" charset="2"/>
              <a:buChar char="§"/>
              <a:defRPr/>
            </a:pPr>
            <a:endParaRPr lang="en-US" sz="1500" dirty="0">
              <a:cs typeface="Arial" charset="0"/>
            </a:endParaRPr>
          </a:p>
          <a:p>
            <a:pPr algn="ctr">
              <a:lnSpc>
                <a:spcPct val="60000"/>
              </a:lnSpc>
              <a:defRPr/>
            </a:pPr>
            <a:endParaRPr lang="en-US" sz="1500" dirty="0">
              <a:solidFill>
                <a:srgbClr val="FFFF00"/>
              </a:solidFill>
              <a:latin typeface="Times New Roman" pitchFamily="18" charset="0"/>
              <a:cs typeface="Times New Roman" pitchFamily="18" charset="0"/>
            </a:endParaRPr>
          </a:p>
          <a:p>
            <a:pPr algn="ctr">
              <a:lnSpc>
                <a:spcPct val="60000"/>
              </a:lnSpc>
              <a:defRPr/>
            </a:pPr>
            <a:endParaRPr lang="en-US" sz="2000" dirty="0">
              <a:solidFill>
                <a:srgbClr val="FFFF00"/>
              </a:solidFill>
              <a:latin typeface="Times New Roman" pitchFamily="18" charset="0"/>
              <a:cs typeface="Times New Roman" pitchFamily="18" charset="0"/>
            </a:endParaRPr>
          </a:p>
          <a:p>
            <a:pPr>
              <a:lnSpc>
                <a:spcPct val="60000"/>
              </a:lnSpc>
              <a:defRPr/>
            </a:pPr>
            <a:endParaRPr lang="en-US" sz="1300" dirty="0">
              <a:solidFill>
                <a:srgbClr val="FFFF00"/>
              </a:solidFill>
              <a:latin typeface="Times New Roman" pitchFamily="18" charset="0"/>
              <a:cs typeface="Times New Roman" pitchFamily="18" charset="0"/>
            </a:endParaRPr>
          </a:p>
          <a:p>
            <a:pPr>
              <a:lnSpc>
                <a:spcPct val="60000"/>
              </a:lnSpc>
              <a:defRPr/>
            </a:pPr>
            <a:endParaRPr lang="en-US" dirty="0">
              <a:solidFill>
                <a:srgbClr val="FFFF00"/>
              </a:solidFill>
              <a:latin typeface="Times New Roman" pitchFamily="18" charset="0"/>
              <a:cs typeface="Times New Roman" pitchFamily="18" charset="0"/>
            </a:endParaRPr>
          </a:p>
          <a:p>
            <a:pPr>
              <a:lnSpc>
                <a:spcPct val="60000"/>
              </a:lnSpc>
              <a:defRPr/>
            </a:pPr>
            <a:endParaRPr lang="en-US" sz="500" b="1" i="1" dirty="0">
              <a:solidFill>
                <a:srgbClr val="FFFF00"/>
              </a:solidFill>
              <a:latin typeface="Times New Roman" pitchFamily="18" charset="0"/>
              <a:cs typeface="Times New Roman" pitchFamily="18" charset="0"/>
            </a:endParaRPr>
          </a:p>
          <a:p>
            <a:pPr>
              <a:lnSpc>
                <a:spcPct val="60000"/>
              </a:lnSpc>
              <a:defRPr/>
            </a:pPr>
            <a:endParaRPr lang="en-US" sz="500" b="1" i="1" dirty="0">
              <a:solidFill>
                <a:srgbClr val="FFFF00"/>
              </a:solidFill>
              <a:latin typeface="Times New Roman" pitchFamily="18" charset="0"/>
              <a:cs typeface="Times New Roman" pitchFamily="18" charset="0"/>
            </a:endParaRPr>
          </a:p>
          <a:p>
            <a:pPr algn="ctr">
              <a:lnSpc>
                <a:spcPct val="60000"/>
              </a:lnSpc>
              <a:defRPr/>
            </a:pPr>
            <a:endParaRPr lang="en-US" sz="400" b="1" i="1" dirty="0">
              <a:solidFill>
                <a:srgbClr val="FFFF00"/>
              </a:solidFill>
              <a:latin typeface="Times New Roman" pitchFamily="18" charset="0"/>
              <a:cs typeface="Times New Roman" pitchFamily="18" charset="0"/>
            </a:endParaRPr>
          </a:p>
          <a:p>
            <a:pPr algn="ctr">
              <a:lnSpc>
                <a:spcPct val="60000"/>
              </a:lnSpc>
              <a:defRPr/>
            </a:pPr>
            <a:endParaRPr lang="en-US" sz="400" b="1" i="1" dirty="0">
              <a:solidFill>
                <a:srgbClr val="FFFF00"/>
              </a:solidFill>
              <a:latin typeface="Times New Roman" pitchFamily="18" charset="0"/>
              <a:cs typeface="Times New Roman" pitchFamily="18" charset="0"/>
            </a:endParaRPr>
          </a:p>
          <a:p>
            <a:pPr algn="ctr">
              <a:lnSpc>
                <a:spcPct val="60000"/>
              </a:lnSpc>
              <a:defRPr/>
            </a:pPr>
            <a:endParaRPr lang="en-US" sz="11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60000"/>
              </a:lnSpc>
              <a:defRPr/>
            </a:pPr>
            <a:endParaRPr lang="en-US" sz="1100"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60000"/>
              </a:lnSpc>
              <a:defRPr/>
            </a:pPr>
            <a:endParaRPr lang="en-US" sz="700" dirty="0">
              <a:solidFill>
                <a:srgbClr val="FFFF00"/>
              </a:solidFill>
              <a:effectLst>
                <a:outerShdw blurRad="38100" dist="38100" dir="2700000" algn="tl">
                  <a:srgbClr val="C0C0C0"/>
                </a:outerShdw>
              </a:effectLst>
              <a:latin typeface="Calibri" pitchFamily="34" charset="0"/>
            </a:endParaRPr>
          </a:p>
          <a:p>
            <a:pPr algn="ctr">
              <a:lnSpc>
                <a:spcPct val="60000"/>
              </a:lnSpc>
              <a:defRPr/>
            </a:pPr>
            <a:endParaRPr lang="en-US" sz="700" dirty="0">
              <a:solidFill>
                <a:srgbClr val="FFFF00"/>
              </a:solidFill>
              <a:effectLst>
                <a:outerShdw blurRad="38100" dist="38100" dir="2700000" algn="tl">
                  <a:srgbClr val="C0C0C0"/>
                </a:outerShdw>
              </a:effectLst>
              <a:latin typeface="Calibri" pitchFamily="34" charset="0"/>
            </a:endParaRPr>
          </a:p>
        </p:txBody>
      </p:sp>
      <p:sp>
        <p:nvSpPr>
          <p:cNvPr id="75778" name="TextBox 1"/>
          <p:cNvSpPr txBox="1">
            <a:spLocks noChangeArrowheads="1"/>
          </p:cNvSpPr>
          <p:nvPr/>
        </p:nvSpPr>
        <p:spPr bwMode="auto">
          <a:xfrm>
            <a:off x="76200" y="344488"/>
            <a:ext cx="8763000" cy="646112"/>
          </a:xfrm>
          <a:prstGeom prst="rect">
            <a:avLst/>
          </a:prstGeom>
          <a:noFill/>
          <a:ln w="9525">
            <a:noFill/>
            <a:miter lim="800000"/>
            <a:headEnd/>
            <a:tailEnd/>
          </a:ln>
        </p:spPr>
        <p:txBody>
          <a:bodyPr>
            <a:spAutoFit/>
          </a:bodyPr>
          <a:lstStyle/>
          <a:p>
            <a:r>
              <a:rPr lang="en-US" sz="3600" b="1">
                <a:solidFill>
                  <a:schemeClr val="bg1"/>
                </a:solidFill>
              </a:rPr>
              <a:t>More Challenges</a:t>
            </a:r>
          </a:p>
        </p:txBody>
      </p:sp>
      <p:pic>
        <p:nvPicPr>
          <p:cNvPr id="75779" name="Picture 5" descr="ANd9GcQfPaISP_YELN5lJN5d9oVzHtlPq1MBeTOrcqGXVXr9jH9Y3TUZ"/>
          <p:cNvPicPr>
            <a:picLocks noChangeAspect="1" noChangeArrowheads="1"/>
          </p:cNvPicPr>
          <p:nvPr/>
        </p:nvPicPr>
        <p:blipFill>
          <a:blip r:embed="rId3" cstate="print"/>
          <a:srcRect/>
          <a:stretch>
            <a:fillRect/>
          </a:stretch>
        </p:blipFill>
        <p:spPr bwMode="auto">
          <a:xfrm>
            <a:off x="5486400" y="4478338"/>
            <a:ext cx="2971800" cy="24003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idx="4294967295"/>
          </p:nvPr>
        </p:nvSpPr>
        <p:spPr>
          <a:xfrm>
            <a:off x="114300" y="228600"/>
            <a:ext cx="8610600" cy="685800"/>
          </a:xfrm>
        </p:spPr>
        <p:txBody>
          <a:bodyPr/>
          <a:lstStyle/>
          <a:p>
            <a:pPr eaLnBrk="1" hangingPunct="1"/>
            <a:r>
              <a:rPr lang="en-US" b="1" smtClean="0">
                <a:solidFill>
                  <a:schemeClr val="bg1"/>
                </a:solidFill>
                <a:latin typeface="Arial" charset="0"/>
                <a:cs typeface="Arial" charset="0"/>
              </a:rPr>
              <a:t>Other Difficulties</a:t>
            </a:r>
          </a:p>
        </p:txBody>
      </p:sp>
      <p:sp>
        <p:nvSpPr>
          <p:cNvPr id="77826" name="Rectangle 3"/>
          <p:cNvSpPr>
            <a:spLocks noGrp="1"/>
          </p:cNvSpPr>
          <p:nvPr>
            <p:ph type="body" idx="4294967295"/>
          </p:nvPr>
        </p:nvSpPr>
        <p:spPr>
          <a:xfrm>
            <a:off x="400050" y="1371600"/>
            <a:ext cx="7620000" cy="2895600"/>
          </a:xfrm>
        </p:spPr>
        <p:txBody>
          <a:bodyPr/>
          <a:lstStyle/>
          <a:p>
            <a:pPr marL="0" indent="0" eaLnBrk="1" hangingPunct="1">
              <a:spcBef>
                <a:spcPct val="0"/>
              </a:spcBef>
              <a:buFont typeface="Arial" charset="0"/>
              <a:buNone/>
            </a:pPr>
            <a:r>
              <a:rPr lang="en-US" sz="2800" dirty="0" smtClean="0">
                <a:latin typeface="Arial" charset="0"/>
                <a:cs typeface="Arial" charset="0"/>
              </a:rPr>
              <a:t>More likely to have involvement with the justice systems and often when presenting with mental or SUDs end up in the justice system rather than the behavioral health care system.</a:t>
            </a:r>
          </a:p>
        </p:txBody>
      </p:sp>
      <p:pic>
        <p:nvPicPr>
          <p:cNvPr id="77827" name="Picture 2"/>
          <p:cNvPicPr>
            <a:picLocks noChangeAspect="1" noChangeArrowheads="1"/>
          </p:cNvPicPr>
          <p:nvPr/>
        </p:nvPicPr>
        <p:blipFill>
          <a:blip r:embed="rId3" cstate="print"/>
          <a:srcRect/>
          <a:stretch>
            <a:fillRect/>
          </a:stretch>
        </p:blipFill>
        <p:spPr bwMode="auto">
          <a:xfrm>
            <a:off x="4419600" y="3632200"/>
            <a:ext cx="3600450" cy="27686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p:cNvSpPr>
          <p:nvPr>
            <p:ph type="title" idx="4294967295"/>
          </p:nvPr>
        </p:nvSpPr>
        <p:spPr>
          <a:xfrm>
            <a:off x="76200" y="304800"/>
            <a:ext cx="7500938" cy="685800"/>
          </a:xfrm>
        </p:spPr>
        <p:txBody>
          <a:bodyPr/>
          <a:lstStyle/>
          <a:p>
            <a:r>
              <a:rPr lang="en-US" b="1" smtClean="0">
                <a:solidFill>
                  <a:schemeClr val="bg1"/>
                </a:solidFill>
                <a:latin typeface="Arial" charset="0"/>
                <a:cs typeface="Arial" charset="0"/>
              </a:rPr>
              <a:t>Recommendations</a:t>
            </a:r>
          </a:p>
        </p:txBody>
      </p:sp>
      <p:sp>
        <p:nvSpPr>
          <p:cNvPr id="83970" name="Rectangle 3"/>
          <p:cNvSpPr>
            <a:spLocks noGrp="1"/>
          </p:cNvSpPr>
          <p:nvPr>
            <p:ph type="body" idx="4294967295"/>
          </p:nvPr>
        </p:nvSpPr>
        <p:spPr>
          <a:xfrm>
            <a:off x="381000" y="1143000"/>
            <a:ext cx="7543800" cy="3048000"/>
          </a:xfrm>
        </p:spPr>
        <p:txBody>
          <a:bodyPr/>
          <a:lstStyle/>
          <a:p>
            <a:pPr marL="914400" indent="-457200">
              <a:defRPr/>
            </a:pPr>
            <a:r>
              <a:rPr lang="en-US" dirty="0" smtClean="0">
                <a:latin typeface="Arial" charset="0"/>
                <a:cs typeface="Arial" charset="0"/>
              </a:rPr>
              <a:t>Take into account issues, barriers and challenges Hispanics and Latinos face around access and recovery maintenance.</a:t>
            </a:r>
          </a:p>
          <a:p>
            <a:pPr marL="457200" indent="0">
              <a:buFont typeface="Arial" charset="0"/>
              <a:buNone/>
              <a:defRPr/>
            </a:pPr>
            <a:endParaRPr lang="en-US" dirty="0" smtClean="0">
              <a:latin typeface="Arial" charset="0"/>
              <a:cs typeface="Arial" charset="0"/>
            </a:endParaRPr>
          </a:p>
          <a:p>
            <a:pPr marL="914400" indent="-457200">
              <a:defRPr/>
            </a:pPr>
            <a:r>
              <a:rPr lang="en-US" dirty="0" smtClean="0">
                <a:latin typeface="Arial" charset="0"/>
                <a:cs typeface="Arial" charset="0"/>
              </a:rPr>
              <a:t>Understand the client’s perspective on these issues.</a:t>
            </a:r>
          </a:p>
        </p:txBody>
      </p:sp>
      <p:sp>
        <p:nvSpPr>
          <p:cNvPr id="83971" name="AutoShape 4" descr="2Q=="/>
          <p:cNvSpPr>
            <a:spLocks noChangeAspect="1" noChangeArrowheads="1"/>
          </p:cNvSpPr>
          <p:nvPr/>
        </p:nvSpPr>
        <p:spPr bwMode="auto">
          <a:xfrm>
            <a:off x="0" y="-26988"/>
            <a:ext cx="2286000" cy="1905001"/>
          </a:xfrm>
          <a:prstGeom prst="rect">
            <a:avLst/>
          </a:prstGeom>
          <a:noFill/>
          <a:ln w="9525">
            <a:noFill/>
            <a:miter lim="800000"/>
            <a:headEnd/>
            <a:tailEnd/>
          </a:ln>
        </p:spPr>
        <p:txBody>
          <a:bodyPr/>
          <a:lstStyle/>
          <a:p>
            <a:endParaRPr lang="en-US"/>
          </a:p>
        </p:txBody>
      </p:sp>
      <p:pic>
        <p:nvPicPr>
          <p:cNvPr id="83972" name="Picture 6" descr="recommendations"/>
          <p:cNvPicPr>
            <a:picLocks noChangeAspect="1" noChangeArrowheads="1"/>
          </p:cNvPicPr>
          <p:nvPr/>
        </p:nvPicPr>
        <p:blipFill>
          <a:blip r:embed="rId2" cstate="print"/>
          <a:srcRect/>
          <a:stretch>
            <a:fillRect/>
          </a:stretch>
        </p:blipFill>
        <p:spPr bwMode="auto">
          <a:xfrm>
            <a:off x="5791200" y="4467225"/>
            <a:ext cx="2857500" cy="2390775"/>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a:xfrm>
            <a:off x="76200" y="0"/>
            <a:ext cx="8610600" cy="1066800"/>
          </a:xfrm>
        </p:spPr>
        <p:txBody>
          <a:bodyPr/>
          <a:lstStyle/>
          <a:p>
            <a:r>
              <a:rPr lang="es-PR" b="1" smtClean="0">
                <a:solidFill>
                  <a:schemeClr val="bg1"/>
                </a:solidFill>
                <a:latin typeface="Arial" charset="0"/>
                <a:cs typeface="Arial" charset="0"/>
              </a:rPr>
              <a:t>Objectives</a:t>
            </a:r>
          </a:p>
        </p:txBody>
      </p:sp>
      <p:sp>
        <p:nvSpPr>
          <p:cNvPr id="24578" name="Rectangle 3"/>
          <p:cNvSpPr>
            <a:spLocks noGrp="1"/>
          </p:cNvSpPr>
          <p:nvPr>
            <p:ph type="body" idx="4294967295"/>
          </p:nvPr>
        </p:nvSpPr>
        <p:spPr>
          <a:xfrm>
            <a:off x="152400" y="1143000"/>
            <a:ext cx="7848600" cy="4419600"/>
          </a:xfrm>
        </p:spPr>
        <p:txBody>
          <a:bodyPr/>
          <a:lstStyle/>
          <a:p>
            <a:pPr marL="860425" indent="-396875"/>
            <a:r>
              <a:rPr lang="en-US" dirty="0" smtClean="0">
                <a:latin typeface="Arial" charset="0"/>
                <a:cs typeface="Arial" charset="0"/>
              </a:rPr>
              <a:t>Describe concepts related to substance use disorders and recovery. </a:t>
            </a:r>
          </a:p>
          <a:p>
            <a:pPr marL="860425" indent="-396875"/>
            <a:r>
              <a:rPr lang="en-US" dirty="0" smtClean="0">
                <a:latin typeface="Arial" charset="0"/>
                <a:cs typeface="Arial" charset="0"/>
              </a:rPr>
              <a:t>Describe and apply counselor’s role during the course of recovery.</a:t>
            </a:r>
          </a:p>
          <a:p>
            <a:pPr marL="860425" indent="-396875"/>
            <a:r>
              <a:rPr lang="en-US" dirty="0" smtClean="0">
                <a:latin typeface="Arial" charset="0"/>
                <a:cs typeface="Arial" charset="0"/>
              </a:rPr>
              <a:t>Understand challenges Hispanic and Latino populations face sustaining a course of recovery.</a:t>
            </a:r>
          </a:p>
          <a:p>
            <a:pPr marL="860425" indent="-396875"/>
            <a:endParaRPr lang="es-PR" dirty="0" smtClean="0">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044" y="4810125"/>
            <a:ext cx="18764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84277"/>
            <a:ext cx="4280649" cy="762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p:cNvSpPr>
          <p:nvPr>
            <p:ph type="body" idx="4294967295"/>
          </p:nvPr>
        </p:nvSpPr>
        <p:spPr>
          <a:xfrm>
            <a:off x="76200" y="1371600"/>
            <a:ext cx="7391400" cy="2971800"/>
          </a:xfrm>
        </p:spPr>
        <p:txBody>
          <a:bodyPr/>
          <a:lstStyle/>
          <a:p>
            <a:pPr marL="914400" indent="-457200">
              <a:defRPr/>
            </a:pPr>
            <a:r>
              <a:rPr lang="en-US" sz="2400" dirty="0" smtClean="0">
                <a:latin typeface="Arial" charset="0"/>
                <a:cs typeface="Arial" charset="0"/>
              </a:rPr>
              <a:t>The role of culture and acculturation stress as they have played a role in the development of your client’s substance use.</a:t>
            </a:r>
          </a:p>
          <a:p>
            <a:pPr marL="914400" indent="-457200">
              <a:buFont typeface="Arial" charset="0"/>
              <a:buNone/>
              <a:defRPr/>
            </a:pPr>
            <a:endParaRPr lang="en-US" sz="2400" dirty="0" smtClean="0">
              <a:latin typeface="Arial" charset="0"/>
              <a:cs typeface="Arial" charset="0"/>
            </a:endParaRPr>
          </a:p>
          <a:p>
            <a:pPr marL="914400" indent="-457200">
              <a:defRPr/>
            </a:pPr>
            <a:r>
              <a:rPr lang="en-US" sz="2400" dirty="0" smtClean="0">
                <a:latin typeface="Arial" charset="0"/>
                <a:cs typeface="Arial" charset="0"/>
              </a:rPr>
              <a:t>A Hispanic or Latino client may never have formulated any of their life problems or their unique history of substance use as a “cultural problem” or even been influenced significantly by cultural processes.</a:t>
            </a:r>
          </a:p>
          <a:p>
            <a:pPr>
              <a:lnSpc>
                <a:spcPct val="80000"/>
              </a:lnSpc>
              <a:buFont typeface="Arial" charset="0"/>
              <a:buNone/>
              <a:defRPr/>
            </a:pPr>
            <a:endParaRPr lang="en-US" sz="2200" dirty="0" smtClean="0">
              <a:latin typeface="Arial" charset="0"/>
              <a:cs typeface="Arial" charset="0"/>
            </a:endParaRPr>
          </a:p>
          <a:p>
            <a:pPr>
              <a:lnSpc>
                <a:spcPct val="80000"/>
              </a:lnSpc>
              <a:defRPr/>
            </a:pPr>
            <a:endParaRPr lang="es-PR" sz="2200" dirty="0" smtClean="0">
              <a:latin typeface="Arial" charset="0"/>
              <a:cs typeface="Arial" charset="0"/>
            </a:endParaRPr>
          </a:p>
        </p:txBody>
      </p:sp>
      <p:pic>
        <p:nvPicPr>
          <p:cNvPr id="84994" name="Picture 2" descr="http://ts3.mm.bing.net/th?id=H.5043967660327294&amp;pid=1.9"/>
          <p:cNvPicPr>
            <a:picLocks noChangeAspect="1" noChangeArrowheads="1"/>
          </p:cNvPicPr>
          <p:nvPr/>
        </p:nvPicPr>
        <p:blipFill>
          <a:blip r:embed="rId3" cstate="print"/>
          <a:srcRect/>
          <a:stretch>
            <a:fillRect/>
          </a:stretch>
        </p:blipFill>
        <p:spPr bwMode="auto">
          <a:xfrm>
            <a:off x="5638800" y="4572000"/>
            <a:ext cx="1990725" cy="2010757"/>
          </a:xfrm>
          <a:prstGeom prst="rect">
            <a:avLst/>
          </a:prstGeom>
          <a:noFill/>
          <a:ln w="9525">
            <a:noFill/>
            <a:miter lim="800000"/>
            <a:headEnd/>
            <a:tailEnd/>
          </a:ln>
        </p:spPr>
      </p:pic>
      <p:sp>
        <p:nvSpPr>
          <p:cNvPr id="84995" name="Rectangle 2"/>
          <p:cNvSpPr>
            <a:spLocks noGrp="1"/>
          </p:cNvSpPr>
          <p:nvPr>
            <p:ph type="title"/>
          </p:nvPr>
        </p:nvSpPr>
        <p:spPr>
          <a:xfrm>
            <a:off x="152400" y="228600"/>
            <a:ext cx="8305800" cy="762000"/>
          </a:xfrm>
        </p:spPr>
        <p:txBody>
          <a:bodyPr/>
          <a:lstStyle/>
          <a:p>
            <a:r>
              <a:rPr lang="es-PR" sz="3600" b="1" smtClean="0">
                <a:latin typeface="Arial" charset="0"/>
                <a:cs typeface="Arial" charset="0"/>
              </a:rPr>
              <a:t>Think About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1"/>
          <p:cNvSpPr>
            <a:spLocks noGrp="1"/>
          </p:cNvSpPr>
          <p:nvPr>
            <p:ph type="body" sz="quarter" idx="10"/>
          </p:nvPr>
        </p:nvSpPr>
        <p:spPr/>
        <p:txBody>
          <a:bodyPr/>
          <a:lstStyle/>
          <a:p>
            <a:pPr marL="914400" indent="-457200">
              <a:defRPr/>
            </a:pPr>
            <a:r>
              <a:rPr lang="en-US" dirty="0" smtClean="0">
                <a:latin typeface="Arial" charset="0"/>
                <a:cs typeface="Arial" charset="0"/>
              </a:rPr>
              <a:t>Bringing it to light may be one of the most important contributions to assisting them in developing a plan to change their lives for recovery.</a:t>
            </a:r>
          </a:p>
          <a:p>
            <a:pPr marL="914400" indent="-457200">
              <a:buFont typeface="Arial" charset="0"/>
              <a:buNone/>
              <a:defRPr/>
            </a:pPr>
            <a:endParaRPr lang="en-US" dirty="0" smtClean="0">
              <a:latin typeface="Arial" charset="0"/>
              <a:cs typeface="Arial" charset="0"/>
            </a:endParaRPr>
          </a:p>
          <a:p>
            <a:pPr marL="914400" indent="-457200">
              <a:defRPr/>
            </a:pPr>
            <a:r>
              <a:rPr lang="en-US" dirty="0" smtClean="0">
                <a:latin typeface="Arial" charset="0"/>
                <a:cs typeface="Arial" charset="0"/>
              </a:rPr>
              <a:t>There is no typical “Hispanic or Latino client.” Much of the descriptions given in this work will be very pertinent to some individuals and to others perhaps only a few limited aspects will pertain.</a:t>
            </a:r>
          </a:p>
          <a:p>
            <a:pPr marL="914400" indent="-457200">
              <a:buFont typeface="Arial" charset="0"/>
              <a:buNone/>
              <a:defRPr/>
            </a:pPr>
            <a:endParaRPr lang="en-US" dirty="0" smtClean="0">
              <a:latin typeface="Arial" charset="0"/>
              <a:cs typeface="Arial" charset="0"/>
            </a:endParaRPr>
          </a:p>
          <a:p>
            <a:pPr marL="914400" indent="-457200">
              <a:defRPr/>
            </a:pPr>
            <a:r>
              <a:rPr lang="en-US" dirty="0" smtClean="0">
                <a:latin typeface="Arial" charset="0"/>
                <a:cs typeface="Arial" charset="0"/>
              </a:rPr>
              <a:t>Use the information as a tool. </a:t>
            </a:r>
          </a:p>
          <a:p>
            <a:pPr>
              <a:buFont typeface="Arial" charset="0"/>
              <a:buNone/>
              <a:defRPr/>
            </a:pPr>
            <a:endParaRPr lang="es-PR" dirty="0" smtClean="0">
              <a:latin typeface="Arial" charset="0"/>
              <a:cs typeface="Arial" charset="0"/>
            </a:endParaRPr>
          </a:p>
        </p:txBody>
      </p:sp>
      <p:sp>
        <p:nvSpPr>
          <p:cNvPr id="87042" name="Rectangle 2"/>
          <p:cNvSpPr>
            <a:spLocks noGrp="1"/>
          </p:cNvSpPr>
          <p:nvPr>
            <p:ph type="title"/>
          </p:nvPr>
        </p:nvSpPr>
        <p:spPr>
          <a:xfrm>
            <a:off x="152400" y="152400"/>
            <a:ext cx="8305800" cy="762000"/>
          </a:xfrm>
        </p:spPr>
        <p:txBody>
          <a:bodyPr/>
          <a:lstStyle/>
          <a:p>
            <a:r>
              <a:rPr lang="es-PR" sz="3600" b="1" smtClean="0">
                <a:latin typeface="Arial" charset="0"/>
                <a:cs typeface="Arial" charset="0"/>
              </a:rPr>
              <a:t>Think About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1"/>
          <p:cNvSpPr>
            <a:spLocks noGrp="1"/>
          </p:cNvSpPr>
          <p:nvPr>
            <p:ph type="body" sz="quarter" idx="10"/>
          </p:nvPr>
        </p:nvSpPr>
        <p:spPr/>
        <p:txBody>
          <a:bodyPr/>
          <a:lstStyle/>
          <a:p>
            <a:pPr>
              <a:lnSpc>
                <a:spcPct val="90000"/>
              </a:lnSpc>
              <a:buFont typeface="Arial" charset="0"/>
              <a:buNone/>
            </a:pPr>
            <a:r>
              <a:rPr lang="en-US" sz="1400" smtClean="0">
                <a:latin typeface="Arial" charset="0"/>
                <a:cs typeface="Arial" charset="0"/>
              </a:rPr>
              <a:t>Center for Substance Abuse Treatment. Brief Interventions and Brief Therapies for Substance Abuse. Rockville (MD): Substance Abuse and Mental Health Services Administration (US); 1999. (Treatment Improvement Protocol (TIP) Series, No. 34.) Available from: </a:t>
            </a:r>
            <a:r>
              <a:rPr lang="en-US" sz="1400" smtClean="0">
                <a:latin typeface="Arial" charset="0"/>
                <a:cs typeface="Arial" charset="0"/>
                <a:hlinkClick r:id="rId2"/>
              </a:rPr>
              <a:t>http://www.ncbi.nlm.nih.gov/books/NBK64947/</a:t>
            </a:r>
            <a:endParaRPr lang="en-US" sz="1400" smtClean="0">
              <a:latin typeface="Arial" charset="0"/>
              <a:cs typeface="Arial" charset="0"/>
            </a:endParaRPr>
          </a:p>
          <a:p>
            <a:pPr>
              <a:lnSpc>
                <a:spcPct val="90000"/>
              </a:lnSpc>
              <a:buFont typeface="Arial" charset="0"/>
              <a:buNone/>
            </a:pPr>
            <a:r>
              <a:rPr lang="en-US" sz="1400" smtClean="0">
                <a:latin typeface="Arial" charset="0"/>
                <a:cs typeface="Arial" charset="0"/>
              </a:rPr>
              <a:t>National Hispanic and Latino ATTC. (2013). </a:t>
            </a:r>
            <a:r>
              <a:rPr lang="en-US" sz="1400" i="1" smtClean="0">
                <a:latin typeface="Arial" charset="0"/>
                <a:cs typeface="Arial" charset="0"/>
              </a:rPr>
              <a:t>Cultural elements in treating Hispanic and Latino populations (revision 2013).  </a:t>
            </a:r>
            <a:r>
              <a:rPr lang="en-US" sz="1400" smtClean="0">
                <a:latin typeface="Arial" charset="0"/>
                <a:cs typeface="Arial" charset="0"/>
              </a:rPr>
              <a:t>Bayamón, PR: Universidad Central del Caribe.</a:t>
            </a:r>
          </a:p>
          <a:p>
            <a:pPr>
              <a:lnSpc>
                <a:spcPct val="90000"/>
              </a:lnSpc>
              <a:buFont typeface="Arial" charset="0"/>
              <a:buNone/>
            </a:pPr>
            <a:r>
              <a:rPr lang="en-US" sz="1400" smtClean="0">
                <a:latin typeface="Arial" charset="0"/>
                <a:cs typeface="Arial" charset="0"/>
              </a:rPr>
              <a:t>Prochaska, J. and DiClemente, C. (1983). Stages and processes of self-change in smoking: toward an integrative model of change</a:t>
            </a:r>
            <a:r>
              <a:rPr lang="en-US" sz="1400" i="1" smtClean="0">
                <a:latin typeface="Arial" charset="0"/>
                <a:cs typeface="Arial" charset="0"/>
              </a:rPr>
              <a:t>. Journal of Consulting and Clinical Psychology (5) 390–395</a:t>
            </a:r>
            <a:endParaRPr lang="en-US" sz="1400" smtClean="0">
              <a:latin typeface="Arial" charset="0"/>
              <a:cs typeface="Arial" charset="0"/>
            </a:endParaRPr>
          </a:p>
          <a:p>
            <a:pPr>
              <a:lnSpc>
                <a:spcPct val="90000"/>
              </a:lnSpc>
              <a:buFont typeface="Arial" charset="0"/>
              <a:buNone/>
            </a:pPr>
            <a:r>
              <a:rPr lang="en-US" sz="1400" smtClean="0">
                <a:latin typeface="Arial" charset="0"/>
                <a:cs typeface="Arial" charset="0"/>
              </a:rPr>
              <a:t>Prochaska, J.O., &amp; Di Clemente, C.C.  (1992).  Stages of Change in th modification of problem behaviors.  In: Hersen, M.; Eisler, R.M. &amp; Miller, P.M., eds.  </a:t>
            </a:r>
            <a:r>
              <a:rPr lang="en-US" sz="1400" i="1" smtClean="0">
                <a:latin typeface="Arial" charset="0"/>
                <a:cs typeface="Arial" charset="0"/>
              </a:rPr>
              <a:t>Progress in behavior modification.  </a:t>
            </a:r>
            <a:r>
              <a:rPr lang="en-US" sz="1400" smtClean="0">
                <a:latin typeface="Arial" charset="0"/>
                <a:cs typeface="Arial" charset="0"/>
              </a:rPr>
              <a:t>Sycamore, IL: Sycamore Publishing Company, 184-214.</a:t>
            </a:r>
          </a:p>
          <a:p>
            <a:pPr>
              <a:lnSpc>
                <a:spcPct val="90000"/>
              </a:lnSpc>
              <a:buFont typeface="Arial" charset="0"/>
              <a:buNone/>
            </a:pPr>
            <a:r>
              <a:rPr lang="en-US" sz="1400" smtClean="0">
                <a:latin typeface="Arial" charset="0"/>
                <a:cs typeface="Arial" charset="0"/>
              </a:rPr>
              <a:t>Substance Abuse and Mental Health Services Administration.  (2011).  </a:t>
            </a:r>
            <a:r>
              <a:rPr lang="en-US" sz="1400" i="1" smtClean="0">
                <a:latin typeface="Arial" charset="0"/>
                <a:cs typeface="Arial" charset="0"/>
              </a:rPr>
              <a:t>SAMHSA announces a working definition of “recovery” from mental disorders and substance use disorders </a:t>
            </a:r>
            <a:r>
              <a:rPr lang="en-US" sz="1400" smtClean="0">
                <a:latin typeface="Arial" charset="0"/>
                <a:cs typeface="Arial" charset="0"/>
              </a:rPr>
              <a:t>[Press release].  Retrieved from: </a:t>
            </a:r>
            <a:r>
              <a:rPr lang="en-US" sz="1400" smtClean="0">
                <a:latin typeface="Arial" charset="0"/>
                <a:cs typeface="Arial" charset="0"/>
                <a:hlinkClick r:id="rId3"/>
              </a:rPr>
              <a:t>www.samhs.gov/newsroom/advisories1112223420.aspx</a:t>
            </a:r>
            <a:endParaRPr lang="en-US" sz="1400" smtClean="0">
              <a:latin typeface="Arial" charset="0"/>
              <a:cs typeface="Arial" charset="0"/>
            </a:endParaRPr>
          </a:p>
          <a:p>
            <a:pPr>
              <a:lnSpc>
                <a:spcPct val="90000"/>
              </a:lnSpc>
              <a:buFont typeface="Arial" charset="0"/>
              <a:buNone/>
            </a:pPr>
            <a:r>
              <a:rPr lang="es-PR" sz="1400" smtClean="0">
                <a:latin typeface="Arial" charset="0"/>
                <a:cs typeface="Arial" charset="0"/>
              </a:rPr>
              <a:t>Substance Abuse and Mental Health Services Administration, </a:t>
            </a:r>
            <a:r>
              <a:rPr lang="es-PR" sz="1400" i="1" smtClean="0">
                <a:latin typeface="Arial" charset="0"/>
                <a:cs typeface="Arial" charset="0"/>
              </a:rPr>
              <a:t>Leading Change: A Plan for SAMHSA’s Roles and Actions 2011-2014. </a:t>
            </a:r>
            <a:r>
              <a:rPr lang="es-PR" sz="1400" smtClean="0">
                <a:latin typeface="Arial" charset="0"/>
                <a:cs typeface="Arial" charset="0"/>
              </a:rPr>
              <a:t>HHS Publication No. (SMA) 11-4629. Rockville, MD: Substance Abuse and Mental Health Services Administration, 2011.</a:t>
            </a:r>
            <a:endParaRPr lang="en-US" sz="1400" smtClean="0">
              <a:latin typeface="Arial" charset="0"/>
              <a:cs typeface="Arial" charset="0"/>
            </a:endParaRPr>
          </a:p>
        </p:txBody>
      </p:sp>
      <p:sp>
        <p:nvSpPr>
          <p:cNvPr id="89090" name="Title 2"/>
          <p:cNvSpPr>
            <a:spLocks noGrp="1"/>
          </p:cNvSpPr>
          <p:nvPr>
            <p:ph type="title"/>
          </p:nvPr>
        </p:nvSpPr>
        <p:spPr>
          <a:xfrm>
            <a:off x="152400" y="152400"/>
            <a:ext cx="8305800" cy="762000"/>
          </a:xfrm>
        </p:spPr>
        <p:txBody>
          <a:bodyPr/>
          <a:lstStyle/>
          <a:p>
            <a:r>
              <a:rPr lang="en-US" sz="3600" b="1" smtClean="0">
                <a:latin typeface="Arial" charset="0"/>
                <a:cs typeface="Arial" charset="0"/>
              </a:rPr>
              <a:t>References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76500" y="1221350"/>
            <a:ext cx="5829300" cy="5103250"/>
          </a:xfrm>
          <a:prstGeom prst="rect">
            <a:avLst/>
          </a:prstGeom>
        </p:spPr>
        <p:txBody>
          <a:bodyPr anchor="ctr">
            <a:normAutofit fontScale="77500" lnSpcReduction="20000"/>
          </a:bodyPr>
          <a:lstStyle/>
          <a:p>
            <a:pPr marL="914400" indent="-520700"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marL="914400" indent="-520700" algn="ctr">
              <a:lnSpc>
                <a:spcPct val="80000"/>
              </a:lnSpc>
              <a:defRPr/>
            </a:pPr>
            <a:endParaRPr lang="en-US" sz="800" b="1" dirty="0">
              <a:solidFill>
                <a:srgbClr val="FFFF00"/>
              </a:solidFill>
              <a:latin typeface="Times New Roman" pitchFamily="18" charset="0"/>
              <a:cs typeface="Times New Roman" pitchFamily="18" charset="0"/>
            </a:endParaRPr>
          </a:p>
          <a:p>
            <a:pPr marL="914400" indent="-520700">
              <a:lnSpc>
                <a:spcPct val="80000"/>
              </a:lnSpc>
              <a:defRPr/>
            </a:pPr>
            <a:endParaRPr lang="en-US" sz="800" b="1" dirty="0">
              <a:solidFill>
                <a:srgbClr val="FFFF00"/>
              </a:solidFill>
              <a:latin typeface="Times New Roman" pitchFamily="18" charset="0"/>
              <a:cs typeface="Times New Roman" pitchFamily="18" charset="0"/>
            </a:endParaRPr>
          </a:p>
          <a:p>
            <a:pPr marL="914400" indent="-520700">
              <a:lnSpc>
                <a:spcPct val="80000"/>
              </a:lnSpc>
              <a:defRPr/>
            </a:pPr>
            <a:endParaRPr lang="en-US" sz="800" dirty="0"/>
          </a:p>
          <a:p>
            <a:pPr marL="914400" indent="-520700">
              <a:lnSpc>
                <a:spcPct val="80000"/>
              </a:lnSpc>
              <a:defRPr/>
            </a:pPr>
            <a:endParaRPr lang="en-US" sz="800" dirty="0"/>
          </a:p>
          <a:p>
            <a:pPr marL="914400" indent="-520700">
              <a:lnSpc>
                <a:spcPct val="80000"/>
              </a:lnSpc>
              <a:defRPr/>
            </a:pPr>
            <a:endParaRPr lang="en-US" sz="2800" dirty="0">
              <a:solidFill>
                <a:srgbClr val="FFFF00"/>
              </a:solidFill>
              <a:latin typeface="Times New Roman" pitchFamily="18" charset="0"/>
              <a:cs typeface="Times New Roman" pitchFamily="18" charset="0"/>
            </a:endParaRPr>
          </a:p>
          <a:p>
            <a:pPr marL="914400" indent="-520700">
              <a:lnSpc>
                <a:spcPct val="80000"/>
              </a:lnSpc>
              <a:defRPr/>
            </a:pPr>
            <a:endParaRPr lang="en-US" sz="2400" dirty="0">
              <a:solidFill>
                <a:srgbClr val="FFFF00"/>
              </a:solidFill>
              <a:latin typeface="Times New Roman" pitchFamily="18" charset="0"/>
              <a:cs typeface="Times New Roman" pitchFamily="18" charset="0"/>
            </a:endParaRPr>
          </a:p>
          <a:p>
            <a:pPr marL="914400" indent="-520700" algn="ctr">
              <a:lnSpc>
                <a:spcPct val="80000"/>
              </a:lnSpc>
              <a:defRPr/>
            </a:pPr>
            <a:endParaRPr lang="en-US" sz="3200" dirty="0">
              <a:solidFill>
                <a:srgbClr val="FFFF00"/>
              </a:solidFill>
              <a:latin typeface="Times New Roman" pitchFamily="18" charset="0"/>
              <a:cs typeface="Times New Roman" pitchFamily="18" charset="0"/>
            </a:endParaRPr>
          </a:p>
          <a:p>
            <a:pPr marL="914400" indent="-520700" algn="ctr">
              <a:lnSpc>
                <a:spcPct val="80000"/>
              </a:lnSpc>
              <a:defRPr/>
            </a:pPr>
            <a:r>
              <a:rPr lang="en-US" sz="3200" b="1" dirty="0">
                <a:solidFill>
                  <a:srgbClr val="FFFF00"/>
                </a:solidFill>
                <a:latin typeface="Times New Roman" pitchFamily="18" charset="0"/>
                <a:cs typeface="Times New Roman" pitchFamily="18" charset="0"/>
              </a:rPr>
              <a:t> </a:t>
            </a:r>
            <a:endParaRPr lang="en-US" sz="2000" dirty="0">
              <a:cs typeface="Arial" charset="0"/>
            </a:endParaRPr>
          </a:p>
          <a:p>
            <a:pPr marL="914400" indent="-520700">
              <a:lnSpc>
                <a:spcPct val="110000"/>
              </a:lnSpc>
              <a:buFont typeface="Arial" charset="0"/>
              <a:buChar char="•"/>
              <a:defRPr/>
            </a:pPr>
            <a:r>
              <a:rPr lang="en-US" sz="2400" dirty="0">
                <a:cs typeface="Arial" charset="0"/>
              </a:rPr>
              <a:t>Individuals </a:t>
            </a:r>
            <a:r>
              <a:rPr lang="en-US" sz="2400" dirty="0" smtClean="0">
                <a:cs typeface="Arial" charset="0"/>
              </a:rPr>
              <a:t>with substance use disorders (SUD) may </a:t>
            </a:r>
            <a:r>
              <a:rPr lang="en-US" sz="2400" dirty="0">
                <a:cs typeface="Arial" charset="0"/>
              </a:rPr>
              <a:t>be especially difficult to manage because they are likely to be more severely impaired and their lives are probably more disorganized. </a:t>
            </a:r>
          </a:p>
          <a:p>
            <a:pPr marL="914400" indent="-520700">
              <a:lnSpc>
                <a:spcPct val="110000"/>
              </a:lnSpc>
              <a:defRPr/>
            </a:pPr>
            <a:endParaRPr lang="en-US" sz="2400" dirty="0">
              <a:cs typeface="Arial" charset="0"/>
            </a:endParaRPr>
          </a:p>
          <a:p>
            <a:pPr marL="914400" indent="-520700">
              <a:lnSpc>
                <a:spcPct val="110000"/>
              </a:lnSpc>
              <a:buFont typeface="Arial" charset="0"/>
              <a:buChar char="•"/>
              <a:defRPr/>
            </a:pPr>
            <a:r>
              <a:rPr lang="en-US" sz="2400" dirty="0">
                <a:cs typeface="Arial" charset="0"/>
              </a:rPr>
              <a:t>Others </a:t>
            </a:r>
            <a:r>
              <a:rPr lang="en-US" sz="2400" dirty="0" smtClean="0">
                <a:cs typeface="Arial" charset="0"/>
              </a:rPr>
              <a:t>may be able </a:t>
            </a:r>
            <a:r>
              <a:rPr lang="en-US" sz="2400" dirty="0">
                <a:cs typeface="Arial" charset="0"/>
              </a:rPr>
              <a:t>to maintain a relatively normal lifestyle perhaps including living with a partner and children, or residing with their family of origin. </a:t>
            </a:r>
          </a:p>
          <a:p>
            <a:pPr marL="914400" indent="-520700">
              <a:lnSpc>
                <a:spcPct val="110000"/>
              </a:lnSpc>
              <a:defRPr/>
            </a:pPr>
            <a:endParaRPr lang="en-US" sz="2400" dirty="0">
              <a:cs typeface="Arial" charset="0"/>
            </a:endParaRPr>
          </a:p>
          <a:p>
            <a:pPr marL="914400" indent="-520700">
              <a:lnSpc>
                <a:spcPct val="110000"/>
              </a:lnSpc>
              <a:buFont typeface="Arial" charset="0"/>
              <a:buChar char="•"/>
              <a:defRPr/>
            </a:pPr>
            <a:r>
              <a:rPr lang="en-US" sz="2400" dirty="0">
                <a:cs typeface="Arial" charset="0"/>
              </a:rPr>
              <a:t>Age, especially being middle aged, is often the best predictor of readiness to change their </a:t>
            </a:r>
            <a:r>
              <a:rPr lang="en-US" sz="2400" dirty="0" smtClean="0">
                <a:cs typeface="Arial" charset="0"/>
              </a:rPr>
              <a:t>lives. </a:t>
            </a:r>
            <a:endParaRPr lang="en-US" sz="2400" dirty="0">
              <a:cs typeface="Arial" charset="0"/>
            </a:endParaRPr>
          </a:p>
          <a:p>
            <a:pPr marL="914400" indent="-520700">
              <a:lnSpc>
                <a:spcPct val="80000"/>
              </a:lnSpc>
              <a:defRPr/>
            </a:pPr>
            <a:endParaRPr lang="en-US" sz="2800" dirty="0">
              <a:solidFill>
                <a:srgbClr val="FFFF00"/>
              </a:solidFill>
              <a:latin typeface="Times New Roman" pitchFamily="18" charset="0"/>
              <a:cs typeface="Times New Roman" pitchFamily="18" charset="0"/>
            </a:endParaRPr>
          </a:p>
          <a:p>
            <a:pPr marL="914400" indent="-520700">
              <a:lnSpc>
                <a:spcPct val="80000"/>
              </a:lnSpc>
              <a:defRPr/>
            </a:pPr>
            <a:endParaRPr lang="en-US" sz="2800" dirty="0">
              <a:solidFill>
                <a:srgbClr val="FFFF00"/>
              </a:solidFill>
              <a:latin typeface="Times New Roman" pitchFamily="18" charset="0"/>
              <a:cs typeface="Times New Roman" pitchFamily="18" charset="0"/>
            </a:endParaRPr>
          </a:p>
          <a:p>
            <a:pPr marL="914400" indent="-520700" algn="ctr">
              <a:lnSpc>
                <a:spcPct val="80000"/>
              </a:lnSpc>
              <a:defRPr/>
            </a:pPr>
            <a:endParaRPr lang="en-US" sz="2400" dirty="0">
              <a:solidFill>
                <a:srgbClr val="FFFF00"/>
              </a:solidFill>
              <a:latin typeface="Times New Roman" pitchFamily="18" charset="0"/>
              <a:cs typeface="Times New Roman" pitchFamily="18" charset="0"/>
            </a:endParaRPr>
          </a:p>
          <a:p>
            <a:pPr marL="914400" indent="-520700" algn="ctr">
              <a:lnSpc>
                <a:spcPct val="80000"/>
              </a:lnSpc>
              <a:defRPr/>
            </a:pPr>
            <a:endParaRPr lang="en-US" sz="3200" dirty="0">
              <a:solidFill>
                <a:srgbClr val="FFFF00"/>
              </a:solidFill>
              <a:latin typeface="Times New Roman" pitchFamily="18" charset="0"/>
              <a:cs typeface="Times New Roman" pitchFamily="18" charset="0"/>
            </a:endParaRPr>
          </a:p>
          <a:p>
            <a:pPr marL="914400" indent="-520700">
              <a:lnSpc>
                <a:spcPct val="80000"/>
              </a:lnSpc>
              <a:defRPr/>
            </a:pPr>
            <a:endParaRPr lang="en-US" sz="2000" dirty="0">
              <a:solidFill>
                <a:srgbClr val="FFFF00"/>
              </a:solidFill>
              <a:latin typeface="Times New Roman" pitchFamily="18" charset="0"/>
              <a:cs typeface="Times New Roman" pitchFamily="18" charset="0"/>
            </a:endParaRPr>
          </a:p>
          <a:p>
            <a:pPr marL="914400" indent="-520700">
              <a:lnSpc>
                <a:spcPct val="80000"/>
              </a:lnSpc>
              <a:defRPr/>
            </a:pPr>
            <a:endParaRPr lang="en-US" sz="2800" dirty="0">
              <a:solidFill>
                <a:srgbClr val="FFFF00"/>
              </a:solidFill>
              <a:latin typeface="Times New Roman" pitchFamily="18" charset="0"/>
              <a:cs typeface="Times New Roman" pitchFamily="18" charset="0"/>
            </a:endParaRPr>
          </a:p>
          <a:p>
            <a:pPr marL="914400" indent="-520700">
              <a:lnSpc>
                <a:spcPct val="80000"/>
              </a:lnSpc>
              <a:defRPr/>
            </a:pPr>
            <a:endParaRPr lang="en-US" sz="800" b="1" i="1" dirty="0">
              <a:solidFill>
                <a:srgbClr val="FFFF00"/>
              </a:solidFill>
              <a:latin typeface="Times New Roman" pitchFamily="18" charset="0"/>
              <a:cs typeface="Times New Roman" pitchFamily="18" charset="0"/>
            </a:endParaRPr>
          </a:p>
          <a:p>
            <a:pPr marL="914400" indent="-520700">
              <a:lnSpc>
                <a:spcPct val="80000"/>
              </a:lnSpc>
              <a:defRPr/>
            </a:pPr>
            <a:endParaRPr lang="en-US" sz="800" b="1" i="1" dirty="0">
              <a:solidFill>
                <a:srgbClr val="FFFF00"/>
              </a:solidFill>
              <a:latin typeface="Times New Roman" pitchFamily="18" charset="0"/>
              <a:cs typeface="Times New Roman" pitchFamily="18" charset="0"/>
            </a:endParaRPr>
          </a:p>
          <a:p>
            <a:pPr marL="914400" indent="-52070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520700" algn="ctr">
              <a:lnSpc>
                <a:spcPct val="80000"/>
              </a:lnSpc>
              <a:defRPr/>
            </a:pPr>
            <a:endParaRPr lang="en-US" sz="700" b="1" i="1" dirty="0">
              <a:solidFill>
                <a:srgbClr val="FFFF00"/>
              </a:solidFill>
              <a:latin typeface="Times New Roman" pitchFamily="18" charset="0"/>
              <a:cs typeface="Times New Roman" pitchFamily="18" charset="0"/>
            </a:endParaRPr>
          </a:p>
          <a:p>
            <a:pPr marL="914400" indent="-52070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520700"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marL="914400" indent="-52070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marL="914400" indent="-520700"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26626" name="TextBox 1"/>
          <p:cNvSpPr txBox="1">
            <a:spLocks noChangeArrowheads="1"/>
          </p:cNvSpPr>
          <p:nvPr/>
        </p:nvSpPr>
        <p:spPr bwMode="auto">
          <a:xfrm>
            <a:off x="44177" y="21021"/>
            <a:ext cx="8305800" cy="1200329"/>
          </a:xfrm>
          <a:prstGeom prst="rect">
            <a:avLst/>
          </a:prstGeom>
          <a:noFill/>
          <a:ln w="9525">
            <a:noFill/>
            <a:miter lim="800000"/>
            <a:headEnd/>
            <a:tailEnd/>
          </a:ln>
        </p:spPr>
        <p:txBody>
          <a:bodyPr>
            <a:spAutoFit/>
          </a:bodyPr>
          <a:lstStyle/>
          <a:p>
            <a:r>
              <a:rPr lang="en-US" sz="3600" b="1" dirty="0">
                <a:solidFill>
                  <a:schemeClr val="bg1"/>
                </a:solidFill>
              </a:rPr>
              <a:t>The Nature of S</a:t>
            </a:r>
            <a:r>
              <a:rPr lang="en-US" sz="3600" b="1" dirty="0" smtClean="0">
                <a:solidFill>
                  <a:schemeClr val="bg1"/>
                </a:solidFill>
              </a:rPr>
              <a:t>ubstance Use Disorders</a:t>
            </a:r>
            <a:endParaRPr lang="en-US" sz="36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27051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13799"/>
            <a:ext cx="4114800" cy="7324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xfrm>
            <a:off x="76200" y="0"/>
            <a:ext cx="9067800" cy="1143000"/>
          </a:xfrm>
        </p:spPr>
        <p:txBody>
          <a:bodyPr/>
          <a:lstStyle/>
          <a:p>
            <a:pPr eaLnBrk="1" hangingPunct="1"/>
            <a:r>
              <a:rPr lang="en-US" b="1" smtClean="0">
                <a:solidFill>
                  <a:schemeClr val="bg1"/>
                </a:solidFill>
                <a:latin typeface="Arial" charset="0"/>
                <a:cs typeface="Arial" charset="0"/>
              </a:rPr>
              <a:t>SAMHSA’s Strategic Initiative: </a:t>
            </a:r>
            <a:br>
              <a:rPr lang="en-US" b="1" smtClean="0">
                <a:solidFill>
                  <a:schemeClr val="bg1"/>
                </a:solidFill>
                <a:latin typeface="Arial" charset="0"/>
                <a:cs typeface="Arial" charset="0"/>
              </a:rPr>
            </a:br>
            <a:r>
              <a:rPr lang="en-US" b="1" smtClean="0">
                <a:solidFill>
                  <a:schemeClr val="bg1"/>
                </a:solidFill>
                <a:latin typeface="Arial" charset="0"/>
                <a:cs typeface="Arial" charset="0"/>
              </a:rPr>
              <a:t>Recovery Support</a:t>
            </a:r>
          </a:p>
        </p:txBody>
      </p:sp>
      <p:sp>
        <p:nvSpPr>
          <p:cNvPr id="28674" name="Rectangle 3"/>
          <p:cNvSpPr>
            <a:spLocks noGrp="1"/>
          </p:cNvSpPr>
          <p:nvPr>
            <p:ph type="body" idx="4294967295"/>
          </p:nvPr>
        </p:nvSpPr>
        <p:spPr>
          <a:xfrm>
            <a:off x="381000" y="1066800"/>
            <a:ext cx="7924800" cy="4343400"/>
          </a:xfrm>
        </p:spPr>
        <p:txBody>
          <a:bodyPr/>
          <a:lstStyle/>
          <a:p>
            <a:pPr marL="0" indent="0" algn="ctr" eaLnBrk="1" hangingPunct="1">
              <a:lnSpc>
                <a:spcPct val="80000"/>
              </a:lnSpc>
              <a:buFont typeface="Arial" charset="0"/>
              <a:buNone/>
            </a:pPr>
            <a:endParaRPr lang="en-US" sz="2800" dirty="0" smtClean="0">
              <a:latin typeface="Arial" charset="0"/>
              <a:cs typeface="Arial" charset="0"/>
            </a:endParaRPr>
          </a:p>
          <a:p>
            <a:pPr marL="0" indent="0" eaLnBrk="1" hangingPunct="1">
              <a:buFont typeface="Arial" charset="0"/>
              <a:buNone/>
            </a:pPr>
            <a:r>
              <a:rPr lang="en-US" sz="2800" dirty="0" smtClean="0">
                <a:latin typeface="Arial" charset="0"/>
                <a:cs typeface="Arial" charset="0"/>
              </a:rPr>
              <a:t>Partnering with people in recovery from mental and substance use disorders and family members to guide the behavioral health system and promote individual, program and system level approaches that foster health and resilience; increase permanent housing, employment, education and other necessary supports; and reduce discriminatory barriers.</a:t>
            </a:r>
          </a:p>
          <a:p>
            <a:pPr marL="0" indent="0" algn="ctr" eaLnBrk="1" hangingPunct="1">
              <a:buFont typeface="Arial" charset="0"/>
              <a:buNone/>
            </a:pPr>
            <a:endParaRPr lang="en-US" sz="2800" dirty="0" smtClean="0">
              <a:latin typeface="Arial" charset="0"/>
              <a:cs typeface="Arial" charset="0"/>
            </a:endParaRPr>
          </a:p>
          <a:p>
            <a:pPr marL="0" indent="0" eaLnBrk="1" hangingPunct="1">
              <a:buFont typeface="Arial" charset="0"/>
              <a:buNone/>
            </a:pPr>
            <a:endParaRPr lang="en-US" sz="1400" dirty="0" smtClean="0">
              <a:latin typeface="Arial" charset="0"/>
              <a:cs typeface="Arial" charset="0"/>
            </a:endParaRPr>
          </a:p>
          <a:p>
            <a:pPr marL="0" indent="0" eaLnBrk="1" hangingPunct="1">
              <a:buFont typeface="Arial" charset="0"/>
              <a:buNone/>
            </a:pPr>
            <a:r>
              <a:rPr lang="en-US" sz="1200" dirty="0" smtClean="0">
                <a:latin typeface="Arial" charset="0"/>
                <a:cs typeface="Arial" charset="0"/>
              </a:rPr>
              <a:t>Source: SAMHSA, 2010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113799"/>
            <a:ext cx="4114800" cy="73247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a:xfrm>
            <a:off x="152400" y="152400"/>
            <a:ext cx="9067800" cy="1066800"/>
          </a:xfrm>
        </p:spPr>
        <p:txBody>
          <a:bodyPr/>
          <a:lstStyle/>
          <a:p>
            <a:pPr eaLnBrk="1" hangingPunct="1"/>
            <a:r>
              <a:rPr lang="en-US" b="1" smtClean="0">
                <a:solidFill>
                  <a:schemeClr val="bg1"/>
                </a:solidFill>
                <a:latin typeface="Arial" charset="0"/>
                <a:cs typeface="Arial" charset="0"/>
              </a:rPr>
              <a:t>Recovery</a:t>
            </a:r>
          </a:p>
        </p:txBody>
      </p:sp>
      <p:sp>
        <p:nvSpPr>
          <p:cNvPr id="30722" name="Rectangle 3"/>
          <p:cNvSpPr>
            <a:spLocks noGrp="1"/>
          </p:cNvSpPr>
          <p:nvPr>
            <p:ph type="body" idx="4294967295"/>
          </p:nvPr>
        </p:nvSpPr>
        <p:spPr>
          <a:xfrm>
            <a:off x="304800" y="1143000"/>
            <a:ext cx="7086600" cy="2971800"/>
          </a:xfrm>
        </p:spPr>
        <p:txBody>
          <a:bodyPr/>
          <a:lstStyle/>
          <a:p>
            <a:pPr marL="0" indent="0" eaLnBrk="1" hangingPunct="1">
              <a:buFont typeface="Arial" charset="0"/>
              <a:buNone/>
            </a:pPr>
            <a:r>
              <a:rPr lang="en-US" dirty="0" smtClean="0">
                <a:latin typeface="Arial" charset="0"/>
                <a:cs typeface="Arial" charset="0"/>
              </a:rPr>
              <a:t> </a:t>
            </a:r>
          </a:p>
          <a:p>
            <a:pPr marL="0" indent="0" eaLnBrk="1" hangingPunct="1">
              <a:buFont typeface="Arial" charset="0"/>
              <a:buNone/>
            </a:pPr>
            <a:r>
              <a:rPr lang="en-US" dirty="0" smtClean="0">
                <a:latin typeface="Arial" charset="0"/>
                <a:cs typeface="Arial" charset="0"/>
              </a:rPr>
              <a:t>	“A process of change through which individuals improve their health and wellness, live a self-directed life; and strive to reach their full potential”.</a:t>
            </a:r>
          </a:p>
          <a:p>
            <a:pPr marL="0" indent="0" eaLnBrk="1" hangingPunct="1">
              <a:buFont typeface="Arial" charset="0"/>
              <a:buNone/>
            </a:pPr>
            <a:endParaRPr lang="en-US" sz="1100" dirty="0" smtClean="0">
              <a:latin typeface="Arial" charset="0"/>
              <a:cs typeface="Arial" charset="0"/>
            </a:endParaRPr>
          </a:p>
          <a:p>
            <a:pPr marL="0" indent="0" eaLnBrk="1" hangingPunct="1">
              <a:buFont typeface="Arial" charset="0"/>
              <a:buNone/>
            </a:pPr>
            <a:endParaRPr lang="en-US" sz="1100" dirty="0" smtClean="0">
              <a:latin typeface="Arial" charset="0"/>
              <a:cs typeface="Arial" charset="0"/>
            </a:endParaRPr>
          </a:p>
          <a:p>
            <a:pPr marL="0" indent="0" eaLnBrk="1" hangingPunct="1">
              <a:buFont typeface="Arial" charset="0"/>
              <a:buNone/>
            </a:pPr>
            <a:endParaRPr lang="en-US" sz="1100" dirty="0" smtClean="0">
              <a:latin typeface="Arial" charset="0"/>
              <a:cs typeface="Arial" charset="0"/>
            </a:endParaRPr>
          </a:p>
          <a:p>
            <a:pPr marL="0" indent="0" eaLnBrk="1" hangingPunct="1">
              <a:buFont typeface="Arial" charset="0"/>
              <a:buNone/>
            </a:pPr>
            <a:endParaRPr lang="en-US" sz="1100" dirty="0" smtClean="0">
              <a:latin typeface="Arial" charset="0"/>
              <a:cs typeface="Arial" charset="0"/>
            </a:endParaRPr>
          </a:p>
          <a:p>
            <a:pPr marL="0" indent="0" eaLnBrk="1" hangingPunct="1">
              <a:buFont typeface="Arial" charset="0"/>
              <a:buNone/>
            </a:pPr>
            <a:endParaRPr lang="en-US" sz="1100" dirty="0" smtClean="0">
              <a:latin typeface="Arial" charset="0"/>
              <a:cs typeface="Arial" charset="0"/>
            </a:endParaRPr>
          </a:p>
          <a:p>
            <a:pPr marL="0" indent="0" eaLnBrk="1" hangingPunct="1">
              <a:buFont typeface="Arial" charset="0"/>
              <a:buNone/>
            </a:pPr>
            <a:endParaRPr lang="en-US" sz="1400" dirty="0" smtClean="0">
              <a:latin typeface="Arial" charset="0"/>
              <a:cs typeface="Arial" charset="0"/>
            </a:endParaRPr>
          </a:p>
          <a:p>
            <a:pPr marL="0" indent="0" eaLnBrk="1" hangingPunct="1">
              <a:buFont typeface="Arial" charset="0"/>
              <a:buNone/>
            </a:pPr>
            <a:endParaRPr lang="en-US" sz="1200" dirty="0" smtClean="0">
              <a:latin typeface="Arial" charset="0"/>
              <a:cs typeface="Arial" charset="0"/>
            </a:endParaRPr>
          </a:p>
          <a:p>
            <a:pPr marL="0" indent="0" eaLnBrk="1" hangingPunct="1">
              <a:buFont typeface="Arial" charset="0"/>
              <a:buNone/>
            </a:pPr>
            <a:endParaRPr lang="en-US" sz="1200" dirty="0" smtClean="0">
              <a:latin typeface="Arial" charset="0"/>
              <a:cs typeface="Arial" charset="0"/>
            </a:endParaRPr>
          </a:p>
          <a:p>
            <a:pPr marL="0" indent="0" eaLnBrk="1" hangingPunct="1">
              <a:buFont typeface="Arial" charset="0"/>
              <a:buNone/>
            </a:pPr>
            <a:endParaRPr lang="en-US" sz="1200" dirty="0" smtClean="0">
              <a:latin typeface="Arial" charset="0"/>
              <a:cs typeface="Arial" charset="0"/>
            </a:endParaRPr>
          </a:p>
          <a:p>
            <a:pPr marL="0" indent="0" eaLnBrk="1" hangingPunct="1">
              <a:buFont typeface="Arial" charset="0"/>
              <a:buNone/>
            </a:pPr>
            <a:r>
              <a:rPr lang="en-US" sz="1200" dirty="0" smtClean="0">
                <a:latin typeface="Arial" charset="0"/>
                <a:cs typeface="Arial" charset="0"/>
              </a:rPr>
              <a:t>Source: SAMHSA</a:t>
            </a:r>
            <a:r>
              <a:rPr lang="en-US" sz="1400" dirty="0" smtClean="0">
                <a:latin typeface="Arial" charset="0"/>
                <a:cs typeface="Arial" charset="0"/>
              </a:rPr>
              <a:t>, 2011</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159" y="4267200"/>
            <a:ext cx="1953610" cy="1953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a:xfrm>
            <a:off x="76200" y="152400"/>
            <a:ext cx="7924800" cy="1066800"/>
          </a:xfrm>
        </p:spPr>
        <p:txBody>
          <a:bodyPr/>
          <a:lstStyle/>
          <a:p>
            <a:pPr eaLnBrk="1" hangingPunct="1"/>
            <a:r>
              <a:rPr lang="en-US" b="1" smtClean="0">
                <a:solidFill>
                  <a:schemeClr val="bg1"/>
                </a:solidFill>
                <a:latin typeface="Arial" charset="0"/>
                <a:cs typeface="Arial" charset="0"/>
              </a:rPr>
              <a:t>Recovery</a:t>
            </a:r>
          </a:p>
        </p:txBody>
      </p:sp>
      <p:sp>
        <p:nvSpPr>
          <p:cNvPr id="54275" name="Rectangle 3"/>
          <p:cNvSpPr>
            <a:spLocks noGrp="1"/>
          </p:cNvSpPr>
          <p:nvPr>
            <p:ph type="body" idx="4294967295"/>
          </p:nvPr>
        </p:nvSpPr>
        <p:spPr>
          <a:xfrm>
            <a:off x="609600" y="1295400"/>
            <a:ext cx="7772400" cy="4114800"/>
          </a:xfrm>
        </p:spPr>
        <p:txBody>
          <a:bodyPr/>
          <a:lstStyle/>
          <a:p>
            <a:pPr marL="0" indent="0" eaLnBrk="1" hangingPunct="1">
              <a:spcAft>
                <a:spcPts val="600"/>
              </a:spcAft>
              <a:buFont typeface="Arial" charset="0"/>
              <a:buNone/>
              <a:defRPr/>
            </a:pPr>
            <a:r>
              <a:rPr lang="en-US" dirty="0" smtClean="0">
                <a:latin typeface="Arial" charset="0"/>
                <a:cs typeface="Arial" charset="0"/>
              </a:rPr>
              <a:t>SAMHSA recommends the following elements:</a:t>
            </a:r>
          </a:p>
          <a:p>
            <a:pPr marL="0" indent="0" eaLnBrk="1" hangingPunct="1">
              <a:spcAft>
                <a:spcPts val="600"/>
              </a:spcAft>
              <a:buFont typeface="Arial" charset="0"/>
              <a:buNone/>
              <a:defRPr/>
            </a:pPr>
            <a:endParaRPr lang="en-US" dirty="0" smtClean="0">
              <a:latin typeface="Arial" charset="0"/>
              <a:cs typeface="Arial" charset="0"/>
            </a:endParaRPr>
          </a:p>
          <a:p>
            <a:pPr marL="914400" lvl="1" indent="-457200" eaLnBrk="1" hangingPunct="1">
              <a:spcAft>
                <a:spcPts val="600"/>
              </a:spcAft>
              <a:buFont typeface="Arial" charset="0"/>
              <a:buAutoNum type="arabicPeriod"/>
              <a:defRPr/>
            </a:pPr>
            <a:r>
              <a:rPr lang="en-US" dirty="0" smtClean="0">
                <a:latin typeface="Arial" charset="0"/>
                <a:cs typeface="Arial" charset="0"/>
              </a:rPr>
              <a:t>Health</a:t>
            </a:r>
          </a:p>
          <a:p>
            <a:pPr marL="914400" lvl="1" indent="-457200" eaLnBrk="1" hangingPunct="1">
              <a:spcAft>
                <a:spcPts val="600"/>
              </a:spcAft>
              <a:buFont typeface="Arial" charset="0"/>
              <a:buAutoNum type="arabicPeriod"/>
              <a:defRPr/>
            </a:pPr>
            <a:r>
              <a:rPr lang="en-US" dirty="0" smtClean="0">
                <a:latin typeface="Arial" charset="0"/>
                <a:cs typeface="Arial" charset="0"/>
              </a:rPr>
              <a:t>Home</a:t>
            </a:r>
          </a:p>
          <a:p>
            <a:pPr marL="914400" lvl="1" indent="-457200" eaLnBrk="1" hangingPunct="1">
              <a:spcAft>
                <a:spcPts val="600"/>
              </a:spcAft>
              <a:buFont typeface="Arial" charset="0"/>
              <a:buAutoNum type="arabicPeriod"/>
              <a:defRPr/>
            </a:pPr>
            <a:r>
              <a:rPr lang="en-US" dirty="0" smtClean="0">
                <a:latin typeface="Arial" charset="0"/>
                <a:cs typeface="Arial" charset="0"/>
              </a:rPr>
              <a:t>Purpose</a:t>
            </a:r>
          </a:p>
          <a:p>
            <a:pPr marL="914400" lvl="1" indent="-457200" eaLnBrk="1" hangingPunct="1">
              <a:spcAft>
                <a:spcPts val="600"/>
              </a:spcAft>
              <a:buFont typeface="Arial" charset="0"/>
              <a:buAutoNum type="arabicPeriod"/>
              <a:defRPr/>
            </a:pPr>
            <a:r>
              <a:rPr lang="en-US" dirty="0" smtClean="0">
                <a:latin typeface="Arial" charset="0"/>
                <a:cs typeface="Arial" charset="0"/>
              </a:rPr>
              <a:t>Community</a:t>
            </a:r>
          </a:p>
          <a:p>
            <a:pPr marL="990600" lvl="1" indent="-533400" eaLnBrk="1" hangingPunct="1">
              <a:buFont typeface="Arial" charset="0"/>
              <a:buNone/>
              <a:defRPr/>
            </a:pPr>
            <a:endParaRPr lang="en-US" dirty="0" smtClean="0">
              <a:latin typeface="Arial" charset="0"/>
              <a:cs typeface="Arial" charset="0"/>
            </a:endParaRPr>
          </a:p>
        </p:txBody>
      </p:sp>
      <p:pic>
        <p:nvPicPr>
          <p:cNvPr id="32771" name="Picture 2" descr="http://christopherhoganlay.files.wordpress.com/2011/05/spiritual-wellness.jpeg"/>
          <p:cNvPicPr>
            <a:picLocks noChangeAspect="1" noChangeArrowheads="1"/>
          </p:cNvPicPr>
          <p:nvPr/>
        </p:nvPicPr>
        <p:blipFill>
          <a:blip r:embed="rId3" cstate="print"/>
          <a:srcRect/>
          <a:stretch>
            <a:fillRect/>
          </a:stretch>
        </p:blipFill>
        <p:spPr bwMode="auto">
          <a:xfrm>
            <a:off x="4648200" y="3200400"/>
            <a:ext cx="3195638" cy="319087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4175" y="1752600"/>
            <a:ext cx="7696200" cy="2667000"/>
          </a:xfrm>
          <a:prstGeom prst="rect">
            <a:avLst/>
          </a:prstGeom>
        </p:spPr>
        <p:txBody>
          <a:bodyPr anchor="ctr">
            <a:normAutofit fontScale="32500" lnSpcReduction="20000"/>
          </a:bodyPr>
          <a:lstStyle/>
          <a:p>
            <a:pPr algn="ctr">
              <a:lnSpc>
                <a:spcPct val="80000"/>
              </a:lnSpc>
              <a:defRPr/>
            </a:pPr>
            <a:endParaRPr lang="en-US" sz="1100" b="1"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b="1" dirty="0">
              <a:solidFill>
                <a:srgbClr val="FFFF00"/>
              </a:solidFill>
              <a:latin typeface="Times New Roman" pitchFamily="18" charset="0"/>
              <a:cs typeface="Times New Roman" pitchFamily="18" charset="0"/>
            </a:endParaRPr>
          </a:p>
          <a:p>
            <a:pPr>
              <a:lnSpc>
                <a:spcPct val="80000"/>
              </a:lnSpc>
              <a:defRPr/>
            </a:pPr>
            <a:endParaRPr lang="en-US" sz="800" dirty="0"/>
          </a:p>
          <a:p>
            <a:pPr>
              <a:lnSpc>
                <a:spcPct val="80000"/>
              </a:lnSpc>
              <a:defRPr/>
            </a:pPr>
            <a:endParaRPr lang="en-US" sz="800" dirty="0"/>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2200" dirty="0">
              <a:solidFill>
                <a:srgbClr val="FFFF00"/>
              </a:solidFill>
              <a:latin typeface="Times New Roman" pitchFamily="18" charset="0"/>
              <a:cs typeface="Times New Roman" pitchFamily="18" charset="0"/>
            </a:endParaRPr>
          </a:p>
          <a:p>
            <a:pPr algn="ctr">
              <a:lnSpc>
                <a:spcPct val="80000"/>
              </a:lnSpc>
              <a:defRPr/>
            </a:pPr>
            <a:r>
              <a:rPr lang="en-US" sz="2400" b="1" dirty="0">
                <a:solidFill>
                  <a:srgbClr val="FFFF00"/>
                </a:solidFill>
                <a:latin typeface="Times New Roman" pitchFamily="18" charset="0"/>
                <a:cs typeface="Times New Roman" pitchFamily="18" charset="0"/>
              </a:rPr>
              <a:t> </a:t>
            </a:r>
          </a:p>
          <a:p>
            <a:pP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endParaRPr lang="en-US" sz="2500" b="1" dirty="0">
              <a:solidFill>
                <a:srgbClr val="FFFF00"/>
              </a:solidFill>
              <a:latin typeface="Times New Roman" pitchFamily="18" charset="0"/>
              <a:cs typeface="Times New Roman" pitchFamily="18" charset="0"/>
            </a:endParaRPr>
          </a:p>
          <a:p>
            <a:pPr algn="ctr">
              <a:lnSpc>
                <a:spcPct val="80000"/>
              </a:lnSpc>
              <a:defRPr/>
            </a:pPr>
            <a:endParaRPr lang="en-US" sz="2500" b="1" dirty="0">
              <a:solidFill>
                <a:srgbClr val="FFFF00"/>
              </a:solidFill>
              <a:latin typeface="Times New Roman" pitchFamily="18" charset="0"/>
              <a:cs typeface="Times New Roman" pitchFamily="18" charset="0"/>
            </a:endParaRPr>
          </a:p>
          <a:p>
            <a:pPr algn="ctr">
              <a:lnSpc>
                <a:spcPct val="80000"/>
              </a:lnSpc>
              <a:defRPr/>
            </a:pPr>
            <a:r>
              <a:rPr lang="en-US" sz="2500" b="1" dirty="0">
                <a:solidFill>
                  <a:srgbClr val="FFFF00"/>
                </a:solidFill>
                <a:latin typeface="Times New Roman" pitchFamily="18" charset="0"/>
                <a:cs typeface="Times New Roman" pitchFamily="18" charset="0"/>
              </a:rPr>
              <a:t> </a:t>
            </a:r>
            <a:endParaRPr lang="en-US" sz="3000" dirty="0">
              <a:cs typeface="Arial" charset="0"/>
            </a:endParaRPr>
          </a:p>
          <a:p>
            <a:pPr>
              <a:lnSpc>
                <a:spcPct val="80000"/>
              </a:lnSpc>
              <a:defRPr/>
            </a:pPr>
            <a:r>
              <a:rPr lang="en-US" sz="3200" b="1" dirty="0">
                <a:cs typeface="Arial" charset="0"/>
              </a:rPr>
              <a:t> </a:t>
            </a:r>
            <a:endParaRPr lang="en-US" sz="3200" dirty="0">
              <a:cs typeface="Arial" charset="0"/>
            </a:endParaRPr>
          </a:p>
          <a:p>
            <a:pPr>
              <a:lnSpc>
                <a:spcPct val="120000"/>
              </a:lnSpc>
              <a:defRPr/>
            </a:pPr>
            <a:r>
              <a:rPr lang="en-US" sz="8600" dirty="0">
                <a:cs typeface="Arial" charset="0"/>
              </a:rPr>
              <a:t>When treating Hispanic</a:t>
            </a:r>
            <a:r>
              <a:rPr lang="en-US" sz="8600" dirty="0">
                <a:solidFill>
                  <a:srgbClr val="FF0000"/>
                </a:solidFill>
                <a:cs typeface="Arial" charset="0"/>
              </a:rPr>
              <a:t> </a:t>
            </a:r>
            <a:r>
              <a:rPr lang="en-US" sz="8600" dirty="0">
                <a:cs typeface="Arial" charset="0"/>
              </a:rPr>
              <a:t>and</a:t>
            </a:r>
            <a:r>
              <a:rPr lang="en-US" sz="8600" dirty="0">
                <a:solidFill>
                  <a:srgbClr val="FF0000"/>
                </a:solidFill>
                <a:cs typeface="Arial" charset="0"/>
              </a:rPr>
              <a:t> </a:t>
            </a:r>
            <a:r>
              <a:rPr lang="en-US" sz="8600" dirty="0">
                <a:cs typeface="Arial" charset="0"/>
              </a:rPr>
              <a:t>Latino populations, providers must consider issues around access and readiness for treatment, and sustaining a course of recovery. </a:t>
            </a:r>
          </a:p>
          <a:p>
            <a:pPr>
              <a:lnSpc>
                <a:spcPct val="80000"/>
              </a:lnSpc>
              <a:defRPr/>
            </a:pPr>
            <a:endParaRPr lang="en-US" sz="3200" dirty="0">
              <a:cs typeface="Arial" charset="0"/>
            </a:endParaRPr>
          </a:p>
          <a:p>
            <a:pP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endParaRPr lang="en-US" sz="3200" b="1" dirty="0">
              <a:solidFill>
                <a:srgbClr val="FFFF00"/>
              </a:solidFill>
              <a:latin typeface="Times New Roman" pitchFamily="18" charset="0"/>
              <a:cs typeface="Times New Roman" pitchFamily="18" charset="0"/>
            </a:endParaRPr>
          </a:p>
          <a:p>
            <a:pPr algn="ctr">
              <a:lnSpc>
                <a:spcPct val="80000"/>
              </a:lnSpc>
              <a:defRPr/>
            </a:pPr>
            <a:endParaRPr lang="en-US" sz="2400" dirty="0">
              <a:solidFill>
                <a:srgbClr val="FFFF00"/>
              </a:solidFill>
              <a:latin typeface="Times New Roman" pitchFamily="18" charset="0"/>
              <a:cs typeface="Times New Roman" pitchFamily="18" charset="0"/>
            </a:endParaRPr>
          </a:p>
          <a:p>
            <a:pPr algn="ctr">
              <a:lnSpc>
                <a:spcPct val="80000"/>
              </a:lnSpc>
              <a:defRPr/>
            </a:pPr>
            <a:endParaRPr lang="en-US" sz="3200" dirty="0">
              <a:solidFill>
                <a:srgbClr val="FFFF00"/>
              </a:solidFill>
              <a:latin typeface="Times New Roman" pitchFamily="18" charset="0"/>
              <a:cs typeface="Times New Roman" pitchFamily="18" charset="0"/>
            </a:endParaRPr>
          </a:p>
          <a:p>
            <a:pPr>
              <a:lnSpc>
                <a:spcPct val="80000"/>
              </a:lnSpc>
              <a:defRPr/>
            </a:pPr>
            <a:endParaRPr lang="en-US" sz="2000" dirty="0">
              <a:solidFill>
                <a:srgbClr val="FFFF00"/>
              </a:solidFill>
              <a:latin typeface="Times New Roman" pitchFamily="18" charset="0"/>
              <a:cs typeface="Times New Roman" pitchFamily="18" charset="0"/>
            </a:endParaRPr>
          </a:p>
          <a:p>
            <a:pPr>
              <a:lnSpc>
                <a:spcPct val="80000"/>
              </a:lnSpc>
              <a:defRPr/>
            </a:pPr>
            <a:endParaRPr lang="en-US" sz="2800"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nSpc>
                <a:spcPct val="80000"/>
              </a:lnSpc>
              <a:defRPr/>
            </a:pPr>
            <a:endParaRPr lang="en-US" sz="8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sz="700" b="1" i="1" dirty="0">
              <a:solidFill>
                <a:srgbClr val="FFFF00"/>
              </a:solidFill>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dirty="0">
              <a:solidFill>
                <a:srgbClr val="FFFF00"/>
              </a:solidFill>
              <a:effectLst>
                <a:outerShdw blurRad="38100" dist="38100" dir="2700000" algn="tl">
                  <a:srgbClr val="C0C0C0"/>
                </a:outerShdw>
              </a:effectLst>
              <a:latin typeface="Times New Roman" pitchFamily="18" charset="0"/>
              <a:cs typeface="Times New Roman" pitchFamily="18"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a:p>
            <a:pPr algn="ctr">
              <a:lnSpc>
                <a:spcPct val="80000"/>
              </a:lnSpc>
              <a:defRPr/>
            </a:pPr>
            <a:endParaRPr lang="en-US" sz="1100" dirty="0">
              <a:solidFill>
                <a:srgbClr val="FFFF00"/>
              </a:solidFill>
              <a:effectLst>
                <a:outerShdw blurRad="38100" dist="38100" dir="2700000" algn="tl">
                  <a:srgbClr val="C0C0C0"/>
                </a:outerShdw>
              </a:effectLst>
              <a:latin typeface="Calibri" pitchFamily="34" charset="0"/>
            </a:endParaRPr>
          </a:p>
        </p:txBody>
      </p:sp>
      <p:sp>
        <p:nvSpPr>
          <p:cNvPr id="34818" name="TextBox 3"/>
          <p:cNvSpPr txBox="1">
            <a:spLocks noChangeArrowheads="1"/>
          </p:cNvSpPr>
          <p:nvPr/>
        </p:nvSpPr>
        <p:spPr bwMode="auto">
          <a:xfrm>
            <a:off x="76200" y="344488"/>
            <a:ext cx="8077200" cy="646112"/>
          </a:xfrm>
          <a:prstGeom prst="rect">
            <a:avLst/>
          </a:prstGeom>
          <a:noFill/>
          <a:ln w="9525">
            <a:noFill/>
            <a:miter lim="800000"/>
            <a:headEnd/>
            <a:tailEnd/>
          </a:ln>
        </p:spPr>
        <p:txBody>
          <a:bodyPr>
            <a:spAutoFit/>
          </a:bodyPr>
          <a:lstStyle/>
          <a:p>
            <a:r>
              <a:rPr lang="en-US" sz="3600" b="1">
                <a:solidFill>
                  <a:schemeClr val="bg1"/>
                </a:solidFill>
              </a:rPr>
              <a:t>Approaching Recovery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4" y="4419600"/>
            <a:ext cx="3906479"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a:xfrm>
            <a:off x="76200" y="304800"/>
            <a:ext cx="8305800" cy="685800"/>
          </a:xfrm>
        </p:spPr>
        <p:txBody>
          <a:bodyPr/>
          <a:lstStyle/>
          <a:p>
            <a:pPr eaLnBrk="1" hangingPunct="1"/>
            <a:r>
              <a:rPr lang="en-US" b="1" smtClean="0">
                <a:solidFill>
                  <a:schemeClr val="bg1"/>
                </a:solidFill>
                <a:latin typeface="Arial" charset="0"/>
                <a:cs typeface="Arial" charset="0"/>
              </a:rPr>
              <a:t>Stages of Change</a:t>
            </a:r>
          </a:p>
        </p:txBody>
      </p:sp>
      <p:sp>
        <p:nvSpPr>
          <p:cNvPr id="36866" name="Rectangle 3"/>
          <p:cNvSpPr>
            <a:spLocks noGrp="1"/>
          </p:cNvSpPr>
          <p:nvPr>
            <p:ph type="body" idx="4294967295"/>
          </p:nvPr>
        </p:nvSpPr>
        <p:spPr>
          <a:xfrm>
            <a:off x="228600" y="1295400"/>
            <a:ext cx="5029200" cy="3505200"/>
          </a:xfrm>
        </p:spPr>
        <p:txBody>
          <a:bodyPr/>
          <a:lstStyle/>
          <a:p>
            <a:pPr marL="0" indent="0" eaLnBrk="1" hangingPunct="1">
              <a:lnSpc>
                <a:spcPct val="80000"/>
              </a:lnSpc>
              <a:buFont typeface="Arial" charset="0"/>
              <a:buNone/>
            </a:pPr>
            <a:r>
              <a:rPr lang="en-US" sz="800" dirty="0" smtClean="0">
                <a:latin typeface="Arial" charset="0"/>
                <a:cs typeface="Arial" charset="0"/>
              </a:rPr>
              <a:t>  </a:t>
            </a:r>
          </a:p>
          <a:p>
            <a:pPr marL="914400" lvl="1" indent="-457200" eaLnBrk="1" hangingPunct="1">
              <a:lnSpc>
                <a:spcPct val="150000"/>
              </a:lnSpc>
              <a:spcBef>
                <a:spcPts val="600"/>
              </a:spcBef>
              <a:spcAft>
                <a:spcPts val="600"/>
              </a:spcAft>
              <a:buFont typeface="Arial" charset="0"/>
              <a:buAutoNum type="arabicPeriod"/>
            </a:pPr>
            <a:r>
              <a:rPr lang="en-US" sz="2400" dirty="0" smtClean="0">
                <a:latin typeface="Arial" charset="0"/>
                <a:cs typeface="Arial" charset="0"/>
              </a:rPr>
              <a:t>Pre-contemplation</a:t>
            </a:r>
          </a:p>
          <a:p>
            <a:pPr marL="914400" lvl="1" indent="-457200" eaLnBrk="1" hangingPunct="1">
              <a:lnSpc>
                <a:spcPct val="150000"/>
              </a:lnSpc>
              <a:spcBef>
                <a:spcPts val="600"/>
              </a:spcBef>
              <a:spcAft>
                <a:spcPts val="600"/>
              </a:spcAft>
              <a:buFont typeface="Arial" charset="0"/>
              <a:buAutoNum type="arabicPeriod"/>
            </a:pPr>
            <a:r>
              <a:rPr lang="en-US" sz="2400" dirty="0" smtClean="0">
                <a:latin typeface="Arial" charset="0"/>
                <a:cs typeface="Arial" charset="0"/>
              </a:rPr>
              <a:t>Contemplation</a:t>
            </a:r>
          </a:p>
          <a:p>
            <a:pPr marL="914400" lvl="1" indent="-457200" eaLnBrk="1" hangingPunct="1">
              <a:lnSpc>
                <a:spcPct val="150000"/>
              </a:lnSpc>
              <a:spcBef>
                <a:spcPts val="600"/>
              </a:spcBef>
              <a:spcAft>
                <a:spcPts val="600"/>
              </a:spcAft>
              <a:buFont typeface="Arial" charset="0"/>
              <a:buAutoNum type="arabicPeriod"/>
            </a:pPr>
            <a:r>
              <a:rPr lang="en-US" sz="2400" dirty="0" smtClean="0">
                <a:latin typeface="Arial" charset="0"/>
                <a:cs typeface="Arial" charset="0"/>
              </a:rPr>
              <a:t>Preparation/Determination</a:t>
            </a:r>
          </a:p>
          <a:p>
            <a:pPr marL="914400" lvl="1" indent="-457200" eaLnBrk="1" hangingPunct="1">
              <a:lnSpc>
                <a:spcPct val="150000"/>
              </a:lnSpc>
              <a:spcBef>
                <a:spcPts val="600"/>
              </a:spcBef>
              <a:spcAft>
                <a:spcPts val="600"/>
              </a:spcAft>
              <a:buFont typeface="Arial" charset="0"/>
              <a:buAutoNum type="arabicPeriod"/>
            </a:pPr>
            <a:r>
              <a:rPr lang="en-US" sz="2400" dirty="0" smtClean="0">
                <a:latin typeface="Arial" charset="0"/>
                <a:cs typeface="Arial" charset="0"/>
              </a:rPr>
              <a:t>Action/Willpower</a:t>
            </a:r>
          </a:p>
          <a:p>
            <a:pPr marL="914400" lvl="1" indent="-457200" eaLnBrk="1" hangingPunct="1">
              <a:lnSpc>
                <a:spcPct val="150000"/>
              </a:lnSpc>
              <a:spcBef>
                <a:spcPts val="600"/>
              </a:spcBef>
              <a:spcAft>
                <a:spcPts val="600"/>
              </a:spcAft>
              <a:buFont typeface="Arial" charset="0"/>
              <a:buAutoNum type="arabicPeriod"/>
            </a:pPr>
            <a:r>
              <a:rPr lang="en-US" sz="2400" dirty="0" smtClean="0">
                <a:latin typeface="Arial" charset="0"/>
                <a:cs typeface="Arial" charset="0"/>
              </a:rPr>
              <a:t>Maintenance</a:t>
            </a:r>
          </a:p>
          <a:p>
            <a:pPr marL="914400" lvl="1" indent="-457200" eaLnBrk="1" hangingPunct="1">
              <a:lnSpc>
                <a:spcPct val="150000"/>
              </a:lnSpc>
              <a:spcBef>
                <a:spcPts val="600"/>
              </a:spcBef>
              <a:spcAft>
                <a:spcPts val="600"/>
              </a:spcAft>
              <a:buFont typeface="Arial" charset="0"/>
              <a:buAutoNum type="arabicPeriod"/>
            </a:pPr>
            <a:r>
              <a:rPr lang="en-US" sz="2400" dirty="0" smtClean="0">
                <a:latin typeface="Arial" charset="0"/>
                <a:cs typeface="Arial" charset="0"/>
              </a:rPr>
              <a:t>Recurrence</a:t>
            </a:r>
          </a:p>
          <a:p>
            <a:pPr marL="914400" lvl="1" indent="-457200" eaLnBrk="1" hangingPunct="1">
              <a:lnSpc>
                <a:spcPct val="80000"/>
              </a:lnSpc>
              <a:buFont typeface="Arial" charset="0"/>
              <a:buNone/>
            </a:pPr>
            <a:endParaRPr lang="en-US" sz="2400" dirty="0" smtClean="0">
              <a:latin typeface="Arial" charset="0"/>
              <a:cs typeface="Arial" charset="0"/>
            </a:endParaRPr>
          </a:p>
          <a:p>
            <a:pPr marL="914400" lvl="1" indent="-457200" eaLnBrk="1" hangingPunct="1">
              <a:lnSpc>
                <a:spcPct val="80000"/>
              </a:lnSpc>
              <a:buFont typeface="Arial" charset="0"/>
              <a:buNone/>
            </a:pPr>
            <a:endParaRPr lang="en-US" sz="2400" dirty="0" smtClean="0">
              <a:latin typeface="Arial" charset="0"/>
              <a:cs typeface="Arial" charset="0"/>
            </a:endParaRPr>
          </a:p>
        </p:txBody>
      </p:sp>
      <p:pic>
        <p:nvPicPr>
          <p:cNvPr id="36867" name="Picture 2" descr="http://blog.santecenter.com/wordpress/wp-content/uploads/2011/03/change1.jpg">
            <a:hlinkClick r:id="rId3"/>
          </p:cNvPr>
          <p:cNvPicPr>
            <a:picLocks noChangeAspect="1" noChangeArrowheads="1"/>
          </p:cNvPicPr>
          <p:nvPr/>
        </p:nvPicPr>
        <p:blipFill>
          <a:blip r:embed="rId4" cstate="print"/>
          <a:srcRect/>
          <a:stretch>
            <a:fillRect/>
          </a:stretch>
        </p:blipFill>
        <p:spPr bwMode="auto">
          <a:xfrm>
            <a:off x="5181600" y="1828800"/>
            <a:ext cx="3124200" cy="4267200"/>
          </a:xfrm>
          <a:prstGeom prst="rect">
            <a:avLst/>
          </a:prstGeom>
          <a:noFill/>
          <a:ln w="9525">
            <a:noFill/>
            <a:miter lim="800000"/>
            <a:headEnd/>
            <a:tailEnd/>
          </a:ln>
        </p:spPr>
      </p:pic>
      <p:sp>
        <p:nvSpPr>
          <p:cNvPr id="36868" name="Text Box 5"/>
          <p:cNvSpPr txBox="1">
            <a:spLocks noChangeArrowheads="1"/>
          </p:cNvSpPr>
          <p:nvPr/>
        </p:nvSpPr>
        <p:spPr bwMode="auto">
          <a:xfrm>
            <a:off x="381000" y="5791200"/>
            <a:ext cx="4419600" cy="366713"/>
          </a:xfrm>
          <a:prstGeom prst="rect">
            <a:avLst/>
          </a:prstGeom>
          <a:noFill/>
          <a:ln w="9525">
            <a:noFill/>
            <a:miter lim="800000"/>
            <a:headEnd/>
            <a:tailEnd/>
          </a:ln>
        </p:spPr>
        <p:txBody>
          <a:bodyPr>
            <a:spAutoFit/>
          </a:bodyPr>
          <a:lstStyle/>
          <a:p>
            <a:pPr>
              <a:spcBef>
                <a:spcPct val="50000"/>
              </a:spcBef>
            </a:pPr>
            <a:endParaRPr lang="en-US"/>
          </a:p>
        </p:txBody>
      </p:sp>
      <p:sp>
        <p:nvSpPr>
          <p:cNvPr id="36869" name="Text Box 6"/>
          <p:cNvSpPr txBox="1">
            <a:spLocks noChangeArrowheads="1"/>
          </p:cNvSpPr>
          <p:nvPr/>
        </p:nvSpPr>
        <p:spPr bwMode="auto">
          <a:xfrm>
            <a:off x="228600" y="5867400"/>
            <a:ext cx="4495800" cy="274638"/>
          </a:xfrm>
          <a:prstGeom prst="rect">
            <a:avLst/>
          </a:prstGeom>
          <a:noFill/>
          <a:ln w="9525">
            <a:noFill/>
            <a:miter lim="800000"/>
            <a:headEnd/>
            <a:tailEnd/>
          </a:ln>
        </p:spPr>
        <p:txBody>
          <a:bodyPr>
            <a:spAutoFit/>
          </a:bodyPr>
          <a:lstStyle/>
          <a:p>
            <a:pPr>
              <a:spcBef>
                <a:spcPct val="50000"/>
              </a:spcBef>
            </a:pPr>
            <a:r>
              <a:rPr lang="en-US" sz="1200" dirty="0" err="1"/>
              <a:t>Prochaska</a:t>
            </a:r>
            <a:r>
              <a:rPr lang="en-US" sz="1200" dirty="0"/>
              <a:t> &amp; Di Clemente, </a:t>
            </a:r>
            <a:r>
              <a:rPr lang="en-US" sz="1200" dirty="0" smtClean="0"/>
              <a:t>1993</a:t>
            </a:r>
            <a:endParaRPr lang="en-US" sz="12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6161976"/>
            <a:ext cx="3844158" cy="6843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ational Hispanic and Latino ATTC-Power Point Template-v.1.2-02-25-201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National Hispanic and Latino ATTC-Power Point Template-v.1.2-02-25-2013</Template>
  <TotalTime>1316</TotalTime>
  <Words>3045</Words>
  <Application>Microsoft Office PowerPoint</Application>
  <PresentationFormat>On-screen Show (4:3)</PresentationFormat>
  <Paragraphs>651</Paragraphs>
  <Slides>32</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Times New Roman</vt:lpstr>
      <vt:lpstr>Wingdings</vt:lpstr>
      <vt:lpstr>National Hispanic and Latino ATTC-Power Point Template-v.1.2-02-25-2013</vt:lpstr>
      <vt:lpstr>Custom Design</vt:lpstr>
      <vt:lpstr>PowerPoint Presentation</vt:lpstr>
      <vt:lpstr>PowerPoint Presentation</vt:lpstr>
      <vt:lpstr>Objectives</vt:lpstr>
      <vt:lpstr>PowerPoint Presentation</vt:lpstr>
      <vt:lpstr>SAMHSA’s Strategic Initiative:  Recovery Support</vt:lpstr>
      <vt:lpstr>Recovery</vt:lpstr>
      <vt:lpstr>Recovery</vt:lpstr>
      <vt:lpstr>PowerPoint Presentation</vt:lpstr>
      <vt:lpstr>Stages of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Spirituality and Religion</vt:lpstr>
      <vt:lpstr>PowerPoint Presentation</vt:lpstr>
      <vt:lpstr>PowerPoint Presentation</vt:lpstr>
      <vt:lpstr>PowerPoint Presentation</vt:lpstr>
      <vt:lpstr>PowerPoint Presentation</vt:lpstr>
      <vt:lpstr>PowerPoint Presentation</vt:lpstr>
      <vt:lpstr>Barriers</vt:lpstr>
      <vt:lpstr>PowerPoint Presentation</vt:lpstr>
      <vt:lpstr>PowerPoint Presentation</vt:lpstr>
      <vt:lpstr>Other Difficulties</vt:lpstr>
      <vt:lpstr>Recommendations</vt:lpstr>
      <vt:lpstr>Think About</vt:lpstr>
      <vt:lpstr>Think About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Hispanic &amp; Latino ATTC</dc:title>
  <dc:creator>jesus.diaz</dc:creator>
  <cp:lastModifiedBy>Davenport, Stacy</cp:lastModifiedBy>
  <cp:revision>113</cp:revision>
  <dcterms:created xsi:type="dcterms:W3CDTF">2013-02-26T12:05:18Z</dcterms:created>
  <dcterms:modified xsi:type="dcterms:W3CDTF">2018-08-22T19:43:34Z</dcterms:modified>
</cp:coreProperties>
</file>