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sldIdLst>
    <p:sldId id="260" r:id="rId2"/>
    <p:sldId id="263" r:id="rId3"/>
    <p:sldId id="267" r:id="rId4"/>
    <p:sldId id="268" r:id="rId5"/>
    <p:sldId id="269" r:id="rId6"/>
    <p:sldId id="270" r:id="rId7"/>
    <p:sldId id="271" r:id="rId8"/>
    <p:sldId id="272" r:id="rId9"/>
    <p:sldId id="273" r:id="rId10"/>
    <p:sldId id="274" r:id="rId11"/>
    <p:sldId id="275" r:id="rId12"/>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70" autoAdjust="0"/>
    <p:restoredTop sz="72037" autoAdjust="0"/>
  </p:normalViewPr>
  <p:slideViewPr>
    <p:cSldViewPr snapToGrid="0">
      <p:cViewPr varScale="1">
        <p:scale>
          <a:sx n="92" d="100"/>
          <a:sy n="92" d="100"/>
        </p:scale>
        <p:origin x="1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7/26/19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ATTC-branded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(If the notes on ALT TEXT and READING ORDER do not make sense to you, please let the ATTC National Coordinating Office know to help with remediation.)</a:t>
            </a: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ATTC-branded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(If the notes on ALT TEXT and READING ORDER do not make sense to you, please let the ATTC National Coordinating Office know to help with remediation.)</a:t>
            </a: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2</a:t>
            </a:fld>
            <a:endParaRPr lang="en-US"/>
          </a:p>
        </p:txBody>
      </p:sp>
    </p:spTree>
    <p:extLst>
      <p:ext uri="{BB962C8B-B14F-4D97-AF65-F5344CB8AC3E}">
        <p14:creationId xmlns:p14="http://schemas.microsoft.com/office/powerpoint/2010/main" val="382167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7/26/19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3" r:id="rId13"/>
    <p:sldLayoutId id="2147483655" r:id="rId14"/>
    <p:sldLayoutId id="2147483657"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213436" y="4756327"/>
            <a:ext cx="3978564" cy="2652376"/>
          </a:xfrm>
        </p:spPr>
      </p:pic>
      <p:sp>
        <p:nvSpPr>
          <p:cNvPr id="3" name="Subtitle 2" descr="Disclaimer&#10;" title="Disclaimer"/>
          <p:cNvSpPr>
            <a:spLocks noGrp="1"/>
          </p:cNvSpPr>
          <p:nvPr>
            <p:ph type="subTitle" idx="1"/>
          </p:nvPr>
        </p:nvSpPr>
        <p:spPr>
          <a:xfrm>
            <a:off x="335279" y="5787450"/>
            <a:ext cx="6925056" cy="969962"/>
          </a:xfrm>
        </p:spPr>
        <p:txBody>
          <a:bodyPr>
            <a:normAutofit/>
          </a:bodyPr>
          <a:lstStyle/>
          <a:p>
            <a:pPr algn="l"/>
            <a:r>
              <a:rPr lang="en-US" sz="1200" dirty="0">
                <a:solidFill>
                  <a:prstClr val="black"/>
                </a:solidFill>
              </a:rPr>
              <a:t>This product was funded under a cooperative agreement from the Substance Abuse and Mental Health Services Administration (SAMHSA) Center for Substance Abuse Treatment (CSAT) (Grant Number TI-080200). All material, except that taken directly from copyrighted sources, is in the public domain and may be used and reprinted for training purposes without special permission. However, any content used should be attributed to the Mountain Plains Addiction Technology Transfer Center.</a:t>
            </a:r>
          </a:p>
        </p:txBody>
      </p:sp>
      <p:pic>
        <p:nvPicPr>
          <p:cNvPr id="5" name="Picture 4" descr="slideDecks for you image"/>
          <p:cNvPicPr>
            <a:picLocks noChangeAspect="1"/>
          </p:cNvPicPr>
          <p:nvPr/>
        </p:nvPicPr>
        <p:blipFill>
          <a:blip r:embed="rId5"/>
          <a:stretch>
            <a:fillRect/>
          </a:stretch>
        </p:blipFill>
        <p:spPr>
          <a:xfrm>
            <a:off x="2891487" y="1626976"/>
            <a:ext cx="6157727" cy="3509183"/>
          </a:xfrm>
          <a:prstGeom prst="rect">
            <a:avLst/>
          </a:prstGeom>
        </p:spPr>
      </p:pic>
      <p:pic>
        <p:nvPicPr>
          <p:cNvPr id="4" name="Picture Placeholder 3" descr="Mountain Plains ATTC Logo" title="Mountain Plains ATTC"/>
          <p:cNvPicPr>
            <a:picLocks noGrp="1" noChangeAspect="1"/>
          </p:cNvPicPr>
          <p:nvPr>
            <p:ph type="pic" sz="quarter" idx="10"/>
          </p:nvPr>
        </p:nvPicPr>
        <p:blipFill>
          <a:blip r:embed="rId6">
            <a:extLst>
              <a:ext uri="{28A0092B-C50C-407E-A947-70E740481C1C}">
                <a14:useLocalDpi xmlns:a14="http://schemas.microsoft.com/office/drawing/2010/main" val="0"/>
              </a:ext>
            </a:extLst>
          </a:blip>
          <a:srcRect t="9686" b="9686"/>
          <a:stretch>
            <a:fillRect/>
          </a:stretch>
        </p:blipFill>
        <p:spPr>
          <a:xfrm>
            <a:off x="0" y="441571"/>
            <a:ext cx="7595615" cy="938861"/>
          </a:xfrm>
        </p:spPr>
      </p:pic>
    </p:spTree>
    <p:custDataLst>
      <p:tags r:id="rId1"/>
    </p:custDataLst>
    <p:extLst>
      <p:ext uri="{BB962C8B-B14F-4D97-AF65-F5344CB8AC3E}">
        <p14:creationId xmlns:p14="http://schemas.microsoft.com/office/powerpoint/2010/main" val="12963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413CEF58-EC2D-154B-A17B-6547355841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Rectangle 3">
            <a:extLst>
              <a:ext uri="{FF2B5EF4-FFF2-40B4-BE49-F238E27FC236}">
                <a16:creationId xmlns:a16="http://schemas.microsoft.com/office/drawing/2014/main" id="{FCE92CA7-65FE-524B-914E-3570F2F6D92C}"/>
              </a:ext>
            </a:extLst>
          </p:cNvPr>
          <p:cNvSpPr/>
          <p:nvPr/>
        </p:nvSpPr>
        <p:spPr>
          <a:xfrm>
            <a:off x="330201" y="6393934"/>
            <a:ext cx="3377848" cy="369332"/>
          </a:xfrm>
          <a:prstGeom prst="rect">
            <a:avLst/>
          </a:prstGeom>
        </p:spPr>
        <p:txBody>
          <a:bodyPr wrap="none">
            <a:spAutoFit/>
          </a:bodyPr>
          <a:lstStyle/>
          <a:p>
            <a:r>
              <a:rPr lang="en-US" b="1" dirty="0">
                <a:solidFill>
                  <a:prstClr val="black"/>
                </a:solidFill>
              </a:rPr>
              <a:t>Kelly et al., 2018; White, 2018</a:t>
            </a:r>
          </a:p>
        </p:txBody>
      </p:sp>
      <p:sp>
        <p:nvSpPr>
          <p:cNvPr id="3" name="Content Placeholder 2">
            <a:extLst>
              <a:ext uri="{FF2B5EF4-FFF2-40B4-BE49-F238E27FC236}">
                <a16:creationId xmlns:a16="http://schemas.microsoft.com/office/drawing/2014/main" id="{4094ED47-0260-2949-927D-371117D80A22}"/>
              </a:ext>
            </a:extLst>
          </p:cNvPr>
          <p:cNvSpPr>
            <a:spLocks noGrp="1"/>
          </p:cNvSpPr>
          <p:nvPr>
            <p:ph idx="1"/>
          </p:nvPr>
        </p:nvSpPr>
        <p:spPr>
          <a:xfrm>
            <a:off x="838200" y="1202267"/>
            <a:ext cx="10515600" cy="4555066"/>
          </a:xfrm>
        </p:spPr>
        <p:txBody>
          <a:bodyPr>
            <a:normAutofit fontScale="85000" lnSpcReduction="20000"/>
          </a:bodyPr>
          <a:lstStyle/>
          <a:p>
            <a:pPr marL="349250" indent="-349250">
              <a:lnSpc>
                <a:spcPct val="100000"/>
              </a:lnSpc>
              <a:spcBef>
                <a:spcPts val="0"/>
              </a:spcBef>
              <a:spcAft>
                <a:spcPts val="1200"/>
              </a:spcAft>
              <a:buClr>
                <a:srgbClr val="F15905"/>
              </a:buClr>
            </a:pPr>
            <a:r>
              <a:rPr lang="en-US" b="1" dirty="0">
                <a:solidFill>
                  <a:srgbClr val="404040"/>
                </a:solidFill>
              </a:rPr>
              <a:t>Appear to begin their recovery journey at a substantial disadvantage- recovery capital compared to those resolving alcohol or cannabis problems </a:t>
            </a:r>
          </a:p>
          <a:p>
            <a:pPr marL="349250" indent="-349250">
              <a:lnSpc>
                <a:spcPct val="100000"/>
              </a:lnSpc>
              <a:spcBef>
                <a:spcPts val="0"/>
              </a:spcBef>
              <a:spcAft>
                <a:spcPts val="1200"/>
              </a:spcAft>
              <a:buClr>
                <a:srgbClr val="F15905"/>
              </a:buClr>
            </a:pPr>
            <a:r>
              <a:rPr lang="en-US" b="1" dirty="0">
                <a:solidFill>
                  <a:srgbClr val="404040"/>
                </a:solidFill>
              </a:rPr>
              <a:t>They make take several years to achieve similar sobriety rates compared to other individuals with different drugs of choice </a:t>
            </a:r>
          </a:p>
          <a:p>
            <a:pPr marL="349250" indent="-349250">
              <a:lnSpc>
                <a:spcPct val="100000"/>
              </a:lnSpc>
              <a:spcBef>
                <a:spcPts val="0"/>
              </a:spcBef>
              <a:spcAft>
                <a:spcPts val="1200"/>
              </a:spcAft>
              <a:buClr>
                <a:srgbClr val="F15905"/>
              </a:buClr>
            </a:pPr>
            <a:r>
              <a:rPr lang="en-US" b="1" dirty="0">
                <a:solidFill>
                  <a:srgbClr val="404040"/>
                </a:solidFill>
              </a:rPr>
              <a:t>May be among the most marginalized and stigmatized (i.e., those with heroin, methamphetamine, or crack cocaine as their primary substance) </a:t>
            </a:r>
          </a:p>
          <a:p>
            <a:pPr marL="349250" indent="-349250">
              <a:lnSpc>
                <a:spcPct val="100000"/>
              </a:lnSpc>
              <a:spcBef>
                <a:spcPts val="0"/>
              </a:spcBef>
              <a:spcAft>
                <a:spcPts val="1200"/>
              </a:spcAft>
              <a:buClr>
                <a:srgbClr val="F15905"/>
              </a:buClr>
            </a:pPr>
            <a:r>
              <a:rPr lang="en-US" b="1" dirty="0">
                <a:solidFill>
                  <a:srgbClr val="404040"/>
                </a:solidFill>
              </a:rPr>
              <a:t>Appear to be at a distinct disadvantage early in the recovery process in terms of access to recovery resources</a:t>
            </a:r>
          </a:p>
          <a:p>
            <a:pPr marL="349250" indent="-349250">
              <a:lnSpc>
                <a:spcPct val="100000"/>
              </a:lnSpc>
              <a:spcBef>
                <a:spcPts val="0"/>
              </a:spcBef>
              <a:spcAft>
                <a:spcPts val="1200"/>
              </a:spcAft>
              <a:buClr>
                <a:srgbClr val="F15905"/>
              </a:buClr>
            </a:pPr>
            <a:r>
              <a:rPr lang="en-US" b="1" dirty="0">
                <a:solidFill>
                  <a:srgbClr val="404040"/>
                </a:solidFill>
              </a:rPr>
              <a:t>More likely to have drug-related criminal records that can prevent access to jobs, loans, education and training opportunities, and housing and may need more resource support</a:t>
            </a:r>
          </a:p>
        </p:txBody>
      </p:sp>
      <p:sp>
        <p:nvSpPr>
          <p:cNvPr id="2" name="Title 1">
            <a:extLst>
              <a:ext uri="{FF2B5EF4-FFF2-40B4-BE49-F238E27FC236}">
                <a16:creationId xmlns:a16="http://schemas.microsoft.com/office/drawing/2014/main" id="{CE0FABCF-2C80-2147-91D4-92D61ADDDF8B}"/>
              </a:ext>
            </a:extLst>
          </p:cNvPr>
          <p:cNvSpPr>
            <a:spLocks noGrp="1"/>
          </p:cNvSpPr>
          <p:nvPr>
            <p:ph type="title"/>
          </p:nvPr>
        </p:nvSpPr>
        <p:spPr>
          <a:xfrm>
            <a:off x="330201" y="365126"/>
            <a:ext cx="11734800" cy="642408"/>
          </a:xfrm>
        </p:spPr>
        <p:txBody>
          <a:bodyPr>
            <a:normAutofit/>
          </a:bodyPr>
          <a:lstStyle/>
          <a:p>
            <a:r>
              <a:rPr lang="en-US" sz="3700" b="1" dirty="0">
                <a:solidFill>
                  <a:srgbClr val="F15905"/>
                </a:solidFill>
                <a:ea typeface="Arial Unicode MS" panose="020B0604020202020204" pitchFamily="34" charset="-128"/>
                <a:cs typeface="Arial Unicode MS" panose="020B0604020202020204" pitchFamily="34" charset="-128"/>
              </a:rPr>
              <a:t>Individuals with OUDs or Stimulant Use Disorders</a:t>
            </a:r>
            <a:endParaRPr lang="en-US" sz="3700" dirty="0"/>
          </a:p>
        </p:txBody>
      </p:sp>
    </p:spTree>
    <p:extLst>
      <p:ext uri="{BB962C8B-B14F-4D97-AF65-F5344CB8AC3E}">
        <p14:creationId xmlns:p14="http://schemas.microsoft.com/office/powerpoint/2010/main" val="383201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94EC17C8-FF61-174F-9055-B402FD5F22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Rectangle 3">
            <a:extLst>
              <a:ext uri="{FF2B5EF4-FFF2-40B4-BE49-F238E27FC236}">
                <a16:creationId xmlns:a16="http://schemas.microsoft.com/office/drawing/2014/main" id="{961DA519-CDB3-BA44-9167-F60B702BFDA2}"/>
              </a:ext>
            </a:extLst>
          </p:cNvPr>
          <p:cNvSpPr/>
          <p:nvPr/>
        </p:nvSpPr>
        <p:spPr>
          <a:xfrm>
            <a:off x="0" y="6488668"/>
            <a:ext cx="3377848" cy="369332"/>
          </a:xfrm>
          <a:prstGeom prst="rect">
            <a:avLst/>
          </a:prstGeom>
        </p:spPr>
        <p:txBody>
          <a:bodyPr wrap="none">
            <a:spAutoFit/>
          </a:bodyPr>
          <a:lstStyle/>
          <a:p>
            <a:r>
              <a:rPr lang="en-US" b="1" dirty="0">
                <a:solidFill>
                  <a:prstClr val="black"/>
                </a:solidFill>
              </a:rPr>
              <a:t>Kelly et al., 2018; White, 2018</a:t>
            </a:r>
          </a:p>
        </p:txBody>
      </p:sp>
      <p:sp>
        <p:nvSpPr>
          <p:cNvPr id="3" name="Content Placeholder 2">
            <a:extLst>
              <a:ext uri="{FF2B5EF4-FFF2-40B4-BE49-F238E27FC236}">
                <a16:creationId xmlns:a16="http://schemas.microsoft.com/office/drawing/2014/main" id="{AB5CC8F4-B285-EF45-92CC-5221F77D0D76}"/>
              </a:ext>
            </a:extLst>
          </p:cNvPr>
          <p:cNvSpPr>
            <a:spLocks noGrp="1"/>
          </p:cNvSpPr>
          <p:nvPr>
            <p:ph idx="1"/>
          </p:nvPr>
        </p:nvSpPr>
        <p:spPr>
          <a:xfrm>
            <a:off x="838200" y="897468"/>
            <a:ext cx="10515600" cy="4521199"/>
          </a:xfrm>
        </p:spPr>
        <p:txBody>
          <a:bodyPr>
            <a:normAutofit fontScale="85000" lnSpcReduction="20000"/>
          </a:bodyPr>
          <a:lstStyle/>
          <a:p>
            <a:pPr marL="349250" indent="-349250">
              <a:lnSpc>
                <a:spcPct val="100000"/>
              </a:lnSpc>
              <a:spcBef>
                <a:spcPts val="0"/>
              </a:spcBef>
              <a:spcAft>
                <a:spcPts val="600"/>
              </a:spcAft>
              <a:buClr>
                <a:schemeClr val="tx1">
                  <a:lumMod val="65000"/>
                  <a:lumOff val="35000"/>
                </a:schemeClr>
              </a:buClr>
            </a:pPr>
            <a:r>
              <a:rPr lang="en-US" b="1" dirty="0">
                <a:solidFill>
                  <a:srgbClr val="001236"/>
                </a:solidFill>
              </a:rPr>
              <a:t>First year of recovery is a risky period (happiness/self-esteem; difficulties with sleep); things get worse and then get better</a:t>
            </a:r>
            <a:r>
              <a:rPr lang="en-US" dirty="0"/>
              <a:t>… </a:t>
            </a:r>
            <a:r>
              <a:rPr lang="en-US" b="1" dirty="0">
                <a:solidFill>
                  <a:srgbClr val="F15905"/>
                </a:solidFill>
              </a:rPr>
              <a:t>More support services in 1</a:t>
            </a:r>
            <a:r>
              <a:rPr lang="en-US" b="1" baseline="30000" dirty="0">
                <a:solidFill>
                  <a:srgbClr val="F15905"/>
                </a:solidFill>
              </a:rPr>
              <a:t>st</a:t>
            </a:r>
            <a:r>
              <a:rPr lang="en-US" b="1" dirty="0">
                <a:solidFill>
                  <a:srgbClr val="F15905"/>
                </a:solidFill>
              </a:rPr>
              <a:t> year, may be necessary around relaxation, stress, sleep, other health issues</a:t>
            </a:r>
          </a:p>
          <a:p>
            <a:pPr marL="349250" indent="-349250">
              <a:lnSpc>
                <a:spcPct val="100000"/>
              </a:lnSpc>
              <a:spcBef>
                <a:spcPts val="0"/>
              </a:spcBef>
              <a:spcAft>
                <a:spcPts val="600"/>
              </a:spcAft>
              <a:buClr>
                <a:schemeClr val="tx1">
                  <a:lumMod val="65000"/>
                  <a:lumOff val="35000"/>
                </a:schemeClr>
              </a:buClr>
            </a:pPr>
            <a:r>
              <a:rPr lang="en-US" b="1" dirty="0">
                <a:solidFill>
                  <a:srgbClr val="001236"/>
                </a:solidFill>
              </a:rPr>
              <a:t>Individuals in recovery are still concerned about abstinence, family/friend relationships, and employment even after 3 years</a:t>
            </a:r>
            <a:r>
              <a:rPr lang="en-US" dirty="0"/>
              <a:t>… </a:t>
            </a:r>
          </a:p>
          <a:p>
            <a:pPr marL="349250" indent="-349250">
              <a:lnSpc>
                <a:spcPct val="100000"/>
              </a:lnSpc>
              <a:spcBef>
                <a:spcPts val="0"/>
              </a:spcBef>
              <a:spcAft>
                <a:spcPts val="600"/>
              </a:spcAft>
              <a:buClr>
                <a:schemeClr val="tx1">
                  <a:lumMod val="65000"/>
                  <a:lumOff val="35000"/>
                </a:schemeClr>
              </a:buClr>
            </a:pPr>
            <a:r>
              <a:rPr lang="en-US" b="1" dirty="0">
                <a:solidFill>
                  <a:srgbClr val="001236"/>
                </a:solidFill>
              </a:rPr>
              <a:t>Women, Native Americans, and Individuals of Mixed Races face more challenges in recovery… </a:t>
            </a:r>
            <a:r>
              <a:rPr lang="en-US" b="1" dirty="0">
                <a:solidFill>
                  <a:srgbClr val="FF6600"/>
                </a:solidFill>
              </a:rPr>
              <a:t>due to trauma/ discrimination/stigma</a:t>
            </a:r>
          </a:p>
          <a:p>
            <a:pPr marL="349250" indent="-349250">
              <a:lnSpc>
                <a:spcPct val="100000"/>
              </a:lnSpc>
              <a:spcBef>
                <a:spcPts val="0"/>
              </a:spcBef>
              <a:spcAft>
                <a:spcPts val="600"/>
              </a:spcAft>
              <a:buClr>
                <a:schemeClr val="tx1">
                  <a:lumMod val="65000"/>
                  <a:lumOff val="35000"/>
                </a:schemeClr>
              </a:buClr>
            </a:pPr>
            <a:r>
              <a:rPr lang="en-US" b="1" dirty="0">
                <a:solidFill>
                  <a:srgbClr val="001236"/>
                </a:solidFill>
              </a:rPr>
              <a:t>Individuals with OUDs or stimulant abuse started out with lower recovery capital and may require more resources</a:t>
            </a:r>
            <a:r>
              <a:rPr lang="en-US" dirty="0"/>
              <a:t>… </a:t>
            </a:r>
            <a:r>
              <a:rPr lang="en-US" b="1" dirty="0">
                <a:solidFill>
                  <a:srgbClr val="F15905"/>
                </a:solidFill>
              </a:rPr>
              <a:t>Increase resources over an extended period of time</a:t>
            </a:r>
          </a:p>
          <a:p>
            <a:pPr marL="342900" indent="-342900">
              <a:lnSpc>
                <a:spcPct val="100000"/>
              </a:lnSpc>
              <a:spcBef>
                <a:spcPts val="0"/>
              </a:spcBef>
              <a:spcAft>
                <a:spcPts val="600"/>
              </a:spcAft>
            </a:pPr>
            <a:r>
              <a:rPr lang="en-US" b="1" dirty="0">
                <a:solidFill>
                  <a:srgbClr val="000D26"/>
                </a:solidFill>
              </a:rPr>
              <a:t>Bottom Line… </a:t>
            </a:r>
            <a:r>
              <a:rPr lang="en-US" b="1" dirty="0">
                <a:solidFill>
                  <a:srgbClr val="FF6600"/>
                </a:solidFill>
              </a:rPr>
              <a:t>‘Greater problem severity may entail a longer period of disentangling the baggage of addiction before a process of emotional thawing and healing ensues’</a:t>
            </a:r>
            <a:endParaRPr lang="en-US" sz="1800" b="1" dirty="0">
              <a:solidFill>
                <a:srgbClr val="F15905"/>
              </a:solidFill>
            </a:endParaRPr>
          </a:p>
        </p:txBody>
      </p:sp>
      <p:sp>
        <p:nvSpPr>
          <p:cNvPr id="2" name="Title 1">
            <a:extLst>
              <a:ext uri="{FF2B5EF4-FFF2-40B4-BE49-F238E27FC236}">
                <a16:creationId xmlns:a16="http://schemas.microsoft.com/office/drawing/2014/main" id="{0E107655-3188-5642-9F45-F2DDF34DA228}"/>
              </a:ext>
            </a:extLst>
          </p:cNvPr>
          <p:cNvSpPr>
            <a:spLocks noGrp="1"/>
          </p:cNvSpPr>
          <p:nvPr>
            <p:ph type="title"/>
          </p:nvPr>
        </p:nvSpPr>
        <p:spPr>
          <a:xfrm>
            <a:off x="838200" y="143934"/>
            <a:ext cx="10515600" cy="753534"/>
          </a:xfrm>
        </p:spPr>
        <p:txBody>
          <a:bodyPr>
            <a:normAutofit/>
          </a:bodyPr>
          <a:lstStyle/>
          <a:p>
            <a:r>
              <a:rPr lang="en-US" b="1" dirty="0">
                <a:solidFill>
                  <a:srgbClr val="FF6600"/>
                </a:solidFill>
                <a:ea typeface="Arial Unicode MS" panose="020B0604020202020204" pitchFamily="34" charset="-128"/>
                <a:cs typeface="Arial Unicode MS" panose="020B0604020202020204" pitchFamily="34" charset="-128"/>
              </a:rPr>
              <a:t>Recovery Benchmarks Implications</a:t>
            </a:r>
            <a:endParaRPr lang="en-US" dirty="0"/>
          </a:p>
        </p:txBody>
      </p:sp>
    </p:spTree>
    <p:extLst>
      <p:ext uri="{BB962C8B-B14F-4D97-AF65-F5344CB8AC3E}">
        <p14:creationId xmlns:p14="http://schemas.microsoft.com/office/powerpoint/2010/main" val="415621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213436" y="4756327"/>
            <a:ext cx="3978564" cy="2652376"/>
          </a:xfrm>
        </p:spPr>
      </p:pic>
      <p:sp>
        <p:nvSpPr>
          <p:cNvPr id="2" name="Title 1"/>
          <p:cNvSpPr>
            <a:spLocks noGrp="1"/>
          </p:cNvSpPr>
          <p:nvPr>
            <p:ph type="ctrTitle"/>
          </p:nvPr>
        </p:nvSpPr>
        <p:spPr/>
        <p:txBody>
          <a:bodyPr>
            <a:normAutofit/>
          </a:bodyPr>
          <a:lstStyle/>
          <a:p>
            <a:r>
              <a:rPr lang="en-US" sz="4400" b="1" dirty="0">
                <a:solidFill>
                  <a:schemeClr val="tx1">
                    <a:lumMod val="75000"/>
                    <a:lumOff val="25000"/>
                  </a:schemeClr>
                </a:solidFill>
              </a:rPr>
              <a:t>Supporting Recovery by</a:t>
            </a:r>
            <a:br>
              <a:rPr lang="en-US" sz="4400" b="1" dirty="0">
                <a:solidFill>
                  <a:schemeClr val="tx1">
                    <a:lumMod val="75000"/>
                    <a:lumOff val="25000"/>
                  </a:schemeClr>
                </a:solidFill>
              </a:rPr>
            </a:br>
            <a:r>
              <a:rPr lang="en-US" sz="4400" b="1" dirty="0">
                <a:solidFill>
                  <a:schemeClr val="tx1">
                    <a:lumMod val="75000"/>
                    <a:lumOff val="25000"/>
                  </a:schemeClr>
                </a:solidFill>
              </a:rPr>
              <a:t>Understanding Benchmarks</a:t>
            </a:r>
          </a:p>
        </p:txBody>
      </p:sp>
      <p:pic>
        <p:nvPicPr>
          <p:cNvPr id="4" name="Picture Placeholder 3" descr="Mountain Plains ATTC Logo"/>
          <p:cNvPicPr>
            <a:picLocks noGrp="1" noChangeAspect="1"/>
          </p:cNvPicPr>
          <p:nvPr>
            <p:ph type="pic" sz="quarter" idx="10"/>
          </p:nvPr>
        </p:nvPicPr>
        <p:blipFill>
          <a:blip r:embed="rId5">
            <a:extLst>
              <a:ext uri="{28A0092B-C50C-407E-A947-70E740481C1C}">
                <a14:useLocalDpi xmlns:a14="http://schemas.microsoft.com/office/drawing/2010/main" val="0"/>
              </a:ext>
            </a:extLst>
          </a:blip>
          <a:srcRect t="9686" b="9686"/>
          <a:stretch>
            <a:fillRect/>
          </a:stretch>
        </p:blipFill>
        <p:spPr>
          <a:xfrm>
            <a:off x="1645921" y="515577"/>
            <a:ext cx="9639406" cy="1191485"/>
          </a:xfrm>
        </p:spPr>
      </p:pic>
    </p:spTree>
    <p:custDataLst>
      <p:tags r:id="rId1"/>
    </p:custDataLst>
    <p:extLst>
      <p:ext uri="{BB962C8B-B14F-4D97-AF65-F5344CB8AC3E}">
        <p14:creationId xmlns:p14="http://schemas.microsoft.com/office/powerpoint/2010/main" val="216183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60A1202B-87F6-D548-A7D1-AA95AA9276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pic>
        <p:nvPicPr>
          <p:cNvPr id="4" name="Picture 3" descr="Tape Measure Clip Art" title="Tape Measure Clip Art">
            <a:extLst>
              <a:ext uri="{FF2B5EF4-FFF2-40B4-BE49-F238E27FC236}">
                <a16:creationId xmlns:a16="http://schemas.microsoft.com/office/drawing/2014/main" id="{8C7B7DB0-DDE8-B84D-9D31-98FE08240CC9}"/>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860" t="16250" r="15556" b="14791"/>
          <a:stretch/>
        </p:blipFill>
        <p:spPr>
          <a:xfrm rot="1085274">
            <a:off x="8149099" y="-61312"/>
            <a:ext cx="3157322" cy="3128963"/>
          </a:xfrm>
          <a:prstGeom prst="rect">
            <a:avLst/>
          </a:prstGeom>
        </p:spPr>
      </p:pic>
      <p:sp>
        <p:nvSpPr>
          <p:cNvPr id="3" name="Content Placeholder 2">
            <a:extLst>
              <a:ext uri="{FF2B5EF4-FFF2-40B4-BE49-F238E27FC236}">
                <a16:creationId xmlns:a16="http://schemas.microsoft.com/office/drawing/2014/main" id="{CA155EB1-1F9C-684B-9B9E-949C025B0FCE}"/>
              </a:ext>
            </a:extLst>
          </p:cNvPr>
          <p:cNvSpPr>
            <a:spLocks noGrp="1"/>
          </p:cNvSpPr>
          <p:nvPr>
            <p:ph idx="1"/>
          </p:nvPr>
        </p:nvSpPr>
        <p:spPr>
          <a:xfrm>
            <a:off x="838200" y="2844801"/>
            <a:ext cx="10515600" cy="3332162"/>
          </a:xfrm>
        </p:spPr>
        <p:txBody>
          <a:bodyPr/>
          <a:lstStyle/>
          <a:p>
            <a:pPr marL="0" indent="0">
              <a:lnSpc>
                <a:spcPct val="100000"/>
              </a:lnSpc>
              <a:spcBef>
                <a:spcPts val="0"/>
              </a:spcBef>
              <a:spcAft>
                <a:spcPts val="600"/>
              </a:spcAft>
              <a:buClr>
                <a:srgbClr val="001236"/>
              </a:buClr>
              <a:buSzPct val="80000"/>
              <a:buNone/>
            </a:pPr>
            <a:r>
              <a:rPr lang="en-US" sz="3200" b="1" dirty="0"/>
              <a:t>Important to:</a:t>
            </a:r>
          </a:p>
          <a:p>
            <a:pPr marL="287338" indent="-287338">
              <a:lnSpc>
                <a:spcPct val="100000"/>
              </a:lnSpc>
              <a:spcBef>
                <a:spcPts val="0"/>
              </a:spcBef>
              <a:spcAft>
                <a:spcPts val="600"/>
              </a:spcAft>
              <a:buClr>
                <a:srgbClr val="001236"/>
              </a:buClr>
              <a:buSzPct val="80000"/>
            </a:pPr>
            <a:r>
              <a:rPr lang="en-US" b="1" dirty="0">
                <a:solidFill>
                  <a:srgbClr val="F15905"/>
                </a:solidFill>
              </a:rPr>
              <a:t>differentiate between the needs of peers in early, middle, and late recovery</a:t>
            </a:r>
          </a:p>
          <a:p>
            <a:pPr marL="287338" indent="-287338">
              <a:lnSpc>
                <a:spcPct val="100000"/>
              </a:lnSpc>
              <a:spcBef>
                <a:spcPts val="0"/>
              </a:spcBef>
              <a:spcAft>
                <a:spcPts val="600"/>
              </a:spcAft>
              <a:buClr>
                <a:srgbClr val="001236"/>
              </a:buClr>
              <a:buSzPct val="80000"/>
            </a:pPr>
            <a:r>
              <a:rPr lang="en-US" b="1" dirty="0">
                <a:solidFill>
                  <a:srgbClr val="F15905"/>
                </a:solidFill>
              </a:rPr>
              <a:t>understand risk factors that can negatively impact recovery</a:t>
            </a:r>
          </a:p>
        </p:txBody>
      </p:sp>
      <p:sp>
        <p:nvSpPr>
          <p:cNvPr id="2" name="Title 1">
            <a:extLst>
              <a:ext uri="{FF2B5EF4-FFF2-40B4-BE49-F238E27FC236}">
                <a16:creationId xmlns:a16="http://schemas.microsoft.com/office/drawing/2014/main" id="{34BBB65D-83DF-0D4A-B51A-9F4C8DC4DEDA}"/>
              </a:ext>
            </a:extLst>
          </p:cNvPr>
          <p:cNvSpPr>
            <a:spLocks noGrp="1"/>
          </p:cNvSpPr>
          <p:nvPr>
            <p:ph type="title"/>
          </p:nvPr>
        </p:nvSpPr>
        <p:spPr>
          <a:xfrm>
            <a:off x="838200" y="365125"/>
            <a:ext cx="6324600" cy="1325563"/>
          </a:xfrm>
        </p:spPr>
        <p:txBody>
          <a:bodyPr/>
          <a:lstStyle/>
          <a:p>
            <a:r>
              <a:rPr lang="en-US" b="1" dirty="0">
                <a:solidFill>
                  <a:schemeClr val="tx1">
                    <a:lumMod val="75000"/>
                    <a:lumOff val="25000"/>
                  </a:schemeClr>
                </a:solidFill>
                <a:ea typeface="Arial Unicode MS" panose="020B0604020202020204" pitchFamily="34" charset="-128"/>
                <a:cs typeface="Arial Unicode MS" panose="020B0604020202020204" pitchFamily="34" charset="-128"/>
              </a:rPr>
              <a:t>Recovery Benchmarks</a:t>
            </a:r>
            <a:endParaRPr lang="en-US" dirty="0">
              <a:solidFill>
                <a:schemeClr val="tx1">
                  <a:lumMod val="75000"/>
                  <a:lumOff val="25000"/>
                </a:schemeClr>
              </a:solidFill>
            </a:endParaRPr>
          </a:p>
        </p:txBody>
      </p:sp>
    </p:spTree>
    <p:extLst>
      <p:ext uri="{BB962C8B-B14F-4D97-AF65-F5344CB8AC3E}">
        <p14:creationId xmlns:p14="http://schemas.microsoft.com/office/powerpoint/2010/main" val="86696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4BBCCC6E-545C-2E43-956F-B0CE1132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6" name="Rectangle 5">
            <a:extLst>
              <a:ext uri="{FF2B5EF4-FFF2-40B4-BE49-F238E27FC236}">
                <a16:creationId xmlns:a16="http://schemas.microsoft.com/office/drawing/2014/main" id="{F74A57FE-04A9-F346-877C-64CA78B52289}"/>
              </a:ext>
            </a:extLst>
          </p:cNvPr>
          <p:cNvSpPr/>
          <p:nvPr/>
        </p:nvSpPr>
        <p:spPr>
          <a:xfrm>
            <a:off x="173757" y="6388931"/>
            <a:ext cx="2035429" cy="338554"/>
          </a:xfrm>
          <a:prstGeom prst="rect">
            <a:avLst/>
          </a:prstGeom>
        </p:spPr>
        <p:txBody>
          <a:bodyPr wrap="none">
            <a:spAutoFit/>
          </a:bodyPr>
          <a:lstStyle/>
          <a:p>
            <a:r>
              <a:rPr lang="en-US" sz="1600" b="1" dirty="0" err="1">
                <a:solidFill>
                  <a:prstClr val="black"/>
                </a:solidFill>
              </a:rPr>
              <a:t>Laudet</a:t>
            </a:r>
            <a:r>
              <a:rPr lang="en-US" sz="1600" b="1" dirty="0">
                <a:solidFill>
                  <a:prstClr val="black"/>
                </a:solidFill>
              </a:rPr>
              <a:t> &amp; White, 2010</a:t>
            </a:r>
          </a:p>
        </p:txBody>
      </p:sp>
      <p:pic>
        <p:nvPicPr>
          <p:cNvPr id="4" name="Picture 3" descr="Tape Measure Clip Art" title="Tape Measure Clip Art">
            <a:extLst>
              <a:ext uri="{FF2B5EF4-FFF2-40B4-BE49-F238E27FC236}">
                <a16:creationId xmlns:a16="http://schemas.microsoft.com/office/drawing/2014/main" id="{7EFFC230-9E5E-7347-B5E4-F5DCC3844C3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860" t="16250" r="15556" b="14791"/>
          <a:stretch/>
        </p:blipFill>
        <p:spPr>
          <a:xfrm rot="1085274">
            <a:off x="8149099" y="-61312"/>
            <a:ext cx="3157322" cy="3128963"/>
          </a:xfrm>
          <a:prstGeom prst="rect">
            <a:avLst/>
          </a:prstGeom>
        </p:spPr>
      </p:pic>
      <p:sp>
        <p:nvSpPr>
          <p:cNvPr id="3" name="Content Placeholder 2">
            <a:extLst>
              <a:ext uri="{FF2B5EF4-FFF2-40B4-BE49-F238E27FC236}">
                <a16:creationId xmlns:a16="http://schemas.microsoft.com/office/drawing/2014/main" id="{3A2F1454-61EA-DB49-AA00-457C795177EC}"/>
              </a:ext>
            </a:extLst>
          </p:cNvPr>
          <p:cNvSpPr>
            <a:spLocks noGrp="1"/>
          </p:cNvSpPr>
          <p:nvPr>
            <p:ph idx="1"/>
          </p:nvPr>
        </p:nvSpPr>
        <p:spPr>
          <a:xfrm>
            <a:off x="838200" y="2878667"/>
            <a:ext cx="10515600" cy="3298296"/>
          </a:xfrm>
        </p:spPr>
        <p:txBody>
          <a:bodyPr/>
          <a:lstStyle/>
          <a:p>
            <a:pPr marL="1031875" lvl="1" indent="-346075">
              <a:buClr>
                <a:srgbClr val="F15905"/>
              </a:buClr>
              <a:buSzPct val="80000"/>
            </a:pPr>
            <a:r>
              <a:rPr lang="en-US" sz="4400" b="1" dirty="0"/>
              <a:t>less than 6 months </a:t>
            </a:r>
          </a:p>
          <a:p>
            <a:pPr marL="1031875" lvl="1" indent="-346075">
              <a:buClr>
                <a:srgbClr val="F15905"/>
              </a:buClr>
              <a:buSzPct val="80000"/>
            </a:pPr>
            <a:r>
              <a:rPr lang="en-US" sz="4400" b="1" dirty="0"/>
              <a:t>6 to less than 18 months </a:t>
            </a:r>
          </a:p>
          <a:p>
            <a:pPr marL="1031875" lvl="1" indent="-346075">
              <a:buClr>
                <a:srgbClr val="F15905"/>
              </a:buClr>
              <a:buSzPct val="80000"/>
            </a:pPr>
            <a:r>
              <a:rPr lang="en-US" sz="4400" b="1" dirty="0"/>
              <a:t>18 to 36 months</a:t>
            </a:r>
          </a:p>
          <a:p>
            <a:pPr marL="1031875" lvl="1" indent="-346075">
              <a:buClr>
                <a:srgbClr val="F15905"/>
              </a:buClr>
              <a:buSzPct val="80000"/>
            </a:pPr>
            <a:r>
              <a:rPr lang="en-US" sz="4400" b="1" dirty="0"/>
              <a:t>more than 3 years </a:t>
            </a:r>
          </a:p>
          <a:p>
            <a:endParaRPr lang="en-US" dirty="0"/>
          </a:p>
        </p:txBody>
      </p:sp>
      <p:sp>
        <p:nvSpPr>
          <p:cNvPr id="2" name="Title 1">
            <a:extLst>
              <a:ext uri="{FF2B5EF4-FFF2-40B4-BE49-F238E27FC236}">
                <a16:creationId xmlns:a16="http://schemas.microsoft.com/office/drawing/2014/main" id="{AA92BB85-9D21-9949-B232-28D24D392941}"/>
              </a:ext>
            </a:extLst>
          </p:cNvPr>
          <p:cNvSpPr>
            <a:spLocks noGrp="1"/>
          </p:cNvSpPr>
          <p:nvPr>
            <p:ph type="title"/>
          </p:nvPr>
        </p:nvSpPr>
        <p:spPr>
          <a:xfrm>
            <a:off x="1549400" y="365125"/>
            <a:ext cx="9465733" cy="1325563"/>
          </a:xfrm>
        </p:spPr>
        <p:txBody>
          <a:bodyPr/>
          <a:lstStyle/>
          <a:p>
            <a:r>
              <a:rPr lang="en-US" sz="3600" dirty="0"/>
              <a:t> </a:t>
            </a:r>
            <a:r>
              <a:rPr lang="en-US" b="1" dirty="0">
                <a:solidFill>
                  <a:srgbClr val="F15905"/>
                </a:solidFill>
                <a:ea typeface="Arial Unicode MS" panose="020B0604020202020204" pitchFamily="34" charset="-128"/>
                <a:cs typeface="Arial Unicode MS" panose="020B0604020202020204" pitchFamily="34" charset="-128"/>
              </a:rPr>
              <a:t>4 Time-Linked Recovery Benchmarks</a:t>
            </a:r>
            <a:endParaRPr lang="en-US" dirty="0"/>
          </a:p>
        </p:txBody>
      </p:sp>
    </p:spTree>
    <p:extLst>
      <p:ext uri="{BB962C8B-B14F-4D97-AF65-F5344CB8AC3E}">
        <p14:creationId xmlns:p14="http://schemas.microsoft.com/office/powerpoint/2010/main" val="397831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Mountain Plains ATTC Logo">
            <a:extLst>
              <a:ext uri="{FF2B5EF4-FFF2-40B4-BE49-F238E27FC236}">
                <a16:creationId xmlns:a16="http://schemas.microsoft.com/office/drawing/2014/main" id="{DC8BF62A-AFC0-A94B-9EA9-93670C7D62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5" name="TextBox 4">
            <a:extLst>
              <a:ext uri="{FF2B5EF4-FFF2-40B4-BE49-F238E27FC236}">
                <a16:creationId xmlns:a16="http://schemas.microsoft.com/office/drawing/2014/main" id="{C7BBE29F-396F-A143-AF7D-36D2A9CBC0E4}"/>
              </a:ext>
            </a:extLst>
          </p:cNvPr>
          <p:cNvSpPr txBox="1"/>
          <p:nvPr/>
        </p:nvSpPr>
        <p:spPr>
          <a:xfrm>
            <a:off x="84667" y="6439308"/>
            <a:ext cx="2035429" cy="338554"/>
          </a:xfrm>
          <a:prstGeom prst="rect">
            <a:avLst/>
          </a:prstGeom>
          <a:noFill/>
        </p:spPr>
        <p:txBody>
          <a:bodyPr wrap="none" rtlCol="0">
            <a:spAutoFit/>
          </a:bodyPr>
          <a:lstStyle/>
          <a:p>
            <a:r>
              <a:rPr lang="en-US" sz="1600" b="1" dirty="0" err="1"/>
              <a:t>Laudet</a:t>
            </a:r>
            <a:r>
              <a:rPr lang="en-US" sz="1600" b="1" dirty="0"/>
              <a:t> &amp; White, 2010</a:t>
            </a:r>
          </a:p>
        </p:txBody>
      </p:sp>
      <p:pic>
        <p:nvPicPr>
          <p:cNvPr id="4" name="Content Placeholder 3" descr="Abstinence Duration Table" title="Abstinence Duration Table">
            <a:extLst>
              <a:ext uri="{FF2B5EF4-FFF2-40B4-BE49-F238E27FC236}">
                <a16:creationId xmlns:a16="http://schemas.microsoft.com/office/drawing/2014/main" id="{397474E3-7762-C042-9097-6C4B015127D0}"/>
              </a:ext>
            </a:extLst>
          </p:cNvPr>
          <p:cNvPicPr>
            <a:picLocks noGrp="1" noChangeAspect="1"/>
          </p:cNvPicPr>
          <p:nvPr>
            <p:ph idx="1"/>
          </p:nvPr>
        </p:nvPicPr>
        <p:blipFill rotWithShape="1">
          <a:blip r:embed="rId3"/>
          <a:srcRect l="5241" t="1012" r="5647" b="1"/>
          <a:stretch/>
        </p:blipFill>
        <p:spPr>
          <a:xfrm>
            <a:off x="838200" y="1971559"/>
            <a:ext cx="10515600" cy="4059470"/>
          </a:xfrm>
          <a:prstGeom prst="rect">
            <a:avLst/>
          </a:prstGeom>
        </p:spPr>
      </p:pic>
      <p:sp>
        <p:nvSpPr>
          <p:cNvPr id="2" name="Title 1">
            <a:extLst>
              <a:ext uri="{FF2B5EF4-FFF2-40B4-BE49-F238E27FC236}">
                <a16:creationId xmlns:a16="http://schemas.microsoft.com/office/drawing/2014/main" id="{91B8467B-279F-824C-AE2C-F3CAD90F88D6}"/>
              </a:ext>
            </a:extLst>
          </p:cNvPr>
          <p:cNvSpPr>
            <a:spLocks noGrp="1"/>
          </p:cNvSpPr>
          <p:nvPr>
            <p:ph type="title"/>
          </p:nvPr>
        </p:nvSpPr>
        <p:spPr/>
        <p:txBody>
          <a:bodyPr/>
          <a:lstStyle/>
          <a:p>
            <a:pPr algn="ctr"/>
            <a:r>
              <a:rPr lang="en-US" b="1" dirty="0">
                <a:solidFill>
                  <a:schemeClr val="tx1">
                    <a:lumMod val="65000"/>
                    <a:lumOff val="35000"/>
                  </a:schemeClr>
                </a:solidFill>
                <a:ea typeface="Arial Unicode MS" panose="020B0604020202020204" pitchFamily="34" charset="-128"/>
                <a:cs typeface="Arial Unicode MS" panose="020B0604020202020204" pitchFamily="34" charset="-128"/>
              </a:rPr>
              <a:t>Research on </a:t>
            </a:r>
            <a:br>
              <a:rPr lang="en-US" b="1" dirty="0">
                <a:solidFill>
                  <a:schemeClr val="tx1">
                    <a:lumMod val="65000"/>
                    <a:lumOff val="35000"/>
                  </a:schemeClr>
                </a:solidFill>
                <a:ea typeface="Arial Unicode MS" panose="020B0604020202020204" pitchFamily="34" charset="-128"/>
                <a:cs typeface="Arial Unicode MS" panose="020B0604020202020204" pitchFamily="34" charset="-128"/>
              </a:rPr>
            </a:br>
            <a:r>
              <a:rPr lang="en-US" b="1" dirty="0">
                <a:solidFill>
                  <a:schemeClr val="tx1">
                    <a:lumMod val="65000"/>
                    <a:lumOff val="35000"/>
                  </a:schemeClr>
                </a:solidFill>
                <a:ea typeface="Arial Unicode MS" panose="020B0604020202020204" pitchFamily="34" charset="-128"/>
                <a:cs typeface="Arial Unicode MS" panose="020B0604020202020204" pitchFamily="34" charset="-128"/>
              </a:rPr>
              <a:t>Stages of Recovery and Life Priorities</a:t>
            </a:r>
            <a:endParaRPr lang="en-US" dirty="0"/>
          </a:p>
        </p:txBody>
      </p:sp>
    </p:spTree>
    <p:extLst>
      <p:ext uri="{BB962C8B-B14F-4D97-AF65-F5344CB8AC3E}">
        <p14:creationId xmlns:p14="http://schemas.microsoft.com/office/powerpoint/2010/main" val="40212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C3BDA529-546C-1542-AB93-5854AABE2E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pic>
        <p:nvPicPr>
          <p:cNvPr id="6" name="Picture 5" descr="Sleepy Man Clip Art" title="Sleepy Man Clip Art">
            <a:extLst>
              <a:ext uri="{FF2B5EF4-FFF2-40B4-BE49-F238E27FC236}">
                <a16:creationId xmlns:a16="http://schemas.microsoft.com/office/drawing/2014/main" id="{09D955F1-9F6C-A046-B626-631789A445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000"/>
          <a:stretch/>
        </p:blipFill>
        <p:spPr>
          <a:xfrm>
            <a:off x="0" y="4222390"/>
            <a:ext cx="4969933" cy="2635610"/>
          </a:xfrm>
          <a:prstGeom prst="rect">
            <a:avLst/>
          </a:prstGeom>
        </p:spPr>
      </p:pic>
      <p:sp>
        <p:nvSpPr>
          <p:cNvPr id="7" name="TextBox 6">
            <a:extLst>
              <a:ext uri="{FF2B5EF4-FFF2-40B4-BE49-F238E27FC236}">
                <a16:creationId xmlns:a16="http://schemas.microsoft.com/office/drawing/2014/main" id="{20709786-70A6-314A-B32F-AF4B4C5C038B}"/>
              </a:ext>
            </a:extLst>
          </p:cNvPr>
          <p:cNvSpPr txBox="1"/>
          <p:nvPr/>
        </p:nvSpPr>
        <p:spPr>
          <a:xfrm>
            <a:off x="0" y="3853058"/>
            <a:ext cx="1825628" cy="369332"/>
          </a:xfrm>
          <a:prstGeom prst="rect">
            <a:avLst/>
          </a:prstGeom>
          <a:noFill/>
        </p:spPr>
        <p:txBody>
          <a:bodyPr wrap="none" rtlCol="0">
            <a:spAutoFit/>
          </a:bodyPr>
          <a:lstStyle/>
          <a:p>
            <a:r>
              <a:rPr lang="en-US" b="1" dirty="0" err="1">
                <a:solidFill>
                  <a:prstClr val="black"/>
                </a:solidFill>
              </a:rPr>
              <a:t>Kolla</a:t>
            </a:r>
            <a:r>
              <a:rPr lang="en-US" b="1" dirty="0">
                <a:solidFill>
                  <a:prstClr val="black"/>
                </a:solidFill>
              </a:rPr>
              <a:t>, et al., 2014</a:t>
            </a:r>
          </a:p>
        </p:txBody>
      </p:sp>
      <p:sp>
        <p:nvSpPr>
          <p:cNvPr id="4" name="Content Placeholder 2">
            <a:extLst>
              <a:ext uri="{FF2B5EF4-FFF2-40B4-BE49-F238E27FC236}">
                <a16:creationId xmlns:a16="http://schemas.microsoft.com/office/drawing/2014/main" id="{C104BAE4-1F17-6B41-AE46-D43E9653D0BD}"/>
              </a:ext>
            </a:extLst>
          </p:cNvPr>
          <p:cNvSpPr>
            <a:spLocks noGrp="1"/>
          </p:cNvSpPr>
          <p:nvPr>
            <p:ph idx="1"/>
          </p:nvPr>
        </p:nvSpPr>
        <p:spPr>
          <a:xfrm>
            <a:off x="5063066" y="365125"/>
            <a:ext cx="7010400" cy="5540905"/>
          </a:xfrm>
          <a:solidFill>
            <a:srgbClr val="FFFFFF">
              <a:alpha val="63922"/>
            </a:srgbClr>
          </a:solidFill>
          <a:ln w="9525">
            <a:noFill/>
          </a:ln>
          <a:scene3d>
            <a:camera prst="orthographicFront"/>
            <a:lightRig rig="threePt" dir="t"/>
          </a:scene3d>
          <a:sp3d extrusionH="38100" contourW="38100"/>
        </p:spPr>
        <p:txBody>
          <a:bodyPr anchor="ctr">
            <a:noAutofit/>
          </a:bodyPr>
          <a:lstStyle/>
          <a:p>
            <a:pPr marL="227013" indent="-227013">
              <a:lnSpc>
                <a:spcPct val="100000"/>
              </a:lnSpc>
              <a:spcBef>
                <a:spcPts val="0"/>
              </a:spcBef>
              <a:spcAft>
                <a:spcPts val="1200"/>
              </a:spcAft>
              <a:buClr>
                <a:srgbClr val="FF6600"/>
              </a:buClr>
              <a:buSzPct val="80000"/>
            </a:pPr>
            <a:r>
              <a:rPr lang="en-US" sz="2000" b="1" dirty="0">
                <a:solidFill>
                  <a:schemeClr val="tx1">
                    <a:lumMod val="85000"/>
                    <a:lumOff val="15000"/>
                  </a:schemeClr>
                </a:solidFill>
              </a:rPr>
              <a:t>Patients with a pattern of using alcohol to help with sleep have a poor quality of sleep and their sleep continues to remain disrupted even after cessation of alcohol use.</a:t>
            </a:r>
          </a:p>
          <a:p>
            <a:pPr marL="227013" indent="-227013">
              <a:lnSpc>
                <a:spcPct val="100000"/>
              </a:lnSpc>
              <a:spcBef>
                <a:spcPts val="0"/>
              </a:spcBef>
              <a:spcAft>
                <a:spcPts val="1200"/>
              </a:spcAft>
              <a:buClr>
                <a:srgbClr val="FF6600"/>
              </a:buClr>
              <a:buSzPct val="80000"/>
            </a:pPr>
            <a:r>
              <a:rPr lang="en-US" sz="2000" b="1" dirty="0">
                <a:solidFill>
                  <a:schemeClr val="tx1">
                    <a:lumMod val="85000"/>
                    <a:lumOff val="15000"/>
                  </a:schemeClr>
                </a:solidFill>
              </a:rPr>
              <a:t>could indicate that patients with a pattern of using alcohol to help with sleep potentially have preexisting sleep disturbances, which some patients may attempt to treat with alcohol</a:t>
            </a:r>
          </a:p>
          <a:p>
            <a:pPr marL="227013" indent="-227013">
              <a:lnSpc>
                <a:spcPct val="100000"/>
              </a:lnSpc>
              <a:spcBef>
                <a:spcPts val="0"/>
              </a:spcBef>
              <a:spcAft>
                <a:spcPts val="1200"/>
              </a:spcAft>
              <a:buClr>
                <a:srgbClr val="FF6600"/>
              </a:buClr>
              <a:buSzPct val="80000"/>
            </a:pPr>
            <a:r>
              <a:rPr lang="en-US" sz="2000" b="1" dirty="0">
                <a:solidFill>
                  <a:schemeClr val="tx1">
                    <a:lumMod val="85000"/>
                    <a:lumOff val="15000"/>
                  </a:schemeClr>
                </a:solidFill>
              </a:rPr>
              <a:t>sleep problems appear to persist following 4 weeks of abstinence and could lead to a relapse</a:t>
            </a:r>
          </a:p>
          <a:p>
            <a:pPr>
              <a:lnSpc>
                <a:spcPct val="100000"/>
              </a:lnSpc>
              <a:buClr>
                <a:srgbClr val="FF6600"/>
              </a:buClr>
            </a:pPr>
            <a:r>
              <a:rPr lang="en-US" sz="2000" b="1" dirty="0"/>
              <a:t>study revealed that a large proportion (69.3%) of patients in early alcohol recovery have sleep disturbances and even after their first month of abstinence, rates of sleep disturbances were 49.1%</a:t>
            </a:r>
            <a:endParaRPr lang="en-US" sz="2000" b="1" dirty="0">
              <a:solidFill>
                <a:schemeClr val="tx1">
                  <a:lumMod val="85000"/>
                  <a:lumOff val="15000"/>
                </a:schemeClr>
              </a:solidFill>
            </a:endParaRPr>
          </a:p>
        </p:txBody>
      </p:sp>
      <p:sp>
        <p:nvSpPr>
          <p:cNvPr id="2" name="Title 1">
            <a:extLst>
              <a:ext uri="{FF2B5EF4-FFF2-40B4-BE49-F238E27FC236}">
                <a16:creationId xmlns:a16="http://schemas.microsoft.com/office/drawing/2014/main" id="{DF75BA78-1A41-B443-9973-CB7E18C8800B}"/>
              </a:ext>
            </a:extLst>
          </p:cNvPr>
          <p:cNvSpPr>
            <a:spLocks noGrp="1"/>
          </p:cNvSpPr>
          <p:nvPr>
            <p:ph type="title"/>
          </p:nvPr>
        </p:nvSpPr>
        <p:spPr>
          <a:xfrm>
            <a:off x="287866" y="1127126"/>
            <a:ext cx="4224866" cy="1325563"/>
          </a:xfrm>
        </p:spPr>
        <p:txBody>
          <a:bodyPr/>
          <a:lstStyle/>
          <a:p>
            <a:r>
              <a:rPr lang="en-US" b="1" dirty="0">
                <a:solidFill>
                  <a:srgbClr val="F15905"/>
                </a:solidFill>
                <a:ea typeface="Arial Unicode MS" panose="020B0604020202020204" pitchFamily="34" charset="-128"/>
                <a:cs typeface="Arial Unicode MS" panose="020B0604020202020204" pitchFamily="34" charset="-128"/>
              </a:rPr>
              <a:t>Early Recovery</a:t>
            </a:r>
            <a:endParaRPr lang="en-US" dirty="0"/>
          </a:p>
        </p:txBody>
      </p:sp>
    </p:spTree>
    <p:extLst>
      <p:ext uri="{BB962C8B-B14F-4D97-AF65-F5344CB8AC3E}">
        <p14:creationId xmlns:p14="http://schemas.microsoft.com/office/powerpoint/2010/main" val="114169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Mountain Plains ATTC Logo">
            <a:extLst>
              <a:ext uri="{FF2B5EF4-FFF2-40B4-BE49-F238E27FC236}">
                <a16:creationId xmlns:a16="http://schemas.microsoft.com/office/drawing/2014/main" id="{928B0B2D-E220-C44F-85D5-EEB0083A30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7" name="Rectangle 6">
            <a:extLst>
              <a:ext uri="{FF2B5EF4-FFF2-40B4-BE49-F238E27FC236}">
                <a16:creationId xmlns:a16="http://schemas.microsoft.com/office/drawing/2014/main" id="{D56F0386-41F1-4449-B64C-E4C746A2B61A}"/>
              </a:ext>
            </a:extLst>
          </p:cNvPr>
          <p:cNvSpPr/>
          <p:nvPr/>
        </p:nvSpPr>
        <p:spPr>
          <a:xfrm>
            <a:off x="355600" y="6358153"/>
            <a:ext cx="3377848" cy="369332"/>
          </a:xfrm>
          <a:prstGeom prst="rect">
            <a:avLst/>
          </a:prstGeom>
        </p:spPr>
        <p:txBody>
          <a:bodyPr wrap="none">
            <a:spAutoFit/>
          </a:bodyPr>
          <a:lstStyle/>
          <a:p>
            <a:r>
              <a:rPr lang="en-US" b="1" dirty="0">
                <a:solidFill>
                  <a:prstClr val="black"/>
                </a:solidFill>
              </a:rPr>
              <a:t>Kelly et al., 2018; White, 2018</a:t>
            </a:r>
          </a:p>
        </p:txBody>
      </p:sp>
      <p:pic>
        <p:nvPicPr>
          <p:cNvPr id="5" name="Picture 4" descr="Clock Clip Art" title="Clock Clip Art">
            <a:extLst>
              <a:ext uri="{FF2B5EF4-FFF2-40B4-BE49-F238E27FC236}">
                <a16:creationId xmlns:a16="http://schemas.microsoft.com/office/drawing/2014/main" id="{E6A352FE-0FE9-E842-AABC-DD8618AB8CE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969" t="13969" r="14844" b="13500"/>
          <a:stretch/>
        </p:blipFill>
        <p:spPr>
          <a:xfrm>
            <a:off x="355600" y="1561101"/>
            <a:ext cx="3188258" cy="3248415"/>
          </a:xfrm>
          <a:prstGeom prst="rect">
            <a:avLst/>
          </a:prstGeom>
        </p:spPr>
      </p:pic>
      <p:sp>
        <p:nvSpPr>
          <p:cNvPr id="3" name="Content Placeholder 2">
            <a:extLst>
              <a:ext uri="{FF2B5EF4-FFF2-40B4-BE49-F238E27FC236}">
                <a16:creationId xmlns:a16="http://schemas.microsoft.com/office/drawing/2014/main" id="{4492D5C3-6BAC-A34F-955B-0B4D86EDF1A4}"/>
              </a:ext>
            </a:extLst>
          </p:cNvPr>
          <p:cNvSpPr>
            <a:spLocks noGrp="1"/>
          </p:cNvSpPr>
          <p:nvPr>
            <p:ph idx="1"/>
          </p:nvPr>
        </p:nvSpPr>
        <p:spPr>
          <a:xfrm>
            <a:off x="3996268" y="1825625"/>
            <a:ext cx="7357532" cy="4351338"/>
          </a:xfrm>
        </p:spPr>
        <p:txBody>
          <a:bodyPr>
            <a:noAutofit/>
          </a:bodyPr>
          <a:lstStyle/>
          <a:p>
            <a:pPr marL="0" indent="0">
              <a:buNone/>
            </a:pPr>
            <a:r>
              <a:rPr lang="en-US" sz="4000" b="1" dirty="0">
                <a:solidFill>
                  <a:srgbClr val="F15905"/>
                </a:solidFill>
                <a:ea typeface="Arial Unicode MS" panose="020B0604020202020204" pitchFamily="34" charset="-128"/>
                <a:cs typeface="Arial Unicode MS" panose="020B0604020202020204" pitchFamily="34" charset="-128"/>
              </a:rPr>
              <a:t>-  things may get worse before they get better—notably, happiness and self-esteem appear to drop during the first few months followed by a gradual increase beginning 6 to 12 months into recovery.</a:t>
            </a:r>
            <a:endParaRPr lang="en-US" sz="4000" dirty="0"/>
          </a:p>
        </p:txBody>
      </p:sp>
      <p:sp>
        <p:nvSpPr>
          <p:cNvPr id="2" name="Title 1">
            <a:extLst>
              <a:ext uri="{FF2B5EF4-FFF2-40B4-BE49-F238E27FC236}">
                <a16:creationId xmlns:a16="http://schemas.microsoft.com/office/drawing/2014/main" id="{FCA17AAB-D65E-9447-941B-02C3E0A91F01}"/>
              </a:ext>
            </a:extLst>
          </p:cNvPr>
          <p:cNvSpPr>
            <a:spLocks noGrp="1"/>
          </p:cNvSpPr>
          <p:nvPr>
            <p:ph type="title"/>
          </p:nvPr>
        </p:nvSpPr>
        <p:spPr>
          <a:xfrm>
            <a:off x="838200" y="365126"/>
            <a:ext cx="10515600" cy="1201208"/>
          </a:xfrm>
        </p:spPr>
        <p:txBody>
          <a:bodyPr/>
          <a:lstStyle/>
          <a:p>
            <a:r>
              <a:rPr lang="en-US" b="1" dirty="0">
                <a:solidFill>
                  <a:srgbClr val="F15905"/>
                </a:solidFill>
                <a:ea typeface="Arial Unicode MS" panose="020B0604020202020204" pitchFamily="34" charset="-128"/>
                <a:cs typeface="Arial" panose="020B0604020202020204" pitchFamily="34" charset="0"/>
              </a:rPr>
              <a:t>Early Recovery - Part 2</a:t>
            </a:r>
            <a:endParaRPr lang="en-US" dirty="0"/>
          </a:p>
        </p:txBody>
      </p:sp>
    </p:spTree>
    <p:extLst>
      <p:ext uri="{BB962C8B-B14F-4D97-AF65-F5344CB8AC3E}">
        <p14:creationId xmlns:p14="http://schemas.microsoft.com/office/powerpoint/2010/main" val="269553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Mountain Plains ATTC Logo">
            <a:extLst>
              <a:ext uri="{FF2B5EF4-FFF2-40B4-BE49-F238E27FC236}">
                <a16:creationId xmlns:a16="http://schemas.microsoft.com/office/drawing/2014/main" id="{9EF7D7D5-FC6C-BA49-9FED-AF83D00CE2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pic>
        <p:nvPicPr>
          <p:cNvPr id="6" name="Picture 5" descr="Illustration of Women" title="Illustration of Women">
            <a:extLst>
              <a:ext uri="{FF2B5EF4-FFF2-40B4-BE49-F238E27FC236}">
                <a16:creationId xmlns:a16="http://schemas.microsoft.com/office/drawing/2014/main" id="{2C039EA3-7840-AD46-89B1-26BBC9FBD15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4222"/>
          <a:stretch/>
        </p:blipFill>
        <p:spPr>
          <a:xfrm>
            <a:off x="6119643" y="5930"/>
            <a:ext cx="6072358" cy="1907537"/>
          </a:xfrm>
          <a:prstGeom prst="rect">
            <a:avLst/>
          </a:prstGeom>
        </p:spPr>
      </p:pic>
      <p:sp>
        <p:nvSpPr>
          <p:cNvPr id="7" name="Rectangle 6">
            <a:extLst>
              <a:ext uri="{FF2B5EF4-FFF2-40B4-BE49-F238E27FC236}">
                <a16:creationId xmlns:a16="http://schemas.microsoft.com/office/drawing/2014/main" id="{E28042AC-A879-3F40-A665-6565437B962E}"/>
              </a:ext>
            </a:extLst>
          </p:cNvPr>
          <p:cNvSpPr/>
          <p:nvPr/>
        </p:nvSpPr>
        <p:spPr>
          <a:xfrm>
            <a:off x="266876" y="6358153"/>
            <a:ext cx="3377848" cy="369332"/>
          </a:xfrm>
          <a:prstGeom prst="rect">
            <a:avLst/>
          </a:prstGeom>
        </p:spPr>
        <p:txBody>
          <a:bodyPr wrap="none">
            <a:spAutoFit/>
          </a:bodyPr>
          <a:lstStyle/>
          <a:p>
            <a:r>
              <a:rPr lang="en-US" b="1" dirty="0">
                <a:solidFill>
                  <a:prstClr val="black"/>
                </a:solidFill>
              </a:rPr>
              <a:t>Kelly et al., 2018; White, 2018</a:t>
            </a:r>
          </a:p>
        </p:txBody>
      </p:sp>
      <p:sp>
        <p:nvSpPr>
          <p:cNvPr id="3" name="Content Placeholder 2">
            <a:extLst>
              <a:ext uri="{FF2B5EF4-FFF2-40B4-BE49-F238E27FC236}">
                <a16:creationId xmlns:a16="http://schemas.microsoft.com/office/drawing/2014/main" id="{AFB1D56F-141F-E14D-8834-C8A603DF9876}"/>
              </a:ext>
            </a:extLst>
          </p:cNvPr>
          <p:cNvSpPr>
            <a:spLocks noGrp="1"/>
          </p:cNvSpPr>
          <p:nvPr>
            <p:ph idx="1"/>
          </p:nvPr>
        </p:nvSpPr>
        <p:spPr>
          <a:xfrm>
            <a:off x="838200" y="1884894"/>
            <a:ext cx="10515600" cy="4351338"/>
          </a:xfrm>
        </p:spPr>
        <p:txBody>
          <a:bodyPr/>
          <a:lstStyle/>
          <a:p>
            <a:pPr marL="349250" indent="-349250">
              <a:lnSpc>
                <a:spcPct val="100000"/>
              </a:lnSpc>
              <a:spcBef>
                <a:spcPts val="0"/>
              </a:spcBef>
              <a:spcAft>
                <a:spcPts val="2400"/>
              </a:spcAft>
              <a:buClr>
                <a:srgbClr val="F15905"/>
              </a:buClr>
              <a:buSzPct val="80000"/>
            </a:pPr>
            <a:r>
              <a:rPr lang="en-US" b="1" dirty="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Suggests a potentially more persistent challenge facing women in recovery than men, as they appear to struggle more with psychological stress and are less satisfied with physical, psychological, and social aspects of their life in recovery</a:t>
            </a:r>
          </a:p>
          <a:p>
            <a:pPr marL="349250" indent="-349250">
              <a:lnSpc>
                <a:spcPct val="100000"/>
              </a:lnSpc>
              <a:spcBef>
                <a:spcPts val="0"/>
              </a:spcBef>
              <a:spcAft>
                <a:spcPts val="2400"/>
              </a:spcAft>
              <a:buClr>
                <a:srgbClr val="F15905"/>
              </a:buClr>
              <a:buSzPct val="80000"/>
            </a:pPr>
            <a:r>
              <a:rPr lang="en-US" b="1" dirty="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Some of these may reflect ongoing different biological (e.g., increased cortisol) and psychosocial challenges (e.g., negative affect; or sociocultural challenges (e.g., gender bias/discrimination) compared to men</a:t>
            </a:r>
          </a:p>
        </p:txBody>
      </p:sp>
      <p:sp>
        <p:nvSpPr>
          <p:cNvPr id="2" name="Title 1">
            <a:extLst>
              <a:ext uri="{FF2B5EF4-FFF2-40B4-BE49-F238E27FC236}">
                <a16:creationId xmlns:a16="http://schemas.microsoft.com/office/drawing/2014/main" id="{43168288-06D5-F34F-BCA8-28565543C138}"/>
              </a:ext>
            </a:extLst>
          </p:cNvPr>
          <p:cNvSpPr>
            <a:spLocks noGrp="1"/>
          </p:cNvSpPr>
          <p:nvPr>
            <p:ph type="title"/>
          </p:nvPr>
        </p:nvSpPr>
        <p:spPr>
          <a:xfrm>
            <a:off x="533400" y="365125"/>
            <a:ext cx="5520267" cy="1325563"/>
          </a:xfrm>
        </p:spPr>
        <p:txBody>
          <a:bodyPr/>
          <a:lstStyle/>
          <a:p>
            <a:r>
              <a:rPr lang="en-US" b="1" dirty="0">
                <a:solidFill>
                  <a:srgbClr val="001236"/>
                </a:solidFill>
                <a:ea typeface="Arial Unicode MS" panose="020B0604020202020204" pitchFamily="34" charset="-128"/>
                <a:cs typeface="Arial Unicode MS" panose="020B0604020202020204" pitchFamily="34" charset="-128"/>
              </a:rPr>
              <a:t>Women in Recovery</a:t>
            </a:r>
            <a:endParaRPr lang="en-US" dirty="0"/>
          </a:p>
        </p:txBody>
      </p:sp>
    </p:spTree>
    <p:extLst>
      <p:ext uri="{BB962C8B-B14F-4D97-AF65-F5344CB8AC3E}">
        <p14:creationId xmlns:p14="http://schemas.microsoft.com/office/powerpoint/2010/main" val="3601854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F7B7B88A-C8AE-2B4C-961A-958C767212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pic>
        <p:nvPicPr>
          <p:cNvPr id="4" name="Picture 3" descr="Dream Catcher Illustration" title="Dream Catcher Illustration">
            <a:extLst>
              <a:ext uri="{FF2B5EF4-FFF2-40B4-BE49-F238E27FC236}">
                <a16:creationId xmlns:a16="http://schemas.microsoft.com/office/drawing/2014/main" id="{178DE6C9-C9AD-674C-8607-7566D3B581E1}"/>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l="17859" r="19456"/>
          <a:stretch/>
        </p:blipFill>
        <p:spPr>
          <a:xfrm>
            <a:off x="9345016" y="117641"/>
            <a:ext cx="2658979" cy="4241800"/>
          </a:xfrm>
          <a:prstGeom prst="rect">
            <a:avLst/>
          </a:prstGeom>
        </p:spPr>
      </p:pic>
      <p:sp>
        <p:nvSpPr>
          <p:cNvPr id="6" name="Rectangle 5">
            <a:extLst>
              <a:ext uri="{FF2B5EF4-FFF2-40B4-BE49-F238E27FC236}">
                <a16:creationId xmlns:a16="http://schemas.microsoft.com/office/drawing/2014/main" id="{8E0853AD-BEA7-1E46-B0E0-231D43191791}"/>
              </a:ext>
            </a:extLst>
          </p:cNvPr>
          <p:cNvSpPr/>
          <p:nvPr/>
        </p:nvSpPr>
        <p:spPr>
          <a:xfrm>
            <a:off x="233009" y="6358153"/>
            <a:ext cx="3377848" cy="369332"/>
          </a:xfrm>
          <a:prstGeom prst="rect">
            <a:avLst/>
          </a:prstGeom>
        </p:spPr>
        <p:txBody>
          <a:bodyPr wrap="none">
            <a:spAutoFit/>
          </a:bodyPr>
          <a:lstStyle/>
          <a:p>
            <a:r>
              <a:rPr lang="en-US" b="1" dirty="0">
                <a:solidFill>
                  <a:prstClr val="black"/>
                </a:solidFill>
              </a:rPr>
              <a:t>Kelly et al., 2018; White, 2018</a:t>
            </a:r>
          </a:p>
        </p:txBody>
      </p:sp>
      <p:sp>
        <p:nvSpPr>
          <p:cNvPr id="3" name="Content Placeholder 2">
            <a:extLst>
              <a:ext uri="{FF2B5EF4-FFF2-40B4-BE49-F238E27FC236}">
                <a16:creationId xmlns:a16="http://schemas.microsoft.com/office/drawing/2014/main" id="{3C968189-A7A0-7F4B-8B5D-5BB0E5306449}"/>
              </a:ext>
            </a:extLst>
          </p:cNvPr>
          <p:cNvSpPr>
            <a:spLocks noGrp="1"/>
          </p:cNvSpPr>
          <p:nvPr>
            <p:ph idx="1"/>
          </p:nvPr>
        </p:nvSpPr>
        <p:spPr>
          <a:xfrm>
            <a:off x="838199" y="1016000"/>
            <a:ext cx="8297333" cy="5160963"/>
          </a:xfrm>
        </p:spPr>
        <p:txBody>
          <a:bodyPr>
            <a:normAutofit/>
          </a:bodyPr>
          <a:lstStyle/>
          <a:p>
            <a:pPr marL="396875" indent="-396875">
              <a:lnSpc>
                <a:spcPct val="100000"/>
              </a:lnSpc>
              <a:spcBef>
                <a:spcPts val="0"/>
              </a:spcBef>
              <a:spcAft>
                <a:spcPts val="1800"/>
              </a:spcAft>
              <a:buClr>
                <a:srgbClr val="F15905"/>
              </a:buClr>
              <a:buSzPct val="80000"/>
            </a:pPr>
            <a:r>
              <a:rPr lang="en-US" b="1" dirty="0">
                <a:solidFill>
                  <a:srgbClr val="001236"/>
                </a:solidFill>
              </a:rPr>
              <a:t>Individuals reporting mixed race or a racial group other than Black, White, or Hispanic (e.g., Native American) showed persistent challenges following AOD problem resolution in these indices of QOL and psychological well-being. </a:t>
            </a:r>
          </a:p>
          <a:p>
            <a:pPr marL="396875" indent="-396875">
              <a:lnSpc>
                <a:spcPct val="100000"/>
              </a:lnSpc>
              <a:spcBef>
                <a:spcPts val="0"/>
              </a:spcBef>
              <a:spcAft>
                <a:spcPts val="1800"/>
              </a:spcAft>
              <a:buClr>
                <a:srgbClr val="F15905"/>
              </a:buClr>
              <a:buSzPct val="80000"/>
            </a:pPr>
            <a:r>
              <a:rPr lang="en-US" b="1" dirty="0">
                <a:solidFill>
                  <a:srgbClr val="001236"/>
                </a:solidFill>
              </a:rPr>
              <a:t>This group includes native/indigenous Americans and other mixed ethnicities who appear to be assiduously disadvantaged and show worsening, rather than improvements, in QOL and psychological distress over time.</a:t>
            </a:r>
          </a:p>
        </p:txBody>
      </p:sp>
      <p:sp>
        <p:nvSpPr>
          <p:cNvPr id="2" name="Title 1">
            <a:extLst>
              <a:ext uri="{FF2B5EF4-FFF2-40B4-BE49-F238E27FC236}">
                <a16:creationId xmlns:a16="http://schemas.microsoft.com/office/drawing/2014/main" id="{48319288-DD6F-8D48-8599-A29E9200D231}"/>
              </a:ext>
            </a:extLst>
          </p:cNvPr>
          <p:cNvSpPr>
            <a:spLocks noGrp="1"/>
          </p:cNvSpPr>
          <p:nvPr>
            <p:ph type="title"/>
          </p:nvPr>
        </p:nvSpPr>
        <p:spPr>
          <a:xfrm>
            <a:off x="838199" y="118533"/>
            <a:ext cx="8297333" cy="897467"/>
          </a:xfrm>
        </p:spPr>
        <p:txBody>
          <a:bodyPr>
            <a:normAutofit fontScale="90000"/>
          </a:bodyPr>
          <a:lstStyle/>
          <a:p>
            <a:r>
              <a:rPr lang="en-US" sz="4000" b="1" dirty="0">
                <a:solidFill>
                  <a:srgbClr val="F15905"/>
                </a:solidFill>
                <a:ea typeface="Arial Unicode MS" panose="020B0604020202020204" pitchFamily="34" charset="-128"/>
                <a:cs typeface="Arial Unicode MS" panose="020B0604020202020204" pitchFamily="34" charset="-128"/>
              </a:rPr>
              <a:t>Mixed Race or Native Americans in Recovery</a:t>
            </a:r>
            <a:endParaRPr lang="en-US" sz="4000" dirty="0"/>
          </a:p>
        </p:txBody>
      </p:sp>
    </p:spTree>
    <p:extLst>
      <p:ext uri="{BB962C8B-B14F-4D97-AF65-F5344CB8AC3E}">
        <p14:creationId xmlns:p14="http://schemas.microsoft.com/office/powerpoint/2010/main" val="6914077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2259</TotalTime>
  <Words>1000</Words>
  <Application>Microsoft Macintosh PowerPoint</Application>
  <PresentationFormat>Widescreen</PresentationFormat>
  <Paragraphs>61</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 Unicode MS</vt:lpstr>
      <vt:lpstr>Arial</vt:lpstr>
      <vt:lpstr>Calibri</vt:lpstr>
      <vt:lpstr>Office Theme</vt:lpstr>
      <vt:lpstr>PowerPoint Presentation</vt:lpstr>
      <vt:lpstr>Supporting Recovery by Understanding Benchmarks</vt:lpstr>
      <vt:lpstr>Recovery Benchmarks</vt:lpstr>
      <vt:lpstr> 4 Time-Linked Recovery Benchmarks</vt:lpstr>
      <vt:lpstr>Research on  Stages of Recovery and Life Priorities</vt:lpstr>
      <vt:lpstr>Early Recovery</vt:lpstr>
      <vt:lpstr>Early Recovery - Part 2</vt:lpstr>
      <vt:lpstr>Women in Recovery</vt:lpstr>
      <vt:lpstr>Mixed Race or Native Americans in Recovery</vt:lpstr>
      <vt:lpstr>Individuals with OUDs or Stimulant Use Disorders</vt:lpstr>
      <vt:lpstr>Recovery Benchmarks Implications</vt:lpstr>
    </vt:vector>
  </TitlesOfParts>
  <Company>UMKC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Barker, Kendra L</dc:creator>
  <cp:lastModifiedBy>Microsoft Office User</cp:lastModifiedBy>
  <cp:revision>62</cp:revision>
  <dcterms:created xsi:type="dcterms:W3CDTF">2017-10-19T14:29:41Z</dcterms:created>
  <dcterms:modified xsi:type="dcterms:W3CDTF">2019-07-26T21:50:07Z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6C20144C-0AD0-4CE7-9B12-88696D45CBD6</vt:lpwstr>
  </property>
  <property fmtid="{D5CDD505-2E9C-101B-9397-08002B2CF9AE}" pid="3" name="ArticulatePath">
    <vt:lpwstr>508_compliant_basic_slides_mg</vt:lpwstr>
  </property>
</Properties>
</file>