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13"/>
  </p:notesMasterIdLst>
  <p:sldIdLst>
    <p:sldId id="260" r:id="rId2"/>
    <p:sldId id="263" r:id="rId3"/>
    <p:sldId id="267" r:id="rId4"/>
    <p:sldId id="268" r:id="rId5"/>
    <p:sldId id="269" r:id="rId6"/>
    <p:sldId id="270" r:id="rId7"/>
    <p:sldId id="271" r:id="rId8"/>
    <p:sldId id="272" r:id="rId9"/>
    <p:sldId id="273" r:id="rId10"/>
    <p:sldId id="274" r:id="rId11"/>
    <p:sldId id="275" r:id="rId12"/>
  </p:sldIdLst>
  <p:sldSz cx="12192000" cy="6858000"/>
  <p:notesSz cx="6858000" cy="9144000"/>
  <p:custDataLst>
    <p:tags r:id="rId1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ker, Kendra L" initials="BKL"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521" autoAdjust="0"/>
    <p:restoredTop sz="72037" autoAdjust="0"/>
  </p:normalViewPr>
  <p:slideViewPr>
    <p:cSldViewPr snapToGrid="0">
      <p:cViewPr varScale="1">
        <p:scale>
          <a:sx n="92" d="100"/>
          <a:sy n="92" d="100"/>
        </p:scale>
        <p:origin x="130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EDB2F0-809C-134C-925F-566299F81A41}" type="datetimeFigureOut">
              <a:rPr lang="en-US" smtClean="0"/>
              <a:t>7/26/19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407F5E-1248-0D41-AA81-B50EA45314DF}" type="slidenum">
              <a:rPr lang="en-US" smtClean="0"/>
              <a:t>‹#›</a:t>
            </a:fld>
            <a:endParaRPr lang="en-US"/>
          </a:p>
        </p:txBody>
      </p:sp>
    </p:spTree>
    <p:extLst>
      <p:ext uri="{BB962C8B-B14F-4D97-AF65-F5344CB8AC3E}">
        <p14:creationId xmlns:p14="http://schemas.microsoft.com/office/powerpoint/2010/main" val="895965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researchgate.net/publication/51402138_Toward_transdisciplinary_research_historical_and_contemporary_perspectives"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addictionsresearchtraining.ca/tutorials/defining-addiction/" TargetMode="External"/><Relationship Id="rId4" Type="http://schemas.openxmlformats.org/officeDocument/2006/relationships/hyperlink" Target="https://www.youtube.com/watch?v=IsxqphCHZMo&amp;feature=youtu.be"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integration.samhsa.gov/resource/quick-start-guide-to-behavioral-health-integration"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indent="0">
              <a:lnSpc>
                <a:spcPct val="110000"/>
              </a:lnSpc>
              <a:buNone/>
            </a:pPr>
            <a:r>
              <a:rPr lang="en-US" dirty="0"/>
              <a:t>Place your title on this first slide and include any</a:t>
            </a:r>
            <a:r>
              <a:rPr lang="en-US" baseline="0" dirty="0"/>
              <a:t> subtitle. </a:t>
            </a:r>
          </a:p>
          <a:p>
            <a:pPr marL="0" indent="0">
              <a:lnSpc>
                <a:spcPct val="110000"/>
              </a:lnSpc>
              <a:buNone/>
            </a:pPr>
            <a:endParaRPr lang="en-US" dirty="0"/>
          </a:p>
          <a:p>
            <a:pPr>
              <a:lnSpc>
                <a:spcPct val="110000"/>
              </a:lnSpc>
            </a:pPr>
            <a:r>
              <a:rPr lang="en-US" sz="1400" dirty="0">
                <a:latin typeface="Arial" panose="020B0604020202020204" pitchFamily="34" charset="0"/>
                <a:cs typeface="Arial" panose="020B0604020202020204" pitchFamily="34" charset="0"/>
              </a:rPr>
              <a:t>DO NOT CHANGE THE FORMAT OF THIS TEMPLATE.</a:t>
            </a:r>
            <a:r>
              <a:rPr lang="en-US" sz="1400" baseline="0" dirty="0">
                <a:latin typeface="Arial" panose="020B0604020202020204" pitchFamily="34" charset="0"/>
                <a:cs typeface="Arial" panose="020B0604020202020204" pitchFamily="34" charset="0"/>
              </a:rPr>
              <a:t> If you are creating ATTC-branded slides, you must use this template.</a:t>
            </a:r>
            <a:r>
              <a:rPr lang="en-US" sz="1400" dirty="0">
                <a:latin typeface="Arial" panose="020B0604020202020204" pitchFamily="34" charset="0"/>
                <a:cs typeface="Arial" panose="020B0604020202020204" pitchFamily="34" charset="0"/>
              </a:rPr>
              <a:t>  If you move around boxes, make</a:t>
            </a:r>
            <a:r>
              <a:rPr lang="en-US" sz="1400" baseline="0" dirty="0">
                <a:latin typeface="Arial" panose="020B0604020202020204" pitchFamily="34" charset="0"/>
                <a:cs typeface="Arial" panose="020B0604020202020204" pitchFamily="34" charset="0"/>
              </a:rPr>
              <a:t> sure to check the reading order.  If you widen any boxes they must not overlap any other box.</a:t>
            </a:r>
            <a:endParaRPr lang="en-US" sz="1400" dirty="0">
              <a:latin typeface="Arial" panose="020B0604020202020204" pitchFamily="34" charset="0"/>
              <a:cs typeface="Arial" panose="020B0604020202020204" pitchFamily="34" charset="0"/>
            </a:endParaRPr>
          </a:p>
          <a:p>
            <a:pPr>
              <a:lnSpc>
                <a:spcPct val="110000"/>
              </a:lnSpc>
            </a:pPr>
            <a:endParaRPr lang="en-US" sz="1400" dirty="0">
              <a:latin typeface="Arial" panose="020B0604020202020204" pitchFamily="34" charset="0"/>
              <a:cs typeface="Arial" panose="020B0604020202020204" pitchFamily="34" charset="0"/>
            </a:endParaRPr>
          </a:p>
          <a:p>
            <a:pPr>
              <a:lnSpc>
                <a:spcPct val="110000"/>
              </a:lnSpc>
            </a:pPr>
            <a:r>
              <a:rPr lang="en-US" sz="1400" dirty="0">
                <a:latin typeface="Arial" panose="020B0604020202020204" pitchFamily="34" charset="0"/>
                <a:cs typeface="Arial" panose="020B0604020202020204" pitchFamily="34" charset="0"/>
              </a:rPr>
              <a:t>IF YOU ADD ANY GRAPHICS,</a:t>
            </a:r>
            <a:r>
              <a:rPr lang="en-US" sz="1400" baseline="0" dirty="0">
                <a:latin typeface="Arial" panose="020B0604020202020204" pitchFamily="34" charset="0"/>
                <a:cs typeface="Arial" panose="020B0604020202020204" pitchFamily="34" charset="0"/>
              </a:rPr>
              <a:t> you will need to add ALT TEXT and check READING ORDER.  </a:t>
            </a:r>
            <a:endParaRPr lang="en-US" baseline="0" dirty="0"/>
          </a:p>
          <a:p>
            <a:pPr>
              <a:lnSpc>
                <a:spcPct val="110000"/>
              </a:lnSpc>
            </a:pPr>
            <a:endParaRPr lang="en-US" sz="1400"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10000"/>
              </a:lnSpc>
              <a:spcBef>
                <a:spcPts val="0"/>
              </a:spcBef>
              <a:spcAft>
                <a:spcPts val="0"/>
              </a:spcAft>
              <a:buClrTx/>
              <a:buSzTx/>
              <a:buFontTx/>
              <a:buNone/>
              <a:tabLst/>
              <a:defRPr/>
            </a:pPr>
            <a:r>
              <a:rPr lang="en-US" sz="1400" baseline="0" dirty="0">
                <a:latin typeface="Arial" panose="020B0604020202020204" pitchFamily="34" charset="0"/>
                <a:cs typeface="Arial" panose="020B0604020202020204" pitchFamily="34" charset="0"/>
              </a:rPr>
              <a:t>(If the notes on ALT TEXT and READING ORDER do not make sense to you, please let the ATTC National Coordinating Office know to help with remediation.)</a:t>
            </a:r>
          </a:p>
          <a:p>
            <a:pPr>
              <a:lnSpc>
                <a:spcPct val="110000"/>
              </a:lnSpc>
            </a:pPr>
            <a:endParaRPr lang="en-US" sz="1400"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75407F5E-1248-0D41-AA81-B50EA45314DF}" type="slidenum">
              <a:rPr lang="en-US" smtClean="0"/>
              <a:t>1</a:t>
            </a:fld>
            <a:endParaRPr lang="en-US"/>
          </a:p>
        </p:txBody>
      </p:sp>
    </p:spTree>
    <p:extLst>
      <p:ext uri="{BB962C8B-B14F-4D97-AF65-F5344CB8AC3E}">
        <p14:creationId xmlns:p14="http://schemas.microsoft.com/office/powerpoint/2010/main" val="337128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indent="0">
              <a:lnSpc>
                <a:spcPct val="110000"/>
              </a:lnSpc>
              <a:buNone/>
            </a:pPr>
            <a:r>
              <a:rPr lang="en-US" dirty="0"/>
              <a:t>Place your title on this first slide and include any</a:t>
            </a:r>
            <a:r>
              <a:rPr lang="en-US" baseline="0" dirty="0"/>
              <a:t> subtitle. </a:t>
            </a:r>
          </a:p>
          <a:p>
            <a:pPr marL="0" indent="0">
              <a:lnSpc>
                <a:spcPct val="110000"/>
              </a:lnSpc>
              <a:buNone/>
            </a:pPr>
            <a:endParaRPr lang="en-US" dirty="0"/>
          </a:p>
          <a:p>
            <a:pPr>
              <a:lnSpc>
                <a:spcPct val="110000"/>
              </a:lnSpc>
            </a:pPr>
            <a:r>
              <a:rPr lang="en-US" sz="1400" dirty="0">
                <a:latin typeface="Arial" panose="020B0604020202020204" pitchFamily="34" charset="0"/>
                <a:cs typeface="Arial" panose="020B0604020202020204" pitchFamily="34" charset="0"/>
              </a:rPr>
              <a:t>DO NOT CHANGE THE FORMAT OF THIS TEMPLATE.</a:t>
            </a:r>
            <a:r>
              <a:rPr lang="en-US" sz="1400" baseline="0" dirty="0">
                <a:latin typeface="Arial" panose="020B0604020202020204" pitchFamily="34" charset="0"/>
                <a:cs typeface="Arial" panose="020B0604020202020204" pitchFamily="34" charset="0"/>
              </a:rPr>
              <a:t> If you are creating ATTC-branded slides, you must use this template.</a:t>
            </a:r>
            <a:r>
              <a:rPr lang="en-US" sz="1400" dirty="0">
                <a:latin typeface="Arial" panose="020B0604020202020204" pitchFamily="34" charset="0"/>
                <a:cs typeface="Arial" panose="020B0604020202020204" pitchFamily="34" charset="0"/>
              </a:rPr>
              <a:t>  If you move around boxes, make</a:t>
            </a:r>
            <a:r>
              <a:rPr lang="en-US" sz="1400" baseline="0" dirty="0">
                <a:latin typeface="Arial" panose="020B0604020202020204" pitchFamily="34" charset="0"/>
                <a:cs typeface="Arial" panose="020B0604020202020204" pitchFamily="34" charset="0"/>
              </a:rPr>
              <a:t> sure to check the reading order.  If you widen any boxes they must not overlap any other box.</a:t>
            </a:r>
            <a:endParaRPr lang="en-US" sz="1400" dirty="0">
              <a:latin typeface="Arial" panose="020B0604020202020204" pitchFamily="34" charset="0"/>
              <a:cs typeface="Arial" panose="020B0604020202020204" pitchFamily="34" charset="0"/>
            </a:endParaRPr>
          </a:p>
          <a:p>
            <a:pPr>
              <a:lnSpc>
                <a:spcPct val="110000"/>
              </a:lnSpc>
            </a:pPr>
            <a:endParaRPr lang="en-US" sz="1400" dirty="0">
              <a:latin typeface="Arial" panose="020B0604020202020204" pitchFamily="34" charset="0"/>
              <a:cs typeface="Arial" panose="020B0604020202020204" pitchFamily="34" charset="0"/>
            </a:endParaRPr>
          </a:p>
          <a:p>
            <a:pPr>
              <a:lnSpc>
                <a:spcPct val="110000"/>
              </a:lnSpc>
            </a:pPr>
            <a:r>
              <a:rPr lang="en-US" sz="1400" dirty="0">
                <a:latin typeface="Arial" panose="020B0604020202020204" pitchFamily="34" charset="0"/>
                <a:cs typeface="Arial" panose="020B0604020202020204" pitchFamily="34" charset="0"/>
              </a:rPr>
              <a:t>IF YOU ADD ANY GRAPHICS,</a:t>
            </a:r>
            <a:r>
              <a:rPr lang="en-US" sz="1400" baseline="0" dirty="0">
                <a:latin typeface="Arial" panose="020B0604020202020204" pitchFamily="34" charset="0"/>
                <a:cs typeface="Arial" panose="020B0604020202020204" pitchFamily="34" charset="0"/>
              </a:rPr>
              <a:t> you will need to add ALT TEXT and check READING ORDER.  </a:t>
            </a:r>
            <a:endParaRPr lang="en-US" baseline="0" dirty="0"/>
          </a:p>
          <a:p>
            <a:pPr>
              <a:lnSpc>
                <a:spcPct val="110000"/>
              </a:lnSpc>
            </a:pPr>
            <a:endParaRPr lang="en-US" sz="1400"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10000"/>
              </a:lnSpc>
              <a:spcBef>
                <a:spcPts val="0"/>
              </a:spcBef>
              <a:spcAft>
                <a:spcPts val="0"/>
              </a:spcAft>
              <a:buClrTx/>
              <a:buSzTx/>
              <a:buFontTx/>
              <a:buNone/>
              <a:tabLst/>
              <a:defRPr/>
            </a:pPr>
            <a:r>
              <a:rPr lang="en-US" sz="1400" baseline="0" dirty="0">
                <a:latin typeface="Arial" panose="020B0604020202020204" pitchFamily="34" charset="0"/>
                <a:cs typeface="Arial" panose="020B0604020202020204" pitchFamily="34" charset="0"/>
              </a:rPr>
              <a:t>(If the notes on ALT TEXT and READING ORDER do not make sense to you, please let the ATTC National Coordinating Office know to help with remediation.)</a:t>
            </a:r>
          </a:p>
          <a:p>
            <a:pPr>
              <a:lnSpc>
                <a:spcPct val="110000"/>
              </a:lnSpc>
            </a:pPr>
            <a:endParaRPr lang="en-US" sz="1400"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75407F5E-1248-0D41-AA81-B50EA45314DF}" type="slidenum">
              <a:rPr lang="en-US" smtClean="0"/>
              <a:t>2</a:t>
            </a:fld>
            <a:endParaRPr lang="en-US"/>
          </a:p>
        </p:txBody>
      </p:sp>
    </p:spTree>
    <p:extLst>
      <p:ext uri="{BB962C8B-B14F-4D97-AF65-F5344CB8AC3E}">
        <p14:creationId xmlns:p14="http://schemas.microsoft.com/office/powerpoint/2010/main" val="3821679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“People with mental and substance abuse disorders may die decades earlier than the average person — mostly from untreated and preventable chronic illnesses like hypertension, diabetes, obesity, and cardiovascular disease that are aggravated by poor health habits such as inadequate physical activity, poor nutrition, smoking, and substance abuse. Barriers to primary care — coupled with challenges in navigating complex healthcare systems — have been a major obstacle to care.” (</a:t>
            </a:r>
            <a:r>
              <a:rPr lang="en-US" dirty="0" err="1"/>
              <a:t>www.integration.samhsa.gov</a:t>
            </a:r>
            <a:r>
              <a:rPr lang="en-US" dirty="0"/>
              <a:t>/about-us/what-is-integrated-care).</a:t>
            </a:r>
          </a:p>
          <a:p>
            <a:r>
              <a:rPr lang="en-US" dirty="0"/>
              <a:t>Retrieved</a:t>
            </a:r>
            <a:r>
              <a:rPr lang="en-US" baseline="0" dirty="0"/>
              <a:t> from https://</a:t>
            </a:r>
            <a:r>
              <a:rPr lang="en-US" baseline="0" dirty="0" err="1"/>
              <a:t>med.fsu.edu</a:t>
            </a:r>
            <a:r>
              <a:rPr lang="en-US" baseline="0" dirty="0"/>
              <a:t>/</a:t>
            </a:r>
            <a:r>
              <a:rPr lang="en-US" baseline="0" dirty="0" err="1"/>
              <a:t>index.cfm?page</a:t>
            </a:r>
            <a:r>
              <a:rPr lang="en-US" baseline="0" dirty="0"/>
              <a:t>=</a:t>
            </a:r>
            <a:r>
              <a:rPr lang="en-US" baseline="0" dirty="0" err="1"/>
              <a:t>IntegratedHealthcare.what</a:t>
            </a:r>
            <a:endParaRPr lang="en-US" baseline="0" dirty="0"/>
          </a:p>
          <a:p>
            <a:endParaRPr lang="en-US" dirty="0"/>
          </a:p>
          <a:p>
            <a:endParaRPr lang="en-US" dirty="0"/>
          </a:p>
        </p:txBody>
      </p:sp>
      <p:sp>
        <p:nvSpPr>
          <p:cNvPr id="4" name="Slide Number Placeholder 3"/>
          <p:cNvSpPr>
            <a:spLocks noGrp="1"/>
          </p:cNvSpPr>
          <p:nvPr>
            <p:ph type="sldNum" sz="quarter" idx="5"/>
          </p:nvPr>
        </p:nvSpPr>
        <p:spPr/>
        <p:txBody>
          <a:bodyPr/>
          <a:lstStyle/>
          <a:p>
            <a:fld id="{75407F5E-1248-0D41-AA81-B50EA45314DF}" type="slidenum">
              <a:rPr lang="en-US" smtClean="0"/>
              <a:t>3</a:t>
            </a:fld>
            <a:endParaRPr lang="en-US"/>
          </a:p>
        </p:txBody>
      </p:sp>
    </p:spTree>
    <p:extLst>
      <p:ext uri="{BB962C8B-B14F-4D97-AF65-F5344CB8AC3E}">
        <p14:creationId xmlns:p14="http://schemas.microsoft.com/office/powerpoint/2010/main" val="43064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Substance</a:t>
            </a:r>
            <a:r>
              <a:rPr lang="en-US" baseline="0" dirty="0"/>
              <a:t> use with co-occurring health conditions can lead to increase needs of health care.  Inadequate medical care is often due to medical care and substance use care are traditionally delivered separately and by different providers. Substance use disorders are not typically viewed as a disease and are often not screened or referred to appropriate services.</a:t>
            </a:r>
          </a:p>
          <a:p>
            <a:endParaRPr lang="en-US" baseline="0" dirty="0"/>
          </a:p>
          <a:p>
            <a:r>
              <a:rPr lang="en-US" baseline="0" dirty="0"/>
              <a:t>SOURCE: </a:t>
            </a:r>
            <a:r>
              <a:rPr lang="en-US" baseline="0" dirty="0" err="1"/>
              <a:t>Drainoni</a:t>
            </a:r>
            <a:r>
              <a:rPr lang="en-US" baseline="0" dirty="0"/>
              <a:t> et al. (2014).</a:t>
            </a:r>
            <a:endParaRPr lang="en-US" dirty="0"/>
          </a:p>
          <a:p>
            <a:endParaRPr lang="en-US" dirty="0"/>
          </a:p>
        </p:txBody>
      </p:sp>
      <p:sp>
        <p:nvSpPr>
          <p:cNvPr id="4" name="Slide Number Placeholder 3"/>
          <p:cNvSpPr>
            <a:spLocks noGrp="1"/>
          </p:cNvSpPr>
          <p:nvPr>
            <p:ph type="sldNum" sz="quarter" idx="5"/>
          </p:nvPr>
        </p:nvSpPr>
        <p:spPr/>
        <p:txBody>
          <a:bodyPr/>
          <a:lstStyle/>
          <a:p>
            <a:fld id="{75407F5E-1248-0D41-AA81-B50EA45314DF}" type="slidenum">
              <a:rPr lang="en-US" smtClean="0"/>
              <a:t>4</a:t>
            </a:fld>
            <a:endParaRPr lang="en-US"/>
          </a:p>
        </p:txBody>
      </p:sp>
    </p:spTree>
    <p:extLst>
      <p:ext uri="{BB962C8B-B14F-4D97-AF65-F5344CB8AC3E}">
        <p14:creationId xmlns:p14="http://schemas.microsoft.com/office/powerpoint/2010/main" val="2062685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a:r>
            <a:r>
              <a:rPr lang="en-US" dirty="0" err="1"/>
              <a:t>Transdisciplinarity</a:t>
            </a:r>
            <a:r>
              <a:rPr lang="en-US" dirty="0"/>
              <a:t> involves “blurring boundaries” between disciplines and the synthesis of a new epistemology– new conceptual and theoretical frameworks, and new methodological approaches that ultimately yield a deeper understanding of the problem being studied “as a complex dynamic system” (</a:t>
            </a:r>
            <a:r>
              <a:rPr lang="en-US" dirty="0">
                <a:hlinkClick r:id="rId3"/>
              </a:rPr>
              <a:t>Kessel &amp; Rosenfield, 2008, p. S228</a:t>
            </a:r>
            <a:r>
              <a:rPr 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Video Clip: IMPART Legacy </a:t>
            </a:r>
            <a:r>
              <a:rPr lang="en-US" dirty="0" err="1"/>
              <a:t>Transdisiplinarity</a:t>
            </a:r>
            <a:r>
              <a:rPr lang="en-US" baseline="0" dirty="0"/>
              <a:t> </a:t>
            </a:r>
            <a:r>
              <a:rPr lang="en-US" baseline="0" dirty="0" err="1"/>
              <a:t>youtube</a:t>
            </a:r>
            <a:r>
              <a:rPr lang="en-US" baseline="0" dirty="0"/>
              <a:t> video link, created by CEWH June 9, 2015; </a:t>
            </a:r>
            <a:r>
              <a:rPr lang="en-US" baseline="0" dirty="0">
                <a:hlinkClick r:id="rId4"/>
              </a:rPr>
              <a:t>https://www.youtube.com/watch?v=IsxqphCHZMo&amp;feature=youtu.be</a:t>
            </a: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Intersections of Mental Health Perspectives in Addictions Research Training (n.d.). Retrieved from </a:t>
            </a:r>
            <a:r>
              <a:rPr lang="en-US" dirty="0">
                <a:hlinkClick r:id="rId5"/>
              </a:rPr>
              <a:t>http://addictionsresearchtraining.ca/tutorials/defining-addiction/</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75407F5E-1248-0D41-AA81-B50EA45314DF}" type="slidenum">
              <a:rPr lang="en-US" smtClean="0"/>
              <a:t>7</a:t>
            </a:fld>
            <a:endParaRPr lang="en-US"/>
          </a:p>
        </p:txBody>
      </p:sp>
    </p:spTree>
    <p:extLst>
      <p:ext uri="{BB962C8B-B14F-4D97-AF65-F5344CB8AC3E}">
        <p14:creationId xmlns:p14="http://schemas.microsoft.com/office/powerpoint/2010/main" val="4125544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r>
              <a:rPr lang="en-US" dirty="0"/>
              <a:t>SAMHSA-HRSA Center for Integrated Health Solution, The Quick Start Guide to Behavioral Health Integration:</a:t>
            </a:r>
          </a:p>
          <a:p>
            <a:pPr marL="0" indent="0" algn="l">
              <a:buNone/>
            </a:pPr>
            <a:r>
              <a:rPr lang="en-US" dirty="0">
                <a:hlinkClick r:id="rId3"/>
              </a:rPr>
              <a:t>https://www.integration.samhsa.gov/resource/quick-start-guide-to-behavioral-health-integration</a:t>
            </a:r>
            <a:endParaRPr lang="en-US" dirty="0"/>
          </a:p>
          <a:p>
            <a:pPr marL="0" indent="0" algn="l">
              <a:buNone/>
            </a:pPr>
            <a:endParaRPr lang="en-US" dirty="0"/>
          </a:p>
          <a:p>
            <a:endParaRPr lang="en-US" dirty="0"/>
          </a:p>
        </p:txBody>
      </p:sp>
      <p:sp>
        <p:nvSpPr>
          <p:cNvPr id="4" name="Slide Number Placeholder 3"/>
          <p:cNvSpPr>
            <a:spLocks noGrp="1"/>
          </p:cNvSpPr>
          <p:nvPr>
            <p:ph type="sldNum" sz="quarter" idx="5"/>
          </p:nvPr>
        </p:nvSpPr>
        <p:spPr/>
        <p:txBody>
          <a:bodyPr/>
          <a:lstStyle/>
          <a:p>
            <a:fld id="{75407F5E-1248-0D41-AA81-B50EA45314DF}" type="slidenum">
              <a:rPr lang="en-US" smtClean="0"/>
              <a:t>10</a:t>
            </a:fld>
            <a:endParaRPr lang="en-US"/>
          </a:p>
        </p:txBody>
      </p:sp>
    </p:spTree>
    <p:extLst>
      <p:ext uri="{BB962C8B-B14F-4D97-AF65-F5344CB8AC3E}">
        <p14:creationId xmlns:p14="http://schemas.microsoft.com/office/powerpoint/2010/main" val="2593486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7/26/19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7/26/19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7/26/19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95100"/>
            <a:ext cx="103632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716915"/>
            <a:ext cx="9144000" cy="9699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Picture Placeholder 4"/>
          <p:cNvSpPr>
            <a:spLocks noGrp="1"/>
          </p:cNvSpPr>
          <p:nvPr>
            <p:ph type="pic" sz="quarter" idx="10" hasCustomPrompt="1"/>
          </p:nvPr>
        </p:nvSpPr>
        <p:spPr>
          <a:xfrm>
            <a:off x="2148418" y="1"/>
            <a:ext cx="8824383" cy="1090613"/>
          </a:xfrm>
        </p:spPr>
        <p:txBody>
          <a:bodyPr/>
          <a:lstStyle>
            <a:lvl1pPr>
              <a:defRPr baseline="0"/>
            </a:lvl1pPr>
          </a:lstStyle>
          <a:p>
            <a:r>
              <a:rPr lang="en-US" dirty="0"/>
              <a:t>Add your logo here on actual first slide (not in Master).  Don’t forget to add alt text.</a:t>
            </a:r>
          </a:p>
        </p:txBody>
      </p:sp>
      <p:sp>
        <p:nvSpPr>
          <p:cNvPr id="11" name="Picture Placeholder 10"/>
          <p:cNvSpPr>
            <a:spLocks noGrp="1"/>
          </p:cNvSpPr>
          <p:nvPr>
            <p:ph type="pic" sz="quarter" idx="11" hasCustomPrompt="1"/>
          </p:nvPr>
        </p:nvSpPr>
        <p:spPr>
          <a:xfrm>
            <a:off x="6290733" y="4718050"/>
            <a:ext cx="5901267" cy="2139950"/>
          </a:xfrm>
        </p:spPr>
        <p:txBody>
          <a:bodyPr/>
          <a:lstStyle>
            <a:lvl1pPr>
              <a:defRPr baseline="0"/>
            </a:lvl1pPr>
          </a:lstStyle>
          <a:p>
            <a:r>
              <a:rPr lang="en-US" dirty="0"/>
              <a:t>Add ATTC Stacked bars here on actual first slide (not in Master).  Don’t forget to add alt text.</a:t>
            </a:r>
          </a:p>
        </p:txBody>
      </p:sp>
    </p:spTree>
    <p:custDataLst>
      <p:tags r:id="rId1"/>
    </p:custDataLst>
    <p:extLst>
      <p:ext uri="{BB962C8B-B14F-4D97-AF65-F5344CB8AC3E}">
        <p14:creationId xmlns:p14="http://schemas.microsoft.com/office/powerpoint/2010/main" val="5400227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18730"/>
          </a:xfrm>
        </p:spPr>
        <p:txBody>
          <a:bodyPr/>
          <a:lstStyle/>
          <a:p>
            <a:r>
              <a:rPr lang="en-US" dirty="0"/>
              <a:t>Click to edit Master title style</a:t>
            </a:r>
          </a:p>
        </p:txBody>
      </p:sp>
      <p:sp>
        <p:nvSpPr>
          <p:cNvPr id="3" name="Text Placeholder 2"/>
          <p:cNvSpPr>
            <a:spLocks noGrp="1"/>
          </p:cNvSpPr>
          <p:nvPr>
            <p:ph type="body" idx="1"/>
          </p:nvPr>
        </p:nvSpPr>
        <p:spPr>
          <a:xfrm>
            <a:off x="840099" y="1360457"/>
            <a:ext cx="515747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099" y="2184369"/>
            <a:ext cx="5157477" cy="3531737"/>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513" y="1360457"/>
            <a:ext cx="51828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513" y="2184369"/>
            <a:ext cx="5182876" cy="353173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Picture Placeholder 7"/>
          <p:cNvSpPr>
            <a:spLocks noGrp="1"/>
          </p:cNvSpPr>
          <p:nvPr>
            <p:ph type="pic" sz="quarter" idx="10" hasCustomPrompt="1"/>
          </p:nvPr>
        </p:nvSpPr>
        <p:spPr>
          <a:xfrm>
            <a:off x="152401" y="6151564"/>
            <a:ext cx="5236633" cy="706437"/>
          </a:xfrm>
        </p:spPr>
        <p:txBody>
          <a:bodyPr/>
          <a:lstStyle>
            <a:lvl1pPr>
              <a:defRPr baseline="0"/>
            </a:lvl1pPr>
          </a:lstStyle>
          <a:p>
            <a:r>
              <a:rPr lang="en-US" dirty="0"/>
              <a:t>Your logo on Master slide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10888" y="5538461"/>
            <a:ext cx="2481112" cy="1654076"/>
          </a:xfrm>
          <a:prstGeom prst="rect">
            <a:avLst/>
          </a:prstGeom>
        </p:spPr>
      </p:pic>
    </p:spTree>
    <p:custDataLst>
      <p:tags r:id="rId1"/>
    </p:custDataLst>
    <p:extLst>
      <p:ext uri="{BB962C8B-B14F-4D97-AF65-F5344CB8AC3E}">
        <p14:creationId xmlns:p14="http://schemas.microsoft.com/office/powerpoint/2010/main" val="7309883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5" name="Title 1"/>
          <p:cNvSpPr>
            <a:spLocks noGrp="1"/>
          </p:cNvSpPr>
          <p:nvPr>
            <p:ph type="title"/>
          </p:nvPr>
        </p:nvSpPr>
        <p:spPr>
          <a:xfrm>
            <a:off x="0" y="0"/>
            <a:ext cx="12192000" cy="1081816"/>
          </a:xfrm>
        </p:spPr>
        <p:txBody>
          <a:bodyPr/>
          <a:lstStyle/>
          <a:p>
            <a:r>
              <a:rPr lang="en-US" dirty="0"/>
              <a:t>Click to edit Master title style</a:t>
            </a:r>
          </a:p>
        </p:txBody>
      </p:sp>
      <p:sp>
        <p:nvSpPr>
          <p:cNvPr id="7" name="Content Placeholder 6"/>
          <p:cNvSpPr>
            <a:spLocks noGrp="1"/>
          </p:cNvSpPr>
          <p:nvPr>
            <p:ph sz="quarter" idx="10"/>
          </p:nvPr>
        </p:nvSpPr>
        <p:spPr>
          <a:xfrm>
            <a:off x="3716340" y="5004952"/>
            <a:ext cx="4440237" cy="4651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1"/>
          </p:nvPr>
        </p:nvSpPr>
        <p:spPr>
          <a:xfrm>
            <a:off x="276228" y="1710896"/>
            <a:ext cx="4919889" cy="3178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2"/>
          </p:nvPr>
        </p:nvSpPr>
        <p:spPr>
          <a:xfrm>
            <a:off x="6996113" y="1710890"/>
            <a:ext cx="4919472" cy="31821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Picture Placeholder 7"/>
          <p:cNvSpPr>
            <a:spLocks noGrp="1"/>
          </p:cNvSpPr>
          <p:nvPr>
            <p:ph type="pic" sz="quarter" idx="13" hasCustomPrompt="1"/>
          </p:nvPr>
        </p:nvSpPr>
        <p:spPr>
          <a:xfrm>
            <a:off x="152401" y="6151564"/>
            <a:ext cx="5236633" cy="706437"/>
          </a:xfrm>
        </p:spPr>
        <p:txBody>
          <a:bodyPr/>
          <a:lstStyle>
            <a:lvl1pPr>
              <a:defRPr baseline="0"/>
            </a:lvl1pPr>
          </a:lstStyle>
          <a:p>
            <a:r>
              <a:rPr lang="en-US" dirty="0"/>
              <a:t>Your logo on Master slide</a:t>
            </a:r>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10888" y="5538461"/>
            <a:ext cx="2481112" cy="1654076"/>
          </a:xfrm>
          <a:prstGeom prst="rect">
            <a:avLst/>
          </a:prstGeom>
        </p:spPr>
      </p:pic>
    </p:spTree>
    <p:custDataLst>
      <p:tags r:id="rId1"/>
    </p:custDataLst>
    <p:extLst>
      <p:ext uri="{BB962C8B-B14F-4D97-AF65-F5344CB8AC3E}">
        <p14:creationId xmlns:p14="http://schemas.microsoft.com/office/powerpoint/2010/main" val="19322881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 y="2309"/>
            <a:ext cx="12191999" cy="887693"/>
          </a:xfrm>
        </p:spPr>
        <p:txBody>
          <a:bodyPr anchor="b">
            <a:normAutofit/>
          </a:bodyPr>
          <a:lstStyle>
            <a:lvl1pPr>
              <a:defRPr sz="4400"/>
            </a:lvl1pPr>
          </a:lstStyle>
          <a:p>
            <a:r>
              <a:rPr lang="en-US" dirty="0"/>
              <a:t>Click to edit Master title style</a:t>
            </a:r>
          </a:p>
        </p:txBody>
      </p:sp>
      <p:sp>
        <p:nvSpPr>
          <p:cNvPr id="11" name="Text Placeholder 10"/>
          <p:cNvSpPr>
            <a:spLocks noGrp="1"/>
          </p:cNvSpPr>
          <p:nvPr>
            <p:ph type="body" sz="quarter" idx="11"/>
          </p:nvPr>
        </p:nvSpPr>
        <p:spPr>
          <a:xfrm>
            <a:off x="377825" y="3526024"/>
            <a:ext cx="4122739" cy="139382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3" name="Content Placeholder 12"/>
          <p:cNvSpPr>
            <a:spLocks noGrp="1"/>
          </p:cNvSpPr>
          <p:nvPr>
            <p:ph sz="quarter" idx="12"/>
          </p:nvPr>
        </p:nvSpPr>
        <p:spPr>
          <a:xfrm>
            <a:off x="377825" y="1668649"/>
            <a:ext cx="4122739" cy="139382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5" name="Picture Placeholder 14"/>
          <p:cNvSpPr>
            <a:spLocks noGrp="1"/>
          </p:cNvSpPr>
          <p:nvPr>
            <p:ph type="pic" sz="quarter" idx="13"/>
          </p:nvPr>
        </p:nvSpPr>
        <p:spPr>
          <a:xfrm>
            <a:off x="7735888" y="1668643"/>
            <a:ext cx="3570288" cy="1392918"/>
          </a:xfrm>
        </p:spPr>
        <p:txBody>
          <a:bodyPr/>
          <a:lstStyle/>
          <a:p>
            <a:endParaRPr lang="en-US"/>
          </a:p>
        </p:txBody>
      </p:sp>
      <p:sp>
        <p:nvSpPr>
          <p:cNvPr id="17" name="Picture Placeholder 16"/>
          <p:cNvSpPr>
            <a:spLocks noGrp="1"/>
          </p:cNvSpPr>
          <p:nvPr>
            <p:ph type="pic" sz="quarter" idx="14"/>
          </p:nvPr>
        </p:nvSpPr>
        <p:spPr>
          <a:xfrm>
            <a:off x="7735888" y="3526018"/>
            <a:ext cx="3575304" cy="1389888"/>
          </a:xfrm>
        </p:spPr>
        <p:txBody>
          <a:bodyPr/>
          <a:lstStyle/>
          <a:p>
            <a:endParaRPr lang="en-US"/>
          </a:p>
        </p:txBody>
      </p:sp>
      <p:sp>
        <p:nvSpPr>
          <p:cNvPr id="8" name="Picture Placeholder 7"/>
          <p:cNvSpPr>
            <a:spLocks noGrp="1"/>
          </p:cNvSpPr>
          <p:nvPr>
            <p:ph type="pic" sz="quarter" idx="15" hasCustomPrompt="1"/>
          </p:nvPr>
        </p:nvSpPr>
        <p:spPr>
          <a:xfrm>
            <a:off x="152401" y="6151564"/>
            <a:ext cx="5236633" cy="706437"/>
          </a:xfrm>
        </p:spPr>
        <p:txBody>
          <a:bodyPr/>
          <a:lstStyle>
            <a:lvl1pPr>
              <a:defRPr baseline="0"/>
            </a:lvl1pPr>
          </a:lstStyle>
          <a:p>
            <a:r>
              <a:rPr lang="en-US" dirty="0"/>
              <a:t>Your logo on Master slide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10888" y="5538461"/>
            <a:ext cx="2481112" cy="1654076"/>
          </a:xfrm>
          <a:prstGeom prst="rect">
            <a:avLst/>
          </a:prstGeom>
        </p:spPr>
      </p:pic>
    </p:spTree>
    <p:custDataLst>
      <p:tags r:id="rId1"/>
    </p:custDataLst>
    <p:extLst>
      <p:ext uri="{BB962C8B-B14F-4D97-AF65-F5344CB8AC3E}">
        <p14:creationId xmlns:p14="http://schemas.microsoft.com/office/powerpoint/2010/main" val="1686423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7/26/19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7/26/19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7/26/19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7/26/19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7/26/19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7/26/19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7/26/19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7/26/19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7/26/19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449490957"/>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63" r:id="rId13"/>
    <p:sldLayoutId id="2147483655" r:id="rId14"/>
    <p:sldLayoutId id="2147483657"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6.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www.thinglink.com/channel/622854013355819009/slideshow" TargetMode="External"/><Relationship Id="rId4" Type="http://schemas.openxmlformats.org/officeDocument/2006/relationships/hyperlink" Target="https://www.integration.samhsa.gov/"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d.fsu.edu/index.cfm?page=IntegratedHealthcare.what" TargetMode="External"/><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hyperlink" Target="http://addictionsresearchtraining.ca/tutorials/defining-addiction/" TargetMode="External"/><Relationship Id="rId4" Type="http://schemas.openxmlformats.org/officeDocument/2006/relationships/hyperlink" Target="http://www.integration.samhsa.gov/"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ags" Target="../tags/tag7.xml"/><Relationship Id="rId5" Type="http://schemas.openxmlformats.org/officeDocument/2006/relationships/image" Target="../media/image3.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hyperlink" Target="https://www.youtube.com/watch?v=IsxqphCHZMo&amp;feature=youtu.be"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addictionsresearchtraining.ca/tutorials/defining-addiction/"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addictionsresearchtraining.ca/tutorials/defining-addiction/"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descr="ATTC Stacked Color Bars"/>
          <p:cNvPicPr>
            <a:picLocks noGrp="1" noChangeAspect="1"/>
          </p:cNvPicPr>
          <p:nvPr>
            <p:ph type="pic" sz="quarter" idx="11"/>
          </p:nvPr>
        </p:nvPicPr>
        <p:blipFill>
          <a:blip r:embed="rId4">
            <a:extLst>
              <a:ext uri="{28A0092B-C50C-407E-A947-70E740481C1C}">
                <a14:useLocalDpi xmlns:a14="http://schemas.microsoft.com/office/drawing/2010/main" val="0"/>
              </a:ext>
            </a:extLst>
          </a:blip>
          <a:stretch>
            <a:fillRect/>
          </a:stretch>
        </p:blipFill>
        <p:spPr>
          <a:xfrm>
            <a:off x="8213436" y="4756327"/>
            <a:ext cx="3978564" cy="2652376"/>
          </a:xfrm>
        </p:spPr>
      </p:pic>
      <p:sp>
        <p:nvSpPr>
          <p:cNvPr id="3" name="Subtitle 2" descr="Disclaimer&#10;" title="Disclaimer"/>
          <p:cNvSpPr>
            <a:spLocks noGrp="1"/>
          </p:cNvSpPr>
          <p:nvPr>
            <p:ph type="subTitle" idx="1"/>
          </p:nvPr>
        </p:nvSpPr>
        <p:spPr>
          <a:xfrm>
            <a:off x="335279" y="5787450"/>
            <a:ext cx="6925056" cy="969962"/>
          </a:xfrm>
        </p:spPr>
        <p:txBody>
          <a:bodyPr>
            <a:normAutofit/>
          </a:bodyPr>
          <a:lstStyle/>
          <a:p>
            <a:pPr algn="l"/>
            <a:r>
              <a:rPr lang="en-US" sz="1200" dirty="0">
                <a:solidFill>
                  <a:prstClr val="black"/>
                </a:solidFill>
              </a:rPr>
              <a:t>This product was funded under a cooperative agreement from the Substance Abuse and Mental Health Services Administration (SAMHSA) Center for Substance Abuse Treatment (CSAT) (Grant Number TI-080200). All material, except that taken directly from copyrighted sources, is in the public domain and may be used and reprinted for training purposes without special permission. However, any content used should be attributed to the Mountain Plains Addiction Technology Transfer Center.</a:t>
            </a:r>
          </a:p>
        </p:txBody>
      </p:sp>
      <p:pic>
        <p:nvPicPr>
          <p:cNvPr id="5" name="Picture 4" descr="slideDecks for you image"/>
          <p:cNvPicPr>
            <a:picLocks noChangeAspect="1"/>
          </p:cNvPicPr>
          <p:nvPr/>
        </p:nvPicPr>
        <p:blipFill>
          <a:blip r:embed="rId5"/>
          <a:stretch>
            <a:fillRect/>
          </a:stretch>
        </p:blipFill>
        <p:spPr>
          <a:xfrm>
            <a:off x="2891487" y="1626976"/>
            <a:ext cx="6157727" cy="3509183"/>
          </a:xfrm>
          <a:prstGeom prst="rect">
            <a:avLst/>
          </a:prstGeom>
        </p:spPr>
      </p:pic>
      <p:pic>
        <p:nvPicPr>
          <p:cNvPr id="4" name="Picture Placeholder 3" descr="Mountain Plains ATTC Logo" title="Mountain Plains ATTC"/>
          <p:cNvPicPr>
            <a:picLocks noGrp="1" noChangeAspect="1"/>
          </p:cNvPicPr>
          <p:nvPr>
            <p:ph type="pic" sz="quarter" idx="10"/>
          </p:nvPr>
        </p:nvPicPr>
        <p:blipFill>
          <a:blip r:embed="rId6">
            <a:extLst>
              <a:ext uri="{28A0092B-C50C-407E-A947-70E740481C1C}">
                <a14:useLocalDpi xmlns:a14="http://schemas.microsoft.com/office/drawing/2010/main" val="0"/>
              </a:ext>
            </a:extLst>
          </a:blip>
          <a:srcRect t="9686" b="9686"/>
          <a:stretch>
            <a:fillRect/>
          </a:stretch>
        </p:blipFill>
        <p:spPr>
          <a:xfrm>
            <a:off x="0" y="441571"/>
            <a:ext cx="7595615" cy="938861"/>
          </a:xfrm>
        </p:spPr>
      </p:pic>
    </p:spTree>
    <p:custDataLst>
      <p:tags r:id="rId1"/>
    </p:custDataLst>
    <p:extLst>
      <p:ext uri="{BB962C8B-B14F-4D97-AF65-F5344CB8AC3E}">
        <p14:creationId xmlns:p14="http://schemas.microsoft.com/office/powerpoint/2010/main" val="1296378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title="Mountain Plains ATTC Logo">
            <a:extLst>
              <a:ext uri="{FF2B5EF4-FFF2-40B4-BE49-F238E27FC236}">
                <a16:creationId xmlns:a16="http://schemas.microsoft.com/office/drawing/2014/main" id="{2EA425A5-381C-D948-9ABF-50EADA040B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3553" y="6270285"/>
            <a:ext cx="1184381" cy="457200"/>
          </a:xfrm>
          <a:prstGeom prst="rect">
            <a:avLst/>
          </a:prstGeom>
        </p:spPr>
      </p:pic>
      <p:sp>
        <p:nvSpPr>
          <p:cNvPr id="4" name="Rectangle 3">
            <a:extLst>
              <a:ext uri="{FF2B5EF4-FFF2-40B4-BE49-F238E27FC236}">
                <a16:creationId xmlns:a16="http://schemas.microsoft.com/office/drawing/2014/main" id="{D3AEBD6D-EE41-D947-A529-28D9842A73AB}"/>
              </a:ext>
            </a:extLst>
          </p:cNvPr>
          <p:cNvSpPr/>
          <p:nvPr/>
        </p:nvSpPr>
        <p:spPr>
          <a:xfrm>
            <a:off x="84666" y="6464069"/>
            <a:ext cx="7958668" cy="276999"/>
          </a:xfrm>
          <a:prstGeom prst="rect">
            <a:avLst/>
          </a:prstGeom>
        </p:spPr>
        <p:txBody>
          <a:bodyPr wrap="square">
            <a:spAutoFit/>
          </a:bodyPr>
          <a:lstStyle/>
          <a:p>
            <a:r>
              <a:rPr lang="en-US" sz="1200" dirty="0"/>
              <a:t>(SAMHSA-HRSA Center for Integrated Health Solutions (n.d.) Retrieved from </a:t>
            </a:r>
            <a:r>
              <a:rPr lang="en-US" sz="1200" dirty="0">
                <a:hlinkClick r:id="rId4">
                  <a:extLst>
                    <a:ext uri="{A12FA001-AC4F-418D-AE19-62706E023703}">
                      <ahyp:hlinkClr xmlns:ahyp="http://schemas.microsoft.com/office/drawing/2018/hyperlinkcolor" val="tx"/>
                    </a:ext>
                  </a:extLst>
                </a:hlinkClick>
              </a:rPr>
              <a:t>https://www.integration.samhsa.gov/</a:t>
            </a:r>
            <a:r>
              <a:rPr lang="en-US" sz="1200" dirty="0"/>
              <a:t> )</a:t>
            </a:r>
          </a:p>
        </p:txBody>
      </p:sp>
      <p:sp>
        <p:nvSpPr>
          <p:cNvPr id="3" name="Content Placeholder 2">
            <a:extLst>
              <a:ext uri="{FF2B5EF4-FFF2-40B4-BE49-F238E27FC236}">
                <a16:creationId xmlns:a16="http://schemas.microsoft.com/office/drawing/2014/main" id="{C231E233-3496-C546-BDE2-849392A601C8}"/>
              </a:ext>
            </a:extLst>
          </p:cNvPr>
          <p:cNvSpPr>
            <a:spLocks noGrp="1"/>
          </p:cNvSpPr>
          <p:nvPr>
            <p:ph idx="1"/>
          </p:nvPr>
        </p:nvSpPr>
        <p:spPr>
          <a:xfrm>
            <a:off x="838200" y="1825625"/>
            <a:ext cx="10515600" cy="1222375"/>
          </a:xfrm>
        </p:spPr>
        <p:txBody>
          <a:bodyPr/>
          <a:lstStyle/>
          <a:p>
            <a:pPr marL="0" lvl="1" indent="0">
              <a:buNone/>
            </a:pPr>
            <a:r>
              <a:rPr lang="en-US" dirty="0">
                <a:latin typeface="Arial" panose="020B0604020202020204" pitchFamily="34" charset="0"/>
                <a:cs typeface="Arial" panose="020B0604020202020204" pitchFamily="34" charset="0"/>
              </a:rPr>
              <a:t>Take a walk through this interactive guide:</a:t>
            </a:r>
          </a:p>
          <a:p>
            <a:pPr marL="457200" lvl="1" indent="0">
              <a:buNone/>
            </a:pPr>
            <a:endParaRPr lang="en-US" sz="1800" dirty="0">
              <a:solidFill>
                <a:srgbClr val="00467F"/>
              </a:solidFill>
              <a:latin typeface="Arial" panose="020B0604020202020204" pitchFamily="34" charset="0"/>
              <a:cs typeface="Arial" panose="020B0604020202020204" pitchFamily="34" charset="0"/>
            </a:endParaRPr>
          </a:p>
          <a:p>
            <a:pPr marL="0" indent="0" algn="ctr">
              <a:buNone/>
            </a:pPr>
            <a:r>
              <a:rPr lang="en-US" sz="2000" i="1" dirty="0">
                <a:solidFill>
                  <a:srgbClr val="00467F"/>
                </a:solidFill>
                <a:latin typeface="Segoe UI Semibold" panose="020B0702040204020203" pitchFamily="34" charset="0"/>
                <a:cs typeface="Segoe UI Semibold" panose="020B0702040204020203" pitchFamily="34" charset="0"/>
                <a:hlinkClick r:id="rId5"/>
              </a:rPr>
              <a:t>The Quick Start Guide to Behavioral Health Integration</a:t>
            </a:r>
            <a:endParaRPr lang="en-US" sz="2000" i="1" dirty="0">
              <a:solidFill>
                <a:srgbClr val="00467F"/>
              </a:solidFill>
              <a:latin typeface="Segoe UI Semibold" panose="020B0702040204020203" pitchFamily="34" charset="0"/>
              <a:cs typeface="Segoe UI Semibold" panose="020B0702040204020203" pitchFamily="34" charset="0"/>
            </a:endParaRPr>
          </a:p>
          <a:p>
            <a:pPr marL="0" indent="0">
              <a:buNone/>
            </a:pPr>
            <a:endParaRPr lang="en-US" dirty="0"/>
          </a:p>
        </p:txBody>
      </p:sp>
      <p:sp>
        <p:nvSpPr>
          <p:cNvPr id="2" name="Title 1">
            <a:extLst>
              <a:ext uri="{FF2B5EF4-FFF2-40B4-BE49-F238E27FC236}">
                <a16:creationId xmlns:a16="http://schemas.microsoft.com/office/drawing/2014/main" id="{652A1D54-7678-7B46-B71E-B349131F6D24}"/>
              </a:ext>
            </a:extLst>
          </p:cNvPr>
          <p:cNvSpPr>
            <a:spLocks noGrp="1"/>
          </p:cNvSpPr>
          <p:nvPr>
            <p:ph type="title"/>
          </p:nvPr>
        </p:nvSpPr>
        <p:spPr/>
        <p:txBody>
          <a:bodyPr/>
          <a:lstStyle/>
          <a:p>
            <a:r>
              <a:rPr lang="en-US" b="1" dirty="0">
                <a:solidFill>
                  <a:schemeClr val="tx1">
                    <a:lumMod val="75000"/>
                    <a:lumOff val="25000"/>
                  </a:schemeClr>
                </a:solidFill>
                <a:latin typeface="Arial" panose="020B0604020202020204" pitchFamily="34" charset="0"/>
                <a:cs typeface="Arial" panose="020B0604020202020204" pitchFamily="34" charset="0"/>
              </a:rPr>
              <a:t>Considering Integrated Healthcare at your Organization?</a:t>
            </a:r>
            <a:endParaRPr lang="en-US" dirty="0">
              <a:solidFill>
                <a:schemeClr val="tx1">
                  <a:lumMod val="75000"/>
                  <a:lumOff val="25000"/>
                </a:schemeClr>
              </a:solidFill>
            </a:endParaRPr>
          </a:p>
        </p:txBody>
      </p:sp>
    </p:spTree>
    <p:extLst>
      <p:ext uri="{BB962C8B-B14F-4D97-AF65-F5344CB8AC3E}">
        <p14:creationId xmlns:p14="http://schemas.microsoft.com/office/powerpoint/2010/main" val="4290319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title="Mountain Plains ATTC Logo">
            <a:extLst>
              <a:ext uri="{FF2B5EF4-FFF2-40B4-BE49-F238E27FC236}">
                <a16:creationId xmlns:a16="http://schemas.microsoft.com/office/drawing/2014/main" id="{AA885039-68BE-174D-B8C9-FCFA28F195C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23553" y="6270285"/>
            <a:ext cx="1184381" cy="457200"/>
          </a:xfrm>
          <a:prstGeom prst="rect">
            <a:avLst/>
          </a:prstGeom>
        </p:spPr>
      </p:pic>
      <p:sp>
        <p:nvSpPr>
          <p:cNvPr id="3" name="Content Placeholder 2">
            <a:extLst>
              <a:ext uri="{FF2B5EF4-FFF2-40B4-BE49-F238E27FC236}">
                <a16:creationId xmlns:a16="http://schemas.microsoft.com/office/drawing/2014/main" id="{7D1B0F56-9496-314B-ACDA-A56F624D31B6}"/>
              </a:ext>
            </a:extLst>
          </p:cNvPr>
          <p:cNvSpPr>
            <a:spLocks noGrp="1"/>
          </p:cNvSpPr>
          <p:nvPr>
            <p:ph idx="1"/>
          </p:nvPr>
        </p:nvSpPr>
        <p:spPr>
          <a:xfrm>
            <a:off x="838200" y="1261533"/>
            <a:ext cx="10515600" cy="4915430"/>
          </a:xfrm>
        </p:spPr>
        <p:txBody>
          <a:bodyPr>
            <a:normAutofit fontScale="47500" lnSpcReduction="20000"/>
          </a:bodyPr>
          <a:lstStyle/>
          <a:p>
            <a:pPr>
              <a:lnSpc>
                <a:spcPct val="120000"/>
              </a:lnSpc>
            </a:pPr>
            <a:r>
              <a:rPr lang="en-US" dirty="0" err="1"/>
              <a:t>Drainoni</a:t>
            </a:r>
            <a:r>
              <a:rPr lang="en-US" dirty="0"/>
              <a:t>, M., Farrell, C., Sorensen-</a:t>
            </a:r>
            <a:r>
              <a:rPr lang="en-US" dirty="0" err="1"/>
              <a:t>Alawad</a:t>
            </a:r>
            <a:r>
              <a:rPr lang="en-US" dirty="0"/>
              <a:t>, A., Palmisano, J., </a:t>
            </a:r>
            <a:r>
              <a:rPr lang="en-US" dirty="0" err="1"/>
              <a:t>Chaisson</a:t>
            </a:r>
            <a:r>
              <a:rPr lang="en-US" dirty="0"/>
              <a:t>, C., &amp; Walley, A.(2014). Patient perspectives of an integrated program of medical care and substance use treatment. </a:t>
            </a:r>
            <a:r>
              <a:rPr lang="en-US" i="1" dirty="0"/>
              <a:t>AIDS Patient Care and STD's</a:t>
            </a:r>
            <a:r>
              <a:rPr lang="en-US" dirty="0"/>
              <a:t>, </a:t>
            </a:r>
            <a:r>
              <a:rPr lang="en-US" i="1" dirty="0"/>
              <a:t>28</a:t>
            </a:r>
            <a:r>
              <a:rPr lang="en-US" dirty="0"/>
              <a:t>(2), 71-81.</a:t>
            </a:r>
          </a:p>
          <a:p>
            <a:pPr>
              <a:lnSpc>
                <a:spcPct val="120000"/>
              </a:lnSpc>
            </a:pPr>
            <a:r>
              <a:rPr lang="en-US" i="1" dirty="0"/>
              <a:t>Florida State University College of Medicine: Center for Behavioral health Integration.  What is integrated health care? Retrieved from </a:t>
            </a:r>
            <a:r>
              <a:rPr lang="en-US" i="1" dirty="0">
                <a:hlinkClick r:id="rId3">
                  <a:extLst>
                    <a:ext uri="{A12FA001-AC4F-418D-AE19-62706E023703}">
                      <ahyp:hlinkClr xmlns:ahyp="http://schemas.microsoft.com/office/drawing/2018/hyperlinkcolor" val="tx"/>
                    </a:ext>
                  </a:extLst>
                </a:hlinkClick>
              </a:rPr>
              <a:t>https://med.fsu.edu/index.cfm?page=IntegratedHealthcare.what</a:t>
            </a:r>
            <a:endParaRPr lang="en-US" i="1" dirty="0"/>
          </a:p>
          <a:p>
            <a:pPr>
              <a:lnSpc>
                <a:spcPct val="120000"/>
              </a:lnSpc>
            </a:pPr>
            <a:r>
              <a:rPr lang="en-US" i="1" dirty="0"/>
              <a:t>HRSA Center For Integrated Health Solutions </a:t>
            </a:r>
            <a:r>
              <a:rPr lang="en-US" dirty="0"/>
              <a:t>(n.d.). Retrieved from </a:t>
            </a:r>
            <a:r>
              <a:rPr lang="en-US" dirty="0">
                <a:hlinkClick r:id="rId4">
                  <a:extLst>
                    <a:ext uri="{A12FA001-AC4F-418D-AE19-62706E023703}">
                      <ahyp:hlinkClr xmlns:ahyp="http://schemas.microsoft.com/office/drawing/2018/hyperlinkcolor" val="tx"/>
                    </a:ext>
                  </a:extLst>
                </a:hlinkClick>
              </a:rPr>
              <a:t>http://www.integration.samhsa.gov</a:t>
            </a:r>
            <a:r>
              <a:rPr lang="en-US" dirty="0"/>
              <a:t> </a:t>
            </a:r>
          </a:p>
          <a:p>
            <a:pPr>
              <a:lnSpc>
                <a:spcPct val="120000"/>
              </a:lnSpc>
            </a:pPr>
            <a:r>
              <a:rPr lang="en-US" dirty="0"/>
              <a:t>Intersections of Mental Health Perspectives in Addictions Research Training (n.d.). Retrieved from </a:t>
            </a:r>
            <a:r>
              <a:rPr lang="en-US" dirty="0">
                <a:hlinkClick r:id="rId5">
                  <a:extLst>
                    <a:ext uri="{A12FA001-AC4F-418D-AE19-62706E023703}">
                      <ahyp:hlinkClr xmlns:ahyp="http://schemas.microsoft.com/office/drawing/2018/hyperlinkcolor" val="tx"/>
                    </a:ext>
                  </a:extLst>
                </a:hlinkClick>
              </a:rPr>
              <a:t>http://addictionsresearchtraining.ca/tutorials/defining-addiction/</a:t>
            </a:r>
            <a:endParaRPr lang="en-US" dirty="0"/>
          </a:p>
          <a:p>
            <a:pPr>
              <a:lnSpc>
                <a:spcPct val="120000"/>
              </a:lnSpc>
            </a:pPr>
            <a:r>
              <a:rPr lang="en-US" dirty="0"/>
              <a:t>Lee J; Capra G; </a:t>
            </a:r>
            <a:r>
              <a:rPr lang="en-US" dirty="0" err="1"/>
              <a:t>Klobucar</a:t>
            </a:r>
            <a:r>
              <a:rPr lang="en-US" dirty="0"/>
              <a:t> T, (2016). Forging New Paths to Integrate Rural Veterans' Care Nationwide. </a:t>
            </a:r>
            <a:r>
              <a:rPr lang="en-US" i="1" dirty="0"/>
              <a:t>The Journal Of Rural Health: Official Journal Of The American Rural Health Association And The National Rural Health Care Association</a:t>
            </a:r>
            <a:r>
              <a:rPr lang="en-US" dirty="0"/>
              <a:t>, Sep; Vol. 32 (4), pp. 374-376</a:t>
            </a:r>
          </a:p>
          <a:p>
            <a:pPr>
              <a:lnSpc>
                <a:spcPct val="120000"/>
              </a:lnSpc>
            </a:pPr>
            <a:r>
              <a:rPr lang="en-US" dirty="0" err="1"/>
              <a:t>Padwa</a:t>
            </a:r>
            <a:r>
              <a:rPr lang="en-US" dirty="0"/>
              <a:t>, H., </a:t>
            </a:r>
            <a:r>
              <a:rPr lang="en-US" dirty="0" err="1"/>
              <a:t>Urada</a:t>
            </a:r>
            <a:r>
              <a:rPr lang="en-US" dirty="0"/>
              <a:t>, D., Gauthier, P., </a:t>
            </a:r>
            <a:r>
              <a:rPr lang="en-US" dirty="0" err="1"/>
              <a:t>Rieckmann</a:t>
            </a:r>
            <a:r>
              <a:rPr lang="en-US" dirty="0"/>
              <a:t>, T., Hurley, B., </a:t>
            </a:r>
            <a:r>
              <a:rPr lang="en-US" dirty="0" err="1"/>
              <a:t>Crevecouer-MacPhail</a:t>
            </a:r>
            <a:r>
              <a:rPr lang="en-US" dirty="0"/>
              <a:t>, D., &amp; Rawson, R. (2016). Organizing publicly funded substance use disorder treatment in the United States: moving toward a service system approach. </a:t>
            </a:r>
            <a:r>
              <a:rPr lang="en-US" i="1" dirty="0"/>
              <a:t>Journal of Substance Abuse Treatment</a:t>
            </a:r>
            <a:r>
              <a:rPr lang="en-US" dirty="0"/>
              <a:t>, </a:t>
            </a:r>
            <a:r>
              <a:rPr lang="en-US" i="1" dirty="0"/>
              <a:t>69</a:t>
            </a:r>
            <a:r>
              <a:rPr lang="en-US" dirty="0"/>
              <a:t>, 9-18.</a:t>
            </a:r>
          </a:p>
          <a:p>
            <a:pPr>
              <a:lnSpc>
                <a:spcPct val="120000"/>
              </a:lnSpc>
            </a:pPr>
            <a:r>
              <a:rPr lang="en-US" dirty="0"/>
              <a:t>Priester, M.A., Bowne, T., </a:t>
            </a:r>
            <a:r>
              <a:rPr lang="en-US" dirty="0" err="1"/>
              <a:t>Iachini</a:t>
            </a:r>
            <a:r>
              <a:rPr lang="en-US" dirty="0"/>
              <a:t>, A., Clone, S, DeHart, D., &amp; Seay, K.D.(2016). Treatment access barriers and disparities among individuals with co-occurring mental health and substance use disorders: an integrative literature review. </a:t>
            </a:r>
            <a:r>
              <a:rPr lang="en-US" i="1" dirty="0"/>
              <a:t>Journal of Substance Abuse treatment</a:t>
            </a:r>
            <a:r>
              <a:rPr lang="en-US" dirty="0"/>
              <a:t>, </a:t>
            </a:r>
            <a:r>
              <a:rPr lang="en-US" i="1" dirty="0"/>
              <a:t>61</a:t>
            </a:r>
            <a:r>
              <a:rPr lang="en-US" dirty="0"/>
              <a:t>(), 47-59.</a:t>
            </a:r>
          </a:p>
          <a:p>
            <a:pPr>
              <a:lnSpc>
                <a:spcPct val="120000"/>
              </a:lnSpc>
            </a:pPr>
            <a:r>
              <a:rPr lang="en-US" dirty="0"/>
              <a:t>Schaper, E., </a:t>
            </a:r>
            <a:r>
              <a:rPr lang="en-US" dirty="0" err="1"/>
              <a:t>Padwa</a:t>
            </a:r>
            <a:r>
              <a:rPr lang="en-US" dirty="0"/>
              <a:t>, H., </a:t>
            </a:r>
            <a:r>
              <a:rPr lang="en-US" dirty="0" err="1"/>
              <a:t>Urada</a:t>
            </a:r>
            <a:r>
              <a:rPr lang="en-US" dirty="0"/>
              <a:t>, D., &amp; </a:t>
            </a:r>
            <a:r>
              <a:rPr lang="en-US" dirty="0" err="1"/>
              <a:t>Shoptaw</a:t>
            </a:r>
            <a:r>
              <a:rPr lang="en-US" dirty="0"/>
              <a:t>, S. (2016). Substance use disorder patient privacy and comprehensive care in integrated health care settings. </a:t>
            </a:r>
            <a:r>
              <a:rPr lang="en-US" i="1" dirty="0"/>
              <a:t>Psychological Services</a:t>
            </a:r>
            <a:r>
              <a:rPr lang="en-US" dirty="0"/>
              <a:t>, </a:t>
            </a:r>
            <a:r>
              <a:rPr lang="en-US" i="1" dirty="0"/>
              <a:t>13</a:t>
            </a:r>
            <a:r>
              <a:rPr lang="en-US" dirty="0"/>
              <a:t>(1), 105-109.</a:t>
            </a:r>
          </a:p>
        </p:txBody>
      </p:sp>
      <p:sp>
        <p:nvSpPr>
          <p:cNvPr id="2" name="Title 1">
            <a:extLst>
              <a:ext uri="{FF2B5EF4-FFF2-40B4-BE49-F238E27FC236}">
                <a16:creationId xmlns:a16="http://schemas.microsoft.com/office/drawing/2014/main" id="{F926BEE4-EBA0-6D42-BFA2-0A4364227874}"/>
              </a:ext>
            </a:extLst>
          </p:cNvPr>
          <p:cNvSpPr>
            <a:spLocks noGrp="1"/>
          </p:cNvSpPr>
          <p:nvPr>
            <p:ph type="title"/>
          </p:nvPr>
        </p:nvSpPr>
        <p:spPr>
          <a:xfrm>
            <a:off x="838200" y="365126"/>
            <a:ext cx="10515600" cy="752474"/>
          </a:xfrm>
        </p:spPr>
        <p:txBody>
          <a:bodyPr>
            <a:normAutofit/>
          </a:bodyPr>
          <a:lstStyle/>
          <a:p>
            <a:r>
              <a:rPr lang="en-US" b="1" dirty="0">
                <a:solidFill>
                  <a:schemeClr val="tx1">
                    <a:lumMod val="75000"/>
                    <a:lumOff val="25000"/>
                  </a:schemeClr>
                </a:solidFill>
                <a:latin typeface="Arial" panose="020B0604020202020204" pitchFamily="34" charset="0"/>
                <a:cs typeface="Arial" panose="020B0604020202020204" pitchFamily="34" charset="0"/>
              </a:rPr>
              <a:t>References</a:t>
            </a:r>
            <a:endParaRPr lang="en-US" dirty="0">
              <a:solidFill>
                <a:schemeClr val="tx1">
                  <a:lumMod val="75000"/>
                  <a:lumOff val="25000"/>
                </a:schemeClr>
              </a:solidFill>
            </a:endParaRPr>
          </a:p>
        </p:txBody>
      </p:sp>
    </p:spTree>
    <p:extLst>
      <p:ext uri="{BB962C8B-B14F-4D97-AF65-F5344CB8AC3E}">
        <p14:creationId xmlns:p14="http://schemas.microsoft.com/office/powerpoint/2010/main" val="3485326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descr="ATTC Stacked Color Bars"/>
          <p:cNvPicPr>
            <a:picLocks noGrp="1" noChangeAspect="1"/>
          </p:cNvPicPr>
          <p:nvPr>
            <p:ph type="pic" sz="quarter" idx="11"/>
          </p:nvPr>
        </p:nvPicPr>
        <p:blipFill>
          <a:blip r:embed="rId4">
            <a:extLst>
              <a:ext uri="{28A0092B-C50C-407E-A947-70E740481C1C}">
                <a14:useLocalDpi xmlns:a14="http://schemas.microsoft.com/office/drawing/2010/main" val="0"/>
              </a:ext>
            </a:extLst>
          </a:blip>
          <a:stretch>
            <a:fillRect/>
          </a:stretch>
        </p:blipFill>
        <p:spPr>
          <a:xfrm>
            <a:off x="8213436" y="4756327"/>
            <a:ext cx="3978564" cy="2652376"/>
          </a:xfrm>
        </p:spPr>
      </p:pic>
      <p:pic>
        <p:nvPicPr>
          <p:cNvPr id="4" name="Picture Placeholder 3" descr="Mountain Plains ATTC Logo"/>
          <p:cNvPicPr>
            <a:picLocks noGrp="1" noChangeAspect="1"/>
          </p:cNvPicPr>
          <p:nvPr>
            <p:ph type="pic" sz="quarter" idx="10"/>
          </p:nvPr>
        </p:nvPicPr>
        <p:blipFill>
          <a:blip r:embed="rId5">
            <a:extLst>
              <a:ext uri="{28A0092B-C50C-407E-A947-70E740481C1C}">
                <a14:useLocalDpi xmlns:a14="http://schemas.microsoft.com/office/drawing/2010/main" val="0"/>
              </a:ext>
            </a:extLst>
          </a:blip>
          <a:srcRect t="9686" b="9686"/>
          <a:stretch>
            <a:fillRect/>
          </a:stretch>
        </p:blipFill>
        <p:spPr>
          <a:xfrm>
            <a:off x="1645921" y="515577"/>
            <a:ext cx="9639406" cy="1191485"/>
          </a:xfrm>
        </p:spPr>
      </p:pic>
      <p:sp>
        <p:nvSpPr>
          <p:cNvPr id="3" name="Subtitle 2"/>
          <p:cNvSpPr>
            <a:spLocks noGrp="1"/>
          </p:cNvSpPr>
          <p:nvPr>
            <p:ph type="subTitle" idx="1"/>
          </p:nvPr>
        </p:nvSpPr>
        <p:spPr>
          <a:xfrm>
            <a:off x="1524000" y="3716914"/>
            <a:ext cx="9144000" cy="1388485"/>
          </a:xfrm>
        </p:spPr>
        <p:txBody>
          <a:bodyPr>
            <a:normAutofit fontScale="47500" lnSpcReduction="20000"/>
          </a:bodyPr>
          <a:lstStyle/>
          <a:p>
            <a:r>
              <a:rPr lang="en-US" sz="2800" dirty="0"/>
              <a:t>Prepared by:</a:t>
            </a:r>
          </a:p>
          <a:p>
            <a:r>
              <a:rPr lang="en-US" sz="3200" dirty="0"/>
              <a:t>Mountain Plains ATTC Staff</a:t>
            </a:r>
          </a:p>
          <a:p>
            <a:r>
              <a:rPr lang="en-US" sz="3200" dirty="0"/>
              <a:t>University of North Dakota</a:t>
            </a:r>
          </a:p>
          <a:p>
            <a:r>
              <a:rPr lang="en-US" sz="3200" dirty="0"/>
              <a:t>Grand Forks, ND 58202</a:t>
            </a:r>
          </a:p>
          <a:p>
            <a:r>
              <a:rPr lang="en-US" sz="2800" dirty="0"/>
              <a:t>701-777-4520</a:t>
            </a:r>
          </a:p>
          <a:p>
            <a:endParaRPr lang="en-US" sz="3200" dirty="0">
              <a:latin typeface="Arial"/>
            </a:endParaRPr>
          </a:p>
        </p:txBody>
      </p:sp>
      <p:sp>
        <p:nvSpPr>
          <p:cNvPr id="2" name="Title 1"/>
          <p:cNvSpPr>
            <a:spLocks noGrp="1"/>
          </p:cNvSpPr>
          <p:nvPr>
            <p:ph type="ctrTitle"/>
          </p:nvPr>
        </p:nvSpPr>
        <p:spPr/>
        <p:txBody>
          <a:bodyPr>
            <a:normAutofit/>
          </a:bodyPr>
          <a:lstStyle/>
          <a:p>
            <a:r>
              <a:rPr lang="en-US" sz="4400" b="1" dirty="0">
                <a:solidFill>
                  <a:schemeClr val="tx1">
                    <a:lumMod val="75000"/>
                    <a:lumOff val="25000"/>
                  </a:schemeClr>
                </a:solidFill>
                <a:latin typeface="Arial" panose="020B0604020202020204" pitchFamily="34" charset="0"/>
                <a:cs typeface="Arial" panose="020B0604020202020204" pitchFamily="34" charset="0"/>
              </a:rPr>
              <a:t>Integrated Care and </a:t>
            </a:r>
            <a:br>
              <a:rPr lang="en-US" sz="4400" b="1" dirty="0">
                <a:solidFill>
                  <a:schemeClr val="tx1">
                    <a:lumMod val="75000"/>
                    <a:lumOff val="25000"/>
                  </a:schemeClr>
                </a:solidFill>
                <a:latin typeface="Arial" panose="020B0604020202020204" pitchFamily="34" charset="0"/>
                <a:cs typeface="Arial" panose="020B0604020202020204" pitchFamily="34" charset="0"/>
              </a:rPr>
            </a:br>
            <a:r>
              <a:rPr lang="en-US" sz="4400" b="1" dirty="0">
                <a:solidFill>
                  <a:schemeClr val="tx1">
                    <a:lumMod val="75000"/>
                    <a:lumOff val="25000"/>
                  </a:schemeClr>
                </a:solidFill>
                <a:latin typeface="Arial" panose="020B0604020202020204" pitchFamily="34" charset="0"/>
                <a:cs typeface="Arial" panose="020B0604020202020204" pitchFamily="34" charset="0"/>
              </a:rPr>
              <a:t>Substance Use Disorders (SUDs)</a:t>
            </a:r>
            <a:endParaRPr lang="en-US" sz="4400" dirty="0">
              <a:solidFill>
                <a:schemeClr val="tx1">
                  <a:lumMod val="75000"/>
                  <a:lumOff val="25000"/>
                </a:schemeClr>
              </a:solidFill>
            </a:endParaRPr>
          </a:p>
        </p:txBody>
      </p:sp>
    </p:spTree>
    <p:custDataLst>
      <p:tags r:id="rId1"/>
    </p:custDataLst>
    <p:extLst>
      <p:ext uri="{BB962C8B-B14F-4D97-AF65-F5344CB8AC3E}">
        <p14:creationId xmlns:p14="http://schemas.microsoft.com/office/powerpoint/2010/main" val="2161832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title="Mountain Plains ATTC Logo">
            <a:extLst>
              <a:ext uri="{FF2B5EF4-FFF2-40B4-BE49-F238E27FC236}">
                <a16:creationId xmlns:a16="http://schemas.microsoft.com/office/drawing/2014/main" id="{C1A15F57-C857-BB45-A138-531FCA0BAAF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3553" y="6270285"/>
            <a:ext cx="1184381" cy="457200"/>
          </a:xfrm>
          <a:prstGeom prst="rect">
            <a:avLst/>
          </a:prstGeom>
        </p:spPr>
      </p:pic>
      <p:pic>
        <p:nvPicPr>
          <p:cNvPr id="5" name="Picture 4" descr="Different colored circles with a person in one of them" title="Different colored circles with a person in one of them">
            <a:extLst>
              <a:ext uri="{FF2B5EF4-FFF2-40B4-BE49-F238E27FC236}">
                <a16:creationId xmlns:a16="http://schemas.microsoft.com/office/drawing/2014/main" id="{A9AF1C85-C412-A249-8697-1E0962A6691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46198" y="4622270"/>
            <a:ext cx="4031900" cy="1996991"/>
          </a:xfrm>
          <a:prstGeom prst="rect">
            <a:avLst/>
          </a:prstGeom>
        </p:spPr>
      </p:pic>
      <p:sp>
        <p:nvSpPr>
          <p:cNvPr id="3" name="Content Placeholder 2">
            <a:extLst>
              <a:ext uri="{FF2B5EF4-FFF2-40B4-BE49-F238E27FC236}">
                <a16:creationId xmlns:a16="http://schemas.microsoft.com/office/drawing/2014/main" id="{81A76DA5-7CF6-3D4D-86BC-7472554392E0}"/>
              </a:ext>
            </a:extLst>
          </p:cNvPr>
          <p:cNvSpPr>
            <a:spLocks noGrp="1"/>
          </p:cNvSpPr>
          <p:nvPr>
            <p:ph idx="1"/>
          </p:nvPr>
        </p:nvSpPr>
        <p:spPr>
          <a:xfrm>
            <a:off x="838200" y="1825625"/>
            <a:ext cx="9567333" cy="2737908"/>
          </a:xfrm>
        </p:spPr>
        <p:txBody>
          <a:bodyPr/>
          <a:lstStyle/>
          <a:p>
            <a:pPr marL="0" indent="0" algn="ctr">
              <a:spcBef>
                <a:spcPts val="0"/>
              </a:spcBef>
              <a:buNone/>
            </a:pPr>
            <a:r>
              <a:rPr lang="en-US" i="1" dirty="0">
                <a:cs typeface="Arial" panose="020B0604020202020204" pitchFamily="34" charset="0"/>
              </a:rPr>
              <a:t>“The systematic coordination of general and </a:t>
            </a:r>
          </a:p>
          <a:p>
            <a:pPr marL="0" indent="0" algn="ctr">
              <a:spcBef>
                <a:spcPts val="0"/>
              </a:spcBef>
              <a:buNone/>
            </a:pPr>
            <a:r>
              <a:rPr lang="en-US" i="1" dirty="0">
                <a:cs typeface="Arial" panose="020B0604020202020204" pitchFamily="34" charset="0"/>
              </a:rPr>
              <a:t>behavioral healthcare. Integrating mental health, </a:t>
            </a:r>
          </a:p>
          <a:p>
            <a:pPr marL="0" indent="0" algn="ctr">
              <a:spcBef>
                <a:spcPts val="0"/>
              </a:spcBef>
              <a:buNone/>
            </a:pPr>
            <a:r>
              <a:rPr lang="en-US" i="1" dirty="0">
                <a:cs typeface="Arial" panose="020B0604020202020204" pitchFamily="34" charset="0"/>
              </a:rPr>
              <a:t>substance abuse, and primary care services produces </a:t>
            </a:r>
          </a:p>
          <a:p>
            <a:pPr marL="0" indent="0" algn="ctr">
              <a:spcBef>
                <a:spcPts val="0"/>
              </a:spcBef>
              <a:buNone/>
            </a:pPr>
            <a:r>
              <a:rPr lang="en-US" i="1" dirty="0">
                <a:cs typeface="Arial" panose="020B0604020202020204" pitchFamily="34" charset="0"/>
              </a:rPr>
              <a:t>the best outcomes and proves the most effective approach</a:t>
            </a:r>
          </a:p>
          <a:p>
            <a:pPr marL="0" indent="0" algn="ctr">
              <a:spcBef>
                <a:spcPts val="0"/>
              </a:spcBef>
              <a:buNone/>
            </a:pPr>
            <a:r>
              <a:rPr lang="en-US" i="1" dirty="0">
                <a:cs typeface="Arial" panose="020B0604020202020204" pitchFamily="34" charset="0"/>
              </a:rPr>
              <a:t>to caring for people with multiple healthcare needs.”                     </a:t>
            </a:r>
          </a:p>
          <a:p>
            <a:pPr marL="0" indent="0" algn="ctr">
              <a:buNone/>
            </a:pPr>
            <a:r>
              <a:rPr lang="en-US" sz="1400" i="1" dirty="0">
                <a:cs typeface="Arial" panose="020B0604020202020204" pitchFamily="34" charset="0"/>
              </a:rPr>
              <a:t>							</a:t>
            </a:r>
            <a:r>
              <a:rPr lang="en-US" sz="1800" i="1" dirty="0">
                <a:cs typeface="Arial" panose="020B0604020202020204" pitchFamily="34" charset="0"/>
              </a:rPr>
              <a:t>                                                                   (SAMHSA-HRSA Center for Integrated Health Solutions)</a:t>
            </a:r>
            <a:endParaRPr lang="en-US" sz="1800" dirty="0">
              <a:cs typeface="Arial" panose="020B0604020202020204" pitchFamily="34" charset="0"/>
            </a:endParaRPr>
          </a:p>
          <a:p>
            <a:endParaRPr lang="en-US" dirty="0"/>
          </a:p>
        </p:txBody>
      </p:sp>
      <p:sp>
        <p:nvSpPr>
          <p:cNvPr id="2" name="Title 1">
            <a:extLst>
              <a:ext uri="{FF2B5EF4-FFF2-40B4-BE49-F238E27FC236}">
                <a16:creationId xmlns:a16="http://schemas.microsoft.com/office/drawing/2014/main" id="{EACA179A-3AEA-E849-8C42-86FD4877ABBE}"/>
              </a:ext>
            </a:extLst>
          </p:cNvPr>
          <p:cNvSpPr>
            <a:spLocks noGrp="1"/>
          </p:cNvSpPr>
          <p:nvPr>
            <p:ph type="title"/>
          </p:nvPr>
        </p:nvSpPr>
        <p:spPr/>
        <p:txBody>
          <a:bodyPr/>
          <a:lstStyle/>
          <a:p>
            <a:r>
              <a:rPr lang="en-US" b="1" dirty="0">
                <a:solidFill>
                  <a:schemeClr val="tx1">
                    <a:lumMod val="75000"/>
                    <a:lumOff val="25000"/>
                  </a:schemeClr>
                </a:solidFill>
              </a:rPr>
              <a:t>Integrated Care:</a:t>
            </a:r>
          </a:p>
        </p:txBody>
      </p:sp>
    </p:spTree>
    <p:extLst>
      <p:ext uri="{BB962C8B-B14F-4D97-AF65-F5344CB8AC3E}">
        <p14:creationId xmlns:p14="http://schemas.microsoft.com/office/powerpoint/2010/main" val="2707489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title="Mountain Plains ATTC Logo">
            <a:extLst>
              <a:ext uri="{FF2B5EF4-FFF2-40B4-BE49-F238E27FC236}">
                <a16:creationId xmlns:a16="http://schemas.microsoft.com/office/drawing/2014/main" id="{5B270F53-DA4B-6B45-B11E-CC999D616E4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3553" y="6270285"/>
            <a:ext cx="1184381" cy="457200"/>
          </a:xfrm>
          <a:prstGeom prst="rect">
            <a:avLst/>
          </a:prstGeom>
        </p:spPr>
      </p:pic>
      <p:sp>
        <p:nvSpPr>
          <p:cNvPr id="4" name="Rectangle 3">
            <a:extLst>
              <a:ext uri="{FF2B5EF4-FFF2-40B4-BE49-F238E27FC236}">
                <a16:creationId xmlns:a16="http://schemas.microsoft.com/office/drawing/2014/main" id="{B6A4F5D0-0E57-1047-BED1-59BEDC367E58}"/>
              </a:ext>
            </a:extLst>
          </p:cNvPr>
          <p:cNvSpPr/>
          <p:nvPr/>
        </p:nvSpPr>
        <p:spPr>
          <a:xfrm>
            <a:off x="838200" y="4596870"/>
            <a:ext cx="2403222" cy="369332"/>
          </a:xfrm>
          <a:prstGeom prst="rect">
            <a:avLst/>
          </a:prstGeom>
        </p:spPr>
        <p:txBody>
          <a:bodyPr wrap="none">
            <a:spAutoFit/>
          </a:bodyPr>
          <a:lstStyle/>
          <a:p>
            <a:r>
              <a:rPr lang="en-US" dirty="0"/>
              <a:t> </a:t>
            </a:r>
            <a:r>
              <a:rPr lang="en-US" dirty="0" err="1"/>
              <a:t>Drainoni</a:t>
            </a:r>
            <a:r>
              <a:rPr lang="en-US" dirty="0"/>
              <a:t> et al. (2014)</a:t>
            </a:r>
          </a:p>
        </p:txBody>
      </p:sp>
      <p:sp>
        <p:nvSpPr>
          <p:cNvPr id="3" name="Content Placeholder 2">
            <a:extLst>
              <a:ext uri="{FF2B5EF4-FFF2-40B4-BE49-F238E27FC236}">
                <a16:creationId xmlns:a16="http://schemas.microsoft.com/office/drawing/2014/main" id="{98FC99C7-A3F3-F847-A211-43ECF353714C}"/>
              </a:ext>
            </a:extLst>
          </p:cNvPr>
          <p:cNvSpPr>
            <a:spLocks noGrp="1"/>
          </p:cNvSpPr>
          <p:nvPr>
            <p:ph idx="1"/>
          </p:nvPr>
        </p:nvSpPr>
        <p:spPr>
          <a:xfrm>
            <a:off x="838200" y="1825625"/>
            <a:ext cx="10515600" cy="2636308"/>
          </a:xfrm>
        </p:spPr>
        <p:txBody>
          <a:bodyPr/>
          <a:lstStyle/>
          <a:p>
            <a:pPr marL="0" indent="0">
              <a:lnSpc>
                <a:spcPct val="150000"/>
              </a:lnSpc>
              <a:buClr>
                <a:schemeClr val="accent2"/>
              </a:buClr>
              <a:buNone/>
            </a:pPr>
            <a:r>
              <a:rPr lang="en-US" sz="2000" b="1" dirty="0">
                <a:latin typeface="Arial" panose="020B0604020202020204" pitchFamily="34" charset="0"/>
                <a:cs typeface="Arial" panose="020B0604020202020204" pitchFamily="34" charset="0"/>
              </a:rPr>
              <a:t>People with SUD may experience:</a:t>
            </a:r>
          </a:p>
          <a:p>
            <a:pPr lvl="1">
              <a:lnSpc>
                <a:spcPct val="150000"/>
              </a:lnSpc>
              <a:buClr>
                <a:schemeClr val="accent2"/>
              </a:buClr>
            </a:pPr>
            <a:r>
              <a:rPr lang="en-US" sz="2000" dirty="0">
                <a:latin typeface="Arial" panose="020B0604020202020204" pitchFamily="34" charset="0"/>
                <a:cs typeface="Arial" panose="020B0604020202020204" pitchFamily="34" charset="0"/>
              </a:rPr>
              <a:t>A higher rate of co-occurring health risks and medical conditions</a:t>
            </a:r>
          </a:p>
          <a:p>
            <a:pPr lvl="1">
              <a:lnSpc>
                <a:spcPct val="150000"/>
              </a:lnSpc>
              <a:buClr>
                <a:schemeClr val="accent2"/>
              </a:buClr>
            </a:pPr>
            <a:r>
              <a:rPr lang="en-US" sz="2000" dirty="0">
                <a:latin typeface="Arial" panose="020B0604020202020204" pitchFamily="34" charset="0"/>
                <a:cs typeface="Arial" panose="020B0604020202020204" pitchFamily="34" charset="0"/>
              </a:rPr>
              <a:t>Complex conditions making it more difficult to follow the advice of providers</a:t>
            </a:r>
          </a:p>
          <a:p>
            <a:pPr lvl="1">
              <a:lnSpc>
                <a:spcPct val="150000"/>
              </a:lnSpc>
              <a:buClr>
                <a:schemeClr val="accent2"/>
              </a:buClr>
            </a:pPr>
            <a:r>
              <a:rPr lang="en-US" sz="2000" dirty="0">
                <a:latin typeface="Arial" panose="020B0604020202020204" pitchFamily="34" charset="0"/>
                <a:cs typeface="Arial" panose="020B0604020202020204" pitchFamily="34" charset="0"/>
              </a:rPr>
              <a:t>A delay going to primary care, leading to increased emergency care</a:t>
            </a:r>
          </a:p>
          <a:p>
            <a:pPr lvl="1">
              <a:lnSpc>
                <a:spcPct val="150000"/>
              </a:lnSpc>
              <a:buClr>
                <a:schemeClr val="accent2"/>
              </a:buClr>
            </a:pPr>
            <a:r>
              <a:rPr lang="en-US" sz="2000" dirty="0">
                <a:latin typeface="Arial" panose="020B0604020202020204" pitchFamily="34" charset="0"/>
                <a:cs typeface="Arial" panose="020B0604020202020204" pitchFamily="34" charset="0"/>
              </a:rPr>
              <a:t>Higher rates of inpatient admissions and readmissions</a:t>
            </a:r>
          </a:p>
        </p:txBody>
      </p:sp>
      <p:sp>
        <p:nvSpPr>
          <p:cNvPr id="2" name="Title 1">
            <a:extLst>
              <a:ext uri="{FF2B5EF4-FFF2-40B4-BE49-F238E27FC236}">
                <a16:creationId xmlns:a16="http://schemas.microsoft.com/office/drawing/2014/main" id="{2224C8EA-0381-7645-B07A-38133EE3F19F}"/>
              </a:ext>
            </a:extLst>
          </p:cNvPr>
          <p:cNvSpPr>
            <a:spLocks noGrp="1"/>
          </p:cNvSpPr>
          <p:nvPr>
            <p:ph type="title"/>
          </p:nvPr>
        </p:nvSpPr>
        <p:spPr/>
        <p:txBody>
          <a:bodyPr/>
          <a:lstStyle/>
          <a:p>
            <a:r>
              <a:rPr lang="en-US" b="1" dirty="0">
                <a:solidFill>
                  <a:schemeClr val="tx1">
                    <a:lumMod val="75000"/>
                    <a:lumOff val="25000"/>
                  </a:schemeClr>
                </a:solidFill>
                <a:latin typeface="Arial" panose="020B0604020202020204" pitchFamily="34" charset="0"/>
                <a:cs typeface="Arial" panose="020B0604020202020204" pitchFamily="34" charset="0"/>
              </a:rPr>
              <a:t>Why Integrated Care for SUDs?</a:t>
            </a:r>
            <a:endParaRPr lang="en-US" dirty="0">
              <a:solidFill>
                <a:schemeClr val="tx1">
                  <a:lumMod val="75000"/>
                  <a:lumOff val="25000"/>
                </a:schemeClr>
              </a:solidFill>
            </a:endParaRPr>
          </a:p>
        </p:txBody>
      </p:sp>
    </p:spTree>
    <p:extLst>
      <p:ext uri="{BB962C8B-B14F-4D97-AF65-F5344CB8AC3E}">
        <p14:creationId xmlns:p14="http://schemas.microsoft.com/office/powerpoint/2010/main" val="2606817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title="Mountain Plains ATTC Logo">
            <a:extLst>
              <a:ext uri="{FF2B5EF4-FFF2-40B4-BE49-F238E27FC236}">
                <a16:creationId xmlns:a16="http://schemas.microsoft.com/office/drawing/2014/main" id="{CBE99784-7A99-4043-917A-0A54403C334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23553" y="6270285"/>
            <a:ext cx="1184381" cy="457200"/>
          </a:xfrm>
          <a:prstGeom prst="rect">
            <a:avLst/>
          </a:prstGeom>
        </p:spPr>
      </p:pic>
      <p:sp>
        <p:nvSpPr>
          <p:cNvPr id="4" name="Rectangle 3">
            <a:extLst>
              <a:ext uri="{FF2B5EF4-FFF2-40B4-BE49-F238E27FC236}">
                <a16:creationId xmlns:a16="http://schemas.microsoft.com/office/drawing/2014/main" id="{4C1D7907-D67F-E244-B497-F01FB80D62D4}"/>
              </a:ext>
            </a:extLst>
          </p:cNvPr>
          <p:cNvSpPr/>
          <p:nvPr/>
        </p:nvSpPr>
        <p:spPr>
          <a:xfrm>
            <a:off x="838200" y="6311900"/>
            <a:ext cx="6096000" cy="369332"/>
          </a:xfrm>
          <a:prstGeom prst="rect">
            <a:avLst/>
          </a:prstGeom>
        </p:spPr>
        <p:txBody>
          <a:bodyPr>
            <a:spAutoFit/>
          </a:bodyPr>
          <a:lstStyle/>
          <a:p>
            <a:r>
              <a:rPr lang="en-US" dirty="0"/>
              <a:t>Adapted from </a:t>
            </a:r>
            <a:r>
              <a:rPr lang="en-US" dirty="0" err="1"/>
              <a:t>Drainoni</a:t>
            </a:r>
            <a:r>
              <a:rPr lang="en-US" dirty="0"/>
              <a:t> et al.,(2014); Priester et al.,(2015)</a:t>
            </a:r>
          </a:p>
        </p:txBody>
      </p:sp>
      <p:sp>
        <p:nvSpPr>
          <p:cNvPr id="3" name="Content Placeholder 2">
            <a:extLst>
              <a:ext uri="{FF2B5EF4-FFF2-40B4-BE49-F238E27FC236}">
                <a16:creationId xmlns:a16="http://schemas.microsoft.com/office/drawing/2014/main" id="{F676E1E4-6CA1-9C4F-996D-5F2E0BCCD3D6}"/>
              </a:ext>
            </a:extLst>
          </p:cNvPr>
          <p:cNvSpPr>
            <a:spLocks noGrp="1"/>
          </p:cNvSpPr>
          <p:nvPr>
            <p:ph idx="1"/>
          </p:nvPr>
        </p:nvSpPr>
        <p:spPr/>
        <p:txBody>
          <a:bodyPr>
            <a:normAutofit lnSpcReduction="10000"/>
          </a:bodyPr>
          <a:lstStyle/>
          <a:p>
            <a:pPr>
              <a:buClr>
                <a:schemeClr val="accent2"/>
              </a:buClr>
            </a:pPr>
            <a:r>
              <a:rPr lang="en-US" sz="2400" b="1" dirty="0">
                <a:cs typeface="Arial" panose="020B0604020202020204" pitchFamily="34" charset="0"/>
              </a:rPr>
              <a:t>Strengths:</a:t>
            </a:r>
          </a:p>
          <a:p>
            <a:pPr marL="342900" indent="-342900">
              <a:lnSpc>
                <a:spcPct val="150000"/>
              </a:lnSpc>
              <a:buClr>
                <a:schemeClr val="accent2"/>
              </a:buClr>
              <a:buFont typeface="Wingdings" panose="05000000000000000000" pitchFamily="2" charset="2"/>
              <a:buChar char="Ø"/>
            </a:pPr>
            <a:r>
              <a:rPr lang="en-US" sz="2000" dirty="0">
                <a:cs typeface="Arial" panose="020B0604020202020204" pitchFamily="34" charset="0"/>
              </a:rPr>
              <a:t>Considers SUD as a disease</a:t>
            </a:r>
          </a:p>
          <a:p>
            <a:pPr>
              <a:lnSpc>
                <a:spcPct val="150000"/>
              </a:lnSpc>
              <a:buClr>
                <a:schemeClr val="accent2"/>
              </a:buClr>
            </a:pPr>
            <a:endParaRPr lang="en-US" sz="400" dirty="0">
              <a:cs typeface="Arial" panose="020B0604020202020204" pitchFamily="34" charset="0"/>
            </a:endParaRPr>
          </a:p>
          <a:p>
            <a:pPr marL="342900" indent="-342900">
              <a:buClr>
                <a:schemeClr val="accent2"/>
              </a:buClr>
              <a:buFont typeface="Wingdings" panose="05000000000000000000" pitchFamily="2" charset="2"/>
              <a:buChar char="Ø"/>
            </a:pPr>
            <a:r>
              <a:rPr lang="en-US" sz="2000" dirty="0">
                <a:cs typeface="Arial" panose="020B0604020202020204" pitchFamily="34" charset="0"/>
              </a:rPr>
              <a:t>Facilitates appropriate referrals and provides unmet medical and addiction services in one setting</a:t>
            </a:r>
          </a:p>
          <a:p>
            <a:pPr marL="800100" lvl="1" indent="-342900">
              <a:buClr>
                <a:schemeClr val="accent2"/>
              </a:buClr>
              <a:buFont typeface="Wingdings" panose="05000000000000000000" pitchFamily="2" charset="2"/>
              <a:buChar char="§"/>
            </a:pPr>
            <a:r>
              <a:rPr lang="en-US" dirty="0">
                <a:cs typeface="Arial" panose="020B0604020202020204" pitchFamily="34" charset="0"/>
              </a:rPr>
              <a:t>Increases screening and mental health services</a:t>
            </a:r>
          </a:p>
          <a:p>
            <a:pPr marL="800100" lvl="1" indent="-342900">
              <a:lnSpc>
                <a:spcPct val="150000"/>
              </a:lnSpc>
              <a:buClr>
                <a:schemeClr val="accent2"/>
              </a:buClr>
              <a:buFont typeface="Wingdings" panose="05000000000000000000" pitchFamily="2" charset="2"/>
              <a:buChar char="§"/>
            </a:pPr>
            <a:r>
              <a:rPr lang="en-US" dirty="0">
                <a:cs typeface="Arial" panose="020B0604020202020204" pitchFamily="34" charset="0"/>
              </a:rPr>
              <a:t>Improved communication among providers</a:t>
            </a:r>
          </a:p>
          <a:p>
            <a:pPr marL="342900" indent="-342900">
              <a:lnSpc>
                <a:spcPct val="150000"/>
              </a:lnSpc>
              <a:buClr>
                <a:schemeClr val="accent2"/>
              </a:buClr>
              <a:buFont typeface="Wingdings" panose="05000000000000000000" pitchFamily="2" charset="2"/>
              <a:buChar char="Ø"/>
            </a:pPr>
            <a:r>
              <a:rPr lang="en-US" sz="2000" dirty="0">
                <a:cs typeface="Arial" panose="020B0604020202020204" pitchFamily="34" charset="0"/>
              </a:rPr>
              <a:t>Can lead to flexible, patient-centered, longitudinal care</a:t>
            </a:r>
          </a:p>
          <a:p>
            <a:pPr marL="800100" lvl="1" indent="-342900">
              <a:buClr>
                <a:schemeClr val="accent2"/>
              </a:buClr>
              <a:buFont typeface="Wingdings" panose="05000000000000000000" pitchFamily="2" charset="2"/>
              <a:buChar char="§"/>
            </a:pPr>
            <a:r>
              <a:rPr lang="en-US" dirty="0">
                <a:cs typeface="Arial" panose="020B0604020202020204" pitchFamily="34" charset="0"/>
              </a:rPr>
              <a:t>Improved outcomes</a:t>
            </a:r>
          </a:p>
          <a:p>
            <a:pPr marL="800100" lvl="1" indent="-342900">
              <a:buClr>
                <a:schemeClr val="accent2"/>
              </a:buClr>
              <a:buFont typeface="Wingdings" panose="05000000000000000000" pitchFamily="2" charset="2"/>
              <a:buChar char="§"/>
            </a:pPr>
            <a:r>
              <a:rPr lang="en-US" dirty="0">
                <a:cs typeface="Arial" panose="020B0604020202020204" pitchFamily="34" charset="0"/>
              </a:rPr>
              <a:t>Increased convenience and efficiency of evidence-based care/treatment                                    </a:t>
            </a:r>
          </a:p>
        </p:txBody>
      </p:sp>
      <p:sp>
        <p:nvSpPr>
          <p:cNvPr id="2" name="Title 1">
            <a:extLst>
              <a:ext uri="{FF2B5EF4-FFF2-40B4-BE49-F238E27FC236}">
                <a16:creationId xmlns:a16="http://schemas.microsoft.com/office/drawing/2014/main" id="{7BA8A33F-7238-6046-B48D-46FCDE019D72}"/>
              </a:ext>
            </a:extLst>
          </p:cNvPr>
          <p:cNvSpPr>
            <a:spLocks noGrp="1"/>
          </p:cNvSpPr>
          <p:nvPr>
            <p:ph type="title"/>
          </p:nvPr>
        </p:nvSpPr>
        <p:spPr/>
        <p:txBody>
          <a:bodyPr>
            <a:normAutofit/>
          </a:bodyPr>
          <a:lstStyle/>
          <a:p>
            <a:r>
              <a:rPr lang="en-US" b="1" dirty="0">
                <a:solidFill>
                  <a:schemeClr val="tx1">
                    <a:lumMod val="75000"/>
                    <a:lumOff val="25000"/>
                  </a:schemeClr>
                </a:solidFill>
                <a:cs typeface="Arial" panose="020B0604020202020204" pitchFamily="34" charset="0"/>
              </a:rPr>
              <a:t>Integrating Primary Care, Mental  Health and SUD Treatment</a:t>
            </a:r>
            <a:endParaRPr lang="en-US" dirty="0">
              <a:solidFill>
                <a:schemeClr val="tx1">
                  <a:lumMod val="75000"/>
                  <a:lumOff val="25000"/>
                </a:schemeClr>
              </a:solidFill>
            </a:endParaRPr>
          </a:p>
        </p:txBody>
      </p:sp>
    </p:spTree>
    <p:extLst>
      <p:ext uri="{BB962C8B-B14F-4D97-AF65-F5344CB8AC3E}">
        <p14:creationId xmlns:p14="http://schemas.microsoft.com/office/powerpoint/2010/main" val="3467424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title="Mountain Plains ATTC Logo">
            <a:extLst>
              <a:ext uri="{FF2B5EF4-FFF2-40B4-BE49-F238E27FC236}">
                <a16:creationId xmlns:a16="http://schemas.microsoft.com/office/drawing/2014/main" id="{A08400D3-ED32-A24E-8875-4913AEA9B46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23553" y="6270285"/>
            <a:ext cx="1184381" cy="457200"/>
          </a:xfrm>
          <a:prstGeom prst="rect">
            <a:avLst/>
          </a:prstGeom>
        </p:spPr>
      </p:pic>
      <p:sp>
        <p:nvSpPr>
          <p:cNvPr id="4" name="TextBox 3">
            <a:extLst>
              <a:ext uri="{FF2B5EF4-FFF2-40B4-BE49-F238E27FC236}">
                <a16:creationId xmlns:a16="http://schemas.microsoft.com/office/drawing/2014/main" id="{6420AA4E-0708-174D-A067-3D622FBB6546}"/>
              </a:ext>
            </a:extLst>
          </p:cNvPr>
          <p:cNvSpPr txBox="1"/>
          <p:nvPr/>
        </p:nvSpPr>
        <p:spPr>
          <a:xfrm>
            <a:off x="838200" y="5629804"/>
            <a:ext cx="6006773" cy="369332"/>
          </a:xfrm>
          <a:prstGeom prst="rect">
            <a:avLst/>
          </a:prstGeom>
          <a:noFill/>
        </p:spPr>
        <p:txBody>
          <a:bodyPr wrap="none" rtlCol="0">
            <a:spAutoFit/>
          </a:bodyPr>
          <a:lstStyle/>
          <a:p>
            <a:r>
              <a:rPr lang="en-US" dirty="0"/>
              <a:t>Adapted from </a:t>
            </a:r>
            <a:r>
              <a:rPr lang="en-US" dirty="0" err="1"/>
              <a:t>Drainoni</a:t>
            </a:r>
            <a:r>
              <a:rPr lang="en-US" dirty="0"/>
              <a:t> et al.,(2014); Priester et al.,(2015)</a:t>
            </a:r>
          </a:p>
        </p:txBody>
      </p:sp>
      <p:sp>
        <p:nvSpPr>
          <p:cNvPr id="3" name="Content Placeholder 2">
            <a:extLst>
              <a:ext uri="{FF2B5EF4-FFF2-40B4-BE49-F238E27FC236}">
                <a16:creationId xmlns:a16="http://schemas.microsoft.com/office/drawing/2014/main" id="{96967369-AD3D-DD4A-A6FB-32EFE9257089}"/>
              </a:ext>
            </a:extLst>
          </p:cNvPr>
          <p:cNvSpPr>
            <a:spLocks noGrp="1"/>
          </p:cNvSpPr>
          <p:nvPr>
            <p:ph idx="1"/>
          </p:nvPr>
        </p:nvSpPr>
        <p:spPr>
          <a:xfrm>
            <a:off x="838200" y="1825625"/>
            <a:ext cx="10515600" cy="3669242"/>
          </a:xfrm>
        </p:spPr>
        <p:txBody>
          <a:bodyPr/>
          <a:lstStyle/>
          <a:p>
            <a:pPr>
              <a:lnSpc>
                <a:spcPct val="150000"/>
              </a:lnSpc>
              <a:buClr>
                <a:schemeClr val="accent2"/>
              </a:buClr>
            </a:pPr>
            <a:r>
              <a:rPr lang="en-US" sz="2400" b="1" dirty="0">
                <a:cs typeface="Arial" panose="020B0604020202020204" pitchFamily="34" charset="0"/>
              </a:rPr>
              <a:t>Barriers:</a:t>
            </a:r>
          </a:p>
          <a:p>
            <a:pPr marL="342900" indent="-342900">
              <a:buClr>
                <a:schemeClr val="accent2"/>
              </a:buClr>
              <a:buFont typeface="Wingdings" panose="05000000000000000000" pitchFamily="2" charset="2"/>
              <a:buChar char="Ø"/>
            </a:pPr>
            <a:r>
              <a:rPr lang="en-US" sz="2000" dirty="0">
                <a:cs typeface="Arial" panose="020B0604020202020204" pitchFamily="34" charset="0"/>
              </a:rPr>
              <a:t>Primary care providers may not initially view SUD as a disease</a:t>
            </a:r>
          </a:p>
          <a:p>
            <a:pPr marL="342900" indent="-342900">
              <a:buClr>
                <a:schemeClr val="accent2"/>
              </a:buClr>
              <a:buFont typeface="Wingdings" panose="05000000000000000000" pitchFamily="2" charset="2"/>
              <a:buChar char="Ø"/>
            </a:pPr>
            <a:r>
              <a:rPr lang="en-US" sz="2000" dirty="0">
                <a:cs typeface="Arial" panose="020B0604020202020204" pitchFamily="34" charset="0"/>
              </a:rPr>
              <a:t>Protecting sensitive patient health information</a:t>
            </a:r>
          </a:p>
          <a:p>
            <a:pPr marL="342900" indent="-342900">
              <a:buClr>
                <a:schemeClr val="accent2"/>
              </a:buClr>
              <a:buFont typeface="Wingdings" panose="05000000000000000000" pitchFamily="2" charset="2"/>
              <a:buChar char="Ø"/>
            </a:pPr>
            <a:r>
              <a:rPr lang="en-US" sz="2000" dirty="0">
                <a:cs typeface="Arial" panose="020B0604020202020204" pitchFamily="34" charset="0"/>
              </a:rPr>
              <a:t>Differences in financing SUD and medical treatments</a:t>
            </a:r>
          </a:p>
          <a:p>
            <a:pPr>
              <a:buClr>
                <a:schemeClr val="accent2"/>
              </a:buClr>
            </a:pPr>
            <a:endParaRPr lang="en-US" sz="600" dirty="0">
              <a:cs typeface="Arial" panose="020B0604020202020204" pitchFamily="34" charset="0"/>
            </a:endParaRPr>
          </a:p>
          <a:p>
            <a:pPr marL="342900" indent="-342900">
              <a:buClr>
                <a:schemeClr val="accent2"/>
              </a:buClr>
              <a:buFont typeface="Wingdings" panose="05000000000000000000" pitchFamily="2" charset="2"/>
              <a:buChar char="Ø"/>
            </a:pPr>
            <a:r>
              <a:rPr lang="en-US" sz="2000" dirty="0">
                <a:cs typeface="Arial" panose="020B0604020202020204" pitchFamily="34" charset="0"/>
              </a:rPr>
              <a:t>Provider learning curves when implementing integrated services</a:t>
            </a:r>
          </a:p>
          <a:p>
            <a:pPr marL="800100" lvl="1" indent="-342900">
              <a:buClr>
                <a:schemeClr val="accent2"/>
              </a:buClr>
              <a:buFont typeface="Wingdings" panose="05000000000000000000" pitchFamily="2" charset="2"/>
              <a:buChar char="§"/>
            </a:pPr>
            <a:r>
              <a:rPr lang="en-US" dirty="0">
                <a:cs typeface="Arial" panose="020B0604020202020204" pitchFamily="34" charset="0"/>
              </a:rPr>
              <a:t>Buy-in</a:t>
            </a:r>
          </a:p>
          <a:p>
            <a:pPr marL="800100" lvl="1" indent="-342900">
              <a:buClr>
                <a:schemeClr val="accent2"/>
              </a:buClr>
              <a:buFont typeface="Wingdings" panose="05000000000000000000" pitchFamily="2" charset="2"/>
              <a:buChar char="§"/>
            </a:pPr>
            <a:r>
              <a:rPr lang="en-US" dirty="0">
                <a:cs typeface="Arial" panose="020B0604020202020204" pitchFamily="34" charset="0"/>
              </a:rPr>
              <a:t>Cultural attitudes and beliefs</a:t>
            </a:r>
          </a:p>
          <a:p>
            <a:pPr marL="342900" indent="-342900">
              <a:buClr>
                <a:schemeClr val="accent2"/>
              </a:buClr>
              <a:buFont typeface="Wingdings" panose="05000000000000000000" pitchFamily="2" charset="2"/>
              <a:buChar char="Ø"/>
            </a:pPr>
            <a:r>
              <a:rPr lang="en-US" sz="2000" dirty="0">
                <a:cs typeface="Arial" panose="020B0604020202020204" pitchFamily="34" charset="0"/>
              </a:rPr>
              <a:t>Structural                                </a:t>
            </a:r>
          </a:p>
        </p:txBody>
      </p:sp>
      <p:sp>
        <p:nvSpPr>
          <p:cNvPr id="2" name="Title 1">
            <a:extLst>
              <a:ext uri="{FF2B5EF4-FFF2-40B4-BE49-F238E27FC236}">
                <a16:creationId xmlns:a16="http://schemas.microsoft.com/office/drawing/2014/main" id="{81D26D4A-2694-6B4C-9066-3D6828C54171}"/>
              </a:ext>
            </a:extLst>
          </p:cNvPr>
          <p:cNvSpPr>
            <a:spLocks noGrp="1"/>
          </p:cNvSpPr>
          <p:nvPr>
            <p:ph type="title"/>
          </p:nvPr>
        </p:nvSpPr>
        <p:spPr/>
        <p:txBody>
          <a:bodyPr>
            <a:normAutofit/>
          </a:bodyPr>
          <a:lstStyle/>
          <a:p>
            <a:r>
              <a:rPr lang="en-US" b="1" dirty="0">
                <a:solidFill>
                  <a:schemeClr val="tx1">
                    <a:lumMod val="75000"/>
                    <a:lumOff val="25000"/>
                  </a:schemeClr>
                </a:solidFill>
                <a:cs typeface="Arial" panose="020B0604020202020204" pitchFamily="34" charset="0"/>
              </a:rPr>
              <a:t>Integrating Primary Care, Mental Health and SUD Treatment</a:t>
            </a:r>
            <a:endParaRPr lang="en-US" dirty="0">
              <a:solidFill>
                <a:schemeClr val="tx1">
                  <a:lumMod val="75000"/>
                  <a:lumOff val="25000"/>
                </a:schemeClr>
              </a:solidFill>
            </a:endParaRPr>
          </a:p>
        </p:txBody>
      </p:sp>
    </p:spTree>
    <p:extLst>
      <p:ext uri="{BB962C8B-B14F-4D97-AF65-F5344CB8AC3E}">
        <p14:creationId xmlns:p14="http://schemas.microsoft.com/office/powerpoint/2010/main" val="226232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title="Mountain Plains ATTC Logo">
            <a:extLst>
              <a:ext uri="{FF2B5EF4-FFF2-40B4-BE49-F238E27FC236}">
                <a16:creationId xmlns:a16="http://schemas.microsoft.com/office/drawing/2014/main" id="{B5035090-72CD-C545-837E-74755A39D2D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3553" y="6270285"/>
            <a:ext cx="1184381" cy="457200"/>
          </a:xfrm>
          <a:prstGeom prst="rect">
            <a:avLst/>
          </a:prstGeom>
        </p:spPr>
      </p:pic>
      <p:sp>
        <p:nvSpPr>
          <p:cNvPr id="6" name="Rectangle 5">
            <a:extLst>
              <a:ext uri="{FF2B5EF4-FFF2-40B4-BE49-F238E27FC236}">
                <a16:creationId xmlns:a16="http://schemas.microsoft.com/office/drawing/2014/main" id="{12A5A895-A279-724F-809D-33FF296D08FE}"/>
              </a:ext>
            </a:extLst>
          </p:cNvPr>
          <p:cNvSpPr/>
          <p:nvPr/>
        </p:nvSpPr>
        <p:spPr>
          <a:xfrm>
            <a:off x="3810000" y="4013200"/>
            <a:ext cx="2209800" cy="1143000"/>
          </a:xfrm>
          <a:prstGeom prst="rect">
            <a:avLst/>
          </a:prstGeom>
          <a:solidFill>
            <a:schemeClr val="tx2">
              <a:lumMod val="40000"/>
              <a:lumOff val="60000"/>
            </a:schemeClr>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rgbClr val="002060"/>
                </a:solidFill>
                <a:latin typeface="Arial" panose="020B0604020202020204" pitchFamily="34" charset="0"/>
                <a:cs typeface="Arial" panose="020B0604020202020204" pitchFamily="34" charset="0"/>
              </a:rPr>
              <a:t>Interdisciplinarity: </a:t>
            </a:r>
            <a:r>
              <a:rPr lang="en-US" sz="1200" dirty="0">
                <a:solidFill>
                  <a:srgbClr val="002060"/>
                </a:solidFill>
                <a:latin typeface="Arial" panose="020B0604020202020204" pitchFamily="34" charset="0"/>
                <a:cs typeface="Arial" panose="020B0604020202020204" pitchFamily="34" charset="0"/>
              </a:rPr>
              <a:t>Two or more disciplines integrate methods to study problems; </a:t>
            </a:r>
          </a:p>
          <a:p>
            <a:pPr algn="ctr"/>
            <a:r>
              <a:rPr lang="en-US" sz="1200" dirty="0">
                <a:solidFill>
                  <a:srgbClr val="002060"/>
                </a:solidFill>
                <a:latin typeface="Arial" panose="020B0604020202020204" pitchFamily="34" charset="0"/>
                <a:cs typeface="Arial" panose="020B0604020202020204" pitchFamily="34" charset="0"/>
              </a:rPr>
              <a:t>often hierarchical </a:t>
            </a:r>
          </a:p>
        </p:txBody>
      </p:sp>
      <p:sp>
        <p:nvSpPr>
          <p:cNvPr id="5" name="Rectangle 4">
            <a:extLst>
              <a:ext uri="{FF2B5EF4-FFF2-40B4-BE49-F238E27FC236}">
                <a16:creationId xmlns:a16="http://schemas.microsoft.com/office/drawing/2014/main" id="{322A6C97-A48D-9B4D-A2C7-F9DCF18A05A7}"/>
              </a:ext>
            </a:extLst>
          </p:cNvPr>
          <p:cNvSpPr/>
          <p:nvPr/>
        </p:nvSpPr>
        <p:spPr>
          <a:xfrm>
            <a:off x="2819400" y="2870200"/>
            <a:ext cx="2133600" cy="990600"/>
          </a:xfrm>
          <a:prstGeom prst="rect">
            <a:avLst/>
          </a:prstGeom>
          <a:solidFill>
            <a:schemeClr val="tx2">
              <a:lumMod val="40000"/>
              <a:lumOff val="60000"/>
            </a:schemeClr>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n w="3175">
                  <a:noFill/>
                </a:ln>
                <a:solidFill>
                  <a:srgbClr val="002060"/>
                </a:solidFill>
                <a:latin typeface="Arial" panose="020B0604020202020204" pitchFamily="34" charset="0"/>
                <a:cs typeface="Arial" panose="020B0604020202020204" pitchFamily="34" charset="0"/>
              </a:rPr>
              <a:t>Multidisciplinarity: </a:t>
            </a:r>
            <a:r>
              <a:rPr lang="en-US" sz="1200" dirty="0">
                <a:ln w="3175">
                  <a:noFill/>
                </a:ln>
                <a:solidFill>
                  <a:srgbClr val="002060"/>
                </a:solidFill>
                <a:latin typeface="Arial" panose="020B0604020202020204" pitchFamily="34" charset="0"/>
                <a:cs typeface="Arial" panose="020B0604020202020204" pitchFamily="34" charset="0"/>
              </a:rPr>
              <a:t>Different disciplines work on a common problem separately; no sharing</a:t>
            </a:r>
          </a:p>
        </p:txBody>
      </p:sp>
      <p:sp>
        <p:nvSpPr>
          <p:cNvPr id="3" name="Rectangle 2">
            <a:extLst>
              <a:ext uri="{FF2B5EF4-FFF2-40B4-BE49-F238E27FC236}">
                <a16:creationId xmlns:a16="http://schemas.microsoft.com/office/drawing/2014/main" id="{229BD98D-7FEB-3241-BFB9-880344402992}"/>
              </a:ext>
            </a:extLst>
          </p:cNvPr>
          <p:cNvSpPr/>
          <p:nvPr/>
        </p:nvSpPr>
        <p:spPr>
          <a:xfrm>
            <a:off x="1676399" y="1727200"/>
            <a:ext cx="2209801" cy="990600"/>
          </a:xfrm>
          <a:prstGeom prst="rect">
            <a:avLst/>
          </a:prstGeom>
          <a:solidFill>
            <a:schemeClr val="tx2">
              <a:lumMod val="40000"/>
              <a:lumOff val="60000"/>
            </a:schemeClr>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n w="3175">
                  <a:noFill/>
                </a:ln>
                <a:solidFill>
                  <a:srgbClr val="002060"/>
                </a:solidFill>
                <a:latin typeface="Arial" panose="020B0604020202020204" pitchFamily="34" charset="0"/>
                <a:cs typeface="Arial" panose="020B0604020202020204" pitchFamily="34" charset="0"/>
              </a:rPr>
              <a:t>Mono-disciplinarity</a:t>
            </a:r>
            <a:r>
              <a:rPr lang="en-US" sz="1200" dirty="0">
                <a:ln w="3175">
                  <a:noFill/>
                </a:ln>
                <a:solidFill>
                  <a:srgbClr val="002060"/>
                </a:solidFill>
                <a:latin typeface="Arial" panose="020B0604020202020204" pitchFamily="34" charset="0"/>
                <a:cs typeface="Arial" panose="020B0604020202020204" pitchFamily="34" charset="0"/>
              </a:rPr>
              <a:t>: A single field addresses the problem; no collaboration</a:t>
            </a:r>
          </a:p>
        </p:txBody>
      </p:sp>
      <p:sp>
        <p:nvSpPr>
          <p:cNvPr id="7" name="Content Placeholder 5">
            <a:extLst>
              <a:ext uri="{FF2B5EF4-FFF2-40B4-BE49-F238E27FC236}">
                <a16:creationId xmlns:a16="http://schemas.microsoft.com/office/drawing/2014/main" id="{4C59EEFD-4B92-254A-972E-6D89537B0DE2}"/>
              </a:ext>
            </a:extLst>
          </p:cNvPr>
          <p:cNvSpPr txBox="1">
            <a:spLocks/>
          </p:cNvSpPr>
          <p:nvPr/>
        </p:nvSpPr>
        <p:spPr>
          <a:xfrm>
            <a:off x="6431523" y="1955800"/>
            <a:ext cx="3017275" cy="3581400"/>
          </a:xfrm>
          <a:prstGeom prst="rect">
            <a:avLst/>
          </a:prstGeom>
          <a:solidFill>
            <a:schemeClr val="tx2">
              <a:lumMod val="40000"/>
              <a:lumOff val="60000"/>
            </a:schemeClr>
          </a:solidFill>
          <a:ln w="28575" cap="flat" cmpd="sng" algn="ctr">
            <a:solidFill>
              <a:srgbClr val="002060"/>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n-US" sz="2400" b="1">
                <a:solidFill>
                  <a:srgbClr val="002060"/>
                </a:solidFill>
              </a:rPr>
              <a:t>Transdisciplinarity: </a:t>
            </a:r>
          </a:p>
          <a:p>
            <a:pPr>
              <a:buFont typeface="Wingdings" panose="05000000000000000000" pitchFamily="2" charset="2"/>
              <a:buChar char="ü"/>
            </a:pPr>
            <a:r>
              <a:rPr lang="en-US" sz="2000">
                <a:solidFill>
                  <a:srgbClr val="002060"/>
                </a:solidFill>
              </a:rPr>
              <a:t>Blurring boundaries</a:t>
            </a:r>
          </a:p>
          <a:p>
            <a:pPr marL="0" indent="0">
              <a:buFont typeface="Arial" panose="020B0604020202020204" pitchFamily="34" charset="0"/>
              <a:buNone/>
            </a:pPr>
            <a:endParaRPr lang="en-US" sz="300">
              <a:solidFill>
                <a:srgbClr val="002060"/>
              </a:solidFill>
            </a:endParaRPr>
          </a:p>
          <a:p>
            <a:pPr>
              <a:buFont typeface="Wingdings" panose="05000000000000000000" pitchFamily="2" charset="2"/>
              <a:buChar char="ü"/>
            </a:pPr>
            <a:r>
              <a:rPr lang="en-US" sz="2000">
                <a:solidFill>
                  <a:srgbClr val="002060"/>
                </a:solidFill>
              </a:rPr>
              <a:t>Different disciplines work together to share perspectives</a:t>
            </a:r>
          </a:p>
          <a:p>
            <a:pPr marL="0" indent="0">
              <a:buFont typeface="Arial" panose="020B0604020202020204" pitchFamily="34" charset="0"/>
              <a:buNone/>
            </a:pPr>
            <a:endParaRPr lang="en-US" sz="300">
              <a:solidFill>
                <a:srgbClr val="002060"/>
              </a:solidFill>
            </a:endParaRPr>
          </a:p>
          <a:p>
            <a:pPr>
              <a:buFont typeface="Wingdings" panose="05000000000000000000" pitchFamily="2" charset="2"/>
              <a:buChar char="ü"/>
            </a:pPr>
            <a:r>
              <a:rPr lang="en-US" sz="2000">
                <a:solidFill>
                  <a:srgbClr val="002060"/>
                </a:solidFill>
              </a:rPr>
              <a:t>Develop a common language</a:t>
            </a:r>
          </a:p>
          <a:p>
            <a:pPr marL="0" indent="0">
              <a:buFont typeface="Arial" panose="020B0604020202020204" pitchFamily="34" charset="0"/>
              <a:buNone/>
            </a:pPr>
            <a:endParaRPr lang="en-US" sz="300">
              <a:solidFill>
                <a:srgbClr val="002060"/>
              </a:solidFill>
            </a:endParaRPr>
          </a:p>
          <a:p>
            <a:pPr>
              <a:buFont typeface="Wingdings" panose="05000000000000000000" pitchFamily="2" charset="2"/>
              <a:buChar char="ü"/>
            </a:pPr>
            <a:r>
              <a:rPr lang="en-US" sz="2000">
                <a:solidFill>
                  <a:srgbClr val="002060"/>
                </a:solidFill>
              </a:rPr>
              <a:t>Shared approach to problem solving</a:t>
            </a:r>
            <a:endParaRPr lang="en-US" sz="2000" dirty="0">
              <a:solidFill>
                <a:srgbClr val="002060"/>
              </a:solidFill>
            </a:endParaRPr>
          </a:p>
        </p:txBody>
      </p:sp>
      <p:sp>
        <p:nvSpPr>
          <p:cNvPr id="9" name="5-Point Star 8" title="Five point star">
            <a:extLst>
              <a:ext uri="{FF2B5EF4-FFF2-40B4-BE49-F238E27FC236}">
                <a16:creationId xmlns:a16="http://schemas.microsoft.com/office/drawing/2014/main" id="{33323130-5B2C-E84D-9006-289C965ADFCA}"/>
              </a:ext>
            </a:extLst>
          </p:cNvPr>
          <p:cNvSpPr/>
          <p:nvPr/>
        </p:nvSpPr>
        <p:spPr>
          <a:xfrm>
            <a:off x="7597260" y="1270000"/>
            <a:ext cx="685800" cy="68580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2922B4-6FE0-D147-8097-F96A9ACD38C8}"/>
              </a:ext>
            </a:extLst>
          </p:cNvPr>
          <p:cNvSpPr>
            <a:spLocks noGrp="1"/>
          </p:cNvSpPr>
          <p:nvPr>
            <p:ph type="title"/>
          </p:nvPr>
        </p:nvSpPr>
        <p:spPr>
          <a:xfrm>
            <a:off x="753533" y="365126"/>
            <a:ext cx="10600267" cy="760942"/>
          </a:xfrm>
        </p:spPr>
        <p:txBody>
          <a:bodyPr>
            <a:normAutofit/>
          </a:bodyPr>
          <a:lstStyle/>
          <a:p>
            <a:r>
              <a:rPr lang="en-US" sz="4000" b="1" dirty="0">
                <a:solidFill>
                  <a:schemeClr val="tx1">
                    <a:lumMod val="75000"/>
                    <a:lumOff val="25000"/>
                  </a:schemeClr>
                </a:solidFill>
                <a:latin typeface="Arial" panose="020B0604020202020204" pitchFamily="34" charset="0"/>
                <a:cs typeface="Arial" panose="020B0604020202020204" pitchFamily="34" charset="0"/>
              </a:rPr>
              <a:t>Integrated Care through </a:t>
            </a:r>
            <a:r>
              <a:rPr lang="en-US" sz="4000" b="1" dirty="0">
                <a:solidFill>
                  <a:schemeClr val="tx1">
                    <a:lumMod val="75000"/>
                    <a:lumOff val="25000"/>
                  </a:schemeClr>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Transdisciplinarity</a:t>
            </a:r>
            <a:endParaRPr lang="en-US" sz="4000" dirty="0">
              <a:solidFill>
                <a:schemeClr val="tx1">
                  <a:lumMod val="75000"/>
                  <a:lumOff val="25000"/>
                </a:schemeClr>
              </a:solidFill>
            </a:endParaRPr>
          </a:p>
        </p:txBody>
      </p:sp>
    </p:spTree>
    <p:extLst>
      <p:ext uri="{BB962C8B-B14F-4D97-AF65-F5344CB8AC3E}">
        <p14:creationId xmlns:p14="http://schemas.microsoft.com/office/powerpoint/2010/main" val="2184442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title="Mountain Plains ATTC Logo">
            <a:extLst>
              <a:ext uri="{FF2B5EF4-FFF2-40B4-BE49-F238E27FC236}">
                <a16:creationId xmlns:a16="http://schemas.microsoft.com/office/drawing/2014/main" id="{27A9619C-4D2C-A243-801E-896C65A9C1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23553" y="6270285"/>
            <a:ext cx="1184381" cy="457200"/>
          </a:xfrm>
          <a:prstGeom prst="rect">
            <a:avLst/>
          </a:prstGeom>
        </p:spPr>
      </p:pic>
      <p:sp>
        <p:nvSpPr>
          <p:cNvPr id="3" name="Content Placeholder 2">
            <a:extLst>
              <a:ext uri="{FF2B5EF4-FFF2-40B4-BE49-F238E27FC236}">
                <a16:creationId xmlns:a16="http://schemas.microsoft.com/office/drawing/2014/main" id="{5C85F02A-E3CA-954A-A6BA-EA7D7ECCC4C1}"/>
              </a:ext>
            </a:extLst>
          </p:cNvPr>
          <p:cNvSpPr>
            <a:spLocks noGrp="1"/>
          </p:cNvSpPr>
          <p:nvPr>
            <p:ph idx="1"/>
          </p:nvPr>
        </p:nvSpPr>
        <p:spPr/>
        <p:txBody>
          <a:bodyPr/>
          <a:lstStyle/>
          <a:p>
            <a:pPr>
              <a:buClr>
                <a:schemeClr val="accent2"/>
              </a:buClr>
            </a:pPr>
            <a:r>
              <a:rPr lang="en-US" sz="2200" dirty="0">
                <a:latin typeface="Arial" panose="020B0604020202020204" pitchFamily="34" charset="0"/>
                <a:cs typeface="Arial" panose="020B0604020202020204" pitchFamily="34" charset="0"/>
              </a:rPr>
              <a:t>Addiction is a complex problem  </a:t>
            </a:r>
          </a:p>
          <a:p>
            <a:pPr lvl="1">
              <a:buClr>
                <a:schemeClr val="accent2"/>
              </a:buClr>
            </a:pPr>
            <a:r>
              <a:rPr lang="en-US" sz="1800" dirty="0">
                <a:latin typeface="Arial" panose="020B0604020202020204" pitchFamily="34" charset="0"/>
                <a:cs typeface="Arial" panose="020B0604020202020204" pitchFamily="34" charset="0"/>
              </a:rPr>
              <a:t>Requires multiple perspectives to be defined and understood</a:t>
            </a:r>
          </a:p>
          <a:p>
            <a:pPr marL="457200" lvl="1" indent="0">
              <a:buClr>
                <a:schemeClr val="accent2"/>
              </a:buClr>
              <a:buNone/>
            </a:pPr>
            <a:endParaRPr lang="en-US" sz="1200" dirty="0">
              <a:latin typeface="Arial" panose="020B0604020202020204" pitchFamily="34" charset="0"/>
              <a:cs typeface="Arial" panose="020B0604020202020204" pitchFamily="34" charset="0"/>
            </a:endParaRPr>
          </a:p>
          <a:p>
            <a:pPr>
              <a:buClr>
                <a:schemeClr val="accent2"/>
              </a:buClr>
            </a:pPr>
            <a:r>
              <a:rPr lang="en-US" sz="2000" dirty="0">
                <a:latin typeface="Arial" panose="020B0604020202020204" pitchFamily="34" charset="0"/>
                <a:cs typeface="Arial" panose="020B0604020202020204" pitchFamily="34" charset="0"/>
              </a:rPr>
              <a:t>Perspectives on addiction are:</a:t>
            </a:r>
          </a:p>
          <a:p>
            <a:pPr lvl="1">
              <a:buClr>
                <a:schemeClr val="accent2"/>
              </a:buClr>
            </a:pPr>
            <a:r>
              <a:rPr lang="en-US" sz="1800" dirty="0">
                <a:latin typeface="Arial" panose="020B0604020202020204" pitchFamily="34" charset="0"/>
                <a:cs typeface="Arial" panose="020B0604020202020204" pitchFamily="34" charset="0"/>
              </a:rPr>
              <a:t>Historical</a:t>
            </a:r>
          </a:p>
          <a:p>
            <a:pPr lvl="1">
              <a:buClr>
                <a:schemeClr val="accent2"/>
              </a:buClr>
            </a:pPr>
            <a:r>
              <a:rPr lang="en-US" sz="1800" dirty="0">
                <a:latin typeface="Arial" panose="020B0604020202020204" pitchFamily="34" charset="0"/>
                <a:cs typeface="Arial" panose="020B0604020202020204" pitchFamily="34" charset="0"/>
              </a:rPr>
              <a:t>Diverse</a:t>
            </a:r>
          </a:p>
          <a:p>
            <a:pPr lvl="1">
              <a:buClr>
                <a:schemeClr val="accent2"/>
              </a:buClr>
            </a:pPr>
            <a:r>
              <a:rPr lang="en-US" sz="1800" dirty="0">
                <a:latin typeface="Arial" panose="020B0604020202020204" pitchFamily="34" charset="0"/>
                <a:cs typeface="Arial" panose="020B0604020202020204" pitchFamily="34" charset="0"/>
              </a:rPr>
              <a:t>Shaped by the priorities of a discipline, area, and/or sector</a:t>
            </a:r>
          </a:p>
          <a:p>
            <a:pPr>
              <a:buClr>
                <a:schemeClr val="accent2"/>
              </a:buClr>
            </a:pPr>
            <a:r>
              <a:rPr lang="en-US" sz="2000" dirty="0">
                <a:latin typeface="Arial" panose="020B0604020202020204" pitchFamily="34" charset="0"/>
                <a:cs typeface="Arial" panose="020B0604020202020204" pitchFamily="34" charset="0"/>
              </a:rPr>
              <a:t>Transdisciplinary science moves beyond other forms of collaboration</a:t>
            </a:r>
          </a:p>
          <a:p>
            <a:pPr lvl="1">
              <a:buClr>
                <a:schemeClr val="accent2"/>
              </a:buClr>
            </a:pPr>
            <a:r>
              <a:rPr lang="en-US" sz="1800" dirty="0">
                <a:latin typeface="Arial" panose="020B0604020202020204" pitchFamily="34" charset="0"/>
                <a:cs typeface="Arial" panose="020B0604020202020204" pitchFamily="34" charset="0"/>
              </a:rPr>
              <a:t>Creates common language and shared understanding among individuals from diverse research paradigms</a:t>
            </a:r>
          </a:p>
          <a:p>
            <a:pPr>
              <a:buClr>
                <a:schemeClr val="accent2"/>
              </a:buClr>
            </a:pPr>
            <a:endParaRPr lang="en-US" sz="900" dirty="0">
              <a:latin typeface="Arial" panose="020B0604020202020204" pitchFamily="34" charset="0"/>
              <a:cs typeface="Arial" panose="020B0604020202020204" pitchFamily="34" charset="0"/>
            </a:endParaRPr>
          </a:p>
          <a:p>
            <a:pPr>
              <a:buClr>
                <a:schemeClr val="accent2"/>
              </a:buClr>
            </a:pPr>
            <a:endParaRPr lang="en-US" sz="900" dirty="0">
              <a:latin typeface="Arial" panose="020B0604020202020204" pitchFamily="34" charset="0"/>
              <a:cs typeface="Arial" panose="020B0604020202020204" pitchFamily="34" charset="0"/>
            </a:endParaRPr>
          </a:p>
          <a:p>
            <a:pPr marL="0" indent="0">
              <a:buClr>
                <a:schemeClr val="accent2"/>
              </a:buClr>
              <a:buNone/>
            </a:pPr>
            <a:r>
              <a:rPr lang="en-US" sz="900" dirty="0">
                <a:latin typeface="Arial" panose="020B0604020202020204" pitchFamily="34" charset="0"/>
                <a:cs typeface="Arial" panose="020B0604020202020204" pitchFamily="34" charset="0"/>
              </a:rPr>
              <a:t>                                                    	                  </a:t>
            </a:r>
            <a:r>
              <a:rPr lang="en-US" sz="800" dirty="0">
                <a:latin typeface="Arial" panose="020B0604020202020204" pitchFamily="34" charset="0"/>
                <a:cs typeface="Arial" panose="020B0604020202020204" pitchFamily="34" charset="0"/>
              </a:rPr>
              <a:t>(Adapted from Intersections of Mental Health Perspectives in Addiction Research Training (IMPART), 2016. </a:t>
            </a:r>
          </a:p>
          <a:p>
            <a:pPr marL="457200" lvl="1" indent="0">
              <a:buClr>
                <a:schemeClr val="accent2"/>
              </a:buClr>
              <a:buNone/>
            </a:pPr>
            <a:r>
              <a:rPr lang="en-US" sz="800" dirty="0">
                <a:latin typeface="Arial" panose="020B0604020202020204" pitchFamily="34" charset="0"/>
                <a:cs typeface="Arial" panose="020B0604020202020204" pitchFamily="34" charset="0"/>
              </a:rPr>
              <a:t>                                                                    Retrieved from </a:t>
            </a:r>
            <a:r>
              <a:rPr lang="en-US" sz="800" dirty="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http://addictionsresearchtraining.ca/tutorials/defining-addiction/</a:t>
            </a:r>
            <a:r>
              <a:rPr lang="en-US" sz="800" dirty="0">
                <a:latin typeface="Arial" panose="020B0604020202020204" pitchFamily="34" charset="0"/>
                <a:cs typeface="Arial" panose="020B0604020202020204" pitchFamily="34" charset="0"/>
              </a:rPr>
              <a:t> )</a:t>
            </a:r>
          </a:p>
        </p:txBody>
      </p:sp>
      <p:sp>
        <p:nvSpPr>
          <p:cNvPr id="2" name="Title 1">
            <a:extLst>
              <a:ext uri="{FF2B5EF4-FFF2-40B4-BE49-F238E27FC236}">
                <a16:creationId xmlns:a16="http://schemas.microsoft.com/office/drawing/2014/main" id="{A59A3236-8BFC-0144-BA07-D1C655AE6D02}"/>
              </a:ext>
            </a:extLst>
          </p:cNvPr>
          <p:cNvSpPr>
            <a:spLocks noGrp="1"/>
          </p:cNvSpPr>
          <p:nvPr>
            <p:ph type="title"/>
          </p:nvPr>
        </p:nvSpPr>
        <p:spPr/>
        <p:txBody>
          <a:bodyPr/>
          <a:lstStyle/>
          <a:p>
            <a:r>
              <a:rPr lang="en-US" b="1" dirty="0">
                <a:solidFill>
                  <a:schemeClr val="tx1">
                    <a:lumMod val="75000"/>
                    <a:lumOff val="25000"/>
                  </a:schemeClr>
                </a:solidFill>
                <a:latin typeface="Arial" panose="020B0604020202020204" pitchFamily="34" charset="0"/>
                <a:cs typeface="Arial" panose="020B0604020202020204" pitchFamily="34" charset="0"/>
              </a:rPr>
              <a:t>Key Points of </a:t>
            </a:r>
            <a:r>
              <a:rPr lang="en-US" b="1" dirty="0" err="1">
                <a:solidFill>
                  <a:schemeClr val="tx1">
                    <a:lumMod val="75000"/>
                    <a:lumOff val="25000"/>
                  </a:schemeClr>
                </a:solidFill>
                <a:latin typeface="Arial" panose="020B0604020202020204" pitchFamily="34" charset="0"/>
                <a:cs typeface="Arial" panose="020B0604020202020204" pitchFamily="34" charset="0"/>
              </a:rPr>
              <a:t>Transdisciplinarity</a:t>
            </a:r>
            <a:endParaRPr lang="en-US" dirty="0">
              <a:solidFill>
                <a:schemeClr val="tx1">
                  <a:lumMod val="75000"/>
                  <a:lumOff val="25000"/>
                </a:schemeClr>
              </a:solidFill>
            </a:endParaRPr>
          </a:p>
        </p:txBody>
      </p:sp>
    </p:spTree>
    <p:extLst>
      <p:ext uri="{BB962C8B-B14F-4D97-AF65-F5344CB8AC3E}">
        <p14:creationId xmlns:p14="http://schemas.microsoft.com/office/powerpoint/2010/main" val="2083114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title="Mountain Plains ATTC Logo">
            <a:extLst>
              <a:ext uri="{FF2B5EF4-FFF2-40B4-BE49-F238E27FC236}">
                <a16:creationId xmlns:a16="http://schemas.microsoft.com/office/drawing/2014/main" id="{B6E234FB-3B8C-D548-B31D-838CB5C6949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23553" y="6270285"/>
            <a:ext cx="1184381" cy="457200"/>
          </a:xfrm>
          <a:prstGeom prst="rect">
            <a:avLst/>
          </a:prstGeom>
        </p:spPr>
      </p:pic>
      <p:sp>
        <p:nvSpPr>
          <p:cNvPr id="3" name="Content Placeholder 2">
            <a:extLst>
              <a:ext uri="{FF2B5EF4-FFF2-40B4-BE49-F238E27FC236}">
                <a16:creationId xmlns:a16="http://schemas.microsoft.com/office/drawing/2014/main" id="{41137EE9-DD88-0246-B379-01205D82C4CF}"/>
              </a:ext>
            </a:extLst>
          </p:cNvPr>
          <p:cNvSpPr>
            <a:spLocks noGrp="1"/>
          </p:cNvSpPr>
          <p:nvPr>
            <p:ph idx="1"/>
          </p:nvPr>
        </p:nvSpPr>
        <p:spPr/>
        <p:txBody>
          <a:bodyPr/>
          <a:lstStyle/>
          <a:p>
            <a:pPr>
              <a:buClr>
                <a:schemeClr val="accent2"/>
              </a:buClr>
            </a:pPr>
            <a:r>
              <a:rPr lang="en-US" sz="2200" dirty="0">
                <a:latin typeface="Arial" panose="020B0604020202020204" pitchFamily="34" charset="0"/>
                <a:cs typeface="Arial" panose="020B0604020202020204" pitchFamily="34" charset="0"/>
              </a:rPr>
              <a:t>Transdisciplinary perspectives on addiction can produce improved understandings by:</a:t>
            </a:r>
          </a:p>
          <a:p>
            <a:pPr lvl="1">
              <a:buClr>
                <a:schemeClr val="accent2"/>
              </a:buClr>
            </a:pPr>
            <a:r>
              <a:rPr lang="en-US" sz="1800" dirty="0">
                <a:latin typeface="Arial" panose="020B0604020202020204" pitchFamily="34" charset="0"/>
                <a:cs typeface="Arial" panose="020B0604020202020204" pitchFamily="34" charset="0"/>
              </a:rPr>
              <a:t>Providing insight</a:t>
            </a:r>
          </a:p>
          <a:p>
            <a:pPr marL="457200" lvl="1" indent="0">
              <a:buClr>
                <a:schemeClr val="accent2"/>
              </a:buClr>
              <a:buNone/>
            </a:pPr>
            <a:endParaRPr lang="en-US" sz="400" dirty="0">
              <a:latin typeface="Arial" panose="020B0604020202020204" pitchFamily="34" charset="0"/>
              <a:cs typeface="Arial" panose="020B0604020202020204" pitchFamily="34" charset="0"/>
            </a:endParaRPr>
          </a:p>
          <a:p>
            <a:pPr lvl="1">
              <a:buClr>
                <a:schemeClr val="accent2"/>
              </a:buClr>
            </a:pPr>
            <a:r>
              <a:rPr lang="en-US" sz="1800" dirty="0">
                <a:latin typeface="Arial" panose="020B0604020202020204" pitchFamily="34" charset="0"/>
                <a:cs typeface="Arial" panose="020B0604020202020204" pitchFamily="34" charset="0"/>
              </a:rPr>
              <a:t>Generating new questions and directions for research, treatment and policy  </a:t>
            </a:r>
          </a:p>
          <a:p>
            <a:pPr lvl="1">
              <a:buClr>
                <a:schemeClr val="accent2"/>
              </a:buClr>
            </a:pPr>
            <a:endParaRPr lang="en-US" sz="1800" dirty="0">
              <a:latin typeface="Arial" panose="020B0604020202020204" pitchFamily="34" charset="0"/>
              <a:cs typeface="Arial" panose="020B0604020202020204" pitchFamily="34" charset="0"/>
            </a:endParaRPr>
          </a:p>
          <a:p>
            <a:pPr marL="0" indent="0">
              <a:buClr>
                <a:schemeClr val="accent2"/>
              </a:buClr>
              <a:buNone/>
            </a:pPr>
            <a:r>
              <a:rPr lang="en-US" sz="900" dirty="0">
                <a:latin typeface="Arial" panose="020B0604020202020204" pitchFamily="34" charset="0"/>
                <a:cs typeface="Arial" panose="020B0604020202020204" pitchFamily="34" charset="0"/>
              </a:rPr>
              <a:t> </a:t>
            </a:r>
          </a:p>
          <a:p>
            <a:pPr marL="0" indent="0">
              <a:buClr>
                <a:schemeClr val="accent2"/>
              </a:buClr>
              <a:buNone/>
            </a:pPr>
            <a:endParaRPr lang="en-US" sz="900" dirty="0">
              <a:latin typeface="Arial" panose="020B0604020202020204" pitchFamily="34" charset="0"/>
              <a:cs typeface="Arial" panose="020B0604020202020204" pitchFamily="34" charset="0"/>
            </a:endParaRPr>
          </a:p>
          <a:p>
            <a:pPr marL="0" indent="0">
              <a:buClr>
                <a:schemeClr val="accent2"/>
              </a:buClr>
              <a:buNone/>
            </a:pPr>
            <a:endParaRPr lang="en-US" sz="900" dirty="0">
              <a:latin typeface="Arial" panose="020B0604020202020204" pitchFamily="34" charset="0"/>
              <a:cs typeface="Arial" panose="020B0604020202020204" pitchFamily="34" charset="0"/>
            </a:endParaRPr>
          </a:p>
          <a:p>
            <a:pPr marL="0" indent="0">
              <a:buClr>
                <a:schemeClr val="accent2"/>
              </a:buClr>
              <a:buNone/>
            </a:pPr>
            <a:endParaRPr lang="en-US" sz="900" dirty="0">
              <a:latin typeface="Arial" panose="020B0604020202020204" pitchFamily="34" charset="0"/>
              <a:cs typeface="Arial" panose="020B0604020202020204" pitchFamily="34" charset="0"/>
            </a:endParaRPr>
          </a:p>
          <a:p>
            <a:pPr marL="0" indent="0">
              <a:buClr>
                <a:schemeClr val="accent2"/>
              </a:buClr>
              <a:buNone/>
            </a:pPr>
            <a:r>
              <a:rPr lang="en-US" sz="900" dirty="0">
                <a:latin typeface="Arial" panose="020B0604020202020204" pitchFamily="34" charset="0"/>
                <a:cs typeface="Arial" panose="020B0604020202020204" pitchFamily="34" charset="0"/>
              </a:rPr>
              <a:t>		</a:t>
            </a:r>
          </a:p>
          <a:p>
            <a:pPr marL="0" indent="0">
              <a:buClr>
                <a:schemeClr val="accent2"/>
              </a:buClr>
              <a:buNone/>
            </a:pPr>
            <a:endParaRPr lang="en-US" sz="900" dirty="0">
              <a:latin typeface="Arial" panose="020B0604020202020204" pitchFamily="34" charset="0"/>
              <a:cs typeface="Arial" panose="020B0604020202020204" pitchFamily="34" charset="0"/>
            </a:endParaRPr>
          </a:p>
          <a:p>
            <a:pPr marL="0" indent="0">
              <a:buClr>
                <a:schemeClr val="accent2"/>
              </a:buClr>
              <a:buNone/>
            </a:pPr>
            <a:r>
              <a:rPr lang="en-US" sz="800" dirty="0">
                <a:latin typeface="Arial" panose="020B0604020202020204" pitchFamily="34" charset="0"/>
                <a:cs typeface="Arial" panose="020B0604020202020204" pitchFamily="34" charset="0"/>
              </a:rPr>
              <a:t> 		(Adapted from Intersections of Mental Health Perspectives in Addiction Research Training (IMPART), 2016. </a:t>
            </a:r>
          </a:p>
          <a:p>
            <a:pPr marL="457200" lvl="1" indent="0">
              <a:buClr>
                <a:schemeClr val="accent2"/>
              </a:buClr>
              <a:buNone/>
            </a:pPr>
            <a:r>
              <a:rPr lang="en-US" sz="800" dirty="0">
                <a:latin typeface="Arial" panose="020B0604020202020204" pitchFamily="34" charset="0"/>
                <a:cs typeface="Arial" panose="020B0604020202020204" pitchFamily="34" charset="0"/>
              </a:rPr>
              <a:t>                                                Retrieved from </a:t>
            </a:r>
            <a:r>
              <a:rPr lang="en-US" sz="800" dirty="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http://addictionsresearchtraining.ca/tutorials/defining-addiction/</a:t>
            </a:r>
            <a:r>
              <a:rPr lang="en-US" sz="800" dirty="0">
                <a:latin typeface="Arial" panose="020B0604020202020204" pitchFamily="34" charset="0"/>
                <a:cs typeface="Arial" panose="020B0604020202020204" pitchFamily="34" charset="0"/>
              </a:rPr>
              <a:t> )</a:t>
            </a:r>
          </a:p>
          <a:p>
            <a:pPr>
              <a:buClr>
                <a:schemeClr val="accent2"/>
              </a:buClr>
            </a:pPr>
            <a:endParaRPr lang="en-US" dirty="0"/>
          </a:p>
        </p:txBody>
      </p:sp>
      <p:sp>
        <p:nvSpPr>
          <p:cNvPr id="2" name="Title 1">
            <a:extLst>
              <a:ext uri="{FF2B5EF4-FFF2-40B4-BE49-F238E27FC236}">
                <a16:creationId xmlns:a16="http://schemas.microsoft.com/office/drawing/2014/main" id="{AC9C5D6D-7071-2249-9028-7A6ED931E7CB}"/>
              </a:ext>
            </a:extLst>
          </p:cNvPr>
          <p:cNvSpPr>
            <a:spLocks noGrp="1"/>
          </p:cNvSpPr>
          <p:nvPr>
            <p:ph type="title"/>
          </p:nvPr>
        </p:nvSpPr>
        <p:spPr/>
        <p:txBody>
          <a:bodyPr/>
          <a:lstStyle/>
          <a:p>
            <a:r>
              <a:rPr lang="en-US" b="1" dirty="0">
                <a:solidFill>
                  <a:schemeClr val="tx1">
                    <a:lumMod val="75000"/>
                    <a:lumOff val="25000"/>
                  </a:schemeClr>
                </a:solidFill>
                <a:latin typeface="Arial" panose="020B0604020202020204" pitchFamily="34" charset="0"/>
                <a:cs typeface="Arial" panose="020B0604020202020204" pitchFamily="34" charset="0"/>
              </a:rPr>
              <a:t>Key Points of </a:t>
            </a:r>
            <a:r>
              <a:rPr lang="en-US" b="1" dirty="0" err="1">
                <a:solidFill>
                  <a:schemeClr val="tx1">
                    <a:lumMod val="75000"/>
                    <a:lumOff val="25000"/>
                  </a:schemeClr>
                </a:solidFill>
                <a:latin typeface="Arial" panose="020B0604020202020204" pitchFamily="34" charset="0"/>
                <a:cs typeface="Arial" panose="020B0604020202020204" pitchFamily="34" charset="0"/>
              </a:rPr>
              <a:t>Transdisciplinarity</a:t>
            </a:r>
            <a:r>
              <a:rPr lang="en-US" b="1" dirty="0">
                <a:solidFill>
                  <a:schemeClr val="tx1">
                    <a:lumMod val="75000"/>
                    <a:lumOff val="25000"/>
                  </a:schemeClr>
                </a:solidFill>
                <a:latin typeface="Arial" panose="020B0604020202020204" pitchFamily="34" charset="0"/>
                <a:cs typeface="Arial" panose="020B0604020202020204" pitchFamily="34" charset="0"/>
              </a:rPr>
              <a:t> </a:t>
            </a:r>
            <a:r>
              <a:rPr lang="en-US" sz="2800" b="1" dirty="0">
                <a:solidFill>
                  <a:schemeClr val="tx1">
                    <a:lumMod val="75000"/>
                    <a:lumOff val="25000"/>
                  </a:schemeClr>
                </a:solidFill>
                <a:latin typeface="Arial" panose="020B0604020202020204" pitchFamily="34" charset="0"/>
                <a:cs typeface="Arial" panose="020B0604020202020204" pitchFamily="34" charset="0"/>
              </a:rPr>
              <a:t>(continued)</a:t>
            </a:r>
            <a:endParaRPr lang="en-US" sz="2800" dirty="0">
              <a:solidFill>
                <a:schemeClr val="tx1">
                  <a:lumMod val="75000"/>
                  <a:lumOff val="25000"/>
                </a:schemeClr>
              </a:solidFill>
            </a:endParaRPr>
          </a:p>
        </p:txBody>
      </p:sp>
    </p:spTree>
    <p:extLst>
      <p:ext uri="{BB962C8B-B14F-4D97-AF65-F5344CB8AC3E}">
        <p14:creationId xmlns:p14="http://schemas.microsoft.com/office/powerpoint/2010/main" val="139319678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5"/>
  <p:tag name="ARTICULATE_DESIGN_ID_OFFICE THEME" val="ZDFfUi83"/>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2252</TotalTime>
  <Words>1118</Words>
  <Application>Microsoft Macintosh PowerPoint</Application>
  <PresentationFormat>Widescreen</PresentationFormat>
  <Paragraphs>130</Paragraphs>
  <Slides>11</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Segoe UI Semibold</vt:lpstr>
      <vt:lpstr>Wingdings</vt:lpstr>
      <vt:lpstr>Office Theme</vt:lpstr>
      <vt:lpstr>PowerPoint Presentation</vt:lpstr>
      <vt:lpstr>Integrated Care and  Substance Use Disorders (SUDs)</vt:lpstr>
      <vt:lpstr>Integrated Care:</vt:lpstr>
      <vt:lpstr>Why Integrated Care for SUDs?</vt:lpstr>
      <vt:lpstr>Integrating Primary Care, Mental  Health and SUD Treatment</vt:lpstr>
      <vt:lpstr>Integrating Primary Care, Mental Health and SUD Treatment</vt:lpstr>
      <vt:lpstr>Integrated Care through Transdisciplinarity</vt:lpstr>
      <vt:lpstr>Key Points of Transdisciplinarity</vt:lpstr>
      <vt:lpstr>Key Points of Transdisciplinarity (continued)</vt:lpstr>
      <vt:lpstr>Considering Integrated Healthcare at your Organization?</vt:lpstr>
      <vt:lpstr>References</vt:lpstr>
    </vt:vector>
  </TitlesOfParts>
  <Company>UMKC</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Barker, Kendra L</dc:creator>
  <cp:lastModifiedBy>Microsoft Office User</cp:lastModifiedBy>
  <cp:revision>60</cp:revision>
  <dcterms:created xsi:type="dcterms:W3CDTF">2017-10-19T14:29:41Z</dcterms:created>
  <dcterms:modified xsi:type="dcterms:W3CDTF">2019-07-26T21:55:58Z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6C20144C-0AD0-4CE7-9B12-88696D45CBD6</vt:lpwstr>
  </property>
  <property fmtid="{D5CDD505-2E9C-101B-9397-08002B2CF9AE}" pid="3" name="ArticulatePath">
    <vt:lpwstr>508_compliant_basic_slides_mg</vt:lpwstr>
  </property>
</Properties>
</file>