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8" r:id="rId3"/>
    <p:sldMasterId id="2147483681" r:id="rId4"/>
    <p:sldMasterId id="2147483701" r:id="rId5"/>
    <p:sldMasterId id="2147483713" r:id="rId6"/>
  </p:sldMasterIdLst>
  <p:notesMasterIdLst>
    <p:notesMasterId r:id="rId40"/>
  </p:notesMasterIdLst>
  <p:sldIdLst>
    <p:sldId id="312" r:id="rId7"/>
    <p:sldId id="843" r:id="rId8"/>
    <p:sldId id="803" r:id="rId9"/>
    <p:sldId id="822" r:id="rId10"/>
    <p:sldId id="256" r:id="rId11"/>
    <p:sldId id="353" r:id="rId12"/>
    <p:sldId id="804" r:id="rId13"/>
    <p:sldId id="805" r:id="rId14"/>
    <p:sldId id="355" r:id="rId15"/>
    <p:sldId id="356" r:id="rId16"/>
    <p:sldId id="806" r:id="rId17"/>
    <p:sldId id="807" r:id="rId18"/>
    <p:sldId id="808" r:id="rId19"/>
    <p:sldId id="809" r:id="rId20"/>
    <p:sldId id="810" r:id="rId21"/>
    <p:sldId id="816" r:id="rId22"/>
    <p:sldId id="775" r:id="rId23"/>
    <p:sldId id="787" r:id="rId24"/>
    <p:sldId id="835" r:id="rId25"/>
    <p:sldId id="839" r:id="rId26"/>
    <p:sldId id="837" r:id="rId27"/>
    <p:sldId id="838" r:id="rId28"/>
    <p:sldId id="840" r:id="rId29"/>
    <p:sldId id="834" r:id="rId30"/>
    <p:sldId id="836" r:id="rId31"/>
    <p:sldId id="819" r:id="rId32"/>
    <p:sldId id="304" r:id="rId33"/>
    <p:sldId id="797" r:id="rId34"/>
    <p:sldId id="318" r:id="rId35"/>
    <p:sldId id="697" r:id="rId36"/>
    <p:sldId id="844" r:id="rId37"/>
    <p:sldId id="814" r:id="rId38"/>
    <p:sldId id="81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595D"/>
    <a:srgbClr val="4C21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72" autoAdjust="0"/>
    <p:restoredTop sz="92163" autoAdjust="0"/>
  </p:normalViewPr>
  <p:slideViewPr>
    <p:cSldViewPr snapToGrid="0">
      <p:cViewPr varScale="1">
        <p:scale>
          <a:sx n="45" d="100"/>
          <a:sy n="45" d="100"/>
        </p:scale>
        <p:origin x="295"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8D1BCA-3ACF-4961-A63B-329C713D53B9}" type="datetimeFigureOut">
              <a:rPr lang="en-US" smtClean="0"/>
              <a:t>11/19/2019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272854-67BC-48E1-AC40-0AF742F618C5}" type="slidenum">
              <a:rPr lang="en-US" smtClean="0"/>
              <a:t>‹#›</a:t>
            </a:fld>
            <a:endParaRPr lang="en-US"/>
          </a:p>
        </p:txBody>
      </p:sp>
    </p:spTree>
    <p:extLst>
      <p:ext uri="{BB962C8B-B14F-4D97-AF65-F5344CB8AC3E}">
        <p14:creationId xmlns:p14="http://schemas.microsoft.com/office/powerpoint/2010/main" val="3593089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williamwhitepapers.com/blog/2015/02/from-trauma-to-transformative-recovery.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 In this presentation we will focus on the stigma associated with SUD including OUD and some of the ways stigma becomes its own barrier to recovery.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BD2CC2-0FA8-4AB5-9038-859398DC58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451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 Discuss the slide. And when we miss effective policy and practice opportunities, we move the individual from treatment to under the bridge, to the corrections systems etc. etc. etc. passing them along through our systems/recycling/churning with harmful results often affecting many generations.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75D6D02-2D5B-4EB5-B896-13719FE9D48D}"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133724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Stock photo ID: 623827624</a:t>
            </a:r>
          </a:p>
        </p:txBody>
      </p:sp>
      <p:sp>
        <p:nvSpPr>
          <p:cNvPr id="4" name="Slide Number Placeholder 3"/>
          <p:cNvSpPr>
            <a:spLocks noGrp="1"/>
          </p:cNvSpPr>
          <p:nvPr>
            <p:ph type="sldNum" sz="quarter" idx="10"/>
          </p:nvPr>
        </p:nvSpPr>
        <p:spPr/>
        <p:txBody>
          <a:bodyPr/>
          <a:lstStyle/>
          <a:p>
            <a:fld id="{E006C13B-1A09-4100-A794-4A2EB9AAA2E0}" type="slidenum">
              <a:rPr lang="en-US" smtClean="0"/>
              <a:t>27</a:t>
            </a:fld>
            <a:endParaRPr lang="en-US"/>
          </a:p>
        </p:txBody>
      </p:sp>
    </p:spTree>
    <p:extLst>
      <p:ext uri="{BB962C8B-B14F-4D97-AF65-F5344CB8AC3E}">
        <p14:creationId xmlns:p14="http://schemas.microsoft.com/office/powerpoint/2010/main" val="1113164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Stock Photo –id: 172910474</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DA27E-9F12-4732-9E98-8CCA7597D6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4083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Stock photo ID: 513536552</a:t>
            </a:r>
          </a:p>
          <a:p>
            <a:endParaRPr lang="en-US" dirty="0"/>
          </a:p>
        </p:txBody>
      </p:sp>
      <p:sp>
        <p:nvSpPr>
          <p:cNvPr id="4" name="Slide Number Placeholder 3"/>
          <p:cNvSpPr>
            <a:spLocks noGrp="1"/>
          </p:cNvSpPr>
          <p:nvPr>
            <p:ph type="sldNum" sz="quarter" idx="5"/>
          </p:nvPr>
        </p:nvSpPr>
        <p:spPr/>
        <p:txBody>
          <a:bodyPr/>
          <a:lstStyle/>
          <a:p>
            <a:fld id="{DC272854-67BC-48E1-AC40-0AF742F618C5}" type="slidenum">
              <a:rPr lang="en-US" smtClean="0"/>
              <a:t>3</a:t>
            </a:fld>
            <a:endParaRPr lang="en-US"/>
          </a:p>
        </p:txBody>
      </p:sp>
    </p:spTree>
    <p:extLst>
      <p:ext uri="{BB962C8B-B14F-4D97-AF65-F5344CB8AC3E}">
        <p14:creationId xmlns:p14="http://schemas.microsoft.com/office/powerpoint/2010/main" val="2561475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Talking points: They may have YEARS and even LIFETIMES of trauma. I want to come back to this issue as we KNOW these are the presenting factors and should build our systems of care accordingly and failure to address can = failure all the way around.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Photo source: </a:t>
            </a:r>
            <a:r>
              <a:rPr kumimoji="0" lang="en-US" altLang="en-US" sz="1200" b="0" i="0" u="none" strike="noStrike" cap="none" normalizeH="0" baseline="0" dirty="0">
                <a:ln>
                  <a:noFill/>
                </a:ln>
                <a:solidFill>
                  <a:schemeClr val="tx1"/>
                </a:solidFill>
                <a:effectLst/>
                <a:latin typeface="Arial" panose="020B0604020202020204" pitchFamily="34" charset="0"/>
                <a:hlinkClick r:id="rId3"/>
              </a:rPr>
              <a:t>http://www.williamwhitepapers.com/blog/2015/02/from-trauma-to-transformative-recovery.html</a:t>
            </a: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272854-67BC-48E1-AC40-0AF742F618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0663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 With a little background in brain science and stigma/discrimination in general, lets switch over to a discussion of the power of language and labels in promoting stigma and discrimination.</a:t>
            </a:r>
          </a:p>
        </p:txBody>
      </p:sp>
      <p:sp>
        <p:nvSpPr>
          <p:cNvPr id="4" name="Slide Number Placeholder 3"/>
          <p:cNvSpPr>
            <a:spLocks noGrp="1"/>
          </p:cNvSpPr>
          <p:nvPr>
            <p:ph type="sldNum" sz="quarter" idx="5"/>
          </p:nvPr>
        </p:nvSpPr>
        <p:spPr/>
        <p:txBody>
          <a:bodyPr/>
          <a:lstStyle/>
          <a:p>
            <a:fld id="{DC272854-67BC-48E1-AC40-0AF742F618C5}" type="slidenum">
              <a:rPr lang="en-US" smtClean="0"/>
              <a:t>5</a:t>
            </a:fld>
            <a:endParaRPr lang="en-US"/>
          </a:p>
        </p:txBody>
      </p:sp>
    </p:spTree>
    <p:extLst>
      <p:ext uri="{BB962C8B-B14F-4D97-AF65-F5344CB8AC3E}">
        <p14:creationId xmlns:p14="http://schemas.microsoft.com/office/powerpoint/2010/main" val="858685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person first: Person with an opioid use disorder (not addict, alcoholic); Person who injects drugs (not junkie); return to use or recurrence of substance if person has not completed care (not relapse);  </a:t>
            </a:r>
          </a:p>
          <a:p>
            <a:endParaRPr lang="en-US" dirty="0"/>
          </a:p>
        </p:txBody>
      </p:sp>
      <p:sp>
        <p:nvSpPr>
          <p:cNvPr id="4" name="Slide Number Placeholder 3"/>
          <p:cNvSpPr>
            <a:spLocks noGrp="1"/>
          </p:cNvSpPr>
          <p:nvPr>
            <p:ph type="sldNum" sz="quarter" idx="5"/>
          </p:nvPr>
        </p:nvSpPr>
        <p:spPr/>
        <p:txBody>
          <a:bodyPr/>
          <a:lstStyle/>
          <a:p>
            <a:fld id="{DC272854-67BC-48E1-AC40-0AF742F618C5}" type="slidenum">
              <a:rPr lang="en-US" smtClean="0"/>
              <a:t>16</a:t>
            </a:fld>
            <a:endParaRPr lang="en-US"/>
          </a:p>
        </p:txBody>
      </p:sp>
    </p:spTree>
    <p:extLst>
      <p:ext uri="{BB962C8B-B14F-4D97-AF65-F5344CB8AC3E}">
        <p14:creationId xmlns:p14="http://schemas.microsoft.com/office/powerpoint/2010/main" val="559628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DISCUSSION: </a:t>
            </a:r>
            <a:r>
              <a:rPr lang="en-US" sz="1200" dirty="0">
                <a:latin typeface="Arial" panose="020B0604020202020204" pitchFamily="34" charset="0"/>
                <a:cs typeface="Arial" panose="020B0604020202020204" pitchFamily="34" charset="0"/>
              </a:rPr>
              <a:t>Now let’s turn to the institutional, legal, or other barriers associated with or worsened by the opioid crisis.</a:t>
            </a:r>
          </a:p>
          <a:p>
            <a:r>
              <a:rPr lang="en-US" dirty="0"/>
              <a:t>Accountability is when we have clear expectations and offer support to meet those expectations.  </a:t>
            </a:r>
          </a:p>
          <a:p>
            <a:r>
              <a:rPr lang="en-US" dirty="0"/>
              <a:t>Punishment is a penalty for an offense.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Stock photo ID:1009803562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Stock photo ID: 847065172</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75D6D02-2D5B-4EB5-B896-13719FE9D48D}"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570401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Taking points: Also insufficient cross system collaborative practice.</a:t>
            </a:r>
          </a:p>
          <a:p>
            <a:r>
              <a:rPr lang="en-US" dirty="0"/>
              <a:t>Source: Bill White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75D6D02-2D5B-4EB5-B896-13719FE9D48D}"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1973598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Stock photo: 162248304</a:t>
            </a:r>
          </a:p>
          <a:p>
            <a:endParaRPr lang="en-US" dirty="0"/>
          </a:p>
        </p:txBody>
      </p:sp>
      <p:sp>
        <p:nvSpPr>
          <p:cNvPr id="4" name="Slide Number Placeholder 3"/>
          <p:cNvSpPr>
            <a:spLocks noGrp="1"/>
          </p:cNvSpPr>
          <p:nvPr>
            <p:ph type="sldNum" sz="quarter" idx="5"/>
          </p:nvPr>
        </p:nvSpPr>
        <p:spPr/>
        <p:txBody>
          <a:bodyPr/>
          <a:lstStyle/>
          <a:p>
            <a:fld id="{DC272854-67BC-48E1-AC40-0AF742F618C5}" type="slidenum">
              <a:rPr lang="en-US" smtClean="0"/>
              <a:t>20</a:t>
            </a:fld>
            <a:endParaRPr lang="en-US"/>
          </a:p>
        </p:txBody>
      </p:sp>
    </p:spTree>
    <p:extLst>
      <p:ext uri="{BB962C8B-B14F-4D97-AF65-F5344CB8AC3E}">
        <p14:creationId xmlns:p14="http://schemas.microsoft.com/office/powerpoint/2010/main" val="248029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Stock photo ID. </a:t>
            </a:r>
            <a:r>
              <a:rPr lang="en-US"/>
              <a:t>978082548</a:t>
            </a:r>
          </a:p>
        </p:txBody>
      </p:sp>
      <p:sp>
        <p:nvSpPr>
          <p:cNvPr id="4" name="Slide Number Placeholder 3"/>
          <p:cNvSpPr>
            <a:spLocks noGrp="1"/>
          </p:cNvSpPr>
          <p:nvPr>
            <p:ph type="sldNum" sz="quarter" idx="5"/>
          </p:nvPr>
        </p:nvSpPr>
        <p:spPr/>
        <p:txBody>
          <a:bodyPr/>
          <a:lstStyle/>
          <a:p>
            <a:fld id="{DC272854-67BC-48E1-AC40-0AF742F618C5}" type="slidenum">
              <a:rPr lang="en-US" smtClean="0"/>
              <a:t>22</a:t>
            </a:fld>
            <a:endParaRPr lang="en-US"/>
          </a:p>
        </p:txBody>
      </p:sp>
    </p:spTree>
    <p:extLst>
      <p:ext uri="{BB962C8B-B14F-4D97-AF65-F5344CB8AC3E}">
        <p14:creationId xmlns:p14="http://schemas.microsoft.com/office/powerpoint/2010/main" val="2055410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4BD9F-048B-449B-93E3-5527C36703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5683D8-2275-46C2-BBA2-E9896FF952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D3A1FB-995B-4570-9ECB-99ACB531E9DA}"/>
              </a:ext>
            </a:extLst>
          </p:cNvPr>
          <p:cNvSpPr>
            <a:spLocks noGrp="1"/>
          </p:cNvSpPr>
          <p:nvPr>
            <p:ph type="dt" sz="half" idx="10"/>
          </p:nvPr>
        </p:nvSpPr>
        <p:spPr/>
        <p:txBody>
          <a:bodyPr/>
          <a:lstStyle/>
          <a:p>
            <a:fld id="{1A419C1D-8160-42BE-B735-30F116EEF991}" type="datetimeFigureOut">
              <a:rPr lang="en-US" smtClean="0"/>
              <a:t>11/19/2019</a:t>
            </a:fld>
            <a:endParaRPr lang="en-US"/>
          </a:p>
        </p:txBody>
      </p:sp>
      <p:sp>
        <p:nvSpPr>
          <p:cNvPr id="5" name="Footer Placeholder 4">
            <a:extLst>
              <a:ext uri="{FF2B5EF4-FFF2-40B4-BE49-F238E27FC236}">
                <a16:creationId xmlns:a16="http://schemas.microsoft.com/office/drawing/2014/main" id="{2532E97D-0991-42DE-846B-04A16E28BD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B199D4-318A-4B78-9F6F-9A4C50378868}"/>
              </a:ext>
            </a:extLst>
          </p:cNvPr>
          <p:cNvSpPr>
            <a:spLocks noGrp="1"/>
          </p:cNvSpPr>
          <p:nvPr>
            <p:ph type="sldNum" sz="quarter" idx="12"/>
          </p:nvPr>
        </p:nvSpPr>
        <p:spPr/>
        <p:txBody>
          <a:bodyPr/>
          <a:lstStyle/>
          <a:p>
            <a:fld id="{4ACED0F0-8CF9-4625-A47A-0628F544E9E7}" type="slidenum">
              <a:rPr lang="en-US" smtClean="0"/>
              <a:t>‹#›</a:t>
            </a:fld>
            <a:endParaRPr lang="en-US"/>
          </a:p>
        </p:txBody>
      </p:sp>
    </p:spTree>
    <p:extLst>
      <p:ext uri="{BB962C8B-B14F-4D97-AF65-F5344CB8AC3E}">
        <p14:creationId xmlns:p14="http://schemas.microsoft.com/office/powerpoint/2010/main" val="3213835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78053-C2B3-448D-BBC1-F75E252183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BB8756-3DDD-4D2B-9613-DBA2A3DA29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856FCE-5C22-4CDA-B068-162A6E84338B}"/>
              </a:ext>
            </a:extLst>
          </p:cNvPr>
          <p:cNvSpPr>
            <a:spLocks noGrp="1"/>
          </p:cNvSpPr>
          <p:nvPr>
            <p:ph type="dt" sz="half" idx="10"/>
          </p:nvPr>
        </p:nvSpPr>
        <p:spPr/>
        <p:txBody>
          <a:bodyPr/>
          <a:lstStyle/>
          <a:p>
            <a:fld id="{1A419C1D-8160-42BE-B735-30F116EEF991}" type="datetimeFigureOut">
              <a:rPr lang="en-US" smtClean="0"/>
              <a:t>11/19/2019</a:t>
            </a:fld>
            <a:endParaRPr lang="en-US"/>
          </a:p>
        </p:txBody>
      </p:sp>
      <p:sp>
        <p:nvSpPr>
          <p:cNvPr id="5" name="Footer Placeholder 4">
            <a:extLst>
              <a:ext uri="{FF2B5EF4-FFF2-40B4-BE49-F238E27FC236}">
                <a16:creationId xmlns:a16="http://schemas.microsoft.com/office/drawing/2014/main" id="{C3F7F01E-488E-418F-AE57-6CF354E45B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B8971E-C10D-41A9-A2DD-9A9A3C14BEB9}"/>
              </a:ext>
            </a:extLst>
          </p:cNvPr>
          <p:cNvSpPr>
            <a:spLocks noGrp="1"/>
          </p:cNvSpPr>
          <p:nvPr>
            <p:ph type="sldNum" sz="quarter" idx="12"/>
          </p:nvPr>
        </p:nvSpPr>
        <p:spPr/>
        <p:txBody>
          <a:bodyPr/>
          <a:lstStyle/>
          <a:p>
            <a:fld id="{4ACED0F0-8CF9-4625-A47A-0628F544E9E7}" type="slidenum">
              <a:rPr lang="en-US" smtClean="0"/>
              <a:t>‹#›</a:t>
            </a:fld>
            <a:endParaRPr lang="en-US"/>
          </a:p>
        </p:txBody>
      </p:sp>
    </p:spTree>
    <p:extLst>
      <p:ext uri="{BB962C8B-B14F-4D97-AF65-F5344CB8AC3E}">
        <p14:creationId xmlns:p14="http://schemas.microsoft.com/office/powerpoint/2010/main" val="3965327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3F1B92-ABD5-4606-9C11-3BD2039209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D8A69A-D250-4309-912C-A1E304B1DE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201E8-9FB8-41AA-9F35-DE900ADB1BBC}"/>
              </a:ext>
            </a:extLst>
          </p:cNvPr>
          <p:cNvSpPr>
            <a:spLocks noGrp="1"/>
          </p:cNvSpPr>
          <p:nvPr>
            <p:ph type="dt" sz="half" idx="10"/>
          </p:nvPr>
        </p:nvSpPr>
        <p:spPr/>
        <p:txBody>
          <a:bodyPr/>
          <a:lstStyle/>
          <a:p>
            <a:fld id="{1A419C1D-8160-42BE-B735-30F116EEF991}" type="datetimeFigureOut">
              <a:rPr lang="en-US" smtClean="0"/>
              <a:t>11/19/2019</a:t>
            </a:fld>
            <a:endParaRPr lang="en-US"/>
          </a:p>
        </p:txBody>
      </p:sp>
      <p:sp>
        <p:nvSpPr>
          <p:cNvPr id="5" name="Footer Placeholder 4">
            <a:extLst>
              <a:ext uri="{FF2B5EF4-FFF2-40B4-BE49-F238E27FC236}">
                <a16:creationId xmlns:a16="http://schemas.microsoft.com/office/drawing/2014/main" id="{AA7822DF-26B7-48C7-A849-75CE987436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478233-025F-4556-A2FB-CE337629C06E}"/>
              </a:ext>
            </a:extLst>
          </p:cNvPr>
          <p:cNvSpPr>
            <a:spLocks noGrp="1"/>
          </p:cNvSpPr>
          <p:nvPr>
            <p:ph type="sldNum" sz="quarter" idx="12"/>
          </p:nvPr>
        </p:nvSpPr>
        <p:spPr/>
        <p:txBody>
          <a:bodyPr/>
          <a:lstStyle/>
          <a:p>
            <a:fld id="{4ACED0F0-8CF9-4625-A47A-0628F544E9E7}" type="slidenum">
              <a:rPr lang="en-US" smtClean="0"/>
              <a:t>‹#›</a:t>
            </a:fld>
            <a:endParaRPr lang="en-US"/>
          </a:p>
        </p:txBody>
      </p:sp>
    </p:spTree>
    <p:extLst>
      <p:ext uri="{BB962C8B-B14F-4D97-AF65-F5344CB8AC3E}">
        <p14:creationId xmlns:p14="http://schemas.microsoft.com/office/powerpoint/2010/main" val="3025139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26503"/>
            <a:ext cx="12192000" cy="325120"/>
          </a:xfrm>
          <a:prstGeom prst="rect">
            <a:avLst/>
          </a:prstGeom>
        </p:spPr>
      </p:pic>
      <p:sp>
        <p:nvSpPr>
          <p:cNvPr id="2" name="Title 1"/>
          <p:cNvSpPr>
            <a:spLocks noGrp="1"/>
          </p:cNvSpPr>
          <p:nvPr>
            <p:ph type="ctrTitle"/>
          </p:nvPr>
        </p:nvSpPr>
        <p:spPr>
          <a:xfrm>
            <a:off x="914400" y="2130426"/>
            <a:ext cx="10363200" cy="1470025"/>
          </a:xfrm>
        </p:spPr>
        <p:txBody>
          <a:bodyPr>
            <a:normAutofit/>
          </a:bodyPr>
          <a:lstStyle>
            <a:lvl1pPr>
              <a:defRPr sz="5400">
                <a:solidFill>
                  <a:srgbClr val="544339"/>
                </a:solidFill>
                <a:latin typeface="MoolBoran" panose="020B0100010101010101" pitchFamily="34" charset="0"/>
                <a:cs typeface="MoolBoran" panose="020B0100010101010101"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normAutofit/>
          </a:bodyPr>
          <a:lstStyle>
            <a:lvl1pPr marL="0" indent="0" algn="ctr">
              <a:buNone/>
              <a:defRPr sz="2400">
                <a:solidFill>
                  <a:srgbClr val="919195"/>
                </a:solidFill>
                <a:latin typeface="MV Boli" panose="02000500030200090000" pitchFamily="2" charset="0"/>
                <a:cs typeface="MV Boli" panose="0200050003020009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TextBox 11"/>
          <p:cNvSpPr txBox="1"/>
          <p:nvPr/>
        </p:nvSpPr>
        <p:spPr>
          <a:xfrm>
            <a:off x="236737" y="6287255"/>
            <a:ext cx="9212063" cy="246221"/>
          </a:xfrm>
          <a:prstGeom prst="rect">
            <a:avLst/>
          </a:prstGeom>
          <a:noFill/>
        </p:spPr>
        <p:txBody>
          <a:bodyPr wrap="square" rtlCol="0">
            <a:spAutoFit/>
          </a:bodyPr>
          <a:lstStyle/>
          <a:p>
            <a:r>
              <a:rPr lang="en-US" sz="1000" dirty="0">
                <a:solidFill>
                  <a:srgbClr val="00467F"/>
                </a:solidFill>
                <a:latin typeface="Arial" pitchFamily="34" charset="0"/>
                <a:cs typeface="Arial" pitchFamily="34" charset="0"/>
              </a:rPr>
              <a:t>Behavioral Health is Essential to Health      </a:t>
            </a:r>
            <a:r>
              <a:rPr lang="en-US" sz="800" dirty="0">
                <a:solidFill>
                  <a:srgbClr val="919195"/>
                </a:solidFill>
                <a:latin typeface="Arial" pitchFamily="34" charset="0"/>
                <a:cs typeface="Arial" pitchFamily="34" charset="0"/>
              </a:rPr>
              <a:t>Prevention Works  |  Treatment is Effective  |  People Recover  </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32609" b="22553"/>
          <a:stretch/>
        </p:blipFill>
        <p:spPr>
          <a:xfrm>
            <a:off x="3183725" y="338601"/>
            <a:ext cx="5830801" cy="980401"/>
          </a:xfrm>
          <a:prstGeom prst="rect">
            <a:avLst/>
          </a:prstGeom>
        </p:spPr>
      </p:pic>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34938"/>
            <a:ext cx="12192000" cy="325120"/>
          </a:xfrm>
          <a:prstGeom prst="rect">
            <a:avLst/>
          </a:prstGeom>
        </p:spPr>
      </p:pic>
    </p:spTree>
    <p:extLst>
      <p:ext uri="{BB962C8B-B14F-4D97-AF65-F5344CB8AC3E}">
        <p14:creationId xmlns:p14="http://schemas.microsoft.com/office/powerpoint/2010/main" val="35628331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3132"/>
            <a:ext cx="12192000" cy="162560"/>
          </a:xfrm>
          <a:prstGeom prst="rect">
            <a:avLst/>
          </a:prstGeom>
        </p:spPr>
      </p:pic>
      <p:sp>
        <p:nvSpPr>
          <p:cNvPr id="2" name="Title 1"/>
          <p:cNvSpPr>
            <a:spLocks noGrp="1"/>
          </p:cNvSpPr>
          <p:nvPr>
            <p:ph type="title"/>
          </p:nvPr>
        </p:nvSpPr>
        <p:spPr>
          <a:xfrm>
            <a:off x="618476" y="1188180"/>
            <a:ext cx="10972800" cy="838200"/>
          </a:xfrm>
        </p:spPr>
        <p:txBody>
          <a:bodyPr>
            <a:noAutofit/>
          </a:bodyPr>
          <a:lstStyle>
            <a:lvl1pPr algn="ctr">
              <a:defRPr sz="5400">
                <a:solidFill>
                  <a:srgbClr val="544339"/>
                </a:solidFill>
                <a:latin typeface="MoolBoran" panose="020B0100010101010101" pitchFamily="34" charset="0"/>
                <a:cs typeface="MoolBoran" panose="020B0100010101010101"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625784" y="2152480"/>
            <a:ext cx="10972800" cy="4476919"/>
          </a:xfrm>
        </p:spPr>
        <p:txBody>
          <a:bodyPr/>
          <a:lstStyle>
            <a:lvl1pPr>
              <a:defRPr sz="2800">
                <a:solidFill>
                  <a:srgbClr val="00467F"/>
                </a:solidFill>
                <a:latin typeface="MV Boli" panose="02000500030200090000" pitchFamily="2" charset="0"/>
                <a:cs typeface="MV Boli" panose="02000500030200090000" pitchFamily="2" charset="0"/>
              </a:defRPr>
            </a:lvl1pPr>
            <a:lvl2pPr>
              <a:defRPr sz="2400" i="1">
                <a:solidFill>
                  <a:srgbClr val="00467F"/>
                </a:solidFill>
                <a:latin typeface="Arial" panose="020B0604020202020204" pitchFamily="34" charset="0"/>
                <a:cs typeface="Arial" pitchFamily="34" charset="0"/>
              </a:defRPr>
            </a:lvl2pPr>
            <a:lvl3pPr>
              <a:defRPr sz="2000" i="1">
                <a:solidFill>
                  <a:srgbClr val="00467F"/>
                </a:solidFill>
                <a:latin typeface="Arial" panose="020B0604020202020204" pitchFamily="34" charset="0"/>
                <a:cs typeface="Arial" pitchFamily="34" charset="0"/>
              </a:defRPr>
            </a:lvl3pPr>
            <a:lvl4pPr>
              <a:defRPr sz="1600" i="1">
                <a:solidFill>
                  <a:srgbClr val="00467F"/>
                </a:solidFill>
                <a:latin typeface="Arial" panose="020B0604020202020204" pitchFamily="34" charset="0"/>
                <a:cs typeface="Arial" pitchFamily="34" charset="0"/>
              </a:defRPr>
            </a:lvl4pPr>
            <a:lvl5pPr>
              <a:defRPr sz="1600" i="1">
                <a:solidFill>
                  <a:srgbClr val="00467F"/>
                </a:solidFill>
                <a:latin typeface="Arial" panose="020B0604020202020204"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494" t="33579" b="22370"/>
          <a:stretch/>
        </p:blipFill>
        <p:spPr>
          <a:xfrm>
            <a:off x="412694" y="143470"/>
            <a:ext cx="4049948" cy="700506"/>
          </a:xfrm>
          <a:prstGeom prst="rect">
            <a:avLst/>
          </a:prstGeom>
        </p:spPr>
      </p:pic>
    </p:spTree>
    <p:extLst>
      <p:ext uri="{BB962C8B-B14F-4D97-AF65-F5344CB8AC3E}">
        <p14:creationId xmlns:p14="http://schemas.microsoft.com/office/powerpoint/2010/main" val="1215661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53805"/>
            <a:ext cx="12192000" cy="162560"/>
          </a:xfrm>
          <a:prstGeom prst="rect">
            <a:avLst/>
          </a:prstGeom>
        </p:spPr>
      </p:pic>
      <p:sp>
        <p:nvSpPr>
          <p:cNvPr id="7" name="Title 1"/>
          <p:cNvSpPr>
            <a:spLocks noGrp="1"/>
          </p:cNvSpPr>
          <p:nvPr>
            <p:ph type="title"/>
          </p:nvPr>
        </p:nvSpPr>
        <p:spPr>
          <a:xfrm>
            <a:off x="4572000" y="156211"/>
            <a:ext cx="7026584" cy="1077677"/>
          </a:xfrm>
        </p:spPr>
        <p:txBody>
          <a:bodyPr>
            <a:noAutofit/>
          </a:bodyPr>
          <a:lstStyle>
            <a:lvl1pPr algn="ctr">
              <a:defRPr sz="3200">
                <a:solidFill>
                  <a:srgbClr val="544339"/>
                </a:solidFill>
                <a:latin typeface="MV Boli" panose="02000500030200090000" pitchFamily="2" charset="0"/>
                <a:cs typeface="MV Boli" panose="02000500030200090000" pitchFamily="2" charset="0"/>
              </a:defRPr>
            </a:lvl1pPr>
          </a:lstStyle>
          <a:p>
            <a:r>
              <a:rPr lang="en-US"/>
              <a:t>Click to edit Master title style</a:t>
            </a:r>
            <a:endParaRPr lang="en-US" dirty="0"/>
          </a:p>
        </p:txBody>
      </p:sp>
      <p:sp>
        <p:nvSpPr>
          <p:cNvPr id="8" name="Content Placeholder 2"/>
          <p:cNvSpPr>
            <a:spLocks noGrp="1"/>
          </p:cNvSpPr>
          <p:nvPr>
            <p:ph idx="1"/>
          </p:nvPr>
        </p:nvSpPr>
        <p:spPr>
          <a:xfrm>
            <a:off x="625784" y="1806766"/>
            <a:ext cx="10972800" cy="4822633"/>
          </a:xfrm>
        </p:spPr>
        <p:txBody>
          <a:bodyPr/>
          <a:lstStyle>
            <a:lvl1pPr>
              <a:defRPr sz="2800">
                <a:solidFill>
                  <a:srgbClr val="00467F"/>
                </a:solidFill>
                <a:latin typeface="MV Boli" panose="02000500030200090000" pitchFamily="2" charset="0"/>
                <a:cs typeface="MV Boli" panose="02000500030200090000" pitchFamily="2" charset="0"/>
              </a:defRPr>
            </a:lvl1pPr>
            <a:lvl2pPr>
              <a:defRPr sz="2400" i="1">
                <a:solidFill>
                  <a:srgbClr val="00467F"/>
                </a:solidFill>
                <a:latin typeface="Arial" panose="020B0604020202020204" pitchFamily="34" charset="0"/>
                <a:cs typeface="Arial" pitchFamily="34" charset="0"/>
              </a:defRPr>
            </a:lvl2pPr>
            <a:lvl3pPr>
              <a:defRPr sz="2000" i="1">
                <a:solidFill>
                  <a:srgbClr val="00467F"/>
                </a:solidFill>
                <a:latin typeface="Arial" panose="020B0604020202020204" pitchFamily="34" charset="0"/>
                <a:cs typeface="Arial" pitchFamily="34" charset="0"/>
              </a:defRPr>
            </a:lvl3pPr>
            <a:lvl4pPr>
              <a:defRPr sz="1600" i="1">
                <a:solidFill>
                  <a:srgbClr val="00467F"/>
                </a:solidFill>
                <a:latin typeface="Arial" panose="020B0604020202020204" pitchFamily="34" charset="0"/>
                <a:cs typeface="Arial" pitchFamily="34" charset="0"/>
              </a:defRPr>
            </a:lvl4pPr>
            <a:lvl5pPr>
              <a:defRPr sz="1600" i="1">
                <a:solidFill>
                  <a:srgbClr val="00467F"/>
                </a:solidFill>
                <a:latin typeface="Arial" panose="020B0604020202020204"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4494" t="33579" b="22370"/>
          <a:stretch/>
        </p:blipFill>
        <p:spPr>
          <a:xfrm>
            <a:off x="412694" y="242623"/>
            <a:ext cx="4049948" cy="700506"/>
          </a:xfrm>
          <a:prstGeom prst="rect">
            <a:avLst/>
          </a:prstGeom>
        </p:spPr>
      </p:pic>
    </p:spTree>
    <p:extLst>
      <p:ext uri="{BB962C8B-B14F-4D97-AF65-F5344CB8AC3E}">
        <p14:creationId xmlns:p14="http://schemas.microsoft.com/office/powerpoint/2010/main" val="30073983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9DCE19-AD16-4AE0-B61B-7ECBE57BE1CD}" type="datetime1">
              <a:rPr lang="en-US" smtClean="0">
                <a:solidFill>
                  <a:prstClr val="black">
                    <a:tint val="75000"/>
                  </a:prstClr>
                </a:solidFill>
              </a:rPr>
              <a:t>11/19/2019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0F20C4-8E13-418D-8334-1A94F12A4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61038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1432116"/>
            <a:ext cx="12192000" cy="162560"/>
          </a:xfrm>
          <a:prstGeom prst="rect">
            <a:avLst/>
          </a:prstGeom>
        </p:spPr>
      </p:pic>
      <p:sp>
        <p:nvSpPr>
          <p:cNvPr id="7" name="Title 1"/>
          <p:cNvSpPr>
            <a:spLocks noGrp="1"/>
          </p:cNvSpPr>
          <p:nvPr>
            <p:ph type="title"/>
          </p:nvPr>
        </p:nvSpPr>
        <p:spPr>
          <a:xfrm>
            <a:off x="4621426" y="210065"/>
            <a:ext cx="7291125" cy="1062681"/>
          </a:xfrm>
        </p:spPr>
        <p:txBody>
          <a:bodyPr>
            <a:noAutofit/>
          </a:bodyPr>
          <a:lstStyle>
            <a:lvl1pPr algn="ctr">
              <a:defRPr sz="3600">
                <a:solidFill>
                  <a:schemeClr val="bg1">
                    <a:lumMod val="50000"/>
                  </a:schemeClr>
                </a:solidFill>
                <a:latin typeface="MV Boli" pitchFamily="2" charset="0"/>
                <a:cs typeface="MV Boli" pitchFamily="2" charset="0"/>
              </a:defRPr>
            </a:lvl1pPr>
          </a:lstStyle>
          <a:p>
            <a:r>
              <a:rPr lang="en-US" dirty="0"/>
              <a:t>Click to edit Master title style</a:t>
            </a:r>
          </a:p>
        </p:txBody>
      </p:sp>
      <p:sp>
        <p:nvSpPr>
          <p:cNvPr id="8" name="Content Placeholder 2"/>
          <p:cNvSpPr>
            <a:spLocks noGrp="1"/>
          </p:cNvSpPr>
          <p:nvPr>
            <p:ph idx="1"/>
          </p:nvPr>
        </p:nvSpPr>
        <p:spPr>
          <a:xfrm>
            <a:off x="625784" y="1902942"/>
            <a:ext cx="10972800" cy="4726458"/>
          </a:xfrm>
        </p:spPr>
        <p:txBody>
          <a:bodyPr/>
          <a:lstStyle>
            <a:lvl1pPr>
              <a:defRPr sz="2800">
                <a:solidFill>
                  <a:srgbClr val="00467F"/>
                </a:solidFill>
                <a:latin typeface="MV Boli" panose="02000500030200090000" pitchFamily="2" charset="0"/>
                <a:cs typeface="MV Boli" panose="02000500030200090000" pitchFamily="2" charset="0"/>
              </a:defRPr>
            </a:lvl1pPr>
            <a:lvl2pPr>
              <a:defRPr sz="2400" i="1">
                <a:solidFill>
                  <a:srgbClr val="00467F"/>
                </a:solidFill>
                <a:latin typeface="Arial" pitchFamily="34" charset="0"/>
                <a:cs typeface="Arial" pitchFamily="34" charset="0"/>
              </a:defRPr>
            </a:lvl2pPr>
            <a:lvl3pPr>
              <a:defRPr sz="2000" i="1">
                <a:solidFill>
                  <a:srgbClr val="00467F"/>
                </a:solidFill>
                <a:latin typeface="Arial" pitchFamily="34" charset="0"/>
                <a:cs typeface="Arial" pitchFamily="34" charset="0"/>
              </a:defRPr>
            </a:lvl3pPr>
            <a:lvl4pPr>
              <a:defRPr sz="1600" i="1">
                <a:solidFill>
                  <a:srgbClr val="00467F"/>
                </a:solidFill>
                <a:latin typeface="Arial" pitchFamily="34" charset="0"/>
                <a:cs typeface="Arial" pitchFamily="34" charset="0"/>
              </a:defRPr>
            </a:lvl4pPr>
            <a:lvl5pPr>
              <a:defRPr sz="1600" i="1">
                <a:solidFill>
                  <a:srgbClr val="00467F"/>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val="0"/>
              </a:ext>
            </a:extLst>
          </a:blip>
          <a:srcRect l="4494" t="33579" b="22370"/>
          <a:stretch/>
        </p:blipFill>
        <p:spPr>
          <a:xfrm>
            <a:off x="412694" y="143470"/>
            <a:ext cx="4049948" cy="700506"/>
          </a:xfrm>
          <a:prstGeom prst="rect">
            <a:avLst/>
          </a:prstGeom>
        </p:spPr>
      </p:pic>
    </p:spTree>
    <p:extLst>
      <p:ext uri="{BB962C8B-B14F-4D97-AF65-F5344CB8AC3E}">
        <p14:creationId xmlns:p14="http://schemas.microsoft.com/office/powerpoint/2010/main" val="6150499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4DCB19-8A8A-4E89-95DD-9EAA3048A6C4}" type="datetime1">
              <a:rPr lang="en-US" smtClean="0"/>
              <a:t>11/19/2019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113421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10830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11/19/2019</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15688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BCF71-0C1E-41D1-AD84-38028AC6EE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9BEC81-7135-47A6-AFD8-2DF7877D09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ED49F-AF28-4B41-B14A-733443641C5F}"/>
              </a:ext>
            </a:extLst>
          </p:cNvPr>
          <p:cNvSpPr>
            <a:spLocks noGrp="1"/>
          </p:cNvSpPr>
          <p:nvPr>
            <p:ph type="dt" sz="half" idx="10"/>
          </p:nvPr>
        </p:nvSpPr>
        <p:spPr/>
        <p:txBody>
          <a:bodyPr/>
          <a:lstStyle/>
          <a:p>
            <a:fld id="{1A419C1D-8160-42BE-B735-30F116EEF991}" type="datetimeFigureOut">
              <a:rPr lang="en-US" smtClean="0"/>
              <a:t>11/19/2019</a:t>
            </a:fld>
            <a:endParaRPr lang="en-US"/>
          </a:p>
        </p:txBody>
      </p:sp>
      <p:sp>
        <p:nvSpPr>
          <p:cNvPr id="5" name="Footer Placeholder 4">
            <a:extLst>
              <a:ext uri="{FF2B5EF4-FFF2-40B4-BE49-F238E27FC236}">
                <a16:creationId xmlns:a16="http://schemas.microsoft.com/office/drawing/2014/main" id="{543B5F74-ED96-4784-A962-BBEF598BF2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098215-FFAB-42A0-9A08-F5861793AB41}"/>
              </a:ext>
            </a:extLst>
          </p:cNvPr>
          <p:cNvSpPr>
            <a:spLocks noGrp="1"/>
          </p:cNvSpPr>
          <p:nvPr>
            <p:ph type="sldNum" sz="quarter" idx="12"/>
          </p:nvPr>
        </p:nvSpPr>
        <p:spPr/>
        <p:txBody>
          <a:bodyPr/>
          <a:lstStyle/>
          <a:p>
            <a:fld id="{4ACED0F0-8CF9-4625-A47A-0628F544E9E7}" type="slidenum">
              <a:rPr lang="en-US" smtClean="0"/>
              <a:t>‹#›</a:t>
            </a:fld>
            <a:endParaRPr lang="en-US"/>
          </a:p>
        </p:txBody>
      </p:sp>
    </p:spTree>
    <p:extLst>
      <p:ext uri="{BB962C8B-B14F-4D97-AF65-F5344CB8AC3E}">
        <p14:creationId xmlns:p14="http://schemas.microsoft.com/office/powerpoint/2010/main" val="29418950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2616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11/19/2019</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259377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679408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804469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212705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152765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11/19/2019</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924561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815204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90676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11/19/2019</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88805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5CD15-728C-40B5-866E-F5EB133117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1097B2-A670-4063-8B62-06A8E400AC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B72D7A-3445-4074-89D0-D28A6FCD9EF1}"/>
              </a:ext>
            </a:extLst>
          </p:cNvPr>
          <p:cNvSpPr>
            <a:spLocks noGrp="1"/>
          </p:cNvSpPr>
          <p:nvPr>
            <p:ph type="dt" sz="half" idx="10"/>
          </p:nvPr>
        </p:nvSpPr>
        <p:spPr/>
        <p:txBody>
          <a:bodyPr/>
          <a:lstStyle/>
          <a:p>
            <a:fld id="{1A419C1D-8160-42BE-B735-30F116EEF991}" type="datetimeFigureOut">
              <a:rPr lang="en-US" smtClean="0"/>
              <a:t>11/19/2019</a:t>
            </a:fld>
            <a:endParaRPr lang="en-US"/>
          </a:p>
        </p:txBody>
      </p:sp>
      <p:sp>
        <p:nvSpPr>
          <p:cNvPr id="5" name="Footer Placeholder 4">
            <a:extLst>
              <a:ext uri="{FF2B5EF4-FFF2-40B4-BE49-F238E27FC236}">
                <a16:creationId xmlns:a16="http://schemas.microsoft.com/office/drawing/2014/main" id="{EBA70E63-C9B5-4868-B5F9-066ECF7D47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EDEC83-5904-4144-B2C6-902295E5E109}"/>
              </a:ext>
            </a:extLst>
          </p:cNvPr>
          <p:cNvSpPr>
            <a:spLocks noGrp="1"/>
          </p:cNvSpPr>
          <p:nvPr>
            <p:ph type="sldNum" sz="quarter" idx="12"/>
          </p:nvPr>
        </p:nvSpPr>
        <p:spPr/>
        <p:txBody>
          <a:bodyPr/>
          <a:lstStyle/>
          <a:p>
            <a:fld id="{4ACED0F0-8CF9-4625-A47A-0628F544E9E7}" type="slidenum">
              <a:rPr lang="en-US" smtClean="0"/>
              <a:t>‹#›</a:t>
            </a:fld>
            <a:endParaRPr lang="en-US"/>
          </a:p>
        </p:txBody>
      </p:sp>
    </p:spTree>
    <p:extLst>
      <p:ext uri="{BB962C8B-B14F-4D97-AF65-F5344CB8AC3E}">
        <p14:creationId xmlns:p14="http://schemas.microsoft.com/office/powerpoint/2010/main" val="41733904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7" name="Title 1"/>
          <p:cNvSpPr>
            <a:spLocks noGrp="1"/>
          </p:cNvSpPr>
          <p:nvPr>
            <p:ph type="title"/>
          </p:nvPr>
        </p:nvSpPr>
        <p:spPr>
          <a:xfrm>
            <a:off x="4572000" y="156211"/>
            <a:ext cx="7026584" cy="1077677"/>
          </a:xfrm>
        </p:spPr>
        <p:txBody>
          <a:bodyPr>
            <a:noAutofit/>
          </a:bodyPr>
          <a:lstStyle>
            <a:lvl1pPr algn="ctr">
              <a:defRPr sz="3200">
                <a:solidFill>
                  <a:srgbClr val="544339"/>
                </a:solidFill>
                <a:latin typeface="MV Boli" panose="02000500030200090000" pitchFamily="2" charset="0"/>
                <a:cs typeface="MV Boli" panose="02000500030200090000" pitchFamily="2" charset="0"/>
              </a:defRPr>
            </a:lvl1pPr>
          </a:lstStyle>
          <a:p>
            <a:r>
              <a:rPr lang="en-US"/>
              <a:t>Click to edit Master title style</a:t>
            </a:r>
            <a:endParaRPr lang="en-US" dirty="0"/>
          </a:p>
        </p:txBody>
      </p:sp>
      <p:sp>
        <p:nvSpPr>
          <p:cNvPr id="8" name="Content Placeholder 2"/>
          <p:cNvSpPr>
            <a:spLocks noGrp="1"/>
          </p:cNvSpPr>
          <p:nvPr>
            <p:ph idx="1"/>
          </p:nvPr>
        </p:nvSpPr>
        <p:spPr>
          <a:xfrm>
            <a:off x="625784" y="1806766"/>
            <a:ext cx="10972800" cy="4822633"/>
          </a:xfrm>
        </p:spPr>
        <p:txBody>
          <a:bodyPr/>
          <a:lstStyle>
            <a:lvl1pPr>
              <a:defRPr sz="2800">
                <a:solidFill>
                  <a:srgbClr val="00467F"/>
                </a:solidFill>
                <a:latin typeface="MV Boli" panose="02000500030200090000" pitchFamily="2" charset="0"/>
                <a:cs typeface="MV Boli" panose="02000500030200090000" pitchFamily="2" charset="0"/>
              </a:defRPr>
            </a:lvl1pPr>
            <a:lvl2pPr>
              <a:defRPr sz="2400" i="1">
                <a:solidFill>
                  <a:srgbClr val="00467F"/>
                </a:solidFill>
                <a:latin typeface="Arial" panose="020B0604020202020204" pitchFamily="34" charset="0"/>
                <a:cs typeface="Arial" pitchFamily="34" charset="0"/>
              </a:defRPr>
            </a:lvl2pPr>
            <a:lvl3pPr>
              <a:defRPr sz="2000" i="1">
                <a:solidFill>
                  <a:srgbClr val="00467F"/>
                </a:solidFill>
                <a:latin typeface="Arial" panose="020B0604020202020204" pitchFamily="34" charset="0"/>
                <a:cs typeface="Arial" pitchFamily="34" charset="0"/>
              </a:defRPr>
            </a:lvl3pPr>
            <a:lvl4pPr>
              <a:defRPr sz="1600" i="1">
                <a:solidFill>
                  <a:srgbClr val="00467F"/>
                </a:solidFill>
                <a:latin typeface="Arial" panose="020B0604020202020204" pitchFamily="34" charset="0"/>
                <a:cs typeface="Arial" pitchFamily="34" charset="0"/>
              </a:defRPr>
            </a:lvl4pPr>
            <a:lvl5pPr>
              <a:defRPr sz="1600" i="1">
                <a:solidFill>
                  <a:srgbClr val="00467F"/>
                </a:solidFill>
                <a:latin typeface="Arial" panose="020B0604020202020204"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48095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 y="283"/>
            <a:ext cx="12190993" cy="6857434"/>
          </a:xfrm>
          <a:prstGeom prst="rect">
            <a:avLst/>
          </a:prstGeom>
        </p:spPr>
      </p:pic>
      <p:sp>
        <p:nvSpPr>
          <p:cNvPr id="5122" name="Rectangle 2"/>
          <p:cNvSpPr>
            <a:spLocks noGrp="1" noChangeArrowheads="1"/>
          </p:cNvSpPr>
          <p:nvPr>
            <p:ph type="ctrTitle"/>
          </p:nvPr>
        </p:nvSpPr>
        <p:spPr>
          <a:xfrm>
            <a:off x="1422400" y="1447800"/>
            <a:ext cx="9448800" cy="2362200"/>
          </a:xfrm>
        </p:spPr>
        <p:txBody>
          <a:bodyPr anchor="t" anchorCtr="0"/>
          <a:lstStyle>
            <a:lvl1pPr algn="l">
              <a:lnSpc>
                <a:spcPct val="150000"/>
              </a:lnSpc>
              <a:defRPr cap="all" baseline="0">
                <a:solidFill>
                  <a:schemeClr val="bg1"/>
                </a:solidFill>
              </a:defRPr>
            </a:lvl1pPr>
          </a:lstStyle>
          <a:p>
            <a:pPr lvl="0"/>
            <a:r>
              <a:rPr lang="en-US" noProof="0"/>
              <a:t>Click to edit Master title style</a:t>
            </a:r>
            <a:endParaRPr lang="en-US" noProof="0" dirty="0"/>
          </a:p>
        </p:txBody>
      </p:sp>
      <p:sp>
        <p:nvSpPr>
          <p:cNvPr id="6" name="Text Placeholder 5"/>
          <p:cNvSpPr>
            <a:spLocks noGrp="1"/>
          </p:cNvSpPr>
          <p:nvPr>
            <p:ph type="body" sz="quarter" idx="10"/>
          </p:nvPr>
        </p:nvSpPr>
        <p:spPr>
          <a:xfrm>
            <a:off x="1422400" y="3810000"/>
            <a:ext cx="9448800" cy="914400"/>
          </a:xfrm>
        </p:spPr>
        <p:txBody>
          <a:bodyPr/>
          <a:lstStyle>
            <a:lvl1pPr marL="0" indent="0" algn="l">
              <a:buNone/>
              <a:defRPr sz="2800">
                <a:solidFill>
                  <a:schemeClr val="bg1"/>
                </a:solidFill>
              </a:defRPr>
            </a:lvl1pPr>
          </a:lstStyle>
          <a:p>
            <a:pPr lvl="0"/>
            <a:r>
              <a:rPr lang="en-US"/>
              <a:t>Edit Master text styles</a:t>
            </a:r>
          </a:p>
        </p:txBody>
      </p:sp>
    </p:spTree>
    <p:extLst>
      <p:ext uri="{BB962C8B-B14F-4D97-AF65-F5344CB8AC3E}">
        <p14:creationId xmlns:p14="http://schemas.microsoft.com/office/powerpoint/2010/main" val="14513874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274638"/>
            <a:ext cx="9855200" cy="1096962"/>
          </a:xfrm>
        </p:spPr>
        <p:txBody>
          <a:bodyPr/>
          <a:lstStyle/>
          <a:p>
            <a:r>
              <a:rPr lang="en-US"/>
              <a:t>Click to edit Master title style</a:t>
            </a:r>
            <a:endParaRPr lang="en-US" dirty="0"/>
          </a:p>
        </p:txBody>
      </p:sp>
      <p:sp>
        <p:nvSpPr>
          <p:cNvPr id="3" name="Content Placeholder 2"/>
          <p:cNvSpPr>
            <a:spLocks noGrp="1"/>
          </p:cNvSpPr>
          <p:nvPr>
            <p:ph idx="1"/>
          </p:nvPr>
        </p:nvSpPr>
        <p:spPr>
          <a:xfrm>
            <a:off x="406400" y="1600201"/>
            <a:ext cx="9855200" cy="4525963"/>
          </a:xfrm>
        </p:spPr>
        <p:txBody>
          <a:bodyPr/>
          <a:lstStyle>
            <a:lvl1pPr>
              <a:buClr>
                <a:srgbClr val="C00000"/>
              </a:buClr>
              <a:defRPr/>
            </a:lvl1pPr>
            <a:lvl2pPr>
              <a:buClr>
                <a:schemeClr val="bg1">
                  <a:lumMod val="50000"/>
                </a:schemeClr>
              </a:buClr>
              <a:defRPr/>
            </a:lvl2pPr>
            <a:lvl3pPr>
              <a:buClr>
                <a:srgbClr val="006177"/>
              </a:buClr>
              <a:defRPr/>
            </a:lvl3pPr>
            <a:lvl4pPr>
              <a:buClr>
                <a:srgbClr val="FF9900"/>
              </a:buClr>
              <a:defRPr/>
            </a:lvl4pPr>
            <a:lvl5pPr>
              <a:buClr>
                <a:srgbClr val="99CC00"/>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10"/>
          </p:nvPr>
        </p:nvSpPr>
        <p:spPr>
          <a:xfrm>
            <a:off x="406400" y="6553200"/>
            <a:ext cx="7112000" cy="304800"/>
          </a:xfrm>
        </p:spPr>
        <p:txBody>
          <a:bodyPr/>
          <a:lstStyle>
            <a:lvl1pPr>
              <a:defRPr dirty="0"/>
            </a:lvl1pPr>
          </a:lstStyle>
          <a:p>
            <a:pPr>
              <a:defRPr/>
            </a:pPr>
            <a:endParaRPr lang="en-US" dirty="0"/>
          </a:p>
        </p:txBody>
      </p:sp>
      <p:sp>
        <p:nvSpPr>
          <p:cNvPr id="5" name="Rectangle 6"/>
          <p:cNvSpPr>
            <a:spLocks noGrp="1" noChangeArrowheads="1"/>
          </p:cNvSpPr>
          <p:nvPr>
            <p:ph type="sldNum" sz="quarter" idx="11"/>
          </p:nvPr>
        </p:nvSpPr>
        <p:spPr>
          <a:xfrm>
            <a:off x="8229600" y="6553200"/>
            <a:ext cx="2032000" cy="304800"/>
          </a:xfrm>
        </p:spPr>
        <p:txBody>
          <a:bodyPr/>
          <a:lstStyle>
            <a:lvl1pPr>
              <a:defRPr smtClean="0"/>
            </a:lvl1pPr>
          </a:lstStyle>
          <a:p>
            <a:pPr>
              <a:defRPr/>
            </a:pPr>
            <a:fld id="{1D106BFB-4F01-4E2A-AA60-A2B398C2C3C2}" type="slidenum">
              <a:rPr lang="en-US" altLang="en-US"/>
              <a:pPr>
                <a:defRPr/>
              </a:pPr>
              <a:t>‹#›</a:t>
            </a:fld>
            <a:endParaRPr lang="en-US" altLang="en-US" dirty="0"/>
          </a:p>
        </p:txBody>
      </p:sp>
    </p:spTree>
    <p:extLst>
      <p:ext uri="{BB962C8B-B14F-4D97-AF65-F5344CB8AC3E}">
        <p14:creationId xmlns:p14="http://schemas.microsoft.com/office/powerpoint/2010/main" val="3491955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6400" y="4406901"/>
            <a:ext cx="9753600" cy="1362075"/>
          </a:xfrm>
        </p:spPr>
        <p:txBody>
          <a:bodyPr anchor="t"/>
          <a:lstStyle>
            <a:lvl1pPr algn="l">
              <a:defRPr sz="2800" b="1" cap="all"/>
            </a:lvl1pPr>
          </a:lstStyle>
          <a:p>
            <a:r>
              <a:rPr lang="en-US"/>
              <a:t>Click to edit Master title style</a:t>
            </a:r>
            <a:endParaRPr lang="en-US" dirty="0"/>
          </a:p>
        </p:txBody>
      </p:sp>
      <p:sp>
        <p:nvSpPr>
          <p:cNvPr id="3" name="Text Placeholder 2"/>
          <p:cNvSpPr>
            <a:spLocks noGrp="1"/>
          </p:cNvSpPr>
          <p:nvPr>
            <p:ph type="body" idx="1"/>
          </p:nvPr>
        </p:nvSpPr>
        <p:spPr>
          <a:xfrm>
            <a:off x="406400" y="2906713"/>
            <a:ext cx="97536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5"/>
          <p:cNvSpPr>
            <a:spLocks noGrp="1" noChangeArrowheads="1"/>
          </p:cNvSpPr>
          <p:nvPr>
            <p:ph type="ftr" sz="quarter" idx="10"/>
          </p:nvPr>
        </p:nvSpPr>
        <p:spPr>
          <a:xfrm>
            <a:off x="406400" y="6553200"/>
            <a:ext cx="7112000" cy="304800"/>
          </a:xfrm>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xfrm>
            <a:off x="8229600" y="6553200"/>
            <a:ext cx="2032000" cy="304800"/>
          </a:xfrm>
        </p:spPr>
        <p:txBody>
          <a:bodyPr/>
          <a:lstStyle>
            <a:lvl1pPr>
              <a:defRPr smtClean="0"/>
            </a:lvl1pPr>
          </a:lstStyle>
          <a:p>
            <a:pPr>
              <a:defRPr/>
            </a:pPr>
            <a:fld id="{E23E240D-025F-4486-A942-DF4A19DADAEF}" type="slidenum">
              <a:rPr lang="en-US" altLang="en-US"/>
              <a:pPr>
                <a:defRPr/>
              </a:pPr>
              <a:t>‹#›</a:t>
            </a:fld>
            <a:endParaRPr lang="en-US" altLang="en-US" dirty="0"/>
          </a:p>
        </p:txBody>
      </p:sp>
    </p:spTree>
    <p:extLst>
      <p:ext uri="{BB962C8B-B14F-4D97-AF65-F5344CB8AC3E}">
        <p14:creationId xmlns:p14="http://schemas.microsoft.com/office/powerpoint/2010/main" val="10237884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6400" y="274638"/>
            <a:ext cx="9855200" cy="1096962"/>
          </a:xfrm>
        </p:spPr>
        <p:txBody>
          <a:bodyPr/>
          <a:lstStyle/>
          <a:p>
            <a:r>
              <a:rPr lang="en-US"/>
              <a:t>Click to edit Master title style</a:t>
            </a:r>
            <a:endParaRPr lang="en-US" dirty="0"/>
          </a:p>
        </p:txBody>
      </p:sp>
      <p:sp>
        <p:nvSpPr>
          <p:cNvPr id="3" name="Rectangle 5"/>
          <p:cNvSpPr>
            <a:spLocks noGrp="1" noChangeArrowheads="1"/>
          </p:cNvSpPr>
          <p:nvPr>
            <p:ph type="ftr" sz="quarter" idx="10"/>
          </p:nvPr>
        </p:nvSpPr>
        <p:spPr>
          <a:xfrm>
            <a:off x="406400" y="6553200"/>
            <a:ext cx="7112000" cy="304800"/>
          </a:xfrm>
        </p:spPr>
        <p:txBody>
          <a:bodyPr/>
          <a:lstStyle>
            <a:lvl1pPr>
              <a:defRPr dirty="0"/>
            </a:lvl1pPr>
          </a:lstStyle>
          <a:p>
            <a:pPr>
              <a:defRPr/>
            </a:pPr>
            <a:endParaRPr lang="en-US" dirty="0"/>
          </a:p>
        </p:txBody>
      </p:sp>
      <p:sp>
        <p:nvSpPr>
          <p:cNvPr id="4" name="Rectangle 6"/>
          <p:cNvSpPr>
            <a:spLocks noGrp="1" noChangeArrowheads="1"/>
          </p:cNvSpPr>
          <p:nvPr>
            <p:ph type="sldNum" sz="quarter" idx="11"/>
          </p:nvPr>
        </p:nvSpPr>
        <p:spPr>
          <a:xfrm>
            <a:off x="8229600" y="6553200"/>
            <a:ext cx="2032000" cy="304800"/>
          </a:xfrm>
        </p:spPr>
        <p:txBody>
          <a:bodyPr/>
          <a:lstStyle>
            <a:lvl1pPr>
              <a:defRPr smtClean="0"/>
            </a:lvl1pPr>
          </a:lstStyle>
          <a:p>
            <a:pPr>
              <a:defRPr/>
            </a:pPr>
            <a:fld id="{AA910EDC-D035-4403-B57B-3FEB4CC50E6D}" type="slidenum">
              <a:rPr lang="en-US" altLang="en-US"/>
              <a:pPr>
                <a:defRPr/>
              </a:pPr>
              <a:t>‹#›</a:t>
            </a:fld>
            <a:endParaRPr lang="en-US" altLang="en-US" dirty="0"/>
          </a:p>
        </p:txBody>
      </p:sp>
    </p:spTree>
    <p:extLst>
      <p:ext uri="{BB962C8B-B14F-4D97-AF65-F5344CB8AC3E}">
        <p14:creationId xmlns:p14="http://schemas.microsoft.com/office/powerpoint/2010/main" val="20997167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406400" y="6553200"/>
            <a:ext cx="7112000" cy="304800"/>
          </a:xfrm>
        </p:spPr>
        <p:txBody>
          <a:bodyPr/>
          <a:lstStyle>
            <a:lvl1pPr>
              <a:defRPr dirty="0"/>
            </a:lvl1pPr>
          </a:lstStyle>
          <a:p>
            <a:pPr>
              <a:defRPr/>
            </a:pPr>
            <a:endParaRPr lang="en-US" dirty="0"/>
          </a:p>
        </p:txBody>
      </p:sp>
      <p:sp>
        <p:nvSpPr>
          <p:cNvPr id="3" name="Rectangle 6"/>
          <p:cNvSpPr>
            <a:spLocks noGrp="1" noChangeArrowheads="1"/>
          </p:cNvSpPr>
          <p:nvPr>
            <p:ph type="sldNum" sz="quarter" idx="11"/>
          </p:nvPr>
        </p:nvSpPr>
        <p:spPr>
          <a:xfrm>
            <a:off x="8229600" y="6553200"/>
            <a:ext cx="2032000" cy="304800"/>
          </a:xfrm>
        </p:spPr>
        <p:txBody>
          <a:bodyPr/>
          <a:lstStyle>
            <a:lvl1pPr>
              <a:defRPr smtClean="0"/>
            </a:lvl1pPr>
          </a:lstStyle>
          <a:p>
            <a:pPr>
              <a:defRPr/>
            </a:pPr>
            <a:fld id="{001E953B-484E-473E-A9CF-85D182841C22}" type="slidenum">
              <a:rPr lang="en-US" altLang="en-US"/>
              <a:pPr>
                <a:defRPr/>
              </a:pPr>
              <a:t>‹#›</a:t>
            </a:fld>
            <a:endParaRPr lang="en-US" altLang="en-US" dirty="0"/>
          </a:p>
        </p:txBody>
      </p:sp>
    </p:spTree>
    <p:extLst>
      <p:ext uri="{BB962C8B-B14F-4D97-AF65-F5344CB8AC3E}">
        <p14:creationId xmlns:p14="http://schemas.microsoft.com/office/powerpoint/2010/main" val="23312538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0" y="304800"/>
            <a:ext cx="3454400"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165600" y="304801"/>
            <a:ext cx="6096000" cy="5853113"/>
          </a:xfrm>
        </p:spPr>
        <p:txBody>
          <a:bodyPr/>
          <a:lstStyle>
            <a:lvl1pPr>
              <a:buClr>
                <a:srgbClr val="C00000"/>
              </a:buClr>
              <a:defRPr sz="3200"/>
            </a:lvl1pPr>
            <a:lvl2pPr>
              <a:buClr>
                <a:schemeClr val="bg1">
                  <a:lumMod val="50000"/>
                </a:schemeClr>
              </a:buClr>
              <a:defRPr sz="2800"/>
            </a:lvl2pPr>
            <a:lvl3pPr>
              <a:buClr>
                <a:srgbClr val="006177"/>
              </a:buClr>
              <a:defRPr sz="2400"/>
            </a:lvl3pPr>
            <a:lvl4pPr>
              <a:buClr>
                <a:srgbClr val="FF9900"/>
              </a:buClr>
              <a:defRPr sz="2000"/>
            </a:lvl4pPr>
            <a:lvl5pPr>
              <a:buClr>
                <a:srgbClr val="669900"/>
              </a:buCl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06400" y="1447801"/>
            <a:ext cx="34544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5"/>
          <p:cNvSpPr>
            <a:spLocks noGrp="1" noChangeArrowheads="1"/>
          </p:cNvSpPr>
          <p:nvPr>
            <p:ph type="ftr" sz="quarter" idx="10"/>
          </p:nvPr>
        </p:nvSpPr>
        <p:spPr>
          <a:xfrm>
            <a:off x="406400" y="6553200"/>
            <a:ext cx="7112000" cy="304800"/>
          </a:xfrm>
        </p:spPr>
        <p:txBody>
          <a:bodyPr/>
          <a:lstStyle>
            <a:lvl1pPr>
              <a:defRPr dirty="0"/>
            </a:lvl1pPr>
          </a:lstStyle>
          <a:p>
            <a:pPr>
              <a:defRPr/>
            </a:pPr>
            <a:endParaRPr lang="en-US" dirty="0"/>
          </a:p>
        </p:txBody>
      </p:sp>
      <p:sp>
        <p:nvSpPr>
          <p:cNvPr id="6" name="Rectangle 6"/>
          <p:cNvSpPr>
            <a:spLocks noGrp="1" noChangeArrowheads="1"/>
          </p:cNvSpPr>
          <p:nvPr>
            <p:ph type="sldNum" sz="quarter" idx="11"/>
          </p:nvPr>
        </p:nvSpPr>
        <p:spPr>
          <a:xfrm>
            <a:off x="8229600" y="6553200"/>
            <a:ext cx="2032000" cy="304800"/>
          </a:xfrm>
        </p:spPr>
        <p:txBody>
          <a:bodyPr/>
          <a:lstStyle>
            <a:lvl1pPr>
              <a:defRPr smtClean="0"/>
            </a:lvl1pPr>
          </a:lstStyle>
          <a:p>
            <a:pPr>
              <a:defRPr/>
            </a:pPr>
            <a:fld id="{BDAE49A2-DE99-466C-A93E-CD90455052F5}" type="slidenum">
              <a:rPr lang="en-US" altLang="en-US"/>
              <a:pPr>
                <a:defRPr/>
              </a:pPr>
              <a:t>‹#›</a:t>
            </a:fld>
            <a:endParaRPr lang="en-US" altLang="en-US" dirty="0"/>
          </a:p>
        </p:txBody>
      </p:sp>
    </p:spTree>
    <p:extLst>
      <p:ext uri="{BB962C8B-B14F-4D97-AF65-F5344CB8AC3E}">
        <p14:creationId xmlns:p14="http://schemas.microsoft.com/office/powerpoint/2010/main" val="34303619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4A232-913B-4339-A191-579399053A73}"/>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3B69FB6-4CC3-49FF-8BDC-3AD63E79EA62}"/>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D8C97FD-9895-4BE0-BFC9-EDF7F9D02F78}"/>
              </a:ext>
            </a:extLst>
          </p:cNvPr>
          <p:cNvSpPr>
            <a:spLocks noGrp="1"/>
          </p:cNvSpPr>
          <p:nvPr>
            <p:ph type="dt" sz="half" idx="10"/>
          </p:nvPr>
        </p:nvSpPr>
        <p:spPr/>
        <p:txBody>
          <a:bodyPr/>
          <a:lstStyle/>
          <a:p>
            <a:fld id="{5537D294-DBC0-480B-8634-79DF12B01680}" type="datetimeFigureOut">
              <a:rPr lang="en-US" smtClean="0"/>
              <a:t>11/19/2019</a:t>
            </a:fld>
            <a:endParaRPr lang="en-US"/>
          </a:p>
        </p:txBody>
      </p:sp>
      <p:sp>
        <p:nvSpPr>
          <p:cNvPr id="5" name="Footer Placeholder 4">
            <a:extLst>
              <a:ext uri="{FF2B5EF4-FFF2-40B4-BE49-F238E27FC236}">
                <a16:creationId xmlns:a16="http://schemas.microsoft.com/office/drawing/2014/main" id="{ECCB50A4-7068-408C-A450-CCD1D9A164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95B100-3BAC-48C0-8DAA-2B212A56A4BA}"/>
              </a:ext>
            </a:extLst>
          </p:cNvPr>
          <p:cNvSpPr>
            <a:spLocks noGrp="1"/>
          </p:cNvSpPr>
          <p:nvPr>
            <p:ph type="sldNum" sz="quarter" idx="12"/>
          </p:nvPr>
        </p:nvSpPr>
        <p:spPr/>
        <p:txBody>
          <a:bodyPr/>
          <a:lstStyle/>
          <a:p>
            <a:fld id="{42F9A46D-E83F-453D-A978-30D7358E1F52}" type="slidenum">
              <a:rPr lang="en-US" smtClean="0"/>
              <a:t>‹#›</a:t>
            </a:fld>
            <a:endParaRPr lang="en-US"/>
          </a:p>
        </p:txBody>
      </p:sp>
    </p:spTree>
    <p:extLst>
      <p:ext uri="{BB962C8B-B14F-4D97-AF65-F5344CB8AC3E}">
        <p14:creationId xmlns:p14="http://schemas.microsoft.com/office/powerpoint/2010/main" val="7798475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34DDA-FA23-4D3B-93F4-1197948490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C04526-1640-4925-83DA-0E5B4376A3F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65C010-AC16-41D3-8B53-CDC86638921F}"/>
              </a:ext>
            </a:extLst>
          </p:cNvPr>
          <p:cNvSpPr>
            <a:spLocks noGrp="1"/>
          </p:cNvSpPr>
          <p:nvPr>
            <p:ph type="dt" sz="half" idx="10"/>
          </p:nvPr>
        </p:nvSpPr>
        <p:spPr/>
        <p:txBody>
          <a:bodyPr/>
          <a:lstStyle/>
          <a:p>
            <a:fld id="{5537D294-DBC0-480B-8634-79DF12B01680}" type="datetimeFigureOut">
              <a:rPr lang="en-US" smtClean="0"/>
              <a:t>11/19/2019</a:t>
            </a:fld>
            <a:endParaRPr lang="en-US"/>
          </a:p>
        </p:txBody>
      </p:sp>
      <p:sp>
        <p:nvSpPr>
          <p:cNvPr id="5" name="Footer Placeholder 4">
            <a:extLst>
              <a:ext uri="{FF2B5EF4-FFF2-40B4-BE49-F238E27FC236}">
                <a16:creationId xmlns:a16="http://schemas.microsoft.com/office/drawing/2014/main" id="{52DBA031-2D62-4A62-BD6B-F2035FE3C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3FB24-A22E-4B5C-B246-6CAAB3401E3D}"/>
              </a:ext>
            </a:extLst>
          </p:cNvPr>
          <p:cNvSpPr>
            <a:spLocks noGrp="1"/>
          </p:cNvSpPr>
          <p:nvPr>
            <p:ph type="sldNum" sz="quarter" idx="12"/>
          </p:nvPr>
        </p:nvSpPr>
        <p:spPr/>
        <p:txBody>
          <a:bodyPr/>
          <a:lstStyle/>
          <a:p>
            <a:fld id="{42F9A46D-E83F-453D-A978-30D7358E1F52}" type="slidenum">
              <a:rPr lang="en-US" smtClean="0"/>
              <a:t>‹#›</a:t>
            </a:fld>
            <a:endParaRPr lang="en-US"/>
          </a:p>
        </p:txBody>
      </p:sp>
    </p:spTree>
    <p:extLst>
      <p:ext uri="{BB962C8B-B14F-4D97-AF65-F5344CB8AC3E}">
        <p14:creationId xmlns:p14="http://schemas.microsoft.com/office/powerpoint/2010/main" val="201247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151CA-772B-469A-9791-E33D52F6B727}"/>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1FF08DC-60D7-4222-A2EC-9CE815085888}"/>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563B21F-690C-48D2-8722-92491872E9E2}"/>
              </a:ext>
            </a:extLst>
          </p:cNvPr>
          <p:cNvSpPr>
            <a:spLocks noGrp="1"/>
          </p:cNvSpPr>
          <p:nvPr>
            <p:ph type="dt" sz="half" idx="10"/>
          </p:nvPr>
        </p:nvSpPr>
        <p:spPr/>
        <p:txBody>
          <a:bodyPr/>
          <a:lstStyle/>
          <a:p>
            <a:fld id="{5537D294-DBC0-480B-8634-79DF12B01680}" type="datetimeFigureOut">
              <a:rPr lang="en-US" smtClean="0"/>
              <a:t>11/19/2019</a:t>
            </a:fld>
            <a:endParaRPr lang="en-US"/>
          </a:p>
        </p:txBody>
      </p:sp>
      <p:sp>
        <p:nvSpPr>
          <p:cNvPr id="5" name="Footer Placeholder 4">
            <a:extLst>
              <a:ext uri="{FF2B5EF4-FFF2-40B4-BE49-F238E27FC236}">
                <a16:creationId xmlns:a16="http://schemas.microsoft.com/office/drawing/2014/main" id="{6A5E4B45-FC21-4068-9EA4-1AEFDB3D1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1B01E9-BFA8-4B90-974C-3D27CA379641}"/>
              </a:ext>
            </a:extLst>
          </p:cNvPr>
          <p:cNvSpPr>
            <a:spLocks noGrp="1"/>
          </p:cNvSpPr>
          <p:nvPr>
            <p:ph type="sldNum" sz="quarter" idx="12"/>
          </p:nvPr>
        </p:nvSpPr>
        <p:spPr/>
        <p:txBody>
          <a:bodyPr/>
          <a:lstStyle/>
          <a:p>
            <a:fld id="{42F9A46D-E83F-453D-A978-30D7358E1F52}" type="slidenum">
              <a:rPr lang="en-US" smtClean="0"/>
              <a:t>‹#›</a:t>
            </a:fld>
            <a:endParaRPr lang="en-US"/>
          </a:p>
        </p:txBody>
      </p:sp>
    </p:spTree>
    <p:extLst>
      <p:ext uri="{BB962C8B-B14F-4D97-AF65-F5344CB8AC3E}">
        <p14:creationId xmlns:p14="http://schemas.microsoft.com/office/powerpoint/2010/main" val="1548794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E571-3B37-473B-BC4C-6ACDAD41E3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1F13C1-C3E5-4F1E-AE21-DD207CD69D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6B13BF-5AB5-4459-9759-6E2EA099D1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C05AC6-1C7F-4D6D-99DC-A09A1BC786D6}"/>
              </a:ext>
            </a:extLst>
          </p:cNvPr>
          <p:cNvSpPr>
            <a:spLocks noGrp="1"/>
          </p:cNvSpPr>
          <p:nvPr>
            <p:ph type="dt" sz="half" idx="10"/>
          </p:nvPr>
        </p:nvSpPr>
        <p:spPr/>
        <p:txBody>
          <a:bodyPr/>
          <a:lstStyle/>
          <a:p>
            <a:fld id="{1A419C1D-8160-42BE-B735-30F116EEF991}" type="datetimeFigureOut">
              <a:rPr lang="en-US" smtClean="0"/>
              <a:t>11/19/2019</a:t>
            </a:fld>
            <a:endParaRPr lang="en-US"/>
          </a:p>
        </p:txBody>
      </p:sp>
      <p:sp>
        <p:nvSpPr>
          <p:cNvPr id="6" name="Footer Placeholder 5">
            <a:extLst>
              <a:ext uri="{FF2B5EF4-FFF2-40B4-BE49-F238E27FC236}">
                <a16:creationId xmlns:a16="http://schemas.microsoft.com/office/drawing/2014/main" id="{666967BF-862E-485C-BE1C-F7106CD756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8A0B38-2F77-4E92-9FF5-4B4120561201}"/>
              </a:ext>
            </a:extLst>
          </p:cNvPr>
          <p:cNvSpPr>
            <a:spLocks noGrp="1"/>
          </p:cNvSpPr>
          <p:nvPr>
            <p:ph type="sldNum" sz="quarter" idx="12"/>
          </p:nvPr>
        </p:nvSpPr>
        <p:spPr/>
        <p:txBody>
          <a:bodyPr/>
          <a:lstStyle/>
          <a:p>
            <a:fld id="{4ACED0F0-8CF9-4625-A47A-0628F544E9E7}" type="slidenum">
              <a:rPr lang="en-US" smtClean="0"/>
              <a:t>‹#›</a:t>
            </a:fld>
            <a:endParaRPr lang="en-US"/>
          </a:p>
        </p:txBody>
      </p:sp>
    </p:spTree>
    <p:extLst>
      <p:ext uri="{BB962C8B-B14F-4D97-AF65-F5344CB8AC3E}">
        <p14:creationId xmlns:p14="http://schemas.microsoft.com/office/powerpoint/2010/main" val="41105226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6040A-1A51-4F53-896B-2DC0B7D5D3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4DEAEE-0A3D-461C-BB41-10ECB3031D8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514C62-5EB2-4D3E-9FB4-E6C91A23592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2A64D7-E9E7-42A5-8B70-9432FB619FD6}"/>
              </a:ext>
            </a:extLst>
          </p:cNvPr>
          <p:cNvSpPr>
            <a:spLocks noGrp="1"/>
          </p:cNvSpPr>
          <p:nvPr>
            <p:ph type="dt" sz="half" idx="10"/>
          </p:nvPr>
        </p:nvSpPr>
        <p:spPr/>
        <p:txBody>
          <a:bodyPr/>
          <a:lstStyle/>
          <a:p>
            <a:fld id="{5537D294-DBC0-480B-8634-79DF12B01680}" type="datetimeFigureOut">
              <a:rPr lang="en-US" smtClean="0"/>
              <a:t>11/19/2019</a:t>
            </a:fld>
            <a:endParaRPr lang="en-US"/>
          </a:p>
        </p:txBody>
      </p:sp>
      <p:sp>
        <p:nvSpPr>
          <p:cNvPr id="6" name="Footer Placeholder 5">
            <a:extLst>
              <a:ext uri="{FF2B5EF4-FFF2-40B4-BE49-F238E27FC236}">
                <a16:creationId xmlns:a16="http://schemas.microsoft.com/office/drawing/2014/main" id="{D79E78D0-7538-4F3D-AF01-D5531D23C6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468074-6482-450C-962E-2F55069A2A7A}"/>
              </a:ext>
            </a:extLst>
          </p:cNvPr>
          <p:cNvSpPr>
            <a:spLocks noGrp="1"/>
          </p:cNvSpPr>
          <p:nvPr>
            <p:ph type="sldNum" sz="quarter" idx="12"/>
          </p:nvPr>
        </p:nvSpPr>
        <p:spPr/>
        <p:txBody>
          <a:bodyPr/>
          <a:lstStyle/>
          <a:p>
            <a:fld id="{42F9A46D-E83F-453D-A978-30D7358E1F52}" type="slidenum">
              <a:rPr lang="en-US" smtClean="0"/>
              <a:t>‹#›</a:t>
            </a:fld>
            <a:endParaRPr lang="en-US"/>
          </a:p>
        </p:txBody>
      </p:sp>
    </p:spTree>
    <p:extLst>
      <p:ext uri="{BB962C8B-B14F-4D97-AF65-F5344CB8AC3E}">
        <p14:creationId xmlns:p14="http://schemas.microsoft.com/office/powerpoint/2010/main" val="29477684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59B68-9FFA-4EED-AC09-C2D04D3CEE28}"/>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B59FEB-4ADF-4D42-99A3-126462E974FB}"/>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E84F2C30-854C-4152-AA4B-262F6324C8F8}"/>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A26ADE-4DF9-4A94-B2E0-8F6D3E3828C9}"/>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A678DC52-9D6B-4651-BBB3-D8390DFD85B2}"/>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C394E2-77A3-41C0-8D1E-97C98DA80A1B}"/>
              </a:ext>
            </a:extLst>
          </p:cNvPr>
          <p:cNvSpPr>
            <a:spLocks noGrp="1"/>
          </p:cNvSpPr>
          <p:nvPr>
            <p:ph type="dt" sz="half" idx="10"/>
          </p:nvPr>
        </p:nvSpPr>
        <p:spPr/>
        <p:txBody>
          <a:bodyPr/>
          <a:lstStyle/>
          <a:p>
            <a:fld id="{5537D294-DBC0-480B-8634-79DF12B01680}" type="datetimeFigureOut">
              <a:rPr lang="en-US" smtClean="0"/>
              <a:t>11/19/2019</a:t>
            </a:fld>
            <a:endParaRPr lang="en-US"/>
          </a:p>
        </p:txBody>
      </p:sp>
      <p:sp>
        <p:nvSpPr>
          <p:cNvPr id="8" name="Footer Placeholder 7">
            <a:extLst>
              <a:ext uri="{FF2B5EF4-FFF2-40B4-BE49-F238E27FC236}">
                <a16:creationId xmlns:a16="http://schemas.microsoft.com/office/drawing/2014/main" id="{765A5573-01EE-4933-8932-74418C97CF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044D904-6B43-437A-89F4-488442E4ABD6}"/>
              </a:ext>
            </a:extLst>
          </p:cNvPr>
          <p:cNvSpPr>
            <a:spLocks noGrp="1"/>
          </p:cNvSpPr>
          <p:nvPr>
            <p:ph type="sldNum" sz="quarter" idx="12"/>
          </p:nvPr>
        </p:nvSpPr>
        <p:spPr/>
        <p:txBody>
          <a:bodyPr/>
          <a:lstStyle/>
          <a:p>
            <a:fld id="{42F9A46D-E83F-453D-A978-30D7358E1F52}" type="slidenum">
              <a:rPr lang="en-US" smtClean="0"/>
              <a:t>‹#›</a:t>
            </a:fld>
            <a:endParaRPr lang="en-US"/>
          </a:p>
        </p:txBody>
      </p:sp>
    </p:spTree>
    <p:extLst>
      <p:ext uri="{BB962C8B-B14F-4D97-AF65-F5344CB8AC3E}">
        <p14:creationId xmlns:p14="http://schemas.microsoft.com/office/powerpoint/2010/main" val="3371383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45788-36B7-4BA2-9471-15890EC37D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C7480D-6EE4-4741-AE28-127E7FC54688}"/>
              </a:ext>
            </a:extLst>
          </p:cNvPr>
          <p:cNvSpPr>
            <a:spLocks noGrp="1"/>
          </p:cNvSpPr>
          <p:nvPr>
            <p:ph type="dt" sz="half" idx="10"/>
          </p:nvPr>
        </p:nvSpPr>
        <p:spPr/>
        <p:txBody>
          <a:bodyPr/>
          <a:lstStyle/>
          <a:p>
            <a:fld id="{5537D294-DBC0-480B-8634-79DF12B01680}" type="datetimeFigureOut">
              <a:rPr lang="en-US" smtClean="0"/>
              <a:t>11/19/2019</a:t>
            </a:fld>
            <a:endParaRPr lang="en-US"/>
          </a:p>
        </p:txBody>
      </p:sp>
      <p:sp>
        <p:nvSpPr>
          <p:cNvPr id="4" name="Footer Placeholder 3">
            <a:extLst>
              <a:ext uri="{FF2B5EF4-FFF2-40B4-BE49-F238E27FC236}">
                <a16:creationId xmlns:a16="http://schemas.microsoft.com/office/drawing/2014/main" id="{998E8295-3AC0-4811-9215-8D9DB20EAE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ADD208-07B9-4847-BD94-EABEB565F41E}"/>
              </a:ext>
            </a:extLst>
          </p:cNvPr>
          <p:cNvSpPr>
            <a:spLocks noGrp="1"/>
          </p:cNvSpPr>
          <p:nvPr>
            <p:ph type="sldNum" sz="quarter" idx="12"/>
          </p:nvPr>
        </p:nvSpPr>
        <p:spPr/>
        <p:txBody>
          <a:bodyPr/>
          <a:lstStyle/>
          <a:p>
            <a:fld id="{42F9A46D-E83F-453D-A978-30D7358E1F52}" type="slidenum">
              <a:rPr lang="en-US" smtClean="0"/>
              <a:t>‹#›</a:t>
            </a:fld>
            <a:endParaRPr lang="en-US"/>
          </a:p>
        </p:txBody>
      </p:sp>
    </p:spTree>
    <p:extLst>
      <p:ext uri="{BB962C8B-B14F-4D97-AF65-F5344CB8AC3E}">
        <p14:creationId xmlns:p14="http://schemas.microsoft.com/office/powerpoint/2010/main" val="28257751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78AD42-CDC7-408B-A463-ABF014587A06}"/>
              </a:ext>
            </a:extLst>
          </p:cNvPr>
          <p:cNvSpPr>
            <a:spLocks noGrp="1"/>
          </p:cNvSpPr>
          <p:nvPr>
            <p:ph type="dt" sz="half" idx="10"/>
          </p:nvPr>
        </p:nvSpPr>
        <p:spPr/>
        <p:txBody>
          <a:bodyPr/>
          <a:lstStyle/>
          <a:p>
            <a:fld id="{5537D294-DBC0-480B-8634-79DF12B01680}" type="datetimeFigureOut">
              <a:rPr lang="en-US" smtClean="0"/>
              <a:t>11/19/2019</a:t>
            </a:fld>
            <a:endParaRPr lang="en-US"/>
          </a:p>
        </p:txBody>
      </p:sp>
      <p:sp>
        <p:nvSpPr>
          <p:cNvPr id="3" name="Footer Placeholder 2">
            <a:extLst>
              <a:ext uri="{FF2B5EF4-FFF2-40B4-BE49-F238E27FC236}">
                <a16:creationId xmlns:a16="http://schemas.microsoft.com/office/drawing/2014/main" id="{04A0F0FC-FB7D-4FDE-AEDF-CE5F863243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BA715C-FBF5-4316-9EA7-0A3F36729F95}"/>
              </a:ext>
            </a:extLst>
          </p:cNvPr>
          <p:cNvSpPr>
            <a:spLocks noGrp="1"/>
          </p:cNvSpPr>
          <p:nvPr>
            <p:ph type="sldNum" sz="quarter" idx="12"/>
          </p:nvPr>
        </p:nvSpPr>
        <p:spPr/>
        <p:txBody>
          <a:bodyPr/>
          <a:lstStyle/>
          <a:p>
            <a:fld id="{42F9A46D-E83F-453D-A978-30D7358E1F52}" type="slidenum">
              <a:rPr lang="en-US" smtClean="0"/>
              <a:t>‹#›</a:t>
            </a:fld>
            <a:endParaRPr lang="en-US"/>
          </a:p>
        </p:txBody>
      </p:sp>
    </p:spTree>
    <p:extLst>
      <p:ext uri="{BB962C8B-B14F-4D97-AF65-F5344CB8AC3E}">
        <p14:creationId xmlns:p14="http://schemas.microsoft.com/office/powerpoint/2010/main" val="20195015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6FF0A-ED0C-4D78-AEC3-AB7619AAC10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5BDC823-5A8B-415E-9152-1E8FC0C88580}"/>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712FF4F-AE6F-40D3-BC90-6FE809815778}"/>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83931DD-5D53-4278-95F1-B8DA7B198635}"/>
              </a:ext>
            </a:extLst>
          </p:cNvPr>
          <p:cNvSpPr>
            <a:spLocks noGrp="1"/>
          </p:cNvSpPr>
          <p:nvPr>
            <p:ph type="dt" sz="half" idx="10"/>
          </p:nvPr>
        </p:nvSpPr>
        <p:spPr/>
        <p:txBody>
          <a:bodyPr/>
          <a:lstStyle/>
          <a:p>
            <a:fld id="{5537D294-DBC0-480B-8634-79DF12B01680}" type="datetimeFigureOut">
              <a:rPr lang="en-US" smtClean="0"/>
              <a:t>11/19/2019</a:t>
            </a:fld>
            <a:endParaRPr lang="en-US"/>
          </a:p>
        </p:txBody>
      </p:sp>
      <p:sp>
        <p:nvSpPr>
          <p:cNvPr id="6" name="Footer Placeholder 5">
            <a:extLst>
              <a:ext uri="{FF2B5EF4-FFF2-40B4-BE49-F238E27FC236}">
                <a16:creationId xmlns:a16="http://schemas.microsoft.com/office/drawing/2014/main" id="{0305D018-EB9E-4047-8328-AA54F41CA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2DDFA9-E494-4C13-AD6F-829BCCC82F59}"/>
              </a:ext>
            </a:extLst>
          </p:cNvPr>
          <p:cNvSpPr>
            <a:spLocks noGrp="1"/>
          </p:cNvSpPr>
          <p:nvPr>
            <p:ph type="sldNum" sz="quarter" idx="12"/>
          </p:nvPr>
        </p:nvSpPr>
        <p:spPr/>
        <p:txBody>
          <a:bodyPr/>
          <a:lstStyle/>
          <a:p>
            <a:fld id="{42F9A46D-E83F-453D-A978-30D7358E1F52}" type="slidenum">
              <a:rPr lang="en-US" smtClean="0"/>
              <a:t>‹#›</a:t>
            </a:fld>
            <a:endParaRPr lang="en-US"/>
          </a:p>
        </p:txBody>
      </p:sp>
    </p:spTree>
    <p:extLst>
      <p:ext uri="{BB962C8B-B14F-4D97-AF65-F5344CB8AC3E}">
        <p14:creationId xmlns:p14="http://schemas.microsoft.com/office/powerpoint/2010/main" val="10710799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8A82B-8DE6-47DA-866B-53068A8F2DA6}"/>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B2E4595-618B-49ED-A047-AF1191026281}"/>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0DC74DD-8E93-418D-B236-0D489CCF1564}"/>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75020DA-D08D-4F40-A7B7-2F5725DDFF91}"/>
              </a:ext>
            </a:extLst>
          </p:cNvPr>
          <p:cNvSpPr>
            <a:spLocks noGrp="1"/>
          </p:cNvSpPr>
          <p:nvPr>
            <p:ph type="dt" sz="half" idx="10"/>
          </p:nvPr>
        </p:nvSpPr>
        <p:spPr/>
        <p:txBody>
          <a:bodyPr/>
          <a:lstStyle/>
          <a:p>
            <a:fld id="{5537D294-DBC0-480B-8634-79DF12B01680}" type="datetimeFigureOut">
              <a:rPr lang="en-US" smtClean="0"/>
              <a:t>11/19/2019</a:t>
            </a:fld>
            <a:endParaRPr lang="en-US"/>
          </a:p>
        </p:txBody>
      </p:sp>
      <p:sp>
        <p:nvSpPr>
          <p:cNvPr id="6" name="Footer Placeholder 5">
            <a:extLst>
              <a:ext uri="{FF2B5EF4-FFF2-40B4-BE49-F238E27FC236}">
                <a16:creationId xmlns:a16="http://schemas.microsoft.com/office/drawing/2014/main" id="{C5D0A996-62DF-4B07-B3C9-C4731283B0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6AE13E-B3FE-464D-9DAA-A5DA26635D06}"/>
              </a:ext>
            </a:extLst>
          </p:cNvPr>
          <p:cNvSpPr>
            <a:spLocks noGrp="1"/>
          </p:cNvSpPr>
          <p:nvPr>
            <p:ph type="sldNum" sz="quarter" idx="12"/>
          </p:nvPr>
        </p:nvSpPr>
        <p:spPr/>
        <p:txBody>
          <a:bodyPr/>
          <a:lstStyle/>
          <a:p>
            <a:fld id="{42F9A46D-E83F-453D-A978-30D7358E1F52}" type="slidenum">
              <a:rPr lang="en-US" smtClean="0"/>
              <a:t>‹#›</a:t>
            </a:fld>
            <a:endParaRPr lang="en-US"/>
          </a:p>
        </p:txBody>
      </p:sp>
    </p:spTree>
    <p:extLst>
      <p:ext uri="{BB962C8B-B14F-4D97-AF65-F5344CB8AC3E}">
        <p14:creationId xmlns:p14="http://schemas.microsoft.com/office/powerpoint/2010/main" val="19507857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CD8FB-3487-40BB-A799-43CBBFC49D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6CD7F2-A5B4-40BC-B3CA-2CC120094F6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D64ADA-A129-4A2E-AFE5-7C68CA9AFCD3}"/>
              </a:ext>
            </a:extLst>
          </p:cNvPr>
          <p:cNvSpPr>
            <a:spLocks noGrp="1"/>
          </p:cNvSpPr>
          <p:nvPr>
            <p:ph type="dt" sz="half" idx="10"/>
          </p:nvPr>
        </p:nvSpPr>
        <p:spPr/>
        <p:txBody>
          <a:bodyPr/>
          <a:lstStyle/>
          <a:p>
            <a:fld id="{5537D294-DBC0-480B-8634-79DF12B01680}" type="datetimeFigureOut">
              <a:rPr lang="en-US" smtClean="0"/>
              <a:t>11/19/2019</a:t>
            </a:fld>
            <a:endParaRPr lang="en-US"/>
          </a:p>
        </p:txBody>
      </p:sp>
      <p:sp>
        <p:nvSpPr>
          <p:cNvPr id="5" name="Footer Placeholder 4">
            <a:extLst>
              <a:ext uri="{FF2B5EF4-FFF2-40B4-BE49-F238E27FC236}">
                <a16:creationId xmlns:a16="http://schemas.microsoft.com/office/drawing/2014/main" id="{08593992-6985-4AF1-97BB-8F95A2AF37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91AF1-0054-4A13-9EA4-AC1A280A8886}"/>
              </a:ext>
            </a:extLst>
          </p:cNvPr>
          <p:cNvSpPr>
            <a:spLocks noGrp="1"/>
          </p:cNvSpPr>
          <p:nvPr>
            <p:ph type="sldNum" sz="quarter" idx="12"/>
          </p:nvPr>
        </p:nvSpPr>
        <p:spPr/>
        <p:txBody>
          <a:bodyPr/>
          <a:lstStyle/>
          <a:p>
            <a:fld id="{42F9A46D-E83F-453D-A978-30D7358E1F52}" type="slidenum">
              <a:rPr lang="en-US" smtClean="0"/>
              <a:t>‹#›</a:t>
            </a:fld>
            <a:endParaRPr lang="en-US"/>
          </a:p>
        </p:txBody>
      </p:sp>
    </p:spTree>
    <p:extLst>
      <p:ext uri="{BB962C8B-B14F-4D97-AF65-F5344CB8AC3E}">
        <p14:creationId xmlns:p14="http://schemas.microsoft.com/office/powerpoint/2010/main" val="39379502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94489C-F4A5-4687-80D6-FAFD8158112F}"/>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7E443D-1267-403B-97E3-F1E3C18968D8}"/>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C6C725-7D19-4DD9-92BC-90D3F3AD6C7C}"/>
              </a:ext>
            </a:extLst>
          </p:cNvPr>
          <p:cNvSpPr>
            <a:spLocks noGrp="1"/>
          </p:cNvSpPr>
          <p:nvPr>
            <p:ph type="dt" sz="half" idx="10"/>
          </p:nvPr>
        </p:nvSpPr>
        <p:spPr/>
        <p:txBody>
          <a:bodyPr/>
          <a:lstStyle/>
          <a:p>
            <a:fld id="{5537D294-DBC0-480B-8634-79DF12B01680}" type="datetimeFigureOut">
              <a:rPr lang="en-US" smtClean="0"/>
              <a:t>11/19/2019</a:t>
            </a:fld>
            <a:endParaRPr lang="en-US"/>
          </a:p>
        </p:txBody>
      </p:sp>
      <p:sp>
        <p:nvSpPr>
          <p:cNvPr id="5" name="Footer Placeholder 4">
            <a:extLst>
              <a:ext uri="{FF2B5EF4-FFF2-40B4-BE49-F238E27FC236}">
                <a16:creationId xmlns:a16="http://schemas.microsoft.com/office/drawing/2014/main" id="{A095B9E4-77F4-4854-B185-D58B25A1DA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D399E5-B391-418E-B21C-5EE82C5440D4}"/>
              </a:ext>
            </a:extLst>
          </p:cNvPr>
          <p:cNvSpPr>
            <a:spLocks noGrp="1"/>
          </p:cNvSpPr>
          <p:nvPr>
            <p:ph type="sldNum" sz="quarter" idx="12"/>
          </p:nvPr>
        </p:nvSpPr>
        <p:spPr/>
        <p:txBody>
          <a:bodyPr/>
          <a:lstStyle/>
          <a:p>
            <a:fld id="{42F9A46D-E83F-453D-A978-30D7358E1F52}" type="slidenum">
              <a:rPr lang="en-US" smtClean="0"/>
              <a:t>‹#›</a:t>
            </a:fld>
            <a:endParaRPr lang="en-US"/>
          </a:p>
        </p:txBody>
      </p:sp>
    </p:spTree>
    <p:extLst>
      <p:ext uri="{BB962C8B-B14F-4D97-AF65-F5344CB8AC3E}">
        <p14:creationId xmlns:p14="http://schemas.microsoft.com/office/powerpoint/2010/main" val="7849520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DA07BA5-2164-429C-870C-DD853F4FAEE6}"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88A220-E040-499B-BDF3-A40428987360}" type="slidenum">
              <a:rPr lang="en-US" smtClean="0"/>
              <a:t>‹#›</a:t>
            </a:fld>
            <a:endParaRPr lang="en-US"/>
          </a:p>
        </p:txBody>
      </p:sp>
    </p:spTree>
    <p:extLst>
      <p:ext uri="{BB962C8B-B14F-4D97-AF65-F5344CB8AC3E}">
        <p14:creationId xmlns:p14="http://schemas.microsoft.com/office/powerpoint/2010/main" val="11702359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A07BA5-2164-429C-870C-DD853F4FAEE6}"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88A220-E040-499B-BDF3-A40428987360}" type="slidenum">
              <a:rPr lang="en-US" smtClean="0"/>
              <a:t>‹#›</a:t>
            </a:fld>
            <a:endParaRPr lang="en-US"/>
          </a:p>
        </p:txBody>
      </p:sp>
    </p:spTree>
    <p:extLst>
      <p:ext uri="{BB962C8B-B14F-4D97-AF65-F5344CB8AC3E}">
        <p14:creationId xmlns:p14="http://schemas.microsoft.com/office/powerpoint/2010/main" val="2115284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7E9FA-35F7-4DBD-A780-8AD29E0A5D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92EF32-6067-4D55-B758-72478A032D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B99903-317F-4141-AC77-006A371063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AEBD4B-07F3-412E-84C0-79F05D46E9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F88BD7-BD69-4589-A0CF-F2177CBBE1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6F469B-BFE5-4354-919A-2C816A94F67D}"/>
              </a:ext>
            </a:extLst>
          </p:cNvPr>
          <p:cNvSpPr>
            <a:spLocks noGrp="1"/>
          </p:cNvSpPr>
          <p:nvPr>
            <p:ph type="dt" sz="half" idx="10"/>
          </p:nvPr>
        </p:nvSpPr>
        <p:spPr/>
        <p:txBody>
          <a:bodyPr/>
          <a:lstStyle/>
          <a:p>
            <a:fld id="{1A419C1D-8160-42BE-B735-30F116EEF991}" type="datetimeFigureOut">
              <a:rPr lang="en-US" smtClean="0"/>
              <a:t>11/19/2019</a:t>
            </a:fld>
            <a:endParaRPr lang="en-US"/>
          </a:p>
        </p:txBody>
      </p:sp>
      <p:sp>
        <p:nvSpPr>
          <p:cNvPr id="8" name="Footer Placeholder 7">
            <a:extLst>
              <a:ext uri="{FF2B5EF4-FFF2-40B4-BE49-F238E27FC236}">
                <a16:creationId xmlns:a16="http://schemas.microsoft.com/office/drawing/2014/main" id="{07CC5EF9-6877-4447-952A-E54CDBB50B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9311D0-23DE-45B0-810F-B7784EDCFD23}"/>
              </a:ext>
            </a:extLst>
          </p:cNvPr>
          <p:cNvSpPr>
            <a:spLocks noGrp="1"/>
          </p:cNvSpPr>
          <p:nvPr>
            <p:ph type="sldNum" sz="quarter" idx="12"/>
          </p:nvPr>
        </p:nvSpPr>
        <p:spPr/>
        <p:txBody>
          <a:bodyPr/>
          <a:lstStyle/>
          <a:p>
            <a:fld id="{4ACED0F0-8CF9-4625-A47A-0628F544E9E7}" type="slidenum">
              <a:rPr lang="en-US" smtClean="0"/>
              <a:t>‹#›</a:t>
            </a:fld>
            <a:endParaRPr lang="en-US"/>
          </a:p>
        </p:txBody>
      </p:sp>
    </p:spTree>
    <p:extLst>
      <p:ext uri="{BB962C8B-B14F-4D97-AF65-F5344CB8AC3E}">
        <p14:creationId xmlns:p14="http://schemas.microsoft.com/office/powerpoint/2010/main" val="28332370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A07BA5-2164-429C-870C-DD853F4FAEE6}"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88A220-E040-499B-BDF3-A40428987360}" type="slidenum">
              <a:rPr lang="en-US" smtClean="0"/>
              <a:t>‹#›</a:t>
            </a:fld>
            <a:endParaRPr lang="en-US"/>
          </a:p>
        </p:txBody>
      </p:sp>
    </p:spTree>
    <p:extLst>
      <p:ext uri="{BB962C8B-B14F-4D97-AF65-F5344CB8AC3E}">
        <p14:creationId xmlns:p14="http://schemas.microsoft.com/office/powerpoint/2010/main" val="26930285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DA07BA5-2164-429C-870C-DD853F4FAEE6}" type="datetimeFigureOut">
              <a:rPr lang="en-US" smtClean="0"/>
              <a:t>11/19/2019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88A220-E040-499B-BDF3-A40428987360}" type="slidenum">
              <a:rPr lang="en-US" smtClean="0"/>
              <a:t>‹#›</a:t>
            </a:fld>
            <a:endParaRPr lang="en-US"/>
          </a:p>
        </p:txBody>
      </p:sp>
    </p:spTree>
    <p:extLst>
      <p:ext uri="{BB962C8B-B14F-4D97-AF65-F5344CB8AC3E}">
        <p14:creationId xmlns:p14="http://schemas.microsoft.com/office/powerpoint/2010/main" val="23052680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A07BA5-2164-429C-870C-DD853F4FAEE6}" type="datetimeFigureOut">
              <a:rPr lang="en-US" smtClean="0"/>
              <a:t>11/19/2019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88A220-E040-499B-BDF3-A40428987360}" type="slidenum">
              <a:rPr lang="en-US" smtClean="0"/>
              <a:t>‹#›</a:t>
            </a:fld>
            <a:endParaRPr lang="en-US"/>
          </a:p>
        </p:txBody>
      </p:sp>
    </p:spTree>
    <p:extLst>
      <p:ext uri="{BB962C8B-B14F-4D97-AF65-F5344CB8AC3E}">
        <p14:creationId xmlns:p14="http://schemas.microsoft.com/office/powerpoint/2010/main" val="32740842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DA07BA5-2164-429C-870C-DD853F4FAEE6}" type="datetimeFigureOut">
              <a:rPr lang="en-US" smtClean="0"/>
              <a:t>11/19/2019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88A220-E040-499B-BDF3-A40428987360}" type="slidenum">
              <a:rPr lang="en-US" smtClean="0"/>
              <a:t>‹#›</a:t>
            </a:fld>
            <a:endParaRPr lang="en-US"/>
          </a:p>
        </p:txBody>
      </p:sp>
    </p:spTree>
    <p:extLst>
      <p:ext uri="{BB962C8B-B14F-4D97-AF65-F5344CB8AC3E}">
        <p14:creationId xmlns:p14="http://schemas.microsoft.com/office/powerpoint/2010/main" val="38085861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A07BA5-2164-429C-870C-DD853F4FAEE6}" type="datetimeFigureOut">
              <a:rPr lang="en-US" smtClean="0"/>
              <a:t>11/19/2019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88A220-E040-499B-BDF3-A40428987360}" type="slidenum">
              <a:rPr lang="en-US" smtClean="0"/>
              <a:t>‹#›</a:t>
            </a:fld>
            <a:endParaRPr lang="en-US"/>
          </a:p>
        </p:txBody>
      </p:sp>
    </p:spTree>
    <p:extLst>
      <p:ext uri="{BB962C8B-B14F-4D97-AF65-F5344CB8AC3E}">
        <p14:creationId xmlns:p14="http://schemas.microsoft.com/office/powerpoint/2010/main" val="19726269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A07BA5-2164-429C-870C-DD853F4FAEE6}" type="datetimeFigureOut">
              <a:rPr lang="en-US" smtClean="0"/>
              <a:t>11/19/2019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88A220-E040-499B-BDF3-A40428987360}" type="slidenum">
              <a:rPr lang="en-US" smtClean="0"/>
              <a:t>‹#›</a:t>
            </a:fld>
            <a:endParaRPr lang="en-US"/>
          </a:p>
        </p:txBody>
      </p:sp>
    </p:spTree>
    <p:extLst>
      <p:ext uri="{BB962C8B-B14F-4D97-AF65-F5344CB8AC3E}">
        <p14:creationId xmlns:p14="http://schemas.microsoft.com/office/powerpoint/2010/main" val="37628320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A07BA5-2164-429C-870C-DD853F4FAEE6}" type="datetimeFigureOut">
              <a:rPr lang="en-US" smtClean="0"/>
              <a:t>11/19/2019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88A220-E040-499B-BDF3-A40428987360}" type="slidenum">
              <a:rPr lang="en-US" smtClean="0"/>
              <a:t>‹#›</a:t>
            </a:fld>
            <a:endParaRPr lang="en-US"/>
          </a:p>
        </p:txBody>
      </p:sp>
    </p:spTree>
    <p:extLst>
      <p:ext uri="{BB962C8B-B14F-4D97-AF65-F5344CB8AC3E}">
        <p14:creationId xmlns:p14="http://schemas.microsoft.com/office/powerpoint/2010/main" val="35517117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A07BA5-2164-429C-870C-DD853F4FAEE6}"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88A220-E040-499B-BDF3-A40428987360}" type="slidenum">
              <a:rPr lang="en-US" smtClean="0"/>
              <a:t>‹#›</a:t>
            </a:fld>
            <a:endParaRPr lang="en-US"/>
          </a:p>
        </p:txBody>
      </p:sp>
    </p:spTree>
    <p:extLst>
      <p:ext uri="{BB962C8B-B14F-4D97-AF65-F5344CB8AC3E}">
        <p14:creationId xmlns:p14="http://schemas.microsoft.com/office/powerpoint/2010/main" val="6124764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A07BA5-2164-429C-870C-DD853F4FAEE6}"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88A220-E040-499B-BDF3-A40428987360}" type="slidenum">
              <a:rPr lang="en-US" smtClean="0"/>
              <a:t>‹#›</a:t>
            </a:fld>
            <a:endParaRPr lang="en-US"/>
          </a:p>
        </p:txBody>
      </p:sp>
    </p:spTree>
    <p:extLst>
      <p:ext uri="{BB962C8B-B14F-4D97-AF65-F5344CB8AC3E}">
        <p14:creationId xmlns:p14="http://schemas.microsoft.com/office/powerpoint/2010/main" val="1661785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123E4-3B28-4193-ABA5-70D3843809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353BA9-BCF2-42F0-A7D6-631793E26849}"/>
              </a:ext>
            </a:extLst>
          </p:cNvPr>
          <p:cNvSpPr>
            <a:spLocks noGrp="1"/>
          </p:cNvSpPr>
          <p:nvPr>
            <p:ph type="dt" sz="half" idx="10"/>
          </p:nvPr>
        </p:nvSpPr>
        <p:spPr/>
        <p:txBody>
          <a:bodyPr/>
          <a:lstStyle/>
          <a:p>
            <a:fld id="{1A419C1D-8160-42BE-B735-30F116EEF991}" type="datetimeFigureOut">
              <a:rPr lang="en-US" smtClean="0"/>
              <a:t>11/19/2019</a:t>
            </a:fld>
            <a:endParaRPr lang="en-US"/>
          </a:p>
        </p:txBody>
      </p:sp>
      <p:sp>
        <p:nvSpPr>
          <p:cNvPr id="4" name="Footer Placeholder 3">
            <a:extLst>
              <a:ext uri="{FF2B5EF4-FFF2-40B4-BE49-F238E27FC236}">
                <a16:creationId xmlns:a16="http://schemas.microsoft.com/office/drawing/2014/main" id="{0F0C2D72-3469-48DE-8A51-F1E98CC7DD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77DAF8-FD11-4535-A996-57862124E964}"/>
              </a:ext>
            </a:extLst>
          </p:cNvPr>
          <p:cNvSpPr>
            <a:spLocks noGrp="1"/>
          </p:cNvSpPr>
          <p:nvPr>
            <p:ph type="sldNum" sz="quarter" idx="12"/>
          </p:nvPr>
        </p:nvSpPr>
        <p:spPr/>
        <p:txBody>
          <a:bodyPr/>
          <a:lstStyle/>
          <a:p>
            <a:fld id="{4ACED0F0-8CF9-4625-A47A-0628F544E9E7}" type="slidenum">
              <a:rPr lang="en-US" smtClean="0"/>
              <a:t>‹#›</a:t>
            </a:fld>
            <a:endParaRPr lang="en-US"/>
          </a:p>
        </p:txBody>
      </p:sp>
    </p:spTree>
    <p:extLst>
      <p:ext uri="{BB962C8B-B14F-4D97-AF65-F5344CB8AC3E}">
        <p14:creationId xmlns:p14="http://schemas.microsoft.com/office/powerpoint/2010/main" val="1351259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BE8C2F-D195-4529-AD39-9FFBC5243E4E}"/>
              </a:ext>
            </a:extLst>
          </p:cNvPr>
          <p:cNvSpPr>
            <a:spLocks noGrp="1"/>
          </p:cNvSpPr>
          <p:nvPr>
            <p:ph type="dt" sz="half" idx="10"/>
          </p:nvPr>
        </p:nvSpPr>
        <p:spPr/>
        <p:txBody>
          <a:bodyPr/>
          <a:lstStyle/>
          <a:p>
            <a:fld id="{1A419C1D-8160-42BE-B735-30F116EEF991}" type="datetimeFigureOut">
              <a:rPr lang="en-US" smtClean="0"/>
              <a:t>11/19/2019</a:t>
            </a:fld>
            <a:endParaRPr lang="en-US"/>
          </a:p>
        </p:txBody>
      </p:sp>
      <p:sp>
        <p:nvSpPr>
          <p:cNvPr id="3" name="Footer Placeholder 2">
            <a:extLst>
              <a:ext uri="{FF2B5EF4-FFF2-40B4-BE49-F238E27FC236}">
                <a16:creationId xmlns:a16="http://schemas.microsoft.com/office/drawing/2014/main" id="{2A12DFE2-292D-4F95-9199-83CEE3960B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1B2741-21CE-4828-9E7A-D2E0300F3EF5}"/>
              </a:ext>
            </a:extLst>
          </p:cNvPr>
          <p:cNvSpPr>
            <a:spLocks noGrp="1"/>
          </p:cNvSpPr>
          <p:nvPr>
            <p:ph type="sldNum" sz="quarter" idx="12"/>
          </p:nvPr>
        </p:nvSpPr>
        <p:spPr/>
        <p:txBody>
          <a:bodyPr/>
          <a:lstStyle/>
          <a:p>
            <a:fld id="{4ACED0F0-8CF9-4625-A47A-0628F544E9E7}" type="slidenum">
              <a:rPr lang="en-US" smtClean="0"/>
              <a:t>‹#›</a:t>
            </a:fld>
            <a:endParaRPr lang="en-US"/>
          </a:p>
        </p:txBody>
      </p:sp>
    </p:spTree>
    <p:extLst>
      <p:ext uri="{BB962C8B-B14F-4D97-AF65-F5344CB8AC3E}">
        <p14:creationId xmlns:p14="http://schemas.microsoft.com/office/powerpoint/2010/main" val="2466958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83FB5-5493-4B60-B3C1-520C37BC89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B46BFA-67C1-4A14-8523-8A9412C84F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6644CF-3EE1-41DF-8BBA-3AED7CB025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45B5B1-50E3-4A4C-8747-8A6C043A11AA}"/>
              </a:ext>
            </a:extLst>
          </p:cNvPr>
          <p:cNvSpPr>
            <a:spLocks noGrp="1"/>
          </p:cNvSpPr>
          <p:nvPr>
            <p:ph type="dt" sz="half" idx="10"/>
          </p:nvPr>
        </p:nvSpPr>
        <p:spPr/>
        <p:txBody>
          <a:bodyPr/>
          <a:lstStyle/>
          <a:p>
            <a:fld id="{1A419C1D-8160-42BE-B735-30F116EEF991}" type="datetimeFigureOut">
              <a:rPr lang="en-US" smtClean="0"/>
              <a:t>11/19/2019</a:t>
            </a:fld>
            <a:endParaRPr lang="en-US"/>
          </a:p>
        </p:txBody>
      </p:sp>
      <p:sp>
        <p:nvSpPr>
          <p:cNvPr id="6" name="Footer Placeholder 5">
            <a:extLst>
              <a:ext uri="{FF2B5EF4-FFF2-40B4-BE49-F238E27FC236}">
                <a16:creationId xmlns:a16="http://schemas.microsoft.com/office/drawing/2014/main" id="{9E8EC2E1-6F3C-440D-AD69-FC4D21C5E0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32DF11-4420-4596-AA3E-04DF33BB5293}"/>
              </a:ext>
            </a:extLst>
          </p:cNvPr>
          <p:cNvSpPr>
            <a:spLocks noGrp="1"/>
          </p:cNvSpPr>
          <p:nvPr>
            <p:ph type="sldNum" sz="quarter" idx="12"/>
          </p:nvPr>
        </p:nvSpPr>
        <p:spPr/>
        <p:txBody>
          <a:bodyPr/>
          <a:lstStyle/>
          <a:p>
            <a:fld id="{4ACED0F0-8CF9-4625-A47A-0628F544E9E7}" type="slidenum">
              <a:rPr lang="en-US" smtClean="0"/>
              <a:t>‹#›</a:t>
            </a:fld>
            <a:endParaRPr lang="en-US"/>
          </a:p>
        </p:txBody>
      </p:sp>
    </p:spTree>
    <p:extLst>
      <p:ext uri="{BB962C8B-B14F-4D97-AF65-F5344CB8AC3E}">
        <p14:creationId xmlns:p14="http://schemas.microsoft.com/office/powerpoint/2010/main" val="3002183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D81B4-984F-4564-AD18-BCEE2732CF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2BDB66-1583-4E11-B715-22071DCCC3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8DF107-C038-47C5-9E08-B2D1C76AE3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A5AD26-6CD9-4ED7-A577-F40381CFDBC4}"/>
              </a:ext>
            </a:extLst>
          </p:cNvPr>
          <p:cNvSpPr>
            <a:spLocks noGrp="1"/>
          </p:cNvSpPr>
          <p:nvPr>
            <p:ph type="dt" sz="half" idx="10"/>
          </p:nvPr>
        </p:nvSpPr>
        <p:spPr/>
        <p:txBody>
          <a:bodyPr/>
          <a:lstStyle/>
          <a:p>
            <a:fld id="{1A419C1D-8160-42BE-B735-30F116EEF991}" type="datetimeFigureOut">
              <a:rPr lang="en-US" smtClean="0"/>
              <a:t>11/19/2019</a:t>
            </a:fld>
            <a:endParaRPr lang="en-US"/>
          </a:p>
        </p:txBody>
      </p:sp>
      <p:sp>
        <p:nvSpPr>
          <p:cNvPr id="6" name="Footer Placeholder 5">
            <a:extLst>
              <a:ext uri="{FF2B5EF4-FFF2-40B4-BE49-F238E27FC236}">
                <a16:creationId xmlns:a16="http://schemas.microsoft.com/office/drawing/2014/main" id="{E66D9AE0-F0E6-486C-B4BB-17FFEEC067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7A0F05-0717-4DF0-9B6D-C81E34C9C4C4}"/>
              </a:ext>
            </a:extLst>
          </p:cNvPr>
          <p:cNvSpPr>
            <a:spLocks noGrp="1"/>
          </p:cNvSpPr>
          <p:nvPr>
            <p:ph type="sldNum" sz="quarter" idx="12"/>
          </p:nvPr>
        </p:nvSpPr>
        <p:spPr/>
        <p:txBody>
          <a:bodyPr/>
          <a:lstStyle/>
          <a:p>
            <a:fld id="{4ACED0F0-8CF9-4625-A47A-0628F544E9E7}" type="slidenum">
              <a:rPr lang="en-US" smtClean="0"/>
              <a:t>‹#›</a:t>
            </a:fld>
            <a:endParaRPr lang="en-US"/>
          </a:p>
        </p:txBody>
      </p:sp>
    </p:spTree>
    <p:extLst>
      <p:ext uri="{BB962C8B-B14F-4D97-AF65-F5344CB8AC3E}">
        <p14:creationId xmlns:p14="http://schemas.microsoft.com/office/powerpoint/2010/main" val="2590909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33.xml"/><Relationship Id="rId7"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0A6869-2C8F-4A6B-989B-2099290C13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E5D170-D56B-4849-B8EB-A947E5E9E5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F31172-6560-41CA-A25F-A19DCC1F3C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419C1D-8160-42BE-B735-30F116EEF991}" type="datetimeFigureOut">
              <a:rPr lang="en-US" smtClean="0"/>
              <a:t>11/19/2019</a:t>
            </a:fld>
            <a:endParaRPr lang="en-US"/>
          </a:p>
        </p:txBody>
      </p:sp>
      <p:sp>
        <p:nvSpPr>
          <p:cNvPr id="5" name="Footer Placeholder 4">
            <a:extLst>
              <a:ext uri="{FF2B5EF4-FFF2-40B4-BE49-F238E27FC236}">
                <a16:creationId xmlns:a16="http://schemas.microsoft.com/office/drawing/2014/main" id="{F02D1EDD-20C0-44AE-A921-3369B574CB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B9BFF1-2D5F-4146-8C54-EE6D2DFE9F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CED0F0-8CF9-4625-A47A-0628F544E9E7}" type="slidenum">
              <a:rPr lang="en-US" smtClean="0"/>
              <a:t>‹#›</a:t>
            </a:fld>
            <a:endParaRPr lang="en-US"/>
          </a:p>
        </p:txBody>
      </p:sp>
    </p:spTree>
    <p:extLst>
      <p:ext uri="{BB962C8B-B14F-4D97-AF65-F5344CB8AC3E}">
        <p14:creationId xmlns:p14="http://schemas.microsoft.com/office/powerpoint/2010/main" val="39850596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41D977-0C14-44EB-AC95-C9FEAD8A9547}" type="datetime1">
              <a:rPr lang="en-US" smtClean="0">
                <a:solidFill>
                  <a:prstClr val="black">
                    <a:tint val="75000"/>
                  </a:prstClr>
                </a:solidFill>
              </a:rPr>
              <a:t>11/19/2019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0F20C4-8E13-418D-8334-1A94F12A4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3464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dt="0"/>
  <p:txStyles>
    <p:titleStyle>
      <a:lvl1pPr algn="ctr" defTabSz="914400" rtl="0" eaLnBrk="1" latinLnBrk="0" hangingPunct="1">
        <a:spcBef>
          <a:spcPct val="0"/>
        </a:spcBef>
        <a:buNone/>
        <a:defRPr sz="6000" kern="1200">
          <a:solidFill>
            <a:schemeClr val="tx1"/>
          </a:solidFill>
          <a:latin typeface="MoolBoran" panose="020B0100010101010101" pitchFamily="34" charset="0"/>
          <a:ea typeface="+mj-ea"/>
          <a:cs typeface="MoolBoran" panose="020B0100010101010101"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V Boli" panose="02000500030200090000" pitchFamily="2" charset="0"/>
          <a:ea typeface="+mn-ea"/>
          <a:cs typeface="MV Boli" panose="02000500030200090000" pitchFamily="2"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11/19/2019</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25799802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06400" y="274638"/>
            <a:ext cx="9855200" cy="10969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title</a:t>
            </a:r>
          </a:p>
        </p:txBody>
      </p:sp>
      <p:sp>
        <p:nvSpPr>
          <p:cNvPr id="1027" name="Rectangle 3"/>
          <p:cNvSpPr>
            <a:spLocks noGrp="1" noChangeArrowheads="1"/>
          </p:cNvSpPr>
          <p:nvPr>
            <p:ph type="body" idx="1"/>
          </p:nvPr>
        </p:nvSpPr>
        <p:spPr bwMode="auto">
          <a:xfrm>
            <a:off x="406400" y="1600201"/>
            <a:ext cx="98552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1029" name="Rectangle 5"/>
          <p:cNvSpPr>
            <a:spLocks noGrp="1" noChangeArrowheads="1"/>
          </p:cNvSpPr>
          <p:nvPr>
            <p:ph type="ftr" sz="quarter" idx="3"/>
          </p:nvPr>
        </p:nvSpPr>
        <p:spPr bwMode="auto">
          <a:xfrm>
            <a:off x="406400" y="6553200"/>
            <a:ext cx="71120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900">
                <a:latin typeface="Arial" charset="0"/>
                <a:ea typeface="+mn-ea"/>
                <a:cs typeface="Arial" charset="0"/>
              </a:defRPr>
            </a:lvl1pPr>
          </a:lstStyle>
          <a:p>
            <a:pPr>
              <a:defRPr/>
            </a:pPr>
            <a:endParaRPr lang="en-US" dirty="0"/>
          </a:p>
        </p:txBody>
      </p:sp>
      <p:sp>
        <p:nvSpPr>
          <p:cNvPr id="1030" name="Rectangle 6"/>
          <p:cNvSpPr>
            <a:spLocks noGrp="1" noChangeArrowheads="1"/>
          </p:cNvSpPr>
          <p:nvPr>
            <p:ph type="sldNum" sz="quarter" idx="4"/>
          </p:nvPr>
        </p:nvSpPr>
        <p:spPr bwMode="auto">
          <a:xfrm>
            <a:off x="8229600" y="6553200"/>
            <a:ext cx="20320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900" smtClean="0">
                <a:latin typeface="Arial" pitchFamily="34" charset="0"/>
              </a:defRPr>
            </a:lvl1pPr>
          </a:lstStyle>
          <a:p>
            <a:pPr>
              <a:defRPr/>
            </a:pPr>
            <a:fld id="{1584EE13-82B1-435F-A619-37412BCD2B51}" type="slidenum">
              <a:rPr lang="en-US" altLang="en-US"/>
              <a:pPr>
                <a:defRPr/>
              </a:pPr>
              <a:t>‹#›</a:t>
            </a:fld>
            <a:endParaRPr lang="en-US" altLang="en-US" dirty="0"/>
          </a:p>
        </p:txBody>
      </p:sp>
      <p:pic>
        <p:nvPicPr>
          <p:cNvPr id="2" name="Picture 2" descr="JBS 2014 ppt interior template.jp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0473267" y="0"/>
            <a:ext cx="1727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69426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Lst>
  <p:txStyles>
    <p:titleStyle>
      <a:lvl1pPr algn="l" rtl="0" eaLnBrk="1" fontAlgn="base" hangingPunct="1">
        <a:spcBef>
          <a:spcPct val="0"/>
        </a:spcBef>
        <a:spcAft>
          <a:spcPct val="0"/>
        </a:spcAft>
        <a:defRPr sz="3600">
          <a:solidFill>
            <a:srgbClr val="006177"/>
          </a:solidFill>
          <a:latin typeface="+mj-lt"/>
          <a:ea typeface="ＭＳ Ｐゴシック" charset="0"/>
          <a:cs typeface="+mj-cs"/>
        </a:defRPr>
      </a:lvl1pPr>
      <a:lvl2pPr algn="l" rtl="0" eaLnBrk="1" fontAlgn="base" hangingPunct="1">
        <a:spcBef>
          <a:spcPct val="0"/>
        </a:spcBef>
        <a:spcAft>
          <a:spcPct val="0"/>
        </a:spcAft>
        <a:defRPr sz="3600">
          <a:solidFill>
            <a:srgbClr val="006177"/>
          </a:solidFill>
          <a:latin typeface="Arial" charset="0"/>
          <a:ea typeface="ＭＳ Ｐゴシック" charset="0"/>
          <a:cs typeface="Arial" charset="0"/>
        </a:defRPr>
      </a:lvl2pPr>
      <a:lvl3pPr algn="l" rtl="0" eaLnBrk="1" fontAlgn="base" hangingPunct="1">
        <a:spcBef>
          <a:spcPct val="0"/>
        </a:spcBef>
        <a:spcAft>
          <a:spcPct val="0"/>
        </a:spcAft>
        <a:defRPr sz="3600">
          <a:solidFill>
            <a:srgbClr val="006177"/>
          </a:solidFill>
          <a:latin typeface="Arial" charset="0"/>
          <a:ea typeface="ＭＳ Ｐゴシック" charset="0"/>
          <a:cs typeface="Arial" charset="0"/>
        </a:defRPr>
      </a:lvl3pPr>
      <a:lvl4pPr algn="l" rtl="0" eaLnBrk="1" fontAlgn="base" hangingPunct="1">
        <a:spcBef>
          <a:spcPct val="0"/>
        </a:spcBef>
        <a:spcAft>
          <a:spcPct val="0"/>
        </a:spcAft>
        <a:defRPr sz="3600">
          <a:solidFill>
            <a:srgbClr val="006177"/>
          </a:solidFill>
          <a:latin typeface="Arial" charset="0"/>
          <a:ea typeface="ＭＳ Ｐゴシック" charset="0"/>
          <a:cs typeface="Arial" charset="0"/>
        </a:defRPr>
      </a:lvl4pPr>
      <a:lvl5pPr algn="l" rtl="0" eaLnBrk="1" fontAlgn="base" hangingPunct="1">
        <a:spcBef>
          <a:spcPct val="0"/>
        </a:spcBef>
        <a:spcAft>
          <a:spcPct val="0"/>
        </a:spcAft>
        <a:defRPr sz="3600">
          <a:solidFill>
            <a:srgbClr val="006177"/>
          </a:solidFill>
          <a:latin typeface="Arial" charset="0"/>
          <a:ea typeface="ＭＳ Ｐゴシック" charset="0"/>
          <a:cs typeface="Arial" charset="0"/>
        </a:defRPr>
      </a:lvl5pPr>
      <a:lvl6pPr marL="457200" algn="l" rtl="0" eaLnBrk="1" fontAlgn="base" hangingPunct="1">
        <a:spcBef>
          <a:spcPct val="0"/>
        </a:spcBef>
        <a:spcAft>
          <a:spcPct val="0"/>
        </a:spcAft>
        <a:defRPr sz="3600">
          <a:solidFill>
            <a:schemeClr val="tx2"/>
          </a:solidFill>
          <a:latin typeface="Arial" charset="0"/>
          <a:cs typeface="Arial" charset="0"/>
        </a:defRPr>
      </a:lvl6pPr>
      <a:lvl7pPr marL="914400" algn="l" rtl="0" eaLnBrk="1" fontAlgn="base" hangingPunct="1">
        <a:spcBef>
          <a:spcPct val="0"/>
        </a:spcBef>
        <a:spcAft>
          <a:spcPct val="0"/>
        </a:spcAft>
        <a:defRPr sz="3600">
          <a:solidFill>
            <a:schemeClr val="tx2"/>
          </a:solidFill>
          <a:latin typeface="Arial" charset="0"/>
          <a:cs typeface="Arial" charset="0"/>
        </a:defRPr>
      </a:lvl7pPr>
      <a:lvl8pPr marL="1371600" algn="l" rtl="0" eaLnBrk="1" fontAlgn="base" hangingPunct="1">
        <a:spcBef>
          <a:spcPct val="0"/>
        </a:spcBef>
        <a:spcAft>
          <a:spcPct val="0"/>
        </a:spcAft>
        <a:defRPr sz="3600">
          <a:solidFill>
            <a:schemeClr val="tx2"/>
          </a:solidFill>
          <a:latin typeface="Arial" charset="0"/>
          <a:cs typeface="Arial" charset="0"/>
        </a:defRPr>
      </a:lvl8pPr>
      <a:lvl9pPr marL="1828800" algn="l" rtl="0" eaLnBrk="1" fontAlgn="base" hangingPunct="1">
        <a:spcBef>
          <a:spcPct val="0"/>
        </a:spcBef>
        <a:spcAft>
          <a:spcPct val="0"/>
        </a:spcAft>
        <a:defRPr sz="36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lr>
          <a:srgbClr val="800000"/>
        </a:buClr>
        <a:buChar char="•"/>
        <a:defRPr sz="2800">
          <a:solidFill>
            <a:schemeClr val="tx1"/>
          </a:solidFill>
          <a:latin typeface="+mn-lt"/>
          <a:ea typeface="ＭＳ Ｐゴシック" charset="0"/>
          <a:cs typeface="+mn-cs"/>
        </a:defRPr>
      </a:lvl1pPr>
      <a:lvl2pPr marL="742950" indent="-285750" algn="l" rtl="0" eaLnBrk="1" fontAlgn="base" hangingPunct="1">
        <a:spcBef>
          <a:spcPct val="20000"/>
        </a:spcBef>
        <a:spcAft>
          <a:spcPct val="0"/>
        </a:spcAft>
        <a:buClr>
          <a:srgbClr val="663300"/>
        </a:buClr>
        <a:buFont typeface="Arial" charset="0"/>
        <a:buChar char="–"/>
        <a:defRPr sz="2800">
          <a:solidFill>
            <a:schemeClr val="tx1"/>
          </a:solidFill>
          <a:latin typeface="+mn-lt"/>
          <a:ea typeface="Arial" charset="0"/>
          <a:cs typeface="+mn-cs"/>
        </a:defRPr>
      </a:lvl2pPr>
      <a:lvl3pPr marL="1143000" indent="-228600" algn="l" rtl="0" eaLnBrk="1" fontAlgn="base" hangingPunct="1">
        <a:spcBef>
          <a:spcPct val="20000"/>
        </a:spcBef>
        <a:spcAft>
          <a:spcPct val="0"/>
        </a:spcAft>
        <a:buClr>
          <a:srgbClr val="800000"/>
        </a:buClr>
        <a:buSzPct val="75000"/>
        <a:buFont typeface="Wingdings" pitchFamily="2" charset="2"/>
        <a:buChar char="§"/>
        <a:defRPr sz="2800">
          <a:solidFill>
            <a:schemeClr val="tx1"/>
          </a:solidFill>
          <a:latin typeface="+mn-lt"/>
          <a:ea typeface="Arial" charset="0"/>
          <a:cs typeface="+mn-cs"/>
        </a:defRPr>
      </a:lvl3pPr>
      <a:lvl4pPr marL="1600200" indent="-228600" algn="l" rtl="0" eaLnBrk="1" fontAlgn="base" hangingPunct="1">
        <a:spcBef>
          <a:spcPct val="20000"/>
        </a:spcBef>
        <a:spcAft>
          <a:spcPct val="0"/>
        </a:spcAft>
        <a:buClr>
          <a:srgbClr val="800000"/>
        </a:buClr>
        <a:buChar char="•"/>
        <a:defRPr sz="2800">
          <a:solidFill>
            <a:schemeClr val="tx1"/>
          </a:solidFill>
          <a:latin typeface="+mn-lt"/>
          <a:ea typeface="Arial" charset="0"/>
          <a:cs typeface="+mn-cs"/>
        </a:defRPr>
      </a:lvl4pPr>
      <a:lvl5pPr marL="2057400" indent="-228600" algn="l" rtl="0" eaLnBrk="1" fontAlgn="base" hangingPunct="1">
        <a:spcBef>
          <a:spcPct val="20000"/>
        </a:spcBef>
        <a:spcAft>
          <a:spcPct val="0"/>
        </a:spcAft>
        <a:buClr>
          <a:srgbClr val="800000"/>
        </a:buClr>
        <a:buChar char="•"/>
        <a:defRPr sz="2800">
          <a:solidFill>
            <a:schemeClr val="tx1"/>
          </a:solidFill>
          <a:latin typeface="+mn-lt"/>
          <a:ea typeface="Arial" charset="0"/>
          <a:cs typeface="+mn-cs"/>
        </a:defRPr>
      </a:lvl5pPr>
      <a:lvl6pPr marL="2514600" indent="-228600" algn="l" rtl="0" eaLnBrk="1" fontAlgn="base" hangingPunct="1">
        <a:spcBef>
          <a:spcPct val="20000"/>
        </a:spcBef>
        <a:spcAft>
          <a:spcPct val="0"/>
        </a:spcAft>
        <a:buClr>
          <a:srgbClr val="800000"/>
        </a:buClr>
        <a:buChar char="•"/>
        <a:defRPr sz="2800">
          <a:solidFill>
            <a:schemeClr val="tx1"/>
          </a:solidFill>
          <a:latin typeface="+mn-lt"/>
          <a:cs typeface="+mn-cs"/>
        </a:defRPr>
      </a:lvl6pPr>
      <a:lvl7pPr marL="2971800" indent="-228600" algn="l" rtl="0" eaLnBrk="1" fontAlgn="base" hangingPunct="1">
        <a:spcBef>
          <a:spcPct val="20000"/>
        </a:spcBef>
        <a:spcAft>
          <a:spcPct val="0"/>
        </a:spcAft>
        <a:buClr>
          <a:srgbClr val="800000"/>
        </a:buClr>
        <a:buChar char="•"/>
        <a:defRPr sz="2800">
          <a:solidFill>
            <a:schemeClr val="tx1"/>
          </a:solidFill>
          <a:latin typeface="+mn-lt"/>
          <a:cs typeface="+mn-cs"/>
        </a:defRPr>
      </a:lvl7pPr>
      <a:lvl8pPr marL="3429000" indent="-228600" algn="l" rtl="0" eaLnBrk="1" fontAlgn="base" hangingPunct="1">
        <a:spcBef>
          <a:spcPct val="20000"/>
        </a:spcBef>
        <a:spcAft>
          <a:spcPct val="0"/>
        </a:spcAft>
        <a:buClr>
          <a:srgbClr val="800000"/>
        </a:buClr>
        <a:buChar char="•"/>
        <a:defRPr sz="2800">
          <a:solidFill>
            <a:schemeClr val="tx1"/>
          </a:solidFill>
          <a:latin typeface="+mn-lt"/>
          <a:cs typeface="+mn-cs"/>
        </a:defRPr>
      </a:lvl8pPr>
      <a:lvl9pPr marL="3886200" indent="-228600" algn="l" rtl="0" eaLnBrk="1" fontAlgn="base" hangingPunct="1">
        <a:spcBef>
          <a:spcPct val="20000"/>
        </a:spcBef>
        <a:spcAft>
          <a:spcPct val="0"/>
        </a:spcAft>
        <a:buClr>
          <a:srgbClr val="800000"/>
        </a:buClr>
        <a:buChar char="•"/>
        <a:defRPr sz="28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D271AC-55C8-45A1-9C3B-8D7AE6B73357}"/>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4C3FF5-5E8B-47AA-9EBE-931BF73772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3BF364-E7C5-4153-A9EA-3BCF8537C1C2}"/>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37D294-DBC0-480B-8634-79DF12B01680}" type="datetimeFigureOut">
              <a:rPr lang="en-US" smtClean="0"/>
              <a:t>11/19/2019</a:t>
            </a:fld>
            <a:endParaRPr lang="en-US"/>
          </a:p>
        </p:txBody>
      </p:sp>
      <p:sp>
        <p:nvSpPr>
          <p:cNvPr id="5" name="Footer Placeholder 4">
            <a:extLst>
              <a:ext uri="{FF2B5EF4-FFF2-40B4-BE49-F238E27FC236}">
                <a16:creationId xmlns:a16="http://schemas.microsoft.com/office/drawing/2014/main" id="{2523DA55-BAD7-4EAD-8FAC-EE2866346F7E}"/>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22526C-F1A8-4992-A7DE-8AF9CE44998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2F9A46D-E83F-453D-A978-30D7358E1F52}" type="slidenum">
              <a:rPr lang="en-US" smtClean="0"/>
              <a:t>‹#›</a:t>
            </a:fld>
            <a:endParaRPr lang="en-US"/>
          </a:p>
        </p:txBody>
      </p:sp>
    </p:spTree>
    <p:extLst>
      <p:ext uri="{BB962C8B-B14F-4D97-AF65-F5344CB8AC3E}">
        <p14:creationId xmlns:p14="http://schemas.microsoft.com/office/powerpoint/2010/main" val="298420128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07BA5-2164-429C-870C-DD853F4FAEE6}" type="datetimeFigureOut">
              <a:rPr lang="en-US" smtClean="0"/>
              <a:t>11/19/2019</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88A220-E040-499B-BDF3-A40428987360}" type="slidenum">
              <a:rPr lang="en-US" smtClean="0"/>
              <a:t>‹#›</a:t>
            </a:fld>
            <a:endParaRPr lang="en-US"/>
          </a:p>
        </p:txBody>
      </p:sp>
    </p:spTree>
    <p:extLst>
      <p:ext uri="{BB962C8B-B14F-4D97-AF65-F5344CB8AC3E}">
        <p14:creationId xmlns:p14="http://schemas.microsoft.com/office/powerpoint/2010/main" val="353074072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hyperlink" Target="https://www.behavioral.net/article/natcon15-what-dopamine-tells-us-about-opioid-addiction" TargetMode="External"/><Relationship Id="rId2" Type="http://schemas.openxmlformats.org/officeDocument/2006/relationships/hyperlink" Target="https://ajp.psychiatryonline.org/doi/pdfplus/10.1176/appi.ajp.2018.17101174" TargetMode="External"/><Relationship Id="rId1" Type="http://schemas.openxmlformats.org/officeDocument/2006/relationships/slideLayout" Target="../slideLayouts/slideLayout2.xml"/><Relationship Id="rId4" Type="http://schemas.openxmlformats.org/officeDocument/2006/relationships/hyperlink" Target="http://www.williamwhitepapers.com/blog/2015/02/from-trauma-to-transformative-recovery.html" TargetMode="External"/></Relationships>
</file>

<file path=ppt/slides/_rels/slide32.xml.rels><?xml version="1.0" encoding="UTF-8" standalone="yes"?>
<Relationships xmlns="http://schemas.openxmlformats.org/package/2006/relationships"><Relationship Id="rId2" Type="http://schemas.openxmlformats.org/officeDocument/2006/relationships/hyperlink" Target="https://www.samhsa.gov/capt/sites/default/files/resources/sud-stigma-tool.pdf"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attcnetwork.org/home/Language%20of%20Recovery%20071416.pdf" TargetMode="External"/><Relationship Id="rId2" Type="http://schemas.openxmlformats.org/officeDocument/2006/relationships/hyperlink" Target="https://www.huffingtonpost.com/Alicia-cook/stop-saying-theyre-just-junkies_b_8881604.html" TargetMode="External"/><Relationship Id="rId1" Type="http://schemas.openxmlformats.org/officeDocument/2006/relationships/slideLayout" Target="../slideLayouts/slideLayout2.xml"/><Relationship Id="rId4" Type="http://schemas.openxmlformats.org/officeDocument/2006/relationships/hyperlink" Target="http://attcnetwork.org/home/Language%20of%20Recovery%20071416.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17364" y="1711424"/>
            <a:ext cx="7852706" cy="4159676"/>
          </a:xfrm>
        </p:spPr>
        <p:txBody>
          <a:bodyPr>
            <a:noAutofit/>
          </a:bodyPr>
          <a:lstStyle/>
          <a:p>
            <a:r>
              <a:rPr lang="en-US" sz="4400" b="1" dirty="0">
                <a:latin typeface="Arial" panose="020B0604020202020204" pitchFamily="34" charset="0"/>
                <a:cs typeface="Arial" panose="020B0604020202020204" pitchFamily="34" charset="0"/>
              </a:rPr>
              <a:t>Stigma and Service Barriers</a:t>
            </a:r>
            <a:br>
              <a:rPr lang="en-US" sz="40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Tribal Opioid Response (TOR) Regional Meeting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Fairbanks Alaska </a:t>
            </a:r>
            <a:r>
              <a:rPr lang="en-US" sz="3200">
                <a:latin typeface="Arial" panose="020B0604020202020204" pitchFamily="34" charset="0"/>
                <a:cs typeface="Arial" panose="020B0604020202020204" pitchFamily="34" charset="0"/>
              </a:rPr>
              <a:t>– November 19, </a:t>
            </a:r>
            <a:r>
              <a:rPr lang="en-US" sz="3200" dirty="0">
                <a:latin typeface="Arial" panose="020B0604020202020204" pitchFamily="34" charset="0"/>
                <a:cs typeface="Arial" panose="020B0604020202020204" pitchFamily="34" charset="0"/>
              </a:rPr>
              <a:t>2019</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767" y="2248525"/>
            <a:ext cx="3662597" cy="3085474"/>
          </a:xfrm>
          <a:prstGeom prst="rect">
            <a:avLst/>
          </a:prstGeom>
        </p:spPr>
      </p:pic>
    </p:spTree>
    <p:extLst>
      <p:ext uri="{BB962C8B-B14F-4D97-AF65-F5344CB8AC3E}">
        <p14:creationId xmlns:p14="http://schemas.microsoft.com/office/powerpoint/2010/main" val="1356364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87362-07CF-469A-917C-FFD2D70E9BB5}"/>
              </a:ext>
            </a:extLst>
          </p:cNvPr>
          <p:cNvSpPr>
            <a:spLocks noGrp="1"/>
          </p:cNvSpPr>
          <p:nvPr>
            <p:ph type="title"/>
          </p:nvPr>
        </p:nvSpPr>
        <p:spPr>
          <a:xfrm>
            <a:off x="838199" y="365125"/>
            <a:ext cx="10918371" cy="1325563"/>
          </a:xfrm>
        </p:spPr>
        <p:txBody>
          <a:bodyPr>
            <a:normAutofit/>
          </a:bodyPr>
          <a:lstStyle/>
          <a:p>
            <a:r>
              <a:rPr lang="en-US" sz="4000" b="1" dirty="0">
                <a:latin typeface="Arial" panose="020B0604020202020204" pitchFamily="34" charset="0"/>
                <a:cs typeface="Arial" panose="020B0604020202020204" pitchFamily="34" charset="0"/>
              </a:rPr>
              <a:t>Stigmatizing vs. non-stigmatizing language</a:t>
            </a:r>
          </a:p>
        </p:txBody>
      </p:sp>
      <p:graphicFrame>
        <p:nvGraphicFramePr>
          <p:cNvPr id="4" name="Content Placeholder 3">
            <a:extLst>
              <a:ext uri="{FF2B5EF4-FFF2-40B4-BE49-F238E27FC236}">
                <a16:creationId xmlns:a16="http://schemas.microsoft.com/office/drawing/2014/main" id="{83D488C9-D4D5-4471-896B-1091C5E42746}"/>
              </a:ext>
            </a:extLst>
          </p:cNvPr>
          <p:cNvGraphicFramePr>
            <a:graphicFrameLocks noGrp="1"/>
          </p:cNvGraphicFramePr>
          <p:nvPr>
            <p:ph idx="1"/>
            <p:extLst>
              <p:ext uri="{D42A27DB-BD31-4B8C-83A1-F6EECF244321}">
                <p14:modId xmlns:p14="http://schemas.microsoft.com/office/powerpoint/2010/main" val="2208305372"/>
              </p:ext>
            </p:extLst>
          </p:nvPr>
        </p:nvGraphicFramePr>
        <p:xfrm>
          <a:off x="736270" y="1567542"/>
          <a:ext cx="10515601" cy="4797631"/>
        </p:xfrm>
        <a:graphic>
          <a:graphicData uri="http://schemas.openxmlformats.org/drawingml/2006/table">
            <a:tbl>
              <a:tblPr firstRow="1" firstCol="1" bandRow="1">
                <a:tableStyleId>{5C22544A-7EE6-4342-B048-85BDC9FD1C3A}</a:tableStyleId>
              </a:tblPr>
              <a:tblGrid>
                <a:gridCol w="3721510">
                  <a:extLst>
                    <a:ext uri="{9D8B030D-6E8A-4147-A177-3AD203B41FA5}">
                      <a16:colId xmlns:a16="http://schemas.microsoft.com/office/drawing/2014/main" val="3421084697"/>
                    </a:ext>
                  </a:extLst>
                </a:gridCol>
                <a:gridCol w="3296807">
                  <a:extLst>
                    <a:ext uri="{9D8B030D-6E8A-4147-A177-3AD203B41FA5}">
                      <a16:colId xmlns:a16="http://schemas.microsoft.com/office/drawing/2014/main" val="3980119694"/>
                    </a:ext>
                  </a:extLst>
                </a:gridCol>
                <a:gridCol w="3497284">
                  <a:extLst>
                    <a:ext uri="{9D8B030D-6E8A-4147-A177-3AD203B41FA5}">
                      <a16:colId xmlns:a16="http://schemas.microsoft.com/office/drawing/2014/main" val="2974587148"/>
                    </a:ext>
                  </a:extLst>
                </a:gridCol>
              </a:tblGrid>
              <a:tr h="1506431">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Dated Language</a:t>
                      </a:r>
                    </a:p>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Instead of …</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C00000"/>
                    </a:solidFill>
                  </a:tcP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Use Preferred Language</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50000"/>
                      </a:schemeClr>
                    </a:solidFill>
                  </a:tcP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Rationale</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50000"/>
                      </a:schemeClr>
                    </a:solidFill>
                  </a:tcPr>
                </a:tc>
                <a:extLst>
                  <a:ext uri="{0D108BD9-81ED-4DB2-BD59-A6C34878D82A}">
                    <a16:rowId xmlns:a16="http://schemas.microsoft.com/office/drawing/2014/main" val="1064918088"/>
                  </a:ext>
                </a:extLst>
              </a:tr>
              <a:tr h="3291200">
                <a:tc>
                  <a:txBody>
                    <a:bodyPr/>
                    <a:lstStyle/>
                    <a:p>
                      <a:pPr marL="0" marR="0">
                        <a:lnSpc>
                          <a:spcPct val="115000"/>
                        </a:lnSpc>
                        <a:spcBef>
                          <a:spcPts val="0"/>
                        </a:spcBef>
                        <a:spcAft>
                          <a:spcPts val="0"/>
                        </a:spcAft>
                      </a:pPr>
                      <a:r>
                        <a:rPr lang="en-US" sz="2800" b="1" kern="1200" dirty="0">
                          <a:solidFill>
                            <a:schemeClr val="lt1"/>
                          </a:solidFill>
                          <a:effectLst/>
                          <a:latin typeface="Arial" panose="020B0604020202020204" pitchFamily="34" charset="0"/>
                          <a:ea typeface="+mn-ea"/>
                          <a:cs typeface="Arial" panose="020B0604020202020204" pitchFamily="34" charset="0"/>
                        </a:rPr>
                        <a:t>Dirty drug screen</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C00000"/>
                    </a:solidFill>
                  </a:tcPr>
                </a:tc>
                <a:tc>
                  <a:txBody>
                    <a:bodyPr/>
                    <a:lstStyle/>
                    <a:p>
                      <a:pPr marL="0" marR="0">
                        <a:lnSpc>
                          <a:spcPct val="115000"/>
                        </a:lnSpc>
                        <a:spcBef>
                          <a:spcPts val="0"/>
                        </a:spcBef>
                        <a:spcAft>
                          <a:spcPts val="0"/>
                        </a:spcAft>
                      </a:pPr>
                      <a:r>
                        <a:rPr lang="en-US" sz="2800" kern="1200" dirty="0">
                          <a:solidFill>
                            <a:schemeClr val="dk1"/>
                          </a:solidFill>
                          <a:effectLst/>
                          <a:latin typeface="Arial" panose="020B0604020202020204" pitchFamily="34" charset="0"/>
                          <a:ea typeface="+mn-ea"/>
                          <a:cs typeface="Arial" panose="020B0604020202020204" pitchFamily="34" charset="0"/>
                        </a:rPr>
                        <a:t>Positive drug screen</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0" marR="0">
                        <a:lnSpc>
                          <a:spcPct val="115000"/>
                        </a:lnSpc>
                        <a:spcBef>
                          <a:spcPts val="0"/>
                        </a:spcBef>
                        <a:spcAft>
                          <a:spcPts val="0"/>
                        </a:spcAft>
                      </a:pPr>
                      <a:r>
                        <a:rPr lang="en-US" sz="2800" kern="1200" dirty="0">
                          <a:solidFill>
                            <a:schemeClr val="dk1"/>
                          </a:solidFill>
                          <a:effectLst/>
                          <a:latin typeface="Arial" panose="020B0604020202020204" pitchFamily="34" charset="0"/>
                          <a:ea typeface="+mn-ea"/>
                          <a:cs typeface="Arial" panose="020B0604020202020204" pitchFamily="34" charset="0"/>
                        </a:rPr>
                        <a:t>Clear description of test results, versus a value-laden term.</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307515354"/>
                  </a:ext>
                </a:extLst>
              </a:tr>
            </a:tbl>
          </a:graphicData>
        </a:graphic>
      </p:graphicFrame>
    </p:spTree>
    <p:extLst>
      <p:ext uri="{BB962C8B-B14F-4D97-AF65-F5344CB8AC3E}">
        <p14:creationId xmlns:p14="http://schemas.microsoft.com/office/powerpoint/2010/main" val="1550821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F29EE-98AC-444D-8F14-05C88221D24B}"/>
              </a:ext>
            </a:extLst>
          </p:cNvPr>
          <p:cNvSpPr>
            <a:spLocks noGrp="1"/>
          </p:cNvSpPr>
          <p:nvPr>
            <p:ph type="title"/>
          </p:nvPr>
        </p:nvSpPr>
        <p:spPr>
          <a:xfrm>
            <a:off x="403760" y="0"/>
            <a:ext cx="11788239" cy="1325563"/>
          </a:xfrm>
        </p:spPr>
        <p:txBody>
          <a:bodyPr/>
          <a:lstStyle/>
          <a:p>
            <a:r>
              <a:rPr lang="en-US" b="1" dirty="0">
                <a:latin typeface="Arial" panose="020B0604020202020204" pitchFamily="34" charset="0"/>
                <a:cs typeface="Arial" panose="020B0604020202020204" pitchFamily="34" charset="0"/>
              </a:rPr>
              <a:t>Stigmatizing vs. non-stigmatizing language</a:t>
            </a:r>
            <a:endParaRPr lang="en-US" b="1" dirty="0"/>
          </a:p>
        </p:txBody>
      </p:sp>
      <p:graphicFrame>
        <p:nvGraphicFramePr>
          <p:cNvPr id="3" name="Content Placeholder 3">
            <a:extLst>
              <a:ext uri="{FF2B5EF4-FFF2-40B4-BE49-F238E27FC236}">
                <a16:creationId xmlns:a16="http://schemas.microsoft.com/office/drawing/2014/main" id="{0764029B-8D46-4161-B47F-79CF34705D8B}"/>
              </a:ext>
            </a:extLst>
          </p:cNvPr>
          <p:cNvGraphicFramePr>
            <a:graphicFrameLocks noGrp="1"/>
          </p:cNvGraphicFramePr>
          <p:nvPr>
            <p:ph idx="1"/>
            <p:extLst>
              <p:ext uri="{D42A27DB-BD31-4B8C-83A1-F6EECF244321}">
                <p14:modId xmlns:p14="http://schemas.microsoft.com/office/powerpoint/2010/main" val="3924046705"/>
              </p:ext>
            </p:extLst>
          </p:nvPr>
        </p:nvGraphicFramePr>
        <p:xfrm>
          <a:off x="696191" y="1314637"/>
          <a:ext cx="10799618" cy="4979483"/>
        </p:xfrm>
        <a:graphic>
          <a:graphicData uri="http://schemas.openxmlformats.org/drawingml/2006/table">
            <a:tbl>
              <a:tblPr firstRow="1" firstCol="1" bandRow="1">
                <a:tableStyleId>{5C22544A-7EE6-4342-B048-85BDC9FD1C3A}</a:tableStyleId>
              </a:tblPr>
              <a:tblGrid>
                <a:gridCol w="3213334">
                  <a:extLst>
                    <a:ext uri="{9D8B030D-6E8A-4147-A177-3AD203B41FA5}">
                      <a16:colId xmlns:a16="http://schemas.microsoft.com/office/drawing/2014/main" val="3421084697"/>
                    </a:ext>
                  </a:extLst>
                </a:gridCol>
                <a:gridCol w="2472968">
                  <a:extLst>
                    <a:ext uri="{9D8B030D-6E8A-4147-A177-3AD203B41FA5}">
                      <a16:colId xmlns:a16="http://schemas.microsoft.com/office/drawing/2014/main" val="3980119694"/>
                    </a:ext>
                  </a:extLst>
                </a:gridCol>
                <a:gridCol w="5113316">
                  <a:extLst>
                    <a:ext uri="{9D8B030D-6E8A-4147-A177-3AD203B41FA5}">
                      <a16:colId xmlns:a16="http://schemas.microsoft.com/office/drawing/2014/main" val="2974587148"/>
                    </a:ext>
                  </a:extLst>
                </a:gridCol>
              </a:tblGrid>
              <a:tr h="1276163">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Dated Language</a:t>
                      </a:r>
                    </a:p>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Instead of …</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C00000"/>
                    </a:solidFill>
                  </a:tcP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Use Preferred Language</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50000"/>
                      </a:schemeClr>
                    </a:solidFill>
                  </a:tcP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Rationale</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50000"/>
                      </a:schemeClr>
                    </a:solidFill>
                  </a:tcPr>
                </a:tc>
                <a:extLst>
                  <a:ext uri="{0D108BD9-81ED-4DB2-BD59-A6C34878D82A}">
                    <a16:rowId xmlns:a16="http://schemas.microsoft.com/office/drawing/2014/main" val="1064918088"/>
                  </a:ext>
                </a:extLst>
              </a:tr>
              <a:tr h="2788122">
                <a:tc>
                  <a:txBody>
                    <a:bodyPr/>
                    <a:lstStyle/>
                    <a:p>
                      <a:pPr marL="0" marR="0">
                        <a:lnSpc>
                          <a:spcPct val="115000"/>
                        </a:lnSpc>
                        <a:spcBef>
                          <a:spcPts val="0"/>
                        </a:spcBef>
                        <a:spcAft>
                          <a:spcPts val="0"/>
                        </a:spcAft>
                      </a:pPr>
                      <a:r>
                        <a:rPr lang="en-US" sz="2700" dirty="0">
                          <a:effectLst/>
                          <a:latin typeface="Arial" panose="020B0604020202020204" pitchFamily="34" charset="0"/>
                          <a:ea typeface="Calibri" panose="020F0502020204030204" pitchFamily="34" charset="0"/>
                          <a:cs typeface="Arial" panose="020B0604020202020204" pitchFamily="34" charset="0"/>
                        </a:rPr>
                        <a:t>Drug-addicted babies/opioid babies</a:t>
                      </a:r>
                    </a:p>
                  </a:txBody>
                  <a:tcPr marL="68580" marR="68580" marT="0" marB="0">
                    <a:solidFill>
                      <a:srgbClr val="C00000"/>
                    </a:solidFill>
                  </a:tcPr>
                </a:tc>
                <a:tc>
                  <a:txBody>
                    <a:bodyPr/>
                    <a:lstStyle/>
                    <a:p>
                      <a:pPr marL="0" marR="0">
                        <a:lnSpc>
                          <a:spcPct val="100000"/>
                        </a:lnSpc>
                        <a:spcBef>
                          <a:spcPts val="0"/>
                        </a:spcBef>
                        <a:spcAft>
                          <a:spcPts val="0"/>
                        </a:spcAft>
                      </a:pPr>
                      <a:r>
                        <a:rPr lang="en-US" sz="2700" dirty="0">
                          <a:effectLst/>
                          <a:latin typeface="Arial" panose="020B0604020202020204" pitchFamily="34" charset="0"/>
                          <a:ea typeface="Calibri" panose="020F0502020204030204" pitchFamily="34" charset="0"/>
                          <a:cs typeface="Arial" panose="020B0604020202020204" pitchFamily="34" charset="0"/>
                        </a:rPr>
                        <a:t>Babies experiencing neonatal opioid withdrawal (NOW) or neonatal abstinence syndrome (NAS)</a:t>
                      </a:r>
                    </a:p>
                  </a:txBody>
                  <a:tcPr marL="68580" marR="68580" marT="0" marB="0">
                    <a:solidFill>
                      <a:schemeClr val="accent6">
                        <a:lumMod val="40000"/>
                        <a:lumOff val="60000"/>
                      </a:schemeClr>
                    </a:solidFill>
                  </a:tcPr>
                </a:tc>
                <a:tc>
                  <a:txBody>
                    <a:bodyPr/>
                    <a:lstStyle/>
                    <a:p>
                      <a:pPr marL="0" marR="0">
                        <a:lnSpc>
                          <a:spcPct val="100000"/>
                        </a:lnSpc>
                        <a:spcBef>
                          <a:spcPts val="0"/>
                        </a:spcBef>
                        <a:spcAft>
                          <a:spcPts val="0"/>
                        </a:spcAft>
                      </a:pPr>
                      <a:r>
                        <a:rPr lang="en-US" sz="2700" dirty="0">
                          <a:effectLst/>
                          <a:latin typeface="Arial" panose="020B0604020202020204" pitchFamily="34" charset="0"/>
                          <a:ea typeface="Calibri" panose="020F0502020204030204" pitchFamily="34" charset="0"/>
                          <a:cs typeface="Arial" panose="020B0604020202020204" pitchFamily="34" charset="0"/>
                        </a:rPr>
                        <a:t>Babies can be born “dependent” on a substance used by their mother but cannot be born “addicted.” Addiction requires meeting </a:t>
                      </a:r>
                      <a:r>
                        <a:rPr lang="en-US" sz="2700" dirty="0">
                          <a:solidFill>
                            <a:schemeClr val="tx1"/>
                          </a:solidFill>
                          <a:effectLst/>
                          <a:latin typeface="Arial" panose="020B0604020202020204" pitchFamily="34" charset="0"/>
                          <a:ea typeface="Calibri" panose="020F0502020204030204" pitchFamily="34" charset="0"/>
                          <a:cs typeface="Arial" panose="020B0604020202020204" pitchFamily="34" charset="0"/>
                        </a:rPr>
                        <a:t>a number of criteria such as</a:t>
                      </a:r>
                      <a:r>
                        <a:rPr lang="en-US" sz="2700" dirty="0">
                          <a:solidFill>
                            <a:schemeClr val="tx1"/>
                          </a:solidFill>
                          <a:latin typeface="Arial" panose="020B0604020202020204" pitchFamily="34" charset="0"/>
                          <a:cs typeface="Arial" panose="020B0604020202020204" pitchFamily="34" charset="0"/>
                        </a:rPr>
                        <a:t> the inability to control or reduce use; continue use despite adverse consequences, and more.</a:t>
                      </a:r>
                      <a:endParaRPr lang="en-US" sz="27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307515354"/>
                  </a:ext>
                </a:extLst>
              </a:tr>
            </a:tbl>
          </a:graphicData>
        </a:graphic>
      </p:graphicFrame>
    </p:spTree>
    <p:extLst>
      <p:ext uri="{BB962C8B-B14F-4D97-AF65-F5344CB8AC3E}">
        <p14:creationId xmlns:p14="http://schemas.microsoft.com/office/powerpoint/2010/main" val="3659276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F29EE-98AC-444D-8F14-05C88221D24B}"/>
              </a:ext>
            </a:extLst>
          </p:cNvPr>
          <p:cNvSpPr>
            <a:spLocks noGrp="1"/>
          </p:cNvSpPr>
          <p:nvPr>
            <p:ph type="title"/>
          </p:nvPr>
        </p:nvSpPr>
        <p:spPr>
          <a:xfrm>
            <a:off x="356260" y="365125"/>
            <a:ext cx="11709070" cy="1325563"/>
          </a:xfrm>
        </p:spPr>
        <p:txBody>
          <a:bodyPr/>
          <a:lstStyle/>
          <a:p>
            <a:r>
              <a:rPr lang="en-US" b="1" dirty="0">
                <a:latin typeface="Arial" panose="020B0604020202020204" pitchFamily="34" charset="0"/>
                <a:cs typeface="Arial" panose="020B0604020202020204" pitchFamily="34" charset="0"/>
              </a:rPr>
              <a:t>Stigmatizing vs. non-stigmatizing language</a:t>
            </a:r>
            <a:endParaRPr lang="en-US" b="1" dirty="0"/>
          </a:p>
        </p:txBody>
      </p:sp>
      <p:graphicFrame>
        <p:nvGraphicFramePr>
          <p:cNvPr id="3" name="Content Placeholder 3">
            <a:extLst>
              <a:ext uri="{FF2B5EF4-FFF2-40B4-BE49-F238E27FC236}">
                <a16:creationId xmlns:a16="http://schemas.microsoft.com/office/drawing/2014/main" id="{CEC09727-5C6C-4587-A3CE-BD1116606BDA}"/>
              </a:ext>
            </a:extLst>
          </p:cNvPr>
          <p:cNvGraphicFramePr>
            <a:graphicFrameLocks noGrp="1"/>
          </p:cNvGraphicFramePr>
          <p:nvPr>
            <p:ph idx="1"/>
            <p:extLst>
              <p:ext uri="{D42A27DB-BD31-4B8C-83A1-F6EECF244321}">
                <p14:modId xmlns:p14="http://schemas.microsoft.com/office/powerpoint/2010/main" val="707966928"/>
              </p:ext>
            </p:extLst>
          </p:nvPr>
        </p:nvGraphicFramePr>
        <p:xfrm>
          <a:off x="838200" y="1690687"/>
          <a:ext cx="10515599" cy="4591359"/>
        </p:xfrm>
        <a:graphic>
          <a:graphicData uri="http://schemas.openxmlformats.org/drawingml/2006/table">
            <a:tbl>
              <a:tblPr firstRow="1" firstCol="1" bandRow="1">
                <a:tableStyleId>{5C22544A-7EE6-4342-B048-85BDC9FD1C3A}</a:tableStyleId>
              </a:tblPr>
              <a:tblGrid>
                <a:gridCol w="3721510">
                  <a:extLst>
                    <a:ext uri="{9D8B030D-6E8A-4147-A177-3AD203B41FA5}">
                      <a16:colId xmlns:a16="http://schemas.microsoft.com/office/drawing/2014/main" val="3421084697"/>
                    </a:ext>
                  </a:extLst>
                </a:gridCol>
                <a:gridCol w="2588974">
                  <a:extLst>
                    <a:ext uri="{9D8B030D-6E8A-4147-A177-3AD203B41FA5}">
                      <a16:colId xmlns:a16="http://schemas.microsoft.com/office/drawing/2014/main" val="3980119694"/>
                    </a:ext>
                  </a:extLst>
                </a:gridCol>
                <a:gridCol w="4205115">
                  <a:extLst>
                    <a:ext uri="{9D8B030D-6E8A-4147-A177-3AD203B41FA5}">
                      <a16:colId xmlns:a16="http://schemas.microsoft.com/office/drawing/2014/main" val="2974587148"/>
                    </a:ext>
                  </a:extLst>
                </a:gridCol>
              </a:tblGrid>
              <a:tr h="1441663">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Dated Language</a:t>
                      </a:r>
                    </a:p>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Instead of …</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C00000"/>
                    </a:solidFill>
                  </a:tcP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Use Preferred Language</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50000"/>
                      </a:schemeClr>
                    </a:solidFill>
                  </a:tcP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Rationale</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50000"/>
                      </a:schemeClr>
                    </a:solidFill>
                  </a:tcPr>
                </a:tc>
                <a:extLst>
                  <a:ext uri="{0D108BD9-81ED-4DB2-BD59-A6C34878D82A}">
                    <a16:rowId xmlns:a16="http://schemas.microsoft.com/office/drawing/2014/main" val="1064918088"/>
                  </a:ext>
                </a:extLst>
              </a:tr>
              <a:tr h="3149696">
                <a:tc>
                  <a:txBody>
                    <a:bodyPr/>
                    <a:lstStyle/>
                    <a:p>
                      <a:pPr marL="0" marR="0">
                        <a:lnSpc>
                          <a:spcPct val="115000"/>
                        </a:lnSpc>
                        <a:spcBef>
                          <a:spcPts val="0"/>
                        </a:spcBef>
                        <a:spcAft>
                          <a:spcPts val="0"/>
                        </a:spcAft>
                      </a:pPr>
                      <a:r>
                        <a:rPr lang="en-US" sz="2800" dirty="0">
                          <a:effectLst/>
                          <a:latin typeface="Arial" panose="020B0604020202020204" pitchFamily="34" charset="0"/>
                          <a:ea typeface="Calibri" panose="020F0502020204030204" pitchFamily="34" charset="0"/>
                          <a:cs typeface="Arial" panose="020B0604020202020204" pitchFamily="34" charset="0"/>
                        </a:rPr>
                        <a:t>Drug habit</a:t>
                      </a:r>
                    </a:p>
                  </a:txBody>
                  <a:tcPr marL="68580" marR="68580" marT="0" marB="0">
                    <a:solidFill>
                      <a:srgbClr val="C00000"/>
                    </a:solidFill>
                  </a:tcPr>
                </a:tc>
                <a:tc>
                  <a:txBody>
                    <a:bodyPr/>
                    <a:lstStyle/>
                    <a:p>
                      <a:pPr marL="0" marR="0">
                        <a:lnSpc>
                          <a:spcPct val="115000"/>
                        </a:lnSpc>
                        <a:spcBef>
                          <a:spcPts val="0"/>
                        </a:spcBef>
                        <a:spcAft>
                          <a:spcPts val="0"/>
                        </a:spcAft>
                      </a:pPr>
                      <a:r>
                        <a:rPr lang="en-US" sz="2800" kern="1200" dirty="0">
                          <a:solidFill>
                            <a:schemeClr val="dk1"/>
                          </a:solidFill>
                          <a:effectLst/>
                          <a:latin typeface="Arial" panose="020B0604020202020204" pitchFamily="34" charset="0"/>
                          <a:ea typeface="+mn-ea"/>
                          <a:cs typeface="Arial" panose="020B0604020202020204" pitchFamily="34" charset="0"/>
                        </a:rPr>
                        <a:t>Substance use disorder</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0" marR="0">
                        <a:lnSpc>
                          <a:spcPct val="115000"/>
                        </a:lnSpc>
                        <a:spcBef>
                          <a:spcPts val="0"/>
                        </a:spcBef>
                        <a:spcAft>
                          <a:spcPts val="0"/>
                        </a:spcAft>
                      </a:pPr>
                      <a:r>
                        <a:rPr lang="en-US" sz="2800" dirty="0">
                          <a:effectLst/>
                          <a:latin typeface="Arial" panose="020B0604020202020204" pitchFamily="34" charset="0"/>
                          <a:ea typeface="Calibri" panose="020F0502020204030204" pitchFamily="34" charset="0"/>
                          <a:cs typeface="Arial" panose="020B0604020202020204" pitchFamily="34" charset="0"/>
                        </a:rPr>
                        <a:t>“Drug habit” inaccurately implies that a person is choosing to use substances or can choose to stop. </a:t>
                      </a:r>
                    </a:p>
                  </a:txBody>
                  <a:tcPr marL="68580" marR="68580" marT="0" marB="0">
                    <a:solidFill>
                      <a:schemeClr val="accent6">
                        <a:lumMod val="40000"/>
                        <a:lumOff val="60000"/>
                      </a:schemeClr>
                    </a:solidFill>
                  </a:tcPr>
                </a:tc>
                <a:extLst>
                  <a:ext uri="{0D108BD9-81ED-4DB2-BD59-A6C34878D82A}">
                    <a16:rowId xmlns:a16="http://schemas.microsoft.com/office/drawing/2014/main" val="307515354"/>
                  </a:ext>
                </a:extLst>
              </a:tr>
            </a:tbl>
          </a:graphicData>
        </a:graphic>
      </p:graphicFrame>
    </p:spTree>
    <p:extLst>
      <p:ext uri="{BB962C8B-B14F-4D97-AF65-F5344CB8AC3E}">
        <p14:creationId xmlns:p14="http://schemas.microsoft.com/office/powerpoint/2010/main" val="3168939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F29EE-98AC-444D-8F14-05C88221D24B}"/>
              </a:ext>
            </a:extLst>
          </p:cNvPr>
          <p:cNvSpPr>
            <a:spLocks noGrp="1"/>
          </p:cNvSpPr>
          <p:nvPr>
            <p:ph type="title"/>
          </p:nvPr>
        </p:nvSpPr>
        <p:spPr>
          <a:xfrm>
            <a:off x="154379" y="365125"/>
            <a:ext cx="11899075" cy="1325563"/>
          </a:xfrm>
        </p:spPr>
        <p:txBody>
          <a:bodyPr/>
          <a:lstStyle/>
          <a:p>
            <a:r>
              <a:rPr lang="en-US" b="1" dirty="0">
                <a:latin typeface="Arial" panose="020B0604020202020204" pitchFamily="34" charset="0"/>
                <a:cs typeface="Arial" panose="020B0604020202020204" pitchFamily="34" charset="0"/>
              </a:rPr>
              <a:t>Stigmatizing vs. non-stigmatizing language</a:t>
            </a:r>
            <a:endParaRPr lang="en-US" b="1" dirty="0"/>
          </a:p>
        </p:txBody>
      </p:sp>
      <p:graphicFrame>
        <p:nvGraphicFramePr>
          <p:cNvPr id="3" name="Content Placeholder 3">
            <a:extLst>
              <a:ext uri="{FF2B5EF4-FFF2-40B4-BE49-F238E27FC236}">
                <a16:creationId xmlns:a16="http://schemas.microsoft.com/office/drawing/2014/main" id="{FA5263D7-F808-43F8-A931-9B387AB93221}"/>
              </a:ext>
            </a:extLst>
          </p:cNvPr>
          <p:cNvGraphicFramePr>
            <a:graphicFrameLocks noGrp="1"/>
          </p:cNvGraphicFramePr>
          <p:nvPr>
            <p:ph idx="1"/>
            <p:extLst>
              <p:ext uri="{D42A27DB-BD31-4B8C-83A1-F6EECF244321}">
                <p14:modId xmlns:p14="http://schemas.microsoft.com/office/powerpoint/2010/main" val="2560103824"/>
              </p:ext>
            </p:extLst>
          </p:nvPr>
        </p:nvGraphicFramePr>
        <p:xfrm>
          <a:off x="554182" y="1690687"/>
          <a:ext cx="10799617" cy="4306351"/>
        </p:xfrm>
        <a:graphic>
          <a:graphicData uri="http://schemas.openxmlformats.org/drawingml/2006/table">
            <a:tbl>
              <a:tblPr firstRow="1" firstCol="1" bandRow="1">
                <a:tableStyleId>{5C22544A-7EE6-4342-B048-85BDC9FD1C3A}</a:tableStyleId>
              </a:tblPr>
              <a:tblGrid>
                <a:gridCol w="3822025">
                  <a:extLst>
                    <a:ext uri="{9D8B030D-6E8A-4147-A177-3AD203B41FA5}">
                      <a16:colId xmlns:a16="http://schemas.microsoft.com/office/drawing/2014/main" val="3421084697"/>
                    </a:ext>
                  </a:extLst>
                </a:gridCol>
                <a:gridCol w="2658900">
                  <a:extLst>
                    <a:ext uri="{9D8B030D-6E8A-4147-A177-3AD203B41FA5}">
                      <a16:colId xmlns:a16="http://schemas.microsoft.com/office/drawing/2014/main" val="3980119694"/>
                    </a:ext>
                  </a:extLst>
                </a:gridCol>
                <a:gridCol w="4318692">
                  <a:extLst>
                    <a:ext uri="{9D8B030D-6E8A-4147-A177-3AD203B41FA5}">
                      <a16:colId xmlns:a16="http://schemas.microsoft.com/office/drawing/2014/main" val="2974587148"/>
                    </a:ext>
                  </a:extLst>
                </a:gridCol>
              </a:tblGrid>
              <a:tr h="1352172">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Dated Language</a:t>
                      </a:r>
                    </a:p>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Instead of …</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C00000"/>
                    </a:solidFill>
                  </a:tcP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Use Preferred Language</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50000"/>
                      </a:schemeClr>
                    </a:solidFill>
                  </a:tcP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Rationale</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50000"/>
                      </a:schemeClr>
                    </a:solidFill>
                  </a:tcPr>
                </a:tc>
                <a:extLst>
                  <a:ext uri="{0D108BD9-81ED-4DB2-BD59-A6C34878D82A}">
                    <a16:rowId xmlns:a16="http://schemas.microsoft.com/office/drawing/2014/main" val="1064918088"/>
                  </a:ext>
                </a:extLst>
              </a:tr>
              <a:tr h="2954179">
                <a:tc>
                  <a:txBody>
                    <a:bodyPr/>
                    <a:lstStyle/>
                    <a:p>
                      <a:pPr marL="0" marR="0">
                        <a:lnSpc>
                          <a:spcPct val="115000"/>
                        </a:lnSpc>
                        <a:spcBef>
                          <a:spcPts val="0"/>
                        </a:spcBef>
                        <a:spcAft>
                          <a:spcPts val="0"/>
                        </a:spcAft>
                      </a:pPr>
                      <a:r>
                        <a:rPr lang="en-US" sz="2800" dirty="0">
                          <a:effectLst/>
                          <a:latin typeface="Arial" panose="020B0604020202020204" pitchFamily="34" charset="0"/>
                          <a:ea typeface="Calibri" panose="020F0502020204030204" pitchFamily="34" charset="0"/>
                          <a:cs typeface="Arial" panose="020B0604020202020204" pitchFamily="34" charset="0"/>
                        </a:rPr>
                        <a:t>Drug of “choice”</a:t>
                      </a:r>
                    </a:p>
                  </a:txBody>
                  <a:tcPr marL="68580" marR="68580" marT="0" marB="0">
                    <a:solidFill>
                      <a:srgbClr val="C00000"/>
                    </a:solidFill>
                  </a:tcPr>
                </a:tc>
                <a:tc>
                  <a:txBody>
                    <a:bodyPr/>
                    <a:lstStyle/>
                    <a:p>
                      <a:pPr marL="0" marR="0">
                        <a:lnSpc>
                          <a:spcPct val="115000"/>
                        </a:lnSpc>
                        <a:spcBef>
                          <a:spcPts val="0"/>
                        </a:spcBef>
                        <a:spcAft>
                          <a:spcPts val="0"/>
                        </a:spcAft>
                      </a:pPr>
                      <a:r>
                        <a:rPr lang="en-US" sz="2800" kern="1200" dirty="0">
                          <a:solidFill>
                            <a:schemeClr val="dk1"/>
                          </a:solidFill>
                          <a:effectLst/>
                          <a:latin typeface="Arial" panose="020B0604020202020204" pitchFamily="34" charset="0"/>
                          <a:ea typeface="+mn-ea"/>
                          <a:cs typeface="Arial" panose="020B0604020202020204" pitchFamily="34" charset="0"/>
                        </a:rPr>
                        <a:t>Drug(s) of use/drug(s) used</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0" marR="0">
                        <a:lnSpc>
                          <a:spcPct val="115000"/>
                        </a:lnSpc>
                        <a:spcBef>
                          <a:spcPts val="0"/>
                        </a:spcBef>
                        <a:spcAft>
                          <a:spcPts val="0"/>
                        </a:spcAft>
                      </a:pPr>
                      <a:r>
                        <a:rPr lang="en-US" sz="2800" kern="1200" dirty="0">
                          <a:solidFill>
                            <a:schemeClr val="dk1"/>
                          </a:solidFill>
                          <a:effectLst/>
                          <a:latin typeface="Arial" panose="020B0604020202020204" pitchFamily="34" charset="0"/>
                          <a:ea typeface="+mn-ea"/>
                          <a:cs typeface="Arial" panose="020B0604020202020204" pitchFamily="34" charset="0"/>
                        </a:rPr>
                        <a:t>Ignores the genetic, environmental, and coercion aspects of addiction as well as the brain science</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307515354"/>
                  </a:ext>
                </a:extLst>
              </a:tr>
            </a:tbl>
          </a:graphicData>
        </a:graphic>
      </p:graphicFrame>
    </p:spTree>
    <p:extLst>
      <p:ext uri="{BB962C8B-B14F-4D97-AF65-F5344CB8AC3E}">
        <p14:creationId xmlns:p14="http://schemas.microsoft.com/office/powerpoint/2010/main" val="3419257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F29EE-98AC-444D-8F14-05C88221D24B}"/>
              </a:ext>
            </a:extLst>
          </p:cNvPr>
          <p:cNvSpPr>
            <a:spLocks noGrp="1"/>
          </p:cNvSpPr>
          <p:nvPr>
            <p:ph type="title"/>
          </p:nvPr>
        </p:nvSpPr>
        <p:spPr>
          <a:xfrm>
            <a:off x="201881" y="365125"/>
            <a:ext cx="11839697" cy="1325563"/>
          </a:xfrm>
        </p:spPr>
        <p:txBody>
          <a:bodyPr/>
          <a:lstStyle/>
          <a:p>
            <a:r>
              <a:rPr lang="en-US" b="1" dirty="0">
                <a:latin typeface="Arial" panose="020B0604020202020204" pitchFamily="34" charset="0"/>
                <a:cs typeface="Arial" panose="020B0604020202020204" pitchFamily="34" charset="0"/>
              </a:rPr>
              <a:t>Stigmatizing vs. non-stigmatizing language</a:t>
            </a:r>
            <a:endParaRPr lang="en-US" b="1" dirty="0"/>
          </a:p>
        </p:txBody>
      </p:sp>
      <p:graphicFrame>
        <p:nvGraphicFramePr>
          <p:cNvPr id="3" name="Content Placeholder 3">
            <a:extLst>
              <a:ext uri="{FF2B5EF4-FFF2-40B4-BE49-F238E27FC236}">
                <a16:creationId xmlns:a16="http://schemas.microsoft.com/office/drawing/2014/main" id="{463FD0B1-A72A-48F1-92D6-E9346F27DD4A}"/>
              </a:ext>
            </a:extLst>
          </p:cNvPr>
          <p:cNvGraphicFramePr>
            <a:graphicFrameLocks noGrp="1"/>
          </p:cNvGraphicFramePr>
          <p:nvPr>
            <p:ph idx="1"/>
            <p:extLst>
              <p:ext uri="{D42A27DB-BD31-4B8C-83A1-F6EECF244321}">
                <p14:modId xmlns:p14="http://schemas.microsoft.com/office/powerpoint/2010/main" val="3282662969"/>
              </p:ext>
            </p:extLst>
          </p:nvPr>
        </p:nvGraphicFramePr>
        <p:xfrm>
          <a:off x="926275" y="1690688"/>
          <a:ext cx="10117777" cy="4286992"/>
        </p:xfrm>
        <a:graphic>
          <a:graphicData uri="http://schemas.openxmlformats.org/drawingml/2006/table">
            <a:tbl>
              <a:tblPr firstRow="1" firstCol="1" bandRow="1">
                <a:tableStyleId>{5C22544A-7EE6-4342-B048-85BDC9FD1C3A}</a:tableStyleId>
              </a:tblPr>
              <a:tblGrid>
                <a:gridCol w="3580719">
                  <a:extLst>
                    <a:ext uri="{9D8B030D-6E8A-4147-A177-3AD203B41FA5}">
                      <a16:colId xmlns:a16="http://schemas.microsoft.com/office/drawing/2014/main" val="3421084697"/>
                    </a:ext>
                  </a:extLst>
                </a:gridCol>
                <a:gridCol w="2491029">
                  <a:extLst>
                    <a:ext uri="{9D8B030D-6E8A-4147-A177-3AD203B41FA5}">
                      <a16:colId xmlns:a16="http://schemas.microsoft.com/office/drawing/2014/main" val="3980119694"/>
                    </a:ext>
                  </a:extLst>
                </a:gridCol>
                <a:gridCol w="4046029">
                  <a:extLst>
                    <a:ext uri="{9D8B030D-6E8A-4147-A177-3AD203B41FA5}">
                      <a16:colId xmlns:a16="http://schemas.microsoft.com/office/drawing/2014/main" val="2974587148"/>
                    </a:ext>
                  </a:extLst>
                </a:gridCol>
              </a:tblGrid>
              <a:tr h="1346092">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Dated Language</a:t>
                      </a:r>
                    </a:p>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Instead of …</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C00000"/>
                    </a:solidFill>
                  </a:tcP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Use Preferred Language</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50000"/>
                      </a:schemeClr>
                    </a:solidFill>
                  </a:tcP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Rationale</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50000"/>
                      </a:schemeClr>
                    </a:solidFill>
                  </a:tcPr>
                </a:tc>
                <a:extLst>
                  <a:ext uri="{0D108BD9-81ED-4DB2-BD59-A6C34878D82A}">
                    <a16:rowId xmlns:a16="http://schemas.microsoft.com/office/drawing/2014/main" val="1064918088"/>
                  </a:ext>
                </a:extLst>
              </a:tr>
              <a:tr h="2940900">
                <a:tc>
                  <a:txBody>
                    <a:bodyPr/>
                    <a:lstStyle/>
                    <a:p>
                      <a:pPr marL="0" marR="0">
                        <a:lnSpc>
                          <a:spcPct val="115000"/>
                        </a:lnSpc>
                        <a:spcBef>
                          <a:spcPts val="0"/>
                        </a:spcBef>
                        <a:spcAft>
                          <a:spcPts val="0"/>
                        </a:spcAft>
                      </a:pPr>
                      <a:r>
                        <a:rPr lang="en-US" sz="2800" dirty="0">
                          <a:effectLst/>
                          <a:latin typeface="Arial" panose="020B0604020202020204" pitchFamily="34" charset="0"/>
                          <a:ea typeface="Calibri" panose="020F0502020204030204" pitchFamily="34" charset="0"/>
                          <a:cs typeface="Arial" panose="020B0604020202020204" pitchFamily="34" charset="0"/>
                        </a:rPr>
                        <a:t>IVDUs (injection drug users)</a:t>
                      </a:r>
                    </a:p>
                  </a:txBody>
                  <a:tcPr marL="68580" marR="68580" marT="0" marB="0">
                    <a:solidFill>
                      <a:srgbClr val="C00000"/>
                    </a:solidFill>
                  </a:tcPr>
                </a:tc>
                <a:tc>
                  <a:txBody>
                    <a:bodyPr/>
                    <a:lstStyle/>
                    <a:p>
                      <a:pPr marL="0" marR="0">
                        <a:lnSpc>
                          <a:spcPct val="115000"/>
                        </a:lnSpc>
                        <a:spcBef>
                          <a:spcPts val="0"/>
                        </a:spcBef>
                        <a:spcAft>
                          <a:spcPts val="0"/>
                        </a:spcAft>
                      </a:pPr>
                      <a:r>
                        <a:rPr lang="en-US" sz="2800" kern="1200" dirty="0">
                          <a:solidFill>
                            <a:schemeClr val="dk1"/>
                          </a:solidFill>
                          <a:effectLst/>
                          <a:latin typeface="Arial" panose="020B0604020202020204" pitchFamily="34" charset="0"/>
                          <a:ea typeface="+mn-ea"/>
                          <a:cs typeface="Arial" panose="020B0604020202020204" pitchFamily="34" charset="0"/>
                        </a:rPr>
                        <a:t>A person who injects substances</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0" marR="0">
                        <a:lnSpc>
                          <a:spcPct val="115000"/>
                        </a:lnSpc>
                        <a:spcBef>
                          <a:spcPts val="0"/>
                        </a:spcBef>
                        <a:spcAft>
                          <a:spcPts val="0"/>
                        </a:spcAft>
                      </a:pPr>
                      <a:r>
                        <a:rPr lang="en-US" sz="2800" kern="1200" dirty="0">
                          <a:solidFill>
                            <a:schemeClr val="dk1"/>
                          </a:solidFill>
                          <a:effectLst/>
                          <a:latin typeface="Arial" panose="020B0604020202020204" pitchFamily="34" charset="0"/>
                          <a:ea typeface="+mn-ea"/>
                          <a:cs typeface="Arial" panose="020B0604020202020204" pitchFamily="34" charset="0"/>
                        </a:rPr>
                        <a:t>Injection drug abuser/IVDU implies the person </a:t>
                      </a:r>
                      <a:r>
                        <a:rPr lang="en-US" sz="2800" i="1" kern="1200" dirty="0">
                          <a:solidFill>
                            <a:schemeClr val="dk1"/>
                          </a:solidFill>
                          <a:effectLst/>
                          <a:latin typeface="Arial" panose="020B0604020202020204" pitchFamily="34" charset="0"/>
                          <a:ea typeface="+mn-ea"/>
                          <a:cs typeface="Arial" panose="020B0604020202020204" pitchFamily="34" charset="0"/>
                        </a:rPr>
                        <a:t>is</a:t>
                      </a:r>
                      <a:r>
                        <a:rPr lang="en-US" sz="2800" kern="1200" dirty="0">
                          <a:solidFill>
                            <a:schemeClr val="dk1"/>
                          </a:solidFill>
                          <a:effectLst/>
                          <a:latin typeface="Arial" panose="020B0604020202020204" pitchFamily="34" charset="0"/>
                          <a:ea typeface="+mn-ea"/>
                          <a:cs typeface="Arial" panose="020B0604020202020204" pitchFamily="34" charset="0"/>
                        </a:rPr>
                        <a:t> the problem, rather than as a person who injects substances.</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307515354"/>
                  </a:ext>
                </a:extLst>
              </a:tr>
            </a:tbl>
          </a:graphicData>
        </a:graphic>
      </p:graphicFrame>
    </p:spTree>
    <p:extLst>
      <p:ext uri="{BB962C8B-B14F-4D97-AF65-F5344CB8AC3E}">
        <p14:creationId xmlns:p14="http://schemas.microsoft.com/office/powerpoint/2010/main" val="3768132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F29EE-98AC-444D-8F14-05C88221D24B}"/>
              </a:ext>
            </a:extLst>
          </p:cNvPr>
          <p:cNvSpPr>
            <a:spLocks noGrp="1"/>
          </p:cNvSpPr>
          <p:nvPr>
            <p:ph type="title"/>
          </p:nvPr>
        </p:nvSpPr>
        <p:spPr>
          <a:xfrm>
            <a:off x="380010" y="365125"/>
            <a:ext cx="11811990" cy="1325563"/>
          </a:xfrm>
        </p:spPr>
        <p:txBody>
          <a:bodyPr/>
          <a:lstStyle/>
          <a:p>
            <a:r>
              <a:rPr lang="en-US" b="1" dirty="0">
                <a:latin typeface="Arial" panose="020B0604020202020204" pitchFamily="34" charset="0"/>
                <a:cs typeface="Arial" panose="020B0604020202020204" pitchFamily="34" charset="0"/>
              </a:rPr>
              <a:t>Stigmatizing vs. non-stigmatizing language</a:t>
            </a:r>
            <a:endParaRPr lang="en-US" b="1" dirty="0"/>
          </a:p>
        </p:txBody>
      </p:sp>
      <p:graphicFrame>
        <p:nvGraphicFramePr>
          <p:cNvPr id="4" name="Content Placeholder 3">
            <a:extLst>
              <a:ext uri="{FF2B5EF4-FFF2-40B4-BE49-F238E27FC236}">
                <a16:creationId xmlns:a16="http://schemas.microsoft.com/office/drawing/2014/main" id="{DC7A4AE3-D7DB-47DB-9EE6-05128632F07C}"/>
              </a:ext>
            </a:extLst>
          </p:cNvPr>
          <p:cNvGraphicFramePr>
            <a:graphicFrameLocks noGrp="1"/>
          </p:cNvGraphicFramePr>
          <p:nvPr>
            <p:ph idx="1"/>
            <p:extLst>
              <p:ext uri="{D42A27DB-BD31-4B8C-83A1-F6EECF244321}">
                <p14:modId xmlns:p14="http://schemas.microsoft.com/office/powerpoint/2010/main" val="2347907220"/>
              </p:ext>
            </p:extLst>
          </p:nvPr>
        </p:nvGraphicFramePr>
        <p:xfrm>
          <a:off x="838201" y="1983179"/>
          <a:ext cx="10419607" cy="4044093"/>
        </p:xfrm>
        <a:graphic>
          <a:graphicData uri="http://schemas.openxmlformats.org/drawingml/2006/table">
            <a:tbl>
              <a:tblPr firstRow="1" firstCol="1" bandRow="1">
                <a:tableStyleId>{5C22544A-7EE6-4342-B048-85BDC9FD1C3A}</a:tableStyleId>
              </a:tblPr>
              <a:tblGrid>
                <a:gridCol w="3687538">
                  <a:extLst>
                    <a:ext uri="{9D8B030D-6E8A-4147-A177-3AD203B41FA5}">
                      <a16:colId xmlns:a16="http://schemas.microsoft.com/office/drawing/2014/main" val="3421084697"/>
                    </a:ext>
                  </a:extLst>
                </a:gridCol>
                <a:gridCol w="2565340">
                  <a:extLst>
                    <a:ext uri="{9D8B030D-6E8A-4147-A177-3AD203B41FA5}">
                      <a16:colId xmlns:a16="http://schemas.microsoft.com/office/drawing/2014/main" val="3980119694"/>
                    </a:ext>
                  </a:extLst>
                </a:gridCol>
                <a:gridCol w="4166729">
                  <a:extLst>
                    <a:ext uri="{9D8B030D-6E8A-4147-A177-3AD203B41FA5}">
                      <a16:colId xmlns:a16="http://schemas.microsoft.com/office/drawing/2014/main" val="2974587148"/>
                    </a:ext>
                  </a:extLst>
                </a:gridCol>
              </a:tblGrid>
              <a:tr h="1141444">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Dated Language</a:t>
                      </a:r>
                    </a:p>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Instead of …</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C00000"/>
                    </a:solidFill>
                  </a:tcP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Use Preferred Language</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50000"/>
                      </a:schemeClr>
                    </a:solidFill>
                  </a:tcP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Rationale</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50000"/>
                      </a:schemeClr>
                    </a:solidFill>
                  </a:tcPr>
                </a:tc>
                <a:extLst>
                  <a:ext uri="{0D108BD9-81ED-4DB2-BD59-A6C34878D82A}">
                    <a16:rowId xmlns:a16="http://schemas.microsoft.com/office/drawing/2014/main" val="1064918088"/>
                  </a:ext>
                </a:extLst>
              </a:tr>
              <a:tr h="2815469">
                <a:tc>
                  <a:txBody>
                    <a:bodyPr/>
                    <a:lstStyle/>
                    <a:p>
                      <a:pPr marL="0" marR="0">
                        <a:lnSpc>
                          <a:spcPct val="115000"/>
                        </a:lnSpc>
                        <a:spcBef>
                          <a:spcPts val="0"/>
                        </a:spcBef>
                        <a:spcAft>
                          <a:spcPts val="0"/>
                        </a:spcAft>
                      </a:pPr>
                      <a:r>
                        <a:rPr lang="en-US" sz="2800" b="1" kern="1200" dirty="0">
                          <a:solidFill>
                            <a:schemeClr val="lt1"/>
                          </a:solidFill>
                          <a:effectLst/>
                          <a:latin typeface="Arial" panose="020B0604020202020204" pitchFamily="34" charset="0"/>
                          <a:ea typeface="+mn-ea"/>
                          <a:cs typeface="Arial" panose="020B0604020202020204" pitchFamily="34" charset="0"/>
                        </a:rPr>
                        <a:t>“Replacement” or “substitution” when discussing opioid use disorder treatment medications</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C00000"/>
                    </a:solidFill>
                  </a:tcPr>
                </a:tc>
                <a:tc>
                  <a:txBody>
                    <a:bodyPr/>
                    <a:lstStyle/>
                    <a:p>
                      <a:pPr marL="0" marR="0">
                        <a:lnSpc>
                          <a:spcPct val="115000"/>
                        </a:lnSpc>
                        <a:spcBef>
                          <a:spcPts val="0"/>
                        </a:spcBef>
                        <a:spcAft>
                          <a:spcPts val="0"/>
                        </a:spcAft>
                      </a:pPr>
                      <a:r>
                        <a:rPr lang="en-US" sz="2800" b="0" kern="1200" baseline="0" dirty="0">
                          <a:solidFill>
                            <a:schemeClr val="tx1"/>
                          </a:solidFill>
                          <a:effectLst/>
                          <a:latin typeface="Arial" panose="020B0604020202020204" pitchFamily="34" charset="0"/>
                          <a:ea typeface="+mn-ea"/>
                          <a:cs typeface="Arial" panose="020B0604020202020204" pitchFamily="34" charset="0"/>
                        </a:rPr>
                        <a:t>Medication-assisted treatment (MAT)</a:t>
                      </a:r>
                      <a:endParaRPr lang="en-US" sz="2800" b="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0" marR="0">
                        <a:lnSpc>
                          <a:spcPct val="115000"/>
                        </a:lnSpc>
                        <a:spcBef>
                          <a:spcPts val="0"/>
                        </a:spcBef>
                        <a:spcAft>
                          <a:spcPts val="0"/>
                        </a:spcAft>
                      </a:pPr>
                      <a:r>
                        <a:rPr lang="en-US" sz="2800" kern="1200" dirty="0">
                          <a:solidFill>
                            <a:schemeClr val="dk1"/>
                          </a:solidFill>
                          <a:effectLst/>
                          <a:latin typeface="Arial" panose="020B0604020202020204" pitchFamily="34" charset="0"/>
                          <a:ea typeface="+mn-ea"/>
                          <a:cs typeface="Arial" panose="020B0604020202020204" pitchFamily="34" charset="0"/>
                        </a:rPr>
                        <a:t>“Replacement” or “substitution” imply that medications merely “substitute” one drug or “one addiction” for another.</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307515354"/>
                  </a:ext>
                </a:extLst>
              </a:tr>
            </a:tbl>
          </a:graphicData>
        </a:graphic>
      </p:graphicFrame>
    </p:spTree>
    <p:extLst>
      <p:ext uri="{BB962C8B-B14F-4D97-AF65-F5344CB8AC3E}">
        <p14:creationId xmlns:p14="http://schemas.microsoft.com/office/powerpoint/2010/main" val="1895958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close up of a sign&#10;&#10;Description automatically generated">
            <a:extLst>
              <a:ext uri="{FF2B5EF4-FFF2-40B4-BE49-F238E27FC236}">
                <a16:creationId xmlns:a16="http://schemas.microsoft.com/office/drawing/2014/main" id="{8FEB1613-A18E-4C50-BE6D-333A743151B0}"/>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7787"/>
          <a:stretch/>
        </p:blipFill>
        <p:spPr>
          <a:xfrm>
            <a:off x="20" y="10"/>
            <a:ext cx="12191980" cy="6857990"/>
          </a:xfrm>
          <a:prstGeom prst="rect">
            <a:avLst/>
          </a:prstGeom>
        </p:spPr>
      </p:pic>
      <p:sp>
        <p:nvSpPr>
          <p:cNvPr id="3" name="Title 3">
            <a:extLst>
              <a:ext uri="{FF2B5EF4-FFF2-40B4-BE49-F238E27FC236}">
                <a16:creationId xmlns:a16="http://schemas.microsoft.com/office/drawing/2014/main" id="{8028433E-09BD-4218-A507-EDE5E8ACD72D}"/>
              </a:ext>
            </a:extLst>
          </p:cNvPr>
          <p:cNvSpPr>
            <a:spLocks noGrp="1"/>
          </p:cNvSpPr>
          <p:nvPr>
            <p:ph type="title"/>
          </p:nvPr>
        </p:nvSpPr>
        <p:spPr>
          <a:xfrm>
            <a:off x="146304" y="4315968"/>
            <a:ext cx="2572512" cy="2359142"/>
          </a:xfrm>
          <a:prstGeom prst="ellipse">
            <a:avLst/>
          </a:prstGeom>
          <a:solidFill>
            <a:schemeClr val="accent2">
              <a:lumMod val="50000"/>
            </a:schemeClr>
          </a:solidFill>
          <a:ln w="174625" cmpd="thinThick">
            <a:solidFill>
              <a:srgbClr val="262626"/>
            </a:solidFill>
          </a:ln>
        </p:spPr>
        <p:txBody>
          <a:bodyPr vert="horz" lIns="91440" tIns="45720" rIns="91440" bIns="45720" rtlCol="0" anchor="ctr">
            <a:normAutofit fontScale="90000"/>
          </a:bodyPr>
          <a:lstStyle/>
          <a:p>
            <a:pPr algn="ctr"/>
            <a:r>
              <a:rPr lang="en-US" sz="4000" kern="1200" dirty="0">
                <a:solidFill>
                  <a:srgbClr val="FFFFFF"/>
                </a:solidFill>
                <a:latin typeface="Arial" panose="020B0604020202020204" pitchFamily="34" charset="0"/>
                <a:cs typeface="Arial" panose="020B0604020202020204" pitchFamily="34" charset="0"/>
              </a:rPr>
              <a:t>Avoid these words!</a:t>
            </a:r>
          </a:p>
        </p:txBody>
      </p:sp>
    </p:spTree>
    <p:extLst>
      <p:ext uri="{BB962C8B-B14F-4D97-AF65-F5344CB8AC3E}">
        <p14:creationId xmlns:p14="http://schemas.microsoft.com/office/powerpoint/2010/main" val="2932235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D4D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76EDB5D-2297-4A42-A2C0-F19C21DE3C5C}"/>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defTabSz="914400"/>
            <a:r>
              <a:rPr lang="en-US" sz="4400" b="1" dirty="0">
                <a:solidFill>
                  <a:srgbClr val="FFFFFF"/>
                </a:solidFill>
              </a:rPr>
              <a:t>Systems Barriers</a:t>
            </a:r>
            <a:endParaRPr lang="en-US" sz="4400" dirty="0">
              <a:solidFill>
                <a:srgbClr val="FFFFFF"/>
              </a:solidFill>
            </a:endParaRPr>
          </a:p>
        </p:txBody>
      </p:sp>
      <p:pic>
        <p:nvPicPr>
          <p:cNvPr id="9" name="Content Placeholder 4" descr="A sign on the side of a road&#10;&#10;Description automatically generated">
            <a:extLst>
              <a:ext uri="{FF2B5EF4-FFF2-40B4-BE49-F238E27FC236}">
                <a16:creationId xmlns:a16="http://schemas.microsoft.com/office/drawing/2014/main" id="{4EB02247-FA3F-4A89-9495-618186CF881D}"/>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99" r="1" b="1"/>
          <a:stretch/>
        </p:blipFill>
        <p:spPr>
          <a:xfrm>
            <a:off x="327547" y="321733"/>
            <a:ext cx="7058306" cy="4107392"/>
          </a:xfrm>
          <a:prstGeom prst="rect">
            <a:avLst/>
          </a:prstGeom>
        </p:spPr>
      </p:pic>
      <p:sp>
        <p:nvSpPr>
          <p:cNvPr id="26" name="Rectangle 2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3D264F0-9DAF-4E93-9170-50CB0764BC6B}"/>
              </a:ext>
            </a:extLst>
          </p:cNvPr>
          <p:cNvSpPr>
            <a:spLocks noGrp="1"/>
          </p:cNvSpPr>
          <p:nvPr>
            <p:ph sz="half" idx="1"/>
          </p:nvPr>
        </p:nvSpPr>
        <p:spPr>
          <a:xfrm>
            <a:off x="7883248" y="1002818"/>
            <a:ext cx="3638425" cy="4852362"/>
          </a:xfrm>
        </p:spPr>
        <p:txBody>
          <a:bodyPr vert="horz" lIns="91440" tIns="45720" rIns="91440" bIns="45720" rtlCol="0" anchor="ctr">
            <a:noAutofit/>
          </a:bodyPr>
          <a:lstStyle/>
          <a:p>
            <a:pPr marL="0" indent="-228600" defTabSz="914400"/>
            <a:r>
              <a:rPr lang="en-US" sz="2800" dirty="0">
                <a:solidFill>
                  <a:srgbClr val="FFFFFF"/>
                </a:solidFill>
                <a:latin typeface="Arial" panose="020B0604020202020204" pitchFamily="34" charset="0"/>
                <a:cs typeface="Arial" panose="020B0604020202020204" pitchFamily="34" charset="0"/>
              </a:rPr>
              <a:t>Misaligned policies (punitive vs. therapeutic, timelines/punishment vs. accountability); lack of timeliness; misalignment between client needs vs. system response (e.g., unreasonable efforts); and workforce challenges.</a:t>
            </a:r>
          </a:p>
        </p:txBody>
      </p:sp>
    </p:spTree>
    <p:extLst>
      <p:ext uri="{BB962C8B-B14F-4D97-AF65-F5344CB8AC3E}">
        <p14:creationId xmlns:p14="http://schemas.microsoft.com/office/powerpoint/2010/main" val="38258119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6E284-31B1-49EF-BC6C-A9CB87F9D3B5}"/>
              </a:ext>
            </a:extLst>
          </p:cNvPr>
          <p:cNvSpPr>
            <a:spLocks noGrp="1"/>
          </p:cNvSpPr>
          <p:nvPr>
            <p:ph type="title"/>
          </p:nvPr>
        </p:nvSpPr>
        <p:spPr>
          <a:xfrm>
            <a:off x="2152650" y="228600"/>
            <a:ext cx="7886700" cy="930274"/>
          </a:xfrm>
        </p:spPr>
        <p:txBody>
          <a:bodyPr>
            <a:normAutofit/>
          </a:bodyPr>
          <a:lstStyle/>
          <a:p>
            <a:r>
              <a:rPr lang="en-US" sz="4000" b="1" dirty="0">
                <a:solidFill>
                  <a:srgbClr val="006177"/>
                </a:solidFill>
                <a:latin typeface="Arial" panose="020B0604020202020204" pitchFamily="34" charset="0"/>
                <a:cs typeface="Arial" panose="020B0604020202020204" pitchFamily="34" charset="0"/>
              </a:rPr>
              <a:t>System failure</a:t>
            </a:r>
          </a:p>
        </p:txBody>
      </p:sp>
      <p:sp>
        <p:nvSpPr>
          <p:cNvPr id="7" name="Content Placeholder 3">
            <a:extLst>
              <a:ext uri="{FF2B5EF4-FFF2-40B4-BE49-F238E27FC236}">
                <a16:creationId xmlns:a16="http://schemas.microsoft.com/office/drawing/2014/main" id="{FA0D6D88-CCD8-438D-B6BF-13B5FEBF2D41}"/>
              </a:ext>
            </a:extLst>
          </p:cNvPr>
          <p:cNvSpPr>
            <a:spLocks noGrp="1"/>
          </p:cNvSpPr>
          <p:nvPr>
            <p:ph sz="half" idx="2"/>
          </p:nvPr>
        </p:nvSpPr>
        <p:spPr>
          <a:xfrm>
            <a:off x="2152651" y="1447800"/>
            <a:ext cx="7753350" cy="4572000"/>
          </a:xfrm>
          <a:prstGeom prst="wedgeRectCallout">
            <a:avLst/>
          </a:prstGeom>
          <a:solidFill>
            <a:srgbClr val="33595D"/>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buNone/>
            </a:pPr>
            <a:r>
              <a:rPr lang="en-US" sz="2800" dirty="0">
                <a:latin typeface="Arial" panose="020B0604020202020204" pitchFamily="34" charset="0"/>
                <a:cs typeface="Arial" panose="020B0604020202020204" pitchFamily="34" charset="0"/>
              </a:rPr>
              <a:t>“We are routinely placing individuals with high problem severity, complexity, and chronicity in treatment modalities whose low intensity and short duration offer little realistic hope for successful post-treatment recovery maintenance. For those with the most severe problems and the least recovery capital, this expectation is not a chance, but a set-up for failure—a systems failure masked as personal failure.” (Bill White, 2013) </a:t>
            </a:r>
          </a:p>
        </p:txBody>
      </p:sp>
    </p:spTree>
    <p:extLst>
      <p:ext uri="{BB962C8B-B14F-4D97-AF65-F5344CB8AC3E}">
        <p14:creationId xmlns:p14="http://schemas.microsoft.com/office/powerpoint/2010/main" val="2110246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9629A6-070E-436F-8539-8509627B26A4}"/>
              </a:ext>
            </a:extLst>
          </p:cNvPr>
          <p:cNvSpPr/>
          <p:nvPr/>
        </p:nvSpPr>
        <p:spPr>
          <a:xfrm>
            <a:off x="437407" y="2298864"/>
            <a:ext cx="7057901" cy="3108543"/>
          </a:xfrm>
          <a:prstGeom prst="rect">
            <a:avLst/>
          </a:prstGeom>
        </p:spPr>
        <p:txBody>
          <a:bodyPr wrap="square">
            <a:spAutoFit/>
          </a:bodyPr>
          <a:lstStyle/>
          <a:p>
            <a:pPr marL="457200" lvl="0" indent="-457200" fontAlgn="base">
              <a:spcBef>
                <a:spcPct val="0"/>
              </a:spcBef>
              <a:spcAft>
                <a:spcPct val="0"/>
              </a:spcAft>
              <a:buClr>
                <a:srgbClr val="006177"/>
              </a:buClr>
              <a:buFont typeface="Wingdings" panose="05000000000000000000" pitchFamily="2" charset="2"/>
              <a:buChar char="§"/>
            </a:pP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OUD/other SUD treatment is offered to/accepted by too few—only about 10% a year of people in need of it and only a lifetime engagement rate of 25%</a:t>
            </a:r>
          </a:p>
          <a:p>
            <a:pPr marL="457200" lvl="0" indent="-457200" fontAlgn="base">
              <a:spcBef>
                <a:spcPct val="0"/>
              </a:spcBef>
              <a:spcAft>
                <a:spcPct val="0"/>
              </a:spcAft>
              <a:buClr>
                <a:srgbClr val="006177"/>
              </a:buClr>
              <a:buFont typeface="Wingdings" panose="05000000000000000000" pitchFamily="2" charset="2"/>
              <a:buChar char="§"/>
            </a:pP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Begins too late—with years and, in some cases, decades of dependence preceding first treatment admission.</a:t>
            </a:r>
          </a:p>
        </p:txBody>
      </p:sp>
      <p:pic>
        <p:nvPicPr>
          <p:cNvPr id="3" name="Content Placeholder 6" descr="A person sitting on a bed&#10;&#10;Description automatically generated">
            <a:extLst>
              <a:ext uri="{FF2B5EF4-FFF2-40B4-BE49-F238E27FC236}">
                <a16:creationId xmlns:a16="http://schemas.microsoft.com/office/drawing/2014/main" id="{1C866823-2D1A-41CF-97AB-7689EDFE1A90}"/>
              </a:ext>
            </a:extLst>
          </p:cNvPr>
          <p:cNvPicPr>
            <a:picLocks noChangeAspect="1"/>
          </p:cNvPicPr>
          <p:nvPr/>
        </p:nvPicPr>
        <p:blipFill rotWithShape="1">
          <a:blip r:embed="rId2">
            <a:extLst>
              <a:ext uri="{28A0092B-C50C-407E-A947-70E740481C1C}">
                <a14:useLocalDpi xmlns:a14="http://schemas.microsoft.com/office/drawing/2010/main" val="0"/>
              </a:ext>
            </a:extLst>
          </a:blip>
          <a:srcRect l="21347" r="11758" b="-2"/>
          <a:stretch/>
        </p:blipFill>
        <p:spPr bwMode="auto">
          <a:xfrm>
            <a:off x="8316767" y="695716"/>
            <a:ext cx="2762250" cy="5775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4" name="TextBox 3">
            <a:extLst>
              <a:ext uri="{FF2B5EF4-FFF2-40B4-BE49-F238E27FC236}">
                <a16:creationId xmlns:a16="http://schemas.microsoft.com/office/drawing/2014/main" id="{CA4DD9A8-4D59-4ECB-8FC7-246A921E2B16}"/>
              </a:ext>
            </a:extLst>
          </p:cNvPr>
          <p:cNvSpPr txBox="1"/>
          <p:nvPr/>
        </p:nvSpPr>
        <p:spPr>
          <a:xfrm>
            <a:off x="878774" y="1045029"/>
            <a:ext cx="6175169"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Systems barriers</a:t>
            </a:r>
          </a:p>
        </p:txBody>
      </p:sp>
    </p:spTree>
    <p:extLst>
      <p:ext uri="{BB962C8B-B14F-4D97-AF65-F5344CB8AC3E}">
        <p14:creationId xmlns:p14="http://schemas.microsoft.com/office/powerpoint/2010/main" val="66774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1959934-5842-456C-9273-4309BB23231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852786" y="2589086"/>
            <a:ext cx="4392395" cy="2755478"/>
          </a:xfrm>
          <a:prstGeom prst="rect">
            <a:avLst/>
          </a:prstGeom>
        </p:spPr>
      </p:pic>
      <p:sp>
        <p:nvSpPr>
          <p:cNvPr id="10" name="Freeform: Shape 9">
            <a:extLst>
              <a:ext uri="{FF2B5EF4-FFF2-40B4-BE49-F238E27FC236}">
                <a16:creationId xmlns:a16="http://schemas.microsoft.com/office/drawing/2014/main" id="{C607803A-4E99-444E-94F7-8785CDDF5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80154" y="1884045"/>
            <a:ext cx="3275668" cy="2853308"/>
          </a:xfrm>
          <a:custGeom>
            <a:avLst/>
            <a:gdLst>
              <a:gd name="connsiteX0" fmla="*/ 3275668 w 3275668"/>
              <a:gd name="connsiteY0" fmla="*/ 2853308 h 2853308"/>
              <a:gd name="connsiteX1" fmla="*/ 655 w 3275668"/>
              <a:gd name="connsiteY1" fmla="*/ 2853308 h 2853308"/>
              <a:gd name="connsiteX2" fmla="*/ 0 w 3275668"/>
              <a:gd name="connsiteY2" fmla="*/ 2467565 h 2853308"/>
              <a:gd name="connsiteX3" fmla="*/ 2869894 w 3275668"/>
              <a:gd name="connsiteY3" fmla="*/ 2468888 h 2853308"/>
              <a:gd name="connsiteX4" fmla="*/ 2869894 w 3275668"/>
              <a:gd name="connsiteY4" fmla="*/ 0 h 2853308"/>
              <a:gd name="connsiteX5" fmla="*/ 3275668 w 3275668"/>
              <a:gd name="connsiteY5" fmla="*/ 0 h 28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68" h="2853308">
                <a:moveTo>
                  <a:pt x="3275668" y="2853308"/>
                </a:moveTo>
                <a:lnTo>
                  <a:pt x="655" y="2853308"/>
                </a:lnTo>
                <a:cubicBezTo>
                  <a:pt x="-655" y="2720171"/>
                  <a:pt x="1310" y="2600702"/>
                  <a:pt x="0" y="2467565"/>
                </a:cubicBezTo>
                <a:lnTo>
                  <a:pt x="2869894" y="2468888"/>
                </a:lnTo>
                <a:lnTo>
                  <a:pt x="2869894" y="0"/>
                </a:lnTo>
                <a:lnTo>
                  <a:pt x="3275668" y="0"/>
                </a:lnTo>
                <a:close/>
              </a:path>
            </a:pathLst>
          </a:custGeom>
          <a:solidFill>
            <a:srgbClr val="4C4C4C"/>
          </a:solidFill>
          <a:ln w="0">
            <a:noFill/>
            <a:prstDash val="solid"/>
            <a:round/>
            <a:headEnd/>
            <a:tailEnd/>
          </a:ln>
        </p:spPr>
      </p:sp>
      <p:sp>
        <p:nvSpPr>
          <p:cNvPr id="12" name="Freeform: Shape 11">
            <a:extLst>
              <a:ext uri="{FF2B5EF4-FFF2-40B4-BE49-F238E27FC236}">
                <a16:creationId xmlns:a16="http://schemas.microsoft.com/office/drawing/2014/main" id="{2989BE6A-C309-418E-8ADD-1616A9805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55822" y="3222529"/>
            <a:ext cx="3242952" cy="2828156"/>
          </a:xfrm>
          <a:custGeom>
            <a:avLst/>
            <a:gdLst>
              <a:gd name="connsiteX0" fmla="*/ 2837178 w 3242952"/>
              <a:gd name="connsiteY0" fmla="*/ 0 h 2828156"/>
              <a:gd name="connsiteX1" fmla="*/ 3242952 w 3242952"/>
              <a:gd name="connsiteY1" fmla="*/ 0 h 2828156"/>
              <a:gd name="connsiteX2" fmla="*/ 3242952 w 3242952"/>
              <a:gd name="connsiteY2" fmla="*/ 2828156 h 2828156"/>
              <a:gd name="connsiteX3" fmla="*/ 0 w 3242952"/>
              <a:gd name="connsiteY3" fmla="*/ 2828156 h 2828156"/>
              <a:gd name="connsiteX4" fmla="*/ 0 w 3242952"/>
              <a:gd name="connsiteY4" fmla="*/ 2442859 h 2828156"/>
              <a:gd name="connsiteX5" fmla="*/ 2837178 w 3242952"/>
              <a:gd name="connsiteY5" fmla="*/ 2443295 h 282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952" h="2828156">
                <a:moveTo>
                  <a:pt x="2837178" y="0"/>
                </a:moveTo>
                <a:lnTo>
                  <a:pt x="3242952" y="0"/>
                </a:lnTo>
                <a:lnTo>
                  <a:pt x="3242952" y="2828156"/>
                </a:lnTo>
                <a:lnTo>
                  <a:pt x="0" y="2828156"/>
                </a:lnTo>
                <a:lnTo>
                  <a:pt x="0" y="2442859"/>
                </a:lnTo>
                <a:lnTo>
                  <a:pt x="2837178" y="2443295"/>
                </a:lnTo>
                <a:close/>
              </a:path>
            </a:pathLst>
          </a:custGeom>
          <a:solidFill>
            <a:srgbClr val="4C4C4C"/>
          </a:solidFill>
          <a:ln w="0">
            <a:noFill/>
            <a:prstDash val="solid"/>
            <a:round/>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6489074-7BF3-4C46-9D5A-7F36FDBE36E4}"/>
              </a:ext>
            </a:extLst>
          </p:cNvPr>
          <p:cNvSpPr>
            <a:spLocks noGrp="1"/>
          </p:cNvSpPr>
          <p:nvPr>
            <p:ph sz="half" idx="1"/>
          </p:nvPr>
        </p:nvSpPr>
        <p:spPr>
          <a:xfrm>
            <a:off x="7781373" y="2279151"/>
            <a:ext cx="4392395" cy="3387145"/>
          </a:xfrm>
        </p:spPr>
        <p:txBody>
          <a:bodyPr vert="horz" lIns="91440" tIns="45720" rIns="91440" bIns="45720" rtlCol="0" anchor="ctr">
            <a:normAutofit/>
          </a:bodyPr>
          <a:lstStyle/>
          <a:p>
            <a:pPr marL="0" lvl="0" indent="0">
              <a:buNone/>
            </a:pPr>
            <a:r>
              <a:rPr lang="en-US" dirty="0">
                <a:latin typeface="Arial" panose="020B0604020202020204" pitchFamily="34" charset="0"/>
                <a:cs typeface="Arial" panose="020B0604020202020204" pitchFamily="34" charset="0"/>
              </a:rPr>
              <a:t>Presented by: </a:t>
            </a:r>
          </a:p>
          <a:p>
            <a:pPr marL="0" lvl="0" indent="0">
              <a:buNone/>
            </a:pPr>
            <a:endParaRPr lang="en-US" dirty="0">
              <a:latin typeface="Arial" panose="020B0604020202020204" pitchFamily="34" charset="0"/>
              <a:cs typeface="Arial" panose="020B0604020202020204" pitchFamily="34" charset="0"/>
            </a:endParaRPr>
          </a:p>
          <a:p>
            <a:pPr lvl="0"/>
            <a:r>
              <a:rPr lang="en-US" dirty="0">
                <a:latin typeface="Arial" panose="020B0604020202020204" pitchFamily="34" charset="0"/>
                <a:cs typeface="Arial" panose="020B0604020202020204" pitchFamily="34" charset="0"/>
              </a:rPr>
              <a:t>Pamela  Baston, MPA, MCAP, CPP</a:t>
            </a:r>
          </a:p>
          <a:p>
            <a:endParaRPr lang="en-US" sz="2400" dirty="0"/>
          </a:p>
        </p:txBody>
      </p:sp>
    </p:spTree>
    <p:extLst>
      <p:ext uri="{BB962C8B-B14F-4D97-AF65-F5344CB8AC3E}">
        <p14:creationId xmlns:p14="http://schemas.microsoft.com/office/powerpoint/2010/main" val="2840207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343E0F7-8996-452B-A908-21041B436AD1}"/>
              </a:ext>
            </a:extLst>
          </p:cNvPr>
          <p:cNvSpPr>
            <a:spLocks noGrp="1"/>
          </p:cNvSpPr>
          <p:nvPr>
            <p:ph type="title"/>
          </p:nvPr>
        </p:nvSpPr>
        <p:spPr>
          <a:xfrm>
            <a:off x="655320" y="365125"/>
            <a:ext cx="5120114" cy="1692794"/>
          </a:xfrm>
        </p:spPr>
        <p:txBody>
          <a:bodyPr>
            <a:normAutofit/>
          </a:bodyPr>
          <a:lstStyle/>
          <a:p>
            <a:r>
              <a:rPr lang="en-US" b="1" dirty="0">
                <a:latin typeface="Arial" panose="020B0604020202020204" pitchFamily="34" charset="0"/>
                <a:cs typeface="Arial" panose="020B0604020202020204" pitchFamily="34" charset="0"/>
              </a:rPr>
              <a:t>Systems barriers</a:t>
            </a:r>
            <a:endParaRPr lang="en-US" dirty="0"/>
          </a:p>
        </p:txBody>
      </p:sp>
      <p:cxnSp>
        <p:nvCxnSpPr>
          <p:cNvPr id="13" name="Straight Arrow Connector 12">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1642B349-B079-48A8-BCF8-F0302C6E0012}"/>
              </a:ext>
            </a:extLst>
          </p:cNvPr>
          <p:cNvSpPr>
            <a:spLocks noGrp="1"/>
          </p:cNvSpPr>
          <p:nvPr>
            <p:ph idx="1"/>
          </p:nvPr>
        </p:nvSpPr>
        <p:spPr>
          <a:xfrm>
            <a:off x="425765" y="2810406"/>
            <a:ext cx="5579224" cy="3462228"/>
          </a:xfrm>
        </p:spPr>
        <p:txBody>
          <a:bodyPr>
            <a:normAutofit fontScale="85000" lnSpcReduction="20000"/>
          </a:bodyPr>
          <a:lstStyle/>
          <a:p>
            <a:pPr marL="457200" indent="-457200">
              <a:buClr>
                <a:srgbClr val="006177"/>
              </a:buClr>
              <a:buFont typeface="Wingdings" panose="05000000000000000000" pitchFamily="2" charset="2"/>
              <a:buChar char="§"/>
            </a:pPr>
            <a:r>
              <a:rPr lang="en-US" dirty="0">
                <a:latin typeface="Arial" panose="020B0604020202020204" pitchFamily="34" charset="0"/>
                <a:cs typeface="Arial" panose="020B0604020202020204" pitchFamily="34" charset="0"/>
              </a:rPr>
              <a:t>Ends too quickly, e.g., before the 90 days across levels of care recommended by the National Institute on Drug Abuse (NIDA);</a:t>
            </a:r>
          </a:p>
          <a:p>
            <a:pPr marL="457200" indent="-457200">
              <a:buClr>
                <a:srgbClr val="006177"/>
              </a:buClr>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marL="457200" indent="-457200">
              <a:buClr>
                <a:srgbClr val="006177"/>
              </a:buClr>
              <a:buFont typeface="Wingdings" panose="05000000000000000000" pitchFamily="2" charset="2"/>
              <a:buChar char="§"/>
            </a:pPr>
            <a:r>
              <a:rPr lang="en-US" dirty="0">
                <a:latin typeface="Arial" panose="020B0604020202020204" pitchFamily="34" charset="0"/>
                <a:cs typeface="Arial" panose="020B0604020202020204" pitchFamily="34" charset="0"/>
              </a:rPr>
              <a:t>Offers too few evidence-based choices (especially MAT);</a:t>
            </a:r>
          </a:p>
          <a:p>
            <a:pPr marL="457200" indent="-457200">
              <a:buClr>
                <a:srgbClr val="006177"/>
              </a:buClr>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marL="457200" indent="-457200">
              <a:buClr>
                <a:srgbClr val="006177"/>
              </a:buClr>
              <a:buFont typeface="Wingdings" panose="05000000000000000000" pitchFamily="2" charset="2"/>
              <a:buChar char="§"/>
            </a:pPr>
            <a:r>
              <a:rPr lang="en-US" dirty="0">
                <a:latin typeface="Arial" panose="020B0604020202020204" pitchFamily="34" charset="0"/>
                <a:cs typeface="Arial" panose="020B0604020202020204" pitchFamily="34" charset="0"/>
              </a:rPr>
              <a:t>Is too disconnected from indigenous recovery community resources (AI/AN ways of “knowing”);</a:t>
            </a:r>
          </a:p>
          <a:p>
            <a:pPr marL="0" indent="0">
              <a:buNone/>
            </a:pPr>
            <a:endParaRPr lang="en-US" sz="1800" dirty="0"/>
          </a:p>
        </p:txBody>
      </p:sp>
      <p:pic>
        <p:nvPicPr>
          <p:cNvPr id="4" name="Content Placeholder 5">
            <a:extLst>
              <a:ext uri="{FF2B5EF4-FFF2-40B4-BE49-F238E27FC236}">
                <a16:creationId xmlns:a16="http://schemas.microsoft.com/office/drawing/2014/main" id="{FCBD0436-7708-42C8-9137-5F96291970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100" r="16452"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4482988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EFED759-BF0A-468F-9135-09AA2551DDD4}"/>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Systems barriers</a:t>
            </a:r>
          </a:p>
        </p:txBody>
      </p:sp>
      <p:sp>
        <p:nvSpPr>
          <p:cNvPr id="8" name="Content Placeholder 7">
            <a:extLst>
              <a:ext uri="{FF2B5EF4-FFF2-40B4-BE49-F238E27FC236}">
                <a16:creationId xmlns:a16="http://schemas.microsoft.com/office/drawing/2014/main" id="{C6BF885C-A5B6-43F7-94BD-A238BFCB4E05}"/>
              </a:ext>
            </a:extLst>
          </p:cNvPr>
          <p:cNvSpPr>
            <a:spLocks noGrp="1"/>
          </p:cNvSpPr>
          <p:nvPr>
            <p:ph idx="1"/>
          </p:nvPr>
        </p:nvSpPr>
        <p:spPr/>
        <p:txBody>
          <a:bodyPr/>
          <a:lstStyle/>
          <a:p>
            <a:pPr marL="457200" lvl="0" indent="-457200" fontAlgn="base">
              <a:lnSpc>
                <a:spcPct val="100000"/>
              </a:lnSpc>
              <a:spcBef>
                <a:spcPct val="0"/>
              </a:spcBef>
              <a:spcAft>
                <a:spcPct val="0"/>
              </a:spcAft>
              <a:buClr>
                <a:srgbClr val="006177"/>
              </a:buClr>
              <a:buFont typeface="Wingdings" panose="05000000000000000000" pitchFamily="2" charset="2"/>
              <a:buChar char="§"/>
            </a:pPr>
            <a:r>
              <a:rPr lang="en-US" dirty="0">
                <a:solidFill>
                  <a:srgbClr val="000000"/>
                </a:solidFill>
                <a:latin typeface="Arial" charset="0"/>
                <a:ea typeface="ＭＳ Ｐゴシック" pitchFamily="34" charset="-128"/>
                <a:cs typeface="Arial"/>
              </a:rPr>
              <a:t>Retains too few (less than 50% national treatment completion rate) and some kicked out for confirming their diagnosis (for no other major health problem is one thrown out for becoming symptomatic in the service setting);</a:t>
            </a:r>
          </a:p>
          <a:p>
            <a:pPr marL="457200" lvl="0" indent="-457200" fontAlgn="base">
              <a:lnSpc>
                <a:spcPct val="100000"/>
              </a:lnSpc>
              <a:spcBef>
                <a:spcPct val="0"/>
              </a:spcBef>
              <a:spcAft>
                <a:spcPct val="0"/>
              </a:spcAft>
              <a:buClr>
                <a:srgbClr val="006177"/>
              </a:buClr>
              <a:buFont typeface="Wingdings" panose="05000000000000000000" pitchFamily="2" charset="2"/>
              <a:buChar char="§"/>
            </a:pPr>
            <a:r>
              <a:rPr lang="en-US" dirty="0">
                <a:solidFill>
                  <a:srgbClr val="000000"/>
                </a:solidFill>
                <a:latin typeface="Arial" charset="0"/>
                <a:ea typeface="ＭＳ Ｐゴシック" pitchFamily="34" charset="-128"/>
                <a:cs typeface="Arial"/>
              </a:rPr>
              <a:t>Expelling a client from addiction treatment for substance use—often involves thrusting the client back into drug-saturated social environments without provision for alternate care. What have we accomplished?</a:t>
            </a:r>
          </a:p>
          <a:p>
            <a:endParaRPr lang="en-US" dirty="0"/>
          </a:p>
        </p:txBody>
      </p:sp>
    </p:spTree>
    <p:extLst>
      <p:ext uri="{BB962C8B-B14F-4D97-AF65-F5344CB8AC3E}">
        <p14:creationId xmlns:p14="http://schemas.microsoft.com/office/powerpoint/2010/main" val="39107413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BCCA348-822B-4008-A69E-16440CCE11A5}"/>
              </a:ext>
            </a:extLst>
          </p:cNvPr>
          <p:cNvSpPr>
            <a:spLocks noGrp="1"/>
          </p:cNvSpPr>
          <p:nvPr>
            <p:ph type="title"/>
          </p:nvPr>
        </p:nvSpPr>
        <p:spPr>
          <a:xfrm>
            <a:off x="655320" y="365125"/>
            <a:ext cx="5120114" cy="1692794"/>
          </a:xfrm>
        </p:spPr>
        <p:txBody>
          <a:bodyPr>
            <a:normAutofit/>
          </a:bodyPr>
          <a:lstStyle/>
          <a:p>
            <a:r>
              <a:rPr lang="en-US" b="1" dirty="0">
                <a:latin typeface="Arial" panose="020B0604020202020204" pitchFamily="34" charset="0"/>
                <a:cs typeface="Arial" panose="020B0604020202020204" pitchFamily="34" charset="0"/>
              </a:rPr>
              <a:t>Systems barriers</a:t>
            </a:r>
            <a:endParaRPr lang="en-US" dirty="0"/>
          </a:p>
        </p:txBody>
      </p:sp>
      <p:cxnSp>
        <p:nvCxnSpPr>
          <p:cNvPr id="13" name="Straight Arrow Connector 12">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FC498280-490F-42D9-9E3B-5EAAB4AB903C}"/>
              </a:ext>
            </a:extLst>
          </p:cNvPr>
          <p:cNvSpPr>
            <a:spLocks noGrp="1"/>
          </p:cNvSpPr>
          <p:nvPr>
            <p:ph idx="1"/>
          </p:nvPr>
        </p:nvSpPr>
        <p:spPr>
          <a:xfrm>
            <a:off x="201881" y="2410697"/>
            <a:ext cx="6313150" cy="4263226"/>
          </a:xfrm>
        </p:spPr>
        <p:txBody>
          <a:bodyPr>
            <a:normAutofit fontScale="92500"/>
          </a:bodyPr>
          <a:lstStyle/>
          <a:p>
            <a:pPr marL="457200" indent="-457200">
              <a:buClr>
                <a:srgbClr val="006177"/>
              </a:buClr>
              <a:buFont typeface="Wingdings" panose="05000000000000000000" pitchFamily="2" charset="2"/>
              <a:buChar char="§"/>
            </a:pPr>
            <a:r>
              <a:rPr lang="en-US" sz="2600" dirty="0">
                <a:latin typeface="Arial" panose="020B0604020202020204" pitchFamily="34" charset="0"/>
                <a:ea typeface="Calibri" panose="020F0502020204030204" pitchFamily="34" charset="0"/>
                <a:cs typeface="Arial" panose="020B0604020202020204" pitchFamily="34" charset="0"/>
              </a:rPr>
              <a:t>There is no other major health problem for which one is admitted for treatment and then thrown out for becoming symptomatic in the service setting. </a:t>
            </a:r>
          </a:p>
          <a:p>
            <a:pPr marL="457200" indent="-457200">
              <a:buClr>
                <a:srgbClr val="006177"/>
              </a:buClr>
              <a:buFont typeface="Wingdings" panose="05000000000000000000" pitchFamily="2" charset="2"/>
              <a:buChar char="§"/>
            </a:pPr>
            <a:endParaRPr lang="en-US" sz="1300" dirty="0">
              <a:latin typeface="Arial" panose="020B0604020202020204" pitchFamily="34" charset="0"/>
              <a:cs typeface="Arial" panose="020B0604020202020204" pitchFamily="34" charset="0"/>
            </a:endParaRPr>
          </a:p>
          <a:p>
            <a:pPr marL="457200" indent="-457200">
              <a:buClr>
                <a:srgbClr val="006177"/>
              </a:buClr>
              <a:buFont typeface="Wingdings" panose="05000000000000000000" pitchFamily="2" charset="2"/>
              <a:buChar char="§"/>
            </a:pPr>
            <a:r>
              <a:rPr lang="en-US" sz="2600" dirty="0">
                <a:latin typeface="Arial" panose="020B0604020202020204" pitchFamily="34" charset="0"/>
                <a:cs typeface="Arial" panose="020B0604020202020204" pitchFamily="34" charset="0"/>
              </a:rPr>
              <a:t>For other chronic health care problems, symptom manifestation serves as a confirmation of diagnosis or feedback that alternative methods of treatment and alternative approaches to patient education and motivation are needed.</a:t>
            </a:r>
          </a:p>
          <a:p>
            <a:endParaRPr lang="en-US" sz="1800" dirty="0"/>
          </a:p>
        </p:txBody>
      </p:sp>
      <p:pic>
        <p:nvPicPr>
          <p:cNvPr id="4" name="Content Placeholder 4">
            <a:extLst>
              <a:ext uri="{FF2B5EF4-FFF2-40B4-BE49-F238E27FC236}">
                <a16:creationId xmlns:a16="http://schemas.microsoft.com/office/drawing/2014/main" id="{798A83FE-9D42-4A98-9DE5-5CDF87CA2E42}"/>
              </a:ext>
            </a:extLst>
          </p:cNvPr>
          <p:cNvPicPr>
            <a:picLocks noChangeAspect="1"/>
          </p:cNvPicPr>
          <p:nvPr/>
        </p:nvPicPr>
        <p:blipFill rotWithShape="1">
          <a:blip r:embed="rId3">
            <a:extLst>
              <a:ext uri="{28A0092B-C50C-407E-A947-70E740481C1C}">
                <a14:useLocalDpi xmlns:a14="http://schemas.microsoft.com/office/drawing/2010/main" val="0"/>
              </a:ext>
            </a:extLst>
          </a:blip>
          <a:srcRect l="7945"/>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994700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625B5-E1BA-4510-9B7A-83554CA5845A}"/>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Systems barriers</a:t>
            </a:r>
            <a:endParaRPr lang="en-US" dirty="0"/>
          </a:p>
        </p:txBody>
      </p:sp>
      <p:sp>
        <p:nvSpPr>
          <p:cNvPr id="3" name="Content Placeholder 2">
            <a:extLst>
              <a:ext uri="{FF2B5EF4-FFF2-40B4-BE49-F238E27FC236}">
                <a16:creationId xmlns:a16="http://schemas.microsoft.com/office/drawing/2014/main" id="{4DB35FC8-83AE-4BBE-8E94-31ADAE5908CC}"/>
              </a:ext>
            </a:extLst>
          </p:cNvPr>
          <p:cNvSpPr>
            <a:spLocks noGrp="1"/>
          </p:cNvSpPr>
          <p:nvPr>
            <p:ph idx="1"/>
          </p:nvPr>
        </p:nvSpPr>
        <p:spPr>
          <a:xfrm>
            <a:off x="755073" y="2141537"/>
            <a:ext cx="10515600" cy="4351338"/>
          </a:xfrm>
        </p:spPr>
        <p:txBody>
          <a:bodyPr/>
          <a:lstStyle/>
          <a:p>
            <a:pPr marL="457200" indent="-457200">
              <a:buClr>
                <a:srgbClr val="006177"/>
              </a:buClr>
              <a:buFont typeface="Wingdings" panose="05000000000000000000" pitchFamily="2" charset="2"/>
              <a:buChar char="§"/>
            </a:pPr>
            <a:r>
              <a:rPr lang="en-US" dirty="0">
                <a:latin typeface="Arial" panose="020B0604020202020204" pitchFamily="34" charset="0"/>
                <a:cs typeface="Arial" panose="020B0604020202020204" pitchFamily="34" charset="0"/>
              </a:rPr>
              <a:t>Fails to alter treatment methods in response to patient non-responsiveness, e.g., blaming SUD recurrence on the patient rather than the treatment methods; and</a:t>
            </a:r>
          </a:p>
          <a:p>
            <a:pPr marL="457200" indent="-457200">
              <a:buClr>
                <a:srgbClr val="006177"/>
              </a:buClr>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marL="457200" indent="-457200">
              <a:buClr>
                <a:srgbClr val="006177"/>
              </a:buClr>
              <a:buFont typeface="Wingdings" panose="05000000000000000000" pitchFamily="2" charset="2"/>
              <a:buChar char="§"/>
            </a:pPr>
            <a:r>
              <a:rPr lang="en-US" dirty="0">
                <a:latin typeface="Arial" panose="020B0604020202020204" pitchFamily="34" charset="0"/>
                <a:cs typeface="Arial" panose="020B0604020202020204" pitchFamily="34" charset="0"/>
              </a:rPr>
              <a:t>Offers minimal continuing care--far short of the five-year point of recovery durability.</a:t>
            </a:r>
          </a:p>
        </p:txBody>
      </p:sp>
    </p:spTree>
    <p:extLst>
      <p:ext uri="{BB962C8B-B14F-4D97-AF65-F5344CB8AC3E}">
        <p14:creationId xmlns:p14="http://schemas.microsoft.com/office/powerpoint/2010/main" val="2231420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screenshot of a video game&#10;&#10;Description automatically generated">
            <a:extLst>
              <a:ext uri="{FF2B5EF4-FFF2-40B4-BE49-F238E27FC236}">
                <a16:creationId xmlns:a16="http://schemas.microsoft.com/office/drawing/2014/main" id="{47BADEB9-1611-4499-96D4-E3F636D0F688}"/>
              </a:ext>
            </a:extLst>
          </p:cNvPr>
          <p:cNvPicPr>
            <a:picLocks noChangeAspect="1"/>
          </p:cNvPicPr>
          <p:nvPr/>
        </p:nvPicPr>
        <p:blipFill rotWithShape="1">
          <a:blip r:embed="rId3"/>
          <a:srcRect t="3988" b="11742"/>
          <a:stretch/>
        </p:blipFill>
        <p:spPr>
          <a:xfrm>
            <a:off x="20" y="10"/>
            <a:ext cx="12191980" cy="6857990"/>
          </a:xfrm>
          <a:prstGeom prst="rect">
            <a:avLst/>
          </a:prstGeom>
        </p:spPr>
      </p:pic>
    </p:spTree>
    <p:extLst>
      <p:ext uri="{BB962C8B-B14F-4D97-AF65-F5344CB8AC3E}">
        <p14:creationId xmlns:p14="http://schemas.microsoft.com/office/powerpoint/2010/main" val="39036807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28614A-5D5F-46EB-8FF4-5AB8B51C2BE0}"/>
              </a:ext>
            </a:extLst>
          </p:cNvPr>
          <p:cNvPicPr>
            <a:picLocks noChangeAspect="1"/>
          </p:cNvPicPr>
          <p:nvPr/>
        </p:nvPicPr>
        <p:blipFill rotWithShape="1">
          <a:blip r:embed="rId2"/>
          <a:srcRect t="18643" b="6357"/>
          <a:stretch/>
        </p:blipFill>
        <p:spPr>
          <a:xfrm>
            <a:off x="20" y="10"/>
            <a:ext cx="12191980" cy="6857990"/>
          </a:xfrm>
          <a:prstGeom prst="rect">
            <a:avLst/>
          </a:prstGeom>
        </p:spPr>
      </p:pic>
    </p:spTree>
    <p:extLst>
      <p:ext uri="{BB962C8B-B14F-4D97-AF65-F5344CB8AC3E}">
        <p14:creationId xmlns:p14="http://schemas.microsoft.com/office/powerpoint/2010/main" val="34139749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B3255-77CA-4D29-AC23-657E9EAD0E7F}"/>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Summary and solutions</a:t>
            </a:r>
          </a:p>
        </p:txBody>
      </p:sp>
      <p:sp>
        <p:nvSpPr>
          <p:cNvPr id="3" name="Content Placeholder 2">
            <a:extLst>
              <a:ext uri="{FF2B5EF4-FFF2-40B4-BE49-F238E27FC236}">
                <a16:creationId xmlns:a16="http://schemas.microsoft.com/office/drawing/2014/main" id="{E3D8C572-099C-4ACD-99D5-0184FB6CBA7F}"/>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Stigma flourishes in the absence of clear, consistent, multi-year educational campaigns that convey and affirm the validity and effectiveness of MAT as effective treatment, especially when it is integrated with culturally relevant Native practices. </a:t>
            </a:r>
          </a:p>
          <a:p>
            <a:r>
              <a:rPr lang="en-US" dirty="0">
                <a:latin typeface="Arial" panose="020B0604020202020204" pitchFamily="34" charset="0"/>
                <a:cs typeface="Arial" panose="020B0604020202020204" pitchFamily="34" charset="0"/>
              </a:rPr>
              <a:t>What are you doing, or can you do in your tribal community to educate key stakeholders to reduce stigma?</a:t>
            </a:r>
          </a:p>
        </p:txBody>
      </p:sp>
    </p:spTree>
    <p:extLst>
      <p:ext uri="{BB962C8B-B14F-4D97-AF65-F5344CB8AC3E}">
        <p14:creationId xmlns:p14="http://schemas.microsoft.com/office/powerpoint/2010/main" val="1390855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6">
            <a:extLst>
              <a:ext uri="{FF2B5EF4-FFF2-40B4-BE49-F238E27FC236}">
                <a16:creationId xmlns:a16="http://schemas.microsoft.com/office/drawing/2014/main" id="{FF5F1010-EA87-4C5A-A58C-005E22A99C7D}"/>
              </a:ext>
            </a:extLst>
          </p:cNvPr>
          <p:cNvPicPr>
            <a:picLocks noGrp="1" noChangeAspect="1"/>
          </p:cNvPicPr>
          <p:nvPr>
            <p:ph sz="half" idx="2"/>
          </p:nvPr>
        </p:nvPicPr>
        <p:blipFill rotWithShape="1">
          <a:blip r:embed="rId3"/>
          <a:srcRect t="11099" r="9091" b="354"/>
          <a:stretch/>
        </p:blipFill>
        <p:spPr>
          <a:xfrm>
            <a:off x="20" y="10"/>
            <a:ext cx="12191980" cy="6857990"/>
          </a:xfrm>
          <a:prstGeom prst="rect">
            <a:avLst/>
          </a:prstGeom>
        </p:spPr>
      </p:pic>
      <p:sp>
        <p:nvSpPr>
          <p:cNvPr id="13" name="Freeform: Shape 12">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AD66A0F0-E2D9-496D-B4EE-888C070FCD6C}"/>
              </a:ext>
            </a:extLst>
          </p:cNvPr>
          <p:cNvSpPr>
            <a:spLocks noGrp="1"/>
          </p:cNvSpPr>
          <p:nvPr>
            <p:ph type="title"/>
          </p:nvPr>
        </p:nvSpPr>
        <p:spPr>
          <a:xfrm>
            <a:off x="227728" y="105482"/>
            <a:ext cx="4062643" cy="693210"/>
          </a:xfrm>
        </p:spPr>
        <p:txBody>
          <a:bodyPr vert="horz" lIns="91440" tIns="45720" rIns="91440" bIns="45720" rtlCol="0" anchor="ctr">
            <a:normAutofit/>
          </a:bodyPr>
          <a:lstStyle/>
          <a:p>
            <a:r>
              <a:rPr lang="en-US" sz="4000" dirty="0">
                <a:latin typeface="Arial" panose="020B0604020202020204" pitchFamily="34" charset="0"/>
                <a:cs typeface="Arial" panose="020B0604020202020204" pitchFamily="34" charset="0"/>
              </a:rPr>
              <a:t>Summary</a:t>
            </a:r>
          </a:p>
        </p:txBody>
      </p:sp>
      <p:sp>
        <p:nvSpPr>
          <p:cNvPr id="5" name="Content Placeholder 4">
            <a:extLst>
              <a:ext uri="{FF2B5EF4-FFF2-40B4-BE49-F238E27FC236}">
                <a16:creationId xmlns:a16="http://schemas.microsoft.com/office/drawing/2014/main" id="{FC5C0C55-B003-47AF-A409-13D4438041E0}"/>
              </a:ext>
            </a:extLst>
          </p:cNvPr>
          <p:cNvSpPr>
            <a:spLocks noGrp="1"/>
          </p:cNvSpPr>
          <p:nvPr>
            <p:ph sz="half" idx="1"/>
          </p:nvPr>
        </p:nvSpPr>
        <p:spPr>
          <a:xfrm>
            <a:off x="-2333" y="799701"/>
            <a:ext cx="5116067" cy="4969939"/>
          </a:xfrm>
        </p:spPr>
        <p:txBody>
          <a:bodyPr vert="horz" lIns="91440" tIns="45720" rIns="91440" bIns="45720" rtlCol="0" anchor="t">
            <a:noAutofit/>
          </a:bodyPr>
          <a:lstStyle/>
          <a:p>
            <a:r>
              <a:rPr lang="en-US" sz="2500" dirty="0">
                <a:latin typeface="Arial" panose="020B0604020202020204" pitchFamily="34" charset="0"/>
                <a:cs typeface="Arial" panose="020B0604020202020204" pitchFamily="34" charset="0"/>
              </a:rPr>
              <a:t>Having an increased awareness of the relationship between language and stigma is key to changing how we communicate with more respectful and inclusive language! </a:t>
            </a:r>
          </a:p>
          <a:p>
            <a:r>
              <a:rPr lang="en-US" sz="2500" dirty="0">
                <a:latin typeface="Arial" panose="020B0604020202020204" pitchFamily="34" charset="0"/>
                <a:cs typeface="Arial" panose="020B0604020202020204" pitchFamily="34" charset="0"/>
              </a:rPr>
              <a:t>With careful attention to language, we can reduce the burden of stigma surrounding SUDs, improve access to health care for people with SUDs,     and save lives.</a:t>
            </a:r>
          </a:p>
        </p:txBody>
      </p:sp>
    </p:spTree>
    <p:extLst>
      <p:ext uri="{BB962C8B-B14F-4D97-AF65-F5344CB8AC3E}">
        <p14:creationId xmlns:p14="http://schemas.microsoft.com/office/powerpoint/2010/main" val="3019659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2D6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711835A-4E29-4E96-A466-53E7EF732F21}"/>
              </a:ext>
            </a:extLst>
          </p:cNvPr>
          <p:cNvSpPr>
            <a:spLocks noGrp="1"/>
          </p:cNvSpPr>
          <p:nvPr>
            <p:ph type="title"/>
          </p:nvPr>
        </p:nvSpPr>
        <p:spPr>
          <a:xfrm>
            <a:off x="337457" y="1807029"/>
            <a:ext cx="3407229" cy="3004457"/>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3400" kern="1200" dirty="0">
                <a:solidFill>
                  <a:srgbClr val="FFFFFF"/>
                </a:solidFill>
                <a:latin typeface="Arial" panose="020B0604020202020204" pitchFamily="34" charset="0"/>
                <a:cs typeface="Arial" panose="020B0604020202020204" pitchFamily="34" charset="0"/>
              </a:rPr>
              <a:t>Questions?</a:t>
            </a:r>
          </a:p>
        </p:txBody>
      </p:sp>
      <p:pic>
        <p:nvPicPr>
          <p:cNvPr id="5" name="Content Placeholder 6">
            <a:extLst>
              <a:ext uri="{FF2B5EF4-FFF2-40B4-BE49-F238E27FC236}">
                <a16:creationId xmlns:a16="http://schemas.microsoft.com/office/drawing/2014/main" id="{95B93CD3-AF4C-4DCC-8A7B-0CE491BC8E33}"/>
              </a:ext>
            </a:extLst>
          </p:cNvPr>
          <p:cNvPicPr>
            <a:picLocks noGrp="1" noChangeAspect="1"/>
          </p:cNvPicPr>
          <p:nvPr>
            <p:ph sz="half" idx="1"/>
          </p:nvPr>
        </p:nvPicPr>
        <p:blipFill rotWithShape="1">
          <a:blip r:embed="rId2"/>
          <a:srcRect l="9091" t="12204" b="11188"/>
          <a:stretch/>
        </p:blipFill>
        <p:spPr>
          <a:xfrm>
            <a:off x="4038600" y="1405645"/>
            <a:ext cx="7188199" cy="4043321"/>
          </a:xfrm>
          <a:prstGeom prst="rect">
            <a:avLst/>
          </a:prstGeom>
        </p:spPr>
      </p:pic>
    </p:spTree>
    <p:extLst>
      <p:ext uri="{BB962C8B-B14F-4D97-AF65-F5344CB8AC3E}">
        <p14:creationId xmlns:p14="http://schemas.microsoft.com/office/powerpoint/2010/main" val="1820066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71FDFB-A8D4-4EA6-8F2E-763ACB8F229B}"/>
              </a:ext>
            </a:extLst>
          </p:cNvPr>
          <p:cNvSpPr txBox="1"/>
          <p:nvPr/>
        </p:nvSpPr>
        <p:spPr>
          <a:xfrm>
            <a:off x="413658" y="5520500"/>
            <a:ext cx="9622970" cy="107721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ＭＳ Ｐゴシック" pitchFamily="34" charset="-128"/>
                <a:cs typeface="Arial" panose="020B0604020202020204" pitchFamily="34" charset="0"/>
              </a:rPr>
              <a:t>Questions/Information </a:t>
            </a:r>
            <a:r>
              <a:rPr kumimoji="0" lang="en-US" sz="3200" b="1" i="0" u="none" strike="noStrike" kern="1200" cap="none" spc="0" normalizeH="0" baseline="0" noProof="0" dirty="0">
                <a:ln>
                  <a:noFill/>
                </a:ln>
                <a:solidFill>
                  <a:srgbClr val="000000"/>
                </a:solidFill>
                <a:effectLst/>
                <a:uLnTx/>
                <a:uFillTx/>
                <a:latin typeface="Arial"/>
                <a:ea typeface="ＭＳ Ｐゴシック" pitchFamily="34" charset="-128"/>
                <a:cs typeface="Arial"/>
              </a:rPr>
              <a:t>about this presentation: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ＭＳ Ｐゴシック" pitchFamily="34" charset="-128"/>
                <a:cs typeface="Arial"/>
              </a:rPr>
              <a:t>Pam Baston 828 817 0385</a:t>
            </a:r>
          </a:p>
        </p:txBody>
      </p:sp>
      <p:sp>
        <p:nvSpPr>
          <p:cNvPr id="3" name="AutoShape 2" descr="image.png">
            <a:extLst>
              <a:ext uri="{FF2B5EF4-FFF2-40B4-BE49-F238E27FC236}">
                <a16:creationId xmlns:a16="http://schemas.microsoft.com/office/drawing/2014/main" id="{FF33181E-FB82-4F09-A2E0-B1790C679F41}"/>
              </a:ext>
            </a:extLst>
          </p:cNvPr>
          <p:cNvSpPr>
            <a:spLocks noChangeAspect="1" noChangeArrowheads="1"/>
          </p:cNvSpPr>
          <p:nvPr/>
        </p:nvSpPr>
        <p:spPr bwMode="auto">
          <a:xfrm>
            <a:off x="3752850" y="2109788"/>
            <a:ext cx="4686300" cy="2638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a:endParaRPr>
          </a:p>
        </p:txBody>
      </p:sp>
      <p:pic>
        <p:nvPicPr>
          <p:cNvPr id="10" name="Picture 9" descr="A screenshot of a computer&#10;&#10;Description automatically generated">
            <a:extLst>
              <a:ext uri="{FF2B5EF4-FFF2-40B4-BE49-F238E27FC236}">
                <a16:creationId xmlns:a16="http://schemas.microsoft.com/office/drawing/2014/main" id="{6AD7D57A-4894-4016-BA26-2C7F1DD30B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487" y="181315"/>
            <a:ext cx="9491884" cy="5339185"/>
          </a:xfrm>
          <a:prstGeom prst="rect">
            <a:avLst/>
          </a:prstGeom>
        </p:spPr>
      </p:pic>
    </p:spTree>
    <p:extLst>
      <p:ext uri="{BB962C8B-B14F-4D97-AF65-F5344CB8AC3E}">
        <p14:creationId xmlns:p14="http://schemas.microsoft.com/office/powerpoint/2010/main" val="1048944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94D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CFFBED9-EC16-4BAA-9873-58ED71905814}"/>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dirty="0">
                <a:solidFill>
                  <a:srgbClr val="FFFFFF"/>
                </a:solidFill>
                <a:latin typeface="Arial" panose="020B0604020202020204" pitchFamily="34" charset="0"/>
                <a:cs typeface="Arial" panose="020B0604020202020204" pitchFamily="34" charset="0"/>
              </a:rPr>
              <a:t>SUDs/OUDs carry a high burden of stigma</a:t>
            </a:r>
          </a:p>
        </p:txBody>
      </p:sp>
      <p:pic>
        <p:nvPicPr>
          <p:cNvPr id="11" name="Content Placeholder 6" descr="A person sitting on a bed&#10;&#10;Description automatically generated">
            <a:extLst>
              <a:ext uri="{FF2B5EF4-FFF2-40B4-BE49-F238E27FC236}">
                <a16:creationId xmlns:a16="http://schemas.microsoft.com/office/drawing/2014/main" id="{E5D11CD9-8794-4AC7-AA81-5BB663476037}"/>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29197" r="-2" b="29195"/>
          <a:stretch/>
        </p:blipFill>
        <p:spPr>
          <a:xfrm>
            <a:off x="327547" y="321733"/>
            <a:ext cx="7058306" cy="4107392"/>
          </a:xfrm>
          <a:prstGeom prst="rect">
            <a:avLst/>
          </a:prstGeom>
        </p:spPr>
      </p:pic>
      <p:sp>
        <p:nvSpPr>
          <p:cNvPr id="19" name="Rectangle 1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03F2D16A-A00B-48E8-A676-42A2F15B56D6}"/>
              </a:ext>
            </a:extLst>
          </p:cNvPr>
          <p:cNvSpPr>
            <a:spLocks noGrp="1"/>
          </p:cNvSpPr>
          <p:nvPr>
            <p:ph sz="half" idx="2"/>
          </p:nvPr>
        </p:nvSpPr>
        <p:spPr>
          <a:xfrm>
            <a:off x="7784894" y="691720"/>
            <a:ext cx="3835134" cy="5474557"/>
          </a:xfrm>
        </p:spPr>
        <p:txBody>
          <a:bodyPr vert="horz" lIns="91440" tIns="45720" rIns="91440" bIns="45720" rtlCol="0" anchor="ctr">
            <a:normAutofit fontScale="92500"/>
          </a:bodyPr>
          <a:lstStyle/>
          <a:p>
            <a:r>
              <a:rPr lang="en-US" dirty="0">
                <a:solidFill>
                  <a:srgbClr val="FFFFFF"/>
                </a:solidFill>
                <a:latin typeface="Arial" panose="020B0604020202020204" pitchFamily="34" charset="0"/>
                <a:cs typeface="Arial" panose="020B0604020202020204" pitchFamily="34" charset="0"/>
              </a:rPr>
              <a:t>People who experience stigma are less likely to seek out treatment services and access those services. </a:t>
            </a:r>
          </a:p>
          <a:p>
            <a:r>
              <a:rPr lang="en-US" dirty="0">
                <a:solidFill>
                  <a:srgbClr val="FFFFFF"/>
                </a:solidFill>
                <a:latin typeface="Arial" panose="020B0604020202020204" pitchFamily="34" charset="0"/>
                <a:cs typeface="Arial" panose="020B0604020202020204" pitchFamily="34" charset="0"/>
              </a:rPr>
              <a:t>When they do, people who experience stigma are more likely to drop out of care earlier. </a:t>
            </a:r>
          </a:p>
          <a:p>
            <a:r>
              <a:rPr lang="en-US" dirty="0">
                <a:solidFill>
                  <a:srgbClr val="FFFFFF"/>
                </a:solidFill>
                <a:latin typeface="Arial" panose="020B0604020202020204" pitchFamily="34" charset="0"/>
                <a:cs typeface="Arial" panose="020B0604020202020204" pitchFamily="34" charset="0"/>
              </a:rPr>
              <a:t>Both of these factors compound and lead to worse outcomes overall.</a:t>
            </a:r>
          </a:p>
          <a:p>
            <a:endParaRPr lang="en-US" sz="2000" dirty="0">
              <a:solidFill>
                <a:srgbClr val="FFFFFF"/>
              </a:solidFill>
            </a:endParaRPr>
          </a:p>
        </p:txBody>
      </p:sp>
    </p:spTree>
    <p:extLst>
      <p:ext uri="{BB962C8B-B14F-4D97-AF65-F5344CB8AC3E}">
        <p14:creationId xmlns:p14="http://schemas.microsoft.com/office/powerpoint/2010/main" val="16123226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5" name="Rectangle 64">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67" name="Rectangle 66">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69" name="Rectangle 68">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71" name="Rectangle 70">
            <a:extLst>
              <a:ext uri="{FF2B5EF4-FFF2-40B4-BE49-F238E27FC236}">
                <a16:creationId xmlns:a16="http://schemas.microsoft.com/office/drawing/2014/main" id="{4B526CBF-0AA4-49A9-B305-EE0AF3AF6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6" name="Content Placeholder 5" descr="A picture containing colorful, person, outdoor, dancer&#10;&#10;Description automatically generated">
            <a:extLst>
              <a:ext uri="{FF2B5EF4-FFF2-40B4-BE49-F238E27FC236}">
                <a16:creationId xmlns:a16="http://schemas.microsoft.com/office/drawing/2014/main" id="{21F6D5A1-695B-430A-B7F0-FB442CC63F9F}"/>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12231" r="9091" b="11160"/>
          <a:stretch/>
        </p:blipFill>
        <p:spPr>
          <a:xfrm>
            <a:off x="20" y="10"/>
            <a:ext cx="12191980" cy="6857990"/>
          </a:xfrm>
          <a:prstGeom prst="rect">
            <a:avLst/>
          </a:prstGeom>
        </p:spPr>
      </p:pic>
      <p:grpSp>
        <p:nvGrpSpPr>
          <p:cNvPr id="73" name="Group 72">
            <a:extLst>
              <a:ext uri="{FF2B5EF4-FFF2-40B4-BE49-F238E27FC236}">
                <a16:creationId xmlns:a16="http://schemas.microsoft.com/office/drawing/2014/main" id="{CC8B5139-02E6-4DEA-9CCE-962CAF0AFB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74" name="Rectangle 73">
              <a:extLst>
                <a:ext uri="{FF2B5EF4-FFF2-40B4-BE49-F238E27FC236}">
                  <a16:creationId xmlns:a16="http://schemas.microsoft.com/office/drawing/2014/main" id="{C0470BC0-AB0D-4A03-B4F1-5DDA9A31C1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75" name="Rectangle 74">
              <a:extLst>
                <a:ext uri="{FF2B5EF4-FFF2-40B4-BE49-F238E27FC236}">
                  <a16:creationId xmlns:a16="http://schemas.microsoft.com/office/drawing/2014/main" id="{724A08B2-EC2C-4641-81BE-FE8B068BE1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3" name="Title 2">
            <a:extLst>
              <a:ext uri="{FF2B5EF4-FFF2-40B4-BE49-F238E27FC236}">
                <a16:creationId xmlns:a16="http://schemas.microsoft.com/office/drawing/2014/main" id="{BECCD26B-18A5-41F4-A37F-8D2EA69A9F81}"/>
              </a:ext>
            </a:extLst>
          </p:cNvPr>
          <p:cNvSpPr>
            <a:spLocks noGrp="1"/>
          </p:cNvSpPr>
          <p:nvPr>
            <p:ph type="title"/>
          </p:nvPr>
        </p:nvSpPr>
        <p:spPr>
          <a:xfrm>
            <a:off x="592160" y="2401182"/>
            <a:ext cx="3412067" cy="2971801"/>
          </a:xfrm>
        </p:spPr>
        <p:txBody>
          <a:bodyPr vert="horz" lIns="91440" tIns="45720" rIns="91440" bIns="45720" rtlCol="0" anchor="b">
            <a:normAutofit fontScale="90000"/>
          </a:bodyPr>
          <a:lstStyle/>
          <a:p>
            <a:pPr>
              <a:lnSpc>
                <a:spcPct val="90000"/>
              </a:lnSpc>
            </a:pPr>
            <a:br>
              <a:rPr lang="en-US" sz="1700" dirty="0"/>
            </a:br>
            <a:br>
              <a:rPr lang="en-US" sz="1700" dirty="0"/>
            </a:br>
            <a:br>
              <a:rPr lang="en-US" sz="1700" dirty="0"/>
            </a:br>
            <a:br>
              <a:rPr lang="en-US" sz="1700" dirty="0"/>
            </a:br>
            <a:r>
              <a:rPr lang="en-US" sz="3600" cap="none" dirty="0">
                <a:latin typeface="Arial" panose="020B0604020202020204" pitchFamily="34" charset="0"/>
                <a:cs typeface="Arial" panose="020B0604020202020204" pitchFamily="34" charset="0"/>
              </a:rPr>
              <a:t>Contact your </a:t>
            </a:r>
            <a:r>
              <a:rPr lang="en-US" sz="3600" dirty="0">
                <a:latin typeface="Arial" panose="020B0604020202020204" pitchFamily="34" charset="0"/>
                <a:cs typeface="Arial" panose="020B0604020202020204" pitchFamily="34" charset="0"/>
              </a:rPr>
              <a:t>ai/an </a:t>
            </a:r>
            <a:r>
              <a:rPr lang="en-US" sz="3600" dirty="0" err="1">
                <a:latin typeface="Arial" panose="020B0604020202020204" pitchFamily="34" charset="0"/>
                <a:cs typeface="Arial" panose="020B0604020202020204" pitchFamily="34" charset="0"/>
              </a:rPr>
              <a:t>attc</a:t>
            </a:r>
            <a:r>
              <a:rPr lang="en-US" sz="3600" dirty="0">
                <a:latin typeface="Arial" panose="020B0604020202020204" pitchFamily="34" charset="0"/>
                <a:cs typeface="Arial" panose="020B0604020202020204" pitchFamily="34" charset="0"/>
              </a:rPr>
              <a:t> </a:t>
            </a:r>
            <a:r>
              <a:rPr lang="en-US" sz="3600" cap="none" dirty="0">
                <a:latin typeface="Arial" panose="020B0604020202020204" pitchFamily="34" charset="0"/>
                <a:cs typeface="Arial" panose="020B0604020202020204" pitchFamily="34" charset="0"/>
              </a:rPr>
              <a:t>for relevant TA needs.</a:t>
            </a:r>
            <a:br>
              <a:rPr lang="en-US" sz="3600" cap="none" dirty="0">
                <a:latin typeface="Arial" panose="020B0604020202020204" pitchFamily="34" charset="0"/>
                <a:cs typeface="Arial" panose="020B0604020202020204" pitchFamily="34" charset="0"/>
              </a:rPr>
            </a:br>
            <a:br>
              <a:rPr lang="en-US" sz="3600" cap="none" dirty="0">
                <a:latin typeface="Arial" panose="020B0604020202020204" pitchFamily="34" charset="0"/>
                <a:cs typeface="Arial" panose="020B0604020202020204" pitchFamily="34" charset="0"/>
              </a:rPr>
            </a:br>
            <a:r>
              <a:rPr lang="en-US" sz="3600" cap="none" dirty="0">
                <a:latin typeface="Arial" panose="020B0604020202020204" pitchFamily="34" charset="0"/>
                <a:cs typeface="Arial" panose="020B0604020202020204" pitchFamily="34" charset="0"/>
              </a:rPr>
              <a:t>Your fellow peer grantees can also be a great resource.</a:t>
            </a:r>
            <a:br>
              <a:rPr lang="en-US" sz="1700" dirty="0"/>
            </a:br>
            <a:br>
              <a:rPr lang="en-US" sz="1700" dirty="0"/>
            </a:br>
            <a:endParaRPr lang="en-US" sz="1700" dirty="0"/>
          </a:p>
        </p:txBody>
      </p:sp>
      <p:sp>
        <p:nvSpPr>
          <p:cNvPr id="13" name="Content Placeholder 3">
            <a:extLst>
              <a:ext uri="{FF2B5EF4-FFF2-40B4-BE49-F238E27FC236}">
                <a16:creationId xmlns:a16="http://schemas.microsoft.com/office/drawing/2014/main" id="{DF08456C-06FD-43B7-BEC7-A17787F59D26}"/>
              </a:ext>
            </a:extLst>
          </p:cNvPr>
          <p:cNvSpPr>
            <a:spLocks noGrp="1"/>
          </p:cNvSpPr>
          <p:nvPr>
            <p:ph sz="half" idx="1"/>
          </p:nvPr>
        </p:nvSpPr>
        <p:spPr>
          <a:xfrm>
            <a:off x="482600" y="5501113"/>
            <a:ext cx="3412067" cy="738820"/>
          </a:xfrm>
        </p:spPr>
        <p:txBody>
          <a:bodyPr vert="horz" lIns="91440" tIns="45720" rIns="91440" bIns="45720" rtlCol="0" anchor="t">
            <a:normAutofit/>
          </a:bodyPr>
          <a:lstStyle/>
          <a:p>
            <a:pPr marL="0" indent="0" algn="ctr">
              <a:buNone/>
            </a:pPr>
            <a:r>
              <a:rPr lang="en-US" sz="2800" b="1" cap="all" dirty="0">
                <a:solidFill>
                  <a:srgbClr val="A1DE57"/>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12541766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6C5202-F10C-45EA-920E-AB775D9BED75}"/>
              </a:ext>
            </a:extLst>
          </p:cNvPr>
          <p:cNvSpPr>
            <a:spLocks noGrp="1"/>
          </p:cNvSpPr>
          <p:nvPr>
            <p:ph idx="1"/>
          </p:nvPr>
        </p:nvSpPr>
        <p:spPr/>
        <p:txBody>
          <a:bodyPr/>
          <a:lstStyle/>
          <a:p>
            <a:r>
              <a:rPr lang="en-US" dirty="0">
                <a:hlinkClick r:id="rId2"/>
              </a:rPr>
              <a:t>https://ajp.psychiatryonline.org/doi/pdfplus/10.1176/appi.ajp.2018.17101174</a:t>
            </a:r>
            <a:endParaRPr lang="en-US" dirty="0"/>
          </a:p>
          <a:p>
            <a:r>
              <a:rPr lang="en-US" dirty="0"/>
              <a:t> </a:t>
            </a:r>
            <a:r>
              <a:rPr lang="en-US" dirty="0">
                <a:hlinkClick r:id="rId3"/>
              </a:rPr>
              <a:t>https://www.behavioral.net/article/natcon15-what-dopamine-tells-us-about-opioid-addiction</a:t>
            </a:r>
            <a:endParaRPr lang="en-US" dirty="0"/>
          </a:p>
          <a:p>
            <a:r>
              <a:rPr lang="en-US" altLang="en-US" dirty="0">
                <a:latin typeface="Arial" panose="020B0604020202020204" pitchFamily="34" charset="0"/>
                <a:hlinkClick r:id="rId4"/>
              </a:rPr>
              <a:t>http://www.williamwhitepapers.com/blog/2015/02/from-trauma-to-transformative-recovery.html</a:t>
            </a:r>
            <a:endParaRPr lang="en-US" altLang="en-US" dirty="0">
              <a:latin typeface="Arial" panose="020B0604020202020204" pitchFamily="34" charset="0"/>
            </a:endParaRPr>
          </a:p>
          <a:p>
            <a:r>
              <a:rPr lang="en-US" dirty="0"/>
              <a:t>Barry, C. L., McGinty, E. E., </a:t>
            </a:r>
            <a:r>
              <a:rPr lang="en-US" dirty="0" err="1"/>
              <a:t>Pescosolido</a:t>
            </a:r>
            <a:r>
              <a:rPr lang="en-US" dirty="0"/>
              <a:t>, B. A., &amp; Goldman, H. H. (2014). Stigma, discrimination, treatment effectiveness, and policy: public views about drug addiction and mental illness. </a:t>
            </a:r>
          </a:p>
          <a:p>
            <a:endParaRPr lang="en-US" altLang="en-US" dirty="0">
              <a:latin typeface="Arial" panose="020B0604020202020204" pitchFamily="34" charset="0"/>
            </a:endParaRP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Title 1">
            <a:extLst>
              <a:ext uri="{FF2B5EF4-FFF2-40B4-BE49-F238E27FC236}">
                <a16:creationId xmlns:a16="http://schemas.microsoft.com/office/drawing/2014/main" id="{EE0B1FB8-D72F-4F87-9B26-9279F01ABBB0}"/>
              </a:ext>
            </a:extLst>
          </p:cNvPr>
          <p:cNvSpPr>
            <a:spLocks noGrp="1"/>
          </p:cNvSpPr>
          <p:nvPr>
            <p:ph type="title"/>
          </p:nvPr>
        </p:nvSpPr>
        <p:spPr>
          <a:xfrm>
            <a:off x="838200" y="365125"/>
            <a:ext cx="10515600" cy="1325563"/>
          </a:xfrm>
        </p:spPr>
        <p:txBody>
          <a:bodyPr/>
          <a:lstStyle/>
          <a:p>
            <a:r>
              <a:rPr lang="en-US" dirty="0">
                <a:latin typeface="Arial" panose="020B0604020202020204" pitchFamily="34" charset="0"/>
                <a:cs typeface="Arial" panose="020B0604020202020204" pitchFamily="34" charset="0"/>
              </a:rPr>
              <a:t>Citations</a:t>
            </a:r>
          </a:p>
        </p:txBody>
      </p:sp>
    </p:spTree>
    <p:extLst>
      <p:ext uri="{BB962C8B-B14F-4D97-AF65-F5344CB8AC3E}">
        <p14:creationId xmlns:p14="http://schemas.microsoft.com/office/powerpoint/2010/main" val="32034150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E19A5-7C81-4924-9799-079E3C301456}"/>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Citations</a:t>
            </a:r>
          </a:p>
        </p:txBody>
      </p:sp>
      <p:sp>
        <p:nvSpPr>
          <p:cNvPr id="3" name="Content Placeholder 2">
            <a:extLst>
              <a:ext uri="{FF2B5EF4-FFF2-40B4-BE49-F238E27FC236}">
                <a16:creationId xmlns:a16="http://schemas.microsoft.com/office/drawing/2014/main" id="{E71596FD-2B8E-4B55-9D40-D3B3D4E378A4}"/>
              </a:ext>
            </a:extLst>
          </p:cNvPr>
          <p:cNvSpPr>
            <a:spLocks noGrp="1"/>
          </p:cNvSpPr>
          <p:nvPr>
            <p:ph idx="1"/>
          </p:nvPr>
        </p:nvSpPr>
        <p:spPr>
          <a:xfrm>
            <a:off x="838200" y="1448790"/>
            <a:ext cx="10740242" cy="4868883"/>
          </a:xfrm>
        </p:spPr>
        <p:txBody>
          <a:bodyPr>
            <a:normAutofit fontScale="77500" lnSpcReduction="20000"/>
          </a:bodyPr>
          <a:lstStyle/>
          <a:p>
            <a:pPr>
              <a:lnSpc>
                <a:spcPct val="120000"/>
              </a:lnSpc>
            </a:pPr>
            <a:r>
              <a:rPr lang="en-US" dirty="0">
                <a:latin typeface="Arial" panose="020B0604020202020204" pitchFamily="34" charset="0"/>
                <a:cs typeface="Arial" panose="020B0604020202020204" pitchFamily="34" charset="0"/>
              </a:rPr>
              <a:t>Barry, C. L., McGinty, E. E., </a:t>
            </a:r>
            <a:r>
              <a:rPr lang="en-US" dirty="0" err="1">
                <a:latin typeface="Arial" panose="020B0604020202020204" pitchFamily="34" charset="0"/>
                <a:cs typeface="Arial" panose="020B0604020202020204" pitchFamily="34" charset="0"/>
              </a:rPr>
              <a:t>Pescosolido</a:t>
            </a:r>
            <a:r>
              <a:rPr lang="en-US" dirty="0">
                <a:latin typeface="Arial" panose="020B0604020202020204" pitchFamily="34" charset="0"/>
                <a:cs typeface="Arial" panose="020B0604020202020204" pitchFamily="34" charset="0"/>
              </a:rPr>
              <a:t>, B. A., &amp; Goldman, H. H. (2014). Stigma, discrimination, treatment effectiveness, and policy: public views about drug addiction and mental illness.  </a:t>
            </a:r>
          </a:p>
          <a:p>
            <a:pPr>
              <a:lnSpc>
                <a:spcPct val="120000"/>
              </a:lnSpc>
            </a:pPr>
            <a:r>
              <a:rPr lang="en-US" dirty="0">
                <a:latin typeface="Arial" panose="020B0604020202020204" pitchFamily="34" charset="0"/>
                <a:cs typeface="Arial" panose="020B0604020202020204" pitchFamily="34" charset="0"/>
              </a:rPr>
              <a:t>Words Matter: How Language Choice Can Reduce Stigma; </a:t>
            </a:r>
            <a:r>
              <a:rPr lang="en-US" dirty="0">
                <a:latin typeface="Arial" panose="020B0604020202020204" pitchFamily="34" charset="0"/>
                <a:cs typeface="Arial" panose="020B0604020202020204" pitchFamily="34" charset="0"/>
                <a:hlinkClick r:id="rId2"/>
              </a:rPr>
              <a:t>https://www.samhsa.gov/capt/sites/default/files/resources/sud-stigma-tool.pdf</a:t>
            </a:r>
            <a:endParaRPr lang="en-US" dirty="0">
              <a:latin typeface="Arial" panose="020B0604020202020204" pitchFamily="34" charset="0"/>
              <a:cs typeface="Arial" panose="020B0604020202020204" pitchFamily="34" charset="0"/>
            </a:endParaRPr>
          </a:p>
          <a:p>
            <a:pPr>
              <a:lnSpc>
                <a:spcPct val="120000"/>
              </a:lnSpc>
            </a:pPr>
            <a:r>
              <a:rPr lang="en-US" dirty="0">
                <a:latin typeface="Arial" panose="020B0604020202020204" pitchFamily="34" charset="0"/>
                <a:cs typeface="Arial" panose="020B0604020202020204" pitchFamily="34" charset="0"/>
              </a:rPr>
              <a:t>Corrigan, P.W., </a:t>
            </a:r>
            <a:r>
              <a:rPr lang="en-US" dirty="0" err="1">
                <a:latin typeface="Arial" panose="020B0604020202020204" pitchFamily="34" charset="0"/>
                <a:cs typeface="Arial" panose="020B0604020202020204" pitchFamily="34" charset="0"/>
              </a:rPr>
              <a:t>Kuwabara</a:t>
            </a:r>
            <a:r>
              <a:rPr lang="en-US" dirty="0">
                <a:latin typeface="Arial" panose="020B0604020202020204" pitchFamily="34" charset="0"/>
                <a:cs typeface="Arial" panose="020B0604020202020204" pitchFamily="34" charset="0"/>
              </a:rPr>
              <a:t>, SA., O’Shaughnessy, J. (2009). The public stigma of mental illness and drug addiction: findings from a stratified random sample. Journal of Social Work. (9)(2): 139-147.  Barry, C.L., McGinty, E.E., </a:t>
            </a:r>
            <a:r>
              <a:rPr lang="en-US" dirty="0" err="1">
                <a:latin typeface="Arial" panose="020B0604020202020204" pitchFamily="34" charset="0"/>
                <a:cs typeface="Arial" panose="020B0604020202020204" pitchFamily="34" charset="0"/>
              </a:rPr>
              <a:t>Pescosolido</a:t>
            </a:r>
            <a:r>
              <a:rPr lang="en-US" dirty="0">
                <a:latin typeface="Arial" panose="020B0604020202020204" pitchFamily="34" charset="0"/>
                <a:cs typeface="Arial" panose="020B0604020202020204" pitchFamily="34" charset="0"/>
              </a:rPr>
              <a:t>, B.A., Goldman, H.H. (2014). Stigma, discrimination, treatment, effectiveness, and policy: public views about drug addiction and mental illness. Psychiatric Services. (65)(10): 1269-1272.  Kelly, J.F., </a:t>
            </a:r>
            <a:r>
              <a:rPr lang="en-US" dirty="0" err="1">
                <a:latin typeface="Arial" panose="020B0604020202020204" pitchFamily="34" charset="0"/>
                <a:cs typeface="Arial" panose="020B0604020202020204" pitchFamily="34" charset="0"/>
              </a:rPr>
              <a:t>Westerhoff</a:t>
            </a:r>
            <a:r>
              <a:rPr lang="en-US" dirty="0">
                <a:latin typeface="Arial" panose="020B0604020202020204" pitchFamily="34" charset="0"/>
                <a:cs typeface="Arial" panose="020B0604020202020204" pitchFamily="34" charset="0"/>
              </a:rPr>
              <a:t>, C.M. (2010). Does it matter how we refer to individuals with substance-related conditions? A randomized study of two commonly used terms. International Journal of Drug Policy. 21(3):202-7. </a:t>
            </a:r>
          </a:p>
        </p:txBody>
      </p:sp>
    </p:spTree>
    <p:extLst>
      <p:ext uri="{BB962C8B-B14F-4D97-AF65-F5344CB8AC3E}">
        <p14:creationId xmlns:p14="http://schemas.microsoft.com/office/powerpoint/2010/main" val="41707914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C47DE-A174-44BC-BA82-81A5AF4FEDA2}"/>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Citations</a:t>
            </a:r>
            <a:endParaRPr lang="en-US" dirty="0"/>
          </a:p>
        </p:txBody>
      </p:sp>
      <p:sp>
        <p:nvSpPr>
          <p:cNvPr id="3" name="Content Placeholder 2">
            <a:extLst>
              <a:ext uri="{FF2B5EF4-FFF2-40B4-BE49-F238E27FC236}">
                <a16:creationId xmlns:a16="http://schemas.microsoft.com/office/drawing/2014/main" id="{225DC495-3660-4242-9B2E-5516327869AD}"/>
              </a:ext>
            </a:extLst>
          </p:cNvPr>
          <p:cNvSpPr>
            <a:spLocks noGrp="1"/>
          </p:cNvSpPr>
          <p:nvPr>
            <p:ph idx="1"/>
          </p:nvPr>
        </p:nvSpPr>
        <p:spPr/>
        <p:txBody>
          <a:bodyPr>
            <a:normAutofit/>
          </a:bodyPr>
          <a:lstStyle/>
          <a:p>
            <a:r>
              <a:rPr lang="en-US" dirty="0"/>
              <a:t>Stop Saying “They’re Just Junkies;” </a:t>
            </a:r>
            <a:r>
              <a:rPr lang="en-US" dirty="0">
                <a:hlinkClick r:id="rId2"/>
              </a:rPr>
              <a:t>https://www.huffingtonpost.com/Alicia-cook/stop-saying-theyre-just-junkies_b_8881604.html</a:t>
            </a:r>
            <a:r>
              <a:rPr lang="en-US" dirty="0"/>
              <a:t>; 12.28.2015</a:t>
            </a:r>
          </a:p>
          <a:p>
            <a:r>
              <a:rPr lang="en-US" dirty="0"/>
              <a:t>Toward An Addiction-</a:t>
            </a:r>
            <a:r>
              <a:rPr lang="en-US" dirty="0" err="1"/>
              <a:t>Ary</a:t>
            </a:r>
            <a:r>
              <a:rPr lang="en-US" dirty="0"/>
              <a:t>: Language, Stigma, Treatment, and Policy. John F. Kelly, P Professionals. Anaheim, CA, June 2016. </a:t>
            </a:r>
          </a:p>
          <a:p>
            <a:r>
              <a:rPr lang="en-US" dirty="0"/>
              <a:t>Language of Recovery; </a:t>
            </a:r>
            <a:r>
              <a:rPr lang="en-US" dirty="0">
                <a:hlinkClick r:id="rId3"/>
              </a:rPr>
              <a:t>http://attcnetwork.org/home/Language%20of%20Recovery%20071416.pdf</a:t>
            </a:r>
            <a:r>
              <a:rPr lang="en-US" dirty="0"/>
              <a:t>; and </a:t>
            </a:r>
            <a:r>
              <a:rPr lang="en-US" i="1" dirty="0"/>
              <a:t>Language of Recovery. </a:t>
            </a:r>
            <a:r>
              <a:rPr lang="en-US" dirty="0"/>
              <a:t>Retrieved from </a:t>
            </a:r>
            <a:r>
              <a:rPr lang="en-US" u="sng" dirty="0">
                <a:hlinkClick r:id="rId4"/>
              </a:rPr>
              <a:t>http://attcnetwork.org/home/Language%20of%20Recovery%20071416</a:t>
            </a:r>
            <a:r>
              <a:rPr lang="en-US" sz="2400" u="sng" dirty="0">
                <a:hlinkClick r:id="rId4"/>
              </a:rPr>
              <a:t>.</a:t>
            </a:r>
            <a:r>
              <a:rPr lang="en-US" u="sng" dirty="0">
                <a:hlinkClick r:id="rId4"/>
              </a:rPr>
              <a:t>pdf</a:t>
            </a:r>
            <a:endParaRPr lang="en-US" dirty="0"/>
          </a:p>
          <a:p>
            <a:endParaRPr lang="en-US" dirty="0"/>
          </a:p>
        </p:txBody>
      </p:sp>
    </p:spTree>
    <p:extLst>
      <p:ext uri="{BB962C8B-B14F-4D97-AF65-F5344CB8AC3E}">
        <p14:creationId xmlns:p14="http://schemas.microsoft.com/office/powerpoint/2010/main" val="1958300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C877A-5390-4AEB-A80C-9712AFF80345}"/>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Significant and complex histories</a:t>
            </a:r>
          </a:p>
        </p:txBody>
      </p:sp>
      <p:sp>
        <p:nvSpPr>
          <p:cNvPr id="4" name="Content Placeholder 3">
            <a:extLst>
              <a:ext uri="{FF2B5EF4-FFF2-40B4-BE49-F238E27FC236}">
                <a16:creationId xmlns:a16="http://schemas.microsoft.com/office/drawing/2014/main" id="{615B62CC-1225-41CD-9CCD-6282D5FE21B4}"/>
              </a:ext>
            </a:extLst>
          </p:cNvPr>
          <p:cNvSpPr>
            <a:spLocks noGrp="1"/>
          </p:cNvSpPr>
          <p:nvPr>
            <p:ph sz="half" idx="2"/>
          </p:nvPr>
        </p:nvSpPr>
        <p:spPr>
          <a:xfrm>
            <a:off x="6172200" y="1825625"/>
            <a:ext cx="5441868" cy="4351338"/>
          </a:xfrm>
        </p:spPr>
        <p:txBody>
          <a:bodyPr/>
          <a:lstStyle/>
          <a:p>
            <a:r>
              <a:rPr lang="en-US" dirty="0">
                <a:latin typeface="Arial" panose="020B0604020202020204" pitchFamily="34" charset="0"/>
                <a:cs typeface="Arial" panose="020B0604020202020204" pitchFamily="34" charset="0"/>
              </a:rPr>
              <a:t>These individuals often have significant and complex histories of physical and sexual abuse, abandonment, loss, and associated trauma (for Native populations historical trauma) adversely affecting their ability to engage in/comply with programming.</a:t>
            </a:r>
          </a:p>
          <a:p>
            <a:endParaRPr lang="en-US" dirty="0"/>
          </a:p>
        </p:txBody>
      </p:sp>
      <p:pic>
        <p:nvPicPr>
          <p:cNvPr id="5" name="Content Placeholder 4">
            <a:extLst>
              <a:ext uri="{FF2B5EF4-FFF2-40B4-BE49-F238E27FC236}">
                <a16:creationId xmlns:a16="http://schemas.microsoft.com/office/drawing/2014/main" id="{45EAD4E8-7B28-4099-BB6E-DB54A94B0455}"/>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2" b="14968"/>
          <a:stretch/>
        </p:blipFill>
        <p:spPr>
          <a:xfrm>
            <a:off x="1285832" y="2336888"/>
            <a:ext cx="4286336" cy="3328811"/>
          </a:xfrm>
          <a:prstGeom prst="rect">
            <a:avLst/>
          </a:prstGeom>
        </p:spPr>
      </p:pic>
    </p:spTree>
    <p:extLst>
      <p:ext uri="{BB962C8B-B14F-4D97-AF65-F5344CB8AC3E}">
        <p14:creationId xmlns:p14="http://schemas.microsoft.com/office/powerpoint/2010/main" val="1111274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13C074-69F9-458F-90DE-01AD45CBE1E4}"/>
              </a:ext>
            </a:extLst>
          </p:cNvPr>
          <p:cNvSpPr>
            <a:spLocks noGrp="1"/>
          </p:cNvSpPr>
          <p:nvPr>
            <p:ph type="ctrTitle"/>
          </p:nvPr>
        </p:nvSpPr>
        <p:spPr>
          <a:xfrm>
            <a:off x="1524000" y="1122362"/>
            <a:ext cx="9144000" cy="2840037"/>
          </a:xfrm>
        </p:spPr>
        <p:txBody>
          <a:bodyPr>
            <a:normAutofit/>
          </a:bodyPr>
          <a:lstStyle/>
          <a:p>
            <a:r>
              <a:rPr lang="en-US" sz="5800" dirty="0"/>
              <a:t>Language and labels can bring significant social stigma and discrimination.</a:t>
            </a:r>
          </a:p>
        </p:txBody>
      </p:sp>
      <p:cxnSp>
        <p:nvCxnSpPr>
          <p:cNvPr id="12" name="Straight Connector 11">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8187857"/>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87362-07CF-469A-917C-FFD2D70E9BB5}"/>
              </a:ext>
            </a:extLst>
          </p:cNvPr>
          <p:cNvSpPr>
            <a:spLocks noGrp="1"/>
          </p:cNvSpPr>
          <p:nvPr>
            <p:ph type="title"/>
          </p:nvPr>
        </p:nvSpPr>
        <p:spPr>
          <a:xfrm>
            <a:off x="838199" y="365125"/>
            <a:ext cx="10823369" cy="1325563"/>
          </a:xfrm>
        </p:spPr>
        <p:txBody>
          <a:bodyPr>
            <a:normAutofit/>
          </a:bodyPr>
          <a:lstStyle/>
          <a:p>
            <a:r>
              <a:rPr lang="en-US" sz="4000" b="1" dirty="0">
                <a:latin typeface="Arial" panose="020B0604020202020204" pitchFamily="34" charset="0"/>
                <a:cs typeface="Arial" panose="020B0604020202020204" pitchFamily="34" charset="0"/>
              </a:rPr>
              <a:t>Stigmatizing vs. non-stigmatizing language</a:t>
            </a:r>
          </a:p>
        </p:txBody>
      </p:sp>
      <p:graphicFrame>
        <p:nvGraphicFramePr>
          <p:cNvPr id="4" name="Content Placeholder 3">
            <a:extLst>
              <a:ext uri="{FF2B5EF4-FFF2-40B4-BE49-F238E27FC236}">
                <a16:creationId xmlns:a16="http://schemas.microsoft.com/office/drawing/2014/main" id="{83D488C9-D4D5-4471-896B-1091C5E42746}"/>
              </a:ext>
            </a:extLst>
          </p:cNvPr>
          <p:cNvGraphicFramePr>
            <a:graphicFrameLocks noGrp="1"/>
          </p:cNvGraphicFramePr>
          <p:nvPr>
            <p:ph idx="1"/>
            <p:extLst>
              <p:ext uri="{D42A27DB-BD31-4B8C-83A1-F6EECF244321}">
                <p14:modId xmlns:p14="http://schemas.microsoft.com/office/powerpoint/2010/main" val="2865046286"/>
              </p:ext>
            </p:extLst>
          </p:nvPr>
        </p:nvGraphicFramePr>
        <p:xfrm>
          <a:off x="973777" y="1508166"/>
          <a:ext cx="10129652" cy="4690753"/>
        </p:xfrm>
        <a:graphic>
          <a:graphicData uri="http://schemas.openxmlformats.org/drawingml/2006/table">
            <a:tbl>
              <a:tblPr firstRow="1" firstCol="1" bandRow="1">
                <a:tableStyleId>{5C22544A-7EE6-4342-B048-85BDC9FD1C3A}</a:tableStyleId>
              </a:tblPr>
              <a:tblGrid>
                <a:gridCol w="3584921">
                  <a:extLst>
                    <a:ext uri="{9D8B030D-6E8A-4147-A177-3AD203B41FA5}">
                      <a16:colId xmlns:a16="http://schemas.microsoft.com/office/drawing/2014/main" val="3421084697"/>
                    </a:ext>
                  </a:extLst>
                </a:gridCol>
                <a:gridCol w="2855629">
                  <a:extLst>
                    <a:ext uri="{9D8B030D-6E8A-4147-A177-3AD203B41FA5}">
                      <a16:colId xmlns:a16="http://schemas.microsoft.com/office/drawing/2014/main" val="3980119694"/>
                    </a:ext>
                  </a:extLst>
                </a:gridCol>
                <a:gridCol w="3689102">
                  <a:extLst>
                    <a:ext uri="{9D8B030D-6E8A-4147-A177-3AD203B41FA5}">
                      <a16:colId xmlns:a16="http://schemas.microsoft.com/office/drawing/2014/main" val="2974587148"/>
                    </a:ext>
                  </a:extLst>
                </a:gridCol>
              </a:tblGrid>
              <a:tr h="1353134">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Dated Language</a:t>
                      </a:r>
                    </a:p>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Instead of …</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C00000"/>
                    </a:solidFill>
                  </a:tcP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Use Preferred Language</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50000"/>
                      </a:schemeClr>
                    </a:solidFill>
                  </a:tcP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Rationale</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50000"/>
                      </a:schemeClr>
                    </a:solidFill>
                  </a:tcPr>
                </a:tc>
                <a:extLst>
                  <a:ext uri="{0D108BD9-81ED-4DB2-BD59-A6C34878D82A}">
                    <a16:rowId xmlns:a16="http://schemas.microsoft.com/office/drawing/2014/main" val="1064918088"/>
                  </a:ext>
                </a:extLst>
              </a:tr>
              <a:tr h="3337619">
                <a:tc>
                  <a:txBody>
                    <a:bodyPr/>
                    <a:lstStyle/>
                    <a:p>
                      <a:pPr marL="0" marR="0">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Alcoholic/Addict/</a:t>
                      </a:r>
                    </a:p>
                    <a:p>
                      <a:pPr marL="0" marR="0">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Junkie</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C00000"/>
                    </a:solidFill>
                  </a:tcPr>
                </a:tc>
                <a:tc>
                  <a:txBody>
                    <a:bodyPr/>
                    <a:lstStyle/>
                    <a:p>
                      <a:pPr marL="0" marR="0">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Person; or Person not yet in recovery; or a person with an alcohol/drug disorder</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0" marR="0">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It is not right to define the person by the disease or by the drug.</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307515354"/>
                  </a:ext>
                </a:extLst>
              </a:tr>
            </a:tbl>
          </a:graphicData>
        </a:graphic>
      </p:graphicFrame>
    </p:spTree>
    <p:extLst>
      <p:ext uri="{BB962C8B-B14F-4D97-AF65-F5344CB8AC3E}">
        <p14:creationId xmlns:p14="http://schemas.microsoft.com/office/powerpoint/2010/main" val="3265326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F29EE-98AC-444D-8F14-05C88221D24B}"/>
              </a:ext>
            </a:extLst>
          </p:cNvPr>
          <p:cNvSpPr>
            <a:spLocks noGrp="1"/>
          </p:cNvSpPr>
          <p:nvPr>
            <p:ph type="title"/>
          </p:nvPr>
        </p:nvSpPr>
        <p:spPr>
          <a:xfrm>
            <a:off x="296884" y="365125"/>
            <a:ext cx="11697194" cy="1325563"/>
          </a:xfrm>
        </p:spPr>
        <p:txBody>
          <a:bodyPr/>
          <a:lstStyle/>
          <a:p>
            <a:r>
              <a:rPr lang="en-US" b="1" dirty="0">
                <a:latin typeface="Arial" panose="020B0604020202020204" pitchFamily="34" charset="0"/>
                <a:cs typeface="Arial" panose="020B0604020202020204" pitchFamily="34" charset="0"/>
              </a:rPr>
              <a:t>Stigmatizing vs. non-stigmatizing language</a:t>
            </a:r>
            <a:endParaRPr lang="en-US" b="1" dirty="0"/>
          </a:p>
        </p:txBody>
      </p:sp>
      <p:graphicFrame>
        <p:nvGraphicFramePr>
          <p:cNvPr id="4" name="Content Placeholder 3">
            <a:extLst>
              <a:ext uri="{FF2B5EF4-FFF2-40B4-BE49-F238E27FC236}">
                <a16:creationId xmlns:a16="http://schemas.microsoft.com/office/drawing/2014/main" id="{C79613D4-D86C-4D01-8310-A897919F9AF8}"/>
              </a:ext>
            </a:extLst>
          </p:cNvPr>
          <p:cNvGraphicFramePr>
            <a:graphicFrameLocks noGrp="1"/>
          </p:cNvGraphicFramePr>
          <p:nvPr>
            <p:ph idx="1"/>
            <p:extLst>
              <p:ext uri="{D42A27DB-BD31-4B8C-83A1-F6EECF244321}">
                <p14:modId xmlns:p14="http://schemas.microsoft.com/office/powerpoint/2010/main" val="2150110247"/>
              </p:ext>
            </p:extLst>
          </p:nvPr>
        </p:nvGraphicFramePr>
        <p:xfrm>
          <a:off x="838201" y="1864426"/>
          <a:ext cx="10348356" cy="4239491"/>
        </p:xfrm>
        <a:graphic>
          <a:graphicData uri="http://schemas.openxmlformats.org/drawingml/2006/table">
            <a:tbl>
              <a:tblPr firstRow="1" firstCol="1" bandRow="1">
                <a:tableStyleId>{5C22544A-7EE6-4342-B048-85BDC9FD1C3A}</a:tableStyleId>
              </a:tblPr>
              <a:tblGrid>
                <a:gridCol w="3662322">
                  <a:extLst>
                    <a:ext uri="{9D8B030D-6E8A-4147-A177-3AD203B41FA5}">
                      <a16:colId xmlns:a16="http://schemas.microsoft.com/office/drawing/2014/main" val="3421084697"/>
                    </a:ext>
                  </a:extLst>
                </a:gridCol>
                <a:gridCol w="2547798">
                  <a:extLst>
                    <a:ext uri="{9D8B030D-6E8A-4147-A177-3AD203B41FA5}">
                      <a16:colId xmlns:a16="http://schemas.microsoft.com/office/drawing/2014/main" val="3980119694"/>
                    </a:ext>
                  </a:extLst>
                </a:gridCol>
                <a:gridCol w="4138236">
                  <a:extLst>
                    <a:ext uri="{9D8B030D-6E8A-4147-A177-3AD203B41FA5}">
                      <a16:colId xmlns:a16="http://schemas.microsoft.com/office/drawing/2014/main" val="2974587148"/>
                    </a:ext>
                  </a:extLst>
                </a:gridCol>
              </a:tblGrid>
              <a:tr h="1331177">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Dated Language</a:t>
                      </a:r>
                    </a:p>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Instead of …</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C00000"/>
                    </a:solidFill>
                  </a:tcP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Use Preferred Language</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50000"/>
                      </a:schemeClr>
                    </a:solidFill>
                  </a:tcP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Rationale</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50000"/>
                      </a:schemeClr>
                    </a:solidFill>
                  </a:tcPr>
                </a:tc>
                <a:extLst>
                  <a:ext uri="{0D108BD9-81ED-4DB2-BD59-A6C34878D82A}">
                    <a16:rowId xmlns:a16="http://schemas.microsoft.com/office/drawing/2014/main" val="1064918088"/>
                  </a:ext>
                </a:extLst>
              </a:tr>
              <a:tr h="2908314">
                <a:tc>
                  <a:txBody>
                    <a:bodyPr/>
                    <a:lstStyle/>
                    <a:p>
                      <a:pPr marL="0" marR="0">
                        <a:lnSpc>
                          <a:spcPct val="115000"/>
                        </a:lnSpc>
                        <a:spcBef>
                          <a:spcPts val="0"/>
                        </a:spcBef>
                        <a:spcAft>
                          <a:spcPts val="0"/>
                        </a:spcAft>
                      </a:pPr>
                      <a:r>
                        <a:rPr lang="en-US" sz="2800" b="1" kern="1200" dirty="0">
                          <a:solidFill>
                            <a:schemeClr val="lt1"/>
                          </a:solidFill>
                          <a:effectLst/>
                          <a:latin typeface="Arial" panose="020B0604020202020204" pitchFamily="34" charset="0"/>
                          <a:ea typeface="+mn-ea"/>
                          <a:cs typeface="Arial" panose="020B0604020202020204" pitchFamily="34" charset="0"/>
                        </a:rPr>
                        <a:t>Drug abuser</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C00000"/>
                    </a:solidFill>
                  </a:tcPr>
                </a:tc>
                <a:tc>
                  <a:txBody>
                    <a:bodyPr/>
                    <a:lstStyle/>
                    <a:p>
                      <a:pPr marL="0" marR="0">
                        <a:lnSpc>
                          <a:spcPct val="115000"/>
                        </a:lnSpc>
                        <a:spcBef>
                          <a:spcPts val="0"/>
                        </a:spcBef>
                        <a:spcAft>
                          <a:spcPts val="0"/>
                        </a:spcAft>
                      </a:pPr>
                      <a:r>
                        <a:rPr lang="en-US" sz="2800" kern="1200" dirty="0">
                          <a:solidFill>
                            <a:schemeClr val="dk1"/>
                          </a:solidFill>
                          <a:effectLst/>
                          <a:latin typeface="Arial" panose="020B0604020202020204" pitchFamily="34" charset="0"/>
                          <a:ea typeface="+mn-ea"/>
                          <a:cs typeface="Arial" panose="020B0604020202020204" pitchFamily="34" charset="0"/>
                        </a:rPr>
                        <a:t>A person with a substance use disorder</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0" marR="0">
                        <a:lnSpc>
                          <a:spcPct val="115000"/>
                        </a:lnSpc>
                        <a:spcBef>
                          <a:spcPts val="0"/>
                        </a:spcBef>
                        <a:spcAft>
                          <a:spcPts val="0"/>
                        </a:spcAft>
                      </a:pPr>
                      <a:r>
                        <a:rPr lang="en-US" sz="2800" kern="1200" dirty="0">
                          <a:solidFill>
                            <a:schemeClr val="dk1"/>
                          </a:solidFill>
                          <a:effectLst/>
                          <a:latin typeface="Arial" panose="020B0604020202020204" pitchFamily="34" charset="0"/>
                          <a:ea typeface="+mn-ea"/>
                          <a:cs typeface="Arial" panose="020B0604020202020204" pitchFamily="34" charset="0"/>
                        </a:rPr>
                        <a:t>Drug abuser implies the person </a:t>
                      </a:r>
                      <a:r>
                        <a:rPr lang="en-US" sz="2800" i="1" kern="1200" dirty="0">
                          <a:solidFill>
                            <a:schemeClr val="dk1"/>
                          </a:solidFill>
                          <a:effectLst/>
                          <a:latin typeface="Arial" panose="020B0604020202020204" pitchFamily="34" charset="0"/>
                          <a:ea typeface="+mn-ea"/>
                          <a:cs typeface="Arial" panose="020B0604020202020204" pitchFamily="34" charset="0"/>
                        </a:rPr>
                        <a:t>is</a:t>
                      </a:r>
                      <a:r>
                        <a:rPr lang="en-US" sz="2800" kern="1200" dirty="0">
                          <a:solidFill>
                            <a:schemeClr val="dk1"/>
                          </a:solidFill>
                          <a:effectLst/>
                          <a:latin typeface="Arial" panose="020B0604020202020204" pitchFamily="34" charset="0"/>
                          <a:ea typeface="+mn-ea"/>
                          <a:cs typeface="Arial" panose="020B0604020202020204" pitchFamily="34" charset="0"/>
                        </a:rPr>
                        <a:t> the problem, rather than as a person with a substance use disorder.</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307515354"/>
                  </a:ext>
                </a:extLst>
              </a:tr>
            </a:tbl>
          </a:graphicData>
        </a:graphic>
      </p:graphicFrame>
    </p:spTree>
    <p:extLst>
      <p:ext uri="{BB962C8B-B14F-4D97-AF65-F5344CB8AC3E}">
        <p14:creationId xmlns:p14="http://schemas.microsoft.com/office/powerpoint/2010/main" val="2322988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BCCBF-E9CE-4AB6-9AD3-47C1E4BAA1DB}"/>
              </a:ext>
            </a:extLst>
          </p:cNvPr>
          <p:cNvSpPr>
            <a:spLocks noGrp="1"/>
          </p:cNvSpPr>
          <p:nvPr>
            <p:ph type="title"/>
          </p:nvPr>
        </p:nvSpPr>
        <p:spPr>
          <a:xfrm>
            <a:off x="332510" y="377000"/>
            <a:ext cx="11744695" cy="1325563"/>
          </a:xfrm>
        </p:spPr>
        <p:txBody>
          <a:bodyPr/>
          <a:lstStyle/>
          <a:p>
            <a:r>
              <a:rPr lang="en-US" b="1" dirty="0">
                <a:latin typeface="Arial" panose="020B0604020202020204" pitchFamily="34" charset="0"/>
                <a:cs typeface="Arial" panose="020B0604020202020204" pitchFamily="34" charset="0"/>
              </a:rPr>
              <a:t>Stigmatizing vs. non-stigmatizing language</a:t>
            </a:r>
            <a:endParaRPr lang="en-US" b="1" dirty="0"/>
          </a:p>
        </p:txBody>
      </p:sp>
      <p:graphicFrame>
        <p:nvGraphicFramePr>
          <p:cNvPr id="4" name="Content Placeholder 3">
            <a:extLst>
              <a:ext uri="{FF2B5EF4-FFF2-40B4-BE49-F238E27FC236}">
                <a16:creationId xmlns:a16="http://schemas.microsoft.com/office/drawing/2014/main" id="{173A9DCB-9339-4CAC-9359-25C45EB1DF8E}"/>
              </a:ext>
            </a:extLst>
          </p:cNvPr>
          <p:cNvGraphicFramePr>
            <a:graphicFrameLocks noGrp="1"/>
          </p:cNvGraphicFramePr>
          <p:nvPr>
            <p:ph idx="1"/>
            <p:extLst>
              <p:ext uri="{D42A27DB-BD31-4B8C-83A1-F6EECF244321}">
                <p14:modId xmlns:p14="http://schemas.microsoft.com/office/powerpoint/2010/main" val="2973596321"/>
              </p:ext>
            </p:extLst>
          </p:nvPr>
        </p:nvGraphicFramePr>
        <p:xfrm>
          <a:off x="838200" y="2101932"/>
          <a:ext cx="10229602" cy="4475883"/>
        </p:xfrm>
        <a:graphic>
          <a:graphicData uri="http://schemas.openxmlformats.org/drawingml/2006/table">
            <a:tbl>
              <a:tblPr firstRow="1" firstCol="1" bandRow="1">
                <a:tableStyleId>{5C22544A-7EE6-4342-B048-85BDC9FD1C3A}</a:tableStyleId>
              </a:tblPr>
              <a:tblGrid>
                <a:gridCol w="3620294">
                  <a:extLst>
                    <a:ext uri="{9D8B030D-6E8A-4147-A177-3AD203B41FA5}">
                      <a16:colId xmlns:a16="http://schemas.microsoft.com/office/drawing/2014/main" val="3421084697"/>
                    </a:ext>
                  </a:extLst>
                </a:gridCol>
                <a:gridCol w="2518561">
                  <a:extLst>
                    <a:ext uri="{9D8B030D-6E8A-4147-A177-3AD203B41FA5}">
                      <a16:colId xmlns:a16="http://schemas.microsoft.com/office/drawing/2014/main" val="3980119694"/>
                    </a:ext>
                  </a:extLst>
                </a:gridCol>
                <a:gridCol w="4090747">
                  <a:extLst>
                    <a:ext uri="{9D8B030D-6E8A-4147-A177-3AD203B41FA5}">
                      <a16:colId xmlns:a16="http://schemas.microsoft.com/office/drawing/2014/main" val="2974587148"/>
                    </a:ext>
                  </a:extLst>
                </a:gridCol>
              </a:tblGrid>
              <a:tr h="1082506">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Dated Language</a:t>
                      </a:r>
                    </a:p>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Instead of …</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C00000"/>
                    </a:solidFill>
                  </a:tcP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Use Preferred Language</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50000"/>
                      </a:schemeClr>
                    </a:solidFill>
                  </a:tcP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Rationale</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50000"/>
                      </a:schemeClr>
                    </a:solidFill>
                  </a:tcPr>
                </a:tc>
                <a:extLst>
                  <a:ext uri="{0D108BD9-81ED-4DB2-BD59-A6C34878D82A}">
                    <a16:rowId xmlns:a16="http://schemas.microsoft.com/office/drawing/2014/main" val="1064918088"/>
                  </a:ext>
                </a:extLst>
              </a:tr>
              <a:tr h="2670096">
                <a:tc>
                  <a:txBody>
                    <a:bodyPr/>
                    <a:lstStyle/>
                    <a:p>
                      <a:pPr marL="0" marR="0">
                        <a:lnSpc>
                          <a:spcPct val="115000"/>
                        </a:lnSpc>
                        <a:spcBef>
                          <a:spcPts val="0"/>
                        </a:spcBef>
                        <a:spcAft>
                          <a:spcPts val="0"/>
                        </a:spcAft>
                      </a:pPr>
                      <a:r>
                        <a:rPr lang="en-US" sz="2800" dirty="0">
                          <a:effectLst/>
                          <a:latin typeface="Arial" panose="020B0604020202020204" pitchFamily="34" charset="0"/>
                          <a:ea typeface="Calibri" panose="020F0502020204030204" pitchFamily="34" charset="0"/>
                          <a:cs typeface="Arial" panose="020B0604020202020204" pitchFamily="34" charset="0"/>
                        </a:rPr>
                        <a:t>Clean and sober</a:t>
                      </a:r>
                    </a:p>
                  </a:txBody>
                  <a:tcPr marL="68580" marR="68580" marT="0" marB="0">
                    <a:solidFill>
                      <a:srgbClr val="C00000"/>
                    </a:solidFill>
                  </a:tcPr>
                </a:tc>
                <a:tc>
                  <a:txBody>
                    <a:bodyPr/>
                    <a:lstStyle/>
                    <a:p>
                      <a:pPr marL="0" marR="0">
                        <a:lnSpc>
                          <a:spcPct val="115000"/>
                        </a:lnSpc>
                        <a:spcBef>
                          <a:spcPts val="0"/>
                        </a:spcBef>
                        <a:spcAft>
                          <a:spcPts val="0"/>
                        </a:spcAft>
                      </a:pPr>
                      <a:r>
                        <a:rPr lang="en-US" sz="2800" kern="1200" dirty="0">
                          <a:solidFill>
                            <a:schemeClr val="dk1"/>
                          </a:solidFill>
                          <a:effectLst/>
                          <a:latin typeface="Arial" panose="020B0604020202020204" pitchFamily="34" charset="0"/>
                          <a:ea typeface="+mn-ea"/>
                          <a:cs typeface="Arial" panose="020B0604020202020204" pitchFamily="34" charset="0"/>
                        </a:rPr>
                        <a:t>Free from illicit and non-prescribed medications </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0" marR="0">
                        <a:lnSpc>
                          <a:spcPct val="115000"/>
                        </a:lnSpc>
                        <a:spcBef>
                          <a:spcPts val="0"/>
                        </a:spcBef>
                        <a:spcAft>
                          <a:spcPts val="0"/>
                        </a:spcAft>
                      </a:pPr>
                      <a:r>
                        <a:rPr lang="en-US" sz="2800" dirty="0">
                          <a:effectLst/>
                          <a:latin typeface="Arial" panose="020B0604020202020204" pitchFamily="34" charset="0"/>
                          <a:ea typeface="Calibri" panose="020F0502020204030204" pitchFamily="34" charset="0"/>
                          <a:cs typeface="Arial" panose="020B0604020202020204" pitchFamily="34" charset="0"/>
                        </a:rPr>
                        <a:t>“</a:t>
                      </a:r>
                      <a:r>
                        <a:rPr lang="en-US" sz="2800" kern="1200" dirty="0">
                          <a:solidFill>
                            <a:schemeClr val="dk1"/>
                          </a:solidFill>
                          <a:effectLst/>
                          <a:latin typeface="Arial" panose="020B0604020202020204" pitchFamily="34" charset="0"/>
                          <a:ea typeface="+mn-ea"/>
                          <a:cs typeface="Arial" panose="020B0604020202020204" pitchFamily="34" charset="0"/>
                        </a:rPr>
                        <a:t>Free from illicit and non-prescribed medications” is a description of a person’s current substance use status, as opposed to a value-laden term.</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307515354"/>
                  </a:ext>
                </a:extLst>
              </a:tr>
            </a:tbl>
          </a:graphicData>
        </a:graphic>
      </p:graphicFrame>
    </p:spTree>
    <p:extLst>
      <p:ext uri="{BB962C8B-B14F-4D97-AF65-F5344CB8AC3E}">
        <p14:creationId xmlns:p14="http://schemas.microsoft.com/office/powerpoint/2010/main" val="3842138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87362-07CF-469A-917C-FFD2D70E9BB5}"/>
              </a:ext>
            </a:extLst>
          </p:cNvPr>
          <p:cNvSpPr>
            <a:spLocks noGrp="1"/>
          </p:cNvSpPr>
          <p:nvPr>
            <p:ph type="title"/>
          </p:nvPr>
        </p:nvSpPr>
        <p:spPr>
          <a:xfrm>
            <a:off x="838199" y="365125"/>
            <a:ext cx="10989623" cy="1325563"/>
          </a:xfrm>
        </p:spPr>
        <p:txBody>
          <a:bodyPr>
            <a:normAutofit/>
          </a:bodyPr>
          <a:lstStyle/>
          <a:p>
            <a:r>
              <a:rPr lang="en-US" sz="4000" b="1" dirty="0">
                <a:latin typeface="Arial" panose="020B0604020202020204" pitchFamily="34" charset="0"/>
                <a:cs typeface="Arial" panose="020B0604020202020204" pitchFamily="34" charset="0"/>
              </a:rPr>
              <a:t>Stigmatizing vs. non-stigmatizing language</a:t>
            </a:r>
          </a:p>
        </p:txBody>
      </p:sp>
      <p:graphicFrame>
        <p:nvGraphicFramePr>
          <p:cNvPr id="4" name="Content Placeholder 3">
            <a:extLst>
              <a:ext uri="{FF2B5EF4-FFF2-40B4-BE49-F238E27FC236}">
                <a16:creationId xmlns:a16="http://schemas.microsoft.com/office/drawing/2014/main" id="{83D488C9-D4D5-4471-896B-1091C5E42746}"/>
              </a:ext>
            </a:extLst>
          </p:cNvPr>
          <p:cNvGraphicFramePr>
            <a:graphicFrameLocks noGrp="1"/>
          </p:cNvGraphicFramePr>
          <p:nvPr>
            <p:ph idx="1"/>
            <p:extLst>
              <p:ext uri="{D42A27DB-BD31-4B8C-83A1-F6EECF244321}">
                <p14:modId xmlns:p14="http://schemas.microsoft.com/office/powerpoint/2010/main" val="1109841416"/>
              </p:ext>
            </p:extLst>
          </p:nvPr>
        </p:nvGraphicFramePr>
        <p:xfrm>
          <a:off x="838200" y="1496291"/>
          <a:ext cx="10515600" cy="4476998"/>
        </p:xfrm>
        <a:graphic>
          <a:graphicData uri="http://schemas.openxmlformats.org/drawingml/2006/table">
            <a:tbl>
              <a:tblPr firstRow="1" firstCol="1" bandRow="1">
                <a:tableStyleId>{5C22544A-7EE6-4342-B048-85BDC9FD1C3A}</a:tableStyleId>
              </a:tblPr>
              <a:tblGrid>
                <a:gridCol w="3721510">
                  <a:extLst>
                    <a:ext uri="{9D8B030D-6E8A-4147-A177-3AD203B41FA5}">
                      <a16:colId xmlns:a16="http://schemas.microsoft.com/office/drawing/2014/main" val="3421084697"/>
                    </a:ext>
                  </a:extLst>
                </a:gridCol>
                <a:gridCol w="3009347">
                  <a:extLst>
                    <a:ext uri="{9D8B030D-6E8A-4147-A177-3AD203B41FA5}">
                      <a16:colId xmlns:a16="http://schemas.microsoft.com/office/drawing/2014/main" val="3980119694"/>
                    </a:ext>
                  </a:extLst>
                </a:gridCol>
                <a:gridCol w="3784743">
                  <a:extLst>
                    <a:ext uri="{9D8B030D-6E8A-4147-A177-3AD203B41FA5}">
                      <a16:colId xmlns:a16="http://schemas.microsoft.com/office/drawing/2014/main" val="2974587148"/>
                    </a:ext>
                  </a:extLst>
                </a:gridCol>
              </a:tblGrid>
              <a:tr h="1405754">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Dated Language</a:t>
                      </a:r>
                    </a:p>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Instead of …</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C00000"/>
                    </a:solidFill>
                  </a:tcP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Use Preferred Language</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50000"/>
                      </a:schemeClr>
                    </a:solidFill>
                  </a:tcP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Rationale</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50000"/>
                      </a:schemeClr>
                    </a:solidFill>
                  </a:tcPr>
                </a:tc>
                <a:extLst>
                  <a:ext uri="{0D108BD9-81ED-4DB2-BD59-A6C34878D82A}">
                    <a16:rowId xmlns:a16="http://schemas.microsoft.com/office/drawing/2014/main" val="1064918088"/>
                  </a:ext>
                </a:extLst>
              </a:tr>
              <a:tr h="3071244">
                <a:tc>
                  <a:txBody>
                    <a:bodyPr/>
                    <a:lstStyle/>
                    <a:p>
                      <a:pPr marL="0" marR="0">
                        <a:lnSpc>
                          <a:spcPct val="115000"/>
                        </a:lnSpc>
                        <a:spcBef>
                          <a:spcPts val="0"/>
                        </a:spcBef>
                        <a:spcAft>
                          <a:spcPts val="0"/>
                        </a:spcAft>
                      </a:pPr>
                      <a:r>
                        <a:rPr lang="en-US" sz="2800" b="1" kern="1200" dirty="0">
                          <a:solidFill>
                            <a:schemeClr val="lt1"/>
                          </a:solidFill>
                          <a:effectLst/>
                          <a:latin typeface="Arial" panose="020B0604020202020204" pitchFamily="34" charset="0"/>
                          <a:ea typeface="+mn-ea"/>
                          <a:cs typeface="Arial" panose="020B0604020202020204" pitchFamily="34" charset="0"/>
                        </a:rPr>
                        <a:t>Clean drug screen</a:t>
                      </a:r>
                      <a:endParaRPr lang="en-US" sz="2800" dirty="0">
                        <a:effectLst/>
                        <a:latin typeface="Arial" panose="020B0604020202020204" pitchFamily="34" charset="0"/>
                        <a:cs typeface="Arial" panose="020B0604020202020204" pitchFamily="34" charset="0"/>
                      </a:endParaRPr>
                    </a:p>
                  </a:txBody>
                  <a:tcPr marL="68580" marR="68580" marT="0" marB="0">
                    <a:solidFill>
                      <a:srgbClr val="C00000"/>
                    </a:solidFill>
                  </a:tcPr>
                </a:tc>
                <a:tc>
                  <a:txBody>
                    <a:bodyPr/>
                    <a:lstStyle/>
                    <a:p>
                      <a:pPr marL="0" marR="0">
                        <a:lnSpc>
                          <a:spcPct val="115000"/>
                        </a:lnSpc>
                        <a:spcBef>
                          <a:spcPts val="0"/>
                        </a:spcBef>
                        <a:spcAft>
                          <a:spcPts val="0"/>
                        </a:spcAft>
                      </a:pPr>
                      <a:r>
                        <a:rPr lang="en-US" sz="2800" kern="1200" dirty="0">
                          <a:solidFill>
                            <a:schemeClr val="dk1"/>
                          </a:solidFill>
                          <a:effectLst/>
                          <a:latin typeface="Arial" panose="020B0604020202020204" pitchFamily="34" charset="0"/>
                          <a:ea typeface="+mn-ea"/>
                          <a:cs typeface="Arial" panose="020B0604020202020204" pitchFamily="34" charset="0"/>
                        </a:rPr>
                        <a:t>Negative drug screen</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0" marR="0">
                        <a:lnSpc>
                          <a:spcPct val="115000"/>
                        </a:lnSpc>
                        <a:spcBef>
                          <a:spcPts val="0"/>
                        </a:spcBef>
                        <a:spcAft>
                          <a:spcPts val="0"/>
                        </a:spcAft>
                      </a:pPr>
                      <a:r>
                        <a:rPr lang="en-US" sz="2800" kern="1200" dirty="0">
                          <a:solidFill>
                            <a:schemeClr val="dk1"/>
                          </a:solidFill>
                          <a:effectLst/>
                          <a:latin typeface="Arial" panose="020B0604020202020204" pitchFamily="34" charset="0"/>
                          <a:ea typeface="+mn-ea"/>
                          <a:cs typeface="Arial" panose="020B0604020202020204" pitchFamily="34" charset="0"/>
                        </a:rPr>
                        <a:t>Clear description of test results, versus a value-laden term.</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307515354"/>
                  </a:ext>
                </a:extLst>
              </a:tr>
            </a:tbl>
          </a:graphicData>
        </a:graphic>
      </p:graphicFrame>
    </p:spTree>
    <p:extLst>
      <p:ext uri="{BB962C8B-B14F-4D97-AF65-F5344CB8AC3E}">
        <p14:creationId xmlns:p14="http://schemas.microsoft.com/office/powerpoint/2010/main" val="670465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 AI AN ATTC them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 AI AN ATTC theme 2" id="{DA36E642-9F60-4506-9E8F-780DB9EAD3DF}" vid="{541F8BC5-11EB-4960-A14C-420C4E4AA455}"/>
    </a:ext>
  </a:extLst>
</a:theme>
</file>

<file path=ppt/theme/theme3.xml><?xml version="1.0" encoding="utf-8"?>
<a:theme xmlns:a="http://schemas.openxmlformats.org/drawingml/2006/main" name="2_Dividend">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pioid Drug Court Strategy_km.potx  -  Read-Only" id="{1143051E-E5EC-4536-A8CB-73366B4B67F9}" vid="{1B1C5D20-C4E3-4530-A4B4-6383BB83BFD3}"/>
    </a:ext>
  </a:extLst>
</a:theme>
</file>

<file path=ppt/theme/theme5.xml><?xml version="1.0" encoding="utf-8"?>
<a:theme xmlns:a="http://schemas.openxmlformats.org/drawingml/2006/main" name="1_Office Theme">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TotalTime>
  <Words>1958</Words>
  <Application>Microsoft Office PowerPoint</Application>
  <PresentationFormat>Widescreen</PresentationFormat>
  <Paragraphs>178</Paragraphs>
  <Slides>33</Slides>
  <Notes>12</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33</vt:i4>
      </vt:variant>
    </vt:vector>
  </HeadingPairs>
  <TitlesOfParts>
    <vt:vector size="47" baseType="lpstr">
      <vt:lpstr>Arial</vt:lpstr>
      <vt:lpstr>Calibri</vt:lpstr>
      <vt:lpstr>Calibri Light</vt:lpstr>
      <vt:lpstr>Gill Sans MT</vt:lpstr>
      <vt:lpstr>MoolBoran</vt:lpstr>
      <vt:lpstr>MV Boli</vt:lpstr>
      <vt:lpstr>Wingdings</vt:lpstr>
      <vt:lpstr>Wingdings 2</vt:lpstr>
      <vt:lpstr>Office Theme</vt:lpstr>
      <vt:lpstr>N AI AN ATTC theme 2</vt:lpstr>
      <vt:lpstr>2_Dividend</vt:lpstr>
      <vt:lpstr>Default Design</vt:lpstr>
      <vt:lpstr>1_Office Theme</vt:lpstr>
      <vt:lpstr>2_Office Theme</vt:lpstr>
      <vt:lpstr>Stigma and Service Barriers Tribal Opioid Response (TOR) Regional Meeting  Fairbanks Alaska – November 19, 2019</vt:lpstr>
      <vt:lpstr>PowerPoint Presentation</vt:lpstr>
      <vt:lpstr>SUDs/OUDs carry a high burden of stigma</vt:lpstr>
      <vt:lpstr>Significant and complex histories</vt:lpstr>
      <vt:lpstr>Language and labels can bring significant social stigma and discrimination.</vt:lpstr>
      <vt:lpstr>Stigmatizing vs. non-stigmatizing language</vt:lpstr>
      <vt:lpstr>Stigmatizing vs. non-stigmatizing language</vt:lpstr>
      <vt:lpstr>Stigmatizing vs. non-stigmatizing language</vt:lpstr>
      <vt:lpstr>Stigmatizing vs. non-stigmatizing language</vt:lpstr>
      <vt:lpstr>Stigmatizing vs. non-stigmatizing language</vt:lpstr>
      <vt:lpstr>Stigmatizing vs. non-stigmatizing language</vt:lpstr>
      <vt:lpstr>Stigmatizing vs. non-stigmatizing language</vt:lpstr>
      <vt:lpstr>Stigmatizing vs. non-stigmatizing language</vt:lpstr>
      <vt:lpstr>Stigmatizing vs. non-stigmatizing language</vt:lpstr>
      <vt:lpstr>Stigmatizing vs. non-stigmatizing language</vt:lpstr>
      <vt:lpstr>Avoid these words!</vt:lpstr>
      <vt:lpstr>Systems Barriers</vt:lpstr>
      <vt:lpstr>System failure</vt:lpstr>
      <vt:lpstr>PowerPoint Presentation</vt:lpstr>
      <vt:lpstr>Systems barriers</vt:lpstr>
      <vt:lpstr>Systems barriers</vt:lpstr>
      <vt:lpstr>Systems barriers</vt:lpstr>
      <vt:lpstr>Systems barriers</vt:lpstr>
      <vt:lpstr>PowerPoint Presentation</vt:lpstr>
      <vt:lpstr>PowerPoint Presentation</vt:lpstr>
      <vt:lpstr>Summary and solutions</vt:lpstr>
      <vt:lpstr>Summary</vt:lpstr>
      <vt:lpstr>Questions?</vt:lpstr>
      <vt:lpstr>PowerPoint Presentation</vt:lpstr>
      <vt:lpstr>    Contact your ai/an attc for relevant TA needs.  Your fellow peer grantees can also be a great resource.  </vt:lpstr>
      <vt:lpstr>Citations</vt:lpstr>
      <vt:lpstr>Citations</vt:lpstr>
      <vt:lpstr>Citations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Addressing Stigma, Service Barriers, and Collaborative Practice Tribal Opioid Response (TOR) Regional Meeting  Sacramento, CA - September 5, 2019</dc:title>
  <dc:creator>Pamela Baston</dc:creator>
  <cp:lastModifiedBy>Pamela Baston</cp:lastModifiedBy>
  <cp:revision>20</cp:revision>
  <dcterms:created xsi:type="dcterms:W3CDTF">2019-09-05T16:14:12Z</dcterms:created>
  <dcterms:modified xsi:type="dcterms:W3CDTF">2019-11-19T18:02:44Z</dcterms:modified>
</cp:coreProperties>
</file>