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331" r:id="rId3"/>
    <p:sldId id="333" r:id="rId4"/>
    <p:sldId id="304" r:id="rId5"/>
    <p:sldId id="330" r:id="rId6"/>
    <p:sldId id="320" r:id="rId7"/>
    <p:sldId id="259" r:id="rId8"/>
    <p:sldId id="267" r:id="rId9"/>
    <p:sldId id="268" r:id="rId10"/>
    <p:sldId id="314" r:id="rId11"/>
    <p:sldId id="278" r:id="rId12"/>
    <p:sldId id="322" r:id="rId13"/>
    <p:sldId id="269" r:id="rId14"/>
    <p:sldId id="334" r:id="rId15"/>
    <p:sldId id="335" r:id="rId16"/>
    <p:sldId id="336" r:id="rId17"/>
    <p:sldId id="337" r:id="rId18"/>
    <p:sldId id="315" r:id="rId19"/>
    <p:sldId id="316" r:id="rId20"/>
    <p:sldId id="317" r:id="rId21"/>
    <p:sldId id="319" r:id="rId22"/>
    <p:sldId id="332" r:id="rId23"/>
    <p:sldId id="338" r:id="rId24"/>
    <p:sldId id="285" r:id="rId25"/>
    <p:sldId id="309" r:id="rId26"/>
    <p:sldId id="290" r:id="rId27"/>
    <p:sldId id="310" r:id="rId28"/>
    <p:sldId id="271" r:id="rId29"/>
    <p:sldId id="272" r:id="rId30"/>
    <p:sldId id="273" r:id="rId31"/>
    <p:sldId id="274" r:id="rId32"/>
    <p:sldId id="275" r:id="rId33"/>
    <p:sldId id="276" r:id="rId34"/>
    <p:sldId id="277" r:id="rId35"/>
    <p:sldId id="339" r:id="rId36"/>
    <p:sldId id="279" r:id="rId37"/>
    <p:sldId id="281" r:id="rId38"/>
    <p:sldId id="287" r:id="rId39"/>
    <p:sldId id="291" r:id="rId40"/>
    <p:sldId id="308" r:id="rId41"/>
    <p:sldId id="295" r:id="rId42"/>
    <p:sldId id="340" r:id="rId43"/>
    <p:sldId id="318" r:id="rId44"/>
    <p:sldId id="296" r:id="rId45"/>
    <p:sldId id="341" r:id="rId46"/>
    <p:sldId id="299" r:id="rId47"/>
    <p:sldId id="342" r:id="rId48"/>
    <p:sldId id="343" r:id="rId49"/>
    <p:sldId id="300" r:id="rId50"/>
    <p:sldId id="301" r:id="rId51"/>
    <p:sldId id="302" r:id="rId52"/>
    <p:sldId id="312" r:id="rId53"/>
    <p:sldId id="344"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AA335-9E6B-4DBF-8E8C-DF329B60A8A4}" v="12" dt="2020-02-26T23:42:13.209"/>
    <p1510:client id="{ED12DD0A-B516-4ACF-906C-A197EA2B4983}" v="47" dt="2020-02-27T02:35:19.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sorterViewPr>
    <p:cViewPr>
      <p:scale>
        <a:sx n="100" d="100"/>
        <a:sy n="100" d="100"/>
      </p:scale>
      <p:origin x="0" y="-248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B5535-019E-49E9-9C34-E28CE6ED68DA}" type="datetimeFigureOut">
              <a:rPr lang="en-US" smtClean="0"/>
              <a:t>3/3/2020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76C8F-DBCC-45DE-B5E7-3DE59AF92ABD}" type="slidenum">
              <a:rPr lang="en-US" smtClean="0"/>
              <a:t>‹#›</a:t>
            </a:fld>
            <a:endParaRPr lang="en-US"/>
          </a:p>
        </p:txBody>
      </p:sp>
    </p:spTree>
    <p:extLst>
      <p:ext uri="{BB962C8B-B14F-4D97-AF65-F5344CB8AC3E}">
        <p14:creationId xmlns:p14="http://schemas.microsoft.com/office/powerpoint/2010/main" val="3218443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http://www.amsa.org/AMSA/Libraries/Academy_Docs/Jennifer_Kaiser_Sexual_Practices_Values_Clarification.sflb.ashx</a:t>
            </a:r>
          </a:p>
        </p:txBody>
      </p:sp>
      <p:sp>
        <p:nvSpPr>
          <p:cNvPr id="4" name="Slide Number Placeholder 3"/>
          <p:cNvSpPr>
            <a:spLocks noGrp="1"/>
          </p:cNvSpPr>
          <p:nvPr>
            <p:ph type="sldNum" sz="quarter" idx="10"/>
          </p:nvPr>
        </p:nvSpPr>
        <p:spPr/>
        <p:txBody>
          <a:bodyPr/>
          <a:lstStyle/>
          <a:p>
            <a:fld id="{F4B97D57-37E8-4559-8D5B-72A630A59201}"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http://www.amsa.org/AMSA/Libraries/Academy_Docs/Jennifer_Kaiser_Sexual_Practices_Values_Clarification.sflb.ashx</a:t>
            </a:r>
          </a:p>
          <a:p>
            <a:endParaRPr lang="en-US" dirty="0"/>
          </a:p>
        </p:txBody>
      </p:sp>
      <p:sp>
        <p:nvSpPr>
          <p:cNvPr id="4" name="Slide Number Placeholder 3"/>
          <p:cNvSpPr>
            <a:spLocks noGrp="1"/>
          </p:cNvSpPr>
          <p:nvPr>
            <p:ph type="sldNum" sz="quarter" idx="10"/>
          </p:nvPr>
        </p:nvSpPr>
        <p:spPr/>
        <p:txBody>
          <a:bodyPr/>
          <a:lstStyle/>
          <a:p>
            <a:fld id="{F4B97D57-37E8-4559-8D5B-72A630A59201}"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DD66A58-CB6B-4BE7-ADCC-62DE88ACDEDA}" type="datetimeFigureOut">
              <a:rPr lang="en-US" smtClean="0"/>
              <a:t>3/3/2020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010CB8A-1F46-41F0-BFFB-C24293B48D48}"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09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66A58-CB6B-4BE7-ADCC-62DE88ACDEDA}"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CB8A-1F46-41F0-BFFB-C24293B48D48}" type="slidenum">
              <a:rPr lang="en-US" smtClean="0"/>
              <a:t>‹#›</a:t>
            </a:fld>
            <a:endParaRPr lang="en-US"/>
          </a:p>
        </p:txBody>
      </p:sp>
    </p:spTree>
    <p:extLst>
      <p:ext uri="{BB962C8B-B14F-4D97-AF65-F5344CB8AC3E}">
        <p14:creationId xmlns:p14="http://schemas.microsoft.com/office/powerpoint/2010/main" val="212571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66A58-CB6B-4BE7-ADCC-62DE88ACDEDA}"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CB8A-1F46-41F0-BFFB-C24293B48D48}" type="slidenum">
              <a:rPr lang="en-US" smtClean="0"/>
              <a:t>‹#›</a:t>
            </a:fld>
            <a:endParaRPr lang="en-US"/>
          </a:p>
        </p:txBody>
      </p:sp>
    </p:spTree>
    <p:extLst>
      <p:ext uri="{BB962C8B-B14F-4D97-AF65-F5344CB8AC3E}">
        <p14:creationId xmlns:p14="http://schemas.microsoft.com/office/powerpoint/2010/main" val="346485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DD66A58-CB6B-4BE7-ADCC-62DE88ACDEDA}"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CB8A-1F46-41F0-BFFB-C24293B48D48}" type="slidenum">
              <a:rPr lang="en-US" smtClean="0"/>
              <a:t>‹#›</a:t>
            </a:fld>
            <a:endParaRPr lang="en-US"/>
          </a:p>
        </p:txBody>
      </p:sp>
    </p:spTree>
    <p:extLst>
      <p:ext uri="{BB962C8B-B14F-4D97-AF65-F5344CB8AC3E}">
        <p14:creationId xmlns:p14="http://schemas.microsoft.com/office/powerpoint/2010/main" val="57376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66A58-CB6B-4BE7-ADCC-62DE88ACDEDA}" type="datetimeFigureOut">
              <a:rPr lang="en-US" smtClean="0"/>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CB8A-1F46-41F0-BFFB-C24293B48D48}"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58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D66A58-CB6B-4BE7-ADCC-62DE88ACDEDA}"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0CB8A-1F46-41F0-BFFB-C24293B48D48}" type="slidenum">
              <a:rPr lang="en-US" smtClean="0"/>
              <a:t>‹#›</a:t>
            </a:fld>
            <a:endParaRPr lang="en-US"/>
          </a:p>
        </p:txBody>
      </p:sp>
    </p:spTree>
    <p:extLst>
      <p:ext uri="{BB962C8B-B14F-4D97-AF65-F5344CB8AC3E}">
        <p14:creationId xmlns:p14="http://schemas.microsoft.com/office/powerpoint/2010/main" val="2647636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D66A58-CB6B-4BE7-ADCC-62DE88ACDEDA}" type="datetimeFigureOut">
              <a:rPr lang="en-US" smtClean="0"/>
              <a:t>3/3/2020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0CB8A-1F46-41F0-BFFB-C24293B48D48}" type="slidenum">
              <a:rPr lang="en-US" smtClean="0"/>
              <a:t>‹#›</a:t>
            </a:fld>
            <a:endParaRPr lang="en-US"/>
          </a:p>
        </p:txBody>
      </p:sp>
    </p:spTree>
    <p:extLst>
      <p:ext uri="{BB962C8B-B14F-4D97-AF65-F5344CB8AC3E}">
        <p14:creationId xmlns:p14="http://schemas.microsoft.com/office/powerpoint/2010/main" val="271454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D66A58-CB6B-4BE7-ADCC-62DE88ACDEDA}" type="datetimeFigureOut">
              <a:rPr lang="en-US" smtClean="0"/>
              <a:t>3/3/2020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0CB8A-1F46-41F0-BFFB-C24293B48D48}" type="slidenum">
              <a:rPr lang="en-US" smtClean="0"/>
              <a:t>‹#›</a:t>
            </a:fld>
            <a:endParaRPr lang="en-US"/>
          </a:p>
        </p:txBody>
      </p:sp>
    </p:spTree>
    <p:extLst>
      <p:ext uri="{BB962C8B-B14F-4D97-AF65-F5344CB8AC3E}">
        <p14:creationId xmlns:p14="http://schemas.microsoft.com/office/powerpoint/2010/main" val="280287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66A58-CB6B-4BE7-ADCC-62DE88ACDEDA}" type="datetimeFigureOut">
              <a:rPr lang="en-US" smtClean="0"/>
              <a:t>3/3/2020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10CB8A-1F46-41F0-BFFB-C24293B48D48}" type="slidenum">
              <a:rPr lang="en-US" smtClean="0"/>
              <a:t>‹#›</a:t>
            </a:fld>
            <a:endParaRPr lang="en-US"/>
          </a:p>
        </p:txBody>
      </p:sp>
    </p:spTree>
    <p:extLst>
      <p:ext uri="{BB962C8B-B14F-4D97-AF65-F5344CB8AC3E}">
        <p14:creationId xmlns:p14="http://schemas.microsoft.com/office/powerpoint/2010/main" val="184974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D66A58-CB6B-4BE7-ADCC-62DE88ACDEDA}"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0CB8A-1F46-41F0-BFFB-C24293B48D48}" type="slidenum">
              <a:rPr lang="en-US" smtClean="0"/>
              <a:t>‹#›</a:t>
            </a:fld>
            <a:endParaRPr lang="en-US"/>
          </a:p>
        </p:txBody>
      </p:sp>
    </p:spTree>
    <p:extLst>
      <p:ext uri="{BB962C8B-B14F-4D97-AF65-F5344CB8AC3E}">
        <p14:creationId xmlns:p14="http://schemas.microsoft.com/office/powerpoint/2010/main" val="4052728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D66A58-CB6B-4BE7-ADCC-62DE88ACDEDA}" type="datetimeFigureOut">
              <a:rPr lang="en-US" smtClean="0"/>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0CB8A-1F46-41F0-BFFB-C24293B48D48}" type="slidenum">
              <a:rPr lang="en-US" smtClean="0"/>
              <a:t>‹#›</a:t>
            </a:fld>
            <a:endParaRPr lang="en-US"/>
          </a:p>
        </p:txBody>
      </p:sp>
    </p:spTree>
    <p:extLst>
      <p:ext uri="{BB962C8B-B14F-4D97-AF65-F5344CB8AC3E}">
        <p14:creationId xmlns:p14="http://schemas.microsoft.com/office/powerpoint/2010/main" val="201294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DD66A58-CB6B-4BE7-ADCC-62DE88ACDEDA}" type="datetimeFigureOut">
              <a:rPr lang="en-US" smtClean="0"/>
              <a:t>3/3/2020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010CB8A-1F46-41F0-BFFB-C24293B48D48}" type="slidenum">
              <a:rPr lang="en-US" smtClean="0"/>
              <a:t>‹#›</a:t>
            </a:fld>
            <a:endParaRPr lang="en-US"/>
          </a:p>
        </p:txBody>
      </p:sp>
    </p:spTree>
    <p:extLst>
      <p:ext uri="{BB962C8B-B14F-4D97-AF65-F5344CB8AC3E}">
        <p14:creationId xmlns:p14="http://schemas.microsoft.com/office/powerpoint/2010/main" val="1523236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18B7-1F49-4AC7-A108-1DDF491F08CB}"/>
              </a:ext>
            </a:extLst>
          </p:cNvPr>
          <p:cNvSpPr>
            <a:spLocks noGrp="1"/>
          </p:cNvSpPr>
          <p:nvPr>
            <p:ph type="ctrTitle"/>
          </p:nvPr>
        </p:nvSpPr>
        <p:spPr/>
        <p:txBody>
          <a:bodyPr>
            <a:normAutofit fontScale="90000"/>
          </a:bodyPr>
          <a:lstStyle/>
          <a:p>
            <a:r>
              <a:rPr lang="en-US" b="1" dirty="0">
                <a:latin typeface="+mn-lt"/>
              </a:rPr>
              <a:t>Indigenous and Strengths-Based Approaches To Address Opioid Misuse</a:t>
            </a:r>
          </a:p>
        </p:txBody>
      </p:sp>
      <p:sp>
        <p:nvSpPr>
          <p:cNvPr id="3" name="Subtitle 2">
            <a:extLst>
              <a:ext uri="{FF2B5EF4-FFF2-40B4-BE49-F238E27FC236}">
                <a16:creationId xmlns:a16="http://schemas.microsoft.com/office/drawing/2014/main" id="{3CA9606B-C252-4389-943E-5BD91ED32C9E}"/>
              </a:ext>
            </a:extLst>
          </p:cNvPr>
          <p:cNvSpPr>
            <a:spLocks noGrp="1"/>
          </p:cNvSpPr>
          <p:nvPr>
            <p:ph type="subTitle" idx="1"/>
          </p:nvPr>
        </p:nvSpPr>
        <p:spPr>
          <a:xfrm>
            <a:off x="1524000" y="3602037"/>
            <a:ext cx="9144000" cy="2283858"/>
          </a:xfrm>
        </p:spPr>
        <p:txBody>
          <a:bodyPr>
            <a:normAutofit fontScale="70000" lnSpcReduction="20000"/>
          </a:bodyPr>
          <a:lstStyle/>
          <a:p>
            <a:endParaRPr lang="en-US" dirty="0"/>
          </a:p>
          <a:p>
            <a:r>
              <a:rPr lang="en-US" sz="2800" b="1" dirty="0"/>
              <a:t>Matt Ignacio (Tohono O’odham), </a:t>
            </a:r>
            <a:r>
              <a:rPr lang="en-US" sz="2800" b="1" dirty="0" err="1"/>
              <a:t>PhC</a:t>
            </a:r>
            <a:r>
              <a:rPr lang="en-US" sz="2800" b="1" dirty="0"/>
              <a:t>, MSSW</a:t>
            </a:r>
          </a:p>
          <a:p>
            <a:r>
              <a:rPr lang="en-US" sz="2800" b="1" dirty="0"/>
              <a:t>CSWE MFP Fellow</a:t>
            </a:r>
          </a:p>
          <a:p>
            <a:r>
              <a:rPr lang="en-US" sz="2800" b="1" dirty="0"/>
              <a:t>Doctoral Candidate</a:t>
            </a:r>
          </a:p>
          <a:p>
            <a:r>
              <a:rPr lang="en-US" sz="2800" b="1" dirty="0"/>
              <a:t>School of Social Work</a:t>
            </a:r>
          </a:p>
          <a:p>
            <a:r>
              <a:rPr lang="en-US" sz="2800" b="1" dirty="0"/>
              <a:t>University of Washington</a:t>
            </a:r>
          </a:p>
          <a:p>
            <a:endParaRPr lang="en-US" dirty="0"/>
          </a:p>
        </p:txBody>
      </p:sp>
    </p:spTree>
    <p:extLst>
      <p:ext uri="{BB962C8B-B14F-4D97-AF65-F5344CB8AC3E}">
        <p14:creationId xmlns:p14="http://schemas.microsoft.com/office/powerpoint/2010/main" val="88060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Systems:</a:t>
            </a:r>
          </a:p>
        </p:txBody>
      </p:sp>
      <p:sp>
        <p:nvSpPr>
          <p:cNvPr id="3" name="Content Placeholder 2"/>
          <p:cNvSpPr>
            <a:spLocks noGrp="1"/>
          </p:cNvSpPr>
          <p:nvPr>
            <p:ph idx="1"/>
          </p:nvPr>
        </p:nvSpPr>
        <p:spPr>
          <a:xfrm>
            <a:off x="838199" y="1825625"/>
            <a:ext cx="10995837" cy="4667250"/>
          </a:xfrm>
        </p:spPr>
        <p:txBody>
          <a:bodyPr>
            <a:normAutofit/>
          </a:bodyPr>
          <a:lstStyle/>
          <a:p>
            <a:pPr marL="34290" indent="0">
              <a:buNone/>
            </a:pPr>
            <a:r>
              <a:rPr lang="en-US" dirty="0"/>
              <a:t>I would include, for Native populations, there is a 4th level:</a:t>
            </a:r>
          </a:p>
          <a:p>
            <a:pPr marL="205740" lvl="1" indent="0">
              <a:buNone/>
            </a:pPr>
            <a:endParaRPr lang="en-US" dirty="0"/>
          </a:p>
          <a:p>
            <a:pPr marL="205740" lvl="1" indent="0">
              <a:buNone/>
            </a:pPr>
            <a:r>
              <a:rPr lang="en-US" sz="2800" dirty="0"/>
              <a:t>4) </a:t>
            </a:r>
            <a:r>
              <a:rPr lang="en-US" sz="2800" b="1" dirty="0"/>
              <a:t>Role of our cultural and traditional values</a:t>
            </a:r>
            <a:r>
              <a:rPr lang="en-US" sz="2800" dirty="0"/>
              <a:t>, “original instructions”</a:t>
            </a:r>
          </a:p>
          <a:p>
            <a:pPr lvl="2"/>
            <a:r>
              <a:rPr lang="en-US" sz="2800" dirty="0"/>
              <a:t>Inherent – part of our existence</a:t>
            </a:r>
          </a:p>
          <a:p>
            <a:pPr lvl="2"/>
            <a:r>
              <a:rPr lang="en-US" sz="2800" dirty="0"/>
              <a:t>Tribal specific code of values and ethics</a:t>
            </a:r>
          </a:p>
          <a:p>
            <a:pPr lvl="2"/>
            <a:r>
              <a:rPr lang="en-US" sz="2800" dirty="0"/>
              <a:t>Grounded in our collective experience, evidence-based</a:t>
            </a:r>
          </a:p>
          <a:p>
            <a:pPr lvl="2"/>
            <a:r>
              <a:rPr lang="en-US" sz="2800" dirty="0"/>
              <a:t>Divine gift - Rooted in spirituality</a:t>
            </a:r>
          </a:p>
          <a:p>
            <a:pPr lvl="2"/>
            <a:r>
              <a:rPr lang="en-US" sz="2800" dirty="0"/>
              <a:t>Live in balance with the universe</a:t>
            </a:r>
          </a:p>
          <a:p>
            <a:pPr lvl="2"/>
            <a:endParaRPr lang="en-US" dirty="0"/>
          </a:p>
          <a:p>
            <a:pPr lvl="2"/>
            <a:endParaRPr lang="en-US" dirty="0"/>
          </a:p>
          <a:p>
            <a:endParaRPr lang="en-US" dirty="0"/>
          </a:p>
        </p:txBody>
      </p:sp>
    </p:spTree>
    <p:extLst>
      <p:ext uri="{BB962C8B-B14F-4D97-AF65-F5344CB8AC3E}">
        <p14:creationId xmlns:p14="http://schemas.microsoft.com/office/powerpoint/2010/main" val="305457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Tohono O’odham </a:t>
            </a:r>
            <a:r>
              <a:rPr lang="en-US" dirty="0" err="1"/>
              <a:t>Himdag</a:t>
            </a:r>
            <a:r>
              <a:rPr lang="en-US" dirty="0"/>
              <a:t>:</a:t>
            </a:r>
          </a:p>
        </p:txBody>
      </p:sp>
      <p:sp>
        <p:nvSpPr>
          <p:cNvPr id="3" name="Content Placeholder 2"/>
          <p:cNvSpPr>
            <a:spLocks noGrp="1"/>
          </p:cNvSpPr>
          <p:nvPr>
            <p:ph sz="half" idx="1"/>
          </p:nvPr>
        </p:nvSpPr>
        <p:spPr>
          <a:xfrm>
            <a:off x="1143000" y="2834640"/>
            <a:ext cx="4754880" cy="2730730"/>
          </a:xfrm>
        </p:spPr>
        <p:txBody>
          <a:bodyPr>
            <a:normAutofit fontScale="77500" lnSpcReduction="20000"/>
          </a:bodyPr>
          <a:lstStyle/>
          <a:p>
            <a:pPr>
              <a:lnSpc>
                <a:spcPct val="120000"/>
              </a:lnSpc>
              <a:spcBef>
                <a:spcPts val="0"/>
              </a:spcBef>
            </a:pPr>
            <a:r>
              <a:rPr lang="en-US" dirty="0"/>
              <a:t>Arts </a:t>
            </a:r>
            <a:r>
              <a:rPr lang="en-US" sz="1800" dirty="0"/>
              <a:t>(basketry, contemporary and traditional music etc.)</a:t>
            </a:r>
          </a:p>
          <a:p>
            <a:pPr>
              <a:lnSpc>
                <a:spcPct val="120000"/>
              </a:lnSpc>
              <a:spcBef>
                <a:spcPts val="0"/>
              </a:spcBef>
            </a:pPr>
            <a:r>
              <a:rPr lang="en-US" dirty="0"/>
              <a:t>Community </a:t>
            </a:r>
            <a:r>
              <a:rPr lang="en-US" sz="1800" dirty="0"/>
              <a:t>(Tohono O'odham Community College, Tohono O'odham Nation, Family)</a:t>
            </a:r>
          </a:p>
          <a:p>
            <a:pPr>
              <a:lnSpc>
                <a:spcPct val="120000"/>
              </a:lnSpc>
              <a:spcBef>
                <a:spcPts val="0"/>
              </a:spcBef>
            </a:pPr>
            <a:r>
              <a:rPr lang="en-US" dirty="0"/>
              <a:t>Games</a:t>
            </a:r>
          </a:p>
          <a:p>
            <a:pPr>
              <a:lnSpc>
                <a:spcPct val="120000"/>
              </a:lnSpc>
              <a:spcBef>
                <a:spcPts val="0"/>
              </a:spcBef>
            </a:pPr>
            <a:r>
              <a:rPr lang="en-US" dirty="0"/>
              <a:t>Beliefs</a:t>
            </a:r>
          </a:p>
          <a:p>
            <a:pPr>
              <a:lnSpc>
                <a:spcPct val="120000"/>
              </a:lnSpc>
              <a:spcBef>
                <a:spcPts val="0"/>
              </a:spcBef>
            </a:pPr>
            <a:r>
              <a:rPr lang="en-US" dirty="0"/>
              <a:t>Harvesting, traditional foods and hunting</a:t>
            </a:r>
          </a:p>
          <a:p>
            <a:pPr>
              <a:lnSpc>
                <a:spcPct val="120000"/>
              </a:lnSpc>
              <a:spcBef>
                <a:spcPts val="0"/>
              </a:spcBef>
            </a:pPr>
            <a:r>
              <a:rPr lang="en-US" dirty="0"/>
              <a:t>Language Land, environment, seas </a:t>
            </a:r>
            <a:r>
              <a:rPr lang="en-US" sz="1800" dirty="0"/>
              <a:t>(incorporates songs and ceremonies)</a:t>
            </a:r>
          </a:p>
          <a:p>
            <a:pPr>
              <a:lnSpc>
                <a:spcPct val="120000"/>
              </a:lnSpc>
              <a:spcBef>
                <a:spcPts val="0"/>
              </a:spcBef>
            </a:pPr>
            <a:r>
              <a:rPr lang="en-US" dirty="0"/>
              <a:t>Seasons </a:t>
            </a:r>
            <a:r>
              <a:rPr lang="en-US" sz="1800" dirty="0"/>
              <a:t>(Winter, spring, summer, fall) </a:t>
            </a:r>
            <a:r>
              <a:rPr lang="en-US" dirty="0"/>
              <a:t>and elements </a:t>
            </a:r>
            <a:r>
              <a:rPr lang="en-US" sz="1800" dirty="0"/>
              <a:t>(Earth, air, fire, wind)</a:t>
            </a:r>
          </a:p>
        </p:txBody>
      </p:sp>
      <p:sp>
        <p:nvSpPr>
          <p:cNvPr id="4" name="Content Placeholder 3"/>
          <p:cNvSpPr>
            <a:spLocks noGrp="1"/>
          </p:cNvSpPr>
          <p:nvPr>
            <p:ph sz="half" idx="2"/>
          </p:nvPr>
        </p:nvSpPr>
        <p:spPr>
          <a:xfrm>
            <a:off x="6263639" y="2834640"/>
            <a:ext cx="5133109" cy="2788920"/>
          </a:xfrm>
        </p:spPr>
        <p:txBody>
          <a:bodyPr>
            <a:normAutofit fontScale="77500" lnSpcReduction="20000"/>
          </a:bodyPr>
          <a:lstStyle/>
          <a:p>
            <a:pPr>
              <a:lnSpc>
                <a:spcPct val="120000"/>
              </a:lnSpc>
              <a:spcBef>
                <a:spcPts val="0"/>
              </a:spcBef>
            </a:pPr>
            <a:r>
              <a:rPr lang="en-US" dirty="0"/>
              <a:t>Medicinal plants</a:t>
            </a:r>
          </a:p>
          <a:p>
            <a:pPr>
              <a:lnSpc>
                <a:spcPct val="120000"/>
              </a:lnSpc>
              <a:spcBef>
                <a:spcPts val="0"/>
              </a:spcBef>
            </a:pPr>
            <a:r>
              <a:rPr lang="en-US" dirty="0"/>
              <a:t>Mobility </a:t>
            </a:r>
            <a:r>
              <a:rPr lang="en-US" sz="1800" dirty="0"/>
              <a:t>(Walking, running, horses, and wagons)</a:t>
            </a:r>
          </a:p>
          <a:p>
            <a:pPr>
              <a:lnSpc>
                <a:spcPct val="120000"/>
              </a:lnSpc>
              <a:spcBef>
                <a:spcPts val="0"/>
              </a:spcBef>
            </a:pPr>
            <a:r>
              <a:rPr lang="en-US" dirty="0"/>
              <a:t>Past, future, a journey in life</a:t>
            </a:r>
          </a:p>
          <a:p>
            <a:pPr>
              <a:lnSpc>
                <a:spcPct val="120000"/>
              </a:lnSpc>
              <a:spcBef>
                <a:spcPts val="0"/>
              </a:spcBef>
            </a:pPr>
            <a:r>
              <a:rPr lang="en-US" dirty="0"/>
              <a:t>Relatives </a:t>
            </a:r>
            <a:r>
              <a:rPr lang="en-US" sz="1800" dirty="0"/>
              <a:t>(</a:t>
            </a:r>
            <a:r>
              <a:rPr lang="en-US" sz="1800" dirty="0" err="1"/>
              <a:t>Ak</a:t>
            </a:r>
            <a:r>
              <a:rPr lang="en-US" sz="1800" dirty="0"/>
              <a:t>-Chin, </a:t>
            </a:r>
            <a:r>
              <a:rPr lang="en-US" sz="1800" dirty="0" err="1"/>
              <a:t>Akimel</a:t>
            </a:r>
            <a:r>
              <a:rPr lang="en-US" sz="1800" dirty="0"/>
              <a:t>, and </a:t>
            </a:r>
            <a:r>
              <a:rPr lang="en-US" sz="1800" dirty="0" err="1"/>
              <a:t>Hia</a:t>
            </a:r>
            <a:r>
              <a:rPr lang="en-US" sz="1800" dirty="0"/>
              <a:t> </a:t>
            </a:r>
            <a:r>
              <a:rPr lang="en-US" sz="1800" dirty="0" err="1"/>
              <a:t>Ced</a:t>
            </a:r>
            <a:r>
              <a:rPr lang="en-US" sz="1800" dirty="0"/>
              <a:t> O'odham, Kinship)</a:t>
            </a:r>
          </a:p>
          <a:p>
            <a:pPr>
              <a:lnSpc>
                <a:spcPct val="120000"/>
              </a:lnSpc>
              <a:spcBef>
                <a:spcPts val="0"/>
              </a:spcBef>
            </a:pPr>
            <a:r>
              <a:rPr lang="en-US" dirty="0"/>
              <a:t>Songs</a:t>
            </a:r>
          </a:p>
          <a:p>
            <a:pPr>
              <a:lnSpc>
                <a:spcPct val="120000"/>
              </a:lnSpc>
              <a:spcBef>
                <a:spcPts val="0"/>
              </a:spcBef>
            </a:pPr>
            <a:r>
              <a:rPr lang="en-US" dirty="0"/>
              <a:t>Storytelling</a:t>
            </a:r>
          </a:p>
          <a:p>
            <a:pPr>
              <a:lnSpc>
                <a:spcPct val="120000"/>
              </a:lnSpc>
              <a:spcBef>
                <a:spcPts val="0"/>
              </a:spcBef>
            </a:pPr>
            <a:r>
              <a:rPr lang="en-US" dirty="0"/>
              <a:t>Spirituality/Religion </a:t>
            </a:r>
            <a:r>
              <a:rPr lang="en-US" sz="1800" dirty="0"/>
              <a:t>(Healing, curing and traditional songs)</a:t>
            </a:r>
          </a:p>
          <a:p>
            <a:pPr>
              <a:lnSpc>
                <a:spcPct val="120000"/>
              </a:lnSpc>
              <a:spcBef>
                <a:spcPts val="0"/>
              </a:spcBef>
            </a:pPr>
            <a:r>
              <a:rPr lang="en-US" dirty="0"/>
              <a:t>Sensitivity</a:t>
            </a:r>
          </a:p>
          <a:p>
            <a:pPr>
              <a:lnSpc>
                <a:spcPct val="120000"/>
              </a:lnSpc>
              <a:spcBef>
                <a:spcPts val="0"/>
              </a:spcBef>
            </a:pPr>
            <a:r>
              <a:rPr lang="en-US" dirty="0"/>
              <a:t>Values </a:t>
            </a:r>
            <a:r>
              <a:rPr lang="en-US" sz="1800" dirty="0"/>
              <a:t>(respect)</a:t>
            </a:r>
          </a:p>
          <a:p>
            <a:endParaRPr lang="en-US" dirty="0"/>
          </a:p>
        </p:txBody>
      </p:sp>
      <p:sp>
        <p:nvSpPr>
          <p:cNvPr id="8" name="TextBox 7"/>
          <p:cNvSpPr txBox="1"/>
          <p:nvPr/>
        </p:nvSpPr>
        <p:spPr>
          <a:xfrm>
            <a:off x="1305098" y="1751737"/>
            <a:ext cx="9800706" cy="923330"/>
          </a:xfrm>
          <a:prstGeom prst="rect">
            <a:avLst/>
          </a:prstGeom>
          <a:noFill/>
        </p:spPr>
        <p:txBody>
          <a:bodyPr wrap="square" rtlCol="0">
            <a:spAutoFit/>
          </a:bodyPr>
          <a:lstStyle/>
          <a:p>
            <a:r>
              <a:rPr lang="en-US" b="1" dirty="0">
                <a:solidFill>
                  <a:schemeClr val="accent1"/>
                </a:solidFill>
              </a:rPr>
              <a:t>“The Tohono O'odham </a:t>
            </a:r>
            <a:r>
              <a:rPr lang="en-US" b="1" dirty="0" err="1">
                <a:solidFill>
                  <a:schemeClr val="accent1"/>
                </a:solidFill>
              </a:rPr>
              <a:t>Himdag</a:t>
            </a:r>
            <a:r>
              <a:rPr lang="en-US" b="1" dirty="0">
                <a:solidFill>
                  <a:schemeClr val="accent1"/>
                </a:solidFill>
              </a:rPr>
              <a:t> consists of the culture, way of life, and values that are uniquely held and displayed by the Tohono O’odham people. </a:t>
            </a:r>
            <a:r>
              <a:rPr lang="en-US" b="1" dirty="0" err="1">
                <a:solidFill>
                  <a:schemeClr val="accent1"/>
                </a:solidFill>
              </a:rPr>
              <a:t>Himdag</a:t>
            </a:r>
            <a:r>
              <a:rPr lang="en-US" b="1" dirty="0">
                <a:solidFill>
                  <a:schemeClr val="accent1"/>
                </a:solidFill>
              </a:rPr>
              <a:t> incorporates everything in life that makes us unique as individuals and as a people. It is a lifelong journey.”</a:t>
            </a:r>
          </a:p>
        </p:txBody>
      </p:sp>
      <p:sp>
        <p:nvSpPr>
          <p:cNvPr id="9" name="Rectangle 8"/>
          <p:cNvSpPr/>
          <p:nvPr/>
        </p:nvSpPr>
        <p:spPr>
          <a:xfrm>
            <a:off x="1143000" y="5724943"/>
            <a:ext cx="2672206" cy="281937"/>
          </a:xfrm>
          <a:prstGeom prst="rect">
            <a:avLst/>
          </a:prstGeom>
        </p:spPr>
        <p:txBody>
          <a:bodyPr wrap="none">
            <a:spAutoFit/>
          </a:bodyPr>
          <a:lstStyle/>
          <a:p>
            <a:pPr marL="45720" indent="0">
              <a:lnSpc>
                <a:spcPct val="120000"/>
              </a:lnSpc>
              <a:spcBef>
                <a:spcPts val="0"/>
              </a:spcBef>
              <a:buNone/>
            </a:pPr>
            <a:r>
              <a:rPr lang="en-US" sz="1100" dirty="0">
                <a:solidFill>
                  <a:schemeClr val="accent1"/>
                </a:solidFill>
              </a:rPr>
              <a:t>https://www.tocc.edu/himdag-committee</a:t>
            </a:r>
          </a:p>
        </p:txBody>
      </p:sp>
    </p:spTree>
    <p:extLst>
      <p:ext uri="{BB962C8B-B14F-4D97-AF65-F5344CB8AC3E}">
        <p14:creationId xmlns:p14="http://schemas.microsoft.com/office/powerpoint/2010/main" val="3276020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7DAF9-2D98-4C78-8F43-D5B4814C1825}"/>
              </a:ext>
            </a:extLst>
          </p:cNvPr>
          <p:cNvSpPr>
            <a:spLocks noGrp="1"/>
          </p:cNvSpPr>
          <p:nvPr>
            <p:ph type="title"/>
          </p:nvPr>
        </p:nvSpPr>
        <p:spPr/>
        <p:txBody>
          <a:bodyPr/>
          <a:lstStyle/>
          <a:p>
            <a:r>
              <a:rPr lang="en-US" dirty="0"/>
              <a:t>Overview of Harm Reduction</a:t>
            </a:r>
          </a:p>
        </p:txBody>
      </p:sp>
      <p:sp>
        <p:nvSpPr>
          <p:cNvPr id="6" name="Text Placeholder 5">
            <a:extLst>
              <a:ext uri="{FF2B5EF4-FFF2-40B4-BE49-F238E27FC236}">
                <a16:creationId xmlns:a16="http://schemas.microsoft.com/office/drawing/2014/main" id="{A3D48961-D933-42C1-9FFB-1C774661BC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79053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838200" y="365125"/>
            <a:ext cx="10942468" cy="1325563"/>
          </a:xfrm>
        </p:spPr>
        <p:txBody>
          <a:bodyPr/>
          <a:lstStyle/>
          <a:p>
            <a:r>
              <a:rPr lang="en-US" altLang="en-US" dirty="0"/>
              <a:t>Historical Approaches to Addressing Drug Use:</a:t>
            </a:r>
          </a:p>
        </p:txBody>
      </p:sp>
      <p:sp>
        <p:nvSpPr>
          <p:cNvPr id="54275" name="Rectangle 3"/>
          <p:cNvSpPr>
            <a:spLocks noGrp="1" noChangeArrowheads="1"/>
          </p:cNvSpPr>
          <p:nvPr>
            <p:ph idx="1"/>
          </p:nvPr>
        </p:nvSpPr>
        <p:spPr>
          <a:xfrm>
            <a:off x="1159564" y="1808826"/>
            <a:ext cx="9872871" cy="4038600"/>
          </a:xfrm>
        </p:spPr>
        <p:txBody>
          <a:bodyPr>
            <a:normAutofit lnSpcReduction="10000"/>
          </a:bodyPr>
          <a:lstStyle/>
          <a:p>
            <a:r>
              <a:rPr lang="en-US" altLang="en-US" dirty="0"/>
              <a:t>Locating the problem in the person, not the substance (Solution: moral approach, criminal justice model, demand reduction)</a:t>
            </a:r>
          </a:p>
          <a:p>
            <a:endParaRPr lang="en-US" altLang="en-US" dirty="0"/>
          </a:p>
          <a:p>
            <a:r>
              <a:rPr lang="en-US" altLang="en-US" dirty="0"/>
              <a:t>Locating the problem in the substance, not the person (Solution: ‘war on drugs’, supply reduction, boarder patrol)</a:t>
            </a:r>
          </a:p>
          <a:p>
            <a:endParaRPr lang="en-US" altLang="en-US" dirty="0"/>
          </a:p>
          <a:p>
            <a:r>
              <a:rPr lang="en-US" altLang="en-US" dirty="0"/>
              <a:t>Harm reduction movement: Locates the problem in the relationship between the person and the substance, which may change over time.</a:t>
            </a:r>
          </a:p>
        </p:txBody>
      </p:sp>
    </p:spTree>
    <p:extLst>
      <p:ext uri="{BB962C8B-B14F-4D97-AF65-F5344CB8AC3E}">
        <p14:creationId xmlns:p14="http://schemas.microsoft.com/office/powerpoint/2010/main" val="339659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Harm Reduction:</a:t>
            </a:r>
          </a:p>
        </p:txBody>
      </p:sp>
      <p:sp>
        <p:nvSpPr>
          <p:cNvPr id="19459" name="Rectangle 3"/>
          <p:cNvSpPr>
            <a:spLocks noGrp="1" noChangeArrowheads="1"/>
          </p:cNvSpPr>
          <p:nvPr>
            <p:ph idx="1"/>
          </p:nvPr>
        </p:nvSpPr>
        <p:spPr/>
        <p:txBody>
          <a:bodyPr/>
          <a:lstStyle/>
          <a:p>
            <a:r>
              <a:rPr lang="en-US" dirty="0"/>
              <a:t>Definition: Harm Reduction is a perspective and a set of practical strategies to reduce the negative consequences of drug use, incorporating a spectrum of strategies from safer use to abstinence.</a:t>
            </a:r>
          </a:p>
          <a:p>
            <a:endParaRPr lang="en-US" dirty="0"/>
          </a:p>
          <a:p>
            <a:r>
              <a:rPr lang="en-US" dirty="0"/>
              <a:t>One historical context: public health policy in Western Europe out of the epidemics of Hepatitis and HIV.</a:t>
            </a:r>
          </a:p>
        </p:txBody>
      </p:sp>
    </p:spTree>
    <p:extLst>
      <p:ext uri="{BB962C8B-B14F-4D97-AF65-F5344CB8AC3E}">
        <p14:creationId xmlns:p14="http://schemas.microsoft.com/office/powerpoint/2010/main" val="47468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Harm Reduction:</a:t>
            </a:r>
          </a:p>
        </p:txBody>
      </p:sp>
      <p:sp>
        <p:nvSpPr>
          <p:cNvPr id="56323" name="Rectangle 3"/>
          <p:cNvSpPr>
            <a:spLocks noGrp="1" noChangeArrowheads="1"/>
          </p:cNvSpPr>
          <p:nvPr>
            <p:ph idx="1"/>
          </p:nvPr>
        </p:nvSpPr>
        <p:spPr/>
        <p:txBody>
          <a:bodyPr>
            <a:normAutofit/>
          </a:bodyPr>
          <a:lstStyle/>
          <a:p>
            <a:r>
              <a:rPr lang="en-US" dirty="0"/>
              <a:t>Cessation of drug use does not have to be the first goal of intervention.</a:t>
            </a:r>
          </a:p>
          <a:p>
            <a:r>
              <a:rPr lang="en-US" dirty="0"/>
              <a:t>Abstinence is an excellent form of harm reduction if the client wants to stop using drugs.</a:t>
            </a:r>
          </a:p>
          <a:p>
            <a:r>
              <a:rPr lang="en-US" dirty="0"/>
              <a:t>Many clients have not made a decision to stop or may state they wish to continue to use drugs, but still need assistance.</a:t>
            </a:r>
          </a:p>
          <a:p>
            <a:r>
              <a:rPr lang="en-US" dirty="0"/>
              <a:t>Service providers meet clients where they are, not where we would like them to be.</a:t>
            </a:r>
          </a:p>
        </p:txBody>
      </p:sp>
    </p:spTree>
    <p:extLst>
      <p:ext uri="{BB962C8B-B14F-4D97-AF65-F5344CB8AC3E}">
        <p14:creationId xmlns:p14="http://schemas.microsoft.com/office/powerpoint/2010/main" val="1628788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a:t>Harm Reduction:</a:t>
            </a:r>
          </a:p>
        </p:txBody>
      </p:sp>
      <p:sp>
        <p:nvSpPr>
          <p:cNvPr id="21507" name="Rectangle 3"/>
          <p:cNvSpPr>
            <a:spLocks noGrp="1" noChangeArrowheads="1"/>
          </p:cNvSpPr>
          <p:nvPr>
            <p:ph idx="1"/>
          </p:nvPr>
        </p:nvSpPr>
        <p:spPr/>
        <p:txBody>
          <a:bodyPr/>
          <a:lstStyle/>
          <a:p>
            <a:r>
              <a:rPr lang="en-US" altLang="en-US" dirty="0"/>
              <a:t>Ensures that drug users and those with a history of drug use routinely have a real voice in the creation of programs and policies designed to serve them.</a:t>
            </a:r>
          </a:p>
          <a:p>
            <a:endParaRPr lang="en-US" altLang="en-US" dirty="0"/>
          </a:p>
          <a:p>
            <a:r>
              <a:rPr lang="en-US" altLang="en-US" dirty="0"/>
              <a:t>Affirms drug users themselves as the primary agents of reducing drug-related harm and seeks to empower users to share information and support each other in strategies which meet their actual needs.</a:t>
            </a:r>
          </a:p>
        </p:txBody>
      </p:sp>
    </p:spTree>
    <p:extLst>
      <p:ext uri="{BB962C8B-B14F-4D97-AF65-F5344CB8AC3E}">
        <p14:creationId xmlns:p14="http://schemas.microsoft.com/office/powerpoint/2010/main" val="345738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t>Harm Reduction:</a:t>
            </a:r>
          </a:p>
        </p:txBody>
      </p:sp>
      <p:sp>
        <p:nvSpPr>
          <p:cNvPr id="22531" name="Rectangle 3"/>
          <p:cNvSpPr>
            <a:spLocks noGrp="1" noChangeArrowheads="1"/>
          </p:cNvSpPr>
          <p:nvPr>
            <p:ph idx="1"/>
          </p:nvPr>
        </p:nvSpPr>
        <p:spPr/>
        <p:txBody>
          <a:bodyPr/>
          <a:lstStyle/>
          <a:p>
            <a:r>
              <a:rPr lang="en-US" altLang="en-US" dirty="0"/>
              <a:t>Recognizes that the realities of poverty, class, racism, social isolation, past trauma, sex-based discrimination and other social inequalities affect both people's vulnerability to and capacity for effectively dealing with drug-related harm.</a:t>
            </a:r>
          </a:p>
          <a:p>
            <a:endParaRPr lang="en-US" altLang="en-US" dirty="0"/>
          </a:p>
          <a:p>
            <a:r>
              <a:rPr lang="en-US" altLang="en-US" dirty="0"/>
              <a:t>Does not attempt to minimize or ignore the real and tragic harm and danger associated with drug use.</a:t>
            </a:r>
          </a:p>
        </p:txBody>
      </p:sp>
    </p:spTree>
    <p:extLst>
      <p:ext uri="{BB962C8B-B14F-4D97-AF65-F5344CB8AC3E}">
        <p14:creationId xmlns:p14="http://schemas.microsoft.com/office/powerpoint/2010/main" val="6595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Native Values AND Harm Reduction:</a:t>
            </a:r>
          </a:p>
        </p:txBody>
      </p:sp>
      <p:sp>
        <p:nvSpPr>
          <p:cNvPr id="3" name="Content Placeholder 2"/>
          <p:cNvSpPr>
            <a:spLocks noGrp="1"/>
          </p:cNvSpPr>
          <p:nvPr>
            <p:ph idx="1"/>
          </p:nvPr>
        </p:nvSpPr>
        <p:spPr/>
        <p:txBody>
          <a:bodyPr>
            <a:normAutofit lnSpcReduction="10000"/>
          </a:bodyPr>
          <a:lstStyle/>
          <a:p>
            <a:pPr marL="34290" indent="0">
              <a:buNone/>
            </a:pPr>
            <a:r>
              <a:rPr lang="en-US" dirty="0"/>
              <a:t>How I guide my work…</a:t>
            </a:r>
          </a:p>
          <a:p>
            <a:pPr marL="34290" indent="0">
              <a:buNone/>
            </a:pPr>
            <a:endParaRPr lang="en-US" b="1" dirty="0"/>
          </a:p>
          <a:p>
            <a:pPr marL="34290" indent="0">
              <a:buNone/>
            </a:pPr>
            <a:r>
              <a:rPr lang="en-US" b="1" dirty="0"/>
              <a:t>Giving Back by Sharing What We Know</a:t>
            </a:r>
          </a:p>
          <a:p>
            <a:r>
              <a:rPr lang="en-US" dirty="0"/>
              <a:t>We, as Native people, have a responsibility to educate ourselves, and share the information with those in our family and community.</a:t>
            </a:r>
          </a:p>
          <a:p>
            <a:endParaRPr lang="en-US" dirty="0"/>
          </a:p>
          <a:p>
            <a:r>
              <a:rPr lang="en-US" dirty="0"/>
              <a:t>“Education/outreach”</a:t>
            </a:r>
          </a:p>
        </p:txBody>
      </p:sp>
    </p:spTree>
    <p:extLst>
      <p:ext uri="{BB962C8B-B14F-4D97-AF65-F5344CB8AC3E}">
        <p14:creationId xmlns:p14="http://schemas.microsoft.com/office/powerpoint/2010/main" val="2517065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Native Values AND Harm Reduction:</a:t>
            </a:r>
          </a:p>
        </p:txBody>
      </p:sp>
      <p:sp>
        <p:nvSpPr>
          <p:cNvPr id="3" name="Content Placeholder 2"/>
          <p:cNvSpPr>
            <a:spLocks noGrp="1"/>
          </p:cNvSpPr>
          <p:nvPr>
            <p:ph idx="1"/>
          </p:nvPr>
        </p:nvSpPr>
        <p:spPr/>
        <p:txBody>
          <a:bodyPr>
            <a:normAutofit/>
          </a:bodyPr>
          <a:lstStyle/>
          <a:p>
            <a:pPr marL="34290" indent="0">
              <a:buNone/>
            </a:pPr>
            <a:r>
              <a:rPr lang="en-US" b="1" dirty="0"/>
              <a:t>Cultural Value of Respecting All Life</a:t>
            </a:r>
          </a:p>
          <a:p>
            <a:r>
              <a:rPr lang="en-US" dirty="0"/>
              <a:t>A person who injects drugs is someone’s mother, father, sister, daughter, son, and friend. We can be effective helpers when we set aside our own judgments and see the person for who they are – a human being. </a:t>
            </a:r>
          </a:p>
          <a:p>
            <a:endParaRPr lang="en-US" dirty="0"/>
          </a:p>
          <a:p>
            <a:r>
              <a:rPr lang="en-US" dirty="0"/>
              <a:t>“Meeting the client where they are at” and “providing non-</a:t>
            </a:r>
            <a:r>
              <a:rPr lang="en-US" dirty="0" err="1"/>
              <a:t>judgemental</a:t>
            </a:r>
            <a:r>
              <a:rPr lang="en-US" dirty="0"/>
              <a:t> services”</a:t>
            </a:r>
          </a:p>
        </p:txBody>
      </p:sp>
    </p:spTree>
    <p:extLst>
      <p:ext uri="{BB962C8B-B14F-4D97-AF65-F5344CB8AC3E}">
        <p14:creationId xmlns:p14="http://schemas.microsoft.com/office/powerpoint/2010/main" val="153126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altLang="en-US" dirty="0"/>
              <a:t>Discussion Points:</a:t>
            </a:r>
          </a:p>
        </p:txBody>
      </p:sp>
      <p:sp>
        <p:nvSpPr>
          <p:cNvPr id="8" name="Content Placeholder 7"/>
          <p:cNvSpPr>
            <a:spLocks noGrp="1"/>
          </p:cNvSpPr>
          <p:nvPr>
            <p:ph idx="1"/>
          </p:nvPr>
        </p:nvSpPr>
        <p:spPr/>
        <p:txBody>
          <a:bodyPr>
            <a:normAutofit/>
          </a:bodyPr>
          <a:lstStyle/>
          <a:p>
            <a:r>
              <a:rPr lang="en-US" dirty="0"/>
              <a:t>Value Systems</a:t>
            </a:r>
          </a:p>
          <a:p>
            <a:r>
              <a:rPr lang="en-US" dirty="0"/>
              <a:t>Overview of Harm Reduction</a:t>
            </a:r>
          </a:p>
          <a:p>
            <a:r>
              <a:rPr lang="en-US" dirty="0"/>
              <a:t>Harm Reduction Intervention Models</a:t>
            </a:r>
          </a:p>
          <a:p>
            <a:r>
              <a:rPr lang="en-US" dirty="0"/>
              <a:t>Addressing Opioid Use in Community</a:t>
            </a:r>
          </a:p>
          <a:p>
            <a:endParaRPr lang="en-US" dirty="0"/>
          </a:p>
          <a:p>
            <a:endParaRPr lang="en-US" dirty="0"/>
          </a:p>
        </p:txBody>
      </p:sp>
    </p:spTree>
    <p:extLst>
      <p:ext uri="{BB962C8B-B14F-4D97-AF65-F5344CB8AC3E}">
        <p14:creationId xmlns:p14="http://schemas.microsoft.com/office/powerpoint/2010/main" val="267408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Native Values AND Harm Reduction:</a:t>
            </a:r>
          </a:p>
        </p:txBody>
      </p:sp>
      <p:sp>
        <p:nvSpPr>
          <p:cNvPr id="3" name="Content Placeholder 2"/>
          <p:cNvSpPr>
            <a:spLocks noGrp="1"/>
          </p:cNvSpPr>
          <p:nvPr>
            <p:ph idx="1"/>
          </p:nvPr>
        </p:nvSpPr>
        <p:spPr/>
        <p:txBody>
          <a:bodyPr/>
          <a:lstStyle/>
          <a:p>
            <a:pPr marL="0" indent="0">
              <a:buNone/>
            </a:pPr>
            <a:r>
              <a:rPr lang="en-US" b="1" dirty="0"/>
              <a:t>Cultural Value of Helping Others </a:t>
            </a:r>
          </a:p>
          <a:p>
            <a:r>
              <a:rPr lang="en-US" dirty="0"/>
              <a:t>IDUs can be stigmatized, judged, vilified, demonized, and ignored; yet they are part of our family, they are part of the circle. It is our responsibility to care for and help our own people, including those who inject drugs. </a:t>
            </a:r>
          </a:p>
          <a:p>
            <a:endParaRPr lang="en-US" dirty="0"/>
          </a:p>
          <a:p>
            <a:r>
              <a:rPr lang="en-US" dirty="0"/>
              <a:t>“Compassionate responses to drug users and drug-related harm”</a:t>
            </a:r>
          </a:p>
          <a:p>
            <a:endParaRPr lang="en-US" dirty="0"/>
          </a:p>
        </p:txBody>
      </p:sp>
    </p:spTree>
    <p:extLst>
      <p:ext uri="{BB962C8B-B14F-4D97-AF65-F5344CB8AC3E}">
        <p14:creationId xmlns:p14="http://schemas.microsoft.com/office/powerpoint/2010/main" val="3052541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Native Values AND Harm Reduction:</a:t>
            </a:r>
          </a:p>
        </p:txBody>
      </p:sp>
      <p:sp>
        <p:nvSpPr>
          <p:cNvPr id="3" name="Content Placeholder 2"/>
          <p:cNvSpPr>
            <a:spLocks noGrp="1"/>
          </p:cNvSpPr>
          <p:nvPr>
            <p:ph idx="1"/>
          </p:nvPr>
        </p:nvSpPr>
        <p:spPr/>
        <p:txBody>
          <a:bodyPr>
            <a:normAutofit lnSpcReduction="10000"/>
          </a:bodyPr>
          <a:lstStyle/>
          <a:p>
            <a:pPr marL="34290" indent="0">
              <a:buNone/>
            </a:pPr>
            <a:r>
              <a:rPr lang="en-US" b="1" dirty="0"/>
              <a:t>Cultural Value of Compassion</a:t>
            </a:r>
            <a:endParaRPr lang="en-US" dirty="0"/>
          </a:p>
          <a:p>
            <a:r>
              <a:rPr lang="en-US" dirty="0"/>
              <a:t>Defined as: “to suffer together.” The feelings you have when witnessing someone’s suffering… and feel motivated to help.</a:t>
            </a:r>
          </a:p>
          <a:p>
            <a:endParaRPr lang="en-US" dirty="0"/>
          </a:p>
          <a:p>
            <a:r>
              <a:rPr lang="en-US" dirty="0"/>
              <a:t>Similarly, “empathy,” is the ability to understand someone’s suffering from their perspective.</a:t>
            </a:r>
          </a:p>
          <a:p>
            <a:endParaRPr lang="en-US" dirty="0"/>
          </a:p>
          <a:p>
            <a:r>
              <a:rPr lang="en-US" dirty="0"/>
              <a:t>However, compassion includes the desire to help.</a:t>
            </a:r>
          </a:p>
        </p:txBody>
      </p:sp>
    </p:spTree>
    <p:extLst>
      <p:ext uri="{BB962C8B-B14F-4D97-AF65-F5344CB8AC3E}">
        <p14:creationId xmlns:p14="http://schemas.microsoft.com/office/powerpoint/2010/main" val="1837842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t>Key Concepts: Cultural Values</a:t>
            </a:r>
          </a:p>
        </p:txBody>
      </p:sp>
      <p:sp>
        <p:nvSpPr>
          <p:cNvPr id="3" name="Content Placeholder 2"/>
          <p:cNvSpPr>
            <a:spLocks noGrp="1"/>
          </p:cNvSpPr>
          <p:nvPr>
            <p:ph idx="1"/>
          </p:nvPr>
        </p:nvSpPr>
        <p:spPr/>
        <p:txBody>
          <a:bodyPr/>
          <a:lstStyle/>
          <a:p>
            <a:pPr marL="45720" indent="0" algn="ctr">
              <a:buNone/>
            </a:pPr>
            <a:r>
              <a:rPr lang="en-US" sz="3200" b="1" dirty="0"/>
              <a:t>When we educate ourselves on the health needs of those who use drugs and respond compassionately - we honor our traditions of sharing what we know, helping others and respecting all life. </a:t>
            </a:r>
          </a:p>
          <a:p>
            <a:endParaRPr lang="en-US" dirty="0"/>
          </a:p>
        </p:txBody>
      </p:sp>
    </p:spTree>
    <p:extLst>
      <p:ext uri="{BB962C8B-B14F-4D97-AF65-F5344CB8AC3E}">
        <p14:creationId xmlns:p14="http://schemas.microsoft.com/office/powerpoint/2010/main" val="3814726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Continuum of Use</a:t>
            </a:r>
          </a:p>
        </p:txBody>
      </p:sp>
      <p:sp>
        <p:nvSpPr>
          <p:cNvPr id="52227" name="Rectangle 3"/>
          <p:cNvSpPr>
            <a:spLocks noGrp="1" noChangeArrowheads="1"/>
          </p:cNvSpPr>
          <p:nvPr>
            <p:ph idx="1"/>
          </p:nvPr>
        </p:nvSpPr>
        <p:spPr/>
        <p:txBody>
          <a:bodyPr>
            <a:normAutofit fontScale="92500" lnSpcReduction="10000"/>
          </a:bodyPr>
          <a:lstStyle/>
          <a:p>
            <a:r>
              <a:rPr lang="en-US" altLang="en-US"/>
              <a:t>Experimental</a:t>
            </a:r>
          </a:p>
          <a:p>
            <a:r>
              <a:rPr lang="en-US" altLang="en-US"/>
              <a:t>Social and ritual use</a:t>
            </a:r>
          </a:p>
          <a:p>
            <a:r>
              <a:rPr lang="en-US" altLang="en-US"/>
              <a:t>Intermittent use</a:t>
            </a:r>
          </a:p>
          <a:p>
            <a:r>
              <a:rPr lang="en-US" altLang="en-US"/>
              <a:t>Regular use</a:t>
            </a:r>
          </a:p>
          <a:p>
            <a:r>
              <a:rPr lang="en-US" altLang="en-US"/>
              <a:t>Binge use</a:t>
            </a:r>
          </a:p>
          <a:p>
            <a:r>
              <a:rPr lang="en-US" altLang="en-US"/>
              <a:t>Abuse</a:t>
            </a:r>
          </a:p>
          <a:p>
            <a:r>
              <a:rPr lang="en-US" altLang="en-US"/>
              <a:t>Dependence</a:t>
            </a:r>
          </a:p>
          <a:p>
            <a:r>
              <a:rPr lang="en-US" altLang="en-US"/>
              <a:t>Severely and persistently chemically dependent; chronic relapse</a:t>
            </a:r>
          </a:p>
        </p:txBody>
      </p:sp>
    </p:spTree>
    <p:extLst>
      <p:ext uri="{BB962C8B-B14F-4D97-AF65-F5344CB8AC3E}">
        <p14:creationId xmlns:p14="http://schemas.microsoft.com/office/powerpoint/2010/main" val="4076845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t>What is Injection Drug Use?</a:t>
            </a:r>
            <a:endParaRPr lang="en-US" dirty="0"/>
          </a:p>
        </p:txBody>
      </p:sp>
      <p:sp>
        <p:nvSpPr>
          <p:cNvPr id="3" name="Content Placeholder 2"/>
          <p:cNvSpPr>
            <a:spLocks noGrp="1"/>
          </p:cNvSpPr>
          <p:nvPr>
            <p:ph idx="1"/>
          </p:nvPr>
        </p:nvSpPr>
        <p:spPr/>
        <p:txBody>
          <a:bodyPr/>
          <a:lstStyle/>
          <a:p>
            <a:r>
              <a:rPr lang="en-US" dirty="0"/>
              <a:t>HIV and Hepatitis C (HCV) can be transmitted very easily via injecting and sharing syringe.  </a:t>
            </a:r>
          </a:p>
          <a:p>
            <a:endParaRPr lang="en-US" dirty="0"/>
          </a:p>
          <a:p>
            <a:r>
              <a:rPr lang="en-US" dirty="0"/>
              <a:t>Trace amounts of blood can enter the syringe and remain in the barrel.  </a:t>
            </a:r>
          </a:p>
          <a:p>
            <a:endParaRPr lang="en-US" dirty="0"/>
          </a:p>
          <a:p>
            <a:r>
              <a:rPr lang="en-US" dirty="0"/>
              <a:t>Environment is ideal for the virus to remain alive for a period of time largely because of the hermetic seal.</a:t>
            </a:r>
          </a:p>
          <a:p>
            <a:endParaRPr lang="en-US" dirty="0"/>
          </a:p>
          <a:p>
            <a:endParaRPr lang="en-US" dirty="0"/>
          </a:p>
        </p:txBody>
      </p:sp>
    </p:spTree>
    <p:extLst>
      <p:ext uri="{BB962C8B-B14F-4D97-AF65-F5344CB8AC3E}">
        <p14:creationId xmlns:p14="http://schemas.microsoft.com/office/powerpoint/2010/main" val="1207601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IDU Harms:</a:t>
            </a:r>
          </a:p>
        </p:txBody>
      </p:sp>
      <p:sp>
        <p:nvSpPr>
          <p:cNvPr id="3" name="Content Placeholder 2"/>
          <p:cNvSpPr>
            <a:spLocks noGrp="1"/>
          </p:cNvSpPr>
          <p:nvPr>
            <p:ph idx="1"/>
          </p:nvPr>
        </p:nvSpPr>
        <p:spPr/>
        <p:txBody>
          <a:bodyPr>
            <a:normAutofit/>
          </a:bodyPr>
          <a:lstStyle/>
          <a:p>
            <a:r>
              <a:rPr lang="en-US" dirty="0"/>
              <a:t>Forgetting to take medications: active users may forget to take medications regularly.</a:t>
            </a:r>
          </a:p>
          <a:p>
            <a:endParaRPr lang="en-US" dirty="0"/>
          </a:p>
          <a:p>
            <a:r>
              <a:rPr lang="en-US" dirty="0"/>
              <a:t>Dependency/disorders: characterized by continued, on-going use despite the problems that are produced.</a:t>
            </a:r>
          </a:p>
          <a:p>
            <a:pPr marL="45720" indent="0">
              <a:buNone/>
            </a:pPr>
            <a:endParaRPr lang="en-US" dirty="0"/>
          </a:p>
          <a:p>
            <a:r>
              <a:rPr lang="en-US" dirty="0"/>
              <a:t>Track marks: injecting drugs directly into the vein can cause darkening of the veins due to scarring and toxin buildup.</a:t>
            </a:r>
          </a:p>
          <a:p>
            <a:pPr marL="45720" indent="0">
              <a:buNone/>
            </a:pPr>
            <a:endParaRPr lang="en-US" dirty="0"/>
          </a:p>
        </p:txBody>
      </p:sp>
    </p:spTree>
    <p:extLst>
      <p:ext uri="{BB962C8B-B14F-4D97-AF65-F5344CB8AC3E}">
        <p14:creationId xmlns:p14="http://schemas.microsoft.com/office/powerpoint/2010/main" val="3698526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4294967295"/>
          </p:nvPr>
        </p:nvPicPr>
        <p:blipFill>
          <a:blip r:embed="rId2" cstate="print"/>
          <a:srcRect/>
          <a:stretch>
            <a:fillRect/>
          </a:stretch>
        </p:blipFill>
        <p:spPr>
          <a:xfrm>
            <a:off x="1523206" y="419100"/>
            <a:ext cx="9145588" cy="6019800"/>
          </a:xfrm>
        </p:spPr>
      </p:pic>
    </p:spTree>
    <p:extLst>
      <p:ext uri="{BB962C8B-B14F-4D97-AF65-F5344CB8AC3E}">
        <p14:creationId xmlns:p14="http://schemas.microsoft.com/office/powerpoint/2010/main" val="4084159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IDU Harms:</a:t>
            </a:r>
          </a:p>
        </p:txBody>
      </p:sp>
      <p:sp>
        <p:nvSpPr>
          <p:cNvPr id="3" name="Content Placeholder 2"/>
          <p:cNvSpPr>
            <a:spLocks noGrp="1"/>
          </p:cNvSpPr>
          <p:nvPr>
            <p:ph idx="1"/>
          </p:nvPr>
        </p:nvSpPr>
        <p:spPr/>
        <p:txBody>
          <a:bodyPr>
            <a:normAutofit fontScale="92500" lnSpcReduction="20000"/>
          </a:bodyPr>
          <a:lstStyle/>
          <a:p>
            <a:r>
              <a:rPr lang="en-US" dirty="0"/>
              <a:t>Stigma:  Stigma and shame can be experienced from strangers, family, friends, and co-workers.  Furthermore, social service, health care and drug treatment providers may also stigmatize IDUs.</a:t>
            </a:r>
          </a:p>
          <a:p>
            <a:endParaRPr lang="en-US" dirty="0"/>
          </a:p>
          <a:p>
            <a:r>
              <a:rPr lang="en-US" dirty="0"/>
              <a:t>Isolation:  Because of stigma and discrimination IDUs are often an invisible population.  Rejection, marginalization, and isolation from the larger community, can exacerbate drug use and dependency.</a:t>
            </a:r>
          </a:p>
          <a:p>
            <a:endParaRPr lang="en-US" dirty="0"/>
          </a:p>
          <a:p>
            <a:r>
              <a:rPr lang="en-US" b="1" dirty="0"/>
              <a:t>Compromised cultural values</a:t>
            </a:r>
            <a:r>
              <a:rPr lang="en-US" dirty="0"/>
              <a:t>:  Using substances outside of Native ceremonial or religious purposes may be viewed as bad or disrespectful, so known users may not be welcome.</a:t>
            </a:r>
          </a:p>
        </p:txBody>
      </p:sp>
    </p:spTree>
    <p:extLst>
      <p:ext uri="{BB962C8B-B14F-4D97-AF65-F5344CB8AC3E}">
        <p14:creationId xmlns:p14="http://schemas.microsoft.com/office/powerpoint/2010/main" val="922235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a:t>Harm Reduction Intervention Models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669833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Model: Disease Prevention</a:t>
            </a:r>
          </a:p>
        </p:txBody>
      </p:sp>
      <p:sp>
        <p:nvSpPr>
          <p:cNvPr id="35843" name="Rectangle 3"/>
          <p:cNvSpPr>
            <a:spLocks noGrp="1" noChangeArrowheads="1"/>
          </p:cNvSpPr>
          <p:nvPr>
            <p:ph idx="1"/>
          </p:nvPr>
        </p:nvSpPr>
        <p:spPr/>
        <p:txBody>
          <a:bodyPr/>
          <a:lstStyle/>
          <a:p>
            <a:r>
              <a:rPr lang="en-US" altLang="en-US" dirty="0"/>
              <a:t>Goal: To reduce transmission (primary or secondary prevention) of blood-borne pathogens (i.e., HIV or Viral Hepatitis).</a:t>
            </a:r>
          </a:p>
          <a:p>
            <a:endParaRPr lang="en-US" altLang="en-US" dirty="0"/>
          </a:p>
          <a:p>
            <a:r>
              <a:rPr lang="en-US" altLang="en-US" dirty="0"/>
              <a:t>Applications: Syringe service programs or syringe access programs (over the counter syringe sales).</a:t>
            </a:r>
          </a:p>
        </p:txBody>
      </p:sp>
    </p:spTree>
    <p:extLst>
      <p:ext uri="{BB962C8B-B14F-4D97-AF65-F5344CB8AC3E}">
        <p14:creationId xmlns:p14="http://schemas.microsoft.com/office/powerpoint/2010/main" val="52122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 HIV Transmission</a:t>
            </a:r>
          </a:p>
        </p:txBody>
      </p:sp>
      <p:sp>
        <p:nvSpPr>
          <p:cNvPr id="3" name="Content Placeholder 2"/>
          <p:cNvSpPr>
            <a:spLocks noGrp="1"/>
          </p:cNvSpPr>
          <p:nvPr>
            <p:ph idx="1"/>
          </p:nvPr>
        </p:nvSpPr>
        <p:spPr/>
        <p:txBody>
          <a:bodyPr/>
          <a:lstStyle/>
          <a:p>
            <a:pPr marL="0" lvl="0" indent="0">
              <a:buNone/>
            </a:pPr>
            <a:r>
              <a:rPr lang="en-US" dirty="0"/>
              <a:t>HIV Risk (a continuum)</a:t>
            </a:r>
          </a:p>
          <a:p>
            <a:pPr lvl="1"/>
            <a:r>
              <a:rPr lang="en-US" dirty="0"/>
              <a:t>Sex - unprotected anal and vaginal intercourse;</a:t>
            </a:r>
          </a:p>
          <a:p>
            <a:pPr lvl="1"/>
            <a:r>
              <a:rPr lang="en-US" dirty="0"/>
              <a:t>Mother to child - pregnancy, birth or breast feeding;</a:t>
            </a:r>
          </a:p>
          <a:p>
            <a:pPr lvl="1"/>
            <a:r>
              <a:rPr lang="en-US" dirty="0"/>
              <a:t>Syringes - sharing syringes, not cleaning used syringes to inject substances.</a:t>
            </a:r>
          </a:p>
        </p:txBody>
      </p:sp>
    </p:spTree>
    <p:extLst>
      <p:ext uri="{BB962C8B-B14F-4D97-AF65-F5344CB8AC3E}">
        <p14:creationId xmlns:p14="http://schemas.microsoft.com/office/powerpoint/2010/main" val="52776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Model: Harm Elimination and Abstinence</a:t>
            </a:r>
          </a:p>
        </p:txBody>
      </p:sp>
      <p:sp>
        <p:nvSpPr>
          <p:cNvPr id="36867" name="Rectangle 3"/>
          <p:cNvSpPr>
            <a:spLocks noGrp="1" noChangeArrowheads="1"/>
          </p:cNvSpPr>
          <p:nvPr>
            <p:ph idx="1"/>
          </p:nvPr>
        </p:nvSpPr>
        <p:spPr/>
        <p:txBody>
          <a:bodyPr/>
          <a:lstStyle/>
          <a:p>
            <a:r>
              <a:rPr lang="en-US" altLang="en-US" dirty="0"/>
              <a:t>Goal is to assist clients in achieving and maintaining abstinence.</a:t>
            </a:r>
          </a:p>
          <a:p>
            <a:endParaRPr lang="en-US" altLang="en-US" dirty="0"/>
          </a:p>
          <a:p>
            <a:r>
              <a:rPr lang="en-US" altLang="en-US" dirty="0"/>
              <a:t>Used in drug treatment programs, some abstinence-based housing programs (“dry” housing), and some mental health programs.</a:t>
            </a:r>
          </a:p>
        </p:txBody>
      </p:sp>
    </p:spTree>
    <p:extLst>
      <p:ext uri="{BB962C8B-B14F-4D97-AF65-F5344CB8AC3E}">
        <p14:creationId xmlns:p14="http://schemas.microsoft.com/office/powerpoint/2010/main" val="4225136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p:txBody>
          <a:bodyPr/>
          <a:lstStyle/>
          <a:p>
            <a:r>
              <a:rPr lang="en-US" altLang="en-US" dirty="0"/>
              <a:t>Model: Recovery Readiness</a:t>
            </a:r>
          </a:p>
        </p:txBody>
      </p:sp>
      <p:sp>
        <p:nvSpPr>
          <p:cNvPr id="37891" name="Rectangle 1027"/>
          <p:cNvSpPr>
            <a:spLocks noGrp="1" noChangeArrowheads="1"/>
          </p:cNvSpPr>
          <p:nvPr>
            <p:ph idx="1"/>
          </p:nvPr>
        </p:nvSpPr>
        <p:spPr/>
        <p:txBody>
          <a:bodyPr/>
          <a:lstStyle/>
          <a:p>
            <a:r>
              <a:rPr lang="en-US" altLang="en-US" dirty="0"/>
              <a:t>Goal: work with clients/consumers who are actively using alcohol/drugs and help them achieve abstinence/recovery in a particular time period (usually three to six months).</a:t>
            </a:r>
          </a:p>
          <a:p>
            <a:endParaRPr lang="en-US" altLang="en-US" dirty="0"/>
          </a:p>
          <a:p>
            <a:r>
              <a:rPr lang="en-US" altLang="en-US" dirty="0"/>
              <a:t>Applied in “damp” housing programs, shelters.</a:t>
            </a:r>
          </a:p>
          <a:p>
            <a:r>
              <a:rPr lang="en-US" altLang="en-US" dirty="0"/>
              <a:t>Applied in mental health programs addressing how drug use affects medication adherence.</a:t>
            </a:r>
          </a:p>
          <a:p>
            <a:endParaRPr lang="en-US" altLang="en-US" dirty="0"/>
          </a:p>
        </p:txBody>
      </p:sp>
    </p:spTree>
    <p:extLst>
      <p:ext uri="{BB962C8B-B14F-4D97-AF65-F5344CB8AC3E}">
        <p14:creationId xmlns:p14="http://schemas.microsoft.com/office/powerpoint/2010/main" val="2318131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Model: Moderation and Controlled Use Strategies</a:t>
            </a:r>
          </a:p>
        </p:txBody>
      </p:sp>
      <p:sp>
        <p:nvSpPr>
          <p:cNvPr id="38915" name="Rectangle 3"/>
          <p:cNvSpPr>
            <a:spLocks noGrp="1" noChangeArrowheads="1"/>
          </p:cNvSpPr>
          <p:nvPr>
            <p:ph idx="1"/>
          </p:nvPr>
        </p:nvSpPr>
        <p:spPr/>
        <p:txBody>
          <a:bodyPr/>
          <a:lstStyle/>
          <a:p>
            <a:r>
              <a:rPr lang="en-US" altLang="en-US" dirty="0"/>
              <a:t>Goal: To reduce the harm by reducing consumption (use less) or controlling episodes/situations of use (use only on weekends) or switching mode of administration (smoking versus injecting).</a:t>
            </a:r>
          </a:p>
          <a:p>
            <a:endParaRPr lang="en-US" altLang="en-US" dirty="0"/>
          </a:p>
          <a:p>
            <a:r>
              <a:rPr lang="en-US" altLang="en-US" dirty="0"/>
              <a:t>Applied in self-help support groups (Moderation Management), some syringe service programs and some housing programs (“damp” housing).</a:t>
            </a:r>
          </a:p>
        </p:txBody>
      </p:sp>
    </p:spTree>
    <p:extLst>
      <p:ext uri="{BB962C8B-B14F-4D97-AF65-F5344CB8AC3E}">
        <p14:creationId xmlns:p14="http://schemas.microsoft.com/office/powerpoint/2010/main" val="283654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Model: Substitution Therapy</a:t>
            </a:r>
          </a:p>
        </p:txBody>
      </p:sp>
      <p:sp>
        <p:nvSpPr>
          <p:cNvPr id="39939" name="Rectangle 3"/>
          <p:cNvSpPr>
            <a:spLocks noGrp="1" noChangeArrowheads="1"/>
          </p:cNvSpPr>
          <p:nvPr>
            <p:ph idx="1"/>
          </p:nvPr>
        </p:nvSpPr>
        <p:spPr/>
        <p:txBody>
          <a:bodyPr/>
          <a:lstStyle/>
          <a:p>
            <a:r>
              <a:rPr lang="en-US" altLang="en-US" dirty="0"/>
              <a:t>Goal: Replace one drug with higher associated risk with another drug of lower risk (heroin isn’t quality controlled; MAT is prescribed by trained medical provider).</a:t>
            </a:r>
          </a:p>
          <a:p>
            <a:pPr marL="0" indent="0">
              <a:buNone/>
            </a:pPr>
            <a:endParaRPr lang="en-US" altLang="en-US" dirty="0"/>
          </a:p>
          <a:p>
            <a:r>
              <a:rPr lang="en-US" altLang="en-US" dirty="0"/>
              <a:t>Application: ‘Warm Turkey,” nicotine replacement strategies: patches and nicotine enhanced chewing gum.</a:t>
            </a:r>
          </a:p>
        </p:txBody>
      </p:sp>
    </p:spTree>
    <p:extLst>
      <p:ext uri="{BB962C8B-B14F-4D97-AF65-F5344CB8AC3E}">
        <p14:creationId xmlns:p14="http://schemas.microsoft.com/office/powerpoint/2010/main" val="4062301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Model: Relapse Prevention</a:t>
            </a:r>
          </a:p>
        </p:txBody>
      </p:sp>
      <p:sp>
        <p:nvSpPr>
          <p:cNvPr id="40963" name="Rectangle 3"/>
          <p:cNvSpPr>
            <a:spLocks noGrp="1" noChangeArrowheads="1"/>
          </p:cNvSpPr>
          <p:nvPr>
            <p:ph idx="1"/>
          </p:nvPr>
        </p:nvSpPr>
        <p:spPr/>
        <p:txBody>
          <a:bodyPr/>
          <a:lstStyle/>
          <a:p>
            <a:r>
              <a:rPr lang="en-US" altLang="en-US" dirty="0"/>
              <a:t>Goal: To prevent return to drug use following a period of successful abstinence.</a:t>
            </a:r>
          </a:p>
          <a:p>
            <a:endParaRPr lang="en-US" altLang="en-US" dirty="0"/>
          </a:p>
          <a:p>
            <a:r>
              <a:rPr lang="en-US" altLang="en-US" dirty="0"/>
              <a:t>Applied in drug treatment programs (outpatient as well as inpatient).</a:t>
            </a:r>
          </a:p>
          <a:p>
            <a:r>
              <a:rPr lang="en-US" altLang="en-US" dirty="0"/>
              <a:t>Objectives: Understand high-risk behavior and high-risk situations.</a:t>
            </a:r>
          </a:p>
        </p:txBody>
      </p:sp>
    </p:spTree>
    <p:extLst>
      <p:ext uri="{BB962C8B-B14F-4D97-AF65-F5344CB8AC3E}">
        <p14:creationId xmlns:p14="http://schemas.microsoft.com/office/powerpoint/2010/main" val="2471989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Model: Overdose Prevention</a:t>
            </a:r>
          </a:p>
        </p:txBody>
      </p:sp>
      <p:sp>
        <p:nvSpPr>
          <p:cNvPr id="41987" name="Rectangle 3"/>
          <p:cNvSpPr>
            <a:spLocks noGrp="1" noChangeArrowheads="1"/>
          </p:cNvSpPr>
          <p:nvPr>
            <p:ph idx="1"/>
          </p:nvPr>
        </p:nvSpPr>
        <p:spPr/>
        <p:txBody>
          <a:bodyPr/>
          <a:lstStyle/>
          <a:p>
            <a:r>
              <a:rPr lang="en-US" altLang="en-US" dirty="0"/>
              <a:t>Goal: To prevent death and negative health consequences.</a:t>
            </a:r>
          </a:p>
          <a:p>
            <a:endParaRPr lang="en-US" altLang="en-US" dirty="0"/>
          </a:p>
          <a:p>
            <a:r>
              <a:rPr lang="en-US" altLang="en-US" dirty="0"/>
              <a:t>Applied in syringe service programs, drug treatment programs as part of relapse prevention strategies, pre-release programs for jails and prisons.</a:t>
            </a:r>
          </a:p>
        </p:txBody>
      </p:sp>
    </p:spTree>
    <p:extLst>
      <p:ext uri="{BB962C8B-B14F-4D97-AF65-F5344CB8AC3E}">
        <p14:creationId xmlns:p14="http://schemas.microsoft.com/office/powerpoint/2010/main" val="3308808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a:t>Model: “Alternative” approaches</a:t>
            </a:r>
          </a:p>
        </p:txBody>
      </p:sp>
      <p:sp>
        <p:nvSpPr>
          <p:cNvPr id="43011" name="Rectangle 3"/>
          <p:cNvSpPr>
            <a:spLocks noGrp="1" noChangeArrowheads="1"/>
          </p:cNvSpPr>
          <p:nvPr>
            <p:ph idx="1"/>
          </p:nvPr>
        </p:nvSpPr>
        <p:spPr/>
        <p:txBody>
          <a:bodyPr/>
          <a:lstStyle/>
          <a:p>
            <a:r>
              <a:rPr lang="en-US" altLang="en-US" dirty="0"/>
              <a:t>Goal: Ancillary, supportive services to active and former drug users.</a:t>
            </a:r>
          </a:p>
          <a:p>
            <a:endParaRPr lang="en-US" altLang="en-US" dirty="0"/>
          </a:p>
          <a:p>
            <a:r>
              <a:rPr lang="en-US" altLang="en-US" dirty="0"/>
              <a:t>Applications: Acupuncture programs (for detox and relapse prevention), massage therapy, Reiki, nutrition information.</a:t>
            </a:r>
          </a:p>
          <a:p>
            <a:r>
              <a:rPr lang="en-US" altLang="en-US" dirty="0"/>
              <a:t>Cultural: beading, drumming, shawl-making groups.</a:t>
            </a:r>
          </a:p>
        </p:txBody>
      </p:sp>
    </p:spTree>
    <p:extLst>
      <p:ext uri="{BB962C8B-B14F-4D97-AF65-F5344CB8AC3E}">
        <p14:creationId xmlns:p14="http://schemas.microsoft.com/office/powerpoint/2010/main" val="1929681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Model: Education</a:t>
            </a:r>
          </a:p>
        </p:txBody>
      </p:sp>
      <p:sp>
        <p:nvSpPr>
          <p:cNvPr id="46083" name="Rectangle 3"/>
          <p:cNvSpPr>
            <a:spLocks noGrp="1" noChangeArrowheads="1"/>
          </p:cNvSpPr>
          <p:nvPr>
            <p:ph idx="1"/>
          </p:nvPr>
        </p:nvSpPr>
        <p:spPr/>
        <p:txBody>
          <a:bodyPr/>
          <a:lstStyle/>
          <a:p>
            <a:r>
              <a:rPr lang="en-US" altLang="en-US" dirty="0"/>
              <a:t>Goal: Prevention of drug-related harm.</a:t>
            </a:r>
          </a:p>
          <a:p>
            <a:endParaRPr lang="en-US" altLang="en-US" dirty="0"/>
          </a:p>
          <a:p>
            <a:r>
              <a:rPr lang="en-US" altLang="en-US" dirty="0"/>
              <a:t>Applications: Increase awareness of harms of drug use through educational forums, drinking/driving campaigns, binge drinking reduction strategies.</a:t>
            </a:r>
          </a:p>
        </p:txBody>
      </p:sp>
    </p:spTree>
    <p:extLst>
      <p:ext uri="{BB962C8B-B14F-4D97-AF65-F5344CB8AC3E}">
        <p14:creationId xmlns:p14="http://schemas.microsoft.com/office/powerpoint/2010/main" val="8126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5" descr="image18.png"/>
          <p:cNvPicPr>
            <a:picLocks noChangeAspect="1"/>
          </p:cNvPicPr>
          <p:nvPr/>
        </p:nvPicPr>
        <p:blipFill>
          <a:blip r:embed="rId2" cstate="print"/>
          <a:srcRect/>
          <a:stretch>
            <a:fillRect/>
          </a:stretch>
        </p:blipFill>
        <p:spPr bwMode="auto">
          <a:xfrm>
            <a:off x="1524000" y="0"/>
            <a:ext cx="9144000" cy="6858000"/>
          </a:xfrm>
          <a:prstGeom prst="rect">
            <a:avLst/>
          </a:prstGeom>
          <a:noFill/>
          <a:ln w="12700">
            <a:noFill/>
            <a:miter lim="0"/>
            <a:headEnd/>
            <a:tailEnd/>
          </a:ln>
          <a:effectLst/>
        </p:spPr>
      </p:pic>
    </p:spTree>
    <p:extLst>
      <p:ext uri="{BB962C8B-B14F-4D97-AF65-F5344CB8AC3E}">
        <p14:creationId xmlns:p14="http://schemas.microsoft.com/office/powerpoint/2010/main" val="1970008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Addressing Opioid Use in Community</a:t>
            </a:r>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534434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 HCV Transmission</a:t>
            </a:r>
          </a:p>
        </p:txBody>
      </p:sp>
      <p:sp>
        <p:nvSpPr>
          <p:cNvPr id="3" name="Content Placeholder 2"/>
          <p:cNvSpPr>
            <a:spLocks noGrp="1"/>
          </p:cNvSpPr>
          <p:nvPr>
            <p:ph idx="1"/>
          </p:nvPr>
        </p:nvSpPr>
        <p:spPr/>
        <p:txBody>
          <a:bodyPr>
            <a:normAutofit lnSpcReduction="10000"/>
          </a:bodyPr>
          <a:lstStyle/>
          <a:p>
            <a:pPr marL="0" indent="0">
              <a:buNone/>
            </a:pPr>
            <a:r>
              <a:rPr lang="en-US" dirty="0"/>
              <a:t>Viral Hepatitis Transmission:</a:t>
            </a:r>
          </a:p>
          <a:p>
            <a:pPr lvl="1"/>
            <a:r>
              <a:rPr lang="en-US" dirty="0"/>
              <a:t>Hepatitis A: Ingestion of fecal matter, sexual contact, contaminated food and drink;</a:t>
            </a:r>
          </a:p>
          <a:p>
            <a:pPr lvl="1"/>
            <a:endParaRPr lang="en-US" dirty="0"/>
          </a:p>
          <a:p>
            <a:pPr lvl="1"/>
            <a:r>
              <a:rPr lang="en-US" dirty="0"/>
              <a:t>Hepatitis B: Contact with infectious blood, semen or other fluids, sexual contact, sharing injection equipment, needle sticks;</a:t>
            </a:r>
          </a:p>
          <a:p>
            <a:pPr lvl="1"/>
            <a:endParaRPr lang="en-US" dirty="0"/>
          </a:p>
          <a:p>
            <a:pPr lvl="1"/>
            <a:r>
              <a:rPr lang="en-US" dirty="0"/>
              <a:t>Hepatitis C: Contact with infectious blood – primarily through sharing syringes AND other injection equipment.</a:t>
            </a:r>
          </a:p>
          <a:p>
            <a:endParaRPr lang="en-US" dirty="0"/>
          </a:p>
        </p:txBody>
      </p:sp>
    </p:spTree>
    <p:extLst>
      <p:ext uri="{BB962C8B-B14F-4D97-AF65-F5344CB8AC3E}">
        <p14:creationId xmlns:p14="http://schemas.microsoft.com/office/powerpoint/2010/main" val="2779136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Native Context:</a:t>
            </a:r>
          </a:p>
        </p:txBody>
      </p:sp>
      <p:sp>
        <p:nvSpPr>
          <p:cNvPr id="3" name="Content Placeholder 2"/>
          <p:cNvSpPr>
            <a:spLocks noGrp="1"/>
          </p:cNvSpPr>
          <p:nvPr>
            <p:ph idx="1"/>
          </p:nvPr>
        </p:nvSpPr>
        <p:spPr>
          <a:xfrm>
            <a:off x="1145649" y="1896122"/>
            <a:ext cx="9872871" cy="4458810"/>
          </a:xfrm>
        </p:spPr>
        <p:txBody>
          <a:bodyPr>
            <a:normAutofit fontScale="70000" lnSpcReduction="20000"/>
          </a:bodyPr>
          <a:lstStyle/>
          <a:p>
            <a:r>
              <a:rPr lang="en-US" sz="4000" dirty="0"/>
              <a:t>Communities may harbor negative judgments towards people who use drugs.</a:t>
            </a:r>
          </a:p>
          <a:p>
            <a:endParaRPr lang="en-US" sz="1700" dirty="0"/>
          </a:p>
          <a:p>
            <a:r>
              <a:rPr lang="en-US" sz="4000" dirty="0"/>
              <a:t>Service providers may have negative judgments and biases – both personal and professional.</a:t>
            </a:r>
          </a:p>
          <a:p>
            <a:endParaRPr lang="en-US" sz="1700" dirty="0"/>
          </a:p>
          <a:p>
            <a:r>
              <a:rPr lang="en-US" sz="4000" dirty="0"/>
              <a:t>Individually, we might feel embarrassed, angry, frustrated and hopeless when thinking about the negative impact substance use has had on our people.</a:t>
            </a:r>
          </a:p>
          <a:p>
            <a:endParaRPr lang="en-US" sz="1700" dirty="0"/>
          </a:p>
          <a:p>
            <a:r>
              <a:rPr lang="en-US" sz="4000" dirty="0"/>
              <a:t>As a result, we may choose to ignore the reality of the situation.</a:t>
            </a:r>
          </a:p>
          <a:p>
            <a:endParaRPr lang="en-US" dirty="0"/>
          </a:p>
        </p:txBody>
      </p:sp>
    </p:spTree>
    <p:extLst>
      <p:ext uri="{BB962C8B-B14F-4D97-AF65-F5344CB8AC3E}">
        <p14:creationId xmlns:p14="http://schemas.microsoft.com/office/powerpoint/2010/main" val="1389360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p>
        </p:txBody>
      </p:sp>
      <p:sp>
        <p:nvSpPr>
          <p:cNvPr id="3" name="Content Placeholder 2"/>
          <p:cNvSpPr>
            <a:spLocks noGrp="1"/>
          </p:cNvSpPr>
          <p:nvPr>
            <p:ph idx="1"/>
          </p:nvPr>
        </p:nvSpPr>
        <p:spPr/>
        <p:txBody>
          <a:bodyPr/>
          <a:lstStyle/>
          <a:p>
            <a:r>
              <a:rPr lang="en-US" dirty="0"/>
              <a:t>Most of us did not learn how to ride a bike the first time we attempted to.  It required support, practice and patience.  As we learned how to ride a bike on our own, we accepted the fact we may fall down.  </a:t>
            </a:r>
          </a:p>
          <a:p>
            <a:pPr marL="45720" indent="0">
              <a:buNone/>
            </a:pPr>
            <a:endParaRPr lang="en-US" sz="1200" dirty="0"/>
          </a:p>
          <a:p>
            <a:r>
              <a:rPr lang="en-US" dirty="0"/>
              <a:t>Learning how to pick ourselves back up and having the courage and strength to try again is part of the process of learning new skills and behaviors.</a:t>
            </a:r>
          </a:p>
        </p:txBody>
      </p:sp>
    </p:spTree>
    <p:extLst>
      <p:ext uri="{BB962C8B-B14F-4D97-AF65-F5344CB8AC3E}">
        <p14:creationId xmlns:p14="http://schemas.microsoft.com/office/powerpoint/2010/main" val="1098365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Approach: </a:t>
            </a:r>
          </a:p>
        </p:txBody>
      </p:sp>
      <p:sp>
        <p:nvSpPr>
          <p:cNvPr id="3" name="Content Placeholder 2"/>
          <p:cNvSpPr>
            <a:spLocks noGrp="1"/>
          </p:cNvSpPr>
          <p:nvPr>
            <p:ph idx="1"/>
          </p:nvPr>
        </p:nvSpPr>
        <p:spPr/>
        <p:txBody>
          <a:bodyPr>
            <a:normAutofit lnSpcReduction="10000"/>
          </a:bodyPr>
          <a:lstStyle/>
          <a:p>
            <a:pPr marL="45720" indent="0">
              <a:buNone/>
            </a:pPr>
            <a:r>
              <a:rPr lang="en-US" dirty="0"/>
              <a:t>Overall, we as providers…</a:t>
            </a:r>
          </a:p>
          <a:p>
            <a:pPr marL="45720" indent="0">
              <a:buNone/>
            </a:pPr>
            <a:endParaRPr lang="en-US" sz="1200" dirty="0"/>
          </a:p>
          <a:p>
            <a:r>
              <a:rPr lang="en-US" dirty="0"/>
              <a:t>Work from a strengths-based perspective.</a:t>
            </a:r>
          </a:p>
          <a:p>
            <a:pPr marL="274320" lvl="1" indent="0">
              <a:buNone/>
            </a:pPr>
            <a:r>
              <a:rPr lang="en-US" sz="2800" dirty="0"/>
              <a:t>- As opposed to a deficit-model</a:t>
            </a:r>
          </a:p>
          <a:p>
            <a:pPr lvl="2"/>
            <a:r>
              <a:rPr lang="en-US" sz="2800" dirty="0"/>
              <a:t>Locating the “problem” within the individual</a:t>
            </a:r>
          </a:p>
          <a:p>
            <a:pPr lvl="2"/>
            <a:r>
              <a:rPr lang="en-US" sz="2800" dirty="0"/>
              <a:t>Not taking into account the individual’s environment, skill-sets, knowledge, access to, etc…</a:t>
            </a:r>
          </a:p>
          <a:p>
            <a:pPr lvl="2"/>
            <a:endParaRPr lang="en-US" sz="2800" dirty="0"/>
          </a:p>
          <a:p>
            <a:pPr lvl="1"/>
            <a:r>
              <a:rPr lang="en-US" sz="2800" dirty="0"/>
              <a:t>Non-judgmental (multiple attempts to change).</a:t>
            </a:r>
          </a:p>
          <a:p>
            <a:pPr lvl="1"/>
            <a:endParaRPr lang="en-US" dirty="0"/>
          </a:p>
          <a:p>
            <a:endParaRPr lang="en-US" dirty="0"/>
          </a:p>
        </p:txBody>
      </p:sp>
    </p:spTree>
    <p:extLst>
      <p:ext uri="{BB962C8B-B14F-4D97-AF65-F5344CB8AC3E}">
        <p14:creationId xmlns:p14="http://schemas.microsoft.com/office/powerpoint/2010/main" val="3423977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Approach: </a:t>
            </a:r>
          </a:p>
        </p:txBody>
      </p:sp>
      <p:sp>
        <p:nvSpPr>
          <p:cNvPr id="3" name="Content Placeholder 2"/>
          <p:cNvSpPr>
            <a:spLocks noGrp="1"/>
          </p:cNvSpPr>
          <p:nvPr>
            <p:ph idx="1"/>
          </p:nvPr>
        </p:nvSpPr>
        <p:spPr>
          <a:xfrm>
            <a:off x="1143000" y="2057399"/>
            <a:ext cx="9872871" cy="4316767"/>
          </a:xfrm>
        </p:spPr>
        <p:txBody>
          <a:bodyPr>
            <a:normAutofit lnSpcReduction="10000"/>
          </a:bodyPr>
          <a:lstStyle/>
          <a:p>
            <a:pPr marL="45720" indent="0">
              <a:buNone/>
            </a:pPr>
            <a:r>
              <a:rPr lang="en-US" dirty="0"/>
              <a:t>And, we as providers also…</a:t>
            </a:r>
          </a:p>
          <a:p>
            <a:pPr marL="45720" indent="0">
              <a:buNone/>
            </a:pPr>
            <a:endParaRPr lang="en-US" sz="1200" dirty="0"/>
          </a:p>
          <a:p>
            <a:r>
              <a:rPr lang="en-US" dirty="0"/>
              <a:t>Work from a client-centered approach</a:t>
            </a:r>
          </a:p>
          <a:p>
            <a:pPr lvl="1"/>
            <a:r>
              <a:rPr lang="en-US" sz="2800" dirty="0"/>
              <a:t>Client’s needs are met, not ours (ex. timelines).</a:t>
            </a:r>
          </a:p>
          <a:p>
            <a:pPr lvl="1"/>
            <a:endParaRPr lang="en-US" sz="2800" dirty="0"/>
          </a:p>
          <a:p>
            <a:pPr lvl="1"/>
            <a:r>
              <a:rPr lang="en-US" sz="2800" dirty="0"/>
              <a:t>Meet the client where he or she is at (i.e., motivation, drug use, sexual risk factors).</a:t>
            </a:r>
          </a:p>
          <a:p>
            <a:pPr lvl="1"/>
            <a:endParaRPr lang="en-US" sz="2800" dirty="0"/>
          </a:p>
          <a:p>
            <a:pPr lvl="1"/>
            <a:r>
              <a:rPr lang="en-US" sz="2800" dirty="0"/>
              <a:t>Identify strengths:</a:t>
            </a:r>
          </a:p>
          <a:p>
            <a:pPr lvl="2"/>
            <a:r>
              <a:rPr lang="en-US" sz="2800" dirty="0"/>
              <a:t>Inherent, cultural, survival, spiritual, </a:t>
            </a:r>
            <a:r>
              <a:rPr lang="en-US" sz="2800" dirty="0" err="1"/>
              <a:t>etc</a:t>
            </a:r>
            <a:r>
              <a:rPr lang="en-US" sz="2800" dirty="0"/>
              <a:t>…</a:t>
            </a:r>
          </a:p>
          <a:p>
            <a:pPr lvl="1"/>
            <a:endParaRPr lang="en-US" dirty="0"/>
          </a:p>
          <a:p>
            <a:endParaRPr lang="en-US" dirty="0"/>
          </a:p>
        </p:txBody>
      </p:sp>
    </p:spTree>
    <p:extLst>
      <p:ext uri="{BB962C8B-B14F-4D97-AF65-F5344CB8AC3E}">
        <p14:creationId xmlns:p14="http://schemas.microsoft.com/office/powerpoint/2010/main" val="579285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Individual Approach:</a:t>
            </a:r>
          </a:p>
        </p:txBody>
      </p:sp>
      <p:sp>
        <p:nvSpPr>
          <p:cNvPr id="14339" name="Content Placeholder 2"/>
          <p:cNvSpPr>
            <a:spLocks noGrp="1"/>
          </p:cNvSpPr>
          <p:nvPr>
            <p:ph idx="1"/>
          </p:nvPr>
        </p:nvSpPr>
        <p:spPr/>
        <p:txBody>
          <a:bodyPr>
            <a:normAutofit/>
          </a:bodyPr>
          <a:lstStyle/>
          <a:p>
            <a:pPr marL="0" indent="0">
              <a:buNone/>
            </a:pPr>
            <a:r>
              <a:rPr lang="en-US" dirty="0"/>
              <a:t>For our clients…</a:t>
            </a:r>
          </a:p>
          <a:p>
            <a:pPr marL="0" indent="0">
              <a:buNone/>
            </a:pPr>
            <a:endParaRPr lang="en-US" sz="1200" dirty="0"/>
          </a:p>
          <a:p>
            <a:r>
              <a:rPr lang="en-US" dirty="0"/>
              <a:t>Change is an incremental, invisible, lifelong process.</a:t>
            </a:r>
          </a:p>
          <a:p>
            <a:pPr marL="45720" indent="0">
              <a:buNone/>
            </a:pPr>
            <a:endParaRPr lang="en-US" sz="1200" dirty="0"/>
          </a:p>
          <a:p>
            <a:r>
              <a:rPr lang="en-US" dirty="0"/>
              <a:t>Setting goals, being supported and celebrating small success are critical elements of behavior change.</a:t>
            </a:r>
          </a:p>
          <a:p>
            <a:pPr marL="45720" indent="0">
              <a:buNone/>
            </a:pPr>
            <a:endParaRPr lang="en-US" sz="1200" dirty="0"/>
          </a:p>
          <a:p>
            <a:r>
              <a:rPr lang="en-US" dirty="0"/>
              <a:t>Relapse, ‘slips’, ‘getting off track’ are often part of  behavior change.</a:t>
            </a:r>
          </a:p>
          <a:p>
            <a:endParaRPr lang="en-US" dirty="0"/>
          </a:p>
        </p:txBody>
      </p:sp>
    </p:spTree>
    <p:extLst>
      <p:ext uri="{BB962C8B-B14F-4D97-AF65-F5344CB8AC3E}">
        <p14:creationId xmlns:p14="http://schemas.microsoft.com/office/powerpoint/2010/main" val="66426661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Approach:</a:t>
            </a:r>
          </a:p>
        </p:txBody>
      </p:sp>
      <p:sp>
        <p:nvSpPr>
          <p:cNvPr id="3" name="Content Placeholder 2"/>
          <p:cNvSpPr>
            <a:spLocks noGrp="1"/>
          </p:cNvSpPr>
          <p:nvPr>
            <p:ph sz="half" idx="1"/>
          </p:nvPr>
        </p:nvSpPr>
        <p:spPr/>
        <p:txBody>
          <a:bodyPr>
            <a:normAutofit/>
          </a:bodyPr>
          <a:lstStyle/>
          <a:p>
            <a:r>
              <a:rPr lang="en-US" sz="3400" dirty="0"/>
              <a:t>Community Strengths</a:t>
            </a:r>
          </a:p>
          <a:p>
            <a:r>
              <a:rPr lang="en-US" sz="3400" dirty="0"/>
              <a:t>Self-determination</a:t>
            </a:r>
          </a:p>
          <a:p>
            <a:r>
              <a:rPr lang="en-US" sz="3400" dirty="0"/>
              <a:t>Spirituality</a:t>
            </a:r>
          </a:p>
          <a:p>
            <a:r>
              <a:rPr lang="en-US" sz="3400" dirty="0"/>
              <a:t>Plants, land, water</a:t>
            </a:r>
          </a:p>
          <a:p>
            <a:r>
              <a:rPr lang="en-US" sz="3400" dirty="0"/>
              <a:t>Healing</a:t>
            </a:r>
          </a:p>
          <a:p>
            <a:endParaRPr lang="en-US" dirty="0"/>
          </a:p>
        </p:txBody>
      </p:sp>
      <p:sp>
        <p:nvSpPr>
          <p:cNvPr id="4" name="Content Placeholder 3">
            <a:extLst>
              <a:ext uri="{FF2B5EF4-FFF2-40B4-BE49-F238E27FC236}">
                <a16:creationId xmlns:a16="http://schemas.microsoft.com/office/drawing/2014/main" id="{1DCB8D4E-3B7B-4B33-A037-978FC9D60081}"/>
              </a:ext>
            </a:extLst>
          </p:cNvPr>
          <p:cNvSpPr>
            <a:spLocks noGrp="1"/>
          </p:cNvSpPr>
          <p:nvPr>
            <p:ph sz="half" idx="2"/>
          </p:nvPr>
        </p:nvSpPr>
        <p:spPr>
          <a:xfrm>
            <a:off x="6096000" y="2057399"/>
            <a:ext cx="5216465" cy="4023360"/>
          </a:xfrm>
        </p:spPr>
        <p:txBody>
          <a:bodyPr>
            <a:normAutofit/>
          </a:bodyPr>
          <a:lstStyle/>
          <a:p>
            <a:r>
              <a:rPr lang="en-US" sz="3400" dirty="0"/>
              <a:t>Connection with the past</a:t>
            </a:r>
          </a:p>
          <a:p>
            <a:r>
              <a:rPr lang="en-US" sz="3400" dirty="0"/>
              <a:t>Family and Elders</a:t>
            </a:r>
          </a:p>
          <a:p>
            <a:r>
              <a:rPr lang="en-US" sz="3400" dirty="0"/>
              <a:t>Holistic Thinking</a:t>
            </a:r>
          </a:p>
          <a:p>
            <a:r>
              <a:rPr lang="en-US" sz="3400" dirty="0"/>
              <a:t>Cultural Pride</a:t>
            </a:r>
          </a:p>
          <a:p>
            <a:r>
              <a:rPr lang="en-US" sz="3400" dirty="0"/>
              <a:t>Many Others!</a:t>
            </a:r>
          </a:p>
          <a:p>
            <a:endParaRPr lang="en-US" dirty="0"/>
          </a:p>
        </p:txBody>
      </p:sp>
    </p:spTree>
    <p:extLst>
      <p:ext uri="{BB962C8B-B14F-4D97-AF65-F5344CB8AC3E}">
        <p14:creationId xmlns:p14="http://schemas.microsoft.com/office/powerpoint/2010/main" val="1076266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t>Community Approach:</a:t>
            </a:r>
          </a:p>
        </p:txBody>
      </p:sp>
      <p:sp>
        <p:nvSpPr>
          <p:cNvPr id="3" name="Content Placeholder 2"/>
          <p:cNvSpPr>
            <a:spLocks noGrp="1"/>
          </p:cNvSpPr>
          <p:nvPr>
            <p:ph idx="1"/>
          </p:nvPr>
        </p:nvSpPr>
        <p:spPr/>
        <p:txBody>
          <a:bodyPr/>
          <a:lstStyle/>
          <a:p>
            <a:pPr marL="45720" indent="0">
              <a:buNone/>
            </a:pPr>
            <a:r>
              <a:rPr lang="en-US" dirty="0"/>
              <a:t>Getting Users Involved: user involvement in the planning, mobilizing and implementation of services is critical for success. Programs must reflect the values, customs and social norms of the target population.</a:t>
            </a:r>
          </a:p>
          <a:p>
            <a:pPr lvl="1"/>
            <a:endParaRPr lang="en-US" dirty="0"/>
          </a:p>
          <a:p>
            <a:pPr lvl="1"/>
            <a:r>
              <a:rPr lang="en-US" sz="2800" dirty="0"/>
              <a:t>In other words, programs must strive for drug-user and Native-specific cultural relevancy.  </a:t>
            </a:r>
          </a:p>
          <a:p>
            <a:endParaRPr lang="en-US" dirty="0"/>
          </a:p>
        </p:txBody>
      </p:sp>
    </p:spTree>
    <p:extLst>
      <p:ext uri="{BB962C8B-B14F-4D97-AF65-F5344CB8AC3E}">
        <p14:creationId xmlns:p14="http://schemas.microsoft.com/office/powerpoint/2010/main" val="4105941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Approach: </a:t>
            </a:r>
          </a:p>
        </p:txBody>
      </p:sp>
      <p:sp>
        <p:nvSpPr>
          <p:cNvPr id="3" name="Content Placeholder 2"/>
          <p:cNvSpPr>
            <a:spLocks noGrp="1"/>
          </p:cNvSpPr>
          <p:nvPr>
            <p:ph idx="1"/>
          </p:nvPr>
        </p:nvSpPr>
        <p:spPr/>
        <p:txBody>
          <a:bodyPr>
            <a:normAutofit/>
          </a:bodyPr>
          <a:lstStyle/>
          <a:p>
            <a:pPr marL="45720" indent="0">
              <a:buNone/>
            </a:pPr>
            <a:r>
              <a:rPr lang="en-US" dirty="0"/>
              <a:t>Strive to provide services that are…</a:t>
            </a:r>
          </a:p>
          <a:p>
            <a:pPr marL="45720" indent="0">
              <a:buNone/>
            </a:pPr>
            <a:endParaRPr lang="en-US" sz="1200" dirty="0"/>
          </a:p>
          <a:p>
            <a:r>
              <a:rPr lang="en-US" dirty="0"/>
              <a:t>Culturally Affirming</a:t>
            </a:r>
          </a:p>
          <a:p>
            <a:pPr lvl="1"/>
            <a:r>
              <a:rPr lang="en-US" sz="2800" dirty="0"/>
              <a:t>Beyond cultural competency to cultural humility</a:t>
            </a:r>
          </a:p>
          <a:p>
            <a:pPr lvl="1"/>
            <a:r>
              <a:rPr lang="en-US" sz="2800" dirty="0"/>
              <a:t>Holistic approaches to wellness</a:t>
            </a:r>
          </a:p>
          <a:p>
            <a:pPr lvl="1"/>
            <a:r>
              <a:rPr lang="en-US" sz="2800" dirty="0"/>
              <a:t>Inclusive of spiritual, traditional and cultural needs</a:t>
            </a:r>
          </a:p>
        </p:txBody>
      </p:sp>
    </p:spTree>
    <p:extLst>
      <p:ext uri="{BB962C8B-B14F-4D97-AF65-F5344CB8AC3E}">
        <p14:creationId xmlns:p14="http://schemas.microsoft.com/office/powerpoint/2010/main" val="3030627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Approach:		</a:t>
            </a:r>
          </a:p>
        </p:txBody>
      </p:sp>
      <p:sp>
        <p:nvSpPr>
          <p:cNvPr id="3" name="Content Placeholder 2"/>
          <p:cNvSpPr>
            <a:spLocks noGrp="1"/>
          </p:cNvSpPr>
          <p:nvPr>
            <p:ph idx="1"/>
          </p:nvPr>
        </p:nvSpPr>
        <p:spPr/>
        <p:txBody>
          <a:bodyPr>
            <a:normAutofit fontScale="85000" lnSpcReduction="10000"/>
          </a:bodyPr>
          <a:lstStyle/>
          <a:p>
            <a:r>
              <a:rPr lang="en-US" dirty="0"/>
              <a:t>May is Hepatitis Awareness Month</a:t>
            </a:r>
          </a:p>
          <a:p>
            <a:endParaRPr lang="en-US" sz="1300" dirty="0"/>
          </a:p>
          <a:p>
            <a:r>
              <a:rPr lang="en-US" dirty="0"/>
              <a:t>May 11-15: “Needle Disposal Week”</a:t>
            </a:r>
          </a:p>
          <a:p>
            <a:pPr lvl="1"/>
            <a:r>
              <a:rPr lang="en-US" dirty="0"/>
              <a:t>“Drop to Stop” events, anyone can participate, referrals can be made</a:t>
            </a:r>
          </a:p>
          <a:p>
            <a:pPr lvl="1"/>
            <a:endParaRPr lang="en-US" dirty="0"/>
          </a:p>
          <a:p>
            <a:r>
              <a:rPr lang="en-US" dirty="0"/>
              <a:t>May 19: National Hepatitis Testing Day</a:t>
            </a:r>
          </a:p>
          <a:p>
            <a:endParaRPr lang="en-US" sz="1200" dirty="0"/>
          </a:p>
          <a:p>
            <a:r>
              <a:rPr lang="en-US" dirty="0"/>
              <a:t>July 28: World Hepatitis Day</a:t>
            </a:r>
          </a:p>
          <a:p>
            <a:endParaRPr lang="en-US" sz="1200" dirty="0"/>
          </a:p>
          <a:p>
            <a:r>
              <a:rPr lang="en-US" dirty="0"/>
              <a:t>August 31: International Overdose Awareness Day</a:t>
            </a:r>
          </a:p>
        </p:txBody>
      </p:sp>
    </p:spTree>
    <p:extLst>
      <p:ext uri="{BB962C8B-B14F-4D97-AF65-F5344CB8AC3E}">
        <p14:creationId xmlns:p14="http://schemas.microsoft.com/office/powerpoint/2010/main" val="4149750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dirty="0"/>
              <a:t>Organizational Approach:</a:t>
            </a:r>
          </a:p>
        </p:txBody>
      </p:sp>
      <p:sp>
        <p:nvSpPr>
          <p:cNvPr id="49154" name="Content Placeholder 2"/>
          <p:cNvSpPr>
            <a:spLocks noGrp="1"/>
          </p:cNvSpPr>
          <p:nvPr>
            <p:ph idx="1"/>
          </p:nvPr>
        </p:nvSpPr>
        <p:spPr/>
        <p:txBody>
          <a:bodyPr/>
          <a:lstStyle/>
          <a:p>
            <a:r>
              <a:rPr lang="en-US"/>
              <a:t>Targeted messaging as strengths: Community-specific messaging in brochures, public service announcements, radio advertisements, flyers and poster.</a:t>
            </a:r>
          </a:p>
          <a:p>
            <a:pPr lvl="1"/>
            <a:endParaRPr lang="en-US" dirty="0"/>
          </a:p>
        </p:txBody>
      </p:sp>
    </p:spTree>
    <p:extLst>
      <p:ext uri="{BB962C8B-B14F-4D97-AF65-F5344CB8AC3E}">
        <p14:creationId xmlns:p14="http://schemas.microsoft.com/office/powerpoint/2010/main" val="180276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8CD778-EE03-4466-8221-A7282E424402}"/>
              </a:ext>
            </a:extLst>
          </p:cNvPr>
          <p:cNvSpPr>
            <a:spLocks noGrp="1"/>
          </p:cNvSpPr>
          <p:nvPr>
            <p:ph type="title"/>
          </p:nvPr>
        </p:nvSpPr>
        <p:spPr/>
        <p:txBody>
          <a:bodyPr/>
          <a:lstStyle/>
          <a:p>
            <a:r>
              <a:rPr lang="en-US" dirty="0"/>
              <a:t>Value Systems</a:t>
            </a:r>
          </a:p>
        </p:txBody>
      </p:sp>
      <p:sp>
        <p:nvSpPr>
          <p:cNvPr id="5" name="Text Placeholder 4">
            <a:extLst>
              <a:ext uri="{FF2B5EF4-FFF2-40B4-BE49-F238E27FC236}">
                <a16:creationId xmlns:a16="http://schemas.microsoft.com/office/drawing/2014/main" id="{1E82A479-0CD9-490E-A499-7192481230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93588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0178" name="Picture 2"/>
          <p:cNvPicPr>
            <a:picLocks noGrp="1" noChangeAspect="1" noChangeArrowheads="1"/>
          </p:cNvPicPr>
          <p:nvPr>
            <p:ph idx="1"/>
          </p:nvPr>
        </p:nvPicPr>
        <p:blipFill>
          <a:blip r:embed="rId2" cstate="print"/>
          <a:stretch>
            <a:fillRect/>
          </a:stretch>
        </p:blipFill>
        <p:spPr>
          <a:xfrm>
            <a:off x="758029" y="0"/>
            <a:ext cx="10595771" cy="6858000"/>
          </a:xfrm>
        </p:spPr>
      </p:pic>
    </p:spTree>
    <p:extLst>
      <p:ext uri="{BB962C8B-B14F-4D97-AF65-F5344CB8AC3E}">
        <p14:creationId xmlns:p14="http://schemas.microsoft.com/office/powerpoint/2010/main" val="586544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dirty="0"/>
              <a:t>Our Strength, Our Future:</a:t>
            </a:r>
          </a:p>
        </p:txBody>
      </p:sp>
      <p:sp>
        <p:nvSpPr>
          <p:cNvPr id="3" name="Content Placeholder 2"/>
          <p:cNvSpPr>
            <a:spLocks noGrp="1"/>
          </p:cNvSpPr>
          <p:nvPr>
            <p:ph idx="1"/>
          </p:nvPr>
        </p:nvSpPr>
        <p:spPr/>
        <p:txBody>
          <a:bodyPr/>
          <a:lstStyle/>
          <a:p>
            <a:pPr marL="45720" indent="0">
              <a:buNone/>
            </a:pPr>
            <a:r>
              <a:rPr lang="en-US" dirty="0"/>
              <a:t>Lastly, in my experience…</a:t>
            </a:r>
          </a:p>
          <a:p>
            <a:pPr marL="45720" indent="0">
              <a:buNone/>
            </a:pPr>
            <a:endParaRPr lang="en-US" sz="1200" b="1" dirty="0"/>
          </a:p>
          <a:p>
            <a:pPr marL="45720" indent="0">
              <a:buNone/>
            </a:pPr>
            <a:r>
              <a:rPr lang="en-US" b="1" dirty="0"/>
              <a:t>It takes just one person</a:t>
            </a:r>
            <a:r>
              <a:rPr lang="en-US" dirty="0"/>
              <a:t>: Though many communities experience limited resources, time and time again, it is that one person – the lone champion who stands up and makes reducing drug-related harm a priority for their community.</a:t>
            </a:r>
          </a:p>
          <a:p>
            <a:pPr marL="45720" indent="0">
              <a:buNone/>
            </a:pPr>
            <a:endParaRPr lang="en-US" dirty="0"/>
          </a:p>
        </p:txBody>
      </p:sp>
    </p:spTree>
    <p:extLst>
      <p:ext uri="{BB962C8B-B14F-4D97-AF65-F5344CB8AC3E}">
        <p14:creationId xmlns:p14="http://schemas.microsoft.com/office/powerpoint/2010/main" val="3246228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Overcoming Challenges: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There have been many success stories within our Native community with many clients being able to maintain and commit themselves to a sober lifestyle. The connection clients have with other clients who demonstrate care and concern for them, along with their involvement in 12-step programs, as well as religious and cultural activities – help bring meaning to a new life. There is one person that stands out in our community, a woman who for years used intravenously and reconnected with traditional ceremonies and today facilitates a monthly woman’s talking circle and has worked diligently to obtain her Associates Degree for Drug and Alcohol counseling and education. This woman is a positive role model for other Native women in the Los Angeles Community. She demonstrates her strong beliefs of helping others and giving back to her community.</a:t>
            </a:r>
          </a:p>
          <a:p>
            <a:endParaRPr lang="en-US" dirty="0"/>
          </a:p>
          <a:p>
            <a:pPr marL="0" indent="0">
              <a:buNone/>
            </a:pPr>
            <a:r>
              <a:rPr lang="es-ES" dirty="0"/>
              <a:t>- Antonia </a:t>
            </a:r>
            <a:r>
              <a:rPr lang="es-ES" dirty="0" err="1"/>
              <a:t>Osife</a:t>
            </a:r>
            <a:r>
              <a:rPr lang="es-ES" dirty="0"/>
              <a:t> (</a:t>
            </a:r>
            <a:r>
              <a:rPr lang="es-ES" dirty="0" err="1"/>
              <a:t>Pima</a:t>
            </a:r>
            <a:r>
              <a:rPr lang="es-ES" dirty="0"/>
              <a:t>): Los </a:t>
            </a:r>
            <a:r>
              <a:rPr lang="es-ES" dirty="0" err="1"/>
              <a:t>Angeles</a:t>
            </a:r>
            <a:r>
              <a:rPr lang="es-ES" dirty="0"/>
              <a:t>, California</a:t>
            </a:r>
            <a:endParaRPr lang="en-US" dirty="0"/>
          </a:p>
        </p:txBody>
      </p:sp>
    </p:spTree>
    <p:extLst>
      <p:ext uri="{BB962C8B-B14F-4D97-AF65-F5344CB8AC3E}">
        <p14:creationId xmlns:p14="http://schemas.microsoft.com/office/powerpoint/2010/main" val="2520135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F7B159-32E8-4432-BD79-EEACA5B751FE}"/>
              </a:ext>
            </a:extLst>
          </p:cNvPr>
          <p:cNvSpPr>
            <a:spLocks noGrp="1"/>
          </p:cNvSpPr>
          <p:nvPr>
            <p:ph type="title"/>
          </p:nvPr>
        </p:nvSpPr>
        <p:spPr/>
        <p:txBody>
          <a:bodyPr/>
          <a:lstStyle/>
          <a:p>
            <a:endParaRPr lang="en-US"/>
          </a:p>
        </p:txBody>
      </p:sp>
      <p:sp>
        <p:nvSpPr>
          <p:cNvPr id="3" name="Content Placeholder 2"/>
          <p:cNvSpPr>
            <a:spLocks noGrp="1"/>
          </p:cNvSpPr>
          <p:nvPr>
            <p:ph idx="4294967295"/>
          </p:nvPr>
        </p:nvSpPr>
        <p:spPr>
          <a:xfrm>
            <a:off x="2308860" y="896853"/>
            <a:ext cx="7543800" cy="4324350"/>
          </a:xfrm>
        </p:spPr>
        <p:txBody>
          <a:bodyPr/>
          <a:lstStyle/>
          <a:p>
            <a:pPr algn="ctr">
              <a:buNone/>
            </a:pPr>
            <a:r>
              <a:rPr lang="en-US" sz="3500" b="1" dirty="0"/>
              <a:t> </a:t>
            </a:r>
            <a:r>
              <a:rPr lang="en-US" sz="7200" b="1" dirty="0" err="1"/>
              <a:t>Sape</a:t>
            </a:r>
            <a:r>
              <a:rPr lang="en-US" sz="7200" b="1" dirty="0"/>
              <a:t>! </a:t>
            </a:r>
          </a:p>
          <a:p>
            <a:pPr algn="ctr">
              <a:buNone/>
            </a:pPr>
            <a:r>
              <a:rPr lang="en-US" sz="7200" b="1" dirty="0"/>
              <a:t>Thank You!</a:t>
            </a:r>
          </a:p>
          <a:p>
            <a:pPr algn="ctr">
              <a:buNone/>
            </a:pPr>
            <a:r>
              <a:rPr lang="en-US" sz="3200" b="1" dirty="0"/>
              <a:t>matt717@uw.edu</a:t>
            </a:r>
          </a:p>
        </p:txBody>
      </p:sp>
      <p:pic>
        <p:nvPicPr>
          <p:cNvPr id="3074" name="Picture 2" descr="http://www.isupportuoregon.org/?e=view.image&amp;src=blog_images/540BD39C-1D09-3519-AD58029C0A653AED.jpg"/>
          <p:cNvPicPr>
            <a:picLocks noChangeAspect="1" noChangeArrowheads="1"/>
          </p:cNvPicPr>
          <p:nvPr/>
        </p:nvPicPr>
        <p:blipFill>
          <a:blip r:embed="rId2" cstate="print"/>
          <a:srcRect/>
          <a:stretch>
            <a:fillRect/>
          </a:stretch>
        </p:blipFill>
        <p:spPr bwMode="auto">
          <a:xfrm>
            <a:off x="5261610" y="4379611"/>
            <a:ext cx="1638300" cy="1683185"/>
          </a:xfrm>
          <a:prstGeom prst="rect">
            <a:avLst/>
          </a:prstGeom>
          <a:noFill/>
        </p:spPr>
      </p:pic>
    </p:spTree>
    <p:extLst>
      <p:ext uri="{BB962C8B-B14F-4D97-AF65-F5344CB8AC3E}">
        <p14:creationId xmlns:p14="http://schemas.microsoft.com/office/powerpoint/2010/main" val="54519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C316-F8F5-467C-B9CE-582A009D4C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4E0B82-CFCB-42F5-B7FE-0013F1FBD8A3}"/>
              </a:ext>
            </a:extLst>
          </p:cNvPr>
          <p:cNvSpPr>
            <a:spLocks noGrp="1"/>
          </p:cNvSpPr>
          <p:nvPr>
            <p:ph idx="1"/>
          </p:nvPr>
        </p:nvSpPr>
        <p:spPr/>
        <p:txBody>
          <a:bodyPr>
            <a:normAutofit/>
          </a:bodyPr>
          <a:lstStyle/>
          <a:p>
            <a:pPr marL="0" indent="0" algn="ctr">
              <a:buNone/>
            </a:pPr>
            <a:r>
              <a:rPr lang="en-US" sz="4800" dirty="0"/>
              <a:t>What values guide your work?</a:t>
            </a:r>
          </a:p>
          <a:p>
            <a:pPr marL="0" indent="0" algn="ctr">
              <a:buNone/>
            </a:pPr>
            <a:endParaRPr lang="en-US" sz="4800" dirty="0"/>
          </a:p>
          <a:p>
            <a:pPr marL="0" indent="0" algn="ctr">
              <a:buNone/>
            </a:pPr>
            <a:r>
              <a:rPr lang="en-US" sz="4800" dirty="0"/>
              <a:t>What value systems do you rely on?</a:t>
            </a:r>
          </a:p>
        </p:txBody>
      </p:sp>
    </p:spTree>
    <p:extLst>
      <p:ext uri="{BB962C8B-B14F-4D97-AF65-F5344CB8AC3E}">
        <p14:creationId xmlns:p14="http://schemas.microsoft.com/office/powerpoint/2010/main" val="250393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Values Guide Your Work?</a:t>
            </a:r>
          </a:p>
        </p:txBody>
      </p:sp>
      <p:sp>
        <p:nvSpPr>
          <p:cNvPr id="3" name="Content Placeholder 2"/>
          <p:cNvSpPr>
            <a:spLocks noGrp="1"/>
          </p:cNvSpPr>
          <p:nvPr>
            <p:ph idx="1"/>
          </p:nvPr>
        </p:nvSpPr>
        <p:spPr/>
        <p:txBody>
          <a:bodyPr/>
          <a:lstStyle/>
          <a:p>
            <a:pPr marL="34290" indent="0">
              <a:buNone/>
            </a:pPr>
            <a:r>
              <a:rPr lang="en-US" dirty="0"/>
              <a:t>Understanding our values can:</a:t>
            </a:r>
          </a:p>
          <a:p>
            <a:pPr marL="34290" indent="0">
              <a:buNone/>
            </a:pPr>
            <a:endParaRPr lang="en-US" sz="1200" dirty="0"/>
          </a:p>
          <a:p>
            <a:pPr marL="491490" indent="-457200"/>
            <a:r>
              <a:rPr lang="en-US" dirty="0"/>
              <a:t>Keep us grounded, focused in the work.</a:t>
            </a:r>
          </a:p>
          <a:p>
            <a:pPr marL="491490" indent="-457200"/>
            <a:r>
              <a:rPr lang="en-US" dirty="0"/>
              <a:t>Help create foundation for all relationships (at work and otherwise).</a:t>
            </a:r>
          </a:p>
          <a:p>
            <a:pPr marL="491490" indent="-457200"/>
            <a:r>
              <a:rPr lang="en-US" dirty="0"/>
              <a:t>Fall back on when we encounter challenges.</a:t>
            </a:r>
          </a:p>
          <a:p>
            <a:pPr marL="34290" indent="0">
              <a:buNone/>
            </a:pPr>
            <a:endParaRPr lang="en-US" dirty="0"/>
          </a:p>
          <a:p>
            <a:pPr marL="491490" indent="-457200"/>
            <a:endParaRPr lang="en-US" dirty="0"/>
          </a:p>
          <a:p>
            <a:pPr marL="34290" indent="0">
              <a:buNone/>
            </a:pPr>
            <a:endParaRPr lang="en-US" dirty="0"/>
          </a:p>
          <a:p>
            <a:pPr marL="491490" indent="-457200"/>
            <a:endParaRPr lang="en-US" dirty="0"/>
          </a:p>
        </p:txBody>
      </p:sp>
    </p:spTree>
    <p:extLst>
      <p:ext uri="{BB962C8B-B14F-4D97-AF65-F5344CB8AC3E}">
        <p14:creationId xmlns:p14="http://schemas.microsoft.com/office/powerpoint/2010/main" val="391680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Systems:</a:t>
            </a:r>
          </a:p>
        </p:txBody>
      </p:sp>
      <p:sp>
        <p:nvSpPr>
          <p:cNvPr id="3" name="Content Placeholder 2"/>
          <p:cNvSpPr>
            <a:spLocks noGrp="1"/>
          </p:cNvSpPr>
          <p:nvPr>
            <p:ph idx="1"/>
          </p:nvPr>
        </p:nvSpPr>
        <p:spPr/>
        <p:txBody>
          <a:bodyPr>
            <a:normAutofit lnSpcReduction="10000"/>
          </a:bodyPr>
          <a:lstStyle/>
          <a:p>
            <a:pPr marL="0" indent="0">
              <a:buNone/>
            </a:pPr>
            <a:r>
              <a:rPr lang="en-US" dirty="0"/>
              <a:t>Exploring our values typically occurs on 3 levels:</a:t>
            </a:r>
          </a:p>
          <a:p>
            <a:endParaRPr lang="en-US" dirty="0"/>
          </a:p>
          <a:p>
            <a:pPr marL="457200" lvl="1" indent="0">
              <a:buNone/>
            </a:pPr>
            <a:r>
              <a:rPr lang="en-US" sz="2800" dirty="0"/>
              <a:t>1) </a:t>
            </a:r>
            <a:r>
              <a:rPr lang="en-US" sz="2800" b="1" dirty="0"/>
              <a:t>External factors</a:t>
            </a:r>
            <a:r>
              <a:rPr lang="en-US" sz="2800" dirty="0"/>
              <a:t>:</a:t>
            </a:r>
          </a:p>
          <a:p>
            <a:pPr marL="914400" lvl="2" indent="0">
              <a:buNone/>
            </a:pPr>
            <a:r>
              <a:rPr lang="en-US" sz="2800" dirty="0"/>
              <a:t>Examples: our parents, families, friends, and media.</a:t>
            </a:r>
          </a:p>
          <a:p>
            <a:pPr marL="914400" lvl="2" indent="0">
              <a:buNone/>
            </a:pPr>
            <a:endParaRPr lang="en-US" sz="2800" dirty="0"/>
          </a:p>
          <a:p>
            <a:pPr marL="457200" lvl="1" indent="0">
              <a:buNone/>
            </a:pPr>
            <a:r>
              <a:rPr lang="en-US" sz="2800" dirty="0"/>
              <a:t>2) </a:t>
            </a:r>
            <a:r>
              <a:rPr lang="en-US" sz="2800" b="1" dirty="0"/>
              <a:t>Personal experiences</a:t>
            </a:r>
            <a:r>
              <a:rPr lang="en-US" sz="2800" dirty="0"/>
              <a:t>:</a:t>
            </a:r>
          </a:p>
          <a:p>
            <a:pPr marL="914400" lvl="2" indent="0">
              <a:buNone/>
            </a:pPr>
            <a:r>
              <a:rPr lang="en-US" sz="2800" dirty="0"/>
              <a:t>Examples: our first sexual encounter, first time we experimented with drugs, any history of abuse and assault, and our attitudes about what’s acceptable and not.</a:t>
            </a:r>
          </a:p>
          <a:p>
            <a:pPr lvl="2"/>
            <a:endParaRPr lang="en-US" dirty="0"/>
          </a:p>
          <a:p>
            <a:endParaRPr lang="en-US" dirty="0"/>
          </a:p>
        </p:txBody>
      </p:sp>
    </p:spTree>
    <p:extLst>
      <p:ext uri="{BB962C8B-B14F-4D97-AF65-F5344CB8AC3E}">
        <p14:creationId xmlns:p14="http://schemas.microsoft.com/office/powerpoint/2010/main" val="31323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Systems:</a:t>
            </a:r>
          </a:p>
        </p:txBody>
      </p:sp>
      <p:sp>
        <p:nvSpPr>
          <p:cNvPr id="3" name="Content Placeholder 2"/>
          <p:cNvSpPr>
            <a:spLocks noGrp="1"/>
          </p:cNvSpPr>
          <p:nvPr>
            <p:ph idx="1"/>
          </p:nvPr>
        </p:nvSpPr>
        <p:spPr/>
        <p:txBody>
          <a:bodyPr>
            <a:normAutofit/>
          </a:bodyPr>
          <a:lstStyle/>
          <a:p>
            <a:pPr marL="457200" lvl="1" indent="0">
              <a:buNone/>
            </a:pPr>
            <a:r>
              <a:rPr lang="en-US" sz="2800" dirty="0"/>
              <a:t>3) </a:t>
            </a:r>
            <a:r>
              <a:rPr lang="en-US" sz="2800" b="1" dirty="0"/>
              <a:t>Obligations as Providers:</a:t>
            </a:r>
          </a:p>
          <a:p>
            <a:pPr marL="457200" lvl="1" indent="0">
              <a:buNone/>
            </a:pPr>
            <a:r>
              <a:rPr lang="en-US" sz="2800" b="1" dirty="0"/>
              <a:t>	</a:t>
            </a:r>
            <a:r>
              <a:rPr lang="en-US" sz="2800" dirty="0"/>
              <a:t>Examples: Organizational goals, mission statement, policies 	and procedures, job role, and job expectations. </a:t>
            </a:r>
          </a:p>
        </p:txBody>
      </p:sp>
    </p:spTree>
    <p:extLst>
      <p:ext uri="{BB962C8B-B14F-4D97-AF65-F5344CB8AC3E}">
        <p14:creationId xmlns:p14="http://schemas.microsoft.com/office/powerpoint/2010/main" val="195394151"/>
      </p:ext>
    </p:extLst>
  </p:cSld>
  <p:clrMapOvr>
    <a:masterClrMapping/>
  </p:clrMapOvr>
</p:sld>
</file>

<file path=ppt/theme/theme1.xml><?xml version="1.0" encoding="utf-8"?>
<a:theme xmlns:a="http://schemas.openxmlformats.org/drawingml/2006/main" name="Basis">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1446</TotalTime>
  <Words>2592</Words>
  <Application>Microsoft Office PowerPoint</Application>
  <PresentationFormat>Widescreen</PresentationFormat>
  <Paragraphs>283</Paragraphs>
  <Slides>53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Calibri</vt:lpstr>
      <vt:lpstr>Corbel</vt:lpstr>
      <vt:lpstr>Basis</vt:lpstr>
      <vt:lpstr>Indigenous and Strengths-Based Approaches To Address Opioid Misuse</vt:lpstr>
      <vt:lpstr>Discussion Points:</vt:lpstr>
      <vt:lpstr>Key Concepts: HIV Transmission</vt:lpstr>
      <vt:lpstr>Key Concepts: HCV Transmission</vt:lpstr>
      <vt:lpstr>Value Systems</vt:lpstr>
      <vt:lpstr>PowerPoint Presentation</vt:lpstr>
      <vt:lpstr>What Values Guide Your Work?</vt:lpstr>
      <vt:lpstr>Value Systems:</vt:lpstr>
      <vt:lpstr>Value Systems:</vt:lpstr>
      <vt:lpstr>Value Systems:</vt:lpstr>
      <vt:lpstr>Example: Tohono O’odham Himdag:</vt:lpstr>
      <vt:lpstr>Overview of Harm Reduction</vt:lpstr>
      <vt:lpstr>Historical Approaches to Addressing Drug Use:</vt:lpstr>
      <vt:lpstr>Harm Reduction:</vt:lpstr>
      <vt:lpstr>Harm Reduction:</vt:lpstr>
      <vt:lpstr>Harm Reduction:</vt:lpstr>
      <vt:lpstr>Harm Reduction:</vt:lpstr>
      <vt:lpstr>Native Values AND Harm Reduction:</vt:lpstr>
      <vt:lpstr>Native Values AND Harm Reduction:</vt:lpstr>
      <vt:lpstr>Native Values AND Harm Reduction:</vt:lpstr>
      <vt:lpstr>Native Values AND Harm Reduction:</vt:lpstr>
      <vt:lpstr>Key Concepts: Cultural Values</vt:lpstr>
      <vt:lpstr>Continuum of Use</vt:lpstr>
      <vt:lpstr>What is Injection Drug Use?</vt:lpstr>
      <vt:lpstr>IDU Harms:</vt:lpstr>
      <vt:lpstr>PowerPoint Presentation</vt:lpstr>
      <vt:lpstr>IDU Harms:</vt:lpstr>
      <vt:lpstr>Harm Reduction Intervention Models</vt:lpstr>
      <vt:lpstr>Model: Disease Prevention</vt:lpstr>
      <vt:lpstr>Model: Harm Elimination and Abstinence</vt:lpstr>
      <vt:lpstr>Model: Recovery Readiness</vt:lpstr>
      <vt:lpstr>Model: Moderation and Controlled Use Strategies</vt:lpstr>
      <vt:lpstr>Model: Substitution Therapy</vt:lpstr>
      <vt:lpstr>Model: Relapse Prevention</vt:lpstr>
      <vt:lpstr>Model: Overdose Prevention</vt:lpstr>
      <vt:lpstr>Model: “Alternative” approaches</vt:lpstr>
      <vt:lpstr>Model: Education</vt:lpstr>
      <vt:lpstr>PowerPoint Presentation</vt:lpstr>
      <vt:lpstr>Addressing Opioid Use in Community</vt:lpstr>
      <vt:lpstr>Native Context:</vt:lpstr>
      <vt:lpstr>Reflection:</vt:lpstr>
      <vt:lpstr>Individual Approach: </vt:lpstr>
      <vt:lpstr>Individual Approach: </vt:lpstr>
      <vt:lpstr>Individual Approach:</vt:lpstr>
      <vt:lpstr>Community Approach:</vt:lpstr>
      <vt:lpstr>Community Approach:</vt:lpstr>
      <vt:lpstr>Organizational Approach: </vt:lpstr>
      <vt:lpstr>Organizational Approach:  </vt:lpstr>
      <vt:lpstr>Organizational Approach:</vt:lpstr>
      <vt:lpstr>PowerPoint Presentation</vt:lpstr>
      <vt:lpstr>Our Strength, Our Future:</vt:lpstr>
      <vt:lpstr>Overcoming 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Ignacio</dc:creator>
  <cp:lastModifiedBy>Ignacio, Matt</cp:lastModifiedBy>
  <cp:revision>11</cp:revision>
  <dcterms:created xsi:type="dcterms:W3CDTF">2019-11-18T18:41:12Z</dcterms:created>
  <dcterms:modified xsi:type="dcterms:W3CDTF">2020-03-03T17:10:02Z</dcterms:modified>
</cp:coreProperties>
</file>