
<file path=[Content_Types].xml><?xml version="1.0" encoding="utf-8"?>
<Types xmlns="http://schemas.openxmlformats.org/package/2006/content-types">
  <Default Extension="emf" ContentType="image/x-emf"/>
  <Default Extension="gif" ContentType="image/gif"/>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390" r:id="rId3"/>
    <p:sldId id="277" r:id="rId4"/>
    <p:sldId id="280" r:id="rId5"/>
    <p:sldId id="281" r:id="rId6"/>
    <p:sldId id="278" r:id="rId7"/>
    <p:sldId id="282" r:id="rId8"/>
    <p:sldId id="284" r:id="rId9"/>
    <p:sldId id="283" r:id="rId10"/>
    <p:sldId id="391"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93655" autoAdjust="0"/>
  </p:normalViewPr>
  <p:slideViewPr>
    <p:cSldViewPr snapToGrid="0">
      <p:cViewPr varScale="1">
        <p:scale>
          <a:sx n="115" d="100"/>
          <a:sy n="115" d="100"/>
        </p:scale>
        <p:origin x="8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1AF80-9018-4118-B471-D23DA62223BF}" type="datetimeFigureOut">
              <a:rPr lang="en-US" smtClean="0"/>
              <a:t>3/4/2020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3A90E-8738-467E-9ECB-754D20E39756}" type="slidenum">
              <a:rPr lang="en-US" smtClean="0"/>
              <a:t>‹#›</a:t>
            </a:fld>
            <a:endParaRPr lang="en-US"/>
          </a:p>
        </p:txBody>
      </p:sp>
    </p:spTree>
    <p:extLst>
      <p:ext uri="{BB962C8B-B14F-4D97-AF65-F5344CB8AC3E}">
        <p14:creationId xmlns:p14="http://schemas.microsoft.com/office/powerpoint/2010/main" val="3623920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tore.samhsa.gov/product/Clinical-Guidance-for-Treating-Pregnant-and-Parenting-Women-With-Opioid-Use-Disorder-and-Their-Infants/SMA18-5054"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Please see notes pages associated with each slide for references/additional resources you may want to access.</a:t>
            </a:r>
          </a:p>
        </p:txBody>
      </p:sp>
      <p:sp>
        <p:nvSpPr>
          <p:cNvPr id="4" name="Slide Number Placeholder 3"/>
          <p:cNvSpPr>
            <a:spLocks noGrp="1"/>
          </p:cNvSpPr>
          <p:nvPr>
            <p:ph type="sldNum" sz="quarter" idx="5"/>
          </p:nvPr>
        </p:nvSpPr>
        <p:spPr/>
        <p:txBody>
          <a:bodyPr/>
          <a:lstStyle/>
          <a:p>
            <a:fld id="{EF23A90E-8738-467E-9ECB-754D20E39756}" type="slidenum">
              <a:rPr lang="en-US" smtClean="0"/>
              <a:t>1</a:t>
            </a:fld>
            <a:endParaRPr lang="en-US"/>
          </a:p>
        </p:txBody>
      </p:sp>
    </p:spTree>
    <p:extLst>
      <p:ext uri="{BB962C8B-B14F-4D97-AF65-F5344CB8AC3E}">
        <p14:creationId xmlns:p14="http://schemas.microsoft.com/office/powerpoint/2010/main" val="2946895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 This case study provides guidance on SOME (certainly not all) situations you may encounter when working with pregnant women with OUD.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Stock photo ID: 610964802</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3EFFA6-B7A3-441E-9353-66F3946AB0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pitchFamily="34" charset="-128"/>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Arial" pitchFamily="34" charset="0"/>
            </a:endParaRPr>
          </a:p>
        </p:txBody>
      </p:sp>
    </p:spTree>
    <p:extLst>
      <p:ext uri="{BB962C8B-B14F-4D97-AF65-F5344CB8AC3E}">
        <p14:creationId xmlns:p14="http://schemas.microsoft.com/office/powerpoint/2010/main" val="348918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Graphic Source: </a:t>
            </a:r>
            <a:r>
              <a:rPr lang="en-US" sz="1200" dirty="0"/>
              <a:t>Words Matter: How Language Choice Can Reduce Stigma; </a:t>
            </a:r>
            <a:r>
              <a:rPr lang="en-US" dirty="0"/>
              <a:t>https://www.samhsa.gov/capt/sites/default/files/resources/sud-stigma-tool.pdf</a:t>
            </a:r>
          </a:p>
        </p:txBody>
      </p:sp>
      <p:sp>
        <p:nvSpPr>
          <p:cNvPr id="4" name="Slide Number Placeholder 3"/>
          <p:cNvSpPr>
            <a:spLocks noGrp="1"/>
          </p:cNvSpPr>
          <p:nvPr>
            <p:ph type="sldNum" sz="quarter" idx="5"/>
          </p:nvPr>
        </p:nvSpPr>
        <p:spPr/>
        <p:txBody>
          <a:bodyPr/>
          <a:lstStyle/>
          <a:p>
            <a:fld id="{EF23A90E-8738-467E-9ECB-754D20E39756}" type="slidenum">
              <a:rPr lang="en-US" smtClean="0"/>
              <a:t>3</a:t>
            </a:fld>
            <a:endParaRPr lang="en-US"/>
          </a:p>
        </p:txBody>
      </p:sp>
    </p:spTree>
    <p:extLst>
      <p:ext uri="{BB962C8B-B14F-4D97-AF65-F5344CB8AC3E}">
        <p14:creationId xmlns:p14="http://schemas.microsoft.com/office/powerpoint/2010/main" val="237401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Substance Abuse and Mental Health Services Administration. Clinical Guidance for Treating Pregnant and Parenting Women With Opioid Use Disorder and Their Infants. HHS Publication No. (SMA) 18-5054. Rockville, MD: Substance Abuse and Mental Health Services Administration, 2018</a:t>
            </a:r>
          </a:p>
        </p:txBody>
      </p:sp>
      <p:sp>
        <p:nvSpPr>
          <p:cNvPr id="4" name="Slide Number Placeholder 3"/>
          <p:cNvSpPr>
            <a:spLocks noGrp="1"/>
          </p:cNvSpPr>
          <p:nvPr>
            <p:ph type="sldNum" sz="quarter" idx="5"/>
          </p:nvPr>
        </p:nvSpPr>
        <p:spPr/>
        <p:txBody>
          <a:bodyPr/>
          <a:lstStyle/>
          <a:p>
            <a:fld id="{EF23A90E-8738-467E-9ECB-754D20E39756}" type="slidenum">
              <a:rPr lang="en-US" smtClean="0"/>
              <a:t>5</a:t>
            </a:fld>
            <a:endParaRPr lang="en-US"/>
          </a:p>
        </p:txBody>
      </p:sp>
    </p:spTree>
    <p:extLst>
      <p:ext uri="{BB962C8B-B14F-4D97-AF65-F5344CB8AC3E}">
        <p14:creationId xmlns:p14="http://schemas.microsoft.com/office/powerpoint/2010/main" val="760269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Substance Abuse and Mental Health Services Administration. Clinical Guidance for Treating Pregnant and Parenting Women With Opioid Use Disorder and Their Infants. HHS Publication No. (SMA) 18-5054. Rockville, MD: Substance Abuse and Mental Health Services Administration, 2018</a:t>
            </a:r>
          </a:p>
          <a:p>
            <a:r>
              <a:rPr lang="en-US" dirty="0"/>
              <a:t>(3) Ibid</a:t>
            </a:r>
          </a:p>
        </p:txBody>
      </p:sp>
      <p:sp>
        <p:nvSpPr>
          <p:cNvPr id="4" name="Slide Number Placeholder 3"/>
          <p:cNvSpPr>
            <a:spLocks noGrp="1"/>
          </p:cNvSpPr>
          <p:nvPr>
            <p:ph type="sldNum" sz="quarter" idx="5"/>
          </p:nvPr>
        </p:nvSpPr>
        <p:spPr/>
        <p:txBody>
          <a:bodyPr/>
          <a:lstStyle/>
          <a:p>
            <a:fld id="{EF23A90E-8738-467E-9ECB-754D20E39756}" type="slidenum">
              <a:rPr lang="en-US" smtClean="0"/>
              <a:t>6</a:t>
            </a:fld>
            <a:endParaRPr lang="en-US"/>
          </a:p>
        </p:txBody>
      </p:sp>
    </p:spTree>
    <p:extLst>
      <p:ext uri="{BB962C8B-B14F-4D97-AF65-F5344CB8AC3E}">
        <p14:creationId xmlns:p14="http://schemas.microsoft.com/office/powerpoint/2010/main" val="2943542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 Substance Abuse and Mental Health Services Administration. Clinical Guidance for Treating Pregnant and Parenting Women With Opioid Use Disorder and Their Infants. HHS Publication No. (SMA) 18-5054. Rockville, MD: Substance Abuse and Mental Health Services Administration, 2018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 Ibid</a:t>
            </a:r>
          </a:p>
          <a:p>
            <a:endParaRPr lang="en-US" dirty="0"/>
          </a:p>
        </p:txBody>
      </p:sp>
      <p:sp>
        <p:nvSpPr>
          <p:cNvPr id="4" name="Slide Number Placeholder 3"/>
          <p:cNvSpPr>
            <a:spLocks noGrp="1"/>
          </p:cNvSpPr>
          <p:nvPr>
            <p:ph type="sldNum" sz="quarter" idx="5"/>
          </p:nvPr>
        </p:nvSpPr>
        <p:spPr/>
        <p:txBody>
          <a:bodyPr/>
          <a:lstStyle/>
          <a:p>
            <a:fld id="{EF23A90E-8738-467E-9ECB-754D20E39756}" type="slidenum">
              <a:rPr lang="en-US" smtClean="0"/>
              <a:t>7</a:t>
            </a:fld>
            <a:endParaRPr lang="en-US"/>
          </a:p>
        </p:txBody>
      </p:sp>
    </p:spTree>
    <p:extLst>
      <p:ext uri="{BB962C8B-B14F-4D97-AF65-F5344CB8AC3E}">
        <p14:creationId xmlns:p14="http://schemas.microsoft.com/office/powerpoint/2010/main" val="141969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a:t>
            </a:r>
            <a:r>
              <a:rPr lang="en-US" sz="1200" dirty="0">
                <a:latin typeface="Arial" panose="020B0604020202020204" pitchFamily="34" charset="0"/>
                <a:cs typeface="Arial" panose="020B0604020202020204" pitchFamily="34" charset="0"/>
              </a:rPr>
              <a:t>American Society of Addiction Medicine, 2015; Jones, O’Grady, </a:t>
            </a:r>
            <a:r>
              <a:rPr lang="en-US" sz="1200" dirty="0" err="1">
                <a:latin typeface="Arial" panose="020B0604020202020204" pitchFamily="34" charset="0"/>
                <a:cs typeface="Arial" panose="020B0604020202020204" pitchFamily="34" charset="0"/>
              </a:rPr>
              <a:t>Malfi</a:t>
            </a:r>
            <a:r>
              <a:rPr lang="en-US" sz="1200" dirty="0">
                <a:latin typeface="Arial" panose="020B0604020202020204" pitchFamily="34" charset="0"/>
                <a:cs typeface="Arial" panose="020B0604020202020204" pitchFamily="34" charset="0"/>
              </a:rPr>
              <a:t>, &amp; </a:t>
            </a:r>
            <a:r>
              <a:rPr lang="en-US" sz="1200" dirty="0" err="1">
                <a:latin typeface="Arial" panose="020B0604020202020204" pitchFamily="34" charset="0"/>
                <a:cs typeface="Arial" panose="020B0604020202020204" pitchFamily="34" charset="0"/>
              </a:rPr>
              <a:t>Tuten</a:t>
            </a:r>
            <a:r>
              <a:rPr lang="en-US" sz="1200" dirty="0">
                <a:latin typeface="Arial" panose="020B0604020202020204" pitchFamily="34" charset="0"/>
                <a:cs typeface="Arial" panose="020B0604020202020204" pitchFamily="34" charset="0"/>
              </a:rPr>
              <a:t>, 2008; Substance Abuse and Mental Health Services Administration [SAMHSA], 2014; World Health Organization, 2014), and expectant women with OUD often return to opioid misuse and its attendant risks (e.g., Kaltenbach, </a:t>
            </a:r>
            <a:r>
              <a:rPr lang="en-US" sz="1200" dirty="0" err="1">
                <a:latin typeface="Arial" panose="020B0604020202020204" pitchFamily="34" charset="0"/>
                <a:cs typeface="Arial" panose="020B0604020202020204" pitchFamily="34" charset="0"/>
              </a:rPr>
              <a:t>Berghella</a:t>
            </a:r>
            <a:r>
              <a:rPr lang="en-US" sz="1200" dirty="0">
                <a:latin typeface="Arial" panose="020B0604020202020204" pitchFamily="34" charset="0"/>
                <a:cs typeface="Arial" panose="020B0604020202020204" pitchFamily="34" charset="0"/>
              </a:rPr>
              <a:t>, &amp; Finnegan, 1998; </a:t>
            </a:r>
            <a:r>
              <a:rPr lang="en-US" sz="1200" dirty="0" err="1">
                <a:latin typeface="Arial" panose="020B0604020202020204" pitchFamily="34" charset="0"/>
                <a:cs typeface="Arial" panose="020B0604020202020204" pitchFamily="34" charset="0"/>
              </a:rPr>
              <a:t>Mattick</a:t>
            </a:r>
            <a:r>
              <a:rPr lang="en-US" sz="1200" dirty="0">
                <a:latin typeface="Arial" panose="020B0604020202020204" pitchFamily="34" charset="0"/>
                <a:cs typeface="Arial" panose="020B0604020202020204" pitchFamily="34" charset="0"/>
              </a:rPr>
              <a:t>, Breen, Kimber, &amp; </a:t>
            </a:r>
            <a:r>
              <a:rPr lang="en-US" sz="1200" dirty="0" err="1">
                <a:latin typeface="Arial" panose="020B0604020202020204" pitchFamily="34" charset="0"/>
                <a:cs typeface="Arial" panose="020B0604020202020204" pitchFamily="34" charset="0"/>
              </a:rPr>
              <a:t>Davoli</a:t>
            </a:r>
            <a:r>
              <a:rPr lang="en-US" sz="1200" dirty="0">
                <a:latin typeface="Arial" panose="020B0604020202020204" pitchFamily="34" charset="0"/>
                <a:cs typeface="Arial" panose="020B0604020202020204" pitchFamily="34" charset="0"/>
              </a:rPr>
              <a:t>, 2009). </a:t>
            </a:r>
          </a:p>
          <a:p>
            <a:r>
              <a:rPr lang="en-US" dirty="0"/>
              <a:t>(8) Substance Abuse and Mental Health Services Administration. Clinical Guidance for Treating Pregnant and Parenting Women With Opioid Use Disorder and Their Infants. HHS Publication No. (SMA) 18-5054. Rockville, MD: Substance Abuse and Mental Health Services Administration, 2018</a:t>
            </a:r>
          </a:p>
          <a:p>
            <a:r>
              <a:rPr lang="en-US" dirty="0"/>
              <a:t>(9) Ibid</a:t>
            </a:r>
          </a:p>
        </p:txBody>
      </p:sp>
      <p:sp>
        <p:nvSpPr>
          <p:cNvPr id="4" name="Slide Number Placeholder 3"/>
          <p:cNvSpPr>
            <a:spLocks noGrp="1"/>
          </p:cNvSpPr>
          <p:nvPr>
            <p:ph type="sldNum" sz="quarter" idx="5"/>
          </p:nvPr>
        </p:nvSpPr>
        <p:spPr/>
        <p:txBody>
          <a:bodyPr/>
          <a:lstStyle/>
          <a:p>
            <a:fld id="{EF23A90E-8738-467E-9ECB-754D20E39756}" type="slidenum">
              <a:rPr lang="en-US" smtClean="0"/>
              <a:t>8</a:t>
            </a:fld>
            <a:endParaRPr lang="en-US"/>
          </a:p>
        </p:txBody>
      </p:sp>
    </p:spTree>
    <p:extLst>
      <p:ext uri="{BB962C8B-B14F-4D97-AF65-F5344CB8AC3E}">
        <p14:creationId xmlns:p14="http://schemas.microsoft.com/office/powerpoint/2010/main" val="2367453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https://www.cffutures.org/files/fdc/A-Planning-Guide_-Steps-to-Support-a-Comprehensive-Approach-to-Plans-of-Safe-Care-3.21.18-final.pdf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(11)</a:t>
            </a:r>
            <a:r>
              <a:rPr lang="en-US" sz="1200" dirty="0">
                <a:latin typeface="Arial" panose="020B0604020202020204" pitchFamily="34" charset="0"/>
                <a:cs typeface="Arial" panose="020B0604020202020204" pitchFamily="34" charset="0"/>
              </a:rPr>
              <a:t> Substance Abuse and Mental Health Services Administration (2018). </a:t>
            </a:r>
            <a:r>
              <a:rPr lang="en-US" sz="1200" i="1" dirty="0">
                <a:latin typeface="Arial" panose="020B0604020202020204" pitchFamily="34" charset="0"/>
                <a:cs typeface="Arial" panose="020B0604020202020204" pitchFamily="34" charset="0"/>
              </a:rPr>
              <a:t>Clinical Guidance for Treating Pregnant and Parenting Women With Opioid Use Disorder and Their Infants</a:t>
            </a:r>
            <a:r>
              <a:rPr lang="en-US" sz="1200" dirty="0">
                <a:latin typeface="Arial" panose="020B0604020202020204" pitchFamily="34" charset="0"/>
                <a:cs typeface="Arial" panose="020B0604020202020204" pitchFamily="34" charset="0"/>
              </a:rPr>
              <a:t>. HHS Publication No. (SMA) 18-5054. Rockville, MD: Substance Abuse and Mental Health Services Administration. </a:t>
            </a:r>
            <a:r>
              <a:rPr lang="en-US" sz="1200" u="sng" dirty="0">
                <a:latin typeface="Arial" panose="020B0604020202020204" pitchFamily="34" charset="0"/>
                <a:cs typeface="Arial" panose="020B0604020202020204" pitchFamily="34" charset="0"/>
                <a:hlinkClick r:id="rId3"/>
              </a:rPr>
              <a:t>https://store.samhsa.gov/product/Clinical-Guidance-for-Treating-Pregnant-and-Parenting-Women-With-Opioid-Use-Disorder-and-Their-Infants/SMA18-5054</a:t>
            </a:r>
            <a:r>
              <a:rPr lang="en-US" sz="120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a:t>
            </a:r>
            <a:r>
              <a:rPr lang="en-US" sz="1200" dirty="0">
                <a:latin typeface="Arial" panose="020B0604020202020204" pitchFamily="34" charset="0"/>
                <a:cs typeface="Arial" panose="020B0604020202020204" pitchFamily="34" charset="0"/>
              </a:rPr>
              <a:t> Substance Abuse and Mental Health Services Administration (2018). </a:t>
            </a:r>
            <a:r>
              <a:rPr lang="en-US" sz="1200" i="1" dirty="0">
                <a:latin typeface="Arial" panose="020B0604020202020204" pitchFamily="34" charset="0"/>
                <a:cs typeface="Arial" panose="020B0604020202020204" pitchFamily="34" charset="0"/>
              </a:rPr>
              <a:t>Medications for Opioid Use Disorder. </a:t>
            </a:r>
            <a:r>
              <a:rPr lang="en-US" sz="1200" dirty="0">
                <a:latin typeface="Arial" panose="020B0604020202020204" pitchFamily="34" charset="0"/>
                <a:cs typeface="Arial" panose="020B0604020202020204" pitchFamily="34" charset="0"/>
              </a:rPr>
              <a:t>Treatment Improvement Protocol (TIP) Series 63, Full Document. HHS Publication No. (SMA) 185063FULLDOC. Rockville, MD: Substance Abuse and Mental Health Services Administration. https://store.samhsa.gov/system/files/tip63_fulldoc_052919_508.pdf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F23A90E-8738-467E-9ECB-754D20E39756}" type="slidenum">
              <a:rPr lang="en-US" smtClean="0"/>
              <a:t>9</a:t>
            </a:fld>
            <a:endParaRPr lang="en-US"/>
          </a:p>
        </p:txBody>
      </p:sp>
    </p:spTree>
    <p:extLst>
      <p:ext uri="{BB962C8B-B14F-4D97-AF65-F5344CB8AC3E}">
        <p14:creationId xmlns:p14="http://schemas.microsoft.com/office/powerpoint/2010/main" val="373362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 https://store.samhsa.gov/system/files/sma18-5071fs4.pdf</a:t>
            </a:r>
          </a:p>
        </p:txBody>
      </p:sp>
      <p:sp>
        <p:nvSpPr>
          <p:cNvPr id="4" name="Slide Number Placeholder 3"/>
          <p:cNvSpPr>
            <a:spLocks noGrp="1"/>
          </p:cNvSpPr>
          <p:nvPr>
            <p:ph type="sldNum" sz="quarter" idx="5"/>
          </p:nvPr>
        </p:nvSpPr>
        <p:spPr/>
        <p:txBody>
          <a:bodyPr/>
          <a:lstStyle/>
          <a:p>
            <a:fld id="{EF23A90E-8738-467E-9ECB-754D20E39756}" type="slidenum">
              <a:rPr lang="en-US" smtClean="0"/>
              <a:t>10</a:t>
            </a:fld>
            <a:endParaRPr lang="en-US"/>
          </a:p>
        </p:txBody>
      </p:sp>
    </p:spTree>
    <p:extLst>
      <p:ext uri="{BB962C8B-B14F-4D97-AF65-F5344CB8AC3E}">
        <p14:creationId xmlns:p14="http://schemas.microsoft.com/office/powerpoint/2010/main" val="3607431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4A232-913B-4339-A191-579399053A73}"/>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3B69FB6-4CC3-49FF-8BDC-3AD63E79EA6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3D8C97FD-9895-4BE0-BFC9-EDF7F9D02F78}"/>
              </a:ext>
            </a:extLst>
          </p:cNvPr>
          <p:cNvSpPr>
            <a:spLocks noGrp="1"/>
          </p:cNvSpPr>
          <p:nvPr>
            <p:ph type="dt" sz="half" idx="10"/>
          </p:nvPr>
        </p:nvSpPr>
        <p:spPr/>
        <p:txBody>
          <a:bodyPr/>
          <a:lstStyle/>
          <a:p>
            <a:fld id="{5537D294-DBC0-480B-8634-79DF12B01680}" type="datetimeFigureOut">
              <a:rPr lang="en-US" smtClean="0"/>
              <a:t>3/4/2020</a:t>
            </a:fld>
            <a:endParaRPr lang="en-US"/>
          </a:p>
        </p:txBody>
      </p:sp>
      <p:sp>
        <p:nvSpPr>
          <p:cNvPr id="5" name="Footer Placeholder 4">
            <a:extLst>
              <a:ext uri="{FF2B5EF4-FFF2-40B4-BE49-F238E27FC236}">
                <a16:creationId xmlns:a16="http://schemas.microsoft.com/office/drawing/2014/main" id="{ECCB50A4-7068-408C-A450-CCD1D9A164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95B100-3BAC-48C0-8DAA-2B212A56A4BA}"/>
              </a:ext>
            </a:extLst>
          </p:cNvPr>
          <p:cNvSpPr>
            <a:spLocks noGrp="1"/>
          </p:cNvSpPr>
          <p:nvPr>
            <p:ph type="sldNum" sz="quarter" idx="12"/>
          </p:nvPr>
        </p:nvSpPr>
        <p:spPr/>
        <p:txBody>
          <a:bodyPr/>
          <a:lstStyle/>
          <a:p>
            <a:fld id="{42F9A46D-E83F-453D-A978-30D7358E1F52}" type="slidenum">
              <a:rPr lang="en-US" smtClean="0"/>
              <a:t>‹#›</a:t>
            </a:fld>
            <a:endParaRPr lang="en-US"/>
          </a:p>
        </p:txBody>
      </p:sp>
    </p:spTree>
    <p:extLst>
      <p:ext uri="{BB962C8B-B14F-4D97-AF65-F5344CB8AC3E}">
        <p14:creationId xmlns:p14="http://schemas.microsoft.com/office/powerpoint/2010/main" val="4195549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D8FB-3487-40BB-A799-43CBBFC49D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6CD7F2-A5B4-40BC-B3CA-2CC120094F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64ADA-A129-4A2E-AFE5-7C68CA9AFCD3}"/>
              </a:ext>
            </a:extLst>
          </p:cNvPr>
          <p:cNvSpPr>
            <a:spLocks noGrp="1"/>
          </p:cNvSpPr>
          <p:nvPr>
            <p:ph type="dt" sz="half" idx="10"/>
          </p:nvPr>
        </p:nvSpPr>
        <p:spPr/>
        <p:txBody>
          <a:bodyPr/>
          <a:lstStyle/>
          <a:p>
            <a:fld id="{5537D294-DBC0-480B-8634-79DF12B01680}" type="datetimeFigureOut">
              <a:rPr lang="en-US" smtClean="0"/>
              <a:t>3/4/2020</a:t>
            </a:fld>
            <a:endParaRPr lang="en-US"/>
          </a:p>
        </p:txBody>
      </p:sp>
      <p:sp>
        <p:nvSpPr>
          <p:cNvPr id="5" name="Footer Placeholder 4">
            <a:extLst>
              <a:ext uri="{FF2B5EF4-FFF2-40B4-BE49-F238E27FC236}">
                <a16:creationId xmlns:a16="http://schemas.microsoft.com/office/drawing/2014/main" id="{08593992-6985-4AF1-97BB-8F95A2AF37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A91AF1-0054-4A13-9EA4-AC1A280A8886}"/>
              </a:ext>
            </a:extLst>
          </p:cNvPr>
          <p:cNvSpPr>
            <a:spLocks noGrp="1"/>
          </p:cNvSpPr>
          <p:nvPr>
            <p:ph type="sldNum" sz="quarter" idx="12"/>
          </p:nvPr>
        </p:nvSpPr>
        <p:spPr/>
        <p:txBody>
          <a:bodyPr/>
          <a:lstStyle/>
          <a:p>
            <a:fld id="{42F9A46D-E83F-453D-A978-30D7358E1F52}" type="slidenum">
              <a:rPr lang="en-US" smtClean="0"/>
              <a:t>‹#›</a:t>
            </a:fld>
            <a:endParaRPr lang="en-US"/>
          </a:p>
        </p:txBody>
      </p:sp>
    </p:spTree>
    <p:extLst>
      <p:ext uri="{BB962C8B-B14F-4D97-AF65-F5344CB8AC3E}">
        <p14:creationId xmlns:p14="http://schemas.microsoft.com/office/powerpoint/2010/main" val="2053399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4489C-F4A5-4687-80D6-FAFD8158112F}"/>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7E443D-1267-403B-97E3-F1E3C18968D8}"/>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6C725-7D19-4DD9-92BC-90D3F3AD6C7C}"/>
              </a:ext>
            </a:extLst>
          </p:cNvPr>
          <p:cNvSpPr>
            <a:spLocks noGrp="1"/>
          </p:cNvSpPr>
          <p:nvPr>
            <p:ph type="dt" sz="half" idx="10"/>
          </p:nvPr>
        </p:nvSpPr>
        <p:spPr/>
        <p:txBody>
          <a:bodyPr/>
          <a:lstStyle/>
          <a:p>
            <a:fld id="{5537D294-DBC0-480B-8634-79DF12B01680}" type="datetimeFigureOut">
              <a:rPr lang="en-US" smtClean="0"/>
              <a:t>3/4/2020</a:t>
            </a:fld>
            <a:endParaRPr lang="en-US"/>
          </a:p>
        </p:txBody>
      </p:sp>
      <p:sp>
        <p:nvSpPr>
          <p:cNvPr id="5" name="Footer Placeholder 4">
            <a:extLst>
              <a:ext uri="{FF2B5EF4-FFF2-40B4-BE49-F238E27FC236}">
                <a16:creationId xmlns:a16="http://schemas.microsoft.com/office/drawing/2014/main" id="{A095B9E4-77F4-4854-B185-D58B25A1DA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399E5-B391-418E-B21C-5EE82C5440D4}"/>
              </a:ext>
            </a:extLst>
          </p:cNvPr>
          <p:cNvSpPr>
            <a:spLocks noGrp="1"/>
          </p:cNvSpPr>
          <p:nvPr>
            <p:ph type="sldNum" sz="quarter" idx="12"/>
          </p:nvPr>
        </p:nvSpPr>
        <p:spPr/>
        <p:txBody>
          <a:bodyPr/>
          <a:lstStyle/>
          <a:p>
            <a:fld id="{42F9A46D-E83F-453D-A978-30D7358E1F52}" type="slidenum">
              <a:rPr lang="en-US" smtClean="0"/>
              <a:t>‹#›</a:t>
            </a:fld>
            <a:endParaRPr lang="en-US"/>
          </a:p>
        </p:txBody>
      </p:sp>
    </p:spTree>
    <p:extLst>
      <p:ext uri="{BB962C8B-B14F-4D97-AF65-F5344CB8AC3E}">
        <p14:creationId xmlns:p14="http://schemas.microsoft.com/office/powerpoint/2010/main" val="4210630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Diamond 11">
            <a:extLst>
              <a:ext uri="{FF2B5EF4-FFF2-40B4-BE49-F238E27FC236}">
                <a16:creationId xmlns:a16="http://schemas.microsoft.com/office/drawing/2014/main" id="{518CCD19-AD13-4069-9DEB-C723D1E1C7C9}"/>
              </a:ext>
            </a:extLst>
          </p:cNvPr>
          <p:cNvSpPr/>
          <p:nvPr userDrawn="1"/>
        </p:nvSpPr>
        <p:spPr>
          <a:xfrm rot="20308058">
            <a:off x="-190953" y="-3927986"/>
            <a:ext cx="5613374" cy="14286004"/>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7BCD56-89F9-41E9-AB50-DB45B1781669}"/>
              </a:ext>
            </a:extLst>
          </p:cNvPr>
          <p:cNvSpPr>
            <a:spLocks noGrp="1"/>
          </p:cNvSpPr>
          <p:nvPr>
            <p:ph type="ctrTitle"/>
          </p:nvPr>
        </p:nvSpPr>
        <p:spPr>
          <a:xfrm>
            <a:off x="5552388" y="1122362"/>
            <a:ext cx="6221690" cy="2695493"/>
          </a:xfrm>
        </p:spPr>
        <p:txBody>
          <a:bodyPr anchor="b">
            <a:normAutofit/>
          </a:bodyPr>
          <a:lstStyle>
            <a:lvl1pPr algn="ctr">
              <a:defRPr sz="48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A66FF2D-A1C5-4F4C-9734-53AA83BA1658}"/>
              </a:ext>
            </a:extLst>
          </p:cNvPr>
          <p:cNvSpPr>
            <a:spLocks noGrp="1"/>
          </p:cNvSpPr>
          <p:nvPr>
            <p:ph type="subTitle" idx="1"/>
          </p:nvPr>
        </p:nvSpPr>
        <p:spPr>
          <a:xfrm>
            <a:off x="5552387" y="3902697"/>
            <a:ext cx="6221689" cy="2387600"/>
          </a:xfrm>
        </p:spPr>
        <p:txBody>
          <a:bodyPr>
            <a:normAutofit/>
          </a:bodyPr>
          <a:lstStyle>
            <a:lvl1pPr marL="0" indent="0" algn="ctr">
              <a:buNone/>
              <a:defRPr sz="3600">
                <a:solidFill>
                  <a:schemeClr val="tx1"/>
                </a:solidFill>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5" name="Subtitle 2">
            <a:extLst>
              <a:ext uri="{FF2B5EF4-FFF2-40B4-BE49-F238E27FC236}">
                <a16:creationId xmlns:a16="http://schemas.microsoft.com/office/drawing/2014/main" id="{6317130E-A51E-49F2-BC35-56524AD545FF}"/>
              </a:ext>
            </a:extLst>
          </p:cNvPr>
          <p:cNvSpPr txBox="1">
            <a:spLocks/>
          </p:cNvSpPr>
          <p:nvPr userDrawn="1"/>
        </p:nvSpPr>
        <p:spPr>
          <a:xfrm>
            <a:off x="275152" y="2245818"/>
            <a:ext cx="4641905" cy="71303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bg1"/>
                </a:solidFill>
                <a:latin typeface="Tw Cen MT Condensed" panose="020B06060201040202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400" dirty="0">
                <a:solidFill>
                  <a:schemeClr val="tx1"/>
                </a:solidFill>
              </a:rPr>
              <a:t>National Native TTCs</a:t>
            </a:r>
          </a:p>
        </p:txBody>
      </p:sp>
      <p:pic>
        <p:nvPicPr>
          <p:cNvPr id="25" name="Picture 24">
            <a:extLst>
              <a:ext uri="{FF2B5EF4-FFF2-40B4-BE49-F238E27FC236}">
                <a16:creationId xmlns:a16="http://schemas.microsoft.com/office/drawing/2014/main" id="{0157757C-3FA3-4645-9555-B1D5B59133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734" y="3050264"/>
            <a:ext cx="4537324" cy="898654"/>
          </a:xfrm>
          <a:prstGeom prst="rect">
            <a:avLst/>
          </a:prstGeom>
        </p:spPr>
      </p:pic>
    </p:spTree>
    <p:extLst>
      <p:ext uri="{BB962C8B-B14F-4D97-AF65-F5344CB8AC3E}">
        <p14:creationId xmlns:p14="http://schemas.microsoft.com/office/powerpoint/2010/main" val="25180883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iamond 7">
            <a:extLst>
              <a:ext uri="{FF2B5EF4-FFF2-40B4-BE49-F238E27FC236}">
                <a16:creationId xmlns:a16="http://schemas.microsoft.com/office/drawing/2014/main" id="{CD6340C0-0EC1-49AF-A1E2-54EABFF2E37A}"/>
              </a:ext>
            </a:extLst>
          </p:cNvPr>
          <p:cNvSpPr>
            <a:spLocks noChangeAspect="1"/>
          </p:cNvSpPr>
          <p:nvPr userDrawn="1"/>
        </p:nvSpPr>
        <p:spPr>
          <a:xfrm rot="1291339">
            <a:off x="11480746" y="-315098"/>
            <a:ext cx="981022" cy="2496696"/>
          </a:xfrm>
          <a:prstGeom prst="diamond">
            <a:avLst/>
          </a:prstGeom>
          <a:solidFill>
            <a:srgbClr val="E54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19" y="365125"/>
            <a:ext cx="10995581"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995581"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274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0" y="1709738"/>
            <a:ext cx="10515600" cy="2852737"/>
          </a:xfrm>
        </p:spPr>
        <p:txBody>
          <a:bodyPr anchor="b">
            <a:normAutofit/>
          </a:bodyPr>
          <a:lstStyle>
            <a:lvl1pPr>
              <a:defRPr sz="6600">
                <a:latin typeface="Tw Cen MT Condensed" panose="020B06060201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614643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EEF9853A-3F7A-4CA7-A860-44CBA6BC7F76}"/>
              </a:ext>
            </a:extLst>
          </p:cNvPr>
          <p:cNvSpPr>
            <a:spLocks noChangeAspect="1"/>
          </p:cNvSpPr>
          <p:nvPr userDrawn="1"/>
        </p:nvSpPr>
        <p:spPr>
          <a:xfrm rot="20308058">
            <a:off x="10566197" y="51739"/>
            <a:ext cx="1684012" cy="4285801"/>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iamond 8">
            <a:extLst>
              <a:ext uri="{FF2B5EF4-FFF2-40B4-BE49-F238E27FC236}">
                <a16:creationId xmlns:a16="http://schemas.microsoft.com/office/drawing/2014/main" id="{AA32FF1D-1BD7-4F13-BB0F-7636787C5497}"/>
              </a:ext>
            </a:extLst>
          </p:cNvPr>
          <p:cNvSpPr>
            <a:spLocks noChangeAspect="1"/>
          </p:cNvSpPr>
          <p:nvPr userDrawn="1"/>
        </p:nvSpPr>
        <p:spPr>
          <a:xfrm rot="1291339">
            <a:off x="11480746" y="-315098"/>
            <a:ext cx="981022" cy="2496696"/>
          </a:xfrm>
          <a:prstGeom prst="diamond">
            <a:avLst/>
          </a:prstGeom>
          <a:solidFill>
            <a:srgbClr val="E54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3AD32-81F6-4342-B1F1-B955DC51CC06}"/>
              </a:ext>
            </a:extLst>
          </p:cNvPr>
          <p:cNvSpPr>
            <a:spLocks noGrp="1"/>
          </p:cNvSpPr>
          <p:nvPr>
            <p:ph type="title"/>
          </p:nvPr>
        </p:nvSpPr>
        <p:spPr>
          <a:xfrm>
            <a:off x="348792" y="365125"/>
            <a:ext cx="1151012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941EA7-4DEB-4573-945A-2C6D2306BD83}"/>
              </a:ext>
            </a:extLst>
          </p:cNvPr>
          <p:cNvSpPr>
            <a:spLocks noGrp="1"/>
          </p:cNvSpPr>
          <p:nvPr>
            <p:ph sz="half" idx="1"/>
          </p:nvPr>
        </p:nvSpPr>
        <p:spPr>
          <a:xfrm>
            <a:off x="348793" y="1825624"/>
            <a:ext cx="5747208"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C023493-C407-45DD-9A24-5B83480893DE}"/>
              </a:ext>
            </a:extLst>
          </p:cNvPr>
          <p:cNvSpPr>
            <a:spLocks noGrp="1"/>
          </p:cNvSpPr>
          <p:nvPr>
            <p:ph sz="half" idx="2"/>
          </p:nvPr>
        </p:nvSpPr>
        <p:spPr>
          <a:xfrm>
            <a:off x="6172200" y="1825624"/>
            <a:ext cx="5686720"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88005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6D0CB58B-6113-4039-9183-02E09A9BA2E7}"/>
              </a:ext>
            </a:extLst>
          </p:cNvPr>
          <p:cNvSpPr>
            <a:spLocks noChangeAspect="1"/>
          </p:cNvSpPr>
          <p:nvPr userDrawn="1"/>
        </p:nvSpPr>
        <p:spPr>
          <a:xfrm rot="20308058">
            <a:off x="10566197" y="51739"/>
            <a:ext cx="1684012" cy="4285801"/>
          </a:xfrm>
          <a:prstGeom prst="diamond">
            <a:avLst/>
          </a:prstGeom>
          <a:solidFill>
            <a:srgbClr val="94D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iamond 8">
            <a:extLst>
              <a:ext uri="{FF2B5EF4-FFF2-40B4-BE49-F238E27FC236}">
                <a16:creationId xmlns:a16="http://schemas.microsoft.com/office/drawing/2014/main" id="{FC08752E-EBED-417E-BA73-BFE1EEC29E11}"/>
              </a:ext>
            </a:extLst>
          </p:cNvPr>
          <p:cNvSpPr>
            <a:spLocks noChangeAspect="1"/>
          </p:cNvSpPr>
          <p:nvPr userDrawn="1"/>
        </p:nvSpPr>
        <p:spPr>
          <a:xfrm rot="1291339">
            <a:off x="11480746" y="-315098"/>
            <a:ext cx="981022" cy="2496696"/>
          </a:xfrm>
          <a:prstGeom prst="diamond">
            <a:avLst/>
          </a:prstGeom>
          <a:solidFill>
            <a:srgbClr val="E541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BE843EB-4357-4588-B4CB-B920BCF89613}"/>
              </a:ext>
            </a:extLst>
          </p:cNvPr>
          <p:cNvSpPr>
            <a:spLocks noGrp="1"/>
          </p:cNvSpPr>
          <p:nvPr>
            <p:ph type="title"/>
          </p:nvPr>
        </p:nvSpPr>
        <p:spPr>
          <a:xfrm>
            <a:off x="395926" y="457200"/>
            <a:ext cx="4376099" cy="1600200"/>
          </a:xfrm>
        </p:spPr>
        <p:txBody>
          <a:bodyPr anchor="b">
            <a:normAutofit/>
          </a:bodyPr>
          <a:lstStyle>
            <a:lvl1pPr>
              <a:defRPr sz="4400">
                <a:latin typeface="Tw Cen MT Condensed" panose="020B060602010402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CF36F27-3F1C-4B20-923F-A26CD555FE94}"/>
              </a:ext>
            </a:extLst>
          </p:cNvPr>
          <p:cNvSpPr>
            <a:spLocks noGrp="1"/>
          </p:cNvSpPr>
          <p:nvPr>
            <p:ph idx="1"/>
          </p:nvPr>
        </p:nvSpPr>
        <p:spPr>
          <a:xfrm>
            <a:off x="5183188" y="987425"/>
            <a:ext cx="6612886" cy="555477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35F6C2-5A9B-4267-9CCF-3D7ADD058604}"/>
              </a:ext>
            </a:extLst>
          </p:cNvPr>
          <p:cNvSpPr>
            <a:spLocks noGrp="1"/>
          </p:cNvSpPr>
          <p:nvPr>
            <p:ph type="body" sz="half" idx="2"/>
          </p:nvPr>
        </p:nvSpPr>
        <p:spPr>
          <a:xfrm>
            <a:off x="395926" y="2057400"/>
            <a:ext cx="4376099" cy="44848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226728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4DDA-FA23-4D3B-93F4-1197948490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04526-1640-4925-83DA-0E5B4376A3F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65C010-AC16-41D3-8B53-CDC86638921F}"/>
              </a:ext>
            </a:extLst>
          </p:cNvPr>
          <p:cNvSpPr>
            <a:spLocks noGrp="1"/>
          </p:cNvSpPr>
          <p:nvPr>
            <p:ph type="dt" sz="half" idx="10"/>
          </p:nvPr>
        </p:nvSpPr>
        <p:spPr/>
        <p:txBody>
          <a:bodyPr/>
          <a:lstStyle/>
          <a:p>
            <a:fld id="{5537D294-DBC0-480B-8634-79DF12B01680}" type="datetimeFigureOut">
              <a:rPr lang="en-US" smtClean="0"/>
              <a:t>3/4/2020</a:t>
            </a:fld>
            <a:endParaRPr lang="en-US"/>
          </a:p>
        </p:txBody>
      </p:sp>
      <p:sp>
        <p:nvSpPr>
          <p:cNvPr id="5" name="Footer Placeholder 4">
            <a:extLst>
              <a:ext uri="{FF2B5EF4-FFF2-40B4-BE49-F238E27FC236}">
                <a16:creationId xmlns:a16="http://schemas.microsoft.com/office/drawing/2014/main" id="{52DBA031-2D62-4A62-BD6B-F2035FE3C8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43FB24-A22E-4B5C-B246-6CAAB3401E3D}"/>
              </a:ext>
            </a:extLst>
          </p:cNvPr>
          <p:cNvSpPr>
            <a:spLocks noGrp="1"/>
          </p:cNvSpPr>
          <p:nvPr>
            <p:ph type="sldNum" sz="quarter" idx="12"/>
          </p:nvPr>
        </p:nvSpPr>
        <p:spPr/>
        <p:txBody>
          <a:bodyPr/>
          <a:lstStyle/>
          <a:p>
            <a:fld id="{42F9A46D-E83F-453D-A978-30D7358E1F52}" type="slidenum">
              <a:rPr lang="en-US" smtClean="0"/>
              <a:t>‹#›</a:t>
            </a:fld>
            <a:endParaRPr lang="en-US"/>
          </a:p>
        </p:txBody>
      </p:sp>
    </p:spTree>
    <p:extLst>
      <p:ext uri="{BB962C8B-B14F-4D97-AF65-F5344CB8AC3E}">
        <p14:creationId xmlns:p14="http://schemas.microsoft.com/office/powerpoint/2010/main" val="3772676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51CA-772B-469A-9791-E33D52F6B727}"/>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1FF08DC-60D7-4222-A2EC-9CE81508588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563B21F-690C-48D2-8722-92491872E9E2}"/>
              </a:ext>
            </a:extLst>
          </p:cNvPr>
          <p:cNvSpPr>
            <a:spLocks noGrp="1"/>
          </p:cNvSpPr>
          <p:nvPr>
            <p:ph type="dt" sz="half" idx="10"/>
          </p:nvPr>
        </p:nvSpPr>
        <p:spPr/>
        <p:txBody>
          <a:bodyPr/>
          <a:lstStyle/>
          <a:p>
            <a:fld id="{5537D294-DBC0-480B-8634-79DF12B01680}" type="datetimeFigureOut">
              <a:rPr lang="en-US" smtClean="0"/>
              <a:t>3/4/2020</a:t>
            </a:fld>
            <a:endParaRPr lang="en-US"/>
          </a:p>
        </p:txBody>
      </p:sp>
      <p:sp>
        <p:nvSpPr>
          <p:cNvPr id="5" name="Footer Placeholder 4">
            <a:extLst>
              <a:ext uri="{FF2B5EF4-FFF2-40B4-BE49-F238E27FC236}">
                <a16:creationId xmlns:a16="http://schemas.microsoft.com/office/drawing/2014/main" id="{6A5E4B45-FC21-4068-9EA4-1AEFDB3D1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B01E9-BFA8-4B90-974C-3D27CA379641}"/>
              </a:ext>
            </a:extLst>
          </p:cNvPr>
          <p:cNvSpPr>
            <a:spLocks noGrp="1"/>
          </p:cNvSpPr>
          <p:nvPr>
            <p:ph type="sldNum" sz="quarter" idx="12"/>
          </p:nvPr>
        </p:nvSpPr>
        <p:spPr/>
        <p:txBody>
          <a:bodyPr/>
          <a:lstStyle/>
          <a:p>
            <a:fld id="{42F9A46D-E83F-453D-A978-30D7358E1F52}" type="slidenum">
              <a:rPr lang="en-US" smtClean="0"/>
              <a:t>‹#›</a:t>
            </a:fld>
            <a:endParaRPr lang="en-US"/>
          </a:p>
        </p:txBody>
      </p:sp>
    </p:spTree>
    <p:extLst>
      <p:ext uri="{BB962C8B-B14F-4D97-AF65-F5344CB8AC3E}">
        <p14:creationId xmlns:p14="http://schemas.microsoft.com/office/powerpoint/2010/main" val="74375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040A-1A51-4F53-896B-2DC0B7D5D3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4DEAEE-0A3D-461C-BB41-10ECB3031D8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514C62-5EB2-4D3E-9FB4-E6C91A23592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2A64D7-E9E7-42A5-8B70-9432FB619FD6}"/>
              </a:ext>
            </a:extLst>
          </p:cNvPr>
          <p:cNvSpPr>
            <a:spLocks noGrp="1"/>
          </p:cNvSpPr>
          <p:nvPr>
            <p:ph type="dt" sz="half" idx="10"/>
          </p:nvPr>
        </p:nvSpPr>
        <p:spPr/>
        <p:txBody>
          <a:bodyPr/>
          <a:lstStyle/>
          <a:p>
            <a:fld id="{5537D294-DBC0-480B-8634-79DF12B01680}" type="datetimeFigureOut">
              <a:rPr lang="en-US" smtClean="0"/>
              <a:t>3/4/2020</a:t>
            </a:fld>
            <a:endParaRPr lang="en-US"/>
          </a:p>
        </p:txBody>
      </p:sp>
      <p:sp>
        <p:nvSpPr>
          <p:cNvPr id="6" name="Footer Placeholder 5">
            <a:extLst>
              <a:ext uri="{FF2B5EF4-FFF2-40B4-BE49-F238E27FC236}">
                <a16:creationId xmlns:a16="http://schemas.microsoft.com/office/drawing/2014/main" id="{D79E78D0-7538-4F3D-AF01-D5531D23C6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68074-6482-450C-962E-2F55069A2A7A}"/>
              </a:ext>
            </a:extLst>
          </p:cNvPr>
          <p:cNvSpPr>
            <a:spLocks noGrp="1"/>
          </p:cNvSpPr>
          <p:nvPr>
            <p:ph type="sldNum" sz="quarter" idx="12"/>
          </p:nvPr>
        </p:nvSpPr>
        <p:spPr/>
        <p:txBody>
          <a:bodyPr/>
          <a:lstStyle/>
          <a:p>
            <a:fld id="{42F9A46D-E83F-453D-A978-30D7358E1F52}" type="slidenum">
              <a:rPr lang="en-US" smtClean="0"/>
              <a:t>‹#›</a:t>
            </a:fld>
            <a:endParaRPr lang="en-US"/>
          </a:p>
        </p:txBody>
      </p:sp>
    </p:spTree>
    <p:extLst>
      <p:ext uri="{BB962C8B-B14F-4D97-AF65-F5344CB8AC3E}">
        <p14:creationId xmlns:p14="http://schemas.microsoft.com/office/powerpoint/2010/main" val="269983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9B68-9FFA-4EED-AC09-C2D04D3CEE28}"/>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B59FEB-4ADF-4D42-99A3-126462E974FB}"/>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84F2C30-854C-4152-AA4B-262F6324C8F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A26ADE-4DF9-4A94-B2E0-8F6D3E3828C9}"/>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A678DC52-9D6B-4651-BBB3-D8390DFD85B2}"/>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C394E2-77A3-41C0-8D1E-97C98DA80A1B}"/>
              </a:ext>
            </a:extLst>
          </p:cNvPr>
          <p:cNvSpPr>
            <a:spLocks noGrp="1"/>
          </p:cNvSpPr>
          <p:nvPr>
            <p:ph type="dt" sz="half" idx="10"/>
          </p:nvPr>
        </p:nvSpPr>
        <p:spPr/>
        <p:txBody>
          <a:bodyPr/>
          <a:lstStyle/>
          <a:p>
            <a:fld id="{5537D294-DBC0-480B-8634-79DF12B01680}" type="datetimeFigureOut">
              <a:rPr lang="en-US" smtClean="0"/>
              <a:t>3/4/2020</a:t>
            </a:fld>
            <a:endParaRPr lang="en-US"/>
          </a:p>
        </p:txBody>
      </p:sp>
      <p:sp>
        <p:nvSpPr>
          <p:cNvPr id="8" name="Footer Placeholder 7">
            <a:extLst>
              <a:ext uri="{FF2B5EF4-FFF2-40B4-BE49-F238E27FC236}">
                <a16:creationId xmlns:a16="http://schemas.microsoft.com/office/drawing/2014/main" id="{765A5573-01EE-4933-8932-74418C97CF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44D904-6B43-437A-89F4-488442E4ABD6}"/>
              </a:ext>
            </a:extLst>
          </p:cNvPr>
          <p:cNvSpPr>
            <a:spLocks noGrp="1"/>
          </p:cNvSpPr>
          <p:nvPr>
            <p:ph type="sldNum" sz="quarter" idx="12"/>
          </p:nvPr>
        </p:nvSpPr>
        <p:spPr/>
        <p:txBody>
          <a:bodyPr/>
          <a:lstStyle/>
          <a:p>
            <a:fld id="{42F9A46D-E83F-453D-A978-30D7358E1F52}" type="slidenum">
              <a:rPr lang="en-US" smtClean="0"/>
              <a:t>‹#›</a:t>
            </a:fld>
            <a:endParaRPr lang="en-US"/>
          </a:p>
        </p:txBody>
      </p:sp>
    </p:spTree>
    <p:extLst>
      <p:ext uri="{BB962C8B-B14F-4D97-AF65-F5344CB8AC3E}">
        <p14:creationId xmlns:p14="http://schemas.microsoft.com/office/powerpoint/2010/main" val="426022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45788-36B7-4BA2-9471-15890EC37D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C7480D-6EE4-4741-AE28-127E7FC54688}"/>
              </a:ext>
            </a:extLst>
          </p:cNvPr>
          <p:cNvSpPr>
            <a:spLocks noGrp="1"/>
          </p:cNvSpPr>
          <p:nvPr>
            <p:ph type="dt" sz="half" idx="10"/>
          </p:nvPr>
        </p:nvSpPr>
        <p:spPr/>
        <p:txBody>
          <a:bodyPr/>
          <a:lstStyle/>
          <a:p>
            <a:fld id="{5537D294-DBC0-480B-8634-79DF12B01680}" type="datetimeFigureOut">
              <a:rPr lang="en-US" smtClean="0"/>
              <a:t>3/4/2020</a:t>
            </a:fld>
            <a:endParaRPr lang="en-US"/>
          </a:p>
        </p:txBody>
      </p:sp>
      <p:sp>
        <p:nvSpPr>
          <p:cNvPr id="4" name="Footer Placeholder 3">
            <a:extLst>
              <a:ext uri="{FF2B5EF4-FFF2-40B4-BE49-F238E27FC236}">
                <a16:creationId xmlns:a16="http://schemas.microsoft.com/office/drawing/2014/main" id="{998E8295-3AC0-4811-9215-8D9DB20EAE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ADD208-07B9-4847-BD94-EABEB565F41E}"/>
              </a:ext>
            </a:extLst>
          </p:cNvPr>
          <p:cNvSpPr>
            <a:spLocks noGrp="1"/>
          </p:cNvSpPr>
          <p:nvPr>
            <p:ph type="sldNum" sz="quarter" idx="12"/>
          </p:nvPr>
        </p:nvSpPr>
        <p:spPr/>
        <p:txBody>
          <a:bodyPr/>
          <a:lstStyle/>
          <a:p>
            <a:fld id="{42F9A46D-E83F-453D-A978-30D7358E1F52}" type="slidenum">
              <a:rPr lang="en-US" smtClean="0"/>
              <a:t>‹#›</a:t>
            </a:fld>
            <a:endParaRPr lang="en-US"/>
          </a:p>
        </p:txBody>
      </p:sp>
    </p:spTree>
    <p:extLst>
      <p:ext uri="{BB962C8B-B14F-4D97-AF65-F5344CB8AC3E}">
        <p14:creationId xmlns:p14="http://schemas.microsoft.com/office/powerpoint/2010/main" val="40193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8AD42-CDC7-408B-A463-ABF014587A06}"/>
              </a:ext>
            </a:extLst>
          </p:cNvPr>
          <p:cNvSpPr>
            <a:spLocks noGrp="1"/>
          </p:cNvSpPr>
          <p:nvPr>
            <p:ph type="dt" sz="half" idx="10"/>
          </p:nvPr>
        </p:nvSpPr>
        <p:spPr/>
        <p:txBody>
          <a:bodyPr/>
          <a:lstStyle/>
          <a:p>
            <a:fld id="{5537D294-DBC0-480B-8634-79DF12B01680}" type="datetimeFigureOut">
              <a:rPr lang="en-US" smtClean="0"/>
              <a:t>3/4/2020</a:t>
            </a:fld>
            <a:endParaRPr lang="en-US"/>
          </a:p>
        </p:txBody>
      </p:sp>
      <p:sp>
        <p:nvSpPr>
          <p:cNvPr id="3" name="Footer Placeholder 2">
            <a:extLst>
              <a:ext uri="{FF2B5EF4-FFF2-40B4-BE49-F238E27FC236}">
                <a16:creationId xmlns:a16="http://schemas.microsoft.com/office/drawing/2014/main" id="{04A0F0FC-FB7D-4FDE-AEDF-CE5F863243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BA715C-FBF5-4316-9EA7-0A3F36729F95}"/>
              </a:ext>
            </a:extLst>
          </p:cNvPr>
          <p:cNvSpPr>
            <a:spLocks noGrp="1"/>
          </p:cNvSpPr>
          <p:nvPr>
            <p:ph type="sldNum" sz="quarter" idx="12"/>
          </p:nvPr>
        </p:nvSpPr>
        <p:spPr/>
        <p:txBody>
          <a:bodyPr/>
          <a:lstStyle/>
          <a:p>
            <a:fld id="{42F9A46D-E83F-453D-A978-30D7358E1F52}" type="slidenum">
              <a:rPr lang="en-US" smtClean="0"/>
              <a:t>‹#›</a:t>
            </a:fld>
            <a:endParaRPr lang="en-US"/>
          </a:p>
        </p:txBody>
      </p:sp>
    </p:spTree>
    <p:extLst>
      <p:ext uri="{BB962C8B-B14F-4D97-AF65-F5344CB8AC3E}">
        <p14:creationId xmlns:p14="http://schemas.microsoft.com/office/powerpoint/2010/main" val="2190468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6FF0A-ED0C-4D78-AEC3-AB7619AAC10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5BDC823-5A8B-415E-9152-1E8FC0C88580}"/>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12FF4F-AE6F-40D3-BC90-6FE809815778}"/>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83931DD-5D53-4278-95F1-B8DA7B198635}"/>
              </a:ext>
            </a:extLst>
          </p:cNvPr>
          <p:cNvSpPr>
            <a:spLocks noGrp="1"/>
          </p:cNvSpPr>
          <p:nvPr>
            <p:ph type="dt" sz="half" idx="10"/>
          </p:nvPr>
        </p:nvSpPr>
        <p:spPr/>
        <p:txBody>
          <a:bodyPr/>
          <a:lstStyle/>
          <a:p>
            <a:fld id="{5537D294-DBC0-480B-8634-79DF12B01680}" type="datetimeFigureOut">
              <a:rPr lang="en-US" smtClean="0"/>
              <a:t>3/4/2020</a:t>
            </a:fld>
            <a:endParaRPr lang="en-US"/>
          </a:p>
        </p:txBody>
      </p:sp>
      <p:sp>
        <p:nvSpPr>
          <p:cNvPr id="6" name="Footer Placeholder 5">
            <a:extLst>
              <a:ext uri="{FF2B5EF4-FFF2-40B4-BE49-F238E27FC236}">
                <a16:creationId xmlns:a16="http://schemas.microsoft.com/office/drawing/2014/main" id="{0305D018-EB9E-4047-8328-AA54F41CA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2DDFA9-E494-4C13-AD6F-829BCCC82F59}"/>
              </a:ext>
            </a:extLst>
          </p:cNvPr>
          <p:cNvSpPr>
            <a:spLocks noGrp="1"/>
          </p:cNvSpPr>
          <p:nvPr>
            <p:ph type="sldNum" sz="quarter" idx="12"/>
          </p:nvPr>
        </p:nvSpPr>
        <p:spPr/>
        <p:txBody>
          <a:bodyPr/>
          <a:lstStyle/>
          <a:p>
            <a:fld id="{42F9A46D-E83F-453D-A978-30D7358E1F52}" type="slidenum">
              <a:rPr lang="en-US" smtClean="0"/>
              <a:t>‹#›</a:t>
            </a:fld>
            <a:endParaRPr lang="en-US"/>
          </a:p>
        </p:txBody>
      </p:sp>
    </p:spTree>
    <p:extLst>
      <p:ext uri="{BB962C8B-B14F-4D97-AF65-F5344CB8AC3E}">
        <p14:creationId xmlns:p14="http://schemas.microsoft.com/office/powerpoint/2010/main" val="3331622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A82B-8DE6-47DA-866B-53068A8F2DA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2E4595-618B-49ED-A047-AF1191026281}"/>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70DC74DD-8E93-418D-B236-0D489CCF156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75020DA-D08D-4F40-A7B7-2F5725DDFF91}"/>
              </a:ext>
            </a:extLst>
          </p:cNvPr>
          <p:cNvSpPr>
            <a:spLocks noGrp="1"/>
          </p:cNvSpPr>
          <p:nvPr>
            <p:ph type="dt" sz="half" idx="10"/>
          </p:nvPr>
        </p:nvSpPr>
        <p:spPr/>
        <p:txBody>
          <a:bodyPr/>
          <a:lstStyle/>
          <a:p>
            <a:fld id="{5537D294-DBC0-480B-8634-79DF12B01680}" type="datetimeFigureOut">
              <a:rPr lang="en-US" smtClean="0"/>
              <a:t>3/4/2020</a:t>
            </a:fld>
            <a:endParaRPr lang="en-US"/>
          </a:p>
        </p:txBody>
      </p:sp>
      <p:sp>
        <p:nvSpPr>
          <p:cNvPr id="6" name="Footer Placeholder 5">
            <a:extLst>
              <a:ext uri="{FF2B5EF4-FFF2-40B4-BE49-F238E27FC236}">
                <a16:creationId xmlns:a16="http://schemas.microsoft.com/office/drawing/2014/main" id="{C5D0A996-62DF-4B07-B3C9-C4731283B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6AE13E-B3FE-464D-9DAA-A5DA26635D06}"/>
              </a:ext>
            </a:extLst>
          </p:cNvPr>
          <p:cNvSpPr>
            <a:spLocks noGrp="1"/>
          </p:cNvSpPr>
          <p:nvPr>
            <p:ph type="sldNum" sz="quarter" idx="12"/>
          </p:nvPr>
        </p:nvSpPr>
        <p:spPr/>
        <p:txBody>
          <a:bodyPr/>
          <a:lstStyle/>
          <a:p>
            <a:fld id="{42F9A46D-E83F-453D-A978-30D7358E1F52}" type="slidenum">
              <a:rPr lang="en-US" smtClean="0"/>
              <a:t>‹#›</a:t>
            </a:fld>
            <a:endParaRPr lang="en-US"/>
          </a:p>
        </p:txBody>
      </p:sp>
    </p:spTree>
    <p:extLst>
      <p:ext uri="{BB962C8B-B14F-4D97-AF65-F5344CB8AC3E}">
        <p14:creationId xmlns:p14="http://schemas.microsoft.com/office/powerpoint/2010/main" val="2189553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D271AC-55C8-45A1-9C3B-8D7AE6B73357}"/>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4C3FF5-5E8B-47AA-9EBE-931BF73772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BF364-E7C5-4153-A9EA-3BCF8537C1C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537D294-DBC0-480B-8634-79DF12B01680}" type="datetimeFigureOut">
              <a:rPr lang="en-US" smtClean="0"/>
              <a:t>3/4/2020</a:t>
            </a:fld>
            <a:endParaRPr lang="en-US"/>
          </a:p>
        </p:txBody>
      </p:sp>
      <p:sp>
        <p:nvSpPr>
          <p:cNvPr id="5" name="Footer Placeholder 4">
            <a:extLst>
              <a:ext uri="{FF2B5EF4-FFF2-40B4-BE49-F238E27FC236}">
                <a16:creationId xmlns:a16="http://schemas.microsoft.com/office/drawing/2014/main" id="{2523DA55-BAD7-4EAD-8FAC-EE2866346F7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22526C-F1A8-4992-A7DE-8AF9CE44998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F9A46D-E83F-453D-A978-30D7358E1F52}" type="slidenum">
              <a:rPr lang="en-US" smtClean="0"/>
              <a:t>‹#›</a:t>
            </a:fld>
            <a:endParaRPr lang="en-US"/>
          </a:p>
        </p:txBody>
      </p:sp>
    </p:spTree>
    <p:extLst>
      <p:ext uri="{BB962C8B-B14F-4D97-AF65-F5344CB8AC3E}">
        <p14:creationId xmlns:p14="http://schemas.microsoft.com/office/powerpoint/2010/main" val="2095844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61835-C2C3-4D73-82B5-DB20ABC7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012995-9A04-4D21-8594-95967F5D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25240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714B65-CBE0-481D-BFD0-9907343C23DB}"/>
              </a:ext>
            </a:extLst>
          </p:cNvPr>
          <p:cNvSpPr>
            <a:spLocks noGrp="1"/>
          </p:cNvSpPr>
          <p:nvPr>
            <p:ph idx="1"/>
          </p:nvPr>
        </p:nvSpPr>
        <p:spPr>
          <a:xfrm>
            <a:off x="358219" y="1931670"/>
            <a:ext cx="10854611" cy="4657665"/>
          </a:xfrm>
        </p:spPr>
        <p:txBody>
          <a:bodyPr>
            <a:normAutofit/>
          </a:bodyPr>
          <a:lstStyle/>
          <a:p>
            <a:pPr marL="0" indent="0" algn="ctr">
              <a:buNone/>
            </a:pPr>
            <a:r>
              <a:rPr lang="en-US" sz="4400" dirty="0"/>
              <a:t>AI/AN ATTC TOR Case Study: </a:t>
            </a:r>
          </a:p>
          <a:p>
            <a:pPr marL="0" indent="0" algn="ctr">
              <a:buNone/>
            </a:pPr>
            <a:r>
              <a:rPr lang="en-US" sz="4400" dirty="0"/>
              <a:t>Supporting Pregnant Women with Opioid Use Disorder (OUD) and their Infants</a:t>
            </a:r>
          </a:p>
          <a:p>
            <a:pPr marL="0" indent="0" algn="ctr">
              <a:buNone/>
            </a:pPr>
            <a:endParaRPr lang="en-US" sz="4400" dirty="0"/>
          </a:p>
          <a:p>
            <a:pPr marL="0" indent="0" algn="ctr">
              <a:buNone/>
            </a:pPr>
            <a:r>
              <a:rPr lang="en-US" sz="4400" dirty="0"/>
              <a:t>Tool for Preparing the Workforce for Work with this Population of Focus</a:t>
            </a:r>
          </a:p>
        </p:txBody>
      </p:sp>
      <p:sp>
        <p:nvSpPr>
          <p:cNvPr id="4" name="TextBox 3">
            <a:extLst>
              <a:ext uri="{FF2B5EF4-FFF2-40B4-BE49-F238E27FC236}">
                <a16:creationId xmlns:a16="http://schemas.microsoft.com/office/drawing/2014/main" id="{8C3D737A-DD69-4DF5-9528-8D69E7A6063E}"/>
              </a:ext>
            </a:extLst>
          </p:cNvPr>
          <p:cNvSpPr txBox="1"/>
          <p:nvPr/>
        </p:nvSpPr>
        <p:spPr>
          <a:xfrm>
            <a:off x="3474720" y="582930"/>
            <a:ext cx="4617720" cy="769441"/>
          </a:xfrm>
          <a:prstGeom prst="rect">
            <a:avLst/>
          </a:prstGeom>
          <a:noFill/>
        </p:spPr>
        <p:txBody>
          <a:bodyPr wrap="square" rtlCol="0">
            <a:spAutoFit/>
          </a:bodyPr>
          <a:lstStyle/>
          <a:p>
            <a:pPr algn="ctr"/>
            <a:endParaRPr lang="en-US" sz="4400" dirty="0"/>
          </a:p>
        </p:txBody>
      </p:sp>
    </p:spTree>
    <p:extLst>
      <p:ext uri="{BB962C8B-B14F-4D97-AF65-F5344CB8AC3E}">
        <p14:creationId xmlns:p14="http://schemas.microsoft.com/office/powerpoint/2010/main" val="628783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E77CA7FA-27B0-4776-AB9A-2E21F9A38700}"/>
              </a:ext>
            </a:extLst>
          </p:cNvPr>
          <p:cNvPicPr>
            <a:picLocks noGrp="1" noChangeAspect="1"/>
          </p:cNvPicPr>
          <p:nvPr>
            <p:ph sz="half" idx="1"/>
          </p:nvPr>
        </p:nvPicPr>
        <p:blipFill>
          <a:blip r:embed="rId3"/>
          <a:stretch>
            <a:fillRect/>
          </a:stretch>
        </p:blipFill>
        <p:spPr>
          <a:xfrm>
            <a:off x="551762" y="152180"/>
            <a:ext cx="4339728" cy="6553640"/>
          </a:xfrm>
          <a:prstGeom prst="rect">
            <a:avLst/>
          </a:prstGeom>
        </p:spPr>
      </p:pic>
      <p:pic>
        <p:nvPicPr>
          <p:cNvPr id="3" name="Content Placeholder 2">
            <a:extLst>
              <a:ext uri="{FF2B5EF4-FFF2-40B4-BE49-F238E27FC236}">
                <a16:creationId xmlns:a16="http://schemas.microsoft.com/office/drawing/2014/main" id="{490CC866-80BB-4DF3-8348-A20CB727D17F}"/>
              </a:ext>
            </a:extLst>
          </p:cNvPr>
          <p:cNvPicPr>
            <a:picLocks noGrp="1" noChangeAspect="1"/>
          </p:cNvPicPr>
          <p:nvPr>
            <p:ph sz="half" idx="2"/>
          </p:nvPr>
        </p:nvPicPr>
        <p:blipFill>
          <a:blip r:embed="rId4"/>
          <a:stretch>
            <a:fillRect/>
          </a:stretch>
        </p:blipFill>
        <p:spPr>
          <a:xfrm>
            <a:off x="6181934" y="1567278"/>
            <a:ext cx="3830746" cy="4925597"/>
          </a:xfrm>
          <a:prstGeom prst="rect">
            <a:avLst/>
          </a:prstGeom>
        </p:spPr>
      </p:pic>
      <p:sp>
        <p:nvSpPr>
          <p:cNvPr id="5" name="Title 1">
            <a:extLst>
              <a:ext uri="{FF2B5EF4-FFF2-40B4-BE49-F238E27FC236}">
                <a16:creationId xmlns:a16="http://schemas.microsoft.com/office/drawing/2014/main" id="{C706F898-C6EE-4BE1-BF6A-D30511FEF956}"/>
              </a:ext>
            </a:extLst>
          </p:cNvPr>
          <p:cNvSpPr>
            <a:spLocks noGrp="1"/>
          </p:cNvSpPr>
          <p:nvPr>
            <p:ph type="title"/>
          </p:nvPr>
        </p:nvSpPr>
        <p:spPr>
          <a:xfrm>
            <a:off x="5651500" y="241715"/>
            <a:ext cx="5702300" cy="1325563"/>
          </a:xfrm>
        </p:spPr>
        <p:txBody>
          <a:bodyPr>
            <a:normAutofit/>
          </a:bodyPr>
          <a:lstStyle/>
          <a:p>
            <a:r>
              <a:rPr lang="en-US" sz="4000" dirty="0">
                <a:latin typeface="Arial" panose="020B0604020202020204" pitchFamily="34" charset="0"/>
                <a:cs typeface="Arial" panose="020B0604020202020204" pitchFamily="34" charset="0"/>
              </a:rPr>
              <a:t>Other Considerations and Helpful Resources</a:t>
            </a:r>
          </a:p>
        </p:txBody>
      </p:sp>
      <p:sp>
        <p:nvSpPr>
          <p:cNvPr id="2" name="TextBox 1">
            <a:extLst>
              <a:ext uri="{FF2B5EF4-FFF2-40B4-BE49-F238E27FC236}">
                <a16:creationId xmlns:a16="http://schemas.microsoft.com/office/drawing/2014/main" id="{376E7795-4784-4313-9764-D5FCE7CFC627}"/>
              </a:ext>
            </a:extLst>
          </p:cNvPr>
          <p:cNvSpPr txBox="1"/>
          <p:nvPr/>
        </p:nvSpPr>
        <p:spPr>
          <a:xfrm>
            <a:off x="10016784" y="2007949"/>
            <a:ext cx="526330" cy="369332"/>
          </a:xfrm>
          <a:prstGeom prst="rect">
            <a:avLst/>
          </a:prstGeom>
          <a:noFill/>
        </p:spPr>
        <p:txBody>
          <a:bodyPr wrap="square" rtlCol="0">
            <a:spAutoFit/>
          </a:bodyPr>
          <a:lstStyle/>
          <a:p>
            <a:r>
              <a:rPr lang="en-US" dirty="0"/>
              <a:t>13</a:t>
            </a:r>
          </a:p>
        </p:txBody>
      </p:sp>
    </p:spTree>
    <p:extLst>
      <p:ext uri="{BB962C8B-B14F-4D97-AF65-F5344CB8AC3E}">
        <p14:creationId xmlns:p14="http://schemas.microsoft.com/office/powerpoint/2010/main" val="412672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3F0D5-E9F4-4700-BE83-9B63A1786401}"/>
              </a:ext>
            </a:extLst>
          </p:cNvPr>
          <p:cNvSpPr>
            <a:spLocks noGrp="1"/>
          </p:cNvSpPr>
          <p:nvPr>
            <p:ph type="title"/>
          </p:nvPr>
        </p:nvSpPr>
        <p:spPr>
          <a:xfrm>
            <a:off x="4888312" y="632664"/>
            <a:ext cx="7226549" cy="1286160"/>
          </a:xfrm>
        </p:spPr>
        <p:txBody>
          <a:bodyPr vert="horz" lIns="91440" tIns="45720" rIns="91440" bIns="45720" rtlCol="0" anchor="b">
            <a:noAutofit/>
          </a:bodyPr>
          <a:lstStyle/>
          <a:p>
            <a:pPr defTabSz="914400"/>
            <a:r>
              <a:rPr lang="en-US" sz="2800" dirty="0">
                <a:latin typeface="+mn-lt"/>
              </a:rPr>
              <a:t>Case Study: Review this slide first and think through your responses. Then review the remaining slides to identify any additional key information for consideration.</a:t>
            </a:r>
          </a:p>
        </p:txBody>
      </p:sp>
      <p:pic>
        <p:nvPicPr>
          <p:cNvPr id="9" name="Content Placeholder 8" descr="A person standing in front of a fence&#10;&#10;Description automatically generated">
            <a:extLst>
              <a:ext uri="{FF2B5EF4-FFF2-40B4-BE49-F238E27FC236}">
                <a16:creationId xmlns:a16="http://schemas.microsoft.com/office/drawing/2014/main" id="{65D66DB3-6873-4370-A4CE-C8C845B4B3C8}"/>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2" b="1250"/>
          <a:stretch/>
        </p:blipFill>
        <p:spPr>
          <a:xfrm>
            <a:off x="20" y="10"/>
            <a:ext cx="4635571" cy="6857990"/>
          </a:xfrm>
          <a:prstGeom prst="rect">
            <a:avLst/>
          </a:prstGeom>
          <a:effectLst/>
        </p:spPr>
      </p:pic>
      <p:cxnSp>
        <p:nvCxnSpPr>
          <p:cNvPr id="17" name="Straight Connector 1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F5337"/>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92F2313-C052-44B3-A25C-858E703054B5}"/>
              </a:ext>
            </a:extLst>
          </p:cNvPr>
          <p:cNvSpPr>
            <a:spLocks noGrp="1"/>
          </p:cNvSpPr>
          <p:nvPr>
            <p:ph sz="half" idx="1"/>
          </p:nvPr>
        </p:nvSpPr>
        <p:spPr>
          <a:xfrm>
            <a:off x="4888312" y="2311411"/>
            <a:ext cx="7015821" cy="4329414"/>
          </a:xfrm>
        </p:spPr>
        <p:txBody>
          <a:bodyPr vert="horz" lIns="91440" tIns="45720" rIns="91440" bIns="45720" rtlCol="0">
            <a:normAutofit lnSpcReduction="10000"/>
          </a:bodyPr>
          <a:lstStyle/>
          <a:p>
            <a:pPr defTabSz="914400">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Oriya, is 25, 7-months pregnant and has an 8-year long opioid use disorder (OUD).</a:t>
            </a:r>
          </a:p>
          <a:p>
            <a:pPr defTabSz="914400">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She was just admitted to treatment at the Four Winds Outpatient Treatment program. </a:t>
            </a:r>
          </a:p>
          <a:p>
            <a:pPr defTabSz="914400">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As Wren, a new Four Winds Care Manager, began to prepare for her first meeting with Oriya, she wondered what to expect and how she might best help Oriya prepare for her pending delivery and her post partum life in recovery.</a:t>
            </a:r>
          </a:p>
          <a:p>
            <a:pPr defTabSz="914400">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If you were the case manager (Wren), what challenges might you anticipate and what supports would you consider putting in place?</a:t>
            </a:r>
          </a:p>
          <a:p>
            <a:pPr defTabSz="914400">
              <a:buClr>
                <a:schemeClr val="accent1"/>
              </a:buClr>
              <a:buFont typeface="Wingdings" panose="05000000000000000000" pitchFamily="2" charset="2"/>
              <a:buChar char="§"/>
            </a:pPr>
            <a:r>
              <a:rPr lang="en-US" sz="2000" dirty="0">
                <a:latin typeface="Arial" panose="020B0604020202020204" pitchFamily="34" charset="0"/>
                <a:cs typeface="Arial" panose="020B0604020202020204" pitchFamily="34" charset="0"/>
              </a:rPr>
              <a:t>What information would you need to know and ensure Oriya and other pregnant women like her are informed about for their safety and the safety of their child?</a:t>
            </a:r>
          </a:p>
          <a:p>
            <a:pPr defTabSz="914400">
              <a:buClr>
                <a:schemeClr val="accent1"/>
              </a:buClr>
              <a:buFont typeface="Wingdings" panose="05000000000000000000" pitchFamily="2" charset="2"/>
              <a:buChar char="§"/>
            </a:pPr>
            <a:endParaRPr lang="en-US" sz="2400" dirty="0"/>
          </a:p>
          <a:p>
            <a:pPr marL="0" indent="0" defTabSz="914400">
              <a:buNone/>
            </a:pPr>
            <a:endParaRPr lang="en-US" sz="2400" dirty="0"/>
          </a:p>
        </p:txBody>
      </p:sp>
    </p:spTree>
    <p:extLst>
      <p:ext uri="{BB962C8B-B14F-4D97-AF65-F5344CB8AC3E}">
        <p14:creationId xmlns:p14="http://schemas.microsoft.com/office/powerpoint/2010/main" val="2341640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F66F6CA-DFAA-4878-BDA6-6F9886D10F18}"/>
              </a:ext>
            </a:extLst>
          </p:cNvPr>
          <p:cNvSpPr>
            <a:spLocks noGrp="1"/>
          </p:cNvSpPr>
          <p:nvPr>
            <p:ph type="title"/>
          </p:nvPr>
        </p:nvSpPr>
        <p:spPr>
          <a:xfrm>
            <a:off x="643467" y="640080"/>
            <a:ext cx="3096427" cy="5613236"/>
          </a:xfrm>
        </p:spPr>
        <p:txBody>
          <a:bodyPr vert="horz" lIns="91440" tIns="45720" rIns="91440" bIns="45720" rtlCol="0" anchor="ctr">
            <a:normAutofit/>
          </a:bodyPr>
          <a:lstStyle/>
          <a:p>
            <a:pPr defTabSz="914400"/>
            <a:r>
              <a:rPr lang="en-US" sz="4400" b="1" kern="1200" dirty="0">
                <a:solidFill>
                  <a:srgbClr val="FFFFFF"/>
                </a:solidFill>
                <a:latin typeface="Arial" panose="020B0604020202020204" pitchFamily="34" charset="0"/>
                <a:cs typeface="Arial" panose="020B0604020202020204" pitchFamily="34" charset="0"/>
              </a:rPr>
              <a:t>Stigma</a:t>
            </a:r>
          </a:p>
        </p:txBody>
      </p:sp>
      <p:sp>
        <p:nvSpPr>
          <p:cNvPr id="3" name="Content Placeholder 2">
            <a:extLst>
              <a:ext uri="{FF2B5EF4-FFF2-40B4-BE49-F238E27FC236}">
                <a16:creationId xmlns:a16="http://schemas.microsoft.com/office/drawing/2014/main" id="{34AAAEE1-F743-4E2C-A366-AB97A029114D}"/>
              </a:ext>
            </a:extLst>
          </p:cNvPr>
          <p:cNvSpPr>
            <a:spLocks noGrp="1"/>
          </p:cNvSpPr>
          <p:nvPr>
            <p:ph sz="half" idx="1"/>
          </p:nvPr>
        </p:nvSpPr>
        <p:spPr>
          <a:xfrm>
            <a:off x="4208585" y="268581"/>
            <a:ext cx="7795799" cy="2856385"/>
          </a:xfrm>
        </p:spPr>
        <p:txBody>
          <a:bodyPr vert="horz" lIns="91440" tIns="45720" rIns="91440" bIns="45720" rtlCol="0" anchor="ctr">
            <a:normAutofit/>
          </a:bodyPr>
          <a:lstStyle/>
          <a:p>
            <a:pPr marL="0" indent="0" defTabSz="914400">
              <a:buNone/>
            </a:pPr>
            <a:r>
              <a:rPr lang="en-US" sz="2400" dirty="0">
                <a:latin typeface="Arial" panose="020B0604020202020204" pitchFamily="34" charset="0"/>
                <a:cs typeface="Arial" panose="020B0604020202020204" pitchFamily="34" charset="0"/>
              </a:rPr>
              <a:t>Pregnant women with substance use disorder (SUD), especially opioid use disorder (OUD), face far greater stigma than almost any other person or health condition. The possibility of harmful affects on the unborn baby such as Fetal Alcohol Spectrum Disorder (FASD) or Neonatal Abstinence Syndrome (NAS) increases the stigma even more.</a:t>
            </a:r>
          </a:p>
        </p:txBody>
      </p:sp>
      <p:pic>
        <p:nvPicPr>
          <p:cNvPr id="5" name="Content Placeholder 4">
            <a:extLst>
              <a:ext uri="{FF2B5EF4-FFF2-40B4-BE49-F238E27FC236}">
                <a16:creationId xmlns:a16="http://schemas.microsoft.com/office/drawing/2014/main" id="{A8ECFFC5-89A1-4C92-98A9-71E00B51F148}"/>
              </a:ext>
            </a:extLst>
          </p:cNvPr>
          <p:cNvPicPr>
            <a:picLocks noGrp="1" noChangeAspect="1"/>
          </p:cNvPicPr>
          <p:nvPr>
            <p:ph sz="half" idx="2"/>
          </p:nvPr>
        </p:nvPicPr>
        <p:blipFill>
          <a:blip r:embed="rId3"/>
          <a:stretch>
            <a:fillRect/>
          </a:stretch>
        </p:blipFill>
        <p:spPr>
          <a:xfrm>
            <a:off x="936182" y="4104535"/>
            <a:ext cx="11068203" cy="2484884"/>
          </a:xfrm>
          <a:prstGeom prst="rect">
            <a:avLst/>
          </a:prstGeom>
        </p:spPr>
      </p:pic>
    </p:spTree>
    <p:extLst>
      <p:ext uri="{BB962C8B-B14F-4D97-AF65-F5344CB8AC3E}">
        <p14:creationId xmlns:p14="http://schemas.microsoft.com/office/powerpoint/2010/main" val="2448867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8D24-18ED-4637-A6A7-2AC856B1A8F0}"/>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With stigma in mind…</a:t>
            </a:r>
          </a:p>
        </p:txBody>
      </p:sp>
      <p:sp>
        <p:nvSpPr>
          <p:cNvPr id="3" name="Content Placeholder 2">
            <a:extLst>
              <a:ext uri="{FF2B5EF4-FFF2-40B4-BE49-F238E27FC236}">
                <a16:creationId xmlns:a16="http://schemas.microsoft.com/office/drawing/2014/main" id="{FD2FC64A-4AEE-4099-BB2E-7C2AA8E25E33}"/>
              </a:ext>
            </a:extLst>
          </p:cNvPr>
          <p:cNvSpPr>
            <a:spLocks noGrp="1"/>
          </p:cNvSpPr>
          <p:nvPr>
            <p:ph sz="half" idx="1"/>
          </p:nvPr>
        </p:nvSpPr>
        <p:spPr>
          <a:xfrm>
            <a:off x="838199" y="1825625"/>
            <a:ext cx="10515599" cy="4351338"/>
          </a:xfrm>
        </p:spPr>
        <p:txBody>
          <a:bodyPr/>
          <a:lstStyle/>
          <a:p>
            <a:r>
              <a:rPr lang="en-US" sz="2000" dirty="0">
                <a:latin typeface="Arial" panose="020B0604020202020204" pitchFamily="34" charset="0"/>
                <a:cs typeface="Arial" panose="020B0604020202020204" pitchFamily="34" charset="0"/>
              </a:rPr>
              <a:t>If possible, reach out proactively to Oriya to let her know you are looking forward to meeting with her and to see if there are any barriers that impact her ability to attend her appointment (and then help her work on any needed barrier reduction strategies).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Ensure the facility in which you will meet her is welcoming (an environment that supports recovery and resiliency for Native women seeking services, and their children and other relevant family members). Note: See Welcoming Case Study for suggestions.</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Make sure your questions and interactions with Oriya, and other pregnant women like her, do not focus solely on the health of the baby but also on the woman herself (she is more than a carrier of her baby and has her own strengths, challenges, and dreams).</a:t>
            </a:r>
          </a:p>
          <a:p>
            <a:pPr marL="0" indent="0">
              <a:buNone/>
            </a:pPr>
            <a:endParaRPr lang="en-US" dirty="0"/>
          </a:p>
        </p:txBody>
      </p:sp>
    </p:spTree>
    <p:extLst>
      <p:ext uri="{BB962C8B-B14F-4D97-AF65-F5344CB8AC3E}">
        <p14:creationId xmlns:p14="http://schemas.microsoft.com/office/powerpoint/2010/main" val="218186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83961C9-C49C-4B0D-A380-0477A4108D77}"/>
              </a:ext>
            </a:extLst>
          </p:cNvPr>
          <p:cNvSpPr>
            <a:spLocks noGrp="1"/>
          </p:cNvSpPr>
          <p:nvPr>
            <p:ph type="body" idx="1"/>
          </p:nvPr>
        </p:nvSpPr>
        <p:spPr>
          <a:xfrm>
            <a:off x="839787" y="256381"/>
            <a:ext cx="10738801" cy="823912"/>
          </a:xfrm>
        </p:spPr>
        <p:txBody>
          <a:bodyPr>
            <a:noAutofit/>
          </a:bodyPr>
          <a:lstStyle/>
          <a:p>
            <a:r>
              <a:rPr lang="en-US" sz="4000" b="0" dirty="0">
                <a:latin typeface="Arial" panose="020B0604020202020204" pitchFamily="34" charset="0"/>
                <a:cs typeface="Arial" panose="020B0604020202020204" pitchFamily="34" charset="0"/>
              </a:rPr>
              <a:t>Messages and Considerations for Oriya (mom) </a:t>
            </a:r>
          </a:p>
        </p:txBody>
      </p:sp>
      <p:sp>
        <p:nvSpPr>
          <p:cNvPr id="8" name="Content Placeholder 7">
            <a:extLst>
              <a:ext uri="{FF2B5EF4-FFF2-40B4-BE49-F238E27FC236}">
                <a16:creationId xmlns:a16="http://schemas.microsoft.com/office/drawing/2014/main" id="{2978A331-430C-401E-89FA-A0BED2CA5B2F}"/>
              </a:ext>
            </a:extLst>
          </p:cNvPr>
          <p:cNvSpPr>
            <a:spLocks noGrp="1"/>
          </p:cNvSpPr>
          <p:nvPr>
            <p:ph sz="half" idx="2"/>
          </p:nvPr>
        </p:nvSpPr>
        <p:spPr>
          <a:xfrm>
            <a:off x="839789" y="1371600"/>
            <a:ext cx="10738801" cy="5230019"/>
          </a:xfrm>
        </p:spPr>
        <p:txBody>
          <a:bodyPr>
            <a:normAutofit/>
          </a:bodyPr>
          <a:lstStyle/>
          <a:p>
            <a:r>
              <a:rPr lang="en-US" sz="2000" dirty="0">
                <a:latin typeface="Arial" panose="020B0604020202020204" pitchFamily="34" charset="0"/>
                <a:cs typeface="Arial" panose="020B0604020202020204" pitchFamily="34" charset="0"/>
              </a:rPr>
              <a:t>Are you taking steps to ensure that all interactions (with your program and others in which Oriya and other pregnant women with OUD are engaged), including any screening, assessment, treatment, recovery support (including peer support), and care coordination are empathetic and nonjudgmental?</a:t>
            </a:r>
          </a:p>
          <a:p>
            <a:r>
              <a:rPr lang="en-US" sz="2000" dirty="0">
                <a:latin typeface="Arial" panose="020B0604020202020204" pitchFamily="34" charset="0"/>
                <a:cs typeface="Arial" panose="020B0604020202020204" pitchFamily="34" charset="0"/>
              </a:rPr>
              <a:t>Pregnancy is a time of great potential for positive change. What can you or your program do to encourage Oriya and other pregnant women with OUD to envision a different future for themselves, their child, and their family? What can you, your program, and your collaborative partners do to support positive action on such a vision?</a:t>
            </a:r>
          </a:p>
          <a:p>
            <a:r>
              <a:rPr lang="en-US" sz="2000" dirty="0">
                <a:latin typeface="Arial" panose="020B0604020202020204" pitchFamily="34" charset="0"/>
                <a:cs typeface="Arial" panose="020B0604020202020204" pitchFamily="34" charset="0"/>
              </a:rPr>
              <a:t>What culturally relevant educational materials can you provide Oriya and other pregnant women with OUD about the health, social, and legal consequences of continued substance use during pregnancy, such as overdose risk, HIV, hepatitis, other sexually transmitted diseases, unintended pregnancy, injection drug use risks, and nicotine risks? </a:t>
            </a:r>
          </a:p>
          <a:p>
            <a:r>
              <a:rPr lang="en-US" sz="2000" dirty="0">
                <a:latin typeface="Arial" panose="020B0604020202020204" pitchFamily="34" charset="0"/>
                <a:cs typeface="Arial" panose="020B0604020202020204" pitchFamily="34" charset="0"/>
              </a:rPr>
              <a:t>Have you made sure Oriya understands it is never too late to stop using substances during pregnancy, the sooner the better, but in some instances, immediate discontinuation of substances can cause the unborn baby to go through withdrawal. Therefore careful consultation and monitoring by a healthcare professional is needed to manage this process.</a:t>
            </a:r>
            <a:r>
              <a:rPr lang="en-US" sz="2000" baseline="30000"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1719532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83961C9-C49C-4B0D-A380-0477A4108D77}"/>
              </a:ext>
            </a:extLst>
          </p:cNvPr>
          <p:cNvSpPr>
            <a:spLocks noGrp="1"/>
          </p:cNvSpPr>
          <p:nvPr>
            <p:ph type="body" idx="1"/>
          </p:nvPr>
        </p:nvSpPr>
        <p:spPr>
          <a:xfrm>
            <a:off x="839788" y="256381"/>
            <a:ext cx="10761662" cy="823912"/>
          </a:xfrm>
        </p:spPr>
        <p:txBody>
          <a:bodyPr>
            <a:noAutofit/>
          </a:bodyPr>
          <a:lstStyle/>
          <a:p>
            <a:r>
              <a:rPr lang="en-US" sz="4000" b="0" dirty="0">
                <a:latin typeface="Arial" panose="020B0604020202020204" pitchFamily="34" charset="0"/>
                <a:cs typeface="Arial" panose="020B0604020202020204" pitchFamily="34" charset="0"/>
              </a:rPr>
              <a:t>Messages and Considerations for Oriya (cont.) </a:t>
            </a:r>
          </a:p>
        </p:txBody>
      </p:sp>
      <p:sp>
        <p:nvSpPr>
          <p:cNvPr id="8" name="Content Placeholder 7">
            <a:extLst>
              <a:ext uri="{FF2B5EF4-FFF2-40B4-BE49-F238E27FC236}">
                <a16:creationId xmlns:a16="http://schemas.microsoft.com/office/drawing/2014/main" id="{2978A331-430C-401E-89FA-A0BED2CA5B2F}"/>
              </a:ext>
            </a:extLst>
          </p:cNvPr>
          <p:cNvSpPr>
            <a:spLocks noGrp="1"/>
          </p:cNvSpPr>
          <p:nvPr>
            <p:ph sz="half" idx="2"/>
          </p:nvPr>
        </p:nvSpPr>
        <p:spPr>
          <a:xfrm>
            <a:off x="715169" y="1320960"/>
            <a:ext cx="10761662" cy="5280659"/>
          </a:xfrm>
        </p:spPr>
        <p:txBody>
          <a:bodyPr>
            <a:normAutofit/>
          </a:bodyPr>
          <a:lstStyle/>
          <a:p>
            <a:r>
              <a:rPr lang="en-US" sz="2000" dirty="0">
                <a:latin typeface="Arial" panose="020B0604020202020204" pitchFamily="34" charset="0"/>
                <a:cs typeface="Arial" panose="020B0604020202020204" pitchFamily="34" charset="0"/>
              </a:rPr>
              <a:t>What services and supports can you provide Oriya directly or indirectly through warm handoffs such as prenatal care; maternal health care; Medication Assisted Treatment (MAT) for alcohol use disorder (AUD), opioid use disorder (OUD), co-occurring mental health disorders, including trauma therapy and other counseling, embedded in traditional practices; domestic violence services; transportation; housing; educational, vocational, employment assistance; and services and supports for other children and family members).</a:t>
            </a:r>
          </a:p>
          <a:p>
            <a:r>
              <a:rPr lang="en-US" sz="2000" dirty="0">
                <a:latin typeface="Arial" panose="020B0604020202020204" pitchFamily="34" charset="0"/>
                <a:cs typeface="Arial" panose="020B0604020202020204" pitchFamily="34" charset="0"/>
              </a:rPr>
              <a:t>Has Oriya been informed that opioid treatment medications combined with behavioral health interventions (e.g., counseling, recovery support), help people who misuse opioids avoid experiencing withdrawal symptoms or overwhelming cravings when the opioid misuse is stopped?</a:t>
            </a:r>
            <a:r>
              <a:rPr lang="en-US" sz="2000" baseline="30000" dirty="0">
                <a:latin typeface="Arial" panose="020B0604020202020204" pitchFamily="34" charset="0"/>
                <a:cs typeface="Arial" panose="020B0604020202020204" pitchFamily="34" charset="0"/>
              </a:rPr>
              <a:t>2</a:t>
            </a:r>
          </a:p>
          <a:p>
            <a:r>
              <a:rPr lang="en-US" sz="2000" dirty="0">
                <a:latin typeface="Arial" panose="020B0604020202020204" pitchFamily="34" charset="0"/>
                <a:cs typeface="Arial" panose="020B0604020202020204" pitchFamily="34" charset="0"/>
              </a:rPr>
              <a:t>Note: Decisions about OUD treatment during pregnancy should be made between a pregnant women and her healthcare provider and should include a discussion about benefits and risks associated with continued substance use; MAT (also called pharmacotherapy); and abstinence treatment so mom can make an </a:t>
            </a:r>
            <a:r>
              <a:rPr lang="en-US" sz="2000" b="1" dirty="0">
                <a:latin typeface="Arial" panose="020B0604020202020204" pitchFamily="34" charset="0"/>
                <a:cs typeface="Arial" panose="020B0604020202020204" pitchFamily="34" charset="0"/>
              </a:rPr>
              <a:t>informed</a:t>
            </a:r>
            <a:r>
              <a:rPr lang="en-US" sz="2000" dirty="0">
                <a:latin typeface="Arial" panose="020B0604020202020204" pitchFamily="34" charset="0"/>
                <a:cs typeface="Arial" panose="020B0604020202020204" pitchFamily="34" charset="0"/>
              </a:rPr>
              <a:t> decision. She should know that treatment </a:t>
            </a:r>
            <a:r>
              <a:rPr lang="en-US" sz="2000" b="1" dirty="0">
                <a:latin typeface="Arial" panose="020B0604020202020204" pitchFamily="34" charset="0"/>
                <a:cs typeface="Arial" panose="020B0604020202020204" pitchFamily="34" charset="0"/>
              </a:rPr>
              <a:t>without</a:t>
            </a:r>
            <a:r>
              <a:rPr lang="en-US" sz="2000" dirty="0">
                <a:latin typeface="Arial" panose="020B0604020202020204" pitchFamily="34" charset="0"/>
                <a:cs typeface="Arial" panose="020B0604020202020204" pitchFamily="34" charset="0"/>
              </a:rPr>
              <a:t> opioid treatment medications buprenorphine or methadone is complicated by poor fetal health, high rates of return to substance use, and overdose risk.</a:t>
            </a:r>
            <a:r>
              <a:rPr lang="en-US" sz="2000" baseline="300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161633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FDD02B7-9DDD-4D63-8351-5B26EEFEAC09}"/>
              </a:ext>
            </a:extLst>
          </p:cNvPr>
          <p:cNvSpPr>
            <a:spLocks noGrp="1"/>
          </p:cNvSpPr>
          <p:nvPr>
            <p:ph sz="half" idx="2"/>
          </p:nvPr>
        </p:nvSpPr>
        <p:spPr>
          <a:xfrm>
            <a:off x="839789" y="1234440"/>
            <a:ext cx="10515599" cy="5474970"/>
          </a:xfrm>
        </p:spPr>
        <p:txBody>
          <a:bodyPr>
            <a:normAutofit/>
          </a:bodyPr>
          <a:lstStyle/>
          <a:p>
            <a:endParaRPr lang="en-US" sz="2200" baseline="30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Healthcare professionals may want to reassure Oriya women and others like her that, to date, research has not shown that buprenorphine and methadone can cause an increase in birth defects and has minimal long-term neurodevelopmental impact. They should be informed that tobacco and alcohol exposure are known to be harmful to them and their unborn baby and should be provided with support to limit or preferably discontinue exposure to these substances.</a:t>
            </a:r>
            <a:r>
              <a:rPr lang="en-US" sz="2000" baseline="30000" dirty="0">
                <a:latin typeface="Arial" panose="020B0604020202020204" pitchFamily="34" charset="0"/>
                <a:cs typeface="Arial" panose="020B0604020202020204" pitchFamily="34" charset="0"/>
              </a:rPr>
              <a:t>4</a:t>
            </a:r>
          </a:p>
          <a:p>
            <a:r>
              <a:rPr lang="en-US" sz="2000" dirty="0">
                <a:latin typeface="Arial" panose="020B0604020202020204" pitchFamily="34" charset="0"/>
                <a:cs typeface="Arial" panose="020B0604020202020204" pitchFamily="34" charset="0"/>
              </a:rPr>
              <a:t>Healthcare professionals should inform Oriya and other pregnant woman like her of the possibility of neonatal abstinence syndrome (NAS) and counsel them on its diagnosis, management, and consequences. Directly or indirectly through community partners, Oriya should also receive education on ways to optimize the well-being of her unborn baby such as by tobacco cessation and early pediatric care after delivery and hospital discharge. Healthcare professionals should ensure that Oriya is aware of nonpharmacological interventions that should be provided to her infant to reduce NAS symptoms, including rooming-in.</a:t>
            </a:r>
            <a:r>
              <a:rPr lang="en-US" sz="2000" baseline="30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Oriya should also be informed that upon delivery, women who are stable on buprenorphine, buprenorphine/naloxone combination, or methadone should be advised to breastfeed, if appropriate, as levels in breast milk are very low and the benefits to the baby from breastfeeding outweigh any negligible risk.</a:t>
            </a:r>
            <a:r>
              <a:rPr lang="en-US" sz="2000" baseline="30000" dirty="0">
                <a:latin typeface="Arial" panose="020B0604020202020204" pitchFamily="34" charset="0"/>
                <a:cs typeface="Arial" panose="020B0604020202020204" pitchFamily="34" charset="0"/>
              </a:rPr>
              <a:t>5</a:t>
            </a:r>
          </a:p>
          <a:p>
            <a:endParaRPr lang="en-US" sz="2400" baseline="300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DA7EE0D9-942D-470A-90E3-273C3CC330D4}"/>
              </a:ext>
            </a:extLst>
          </p:cNvPr>
          <p:cNvSpPr>
            <a:spLocks noGrp="1"/>
          </p:cNvSpPr>
          <p:nvPr>
            <p:ph type="body" idx="1"/>
          </p:nvPr>
        </p:nvSpPr>
        <p:spPr>
          <a:xfrm>
            <a:off x="839788" y="256381"/>
            <a:ext cx="10761662" cy="823912"/>
          </a:xfrm>
        </p:spPr>
        <p:txBody>
          <a:bodyPr>
            <a:noAutofit/>
          </a:bodyPr>
          <a:lstStyle/>
          <a:p>
            <a:r>
              <a:rPr lang="en-US" sz="4000" b="0" dirty="0">
                <a:latin typeface="Arial" panose="020B0604020202020204" pitchFamily="34" charset="0"/>
                <a:cs typeface="Arial" panose="020B0604020202020204" pitchFamily="34" charset="0"/>
              </a:rPr>
              <a:t>Messages and Considerations for Oriya (cont.) </a:t>
            </a:r>
          </a:p>
        </p:txBody>
      </p:sp>
    </p:spTree>
    <p:extLst>
      <p:ext uri="{BB962C8B-B14F-4D97-AF65-F5344CB8AC3E}">
        <p14:creationId xmlns:p14="http://schemas.microsoft.com/office/powerpoint/2010/main" val="123734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83961C9-C49C-4B0D-A380-0477A4108D77}"/>
              </a:ext>
            </a:extLst>
          </p:cNvPr>
          <p:cNvSpPr>
            <a:spLocks noGrp="1"/>
          </p:cNvSpPr>
          <p:nvPr>
            <p:ph type="body" idx="1"/>
          </p:nvPr>
        </p:nvSpPr>
        <p:spPr>
          <a:xfrm>
            <a:off x="839788" y="256381"/>
            <a:ext cx="10761662" cy="823912"/>
          </a:xfrm>
        </p:spPr>
        <p:txBody>
          <a:bodyPr>
            <a:noAutofit/>
          </a:bodyPr>
          <a:lstStyle/>
          <a:p>
            <a:r>
              <a:rPr lang="en-US" sz="4000" b="0" dirty="0">
                <a:latin typeface="Arial" panose="020B0604020202020204" pitchFamily="34" charset="0"/>
                <a:cs typeface="Arial" panose="020B0604020202020204" pitchFamily="34" charset="0"/>
              </a:rPr>
              <a:t>Tapering Considerations </a:t>
            </a:r>
          </a:p>
        </p:txBody>
      </p:sp>
      <p:sp>
        <p:nvSpPr>
          <p:cNvPr id="8" name="Content Placeholder 7">
            <a:extLst>
              <a:ext uri="{FF2B5EF4-FFF2-40B4-BE49-F238E27FC236}">
                <a16:creationId xmlns:a16="http://schemas.microsoft.com/office/drawing/2014/main" id="{2978A331-430C-401E-89FA-A0BED2CA5B2F}"/>
              </a:ext>
            </a:extLst>
          </p:cNvPr>
          <p:cNvSpPr>
            <a:spLocks noGrp="1"/>
          </p:cNvSpPr>
          <p:nvPr>
            <p:ph sz="half" idx="2"/>
          </p:nvPr>
        </p:nvSpPr>
        <p:spPr>
          <a:xfrm>
            <a:off x="839788" y="1674707"/>
            <a:ext cx="10498771" cy="4834996"/>
          </a:xfrm>
        </p:spPr>
        <p:txBody>
          <a:bodyPr>
            <a:normAutofit/>
          </a:bodyPr>
          <a:lstStyle/>
          <a:p>
            <a:r>
              <a:rPr lang="en-US" sz="2000" dirty="0">
                <a:latin typeface="Arial" panose="020B0604020202020204" pitchFamily="34" charset="0"/>
                <a:cs typeface="Arial" panose="020B0604020202020204" pitchFamily="34" charset="0"/>
              </a:rPr>
              <a:t>Withdrawal of OUD treatment medications (detox) and tapering (gradually reducing the opioid treatment medication dose in patients who have been stabilized on the medication for some time) during pregnancy have a high failure rate.</a:t>
            </a:r>
            <a:r>
              <a:rPr lang="en-US" sz="2000" baseline="30000" dirty="0">
                <a:latin typeface="Arial" panose="020B0604020202020204" pitchFamily="34" charset="0"/>
                <a:cs typeface="Arial" panose="020B0604020202020204" pitchFamily="34" charset="0"/>
              </a:rPr>
              <a:t>7</a:t>
            </a:r>
            <a:r>
              <a:rPr lang="en-US" sz="2000" dirty="0">
                <a:latin typeface="Arial" panose="020B0604020202020204" pitchFamily="34" charset="0"/>
                <a:cs typeface="Arial" panose="020B0604020202020204" pitchFamily="34" charset="0"/>
              </a:rPr>
              <a:t> </a:t>
            </a:r>
            <a:r>
              <a:rPr lang="en-US" sz="2000" u="sng" dirty="0">
                <a:latin typeface="Arial" panose="020B0604020202020204" pitchFamily="34" charset="0"/>
                <a:cs typeface="Arial" panose="020B0604020202020204" pitchFamily="34" charset="0"/>
              </a:rPr>
              <a:t>MAT (pharmacotherapy) is the recommended standard of care, and it is the best option for a pregnant woman with OUD</a:t>
            </a:r>
            <a:r>
              <a:rPr lang="en-US" sz="2000" dirty="0">
                <a:latin typeface="Arial" panose="020B0604020202020204" pitchFamily="34" charset="0"/>
                <a:cs typeface="Arial" panose="020B0604020202020204" pitchFamily="34" charset="0"/>
              </a:rPr>
              <a:t>. Remaining on opioid treatment medications (pharmacotherapy) will help her avoid a return to substance use, which has the potential for overdose or death. A decision to withdraw from pharmacotherapy should be made with great care on an individual basis, and additional supports such as close observation should be put in place.</a:t>
            </a:r>
            <a:r>
              <a:rPr lang="en-US" sz="2000" baseline="30000" dirty="0">
                <a:latin typeface="Arial" panose="020B0604020202020204" pitchFamily="34" charset="0"/>
                <a:cs typeface="Arial" panose="020B0604020202020204" pitchFamily="34" charset="0"/>
              </a:rPr>
              <a:t>8</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Healthcare professionals should make every effort to avoid premature discontinuation of pharmacotherapy for OUD in light of the overall benefits of breastfeeding to both mother and child. Discontinuation of pharmacotherapy should, at the very least, be delayed until after the infant is consistently sleeping through the night and has completed breastfeeding. The longer the patient continues on OUD pharmacotherapy, the lower her risk of return to substance use when she eventually chooses to taper.</a:t>
            </a:r>
            <a:r>
              <a:rPr lang="en-US" sz="2000" baseline="30000" dirty="0">
                <a:latin typeface="Arial" panose="020B0604020202020204" pitchFamily="34" charset="0"/>
                <a:cs typeface="Arial" panose="020B0604020202020204" pitchFamily="34" charset="0"/>
              </a:rPr>
              <a:t>9</a:t>
            </a:r>
          </a:p>
          <a:p>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821338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13DBD-AA3D-4CA6-9B1D-5EB1B632D7BA}"/>
              </a:ext>
            </a:extLst>
          </p:cNvPr>
          <p:cNvSpPr>
            <a:spLocks noGrp="1"/>
          </p:cNvSpPr>
          <p:nvPr>
            <p:ph type="title"/>
          </p:nvPr>
        </p:nvSpPr>
        <p:spPr>
          <a:xfrm>
            <a:off x="693484" y="365128"/>
            <a:ext cx="10515600" cy="701028"/>
          </a:xfrm>
        </p:spPr>
        <p:txBody>
          <a:bodyPr>
            <a:normAutofit/>
          </a:bodyPr>
          <a:lstStyle/>
          <a:p>
            <a:r>
              <a:rPr lang="en-US" sz="4000" dirty="0">
                <a:latin typeface="Arial" panose="020B0604020202020204" pitchFamily="34" charset="0"/>
                <a:cs typeface="Arial" panose="020B0604020202020204" pitchFamily="34" charset="0"/>
              </a:rPr>
              <a:t>Other Considerations and Helpful Resources</a:t>
            </a:r>
          </a:p>
        </p:txBody>
      </p:sp>
      <p:sp>
        <p:nvSpPr>
          <p:cNvPr id="4" name="Content Placeholder 3">
            <a:extLst>
              <a:ext uri="{FF2B5EF4-FFF2-40B4-BE49-F238E27FC236}">
                <a16:creationId xmlns:a16="http://schemas.microsoft.com/office/drawing/2014/main" id="{A8D2CB7E-68C1-40C4-8795-489E098035E8}"/>
              </a:ext>
            </a:extLst>
          </p:cNvPr>
          <p:cNvSpPr>
            <a:spLocks noGrp="1"/>
          </p:cNvSpPr>
          <p:nvPr>
            <p:ph sz="half" idx="2"/>
          </p:nvPr>
        </p:nvSpPr>
        <p:spPr>
          <a:xfrm>
            <a:off x="836613" y="1261872"/>
            <a:ext cx="4064572" cy="1561338"/>
          </a:xfrm>
        </p:spPr>
        <p:txBody>
          <a:bodyPr>
            <a:normAutofit/>
          </a:bodyPr>
          <a:lstStyle/>
          <a:p>
            <a:r>
              <a:rPr lang="en-US" sz="2000" dirty="0">
                <a:latin typeface="Arial" panose="020B0604020202020204" pitchFamily="34" charset="0"/>
                <a:cs typeface="Arial" panose="020B0604020202020204" pitchFamily="34" charset="0"/>
              </a:rPr>
              <a:t>Have you checked to make sure Oriya and other pregnant women like her with OUD, or being treated for OUD, have a plan of safe care in place?</a:t>
            </a:r>
            <a:r>
              <a:rPr lang="en-US" sz="2000" baseline="30000" dirty="0">
                <a:latin typeface="Arial" panose="020B0604020202020204" pitchFamily="34" charset="0"/>
                <a:cs typeface="Arial" panose="020B0604020202020204" pitchFamily="34" charset="0"/>
              </a:rPr>
              <a:t>10</a:t>
            </a:r>
            <a:r>
              <a:rPr lang="en-US" sz="2000" dirty="0">
                <a:latin typeface="Arial" panose="020B0604020202020204" pitchFamily="34" charset="0"/>
                <a:cs typeface="Arial" panose="020B0604020202020204" pitchFamily="34" charset="0"/>
              </a:rPr>
              <a:t> </a:t>
            </a:r>
          </a:p>
          <a:p>
            <a:endParaRPr lang="en-US" dirty="0"/>
          </a:p>
        </p:txBody>
      </p:sp>
      <p:pic>
        <p:nvPicPr>
          <p:cNvPr id="7" name="Picture 6">
            <a:extLst>
              <a:ext uri="{FF2B5EF4-FFF2-40B4-BE49-F238E27FC236}">
                <a16:creationId xmlns:a16="http://schemas.microsoft.com/office/drawing/2014/main" id="{84F5CD63-A5A2-4A92-9CFE-2DBF9277160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05535" y="3061333"/>
            <a:ext cx="2574290" cy="3431540"/>
          </a:xfrm>
          <a:prstGeom prst="rect">
            <a:avLst/>
          </a:prstGeom>
          <a:noFill/>
          <a:ln>
            <a:noFill/>
          </a:ln>
        </p:spPr>
      </p:pic>
      <p:pic>
        <p:nvPicPr>
          <p:cNvPr id="8" name="Content Placeholder 4">
            <a:extLst>
              <a:ext uri="{FF2B5EF4-FFF2-40B4-BE49-F238E27FC236}">
                <a16:creationId xmlns:a16="http://schemas.microsoft.com/office/drawing/2014/main" id="{710919DA-7B1C-45A0-B592-2F12A7FD6B6D}"/>
              </a:ext>
            </a:extLst>
          </p:cNvPr>
          <p:cNvPicPr>
            <a:picLocks noChangeAspect="1"/>
          </p:cNvPicPr>
          <p:nvPr/>
        </p:nvPicPr>
        <p:blipFill>
          <a:blip r:embed="rId4"/>
          <a:stretch>
            <a:fillRect/>
          </a:stretch>
        </p:blipFill>
        <p:spPr>
          <a:xfrm>
            <a:off x="5044314" y="1360549"/>
            <a:ext cx="2806275" cy="3633787"/>
          </a:xfrm>
          <a:prstGeom prst="rect">
            <a:avLst/>
          </a:prstGeom>
        </p:spPr>
      </p:pic>
      <p:pic>
        <p:nvPicPr>
          <p:cNvPr id="9" name="Content Placeholder 6">
            <a:extLst>
              <a:ext uri="{FF2B5EF4-FFF2-40B4-BE49-F238E27FC236}">
                <a16:creationId xmlns:a16="http://schemas.microsoft.com/office/drawing/2014/main" id="{A5C6D39B-B510-4E56-9374-32275A1851E3}"/>
              </a:ext>
            </a:extLst>
          </p:cNvPr>
          <p:cNvPicPr>
            <a:picLocks noChangeAspect="1"/>
          </p:cNvPicPr>
          <p:nvPr/>
        </p:nvPicPr>
        <p:blipFill>
          <a:blip r:embed="rId5"/>
          <a:stretch>
            <a:fillRect/>
          </a:stretch>
        </p:blipFill>
        <p:spPr>
          <a:xfrm>
            <a:off x="8278744" y="1908325"/>
            <a:ext cx="2930340" cy="3633787"/>
          </a:xfrm>
          <a:prstGeom prst="rect">
            <a:avLst/>
          </a:prstGeom>
        </p:spPr>
      </p:pic>
      <p:sp>
        <p:nvSpPr>
          <p:cNvPr id="10" name="TextBox 9">
            <a:extLst>
              <a:ext uri="{FF2B5EF4-FFF2-40B4-BE49-F238E27FC236}">
                <a16:creationId xmlns:a16="http://schemas.microsoft.com/office/drawing/2014/main" id="{494DED36-AED9-4D52-BD44-B2C049B21B7E}"/>
              </a:ext>
            </a:extLst>
          </p:cNvPr>
          <p:cNvSpPr txBox="1"/>
          <p:nvPr/>
        </p:nvSpPr>
        <p:spPr>
          <a:xfrm>
            <a:off x="6096000" y="5357446"/>
            <a:ext cx="480646" cy="369332"/>
          </a:xfrm>
          <a:prstGeom prst="rect">
            <a:avLst/>
          </a:prstGeom>
          <a:noFill/>
        </p:spPr>
        <p:txBody>
          <a:bodyPr wrap="square" rtlCol="0">
            <a:spAutoFit/>
          </a:bodyPr>
          <a:lstStyle/>
          <a:p>
            <a:r>
              <a:rPr lang="en-US" dirty="0"/>
              <a:t>11</a:t>
            </a:r>
          </a:p>
        </p:txBody>
      </p:sp>
      <p:sp>
        <p:nvSpPr>
          <p:cNvPr id="11" name="TextBox 10">
            <a:extLst>
              <a:ext uri="{FF2B5EF4-FFF2-40B4-BE49-F238E27FC236}">
                <a16:creationId xmlns:a16="http://schemas.microsoft.com/office/drawing/2014/main" id="{92EC0D21-B6F9-4F03-8671-EDB2593498BF}"/>
              </a:ext>
            </a:extLst>
          </p:cNvPr>
          <p:cNvSpPr txBox="1"/>
          <p:nvPr/>
        </p:nvSpPr>
        <p:spPr>
          <a:xfrm>
            <a:off x="9503591" y="5737829"/>
            <a:ext cx="480646" cy="369332"/>
          </a:xfrm>
          <a:prstGeom prst="rect">
            <a:avLst/>
          </a:prstGeom>
          <a:noFill/>
        </p:spPr>
        <p:txBody>
          <a:bodyPr wrap="square" rtlCol="0">
            <a:spAutoFit/>
          </a:bodyPr>
          <a:lstStyle/>
          <a:p>
            <a:r>
              <a:rPr lang="en-US" dirty="0"/>
              <a:t>12</a:t>
            </a:r>
          </a:p>
        </p:txBody>
      </p:sp>
    </p:spTree>
    <p:extLst>
      <p:ext uri="{BB962C8B-B14F-4D97-AF65-F5344CB8AC3E}">
        <p14:creationId xmlns:p14="http://schemas.microsoft.com/office/powerpoint/2010/main" val="172443324"/>
      </p:ext>
    </p:extLst>
  </p:cSld>
  <p:clrMapOvr>
    <a:masterClrMapping/>
  </p:clrMapOvr>
</p:sld>
</file>

<file path=ppt/theme/theme1.xml><?xml version="1.0" encoding="utf-8"?>
<a:theme xmlns:a="http://schemas.openxmlformats.org/drawingml/2006/main" name="1_Office Them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2863</TotalTime>
  <Words>1897</Words>
  <Application>Microsoft Office PowerPoint</Application>
  <PresentationFormat>Widescreen</PresentationFormat>
  <Paragraphs>68</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Trebuchet MS</vt:lpstr>
      <vt:lpstr>Tw Cen MT Condensed</vt:lpstr>
      <vt:lpstr>Wingdings</vt:lpstr>
      <vt:lpstr>1_Office Theme</vt:lpstr>
      <vt:lpstr>2_Office Theme</vt:lpstr>
      <vt:lpstr>PowerPoint Presentation</vt:lpstr>
      <vt:lpstr>Case Study: Review this slide first and think through your responses. Then review the remaining slides to identify any additional key information for consideration.</vt:lpstr>
      <vt:lpstr>Stigma</vt:lpstr>
      <vt:lpstr>With stigma in mind…</vt:lpstr>
      <vt:lpstr>PowerPoint Presentation</vt:lpstr>
      <vt:lpstr>PowerPoint Presentation</vt:lpstr>
      <vt:lpstr>PowerPoint Presentation</vt:lpstr>
      <vt:lpstr>PowerPoint Presentation</vt:lpstr>
      <vt:lpstr>Other Considerations and Helpful Resources</vt:lpstr>
      <vt:lpstr>Other Considerations and Helpful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 Baston</dc:creator>
  <cp:lastModifiedBy>Ledolter, Jeffrey</cp:lastModifiedBy>
  <cp:revision>72</cp:revision>
  <dcterms:created xsi:type="dcterms:W3CDTF">2019-06-05T15:56:51Z</dcterms:created>
  <dcterms:modified xsi:type="dcterms:W3CDTF">2020-03-04T22:05:57Z</dcterms:modified>
</cp:coreProperties>
</file>