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8" r:id="rId2"/>
    <p:sldId id="266" r:id="rId3"/>
    <p:sldId id="267" r:id="rId4"/>
    <p:sldId id="268" r:id="rId5"/>
    <p:sldId id="269" r:id="rId6"/>
    <p:sldId id="279" r:id="rId7"/>
    <p:sldId id="277" r:id="rId8"/>
    <p:sldId id="278" r:id="rId9"/>
    <p:sldId id="271" r:id="rId10"/>
    <p:sldId id="272" r:id="rId11"/>
    <p:sldId id="273" r:id="rId12"/>
    <p:sldId id="274" r:id="rId13"/>
    <p:sldId id="270"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65" d="100"/>
          <a:sy n="65" d="100"/>
        </p:scale>
        <p:origin x="72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170386-C1E6-416C-8FBE-E10E5C7F6525}" type="datetimeFigureOut">
              <a:rPr lang="en-US" smtClean="0"/>
              <a:t>9/23/2020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BE159D-DA1C-4BC8-9A0C-F6200529ACF6}" type="slidenum">
              <a:rPr lang="en-US" smtClean="0"/>
              <a:t>‹#›</a:t>
            </a:fld>
            <a:endParaRPr lang="en-US"/>
          </a:p>
        </p:txBody>
      </p:sp>
    </p:spTree>
    <p:extLst>
      <p:ext uri="{BB962C8B-B14F-4D97-AF65-F5344CB8AC3E}">
        <p14:creationId xmlns:p14="http://schemas.microsoft.com/office/powerpoint/2010/main" val="1983028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B134BD7-5DD2-432A-8F84-0E05342D616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04024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9"/>
          <p:cNvSpPr/>
          <p:nvPr userDrawn="1"/>
        </p:nvSpPr>
        <p:spPr>
          <a:xfrm>
            <a:off x="0" y="5653963"/>
            <a:ext cx="12192000" cy="1071727"/>
          </a:xfrm>
          <a:prstGeom prst="rect">
            <a:avLst/>
          </a:prstGeom>
          <a:solidFill>
            <a:srgbClr val="A4A7AA">
              <a:alpha val="45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7" name="Rectangle 6"/>
          <p:cNvSpPr/>
          <p:nvPr userDrawn="1"/>
        </p:nvSpPr>
        <p:spPr>
          <a:xfrm>
            <a:off x="414792" y="2"/>
            <a:ext cx="11777208" cy="5500679"/>
          </a:xfrm>
          <a:prstGeom prst="rect">
            <a:avLst/>
          </a:prstGeom>
          <a:solidFill>
            <a:srgbClr val="1E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8" name="Rectangle 7"/>
          <p:cNvSpPr/>
          <p:nvPr userDrawn="1"/>
        </p:nvSpPr>
        <p:spPr>
          <a:xfrm>
            <a:off x="0" y="2"/>
            <a:ext cx="414792" cy="5500679"/>
          </a:xfrm>
          <a:prstGeom prst="rect">
            <a:avLst/>
          </a:prstGeom>
          <a:solidFill>
            <a:srgbClr val="CF352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9" name="Rectangle 8"/>
          <p:cNvSpPr/>
          <p:nvPr userDrawn="1"/>
        </p:nvSpPr>
        <p:spPr>
          <a:xfrm>
            <a:off x="2434894" y="2607565"/>
            <a:ext cx="9757105" cy="2600047"/>
          </a:xfrm>
          <a:prstGeom prst="rect">
            <a:avLst/>
          </a:prstGeom>
          <a:solidFill>
            <a:srgbClr val="1C698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2" name="Title 1"/>
          <p:cNvSpPr>
            <a:spLocks noGrp="1"/>
          </p:cNvSpPr>
          <p:nvPr userDrawn="1">
            <p:ph type="ctrTitle"/>
          </p:nvPr>
        </p:nvSpPr>
        <p:spPr>
          <a:xfrm>
            <a:off x="1710939" y="227361"/>
            <a:ext cx="10235443" cy="552283"/>
          </a:xfrm>
          <a:prstGeom prst="rect">
            <a:avLst/>
          </a:prstGeom>
        </p:spPr>
        <p:txBody>
          <a:bodyPr>
            <a:normAutofit/>
          </a:bodyPr>
          <a:lstStyle>
            <a:lvl1pPr algn="r">
              <a:defRPr sz="4800" b="1">
                <a:solidFill>
                  <a:schemeClr val="bg1"/>
                </a:solidFill>
              </a:defRPr>
            </a:lvl1pPr>
          </a:lstStyle>
          <a:p>
            <a:r>
              <a:rPr lang="en-US" dirty="0"/>
              <a:t>Click to edit Master title style</a:t>
            </a:r>
          </a:p>
        </p:txBody>
      </p:sp>
      <p:sp>
        <p:nvSpPr>
          <p:cNvPr id="5" name="Text Placeholder 4">
            <a:extLst>
              <a:ext uri="{FF2B5EF4-FFF2-40B4-BE49-F238E27FC236}">
                <a16:creationId xmlns:a16="http://schemas.microsoft.com/office/drawing/2014/main" id="{3295AC9F-E362-4AF5-88B1-9D5E086D0177}"/>
              </a:ext>
            </a:extLst>
          </p:cNvPr>
          <p:cNvSpPr>
            <a:spLocks noGrp="1"/>
          </p:cNvSpPr>
          <p:nvPr>
            <p:ph type="body" sz="quarter" idx="10" hasCustomPrompt="1"/>
          </p:nvPr>
        </p:nvSpPr>
        <p:spPr>
          <a:xfrm>
            <a:off x="414142" y="5769643"/>
            <a:ext cx="3788833" cy="825500"/>
          </a:xfrm>
        </p:spPr>
        <p:txBody>
          <a:bodyPr anchor="ctr">
            <a:normAutofit/>
          </a:bodyPr>
          <a:lstStyle>
            <a:lvl1pPr marL="0" indent="0">
              <a:buNone/>
              <a:defRPr sz="2400"/>
            </a:lvl1pPr>
          </a:lstStyle>
          <a:p>
            <a:pPr lvl="0"/>
            <a:r>
              <a:rPr lang="en-US" dirty="0"/>
              <a:t>Location of Presentation Date</a:t>
            </a:r>
          </a:p>
        </p:txBody>
      </p:sp>
      <p:sp>
        <p:nvSpPr>
          <p:cNvPr id="17" name="Subtitle 2">
            <a:extLst>
              <a:ext uri="{FF2B5EF4-FFF2-40B4-BE49-F238E27FC236}">
                <a16:creationId xmlns:a16="http://schemas.microsoft.com/office/drawing/2014/main" id="{EC75B8A7-8EEA-4F38-A82A-DBDE34A739E9}"/>
              </a:ext>
            </a:extLst>
          </p:cNvPr>
          <p:cNvSpPr>
            <a:spLocks noGrp="1"/>
          </p:cNvSpPr>
          <p:nvPr>
            <p:ph type="subTitle" idx="1"/>
          </p:nvPr>
        </p:nvSpPr>
        <p:spPr>
          <a:xfrm>
            <a:off x="2434895" y="2607563"/>
            <a:ext cx="9511485" cy="2600047"/>
          </a:xfrm>
        </p:spPr>
        <p:txBody>
          <a:bodyPr anchor="ctr">
            <a:normAutofit/>
          </a:bodyPr>
          <a:lstStyle>
            <a:lvl1pPr marL="0" indent="0" algn="r">
              <a:buNone/>
              <a:defRPr sz="2933">
                <a:solidFill>
                  <a:srgbClr val="FFFFFF"/>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endParaRPr lang="en-US" dirty="0"/>
          </a:p>
        </p:txBody>
      </p:sp>
      <p:grpSp>
        <p:nvGrpSpPr>
          <p:cNvPr id="15" name="Group 14"/>
          <p:cNvGrpSpPr/>
          <p:nvPr userDrawn="1"/>
        </p:nvGrpSpPr>
        <p:grpSpPr>
          <a:xfrm>
            <a:off x="8940800" y="5726379"/>
            <a:ext cx="3005579" cy="927223"/>
            <a:chOff x="5991773" y="5731961"/>
            <a:chExt cx="2968012" cy="915633"/>
          </a:xfrm>
        </p:grpSpPr>
        <p:pic>
          <p:nvPicPr>
            <p:cNvPr id="16" name="Picture 1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86600" y="5891367"/>
              <a:ext cx="1873185" cy="666470"/>
            </a:xfrm>
            <a:prstGeom prst="rect">
              <a:avLst/>
            </a:prstGeom>
          </p:spPr>
        </p:pic>
        <p:pic>
          <p:nvPicPr>
            <p:cNvPr id="18" name="Picture 17" descr="HHS-Logo-camera-ready.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991773" y="5731961"/>
              <a:ext cx="963363" cy="915633"/>
            </a:xfrm>
            <a:prstGeom prst="rect">
              <a:avLst/>
            </a:prstGeom>
          </p:spPr>
        </p:pic>
      </p:grpSp>
    </p:spTree>
    <p:extLst>
      <p:ext uri="{BB962C8B-B14F-4D97-AF65-F5344CB8AC3E}">
        <p14:creationId xmlns:p14="http://schemas.microsoft.com/office/powerpoint/2010/main" val="3750946440"/>
      </p:ext>
    </p:extLst>
  </p:cSld>
  <p:clrMapOvr>
    <a:masterClrMapping/>
  </p:clrMapOvr>
  <p:extLst mod="1">
    <p:ext uri="{DCECCB84-F9BA-43D5-87BE-67443E8EF086}">
      <p15:sldGuideLst xmlns:p15="http://schemas.microsoft.com/office/powerpoint/2012/main">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09600" y="1262687"/>
            <a:ext cx="109728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13">
            <a:extLst>
              <a:ext uri="{FF2B5EF4-FFF2-40B4-BE49-F238E27FC236}">
                <a16:creationId xmlns:a16="http://schemas.microsoft.com/office/drawing/2014/main" id="{7CF833B0-75C1-4D45-98F9-211F79DE9D14}"/>
              </a:ext>
            </a:extLst>
          </p:cNvPr>
          <p:cNvSpPr>
            <a:spLocks noGrp="1"/>
          </p:cNvSpPr>
          <p:nvPr>
            <p:ph type="title"/>
          </p:nvPr>
        </p:nvSpPr>
        <p:spPr/>
        <p:txBody>
          <a:bodyPr/>
          <a:lstStyle/>
          <a:p>
            <a:r>
              <a:rPr lang="en-US"/>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798837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9" name="Vertical Text Placeholder 2">
            <a:extLst>
              <a:ext uri="{FF2B5EF4-FFF2-40B4-BE49-F238E27FC236}">
                <a16:creationId xmlns:a16="http://schemas.microsoft.com/office/drawing/2014/main" id="{4C95A494-F140-4FCC-B3E7-9D84457415E7}"/>
              </a:ext>
            </a:extLst>
          </p:cNvPr>
          <p:cNvSpPr>
            <a:spLocks noGrp="1"/>
          </p:cNvSpPr>
          <p:nvPr>
            <p:ph type="body" orient="vert" idx="13"/>
          </p:nvPr>
        </p:nvSpPr>
        <p:spPr>
          <a:xfrm>
            <a:off x="609600" y="1262687"/>
            <a:ext cx="8026400" cy="486347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6">
            <a:extLst>
              <a:ext uri="{FF2B5EF4-FFF2-40B4-BE49-F238E27FC236}">
                <a16:creationId xmlns:a16="http://schemas.microsoft.com/office/drawing/2014/main" id="{197D3B14-2836-4373-815E-B723FCD890BB}"/>
              </a:ext>
            </a:extLst>
          </p:cNvPr>
          <p:cNvSpPr>
            <a:spLocks noGrp="1"/>
          </p:cNvSpPr>
          <p:nvPr>
            <p:ph type="title"/>
          </p:nvPr>
        </p:nvSpPr>
        <p:spPr/>
        <p:txBody>
          <a:bodyPr/>
          <a:lstStyle/>
          <a:p>
            <a:r>
              <a:rPr lang="en-US"/>
              <a:t>Click to edit Master title style</a:t>
            </a:r>
          </a:p>
        </p:txBody>
      </p:sp>
      <p:sp>
        <p:nvSpPr>
          <p:cNvPr id="19" name="Text Placeholder 18">
            <a:extLst>
              <a:ext uri="{FF2B5EF4-FFF2-40B4-BE49-F238E27FC236}">
                <a16:creationId xmlns:a16="http://schemas.microsoft.com/office/drawing/2014/main" id="{D30EC90A-617D-436B-9C30-8145B7FFEF16}"/>
              </a:ext>
            </a:extLst>
          </p:cNvPr>
          <p:cNvSpPr>
            <a:spLocks noGrp="1"/>
          </p:cNvSpPr>
          <p:nvPr>
            <p:ph type="body" sz="quarter" idx="15"/>
          </p:nvPr>
        </p:nvSpPr>
        <p:spPr>
          <a:xfrm rot="5400000">
            <a:off x="7779065" y="2322829"/>
            <a:ext cx="4863479" cy="2743196"/>
          </a:xfrm>
        </p:spPr>
        <p:txBody>
          <a:bodyPr/>
          <a:lstStyle>
            <a:lvl1pPr marL="0" indent="0">
              <a:buNone/>
              <a:defRPr/>
            </a:lvl1pPr>
          </a:lstStyle>
          <a:p>
            <a:pPr lvl="0"/>
            <a:endParaRPr lang="en-US" dirty="0"/>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29406859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5" name="TextBox 14">
            <a:extLst>
              <a:ext uri="{FF2B5EF4-FFF2-40B4-BE49-F238E27FC236}">
                <a16:creationId xmlns:a16="http://schemas.microsoft.com/office/drawing/2014/main" id="{C9CA1720-02F3-46D5-91D9-004D8178A80E}"/>
              </a:ext>
            </a:extLst>
          </p:cNvPr>
          <p:cNvSpPr txBox="1"/>
          <p:nvPr userDrawn="1"/>
        </p:nvSpPr>
        <p:spPr>
          <a:xfrm>
            <a:off x="609600" y="1334891"/>
            <a:ext cx="10972800" cy="4709174"/>
          </a:xfrm>
          <a:prstGeom prst="rect">
            <a:avLst/>
          </a:prstGeom>
          <a:noFill/>
        </p:spPr>
        <p:txBody>
          <a:bodyPr wrap="square" rtlCol="0">
            <a:spAutoFit/>
          </a:bodyPr>
          <a:lstStyle/>
          <a:p>
            <a:pPr algn="ctr"/>
            <a:r>
              <a:rPr lang="en-US" sz="3467" dirty="0"/>
              <a:t>SAMHSA’s mission is to reduce the impact of substance abuse and mental illness on America’s communities.</a:t>
            </a:r>
          </a:p>
          <a:p>
            <a:r>
              <a:rPr lang="en-US" sz="2400" dirty="0"/>
              <a:t>                  </a:t>
            </a:r>
          </a:p>
          <a:p>
            <a:pPr algn="ctr">
              <a:spcBef>
                <a:spcPts val="0"/>
              </a:spcBef>
            </a:pPr>
            <a:endParaRPr lang="en-US" sz="2400" dirty="0"/>
          </a:p>
          <a:p>
            <a:pPr>
              <a:spcBef>
                <a:spcPts val="0"/>
              </a:spcBef>
            </a:pPr>
            <a:endParaRPr lang="en-US" sz="1867" dirty="0"/>
          </a:p>
          <a:p>
            <a:pPr>
              <a:spcBef>
                <a:spcPts val="0"/>
              </a:spcBef>
            </a:pPr>
            <a:endParaRPr lang="en-US" sz="1867" dirty="0"/>
          </a:p>
          <a:p>
            <a:pPr algn="ctr">
              <a:spcBef>
                <a:spcPts val="3200"/>
              </a:spcBef>
            </a:pPr>
            <a:r>
              <a:rPr lang="en-US" sz="5333" dirty="0"/>
              <a:t>www.samhsa.gov</a:t>
            </a:r>
          </a:p>
          <a:p>
            <a:pPr algn="ctr">
              <a:spcBef>
                <a:spcPts val="4000"/>
              </a:spcBef>
            </a:pPr>
            <a:r>
              <a:rPr lang="en-US" sz="3200" dirty="0"/>
              <a:t>1-877-SAMHSA-7 (1-877-726-4727) ● 1-800-487-4889 (TDD)</a:t>
            </a:r>
          </a:p>
        </p:txBody>
      </p:sp>
      <p:sp>
        <p:nvSpPr>
          <p:cNvPr id="6" name="Title 5">
            <a:extLst>
              <a:ext uri="{FF2B5EF4-FFF2-40B4-BE49-F238E27FC236}">
                <a16:creationId xmlns:a16="http://schemas.microsoft.com/office/drawing/2014/main" id="{A3A27E57-9852-43E2-9EA6-11925D42D174}"/>
              </a:ext>
            </a:extLst>
          </p:cNvPr>
          <p:cNvSpPr>
            <a:spLocks noGrp="1"/>
          </p:cNvSpPr>
          <p:nvPr>
            <p:ph type="title" hasCustomPrompt="1"/>
          </p:nvPr>
        </p:nvSpPr>
        <p:spPr/>
        <p:txBody>
          <a:bodyPr/>
          <a:lstStyle>
            <a:lvl1pPr>
              <a:defRPr/>
            </a:lvl1pPr>
          </a:lstStyle>
          <a:p>
            <a:r>
              <a:rPr lang="en-US" dirty="0"/>
              <a:t>Thank You</a:t>
            </a:r>
          </a:p>
        </p:txBody>
      </p:sp>
      <p:sp>
        <p:nvSpPr>
          <p:cNvPr id="7" name="Text Placeholder 15">
            <a:extLst>
              <a:ext uri="{FF2B5EF4-FFF2-40B4-BE49-F238E27FC236}">
                <a16:creationId xmlns:a16="http://schemas.microsoft.com/office/drawing/2014/main" id="{69091E6D-2812-48AA-839F-22FB3CC77F13}"/>
              </a:ext>
            </a:extLst>
          </p:cNvPr>
          <p:cNvSpPr>
            <a:spLocks noGrp="1"/>
          </p:cNvSpPr>
          <p:nvPr>
            <p:ph type="body" sz="quarter" idx="11"/>
          </p:nvPr>
        </p:nvSpPr>
        <p:spPr>
          <a:xfrm>
            <a:off x="609600" y="2571890"/>
            <a:ext cx="10972800" cy="1601868"/>
          </a:xfrm>
        </p:spPr>
        <p:txBody>
          <a:bodyPr/>
          <a:lstStyle>
            <a:lvl1pPr marL="0" indent="0" algn="ctr">
              <a:buNone/>
              <a:defRPr sz="2667">
                <a:solidFill>
                  <a:schemeClr val="tx1"/>
                </a:solidFill>
              </a:defRPr>
            </a:lvl1pPr>
            <a:lvl2pPr marL="609585" indent="0">
              <a:buNone/>
              <a:defRPr/>
            </a:lvl2pPr>
          </a:lstStyle>
          <a:p>
            <a:pPr lvl="0"/>
            <a:endParaRPr lang="en-US" dirty="0"/>
          </a:p>
        </p:txBody>
      </p:sp>
    </p:spTree>
    <p:extLst>
      <p:ext uri="{BB962C8B-B14F-4D97-AF65-F5344CB8AC3E}">
        <p14:creationId xmlns:p14="http://schemas.microsoft.com/office/powerpoint/2010/main" val="1798229256"/>
      </p:ext>
    </p:extLst>
  </p:cSld>
  <p:clrMapOvr>
    <a:masterClrMapping/>
  </p:clrMapOvr>
  <p:extLst mod="1">
    <p:ext uri="{DCECCB84-F9BA-43D5-87BE-67443E8EF086}">
      <p15:sldGuideLst xmlns:p15="http://schemas.microsoft.com/office/powerpoint/2012/main">
        <p15:guide id="1" orient="horz" pos="1620">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bg>
      <p:bgPr>
        <a:blipFill dpi="0" rotWithShape="1">
          <a:blip r:embed="rId2">
            <a:lum/>
          </a:blip>
          <a:srcRect/>
          <a:stretch>
            <a:fillRect l="-2000" r="-2000"/>
          </a:stretch>
        </a:blip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9302932" y="6330859"/>
            <a:ext cx="2743200" cy="365125"/>
          </a:xfrm>
          <a:prstGeom prst="rect">
            <a:avLst/>
          </a:prstGeom>
        </p:spPr>
        <p:txBody>
          <a:bodyPr/>
          <a:lstStyle/>
          <a:p>
            <a:fld id="{90EBEF87-C08A-4984-84E5-5ED9A067193A}" type="slidenum">
              <a:rPr lang="en-US" smtClean="0"/>
              <a:t>‹#›</a:t>
            </a:fld>
            <a:endParaRPr lang="en-US"/>
          </a:p>
        </p:txBody>
      </p:sp>
    </p:spTree>
    <p:extLst>
      <p:ext uri="{BB962C8B-B14F-4D97-AF65-F5344CB8AC3E}">
        <p14:creationId xmlns:p14="http://schemas.microsoft.com/office/powerpoint/2010/main" val="655175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62687"/>
            <a:ext cx="10972800" cy="486347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itle 25">
            <a:extLst>
              <a:ext uri="{FF2B5EF4-FFF2-40B4-BE49-F238E27FC236}">
                <a16:creationId xmlns:a16="http://schemas.microsoft.com/office/drawing/2014/main" id="{BAA7C934-AF63-4AE4-9879-7DC885F56CE6}"/>
              </a:ext>
            </a:extLst>
          </p:cNvPr>
          <p:cNvSpPr>
            <a:spLocks noGrp="1"/>
          </p:cNvSpPr>
          <p:nvPr>
            <p:ph type="title"/>
          </p:nvPr>
        </p:nvSpPr>
        <p:spPr>
          <a:xfrm>
            <a:off x="423345" y="206822"/>
            <a:ext cx="11159059" cy="633009"/>
          </a:xfrm>
        </p:spPr>
        <p:txBody>
          <a:bodyPr/>
          <a:lstStyle/>
          <a:p>
            <a:r>
              <a:rPr lang="en-US" dirty="0"/>
              <a:t>Click to edit Master title style</a:t>
            </a:r>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1486141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15" name="Title 14">
            <a:extLst>
              <a:ext uri="{FF2B5EF4-FFF2-40B4-BE49-F238E27FC236}">
                <a16:creationId xmlns:a16="http://schemas.microsoft.com/office/drawing/2014/main" id="{131B094D-1F11-4308-9A4E-9FF5E5E086F0}"/>
              </a:ext>
            </a:extLst>
          </p:cNvPr>
          <p:cNvSpPr>
            <a:spLocks noGrp="1"/>
          </p:cNvSpPr>
          <p:nvPr>
            <p:ph type="title"/>
          </p:nvPr>
        </p:nvSpPr>
        <p:spPr>
          <a:xfrm>
            <a:off x="963084" y="4424658"/>
            <a:ext cx="10363200" cy="972967"/>
          </a:xfrm>
        </p:spPr>
        <p:txBody>
          <a:bodyPr/>
          <a:lstStyle>
            <a:lvl1pPr>
              <a:defRPr>
                <a:solidFill>
                  <a:schemeClr val="tx1"/>
                </a:solidFill>
              </a:defRPr>
            </a:lvl1pPr>
          </a:lstStyle>
          <a:p>
            <a:r>
              <a:rPr lang="en-US" dirty="0"/>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39922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262687"/>
            <a:ext cx="5384800" cy="4863479"/>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262687"/>
            <a:ext cx="5384800" cy="4863479"/>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4">
            <a:extLst>
              <a:ext uri="{FF2B5EF4-FFF2-40B4-BE49-F238E27FC236}">
                <a16:creationId xmlns:a16="http://schemas.microsoft.com/office/drawing/2014/main" id="{3A87C2D1-50D6-4300-B47B-7C1BC33BBC7B}"/>
              </a:ext>
            </a:extLst>
          </p:cNvPr>
          <p:cNvSpPr>
            <a:spLocks noGrp="1"/>
          </p:cNvSpPr>
          <p:nvPr>
            <p:ph type="title"/>
          </p:nvPr>
        </p:nvSpPr>
        <p:spPr/>
        <p:txBody>
          <a:bodyPr/>
          <a:lstStyle/>
          <a:p>
            <a:r>
              <a:rPr lang="en-US"/>
              <a:t>Click to edit Master title style</a:t>
            </a:r>
          </a:p>
        </p:txBody>
      </p:sp>
      <p:pic>
        <p:nvPicPr>
          <p:cNvPr id="7" name="Picture 6"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943935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262685"/>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dirty="0"/>
              <a:t>Click to edit Master text styles</a:t>
            </a:r>
          </a:p>
        </p:txBody>
      </p:sp>
      <p:sp>
        <p:nvSpPr>
          <p:cNvPr id="4" name="Content Placeholder 3"/>
          <p:cNvSpPr>
            <a:spLocks noGrp="1"/>
          </p:cNvSpPr>
          <p:nvPr>
            <p:ph sz="half" idx="2"/>
          </p:nvPr>
        </p:nvSpPr>
        <p:spPr>
          <a:xfrm>
            <a:off x="609600" y="1970843"/>
            <a:ext cx="5386917" cy="415532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72" y="1262685"/>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2" y="1970843"/>
            <a:ext cx="5389033" cy="4155320"/>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6">
            <a:extLst>
              <a:ext uri="{FF2B5EF4-FFF2-40B4-BE49-F238E27FC236}">
                <a16:creationId xmlns:a16="http://schemas.microsoft.com/office/drawing/2014/main" id="{DCB6E4B7-FABE-4EA9-97E1-AC8EC525F706}"/>
              </a:ext>
            </a:extLst>
          </p:cNvPr>
          <p:cNvSpPr>
            <a:spLocks noGrp="1"/>
          </p:cNvSpPr>
          <p:nvPr>
            <p:ph type="title"/>
          </p:nvPr>
        </p:nvSpPr>
        <p:spPr/>
        <p:txBody>
          <a:bodyPr/>
          <a:lstStyle/>
          <a:p>
            <a:r>
              <a:rPr lang="en-US"/>
              <a:t>Click to edit Master title style</a:t>
            </a:r>
          </a:p>
        </p:txBody>
      </p:sp>
      <p:pic>
        <p:nvPicPr>
          <p:cNvPr id="9" name="Picture 8"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251147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75A6BCC9-8AF3-4028-BDF8-D4FFB58A42B3}"/>
              </a:ext>
            </a:extLst>
          </p:cNvPr>
          <p:cNvSpPr>
            <a:spLocks noGrp="1"/>
          </p:cNvSpPr>
          <p:nvPr>
            <p:ph type="pic" sz="quarter" idx="10"/>
          </p:nvPr>
        </p:nvSpPr>
        <p:spPr>
          <a:xfrm>
            <a:off x="-1" y="767950"/>
            <a:ext cx="12191999" cy="5358215"/>
          </a:xfrm>
        </p:spPr>
        <p:txBody>
          <a:bodyPr/>
          <a:lstStyle>
            <a:lvl1pPr>
              <a:defRPr/>
            </a:lvl1pPr>
          </a:lstStyle>
          <a:p>
            <a:endParaRPr lang="en-US" dirty="0"/>
          </a:p>
        </p:txBody>
      </p:sp>
      <p:sp>
        <p:nvSpPr>
          <p:cNvPr id="17" name="Title 16">
            <a:extLst>
              <a:ext uri="{FF2B5EF4-FFF2-40B4-BE49-F238E27FC236}">
                <a16:creationId xmlns:a16="http://schemas.microsoft.com/office/drawing/2014/main" id="{A7004BCD-CA72-4E23-A58E-023F89FC5352}"/>
              </a:ext>
            </a:extLst>
          </p:cNvPr>
          <p:cNvSpPr>
            <a:spLocks noGrp="1"/>
          </p:cNvSpPr>
          <p:nvPr>
            <p:ph type="title"/>
          </p:nvPr>
        </p:nvSpPr>
        <p:spPr/>
        <p:txBody>
          <a:bodyPr/>
          <a:lstStyle/>
          <a:p>
            <a:r>
              <a:rPr lang="en-US"/>
              <a:t>Click to edit Master title style</a:t>
            </a:r>
          </a:p>
        </p:txBody>
      </p:sp>
      <p:pic>
        <p:nvPicPr>
          <p:cNvPr id="6" name="Picture 5"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1062075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30FC439E-EC0C-416F-AFD3-E2FED651C586}"/>
              </a:ext>
            </a:extLst>
          </p:cNvPr>
          <p:cNvSpPr>
            <a:spLocks noGrp="1"/>
          </p:cNvSpPr>
          <p:nvPr>
            <p:ph type="title"/>
          </p:nvPr>
        </p:nvSpPr>
        <p:spPr/>
        <p:txBody>
          <a:bodyPr/>
          <a:lstStyle/>
          <a:p>
            <a:r>
              <a:rPr lang="en-US"/>
              <a:t>Click to edit Master title style</a:t>
            </a:r>
          </a:p>
        </p:txBody>
      </p:sp>
      <p:pic>
        <p:nvPicPr>
          <p:cNvPr id="5" name="Picture 4"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3346763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766733" y="731839"/>
            <a:ext cx="6815667" cy="5394327"/>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17" name="Text Placeholder 16">
            <a:extLst>
              <a:ext uri="{FF2B5EF4-FFF2-40B4-BE49-F238E27FC236}">
                <a16:creationId xmlns:a16="http://schemas.microsoft.com/office/drawing/2014/main" id="{9BE4C20E-0421-4C19-AFD4-9AFD0F521A68}"/>
              </a:ext>
            </a:extLst>
          </p:cNvPr>
          <p:cNvSpPr>
            <a:spLocks noGrp="1"/>
          </p:cNvSpPr>
          <p:nvPr>
            <p:ph type="body" sz="quarter" idx="11"/>
          </p:nvPr>
        </p:nvSpPr>
        <p:spPr>
          <a:xfrm>
            <a:off x="609603" y="731836"/>
            <a:ext cx="4011084" cy="703264"/>
          </a:xfrm>
        </p:spPr>
        <p:txBody>
          <a:bodyPr anchor="ctr">
            <a:normAutofit/>
          </a:bodyPr>
          <a:lstStyle>
            <a:lvl1pPr marL="0" indent="0">
              <a:buNone/>
              <a:defRPr sz="2667" b="1"/>
            </a:lvl1pPr>
          </a:lstStyle>
          <a:p>
            <a:pPr lvl="0"/>
            <a:endParaRPr lang="en-US" dirty="0"/>
          </a:p>
        </p:txBody>
      </p:sp>
      <p:sp>
        <p:nvSpPr>
          <p:cNvPr id="18" name="Title 17">
            <a:extLst>
              <a:ext uri="{FF2B5EF4-FFF2-40B4-BE49-F238E27FC236}">
                <a16:creationId xmlns:a16="http://schemas.microsoft.com/office/drawing/2014/main" id="{D6C90FEF-E2AF-482E-AD92-627AFBAA3AFC}"/>
              </a:ext>
            </a:extLst>
          </p:cNvPr>
          <p:cNvSpPr>
            <a:spLocks noGrp="1"/>
          </p:cNvSpPr>
          <p:nvPr>
            <p:ph type="title"/>
          </p:nvPr>
        </p:nvSpPr>
        <p:spPr/>
        <p:txBody>
          <a:bodyPr/>
          <a:lstStyle/>
          <a:p>
            <a:r>
              <a:rPr lang="en-US"/>
              <a:t>Click to edit Master title style</a:t>
            </a:r>
          </a:p>
        </p:txBody>
      </p:sp>
      <p:pic>
        <p:nvPicPr>
          <p:cNvPr id="8" name="Picture 7"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399673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389717" y="767949"/>
            <a:ext cx="7315200" cy="3959627"/>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US"/>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Click to edit Master text styles</a:t>
            </a:r>
          </a:p>
        </p:txBody>
      </p:sp>
      <p:sp>
        <p:nvSpPr>
          <p:cNvPr id="14" name="Title 13">
            <a:extLst>
              <a:ext uri="{FF2B5EF4-FFF2-40B4-BE49-F238E27FC236}">
                <a16:creationId xmlns:a16="http://schemas.microsoft.com/office/drawing/2014/main" id="{91BB1EF4-1C2D-4723-B7CA-A37E34C607F2}"/>
              </a:ext>
            </a:extLst>
          </p:cNvPr>
          <p:cNvSpPr>
            <a:spLocks noGrp="1"/>
          </p:cNvSpPr>
          <p:nvPr>
            <p:ph type="title"/>
          </p:nvPr>
        </p:nvSpPr>
        <p:spPr/>
        <p:txBody>
          <a:bodyPr/>
          <a:lstStyle/>
          <a:p>
            <a:r>
              <a:rPr lang="en-US"/>
              <a:t>Click to edit Master title style</a:t>
            </a:r>
          </a:p>
        </p:txBody>
      </p:sp>
      <p:sp>
        <p:nvSpPr>
          <p:cNvPr id="7" name="Text Placeholder 16">
            <a:extLst>
              <a:ext uri="{FF2B5EF4-FFF2-40B4-BE49-F238E27FC236}">
                <a16:creationId xmlns:a16="http://schemas.microsoft.com/office/drawing/2014/main" id="{1891C077-91FC-4346-AA9E-C95AFD8AE9DC}"/>
              </a:ext>
            </a:extLst>
          </p:cNvPr>
          <p:cNvSpPr>
            <a:spLocks noGrp="1"/>
          </p:cNvSpPr>
          <p:nvPr>
            <p:ph type="body" sz="quarter" idx="11"/>
          </p:nvPr>
        </p:nvSpPr>
        <p:spPr>
          <a:xfrm>
            <a:off x="2389717" y="4727575"/>
            <a:ext cx="7315200" cy="639764"/>
          </a:xfrm>
        </p:spPr>
        <p:txBody>
          <a:bodyPr anchor="ctr">
            <a:normAutofit/>
          </a:bodyPr>
          <a:lstStyle>
            <a:lvl1pPr marL="0" indent="0">
              <a:buNone/>
              <a:defRPr sz="2667" b="1"/>
            </a:lvl1pPr>
          </a:lstStyle>
          <a:p>
            <a:pPr lvl="0"/>
            <a:endParaRPr lang="en-US" dirty="0"/>
          </a:p>
        </p:txBody>
      </p:sp>
      <p:pic>
        <p:nvPicPr>
          <p:cNvPr id="8" name="Picture 7" descr="12652_SAMHSA_LogoRedesign_FINAL.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53649" y="6273457"/>
            <a:ext cx="1428756" cy="508344"/>
          </a:xfrm>
          <a:prstGeom prst="rect">
            <a:avLst/>
          </a:prstGeom>
        </p:spPr>
      </p:pic>
    </p:spTree>
    <p:extLst>
      <p:ext uri="{BB962C8B-B14F-4D97-AF65-F5344CB8AC3E}">
        <p14:creationId xmlns:p14="http://schemas.microsoft.com/office/powerpoint/2010/main" val="2201644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AB5F6C3-8B6C-4289-BEA1-1A38722F26C3}"/>
              </a:ext>
            </a:extLst>
          </p:cNvPr>
          <p:cNvSpPr/>
          <p:nvPr userDrawn="1"/>
        </p:nvSpPr>
        <p:spPr>
          <a:xfrm>
            <a:off x="0" y="2"/>
            <a:ext cx="12192000" cy="1112519"/>
          </a:xfrm>
          <a:prstGeom prst="rect">
            <a:avLst/>
          </a:prstGeom>
          <a:solidFill>
            <a:srgbClr val="1E384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dirty="0"/>
          </a:p>
        </p:txBody>
      </p:sp>
      <p:sp>
        <p:nvSpPr>
          <p:cNvPr id="3" name="Text Placeholder 2"/>
          <p:cNvSpPr>
            <a:spLocks noGrp="1"/>
          </p:cNvSpPr>
          <p:nvPr>
            <p:ph type="body" idx="1"/>
          </p:nvPr>
        </p:nvSpPr>
        <p:spPr>
          <a:xfrm>
            <a:off x="609600" y="1262687"/>
            <a:ext cx="10972800" cy="486347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itle Placeholder 17">
            <a:extLst>
              <a:ext uri="{FF2B5EF4-FFF2-40B4-BE49-F238E27FC236}">
                <a16:creationId xmlns:a16="http://schemas.microsoft.com/office/drawing/2014/main" id="{E3425392-73D7-48C7-BDE5-6DF4A56AF4BA}"/>
              </a:ext>
            </a:extLst>
          </p:cNvPr>
          <p:cNvSpPr>
            <a:spLocks noGrp="1"/>
          </p:cNvSpPr>
          <p:nvPr>
            <p:ph type="title"/>
          </p:nvPr>
        </p:nvSpPr>
        <p:spPr>
          <a:xfrm>
            <a:off x="423341" y="65806"/>
            <a:ext cx="11159059" cy="633009"/>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2085173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l" defTabSz="609585" rtl="0" eaLnBrk="1" latinLnBrk="0" hangingPunct="1">
        <a:spcBef>
          <a:spcPct val="0"/>
        </a:spcBef>
        <a:buNone/>
        <a:defRPr sz="4267" b="1" kern="1200">
          <a:solidFill>
            <a:schemeClr val="bg1"/>
          </a:solidFill>
          <a:latin typeface="+mj-lt"/>
          <a:ea typeface="+mj-ea"/>
          <a:cs typeface="+mj-cs"/>
        </a:defRPr>
      </a:lvl1pPr>
    </p:titleStyle>
    <p:bodyStyle>
      <a:lvl1pPr marL="457189" indent="-457189" algn="l" defTabSz="609585" rtl="0" eaLnBrk="1" latinLnBrk="0" hangingPunct="1">
        <a:spcBef>
          <a:spcPct val="20000"/>
        </a:spcBef>
        <a:buFont typeface="Arial"/>
        <a:buChar char="•"/>
        <a:defRPr sz="4267" kern="1200">
          <a:solidFill>
            <a:schemeClr val="tx1"/>
          </a:solidFill>
          <a:latin typeface="+mn-lt"/>
          <a:ea typeface="+mn-ea"/>
          <a:cs typeface="+mn-cs"/>
        </a:defRPr>
      </a:lvl1pPr>
      <a:lvl2pPr marL="990575" indent="-380990" algn="l" defTabSz="609585" rtl="0" eaLnBrk="1" latinLnBrk="0" hangingPunct="1">
        <a:spcBef>
          <a:spcPct val="20000"/>
        </a:spcBef>
        <a:buFont typeface="Arial"/>
        <a:buChar char="–"/>
        <a:defRPr sz="3733" kern="1200">
          <a:solidFill>
            <a:schemeClr val="tx1"/>
          </a:solidFill>
          <a:latin typeface="+mn-lt"/>
          <a:ea typeface="+mn-ea"/>
          <a:cs typeface="+mn-cs"/>
        </a:defRPr>
      </a:lvl2pPr>
      <a:lvl3pPr marL="1523962" indent="-304792" algn="l" defTabSz="609585" rtl="0" eaLnBrk="1" latinLnBrk="0" hangingPunct="1">
        <a:spcBef>
          <a:spcPct val="20000"/>
        </a:spcBef>
        <a:buFont typeface="Arial"/>
        <a:buChar char="•"/>
        <a:defRPr sz="3200" kern="1200">
          <a:solidFill>
            <a:schemeClr val="tx1"/>
          </a:solidFill>
          <a:latin typeface="+mn-lt"/>
          <a:ea typeface="+mn-ea"/>
          <a:cs typeface="+mn-cs"/>
        </a:defRPr>
      </a:lvl3pPr>
      <a:lvl4pPr marL="2133547" indent="-304792" algn="l" defTabSz="609585" rtl="0" eaLnBrk="1" latinLnBrk="0" hangingPunct="1">
        <a:spcBef>
          <a:spcPct val="20000"/>
        </a:spcBef>
        <a:buFont typeface="Arial"/>
        <a:buChar char="–"/>
        <a:defRPr sz="2667" kern="1200">
          <a:solidFill>
            <a:schemeClr val="tx1"/>
          </a:solidFill>
          <a:latin typeface="+mn-lt"/>
          <a:ea typeface="+mn-ea"/>
          <a:cs typeface="+mn-cs"/>
        </a:defRPr>
      </a:lvl4pPr>
      <a:lvl5pPr marL="2743131" indent="-304792" algn="l" defTabSz="609585" rtl="0" eaLnBrk="1" latinLnBrk="0" hangingPunct="1">
        <a:spcBef>
          <a:spcPct val="20000"/>
        </a:spcBef>
        <a:buFont typeface="Arial"/>
        <a:buChar char="»"/>
        <a:defRPr sz="2667" kern="1200">
          <a:solidFill>
            <a:schemeClr val="tx1"/>
          </a:solidFill>
          <a:latin typeface="+mn-lt"/>
          <a:ea typeface="+mn-ea"/>
          <a:cs typeface="+mn-cs"/>
        </a:defRPr>
      </a:lvl5pPr>
      <a:lvl6pPr marL="3352716" indent="-304792" algn="l" defTabSz="609585" rtl="0" eaLnBrk="1" latinLnBrk="0" hangingPunct="1">
        <a:spcBef>
          <a:spcPct val="20000"/>
        </a:spcBef>
        <a:buFont typeface="Arial"/>
        <a:buChar char="•"/>
        <a:defRPr sz="2667" kern="1200">
          <a:solidFill>
            <a:schemeClr val="tx1"/>
          </a:solidFill>
          <a:latin typeface="+mn-lt"/>
          <a:ea typeface="+mn-ea"/>
          <a:cs typeface="+mn-cs"/>
        </a:defRPr>
      </a:lvl6pPr>
      <a:lvl7pPr marL="3962301" indent="-304792" algn="l" defTabSz="609585" rtl="0" eaLnBrk="1" latinLnBrk="0" hangingPunct="1">
        <a:spcBef>
          <a:spcPct val="20000"/>
        </a:spcBef>
        <a:buFont typeface="Arial"/>
        <a:buChar char="•"/>
        <a:defRPr sz="2667" kern="1200">
          <a:solidFill>
            <a:schemeClr val="tx1"/>
          </a:solidFill>
          <a:latin typeface="+mn-lt"/>
          <a:ea typeface="+mn-ea"/>
          <a:cs typeface="+mn-cs"/>
        </a:defRPr>
      </a:lvl7pPr>
      <a:lvl8pPr marL="4571886" indent="-304792" algn="l" defTabSz="609585" rtl="0" eaLnBrk="1" latinLnBrk="0" hangingPunct="1">
        <a:spcBef>
          <a:spcPct val="20000"/>
        </a:spcBef>
        <a:buFont typeface="Arial"/>
        <a:buChar char="•"/>
        <a:defRPr sz="2667" kern="1200">
          <a:solidFill>
            <a:schemeClr val="tx1"/>
          </a:solidFill>
          <a:latin typeface="+mn-lt"/>
          <a:ea typeface="+mn-ea"/>
          <a:cs typeface="+mn-cs"/>
        </a:defRPr>
      </a:lvl8pPr>
      <a:lvl9pPr marL="5181470" indent="-304792" algn="l" defTabSz="60958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v=tQWWADyfZUc&amp;feature=youtu.be" TargetMode="External"/><Relationship Id="rId2" Type="http://schemas.openxmlformats.org/officeDocument/2006/relationships/hyperlink" Target="https://www.samhsa.gov/sites/default/files/grants/grantee_terms_reference_sheet.pdf" TargetMode="Externa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hyperlink" Target="mailto:Amy.Romero@samhsa.hhs.gov"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mailto:william.longinetti@samhsa.hhs.gov" TargetMode="External"/><Relationship Id="rId4" Type="http://schemas.openxmlformats.org/officeDocument/2006/relationships/hyperlink" Target="mailto:lenee.simon@samhsa.hhs.gov"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10939" y="227361"/>
            <a:ext cx="10235443" cy="1453657"/>
          </a:xfrm>
        </p:spPr>
        <p:txBody>
          <a:bodyPr>
            <a:normAutofit fontScale="90000"/>
          </a:bodyPr>
          <a:lstStyle/>
          <a:p>
            <a:r>
              <a:rPr lang="en-US" dirty="0" smtClean="0"/>
              <a:t>Guidance on Completing the TOR Annual Progress Report</a:t>
            </a:r>
            <a:endParaRPr lang="en-US" dirty="0"/>
          </a:p>
        </p:txBody>
      </p:sp>
      <p:sp>
        <p:nvSpPr>
          <p:cNvPr id="3" name="Text Placeholder 2"/>
          <p:cNvSpPr>
            <a:spLocks noGrp="1"/>
          </p:cNvSpPr>
          <p:nvPr>
            <p:ph type="body" sz="quarter" idx="10"/>
          </p:nvPr>
        </p:nvSpPr>
        <p:spPr>
          <a:xfrm>
            <a:off x="449311" y="5669253"/>
            <a:ext cx="3788833" cy="464902"/>
          </a:xfrm>
        </p:spPr>
        <p:txBody>
          <a:bodyPr>
            <a:normAutofit/>
          </a:bodyPr>
          <a:lstStyle/>
          <a:p>
            <a:r>
              <a:rPr lang="en-US" dirty="0" smtClean="0"/>
              <a:t>September 23, 2020</a:t>
            </a:r>
            <a:endParaRPr lang="en-US" dirty="0"/>
          </a:p>
        </p:txBody>
      </p:sp>
      <p:sp>
        <p:nvSpPr>
          <p:cNvPr id="4" name="Subtitle 3"/>
          <p:cNvSpPr>
            <a:spLocks noGrp="1"/>
          </p:cNvSpPr>
          <p:nvPr>
            <p:ph type="subTitle" idx="1"/>
          </p:nvPr>
        </p:nvSpPr>
        <p:spPr/>
        <p:txBody>
          <a:bodyPr>
            <a:noAutofit/>
          </a:bodyPr>
          <a:lstStyle/>
          <a:p>
            <a:pPr>
              <a:spcBef>
                <a:spcPts val="0"/>
              </a:spcBef>
            </a:pPr>
            <a:r>
              <a:rPr lang="en-US" sz="2000" dirty="0" smtClean="0"/>
              <a:t>William Longinetti, MS</a:t>
            </a:r>
          </a:p>
          <a:p>
            <a:pPr>
              <a:spcBef>
                <a:spcPts val="0"/>
              </a:spcBef>
            </a:pPr>
            <a:r>
              <a:rPr lang="en-US" sz="2000" dirty="0" smtClean="0"/>
              <a:t>Public Health Advisor, OTAP</a:t>
            </a:r>
          </a:p>
          <a:p>
            <a:pPr>
              <a:spcBef>
                <a:spcPts val="0"/>
              </a:spcBef>
            </a:pPr>
            <a:endParaRPr lang="en-US" sz="2000" dirty="0" smtClean="0"/>
          </a:p>
          <a:p>
            <a:pPr>
              <a:spcBef>
                <a:spcPts val="0"/>
              </a:spcBef>
            </a:pPr>
            <a:r>
              <a:rPr lang="en-US" sz="2000" dirty="0" smtClean="0"/>
              <a:t>Amy Romero, MA</a:t>
            </a:r>
          </a:p>
          <a:p>
            <a:pPr>
              <a:spcBef>
                <a:spcPts val="0"/>
              </a:spcBef>
            </a:pPr>
            <a:r>
              <a:rPr lang="en-US" sz="2000" dirty="0" smtClean="0"/>
              <a:t>Public Health Advisor, OTAP</a:t>
            </a:r>
          </a:p>
          <a:p>
            <a:pPr>
              <a:spcBef>
                <a:spcPts val="0"/>
              </a:spcBef>
            </a:pPr>
            <a:endParaRPr lang="en-US" sz="2000" dirty="0"/>
          </a:p>
          <a:p>
            <a:pPr>
              <a:spcBef>
                <a:spcPts val="0"/>
              </a:spcBef>
            </a:pPr>
            <a:r>
              <a:rPr lang="en-US" sz="2000" dirty="0" smtClean="0"/>
              <a:t>Lenee Simon, MPH</a:t>
            </a:r>
          </a:p>
          <a:p>
            <a:pPr>
              <a:spcBef>
                <a:spcPts val="0"/>
              </a:spcBef>
            </a:pPr>
            <a:r>
              <a:rPr lang="en-US" sz="2000" dirty="0" smtClean="0"/>
              <a:t>Public Health Analyst, OTAP</a:t>
            </a:r>
            <a:endParaRPr lang="en-US" sz="2000"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949899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Describe </a:t>
            </a:r>
            <a:r>
              <a:rPr lang="en-US" sz="2800" dirty="0"/>
              <a:t>any barriers or critical issues your program encountered, and how you overcame those barriers.</a:t>
            </a:r>
          </a:p>
          <a:p>
            <a:r>
              <a:rPr lang="en-US" sz="2800" dirty="0" smtClean="0"/>
              <a:t>Describe </a:t>
            </a:r>
            <a:r>
              <a:rPr lang="en-US" sz="2800" dirty="0"/>
              <a:t>how your program was affected by any fires, hurricanes, or other natural disasters. Describe any changes you made to your program in response to these events.</a:t>
            </a:r>
          </a:p>
          <a:p>
            <a:r>
              <a:rPr lang="en-US" sz="2800" dirty="0" smtClean="0"/>
              <a:t>Please </a:t>
            </a:r>
            <a:r>
              <a:rPr lang="en-US" sz="2800" dirty="0"/>
              <a:t>provide two (2) examples that demonstrate your program’s successes in achieving the goals and objectives stated in the grant application, and ensure that at least one of these examples highlights the achievement of a person served by your program (if applicable).</a:t>
            </a:r>
          </a:p>
          <a:p>
            <a:endParaRPr lang="en-US" dirty="0"/>
          </a:p>
        </p:txBody>
      </p:sp>
      <p:sp>
        <p:nvSpPr>
          <p:cNvPr id="3" name="Title 2"/>
          <p:cNvSpPr>
            <a:spLocks noGrp="1"/>
          </p:cNvSpPr>
          <p:nvPr>
            <p:ph type="title"/>
          </p:nvPr>
        </p:nvSpPr>
        <p:spPr/>
        <p:txBody>
          <a:bodyPr>
            <a:normAutofit fontScale="90000"/>
          </a:bodyPr>
          <a:lstStyle/>
          <a:p>
            <a:r>
              <a:rPr lang="en-US" dirty="0"/>
              <a:t>Barriers and Success Stories</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1514788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200" dirty="0" smtClean="0"/>
              <a:t>Describe </a:t>
            </a:r>
            <a:r>
              <a:rPr lang="en-US" sz="3200" dirty="0"/>
              <a:t>how your TOR program was affected by COVID-19 and any resulting quarantine restrictions. Describe any changes you made to your program in response to COVID-19.</a:t>
            </a:r>
          </a:p>
        </p:txBody>
      </p:sp>
      <p:sp>
        <p:nvSpPr>
          <p:cNvPr id="3" name="Title 2"/>
          <p:cNvSpPr>
            <a:spLocks noGrp="1"/>
          </p:cNvSpPr>
          <p:nvPr>
            <p:ph type="title"/>
          </p:nvPr>
        </p:nvSpPr>
        <p:spPr/>
        <p:txBody>
          <a:bodyPr>
            <a:normAutofit fontScale="90000"/>
          </a:bodyPr>
          <a:lstStyle/>
          <a:p>
            <a:r>
              <a:rPr lang="en-US" dirty="0"/>
              <a:t>COVID-19 Response</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244428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0" indent="0">
              <a:buNone/>
            </a:pPr>
            <a:r>
              <a:rPr lang="en-US" dirty="0" smtClean="0"/>
              <a:t>Only </a:t>
            </a:r>
            <a:r>
              <a:rPr lang="en-US" dirty="0"/>
              <a:t>applicable to </a:t>
            </a:r>
            <a:r>
              <a:rPr lang="en-US" dirty="0" smtClean="0"/>
              <a:t>FY18 grantees </a:t>
            </a:r>
            <a:r>
              <a:rPr lang="en-US" dirty="0"/>
              <a:t>who have not requested a no-cost </a:t>
            </a:r>
            <a:r>
              <a:rPr lang="en-US" dirty="0" smtClean="0"/>
              <a:t>extension</a:t>
            </a:r>
            <a:endParaRPr lang="en-US" dirty="0"/>
          </a:p>
          <a:p>
            <a:r>
              <a:rPr lang="en-US" dirty="0" smtClean="0"/>
              <a:t>Describe </a:t>
            </a:r>
            <a:r>
              <a:rPr lang="en-US" dirty="0"/>
              <a:t>how you will sustain your TOR-funded activities after the project period ends (e.g. billable treatment services, new partnerships and collaborations, workforce development, additional grant funding).</a:t>
            </a:r>
          </a:p>
          <a:p>
            <a:r>
              <a:rPr lang="en-US" dirty="0" smtClean="0"/>
              <a:t>Describe </a:t>
            </a:r>
            <a:r>
              <a:rPr lang="en-US" dirty="0"/>
              <a:t>the lessons you have learned for addressing opioid use disorders in your community and the specific impacts of these lessons on your service delivery (e.g. operations, clinical protocols, MAT access, prevention education, recovery support services). Describe any areas of improvement you have identified in your program.</a:t>
            </a:r>
          </a:p>
          <a:p>
            <a:r>
              <a:rPr lang="en-US" dirty="0" smtClean="0"/>
              <a:t>Please </a:t>
            </a:r>
            <a:r>
              <a:rPr lang="en-US" dirty="0"/>
              <a:t>provide any additional information that would be helpful for SAMHSA to consider for future TOR grant opportunities.</a:t>
            </a:r>
          </a:p>
          <a:p>
            <a:endParaRPr lang="en-US" dirty="0"/>
          </a:p>
        </p:txBody>
      </p:sp>
      <p:sp>
        <p:nvSpPr>
          <p:cNvPr id="3" name="Title 2"/>
          <p:cNvSpPr>
            <a:spLocks noGrp="1"/>
          </p:cNvSpPr>
          <p:nvPr>
            <p:ph type="title"/>
          </p:nvPr>
        </p:nvSpPr>
        <p:spPr/>
        <p:txBody>
          <a:bodyPr>
            <a:normAutofit fontScale="90000"/>
          </a:bodyPr>
          <a:lstStyle/>
          <a:p>
            <a:r>
              <a:rPr lang="en-US" dirty="0" smtClean="0"/>
              <a:t>Grant Closeout (FY18 Only)</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9498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a:t>The Programmatic Report </a:t>
            </a:r>
            <a:r>
              <a:rPr lang="en-US" sz="2800" dirty="0" smtClean="0"/>
              <a:t>must </a:t>
            </a:r>
            <a:r>
              <a:rPr lang="en-US" sz="2800" dirty="0"/>
              <a:t>be submitted as a </a:t>
            </a:r>
            <a:r>
              <a:rPr lang="en-US" sz="2800" dirty="0" smtClean="0"/>
              <a:t>PDF file to </a:t>
            </a:r>
            <a:r>
              <a:rPr lang="en-US" sz="2800" dirty="0"/>
              <a:t>the “View Terms Tracking Details” </a:t>
            </a:r>
            <a:r>
              <a:rPr lang="en-US" sz="2800" dirty="0" smtClean="0"/>
              <a:t>page </a:t>
            </a:r>
            <a:r>
              <a:rPr lang="en-US" sz="2800" dirty="0"/>
              <a:t>in the </a:t>
            </a:r>
            <a:r>
              <a:rPr lang="en-US" sz="2800" dirty="0" err="1"/>
              <a:t>eRA</a:t>
            </a:r>
            <a:r>
              <a:rPr lang="en-US" sz="2800" dirty="0"/>
              <a:t> Commons </a:t>
            </a:r>
            <a:r>
              <a:rPr lang="en-US" sz="2800" dirty="0" smtClean="0"/>
              <a:t>System.</a:t>
            </a:r>
          </a:p>
          <a:p>
            <a:pPr>
              <a:spcBef>
                <a:spcPts val="0"/>
              </a:spcBef>
              <a:spcAft>
                <a:spcPts val="0"/>
              </a:spcAft>
            </a:pPr>
            <a:r>
              <a:rPr lang="en-US" sz="2800" dirty="0" smtClean="0">
                <a:latin typeface="Calibri" panose="020F0502020204030204" pitchFamily="34" charset="0"/>
                <a:ea typeface="Times New Roman" panose="02020603050405020304" pitchFamily="18" charset="0"/>
              </a:rPr>
              <a:t>You must have either PD or SO account access in </a:t>
            </a:r>
            <a:r>
              <a:rPr lang="en-US" sz="2800" dirty="0" err="1" smtClean="0">
                <a:latin typeface="Calibri" panose="020F0502020204030204" pitchFamily="34" charset="0"/>
                <a:ea typeface="Times New Roman" panose="02020603050405020304" pitchFamily="18" charset="0"/>
              </a:rPr>
              <a:t>eRA</a:t>
            </a:r>
            <a:r>
              <a:rPr lang="en-US" sz="2800" dirty="0" smtClean="0">
                <a:latin typeface="Calibri" panose="020F0502020204030204" pitchFamily="34" charset="0"/>
                <a:ea typeface="Times New Roman" panose="02020603050405020304" pitchFamily="18" charset="0"/>
              </a:rPr>
              <a:t> to submit in the View Terms Tracking Details page.</a:t>
            </a:r>
          </a:p>
          <a:p>
            <a:pPr marL="1047736" lvl="1" indent="-514350">
              <a:spcBef>
                <a:spcPts val="0"/>
              </a:spcBef>
              <a:buFont typeface="+mj-lt"/>
              <a:buAutoNum type="arabicPeriod"/>
            </a:pPr>
            <a:r>
              <a:rPr lang="en-US" sz="2400" dirty="0" smtClean="0">
                <a:latin typeface="Calibri" panose="020F0502020204030204" pitchFamily="34" charset="0"/>
                <a:ea typeface="Times New Roman" panose="02020603050405020304" pitchFamily="18" charset="0"/>
              </a:rPr>
              <a:t>Locate your grant using your grant number.</a:t>
            </a:r>
          </a:p>
          <a:p>
            <a:pPr marL="1047736" lvl="1" indent="-514350">
              <a:spcBef>
                <a:spcPts val="0"/>
              </a:spcBef>
              <a:buFont typeface="+mj-lt"/>
              <a:buAutoNum type="arabicPeriod"/>
            </a:pPr>
            <a:r>
              <a:rPr lang="en-US" sz="2400" dirty="0" smtClean="0">
                <a:latin typeface="Calibri" panose="020F0502020204030204" pitchFamily="34" charset="0"/>
                <a:ea typeface="Times New Roman" panose="02020603050405020304" pitchFamily="18" charset="0"/>
              </a:rPr>
              <a:t>Ensure you are viewing the tab with the budget period you are responding to.</a:t>
            </a:r>
          </a:p>
          <a:p>
            <a:pPr marL="1047736" lvl="1" indent="-514350">
              <a:spcBef>
                <a:spcPts val="0"/>
              </a:spcBef>
              <a:buFont typeface="+mj-lt"/>
              <a:buAutoNum type="arabicPeriod"/>
            </a:pPr>
            <a:r>
              <a:rPr lang="en-US" sz="2400" dirty="0" smtClean="0">
                <a:latin typeface="Calibri" panose="020F0502020204030204" pitchFamily="34" charset="0"/>
                <a:ea typeface="Times New Roman" panose="02020603050405020304" pitchFamily="18" charset="0"/>
              </a:rPr>
              <a:t>Click on the plus icon (+) to expand the term for “Annual Programmatic Progress Report.”</a:t>
            </a:r>
          </a:p>
          <a:p>
            <a:pPr marL="1047736" lvl="1" indent="-514350">
              <a:spcBef>
                <a:spcPts val="0"/>
              </a:spcBef>
              <a:buFont typeface="+mj-lt"/>
              <a:buAutoNum type="arabicPeriod"/>
            </a:pPr>
            <a:r>
              <a:rPr lang="en-US" sz="2400" dirty="0">
                <a:latin typeface="Calibri" panose="020F0502020204030204" pitchFamily="34" charset="0"/>
                <a:ea typeface="Times New Roman" panose="02020603050405020304" pitchFamily="18" charset="0"/>
              </a:rPr>
              <a:t>Under the Actions menu, select Prepare Documentation.</a:t>
            </a:r>
          </a:p>
          <a:p>
            <a:pPr marL="1047736" lvl="1" indent="-514350">
              <a:spcBef>
                <a:spcPts val="0"/>
              </a:spcBef>
              <a:buFont typeface="+mj-lt"/>
              <a:buAutoNum type="arabicPeriod"/>
            </a:pPr>
            <a:r>
              <a:rPr lang="en-US" sz="2400" dirty="0" smtClean="0">
                <a:latin typeface="Calibri" panose="020F0502020204030204" pitchFamily="34" charset="0"/>
                <a:ea typeface="Times New Roman" panose="02020603050405020304" pitchFamily="18" charset="0"/>
              </a:rPr>
              <a:t>Upload your report PDF file.</a:t>
            </a:r>
          </a:p>
          <a:p>
            <a:pPr>
              <a:spcBef>
                <a:spcPts val="0"/>
              </a:spcBef>
              <a:spcAft>
                <a:spcPts val="0"/>
              </a:spcAft>
            </a:pPr>
            <a:r>
              <a:rPr lang="en-US" sz="2800" dirty="0" smtClean="0">
                <a:latin typeface="Calibri" panose="020F0502020204030204" pitchFamily="34" charset="0"/>
                <a:ea typeface="Times New Roman" panose="02020603050405020304" pitchFamily="18" charset="0"/>
              </a:rPr>
              <a:t>This </a:t>
            </a:r>
            <a:r>
              <a:rPr lang="en-US" sz="2800" u="sng" dirty="0">
                <a:solidFill>
                  <a:srgbClr val="0563C1"/>
                </a:solidFill>
                <a:latin typeface="Calibri" panose="020F0502020204030204" pitchFamily="34" charset="0"/>
                <a:ea typeface="Times New Roman" panose="02020603050405020304" pitchFamily="18" charset="0"/>
                <a:hlinkClick r:id="rId2"/>
              </a:rPr>
              <a:t>reference sheet</a:t>
            </a:r>
            <a:r>
              <a:rPr lang="en-US" sz="2800" dirty="0">
                <a:latin typeface="Calibri" panose="020F0502020204030204" pitchFamily="34" charset="0"/>
                <a:ea typeface="Times New Roman" panose="02020603050405020304" pitchFamily="18" charset="0"/>
              </a:rPr>
              <a:t> and this </a:t>
            </a:r>
            <a:r>
              <a:rPr lang="en-US" sz="2800" u="sng" dirty="0">
                <a:solidFill>
                  <a:srgbClr val="0563C1"/>
                </a:solidFill>
                <a:latin typeface="Calibri" panose="020F0502020204030204" pitchFamily="34" charset="0"/>
                <a:ea typeface="Times New Roman" panose="02020603050405020304" pitchFamily="18" charset="0"/>
                <a:hlinkClick r:id="rId3"/>
              </a:rPr>
              <a:t>Youtube video</a:t>
            </a:r>
            <a:r>
              <a:rPr lang="en-US" sz="2800" dirty="0">
                <a:latin typeface="Calibri" panose="020F0502020204030204" pitchFamily="34" charset="0"/>
                <a:ea typeface="Times New Roman" panose="02020603050405020304" pitchFamily="18" charset="0"/>
              </a:rPr>
              <a:t> both explain this process. </a:t>
            </a:r>
            <a:endParaRPr lang="en-US" sz="2800" dirty="0">
              <a:latin typeface="Calibri" panose="020F0502020204030204" pitchFamily="34" charset="0"/>
              <a:ea typeface="Calibri" panose="020F0502020204030204" pitchFamily="34" charset="0"/>
            </a:endParaRPr>
          </a:p>
          <a:p>
            <a:endParaRPr lang="en-US" sz="2800" dirty="0"/>
          </a:p>
        </p:txBody>
      </p:sp>
      <p:sp>
        <p:nvSpPr>
          <p:cNvPr id="3" name="Title 2"/>
          <p:cNvSpPr>
            <a:spLocks noGrp="1"/>
          </p:cNvSpPr>
          <p:nvPr>
            <p:ph type="title"/>
          </p:nvPr>
        </p:nvSpPr>
        <p:spPr/>
        <p:txBody>
          <a:bodyPr>
            <a:normAutofit fontScale="90000"/>
          </a:bodyPr>
          <a:lstStyle/>
          <a:p>
            <a:r>
              <a:rPr lang="en-US" dirty="0" smtClean="0"/>
              <a:t>How to Submit the Report</a:t>
            </a:r>
            <a:endParaRPr lang="en-US" dirty="0"/>
          </a:p>
        </p:txBody>
      </p:sp>
      <p:pic>
        <p:nvPicPr>
          <p:cNvPr id="4" name="Picture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2793307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pPr marL="0" indent="0">
              <a:buNone/>
            </a:pPr>
            <a:r>
              <a:rPr lang="en-US" sz="5100" b="1" dirty="0" smtClean="0"/>
              <a:t>Contact your GPO:</a:t>
            </a:r>
          </a:p>
          <a:p>
            <a:pPr marL="0" indent="0">
              <a:buNone/>
            </a:pPr>
            <a:endParaRPr lang="en-US" sz="5100" b="1" dirty="0"/>
          </a:p>
          <a:p>
            <a:pPr marL="0" indent="0">
              <a:buNone/>
            </a:pPr>
            <a:r>
              <a:rPr lang="en-US" sz="5100" b="1" dirty="0" smtClean="0"/>
              <a:t>Amy </a:t>
            </a:r>
            <a:r>
              <a:rPr lang="en-US" sz="5100" b="1" dirty="0"/>
              <a:t>Romero, </a:t>
            </a:r>
            <a:r>
              <a:rPr lang="en-US" sz="5100" b="1" dirty="0" smtClean="0"/>
              <a:t>MA</a:t>
            </a:r>
            <a:endParaRPr lang="en-US" sz="5100" dirty="0"/>
          </a:p>
          <a:p>
            <a:pPr marL="0" indent="0">
              <a:buNone/>
            </a:pPr>
            <a:r>
              <a:rPr lang="en-US" sz="5100" dirty="0" smtClean="0"/>
              <a:t>Phone</a:t>
            </a:r>
            <a:r>
              <a:rPr lang="en-US" sz="5100" dirty="0"/>
              <a:t>: 240-276-1622</a:t>
            </a:r>
          </a:p>
          <a:p>
            <a:pPr marL="0" indent="0">
              <a:buNone/>
            </a:pPr>
            <a:r>
              <a:rPr lang="en-US" sz="5100" dirty="0"/>
              <a:t>E-mail: </a:t>
            </a:r>
            <a:r>
              <a:rPr lang="en-US" sz="5100" u="sng" dirty="0">
                <a:hlinkClick r:id="rId3"/>
              </a:rPr>
              <a:t>Amy.Romero@samhsa.hhs.gov</a:t>
            </a:r>
            <a:endParaRPr lang="en-US" sz="5100" dirty="0"/>
          </a:p>
          <a:p>
            <a:pPr marL="0" indent="0">
              <a:buNone/>
            </a:pPr>
            <a:r>
              <a:rPr lang="en-US" sz="5100" dirty="0"/>
              <a:t> </a:t>
            </a:r>
            <a:endParaRPr lang="en-US" sz="5100" dirty="0" smtClean="0"/>
          </a:p>
          <a:p>
            <a:pPr marL="0" indent="0">
              <a:buNone/>
            </a:pPr>
            <a:r>
              <a:rPr lang="en-US" sz="5100" b="1" dirty="0" smtClean="0">
                <a:solidFill>
                  <a:srgbClr val="000000"/>
                </a:solidFill>
                <a:latin typeface="Calibri" panose="020F0502020204030204" pitchFamily="34" charset="0"/>
              </a:rPr>
              <a:t>Lenee Simon, MPH</a:t>
            </a:r>
          </a:p>
          <a:p>
            <a:pPr marL="0" indent="0">
              <a:buNone/>
            </a:pPr>
            <a:r>
              <a:rPr lang="en-US" sz="5100" dirty="0" smtClean="0">
                <a:solidFill>
                  <a:srgbClr val="000000"/>
                </a:solidFill>
                <a:latin typeface="Calibri" panose="020F0502020204030204" pitchFamily="34" charset="0"/>
              </a:rPr>
              <a:t>Phone: 240-276-1264 </a:t>
            </a:r>
          </a:p>
          <a:p>
            <a:pPr marL="0" indent="0">
              <a:buNone/>
            </a:pPr>
            <a:r>
              <a:rPr lang="en-US" sz="5100" dirty="0" smtClean="0">
                <a:solidFill>
                  <a:srgbClr val="000000"/>
                </a:solidFill>
                <a:latin typeface="Calibri" panose="020F0502020204030204" pitchFamily="34" charset="0"/>
              </a:rPr>
              <a:t>Email: </a:t>
            </a:r>
            <a:r>
              <a:rPr lang="en-US" sz="5100" dirty="0" smtClean="0">
                <a:solidFill>
                  <a:srgbClr val="0562C1"/>
                </a:solidFill>
                <a:latin typeface="Calibri" panose="020F0502020204030204" pitchFamily="34" charset="0"/>
                <a:hlinkClick r:id="rId4"/>
              </a:rPr>
              <a:t>lenee.simon@samhsa.hhs.gov</a:t>
            </a:r>
            <a:r>
              <a:rPr lang="en-US" sz="5100" dirty="0" smtClean="0">
                <a:solidFill>
                  <a:srgbClr val="0562C1"/>
                </a:solidFill>
                <a:latin typeface="Calibri" panose="020F0502020204030204" pitchFamily="34" charset="0"/>
              </a:rPr>
              <a:t> </a:t>
            </a:r>
            <a:endParaRPr lang="en-US" sz="5100" dirty="0">
              <a:solidFill>
                <a:srgbClr val="000000"/>
              </a:solidFill>
              <a:latin typeface="Calibri" panose="020F0502020204030204" pitchFamily="34" charset="0"/>
            </a:endParaRPr>
          </a:p>
          <a:p>
            <a:pPr marL="0" indent="0">
              <a:buNone/>
            </a:pPr>
            <a:endParaRPr lang="en-US" sz="5100" dirty="0"/>
          </a:p>
          <a:p>
            <a:pPr marL="0" indent="0">
              <a:buNone/>
            </a:pPr>
            <a:r>
              <a:rPr lang="en-US" sz="5100" b="1" dirty="0" smtClean="0"/>
              <a:t>William </a:t>
            </a:r>
            <a:r>
              <a:rPr lang="en-US" sz="5100" b="1" dirty="0"/>
              <a:t>Longinetti, </a:t>
            </a:r>
            <a:r>
              <a:rPr lang="en-US" sz="5100" b="1" dirty="0" smtClean="0"/>
              <a:t>MS</a:t>
            </a:r>
            <a:endParaRPr lang="en-US" sz="5100" dirty="0"/>
          </a:p>
          <a:p>
            <a:pPr marL="0" indent="0">
              <a:buNone/>
            </a:pPr>
            <a:r>
              <a:rPr lang="en-US" sz="5100" dirty="0" smtClean="0"/>
              <a:t>Phone</a:t>
            </a:r>
            <a:r>
              <a:rPr lang="en-US" sz="5100" dirty="0"/>
              <a:t>: 240-276-1190</a:t>
            </a:r>
          </a:p>
          <a:p>
            <a:pPr marL="0" indent="0">
              <a:buNone/>
            </a:pPr>
            <a:r>
              <a:rPr lang="en-US" sz="5100" dirty="0"/>
              <a:t>E-mail: </a:t>
            </a:r>
            <a:r>
              <a:rPr lang="en-US" sz="5100" u="sng" dirty="0">
                <a:hlinkClick r:id="rId5"/>
              </a:rPr>
              <a:t>william.longinetti@samhsa.hhs.gov</a:t>
            </a:r>
            <a:endParaRPr lang="en-US" sz="5100" dirty="0"/>
          </a:p>
          <a:p>
            <a:pPr lvl="1"/>
            <a:endParaRPr lang="en-US" dirty="0"/>
          </a:p>
        </p:txBody>
      </p:sp>
      <p:sp>
        <p:nvSpPr>
          <p:cNvPr id="4" name="Title 3"/>
          <p:cNvSpPr>
            <a:spLocks noGrp="1"/>
          </p:cNvSpPr>
          <p:nvPr>
            <p:ph type="title"/>
          </p:nvPr>
        </p:nvSpPr>
        <p:spPr>
          <a:xfrm>
            <a:off x="423341" y="289949"/>
            <a:ext cx="11159059" cy="633009"/>
          </a:xfrm>
        </p:spPr>
        <p:txBody>
          <a:bodyPr>
            <a:normAutofit fontScale="90000"/>
          </a:bodyPr>
          <a:lstStyle/>
          <a:p>
            <a:r>
              <a:rPr lang="en-US" dirty="0" smtClean="0"/>
              <a:t>Questions?</a:t>
            </a:r>
            <a:endParaRPr lang="en-US" dirty="0"/>
          </a:p>
        </p:txBody>
      </p:sp>
      <p:pic>
        <p:nvPicPr>
          <p:cNvPr id="5" name="Picture 4"/>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1541763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3600" dirty="0" smtClean="0"/>
              <a:t>The Annual Programmatic Progress Report </a:t>
            </a:r>
            <a:r>
              <a:rPr lang="en-US" sz="3600" dirty="0"/>
              <a:t>is required on an annual basis and must be submitted </a:t>
            </a:r>
            <a:r>
              <a:rPr lang="en-US" sz="3600" dirty="0" smtClean="0"/>
              <a:t>in </a:t>
            </a:r>
            <a:r>
              <a:rPr lang="en-US" sz="3600" dirty="0"/>
              <a:t>the </a:t>
            </a:r>
            <a:r>
              <a:rPr lang="en-US" sz="3600" dirty="0" err="1"/>
              <a:t>eRA</a:t>
            </a:r>
            <a:r>
              <a:rPr lang="en-US" sz="3600" dirty="0"/>
              <a:t> Commons System no later than 90 days after the end of each 12-month budget </a:t>
            </a:r>
            <a:r>
              <a:rPr lang="en-US" sz="3600" dirty="0" smtClean="0"/>
              <a:t>period</a:t>
            </a:r>
            <a:r>
              <a:rPr lang="en-US" sz="3600" dirty="0"/>
              <a:t> </a:t>
            </a:r>
            <a:r>
              <a:rPr lang="en-US" sz="3600" b="1" dirty="0" smtClean="0"/>
              <a:t>(by </a:t>
            </a:r>
            <a:r>
              <a:rPr lang="en-US" sz="3600" b="1" dirty="0"/>
              <a:t>December 31, </a:t>
            </a:r>
            <a:r>
              <a:rPr lang="en-US" sz="3600" b="1" dirty="0" smtClean="0"/>
              <a:t>2020).</a:t>
            </a:r>
          </a:p>
          <a:p>
            <a:r>
              <a:rPr lang="en-US" sz="3600" dirty="0"/>
              <a:t>The Annual Programmatic Progress Report </a:t>
            </a:r>
            <a:r>
              <a:rPr lang="en-US" sz="3600" dirty="0" smtClean="0"/>
              <a:t>is a summary of your progress towards meeting your goals and objectives.</a:t>
            </a:r>
            <a:endParaRPr lang="en-US" sz="3600" dirty="0"/>
          </a:p>
        </p:txBody>
      </p:sp>
      <p:sp>
        <p:nvSpPr>
          <p:cNvPr id="3" name="Title 2"/>
          <p:cNvSpPr>
            <a:spLocks noGrp="1"/>
          </p:cNvSpPr>
          <p:nvPr>
            <p:ph type="title"/>
          </p:nvPr>
        </p:nvSpPr>
        <p:spPr/>
        <p:txBody>
          <a:bodyPr>
            <a:normAutofit fontScale="90000"/>
          </a:bodyPr>
          <a:lstStyle/>
          <a:p>
            <a:r>
              <a:rPr lang="en-US" dirty="0"/>
              <a:t>Annual Programmatic Progress </a:t>
            </a:r>
            <a:r>
              <a:rPr lang="en-US" dirty="0" smtClean="0"/>
              <a:t>Report</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1277743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For FY18 TOR grantees (funded from 09/30/2018 t0 09/29/2020):</a:t>
            </a:r>
          </a:p>
          <a:p>
            <a:pPr lvl="1"/>
            <a:r>
              <a:rPr lang="en-US" dirty="0" smtClean="0"/>
              <a:t>This </a:t>
            </a:r>
            <a:r>
              <a:rPr lang="en-US" dirty="0"/>
              <a:t>report covers both years one and two of the TOR grant (September 30, 2018 to September 29, 2020). </a:t>
            </a:r>
            <a:endParaRPr lang="en-US" dirty="0" smtClean="0"/>
          </a:p>
          <a:p>
            <a:pPr lvl="1"/>
            <a:r>
              <a:rPr lang="en-US" dirty="0" smtClean="0"/>
              <a:t>Please provide cumulative data covering the entire two-year grant period.</a:t>
            </a:r>
          </a:p>
          <a:p>
            <a:pPr lvl="1"/>
            <a:r>
              <a:rPr lang="en-US" dirty="0" smtClean="0"/>
              <a:t>If you will be closing out your grant after 09/29/2020, you will need to answer the closeout questions at the end of the report.</a:t>
            </a:r>
            <a:endParaRPr lang="en-US" dirty="0"/>
          </a:p>
        </p:txBody>
      </p:sp>
      <p:sp>
        <p:nvSpPr>
          <p:cNvPr id="3" name="Title 2"/>
          <p:cNvSpPr>
            <a:spLocks noGrp="1"/>
          </p:cNvSpPr>
          <p:nvPr>
            <p:ph type="title"/>
          </p:nvPr>
        </p:nvSpPr>
        <p:spPr/>
        <p:txBody>
          <a:bodyPr>
            <a:normAutofit fontScale="90000"/>
          </a:bodyPr>
          <a:lstStyle/>
          <a:p>
            <a:r>
              <a:rPr lang="en-US" dirty="0" smtClean="0"/>
              <a:t>FY18 TOR Grantees</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3610302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For </a:t>
            </a:r>
            <a:r>
              <a:rPr lang="en-US" dirty="0" smtClean="0"/>
              <a:t>FY19 </a:t>
            </a:r>
            <a:r>
              <a:rPr lang="en-US" dirty="0"/>
              <a:t>TOR grantees (funded from </a:t>
            </a:r>
            <a:r>
              <a:rPr lang="en-US" dirty="0" smtClean="0"/>
              <a:t>09/30/2019 </a:t>
            </a:r>
            <a:r>
              <a:rPr lang="en-US" dirty="0"/>
              <a:t>t0 </a:t>
            </a:r>
            <a:r>
              <a:rPr lang="en-US" dirty="0" smtClean="0"/>
              <a:t>09/29/2021):</a:t>
            </a:r>
            <a:endParaRPr lang="en-US" dirty="0"/>
          </a:p>
          <a:p>
            <a:pPr lvl="1"/>
            <a:r>
              <a:rPr lang="en-US" dirty="0"/>
              <a:t>This report covers </a:t>
            </a:r>
            <a:r>
              <a:rPr lang="en-US" dirty="0" smtClean="0"/>
              <a:t>year </a:t>
            </a:r>
            <a:r>
              <a:rPr lang="en-US" dirty="0"/>
              <a:t>one </a:t>
            </a:r>
            <a:r>
              <a:rPr lang="en-US" dirty="0" smtClean="0"/>
              <a:t>of your TOR </a:t>
            </a:r>
            <a:r>
              <a:rPr lang="en-US" dirty="0"/>
              <a:t>grant (September 30, </a:t>
            </a:r>
            <a:r>
              <a:rPr lang="en-US" dirty="0" smtClean="0"/>
              <a:t>2019 </a:t>
            </a:r>
            <a:r>
              <a:rPr lang="en-US" dirty="0"/>
              <a:t>to September 29, 2020). </a:t>
            </a:r>
          </a:p>
          <a:p>
            <a:endParaRPr lang="en-US" dirty="0"/>
          </a:p>
        </p:txBody>
      </p:sp>
      <p:sp>
        <p:nvSpPr>
          <p:cNvPr id="3" name="Title 2"/>
          <p:cNvSpPr>
            <a:spLocks noGrp="1"/>
          </p:cNvSpPr>
          <p:nvPr>
            <p:ph type="title"/>
          </p:nvPr>
        </p:nvSpPr>
        <p:spPr/>
        <p:txBody>
          <a:bodyPr>
            <a:normAutofit fontScale="90000"/>
          </a:bodyPr>
          <a:lstStyle/>
          <a:p>
            <a:r>
              <a:rPr lang="en-US" dirty="0" smtClean="0"/>
              <a:t>FY19 TOR Grantees</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496984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25000" lnSpcReduction="20000"/>
          </a:bodyPr>
          <a:lstStyle/>
          <a:p>
            <a:r>
              <a:rPr lang="en-US" sz="8000" dirty="0"/>
              <a:t>Describe your progress towards meeting the annual goals and </a:t>
            </a:r>
            <a:r>
              <a:rPr lang="en-US" sz="8000" dirty="0" smtClean="0"/>
              <a:t>objectives under the categories listed below.  You </a:t>
            </a:r>
            <a:r>
              <a:rPr lang="en-US" sz="8000" dirty="0"/>
              <a:t>only need to respond to those items that are applicable to the implementation of your TOR </a:t>
            </a:r>
            <a:r>
              <a:rPr lang="en-US" sz="8000" dirty="0" smtClean="0"/>
              <a:t>Grant.</a:t>
            </a:r>
          </a:p>
          <a:p>
            <a:pPr lvl="1"/>
            <a:endParaRPr lang="en-US" sz="8000" dirty="0"/>
          </a:p>
          <a:p>
            <a:pPr lvl="1"/>
            <a:r>
              <a:rPr lang="en-US" sz="8000" dirty="0" smtClean="0"/>
              <a:t>Strategic </a:t>
            </a:r>
            <a:r>
              <a:rPr lang="en-US" sz="8000" dirty="0"/>
              <a:t>Plan </a:t>
            </a:r>
            <a:endParaRPr lang="en-US" sz="8000" dirty="0" smtClean="0"/>
          </a:p>
          <a:p>
            <a:pPr lvl="2"/>
            <a:r>
              <a:rPr lang="en-US" sz="8000" dirty="0"/>
              <a:t>Describe whether a new plan was developed or if an existing plan was used. Describe how the strategic plan was used to guide your </a:t>
            </a:r>
            <a:r>
              <a:rPr lang="en-US" sz="8000" dirty="0" smtClean="0"/>
              <a:t>efforts.</a:t>
            </a:r>
            <a:endParaRPr lang="en-US" sz="8000" dirty="0"/>
          </a:p>
          <a:p>
            <a:pPr lvl="1"/>
            <a:r>
              <a:rPr lang="en-US" sz="8000" dirty="0" smtClean="0"/>
              <a:t>Workforce Development</a:t>
            </a:r>
          </a:p>
          <a:p>
            <a:pPr lvl="3"/>
            <a:r>
              <a:rPr lang="en-US" sz="7467" dirty="0" smtClean="0"/>
              <a:t>Examples:  Peer mentor training/certification, Data Waiver training, educational awareness training, Naloxone training, attended conferences, participated in site visits.</a:t>
            </a:r>
          </a:p>
          <a:p>
            <a:pPr lvl="3"/>
            <a:r>
              <a:rPr lang="en-US" sz="7467" dirty="0" smtClean="0"/>
              <a:t>Include number of activities and number of individuals trained.  </a:t>
            </a:r>
            <a:endParaRPr lang="en-US" sz="8000" dirty="0"/>
          </a:p>
          <a:p>
            <a:pPr lvl="1"/>
            <a:r>
              <a:rPr lang="en-US" sz="8000" dirty="0" smtClean="0"/>
              <a:t>Prevention </a:t>
            </a:r>
          </a:p>
          <a:p>
            <a:pPr lvl="3"/>
            <a:r>
              <a:rPr lang="en-US" sz="7467" dirty="0" smtClean="0"/>
              <a:t>Example: participated in community meetings, health fairs, youth prevention programs, harm reduction, drug take back day, distribution of materials, prevention EBPs, media campaigns, distribution of lack boxes, presentation for stakeholders. </a:t>
            </a:r>
          </a:p>
          <a:p>
            <a:pPr lvl="3"/>
            <a:r>
              <a:rPr lang="en-US" sz="7467" dirty="0" smtClean="0"/>
              <a:t>Include number of prevention activities and estimated number of individuals reached. </a:t>
            </a:r>
          </a:p>
          <a:p>
            <a:pPr marL="1219170" lvl="2" indent="0">
              <a:buNone/>
            </a:pPr>
            <a:endParaRPr lang="en-US" sz="8000" dirty="0"/>
          </a:p>
          <a:p>
            <a:pPr lvl="2"/>
            <a:endParaRPr lang="en-US" sz="6400" dirty="0"/>
          </a:p>
          <a:p>
            <a:pPr marL="1219170" lvl="2" indent="0">
              <a:buNone/>
            </a:pPr>
            <a:endParaRPr lang="en-US" sz="4900" dirty="0"/>
          </a:p>
          <a:p>
            <a:pPr lvl="1"/>
            <a:endParaRPr lang="en-US" sz="1866" dirty="0"/>
          </a:p>
        </p:txBody>
      </p:sp>
      <p:sp>
        <p:nvSpPr>
          <p:cNvPr id="3" name="Title 2"/>
          <p:cNvSpPr>
            <a:spLocks noGrp="1"/>
          </p:cNvSpPr>
          <p:nvPr>
            <p:ph type="title"/>
          </p:nvPr>
        </p:nvSpPr>
        <p:spPr/>
        <p:txBody>
          <a:bodyPr>
            <a:normAutofit fontScale="90000"/>
          </a:bodyPr>
          <a:lstStyle/>
          <a:p>
            <a:r>
              <a:rPr lang="en-US" dirty="0"/>
              <a:t>TOR Activities </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1654367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599" y="1262687"/>
            <a:ext cx="11326761" cy="5108616"/>
          </a:xfrm>
        </p:spPr>
        <p:txBody>
          <a:bodyPr>
            <a:noAutofit/>
          </a:bodyPr>
          <a:lstStyle/>
          <a:p>
            <a:pPr lvl="1"/>
            <a:r>
              <a:rPr lang="en-US" sz="1500" dirty="0"/>
              <a:t>Treatment</a:t>
            </a:r>
          </a:p>
          <a:p>
            <a:pPr lvl="2"/>
            <a:r>
              <a:rPr lang="en-US" sz="1500" dirty="0" smtClean="0"/>
              <a:t>Examples: MAT, individual or group counseling, residential treatment, psychotherapy, family therapy, case management, toxicology screening, SUD/OUD screening and assessments, SBIRT, referrals to treatment, EBPs (CBT, Motivational Interviewing, Contingency Management, Matrix Model)  </a:t>
            </a:r>
            <a:endParaRPr lang="en-US" sz="1500" dirty="0"/>
          </a:p>
          <a:p>
            <a:pPr lvl="2"/>
            <a:r>
              <a:rPr lang="en-US" sz="1500" dirty="0" smtClean="0"/>
              <a:t>Include </a:t>
            </a:r>
            <a:r>
              <a:rPr lang="en-US" sz="1500" dirty="0"/>
              <a:t>MAT medications offered/used, # of MAT prescriptions, # of naloxone prescriptions, and # </a:t>
            </a:r>
            <a:r>
              <a:rPr lang="en-US" sz="1500" dirty="0" smtClean="0"/>
              <a:t>of individuals who received treatment. </a:t>
            </a:r>
            <a:endParaRPr lang="en-US" sz="1500" dirty="0" smtClean="0"/>
          </a:p>
          <a:p>
            <a:pPr lvl="1"/>
            <a:r>
              <a:rPr lang="en-US" sz="1500" dirty="0" smtClean="0"/>
              <a:t>Recovery </a:t>
            </a:r>
            <a:r>
              <a:rPr lang="en-US" sz="1500" dirty="0"/>
              <a:t>Support Services</a:t>
            </a:r>
          </a:p>
          <a:p>
            <a:pPr lvl="2"/>
            <a:r>
              <a:rPr lang="en-US" sz="1500" dirty="0" smtClean="0"/>
              <a:t>Examples: Group </a:t>
            </a:r>
            <a:r>
              <a:rPr lang="en-US" sz="1500" dirty="0"/>
              <a:t>therapy, mutual help groups, peer recovery support services, </a:t>
            </a:r>
            <a:r>
              <a:rPr lang="en-US" sz="1500" dirty="0" smtClean="0"/>
              <a:t>recovery housing, transportation services, EBPs or promising practices (White Bison </a:t>
            </a:r>
            <a:r>
              <a:rPr lang="en-US" sz="1500" dirty="0" err="1" smtClean="0"/>
              <a:t>Wellbriety</a:t>
            </a:r>
            <a:r>
              <a:rPr lang="en-US" sz="1500" dirty="0" smtClean="0"/>
              <a:t> groups, Medicine Wheel, Mending Broken Hearts, Red Road to </a:t>
            </a:r>
            <a:r>
              <a:rPr lang="en-US" sz="1500" dirty="0" err="1" smtClean="0"/>
              <a:t>Wellbriety</a:t>
            </a:r>
            <a:r>
              <a:rPr lang="en-US" sz="1500" dirty="0" smtClean="0"/>
              <a:t>, Mindfulness, yoga for recovery).</a:t>
            </a:r>
          </a:p>
          <a:p>
            <a:pPr lvl="2"/>
            <a:r>
              <a:rPr lang="en-US" sz="1500" dirty="0" smtClean="0"/>
              <a:t> </a:t>
            </a:r>
            <a:r>
              <a:rPr lang="en-US" sz="1500" dirty="0" smtClean="0"/>
              <a:t>Include # of sessions and # of individuals served.</a:t>
            </a:r>
            <a:endParaRPr lang="en-US" sz="1500" dirty="0"/>
          </a:p>
          <a:p>
            <a:pPr lvl="1"/>
            <a:r>
              <a:rPr lang="en-US" sz="1500" dirty="0"/>
              <a:t>Treatment Cost </a:t>
            </a:r>
            <a:r>
              <a:rPr lang="en-US" sz="1500" dirty="0" smtClean="0"/>
              <a:t>Assistance</a:t>
            </a:r>
          </a:p>
          <a:p>
            <a:pPr lvl="2"/>
            <a:r>
              <a:rPr lang="en-US" sz="1500" dirty="0" smtClean="0"/>
              <a:t>Examples: transportation to services, incentives, payment of treatment or medications, care packages needed to start treatment. </a:t>
            </a:r>
          </a:p>
          <a:p>
            <a:pPr lvl="2"/>
            <a:r>
              <a:rPr lang="en-US" sz="1500" dirty="0" smtClean="0"/>
              <a:t>Include</a:t>
            </a:r>
            <a:r>
              <a:rPr lang="en-US" sz="1500" dirty="0" smtClean="0"/>
              <a:t> </a:t>
            </a:r>
            <a:r>
              <a:rPr lang="en-US" sz="1500" dirty="0"/>
              <a:t># of individuals provided financial </a:t>
            </a:r>
            <a:r>
              <a:rPr lang="en-US" sz="1500" dirty="0" smtClean="0"/>
              <a:t>assistance and </a:t>
            </a:r>
            <a:r>
              <a:rPr lang="en-US" sz="1500" dirty="0"/>
              <a:t>the type of assistance </a:t>
            </a:r>
            <a:r>
              <a:rPr lang="en-US" sz="1500" dirty="0" smtClean="0"/>
              <a:t>provided</a:t>
            </a:r>
          </a:p>
          <a:p>
            <a:pPr lvl="1"/>
            <a:r>
              <a:rPr lang="en-US" sz="1500" dirty="0" smtClean="0"/>
              <a:t>Transitional </a:t>
            </a:r>
            <a:r>
              <a:rPr lang="en-US" sz="1500" dirty="0"/>
              <a:t>Assistance for Individuals Returning from Justice Settings or Other Rehabilitative </a:t>
            </a:r>
            <a:r>
              <a:rPr lang="en-US" sz="1500" dirty="0" smtClean="0"/>
              <a:t>Settings</a:t>
            </a:r>
          </a:p>
          <a:p>
            <a:pPr lvl="2"/>
            <a:r>
              <a:rPr lang="en-US" sz="1500" dirty="0" smtClean="0"/>
              <a:t>Examples: transportation to services, incentives, payment of transitional housing, payment of treatment or medications. </a:t>
            </a:r>
            <a:endParaRPr lang="en-US" sz="1500" dirty="0"/>
          </a:p>
          <a:p>
            <a:pPr lvl="2"/>
            <a:r>
              <a:rPr lang="en-US" sz="1500" dirty="0" smtClean="0"/>
              <a:t>Include </a:t>
            </a:r>
            <a:r>
              <a:rPr lang="en-US" sz="1500" dirty="0" smtClean="0"/>
              <a:t># </a:t>
            </a:r>
            <a:r>
              <a:rPr lang="en-US" sz="1500" dirty="0"/>
              <a:t>of individuals provided transitional </a:t>
            </a:r>
            <a:r>
              <a:rPr lang="en-US" sz="1500" dirty="0" smtClean="0"/>
              <a:t>assistance</a:t>
            </a:r>
            <a:r>
              <a:rPr lang="en-US" sz="1500" dirty="0"/>
              <a:t>.</a:t>
            </a:r>
            <a:endParaRPr lang="en-US" sz="1500" dirty="0"/>
          </a:p>
        </p:txBody>
      </p:sp>
      <p:sp>
        <p:nvSpPr>
          <p:cNvPr id="3" name="Title 2"/>
          <p:cNvSpPr>
            <a:spLocks noGrp="1"/>
          </p:cNvSpPr>
          <p:nvPr>
            <p:ph type="title"/>
          </p:nvPr>
        </p:nvSpPr>
        <p:spPr/>
        <p:txBody>
          <a:bodyPr>
            <a:normAutofit fontScale="90000"/>
          </a:bodyPr>
          <a:lstStyle/>
          <a:p>
            <a:r>
              <a:rPr lang="en-US" dirty="0"/>
              <a:t>TOR Activities (continued)</a:t>
            </a:r>
          </a:p>
        </p:txBody>
      </p:sp>
    </p:spTree>
    <p:extLst>
      <p:ext uri="{BB962C8B-B14F-4D97-AF65-F5344CB8AC3E}">
        <p14:creationId xmlns:p14="http://schemas.microsoft.com/office/powerpoint/2010/main" val="697894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1"/>
            <a:r>
              <a:rPr lang="en-US" dirty="0" smtClean="0"/>
              <a:t>Tribal </a:t>
            </a:r>
            <a:r>
              <a:rPr lang="en-US" dirty="0"/>
              <a:t>Epidemiology Centers</a:t>
            </a:r>
          </a:p>
          <a:p>
            <a:pPr lvl="2"/>
            <a:r>
              <a:rPr lang="en-US" dirty="0" smtClean="0"/>
              <a:t>Describe </a:t>
            </a:r>
            <a:r>
              <a:rPr lang="en-US" dirty="0"/>
              <a:t>any work you have done with the Tribal Epidemiology Centers (e.g. improved surveillance, data collection, performance evaluation, population health management, GPRA data collection assistance, etc.).</a:t>
            </a:r>
          </a:p>
          <a:p>
            <a:pPr lvl="1"/>
            <a:endParaRPr lang="en-US" dirty="0"/>
          </a:p>
          <a:p>
            <a:pPr lvl="1"/>
            <a:r>
              <a:rPr lang="en-US" dirty="0" smtClean="0"/>
              <a:t>Data </a:t>
            </a:r>
            <a:r>
              <a:rPr lang="en-US" dirty="0"/>
              <a:t>Collection/Performance Evaluation</a:t>
            </a:r>
          </a:p>
          <a:p>
            <a:pPr lvl="2"/>
            <a:r>
              <a:rPr lang="en-US" dirty="0" smtClean="0"/>
              <a:t>Please </a:t>
            </a:r>
            <a:r>
              <a:rPr lang="en-US" dirty="0"/>
              <a:t>describe data collection best practices or barriers to submitting required GPRA data. Describe how data collection is performed (e.g. through peer recovery support specialists, quality improvement officers, clinical application specialists, etc.), and any type of data not yet included in the report (e.g. pharmacy reports, # of opioid prescriptions, # of benzodiazepine prescriptions, changes in prescription rates, etc. ). </a:t>
            </a:r>
            <a:endParaRPr lang="en-US" dirty="0" smtClean="0"/>
          </a:p>
          <a:p>
            <a:pPr marL="1219170" lvl="2" indent="0">
              <a:buNone/>
            </a:pPr>
            <a:endParaRPr lang="en-US" dirty="0"/>
          </a:p>
          <a:p>
            <a:pPr lvl="1"/>
            <a:r>
              <a:rPr lang="en-US" dirty="0" smtClean="0"/>
              <a:t>Culturally </a:t>
            </a:r>
            <a:r>
              <a:rPr lang="en-US" dirty="0"/>
              <a:t>Appropriate and Traditional Practices</a:t>
            </a:r>
          </a:p>
          <a:p>
            <a:pPr lvl="2"/>
            <a:r>
              <a:rPr lang="en-US" dirty="0" smtClean="0"/>
              <a:t>Describe </a:t>
            </a:r>
            <a:r>
              <a:rPr lang="en-US" dirty="0"/>
              <a:t>practice type, # of activities, and # of individuals reached.</a:t>
            </a:r>
          </a:p>
          <a:p>
            <a:pPr lvl="1"/>
            <a:endParaRPr lang="en-US" dirty="0"/>
          </a:p>
          <a:p>
            <a:endParaRPr lang="en-US" dirty="0"/>
          </a:p>
        </p:txBody>
      </p:sp>
      <p:sp>
        <p:nvSpPr>
          <p:cNvPr id="3" name="Title 2"/>
          <p:cNvSpPr>
            <a:spLocks noGrp="1"/>
          </p:cNvSpPr>
          <p:nvPr>
            <p:ph type="title"/>
          </p:nvPr>
        </p:nvSpPr>
        <p:spPr/>
        <p:txBody>
          <a:bodyPr>
            <a:normAutofit fontScale="90000"/>
          </a:bodyPr>
          <a:lstStyle/>
          <a:p>
            <a:r>
              <a:rPr lang="en-US" dirty="0"/>
              <a:t>TOR Activities </a:t>
            </a:r>
            <a:r>
              <a:rPr lang="en-US" dirty="0" smtClean="0"/>
              <a:t>(continued)</a:t>
            </a:r>
            <a:endParaRPr lang="en-US" dirty="0"/>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35090459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lvl="1"/>
            <a:r>
              <a:rPr lang="en-US" dirty="0" smtClean="0"/>
              <a:t>Telehealth </a:t>
            </a:r>
            <a:r>
              <a:rPr lang="en-US" dirty="0"/>
              <a:t>Activities to Increase the Capacity to Support OUD Prevention, Treatment, and Recovery </a:t>
            </a:r>
          </a:p>
          <a:p>
            <a:pPr lvl="2"/>
            <a:r>
              <a:rPr lang="en-US" dirty="0" smtClean="0"/>
              <a:t>Describe </a:t>
            </a:r>
            <a:r>
              <a:rPr lang="en-US" dirty="0"/>
              <a:t>activity type (e.g. Project ECHO, tele-consult, telemedicine, etc.), # of encounters and encounter types, and # of individuals who received services.</a:t>
            </a:r>
          </a:p>
          <a:p>
            <a:pPr lvl="1"/>
            <a:endParaRPr lang="en-US" dirty="0"/>
          </a:p>
          <a:p>
            <a:pPr lvl="1"/>
            <a:r>
              <a:rPr lang="en-US" dirty="0" smtClean="0"/>
              <a:t>Infrastructure Development</a:t>
            </a:r>
            <a:endParaRPr lang="en-US" dirty="0"/>
          </a:p>
          <a:p>
            <a:pPr lvl="2"/>
            <a:r>
              <a:rPr lang="en-US" dirty="0"/>
              <a:t>Describe any infrastructure development you have done through your TOR grant funding (e.g. electronic health record system enhancement, policy development, care process, referral management, behavioral health integration, prescription drug monitoring program utilization, facility renovations). Describe the impact of your infrastructure development on your treatment, prevention, and recovery outcomes.</a:t>
            </a:r>
          </a:p>
          <a:p>
            <a:pPr lvl="1"/>
            <a:endParaRPr lang="en-US" dirty="0"/>
          </a:p>
          <a:p>
            <a:pPr lvl="1"/>
            <a:r>
              <a:rPr lang="en-US" dirty="0" smtClean="0"/>
              <a:t>Number </a:t>
            </a:r>
            <a:r>
              <a:rPr lang="en-US" dirty="0"/>
              <a:t>of Unduplicated Individuals Served with SUDs/OUD</a:t>
            </a:r>
          </a:p>
          <a:p>
            <a:pPr lvl="2"/>
            <a:r>
              <a:rPr lang="en-US" dirty="0" smtClean="0"/>
              <a:t>Provide </a:t>
            </a:r>
            <a:r>
              <a:rPr lang="en-US" dirty="0"/>
              <a:t>the number of unduplicated individuals served with OUD and other substance use disorders during the reporting period, and also your client target number</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TOR Activities (continued)</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2107830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t>Staff </a:t>
            </a:r>
            <a:r>
              <a:rPr lang="en-US" sz="2800" dirty="0"/>
              <a:t>Updates: Please identify the name and title of any staff people directly involved in this grant whose status has changed (e.g., newly hired, no longer in a position, change in position) throughout the </a:t>
            </a:r>
            <a:r>
              <a:rPr lang="en-US" sz="2800" dirty="0" smtClean="0"/>
              <a:t>grant </a:t>
            </a:r>
            <a:r>
              <a:rPr lang="en-US" sz="2800" dirty="0"/>
              <a:t>period.</a:t>
            </a:r>
          </a:p>
          <a:p>
            <a:r>
              <a:rPr lang="en-US" sz="2800" dirty="0" smtClean="0"/>
              <a:t>Other </a:t>
            </a:r>
            <a:r>
              <a:rPr lang="en-US" sz="2800" dirty="0"/>
              <a:t>Staff Matters: Indicate if you are fully staffed. If not, please provide a brief description of the issues you are experiencing and your strategies for addressing the recruitment and retention of staff. </a:t>
            </a:r>
          </a:p>
          <a:p>
            <a:endParaRPr lang="en-US" dirty="0"/>
          </a:p>
        </p:txBody>
      </p:sp>
      <p:sp>
        <p:nvSpPr>
          <p:cNvPr id="3" name="Title 2"/>
          <p:cNvSpPr>
            <a:spLocks noGrp="1"/>
          </p:cNvSpPr>
          <p:nvPr>
            <p:ph type="title"/>
          </p:nvPr>
        </p:nvSpPr>
        <p:spPr/>
        <p:txBody>
          <a:bodyPr>
            <a:normAutofit fontScale="90000"/>
          </a:bodyPr>
          <a:lstStyle/>
          <a:p>
            <a:r>
              <a:rPr lang="en-US" dirty="0"/>
              <a:t>Key Personnel</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6126166"/>
            <a:ext cx="1027070" cy="532192"/>
          </a:xfrm>
          <a:prstGeom prst="rect">
            <a:avLst/>
          </a:prstGeom>
          <a:noFill/>
          <a:ln>
            <a:noFill/>
          </a:ln>
        </p:spPr>
      </p:pic>
    </p:spTree>
    <p:extLst>
      <p:ext uri="{BB962C8B-B14F-4D97-AF65-F5344CB8AC3E}">
        <p14:creationId xmlns:p14="http://schemas.microsoft.com/office/powerpoint/2010/main" val="215226226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1333</TotalTime>
  <Words>1354</Words>
  <Application>Microsoft Office PowerPoint</Application>
  <PresentationFormat>Widescreen</PresentationFormat>
  <Paragraphs>103</Paragraphs>
  <Slides>14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1_Office Theme</vt:lpstr>
      <vt:lpstr>Guidance on Completing the TOR Annual Progress Report</vt:lpstr>
      <vt:lpstr>Annual Programmatic Progress Report</vt:lpstr>
      <vt:lpstr>FY18 TOR Grantees</vt:lpstr>
      <vt:lpstr>FY19 TOR Grantees</vt:lpstr>
      <vt:lpstr>TOR Activities </vt:lpstr>
      <vt:lpstr>TOR Activities (continued)</vt:lpstr>
      <vt:lpstr>TOR Activities (continued)</vt:lpstr>
      <vt:lpstr>TOR Activities (continued)</vt:lpstr>
      <vt:lpstr>Key Personnel</vt:lpstr>
      <vt:lpstr>Barriers and Success Stories</vt:lpstr>
      <vt:lpstr>COVID-19 Response</vt:lpstr>
      <vt:lpstr>Grant Closeout (FY18 Only)</vt:lpstr>
      <vt:lpstr>How to Submit the Report</vt:lpstr>
      <vt:lpstr>Questions?</vt:lpstr>
    </vt:vector>
  </TitlesOfParts>
  <Company>HHS/ITIO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Longinetti, William (SAMHSA/CSAT/DPT)</dc:creator>
  <cp:lastModifiedBy>Romero, Amy (SAMHSA/CSAT)</cp:lastModifiedBy>
  <cp:revision>56</cp:revision>
  <dcterms:created xsi:type="dcterms:W3CDTF">2020-08-10T18:39:34Z</dcterms:created>
  <dcterms:modified xsi:type="dcterms:W3CDTF">2020-09-23T15:30:35Z</dcterms:modified>
</cp:coreProperties>
</file>