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22" r:id="rId3"/>
    <p:sldId id="288" r:id="rId4"/>
    <p:sldId id="423" r:id="rId5"/>
    <p:sldId id="424" r:id="rId6"/>
    <p:sldId id="816" r:id="rId7"/>
    <p:sldId id="286" r:id="rId8"/>
    <p:sldId id="807" r:id="rId9"/>
    <p:sldId id="431" r:id="rId10"/>
    <p:sldId id="276" r:id="rId11"/>
    <p:sldId id="273" r:id="rId12"/>
    <p:sldId id="274" r:id="rId13"/>
    <p:sldId id="808" r:id="rId14"/>
    <p:sldId id="426" r:id="rId15"/>
    <p:sldId id="432" r:id="rId16"/>
    <p:sldId id="815" r:id="rId17"/>
    <p:sldId id="427" r:id="rId18"/>
    <p:sldId id="809" r:id="rId19"/>
    <p:sldId id="814" r:id="rId20"/>
    <p:sldId id="429" r:id="rId21"/>
    <p:sldId id="433" r:id="rId22"/>
    <p:sldId id="430" r:id="rId23"/>
    <p:sldId id="817" r:id="rId24"/>
    <p:sldId id="421"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3A547C"/>
    <a:srgbClr val="EA7033"/>
    <a:srgbClr val="992065"/>
    <a:srgbClr val="F3EA22"/>
    <a:srgbClr val="009D70"/>
    <a:srgbClr val="003970"/>
    <a:srgbClr val="E54125"/>
    <a:srgbClr val="919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200" autoAdjust="0"/>
  </p:normalViewPr>
  <p:slideViewPr>
    <p:cSldViewPr snapToGrid="0">
      <p:cViewPr varScale="1">
        <p:scale>
          <a:sx n="113" d="100"/>
          <a:sy n="113" d="100"/>
        </p:scale>
        <p:origin x="51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68F61-D837-4602-8D29-9C4FFBFA0FCD}"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B16A8-B2AD-4E2D-85DC-CF5D2137A7B0}" type="slidenum">
              <a:rPr lang="en-US" smtClean="0"/>
              <a:t>‹#›</a:t>
            </a:fld>
            <a:endParaRPr lang="en-US"/>
          </a:p>
        </p:txBody>
      </p:sp>
    </p:spTree>
    <p:extLst>
      <p:ext uri="{BB962C8B-B14F-4D97-AF65-F5344CB8AC3E}">
        <p14:creationId xmlns:p14="http://schemas.microsoft.com/office/powerpoint/2010/main" val="427584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pmc/articles/PMC4818164/pdf/nihms-762798.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uralhealthinfo.org/toolkits/rural-toolkit/1/needs-assess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ibalepicenters.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mhsa.gov/data/sites/default/files/reports/rpt23246/1_AIAN_2020_01_14_508.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Welcome to the Native Center for Behavioral Health! I am </a:t>
            </a:r>
            <a:r>
              <a:rPr lang="en-US" sz="1200" b="0" i="0" u="sng" dirty="0">
                <a:solidFill>
                  <a:srgbClr val="000000"/>
                </a:solidFill>
                <a:effectLst/>
                <a:latin typeface="Arial" panose="020B0604020202020204" pitchFamily="34" charset="0"/>
              </a:rPr>
              <a:t>Elleh Driscoll, </a:t>
            </a:r>
            <a:r>
              <a:rPr lang="en-US" sz="1200" b="0" i="0" u="none" strike="noStrike" dirty="0">
                <a:solidFill>
                  <a:srgbClr val="000000"/>
                </a:solidFill>
                <a:effectLst/>
                <a:latin typeface="Arial" panose="020B0604020202020204" pitchFamily="34" charset="0"/>
              </a:rPr>
              <a:t>and today, </a:t>
            </a:r>
            <a:r>
              <a:rPr lang="en-US" sz="1200" b="0" i="0" u="sng" dirty="0">
                <a:solidFill>
                  <a:srgbClr val="000000"/>
                </a:solidFill>
                <a:effectLst/>
                <a:latin typeface="Arial" panose="020B0604020202020204" pitchFamily="34" charset="0"/>
              </a:rPr>
              <a:t>Avis Garcia </a:t>
            </a:r>
            <a:r>
              <a:rPr lang="en-US" sz="1200" b="0" i="0" u="none" strike="noStrike" dirty="0">
                <a:solidFill>
                  <a:srgbClr val="000000"/>
                </a:solidFill>
                <a:effectLst/>
                <a:latin typeface="Arial" panose="020B0604020202020204" pitchFamily="34" charset="0"/>
              </a:rPr>
              <a:t>will be presenting </a:t>
            </a:r>
            <a:r>
              <a:rPr lang="en-US" sz="1200" b="0" i="0" u="sng" dirty="0">
                <a:solidFill>
                  <a:srgbClr val="000000"/>
                </a:solidFill>
                <a:effectLst/>
                <a:latin typeface="Arial" panose="020B0604020202020204" pitchFamily="34" charset="0"/>
              </a:rPr>
              <a:t>Safe at Home: Domestic Violence Awareness Series Part 2!</a:t>
            </a:r>
            <a:endParaRPr lang="en-US" dirty="0"/>
          </a:p>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1</a:t>
            </a:fld>
            <a:endParaRPr lang="en-US"/>
          </a:p>
        </p:txBody>
      </p:sp>
    </p:spTree>
    <p:extLst>
      <p:ext uri="{BB962C8B-B14F-4D97-AF65-F5344CB8AC3E}">
        <p14:creationId xmlns:p14="http://schemas.microsoft.com/office/powerpoint/2010/main" val="381888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https://www.ncbi.nlm.nih.gov/pmc/articles/PMC4818164/pdf/nihms-762798.pdf</a:t>
            </a:r>
            <a:endParaRPr lang="en-US" dirty="0"/>
          </a:p>
        </p:txBody>
      </p:sp>
      <p:sp>
        <p:nvSpPr>
          <p:cNvPr id="4" name="Slide Number Placeholder 3"/>
          <p:cNvSpPr>
            <a:spLocks noGrp="1"/>
          </p:cNvSpPr>
          <p:nvPr>
            <p:ph type="sldNum" sz="quarter" idx="5"/>
          </p:nvPr>
        </p:nvSpPr>
        <p:spPr/>
        <p:txBody>
          <a:bodyPr/>
          <a:lstStyle/>
          <a:p>
            <a:fld id="{1F178F10-1EBB-48F8-93AC-5367D14E5864}" type="slidenum">
              <a:rPr lang="en-US" smtClean="0"/>
              <a:t>19</a:t>
            </a:fld>
            <a:endParaRPr lang="en-US"/>
          </a:p>
        </p:txBody>
      </p:sp>
    </p:spTree>
    <p:extLst>
      <p:ext uri="{BB962C8B-B14F-4D97-AF65-F5344CB8AC3E}">
        <p14:creationId xmlns:p14="http://schemas.microsoft.com/office/powerpoint/2010/main" val="149935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SAMHSA GPOs are also on the line for questions.</a:t>
            </a:r>
          </a:p>
        </p:txBody>
      </p:sp>
      <p:sp>
        <p:nvSpPr>
          <p:cNvPr id="4" name="Slide Number Placeholder 3"/>
          <p:cNvSpPr>
            <a:spLocks noGrp="1"/>
          </p:cNvSpPr>
          <p:nvPr>
            <p:ph type="sldNum" sz="quarter" idx="5"/>
          </p:nvPr>
        </p:nvSpPr>
        <p:spPr/>
        <p:txBody>
          <a:bodyPr/>
          <a:lstStyle/>
          <a:p>
            <a:fld id="{E4AB16A8-B2AD-4E2D-85DC-CF5D2137A7B0}" type="slidenum">
              <a:rPr lang="en-US" smtClean="0"/>
              <a:t>24</a:t>
            </a:fld>
            <a:endParaRPr lang="en-US"/>
          </a:p>
        </p:txBody>
      </p:sp>
    </p:spTree>
    <p:extLst>
      <p:ext uri="{BB962C8B-B14F-4D97-AF65-F5344CB8AC3E}">
        <p14:creationId xmlns:p14="http://schemas.microsoft.com/office/powerpoint/2010/main" val="272680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25</a:t>
            </a:fld>
            <a:endParaRPr lang="en-US"/>
          </a:p>
        </p:txBody>
      </p:sp>
    </p:spTree>
    <p:extLst>
      <p:ext uri="{BB962C8B-B14F-4D97-AF65-F5344CB8AC3E}">
        <p14:creationId xmlns:p14="http://schemas.microsoft.com/office/powerpoint/2010/main" val="372866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br>
              <a:rPr lang="en-US" b="0" dirty="0">
                <a:effectLst/>
              </a:rPr>
            </a:br>
            <a:r>
              <a:rPr lang="en-US" b="0" dirty="0">
                <a:effectLst/>
              </a:rPr>
              <a:t>SAMHSA GPOs are also on the line for questions.</a:t>
            </a:r>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2</a:t>
            </a:fld>
            <a:endParaRPr lang="en-US"/>
          </a:p>
        </p:txBody>
      </p:sp>
    </p:spTree>
    <p:extLst>
      <p:ext uri="{BB962C8B-B14F-4D97-AF65-F5344CB8AC3E}">
        <p14:creationId xmlns:p14="http://schemas.microsoft.com/office/powerpoint/2010/main" val="130067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resource includes lots f helpful templates and ideas.</a:t>
            </a:r>
          </a:p>
        </p:txBody>
      </p:sp>
      <p:sp>
        <p:nvSpPr>
          <p:cNvPr id="4" name="Slide Number Placeholder 3"/>
          <p:cNvSpPr>
            <a:spLocks noGrp="1"/>
          </p:cNvSpPr>
          <p:nvPr>
            <p:ph type="sldNum" sz="quarter" idx="5"/>
          </p:nvPr>
        </p:nvSpPr>
        <p:spPr/>
        <p:txBody>
          <a:bodyPr/>
          <a:lstStyle/>
          <a:p>
            <a:fld id="{E4AB16A8-B2AD-4E2D-85DC-CF5D2137A7B0}" type="slidenum">
              <a:rPr lang="en-US" smtClean="0"/>
              <a:t>3</a:t>
            </a:fld>
            <a:endParaRPr lang="en-US"/>
          </a:p>
        </p:txBody>
      </p:sp>
    </p:spTree>
    <p:extLst>
      <p:ext uri="{BB962C8B-B14F-4D97-AF65-F5344CB8AC3E}">
        <p14:creationId xmlns:p14="http://schemas.microsoft.com/office/powerpoint/2010/main" val="986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Sometimes a crisis in a tribal community or a funding opportunity or other situation will necessitate an accelerated needs and resource assessment process. So let’s look at a few resources that could be helpful in such circumstances. The items on this slide represent actions you can take (perhaps you would want to enlist the assistance of a tribal member with expertise, a university researcher or combination/team)</a:t>
            </a:r>
          </a:p>
          <a:p>
            <a:r>
              <a:rPr lang="en-US" dirty="0"/>
              <a:t>Source: </a:t>
            </a:r>
            <a:r>
              <a:rPr lang="en-US" dirty="0">
                <a:hlinkClick r:id="rId3"/>
              </a:rPr>
              <a:t>https://www.ruralhealthinfo.org/toolkits/rural-toolkit/1/needs-assessment</a:t>
            </a:r>
            <a:endParaRPr lang="en-US" dirty="0"/>
          </a:p>
        </p:txBody>
      </p:sp>
      <p:sp>
        <p:nvSpPr>
          <p:cNvPr id="4" name="Slide Number Placeholder 3"/>
          <p:cNvSpPr>
            <a:spLocks noGrp="1"/>
          </p:cNvSpPr>
          <p:nvPr>
            <p:ph type="sldNum" sz="quarter" idx="5"/>
          </p:nvPr>
        </p:nvSpPr>
        <p:spPr/>
        <p:txBody>
          <a:bodyPr/>
          <a:lstStyle/>
          <a:p>
            <a:fld id="{1F178F10-1EBB-48F8-93AC-5367D14E5864}" type="slidenum">
              <a:rPr lang="en-US" smtClean="0"/>
              <a:t>8</a:t>
            </a:fld>
            <a:endParaRPr lang="en-US"/>
          </a:p>
        </p:txBody>
      </p:sp>
    </p:spTree>
    <p:extLst>
      <p:ext uri="{BB962C8B-B14F-4D97-AF65-F5344CB8AC3E}">
        <p14:creationId xmlns:p14="http://schemas.microsoft.com/office/powerpoint/2010/main" val="307886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Talk about the TECs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https://tribalepicenters.org/</a:t>
            </a:r>
            <a:endParaRPr lang="en-US" dirty="0"/>
          </a:p>
          <a:p>
            <a:endParaRPr lang="en-US" dirty="0"/>
          </a:p>
        </p:txBody>
      </p:sp>
      <p:sp>
        <p:nvSpPr>
          <p:cNvPr id="4" name="Slide Number Placeholder 3"/>
          <p:cNvSpPr>
            <a:spLocks noGrp="1"/>
          </p:cNvSpPr>
          <p:nvPr>
            <p:ph type="sldNum" sz="quarter" idx="5"/>
          </p:nvPr>
        </p:nvSpPr>
        <p:spPr/>
        <p:txBody>
          <a:bodyPr/>
          <a:lstStyle/>
          <a:p>
            <a:fld id="{1F178F10-1EBB-48F8-93AC-5367D14E5864}" type="slidenum">
              <a:rPr lang="en-US" smtClean="0"/>
              <a:t>10</a:t>
            </a:fld>
            <a:endParaRPr lang="en-US"/>
          </a:p>
        </p:txBody>
      </p:sp>
    </p:spTree>
    <p:extLst>
      <p:ext uri="{BB962C8B-B14F-4D97-AF65-F5344CB8AC3E}">
        <p14:creationId xmlns:p14="http://schemas.microsoft.com/office/powerpoint/2010/main" val="285828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This prevalence data could be applied against your tribal population to provide some general idea of the potential issue (while there is nothing wrong with this approach you should disclose your use of this process if doing such so you are clear about using a synthetic estimate rather than actual from our tribe). Let’s look at some of the data this resource provides.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hlinkClick r:id="rId3"/>
              </a:rPr>
              <a:t>https://www.samhsa.gov/data/sites/default/files/reports/rpt23246/1_AIAN_2020_01_14_508.pdf</a:t>
            </a:r>
            <a:endParaRPr lang="en-US" sz="1200" dirty="0"/>
          </a:p>
          <a:p>
            <a:endParaRPr lang="en-US" dirty="0"/>
          </a:p>
        </p:txBody>
      </p:sp>
      <p:sp>
        <p:nvSpPr>
          <p:cNvPr id="4" name="Slide Number Placeholder 3"/>
          <p:cNvSpPr>
            <a:spLocks noGrp="1"/>
          </p:cNvSpPr>
          <p:nvPr>
            <p:ph type="sldNum" sz="quarter" idx="5"/>
          </p:nvPr>
        </p:nvSpPr>
        <p:spPr/>
        <p:txBody>
          <a:bodyPr/>
          <a:lstStyle/>
          <a:p>
            <a:fld id="{1F178F10-1EBB-48F8-93AC-5367D14E5864}" type="slidenum">
              <a:rPr lang="en-US" smtClean="0"/>
              <a:t>11</a:t>
            </a:fld>
            <a:endParaRPr lang="en-US"/>
          </a:p>
        </p:txBody>
      </p:sp>
    </p:spTree>
    <p:extLst>
      <p:ext uri="{BB962C8B-B14F-4D97-AF65-F5344CB8AC3E}">
        <p14:creationId xmlns:p14="http://schemas.microsoft.com/office/powerpoint/2010/main" val="73144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If you do not have tribal specific data, you could apply these national data against your population of 18+</a:t>
            </a:r>
          </a:p>
        </p:txBody>
      </p:sp>
      <p:sp>
        <p:nvSpPr>
          <p:cNvPr id="4" name="Slide Number Placeholder 3"/>
          <p:cNvSpPr>
            <a:spLocks noGrp="1"/>
          </p:cNvSpPr>
          <p:nvPr>
            <p:ph type="sldNum" sz="quarter" idx="5"/>
          </p:nvPr>
        </p:nvSpPr>
        <p:spPr/>
        <p:txBody>
          <a:bodyPr/>
          <a:lstStyle/>
          <a:p>
            <a:fld id="{1F178F10-1EBB-48F8-93AC-5367D14E5864}" type="slidenum">
              <a:rPr lang="en-US" smtClean="0"/>
              <a:t>12</a:t>
            </a:fld>
            <a:endParaRPr lang="en-US"/>
          </a:p>
        </p:txBody>
      </p:sp>
    </p:spTree>
    <p:extLst>
      <p:ext uri="{BB962C8B-B14F-4D97-AF65-F5344CB8AC3E}">
        <p14:creationId xmlns:p14="http://schemas.microsoft.com/office/powerpoint/2010/main" val="100576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13</a:t>
            </a:fld>
            <a:endParaRPr lang="en-US"/>
          </a:p>
        </p:txBody>
      </p:sp>
    </p:spTree>
    <p:extLst>
      <p:ext uri="{BB962C8B-B14F-4D97-AF65-F5344CB8AC3E}">
        <p14:creationId xmlns:p14="http://schemas.microsoft.com/office/powerpoint/2010/main" val="100115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18</a:t>
            </a:fld>
            <a:endParaRPr lang="en-US"/>
          </a:p>
        </p:txBody>
      </p:sp>
    </p:spTree>
    <p:extLst>
      <p:ext uri="{BB962C8B-B14F-4D97-AF65-F5344CB8AC3E}">
        <p14:creationId xmlns:p14="http://schemas.microsoft.com/office/powerpoint/2010/main" val="321018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8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C2704A3-A473-495C-9587-14B5B590BD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3902697"/>
            <a:ext cx="6221689" cy="2387600"/>
          </a:xfrm>
        </p:spPr>
        <p:txBody>
          <a:bodyPr>
            <a:normAutofit/>
          </a:bodyPr>
          <a:lstStyle>
            <a:lvl1pPr marL="0" indent="0" algn="ctr">
              <a:buNone/>
              <a:defRPr sz="36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26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180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10515600" cy="2852737"/>
          </a:xfrm>
        </p:spPr>
        <p:txBody>
          <a:bodyPr anchor="b">
            <a:normAutofit/>
          </a:bodyPr>
          <a:lstStyle>
            <a:lvl1pPr>
              <a:defRPr sz="6600">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7590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151012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5747208"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6172200" y="1825624"/>
            <a:ext cx="5686720"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mond 6">
            <a:extLst>
              <a:ext uri="{FF2B5EF4-FFF2-40B4-BE49-F238E27FC236}">
                <a16:creationId xmlns:a16="http://schemas.microsoft.com/office/drawing/2014/main" id="{5294246C-B160-4296-94A6-B86C32D21C2F}"/>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673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6D0CB58B-6113-4039-9183-02E09A9BA2E7}"/>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E843EB-4357-4588-B4CB-B920BCF89613}"/>
              </a:ext>
            </a:extLst>
          </p:cNvPr>
          <p:cNvSpPr>
            <a:spLocks noGrp="1"/>
          </p:cNvSpPr>
          <p:nvPr>
            <p:ph type="title"/>
          </p:nvPr>
        </p:nvSpPr>
        <p:spPr>
          <a:xfrm>
            <a:off x="395926" y="457200"/>
            <a:ext cx="4376099" cy="1600200"/>
          </a:xfrm>
        </p:spPr>
        <p:txBody>
          <a:bodyPr anchor="b">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2CF36F27-3F1C-4B20-923F-A26CD555FE94}"/>
              </a:ext>
            </a:extLst>
          </p:cNvPr>
          <p:cNvSpPr>
            <a:spLocks noGrp="1"/>
          </p:cNvSpPr>
          <p:nvPr>
            <p:ph idx="1"/>
          </p:nvPr>
        </p:nvSpPr>
        <p:spPr>
          <a:xfrm>
            <a:off x="5183188" y="987425"/>
            <a:ext cx="6612886" cy="55547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A35F6C2-5A9B-4267-9CCF-3D7ADD058604}"/>
              </a:ext>
            </a:extLst>
          </p:cNvPr>
          <p:cNvSpPr>
            <a:spLocks noGrp="1"/>
          </p:cNvSpPr>
          <p:nvPr>
            <p:ph type="body" sz="half" idx="2"/>
          </p:nvPr>
        </p:nvSpPr>
        <p:spPr>
          <a:xfrm>
            <a:off x="395926" y="2057400"/>
            <a:ext cx="4376099" cy="44848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Diamond 6">
            <a:extLst>
              <a:ext uri="{FF2B5EF4-FFF2-40B4-BE49-F238E27FC236}">
                <a16:creationId xmlns:a16="http://schemas.microsoft.com/office/drawing/2014/main" id="{50D233EF-7A28-473E-B5EC-81AC23146E62}"/>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269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4165"/>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50" r:id="rId3"/>
    <p:sldLayoutId id="2147483651" r:id="rId4"/>
    <p:sldLayoutId id="2147483652"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mhsa.gov/data/sites/default/files/reports/rpt23246/1_AIAN_2020_01_14_508.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store.samhsa.gov/product/The-National-Tribal-Behavioral-Health-Agenda/PEP16-NTBH-AGENDA" TargetMode="External"/><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amhsa.gov/ebp-resource-cent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attcnetwork.org/sites/default/files/2018-11/TORprojDirJobDescription.doc"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samhsa.gov/sites/default/files/grant-application-manual.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hyperlink" Target="https://www.samhsa.gov/sites/default/files/foa-applicant-webinar.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samhsa.gov/grants/grant-announcements/ti-21-007"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F26F-0C7C-447F-AFAC-5D8A544E9FE3}"/>
              </a:ext>
            </a:extLst>
          </p:cNvPr>
          <p:cNvSpPr>
            <a:spLocks noGrp="1"/>
          </p:cNvSpPr>
          <p:nvPr>
            <p:ph type="ctrTitle"/>
          </p:nvPr>
        </p:nvSpPr>
        <p:spPr/>
        <p:txBody>
          <a:bodyPr>
            <a:normAutofit/>
          </a:bodyPr>
          <a:lstStyle/>
          <a:p>
            <a:r>
              <a:rPr lang="en-US" dirty="0"/>
              <a:t>Applying for Grant Funding</a:t>
            </a:r>
          </a:p>
        </p:txBody>
      </p:sp>
      <p:sp>
        <p:nvSpPr>
          <p:cNvPr id="3" name="Subtitle 2">
            <a:extLst>
              <a:ext uri="{FF2B5EF4-FFF2-40B4-BE49-F238E27FC236}">
                <a16:creationId xmlns:a16="http://schemas.microsoft.com/office/drawing/2014/main" id="{ADC06FF9-D098-4AB0-8A8C-F1A5DC3AEC31}"/>
              </a:ext>
            </a:extLst>
          </p:cNvPr>
          <p:cNvSpPr>
            <a:spLocks noGrp="1"/>
          </p:cNvSpPr>
          <p:nvPr>
            <p:ph type="subTitle" idx="1"/>
          </p:nvPr>
        </p:nvSpPr>
        <p:spPr>
          <a:xfrm>
            <a:off x="5552389" y="4320386"/>
            <a:ext cx="6221689" cy="2387600"/>
          </a:xfrm>
        </p:spPr>
        <p:txBody>
          <a:bodyPr/>
          <a:lstStyle/>
          <a:p>
            <a:r>
              <a:rPr lang="en-US" dirty="0"/>
              <a:t>General Grant Writing Guidance</a:t>
            </a:r>
          </a:p>
        </p:txBody>
      </p:sp>
    </p:spTree>
    <p:extLst>
      <p:ext uri="{BB962C8B-B14F-4D97-AF65-F5344CB8AC3E}">
        <p14:creationId xmlns:p14="http://schemas.microsoft.com/office/powerpoint/2010/main" val="82202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F3D7D8-BD6E-481C-B311-8A4D68E2829F}"/>
              </a:ext>
            </a:extLst>
          </p:cNvPr>
          <p:cNvPicPr>
            <a:picLocks noGrp="1" noChangeAspect="1"/>
          </p:cNvPicPr>
          <p:nvPr>
            <p:ph idx="1"/>
          </p:nvPr>
        </p:nvPicPr>
        <p:blipFill>
          <a:blip r:embed="rId3"/>
          <a:stretch>
            <a:fillRect/>
          </a:stretch>
        </p:blipFill>
        <p:spPr>
          <a:xfrm>
            <a:off x="968830" y="241003"/>
            <a:ext cx="10600570" cy="5962821"/>
          </a:xfrm>
          <a:prstGeom prst="rect">
            <a:avLst/>
          </a:prstGeom>
        </p:spPr>
      </p:pic>
      <p:sp>
        <p:nvSpPr>
          <p:cNvPr id="2" name="TextBox 1">
            <a:extLst>
              <a:ext uri="{FF2B5EF4-FFF2-40B4-BE49-F238E27FC236}">
                <a16:creationId xmlns:a16="http://schemas.microsoft.com/office/drawing/2014/main" id="{C96FF42D-0D94-4C7E-96D5-BF84239B52C4}"/>
              </a:ext>
            </a:extLst>
          </p:cNvPr>
          <p:cNvSpPr txBox="1"/>
          <p:nvPr/>
        </p:nvSpPr>
        <p:spPr>
          <a:xfrm>
            <a:off x="9481457" y="1371600"/>
            <a:ext cx="1208314" cy="369332"/>
          </a:xfrm>
          <a:prstGeom prst="rect">
            <a:avLst/>
          </a:prstGeom>
          <a:noFill/>
        </p:spPr>
        <p:txBody>
          <a:bodyPr wrap="square" rtlCol="0">
            <a:spAutoFit/>
          </a:bodyPr>
          <a:lstStyle/>
          <a:p>
            <a:r>
              <a:rPr lang="en-US" dirty="0"/>
              <a:t>Source: 8</a:t>
            </a:r>
          </a:p>
        </p:txBody>
      </p:sp>
    </p:spTree>
    <p:extLst>
      <p:ext uri="{BB962C8B-B14F-4D97-AF65-F5344CB8AC3E}">
        <p14:creationId xmlns:p14="http://schemas.microsoft.com/office/powerpoint/2010/main" val="264409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957B-EEAF-4027-93F3-774FFAD1CA00}"/>
              </a:ext>
            </a:extLst>
          </p:cNvPr>
          <p:cNvSpPr>
            <a:spLocks noGrp="1"/>
          </p:cNvSpPr>
          <p:nvPr>
            <p:ph type="title"/>
          </p:nvPr>
        </p:nvSpPr>
        <p:spPr>
          <a:xfrm>
            <a:off x="477622" y="258888"/>
            <a:ext cx="3318936" cy="3308880"/>
          </a:xfrm>
        </p:spPr>
        <p:txBody>
          <a:bodyPr>
            <a:noAutofit/>
          </a:bodyPr>
          <a:lstStyle/>
          <a:p>
            <a:r>
              <a:rPr lang="en-US" sz="3000" dirty="0">
                <a:solidFill>
                  <a:srgbClr val="FFFFFF"/>
                </a:solidFill>
                <a:latin typeface="+mn-lt"/>
              </a:rPr>
              <a:t>While not tribe-specific, this is a great AIAN substance use prevalence  data source</a:t>
            </a:r>
            <a:r>
              <a:rPr lang="en-US" sz="3000" baseline="30000" dirty="0">
                <a:solidFill>
                  <a:srgbClr val="FFFFFF"/>
                </a:solidFill>
                <a:latin typeface="+mn-lt"/>
              </a:rPr>
              <a:t>3</a:t>
            </a:r>
          </a:p>
        </p:txBody>
      </p:sp>
      <p:sp>
        <p:nvSpPr>
          <p:cNvPr id="8" name="Content Placeholder 7">
            <a:extLst>
              <a:ext uri="{FF2B5EF4-FFF2-40B4-BE49-F238E27FC236}">
                <a16:creationId xmlns:a16="http://schemas.microsoft.com/office/drawing/2014/main" id="{220C0C76-5BD8-4E30-9A5A-E8B32361A56D}"/>
              </a:ext>
            </a:extLst>
          </p:cNvPr>
          <p:cNvSpPr>
            <a:spLocks noGrp="1"/>
          </p:cNvSpPr>
          <p:nvPr>
            <p:ph idx="1"/>
          </p:nvPr>
        </p:nvSpPr>
        <p:spPr>
          <a:xfrm>
            <a:off x="477622" y="1458741"/>
            <a:ext cx="3084844" cy="2854371"/>
          </a:xfrm>
        </p:spPr>
        <p:txBody>
          <a:bodyPr>
            <a:noAutofit/>
          </a:bodyPr>
          <a:lstStyle/>
          <a:p>
            <a:r>
              <a:rPr lang="en-US" sz="3200" dirty="0">
                <a:hlinkClick r:id="rId3"/>
              </a:rPr>
              <a:t>https://www.samhsa.gov/data/sites/default/files/reports/rpt23246/1_AIAN_2020_01_14_508.pdf</a:t>
            </a:r>
            <a:endParaRPr lang="en-US" sz="3200" dirty="0"/>
          </a:p>
        </p:txBody>
      </p:sp>
      <p:pic>
        <p:nvPicPr>
          <p:cNvPr id="9" name="Content Placeholder 9">
            <a:extLst>
              <a:ext uri="{FF2B5EF4-FFF2-40B4-BE49-F238E27FC236}">
                <a16:creationId xmlns:a16="http://schemas.microsoft.com/office/drawing/2014/main" id="{213E87C4-EDCF-46C8-A876-E293EB72D70A}"/>
              </a:ext>
            </a:extLst>
          </p:cNvPr>
          <p:cNvPicPr>
            <a:picLocks noChangeAspect="1"/>
          </p:cNvPicPr>
          <p:nvPr/>
        </p:nvPicPr>
        <p:blipFill>
          <a:blip r:embed="rId4"/>
          <a:stretch>
            <a:fillRect/>
          </a:stretch>
        </p:blipFill>
        <p:spPr>
          <a:xfrm>
            <a:off x="4131422" y="1300967"/>
            <a:ext cx="7949224" cy="4023360"/>
          </a:xfrm>
          <a:prstGeom prst="rect">
            <a:avLst/>
          </a:prstGeom>
        </p:spPr>
      </p:pic>
    </p:spTree>
    <p:extLst>
      <p:ext uri="{BB962C8B-B14F-4D97-AF65-F5344CB8AC3E}">
        <p14:creationId xmlns:p14="http://schemas.microsoft.com/office/powerpoint/2010/main" val="367048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2F3F4C-B629-4615-A557-4A8441C939CD}"/>
              </a:ext>
            </a:extLst>
          </p:cNvPr>
          <p:cNvPicPr>
            <a:picLocks noGrp="1" noChangeAspect="1"/>
          </p:cNvPicPr>
          <p:nvPr>
            <p:ph idx="1"/>
          </p:nvPr>
        </p:nvPicPr>
        <p:blipFill>
          <a:blip r:embed="rId3"/>
          <a:stretch>
            <a:fillRect/>
          </a:stretch>
        </p:blipFill>
        <p:spPr>
          <a:xfrm>
            <a:off x="494360" y="101600"/>
            <a:ext cx="11697640" cy="5989651"/>
          </a:xfrm>
          <a:prstGeom prst="rect">
            <a:avLst/>
          </a:prstGeom>
        </p:spPr>
      </p:pic>
    </p:spTree>
    <p:extLst>
      <p:ext uri="{BB962C8B-B14F-4D97-AF65-F5344CB8AC3E}">
        <p14:creationId xmlns:p14="http://schemas.microsoft.com/office/powerpoint/2010/main" val="77105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CF4-FDD6-4931-8EB7-E933E24184CE}"/>
              </a:ext>
            </a:extLst>
          </p:cNvPr>
          <p:cNvSpPr>
            <a:spLocks noGrp="1"/>
          </p:cNvSpPr>
          <p:nvPr>
            <p:ph type="title"/>
          </p:nvPr>
        </p:nvSpPr>
        <p:spPr>
          <a:xfrm>
            <a:off x="481013" y="3752849"/>
            <a:ext cx="3290887" cy="2452687"/>
          </a:xfrm>
        </p:spPr>
        <p:txBody>
          <a:bodyPr anchor="ctr">
            <a:normAutofit/>
          </a:bodyPr>
          <a:lstStyle/>
          <a:p>
            <a:r>
              <a:rPr lang="en-US" sz="3600"/>
              <a:t>SAMHSA Office of Tribal Affairs and Policy (OTAP)</a:t>
            </a:r>
          </a:p>
        </p:txBody>
      </p:sp>
      <p:pic>
        <p:nvPicPr>
          <p:cNvPr id="5" name="Picture 4" descr="Graphical user interface, website&#10;&#10;Description automatically generated">
            <a:extLst>
              <a:ext uri="{FF2B5EF4-FFF2-40B4-BE49-F238E27FC236}">
                <a16:creationId xmlns:a16="http://schemas.microsoft.com/office/drawing/2014/main" id="{2F8AE01F-13A2-4C0E-95B0-2DAE68D4FADA}"/>
              </a:ext>
            </a:extLst>
          </p:cNvPr>
          <p:cNvPicPr>
            <a:picLocks noChangeAspect="1"/>
          </p:cNvPicPr>
          <p:nvPr/>
        </p:nvPicPr>
        <p:blipFill rotWithShape="1">
          <a:blip r:embed="rId3">
            <a:extLst>
              <a:ext uri="{28A0092B-C50C-407E-A947-70E740481C1C}">
                <a14:useLocalDpi xmlns:a14="http://schemas.microsoft.com/office/drawing/2010/main" val="0"/>
              </a:ext>
            </a:extLst>
          </a:blip>
          <a:srcRect t="45283" b="1413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3BAE33A-1D7D-4432-9AEA-B8CD37882F8D}"/>
              </a:ext>
            </a:extLst>
          </p:cNvPr>
          <p:cNvSpPr>
            <a:spLocks noGrp="1"/>
          </p:cNvSpPr>
          <p:nvPr>
            <p:ph idx="1"/>
          </p:nvPr>
        </p:nvSpPr>
        <p:spPr>
          <a:xfrm>
            <a:off x="4223982" y="3752850"/>
            <a:ext cx="7485413" cy="2452687"/>
          </a:xfrm>
        </p:spPr>
        <p:txBody>
          <a:bodyPr anchor="ctr">
            <a:normAutofit/>
          </a:bodyPr>
          <a:lstStyle/>
          <a:p>
            <a:pPr marL="0" indent="0">
              <a:buNone/>
            </a:pPr>
            <a:r>
              <a:rPr lang="en-US" dirty="0"/>
              <a:t>https://www.samhsa.gov/tribal-affairs</a:t>
            </a:r>
          </a:p>
        </p:txBody>
      </p:sp>
    </p:spTree>
    <p:extLst>
      <p:ext uri="{BB962C8B-B14F-4D97-AF65-F5344CB8AC3E}">
        <p14:creationId xmlns:p14="http://schemas.microsoft.com/office/powerpoint/2010/main" val="25103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44C9-C724-47F9-84D7-46781CD18FD0}"/>
              </a:ext>
            </a:extLst>
          </p:cNvPr>
          <p:cNvSpPr>
            <a:spLocks noGrp="1"/>
          </p:cNvSpPr>
          <p:nvPr>
            <p:ph type="title"/>
          </p:nvPr>
        </p:nvSpPr>
        <p:spPr/>
        <p:txBody>
          <a:bodyPr/>
          <a:lstStyle/>
          <a:p>
            <a:r>
              <a:rPr lang="en-US" dirty="0"/>
              <a:t>Section B:</a:t>
            </a:r>
          </a:p>
        </p:txBody>
      </p:sp>
      <p:sp>
        <p:nvSpPr>
          <p:cNvPr id="3" name="Content Placeholder 2">
            <a:extLst>
              <a:ext uri="{FF2B5EF4-FFF2-40B4-BE49-F238E27FC236}">
                <a16:creationId xmlns:a16="http://schemas.microsoft.com/office/drawing/2014/main" id="{0FFC714A-5BF4-45A3-94B1-BD75B976530A}"/>
              </a:ext>
            </a:extLst>
          </p:cNvPr>
          <p:cNvSpPr>
            <a:spLocks noGrp="1"/>
          </p:cNvSpPr>
          <p:nvPr>
            <p:ph idx="1"/>
          </p:nvPr>
        </p:nvSpPr>
        <p:spPr>
          <a:xfrm>
            <a:off x="358220" y="1825624"/>
            <a:ext cx="10633832" cy="4763711"/>
          </a:xfrm>
        </p:spPr>
        <p:txBody>
          <a:bodyPr/>
          <a:lstStyle/>
          <a:p>
            <a:endParaRPr lang="en-US" dirty="0">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807C2BEB-29F6-44EC-BA90-742E769B5113}"/>
              </a:ext>
            </a:extLst>
          </p:cNvPr>
          <p:cNvPicPr>
            <a:picLocks noChangeAspect="1"/>
          </p:cNvPicPr>
          <p:nvPr/>
        </p:nvPicPr>
        <p:blipFill>
          <a:blip r:embed="rId2"/>
          <a:stretch>
            <a:fillRect/>
          </a:stretch>
        </p:blipFill>
        <p:spPr>
          <a:xfrm>
            <a:off x="140285" y="2434944"/>
            <a:ext cx="11911430" cy="3965856"/>
          </a:xfrm>
          <a:prstGeom prst="rect">
            <a:avLst/>
          </a:prstGeom>
        </p:spPr>
      </p:pic>
    </p:spTree>
    <p:extLst>
      <p:ext uri="{BB962C8B-B14F-4D97-AF65-F5344CB8AC3E}">
        <p14:creationId xmlns:p14="http://schemas.microsoft.com/office/powerpoint/2010/main" val="376241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D608-13C5-48A4-B013-2C1FB0675875}"/>
              </a:ext>
            </a:extLst>
          </p:cNvPr>
          <p:cNvSpPr>
            <a:spLocks noGrp="1"/>
          </p:cNvSpPr>
          <p:nvPr>
            <p:ph type="title"/>
          </p:nvPr>
        </p:nvSpPr>
        <p:spPr/>
        <p:txBody>
          <a:bodyPr/>
          <a:lstStyle/>
          <a:p>
            <a:r>
              <a:rPr lang="en-US" dirty="0"/>
              <a:t>Required Activities</a:t>
            </a:r>
          </a:p>
        </p:txBody>
      </p:sp>
      <p:sp>
        <p:nvSpPr>
          <p:cNvPr id="3" name="Content Placeholder 2">
            <a:extLst>
              <a:ext uri="{FF2B5EF4-FFF2-40B4-BE49-F238E27FC236}">
                <a16:creationId xmlns:a16="http://schemas.microsoft.com/office/drawing/2014/main" id="{AD1697D2-4EAD-41E0-A09B-6405F1859B59}"/>
              </a:ext>
            </a:extLst>
          </p:cNvPr>
          <p:cNvSpPr>
            <a:spLocks noGrp="1"/>
          </p:cNvSpPr>
          <p:nvPr>
            <p:ph idx="1"/>
          </p:nvPr>
        </p:nvSpPr>
        <p:spPr>
          <a:xfrm>
            <a:off x="358219" y="1409700"/>
            <a:ext cx="10449481" cy="5179635"/>
          </a:xfrm>
        </p:spPr>
        <p:txBody>
          <a:bodyPr>
            <a:normAutofit fontScale="85000" lnSpcReduction="20000"/>
          </a:bodyPr>
          <a:lstStyle/>
          <a:p>
            <a:pPr>
              <a:lnSpc>
                <a:spcPct val="110000"/>
              </a:lnSpc>
              <a:spcBef>
                <a:spcPts val="0"/>
              </a:spcBef>
            </a:pPr>
            <a:r>
              <a:rPr lang="en-US" sz="2800" dirty="0"/>
              <a:t>SAMHSA Goals: To reduce unmet treatment need and opioid overdose-related deaths through the provision of prevention, treatment, and recovery support services for OUD and, if so desired, stimulant misuse and use disorders. </a:t>
            </a:r>
          </a:p>
          <a:p>
            <a:pPr>
              <a:lnSpc>
                <a:spcPct val="110000"/>
              </a:lnSpc>
              <a:spcBef>
                <a:spcPts val="0"/>
              </a:spcBef>
            </a:pPr>
            <a:endParaRPr lang="en-US" sz="2800" dirty="0"/>
          </a:p>
          <a:p>
            <a:pPr>
              <a:lnSpc>
                <a:spcPct val="110000"/>
              </a:lnSpc>
              <a:spcBef>
                <a:spcPts val="0"/>
              </a:spcBef>
            </a:pPr>
            <a:r>
              <a:rPr lang="en-US" sz="2800" dirty="0"/>
              <a:t>Increase access to culturally appropriate and evidence-based treatment, including medication-assisted treatment (MAT) using Food and Drug Administration (FDA)-approved medications for the treatment of opioid use disorder (OUD). </a:t>
            </a:r>
          </a:p>
          <a:p>
            <a:pPr>
              <a:lnSpc>
                <a:spcPct val="110000"/>
              </a:lnSpc>
              <a:spcBef>
                <a:spcPts val="0"/>
              </a:spcBef>
            </a:pPr>
            <a:endParaRPr lang="en-US" sz="2800" dirty="0"/>
          </a:p>
          <a:p>
            <a:pPr>
              <a:lnSpc>
                <a:spcPct val="110000"/>
              </a:lnSpc>
              <a:spcBef>
                <a:spcPts val="0"/>
              </a:spcBef>
            </a:pPr>
            <a:r>
              <a:rPr lang="en-US" sz="2800" dirty="0"/>
              <a:t>See Funding Opportunity Announcement (FOA) pages 7-9. Select specific activities from there.</a:t>
            </a:r>
          </a:p>
          <a:p>
            <a:pPr>
              <a:lnSpc>
                <a:spcPct val="110000"/>
              </a:lnSpc>
              <a:spcBef>
                <a:spcPts val="0"/>
              </a:spcBef>
            </a:pPr>
            <a:endParaRPr lang="en-US" sz="2800" dirty="0"/>
          </a:p>
          <a:p>
            <a:pPr>
              <a:lnSpc>
                <a:spcPct val="110000"/>
              </a:lnSpc>
              <a:spcBef>
                <a:spcPts val="0"/>
              </a:spcBef>
            </a:pPr>
            <a:r>
              <a:rPr lang="en-US" sz="2800" dirty="0"/>
              <a:t>These activities can become your project objectives and you can cluster them under a small number of relevant goals. </a:t>
            </a:r>
          </a:p>
          <a:p>
            <a:endParaRPr lang="en-US" dirty="0"/>
          </a:p>
        </p:txBody>
      </p:sp>
    </p:spTree>
    <p:extLst>
      <p:ext uri="{BB962C8B-B14F-4D97-AF65-F5344CB8AC3E}">
        <p14:creationId xmlns:p14="http://schemas.microsoft.com/office/powerpoint/2010/main" val="143786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2F6E4B-0DD0-4802-B601-A413B2F87569}"/>
              </a:ext>
            </a:extLst>
          </p:cNvPr>
          <p:cNvSpPr>
            <a:spLocks noGrp="1"/>
          </p:cNvSpPr>
          <p:nvPr>
            <p:ph type="title"/>
          </p:nvPr>
        </p:nvSpPr>
        <p:spPr>
          <a:xfrm>
            <a:off x="6412091" y="501651"/>
            <a:ext cx="4395340" cy="1716255"/>
          </a:xfrm>
        </p:spPr>
        <p:txBody>
          <a:bodyPr vert="horz" lIns="91440" tIns="45720" rIns="91440" bIns="45720" rtlCol="0" anchor="b">
            <a:normAutofit/>
          </a:bodyPr>
          <a:lstStyle/>
          <a:p>
            <a:r>
              <a:rPr lang="en-US" sz="4300" kern="1200">
                <a:solidFill>
                  <a:schemeClr val="tx1"/>
                </a:solidFill>
                <a:latin typeface="+mj-lt"/>
                <a:ea typeface="+mj-ea"/>
                <a:cs typeface="+mj-cs"/>
              </a:rPr>
              <a:t>Tribal Behavioral Health Agenda</a:t>
            </a:r>
          </a:p>
        </p:txBody>
      </p:sp>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3C13144-D608-49FA-A768-3FD484CFC2C5}"/>
              </a:ext>
            </a:extLst>
          </p:cNvPr>
          <p:cNvPicPr>
            <a:picLocks noGrp="1" noChangeAspect="1"/>
          </p:cNvPicPr>
          <p:nvPr>
            <p:ph idx="1"/>
          </p:nvPr>
        </p:nvPicPr>
        <p:blipFill>
          <a:blip r:embed="rId2"/>
          <a:stretch>
            <a:fillRect/>
          </a:stretch>
        </p:blipFill>
        <p:spPr>
          <a:xfrm>
            <a:off x="578687" y="299509"/>
            <a:ext cx="4622536" cy="6258983"/>
          </a:xfrm>
          <a:prstGeom prst="rect">
            <a:avLst/>
          </a:prstGeom>
        </p:spPr>
      </p:pic>
      <p:sp>
        <p:nvSpPr>
          <p:cNvPr id="6" name="Text Placeholder 5">
            <a:extLst>
              <a:ext uri="{FF2B5EF4-FFF2-40B4-BE49-F238E27FC236}">
                <a16:creationId xmlns:a16="http://schemas.microsoft.com/office/drawing/2014/main" id="{88734E8E-79B7-4499-B2A5-188D5ADEA705}"/>
              </a:ext>
            </a:extLst>
          </p:cNvPr>
          <p:cNvSpPr>
            <a:spLocks noGrp="1"/>
          </p:cNvSpPr>
          <p:nvPr>
            <p:ph type="body" sz="half" idx="2"/>
          </p:nvPr>
        </p:nvSpPr>
        <p:spPr>
          <a:xfrm>
            <a:off x="6392583" y="2645922"/>
            <a:ext cx="4434721" cy="3710427"/>
          </a:xfrm>
        </p:spPr>
        <p:txBody>
          <a:bodyPr vert="horz" lIns="91440" tIns="45720" rIns="91440" bIns="45720" rtlCol="0" anchor="t">
            <a:normAutofit/>
          </a:bodyPr>
          <a:lstStyle/>
          <a:p>
            <a:r>
              <a:rPr lang="en-US" sz="2800" dirty="0">
                <a:solidFill>
                  <a:schemeClr val="tx1">
                    <a:alpha val="80000"/>
                  </a:schemeClr>
                </a:solidFill>
              </a:rPr>
              <a:t>The TBHA can be found at </a:t>
            </a:r>
            <a:r>
              <a:rPr lang="en-US" sz="2800" dirty="0">
                <a:solidFill>
                  <a:schemeClr val="tx1">
                    <a:alpha val="80000"/>
                  </a:schemeClr>
                </a:solidFill>
                <a:hlinkClick r:id="rId3"/>
              </a:rPr>
              <a:t>https://store.samhsa.gov/product/The-National-Tribal-Behavioral-Health-Agenda/PEP16-NTBH-AGENDA</a:t>
            </a:r>
            <a:endParaRPr lang="en-US" sz="2800" dirty="0">
              <a:solidFill>
                <a:schemeClr val="tx1">
                  <a:alpha val="80000"/>
                </a:schemeClr>
              </a:solidFill>
            </a:endParaRPr>
          </a:p>
          <a:p>
            <a:pPr indent="-228600">
              <a:buFont typeface="Arial" panose="020B0604020202020204" pitchFamily="34" charset="0"/>
              <a:buChar char="•"/>
            </a:pPr>
            <a:r>
              <a:rPr lang="en-US" sz="2800" dirty="0">
                <a:solidFill>
                  <a:schemeClr val="tx1">
                    <a:alpha val="80000"/>
                  </a:schemeClr>
                </a:solidFill>
              </a:rPr>
              <a:t> </a:t>
            </a:r>
          </a:p>
          <a:p>
            <a:pPr indent="-228600">
              <a:buFont typeface="Arial" panose="020B0604020202020204" pitchFamily="34" charset="0"/>
              <a:buChar char="•"/>
            </a:pPr>
            <a:endParaRPr lang="en-US" sz="2000" dirty="0">
              <a:solidFill>
                <a:schemeClr val="tx1">
                  <a:alpha val="80000"/>
                </a:schemeClr>
              </a:solidFill>
            </a:endParaRPr>
          </a:p>
          <a:p>
            <a:pPr indent="-228600">
              <a:buFont typeface="Arial" panose="020B0604020202020204" pitchFamily="34" charset="0"/>
              <a:buChar char="•"/>
            </a:pPr>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96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44C9-C724-47F9-84D7-46781CD18FD0}"/>
              </a:ext>
            </a:extLst>
          </p:cNvPr>
          <p:cNvSpPr>
            <a:spLocks noGrp="1"/>
          </p:cNvSpPr>
          <p:nvPr>
            <p:ph type="title"/>
          </p:nvPr>
        </p:nvSpPr>
        <p:spPr/>
        <p:txBody>
          <a:bodyPr/>
          <a:lstStyle/>
          <a:p>
            <a:r>
              <a:rPr lang="en-US" dirty="0"/>
              <a:t>Section C: </a:t>
            </a:r>
          </a:p>
        </p:txBody>
      </p:sp>
      <p:sp>
        <p:nvSpPr>
          <p:cNvPr id="3" name="Content Placeholder 2">
            <a:extLst>
              <a:ext uri="{FF2B5EF4-FFF2-40B4-BE49-F238E27FC236}">
                <a16:creationId xmlns:a16="http://schemas.microsoft.com/office/drawing/2014/main" id="{0FFC714A-5BF4-45A3-94B1-BD75B976530A}"/>
              </a:ext>
            </a:extLst>
          </p:cNvPr>
          <p:cNvSpPr>
            <a:spLocks noGrp="1"/>
          </p:cNvSpPr>
          <p:nvPr>
            <p:ph idx="1"/>
          </p:nvPr>
        </p:nvSpPr>
        <p:spPr>
          <a:xfrm>
            <a:off x="358220" y="1825624"/>
            <a:ext cx="10633832" cy="4763711"/>
          </a:xfrm>
        </p:spPr>
        <p:txBody>
          <a:bodyPr/>
          <a:lstStyle/>
          <a:p>
            <a:endParaRPr lang="en-US" dirty="0">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6D31A657-E8B4-4F16-B357-3837EF1680AF}"/>
              </a:ext>
            </a:extLst>
          </p:cNvPr>
          <p:cNvPicPr>
            <a:picLocks noChangeAspect="1"/>
          </p:cNvPicPr>
          <p:nvPr/>
        </p:nvPicPr>
        <p:blipFill>
          <a:blip r:embed="rId2"/>
          <a:stretch>
            <a:fillRect/>
          </a:stretch>
        </p:blipFill>
        <p:spPr>
          <a:xfrm>
            <a:off x="178763" y="2578100"/>
            <a:ext cx="11655017" cy="2438399"/>
          </a:xfrm>
          <a:prstGeom prst="rect">
            <a:avLst/>
          </a:prstGeom>
        </p:spPr>
      </p:pic>
    </p:spTree>
    <p:extLst>
      <p:ext uri="{BB962C8B-B14F-4D97-AF65-F5344CB8AC3E}">
        <p14:creationId xmlns:p14="http://schemas.microsoft.com/office/powerpoint/2010/main" val="271846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83D2-3BF4-4EE1-9CE5-E465EFAF73FC}"/>
              </a:ext>
            </a:extLst>
          </p:cNvPr>
          <p:cNvSpPr>
            <a:spLocks noGrp="1"/>
          </p:cNvSpPr>
          <p:nvPr>
            <p:ph type="title"/>
          </p:nvPr>
        </p:nvSpPr>
        <p:spPr/>
        <p:txBody>
          <a:bodyPr>
            <a:normAutofit/>
          </a:bodyPr>
          <a:lstStyle/>
          <a:p>
            <a:r>
              <a:rPr lang="en-US" sz="4000" dirty="0"/>
              <a:t>Evidence-based Treatment and Prevention </a:t>
            </a:r>
          </a:p>
        </p:txBody>
      </p:sp>
      <p:sp>
        <p:nvSpPr>
          <p:cNvPr id="3" name="Content Placeholder 2">
            <a:extLst>
              <a:ext uri="{FF2B5EF4-FFF2-40B4-BE49-F238E27FC236}">
                <a16:creationId xmlns:a16="http://schemas.microsoft.com/office/drawing/2014/main" id="{3ECBF747-84A0-43B7-82A3-C1E638BBB9A2}"/>
              </a:ext>
            </a:extLst>
          </p:cNvPr>
          <p:cNvSpPr>
            <a:spLocks noGrp="1"/>
          </p:cNvSpPr>
          <p:nvPr>
            <p:ph idx="1"/>
          </p:nvPr>
        </p:nvSpPr>
        <p:spPr/>
        <p:txBody>
          <a:bodyPr>
            <a:normAutofit lnSpcReduction="10000"/>
          </a:bodyPr>
          <a:lstStyle/>
          <a:p>
            <a:r>
              <a:rPr lang="en-US" dirty="0"/>
              <a:t>To reduce unmet treatment need and opioid overdose-related deaths through the provision of </a:t>
            </a:r>
            <a:r>
              <a:rPr lang="en-US" u="sng" dirty="0"/>
              <a:t>prevention</a:t>
            </a:r>
            <a:r>
              <a:rPr lang="en-US" dirty="0"/>
              <a:t>, </a:t>
            </a:r>
            <a:r>
              <a:rPr lang="en-US" u="sng" dirty="0"/>
              <a:t>treatment</a:t>
            </a:r>
            <a:r>
              <a:rPr lang="en-US" dirty="0"/>
              <a:t>, and </a:t>
            </a:r>
            <a:r>
              <a:rPr lang="en-US" u="sng" dirty="0"/>
              <a:t>recovery support services</a:t>
            </a:r>
            <a:r>
              <a:rPr lang="en-US" dirty="0"/>
              <a:t> </a:t>
            </a:r>
            <a:r>
              <a:rPr lang="en-US" u="sng" dirty="0"/>
              <a:t>for OUD</a:t>
            </a:r>
            <a:r>
              <a:rPr lang="en-US" dirty="0"/>
              <a:t> and, if so desired, </a:t>
            </a:r>
            <a:r>
              <a:rPr lang="en-US" u="sng" dirty="0"/>
              <a:t>stimulant misuse and use disorders</a:t>
            </a:r>
            <a:r>
              <a:rPr lang="en-US" dirty="0"/>
              <a:t>. </a:t>
            </a:r>
          </a:p>
          <a:p>
            <a:r>
              <a:rPr lang="en-US" u="sng" dirty="0"/>
              <a:t>Culturally appropriate</a:t>
            </a:r>
          </a:p>
          <a:p>
            <a:r>
              <a:rPr lang="en-US" dirty="0"/>
              <a:t>You proposed EBP/Ts should relate to these areas.</a:t>
            </a:r>
          </a:p>
          <a:p>
            <a:r>
              <a:rPr lang="en-US" dirty="0"/>
              <a:t>Can include any of the 3 FDA-approved opioid treatment medications (methadone, buprenorphine, naltrexone).</a:t>
            </a:r>
          </a:p>
          <a:p>
            <a:r>
              <a:rPr lang="en-US" b="0" i="0" dirty="0">
                <a:solidFill>
                  <a:srgbClr val="4A4A4A"/>
                </a:solidFill>
                <a:effectLst/>
                <a:latin typeface="Tahoma" panose="020B0604030504040204" pitchFamily="34" charset="0"/>
              </a:rPr>
              <a:t>The Resource Center, at </a:t>
            </a:r>
            <a:r>
              <a:rPr lang="en-US" b="0" i="0" u="sng" dirty="0">
                <a:solidFill>
                  <a:srgbClr val="1F419A"/>
                </a:solidFill>
                <a:effectLst/>
                <a:latin typeface="Tahoma" panose="020B0604030504040204" pitchFamily="34" charset="0"/>
                <a:hlinkClick r:id="rId3"/>
              </a:rPr>
              <a:t>www.samhsa.gov/ebp-resource-center</a:t>
            </a:r>
            <a:endParaRPr lang="en-US" dirty="0"/>
          </a:p>
        </p:txBody>
      </p:sp>
    </p:spTree>
    <p:extLst>
      <p:ext uri="{BB962C8B-B14F-4D97-AF65-F5344CB8AC3E}">
        <p14:creationId xmlns:p14="http://schemas.microsoft.com/office/powerpoint/2010/main" val="252839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8FFD-9890-470B-B29F-59C778084BA2}"/>
              </a:ext>
            </a:extLst>
          </p:cNvPr>
          <p:cNvSpPr>
            <a:spLocks noGrp="1"/>
          </p:cNvSpPr>
          <p:nvPr>
            <p:ph type="title"/>
          </p:nvPr>
        </p:nvSpPr>
        <p:spPr>
          <a:xfrm>
            <a:off x="348792" y="365125"/>
            <a:ext cx="10408108" cy="1325563"/>
          </a:xfrm>
        </p:spPr>
        <p:txBody>
          <a:bodyPr>
            <a:normAutofit/>
          </a:bodyPr>
          <a:lstStyle/>
          <a:p>
            <a:r>
              <a:rPr lang="en-US" sz="4000" u="sng" dirty="0"/>
              <a:t>ONE</a:t>
            </a:r>
            <a:r>
              <a:rPr lang="en-US" sz="4000" dirty="0"/>
              <a:t> example: Contingency Management (CM)</a:t>
            </a:r>
            <a:r>
              <a:rPr lang="en-US" sz="4000" baseline="30000" dirty="0"/>
              <a:t> </a:t>
            </a:r>
            <a:endParaRPr lang="en-US" sz="4000" dirty="0"/>
          </a:p>
        </p:txBody>
      </p:sp>
      <p:pic>
        <p:nvPicPr>
          <p:cNvPr id="5" name="Content Placeholder 4">
            <a:extLst>
              <a:ext uri="{FF2B5EF4-FFF2-40B4-BE49-F238E27FC236}">
                <a16:creationId xmlns:a16="http://schemas.microsoft.com/office/drawing/2014/main" id="{F93C2935-DF3B-4597-84D7-4D1E7A01B40B}"/>
              </a:ext>
            </a:extLst>
          </p:cNvPr>
          <p:cNvPicPr>
            <a:picLocks noGrp="1" noChangeAspect="1"/>
          </p:cNvPicPr>
          <p:nvPr>
            <p:ph sz="half" idx="1"/>
          </p:nvPr>
        </p:nvPicPr>
        <p:blipFill>
          <a:blip r:embed="rId3"/>
          <a:stretch>
            <a:fillRect/>
          </a:stretch>
        </p:blipFill>
        <p:spPr>
          <a:xfrm>
            <a:off x="711894" y="1845734"/>
            <a:ext cx="4032449" cy="4022725"/>
          </a:xfrm>
          <a:prstGeom prst="rect">
            <a:avLst/>
          </a:prstGeom>
        </p:spPr>
      </p:pic>
      <p:sp>
        <p:nvSpPr>
          <p:cNvPr id="4" name="Content Placeholder 3">
            <a:extLst>
              <a:ext uri="{FF2B5EF4-FFF2-40B4-BE49-F238E27FC236}">
                <a16:creationId xmlns:a16="http://schemas.microsoft.com/office/drawing/2014/main" id="{D782475A-86B7-45C5-A052-247D162CC6A4}"/>
              </a:ext>
            </a:extLst>
          </p:cNvPr>
          <p:cNvSpPr>
            <a:spLocks noGrp="1"/>
          </p:cNvSpPr>
          <p:nvPr>
            <p:ph sz="half" idx="2"/>
          </p:nvPr>
        </p:nvSpPr>
        <p:spPr>
          <a:xfrm>
            <a:off x="5181601" y="1845734"/>
            <a:ext cx="5974080" cy="4402665"/>
          </a:xfrm>
        </p:spPr>
        <p:txBody>
          <a:bodyPr>
            <a:noAutofit/>
          </a:bodyPr>
          <a:lstStyle/>
          <a:p>
            <a:r>
              <a:rPr lang="en-US" sz="2600" dirty="0"/>
              <a:t>CM typically modifies behavior by delivering tangible reinforcements (e.g., prizes, vouchers, or monetary reinforcement) in exchange for evidence of the desired behavior (e.g., abstinence, decreased drug use, consumption of prescribed opioid treatment meds/MAT) or by withholding those reinforcers in instances of undesired behavior (e.g., drinking/drug use). The AI/AN ATTC has a webinar series on this model.</a:t>
            </a:r>
          </a:p>
        </p:txBody>
      </p:sp>
    </p:spTree>
    <p:extLst>
      <p:ext uri="{BB962C8B-B14F-4D97-AF65-F5344CB8AC3E}">
        <p14:creationId xmlns:p14="http://schemas.microsoft.com/office/powerpoint/2010/main" val="405331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9591-0D15-4C2C-8668-B552D364BD3A}"/>
              </a:ext>
            </a:extLst>
          </p:cNvPr>
          <p:cNvSpPr>
            <a:spLocks noGrp="1"/>
          </p:cNvSpPr>
          <p:nvPr>
            <p:ph type="title"/>
          </p:nvPr>
        </p:nvSpPr>
        <p:spPr>
          <a:xfrm>
            <a:off x="589560" y="856180"/>
            <a:ext cx="4560584" cy="1582220"/>
          </a:xfrm>
        </p:spPr>
        <p:txBody>
          <a:bodyPr anchor="ctr">
            <a:normAutofit fontScale="90000"/>
          </a:bodyPr>
          <a:lstStyle/>
          <a:p>
            <a:r>
              <a:rPr lang="en-US" sz="4000" dirty="0"/>
              <a:t>Today’s Office Hours Consultant: Pam Baston</a:t>
            </a:r>
          </a:p>
        </p:txBody>
      </p:sp>
      <p:sp>
        <p:nvSpPr>
          <p:cNvPr id="8" name="Content Placeholder 7">
            <a:extLst>
              <a:ext uri="{FF2B5EF4-FFF2-40B4-BE49-F238E27FC236}">
                <a16:creationId xmlns:a16="http://schemas.microsoft.com/office/drawing/2014/main" id="{9172211A-B416-4817-9B93-4F45A5526E21}"/>
              </a:ext>
            </a:extLst>
          </p:cNvPr>
          <p:cNvSpPr>
            <a:spLocks noGrp="1"/>
          </p:cNvSpPr>
          <p:nvPr>
            <p:ph idx="1"/>
          </p:nvPr>
        </p:nvSpPr>
        <p:spPr>
          <a:xfrm>
            <a:off x="355197" y="2330505"/>
            <a:ext cx="5038636" cy="3979585"/>
          </a:xfrm>
        </p:spPr>
        <p:txBody>
          <a:bodyPr anchor="ctr">
            <a:normAutofit/>
          </a:bodyPr>
          <a:lstStyle/>
          <a:p>
            <a:r>
              <a:rPr lang="en-US" sz="2800" dirty="0">
                <a:latin typeface="Calibri" panose="020F0502020204030204" pitchFamily="34" charset="0"/>
                <a:cs typeface="Calibri" panose="020F0502020204030204" pitchFamily="34" charset="0"/>
              </a:rPr>
              <a:t>Pam has been in the substance use disorder prevention and treatment field for 41 years. During the past 20 years, she has engaged in grant writing (part-time) and has a 90% successful win rate. She will share </a:t>
            </a:r>
            <a:r>
              <a:rPr lang="en-US" sz="2800" b="1" u="sng" dirty="0">
                <a:latin typeface="Calibri" panose="020F0502020204030204" pitchFamily="34" charset="0"/>
                <a:cs typeface="Calibri" panose="020F0502020204030204" pitchFamily="34" charset="0"/>
              </a:rPr>
              <a:t>practical</a:t>
            </a:r>
            <a:r>
              <a:rPr lang="en-US" sz="2800" dirty="0">
                <a:latin typeface="Calibri" panose="020F0502020204030204" pitchFamily="34" charset="0"/>
                <a:cs typeface="Calibri" panose="020F0502020204030204" pitchFamily="34" charset="0"/>
              </a:rPr>
              <a:t> strategies.  </a:t>
            </a:r>
          </a:p>
        </p:txBody>
      </p:sp>
      <p:pic>
        <p:nvPicPr>
          <p:cNvPr id="4" name="Content Placeholder 6" descr="A person smiling for the camera&#10;&#10;Description automatically generated">
            <a:extLst>
              <a:ext uri="{FF2B5EF4-FFF2-40B4-BE49-F238E27FC236}">
                <a16:creationId xmlns:a16="http://schemas.microsoft.com/office/drawing/2014/main" id="{7093DCE3-7174-4C95-8053-D732A8FACB49}"/>
              </a:ext>
            </a:extLst>
          </p:cNvPr>
          <p:cNvPicPr>
            <a:picLocks noChangeAspect="1"/>
          </p:cNvPicPr>
          <p:nvPr/>
        </p:nvPicPr>
        <p:blipFill rotWithShape="1">
          <a:blip r:embed="rId3">
            <a:extLst>
              <a:ext uri="{28A0092B-C50C-407E-A947-70E740481C1C}">
                <a14:useLocalDpi xmlns:a14="http://schemas.microsoft.com/office/drawing/2010/main" val="0"/>
              </a:ext>
            </a:extLst>
          </a:blip>
          <a:srcRect t="10808" b="14308"/>
          <a:stretch/>
        </p:blipFill>
        <p:spPr>
          <a:xfrm>
            <a:off x="5977788" y="799352"/>
            <a:ext cx="5425410" cy="5259296"/>
          </a:xfrm>
          <a:prstGeom prst="rect">
            <a:avLst/>
          </a:prstGeom>
        </p:spPr>
      </p:pic>
    </p:spTree>
    <p:extLst>
      <p:ext uri="{BB962C8B-B14F-4D97-AF65-F5344CB8AC3E}">
        <p14:creationId xmlns:p14="http://schemas.microsoft.com/office/powerpoint/2010/main" val="38404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44C9-C724-47F9-84D7-46781CD18FD0}"/>
              </a:ext>
            </a:extLst>
          </p:cNvPr>
          <p:cNvSpPr>
            <a:spLocks noGrp="1"/>
          </p:cNvSpPr>
          <p:nvPr>
            <p:ph type="title"/>
          </p:nvPr>
        </p:nvSpPr>
        <p:spPr/>
        <p:txBody>
          <a:bodyPr/>
          <a:lstStyle/>
          <a:p>
            <a:r>
              <a:rPr lang="en-US" dirty="0"/>
              <a:t>Section D:</a:t>
            </a:r>
          </a:p>
        </p:txBody>
      </p:sp>
      <p:sp>
        <p:nvSpPr>
          <p:cNvPr id="3" name="Content Placeholder 2">
            <a:extLst>
              <a:ext uri="{FF2B5EF4-FFF2-40B4-BE49-F238E27FC236}">
                <a16:creationId xmlns:a16="http://schemas.microsoft.com/office/drawing/2014/main" id="{0FFC714A-5BF4-45A3-94B1-BD75B976530A}"/>
              </a:ext>
            </a:extLst>
          </p:cNvPr>
          <p:cNvSpPr>
            <a:spLocks noGrp="1"/>
          </p:cNvSpPr>
          <p:nvPr>
            <p:ph idx="1"/>
          </p:nvPr>
        </p:nvSpPr>
        <p:spPr>
          <a:xfrm>
            <a:off x="358220" y="1825624"/>
            <a:ext cx="10633832" cy="4763711"/>
          </a:xfrm>
        </p:spPr>
        <p:txBody>
          <a:bodyPr/>
          <a:lstStyle/>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68DA2143-1387-4C2B-85AD-B03F7C3972EF}"/>
              </a:ext>
            </a:extLst>
          </p:cNvPr>
          <p:cNvPicPr>
            <a:picLocks noChangeAspect="1"/>
          </p:cNvPicPr>
          <p:nvPr/>
        </p:nvPicPr>
        <p:blipFill>
          <a:blip r:embed="rId2"/>
          <a:stretch>
            <a:fillRect/>
          </a:stretch>
        </p:blipFill>
        <p:spPr>
          <a:xfrm>
            <a:off x="118774" y="2362200"/>
            <a:ext cx="11954451" cy="3238040"/>
          </a:xfrm>
          <a:prstGeom prst="rect">
            <a:avLst/>
          </a:prstGeom>
        </p:spPr>
      </p:pic>
    </p:spTree>
    <p:extLst>
      <p:ext uri="{BB962C8B-B14F-4D97-AF65-F5344CB8AC3E}">
        <p14:creationId xmlns:p14="http://schemas.microsoft.com/office/powerpoint/2010/main" val="186724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5D4A-7C56-48C2-B487-8EEE84112861}"/>
              </a:ext>
            </a:extLst>
          </p:cNvPr>
          <p:cNvSpPr>
            <a:spLocks noGrp="1"/>
          </p:cNvSpPr>
          <p:nvPr>
            <p:ph type="title"/>
          </p:nvPr>
        </p:nvSpPr>
        <p:spPr/>
        <p:txBody>
          <a:bodyPr/>
          <a:lstStyle/>
          <a:p>
            <a:r>
              <a:rPr lang="en-US" dirty="0"/>
              <a:t>Staffing reminders</a:t>
            </a:r>
          </a:p>
        </p:txBody>
      </p:sp>
      <p:sp>
        <p:nvSpPr>
          <p:cNvPr id="3" name="Content Placeholder 2">
            <a:extLst>
              <a:ext uri="{FF2B5EF4-FFF2-40B4-BE49-F238E27FC236}">
                <a16:creationId xmlns:a16="http://schemas.microsoft.com/office/drawing/2014/main" id="{E5B9445B-4865-4074-9FE6-5F9CC01D35FF}"/>
              </a:ext>
            </a:extLst>
          </p:cNvPr>
          <p:cNvSpPr>
            <a:spLocks noGrp="1"/>
          </p:cNvSpPr>
          <p:nvPr>
            <p:ph idx="1"/>
          </p:nvPr>
        </p:nvSpPr>
        <p:spPr>
          <a:xfrm>
            <a:off x="358219" y="1825624"/>
            <a:ext cx="4874181" cy="4763711"/>
          </a:xfrm>
        </p:spPr>
        <p:txBody>
          <a:bodyPr/>
          <a:lstStyle/>
          <a:p>
            <a:r>
              <a:rPr lang="en-US" dirty="0"/>
              <a:t>The key personnel for this program will be the Project Director at a 0.5 FTE level of effort. </a:t>
            </a:r>
          </a:p>
          <a:p>
            <a:r>
              <a:rPr lang="en-US" dirty="0">
                <a:hlinkClick r:id="rId2"/>
              </a:rPr>
              <a:t>1-page job description</a:t>
            </a:r>
            <a:endParaRPr lang="en-US" dirty="0"/>
          </a:p>
          <a:p>
            <a:r>
              <a:rPr lang="en-US" dirty="0"/>
              <a:t>2-page resume</a:t>
            </a:r>
          </a:p>
        </p:txBody>
      </p:sp>
      <p:graphicFrame>
        <p:nvGraphicFramePr>
          <p:cNvPr id="4" name="Table 3">
            <a:extLst>
              <a:ext uri="{FF2B5EF4-FFF2-40B4-BE49-F238E27FC236}">
                <a16:creationId xmlns:a16="http://schemas.microsoft.com/office/drawing/2014/main" id="{70466766-F44B-4032-8998-3639E04AF699}"/>
              </a:ext>
            </a:extLst>
          </p:cNvPr>
          <p:cNvGraphicFramePr>
            <a:graphicFrameLocks noGrp="1"/>
          </p:cNvGraphicFramePr>
          <p:nvPr>
            <p:extLst>
              <p:ext uri="{D42A27DB-BD31-4B8C-83A1-F6EECF244321}">
                <p14:modId xmlns:p14="http://schemas.microsoft.com/office/powerpoint/2010/main" val="4152522586"/>
              </p:ext>
            </p:extLst>
          </p:nvPr>
        </p:nvGraphicFramePr>
        <p:xfrm>
          <a:off x="5486401" y="2905067"/>
          <a:ext cx="6525715" cy="2329788"/>
        </p:xfrm>
        <a:graphic>
          <a:graphicData uri="http://schemas.openxmlformats.org/drawingml/2006/table">
            <a:tbl>
              <a:tblPr firstRow="1" bandRow="1">
                <a:tableStyleId>{5C22544A-7EE6-4342-B048-85BDC9FD1C3A}</a:tableStyleId>
              </a:tblPr>
              <a:tblGrid>
                <a:gridCol w="1363978">
                  <a:extLst>
                    <a:ext uri="{9D8B030D-6E8A-4147-A177-3AD203B41FA5}">
                      <a16:colId xmlns:a16="http://schemas.microsoft.com/office/drawing/2014/main" val="2281134545"/>
                    </a:ext>
                  </a:extLst>
                </a:gridCol>
                <a:gridCol w="2420621">
                  <a:extLst>
                    <a:ext uri="{9D8B030D-6E8A-4147-A177-3AD203B41FA5}">
                      <a16:colId xmlns:a16="http://schemas.microsoft.com/office/drawing/2014/main" val="2028471211"/>
                    </a:ext>
                  </a:extLst>
                </a:gridCol>
                <a:gridCol w="2741116">
                  <a:extLst>
                    <a:ext uri="{9D8B030D-6E8A-4147-A177-3AD203B41FA5}">
                      <a16:colId xmlns:a16="http://schemas.microsoft.com/office/drawing/2014/main" val="3350328151"/>
                    </a:ext>
                  </a:extLst>
                </a:gridCol>
              </a:tblGrid>
              <a:tr h="811896">
                <a:tc>
                  <a:txBody>
                    <a:bodyPr/>
                    <a:lstStyle/>
                    <a:p>
                      <a:pPr algn="ctr"/>
                      <a:r>
                        <a:rPr lang="en-US" sz="1700"/>
                        <a:t>Proposed Staff</a:t>
                      </a:r>
                    </a:p>
                  </a:txBody>
                  <a:tcPr marL="55556" marR="55556" marT="27778" marB="27778"/>
                </a:tc>
                <a:tc>
                  <a:txBody>
                    <a:bodyPr/>
                    <a:lstStyle/>
                    <a:p>
                      <a:pPr algn="ctr"/>
                      <a:r>
                        <a:rPr lang="en-US" sz="1700" dirty="0"/>
                        <a:t>Qualifications/Level of Effort (LOE)</a:t>
                      </a:r>
                    </a:p>
                  </a:txBody>
                  <a:tcPr marL="55556" marR="55556" marT="27778" marB="27778"/>
                </a:tc>
                <a:tc>
                  <a:txBody>
                    <a:bodyPr/>
                    <a:lstStyle/>
                    <a:p>
                      <a:pPr algn="ctr"/>
                      <a:r>
                        <a:rPr lang="en-US" sz="1700"/>
                        <a:t>Role/Responsibilities</a:t>
                      </a:r>
                    </a:p>
                  </a:txBody>
                  <a:tcPr marL="55556" marR="55556" marT="27778" marB="27778"/>
                </a:tc>
                <a:extLst>
                  <a:ext uri="{0D108BD9-81ED-4DB2-BD59-A6C34878D82A}">
                    <a16:rowId xmlns:a16="http://schemas.microsoft.com/office/drawing/2014/main" val="3695878075"/>
                  </a:ext>
                </a:extLst>
              </a:tr>
              <a:tr h="1517892">
                <a:tc>
                  <a:txBody>
                    <a:bodyPr/>
                    <a:lstStyle/>
                    <a:p>
                      <a:pPr algn="l"/>
                      <a:r>
                        <a:rPr lang="en-US" sz="1700"/>
                        <a:t>Dara Yazzie</a:t>
                      </a:r>
                    </a:p>
                  </a:txBody>
                  <a:tcPr marL="55556" marR="55556" marT="27778" marB="27778"/>
                </a:tc>
                <a:tc>
                  <a:txBody>
                    <a:bodyPr/>
                    <a:lstStyle/>
                    <a:p>
                      <a:pPr algn="l"/>
                      <a:r>
                        <a:rPr lang="en-US" sz="1700" dirty="0"/>
                        <a:t>100% FTE; LCSW; 3 yrs. experience w/proposed Native populations with SUD</a:t>
                      </a:r>
                    </a:p>
                  </a:txBody>
                  <a:tcPr marL="55556" marR="55556" marT="27778" marB="27778"/>
                </a:tc>
                <a:tc>
                  <a:txBody>
                    <a:bodyPr/>
                    <a:lstStyle/>
                    <a:p>
                      <a:pPr algn="l"/>
                      <a:r>
                        <a:rPr lang="en-US" sz="1700" dirty="0" err="1"/>
                        <a:t>Proj</a:t>
                      </a:r>
                      <a:r>
                        <a:rPr lang="en-US" sz="1700" dirty="0"/>
                        <a:t>. Dir. will provide clinical supervision…..</a:t>
                      </a:r>
                    </a:p>
                  </a:txBody>
                  <a:tcPr marL="55556" marR="55556" marT="27778" marB="27778"/>
                </a:tc>
                <a:extLst>
                  <a:ext uri="{0D108BD9-81ED-4DB2-BD59-A6C34878D82A}">
                    <a16:rowId xmlns:a16="http://schemas.microsoft.com/office/drawing/2014/main" val="1996840958"/>
                  </a:ext>
                </a:extLst>
              </a:tr>
            </a:tbl>
          </a:graphicData>
        </a:graphic>
      </p:graphicFrame>
    </p:spTree>
    <p:extLst>
      <p:ext uri="{BB962C8B-B14F-4D97-AF65-F5344CB8AC3E}">
        <p14:creationId xmlns:p14="http://schemas.microsoft.com/office/powerpoint/2010/main" val="341631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44C9-C724-47F9-84D7-46781CD18FD0}"/>
              </a:ext>
            </a:extLst>
          </p:cNvPr>
          <p:cNvSpPr>
            <a:spLocks noGrp="1"/>
          </p:cNvSpPr>
          <p:nvPr>
            <p:ph type="title"/>
          </p:nvPr>
        </p:nvSpPr>
        <p:spPr/>
        <p:txBody>
          <a:bodyPr/>
          <a:lstStyle/>
          <a:p>
            <a:r>
              <a:rPr lang="en-US" dirty="0"/>
              <a:t>Section E:</a:t>
            </a:r>
          </a:p>
        </p:txBody>
      </p:sp>
      <p:sp>
        <p:nvSpPr>
          <p:cNvPr id="3" name="Content Placeholder 2">
            <a:extLst>
              <a:ext uri="{FF2B5EF4-FFF2-40B4-BE49-F238E27FC236}">
                <a16:creationId xmlns:a16="http://schemas.microsoft.com/office/drawing/2014/main" id="{0FFC714A-5BF4-45A3-94B1-BD75B976530A}"/>
              </a:ext>
            </a:extLst>
          </p:cNvPr>
          <p:cNvSpPr>
            <a:spLocks noGrp="1"/>
          </p:cNvSpPr>
          <p:nvPr>
            <p:ph idx="1"/>
          </p:nvPr>
        </p:nvSpPr>
        <p:spPr>
          <a:xfrm>
            <a:off x="358220" y="1825624"/>
            <a:ext cx="10633832" cy="4763711"/>
          </a:xfrm>
        </p:spPr>
        <p:txBody>
          <a:bodyPr/>
          <a:lstStyle/>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E520F8CA-596D-4B57-AFCE-57FF92B607AD}"/>
              </a:ext>
            </a:extLst>
          </p:cNvPr>
          <p:cNvPicPr>
            <a:picLocks noChangeAspect="1"/>
          </p:cNvPicPr>
          <p:nvPr/>
        </p:nvPicPr>
        <p:blipFill>
          <a:blip r:embed="rId2"/>
          <a:stretch>
            <a:fillRect/>
          </a:stretch>
        </p:blipFill>
        <p:spPr>
          <a:xfrm>
            <a:off x="222105" y="2533146"/>
            <a:ext cx="11747789" cy="2940554"/>
          </a:xfrm>
          <a:prstGeom prst="rect">
            <a:avLst/>
          </a:prstGeom>
        </p:spPr>
      </p:pic>
    </p:spTree>
    <p:extLst>
      <p:ext uri="{BB962C8B-B14F-4D97-AF65-F5344CB8AC3E}">
        <p14:creationId xmlns:p14="http://schemas.microsoft.com/office/powerpoint/2010/main" val="334221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033D-2F4A-4A96-A463-781B8DDF727D}"/>
              </a:ext>
            </a:extLst>
          </p:cNvPr>
          <p:cNvSpPr>
            <a:spLocks noGrp="1"/>
          </p:cNvSpPr>
          <p:nvPr>
            <p:ph type="title"/>
          </p:nvPr>
        </p:nvSpPr>
        <p:spPr/>
        <p:txBody>
          <a:bodyPr/>
          <a:lstStyle/>
          <a:p>
            <a:r>
              <a:rPr lang="en-US" dirty="0"/>
              <a:t>Performance Assessment/GPRA</a:t>
            </a:r>
          </a:p>
        </p:txBody>
      </p:sp>
      <p:sp>
        <p:nvSpPr>
          <p:cNvPr id="3" name="Content Placeholder 2">
            <a:extLst>
              <a:ext uri="{FF2B5EF4-FFF2-40B4-BE49-F238E27FC236}">
                <a16:creationId xmlns:a16="http://schemas.microsoft.com/office/drawing/2014/main" id="{3024FC15-0646-4B4A-ADC5-5C16F3DDF016}"/>
              </a:ext>
            </a:extLst>
          </p:cNvPr>
          <p:cNvSpPr>
            <a:spLocks noGrp="1"/>
          </p:cNvSpPr>
          <p:nvPr>
            <p:ph idx="1"/>
          </p:nvPr>
        </p:nvSpPr>
        <p:spPr>
          <a:xfrm>
            <a:off x="358219" y="1825624"/>
            <a:ext cx="10335181" cy="4763711"/>
          </a:xfrm>
        </p:spPr>
        <p:txBody>
          <a:bodyPr>
            <a:normAutofit lnSpcReduction="10000"/>
          </a:bodyPr>
          <a:lstStyle/>
          <a:p>
            <a:r>
              <a:rPr lang="en-US" sz="2800" dirty="0"/>
              <a:t>Recipients may use a combined total of up to 25 percent of their grant award for Data Collection and Performance Assessment and Infrastructure Development. </a:t>
            </a:r>
          </a:p>
          <a:p>
            <a:r>
              <a:rPr lang="en-US" sz="2800" dirty="0"/>
              <a:t>See page 10 of the FOA.</a:t>
            </a:r>
          </a:p>
          <a:p>
            <a:r>
              <a:rPr lang="en-US" sz="2800" dirty="0"/>
              <a:t>Examples of the type of data collection tools required can be found here.  Data will be collected via a face-to-face interview using this tool at three data collection points:  intake to services, six months post intake, and at discharge.  Recipients will be expected to do a GPRA interview on all clients receiving treatment, and recovery support services and are also expected to achieve a follow-up rate of 80 percent.  GPRA training and technical assistance will be offered to recipients. </a:t>
            </a:r>
          </a:p>
          <a:p>
            <a:endParaRPr lang="en-US" sz="2800" dirty="0"/>
          </a:p>
        </p:txBody>
      </p:sp>
    </p:spTree>
    <p:extLst>
      <p:ext uri="{BB962C8B-B14F-4D97-AF65-F5344CB8AC3E}">
        <p14:creationId xmlns:p14="http://schemas.microsoft.com/office/powerpoint/2010/main" val="245915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5070-14FB-4266-A300-E2F16A0267B6}"/>
              </a:ext>
            </a:extLst>
          </p:cNvPr>
          <p:cNvSpPr>
            <a:spLocks noGrp="1"/>
          </p:cNvSpPr>
          <p:nvPr>
            <p:ph type="title"/>
          </p:nvPr>
        </p:nvSpPr>
        <p:spPr>
          <a:xfrm>
            <a:off x="596241" y="1608980"/>
            <a:ext cx="3330328" cy="1641986"/>
          </a:xfrm>
        </p:spPr>
        <p:txBody>
          <a:bodyPr>
            <a:normAutofit/>
          </a:bodyPr>
          <a:lstStyle/>
          <a:p>
            <a:r>
              <a:rPr lang="en-US" sz="4800" dirty="0">
                <a:latin typeface="Arial" panose="020B0604020202020204" pitchFamily="34" charset="0"/>
                <a:cs typeface="Arial" panose="020B0604020202020204" pitchFamily="34" charset="0"/>
              </a:rPr>
              <a:t>Questions?</a:t>
            </a:r>
          </a:p>
        </p:txBody>
      </p:sp>
      <p:pic>
        <p:nvPicPr>
          <p:cNvPr id="9" name="Content Placeholder 6">
            <a:extLst>
              <a:ext uri="{FF2B5EF4-FFF2-40B4-BE49-F238E27FC236}">
                <a16:creationId xmlns:a16="http://schemas.microsoft.com/office/drawing/2014/main" id="{A9285328-CEDB-40A1-A06D-F23D24DD4236}"/>
              </a:ext>
            </a:extLst>
          </p:cNvPr>
          <p:cNvPicPr>
            <a:picLocks noChangeAspect="1"/>
          </p:cNvPicPr>
          <p:nvPr/>
        </p:nvPicPr>
        <p:blipFill rotWithShape="1">
          <a:blip r:embed="rId3"/>
          <a:srcRect l="13208" r="13207" b="-1"/>
          <a:stretch/>
        </p:blipFill>
        <p:spPr>
          <a:xfrm>
            <a:off x="4634680" y="10"/>
            <a:ext cx="7560130" cy="6857990"/>
          </a:xfrm>
          <a:prstGeom prst="rect">
            <a:avLst/>
          </a:prstGeom>
        </p:spPr>
      </p:pic>
    </p:spTree>
    <p:extLst>
      <p:ext uri="{BB962C8B-B14F-4D97-AF65-F5344CB8AC3E}">
        <p14:creationId xmlns:p14="http://schemas.microsoft.com/office/powerpoint/2010/main" val="237391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C3B08-6320-4D85-936D-C015CB6170BD}"/>
              </a:ext>
            </a:extLst>
          </p:cNvPr>
          <p:cNvSpPr>
            <a:spLocks noGrp="1"/>
          </p:cNvSpPr>
          <p:nvPr>
            <p:ph type="title"/>
          </p:nvPr>
        </p:nvSpPr>
        <p:spPr>
          <a:xfrm>
            <a:off x="589560" y="572562"/>
            <a:ext cx="4560584" cy="1128068"/>
          </a:xfrm>
        </p:spPr>
        <p:txBody>
          <a:bodyPr vert="horz" lIns="91440" tIns="45720" rIns="91440" bIns="45720" rtlCol="0" anchor="ctr">
            <a:normAutofit fontScale="90000"/>
          </a:bodyPr>
          <a:lstStyle/>
          <a:p>
            <a:r>
              <a:rPr lang="en-US" sz="4000" dirty="0"/>
              <a:t>You've got this and we are here to help!</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F264BCD-5A10-4AD2-9FDE-A0F9F1CBC8FF}"/>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dirty="0"/>
              <a:t>THANK YOU!!! CALL IF YOU HAVE QUESTIONS: Jeff Ledolter at </a:t>
            </a:r>
          </a:p>
          <a:p>
            <a:r>
              <a:rPr lang="en-US" sz="2000" dirty="0"/>
              <a:t>jeff-Ledolter@uiowa.edu	</a:t>
            </a:r>
          </a:p>
          <a:p>
            <a:r>
              <a:rPr lang="en-US" sz="2000" dirty="0"/>
              <a:t>319-321-2555</a:t>
            </a:r>
          </a:p>
          <a:p>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go, icon&#10;&#10;Description automatically generated">
            <a:extLst>
              <a:ext uri="{FF2B5EF4-FFF2-40B4-BE49-F238E27FC236}">
                <a16:creationId xmlns:a16="http://schemas.microsoft.com/office/drawing/2014/main" id="{CC2042A2-762E-4726-AE3F-52C644391789}"/>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450" r="-2" b="9819"/>
          <a:stretch/>
        </p:blipFill>
        <p:spPr>
          <a:xfrm>
            <a:off x="5977788" y="799352"/>
            <a:ext cx="5425410" cy="5259296"/>
          </a:xfrm>
          <a:prstGeom prst="rect">
            <a:avLst/>
          </a:prstGeom>
        </p:spPr>
      </p:pic>
    </p:spTree>
    <p:extLst>
      <p:ext uri="{BB962C8B-B14F-4D97-AF65-F5344CB8AC3E}">
        <p14:creationId xmlns:p14="http://schemas.microsoft.com/office/powerpoint/2010/main" val="335044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354E1F-7D0F-4AFE-AC62-CD3DA7E97024}"/>
              </a:ext>
            </a:extLst>
          </p:cNvPr>
          <p:cNvSpPr>
            <a:spLocks noGrp="1"/>
          </p:cNvSpPr>
          <p:nvPr>
            <p:ph type="title"/>
          </p:nvPr>
        </p:nvSpPr>
        <p:spPr/>
        <p:txBody>
          <a:bodyPr/>
          <a:lstStyle/>
          <a:p>
            <a:r>
              <a:rPr lang="en-US" dirty="0"/>
              <a:t>VERY helpful resources</a:t>
            </a:r>
          </a:p>
        </p:txBody>
      </p:sp>
      <p:sp>
        <p:nvSpPr>
          <p:cNvPr id="5" name="Content Placeholder 4">
            <a:extLst>
              <a:ext uri="{FF2B5EF4-FFF2-40B4-BE49-F238E27FC236}">
                <a16:creationId xmlns:a16="http://schemas.microsoft.com/office/drawing/2014/main" id="{42EF10F0-59C0-46CB-B24B-A6E1BCBEE886}"/>
              </a:ext>
            </a:extLst>
          </p:cNvPr>
          <p:cNvSpPr>
            <a:spLocks noGrp="1"/>
          </p:cNvSpPr>
          <p:nvPr>
            <p:ph sz="half" idx="1"/>
          </p:nvPr>
        </p:nvSpPr>
        <p:spPr>
          <a:xfrm>
            <a:off x="348792" y="1825624"/>
            <a:ext cx="6280607" cy="4763711"/>
          </a:xfrm>
        </p:spPr>
        <p:txBody>
          <a:bodyPr>
            <a:normAutofit lnSpcReduction="10000"/>
          </a:bodyPr>
          <a:lstStyle/>
          <a:p>
            <a:r>
              <a:rPr lang="en-US" sz="2800" dirty="0">
                <a:solidFill>
                  <a:schemeClr val="bg2"/>
                </a:solidFill>
                <a:latin typeface="Arial" panose="020B0604020202020204" pitchFamily="34" charset="0"/>
                <a:cs typeface="Arial" panose="020B0604020202020204" pitchFamily="34" charset="0"/>
                <a:hlinkClick r:id="rId3"/>
              </a:rPr>
              <a:t>https://www.samhsa.gov/sites/default/files/grant-application-manual.pdf</a:t>
            </a:r>
            <a:endParaRPr lang="en-US" sz="2800" dirty="0">
              <a:solidFill>
                <a:schemeClr val="bg2"/>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You can read more information about this registration process beginning on page 15 of the SAMHSA document pictured left.</a:t>
            </a:r>
          </a:p>
          <a:p>
            <a:endParaRPr lang="en-US"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Also check out this webinar slide deck:</a:t>
            </a:r>
          </a:p>
          <a:p>
            <a:r>
              <a:rPr lang="en-US" sz="2800" dirty="0">
                <a:latin typeface="Arial" panose="020B0604020202020204" pitchFamily="34" charset="0"/>
                <a:cs typeface="Arial" panose="020B0604020202020204" pitchFamily="34" charset="0"/>
                <a:hlinkClick r:id="rId4"/>
              </a:rPr>
              <a:t>https://www.samhsa.gov/sites/default/files/foa-applicant-webinar.pdf</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dirty="0"/>
          </a:p>
        </p:txBody>
      </p:sp>
      <p:pic>
        <p:nvPicPr>
          <p:cNvPr id="7" name="Content Placeholder 3">
            <a:extLst>
              <a:ext uri="{FF2B5EF4-FFF2-40B4-BE49-F238E27FC236}">
                <a16:creationId xmlns:a16="http://schemas.microsoft.com/office/drawing/2014/main" id="{E83F35D1-AA1F-4A01-AAAF-E9CDF74A4C8B}"/>
              </a:ext>
            </a:extLst>
          </p:cNvPr>
          <p:cNvPicPr>
            <a:picLocks noGrp="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7150637" y="1825625"/>
            <a:ext cx="3729550" cy="4764088"/>
          </a:xfrm>
          <a:prstGeom prst="rect">
            <a:avLst/>
          </a:prstGeom>
          <a:noFill/>
        </p:spPr>
      </p:pic>
    </p:spTree>
    <p:extLst>
      <p:ext uri="{BB962C8B-B14F-4D97-AF65-F5344CB8AC3E}">
        <p14:creationId xmlns:p14="http://schemas.microsoft.com/office/powerpoint/2010/main" val="114009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4FE9-0B0A-4731-85ED-90FC8F4AB8C1}"/>
              </a:ext>
            </a:extLst>
          </p:cNvPr>
          <p:cNvSpPr>
            <a:spLocks noGrp="1"/>
          </p:cNvSpPr>
          <p:nvPr>
            <p:ph type="title"/>
          </p:nvPr>
        </p:nvSpPr>
        <p:spPr/>
        <p:txBody>
          <a:bodyPr/>
          <a:lstStyle/>
          <a:p>
            <a:r>
              <a:rPr lang="en-US" dirty="0"/>
              <a:t>Tribal Opioid Response (TOR) Basics</a:t>
            </a:r>
          </a:p>
        </p:txBody>
      </p:sp>
      <p:sp>
        <p:nvSpPr>
          <p:cNvPr id="3" name="Content Placeholder 2">
            <a:extLst>
              <a:ext uri="{FF2B5EF4-FFF2-40B4-BE49-F238E27FC236}">
                <a16:creationId xmlns:a16="http://schemas.microsoft.com/office/drawing/2014/main" id="{CEF6D3CB-DAAB-4FEE-8AFC-7DEDF472602B}"/>
              </a:ext>
            </a:extLst>
          </p:cNvPr>
          <p:cNvSpPr>
            <a:spLocks noGrp="1"/>
          </p:cNvSpPr>
          <p:nvPr>
            <p:ph sz="half" idx="1"/>
          </p:nvPr>
        </p:nvSpPr>
        <p:spPr>
          <a:xfrm>
            <a:off x="6921500" y="2311400"/>
            <a:ext cx="3556000" cy="4142999"/>
          </a:xfrm>
        </p:spPr>
        <p:txBody>
          <a:bodyPr/>
          <a:lstStyle/>
          <a:p>
            <a:endParaRPr lang="en-US" dirty="0">
              <a:hlinkClick r:id="rId2"/>
            </a:endParaRPr>
          </a:p>
          <a:p>
            <a:r>
              <a:rPr lang="en-US" dirty="0">
                <a:hlinkClick r:id="rId2"/>
              </a:rPr>
              <a:t>https://www.samhsa.gov/grants/grant-announcements/ti-21-007</a:t>
            </a:r>
            <a:endParaRPr lang="en-US" dirty="0"/>
          </a:p>
          <a:p>
            <a:endParaRPr lang="en-US" dirty="0"/>
          </a:p>
        </p:txBody>
      </p:sp>
      <p:pic>
        <p:nvPicPr>
          <p:cNvPr id="6" name="Content Placeholder 5">
            <a:extLst>
              <a:ext uri="{FF2B5EF4-FFF2-40B4-BE49-F238E27FC236}">
                <a16:creationId xmlns:a16="http://schemas.microsoft.com/office/drawing/2014/main" id="{81AFABEA-B321-4EB0-8DDE-5EA65EF07979}"/>
              </a:ext>
            </a:extLst>
          </p:cNvPr>
          <p:cNvPicPr>
            <a:picLocks noGrp="1" noChangeAspect="1"/>
          </p:cNvPicPr>
          <p:nvPr>
            <p:ph sz="half" idx="2"/>
          </p:nvPr>
        </p:nvPicPr>
        <p:blipFill>
          <a:blip r:embed="rId3"/>
          <a:stretch>
            <a:fillRect/>
          </a:stretch>
        </p:blipFill>
        <p:spPr>
          <a:xfrm>
            <a:off x="317501" y="2032377"/>
            <a:ext cx="6762534" cy="4375757"/>
          </a:xfrm>
        </p:spPr>
      </p:pic>
    </p:spTree>
    <p:extLst>
      <p:ext uri="{BB962C8B-B14F-4D97-AF65-F5344CB8AC3E}">
        <p14:creationId xmlns:p14="http://schemas.microsoft.com/office/powerpoint/2010/main" val="314136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4E91-B495-4309-AD04-A4907D7D07C2}"/>
              </a:ext>
            </a:extLst>
          </p:cNvPr>
          <p:cNvSpPr>
            <a:spLocks noGrp="1"/>
          </p:cNvSpPr>
          <p:nvPr>
            <p:ph type="title"/>
          </p:nvPr>
        </p:nvSpPr>
        <p:spPr/>
        <p:txBody>
          <a:bodyPr/>
          <a:lstStyle/>
          <a:p>
            <a:r>
              <a:rPr lang="en-US" dirty="0"/>
              <a:t>Tribal Opioid Response (TOR) Basics</a:t>
            </a:r>
          </a:p>
        </p:txBody>
      </p:sp>
      <p:sp>
        <p:nvSpPr>
          <p:cNvPr id="3" name="Content Placeholder 2">
            <a:extLst>
              <a:ext uri="{FF2B5EF4-FFF2-40B4-BE49-F238E27FC236}">
                <a16:creationId xmlns:a16="http://schemas.microsoft.com/office/drawing/2014/main" id="{3E038BF2-39D0-42D6-BADF-81C98B055839}"/>
              </a:ext>
            </a:extLst>
          </p:cNvPr>
          <p:cNvSpPr>
            <a:spLocks noGrp="1"/>
          </p:cNvSpPr>
          <p:nvPr>
            <p:ph sz="half" idx="1"/>
          </p:nvPr>
        </p:nvSpPr>
        <p:spPr>
          <a:xfrm>
            <a:off x="348793" y="1825624"/>
            <a:ext cx="4667707" cy="4763711"/>
          </a:xfrm>
        </p:spPr>
        <p:txBody>
          <a:bodyPr>
            <a:normAutofit fontScale="92500" lnSpcReduction="10000"/>
          </a:bodyPr>
          <a:lstStyle/>
          <a:p>
            <a:r>
              <a:rPr lang="en-US" b="0" i="0" dirty="0">
                <a:effectLst/>
              </a:rPr>
              <a:t>The applicant must be a federally recognized American Indian or Alaska Native tribe or tribal organization. Tribes and tribal organizations may apply individually, as a consortia, or in partnership with an urban Indian organization. Tribes and tribal organizations may only be included in one grant application.</a:t>
            </a:r>
            <a:endParaRPr lang="en-US" dirty="0"/>
          </a:p>
        </p:txBody>
      </p:sp>
      <p:sp>
        <p:nvSpPr>
          <p:cNvPr id="4" name="Content Placeholder 3">
            <a:extLst>
              <a:ext uri="{FF2B5EF4-FFF2-40B4-BE49-F238E27FC236}">
                <a16:creationId xmlns:a16="http://schemas.microsoft.com/office/drawing/2014/main" id="{E63FA8D1-14A9-4C26-BC3C-08DDD5418818}"/>
              </a:ext>
            </a:extLst>
          </p:cNvPr>
          <p:cNvSpPr>
            <a:spLocks noGrp="1"/>
          </p:cNvSpPr>
          <p:nvPr>
            <p:ph sz="half" idx="2"/>
          </p:nvPr>
        </p:nvSpPr>
        <p:spPr>
          <a:xfrm>
            <a:off x="5588000" y="1825624"/>
            <a:ext cx="6270920" cy="4763711"/>
          </a:xfrm>
        </p:spPr>
        <p:txBody>
          <a:bodyPr>
            <a:normAutofit fontScale="92500" lnSpcReduction="10000"/>
          </a:bodyPr>
          <a:lstStyle/>
          <a:p>
            <a:pPr algn="l"/>
            <a:r>
              <a:rPr lang="en-US" b="1" i="0" dirty="0">
                <a:solidFill>
                  <a:srgbClr val="4A4A4A"/>
                </a:solidFill>
                <a:effectLst/>
                <a:latin typeface="Tahoma" panose="020B0604030504040204" pitchFamily="34" charset="0"/>
              </a:rPr>
              <a:t>Anticipated Total Available Funding</a:t>
            </a:r>
          </a:p>
          <a:p>
            <a:pPr algn="l"/>
            <a:r>
              <a:rPr lang="en-US" b="0" i="0" dirty="0">
                <a:solidFill>
                  <a:srgbClr val="4A4A4A"/>
                </a:solidFill>
                <a:effectLst/>
                <a:latin typeface="Tahoma" panose="020B0604030504040204" pitchFamily="34" charset="0"/>
              </a:rPr>
              <a:t>$37,647,916</a:t>
            </a:r>
          </a:p>
          <a:p>
            <a:pPr algn="l"/>
            <a:r>
              <a:rPr lang="en-US" b="1" i="0" dirty="0">
                <a:solidFill>
                  <a:srgbClr val="4A4A4A"/>
                </a:solidFill>
                <a:effectLst/>
                <a:latin typeface="Tahoma" panose="020B0604030504040204" pitchFamily="34" charset="0"/>
              </a:rPr>
              <a:t>Anticipated Number of Awards</a:t>
            </a:r>
          </a:p>
          <a:p>
            <a:pPr algn="l"/>
            <a:r>
              <a:rPr lang="en-US" b="0" i="0" dirty="0">
                <a:solidFill>
                  <a:srgbClr val="4A4A4A"/>
                </a:solidFill>
                <a:effectLst/>
                <a:latin typeface="Tahoma" panose="020B0604030504040204" pitchFamily="34" charset="0"/>
              </a:rPr>
              <a:t>Approximately 150</a:t>
            </a:r>
          </a:p>
          <a:p>
            <a:pPr algn="l"/>
            <a:r>
              <a:rPr lang="en-US" b="1" i="0" dirty="0">
                <a:solidFill>
                  <a:srgbClr val="4A4A4A"/>
                </a:solidFill>
                <a:effectLst/>
                <a:latin typeface="Tahoma" panose="020B0604030504040204" pitchFamily="34" charset="0"/>
              </a:rPr>
              <a:t>Anticipated Award Amount</a:t>
            </a:r>
          </a:p>
          <a:p>
            <a:pPr algn="l"/>
            <a:r>
              <a:rPr lang="en-US" b="0" i="0" dirty="0">
                <a:solidFill>
                  <a:srgbClr val="4A4A4A"/>
                </a:solidFill>
                <a:effectLst/>
                <a:latin typeface="Tahoma" panose="020B0604030504040204" pitchFamily="34" charset="0"/>
              </a:rPr>
              <a:t>See Appendix K</a:t>
            </a:r>
          </a:p>
          <a:p>
            <a:pPr algn="l"/>
            <a:r>
              <a:rPr lang="en-US" b="1" i="0" dirty="0">
                <a:solidFill>
                  <a:srgbClr val="4A4A4A"/>
                </a:solidFill>
                <a:effectLst/>
                <a:latin typeface="Tahoma" panose="020B0604030504040204" pitchFamily="34" charset="0"/>
              </a:rPr>
              <a:t>Length of Project</a:t>
            </a:r>
          </a:p>
          <a:p>
            <a:pPr algn="l"/>
            <a:r>
              <a:rPr lang="en-US" b="0" i="0" dirty="0">
                <a:solidFill>
                  <a:srgbClr val="4A4A4A"/>
                </a:solidFill>
                <a:effectLst/>
                <a:latin typeface="Tahoma" panose="020B0604030504040204" pitchFamily="34" charset="0"/>
              </a:rPr>
              <a:t>2 years</a:t>
            </a:r>
          </a:p>
          <a:p>
            <a:pPr algn="l"/>
            <a:r>
              <a:rPr lang="en-US" b="1" i="0" dirty="0">
                <a:solidFill>
                  <a:srgbClr val="4A4A4A"/>
                </a:solidFill>
                <a:effectLst/>
                <a:latin typeface="Tahoma" panose="020B0604030504040204" pitchFamily="34" charset="0"/>
              </a:rPr>
              <a:t>Cost Sharing/Match Required?</a:t>
            </a:r>
          </a:p>
          <a:p>
            <a:pPr algn="l"/>
            <a:r>
              <a:rPr lang="en-US" b="0" i="0" dirty="0">
                <a:solidFill>
                  <a:srgbClr val="4A4A4A"/>
                </a:solidFill>
                <a:effectLst/>
                <a:latin typeface="Tahoma" panose="020B0604030504040204" pitchFamily="34" charset="0"/>
              </a:rPr>
              <a:t>No</a:t>
            </a:r>
          </a:p>
          <a:p>
            <a:endParaRPr lang="en-US" dirty="0"/>
          </a:p>
        </p:txBody>
      </p:sp>
    </p:spTree>
    <p:extLst>
      <p:ext uri="{BB962C8B-B14F-4D97-AF65-F5344CB8AC3E}">
        <p14:creationId xmlns:p14="http://schemas.microsoft.com/office/powerpoint/2010/main" val="210605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E361796-B81A-4BB5-A1A1-F4069EB0BC73}"/>
              </a:ext>
            </a:extLst>
          </p:cNvPr>
          <p:cNvPicPr>
            <a:picLocks noGrp="1" noChangeAspect="1"/>
          </p:cNvPicPr>
          <p:nvPr>
            <p:ph sz="half" idx="2"/>
          </p:nvPr>
        </p:nvPicPr>
        <p:blipFill>
          <a:blip r:embed="rId2"/>
          <a:stretch>
            <a:fillRect/>
          </a:stretch>
        </p:blipFill>
        <p:spPr>
          <a:xfrm>
            <a:off x="1538671" y="643467"/>
            <a:ext cx="9114658" cy="5571066"/>
          </a:xfrm>
          <a:prstGeom prst="rect">
            <a:avLst/>
          </a:prstGeom>
        </p:spPr>
      </p:pic>
    </p:spTree>
    <p:extLst>
      <p:ext uri="{BB962C8B-B14F-4D97-AF65-F5344CB8AC3E}">
        <p14:creationId xmlns:p14="http://schemas.microsoft.com/office/powerpoint/2010/main" val="146112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44C9-C724-47F9-84D7-46781CD18FD0}"/>
              </a:ext>
            </a:extLst>
          </p:cNvPr>
          <p:cNvSpPr>
            <a:spLocks noGrp="1"/>
          </p:cNvSpPr>
          <p:nvPr>
            <p:ph type="title"/>
          </p:nvPr>
        </p:nvSpPr>
        <p:spPr/>
        <p:txBody>
          <a:bodyPr/>
          <a:lstStyle/>
          <a:p>
            <a:r>
              <a:rPr lang="en-US" dirty="0"/>
              <a:t>Section A:</a:t>
            </a:r>
          </a:p>
        </p:txBody>
      </p:sp>
      <p:sp>
        <p:nvSpPr>
          <p:cNvPr id="3" name="Content Placeholder 2">
            <a:extLst>
              <a:ext uri="{FF2B5EF4-FFF2-40B4-BE49-F238E27FC236}">
                <a16:creationId xmlns:a16="http://schemas.microsoft.com/office/drawing/2014/main" id="{0FFC714A-5BF4-45A3-94B1-BD75B976530A}"/>
              </a:ext>
            </a:extLst>
          </p:cNvPr>
          <p:cNvSpPr>
            <a:spLocks noGrp="1"/>
          </p:cNvSpPr>
          <p:nvPr>
            <p:ph idx="1"/>
          </p:nvPr>
        </p:nvSpPr>
        <p:spPr>
          <a:xfrm>
            <a:off x="358220" y="1825624"/>
            <a:ext cx="10633832" cy="4763711"/>
          </a:xfrm>
        </p:spPr>
        <p:txBody>
          <a:bodyPr/>
          <a:lstStyle/>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2B3D9697-D05C-4048-8713-E4D80794CD0A}"/>
              </a:ext>
            </a:extLst>
          </p:cNvPr>
          <p:cNvPicPr>
            <a:picLocks noChangeAspect="1"/>
          </p:cNvPicPr>
          <p:nvPr/>
        </p:nvPicPr>
        <p:blipFill>
          <a:blip r:embed="rId2"/>
          <a:stretch>
            <a:fillRect/>
          </a:stretch>
        </p:blipFill>
        <p:spPr>
          <a:xfrm>
            <a:off x="358219" y="2338086"/>
            <a:ext cx="11572196" cy="3808714"/>
          </a:xfrm>
          <a:prstGeom prst="rect">
            <a:avLst/>
          </a:prstGeom>
        </p:spPr>
      </p:pic>
    </p:spTree>
    <p:extLst>
      <p:ext uri="{BB962C8B-B14F-4D97-AF65-F5344CB8AC3E}">
        <p14:creationId xmlns:p14="http://schemas.microsoft.com/office/powerpoint/2010/main" val="229707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9A751F-D799-4255-81E3-C07B7124B1D3}"/>
              </a:ext>
            </a:extLst>
          </p:cNvPr>
          <p:cNvSpPr>
            <a:spLocks noGrp="1"/>
          </p:cNvSpPr>
          <p:nvPr>
            <p:ph type="title"/>
          </p:nvPr>
        </p:nvSpPr>
        <p:spPr>
          <a:xfrm>
            <a:off x="1097280" y="286603"/>
            <a:ext cx="10058400" cy="1150311"/>
          </a:xfrm>
        </p:spPr>
        <p:txBody>
          <a:bodyPr>
            <a:normAutofit/>
          </a:bodyPr>
          <a:lstStyle/>
          <a:p>
            <a:r>
              <a:rPr lang="en-US" dirty="0"/>
              <a:t>Documenting needs: </a:t>
            </a:r>
            <a:r>
              <a:rPr lang="en-US" dirty="0">
                <a:latin typeface="+mn-lt"/>
              </a:rPr>
              <a:t>Many methods</a:t>
            </a:r>
          </a:p>
        </p:txBody>
      </p:sp>
      <p:sp>
        <p:nvSpPr>
          <p:cNvPr id="6" name="Content Placeholder 5">
            <a:extLst>
              <a:ext uri="{FF2B5EF4-FFF2-40B4-BE49-F238E27FC236}">
                <a16:creationId xmlns:a16="http://schemas.microsoft.com/office/drawing/2014/main" id="{704DABED-10B8-4D22-9E15-E205EB3DF08C}"/>
              </a:ext>
            </a:extLst>
          </p:cNvPr>
          <p:cNvSpPr>
            <a:spLocks noGrp="1"/>
          </p:cNvSpPr>
          <p:nvPr>
            <p:ph idx="1"/>
          </p:nvPr>
        </p:nvSpPr>
        <p:spPr>
          <a:xfrm>
            <a:off x="522515" y="1845733"/>
            <a:ext cx="10310586" cy="4370009"/>
          </a:xfrm>
        </p:spPr>
        <p:txBody>
          <a:bodyPr>
            <a:normAutofit fontScale="92500" lnSpcReduction="10000"/>
          </a:bodyPr>
          <a:lstStyle/>
          <a:p>
            <a:pPr marL="0" indent="0">
              <a:buNone/>
            </a:pPr>
            <a:r>
              <a:rPr lang="en-US" sz="2800" dirty="0"/>
              <a:t>Direct methods: Data for determining community needs can be collected through:</a:t>
            </a:r>
          </a:p>
          <a:p>
            <a:pPr marL="174625" indent="-174625">
              <a:spcBef>
                <a:spcPts val="600"/>
              </a:spcBef>
              <a:buFont typeface="Wingdings" panose="05000000000000000000" pitchFamily="2" charset="2"/>
              <a:buChar char="§"/>
            </a:pPr>
            <a:r>
              <a:rPr lang="en-US" sz="2800" dirty="0"/>
              <a:t> Surveys</a:t>
            </a:r>
          </a:p>
          <a:p>
            <a:pPr marL="174625" indent="-174625">
              <a:spcBef>
                <a:spcPts val="600"/>
              </a:spcBef>
              <a:buFont typeface="Wingdings" panose="05000000000000000000" pitchFamily="2" charset="2"/>
              <a:buChar char="§"/>
            </a:pPr>
            <a:r>
              <a:rPr lang="en-US" sz="2800" dirty="0"/>
              <a:t>Questionnaires</a:t>
            </a:r>
          </a:p>
          <a:p>
            <a:pPr marL="174625" indent="-174625">
              <a:spcBef>
                <a:spcPts val="600"/>
              </a:spcBef>
              <a:buFont typeface="Wingdings" panose="05000000000000000000" pitchFamily="2" charset="2"/>
              <a:buChar char="§"/>
            </a:pPr>
            <a:r>
              <a:rPr lang="en-US" sz="2800" dirty="0"/>
              <a:t>Focus groups</a:t>
            </a:r>
          </a:p>
          <a:p>
            <a:pPr marL="174625" indent="-174625">
              <a:spcBef>
                <a:spcPts val="600"/>
              </a:spcBef>
              <a:buFont typeface="Wingdings" panose="05000000000000000000" pitchFamily="2" charset="2"/>
              <a:buChar char="§"/>
            </a:pPr>
            <a:r>
              <a:rPr lang="en-US" sz="2800" dirty="0"/>
              <a:t>Public meetings</a:t>
            </a:r>
          </a:p>
          <a:p>
            <a:pPr marL="174625" indent="-174625">
              <a:spcBef>
                <a:spcPts val="600"/>
              </a:spcBef>
              <a:buFont typeface="Wingdings" panose="05000000000000000000" pitchFamily="2" charset="2"/>
              <a:buChar char="§"/>
            </a:pPr>
            <a:r>
              <a:rPr lang="en-US" sz="2800" dirty="0"/>
              <a:t>Direct observations</a:t>
            </a:r>
          </a:p>
          <a:p>
            <a:pPr marL="174625" indent="-174625">
              <a:spcBef>
                <a:spcPts val="600"/>
              </a:spcBef>
              <a:buFont typeface="Wingdings" panose="05000000000000000000" pitchFamily="2" charset="2"/>
              <a:buChar char="§"/>
            </a:pPr>
            <a:r>
              <a:rPr lang="en-US" sz="2800" dirty="0"/>
              <a:t>Key informant interviews</a:t>
            </a:r>
          </a:p>
          <a:p>
            <a:pPr marL="0" indent="0">
              <a:spcBef>
                <a:spcPts val="600"/>
              </a:spcBef>
              <a:buNone/>
            </a:pPr>
            <a:endParaRPr lang="en-US" sz="2800" dirty="0"/>
          </a:p>
          <a:p>
            <a:pPr marL="0" indent="0">
              <a:spcBef>
                <a:spcPts val="600"/>
              </a:spcBef>
              <a:buNone/>
            </a:pPr>
            <a:r>
              <a:rPr lang="en-US" sz="2800" dirty="0"/>
              <a:t>These do not have to be super sophisticated or elaborate to be informative!</a:t>
            </a:r>
          </a:p>
        </p:txBody>
      </p:sp>
    </p:spTree>
    <p:extLst>
      <p:ext uri="{BB962C8B-B14F-4D97-AF65-F5344CB8AC3E}">
        <p14:creationId xmlns:p14="http://schemas.microsoft.com/office/powerpoint/2010/main" val="264032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4ED4-F3C7-4B94-BF3A-2C7392B66868}"/>
              </a:ext>
            </a:extLst>
          </p:cNvPr>
          <p:cNvSpPr>
            <a:spLocks noGrp="1"/>
          </p:cNvSpPr>
          <p:nvPr>
            <p:ph type="title"/>
          </p:nvPr>
        </p:nvSpPr>
        <p:spPr/>
        <p:txBody>
          <a:bodyPr/>
          <a:lstStyle/>
          <a:p>
            <a:r>
              <a:rPr lang="en-US" dirty="0"/>
              <a:t>Documenting needs cont.</a:t>
            </a:r>
          </a:p>
        </p:txBody>
      </p:sp>
      <p:sp>
        <p:nvSpPr>
          <p:cNvPr id="3" name="Content Placeholder 2">
            <a:extLst>
              <a:ext uri="{FF2B5EF4-FFF2-40B4-BE49-F238E27FC236}">
                <a16:creationId xmlns:a16="http://schemas.microsoft.com/office/drawing/2014/main" id="{30652893-70DB-4E86-AC9E-4FD45CD908BF}"/>
              </a:ext>
            </a:extLst>
          </p:cNvPr>
          <p:cNvSpPr>
            <a:spLocks noGrp="1"/>
          </p:cNvSpPr>
          <p:nvPr>
            <p:ph idx="1"/>
          </p:nvPr>
        </p:nvSpPr>
        <p:spPr>
          <a:xfrm>
            <a:off x="358219" y="1825624"/>
            <a:ext cx="10500281" cy="4763711"/>
          </a:xfrm>
        </p:spPr>
        <p:txBody>
          <a:bodyPr/>
          <a:lstStyle/>
          <a:p>
            <a:pPr>
              <a:buClr>
                <a:srgbClr val="235C5D"/>
              </a:buClr>
              <a:buFont typeface="Wingdings" panose="05000000000000000000" pitchFamily="2" charset="2"/>
              <a:buChar char="§"/>
            </a:pPr>
            <a:r>
              <a:rPr lang="en-US" sz="2800" spc="-100" dirty="0">
                <a:solidFill>
                  <a:schemeClr val="tx1"/>
                </a:solidFill>
              </a:rPr>
              <a:t>Testimonies from clients, families, referral sources, other stakeholders, funders, staff  (summaries or quotes from satisfaction/</a:t>
            </a:r>
            <a:r>
              <a:rPr lang="en-US" sz="2800" u="sng" spc="-100" dirty="0">
                <a:solidFill>
                  <a:schemeClr val="tx1"/>
                </a:solidFill>
              </a:rPr>
              <a:t>perception of care surveys</a:t>
            </a:r>
            <a:r>
              <a:rPr lang="en-US" sz="2800" spc="-100" dirty="0">
                <a:solidFill>
                  <a:schemeClr val="tx1"/>
                </a:solidFill>
              </a:rPr>
              <a:t>, focus groups, etc.)</a:t>
            </a:r>
          </a:p>
          <a:p>
            <a:pPr>
              <a:buClr>
                <a:srgbClr val="235C5D"/>
              </a:buClr>
              <a:buFont typeface="Wingdings" panose="05000000000000000000" pitchFamily="2" charset="2"/>
              <a:buChar char="§"/>
            </a:pPr>
            <a:r>
              <a:rPr lang="en-US" sz="2800" spc="-100" dirty="0">
                <a:solidFill>
                  <a:schemeClr val="tx1"/>
                </a:solidFill>
              </a:rPr>
              <a:t>Waiting lists</a:t>
            </a:r>
          </a:p>
          <a:p>
            <a:pPr>
              <a:buClr>
                <a:srgbClr val="235C5D"/>
              </a:buClr>
              <a:buFont typeface="Wingdings" panose="05000000000000000000" pitchFamily="2" charset="2"/>
              <a:buChar char="§"/>
            </a:pPr>
            <a:r>
              <a:rPr lang="en-US" sz="2800" spc="-100" dirty="0">
                <a:solidFill>
                  <a:schemeClr val="tx1"/>
                </a:solidFill>
              </a:rPr>
              <a:t>Other sources</a:t>
            </a:r>
          </a:p>
          <a:p>
            <a:pPr>
              <a:buClr>
                <a:srgbClr val="235C5D"/>
              </a:buClr>
              <a:buFont typeface="Wingdings" panose="05000000000000000000" pitchFamily="2" charset="2"/>
              <a:buChar char="§"/>
            </a:pPr>
            <a:endParaRPr lang="en-US" sz="2800" spc="-100" dirty="0"/>
          </a:p>
          <a:p>
            <a:pPr>
              <a:buClr>
                <a:srgbClr val="235C5D"/>
              </a:buClr>
              <a:buFont typeface="Wingdings" panose="05000000000000000000" pitchFamily="2" charset="2"/>
              <a:buChar char="§"/>
            </a:pPr>
            <a:r>
              <a:rPr lang="en-US" sz="2800" spc="-100" dirty="0">
                <a:solidFill>
                  <a:schemeClr val="tx1"/>
                </a:solidFill>
              </a:rPr>
              <a:t>Don’t forget, if you have insufficient data to tell the story about the strengths and needs related to opioid and stimulant use disorders affecting your tribal community you can budget for this in your grant as an important activity.</a:t>
            </a:r>
            <a:endParaRPr lang="en-US" sz="2800" dirty="0">
              <a:solidFill>
                <a:schemeClr val="tx1"/>
              </a:solidFill>
            </a:endParaRPr>
          </a:p>
          <a:p>
            <a:endParaRPr lang="en-US" dirty="0"/>
          </a:p>
        </p:txBody>
      </p:sp>
    </p:spTree>
    <p:extLst>
      <p:ext uri="{BB962C8B-B14F-4D97-AF65-F5344CB8AC3E}">
        <p14:creationId xmlns:p14="http://schemas.microsoft.com/office/powerpoint/2010/main" val="77072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1292</Words>
  <Application>Microsoft Office PowerPoint</Application>
  <PresentationFormat>Widescreen</PresentationFormat>
  <Paragraphs>113</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Tahoma</vt:lpstr>
      <vt:lpstr>Wingdings</vt:lpstr>
      <vt:lpstr>Office Theme</vt:lpstr>
      <vt:lpstr>Applying for Grant Funding</vt:lpstr>
      <vt:lpstr>Today’s Office Hours Consultant: Pam Baston</vt:lpstr>
      <vt:lpstr>VERY helpful resources</vt:lpstr>
      <vt:lpstr>Tribal Opioid Response (TOR) Basics</vt:lpstr>
      <vt:lpstr>Tribal Opioid Response (TOR) Basics</vt:lpstr>
      <vt:lpstr>PowerPoint Presentation</vt:lpstr>
      <vt:lpstr>Section A:</vt:lpstr>
      <vt:lpstr>Documenting needs: Many methods</vt:lpstr>
      <vt:lpstr>Documenting needs cont.</vt:lpstr>
      <vt:lpstr>PowerPoint Presentation</vt:lpstr>
      <vt:lpstr>While not tribe-specific, this is a great AIAN substance use prevalence  data source3</vt:lpstr>
      <vt:lpstr>PowerPoint Presentation</vt:lpstr>
      <vt:lpstr>SAMHSA Office of Tribal Affairs and Policy (OTAP)</vt:lpstr>
      <vt:lpstr>Section B:</vt:lpstr>
      <vt:lpstr>Required Activities</vt:lpstr>
      <vt:lpstr>Tribal Behavioral Health Agenda</vt:lpstr>
      <vt:lpstr>Section C: </vt:lpstr>
      <vt:lpstr>Evidence-based Treatment and Prevention </vt:lpstr>
      <vt:lpstr>ONE example: Contingency Management (CM) </vt:lpstr>
      <vt:lpstr>Section D:</vt:lpstr>
      <vt:lpstr>Staffing reminders</vt:lpstr>
      <vt:lpstr>Section E:</vt:lpstr>
      <vt:lpstr>Performance Assessment/GPRA</vt:lpstr>
      <vt:lpstr>Questions?</vt:lpstr>
      <vt:lpstr>You've got this and we are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Thrams, Kate F</dc:creator>
  <cp:lastModifiedBy>Ledolter, Jeffrey</cp:lastModifiedBy>
  <cp:revision>51</cp:revision>
  <dcterms:created xsi:type="dcterms:W3CDTF">2019-02-21T23:49:46Z</dcterms:created>
  <dcterms:modified xsi:type="dcterms:W3CDTF">2021-03-09T19:34:46Z</dcterms:modified>
</cp:coreProperties>
</file>