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4" r:id="rId2"/>
    <p:sldId id="256" r:id="rId3"/>
    <p:sldId id="261" r:id="rId4"/>
    <p:sldId id="258" r:id="rId5"/>
    <p:sldId id="260" r:id="rId6"/>
    <p:sldId id="259" r:id="rId7"/>
    <p:sldId id="263"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993" autoAdjust="0"/>
    <p:restoredTop sz="94660"/>
  </p:normalViewPr>
  <p:slideViewPr>
    <p:cSldViewPr snapToGrid="0">
      <p:cViewPr>
        <p:scale>
          <a:sx n="100" d="100"/>
          <a:sy n="100" d="100"/>
        </p:scale>
        <p:origin x="792" y="89"/>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20" d="100"/>
          <a:sy n="120" d="100"/>
        </p:scale>
        <p:origin x="1989" y="-121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0B234-5538-4A5D-8A94-B1F4C39E2236}" type="datetimeFigureOut">
              <a:rPr lang="en-US" smtClean="0"/>
              <a:t>1/27/2018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EE7A4-93E4-4882-95FD-199E91839C54}" type="slidenum">
              <a:rPr lang="en-US" smtClean="0"/>
              <a:t>‹#›</a:t>
            </a:fld>
            <a:endParaRPr lang="en-US"/>
          </a:p>
        </p:txBody>
      </p:sp>
    </p:spTree>
    <p:extLst>
      <p:ext uri="{BB962C8B-B14F-4D97-AF65-F5344CB8AC3E}">
        <p14:creationId xmlns:p14="http://schemas.microsoft.com/office/powerpoint/2010/main" val="2316522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ttcnetwork.org/regional-centers/?rc=mountainplai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parint.org/isajewebsite/terminology.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ngVPVmi4Up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illiamwhitepapers.com/blog/2013/07/moral-panics-the-limits-of-science-professional-responsibility.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3373" y="4314825"/>
            <a:ext cx="5472752" cy="4510728"/>
          </a:xfrm>
        </p:spPr>
        <p:txBody>
          <a:bodyPr/>
          <a:lstStyle/>
          <a:p>
            <a:pPr>
              <a:spcAft>
                <a:spcPts val="600"/>
              </a:spcAft>
            </a:pPr>
            <a:r>
              <a:rPr lang="en-US" sz="1100" dirty="0"/>
              <a:t>This slide deck (not counting this title slide) provides a brief overview of the importance of using language that helps decrease stigma associated with substance used disorders (SUDs). The slide deck is designed to be used by academic faculty in behavioral health programs, trainers, behavioral health providers, and state/county agency staff members for a variety of audiences. Each slide has notes for the presenter to provide guidance as necessary. Finally, references are included in each slide and handouts when possible. If you require further information on this topic, please do not hesitate to contact the Addiction Technology Transfer Center (MPATTC). You are free to use these slides and the pictures but please give credit to the MPATTC when using them by keeping the logo on each slide and referencing the ATTC at the beginning of your presentation.</a:t>
            </a:r>
          </a:p>
          <a:p>
            <a:pPr>
              <a:spcAft>
                <a:spcPts val="600"/>
              </a:spcAft>
            </a:pPr>
            <a:r>
              <a:rPr lang="en-US" sz="1100" dirty="0"/>
              <a:t>MPATTC is part of the SAMHSA-funded ATTC network that offers training/technical assistance (TA) services through a partnership  with the University of North Dakota and University of Nevada Reno. The goal of the MPATTC is to improve the capacity of Region 8’s substance use disorder (SUD) treatment/recovery services workforce by using state-of-the-art training/technical assistance (TA), innovative web-based tools, and proven workforce development activities to expand access to learning, change clinician practice, and advance provider efficiencies, resulting in improved client outcomes. MPATTC training/TA recipients include behavioral health/SUD treatment/recovery administrators, managers, counselors, clinical supervisors, and recovery specialists; health professions academic educators; tribal health professionals; and key stakeholders from related systems of care (e.g., opioid treatment providers [OTPs]); state and local governments; provider associations; and specialized behavioral/primary healthcare providers. For additional information please access its website at </a:t>
            </a:r>
            <a:r>
              <a:rPr lang="en-US" sz="1100" dirty="0">
                <a:hlinkClick r:id="rId3"/>
              </a:rPr>
              <a:t>http://attcnetwork.org/regional-centers/?rc=mountainplains</a:t>
            </a:r>
            <a:r>
              <a:rPr lang="en-US" sz="1100" dirty="0"/>
              <a:t> .</a:t>
            </a:r>
          </a:p>
          <a:p>
            <a:r>
              <a:rPr lang="en-US" sz="1100" dirty="0"/>
              <a:t>Other resources are available to enhance and support the information provided in this brief presentation.</a:t>
            </a:r>
          </a:p>
          <a:p>
            <a:endParaRPr lang="en-US" sz="1100" dirty="0"/>
          </a:p>
        </p:txBody>
      </p:sp>
      <p:sp>
        <p:nvSpPr>
          <p:cNvPr id="4" name="Slide Number Placeholder 3"/>
          <p:cNvSpPr>
            <a:spLocks noGrp="1"/>
          </p:cNvSpPr>
          <p:nvPr>
            <p:ph type="sldNum" sz="quarter" idx="10"/>
          </p:nvPr>
        </p:nvSpPr>
        <p:spPr/>
        <p:txBody>
          <a:bodyPr/>
          <a:lstStyle/>
          <a:p>
            <a:fld id="{DF7EE7A4-93E4-4882-95FD-199E91839C54}" type="slidenum">
              <a:rPr lang="en-US" smtClean="0"/>
              <a:t>1</a:t>
            </a:fld>
            <a:endParaRPr lang="en-US"/>
          </a:p>
        </p:txBody>
      </p:sp>
    </p:spTree>
    <p:extLst>
      <p:ext uri="{BB962C8B-B14F-4D97-AF65-F5344CB8AC3E}">
        <p14:creationId xmlns:p14="http://schemas.microsoft.com/office/powerpoint/2010/main" val="151436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was created by the ATTC Network Coordinating Office. It highlights two important concepts regarding the use of affirming language (e.g., words have power and people first). Many trainers and educators insert this slide into their first lectures of the semester/quarter and/or at the beginning of each training session. This helps students and training participants use affirming language when asking questions or talking about issues related to SUDs and mental health related issues. </a:t>
            </a:r>
          </a:p>
        </p:txBody>
      </p:sp>
      <p:sp>
        <p:nvSpPr>
          <p:cNvPr id="4" name="Slide Number Placeholder 3"/>
          <p:cNvSpPr>
            <a:spLocks noGrp="1"/>
          </p:cNvSpPr>
          <p:nvPr>
            <p:ph type="sldNum" sz="quarter" idx="10"/>
          </p:nvPr>
        </p:nvSpPr>
        <p:spPr/>
        <p:txBody>
          <a:bodyPr/>
          <a:lstStyle/>
          <a:p>
            <a:fld id="{DF7EE7A4-93E4-4882-95FD-199E91839C54}" type="slidenum">
              <a:rPr lang="en-US" smtClean="0"/>
              <a:t>2</a:t>
            </a:fld>
            <a:endParaRPr lang="en-US"/>
          </a:p>
        </p:txBody>
      </p:sp>
    </p:spTree>
    <p:extLst>
      <p:ext uri="{BB962C8B-B14F-4D97-AF65-F5344CB8AC3E}">
        <p14:creationId xmlns:p14="http://schemas.microsoft.com/office/powerpoint/2010/main" val="3044608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professional and technical writing guidelines now recommend that the word addict should no longer be used as a noun. One example of these new language affirming guidelines is the Associated Press 2017 stylebook. Ask students/participants if they have seen this recommendation in other guidelines. If students/participants seemed confused with this statement (addict should not be used as a noun) the next slides provides examples. </a:t>
            </a:r>
          </a:p>
        </p:txBody>
      </p:sp>
      <p:sp>
        <p:nvSpPr>
          <p:cNvPr id="4" name="Slide Number Placeholder 3"/>
          <p:cNvSpPr>
            <a:spLocks noGrp="1"/>
          </p:cNvSpPr>
          <p:nvPr>
            <p:ph type="sldNum" sz="quarter" idx="10"/>
          </p:nvPr>
        </p:nvSpPr>
        <p:spPr/>
        <p:txBody>
          <a:bodyPr/>
          <a:lstStyle/>
          <a:p>
            <a:fld id="{DF7EE7A4-93E4-4882-95FD-199E91839C54}" type="slidenum">
              <a:rPr lang="en-US" smtClean="0"/>
              <a:t>3</a:t>
            </a:fld>
            <a:endParaRPr lang="en-US"/>
          </a:p>
        </p:txBody>
      </p:sp>
    </p:spTree>
    <p:extLst>
      <p:ext uri="{BB962C8B-B14F-4D97-AF65-F5344CB8AC3E}">
        <p14:creationId xmlns:p14="http://schemas.microsoft.com/office/powerpoint/2010/main" val="3935831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6750"/>
            <a:ext cx="5486400" cy="3600450"/>
          </a:xfrm>
        </p:spPr>
        <p:txBody>
          <a:bodyPr/>
          <a:lstStyle/>
          <a:p>
            <a:pPr>
              <a:spcAft>
                <a:spcPts val="600"/>
              </a:spcAft>
            </a:pPr>
            <a:r>
              <a:rPr lang="en-US" dirty="0"/>
              <a:t>This slide provides examples of what language should be used and what language should be avoided. ‘Person with’ an alcohol use disorder encourages the point that this is a person with a condition and that the condition does not define the person. </a:t>
            </a:r>
          </a:p>
          <a:p>
            <a:pPr>
              <a:spcAft>
                <a:spcPts val="600"/>
              </a:spcAft>
            </a:pPr>
            <a:r>
              <a:rPr lang="en-US" dirty="0"/>
              <a:t>To highlight this point, give students/participants the following directions: ‘When I say the word alcoholic, what picture comes to mind’. Then ask, ‘How many of you saw a woman or an adolescent? How many of you saw a man? </a:t>
            </a:r>
          </a:p>
          <a:p>
            <a:pPr>
              <a:spcAft>
                <a:spcPts val="600"/>
              </a:spcAft>
            </a:pPr>
            <a:r>
              <a:rPr lang="en-US" dirty="0"/>
              <a:t>Typically, a majority of students/participants report seeing a man. The point of this exercise is to demonstrate that stigmatizing language may cause us to make assumptions about who may be impacted by SUD and MH conditions, which could result in behavioral health professionals misdiagnosing patient/clients.</a:t>
            </a:r>
          </a:p>
        </p:txBody>
      </p:sp>
      <p:sp>
        <p:nvSpPr>
          <p:cNvPr id="4" name="Slide Number Placeholder 3"/>
          <p:cNvSpPr>
            <a:spLocks noGrp="1"/>
          </p:cNvSpPr>
          <p:nvPr>
            <p:ph type="sldNum" sz="quarter" idx="10"/>
          </p:nvPr>
        </p:nvSpPr>
        <p:spPr/>
        <p:txBody>
          <a:bodyPr/>
          <a:lstStyle/>
          <a:p>
            <a:fld id="{DF7EE7A4-93E4-4882-95FD-199E91839C54}" type="slidenum">
              <a:rPr lang="en-US" smtClean="0"/>
              <a:t>4</a:t>
            </a:fld>
            <a:endParaRPr lang="en-US"/>
          </a:p>
        </p:txBody>
      </p:sp>
    </p:spTree>
    <p:extLst>
      <p:ext uri="{BB962C8B-B14F-4D97-AF65-F5344CB8AC3E}">
        <p14:creationId xmlns:p14="http://schemas.microsoft.com/office/powerpoint/2010/main" val="331146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933450"/>
            <a:ext cx="4114800" cy="3086100"/>
          </a:xfrm>
        </p:spPr>
      </p:sp>
      <p:sp>
        <p:nvSpPr>
          <p:cNvPr id="4" name="Slide Number Placeholder 3"/>
          <p:cNvSpPr>
            <a:spLocks noGrp="1"/>
          </p:cNvSpPr>
          <p:nvPr>
            <p:ph type="sldNum" sz="quarter" idx="10"/>
          </p:nvPr>
        </p:nvSpPr>
        <p:spPr>
          <a:xfrm>
            <a:off x="3884613" y="8685213"/>
            <a:ext cx="2971800" cy="458787"/>
          </a:xfrm>
        </p:spPr>
        <p:txBody>
          <a:bodyPr/>
          <a:lstStyle/>
          <a:p>
            <a:fld id="{DF7EE7A4-93E4-4882-95FD-199E91839C54}" type="slidenum">
              <a:rPr lang="en-US" smtClean="0"/>
              <a:t>5</a:t>
            </a:fld>
            <a:endParaRPr lang="en-US" dirty="0"/>
          </a:p>
        </p:txBody>
      </p:sp>
      <p:sp>
        <p:nvSpPr>
          <p:cNvPr id="3" name="Notes Placeholder 2"/>
          <p:cNvSpPr>
            <a:spLocks noGrp="1"/>
          </p:cNvSpPr>
          <p:nvPr>
            <p:ph type="body" idx="1"/>
          </p:nvPr>
        </p:nvSpPr>
        <p:spPr>
          <a:xfrm>
            <a:off x="467435" y="4060787"/>
            <a:ext cx="5977720" cy="4828464"/>
          </a:xfrm>
        </p:spPr>
        <p:txBody>
          <a:bodyPr/>
          <a:lstStyle/>
          <a:p>
            <a:pPr>
              <a:spcAft>
                <a:spcPts val="600"/>
              </a:spcAft>
            </a:pPr>
            <a:r>
              <a:rPr lang="en-US" sz="1050" dirty="0"/>
              <a:t>The next two slides are taken from a document created by the SAMHSA’s Center for the Application of Prevention Technologies (CAPT) for prevention specialists as well as treatment providers. Review the points in each slide. The references cited on the slide and included in these notes.</a:t>
            </a:r>
          </a:p>
          <a:p>
            <a:pPr marL="114300" indent="-114300"/>
            <a:r>
              <a:rPr lang="en-US" sz="1050" dirty="0"/>
              <a:t>Barry, C.L., McGinty, E.E., </a:t>
            </a:r>
            <a:r>
              <a:rPr lang="en-US" sz="1050" dirty="0" err="1"/>
              <a:t>Pescosolido</a:t>
            </a:r>
            <a:r>
              <a:rPr lang="en-US" sz="1050" dirty="0"/>
              <a:t>, B.A., &amp; Goldman, H.H. (2014). Stigma, discrimination, treatment effectiveness, and policy: Public views about drug addiction and mental illness. </a:t>
            </a:r>
            <a:r>
              <a:rPr lang="en-US" sz="1050" i="1" dirty="0"/>
              <a:t>Psychiatric Services, 65</a:t>
            </a:r>
            <a:r>
              <a:rPr lang="en-US" sz="1050" dirty="0"/>
              <a:t>(10), 1269-1272. </a:t>
            </a:r>
          </a:p>
          <a:p>
            <a:pPr marL="114300" indent="-114300"/>
            <a:r>
              <a:rPr lang="en-US" sz="1050" dirty="0"/>
              <a:t>Committee on the Science of Changing Behavioral Health Social Norms; Board on Behavioral, Cognitive, and Sensory Sciences; Division of Behavioral and Social Sciences and Education; National Academies of Sciences, Engineering, and Medicine. Ending Discrimination Against People with Mental and Substance Use Disorders: The Evidence for Stigma Change. Washington (DC): National Academies Press (US); 2016 Aug 3. 2, Understanding Stigma of Mental and Substance Use Disorders. Available from: https://www.ncbi.nlm.nih.gov/books/NBK384923/ </a:t>
            </a:r>
          </a:p>
          <a:p>
            <a:pPr marL="114300" indent="-114300"/>
            <a:r>
              <a:rPr lang="en-US" sz="1050" dirty="0"/>
              <a:t>Kelly, J.F., Dow, S.J., &amp; </a:t>
            </a:r>
            <a:r>
              <a:rPr lang="en-US" sz="1050" dirty="0" err="1"/>
              <a:t>Westerhoff</a:t>
            </a:r>
            <a:r>
              <a:rPr lang="en-US" sz="1050" dirty="0"/>
              <a:t>, C. (2010). Does our choice of substance-related terms influence perceptions of treatment need? An empirical investigation with two commonly used terms. </a:t>
            </a:r>
            <a:r>
              <a:rPr lang="en-US" sz="1050" i="1" dirty="0"/>
              <a:t>Journal of Drug Issues, 40, </a:t>
            </a:r>
            <a:r>
              <a:rPr lang="en-US" sz="1050" dirty="0"/>
              <a:t>805–818. </a:t>
            </a:r>
          </a:p>
          <a:p>
            <a:pPr marL="114300" indent="-114300"/>
            <a:r>
              <a:rPr lang="en-US" sz="1050" dirty="0"/>
              <a:t>Kelly, J.F., </a:t>
            </a:r>
            <a:r>
              <a:rPr lang="en-US" sz="1050" dirty="0" err="1"/>
              <a:t>Wakeman</a:t>
            </a:r>
            <a:r>
              <a:rPr lang="en-US" sz="1050" dirty="0"/>
              <a:t>, S.E., &amp; </a:t>
            </a:r>
            <a:r>
              <a:rPr lang="en-US" sz="1050" dirty="0" err="1"/>
              <a:t>Saitz</a:t>
            </a:r>
            <a:r>
              <a:rPr lang="en-US" sz="1050" dirty="0"/>
              <a:t>, R. (2015). Stop talking 'dirty': Clinicians, language, and quality of care for the leading cause of preventable death in the United States. </a:t>
            </a:r>
            <a:r>
              <a:rPr lang="en-US" sz="1050" i="1" dirty="0"/>
              <a:t>American Journal of Medicine, 128, </a:t>
            </a:r>
            <a:r>
              <a:rPr lang="en-US" sz="1050" dirty="0"/>
              <a:t>8–9. </a:t>
            </a:r>
          </a:p>
          <a:p>
            <a:pPr marL="114300" indent="-114300"/>
            <a:r>
              <a:rPr lang="en-US" sz="1050" dirty="0"/>
              <a:t>Van </a:t>
            </a:r>
            <a:r>
              <a:rPr lang="en-US" sz="1050" dirty="0" err="1"/>
              <a:t>Boekel</a:t>
            </a:r>
            <a:r>
              <a:rPr lang="en-US" sz="1050" dirty="0"/>
              <a:t>, L.C., Brouwers, E.P., Van </a:t>
            </a:r>
            <a:r>
              <a:rPr lang="en-US" sz="1050" dirty="0" err="1"/>
              <a:t>Weeghel</a:t>
            </a:r>
            <a:r>
              <a:rPr lang="en-US" sz="1050" dirty="0"/>
              <a:t>, J., &amp; </a:t>
            </a:r>
            <a:r>
              <a:rPr lang="en-US" sz="1050" dirty="0" err="1"/>
              <a:t>Garretsen</a:t>
            </a:r>
            <a:r>
              <a:rPr lang="en-US" sz="1050" dirty="0"/>
              <a:t>, H.F. (2013). Stigma among health professionals towards patients with substance use disorders and its consequences for healthcare delivery: systematic review. </a:t>
            </a:r>
            <a:r>
              <a:rPr lang="en-US" sz="1050" i="1" dirty="0"/>
              <a:t>Drug and alcohol dependence, 131</a:t>
            </a:r>
            <a:r>
              <a:rPr lang="en-US" sz="1050" dirty="0"/>
              <a:t>(1), 23-35. </a:t>
            </a:r>
          </a:p>
          <a:p>
            <a:pPr marL="114300" indent="-114300"/>
            <a:r>
              <a:rPr lang="en-US" sz="1050" dirty="0" err="1"/>
              <a:t>Brener</a:t>
            </a:r>
            <a:r>
              <a:rPr lang="en-US" sz="1050" dirty="0"/>
              <a:t>, L., von Hippel, W., von Hippel, C., Resnick, I., &amp; </a:t>
            </a:r>
            <a:r>
              <a:rPr lang="en-US" sz="1050" dirty="0" err="1"/>
              <a:t>Treloar</a:t>
            </a:r>
            <a:r>
              <a:rPr lang="en-US" sz="1050" dirty="0"/>
              <a:t>, C. (2010). Perceptions of discriminatory treatment by staff as predictors of drug treatment completion: utility of a mixed methods approach. </a:t>
            </a:r>
            <a:r>
              <a:rPr lang="en-US" sz="1050" i="1" dirty="0"/>
              <a:t>Drug and Alcohol Review, 29</a:t>
            </a:r>
            <a:r>
              <a:rPr lang="en-US" sz="1050" dirty="0"/>
              <a:t>(5), 491-497. </a:t>
            </a:r>
          </a:p>
          <a:p>
            <a:pPr marL="114300" indent="-114300"/>
            <a:r>
              <a:rPr lang="en-US" sz="1050" dirty="0"/>
              <a:t>Keyes, K.M., </a:t>
            </a:r>
            <a:r>
              <a:rPr lang="en-US" sz="1050" dirty="0" err="1"/>
              <a:t>Hatzenbuehler</a:t>
            </a:r>
            <a:r>
              <a:rPr lang="en-US" sz="1050" dirty="0"/>
              <a:t>, M.L., McLaughlin, K.A., Link, B., </a:t>
            </a:r>
            <a:r>
              <a:rPr lang="en-US" sz="1050" dirty="0" err="1"/>
              <a:t>Olfson</a:t>
            </a:r>
            <a:r>
              <a:rPr lang="en-US" sz="1050" dirty="0"/>
              <a:t>, M., Grant, B.F., &amp; </a:t>
            </a:r>
            <a:r>
              <a:rPr lang="en-US" sz="1050" dirty="0" err="1"/>
              <a:t>Hasin</a:t>
            </a:r>
            <a:r>
              <a:rPr lang="en-US" sz="1050" dirty="0"/>
              <a:t>, D. (2010). Stigma and treatment for alcohol disorders in the United States. </a:t>
            </a:r>
            <a:r>
              <a:rPr lang="en-US" sz="1050" i="1" dirty="0"/>
              <a:t>American Journal of Epidemiology, 172</a:t>
            </a:r>
            <a:r>
              <a:rPr lang="en-US" sz="1050" dirty="0"/>
              <a:t>(12), 1364-1372. </a:t>
            </a:r>
          </a:p>
          <a:p>
            <a:pPr marL="114300" indent="-114300"/>
            <a:r>
              <a:rPr lang="en-US" sz="1050" dirty="0"/>
              <a:t>Words Matter: How Language Choice Can Reduce Stigma (Nov 2017). SAMHSA Center for the Application of Prevention Technologies. https://www.samhsa.gov/capt/sites/default/files/resources/sud-stigma-tool.pdf</a:t>
            </a:r>
          </a:p>
          <a:p>
            <a:pPr marL="114300" indent="-114300"/>
            <a:endParaRPr lang="en-US" sz="1050" dirty="0"/>
          </a:p>
        </p:txBody>
      </p:sp>
    </p:spTree>
    <p:extLst>
      <p:ext uri="{BB962C8B-B14F-4D97-AF65-F5344CB8AC3E}">
        <p14:creationId xmlns:p14="http://schemas.microsoft.com/office/powerpoint/2010/main" val="1777506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626" y="4295916"/>
            <a:ext cx="5581935" cy="4543425"/>
          </a:xfrm>
        </p:spPr>
        <p:txBody>
          <a:bodyPr/>
          <a:lstStyle/>
          <a:p>
            <a:pPr>
              <a:spcAft>
                <a:spcPts val="600"/>
              </a:spcAft>
            </a:pPr>
            <a:r>
              <a:rPr lang="en-US" sz="1100" dirty="0"/>
              <a:t>These five suggestions are helpful to assist professionals in checking their language. Bullets one and two are fairly explanatory (ensure that you avoid saying someone is a person with an SUD if you don’t know if they have been diagnosed). An example that is useful for explaining bullet 3 is the term ‘clean’ or ‘dirty’ urine tests. Instead, when referring to alcohol/drug urine test results use the phrase, “Mary’s urine test results were positive for marijuana”. This communicates a clear consistent message rather than saying, “Mary had a dirty urine test” which does not provide specific information. Also, the word ‘dirty’ possesses a negative connotation. Example for the last two bullets include, “Joe is a really bad alcoholic” and “Now we are going to see a surge of these drug babies, which will negatively impact our schools”. Both of these comments are unhelpful and do nothing to increase understanding.</a:t>
            </a:r>
          </a:p>
          <a:p>
            <a:pPr marL="114300" indent="-114300"/>
            <a:r>
              <a:rPr lang="en-US" sz="1100" dirty="0"/>
              <a:t>International Society of Addiction Journal Editors. Addiction Terminology Statement. Annual meeting, Budapest, Hungary, August 31-September 2, 2015. </a:t>
            </a:r>
            <a:r>
              <a:rPr lang="en-US" sz="1100" dirty="0">
                <a:hlinkClick r:id="rId3"/>
              </a:rPr>
              <a:t>http://www.parint.org/isajewebsite/terminology.htm</a:t>
            </a:r>
            <a:endParaRPr lang="en-US" sz="1100" dirty="0"/>
          </a:p>
          <a:p>
            <a:pPr marL="114300" indent="-114300"/>
            <a:r>
              <a:rPr lang="en-US" sz="1100" dirty="0"/>
              <a:t>Kelly, J.F. (2004). Toward an </a:t>
            </a:r>
            <a:r>
              <a:rPr lang="en-US" sz="1100" dirty="0" err="1"/>
              <a:t>Addictionary</a:t>
            </a:r>
            <a:r>
              <a:rPr lang="en-US" sz="1100" dirty="0"/>
              <a:t>: A Proposal for More Precise Terminology. </a:t>
            </a:r>
            <a:r>
              <a:rPr lang="en-US" sz="1100" i="1" dirty="0"/>
              <a:t>Alcoholism Treatment Quarterly, 22</a:t>
            </a:r>
            <a:r>
              <a:rPr lang="en-US" sz="1100" dirty="0"/>
              <a:t>(2), 79-87. </a:t>
            </a:r>
          </a:p>
          <a:p>
            <a:pPr marL="114300" indent="-114300"/>
            <a:r>
              <a:rPr lang="en-US" sz="1100" dirty="0"/>
              <a:t>Kelly, J.F., </a:t>
            </a:r>
            <a:r>
              <a:rPr lang="en-US" sz="1100" dirty="0" err="1"/>
              <a:t>Wakeman</a:t>
            </a:r>
            <a:r>
              <a:rPr lang="en-US" sz="1100" dirty="0"/>
              <a:t>, S.E., &amp; </a:t>
            </a:r>
            <a:r>
              <a:rPr lang="en-US" sz="1100" dirty="0" err="1"/>
              <a:t>Saitz</a:t>
            </a:r>
            <a:r>
              <a:rPr lang="en-US" sz="1100" dirty="0"/>
              <a:t>, R. (2015). Stop talking 'dirty': Clinicians, language, and quality of care for the leading cause of preventable death in the United States. </a:t>
            </a:r>
            <a:r>
              <a:rPr lang="en-US" sz="1100" i="1" dirty="0"/>
              <a:t>American Journal of Medicine, 128, </a:t>
            </a:r>
            <a:r>
              <a:rPr lang="en-US" sz="1100" dirty="0"/>
              <a:t>8–9. </a:t>
            </a:r>
          </a:p>
          <a:p>
            <a:pPr marL="114300" indent="-114300"/>
            <a:r>
              <a:rPr lang="en-US" sz="1100" dirty="0"/>
              <a:t>Miller, P.G. (2007). Media reports of heroin overdose spates: Public health messages, moral panics or risk advertisements?. </a:t>
            </a:r>
            <a:r>
              <a:rPr lang="en-US" sz="1100" i="1" dirty="0"/>
              <a:t>Critical Public Health, 1</a:t>
            </a:r>
            <a:r>
              <a:rPr lang="en-US" sz="1100" dirty="0"/>
              <a:t>7(2), 113-121. </a:t>
            </a:r>
          </a:p>
          <a:p>
            <a:pPr marL="114300" indent="-114300"/>
            <a:r>
              <a:rPr lang="en-US" sz="1100" dirty="0"/>
              <a:t>Kerr, T., Small, W., </a:t>
            </a:r>
            <a:r>
              <a:rPr lang="en-US" sz="1100" dirty="0" err="1"/>
              <a:t>Hyshka</a:t>
            </a:r>
            <a:r>
              <a:rPr lang="en-US" sz="1100" dirty="0"/>
              <a:t>, E., Maher, L., &amp; Shannon, K. (2013). ‘It's more about the heroin’: Injection drug users' response to an overdose warning campaign in a Canadian setting. </a:t>
            </a:r>
            <a:r>
              <a:rPr lang="en-US" sz="1100" i="1" dirty="0"/>
              <a:t>Addiction, 108</a:t>
            </a:r>
            <a:r>
              <a:rPr lang="en-US" sz="1100" dirty="0"/>
              <a:t>(7), 1270-1276</a:t>
            </a:r>
          </a:p>
          <a:p>
            <a:pPr marL="114300" indent="-114300"/>
            <a:r>
              <a:rPr lang="en-US" sz="1100" dirty="0"/>
              <a:t> Stengel, C. (2014). The risk of being ‘too honest’: Drug use, stigma and pregnancy. </a:t>
            </a:r>
            <a:r>
              <a:rPr lang="en-US" sz="1100" i="1" dirty="0"/>
              <a:t>Health, Risk &amp; Society, 16</a:t>
            </a:r>
            <a:r>
              <a:rPr lang="en-US" sz="1100" dirty="0"/>
              <a:t>(1), 36-50. </a:t>
            </a:r>
          </a:p>
          <a:p>
            <a:endParaRPr lang="en-US" sz="1100" dirty="0"/>
          </a:p>
        </p:txBody>
      </p:sp>
      <p:sp>
        <p:nvSpPr>
          <p:cNvPr id="4" name="Slide Number Placeholder 3"/>
          <p:cNvSpPr>
            <a:spLocks noGrp="1"/>
          </p:cNvSpPr>
          <p:nvPr>
            <p:ph type="sldNum" sz="quarter" idx="10"/>
          </p:nvPr>
        </p:nvSpPr>
        <p:spPr/>
        <p:txBody>
          <a:bodyPr/>
          <a:lstStyle/>
          <a:p>
            <a:fld id="{DF7EE7A4-93E4-4882-95FD-199E91839C54}" type="slidenum">
              <a:rPr lang="en-US" smtClean="0"/>
              <a:t>6</a:t>
            </a:fld>
            <a:endParaRPr lang="en-US"/>
          </a:p>
        </p:txBody>
      </p:sp>
    </p:spTree>
    <p:extLst>
      <p:ext uri="{BB962C8B-B14F-4D97-AF65-F5344CB8AC3E}">
        <p14:creationId xmlns:p14="http://schemas.microsoft.com/office/powerpoint/2010/main" val="46922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98264"/>
            <a:ext cx="5486400" cy="3602736"/>
          </a:xfrm>
        </p:spPr>
        <p:txBody>
          <a:bodyPr/>
          <a:lstStyle/>
          <a:p>
            <a:r>
              <a:rPr lang="en-US" sz="1100" dirty="0"/>
              <a:t>Below is the description used to highlight the video. This video has been used to highlight issues of stigma. The link to the video appears on the slide and at the end of this description.</a:t>
            </a:r>
          </a:p>
          <a:p>
            <a:endParaRPr lang="en-US" sz="1100" dirty="0"/>
          </a:p>
          <a:p>
            <a:r>
              <a:rPr lang="en-US" sz="1100" dirty="0"/>
              <a:t>Misuse and overdose of opioids have become a serious public health problem in North Dakota and throughout the United States. Blue Cross Blue Shield of North Dakota Caring Foundation has partnered with Prairie Public Broadcasting, Bell Banks, and Dakota Medical Foundation to produce a 30-minute North Dakota state-based documentary. The documentary spotlights some of the most important things North Dakotans, opioid users, affected families, health care professionals, educators, businesses and community members need to know upfront about the opioid epidemic, and most importantly, how they can drive action in helping to solve the problem. Our vision of hope identifies solutions from multiple facets with focuses on prevention, early intervention, treatment and recovery. </a:t>
            </a:r>
          </a:p>
          <a:p>
            <a:r>
              <a:rPr lang="en-US" sz="1100" dirty="0"/>
              <a:t>Below is a link to the documentary. We encourage you to view it and share it broadly with community members, churches, civic groups, schools and others. We have also included a printable brochure that can be used to support the documentary.  </a:t>
            </a:r>
          </a:p>
          <a:p>
            <a:r>
              <a:rPr lang="en-US" sz="1100" dirty="0"/>
              <a:t> </a:t>
            </a:r>
          </a:p>
          <a:p>
            <a:r>
              <a:rPr lang="en-US" sz="1100" dirty="0"/>
              <a:t>We all have a role. Together we will make a difference. </a:t>
            </a:r>
            <a:r>
              <a:rPr lang="en-US" sz="1100" dirty="0">
                <a:hlinkClick r:id="rId3"/>
              </a:rPr>
              <a:t>Full version documentary</a:t>
            </a:r>
            <a:r>
              <a:rPr lang="en-US" sz="1100" dirty="0"/>
              <a:t> (26 minutes and 46 seconds)</a:t>
            </a:r>
          </a:p>
        </p:txBody>
      </p:sp>
      <p:sp>
        <p:nvSpPr>
          <p:cNvPr id="4" name="Slide Number Placeholder 3"/>
          <p:cNvSpPr>
            <a:spLocks noGrp="1"/>
          </p:cNvSpPr>
          <p:nvPr>
            <p:ph type="sldNum" sz="quarter" idx="10"/>
          </p:nvPr>
        </p:nvSpPr>
        <p:spPr/>
        <p:txBody>
          <a:bodyPr/>
          <a:lstStyle/>
          <a:p>
            <a:fld id="{DF7EE7A4-93E4-4882-95FD-199E91839C54}" type="slidenum">
              <a:rPr lang="en-US" smtClean="0"/>
              <a:t>7</a:t>
            </a:fld>
            <a:endParaRPr lang="en-US"/>
          </a:p>
        </p:txBody>
      </p:sp>
    </p:spTree>
    <p:extLst>
      <p:ext uri="{BB962C8B-B14F-4D97-AF65-F5344CB8AC3E}">
        <p14:creationId xmlns:p14="http://schemas.microsoft.com/office/powerpoint/2010/main" val="767710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this slide uses a quote with an analogy that helps bring the point home about the powerful impact of language. Citations are included from the William White Papers website, which is where the quote is attributed. William White is a prolific author in the SUD and recovery support field. His website is filled with interesting articles.</a:t>
            </a:r>
          </a:p>
          <a:p>
            <a:endParaRPr lang="en-US" dirty="0"/>
          </a:p>
          <a:p>
            <a:r>
              <a:rPr lang="en-US" dirty="0">
                <a:hlinkClick r:id="rId3"/>
              </a:rPr>
              <a:t>http://www.williamwhitepapers.com/blog/2013/07/moral-panics-the-limits-of-science-professional-responsibility.html</a:t>
            </a:r>
            <a:r>
              <a:rPr lang="en-US" dirty="0"/>
              <a:t>   </a:t>
            </a:r>
          </a:p>
        </p:txBody>
      </p:sp>
      <p:sp>
        <p:nvSpPr>
          <p:cNvPr id="4" name="Slide Number Placeholder 3"/>
          <p:cNvSpPr>
            <a:spLocks noGrp="1"/>
          </p:cNvSpPr>
          <p:nvPr>
            <p:ph type="sldNum" sz="quarter" idx="10"/>
          </p:nvPr>
        </p:nvSpPr>
        <p:spPr/>
        <p:txBody>
          <a:bodyPr/>
          <a:lstStyle/>
          <a:p>
            <a:fld id="{DF7EE7A4-93E4-4882-95FD-199E91839C54}" type="slidenum">
              <a:rPr lang="en-US" smtClean="0"/>
              <a:t>8</a:t>
            </a:fld>
            <a:endParaRPr lang="en-US"/>
          </a:p>
        </p:txBody>
      </p:sp>
    </p:spTree>
    <p:extLst>
      <p:ext uri="{BB962C8B-B14F-4D97-AF65-F5344CB8AC3E}">
        <p14:creationId xmlns:p14="http://schemas.microsoft.com/office/powerpoint/2010/main" val="1226665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0BD35D-0CB5-4528-9F87-4FCBBC814B25}"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0FA5-78E5-4192-8E08-473A92E8D8CD}" type="slidenum">
              <a:rPr lang="en-US" smtClean="0"/>
              <a:t>‹#›</a:t>
            </a:fld>
            <a:endParaRPr lang="en-US"/>
          </a:p>
        </p:txBody>
      </p:sp>
    </p:spTree>
    <p:extLst>
      <p:ext uri="{BB962C8B-B14F-4D97-AF65-F5344CB8AC3E}">
        <p14:creationId xmlns:p14="http://schemas.microsoft.com/office/powerpoint/2010/main" val="67256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0BD35D-0CB5-4528-9F87-4FCBBC814B25}"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0FA5-78E5-4192-8E08-473A92E8D8CD}" type="slidenum">
              <a:rPr lang="en-US" smtClean="0"/>
              <a:t>‹#›</a:t>
            </a:fld>
            <a:endParaRPr lang="en-US"/>
          </a:p>
        </p:txBody>
      </p:sp>
    </p:spTree>
    <p:extLst>
      <p:ext uri="{BB962C8B-B14F-4D97-AF65-F5344CB8AC3E}">
        <p14:creationId xmlns:p14="http://schemas.microsoft.com/office/powerpoint/2010/main" val="2133683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0BD35D-0CB5-4528-9F87-4FCBBC814B25}"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0FA5-78E5-4192-8E08-473A92E8D8CD}" type="slidenum">
              <a:rPr lang="en-US" smtClean="0"/>
              <a:t>‹#›</a:t>
            </a:fld>
            <a:endParaRPr lang="en-US"/>
          </a:p>
        </p:txBody>
      </p:sp>
    </p:spTree>
    <p:extLst>
      <p:ext uri="{BB962C8B-B14F-4D97-AF65-F5344CB8AC3E}">
        <p14:creationId xmlns:p14="http://schemas.microsoft.com/office/powerpoint/2010/main" val="29026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0BD35D-0CB5-4528-9F87-4FCBBC814B25}"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0FA5-78E5-4192-8E08-473A92E8D8CD}" type="slidenum">
              <a:rPr lang="en-US" smtClean="0"/>
              <a:t>‹#›</a:t>
            </a:fld>
            <a:endParaRPr lang="en-US"/>
          </a:p>
        </p:txBody>
      </p:sp>
    </p:spTree>
    <p:extLst>
      <p:ext uri="{BB962C8B-B14F-4D97-AF65-F5344CB8AC3E}">
        <p14:creationId xmlns:p14="http://schemas.microsoft.com/office/powerpoint/2010/main" val="7295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0BD35D-0CB5-4528-9F87-4FCBBC814B25}"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0FA5-78E5-4192-8E08-473A92E8D8CD}" type="slidenum">
              <a:rPr lang="en-US" smtClean="0"/>
              <a:t>‹#›</a:t>
            </a:fld>
            <a:endParaRPr lang="en-US"/>
          </a:p>
        </p:txBody>
      </p:sp>
    </p:spTree>
    <p:extLst>
      <p:ext uri="{BB962C8B-B14F-4D97-AF65-F5344CB8AC3E}">
        <p14:creationId xmlns:p14="http://schemas.microsoft.com/office/powerpoint/2010/main" val="388861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0BD35D-0CB5-4528-9F87-4FCBBC814B25}"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60FA5-78E5-4192-8E08-473A92E8D8CD}" type="slidenum">
              <a:rPr lang="en-US" smtClean="0"/>
              <a:t>‹#›</a:t>
            </a:fld>
            <a:endParaRPr lang="en-US"/>
          </a:p>
        </p:txBody>
      </p:sp>
    </p:spTree>
    <p:extLst>
      <p:ext uri="{BB962C8B-B14F-4D97-AF65-F5344CB8AC3E}">
        <p14:creationId xmlns:p14="http://schemas.microsoft.com/office/powerpoint/2010/main" val="128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0BD35D-0CB5-4528-9F87-4FCBBC814B25}" type="datetimeFigureOut">
              <a:rPr lang="en-US" smtClean="0"/>
              <a:t>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60FA5-78E5-4192-8E08-473A92E8D8CD}" type="slidenum">
              <a:rPr lang="en-US" smtClean="0"/>
              <a:t>‹#›</a:t>
            </a:fld>
            <a:endParaRPr lang="en-US"/>
          </a:p>
        </p:txBody>
      </p:sp>
    </p:spTree>
    <p:extLst>
      <p:ext uri="{BB962C8B-B14F-4D97-AF65-F5344CB8AC3E}">
        <p14:creationId xmlns:p14="http://schemas.microsoft.com/office/powerpoint/2010/main" val="481289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0BD35D-0CB5-4528-9F87-4FCBBC814B25}" type="datetimeFigureOut">
              <a:rPr lang="en-US" smtClean="0"/>
              <a:t>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60FA5-78E5-4192-8E08-473A92E8D8CD}" type="slidenum">
              <a:rPr lang="en-US" smtClean="0"/>
              <a:t>‹#›</a:t>
            </a:fld>
            <a:endParaRPr lang="en-US"/>
          </a:p>
        </p:txBody>
      </p:sp>
    </p:spTree>
    <p:extLst>
      <p:ext uri="{BB962C8B-B14F-4D97-AF65-F5344CB8AC3E}">
        <p14:creationId xmlns:p14="http://schemas.microsoft.com/office/powerpoint/2010/main" val="366932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BD35D-0CB5-4528-9F87-4FCBBC814B25}" type="datetimeFigureOut">
              <a:rPr lang="en-US" smtClean="0"/>
              <a:t>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560FA5-78E5-4192-8E08-473A92E8D8CD}" type="slidenum">
              <a:rPr lang="en-US" smtClean="0"/>
              <a:t>‹#›</a:t>
            </a:fld>
            <a:endParaRPr lang="en-US"/>
          </a:p>
        </p:txBody>
      </p:sp>
    </p:spTree>
    <p:extLst>
      <p:ext uri="{BB962C8B-B14F-4D97-AF65-F5344CB8AC3E}">
        <p14:creationId xmlns:p14="http://schemas.microsoft.com/office/powerpoint/2010/main" val="2828842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0BD35D-0CB5-4528-9F87-4FCBBC814B25}"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60FA5-78E5-4192-8E08-473A92E8D8CD}" type="slidenum">
              <a:rPr lang="en-US" smtClean="0"/>
              <a:t>‹#›</a:t>
            </a:fld>
            <a:endParaRPr lang="en-US"/>
          </a:p>
        </p:txBody>
      </p:sp>
    </p:spTree>
    <p:extLst>
      <p:ext uri="{BB962C8B-B14F-4D97-AF65-F5344CB8AC3E}">
        <p14:creationId xmlns:p14="http://schemas.microsoft.com/office/powerpoint/2010/main" val="1610272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0BD35D-0CB5-4528-9F87-4FCBBC814B25}"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60FA5-78E5-4192-8E08-473A92E8D8CD}" type="slidenum">
              <a:rPr lang="en-US" smtClean="0"/>
              <a:t>‹#›</a:t>
            </a:fld>
            <a:endParaRPr lang="en-US"/>
          </a:p>
        </p:txBody>
      </p:sp>
    </p:spTree>
    <p:extLst>
      <p:ext uri="{BB962C8B-B14F-4D97-AF65-F5344CB8AC3E}">
        <p14:creationId xmlns:p14="http://schemas.microsoft.com/office/powerpoint/2010/main" val="152885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BD35D-0CB5-4528-9F87-4FCBBC814B25}" type="datetimeFigureOut">
              <a:rPr lang="en-US" smtClean="0"/>
              <a:t>1/27/2018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60FA5-78E5-4192-8E08-473A92E8D8CD}" type="slidenum">
              <a:rPr lang="en-US" smtClean="0"/>
              <a:t>‹#›</a:t>
            </a:fld>
            <a:endParaRPr lang="en-US"/>
          </a:p>
        </p:txBody>
      </p:sp>
    </p:spTree>
    <p:extLst>
      <p:ext uri="{BB962C8B-B14F-4D97-AF65-F5344CB8AC3E}">
        <p14:creationId xmlns:p14="http://schemas.microsoft.com/office/powerpoint/2010/main" val="1599202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store.apstylebook.com/2017-ap-stylebook-print-edition.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books/NBK38492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ngVPVmi4Ups&amp;feature=youtu.b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http://www.williamwhitepapers.com/blog/2015/12/is-it-time-for-person-first-language-in-addiction-treatment-william-white-and-alisha-white.html" TargetMode="External"/><Relationship Id="rId4" Type="http://schemas.openxmlformats.org/officeDocument/2006/relationships/hyperlink" Target="http://www.williamwhitepapers.com/blog/2013/07/moral-panics-the-limits-of-science-professional-responsibilit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t="11312" b="33783"/>
          <a:stretch/>
        </p:blipFill>
        <p:spPr>
          <a:xfrm>
            <a:off x="0" y="968500"/>
            <a:ext cx="9144000" cy="3551162"/>
          </a:xfrm>
          <a:prstGeom prst="rect">
            <a:avLst/>
          </a:prstGeom>
        </p:spPr>
      </p:pic>
      <p:sp>
        <p:nvSpPr>
          <p:cNvPr id="2" name="Title 1"/>
          <p:cNvSpPr>
            <a:spLocks noGrp="1"/>
          </p:cNvSpPr>
          <p:nvPr>
            <p:ph type="title"/>
          </p:nvPr>
        </p:nvSpPr>
        <p:spPr>
          <a:xfrm>
            <a:off x="0" y="75754"/>
            <a:ext cx="8878878" cy="6736257"/>
          </a:xfrm>
        </p:spPr>
        <p:txBody>
          <a:bodyPr>
            <a:noAutofit/>
          </a:bodyPr>
          <a:lstStyle/>
          <a:p>
            <a:pPr algn="ctr"/>
            <a:r>
              <a:rPr lang="en-US" b="1" dirty="0">
                <a:solidFill>
                  <a:srgbClr val="002060"/>
                </a:solidFill>
                <a:latin typeface="+mn-lt"/>
              </a:rPr>
              <a:t>Affirming Language Inspires Hope and Advances Recovery…</a:t>
            </a:r>
            <a:br>
              <a:rPr lang="en-US" b="1" dirty="0">
                <a:solidFill>
                  <a:srgbClr val="002060"/>
                </a:solidFill>
                <a:latin typeface="+mn-lt"/>
              </a:rPr>
            </a:br>
            <a:br>
              <a:rPr lang="en-US" sz="5400" b="1" dirty="0">
                <a:solidFill>
                  <a:srgbClr val="002060"/>
                </a:solidFill>
                <a:latin typeface="+mn-lt"/>
              </a:rPr>
            </a:br>
            <a:br>
              <a:rPr lang="en-US" sz="5400" b="1" dirty="0">
                <a:solidFill>
                  <a:srgbClr val="002060"/>
                </a:solidFill>
                <a:latin typeface="+mn-lt"/>
              </a:rPr>
            </a:br>
            <a:br>
              <a:rPr lang="en-US" sz="5400" b="1" dirty="0">
                <a:solidFill>
                  <a:srgbClr val="002060"/>
                </a:solidFill>
                <a:latin typeface="+mn-lt"/>
              </a:rPr>
            </a:br>
            <a:br>
              <a:rPr lang="en-US" sz="5400" b="1" dirty="0">
                <a:solidFill>
                  <a:srgbClr val="002060"/>
                </a:solidFill>
                <a:latin typeface="+mn-lt"/>
              </a:rPr>
            </a:br>
            <a:r>
              <a:rPr lang="en-US" sz="4800" b="1" dirty="0">
                <a:solidFill>
                  <a:srgbClr val="002060"/>
                </a:solidFill>
                <a:latin typeface="+mn-lt"/>
              </a:rPr>
              <a:t>Language Matters </a:t>
            </a:r>
            <a:br>
              <a:rPr lang="en-US" sz="4800" b="1" dirty="0">
                <a:solidFill>
                  <a:srgbClr val="002060"/>
                </a:solidFill>
                <a:latin typeface="+mn-lt"/>
              </a:rPr>
            </a:br>
            <a:r>
              <a:rPr lang="en-US" sz="4800" b="1" dirty="0">
                <a:solidFill>
                  <a:srgbClr val="002060"/>
                </a:solidFill>
                <a:latin typeface="+mn-lt"/>
              </a:rPr>
              <a:t>in </a:t>
            </a:r>
            <a:r>
              <a:rPr lang="en-US" sz="8000" b="1" dirty="0">
                <a:solidFill>
                  <a:schemeClr val="tx1">
                    <a:lumMod val="75000"/>
                    <a:lumOff val="25000"/>
                  </a:schemeClr>
                </a:solidFill>
                <a:latin typeface="+mn-lt"/>
              </a:rPr>
              <a:t>7</a:t>
            </a:r>
            <a:r>
              <a:rPr lang="en-US" sz="4800" b="1" dirty="0">
                <a:solidFill>
                  <a:srgbClr val="002060"/>
                </a:solidFill>
                <a:latin typeface="+mn-lt"/>
              </a:rPr>
              <a:t> slides</a:t>
            </a:r>
            <a:endParaRPr lang="en-US" sz="5400" b="1" dirty="0">
              <a:solidFill>
                <a:srgbClr val="002060"/>
              </a:solidFill>
              <a:latin typeface="+mn-lt"/>
            </a:endParaRPr>
          </a:p>
        </p:txBody>
      </p:sp>
      <p:pic>
        <p:nvPicPr>
          <p:cNvPr id="6" name="Picture 5">
            <a:extLst>
              <a:ext uri="{FF2B5EF4-FFF2-40B4-BE49-F238E27FC236}">
                <a16:creationId xmlns:a16="http://schemas.microsoft.com/office/drawing/2014/main" id="{56D9A9BA-9348-4ACC-B722-CFBEF64A37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0895" y="6186398"/>
            <a:ext cx="1421257" cy="548640"/>
          </a:xfrm>
          <a:prstGeom prst="rect">
            <a:avLst/>
          </a:prstGeom>
        </p:spPr>
      </p:pic>
    </p:spTree>
    <p:extLst>
      <p:ext uri="{BB962C8B-B14F-4D97-AF65-F5344CB8AC3E}">
        <p14:creationId xmlns:p14="http://schemas.microsoft.com/office/powerpoint/2010/main" val="38801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6724" t="19841" r="35369" b="23016"/>
          <a:stretch/>
        </p:blipFill>
        <p:spPr>
          <a:xfrm>
            <a:off x="148580" y="336758"/>
            <a:ext cx="8879305" cy="587828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3697" y="6234777"/>
            <a:ext cx="3664513" cy="573058"/>
          </a:xfrm>
          <a:prstGeom prst="rect">
            <a:avLst/>
          </a:prstGeom>
        </p:spPr>
      </p:pic>
    </p:spTree>
    <p:extLst>
      <p:ext uri="{BB962C8B-B14F-4D97-AF65-F5344CB8AC3E}">
        <p14:creationId xmlns:p14="http://schemas.microsoft.com/office/powerpoint/2010/main" val="32627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6603" y="1719943"/>
            <a:ext cx="5595552" cy="3256554"/>
          </a:xfrm>
        </p:spPr>
        <p:txBody>
          <a:bodyPr>
            <a:noAutofit/>
          </a:bodyPr>
          <a:lstStyle/>
          <a:p>
            <a:pPr algn="ctr"/>
            <a:r>
              <a:rPr lang="en-US" sz="3600" b="1" dirty="0"/>
              <a:t>The new edition of the widely used </a:t>
            </a:r>
            <a:r>
              <a:rPr lang="en-US" sz="3600" b="1" dirty="0">
                <a:solidFill>
                  <a:srgbClr val="00467F"/>
                </a:solidFill>
                <a:hlinkClick r:id="rId3"/>
              </a:rPr>
              <a:t>AP</a:t>
            </a:r>
            <a:r>
              <a:rPr lang="en-US" sz="3600" b="1" dirty="0">
                <a:solidFill>
                  <a:srgbClr val="00467F"/>
                </a:solidFill>
                <a:hlinkClick r:id="rId3"/>
              </a:rPr>
              <a:t> </a:t>
            </a:r>
            <a:r>
              <a:rPr lang="en-US" sz="3600" b="1" dirty="0">
                <a:solidFill>
                  <a:srgbClr val="00467F"/>
                </a:solidFill>
                <a:hlinkClick r:id="rId3"/>
              </a:rPr>
              <a:t>Stylebook</a:t>
            </a:r>
            <a:r>
              <a:rPr lang="en-US" sz="3600" b="1" dirty="0"/>
              <a:t> declares that "addict" should no longer be used as a noun.</a:t>
            </a:r>
            <a:endParaRPr lang="en-US" sz="3600" b="1" dirty="0">
              <a:latin typeface="+mn-lt"/>
            </a:endParaRPr>
          </a:p>
        </p:txBody>
      </p:sp>
      <p:pic>
        <p:nvPicPr>
          <p:cNvPr id="1026" name="Picture 2" descr="Image result for APA Style Book 2017"/>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284667" y="519158"/>
            <a:ext cx="3044466" cy="457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91799F8-0458-4D6E-800D-5421D4A724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0895" y="6186398"/>
            <a:ext cx="1421257" cy="548640"/>
          </a:xfrm>
          <a:prstGeom prst="rect">
            <a:avLst/>
          </a:prstGeom>
        </p:spPr>
      </p:pic>
    </p:spTree>
    <p:extLst>
      <p:ext uri="{BB962C8B-B14F-4D97-AF65-F5344CB8AC3E}">
        <p14:creationId xmlns:p14="http://schemas.microsoft.com/office/powerpoint/2010/main" val="185784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9186" y="304800"/>
            <a:ext cx="7289152" cy="2363124"/>
          </a:xfrm>
        </p:spPr>
        <p:txBody>
          <a:bodyPr>
            <a:normAutofit/>
          </a:bodyPr>
          <a:lstStyle/>
          <a:p>
            <a:pPr marL="0" indent="0">
              <a:lnSpc>
                <a:spcPct val="100000"/>
              </a:lnSpc>
              <a:spcBef>
                <a:spcPts val="0"/>
              </a:spcBef>
              <a:buNone/>
            </a:pPr>
            <a:r>
              <a:rPr lang="en-US" sz="4400" b="1" dirty="0">
                <a:solidFill>
                  <a:srgbClr val="00467F"/>
                </a:solidFill>
              </a:rPr>
              <a:t>USE</a:t>
            </a:r>
          </a:p>
          <a:p>
            <a:pPr marL="601266">
              <a:lnSpc>
                <a:spcPct val="100000"/>
              </a:lnSpc>
              <a:spcBef>
                <a:spcPts val="0"/>
              </a:spcBef>
              <a:buClr>
                <a:schemeClr val="bg1"/>
              </a:buClr>
              <a:buSzPct val="80000"/>
            </a:pPr>
            <a:r>
              <a:rPr lang="en-US" sz="3200" b="1" dirty="0">
                <a:solidFill>
                  <a:srgbClr val="00467F"/>
                </a:solidFill>
              </a:rPr>
              <a:t>Person with a Substance Use Disorder</a:t>
            </a:r>
          </a:p>
          <a:p>
            <a:pPr marL="601266">
              <a:lnSpc>
                <a:spcPct val="100000"/>
              </a:lnSpc>
              <a:spcBef>
                <a:spcPts val="0"/>
              </a:spcBef>
              <a:buClr>
                <a:schemeClr val="bg1"/>
              </a:buClr>
              <a:buSzPct val="80000"/>
            </a:pPr>
            <a:r>
              <a:rPr lang="en-US" sz="3200" b="1" dirty="0">
                <a:solidFill>
                  <a:srgbClr val="00467F"/>
                </a:solidFill>
              </a:rPr>
              <a:t>Person with an Alcohol Use Disorder</a:t>
            </a:r>
          </a:p>
          <a:p>
            <a:pPr marL="601266">
              <a:lnSpc>
                <a:spcPct val="100000"/>
              </a:lnSpc>
              <a:spcBef>
                <a:spcPts val="0"/>
              </a:spcBef>
              <a:buClr>
                <a:schemeClr val="bg1"/>
              </a:buClr>
              <a:buSzPct val="80000"/>
            </a:pPr>
            <a:r>
              <a:rPr lang="en-US" sz="3200" b="1" dirty="0">
                <a:solidFill>
                  <a:srgbClr val="00467F"/>
                </a:solidFill>
              </a:rPr>
              <a:t>Person in Long-Term Recovery</a:t>
            </a:r>
          </a:p>
        </p:txBody>
      </p:sp>
      <p:sp>
        <p:nvSpPr>
          <p:cNvPr id="2" name="Title 1"/>
          <p:cNvSpPr>
            <a:spLocks noGrp="1"/>
          </p:cNvSpPr>
          <p:nvPr>
            <p:ph type="title"/>
          </p:nvPr>
        </p:nvSpPr>
        <p:spPr>
          <a:xfrm>
            <a:off x="258535" y="2955144"/>
            <a:ext cx="4313465" cy="738970"/>
          </a:xfrm>
        </p:spPr>
        <p:txBody>
          <a:bodyPr/>
          <a:lstStyle/>
          <a:p>
            <a:pPr algn="ctr"/>
            <a:r>
              <a:rPr lang="en-US" sz="4500" b="1" i="1" dirty="0"/>
              <a:t>Language Matters</a:t>
            </a:r>
          </a:p>
        </p:txBody>
      </p:sp>
      <p:sp>
        <p:nvSpPr>
          <p:cNvPr id="4" name="Content Placeholder 2"/>
          <p:cNvSpPr txBox="1">
            <a:spLocks/>
          </p:cNvSpPr>
          <p:nvPr/>
        </p:nvSpPr>
        <p:spPr bwMode="auto">
          <a:xfrm>
            <a:off x="1668522" y="3935214"/>
            <a:ext cx="6763630" cy="21717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en-US" sz="4400" b="1" dirty="0">
                <a:solidFill>
                  <a:srgbClr val="00467F"/>
                </a:solidFill>
              </a:rPr>
              <a:t>AVOID</a:t>
            </a:r>
            <a:r>
              <a:rPr lang="en-US" sz="4050" dirty="0">
                <a:solidFill>
                  <a:srgbClr val="00467F"/>
                </a:solidFill>
              </a:rPr>
              <a:t> </a:t>
            </a:r>
            <a:endParaRPr lang="en-US" sz="4500" dirty="0">
              <a:solidFill>
                <a:srgbClr val="00467F"/>
              </a:solidFill>
            </a:endParaRPr>
          </a:p>
          <a:p>
            <a:pPr marL="601266">
              <a:spcBef>
                <a:spcPts val="0"/>
              </a:spcBef>
              <a:spcAft>
                <a:spcPts val="0"/>
              </a:spcAft>
              <a:buClr>
                <a:schemeClr val="bg1"/>
              </a:buClr>
              <a:buSzPct val="80000"/>
            </a:pPr>
            <a:r>
              <a:rPr lang="en-US" b="1" dirty="0">
                <a:solidFill>
                  <a:srgbClr val="00467F"/>
                </a:solidFill>
              </a:rPr>
              <a:t>Addict</a:t>
            </a:r>
          </a:p>
          <a:p>
            <a:pPr marL="601266">
              <a:spcBef>
                <a:spcPts val="0"/>
              </a:spcBef>
              <a:spcAft>
                <a:spcPts val="0"/>
              </a:spcAft>
              <a:buClr>
                <a:schemeClr val="bg1"/>
              </a:buClr>
              <a:buSzPct val="80000"/>
            </a:pPr>
            <a:r>
              <a:rPr lang="en-US" b="1" dirty="0">
                <a:solidFill>
                  <a:srgbClr val="00467F"/>
                </a:solidFill>
              </a:rPr>
              <a:t>Alcoholic</a:t>
            </a:r>
          </a:p>
          <a:p>
            <a:pPr marL="601266">
              <a:spcBef>
                <a:spcPts val="0"/>
              </a:spcBef>
              <a:spcAft>
                <a:spcPts val="0"/>
              </a:spcAft>
              <a:buClr>
                <a:schemeClr val="bg1"/>
              </a:buClr>
              <a:buSzPct val="80000"/>
            </a:pPr>
            <a:r>
              <a:rPr lang="en-US" b="1" dirty="0">
                <a:solidFill>
                  <a:srgbClr val="00467F"/>
                </a:solidFill>
              </a:rPr>
              <a:t>Recovering Addict</a:t>
            </a:r>
          </a:p>
        </p:txBody>
      </p:sp>
      <p:cxnSp>
        <p:nvCxnSpPr>
          <p:cNvPr id="6" name="Straight Connector 5"/>
          <p:cNvCxnSpPr/>
          <p:nvPr/>
        </p:nvCxnSpPr>
        <p:spPr>
          <a:xfrm>
            <a:off x="565785" y="2933372"/>
            <a:ext cx="3771900" cy="0"/>
          </a:xfrm>
          <a:prstGeom prst="line">
            <a:avLst/>
          </a:prstGeom>
          <a:ln w="28575">
            <a:solidFill>
              <a:srgbClr val="00467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65785" y="3693992"/>
            <a:ext cx="3771900" cy="0"/>
          </a:xfrm>
          <a:prstGeom prst="line">
            <a:avLst/>
          </a:prstGeom>
          <a:ln w="28575">
            <a:solidFill>
              <a:srgbClr val="00467F"/>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362264" y="1494535"/>
            <a:ext cx="1307920"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2FFE334-D663-415E-B20F-1E3217E93EF3}"/>
              </a:ext>
            </a:extLst>
          </p:cNvPr>
          <p:cNvCxnSpPr>
            <a:cxnSpLocks/>
          </p:cNvCxnSpPr>
          <p:nvPr/>
        </p:nvCxnSpPr>
        <p:spPr>
          <a:xfrm flipV="1">
            <a:off x="2362264" y="1981428"/>
            <a:ext cx="1307920"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996568D-49A4-460F-96F2-06EAC74AC467}"/>
              </a:ext>
            </a:extLst>
          </p:cNvPr>
          <p:cNvCxnSpPr>
            <a:cxnSpLocks/>
          </p:cNvCxnSpPr>
          <p:nvPr/>
        </p:nvCxnSpPr>
        <p:spPr>
          <a:xfrm flipV="1">
            <a:off x="2362264" y="2467341"/>
            <a:ext cx="1307920"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8FA02EE-27F9-4BFF-AD3D-BD9EAA98E1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0895" y="6186398"/>
            <a:ext cx="1421257" cy="548640"/>
          </a:xfrm>
          <a:prstGeom prst="rect">
            <a:avLst/>
          </a:prstGeom>
        </p:spPr>
      </p:pic>
    </p:spTree>
    <p:extLst>
      <p:ext uri="{BB962C8B-B14F-4D97-AF65-F5344CB8AC3E}">
        <p14:creationId xmlns:p14="http://schemas.microsoft.com/office/powerpoint/2010/main" val="1544150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6" y="-4978"/>
            <a:ext cx="9144000" cy="688308"/>
          </a:xfrm>
        </p:spPr>
        <p:txBody>
          <a:bodyPr>
            <a:normAutofit/>
          </a:bodyPr>
          <a:lstStyle/>
          <a:p>
            <a:r>
              <a:rPr lang="en-US" sz="3200" b="1" dirty="0">
                <a:solidFill>
                  <a:srgbClr val="00467F"/>
                </a:solidFill>
                <a:latin typeface="+mn-lt"/>
              </a:rPr>
              <a:t>Research on SUD Stigma</a:t>
            </a:r>
          </a:p>
        </p:txBody>
      </p:sp>
      <p:sp>
        <p:nvSpPr>
          <p:cNvPr id="3" name="Content Placeholder 2"/>
          <p:cNvSpPr>
            <a:spLocks noGrp="1"/>
          </p:cNvSpPr>
          <p:nvPr>
            <p:ph idx="1"/>
          </p:nvPr>
        </p:nvSpPr>
        <p:spPr>
          <a:xfrm>
            <a:off x="57912" y="626124"/>
            <a:ext cx="9144000" cy="6193146"/>
          </a:xfrm>
        </p:spPr>
        <p:txBody>
          <a:bodyPr>
            <a:normAutofit/>
          </a:bodyPr>
          <a:lstStyle/>
          <a:p>
            <a:pPr>
              <a:lnSpc>
                <a:spcPct val="100000"/>
              </a:lnSpc>
              <a:spcBef>
                <a:spcPts val="0"/>
              </a:spcBef>
              <a:buClr>
                <a:srgbClr val="00467F"/>
              </a:buClr>
              <a:buSzPct val="70000"/>
            </a:pPr>
            <a:r>
              <a:rPr lang="en-US" b="1" dirty="0">
                <a:solidFill>
                  <a:srgbClr val="00467F"/>
                </a:solidFill>
              </a:rPr>
              <a:t>SUD</a:t>
            </a:r>
            <a:r>
              <a:rPr lang="en-US" sz="2000" dirty="0"/>
              <a:t> is among the most stigmatized conditions in the US and around the world </a:t>
            </a:r>
            <a:r>
              <a:rPr lang="en-US" sz="1600" dirty="0"/>
              <a:t>(McGinty, et al., 2014)</a:t>
            </a:r>
            <a:r>
              <a:rPr lang="en-US" sz="2000" dirty="0"/>
              <a:t>.</a:t>
            </a:r>
          </a:p>
          <a:p>
            <a:pPr>
              <a:lnSpc>
                <a:spcPct val="100000"/>
              </a:lnSpc>
              <a:spcBef>
                <a:spcPts val="0"/>
              </a:spcBef>
              <a:buClr>
                <a:srgbClr val="00467F"/>
              </a:buClr>
              <a:buSzPct val="70000"/>
            </a:pPr>
            <a:r>
              <a:rPr lang="en-US" b="1" dirty="0">
                <a:solidFill>
                  <a:srgbClr val="00467F"/>
                </a:solidFill>
              </a:rPr>
              <a:t>P</a:t>
            </a:r>
            <a:r>
              <a:rPr lang="en-US" sz="2000" dirty="0"/>
              <a:t>eople do not want to work with, be related to, or even see people with a SUD in public. Further, many believe people with a SUD can or should be denied housing, employment, social services, and health care </a:t>
            </a:r>
            <a:r>
              <a:rPr lang="en-US" sz="1400" dirty="0"/>
              <a:t>(</a:t>
            </a:r>
            <a:r>
              <a:rPr lang="en-US" sz="1400" dirty="0">
                <a:hlinkClick r:id="rId3"/>
              </a:rPr>
              <a:t>https://www.ncbi.nlm.nih.gov/books/NBK384923/</a:t>
            </a:r>
            <a:r>
              <a:rPr lang="en-US" sz="1400" dirty="0"/>
              <a:t>)</a:t>
            </a:r>
            <a:r>
              <a:rPr lang="en-US" sz="2000" dirty="0"/>
              <a:t>. </a:t>
            </a:r>
          </a:p>
          <a:p>
            <a:pPr>
              <a:lnSpc>
                <a:spcPct val="100000"/>
              </a:lnSpc>
              <a:spcBef>
                <a:spcPts val="0"/>
              </a:spcBef>
              <a:buClr>
                <a:srgbClr val="00467F"/>
              </a:buClr>
              <a:buSzPct val="70000"/>
            </a:pPr>
            <a:r>
              <a:rPr lang="en-US" b="1" dirty="0">
                <a:solidFill>
                  <a:srgbClr val="00467F"/>
                </a:solidFill>
              </a:rPr>
              <a:t>H</a:t>
            </a:r>
            <a:r>
              <a:rPr lang="en-US" sz="2000" dirty="0"/>
              <a:t>ealth care providers treat patients who have SUDs differently </a:t>
            </a:r>
            <a:r>
              <a:rPr lang="en-US" sz="1600" dirty="0"/>
              <a:t>(Kelly et al., 2010; 2015)</a:t>
            </a:r>
            <a:r>
              <a:rPr lang="en-US" sz="2000" dirty="0"/>
              <a:t>.</a:t>
            </a:r>
          </a:p>
          <a:p>
            <a:pPr>
              <a:lnSpc>
                <a:spcPct val="100000"/>
              </a:lnSpc>
              <a:spcBef>
                <a:spcPts val="0"/>
              </a:spcBef>
              <a:buClr>
                <a:srgbClr val="00467F"/>
              </a:buClr>
              <a:buSzPct val="70000"/>
            </a:pPr>
            <a:r>
              <a:rPr lang="en-US" b="1" dirty="0">
                <a:solidFill>
                  <a:srgbClr val="00467F"/>
                </a:solidFill>
              </a:rPr>
              <a:t>C</a:t>
            </a:r>
            <a:r>
              <a:rPr lang="en-US" sz="2000" dirty="0"/>
              <a:t>linicians have lower expectations for health outcomes for patients with SUDs; this in turn can affect whether the provider believes the patient is deserving of treatment. Some health care providers, falsely believing that SUDs are within a person’s control, cite feelings of frustration and resentment when treating patients with SUDs </a:t>
            </a:r>
            <a:r>
              <a:rPr lang="en-US" sz="1600" dirty="0"/>
              <a:t>(</a:t>
            </a:r>
            <a:r>
              <a:rPr lang="en-US" sz="1600" dirty="0" err="1"/>
              <a:t>VanBoekel</a:t>
            </a:r>
            <a:r>
              <a:rPr lang="en-US" sz="1600" dirty="0"/>
              <a:t> et al., 2013)</a:t>
            </a:r>
            <a:r>
              <a:rPr lang="en-US" sz="2000" dirty="0"/>
              <a:t>.</a:t>
            </a:r>
          </a:p>
          <a:p>
            <a:pPr>
              <a:lnSpc>
                <a:spcPct val="100000"/>
              </a:lnSpc>
              <a:spcBef>
                <a:spcPts val="0"/>
              </a:spcBef>
              <a:buClr>
                <a:srgbClr val="00467F"/>
              </a:buClr>
              <a:buSzPct val="70000"/>
            </a:pPr>
            <a:r>
              <a:rPr lang="en-US" b="1" dirty="0">
                <a:solidFill>
                  <a:srgbClr val="00467F"/>
                </a:solidFill>
              </a:rPr>
              <a:t>P</a:t>
            </a:r>
            <a:r>
              <a:rPr lang="en-US" sz="2000" dirty="0"/>
              <a:t>eople with a SUD who expect or experience stigma have poorer outcomes    </a:t>
            </a:r>
            <a:r>
              <a:rPr lang="en-US" sz="1600" dirty="0"/>
              <a:t>(Brenner et al., 2010; Keyes et al., 2010)</a:t>
            </a:r>
            <a:r>
              <a:rPr lang="en-US" sz="2000" dirty="0"/>
              <a:t>.</a:t>
            </a:r>
          </a:p>
          <a:p>
            <a:pPr>
              <a:lnSpc>
                <a:spcPct val="100000"/>
              </a:lnSpc>
              <a:spcBef>
                <a:spcPts val="0"/>
              </a:spcBef>
              <a:buClr>
                <a:srgbClr val="00467F"/>
              </a:buClr>
              <a:buSzPct val="70000"/>
            </a:pPr>
            <a:r>
              <a:rPr lang="en-US" b="1" dirty="0">
                <a:solidFill>
                  <a:srgbClr val="00467F"/>
                </a:solidFill>
              </a:rPr>
              <a:t>P</a:t>
            </a:r>
            <a:r>
              <a:rPr lang="en-US" sz="2000" dirty="0"/>
              <a:t>eople who experience stigma are less likely to seek out treatment services and access those services. When they do, those who experience stigma are more likely to drop out of care earlier. Both of these factors compound and lead to worse outcomes overall.</a:t>
            </a:r>
            <a:endParaRPr lang="en-US" dirty="0"/>
          </a:p>
        </p:txBody>
      </p:sp>
      <p:pic>
        <p:nvPicPr>
          <p:cNvPr id="8" name="Picture 7">
            <a:extLst>
              <a:ext uri="{FF2B5EF4-FFF2-40B4-BE49-F238E27FC236}">
                <a16:creationId xmlns:a16="http://schemas.microsoft.com/office/drawing/2014/main" id="{0DC62F50-9A08-4D2A-A2BD-0B16F9AB69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0895" y="6197284"/>
            <a:ext cx="1421257" cy="548640"/>
          </a:xfrm>
          <a:prstGeom prst="rect">
            <a:avLst/>
          </a:prstGeom>
        </p:spPr>
      </p:pic>
    </p:spTree>
    <p:extLst>
      <p:ext uri="{BB962C8B-B14F-4D97-AF65-F5344CB8AC3E}">
        <p14:creationId xmlns:p14="http://schemas.microsoft.com/office/powerpoint/2010/main" val="1272093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 y="5463"/>
            <a:ext cx="9144000" cy="930086"/>
          </a:xfrm>
        </p:spPr>
        <p:txBody>
          <a:bodyPr>
            <a:normAutofit/>
          </a:bodyPr>
          <a:lstStyle/>
          <a:p>
            <a:pPr algn="ctr"/>
            <a:r>
              <a:rPr lang="en-US" sz="5400" b="1" dirty="0">
                <a:solidFill>
                  <a:srgbClr val="00467F"/>
                </a:solidFill>
                <a:latin typeface="+mn-lt"/>
              </a:rPr>
              <a:t>5</a:t>
            </a:r>
            <a:r>
              <a:rPr lang="en-US" sz="4000" dirty="0"/>
              <a:t> </a:t>
            </a:r>
            <a:r>
              <a:rPr lang="en-US" sz="3600" b="1" dirty="0">
                <a:latin typeface="+mn-lt"/>
              </a:rPr>
              <a:t>Suggestions for Checking Your Language</a:t>
            </a:r>
          </a:p>
        </p:txBody>
      </p:sp>
      <p:sp>
        <p:nvSpPr>
          <p:cNvPr id="3" name="Content Placeholder 2"/>
          <p:cNvSpPr>
            <a:spLocks noGrp="1"/>
          </p:cNvSpPr>
          <p:nvPr>
            <p:ph idx="1"/>
          </p:nvPr>
        </p:nvSpPr>
        <p:spPr>
          <a:xfrm>
            <a:off x="250372" y="826226"/>
            <a:ext cx="8893628" cy="5846697"/>
          </a:xfrm>
        </p:spPr>
        <p:txBody>
          <a:bodyPr>
            <a:noAutofit/>
          </a:bodyPr>
          <a:lstStyle/>
          <a:p>
            <a:pPr marL="284163" indent="-284163">
              <a:lnSpc>
                <a:spcPct val="100000"/>
              </a:lnSpc>
              <a:spcBef>
                <a:spcPts val="0"/>
              </a:spcBef>
              <a:spcAft>
                <a:spcPts val="600"/>
              </a:spcAft>
              <a:buSzPct val="80000"/>
            </a:pPr>
            <a:r>
              <a:rPr lang="en-US" sz="3200" b="1" dirty="0">
                <a:solidFill>
                  <a:srgbClr val="00467F"/>
                </a:solidFill>
              </a:rPr>
              <a:t>Make sure to use First Person Language</a:t>
            </a:r>
          </a:p>
          <a:p>
            <a:pPr marL="284163" indent="-284163">
              <a:lnSpc>
                <a:spcPct val="100000"/>
              </a:lnSpc>
              <a:spcBef>
                <a:spcPts val="0"/>
              </a:spcBef>
              <a:spcAft>
                <a:spcPts val="600"/>
              </a:spcAft>
              <a:buSzPct val="80000"/>
            </a:pPr>
            <a:r>
              <a:rPr lang="en-US" sz="3200" b="1" dirty="0">
                <a:solidFill>
                  <a:srgbClr val="00467F"/>
                </a:solidFill>
              </a:rPr>
              <a:t>Make distinctions between a person who has used heroin and a person who has been diagnosed with an Opioid Use Disorder (OUD)</a:t>
            </a:r>
          </a:p>
          <a:p>
            <a:pPr marL="284163" indent="-284163">
              <a:lnSpc>
                <a:spcPct val="100000"/>
              </a:lnSpc>
              <a:spcBef>
                <a:spcPts val="0"/>
              </a:spcBef>
              <a:spcAft>
                <a:spcPts val="600"/>
              </a:spcAft>
              <a:buSzPct val="80000"/>
            </a:pPr>
            <a:r>
              <a:rPr lang="en-US" sz="3200" b="1" dirty="0">
                <a:solidFill>
                  <a:srgbClr val="00467F"/>
                </a:solidFill>
              </a:rPr>
              <a:t>Use technical language with a single clear meeting instead of words with inconsistent definitions</a:t>
            </a:r>
          </a:p>
          <a:p>
            <a:pPr marL="284163" indent="-284163">
              <a:lnSpc>
                <a:spcPct val="100000"/>
              </a:lnSpc>
              <a:spcBef>
                <a:spcPts val="0"/>
              </a:spcBef>
              <a:spcAft>
                <a:spcPts val="600"/>
              </a:spcAft>
              <a:buSzPct val="80000"/>
            </a:pPr>
            <a:r>
              <a:rPr lang="en-US" sz="3200" b="1" dirty="0">
                <a:solidFill>
                  <a:srgbClr val="00467F"/>
                </a:solidFill>
              </a:rPr>
              <a:t>Make sure not to use sensational or fear-based language</a:t>
            </a:r>
          </a:p>
          <a:p>
            <a:pPr marL="284163" indent="-284163">
              <a:lnSpc>
                <a:spcPct val="100000"/>
              </a:lnSpc>
              <a:spcBef>
                <a:spcPts val="0"/>
              </a:spcBef>
              <a:spcAft>
                <a:spcPts val="600"/>
              </a:spcAft>
              <a:buSzPct val="80000"/>
            </a:pPr>
            <a:r>
              <a:rPr lang="en-US" sz="3200" b="1" dirty="0">
                <a:solidFill>
                  <a:srgbClr val="00467F"/>
                </a:solidFill>
              </a:rPr>
              <a:t>Make sure to not unintentionally perpetuate drug-related moral panic</a:t>
            </a:r>
          </a:p>
        </p:txBody>
      </p:sp>
      <p:pic>
        <p:nvPicPr>
          <p:cNvPr id="5" name="Picture 4">
            <a:extLst>
              <a:ext uri="{FF2B5EF4-FFF2-40B4-BE49-F238E27FC236}">
                <a16:creationId xmlns:a16="http://schemas.microsoft.com/office/drawing/2014/main" id="{E259B943-43EC-4E0D-BEB2-FB36D619A4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0895" y="6186398"/>
            <a:ext cx="1421257" cy="548640"/>
          </a:xfrm>
          <a:prstGeom prst="rect">
            <a:avLst/>
          </a:prstGeom>
        </p:spPr>
      </p:pic>
    </p:spTree>
    <p:extLst>
      <p:ext uri="{BB962C8B-B14F-4D97-AF65-F5344CB8AC3E}">
        <p14:creationId xmlns:p14="http://schemas.microsoft.com/office/powerpoint/2010/main" val="427960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364"/>
            <a:ext cx="9144000" cy="1325563"/>
          </a:xfrm>
        </p:spPr>
        <p:txBody>
          <a:bodyPr>
            <a:noAutofit/>
          </a:bodyPr>
          <a:lstStyle/>
          <a:p>
            <a:pPr algn="ctr"/>
            <a:r>
              <a:rPr lang="en-US" b="1" dirty="0">
                <a:solidFill>
                  <a:srgbClr val="002060"/>
                </a:solidFill>
                <a:latin typeface="+mn-lt"/>
              </a:rPr>
              <a:t>The Opioid Epidemic: </a:t>
            </a:r>
            <a:br>
              <a:rPr lang="en-US" b="1" dirty="0">
                <a:solidFill>
                  <a:srgbClr val="002060"/>
                </a:solidFill>
                <a:latin typeface="+mn-lt"/>
              </a:rPr>
            </a:br>
            <a:r>
              <a:rPr lang="en-US" b="1" dirty="0">
                <a:solidFill>
                  <a:srgbClr val="002060"/>
                </a:solidFill>
                <a:latin typeface="+mn-lt"/>
              </a:rPr>
              <a:t>Seeking Solutions in North Dakota </a:t>
            </a:r>
          </a:p>
        </p:txBody>
      </p:sp>
      <p:sp>
        <p:nvSpPr>
          <p:cNvPr id="3" name="TextBox 2"/>
          <p:cNvSpPr txBox="1"/>
          <p:nvPr/>
        </p:nvSpPr>
        <p:spPr>
          <a:xfrm>
            <a:off x="324042" y="6341382"/>
            <a:ext cx="6770508" cy="369332"/>
          </a:xfrm>
          <a:prstGeom prst="rect">
            <a:avLst/>
          </a:prstGeom>
          <a:noFill/>
        </p:spPr>
        <p:txBody>
          <a:bodyPr wrap="none" rtlCol="0">
            <a:spAutoFit/>
          </a:bodyPr>
          <a:lstStyle/>
          <a:p>
            <a:r>
              <a:rPr lang="en-US" dirty="0">
                <a:hlinkClick r:id="rId3"/>
              </a:rPr>
              <a:t>https://www.youtube.com/watch?v=ngVPVmi4Ups&amp;feature=youtu.be</a:t>
            </a:r>
            <a:r>
              <a:rPr lang="en-US" dirty="0"/>
              <a:t> </a:t>
            </a:r>
          </a:p>
        </p:txBody>
      </p:sp>
      <p:pic>
        <p:nvPicPr>
          <p:cNvPr id="4" name="Picture 3"/>
          <p:cNvPicPr>
            <a:picLocks noChangeAspect="1"/>
          </p:cNvPicPr>
          <p:nvPr/>
        </p:nvPicPr>
        <p:blipFill rotWithShape="1">
          <a:blip r:embed="rId4"/>
          <a:srcRect l="13234" t="6072"/>
          <a:stretch/>
        </p:blipFill>
        <p:spPr>
          <a:xfrm>
            <a:off x="954741" y="1417401"/>
            <a:ext cx="7265715" cy="4933125"/>
          </a:xfrm>
          <a:prstGeom prst="rect">
            <a:avLst/>
          </a:prstGeom>
        </p:spPr>
      </p:pic>
      <p:pic>
        <p:nvPicPr>
          <p:cNvPr id="7" name="Picture 6">
            <a:extLst>
              <a:ext uri="{FF2B5EF4-FFF2-40B4-BE49-F238E27FC236}">
                <a16:creationId xmlns:a16="http://schemas.microsoft.com/office/drawing/2014/main" id="{A7C2FED9-A596-4A9B-96B9-38EB5E2F3A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0895" y="6186398"/>
            <a:ext cx="1421257" cy="548640"/>
          </a:xfrm>
          <a:prstGeom prst="rect">
            <a:avLst/>
          </a:prstGeom>
        </p:spPr>
      </p:pic>
    </p:spTree>
    <p:extLst>
      <p:ext uri="{BB962C8B-B14F-4D97-AF65-F5344CB8AC3E}">
        <p14:creationId xmlns:p14="http://schemas.microsoft.com/office/powerpoint/2010/main" val="3878949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488"/>
            <a:ext cx="9144000" cy="6095512"/>
          </a:xfrm>
          <a:prstGeom prst="rect">
            <a:avLst/>
          </a:prstGeom>
        </p:spPr>
      </p:pic>
      <p:sp>
        <p:nvSpPr>
          <p:cNvPr id="4" name="Title 3"/>
          <p:cNvSpPr>
            <a:spLocks noGrp="1"/>
          </p:cNvSpPr>
          <p:nvPr>
            <p:ph type="title"/>
          </p:nvPr>
        </p:nvSpPr>
        <p:spPr>
          <a:xfrm>
            <a:off x="0" y="0"/>
            <a:ext cx="9143999" cy="2645231"/>
          </a:xfrm>
        </p:spPr>
        <p:txBody>
          <a:bodyPr>
            <a:normAutofit/>
          </a:bodyPr>
          <a:lstStyle/>
          <a:p>
            <a:pPr algn="ctr">
              <a:lnSpc>
                <a:spcPct val="100000"/>
              </a:lnSpc>
            </a:pPr>
            <a:r>
              <a:rPr lang="en-US" sz="3600" b="1" dirty="0">
                <a:solidFill>
                  <a:srgbClr val="00467F"/>
                </a:solidFill>
                <a:latin typeface="+mn-lt"/>
              </a:rPr>
              <a:t>Protest any labels that turn people into things. Words are important. If you want to care for something, you call it a ‘flower;’ if you want to kill something, you call it a ‘weed.’” </a:t>
            </a:r>
          </a:p>
        </p:txBody>
      </p:sp>
      <p:sp>
        <p:nvSpPr>
          <p:cNvPr id="6" name="TextBox 5"/>
          <p:cNvSpPr txBox="1"/>
          <p:nvPr/>
        </p:nvSpPr>
        <p:spPr>
          <a:xfrm>
            <a:off x="146957" y="2645231"/>
            <a:ext cx="8997042" cy="892552"/>
          </a:xfrm>
          <a:prstGeom prst="rect">
            <a:avLst/>
          </a:prstGeom>
          <a:noFill/>
        </p:spPr>
        <p:txBody>
          <a:bodyPr wrap="square" rtlCol="0">
            <a:spAutoFit/>
          </a:bodyPr>
          <a:lstStyle/>
          <a:p>
            <a:pPr>
              <a:spcAft>
                <a:spcPts val="1200"/>
              </a:spcAft>
            </a:pPr>
            <a:r>
              <a:rPr lang="en-US" sz="1400" dirty="0">
                <a:hlinkClick r:id="rId4"/>
              </a:rPr>
              <a:t>http://www.williamwhitepapers.com/blog/2013/07/moral-panics-the-limits-of-science-professional-responsibility.html</a:t>
            </a:r>
            <a:endParaRPr lang="en-US" sz="1400" dirty="0"/>
          </a:p>
          <a:p>
            <a:pPr>
              <a:spcAft>
                <a:spcPts val="1200"/>
              </a:spcAft>
            </a:pPr>
            <a:r>
              <a:rPr lang="en-US" sz="1400" dirty="0">
                <a:hlinkClick r:id="rId5"/>
              </a:rPr>
              <a:t>http://www.williamwhitepapers.com/blog/2015/12/is-it-time-for-person-first-language-in-addiction-treatment-william-white-and-alisha-white.html</a:t>
            </a:r>
            <a:r>
              <a:rPr lang="en-US" sz="1400" dirty="0"/>
              <a:t> </a:t>
            </a:r>
          </a:p>
        </p:txBody>
      </p:sp>
      <p:pic>
        <p:nvPicPr>
          <p:cNvPr id="8" name="Picture 7">
            <a:extLst>
              <a:ext uri="{FF2B5EF4-FFF2-40B4-BE49-F238E27FC236}">
                <a16:creationId xmlns:a16="http://schemas.microsoft.com/office/drawing/2014/main" id="{B929357B-9666-4123-BD14-90A5CE3433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1280" y="6095512"/>
            <a:ext cx="1658133" cy="640080"/>
          </a:xfrm>
          <a:prstGeom prst="rect">
            <a:avLst/>
          </a:prstGeom>
        </p:spPr>
      </p:pic>
    </p:spTree>
    <p:extLst>
      <p:ext uri="{BB962C8B-B14F-4D97-AF65-F5344CB8AC3E}">
        <p14:creationId xmlns:p14="http://schemas.microsoft.com/office/powerpoint/2010/main" val="22234420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2232</TotalTime>
  <Words>2298</Words>
  <Application>Microsoft Office PowerPoint</Application>
  <PresentationFormat>On-screen Show (4:3)</PresentationFormat>
  <Paragraphs>70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Affirming Language Inspires Hope and Advances Recovery…     Language Matters  in 7 slides</vt:lpstr>
      <vt:lpstr>PowerPoint Presentation</vt:lpstr>
      <vt:lpstr>The new edition of the widely used AP Stylebook declares that "addict" should no longer be used as a noun.</vt:lpstr>
      <vt:lpstr>Language Matters</vt:lpstr>
      <vt:lpstr>Research on SUD Stigma</vt:lpstr>
      <vt:lpstr>5 Suggestions for Checking Your Language</vt:lpstr>
      <vt:lpstr>The Opioid Epidemic:  Seeking Solutions in North Dakota </vt:lpstr>
      <vt:lpstr>Protest any labels that turn people into things. Words are important. If you want to care for something, you call it a ‘flower;’ if you want to kill something, you call it a ‘weed.’” </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Krom, Laurie J.</dc:creator>
  <cp:lastModifiedBy>Joyce Hartje</cp:lastModifiedBy>
  <cp:revision>50</cp:revision>
  <dcterms:created xsi:type="dcterms:W3CDTF">2016-07-08T21:40:40Z</dcterms:created>
  <dcterms:modified xsi:type="dcterms:W3CDTF">2018-01-28T18:18:18Z</dcterms:modified>
</cp:coreProperties>
</file>