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3"/>
  </p:notesMasterIdLst>
  <p:sldIdLst>
    <p:sldId id="344" r:id="rId2"/>
    <p:sldId id="345" r:id="rId3"/>
    <p:sldId id="377" r:id="rId4"/>
    <p:sldId id="346" r:id="rId5"/>
    <p:sldId id="378" r:id="rId6"/>
    <p:sldId id="376" r:id="rId7"/>
    <p:sldId id="386" r:id="rId8"/>
    <p:sldId id="387" r:id="rId9"/>
    <p:sldId id="357" r:id="rId10"/>
    <p:sldId id="388" r:id="rId11"/>
    <p:sldId id="36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804400"/>
    <a:srgbClr val="F1EFF2"/>
    <a:srgbClr val="E0E0DF"/>
    <a:srgbClr val="D5D5D4"/>
    <a:srgbClr val="E8E4E3"/>
    <a:srgbClr val="0000CC"/>
    <a:srgbClr val="0000FF"/>
    <a:srgbClr val="B2CE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77906" autoAdjust="0"/>
  </p:normalViewPr>
  <p:slideViewPr>
    <p:cSldViewPr>
      <p:cViewPr varScale="1">
        <p:scale>
          <a:sx n="95" d="100"/>
          <a:sy n="95" d="100"/>
        </p:scale>
        <p:origin x="2070"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8/29/2018</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11226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Stigma remains the biggest barrier to addiction treatment faced by patients. The terminology used to describe addiction has contributed to the stigma. Changing the stigma will benefit everyone. It will allow patients to more easily regain their self esteem, allow lawmakers to appropriate funding, allow doctors to treat without disapproval of their peers, allow insurers to cover treatment, and help the public understand this is a medical condition as real as any other” (naabt.org).</a:t>
            </a:r>
          </a:p>
          <a:p>
            <a:endParaRPr lang="en-US" dirty="0" smtClean="0"/>
          </a:p>
          <a:p>
            <a:r>
              <a:rPr lang="en-US"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The National Alliance Of Advocates For Buprenorphine Treatment</a:t>
            </a:r>
            <a:r>
              <a:rPr lang="en-US" sz="1200" dirty="0" smtClean="0"/>
              <a:t>.</a:t>
            </a:r>
            <a:r>
              <a:rPr lang="en-US" sz="1200" i="1" dirty="0" smtClean="0"/>
              <a:t>NAABT.org</a:t>
            </a:r>
            <a:r>
              <a:rPr lang="en-US" sz="1200" dirty="0" smtClean="0"/>
              <a:t> (2008). Retrieved from 	http://file:///C:/Users/cjord/Downloads/NAABT_Language.pdf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http://www.apnc.org</a:t>
            </a:r>
          </a:p>
          <a:p>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2</a:t>
            </a:fld>
            <a:endParaRPr lang="en-US"/>
          </a:p>
        </p:txBody>
      </p:sp>
    </p:spTree>
    <p:extLst>
      <p:ext uri="{BB962C8B-B14F-4D97-AF65-F5344CB8AC3E}">
        <p14:creationId xmlns:p14="http://schemas.microsoft.com/office/powerpoint/2010/main" val="179941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SAMHSA’S CENTER FOR THE APPLICATION OF PREVENTION TECHNOLOGIES:  “For people with a substance use disorders, stigma disproportionately influences health outcomes and mental well-being. Fear of being judged and/or discriminated against can prevent people with substance use disorders, or who are at risk of substance use disorders, from getting the help they need.”     The</a:t>
            </a:r>
            <a:r>
              <a:rPr lang="en-US" baseline="0" dirty="0" smtClean="0"/>
              <a:t> consequences of stigma of substance abuse are identified as “ Poor mental and Physical health, non-completion of substance use treatment delayed recovery and reintegration processes, and increased involvement in risky behavior”. </a:t>
            </a:r>
          </a:p>
          <a:p>
            <a:endParaRPr lang="en-US" baseline="0" dirty="0" smtClean="0"/>
          </a:p>
          <a:p>
            <a:r>
              <a:rPr lang="en-US" sz="1100" baseline="0" dirty="0" smtClean="0"/>
              <a:t>Source:  samhsa.gov</a:t>
            </a:r>
            <a:endParaRPr lang="en-US" sz="1100" dirty="0"/>
          </a:p>
        </p:txBody>
      </p:sp>
      <p:sp>
        <p:nvSpPr>
          <p:cNvPr id="4" name="Slide Number Placeholder 3"/>
          <p:cNvSpPr>
            <a:spLocks noGrp="1"/>
          </p:cNvSpPr>
          <p:nvPr>
            <p:ph type="sldNum" sz="quarter" idx="10"/>
          </p:nvPr>
        </p:nvSpPr>
        <p:spPr/>
        <p:txBody>
          <a:bodyPr/>
          <a:lstStyle/>
          <a:p>
            <a:fld id="{E73234BE-0ED5-4F50-A481-B7937ABFE3F3}" type="slidenum">
              <a:rPr lang="en-US" smtClean="0"/>
              <a:t>4</a:t>
            </a:fld>
            <a:endParaRPr lang="en-US"/>
          </a:p>
        </p:txBody>
      </p:sp>
    </p:spTree>
    <p:extLst>
      <p:ext uri="{BB962C8B-B14F-4D97-AF65-F5344CB8AC3E}">
        <p14:creationId xmlns:p14="http://schemas.microsoft.com/office/powerpoint/2010/main" val="417463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5</a:t>
            </a:fld>
            <a:endParaRPr lang="en-US" dirty="0"/>
          </a:p>
        </p:txBody>
      </p:sp>
    </p:spTree>
    <p:extLst>
      <p:ext uri="{BB962C8B-B14F-4D97-AF65-F5344CB8AC3E}">
        <p14:creationId xmlns:p14="http://schemas.microsoft.com/office/powerpoint/2010/main" val="300062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6</a:t>
            </a:fld>
            <a:endParaRPr lang="en-US" dirty="0"/>
          </a:p>
        </p:txBody>
      </p:sp>
    </p:spTree>
    <p:extLst>
      <p:ext uri="{BB962C8B-B14F-4D97-AF65-F5344CB8AC3E}">
        <p14:creationId xmlns:p14="http://schemas.microsoft.com/office/powerpoint/2010/main" val="313145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the MPATTC Trauma Informed Care: One-on-One with Specialist Dr. Tami </a:t>
            </a:r>
            <a:r>
              <a:rPr lang="en-US" baseline="0" dirty="0" err="1" smtClean="0"/>
              <a:t>DeCoteau</a:t>
            </a:r>
            <a:r>
              <a:rPr lang="en-US" baseline="0" dirty="0" smtClean="0"/>
              <a:t>. Linked in slide above and can be found at: http://attcnetwork.org/regional-centers/content.aspx?rc=mountainplains&amp;content=STCUSTOM5</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7</a:t>
            </a:fld>
            <a:endParaRPr lang="en-US" dirty="0"/>
          </a:p>
        </p:txBody>
      </p:sp>
    </p:spTree>
    <p:extLst>
      <p:ext uri="{BB962C8B-B14F-4D97-AF65-F5344CB8AC3E}">
        <p14:creationId xmlns:p14="http://schemas.microsoft.com/office/powerpoint/2010/main" val="61024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main factors that influence stigma:  cause and controllability. Stigma</a:t>
            </a:r>
            <a:r>
              <a:rPr lang="en-US" baseline="0" dirty="0" smtClean="0"/>
              <a:t> decreases when people perceive that the individual is not responsible for causing his/her problem and when he or she is unable to control it.”  Education and changing terminology used will influence perceptions.</a:t>
            </a:r>
            <a:endParaRPr lang="en-US" dirty="0" smtClean="0"/>
          </a:p>
          <a:p>
            <a:endParaRPr lang="en-US" sz="1100" dirty="0" smtClean="0"/>
          </a:p>
          <a:p>
            <a:r>
              <a:rPr lang="en-US" sz="1100" dirty="0" smtClean="0"/>
              <a:t>Source.</a:t>
            </a:r>
            <a:r>
              <a:rPr lang="en-US" sz="1100" b="0" i="0" kern="1200" dirty="0" smtClean="0">
                <a:solidFill>
                  <a:schemeClr val="tx1"/>
                </a:solidFill>
                <a:effectLst/>
                <a:latin typeface="+mn-lt"/>
                <a:ea typeface="+mn-ea"/>
                <a:cs typeface="+mn-cs"/>
              </a:rPr>
              <a:t> Kelly, J.F., </a:t>
            </a:r>
            <a:r>
              <a:rPr lang="en-US" sz="1100" b="0" i="0" kern="1200" dirty="0" err="1" smtClean="0">
                <a:solidFill>
                  <a:schemeClr val="tx1"/>
                </a:solidFill>
                <a:effectLst/>
                <a:latin typeface="+mn-lt"/>
                <a:ea typeface="+mn-ea"/>
                <a:cs typeface="+mn-cs"/>
              </a:rPr>
              <a:t>Walkerman</a:t>
            </a:r>
            <a:r>
              <a:rPr lang="en-US" sz="1100" b="0" i="0" kern="1200" dirty="0" smtClean="0">
                <a:solidFill>
                  <a:schemeClr val="tx1"/>
                </a:solidFill>
                <a:effectLst/>
                <a:latin typeface="+mn-lt"/>
                <a:ea typeface="+mn-ea"/>
                <a:cs typeface="+mn-cs"/>
              </a:rPr>
              <a:t>, S.E., &amp; </a:t>
            </a:r>
            <a:r>
              <a:rPr lang="en-US" sz="1100" b="0" i="0" kern="1200" dirty="0" err="1" smtClean="0">
                <a:solidFill>
                  <a:schemeClr val="tx1"/>
                </a:solidFill>
                <a:effectLst/>
                <a:latin typeface="+mn-lt"/>
                <a:ea typeface="+mn-ea"/>
                <a:cs typeface="+mn-cs"/>
              </a:rPr>
              <a:t>Saitz</a:t>
            </a:r>
            <a:r>
              <a:rPr lang="en-US" sz="1100" b="0" i="0" kern="1200" dirty="0" smtClean="0">
                <a:solidFill>
                  <a:schemeClr val="tx1"/>
                </a:solidFill>
                <a:effectLst/>
                <a:latin typeface="+mn-lt"/>
                <a:ea typeface="+mn-ea"/>
                <a:cs typeface="+mn-cs"/>
              </a:rPr>
              <a:t>, R. (2015, January). Stop talking 'dirty': clinicians, language, and quality of care for the leading cause of preventable death in the United States. </a:t>
            </a:r>
            <a:r>
              <a:rPr lang="en-US" sz="1100" b="0" i="1" kern="1200" dirty="0" smtClean="0">
                <a:solidFill>
                  <a:schemeClr val="tx1"/>
                </a:solidFill>
                <a:effectLst/>
                <a:latin typeface="+mn-lt"/>
                <a:ea typeface="+mn-ea"/>
                <a:cs typeface="+mn-cs"/>
              </a:rPr>
              <a:t>The American Journal of Medicine</a:t>
            </a:r>
            <a:r>
              <a:rPr lang="en-US" sz="1100" b="0" i="0" kern="1200" dirty="0" smtClean="0">
                <a:solidFill>
                  <a:schemeClr val="tx1"/>
                </a:solidFill>
                <a:effectLst/>
                <a:latin typeface="+mn-lt"/>
                <a:ea typeface="+mn-ea"/>
                <a:cs typeface="+mn-cs"/>
              </a:rPr>
              <a:t>, </a:t>
            </a:r>
            <a:r>
              <a:rPr lang="en-US" sz="1100" b="0" i="1" kern="1200" dirty="0" smtClean="0">
                <a:solidFill>
                  <a:schemeClr val="tx1"/>
                </a:solidFill>
                <a:effectLst/>
                <a:latin typeface="+mn-lt"/>
                <a:ea typeface="+mn-ea"/>
                <a:cs typeface="+mn-cs"/>
              </a:rPr>
              <a:t>128</a:t>
            </a:r>
            <a:r>
              <a:rPr lang="en-US" sz="1100" b="0" i="0" kern="1200" dirty="0" smtClean="0">
                <a:solidFill>
                  <a:schemeClr val="tx1"/>
                </a:solidFill>
                <a:effectLst/>
                <a:latin typeface="+mn-lt"/>
                <a:ea typeface="+mn-ea"/>
                <a:cs typeface="+mn-cs"/>
              </a:rPr>
              <a:t>(1), 8-9.</a:t>
            </a:r>
          </a:p>
          <a:p>
            <a:endParaRPr lang="en-US" dirty="0" smtClean="0"/>
          </a:p>
          <a:p>
            <a:r>
              <a:rPr lang="en-US" dirty="0" smtClean="0"/>
              <a:t>Source:</a:t>
            </a:r>
            <a:r>
              <a:rPr lang="en-US" baseline="0" dirty="0" smtClean="0"/>
              <a:t> </a:t>
            </a:r>
            <a:r>
              <a:rPr lang="en-US" sz="1200" b="0" i="0" kern="1200" dirty="0" smtClean="0">
                <a:solidFill>
                  <a:schemeClr val="tx1"/>
                </a:solidFill>
                <a:effectLst/>
                <a:latin typeface="+mn-lt"/>
                <a:ea typeface="+mn-ea"/>
                <a:cs typeface="+mn-cs"/>
              </a:rPr>
              <a:t>Buchman, D.Z., </a:t>
            </a:r>
            <a:r>
              <a:rPr lang="en-US" sz="1200" b="0" i="0" kern="1200" dirty="0" err="1" smtClean="0">
                <a:solidFill>
                  <a:schemeClr val="tx1"/>
                </a:solidFill>
                <a:effectLst/>
                <a:latin typeface="+mn-lt"/>
                <a:ea typeface="+mn-ea"/>
                <a:cs typeface="+mn-cs"/>
              </a:rPr>
              <a:t>Leece</a:t>
            </a:r>
            <a:r>
              <a:rPr lang="en-US" sz="1200" b="0" i="0" kern="1200" dirty="0" smtClean="0">
                <a:solidFill>
                  <a:schemeClr val="tx1"/>
                </a:solidFill>
                <a:effectLst/>
                <a:latin typeface="+mn-lt"/>
                <a:ea typeface="+mn-ea"/>
                <a:cs typeface="+mn-cs"/>
              </a:rPr>
              <a:t>, P., &amp; </a:t>
            </a:r>
            <a:r>
              <a:rPr lang="en-US" sz="1200" b="0" i="0" kern="1200" dirty="0" err="1" smtClean="0">
                <a:solidFill>
                  <a:schemeClr val="tx1"/>
                </a:solidFill>
                <a:effectLst/>
                <a:latin typeface="+mn-lt"/>
                <a:ea typeface="+mn-ea"/>
                <a:cs typeface="+mn-cs"/>
              </a:rPr>
              <a:t>Orkin</a:t>
            </a:r>
            <a:r>
              <a:rPr lang="en-US" sz="1200" b="0" i="0" kern="1200" dirty="0" smtClean="0">
                <a:solidFill>
                  <a:schemeClr val="tx1"/>
                </a:solidFill>
                <a:effectLst/>
                <a:latin typeface="+mn-lt"/>
                <a:ea typeface="+mn-ea"/>
                <a:cs typeface="+mn-cs"/>
              </a:rPr>
              <a:t>, A. (2017, Winter). The epidemic as stigma: the bioethics of opioids. </a:t>
            </a:r>
            <a:r>
              <a:rPr lang="en-US" sz="1200" b="0" i="1" kern="1200" dirty="0" smtClean="0">
                <a:solidFill>
                  <a:schemeClr val="tx1"/>
                </a:solidFill>
                <a:effectLst/>
                <a:latin typeface="+mn-lt"/>
                <a:ea typeface="+mn-ea"/>
                <a:cs typeface="+mn-cs"/>
              </a:rPr>
              <a:t>Journal of Law, Medicine, &amp; Ethics</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45</a:t>
            </a:r>
            <a:r>
              <a:rPr lang="en-US" sz="1200" b="0" i="0" kern="1200" dirty="0" smtClean="0">
                <a:solidFill>
                  <a:schemeClr val="tx1"/>
                </a:solidFill>
                <a:effectLst/>
                <a:latin typeface="+mn-lt"/>
                <a:ea typeface="+mn-ea"/>
                <a:cs typeface="+mn-cs"/>
              </a:rPr>
              <a:t>(4), 607-611.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9</a:t>
            </a:fld>
            <a:endParaRPr lang="en-US"/>
          </a:p>
        </p:txBody>
      </p:sp>
    </p:spTree>
    <p:extLst>
      <p:ext uri="{BB962C8B-B14F-4D97-AF65-F5344CB8AC3E}">
        <p14:creationId xmlns:p14="http://schemas.microsoft.com/office/powerpoint/2010/main" val="420991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main factors that influence stigma:  cause and controllability. Stigma</a:t>
            </a:r>
            <a:r>
              <a:rPr lang="en-US" baseline="0" dirty="0" smtClean="0"/>
              <a:t> decreases when people perceive that the individual is not responsible for causing his/her problem and when he or she is unable to control it.”  Education and changing terminology used will influence perceptions.</a:t>
            </a:r>
            <a:endParaRPr lang="en-US" dirty="0" smtClean="0"/>
          </a:p>
          <a:p>
            <a:endParaRPr lang="en-US" sz="1100" dirty="0" smtClean="0"/>
          </a:p>
          <a:p>
            <a:r>
              <a:rPr lang="en-US" sz="1100" dirty="0" smtClean="0"/>
              <a:t>Source.</a:t>
            </a:r>
            <a:r>
              <a:rPr lang="en-US" sz="1100" b="0" i="0" kern="1200" dirty="0" smtClean="0">
                <a:solidFill>
                  <a:schemeClr val="tx1"/>
                </a:solidFill>
                <a:effectLst/>
                <a:latin typeface="+mn-lt"/>
                <a:ea typeface="+mn-ea"/>
                <a:cs typeface="+mn-cs"/>
              </a:rPr>
              <a:t> Kelly, J.F., </a:t>
            </a:r>
            <a:r>
              <a:rPr lang="en-US" sz="1100" b="0" i="0" kern="1200" dirty="0" err="1" smtClean="0">
                <a:solidFill>
                  <a:schemeClr val="tx1"/>
                </a:solidFill>
                <a:effectLst/>
                <a:latin typeface="+mn-lt"/>
                <a:ea typeface="+mn-ea"/>
                <a:cs typeface="+mn-cs"/>
              </a:rPr>
              <a:t>Walkerman</a:t>
            </a:r>
            <a:r>
              <a:rPr lang="en-US" sz="1100" b="0" i="0" kern="1200" dirty="0" smtClean="0">
                <a:solidFill>
                  <a:schemeClr val="tx1"/>
                </a:solidFill>
                <a:effectLst/>
                <a:latin typeface="+mn-lt"/>
                <a:ea typeface="+mn-ea"/>
                <a:cs typeface="+mn-cs"/>
              </a:rPr>
              <a:t>, S.E., &amp; </a:t>
            </a:r>
            <a:r>
              <a:rPr lang="en-US" sz="1100" b="0" i="0" kern="1200" dirty="0" err="1" smtClean="0">
                <a:solidFill>
                  <a:schemeClr val="tx1"/>
                </a:solidFill>
                <a:effectLst/>
                <a:latin typeface="+mn-lt"/>
                <a:ea typeface="+mn-ea"/>
                <a:cs typeface="+mn-cs"/>
              </a:rPr>
              <a:t>Saitz</a:t>
            </a:r>
            <a:r>
              <a:rPr lang="en-US" sz="1100" b="0" i="0" kern="1200" dirty="0" smtClean="0">
                <a:solidFill>
                  <a:schemeClr val="tx1"/>
                </a:solidFill>
                <a:effectLst/>
                <a:latin typeface="+mn-lt"/>
                <a:ea typeface="+mn-ea"/>
                <a:cs typeface="+mn-cs"/>
              </a:rPr>
              <a:t>, R. (2015, January). Stop talking 'dirty': clinicians, language, and quality of care for the leading cause of preventable death in the United States. </a:t>
            </a:r>
            <a:r>
              <a:rPr lang="en-US" sz="1100" b="0" i="1" kern="1200" dirty="0" smtClean="0">
                <a:solidFill>
                  <a:schemeClr val="tx1"/>
                </a:solidFill>
                <a:effectLst/>
                <a:latin typeface="+mn-lt"/>
                <a:ea typeface="+mn-ea"/>
                <a:cs typeface="+mn-cs"/>
              </a:rPr>
              <a:t>The American Journal of Medicine</a:t>
            </a:r>
            <a:r>
              <a:rPr lang="en-US" sz="1100" b="0" i="0" kern="1200" dirty="0" smtClean="0">
                <a:solidFill>
                  <a:schemeClr val="tx1"/>
                </a:solidFill>
                <a:effectLst/>
                <a:latin typeface="+mn-lt"/>
                <a:ea typeface="+mn-ea"/>
                <a:cs typeface="+mn-cs"/>
              </a:rPr>
              <a:t>, </a:t>
            </a:r>
            <a:r>
              <a:rPr lang="en-US" sz="1100" b="0" i="1" kern="1200" dirty="0" smtClean="0">
                <a:solidFill>
                  <a:schemeClr val="tx1"/>
                </a:solidFill>
                <a:effectLst/>
                <a:latin typeface="+mn-lt"/>
                <a:ea typeface="+mn-ea"/>
                <a:cs typeface="+mn-cs"/>
              </a:rPr>
              <a:t>128</a:t>
            </a:r>
            <a:r>
              <a:rPr lang="en-US" sz="1100" b="0" i="0" kern="1200" dirty="0" smtClean="0">
                <a:solidFill>
                  <a:schemeClr val="tx1"/>
                </a:solidFill>
                <a:effectLst/>
                <a:latin typeface="+mn-lt"/>
                <a:ea typeface="+mn-ea"/>
                <a:cs typeface="+mn-cs"/>
              </a:rPr>
              <a:t>(1), 8-9.</a:t>
            </a:r>
          </a:p>
          <a:p>
            <a:endParaRPr lang="en-US" dirty="0" smtClean="0"/>
          </a:p>
          <a:p>
            <a:r>
              <a:rPr lang="en-US" dirty="0" smtClean="0"/>
              <a:t>Source:</a:t>
            </a:r>
            <a:r>
              <a:rPr lang="en-US" baseline="0" dirty="0" smtClean="0"/>
              <a:t> </a:t>
            </a:r>
            <a:r>
              <a:rPr lang="en-US" sz="1200" b="0" i="0" kern="1200" dirty="0" smtClean="0">
                <a:solidFill>
                  <a:schemeClr val="tx1"/>
                </a:solidFill>
                <a:effectLst/>
                <a:latin typeface="+mn-lt"/>
                <a:ea typeface="+mn-ea"/>
                <a:cs typeface="+mn-cs"/>
              </a:rPr>
              <a:t>Buchman, D.Z., </a:t>
            </a:r>
            <a:r>
              <a:rPr lang="en-US" sz="1200" b="0" i="0" kern="1200" dirty="0" err="1" smtClean="0">
                <a:solidFill>
                  <a:schemeClr val="tx1"/>
                </a:solidFill>
                <a:effectLst/>
                <a:latin typeface="+mn-lt"/>
                <a:ea typeface="+mn-ea"/>
                <a:cs typeface="+mn-cs"/>
              </a:rPr>
              <a:t>Leece</a:t>
            </a:r>
            <a:r>
              <a:rPr lang="en-US" sz="1200" b="0" i="0" kern="1200" dirty="0" smtClean="0">
                <a:solidFill>
                  <a:schemeClr val="tx1"/>
                </a:solidFill>
                <a:effectLst/>
                <a:latin typeface="+mn-lt"/>
                <a:ea typeface="+mn-ea"/>
                <a:cs typeface="+mn-cs"/>
              </a:rPr>
              <a:t>, P., &amp; </a:t>
            </a:r>
            <a:r>
              <a:rPr lang="en-US" sz="1200" b="0" i="0" kern="1200" dirty="0" err="1" smtClean="0">
                <a:solidFill>
                  <a:schemeClr val="tx1"/>
                </a:solidFill>
                <a:effectLst/>
                <a:latin typeface="+mn-lt"/>
                <a:ea typeface="+mn-ea"/>
                <a:cs typeface="+mn-cs"/>
              </a:rPr>
              <a:t>Orkin</a:t>
            </a:r>
            <a:r>
              <a:rPr lang="en-US" sz="1200" b="0" i="0" kern="1200" dirty="0" smtClean="0">
                <a:solidFill>
                  <a:schemeClr val="tx1"/>
                </a:solidFill>
                <a:effectLst/>
                <a:latin typeface="+mn-lt"/>
                <a:ea typeface="+mn-ea"/>
                <a:cs typeface="+mn-cs"/>
              </a:rPr>
              <a:t>, A. (2017, Winter). The epidemic as stigma: the bioethics of opioids. </a:t>
            </a:r>
            <a:r>
              <a:rPr lang="en-US" sz="1200" b="0" i="1" kern="1200" dirty="0" smtClean="0">
                <a:solidFill>
                  <a:schemeClr val="tx1"/>
                </a:solidFill>
                <a:effectLst/>
                <a:latin typeface="+mn-lt"/>
                <a:ea typeface="+mn-ea"/>
                <a:cs typeface="+mn-cs"/>
              </a:rPr>
              <a:t>Journal of Law, Medicine, &amp; Ethics</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45</a:t>
            </a:r>
            <a:r>
              <a:rPr lang="en-US" sz="1200" b="0" i="0" kern="1200" dirty="0" smtClean="0">
                <a:solidFill>
                  <a:schemeClr val="tx1"/>
                </a:solidFill>
                <a:effectLst/>
                <a:latin typeface="+mn-lt"/>
                <a:ea typeface="+mn-ea"/>
                <a:cs typeface="+mn-cs"/>
              </a:rPr>
              <a:t>(4), 607-611.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10</a:t>
            </a:fld>
            <a:endParaRPr lang="en-US"/>
          </a:p>
        </p:txBody>
      </p:sp>
    </p:spTree>
    <p:extLst>
      <p:ext uri="{BB962C8B-B14F-4D97-AF65-F5344CB8AC3E}">
        <p14:creationId xmlns:p14="http://schemas.microsoft.com/office/powerpoint/2010/main" val="39942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11</a:t>
            </a:fld>
            <a:endParaRPr lang="en-US"/>
          </a:p>
        </p:txBody>
      </p:sp>
    </p:spTree>
    <p:extLst>
      <p:ext uri="{BB962C8B-B14F-4D97-AF65-F5344CB8AC3E}">
        <p14:creationId xmlns:p14="http://schemas.microsoft.com/office/powerpoint/2010/main" val="1391455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ORZ.2color PMS.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457200"/>
            <a:ext cx="6477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003058"/>
                </a:solidFill>
              </a:defRPr>
            </a:lvl1pPr>
          </a:lstStyle>
          <a:p>
            <a:r>
              <a:rPr lang="en-US"/>
              <a:t>Click to edit Master title style</a:t>
            </a:r>
            <a:endParaRPr lang="en-US" dirty="0"/>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descr="HORZ.1color blu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4384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2576" y="53182"/>
            <a:ext cx="3352800" cy="685800"/>
          </a:xfrm>
        </p:spPr>
        <p:txBody>
          <a:bodyPr/>
          <a:lstStyle>
            <a:lvl1pPr>
              <a:defRPr sz="3200">
                <a:solidFill>
                  <a:srgbClr val="003058"/>
                </a:solidFill>
              </a:defRPr>
            </a:lvl1pPr>
          </a:lstStyle>
          <a:p>
            <a:r>
              <a:rPr lang="en-US"/>
              <a:t>Click to edit Master title style</a:t>
            </a:r>
            <a:endParaRPr lang="en-US" dirty="0"/>
          </a:p>
        </p:txBody>
      </p:sp>
      <p:sp>
        <p:nvSpPr>
          <p:cNvPr id="3" name="Content Placeholder 2"/>
          <p:cNvSpPr>
            <a:spLocks noGrp="1"/>
          </p:cNvSpPr>
          <p:nvPr>
            <p:ph idx="1"/>
          </p:nvPr>
        </p:nvSpPr>
        <p:spPr>
          <a:xfrm>
            <a:off x="465004" y="1107660"/>
            <a:ext cx="8229600" cy="3992563"/>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8/29/2018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ub.jhu.edu/2014/10/01/drug-addiction-stigm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attcnetwork.org/regional-centers/content.aspx?rc=mountainplains&amp;content=STCUSTOM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tplainsattc.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ttcnetwork.org/regional-centers/content.aspx?rc=mountainplains&amp;content=STCUSTOM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90600" y="2209800"/>
            <a:ext cx="7772400" cy="2514600"/>
          </a:xfrm>
        </p:spPr>
        <p:txBody>
          <a:bodyPr/>
          <a:lstStyle/>
          <a:p>
            <a:r>
              <a:rPr lang="en-US" b="1" dirty="0">
                <a:solidFill>
                  <a:schemeClr val="tx2"/>
                </a:solidFill>
              </a:rPr>
              <a:t>Stigma and Substance</a:t>
            </a:r>
            <a:br>
              <a:rPr lang="en-US" b="1" dirty="0">
                <a:solidFill>
                  <a:schemeClr val="tx2"/>
                </a:solidFill>
              </a:rPr>
            </a:br>
            <a:r>
              <a:rPr lang="en-US" b="1" dirty="0">
                <a:solidFill>
                  <a:schemeClr val="tx2"/>
                </a:solidFill>
              </a:rPr>
              <a:t>Use Disorders (SUDs</a:t>
            </a:r>
            <a:r>
              <a:rPr lang="en-US" b="1" dirty="0" smtClean="0">
                <a:solidFill>
                  <a:schemeClr val="tx2"/>
                </a:solidFill>
              </a:rPr>
              <a:t>)</a:t>
            </a:r>
            <a:br>
              <a:rPr lang="en-US" b="1" dirty="0" smtClean="0">
                <a:solidFill>
                  <a:schemeClr val="tx2"/>
                </a:solidFill>
              </a:rPr>
            </a:br>
            <a:r>
              <a:rPr lang="en-US" dirty="0"/>
              <a:t/>
            </a:r>
            <a:br>
              <a:rPr lang="en-US" dirty="0"/>
            </a:br>
            <a:endParaRPr lang="en-US" dirty="0"/>
          </a:p>
        </p:txBody>
      </p:sp>
      <p:sp>
        <p:nvSpPr>
          <p:cNvPr id="8" name="Content Placeholder 7"/>
          <p:cNvSpPr>
            <a:spLocks noGrp="1"/>
          </p:cNvSpPr>
          <p:nvPr>
            <p:ph type="subTitle" idx="1"/>
          </p:nvPr>
        </p:nvSpPr>
        <p:spPr>
          <a:xfrm>
            <a:off x="1676400" y="4953000"/>
            <a:ext cx="6400800" cy="685800"/>
          </a:xfrm>
        </p:spPr>
        <p:txBody>
          <a:bodyPr/>
          <a:lstStyle/>
          <a:p>
            <a:pPr>
              <a:spcBef>
                <a:spcPts val="0"/>
              </a:spcBef>
            </a:pPr>
            <a:r>
              <a:rPr lang="en-US" sz="1400" dirty="0" smtClean="0"/>
              <a:t>Presented by:</a:t>
            </a:r>
          </a:p>
          <a:p>
            <a:pPr>
              <a:spcBef>
                <a:spcPts val="0"/>
              </a:spcBef>
            </a:pPr>
            <a:r>
              <a:rPr lang="en-US" sz="1800" b="1" dirty="0" smtClean="0"/>
              <a:t>Mountain Plains ATTC Staff </a:t>
            </a:r>
          </a:p>
          <a:p>
            <a:pPr>
              <a:spcBef>
                <a:spcPts val="0"/>
              </a:spcBef>
            </a:pPr>
            <a:r>
              <a:rPr lang="en-US" sz="1400" dirty="0" smtClean="0"/>
              <a:t>University of North Dakota</a:t>
            </a:r>
          </a:p>
          <a:p>
            <a:pPr>
              <a:spcBef>
                <a:spcPts val="0"/>
              </a:spcBef>
            </a:pPr>
            <a:r>
              <a:rPr lang="en-US" sz="1400" dirty="0" smtClean="0"/>
              <a:t>Grand Forks, ND 58202</a:t>
            </a:r>
          </a:p>
          <a:p>
            <a:pPr>
              <a:spcBef>
                <a:spcPts val="0"/>
              </a:spcBef>
            </a:pPr>
            <a:r>
              <a:rPr lang="en-US" sz="1400" dirty="0" smtClean="0"/>
              <a:t>701-777-4520</a:t>
            </a:r>
          </a:p>
          <a:p>
            <a:endParaRPr lang="en-US" sz="2400"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77824"/>
            <a:ext cx="6900504" cy="1222375"/>
          </a:xfrm>
          <a:prstGeom prst="rect">
            <a:avLst/>
          </a:prstGeom>
        </p:spPr>
      </p:pic>
    </p:spTree>
    <p:extLst>
      <p:ext uri="{BB962C8B-B14F-4D97-AF65-F5344CB8AC3E}">
        <p14:creationId xmlns:p14="http://schemas.microsoft.com/office/powerpoint/2010/main" val="3356417081"/>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endParaRPr lang="en-US" dirty="0"/>
          </a:p>
        </p:txBody>
      </p:sp>
      <p:sp>
        <p:nvSpPr>
          <p:cNvPr id="8" name="Content Placeholder 7"/>
          <p:cNvSpPr>
            <a:spLocks noGrp="1"/>
          </p:cNvSpPr>
          <p:nvPr>
            <p:ph idx="1"/>
          </p:nvPr>
        </p:nvSpPr>
        <p:spPr>
          <a:xfrm>
            <a:off x="838200" y="1107660"/>
            <a:ext cx="7010400" cy="5064540"/>
          </a:xfrm>
        </p:spPr>
        <p:txBody>
          <a:bodyPr/>
          <a:lstStyle/>
          <a:p>
            <a:pPr marL="0" indent="0" algn="ctr">
              <a:buNone/>
            </a:pPr>
            <a:r>
              <a:rPr lang="en-US" sz="4000" b="1" dirty="0" smtClean="0">
                <a:solidFill>
                  <a:srgbClr val="00467F"/>
                </a:solidFill>
              </a:rPr>
              <a:t>Reminders </a:t>
            </a:r>
            <a:r>
              <a:rPr lang="en-US" sz="1800" b="1" dirty="0" smtClean="0">
                <a:solidFill>
                  <a:srgbClr val="00467F"/>
                </a:solidFill>
              </a:rPr>
              <a:t>(continued)</a:t>
            </a:r>
          </a:p>
          <a:p>
            <a:pPr marL="0" indent="0" algn="ctr">
              <a:buNone/>
            </a:pPr>
            <a:endParaRPr lang="en-US" sz="1000" b="1" dirty="0" smtClean="0">
              <a:solidFill>
                <a:srgbClr val="00467F"/>
              </a:solidFill>
            </a:endParaRPr>
          </a:p>
          <a:p>
            <a:pPr lvl="1"/>
            <a:r>
              <a:rPr lang="en-US" b="1" dirty="0">
                <a:solidFill>
                  <a:srgbClr val="00467F"/>
                </a:solidFill>
              </a:rPr>
              <a:t>Embrace positive change: </a:t>
            </a:r>
            <a:r>
              <a:rPr lang="en-US" dirty="0" smtClean="0">
                <a:solidFill>
                  <a:srgbClr val="00467F"/>
                </a:solidFill>
              </a:rPr>
              <a:t>Treatment </a:t>
            </a:r>
            <a:r>
              <a:rPr lang="en-US" dirty="0">
                <a:solidFill>
                  <a:srgbClr val="00467F"/>
                </a:solidFill>
              </a:rPr>
              <a:t>for substance use disorders </a:t>
            </a:r>
            <a:r>
              <a:rPr lang="en-US" dirty="0" smtClean="0">
                <a:solidFill>
                  <a:srgbClr val="00467F"/>
                </a:solidFill>
              </a:rPr>
              <a:t>has historically </a:t>
            </a:r>
            <a:r>
              <a:rPr lang="en-US" dirty="0">
                <a:solidFill>
                  <a:srgbClr val="00467F"/>
                </a:solidFill>
              </a:rPr>
              <a:t>been viewed as binary, with addiction and abstinence as a person’s only two options </a:t>
            </a:r>
          </a:p>
          <a:p>
            <a:pPr lvl="2"/>
            <a:r>
              <a:rPr lang="en-US" dirty="0">
                <a:solidFill>
                  <a:srgbClr val="00467F"/>
                </a:solidFill>
              </a:rPr>
              <a:t>Don’t create a </a:t>
            </a:r>
            <a:r>
              <a:rPr lang="en-US" dirty="0" smtClean="0">
                <a:solidFill>
                  <a:srgbClr val="00467F"/>
                </a:solidFill>
              </a:rPr>
              <a:t>dichotomy of </a:t>
            </a:r>
            <a:r>
              <a:rPr lang="en-US" dirty="0">
                <a:solidFill>
                  <a:srgbClr val="00467F"/>
                </a:solidFill>
              </a:rPr>
              <a:t>“someone is using or not </a:t>
            </a:r>
            <a:r>
              <a:rPr lang="en-US" dirty="0" smtClean="0">
                <a:solidFill>
                  <a:srgbClr val="00467F"/>
                </a:solidFill>
              </a:rPr>
              <a:t>using.” </a:t>
            </a:r>
            <a:r>
              <a:rPr lang="en-US" dirty="0">
                <a:solidFill>
                  <a:srgbClr val="00467F"/>
                </a:solidFill>
              </a:rPr>
              <a:t>There are many positive changes a person can make to reduce negative </a:t>
            </a:r>
            <a:r>
              <a:rPr lang="en-US" dirty="0" smtClean="0">
                <a:solidFill>
                  <a:srgbClr val="00467F"/>
                </a:solidFill>
              </a:rPr>
              <a:t>consequences </a:t>
            </a:r>
          </a:p>
          <a:p>
            <a:pPr lvl="2"/>
            <a:r>
              <a:rPr lang="en-US" dirty="0" smtClean="0">
                <a:solidFill>
                  <a:srgbClr val="00467F"/>
                </a:solidFill>
              </a:rPr>
              <a:t>Don’t </a:t>
            </a:r>
            <a:r>
              <a:rPr lang="en-US" dirty="0">
                <a:solidFill>
                  <a:srgbClr val="00467F"/>
                </a:solidFill>
              </a:rPr>
              <a:t>convey the impression that abstinence is the only goal</a:t>
            </a:r>
          </a:p>
          <a:p>
            <a:pPr lvl="2"/>
            <a:r>
              <a:rPr lang="en-US" dirty="0">
                <a:solidFill>
                  <a:srgbClr val="00467F"/>
                </a:solidFill>
              </a:rPr>
              <a:t>Don’t assume there is only one “right” way to address substance misuse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9" y="0"/>
            <a:ext cx="4572000" cy="809897"/>
          </a:xfrm>
          <a:prstGeom prst="rect">
            <a:avLst/>
          </a:prstGeom>
        </p:spPr>
      </p:pic>
    </p:spTree>
    <p:extLst>
      <p:ext uri="{BB962C8B-B14F-4D97-AF65-F5344CB8AC3E}">
        <p14:creationId xmlns:p14="http://schemas.microsoft.com/office/powerpoint/2010/main" val="2942933564"/>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00467F"/>
                </a:solidFill>
              </a:rPr>
              <a:t>References</a:t>
            </a:r>
            <a:endParaRPr lang="en-US" sz="4400" dirty="0">
              <a:solidFill>
                <a:srgbClr val="00467F"/>
              </a:solidFill>
            </a:endParaRPr>
          </a:p>
        </p:txBody>
      </p:sp>
      <p:sp>
        <p:nvSpPr>
          <p:cNvPr id="3" name="Content Placeholder 2"/>
          <p:cNvSpPr>
            <a:spLocks noGrp="1"/>
          </p:cNvSpPr>
          <p:nvPr>
            <p:ph idx="1"/>
          </p:nvPr>
        </p:nvSpPr>
        <p:spPr>
          <a:xfrm>
            <a:off x="990600" y="1066800"/>
            <a:ext cx="7086600" cy="6705600"/>
          </a:xfrm>
        </p:spPr>
        <p:txBody>
          <a:bodyPr>
            <a:normAutofit fontScale="47500" lnSpcReduction="20000"/>
          </a:bodyPr>
          <a:lstStyle/>
          <a:p>
            <a:pPr marL="0" indent="0" algn="ctr">
              <a:buNone/>
            </a:pPr>
            <a:endParaRPr lang="en-US" sz="2000" b="1" dirty="0"/>
          </a:p>
          <a:p>
            <a:pPr>
              <a:lnSpc>
                <a:spcPct val="120000"/>
              </a:lnSpc>
            </a:pPr>
            <a:r>
              <a:rPr lang="en-US" sz="2900" dirty="0">
                <a:latin typeface="Arial" panose="020B0604020202020204" pitchFamily="34" charset="0"/>
                <a:cs typeface="Arial" panose="020B0604020202020204" pitchFamily="34" charset="0"/>
              </a:rPr>
              <a:t>Addiction-stigma(2017). Retrieved from http://</a:t>
            </a:r>
            <a:r>
              <a:rPr lang="en-US" sz="2900" dirty="0" smtClean="0">
                <a:latin typeface="Arial" panose="020B0604020202020204" pitchFamily="34" charset="0"/>
                <a:cs typeface="Arial" panose="020B0604020202020204" pitchFamily="34" charset="0"/>
              </a:rPr>
              <a:t>www.drugabuse.com.</a:t>
            </a:r>
            <a:endParaRPr lang="en-US" sz="2900" dirty="0">
              <a:latin typeface="Arial" panose="020B0604020202020204" pitchFamily="34" charset="0"/>
              <a:cs typeface="Arial" panose="020B0604020202020204" pitchFamily="34" charset="0"/>
            </a:endParaRPr>
          </a:p>
          <a:p>
            <a:pPr>
              <a:lnSpc>
                <a:spcPct val="120000"/>
              </a:lnSpc>
            </a:pPr>
            <a:r>
              <a:rPr lang="en-US" sz="2900" dirty="0" err="1">
                <a:latin typeface="Arial" panose="020B0604020202020204" pitchFamily="34" charset="0"/>
                <a:cs typeface="Arial" panose="020B0604020202020204" pitchFamily="34" charset="0"/>
              </a:rPr>
              <a:t>Adlaf</a:t>
            </a:r>
            <a:r>
              <a:rPr lang="en-US" sz="2900" dirty="0">
                <a:latin typeface="Arial" panose="020B0604020202020204" pitchFamily="34" charset="0"/>
                <a:cs typeface="Arial" panose="020B0604020202020204" pitchFamily="34" charset="0"/>
              </a:rPr>
              <a:t>, E.M., Hamilton, H.A., Wu, F., &amp; Noh, S. (2009). Adolescent stigma towards drug addiction: Effects of age and drug use </a:t>
            </a:r>
            <a:r>
              <a:rPr lang="en-US" sz="2900" dirty="0" smtClean="0">
                <a:latin typeface="Arial" panose="020B0604020202020204" pitchFamily="34" charset="0"/>
                <a:cs typeface="Arial" panose="020B0604020202020204" pitchFamily="34" charset="0"/>
              </a:rPr>
              <a:t>behavior</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Addictive Behaviors</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34</a:t>
            </a:r>
            <a:r>
              <a:rPr lang="en-US" sz="2900" dirty="0">
                <a:latin typeface="Arial" panose="020B0604020202020204" pitchFamily="34" charset="0"/>
                <a:cs typeface="Arial" panose="020B0604020202020204" pitchFamily="34" charset="0"/>
              </a:rPr>
              <a:t>(), 360-364.</a:t>
            </a:r>
          </a:p>
          <a:p>
            <a:pPr>
              <a:lnSpc>
                <a:spcPct val="120000"/>
              </a:lnSpc>
            </a:pPr>
            <a:r>
              <a:rPr lang="en-US" sz="2900" dirty="0">
                <a:latin typeface="Arial" panose="020B0604020202020204" pitchFamily="34" charset="0"/>
                <a:cs typeface="Arial" panose="020B0604020202020204" pitchFamily="34" charset="0"/>
              </a:rPr>
              <a:t>Brown, S.A. (2011). Standardized measures for substance use stigma. </a:t>
            </a:r>
            <a:r>
              <a:rPr lang="en-US" sz="2900" i="1" dirty="0">
                <a:latin typeface="Arial" panose="020B0604020202020204" pitchFamily="34" charset="0"/>
                <a:cs typeface="Arial" panose="020B0604020202020204" pitchFamily="34" charset="0"/>
              </a:rPr>
              <a:t>Drug and Alcohol Dependence</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116</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137-141.</a:t>
            </a:r>
            <a:endParaRPr lang="en-US" sz="2900" dirty="0">
              <a:latin typeface="Arial" panose="020B0604020202020204" pitchFamily="34" charset="0"/>
              <a:cs typeface="Arial" panose="020B0604020202020204" pitchFamily="34" charset="0"/>
            </a:endParaRPr>
          </a:p>
          <a:p>
            <a:pPr>
              <a:lnSpc>
                <a:spcPct val="120000"/>
              </a:lnSpc>
            </a:pPr>
            <a:r>
              <a:rPr lang="en-US" sz="2900" dirty="0">
                <a:latin typeface="Arial" panose="020B0604020202020204" pitchFamily="34" charset="0"/>
                <a:cs typeface="Arial" panose="020B0604020202020204" pitchFamily="34" charset="0"/>
              </a:rPr>
              <a:t>Browne, T., </a:t>
            </a:r>
            <a:r>
              <a:rPr lang="en-US" sz="2900" dirty="0" err="1">
                <a:latin typeface="Arial" panose="020B0604020202020204" pitchFamily="34" charset="0"/>
                <a:cs typeface="Arial" panose="020B0604020202020204" pitchFamily="34" charset="0"/>
              </a:rPr>
              <a:t>Priester</a:t>
            </a:r>
            <a:r>
              <a:rPr lang="en-US" sz="2900" dirty="0">
                <a:latin typeface="Arial" panose="020B0604020202020204" pitchFamily="34" charset="0"/>
                <a:cs typeface="Arial" panose="020B0604020202020204" pitchFamily="34" charset="0"/>
              </a:rPr>
              <a:t>, M., Clone, S., &amp; </a:t>
            </a:r>
            <a:r>
              <a:rPr lang="en-US" sz="2900" dirty="0" err="1">
                <a:latin typeface="Arial" panose="020B0604020202020204" pitchFamily="34" charset="0"/>
                <a:cs typeface="Arial" panose="020B0604020202020204" pitchFamily="34" charset="0"/>
              </a:rPr>
              <a:t>Iachini</a:t>
            </a:r>
            <a:r>
              <a:rPr lang="en-US" sz="2900" dirty="0">
                <a:latin typeface="Arial" panose="020B0604020202020204" pitchFamily="34" charset="0"/>
                <a:cs typeface="Arial" panose="020B0604020202020204" pitchFamily="34" charset="0"/>
              </a:rPr>
              <a:t>, A., </a:t>
            </a:r>
            <a:r>
              <a:rPr lang="en-US" sz="2900" dirty="0" err="1">
                <a:latin typeface="Arial" panose="020B0604020202020204" pitchFamily="34" charset="0"/>
                <a:cs typeface="Arial" panose="020B0604020202020204" pitchFamily="34" charset="0"/>
              </a:rPr>
              <a:t>DeHart</a:t>
            </a:r>
            <a:r>
              <a:rPr lang="en-US" sz="2900" dirty="0">
                <a:latin typeface="Arial" panose="020B0604020202020204" pitchFamily="34" charset="0"/>
                <a:cs typeface="Arial" panose="020B0604020202020204" pitchFamily="34" charset="0"/>
              </a:rPr>
              <a:t>, D., &amp;  Hock, R. (2015). Barriers and facilitators to substance use treatment in the </a:t>
            </a:r>
            <a:r>
              <a:rPr lang="en-US" sz="2900" dirty="0" smtClean="0">
                <a:latin typeface="Arial" panose="020B0604020202020204" pitchFamily="34" charset="0"/>
                <a:cs typeface="Arial" panose="020B0604020202020204" pitchFamily="34" charset="0"/>
              </a:rPr>
              <a:t>rural </a:t>
            </a:r>
            <a:r>
              <a:rPr lang="en-US" sz="2900" dirty="0">
                <a:latin typeface="Arial" panose="020B0604020202020204" pitchFamily="34" charset="0"/>
                <a:cs typeface="Arial" panose="020B0604020202020204" pitchFamily="34" charset="0"/>
              </a:rPr>
              <a:t>south</a:t>
            </a:r>
            <a:r>
              <a:rPr lang="en-US" sz="2900" dirty="0" smtClean="0">
                <a:latin typeface="Arial" panose="020B0604020202020204" pitchFamily="34" charset="0"/>
                <a:cs typeface="Arial" panose="020B0604020202020204" pitchFamily="34" charset="0"/>
              </a:rPr>
              <a:t>: A </a:t>
            </a:r>
            <a:r>
              <a:rPr lang="en-US" sz="2900" dirty="0">
                <a:latin typeface="Arial" panose="020B0604020202020204" pitchFamily="34" charset="0"/>
                <a:cs typeface="Arial" panose="020B0604020202020204" pitchFamily="34" charset="0"/>
              </a:rPr>
              <a:t>qualitative study. </a:t>
            </a:r>
            <a:r>
              <a:rPr lang="en-US" sz="2900" i="1" dirty="0">
                <a:latin typeface="Arial" panose="020B0604020202020204" pitchFamily="34" charset="0"/>
                <a:cs typeface="Arial" panose="020B0604020202020204" pitchFamily="34" charset="0"/>
              </a:rPr>
              <a:t>The Journal of Rural Health</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32</a:t>
            </a:r>
            <a:r>
              <a:rPr lang="en-US" sz="2900" dirty="0">
                <a:latin typeface="Arial" panose="020B0604020202020204" pitchFamily="34" charset="0"/>
                <a:cs typeface="Arial" panose="020B0604020202020204" pitchFamily="34" charset="0"/>
              </a:rPr>
              <a:t>(), 92-101.</a:t>
            </a:r>
          </a:p>
          <a:p>
            <a:pPr>
              <a:lnSpc>
                <a:spcPct val="120000"/>
              </a:lnSpc>
            </a:pPr>
            <a:r>
              <a:rPr lang="en-US" sz="2900" dirty="0">
                <a:latin typeface="Arial" panose="020B0604020202020204" pitchFamily="34" charset="0"/>
                <a:cs typeface="Arial" panose="020B0604020202020204" pitchFamily="34" charset="0"/>
              </a:rPr>
              <a:t>Buchman, D.Z., </a:t>
            </a:r>
            <a:r>
              <a:rPr lang="en-US" sz="2900" dirty="0" err="1">
                <a:latin typeface="Arial" panose="020B0604020202020204" pitchFamily="34" charset="0"/>
                <a:cs typeface="Arial" panose="020B0604020202020204" pitchFamily="34" charset="0"/>
              </a:rPr>
              <a:t>Leece</a:t>
            </a:r>
            <a:r>
              <a:rPr lang="en-US" sz="2900" dirty="0">
                <a:latin typeface="Arial" panose="020B0604020202020204" pitchFamily="34" charset="0"/>
                <a:cs typeface="Arial" panose="020B0604020202020204" pitchFamily="34" charset="0"/>
              </a:rPr>
              <a:t>, P., &amp; </a:t>
            </a:r>
            <a:r>
              <a:rPr lang="en-US" sz="2900" dirty="0" err="1">
                <a:latin typeface="Arial" panose="020B0604020202020204" pitchFamily="34" charset="0"/>
                <a:cs typeface="Arial" panose="020B0604020202020204" pitchFamily="34" charset="0"/>
              </a:rPr>
              <a:t>Orkin</a:t>
            </a:r>
            <a:r>
              <a:rPr lang="en-US" sz="2900" dirty="0">
                <a:latin typeface="Arial" panose="020B0604020202020204" pitchFamily="34" charset="0"/>
                <a:cs typeface="Arial" panose="020B0604020202020204" pitchFamily="34" charset="0"/>
              </a:rPr>
              <a:t>, A. (2017, Winter). The epidemic as stigma: the bioethics of opioids. </a:t>
            </a:r>
            <a:r>
              <a:rPr lang="en-US" sz="2900" i="1" dirty="0">
                <a:latin typeface="Arial" panose="020B0604020202020204" pitchFamily="34" charset="0"/>
                <a:cs typeface="Arial" panose="020B0604020202020204" pitchFamily="34" charset="0"/>
              </a:rPr>
              <a:t>Journal of Law, Medicine, &amp; Ethics</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45</a:t>
            </a:r>
            <a:r>
              <a:rPr lang="en-US" sz="2900" dirty="0">
                <a:latin typeface="Arial" panose="020B0604020202020204" pitchFamily="34" charset="0"/>
                <a:cs typeface="Arial" panose="020B0604020202020204" pitchFamily="34" charset="0"/>
              </a:rPr>
              <a:t>(4), 607-611.</a:t>
            </a:r>
          </a:p>
          <a:p>
            <a:pPr>
              <a:lnSpc>
                <a:spcPct val="120000"/>
              </a:lnSpc>
            </a:pPr>
            <a:r>
              <a:rPr lang="en-US" sz="2900" dirty="0">
                <a:latin typeface="Arial" panose="020B0604020202020204" pitchFamily="34" charset="0"/>
                <a:cs typeface="Arial" panose="020B0604020202020204" pitchFamily="34" charset="0"/>
              </a:rPr>
              <a:t>Johns Hopkins HUB. (October 1, 2014). </a:t>
            </a:r>
            <a:r>
              <a:rPr lang="en-US" sz="2900" i="1" u="sng" dirty="0" smtClean="0">
                <a:solidFill>
                  <a:schemeClr val="tx1"/>
                </a:solidFill>
                <a:latin typeface="Arial" panose="020B0604020202020204" pitchFamily="34" charset="0"/>
                <a:cs typeface="Arial" panose="020B0604020202020204" pitchFamily="34" charset="0"/>
                <a:hlinkClick r:id="rId3"/>
              </a:rPr>
              <a:t>Drug </a:t>
            </a:r>
            <a:r>
              <a:rPr lang="en-US" sz="2900" i="1" u="sng" dirty="0">
                <a:solidFill>
                  <a:schemeClr val="tx1"/>
                </a:solidFill>
                <a:latin typeface="Arial" panose="020B0604020202020204" pitchFamily="34" charset="0"/>
                <a:cs typeface="Arial" panose="020B0604020202020204" pitchFamily="34" charset="0"/>
                <a:hlinkClick r:id="rId3"/>
              </a:rPr>
              <a:t>addiction viewed more negatively than mental illness, Johns Hopkins study shows</a:t>
            </a:r>
            <a:r>
              <a:rPr lang="en-US" sz="2900" u="sng" dirty="0">
                <a:solidFill>
                  <a:schemeClr val="tx1"/>
                </a:solidFill>
                <a:latin typeface="Arial" panose="020B0604020202020204" pitchFamily="34" charset="0"/>
                <a:cs typeface="Arial" panose="020B0604020202020204" pitchFamily="34" charset="0"/>
                <a:hlinkClick r:id="rId3"/>
              </a:rPr>
              <a:t>.</a:t>
            </a:r>
            <a:endParaRPr lang="en-US" sz="2900" u="sng" dirty="0">
              <a:solidFill>
                <a:schemeClr val="tx1"/>
              </a:solidFill>
              <a:latin typeface="Arial" panose="020B0604020202020204" pitchFamily="34" charset="0"/>
              <a:cs typeface="Arial" panose="020B0604020202020204" pitchFamily="34" charset="0"/>
            </a:endParaRPr>
          </a:p>
          <a:p>
            <a:pPr>
              <a:lnSpc>
                <a:spcPct val="120000"/>
              </a:lnSpc>
            </a:pPr>
            <a:r>
              <a:rPr lang="en-US" sz="2900" dirty="0">
                <a:latin typeface="Arial" panose="020B0604020202020204" pitchFamily="34" charset="0"/>
                <a:cs typeface="Arial" panose="020B0604020202020204" pitchFamily="34" charset="0"/>
              </a:rPr>
              <a:t>Kelly, J.F., </a:t>
            </a:r>
            <a:r>
              <a:rPr lang="en-US" sz="2900" dirty="0" err="1">
                <a:latin typeface="Arial" panose="020B0604020202020204" pitchFamily="34" charset="0"/>
                <a:cs typeface="Arial" panose="020B0604020202020204" pitchFamily="34" charset="0"/>
              </a:rPr>
              <a:t>Walkerman</a:t>
            </a:r>
            <a:r>
              <a:rPr lang="en-US" sz="2900" dirty="0">
                <a:latin typeface="Arial" panose="020B0604020202020204" pitchFamily="34" charset="0"/>
                <a:cs typeface="Arial" panose="020B0604020202020204" pitchFamily="34" charset="0"/>
              </a:rPr>
              <a:t>, S.E</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&amp; </a:t>
            </a:r>
            <a:r>
              <a:rPr lang="en-US" sz="2900" dirty="0" err="1">
                <a:latin typeface="Arial" panose="020B0604020202020204" pitchFamily="34" charset="0"/>
                <a:cs typeface="Arial" panose="020B0604020202020204" pitchFamily="34" charset="0"/>
              </a:rPr>
              <a:t>Saitz</a:t>
            </a:r>
            <a:r>
              <a:rPr lang="en-US" sz="2900" dirty="0">
                <a:latin typeface="Arial" panose="020B0604020202020204" pitchFamily="34" charset="0"/>
                <a:cs typeface="Arial" panose="020B0604020202020204" pitchFamily="34" charset="0"/>
              </a:rPr>
              <a:t>, R. (2015, January). Stop talking 'dirty': clinicians, language, and quality of care for the leading cause </a:t>
            </a:r>
            <a:r>
              <a:rPr lang="en-US" sz="2900" dirty="0" smtClean="0">
                <a:latin typeface="Arial" panose="020B0604020202020204" pitchFamily="34" charset="0"/>
                <a:cs typeface="Arial" panose="020B0604020202020204" pitchFamily="34" charset="0"/>
              </a:rPr>
              <a:t>of preventable </a:t>
            </a:r>
            <a:r>
              <a:rPr lang="en-US" sz="2900" dirty="0">
                <a:latin typeface="Arial" panose="020B0604020202020204" pitchFamily="34" charset="0"/>
                <a:cs typeface="Arial" panose="020B0604020202020204" pitchFamily="34" charset="0"/>
              </a:rPr>
              <a:t>death in the United States. </a:t>
            </a:r>
            <a:r>
              <a:rPr lang="en-US" sz="2900" i="1" dirty="0">
                <a:latin typeface="Arial" panose="020B0604020202020204" pitchFamily="34" charset="0"/>
                <a:cs typeface="Arial" panose="020B0604020202020204" pitchFamily="34" charset="0"/>
              </a:rPr>
              <a:t>The American Journal of Medicine</a:t>
            </a:r>
            <a:r>
              <a:rPr lang="en-US" sz="2900" dirty="0">
                <a:latin typeface="Arial" panose="020B0604020202020204" pitchFamily="34" charset="0"/>
                <a:cs typeface="Arial" panose="020B0604020202020204" pitchFamily="34" charset="0"/>
              </a:rPr>
              <a:t>, </a:t>
            </a:r>
            <a:r>
              <a:rPr lang="en-US" sz="2900" i="1" dirty="0">
                <a:latin typeface="Arial" panose="020B0604020202020204" pitchFamily="34" charset="0"/>
                <a:cs typeface="Arial" panose="020B0604020202020204" pitchFamily="34" charset="0"/>
              </a:rPr>
              <a:t>128</a:t>
            </a:r>
            <a:r>
              <a:rPr lang="en-US" sz="2900" dirty="0">
                <a:latin typeface="Arial" panose="020B0604020202020204" pitchFamily="34" charset="0"/>
                <a:cs typeface="Arial" panose="020B0604020202020204" pitchFamily="34" charset="0"/>
              </a:rPr>
              <a:t>(1), 8-9.</a:t>
            </a:r>
            <a:endParaRPr lang="en-US" sz="2900" b="1" u="sng" dirty="0">
              <a:latin typeface="Arial" panose="020B0604020202020204" pitchFamily="34" charset="0"/>
              <a:cs typeface="Arial" panose="020B0604020202020204" pitchFamily="34" charset="0"/>
            </a:endParaRPr>
          </a:p>
          <a:p>
            <a:pPr>
              <a:lnSpc>
                <a:spcPct val="120000"/>
              </a:lnSpc>
            </a:pPr>
            <a:r>
              <a:rPr lang="en-US" sz="2900" dirty="0" err="1">
                <a:latin typeface="Arial" panose="020B0604020202020204" pitchFamily="34" charset="0"/>
                <a:cs typeface="Arial" panose="020B0604020202020204" pitchFamily="34" charset="0"/>
              </a:rPr>
              <a:t>Kramlich</a:t>
            </a:r>
            <a:r>
              <a:rPr lang="en-US" sz="2900" dirty="0">
                <a:latin typeface="Arial" panose="020B0604020202020204" pitchFamily="34" charset="0"/>
                <a:cs typeface="Arial" panose="020B0604020202020204" pitchFamily="34" charset="0"/>
              </a:rPr>
              <a:t>, D., </a:t>
            </a:r>
            <a:r>
              <a:rPr lang="en-US" sz="2900" dirty="0" err="1">
                <a:latin typeface="Arial" panose="020B0604020202020204" pitchFamily="34" charset="0"/>
                <a:cs typeface="Arial" panose="020B0604020202020204" pitchFamily="34" charset="0"/>
              </a:rPr>
              <a:t>Kronk</a:t>
            </a:r>
            <a:r>
              <a:rPr lang="en-US" sz="2900" dirty="0">
                <a:latin typeface="Arial" panose="020B0604020202020204" pitchFamily="34" charset="0"/>
                <a:cs typeface="Arial" panose="020B0604020202020204" pitchFamily="34" charset="0"/>
              </a:rPr>
              <a:t>, R., Marcellus, L., Colbert, A., &amp; Jakub, K. (2018). Rural Postpartum Women With Substance Use Disorders. </a:t>
            </a:r>
            <a:r>
              <a:rPr lang="en-US" sz="2900" i="1" dirty="0">
                <a:latin typeface="Arial" panose="020B0604020202020204" pitchFamily="34" charset="0"/>
                <a:cs typeface="Arial" panose="020B0604020202020204" pitchFamily="34" charset="0"/>
              </a:rPr>
              <a:t>Qualitative </a:t>
            </a:r>
            <a:r>
              <a:rPr lang="en-US" sz="2900" i="1" dirty="0" smtClean="0">
                <a:latin typeface="Arial" panose="020B0604020202020204" pitchFamily="34" charset="0"/>
                <a:cs typeface="Arial" panose="020B0604020202020204" pitchFamily="34" charset="0"/>
              </a:rPr>
              <a:t>Health </a:t>
            </a:r>
            <a:r>
              <a:rPr lang="en-US" sz="2900" i="1" dirty="0">
                <a:latin typeface="Arial" panose="020B0604020202020204" pitchFamily="34" charset="0"/>
                <a:cs typeface="Arial" panose="020B0604020202020204" pitchFamily="34" charset="0"/>
              </a:rPr>
              <a:t>Research</a:t>
            </a:r>
            <a:r>
              <a:rPr lang="en-US" sz="2900" dirty="0">
                <a:latin typeface="Arial" panose="020B0604020202020204" pitchFamily="34" charset="0"/>
                <a:cs typeface="Arial" panose="020B0604020202020204" pitchFamily="34" charset="0"/>
              </a:rPr>
              <a:t>, (), 1-13.</a:t>
            </a:r>
          </a:p>
          <a:p>
            <a:pPr marL="0" indent="0">
              <a:buNone/>
            </a:pPr>
            <a:endParaRPr lang="en-US" sz="3000" b="1" dirty="0" smtClean="0">
              <a:solidFill>
                <a:schemeClr val="tx1"/>
              </a:solidFill>
            </a:endParaRPr>
          </a:p>
          <a:p>
            <a:pPr marL="0" indent="0">
              <a:buNone/>
            </a:pPr>
            <a:endParaRPr lang="en-US" sz="2400" dirty="0" smtClean="0"/>
          </a:p>
          <a:p>
            <a:endParaRPr lang="en-US" sz="2400" dirty="0"/>
          </a:p>
          <a:p>
            <a:endParaRPr lang="en-US" sz="2625" dirty="0"/>
          </a:p>
          <a:p>
            <a:pPr marL="0" indent="0">
              <a:buNone/>
            </a:pPr>
            <a:endParaRPr lang="en-US" sz="1000" dirty="0" smtClean="0"/>
          </a:p>
          <a:p>
            <a:pPr marL="0" indent="0">
              <a:buNone/>
            </a:pPr>
            <a:r>
              <a:rPr lang="en-US" dirty="0" smtClean="0"/>
              <a:t> </a:t>
            </a:r>
            <a:endParaRPr lang="en-US" dirty="0"/>
          </a:p>
          <a:p>
            <a:endParaRPr lang="en-US"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85"/>
            <a:ext cx="4571999" cy="809897"/>
          </a:xfrm>
          <a:prstGeom prst="rect">
            <a:avLst/>
          </a:prstGeom>
        </p:spPr>
      </p:pic>
    </p:spTree>
    <p:extLst>
      <p:ext uri="{BB962C8B-B14F-4D97-AF65-F5344CB8AC3E}">
        <p14:creationId xmlns:p14="http://schemas.microsoft.com/office/powerpoint/2010/main" val="354126949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95083"/>
          </a:xfrm>
        </p:spPr>
        <p:txBody>
          <a:bodyPr>
            <a:noAutofit/>
          </a:bodyPr>
          <a:lstStyle/>
          <a:p>
            <a:pPr algn="ctr"/>
            <a:r>
              <a:rPr lang="en-US" sz="4000" b="1" dirty="0" smtClean="0">
                <a:solidFill>
                  <a:schemeClr val="tx2"/>
                </a:solidFill>
              </a:rPr>
              <a:t>What is Stigma?</a:t>
            </a:r>
            <a:endParaRPr lang="en-US" sz="4000" b="1" dirty="0">
              <a:solidFill>
                <a:schemeClr val="tx2"/>
              </a:solidFill>
            </a:endParaRPr>
          </a:p>
        </p:txBody>
      </p:sp>
      <p:sp>
        <p:nvSpPr>
          <p:cNvPr id="3" name="Content Placeholder 2"/>
          <p:cNvSpPr>
            <a:spLocks noGrp="1"/>
          </p:cNvSpPr>
          <p:nvPr>
            <p:ph idx="1"/>
          </p:nvPr>
        </p:nvSpPr>
        <p:spPr>
          <a:xfrm>
            <a:off x="628650" y="1920378"/>
            <a:ext cx="7886700" cy="4251822"/>
          </a:xfrm>
        </p:spPr>
        <p:txBody>
          <a:bodyPr/>
          <a:lstStyle/>
          <a:p>
            <a:r>
              <a:rPr lang="en-US" sz="2400" dirty="0" smtClean="0">
                <a:solidFill>
                  <a:srgbClr val="002060"/>
                </a:solidFill>
              </a:rPr>
              <a:t>Stigma </a:t>
            </a:r>
            <a:r>
              <a:rPr lang="en-US" sz="2400" dirty="0">
                <a:solidFill>
                  <a:srgbClr val="002060"/>
                </a:solidFill>
              </a:rPr>
              <a:t>is defined as a mark of disgrace or infamy, a stain </a:t>
            </a:r>
            <a:r>
              <a:rPr lang="en-US" sz="2400" dirty="0" smtClean="0">
                <a:solidFill>
                  <a:srgbClr val="002060"/>
                </a:solidFill>
              </a:rPr>
              <a:t>of </a:t>
            </a:r>
            <a:r>
              <a:rPr lang="en-US" sz="2400" dirty="0">
                <a:solidFill>
                  <a:srgbClr val="002060"/>
                </a:solidFill>
              </a:rPr>
              <a:t>reproach, as on one's </a:t>
            </a:r>
            <a:r>
              <a:rPr lang="en-US" sz="2400" dirty="0" smtClean="0">
                <a:solidFill>
                  <a:srgbClr val="002060"/>
                </a:solidFill>
              </a:rPr>
              <a:t>reputation </a:t>
            </a:r>
            <a:r>
              <a:rPr lang="en-US" sz="1200" dirty="0" smtClean="0">
                <a:solidFill>
                  <a:srgbClr val="002060"/>
                </a:solidFill>
              </a:rPr>
              <a:t>(SAMHSA, 2018)</a:t>
            </a:r>
          </a:p>
          <a:p>
            <a:pPr marL="0" indent="0">
              <a:buNone/>
            </a:pPr>
            <a:endParaRPr lang="en-US" sz="400" dirty="0">
              <a:solidFill>
                <a:srgbClr val="002060"/>
              </a:solidFill>
            </a:endParaRPr>
          </a:p>
          <a:p>
            <a:r>
              <a:rPr lang="en-US" sz="2400" dirty="0" smtClean="0">
                <a:solidFill>
                  <a:srgbClr val="002060"/>
                </a:solidFill>
              </a:rPr>
              <a:t>Stigma </a:t>
            </a:r>
            <a:r>
              <a:rPr lang="en-US" sz="2400" dirty="0">
                <a:solidFill>
                  <a:srgbClr val="002060"/>
                </a:solidFill>
              </a:rPr>
              <a:t>remains the biggest barrier to addiction treatment faced </a:t>
            </a:r>
            <a:r>
              <a:rPr lang="en-US" sz="2400" dirty="0" smtClean="0">
                <a:solidFill>
                  <a:srgbClr val="002060"/>
                </a:solidFill>
              </a:rPr>
              <a:t>by patients/clients </a:t>
            </a:r>
            <a:r>
              <a:rPr lang="en-US" sz="1200" dirty="0" smtClean="0">
                <a:solidFill>
                  <a:srgbClr val="002060"/>
                </a:solidFill>
              </a:rPr>
              <a:t>(naabt.org)</a:t>
            </a:r>
          </a:p>
          <a:p>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1409700" y="3810000"/>
            <a:ext cx="6324600" cy="18972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1" y="30852"/>
            <a:ext cx="4550229" cy="806041"/>
          </a:xfrm>
          <a:prstGeom prst="rect">
            <a:avLst/>
          </a:prstGeom>
        </p:spPr>
      </p:pic>
    </p:spTree>
    <p:extLst>
      <p:ext uri="{BB962C8B-B14F-4D97-AF65-F5344CB8AC3E}">
        <p14:creationId xmlns:p14="http://schemas.microsoft.com/office/powerpoint/2010/main" val="264755480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65004" y="1107660"/>
            <a:ext cx="8220372" cy="4378740"/>
          </a:xfrm>
        </p:spPr>
        <p:txBody>
          <a:bodyPr/>
          <a:lstStyle/>
          <a:p>
            <a:pPr marL="0" indent="0" algn="ctr">
              <a:buNone/>
            </a:pPr>
            <a:r>
              <a:rPr lang="en-US" sz="4000" b="1" dirty="0" smtClean="0">
                <a:solidFill>
                  <a:schemeClr val="tx2"/>
                </a:solidFill>
              </a:rPr>
              <a:t>FACTS</a:t>
            </a:r>
            <a:endParaRPr lang="en-US" sz="4000" dirty="0" smtClean="0"/>
          </a:p>
          <a:p>
            <a:r>
              <a:rPr lang="en-US" dirty="0" smtClean="0"/>
              <a:t>Substance Use Disorder (SUD) is among the most stigmatized conditions in the U.S. and around the world</a:t>
            </a:r>
          </a:p>
          <a:p>
            <a:pPr marL="0" indent="0">
              <a:buNone/>
            </a:pPr>
            <a:endParaRPr lang="en-US" sz="400" dirty="0" smtClean="0"/>
          </a:p>
          <a:p>
            <a:r>
              <a:rPr lang="en-US" dirty="0" smtClean="0"/>
              <a:t>Healthcare </a:t>
            </a:r>
            <a:r>
              <a:rPr lang="en-US" dirty="0"/>
              <a:t>providers </a:t>
            </a:r>
            <a:r>
              <a:rPr lang="en-US" dirty="0" smtClean="0"/>
              <a:t>might treat patients/clients with substance </a:t>
            </a:r>
            <a:r>
              <a:rPr lang="en-US" dirty="0"/>
              <a:t>use disorders </a:t>
            </a:r>
            <a:r>
              <a:rPr lang="en-US" dirty="0" smtClean="0"/>
              <a:t>differently due to stigma</a:t>
            </a:r>
          </a:p>
          <a:p>
            <a:pPr marL="0" indent="0">
              <a:buNone/>
            </a:pPr>
            <a:endParaRPr lang="en-US" sz="400" dirty="0"/>
          </a:p>
          <a:p>
            <a:r>
              <a:rPr lang="en-US" dirty="0" smtClean="0"/>
              <a:t>People </a:t>
            </a:r>
            <a:r>
              <a:rPr lang="en-US" dirty="0"/>
              <a:t>with a substance use disorder who expect or experience stigma have </a:t>
            </a:r>
            <a:r>
              <a:rPr lang="en-US" dirty="0" smtClean="0"/>
              <a:t>poorer healthcare outcomes                                                        							     </a:t>
            </a:r>
            <a:r>
              <a:rPr lang="en-US" sz="1200" dirty="0" smtClean="0"/>
              <a:t>(SAMHSA</a:t>
            </a:r>
            <a:r>
              <a:rPr lang="en-US" sz="1200" dirty="0"/>
              <a:t>, 2018)</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75" y="45748"/>
            <a:ext cx="4495800" cy="796399"/>
          </a:xfrm>
          <a:prstGeom prst="rect">
            <a:avLst/>
          </a:prstGeom>
        </p:spPr>
      </p:pic>
    </p:spTree>
    <p:extLst>
      <p:ext uri="{BB962C8B-B14F-4D97-AF65-F5344CB8AC3E}">
        <p14:creationId xmlns:p14="http://schemas.microsoft.com/office/powerpoint/2010/main" val="440452889"/>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1143000" y="1107660"/>
            <a:ext cx="7315200" cy="4912140"/>
          </a:xfrm>
        </p:spPr>
        <p:txBody>
          <a:bodyPr/>
          <a:lstStyle/>
          <a:p>
            <a:pPr marL="0" indent="0" algn="ctr">
              <a:buNone/>
            </a:pPr>
            <a:r>
              <a:rPr lang="en-US" sz="4000" b="1" dirty="0" smtClean="0">
                <a:solidFill>
                  <a:srgbClr val="002060"/>
                </a:solidFill>
              </a:rPr>
              <a:t>Burden </a:t>
            </a:r>
            <a:r>
              <a:rPr lang="en-US" sz="4000" b="1" dirty="0">
                <a:solidFill>
                  <a:srgbClr val="002060"/>
                </a:solidFill>
              </a:rPr>
              <a:t>of </a:t>
            </a:r>
            <a:r>
              <a:rPr lang="en-US" sz="4000" b="1" dirty="0" smtClean="0">
                <a:solidFill>
                  <a:srgbClr val="002060"/>
                </a:solidFill>
              </a:rPr>
              <a:t>Stigma </a:t>
            </a:r>
          </a:p>
          <a:p>
            <a:pPr marL="0" indent="0">
              <a:buNone/>
            </a:pPr>
            <a:r>
              <a:rPr lang="en-US" sz="2400" dirty="0" smtClean="0">
                <a:solidFill>
                  <a:srgbClr val="002060"/>
                </a:solidFill>
              </a:rPr>
              <a:t>Upon diagnosis of a disease </a:t>
            </a:r>
            <a:r>
              <a:rPr lang="en-US" sz="2400" dirty="0">
                <a:solidFill>
                  <a:srgbClr val="002060"/>
                </a:solidFill>
              </a:rPr>
              <a:t>or </a:t>
            </a:r>
            <a:r>
              <a:rPr lang="en-US" sz="2400" dirty="0" smtClean="0">
                <a:solidFill>
                  <a:srgbClr val="002060"/>
                </a:solidFill>
              </a:rPr>
              <a:t>substance use disorder, there may be a perceived implication that the patient has control over the condition and is at fault for </a:t>
            </a:r>
            <a:r>
              <a:rPr lang="en-US" sz="2400" dirty="0">
                <a:solidFill>
                  <a:srgbClr val="002060"/>
                </a:solidFill>
              </a:rPr>
              <a:t>acquiring </a:t>
            </a:r>
            <a:r>
              <a:rPr lang="en-US" sz="2400" dirty="0" smtClean="0">
                <a:solidFill>
                  <a:srgbClr val="002060"/>
                </a:solidFill>
              </a:rPr>
              <a:t>it. </a:t>
            </a:r>
            <a:r>
              <a:rPr lang="en-US" sz="2400" dirty="0">
                <a:solidFill>
                  <a:srgbClr val="002060"/>
                </a:solidFill>
              </a:rPr>
              <a:t>condition</a:t>
            </a:r>
            <a:r>
              <a:rPr lang="en-US" dirty="0">
                <a:solidFill>
                  <a:srgbClr val="002060"/>
                </a:solidFill>
              </a:rPr>
              <a:t>.</a:t>
            </a:r>
            <a:endParaRPr lang="en-US" i="1" dirty="0" smtClean="0">
              <a:solidFill>
                <a:srgbClr val="002060"/>
              </a:solidFill>
            </a:endParaRPr>
          </a:p>
          <a:p>
            <a:endParaRPr lang="en-US" i="1" dirty="0"/>
          </a:p>
        </p:txBody>
      </p:sp>
      <p:pic>
        <p:nvPicPr>
          <p:cNvPr id="4" name="Picture 3"/>
          <p:cNvPicPr>
            <a:picLocks noChangeAspect="1"/>
          </p:cNvPicPr>
          <p:nvPr/>
        </p:nvPicPr>
        <p:blipFill>
          <a:blip r:embed="rId3"/>
          <a:stretch>
            <a:fillRect/>
          </a:stretch>
        </p:blipFill>
        <p:spPr>
          <a:xfrm>
            <a:off x="1219200" y="3042868"/>
            <a:ext cx="6799466" cy="19711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4" y="46202"/>
            <a:ext cx="4495800" cy="796398"/>
          </a:xfrm>
          <a:prstGeom prst="rect">
            <a:avLst/>
          </a:prstGeom>
        </p:spPr>
      </p:pic>
      <p:sp>
        <p:nvSpPr>
          <p:cNvPr id="6" name="Rounded Rectangle 5"/>
          <p:cNvSpPr/>
          <p:nvPr/>
        </p:nvSpPr>
        <p:spPr>
          <a:xfrm>
            <a:off x="889427" y="4593292"/>
            <a:ext cx="2097754" cy="428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46531" y="4612342"/>
            <a:ext cx="2183546" cy="369332"/>
          </a:xfrm>
          <a:prstGeom prst="rect">
            <a:avLst/>
          </a:prstGeom>
          <a:noFill/>
        </p:spPr>
        <p:txBody>
          <a:bodyPr wrap="none" rtlCol="0">
            <a:spAutoFit/>
          </a:bodyPr>
          <a:lstStyle/>
          <a:p>
            <a:r>
              <a:rPr lang="en-US" dirty="0" smtClean="0"/>
              <a:t>Hard to treat Cancers</a:t>
            </a:r>
            <a:endParaRPr lang="en-US" dirty="0"/>
          </a:p>
        </p:txBody>
      </p:sp>
      <p:sp>
        <p:nvSpPr>
          <p:cNvPr id="8" name="Rounded Rectangle 7"/>
          <p:cNvSpPr/>
          <p:nvPr/>
        </p:nvSpPr>
        <p:spPr>
          <a:xfrm>
            <a:off x="6677025" y="4876800"/>
            <a:ext cx="1600200" cy="429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160371" y="4906833"/>
            <a:ext cx="633507" cy="369332"/>
          </a:xfrm>
          <a:prstGeom prst="rect">
            <a:avLst/>
          </a:prstGeom>
          <a:noFill/>
        </p:spPr>
        <p:txBody>
          <a:bodyPr wrap="none" rtlCol="0">
            <a:spAutoFit/>
          </a:bodyPr>
          <a:lstStyle/>
          <a:p>
            <a:r>
              <a:rPr lang="en-US" dirty="0" smtClean="0"/>
              <a:t> SUD</a:t>
            </a:r>
            <a:endParaRPr lang="en-US" dirty="0"/>
          </a:p>
        </p:txBody>
      </p:sp>
    </p:spTree>
    <p:extLst>
      <p:ext uri="{BB962C8B-B14F-4D97-AF65-F5344CB8AC3E}">
        <p14:creationId xmlns:p14="http://schemas.microsoft.com/office/powerpoint/2010/main" val="57252416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5004" y="1107660"/>
            <a:ext cx="8229600" cy="4683540"/>
          </a:xfrm>
        </p:spPr>
        <p:txBody>
          <a:bodyPr/>
          <a:lstStyle/>
          <a:p>
            <a:pPr marL="0" indent="0" algn="ctr">
              <a:buNone/>
            </a:pPr>
            <a:r>
              <a:rPr lang="en-US" sz="4000" b="1" dirty="0" smtClean="0">
                <a:solidFill>
                  <a:srgbClr val="00467F"/>
                </a:solidFill>
              </a:rPr>
              <a:t>Negative Consequences </a:t>
            </a:r>
            <a:r>
              <a:rPr lang="en-US" sz="4000" b="1" dirty="0">
                <a:solidFill>
                  <a:srgbClr val="00467F"/>
                </a:solidFill>
              </a:rPr>
              <a:t>of Stigma</a:t>
            </a:r>
          </a:p>
          <a:p>
            <a:pPr marL="0" indent="0">
              <a:buNone/>
            </a:pPr>
            <a:endParaRPr lang="en-US" sz="1600" b="1" dirty="0">
              <a:solidFill>
                <a:srgbClr val="00467F"/>
              </a:solidFill>
            </a:endParaRPr>
          </a:p>
          <a:p>
            <a:pPr marL="0" indent="0">
              <a:buNone/>
            </a:pPr>
            <a:r>
              <a:rPr lang="en-US" sz="2400" b="1" dirty="0" smtClean="0">
                <a:solidFill>
                  <a:srgbClr val="00467F"/>
                </a:solidFill>
              </a:rPr>
              <a:t>Drug addiction is viewed more negatively than mental illness.</a:t>
            </a:r>
          </a:p>
          <a:p>
            <a:pPr marL="0" indent="0" algn="ctr">
              <a:buNone/>
            </a:pPr>
            <a:r>
              <a:rPr lang="en-US" sz="1200" i="1" dirty="0" smtClean="0">
                <a:solidFill>
                  <a:srgbClr val="00467F"/>
                </a:solidFill>
              </a:rPr>
              <a:t>(Johns </a:t>
            </a:r>
            <a:r>
              <a:rPr lang="en-US" sz="1200" i="1" dirty="0">
                <a:solidFill>
                  <a:srgbClr val="00467F"/>
                </a:solidFill>
              </a:rPr>
              <a:t>Hopkins </a:t>
            </a:r>
            <a:r>
              <a:rPr lang="en-US" sz="1200" i="1" dirty="0" smtClean="0">
                <a:solidFill>
                  <a:srgbClr val="00467F"/>
                </a:solidFill>
              </a:rPr>
              <a:t>HUB, October </a:t>
            </a:r>
            <a:r>
              <a:rPr lang="en-US" sz="1200" i="1" dirty="0">
                <a:solidFill>
                  <a:srgbClr val="00467F"/>
                </a:solidFill>
              </a:rPr>
              <a:t>1, </a:t>
            </a:r>
            <a:r>
              <a:rPr lang="en-US" sz="1200" i="1" dirty="0" smtClean="0">
                <a:solidFill>
                  <a:srgbClr val="00467F"/>
                </a:solidFill>
              </a:rPr>
              <a:t>2014)</a:t>
            </a:r>
            <a:endParaRPr lang="en-US" sz="1200" i="1" dirty="0">
              <a:solidFill>
                <a:srgbClr val="00467F"/>
              </a:solidFill>
            </a:endParaRPr>
          </a:p>
          <a:p>
            <a:pPr marL="0" indent="0">
              <a:buNone/>
            </a:pPr>
            <a:endParaRPr lang="en-US" sz="1000" b="1" dirty="0" smtClean="0">
              <a:solidFill>
                <a:srgbClr val="00467F"/>
              </a:solidFill>
            </a:endParaRPr>
          </a:p>
          <a:p>
            <a:pPr marL="0" indent="0" algn="ctr">
              <a:buNone/>
            </a:pPr>
            <a:r>
              <a:rPr lang="en-US" sz="2400" b="1" dirty="0" smtClean="0">
                <a:solidFill>
                  <a:srgbClr val="00467F"/>
                </a:solidFill>
              </a:rPr>
              <a:t>People </a:t>
            </a:r>
            <a:r>
              <a:rPr lang="en-US" sz="2400" b="1" dirty="0">
                <a:solidFill>
                  <a:srgbClr val="00467F"/>
                </a:solidFill>
              </a:rPr>
              <a:t>who experience stigma are less likely to seek treatment.   </a:t>
            </a:r>
            <a:r>
              <a:rPr lang="en-US" sz="1200" dirty="0">
                <a:solidFill>
                  <a:srgbClr val="00467F"/>
                </a:solidFill>
              </a:rPr>
              <a:t>(</a:t>
            </a:r>
            <a:r>
              <a:rPr lang="en-US" sz="1200" i="1" dirty="0">
                <a:solidFill>
                  <a:srgbClr val="00467F"/>
                </a:solidFill>
              </a:rPr>
              <a:t>SAMHSA’s Center For The Application Of Prevention Technologies</a:t>
            </a:r>
            <a:r>
              <a:rPr lang="en-US" sz="1200" dirty="0">
                <a:solidFill>
                  <a:srgbClr val="00467F"/>
                </a:solidFill>
              </a:rPr>
              <a:t>, 2017</a:t>
            </a:r>
            <a:r>
              <a:rPr lang="en-US" sz="1200" dirty="0" smtClean="0">
                <a:solidFill>
                  <a:srgbClr val="00467F"/>
                </a:solidFill>
              </a:rPr>
              <a:t>)</a:t>
            </a:r>
          </a:p>
          <a:p>
            <a:pPr marL="0" indent="0" algn="ctr">
              <a:buNone/>
            </a:pPr>
            <a:endParaRPr lang="en-US" sz="1600" dirty="0">
              <a:solidFill>
                <a:srgbClr val="002060"/>
              </a:solidFill>
            </a:endParaRPr>
          </a:p>
          <a:p>
            <a:pPr marL="65088" indent="0">
              <a:buNone/>
            </a:pPr>
            <a:r>
              <a:rPr lang="en-US" b="1" dirty="0" smtClean="0">
                <a:solidFill>
                  <a:srgbClr val="00467F"/>
                </a:solidFill>
              </a:rPr>
              <a:t>	Trickle </a:t>
            </a:r>
            <a:r>
              <a:rPr lang="en-US" b="1" dirty="0">
                <a:solidFill>
                  <a:srgbClr val="00467F"/>
                </a:solidFill>
              </a:rPr>
              <a:t>D</a:t>
            </a:r>
            <a:r>
              <a:rPr lang="en-US" b="1" dirty="0" smtClean="0">
                <a:solidFill>
                  <a:srgbClr val="00467F"/>
                </a:solidFill>
              </a:rPr>
              <a:t>own Effect:  </a:t>
            </a:r>
          </a:p>
          <a:p>
            <a:pPr marL="465138" lvl="1" indent="0">
              <a:buNone/>
            </a:pPr>
            <a:r>
              <a:rPr lang="en-US" dirty="0" smtClean="0">
                <a:solidFill>
                  <a:srgbClr val="00467F"/>
                </a:solidFill>
              </a:rPr>
              <a:t>	Less </a:t>
            </a:r>
            <a:r>
              <a:rPr lang="en-US" dirty="0">
                <a:solidFill>
                  <a:srgbClr val="00467F"/>
                </a:solidFill>
              </a:rPr>
              <a:t>willing to access  </a:t>
            </a:r>
            <a:r>
              <a:rPr lang="en-US" dirty="0" smtClean="0">
                <a:solidFill>
                  <a:srgbClr val="00467F"/>
                </a:solidFill>
              </a:rPr>
              <a:t>healthcare            </a:t>
            </a:r>
          </a:p>
          <a:p>
            <a:pPr marL="465138" lvl="1" indent="0">
              <a:buNone/>
            </a:pPr>
            <a:r>
              <a:rPr lang="en-US" dirty="0" smtClean="0">
                <a:solidFill>
                  <a:srgbClr val="00467F"/>
                </a:solidFill>
              </a:rPr>
              <a:t>	Harm </a:t>
            </a:r>
            <a:r>
              <a:rPr lang="en-US" dirty="0">
                <a:solidFill>
                  <a:srgbClr val="00467F"/>
                </a:solidFill>
              </a:rPr>
              <a:t>reduction is </a:t>
            </a:r>
            <a:r>
              <a:rPr lang="en-US" dirty="0" smtClean="0">
                <a:solidFill>
                  <a:srgbClr val="00467F"/>
                </a:solidFill>
              </a:rPr>
              <a:t>impaired           </a:t>
            </a:r>
          </a:p>
          <a:p>
            <a:pPr marL="465138" lvl="1" indent="0">
              <a:buNone/>
            </a:pPr>
            <a:r>
              <a:rPr lang="en-US" dirty="0" smtClean="0">
                <a:solidFill>
                  <a:srgbClr val="00467F"/>
                </a:solidFill>
              </a:rPr>
              <a:t>	Negative </a:t>
            </a:r>
            <a:r>
              <a:rPr lang="en-US" dirty="0">
                <a:solidFill>
                  <a:srgbClr val="00467F"/>
                </a:solidFill>
              </a:rPr>
              <a:t>effect on self-esteem and mental health</a:t>
            </a:r>
          </a:p>
          <a:p>
            <a:pPr marL="0" indent="0">
              <a:buNone/>
            </a:pPr>
            <a:endParaRPr lang="en-US" dirty="0" smtClean="0">
              <a:solidFill>
                <a:schemeClr val="tx1"/>
              </a:solidFill>
            </a:endParaRPr>
          </a:p>
          <a:p>
            <a:endParaRPr lang="en-US" sz="1200" dirty="0"/>
          </a:p>
          <a:p>
            <a:pPr marL="0" indent="0">
              <a:buNone/>
            </a:pPr>
            <a:endParaRPr lang="en-US" sz="1200" i="1" dirty="0">
              <a:solidFill>
                <a:schemeClr val="tx1"/>
              </a:solidFill>
            </a:endParaRPr>
          </a:p>
          <a:p>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3182"/>
            <a:ext cx="4572000" cy="8098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620" y="4419600"/>
            <a:ext cx="643467" cy="45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0992" y="4876800"/>
            <a:ext cx="643467" cy="457200"/>
          </a:xfrm>
          <a:prstGeom prst="rect">
            <a:avLst/>
          </a:prstGeom>
        </p:spPr>
      </p:pic>
    </p:spTree>
    <p:extLst>
      <p:ext uri="{BB962C8B-B14F-4D97-AF65-F5344CB8AC3E}">
        <p14:creationId xmlns:p14="http://schemas.microsoft.com/office/powerpoint/2010/main" val="292889921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107660"/>
            <a:ext cx="7543800" cy="5140740"/>
          </a:xfrm>
        </p:spPr>
        <p:txBody>
          <a:bodyPr/>
          <a:lstStyle/>
          <a:p>
            <a:pPr marL="0" indent="0" algn="ctr">
              <a:spcBef>
                <a:spcPts val="0"/>
              </a:spcBef>
              <a:buNone/>
            </a:pPr>
            <a:r>
              <a:rPr lang="en-US" sz="4000" b="1" dirty="0" smtClean="0">
                <a:solidFill>
                  <a:srgbClr val="00467F"/>
                </a:solidFill>
              </a:rPr>
              <a:t>Role of Prevention Providers</a:t>
            </a:r>
          </a:p>
          <a:p>
            <a:r>
              <a:rPr lang="en-US" dirty="0" smtClean="0">
                <a:solidFill>
                  <a:srgbClr val="00467F"/>
                </a:solidFill>
              </a:rPr>
              <a:t>Reduce stigma surrounding substance misuse </a:t>
            </a:r>
            <a:endParaRPr lang="en-US" dirty="0">
              <a:solidFill>
                <a:srgbClr val="00467F"/>
              </a:solidFill>
            </a:endParaRPr>
          </a:p>
          <a:p>
            <a:r>
              <a:rPr lang="en-US" dirty="0" smtClean="0">
                <a:solidFill>
                  <a:srgbClr val="00467F"/>
                </a:solidFill>
              </a:rPr>
              <a:t>Challenge providers and communities to be aware of unintentional bias</a:t>
            </a:r>
            <a:endParaRPr lang="en-US" dirty="0">
              <a:solidFill>
                <a:srgbClr val="00467F"/>
              </a:solidFill>
            </a:endParaRPr>
          </a:p>
          <a:p>
            <a:r>
              <a:rPr lang="en-US" dirty="0" smtClean="0">
                <a:solidFill>
                  <a:srgbClr val="00467F"/>
                </a:solidFill>
              </a:rPr>
              <a:t>Use appropriate language in formal and informal conversations when discussing SUDs to decrease stigma by:</a:t>
            </a:r>
          </a:p>
          <a:p>
            <a:pPr lvl="3"/>
            <a:r>
              <a:rPr lang="en-US" dirty="0" smtClean="0">
                <a:solidFill>
                  <a:srgbClr val="00467F"/>
                </a:solidFill>
              </a:rPr>
              <a:t>Removing labels </a:t>
            </a:r>
          </a:p>
          <a:p>
            <a:pPr lvl="3"/>
            <a:r>
              <a:rPr lang="en-US" dirty="0" smtClean="0">
                <a:solidFill>
                  <a:srgbClr val="00467F"/>
                </a:solidFill>
              </a:rPr>
              <a:t>Using “person first” language</a:t>
            </a:r>
          </a:p>
          <a:p>
            <a:pPr lvl="3"/>
            <a:endParaRPr lang="en-US" dirty="0" smtClean="0">
              <a:solidFill>
                <a:srgbClr val="00467F"/>
              </a:solidFill>
            </a:endParaRPr>
          </a:p>
          <a:p>
            <a:pPr marL="1371600" lvl="3" indent="0">
              <a:buNone/>
            </a:pPr>
            <a:r>
              <a:rPr lang="en-US" sz="1200" dirty="0" smtClean="0">
                <a:solidFill>
                  <a:srgbClr val="00467F"/>
                </a:solidFill>
              </a:rPr>
              <a:t>Review the MPATTC </a:t>
            </a:r>
            <a:r>
              <a:rPr lang="en-US" sz="1200" dirty="0">
                <a:solidFill>
                  <a:srgbClr val="00467F"/>
                </a:solidFill>
                <a:hlinkClick r:id="rId3"/>
              </a:rPr>
              <a:t>“Language Matters” </a:t>
            </a:r>
            <a:r>
              <a:rPr lang="en-US" sz="1200" dirty="0" smtClean="0">
                <a:solidFill>
                  <a:srgbClr val="00467F"/>
                </a:solidFill>
              </a:rPr>
              <a:t>slideDeck4U presentation at </a:t>
            </a:r>
            <a:r>
              <a:rPr lang="en-US" sz="1200" dirty="0" smtClean="0">
                <a:solidFill>
                  <a:srgbClr val="00467F"/>
                </a:solidFill>
                <a:hlinkClick r:id="rId4" action="ppaction://hlinkfile"/>
              </a:rPr>
              <a:t>mtplainsattc.org</a:t>
            </a:r>
            <a:endParaRPr lang="en-US" sz="1200" dirty="0" smtClean="0">
              <a:solidFill>
                <a:srgbClr val="00467F"/>
              </a:solidFill>
            </a:endParaRPr>
          </a:p>
          <a:p>
            <a:pPr lvl="3"/>
            <a:endParaRPr lang="en-US" dirty="0" smtClean="0"/>
          </a:p>
          <a:p>
            <a:endParaRPr lang="en-US" dirty="0"/>
          </a:p>
        </p:txBody>
      </p:sp>
    </p:spTree>
    <p:extLst>
      <p:ext uri="{BB962C8B-B14F-4D97-AF65-F5344CB8AC3E}">
        <p14:creationId xmlns:p14="http://schemas.microsoft.com/office/powerpoint/2010/main" val="558812946"/>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107660"/>
            <a:ext cx="6781800" cy="5140740"/>
          </a:xfrm>
        </p:spPr>
        <p:txBody>
          <a:bodyPr/>
          <a:lstStyle/>
          <a:p>
            <a:pPr marL="0" indent="0" algn="ctr">
              <a:spcBef>
                <a:spcPts val="0"/>
              </a:spcBef>
              <a:buNone/>
            </a:pPr>
            <a:r>
              <a:rPr lang="en-US" sz="4000" b="1" dirty="0" smtClean="0">
                <a:solidFill>
                  <a:srgbClr val="00467F"/>
                </a:solidFill>
              </a:rPr>
              <a:t>Role of Prevention Providers</a:t>
            </a:r>
          </a:p>
          <a:p>
            <a:pPr marL="457200" lvl="1" indent="0" algn="ctr">
              <a:buNone/>
            </a:pPr>
            <a:endParaRPr lang="en-US" dirty="0">
              <a:solidFill>
                <a:srgbClr val="00467F"/>
              </a:solidFill>
            </a:endParaRPr>
          </a:p>
          <a:p>
            <a:pPr marL="457200" lvl="1" indent="0" algn="ctr">
              <a:buNone/>
            </a:pPr>
            <a:r>
              <a:rPr lang="en-US" dirty="0" smtClean="0">
                <a:solidFill>
                  <a:srgbClr val="00467F"/>
                </a:solidFill>
                <a:hlinkClick r:id="rId3"/>
              </a:rPr>
              <a:t>Substance </a:t>
            </a:r>
            <a:r>
              <a:rPr lang="en-US" dirty="0">
                <a:solidFill>
                  <a:srgbClr val="00467F"/>
                </a:solidFill>
                <a:hlinkClick r:id="rId3"/>
              </a:rPr>
              <a:t>misuse is often linked to </a:t>
            </a:r>
            <a:r>
              <a:rPr lang="en-US" dirty="0" smtClean="0">
                <a:solidFill>
                  <a:srgbClr val="00467F"/>
                </a:solidFill>
                <a:hlinkClick r:id="rId3"/>
              </a:rPr>
              <a:t>trauma</a:t>
            </a:r>
            <a:endParaRPr lang="en-US" dirty="0" smtClean="0">
              <a:solidFill>
                <a:srgbClr val="00467F"/>
              </a:solidFill>
            </a:endParaRPr>
          </a:p>
          <a:p>
            <a:pPr marL="457200" lvl="1" indent="0" algn="ctr">
              <a:buNone/>
            </a:pPr>
            <a:endParaRPr lang="en-US" dirty="0">
              <a:solidFill>
                <a:srgbClr val="00467F"/>
              </a:solidFill>
            </a:endParaRPr>
          </a:p>
          <a:p>
            <a:endParaRPr lang="en-US" dirty="0"/>
          </a:p>
        </p:txBody>
      </p:sp>
    </p:spTree>
    <p:extLst>
      <p:ext uri="{BB962C8B-B14F-4D97-AF65-F5344CB8AC3E}">
        <p14:creationId xmlns:p14="http://schemas.microsoft.com/office/powerpoint/2010/main" val="346643255"/>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107660"/>
            <a:ext cx="7543800" cy="5140740"/>
          </a:xfrm>
        </p:spPr>
        <p:txBody>
          <a:bodyPr/>
          <a:lstStyle/>
          <a:p>
            <a:pPr marL="0" indent="0" algn="ctr">
              <a:spcBef>
                <a:spcPts val="0"/>
              </a:spcBef>
              <a:buNone/>
            </a:pPr>
            <a:r>
              <a:rPr lang="en-US" sz="4000" b="1" dirty="0" smtClean="0">
                <a:solidFill>
                  <a:srgbClr val="00467F"/>
                </a:solidFill>
              </a:rPr>
              <a:t>Addressing Stigma with Language</a:t>
            </a:r>
          </a:p>
          <a:p>
            <a:pPr marL="457200" lvl="1" indent="0" algn="ctr">
              <a:buNone/>
            </a:pPr>
            <a:endParaRPr lang="en-US" dirty="0">
              <a:solidFill>
                <a:srgbClr val="00467F"/>
              </a:solidFill>
            </a:endParaRPr>
          </a:p>
          <a:p>
            <a:pPr marL="1371600" lvl="3" indent="0">
              <a:buNone/>
            </a:pPr>
            <a:endParaRPr lang="en-US" dirty="0" smtClean="0"/>
          </a:p>
          <a:p>
            <a:endParaRPr lang="en-US" dirty="0"/>
          </a:p>
        </p:txBody>
      </p:sp>
      <p:sp>
        <p:nvSpPr>
          <p:cNvPr id="4" name="TextBox 3"/>
          <p:cNvSpPr txBox="1"/>
          <p:nvPr/>
        </p:nvSpPr>
        <p:spPr>
          <a:xfrm>
            <a:off x="838200" y="2438400"/>
            <a:ext cx="3733800" cy="2723823"/>
          </a:xfrm>
          <a:prstGeom prst="rect">
            <a:avLst/>
          </a:prstGeom>
          <a:noFill/>
        </p:spPr>
        <p:txBody>
          <a:bodyPr wrap="square" rtlCol="0">
            <a:spAutoFit/>
          </a:bodyPr>
          <a:lstStyle/>
          <a:p>
            <a:pPr marL="0" indent="0">
              <a:buNone/>
            </a:pPr>
            <a:r>
              <a:rPr lang="en-US" sz="2200" b="1" dirty="0" smtClean="0">
                <a:solidFill>
                  <a:srgbClr val="00467F"/>
                </a:solidFill>
              </a:rPr>
              <a:t>Terms </a:t>
            </a:r>
            <a:r>
              <a:rPr lang="en-US" sz="2200" b="1" dirty="0">
                <a:solidFill>
                  <a:srgbClr val="00467F"/>
                </a:solidFill>
              </a:rPr>
              <a:t>that </a:t>
            </a:r>
            <a:r>
              <a:rPr lang="en-US" sz="2200" b="1" dirty="0" smtClean="0">
                <a:solidFill>
                  <a:srgbClr val="00467F"/>
                </a:solidFill>
              </a:rPr>
              <a:t>promote stigma</a:t>
            </a:r>
            <a:r>
              <a:rPr lang="en-US" sz="2200" b="1" dirty="0">
                <a:solidFill>
                  <a:srgbClr val="00467F"/>
                </a:solidFill>
              </a:rPr>
              <a:t>:</a:t>
            </a:r>
          </a:p>
          <a:p>
            <a:pPr marL="166688" indent="-166688">
              <a:lnSpc>
                <a:spcPct val="150000"/>
              </a:lnSpc>
              <a:buFont typeface="Arial" panose="020B0604020202020204" pitchFamily="34" charset="0"/>
              <a:buChar char="•"/>
            </a:pPr>
            <a:r>
              <a:rPr lang="en-US" dirty="0">
                <a:solidFill>
                  <a:srgbClr val="00467F"/>
                </a:solidFill>
              </a:rPr>
              <a:t>Addict/Junkie/User/Alcoholic</a:t>
            </a:r>
          </a:p>
          <a:p>
            <a:pPr marL="166688" indent="-166688">
              <a:lnSpc>
                <a:spcPct val="150000"/>
              </a:lnSpc>
              <a:buFont typeface="Arial" panose="020B0604020202020204" pitchFamily="34" charset="0"/>
              <a:buChar char="•"/>
            </a:pPr>
            <a:r>
              <a:rPr lang="en-US" dirty="0">
                <a:solidFill>
                  <a:srgbClr val="00467F"/>
                </a:solidFill>
              </a:rPr>
              <a:t>Addiction/Substance Abuse</a:t>
            </a:r>
          </a:p>
          <a:p>
            <a:pPr marL="166688" indent="-166688">
              <a:lnSpc>
                <a:spcPct val="150000"/>
              </a:lnSpc>
              <a:buFont typeface="Arial" panose="020B0604020202020204" pitchFamily="34" charset="0"/>
              <a:buChar char="•"/>
            </a:pPr>
            <a:r>
              <a:rPr lang="en-US" dirty="0">
                <a:solidFill>
                  <a:srgbClr val="00467F"/>
                </a:solidFill>
              </a:rPr>
              <a:t>Bad Mother/Father</a:t>
            </a:r>
          </a:p>
          <a:p>
            <a:pPr marL="166688" indent="-166688">
              <a:lnSpc>
                <a:spcPct val="150000"/>
              </a:lnSpc>
              <a:buFont typeface="Arial" panose="020B0604020202020204" pitchFamily="34" charset="0"/>
              <a:buChar char="•"/>
            </a:pPr>
            <a:r>
              <a:rPr lang="en-US" dirty="0">
                <a:solidFill>
                  <a:srgbClr val="00467F"/>
                </a:solidFill>
              </a:rPr>
              <a:t>Clean/Dirty </a:t>
            </a:r>
            <a:r>
              <a:rPr lang="en-US" sz="1600" dirty="0">
                <a:solidFill>
                  <a:srgbClr val="00467F"/>
                </a:solidFill>
              </a:rPr>
              <a:t>(in relation to urine test)</a:t>
            </a:r>
          </a:p>
          <a:p>
            <a:pPr marL="166688" indent="-166688">
              <a:lnSpc>
                <a:spcPct val="150000"/>
              </a:lnSpc>
              <a:buFont typeface="Arial" panose="020B0604020202020204" pitchFamily="34" charset="0"/>
              <a:buChar char="•"/>
            </a:pPr>
            <a:r>
              <a:rPr lang="en-US" dirty="0" smtClean="0">
                <a:solidFill>
                  <a:srgbClr val="00467F"/>
                </a:solidFill>
              </a:rPr>
              <a:t>Clean </a:t>
            </a:r>
            <a:r>
              <a:rPr lang="en-US" sz="1600" dirty="0">
                <a:solidFill>
                  <a:srgbClr val="00467F"/>
                </a:solidFill>
              </a:rPr>
              <a:t>(in relation to the person)</a:t>
            </a:r>
          </a:p>
          <a:p>
            <a:endParaRPr lang="en-US" sz="1400" dirty="0"/>
          </a:p>
        </p:txBody>
      </p:sp>
      <p:sp>
        <p:nvSpPr>
          <p:cNvPr id="5" name="TextBox 4"/>
          <p:cNvSpPr txBox="1"/>
          <p:nvPr/>
        </p:nvSpPr>
        <p:spPr>
          <a:xfrm>
            <a:off x="4648200" y="2438400"/>
            <a:ext cx="4114800" cy="2508379"/>
          </a:xfrm>
          <a:prstGeom prst="rect">
            <a:avLst/>
          </a:prstGeom>
          <a:noFill/>
        </p:spPr>
        <p:txBody>
          <a:bodyPr wrap="square" rtlCol="0">
            <a:spAutoFit/>
          </a:bodyPr>
          <a:lstStyle/>
          <a:p>
            <a:pPr marL="0" indent="0">
              <a:buNone/>
            </a:pPr>
            <a:r>
              <a:rPr lang="en-US" sz="2200" b="1" dirty="0">
                <a:solidFill>
                  <a:srgbClr val="00467F"/>
                </a:solidFill>
              </a:rPr>
              <a:t>Terms </a:t>
            </a:r>
            <a:r>
              <a:rPr lang="en-US" sz="2200" b="1" dirty="0" smtClean="0">
                <a:solidFill>
                  <a:srgbClr val="00467F"/>
                </a:solidFill>
              </a:rPr>
              <a:t>to decrease stigma</a:t>
            </a:r>
            <a:r>
              <a:rPr lang="en-US" sz="2200" b="1" dirty="0">
                <a:solidFill>
                  <a:srgbClr val="00467F"/>
                </a:solidFill>
              </a:rPr>
              <a:t>:</a:t>
            </a:r>
          </a:p>
          <a:p>
            <a:pPr marL="166688" indent="-166688">
              <a:lnSpc>
                <a:spcPct val="150000"/>
              </a:lnSpc>
              <a:buFont typeface="Arial" panose="020B0604020202020204" pitchFamily="34" charset="0"/>
              <a:buChar char="•"/>
            </a:pPr>
            <a:r>
              <a:rPr lang="en-US" dirty="0">
                <a:solidFill>
                  <a:srgbClr val="00467F"/>
                </a:solidFill>
              </a:rPr>
              <a:t>Person with </a:t>
            </a:r>
            <a:r>
              <a:rPr lang="en-US" dirty="0" smtClean="0">
                <a:solidFill>
                  <a:srgbClr val="00467F"/>
                </a:solidFill>
              </a:rPr>
              <a:t>a substance </a:t>
            </a:r>
            <a:r>
              <a:rPr lang="en-US" dirty="0">
                <a:solidFill>
                  <a:srgbClr val="00467F"/>
                </a:solidFill>
              </a:rPr>
              <a:t>use disorder</a:t>
            </a:r>
          </a:p>
          <a:p>
            <a:pPr marL="166688" indent="-166688">
              <a:lnSpc>
                <a:spcPct val="150000"/>
              </a:lnSpc>
              <a:buFont typeface="Arial" panose="020B0604020202020204" pitchFamily="34" charset="0"/>
              <a:buChar char="•"/>
            </a:pPr>
            <a:r>
              <a:rPr lang="en-US" dirty="0">
                <a:solidFill>
                  <a:srgbClr val="00467F"/>
                </a:solidFill>
              </a:rPr>
              <a:t>Substance Use Disorder (SUD)</a:t>
            </a:r>
          </a:p>
          <a:p>
            <a:pPr marL="166688" indent="-166688">
              <a:lnSpc>
                <a:spcPct val="150000"/>
              </a:lnSpc>
              <a:buFont typeface="Arial" panose="020B0604020202020204" pitchFamily="34" charset="0"/>
              <a:buChar char="•"/>
            </a:pPr>
            <a:r>
              <a:rPr lang="en-US" dirty="0" smtClean="0">
                <a:solidFill>
                  <a:srgbClr val="00467F"/>
                </a:solidFill>
              </a:rPr>
              <a:t>Negative/Positive </a:t>
            </a:r>
            <a:r>
              <a:rPr lang="en-US" sz="1600" dirty="0">
                <a:solidFill>
                  <a:srgbClr val="00467F"/>
                </a:solidFill>
              </a:rPr>
              <a:t>(in relation to urine test)</a:t>
            </a:r>
          </a:p>
          <a:p>
            <a:pPr marL="166688" indent="-166688">
              <a:lnSpc>
                <a:spcPct val="150000"/>
              </a:lnSpc>
              <a:buFont typeface="Arial" panose="020B0604020202020204" pitchFamily="34" charset="0"/>
              <a:buChar char="•"/>
            </a:pPr>
            <a:r>
              <a:rPr lang="en-US" dirty="0">
                <a:solidFill>
                  <a:srgbClr val="00467F"/>
                </a:solidFill>
              </a:rPr>
              <a:t>In recovery</a:t>
            </a:r>
          </a:p>
          <a:p>
            <a:pPr marL="166688" indent="-166688">
              <a:lnSpc>
                <a:spcPct val="150000"/>
              </a:lnSpc>
              <a:buFont typeface="Arial" panose="020B0604020202020204" pitchFamily="34" charset="0"/>
              <a:buChar char="•"/>
            </a:pPr>
            <a:r>
              <a:rPr lang="en-US" dirty="0">
                <a:solidFill>
                  <a:srgbClr val="00467F"/>
                </a:solidFill>
              </a:rPr>
              <a:t>Hazardous/Risky/Harmful</a:t>
            </a:r>
          </a:p>
        </p:txBody>
      </p:sp>
    </p:spTree>
    <p:extLst>
      <p:ext uri="{BB962C8B-B14F-4D97-AF65-F5344CB8AC3E}">
        <p14:creationId xmlns:p14="http://schemas.microsoft.com/office/powerpoint/2010/main" val="1570312683"/>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endParaRPr lang="en-US" dirty="0"/>
          </a:p>
        </p:txBody>
      </p:sp>
      <p:sp>
        <p:nvSpPr>
          <p:cNvPr id="8" name="Content Placeholder 7"/>
          <p:cNvSpPr>
            <a:spLocks noGrp="1"/>
          </p:cNvSpPr>
          <p:nvPr>
            <p:ph idx="1"/>
          </p:nvPr>
        </p:nvSpPr>
        <p:spPr>
          <a:xfrm>
            <a:off x="838200" y="1107660"/>
            <a:ext cx="7162800" cy="5064540"/>
          </a:xfrm>
        </p:spPr>
        <p:txBody>
          <a:bodyPr/>
          <a:lstStyle/>
          <a:p>
            <a:pPr marL="0" indent="0" algn="ctr">
              <a:buNone/>
            </a:pPr>
            <a:r>
              <a:rPr lang="en-US" sz="4000" b="1" dirty="0" smtClean="0">
                <a:solidFill>
                  <a:srgbClr val="00467F"/>
                </a:solidFill>
              </a:rPr>
              <a:t>Reminders</a:t>
            </a:r>
          </a:p>
          <a:p>
            <a:pPr marL="0" indent="0" algn="ctr">
              <a:buNone/>
            </a:pPr>
            <a:endParaRPr lang="en-US" sz="1000" b="1" dirty="0" smtClean="0">
              <a:solidFill>
                <a:srgbClr val="00467F"/>
              </a:solidFill>
            </a:endParaRPr>
          </a:p>
          <a:p>
            <a:pPr lvl="1"/>
            <a:r>
              <a:rPr lang="en-US" sz="2000" dirty="0" smtClean="0">
                <a:solidFill>
                  <a:srgbClr val="00467F"/>
                </a:solidFill>
              </a:rPr>
              <a:t>Substance Use Disorder (SUD) is a chronic disease. . . as are diabetes, depression and hypertension</a:t>
            </a:r>
            <a:endParaRPr lang="en-US" sz="600" dirty="0" smtClean="0">
              <a:solidFill>
                <a:srgbClr val="00467F"/>
              </a:solidFill>
            </a:endParaRPr>
          </a:p>
          <a:p>
            <a:pPr lvl="1"/>
            <a:r>
              <a:rPr lang="en-US" sz="2000" dirty="0" smtClean="0">
                <a:solidFill>
                  <a:srgbClr val="00467F"/>
                </a:solidFill>
              </a:rPr>
              <a:t>Substance use falls along a continuum </a:t>
            </a:r>
          </a:p>
          <a:p>
            <a:pPr lvl="2"/>
            <a:r>
              <a:rPr lang="en-US" sz="1600" dirty="0" smtClean="0">
                <a:solidFill>
                  <a:srgbClr val="00467F"/>
                </a:solidFill>
              </a:rPr>
              <a:t>Use ranges from abstinence/low-risk to chronic dependence and encompasses all stages in between</a:t>
            </a:r>
          </a:p>
          <a:p>
            <a:pPr lvl="2"/>
            <a:r>
              <a:rPr lang="en-US" sz="1600" dirty="0" smtClean="0">
                <a:solidFill>
                  <a:srgbClr val="00467F"/>
                </a:solidFill>
              </a:rPr>
              <a:t>Relapse and lapse are a part of the disease process</a:t>
            </a:r>
          </a:p>
          <a:p>
            <a:endParaRPr lang="en-US" sz="600" dirty="0" smtClean="0">
              <a:solidFill>
                <a:srgbClr val="00467F"/>
              </a:solidFill>
            </a:endParaRPr>
          </a:p>
          <a:p>
            <a:pPr lvl="1"/>
            <a:r>
              <a:rPr lang="en-US" sz="2000" dirty="0">
                <a:solidFill>
                  <a:srgbClr val="00467F"/>
                </a:solidFill>
              </a:rPr>
              <a:t>A</a:t>
            </a:r>
            <a:r>
              <a:rPr lang="en-US" sz="2000" dirty="0" smtClean="0">
                <a:solidFill>
                  <a:srgbClr val="00467F"/>
                </a:solidFill>
              </a:rPr>
              <a:t>s many other chronic diseases can be managed, SUD can also be managed through appropriate treatment -- even during pregnancy</a:t>
            </a:r>
          </a:p>
          <a:p>
            <a:pPr marL="0" indent="0">
              <a:buNone/>
            </a:pPr>
            <a:endParaRPr lang="en-US" sz="600" dirty="0" smtClean="0">
              <a:solidFill>
                <a:srgbClr val="00467F"/>
              </a:solidFill>
            </a:endParaRPr>
          </a:p>
          <a:p>
            <a:pPr lvl="1"/>
            <a:r>
              <a:rPr lang="en-US" sz="2000" dirty="0" smtClean="0">
                <a:solidFill>
                  <a:srgbClr val="00467F"/>
                </a:solidFill>
              </a:rPr>
              <a:t>Successful treatment for SUD means the person is in recovery; it does not mean they are “cured”</a:t>
            </a:r>
            <a:endParaRPr lang="en-US" sz="2000" dirty="0">
              <a:solidFill>
                <a:srgbClr val="00467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9" y="0"/>
            <a:ext cx="4572000" cy="809897"/>
          </a:xfrm>
          <a:prstGeom prst="rect">
            <a:avLst/>
          </a:prstGeom>
        </p:spPr>
      </p:pic>
    </p:spTree>
    <p:extLst>
      <p:ext uri="{BB962C8B-B14F-4D97-AF65-F5344CB8AC3E}">
        <p14:creationId xmlns:p14="http://schemas.microsoft.com/office/powerpoint/2010/main" val="4114198065"/>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2012.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6854</TotalTime>
  <Words>862</Words>
  <Application>Microsoft Office PowerPoint</Application>
  <PresentationFormat>On-screen Show (4:3)</PresentationFormat>
  <Paragraphs>119</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2012.Presentation.Master</vt:lpstr>
      <vt:lpstr>Stigma and Substance Use Disorders (SUDs)  </vt:lpstr>
      <vt:lpstr>What is Stigma?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Erin</dc:creator>
  <cp:lastModifiedBy>Terra K Hamblin</cp:lastModifiedBy>
  <cp:revision>193</cp:revision>
  <cp:lastPrinted>2018-08-28T19:25:11Z</cp:lastPrinted>
  <dcterms:created xsi:type="dcterms:W3CDTF">2012-12-05T14:23:24Z</dcterms:created>
  <dcterms:modified xsi:type="dcterms:W3CDTF">2018-08-29T22:14:26Z</dcterms:modified>
</cp:coreProperties>
</file>