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6"/>
  </p:notesMasterIdLst>
  <p:sldIdLst>
    <p:sldId id="385" r:id="rId2"/>
    <p:sldId id="351" r:id="rId3"/>
    <p:sldId id="371" r:id="rId4"/>
    <p:sldId id="379" r:id="rId5"/>
    <p:sldId id="381" r:id="rId6"/>
    <p:sldId id="360" r:id="rId7"/>
    <p:sldId id="364" r:id="rId8"/>
    <p:sldId id="372" r:id="rId9"/>
    <p:sldId id="380" r:id="rId10"/>
    <p:sldId id="383" r:id="rId11"/>
    <p:sldId id="373" r:id="rId12"/>
    <p:sldId id="386" r:id="rId13"/>
    <p:sldId id="369" r:id="rId14"/>
    <p:sldId id="387"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804400"/>
    <a:srgbClr val="F1EFF2"/>
    <a:srgbClr val="E0E0DF"/>
    <a:srgbClr val="D5D5D4"/>
    <a:srgbClr val="E8E4E3"/>
    <a:srgbClr val="0000CC"/>
    <a:srgbClr val="0000FF"/>
    <a:srgbClr val="B2CE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881" autoAdjust="0"/>
  </p:normalViewPr>
  <p:slideViewPr>
    <p:cSldViewPr>
      <p:cViewPr varScale="1">
        <p:scale>
          <a:sx n="92" d="100"/>
          <a:sy n="92" d="100"/>
        </p:scale>
        <p:origin x="2160"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40" d="100"/>
          <a:sy n="140" d="100"/>
        </p:scale>
        <p:origin x="2628" y="-14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8/29/2018</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uralhealthinfo.org/toolkits/substance-abuse/4/stigm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ruralhealthinfo.org/toolkits/substance-abuse/2/harm-reduction/naloxone#good-samarita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uralhealthinfo.org/rural-maps/mapfiles/frontier.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163576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Discussion:</a:t>
            </a:r>
            <a:r>
              <a:rPr lang="en-US" i="1" baseline="0" dirty="0" smtClean="0"/>
              <a:t> </a:t>
            </a:r>
          </a:p>
          <a:p>
            <a:pPr marL="171450" indent="-171450">
              <a:buFont typeface="Arial" panose="020B0604020202020204" pitchFamily="34" charset="0"/>
              <a:buChar char="•"/>
            </a:pPr>
            <a:r>
              <a:rPr lang="en-US" i="1" baseline="0" dirty="0" smtClean="0"/>
              <a:t>What might be some factors related to Chris’ situation which contribute to stigma?</a:t>
            </a:r>
          </a:p>
          <a:p>
            <a:pPr marL="171450" indent="-171450">
              <a:buFont typeface="Arial" panose="020B0604020202020204" pitchFamily="34" charset="0"/>
              <a:buChar char="•"/>
            </a:pPr>
            <a:r>
              <a:rPr lang="en-US" i="1" dirty="0" smtClean="0"/>
              <a:t>What</a:t>
            </a:r>
            <a:r>
              <a:rPr lang="en-US" i="1" baseline="0" dirty="0" smtClean="0"/>
              <a:t> are some of the barriers that Chris faces when trying to access treatment services for her SUD?</a:t>
            </a:r>
          </a:p>
          <a:p>
            <a:pPr marL="171450" indent="-171450">
              <a:buFont typeface="Arial" panose="020B0604020202020204" pitchFamily="34" charset="0"/>
              <a:buChar char="•"/>
            </a:pPr>
            <a:r>
              <a:rPr lang="en-US" i="1" baseline="0" dirty="0" smtClean="0"/>
              <a:t>How does living in a rural community make it more difficult for Chris to access treatment services?</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EFC128F8-A8F8-4F86-9E2D-73E199426059}" type="slidenum">
              <a:rPr lang="en-US" smtClean="0"/>
              <a:t>12</a:t>
            </a:fld>
            <a:endParaRPr lang="en-US" dirty="0"/>
          </a:p>
        </p:txBody>
      </p:sp>
    </p:spTree>
    <p:extLst>
      <p:ext uri="{BB962C8B-B14F-4D97-AF65-F5344CB8AC3E}">
        <p14:creationId xmlns:p14="http://schemas.microsoft.com/office/powerpoint/2010/main" val="158446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13</a:t>
            </a:fld>
            <a:endParaRPr lang="en-US"/>
          </a:p>
        </p:txBody>
      </p:sp>
    </p:spTree>
    <p:extLst>
      <p:ext uri="{BB962C8B-B14F-4D97-AF65-F5344CB8AC3E}">
        <p14:creationId xmlns:p14="http://schemas.microsoft.com/office/powerpoint/2010/main" val="411728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Source: </a:t>
            </a:r>
            <a:r>
              <a:rPr lang="en-US" sz="1200" dirty="0" err="1" smtClean="0"/>
              <a:t>ruralhealth</a:t>
            </a:r>
            <a:r>
              <a:rPr lang="en-US" sz="1200" dirty="0" smtClean="0"/>
              <a:t> info.org., &amp;  Browne, T., </a:t>
            </a:r>
            <a:r>
              <a:rPr lang="en-US" sz="1200" dirty="0" err="1" smtClean="0"/>
              <a:t>Priester</a:t>
            </a:r>
            <a:r>
              <a:rPr lang="en-US" sz="1200" dirty="0" smtClean="0"/>
              <a:t>, M., Clone, S., </a:t>
            </a:r>
            <a:r>
              <a:rPr lang="en-US" sz="1200" dirty="0" err="1" smtClean="0"/>
              <a:t>Iachini</a:t>
            </a:r>
            <a:r>
              <a:rPr lang="en-US" sz="1200" dirty="0" smtClean="0"/>
              <a:t>, A., </a:t>
            </a:r>
            <a:r>
              <a:rPr lang="en-US" sz="1200" dirty="0" err="1" smtClean="0"/>
              <a:t>DeHart</a:t>
            </a:r>
            <a:r>
              <a:rPr lang="en-US" sz="1200" dirty="0" smtClean="0"/>
              <a:t>, D., &amp;  Hock, R. (2016). Barriers and facilitators to substance use treatment in the rural south:  A qualitative study. </a:t>
            </a:r>
            <a:r>
              <a:rPr lang="en-US" sz="1200" i="1" dirty="0" smtClean="0"/>
              <a:t>The Journal of Rural Health</a:t>
            </a:r>
            <a:r>
              <a:rPr lang="en-US" sz="1200" dirty="0" smtClean="0"/>
              <a:t>, </a:t>
            </a:r>
            <a:r>
              <a:rPr lang="en-US" sz="1200" i="1" dirty="0" smtClean="0"/>
              <a:t>32</a:t>
            </a:r>
            <a:r>
              <a:rPr lang="en-US" sz="1200" dirty="0" smtClean="0"/>
              <a:t>(), 92-101.</a:t>
            </a:r>
          </a:p>
          <a:p>
            <a:pPr marL="0" indent="0">
              <a:buNone/>
            </a:pPr>
            <a:endParaRPr lang="en-US" sz="1200" dirty="0" smtClean="0"/>
          </a:p>
          <a:p>
            <a:pPr marL="0" indent="0">
              <a:buNone/>
            </a:pPr>
            <a:r>
              <a:rPr lang="en-US" sz="1200" dirty="0" smtClean="0">
                <a:hlinkClick r:id="rId3"/>
              </a:rPr>
              <a:t>https://</a:t>
            </a:r>
            <a:r>
              <a:rPr lang="en-US" sz="1200" dirty="0" smtClean="0">
                <a:hlinkClick r:id="rId3"/>
              </a:rPr>
              <a:t>www.ruralhealthinfo.org/toolkits/substance-abuse/4/stigma</a:t>
            </a:r>
            <a:endParaRPr lang="en-US" sz="1200" dirty="0" smtClean="0"/>
          </a:p>
          <a:p>
            <a:pPr marL="0" indent="0">
              <a:buNone/>
            </a:pPr>
            <a:endParaRPr lang="en-US" sz="1200"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small rural communities where there is little anonymity, people who use drugs may not seek treatment.  Rural programs are also addressing stigma through </a:t>
            </a:r>
            <a:r>
              <a:rPr lang="en-US" sz="1200" b="0" i="0" u="sng" kern="1200" dirty="0" smtClean="0">
                <a:solidFill>
                  <a:schemeClr val="tx1"/>
                </a:solidFill>
                <a:effectLst/>
                <a:latin typeface="+mn-lt"/>
                <a:ea typeface="+mn-ea"/>
                <a:cs typeface="+mn-cs"/>
                <a:hlinkClick r:id="rId4"/>
              </a:rPr>
              <a:t>Good Samaritan protections</a:t>
            </a:r>
            <a:r>
              <a:rPr lang="en-US" sz="1200" b="0" i="0" kern="1200" dirty="0" smtClean="0">
                <a:solidFill>
                  <a:schemeClr val="tx1"/>
                </a:solidFill>
                <a:effectLst/>
                <a:latin typeface="+mn-lt"/>
                <a:ea typeface="+mn-ea"/>
                <a:cs typeface="+mn-cs"/>
              </a:rPr>
              <a:t> at the local level. Rural communities are more geographically dispersed and have fewer public transportation options. A lack of treatment facilities nearby often means that people must travel great distances, often to neighboring counties, in order to access services.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a:t>
            </a:r>
          </a:p>
          <a:p>
            <a:r>
              <a:rPr lang="en-US" sz="1200" b="0" i="0" kern="1200" dirty="0" smtClean="0">
                <a:solidFill>
                  <a:schemeClr val="tx1"/>
                </a:solidFill>
                <a:effectLst/>
                <a:latin typeface="+mn-lt"/>
                <a:ea typeface="+mn-ea"/>
                <a:cs typeface="+mn-cs"/>
              </a:rPr>
              <a:t>www.ruralhealthinfo.org,</a:t>
            </a:r>
            <a:r>
              <a:rPr lang="en-US" sz="1200" b="0" i="0" kern="1200" baseline="0" dirty="0" smtClean="0">
                <a:solidFill>
                  <a:schemeClr val="tx1"/>
                </a:solidFill>
                <a:effectLst/>
                <a:latin typeface="+mn-lt"/>
                <a:ea typeface="+mn-ea"/>
                <a:cs typeface="+mn-cs"/>
              </a:rPr>
              <a:t> &amp; </a:t>
            </a:r>
            <a:r>
              <a:rPr lang="en-US" sz="1200" b="0" i="0" kern="1200" dirty="0" smtClean="0">
                <a:solidFill>
                  <a:schemeClr val="tx1"/>
                </a:solidFill>
                <a:effectLst/>
                <a:latin typeface="+mn-lt"/>
                <a:ea typeface="+mn-ea"/>
                <a:cs typeface="+mn-cs"/>
              </a:rPr>
              <a:t>Pullen, E., &amp; </a:t>
            </a:r>
            <a:r>
              <a:rPr lang="en-US" sz="1200" b="0" i="0" kern="1200" dirty="0" err="1" smtClean="0">
                <a:solidFill>
                  <a:schemeClr val="tx1"/>
                </a:solidFill>
                <a:effectLst/>
                <a:latin typeface="+mn-lt"/>
                <a:ea typeface="+mn-ea"/>
                <a:cs typeface="+mn-cs"/>
              </a:rPr>
              <a:t>Oser</a:t>
            </a:r>
            <a:r>
              <a:rPr lang="en-US" sz="1200" b="0" i="0" kern="1200" dirty="0" smtClean="0">
                <a:solidFill>
                  <a:schemeClr val="tx1"/>
                </a:solidFill>
                <a:effectLst/>
                <a:latin typeface="+mn-lt"/>
                <a:ea typeface="+mn-ea"/>
                <a:cs typeface="+mn-cs"/>
              </a:rPr>
              <a:t>, C. (2014). Barriers to Substance Abuse Treatment in Rural and Urban Communities: A Counselor Perspective. </a:t>
            </a:r>
            <a:r>
              <a:rPr lang="en-US" sz="1200" b="0" i="1" kern="1200" dirty="0" err="1" smtClean="0">
                <a:solidFill>
                  <a:schemeClr val="tx1"/>
                </a:solidFill>
                <a:effectLst/>
                <a:latin typeface="+mn-lt"/>
                <a:ea typeface="+mn-ea"/>
                <a:cs typeface="+mn-cs"/>
              </a:rPr>
              <a:t>Subst</a:t>
            </a:r>
            <a:r>
              <a:rPr lang="en-US" sz="1200" b="0" i="1" kern="1200" dirty="0" smtClean="0">
                <a:solidFill>
                  <a:schemeClr val="tx1"/>
                </a:solidFill>
                <a:effectLst/>
                <a:latin typeface="+mn-lt"/>
                <a:ea typeface="+mn-ea"/>
                <a:cs typeface="+mn-cs"/>
              </a:rPr>
              <a:t> Use Misuse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49</a:t>
            </a:r>
            <a:r>
              <a:rPr lang="en-US" sz="1200" b="0" i="0" kern="1200" dirty="0" smtClean="0">
                <a:solidFill>
                  <a:schemeClr val="tx1"/>
                </a:solidFill>
                <a:effectLst/>
                <a:latin typeface="+mn-lt"/>
                <a:ea typeface="+mn-ea"/>
                <a:cs typeface="+mn-cs"/>
              </a:rPr>
              <a:t>(7), 891-901.</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2</a:t>
            </a:fld>
            <a:endParaRPr lang="en-US"/>
          </a:p>
        </p:txBody>
      </p:sp>
    </p:spTree>
    <p:extLst>
      <p:ext uri="{BB962C8B-B14F-4D97-AF65-F5344CB8AC3E}">
        <p14:creationId xmlns:p14="http://schemas.microsoft.com/office/powerpoint/2010/main" val="390790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152838"/>
          </a:xfrm>
        </p:spPr>
        <p:txBody>
          <a:bodyPr/>
          <a:lstStyle/>
          <a:p>
            <a:pPr marL="171450" indent="-171450">
              <a:spcAft>
                <a:spcPts val="609"/>
              </a:spcAft>
              <a:buFont typeface="Arial" panose="020B0604020202020204" pitchFamily="34" charset="0"/>
              <a:buChar char="•"/>
            </a:pPr>
            <a:r>
              <a:rPr lang="en-US" dirty="0" smtClean="0"/>
              <a:t>The areas of on this map in gray designate frontier counties, which have be defined as having less than 7 people per square mile. According to the 2010 US Census, there are 518 counties in the US that meet the definition of frontier, with approximately 1.8 percent of the </a:t>
            </a:r>
            <a:r>
              <a:rPr lang="en-US" dirty="0"/>
              <a:t>total </a:t>
            </a:r>
            <a:r>
              <a:rPr lang="en-US" dirty="0" smtClean="0"/>
              <a:t>US </a:t>
            </a:r>
            <a:r>
              <a:rPr lang="en-US" dirty="0"/>
              <a:t>population </a:t>
            </a:r>
            <a:r>
              <a:rPr lang="en-US" dirty="0" smtClean="0"/>
              <a:t>living in these counties.</a:t>
            </a:r>
          </a:p>
          <a:p>
            <a:pPr marL="171450" indent="-171450">
              <a:spcAft>
                <a:spcPts val="609"/>
              </a:spcAft>
              <a:buFont typeface="Arial" panose="020B0604020202020204" pitchFamily="34" charset="0"/>
              <a:buChar char="•"/>
            </a:pPr>
            <a:r>
              <a:rPr lang="en-US" dirty="0" smtClean="0"/>
              <a:t>Ask participants to express their thoughts after viewing the map. </a:t>
            </a:r>
          </a:p>
          <a:p>
            <a:pPr marL="628650" lvl="1" indent="-171450">
              <a:spcAft>
                <a:spcPts val="609"/>
              </a:spcAft>
              <a:buFont typeface="Arial" panose="020B0604020202020204" pitchFamily="34" charset="0"/>
              <a:buChar char="•"/>
            </a:pPr>
            <a:r>
              <a:rPr lang="en-US" dirty="0" smtClean="0"/>
              <a:t>It is easy to see that the Midwest and Western parts of the US have the majority of states with frontier counties which certainly impacts service delivery.</a:t>
            </a:r>
          </a:p>
          <a:p>
            <a:pPr marL="171450" indent="-171450">
              <a:spcAft>
                <a:spcPts val="609"/>
              </a:spcAft>
              <a:buFont typeface="Arial" panose="020B0604020202020204" pitchFamily="34" charset="0"/>
              <a:buChar char="•"/>
            </a:pPr>
            <a:r>
              <a:rPr lang="en-US" dirty="0" smtClean="0"/>
              <a:t>If participants are interested in knowing what counties in their state meet the criteria for frontier, the link on the slide (and below) goes to an Excel spread sheet that includes all counties by state that are frontier.</a:t>
            </a:r>
          </a:p>
          <a:p>
            <a:pPr marL="171450" indent="-171450">
              <a:buFont typeface="Arial" panose="020B0604020202020204" pitchFamily="34" charset="0"/>
              <a:buChar char="•"/>
            </a:pPr>
            <a:r>
              <a:rPr lang="en-US" dirty="0" smtClean="0"/>
              <a:t>The other link listed below refers to the Rural Health Information Hub where the map can be found.</a:t>
            </a:r>
          </a:p>
          <a:p>
            <a:endParaRPr lang="en-US" dirty="0"/>
          </a:p>
          <a:p>
            <a:r>
              <a:rPr lang="en-US" dirty="0" smtClean="0"/>
              <a:t>References</a:t>
            </a:r>
          </a:p>
          <a:p>
            <a:pPr marL="236910" indent="-236910"/>
            <a:r>
              <a:rPr lang="en-US" dirty="0"/>
              <a:t>National Center for Frontier Communities. (2014). </a:t>
            </a:r>
            <a:r>
              <a:rPr lang="en-US" i="1" dirty="0"/>
              <a:t>Mapping Process and Data. </a:t>
            </a:r>
            <a:r>
              <a:rPr lang="en-US" dirty="0"/>
              <a:t>Retrieved from </a:t>
            </a:r>
            <a:r>
              <a:rPr lang="en-US" u="sng" dirty="0">
                <a:hlinkClick r:id="rId3"/>
              </a:rPr>
              <a:t>http://frontierus.org/mapping-process-and-data/</a:t>
            </a:r>
            <a:endParaRPr lang="en-US" dirty="0"/>
          </a:p>
          <a:p>
            <a:pPr marL="236910" indent="-236910"/>
            <a:r>
              <a:rPr lang="en-US" dirty="0" err="1"/>
              <a:t>RHIhub</a:t>
            </a:r>
            <a:r>
              <a:rPr lang="en-US" dirty="0"/>
              <a:t>. (</a:t>
            </a:r>
            <a:r>
              <a:rPr lang="en-US" dirty="0" err="1"/>
              <a:t>n.d.</a:t>
            </a:r>
            <a:r>
              <a:rPr lang="en-US" dirty="0"/>
              <a:t>). Frontier Counties (Fewer than 7 people per square mile). Retrieved from </a:t>
            </a:r>
            <a:r>
              <a:rPr lang="en-US" u="sng" dirty="0">
                <a:hlinkClick r:id="rId4"/>
              </a:rPr>
              <a:t>https://www.ruralhealthinfo.org/rural-maps/mapfiles/frontier.jpg</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BBEAE46-8067-46E1-9A55-570A58CBDBD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9508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significant gap exists in the research to reduce the stigma of SUD.  A review of 13 studies  consistently found that these methods were successful to educate both the person with SUC and the general public.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a:t>
            </a:r>
            <a:r>
              <a:rPr lang="en-US" sz="1200" dirty="0" smtClean="0"/>
              <a:t>Livingston, J., Milne, T., Fang, M.L., &amp; Amari, E. (2011). The effectiveness of interventions for reducing stigma related to substance use disorders: a systematic review. </a:t>
            </a:r>
            <a:r>
              <a:rPr lang="en-US" sz="1200" i="1" dirty="0" smtClean="0"/>
              <a:t>Addiction</a:t>
            </a:r>
            <a:r>
              <a:rPr lang="en-US" sz="1200" dirty="0" smtClean="0"/>
              <a:t>, </a:t>
            </a:r>
            <a:r>
              <a:rPr lang="en-US" sz="1200" i="1" dirty="0" smtClean="0"/>
              <a:t>107</a:t>
            </a:r>
            <a:r>
              <a:rPr lang="en-US" sz="1200" dirty="0" smtClean="0"/>
              <a:t>(), 39-50.</a:t>
            </a:r>
          </a:p>
        </p:txBody>
      </p:sp>
      <p:sp>
        <p:nvSpPr>
          <p:cNvPr id="4" name="Slide Number Placeholder 3"/>
          <p:cNvSpPr>
            <a:spLocks noGrp="1"/>
          </p:cNvSpPr>
          <p:nvPr>
            <p:ph type="sldNum" sz="quarter" idx="10"/>
          </p:nvPr>
        </p:nvSpPr>
        <p:spPr/>
        <p:txBody>
          <a:bodyPr/>
          <a:lstStyle/>
          <a:p>
            <a:fld id="{E73234BE-0ED5-4F50-A481-B7937ABFE3F3}" type="slidenum">
              <a:rPr lang="en-US" smtClean="0"/>
              <a:t>6</a:t>
            </a:fld>
            <a:endParaRPr lang="en-US"/>
          </a:p>
        </p:txBody>
      </p:sp>
    </p:spTree>
    <p:extLst>
      <p:ext uri="{BB962C8B-B14F-4D97-AF65-F5344CB8AC3E}">
        <p14:creationId xmlns:p14="http://schemas.microsoft.com/office/powerpoint/2010/main" val="94226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7</a:t>
            </a:fld>
            <a:endParaRPr lang="en-US"/>
          </a:p>
        </p:txBody>
      </p:sp>
    </p:spTree>
    <p:extLst>
      <p:ext uri="{BB962C8B-B14F-4D97-AF65-F5344CB8AC3E}">
        <p14:creationId xmlns:p14="http://schemas.microsoft.com/office/powerpoint/2010/main" val="189061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smtClean="0"/>
              <a:t>Discussion:</a:t>
            </a:r>
          </a:p>
          <a:p>
            <a:pPr marL="171450" indent="-171450">
              <a:buFont typeface="Arial" panose="020B0604020202020204" pitchFamily="34" charset="0"/>
              <a:buChar char="•"/>
            </a:pPr>
            <a:r>
              <a:rPr lang="en-US" i="1" dirty="0" smtClean="0"/>
              <a:t>What might be some effective ways of decreasing</a:t>
            </a:r>
            <a:r>
              <a:rPr lang="en-US" i="1" baseline="0" dirty="0" smtClean="0"/>
              <a:t> the stigma associated with SUD in rural areas?</a:t>
            </a:r>
            <a:endParaRPr lang="en-US" i="1" dirty="0"/>
          </a:p>
        </p:txBody>
      </p:sp>
      <p:sp>
        <p:nvSpPr>
          <p:cNvPr id="4" name="Slide Number Placeholder 3"/>
          <p:cNvSpPr>
            <a:spLocks noGrp="1"/>
          </p:cNvSpPr>
          <p:nvPr>
            <p:ph type="sldNum" sz="quarter" idx="10"/>
          </p:nvPr>
        </p:nvSpPr>
        <p:spPr/>
        <p:txBody>
          <a:bodyPr/>
          <a:lstStyle/>
          <a:p>
            <a:fld id="{EFC128F8-A8F8-4F86-9E2D-73E199426059}" type="slidenum">
              <a:rPr lang="en-US" smtClean="0"/>
              <a:t>8</a:t>
            </a:fld>
            <a:endParaRPr lang="en-US" dirty="0"/>
          </a:p>
        </p:txBody>
      </p:sp>
    </p:spTree>
    <p:extLst>
      <p:ext uri="{BB962C8B-B14F-4D97-AF65-F5344CB8AC3E}">
        <p14:creationId xmlns:p14="http://schemas.microsoft.com/office/powerpoint/2010/main" val="393631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Retrieved from https://www.ruralhealthinfo.org/toolkits/substance-abuse/2/harm-reduction/naloxone#good-samaritan</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9</a:t>
            </a:fld>
            <a:endParaRPr lang="en-US" dirty="0"/>
          </a:p>
        </p:txBody>
      </p:sp>
    </p:spTree>
    <p:extLst>
      <p:ext uri="{BB962C8B-B14F-4D97-AF65-F5344CB8AC3E}">
        <p14:creationId xmlns:p14="http://schemas.microsoft.com/office/powerpoint/2010/main" val="423804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Discussion:</a:t>
            </a:r>
            <a:r>
              <a:rPr lang="en-US" i="1" baseline="0" dirty="0" smtClean="0"/>
              <a:t> </a:t>
            </a:r>
          </a:p>
          <a:p>
            <a:r>
              <a:rPr lang="en-US" i="1" baseline="0" dirty="0" smtClean="0"/>
              <a:t>Use the following case study for discussion purposes</a:t>
            </a:r>
          </a:p>
        </p:txBody>
      </p:sp>
      <p:sp>
        <p:nvSpPr>
          <p:cNvPr id="4" name="Slide Number Placeholder 3"/>
          <p:cNvSpPr>
            <a:spLocks noGrp="1"/>
          </p:cNvSpPr>
          <p:nvPr>
            <p:ph type="sldNum" sz="quarter" idx="10"/>
          </p:nvPr>
        </p:nvSpPr>
        <p:spPr/>
        <p:txBody>
          <a:bodyPr/>
          <a:lstStyle/>
          <a:p>
            <a:fld id="{EFC128F8-A8F8-4F86-9E2D-73E199426059}" type="slidenum">
              <a:rPr lang="en-US" smtClean="0"/>
              <a:t>10</a:t>
            </a:fld>
            <a:endParaRPr lang="en-US" dirty="0"/>
          </a:p>
        </p:txBody>
      </p:sp>
    </p:spTree>
    <p:extLst>
      <p:ext uri="{BB962C8B-B14F-4D97-AF65-F5344CB8AC3E}">
        <p14:creationId xmlns:p14="http://schemas.microsoft.com/office/powerpoint/2010/main" val="192279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Discussion:</a:t>
            </a:r>
            <a:r>
              <a:rPr lang="en-US" i="1" baseline="0" dirty="0" smtClean="0"/>
              <a:t> </a:t>
            </a:r>
          </a:p>
          <a:p>
            <a:pPr marL="171450" indent="-171450">
              <a:buFont typeface="Arial" panose="020B0604020202020204" pitchFamily="34" charset="0"/>
              <a:buChar char="•"/>
            </a:pPr>
            <a:r>
              <a:rPr lang="en-US" i="1" baseline="0" dirty="0" smtClean="0"/>
              <a:t>What might be some factors related to Chris’ situation which contribute to stigma?</a:t>
            </a:r>
          </a:p>
          <a:p>
            <a:pPr marL="171450" indent="-171450">
              <a:buFont typeface="Arial" panose="020B0604020202020204" pitchFamily="34" charset="0"/>
              <a:buChar char="•"/>
            </a:pPr>
            <a:r>
              <a:rPr lang="en-US" i="1" dirty="0" smtClean="0"/>
              <a:t>What</a:t>
            </a:r>
            <a:r>
              <a:rPr lang="en-US" i="1" baseline="0" dirty="0" smtClean="0"/>
              <a:t> are some of the barriers that Chris faces when trying to access treatment services for her SUD?</a:t>
            </a:r>
          </a:p>
          <a:p>
            <a:pPr marL="171450" indent="-171450">
              <a:buFont typeface="Arial" panose="020B0604020202020204" pitchFamily="34" charset="0"/>
              <a:buChar char="•"/>
            </a:pPr>
            <a:r>
              <a:rPr lang="en-US" i="1" baseline="0" dirty="0" smtClean="0"/>
              <a:t>How does living in a rural community make it more difficult for Chris to access treatment services?</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1545803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ORZ.2color PMS.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457200"/>
            <a:ext cx="6477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003058"/>
                </a:solidFill>
              </a:defRPr>
            </a:lvl1pPr>
          </a:lstStyle>
          <a:p>
            <a:r>
              <a:rPr lang="en-US"/>
              <a:t>Click to edit Master title style</a:t>
            </a:r>
            <a:endParaRPr lang="en-US" dirty="0"/>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descr="HORZ.1color blu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4384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2576" y="53182"/>
            <a:ext cx="3352800" cy="685800"/>
          </a:xfrm>
        </p:spPr>
        <p:txBody>
          <a:bodyPr/>
          <a:lstStyle>
            <a:lvl1pPr>
              <a:defRPr sz="3200">
                <a:solidFill>
                  <a:srgbClr val="003058"/>
                </a:solidFill>
              </a:defRPr>
            </a:lvl1pPr>
          </a:lstStyle>
          <a:p>
            <a:r>
              <a:rPr lang="en-US"/>
              <a:t>Click to edit Master title style</a:t>
            </a:r>
            <a:endParaRPr lang="en-US" dirty="0"/>
          </a:p>
        </p:txBody>
      </p:sp>
      <p:sp>
        <p:nvSpPr>
          <p:cNvPr id="3" name="Content Placeholder 2"/>
          <p:cNvSpPr>
            <a:spLocks noGrp="1"/>
          </p:cNvSpPr>
          <p:nvPr>
            <p:ph idx="1"/>
          </p:nvPr>
        </p:nvSpPr>
        <p:spPr>
          <a:xfrm>
            <a:off x="465004" y="1107660"/>
            <a:ext cx="8229600" cy="3992563"/>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samhsa.gov/capt/" TargetMode="External"/><Relationship Id="rId4" Type="http://schemas.openxmlformats.org/officeDocument/2006/relationships/hyperlink" Target="http://captcollaboration.edc.org/sites/captcollaboration.edc.org/files/attachments/engaging-people-who-use-drugs-strategies-reducing-stigma_0.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amhsa.gov/capt/" TargetMode="External"/><Relationship Id="rId2" Type="http://schemas.openxmlformats.org/officeDocument/2006/relationships/hyperlink" Target="https://www.ruralhealthinfo.org/rural-maps/mapfiles/frontier.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workforphl.org/_asset/qz5pvn/network-naloxone-10-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90600" y="2057400"/>
            <a:ext cx="7772400" cy="2667000"/>
          </a:xfrm>
        </p:spPr>
        <p:txBody>
          <a:bodyPr/>
          <a:lstStyle/>
          <a:p>
            <a:r>
              <a:rPr lang="en-US" sz="4000" b="1" dirty="0" smtClean="0">
                <a:solidFill>
                  <a:schemeClr val="tx2"/>
                </a:solidFill>
                <a:latin typeface="Arial" panose="020B0604020202020204" pitchFamily="34" charset="0"/>
                <a:cs typeface="Arial" panose="020B0604020202020204" pitchFamily="34" charset="0"/>
              </a:rPr>
              <a:t>The Rural Impact on Stigma </a:t>
            </a:r>
            <a:r>
              <a:rPr lang="en-US" sz="4000" b="1" dirty="0">
                <a:solidFill>
                  <a:schemeClr val="tx2"/>
                </a:solidFill>
                <a:latin typeface="Arial" panose="020B0604020202020204" pitchFamily="34" charset="0"/>
                <a:cs typeface="Arial" panose="020B0604020202020204" pitchFamily="34" charset="0"/>
              </a:rPr>
              <a:t>and Substance</a:t>
            </a:r>
            <a:br>
              <a:rPr lang="en-US" sz="4000" b="1" dirty="0">
                <a:solidFill>
                  <a:schemeClr val="tx2"/>
                </a:solidFill>
                <a:latin typeface="Arial" panose="020B0604020202020204" pitchFamily="34" charset="0"/>
                <a:cs typeface="Arial" panose="020B0604020202020204" pitchFamily="34" charset="0"/>
              </a:rPr>
            </a:br>
            <a:r>
              <a:rPr lang="en-US" sz="4000" b="1" dirty="0">
                <a:solidFill>
                  <a:schemeClr val="tx2"/>
                </a:solidFill>
                <a:latin typeface="Arial" panose="020B0604020202020204" pitchFamily="34" charset="0"/>
                <a:cs typeface="Arial" panose="020B0604020202020204" pitchFamily="34" charset="0"/>
              </a:rPr>
              <a:t>Use Disorders (SUDs</a:t>
            </a:r>
            <a:r>
              <a:rPr lang="en-US" sz="4000" b="1" dirty="0" smtClean="0">
                <a:solidFill>
                  <a:schemeClr val="tx2"/>
                </a:solidFill>
                <a:latin typeface="Arial" panose="020B0604020202020204" pitchFamily="34" charset="0"/>
                <a:cs typeface="Arial" panose="020B0604020202020204" pitchFamily="34" charset="0"/>
              </a:rPr>
              <a:t>)</a:t>
            </a:r>
            <a:r>
              <a:rPr lang="en-US" dirty="0"/>
              <a:t/>
            </a:r>
            <a:br>
              <a:rPr lang="en-US" dirty="0"/>
            </a:br>
            <a:endParaRPr lang="en-US" dirty="0"/>
          </a:p>
        </p:txBody>
      </p:sp>
      <p:sp>
        <p:nvSpPr>
          <p:cNvPr id="8" name="Content Placeholder 7"/>
          <p:cNvSpPr>
            <a:spLocks noGrp="1"/>
          </p:cNvSpPr>
          <p:nvPr>
            <p:ph type="subTitle" idx="1"/>
          </p:nvPr>
        </p:nvSpPr>
        <p:spPr>
          <a:xfrm>
            <a:off x="1676400" y="4572000"/>
            <a:ext cx="6400800" cy="1447800"/>
          </a:xfrm>
        </p:spPr>
        <p:txBody>
          <a:bodyPr/>
          <a:lstStyle/>
          <a:p>
            <a:r>
              <a:rPr lang="en-US" sz="1200" dirty="0" smtClean="0">
                <a:latin typeface="Arial" panose="020B0604020202020204" pitchFamily="34" charset="0"/>
                <a:cs typeface="Arial" panose="020B0604020202020204" pitchFamily="34" charset="0"/>
              </a:rPr>
              <a:t>Prepared by</a:t>
            </a:r>
          </a:p>
          <a:p>
            <a:r>
              <a:rPr lang="en-US" sz="1600" b="1" dirty="0" smtClean="0">
                <a:latin typeface="Arial" panose="020B0604020202020204" pitchFamily="34" charset="0"/>
                <a:cs typeface="Arial" panose="020B0604020202020204" pitchFamily="34" charset="0"/>
              </a:rPr>
              <a:t>Mountain Plains ATTC</a:t>
            </a:r>
          </a:p>
          <a:p>
            <a:r>
              <a:rPr lang="en-US" sz="1600" dirty="0" smtClean="0">
                <a:latin typeface="Arial" panose="020B0604020202020204" pitchFamily="34" charset="0"/>
                <a:cs typeface="Arial" panose="020B0604020202020204" pitchFamily="34" charset="0"/>
              </a:rPr>
              <a:t>University of North Dakota</a:t>
            </a:r>
          </a:p>
          <a:p>
            <a:r>
              <a:rPr lang="en-US" sz="1400" dirty="0" smtClean="0">
                <a:latin typeface="Arial" panose="020B0604020202020204" pitchFamily="34" charset="0"/>
                <a:cs typeface="Arial" panose="020B0604020202020204" pitchFamily="34" charset="0"/>
              </a:rPr>
              <a:t>Grand Forks, ND 58202</a:t>
            </a:r>
          </a:p>
          <a:p>
            <a:r>
              <a:rPr lang="en-US" sz="1400" dirty="0" smtClean="0">
                <a:latin typeface="Arial" panose="020B0604020202020204" pitchFamily="34" charset="0"/>
                <a:cs typeface="Arial" panose="020B0604020202020204" pitchFamily="34" charset="0"/>
              </a:rPr>
              <a:t>701-777-4520</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77824"/>
            <a:ext cx="6900504" cy="1222375"/>
          </a:xfrm>
          <a:prstGeom prst="rect">
            <a:avLst/>
          </a:prstGeom>
        </p:spPr>
      </p:pic>
    </p:spTree>
    <p:extLst>
      <p:ext uri="{BB962C8B-B14F-4D97-AF65-F5344CB8AC3E}">
        <p14:creationId xmlns:p14="http://schemas.microsoft.com/office/powerpoint/2010/main" val="1685903919"/>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465004" y="1107660"/>
            <a:ext cx="8229600" cy="4988340"/>
          </a:xfrm>
        </p:spPr>
        <p:txBody>
          <a:bodyPr/>
          <a:lstStyle/>
          <a:p>
            <a:endParaRPr lang="en-US" dirty="0" smtClean="0"/>
          </a:p>
          <a:p>
            <a:endParaRPr lang="en-US" dirty="0"/>
          </a:p>
          <a:p>
            <a:pPr marL="0" indent="0" algn="ctr">
              <a:buNone/>
            </a:pPr>
            <a:endParaRPr lang="en-US" sz="3600" dirty="0" smtClean="0"/>
          </a:p>
          <a:p>
            <a:pPr marL="0" indent="0" algn="ctr">
              <a:buNone/>
            </a:pPr>
            <a:r>
              <a:rPr lang="en-US" sz="3600" b="1" dirty="0" smtClean="0">
                <a:solidFill>
                  <a:schemeClr val="tx2"/>
                </a:solidFill>
                <a:latin typeface="Arial" panose="020B0604020202020204" pitchFamily="34" charset="0"/>
                <a:cs typeface="Arial" panose="020B0604020202020204" pitchFamily="34" charset="0"/>
              </a:rPr>
              <a:t>Case Study</a:t>
            </a:r>
          </a:p>
          <a:p>
            <a:pPr marL="0" indent="0" algn="ctr">
              <a:buNone/>
            </a:pPr>
            <a:r>
              <a:rPr lang="en-US" sz="3600" b="1" dirty="0" smtClean="0">
                <a:solidFill>
                  <a:schemeClr val="tx2"/>
                </a:solidFill>
                <a:latin typeface="Arial" panose="020B0604020202020204" pitchFamily="34" charset="0"/>
                <a:cs typeface="Arial" panose="020B0604020202020204" pitchFamily="34" charset="0"/>
              </a:rPr>
              <a:t>for Discussion</a:t>
            </a:r>
            <a:endParaRPr lang="en-US" sz="3600" b="1"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266295779"/>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465004" y="1107660"/>
            <a:ext cx="8229600" cy="4988340"/>
          </a:xfrm>
        </p:spPr>
        <p:txBody>
          <a:bodyPr/>
          <a:lstStyle/>
          <a:p>
            <a:pPr marL="457200" lvl="1" indent="0">
              <a:buNone/>
            </a:pPr>
            <a:r>
              <a:rPr lang="en-US" sz="2800" b="1" dirty="0" smtClean="0">
                <a:solidFill>
                  <a:schemeClr val="tx2"/>
                </a:solidFill>
                <a:latin typeface="Arial" panose="020B0604020202020204" pitchFamily="34" charset="0"/>
                <a:cs typeface="Arial" panose="020B0604020202020204" pitchFamily="34" charset="0"/>
              </a:rPr>
              <a:t>Overview</a:t>
            </a:r>
          </a:p>
          <a:p>
            <a:pPr marL="457200" lvl="1" indent="0">
              <a:buNone/>
            </a:pPr>
            <a:endParaRPr lang="en-US" sz="600" b="1" dirty="0" smtClean="0">
              <a:solidFill>
                <a:schemeClr val="tx2"/>
              </a:solidFill>
              <a:latin typeface="Arial" panose="020B0604020202020204" pitchFamily="34" charset="0"/>
              <a:cs typeface="Arial" panose="020B0604020202020204" pitchFamily="34" charset="0"/>
            </a:endParaRPr>
          </a:p>
          <a:p>
            <a:pPr lvl="1"/>
            <a:r>
              <a:rPr lang="en-US" sz="2000" dirty="0" smtClean="0">
                <a:solidFill>
                  <a:schemeClr val="tx2"/>
                </a:solidFill>
                <a:latin typeface="Arial" panose="020B0604020202020204" pitchFamily="34" charset="0"/>
                <a:cs typeface="Arial" panose="020B0604020202020204" pitchFamily="34" charset="0"/>
              </a:rPr>
              <a:t>Chris is a </a:t>
            </a:r>
            <a:r>
              <a:rPr lang="en-US" sz="2000" dirty="0">
                <a:solidFill>
                  <a:schemeClr val="tx2"/>
                </a:solidFill>
                <a:latin typeface="Arial" panose="020B0604020202020204" pitchFamily="34" charset="0"/>
                <a:cs typeface="Arial" panose="020B0604020202020204" pitchFamily="34" charset="0"/>
              </a:rPr>
              <a:t>person with SUD, </a:t>
            </a:r>
            <a:r>
              <a:rPr lang="en-US" sz="2000" dirty="0" smtClean="0">
                <a:solidFill>
                  <a:schemeClr val="tx2"/>
                </a:solidFill>
                <a:latin typeface="Arial" panose="020B0604020202020204" pitchFamily="34" charset="0"/>
                <a:cs typeface="Arial" panose="020B0604020202020204" pitchFamily="34" charset="0"/>
              </a:rPr>
              <a:t>who lives </a:t>
            </a:r>
            <a:r>
              <a:rPr lang="en-US" sz="2000" dirty="0">
                <a:solidFill>
                  <a:schemeClr val="tx2"/>
                </a:solidFill>
                <a:latin typeface="Arial" panose="020B0604020202020204" pitchFamily="34" charset="0"/>
                <a:cs typeface="Arial" panose="020B0604020202020204" pitchFamily="34" charset="0"/>
              </a:rPr>
              <a:t>in a community of 1,000 people.  </a:t>
            </a:r>
            <a:endParaRPr lang="en-US" sz="2000" dirty="0" smtClean="0">
              <a:solidFill>
                <a:schemeClr val="tx2"/>
              </a:solidFill>
              <a:latin typeface="Arial" panose="020B0604020202020204" pitchFamily="34" charset="0"/>
              <a:cs typeface="Arial" panose="020B0604020202020204" pitchFamily="34" charset="0"/>
            </a:endParaRPr>
          </a:p>
          <a:p>
            <a:pPr lvl="1"/>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nearest SUD counseling services are an hour drive away from </a:t>
            </a:r>
            <a:r>
              <a:rPr lang="en-US" sz="2000" dirty="0" smtClean="0">
                <a:solidFill>
                  <a:schemeClr val="tx2"/>
                </a:solidFill>
                <a:latin typeface="Arial" panose="020B0604020202020204" pitchFamily="34" charset="0"/>
                <a:cs typeface="Arial" panose="020B0604020202020204" pitchFamily="34" charset="0"/>
              </a:rPr>
              <a:t>Chris’ home community, </a:t>
            </a:r>
            <a:r>
              <a:rPr lang="en-US" sz="2000" dirty="0">
                <a:solidFill>
                  <a:schemeClr val="tx2"/>
                </a:solidFill>
                <a:latin typeface="Arial" panose="020B0604020202020204" pitchFamily="34" charset="0"/>
                <a:cs typeface="Arial" panose="020B0604020202020204" pitchFamily="34" charset="0"/>
              </a:rPr>
              <a:t>and the nearest facility which provides </a:t>
            </a:r>
            <a:r>
              <a:rPr lang="en-US" sz="2000" dirty="0" smtClean="0">
                <a:solidFill>
                  <a:schemeClr val="tx2"/>
                </a:solidFill>
                <a:latin typeface="Arial" panose="020B0604020202020204" pitchFamily="34" charset="0"/>
                <a:cs typeface="Arial" panose="020B0604020202020204" pitchFamily="34" charset="0"/>
              </a:rPr>
              <a:t>medication </a:t>
            </a:r>
            <a:r>
              <a:rPr lang="en-US" sz="2000" dirty="0">
                <a:solidFill>
                  <a:schemeClr val="tx2"/>
                </a:solidFill>
                <a:latin typeface="Arial" panose="020B0604020202020204" pitchFamily="34" charset="0"/>
                <a:cs typeface="Arial" panose="020B0604020202020204" pitchFamily="34" charset="0"/>
              </a:rPr>
              <a:t>assisted treatment (MAT) services is over two hours away.  </a:t>
            </a:r>
            <a:endParaRPr lang="en-US" sz="2000" dirty="0" smtClean="0">
              <a:solidFill>
                <a:schemeClr val="tx2"/>
              </a:solidFill>
              <a:latin typeface="Arial" panose="020B0604020202020204" pitchFamily="34" charset="0"/>
              <a:cs typeface="Arial" panose="020B0604020202020204" pitchFamily="34" charset="0"/>
            </a:endParaRPr>
          </a:p>
          <a:p>
            <a:pPr lvl="1"/>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only provider in </a:t>
            </a:r>
            <a:r>
              <a:rPr lang="en-US" sz="2000" dirty="0" smtClean="0">
                <a:solidFill>
                  <a:schemeClr val="tx2"/>
                </a:solidFill>
                <a:latin typeface="Arial" panose="020B0604020202020204" pitchFamily="34" charset="0"/>
                <a:cs typeface="Arial" panose="020B0604020202020204" pitchFamily="34" charset="0"/>
              </a:rPr>
              <a:t>Chris’ home </a:t>
            </a:r>
            <a:r>
              <a:rPr lang="en-US" sz="2000" dirty="0">
                <a:solidFill>
                  <a:schemeClr val="tx2"/>
                </a:solidFill>
                <a:latin typeface="Arial" panose="020B0604020202020204" pitchFamily="34" charset="0"/>
                <a:cs typeface="Arial" panose="020B0604020202020204" pitchFamily="34" charset="0"/>
              </a:rPr>
              <a:t>community is a family practice physician, who is not waivered to </a:t>
            </a:r>
            <a:r>
              <a:rPr lang="en-US" sz="2000" dirty="0" smtClean="0">
                <a:solidFill>
                  <a:schemeClr val="tx2"/>
                </a:solidFill>
                <a:latin typeface="Arial" panose="020B0604020202020204" pitchFamily="34" charset="0"/>
                <a:cs typeface="Arial" panose="020B0604020202020204" pitchFamily="34" charset="0"/>
              </a:rPr>
              <a:t>prescribe MAT.  </a:t>
            </a:r>
            <a:r>
              <a:rPr lang="en-US" sz="2000" dirty="0">
                <a:solidFill>
                  <a:schemeClr val="tx2"/>
                </a:solidFill>
                <a:latin typeface="Arial" panose="020B0604020202020204" pitchFamily="34" charset="0"/>
                <a:cs typeface="Arial" panose="020B0604020202020204" pitchFamily="34" charset="0"/>
              </a:rPr>
              <a:t>His kids play basketball with </a:t>
            </a:r>
            <a:r>
              <a:rPr lang="en-US" sz="2000" dirty="0" smtClean="0">
                <a:solidFill>
                  <a:schemeClr val="tx2"/>
                </a:solidFill>
                <a:latin typeface="Arial" panose="020B0604020202020204" pitchFamily="34" charset="0"/>
                <a:cs typeface="Arial" panose="020B0604020202020204" pitchFamily="34" charset="0"/>
              </a:rPr>
              <a:t>one of Chris’ </a:t>
            </a:r>
            <a:r>
              <a:rPr lang="en-US" sz="2000" dirty="0">
                <a:solidFill>
                  <a:schemeClr val="tx2"/>
                </a:solidFill>
                <a:latin typeface="Arial" panose="020B0604020202020204" pitchFamily="34" charset="0"/>
                <a:cs typeface="Arial" panose="020B0604020202020204" pitchFamily="34" charset="0"/>
              </a:rPr>
              <a:t>kids, and </a:t>
            </a: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office manager in his </a:t>
            </a:r>
            <a:r>
              <a:rPr lang="en-US" sz="2000" dirty="0" smtClean="0">
                <a:solidFill>
                  <a:schemeClr val="tx2"/>
                </a:solidFill>
                <a:latin typeface="Arial" panose="020B0604020202020204" pitchFamily="34" charset="0"/>
                <a:cs typeface="Arial" panose="020B0604020202020204" pitchFamily="34" charset="0"/>
              </a:rPr>
              <a:t>practice is Chris’ cousin.  </a:t>
            </a:r>
          </a:p>
          <a:p>
            <a:pPr lvl="1"/>
            <a:r>
              <a:rPr lang="en-US" sz="2000" dirty="0" smtClean="0">
                <a:solidFill>
                  <a:schemeClr val="tx2"/>
                </a:solidFill>
                <a:latin typeface="Arial" panose="020B0604020202020204" pitchFamily="34" charset="0"/>
                <a:cs typeface="Arial" panose="020B0604020202020204" pitchFamily="34" charset="0"/>
              </a:rPr>
              <a:t>Chris once tried to bring up concerns about drug </a:t>
            </a:r>
            <a:r>
              <a:rPr lang="en-US" sz="2000" dirty="0">
                <a:solidFill>
                  <a:schemeClr val="tx2"/>
                </a:solidFill>
                <a:latin typeface="Arial" panose="020B0604020202020204" pitchFamily="34" charset="0"/>
                <a:cs typeface="Arial" panose="020B0604020202020204" pitchFamily="34" charset="0"/>
              </a:rPr>
              <a:t>usage with </a:t>
            </a: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local minister, but </a:t>
            </a:r>
            <a:r>
              <a:rPr lang="en-US" sz="2000" dirty="0" smtClean="0">
                <a:solidFill>
                  <a:schemeClr val="tx2"/>
                </a:solidFill>
                <a:latin typeface="Arial" panose="020B0604020202020204" pitchFamily="34" charset="0"/>
                <a:cs typeface="Arial" panose="020B0604020202020204" pitchFamily="34" charset="0"/>
              </a:rPr>
              <a:t>the minister’s stance is that misuse of drugs and alcohol is a sin.</a:t>
            </a:r>
            <a:endParaRPr lang="en-US" sz="2000" dirty="0">
              <a:solidFill>
                <a:schemeClr val="tx2"/>
              </a:solidFill>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95090646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914400" y="1107660"/>
            <a:ext cx="7391400" cy="4988340"/>
          </a:xfrm>
        </p:spPr>
        <p:txBody>
          <a:bodyPr/>
          <a:lstStyle/>
          <a:p>
            <a:pPr marL="0" lvl="1" indent="0">
              <a:buNone/>
            </a:pPr>
            <a:r>
              <a:rPr lang="en-US" sz="2800" b="1" dirty="0" smtClean="0">
                <a:solidFill>
                  <a:schemeClr val="tx2"/>
                </a:solidFill>
                <a:latin typeface="Arial" panose="020B0604020202020204" pitchFamily="34" charset="0"/>
                <a:cs typeface="Arial" panose="020B0604020202020204" pitchFamily="34" charset="0"/>
              </a:rPr>
              <a:t>Or perhaps. . .</a:t>
            </a:r>
          </a:p>
          <a:p>
            <a:pPr marL="457200" lvl="1" indent="0">
              <a:buNone/>
            </a:pPr>
            <a:endParaRPr lang="en-US" sz="600" b="1" dirty="0" smtClean="0">
              <a:solidFill>
                <a:schemeClr val="tx2"/>
              </a:solidFill>
              <a:latin typeface="Arial" panose="020B0604020202020204" pitchFamily="34" charset="0"/>
              <a:cs typeface="Arial" panose="020B0604020202020204" pitchFamily="34" charset="0"/>
            </a:endParaRPr>
          </a:p>
          <a:p>
            <a:pPr marL="0" indent="0">
              <a:buNone/>
            </a:pPr>
            <a:r>
              <a:rPr lang="en-US" sz="2400" dirty="0">
                <a:solidFill>
                  <a:schemeClr val="tx2"/>
                </a:solidFill>
                <a:latin typeface="Arial" panose="020B0604020202020204" pitchFamily="34" charset="0"/>
                <a:cs typeface="Arial" panose="020B0604020202020204" pitchFamily="34" charset="0"/>
              </a:rPr>
              <a:t>Imagine now that Chris is a single mother of two young children, and is pregnant with a third.</a:t>
            </a:r>
          </a:p>
          <a:p>
            <a:endParaRPr lang="en-US"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706" y="2717800"/>
            <a:ext cx="5067300" cy="3378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535886006"/>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latin typeface="Arial" panose="020B0604020202020204" pitchFamily="34" charset="0"/>
                <a:cs typeface="Arial" panose="020B0604020202020204" pitchFamily="34" charset="0"/>
              </a:rPr>
              <a:t>References</a:t>
            </a:r>
            <a:endParaRPr lang="en-US"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1066800"/>
            <a:ext cx="7162800" cy="6705600"/>
          </a:xfrm>
        </p:spPr>
        <p:txBody>
          <a:bodyPr>
            <a:normAutofit fontScale="32500" lnSpcReduction="20000"/>
          </a:bodyPr>
          <a:lstStyle/>
          <a:p>
            <a:pPr marL="0" indent="0" algn="ctr">
              <a:buNone/>
            </a:pPr>
            <a:endParaRPr lang="en-US" sz="2000" b="1" dirty="0"/>
          </a:p>
          <a:p>
            <a:r>
              <a:rPr lang="en-US" sz="4400" dirty="0"/>
              <a:t>Browne, T., </a:t>
            </a:r>
            <a:r>
              <a:rPr lang="en-US" sz="4400" dirty="0" err="1"/>
              <a:t>Priester</a:t>
            </a:r>
            <a:r>
              <a:rPr lang="en-US" sz="4400" dirty="0"/>
              <a:t>, M., Clone, S., </a:t>
            </a:r>
            <a:r>
              <a:rPr lang="en-US" sz="4400" dirty="0" err="1" smtClean="0"/>
              <a:t>Iachini</a:t>
            </a:r>
            <a:r>
              <a:rPr lang="en-US" sz="4400" dirty="0"/>
              <a:t>, A., </a:t>
            </a:r>
            <a:r>
              <a:rPr lang="en-US" sz="4400" dirty="0" err="1"/>
              <a:t>DeHart</a:t>
            </a:r>
            <a:r>
              <a:rPr lang="en-US" sz="4400" dirty="0"/>
              <a:t>, D., &amp;  Hock, R. (</a:t>
            </a:r>
            <a:r>
              <a:rPr lang="en-US" sz="4400" dirty="0" smtClean="0"/>
              <a:t>2016). </a:t>
            </a:r>
            <a:r>
              <a:rPr lang="en-US" sz="4400" dirty="0"/>
              <a:t>Barriers and facilitators to substance use treatment in the rural south:  A qualitative study. </a:t>
            </a:r>
            <a:r>
              <a:rPr lang="en-US" sz="4400" i="1" dirty="0"/>
              <a:t>The Journal of Rural Health</a:t>
            </a:r>
            <a:r>
              <a:rPr lang="en-US" sz="4400" dirty="0"/>
              <a:t>, </a:t>
            </a:r>
            <a:r>
              <a:rPr lang="en-US" sz="4400" i="1" dirty="0"/>
              <a:t>32</a:t>
            </a:r>
            <a:r>
              <a:rPr lang="en-US" sz="4400" dirty="0"/>
              <a:t>(), 92-101.</a:t>
            </a:r>
          </a:p>
          <a:p>
            <a:r>
              <a:rPr lang="en-US" sz="4300" dirty="0" smtClean="0"/>
              <a:t>Livingston</a:t>
            </a:r>
            <a:r>
              <a:rPr lang="en-US" sz="4300" dirty="0"/>
              <a:t>, J., Milne, T., Fang, M.L., &amp; Amari, E. (2011). The effectiveness of interventions for reducing stigma related to </a:t>
            </a:r>
            <a:r>
              <a:rPr lang="en-US" sz="4300" dirty="0" smtClean="0"/>
              <a:t>substance </a:t>
            </a:r>
            <a:r>
              <a:rPr lang="en-US" sz="4300" dirty="0"/>
              <a:t>use disorders: a systematic review. </a:t>
            </a:r>
            <a:r>
              <a:rPr lang="en-US" sz="4300" i="1" dirty="0"/>
              <a:t>Addiction</a:t>
            </a:r>
            <a:r>
              <a:rPr lang="en-US" sz="4300" dirty="0"/>
              <a:t>, </a:t>
            </a:r>
            <a:r>
              <a:rPr lang="en-US" sz="4300" i="1" dirty="0"/>
              <a:t>107</a:t>
            </a:r>
            <a:r>
              <a:rPr lang="en-US" sz="4300" dirty="0"/>
              <a:t>(), 39-50.</a:t>
            </a:r>
          </a:p>
          <a:p>
            <a:r>
              <a:rPr lang="en-US" sz="4300" dirty="0" err="1"/>
              <a:t>Luoma</a:t>
            </a:r>
            <a:r>
              <a:rPr lang="en-US" sz="4300" dirty="0"/>
              <a:t> J, </a:t>
            </a:r>
            <a:r>
              <a:rPr lang="en-US" sz="4300" dirty="0" err="1"/>
              <a:t>Kohlenberg</a:t>
            </a:r>
            <a:r>
              <a:rPr lang="en-US" sz="4300" dirty="0"/>
              <a:t> B, Hayes S, Bunting K, Rye A. Reducing self-stigma in substance abuse through acceptance and </a:t>
            </a:r>
            <a:r>
              <a:rPr lang="en-US" sz="4300" dirty="0" smtClean="0"/>
              <a:t>commitment </a:t>
            </a:r>
            <a:r>
              <a:rPr lang="en-US" sz="4300" dirty="0"/>
              <a:t>therapy: Model, manual development, and pilot outcomes. </a:t>
            </a:r>
            <a:r>
              <a:rPr lang="en-US" sz="4300" i="1" dirty="0"/>
              <a:t>Addiction Research &amp; Theory</a:t>
            </a:r>
            <a:r>
              <a:rPr lang="en-US" sz="4300" dirty="0"/>
              <a:t>.  April </a:t>
            </a:r>
            <a:r>
              <a:rPr lang="en-US" sz="4300" dirty="0" smtClean="0"/>
              <a:t>2008;16(2</a:t>
            </a:r>
            <a:r>
              <a:rPr lang="en-US" sz="4300" dirty="0"/>
              <a:t>):149-165. Available from: Health Source: Nursing/Academic Edition, Ipswich, MA. Accessed June 4, </a:t>
            </a:r>
            <a:r>
              <a:rPr lang="en-US" sz="4300" dirty="0" smtClean="0"/>
              <a:t>2018</a:t>
            </a:r>
            <a:r>
              <a:rPr lang="en-US" sz="4300" dirty="0"/>
              <a:t>.</a:t>
            </a:r>
          </a:p>
          <a:p>
            <a:r>
              <a:rPr lang="en-US" sz="4300" dirty="0"/>
              <a:t>National Center for Frontier Communities. (2014). </a:t>
            </a:r>
            <a:r>
              <a:rPr lang="en-US" sz="4300" i="1" dirty="0"/>
              <a:t>Mapping Process and Data. </a:t>
            </a:r>
            <a:r>
              <a:rPr lang="en-US" sz="4300" dirty="0"/>
              <a:t>Retrieved from </a:t>
            </a:r>
            <a:r>
              <a:rPr lang="en-US" sz="4300" u="sng" dirty="0">
                <a:hlinkClick r:id="rId3"/>
              </a:rPr>
              <a:t>http://frontierus.org/mapping-process-and-data/</a:t>
            </a:r>
            <a:endParaRPr lang="en-US" sz="4300" dirty="0"/>
          </a:p>
          <a:p>
            <a:r>
              <a:rPr lang="en-US" sz="4300" dirty="0" smtClean="0"/>
              <a:t>Prevention </a:t>
            </a:r>
            <a:r>
              <a:rPr lang="en-US" sz="4300" dirty="0"/>
              <a:t>Collaboration in Action: Collaborating to Address the Opioid Crisis: Engaging People Who Use Drugs in Prevention Efforts: Strategies for Reducing Stigma. Retrieved from </a:t>
            </a:r>
            <a:r>
              <a:rPr lang="en-US" sz="4300" dirty="0">
                <a:hlinkClick r:id="rId4"/>
              </a:rPr>
              <a:t>http://</a:t>
            </a:r>
            <a:r>
              <a:rPr lang="en-US" sz="4300" dirty="0" smtClean="0">
                <a:hlinkClick r:id="rId4"/>
              </a:rPr>
              <a:t>captcollaboration.edc.org/sites/captcollaboration.edc.org/files/attachments/engaging-people-who-use-drugs-strategies-reducing-stigma_0.pdf</a:t>
            </a:r>
            <a:endParaRPr lang="en-US" sz="4300" dirty="0" smtClean="0"/>
          </a:p>
          <a:p>
            <a:r>
              <a:rPr lang="en-US" sz="4300" dirty="0" smtClean="0"/>
              <a:t>Pullen</a:t>
            </a:r>
            <a:r>
              <a:rPr lang="en-US" sz="4300" dirty="0"/>
              <a:t>, E., &amp; </a:t>
            </a:r>
            <a:r>
              <a:rPr lang="en-US" sz="4300" dirty="0" err="1"/>
              <a:t>Oser</a:t>
            </a:r>
            <a:r>
              <a:rPr lang="en-US" sz="4300" dirty="0"/>
              <a:t>, C. (2014). Barriers to Substance Abuse Treatment in Rural and Urban Communities: A Counselor Perspective. </a:t>
            </a:r>
            <a:r>
              <a:rPr lang="en-US" sz="4300" i="1" dirty="0" err="1"/>
              <a:t>Subst</a:t>
            </a:r>
            <a:r>
              <a:rPr lang="en-US" sz="4300" i="1" dirty="0"/>
              <a:t> Use Misuse</a:t>
            </a:r>
            <a:r>
              <a:rPr lang="en-US" sz="4300" dirty="0"/>
              <a:t>, </a:t>
            </a:r>
            <a:r>
              <a:rPr lang="en-US" sz="4300" i="1" dirty="0"/>
              <a:t>49</a:t>
            </a:r>
            <a:r>
              <a:rPr lang="en-US" sz="4300" dirty="0"/>
              <a:t>(7), 891-901.</a:t>
            </a:r>
          </a:p>
          <a:p>
            <a:r>
              <a:rPr lang="en-US" sz="4300" dirty="0"/>
              <a:t>Rural Health </a:t>
            </a:r>
            <a:r>
              <a:rPr lang="en-US" sz="4300" dirty="0" err="1"/>
              <a:t>Information:stigma</a:t>
            </a:r>
            <a:r>
              <a:rPr lang="en-US" sz="4300" dirty="0"/>
              <a:t>(2017). Retrieved from http://www.ruralhealthinfo.org</a:t>
            </a:r>
          </a:p>
          <a:p>
            <a:r>
              <a:rPr lang="en-US" sz="4300" i="1" dirty="0" err="1"/>
              <a:t>Samhsa’s</a:t>
            </a:r>
            <a:r>
              <a:rPr lang="en-US" sz="4300" i="1" dirty="0"/>
              <a:t> Center For The Application Of Prevention Technologies</a:t>
            </a:r>
            <a:r>
              <a:rPr lang="en-US" sz="4300" dirty="0"/>
              <a:t>. (2017). Retrieved from </a:t>
            </a:r>
            <a:r>
              <a:rPr lang="en-US" sz="4300" dirty="0" smtClean="0">
                <a:hlinkClick r:id="rId5"/>
              </a:rPr>
              <a:t>http</a:t>
            </a:r>
            <a:r>
              <a:rPr lang="en-US" sz="4300" dirty="0">
                <a:hlinkClick r:id="rId5"/>
              </a:rPr>
              <a:t>://www.samhsa.gov/capt/</a:t>
            </a:r>
            <a:endParaRPr lang="en-US" sz="4300" dirty="0"/>
          </a:p>
          <a:p>
            <a:r>
              <a:rPr lang="en-US" sz="4300" dirty="0"/>
              <a:t>Smith, L.R., </a:t>
            </a:r>
            <a:r>
              <a:rPr lang="en-US" sz="4300" dirty="0" err="1"/>
              <a:t>Earnshaw</a:t>
            </a:r>
            <a:r>
              <a:rPr lang="en-US" sz="4300" dirty="0"/>
              <a:t>, V.A., &amp; </a:t>
            </a:r>
            <a:r>
              <a:rPr lang="en-US" sz="4300" dirty="0" err="1"/>
              <a:t>Copenhaver</a:t>
            </a:r>
            <a:r>
              <a:rPr lang="en-US" sz="4300" dirty="0"/>
              <a:t>, M.M. (2016, May). Substance use stigma: Reliability and validity of a </a:t>
            </a:r>
            <a:r>
              <a:rPr lang="en-US" sz="4300" dirty="0" smtClean="0"/>
              <a:t>theory-based </a:t>
            </a:r>
            <a:r>
              <a:rPr lang="en-US" sz="4300" dirty="0"/>
              <a:t>scale for substance-using populations. </a:t>
            </a:r>
            <a:r>
              <a:rPr lang="en-US" sz="4300" i="1" dirty="0"/>
              <a:t>Drug and Alcohol Dependence</a:t>
            </a:r>
            <a:r>
              <a:rPr lang="en-US" sz="4300" dirty="0"/>
              <a:t>, </a:t>
            </a:r>
            <a:r>
              <a:rPr lang="en-US" sz="4300" i="1" dirty="0"/>
              <a:t>162</a:t>
            </a:r>
            <a:r>
              <a:rPr lang="en-US" sz="4300" dirty="0"/>
              <a:t>(1), 34-43.</a:t>
            </a:r>
          </a:p>
          <a:p>
            <a:r>
              <a:rPr lang="en-US" sz="4300" i="1" dirty="0"/>
              <a:t>The National Alliance Of Advocates For </a:t>
            </a:r>
            <a:r>
              <a:rPr lang="en-US" sz="4300" i="1" dirty="0" smtClean="0"/>
              <a:t>Buprenorphine Treatment</a:t>
            </a:r>
            <a:r>
              <a:rPr lang="en-US" sz="4300" dirty="0" smtClean="0"/>
              <a:t>.</a:t>
            </a:r>
            <a:r>
              <a:rPr lang="en-US" sz="4300" i="1" dirty="0" smtClean="0"/>
              <a:t>NAABT.org</a:t>
            </a:r>
            <a:r>
              <a:rPr lang="en-US" sz="4300" dirty="0"/>
              <a:t> (2008). </a:t>
            </a:r>
            <a:r>
              <a:rPr lang="en-US" sz="4300" dirty="0" smtClean="0"/>
              <a:t> Retrieved </a:t>
            </a:r>
            <a:r>
              <a:rPr lang="en-US" sz="4300" dirty="0"/>
              <a:t>from </a:t>
            </a:r>
            <a:r>
              <a:rPr lang="en-US" sz="4300" dirty="0" smtClean="0"/>
              <a:t>http</a:t>
            </a:r>
            <a:r>
              <a:rPr lang="en-US" sz="4300" dirty="0"/>
              <a:t>://file:///C:/Users/cjord/Downloads/NAABT_Language.pdf</a:t>
            </a:r>
          </a:p>
          <a:p>
            <a:pPr marL="0" indent="0">
              <a:buNone/>
            </a:pPr>
            <a:endParaRPr lang="en-US" sz="4000" b="1" dirty="0" smtClean="0">
              <a:solidFill>
                <a:schemeClr val="tx1"/>
              </a:solidFill>
            </a:endParaRPr>
          </a:p>
          <a:p>
            <a:pPr marL="0" indent="0">
              <a:buNone/>
            </a:pPr>
            <a:endParaRPr lang="en-US" sz="4000" dirty="0" smtClean="0"/>
          </a:p>
          <a:p>
            <a:endParaRPr lang="en-US" sz="4000" dirty="0"/>
          </a:p>
          <a:p>
            <a:endParaRPr lang="en-US" sz="4000" dirty="0"/>
          </a:p>
          <a:p>
            <a:pPr marL="0" indent="0">
              <a:buNone/>
            </a:pPr>
            <a:endParaRPr lang="en-US" sz="4000" dirty="0" smtClean="0"/>
          </a:p>
          <a:p>
            <a:pPr marL="0" indent="0">
              <a:buNone/>
            </a:pPr>
            <a:r>
              <a:rPr lang="en-US" sz="4000" dirty="0" smtClean="0"/>
              <a:t> </a:t>
            </a:r>
            <a:endParaRPr lang="en-US" sz="4000" dirty="0"/>
          </a:p>
          <a:p>
            <a:endParaRPr lang="en-US" dirty="0" smtClean="0"/>
          </a:p>
          <a:p>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337338344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Arial" panose="020B0604020202020204" pitchFamily="34" charset="0"/>
                <a:cs typeface="Arial" panose="020B0604020202020204" pitchFamily="34" charset="0"/>
              </a:rPr>
              <a:t>References</a:t>
            </a:r>
            <a:endParaRPr lang="en-US" dirty="0"/>
          </a:p>
        </p:txBody>
      </p:sp>
      <p:sp>
        <p:nvSpPr>
          <p:cNvPr id="3" name="Content Placeholder 2"/>
          <p:cNvSpPr>
            <a:spLocks noGrp="1"/>
          </p:cNvSpPr>
          <p:nvPr>
            <p:ph idx="1"/>
          </p:nvPr>
        </p:nvSpPr>
        <p:spPr/>
        <p:txBody>
          <a:bodyPr/>
          <a:lstStyle/>
          <a:p>
            <a:r>
              <a:rPr lang="en-US" sz="1400" dirty="0" err="1"/>
              <a:t>RHIhub</a:t>
            </a:r>
            <a:r>
              <a:rPr lang="en-US" sz="1400" dirty="0"/>
              <a:t>. (</a:t>
            </a:r>
            <a:r>
              <a:rPr lang="en-US" sz="1400" dirty="0" err="1"/>
              <a:t>n.d.</a:t>
            </a:r>
            <a:r>
              <a:rPr lang="en-US" sz="1400" dirty="0"/>
              <a:t>). Frontier Counties (Fewer than 7 people per square mile). Retrieved from </a:t>
            </a:r>
            <a:r>
              <a:rPr lang="en-US" sz="1400" u="sng" dirty="0">
                <a:hlinkClick r:id="rId2"/>
              </a:rPr>
              <a:t>https://www.ruralhealthinfo.org/rural-maps/mapfiles/frontier.jpg</a:t>
            </a:r>
            <a:endParaRPr lang="en-US" sz="1400" dirty="0"/>
          </a:p>
          <a:p>
            <a:r>
              <a:rPr lang="en-US" sz="1400" dirty="0" smtClean="0"/>
              <a:t>Rural </a:t>
            </a:r>
            <a:r>
              <a:rPr lang="en-US" sz="1400" dirty="0"/>
              <a:t>Health </a:t>
            </a:r>
            <a:r>
              <a:rPr lang="en-US" sz="1400" dirty="0" err="1"/>
              <a:t>Information:stigma</a:t>
            </a:r>
            <a:r>
              <a:rPr lang="en-US" sz="1400" dirty="0"/>
              <a:t>(2017). Retrieved from http://www.ruralhealthinfo.org</a:t>
            </a:r>
          </a:p>
          <a:p>
            <a:r>
              <a:rPr lang="en-US" sz="1400" i="1" dirty="0" err="1"/>
              <a:t>Samhsa’s</a:t>
            </a:r>
            <a:r>
              <a:rPr lang="en-US" sz="1400" i="1" dirty="0"/>
              <a:t> Center For The Application Of Prevention Technologies</a:t>
            </a:r>
            <a:r>
              <a:rPr lang="en-US" sz="1400" dirty="0"/>
              <a:t>. (2017). Retrieved from </a:t>
            </a:r>
            <a:r>
              <a:rPr lang="en-US" sz="1400" dirty="0">
                <a:hlinkClick r:id="rId3"/>
              </a:rPr>
              <a:t>http://www.samhsa.gov/capt/</a:t>
            </a:r>
            <a:endParaRPr lang="en-US" sz="1400" dirty="0"/>
          </a:p>
          <a:p>
            <a:r>
              <a:rPr lang="en-US" sz="1400" dirty="0"/>
              <a:t>Smith, L.R., Earnshaw, V.A., &amp; </a:t>
            </a:r>
            <a:r>
              <a:rPr lang="en-US" sz="1400" dirty="0" err="1"/>
              <a:t>Copenhaver</a:t>
            </a:r>
            <a:r>
              <a:rPr lang="en-US" sz="1400" dirty="0"/>
              <a:t>, M.M. (2016, May). Substance use stigma: Reliability and validity of a theory-based scale for substance-using populations. </a:t>
            </a:r>
            <a:r>
              <a:rPr lang="en-US" sz="1400" i="1" dirty="0"/>
              <a:t>Drug and Alcohol Dependence</a:t>
            </a:r>
            <a:r>
              <a:rPr lang="en-US" sz="1400" dirty="0"/>
              <a:t>, </a:t>
            </a:r>
            <a:r>
              <a:rPr lang="en-US" sz="1400" i="1" dirty="0"/>
              <a:t>162</a:t>
            </a:r>
            <a:r>
              <a:rPr lang="en-US" sz="1400" dirty="0"/>
              <a:t>(1), 34-43.</a:t>
            </a:r>
          </a:p>
          <a:p>
            <a:r>
              <a:rPr lang="en-US" sz="1400" i="1" dirty="0"/>
              <a:t>The National Alliance Of Advocates For Buprenorphine Treatment</a:t>
            </a:r>
            <a:r>
              <a:rPr lang="en-US" sz="1400" dirty="0"/>
              <a:t>.</a:t>
            </a:r>
            <a:r>
              <a:rPr lang="en-US" sz="1400" i="1" dirty="0"/>
              <a:t>NAABT.org</a:t>
            </a:r>
            <a:r>
              <a:rPr lang="en-US" sz="1400" dirty="0"/>
              <a:t> (2008).  Retrieved from http://file:///C:/Users/cjord/Downloads/NAABT_Language.pdf</a:t>
            </a:r>
          </a:p>
          <a:p>
            <a:pPr marL="0" indent="0">
              <a:buNone/>
            </a:pPr>
            <a:endParaRPr lang="en-US" sz="1400" b="1" dirty="0">
              <a:solidFill>
                <a:schemeClr val="tx1"/>
              </a:solidFill>
            </a:endParaRPr>
          </a:p>
          <a:p>
            <a:pPr marL="0" indent="0">
              <a:buNone/>
            </a:pPr>
            <a:endParaRPr lang="en-US" sz="1400" dirty="0"/>
          </a:p>
          <a:p>
            <a:endParaRPr lang="en-US" sz="1400" dirty="0"/>
          </a:p>
          <a:p>
            <a:endParaRPr lang="en-US" sz="1400" dirty="0"/>
          </a:p>
        </p:txBody>
      </p:sp>
    </p:spTree>
    <p:extLst>
      <p:ext uri="{BB962C8B-B14F-4D97-AF65-F5344CB8AC3E}">
        <p14:creationId xmlns:p14="http://schemas.microsoft.com/office/powerpoint/2010/main" val="226859556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1028700" y="1066800"/>
            <a:ext cx="7200900" cy="6705600"/>
          </a:xfrm>
        </p:spPr>
        <p:txBody>
          <a:bodyPr>
            <a:normAutofit/>
          </a:bodyPr>
          <a:lstStyle/>
          <a:p>
            <a:pPr marL="0" indent="0" algn="ctr">
              <a:buNone/>
            </a:pPr>
            <a:r>
              <a:rPr lang="en-US" sz="3200" b="1" dirty="0" smtClean="0">
                <a:solidFill>
                  <a:schemeClr val="tx2"/>
                </a:solidFill>
                <a:latin typeface="Arial" panose="020B0604020202020204" pitchFamily="34" charset="0"/>
                <a:cs typeface="Arial" panose="020B0604020202020204" pitchFamily="34" charset="0"/>
              </a:rPr>
              <a:t>Rural Areas</a:t>
            </a:r>
            <a:endParaRPr lang="en-US" sz="3200" dirty="0">
              <a:solidFill>
                <a:schemeClr val="tx2"/>
              </a:solidFill>
              <a:latin typeface="Arial" panose="020B0604020202020204" pitchFamily="34" charset="0"/>
              <a:cs typeface="Arial" panose="020B0604020202020204" pitchFamily="34" charset="0"/>
            </a:endParaRPr>
          </a:p>
          <a:p>
            <a:r>
              <a:rPr lang="en-US" sz="2000" dirty="0" smtClean="0">
                <a:solidFill>
                  <a:schemeClr val="tx2"/>
                </a:solidFill>
                <a:latin typeface="Arial" panose="020B0604020202020204" pitchFamily="34" charset="0"/>
                <a:cs typeface="Arial" panose="020B0604020202020204" pitchFamily="34" charset="0"/>
              </a:rPr>
              <a:t>Rural communities are more geographically dispersed</a:t>
            </a:r>
          </a:p>
          <a:p>
            <a:pPr marL="0" indent="0">
              <a:buNone/>
            </a:pPr>
            <a:endParaRPr lang="en-US" sz="400" dirty="0" smtClean="0">
              <a:solidFill>
                <a:schemeClr val="tx2"/>
              </a:solidFill>
              <a:latin typeface="Arial" panose="020B0604020202020204" pitchFamily="34" charset="0"/>
              <a:cs typeface="Arial" panose="020B0604020202020204" pitchFamily="34" charset="0"/>
            </a:endParaRPr>
          </a:p>
          <a:p>
            <a:r>
              <a:rPr lang="en-US" sz="2000" dirty="0" smtClean="0">
                <a:solidFill>
                  <a:schemeClr val="tx2"/>
                </a:solidFill>
                <a:latin typeface="Arial" panose="020B0604020202020204" pitchFamily="34" charset="0"/>
                <a:cs typeface="Arial" panose="020B0604020202020204" pitchFamily="34" charset="0"/>
              </a:rPr>
              <a:t>There tend to be fewer public transportation options</a:t>
            </a:r>
          </a:p>
          <a:p>
            <a:pPr marL="0" indent="0">
              <a:buNone/>
            </a:pPr>
            <a:endParaRPr lang="en-US" sz="400" dirty="0" smtClean="0">
              <a:solidFill>
                <a:schemeClr val="tx2"/>
              </a:solidFill>
              <a:latin typeface="Arial" panose="020B0604020202020204" pitchFamily="34" charset="0"/>
              <a:cs typeface="Arial" panose="020B0604020202020204" pitchFamily="34" charset="0"/>
            </a:endParaRPr>
          </a:p>
          <a:p>
            <a:r>
              <a:rPr lang="en-US" sz="2000" dirty="0" smtClean="0">
                <a:solidFill>
                  <a:schemeClr val="tx2"/>
                </a:solidFill>
                <a:latin typeface="Arial" panose="020B0604020202020204" pitchFamily="34" charset="0"/>
                <a:cs typeface="Arial" panose="020B0604020202020204" pitchFamily="34" charset="0"/>
              </a:rPr>
              <a:t>There may be a lack of local, or even close distance,  treatment facilities – therefore, people in rural communities may not seek SUD treatment</a:t>
            </a:r>
          </a:p>
          <a:p>
            <a:endParaRPr lang="en-US" sz="2400" dirty="0"/>
          </a:p>
          <a:p>
            <a:endParaRPr lang="en-US" sz="2400" dirty="0" smtClean="0"/>
          </a:p>
          <a:p>
            <a:endParaRPr lang="en-US" sz="2400" dirty="0"/>
          </a:p>
          <a:p>
            <a:endParaRPr lang="en-US" sz="2625" dirty="0"/>
          </a:p>
          <a:p>
            <a:pPr marL="0" indent="0">
              <a:buNone/>
            </a:pPr>
            <a:endParaRPr lang="en-US" sz="1000" dirty="0" smtClean="0"/>
          </a:p>
          <a:p>
            <a:pPr marL="0" indent="0">
              <a:buNone/>
            </a:pPr>
            <a:endParaRPr lang="en-US" sz="1200"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802" y="3657600"/>
            <a:ext cx="9143999" cy="26582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28377502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71167" y="1030666"/>
            <a:ext cx="8305802" cy="5661060"/>
          </a:xfrm>
          <a:prstGeom prst="rect">
            <a:avLst/>
          </a:prstGeom>
        </p:spPr>
      </p:pic>
      <p:cxnSp>
        <p:nvCxnSpPr>
          <p:cNvPr id="5" name="Straight Connector 4"/>
          <p:cNvCxnSpPr/>
          <p:nvPr/>
        </p:nvCxnSpPr>
        <p:spPr>
          <a:xfrm flipH="1">
            <a:off x="3496235" y="1734671"/>
            <a:ext cx="26894" cy="900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96988" y="2608729"/>
            <a:ext cx="712694"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37330" y="2635624"/>
            <a:ext cx="0" cy="3092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96988" y="2944906"/>
            <a:ext cx="40342" cy="564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586753" y="3375212"/>
            <a:ext cx="1210235" cy="1344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86753" y="2608729"/>
            <a:ext cx="147918" cy="766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34671" y="2608729"/>
            <a:ext cx="268941"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30506" y="2151529"/>
            <a:ext cx="53788" cy="4840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855694" y="1882588"/>
            <a:ext cx="242047"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855694" y="1519519"/>
            <a:ext cx="1" cy="3630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167" y="117661"/>
            <a:ext cx="5051641" cy="894862"/>
          </a:xfrm>
          <a:prstGeom prst="rect">
            <a:avLst/>
          </a:prstGeom>
        </p:spPr>
      </p:pic>
    </p:spTree>
    <p:extLst>
      <p:ext uri="{BB962C8B-B14F-4D97-AF65-F5344CB8AC3E}">
        <p14:creationId xmlns:p14="http://schemas.microsoft.com/office/powerpoint/2010/main" val="340865388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8008804" cy="4419600"/>
          </a:xfrm>
        </p:spPr>
        <p:txBody>
          <a:bodyPr/>
          <a:lstStyle/>
          <a:p>
            <a:pPr marL="0" indent="0">
              <a:buNone/>
            </a:pPr>
            <a:r>
              <a:rPr lang="en-US" b="1" dirty="0" smtClean="0">
                <a:solidFill>
                  <a:schemeClr val="tx2"/>
                </a:solidFill>
                <a:latin typeface="Arial" panose="020B0604020202020204" pitchFamily="34" charset="0"/>
                <a:cs typeface="Arial" panose="020B0604020202020204" pitchFamily="34" charset="0"/>
              </a:rPr>
              <a:t>SUD Stigma in Rural Areas may be Heightened Secondary to: </a:t>
            </a:r>
          </a:p>
          <a:p>
            <a:pPr marL="0" indent="0">
              <a:buNone/>
            </a:pPr>
            <a:endParaRPr lang="en-US" sz="300" b="1" dirty="0" smtClean="0">
              <a:solidFill>
                <a:schemeClr val="tx2"/>
              </a:solidFill>
              <a:latin typeface="Arial" panose="020B0604020202020204" pitchFamily="34" charset="0"/>
              <a:cs typeface="Arial" panose="020B0604020202020204" pitchFamily="34" charset="0"/>
            </a:endParaRPr>
          </a:p>
          <a:p>
            <a:pPr lvl="1"/>
            <a:r>
              <a:rPr lang="en-US" dirty="0" smtClean="0">
                <a:solidFill>
                  <a:schemeClr val="tx2"/>
                </a:solidFill>
                <a:latin typeface="Arial" panose="020B0604020202020204" pitchFamily="34" charset="0"/>
                <a:cs typeface="Arial" panose="020B0604020202020204" pitchFamily="34" charset="0"/>
              </a:rPr>
              <a:t>Diminished privacy and difficulty </a:t>
            </a:r>
            <a:r>
              <a:rPr lang="en-US" dirty="0">
                <a:solidFill>
                  <a:schemeClr val="tx2"/>
                </a:solidFill>
                <a:latin typeface="Arial" panose="020B0604020202020204" pitchFamily="34" charset="0"/>
                <a:cs typeface="Arial" panose="020B0604020202020204" pitchFamily="34" charset="0"/>
              </a:rPr>
              <a:t>m</a:t>
            </a:r>
            <a:r>
              <a:rPr lang="en-US" dirty="0" smtClean="0">
                <a:solidFill>
                  <a:schemeClr val="tx2"/>
                </a:solidFill>
                <a:latin typeface="Arial" panose="020B0604020202020204" pitchFamily="34" charset="0"/>
                <a:cs typeface="Arial" panose="020B0604020202020204" pitchFamily="34" charset="0"/>
              </a:rPr>
              <a:t>aintaining confidentiality</a:t>
            </a:r>
          </a:p>
          <a:p>
            <a:pPr lvl="2"/>
            <a:r>
              <a:rPr lang="en-US" dirty="0" smtClean="0">
                <a:solidFill>
                  <a:schemeClr val="tx2"/>
                </a:solidFill>
                <a:latin typeface="Arial" panose="020B0604020202020204" pitchFamily="34" charset="0"/>
                <a:cs typeface="Arial" panose="020B0604020202020204" pitchFamily="34" charset="0"/>
              </a:rPr>
              <a:t> “Everyone knows each other”</a:t>
            </a:r>
          </a:p>
          <a:p>
            <a:pPr marL="914400" lvl="2" indent="0">
              <a:buNone/>
            </a:pPr>
            <a:endParaRPr lang="en-US" sz="300" dirty="0" smtClean="0">
              <a:solidFill>
                <a:schemeClr val="tx2"/>
              </a:solidFill>
              <a:latin typeface="Arial" panose="020B0604020202020204" pitchFamily="34" charset="0"/>
              <a:cs typeface="Arial" panose="020B0604020202020204" pitchFamily="34" charset="0"/>
            </a:endParaRPr>
          </a:p>
          <a:p>
            <a:pPr lvl="2"/>
            <a:r>
              <a:rPr lang="en-US" dirty="0" smtClean="0">
                <a:solidFill>
                  <a:schemeClr val="tx2"/>
                </a:solidFill>
                <a:latin typeface="Arial" panose="020B0604020202020204" pitchFamily="34" charset="0"/>
                <a:cs typeface="Arial" panose="020B0604020202020204" pitchFamily="34" charset="0"/>
              </a:rPr>
              <a:t>The local healthcare provider serves on the school board with you</a:t>
            </a:r>
          </a:p>
          <a:p>
            <a:pPr marL="914400" lvl="2" indent="0">
              <a:buNone/>
            </a:pPr>
            <a:endParaRPr lang="en-US" sz="300" dirty="0" smtClean="0">
              <a:solidFill>
                <a:schemeClr val="tx2"/>
              </a:solidFill>
              <a:latin typeface="Arial" panose="020B0604020202020204" pitchFamily="34" charset="0"/>
              <a:cs typeface="Arial" panose="020B0604020202020204" pitchFamily="34" charset="0"/>
            </a:endParaRPr>
          </a:p>
          <a:p>
            <a:pPr lvl="2"/>
            <a:r>
              <a:rPr lang="en-US" dirty="0" smtClean="0">
                <a:solidFill>
                  <a:schemeClr val="tx2"/>
                </a:solidFill>
                <a:latin typeface="Arial" panose="020B0604020202020204" pitchFamily="34" charset="0"/>
                <a:cs typeface="Arial" panose="020B0604020202020204" pitchFamily="34" charset="0"/>
              </a:rPr>
              <a:t>You are friends with clinic staff</a:t>
            </a:r>
          </a:p>
          <a:p>
            <a:pPr marL="914400" lvl="2" indent="0">
              <a:buNone/>
            </a:pPr>
            <a:endParaRPr lang="en-US" sz="300" dirty="0" smtClean="0">
              <a:solidFill>
                <a:schemeClr val="tx2"/>
              </a:solidFill>
              <a:latin typeface="Arial" panose="020B0604020202020204" pitchFamily="34" charset="0"/>
              <a:cs typeface="Arial" panose="020B0604020202020204" pitchFamily="34" charset="0"/>
            </a:endParaRPr>
          </a:p>
          <a:p>
            <a:pPr lvl="2"/>
            <a:r>
              <a:rPr lang="en-US" dirty="0" smtClean="0">
                <a:solidFill>
                  <a:schemeClr val="tx2"/>
                </a:solidFill>
                <a:latin typeface="Arial" panose="020B0604020202020204" pitchFamily="34" charset="0"/>
                <a:cs typeface="Arial" panose="020B0604020202020204" pitchFamily="34" charset="0"/>
              </a:rPr>
              <a:t>Your neighbors know your vehicle – which means they know when you are at the clinic!</a:t>
            </a:r>
            <a:endParaRPr lang="en-US" dirty="0">
              <a:solidFill>
                <a:schemeClr val="tx2"/>
              </a:solidFill>
              <a:latin typeface="Arial" panose="020B0604020202020204" pitchFamily="34" charset="0"/>
              <a:cs typeface="Arial" panose="020B0604020202020204" pitchFamily="34" charset="0"/>
            </a:endParaRPr>
          </a:p>
          <a:p>
            <a:endParaRPr lang="en-US" dirty="0">
              <a:solidFill>
                <a:schemeClr val="tx1"/>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219700732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295400"/>
            <a:ext cx="7772400" cy="4114800"/>
          </a:xfrm>
        </p:spPr>
        <p:txBody>
          <a:bodyPr/>
          <a:lstStyle/>
          <a:p>
            <a:pPr marL="0" indent="0">
              <a:buNone/>
            </a:pPr>
            <a:r>
              <a:rPr lang="en-US" b="1" dirty="0" smtClean="0">
                <a:solidFill>
                  <a:schemeClr val="tx2"/>
                </a:solidFill>
                <a:latin typeface="Arial" panose="020B0604020202020204" pitchFamily="34" charset="0"/>
                <a:cs typeface="Arial" panose="020B0604020202020204" pitchFamily="34" charset="0"/>
              </a:rPr>
              <a:t>How do Rural Areas Begin to Combat Stigma Challenges?</a:t>
            </a:r>
          </a:p>
          <a:p>
            <a:pPr marL="0" indent="0">
              <a:buNone/>
            </a:pPr>
            <a:endParaRPr lang="en-US" sz="900" b="1" dirty="0" smtClean="0">
              <a:solidFill>
                <a:schemeClr val="tx2"/>
              </a:solidFill>
              <a:latin typeface="Arial" panose="020B0604020202020204" pitchFamily="34" charset="0"/>
              <a:cs typeface="Arial" panose="020B0604020202020204" pitchFamily="34" charset="0"/>
            </a:endParaRPr>
          </a:p>
          <a:p>
            <a:pPr lvl="1"/>
            <a:r>
              <a:rPr lang="en-US" dirty="0" smtClean="0">
                <a:solidFill>
                  <a:schemeClr val="tx2"/>
                </a:solidFill>
                <a:latin typeface="Arial" panose="020B0604020202020204" pitchFamily="34" charset="0"/>
                <a:cs typeface="Arial" panose="020B0604020202020204" pitchFamily="34" charset="0"/>
              </a:rPr>
              <a:t>Address barriers and challenges</a:t>
            </a:r>
          </a:p>
          <a:p>
            <a:pPr lvl="1"/>
            <a:r>
              <a:rPr lang="en-US" dirty="0" smtClean="0">
                <a:solidFill>
                  <a:schemeClr val="tx2"/>
                </a:solidFill>
                <a:latin typeface="Arial" panose="020B0604020202020204" pitchFamily="34" charset="0"/>
                <a:cs typeface="Arial" panose="020B0604020202020204" pitchFamily="34" charset="0"/>
              </a:rPr>
              <a:t>Cultural sensitivity trainings</a:t>
            </a:r>
          </a:p>
          <a:p>
            <a:pPr lvl="1"/>
            <a:r>
              <a:rPr lang="en-US" dirty="0" smtClean="0">
                <a:solidFill>
                  <a:schemeClr val="tx2"/>
                </a:solidFill>
                <a:latin typeface="Arial" panose="020B0604020202020204" pitchFamily="34" charset="0"/>
                <a:cs typeface="Arial" panose="020B0604020202020204" pitchFamily="34" charset="0"/>
              </a:rPr>
              <a:t>Offer technical assistance to healthcare providers, supporting people with substance abuse issues</a:t>
            </a:r>
          </a:p>
          <a:p>
            <a:pPr lvl="2"/>
            <a:r>
              <a:rPr lang="en-US" dirty="0" smtClean="0">
                <a:solidFill>
                  <a:schemeClr val="tx2"/>
                </a:solidFill>
                <a:latin typeface="Arial" panose="020B0604020202020204" pitchFamily="34" charset="0"/>
                <a:cs typeface="Arial" panose="020B0604020202020204" pitchFamily="34" charset="0"/>
              </a:rPr>
              <a:t>Is telehealth an option in your rural community?</a:t>
            </a:r>
          </a:p>
          <a:p>
            <a:pPr lvl="1"/>
            <a:r>
              <a:rPr lang="en-US" dirty="0" smtClean="0">
                <a:solidFill>
                  <a:schemeClr val="tx2"/>
                </a:solidFill>
                <a:latin typeface="Arial" panose="020B0604020202020204" pitchFamily="34" charset="0"/>
                <a:cs typeface="Arial" panose="020B0604020202020204" pitchFamily="34" charset="0"/>
              </a:rPr>
              <a:t>Implement evidence-based methods to reduce the stigma of SUDs</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2016344099"/>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1143000" y="1066800"/>
            <a:ext cx="7010400" cy="6705600"/>
          </a:xfrm>
        </p:spPr>
        <p:txBody>
          <a:bodyPr>
            <a:normAutofit/>
          </a:bodyPr>
          <a:lstStyle/>
          <a:p>
            <a:pPr marL="0" indent="0">
              <a:buNone/>
            </a:pPr>
            <a:r>
              <a:rPr lang="en-US" sz="3200" b="1" dirty="0">
                <a:solidFill>
                  <a:schemeClr val="tx2"/>
                </a:solidFill>
                <a:latin typeface="Arial" panose="020B0604020202020204" pitchFamily="34" charset="0"/>
                <a:cs typeface="Arial" panose="020B0604020202020204" pitchFamily="34" charset="0"/>
              </a:rPr>
              <a:t>Evidence-Based Methods to Reduce </a:t>
            </a:r>
            <a:r>
              <a:rPr lang="en-US" sz="3200" b="1" dirty="0" smtClean="0">
                <a:solidFill>
                  <a:schemeClr val="tx2"/>
                </a:solidFill>
                <a:latin typeface="Arial" panose="020B0604020202020204" pitchFamily="34" charset="0"/>
                <a:cs typeface="Arial" panose="020B0604020202020204" pitchFamily="34" charset="0"/>
              </a:rPr>
              <a:t>the Stigma </a:t>
            </a:r>
            <a:r>
              <a:rPr lang="en-US" sz="3200" b="1" dirty="0">
                <a:solidFill>
                  <a:schemeClr val="tx2"/>
                </a:solidFill>
                <a:latin typeface="Arial" panose="020B0604020202020204" pitchFamily="34" charset="0"/>
                <a:cs typeface="Arial" panose="020B0604020202020204" pitchFamily="34" charset="0"/>
              </a:rPr>
              <a:t>of </a:t>
            </a:r>
            <a:r>
              <a:rPr lang="en-US" sz="3200" b="1" dirty="0" smtClean="0">
                <a:solidFill>
                  <a:schemeClr val="tx2"/>
                </a:solidFill>
                <a:latin typeface="Arial" panose="020B0604020202020204" pitchFamily="34" charset="0"/>
                <a:cs typeface="Arial" panose="020B0604020202020204" pitchFamily="34" charset="0"/>
              </a:rPr>
              <a:t>SUDs</a:t>
            </a:r>
          </a:p>
          <a:p>
            <a:pPr marL="0" indent="0" algn="ctr">
              <a:buNone/>
            </a:pPr>
            <a:endParaRPr lang="en-US" sz="2000" b="1" dirty="0">
              <a:latin typeface="Arial" panose="020B0604020202020204" pitchFamily="34" charset="0"/>
              <a:cs typeface="Arial" panose="020B0604020202020204" pitchFamily="34" charset="0"/>
            </a:endParaRPr>
          </a:p>
          <a:p>
            <a:pPr marL="0" indent="0">
              <a:buNone/>
            </a:pPr>
            <a:r>
              <a:rPr lang="en-US" b="1" dirty="0" smtClean="0">
                <a:solidFill>
                  <a:schemeClr val="tx2"/>
                </a:solidFill>
                <a:latin typeface="Arial" panose="020B0604020202020204" pitchFamily="34" charset="0"/>
                <a:cs typeface="Arial" panose="020B0604020202020204" pitchFamily="34" charset="0"/>
              </a:rPr>
              <a:t>For those with SUDs:</a:t>
            </a:r>
          </a:p>
          <a:p>
            <a:pPr indent="-228600"/>
            <a:r>
              <a:rPr lang="en-US" dirty="0" smtClean="0">
                <a:solidFill>
                  <a:schemeClr val="tx2"/>
                </a:solidFill>
                <a:latin typeface="Arial" panose="020B0604020202020204" pitchFamily="34" charset="0"/>
                <a:cs typeface="Arial" panose="020B0604020202020204" pitchFamily="34" charset="0"/>
              </a:rPr>
              <a:t>Acceptance </a:t>
            </a:r>
            <a:r>
              <a:rPr lang="en-US" dirty="0">
                <a:solidFill>
                  <a:schemeClr val="tx2"/>
                </a:solidFill>
                <a:latin typeface="Arial" panose="020B0604020202020204" pitchFamily="34" charset="0"/>
                <a:cs typeface="Arial" panose="020B0604020202020204" pitchFamily="34" charset="0"/>
              </a:rPr>
              <a:t>and Commitment T</a:t>
            </a:r>
            <a:r>
              <a:rPr lang="en-US" dirty="0" smtClean="0">
                <a:solidFill>
                  <a:schemeClr val="tx2"/>
                </a:solidFill>
                <a:latin typeface="Arial" panose="020B0604020202020204" pitchFamily="34" charset="0"/>
                <a:cs typeface="Arial" panose="020B0604020202020204" pitchFamily="34" charset="0"/>
              </a:rPr>
              <a:t>herapy</a:t>
            </a:r>
          </a:p>
          <a:p>
            <a:pPr indent="-228600"/>
            <a:r>
              <a:rPr lang="en-US" dirty="0" smtClean="0">
                <a:solidFill>
                  <a:schemeClr val="tx2"/>
                </a:solidFill>
                <a:latin typeface="Arial" panose="020B0604020202020204" pitchFamily="34" charset="0"/>
                <a:cs typeface="Arial" panose="020B0604020202020204" pitchFamily="34" charset="0"/>
              </a:rPr>
              <a:t>Skills training</a:t>
            </a:r>
          </a:p>
          <a:p>
            <a:pPr indent="-228600"/>
            <a:r>
              <a:rPr lang="en-US" dirty="0" smtClean="0">
                <a:solidFill>
                  <a:schemeClr val="tx2"/>
                </a:solidFill>
                <a:latin typeface="Arial" panose="020B0604020202020204" pitchFamily="34" charset="0"/>
                <a:cs typeface="Arial" panose="020B0604020202020204" pitchFamily="34" charset="0"/>
              </a:rPr>
              <a:t>Vocational </a:t>
            </a:r>
            <a:r>
              <a:rPr lang="en-US" dirty="0">
                <a:solidFill>
                  <a:schemeClr val="tx2"/>
                </a:solidFill>
                <a:latin typeface="Arial" panose="020B0604020202020204" pitchFamily="34" charset="0"/>
                <a:cs typeface="Arial" panose="020B0604020202020204" pitchFamily="34" charset="0"/>
              </a:rPr>
              <a:t>counseling program</a:t>
            </a:r>
          </a:p>
          <a:p>
            <a:pPr marL="0" indent="0">
              <a:buNone/>
            </a:pPr>
            <a:endParaRPr lang="en-US" sz="2400" dirty="0" smtClean="0"/>
          </a:p>
          <a:p>
            <a:pPr marL="0" indent="0">
              <a:buNone/>
            </a:pPr>
            <a:endParaRPr lang="en-US" sz="1200" dirty="0" smtClean="0">
              <a:solidFill>
                <a:schemeClr val="tx2"/>
              </a:solidFill>
            </a:endParaRPr>
          </a:p>
          <a:p>
            <a:pPr marL="0" indent="0">
              <a:buNone/>
            </a:pPr>
            <a:endParaRPr lang="en-US" sz="1200" dirty="0">
              <a:solidFill>
                <a:schemeClr val="tx2"/>
              </a:solidFill>
            </a:endParaRPr>
          </a:p>
          <a:p>
            <a:pPr marL="0" indent="0">
              <a:buNone/>
            </a:pPr>
            <a:endParaRPr lang="en-US" sz="1200" dirty="0" smtClean="0">
              <a:solidFill>
                <a:schemeClr val="tx2"/>
              </a:solidFill>
            </a:endParaRPr>
          </a:p>
          <a:p>
            <a:pPr marL="0" indent="0">
              <a:buNone/>
            </a:pPr>
            <a:r>
              <a:rPr lang="en-US" sz="1200" dirty="0">
                <a:solidFill>
                  <a:schemeClr val="tx2"/>
                </a:solidFill>
              </a:rPr>
              <a:t>	</a:t>
            </a:r>
            <a:r>
              <a:rPr lang="en-US" sz="1200" dirty="0" smtClean="0">
                <a:solidFill>
                  <a:schemeClr val="tx2"/>
                </a:solidFill>
              </a:rPr>
              <a:t>		(Livingston</a:t>
            </a:r>
            <a:r>
              <a:rPr lang="en-US" sz="1200" dirty="0">
                <a:solidFill>
                  <a:schemeClr val="tx2"/>
                </a:solidFill>
              </a:rPr>
              <a:t>, J., Milne, T., Fang, M.L., &amp; Amari, E</a:t>
            </a:r>
            <a:r>
              <a:rPr lang="en-US" sz="1200" dirty="0" smtClean="0">
                <a:solidFill>
                  <a:schemeClr val="tx2"/>
                </a:solidFill>
              </a:rPr>
              <a:t>., 2011)</a:t>
            </a:r>
          </a:p>
          <a:p>
            <a:pPr marL="0" indent="0">
              <a:buNone/>
            </a:pPr>
            <a:endParaRPr lang="en-US" sz="1200" dirty="0"/>
          </a:p>
          <a:p>
            <a:endParaRPr lang="en-US" sz="2400" dirty="0"/>
          </a:p>
          <a:p>
            <a:endParaRPr lang="en-US" sz="2625" dirty="0"/>
          </a:p>
          <a:p>
            <a:pPr marL="0" indent="0">
              <a:buNone/>
            </a:pPr>
            <a:endParaRPr lang="en-US" sz="1000" dirty="0" smtClean="0"/>
          </a:p>
          <a:p>
            <a:pPr marL="0" indent="0">
              <a:buNone/>
            </a:pPr>
            <a:r>
              <a:rPr lang="en-US" dirty="0" smtClean="0"/>
              <a:t> </a:t>
            </a:r>
            <a:endParaRPr lang="en-US" dirty="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121173889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1219200" y="1066800"/>
            <a:ext cx="7010400" cy="6705600"/>
          </a:xfrm>
        </p:spPr>
        <p:txBody>
          <a:bodyPr>
            <a:normAutofit fontScale="92500"/>
          </a:bodyPr>
          <a:lstStyle/>
          <a:p>
            <a:pPr marL="0" indent="0">
              <a:buNone/>
            </a:pPr>
            <a:r>
              <a:rPr lang="en-US" sz="3500" b="1" dirty="0">
                <a:solidFill>
                  <a:schemeClr val="tx2"/>
                </a:solidFill>
                <a:latin typeface="Arial" panose="020B0604020202020204" pitchFamily="34" charset="0"/>
                <a:cs typeface="Arial" panose="020B0604020202020204" pitchFamily="34" charset="0"/>
              </a:rPr>
              <a:t>Evidence-Based Methods to Reduce the Stigma of </a:t>
            </a:r>
            <a:r>
              <a:rPr lang="en-US" sz="3500" b="1" dirty="0" smtClean="0">
                <a:solidFill>
                  <a:schemeClr val="tx2"/>
                </a:solidFill>
                <a:latin typeface="Arial" panose="020B0604020202020204" pitchFamily="34" charset="0"/>
                <a:cs typeface="Arial" panose="020B0604020202020204" pitchFamily="34" charset="0"/>
              </a:rPr>
              <a:t>SUDs</a:t>
            </a:r>
          </a:p>
          <a:p>
            <a:pPr marL="0" indent="0" algn="ctr">
              <a:buNone/>
            </a:pPr>
            <a:endParaRPr lang="en-US" sz="2000" b="1" dirty="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chemeClr val="tx2"/>
                </a:solidFill>
                <a:latin typeface="Arial" panose="020B0604020202020204" pitchFamily="34" charset="0"/>
                <a:cs typeface="Arial" panose="020B0604020202020204" pitchFamily="34" charset="0"/>
              </a:rPr>
              <a:t>To Initiate Harm Reduction:</a:t>
            </a:r>
          </a:p>
          <a:p>
            <a:pPr indent="-228600"/>
            <a:r>
              <a:rPr lang="en-US" sz="2400" dirty="0" smtClean="0">
                <a:solidFill>
                  <a:schemeClr val="tx2"/>
                </a:solidFill>
                <a:latin typeface="Arial" panose="020B0604020202020204" pitchFamily="34" charset="0"/>
                <a:cs typeface="Arial" panose="020B0604020202020204" pitchFamily="34" charset="0"/>
              </a:rPr>
              <a:t>Needle exchanges</a:t>
            </a:r>
            <a:endParaRPr lang="en-US" sz="2400" dirty="0">
              <a:solidFill>
                <a:schemeClr val="tx2"/>
              </a:solidFill>
              <a:latin typeface="Arial" panose="020B0604020202020204" pitchFamily="34" charset="0"/>
              <a:cs typeface="Arial" panose="020B0604020202020204" pitchFamily="34" charset="0"/>
            </a:endParaRPr>
          </a:p>
          <a:p>
            <a:pPr indent="-228600"/>
            <a:r>
              <a:rPr lang="en-US" sz="2400" dirty="0">
                <a:solidFill>
                  <a:schemeClr val="tx2"/>
                </a:solidFill>
                <a:latin typeface="Arial" panose="020B0604020202020204" pitchFamily="34" charset="0"/>
                <a:cs typeface="Arial" panose="020B0604020202020204" pitchFamily="34" charset="0"/>
              </a:rPr>
              <a:t>Substitution </a:t>
            </a:r>
            <a:r>
              <a:rPr lang="en-US" sz="2400" dirty="0" smtClean="0">
                <a:solidFill>
                  <a:schemeClr val="tx2"/>
                </a:solidFill>
                <a:latin typeface="Arial" panose="020B0604020202020204" pitchFamily="34" charset="0"/>
                <a:cs typeface="Arial" panose="020B0604020202020204" pitchFamily="34" charset="0"/>
              </a:rPr>
              <a:t>therapies</a:t>
            </a:r>
            <a:endParaRPr lang="en-US" sz="2400" dirty="0">
              <a:solidFill>
                <a:schemeClr val="tx2"/>
              </a:solidFill>
              <a:latin typeface="Arial" panose="020B0604020202020204" pitchFamily="34" charset="0"/>
              <a:cs typeface="Arial" panose="020B0604020202020204" pitchFamily="34" charset="0"/>
            </a:endParaRPr>
          </a:p>
          <a:p>
            <a:pPr indent="-228600"/>
            <a:r>
              <a:rPr lang="en-US" sz="2400" dirty="0">
                <a:solidFill>
                  <a:schemeClr val="tx2"/>
                </a:solidFill>
                <a:latin typeface="Arial" panose="020B0604020202020204" pitchFamily="34" charset="0"/>
                <a:cs typeface="Arial" panose="020B0604020202020204" pitchFamily="34" charset="0"/>
              </a:rPr>
              <a:t>Safe drug consumption rooms that are designed to decrease the risk associated with drug </a:t>
            </a:r>
            <a:r>
              <a:rPr lang="en-US" sz="2400" dirty="0" smtClean="0">
                <a:solidFill>
                  <a:schemeClr val="tx2"/>
                </a:solidFill>
                <a:latin typeface="Arial" panose="020B0604020202020204" pitchFamily="34" charset="0"/>
                <a:cs typeface="Arial" panose="020B0604020202020204" pitchFamily="34" charset="0"/>
              </a:rPr>
              <a:t>use</a:t>
            </a:r>
            <a:endParaRPr lang="en-US" sz="2400" dirty="0">
              <a:solidFill>
                <a:schemeClr val="tx2"/>
              </a:solidFill>
              <a:latin typeface="Arial" panose="020B0604020202020204" pitchFamily="34" charset="0"/>
              <a:cs typeface="Arial" panose="020B0604020202020204" pitchFamily="34" charset="0"/>
            </a:endParaRPr>
          </a:p>
          <a:p>
            <a:pPr indent="-228600"/>
            <a:endParaRPr lang="en-US" sz="2400" dirty="0">
              <a:solidFill>
                <a:schemeClr val="tx1"/>
              </a:solidFill>
            </a:endParaRPr>
          </a:p>
          <a:p>
            <a:pPr marL="0" indent="0">
              <a:buNone/>
            </a:pPr>
            <a:endParaRPr lang="en-US" sz="1200" dirty="0" smtClean="0">
              <a:solidFill>
                <a:schemeClr val="tx2"/>
              </a:solidFill>
            </a:endParaRPr>
          </a:p>
          <a:p>
            <a:pPr marL="0" indent="0">
              <a:buNone/>
            </a:pPr>
            <a:endParaRPr lang="en-US" sz="1200" dirty="0">
              <a:solidFill>
                <a:schemeClr val="tx2"/>
              </a:solidFill>
            </a:endParaRPr>
          </a:p>
          <a:p>
            <a:pPr marL="0" indent="0">
              <a:buNone/>
            </a:pPr>
            <a:r>
              <a:rPr lang="en-US" sz="1200" dirty="0" smtClean="0">
                <a:solidFill>
                  <a:schemeClr val="tx2"/>
                </a:solidFill>
              </a:rPr>
              <a:t>				(</a:t>
            </a:r>
            <a:r>
              <a:rPr lang="en-US" sz="1200" dirty="0">
                <a:solidFill>
                  <a:schemeClr val="tx2"/>
                </a:solidFill>
              </a:rPr>
              <a:t>Livingston, J., Milne, T., Fang, M.L., &amp; Amari, E., 2011)</a:t>
            </a:r>
          </a:p>
          <a:p>
            <a:pPr marL="0" indent="0">
              <a:buNone/>
            </a:pPr>
            <a:endParaRPr lang="en-US" sz="2400" dirty="0" smtClean="0"/>
          </a:p>
          <a:p>
            <a:endParaRPr lang="en-US" sz="2400" dirty="0"/>
          </a:p>
          <a:p>
            <a:endParaRPr lang="en-US" sz="2625" dirty="0"/>
          </a:p>
          <a:p>
            <a:pPr marL="0" indent="0">
              <a:buNone/>
            </a:pPr>
            <a:endParaRPr lang="en-US" sz="1000" dirty="0" smtClean="0"/>
          </a:p>
          <a:p>
            <a:pPr marL="0" indent="0">
              <a:buNone/>
            </a:pPr>
            <a:r>
              <a:rPr lang="en-US" dirty="0" smtClean="0"/>
              <a:t> </a:t>
            </a:r>
            <a:endParaRPr lang="en-US" dirty="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118112640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107660"/>
            <a:ext cx="7315200" cy="3992563"/>
          </a:xfrm>
        </p:spPr>
        <p:txBody>
          <a:bodyPr/>
          <a:lstStyle/>
          <a:p>
            <a:pPr marL="0" indent="0">
              <a:spcBef>
                <a:spcPts val="0"/>
              </a:spcBef>
              <a:buNone/>
            </a:pPr>
            <a:r>
              <a:rPr lang="en-US" sz="3200" b="1" dirty="0">
                <a:solidFill>
                  <a:schemeClr val="tx2"/>
                </a:solidFill>
                <a:latin typeface="Arial" panose="020B0604020202020204" pitchFamily="34" charset="0"/>
                <a:cs typeface="Arial" panose="020B0604020202020204" pitchFamily="34" charset="0"/>
              </a:rPr>
              <a:t>Evidence-Based Methods </a:t>
            </a:r>
            <a:r>
              <a:rPr lang="en-US" sz="3200" b="1" dirty="0" smtClean="0">
                <a:solidFill>
                  <a:schemeClr val="tx2"/>
                </a:solidFill>
                <a:latin typeface="Arial" panose="020B0604020202020204" pitchFamily="34" charset="0"/>
                <a:cs typeface="Arial" panose="020B0604020202020204" pitchFamily="34" charset="0"/>
              </a:rPr>
              <a:t>to</a:t>
            </a:r>
          </a:p>
          <a:p>
            <a:pPr marL="0" indent="0">
              <a:spcBef>
                <a:spcPts val="0"/>
              </a:spcBef>
              <a:buNone/>
            </a:pPr>
            <a:r>
              <a:rPr lang="en-US" sz="3200" b="1" dirty="0" smtClean="0">
                <a:solidFill>
                  <a:schemeClr val="tx2"/>
                </a:solidFill>
                <a:latin typeface="Arial" panose="020B0604020202020204" pitchFamily="34" charset="0"/>
                <a:cs typeface="Arial" panose="020B0604020202020204" pitchFamily="34" charset="0"/>
              </a:rPr>
              <a:t>Reduce </a:t>
            </a:r>
            <a:r>
              <a:rPr lang="en-US" sz="3200" b="1" dirty="0">
                <a:solidFill>
                  <a:schemeClr val="tx2"/>
                </a:solidFill>
                <a:latin typeface="Arial" panose="020B0604020202020204" pitchFamily="34" charset="0"/>
                <a:cs typeface="Arial" panose="020B0604020202020204" pitchFamily="34" charset="0"/>
              </a:rPr>
              <a:t>the Stigma of SUDs</a:t>
            </a:r>
          </a:p>
          <a:p>
            <a:pPr marL="0" indent="0">
              <a:buNone/>
            </a:pPr>
            <a:endParaRPr lang="en-US" sz="1000" b="1" dirty="0" smtClean="0">
              <a:solidFill>
                <a:schemeClr val="tx2"/>
              </a:solidFill>
              <a:latin typeface="Arial" panose="020B0604020202020204" pitchFamily="34" charset="0"/>
              <a:cs typeface="Arial" panose="020B0604020202020204" pitchFamily="34" charset="0"/>
            </a:endParaRPr>
          </a:p>
          <a:p>
            <a:pPr marL="0" indent="0">
              <a:buNone/>
            </a:pPr>
            <a:r>
              <a:rPr lang="en-US" sz="3000" b="1" dirty="0" smtClean="0">
                <a:solidFill>
                  <a:schemeClr val="tx2"/>
                </a:solidFill>
                <a:latin typeface="Arial" panose="020B0604020202020204" pitchFamily="34" charset="0"/>
                <a:cs typeface="Arial" panose="020B0604020202020204" pitchFamily="34" charset="0"/>
              </a:rPr>
              <a:t>    </a:t>
            </a:r>
            <a:r>
              <a:rPr lang="en-US" b="1" dirty="0" smtClean="0">
                <a:solidFill>
                  <a:schemeClr val="tx2"/>
                </a:solidFill>
                <a:latin typeface="Arial" panose="020B0604020202020204" pitchFamily="34" charset="0"/>
                <a:cs typeface="Arial" panose="020B0604020202020204" pitchFamily="34" charset="0"/>
              </a:rPr>
              <a:t>For the Public:</a:t>
            </a:r>
            <a:endParaRPr lang="en-US" b="1" dirty="0">
              <a:solidFill>
                <a:schemeClr val="tx2"/>
              </a:solidFill>
              <a:latin typeface="Arial" panose="020B0604020202020204" pitchFamily="34" charset="0"/>
              <a:cs typeface="Arial" panose="020B0604020202020204" pitchFamily="34" charset="0"/>
            </a:endParaRPr>
          </a:p>
          <a:p>
            <a:pPr lvl="1"/>
            <a:r>
              <a:rPr lang="en-US" dirty="0">
                <a:solidFill>
                  <a:schemeClr val="tx2"/>
                </a:solidFill>
                <a:latin typeface="Arial" panose="020B0604020202020204" pitchFamily="34" charset="0"/>
                <a:cs typeface="Arial" panose="020B0604020202020204" pitchFamily="34" charset="0"/>
              </a:rPr>
              <a:t> Educational fact </a:t>
            </a:r>
            <a:r>
              <a:rPr lang="en-US" dirty="0" smtClean="0">
                <a:solidFill>
                  <a:schemeClr val="tx2"/>
                </a:solidFill>
                <a:latin typeface="Arial" panose="020B0604020202020204" pitchFamily="34" charset="0"/>
                <a:cs typeface="Arial" panose="020B0604020202020204" pitchFamily="34" charset="0"/>
              </a:rPr>
              <a:t>sheets</a:t>
            </a:r>
          </a:p>
          <a:p>
            <a:pPr marL="457200" lvl="1" indent="0">
              <a:buNone/>
            </a:pPr>
            <a:r>
              <a:rPr lang="en-US" sz="300" dirty="0" smtClean="0">
                <a:solidFill>
                  <a:schemeClr val="tx2"/>
                </a:solidFill>
                <a:latin typeface="Arial" panose="020B0604020202020204" pitchFamily="34" charset="0"/>
                <a:cs typeface="Arial" panose="020B0604020202020204" pitchFamily="34" charset="0"/>
              </a:rPr>
              <a:t> </a:t>
            </a:r>
          </a:p>
          <a:p>
            <a:pPr lvl="1"/>
            <a:r>
              <a:rPr lang="en-US" dirty="0" smtClean="0">
                <a:solidFill>
                  <a:schemeClr val="tx2"/>
                </a:solidFill>
                <a:latin typeface="Arial" panose="020B0604020202020204" pitchFamily="34" charset="0"/>
                <a:cs typeface="Arial" panose="020B0604020202020204" pitchFamily="34" charset="0"/>
              </a:rPr>
              <a:t>Leaflets </a:t>
            </a:r>
            <a:r>
              <a:rPr lang="en-US" dirty="0">
                <a:solidFill>
                  <a:schemeClr val="tx2"/>
                </a:solidFill>
                <a:latin typeface="Arial" panose="020B0604020202020204" pitchFamily="34" charset="0"/>
                <a:cs typeface="Arial" panose="020B0604020202020204" pitchFamily="34" charset="0"/>
              </a:rPr>
              <a:t>of positive stories of individuals with SUD who are in </a:t>
            </a:r>
            <a:r>
              <a:rPr lang="en-US" dirty="0" smtClean="0">
                <a:solidFill>
                  <a:schemeClr val="tx2"/>
                </a:solidFill>
                <a:latin typeface="Arial" panose="020B0604020202020204" pitchFamily="34" charset="0"/>
                <a:cs typeface="Arial" panose="020B0604020202020204" pitchFamily="34" charset="0"/>
              </a:rPr>
              <a:t>recovery</a:t>
            </a:r>
          </a:p>
          <a:p>
            <a:pPr marL="457200" lvl="1" indent="0">
              <a:buNone/>
            </a:pPr>
            <a:endParaRPr lang="en-US" dirty="0">
              <a:solidFill>
                <a:schemeClr val="tx2"/>
              </a:solidFill>
              <a:latin typeface="Arial" panose="020B0604020202020204" pitchFamily="34" charset="0"/>
              <a:cs typeface="Arial" panose="020B0604020202020204" pitchFamily="34" charset="0"/>
            </a:endParaRPr>
          </a:p>
          <a:p>
            <a:pPr marL="457200" lvl="1" indent="0">
              <a:buNone/>
            </a:pPr>
            <a:endParaRPr lang="en-US" dirty="0">
              <a:solidFill>
                <a:schemeClr val="accent1">
                  <a:lumMod val="75000"/>
                </a:schemeClr>
              </a:solidFill>
            </a:endParaRPr>
          </a:p>
          <a:p>
            <a:pPr marL="0" indent="0">
              <a:buNone/>
            </a:pPr>
            <a:r>
              <a:rPr lang="en-US" sz="1200" dirty="0" smtClean="0">
                <a:solidFill>
                  <a:schemeClr val="tx2"/>
                </a:solidFill>
              </a:rPr>
              <a:t>				(</a:t>
            </a:r>
            <a:r>
              <a:rPr lang="en-US" sz="1200" dirty="0">
                <a:solidFill>
                  <a:schemeClr val="tx2"/>
                </a:solidFill>
              </a:rPr>
              <a:t>Livingston, J., Milne, T., Fang, M.L., &amp; Amari, E., 2011)</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1997502334"/>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5004" y="1107660"/>
            <a:ext cx="8145596" cy="4073940"/>
          </a:xfrm>
        </p:spPr>
        <p:txBody>
          <a:bodyPr/>
          <a:lstStyle/>
          <a:p>
            <a:pPr marL="0" indent="0">
              <a:buNone/>
            </a:pPr>
            <a:r>
              <a:rPr lang="en-US" b="1" dirty="0" smtClean="0">
                <a:solidFill>
                  <a:schemeClr val="tx2"/>
                </a:solidFill>
                <a:latin typeface="Arial" panose="020B0604020202020204" pitchFamily="34" charset="0"/>
                <a:cs typeface="Arial" panose="020B0604020202020204" pitchFamily="34" charset="0"/>
              </a:rPr>
              <a:t>Rural Programs can also Address Stigma through Good Samaritan Protections</a:t>
            </a:r>
          </a:p>
          <a:p>
            <a:pPr marL="0" indent="0">
              <a:buNone/>
            </a:pPr>
            <a:endParaRPr lang="en-US" sz="600" b="1" dirty="0" smtClean="0">
              <a:solidFill>
                <a:schemeClr val="tx2"/>
              </a:solidFill>
              <a:latin typeface="Arial" panose="020B0604020202020204" pitchFamily="34" charset="0"/>
              <a:cs typeface="Arial" panose="020B0604020202020204" pitchFamily="34" charset="0"/>
            </a:endParaRPr>
          </a:p>
          <a:p>
            <a:pPr lvl="1"/>
            <a:r>
              <a:rPr lang="en-US" sz="2000" b="1" dirty="0">
                <a:solidFill>
                  <a:schemeClr val="tx2"/>
                </a:solidFill>
                <a:latin typeface="Arial" panose="020B0604020202020204" pitchFamily="34" charset="0"/>
                <a:cs typeface="Arial" panose="020B0604020202020204" pitchFamily="34" charset="0"/>
              </a:rPr>
              <a:t>Good Samaritan Drug Overdose Laws</a:t>
            </a:r>
            <a:r>
              <a:rPr lang="en-US" sz="2000" dirty="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Provide immunity from criminal prosecution to individuals experiencing an overdose or their companion to request emergency services during an overdose in an effort to prevent overdose-related fatalities</a:t>
            </a:r>
          </a:p>
          <a:p>
            <a:pPr marL="457200" lvl="1" indent="0">
              <a:buNone/>
            </a:pPr>
            <a:endParaRPr lang="en-US" sz="800" dirty="0" smtClean="0">
              <a:solidFill>
                <a:schemeClr val="tx2"/>
              </a:solidFill>
              <a:latin typeface="Arial" panose="020B0604020202020204" pitchFamily="34" charset="0"/>
              <a:cs typeface="Arial" panose="020B0604020202020204" pitchFamily="34" charset="0"/>
            </a:endParaRPr>
          </a:p>
          <a:p>
            <a:pPr lvl="1"/>
            <a:r>
              <a:rPr lang="en-US" sz="2000" dirty="0" smtClean="0">
                <a:solidFill>
                  <a:schemeClr val="tx2"/>
                </a:solidFill>
                <a:latin typeface="Arial" panose="020B0604020202020204" pitchFamily="34" charset="0"/>
                <a:cs typeface="Arial" panose="020B0604020202020204" pitchFamily="34" charset="0"/>
              </a:rPr>
              <a:t>These laws can </a:t>
            </a:r>
            <a:r>
              <a:rPr lang="en-US" sz="2000" dirty="0">
                <a:solidFill>
                  <a:schemeClr val="tx2"/>
                </a:solidFill>
                <a:latin typeface="Arial" panose="020B0604020202020204" pitchFamily="34" charset="0"/>
                <a:cs typeface="Arial" panose="020B0604020202020204" pitchFamily="34" charset="0"/>
              </a:rPr>
              <a:t>also help to support naloxone expansion programs by </a:t>
            </a:r>
            <a:r>
              <a:rPr lang="en-US" sz="2000" dirty="0">
                <a:solidFill>
                  <a:schemeClr val="tx2"/>
                </a:solidFill>
                <a:latin typeface="Arial" panose="020B0604020202020204" pitchFamily="34" charset="0"/>
                <a:cs typeface="Arial" panose="020B0604020202020204" pitchFamily="34" charset="0"/>
                <a:hlinkClick r:id="rId3"/>
              </a:rPr>
              <a:t>providing immunity from criminal prosecution</a:t>
            </a:r>
            <a:r>
              <a:rPr lang="en-US" sz="2000" dirty="0">
                <a:solidFill>
                  <a:schemeClr val="tx2"/>
                </a:solidFill>
                <a:latin typeface="Arial" panose="020B0604020202020204" pitchFamily="34" charset="0"/>
                <a:cs typeface="Arial" panose="020B0604020202020204" pitchFamily="34" charset="0"/>
              </a:rPr>
              <a:t> to individuals experiencing an overdose or their companion to request emergency services during an overdose in an effort to prevent overdose-related fatalities</a:t>
            </a:r>
            <a:r>
              <a:rPr lang="en-US" sz="2000" dirty="0" smtClean="0">
                <a:solidFill>
                  <a:schemeClr val="tx2"/>
                </a:solidFill>
                <a:latin typeface="Arial" panose="020B0604020202020204" pitchFamily="34" charset="0"/>
                <a:cs typeface="Arial" panose="020B0604020202020204" pitchFamily="34" charset="0"/>
              </a:rPr>
              <a:t>.</a:t>
            </a:r>
          </a:p>
          <a:p>
            <a:pPr marL="457200" lvl="1" indent="0">
              <a:buNone/>
            </a:pPr>
            <a:endParaRPr lang="en-US" sz="2000" dirty="0" smtClean="0">
              <a:solidFill>
                <a:schemeClr val="tx2"/>
              </a:solidFill>
              <a:latin typeface="Arial" panose="020B0604020202020204" pitchFamily="34" charset="0"/>
              <a:cs typeface="Arial" panose="020B0604020202020204" pitchFamily="34" charset="0"/>
            </a:endParaRPr>
          </a:p>
          <a:p>
            <a:pPr marL="457200" lvl="1" indent="0">
              <a:buNone/>
            </a:pPr>
            <a:r>
              <a:rPr lang="en-US" sz="1200" dirty="0" smtClean="0"/>
              <a:t>Retrieved from https</a:t>
            </a:r>
            <a:r>
              <a:rPr lang="en-US" sz="1200" dirty="0"/>
              <a:t>://www.ruralhealthinfo.org/toolkits/substance-abuse/2/harm-reduction/naloxone#good-samaritan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1262243740"/>
      </p:ext>
    </p:extLst>
  </p:cSld>
  <p:clrMapOvr>
    <a:masterClrMapping/>
  </p:clrMapOvr>
  <p:transition>
    <p:wipe/>
  </p:transition>
</p:sld>
</file>

<file path=ppt/theme/theme1.xml><?xml version="1.0" encoding="utf-8"?>
<a:theme xmlns:a="http://schemas.openxmlformats.org/drawingml/2006/main" name="2012.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2426</TotalTime>
  <Words>1058</Words>
  <Application>Microsoft Office PowerPoint</Application>
  <PresentationFormat>On-screen Show (4:3)</PresentationFormat>
  <Paragraphs>172</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2012.Presentation.Master</vt:lpstr>
      <vt:lpstr>The Rural Impact on Stigma and Substance Use Disorders (SUDs)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Case Study</vt:lpstr>
      <vt:lpstr>Case Study</vt:lpstr>
      <vt:lpstr>References</vt:lpstr>
      <vt:lpstr>References</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Erin</dc:creator>
  <cp:lastModifiedBy>Terra K Hamblin</cp:lastModifiedBy>
  <cp:revision>179</cp:revision>
  <cp:lastPrinted>2018-06-19T18:49:41Z</cp:lastPrinted>
  <dcterms:created xsi:type="dcterms:W3CDTF">2012-12-05T14:23:24Z</dcterms:created>
  <dcterms:modified xsi:type="dcterms:W3CDTF">2018-08-29T22:09:47Z</dcterms:modified>
</cp:coreProperties>
</file>