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70" r:id="rId3"/>
    <p:sldId id="257" r:id="rId4"/>
    <p:sldId id="264" r:id="rId5"/>
    <p:sldId id="265" r:id="rId6"/>
    <p:sldId id="304" r:id="rId7"/>
    <p:sldId id="271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305" r:id="rId16"/>
    <p:sldId id="284" r:id="rId17"/>
    <p:sldId id="281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306" r:id="rId27"/>
    <p:sldId id="291" r:id="rId28"/>
    <p:sldId id="292" r:id="rId29"/>
    <p:sldId id="295" r:id="rId30"/>
    <p:sldId id="293" r:id="rId31"/>
    <p:sldId id="294" r:id="rId32"/>
    <p:sldId id="297" r:id="rId33"/>
    <p:sldId id="296" r:id="rId34"/>
    <p:sldId id="298" r:id="rId35"/>
    <p:sldId id="299" r:id="rId36"/>
    <p:sldId id="300" r:id="rId37"/>
    <p:sldId id="301" r:id="rId38"/>
    <p:sldId id="302" r:id="rId39"/>
    <p:sldId id="307" r:id="rId40"/>
    <p:sldId id="30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65" d="100"/>
          <a:sy n="65" d="100"/>
        </p:scale>
        <p:origin x="-1386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8EC1-2505-487B-A066-30E787FD85A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CAD7-1FC4-47FD-8291-5876AF93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69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0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A21F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Addressing Common Behavioral Health Problems in Primary Care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 smtClean="0"/>
              <a:t>Module 7</a:t>
            </a:r>
          </a:p>
          <a:p>
            <a:r>
              <a:rPr lang="en-US" dirty="0" smtClean="0"/>
              <a:t>James J. Werner, PhD, MSSA</a:t>
            </a:r>
            <a:br>
              <a:rPr lang="en-US" dirty="0" smtClean="0"/>
            </a:br>
            <a:r>
              <a:rPr lang="en-US" dirty="0" smtClean="0"/>
              <a:t>Case Western Reserve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Assess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buFont typeface="Arial" pitchFamily="34" charset="0"/>
              <a:buChar char="•"/>
            </a:pPr>
            <a:r>
              <a:rPr lang="en-US" dirty="0" smtClean="0"/>
              <a:t>Objectives 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Determine what is associated with patient’s problem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Determine what could change in order to decrease symptoms or improve functioning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Assess patient’s motivation for change</a:t>
            </a:r>
          </a:p>
          <a:p>
            <a:pPr marL="284163" indent="-284163"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Gather information on symptoms, thoughts, emotions, behaviors, family, friends, &amp; environment</a:t>
            </a:r>
          </a:p>
          <a:p>
            <a:pPr marL="684213" lvl="1" indent="-284163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Advise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Describe to the patient the range of potential interventions and expected outcomes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Using information from the ‘Assess’ step, describe to the patient the various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Discuss the implications of each intervention for the target outcomes specified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Enable the patient to decide on best course of action on basis of options discussed in the ‘Advise’ stage.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and support the patient in the process of considering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patient to suggest new options not previously discussed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patient time and space to consider options and discuss them with significant others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Assist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Help the patient implement the agreed-upon intervention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Develop new skills, solve problems, overcome barriers, implement behavior 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Support the patient’s efforts to implement the intervention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Arrange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Specify the patient’s plan for follow-up with the BHC, PCP, specialty mental health provider, or other provider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Advise and assist the patient in arranging follow-up appointments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Communicate the patient’s follow-up plan to others on the healthcare team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follow-up is with BHC, discuss the focus of the next appointment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How does the 5 A’s model’s ‘Assess’ step compare to the assessment procedures you currently use at your field placement/internship site?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The 5 A’s model is a clinical framework for addressing a wide range of health conditions.  Can you apply the model to one of your current clients at your internship?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What issues should be considered when using the 5 A’s model with patients of different cultures?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838200"/>
          </a:xfrm>
        </p:spPr>
        <p:txBody>
          <a:bodyPr/>
          <a:lstStyle/>
          <a:p>
            <a:r>
              <a:rPr lang="en-US" dirty="0" smtClean="0"/>
              <a:t>5 A’s Model for Initial Consultation Visit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Introduce behavioral health consultation service (1-2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Assess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Identify/clarify consultation problem (1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Conduct functional assessment (12-15 minutes)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Advise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Summarize understanding of the problem (1-2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List possible change-plan options (1-2 min.) or begin Motivational Interviewing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Engage the patient in determining a course of action, if any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Assist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Start a change plan (10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Arrange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Determine and discuss next steps; communicate plan to healthcare team</a:t>
            </a:r>
          </a:p>
          <a:p>
            <a:pPr lvl="1">
              <a:buNone/>
            </a:pPr>
            <a:r>
              <a:rPr lang="en-US" sz="1600" dirty="0" smtClean="0"/>
              <a:t>Total time: 30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5 A’s to Two Common Primary Care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Diabetes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10%-30% of PC patients have 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Frequently unrecognized by PCPs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Time-limited psychotherapies often effective when combined with antidepressant treatment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Patients with mild to moderate depression can be effectively treated in PC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Referral may be needed for patients with higher levels of severity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  <a:r>
              <a:rPr lang="en-US" sz="18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Introduce, identify, clarify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does the patient want to change?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are the patient’s levels of motivation and confidence?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 symptom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Tools: PHQ-2, PHQ-9, MDQ, ‘SIGECAPS’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 functional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Onset, duration, intensity, frequency, effects on functioning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Potential biological causes: thyroid disorders, nutritional deficits, neurological damage (</a:t>
            </a:r>
            <a:r>
              <a:rPr lang="en-US" sz="1600" dirty="0" err="1" smtClean="0"/>
              <a:t>eg</a:t>
            </a:r>
            <a:r>
              <a:rPr lang="en-US" sz="1600" dirty="0" smtClean="0"/>
              <a:t>, head trauma, stroke), substance use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Suicidal ideation: history, precipitants, frequency, method, impulsivity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Assess medication adherence if antidepressant has been prescribed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048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Understand the magnitude, prevalence, and health effects of: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Behaviorally-related health problems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Unhealthy lifestyle behaviors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Common behavioral disorders</a:t>
            </a:r>
          </a:p>
          <a:p>
            <a:pPr marL="1257300" lvl="2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Learn a direct practice framework for addressing common health problems, unhealthy lifestyle behaviors, and behavioral disorders in primary care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Learn methods used by primary care behavioral healthcare providers to effectively address depression and diabetes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3581400"/>
          </a:xfrm>
        </p:spPr>
        <p:txBody>
          <a:bodyPr/>
          <a:lstStyle/>
          <a:p>
            <a:r>
              <a:rPr lang="en-US" u="sng" dirty="0" smtClean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Use handout to explain the typical downward spiral of depression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Identify the patient’s solutions</a:t>
            </a:r>
            <a:r>
              <a:rPr lang="en-US" sz="16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Inquire about what has helped patient with depression previously, and what they were doing differently then  vs. now (</a:t>
            </a:r>
            <a:r>
              <a:rPr lang="en-US" sz="1600" dirty="0" err="1" smtClean="0"/>
              <a:t>ie</a:t>
            </a:r>
            <a:r>
              <a:rPr lang="en-US" sz="1600" dirty="0" smtClean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 antidepressant prescription, watchful waiting, referral to specialty MH, &amp; options suggested by the patient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Present evidence-based options for depression: behavioral activation, cognitive disputation, problem-solving, patient’s own method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Describe what each option involves and how it may help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Begin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the patient to suggest new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the patient the opportunity to discuss options with family or friends if they wish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follow-up appointment may be necessary to discuss the options further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 one or more interventions chosen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Selected Intervention: Behavioral activation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Help the patient set specific and realistic goals to increase enjoyable and meaningful 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Explain why and how the patient should monitor her mood daily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Handout tool is available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  <a:r>
              <a:rPr lang="en-US" dirty="0" smtClean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Selected intervention: Cognitive disputation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Ask patient to identify her own unhelpful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Teach patient how to question the accuracy of these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Teach patient to challenge distorted thoughts, and to choose to think and respond differently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If this method fails to achieve the patient’s objectives, use a stepped care approach to intensify treatment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Employ more comprehensive cognitive therapy (or refer the patient if this method exceeds the BHC’s available time)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Teach: the 8 common types of cognitive distortions; tracking and categorizing thoughts; tracking emotions and behaviors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3581400"/>
          </a:xfrm>
        </p:spPr>
        <p:txBody>
          <a:bodyPr/>
          <a:lstStyle/>
          <a:p>
            <a:pPr marL="457200" indent="-457200"/>
            <a:r>
              <a:rPr lang="en-US" u="sng" dirty="0" smtClean="0"/>
              <a:t>Assist</a:t>
            </a:r>
            <a:r>
              <a:rPr lang="en-US" dirty="0" smtClean="0"/>
              <a:t> (continued)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Selected intervention: Problem Solving</a:t>
            </a:r>
          </a:p>
          <a:p>
            <a:pPr marL="803275" indent="-346075">
              <a:spcBef>
                <a:spcPts val="800"/>
              </a:spcBef>
              <a:buFont typeface="+mj-lt"/>
              <a:buAutoNum type="alphaLcParenR"/>
            </a:pPr>
            <a:r>
              <a:rPr lang="en-US" sz="1800" dirty="0" smtClean="0"/>
              <a:t>Help the patient identify and define the problem 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Brainstorm solutions with patient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evaluating possible solutions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selecting a solution to try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developing methods for assessing outcomes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Ask patient to describe how she plans to implement the method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Assess outcomes with patient in a follow-up visit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If outcomes are not favorable, return to step 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 smtClean="0"/>
              <a:t>Arrange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number of necessary follow-up visits can vary greatly between individuals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patient is not having success after 2 or 3 visits and barriers are difficult to overcome, consider referral to specialty mental health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Communicate with PCP about patient’s preferred approach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Keep PCP apprised of patient’s progress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might a BHP and a PCP effectively collaborate to provide higher quality care to a depressed patient than either one could alone?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could the PCP and BHP reduce stigma for a patient who is uncertain about being referred for the first time to a BHP?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2590800"/>
          </a:xfrm>
        </p:spPr>
        <p:txBody>
          <a:bodyPr/>
          <a:lstStyle/>
          <a:p>
            <a:pPr marL="346075" indent="-346075"/>
            <a:r>
              <a:rPr lang="en-US" dirty="0" smtClean="0"/>
              <a:t>Prevalence of diabetes in U.S. (2010)</a:t>
            </a:r>
          </a:p>
          <a:p>
            <a:pPr marL="746125" lvl="1" indent="-346075">
              <a:buFont typeface="Arial" pitchFamily="34" charset="0"/>
              <a:buChar char="•"/>
            </a:pPr>
            <a:r>
              <a:rPr lang="en-US" dirty="0" smtClean="0"/>
              <a:t>25.8 million people have diabetes in the U.S.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8.3% of the total population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11.3% of Americans age 20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 smtClean="0"/>
              <a:t>Up from 8.7% in 2002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26.9% of Americans age 65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 smtClean="0"/>
              <a:t>Up from 18.3% in 2002</a:t>
            </a:r>
          </a:p>
          <a:p>
            <a:pPr marL="346075" indent="-346075"/>
            <a:r>
              <a:rPr lang="en-US" dirty="0" smtClean="0"/>
              <a:t>Prevalence of </a:t>
            </a:r>
            <a:r>
              <a:rPr lang="en-US" u="sng" dirty="0" smtClean="0"/>
              <a:t>pre</a:t>
            </a:r>
            <a:r>
              <a:rPr lang="en-US" dirty="0" smtClean="0"/>
              <a:t>-diabetes in U.S. (2010)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79 million adults in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Type II: begins as insulin resistance.  As the need for insulin rises, the pancreas gradually loses its ability to produce it.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90-95% of all diagnosed cases 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Type 1: develops when the body's immune system destroys pancreatic beta cells, the only cells in the body that make the hormone insulin that regulates blood glucose. 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~5% of all diagnosed cases of diabetes.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Gestational: Hormones during pregnancy contribute to insulin resistance.  Diabetes results if the pancreas cannot produce enough insulin due to beta cell dysfunction.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~7% of pregnancies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sz="2000" u="sng" dirty="0" smtClean="0"/>
              <a:t>Risk factors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Obesity / high body mass index (BMI)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Sedentary lifestyle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Unhealthy eating habits: diet high in fat and sugar, low in fiber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High blood pressure &amp; high cholesterol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History of gestational diabetes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Family history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 smtClean="0"/>
              <a:t>Ethnicity: Hispanic/Latino Americans, African Americans, Native Americans, Asian Americans, Pacific Islanders, Alaska Natives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 smtClean="0"/>
              <a:t>Polycystic ovary syndrome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Increased 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Most Common Reasons for Primary Care </a:t>
            </a:r>
            <a:r>
              <a:rPr lang="en-US" dirty="0" smtClean="0"/>
              <a:t>Visits</a:t>
            </a:r>
            <a:r>
              <a:rPr lang="en-US" baseline="30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743200"/>
            <a:ext cx="3924300" cy="2362200"/>
          </a:xfrm>
        </p:spPr>
        <p:txBody>
          <a:bodyPr/>
          <a:lstStyle/>
          <a:p>
            <a:pPr marL="914400" lvl="1" indent="-457200"/>
            <a:r>
              <a:rPr lang="en-US" dirty="0" smtClean="0"/>
              <a:t>diabetes</a:t>
            </a:r>
          </a:p>
          <a:p>
            <a:pPr marL="914400" lvl="1" indent="-457200"/>
            <a:r>
              <a:rPr lang="en-US" dirty="0" smtClean="0"/>
              <a:t>hypertension</a:t>
            </a:r>
          </a:p>
          <a:p>
            <a:pPr marL="914400" lvl="1" indent="-457200"/>
            <a:r>
              <a:rPr lang="en-US" dirty="0" smtClean="0"/>
              <a:t>stomach pain</a:t>
            </a:r>
          </a:p>
          <a:p>
            <a:pPr marL="914400" lvl="1" indent="-457200"/>
            <a:r>
              <a:rPr lang="en-US" dirty="0" smtClean="0"/>
              <a:t>cough </a:t>
            </a:r>
          </a:p>
          <a:p>
            <a:pPr marL="914400" lvl="1" indent="-457200"/>
            <a:r>
              <a:rPr lang="en-US" dirty="0" smtClean="0"/>
              <a:t>throat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743200"/>
            <a:ext cx="3924300" cy="2286000"/>
          </a:xfrm>
        </p:spPr>
        <p:txBody>
          <a:bodyPr/>
          <a:lstStyle/>
          <a:p>
            <a:pPr marL="914400" lvl="1" indent="-457200"/>
            <a:r>
              <a:rPr lang="en-US" dirty="0" smtClean="0"/>
              <a:t>knee pain </a:t>
            </a:r>
          </a:p>
          <a:p>
            <a:pPr marL="914400" lvl="1" indent="-457200"/>
            <a:r>
              <a:rPr lang="en-US" dirty="0" smtClean="0"/>
              <a:t>back pain </a:t>
            </a:r>
          </a:p>
          <a:p>
            <a:pPr marL="914400" lvl="1" indent="-457200"/>
            <a:r>
              <a:rPr lang="en-US" dirty="0" smtClean="0"/>
              <a:t>fever</a:t>
            </a:r>
          </a:p>
          <a:p>
            <a:pPr marL="914400" lvl="1" indent="-457200"/>
            <a:r>
              <a:rPr lang="en-US" dirty="0" smtClean="0"/>
              <a:t>vision problems </a:t>
            </a:r>
          </a:p>
          <a:p>
            <a:pPr marL="914400" lvl="1" indent="-457200"/>
            <a:r>
              <a:rPr lang="en-US" dirty="0" smtClean="0"/>
              <a:t>headache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Top 10 reasons why patients obtained </a:t>
            </a:r>
          </a:p>
          <a:p>
            <a:pPr algn="ctr"/>
            <a:r>
              <a:rPr lang="en-US" dirty="0" smtClean="0"/>
              <a:t>primary care in 2009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09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These accounted for ~1/3 of all U.S. primary care visits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76400"/>
            <a:ext cx="3314700" cy="3581400"/>
          </a:xfrm>
        </p:spPr>
        <p:txBody>
          <a:bodyPr/>
          <a:lstStyle/>
          <a:p>
            <a:pPr algn="ctr"/>
            <a:r>
              <a:rPr lang="en-US" sz="1800" u="sng" dirty="0" smtClean="0"/>
              <a:t>Complications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Heart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Stroke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High blood pressure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Blindness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Nerve damage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Kidney failure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Amputations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Dental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Others…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343400" cy="3581400"/>
          </a:xfrm>
        </p:spPr>
        <p:txBody>
          <a:bodyPr/>
          <a:lstStyle/>
          <a:p>
            <a:pPr algn="ctr"/>
            <a:r>
              <a:rPr lang="en-US" sz="1800" u="sng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Monitor &amp; maintain healthy blood glucose levels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Monitor &amp; maintain a healthy weight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Maintain a diet high in nutrients and fiber, low in fats and carbohydrates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Be physically active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Adhere closely to medication regimen (85% are prescribed medication)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2000" dirty="0" smtClean="0"/>
              <a:t>Diabetes is one of the most challenging chronic diseases to self-manage due to: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to monitor dietary intake and test blood glucose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to monitor feet, eyes, &amp; renal function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Many patients must adhere to complex medication regimens, including self-administration of insulin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Increased risk of depressive symptoms 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Keep in mind that there is significant variability among patients in the level of effort required to manage diabetes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Depending on disease severity, psychosocial factors, cognitive variables, other &amp; factors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Objectives for BHC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Collaborate with patient and PCP to improve management of physiological aspects of disease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 patient reduce emotional distress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 patient in maintaining healthy lifestyle behaviors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Introduce BHC service, identify the problem, clarify the patient’s needs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does the patient want to change and why?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are the patient’s levels of motivation and confidence? (MI ruler)</a:t>
            </a:r>
          </a:p>
          <a:p>
            <a:pPr marL="342900" lvl="2" indent="-342900">
              <a:buClr>
                <a:srgbClr val="16A21F"/>
              </a:buClr>
              <a:buFont typeface="Arial" pitchFamily="34" charset="0"/>
              <a:buChar char="•"/>
            </a:pPr>
            <a:r>
              <a:rPr lang="en-US" dirty="0" smtClean="0"/>
              <a:t>Assess relevant psychosocial/spiritual factors (instruments: Diabetes Distress Scale, PHQ-9)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Stress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Anger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Loneliness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Social/family/spiritual support</a:t>
            </a:r>
          </a:p>
          <a:p>
            <a:pPr lvl="1"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  <a:r>
              <a:rPr lang="en-US" sz="1800" dirty="0" smtClean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modifiable risk factors (sources: check medical record, ask patient directly)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High blood pressure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Obesity/BMI/dietary habits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HbA1c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Level of regular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Frequency of blood sugar monitoring and level of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Medication adherence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Summarize your understanding of the problem for the patient and check for agreement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Ask the PCP about her goals for the patient and incorporate into next step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 smtClean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Identify patient’s solutions</a:t>
            </a:r>
            <a:r>
              <a:rPr lang="en-US" sz="1800" dirty="0" smtClean="0"/>
              <a:t>: Inquire about what has helped patient manage diabetes in the past, and what they were doing differently then  vs. now (</a:t>
            </a:r>
            <a:r>
              <a:rPr lang="en-US" sz="1800" dirty="0" err="1" smtClean="0"/>
              <a:t>ie</a:t>
            </a:r>
            <a:r>
              <a:rPr lang="en-US" sz="1800" dirty="0" smtClean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Discuss options </a:t>
            </a:r>
            <a:r>
              <a:rPr lang="en-US" sz="1800" dirty="0" err="1" smtClean="0"/>
              <a:t>eg</a:t>
            </a:r>
            <a:r>
              <a:rPr lang="en-US" sz="1800" dirty="0" smtClean="0"/>
              <a:t>., improving medication adherence, make dietary changes, increasing physical activity, options suggested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Discuss options that interest the patient most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Recommend methods for achieving goals, </a:t>
            </a:r>
            <a:r>
              <a:rPr lang="en-US" sz="1800" dirty="0" err="1" smtClean="0"/>
              <a:t>eg</a:t>
            </a:r>
            <a:r>
              <a:rPr lang="en-US" sz="1800" dirty="0" smtClean="0"/>
              <a:t>., increase frequency of blood sugar checks to 2 times/day, walk for 15 minutes twice each day, use pill organizers, patient’s previously successful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Describe what each option involves and how it can help the patient achieve her goals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the patient to suggest and discuss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the patient the opportunity to discuss the options with significant others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follow-up appointment may be necessary to further discuss options and agree on a plan of 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patient will implement one or more interventions they have selected,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Maintain a daily self-monitoring log of blood sugar readings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Implement a plan to immediately remediate out of range blood sugar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Walk a targeted number of steps/day to increase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Replace commonly eaten foods that spike blood sugar levels with more healthy choices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Take specific actions to decrease depression and emotional distress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Increase social engagement with friends and family to improve coping capacity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u="sng" dirty="0" smtClean="0"/>
              <a:t>Arrange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Complex patients are likely to require greater numbers of follow-up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patient is not having success after 2 or 3 visits with the BHC: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Obtain input from PCP and healthcare team about potential next steps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Meet with the patient again to 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 arranging access to additional resources, </a:t>
            </a:r>
            <a:r>
              <a:rPr lang="en-US" sz="1600" dirty="0" err="1" smtClean="0"/>
              <a:t>eg</a:t>
            </a:r>
            <a:r>
              <a:rPr lang="en-US" sz="1600" dirty="0" smtClean="0"/>
              <a:t>., diabetes educator, nutritionist, psychiatry referral, diabetes group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Develop ongoing criteria that specify when the patient should revisit the BHC,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If patient gains10 pounds or more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Patient’s HbA1c goes above 7 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The risk of developing diabetes increases with age.  What might be some of the biggest challenges faced by an elderly patient who is newly diagnosed with Type II diabetes?  </a:t>
            </a:r>
          </a:p>
          <a:p>
            <a:pPr marL="517525" lvl="1" indent="-117475">
              <a:buNone/>
            </a:pPr>
            <a:r>
              <a:rPr lang="en-US" dirty="0" smtClean="0"/>
              <a:t> </a:t>
            </a:r>
            <a:r>
              <a:rPr lang="en-US" sz="2400" dirty="0" smtClean="0"/>
              <a:t>How can a BHC effectively support an elderly patient in meeting those challenges?</a:t>
            </a:r>
          </a:p>
          <a:p>
            <a:pPr marL="457200" indent="-457200">
              <a:buAutoNum type="arabicParenR"/>
            </a:pPr>
            <a:r>
              <a:rPr lang="en-US" dirty="0" smtClean="0"/>
              <a:t>What other types of programs or services could be helpful to patients when a primary care practice serves a population with high rates of Type II diabetes?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001000" cy="1143000"/>
          </a:xfrm>
        </p:spPr>
        <p:txBody>
          <a:bodyPr/>
          <a:lstStyle/>
          <a:p>
            <a:r>
              <a:rPr lang="en-US" dirty="0" smtClean="0"/>
              <a:t>These appear to be purely physical health problems, </a:t>
            </a:r>
            <a:r>
              <a:rPr lang="en-US" dirty="0" smtClean="0"/>
              <a:t>but…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Clinicians can identify a biological cause for only </a:t>
            </a:r>
            <a:r>
              <a:rPr lang="en-US" u="sng" dirty="0" smtClean="0"/>
              <a:t>16%</a:t>
            </a:r>
            <a:r>
              <a:rPr lang="en-US" dirty="0" smtClean="0"/>
              <a:t> of most common physical complaints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majority of patients coming to primary care have no discoverable organic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8001000" cy="499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Hunter, C.L., Goodie, J.L., </a:t>
            </a:r>
            <a:r>
              <a:rPr lang="en-US" sz="1200" dirty="0" err="1"/>
              <a:t>Oordt</a:t>
            </a:r>
            <a:r>
              <a:rPr lang="en-US" sz="1200" dirty="0"/>
              <a:t>, M.S., &amp; </a:t>
            </a:r>
            <a:r>
              <a:rPr lang="en-US" sz="1200" dirty="0" err="1"/>
              <a:t>Dobmeyer</a:t>
            </a:r>
            <a:r>
              <a:rPr lang="en-US" sz="1200" dirty="0"/>
              <a:t>, A.C. (2009). Integrated Behavioral Health in Primary Care: Step by Step Guidance for Assessment and Intervention. Washington, DC: American Psychological </a:t>
            </a:r>
            <a:r>
              <a:rPr lang="en-US" sz="1200" dirty="0" smtClean="0"/>
              <a:t>Association.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/>
              <a:t>National Diabetes Fact Sheet. (2011). Centers for Disease Control and Prevention. Atlanta, GA.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err="1" smtClean="0"/>
              <a:t>Kroenke</a:t>
            </a:r>
            <a:r>
              <a:rPr lang="en-US" sz="1200" dirty="0" smtClean="0"/>
              <a:t>, K. &amp; </a:t>
            </a:r>
            <a:r>
              <a:rPr lang="en-US" sz="1200" dirty="0" err="1" smtClean="0"/>
              <a:t>Mangelsdorff</a:t>
            </a:r>
            <a:r>
              <a:rPr lang="en-US" sz="1200" dirty="0" smtClean="0"/>
              <a:t>, A. D. (1989). Common symptoms in ambulatory care: Incidence, evaluation, therapy and outcome. </a:t>
            </a:r>
            <a:r>
              <a:rPr lang="en-US" sz="1200" i="1" dirty="0" smtClean="0"/>
              <a:t>American Journal of Medicine</a:t>
            </a:r>
            <a:r>
              <a:rPr lang="en-US" sz="1200" dirty="0" smtClean="0"/>
              <a:t>, 86, 262-266.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National Ambulatory Medical Care Survey. </a:t>
            </a:r>
            <a:r>
              <a:rPr lang="en-US" sz="1200" dirty="0"/>
              <a:t>(</a:t>
            </a:r>
            <a:r>
              <a:rPr lang="en-US" sz="1200" dirty="0" smtClean="0"/>
              <a:t>2009). Summary Tables. National Center for Health Statistics. Centers for Disease Control and Prevention, Atlanta, GA. 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Mental Health: A Report of the Surgeon General. (1999).  United States Public Health Service. Center for Mental Health Services. National Institute of Mental Health, Washington, DC. </a:t>
            </a:r>
          </a:p>
          <a:p>
            <a:pPr marL="228600" indent="-2286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 smtClean="0"/>
              <a:t>Murray, C.J.L. &amp; Lopez A.D. (Eds.) (1996). The global burden of disease: A comprehensive assessment of mortality and disability for diseases, injuries, and risk factors in 1990 and projected to 2020: Vol. 1 of Global Burden of Disease and Injury Series. Cambridge, MA: Harvard University Press.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 smtClean="0"/>
              <a:t>Brownson</a:t>
            </a:r>
            <a:r>
              <a:rPr lang="en-US" sz="1200" dirty="0" smtClean="0"/>
              <a:t> RC, Remington PL, Davis JR, (Eds.). (1998). </a:t>
            </a:r>
            <a:r>
              <a:rPr lang="en-US" sz="1200" i="1" dirty="0" smtClean="0"/>
              <a:t>Chronic Disease Epidemiology and Control 2nd ed. Washington, DC: American Public Health Association.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World Health Organization. (2005). Preventing Chronic Diseases - A Vital Investment. WHO Global Report</a:t>
            </a:r>
            <a:r>
              <a:rPr lang="en-US" sz="1200" dirty="0"/>
              <a:t>.</a:t>
            </a:r>
            <a:endParaRPr lang="en-US" sz="1200" dirty="0" smtClean="0"/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Whitlock, E.P., </a:t>
            </a:r>
            <a:r>
              <a:rPr lang="en-US" sz="1200" dirty="0" err="1" smtClean="0"/>
              <a:t>Polen</a:t>
            </a:r>
            <a:r>
              <a:rPr lang="en-US" sz="1200" dirty="0" smtClean="0"/>
              <a:t>, M.R., Green, C.A., Orleans, C.T., &amp; Klein, J. (2004). Behavioral counseling interventions in primary care to reduce risky harmful alcohol use by adults: A summary of the evidence for the U.S. preventive services task force. </a:t>
            </a:r>
            <a:r>
              <a:rPr lang="en-US" sz="1200" i="1" dirty="0" smtClean="0"/>
              <a:t>Annals of Internal Medicine</a:t>
            </a:r>
            <a:r>
              <a:rPr lang="en-US" sz="1200" dirty="0" smtClean="0"/>
              <a:t>, 140, 558-569. </a:t>
            </a:r>
          </a:p>
          <a:p>
            <a:pPr marL="0" indent="0">
              <a:buNone/>
            </a:pP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200" i="1" dirty="0" smtClean="0"/>
              <a:t> </a:t>
            </a:r>
            <a:br>
              <a:rPr lang="en-US" sz="1200" i="1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62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153400" cy="838200"/>
          </a:xfrm>
        </p:spPr>
        <p:txBody>
          <a:bodyPr/>
          <a:lstStyle/>
          <a:p>
            <a:r>
              <a:rPr lang="en-US" dirty="0" smtClean="0"/>
              <a:t>Behavioral Factors are Highly Relevant in Primary </a:t>
            </a:r>
            <a:r>
              <a:rPr lang="en-US" dirty="0" smtClean="0"/>
              <a:t>Care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Behaviorally-related physical complaints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Up to 70% of primary care visits are related to behavioral health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Behavioral health disorders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 in 5 Americans are affected by behavioral health disorders during any given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</a:rPr>
              <a:t>50% of all behavioral disorders are treated in primary care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Health behavior issues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 average, 97% of Americans need to change one or more health behaviors to maintain or regain health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pPr marL="346075" indent="-346075"/>
            <a:r>
              <a:rPr lang="en-US" dirty="0" smtClean="0"/>
              <a:t>1) Why is it that only a small proportion of patients seeing primary care providers have clear biological causes for their illnesses?</a:t>
            </a:r>
            <a:br>
              <a:rPr lang="en-US" dirty="0" smtClean="0"/>
            </a:br>
            <a:endParaRPr lang="en-US" dirty="0" smtClean="0"/>
          </a:p>
          <a:p>
            <a:pPr marL="346075" indent="-346075"/>
            <a:r>
              <a:rPr lang="en-US" dirty="0" smtClean="0"/>
              <a:t>2) What other factors may be causing patients to experience illness symptoms?</a:t>
            </a:r>
            <a:br>
              <a:rPr lang="en-US" dirty="0" smtClean="0"/>
            </a:br>
            <a:endParaRPr lang="en-US" dirty="0" smtClean="0"/>
          </a:p>
          <a:p>
            <a:pPr marL="346075" indent="-346075"/>
            <a:r>
              <a:rPr lang="en-US" dirty="0" smtClean="0"/>
              <a:t>3) What types of personnel are needed in primary care to most effectively meet the majority of patients’ needs?  What skills should they have?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Behavioral Health Provider (BHP) Services in Primary Care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 marL="0" indent="0"/>
            <a:r>
              <a:rPr lang="en-US" dirty="0" smtClean="0"/>
              <a:t>Collaborate with primary care providers to assist patients experiencing:</a:t>
            </a:r>
          </a:p>
          <a:p>
            <a:pPr marL="400050" lvl="1" indent="0"/>
            <a:r>
              <a:rPr lang="en-US" dirty="0" smtClean="0"/>
              <a:t> A need to improve health self-management skills</a:t>
            </a:r>
          </a:p>
          <a:p>
            <a:pPr marL="690563" lvl="1" indent="-290513"/>
            <a:r>
              <a:rPr lang="en-US" dirty="0" smtClean="0"/>
              <a:t>A need to change unhealthy lifestyle behaviors  </a:t>
            </a:r>
          </a:p>
          <a:p>
            <a:pPr marL="690563" lvl="1" indent="-290513"/>
            <a:r>
              <a:rPr lang="en-US" dirty="0" smtClean="0"/>
              <a:t>Somatic symptoms of known or unknown origin</a:t>
            </a:r>
          </a:p>
          <a:p>
            <a:pPr marL="690563" lvl="1" indent="-290513"/>
            <a:r>
              <a:rPr lang="en-US" dirty="0" smtClean="0"/>
              <a:t>A wide range of mental health problems including depression, anxiety, substance abuse, and psychosocial stressors</a:t>
            </a:r>
          </a:p>
          <a:p>
            <a:pPr marL="400050" lvl="1" indent="0"/>
            <a:r>
              <a:rPr lang="en-US" dirty="0" smtClean="0"/>
              <a:t> Adjustment problems following loss of function</a:t>
            </a:r>
          </a:p>
          <a:p>
            <a:pPr marL="400050" lvl="1" indent="0"/>
            <a:r>
              <a:rPr lang="en-US" dirty="0" smtClean="0"/>
              <a:t> Distress over a diagnosis or progression of disease</a:t>
            </a:r>
          </a:p>
          <a:p>
            <a:pPr marL="400050" lvl="1" indent="0"/>
            <a:r>
              <a:rPr lang="en-US" dirty="0" smtClean="0"/>
              <a:t> Many other types of health issues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A’s Model </a:t>
            </a:r>
            <a:br>
              <a:rPr lang="en-US" dirty="0" smtClean="0"/>
            </a:br>
            <a:r>
              <a:rPr lang="en-US" sz="2400" dirty="0" smtClean="0"/>
              <a:t>A Flexible &amp; Patient Centered Approach to Assessment and Intervention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40" y="2590800"/>
            <a:ext cx="83058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Integrated approach to assessment and intervention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Well-established &amp; evidence-based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Familiar to PC clinicians &amp; PC teams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applied to any patient with any problem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Highly adaptable to the preferences of patients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5 A’s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743200" y="2743200"/>
            <a:ext cx="3342640" cy="1833880"/>
          </a:xfrm>
          <a:prstGeom prst="ellipse">
            <a:avLst/>
          </a:prstGeom>
          <a:solidFill>
            <a:schemeClr val="accent1">
              <a:lumMod val="90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8956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               </a:t>
            </a:r>
            <a:r>
              <a:rPr lang="en-US" sz="1200" b="1" dirty="0" smtClean="0"/>
              <a:t>Personal Action Plan</a:t>
            </a:r>
            <a:br>
              <a:rPr lang="en-US" sz="1200" b="1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1. List goals in behavioral terms.</a:t>
            </a:r>
          </a:p>
          <a:p>
            <a:pPr marL="173038" indent="-173038"/>
            <a:r>
              <a:rPr lang="en-US" sz="1200" dirty="0" smtClean="0"/>
              <a:t>2. List strategies to change health behaviors.</a:t>
            </a:r>
          </a:p>
          <a:p>
            <a:r>
              <a:rPr lang="en-US" sz="1200" dirty="0" smtClean="0"/>
              <a:t>3. Specify follow-up plan.</a:t>
            </a:r>
          </a:p>
          <a:p>
            <a:r>
              <a:rPr lang="en-US" sz="1200" dirty="0" smtClean="0"/>
              <a:t>4. Share the plan with the healthcare team.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64592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1) Assess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Risk factors, behaviors, symptoms, attitudes, preferences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108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2) Advise</a:t>
            </a:r>
          </a:p>
          <a:p>
            <a:r>
              <a:rPr lang="en-US" sz="1200" dirty="0" smtClean="0"/>
              <a:t>Specify options for treatment, </a:t>
            </a:r>
          </a:p>
          <a:p>
            <a:r>
              <a:rPr lang="en-US" sz="1200" dirty="0" smtClean="0"/>
              <a:t>how symptoms can be decreased,</a:t>
            </a:r>
          </a:p>
          <a:p>
            <a:r>
              <a:rPr lang="en-US" sz="1200" dirty="0" smtClean="0"/>
              <a:t>&amp; how functioning &amp; quality of life can be improved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339840" y="425196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3) Agree</a:t>
            </a:r>
          </a:p>
          <a:p>
            <a:r>
              <a:rPr lang="en-US" sz="1200" dirty="0" smtClean="0"/>
              <a:t>Collaboratively select goals based on patient interest and motivation to change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26424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4) Assist</a:t>
            </a:r>
          </a:p>
          <a:p>
            <a:r>
              <a:rPr lang="en-US" sz="1200" dirty="0" smtClean="0"/>
              <a:t>Provide information, teach skills, and help problem-solve barriers to reach goals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217424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5) Arrange</a:t>
            </a:r>
          </a:p>
          <a:p>
            <a:r>
              <a:rPr lang="en-US" sz="1200" dirty="0" smtClean="0"/>
              <a:t>Specify plans for follow-up (visits, phone calls, e-mail reminders)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19600" y="23622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960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867400" y="28956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5908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590800" y="2895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791200" y="22098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15200" y="3352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962400" y="49530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17526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667000" y="2133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HS 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CIHS Powerpoint Template</Template>
  <TotalTime>1269</TotalTime>
  <Words>2663</Words>
  <Application>Microsoft Office PowerPoint</Application>
  <PresentationFormat>On-screen Show (4:3)</PresentationFormat>
  <Paragraphs>349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CIHS Powerpoint Template</vt:lpstr>
      <vt:lpstr>Addressing Common Behavioral Health Problems in Primary Care</vt:lpstr>
      <vt:lpstr>Learning Objectives</vt:lpstr>
      <vt:lpstr>Most Common Reasons for Primary Care Visits4  </vt:lpstr>
      <vt:lpstr>These appear to be purely physical health problems, but…5</vt:lpstr>
      <vt:lpstr>Behavioral Factors are Highly Relevant in Primary Care5</vt:lpstr>
      <vt:lpstr>Discussion</vt:lpstr>
      <vt:lpstr>Behavioral Health Provider (BHP) Services in Primary Care  </vt:lpstr>
      <vt:lpstr>5 A’s Model  A Flexible &amp; Patient Centered Approach to Assessment and Intervention</vt:lpstr>
      <vt:lpstr>5 A’s Model</vt:lpstr>
      <vt:lpstr>5 A’s: Assess</vt:lpstr>
      <vt:lpstr>5 A’s: Advise</vt:lpstr>
      <vt:lpstr>5 A’s: Agree</vt:lpstr>
      <vt:lpstr>5 A’s: Assist</vt:lpstr>
      <vt:lpstr>5 A’s: Arrange</vt:lpstr>
      <vt:lpstr>Discussion</vt:lpstr>
      <vt:lpstr>5 A’s Model for Initial Consultation Visit1 </vt:lpstr>
      <vt:lpstr>Applying the 5 A’s to Two Common Primary Care Problems</vt:lpstr>
      <vt:lpstr>Depression1</vt:lpstr>
      <vt:lpstr>Depression1</vt:lpstr>
      <vt:lpstr>Depression1</vt:lpstr>
      <vt:lpstr>Depression1</vt:lpstr>
      <vt:lpstr>Depression1</vt:lpstr>
      <vt:lpstr>Depression1</vt:lpstr>
      <vt:lpstr>Depression1</vt:lpstr>
      <vt:lpstr>Depression1</vt:lpstr>
      <vt:lpstr>Activity</vt:lpstr>
      <vt:lpstr>Diabetes2</vt:lpstr>
      <vt:lpstr>Diabetes2</vt:lpstr>
      <vt:lpstr>Diabetes2</vt:lpstr>
      <vt:lpstr>Diabetes2</vt:lpstr>
      <vt:lpstr>Diabetes2</vt:lpstr>
      <vt:lpstr>Diabetes1</vt:lpstr>
      <vt:lpstr>Diabetes1</vt:lpstr>
      <vt:lpstr>Diabetes1</vt:lpstr>
      <vt:lpstr>Diabetes1</vt:lpstr>
      <vt:lpstr>Diabetes1</vt:lpstr>
      <vt:lpstr>Diabetes1</vt:lpstr>
      <vt:lpstr>Diabetes1</vt:lpstr>
      <vt:lpstr>Discussion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Cobb</dc:creator>
  <cp:lastModifiedBy>Seol Han</cp:lastModifiedBy>
  <cp:revision>112</cp:revision>
  <dcterms:created xsi:type="dcterms:W3CDTF">2012-02-08T16:22:52Z</dcterms:created>
  <dcterms:modified xsi:type="dcterms:W3CDTF">2012-09-27T18:33:54Z</dcterms:modified>
</cp:coreProperties>
</file>