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70" r:id="rId6"/>
    <p:sldId id="291" r:id="rId7"/>
    <p:sldId id="307" r:id="rId8"/>
    <p:sldId id="310" r:id="rId9"/>
    <p:sldId id="309" r:id="rId10"/>
    <p:sldId id="293" r:id="rId11"/>
    <p:sldId id="294" r:id="rId12"/>
    <p:sldId id="311" r:id="rId13"/>
    <p:sldId id="312" r:id="rId14"/>
    <p:sldId id="299" r:id="rId15"/>
    <p:sldId id="306" r:id="rId16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57"/>
    <a:srgbClr val="9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0420" autoAdjust="0"/>
  </p:normalViewPr>
  <p:slideViewPr>
    <p:cSldViewPr>
      <p:cViewPr varScale="1">
        <p:scale>
          <a:sx n="78" d="100"/>
          <a:sy n="78" d="100"/>
        </p:scale>
        <p:origin x="110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59197287839022"/>
          <c:y val="5.5555555555555552E-2"/>
          <c:w val="0.34737160979877513"/>
          <c:h val="0.771936910663944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Sheet1!$A$2:$A$4</c:f>
              <c:strCache>
                <c:ptCount val="3"/>
                <c:pt idx="0">
                  <c:v>did not feel needed tx</c:v>
                </c:pt>
                <c:pt idx="1">
                  <c:v>felt needed tx but made no effort</c:v>
                </c:pt>
                <c:pt idx="2">
                  <c:v>felt needed tx &amp; made effort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95.5</c:v>
                </c:pt>
                <c:pt idx="1">
                  <c:v>2.9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2130796150481193"/>
          <c:w val="0.42361111111111105"/>
          <c:h val="0.35091426071741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</cdr:x>
      <cdr:y>0.18519</cdr:y>
    </cdr:from>
    <cdr:to>
      <cdr:x>0.575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6240" y="762020"/>
          <a:ext cx="1051560" cy="609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96%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0.68468</cdr:x>
      <cdr:y>0.27778</cdr:y>
    </cdr:from>
    <cdr:to>
      <cdr:x>0.75135</cdr:x>
      <cdr:y>0.35185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0690" y="1143000"/>
          <a:ext cx="609630" cy="304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chemeClr val="bg1"/>
              </a:solidFill>
            </a:rPr>
            <a:t>3%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0.69301</cdr:x>
      <cdr:y>0.38188</cdr:y>
    </cdr:from>
    <cdr:to>
      <cdr:x>0.75968</cdr:x>
      <cdr:y>0.45595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36890" y="1571368"/>
          <a:ext cx="609630" cy="304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chemeClr val="bg1"/>
              </a:solidFill>
            </a:rPr>
            <a:t>2%</a:t>
          </a:r>
          <a:endParaRPr lang="en-US" sz="20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1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7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6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5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673131-3A3F-4C29-863C-CD0A28FCDBC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809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And it costs a tremendous amount of $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A8B55E-02E3-4686-949D-E5A50BB1287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343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1DBA3A-2393-4CF2-BACC-4192AA277090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615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9223E-5905-415D-BD5E-8C76959F1D8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55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27959-E2BE-4BC6-904D-3889476FEFF3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93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3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Large # of prescription-drug related deaths, steadily</a:t>
            </a:r>
            <a:r>
              <a:rPr lang="en-US" altLang="en-US" baseline="0" dirty="0" smtClean="0"/>
              <a:t> on the rise for the past decade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 smtClean="0"/>
              <a:t>Can apply the SBIRT model to combat prescription drug abuse </a:t>
            </a:r>
            <a:endParaRPr lang="en-US" altLang="en-US" dirty="0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63B0C98-20D1-4C58-945B-E068A8B41BF0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683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38400" y="65801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934200" y="6580188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C429-6AB8-4929-914F-80DAF41352A3}" type="datetimeFigureOut">
              <a:rPr lang="en-US"/>
              <a:pPr>
                <a:defRPr/>
              </a:pPr>
              <a:t>7/11/2016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5" y="2693988"/>
            <a:ext cx="1452563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20480-4398-4B1B-A6A5-FF7A424574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72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A3A55-A365-4745-A9F6-E4C198319FE8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5CFC3-3A44-4A09-B6F1-6F88E0644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362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19" r:id="rId14"/>
    <p:sldLayoutId id="2147483720" r:id="rId15"/>
  </p:sldLayoutIdLst>
  <p:transition spd="slow">
    <p:wipe/>
  </p:transition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2296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vidence base for brief interventions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1.3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6019800"/>
            <a:ext cx="36576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382000" cy="5638800"/>
          </a:xfrm>
        </p:spPr>
        <p:txBody>
          <a:bodyPr>
            <a:normAutofit/>
          </a:bodyPr>
          <a:lstStyle/>
          <a:p>
            <a:r>
              <a:rPr lang="en-US" altLang="en-US" sz="2700" dirty="0"/>
              <a:t>l</a:t>
            </a:r>
            <a:r>
              <a:rPr lang="en-US" altLang="en-US" sz="2700" dirty="0" smtClean="0"/>
              <a:t>eading cause of preventable death in the U.S. </a:t>
            </a:r>
          </a:p>
          <a:p>
            <a:r>
              <a:rPr lang="en-US" altLang="en-US" sz="2700" dirty="0" smtClean="0"/>
              <a:t>health </a:t>
            </a:r>
            <a:r>
              <a:rPr lang="en-US" altLang="en-US" sz="2700" dirty="0"/>
              <a:t>consequences</a:t>
            </a:r>
          </a:p>
          <a:p>
            <a:pPr lvl="1"/>
            <a:r>
              <a:rPr lang="en-US" altLang="en-US" sz="2700" dirty="0" smtClean="0"/>
              <a:t>smoking </a:t>
            </a:r>
            <a:r>
              <a:rPr lang="en-US" altLang="en-US" sz="2700" dirty="0"/>
              <a:t>tied to </a:t>
            </a:r>
            <a:r>
              <a:rPr lang="en-US" altLang="en-US" sz="2700" b="1" dirty="0">
                <a:solidFill>
                  <a:srgbClr val="FFB310"/>
                </a:solidFill>
              </a:rPr>
              <a:t>90%</a:t>
            </a:r>
            <a:r>
              <a:rPr lang="en-US" altLang="en-US" sz="2700" dirty="0"/>
              <a:t> of lung cancer cases</a:t>
            </a:r>
          </a:p>
          <a:p>
            <a:pPr lvl="1"/>
            <a:r>
              <a:rPr lang="en-US" altLang="en-US" sz="2700" dirty="0" smtClean="0"/>
              <a:t>nearly </a:t>
            </a:r>
            <a:r>
              <a:rPr lang="en-US" altLang="en-US" sz="2700" dirty="0"/>
              <a:t>50,000 people die annually from second hand smoke related illnesses </a:t>
            </a:r>
          </a:p>
          <a:p>
            <a:r>
              <a:rPr lang="en-US" altLang="en-US" sz="2700" dirty="0" smtClean="0"/>
              <a:t>usually </a:t>
            </a:r>
            <a:r>
              <a:rPr lang="en-US" altLang="en-US" sz="2700" dirty="0"/>
              <a:t>require multiple attempts to quit </a:t>
            </a:r>
          </a:p>
          <a:p>
            <a:pPr>
              <a:buClr>
                <a:schemeClr val="bg1"/>
              </a:buClr>
            </a:pPr>
            <a:r>
              <a:rPr lang="en-US" altLang="en-US" sz="2700" b="1" dirty="0">
                <a:solidFill>
                  <a:srgbClr val="FFB310"/>
                </a:solidFill>
              </a:rPr>
              <a:t>5% </a:t>
            </a:r>
            <a:r>
              <a:rPr lang="en-US" altLang="en-US" sz="2700" dirty="0"/>
              <a:t>success rate when smokers try to </a:t>
            </a:r>
            <a:r>
              <a:rPr lang="en-US" altLang="en-US" sz="2700" dirty="0" smtClean="0"/>
              <a:t>                          quit </a:t>
            </a:r>
            <a:r>
              <a:rPr lang="en-US" altLang="en-US" sz="2700" dirty="0"/>
              <a:t>‘cold turkey’ with no external </a:t>
            </a:r>
            <a:r>
              <a:rPr lang="en-US" altLang="en-US" sz="2700" dirty="0" smtClean="0"/>
              <a:t>support </a:t>
            </a:r>
            <a:endParaRPr lang="en-US" altLang="en-US" sz="2700" dirty="0"/>
          </a:p>
          <a:p>
            <a:r>
              <a:rPr lang="en-US" altLang="en-US" sz="2700" dirty="0" smtClean="0"/>
              <a:t>brief </a:t>
            </a:r>
            <a:r>
              <a:rPr lang="en-US" altLang="en-US" sz="2700" dirty="0"/>
              <a:t>interventions for tobacco use have </a:t>
            </a:r>
            <a:r>
              <a:rPr lang="en-US" altLang="en-US" sz="2700" dirty="0" smtClean="0"/>
              <a:t>               been </a:t>
            </a:r>
            <a:r>
              <a:rPr lang="en-US" altLang="en-US" sz="2700" dirty="0"/>
              <a:t>shown to be </a:t>
            </a:r>
            <a:r>
              <a:rPr lang="en-US" altLang="en-US" sz="2700" u="sng" dirty="0"/>
              <a:t>effective</a:t>
            </a:r>
            <a:r>
              <a:rPr lang="en-US" altLang="en-US" sz="27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obacco use </a:t>
            </a:r>
            <a:endParaRPr lang="en-US" dirty="0"/>
          </a:p>
        </p:txBody>
      </p:sp>
      <p:pic>
        <p:nvPicPr>
          <p:cNvPr id="4098" name="Picture 2" descr="C:\Users\acpande\AppData\Local\Microsoft\Windows\Temporary Internet Files\Content.IE5\8281WO52\MP900341701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2" b="11250"/>
          <a:stretch/>
        </p:blipFill>
        <p:spPr bwMode="auto">
          <a:xfrm>
            <a:off x="7025584" y="4495800"/>
            <a:ext cx="1966016" cy="22098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77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363200" cy="990600"/>
          </a:xfrm>
        </p:spPr>
        <p:txBody>
          <a:bodyPr>
            <a:normAutofit/>
          </a:bodyPr>
          <a:lstStyle/>
          <a:p>
            <a:r>
              <a:rPr lang="en-US" sz="3500" dirty="0"/>
              <a:t>m</a:t>
            </a:r>
            <a:r>
              <a:rPr lang="en-US" sz="3500" dirty="0" smtClean="0"/>
              <a:t>aking sense of the literature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4925"/>
            <a:ext cx="8686800" cy="57054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reduction in </a:t>
            </a:r>
            <a:r>
              <a:rPr lang="en-US" b="1" dirty="0">
                <a:solidFill>
                  <a:srgbClr val="C00040"/>
                </a:solidFill>
              </a:rPr>
              <a:t>volume &amp; frequency </a:t>
            </a:r>
            <a:r>
              <a:rPr lang="en-US" dirty="0"/>
              <a:t>of substance use</a:t>
            </a:r>
          </a:p>
          <a:p>
            <a:pPr lvl="1"/>
            <a:r>
              <a:rPr lang="en-US" dirty="0"/>
              <a:t>reduces risky drinking by about 12%</a:t>
            </a:r>
          </a:p>
          <a:p>
            <a:pPr lvl="1"/>
            <a:r>
              <a:rPr lang="en-US" dirty="0"/>
              <a:t>reduces consumption by about 15</a:t>
            </a:r>
            <a:r>
              <a:rPr lang="en-US" dirty="0" smtClean="0"/>
              <a:t>%</a:t>
            </a:r>
            <a:endParaRPr lang="en-US" b="1" dirty="0" smtClean="0">
              <a:solidFill>
                <a:srgbClr val="C0004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b="1" dirty="0" smtClean="0">
                <a:solidFill>
                  <a:srgbClr val="C00040"/>
                </a:solidFill>
              </a:rPr>
              <a:t>multiple</a:t>
            </a:r>
            <a:r>
              <a:rPr lang="en-US" dirty="0" smtClean="0"/>
              <a:t> </a:t>
            </a:r>
            <a:r>
              <a:rPr lang="en-US" dirty="0"/>
              <a:t>contacts </a:t>
            </a:r>
            <a:r>
              <a:rPr lang="en-US" dirty="0" smtClean="0"/>
              <a:t>more </a:t>
            </a:r>
            <a:r>
              <a:rPr lang="en-US" dirty="0"/>
              <a:t>impactful than single contacts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p</a:t>
            </a:r>
            <a:r>
              <a:rPr lang="en-US" dirty="0" smtClean="0"/>
              <a:t>oorer outcomes with heavy/high risk users; stronger outcomes with </a:t>
            </a:r>
            <a:r>
              <a:rPr lang="en-US" b="1" dirty="0" smtClean="0">
                <a:solidFill>
                  <a:srgbClr val="C00040"/>
                </a:solidFill>
              </a:rPr>
              <a:t>moderate risk users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p</a:t>
            </a:r>
            <a:r>
              <a:rPr lang="en-US" dirty="0" smtClean="0"/>
              <a:t>oorer outcomes for those with</a:t>
            </a:r>
            <a:r>
              <a:rPr lang="en-US" dirty="0" smtClean="0">
                <a:solidFill>
                  <a:srgbClr val="C00040"/>
                </a:solidFill>
              </a:rPr>
              <a:t> </a:t>
            </a:r>
            <a:r>
              <a:rPr lang="en-US" b="1" dirty="0" smtClean="0">
                <a:solidFill>
                  <a:srgbClr val="C00040"/>
                </a:solidFill>
              </a:rPr>
              <a:t>co-occurring disorders</a:t>
            </a:r>
          </a:p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etter outcomes in </a:t>
            </a:r>
            <a:r>
              <a:rPr lang="en-US" b="1" dirty="0" smtClean="0">
                <a:solidFill>
                  <a:srgbClr val="C00040"/>
                </a:solidFill>
              </a:rPr>
              <a:t>primary care </a:t>
            </a:r>
            <a:r>
              <a:rPr lang="en-US" dirty="0" smtClean="0"/>
              <a:t>than hospitals</a:t>
            </a:r>
          </a:p>
          <a:p>
            <a:pPr>
              <a:defRPr/>
            </a:pPr>
            <a:r>
              <a:rPr lang="en-US" dirty="0"/>
              <a:t>f</a:t>
            </a:r>
            <a:r>
              <a:rPr lang="en-US" dirty="0" smtClean="0"/>
              <a:t>ew people show up when we                                           make a </a:t>
            </a:r>
            <a:r>
              <a:rPr lang="en-US" b="1" dirty="0" smtClean="0">
                <a:solidFill>
                  <a:srgbClr val="C00040"/>
                </a:solidFill>
              </a:rPr>
              <a:t>referral</a:t>
            </a:r>
          </a:p>
          <a:p>
            <a:pPr marL="0" indent="0">
              <a:buNone/>
              <a:defRPr/>
            </a:pPr>
            <a:endParaRPr lang="en-US" sz="2200" b="1" dirty="0" smtClean="0">
              <a:solidFill>
                <a:srgbClr val="C00040"/>
              </a:solidFill>
            </a:endParaRPr>
          </a:p>
          <a:p>
            <a:pPr marL="0" indent="0">
              <a:buNone/>
              <a:defRPr/>
            </a:pP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					</a:t>
            </a:r>
            <a:endParaRPr lang="en-US" sz="1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44"/>
          <a:stretch/>
        </p:blipFill>
        <p:spPr>
          <a:xfrm rot="-1920000">
            <a:off x="7467002" y="5047073"/>
            <a:ext cx="1371600" cy="1793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72965"/>
            <a:ext cx="2362199" cy="1685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594" y="6362700"/>
            <a:ext cx="7696200" cy="381000"/>
          </a:xfrm>
          <a:prstGeom prst="rect">
            <a:avLst/>
          </a:prstGeom>
        </p:spPr>
        <p:txBody>
          <a:bodyPr vert="horz" wrap="square" lIns="0" tIns="0" rIns="91440" bIns="45720" rtlCol="0">
            <a:normAutofit fontScale="62500" lnSpcReduction="20000"/>
          </a:bodyPr>
          <a:lstStyle/>
          <a:p>
            <a:pPr>
              <a:spcBef>
                <a:spcPct val="20000"/>
              </a:spcBef>
            </a:pPr>
            <a:r>
              <a:rPr kumimoji="0" lang="en-US" sz="2000" b="0" i="1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(SAMHSA white paper, 2011; National Council SBIRT Brief, </a:t>
            </a:r>
            <a:r>
              <a:rPr kumimoji="0" lang="en-US" sz="2000" b="0" i="1" u="none" strike="noStrike" kern="1200" spc="0" normalizeH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n.d.</a:t>
            </a:r>
            <a:r>
              <a:rPr kumimoji="0" lang="en-US" sz="2000" b="0" i="1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; Jonas et al., 2012;                                     </a:t>
            </a:r>
            <a:r>
              <a:rPr kumimoji="0" lang="en-US" sz="2000" b="0" i="1" u="none" strike="noStrike" kern="1200" spc="0" normalizeH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Beich</a:t>
            </a:r>
            <a:r>
              <a:rPr kumimoji="0" lang="en-US" sz="2000" b="0" i="1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et al., 2013; 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Saitz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, 2015)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000" b="0" i="1" u="none" strike="noStrike" kern="1200" spc="0" normalizeH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93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705428" y="2438400"/>
            <a:ext cx="57150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ubstance use is </a:t>
            </a:r>
            <a:r>
              <a:rPr lang="en-US" dirty="0" smtClean="0">
                <a:solidFill>
                  <a:schemeClr val="bg2"/>
                </a:solidFill>
              </a:rPr>
              <a:t>prevalent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2"/>
                </a:solidFill>
              </a:rPr>
              <a:t>undertreated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99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ctrTitle"/>
          </p:nvPr>
        </p:nvSpPr>
        <p:spPr>
          <a:xfrm>
            <a:off x="1973262" y="1958975"/>
            <a:ext cx="6713538" cy="1470025"/>
          </a:xfrm>
        </p:spPr>
        <p:txBody>
          <a:bodyPr/>
          <a:lstStyle/>
          <a:p>
            <a:pPr algn="r" eaLnBrk="1" hangingPunct="1"/>
            <a:r>
              <a:rPr lang="en-US" altLang="en-US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million</a:t>
            </a:r>
          </a:p>
        </p:txBody>
      </p:sp>
      <p:sp>
        <p:nvSpPr>
          <p:cNvPr id="9220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432675" cy="175260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Americans met the criteria for an alcohol or drug use disorder in 2010.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657350" y="6269038"/>
            <a:ext cx="7232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en-US" altLang="en-US" sz="1500" i="1" dirty="0" smtClean="0">
                <a:solidFill>
                  <a:srgbClr val="4F55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(National Survey on Drug Use and Health, 2011</a:t>
            </a:r>
            <a:r>
              <a:rPr lang="en-US" altLang="en-US" sz="1500" dirty="0" smtClean="0">
                <a:solidFill>
                  <a:srgbClr val="4F55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4195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696200" cy="1470025"/>
          </a:xfrm>
        </p:spPr>
        <p:txBody>
          <a:bodyPr/>
          <a:lstStyle/>
          <a:p>
            <a:pPr eaLnBrk="1" hangingPunct="1"/>
            <a:r>
              <a:rPr lang="en-US" altLang="en-US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$235 billion</a:t>
            </a:r>
          </a:p>
        </p:txBody>
      </p:sp>
      <p:sp>
        <p:nvSpPr>
          <p:cNvPr id="46084" name="Subtitle 2"/>
          <p:cNvSpPr>
            <a:spLocks noGrp="1"/>
          </p:cNvSpPr>
          <p:nvPr>
            <p:ph type="subTitle" idx="1"/>
          </p:nvPr>
        </p:nvSpPr>
        <p:spPr>
          <a:xfrm>
            <a:off x="1600200" y="1752600"/>
            <a:ext cx="7073900" cy="175260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annual cost of alcohol 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misuse 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United States in the form of healthcare costs, lost productivity, criminal justice costs, etc.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9700" y="3254375"/>
            <a:ext cx="7061200" cy="1470025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$193 billion</a:t>
            </a:r>
          </a:p>
        </p:txBody>
      </p:sp>
      <p:sp>
        <p:nvSpPr>
          <p:cNvPr id="46086" name="Subtitle 2"/>
          <p:cNvSpPr txBox="1">
            <a:spLocks/>
          </p:cNvSpPr>
          <p:nvPr/>
        </p:nvSpPr>
        <p:spPr bwMode="auto">
          <a:xfrm>
            <a:off x="457200" y="4549775"/>
            <a:ext cx="6553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annual cost of drug 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United States in the form of healthcare costs, lost productivity, criminal justice costs, etc. 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-609600" y="6327775"/>
            <a:ext cx="1089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 Dept. Health and Human Services, 2014; CDC, 2015;  National Drug Intelligence Center, 2011)</a:t>
            </a:r>
            <a:r>
              <a:rPr lang="en-US" altLang="en-US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4766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61913"/>
            <a:ext cx="9144000" cy="990600"/>
          </a:xfrm>
        </p:spPr>
        <p:txBody>
          <a:bodyPr/>
          <a:lstStyle/>
          <a:p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undertreated condition</a:t>
            </a:r>
          </a:p>
        </p:txBody>
      </p:sp>
      <p:pic>
        <p:nvPicPr>
          <p:cNvPr id="11267" name="Picture 2" descr="C:\Users\acpande\AppData\Local\Microsoft\Windows\Temporary Internet Files\Content.IE5\G8W4N5DJ\MP900422532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AEE"/>
              </a:clrFrom>
              <a:clrTo>
                <a:srgbClr val="FEFA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74800"/>
            <a:ext cx="50546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56200" y="5994400"/>
            <a:ext cx="3746500" cy="63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3429000" y="1739900"/>
            <a:ext cx="5410200" cy="3441700"/>
          </a:xfrm>
        </p:spPr>
        <p:txBody>
          <a:bodyPr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National Institute on Drug Abuse estimates only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individuals requiring substance use treatment services receive them. </a:t>
            </a:r>
          </a:p>
        </p:txBody>
      </p:sp>
    </p:spTree>
    <p:extLst>
      <p:ext uri="{BB962C8B-B14F-4D97-AF65-F5344CB8AC3E}">
        <p14:creationId xmlns:p14="http://schemas.microsoft.com/office/powerpoint/2010/main" val="3640981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7243"/>
            <a:ext cx="8130771" cy="969344"/>
          </a:xfrm>
          <a:noFill/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0000"/>
                </a:solidFill>
              </a:rPr>
              <a:t>substance use treatment</a:t>
            </a:r>
            <a:endParaRPr lang="en-US" sz="40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-12290" y="1600200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780782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Substance Abuse and Mental Health Services Administration, Results from the 2013 National Survey on Drug Use and Health: Summary of National Findings, NSDUH Series H-48, HHS Publication No. (SMA) 14-4863. Rockville, MD: Substance Abuse and Mental Health Services Administration, 2014.</a:t>
            </a:r>
            <a:endParaRPr lang="en-US" sz="160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07698"/>
            <a:ext cx="9171709" cy="118338"/>
          </a:xfrm>
          <a:prstGeom prst="rect">
            <a:avLst/>
          </a:prstGeom>
          <a:solidFill>
            <a:srgbClr val="FFB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46587"/>
            <a:ext cx="9144000" cy="11180"/>
          </a:xfrm>
          <a:prstGeom prst="line">
            <a:avLst/>
          </a:prstGeom>
          <a:ln w="1143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976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4288854-6379-4F3F-A991-B08376A68E5A}" type="slidenum">
              <a:rPr lang="en-US" altLang="en-US">
                <a:solidFill>
                  <a:srgbClr val="FFFFFF"/>
                </a:solidFill>
              </a:rPr>
              <a:pPr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Flowchart: Extract 6"/>
          <p:cNvSpPr/>
          <p:nvPr/>
        </p:nvSpPr>
        <p:spPr>
          <a:xfrm>
            <a:off x="1295400" y="685800"/>
            <a:ext cx="6324600" cy="4572000"/>
          </a:xfrm>
          <a:prstGeom prst="flowChartExtract">
            <a:avLst/>
          </a:prstGeom>
          <a:gradFill flip="none" rotWithShape="1">
            <a:gsLst>
              <a:gs pos="0">
                <a:srgbClr val="990033"/>
              </a:gs>
              <a:gs pos="50000">
                <a:srgbClr val="FFB310"/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8612" name="TextBox 10"/>
          <p:cNvSpPr txBox="1">
            <a:spLocks noChangeArrowheads="1"/>
          </p:cNvSpPr>
          <p:nvPr/>
        </p:nvSpPr>
        <p:spPr bwMode="auto">
          <a:xfrm>
            <a:off x="346364" y="5459492"/>
            <a:ext cx="3463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B310"/>
                </a:solidFill>
                <a:latin typeface="Arial"/>
                <a:cs typeface="Arial" pitchFamily="34" charset="0"/>
              </a:rPr>
              <a:t>Drinking Behavior</a:t>
            </a:r>
          </a:p>
        </p:txBody>
      </p:sp>
      <p:sp>
        <p:nvSpPr>
          <p:cNvPr id="68613" name="TextBox 11"/>
          <p:cNvSpPr txBox="1">
            <a:spLocks noChangeArrowheads="1"/>
          </p:cNvSpPr>
          <p:nvPr/>
        </p:nvSpPr>
        <p:spPr bwMode="auto">
          <a:xfrm>
            <a:off x="5562600" y="5476876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B310"/>
                </a:solidFill>
                <a:latin typeface="Arial"/>
                <a:cs typeface="Arial" pitchFamily="34" charset="0"/>
              </a:rPr>
              <a:t>Intervention Need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62400" y="13716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5" name="TextBox 16"/>
          <p:cNvSpPr txBox="1">
            <a:spLocks noChangeArrowheads="1"/>
          </p:cNvSpPr>
          <p:nvPr/>
        </p:nvSpPr>
        <p:spPr bwMode="auto">
          <a:xfrm>
            <a:off x="3886200" y="5334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FFFFFF"/>
                </a:solidFill>
                <a:latin typeface="Arial"/>
                <a:cs typeface="Arial" pitchFamily="34" charset="0"/>
              </a:rPr>
              <a:t>            </a:t>
            </a:r>
            <a:r>
              <a:rPr lang="en-US" altLang="en-US" b="1" dirty="0">
                <a:solidFill>
                  <a:srgbClr val="FFFFFF"/>
                </a:solidFill>
                <a:latin typeface="Arial"/>
                <a:cs typeface="Arial" pitchFamily="34" charset="0"/>
              </a:rPr>
              <a:t>5</a:t>
            </a:r>
            <a:r>
              <a:rPr lang="en-US" altLang="en-US" dirty="0">
                <a:solidFill>
                  <a:srgbClr val="FFFFFF"/>
                </a:solidFill>
                <a:latin typeface="Arial"/>
                <a:cs typeface="Arial" pitchFamily="34" charset="0"/>
              </a:rPr>
              <a:t>%</a:t>
            </a:r>
            <a:r>
              <a:rPr lang="en-US" altLang="en-US" sz="2800" dirty="0">
                <a:solidFill>
                  <a:srgbClr val="FFFFFF"/>
                </a:solidFill>
                <a:latin typeface="Arial"/>
                <a:cs typeface="Arial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3048000"/>
            <a:ext cx="3276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7" name="TextBox 23"/>
          <p:cNvSpPr txBox="1">
            <a:spLocks noChangeArrowheads="1"/>
          </p:cNvSpPr>
          <p:nvPr/>
        </p:nvSpPr>
        <p:spPr bwMode="auto">
          <a:xfrm>
            <a:off x="3886200" y="1143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400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      20%</a:t>
            </a:r>
          </a:p>
        </p:txBody>
      </p:sp>
      <p:sp>
        <p:nvSpPr>
          <p:cNvPr id="68618" name="TextBox 25"/>
          <p:cNvSpPr txBox="1">
            <a:spLocks noChangeArrowheads="1"/>
          </p:cNvSpPr>
          <p:nvPr/>
        </p:nvSpPr>
        <p:spPr bwMode="auto">
          <a:xfrm>
            <a:off x="3810000" y="38100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6000" b="1" dirty="0">
                <a:solidFill>
                  <a:srgbClr val="00B050"/>
                </a:solidFill>
                <a:latin typeface="Constantia" pitchFamily="18" charset="0"/>
                <a:cs typeface="Arial" pitchFamily="34" charset="0"/>
              </a:rPr>
              <a:t>75%</a:t>
            </a:r>
          </a:p>
        </p:txBody>
      </p:sp>
      <p:sp>
        <p:nvSpPr>
          <p:cNvPr id="68619" name="TextBox 26"/>
          <p:cNvSpPr txBox="1">
            <a:spLocks noChangeArrowheads="1"/>
          </p:cNvSpPr>
          <p:nvPr/>
        </p:nvSpPr>
        <p:spPr bwMode="auto">
          <a:xfrm>
            <a:off x="2133600" y="6858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990033"/>
                </a:solidFill>
                <a:latin typeface="Arial"/>
                <a:cs typeface="Arial" pitchFamily="34" charset="0"/>
              </a:rPr>
              <a:t>Substance Use Disorder</a:t>
            </a:r>
          </a:p>
        </p:txBody>
      </p:sp>
      <p:sp>
        <p:nvSpPr>
          <p:cNvPr id="68621" name="TextBox 30"/>
          <p:cNvSpPr txBox="1">
            <a:spLocks noChangeArrowheads="1"/>
          </p:cNvSpPr>
          <p:nvPr/>
        </p:nvSpPr>
        <p:spPr bwMode="auto">
          <a:xfrm>
            <a:off x="457200" y="3505200"/>
            <a:ext cx="152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Low Risk or</a:t>
            </a:r>
          </a:p>
          <a:p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Abstinence</a:t>
            </a:r>
          </a:p>
          <a:p>
            <a:endParaRPr lang="en-US" altLang="en-US" sz="1800" b="1" dirty="0">
              <a:solidFill>
                <a:srgbClr val="00B050"/>
              </a:solidFill>
              <a:latin typeface="Arial"/>
              <a:cs typeface="Arial" pitchFamily="34" charset="0"/>
            </a:endParaRPr>
          </a:p>
        </p:txBody>
      </p:sp>
      <p:sp>
        <p:nvSpPr>
          <p:cNvPr id="68622" name="TextBox 31"/>
          <p:cNvSpPr txBox="1">
            <a:spLocks noChangeArrowheads="1"/>
          </p:cNvSpPr>
          <p:nvPr/>
        </p:nvSpPr>
        <p:spPr bwMode="auto">
          <a:xfrm>
            <a:off x="7074824" y="3505200"/>
            <a:ext cx="205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No Intervention or </a:t>
            </a:r>
            <a:r>
              <a:rPr lang="en-US" altLang="en-US" sz="1800" b="1" dirty="0" smtClean="0">
                <a:solidFill>
                  <a:srgbClr val="00B050"/>
                </a:solidFill>
                <a:latin typeface="Arial"/>
                <a:cs typeface="Arial" pitchFamily="34" charset="0"/>
              </a:rPr>
              <a:t>Screening </a:t>
            </a:r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and        Feedback</a:t>
            </a:r>
          </a:p>
        </p:txBody>
      </p:sp>
      <p:sp>
        <p:nvSpPr>
          <p:cNvPr id="68624" name="TextBox 33"/>
          <p:cNvSpPr txBox="1">
            <a:spLocks noChangeArrowheads="1"/>
          </p:cNvSpPr>
          <p:nvPr/>
        </p:nvSpPr>
        <p:spPr bwMode="auto">
          <a:xfrm>
            <a:off x="5333999" y="457201"/>
            <a:ext cx="25398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990033"/>
                </a:solidFill>
                <a:latin typeface="Arial"/>
                <a:cs typeface="Arial" pitchFamily="34" charset="0"/>
              </a:rPr>
              <a:t>Brief Intervention and Referral for </a:t>
            </a:r>
            <a:r>
              <a:rPr lang="en-US" altLang="en-US" sz="1800" b="1" dirty="0" smtClean="0">
                <a:solidFill>
                  <a:srgbClr val="990033"/>
                </a:solidFill>
                <a:latin typeface="Arial"/>
                <a:cs typeface="Arial" pitchFamily="34" charset="0"/>
              </a:rPr>
              <a:t>Additional </a:t>
            </a:r>
            <a:r>
              <a:rPr lang="en-US" altLang="en-US" sz="1800" b="1" dirty="0">
                <a:solidFill>
                  <a:srgbClr val="990033"/>
                </a:solidFill>
                <a:latin typeface="Arial"/>
                <a:cs typeface="Arial" pitchFamily="34" charset="0"/>
              </a:rPr>
              <a:t>Services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0" y="6430089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Developed by, and is used with permission of Daniel Hungerford, Ph.D., Epidemiologist, Center for Disease Control and Prevention, Atlanta, GA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31"/>
          <p:cNvSpPr txBox="1">
            <a:spLocks noChangeArrowheads="1"/>
          </p:cNvSpPr>
          <p:nvPr/>
        </p:nvSpPr>
        <p:spPr bwMode="auto">
          <a:xfrm>
            <a:off x="6210299" y="1826732"/>
            <a:ext cx="21969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8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Brief Intervention or Brief </a:t>
            </a:r>
            <a:r>
              <a:rPr lang="en-US" altLang="en-US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T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reatment</a:t>
            </a:r>
            <a:endParaRPr lang="en-US" altLang="en-US" sz="1800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0" name="TextBox 31"/>
          <p:cNvSpPr txBox="1">
            <a:spLocks noChangeArrowheads="1"/>
          </p:cNvSpPr>
          <p:nvPr/>
        </p:nvSpPr>
        <p:spPr bwMode="auto">
          <a:xfrm>
            <a:off x="1041515" y="1678151"/>
            <a:ext cx="205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Hazardous Harmful Symptomatic</a:t>
            </a:r>
            <a:endParaRPr lang="en-US" altLang="en-US" sz="1800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94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rug </a:t>
            </a:r>
            <a:r>
              <a:rPr lang="en-US" dirty="0" smtClean="0"/>
              <a:t>use/misuse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6276" cy="4800600"/>
          </a:xfrm>
        </p:spPr>
        <p:txBody>
          <a:bodyPr>
            <a:normAutofit lnSpcReduction="10000"/>
          </a:bodyPr>
          <a:lstStyle/>
          <a:p>
            <a:r>
              <a:rPr lang="en-US" sz="3100" dirty="0"/>
              <a:t>i</a:t>
            </a:r>
            <a:r>
              <a:rPr lang="en-US" sz="3100" dirty="0" smtClean="0"/>
              <a:t>llicit drug use is increasing</a:t>
            </a:r>
          </a:p>
          <a:p>
            <a:r>
              <a:rPr lang="en-US" sz="3100" dirty="0" smtClean="0"/>
              <a:t>in 2014, </a:t>
            </a:r>
            <a:r>
              <a:rPr lang="en-US" sz="3100" b="1" dirty="0" smtClean="0"/>
              <a:t>10.2%</a:t>
            </a:r>
            <a:r>
              <a:rPr lang="en-US" sz="3100" dirty="0" smtClean="0"/>
              <a:t> </a:t>
            </a:r>
            <a:r>
              <a:rPr lang="en-US" sz="3100" dirty="0"/>
              <a:t>of population reported using illicit drugs in the previous month </a:t>
            </a:r>
          </a:p>
          <a:p>
            <a:r>
              <a:rPr lang="en-US" sz="3100" dirty="0"/>
              <a:t>m</a:t>
            </a:r>
            <a:r>
              <a:rPr lang="en-US" sz="3100" dirty="0" smtClean="0"/>
              <a:t>ost </a:t>
            </a:r>
            <a:r>
              <a:rPr lang="en-US" sz="3100" dirty="0"/>
              <a:t>commonly used illicit substance – </a:t>
            </a:r>
            <a:r>
              <a:rPr lang="en-US" sz="3100" dirty="0" smtClean="0"/>
              <a:t>marijuana</a:t>
            </a:r>
            <a:endParaRPr lang="en-US" sz="3100" dirty="0"/>
          </a:p>
          <a:p>
            <a:pPr lvl="1"/>
            <a:r>
              <a:rPr lang="en-US" sz="2700" dirty="0"/>
              <a:t>f</a:t>
            </a:r>
            <a:r>
              <a:rPr lang="en-US" sz="2700" dirty="0" smtClean="0"/>
              <a:t>ollowed </a:t>
            </a:r>
            <a:r>
              <a:rPr lang="en-US" sz="2700" dirty="0"/>
              <a:t>by prescription </a:t>
            </a:r>
            <a:r>
              <a:rPr lang="en-US" sz="2700" dirty="0" smtClean="0"/>
              <a:t>pain medication</a:t>
            </a:r>
          </a:p>
          <a:p>
            <a:pPr lvl="1"/>
            <a:r>
              <a:rPr lang="en-US" sz="2700" dirty="0"/>
              <a:t>m</a:t>
            </a:r>
            <a:r>
              <a:rPr lang="en-US" sz="2700" dirty="0" smtClean="0"/>
              <a:t>arijuana use &amp; prescription drug </a:t>
            </a:r>
            <a:r>
              <a:rPr lang="en-US" sz="2700" dirty="0" smtClean="0"/>
              <a:t>mis</a:t>
            </a:r>
            <a:r>
              <a:rPr lang="en-US" sz="2700" dirty="0" smtClean="0"/>
              <a:t>use </a:t>
            </a:r>
            <a:r>
              <a:rPr lang="en-US" sz="2700" dirty="0" smtClean="0"/>
              <a:t>are increasing</a:t>
            </a:r>
            <a:endParaRPr lang="en-US" sz="2100" dirty="0"/>
          </a:p>
          <a:p>
            <a:r>
              <a:rPr lang="en-US" sz="3100" dirty="0" smtClean="0"/>
              <a:t>in </a:t>
            </a:r>
            <a:r>
              <a:rPr lang="en-US" sz="3100" dirty="0"/>
              <a:t>2009, </a:t>
            </a:r>
            <a:r>
              <a:rPr lang="en-US" sz="3100" b="1" dirty="0"/>
              <a:t>21.2%</a:t>
            </a:r>
            <a:r>
              <a:rPr lang="en-US" sz="3100" dirty="0"/>
              <a:t> of ED visits were related to illicit substances </a:t>
            </a:r>
            <a:endParaRPr lang="en-US" sz="2300" dirty="0"/>
          </a:p>
        </p:txBody>
      </p:sp>
      <p:pic>
        <p:nvPicPr>
          <p:cNvPr id="4" name="Picture 2" descr="http://t0.gstatic.com/images?q=tbn:ANd9GcSVPkEI-shTIJ9BtjPb0v3Ji32glj7YhvcnCqI46Z_fEaZFq-78F9rPJIU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000">
            <a:off x="5362575" y="315913"/>
            <a:ext cx="32162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81600" y="6019800"/>
            <a:ext cx="3733800" cy="730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-457200" y="6327775"/>
            <a:ext cx="1173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(National Survey on Drug Use and Health, 2012-2104; US Dept. Health &amp; Human Services, 2010)</a:t>
            </a:r>
            <a:r>
              <a:rPr lang="en-US" altLang="en-US" sz="1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782403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8213" y="2257425"/>
            <a:ext cx="54260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47,055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93850" y="3557588"/>
            <a:ext cx="59674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 and illicit opioid-related deaths in 2014, double the rate of deaths from a decade earlier. 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3206750" y="6327775"/>
            <a:ext cx="8451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(Centers for Disease Control, 2015)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538729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A0EA20-1EBA-4C7B-8B6E-CD3AAA8D4B07}">
  <ds:schemaRefs>
    <ds:schemaRef ds:uri="acc0fdcc-2768-42b2-8256-1aedefbb74fd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107</TotalTime>
  <Words>572</Words>
  <Application>Microsoft Office PowerPoint</Application>
  <PresentationFormat>On-screen Show (4:3)</PresentationFormat>
  <Paragraphs>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Constantia</vt:lpstr>
      <vt:lpstr>Wingdings</vt:lpstr>
      <vt:lpstr>PowerPoint Template-HS</vt:lpstr>
      <vt:lpstr>screening, brief intervention and referral to treatment</vt:lpstr>
      <vt:lpstr>PowerPoint Presentation</vt:lpstr>
      <vt:lpstr>22 million</vt:lpstr>
      <vt:lpstr>$235 billion</vt:lpstr>
      <vt:lpstr>undertreated condition</vt:lpstr>
      <vt:lpstr>substance use treatment</vt:lpstr>
      <vt:lpstr>PowerPoint Presentation</vt:lpstr>
      <vt:lpstr>drug use/misuse</vt:lpstr>
      <vt:lpstr>PowerPoint Presentation</vt:lpstr>
      <vt:lpstr>tobacco use </vt:lpstr>
      <vt:lpstr>making sense of the literature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19</cp:revision>
  <dcterms:created xsi:type="dcterms:W3CDTF">2013-02-11T18:15:20Z</dcterms:created>
  <dcterms:modified xsi:type="dcterms:W3CDTF">2016-07-11T17:24:09Z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