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70" r:id="rId6"/>
    <p:sldId id="301" r:id="rId7"/>
    <p:sldId id="302" r:id="rId8"/>
    <p:sldId id="289" r:id="rId9"/>
    <p:sldId id="284" r:id="rId10"/>
    <p:sldId id="304" r:id="rId11"/>
    <p:sldId id="299" r:id="rId12"/>
    <p:sldId id="305" r:id="rId13"/>
    <p:sldId id="306" r:id="rId14"/>
    <p:sldId id="307" r:id="rId15"/>
    <p:sldId id="287" r:id="rId16"/>
    <p:sldId id="288" r:id="rId17"/>
    <p:sldId id="293" r:id="rId18"/>
    <p:sldId id="295" r:id="rId19"/>
    <p:sldId id="296" r:id="rId20"/>
    <p:sldId id="298" r:id="rId21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82148" autoAdjust="0"/>
  </p:normalViewPr>
  <p:slideViewPr>
    <p:cSldViewPr>
      <p:cViewPr varScale="1">
        <p:scale>
          <a:sx n="70" d="100"/>
          <a:sy n="70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5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7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8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32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5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5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70938" y="8831580"/>
            <a:ext cx="303784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0" tIns="46576" rIns="93150" bIns="4657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6D4809F-1F43-43FE-AF0F-0A1A13D4B42C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0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AFD9-85C7-44E6-99F0-53D1343DB14C}" type="datetimeFigureOut">
              <a:rPr lang="en-US"/>
              <a:pPr>
                <a:defRPr/>
              </a:pPr>
              <a:t>7/11/2016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FC4031-07D8-4491-9336-55002BC0C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29C1B-9185-4ECE-A0ED-955ECA00ECA2}" type="datetimeFigureOut">
              <a:rPr lang="en-US"/>
              <a:pPr>
                <a:defRPr/>
              </a:pPr>
              <a:t>7/11/2016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0C5A-429A-4D27-8820-A4C630221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19" r:id="rId14"/>
    <p:sldLayoutId id="2147483720" r:id="rId15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35507"/>
            <a:ext cx="83058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intervention, and referral to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87885"/>
            <a:ext cx="8001000" cy="107721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ssessing readiness to change in substance use interventions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9882" y="3796628"/>
            <a:ext cx="8001000" cy="400110"/>
          </a:xfrm>
        </p:spPr>
        <p:txBody>
          <a:bodyPr/>
          <a:lstStyle/>
          <a:p>
            <a:r>
              <a:rPr lang="en-US" dirty="0" smtClean="0"/>
              <a:t>Lecture 3.1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utting down vs. abstinence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which clients </a:t>
            </a:r>
            <a:r>
              <a:rPr lang="en-US" altLang="en-US" dirty="0"/>
              <a:t>should be encouraged to </a:t>
            </a:r>
            <a:r>
              <a:rPr lang="en-US" altLang="en-US" dirty="0" smtClean="0"/>
              <a:t>abstain from drugs and alcohol?</a:t>
            </a:r>
            <a:endParaRPr lang="en-US" altLang="en-US" dirty="0"/>
          </a:p>
          <a:p>
            <a:pPr lvl="1"/>
            <a:r>
              <a:rPr lang="en-US" altLang="en-US" dirty="0" smtClean="0"/>
              <a:t>pregnant </a:t>
            </a:r>
            <a:r>
              <a:rPr lang="en-US" altLang="en-US" dirty="0"/>
              <a:t>women</a:t>
            </a:r>
          </a:p>
          <a:p>
            <a:pPr lvl="1"/>
            <a:r>
              <a:rPr lang="en-US" altLang="en-US" dirty="0" smtClean="0"/>
              <a:t>dependent </a:t>
            </a:r>
            <a:r>
              <a:rPr lang="en-US" altLang="en-US" dirty="0"/>
              <a:t>individuals; those at high risk for dependence </a:t>
            </a:r>
          </a:p>
          <a:p>
            <a:pPr lvl="1"/>
            <a:r>
              <a:rPr lang="en-US" altLang="en-US" dirty="0" smtClean="0"/>
              <a:t>those </a:t>
            </a:r>
            <a:r>
              <a:rPr lang="en-US" altLang="en-US" dirty="0"/>
              <a:t>susceptible to a medication interaction </a:t>
            </a:r>
          </a:p>
          <a:p>
            <a:pPr lvl="1"/>
            <a:r>
              <a:rPr lang="en-US" altLang="en-US" dirty="0" smtClean="0"/>
              <a:t>those </a:t>
            </a:r>
            <a:r>
              <a:rPr lang="en-US" altLang="en-US" dirty="0"/>
              <a:t>with a health or mental health condition exacerbated by alcohol </a:t>
            </a:r>
          </a:p>
          <a:p>
            <a:r>
              <a:rPr lang="en-US" altLang="en-US" dirty="0" smtClean="0"/>
              <a:t>encourage </a:t>
            </a:r>
            <a:r>
              <a:rPr lang="en-US" altLang="en-US" dirty="0"/>
              <a:t>cutting down if they are not open to </a:t>
            </a:r>
            <a:r>
              <a:rPr lang="en-US" altLang="en-US" dirty="0" smtClean="0"/>
              <a:t>abstinence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nterventions: readiness rulers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to assess a patient’s willingness/readiness to engage in the healthy behavior </a:t>
            </a:r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used by a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behavioral health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provider or medical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provider </a:t>
            </a:r>
          </a:p>
        </p:txBody>
      </p:sp>
      <p:pic>
        <p:nvPicPr>
          <p:cNvPr id="4" name="Picture 2" descr="C:\Users\acpande\AppData\Local\Microsoft\Windows\Temporary Internet Files\Content.IE5\CCXYV4XK\MP9004222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33400" y="1219200"/>
            <a:ext cx="92964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	Steps</a:t>
            </a:r>
            <a:endParaRPr lang="en-US" sz="2400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sk </a:t>
            </a:r>
            <a:r>
              <a:rPr lang="en-US" dirty="0"/>
              <a:t>permission to engage in a conversation about their </a:t>
            </a:r>
            <a:r>
              <a:rPr lang="en-US" dirty="0" smtClean="0"/>
              <a:t>drug/alcohol use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drinking limits and/or review their score from the screening tool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the visual aid (ruler) </a:t>
            </a:r>
          </a:p>
          <a:p>
            <a:pPr lvl="2"/>
            <a:r>
              <a:rPr lang="en-US" dirty="0"/>
              <a:t>3 domains</a:t>
            </a:r>
          </a:p>
          <a:p>
            <a:pPr lvl="3"/>
            <a:r>
              <a:rPr lang="en-US" sz="2400" dirty="0"/>
              <a:t>Importance?</a:t>
            </a:r>
          </a:p>
          <a:p>
            <a:pPr lvl="3"/>
            <a:r>
              <a:rPr lang="en-US" sz="2400" dirty="0"/>
              <a:t>Confidence? </a:t>
            </a:r>
          </a:p>
          <a:p>
            <a:pPr lvl="3"/>
            <a:r>
              <a:rPr lang="en-US" sz="2400" dirty="0"/>
              <a:t>Readiness?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sk </a:t>
            </a:r>
            <a:r>
              <a:rPr lang="en-US" dirty="0"/>
              <a:t>why they selected the number they chose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nquire </a:t>
            </a:r>
            <a:r>
              <a:rPr lang="en-US" dirty="0"/>
              <a:t>about what it would take to move up or down the ruler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goals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tilizing readiness rulers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Clinical Initiatives and Training\EBPs_Promising_Practices_and_Key_Topics_Areas\SBIRT\SBIRT_CABHP(3)Front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963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Clinical Initiatives and Training\EBPs_Promising_Practices_and_Key_Topics_Areas\SBIRT\SBIRT_CABHP(3)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0790" r="3345" b="10001"/>
          <a:stretch>
            <a:fillRect/>
          </a:stretch>
        </p:blipFill>
        <p:spPr bwMode="auto">
          <a:xfrm>
            <a:off x="0" y="1284288"/>
            <a:ext cx="919321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22479" r="3555" b="10001"/>
          <a:stretch>
            <a:fillRect/>
          </a:stretch>
        </p:blipFill>
        <p:spPr bwMode="auto">
          <a:xfrm>
            <a:off x="0" y="1447800"/>
            <a:ext cx="9145588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7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05428" y="2895600"/>
            <a:ext cx="5715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 smtClean="0">
                <a:solidFill>
                  <a:srgbClr val="FFC000"/>
                </a:solidFill>
              </a:rPr>
              <a:t>ffective</a:t>
            </a:r>
            <a:r>
              <a:rPr lang="en-US" dirty="0" smtClean="0"/>
              <a:t> interventions meet patients where they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tages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originally </a:t>
            </a:r>
            <a:r>
              <a:rPr lang="en-US" dirty="0"/>
              <a:t>developed by Prochaska &amp; </a:t>
            </a:r>
            <a:r>
              <a:rPr lang="en-US" dirty="0" err="1"/>
              <a:t>DiClemente</a:t>
            </a:r>
            <a:r>
              <a:rPr lang="en-US" dirty="0"/>
              <a:t> (1983) </a:t>
            </a:r>
          </a:p>
          <a:p>
            <a:pPr marL="0" indent="0">
              <a:buNone/>
              <a:defRPr/>
            </a:pPr>
            <a:r>
              <a:rPr lang="en-US" dirty="0" smtClean="0"/>
              <a:t>	6 </a:t>
            </a:r>
            <a:r>
              <a:rPr lang="en-US" dirty="0"/>
              <a:t>stage model: </a:t>
            </a:r>
          </a:p>
          <a:p>
            <a:pPr lvl="3">
              <a:defRPr/>
            </a:pPr>
            <a:r>
              <a:rPr lang="en-US" sz="3200" dirty="0" err="1"/>
              <a:t>Precontemplation</a:t>
            </a:r>
            <a:r>
              <a:rPr lang="en-US" sz="3200" dirty="0"/>
              <a:t> </a:t>
            </a:r>
          </a:p>
          <a:p>
            <a:pPr lvl="3">
              <a:defRPr/>
            </a:pPr>
            <a:r>
              <a:rPr lang="en-US" sz="3200" dirty="0"/>
              <a:t>Contemplation</a:t>
            </a:r>
          </a:p>
          <a:p>
            <a:pPr lvl="3">
              <a:defRPr/>
            </a:pPr>
            <a:r>
              <a:rPr lang="en-US" sz="3200" dirty="0"/>
              <a:t>Determination</a:t>
            </a:r>
          </a:p>
          <a:p>
            <a:pPr lvl="3">
              <a:defRPr/>
            </a:pPr>
            <a:r>
              <a:rPr lang="en-US" sz="3200" dirty="0"/>
              <a:t>Action</a:t>
            </a:r>
          </a:p>
          <a:p>
            <a:pPr lvl="3">
              <a:defRPr/>
            </a:pPr>
            <a:r>
              <a:rPr lang="en-US" sz="3200" dirty="0"/>
              <a:t>Maintenance </a:t>
            </a:r>
          </a:p>
          <a:p>
            <a:pPr lvl="3">
              <a:defRPr/>
            </a:pPr>
            <a:r>
              <a:rPr lang="en-US" sz="3200" dirty="0"/>
              <a:t>Recurrence </a:t>
            </a:r>
          </a:p>
          <a:p>
            <a:pPr marL="1223963" lvl="3" indent="0">
              <a:buFont typeface="Wingdings 2" pitchFamily="18" charset="2"/>
              <a:buNone/>
              <a:defRPr/>
            </a:pP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93475"/>
              </p:ext>
            </p:extLst>
          </p:nvPr>
        </p:nvGraphicFramePr>
        <p:xfrm>
          <a:off x="0" y="1"/>
          <a:ext cx="9144000" cy="6904563"/>
        </p:xfrm>
        <a:graphic>
          <a:graphicData uri="http://schemas.openxmlformats.org/drawingml/2006/table">
            <a:tbl>
              <a:tblPr/>
              <a:tblGrid>
                <a:gridCol w="3073400"/>
                <a:gridCol w="3073400"/>
                <a:gridCol w="2997200"/>
              </a:tblGrid>
              <a:tr h="51614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stages of change: intervention matching guide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50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288"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Offer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factual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information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the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 of events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that brought the person to treatment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of previous efforts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 and cons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targeted behaviors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the person’s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sense of self-efficacy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expectations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regarding what the change will entail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Summarize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self-motivational statements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Continue exploration of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Offer a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 of options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change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identify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 and cons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various change options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Identify and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barriers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change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person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enlist social support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368"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 a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realistic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change through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steps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high-risk situations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develop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coping strategies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 in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 new reinforcers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positive change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access family and social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identify and try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behaviors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(drug-free sources of pleasure)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supportive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escape plan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 to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new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short and long term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Frame recurrence as a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opportunity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behavioral, psychological, and social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antecedents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Help develop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coping strategies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Explain SOC &amp; encourage person to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the process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2" name="Oval 51"/>
          <p:cNvSpPr>
            <a:spLocks noChangeArrowheads="1"/>
          </p:cNvSpPr>
          <p:nvPr/>
        </p:nvSpPr>
        <p:spPr bwMode="auto">
          <a:xfrm>
            <a:off x="685800" y="571500"/>
            <a:ext cx="14478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b="1" dirty="0"/>
              <a:t>1. Pre-</a:t>
            </a:r>
            <a:br>
              <a:rPr lang="en-US" sz="1600" b="1" dirty="0"/>
            </a:br>
            <a:r>
              <a:rPr lang="en-US" sz="1600" b="1" dirty="0"/>
              <a:t>contemplation</a:t>
            </a:r>
          </a:p>
          <a:p>
            <a:pPr algn="ctr"/>
            <a:endParaRPr lang="en-US" sz="1600" b="1" dirty="0">
              <a:latin typeface="Calibri" pitchFamily="34" charset="0"/>
            </a:endParaRPr>
          </a:p>
        </p:txBody>
      </p:sp>
      <p:sp>
        <p:nvSpPr>
          <p:cNvPr id="12313" name="Oval 58"/>
          <p:cNvSpPr>
            <a:spLocks noChangeArrowheads="1"/>
          </p:cNvSpPr>
          <p:nvPr/>
        </p:nvSpPr>
        <p:spPr bwMode="auto">
          <a:xfrm>
            <a:off x="3810000" y="571500"/>
            <a:ext cx="14478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b="1" dirty="0"/>
              <a:t>2.</a:t>
            </a:r>
          </a:p>
          <a:p>
            <a:pPr algn="ctr"/>
            <a:r>
              <a:rPr lang="en-US" sz="1600" b="1" dirty="0"/>
              <a:t>Contemplation</a:t>
            </a:r>
          </a:p>
          <a:p>
            <a:pPr algn="ctr"/>
            <a:endParaRPr lang="en-US" sz="1600" b="1" dirty="0">
              <a:latin typeface="Calibri" pitchFamily="34" charset="0"/>
            </a:endParaRPr>
          </a:p>
        </p:txBody>
      </p:sp>
      <p:sp>
        <p:nvSpPr>
          <p:cNvPr id="12314" name="Oval 60"/>
          <p:cNvSpPr>
            <a:spLocks noChangeArrowheads="1"/>
          </p:cNvSpPr>
          <p:nvPr/>
        </p:nvSpPr>
        <p:spPr bwMode="auto">
          <a:xfrm>
            <a:off x="6934200" y="571500"/>
            <a:ext cx="14478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b="1" dirty="0"/>
              <a:t>3.</a:t>
            </a:r>
          </a:p>
          <a:p>
            <a:pPr algn="ctr"/>
            <a:r>
              <a:rPr lang="en-US" sz="1600" b="1" dirty="0"/>
              <a:t>Determination</a:t>
            </a:r>
          </a:p>
          <a:p>
            <a:pPr algn="ctr"/>
            <a:endParaRPr lang="en-US" sz="1600" b="1" dirty="0">
              <a:latin typeface="Calibri" pitchFamily="34" charset="0"/>
            </a:endParaRPr>
          </a:p>
        </p:txBody>
      </p:sp>
      <p:sp>
        <p:nvSpPr>
          <p:cNvPr id="12315" name="Oval 71"/>
          <p:cNvSpPr>
            <a:spLocks noChangeArrowheads="1"/>
          </p:cNvSpPr>
          <p:nvPr/>
        </p:nvSpPr>
        <p:spPr bwMode="auto">
          <a:xfrm>
            <a:off x="787400" y="3695700"/>
            <a:ext cx="14478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b="1" dirty="0"/>
              <a:t>4.</a:t>
            </a:r>
          </a:p>
          <a:p>
            <a:pPr algn="ctr"/>
            <a:r>
              <a:rPr lang="en-US" sz="1600" b="1" dirty="0"/>
              <a:t>Action</a:t>
            </a:r>
          </a:p>
          <a:p>
            <a:pPr algn="ctr"/>
            <a:endParaRPr lang="en-US" sz="1600" b="1" dirty="0">
              <a:latin typeface="Calibri" pitchFamily="34" charset="0"/>
            </a:endParaRPr>
          </a:p>
        </p:txBody>
      </p:sp>
      <p:sp>
        <p:nvSpPr>
          <p:cNvPr id="12316" name="Oval 72"/>
          <p:cNvSpPr>
            <a:spLocks noChangeArrowheads="1"/>
          </p:cNvSpPr>
          <p:nvPr/>
        </p:nvSpPr>
        <p:spPr bwMode="auto">
          <a:xfrm>
            <a:off x="3873500" y="3695700"/>
            <a:ext cx="14478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b="1" dirty="0"/>
              <a:t>5.</a:t>
            </a:r>
          </a:p>
          <a:p>
            <a:pPr algn="ctr"/>
            <a:r>
              <a:rPr lang="en-US" sz="1600" b="1" dirty="0"/>
              <a:t>Maintenance</a:t>
            </a:r>
          </a:p>
          <a:p>
            <a:pPr algn="ctr"/>
            <a:endParaRPr lang="en-US" sz="1600" b="1" dirty="0">
              <a:latin typeface="Calibri" pitchFamily="34" charset="0"/>
            </a:endParaRPr>
          </a:p>
        </p:txBody>
      </p:sp>
      <p:sp>
        <p:nvSpPr>
          <p:cNvPr id="12317" name="Oval 73"/>
          <p:cNvSpPr>
            <a:spLocks noChangeArrowheads="1"/>
          </p:cNvSpPr>
          <p:nvPr/>
        </p:nvSpPr>
        <p:spPr bwMode="auto">
          <a:xfrm>
            <a:off x="6972300" y="3759200"/>
            <a:ext cx="14478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600" b="1" dirty="0"/>
              <a:t>6.</a:t>
            </a:r>
          </a:p>
          <a:p>
            <a:pPr algn="ctr"/>
            <a:r>
              <a:rPr lang="en-US" sz="1600" b="1" dirty="0"/>
              <a:t>Recurrence</a:t>
            </a:r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833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33400" y="1143000"/>
            <a:ext cx="9372600" cy="5410200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2600" b="1" dirty="0" smtClean="0"/>
              <a:t>SOCRATES</a:t>
            </a:r>
          </a:p>
          <a:p>
            <a:pPr lvl="2"/>
            <a:r>
              <a:rPr lang="en-US" sz="2600" dirty="0"/>
              <a:t>v</a:t>
            </a:r>
            <a:r>
              <a:rPr lang="en-US" sz="2600" dirty="0" smtClean="0"/>
              <a:t>alidated </a:t>
            </a:r>
            <a:r>
              <a:rPr lang="en-US" sz="2600" dirty="0"/>
              <a:t>tool measuring one’s readiness to change</a:t>
            </a:r>
          </a:p>
          <a:p>
            <a:pPr lvl="2"/>
            <a:r>
              <a:rPr lang="en-US" sz="2600" dirty="0"/>
              <a:t>b</a:t>
            </a:r>
            <a:r>
              <a:rPr lang="en-US" sz="2600" dirty="0" smtClean="0"/>
              <a:t>uilt </a:t>
            </a:r>
            <a:r>
              <a:rPr lang="en-US" sz="2600" dirty="0"/>
              <a:t>upon the stages of change </a:t>
            </a:r>
          </a:p>
          <a:p>
            <a:pPr lvl="2"/>
            <a:r>
              <a:rPr lang="en-US" sz="2600" dirty="0"/>
              <a:t>19 items; 5-7 minutes to administer and score </a:t>
            </a:r>
          </a:p>
          <a:p>
            <a:pPr lvl="2"/>
            <a:r>
              <a:rPr lang="en-US" sz="2600" dirty="0"/>
              <a:t>s</a:t>
            </a:r>
            <a:r>
              <a:rPr lang="en-US" sz="2600" dirty="0" smtClean="0"/>
              <a:t>elf </a:t>
            </a:r>
            <a:r>
              <a:rPr lang="en-US" sz="2600" dirty="0"/>
              <a:t>report; patient completes pencil &amp; paper </a:t>
            </a:r>
          </a:p>
          <a:p>
            <a:pPr lvl="2"/>
            <a:r>
              <a:rPr lang="en-US" sz="2600" dirty="0"/>
              <a:t>2 versions (drug &amp; alcohol) </a:t>
            </a:r>
          </a:p>
          <a:p>
            <a:pPr lvl="2"/>
            <a:r>
              <a:rPr lang="en-US" sz="2600" dirty="0"/>
              <a:t>3 domains:</a:t>
            </a:r>
          </a:p>
          <a:p>
            <a:pPr lvl="3"/>
            <a:r>
              <a:rPr lang="en-US" sz="2600" b="1" u="sng" dirty="0">
                <a:solidFill>
                  <a:srgbClr val="FFC000"/>
                </a:solidFill>
              </a:rPr>
              <a:t>r</a:t>
            </a:r>
            <a:r>
              <a:rPr lang="en-US" sz="2600" b="1" u="sng" dirty="0" smtClean="0">
                <a:solidFill>
                  <a:srgbClr val="FFC000"/>
                </a:solidFill>
              </a:rPr>
              <a:t>ecognition</a:t>
            </a:r>
            <a:r>
              <a:rPr lang="en-US" sz="2600" dirty="0" smtClean="0"/>
              <a:t> </a:t>
            </a:r>
            <a:r>
              <a:rPr lang="en-US" sz="2600" dirty="0"/>
              <a:t>of their problem</a:t>
            </a:r>
          </a:p>
          <a:p>
            <a:pPr lvl="3"/>
            <a:r>
              <a:rPr lang="en-US" sz="2600" b="1" u="sng" dirty="0">
                <a:solidFill>
                  <a:srgbClr val="FFC000"/>
                </a:solidFill>
              </a:rPr>
              <a:t>a</a:t>
            </a:r>
            <a:r>
              <a:rPr lang="en-US" sz="2600" b="1" u="sng" dirty="0" smtClean="0">
                <a:solidFill>
                  <a:srgbClr val="FFC000"/>
                </a:solidFill>
              </a:rPr>
              <a:t>mbivalence</a:t>
            </a:r>
            <a:r>
              <a:rPr lang="en-US" sz="2600" dirty="0" smtClean="0"/>
              <a:t> </a:t>
            </a:r>
            <a:r>
              <a:rPr lang="en-US" sz="2600" dirty="0"/>
              <a:t>about changing; wondering if they have a problem </a:t>
            </a:r>
          </a:p>
          <a:p>
            <a:pPr lvl="3"/>
            <a:r>
              <a:rPr lang="en-US" sz="2600" b="1" u="sng" dirty="0">
                <a:solidFill>
                  <a:srgbClr val="FFC000"/>
                </a:solidFill>
              </a:rPr>
              <a:t>t</a:t>
            </a:r>
            <a:r>
              <a:rPr lang="en-US" sz="2600" b="1" u="sng" dirty="0" smtClean="0">
                <a:solidFill>
                  <a:srgbClr val="FFC000"/>
                </a:solidFill>
              </a:rPr>
              <a:t>aking steps</a:t>
            </a:r>
            <a:r>
              <a:rPr lang="en-US" sz="2600" dirty="0" smtClean="0"/>
              <a:t> </a:t>
            </a:r>
            <a:r>
              <a:rPr lang="en-US" sz="2600" dirty="0"/>
              <a:t>are they already doing something to change their substance use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easuring readiness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rief interventions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ducational brochures or handouts</a:t>
            </a:r>
            <a:endParaRPr lang="en-US" sz="1400" dirty="0"/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ducation using visual aides (standard drink sizes, risky drinking levels, etc.)  </a:t>
            </a:r>
          </a:p>
          <a:p>
            <a:pPr>
              <a:defRPr/>
            </a:pPr>
            <a:r>
              <a:rPr lang="en-US" dirty="0"/>
              <a:t>recommendations for cutting back </a:t>
            </a:r>
            <a:r>
              <a:rPr lang="en-US" dirty="0" smtClean="0"/>
              <a:t>(after seeking permission) </a:t>
            </a:r>
            <a:endParaRPr lang="en-US" dirty="0"/>
          </a:p>
          <a:p>
            <a:pPr>
              <a:defRPr/>
            </a:pPr>
            <a:r>
              <a:rPr lang="en-US" dirty="0"/>
              <a:t>readiness rulers 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t</a:t>
            </a:r>
            <a:r>
              <a:rPr lang="en-US" dirty="0" smtClean="0"/>
              <a:t>ips &amp; hints: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consider the </a:t>
            </a:r>
            <a:r>
              <a:rPr lang="en-US" u="sng" dirty="0" smtClean="0"/>
              <a:t>stages of change</a:t>
            </a:r>
            <a:r>
              <a:rPr lang="en-US" dirty="0" smtClean="0"/>
              <a:t> to inform your approach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deally, the conversation would incorporate a </a:t>
            </a:r>
            <a:r>
              <a:rPr lang="en-US" u="sng" dirty="0" smtClean="0"/>
              <a:t>motivational interviewing</a:t>
            </a:r>
            <a:r>
              <a:rPr lang="en-US" dirty="0" smtClean="0"/>
              <a:t> style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54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t="23495" r="19717" b="12788"/>
          <a:stretch>
            <a:fillRect/>
          </a:stretch>
        </p:blipFill>
        <p:spPr bwMode="auto">
          <a:xfrm>
            <a:off x="0" y="457200"/>
            <a:ext cx="9144000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100" dirty="0" smtClean="0"/>
              <a:t>Do…</a:t>
            </a:r>
          </a:p>
          <a:p>
            <a:r>
              <a:rPr lang="en-US" altLang="en-US" sz="2400" dirty="0" smtClean="0"/>
              <a:t>review </a:t>
            </a:r>
            <a:r>
              <a:rPr lang="en-US" altLang="en-US" sz="2400" dirty="0"/>
              <a:t>results of screener </a:t>
            </a:r>
          </a:p>
          <a:p>
            <a:r>
              <a:rPr lang="en-US" altLang="en-US" sz="2400" dirty="0" smtClean="0"/>
              <a:t>ask </a:t>
            </a:r>
            <a:r>
              <a:rPr lang="en-US" altLang="en-US" sz="2400" dirty="0"/>
              <a:t>permission to provide information (i.e. Elicit-Provide-Elicit) </a:t>
            </a:r>
          </a:p>
          <a:p>
            <a:r>
              <a:rPr lang="en-US" altLang="en-US" sz="2400" dirty="0" smtClean="0"/>
              <a:t>provide </a:t>
            </a:r>
            <a:r>
              <a:rPr lang="en-US" altLang="en-US" sz="2400" dirty="0"/>
              <a:t>pamphlets, brochures, or have a verbal exchange </a:t>
            </a:r>
          </a:p>
          <a:p>
            <a:pPr lvl="1"/>
            <a:r>
              <a:rPr lang="en-US" altLang="en-US" sz="2400" dirty="0" smtClean="0"/>
              <a:t>provide </a:t>
            </a:r>
            <a:r>
              <a:rPr lang="en-US" altLang="en-US" sz="2400" dirty="0"/>
              <a:t>factual information about the health consequences of engaging in the use of that particular substance </a:t>
            </a:r>
            <a:endParaRPr lang="en-US" alt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sz="2400" dirty="0" smtClean="0"/>
              <a:t>check </a:t>
            </a:r>
            <a:r>
              <a:rPr lang="en-US" altLang="en-US" sz="2400" dirty="0"/>
              <a:t>back in with them…what do they think? </a:t>
            </a:r>
          </a:p>
          <a:p>
            <a:pPr marL="0" lvl="1" indent="0">
              <a:buNone/>
            </a:pPr>
            <a:r>
              <a:rPr lang="en-US" altLang="en-US" sz="3100" dirty="0" smtClean="0"/>
              <a:t>Avoid… </a:t>
            </a:r>
            <a:endParaRPr lang="en-US" altLang="en-US" sz="3100" dirty="0"/>
          </a:p>
          <a:p>
            <a:pPr marL="342900" lvl="1" indent="-342900"/>
            <a:r>
              <a:rPr lang="en-US" altLang="en-US" sz="2400" dirty="0" smtClean="0"/>
              <a:t>advising, warning, utilizing scare tactics (</a:t>
            </a:r>
            <a:r>
              <a:rPr lang="en-US" altLang="en-US" sz="2400" i="1" dirty="0" smtClean="0"/>
              <a:t>if</a:t>
            </a:r>
            <a:r>
              <a:rPr lang="en-US" altLang="en-US" sz="2400" dirty="0" smtClean="0"/>
              <a:t> you want to be consistent with an MI approach) </a:t>
            </a:r>
          </a:p>
          <a:p>
            <a:pPr marL="342900" lvl="1" indent="-342900"/>
            <a:r>
              <a:rPr lang="en-US" altLang="en-US" sz="2400" dirty="0"/>
              <a:t>e</a:t>
            </a:r>
            <a:r>
              <a:rPr lang="en-US" altLang="en-US" sz="2400" dirty="0" smtClean="0"/>
              <a:t>ducating without permission </a:t>
            </a:r>
            <a:endParaRPr lang="en-US" alt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72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38200" y="2590800"/>
            <a:ext cx="76200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SBIRT is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an abstinence only model; SBIRT is a </a:t>
            </a:r>
            <a:r>
              <a:rPr lang="en-US" dirty="0" smtClean="0">
                <a:solidFill>
                  <a:srgbClr val="FFC000"/>
                </a:solidFill>
              </a:rPr>
              <a:t>harm reduction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Props1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9A0EA20-1EBA-4C7B-8B6E-CD3AAA8D4B07}">
  <ds:schemaRefs>
    <ds:schemaRef ds:uri="http://schemas.microsoft.com/office/2006/documentManagement/types"/>
    <ds:schemaRef ds:uri="http://www.w3.org/XML/1998/namespace"/>
    <ds:schemaRef ds:uri="http://purl.org/dc/terms/"/>
    <ds:schemaRef ds:uri="acc0fdcc-2768-42b2-8256-1aedefbb74fd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Template-HS</Template>
  <TotalTime>120</TotalTime>
  <Words>547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PowerPoint Template-HS</vt:lpstr>
      <vt:lpstr>screening, brief intervention, and referral to treatment</vt:lpstr>
      <vt:lpstr>PowerPoint Presentation</vt:lpstr>
      <vt:lpstr>stages of change</vt:lpstr>
      <vt:lpstr>PowerPoint Presentation</vt:lpstr>
      <vt:lpstr>measuring readiness to change</vt:lpstr>
      <vt:lpstr>brief interventions</vt:lpstr>
      <vt:lpstr>PowerPoint Presentation</vt:lpstr>
      <vt:lpstr>education</vt:lpstr>
      <vt:lpstr>PowerPoint Presentation</vt:lpstr>
      <vt:lpstr>cutting down vs. abstinence </vt:lpstr>
      <vt:lpstr>interventions: readiness rulers</vt:lpstr>
      <vt:lpstr>utilizing readiness rulers</vt:lpstr>
      <vt:lpstr>PowerPoint Presentation</vt:lpstr>
      <vt:lpstr>PowerPoint Presentation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20</cp:revision>
  <dcterms:created xsi:type="dcterms:W3CDTF">2013-02-11T18:15:20Z</dcterms:created>
  <dcterms:modified xsi:type="dcterms:W3CDTF">2016-07-11T18:17:44Z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