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15"/>
  </p:notesMasterIdLst>
  <p:sldIdLst>
    <p:sldId id="270" r:id="rId6"/>
    <p:sldId id="302" r:id="rId7"/>
    <p:sldId id="334" r:id="rId8"/>
    <p:sldId id="336" r:id="rId9"/>
    <p:sldId id="335" r:id="rId10"/>
    <p:sldId id="338" r:id="rId11"/>
    <p:sldId id="339" r:id="rId12"/>
    <p:sldId id="340" r:id="rId13"/>
    <p:sldId id="341" r:id="rId14"/>
  </p:sldIdLst>
  <p:sldSz cx="9144000" cy="6858000" type="screen4x3"/>
  <p:notesSz cx="7010400" cy="9296400"/>
  <p:custDataLst>
    <p:tags r:id="rId16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4F555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9412" autoAdjust="0"/>
  </p:normalViewPr>
  <p:slideViewPr>
    <p:cSldViewPr>
      <p:cViewPr varScale="1">
        <p:scale>
          <a:sx n="77" d="100"/>
          <a:sy n="77" d="100"/>
        </p:scale>
        <p:origin x="1133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tags" Target="tags/tag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5.xml"/><Relationship Id="rId19" Type="http://schemas.openxmlformats.org/officeDocument/2006/relationships/theme" Target="theme/theme1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B25785-197F-488D-815D-7148EB82AEA7}" type="datetimeFigureOut">
              <a:rPr lang="en-US" smtClean="0"/>
              <a:pPr/>
              <a:t>7/11/2016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6426"/>
            <a:ext cx="5608320" cy="41830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784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675"/>
            <a:ext cx="303784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F8223C-FC7B-4594-B288-7619519B02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30153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F8223C-FC7B-4594-B288-7619519B02D5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66248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 smtClean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57066" indent="-291179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64717" indent="-232943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30604" indent="-232943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96491" indent="-232943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62377" indent="-232943" defTabSz="4658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3028264" indent="-232943" defTabSz="4658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94151" indent="-232943" defTabSz="4658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960038" indent="-232943" defTabSz="4658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fld id="{1EFCBB13-C8D6-4093-BCF7-554C4D2AC3FC}" type="slidenum">
              <a:rPr lang="en-US" altLang="en-US" smtClean="0"/>
              <a:pPr eaLnBrk="1" hangingPunct="1"/>
              <a:t>2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9001783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 smtClean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57066" indent="-291179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64717" indent="-232943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30604" indent="-232943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96491" indent="-232943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62377" indent="-232943" defTabSz="4658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3028264" indent="-232943" defTabSz="4658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94151" indent="-232943" defTabSz="4658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960038" indent="-232943" defTabSz="4658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fld id="{1EFCBB13-C8D6-4093-BCF7-554C4D2AC3FC}" type="slidenum">
              <a:rPr lang="en-US" altLang="en-US" smtClean="0"/>
              <a:pPr eaLnBrk="1" hangingPunct="1"/>
              <a:t>3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8598210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F8223C-FC7B-4594-B288-7619519B02D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390798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F8223C-FC7B-4594-B288-7619519B02D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796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52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BF09442-9CAE-4CF6-BC47-EC378ED4D6D2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924573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5A1D030-F4B2-4C22-8CBB-8A633B3243B9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42890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86CA91D-1DCF-4C05-9F59-2B734C28E2A0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261019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A7BBF75-B95A-41C2-A3FC-9913926B3946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77254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4 - Black Background w/ Gold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ctrTitle" hasCustomPrompt="1"/>
          </p:nvPr>
        </p:nvSpPr>
        <p:spPr>
          <a:xfrm>
            <a:off x="457200" y="1949817"/>
            <a:ext cx="8001000" cy="815608"/>
          </a:xfrm>
          <a:prstGeom prst="rect">
            <a:avLst/>
          </a:prstGeom>
        </p:spPr>
        <p:txBody>
          <a:bodyPr lIns="0" bIns="91440" anchor="b" anchorCtr="0">
            <a:spAutoFit/>
          </a:bodyPr>
          <a:lstStyle>
            <a:lvl1pPr algn="l">
              <a:defRPr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</a:defRPr>
            </a:lvl1pPr>
          </a:lstStyle>
          <a:p>
            <a:r>
              <a:rPr lang="en-US" dirty="0" smtClean="0"/>
              <a:t>presentation title (lowercase)</a:t>
            </a:r>
            <a:endParaRPr lang="en-US" dirty="0"/>
          </a:p>
        </p:txBody>
      </p:sp>
      <p:sp>
        <p:nvSpPr>
          <p:cNvPr id="11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790372"/>
            <a:ext cx="8001000" cy="584775"/>
          </a:xfrm>
        </p:spPr>
        <p:txBody>
          <a:bodyPr wrap="square" lIns="0" tIns="0" bIns="91440">
            <a:spAutoFit/>
          </a:bodyPr>
          <a:lstStyle>
            <a:lvl1pPr marL="0" indent="0" algn="l">
              <a:buNone/>
              <a:defRPr b="1">
                <a:solidFill>
                  <a:schemeClr val="bg2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subtitle style</a:t>
            </a:r>
            <a:endParaRPr lang="en-US" dirty="0"/>
          </a:p>
        </p:txBody>
      </p:sp>
      <p:sp>
        <p:nvSpPr>
          <p:cNvPr id="12" name="Text Placeholder 18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3399972"/>
            <a:ext cx="8001000" cy="400110"/>
          </a:xfrm>
        </p:spPr>
        <p:txBody>
          <a:bodyPr wrap="square" lIns="0">
            <a:spAutoFit/>
          </a:bodyPr>
          <a:lstStyle>
            <a:lvl1pPr>
              <a:buNone/>
              <a:defRPr sz="2000" b="0" cap="all" baseline="0"/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 dirty="0" smtClean="0"/>
              <a:t>Alternate subtitle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1 (Two Content) - M &amp; G Header w/ Black Back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0" y="0"/>
            <a:ext cx="9144000" cy="990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 userDrawn="1"/>
        </p:nvSpPr>
        <p:spPr>
          <a:xfrm>
            <a:off x="0" y="990600"/>
            <a:ext cx="9144000" cy="54864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144000" cy="990600"/>
          </a:xfrm>
          <a:prstGeom prst="rect">
            <a:avLst/>
          </a:prstGeom>
          <a:noFill/>
          <a:ln>
            <a:noFill/>
          </a:ln>
        </p:spPr>
        <p:txBody>
          <a:bodyPr vert="horz" wrap="square" lIns="182880" tIns="0" rIns="1097280" bIns="0" rtlCol="0" anchor="ctr" anchorCtr="0">
            <a:normAutofit/>
          </a:bodyPr>
          <a:lstStyle>
            <a:lvl1pPr algn="l"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title style (lowercase)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1 (Comparison) - M &amp; G Header w/ Black Gradient Back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Rectangle 12"/>
          <p:cNvSpPr/>
          <p:nvPr userDrawn="1"/>
        </p:nvSpPr>
        <p:spPr>
          <a:xfrm>
            <a:off x="0" y="0"/>
            <a:ext cx="9144000" cy="990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 userDrawn="1"/>
        </p:nvSpPr>
        <p:spPr>
          <a:xfrm>
            <a:off x="0" y="990600"/>
            <a:ext cx="9144000" cy="54864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144000" cy="990600"/>
          </a:xfrm>
          <a:prstGeom prst="rect">
            <a:avLst/>
          </a:prstGeom>
          <a:noFill/>
          <a:ln>
            <a:noFill/>
          </a:ln>
        </p:spPr>
        <p:txBody>
          <a:bodyPr vert="horz" wrap="square" lIns="182880" tIns="0" rIns="1097280" bIns="0" rtlCol="0" anchor="ctr" anchorCtr="0">
            <a:normAutofit/>
          </a:bodyPr>
          <a:lstStyle>
            <a:lvl1pPr algn="l"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title style (lowercase)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1 (Title Only) - M &amp; G Header w/ Black Back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9144000" cy="990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45720"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 userDrawn="1"/>
        </p:nvSpPr>
        <p:spPr>
          <a:xfrm>
            <a:off x="0" y="990600"/>
            <a:ext cx="9144000" cy="54864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144000" cy="990600"/>
          </a:xfrm>
          <a:prstGeom prst="rect">
            <a:avLst/>
          </a:prstGeom>
          <a:noFill/>
          <a:ln>
            <a:noFill/>
          </a:ln>
        </p:spPr>
        <p:txBody>
          <a:bodyPr vert="horz" wrap="square" lIns="182880" tIns="0" rIns="1097280" bIns="0" rtlCol="0" anchor="ctr" anchorCtr="0">
            <a:normAutofit/>
          </a:bodyPr>
          <a:lstStyle>
            <a:lvl1pPr algn="l"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title style (lowercase)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ayout 1 (Blank) - M &amp; G Header w/ Black Back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22F2EA-B180-4459-9C07-535662152E22}" type="datetimeFigureOut">
              <a:rPr lang="en-US"/>
              <a:pPr>
                <a:defRPr/>
              </a:pPr>
              <a:t>7/11/2016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E7B10E-974A-4A3A-A0AE-24B45408DB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333217"/>
      </p:ext>
    </p:extLst>
  </p:cSld>
  <p:clrMapOvr>
    <a:masterClrMapping/>
  </p:clrMapOvr>
  <p:transition>
    <p:pu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ld Stat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0" hasCustomPrompt="1"/>
          </p:nvPr>
        </p:nvSpPr>
        <p:spPr>
          <a:xfrm>
            <a:off x="1705428" y="2895600"/>
            <a:ext cx="5715000" cy="1066800"/>
          </a:xfrm>
        </p:spPr>
        <p:txBody>
          <a:bodyPr>
            <a:normAutofit/>
          </a:bodyPr>
          <a:lstStyle>
            <a:lvl1pPr algn="ctr">
              <a:buNone/>
              <a:defRPr sz="4800" b="1"/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algn="ctr"/>
            <a:r>
              <a:rPr lang="en-US" sz="6000" b="1" spc="-15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body</a:t>
            </a:r>
            <a:r>
              <a:rPr lang="en-US" sz="6000" b="1" spc="-150" baseline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text</a:t>
            </a:r>
            <a:endParaRPr lang="en-US" sz="6000" b="1" spc="-15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Layout 1 (Title &amp; Content) - M &amp; G Header w/ Black Back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144000" cy="990600"/>
          </a:xfrm>
          <a:prstGeom prst="rect">
            <a:avLst/>
          </a:prstGeom>
          <a:noFill/>
          <a:ln>
            <a:noFill/>
          </a:ln>
        </p:spPr>
        <p:txBody>
          <a:bodyPr vert="horz" wrap="square" lIns="182880" tIns="0" rIns="457200" bIns="0" rtlCol="0" anchor="ctr" anchorCtr="0">
            <a:normAutofit/>
          </a:bodyPr>
          <a:lstStyle>
            <a:lvl1pPr algn="l"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title style (lowercase)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00200"/>
            <a:ext cx="7620000" cy="4525963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0" y="1028700"/>
            <a:ext cx="9144001" cy="45719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0" y="914400"/>
            <a:ext cx="9144000" cy="12801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effectLst>
                <a:outerShdw blurRad="901700" dist="38100" dir="5400000" sx="12000" sy="12000" algn="ctr" rotWithShape="0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719172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Layout 1 (Two Content) - M &amp; G Header w/ Black Back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400">
                <a:solidFill>
                  <a:schemeClr val="tx1"/>
                </a:solidFill>
              </a:defRPr>
            </a:lvl2pPr>
            <a:lvl3pPr>
              <a:defRPr sz="20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400">
                <a:solidFill>
                  <a:schemeClr val="tx1"/>
                </a:solidFill>
              </a:defRPr>
            </a:lvl2pPr>
            <a:lvl3pPr>
              <a:defRPr sz="20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7" name="Rectangle 16"/>
          <p:cNvSpPr/>
          <p:nvPr userDrawn="1"/>
        </p:nvSpPr>
        <p:spPr>
          <a:xfrm>
            <a:off x="0" y="1028700"/>
            <a:ext cx="9144001" cy="45719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 userDrawn="1"/>
        </p:nvSpPr>
        <p:spPr>
          <a:xfrm>
            <a:off x="0" y="914400"/>
            <a:ext cx="9144000" cy="12801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effectLst>
                <a:outerShdw blurRad="901700" dist="38100" dir="5400000" sx="12000" sy="12000" algn="ctr" rotWithShape="0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9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144000" cy="990600"/>
          </a:xfrm>
          <a:prstGeom prst="rect">
            <a:avLst/>
          </a:prstGeom>
          <a:noFill/>
          <a:ln>
            <a:noFill/>
          </a:ln>
        </p:spPr>
        <p:txBody>
          <a:bodyPr vert="horz" wrap="square" lIns="182880" tIns="0" rIns="457200" bIns="0" rtlCol="0" anchor="ctr" anchorCtr="0">
            <a:normAutofit/>
          </a:bodyPr>
          <a:lstStyle>
            <a:lvl1pPr algn="l"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title style (lowercase)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12393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Layout 1 (Comparison) - M &amp; G Header w/ Black Gradient Back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9" name="Rectangle 18"/>
          <p:cNvSpPr/>
          <p:nvPr userDrawn="1"/>
        </p:nvSpPr>
        <p:spPr>
          <a:xfrm>
            <a:off x="0" y="1028700"/>
            <a:ext cx="9144001" cy="45719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 userDrawn="1"/>
        </p:nvSpPr>
        <p:spPr>
          <a:xfrm>
            <a:off x="0" y="914400"/>
            <a:ext cx="9144000" cy="12801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effectLst>
                <a:outerShdw blurRad="901700" dist="38100" dir="5400000" sx="12000" sy="12000" algn="ctr" rotWithShape="0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3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144000" cy="990600"/>
          </a:xfrm>
          <a:prstGeom prst="rect">
            <a:avLst/>
          </a:prstGeom>
          <a:noFill/>
          <a:ln>
            <a:noFill/>
          </a:ln>
        </p:spPr>
        <p:txBody>
          <a:bodyPr vert="horz" wrap="square" lIns="182880" tIns="0" rIns="457200" bIns="0" rtlCol="0" anchor="ctr" anchorCtr="0">
            <a:normAutofit/>
          </a:bodyPr>
          <a:lstStyle>
            <a:lvl1pPr algn="l"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title style (lowercase)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42282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Layout 1 (Title Only) - M &amp; G Header w/ Black Back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 userDrawn="1"/>
        </p:nvSpPr>
        <p:spPr>
          <a:xfrm>
            <a:off x="0" y="1028700"/>
            <a:ext cx="9144001" cy="45719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 userDrawn="1"/>
        </p:nvSpPr>
        <p:spPr>
          <a:xfrm>
            <a:off x="0" y="914400"/>
            <a:ext cx="9144000" cy="12801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effectLst>
                <a:outerShdw blurRad="901700" dist="38100" dir="5400000" sx="12000" sy="12000" algn="ctr" rotWithShape="0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7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144000" cy="990600"/>
          </a:xfrm>
          <a:prstGeom prst="rect">
            <a:avLst/>
          </a:prstGeom>
          <a:noFill/>
          <a:ln>
            <a:noFill/>
          </a:ln>
        </p:spPr>
        <p:txBody>
          <a:bodyPr vert="horz" wrap="square" lIns="182880" tIns="0" rIns="457200" bIns="0" rtlCol="0" anchor="ctr" anchorCtr="0">
            <a:normAutofit/>
          </a:bodyPr>
          <a:lstStyle>
            <a:lvl1pPr algn="l"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title style (lowercase)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06363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Layout 1 (Blank) - M &amp; G Header w/ Black Back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204663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_Layout 1 (Blank) - M &amp; G Header w/ Black Back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388692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1 (Title &amp; Content) - M &amp; G Header w/ Black Back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990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00200"/>
            <a:ext cx="76200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990600"/>
            <a:ext cx="9144000" cy="54864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144000" cy="990600"/>
          </a:xfrm>
          <a:prstGeom prst="rect">
            <a:avLst/>
          </a:prstGeom>
          <a:noFill/>
          <a:ln>
            <a:noFill/>
          </a:ln>
        </p:spPr>
        <p:txBody>
          <a:bodyPr vert="horz" wrap="square" lIns="182880" tIns="0" rIns="1097280" bIns="0" rtlCol="0" anchor="ctr" anchorCtr="0">
            <a:normAutofit/>
          </a:bodyPr>
          <a:lstStyle>
            <a:lvl1pPr algn="l"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title style (lowercase)</a:t>
            </a:r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6436"/>
          <a:stretch/>
        </p:blipFill>
        <p:spPr>
          <a:xfrm>
            <a:off x="5425250" y="6096000"/>
            <a:ext cx="3337756" cy="484354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1600200"/>
            <a:ext cx="76962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90600"/>
          </a:xfrm>
          <a:prstGeom prst="rect">
            <a:avLst/>
          </a:prstGeom>
          <a:solidFill>
            <a:schemeClr val="tx1"/>
          </a:solidFill>
        </p:spPr>
        <p:txBody>
          <a:bodyPr vert="horz" lIns="457200" tIns="45720" rIns="457200" bIns="182880" rtlCol="0" anchor="b" anchorCtr="0">
            <a:normAutofit/>
          </a:bodyPr>
          <a:lstStyle/>
          <a:p>
            <a:r>
              <a:rPr lang="en-US" dirty="0" smtClean="0"/>
              <a:t>title style (lowercase)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708" r:id="rId3"/>
    <p:sldLayoutId id="2147483709" r:id="rId4"/>
    <p:sldLayoutId id="2147483710" r:id="rId5"/>
    <p:sldLayoutId id="2147483711" r:id="rId6"/>
    <p:sldLayoutId id="2147483717" r:id="rId7"/>
    <p:sldLayoutId id="2147483718" r:id="rId8"/>
    <p:sldLayoutId id="2147483697" r:id="rId9"/>
    <p:sldLayoutId id="2147483699" r:id="rId10"/>
    <p:sldLayoutId id="2147483700" r:id="rId11"/>
    <p:sldLayoutId id="2147483701" r:id="rId12"/>
    <p:sldLayoutId id="2147483702" r:id="rId13"/>
    <p:sldLayoutId id="2147483719" r:id="rId14"/>
  </p:sldLayoutIdLst>
  <p:txStyles>
    <p:titleStyle>
      <a:lvl1pPr algn="r" defTabSz="914400" rtl="0" eaLnBrk="1" latinLnBrk="0" hangingPunct="1">
        <a:lnSpc>
          <a:spcPts val="3600"/>
        </a:lnSpc>
        <a:spcBef>
          <a:spcPct val="0"/>
        </a:spcBef>
        <a:buNone/>
        <a:defRPr sz="4000" b="1" kern="1200">
          <a:solidFill>
            <a:schemeClr val="bg1"/>
          </a:solidFill>
          <a:effectLst/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bg1"/>
          </a:solidFill>
          <a:effectLst/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bg1"/>
          </a:solidFill>
          <a:effectLst/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bg1"/>
          </a:solidFill>
          <a:effectLst/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bg1"/>
          </a:solidFill>
          <a:effectLst/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bg1"/>
          </a:solidFill>
          <a:effectLst/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702249"/>
            <a:ext cx="8458200" cy="1063176"/>
          </a:xfrm>
        </p:spPr>
        <p:txBody>
          <a:bodyPr/>
          <a:lstStyle/>
          <a:p>
            <a:r>
              <a:rPr lang="en-US" dirty="0"/>
              <a:t>s</a:t>
            </a:r>
            <a:r>
              <a:rPr lang="en-US" dirty="0" smtClean="0"/>
              <a:t>creening, brief intervention, and referral to treatment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d</a:t>
            </a:r>
            <a:r>
              <a:rPr lang="en-US" dirty="0" smtClean="0"/>
              <a:t>rug &amp; tobacco screening tools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Lecture 6.2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Arial" charset="0"/>
                <a:cs typeface="Arial" charset="0"/>
              </a:rPr>
              <a:t>s</a:t>
            </a:r>
            <a:r>
              <a:rPr lang="en-US" altLang="en-US" dirty="0" smtClean="0">
                <a:latin typeface="Arial" charset="0"/>
                <a:cs typeface="Arial" charset="0"/>
              </a:rPr>
              <a:t>creening tools</a:t>
            </a:r>
            <a:endParaRPr lang="en-US" altLang="en-US" b="1" dirty="0" smtClean="0">
              <a:latin typeface="Arial" charset="0"/>
              <a:cs typeface="Arial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422900" y="6083300"/>
            <a:ext cx="3556000" cy="736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493837"/>
            <a:ext cx="7924800" cy="4525963"/>
          </a:xfrm>
        </p:spPr>
        <p:txBody>
          <a:bodyPr>
            <a:noAutofit/>
          </a:bodyPr>
          <a:lstStyle/>
          <a:p>
            <a:pPr marL="457200" lvl="1" indent="0">
              <a:buNone/>
              <a:defRPr/>
            </a:pPr>
            <a:r>
              <a:rPr lang="en-US" sz="3000" dirty="0"/>
              <a:t>t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ools covered in previous </a:t>
            </a:r>
            <a:r>
              <a:rPr lang="en-US" sz="3000" dirty="0" smtClean="0"/>
              <a:t>lectures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: </a:t>
            </a:r>
            <a:endParaRPr lang="en-US" sz="3000" dirty="0" smtClean="0">
              <a:latin typeface="Arial" pitchFamily="34" charset="0"/>
              <a:cs typeface="Arial" pitchFamily="34" charset="0"/>
            </a:endParaRPr>
          </a:p>
          <a:p>
            <a:pPr lvl="1">
              <a:defRPr/>
            </a:pPr>
            <a:r>
              <a:rPr lang="en-US" dirty="0"/>
              <a:t>ASSIST</a:t>
            </a:r>
          </a:p>
          <a:p>
            <a:pPr lvl="1">
              <a:defRPr/>
            </a:pPr>
            <a:r>
              <a:rPr lang="en-US" dirty="0"/>
              <a:t>CDS-5</a:t>
            </a:r>
          </a:p>
          <a:p>
            <a:pPr lvl="1">
              <a:defRPr/>
            </a:pPr>
            <a:r>
              <a:rPr lang="en-US" dirty="0"/>
              <a:t>CAGE</a:t>
            </a:r>
          </a:p>
          <a:p>
            <a:pPr lvl="1">
              <a:defRPr/>
            </a:pPr>
            <a:r>
              <a:rPr lang="en-US" dirty="0"/>
              <a:t>CRAFFT</a:t>
            </a:r>
          </a:p>
          <a:p>
            <a:pPr marL="457200" lvl="1" indent="0">
              <a:buNone/>
              <a:defRPr/>
            </a:pPr>
            <a:endParaRPr lang="en-US" dirty="0"/>
          </a:p>
        </p:txBody>
      </p:sp>
      <p:pic>
        <p:nvPicPr>
          <p:cNvPr id="6" name="Picture 8" descr="C:\Users\acpande\AppData\Local\Microsoft\Windows\Temporary Internet Files\Content.IE5\ATTHUATV\MP900422389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2485" y="2286000"/>
            <a:ext cx="3076278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03709190"/>
      </p:ext>
    </p:extLst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Arial" charset="0"/>
                <a:cs typeface="Arial" charset="0"/>
              </a:rPr>
              <a:t>s</a:t>
            </a:r>
            <a:r>
              <a:rPr lang="en-US" altLang="en-US" dirty="0" smtClean="0">
                <a:latin typeface="Arial" charset="0"/>
                <a:cs typeface="Arial" charset="0"/>
              </a:rPr>
              <a:t>creening tools (cont’d)</a:t>
            </a:r>
            <a:endParaRPr lang="en-US" altLang="en-US" b="1" dirty="0" smtClean="0">
              <a:latin typeface="Arial" charset="0"/>
              <a:cs typeface="Arial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422900" y="6083300"/>
            <a:ext cx="3556000" cy="736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1027" name="Picture 3" descr="C:\Users\acpande\AppData\Local\Microsoft\Windows\Temporary Internet Files\Content.IE5\XXW84WYV\cigarette-butt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2625" y="3657600"/>
            <a:ext cx="2381250" cy="2886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45820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en-US" dirty="0" err="1"/>
              <a:t>Fagerstrom</a:t>
            </a:r>
            <a:r>
              <a:rPr lang="en-US" altLang="en-US" dirty="0"/>
              <a:t> Test for Nicotine Dependence (FTND)</a:t>
            </a:r>
          </a:p>
          <a:p>
            <a:pPr lvl="1">
              <a:spcBef>
                <a:spcPts val="0"/>
              </a:spcBef>
            </a:pPr>
            <a:r>
              <a:rPr lang="en-US" altLang="en-US" sz="2500" dirty="0" smtClean="0"/>
              <a:t>older </a:t>
            </a:r>
            <a:r>
              <a:rPr lang="en-US" altLang="en-US" sz="2500" dirty="0"/>
              <a:t>test; widely used internationally </a:t>
            </a:r>
          </a:p>
          <a:p>
            <a:pPr lvl="1">
              <a:spcBef>
                <a:spcPts val="0"/>
              </a:spcBef>
            </a:pPr>
            <a:r>
              <a:rPr lang="en-US" altLang="en-US" sz="2500" dirty="0" smtClean="0"/>
              <a:t>captures </a:t>
            </a:r>
            <a:r>
              <a:rPr lang="en-US" altLang="en-US" sz="2500" dirty="0"/>
              <a:t>how soon someone smokes after waking, total daily cigarettes, continues to smoke when ill, etc. </a:t>
            </a:r>
          </a:p>
          <a:p>
            <a:pPr lvl="1">
              <a:spcBef>
                <a:spcPts val="0"/>
              </a:spcBef>
            </a:pPr>
            <a:r>
              <a:rPr lang="en-US" altLang="en-US" sz="2500" dirty="0"/>
              <a:t>6 items</a:t>
            </a:r>
          </a:p>
          <a:p>
            <a:pPr lvl="1">
              <a:spcBef>
                <a:spcPts val="0"/>
              </a:spcBef>
            </a:pPr>
            <a:r>
              <a:rPr lang="en-US" altLang="en-US" sz="2500" dirty="0" smtClean="0"/>
              <a:t>scoring</a:t>
            </a:r>
            <a:r>
              <a:rPr lang="en-US" altLang="en-US" sz="2500" dirty="0"/>
              <a:t>: sum items, score of 0-10</a:t>
            </a:r>
          </a:p>
          <a:p>
            <a:pPr lvl="1">
              <a:spcBef>
                <a:spcPts val="0"/>
              </a:spcBef>
            </a:pPr>
            <a:r>
              <a:rPr lang="en-US" altLang="en-US" sz="2500" dirty="0" smtClean="0"/>
              <a:t>levels </a:t>
            </a:r>
            <a:r>
              <a:rPr lang="en-US" altLang="en-US" sz="2500" dirty="0"/>
              <a:t>of dependence: </a:t>
            </a:r>
          </a:p>
          <a:p>
            <a:pPr lvl="2">
              <a:spcBef>
                <a:spcPts val="0"/>
              </a:spcBef>
            </a:pPr>
            <a:r>
              <a:rPr lang="en-US" altLang="en-US" dirty="0"/>
              <a:t>0-2 = very low</a:t>
            </a:r>
          </a:p>
          <a:p>
            <a:pPr lvl="2">
              <a:spcBef>
                <a:spcPts val="0"/>
              </a:spcBef>
            </a:pPr>
            <a:r>
              <a:rPr lang="en-US" altLang="en-US" dirty="0"/>
              <a:t>3-4 = low</a:t>
            </a:r>
          </a:p>
          <a:p>
            <a:pPr lvl="2">
              <a:spcBef>
                <a:spcPts val="0"/>
              </a:spcBef>
            </a:pPr>
            <a:r>
              <a:rPr lang="en-US" altLang="en-US" dirty="0"/>
              <a:t>5 = moderate</a:t>
            </a:r>
          </a:p>
          <a:p>
            <a:pPr lvl="2">
              <a:spcBef>
                <a:spcPts val="0"/>
              </a:spcBef>
            </a:pPr>
            <a:r>
              <a:rPr lang="en-US" altLang="en-US" dirty="0"/>
              <a:t>6-7 = high</a:t>
            </a:r>
          </a:p>
          <a:p>
            <a:pPr lvl="2">
              <a:spcBef>
                <a:spcPts val="0"/>
              </a:spcBef>
            </a:pPr>
            <a:r>
              <a:rPr lang="en-US" altLang="en-US" dirty="0"/>
              <a:t>8-10 = very high </a:t>
            </a:r>
          </a:p>
        </p:txBody>
      </p:sp>
    </p:spTree>
    <p:extLst>
      <p:ext uri="{BB962C8B-B14F-4D97-AF65-F5344CB8AC3E}">
        <p14:creationId xmlns:p14="http://schemas.microsoft.com/office/powerpoint/2010/main" val="2203869244"/>
      </p:ext>
    </p:extLst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>
          <a:xfrm>
            <a:off x="381000" y="2286000"/>
            <a:ext cx="8382000" cy="37338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t</a:t>
            </a:r>
            <a:r>
              <a:rPr lang="en-US" dirty="0" smtClean="0"/>
              <a:t>here are no ‘</a:t>
            </a:r>
            <a:r>
              <a:rPr lang="en-US" dirty="0" smtClean="0">
                <a:solidFill>
                  <a:srgbClr val="FFC000"/>
                </a:solidFill>
              </a:rPr>
              <a:t>safe</a:t>
            </a:r>
            <a:r>
              <a:rPr lang="en-US" dirty="0" smtClean="0"/>
              <a:t>’ or ‘</a:t>
            </a:r>
            <a:r>
              <a:rPr lang="en-US" dirty="0" smtClean="0">
                <a:solidFill>
                  <a:srgbClr val="FFC000"/>
                </a:solidFill>
              </a:rPr>
              <a:t>healthy</a:t>
            </a:r>
            <a:r>
              <a:rPr lang="en-US" dirty="0" smtClean="0"/>
              <a:t>’ levels of tobacco use; all tobacco users should get a brief intervention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25377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181600" y="6019800"/>
            <a:ext cx="3733800" cy="73025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</a:t>
            </a:r>
            <a:r>
              <a:rPr lang="en-US" dirty="0" smtClean="0"/>
              <a:t>lcohol and drug screening tools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153400" cy="5181600"/>
          </a:xfrm>
        </p:spPr>
        <p:txBody>
          <a:bodyPr>
            <a:normAutofit lnSpcReduction="10000"/>
          </a:bodyPr>
          <a:lstStyle/>
          <a:p>
            <a:pPr marL="0" indent="0">
              <a:buNone/>
              <a:defRPr/>
            </a:pPr>
            <a:r>
              <a:rPr lang="en-US" dirty="0" smtClean="0"/>
              <a:t>Drug Abuse Screening Test-10 (DAST-10) </a:t>
            </a:r>
            <a:endParaRPr lang="en-US" dirty="0"/>
          </a:p>
          <a:p>
            <a:pPr marL="611187" lvl="1" indent="-457200"/>
            <a:r>
              <a:rPr lang="en-US" sz="2700" dirty="0"/>
              <a:t>10 items</a:t>
            </a:r>
          </a:p>
          <a:p>
            <a:pPr marL="611187" lvl="1" indent="-457200"/>
            <a:r>
              <a:rPr lang="en-US" sz="2700" dirty="0" smtClean="0"/>
              <a:t>captures </a:t>
            </a:r>
            <a:r>
              <a:rPr lang="en-US" sz="2700" dirty="0"/>
              <a:t>drug </a:t>
            </a:r>
            <a:r>
              <a:rPr lang="en-US" sz="2700" dirty="0" smtClean="0"/>
              <a:t>use/misuse</a:t>
            </a:r>
          </a:p>
          <a:p>
            <a:pPr marL="611187" lvl="1" indent="-457200"/>
            <a:r>
              <a:rPr lang="en-US" sz="2700" dirty="0" smtClean="0"/>
              <a:t>topics</a:t>
            </a:r>
            <a:r>
              <a:rPr lang="en-US" sz="2700" dirty="0" smtClean="0"/>
              <a:t>: </a:t>
            </a:r>
            <a:r>
              <a:rPr lang="en-US" sz="2700" dirty="0"/>
              <a:t>poly-substance use, relational problems, </a:t>
            </a:r>
            <a:r>
              <a:rPr lang="en-US" sz="2700" dirty="0" smtClean="0"/>
              <a:t>withdrawal</a:t>
            </a:r>
            <a:r>
              <a:rPr lang="en-US" sz="2700" dirty="0"/>
              <a:t>, etc. </a:t>
            </a:r>
          </a:p>
          <a:p>
            <a:pPr marL="611187" lvl="1" indent="-457200">
              <a:buSzPct val="95000"/>
            </a:pPr>
            <a:r>
              <a:rPr lang="en-US" sz="2700" dirty="0" smtClean="0"/>
              <a:t>self-administered </a:t>
            </a:r>
            <a:r>
              <a:rPr lang="en-US" sz="2700" dirty="0"/>
              <a:t>or interview</a:t>
            </a:r>
          </a:p>
          <a:p>
            <a:pPr marL="611187" lvl="1" indent="-457200">
              <a:buSzPct val="95000"/>
            </a:pPr>
            <a:r>
              <a:rPr lang="en-US" sz="2700" dirty="0"/>
              <a:t>a</a:t>
            </a:r>
            <a:r>
              <a:rPr lang="en-US" sz="2700" dirty="0" smtClean="0"/>
              <a:t>ppropriate </a:t>
            </a:r>
            <a:r>
              <a:rPr lang="en-US" sz="2700" dirty="0"/>
              <a:t>for adults</a:t>
            </a:r>
          </a:p>
          <a:p>
            <a:pPr marL="611187" lvl="1" indent="-457200">
              <a:buSzPct val="95000"/>
            </a:pPr>
            <a:r>
              <a:rPr lang="en-US" sz="2700" dirty="0"/>
              <a:t>y</a:t>
            </a:r>
            <a:r>
              <a:rPr lang="en-US" sz="2700" dirty="0" smtClean="0"/>
              <a:t>es </a:t>
            </a:r>
            <a:r>
              <a:rPr lang="en-US" sz="2700" dirty="0"/>
              <a:t>= 1 </a:t>
            </a:r>
            <a:r>
              <a:rPr lang="en-US" sz="2700" dirty="0" smtClean="0"/>
              <a:t>point (except #3, no = 1 point)</a:t>
            </a:r>
            <a:endParaRPr lang="en-US" sz="2700" dirty="0"/>
          </a:p>
          <a:p>
            <a:pPr marL="611187" lvl="1" indent="-457200">
              <a:buSzPct val="95000"/>
            </a:pPr>
            <a:r>
              <a:rPr lang="en-US" sz="2700" dirty="0"/>
              <a:t>s</a:t>
            </a:r>
            <a:r>
              <a:rPr lang="en-US" sz="2700" dirty="0" smtClean="0"/>
              <a:t>coring (degree of problems related to use): </a:t>
            </a:r>
            <a:r>
              <a:rPr lang="en-US" sz="2700" dirty="0"/>
              <a:t>1-2 (</a:t>
            </a:r>
            <a:r>
              <a:rPr lang="en-US" sz="2700" dirty="0" smtClean="0"/>
              <a:t>low); </a:t>
            </a:r>
            <a:r>
              <a:rPr lang="en-US" sz="2700" dirty="0"/>
              <a:t>3-5 (</a:t>
            </a:r>
            <a:r>
              <a:rPr lang="en-US" sz="2700" dirty="0" smtClean="0"/>
              <a:t>moderate); </a:t>
            </a:r>
            <a:r>
              <a:rPr lang="en-US" sz="2700" dirty="0"/>
              <a:t>6-8 </a:t>
            </a:r>
            <a:r>
              <a:rPr lang="en-US" sz="2700" dirty="0" smtClean="0"/>
              <a:t>(</a:t>
            </a:r>
            <a:r>
              <a:rPr lang="en-US" sz="2700" dirty="0" smtClean="0"/>
              <a:t>substantial),            9-10 </a:t>
            </a:r>
            <a:r>
              <a:rPr lang="en-US" sz="2700" dirty="0" smtClean="0"/>
              <a:t>(severe)</a:t>
            </a:r>
            <a:endParaRPr lang="en-US" sz="2700" dirty="0"/>
          </a:p>
        </p:txBody>
      </p:sp>
    </p:spTree>
    <p:extLst>
      <p:ext uri="{BB962C8B-B14F-4D97-AF65-F5344CB8AC3E}">
        <p14:creationId xmlns:p14="http://schemas.microsoft.com/office/powerpoint/2010/main" val="38967151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>
          <a:xfrm>
            <a:off x="76200" y="228600"/>
            <a:ext cx="8153400" cy="990600"/>
          </a:xfrm>
          <a:solidFill>
            <a:schemeClr val="bg1"/>
          </a:solidFill>
        </p:spPr>
        <p:txBody>
          <a:bodyPr/>
          <a:lstStyle/>
          <a:p>
            <a:pPr algn="l"/>
            <a:r>
              <a:rPr lang="en-US" altLang="en-US" dirty="0">
                <a:solidFill>
                  <a:schemeClr val="tx1"/>
                </a:solidFill>
              </a:rPr>
              <a:t>s</a:t>
            </a:r>
            <a:r>
              <a:rPr lang="en-US" altLang="en-US" dirty="0" smtClean="0">
                <a:solidFill>
                  <a:schemeClr val="tx1"/>
                </a:solidFill>
              </a:rPr>
              <a:t>creening </a:t>
            </a:r>
            <a:r>
              <a:rPr lang="en-US" altLang="en-US" dirty="0">
                <a:solidFill>
                  <a:schemeClr val="tx1"/>
                </a:solidFill>
              </a:rPr>
              <a:t>t</a:t>
            </a:r>
            <a:r>
              <a:rPr lang="en-US" altLang="en-US" dirty="0" smtClean="0">
                <a:solidFill>
                  <a:schemeClr val="tx1"/>
                </a:solidFill>
              </a:rPr>
              <a:t>ools (cont’d)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marL="0" indent="0">
              <a:buNone/>
            </a:pPr>
            <a:r>
              <a:rPr lang="en-US" altLang="en-US" dirty="0" smtClean="0">
                <a:solidFill>
                  <a:schemeClr val="tx1"/>
                </a:solidFill>
              </a:rPr>
              <a:t>NIDA Modified ASSIST (NM ASSIST) </a:t>
            </a:r>
          </a:p>
          <a:p>
            <a:pPr lvl="1"/>
            <a:r>
              <a:rPr lang="en-US" altLang="en-US" dirty="0">
                <a:solidFill>
                  <a:schemeClr val="tx1"/>
                </a:solidFill>
              </a:rPr>
              <a:t>a</a:t>
            </a:r>
            <a:r>
              <a:rPr lang="en-US" altLang="en-US" dirty="0" smtClean="0">
                <a:solidFill>
                  <a:schemeClr val="tx1"/>
                </a:solidFill>
              </a:rPr>
              <a:t>dapted from the ASSIST</a:t>
            </a:r>
          </a:p>
          <a:p>
            <a:pPr lvl="1"/>
            <a:r>
              <a:rPr lang="en-US" altLang="en-US" dirty="0">
                <a:solidFill>
                  <a:schemeClr val="tx1"/>
                </a:solidFill>
              </a:rPr>
              <a:t>g</a:t>
            </a:r>
            <a:r>
              <a:rPr lang="en-US" altLang="en-US" dirty="0" smtClean="0">
                <a:solidFill>
                  <a:schemeClr val="tx1"/>
                </a:solidFill>
              </a:rPr>
              <a:t>oal: reduce time it takes to administer </a:t>
            </a:r>
          </a:p>
          <a:p>
            <a:pPr lvl="2"/>
            <a:r>
              <a:rPr lang="en-US" altLang="en-US" dirty="0" smtClean="0">
                <a:solidFill>
                  <a:schemeClr val="tx1"/>
                </a:solidFill>
              </a:rPr>
              <a:t>web-based, auto-scored</a:t>
            </a:r>
          </a:p>
          <a:p>
            <a:pPr lvl="1"/>
            <a:r>
              <a:rPr lang="en-US" altLang="en-US" dirty="0" smtClean="0">
                <a:solidFill>
                  <a:schemeClr val="tx1"/>
                </a:solidFill>
              </a:rPr>
              <a:t>provides risk level and suggestions for interventions</a:t>
            </a:r>
          </a:p>
          <a:p>
            <a:pPr lvl="1"/>
            <a:r>
              <a:rPr lang="en-US" altLang="en-US" dirty="0" smtClean="0">
                <a:solidFill>
                  <a:schemeClr val="tx1"/>
                </a:solidFill>
              </a:rPr>
              <a:t>HIPAA compliant (does not store any patient information)</a:t>
            </a:r>
          </a:p>
        </p:txBody>
      </p:sp>
      <p:sp>
        <p:nvSpPr>
          <p:cNvPr id="4" name="Rectangle 3"/>
          <p:cNvSpPr/>
          <p:nvPr/>
        </p:nvSpPr>
        <p:spPr>
          <a:xfrm>
            <a:off x="1600200" y="5943600"/>
            <a:ext cx="644227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b="1" dirty="0">
                <a:solidFill>
                  <a:srgbClr val="0000FF"/>
                </a:solidFill>
                <a:latin typeface="+mn-lt"/>
                <a:cs typeface="+mn-cs"/>
              </a:rPr>
              <a:t>http://www.drugabuse.gov/nmassist/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0" y="1219200"/>
            <a:ext cx="91440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04143610"/>
      </p:ext>
    </p:extLst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>
          <a:xfrm>
            <a:off x="0" y="304800"/>
            <a:ext cx="8153400" cy="990600"/>
          </a:xfrm>
          <a:solidFill>
            <a:schemeClr val="bg1"/>
          </a:solidFill>
        </p:spPr>
        <p:txBody>
          <a:bodyPr/>
          <a:lstStyle/>
          <a:p>
            <a:pPr algn="l"/>
            <a:r>
              <a:rPr lang="en-US" altLang="en-US" smtClean="0">
                <a:solidFill>
                  <a:schemeClr val="tx1"/>
                </a:solidFill>
              </a:rPr>
              <a:t>NIDA Quick Screen</a:t>
            </a:r>
          </a:p>
        </p:txBody>
      </p:sp>
      <p:pic>
        <p:nvPicPr>
          <p:cNvPr id="2560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31" t="15738" r="12469" b="17870"/>
          <a:stretch>
            <a:fillRect/>
          </a:stretch>
        </p:blipFill>
        <p:spPr bwMode="auto">
          <a:xfrm>
            <a:off x="0" y="1646238"/>
            <a:ext cx="9144000" cy="5059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4" name="Straight Connector 3"/>
          <p:cNvCxnSpPr/>
          <p:nvPr/>
        </p:nvCxnSpPr>
        <p:spPr>
          <a:xfrm>
            <a:off x="0" y="1219200"/>
            <a:ext cx="91440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65317233"/>
      </p:ext>
    </p:extLst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>
          <a:xfrm>
            <a:off x="76200" y="228600"/>
            <a:ext cx="8153400" cy="990600"/>
          </a:xfrm>
          <a:solidFill>
            <a:schemeClr val="bg1"/>
          </a:solidFill>
        </p:spPr>
        <p:txBody>
          <a:bodyPr/>
          <a:lstStyle/>
          <a:p>
            <a:pPr algn="l"/>
            <a:r>
              <a:rPr lang="en-US" altLang="en-US" dirty="0" smtClean="0">
                <a:solidFill>
                  <a:schemeClr val="tx1"/>
                </a:solidFill>
              </a:rPr>
              <a:t>NM ASSIST - results</a:t>
            </a:r>
          </a:p>
        </p:txBody>
      </p:sp>
      <p:pic>
        <p:nvPicPr>
          <p:cNvPr id="2662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663" t="16409" r="18057" b="7542"/>
          <a:stretch>
            <a:fillRect/>
          </a:stretch>
        </p:blipFill>
        <p:spPr bwMode="auto">
          <a:xfrm>
            <a:off x="838200" y="1562100"/>
            <a:ext cx="7720013" cy="529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4" name="Straight Connector 3"/>
          <p:cNvCxnSpPr/>
          <p:nvPr/>
        </p:nvCxnSpPr>
        <p:spPr>
          <a:xfrm>
            <a:off x="0" y="1219200"/>
            <a:ext cx="91440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75671844"/>
      </p:ext>
    </p:extLst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8153400" cy="990600"/>
          </a:xfrm>
          <a:solidFill>
            <a:schemeClr val="bg1"/>
          </a:solidFill>
        </p:spPr>
        <p:txBody>
          <a:bodyPr>
            <a:normAutofit/>
          </a:bodyPr>
          <a:lstStyle/>
          <a:p>
            <a:pPr algn="l"/>
            <a:r>
              <a:rPr lang="en-US" altLang="en-US" dirty="0" smtClean="0">
                <a:solidFill>
                  <a:schemeClr val="tx1"/>
                </a:solidFill>
              </a:rPr>
              <a:t>NM ASSIST – risk </a:t>
            </a:r>
            <a:r>
              <a:rPr lang="en-US" altLang="en-US" dirty="0">
                <a:solidFill>
                  <a:schemeClr val="tx1"/>
                </a:solidFill>
              </a:rPr>
              <a:t>l</a:t>
            </a:r>
            <a:r>
              <a:rPr lang="en-US" altLang="en-US" dirty="0" smtClean="0">
                <a:solidFill>
                  <a:schemeClr val="tx1"/>
                </a:solidFill>
              </a:rPr>
              <a:t>evel </a:t>
            </a:r>
          </a:p>
        </p:txBody>
      </p:sp>
      <p:pic>
        <p:nvPicPr>
          <p:cNvPr id="27651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033" t="24394" r="12337" b="8492"/>
          <a:stretch>
            <a:fillRect/>
          </a:stretch>
        </p:blipFill>
        <p:spPr bwMode="auto">
          <a:xfrm>
            <a:off x="0" y="1666875"/>
            <a:ext cx="9099550" cy="5114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4" name="Straight Connector 3"/>
          <p:cNvCxnSpPr/>
          <p:nvPr/>
        </p:nvCxnSpPr>
        <p:spPr>
          <a:xfrm>
            <a:off x="0" y="1219200"/>
            <a:ext cx="91440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92811182"/>
      </p:ext>
    </p:extLst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10"/>
  <p:tag name="MMPROD_UIDATA" val="&lt;database version=&quot;6.0&quot;&gt;&lt;object type=&quot;1&quot; unique_id=&quot;10001&quot;&gt;&lt;object type=&quot;8&quot; unique_id=&quot;10415&quot;&gt;&lt;/object&gt;&lt;object type=&quot;2&quot; unique_id=&quot;10416&quot;&gt;&lt;object type=&quot;3&quot; unique_id=&quot;10417&quot;&gt;&lt;property id=&quot;20148&quot; value=&quot;5&quot;/&gt;&lt;property id=&quot;20300&quot; value=&quot;Slide 1 - &amp;quot;presentation title goes here&amp;quot;&quot;/&gt;&lt;property id=&quot;20307&quot; value=&quot;270&quot;/&gt;&lt;/object&gt;&lt;object type=&quot;3&quot; unique_id=&quot;10418&quot;&gt;&lt;property id=&quot;20148&quot; value=&quot;5&quot;/&gt;&lt;property id=&quot;20300&quot; value=&quot;Slide 2&quot;/&gt;&lt;property id=&quot;20307&quot; value=&quot;280&quot;/&gt;&lt;/object&gt;&lt;object type=&quot;3&quot; unique_id=&quot;10803&quot;&gt;&lt;property id=&quot;20148&quot; value=&quot;5&quot;/&gt;&lt;property id=&quot;20300&quot; value=&quot;Slide 3 - &amp;quot;slide title goes here&amp;quot;&quot;/&gt;&lt;property id=&quot;20307&quot; value=&quot;281&quot;/&gt;&lt;/object&gt;&lt;object type=&quot;3&quot; unique_id=&quot;10840&quot;&gt;&lt;property id=&quot;20148&quot; value=&quot;5&quot;/&gt;&lt;property id=&quot;20300&quot; value=&quot;Slide 4 - &amp;quot;slide title goes here&amp;quot;&quot;/&gt;&lt;property id=&quot;20307&quot; value=&quot;282&quot;/&gt;&lt;/object&gt;&lt;/object&gt;&lt;/object&gt;&lt;/database&gt;"/>
</p:tagLst>
</file>

<file path=ppt/theme/theme1.xml><?xml version="1.0" encoding="utf-8"?>
<a:theme xmlns:a="http://schemas.openxmlformats.org/drawingml/2006/main" name="PowerPoint Template-HS">
  <a:themeElements>
    <a:clrScheme name="ASU Color Palette">
      <a:dk1>
        <a:sysClr val="windowText" lastClr="000000"/>
      </a:dk1>
      <a:lt1>
        <a:sysClr val="window" lastClr="FFFFFF"/>
      </a:lt1>
      <a:dk2>
        <a:srgbClr val="990033"/>
      </a:dk2>
      <a:lt2>
        <a:srgbClr val="FFB310"/>
      </a:lt2>
      <a:accent1>
        <a:srgbClr val="4F5557"/>
      </a:accent1>
      <a:accent2>
        <a:srgbClr val="388E14"/>
      </a:accent2>
      <a:accent3>
        <a:srgbClr val="008ED6"/>
      </a:accent3>
      <a:accent4>
        <a:srgbClr val="F47C00"/>
      </a:accent4>
      <a:accent5>
        <a:srgbClr val="AFA593"/>
      </a:accent5>
      <a:accent6>
        <a:srgbClr val="FFB310"/>
      </a:accent6>
      <a:hlink>
        <a:srgbClr val="990033"/>
      </a:hlink>
      <a:folHlink>
        <a:srgbClr val="FFB310"/>
      </a:folHlink>
    </a:clrScheme>
    <a:fontScheme name="ASU Font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0" tIns="0" rIns="91440" bIns="45720" rtlCol="0">
        <a:normAutofit/>
      </a:bodyPr>
      <a:lstStyle>
        <a:defPPr marL="0" marR="0" indent="0" algn="l" defTabSz="914400" rtl="0" eaLnBrk="1" fontAlgn="auto" latinLnBrk="0" hangingPunct="1">
          <a:lnSpc>
            <a:spcPct val="100000"/>
          </a:lnSpc>
          <a:spcBef>
            <a:spcPct val="20000"/>
          </a:spcBef>
          <a:spcAft>
            <a:spcPts val="0"/>
          </a:spcAft>
          <a:buClrTx/>
          <a:buSzTx/>
          <a:buFont typeface="Arial" pitchFamily="34" charset="0"/>
          <a:buNone/>
          <a:tabLst/>
          <a:defRPr kumimoji="0" sz="2000" b="0" i="0" u="none" strike="noStrike" kern="1200" cap="all" spc="0" normalizeH="0" baseline="0" noProof="0" dirty="0" smtClean="0">
            <a:ln>
              <a:noFill/>
            </a:ln>
            <a:solidFill>
              <a:schemeClr val="bg1"/>
            </a:solidFill>
            <a:effectLst>
              <a:outerShdw blurRad="50800" dist="38100" dir="2700000" algn="tl" rotWithShape="0">
                <a:prstClr val="black"/>
              </a:outerShdw>
            </a:effectLst>
            <a:uLnTx/>
            <a:uFillTx/>
            <a:latin typeface="Arial" pitchFamily="34" charset="0"/>
            <a:ea typeface="+mn-ea"/>
            <a:cs typeface="Arial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DB6E90443B3904B8326CAA2FC130A95" ma:contentTypeVersion="6" ma:contentTypeDescription="Create a new document." ma:contentTypeScope="" ma:versionID="1af1eaa556385689eaa8fc403772fcd7">
  <xsd:schema xmlns:xsd="http://www.w3.org/2001/XMLSchema" xmlns:xs="http://www.w3.org/2001/XMLSchema" xmlns:p="http://schemas.microsoft.com/office/2006/metadata/properties" xmlns:ns2="acc0fdcc-2768-42b2-8256-1aedefbb74fd" targetNamespace="http://schemas.microsoft.com/office/2006/metadata/properties" ma:root="true" ma:fieldsID="48c3d13db3a63f07076de03a4c93ccf3" ns2:_="">
    <xsd:import namespace="acc0fdcc-2768-42b2-8256-1aedefbb74fd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cc0fdcc-2768-42b2-8256-1aedefbb74fd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acc0fdcc-2768-42b2-8256-1aedefbb74fd">AC32DMH27FXT-387-37</_dlc_DocId>
    <_dlc_DocIdUrl xmlns="acc0fdcc-2768-42b2-8256-1aedefbb74fd">
      <Url>https://healthsolutions.sp10.asu.edu/marketing/_layouts/DocIdRedir.aspx?ID=AC32DMH27FXT-387-37</Url>
      <Description>AC32DMH27FXT-387-37</Description>
    </_dlc_DocIdUrl>
  </documentManagement>
</p:properties>
</file>

<file path=customXml/itemProps1.xml><?xml version="1.0" encoding="utf-8"?>
<ds:datastoreItem xmlns:ds="http://schemas.openxmlformats.org/officeDocument/2006/customXml" ds:itemID="{0B1D4670-3145-4E10-A3D3-84CAEC8A0C74}">
  <ds:schemaRefs>
    <ds:schemaRef ds:uri="http://schemas.microsoft.com/sharepoint/events"/>
  </ds:schemaRefs>
</ds:datastoreItem>
</file>

<file path=customXml/itemProps2.xml><?xml version="1.0" encoding="utf-8"?>
<ds:datastoreItem xmlns:ds="http://schemas.openxmlformats.org/officeDocument/2006/customXml" ds:itemID="{AFFDD2A8-AED1-4211-8EBF-20104A1A906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70AA5F9-4311-4ADF-BE45-80D1912A5FA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cc0fdcc-2768-42b2-8256-1aedefbb74f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69A0EA20-1EBA-4C7B-8B6E-CD3AAA8D4B07}">
  <ds:schemaRefs>
    <ds:schemaRef ds:uri="http://schemas.microsoft.com/office/2006/documentManagement/types"/>
    <ds:schemaRef ds:uri="http://purl.org/dc/elements/1.1/"/>
    <ds:schemaRef ds:uri="http://schemas.microsoft.com/office/infopath/2007/PartnerControls"/>
    <ds:schemaRef ds:uri="http://www.w3.org/XML/1998/namespace"/>
    <ds:schemaRef ds:uri="http://purl.org/dc/terms/"/>
    <ds:schemaRef ds:uri="http://schemas.openxmlformats.org/package/2006/metadata/core-properties"/>
    <ds:schemaRef ds:uri="acc0fdcc-2768-42b2-8256-1aedefbb74fd"/>
    <ds:schemaRef ds:uri="http://schemas.microsoft.com/office/2006/metadata/propertie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PowerPoint Template-HS</Template>
  <TotalTime>145</TotalTime>
  <Words>264</Words>
  <Application>Microsoft Office PowerPoint</Application>
  <PresentationFormat>On-screen Show (4:3)</PresentationFormat>
  <Paragraphs>51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MS PGothic</vt:lpstr>
      <vt:lpstr>Arial</vt:lpstr>
      <vt:lpstr>Calibri</vt:lpstr>
      <vt:lpstr>PowerPoint Template-HS</vt:lpstr>
      <vt:lpstr>screening, brief intervention, and referral to treatment</vt:lpstr>
      <vt:lpstr>screening tools</vt:lpstr>
      <vt:lpstr>screening tools (cont’d)</vt:lpstr>
      <vt:lpstr>PowerPoint Presentation</vt:lpstr>
      <vt:lpstr>alcohol and drug screening tools</vt:lpstr>
      <vt:lpstr>screening tools (cont’d)</vt:lpstr>
      <vt:lpstr>NIDA Quick Screen</vt:lpstr>
      <vt:lpstr>NM ASSIST - results</vt:lpstr>
      <vt:lpstr>NM ASSIST – risk level </vt:lpstr>
    </vt:vector>
  </TitlesOfParts>
  <Company>Arizona State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 goes here</dc:title>
  <dc:creator>rrodonne</dc:creator>
  <cp:lastModifiedBy>Adrienne Lindsey</cp:lastModifiedBy>
  <cp:revision>48</cp:revision>
  <dcterms:created xsi:type="dcterms:W3CDTF">2013-02-11T18:15:20Z</dcterms:created>
  <dcterms:modified xsi:type="dcterms:W3CDTF">2016-07-11T19:50:55Z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0x0101002DB6E90443B3904B8326CAA2FC130A95</vt:lpwstr>
  </property>
  <property fmtid="{D5CDD505-2E9C-101B-9397-08002B2CF9AE}" pid="3" name="_dlc_DocIdItemGuid">
    <vt:lpwstr>3e6690f6-5653-4482-a293-b2e78ecd5c6b</vt:lpwstr>
  </property>
</Properties>
</file>