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7"/>
  </p:notesMasterIdLst>
  <p:sldIdLst>
    <p:sldId id="260" r:id="rId2"/>
    <p:sldId id="263"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0" autoAdjust="0"/>
    <p:restoredTop sz="72037" autoAdjust="0"/>
  </p:normalViewPr>
  <p:slideViewPr>
    <p:cSldViewPr snapToGrid="0">
      <p:cViewPr varScale="1">
        <p:scale>
          <a:sx n="87" d="100"/>
          <a:sy n="87" d="100"/>
        </p:scale>
        <p:origin x="19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10/9/2019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uralhealthinfo.org/toolkits/substance-abuse/4/stigma"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ruralhealthinfo.org/toolkits/substance-abuse/2/harm-reduction/naloxone#good-samarita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frontierus.org/mapping-process-and-data/"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ruralhealthinfo.org/rural-maps/mapfiles/frontier.jp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10000"/>
              </a:lnSpc>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Discussion:</a:t>
            </a:r>
            <a:r>
              <a:rPr lang="en-US" i="1" baseline="0" dirty="0"/>
              <a:t> </a:t>
            </a:r>
          </a:p>
          <a:p>
            <a:pPr marL="171450" indent="-171450">
              <a:buFont typeface="Arial" panose="020B0604020202020204" pitchFamily="34" charset="0"/>
              <a:buChar char="•"/>
            </a:pPr>
            <a:r>
              <a:rPr lang="en-US" i="1" baseline="0" dirty="0"/>
              <a:t>What might be some factors related to Chris’ situation which contribute to stigma?</a:t>
            </a:r>
          </a:p>
          <a:p>
            <a:pPr marL="171450" indent="-171450">
              <a:buFont typeface="Arial" panose="020B0604020202020204" pitchFamily="34" charset="0"/>
              <a:buChar char="•"/>
            </a:pPr>
            <a:r>
              <a:rPr lang="en-US" i="1" dirty="0"/>
              <a:t>What</a:t>
            </a:r>
            <a:r>
              <a:rPr lang="en-US" i="1" baseline="0" dirty="0"/>
              <a:t> are some of the barriers that Chris faces when trying to access treatment services for her SUD?</a:t>
            </a:r>
          </a:p>
          <a:p>
            <a:pPr marL="171450" indent="-171450">
              <a:buFont typeface="Arial" panose="020B0604020202020204" pitchFamily="34" charset="0"/>
              <a:buChar char="•"/>
            </a:pPr>
            <a:r>
              <a:rPr lang="en-US" i="1" baseline="0" dirty="0"/>
              <a:t>How does living in a rural community make it more difficult for Chris to access treatment services?</a:t>
            </a:r>
          </a:p>
          <a:p>
            <a:pPr marL="171450" indent="-171450">
              <a:buFont typeface="Arial" panose="020B0604020202020204" pitchFamily="34" charset="0"/>
              <a:buChar char="•"/>
            </a:pPr>
            <a:endParaRPr lang="en-US" i="1"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1696919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10000"/>
              </a:lnSpc>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382167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Source: </a:t>
            </a:r>
            <a:r>
              <a:rPr lang="en-US" sz="1200" dirty="0" err="1"/>
              <a:t>ruralhealth</a:t>
            </a:r>
            <a:r>
              <a:rPr lang="en-US" sz="1200" dirty="0"/>
              <a:t> </a:t>
            </a:r>
            <a:r>
              <a:rPr lang="en-US" sz="1200" dirty="0" err="1"/>
              <a:t>info.org</a:t>
            </a:r>
            <a:r>
              <a:rPr lang="en-US" sz="1200" dirty="0"/>
              <a:t>., &amp;  Browne, T., Priester, M., Clone, S., </a:t>
            </a:r>
            <a:r>
              <a:rPr lang="en-US" sz="1200" dirty="0" err="1"/>
              <a:t>Iachini</a:t>
            </a:r>
            <a:r>
              <a:rPr lang="en-US" sz="1200" dirty="0"/>
              <a:t>, A., DeHart, D., &amp;  Hock, R. (2016). Barriers and facilitators to substance use treatment in the rural south:  A qualitative study. </a:t>
            </a:r>
            <a:r>
              <a:rPr lang="en-US" sz="1200" i="1" dirty="0"/>
              <a:t>The Journal of Rural Health</a:t>
            </a:r>
            <a:r>
              <a:rPr lang="en-US" sz="1200" dirty="0"/>
              <a:t>, </a:t>
            </a:r>
            <a:r>
              <a:rPr lang="en-US" sz="1200" i="1" dirty="0"/>
              <a:t>32</a:t>
            </a:r>
            <a:r>
              <a:rPr lang="en-US" sz="1200" dirty="0"/>
              <a:t>(), 92-101.</a:t>
            </a:r>
          </a:p>
          <a:p>
            <a:pPr marL="0" indent="0">
              <a:buNone/>
            </a:pPr>
            <a:endParaRPr lang="en-US" sz="1200" dirty="0"/>
          </a:p>
          <a:p>
            <a:pPr marL="0" indent="0">
              <a:buNone/>
            </a:pPr>
            <a:r>
              <a:rPr lang="en-US" sz="1200" dirty="0">
                <a:hlinkClick r:id="rId3"/>
              </a:rPr>
              <a:t>https://www.ruralhealthinfo.org/toolkits/substance-abuse/4/stigma</a:t>
            </a:r>
            <a:endParaRPr lang="en-US" sz="1200" dirty="0"/>
          </a:p>
          <a:p>
            <a:pPr marL="0" indent="0">
              <a:buNone/>
            </a:pPr>
            <a:endParaRPr lang="en-US" sz="1200"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small rural communities where there is little anonymity, people who use drugs may not seek treatment.  Rural programs are also addressing stigma through </a:t>
            </a:r>
            <a:r>
              <a:rPr lang="en-US" sz="1200" b="0" i="0" u="sng" kern="1200" dirty="0">
                <a:solidFill>
                  <a:schemeClr val="tx1"/>
                </a:solidFill>
                <a:effectLst/>
                <a:latin typeface="+mn-lt"/>
                <a:ea typeface="+mn-ea"/>
                <a:cs typeface="+mn-cs"/>
                <a:hlinkClick r:id="rId4"/>
              </a:rPr>
              <a:t>Good Samaritan protections</a:t>
            </a:r>
            <a:r>
              <a:rPr lang="en-US" sz="1200" b="0" i="0" kern="1200" dirty="0">
                <a:solidFill>
                  <a:schemeClr val="tx1"/>
                </a:solidFill>
                <a:effectLst/>
                <a:latin typeface="+mn-lt"/>
                <a:ea typeface="+mn-ea"/>
                <a:cs typeface="+mn-cs"/>
              </a:rPr>
              <a:t> at the local level. Rural communities are more geographically dispersed and have fewer public transportation options. A lack of treatment facilities nearby often means that people must travel great distances, often to neighboring counties, in order to access services.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a:t>
            </a:r>
          </a:p>
          <a:p>
            <a:r>
              <a:rPr lang="en-US" sz="1200" b="0" i="0" kern="1200" dirty="0" err="1">
                <a:solidFill>
                  <a:schemeClr val="tx1"/>
                </a:solidFill>
                <a:effectLst/>
                <a:latin typeface="+mn-lt"/>
                <a:ea typeface="+mn-ea"/>
                <a:cs typeface="+mn-cs"/>
              </a:rPr>
              <a:t>www.ruralhealthinfo.org</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&amp; </a:t>
            </a:r>
            <a:r>
              <a:rPr lang="en-US" sz="1200" b="0" i="0" kern="1200" dirty="0">
                <a:solidFill>
                  <a:schemeClr val="tx1"/>
                </a:solidFill>
                <a:effectLst/>
                <a:latin typeface="+mn-lt"/>
                <a:ea typeface="+mn-ea"/>
                <a:cs typeface="+mn-cs"/>
              </a:rPr>
              <a:t>Pullen, E., &amp; </a:t>
            </a:r>
            <a:r>
              <a:rPr lang="en-US" sz="1200" b="0" i="0" kern="1200" dirty="0" err="1">
                <a:solidFill>
                  <a:schemeClr val="tx1"/>
                </a:solidFill>
                <a:effectLst/>
                <a:latin typeface="+mn-lt"/>
                <a:ea typeface="+mn-ea"/>
                <a:cs typeface="+mn-cs"/>
              </a:rPr>
              <a:t>Oser</a:t>
            </a:r>
            <a:r>
              <a:rPr lang="en-US" sz="1200" b="0" i="0" kern="1200" dirty="0">
                <a:solidFill>
                  <a:schemeClr val="tx1"/>
                </a:solidFill>
                <a:effectLst/>
                <a:latin typeface="+mn-lt"/>
                <a:ea typeface="+mn-ea"/>
                <a:cs typeface="+mn-cs"/>
              </a:rPr>
              <a:t>, C. (2014). Barriers to Substance Abuse Treatment in Rural and Urban Communities: A Counselor Perspective. </a:t>
            </a:r>
            <a:r>
              <a:rPr lang="en-US" sz="1200" b="0" i="1" kern="1200" dirty="0" err="1">
                <a:solidFill>
                  <a:schemeClr val="tx1"/>
                </a:solidFill>
                <a:effectLst/>
                <a:latin typeface="+mn-lt"/>
                <a:ea typeface="+mn-ea"/>
                <a:cs typeface="+mn-cs"/>
              </a:rPr>
              <a:t>Subst</a:t>
            </a:r>
            <a:r>
              <a:rPr lang="en-US" sz="1200" b="0" i="1" kern="1200" dirty="0">
                <a:solidFill>
                  <a:schemeClr val="tx1"/>
                </a:solidFill>
                <a:effectLst/>
                <a:latin typeface="+mn-lt"/>
                <a:ea typeface="+mn-ea"/>
                <a:cs typeface="+mn-cs"/>
              </a:rPr>
              <a:t> Use Misuse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49</a:t>
            </a:r>
            <a:r>
              <a:rPr lang="en-US" sz="1200" b="0" i="0" kern="1200" dirty="0">
                <a:solidFill>
                  <a:schemeClr val="tx1"/>
                </a:solidFill>
                <a:effectLst/>
                <a:latin typeface="+mn-lt"/>
                <a:ea typeface="+mn-ea"/>
                <a:cs typeface="+mn-cs"/>
              </a:rPr>
              <a:t>(7), 891-901.</a:t>
            </a:r>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443978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9"/>
              </a:spcAft>
              <a:buFont typeface="Arial" panose="020B0604020202020204" pitchFamily="34" charset="0"/>
              <a:buChar char="•"/>
            </a:pPr>
            <a:r>
              <a:rPr lang="en-US" dirty="0"/>
              <a:t>The areas of on this map in gray designate frontier counties, which have be defined as having less than 7 people per square mile. According to the 2010 US Census, there are 518 counties in the US that meet the definition of frontier, with approximately 1.8 percent of the total US population living in these counties.</a:t>
            </a:r>
          </a:p>
          <a:p>
            <a:pPr marL="171450" indent="-171450">
              <a:spcAft>
                <a:spcPts val="609"/>
              </a:spcAft>
              <a:buFont typeface="Arial" panose="020B0604020202020204" pitchFamily="34" charset="0"/>
              <a:buChar char="•"/>
            </a:pPr>
            <a:r>
              <a:rPr lang="en-US" dirty="0"/>
              <a:t>Ask participants to express their thoughts after viewing the map. </a:t>
            </a:r>
          </a:p>
          <a:p>
            <a:pPr marL="628650" lvl="1" indent="-171450">
              <a:spcAft>
                <a:spcPts val="609"/>
              </a:spcAft>
              <a:buFont typeface="Arial" panose="020B0604020202020204" pitchFamily="34" charset="0"/>
              <a:buChar char="•"/>
            </a:pPr>
            <a:r>
              <a:rPr lang="en-US" dirty="0"/>
              <a:t>It is easy to see that the Midwest and Western parts of the US have the majority of states with frontier counties which certainly impacts service delivery.</a:t>
            </a:r>
          </a:p>
          <a:p>
            <a:pPr marL="171450" indent="-171450">
              <a:spcAft>
                <a:spcPts val="609"/>
              </a:spcAft>
              <a:buFont typeface="Arial" panose="020B0604020202020204" pitchFamily="34" charset="0"/>
              <a:buChar char="•"/>
            </a:pPr>
            <a:r>
              <a:rPr lang="en-US" dirty="0"/>
              <a:t>If participants are interested in knowing what counties in their state meet the criteria for frontier, the link on the slide (and below) goes to an Excel spread sheet that includes all counties by state that are frontier.</a:t>
            </a:r>
          </a:p>
          <a:p>
            <a:pPr marL="171450" indent="-171450">
              <a:buFont typeface="Arial" panose="020B0604020202020204" pitchFamily="34" charset="0"/>
              <a:buChar char="•"/>
            </a:pPr>
            <a:r>
              <a:rPr lang="en-US" dirty="0"/>
              <a:t>The other link listed below refers to the Rural Health Information Hub where the map can be found.</a:t>
            </a:r>
          </a:p>
          <a:p>
            <a:endParaRPr lang="en-US" dirty="0"/>
          </a:p>
          <a:p>
            <a:r>
              <a:rPr lang="en-US" dirty="0"/>
              <a:t>References</a:t>
            </a:r>
          </a:p>
          <a:p>
            <a:pPr marL="236910" indent="-236910"/>
            <a:r>
              <a:rPr lang="en-US" dirty="0"/>
              <a:t>National Center for Frontier Communities. (2014). </a:t>
            </a:r>
            <a:r>
              <a:rPr lang="en-US" i="1" dirty="0"/>
              <a:t>Mapping Process and Data. </a:t>
            </a:r>
            <a:r>
              <a:rPr lang="en-US" dirty="0"/>
              <a:t>Retrieved from </a:t>
            </a:r>
            <a:r>
              <a:rPr lang="en-US" u="sng" dirty="0">
                <a:hlinkClick r:id="rId3"/>
              </a:rPr>
              <a:t>http://frontierus.org/mapping-process-and-data/</a:t>
            </a:r>
            <a:endParaRPr lang="en-US" dirty="0"/>
          </a:p>
          <a:p>
            <a:pPr marL="236910" indent="-236910"/>
            <a:r>
              <a:rPr lang="en-US" dirty="0" err="1"/>
              <a:t>RHIhub</a:t>
            </a:r>
            <a:r>
              <a:rPr lang="en-US" dirty="0"/>
              <a:t>. (n.d.). Frontier Counties (Fewer than 7 people per square mile). Retrieved from </a:t>
            </a:r>
            <a:r>
              <a:rPr lang="en-US" u="sng" dirty="0">
                <a:hlinkClick r:id="rId4"/>
              </a:rPr>
              <a:t>https://www.ruralhealthinfo.org/rural-maps/mapfiles/frontier.jpg</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335289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a:t>
            </a:r>
            <a:r>
              <a:rPr lang="en-US" sz="1200" b="0" i="0" kern="1200" baseline="0" dirty="0">
                <a:solidFill>
                  <a:schemeClr val="tx1"/>
                </a:solidFill>
                <a:effectLst/>
                <a:latin typeface="+mn-lt"/>
                <a:ea typeface="+mn-ea"/>
                <a:cs typeface="+mn-cs"/>
              </a:rPr>
              <a:t> significant gap exists in the research to reduce the stigma of SUD.  A review of 13 studies  consistently found that these methods were successful to educate both the person with SUC and the general public.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a:t>
            </a:r>
            <a:r>
              <a:rPr lang="en-US" sz="1200" b="0" i="0" kern="1200" baseline="0" dirty="0">
                <a:solidFill>
                  <a:schemeClr val="tx1"/>
                </a:solidFill>
                <a:effectLst/>
                <a:latin typeface="+mn-lt"/>
                <a:ea typeface="+mn-ea"/>
                <a:cs typeface="+mn-cs"/>
              </a:rPr>
              <a:t> </a:t>
            </a:r>
            <a:r>
              <a:rPr lang="en-US" sz="1200" dirty="0"/>
              <a:t>Livingston, J., Milne, T., Fang, M.L., &amp; Amari, E. (2011). The effectiveness of interventions for reducing stigma related to substance use disorders: a systematic review. </a:t>
            </a:r>
            <a:r>
              <a:rPr lang="en-US" sz="1200" i="1" dirty="0"/>
              <a:t>Addiction</a:t>
            </a:r>
            <a:r>
              <a:rPr lang="en-US" sz="1200" dirty="0"/>
              <a:t>, </a:t>
            </a:r>
            <a:r>
              <a:rPr lang="en-US" sz="1200" i="1" dirty="0"/>
              <a:t>107</a:t>
            </a:r>
            <a:r>
              <a:rPr lang="en-US" sz="1200" dirty="0"/>
              <a:t>(), 39-50.</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1223311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a:t>Discussion:</a:t>
            </a:r>
          </a:p>
          <a:p>
            <a:pPr marL="171450" indent="-171450">
              <a:buFont typeface="Arial" panose="020B0604020202020204" pitchFamily="34" charset="0"/>
              <a:buChar char="•"/>
            </a:pPr>
            <a:r>
              <a:rPr lang="en-US" i="1" dirty="0"/>
              <a:t>What might be some effective ways of decreasing</a:t>
            </a:r>
            <a:r>
              <a:rPr lang="en-US" i="1" baseline="0" dirty="0"/>
              <a:t> the stigma associated with SUD in rural areas?</a:t>
            </a:r>
            <a:endParaRPr lang="en-US" i="1"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9775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Retrieved from https://</a:t>
            </a:r>
            <a:r>
              <a:rPr lang="en-US" sz="1200" dirty="0" err="1"/>
              <a:t>www.ruralhealthinfo.org</a:t>
            </a:r>
            <a:r>
              <a:rPr lang="en-US" sz="1200" dirty="0"/>
              <a:t>/toolkits/substance-abuse/2/harm-reduction/</a:t>
            </a:r>
            <a:r>
              <a:rPr lang="en-US" sz="1200" dirty="0" err="1"/>
              <a:t>naloxone#good-samaritan</a:t>
            </a: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a:p>
        </p:txBody>
      </p:sp>
    </p:spTree>
    <p:extLst>
      <p:ext uri="{BB962C8B-B14F-4D97-AF65-F5344CB8AC3E}">
        <p14:creationId xmlns:p14="http://schemas.microsoft.com/office/powerpoint/2010/main" val="280492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Discussion:</a:t>
            </a:r>
            <a:r>
              <a:rPr lang="en-US" i="1" baseline="0" dirty="0"/>
              <a:t> </a:t>
            </a:r>
          </a:p>
          <a:p>
            <a:r>
              <a:rPr lang="en-US" i="1" baseline="0" dirty="0"/>
              <a:t>Use the following case study for discussion purposes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14221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Discussion:</a:t>
            </a:r>
            <a:r>
              <a:rPr lang="en-US" i="1" baseline="0" dirty="0"/>
              <a:t> </a:t>
            </a:r>
          </a:p>
          <a:p>
            <a:pPr marL="171450" indent="-171450">
              <a:buFont typeface="Arial" panose="020B0604020202020204" pitchFamily="34" charset="0"/>
              <a:buChar char="•"/>
            </a:pPr>
            <a:r>
              <a:rPr lang="en-US" i="1" baseline="0" dirty="0"/>
              <a:t>What might be some factors related to Chris’ situation which contribute to stigma?</a:t>
            </a:r>
          </a:p>
          <a:p>
            <a:pPr marL="171450" indent="-171450">
              <a:buFont typeface="Arial" panose="020B0604020202020204" pitchFamily="34" charset="0"/>
              <a:buChar char="•"/>
            </a:pPr>
            <a:r>
              <a:rPr lang="en-US" i="1" dirty="0"/>
              <a:t>What</a:t>
            </a:r>
            <a:r>
              <a:rPr lang="en-US" i="1" baseline="0" dirty="0"/>
              <a:t> are some of the barriers that Chris faces when trying to access treatment services for her SUD?</a:t>
            </a:r>
          </a:p>
          <a:p>
            <a:pPr marL="171450" indent="-171450">
              <a:buFont typeface="Arial" panose="020B0604020202020204" pitchFamily="34" charset="0"/>
              <a:buChar char="•"/>
            </a:pPr>
            <a:r>
              <a:rPr lang="en-US" i="1" baseline="0" dirty="0"/>
              <a:t>How does living in a rural community make it more difficult for Chris to access treatment services?</a:t>
            </a:r>
          </a:p>
          <a:p>
            <a:pPr marL="171450" indent="-171450">
              <a:buFont typeface="Arial" panose="020B0604020202020204" pitchFamily="34" charset="0"/>
              <a:buChar char="•"/>
            </a:pPr>
            <a:endParaRPr lang="en-US" i="1"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399106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ATTC Stacked bars here on actual first slide (not in Master).  Don’t forget to add alt text.</a:t>
            </a:r>
          </a:p>
        </p:txBody>
      </p:sp>
    </p:spTree>
    <p:custDataLst>
      <p:tags r:id="rId1"/>
    </p:custDataLst>
    <p:extLst>
      <p:ext uri="{BB962C8B-B14F-4D97-AF65-F5344CB8AC3E}">
        <p14:creationId xmlns:p14="http://schemas.microsoft.com/office/powerpoint/2010/main" val="54002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099" y="1360457"/>
            <a:ext cx="5157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3" y="1360457"/>
            <a:ext cx="5182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513"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dirty="0"/>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76228" y="1710896"/>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3" hasCustomPrompt="1"/>
          </p:nvPr>
        </p:nvSpPr>
        <p:spPr>
          <a:xfrm>
            <a:off x="152401" y="6151564"/>
            <a:ext cx="5236633" cy="706437"/>
          </a:xfrm>
        </p:spPr>
        <p:txBody>
          <a:bodyPr/>
          <a:lstStyle>
            <a:lvl1pPr>
              <a:defRPr baseline="0"/>
            </a:lvl1pPr>
          </a:lstStyle>
          <a:p>
            <a:r>
              <a:rPr lang="en-US" dirty="0"/>
              <a:t>Your logo on Master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09"/>
            <a:ext cx="12191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377825" y="352602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77825" y="1668649"/>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7735888" y="1668643"/>
            <a:ext cx="3570288" cy="1392918"/>
          </a:xfrm>
        </p:spPr>
        <p:txBody>
          <a:bodyPr/>
          <a:lstStyle/>
          <a:p>
            <a:endParaRPr lang="en-US"/>
          </a:p>
        </p:txBody>
      </p:sp>
      <p:sp>
        <p:nvSpPr>
          <p:cNvPr id="17" name="Picture Placeholder 16"/>
          <p:cNvSpPr>
            <a:spLocks noGrp="1"/>
          </p:cNvSpPr>
          <p:nvPr>
            <p:ph type="pic" sz="quarter" idx="14"/>
          </p:nvPr>
        </p:nvSpPr>
        <p:spPr>
          <a:xfrm>
            <a:off x="7735888" y="3526018"/>
            <a:ext cx="3575304" cy="1389888"/>
          </a:xfrm>
        </p:spPr>
        <p:txBody>
          <a:bodyPr/>
          <a:lstStyle/>
          <a:p>
            <a:endParaRPr lang="en-US"/>
          </a:p>
        </p:txBody>
      </p:sp>
      <p:sp>
        <p:nvSpPr>
          <p:cNvPr id="8" name="Picture Placeholder 7"/>
          <p:cNvSpPr>
            <a:spLocks noGrp="1"/>
          </p:cNvSpPr>
          <p:nvPr>
            <p:ph type="pic" sz="quarter" idx="15"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494909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63" r:id="rId13"/>
    <p:sldLayoutId id="2147483655" r:id="rId14"/>
    <p:sldLayoutId id="214748365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etworkforphl.org/_asset/qz5pvn/network-naloxone-10-4.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hyperlink" Target="http://frontierus.org/mapping-process-and-data/"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samhsa.gov/capt/" TargetMode="External"/><Relationship Id="rId4" Type="http://schemas.openxmlformats.org/officeDocument/2006/relationships/hyperlink" Target="http://captcollaboration.edc.org/sites/captcollaboration.edc.org/files/attachments/engaging-people-who-use-drugs-strategies-reducing-stigma_0.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ruralhealthinfo.org/rural-maps/mapfiles/frontier.jp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samhsa.gov/capt/"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frontierus.org/mapping-process-and-dat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TTC Stacked Color Bars"/>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8213436" y="4756327"/>
            <a:ext cx="3978564" cy="2652376"/>
          </a:xfrm>
        </p:spPr>
      </p:pic>
      <p:sp>
        <p:nvSpPr>
          <p:cNvPr id="3" name="Subtitle 2" descr="Disclaimer&#10;" title="Disclaimer"/>
          <p:cNvSpPr>
            <a:spLocks noGrp="1"/>
          </p:cNvSpPr>
          <p:nvPr>
            <p:ph type="subTitle" idx="1"/>
          </p:nvPr>
        </p:nvSpPr>
        <p:spPr>
          <a:xfrm>
            <a:off x="335279" y="5787450"/>
            <a:ext cx="6925056" cy="969962"/>
          </a:xfrm>
        </p:spPr>
        <p:txBody>
          <a:bodyPr>
            <a:normAutofit/>
          </a:bodyPr>
          <a:lstStyle/>
          <a:p>
            <a:pPr algn="l"/>
            <a:r>
              <a:rPr lang="en-US" sz="1200" dirty="0">
                <a:solidFill>
                  <a:prstClr val="black"/>
                </a:solidFill>
              </a:rPr>
              <a:t>This product was funded under a cooperative agreement from the Substance Abuse and Mental Health Services Administration (SAMHSA) Center for Substance Abuse Treatment (CSAT) (Grant Number TI-080200). All material, except that taken directly from copyrighted sources, is in the public domain and may be used and reprinted for training purposes without special permission. However, any content used should be attributed to the Mountain Plains Addiction Technology Transfer Center.</a:t>
            </a:r>
          </a:p>
        </p:txBody>
      </p:sp>
      <p:pic>
        <p:nvPicPr>
          <p:cNvPr id="5" name="Picture 4" descr="slideDecks for you image"/>
          <p:cNvPicPr>
            <a:picLocks noChangeAspect="1"/>
          </p:cNvPicPr>
          <p:nvPr/>
        </p:nvPicPr>
        <p:blipFill>
          <a:blip r:embed="rId5"/>
          <a:stretch>
            <a:fillRect/>
          </a:stretch>
        </p:blipFill>
        <p:spPr>
          <a:xfrm>
            <a:off x="2891487" y="1626976"/>
            <a:ext cx="6157727" cy="3509183"/>
          </a:xfrm>
          <a:prstGeom prst="rect">
            <a:avLst/>
          </a:prstGeom>
        </p:spPr>
      </p:pic>
      <p:pic>
        <p:nvPicPr>
          <p:cNvPr id="4" name="Picture Placeholder 3" descr="Mountain Plains ATTC Logo" title="Mountain Plains ATTC"/>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t="9686" b="9686"/>
          <a:stretch>
            <a:fillRect/>
          </a:stretch>
        </p:blipFill>
        <p:spPr>
          <a:xfrm>
            <a:off x="0" y="441571"/>
            <a:ext cx="7595615" cy="938861"/>
          </a:xfrm>
        </p:spPr>
      </p:pic>
    </p:spTree>
    <p:custDataLst>
      <p:tags r:id="rId1"/>
    </p:custDataLst>
    <p:extLst>
      <p:ext uri="{BB962C8B-B14F-4D97-AF65-F5344CB8AC3E}">
        <p14:creationId xmlns:p14="http://schemas.microsoft.com/office/powerpoint/2010/main" val="129637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01B6006F-07A2-D14E-8B9A-E365168BA6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1057F474-045F-1E49-A58B-577C7EB6BEAD}"/>
              </a:ext>
            </a:extLst>
          </p:cNvPr>
          <p:cNvSpPr>
            <a:spLocks noGrp="1"/>
          </p:cNvSpPr>
          <p:nvPr>
            <p:ph idx="1"/>
          </p:nvPr>
        </p:nvSpPr>
        <p:spPr>
          <a:xfrm>
            <a:off x="838200" y="1825625"/>
            <a:ext cx="10515600" cy="2856442"/>
          </a:xfrm>
        </p:spPr>
        <p:txBody>
          <a:bodyPr/>
          <a:lstStyle/>
          <a:p>
            <a:pPr lvl="1">
              <a:buClr>
                <a:schemeClr val="accent2"/>
              </a:buClr>
            </a:pPr>
            <a:r>
              <a:rPr lang="en-US" sz="2000" b="1" dirty="0">
                <a:solidFill>
                  <a:schemeClr val="accent2"/>
                </a:solidFill>
                <a:latin typeface="Arial" panose="020B0604020202020204" pitchFamily="34" charset="0"/>
                <a:cs typeface="Arial" panose="020B0604020202020204" pitchFamily="34" charset="0"/>
              </a:rPr>
              <a:t>Good Samaritan Drug Overdose Laws</a:t>
            </a:r>
            <a:r>
              <a:rPr lang="en-US" sz="2000" dirty="0">
                <a:solidFill>
                  <a:schemeClr val="accent2"/>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Provide immunity from criminal prosecution to individuals experiencing an overdose or their companion to request emergency services during an overdose in an effort to prevent overdose-related fatalities</a:t>
            </a:r>
          </a:p>
          <a:p>
            <a:pPr marL="457200" lvl="1" indent="0">
              <a:buClr>
                <a:schemeClr val="accent2"/>
              </a:buClr>
              <a:buNone/>
            </a:pPr>
            <a:endParaRPr lang="en-US" sz="800" dirty="0">
              <a:latin typeface="Arial" panose="020B0604020202020204" pitchFamily="34" charset="0"/>
              <a:cs typeface="Arial" panose="020B0604020202020204" pitchFamily="34" charset="0"/>
            </a:endParaRPr>
          </a:p>
          <a:p>
            <a:pPr lvl="1">
              <a:buClr>
                <a:schemeClr val="accent2"/>
              </a:buClr>
            </a:pPr>
            <a:r>
              <a:rPr lang="en-US" sz="2000" dirty="0">
                <a:latin typeface="Arial" panose="020B0604020202020204" pitchFamily="34" charset="0"/>
                <a:cs typeface="Arial" panose="020B0604020202020204" pitchFamily="34" charset="0"/>
              </a:rPr>
              <a:t>These laws can also help to support naloxone expansion programs by </a:t>
            </a:r>
            <a:r>
              <a:rPr lang="en-US" sz="2000" dirty="0">
                <a:solidFill>
                  <a:schemeClr val="accent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providing immunity from criminal prosecution</a:t>
            </a:r>
            <a:r>
              <a:rPr lang="en-US" sz="2000" dirty="0">
                <a:latin typeface="Arial" panose="020B0604020202020204" pitchFamily="34" charset="0"/>
                <a:cs typeface="Arial" panose="020B0604020202020204" pitchFamily="34" charset="0"/>
              </a:rPr>
              <a:t> to individuals experiencing an overdose or their companion to request emergency services during an overdose in an effort to prevent overdose-related fatalities.</a:t>
            </a:r>
          </a:p>
          <a:p>
            <a:pPr marL="457200" lvl="1" indent="0">
              <a:buClr>
                <a:schemeClr val="accent2"/>
              </a:buClr>
              <a:buNone/>
            </a:pPr>
            <a:endParaRPr lang="en-US" sz="2000" dirty="0">
              <a:latin typeface="Arial" panose="020B0604020202020204" pitchFamily="34" charset="0"/>
              <a:cs typeface="Arial" panose="020B0604020202020204" pitchFamily="34" charset="0"/>
            </a:endParaRPr>
          </a:p>
          <a:p>
            <a:pPr marL="457200" lvl="1" indent="0">
              <a:buClr>
                <a:schemeClr val="accent2"/>
              </a:buClr>
              <a:buNone/>
            </a:pPr>
            <a:r>
              <a:rPr lang="en-US" sz="1200" dirty="0"/>
              <a:t>Retrieved from https://</a:t>
            </a:r>
            <a:r>
              <a:rPr lang="en-US" sz="1200" dirty="0" err="1"/>
              <a:t>www.ruralhealthinfo.org</a:t>
            </a:r>
            <a:r>
              <a:rPr lang="en-US" sz="1200" dirty="0"/>
              <a:t>/toolkits/substance-abuse/2/harm-reduction/</a:t>
            </a:r>
            <a:r>
              <a:rPr lang="en-US" sz="1200" dirty="0" err="1"/>
              <a:t>naloxone#good-samaritan</a:t>
            </a:r>
            <a:endParaRPr lang="en-US" sz="1200" dirty="0"/>
          </a:p>
        </p:txBody>
      </p:sp>
      <p:sp>
        <p:nvSpPr>
          <p:cNvPr id="2" name="Title 1">
            <a:extLst>
              <a:ext uri="{FF2B5EF4-FFF2-40B4-BE49-F238E27FC236}">
                <a16:creationId xmlns:a16="http://schemas.microsoft.com/office/drawing/2014/main" id="{55AD92FE-D85D-C848-B68F-44A0DE84C931}"/>
              </a:ext>
            </a:extLst>
          </p:cNvPr>
          <p:cNvSpPr>
            <a:spLocks noGrp="1"/>
          </p:cNvSpPr>
          <p:nvPr>
            <p:ph type="title"/>
          </p:nvPr>
        </p:nvSpPr>
        <p:spPr/>
        <p:txBody>
          <a:bodyPr>
            <a:normAutofit fontScale="90000"/>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Rural Programs can also Address Stigma through Good Samaritan Protections</a:t>
            </a:r>
            <a:endParaRPr lang="en-US" dirty="0">
              <a:solidFill>
                <a:schemeClr val="tx1">
                  <a:lumMod val="75000"/>
                  <a:lumOff val="25000"/>
                </a:schemeClr>
              </a:solidFill>
            </a:endParaRPr>
          </a:p>
        </p:txBody>
      </p:sp>
    </p:spTree>
    <p:extLst>
      <p:ext uri="{BB962C8B-B14F-4D97-AF65-F5344CB8AC3E}">
        <p14:creationId xmlns:p14="http://schemas.microsoft.com/office/powerpoint/2010/main" val="207986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DA0F37D6-511B-624D-8F25-1CDDE5149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3B7D9F99-5AFB-F747-B8D7-71F7FD437E9B}"/>
              </a:ext>
            </a:extLst>
          </p:cNvPr>
          <p:cNvSpPr>
            <a:spLocks noGrp="1"/>
          </p:cNvSpPr>
          <p:nvPr>
            <p:ph idx="1"/>
          </p:nvPr>
        </p:nvSpPr>
        <p:spPr>
          <a:xfrm>
            <a:off x="3928533" y="1690688"/>
            <a:ext cx="4334933" cy="1569508"/>
          </a:xfrm>
        </p:spPr>
        <p:txBody>
          <a:bodyPr>
            <a:normAutofit/>
          </a:bodyPr>
          <a:lstStyle/>
          <a:p>
            <a:pPr marL="0" indent="0" algn="ctr">
              <a:buNone/>
            </a:pPr>
            <a:r>
              <a:rPr lang="en-US" sz="4400" dirty="0">
                <a:latin typeface="Arial" panose="020B0604020202020204" pitchFamily="34" charset="0"/>
                <a:cs typeface="Arial" panose="020B0604020202020204" pitchFamily="34" charset="0"/>
              </a:rPr>
              <a:t>Case Study</a:t>
            </a:r>
          </a:p>
          <a:p>
            <a:pPr marL="0" indent="0" algn="ctr">
              <a:buNone/>
            </a:pPr>
            <a:r>
              <a:rPr lang="en-US" sz="4400" dirty="0">
                <a:latin typeface="Arial" panose="020B0604020202020204" pitchFamily="34" charset="0"/>
                <a:cs typeface="Arial" panose="020B0604020202020204" pitchFamily="34" charset="0"/>
              </a:rPr>
              <a:t>for Discussion</a:t>
            </a:r>
          </a:p>
        </p:txBody>
      </p:sp>
      <p:sp>
        <p:nvSpPr>
          <p:cNvPr id="2" name="Title 1">
            <a:extLst>
              <a:ext uri="{FF2B5EF4-FFF2-40B4-BE49-F238E27FC236}">
                <a16:creationId xmlns:a16="http://schemas.microsoft.com/office/drawing/2014/main" id="{9A259497-24DA-EA47-B8A7-FA1B643B05C5}"/>
              </a:ext>
            </a:extLst>
          </p:cNvPr>
          <p:cNvSpPr>
            <a:spLocks noGrp="1"/>
          </p:cNvSpPr>
          <p:nvPr>
            <p:ph type="title"/>
          </p:nvPr>
        </p:nvSpPr>
        <p:spPr/>
        <p:txBody>
          <a:bodyPr/>
          <a:lstStyle/>
          <a:p>
            <a:r>
              <a:rPr lang="en-US" b="1" dirty="0">
                <a:solidFill>
                  <a:schemeClr val="tx1">
                    <a:lumMod val="75000"/>
                    <a:lumOff val="25000"/>
                  </a:schemeClr>
                </a:solidFill>
              </a:rPr>
              <a:t>Case Study </a:t>
            </a:r>
            <a:r>
              <a:rPr lang="en-US" sz="2800" b="1" dirty="0">
                <a:solidFill>
                  <a:schemeClr val="tx1">
                    <a:lumMod val="75000"/>
                    <a:lumOff val="25000"/>
                  </a:schemeClr>
                </a:solidFill>
              </a:rPr>
              <a:t>(part 1)</a:t>
            </a:r>
          </a:p>
        </p:txBody>
      </p:sp>
    </p:spTree>
    <p:extLst>
      <p:ext uri="{BB962C8B-B14F-4D97-AF65-F5344CB8AC3E}">
        <p14:creationId xmlns:p14="http://schemas.microsoft.com/office/powerpoint/2010/main" val="221084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2D8A0B2E-B9D1-AB42-BC70-ACD53A48C0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48A31DD6-86D8-FE49-B1FA-B8ECCBFD3CE7}"/>
              </a:ext>
            </a:extLst>
          </p:cNvPr>
          <p:cNvSpPr>
            <a:spLocks noGrp="1"/>
          </p:cNvSpPr>
          <p:nvPr>
            <p:ph idx="1"/>
          </p:nvPr>
        </p:nvSpPr>
        <p:spPr>
          <a:xfrm>
            <a:off x="838200" y="1825625"/>
            <a:ext cx="10515600" cy="3432175"/>
          </a:xfrm>
        </p:spPr>
        <p:txBody>
          <a:bodyPr/>
          <a:lstStyle/>
          <a:p>
            <a:pPr marL="457200" lvl="1" indent="0">
              <a:buClr>
                <a:schemeClr val="accent2"/>
              </a:buClr>
              <a:buNone/>
            </a:pPr>
            <a:r>
              <a:rPr lang="en-US" sz="2800" b="1" dirty="0">
                <a:latin typeface="Arial" panose="020B0604020202020204" pitchFamily="34" charset="0"/>
                <a:cs typeface="Arial" panose="020B0604020202020204" pitchFamily="34" charset="0"/>
              </a:rPr>
              <a:t>Overview</a:t>
            </a:r>
          </a:p>
          <a:p>
            <a:pPr marL="457200" lvl="1" indent="0">
              <a:buClr>
                <a:schemeClr val="accent2"/>
              </a:buClr>
              <a:buNone/>
            </a:pPr>
            <a:endParaRPr lang="en-US" sz="600" b="1" dirty="0">
              <a:latin typeface="Arial" panose="020B0604020202020204" pitchFamily="34" charset="0"/>
              <a:cs typeface="Arial" panose="020B0604020202020204" pitchFamily="34" charset="0"/>
            </a:endParaRPr>
          </a:p>
          <a:p>
            <a:pPr lvl="1">
              <a:buClr>
                <a:schemeClr val="accent2"/>
              </a:buClr>
            </a:pPr>
            <a:r>
              <a:rPr lang="en-US" sz="2000" dirty="0">
                <a:latin typeface="Arial" panose="020B0604020202020204" pitchFamily="34" charset="0"/>
                <a:cs typeface="Arial" panose="020B0604020202020204" pitchFamily="34" charset="0"/>
              </a:rPr>
              <a:t>Chris is a person with SUD, who lives in a community of 1,000 people.  </a:t>
            </a:r>
          </a:p>
          <a:p>
            <a:pPr lvl="1">
              <a:buClr>
                <a:schemeClr val="accent2"/>
              </a:buClr>
            </a:pPr>
            <a:r>
              <a:rPr lang="en-US" sz="2000" dirty="0">
                <a:latin typeface="Arial" panose="020B0604020202020204" pitchFamily="34" charset="0"/>
                <a:cs typeface="Arial" panose="020B0604020202020204" pitchFamily="34" charset="0"/>
              </a:rPr>
              <a:t>The nearest SUD counseling services are an hour drive away from Chris’ home community, and the nearest facility which provides medication assisted treatment (MAT) services is over two hours away.  </a:t>
            </a:r>
          </a:p>
          <a:p>
            <a:pPr lvl="1">
              <a:buClr>
                <a:schemeClr val="accent2"/>
              </a:buClr>
            </a:pPr>
            <a:r>
              <a:rPr lang="en-US" sz="2000" dirty="0">
                <a:latin typeface="Arial" panose="020B0604020202020204" pitchFamily="34" charset="0"/>
                <a:cs typeface="Arial" panose="020B0604020202020204" pitchFamily="34" charset="0"/>
              </a:rPr>
              <a:t>The only provider in Chris’ home community is a family practice physician, who is not waivered to prescribe MAT.  His kids play basketball with one of Chris’ kids, and the office manager in his practice is Chris’ cousin.  </a:t>
            </a:r>
          </a:p>
          <a:p>
            <a:pPr lvl="1">
              <a:buClr>
                <a:schemeClr val="accent2"/>
              </a:buClr>
            </a:pPr>
            <a:r>
              <a:rPr lang="en-US" sz="2000" dirty="0">
                <a:latin typeface="Arial" panose="020B0604020202020204" pitchFamily="34" charset="0"/>
                <a:cs typeface="Arial" panose="020B0604020202020204" pitchFamily="34" charset="0"/>
              </a:rPr>
              <a:t>Chris once tried to bring up concerns about drug usage with the local minister, but the minister’s stance is that misuse of drugs and alcohol is a sin.</a:t>
            </a:r>
          </a:p>
        </p:txBody>
      </p:sp>
      <p:sp>
        <p:nvSpPr>
          <p:cNvPr id="2" name="Title 1">
            <a:extLst>
              <a:ext uri="{FF2B5EF4-FFF2-40B4-BE49-F238E27FC236}">
                <a16:creationId xmlns:a16="http://schemas.microsoft.com/office/drawing/2014/main" id="{9464E1F1-9DA4-C641-B823-2A804F85A2CA}"/>
              </a:ext>
            </a:extLst>
          </p:cNvPr>
          <p:cNvSpPr>
            <a:spLocks noGrp="1"/>
          </p:cNvSpPr>
          <p:nvPr>
            <p:ph type="title"/>
          </p:nvPr>
        </p:nvSpPr>
        <p:spPr/>
        <p:txBody>
          <a:bodyPr/>
          <a:lstStyle/>
          <a:p>
            <a:r>
              <a:rPr lang="en-US" b="1" dirty="0">
                <a:solidFill>
                  <a:schemeClr val="tx1">
                    <a:lumMod val="75000"/>
                    <a:lumOff val="25000"/>
                  </a:schemeClr>
                </a:solidFill>
              </a:rPr>
              <a:t>Case Study </a:t>
            </a:r>
            <a:r>
              <a:rPr lang="en-US" sz="2800" b="1" dirty="0">
                <a:solidFill>
                  <a:schemeClr val="tx1">
                    <a:lumMod val="75000"/>
                    <a:lumOff val="25000"/>
                  </a:schemeClr>
                </a:solidFill>
              </a:rPr>
              <a:t>(part 2)</a:t>
            </a:r>
          </a:p>
        </p:txBody>
      </p:sp>
    </p:spTree>
    <p:extLst>
      <p:ext uri="{BB962C8B-B14F-4D97-AF65-F5344CB8AC3E}">
        <p14:creationId xmlns:p14="http://schemas.microsoft.com/office/powerpoint/2010/main" val="1805624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Mountain Plains ATTC Logo">
            <a:extLst>
              <a:ext uri="{FF2B5EF4-FFF2-40B4-BE49-F238E27FC236}">
                <a16:creationId xmlns:a16="http://schemas.microsoft.com/office/drawing/2014/main" id="{A429E17B-0ED8-1841-8A53-BC08DE1F2E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pic>
        <p:nvPicPr>
          <p:cNvPr id="5" name="Content Placeholder 7" descr="Picture of pregnant woman with two children" title="Picture of pregnant woman with two children">
            <a:extLst>
              <a:ext uri="{FF2B5EF4-FFF2-40B4-BE49-F238E27FC236}">
                <a16:creationId xmlns:a16="http://schemas.microsoft.com/office/drawing/2014/main" id="{1234046D-AE6E-9F47-AE19-57161F8CED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2350" y="3335867"/>
            <a:ext cx="5067300" cy="3378200"/>
          </a:xfrm>
          <a:prstGeom prst="rect">
            <a:avLst/>
          </a:prstGeom>
        </p:spPr>
      </p:pic>
      <p:sp>
        <p:nvSpPr>
          <p:cNvPr id="3" name="Content Placeholder 2">
            <a:extLst>
              <a:ext uri="{FF2B5EF4-FFF2-40B4-BE49-F238E27FC236}">
                <a16:creationId xmlns:a16="http://schemas.microsoft.com/office/drawing/2014/main" id="{6685534A-F33E-1E4A-93E3-64E89F85B197}"/>
              </a:ext>
            </a:extLst>
          </p:cNvPr>
          <p:cNvSpPr>
            <a:spLocks noGrp="1"/>
          </p:cNvSpPr>
          <p:nvPr>
            <p:ph idx="1"/>
          </p:nvPr>
        </p:nvSpPr>
        <p:spPr>
          <a:xfrm>
            <a:off x="838200" y="1825625"/>
            <a:ext cx="10515600" cy="1510242"/>
          </a:xfrm>
        </p:spPr>
        <p:txBody>
          <a:bodyPr/>
          <a:lstStyle/>
          <a:p>
            <a:pPr marL="0" lvl="1" indent="0">
              <a:buNone/>
            </a:pPr>
            <a:r>
              <a:rPr lang="en-US" sz="2800" b="1" dirty="0">
                <a:latin typeface="Arial" panose="020B0604020202020204" pitchFamily="34" charset="0"/>
                <a:cs typeface="Arial" panose="020B0604020202020204" pitchFamily="34" charset="0"/>
              </a:rPr>
              <a:t>Or perhaps. . .</a:t>
            </a:r>
          </a:p>
          <a:p>
            <a:pPr marL="457200" lvl="1" indent="0">
              <a:buNone/>
            </a:pPr>
            <a:endParaRPr lang="en-US" sz="600" b="1"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Imagine now that Chris is a single mother of two young children, and is pregnant with a third.</a:t>
            </a:r>
          </a:p>
        </p:txBody>
      </p:sp>
      <p:sp>
        <p:nvSpPr>
          <p:cNvPr id="2" name="Title 1">
            <a:extLst>
              <a:ext uri="{FF2B5EF4-FFF2-40B4-BE49-F238E27FC236}">
                <a16:creationId xmlns:a16="http://schemas.microsoft.com/office/drawing/2014/main" id="{16DBE4CC-1E80-2E4C-A238-B80FF23DBB5E}"/>
              </a:ext>
            </a:extLst>
          </p:cNvPr>
          <p:cNvSpPr>
            <a:spLocks noGrp="1"/>
          </p:cNvSpPr>
          <p:nvPr>
            <p:ph type="title"/>
          </p:nvPr>
        </p:nvSpPr>
        <p:spPr/>
        <p:txBody>
          <a:bodyPr/>
          <a:lstStyle/>
          <a:p>
            <a:r>
              <a:rPr lang="en-US" b="1" dirty="0">
                <a:solidFill>
                  <a:schemeClr val="tx1">
                    <a:lumMod val="75000"/>
                    <a:lumOff val="25000"/>
                  </a:schemeClr>
                </a:solidFill>
              </a:rPr>
              <a:t>Case Study </a:t>
            </a:r>
            <a:r>
              <a:rPr lang="en-US" sz="2800" b="1" dirty="0">
                <a:solidFill>
                  <a:schemeClr val="tx1">
                    <a:lumMod val="75000"/>
                    <a:lumOff val="25000"/>
                  </a:schemeClr>
                </a:solidFill>
              </a:rPr>
              <a:t>(part 3)</a:t>
            </a:r>
          </a:p>
        </p:txBody>
      </p:sp>
    </p:spTree>
    <p:extLst>
      <p:ext uri="{BB962C8B-B14F-4D97-AF65-F5344CB8AC3E}">
        <p14:creationId xmlns:p14="http://schemas.microsoft.com/office/powerpoint/2010/main" val="2450806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AAA2F7C5-1B9A-2448-AF17-2A362A4DED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D8BABCB0-099E-044B-AAD4-78B634FBBC57}"/>
              </a:ext>
            </a:extLst>
          </p:cNvPr>
          <p:cNvSpPr>
            <a:spLocks noGrp="1"/>
          </p:cNvSpPr>
          <p:nvPr>
            <p:ph idx="1"/>
          </p:nvPr>
        </p:nvSpPr>
        <p:spPr>
          <a:xfrm>
            <a:off x="838200" y="1456266"/>
            <a:ext cx="10515600" cy="4720697"/>
          </a:xfrm>
        </p:spPr>
        <p:txBody>
          <a:bodyPr>
            <a:noAutofit/>
          </a:bodyPr>
          <a:lstStyle/>
          <a:p>
            <a:pPr>
              <a:lnSpc>
                <a:spcPct val="100000"/>
              </a:lnSpc>
              <a:buClr>
                <a:schemeClr val="accent2"/>
              </a:buClr>
            </a:pPr>
            <a:r>
              <a:rPr lang="en-US" sz="1200" dirty="0"/>
              <a:t>Browne, T., Priester, M., Clone, S., </a:t>
            </a:r>
            <a:r>
              <a:rPr lang="en-US" sz="1200" dirty="0" err="1"/>
              <a:t>Iachini</a:t>
            </a:r>
            <a:r>
              <a:rPr lang="en-US" sz="1200" dirty="0"/>
              <a:t>, A., DeHart, D., &amp;  Hock, R. (2016). Barriers and facilitators to substance use treatment in the rural south:  A qualitative study. </a:t>
            </a:r>
            <a:r>
              <a:rPr lang="en-US" sz="1200" i="1" dirty="0"/>
              <a:t>The Journal of Rural Health</a:t>
            </a:r>
            <a:r>
              <a:rPr lang="en-US" sz="1200" dirty="0"/>
              <a:t>, </a:t>
            </a:r>
            <a:r>
              <a:rPr lang="en-US" sz="1200" i="1" dirty="0"/>
              <a:t>32</a:t>
            </a:r>
            <a:r>
              <a:rPr lang="en-US" sz="1200" dirty="0"/>
              <a:t>(), 92-101.</a:t>
            </a:r>
          </a:p>
          <a:p>
            <a:pPr>
              <a:lnSpc>
                <a:spcPct val="100000"/>
              </a:lnSpc>
              <a:buClr>
                <a:schemeClr val="accent2"/>
              </a:buClr>
            </a:pPr>
            <a:r>
              <a:rPr lang="en-US" sz="1200" dirty="0"/>
              <a:t>Livingston, J., Milne, T., Fang, M.L., &amp; Amari, E. (2011). The effectiveness of interventions for reducing stigma related to substance use disorders: a systematic review. </a:t>
            </a:r>
            <a:r>
              <a:rPr lang="en-US" sz="1200" i="1" dirty="0"/>
              <a:t>Addiction</a:t>
            </a:r>
            <a:r>
              <a:rPr lang="en-US" sz="1200" dirty="0"/>
              <a:t>, </a:t>
            </a:r>
            <a:r>
              <a:rPr lang="en-US" sz="1200" i="1" dirty="0"/>
              <a:t>107</a:t>
            </a:r>
            <a:r>
              <a:rPr lang="en-US" sz="1200" dirty="0"/>
              <a:t>(), 39-50.</a:t>
            </a:r>
          </a:p>
          <a:p>
            <a:pPr>
              <a:lnSpc>
                <a:spcPct val="100000"/>
              </a:lnSpc>
              <a:buClr>
                <a:schemeClr val="accent2"/>
              </a:buClr>
            </a:pPr>
            <a:r>
              <a:rPr lang="en-US" sz="1200" dirty="0" err="1"/>
              <a:t>Luoma</a:t>
            </a:r>
            <a:r>
              <a:rPr lang="en-US" sz="1200" dirty="0"/>
              <a:t> J, </a:t>
            </a:r>
            <a:r>
              <a:rPr lang="en-US" sz="1200" dirty="0" err="1"/>
              <a:t>Kohlenberg</a:t>
            </a:r>
            <a:r>
              <a:rPr lang="en-US" sz="1200" dirty="0"/>
              <a:t> B, Hayes S, Bunting K, Rye A. Reducing self-stigma in substance abuse through acceptance and commitment therapy: Model, manual development, and pilot outcomes. </a:t>
            </a:r>
            <a:r>
              <a:rPr lang="en-US" sz="1200" i="1" dirty="0"/>
              <a:t>Addiction Research &amp; Theory</a:t>
            </a:r>
            <a:r>
              <a:rPr lang="en-US" sz="1200" dirty="0"/>
              <a:t>.  April 2008;16(2):149-165. Available from: Health Source: Nursing/Academic Edition, Ipswich, MA. Accessed June 4, 2018.</a:t>
            </a:r>
          </a:p>
          <a:p>
            <a:pPr>
              <a:lnSpc>
                <a:spcPct val="100000"/>
              </a:lnSpc>
              <a:buClr>
                <a:schemeClr val="accent2"/>
              </a:buClr>
            </a:pPr>
            <a:r>
              <a:rPr lang="en-US" sz="1200" dirty="0"/>
              <a:t>National Center for Frontier Communities. (2014). </a:t>
            </a:r>
            <a:r>
              <a:rPr lang="en-US" sz="1200" i="1" dirty="0"/>
              <a:t>Mapping Process and Data. </a:t>
            </a:r>
            <a:r>
              <a:rPr lang="en-US" sz="1200" dirty="0"/>
              <a:t>Retrieved from </a:t>
            </a:r>
            <a:r>
              <a:rPr lang="en-US" sz="1200" u="sng" dirty="0">
                <a:hlinkClick r:id="rId3"/>
              </a:rPr>
              <a:t>http://frontierus.org/mapping-process-and-data/</a:t>
            </a:r>
            <a:endParaRPr lang="en-US" sz="1200" dirty="0"/>
          </a:p>
          <a:p>
            <a:pPr>
              <a:lnSpc>
                <a:spcPct val="100000"/>
              </a:lnSpc>
              <a:buClr>
                <a:schemeClr val="accent2"/>
              </a:buClr>
            </a:pPr>
            <a:r>
              <a:rPr lang="en-US" sz="1200" dirty="0"/>
              <a:t>Prevention Collaboration in Action: Collaborating to Address the Opioid Crisis: Engaging People Who Use Drugs in Prevention Efforts: Strategies for Reducing Stigma. Retrieved from </a:t>
            </a:r>
            <a:r>
              <a:rPr lang="en-US" sz="1200" dirty="0">
                <a:hlinkClick r:id="rId4"/>
              </a:rPr>
              <a:t>http://captcollaboration.edc.org/sites/captcollaboration.edc.org/files/attachments/engaging-people-who-use-drugs-strategies-reducing-stigma_0.pdf</a:t>
            </a:r>
            <a:endParaRPr lang="en-US" sz="1200" dirty="0"/>
          </a:p>
          <a:p>
            <a:pPr>
              <a:lnSpc>
                <a:spcPct val="100000"/>
              </a:lnSpc>
              <a:buClr>
                <a:schemeClr val="accent2"/>
              </a:buClr>
            </a:pPr>
            <a:r>
              <a:rPr lang="en-US" sz="1200" dirty="0"/>
              <a:t>Pullen, E., &amp; </a:t>
            </a:r>
            <a:r>
              <a:rPr lang="en-US" sz="1200" dirty="0" err="1"/>
              <a:t>Oser</a:t>
            </a:r>
            <a:r>
              <a:rPr lang="en-US" sz="1200" dirty="0"/>
              <a:t>, C. (2014). Barriers to Substance Abuse Treatment in Rural and Urban Communities: A Counselor Perspective. </a:t>
            </a:r>
            <a:r>
              <a:rPr lang="en-US" sz="1200" i="1" dirty="0" err="1"/>
              <a:t>Subst</a:t>
            </a:r>
            <a:r>
              <a:rPr lang="en-US" sz="1200" i="1" dirty="0"/>
              <a:t> Use Misuse</a:t>
            </a:r>
            <a:r>
              <a:rPr lang="en-US" sz="1200" dirty="0"/>
              <a:t>, </a:t>
            </a:r>
            <a:r>
              <a:rPr lang="en-US" sz="1200" i="1" dirty="0"/>
              <a:t>49</a:t>
            </a:r>
            <a:r>
              <a:rPr lang="en-US" sz="1200" dirty="0"/>
              <a:t>(7), 891-901.</a:t>
            </a:r>
          </a:p>
          <a:p>
            <a:pPr>
              <a:lnSpc>
                <a:spcPct val="100000"/>
              </a:lnSpc>
              <a:buClr>
                <a:schemeClr val="accent2"/>
              </a:buClr>
            </a:pPr>
            <a:r>
              <a:rPr lang="en-US" sz="1200" dirty="0"/>
              <a:t>Rural Health </a:t>
            </a:r>
            <a:r>
              <a:rPr lang="en-US" sz="1200" dirty="0" err="1"/>
              <a:t>Information:stigma</a:t>
            </a:r>
            <a:r>
              <a:rPr lang="en-US" sz="1200" dirty="0"/>
              <a:t>(2017). Retrieved from http://</a:t>
            </a:r>
            <a:r>
              <a:rPr lang="en-US" sz="1200" dirty="0" err="1"/>
              <a:t>www.ruralhealthinfo.org</a:t>
            </a:r>
            <a:endParaRPr lang="en-US" sz="1200" dirty="0"/>
          </a:p>
          <a:p>
            <a:pPr>
              <a:lnSpc>
                <a:spcPct val="100000"/>
              </a:lnSpc>
              <a:buClr>
                <a:schemeClr val="accent2"/>
              </a:buClr>
            </a:pPr>
            <a:r>
              <a:rPr lang="en-US" sz="1200" i="1" dirty="0" err="1"/>
              <a:t>Samhsa’s</a:t>
            </a:r>
            <a:r>
              <a:rPr lang="en-US" sz="1200" i="1" dirty="0"/>
              <a:t> Center For The Application Of Prevention Technologies</a:t>
            </a:r>
            <a:r>
              <a:rPr lang="en-US" sz="1200" dirty="0"/>
              <a:t>. (2017). Retrieved from </a:t>
            </a:r>
            <a:r>
              <a:rPr lang="en-US" sz="1200" dirty="0">
                <a:hlinkClick r:id="rId5"/>
              </a:rPr>
              <a:t>http://www.samhsa.gov/capt/</a:t>
            </a:r>
            <a:endParaRPr lang="en-US" sz="1200" dirty="0"/>
          </a:p>
          <a:p>
            <a:pPr>
              <a:lnSpc>
                <a:spcPct val="100000"/>
              </a:lnSpc>
              <a:buClr>
                <a:schemeClr val="accent2"/>
              </a:buClr>
            </a:pPr>
            <a:r>
              <a:rPr lang="en-US" sz="1200" dirty="0"/>
              <a:t>Smith, L.R., Earnshaw, V.A., &amp; Copenhaver, M.M. (2016, May). Substance use stigma: Reliability and validity of a theory-based scale for substance-using populations. </a:t>
            </a:r>
            <a:r>
              <a:rPr lang="en-US" sz="1200" i="1" dirty="0"/>
              <a:t>Drug and Alcohol Dependence</a:t>
            </a:r>
            <a:r>
              <a:rPr lang="en-US" sz="1200" dirty="0"/>
              <a:t>, </a:t>
            </a:r>
            <a:r>
              <a:rPr lang="en-US" sz="1200" i="1" dirty="0"/>
              <a:t>162</a:t>
            </a:r>
            <a:r>
              <a:rPr lang="en-US" sz="1200" dirty="0"/>
              <a:t>(1), 34-43.</a:t>
            </a:r>
          </a:p>
          <a:p>
            <a:pPr>
              <a:lnSpc>
                <a:spcPct val="100000"/>
              </a:lnSpc>
              <a:buClr>
                <a:schemeClr val="accent2"/>
              </a:buClr>
            </a:pPr>
            <a:r>
              <a:rPr lang="en-US" sz="1200" i="1" dirty="0"/>
              <a:t>The National Alliance Of Advocates For Buprenorphine </a:t>
            </a:r>
            <a:r>
              <a:rPr lang="en-US" sz="1200" i="1" dirty="0" err="1"/>
              <a:t>Treatment</a:t>
            </a:r>
            <a:r>
              <a:rPr lang="en-US" sz="1200" dirty="0" err="1"/>
              <a:t>.</a:t>
            </a:r>
            <a:r>
              <a:rPr lang="en-US" sz="1200" i="1" dirty="0" err="1"/>
              <a:t>NAABT.org</a:t>
            </a:r>
            <a:r>
              <a:rPr lang="en-US" sz="1200" dirty="0"/>
              <a:t> (2008).  Retrieved from http://file:///C:/Users/</a:t>
            </a:r>
            <a:r>
              <a:rPr lang="en-US" sz="1200" dirty="0" err="1"/>
              <a:t>cjord</a:t>
            </a:r>
            <a:r>
              <a:rPr lang="en-US" sz="1200" dirty="0"/>
              <a:t>/Downloads/</a:t>
            </a:r>
            <a:r>
              <a:rPr lang="en-US" sz="1200" dirty="0" err="1"/>
              <a:t>NAABT_Language.pdf</a:t>
            </a:r>
            <a:endParaRPr lang="en-US" sz="1200" dirty="0"/>
          </a:p>
        </p:txBody>
      </p:sp>
      <p:sp>
        <p:nvSpPr>
          <p:cNvPr id="2" name="Title 1">
            <a:extLst>
              <a:ext uri="{FF2B5EF4-FFF2-40B4-BE49-F238E27FC236}">
                <a16:creationId xmlns:a16="http://schemas.microsoft.com/office/drawing/2014/main" id="{EA4C87C6-0965-0049-B16E-99F7C04A52D7}"/>
              </a:ext>
            </a:extLst>
          </p:cNvPr>
          <p:cNvSpPr>
            <a:spLocks noGrp="1"/>
          </p:cNvSpPr>
          <p:nvPr>
            <p:ph type="title"/>
          </p:nvPr>
        </p:nvSpPr>
        <p:spPr/>
        <p:txBody>
          <a:bodyPr/>
          <a:lstStyle/>
          <a:p>
            <a:r>
              <a:rPr lang="en-US" b="1" dirty="0">
                <a:solidFill>
                  <a:schemeClr val="tx1">
                    <a:lumMod val="75000"/>
                    <a:lumOff val="25000"/>
                  </a:schemeClr>
                </a:solidFill>
              </a:rPr>
              <a:t>References</a:t>
            </a:r>
          </a:p>
        </p:txBody>
      </p:sp>
    </p:spTree>
    <p:extLst>
      <p:ext uri="{BB962C8B-B14F-4D97-AF65-F5344CB8AC3E}">
        <p14:creationId xmlns:p14="http://schemas.microsoft.com/office/powerpoint/2010/main" val="3953892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ECC3E41F-EAC6-DE4C-BAF3-420582DF3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19E83614-549B-6E40-B7C7-9CE83922BDE2}"/>
              </a:ext>
            </a:extLst>
          </p:cNvPr>
          <p:cNvSpPr>
            <a:spLocks noGrp="1"/>
          </p:cNvSpPr>
          <p:nvPr>
            <p:ph idx="1"/>
          </p:nvPr>
        </p:nvSpPr>
        <p:spPr>
          <a:xfrm>
            <a:off x="838200" y="1825625"/>
            <a:ext cx="10515600" cy="2272242"/>
          </a:xfrm>
        </p:spPr>
        <p:txBody>
          <a:bodyPr>
            <a:normAutofit/>
          </a:bodyPr>
          <a:lstStyle/>
          <a:p>
            <a:pPr>
              <a:buClr>
                <a:schemeClr val="accent2"/>
              </a:buClr>
            </a:pPr>
            <a:r>
              <a:rPr lang="en-US" sz="1500" dirty="0" err="1"/>
              <a:t>RHIhub</a:t>
            </a:r>
            <a:r>
              <a:rPr lang="en-US" sz="1500" dirty="0"/>
              <a:t>. (n.d.). Frontier Counties (Fewer than 7 people per square mile). Retrieved from </a:t>
            </a:r>
            <a:r>
              <a:rPr lang="en-US" sz="1500" u="sng" dirty="0">
                <a:hlinkClick r:id="rId3"/>
              </a:rPr>
              <a:t>https://www.ruralhealthinfo.org/rural-maps/mapfiles/frontier.jpg</a:t>
            </a:r>
            <a:endParaRPr lang="en-US" sz="1500" dirty="0"/>
          </a:p>
          <a:p>
            <a:pPr>
              <a:buClr>
                <a:schemeClr val="accent2"/>
              </a:buClr>
            </a:pPr>
            <a:r>
              <a:rPr lang="en-US" sz="1500" dirty="0"/>
              <a:t>Rural Health </a:t>
            </a:r>
            <a:r>
              <a:rPr lang="en-US" sz="1500" dirty="0" err="1"/>
              <a:t>Information:stigma</a:t>
            </a:r>
            <a:r>
              <a:rPr lang="en-US" sz="1500" dirty="0"/>
              <a:t>(2017). Retrieved from http://</a:t>
            </a:r>
            <a:r>
              <a:rPr lang="en-US" sz="1500" dirty="0" err="1"/>
              <a:t>www.ruralhealthinfo.org</a:t>
            </a:r>
            <a:endParaRPr lang="en-US" sz="1500" dirty="0"/>
          </a:p>
          <a:p>
            <a:pPr>
              <a:buClr>
                <a:schemeClr val="accent2"/>
              </a:buClr>
            </a:pPr>
            <a:r>
              <a:rPr lang="en-US" sz="1500" i="1" dirty="0" err="1"/>
              <a:t>Samhsa’s</a:t>
            </a:r>
            <a:r>
              <a:rPr lang="en-US" sz="1500" i="1" dirty="0"/>
              <a:t> Center For The Application Of Prevention Technologies</a:t>
            </a:r>
            <a:r>
              <a:rPr lang="en-US" sz="1500" dirty="0"/>
              <a:t>. (2017). Retrieved from </a:t>
            </a:r>
            <a:r>
              <a:rPr lang="en-US" sz="1500" dirty="0">
                <a:hlinkClick r:id="rId4"/>
              </a:rPr>
              <a:t>http://www.samhsa.gov/capt/</a:t>
            </a:r>
            <a:endParaRPr lang="en-US" sz="1500" dirty="0"/>
          </a:p>
          <a:p>
            <a:pPr>
              <a:buClr>
                <a:schemeClr val="accent2"/>
              </a:buClr>
            </a:pPr>
            <a:r>
              <a:rPr lang="en-US" sz="1500" dirty="0"/>
              <a:t>Smith, L.R., Earnshaw, V.A., &amp; Copenhaver, M.M. (2016, May). Substance use stigma: Reliability and validity of a theory-based scale for substance-using populations. </a:t>
            </a:r>
            <a:r>
              <a:rPr lang="en-US" sz="1500" i="1" dirty="0"/>
              <a:t>Drug and Alcohol Dependence</a:t>
            </a:r>
            <a:r>
              <a:rPr lang="en-US" sz="1500" dirty="0"/>
              <a:t>, </a:t>
            </a:r>
            <a:r>
              <a:rPr lang="en-US" sz="1500" i="1" dirty="0"/>
              <a:t>162</a:t>
            </a:r>
            <a:r>
              <a:rPr lang="en-US" sz="1500" dirty="0"/>
              <a:t>(1), 34-43.</a:t>
            </a:r>
          </a:p>
          <a:p>
            <a:pPr>
              <a:buClr>
                <a:schemeClr val="accent2"/>
              </a:buClr>
            </a:pPr>
            <a:r>
              <a:rPr lang="en-US" sz="1500" i="1" dirty="0"/>
              <a:t>The National Alliance Of Advocates For Buprenorphine </a:t>
            </a:r>
            <a:r>
              <a:rPr lang="en-US" sz="1500" i="1" dirty="0" err="1"/>
              <a:t>Treatment</a:t>
            </a:r>
            <a:r>
              <a:rPr lang="en-US" sz="1500" dirty="0" err="1"/>
              <a:t>.</a:t>
            </a:r>
            <a:r>
              <a:rPr lang="en-US" sz="1500" i="1" dirty="0" err="1"/>
              <a:t>NAABT.org</a:t>
            </a:r>
            <a:r>
              <a:rPr lang="en-US" sz="1500" dirty="0"/>
              <a:t> (2008).  Retrieved from http://file:///C:/Users/</a:t>
            </a:r>
            <a:r>
              <a:rPr lang="en-US" sz="1500" dirty="0" err="1"/>
              <a:t>cjord</a:t>
            </a:r>
            <a:r>
              <a:rPr lang="en-US" sz="1500" dirty="0"/>
              <a:t>/Downloads/</a:t>
            </a:r>
            <a:r>
              <a:rPr lang="en-US" sz="1500" dirty="0" err="1"/>
              <a:t>NAABT_Language.pdf</a:t>
            </a:r>
            <a:endParaRPr lang="en-US" sz="1500" dirty="0"/>
          </a:p>
          <a:p>
            <a:pPr>
              <a:buClr>
                <a:schemeClr val="accent2"/>
              </a:buClr>
            </a:pPr>
            <a:endParaRPr lang="en-US" sz="1500" dirty="0"/>
          </a:p>
        </p:txBody>
      </p:sp>
      <p:sp>
        <p:nvSpPr>
          <p:cNvPr id="2" name="Title 1">
            <a:extLst>
              <a:ext uri="{FF2B5EF4-FFF2-40B4-BE49-F238E27FC236}">
                <a16:creationId xmlns:a16="http://schemas.microsoft.com/office/drawing/2014/main" id="{ED1CAE29-2BC2-C54F-BB88-F55F4C3C8871}"/>
              </a:ext>
            </a:extLst>
          </p:cNvPr>
          <p:cNvSpPr>
            <a:spLocks noGrp="1"/>
          </p:cNvSpPr>
          <p:nvPr>
            <p:ph type="title"/>
          </p:nvPr>
        </p:nvSpPr>
        <p:spPr/>
        <p:txBody>
          <a:bodyPr/>
          <a:lstStyle/>
          <a:p>
            <a:r>
              <a:rPr lang="en-US" dirty="0">
                <a:solidFill>
                  <a:schemeClr val="tx1">
                    <a:lumMod val="75000"/>
                    <a:lumOff val="25000"/>
                  </a:schemeClr>
                </a:solidFill>
              </a:rPr>
              <a:t>References </a:t>
            </a:r>
            <a:r>
              <a:rPr lang="en-US" sz="2800" dirty="0">
                <a:solidFill>
                  <a:schemeClr val="tx1">
                    <a:lumMod val="75000"/>
                    <a:lumOff val="25000"/>
                  </a:schemeClr>
                </a:solidFill>
              </a:rPr>
              <a:t>continued</a:t>
            </a:r>
          </a:p>
        </p:txBody>
      </p:sp>
    </p:spTree>
    <p:extLst>
      <p:ext uri="{BB962C8B-B14F-4D97-AF65-F5344CB8AC3E}">
        <p14:creationId xmlns:p14="http://schemas.microsoft.com/office/powerpoint/2010/main" val="390717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TTC Stacked Color Bars"/>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8213436" y="4756327"/>
            <a:ext cx="3978564" cy="2652376"/>
          </a:xfrm>
        </p:spPr>
      </p:pic>
      <p:pic>
        <p:nvPicPr>
          <p:cNvPr id="4" name="Picture Placeholder 3" descr="Mountain Plains ATTC Logo"/>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9686" b="9686"/>
          <a:stretch>
            <a:fillRect/>
          </a:stretch>
        </p:blipFill>
        <p:spPr>
          <a:xfrm>
            <a:off x="1645921" y="515577"/>
            <a:ext cx="9639406" cy="1191485"/>
          </a:xfrm>
        </p:spPr>
      </p:pic>
      <p:sp>
        <p:nvSpPr>
          <p:cNvPr id="3" name="Subtitle 2"/>
          <p:cNvSpPr>
            <a:spLocks noGrp="1"/>
          </p:cNvSpPr>
          <p:nvPr>
            <p:ph type="subTitle" idx="1"/>
          </p:nvPr>
        </p:nvSpPr>
        <p:spPr>
          <a:xfrm>
            <a:off x="1524000" y="3716915"/>
            <a:ext cx="9144000" cy="1227618"/>
          </a:xfrm>
        </p:spPr>
        <p:txBody>
          <a:bodyPr>
            <a:normAutofit fontScale="40000" lnSpcReduction="20000"/>
          </a:bodyPr>
          <a:lstStyle/>
          <a:p>
            <a:r>
              <a:rPr lang="en-US" dirty="0">
                <a:latin typeface="Arial" panose="020B0604020202020204" pitchFamily="34" charset="0"/>
                <a:cs typeface="Arial" panose="020B0604020202020204" pitchFamily="34" charset="0"/>
              </a:rPr>
              <a:t>Prepared by</a:t>
            </a:r>
          </a:p>
          <a:p>
            <a:r>
              <a:rPr lang="en-US" sz="3200" b="1" dirty="0">
                <a:latin typeface="Arial" panose="020B0604020202020204" pitchFamily="34" charset="0"/>
                <a:cs typeface="Arial" panose="020B0604020202020204" pitchFamily="34" charset="0"/>
              </a:rPr>
              <a:t>Mountain Plains ATTC</a:t>
            </a:r>
          </a:p>
          <a:p>
            <a:r>
              <a:rPr lang="en-US" sz="3200" dirty="0">
                <a:latin typeface="Arial" panose="020B0604020202020204" pitchFamily="34" charset="0"/>
                <a:cs typeface="Arial" panose="020B0604020202020204" pitchFamily="34" charset="0"/>
              </a:rPr>
              <a:t>University of North Dakota</a:t>
            </a:r>
          </a:p>
          <a:p>
            <a:r>
              <a:rPr lang="en-US" sz="2800" dirty="0">
                <a:latin typeface="Arial" panose="020B0604020202020204" pitchFamily="34" charset="0"/>
                <a:cs typeface="Arial" panose="020B0604020202020204" pitchFamily="34" charset="0"/>
              </a:rPr>
              <a:t>Grand Forks, ND 58202</a:t>
            </a:r>
          </a:p>
          <a:p>
            <a:r>
              <a:rPr lang="en-US" sz="2800" dirty="0">
                <a:latin typeface="Arial" panose="020B0604020202020204" pitchFamily="34" charset="0"/>
                <a:cs typeface="Arial" panose="020B0604020202020204" pitchFamily="34" charset="0"/>
              </a:rPr>
              <a:t>701-777-4520</a:t>
            </a:r>
          </a:p>
        </p:txBody>
      </p:sp>
      <p:sp>
        <p:nvSpPr>
          <p:cNvPr id="2" name="Title 1"/>
          <p:cNvSpPr>
            <a:spLocks noGrp="1"/>
          </p:cNvSpPr>
          <p:nvPr>
            <p:ph type="ctrTitle"/>
          </p:nvPr>
        </p:nvSpPr>
        <p:spPr>
          <a:xfrm>
            <a:off x="914400" y="1776512"/>
            <a:ext cx="10363200" cy="1806188"/>
          </a:xfrm>
        </p:spPr>
        <p:txBody>
          <a:bodyPr>
            <a:normAutofit fontScale="90000"/>
          </a:bodyPr>
          <a:lstStyle/>
          <a:p>
            <a:r>
              <a:rPr lang="en-US" sz="4400" b="1" dirty="0">
                <a:solidFill>
                  <a:schemeClr val="tx1">
                    <a:lumMod val="75000"/>
                    <a:lumOff val="25000"/>
                  </a:schemeClr>
                </a:solidFill>
                <a:latin typeface="Arial" panose="020B0604020202020204" pitchFamily="34" charset="0"/>
                <a:cs typeface="Arial" panose="020B0604020202020204" pitchFamily="34" charset="0"/>
              </a:rPr>
              <a:t>The Rural Impact on Stigma and Substance</a:t>
            </a:r>
            <a:br>
              <a:rPr lang="en-US" sz="4400" b="1" dirty="0">
                <a:solidFill>
                  <a:schemeClr val="tx1">
                    <a:lumMod val="75000"/>
                    <a:lumOff val="25000"/>
                  </a:schemeClr>
                </a:solidFill>
                <a:latin typeface="Arial" panose="020B0604020202020204" pitchFamily="34" charset="0"/>
                <a:cs typeface="Arial" panose="020B0604020202020204" pitchFamily="34" charset="0"/>
              </a:rPr>
            </a:br>
            <a:r>
              <a:rPr lang="en-US" sz="4400" b="1" dirty="0">
                <a:solidFill>
                  <a:schemeClr val="tx1">
                    <a:lumMod val="75000"/>
                    <a:lumOff val="25000"/>
                  </a:schemeClr>
                </a:solidFill>
                <a:latin typeface="Arial" panose="020B0604020202020204" pitchFamily="34" charset="0"/>
                <a:cs typeface="Arial" panose="020B0604020202020204" pitchFamily="34" charset="0"/>
              </a:rPr>
              <a:t>Use Disorders (SUDs)</a:t>
            </a:r>
            <a:endParaRPr lang="en-US" sz="4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16183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Mountain Plains ATTC Logo">
            <a:extLst>
              <a:ext uri="{FF2B5EF4-FFF2-40B4-BE49-F238E27FC236}">
                <a16:creationId xmlns:a16="http://schemas.microsoft.com/office/drawing/2014/main" id="{91583ED5-9076-3240-9D8D-9E108DFF2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pic>
        <p:nvPicPr>
          <p:cNvPr id="4" name="Picture 3" descr="Picture of rural landscape" title="Picture of rural landscape">
            <a:extLst>
              <a:ext uri="{FF2B5EF4-FFF2-40B4-BE49-F238E27FC236}">
                <a16:creationId xmlns:a16="http://schemas.microsoft.com/office/drawing/2014/main" id="{AD28F27F-C9B0-BE47-893B-4AD496D28F1B}"/>
              </a:ext>
            </a:extLst>
          </p:cNvPr>
          <p:cNvPicPr>
            <a:picLocks noChangeAspect="1"/>
          </p:cNvPicPr>
          <p:nvPr/>
        </p:nvPicPr>
        <p:blipFill>
          <a:blip r:embed="rId4"/>
          <a:stretch>
            <a:fillRect/>
          </a:stretch>
        </p:blipFill>
        <p:spPr>
          <a:xfrm>
            <a:off x="0" y="4199741"/>
            <a:ext cx="9143999" cy="2658259"/>
          </a:xfrm>
          <a:prstGeom prst="rect">
            <a:avLst/>
          </a:prstGeom>
        </p:spPr>
      </p:pic>
      <p:sp>
        <p:nvSpPr>
          <p:cNvPr id="3" name="Content Placeholder 2">
            <a:extLst>
              <a:ext uri="{FF2B5EF4-FFF2-40B4-BE49-F238E27FC236}">
                <a16:creationId xmlns:a16="http://schemas.microsoft.com/office/drawing/2014/main" id="{DE4D9227-FECB-AD4C-AD3F-7DF6BDB7863A}"/>
              </a:ext>
            </a:extLst>
          </p:cNvPr>
          <p:cNvSpPr>
            <a:spLocks noGrp="1"/>
          </p:cNvSpPr>
          <p:nvPr>
            <p:ph idx="1"/>
          </p:nvPr>
        </p:nvSpPr>
        <p:spPr>
          <a:xfrm>
            <a:off x="838200" y="1540933"/>
            <a:ext cx="10515600" cy="2556934"/>
          </a:xfrm>
        </p:spPr>
        <p:txBody>
          <a:bodyPr>
            <a:normAutofit lnSpcReduction="10000"/>
          </a:bodyPr>
          <a:lstStyle/>
          <a:p>
            <a:pPr>
              <a:buClr>
                <a:schemeClr val="accent2"/>
              </a:buClr>
            </a:pPr>
            <a:r>
              <a:rPr lang="en-US" dirty="0">
                <a:latin typeface="Arial" panose="020B0604020202020204" pitchFamily="34" charset="0"/>
                <a:cs typeface="Arial" panose="020B0604020202020204" pitchFamily="34" charset="0"/>
              </a:rPr>
              <a:t>Rural communities are more geographically dispersed</a:t>
            </a:r>
          </a:p>
          <a:p>
            <a:pPr marL="0" indent="0">
              <a:buClr>
                <a:schemeClr val="accent2"/>
              </a:buClr>
              <a:buNone/>
            </a:pPr>
            <a:endParaRPr lang="en-US" sz="600" dirty="0">
              <a:latin typeface="Arial" panose="020B0604020202020204" pitchFamily="34" charset="0"/>
              <a:cs typeface="Arial" panose="020B0604020202020204" pitchFamily="34" charset="0"/>
            </a:endParaRPr>
          </a:p>
          <a:p>
            <a:pPr>
              <a:buClr>
                <a:schemeClr val="accent2"/>
              </a:buClr>
            </a:pPr>
            <a:r>
              <a:rPr lang="en-US" dirty="0">
                <a:latin typeface="Arial" panose="020B0604020202020204" pitchFamily="34" charset="0"/>
                <a:cs typeface="Arial" panose="020B0604020202020204" pitchFamily="34" charset="0"/>
              </a:rPr>
              <a:t>There tend to be fewer public transportation options</a:t>
            </a:r>
          </a:p>
          <a:p>
            <a:pPr marL="0" indent="0">
              <a:buClr>
                <a:schemeClr val="accent2"/>
              </a:buClr>
              <a:buNone/>
            </a:pPr>
            <a:endParaRPr lang="en-US" sz="600" dirty="0">
              <a:latin typeface="Arial" panose="020B0604020202020204" pitchFamily="34" charset="0"/>
              <a:cs typeface="Arial" panose="020B0604020202020204" pitchFamily="34" charset="0"/>
            </a:endParaRPr>
          </a:p>
          <a:p>
            <a:pPr>
              <a:buClr>
                <a:schemeClr val="accent2"/>
              </a:buClr>
            </a:pPr>
            <a:r>
              <a:rPr lang="en-US" dirty="0">
                <a:latin typeface="Arial" panose="020B0604020202020204" pitchFamily="34" charset="0"/>
                <a:cs typeface="Arial" panose="020B0604020202020204" pitchFamily="34" charset="0"/>
              </a:rPr>
              <a:t>There may be a lack of local, or even close distance,  treatment facilities – therefore, people in rural communities may not seek SUD treatment</a:t>
            </a:r>
          </a:p>
        </p:txBody>
      </p:sp>
      <p:sp>
        <p:nvSpPr>
          <p:cNvPr id="2" name="Title 1">
            <a:extLst>
              <a:ext uri="{FF2B5EF4-FFF2-40B4-BE49-F238E27FC236}">
                <a16:creationId xmlns:a16="http://schemas.microsoft.com/office/drawing/2014/main" id="{6BF16868-1750-8341-BF50-CCA4F6E9601D}"/>
              </a:ext>
            </a:extLst>
          </p:cNvPr>
          <p:cNvSpPr>
            <a:spLocks noGrp="1"/>
          </p:cNvSpPr>
          <p:nvPr>
            <p:ph type="title"/>
          </p:nvPr>
        </p:nvSpPr>
        <p:spPr/>
        <p:txBody>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Rural Areas</a:t>
            </a:r>
            <a:endParaRPr lang="en-US" dirty="0">
              <a:solidFill>
                <a:schemeClr val="tx1">
                  <a:lumMod val="75000"/>
                  <a:lumOff val="25000"/>
                </a:schemeClr>
              </a:solidFill>
            </a:endParaRPr>
          </a:p>
        </p:txBody>
      </p:sp>
    </p:spTree>
    <p:extLst>
      <p:ext uri="{BB962C8B-B14F-4D97-AF65-F5344CB8AC3E}">
        <p14:creationId xmlns:p14="http://schemas.microsoft.com/office/powerpoint/2010/main" val="3831507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title="Mountain Plains ATTC Logo">
            <a:extLst>
              <a:ext uri="{FF2B5EF4-FFF2-40B4-BE49-F238E27FC236}">
                <a16:creationId xmlns:a16="http://schemas.microsoft.com/office/drawing/2014/main" id="{D2CBE83D-85B7-EB46-B056-4B8C34E8ED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pic>
        <p:nvPicPr>
          <p:cNvPr id="24" name="Picture 23" descr="Map of frontier counties" title="Map of frontier counties">
            <a:hlinkClick r:id="rId4"/>
            <a:extLst>
              <a:ext uri="{FF2B5EF4-FFF2-40B4-BE49-F238E27FC236}">
                <a16:creationId xmlns:a16="http://schemas.microsoft.com/office/drawing/2014/main" id="{1437185F-2DB0-A442-B4A1-8C23880F08D0}"/>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1676634" y="1089933"/>
            <a:ext cx="8305802" cy="5661060"/>
          </a:xfrm>
          <a:prstGeom prst="rect">
            <a:avLst/>
          </a:prstGeom>
        </p:spPr>
      </p:pic>
      <p:cxnSp>
        <p:nvCxnSpPr>
          <p:cNvPr id="25" name="Straight Connector 24" title="Straight Connector">
            <a:extLst>
              <a:ext uri="{FF2B5EF4-FFF2-40B4-BE49-F238E27FC236}">
                <a16:creationId xmlns:a16="http://schemas.microsoft.com/office/drawing/2014/main" id="{88B61656-5F38-404F-8C19-86603058DABA}"/>
              </a:ext>
            </a:extLst>
          </p:cNvPr>
          <p:cNvCxnSpPr/>
          <p:nvPr/>
        </p:nvCxnSpPr>
        <p:spPr>
          <a:xfrm flipH="1">
            <a:off x="4901702" y="1793938"/>
            <a:ext cx="26894" cy="9009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title="Straight Connector">
            <a:extLst>
              <a:ext uri="{FF2B5EF4-FFF2-40B4-BE49-F238E27FC236}">
                <a16:creationId xmlns:a16="http://schemas.microsoft.com/office/drawing/2014/main" id="{20355DD9-05ED-C24E-B331-9AB60A9017EC}"/>
              </a:ext>
            </a:extLst>
          </p:cNvPr>
          <p:cNvCxnSpPr/>
          <p:nvPr/>
        </p:nvCxnSpPr>
        <p:spPr>
          <a:xfrm flipH="1" flipV="1">
            <a:off x="4202455" y="2667996"/>
            <a:ext cx="712694" cy="403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title="Straight Connector">
            <a:extLst>
              <a:ext uri="{FF2B5EF4-FFF2-40B4-BE49-F238E27FC236}">
                <a16:creationId xmlns:a16="http://schemas.microsoft.com/office/drawing/2014/main" id="{BBFA8174-B4AA-7444-9610-92612F03339E}"/>
              </a:ext>
            </a:extLst>
          </p:cNvPr>
          <p:cNvCxnSpPr/>
          <p:nvPr/>
        </p:nvCxnSpPr>
        <p:spPr>
          <a:xfrm>
            <a:off x="4242797" y="2694891"/>
            <a:ext cx="0" cy="3092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title="Straight Connector">
            <a:extLst>
              <a:ext uri="{FF2B5EF4-FFF2-40B4-BE49-F238E27FC236}">
                <a16:creationId xmlns:a16="http://schemas.microsoft.com/office/drawing/2014/main" id="{152BA16D-7543-2546-B7D1-D245BC215E10}"/>
              </a:ext>
            </a:extLst>
          </p:cNvPr>
          <p:cNvCxnSpPr/>
          <p:nvPr/>
        </p:nvCxnSpPr>
        <p:spPr>
          <a:xfrm flipH="1">
            <a:off x="4202455" y="3004173"/>
            <a:ext cx="40342" cy="5647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title="Straight Connector">
            <a:extLst>
              <a:ext uri="{FF2B5EF4-FFF2-40B4-BE49-F238E27FC236}">
                <a16:creationId xmlns:a16="http://schemas.microsoft.com/office/drawing/2014/main" id="{A659BB19-9544-9140-AD93-2DB5A8A280C7}"/>
              </a:ext>
            </a:extLst>
          </p:cNvPr>
          <p:cNvCxnSpPr/>
          <p:nvPr/>
        </p:nvCxnSpPr>
        <p:spPr>
          <a:xfrm flipH="1" flipV="1">
            <a:off x="2992220" y="3434479"/>
            <a:ext cx="1210235" cy="1344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title="Straight Connector">
            <a:extLst>
              <a:ext uri="{FF2B5EF4-FFF2-40B4-BE49-F238E27FC236}">
                <a16:creationId xmlns:a16="http://schemas.microsoft.com/office/drawing/2014/main" id="{F06BD540-5783-4544-9C5B-600F89F9A3A9}"/>
              </a:ext>
            </a:extLst>
          </p:cNvPr>
          <p:cNvCxnSpPr/>
          <p:nvPr/>
        </p:nvCxnSpPr>
        <p:spPr>
          <a:xfrm flipV="1">
            <a:off x="2992220" y="2667996"/>
            <a:ext cx="147918" cy="7664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title="Straight Connector">
            <a:extLst>
              <a:ext uri="{FF2B5EF4-FFF2-40B4-BE49-F238E27FC236}">
                <a16:creationId xmlns:a16="http://schemas.microsoft.com/office/drawing/2014/main" id="{9C6F3CAE-D1AB-6C4D-AF3B-CB7763B6545A}"/>
              </a:ext>
            </a:extLst>
          </p:cNvPr>
          <p:cNvCxnSpPr/>
          <p:nvPr/>
        </p:nvCxnSpPr>
        <p:spPr>
          <a:xfrm>
            <a:off x="3140138" y="2667996"/>
            <a:ext cx="268941" cy="403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title="Straight Connector">
            <a:extLst>
              <a:ext uri="{FF2B5EF4-FFF2-40B4-BE49-F238E27FC236}">
                <a16:creationId xmlns:a16="http://schemas.microsoft.com/office/drawing/2014/main" id="{5C254F85-1958-0943-994A-38515FF677F9}"/>
              </a:ext>
            </a:extLst>
          </p:cNvPr>
          <p:cNvCxnSpPr/>
          <p:nvPr/>
        </p:nvCxnSpPr>
        <p:spPr>
          <a:xfrm flipV="1">
            <a:off x="3435973" y="2210796"/>
            <a:ext cx="53788" cy="4840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title="Straight Connector">
            <a:extLst>
              <a:ext uri="{FF2B5EF4-FFF2-40B4-BE49-F238E27FC236}">
                <a16:creationId xmlns:a16="http://schemas.microsoft.com/office/drawing/2014/main" id="{DFC94125-1ABF-AC43-B582-11BF7AA57A28}"/>
              </a:ext>
            </a:extLst>
          </p:cNvPr>
          <p:cNvCxnSpPr/>
          <p:nvPr/>
        </p:nvCxnSpPr>
        <p:spPr>
          <a:xfrm flipH="1" flipV="1">
            <a:off x="3261161" y="1941855"/>
            <a:ext cx="242047"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title="Straight Connector">
            <a:extLst>
              <a:ext uri="{FF2B5EF4-FFF2-40B4-BE49-F238E27FC236}">
                <a16:creationId xmlns:a16="http://schemas.microsoft.com/office/drawing/2014/main" id="{BAB35D06-AFA4-D148-BFFD-31785937BB5E}"/>
              </a:ext>
            </a:extLst>
          </p:cNvPr>
          <p:cNvCxnSpPr/>
          <p:nvPr/>
        </p:nvCxnSpPr>
        <p:spPr>
          <a:xfrm flipV="1">
            <a:off x="3261161" y="1578786"/>
            <a:ext cx="1" cy="3630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8FC252B-B6DF-BA4F-9FA0-47BB85858184}"/>
              </a:ext>
            </a:extLst>
          </p:cNvPr>
          <p:cNvSpPr>
            <a:spLocks noGrp="1"/>
          </p:cNvSpPr>
          <p:nvPr>
            <p:ph type="title"/>
          </p:nvPr>
        </p:nvSpPr>
        <p:spPr>
          <a:xfrm>
            <a:off x="838200" y="1"/>
            <a:ext cx="10515600" cy="1089932"/>
          </a:xfrm>
        </p:spPr>
        <p:txBody>
          <a:bodyPr/>
          <a:lstStyle/>
          <a:p>
            <a:r>
              <a:rPr lang="en-US" b="1" dirty="0">
                <a:solidFill>
                  <a:schemeClr val="tx1">
                    <a:lumMod val="75000"/>
                    <a:lumOff val="25000"/>
                  </a:schemeClr>
                </a:solidFill>
              </a:rPr>
              <a:t>Frontier Counties</a:t>
            </a:r>
          </a:p>
        </p:txBody>
      </p:sp>
    </p:spTree>
    <p:extLst>
      <p:ext uri="{BB962C8B-B14F-4D97-AF65-F5344CB8AC3E}">
        <p14:creationId xmlns:p14="http://schemas.microsoft.com/office/powerpoint/2010/main" val="26723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280B3F44-EE7B-5E43-B6DB-D97861C682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8B3DEDEC-A50F-3043-A62E-81CA66BA87A4}"/>
              </a:ext>
            </a:extLst>
          </p:cNvPr>
          <p:cNvSpPr>
            <a:spLocks noGrp="1"/>
          </p:cNvSpPr>
          <p:nvPr>
            <p:ph idx="1"/>
          </p:nvPr>
        </p:nvSpPr>
        <p:spPr>
          <a:xfrm>
            <a:off x="2465916" y="1749425"/>
            <a:ext cx="7260167" cy="4351338"/>
          </a:xfrm>
        </p:spPr>
        <p:txBody>
          <a:bodyPr/>
          <a:lstStyle/>
          <a:p>
            <a:pPr lvl="1">
              <a:buClr>
                <a:schemeClr val="accent2"/>
              </a:buClr>
            </a:pPr>
            <a:r>
              <a:rPr lang="en-US" dirty="0">
                <a:latin typeface="Arial" panose="020B0604020202020204" pitchFamily="34" charset="0"/>
                <a:cs typeface="Arial" panose="020B0604020202020204" pitchFamily="34" charset="0"/>
              </a:rPr>
              <a:t>Diminished privacy and difficulty maintaining confidentiality</a:t>
            </a:r>
          </a:p>
          <a:p>
            <a:pPr lvl="2">
              <a:buClr>
                <a:schemeClr val="accent2"/>
              </a:buClr>
            </a:pPr>
            <a:r>
              <a:rPr lang="en-US" dirty="0">
                <a:latin typeface="Arial" panose="020B0604020202020204" pitchFamily="34" charset="0"/>
                <a:cs typeface="Arial" panose="020B0604020202020204" pitchFamily="34" charset="0"/>
              </a:rPr>
              <a:t> “Everyone knows each other”</a:t>
            </a:r>
          </a:p>
          <a:p>
            <a:pPr marL="914400" lvl="2" indent="0">
              <a:buClr>
                <a:schemeClr val="accent2"/>
              </a:buClr>
              <a:buNone/>
            </a:pPr>
            <a:endParaRPr lang="en-US" sz="300" dirty="0">
              <a:latin typeface="Arial" panose="020B0604020202020204" pitchFamily="34" charset="0"/>
              <a:cs typeface="Arial" panose="020B0604020202020204" pitchFamily="34" charset="0"/>
            </a:endParaRPr>
          </a:p>
          <a:p>
            <a:pPr lvl="2">
              <a:buClr>
                <a:schemeClr val="accent2"/>
              </a:buClr>
            </a:pPr>
            <a:r>
              <a:rPr lang="en-US" dirty="0">
                <a:latin typeface="Arial" panose="020B0604020202020204" pitchFamily="34" charset="0"/>
                <a:cs typeface="Arial" panose="020B0604020202020204" pitchFamily="34" charset="0"/>
              </a:rPr>
              <a:t>The local healthcare provider serves on the school board with you</a:t>
            </a:r>
          </a:p>
          <a:p>
            <a:pPr marL="914400" lvl="2" indent="0">
              <a:buClr>
                <a:schemeClr val="accent2"/>
              </a:buClr>
              <a:buNone/>
            </a:pPr>
            <a:endParaRPr lang="en-US" sz="300" dirty="0">
              <a:latin typeface="Arial" panose="020B0604020202020204" pitchFamily="34" charset="0"/>
              <a:cs typeface="Arial" panose="020B0604020202020204" pitchFamily="34" charset="0"/>
            </a:endParaRPr>
          </a:p>
          <a:p>
            <a:pPr lvl="2">
              <a:buClr>
                <a:schemeClr val="accent2"/>
              </a:buClr>
            </a:pPr>
            <a:r>
              <a:rPr lang="en-US" dirty="0">
                <a:latin typeface="Arial" panose="020B0604020202020204" pitchFamily="34" charset="0"/>
                <a:cs typeface="Arial" panose="020B0604020202020204" pitchFamily="34" charset="0"/>
              </a:rPr>
              <a:t>You are friends with clinic staff</a:t>
            </a:r>
          </a:p>
          <a:p>
            <a:pPr marL="914400" lvl="2" indent="0">
              <a:buClr>
                <a:schemeClr val="accent2"/>
              </a:buClr>
              <a:buNone/>
            </a:pPr>
            <a:endParaRPr lang="en-US" sz="300" dirty="0">
              <a:latin typeface="Arial" panose="020B0604020202020204" pitchFamily="34" charset="0"/>
              <a:cs typeface="Arial" panose="020B0604020202020204" pitchFamily="34" charset="0"/>
            </a:endParaRPr>
          </a:p>
          <a:p>
            <a:pPr lvl="2">
              <a:buClr>
                <a:schemeClr val="accent2"/>
              </a:buClr>
            </a:pPr>
            <a:r>
              <a:rPr lang="en-US" dirty="0">
                <a:latin typeface="Arial" panose="020B0604020202020204" pitchFamily="34" charset="0"/>
                <a:cs typeface="Arial" panose="020B0604020202020204" pitchFamily="34" charset="0"/>
              </a:rPr>
              <a:t>Your neighbors know your vehicle – which means they know when you are at the clinic!</a:t>
            </a:r>
          </a:p>
        </p:txBody>
      </p:sp>
      <p:sp>
        <p:nvSpPr>
          <p:cNvPr id="2" name="Title 1">
            <a:extLst>
              <a:ext uri="{FF2B5EF4-FFF2-40B4-BE49-F238E27FC236}">
                <a16:creationId xmlns:a16="http://schemas.microsoft.com/office/drawing/2014/main" id="{5B4B2477-1132-C84E-AFC3-9063A4A2AF0A}"/>
              </a:ext>
            </a:extLst>
          </p:cNvPr>
          <p:cNvSpPr>
            <a:spLocks noGrp="1"/>
          </p:cNvSpPr>
          <p:nvPr>
            <p:ph type="title"/>
          </p:nvPr>
        </p:nvSpPr>
        <p:spPr>
          <a:xfrm>
            <a:off x="838200" y="76201"/>
            <a:ext cx="10515600" cy="1473199"/>
          </a:xfrm>
        </p:spPr>
        <p:txBody>
          <a:bodyPr>
            <a:norm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SUD Stigma in Rural Areas may be Heightened Secondary to: </a:t>
            </a:r>
            <a:endParaRPr lang="en-US" dirty="0">
              <a:solidFill>
                <a:schemeClr val="tx1">
                  <a:lumMod val="75000"/>
                  <a:lumOff val="25000"/>
                </a:schemeClr>
              </a:solidFill>
            </a:endParaRPr>
          </a:p>
        </p:txBody>
      </p:sp>
    </p:spTree>
    <p:extLst>
      <p:ext uri="{BB962C8B-B14F-4D97-AF65-F5344CB8AC3E}">
        <p14:creationId xmlns:p14="http://schemas.microsoft.com/office/powerpoint/2010/main" val="97182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10784FCE-94AC-C443-8731-0B5227B27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11DFFEA2-AB4B-F049-9038-FDD37150FE86}"/>
              </a:ext>
            </a:extLst>
          </p:cNvPr>
          <p:cNvSpPr>
            <a:spLocks noGrp="1"/>
          </p:cNvSpPr>
          <p:nvPr>
            <p:ph idx="1"/>
          </p:nvPr>
        </p:nvSpPr>
        <p:spPr>
          <a:xfrm>
            <a:off x="838200" y="1825625"/>
            <a:ext cx="10515600" cy="2458508"/>
          </a:xfrm>
        </p:spPr>
        <p:txBody>
          <a:bodyPr/>
          <a:lstStyle/>
          <a:p>
            <a:pPr lvl="1">
              <a:buClr>
                <a:schemeClr val="accent2"/>
              </a:buClr>
            </a:pPr>
            <a:r>
              <a:rPr lang="en-US" dirty="0">
                <a:latin typeface="Arial" panose="020B0604020202020204" pitchFamily="34" charset="0"/>
                <a:cs typeface="Arial" panose="020B0604020202020204" pitchFamily="34" charset="0"/>
              </a:rPr>
              <a:t>Address barriers and challenges</a:t>
            </a:r>
          </a:p>
          <a:p>
            <a:pPr lvl="1">
              <a:buClr>
                <a:schemeClr val="accent2"/>
              </a:buClr>
            </a:pPr>
            <a:r>
              <a:rPr lang="en-US" dirty="0">
                <a:latin typeface="Arial" panose="020B0604020202020204" pitchFamily="34" charset="0"/>
                <a:cs typeface="Arial" panose="020B0604020202020204" pitchFamily="34" charset="0"/>
              </a:rPr>
              <a:t>Cultural sensitivity trainings</a:t>
            </a:r>
          </a:p>
          <a:p>
            <a:pPr lvl="1">
              <a:buClr>
                <a:schemeClr val="accent2"/>
              </a:buClr>
            </a:pPr>
            <a:r>
              <a:rPr lang="en-US" dirty="0">
                <a:latin typeface="Arial" panose="020B0604020202020204" pitchFamily="34" charset="0"/>
                <a:cs typeface="Arial" panose="020B0604020202020204" pitchFamily="34" charset="0"/>
              </a:rPr>
              <a:t>Offer technical assistance to healthcare providers, supporting people with substance abuse issues</a:t>
            </a:r>
          </a:p>
          <a:p>
            <a:pPr lvl="2">
              <a:buClr>
                <a:schemeClr val="accent2"/>
              </a:buClr>
            </a:pPr>
            <a:r>
              <a:rPr lang="en-US" dirty="0">
                <a:latin typeface="Arial" panose="020B0604020202020204" pitchFamily="34" charset="0"/>
                <a:cs typeface="Arial" panose="020B0604020202020204" pitchFamily="34" charset="0"/>
              </a:rPr>
              <a:t>Is telehealth an option in your rural community?</a:t>
            </a:r>
          </a:p>
          <a:p>
            <a:pPr lvl="1">
              <a:buClr>
                <a:schemeClr val="accent2"/>
              </a:buClr>
            </a:pPr>
            <a:r>
              <a:rPr lang="en-US" dirty="0">
                <a:latin typeface="Arial" panose="020B0604020202020204" pitchFamily="34" charset="0"/>
                <a:cs typeface="Arial" panose="020B0604020202020204" pitchFamily="34" charset="0"/>
              </a:rPr>
              <a:t>Implement evidence-based methods to reduce the stigma of SUDs</a:t>
            </a:r>
          </a:p>
        </p:txBody>
      </p:sp>
      <p:sp>
        <p:nvSpPr>
          <p:cNvPr id="2" name="Title 1">
            <a:extLst>
              <a:ext uri="{FF2B5EF4-FFF2-40B4-BE49-F238E27FC236}">
                <a16:creationId xmlns:a16="http://schemas.microsoft.com/office/drawing/2014/main" id="{5B3EE00A-0BDC-E946-9B78-322E5513A2B4}"/>
              </a:ext>
            </a:extLst>
          </p:cNvPr>
          <p:cNvSpPr>
            <a:spLocks noGrp="1"/>
          </p:cNvSpPr>
          <p:nvPr>
            <p:ph type="title"/>
          </p:nvPr>
        </p:nvSpPr>
        <p:spPr/>
        <p:txBody>
          <a:bodyPr>
            <a:norm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How do Rural Areas Begin to Combat Stigma Challenges?</a:t>
            </a:r>
            <a:endParaRPr lang="en-US" dirty="0">
              <a:solidFill>
                <a:schemeClr val="tx1">
                  <a:lumMod val="75000"/>
                  <a:lumOff val="25000"/>
                </a:schemeClr>
              </a:solidFill>
            </a:endParaRPr>
          </a:p>
        </p:txBody>
      </p:sp>
    </p:spTree>
    <p:extLst>
      <p:ext uri="{BB962C8B-B14F-4D97-AF65-F5344CB8AC3E}">
        <p14:creationId xmlns:p14="http://schemas.microsoft.com/office/powerpoint/2010/main" val="286510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BFCFDACF-40A6-5049-9CD1-00D1A1FCE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E644A196-3946-3D40-8267-B3A30FDE0CDC}"/>
              </a:ext>
            </a:extLst>
          </p:cNvPr>
          <p:cNvSpPr>
            <a:spLocks noGrp="1"/>
          </p:cNvSpPr>
          <p:nvPr>
            <p:ph idx="1"/>
          </p:nvPr>
        </p:nvSpPr>
        <p:spPr>
          <a:xfrm>
            <a:off x="838200" y="1825625"/>
            <a:ext cx="6747933" cy="3753908"/>
          </a:xfrm>
        </p:spPr>
        <p:txBody>
          <a:bodyPr/>
          <a:lstStyle/>
          <a:p>
            <a:pPr marL="0" indent="0">
              <a:buClr>
                <a:schemeClr val="accent2"/>
              </a:buClr>
              <a:buNone/>
            </a:pPr>
            <a:r>
              <a:rPr lang="en-US" b="1" dirty="0">
                <a:solidFill>
                  <a:schemeClr val="accent2"/>
                </a:solidFill>
                <a:latin typeface="Arial" panose="020B0604020202020204" pitchFamily="34" charset="0"/>
                <a:cs typeface="Arial" panose="020B0604020202020204" pitchFamily="34" charset="0"/>
              </a:rPr>
              <a:t>For those with SUDs:</a:t>
            </a:r>
          </a:p>
          <a:p>
            <a:pPr>
              <a:buClr>
                <a:schemeClr val="accent2"/>
              </a:buClr>
            </a:pPr>
            <a:r>
              <a:rPr lang="en-US" dirty="0">
                <a:latin typeface="Arial" panose="020B0604020202020204" pitchFamily="34" charset="0"/>
                <a:cs typeface="Arial" panose="020B0604020202020204" pitchFamily="34" charset="0"/>
              </a:rPr>
              <a:t>Acceptance and Commitment Therapy</a:t>
            </a:r>
          </a:p>
          <a:p>
            <a:pPr>
              <a:buClr>
                <a:schemeClr val="accent2"/>
              </a:buClr>
            </a:pPr>
            <a:r>
              <a:rPr lang="en-US" dirty="0">
                <a:latin typeface="Arial" panose="020B0604020202020204" pitchFamily="34" charset="0"/>
                <a:cs typeface="Arial" panose="020B0604020202020204" pitchFamily="34" charset="0"/>
              </a:rPr>
              <a:t>Skills training</a:t>
            </a:r>
          </a:p>
          <a:p>
            <a:pPr>
              <a:buClr>
                <a:schemeClr val="accent2"/>
              </a:buClr>
            </a:pPr>
            <a:r>
              <a:rPr lang="en-US" dirty="0">
                <a:latin typeface="Arial" panose="020B0604020202020204" pitchFamily="34" charset="0"/>
                <a:cs typeface="Arial" panose="020B0604020202020204" pitchFamily="34" charset="0"/>
              </a:rPr>
              <a:t>Vocational counseling program</a:t>
            </a:r>
          </a:p>
          <a:p>
            <a:pPr marL="0" indent="0">
              <a:buClr>
                <a:schemeClr val="accent2"/>
              </a:buClr>
              <a:buNone/>
            </a:pPr>
            <a:endParaRPr lang="en-US" sz="2400" dirty="0"/>
          </a:p>
          <a:p>
            <a:pPr marL="0" indent="0">
              <a:buClr>
                <a:schemeClr val="accent2"/>
              </a:buClr>
              <a:buNone/>
            </a:pPr>
            <a:endParaRPr lang="en-US" sz="1200" dirty="0"/>
          </a:p>
          <a:p>
            <a:pPr marL="0" indent="0">
              <a:buClr>
                <a:schemeClr val="accent2"/>
              </a:buClr>
              <a:buNone/>
            </a:pPr>
            <a:endParaRPr lang="en-US" sz="1200" dirty="0"/>
          </a:p>
          <a:p>
            <a:pPr marL="0" indent="0">
              <a:buClr>
                <a:schemeClr val="accent2"/>
              </a:buClr>
              <a:buNone/>
            </a:pPr>
            <a:endParaRPr lang="en-US" sz="1200" dirty="0"/>
          </a:p>
          <a:p>
            <a:pPr marL="0" indent="0">
              <a:buClr>
                <a:schemeClr val="accent2"/>
              </a:buClr>
              <a:buNone/>
            </a:pPr>
            <a:r>
              <a:rPr lang="en-US" sz="1200" dirty="0"/>
              <a:t>			(Livingston, J., Milne, T., Fang, M.L., &amp; Amari, E., 2011)</a:t>
            </a:r>
          </a:p>
        </p:txBody>
      </p:sp>
      <p:sp>
        <p:nvSpPr>
          <p:cNvPr id="2" name="Title 1">
            <a:extLst>
              <a:ext uri="{FF2B5EF4-FFF2-40B4-BE49-F238E27FC236}">
                <a16:creationId xmlns:a16="http://schemas.microsoft.com/office/drawing/2014/main" id="{F5829953-D296-654C-9A39-10BF055888A2}"/>
              </a:ext>
            </a:extLst>
          </p:cNvPr>
          <p:cNvSpPr>
            <a:spLocks noGrp="1"/>
          </p:cNvSpPr>
          <p:nvPr>
            <p:ph type="title"/>
          </p:nvPr>
        </p:nvSpPr>
        <p:spPr/>
        <p:txBody>
          <a:bodyPr>
            <a:norm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Evidence-Based Methods to Reduce the Stigma of SUDs </a:t>
            </a:r>
            <a:r>
              <a:rPr lang="en-US" sz="2800" b="1" dirty="0">
                <a:solidFill>
                  <a:schemeClr val="tx1">
                    <a:lumMod val="75000"/>
                    <a:lumOff val="25000"/>
                  </a:schemeClr>
                </a:solidFill>
                <a:latin typeface="Arial" panose="020B0604020202020204" pitchFamily="34" charset="0"/>
                <a:cs typeface="Arial" panose="020B0604020202020204" pitchFamily="34" charset="0"/>
              </a:rPr>
              <a:t>(part 1)</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142590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CF752E37-3C8E-5342-BA36-6A33C95A62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CFCCBAD0-60B3-B246-9BEF-3E22B7FAB01D}"/>
              </a:ext>
            </a:extLst>
          </p:cNvPr>
          <p:cNvSpPr>
            <a:spLocks noGrp="1"/>
          </p:cNvSpPr>
          <p:nvPr>
            <p:ph idx="1"/>
          </p:nvPr>
        </p:nvSpPr>
        <p:spPr>
          <a:xfrm>
            <a:off x="838200" y="1825625"/>
            <a:ext cx="10515600" cy="3889375"/>
          </a:xfrm>
        </p:spPr>
        <p:txBody>
          <a:bodyPr/>
          <a:lstStyle/>
          <a:p>
            <a:pPr marL="0" indent="0">
              <a:buClr>
                <a:schemeClr val="accent2"/>
              </a:buClr>
              <a:buNone/>
            </a:pPr>
            <a:r>
              <a:rPr lang="en-US" b="1" dirty="0">
                <a:solidFill>
                  <a:schemeClr val="accent2"/>
                </a:solidFill>
                <a:latin typeface="Arial" panose="020B0604020202020204" pitchFamily="34" charset="0"/>
                <a:cs typeface="Arial" panose="020B0604020202020204" pitchFamily="34" charset="0"/>
              </a:rPr>
              <a:t>To Initiate Harm Reduction:</a:t>
            </a:r>
          </a:p>
          <a:p>
            <a:pPr>
              <a:buClr>
                <a:schemeClr val="accent2"/>
              </a:buClr>
            </a:pPr>
            <a:r>
              <a:rPr lang="en-US" dirty="0">
                <a:latin typeface="Arial" panose="020B0604020202020204" pitchFamily="34" charset="0"/>
                <a:cs typeface="Arial" panose="020B0604020202020204" pitchFamily="34" charset="0"/>
              </a:rPr>
              <a:t>Needle exchanges</a:t>
            </a:r>
          </a:p>
          <a:p>
            <a:pPr>
              <a:buClr>
                <a:schemeClr val="accent2"/>
              </a:buClr>
            </a:pPr>
            <a:r>
              <a:rPr lang="en-US" dirty="0">
                <a:latin typeface="Arial" panose="020B0604020202020204" pitchFamily="34" charset="0"/>
                <a:cs typeface="Arial" panose="020B0604020202020204" pitchFamily="34" charset="0"/>
              </a:rPr>
              <a:t>Substitution therapies</a:t>
            </a:r>
          </a:p>
          <a:p>
            <a:pPr>
              <a:buClr>
                <a:schemeClr val="accent2"/>
              </a:buClr>
            </a:pPr>
            <a:r>
              <a:rPr lang="en-US" dirty="0">
                <a:latin typeface="Arial" panose="020B0604020202020204" pitchFamily="34" charset="0"/>
                <a:cs typeface="Arial" panose="020B0604020202020204" pitchFamily="34" charset="0"/>
              </a:rPr>
              <a:t>Safe drug consumption rooms that are designed to decrease the risk associated with drug use</a:t>
            </a:r>
          </a:p>
          <a:p>
            <a:pPr>
              <a:buClr>
                <a:schemeClr val="accent2"/>
              </a:buClr>
            </a:pPr>
            <a:endParaRPr lang="en-US" dirty="0"/>
          </a:p>
          <a:p>
            <a:pPr marL="0" indent="0">
              <a:buClr>
                <a:schemeClr val="accent2"/>
              </a:buClr>
              <a:buNone/>
            </a:pPr>
            <a:endParaRPr lang="en-US" sz="1400" dirty="0"/>
          </a:p>
          <a:p>
            <a:pPr marL="0" indent="0">
              <a:buClr>
                <a:schemeClr val="accent2"/>
              </a:buClr>
              <a:buNone/>
            </a:pPr>
            <a:endParaRPr lang="en-US" sz="1400" dirty="0"/>
          </a:p>
          <a:p>
            <a:pPr marL="0" indent="0">
              <a:buClr>
                <a:schemeClr val="accent2"/>
              </a:buClr>
              <a:buNone/>
            </a:pPr>
            <a:r>
              <a:rPr lang="en-US" sz="1400" dirty="0"/>
              <a:t>				(Livingston, J., Milne, T., Fang, M.L., &amp; Amari, E., 2011)</a:t>
            </a:r>
          </a:p>
        </p:txBody>
      </p:sp>
      <p:sp>
        <p:nvSpPr>
          <p:cNvPr id="2" name="Title 1">
            <a:extLst>
              <a:ext uri="{FF2B5EF4-FFF2-40B4-BE49-F238E27FC236}">
                <a16:creationId xmlns:a16="http://schemas.microsoft.com/office/drawing/2014/main" id="{D8A0689E-EE26-C24D-A1CD-F2A14311B72B}"/>
              </a:ext>
            </a:extLst>
          </p:cNvPr>
          <p:cNvSpPr>
            <a:spLocks noGrp="1"/>
          </p:cNvSpPr>
          <p:nvPr>
            <p:ph type="title"/>
          </p:nvPr>
        </p:nvSpPr>
        <p:spPr/>
        <p:txBody>
          <a:bodyPr>
            <a:norm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Evidence-Based Methods to Reduce the Stigma of SUDs </a:t>
            </a:r>
            <a:r>
              <a:rPr lang="en-US" sz="2800" b="1" dirty="0">
                <a:solidFill>
                  <a:schemeClr val="tx1">
                    <a:lumMod val="75000"/>
                    <a:lumOff val="25000"/>
                  </a:schemeClr>
                </a:solidFill>
                <a:latin typeface="Arial" panose="020B0604020202020204" pitchFamily="34" charset="0"/>
                <a:cs typeface="Arial" panose="020B0604020202020204" pitchFamily="34" charset="0"/>
              </a:rPr>
              <a:t>(part 2)</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399075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ountain Plains ATTC Logo">
            <a:extLst>
              <a:ext uri="{FF2B5EF4-FFF2-40B4-BE49-F238E27FC236}">
                <a16:creationId xmlns:a16="http://schemas.microsoft.com/office/drawing/2014/main" id="{AF7C3CC2-BE36-AF44-9E6A-052039CA7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553" y="6270285"/>
            <a:ext cx="1184381" cy="457200"/>
          </a:xfrm>
          <a:prstGeom prst="rect">
            <a:avLst/>
          </a:prstGeom>
        </p:spPr>
      </p:pic>
      <p:sp>
        <p:nvSpPr>
          <p:cNvPr id="3" name="Content Placeholder 2">
            <a:extLst>
              <a:ext uri="{FF2B5EF4-FFF2-40B4-BE49-F238E27FC236}">
                <a16:creationId xmlns:a16="http://schemas.microsoft.com/office/drawing/2014/main" id="{A7D28F5A-7925-BC4F-8F8E-7A20D08DDE65}"/>
              </a:ext>
            </a:extLst>
          </p:cNvPr>
          <p:cNvSpPr>
            <a:spLocks noGrp="1"/>
          </p:cNvSpPr>
          <p:nvPr>
            <p:ph idx="1"/>
          </p:nvPr>
        </p:nvSpPr>
        <p:spPr>
          <a:xfrm>
            <a:off x="838200" y="1825625"/>
            <a:ext cx="10515600" cy="2500842"/>
          </a:xfrm>
        </p:spPr>
        <p:txBody>
          <a:bodyPr/>
          <a:lstStyle/>
          <a:p>
            <a:pPr marL="0" indent="0">
              <a:buClr>
                <a:schemeClr val="accent2"/>
              </a:buClr>
              <a:buNone/>
            </a:pPr>
            <a:r>
              <a:rPr lang="en-US" b="1" dirty="0">
                <a:latin typeface="Arial" panose="020B0604020202020204" pitchFamily="34" charset="0"/>
                <a:cs typeface="Arial" panose="020B0604020202020204" pitchFamily="34" charset="0"/>
              </a:rPr>
              <a:t>For the Public:</a:t>
            </a:r>
          </a:p>
          <a:p>
            <a:pPr lvl="1">
              <a:buClr>
                <a:schemeClr val="accent2"/>
              </a:buClr>
            </a:pPr>
            <a:r>
              <a:rPr lang="en-US" dirty="0">
                <a:latin typeface="Arial" panose="020B0604020202020204" pitchFamily="34" charset="0"/>
                <a:cs typeface="Arial" panose="020B0604020202020204" pitchFamily="34" charset="0"/>
              </a:rPr>
              <a:t> Educational fact sheets</a:t>
            </a:r>
          </a:p>
          <a:p>
            <a:pPr marL="457200" lvl="1" indent="0">
              <a:buClr>
                <a:schemeClr val="accent2"/>
              </a:buClr>
              <a:buNone/>
            </a:pPr>
            <a:r>
              <a:rPr lang="en-US" sz="300" dirty="0">
                <a:latin typeface="Arial" panose="020B0604020202020204" pitchFamily="34" charset="0"/>
                <a:cs typeface="Arial" panose="020B0604020202020204" pitchFamily="34" charset="0"/>
              </a:rPr>
              <a:t> </a:t>
            </a:r>
          </a:p>
          <a:p>
            <a:pPr lvl="1">
              <a:buClr>
                <a:schemeClr val="accent2"/>
              </a:buClr>
            </a:pPr>
            <a:r>
              <a:rPr lang="en-US" dirty="0">
                <a:latin typeface="Arial" panose="020B0604020202020204" pitchFamily="34" charset="0"/>
                <a:cs typeface="Arial" panose="020B0604020202020204" pitchFamily="34" charset="0"/>
              </a:rPr>
              <a:t>Leaflets of positive stories of individuals with SUD who are in recovery</a:t>
            </a:r>
          </a:p>
          <a:p>
            <a:pPr marL="457200" lvl="1" indent="0">
              <a:buClr>
                <a:schemeClr val="accent2"/>
              </a:buClr>
              <a:buNone/>
            </a:pPr>
            <a:endParaRPr lang="en-US" dirty="0">
              <a:latin typeface="Arial" panose="020B0604020202020204" pitchFamily="34" charset="0"/>
              <a:cs typeface="Arial" panose="020B0604020202020204" pitchFamily="34" charset="0"/>
            </a:endParaRPr>
          </a:p>
          <a:p>
            <a:pPr marL="457200" lvl="1" indent="0">
              <a:buClr>
                <a:schemeClr val="accent2"/>
              </a:buClr>
              <a:buNone/>
            </a:pPr>
            <a:endParaRPr lang="en-US" dirty="0"/>
          </a:p>
          <a:p>
            <a:pPr marL="0" indent="0">
              <a:buClr>
                <a:schemeClr val="accent2"/>
              </a:buClr>
              <a:buNone/>
            </a:pPr>
            <a:r>
              <a:rPr lang="en-US" sz="1200" dirty="0"/>
              <a:t>				(Livingston, J., Milne, T., Fang, M.L., &amp; Amari, E., 2011)</a:t>
            </a:r>
          </a:p>
        </p:txBody>
      </p:sp>
      <p:sp>
        <p:nvSpPr>
          <p:cNvPr id="2" name="Title 1">
            <a:extLst>
              <a:ext uri="{FF2B5EF4-FFF2-40B4-BE49-F238E27FC236}">
                <a16:creationId xmlns:a16="http://schemas.microsoft.com/office/drawing/2014/main" id="{B238D311-9E86-4A4B-9F83-2E697579B9DA}"/>
              </a:ext>
            </a:extLst>
          </p:cNvPr>
          <p:cNvSpPr>
            <a:spLocks noGrp="1"/>
          </p:cNvSpPr>
          <p:nvPr>
            <p:ph type="title"/>
          </p:nvPr>
        </p:nvSpPr>
        <p:spPr/>
        <p:txBody>
          <a:bodyPr>
            <a:normAutofit/>
          </a:bodyPr>
          <a:lstStyle/>
          <a:p>
            <a:pPr marL="0" indent="0">
              <a:spcBef>
                <a:spcPts val="0"/>
              </a:spcBef>
            </a:pPr>
            <a:r>
              <a:rPr lang="en-US" b="1" dirty="0">
                <a:solidFill>
                  <a:schemeClr val="tx1">
                    <a:lumMod val="75000"/>
                    <a:lumOff val="25000"/>
                  </a:schemeClr>
                </a:solidFill>
                <a:latin typeface="Arial" panose="020B0604020202020204" pitchFamily="34" charset="0"/>
                <a:cs typeface="Arial" panose="020B0604020202020204" pitchFamily="34" charset="0"/>
              </a:rPr>
              <a:t>Evidence-Based Methods to</a:t>
            </a:r>
            <a:br>
              <a:rPr lang="en-US" b="1" dirty="0">
                <a:solidFill>
                  <a:schemeClr val="tx1">
                    <a:lumMod val="75000"/>
                    <a:lumOff val="25000"/>
                  </a:schemeClr>
                </a:solidFill>
                <a:latin typeface="Arial" panose="020B0604020202020204" pitchFamily="34" charset="0"/>
                <a:cs typeface="Arial" panose="020B0604020202020204" pitchFamily="34" charset="0"/>
              </a:rPr>
            </a:br>
            <a:r>
              <a:rPr lang="en-US" b="1" dirty="0">
                <a:solidFill>
                  <a:schemeClr val="tx1">
                    <a:lumMod val="75000"/>
                    <a:lumOff val="25000"/>
                  </a:schemeClr>
                </a:solidFill>
                <a:latin typeface="Arial" panose="020B0604020202020204" pitchFamily="34" charset="0"/>
                <a:cs typeface="Arial" panose="020B0604020202020204" pitchFamily="34" charset="0"/>
              </a:rPr>
              <a:t>Reduce the Stigma of SUDs </a:t>
            </a:r>
            <a:r>
              <a:rPr lang="en-US" sz="2800" b="1" dirty="0">
                <a:solidFill>
                  <a:schemeClr val="tx1">
                    <a:lumMod val="75000"/>
                    <a:lumOff val="25000"/>
                  </a:schemeClr>
                </a:solidFill>
                <a:latin typeface="Arial" panose="020B0604020202020204" pitchFamily="34" charset="0"/>
                <a:cs typeface="Arial" panose="020B0604020202020204" pitchFamily="34" charset="0"/>
              </a:rPr>
              <a:t>(part 3)</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896035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2270</TotalTime>
  <Words>1153</Words>
  <Application>Microsoft Office PowerPoint</Application>
  <PresentationFormat>Widescreen</PresentationFormat>
  <Paragraphs>139</Paragraphs>
  <Slides>15</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The Rural Impact on Stigma and Substance Use Disorders (SUDs)</vt:lpstr>
      <vt:lpstr>Rural Areas</vt:lpstr>
      <vt:lpstr>Frontier Counties</vt:lpstr>
      <vt:lpstr>SUD Stigma in Rural Areas may be Heightened Secondary to: </vt:lpstr>
      <vt:lpstr>How do Rural Areas Begin to Combat Stigma Challenges?</vt:lpstr>
      <vt:lpstr>Evidence-Based Methods to Reduce the Stigma of SUDs (part 1)</vt:lpstr>
      <vt:lpstr>Evidence-Based Methods to Reduce the Stigma of SUDs (part 2)</vt:lpstr>
      <vt:lpstr>Evidence-Based Methods to Reduce the Stigma of SUDs (part 3)</vt:lpstr>
      <vt:lpstr>Rural Programs can also Address Stigma through Good Samaritan Protections</vt:lpstr>
      <vt:lpstr>Case Study (part 1)</vt:lpstr>
      <vt:lpstr>Case Study (part 2)</vt:lpstr>
      <vt:lpstr>Case Study (part 3)</vt:lpstr>
      <vt:lpstr>References</vt:lpstr>
      <vt:lpstr>References continued</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Terra K Hamblin</cp:lastModifiedBy>
  <cp:revision>62</cp:revision>
  <dcterms:created xsi:type="dcterms:W3CDTF">2017-10-19T14:29:41Z</dcterms:created>
  <dcterms:modified xsi:type="dcterms:W3CDTF">2019-10-09T22:08:51Z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