
<file path=[Content_Types].xml><?xml version="1.0" encoding="utf-8"?>
<Types xmlns="http://schemas.openxmlformats.org/package/2006/content-types">
  <Default Extension="jpeg" ContentType="image/jpeg"/>
  <Default Extension="jpg" ContentType="image/jp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media/image31.jp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33.jp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729" r:id="rId2"/>
    <p:sldMasterId id="2147483673" r:id="rId3"/>
  </p:sldMasterIdLst>
  <p:notesMasterIdLst>
    <p:notesMasterId r:id="rId67"/>
  </p:notesMasterIdLst>
  <p:sldIdLst>
    <p:sldId id="2048" r:id="rId4"/>
    <p:sldId id="2596" r:id="rId5"/>
    <p:sldId id="2597" r:id="rId6"/>
    <p:sldId id="2598" r:id="rId7"/>
    <p:sldId id="2602" r:id="rId8"/>
    <p:sldId id="2599" r:id="rId9"/>
    <p:sldId id="2001" r:id="rId10"/>
    <p:sldId id="2002" r:id="rId11"/>
    <p:sldId id="2003" r:id="rId12"/>
    <p:sldId id="2600" r:id="rId13"/>
    <p:sldId id="1915" r:id="rId14"/>
    <p:sldId id="2051" r:id="rId15"/>
    <p:sldId id="2595" r:id="rId16"/>
    <p:sldId id="1991" r:id="rId17"/>
    <p:sldId id="1992" r:id="rId18"/>
    <p:sldId id="1931" r:id="rId19"/>
    <p:sldId id="1932" r:id="rId20"/>
    <p:sldId id="1954" r:id="rId21"/>
    <p:sldId id="1975" r:id="rId22"/>
    <p:sldId id="1947" r:id="rId23"/>
    <p:sldId id="1952" r:id="rId24"/>
    <p:sldId id="1949" r:id="rId25"/>
    <p:sldId id="1953" r:id="rId26"/>
    <p:sldId id="476" r:id="rId27"/>
    <p:sldId id="1950" r:id="rId28"/>
    <p:sldId id="1977" r:id="rId29"/>
    <p:sldId id="1928" r:id="rId30"/>
    <p:sldId id="1978" r:id="rId31"/>
    <p:sldId id="1979" r:id="rId32"/>
    <p:sldId id="1980" r:id="rId33"/>
    <p:sldId id="2052" r:id="rId34"/>
    <p:sldId id="1884" r:id="rId35"/>
    <p:sldId id="1933" r:id="rId36"/>
    <p:sldId id="497" r:id="rId37"/>
    <p:sldId id="753" r:id="rId38"/>
    <p:sldId id="767" r:id="rId39"/>
    <p:sldId id="2049" r:id="rId40"/>
    <p:sldId id="2042" r:id="rId41"/>
    <p:sldId id="806" r:id="rId42"/>
    <p:sldId id="805" r:id="rId43"/>
    <p:sldId id="770" r:id="rId44"/>
    <p:sldId id="771" r:id="rId45"/>
    <p:sldId id="803" r:id="rId46"/>
    <p:sldId id="2050" r:id="rId47"/>
    <p:sldId id="755" r:id="rId48"/>
    <p:sldId id="780" r:id="rId49"/>
    <p:sldId id="781" r:id="rId50"/>
    <p:sldId id="2032" r:id="rId51"/>
    <p:sldId id="2034" r:id="rId52"/>
    <p:sldId id="2035" r:id="rId53"/>
    <p:sldId id="2046" r:id="rId54"/>
    <p:sldId id="812" r:id="rId55"/>
    <p:sldId id="2040" r:id="rId56"/>
    <p:sldId id="2593" r:id="rId57"/>
    <p:sldId id="2041" r:id="rId58"/>
    <p:sldId id="2036" r:id="rId59"/>
    <p:sldId id="2037" r:id="rId60"/>
    <p:sldId id="2038" r:id="rId61"/>
    <p:sldId id="2039" r:id="rId62"/>
    <p:sldId id="1981" r:id="rId63"/>
    <p:sldId id="2044" r:id="rId64"/>
    <p:sldId id="2594" r:id="rId65"/>
    <p:sldId id="260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927"/>
    <a:srgbClr val="00467F"/>
    <a:srgbClr val="503D00"/>
    <a:srgbClr val="BC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46" autoAdjust="0"/>
    <p:restoredTop sz="86395" autoAdjust="0"/>
  </p:normalViewPr>
  <p:slideViewPr>
    <p:cSldViewPr snapToGrid="0" snapToObjects="1">
      <p:cViewPr varScale="1">
        <p:scale>
          <a:sx n="45" d="100"/>
          <a:sy n="45" d="100"/>
        </p:scale>
        <p:origin x="60" y="320"/>
      </p:cViewPr>
      <p:guideLst/>
    </p:cSldViewPr>
  </p:slideViewPr>
  <p:outlineViewPr>
    <p:cViewPr>
      <p:scale>
        <a:sx n="33" d="100"/>
        <a:sy n="33" d="100"/>
      </p:scale>
      <p:origin x="0" y="-22240"/>
    </p:cViewPr>
  </p:outlin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5C798-E1CE-4FD1-A2FD-E94A7A13C5A3}" type="doc">
      <dgm:prSet loTypeId="urn:microsoft.com/office/officeart/2016/7/layout/ChevronBlockProcess" loCatId="process" qsTypeId="urn:microsoft.com/office/officeart/2005/8/quickstyle/simple5" qsCatId="simple" csTypeId="urn:microsoft.com/office/officeart/2005/8/colors/accent1_2" csCatId="accent1" phldr="1"/>
      <dgm:spPr/>
      <dgm:t>
        <a:bodyPr/>
        <a:lstStyle/>
        <a:p>
          <a:endParaRPr lang="en-US"/>
        </a:p>
      </dgm:t>
    </dgm:pt>
    <dgm:pt modelId="{449537C9-D4B3-4AE8-94F1-25C48815C940}">
      <dgm:prSet/>
      <dgm:spPr/>
      <dgm:t>
        <a:bodyPr/>
        <a:lstStyle/>
        <a:p>
          <a:r>
            <a:rPr lang="en-US" b="1" i="0" dirty="0">
              <a:latin typeface="+mn-lt"/>
            </a:rPr>
            <a:t>Describe</a:t>
          </a:r>
          <a:endParaRPr lang="en-US" b="0" i="0" dirty="0">
            <a:latin typeface="+mn-lt"/>
            <a:ea typeface="Source Sans Pro" panose="020B0503030403020204" pitchFamily="34" charset="0"/>
          </a:endParaRPr>
        </a:p>
      </dgm:t>
    </dgm:pt>
    <dgm:pt modelId="{6ACDC92A-6B67-45F4-B7D4-729DFDDE9CE6}" type="parTrans" cxnId="{72175CAD-6504-445A-AAA6-E8A8ED5C91F4}">
      <dgm:prSet/>
      <dgm:spPr/>
      <dgm:t>
        <a:bodyPr/>
        <a:lstStyle/>
        <a:p>
          <a:endParaRPr lang="en-US" b="0" i="0">
            <a:latin typeface="Avenir Medium" panose="02000503020000020003" pitchFamily="2" charset="0"/>
            <a:ea typeface="Source Sans Pro" panose="020B0503030403020204" pitchFamily="34" charset="0"/>
          </a:endParaRPr>
        </a:p>
      </dgm:t>
    </dgm:pt>
    <dgm:pt modelId="{958F5B05-307C-4948-98F1-560EBBD29765}" type="sibTrans" cxnId="{72175CAD-6504-445A-AAA6-E8A8ED5C91F4}">
      <dgm:prSet/>
      <dgm:spPr/>
      <dgm:t>
        <a:bodyPr/>
        <a:lstStyle/>
        <a:p>
          <a:endParaRPr lang="en-US" b="0" i="0">
            <a:latin typeface="Avenir Medium" panose="02000503020000020003" pitchFamily="2" charset="0"/>
            <a:ea typeface="Source Sans Pro" panose="020B0503030403020204" pitchFamily="34" charset="0"/>
          </a:endParaRPr>
        </a:p>
      </dgm:t>
    </dgm:pt>
    <dgm:pt modelId="{50890E05-65A7-4EC3-8E3B-99BE13EB1BB2}">
      <dgm:prSet/>
      <dgm:spPr/>
      <dgm:t>
        <a:bodyPr/>
        <a:lstStyle/>
        <a:p>
          <a:r>
            <a:rPr lang="en-US" b="0" i="0" dirty="0">
              <a:latin typeface="+mn-lt"/>
            </a:rPr>
            <a:t>Describe evidence-based treatment for pregnant women with an opioid use disorder</a:t>
          </a:r>
        </a:p>
      </dgm:t>
    </dgm:pt>
    <dgm:pt modelId="{250BEF59-D7E2-4089-9B27-C8B1A154826F}" type="parTrans" cxnId="{3E9715C8-B113-40BF-924F-45C512DE276E}">
      <dgm:prSet/>
      <dgm:spPr/>
      <dgm:t>
        <a:bodyPr/>
        <a:lstStyle/>
        <a:p>
          <a:endParaRPr lang="en-US"/>
        </a:p>
      </dgm:t>
    </dgm:pt>
    <dgm:pt modelId="{29F31EC8-5D34-4057-8DD1-9B47A7C99A08}" type="sibTrans" cxnId="{3E9715C8-B113-40BF-924F-45C512DE276E}">
      <dgm:prSet/>
      <dgm:spPr/>
      <dgm:t>
        <a:bodyPr/>
        <a:lstStyle/>
        <a:p>
          <a:endParaRPr lang="en-US"/>
        </a:p>
      </dgm:t>
    </dgm:pt>
    <dgm:pt modelId="{D9C9EB56-586B-43BF-AD20-0F6730CC55C3}">
      <dgm:prSet/>
      <dgm:spPr/>
      <dgm:t>
        <a:bodyPr/>
        <a:lstStyle/>
        <a:p>
          <a:r>
            <a:rPr lang="en-US" b="1" i="0" dirty="0">
              <a:latin typeface="+mn-lt"/>
            </a:rPr>
            <a:t>Recognize</a:t>
          </a:r>
        </a:p>
      </dgm:t>
    </dgm:pt>
    <dgm:pt modelId="{65459041-9867-46A2-9259-5637B65BB2D2}" type="parTrans" cxnId="{1A81442D-18BC-4534-8FF4-7EB97D1CDD8B}">
      <dgm:prSet/>
      <dgm:spPr/>
      <dgm:t>
        <a:bodyPr/>
        <a:lstStyle/>
        <a:p>
          <a:endParaRPr lang="en-US"/>
        </a:p>
      </dgm:t>
    </dgm:pt>
    <dgm:pt modelId="{AF2CE421-7755-4C0C-8A95-AEAED29378E7}" type="sibTrans" cxnId="{1A81442D-18BC-4534-8FF4-7EB97D1CDD8B}">
      <dgm:prSet/>
      <dgm:spPr/>
      <dgm:t>
        <a:bodyPr/>
        <a:lstStyle/>
        <a:p>
          <a:endParaRPr lang="en-US"/>
        </a:p>
      </dgm:t>
    </dgm:pt>
    <dgm:pt modelId="{EBA30605-81D3-4629-BF80-6D3C88B09317}">
      <dgm:prSet/>
      <dgm:spPr/>
      <dgm:t>
        <a:bodyPr/>
        <a:lstStyle/>
        <a:p>
          <a:r>
            <a:rPr lang="en-US" b="0" i="0" dirty="0">
              <a:latin typeface="+mn-lt"/>
            </a:rPr>
            <a:t>Recognize the impact of parent involvement in the care of newborns experiencing Neonatal Opioid Withdrawal Syndrome</a:t>
          </a:r>
        </a:p>
      </dgm:t>
    </dgm:pt>
    <dgm:pt modelId="{D98DD001-8BC7-42D6-9597-1C42A87F2E47}" type="parTrans" cxnId="{500DCC7E-FE00-4AAE-94D5-38DD5AE82589}">
      <dgm:prSet/>
      <dgm:spPr/>
      <dgm:t>
        <a:bodyPr/>
        <a:lstStyle/>
        <a:p>
          <a:endParaRPr lang="en-US"/>
        </a:p>
      </dgm:t>
    </dgm:pt>
    <dgm:pt modelId="{55B6BB60-4473-4743-B116-942C4421DE8B}" type="sibTrans" cxnId="{500DCC7E-FE00-4AAE-94D5-38DD5AE82589}">
      <dgm:prSet/>
      <dgm:spPr/>
      <dgm:t>
        <a:bodyPr/>
        <a:lstStyle/>
        <a:p>
          <a:endParaRPr lang="en-US"/>
        </a:p>
      </dgm:t>
    </dgm:pt>
    <dgm:pt modelId="{52650245-A0DA-4E20-8D7F-61BB7F5B6547}">
      <dgm:prSet/>
      <dgm:spPr/>
      <dgm:t>
        <a:bodyPr/>
        <a:lstStyle/>
        <a:p>
          <a:r>
            <a:rPr lang="en-US" b="1" i="0" dirty="0">
              <a:latin typeface="+mn-lt"/>
            </a:rPr>
            <a:t>Develop</a:t>
          </a:r>
        </a:p>
      </dgm:t>
    </dgm:pt>
    <dgm:pt modelId="{A14DB04E-D276-4B8F-8B02-FAF8D142C776}" type="parTrans" cxnId="{7791A829-FA25-447C-B0E5-1D9E3FD44DD1}">
      <dgm:prSet/>
      <dgm:spPr/>
      <dgm:t>
        <a:bodyPr/>
        <a:lstStyle/>
        <a:p>
          <a:endParaRPr lang="en-US"/>
        </a:p>
      </dgm:t>
    </dgm:pt>
    <dgm:pt modelId="{30DEE69E-4D3A-4E3E-9A5F-61766655489B}" type="sibTrans" cxnId="{7791A829-FA25-447C-B0E5-1D9E3FD44DD1}">
      <dgm:prSet/>
      <dgm:spPr/>
      <dgm:t>
        <a:bodyPr/>
        <a:lstStyle/>
        <a:p>
          <a:endParaRPr lang="en-US"/>
        </a:p>
      </dgm:t>
    </dgm:pt>
    <dgm:pt modelId="{093E29E9-24A3-412A-8D2D-C949CD3A5039}">
      <dgm:prSet/>
      <dgm:spPr/>
      <dgm:t>
        <a:bodyPr/>
        <a:lstStyle/>
        <a:p>
          <a:r>
            <a:rPr lang="en-US" b="0" i="0" dirty="0">
              <a:latin typeface="+mn-lt"/>
            </a:rPr>
            <a:t>Apply skills and strategies to positively impact the parent-child relationship among parents with a substance use disorder</a:t>
          </a:r>
        </a:p>
      </dgm:t>
    </dgm:pt>
    <dgm:pt modelId="{5235F920-D1D1-4A9F-82AF-6A83F64F348C}" type="parTrans" cxnId="{6B1D911F-2EC0-42B8-BE98-EFD4E22C0925}">
      <dgm:prSet/>
      <dgm:spPr/>
      <dgm:t>
        <a:bodyPr/>
        <a:lstStyle/>
        <a:p>
          <a:endParaRPr lang="en-US"/>
        </a:p>
      </dgm:t>
    </dgm:pt>
    <dgm:pt modelId="{D4EA4BB8-20CE-46AB-A60B-C0183592FBE7}" type="sibTrans" cxnId="{6B1D911F-2EC0-42B8-BE98-EFD4E22C0925}">
      <dgm:prSet/>
      <dgm:spPr/>
      <dgm:t>
        <a:bodyPr/>
        <a:lstStyle/>
        <a:p>
          <a:endParaRPr lang="en-US"/>
        </a:p>
      </dgm:t>
    </dgm:pt>
    <dgm:pt modelId="{99A6B2C1-7231-456D-B1AC-122287D95D37}" type="pres">
      <dgm:prSet presAssocID="{74C5C798-E1CE-4FD1-A2FD-E94A7A13C5A3}" presName="Name0" presStyleCnt="0">
        <dgm:presLayoutVars>
          <dgm:dir/>
          <dgm:animLvl val="lvl"/>
          <dgm:resizeHandles val="exact"/>
        </dgm:presLayoutVars>
      </dgm:prSet>
      <dgm:spPr/>
    </dgm:pt>
    <dgm:pt modelId="{368204F8-BD41-471A-B23B-3EEE696B4126}" type="pres">
      <dgm:prSet presAssocID="{449537C9-D4B3-4AE8-94F1-25C48815C940}" presName="composite" presStyleCnt="0"/>
      <dgm:spPr/>
    </dgm:pt>
    <dgm:pt modelId="{7F1B67DE-D71C-49C2-A543-62D32EB7F818}" type="pres">
      <dgm:prSet presAssocID="{449537C9-D4B3-4AE8-94F1-25C48815C940}" presName="parTx" presStyleLbl="alignNode1" presStyleIdx="0" presStyleCnt="3">
        <dgm:presLayoutVars>
          <dgm:chMax val="0"/>
          <dgm:chPref val="0"/>
        </dgm:presLayoutVars>
      </dgm:prSet>
      <dgm:spPr/>
    </dgm:pt>
    <dgm:pt modelId="{03B0FC43-C2F0-4149-A7EC-65DE0DC3A89A}" type="pres">
      <dgm:prSet presAssocID="{449537C9-D4B3-4AE8-94F1-25C48815C940}" presName="desTx" presStyleLbl="alignAccFollowNode1" presStyleIdx="0" presStyleCnt="3">
        <dgm:presLayoutVars/>
      </dgm:prSet>
      <dgm:spPr/>
    </dgm:pt>
    <dgm:pt modelId="{B1E65BC0-60D8-4105-815B-96B62D98D7B1}" type="pres">
      <dgm:prSet presAssocID="{958F5B05-307C-4948-98F1-560EBBD29765}" presName="space" presStyleCnt="0"/>
      <dgm:spPr/>
    </dgm:pt>
    <dgm:pt modelId="{0B9917BE-9A31-40B2-BDD6-6BDBF8355783}" type="pres">
      <dgm:prSet presAssocID="{D9C9EB56-586B-43BF-AD20-0F6730CC55C3}" presName="composite" presStyleCnt="0"/>
      <dgm:spPr/>
    </dgm:pt>
    <dgm:pt modelId="{3FEC105F-C6A2-471B-9BC0-E95752D7A056}" type="pres">
      <dgm:prSet presAssocID="{D9C9EB56-586B-43BF-AD20-0F6730CC55C3}" presName="parTx" presStyleLbl="alignNode1" presStyleIdx="1" presStyleCnt="3">
        <dgm:presLayoutVars>
          <dgm:chMax val="0"/>
          <dgm:chPref val="0"/>
        </dgm:presLayoutVars>
      </dgm:prSet>
      <dgm:spPr/>
    </dgm:pt>
    <dgm:pt modelId="{AD12AA5C-4326-4D0D-B6B5-4EC23FB68943}" type="pres">
      <dgm:prSet presAssocID="{D9C9EB56-586B-43BF-AD20-0F6730CC55C3}" presName="desTx" presStyleLbl="alignAccFollowNode1" presStyleIdx="1" presStyleCnt="3">
        <dgm:presLayoutVars/>
      </dgm:prSet>
      <dgm:spPr/>
    </dgm:pt>
    <dgm:pt modelId="{3CB37E43-A726-4064-96C5-58F77B8440D4}" type="pres">
      <dgm:prSet presAssocID="{AF2CE421-7755-4C0C-8A95-AEAED29378E7}" presName="space" presStyleCnt="0"/>
      <dgm:spPr/>
    </dgm:pt>
    <dgm:pt modelId="{384CFA05-B6A9-4204-96D6-99EF270843EA}" type="pres">
      <dgm:prSet presAssocID="{52650245-A0DA-4E20-8D7F-61BB7F5B6547}" presName="composite" presStyleCnt="0"/>
      <dgm:spPr/>
    </dgm:pt>
    <dgm:pt modelId="{C309DF3B-849F-436E-8004-5DDDE70786C4}" type="pres">
      <dgm:prSet presAssocID="{52650245-A0DA-4E20-8D7F-61BB7F5B6547}" presName="parTx" presStyleLbl="alignNode1" presStyleIdx="2" presStyleCnt="3">
        <dgm:presLayoutVars>
          <dgm:chMax val="0"/>
          <dgm:chPref val="0"/>
        </dgm:presLayoutVars>
      </dgm:prSet>
      <dgm:spPr/>
    </dgm:pt>
    <dgm:pt modelId="{C98780E3-EA41-4ACF-82FB-051AAD08C641}" type="pres">
      <dgm:prSet presAssocID="{52650245-A0DA-4E20-8D7F-61BB7F5B6547}" presName="desTx" presStyleLbl="alignAccFollowNode1" presStyleIdx="2" presStyleCnt="3">
        <dgm:presLayoutVars/>
      </dgm:prSet>
      <dgm:spPr/>
    </dgm:pt>
  </dgm:ptLst>
  <dgm:cxnLst>
    <dgm:cxn modelId="{6B1D911F-2EC0-42B8-BE98-EFD4E22C0925}" srcId="{52650245-A0DA-4E20-8D7F-61BB7F5B6547}" destId="{093E29E9-24A3-412A-8D2D-C949CD3A5039}" srcOrd="0" destOrd="0" parTransId="{5235F920-D1D1-4A9F-82AF-6A83F64F348C}" sibTransId="{D4EA4BB8-20CE-46AB-A60B-C0183592FBE7}"/>
    <dgm:cxn modelId="{7791A829-FA25-447C-B0E5-1D9E3FD44DD1}" srcId="{74C5C798-E1CE-4FD1-A2FD-E94A7A13C5A3}" destId="{52650245-A0DA-4E20-8D7F-61BB7F5B6547}" srcOrd="2" destOrd="0" parTransId="{A14DB04E-D276-4B8F-8B02-FAF8D142C776}" sibTransId="{30DEE69E-4D3A-4E3E-9A5F-61766655489B}"/>
    <dgm:cxn modelId="{C4ED332A-D279-4FA8-B4C5-7AE75A83BF9B}" type="presOf" srcId="{D9C9EB56-586B-43BF-AD20-0F6730CC55C3}" destId="{3FEC105F-C6A2-471B-9BC0-E95752D7A056}" srcOrd="0" destOrd="0" presId="urn:microsoft.com/office/officeart/2016/7/layout/ChevronBlockProcess"/>
    <dgm:cxn modelId="{1A81442D-18BC-4534-8FF4-7EB97D1CDD8B}" srcId="{74C5C798-E1CE-4FD1-A2FD-E94A7A13C5A3}" destId="{D9C9EB56-586B-43BF-AD20-0F6730CC55C3}" srcOrd="1" destOrd="0" parTransId="{65459041-9867-46A2-9259-5637B65BB2D2}" sibTransId="{AF2CE421-7755-4C0C-8A95-AEAED29378E7}"/>
    <dgm:cxn modelId="{FB00885D-58E5-4B41-8782-8A67811A665F}" type="presOf" srcId="{EBA30605-81D3-4629-BF80-6D3C88B09317}" destId="{AD12AA5C-4326-4D0D-B6B5-4EC23FB68943}" srcOrd="0" destOrd="0" presId="urn:microsoft.com/office/officeart/2016/7/layout/ChevronBlockProcess"/>
    <dgm:cxn modelId="{500DCC7E-FE00-4AAE-94D5-38DD5AE82589}" srcId="{D9C9EB56-586B-43BF-AD20-0F6730CC55C3}" destId="{EBA30605-81D3-4629-BF80-6D3C88B09317}" srcOrd="0" destOrd="0" parTransId="{D98DD001-8BC7-42D6-9597-1C42A87F2E47}" sibTransId="{55B6BB60-4473-4743-B116-942C4421DE8B}"/>
    <dgm:cxn modelId="{BA038D89-14EA-44F4-8E72-E7FADFD65CBF}" type="presOf" srcId="{50890E05-65A7-4EC3-8E3B-99BE13EB1BB2}" destId="{03B0FC43-C2F0-4149-A7EC-65DE0DC3A89A}" srcOrd="0" destOrd="0" presId="urn:microsoft.com/office/officeart/2016/7/layout/ChevronBlockProcess"/>
    <dgm:cxn modelId="{29337E8C-3400-4406-A124-AE5472192CC5}" type="presOf" srcId="{093E29E9-24A3-412A-8D2D-C949CD3A5039}" destId="{C98780E3-EA41-4ACF-82FB-051AAD08C641}" srcOrd="0" destOrd="0" presId="urn:microsoft.com/office/officeart/2016/7/layout/ChevronBlockProcess"/>
    <dgm:cxn modelId="{72175CAD-6504-445A-AAA6-E8A8ED5C91F4}" srcId="{74C5C798-E1CE-4FD1-A2FD-E94A7A13C5A3}" destId="{449537C9-D4B3-4AE8-94F1-25C48815C940}" srcOrd="0" destOrd="0" parTransId="{6ACDC92A-6B67-45F4-B7D4-729DFDDE9CE6}" sibTransId="{958F5B05-307C-4948-98F1-560EBBD29765}"/>
    <dgm:cxn modelId="{3E9715C8-B113-40BF-924F-45C512DE276E}" srcId="{449537C9-D4B3-4AE8-94F1-25C48815C940}" destId="{50890E05-65A7-4EC3-8E3B-99BE13EB1BB2}" srcOrd="0" destOrd="0" parTransId="{250BEF59-D7E2-4089-9B27-C8B1A154826F}" sibTransId="{29F31EC8-5D34-4057-8DD1-9B47A7C99A08}"/>
    <dgm:cxn modelId="{B755CDCC-3A5B-437A-84D9-87BD7F241F58}" type="presOf" srcId="{449537C9-D4B3-4AE8-94F1-25C48815C940}" destId="{7F1B67DE-D71C-49C2-A543-62D32EB7F818}" srcOrd="0" destOrd="0" presId="urn:microsoft.com/office/officeart/2016/7/layout/ChevronBlockProcess"/>
    <dgm:cxn modelId="{553C48D2-0830-4D11-BFD6-C58C8EDBAC9E}" type="presOf" srcId="{74C5C798-E1CE-4FD1-A2FD-E94A7A13C5A3}" destId="{99A6B2C1-7231-456D-B1AC-122287D95D37}" srcOrd="0" destOrd="0" presId="urn:microsoft.com/office/officeart/2016/7/layout/ChevronBlockProcess"/>
    <dgm:cxn modelId="{03EB96DF-DA15-4586-BC2C-9D418F57FB41}" type="presOf" srcId="{52650245-A0DA-4E20-8D7F-61BB7F5B6547}" destId="{C309DF3B-849F-436E-8004-5DDDE70786C4}" srcOrd="0" destOrd="0" presId="urn:microsoft.com/office/officeart/2016/7/layout/ChevronBlockProcess"/>
    <dgm:cxn modelId="{67F84144-9CDB-44B2-8930-B92393C00D8A}" type="presParOf" srcId="{99A6B2C1-7231-456D-B1AC-122287D95D37}" destId="{368204F8-BD41-471A-B23B-3EEE696B4126}" srcOrd="0" destOrd="0" presId="urn:microsoft.com/office/officeart/2016/7/layout/ChevronBlockProcess"/>
    <dgm:cxn modelId="{178BBEA3-3E55-49B9-80FA-8C30BE658599}" type="presParOf" srcId="{368204F8-BD41-471A-B23B-3EEE696B4126}" destId="{7F1B67DE-D71C-49C2-A543-62D32EB7F818}" srcOrd="0" destOrd="0" presId="urn:microsoft.com/office/officeart/2016/7/layout/ChevronBlockProcess"/>
    <dgm:cxn modelId="{53746F2D-B13E-424C-BCCB-E20806687E84}" type="presParOf" srcId="{368204F8-BD41-471A-B23B-3EEE696B4126}" destId="{03B0FC43-C2F0-4149-A7EC-65DE0DC3A89A}" srcOrd="1" destOrd="0" presId="urn:microsoft.com/office/officeart/2016/7/layout/ChevronBlockProcess"/>
    <dgm:cxn modelId="{07C41BAB-45D2-4508-BB1C-32D6750105C2}" type="presParOf" srcId="{99A6B2C1-7231-456D-B1AC-122287D95D37}" destId="{B1E65BC0-60D8-4105-815B-96B62D98D7B1}" srcOrd="1" destOrd="0" presId="urn:microsoft.com/office/officeart/2016/7/layout/ChevronBlockProcess"/>
    <dgm:cxn modelId="{D8D910CD-E4C8-45CC-8340-A6F67E6654C9}" type="presParOf" srcId="{99A6B2C1-7231-456D-B1AC-122287D95D37}" destId="{0B9917BE-9A31-40B2-BDD6-6BDBF8355783}" srcOrd="2" destOrd="0" presId="urn:microsoft.com/office/officeart/2016/7/layout/ChevronBlockProcess"/>
    <dgm:cxn modelId="{B77D704B-9758-4BB4-8FAA-E271CF56F229}" type="presParOf" srcId="{0B9917BE-9A31-40B2-BDD6-6BDBF8355783}" destId="{3FEC105F-C6A2-471B-9BC0-E95752D7A056}" srcOrd="0" destOrd="0" presId="urn:microsoft.com/office/officeart/2016/7/layout/ChevronBlockProcess"/>
    <dgm:cxn modelId="{E6813F2C-A76C-4F9B-A494-1798B832AA18}" type="presParOf" srcId="{0B9917BE-9A31-40B2-BDD6-6BDBF8355783}" destId="{AD12AA5C-4326-4D0D-B6B5-4EC23FB68943}" srcOrd="1" destOrd="0" presId="urn:microsoft.com/office/officeart/2016/7/layout/ChevronBlockProcess"/>
    <dgm:cxn modelId="{F4638F95-D828-4EA4-ADF7-022D8AF73C1C}" type="presParOf" srcId="{99A6B2C1-7231-456D-B1AC-122287D95D37}" destId="{3CB37E43-A726-4064-96C5-58F77B8440D4}" srcOrd="3" destOrd="0" presId="urn:microsoft.com/office/officeart/2016/7/layout/ChevronBlockProcess"/>
    <dgm:cxn modelId="{1249E177-C04E-47E7-B4F8-6DE7CB02F7B9}" type="presParOf" srcId="{99A6B2C1-7231-456D-B1AC-122287D95D37}" destId="{384CFA05-B6A9-4204-96D6-99EF270843EA}" srcOrd="4" destOrd="0" presId="urn:microsoft.com/office/officeart/2016/7/layout/ChevronBlockProcess"/>
    <dgm:cxn modelId="{1C702F37-CB7E-4770-AC66-5CFB2AE40107}" type="presParOf" srcId="{384CFA05-B6A9-4204-96D6-99EF270843EA}" destId="{C309DF3B-849F-436E-8004-5DDDE70786C4}" srcOrd="0" destOrd="0" presId="urn:microsoft.com/office/officeart/2016/7/layout/ChevronBlockProcess"/>
    <dgm:cxn modelId="{831CF3E5-CF3B-4B53-AD85-D8ED1DCC5E72}" type="presParOf" srcId="{384CFA05-B6A9-4204-96D6-99EF270843EA}" destId="{C98780E3-EA41-4ACF-82FB-051AAD08C641}"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BF21AF-BB29-4E10-9E06-036DF6FB1793}"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9925E85D-BD95-40DD-96CC-BA2AB6FC5D63}">
      <dgm:prSet phldrT="[Text]"/>
      <dgm:spPr/>
      <dgm:t>
        <a:bodyPr/>
        <a:lstStyle/>
        <a:p>
          <a:pPr algn="l"/>
          <a:r>
            <a:rPr lang="en-US" b="1" dirty="0">
              <a:solidFill>
                <a:schemeClr val="tx1"/>
              </a:solidFill>
            </a:rPr>
            <a:t>Neurological</a:t>
          </a:r>
        </a:p>
      </dgm:t>
    </dgm:pt>
    <dgm:pt modelId="{A1920E3D-25F5-49CD-9DEA-39B868E146E8}" type="parTrans" cxnId="{38DF1840-855E-45FF-8EEC-A3A8B22B68C5}">
      <dgm:prSet/>
      <dgm:spPr/>
      <dgm:t>
        <a:bodyPr/>
        <a:lstStyle/>
        <a:p>
          <a:endParaRPr lang="en-US"/>
        </a:p>
      </dgm:t>
    </dgm:pt>
    <dgm:pt modelId="{70325A04-87F9-4380-A1A8-B94E5717AE66}" type="sibTrans" cxnId="{38DF1840-855E-45FF-8EEC-A3A8B22B68C5}">
      <dgm:prSet/>
      <dgm:spPr/>
      <dgm:t>
        <a:bodyPr/>
        <a:lstStyle/>
        <a:p>
          <a:endParaRPr lang="en-US"/>
        </a:p>
      </dgm:t>
    </dgm:pt>
    <dgm:pt modelId="{7067305C-31F9-4C09-8DE9-34185D9DCA6F}">
      <dgm:prSet phldrT="[Text]"/>
      <dgm:spPr/>
      <dgm:t>
        <a:bodyPr/>
        <a:lstStyle/>
        <a:p>
          <a:r>
            <a:rPr lang="en-US" b="0" i="0" u="none" dirty="0"/>
            <a:t>Tremors</a:t>
          </a:r>
          <a:endParaRPr lang="en-US" b="0" dirty="0"/>
        </a:p>
      </dgm:t>
    </dgm:pt>
    <dgm:pt modelId="{8A92CA4D-5609-44A9-B683-E717A5378194}" type="parTrans" cxnId="{D9274487-8A61-449C-A59B-AC63A79BF153}">
      <dgm:prSet/>
      <dgm:spPr/>
      <dgm:t>
        <a:bodyPr/>
        <a:lstStyle/>
        <a:p>
          <a:endParaRPr lang="en-US"/>
        </a:p>
      </dgm:t>
    </dgm:pt>
    <dgm:pt modelId="{D85743A3-1AF3-4562-85B5-1F26DF265536}" type="sibTrans" cxnId="{D9274487-8A61-449C-A59B-AC63A79BF153}">
      <dgm:prSet/>
      <dgm:spPr/>
      <dgm:t>
        <a:bodyPr/>
        <a:lstStyle/>
        <a:p>
          <a:endParaRPr lang="en-US"/>
        </a:p>
      </dgm:t>
    </dgm:pt>
    <dgm:pt modelId="{4287171E-195F-4F78-A884-B9BF6CC38A62}">
      <dgm:prSet phldrT="[Text]"/>
      <dgm:spPr/>
      <dgm:t>
        <a:bodyPr/>
        <a:lstStyle/>
        <a:p>
          <a:pPr algn="l"/>
          <a:r>
            <a:rPr lang="en-US" b="1" dirty="0">
              <a:solidFill>
                <a:schemeClr val="tx1"/>
              </a:solidFill>
            </a:rPr>
            <a:t>Gastrointestinal</a:t>
          </a:r>
        </a:p>
      </dgm:t>
    </dgm:pt>
    <dgm:pt modelId="{DC8A4BA2-7F66-4CFC-9AC5-F30D8BB1278C}" type="parTrans" cxnId="{E14A5662-E433-42E9-BF53-4001C64F4010}">
      <dgm:prSet/>
      <dgm:spPr/>
      <dgm:t>
        <a:bodyPr/>
        <a:lstStyle/>
        <a:p>
          <a:endParaRPr lang="en-US"/>
        </a:p>
      </dgm:t>
    </dgm:pt>
    <dgm:pt modelId="{D868AA7C-1ADD-47BB-A5C7-6D2CF4F3872A}" type="sibTrans" cxnId="{E14A5662-E433-42E9-BF53-4001C64F4010}">
      <dgm:prSet/>
      <dgm:spPr/>
      <dgm:t>
        <a:bodyPr/>
        <a:lstStyle/>
        <a:p>
          <a:endParaRPr lang="en-US"/>
        </a:p>
      </dgm:t>
    </dgm:pt>
    <dgm:pt modelId="{690C0D10-197F-4720-A76A-5B57EA726D0F}">
      <dgm:prSet phldrT="[Text]"/>
      <dgm:spPr/>
      <dgm:t>
        <a:bodyPr/>
        <a:lstStyle/>
        <a:p>
          <a:r>
            <a:rPr lang="en-US" b="0" i="0" u="none" dirty="0"/>
            <a:t>Poor feeding</a:t>
          </a:r>
          <a:endParaRPr lang="en-US" b="0" dirty="0"/>
        </a:p>
      </dgm:t>
    </dgm:pt>
    <dgm:pt modelId="{850D8160-E4B8-471A-9D58-AD8EEB657086}" type="parTrans" cxnId="{9C80523F-677F-4C05-A141-FD0EF4261233}">
      <dgm:prSet/>
      <dgm:spPr/>
      <dgm:t>
        <a:bodyPr/>
        <a:lstStyle/>
        <a:p>
          <a:endParaRPr lang="en-US"/>
        </a:p>
      </dgm:t>
    </dgm:pt>
    <dgm:pt modelId="{E9ADF6AF-1B94-463C-9379-839536C9B4F5}" type="sibTrans" cxnId="{9C80523F-677F-4C05-A141-FD0EF4261233}">
      <dgm:prSet/>
      <dgm:spPr/>
      <dgm:t>
        <a:bodyPr/>
        <a:lstStyle/>
        <a:p>
          <a:endParaRPr lang="en-US"/>
        </a:p>
      </dgm:t>
    </dgm:pt>
    <dgm:pt modelId="{B1C63219-15A8-4349-9977-C810C954BE9C}">
      <dgm:prSet/>
      <dgm:spPr/>
      <dgm:t>
        <a:bodyPr/>
        <a:lstStyle/>
        <a:p>
          <a:r>
            <a:rPr lang="en-US" b="0" i="0" u="none" dirty="0"/>
            <a:t>Irritability</a:t>
          </a:r>
          <a:endParaRPr lang="en-US" dirty="0"/>
        </a:p>
      </dgm:t>
    </dgm:pt>
    <dgm:pt modelId="{2FD04718-0FB5-4ACE-8396-F8AF8555E4A5}" type="parTrans" cxnId="{4764BDEB-DF95-446B-9473-2AD74E1433E2}">
      <dgm:prSet/>
      <dgm:spPr/>
      <dgm:t>
        <a:bodyPr/>
        <a:lstStyle/>
        <a:p>
          <a:endParaRPr lang="en-US"/>
        </a:p>
      </dgm:t>
    </dgm:pt>
    <dgm:pt modelId="{5E9FA795-91F1-4F04-89C4-0350EA518715}" type="sibTrans" cxnId="{4764BDEB-DF95-446B-9473-2AD74E1433E2}">
      <dgm:prSet/>
      <dgm:spPr/>
      <dgm:t>
        <a:bodyPr/>
        <a:lstStyle/>
        <a:p>
          <a:endParaRPr lang="en-US"/>
        </a:p>
      </dgm:t>
    </dgm:pt>
    <dgm:pt modelId="{A8A5C874-7BEF-4796-8407-FE9FA0171F21}">
      <dgm:prSet/>
      <dgm:spPr/>
      <dgm:t>
        <a:bodyPr/>
        <a:lstStyle/>
        <a:p>
          <a:r>
            <a:rPr lang="en-US" b="0" i="0" u="none" dirty="0"/>
            <a:t>Increased wakefulness</a:t>
          </a:r>
        </a:p>
      </dgm:t>
    </dgm:pt>
    <dgm:pt modelId="{4F791BC0-1F02-487D-AECB-60174278214F}" type="parTrans" cxnId="{81392E95-1ACF-4CD8-9979-3DF41BD4F3BB}">
      <dgm:prSet/>
      <dgm:spPr/>
      <dgm:t>
        <a:bodyPr/>
        <a:lstStyle/>
        <a:p>
          <a:endParaRPr lang="en-US"/>
        </a:p>
      </dgm:t>
    </dgm:pt>
    <dgm:pt modelId="{52EFF8F8-3006-4202-BBFE-37D23903DEDF}" type="sibTrans" cxnId="{81392E95-1ACF-4CD8-9979-3DF41BD4F3BB}">
      <dgm:prSet/>
      <dgm:spPr/>
      <dgm:t>
        <a:bodyPr/>
        <a:lstStyle/>
        <a:p>
          <a:endParaRPr lang="en-US"/>
        </a:p>
      </dgm:t>
    </dgm:pt>
    <dgm:pt modelId="{A1B67B7B-5E81-48FD-8663-136621DA6FCB}">
      <dgm:prSet/>
      <dgm:spPr/>
      <dgm:t>
        <a:bodyPr/>
        <a:lstStyle/>
        <a:p>
          <a:r>
            <a:rPr lang="en-US" b="0" i="0" u="none" dirty="0"/>
            <a:t>High-pitched crying</a:t>
          </a:r>
          <a:endParaRPr lang="en-US" dirty="0"/>
        </a:p>
      </dgm:t>
    </dgm:pt>
    <dgm:pt modelId="{A2A4209C-2E70-4C61-AF8B-3DC04431BDE0}" type="parTrans" cxnId="{D2A963CD-A88C-4FC9-A4F0-E0B27AB21E4F}">
      <dgm:prSet/>
      <dgm:spPr/>
      <dgm:t>
        <a:bodyPr/>
        <a:lstStyle/>
        <a:p>
          <a:endParaRPr lang="en-US"/>
        </a:p>
      </dgm:t>
    </dgm:pt>
    <dgm:pt modelId="{B0BA0EBC-1C73-4CBF-B639-08185FEA227A}" type="sibTrans" cxnId="{D2A963CD-A88C-4FC9-A4F0-E0B27AB21E4F}">
      <dgm:prSet/>
      <dgm:spPr/>
      <dgm:t>
        <a:bodyPr/>
        <a:lstStyle/>
        <a:p>
          <a:endParaRPr lang="en-US"/>
        </a:p>
      </dgm:t>
    </dgm:pt>
    <dgm:pt modelId="{A0D9B823-D486-472D-A08E-CF528DAB8D3F}">
      <dgm:prSet/>
      <dgm:spPr/>
      <dgm:t>
        <a:bodyPr/>
        <a:lstStyle/>
        <a:p>
          <a:r>
            <a:rPr lang="en-US" b="0" i="0" u="none" dirty="0"/>
            <a:t>Increased muscle tone</a:t>
          </a:r>
          <a:endParaRPr lang="en-US" dirty="0"/>
        </a:p>
      </dgm:t>
    </dgm:pt>
    <dgm:pt modelId="{52A9C2BD-3469-4EB3-A2E1-5BDCC62EC41F}" type="parTrans" cxnId="{E2D82D4B-00BA-4888-B4E0-CC5CDE563B4A}">
      <dgm:prSet/>
      <dgm:spPr/>
      <dgm:t>
        <a:bodyPr/>
        <a:lstStyle/>
        <a:p>
          <a:endParaRPr lang="en-US"/>
        </a:p>
      </dgm:t>
    </dgm:pt>
    <dgm:pt modelId="{068129E9-3C10-4904-A85D-B7F3DAE25CAA}" type="sibTrans" cxnId="{E2D82D4B-00BA-4888-B4E0-CC5CDE563B4A}">
      <dgm:prSet/>
      <dgm:spPr/>
      <dgm:t>
        <a:bodyPr/>
        <a:lstStyle/>
        <a:p>
          <a:endParaRPr lang="en-US"/>
        </a:p>
      </dgm:t>
    </dgm:pt>
    <dgm:pt modelId="{A4BCE07A-8948-4304-B17E-935FB8B7CE5A}">
      <dgm:prSet/>
      <dgm:spPr/>
      <dgm:t>
        <a:bodyPr/>
        <a:lstStyle/>
        <a:p>
          <a:r>
            <a:rPr lang="en-US" b="0" i="0" u="none" dirty="0"/>
            <a:t>Hyperactive deep tendon reflexes</a:t>
          </a:r>
          <a:endParaRPr lang="en-US" dirty="0"/>
        </a:p>
      </dgm:t>
    </dgm:pt>
    <dgm:pt modelId="{422C206F-3947-4B4D-A296-20109361B7C8}" type="parTrans" cxnId="{70C26A99-326F-44B8-B0A5-22EE604B69CA}">
      <dgm:prSet/>
      <dgm:spPr/>
      <dgm:t>
        <a:bodyPr/>
        <a:lstStyle/>
        <a:p>
          <a:endParaRPr lang="en-US"/>
        </a:p>
      </dgm:t>
    </dgm:pt>
    <dgm:pt modelId="{886EB2C4-E799-4BB6-A98B-511C7171A464}" type="sibTrans" cxnId="{70C26A99-326F-44B8-B0A5-22EE604B69CA}">
      <dgm:prSet/>
      <dgm:spPr/>
      <dgm:t>
        <a:bodyPr/>
        <a:lstStyle/>
        <a:p>
          <a:endParaRPr lang="en-US"/>
        </a:p>
      </dgm:t>
    </dgm:pt>
    <dgm:pt modelId="{62E952D2-CC22-4BBA-BEBD-7269676DDFD7}">
      <dgm:prSet/>
      <dgm:spPr/>
      <dgm:t>
        <a:bodyPr/>
        <a:lstStyle/>
        <a:p>
          <a:r>
            <a:rPr lang="en-US" b="0" i="0" u="none" dirty="0"/>
            <a:t>Exaggerated Moro</a:t>
          </a:r>
          <a:r>
            <a:rPr lang="en-US" b="0" i="0" u="none" baseline="0" dirty="0"/>
            <a:t> reflex</a:t>
          </a:r>
          <a:endParaRPr lang="en-US" dirty="0"/>
        </a:p>
      </dgm:t>
    </dgm:pt>
    <dgm:pt modelId="{D07B7A9D-B817-430F-BC40-7A696D89DAAE}" type="parTrans" cxnId="{C180345E-9BDD-446F-8AAE-CC9F7B17AD89}">
      <dgm:prSet/>
      <dgm:spPr/>
      <dgm:t>
        <a:bodyPr/>
        <a:lstStyle/>
        <a:p>
          <a:endParaRPr lang="en-US"/>
        </a:p>
      </dgm:t>
    </dgm:pt>
    <dgm:pt modelId="{7EC04A41-CF6E-4EA6-8926-E9D71382D19E}" type="sibTrans" cxnId="{C180345E-9BDD-446F-8AAE-CC9F7B17AD89}">
      <dgm:prSet/>
      <dgm:spPr/>
      <dgm:t>
        <a:bodyPr/>
        <a:lstStyle/>
        <a:p>
          <a:endParaRPr lang="en-US"/>
        </a:p>
      </dgm:t>
    </dgm:pt>
    <dgm:pt modelId="{C1B890F7-2E94-48A1-80EF-57A6C27C1F60}">
      <dgm:prSet/>
      <dgm:spPr/>
      <dgm:t>
        <a:bodyPr/>
        <a:lstStyle/>
        <a:p>
          <a:r>
            <a:rPr lang="en-US" b="0" i="0" u="none" dirty="0"/>
            <a:t>Seizures</a:t>
          </a:r>
          <a:endParaRPr lang="en-US" dirty="0"/>
        </a:p>
      </dgm:t>
    </dgm:pt>
    <dgm:pt modelId="{D5AE450E-91F8-443D-BA57-4AD7ACBBF8FA}" type="parTrans" cxnId="{B0A10D66-606C-4044-AF66-C392D9000A34}">
      <dgm:prSet/>
      <dgm:spPr/>
      <dgm:t>
        <a:bodyPr/>
        <a:lstStyle/>
        <a:p>
          <a:endParaRPr lang="en-US"/>
        </a:p>
      </dgm:t>
    </dgm:pt>
    <dgm:pt modelId="{4954FD70-F11A-4701-85E3-A3211CFC71AD}" type="sibTrans" cxnId="{B0A10D66-606C-4044-AF66-C392D9000A34}">
      <dgm:prSet/>
      <dgm:spPr/>
      <dgm:t>
        <a:bodyPr/>
        <a:lstStyle/>
        <a:p>
          <a:endParaRPr lang="en-US"/>
        </a:p>
      </dgm:t>
    </dgm:pt>
    <dgm:pt modelId="{35E51A1D-21FD-4A59-93AF-0F051F363F5B}">
      <dgm:prSet/>
      <dgm:spPr/>
      <dgm:t>
        <a:bodyPr/>
        <a:lstStyle/>
        <a:p>
          <a:r>
            <a:rPr lang="en-US" b="0" i="0" u="none" dirty="0"/>
            <a:t>Frequent</a:t>
          </a:r>
          <a:r>
            <a:rPr lang="en-US" b="0" i="0" u="none" baseline="0" dirty="0"/>
            <a:t> yawning and sneezing</a:t>
          </a:r>
          <a:endParaRPr lang="en-US" dirty="0"/>
        </a:p>
      </dgm:t>
    </dgm:pt>
    <dgm:pt modelId="{134B8ED8-DBE8-4FBB-8ECA-EF7826527346}" type="parTrans" cxnId="{C2E7C1C4-DBF2-475E-985D-7D25D5C015D6}">
      <dgm:prSet/>
      <dgm:spPr/>
      <dgm:t>
        <a:bodyPr/>
        <a:lstStyle/>
        <a:p>
          <a:endParaRPr lang="en-US"/>
        </a:p>
      </dgm:t>
    </dgm:pt>
    <dgm:pt modelId="{38857BD6-8DF8-497C-B7A4-70FDA6411447}" type="sibTrans" cxnId="{C2E7C1C4-DBF2-475E-985D-7D25D5C015D6}">
      <dgm:prSet/>
      <dgm:spPr/>
      <dgm:t>
        <a:bodyPr/>
        <a:lstStyle/>
        <a:p>
          <a:endParaRPr lang="en-US"/>
        </a:p>
      </dgm:t>
    </dgm:pt>
    <dgm:pt modelId="{A1EBF3DD-B83F-465F-B512-8C3F042DC0DB}">
      <dgm:prSet/>
      <dgm:spPr/>
      <dgm:t>
        <a:bodyPr/>
        <a:lstStyle/>
        <a:p>
          <a:r>
            <a:rPr lang="en-US" b="0" i="0" u="none" dirty="0"/>
            <a:t>Uncoordinated &amp; constant sucking</a:t>
          </a:r>
          <a:endParaRPr lang="en-US" dirty="0"/>
        </a:p>
      </dgm:t>
    </dgm:pt>
    <dgm:pt modelId="{0217EA80-5416-4D45-B013-34B5AF8C743D}" type="parTrans" cxnId="{D2BABDC8-4DA1-42D6-A314-4C02C482B1CD}">
      <dgm:prSet/>
      <dgm:spPr/>
      <dgm:t>
        <a:bodyPr/>
        <a:lstStyle/>
        <a:p>
          <a:endParaRPr lang="en-US"/>
        </a:p>
      </dgm:t>
    </dgm:pt>
    <dgm:pt modelId="{32CB30E5-B83C-4B7D-B08B-0643A663BAFE}" type="sibTrans" cxnId="{D2BABDC8-4DA1-42D6-A314-4C02C482B1CD}">
      <dgm:prSet/>
      <dgm:spPr/>
      <dgm:t>
        <a:bodyPr/>
        <a:lstStyle/>
        <a:p>
          <a:endParaRPr lang="en-US"/>
        </a:p>
      </dgm:t>
    </dgm:pt>
    <dgm:pt modelId="{0E9D028A-E676-42D8-B78F-A809B8E607AC}">
      <dgm:prSet/>
      <dgm:spPr/>
      <dgm:t>
        <a:bodyPr/>
        <a:lstStyle/>
        <a:p>
          <a:r>
            <a:rPr lang="en-US" b="0" i="0" u="none" dirty="0"/>
            <a:t>Vomiting</a:t>
          </a:r>
          <a:endParaRPr lang="en-US" dirty="0"/>
        </a:p>
      </dgm:t>
    </dgm:pt>
    <dgm:pt modelId="{DF3FE043-8804-4DB6-BAE1-E1E68242B78B}" type="parTrans" cxnId="{831BF253-B182-46A3-8380-3CC9F9E9E489}">
      <dgm:prSet/>
      <dgm:spPr/>
      <dgm:t>
        <a:bodyPr/>
        <a:lstStyle/>
        <a:p>
          <a:endParaRPr lang="en-US"/>
        </a:p>
      </dgm:t>
    </dgm:pt>
    <dgm:pt modelId="{452FE1E8-E3F2-416C-B4A1-E6B2DDC9CA65}" type="sibTrans" cxnId="{831BF253-B182-46A3-8380-3CC9F9E9E489}">
      <dgm:prSet/>
      <dgm:spPr/>
      <dgm:t>
        <a:bodyPr/>
        <a:lstStyle/>
        <a:p>
          <a:endParaRPr lang="en-US"/>
        </a:p>
      </dgm:t>
    </dgm:pt>
    <dgm:pt modelId="{D4FA1A44-DB5B-4946-BAC1-15BA6F1220FF}">
      <dgm:prSet/>
      <dgm:spPr/>
      <dgm:t>
        <a:bodyPr/>
        <a:lstStyle/>
        <a:p>
          <a:r>
            <a:rPr lang="en-US" b="0" i="0" u="none" dirty="0"/>
            <a:t>Diarrhea</a:t>
          </a:r>
          <a:endParaRPr lang="en-US" dirty="0"/>
        </a:p>
      </dgm:t>
    </dgm:pt>
    <dgm:pt modelId="{4081EAB8-E611-468B-BA5B-51F6DFB410C0}" type="parTrans" cxnId="{7996F42E-38BC-4BD2-BCA8-203BC000822A}">
      <dgm:prSet/>
      <dgm:spPr/>
      <dgm:t>
        <a:bodyPr/>
        <a:lstStyle/>
        <a:p>
          <a:endParaRPr lang="en-US"/>
        </a:p>
      </dgm:t>
    </dgm:pt>
    <dgm:pt modelId="{D3B35C98-58B1-4291-B08F-08459B1DA6DD}" type="sibTrans" cxnId="{7996F42E-38BC-4BD2-BCA8-203BC000822A}">
      <dgm:prSet/>
      <dgm:spPr/>
      <dgm:t>
        <a:bodyPr/>
        <a:lstStyle/>
        <a:p>
          <a:endParaRPr lang="en-US"/>
        </a:p>
      </dgm:t>
    </dgm:pt>
    <dgm:pt modelId="{AB48FEA1-16F3-47BC-9AAA-890C864E211B}">
      <dgm:prSet/>
      <dgm:spPr/>
      <dgm:t>
        <a:bodyPr/>
        <a:lstStyle/>
        <a:p>
          <a:r>
            <a:rPr lang="en-US" b="0" i="0" u="none" dirty="0"/>
            <a:t>Dehydration</a:t>
          </a:r>
          <a:endParaRPr lang="en-US" dirty="0"/>
        </a:p>
      </dgm:t>
    </dgm:pt>
    <dgm:pt modelId="{203965CC-B9F5-42C2-A2F0-485B3D1B0B3C}" type="parTrans" cxnId="{CC2E476D-DB5A-4DDE-9898-09A79B3B4581}">
      <dgm:prSet/>
      <dgm:spPr/>
      <dgm:t>
        <a:bodyPr/>
        <a:lstStyle/>
        <a:p>
          <a:endParaRPr lang="en-US"/>
        </a:p>
      </dgm:t>
    </dgm:pt>
    <dgm:pt modelId="{98B9BAEF-6786-4EB4-9B4E-5A65D98A90FC}" type="sibTrans" cxnId="{CC2E476D-DB5A-4DDE-9898-09A79B3B4581}">
      <dgm:prSet/>
      <dgm:spPr/>
      <dgm:t>
        <a:bodyPr/>
        <a:lstStyle/>
        <a:p>
          <a:endParaRPr lang="en-US"/>
        </a:p>
      </dgm:t>
    </dgm:pt>
    <dgm:pt modelId="{939C765D-F6F7-40CB-B208-413920AC3B60}">
      <dgm:prSet/>
      <dgm:spPr/>
      <dgm:t>
        <a:bodyPr/>
        <a:lstStyle/>
        <a:p>
          <a:r>
            <a:rPr lang="en-US" b="0" i="0" u="none" dirty="0"/>
            <a:t>Poor weight gain</a:t>
          </a:r>
          <a:endParaRPr lang="en-US" dirty="0"/>
        </a:p>
      </dgm:t>
    </dgm:pt>
    <dgm:pt modelId="{A802055F-0F61-40EE-88B6-1AE23A11DD2D}" type="parTrans" cxnId="{D1BAB0D9-5D4E-4F52-84A9-95160D32C0D2}">
      <dgm:prSet/>
      <dgm:spPr/>
      <dgm:t>
        <a:bodyPr/>
        <a:lstStyle/>
        <a:p>
          <a:endParaRPr lang="en-US"/>
        </a:p>
      </dgm:t>
    </dgm:pt>
    <dgm:pt modelId="{7AB90E9A-FC27-4CC8-98FA-9AB61D0901C9}" type="sibTrans" cxnId="{D1BAB0D9-5D4E-4F52-84A9-95160D32C0D2}">
      <dgm:prSet/>
      <dgm:spPr/>
      <dgm:t>
        <a:bodyPr/>
        <a:lstStyle/>
        <a:p>
          <a:endParaRPr lang="en-US"/>
        </a:p>
      </dgm:t>
    </dgm:pt>
    <dgm:pt modelId="{BEFDF82F-DAF5-4CB2-954B-388141C0810A}">
      <dgm:prSet/>
      <dgm:spPr/>
      <dgm:t>
        <a:bodyPr/>
        <a:lstStyle/>
        <a:p>
          <a:r>
            <a:rPr lang="en-US" b="0" i="0" u="none" dirty="0"/>
            <a:t>Increased</a:t>
          </a:r>
          <a:r>
            <a:rPr lang="en-US" b="0" i="0" u="none" baseline="0" dirty="0"/>
            <a:t> sweating</a:t>
          </a:r>
          <a:endParaRPr lang="en-US" dirty="0"/>
        </a:p>
      </dgm:t>
    </dgm:pt>
    <dgm:pt modelId="{1C227F32-4DA5-4E7F-891E-116FBB2FFF57}" type="parTrans" cxnId="{0BEF7566-4C29-4E62-BEE3-D69F95BD83DB}">
      <dgm:prSet/>
      <dgm:spPr/>
      <dgm:t>
        <a:bodyPr/>
        <a:lstStyle/>
        <a:p>
          <a:endParaRPr lang="en-US"/>
        </a:p>
      </dgm:t>
    </dgm:pt>
    <dgm:pt modelId="{31FBABDB-3BCF-43B9-94F7-1AFAF04B855E}" type="sibTrans" cxnId="{0BEF7566-4C29-4E62-BEE3-D69F95BD83DB}">
      <dgm:prSet/>
      <dgm:spPr/>
      <dgm:t>
        <a:bodyPr/>
        <a:lstStyle/>
        <a:p>
          <a:endParaRPr lang="en-US"/>
        </a:p>
      </dgm:t>
    </dgm:pt>
    <dgm:pt modelId="{6339BB59-ED19-4713-B5C8-5AF4DAF939B3}">
      <dgm:prSet/>
      <dgm:spPr/>
      <dgm:t>
        <a:bodyPr/>
        <a:lstStyle/>
        <a:p>
          <a:r>
            <a:rPr lang="en-US" b="0" i="0" u="none" dirty="0"/>
            <a:t>Nasal stuffiness</a:t>
          </a:r>
          <a:endParaRPr lang="en-US" dirty="0"/>
        </a:p>
      </dgm:t>
    </dgm:pt>
    <dgm:pt modelId="{096B37BE-116E-434D-A4C3-497B5066ECB4}" type="parTrans" cxnId="{A378174A-54BC-414B-94B3-92BEBF3F53C8}">
      <dgm:prSet/>
      <dgm:spPr/>
      <dgm:t>
        <a:bodyPr/>
        <a:lstStyle/>
        <a:p>
          <a:endParaRPr lang="en-US"/>
        </a:p>
      </dgm:t>
    </dgm:pt>
    <dgm:pt modelId="{9BC08977-00A8-483B-B0B9-FF0CDED32E60}" type="sibTrans" cxnId="{A378174A-54BC-414B-94B3-92BEBF3F53C8}">
      <dgm:prSet/>
      <dgm:spPr/>
      <dgm:t>
        <a:bodyPr/>
        <a:lstStyle/>
        <a:p>
          <a:endParaRPr lang="en-US"/>
        </a:p>
      </dgm:t>
    </dgm:pt>
    <dgm:pt modelId="{A3C4B728-723F-4DEE-9D28-7553B65D11C0}">
      <dgm:prSet/>
      <dgm:spPr/>
      <dgm:t>
        <a:bodyPr/>
        <a:lstStyle/>
        <a:p>
          <a:r>
            <a:rPr lang="en-US" b="0" i="0" u="none" dirty="0"/>
            <a:t>Fever</a:t>
          </a:r>
          <a:endParaRPr lang="en-US" dirty="0"/>
        </a:p>
      </dgm:t>
    </dgm:pt>
    <dgm:pt modelId="{5B2ECB64-4FB3-41E0-A866-DB20B1094900}" type="parTrans" cxnId="{7C5641B8-3FE2-486D-8EF4-F5B19085E560}">
      <dgm:prSet/>
      <dgm:spPr/>
      <dgm:t>
        <a:bodyPr/>
        <a:lstStyle/>
        <a:p>
          <a:endParaRPr lang="en-US"/>
        </a:p>
      </dgm:t>
    </dgm:pt>
    <dgm:pt modelId="{C8984375-AF80-4314-8A7C-284A5061FE01}" type="sibTrans" cxnId="{7C5641B8-3FE2-486D-8EF4-F5B19085E560}">
      <dgm:prSet/>
      <dgm:spPr/>
      <dgm:t>
        <a:bodyPr/>
        <a:lstStyle/>
        <a:p>
          <a:endParaRPr lang="en-US"/>
        </a:p>
      </dgm:t>
    </dgm:pt>
    <dgm:pt modelId="{47BAC558-3FAC-4A0E-A7C0-AEE3A11EDBDA}">
      <dgm:prSet/>
      <dgm:spPr/>
      <dgm:t>
        <a:bodyPr/>
        <a:lstStyle/>
        <a:p>
          <a:r>
            <a:rPr lang="en-US" b="0" i="0" u="none" dirty="0"/>
            <a:t>Mottling</a:t>
          </a:r>
          <a:endParaRPr lang="en-US" dirty="0"/>
        </a:p>
      </dgm:t>
    </dgm:pt>
    <dgm:pt modelId="{FFBA1839-F5B6-4E03-8916-4418E0E1B5E6}" type="parTrans" cxnId="{C50AD8AF-C404-46E9-8FE2-130B83EDB975}">
      <dgm:prSet/>
      <dgm:spPr/>
      <dgm:t>
        <a:bodyPr/>
        <a:lstStyle/>
        <a:p>
          <a:endParaRPr lang="en-US"/>
        </a:p>
      </dgm:t>
    </dgm:pt>
    <dgm:pt modelId="{B0F327D1-1EA4-461B-AC12-6ED7DE62FFE6}" type="sibTrans" cxnId="{C50AD8AF-C404-46E9-8FE2-130B83EDB975}">
      <dgm:prSet/>
      <dgm:spPr/>
      <dgm:t>
        <a:bodyPr/>
        <a:lstStyle/>
        <a:p>
          <a:endParaRPr lang="en-US"/>
        </a:p>
      </dgm:t>
    </dgm:pt>
    <dgm:pt modelId="{6DB3AB5D-AB84-4E17-92AC-6888DF2B339D}">
      <dgm:prSet/>
      <dgm:spPr/>
      <dgm:t>
        <a:bodyPr/>
        <a:lstStyle/>
        <a:p>
          <a:r>
            <a:rPr lang="en-US" b="0" i="0" u="none" dirty="0"/>
            <a:t>Temperature instability</a:t>
          </a:r>
          <a:endParaRPr lang="en-US" dirty="0"/>
        </a:p>
      </dgm:t>
    </dgm:pt>
    <dgm:pt modelId="{7FACB5C9-0F66-4EDF-BF21-EE81010D2BC0}" type="parTrans" cxnId="{636FCF9F-1A34-4703-B0AF-9F494B06B49D}">
      <dgm:prSet/>
      <dgm:spPr/>
      <dgm:t>
        <a:bodyPr/>
        <a:lstStyle/>
        <a:p>
          <a:endParaRPr lang="en-US"/>
        </a:p>
      </dgm:t>
    </dgm:pt>
    <dgm:pt modelId="{C4B15B1F-24CF-46D1-83A2-163923BE34B9}" type="sibTrans" cxnId="{636FCF9F-1A34-4703-B0AF-9F494B06B49D}">
      <dgm:prSet/>
      <dgm:spPr/>
      <dgm:t>
        <a:bodyPr/>
        <a:lstStyle/>
        <a:p>
          <a:endParaRPr lang="en-US"/>
        </a:p>
      </dgm:t>
    </dgm:pt>
    <dgm:pt modelId="{107BFEC8-AAD0-49A3-9483-81292E268556}" type="pres">
      <dgm:prSet presAssocID="{ACBF21AF-BB29-4E10-9E06-036DF6FB1793}" presName="Name0" presStyleCnt="0">
        <dgm:presLayoutVars>
          <dgm:dir/>
          <dgm:animLvl val="lvl"/>
          <dgm:resizeHandles val="exact"/>
        </dgm:presLayoutVars>
      </dgm:prSet>
      <dgm:spPr/>
    </dgm:pt>
    <dgm:pt modelId="{B6474C93-2CF8-4512-8A53-E6513D547B35}" type="pres">
      <dgm:prSet presAssocID="{9925E85D-BD95-40DD-96CC-BA2AB6FC5D63}" presName="composite" presStyleCnt="0"/>
      <dgm:spPr/>
    </dgm:pt>
    <dgm:pt modelId="{E3EDB986-E756-465C-9143-49619B95FF6F}" type="pres">
      <dgm:prSet presAssocID="{9925E85D-BD95-40DD-96CC-BA2AB6FC5D63}" presName="parTx" presStyleLbl="alignNode1" presStyleIdx="0" presStyleCnt="2">
        <dgm:presLayoutVars>
          <dgm:chMax val="0"/>
          <dgm:chPref val="0"/>
          <dgm:bulletEnabled val="1"/>
        </dgm:presLayoutVars>
      </dgm:prSet>
      <dgm:spPr/>
    </dgm:pt>
    <dgm:pt modelId="{A8B66908-D73F-4B9E-BBE2-C7B36E855483}" type="pres">
      <dgm:prSet presAssocID="{9925E85D-BD95-40DD-96CC-BA2AB6FC5D63}" presName="desTx" presStyleLbl="alignAccFollowNode1" presStyleIdx="0" presStyleCnt="2">
        <dgm:presLayoutVars>
          <dgm:bulletEnabled val="1"/>
        </dgm:presLayoutVars>
      </dgm:prSet>
      <dgm:spPr/>
    </dgm:pt>
    <dgm:pt modelId="{53A29AD6-9C1C-4137-BFD9-12DB61C9A8C0}" type="pres">
      <dgm:prSet presAssocID="{70325A04-87F9-4380-A1A8-B94E5717AE66}" presName="space" presStyleCnt="0"/>
      <dgm:spPr/>
    </dgm:pt>
    <dgm:pt modelId="{92E1763F-D645-409B-8D3F-945BF99CE117}" type="pres">
      <dgm:prSet presAssocID="{4287171E-195F-4F78-A884-B9BF6CC38A62}" presName="composite" presStyleCnt="0"/>
      <dgm:spPr/>
    </dgm:pt>
    <dgm:pt modelId="{1438CCCB-41E6-406F-A230-91F7395A896C}" type="pres">
      <dgm:prSet presAssocID="{4287171E-195F-4F78-A884-B9BF6CC38A62}" presName="parTx" presStyleLbl="alignNode1" presStyleIdx="1" presStyleCnt="2">
        <dgm:presLayoutVars>
          <dgm:chMax val="0"/>
          <dgm:chPref val="0"/>
          <dgm:bulletEnabled val="1"/>
        </dgm:presLayoutVars>
      </dgm:prSet>
      <dgm:spPr/>
    </dgm:pt>
    <dgm:pt modelId="{A6538434-9E3D-4769-9383-000F1201AACD}" type="pres">
      <dgm:prSet presAssocID="{4287171E-195F-4F78-A884-B9BF6CC38A62}" presName="desTx" presStyleLbl="alignAccFollowNode1" presStyleIdx="1" presStyleCnt="2">
        <dgm:presLayoutVars>
          <dgm:bulletEnabled val="1"/>
        </dgm:presLayoutVars>
      </dgm:prSet>
      <dgm:spPr/>
    </dgm:pt>
  </dgm:ptLst>
  <dgm:cxnLst>
    <dgm:cxn modelId="{D165DB0F-DF8B-4E9A-AD64-B82664CC4F41}" type="presOf" srcId="{ACBF21AF-BB29-4E10-9E06-036DF6FB1793}" destId="{107BFEC8-AAD0-49A3-9483-81292E268556}" srcOrd="0" destOrd="0" presId="urn:microsoft.com/office/officeart/2005/8/layout/hList1"/>
    <dgm:cxn modelId="{7996F42E-38BC-4BD2-BCA8-203BC000822A}" srcId="{4287171E-195F-4F78-A884-B9BF6CC38A62}" destId="{D4FA1A44-DB5B-4946-BAC1-15BA6F1220FF}" srcOrd="3" destOrd="0" parTransId="{4081EAB8-E611-468B-BA5B-51F6DFB410C0}" sibTransId="{D3B35C98-58B1-4291-B08F-08459B1DA6DD}"/>
    <dgm:cxn modelId="{D1E8AC3B-D075-4E99-838D-72E9C8CD51F2}" type="presOf" srcId="{7067305C-31F9-4C09-8DE9-34185D9DCA6F}" destId="{A8B66908-D73F-4B9E-BBE2-C7B36E855483}" srcOrd="0" destOrd="0" presId="urn:microsoft.com/office/officeart/2005/8/layout/hList1"/>
    <dgm:cxn modelId="{9C80523F-677F-4C05-A141-FD0EF4261233}" srcId="{4287171E-195F-4F78-A884-B9BF6CC38A62}" destId="{690C0D10-197F-4720-A76A-5B57EA726D0F}" srcOrd="0" destOrd="0" parTransId="{850D8160-E4B8-471A-9D58-AD8EEB657086}" sibTransId="{E9ADF6AF-1B94-463C-9379-839536C9B4F5}"/>
    <dgm:cxn modelId="{38DF1840-855E-45FF-8EEC-A3A8B22B68C5}" srcId="{ACBF21AF-BB29-4E10-9E06-036DF6FB1793}" destId="{9925E85D-BD95-40DD-96CC-BA2AB6FC5D63}" srcOrd="0" destOrd="0" parTransId="{A1920E3D-25F5-49CD-9DEA-39B868E146E8}" sibTransId="{70325A04-87F9-4380-A1A8-B94E5717AE66}"/>
    <dgm:cxn modelId="{CA60265E-00AA-4D38-82FD-B65C7ECFC20D}" type="presOf" srcId="{6DB3AB5D-AB84-4E17-92AC-6888DF2B339D}" destId="{A6538434-9E3D-4769-9383-000F1201AACD}" srcOrd="0" destOrd="10" presId="urn:microsoft.com/office/officeart/2005/8/layout/hList1"/>
    <dgm:cxn modelId="{C180345E-9BDD-446F-8AAE-CC9F7B17AD89}" srcId="{9925E85D-BD95-40DD-96CC-BA2AB6FC5D63}" destId="{62E952D2-CC22-4BBA-BEBD-7269676DDFD7}" srcOrd="6" destOrd="0" parTransId="{D07B7A9D-B817-430F-BC40-7A696D89DAAE}" sibTransId="{7EC04A41-CF6E-4EA6-8926-E9D71382D19E}"/>
    <dgm:cxn modelId="{E14A5662-E433-42E9-BF53-4001C64F4010}" srcId="{ACBF21AF-BB29-4E10-9E06-036DF6FB1793}" destId="{4287171E-195F-4F78-A884-B9BF6CC38A62}" srcOrd="1" destOrd="0" parTransId="{DC8A4BA2-7F66-4CFC-9AC5-F30D8BB1278C}" sibTransId="{D868AA7C-1ADD-47BB-A5C7-6D2CF4F3872A}"/>
    <dgm:cxn modelId="{6BA94C63-25BB-45DE-881C-9AB4764F1F6B}" type="presOf" srcId="{A1EBF3DD-B83F-465F-B512-8C3F042DC0DB}" destId="{A6538434-9E3D-4769-9383-000F1201AACD}" srcOrd="0" destOrd="1" presId="urn:microsoft.com/office/officeart/2005/8/layout/hList1"/>
    <dgm:cxn modelId="{943B2564-4069-4F43-8D6F-928B549D58A4}" type="presOf" srcId="{A1B67B7B-5E81-48FD-8663-136621DA6FCB}" destId="{A8B66908-D73F-4B9E-BBE2-C7B36E855483}" srcOrd="0" destOrd="3" presId="urn:microsoft.com/office/officeart/2005/8/layout/hList1"/>
    <dgm:cxn modelId="{B0A10D66-606C-4044-AF66-C392D9000A34}" srcId="{9925E85D-BD95-40DD-96CC-BA2AB6FC5D63}" destId="{C1B890F7-2E94-48A1-80EF-57A6C27C1F60}" srcOrd="7" destOrd="0" parTransId="{D5AE450E-91F8-443D-BA57-4AD7ACBBF8FA}" sibTransId="{4954FD70-F11A-4701-85E3-A3211CFC71AD}"/>
    <dgm:cxn modelId="{0BEF7566-4C29-4E62-BEE3-D69F95BD83DB}" srcId="{4287171E-195F-4F78-A884-B9BF6CC38A62}" destId="{BEFDF82F-DAF5-4CB2-954B-388141C0810A}" srcOrd="6" destOrd="0" parTransId="{1C227F32-4DA5-4E7F-891E-116FBB2FFF57}" sibTransId="{31FBABDB-3BCF-43B9-94F7-1AFAF04B855E}"/>
    <dgm:cxn modelId="{8BF22F67-CA4B-48A6-A9C2-F8B79C1D6D9F}" type="presOf" srcId="{35E51A1D-21FD-4A59-93AF-0F051F363F5B}" destId="{A8B66908-D73F-4B9E-BBE2-C7B36E855483}" srcOrd="0" destOrd="8" presId="urn:microsoft.com/office/officeart/2005/8/layout/hList1"/>
    <dgm:cxn modelId="{A378174A-54BC-414B-94B3-92BEBF3F53C8}" srcId="{4287171E-195F-4F78-A884-B9BF6CC38A62}" destId="{6339BB59-ED19-4713-B5C8-5AF4DAF939B3}" srcOrd="7" destOrd="0" parTransId="{096B37BE-116E-434D-A4C3-497B5066ECB4}" sibTransId="{9BC08977-00A8-483B-B0B9-FF0CDED32E60}"/>
    <dgm:cxn modelId="{6FB6694A-85C0-4A69-9F11-C23B82004C40}" type="presOf" srcId="{A4BCE07A-8948-4304-B17E-935FB8B7CE5A}" destId="{A8B66908-D73F-4B9E-BBE2-C7B36E855483}" srcOrd="0" destOrd="5" presId="urn:microsoft.com/office/officeart/2005/8/layout/hList1"/>
    <dgm:cxn modelId="{E2D82D4B-00BA-4888-B4E0-CC5CDE563B4A}" srcId="{9925E85D-BD95-40DD-96CC-BA2AB6FC5D63}" destId="{A0D9B823-D486-472D-A08E-CF528DAB8D3F}" srcOrd="4" destOrd="0" parTransId="{52A9C2BD-3469-4EB3-A2E1-5BDCC62EC41F}" sibTransId="{068129E9-3C10-4904-A85D-B7F3DAE25CAA}"/>
    <dgm:cxn modelId="{CC2E476D-DB5A-4DDE-9898-09A79B3B4581}" srcId="{4287171E-195F-4F78-A884-B9BF6CC38A62}" destId="{AB48FEA1-16F3-47BC-9AAA-890C864E211B}" srcOrd="4" destOrd="0" parTransId="{203965CC-B9F5-42C2-A2F0-485B3D1B0B3C}" sibTransId="{98B9BAEF-6786-4EB4-9B4E-5A65D98A90FC}"/>
    <dgm:cxn modelId="{831BF253-B182-46A3-8380-3CC9F9E9E489}" srcId="{4287171E-195F-4F78-A884-B9BF6CC38A62}" destId="{0E9D028A-E676-42D8-B78F-A809B8E607AC}" srcOrd="2" destOrd="0" parTransId="{DF3FE043-8804-4DB6-BAE1-E1E68242B78B}" sibTransId="{452FE1E8-E3F2-416C-B4A1-E6B2DDC9CA65}"/>
    <dgm:cxn modelId="{28A24475-1513-4126-B396-B3CC8F318948}" type="presOf" srcId="{A0D9B823-D486-472D-A08E-CF528DAB8D3F}" destId="{A8B66908-D73F-4B9E-BBE2-C7B36E855483}" srcOrd="0" destOrd="4" presId="urn:microsoft.com/office/officeart/2005/8/layout/hList1"/>
    <dgm:cxn modelId="{945E3557-7CD7-4979-AA98-272616A95265}" type="presOf" srcId="{47BAC558-3FAC-4A0E-A7C0-AEE3A11EDBDA}" destId="{A6538434-9E3D-4769-9383-000F1201AACD}" srcOrd="0" destOrd="9" presId="urn:microsoft.com/office/officeart/2005/8/layout/hList1"/>
    <dgm:cxn modelId="{8C61867D-E847-44CE-9340-D8FE03F4D146}" type="presOf" srcId="{0E9D028A-E676-42D8-B78F-A809B8E607AC}" destId="{A6538434-9E3D-4769-9383-000F1201AACD}" srcOrd="0" destOrd="2" presId="urn:microsoft.com/office/officeart/2005/8/layout/hList1"/>
    <dgm:cxn modelId="{D9274487-8A61-449C-A59B-AC63A79BF153}" srcId="{9925E85D-BD95-40DD-96CC-BA2AB6FC5D63}" destId="{7067305C-31F9-4C09-8DE9-34185D9DCA6F}" srcOrd="0" destOrd="0" parTransId="{8A92CA4D-5609-44A9-B683-E717A5378194}" sibTransId="{D85743A3-1AF3-4562-85B5-1F26DF265536}"/>
    <dgm:cxn modelId="{D3E2ED87-D767-4C39-9232-5AEBCE21D762}" type="presOf" srcId="{C1B890F7-2E94-48A1-80EF-57A6C27C1F60}" destId="{A8B66908-D73F-4B9E-BBE2-C7B36E855483}" srcOrd="0" destOrd="7" presId="urn:microsoft.com/office/officeart/2005/8/layout/hList1"/>
    <dgm:cxn modelId="{7A30E18F-1663-48EA-940A-3B1D8B3150CF}" type="presOf" srcId="{A8A5C874-7BEF-4796-8407-FE9FA0171F21}" destId="{A8B66908-D73F-4B9E-BBE2-C7B36E855483}" srcOrd="0" destOrd="2" presId="urn:microsoft.com/office/officeart/2005/8/layout/hList1"/>
    <dgm:cxn modelId="{81392E95-1ACF-4CD8-9979-3DF41BD4F3BB}" srcId="{9925E85D-BD95-40DD-96CC-BA2AB6FC5D63}" destId="{A8A5C874-7BEF-4796-8407-FE9FA0171F21}" srcOrd="2" destOrd="0" parTransId="{4F791BC0-1F02-487D-AECB-60174278214F}" sibTransId="{52EFF8F8-3006-4202-BBFE-37D23903DEDF}"/>
    <dgm:cxn modelId="{70C26A99-326F-44B8-B0A5-22EE604B69CA}" srcId="{9925E85D-BD95-40DD-96CC-BA2AB6FC5D63}" destId="{A4BCE07A-8948-4304-B17E-935FB8B7CE5A}" srcOrd="5" destOrd="0" parTransId="{422C206F-3947-4B4D-A296-20109361B7C8}" sibTransId="{886EB2C4-E799-4BB6-A98B-511C7171A464}"/>
    <dgm:cxn modelId="{ACB4379A-5307-4C59-8D31-BACAF461F0BA}" type="presOf" srcId="{4287171E-195F-4F78-A884-B9BF6CC38A62}" destId="{1438CCCB-41E6-406F-A230-91F7395A896C}" srcOrd="0" destOrd="0" presId="urn:microsoft.com/office/officeart/2005/8/layout/hList1"/>
    <dgm:cxn modelId="{636FCF9F-1A34-4703-B0AF-9F494B06B49D}" srcId="{4287171E-195F-4F78-A884-B9BF6CC38A62}" destId="{6DB3AB5D-AB84-4E17-92AC-6888DF2B339D}" srcOrd="10" destOrd="0" parTransId="{7FACB5C9-0F66-4EDF-BF21-EE81010D2BC0}" sibTransId="{C4B15B1F-24CF-46D1-83A2-163923BE34B9}"/>
    <dgm:cxn modelId="{48F3FFA7-FD74-45A7-8C3C-063CCEE87514}" type="presOf" srcId="{BEFDF82F-DAF5-4CB2-954B-388141C0810A}" destId="{A6538434-9E3D-4769-9383-000F1201AACD}" srcOrd="0" destOrd="6" presId="urn:microsoft.com/office/officeart/2005/8/layout/hList1"/>
    <dgm:cxn modelId="{C50AD8AF-C404-46E9-8FE2-130B83EDB975}" srcId="{4287171E-195F-4F78-A884-B9BF6CC38A62}" destId="{47BAC558-3FAC-4A0E-A7C0-AEE3A11EDBDA}" srcOrd="9" destOrd="0" parTransId="{FFBA1839-F5B6-4E03-8916-4418E0E1B5E6}" sibTransId="{B0F327D1-1EA4-461B-AC12-6ED7DE62FFE6}"/>
    <dgm:cxn modelId="{7C5641B8-3FE2-486D-8EF4-F5B19085E560}" srcId="{4287171E-195F-4F78-A884-B9BF6CC38A62}" destId="{A3C4B728-723F-4DEE-9D28-7553B65D11C0}" srcOrd="8" destOrd="0" parTransId="{5B2ECB64-4FB3-41E0-A866-DB20B1094900}" sibTransId="{C8984375-AF80-4314-8A7C-284A5061FE01}"/>
    <dgm:cxn modelId="{33DE64BE-CE7F-4BEB-8542-91B52E5B07AB}" type="presOf" srcId="{939C765D-F6F7-40CB-B208-413920AC3B60}" destId="{A6538434-9E3D-4769-9383-000F1201AACD}" srcOrd="0" destOrd="5" presId="urn:microsoft.com/office/officeart/2005/8/layout/hList1"/>
    <dgm:cxn modelId="{C2E7C1C4-DBF2-475E-985D-7D25D5C015D6}" srcId="{9925E85D-BD95-40DD-96CC-BA2AB6FC5D63}" destId="{35E51A1D-21FD-4A59-93AF-0F051F363F5B}" srcOrd="8" destOrd="0" parTransId="{134B8ED8-DBE8-4FBB-8ECA-EF7826527346}" sibTransId="{38857BD6-8DF8-497C-B7A4-70FDA6411447}"/>
    <dgm:cxn modelId="{D2BABDC8-4DA1-42D6-A314-4C02C482B1CD}" srcId="{4287171E-195F-4F78-A884-B9BF6CC38A62}" destId="{A1EBF3DD-B83F-465F-B512-8C3F042DC0DB}" srcOrd="1" destOrd="0" parTransId="{0217EA80-5416-4D45-B013-34B5AF8C743D}" sibTransId="{32CB30E5-B83C-4B7D-B08B-0643A663BAFE}"/>
    <dgm:cxn modelId="{C03A15CA-3B6D-450C-B545-EC192C086C1D}" type="presOf" srcId="{B1C63219-15A8-4349-9977-C810C954BE9C}" destId="{A8B66908-D73F-4B9E-BBE2-C7B36E855483}" srcOrd="0" destOrd="1" presId="urn:microsoft.com/office/officeart/2005/8/layout/hList1"/>
    <dgm:cxn modelId="{C6B835CC-BFC4-4CF4-A74D-0F9114686B6F}" type="presOf" srcId="{62E952D2-CC22-4BBA-BEBD-7269676DDFD7}" destId="{A8B66908-D73F-4B9E-BBE2-C7B36E855483}" srcOrd="0" destOrd="6" presId="urn:microsoft.com/office/officeart/2005/8/layout/hList1"/>
    <dgm:cxn modelId="{D2A963CD-A88C-4FC9-A4F0-E0B27AB21E4F}" srcId="{9925E85D-BD95-40DD-96CC-BA2AB6FC5D63}" destId="{A1B67B7B-5E81-48FD-8663-136621DA6FCB}" srcOrd="3" destOrd="0" parTransId="{A2A4209C-2E70-4C61-AF8B-3DC04431BDE0}" sibTransId="{B0BA0EBC-1C73-4CBF-B639-08185FEA227A}"/>
    <dgm:cxn modelId="{A100D5D2-12DB-45BB-97FC-74B376C9912F}" type="presOf" srcId="{D4FA1A44-DB5B-4946-BAC1-15BA6F1220FF}" destId="{A6538434-9E3D-4769-9383-000F1201AACD}" srcOrd="0" destOrd="3" presId="urn:microsoft.com/office/officeart/2005/8/layout/hList1"/>
    <dgm:cxn modelId="{D1BAB0D9-5D4E-4F52-84A9-95160D32C0D2}" srcId="{4287171E-195F-4F78-A884-B9BF6CC38A62}" destId="{939C765D-F6F7-40CB-B208-413920AC3B60}" srcOrd="5" destOrd="0" parTransId="{A802055F-0F61-40EE-88B6-1AE23A11DD2D}" sibTransId="{7AB90E9A-FC27-4CC8-98FA-9AB61D0901C9}"/>
    <dgm:cxn modelId="{282C04DA-2688-4DB6-AF52-A814F007D59A}" type="presOf" srcId="{AB48FEA1-16F3-47BC-9AAA-890C864E211B}" destId="{A6538434-9E3D-4769-9383-000F1201AACD}" srcOrd="0" destOrd="4" presId="urn:microsoft.com/office/officeart/2005/8/layout/hList1"/>
    <dgm:cxn modelId="{39B2ADE6-02BD-4559-8584-0BDCD1D0458E}" type="presOf" srcId="{A3C4B728-723F-4DEE-9D28-7553B65D11C0}" destId="{A6538434-9E3D-4769-9383-000F1201AACD}" srcOrd="0" destOrd="8" presId="urn:microsoft.com/office/officeart/2005/8/layout/hList1"/>
    <dgm:cxn modelId="{4764BDEB-DF95-446B-9473-2AD74E1433E2}" srcId="{9925E85D-BD95-40DD-96CC-BA2AB6FC5D63}" destId="{B1C63219-15A8-4349-9977-C810C954BE9C}" srcOrd="1" destOrd="0" parTransId="{2FD04718-0FB5-4ACE-8396-F8AF8555E4A5}" sibTransId="{5E9FA795-91F1-4F04-89C4-0350EA518715}"/>
    <dgm:cxn modelId="{547D0EEC-C05F-4F6C-887F-33BBE38C1935}" type="presOf" srcId="{6339BB59-ED19-4713-B5C8-5AF4DAF939B3}" destId="{A6538434-9E3D-4769-9383-000F1201AACD}" srcOrd="0" destOrd="7" presId="urn:microsoft.com/office/officeart/2005/8/layout/hList1"/>
    <dgm:cxn modelId="{E2E2C0F9-8A0D-4749-98B1-136CDF6FAA3F}" type="presOf" srcId="{690C0D10-197F-4720-A76A-5B57EA726D0F}" destId="{A6538434-9E3D-4769-9383-000F1201AACD}" srcOrd="0" destOrd="0" presId="urn:microsoft.com/office/officeart/2005/8/layout/hList1"/>
    <dgm:cxn modelId="{4AD100FF-9E37-42C1-9E76-208EDF43582C}" type="presOf" srcId="{9925E85D-BD95-40DD-96CC-BA2AB6FC5D63}" destId="{E3EDB986-E756-465C-9143-49619B95FF6F}" srcOrd="0" destOrd="0" presId="urn:microsoft.com/office/officeart/2005/8/layout/hList1"/>
    <dgm:cxn modelId="{3B375E79-7BBE-44A3-A25E-9F219DA31CB5}" type="presParOf" srcId="{107BFEC8-AAD0-49A3-9483-81292E268556}" destId="{B6474C93-2CF8-4512-8A53-E6513D547B35}" srcOrd="0" destOrd="0" presId="urn:microsoft.com/office/officeart/2005/8/layout/hList1"/>
    <dgm:cxn modelId="{88EA9D32-C77A-4D54-8813-33B40B3DAE01}" type="presParOf" srcId="{B6474C93-2CF8-4512-8A53-E6513D547B35}" destId="{E3EDB986-E756-465C-9143-49619B95FF6F}" srcOrd="0" destOrd="0" presId="urn:microsoft.com/office/officeart/2005/8/layout/hList1"/>
    <dgm:cxn modelId="{72BDF914-F8D0-4933-8D83-3EB5F2D19560}" type="presParOf" srcId="{B6474C93-2CF8-4512-8A53-E6513D547B35}" destId="{A8B66908-D73F-4B9E-BBE2-C7B36E855483}" srcOrd="1" destOrd="0" presId="urn:microsoft.com/office/officeart/2005/8/layout/hList1"/>
    <dgm:cxn modelId="{9E89E743-C028-45F3-81CB-27DC5EA143A3}" type="presParOf" srcId="{107BFEC8-AAD0-49A3-9483-81292E268556}" destId="{53A29AD6-9C1C-4137-BFD9-12DB61C9A8C0}" srcOrd="1" destOrd="0" presId="urn:microsoft.com/office/officeart/2005/8/layout/hList1"/>
    <dgm:cxn modelId="{7AFD4E70-1552-4607-B9A2-962FFC955E9D}" type="presParOf" srcId="{107BFEC8-AAD0-49A3-9483-81292E268556}" destId="{92E1763F-D645-409B-8D3F-945BF99CE117}" srcOrd="2" destOrd="0" presId="urn:microsoft.com/office/officeart/2005/8/layout/hList1"/>
    <dgm:cxn modelId="{37648DA4-28E0-44E0-891C-A22D61CA5922}" type="presParOf" srcId="{92E1763F-D645-409B-8D3F-945BF99CE117}" destId="{1438CCCB-41E6-406F-A230-91F7395A896C}" srcOrd="0" destOrd="0" presId="urn:microsoft.com/office/officeart/2005/8/layout/hList1"/>
    <dgm:cxn modelId="{3EBA4B7D-5876-4CF3-BFF6-687DF968B101}" type="presParOf" srcId="{92E1763F-D645-409B-8D3F-945BF99CE117}" destId="{A6538434-9E3D-4769-9383-000F1201AA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C18070-B465-1745-9B94-9E92F59A8686}" type="doc">
      <dgm:prSet loTypeId="urn:microsoft.com/office/officeart/2005/8/layout/cycle4" loCatId="" qsTypeId="urn:microsoft.com/office/officeart/2005/8/quickstyle/3d3" qsCatId="3D" csTypeId="urn:microsoft.com/office/officeart/2005/8/colors/accent3_2" csCatId="accent3" phldr="1"/>
      <dgm:spPr/>
      <dgm:t>
        <a:bodyPr/>
        <a:lstStyle/>
        <a:p>
          <a:endParaRPr lang="en-US"/>
        </a:p>
      </dgm:t>
    </dgm:pt>
    <dgm:pt modelId="{8681078E-213F-4447-A845-0F522056A06F}">
      <dgm:prSet phldrT="[Text]"/>
      <dgm:spPr/>
      <dgm:t>
        <a:bodyPr/>
        <a:lstStyle/>
        <a:p>
          <a:r>
            <a:rPr lang="en-US" baseline="0" dirty="0">
              <a:solidFill>
                <a:schemeClr val="tx1"/>
              </a:solidFill>
              <a:latin typeface="+mn-lt"/>
            </a:rPr>
            <a:t>Over- reactivity to sensory stimulation</a:t>
          </a:r>
        </a:p>
      </dgm:t>
      <dgm:extLst>
        <a:ext uri="{E40237B7-FDA0-4F09-8148-C483321AD2D9}">
          <dgm14:cNvPr xmlns:dgm14="http://schemas.microsoft.com/office/drawing/2010/diagram" id="0" name="" descr="Non-pharmacologic supports are essential for infants with NAS.  Managing envirmental stimulation, vertical rocking and slow gentle handling during caregiving are important strategies"/>
        </a:ext>
      </dgm:extLst>
    </dgm:pt>
    <dgm:pt modelId="{0560CD70-6F42-9542-861D-857D180A36A8}" type="parTrans" cxnId="{E1A00974-1CD5-2D47-96A0-75B7FE9B559F}">
      <dgm:prSet/>
      <dgm:spPr/>
      <dgm:t>
        <a:bodyPr/>
        <a:lstStyle/>
        <a:p>
          <a:endParaRPr lang="en-US"/>
        </a:p>
      </dgm:t>
    </dgm:pt>
    <dgm:pt modelId="{363BA88B-888D-2846-87F4-887073C87EB8}" type="sibTrans" cxnId="{E1A00974-1CD5-2D47-96A0-75B7FE9B559F}">
      <dgm:prSet/>
      <dgm:spPr/>
      <dgm:t>
        <a:bodyPr/>
        <a:lstStyle/>
        <a:p>
          <a:endParaRPr lang="en-US"/>
        </a:p>
      </dgm:t>
    </dgm:pt>
    <dgm:pt modelId="{B8813240-B877-8E42-8AAD-DB761D61C8EF}">
      <dgm:prSet phldrT="[Text]"/>
      <dgm:spPr/>
      <dgm:t>
        <a:bodyPr/>
        <a:lstStyle/>
        <a:p>
          <a:r>
            <a:rPr lang="en-US" baseline="0" dirty="0">
              <a:solidFill>
                <a:schemeClr val="tx1"/>
              </a:solidFill>
              <a:latin typeface="+mn-lt"/>
            </a:rPr>
            <a:t>Motor/ Tone/ Movement</a:t>
          </a:r>
        </a:p>
      </dgm:t>
    </dgm:pt>
    <dgm:pt modelId="{A4929928-2E0C-5D4A-BC0E-3C3D46771375}" type="parTrans" cxnId="{559FEF70-E913-E041-AC3F-3E6B4CF2D5DC}">
      <dgm:prSet/>
      <dgm:spPr/>
      <dgm:t>
        <a:bodyPr/>
        <a:lstStyle/>
        <a:p>
          <a:endParaRPr lang="en-US"/>
        </a:p>
      </dgm:t>
    </dgm:pt>
    <dgm:pt modelId="{08B2DDEF-9736-B142-95D9-B4227C41037E}" type="sibTrans" cxnId="{559FEF70-E913-E041-AC3F-3E6B4CF2D5DC}">
      <dgm:prSet/>
      <dgm:spPr/>
      <dgm:t>
        <a:bodyPr/>
        <a:lstStyle/>
        <a:p>
          <a:endParaRPr lang="en-US"/>
        </a:p>
      </dgm:t>
    </dgm:pt>
    <dgm:pt modelId="{49A5CC67-42F6-5342-91BB-E454156D9B3C}">
      <dgm:prSet phldrT="[Text]"/>
      <dgm:spPr/>
      <dgm:t>
        <a:bodyPr/>
        <a:lstStyle/>
        <a:p>
          <a:r>
            <a:rPr lang="en-US" b="0" dirty="0">
              <a:solidFill>
                <a:schemeClr val="tx1"/>
              </a:solidFill>
              <a:latin typeface="+mn-lt"/>
            </a:rPr>
            <a:t>Signs of Stress</a:t>
          </a:r>
        </a:p>
      </dgm:t>
    </dgm:pt>
    <dgm:pt modelId="{9C0A0DEE-39C1-2B4D-8560-0187EA7337F6}" type="parTrans" cxnId="{45A030AE-E07B-7844-8577-A866F16C0398}">
      <dgm:prSet/>
      <dgm:spPr/>
      <dgm:t>
        <a:bodyPr/>
        <a:lstStyle/>
        <a:p>
          <a:endParaRPr lang="en-US"/>
        </a:p>
      </dgm:t>
    </dgm:pt>
    <dgm:pt modelId="{A7EDB869-3825-C74B-B07D-9197A35DC972}" type="sibTrans" cxnId="{45A030AE-E07B-7844-8577-A866F16C0398}">
      <dgm:prSet/>
      <dgm:spPr/>
      <dgm:t>
        <a:bodyPr/>
        <a:lstStyle/>
        <a:p>
          <a:endParaRPr lang="en-US"/>
        </a:p>
      </dgm:t>
    </dgm:pt>
    <dgm:pt modelId="{8ADEBEAC-708F-F440-86E6-FE84E5282481}">
      <dgm:prSet phldrT="[Text]"/>
      <dgm:spPr/>
      <dgm:t>
        <a:bodyPr/>
        <a:lstStyle/>
        <a:p>
          <a:r>
            <a:rPr lang="en-US" baseline="0" dirty="0">
              <a:solidFill>
                <a:schemeClr val="tx1"/>
              </a:solidFill>
              <a:latin typeface="+mn-lt"/>
            </a:rPr>
            <a:t>Sleep/Wake Control</a:t>
          </a:r>
        </a:p>
      </dgm:t>
    </dgm:pt>
    <dgm:pt modelId="{89F31BC4-BE1C-594A-A864-E9B2C328B2C4}" type="parTrans" cxnId="{15E13E0A-6B34-6D4D-9A97-D6F28FDA6091}">
      <dgm:prSet/>
      <dgm:spPr/>
      <dgm:t>
        <a:bodyPr/>
        <a:lstStyle/>
        <a:p>
          <a:endParaRPr lang="en-US"/>
        </a:p>
      </dgm:t>
    </dgm:pt>
    <dgm:pt modelId="{9DEFC793-764F-8642-834B-0E34940307F2}" type="sibTrans" cxnId="{15E13E0A-6B34-6D4D-9A97-D6F28FDA6091}">
      <dgm:prSet/>
      <dgm:spPr/>
      <dgm:t>
        <a:bodyPr/>
        <a:lstStyle/>
        <a:p>
          <a:endParaRPr lang="en-US"/>
        </a:p>
      </dgm:t>
    </dgm:pt>
    <dgm:pt modelId="{7007BE3F-43C7-BF40-B100-EA9CAA3EB7C2}" type="pres">
      <dgm:prSet presAssocID="{A8C18070-B465-1745-9B94-9E92F59A8686}" presName="cycleMatrixDiagram" presStyleCnt="0">
        <dgm:presLayoutVars>
          <dgm:chMax val="1"/>
          <dgm:dir/>
          <dgm:animLvl val="lvl"/>
          <dgm:resizeHandles val="exact"/>
        </dgm:presLayoutVars>
      </dgm:prSet>
      <dgm:spPr/>
    </dgm:pt>
    <dgm:pt modelId="{0B0A690B-6F4F-7048-9A32-243E6134A5A1}" type="pres">
      <dgm:prSet presAssocID="{A8C18070-B465-1745-9B94-9E92F59A8686}" presName="children" presStyleCnt="0"/>
      <dgm:spPr/>
    </dgm:pt>
    <dgm:pt modelId="{9DC25F5C-ECEE-CB4E-B7D1-E254A64D8D91}" type="pres">
      <dgm:prSet presAssocID="{A8C18070-B465-1745-9B94-9E92F59A8686}" presName="childPlaceholder" presStyleCnt="0"/>
      <dgm:spPr/>
    </dgm:pt>
    <dgm:pt modelId="{892B951B-524F-D344-98B1-35B66B21342C}" type="pres">
      <dgm:prSet presAssocID="{A8C18070-B465-1745-9B94-9E92F59A8686}" presName="circle" presStyleCnt="0"/>
      <dgm:spPr/>
    </dgm:pt>
    <dgm:pt modelId="{BB9FB267-733F-874D-8DD0-AE20B0DF4CF9}" type="pres">
      <dgm:prSet presAssocID="{A8C18070-B465-1745-9B94-9E92F59A8686}" presName="quadrant1" presStyleLbl="node1" presStyleIdx="0" presStyleCnt="4">
        <dgm:presLayoutVars>
          <dgm:chMax val="1"/>
          <dgm:bulletEnabled val="1"/>
        </dgm:presLayoutVars>
      </dgm:prSet>
      <dgm:spPr/>
    </dgm:pt>
    <dgm:pt modelId="{294C4898-BB13-1B42-B5E1-642906B63428}" type="pres">
      <dgm:prSet presAssocID="{A8C18070-B465-1745-9B94-9E92F59A8686}" presName="quadrant2" presStyleLbl="node1" presStyleIdx="1" presStyleCnt="4">
        <dgm:presLayoutVars>
          <dgm:chMax val="1"/>
          <dgm:bulletEnabled val="1"/>
        </dgm:presLayoutVars>
      </dgm:prSet>
      <dgm:spPr/>
    </dgm:pt>
    <dgm:pt modelId="{7652D869-9AFF-5349-80BF-CE38676C9D9F}" type="pres">
      <dgm:prSet presAssocID="{A8C18070-B465-1745-9B94-9E92F59A8686}" presName="quadrant3" presStyleLbl="node1" presStyleIdx="2" presStyleCnt="4">
        <dgm:presLayoutVars>
          <dgm:chMax val="1"/>
          <dgm:bulletEnabled val="1"/>
        </dgm:presLayoutVars>
      </dgm:prSet>
      <dgm:spPr/>
    </dgm:pt>
    <dgm:pt modelId="{8BB689AD-FEB5-6D49-BEEF-CE005117F220}" type="pres">
      <dgm:prSet presAssocID="{A8C18070-B465-1745-9B94-9E92F59A8686}" presName="quadrant4" presStyleLbl="node1" presStyleIdx="3" presStyleCnt="4">
        <dgm:presLayoutVars>
          <dgm:chMax val="1"/>
          <dgm:bulletEnabled val="1"/>
        </dgm:presLayoutVars>
      </dgm:prSet>
      <dgm:spPr/>
    </dgm:pt>
    <dgm:pt modelId="{8B952B1B-7CBF-B346-9AAB-4942648BEB22}" type="pres">
      <dgm:prSet presAssocID="{A8C18070-B465-1745-9B94-9E92F59A8686}" presName="quadrantPlaceholder" presStyleCnt="0"/>
      <dgm:spPr/>
    </dgm:pt>
    <dgm:pt modelId="{2980E558-97B6-8B4D-BD87-ED4F136D5B17}" type="pres">
      <dgm:prSet presAssocID="{A8C18070-B465-1745-9B94-9E92F59A8686}" presName="center1" presStyleLbl="fgShp" presStyleIdx="0" presStyleCnt="2"/>
      <dgm:spPr/>
    </dgm:pt>
    <dgm:pt modelId="{D076221F-7952-ED46-8FED-01EDE0DD4E62}" type="pres">
      <dgm:prSet presAssocID="{A8C18070-B465-1745-9B94-9E92F59A8686}" presName="center2" presStyleLbl="fgShp" presStyleIdx="1" presStyleCnt="2"/>
      <dgm:spPr/>
    </dgm:pt>
  </dgm:ptLst>
  <dgm:cxnLst>
    <dgm:cxn modelId="{15E13E0A-6B34-6D4D-9A97-D6F28FDA6091}" srcId="{A8C18070-B465-1745-9B94-9E92F59A8686}" destId="{8ADEBEAC-708F-F440-86E6-FE84E5282481}" srcOrd="3" destOrd="0" parTransId="{89F31BC4-BE1C-594A-A864-E9B2C328B2C4}" sibTransId="{9DEFC793-764F-8642-834B-0E34940307F2}"/>
    <dgm:cxn modelId="{53F9DE25-E42A-3A43-81F3-A01F85A78B4F}" type="presOf" srcId="{A8C18070-B465-1745-9B94-9E92F59A8686}" destId="{7007BE3F-43C7-BF40-B100-EA9CAA3EB7C2}" srcOrd="0" destOrd="0" presId="urn:microsoft.com/office/officeart/2005/8/layout/cycle4"/>
    <dgm:cxn modelId="{5DDE022C-7B00-C043-A183-38910A095AFE}" type="presOf" srcId="{49A5CC67-42F6-5342-91BB-E454156D9B3C}" destId="{7652D869-9AFF-5349-80BF-CE38676C9D9F}" srcOrd="0" destOrd="0" presId="urn:microsoft.com/office/officeart/2005/8/layout/cycle4"/>
    <dgm:cxn modelId="{559FEF70-E913-E041-AC3F-3E6B4CF2D5DC}" srcId="{A8C18070-B465-1745-9B94-9E92F59A8686}" destId="{B8813240-B877-8E42-8AAD-DB761D61C8EF}" srcOrd="1" destOrd="0" parTransId="{A4929928-2E0C-5D4A-BC0E-3C3D46771375}" sibTransId="{08B2DDEF-9736-B142-95D9-B4227C41037E}"/>
    <dgm:cxn modelId="{AB510971-3BAA-DB48-AB71-8FDD5FAC43B2}" type="presOf" srcId="{8681078E-213F-4447-A845-0F522056A06F}" destId="{BB9FB267-733F-874D-8DD0-AE20B0DF4CF9}" srcOrd="0" destOrd="0" presId="urn:microsoft.com/office/officeart/2005/8/layout/cycle4"/>
    <dgm:cxn modelId="{E1A00974-1CD5-2D47-96A0-75B7FE9B559F}" srcId="{A8C18070-B465-1745-9B94-9E92F59A8686}" destId="{8681078E-213F-4447-A845-0F522056A06F}" srcOrd="0" destOrd="0" parTransId="{0560CD70-6F42-9542-861D-857D180A36A8}" sibTransId="{363BA88B-888D-2846-87F4-887073C87EB8}"/>
    <dgm:cxn modelId="{5C08EC55-7318-A840-8451-DE0F32286D0C}" type="presOf" srcId="{B8813240-B877-8E42-8AAD-DB761D61C8EF}" destId="{294C4898-BB13-1B42-B5E1-642906B63428}" srcOrd="0" destOrd="0" presId="urn:microsoft.com/office/officeart/2005/8/layout/cycle4"/>
    <dgm:cxn modelId="{45A030AE-E07B-7844-8577-A866F16C0398}" srcId="{A8C18070-B465-1745-9B94-9E92F59A8686}" destId="{49A5CC67-42F6-5342-91BB-E454156D9B3C}" srcOrd="2" destOrd="0" parTransId="{9C0A0DEE-39C1-2B4D-8560-0187EA7337F6}" sibTransId="{A7EDB869-3825-C74B-B07D-9197A35DC972}"/>
    <dgm:cxn modelId="{8201D7DF-100E-1546-ADA7-AE82585686A7}" type="presOf" srcId="{8ADEBEAC-708F-F440-86E6-FE84E5282481}" destId="{8BB689AD-FEB5-6D49-BEEF-CE005117F220}" srcOrd="0" destOrd="0" presId="urn:microsoft.com/office/officeart/2005/8/layout/cycle4"/>
    <dgm:cxn modelId="{66A570DA-29AA-F641-BBA3-2DB69BDA34DF}" type="presParOf" srcId="{7007BE3F-43C7-BF40-B100-EA9CAA3EB7C2}" destId="{0B0A690B-6F4F-7048-9A32-243E6134A5A1}" srcOrd="0" destOrd="0" presId="urn:microsoft.com/office/officeart/2005/8/layout/cycle4"/>
    <dgm:cxn modelId="{313B8297-961B-5741-8AB3-93E37F47571A}" type="presParOf" srcId="{0B0A690B-6F4F-7048-9A32-243E6134A5A1}" destId="{9DC25F5C-ECEE-CB4E-B7D1-E254A64D8D91}" srcOrd="0" destOrd="0" presId="urn:microsoft.com/office/officeart/2005/8/layout/cycle4"/>
    <dgm:cxn modelId="{1D7832A0-4E57-DC4C-9FA6-118C8A5A0C28}" type="presParOf" srcId="{7007BE3F-43C7-BF40-B100-EA9CAA3EB7C2}" destId="{892B951B-524F-D344-98B1-35B66B21342C}" srcOrd="1" destOrd="0" presId="urn:microsoft.com/office/officeart/2005/8/layout/cycle4"/>
    <dgm:cxn modelId="{FE8DE335-01E3-D848-B3D6-89BC937F8FCF}" type="presParOf" srcId="{892B951B-524F-D344-98B1-35B66B21342C}" destId="{BB9FB267-733F-874D-8DD0-AE20B0DF4CF9}" srcOrd="0" destOrd="0" presId="urn:microsoft.com/office/officeart/2005/8/layout/cycle4"/>
    <dgm:cxn modelId="{48458ED3-756F-974D-8C03-040830843EDC}" type="presParOf" srcId="{892B951B-524F-D344-98B1-35B66B21342C}" destId="{294C4898-BB13-1B42-B5E1-642906B63428}" srcOrd="1" destOrd="0" presId="urn:microsoft.com/office/officeart/2005/8/layout/cycle4"/>
    <dgm:cxn modelId="{D7A78331-0EBE-1246-86C3-A7BC8C4CC4E7}" type="presParOf" srcId="{892B951B-524F-D344-98B1-35B66B21342C}" destId="{7652D869-9AFF-5349-80BF-CE38676C9D9F}" srcOrd="2" destOrd="0" presId="urn:microsoft.com/office/officeart/2005/8/layout/cycle4"/>
    <dgm:cxn modelId="{704B775D-8CFD-4E46-8591-CB56E00BC3C8}" type="presParOf" srcId="{892B951B-524F-D344-98B1-35B66B21342C}" destId="{8BB689AD-FEB5-6D49-BEEF-CE005117F220}" srcOrd="3" destOrd="0" presId="urn:microsoft.com/office/officeart/2005/8/layout/cycle4"/>
    <dgm:cxn modelId="{2D39E684-EAED-0F4C-B208-1DB23D6B32A3}" type="presParOf" srcId="{892B951B-524F-D344-98B1-35B66B21342C}" destId="{8B952B1B-7CBF-B346-9AAB-4942648BEB22}" srcOrd="4" destOrd="0" presId="urn:microsoft.com/office/officeart/2005/8/layout/cycle4"/>
    <dgm:cxn modelId="{8B6E4645-A14B-9F49-9360-C4E7EBD8BB2D}" type="presParOf" srcId="{7007BE3F-43C7-BF40-B100-EA9CAA3EB7C2}" destId="{2980E558-97B6-8B4D-BD87-ED4F136D5B17}" srcOrd="2" destOrd="0" presId="urn:microsoft.com/office/officeart/2005/8/layout/cycle4"/>
    <dgm:cxn modelId="{2D52619E-6421-F94C-B332-A25B0980F9FC}" type="presParOf" srcId="{7007BE3F-43C7-BF40-B100-EA9CAA3EB7C2}" destId="{D076221F-7952-ED46-8FED-01EDE0DD4E6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E2B271-E05C-4E16-9252-1CB46B712827}" type="doc">
      <dgm:prSet loTypeId="urn:microsoft.com/office/officeart/2005/8/layout/process4" loCatId="process" qsTypeId="urn:microsoft.com/office/officeart/2005/8/quickstyle/simple1" qsCatId="simple" csTypeId="urn:microsoft.com/office/officeart/2005/8/colors/accent5_2" csCatId="accent5" phldr="1"/>
      <dgm:spPr/>
      <dgm:t>
        <a:bodyPr/>
        <a:lstStyle/>
        <a:p>
          <a:endParaRPr lang="en-US"/>
        </a:p>
      </dgm:t>
    </dgm:pt>
    <dgm:pt modelId="{9C238BEA-726E-4DCE-A552-6C1EEAEB5D7A}">
      <dgm:prSet/>
      <dgm:spPr/>
      <dgm:t>
        <a:bodyPr/>
        <a:lstStyle/>
        <a:p>
          <a:r>
            <a:rPr lang="en-US" b="0" i="0" dirty="0">
              <a:latin typeface="+mn-lt"/>
              <a:ea typeface="Source Sans Pro" panose="020B0503030403020204" pitchFamily="34" charset="0"/>
            </a:rPr>
            <a:t>Partner with parents to observe together </a:t>
          </a:r>
        </a:p>
        <a:p>
          <a:r>
            <a:rPr lang="en-US" b="0" i="0" dirty="0">
              <a:latin typeface="+mn-lt"/>
              <a:ea typeface="Source Sans Pro" panose="020B0503030403020204" pitchFamily="34" charset="0"/>
            </a:rPr>
            <a:t>for early feeding cues such as:</a:t>
          </a:r>
        </a:p>
      </dgm:t>
    </dgm:pt>
    <dgm:pt modelId="{10AF7BFE-6386-4A01-BB54-125D4187CC93}" type="parTrans" cxnId="{7294A1B6-A430-4B26-8A81-8B6CB3A4BD8F}">
      <dgm:prSet/>
      <dgm:spPr/>
      <dgm:t>
        <a:bodyPr/>
        <a:lstStyle/>
        <a:p>
          <a:endParaRPr lang="en-US" b="0" i="0">
            <a:latin typeface="+mn-lt"/>
            <a:ea typeface="Source Sans Pro" panose="020B0503030403020204" pitchFamily="34" charset="0"/>
          </a:endParaRPr>
        </a:p>
      </dgm:t>
    </dgm:pt>
    <dgm:pt modelId="{091F9D4F-3471-4467-8CA3-A4912383202F}" type="sibTrans" cxnId="{7294A1B6-A430-4B26-8A81-8B6CB3A4BD8F}">
      <dgm:prSet/>
      <dgm:spPr/>
      <dgm:t>
        <a:bodyPr/>
        <a:lstStyle/>
        <a:p>
          <a:endParaRPr lang="en-US" b="0" i="0">
            <a:latin typeface="+mn-lt"/>
            <a:ea typeface="Source Sans Pro" panose="020B0503030403020204" pitchFamily="34" charset="0"/>
          </a:endParaRPr>
        </a:p>
      </dgm:t>
    </dgm:pt>
    <dgm:pt modelId="{726A1A35-8CAB-43A4-9766-9EF4C187965B}">
      <dgm:prSet/>
      <dgm:spPr/>
      <dgm:t>
        <a:bodyPr/>
        <a:lstStyle/>
        <a:p>
          <a:r>
            <a:rPr lang="en-US" b="0" i="0" dirty="0">
              <a:latin typeface="+mn-lt"/>
              <a:ea typeface="Source Sans Pro" panose="020B0503030403020204" pitchFamily="34" charset="0"/>
            </a:rPr>
            <a:t>Licking lips or smacking</a:t>
          </a:r>
        </a:p>
      </dgm:t>
    </dgm:pt>
    <dgm:pt modelId="{7E6FEB0D-863F-4880-BC73-B38F3F3BC805}" type="parTrans" cxnId="{DA1BB4E8-104C-4D27-B52C-A471A54A0690}">
      <dgm:prSet/>
      <dgm:spPr/>
      <dgm:t>
        <a:bodyPr/>
        <a:lstStyle/>
        <a:p>
          <a:endParaRPr lang="en-US" b="0" i="0">
            <a:latin typeface="+mn-lt"/>
            <a:ea typeface="Source Sans Pro" panose="020B0503030403020204" pitchFamily="34" charset="0"/>
          </a:endParaRPr>
        </a:p>
      </dgm:t>
    </dgm:pt>
    <dgm:pt modelId="{5425B1A8-09A5-4755-B2C8-9E871A8917F3}" type="sibTrans" cxnId="{DA1BB4E8-104C-4D27-B52C-A471A54A0690}">
      <dgm:prSet/>
      <dgm:spPr/>
      <dgm:t>
        <a:bodyPr/>
        <a:lstStyle/>
        <a:p>
          <a:endParaRPr lang="en-US" b="0" i="0">
            <a:latin typeface="+mn-lt"/>
            <a:ea typeface="Source Sans Pro" panose="020B0503030403020204" pitchFamily="34" charset="0"/>
          </a:endParaRPr>
        </a:p>
      </dgm:t>
    </dgm:pt>
    <dgm:pt modelId="{5DF14B03-6372-4414-B492-706C7DAEB95B}">
      <dgm:prSet/>
      <dgm:spPr/>
      <dgm:t>
        <a:bodyPr/>
        <a:lstStyle/>
        <a:p>
          <a:r>
            <a:rPr lang="en-US" b="0" i="0" dirty="0">
              <a:latin typeface="+mn-lt"/>
              <a:ea typeface="Source Sans Pro" panose="020B0503030403020204" pitchFamily="34" charset="0"/>
            </a:rPr>
            <a:t>Fists moving to mouth or sucking on hands/fingers</a:t>
          </a:r>
        </a:p>
      </dgm:t>
    </dgm:pt>
    <dgm:pt modelId="{C5A3B663-5595-4DC9-913B-3FC8C998FA8D}" type="parTrans" cxnId="{A81AB5FF-ABF0-402E-B975-3AE380B2F6C2}">
      <dgm:prSet/>
      <dgm:spPr/>
      <dgm:t>
        <a:bodyPr/>
        <a:lstStyle/>
        <a:p>
          <a:endParaRPr lang="en-US" b="0" i="0">
            <a:latin typeface="+mn-lt"/>
            <a:ea typeface="Source Sans Pro" panose="020B0503030403020204" pitchFamily="34" charset="0"/>
          </a:endParaRPr>
        </a:p>
      </dgm:t>
    </dgm:pt>
    <dgm:pt modelId="{09184D87-569B-4E22-A5EA-C0BD184AD77B}" type="sibTrans" cxnId="{A81AB5FF-ABF0-402E-B975-3AE380B2F6C2}">
      <dgm:prSet/>
      <dgm:spPr/>
      <dgm:t>
        <a:bodyPr/>
        <a:lstStyle/>
        <a:p>
          <a:endParaRPr lang="en-US" b="0" i="0">
            <a:latin typeface="+mn-lt"/>
            <a:ea typeface="Source Sans Pro" panose="020B0503030403020204" pitchFamily="34" charset="0"/>
          </a:endParaRPr>
        </a:p>
      </dgm:t>
    </dgm:pt>
    <dgm:pt modelId="{B8D3AEF2-9002-40D9-8E71-7FB612515628}">
      <dgm:prSet/>
      <dgm:spPr/>
      <dgm:t>
        <a:bodyPr/>
        <a:lstStyle/>
        <a:p>
          <a:r>
            <a:rPr lang="en-US" b="0" i="0" dirty="0">
              <a:latin typeface="+mn-lt"/>
              <a:ea typeface="Source Sans Pro" panose="020B0503030403020204" pitchFamily="34" charset="0"/>
            </a:rPr>
            <a:t>Becoming more alert and active</a:t>
          </a:r>
        </a:p>
      </dgm:t>
    </dgm:pt>
    <dgm:pt modelId="{87E7FCEE-EE5E-4C4D-BDC1-011EDC997C77}" type="parTrans" cxnId="{7D398268-6293-4AB0-80C1-1A9760174B54}">
      <dgm:prSet/>
      <dgm:spPr/>
      <dgm:t>
        <a:bodyPr/>
        <a:lstStyle/>
        <a:p>
          <a:endParaRPr lang="en-US" b="0" i="0">
            <a:latin typeface="+mn-lt"/>
            <a:ea typeface="Source Sans Pro" panose="020B0503030403020204" pitchFamily="34" charset="0"/>
          </a:endParaRPr>
        </a:p>
      </dgm:t>
    </dgm:pt>
    <dgm:pt modelId="{0FFCF91F-AFF9-43E9-BBBB-5C4F980982E9}" type="sibTrans" cxnId="{7D398268-6293-4AB0-80C1-1A9760174B54}">
      <dgm:prSet/>
      <dgm:spPr/>
      <dgm:t>
        <a:bodyPr/>
        <a:lstStyle/>
        <a:p>
          <a:endParaRPr lang="en-US" b="0" i="0">
            <a:latin typeface="+mn-lt"/>
            <a:ea typeface="Source Sans Pro" panose="020B0503030403020204" pitchFamily="34" charset="0"/>
          </a:endParaRPr>
        </a:p>
      </dgm:t>
    </dgm:pt>
    <dgm:pt modelId="{FA5D6681-D852-49AD-8631-3C26D7CE1ED5}">
      <dgm:prSet/>
      <dgm:spPr/>
      <dgm:t>
        <a:bodyPr/>
        <a:lstStyle/>
        <a:p>
          <a:r>
            <a:rPr lang="en-US" b="0" i="0" dirty="0">
              <a:latin typeface="+mn-lt"/>
              <a:ea typeface="Source Sans Pro" panose="020B0503030403020204" pitchFamily="34" charset="0"/>
            </a:rPr>
            <a:t>Opening and closing the mouth</a:t>
          </a:r>
        </a:p>
      </dgm:t>
    </dgm:pt>
    <dgm:pt modelId="{8BE6BCB6-7D6F-4FAB-8A55-E728A9443C48}" type="parTrans" cxnId="{74856BD6-2311-4F3F-85B7-EEBFA45A77FE}">
      <dgm:prSet/>
      <dgm:spPr/>
      <dgm:t>
        <a:bodyPr/>
        <a:lstStyle/>
        <a:p>
          <a:endParaRPr lang="en-US" b="0" i="0">
            <a:latin typeface="+mn-lt"/>
            <a:ea typeface="Source Sans Pro" panose="020B0503030403020204" pitchFamily="34" charset="0"/>
          </a:endParaRPr>
        </a:p>
      </dgm:t>
    </dgm:pt>
    <dgm:pt modelId="{B9DAC6BD-B6D0-403C-9CC3-DFAB4D0F8585}" type="sibTrans" cxnId="{74856BD6-2311-4F3F-85B7-EEBFA45A77FE}">
      <dgm:prSet/>
      <dgm:spPr/>
      <dgm:t>
        <a:bodyPr/>
        <a:lstStyle/>
        <a:p>
          <a:endParaRPr lang="en-US" b="0" i="0">
            <a:latin typeface="+mn-lt"/>
            <a:ea typeface="Source Sans Pro" panose="020B0503030403020204" pitchFamily="34" charset="0"/>
          </a:endParaRPr>
        </a:p>
      </dgm:t>
    </dgm:pt>
    <dgm:pt modelId="{9C58D640-86FF-4843-829F-A435B31E4016}">
      <dgm:prSet/>
      <dgm:spPr/>
      <dgm:t>
        <a:bodyPr/>
        <a:lstStyle/>
        <a:p>
          <a:r>
            <a:rPr lang="en-US" b="0" i="0" dirty="0">
              <a:latin typeface="+mn-lt"/>
              <a:ea typeface="Source Sans Pro" panose="020B0503030403020204" pitchFamily="34" charset="0"/>
            </a:rPr>
            <a:t>Sticking the tongue out</a:t>
          </a:r>
        </a:p>
      </dgm:t>
    </dgm:pt>
    <dgm:pt modelId="{AD6081CD-ED27-49E2-B338-6B4CE17915BA}" type="parTrans" cxnId="{44504530-D13A-4D83-976B-D2F841D44BBC}">
      <dgm:prSet/>
      <dgm:spPr/>
      <dgm:t>
        <a:bodyPr/>
        <a:lstStyle/>
        <a:p>
          <a:endParaRPr lang="en-US" b="0" i="0">
            <a:latin typeface="+mn-lt"/>
            <a:ea typeface="Source Sans Pro" panose="020B0503030403020204" pitchFamily="34" charset="0"/>
          </a:endParaRPr>
        </a:p>
      </dgm:t>
    </dgm:pt>
    <dgm:pt modelId="{776C722F-9F8B-42C3-99D7-02E32FD34A16}" type="sibTrans" cxnId="{44504530-D13A-4D83-976B-D2F841D44BBC}">
      <dgm:prSet/>
      <dgm:spPr/>
      <dgm:t>
        <a:bodyPr/>
        <a:lstStyle/>
        <a:p>
          <a:endParaRPr lang="en-US" b="0" i="0">
            <a:latin typeface="+mn-lt"/>
            <a:ea typeface="Source Sans Pro" panose="020B0503030403020204" pitchFamily="34" charset="0"/>
          </a:endParaRPr>
        </a:p>
      </dgm:t>
    </dgm:pt>
    <dgm:pt modelId="{05FF62C2-1311-42D9-AB8D-518D9AF9F18F}">
      <dgm:prSet/>
      <dgm:spPr/>
      <dgm:t>
        <a:bodyPr/>
        <a:lstStyle/>
        <a:p>
          <a:r>
            <a:rPr lang="en-US" b="0" i="0" dirty="0">
              <a:latin typeface="+mn-lt"/>
              <a:ea typeface="Source Sans Pro" panose="020B0503030403020204" pitchFamily="34" charset="0"/>
            </a:rPr>
            <a:t>Moving the head from side to side as if looking for something - called the rooting reflex</a:t>
          </a:r>
        </a:p>
      </dgm:t>
    </dgm:pt>
    <dgm:pt modelId="{B2B2BC55-A830-454F-99A7-6D30C12E0723}" type="parTrans" cxnId="{F51D6AA3-FC25-4ADC-8392-2BB0F404019B}">
      <dgm:prSet/>
      <dgm:spPr/>
      <dgm:t>
        <a:bodyPr/>
        <a:lstStyle/>
        <a:p>
          <a:endParaRPr lang="en-US" b="0" i="0">
            <a:latin typeface="+mn-lt"/>
            <a:ea typeface="Source Sans Pro" panose="020B0503030403020204" pitchFamily="34" charset="0"/>
          </a:endParaRPr>
        </a:p>
      </dgm:t>
    </dgm:pt>
    <dgm:pt modelId="{ABD19C29-184B-490A-9BA2-3B836CFBAA3C}" type="sibTrans" cxnId="{F51D6AA3-FC25-4ADC-8392-2BB0F404019B}">
      <dgm:prSet/>
      <dgm:spPr/>
      <dgm:t>
        <a:bodyPr/>
        <a:lstStyle/>
        <a:p>
          <a:endParaRPr lang="en-US" b="0" i="0">
            <a:latin typeface="+mn-lt"/>
            <a:ea typeface="Source Sans Pro" panose="020B0503030403020204" pitchFamily="34" charset="0"/>
          </a:endParaRPr>
        </a:p>
      </dgm:t>
    </dgm:pt>
    <dgm:pt modelId="{DEE2C33A-55CD-44BE-9826-AD9AC02C95E3}">
      <dgm:prSet/>
      <dgm:spPr/>
      <dgm:t>
        <a:bodyPr/>
        <a:lstStyle/>
        <a:p>
          <a:r>
            <a:rPr lang="en-US" b="0" i="0" dirty="0">
              <a:latin typeface="+mn-lt"/>
              <a:ea typeface="Source Sans Pro" panose="020B0503030403020204" pitchFamily="34" charset="0"/>
            </a:rPr>
            <a:t>Crying is considered a late cue and waiting until baby begins crying can make successful feeding more challenging</a:t>
          </a:r>
        </a:p>
      </dgm:t>
    </dgm:pt>
    <dgm:pt modelId="{E8578E50-BDF8-4F95-BFB2-AC3A18D38C49}" type="parTrans" cxnId="{D9C37F1C-AA68-4B96-B492-3FD924736ADA}">
      <dgm:prSet/>
      <dgm:spPr/>
      <dgm:t>
        <a:bodyPr/>
        <a:lstStyle/>
        <a:p>
          <a:endParaRPr lang="en-US" b="0" i="0">
            <a:latin typeface="+mn-lt"/>
            <a:ea typeface="Source Sans Pro" panose="020B0503030403020204" pitchFamily="34" charset="0"/>
          </a:endParaRPr>
        </a:p>
      </dgm:t>
    </dgm:pt>
    <dgm:pt modelId="{3912C208-A77A-4135-9FA3-28BBABF2A97F}" type="sibTrans" cxnId="{D9C37F1C-AA68-4B96-B492-3FD924736ADA}">
      <dgm:prSet/>
      <dgm:spPr/>
      <dgm:t>
        <a:bodyPr/>
        <a:lstStyle/>
        <a:p>
          <a:endParaRPr lang="en-US" b="0" i="0">
            <a:latin typeface="+mn-lt"/>
            <a:ea typeface="Source Sans Pro" panose="020B0503030403020204" pitchFamily="34" charset="0"/>
          </a:endParaRPr>
        </a:p>
      </dgm:t>
    </dgm:pt>
    <dgm:pt modelId="{F029AD0E-9765-984A-A36C-FC6CFD57423E}" type="pres">
      <dgm:prSet presAssocID="{11E2B271-E05C-4E16-9252-1CB46B712827}" presName="Name0" presStyleCnt="0">
        <dgm:presLayoutVars>
          <dgm:dir/>
          <dgm:animLvl val="lvl"/>
          <dgm:resizeHandles val="exact"/>
        </dgm:presLayoutVars>
      </dgm:prSet>
      <dgm:spPr/>
    </dgm:pt>
    <dgm:pt modelId="{BFF89630-D1D1-6D41-9A4F-3E4C0274843F}" type="pres">
      <dgm:prSet presAssocID="{DEE2C33A-55CD-44BE-9826-AD9AC02C95E3}" presName="boxAndChildren" presStyleCnt="0"/>
      <dgm:spPr/>
    </dgm:pt>
    <dgm:pt modelId="{FBB50D81-0C3E-2D4F-8630-FBC2C776802D}" type="pres">
      <dgm:prSet presAssocID="{DEE2C33A-55CD-44BE-9826-AD9AC02C95E3}" presName="parentTextBox" presStyleLbl="node1" presStyleIdx="0" presStyleCnt="2" custScaleY="46305"/>
      <dgm:spPr/>
    </dgm:pt>
    <dgm:pt modelId="{1B67902A-0568-524F-B139-616C16C61E8F}" type="pres">
      <dgm:prSet presAssocID="{091F9D4F-3471-4467-8CA3-A4912383202F}" presName="sp" presStyleCnt="0"/>
      <dgm:spPr/>
    </dgm:pt>
    <dgm:pt modelId="{712D9435-84BE-FF44-BE24-1C893C08EFC2}" type="pres">
      <dgm:prSet presAssocID="{9C238BEA-726E-4DCE-A552-6C1EEAEB5D7A}" presName="arrowAndChildren" presStyleCnt="0"/>
      <dgm:spPr/>
    </dgm:pt>
    <dgm:pt modelId="{5206B064-20CC-B246-B310-E37920CCB942}" type="pres">
      <dgm:prSet presAssocID="{9C238BEA-726E-4DCE-A552-6C1EEAEB5D7A}" presName="parentTextArrow" presStyleLbl="node1" presStyleIdx="0" presStyleCnt="2"/>
      <dgm:spPr/>
    </dgm:pt>
    <dgm:pt modelId="{C1C9E0DD-2E34-1B4A-9C2B-E8255C2B8512}" type="pres">
      <dgm:prSet presAssocID="{9C238BEA-726E-4DCE-A552-6C1EEAEB5D7A}" presName="arrow" presStyleLbl="node1" presStyleIdx="1" presStyleCnt="2" custLinFactNeighborX="-1295" custLinFactNeighborY="2549"/>
      <dgm:spPr/>
    </dgm:pt>
    <dgm:pt modelId="{F5835389-10D9-1440-98DC-1BFDBF0E7F7C}" type="pres">
      <dgm:prSet presAssocID="{9C238BEA-726E-4DCE-A552-6C1EEAEB5D7A}" presName="descendantArrow" presStyleCnt="0"/>
      <dgm:spPr/>
    </dgm:pt>
    <dgm:pt modelId="{96ACDE57-DCB8-FA44-A27A-6CF25586DA51}" type="pres">
      <dgm:prSet presAssocID="{726A1A35-8CAB-43A4-9766-9EF4C187965B}" presName="childTextArrow" presStyleLbl="fgAccFollowNode1" presStyleIdx="0" presStyleCnt="6">
        <dgm:presLayoutVars>
          <dgm:bulletEnabled val="1"/>
        </dgm:presLayoutVars>
      </dgm:prSet>
      <dgm:spPr/>
    </dgm:pt>
    <dgm:pt modelId="{62EAE36E-110E-7A45-BACD-D8774327DE41}" type="pres">
      <dgm:prSet presAssocID="{5DF14B03-6372-4414-B492-706C7DAEB95B}" presName="childTextArrow" presStyleLbl="fgAccFollowNode1" presStyleIdx="1" presStyleCnt="6">
        <dgm:presLayoutVars>
          <dgm:bulletEnabled val="1"/>
        </dgm:presLayoutVars>
      </dgm:prSet>
      <dgm:spPr/>
    </dgm:pt>
    <dgm:pt modelId="{6CA4A188-5475-E146-97B3-5F62C461474C}" type="pres">
      <dgm:prSet presAssocID="{B8D3AEF2-9002-40D9-8E71-7FB612515628}" presName="childTextArrow" presStyleLbl="fgAccFollowNode1" presStyleIdx="2" presStyleCnt="6">
        <dgm:presLayoutVars>
          <dgm:bulletEnabled val="1"/>
        </dgm:presLayoutVars>
      </dgm:prSet>
      <dgm:spPr/>
    </dgm:pt>
    <dgm:pt modelId="{AA781B55-1993-D94B-B984-144D8E8C228C}" type="pres">
      <dgm:prSet presAssocID="{FA5D6681-D852-49AD-8631-3C26D7CE1ED5}" presName="childTextArrow" presStyleLbl="fgAccFollowNode1" presStyleIdx="3" presStyleCnt="6">
        <dgm:presLayoutVars>
          <dgm:bulletEnabled val="1"/>
        </dgm:presLayoutVars>
      </dgm:prSet>
      <dgm:spPr/>
    </dgm:pt>
    <dgm:pt modelId="{F8E3B7DD-B0A5-154E-936A-90B78FCCB577}" type="pres">
      <dgm:prSet presAssocID="{9C58D640-86FF-4843-829F-A435B31E4016}" presName="childTextArrow" presStyleLbl="fgAccFollowNode1" presStyleIdx="4" presStyleCnt="6">
        <dgm:presLayoutVars>
          <dgm:bulletEnabled val="1"/>
        </dgm:presLayoutVars>
      </dgm:prSet>
      <dgm:spPr/>
    </dgm:pt>
    <dgm:pt modelId="{B17B874E-DDFC-0046-950E-EB284E0BC1F0}" type="pres">
      <dgm:prSet presAssocID="{05FF62C2-1311-42D9-AB8D-518D9AF9F18F}" presName="childTextArrow" presStyleLbl="fgAccFollowNode1" presStyleIdx="5" presStyleCnt="6">
        <dgm:presLayoutVars>
          <dgm:bulletEnabled val="1"/>
        </dgm:presLayoutVars>
      </dgm:prSet>
      <dgm:spPr/>
    </dgm:pt>
  </dgm:ptLst>
  <dgm:cxnLst>
    <dgm:cxn modelId="{D9C37F1C-AA68-4B96-B492-3FD924736ADA}" srcId="{11E2B271-E05C-4E16-9252-1CB46B712827}" destId="{DEE2C33A-55CD-44BE-9826-AD9AC02C95E3}" srcOrd="1" destOrd="0" parTransId="{E8578E50-BDF8-4F95-BFB2-AC3A18D38C49}" sibTransId="{3912C208-A77A-4135-9FA3-28BBABF2A97F}"/>
    <dgm:cxn modelId="{0400FE1C-20E5-054E-A523-4D719B0623B1}" type="presOf" srcId="{11E2B271-E05C-4E16-9252-1CB46B712827}" destId="{F029AD0E-9765-984A-A36C-FC6CFD57423E}" srcOrd="0" destOrd="0" presId="urn:microsoft.com/office/officeart/2005/8/layout/process4"/>
    <dgm:cxn modelId="{4C90B020-2205-B345-8A2E-4FE8B4326B61}" type="presOf" srcId="{9C238BEA-726E-4DCE-A552-6C1EEAEB5D7A}" destId="{5206B064-20CC-B246-B310-E37920CCB942}" srcOrd="0" destOrd="0" presId="urn:microsoft.com/office/officeart/2005/8/layout/process4"/>
    <dgm:cxn modelId="{BD6E5D22-48E9-B742-8B2C-3B91D7DACB4B}" type="presOf" srcId="{DEE2C33A-55CD-44BE-9826-AD9AC02C95E3}" destId="{FBB50D81-0C3E-2D4F-8630-FBC2C776802D}" srcOrd="0" destOrd="0" presId="urn:microsoft.com/office/officeart/2005/8/layout/process4"/>
    <dgm:cxn modelId="{44504530-D13A-4D83-976B-D2F841D44BBC}" srcId="{9C238BEA-726E-4DCE-A552-6C1EEAEB5D7A}" destId="{9C58D640-86FF-4843-829F-A435B31E4016}" srcOrd="4" destOrd="0" parTransId="{AD6081CD-ED27-49E2-B338-6B4CE17915BA}" sibTransId="{776C722F-9F8B-42C3-99D7-02E32FD34A16}"/>
    <dgm:cxn modelId="{58F79E3B-24E5-114D-8674-BFA2F1A84DD3}" type="presOf" srcId="{9C58D640-86FF-4843-829F-A435B31E4016}" destId="{F8E3B7DD-B0A5-154E-936A-90B78FCCB577}" srcOrd="0" destOrd="0" presId="urn:microsoft.com/office/officeart/2005/8/layout/process4"/>
    <dgm:cxn modelId="{B9C9B267-75AE-BB4F-97C3-A76D95634D2E}" type="presOf" srcId="{B8D3AEF2-9002-40D9-8E71-7FB612515628}" destId="{6CA4A188-5475-E146-97B3-5F62C461474C}" srcOrd="0" destOrd="0" presId="urn:microsoft.com/office/officeart/2005/8/layout/process4"/>
    <dgm:cxn modelId="{7D398268-6293-4AB0-80C1-1A9760174B54}" srcId="{9C238BEA-726E-4DCE-A552-6C1EEAEB5D7A}" destId="{B8D3AEF2-9002-40D9-8E71-7FB612515628}" srcOrd="2" destOrd="0" parTransId="{87E7FCEE-EE5E-4C4D-BDC1-011EDC997C77}" sibTransId="{0FFCF91F-AFF9-43E9-BBBB-5C4F980982E9}"/>
    <dgm:cxn modelId="{B88DE176-77F7-F648-83A7-30FD6AA7BA3E}" type="presOf" srcId="{FA5D6681-D852-49AD-8631-3C26D7CE1ED5}" destId="{AA781B55-1993-D94B-B984-144D8E8C228C}" srcOrd="0" destOrd="0" presId="urn:microsoft.com/office/officeart/2005/8/layout/process4"/>
    <dgm:cxn modelId="{F51D6AA3-FC25-4ADC-8392-2BB0F404019B}" srcId="{9C238BEA-726E-4DCE-A552-6C1EEAEB5D7A}" destId="{05FF62C2-1311-42D9-AB8D-518D9AF9F18F}" srcOrd="5" destOrd="0" parTransId="{B2B2BC55-A830-454F-99A7-6D30C12E0723}" sibTransId="{ABD19C29-184B-490A-9BA2-3B836CFBAA3C}"/>
    <dgm:cxn modelId="{1189FAA6-3138-E84E-B924-60FE450E0F9C}" type="presOf" srcId="{9C238BEA-726E-4DCE-A552-6C1EEAEB5D7A}" destId="{C1C9E0DD-2E34-1B4A-9C2B-E8255C2B8512}" srcOrd="1" destOrd="0" presId="urn:microsoft.com/office/officeart/2005/8/layout/process4"/>
    <dgm:cxn modelId="{7294A1B6-A430-4B26-8A81-8B6CB3A4BD8F}" srcId="{11E2B271-E05C-4E16-9252-1CB46B712827}" destId="{9C238BEA-726E-4DCE-A552-6C1EEAEB5D7A}" srcOrd="0" destOrd="0" parTransId="{10AF7BFE-6386-4A01-BB54-125D4187CC93}" sibTransId="{091F9D4F-3471-4467-8CA3-A4912383202F}"/>
    <dgm:cxn modelId="{0CA026C0-9E15-9645-95F8-444BEDEDB813}" type="presOf" srcId="{726A1A35-8CAB-43A4-9766-9EF4C187965B}" destId="{96ACDE57-DCB8-FA44-A27A-6CF25586DA51}" srcOrd="0" destOrd="0" presId="urn:microsoft.com/office/officeart/2005/8/layout/process4"/>
    <dgm:cxn modelId="{3F78ACC5-3835-4849-8496-373E62872F0E}" type="presOf" srcId="{05FF62C2-1311-42D9-AB8D-518D9AF9F18F}" destId="{B17B874E-DDFC-0046-950E-EB284E0BC1F0}" srcOrd="0" destOrd="0" presId="urn:microsoft.com/office/officeart/2005/8/layout/process4"/>
    <dgm:cxn modelId="{74856BD6-2311-4F3F-85B7-EEBFA45A77FE}" srcId="{9C238BEA-726E-4DCE-A552-6C1EEAEB5D7A}" destId="{FA5D6681-D852-49AD-8631-3C26D7CE1ED5}" srcOrd="3" destOrd="0" parTransId="{8BE6BCB6-7D6F-4FAB-8A55-E728A9443C48}" sibTransId="{B9DAC6BD-B6D0-403C-9CC3-DFAB4D0F8585}"/>
    <dgm:cxn modelId="{DA1BB4E8-104C-4D27-B52C-A471A54A0690}" srcId="{9C238BEA-726E-4DCE-A552-6C1EEAEB5D7A}" destId="{726A1A35-8CAB-43A4-9766-9EF4C187965B}" srcOrd="0" destOrd="0" parTransId="{7E6FEB0D-863F-4880-BC73-B38F3F3BC805}" sibTransId="{5425B1A8-09A5-4755-B2C8-9E871A8917F3}"/>
    <dgm:cxn modelId="{7C407DF0-55A5-4440-BDBF-4B60DEAAB028}" type="presOf" srcId="{5DF14B03-6372-4414-B492-706C7DAEB95B}" destId="{62EAE36E-110E-7A45-BACD-D8774327DE41}" srcOrd="0" destOrd="0" presId="urn:microsoft.com/office/officeart/2005/8/layout/process4"/>
    <dgm:cxn modelId="{A81AB5FF-ABF0-402E-B975-3AE380B2F6C2}" srcId="{9C238BEA-726E-4DCE-A552-6C1EEAEB5D7A}" destId="{5DF14B03-6372-4414-B492-706C7DAEB95B}" srcOrd="1" destOrd="0" parTransId="{C5A3B663-5595-4DC9-913B-3FC8C998FA8D}" sibTransId="{09184D87-569B-4E22-A5EA-C0BD184AD77B}"/>
    <dgm:cxn modelId="{4569077D-7C42-5E48-8BBA-36BAC1A8836B}" type="presParOf" srcId="{F029AD0E-9765-984A-A36C-FC6CFD57423E}" destId="{BFF89630-D1D1-6D41-9A4F-3E4C0274843F}" srcOrd="0" destOrd="0" presId="urn:microsoft.com/office/officeart/2005/8/layout/process4"/>
    <dgm:cxn modelId="{8F9ECA50-6370-0242-987C-0D4AD07942B3}" type="presParOf" srcId="{BFF89630-D1D1-6D41-9A4F-3E4C0274843F}" destId="{FBB50D81-0C3E-2D4F-8630-FBC2C776802D}" srcOrd="0" destOrd="0" presId="urn:microsoft.com/office/officeart/2005/8/layout/process4"/>
    <dgm:cxn modelId="{5F65939F-CD48-2E4D-96D6-4889C014482D}" type="presParOf" srcId="{F029AD0E-9765-984A-A36C-FC6CFD57423E}" destId="{1B67902A-0568-524F-B139-616C16C61E8F}" srcOrd="1" destOrd="0" presId="urn:microsoft.com/office/officeart/2005/8/layout/process4"/>
    <dgm:cxn modelId="{513749DA-05DA-F644-B5E4-9C24CF1A58BC}" type="presParOf" srcId="{F029AD0E-9765-984A-A36C-FC6CFD57423E}" destId="{712D9435-84BE-FF44-BE24-1C893C08EFC2}" srcOrd="2" destOrd="0" presId="urn:microsoft.com/office/officeart/2005/8/layout/process4"/>
    <dgm:cxn modelId="{2B6313B9-B177-F34D-8C51-E9130CA0405C}" type="presParOf" srcId="{712D9435-84BE-FF44-BE24-1C893C08EFC2}" destId="{5206B064-20CC-B246-B310-E37920CCB942}" srcOrd="0" destOrd="0" presId="urn:microsoft.com/office/officeart/2005/8/layout/process4"/>
    <dgm:cxn modelId="{8C76EBCE-1291-C443-AFA8-A5E25BD07C8A}" type="presParOf" srcId="{712D9435-84BE-FF44-BE24-1C893C08EFC2}" destId="{C1C9E0DD-2E34-1B4A-9C2B-E8255C2B8512}" srcOrd="1" destOrd="0" presId="urn:microsoft.com/office/officeart/2005/8/layout/process4"/>
    <dgm:cxn modelId="{9C0A58CB-1BAD-2046-B166-D4C368747530}" type="presParOf" srcId="{712D9435-84BE-FF44-BE24-1C893C08EFC2}" destId="{F5835389-10D9-1440-98DC-1BFDBF0E7F7C}" srcOrd="2" destOrd="0" presId="urn:microsoft.com/office/officeart/2005/8/layout/process4"/>
    <dgm:cxn modelId="{E3C192BD-A383-F642-A8F3-08D43E36E0C9}" type="presParOf" srcId="{F5835389-10D9-1440-98DC-1BFDBF0E7F7C}" destId="{96ACDE57-DCB8-FA44-A27A-6CF25586DA51}" srcOrd="0" destOrd="0" presId="urn:microsoft.com/office/officeart/2005/8/layout/process4"/>
    <dgm:cxn modelId="{81723DC3-2929-554A-B58C-A33416734285}" type="presParOf" srcId="{F5835389-10D9-1440-98DC-1BFDBF0E7F7C}" destId="{62EAE36E-110E-7A45-BACD-D8774327DE41}" srcOrd="1" destOrd="0" presId="urn:microsoft.com/office/officeart/2005/8/layout/process4"/>
    <dgm:cxn modelId="{4F624515-AB18-7045-A054-6C417F433B80}" type="presParOf" srcId="{F5835389-10D9-1440-98DC-1BFDBF0E7F7C}" destId="{6CA4A188-5475-E146-97B3-5F62C461474C}" srcOrd="2" destOrd="0" presId="urn:microsoft.com/office/officeart/2005/8/layout/process4"/>
    <dgm:cxn modelId="{07EBE542-BCC7-E243-926A-91429B4A7AB0}" type="presParOf" srcId="{F5835389-10D9-1440-98DC-1BFDBF0E7F7C}" destId="{AA781B55-1993-D94B-B984-144D8E8C228C}" srcOrd="3" destOrd="0" presId="urn:microsoft.com/office/officeart/2005/8/layout/process4"/>
    <dgm:cxn modelId="{E9ACD991-EDE2-A44F-B1CA-B2848A11A359}" type="presParOf" srcId="{F5835389-10D9-1440-98DC-1BFDBF0E7F7C}" destId="{F8E3B7DD-B0A5-154E-936A-90B78FCCB577}" srcOrd="4" destOrd="0" presId="urn:microsoft.com/office/officeart/2005/8/layout/process4"/>
    <dgm:cxn modelId="{C68D41B7-1680-0C49-88F5-567B8F0C08A6}" type="presParOf" srcId="{F5835389-10D9-1440-98DC-1BFDBF0E7F7C}" destId="{B17B874E-DDFC-0046-950E-EB284E0BC1F0}" srcOrd="5"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2C947F-A8FE-460F-9E4B-78AB863D5562}"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9EDBE921-64E4-4CEC-864D-D1E425E2B336}">
      <dgm:prSet/>
      <dgm:spPr/>
      <dgm:t>
        <a:bodyPr/>
        <a:lstStyle/>
        <a:p>
          <a:r>
            <a:rPr lang="en-US" dirty="0"/>
            <a:t>What do you think your baby is feeling right now?</a:t>
          </a:r>
        </a:p>
      </dgm:t>
      <dgm:extLst>
        <a:ext uri="{E40237B7-FDA0-4F09-8148-C483321AD2D9}">
          <dgm14:cNvPr xmlns:dgm14="http://schemas.microsoft.com/office/drawing/2010/diagram" id="0" name="" descr="What do you think your baby is feeling right now?&#10;What is she doing that is clueing you in to this feeling?&#10;"/>
        </a:ext>
      </dgm:extLst>
    </dgm:pt>
    <dgm:pt modelId="{68CADBBA-0290-4D65-938D-38A809558E4D}" type="parTrans" cxnId="{034B32B8-0C63-4B01-8A17-668845E905A6}">
      <dgm:prSet/>
      <dgm:spPr/>
      <dgm:t>
        <a:bodyPr/>
        <a:lstStyle/>
        <a:p>
          <a:endParaRPr lang="en-US"/>
        </a:p>
      </dgm:t>
    </dgm:pt>
    <dgm:pt modelId="{8E7C4318-456E-4A6C-9AA5-87D713605EED}" type="sibTrans" cxnId="{034B32B8-0C63-4B01-8A17-668845E905A6}">
      <dgm:prSet/>
      <dgm:spPr/>
      <dgm:t>
        <a:bodyPr/>
        <a:lstStyle/>
        <a:p>
          <a:endParaRPr lang="en-US"/>
        </a:p>
      </dgm:t>
    </dgm:pt>
    <dgm:pt modelId="{C0EBE02C-E443-48D5-823E-3E4FCFD24248}">
      <dgm:prSet/>
      <dgm:spPr/>
      <dgm:t>
        <a:bodyPr/>
        <a:lstStyle/>
        <a:p>
          <a:r>
            <a:rPr lang="en-US" dirty="0"/>
            <a:t>What is she doing that is clueing you in to this feeling?</a:t>
          </a:r>
        </a:p>
      </dgm:t>
      <dgm:extLst>
        <a:ext uri="{E40237B7-FDA0-4F09-8148-C483321AD2D9}">
          <dgm14:cNvPr xmlns:dgm14="http://schemas.microsoft.com/office/drawing/2010/diagram" id="0" name="" descr="What is she doing that is clueing you in to this feeling?"/>
        </a:ext>
      </dgm:extLst>
    </dgm:pt>
    <dgm:pt modelId="{86928B10-F617-47D0-9AE1-5552F5B0619E}" type="parTrans" cxnId="{0814628A-1A48-446E-BC63-F46C036D5BCE}">
      <dgm:prSet/>
      <dgm:spPr/>
      <dgm:t>
        <a:bodyPr/>
        <a:lstStyle/>
        <a:p>
          <a:endParaRPr lang="en-US"/>
        </a:p>
      </dgm:t>
    </dgm:pt>
    <dgm:pt modelId="{7449EECE-E0DB-4C65-970D-3FCA5FAA7CD2}" type="sibTrans" cxnId="{0814628A-1A48-446E-BC63-F46C036D5BCE}">
      <dgm:prSet/>
      <dgm:spPr/>
      <dgm:t>
        <a:bodyPr/>
        <a:lstStyle/>
        <a:p>
          <a:endParaRPr lang="en-US"/>
        </a:p>
      </dgm:t>
    </dgm:pt>
    <dgm:pt modelId="{589E8F8C-43B1-4FEE-9E7A-B1F7873B6C37}">
      <dgm:prSet/>
      <dgm:spPr/>
      <dgm:t>
        <a:bodyPr/>
        <a:lstStyle/>
        <a:p>
          <a:r>
            <a:rPr lang="en-US" dirty="0"/>
            <a:t>How are you feeling right now, and could your feelings be impacting baby?</a:t>
          </a:r>
        </a:p>
      </dgm:t>
      <dgm:extLst>
        <a:ext uri="{E40237B7-FDA0-4F09-8148-C483321AD2D9}">
          <dgm14:cNvPr xmlns:dgm14="http://schemas.microsoft.com/office/drawing/2010/diagram" id="0" name="" descr="How are you feeling right now, and could your feelings be impacting baby?&#10;"/>
        </a:ext>
      </dgm:extLst>
    </dgm:pt>
    <dgm:pt modelId="{DC66C621-F83B-42BE-8166-13575ABCB44D}" type="parTrans" cxnId="{EA2E8207-7512-4BB3-97A4-E31811580D73}">
      <dgm:prSet/>
      <dgm:spPr/>
      <dgm:t>
        <a:bodyPr/>
        <a:lstStyle/>
        <a:p>
          <a:endParaRPr lang="en-US"/>
        </a:p>
      </dgm:t>
    </dgm:pt>
    <dgm:pt modelId="{20435A12-EB03-4430-BA52-BEC53F030BA6}" type="sibTrans" cxnId="{EA2E8207-7512-4BB3-97A4-E31811580D73}">
      <dgm:prSet/>
      <dgm:spPr/>
      <dgm:t>
        <a:bodyPr/>
        <a:lstStyle/>
        <a:p>
          <a:endParaRPr lang="en-US"/>
        </a:p>
      </dgm:t>
    </dgm:pt>
    <dgm:pt modelId="{903F7371-0CA7-4A53-8CBE-236D9AD1F494}">
      <dgm:prSet/>
      <dgm:spPr/>
      <dgm:t>
        <a:bodyPr/>
        <a:lstStyle/>
        <a:p>
          <a:r>
            <a:rPr lang="en-US" dirty="0"/>
            <a:t>What is going on around us right now and could that be impacting baby’s feelings?</a:t>
          </a:r>
        </a:p>
      </dgm:t>
      <dgm:extLst>
        <a:ext uri="{E40237B7-FDA0-4F09-8148-C483321AD2D9}">
          <dgm14:cNvPr xmlns:dgm14="http://schemas.microsoft.com/office/drawing/2010/diagram" id="0" name="" descr="What is going on around us right now and could that be impacting baby’s feelings?&#10;"/>
        </a:ext>
      </dgm:extLst>
    </dgm:pt>
    <dgm:pt modelId="{650FF9C3-0652-41F1-9900-1E0D4E64B311}" type="parTrans" cxnId="{B1783615-A18D-434B-BCA0-1B0C11B8A9FD}">
      <dgm:prSet/>
      <dgm:spPr/>
      <dgm:t>
        <a:bodyPr/>
        <a:lstStyle/>
        <a:p>
          <a:endParaRPr lang="en-US"/>
        </a:p>
      </dgm:t>
    </dgm:pt>
    <dgm:pt modelId="{A81A5644-F7B7-4762-A93D-4486F99E439F}" type="sibTrans" cxnId="{B1783615-A18D-434B-BCA0-1B0C11B8A9FD}">
      <dgm:prSet/>
      <dgm:spPr/>
      <dgm:t>
        <a:bodyPr/>
        <a:lstStyle/>
        <a:p>
          <a:endParaRPr lang="en-US"/>
        </a:p>
      </dgm:t>
    </dgm:pt>
    <dgm:pt modelId="{B3254049-78F3-456C-B68C-438EAE4F015C}">
      <dgm:prSet/>
      <dgm:spPr/>
      <dgm:t>
        <a:bodyPr/>
        <a:lstStyle/>
        <a:p>
          <a:r>
            <a:rPr lang="en-US" dirty="0"/>
            <a:t>Because of how he is feeling does he need anything from you right now?</a:t>
          </a:r>
        </a:p>
      </dgm:t>
      <dgm:extLst>
        <a:ext uri="{E40237B7-FDA0-4F09-8148-C483321AD2D9}">
          <dgm14:cNvPr xmlns:dgm14="http://schemas.microsoft.com/office/drawing/2010/diagram" id="0" name="" descr="Because of how he is feeling does he need anything from you right now?&#10;"/>
        </a:ext>
      </dgm:extLst>
    </dgm:pt>
    <dgm:pt modelId="{D97F560B-8F0E-4244-98ED-EF3B9BBF0D71}" type="parTrans" cxnId="{BC7FC08B-ADE8-48A0-A6B4-C7FA6DE35A92}">
      <dgm:prSet/>
      <dgm:spPr/>
      <dgm:t>
        <a:bodyPr/>
        <a:lstStyle/>
        <a:p>
          <a:endParaRPr lang="en-US"/>
        </a:p>
      </dgm:t>
    </dgm:pt>
    <dgm:pt modelId="{F43E5224-F451-42CF-8600-16832BB07FDC}" type="sibTrans" cxnId="{BC7FC08B-ADE8-48A0-A6B4-C7FA6DE35A92}">
      <dgm:prSet/>
      <dgm:spPr/>
      <dgm:t>
        <a:bodyPr/>
        <a:lstStyle/>
        <a:p>
          <a:endParaRPr lang="en-US"/>
        </a:p>
      </dgm:t>
    </dgm:pt>
    <dgm:pt modelId="{D93B2E47-C743-4F2D-A91C-199D3200FB1D}">
      <dgm:prSet/>
      <dgm:spPr/>
      <dgm:t>
        <a:bodyPr/>
        <a:lstStyle/>
        <a:p>
          <a:r>
            <a:rPr lang="en-US" dirty="0"/>
            <a:t>Because of how she is feeling is there anything going on around us that needs to change right now?</a:t>
          </a:r>
        </a:p>
      </dgm:t>
      <dgm:extLst>
        <a:ext uri="{E40237B7-FDA0-4F09-8148-C483321AD2D9}">
          <dgm14:cNvPr xmlns:dgm14="http://schemas.microsoft.com/office/drawing/2010/diagram" id="0" name="" descr="Because of how she is feeling is there anything going on around us that needs to change right now?&#10;"/>
        </a:ext>
      </dgm:extLst>
    </dgm:pt>
    <dgm:pt modelId="{D462B214-B205-46B8-86A5-9DA96B21DE2C}" type="parTrans" cxnId="{90EE3F2F-E9A3-411B-B9F0-F160FC6FFFFF}">
      <dgm:prSet/>
      <dgm:spPr/>
      <dgm:t>
        <a:bodyPr/>
        <a:lstStyle/>
        <a:p>
          <a:endParaRPr lang="en-US"/>
        </a:p>
      </dgm:t>
    </dgm:pt>
    <dgm:pt modelId="{A7CF411A-5820-4A1D-B97C-981918A12A6B}" type="sibTrans" cxnId="{90EE3F2F-E9A3-411B-B9F0-F160FC6FFFFF}">
      <dgm:prSet/>
      <dgm:spPr/>
      <dgm:t>
        <a:bodyPr/>
        <a:lstStyle/>
        <a:p>
          <a:endParaRPr lang="en-US"/>
        </a:p>
      </dgm:t>
    </dgm:pt>
    <dgm:pt modelId="{453A370C-D40B-B24C-9EE4-3488537B23B2}" type="pres">
      <dgm:prSet presAssocID="{EB2C947F-A8FE-460F-9E4B-78AB863D5562}" presName="linear" presStyleCnt="0">
        <dgm:presLayoutVars>
          <dgm:animLvl val="lvl"/>
          <dgm:resizeHandles val="exact"/>
        </dgm:presLayoutVars>
      </dgm:prSet>
      <dgm:spPr/>
    </dgm:pt>
    <dgm:pt modelId="{3BC4720D-CA99-234E-9C7F-04FE7BDE8C8A}" type="pres">
      <dgm:prSet presAssocID="{9EDBE921-64E4-4CEC-864D-D1E425E2B336}" presName="parentText" presStyleLbl="node1" presStyleIdx="0" presStyleCnt="6">
        <dgm:presLayoutVars>
          <dgm:chMax val="0"/>
          <dgm:bulletEnabled val="1"/>
        </dgm:presLayoutVars>
      </dgm:prSet>
      <dgm:spPr/>
    </dgm:pt>
    <dgm:pt modelId="{8273A01B-5E6F-004A-A1A3-9F6FC118D77A}" type="pres">
      <dgm:prSet presAssocID="{8E7C4318-456E-4A6C-9AA5-87D713605EED}" presName="spacer" presStyleCnt="0"/>
      <dgm:spPr/>
    </dgm:pt>
    <dgm:pt modelId="{D07791DF-DCC8-9245-AD11-743F92C49EEE}" type="pres">
      <dgm:prSet presAssocID="{C0EBE02C-E443-48D5-823E-3E4FCFD24248}" presName="parentText" presStyleLbl="node1" presStyleIdx="1" presStyleCnt="6">
        <dgm:presLayoutVars>
          <dgm:chMax val="0"/>
          <dgm:bulletEnabled val="1"/>
        </dgm:presLayoutVars>
      </dgm:prSet>
      <dgm:spPr/>
    </dgm:pt>
    <dgm:pt modelId="{B8C6BFA2-7F09-D64C-8B02-345DDE54DB23}" type="pres">
      <dgm:prSet presAssocID="{7449EECE-E0DB-4C65-970D-3FCA5FAA7CD2}" presName="spacer" presStyleCnt="0"/>
      <dgm:spPr/>
    </dgm:pt>
    <dgm:pt modelId="{170005FF-A8C2-E948-BA5C-AB863B7E04D5}" type="pres">
      <dgm:prSet presAssocID="{589E8F8C-43B1-4FEE-9E7A-B1F7873B6C37}" presName="parentText" presStyleLbl="node1" presStyleIdx="2" presStyleCnt="6">
        <dgm:presLayoutVars>
          <dgm:chMax val="0"/>
          <dgm:bulletEnabled val="1"/>
        </dgm:presLayoutVars>
      </dgm:prSet>
      <dgm:spPr/>
    </dgm:pt>
    <dgm:pt modelId="{B7F086C4-E04C-324E-A51F-D492ED52F616}" type="pres">
      <dgm:prSet presAssocID="{20435A12-EB03-4430-BA52-BEC53F030BA6}" presName="spacer" presStyleCnt="0"/>
      <dgm:spPr/>
    </dgm:pt>
    <dgm:pt modelId="{2963AB9C-8D4B-BD47-A34E-2169C6EBE743}" type="pres">
      <dgm:prSet presAssocID="{903F7371-0CA7-4A53-8CBE-236D9AD1F494}" presName="parentText" presStyleLbl="node1" presStyleIdx="3" presStyleCnt="6">
        <dgm:presLayoutVars>
          <dgm:chMax val="0"/>
          <dgm:bulletEnabled val="1"/>
        </dgm:presLayoutVars>
      </dgm:prSet>
      <dgm:spPr/>
    </dgm:pt>
    <dgm:pt modelId="{6CE8DB53-1A01-A149-A529-9F6CC3ED7E7A}" type="pres">
      <dgm:prSet presAssocID="{A81A5644-F7B7-4762-A93D-4486F99E439F}" presName="spacer" presStyleCnt="0"/>
      <dgm:spPr/>
    </dgm:pt>
    <dgm:pt modelId="{D2F2CD78-7351-D845-84C0-235E12DC2AFB}" type="pres">
      <dgm:prSet presAssocID="{B3254049-78F3-456C-B68C-438EAE4F015C}" presName="parentText" presStyleLbl="node1" presStyleIdx="4" presStyleCnt="6">
        <dgm:presLayoutVars>
          <dgm:chMax val="0"/>
          <dgm:bulletEnabled val="1"/>
        </dgm:presLayoutVars>
      </dgm:prSet>
      <dgm:spPr/>
    </dgm:pt>
    <dgm:pt modelId="{2B9C6DAD-0810-3544-9337-1B662668512F}" type="pres">
      <dgm:prSet presAssocID="{F43E5224-F451-42CF-8600-16832BB07FDC}" presName="spacer" presStyleCnt="0"/>
      <dgm:spPr/>
    </dgm:pt>
    <dgm:pt modelId="{D2FE96C5-BCA8-244B-A2CC-19D0B52AAAB6}" type="pres">
      <dgm:prSet presAssocID="{D93B2E47-C743-4F2D-A91C-199D3200FB1D}" presName="parentText" presStyleLbl="node1" presStyleIdx="5" presStyleCnt="6">
        <dgm:presLayoutVars>
          <dgm:chMax val="0"/>
          <dgm:bulletEnabled val="1"/>
        </dgm:presLayoutVars>
      </dgm:prSet>
      <dgm:spPr/>
    </dgm:pt>
  </dgm:ptLst>
  <dgm:cxnLst>
    <dgm:cxn modelId="{EA2E8207-7512-4BB3-97A4-E31811580D73}" srcId="{EB2C947F-A8FE-460F-9E4B-78AB863D5562}" destId="{589E8F8C-43B1-4FEE-9E7A-B1F7873B6C37}" srcOrd="2" destOrd="0" parTransId="{DC66C621-F83B-42BE-8166-13575ABCB44D}" sibTransId="{20435A12-EB03-4430-BA52-BEC53F030BA6}"/>
    <dgm:cxn modelId="{B1783615-A18D-434B-BCA0-1B0C11B8A9FD}" srcId="{EB2C947F-A8FE-460F-9E4B-78AB863D5562}" destId="{903F7371-0CA7-4A53-8CBE-236D9AD1F494}" srcOrd="3" destOrd="0" parTransId="{650FF9C3-0652-41F1-9900-1E0D4E64B311}" sibTransId="{A81A5644-F7B7-4762-A93D-4486F99E439F}"/>
    <dgm:cxn modelId="{90EE3F2F-E9A3-411B-B9F0-F160FC6FFFFF}" srcId="{EB2C947F-A8FE-460F-9E4B-78AB863D5562}" destId="{D93B2E47-C743-4F2D-A91C-199D3200FB1D}" srcOrd="5" destOrd="0" parTransId="{D462B214-B205-46B8-86A5-9DA96B21DE2C}" sibTransId="{A7CF411A-5820-4A1D-B97C-981918A12A6B}"/>
    <dgm:cxn modelId="{D5584032-18F7-7C46-803A-37DB1678222C}" type="presOf" srcId="{903F7371-0CA7-4A53-8CBE-236D9AD1F494}" destId="{2963AB9C-8D4B-BD47-A34E-2169C6EBE743}" srcOrd="0" destOrd="0" presId="urn:microsoft.com/office/officeart/2005/8/layout/vList2"/>
    <dgm:cxn modelId="{7FFDCD38-EEB6-4C44-A92D-FBDC40A48698}" type="presOf" srcId="{D93B2E47-C743-4F2D-A91C-199D3200FB1D}" destId="{D2FE96C5-BCA8-244B-A2CC-19D0B52AAAB6}" srcOrd="0" destOrd="0" presId="urn:microsoft.com/office/officeart/2005/8/layout/vList2"/>
    <dgm:cxn modelId="{7370DE46-474D-5846-8B5B-072A5D29D573}" type="presOf" srcId="{C0EBE02C-E443-48D5-823E-3E4FCFD24248}" destId="{D07791DF-DCC8-9245-AD11-743F92C49EEE}" srcOrd="0" destOrd="0" presId="urn:microsoft.com/office/officeart/2005/8/layout/vList2"/>
    <dgm:cxn modelId="{53A27268-93D9-6C4C-A82E-4829A06761F9}" type="presOf" srcId="{589E8F8C-43B1-4FEE-9E7A-B1F7873B6C37}" destId="{170005FF-A8C2-E948-BA5C-AB863B7E04D5}" srcOrd="0" destOrd="0" presId="urn:microsoft.com/office/officeart/2005/8/layout/vList2"/>
    <dgm:cxn modelId="{0814628A-1A48-446E-BC63-F46C036D5BCE}" srcId="{EB2C947F-A8FE-460F-9E4B-78AB863D5562}" destId="{C0EBE02C-E443-48D5-823E-3E4FCFD24248}" srcOrd="1" destOrd="0" parTransId="{86928B10-F617-47D0-9AE1-5552F5B0619E}" sibTransId="{7449EECE-E0DB-4C65-970D-3FCA5FAA7CD2}"/>
    <dgm:cxn modelId="{BC7FC08B-ADE8-48A0-A6B4-C7FA6DE35A92}" srcId="{EB2C947F-A8FE-460F-9E4B-78AB863D5562}" destId="{B3254049-78F3-456C-B68C-438EAE4F015C}" srcOrd="4" destOrd="0" parTransId="{D97F560B-8F0E-4244-98ED-EF3B9BBF0D71}" sibTransId="{F43E5224-F451-42CF-8600-16832BB07FDC}"/>
    <dgm:cxn modelId="{ECEF6E8F-ADCF-9D43-9D05-9C76A57FE93B}" type="presOf" srcId="{9EDBE921-64E4-4CEC-864D-D1E425E2B336}" destId="{3BC4720D-CA99-234E-9C7F-04FE7BDE8C8A}" srcOrd="0" destOrd="0" presId="urn:microsoft.com/office/officeart/2005/8/layout/vList2"/>
    <dgm:cxn modelId="{034B32B8-0C63-4B01-8A17-668845E905A6}" srcId="{EB2C947F-A8FE-460F-9E4B-78AB863D5562}" destId="{9EDBE921-64E4-4CEC-864D-D1E425E2B336}" srcOrd="0" destOrd="0" parTransId="{68CADBBA-0290-4D65-938D-38A809558E4D}" sibTransId="{8E7C4318-456E-4A6C-9AA5-87D713605EED}"/>
    <dgm:cxn modelId="{EB28E0D2-0B54-E341-8133-027D236A7BEB}" type="presOf" srcId="{B3254049-78F3-456C-B68C-438EAE4F015C}" destId="{D2F2CD78-7351-D845-84C0-235E12DC2AFB}" srcOrd="0" destOrd="0" presId="urn:microsoft.com/office/officeart/2005/8/layout/vList2"/>
    <dgm:cxn modelId="{807812E4-0A6D-1548-8BAC-52C50CB774D2}" type="presOf" srcId="{EB2C947F-A8FE-460F-9E4B-78AB863D5562}" destId="{453A370C-D40B-B24C-9EE4-3488537B23B2}" srcOrd="0" destOrd="0" presId="urn:microsoft.com/office/officeart/2005/8/layout/vList2"/>
    <dgm:cxn modelId="{0FF04824-CCB6-6D46-9870-A8EEDBBBF9CD}" type="presParOf" srcId="{453A370C-D40B-B24C-9EE4-3488537B23B2}" destId="{3BC4720D-CA99-234E-9C7F-04FE7BDE8C8A}" srcOrd="0" destOrd="0" presId="urn:microsoft.com/office/officeart/2005/8/layout/vList2"/>
    <dgm:cxn modelId="{C397ECB0-6D40-974B-9D7F-EF166952183E}" type="presParOf" srcId="{453A370C-D40B-B24C-9EE4-3488537B23B2}" destId="{8273A01B-5E6F-004A-A1A3-9F6FC118D77A}" srcOrd="1" destOrd="0" presId="urn:microsoft.com/office/officeart/2005/8/layout/vList2"/>
    <dgm:cxn modelId="{AF636C54-E28B-034A-81D9-747A9B0FE2FF}" type="presParOf" srcId="{453A370C-D40B-B24C-9EE4-3488537B23B2}" destId="{D07791DF-DCC8-9245-AD11-743F92C49EEE}" srcOrd="2" destOrd="0" presId="urn:microsoft.com/office/officeart/2005/8/layout/vList2"/>
    <dgm:cxn modelId="{14610BA6-A8AF-184F-B3A6-B666F0AAE78A}" type="presParOf" srcId="{453A370C-D40B-B24C-9EE4-3488537B23B2}" destId="{B8C6BFA2-7F09-D64C-8B02-345DDE54DB23}" srcOrd="3" destOrd="0" presId="urn:microsoft.com/office/officeart/2005/8/layout/vList2"/>
    <dgm:cxn modelId="{80267386-FDE5-2B42-97BA-774ADBD44F78}" type="presParOf" srcId="{453A370C-D40B-B24C-9EE4-3488537B23B2}" destId="{170005FF-A8C2-E948-BA5C-AB863B7E04D5}" srcOrd="4" destOrd="0" presId="urn:microsoft.com/office/officeart/2005/8/layout/vList2"/>
    <dgm:cxn modelId="{3B142B97-5761-2649-8B48-E57551FA023A}" type="presParOf" srcId="{453A370C-D40B-B24C-9EE4-3488537B23B2}" destId="{B7F086C4-E04C-324E-A51F-D492ED52F616}" srcOrd="5" destOrd="0" presId="urn:microsoft.com/office/officeart/2005/8/layout/vList2"/>
    <dgm:cxn modelId="{CE41CFCB-1E21-6B47-8FF5-400806068E9D}" type="presParOf" srcId="{453A370C-D40B-B24C-9EE4-3488537B23B2}" destId="{2963AB9C-8D4B-BD47-A34E-2169C6EBE743}" srcOrd="6" destOrd="0" presId="urn:microsoft.com/office/officeart/2005/8/layout/vList2"/>
    <dgm:cxn modelId="{BD12B79E-DA4C-224F-95B3-C74CA7426AFA}" type="presParOf" srcId="{453A370C-D40B-B24C-9EE4-3488537B23B2}" destId="{6CE8DB53-1A01-A149-A529-9F6CC3ED7E7A}" srcOrd="7" destOrd="0" presId="urn:microsoft.com/office/officeart/2005/8/layout/vList2"/>
    <dgm:cxn modelId="{9101BFD4-BA40-0741-9EF7-728D4AD1ADEE}" type="presParOf" srcId="{453A370C-D40B-B24C-9EE4-3488537B23B2}" destId="{D2F2CD78-7351-D845-84C0-235E12DC2AFB}" srcOrd="8" destOrd="0" presId="urn:microsoft.com/office/officeart/2005/8/layout/vList2"/>
    <dgm:cxn modelId="{A7978B3C-B1F0-9B4B-B3AC-EBE1B1DCCD26}" type="presParOf" srcId="{453A370C-D40B-B24C-9EE4-3488537B23B2}" destId="{2B9C6DAD-0810-3544-9337-1B662668512F}" srcOrd="9" destOrd="0" presId="urn:microsoft.com/office/officeart/2005/8/layout/vList2"/>
    <dgm:cxn modelId="{66333354-E3A9-A74E-A1F5-37560D3A0614}" type="presParOf" srcId="{453A370C-D40B-B24C-9EE4-3488537B23B2}" destId="{D2FE96C5-BCA8-244B-A2CC-19D0B52AAAB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DDEC0A-C52D-49A1-9E3B-C597C676982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38F37F2-45E4-4761-91CF-693AC517C8E5}">
      <dgm:prSet phldrT="[Text]" custT="1"/>
      <dgm:spPr/>
      <dgm:t>
        <a:bodyPr/>
        <a:lstStyle/>
        <a:p>
          <a:pPr algn="l"/>
          <a:r>
            <a:rPr lang="en-US" sz="1800" b="1" dirty="0">
              <a:solidFill>
                <a:schemeClr val="tx1"/>
              </a:solidFill>
            </a:rPr>
            <a:t>Babies Feel</a:t>
          </a:r>
        </a:p>
      </dgm:t>
    </dgm:pt>
    <dgm:pt modelId="{DDA5DB9C-255A-4D2B-8A58-A03F33694148}" type="parTrans" cxnId="{62D2CC3B-7AEC-476B-AB1D-165B982A497A}">
      <dgm:prSet/>
      <dgm:spPr/>
      <dgm:t>
        <a:bodyPr/>
        <a:lstStyle/>
        <a:p>
          <a:endParaRPr lang="en-US"/>
        </a:p>
      </dgm:t>
    </dgm:pt>
    <dgm:pt modelId="{46EBAD4F-5972-4AFE-8610-1401A038AACA}" type="sibTrans" cxnId="{62D2CC3B-7AEC-476B-AB1D-165B982A497A}">
      <dgm:prSet/>
      <dgm:spPr/>
      <dgm:t>
        <a:bodyPr/>
        <a:lstStyle/>
        <a:p>
          <a:endParaRPr lang="en-US"/>
        </a:p>
      </dgm:t>
    </dgm:pt>
    <dgm:pt modelId="{6A7B5455-BCDB-4815-9E31-8314CAC2315A}">
      <dgm:prSet phldrT="[Text]"/>
      <dgm:spPr/>
      <dgm:t>
        <a:bodyPr/>
        <a:lstStyle/>
        <a:p>
          <a:r>
            <a:rPr lang="en-US" dirty="0"/>
            <a:t>Joy</a:t>
          </a:r>
        </a:p>
      </dgm:t>
    </dgm:pt>
    <dgm:pt modelId="{F052197D-B743-4FF9-A528-78A4E040CB46}" type="parTrans" cxnId="{F64ACFE7-7200-4796-9794-B2A21BBCA46B}">
      <dgm:prSet/>
      <dgm:spPr/>
      <dgm:t>
        <a:bodyPr/>
        <a:lstStyle/>
        <a:p>
          <a:endParaRPr lang="en-US"/>
        </a:p>
      </dgm:t>
    </dgm:pt>
    <dgm:pt modelId="{AEC4CD1F-422E-440F-96FD-D7A1EBF9E1C3}" type="sibTrans" cxnId="{F64ACFE7-7200-4796-9794-B2A21BBCA46B}">
      <dgm:prSet/>
      <dgm:spPr/>
      <dgm:t>
        <a:bodyPr/>
        <a:lstStyle/>
        <a:p>
          <a:endParaRPr lang="en-US"/>
        </a:p>
      </dgm:t>
    </dgm:pt>
    <dgm:pt modelId="{67350A1D-38A9-4A54-913C-F143EE11F59D}">
      <dgm:prSet phldrT="[Text]"/>
      <dgm:spPr/>
      <dgm:t>
        <a:bodyPr/>
        <a:lstStyle/>
        <a:p>
          <a:r>
            <a:rPr lang="en-US" dirty="0"/>
            <a:t>Pain</a:t>
          </a:r>
        </a:p>
      </dgm:t>
    </dgm:pt>
    <dgm:pt modelId="{E6819817-D871-47A9-BAF6-A1E7193F3193}" type="parTrans" cxnId="{ADD561F3-DF26-419E-A1E8-568777375C2E}">
      <dgm:prSet/>
      <dgm:spPr/>
      <dgm:t>
        <a:bodyPr/>
        <a:lstStyle/>
        <a:p>
          <a:endParaRPr lang="en-US"/>
        </a:p>
      </dgm:t>
    </dgm:pt>
    <dgm:pt modelId="{395C616B-6500-49F1-BAEA-700957965FAD}" type="sibTrans" cxnId="{ADD561F3-DF26-419E-A1E8-568777375C2E}">
      <dgm:prSet/>
      <dgm:spPr/>
      <dgm:t>
        <a:bodyPr/>
        <a:lstStyle/>
        <a:p>
          <a:endParaRPr lang="en-US"/>
        </a:p>
      </dgm:t>
    </dgm:pt>
    <dgm:pt modelId="{6AADAE1F-990A-4C22-893A-B65B570F14B7}">
      <dgm:prSet phldrT="[Text]" custT="1"/>
      <dgm:spPr/>
      <dgm:t>
        <a:bodyPr/>
        <a:lstStyle/>
        <a:p>
          <a:pPr algn="l"/>
          <a:r>
            <a:rPr lang="en-US" sz="1800" b="1" dirty="0">
              <a:solidFill>
                <a:schemeClr val="tx1"/>
              </a:solidFill>
            </a:rPr>
            <a:t>Toddlers Also Feel</a:t>
          </a:r>
        </a:p>
      </dgm:t>
    </dgm:pt>
    <dgm:pt modelId="{2936E4AD-8911-4D20-8E89-C27A33D22DB9}" type="parTrans" cxnId="{926C10E2-B86C-4B55-82AC-07D4449CB6ED}">
      <dgm:prSet/>
      <dgm:spPr/>
      <dgm:t>
        <a:bodyPr/>
        <a:lstStyle/>
        <a:p>
          <a:endParaRPr lang="en-US"/>
        </a:p>
      </dgm:t>
    </dgm:pt>
    <dgm:pt modelId="{901CBCC0-535B-480F-BC4F-1289D556529E}" type="sibTrans" cxnId="{926C10E2-B86C-4B55-82AC-07D4449CB6ED}">
      <dgm:prSet/>
      <dgm:spPr/>
      <dgm:t>
        <a:bodyPr/>
        <a:lstStyle/>
        <a:p>
          <a:endParaRPr lang="en-US"/>
        </a:p>
      </dgm:t>
    </dgm:pt>
    <dgm:pt modelId="{55E29C4F-57D7-4CD4-A2A0-F8CB52FD7F6B}">
      <dgm:prSet phldrT="[Text]"/>
      <dgm:spPr/>
      <dgm:t>
        <a:bodyPr/>
        <a:lstStyle/>
        <a:p>
          <a:r>
            <a:rPr lang="en-US" dirty="0"/>
            <a:t>Fear</a:t>
          </a:r>
        </a:p>
      </dgm:t>
    </dgm:pt>
    <dgm:pt modelId="{B42FE9E7-BCD3-46E7-9466-0B3486EC43B0}" type="parTrans" cxnId="{1812B1CB-D8B1-4FAF-83D4-F5164ED3AEC3}">
      <dgm:prSet/>
      <dgm:spPr/>
      <dgm:t>
        <a:bodyPr/>
        <a:lstStyle/>
        <a:p>
          <a:endParaRPr lang="en-US"/>
        </a:p>
      </dgm:t>
    </dgm:pt>
    <dgm:pt modelId="{558CE0E5-1232-414D-AE9A-B1C29EC60ED3}" type="sibTrans" cxnId="{1812B1CB-D8B1-4FAF-83D4-F5164ED3AEC3}">
      <dgm:prSet/>
      <dgm:spPr/>
      <dgm:t>
        <a:bodyPr/>
        <a:lstStyle/>
        <a:p>
          <a:endParaRPr lang="en-US"/>
        </a:p>
      </dgm:t>
    </dgm:pt>
    <dgm:pt modelId="{2DCE40B3-8FF1-4765-9590-BA1EEA2F5B4A}">
      <dgm:prSet phldrT="[Text]"/>
      <dgm:spPr/>
      <dgm:t>
        <a:bodyPr/>
        <a:lstStyle/>
        <a:p>
          <a:r>
            <a:rPr lang="en-US" dirty="0"/>
            <a:t>Excitement</a:t>
          </a:r>
        </a:p>
      </dgm:t>
    </dgm:pt>
    <dgm:pt modelId="{64762053-EACC-4748-BB4B-7889C828B4CE}" type="parTrans" cxnId="{2C3231D1-8917-435D-A1EB-84F57028AF85}">
      <dgm:prSet/>
      <dgm:spPr/>
      <dgm:t>
        <a:bodyPr/>
        <a:lstStyle/>
        <a:p>
          <a:endParaRPr lang="en-US"/>
        </a:p>
      </dgm:t>
    </dgm:pt>
    <dgm:pt modelId="{6D1C3C34-1FEE-4A02-9253-3FAADF2465FF}" type="sibTrans" cxnId="{2C3231D1-8917-435D-A1EB-84F57028AF85}">
      <dgm:prSet/>
      <dgm:spPr/>
      <dgm:t>
        <a:bodyPr/>
        <a:lstStyle/>
        <a:p>
          <a:endParaRPr lang="en-US"/>
        </a:p>
      </dgm:t>
    </dgm:pt>
    <dgm:pt modelId="{3E284B8A-AC55-41E6-8DE8-BA521E78F74D}">
      <dgm:prSet phldrT="[Text]"/>
      <dgm:spPr/>
      <dgm:t>
        <a:bodyPr/>
        <a:lstStyle/>
        <a:p>
          <a:r>
            <a:rPr lang="en-US" dirty="0"/>
            <a:t>Frustration</a:t>
          </a:r>
        </a:p>
      </dgm:t>
    </dgm:pt>
    <dgm:pt modelId="{D8670E32-9176-4678-86F5-0D9C8CC2771B}" type="parTrans" cxnId="{D9EA177C-5D81-4A11-9BFF-2A83B1632EAD}">
      <dgm:prSet/>
      <dgm:spPr/>
      <dgm:t>
        <a:bodyPr/>
        <a:lstStyle/>
        <a:p>
          <a:endParaRPr lang="en-US"/>
        </a:p>
      </dgm:t>
    </dgm:pt>
    <dgm:pt modelId="{545049E2-D34C-4FA0-88E3-9728646CF288}" type="sibTrans" cxnId="{D9EA177C-5D81-4A11-9BFF-2A83B1632EAD}">
      <dgm:prSet/>
      <dgm:spPr/>
      <dgm:t>
        <a:bodyPr/>
        <a:lstStyle/>
        <a:p>
          <a:endParaRPr lang="en-US"/>
        </a:p>
      </dgm:t>
    </dgm:pt>
    <dgm:pt modelId="{D8355EFA-35CD-43EA-90AF-7EB912CC83F7}">
      <dgm:prSet phldrT="[Text]"/>
      <dgm:spPr/>
      <dgm:t>
        <a:bodyPr/>
        <a:lstStyle/>
        <a:p>
          <a:r>
            <a:rPr lang="en-US" dirty="0"/>
            <a:t>Discomfort</a:t>
          </a:r>
        </a:p>
      </dgm:t>
    </dgm:pt>
    <dgm:pt modelId="{6E91D6D8-0110-4FC2-8C42-CA8ED7A4068A}" type="parTrans" cxnId="{5E4BB2C5-832B-45D3-9D06-AEA134CD51CD}">
      <dgm:prSet/>
      <dgm:spPr/>
      <dgm:t>
        <a:bodyPr/>
        <a:lstStyle/>
        <a:p>
          <a:endParaRPr lang="en-US"/>
        </a:p>
      </dgm:t>
    </dgm:pt>
    <dgm:pt modelId="{65FBD306-0AF3-48E9-A282-07C826758570}" type="sibTrans" cxnId="{5E4BB2C5-832B-45D3-9D06-AEA134CD51CD}">
      <dgm:prSet/>
      <dgm:spPr/>
      <dgm:t>
        <a:bodyPr/>
        <a:lstStyle/>
        <a:p>
          <a:endParaRPr lang="en-US"/>
        </a:p>
      </dgm:t>
    </dgm:pt>
    <dgm:pt modelId="{EB1744B6-210A-421B-8CFF-930A3D466036}">
      <dgm:prSet phldrT="[Text]"/>
      <dgm:spPr/>
      <dgm:t>
        <a:bodyPr/>
        <a:lstStyle/>
        <a:p>
          <a:r>
            <a:rPr lang="en-US" dirty="0"/>
            <a:t>Fear</a:t>
          </a:r>
        </a:p>
      </dgm:t>
    </dgm:pt>
    <dgm:pt modelId="{5206663F-3048-4FA1-BA50-BFA355D766E6}" type="parTrans" cxnId="{B1F243BF-E50A-45DB-A71A-B8037EE4723C}">
      <dgm:prSet/>
      <dgm:spPr/>
      <dgm:t>
        <a:bodyPr/>
        <a:lstStyle/>
        <a:p>
          <a:endParaRPr lang="en-US"/>
        </a:p>
      </dgm:t>
    </dgm:pt>
    <dgm:pt modelId="{0795D4B5-6D50-45CF-A894-A27F3463076B}" type="sibTrans" cxnId="{B1F243BF-E50A-45DB-A71A-B8037EE4723C}">
      <dgm:prSet/>
      <dgm:spPr/>
      <dgm:t>
        <a:bodyPr/>
        <a:lstStyle/>
        <a:p>
          <a:endParaRPr lang="en-US"/>
        </a:p>
      </dgm:t>
    </dgm:pt>
    <dgm:pt modelId="{67CB67B1-6B96-45FF-9144-2DF25CC86DAB}">
      <dgm:prSet phldrT="[Text]"/>
      <dgm:spPr/>
      <dgm:t>
        <a:bodyPr/>
        <a:lstStyle/>
        <a:p>
          <a:r>
            <a:rPr lang="en-US" dirty="0"/>
            <a:t>Boredom</a:t>
          </a:r>
        </a:p>
      </dgm:t>
    </dgm:pt>
    <dgm:pt modelId="{0E0A7F59-349B-4F6D-A2EF-7745511D618C}" type="parTrans" cxnId="{50385667-EA81-4479-9A0A-48E99EB13E60}">
      <dgm:prSet/>
      <dgm:spPr/>
      <dgm:t>
        <a:bodyPr/>
        <a:lstStyle/>
        <a:p>
          <a:endParaRPr lang="en-US"/>
        </a:p>
      </dgm:t>
    </dgm:pt>
    <dgm:pt modelId="{306AE4EA-D522-4571-AA3F-9F27E390C703}" type="sibTrans" cxnId="{50385667-EA81-4479-9A0A-48E99EB13E60}">
      <dgm:prSet/>
      <dgm:spPr/>
      <dgm:t>
        <a:bodyPr/>
        <a:lstStyle/>
        <a:p>
          <a:endParaRPr lang="en-US"/>
        </a:p>
      </dgm:t>
    </dgm:pt>
    <dgm:pt modelId="{67371628-276E-4A4C-BD05-FA0F7822A49B}">
      <dgm:prSet phldrT="[Text]"/>
      <dgm:spPr/>
      <dgm:t>
        <a:bodyPr/>
        <a:lstStyle/>
        <a:p>
          <a:r>
            <a:rPr lang="en-US" dirty="0"/>
            <a:t>Contentment</a:t>
          </a:r>
        </a:p>
      </dgm:t>
    </dgm:pt>
    <dgm:pt modelId="{A3CFCF10-46A2-44B0-BB9E-F95ED0AB9417}" type="parTrans" cxnId="{759CDC6D-F53B-4A3B-B65D-026BA1C4B259}">
      <dgm:prSet/>
      <dgm:spPr/>
      <dgm:t>
        <a:bodyPr/>
        <a:lstStyle/>
        <a:p>
          <a:endParaRPr lang="en-US"/>
        </a:p>
      </dgm:t>
    </dgm:pt>
    <dgm:pt modelId="{870EE4CA-D358-4B94-8682-AC6851274D85}" type="sibTrans" cxnId="{759CDC6D-F53B-4A3B-B65D-026BA1C4B259}">
      <dgm:prSet/>
      <dgm:spPr/>
      <dgm:t>
        <a:bodyPr/>
        <a:lstStyle/>
        <a:p>
          <a:endParaRPr lang="en-US"/>
        </a:p>
      </dgm:t>
    </dgm:pt>
    <dgm:pt modelId="{E90E9278-C5C1-4D63-AB44-442F5B175231}">
      <dgm:prSet phldrT="[Text]"/>
      <dgm:spPr/>
      <dgm:t>
        <a:bodyPr/>
        <a:lstStyle/>
        <a:p>
          <a:r>
            <a:rPr lang="en-US" dirty="0"/>
            <a:t>Anger</a:t>
          </a:r>
        </a:p>
      </dgm:t>
    </dgm:pt>
    <dgm:pt modelId="{27ECB799-39E8-46D3-80C2-8AC23C30A0E6}" type="parTrans" cxnId="{5B8B73F4-4BF9-45AA-9C7A-49837BAAA519}">
      <dgm:prSet/>
      <dgm:spPr/>
      <dgm:t>
        <a:bodyPr/>
        <a:lstStyle/>
        <a:p>
          <a:endParaRPr lang="en-US"/>
        </a:p>
      </dgm:t>
    </dgm:pt>
    <dgm:pt modelId="{42D9904A-9D54-437C-BF9A-65CBECEEFB35}" type="sibTrans" cxnId="{5B8B73F4-4BF9-45AA-9C7A-49837BAAA519}">
      <dgm:prSet/>
      <dgm:spPr/>
      <dgm:t>
        <a:bodyPr/>
        <a:lstStyle/>
        <a:p>
          <a:endParaRPr lang="en-US"/>
        </a:p>
      </dgm:t>
    </dgm:pt>
    <dgm:pt modelId="{9EBA9120-74C7-4E29-B4BD-D3D317E4CF77}">
      <dgm:prSet phldrT="[Text]"/>
      <dgm:spPr/>
      <dgm:t>
        <a:bodyPr/>
        <a:lstStyle/>
        <a:p>
          <a:r>
            <a:rPr lang="en-US" dirty="0"/>
            <a:t>Loneliness</a:t>
          </a:r>
        </a:p>
      </dgm:t>
    </dgm:pt>
    <dgm:pt modelId="{12095508-237E-4F9D-9E2B-FC7CDB39D141}" type="parTrans" cxnId="{93AC4820-7D98-4CBD-88A1-6DC7196419F5}">
      <dgm:prSet/>
      <dgm:spPr/>
      <dgm:t>
        <a:bodyPr/>
        <a:lstStyle/>
        <a:p>
          <a:endParaRPr lang="en-US"/>
        </a:p>
      </dgm:t>
    </dgm:pt>
    <dgm:pt modelId="{C3B2075F-7852-4419-BE2D-99FF5D7A565A}" type="sibTrans" cxnId="{93AC4820-7D98-4CBD-88A1-6DC7196419F5}">
      <dgm:prSet/>
      <dgm:spPr/>
      <dgm:t>
        <a:bodyPr/>
        <a:lstStyle/>
        <a:p>
          <a:endParaRPr lang="en-US"/>
        </a:p>
      </dgm:t>
    </dgm:pt>
    <dgm:pt modelId="{FC334AC7-B1BF-4467-9E4F-D5F76D9756B8}">
      <dgm:prSet phldrT="[Text]"/>
      <dgm:spPr/>
      <dgm:t>
        <a:bodyPr/>
        <a:lstStyle/>
        <a:p>
          <a:r>
            <a:rPr lang="en-US" dirty="0"/>
            <a:t>Being Loved</a:t>
          </a:r>
        </a:p>
      </dgm:t>
    </dgm:pt>
    <dgm:pt modelId="{9D13BDBC-654B-4A65-905D-F42C06AFB619}" type="parTrans" cxnId="{E1354829-28EE-4C7B-ABAD-098569F55B00}">
      <dgm:prSet/>
      <dgm:spPr/>
      <dgm:t>
        <a:bodyPr/>
        <a:lstStyle/>
        <a:p>
          <a:endParaRPr lang="en-US"/>
        </a:p>
      </dgm:t>
    </dgm:pt>
    <dgm:pt modelId="{D0D55149-4B05-45C6-9FF3-8BCDEAACADCE}" type="sibTrans" cxnId="{E1354829-28EE-4C7B-ABAD-098569F55B00}">
      <dgm:prSet/>
      <dgm:spPr/>
      <dgm:t>
        <a:bodyPr/>
        <a:lstStyle/>
        <a:p>
          <a:endParaRPr lang="en-US"/>
        </a:p>
      </dgm:t>
    </dgm:pt>
    <dgm:pt modelId="{5F9EFF9A-D91D-4353-A4F4-169EDB941B09}">
      <dgm:prSet phldrT="[Text]"/>
      <dgm:spPr/>
      <dgm:t>
        <a:bodyPr/>
        <a:lstStyle/>
        <a:p>
          <a:r>
            <a:rPr lang="en-US" dirty="0"/>
            <a:t>Curious</a:t>
          </a:r>
        </a:p>
      </dgm:t>
    </dgm:pt>
    <dgm:pt modelId="{9D9E4A17-D1D7-4D35-B948-48860735AAE6}" type="parTrans" cxnId="{24C198BA-6B64-4813-9443-20D388F27134}">
      <dgm:prSet/>
      <dgm:spPr/>
      <dgm:t>
        <a:bodyPr/>
        <a:lstStyle/>
        <a:p>
          <a:endParaRPr lang="en-US"/>
        </a:p>
      </dgm:t>
    </dgm:pt>
    <dgm:pt modelId="{63F49C7A-76F5-48DD-A680-3CED95F84C65}" type="sibTrans" cxnId="{24C198BA-6B64-4813-9443-20D388F27134}">
      <dgm:prSet/>
      <dgm:spPr/>
      <dgm:t>
        <a:bodyPr/>
        <a:lstStyle/>
        <a:p>
          <a:endParaRPr lang="en-US"/>
        </a:p>
      </dgm:t>
    </dgm:pt>
    <dgm:pt modelId="{9B42EE91-98B9-4A57-8925-9C7724F271E5}">
      <dgm:prSet phldrT="[Text]"/>
      <dgm:spPr/>
      <dgm:t>
        <a:bodyPr/>
        <a:lstStyle/>
        <a:p>
          <a:r>
            <a:rPr lang="en-US" dirty="0"/>
            <a:t>Tired</a:t>
          </a:r>
        </a:p>
      </dgm:t>
    </dgm:pt>
    <dgm:pt modelId="{A8042228-47A9-4B5D-945D-DBBE4BB315CF}" type="parTrans" cxnId="{CCB3BF0C-3F3B-488C-AAA0-1B3C11F40FE6}">
      <dgm:prSet/>
      <dgm:spPr/>
      <dgm:t>
        <a:bodyPr/>
        <a:lstStyle/>
        <a:p>
          <a:endParaRPr lang="en-US"/>
        </a:p>
      </dgm:t>
    </dgm:pt>
    <dgm:pt modelId="{BB41CE3E-A4C1-4F45-8C13-4686426F31C1}" type="sibTrans" cxnId="{CCB3BF0C-3F3B-488C-AAA0-1B3C11F40FE6}">
      <dgm:prSet/>
      <dgm:spPr/>
      <dgm:t>
        <a:bodyPr/>
        <a:lstStyle/>
        <a:p>
          <a:endParaRPr lang="en-US"/>
        </a:p>
      </dgm:t>
    </dgm:pt>
    <dgm:pt modelId="{E43B376C-DFB1-416E-AB79-003D7C100963}">
      <dgm:prSet phldrT="[Text]"/>
      <dgm:spPr/>
      <dgm:t>
        <a:bodyPr/>
        <a:lstStyle/>
        <a:p>
          <a:r>
            <a:rPr lang="en-US" dirty="0"/>
            <a:t>Hungry</a:t>
          </a:r>
        </a:p>
      </dgm:t>
    </dgm:pt>
    <dgm:pt modelId="{2993D8E6-B02A-4482-9977-E8BE85051134}" type="parTrans" cxnId="{4C7302D1-73D8-47F6-B2E3-A64285FC2278}">
      <dgm:prSet/>
      <dgm:spPr/>
      <dgm:t>
        <a:bodyPr/>
        <a:lstStyle/>
        <a:p>
          <a:endParaRPr lang="en-US"/>
        </a:p>
      </dgm:t>
    </dgm:pt>
    <dgm:pt modelId="{6EBEF40A-07EC-4489-95DD-5AB5DE6E9EE5}" type="sibTrans" cxnId="{4C7302D1-73D8-47F6-B2E3-A64285FC2278}">
      <dgm:prSet/>
      <dgm:spPr/>
      <dgm:t>
        <a:bodyPr/>
        <a:lstStyle/>
        <a:p>
          <a:endParaRPr lang="en-US"/>
        </a:p>
      </dgm:t>
    </dgm:pt>
    <dgm:pt modelId="{6D4741B1-6D22-4EE6-9F0B-2EEB0CE13586}">
      <dgm:prSet phldrT="[Text]"/>
      <dgm:spPr/>
      <dgm:t>
        <a:bodyPr/>
        <a:lstStyle/>
        <a:p>
          <a:r>
            <a:rPr lang="en-US" dirty="0"/>
            <a:t>Happiness</a:t>
          </a:r>
        </a:p>
      </dgm:t>
    </dgm:pt>
    <dgm:pt modelId="{3A5C3CC8-AA05-497D-8824-F7E2DE3C1B3E}" type="parTrans" cxnId="{D0725492-1FD8-436C-A030-C93196D7AE58}">
      <dgm:prSet/>
      <dgm:spPr/>
      <dgm:t>
        <a:bodyPr/>
        <a:lstStyle/>
        <a:p>
          <a:endParaRPr lang="en-US"/>
        </a:p>
      </dgm:t>
    </dgm:pt>
    <dgm:pt modelId="{6CF59381-2724-4ECC-B82A-1E2A1C11BCBD}" type="sibTrans" cxnId="{D0725492-1FD8-436C-A030-C93196D7AE58}">
      <dgm:prSet/>
      <dgm:spPr/>
      <dgm:t>
        <a:bodyPr/>
        <a:lstStyle/>
        <a:p>
          <a:endParaRPr lang="en-US"/>
        </a:p>
      </dgm:t>
    </dgm:pt>
    <dgm:pt modelId="{A10BD933-DF5A-4A46-89E0-2BCD726FBF3D}">
      <dgm:prSet phldrT="[Text]"/>
      <dgm:spPr/>
      <dgm:t>
        <a:bodyPr/>
        <a:lstStyle/>
        <a:p>
          <a:r>
            <a:rPr lang="en-US" dirty="0"/>
            <a:t>Pride</a:t>
          </a:r>
        </a:p>
      </dgm:t>
    </dgm:pt>
    <dgm:pt modelId="{792167EA-5087-443F-AD63-7F6CDCC3AF57}" type="parTrans" cxnId="{28103232-7A79-483B-9B9A-759843F1BCF4}">
      <dgm:prSet/>
      <dgm:spPr/>
      <dgm:t>
        <a:bodyPr/>
        <a:lstStyle/>
        <a:p>
          <a:endParaRPr lang="en-US"/>
        </a:p>
      </dgm:t>
    </dgm:pt>
    <dgm:pt modelId="{9C2BE1A0-3A1C-48D7-95AD-5704F97F8808}" type="sibTrans" cxnId="{28103232-7A79-483B-9B9A-759843F1BCF4}">
      <dgm:prSet/>
      <dgm:spPr/>
      <dgm:t>
        <a:bodyPr/>
        <a:lstStyle/>
        <a:p>
          <a:endParaRPr lang="en-US"/>
        </a:p>
      </dgm:t>
    </dgm:pt>
    <dgm:pt modelId="{E95CFAB0-A24D-44F2-B9E4-604925060DA6}">
      <dgm:prSet phldrT="[Text]"/>
      <dgm:spPr/>
      <dgm:t>
        <a:bodyPr/>
        <a:lstStyle/>
        <a:p>
          <a:r>
            <a:rPr lang="en-US" dirty="0"/>
            <a:t>Jealousy</a:t>
          </a:r>
        </a:p>
      </dgm:t>
    </dgm:pt>
    <dgm:pt modelId="{AF477131-AC70-4F4B-ABB2-3F9340C8C492}" type="parTrans" cxnId="{F7BB7097-B328-4F2F-808F-BBBE04239F1C}">
      <dgm:prSet/>
      <dgm:spPr/>
      <dgm:t>
        <a:bodyPr/>
        <a:lstStyle/>
        <a:p>
          <a:endParaRPr lang="en-US"/>
        </a:p>
      </dgm:t>
    </dgm:pt>
    <dgm:pt modelId="{8A098F18-80CB-4591-8006-C636609CBE70}" type="sibTrans" cxnId="{F7BB7097-B328-4F2F-808F-BBBE04239F1C}">
      <dgm:prSet/>
      <dgm:spPr/>
      <dgm:t>
        <a:bodyPr/>
        <a:lstStyle/>
        <a:p>
          <a:endParaRPr lang="en-US"/>
        </a:p>
      </dgm:t>
    </dgm:pt>
    <dgm:pt modelId="{35274868-6522-451C-9EF3-E8A538F71A24}">
      <dgm:prSet phldrT="[Text]"/>
      <dgm:spPr/>
      <dgm:t>
        <a:bodyPr/>
        <a:lstStyle/>
        <a:p>
          <a:endParaRPr lang="en-US" dirty="0"/>
        </a:p>
      </dgm:t>
    </dgm:pt>
    <dgm:pt modelId="{F7B02D0B-7599-413F-BC9F-CA6602372BC4}" type="parTrans" cxnId="{5ECCFA72-8F86-4161-8509-18AF012E767C}">
      <dgm:prSet/>
      <dgm:spPr/>
      <dgm:t>
        <a:bodyPr/>
        <a:lstStyle/>
        <a:p>
          <a:endParaRPr lang="en-US"/>
        </a:p>
      </dgm:t>
    </dgm:pt>
    <dgm:pt modelId="{72CD602E-9C78-43AB-8EA7-4C04B920D733}" type="sibTrans" cxnId="{5ECCFA72-8F86-4161-8509-18AF012E767C}">
      <dgm:prSet/>
      <dgm:spPr/>
      <dgm:t>
        <a:bodyPr/>
        <a:lstStyle/>
        <a:p>
          <a:endParaRPr lang="en-US"/>
        </a:p>
      </dgm:t>
    </dgm:pt>
    <dgm:pt modelId="{5617CC50-4003-4C16-9553-6179E584E701}">
      <dgm:prSet phldrT="[Text]"/>
      <dgm:spPr/>
      <dgm:t>
        <a:bodyPr/>
        <a:lstStyle/>
        <a:p>
          <a:r>
            <a:rPr lang="en-US" dirty="0"/>
            <a:t>Frustration</a:t>
          </a:r>
        </a:p>
      </dgm:t>
    </dgm:pt>
    <dgm:pt modelId="{AE027EA5-1C8F-4D81-B607-C7D910537164}" type="parTrans" cxnId="{A9271603-EED9-4F9A-B625-C00EEB0076E4}">
      <dgm:prSet/>
      <dgm:spPr/>
      <dgm:t>
        <a:bodyPr/>
        <a:lstStyle/>
        <a:p>
          <a:endParaRPr lang="en-US"/>
        </a:p>
      </dgm:t>
    </dgm:pt>
    <dgm:pt modelId="{02AA5388-5F64-42D5-84B8-D309FBFAA801}" type="sibTrans" cxnId="{A9271603-EED9-4F9A-B625-C00EEB0076E4}">
      <dgm:prSet/>
      <dgm:spPr/>
      <dgm:t>
        <a:bodyPr/>
        <a:lstStyle/>
        <a:p>
          <a:endParaRPr lang="en-US"/>
        </a:p>
      </dgm:t>
    </dgm:pt>
    <dgm:pt modelId="{CFEEA41F-C18D-4BDD-812E-74EEE2596156}">
      <dgm:prSet phldrT="[Text]"/>
      <dgm:spPr/>
      <dgm:t>
        <a:bodyPr/>
        <a:lstStyle/>
        <a:p>
          <a:r>
            <a:rPr lang="en-US" dirty="0"/>
            <a:t>Exhaustion</a:t>
          </a:r>
        </a:p>
      </dgm:t>
    </dgm:pt>
    <dgm:pt modelId="{80ED1DA8-84DE-4E29-9944-2CFBE9412DE1}" type="parTrans" cxnId="{EC9510DA-CBAF-46AA-BE8F-AB6DF520C6CF}">
      <dgm:prSet/>
      <dgm:spPr/>
      <dgm:t>
        <a:bodyPr/>
        <a:lstStyle/>
        <a:p>
          <a:endParaRPr lang="en-US"/>
        </a:p>
      </dgm:t>
    </dgm:pt>
    <dgm:pt modelId="{EBE38DCC-9F28-424A-AF99-56974FF0EE98}" type="sibTrans" cxnId="{EC9510DA-CBAF-46AA-BE8F-AB6DF520C6CF}">
      <dgm:prSet/>
      <dgm:spPr/>
      <dgm:t>
        <a:bodyPr/>
        <a:lstStyle/>
        <a:p>
          <a:endParaRPr lang="en-US"/>
        </a:p>
      </dgm:t>
    </dgm:pt>
    <dgm:pt modelId="{64FA0434-D874-4F05-A55B-774593E1A888}">
      <dgm:prSet phldrT="[Text]"/>
      <dgm:spPr/>
      <dgm:t>
        <a:bodyPr/>
        <a:lstStyle/>
        <a:p>
          <a:r>
            <a:rPr lang="en-US" dirty="0"/>
            <a:t>Surprise</a:t>
          </a:r>
        </a:p>
      </dgm:t>
    </dgm:pt>
    <dgm:pt modelId="{ABEA59F1-5ED3-4D07-AFF5-508F2192B94D}" type="parTrans" cxnId="{DA360B51-A7BE-4830-9AEE-5D2C7C635FFF}">
      <dgm:prSet/>
      <dgm:spPr/>
      <dgm:t>
        <a:bodyPr/>
        <a:lstStyle/>
        <a:p>
          <a:endParaRPr lang="en-US"/>
        </a:p>
      </dgm:t>
    </dgm:pt>
    <dgm:pt modelId="{32FF3B35-ED23-43A7-BDB7-3B00462E0417}" type="sibTrans" cxnId="{DA360B51-A7BE-4830-9AEE-5D2C7C635FFF}">
      <dgm:prSet/>
      <dgm:spPr/>
      <dgm:t>
        <a:bodyPr/>
        <a:lstStyle/>
        <a:p>
          <a:endParaRPr lang="en-US"/>
        </a:p>
      </dgm:t>
    </dgm:pt>
    <dgm:pt modelId="{6F549C42-A8B9-4B63-B9E7-3C57F8051E16}">
      <dgm:prSet phldrT="[Text]"/>
      <dgm:spPr/>
      <dgm:t>
        <a:bodyPr/>
        <a:lstStyle/>
        <a:p>
          <a:endParaRPr lang="en-US" dirty="0"/>
        </a:p>
      </dgm:t>
    </dgm:pt>
    <dgm:pt modelId="{D735F0B9-78F4-48F6-973B-CA8728B98525}" type="parTrans" cxnId="{0D2A27BA-DAD8-41EC-B81B-4776DDB7B875}">
      <dgm:prSet/>
      <dgm:spPr/>
      <dgm:t>
        <a:bodyPr/>
        <a:lstStyle/>
        <a:p>
          <a:endParaRPr lang="en-US"/>
        </a:p>
      </dgm:t>
    </dgm:pt>
    <dgm:pt modelId="{53CFDABC-FD75-4E8F-B5C3-D8E82C7D9F7E}" type="sibTrans" cxnId="{0D2A27BA-DAD8-41EC-B81B-4776DDB7B875}">
      <dgm:prSet/>
      <dgm:spPr/>
      <dgm:t>
        <a:bodyPr/>
        <a:lstStyle/>
        <a:p>
          <a:endParaRPr lang="en-US"/>
        </a:p>
      </dgm:t>
    </dgm:pt>
    <dgm:pt modelId="{4C37DFC3-C7C4-4B6C-BA0D-8FA98C2CBC87}">
      <dgm:prSet phldrT="[Text]"/>
      <dgm:spPr/>
      <dgm:t>
        <a:bodyPr/>
        <a:lstStyle/>
        <a:p>
          <a:r>
            <a:rPr lang="en-US" dirty="0"/>
            <a:t>Love</a:t>
          </a:r>
        </a:p>
      </dgm:t>
    </dgm:pt>
    <dgm:pt modelId="{44250C8C-A591-475F-B696-8B2E8964770D}" type="parTrans" cxnId="{61443852-D07E-421C-B9DE-9745B4DC256B}">
      <dgm:prSet/>
      <dgm:spPr/>
      <dgm:t>
        <a:bodyPr/>
        <a:lstStyle/>
        <a:p>
          <a:endParaRPr lang="en-US"/>
        </a:p>
      </dgm:t>
    </dgm:pt>
    <dgm:pt modelId="{4F6D8B16-C781-4800-B564-E606C8DCB996}" type="sibTrans" cxnId="{61443852-D07E-421C-B9DE-9745B4DC256B}">
      <dgm:prSet/>
      <dgm:spPr/>
      <dgm:t>
        <a:bodyPr/>
        <a:lstStyle/>
        <a:p>
          <a:endParaRPr lang="en-US"/>
        </a:p>
      </dgm:t>
    </dgm:pt>
    <dgm:pt modelId="{3C516761-E470-4C14-B596-556339A92B27}">
      <dgm:prSet phldrT="[Text]"/>
      <dgm:spPr/>
      <dgm:t>
        <a:bodyPr/>
        <a:lstStyle/>
        <a:p>
          <a:r>
            <a:rPr lang="en-US" dirty="0"/>
            <a:t>Shame</a:t>
          </a:r>
        </a:p>
      </dgm:t>
    </dgm:pt>
    <dgm:pt modelId="{77CDBD49-5CFF-4877-B31B-14640BC099CA}" type="parTrans" cxnId="{F91BC6FB-8FD2-47C1-A70D-04BE6520C5BB}">
      <dgm:prSet/>
      <dgm:spPr/>
      <dgm:t>
        <a:bodyPr/>
        <a:lstStyle/>
        <a:p>
          <a:endParaRPr lang="en-US"/>
        </a:p>
      </dgm:t>
    </dgm:pt>
    <dgm:pt modelId="{5D20E871-BE9E-43BB-936D-95FC353E7030}" type="sibTrans" cxnId="{F91BC6FB-8FD2-47C1-A70D-04BE6520C5BB}">
      <dgm:prSet/>
      <dgm:spPr/>
      <dgm:t>
        <a:bodyPr/>
        <a:lstStyle/>
        <a:p>
          <a:endParaRPr lang="en-US"/>
        </a:p>
      </dgm:t>
    </dgm:pt>
    <dgm:pt modelId="{1803EA68-BAC3-43FE-83FA-A04642700B28}" type="pres">
      <dgm:prSet presAssocID="{90DDEC0A-C52D-49A1-9E3B-C597C6769827}" presName="Name0" presStyleCnt="0">
        <dgm:presLayoutVars>
          <dgm:dir/>
          <dgm:animLvl val="lvl"/>
          <dgm:resizeHandles val="exact"/>
        </dgm:presLayoutVars>
      </dgm:prSet>
      <dgm:spPr/>
    </dgm:pt>
    <dgm:pt modelId="{7705E832-8D03-4979-BC62-0DA20ABF5EEE}" type="pres">
      <dgm:prSet presAssocID="{238F37F2-45E4-4761-91CF-693AC517C8E5}" presName="composite" presStyleCnt="0"/>
      <dgm:spPr/>
    </dgm:pt>
    <dgm:pt modelId="{AD5F33A0-4BE7-477F-9E8E-DB4646F22BB2}" type="pres">
      <dgm:prSet presAssocID="{238F37F2-45E4-4761-91CF-693AC517C8E5}" presName="parTx" presStyleLbl="alignNode1" presStyleIdx="0" presStyleCnt="2">
        <dgm:presLayoutVars>
          <dgm:chMax val="0"/>
          <dgm:chPref val="0"/>
          <dgm:bulletEnabled val="1"/>
        </dgm:presLayoutVars>
      </dgm:prSet>
      <dgm:spPr/>
    </dgm:pt>
    <dgm:pt modelId="{FB0661F8-9AEC-44E2-A776-1EAE1C722A8F}" type="pres">
      <dgm:prSet presAssocID="{238F37F2-45E4-4761-91CF-693AC517C8E5}" presName="desTx" presStyleLbl="alignAccFollowNode1" presStyleIdx="0" presStyleCnt="2">
        <dgm:presLayoutVars>
          <dgm:bulletEnabled val="1"/>
        </dgm:presLayoutVars>
      </dgm:prSet>
      <dgm:spPr/>
    </dgm:pt>
    <dgm:pt modelId="{0DC7FBE2-AD4F-4F61-9277-A9FF4B1CE491}" type="pres">
      <dgm:prSet presAssocID="{46EBAD4F-5972-4AFE-8610-1401A038AACA}" presName="space" presStyleCnt="0"/>
      <dgm:spPr/>
    </dgm:pt>
    <dgm:pt modelId="{CA027D8C-2E1E-4FB6-9649-DD505E638C37}" type="pres">
      <dgm:prSet presAssocID="{6AADAE1F-990A-4C22-893A-B65B570F14B7}" presName="composite" presStyleCnt="0"/>
      <dgm:spPr/>
    </dgm:pt>
    <dgm:pt modelId="{82C764D3-87C2-4ED0-9746-76E61B218E39}" type="pres">
      <dgm:prSet presAssocID="{6AADAE1F-990A-4C22-893A-B65B570F14B7}" presName="parTx" presStyleLbl="alignNode1" presStyleIdx="1" presStyleCnt="2">
        <dgm:presLayoutVars>
          <dgm:chMax val="0"/>
          <dgm:chPref val="0"/>
          <dgm:bulletEnabled val="1"/>
        </dgm:presLayoutVars>
      </dgm:prSet>
      <dgm:spPr/>
    </dgm:pt>
    <dgm:pt modelId="{03BF89FE-961D-405F-8307-74F97855F67D}" type="pres">
      <dgm:prSet presAssocID="{6AADAE1F-990A-4C22-893A-B65B570F14B7}" presName="desTx" presStyleLbl="alignAccFollowNode1" presStyleIdx="1" presStyleCnt="2">
        <dgm:presLayoutVars>
          <dgm:bulletEnabled val="1"/>
        </dgm:presLayoutVars>
      </dgm:prSet>
      <dgm:spPr/>
    </dgm:pt>
  </dgm:ptLst>
  <dgm:cxnLst>
    <dgm:cxn modelId="{A9271603-EED9-4F9A-B625-C00EEB0076E4}" srcId="{6AADAE1F-990A-4C22-893A-B65B570F14B7}" destId="{5617CC50-4003-4C16-9553-6179E584E701}" srcOrd="4" destOrd="0" parTransId="{AE027EA5-1C8F-4D81-B607-C7D910537164}" sibTransId="{02AA5388-5F64-42D5-84B8-D309FBFAA801}"/>
    <dgm:cxn modelId="{E06C4709-83E3-4A41-BFA9-085FD87D05A1}" type="presOf" srcId="{A10BD933-DF5A-4A46-89E0-2BCD726FBF3D}" destId="{03BF89FE-961D-405F-8307-74F97855F67D}" srcOrd="0" destOrd="2" presId="urn:microsoft.com/office/officeart/2005/8/layout/hList1"/>
    <dgm:cxn modelId="{CCB3BF0C-3F3B-488C-AAA0-1B3C11F40FE6}" srcId="{238F37F2-45E4-4761-91CF-693AC517C8E5}" destId="{9B42EE91-98B9-4A57-8925-9C7724F271E5}" srcOrd="12" destOrd="0" parTransId="{A8042228-47A9-4B5D-945D-DBBE4BB315CF}" sibTransId="{BB41CE3E-A4C1-4F45-8C13-4686426F31C1}"/>
    <dgm:cxn modelId="{7352B114-C283-49D8-B7BC-05B285C9A523}" type="presOf" srcId="{E95CFAB0-A24D-44F2-B9E4-604925060DA6}" destId="{03BF89FE-961D-405F-8307-74F97855F67D}" srcOrd="0" destOrd="3" presId="urn:microsoft.com/office/officeart/2005/8/layout/hList1"/>
    <dgm:cxn modelId="{93AC4820-7D98-4CBD-88A1-6DC7196419F5}" srcId="{238F37F2-45E4-4761-91CF-693AC517C8E5}" destId="{9EBA9120-74C7-4E29-B4BD-D3D317E4CF77}" srcOrd="9" destOrd="0" parTransId="{12095508-237E-4F9D-9E2B-FC7CDB39D141}" sibTransId="{C3B2075F-7852-4419-BE2D-99FF5D7A565A}"/>
    <dgm:cxn modelId="{6EB7E028-0688-49F6-9625-E9F1ACC166EC}" type="presOf" srcId="{E90E9278-C5C1-4D63-AB44-442F5B175231}" destId="{FB0661F8-9AEC-44E2-A776-1EAE1C722A8F}" srcOrd="0" destOrd="8" presId="urn:microsoft.com/office/officeart/2005/8/layout/hList1"/>
    <dgm:cxn modelId="{E1354829-28EE-4C7B-ABAD-098569F55B00}" srcId="{238F37F2-45E4-4761-91CF-693AC517C8E5}" destId="{FC334AC7-B1BF-4467-9E4F-D5F76D9756B8}" srcOrd="10" destOrd="0" parTransId="{9D13BDBC-654B-4A65-905D-F42C06AFB619}" sibTransId="{D0D55149-4B05-45C6-9FF3-8BCDEAACADCE}"/>
    <dgm:cxn modelId="{90AA5D2A-68EB-4D80-BE72-FCA37A96C614}" type="presOf" srcId="{5F9EFF9A-D91D-4353-A4F4-169EDB941B09}" destId="{FB0661F8-9AEC-44E2-A776-1EAE1C722A8F}" srcOrd="0" destOrd="11" presId="urn:microsoft.com/office/officeart/2005/8/layout/hList1"/>
    <dgm:cxn modelId="{3C592731-C272-443C-A0A7-906CFE2D9089}" type="presOf" srcId="{9B42EE91-98B9-4A57-8925-9C7724F271E5}" destId="{FB0661F8-9AEC-44E2-A776-1EAE1C722A8F}" srcOrd="0" destOrd="12" presId="urn:microsoft.com/office/officeart/2005/8/layout/hList1"/>
    <dgm:cxn modelId="{28103232-7A79-483B-9B9A-759843F1BCF4}" srcId="{6AADAE1F-990A-4C22-893A-B65B570F14B7}" destId="{A10BD933-DF5A-4A46-89E0-2BCD726FBF3D}" srcOrd="2" destOrd="0" parTransId="{792167EA-5087-443F-AD63-7F6CDCC3AF57}" sibTransId="{9C2BE1A0-3A1C-48D7-95AD-5704F97F8808}"/>
    <dgm:cxn modelId="{8A4F3434-DF7E-4804-8B78-38A7905CD475}" type="presOf" srcId="{3E284B8A-AC55-41E6-8DE8-BA521E78F74D}" destId="{FB0661F8-9AEC-44E2-A776-1EAE1C722A8F}" srcOrd="0" destOrd="2" presId="urn:microsoft.com/office/officeart/2005/8/layout/hList1"/>
    <dgm:cxn modelId="{62D2CC3B-7AEC-476B-AB1D-165B982A497A}" srcId="{90DDEC0A-C52D-49A1-9E3B-C597C6769827}" destId="{238F37F2-45E4-4761-91CF-693AC517C8E5}" srcOrd="0" destOrd="0" parTransId="{DDA5DB9C-255A-4D2B-8A58-A03F33694148}" sibTransId="{46EBAD4F-5972-4AFE-8610-1401A038AACA}"/>
    <dgm:cxn modelId="{A680955B-6CC9-492B-8D17-E75E7B7D2410}" type="presOf" srcId="{67371628-276E-4A4C-BD05-FA0F7822A49B}" destId="{FB0661F8-9AEC-44E2-A776-1EAE1C722A8F}" srcOrd="0" destOrd="6" presId="urn:microsoft.com/office/officeart/2005/8/layout/hList1"/>
    <dgm:cxn modelId="{2B175B43-43C8-40E1-8175-DEA1E65A2968}" type="presOf" srcId="{6A7B5455-BCDB-4815-9E31-8314CAC2315A}" destId="{FB0661F8-9AEC-44E2-A776-1EAE1C722A8F}" srcOrd="0" destOrd="0" presId="urn:microsoft.com/office/officeart/2005/8/layout/hList1"/>
    <dgm:cxn modelId="{1D40D844-6DD5-427D-81EC-F94C739D7D8D}" type="presOf" srcId="{67350A1D-38A9-4A54-913C-F143EE11F59D}" destId="{FB0661F8-9AEC-44E2-A776-1EAE1C722A8F}" srcOrd="0" destOrd="7" presId="urn:microsoft.com/office/officeart/2005/8/layout/hList1"/>
    <dgm:cxn modelId="{50385667-EA81-4479-9A0A-48E99EB13E60}" srcId="{238F37F2-45E4-4761-91CF-693AC517C8E5}" destId="{67CB67B1-6B96-45FF-9144-2DF25CC86DAB}" srcOrd="5" destOrd="0" parTransId="{0E0A7F59-349B-4F6D-A2EF-7745511D618C}" sibTransId="{306AE4EA-D522-4571-AA3F-9F27E390C703}"/>
    <dgm:cxn modelId="{D1EF3348-BB33-4DC9-805E-19152E41D25D}" type="presOf" srcId="{6F549C42-A8B9-4B63-B9E7-3C57F8051E16}" destId="{03BF89FE-961D-405F-8307-74F97855F67D}" srcOrd="0" destOrd="9" presId="urn:microsoft.com/office/officeart/2005/8/layout/hList1"/>
    <dgm:cxn modelId="{017A766D-5192-4925-A5E1-22DEA942F713}" type="presOf" srcId="{55E29C4F-57D7-4CD4-A2A0-F8CB52FD7F6B}" destId="{03BF89FE-961D-405F-8307-74F97855F67D}" srcOrd="0" destOrd="0" presId="urn:microsoft.com/office/officeart/2005/8/layout/hList1"/>
    <dgm:cxn modelId="{759CDC6D-F53B-4A3B-B65D-026BA1C4B259}" srcId="{238F37F2-45E4-4761-91CF-693AC517C8E5}" destId="{67371628-276E-4A4C-BD05-FA0F7822A49B}" srcOrd="6" destOrd="0" parTransId="{A3CFCF10-46A2-44B0-BB9E-F95ED0AB9417}" sibTransId="{870EE4CA-D358-4B94-8682-AC6851274D85}"/>
    <dgm:cxn modelId="{DA360B51-A7BE-4830-9AEE-5D2C7C635FFF}" srcId="{6AADAE1F-990A-4C22-893A-B65B570F14B7}" destId="{64FA0434-D874-4F05-A55B-774593E1A888}" srcOrd="6" destOrd="0" parTransId="{ABEA59F1-5ED3-4D07-AFF5-508F2192B94D}" sibTransId="{32FF3B35-ED23-43A7-BDB7-3B00462E0417}"/>
    <dgm:cxn modelId="{61443852-D07E-421C-B9DE-9745B4DC256B}" srcId="{6AADAE1F-990A-4C22-893A-B65B570F14B7}" destId="{4C37DFC3-C7C4-4B6C-BA0D-8FA98C2CBC87}" srcOrd="7" destOrd="0" parTransId="{44250C8C-A591-475F-B696-8B2E8964770D}" sibTransId="{4F6D8B16-C781-4800-B564-E606C8DCB996}"/>
    <dgm:cxn modelId="{1C1F7772-417D-432E-A61C-8CE7CF832BBE}" type="presOf" srcId="{238F37F2-45E4-4761-91CF-693AC517C8E5}" destId="{AD5F33A0-4BE7-477F-9E8E-DB4646F22BB2}" srcOrd="0" destOrd="0" presId="urn:microsoft.com/office/officeart/2005/8/layout/hList1"/>
    <dgm:cxn modelId="{6ED1B652-CDC8-42BB-A531-2BCDDD6278CA}" type="presOf" srcId="{67CB67B1-6B96-45FF-9144-2DF25CC86DAB}" destId="{FB0661F8-9AEC-44E2-A776-1EAE1C722A8F}" srcOrd="0" destOrd="5" presId="urn:microsoft.com/office/officeart/2005/8/layout/hList1"/>
    <dgm:cxn modelId="{5ECCFA72-8F86-4161-8509-18AF012E767C}" srcId="{6AADAE1F-990A-4C22-893A-B65B570F14B7}" destId="{35274868-6522-451C-9EF3-E8A538F71A24}" srcOrd="10" destOrd="0" parTransId="{F7B02D0B-7599-413F-BC9F-CA6602372BC4}" sibTransId="{72CD602E-9C78-43AB-8EA7-4C04B920D733}"/>
    <dgm:cxn modelId="{A7563775-C739-44DE-AE7E-F25C4FB976BA}" type="presOf" srcId="{5617CC50-4003-4C16-9553-6179E584E701}" destId="{03BF89FE-961D-405F-8307-74F97855F67D}" srcOrd="0" destOrd="4" presId="urn:microsoft.com/office/officeart/2005/8/layout/hList1"/>
    <dgm:cxn modelId="{14B09C5A-C9E6-4D50-8C26-6CBAB431D730}" type="presOf" srcId="{3C516761-E470-4C14-B596-556339A92B27}" destId="{03BF89FE-961D-405F-8307-74F97855F67D}" srcOrd="0" destOrd="8" presId="urn:microsoft.com/office/officeart/2005/8/layout/hList1"/>
    <dgm:cxn modelId="{D9EA177C-5D81-4A11-9BFF-2A83B1632EAD}" srcId="{238F37F2-45E4-4761-91CF-693AC517C8E5}" destId="{3E284B8A-AC55-41E6-8DE8-BA521E78F74D}" srcOrd="2" destOrd="0" parTransId="{D8670E32-9176-4678-86F5-0D9C8CC2771B}" sibTransId="{545049E2-D34C-4FA0-88E3-9728646CF288}"/>
    <dgm:cxn modelId="{D794697C-D5D5-453B-BF8E-2DB3F358CD83}" type="presOf" srcId="{64FA0434-D874-4F05-A55B-774593E1A888}" destId="{03BF89FE-961D-405F-8307-74F97855F67D}" srcOrd="0" destOrd="6" presId="urn:microsoft.com/office/officeart/2005/8/layout/hList1"/>
    <dgm:cxn modelId="{D0725492-1FD8-436C-A030-C93196D7AE58}" srcId="{6AADAE1F-990A-4C22-893A-B65B570F14B7}" destId="{6D4741B1-6D22-4EE6-9F0B-2EEB0CE13586}" srcOrd="1" destOrd="0" parTransId="{3A5C3CC8-AA05-497D-8824-F7E2DE3C1B3E}" sibTransId="{6CF59381-2724-4ECC-B82A-1E2A1C11BCBD}"/>
    <dgm:cxn modelId="{F7BB7097-B328-4F2F-808F-BBBE04239F1C}" srcId="{6AADAE1F-990A-4C22-893A-B65B570F14B7}" destId="{E95CFAB0-A24D-44F2-B9E4-604925060DA6}" srcOrd="3" destOrd="0" parTransId="{AF477131-AC70-4F4B-ABB2-3F9340C8C492}" sibTransId="{8A098F18-80CB-4591-8006-C636609CBE70}"/>
    <dgm:cxn modelId="{DAB9949B-962C-4934-B816-70C31F9FAAC9}" type="presOf" srcId="{4C37DFC3-C7C4-4B6C-BA0D-8FA98C2CBC87}" destId="{03BF89FE-961D-405F-8307-74F97855F67D}" srcOrd="0" destOrd="7" presId="urn:microsoft.com/office/officeart/2005/8/layout/hList1"/>
    <dgm:cxn modelId="{3F237FA6-180C-4F26-BDB6-8BC6BF88654E}" type="presOf" srcId="{CFEEA41F-C18D-4BDD-812E-74EEE2596156}" destId="{03BF89FE-961D-405F-8307-74F97855F67D}" srcOrd="0" destOrd="5" presId="urn:microsoft.com/office/officeart/2005/8/layout/hList1"/>
    <dgm:cxn modelId="{0474D4A8-694A-40C6-BC44-3701B46773E9}" type="presOf" srcId="{90DDEC0A-C52D-49A1-9E3B-C597C6769827}" destId="{1803EA68-BAC3-43FE-83FA-A04642700B28}" srcOrd="0" destOrd="0" presId="urn:microsoft.com/office/officeart/2005/8/layout/hList1"/>
    <dgm:cxn modelId="{515252B2-4094-4210-A2F2-E23BAEE66E73}" type="presOf" srcId="{FC334AC7-B1BF-4467-9E4F-D5F76D9756B8}" destId="{FB0661F8-9AEC-44E2-A776-1EAE1C722A8F}" srcOrd="0" destOrd="10" presId="urn:microsoft.com/office/officeart/2005/8/layout/hList1"/>
    <dgm:cxn modelId="{0D2A27BA-DAD8-41EC-B81B-4776DDB7B875}" srcId="{6AADAE1F-990A-4C22-893A-B65B570F14B7}" destId="{6F549C42-A8B9-4B63-B9E7-3C57F8051E16}" srcOrd="9" destOrd="0" parTransId="{D735F0B9-78F4-48F6-973B-CA8728B98525}" sibTransId="{53CFDABC-FD75-4E8F-B5C3-D8E82C7D9F7E}"/>
    <dgm:cxn modelId="{24C198BA-6B64-4813-9443-20D388F27134}" srcId="{238F37F2-45E4-4761-91CF-693AC517C8E5}" destId="{5F9EFF9A-D91D-4353-A4F4-169EDB941B09}" srcOrd="11" destOrd="0" parTransId="{9D9E4A17-D1D7-4D35-B948-48860735AAE6}" sibTransId="{63F49C7A-76F5-48DD-A680-3CED95F84C65}"/>
    <dgm:cxn modelId="{B1F243BF-E50A-45DB-A71A-B8037EE4723C}" srcId="{238F37F2-45E4-4761-91CF-693AC517C8E5}" destId="{EB1744B6-210A-421B-8CFF-930A3D466036}" srcOrd="4" destOrd="0" parTransId="{5206663F-3048-4FA1-BA50-BFA355D766E6}" sibTransId="{0795D4B5-6D50-45CF-A894-A27F3463076B}"/>
    <dgm:cxn modelId="{5E4BB2C5-832B-45D3-9D06-AEA134CD51CD}" srcId="{238F37F2-45E4-4761-91CF-693AC517C8E5}" destId="{D8355EFA-35CD-43EA-90AF-7EB912CC83F7}" srcOrd="3" destOrd="0" parTransId="{6E91D6D8-0110-4FC2-8C42-CA8ED7A4068A}" sibTransId="{65FBD306-0AF3-48E9-A282-07C826758570}"/>
    <dgm:cxn modelId="{1812B1CB-D8B1-4FAF-83D4-F5164ED3AEC3}" srcId="{6AADAE1F-990A-4C22-893A-B65B570F14B7}" destId="{55E29C4F-57D7-4CD4-A2A0-F8CB52FD7F6B}" srcOrd="0" destOrd="0" parTransId="{B42FE9E7-BCD3-46E7-9466-0B3486EC43B0}" sibTransId="{558CE0E5-1232-414D-AE9A-B1C29EC60ED3}"/>
    <dgm:cxn modelId="{537D82CD-4DC2-4DF4-85D6-51B5F25F2A07}" type="presOf" srcId="{E43B376C-DFB1-416E-AB79-003D7C100963}" destId="{FB0661F8-9AEC-44E2-A776-1EAE1C722A8F}" srcOrd="0" destOrd="13" presId="urn:microsoft.com/office/officeart/2005/8/layout/hList1"/>
    <dgm:cxn modelId="{FAEBAACF-36D3-4D80-99B0-77198C6B967C}" type="presOf" srcId="{6AADAE1F-990A-4C22-893A-B65B570F14B7}" destId="{82C764D3-87C2-4ED0-9746-76E61B218E39}" srcOrd="0" destOrd="0" presId="urn:microsoft.com/office/officeart/2005/8/layout/hList1"/>
    <dgm:cxn modelId="{4C7302D1-73D8-47F6-B2E3-A64285FC2278}" srcId="{238F37F2-45E4-4761-91CF-693AC517C8E5}" destId="{E43B376C-DFB1-416E-AB79-003D7C100963}" srcOrd="13" destOrd="0" parTransId="{2993D8E6-B02A-4482-9977-E8BE85051134}" sibTransId="{6EBEF40A-07EC-4489-95DD-5AB5DE6E9EE5}"/>
    <dgm:cxn modelId="{2C3231D1-8917-435D-A1EB-84F57028AF85}" srcId="{238F37F2-45E4-4761-91CF-693AC517C8E5}" destId="{2DCE40B3-8FF1-4765-9590-BA1EEA2F5B4A}" srcOrd="1" destOrd="0" parTransId="{64762053-EACC-4748-BB4B-7889C828B4CE}" sibTransId="{6D1C3C34-1FEE-4A02-9253-3FAADF2465FF}"/>
    <dgm:cxn modelId="{EC9510DA-CBAF-46AA-BE8F-AB6DF520C6CF}" srcId="{6AADAE1F-990A-4C22-893A-B65B570F14B7}" destId="{CFEEA41F-C18D-4BDD-812E-74EEE2596156}" srcOrd="5" destOrd="0" parTransId="{80ED1DA8-84DE-4E29-9944-2CFBE9412DE1}" sibTransId="{EBE38DCC-9F28-424A-AF99-56974FF0EE98}"/>
    <dgm:cxn modelId="{B00324E0-37C3-40C8-8D87-A25805EC3665}" type="presOf" srcId="{35274868-6522-451C-9EF3-E8A538F71A24}" destId="{03BF89FE-961D-405F-8307-74F97855F67D}" srcOrd="0" destOrd="10" presId="urn:microsoft.com/office/officeart/2005/8/layout/hList1"/>
    <dgm:cxn modelId="{926C10E2-B86C-4B55-82AC-07D4449CB6ED}" srcId="{90DDEC0A-C52D-49A1-9E3B-C597C6769827}" destId="{6AADAE1F-990A-4C22-893A-B65B570F14B7}" srcOrd="1" destOrd="0" parTransId="{2936E4AD-8911-4D20-8E89-C27A33D22DB9}" sibTransId="{901CBCC0-535B-480F-BC4F-1289D556529E}"/>
    <dgm:cxn modelId="{45D358E2-C772-4CD8-9CB7-D27543AC63FC}" type="presOf" srcId="{6D4741B1-6D22-4EE6-9F0B-2EEB0CE13586}" destId="{03BF89FE-961D-405F-8307-74F97855F67D}" srcOrd="0" destOrd="1" presId="urn:microsoft.com/office/officeart/2005/8/layout/hList1"/>
    <dgm:cxn modelId="{C442D2E2-6256-45DD-8194-FE1FBE3E62A9}" type="presOf" srcId="{9EBA9120-74C7-4E29-B4BD-D3D317E4CF77}" destId="{FB0661F8-9AEC-44E2-A776-1EAE1C722A8F}" srcOrd="0" destOrd="9" presId="urn:microsoft.com/office/officeart/2005/8/layout/hList1"/>
    <dgm:cxn modelId="{F64ACFE7-7200-4796-9794-B2A21BBCA46B}" srcId="{238F37F2-45E4-4761-91CF-693AC517C8E5}" destId="{6A7B5455-BCDB-4815-9E31-8314CAC2315A}" srcOrd="0" destOrd="0" parTransId="{F052197D-B743-4FF9-A528-78A4E040CB46}" sibTransId="{AEC4CD1F-422E-440F-96FD-D7A1EBF9E1C3}"/>
    <dgm:cxn modelId="{3CE691E9-BFE4-485F-ADD8-700A2FC73F31}" type="presOf" srcId="{2DCE40B3-8FF1-4765-9590-BA1EEA2F5B4A}" destId="{FB0661F8-9AEC-44E2-A776-1EAE1C722A8F}" srcOrd="0" destOrd="1" presId="urn:microsoft.com/office/officeart/2005/8/layout/hList1"/>
    <dgm:cxn modelId="{ADD561F3-DF26-419E-A1E8-568777375C2E}" srcId="{238F37F2-45E4-4761-91CF-693AC517C8E5}" destId="{67350A1D-38A9-4A54-913C-F143EE11F59D}" srcOrd="7" destOrd="0" parTransId="{E6819817-D871-47A9-BAF6-A1E7193F3193}" sibTransId="{395C616B-6500-49F1-BAEA-700957965FAD}"/>
    <dgm:cxn modelId="{5B8B73F4-4BF9-45AA-9C7A-49837BAAA519}" srcId="{238F37F2-45E4-4761-91CF-693AC517C8E5}" destId="{E90E9278-C5C1-4D63-AB44-442F5B175231}" srcOrd="8" destOrd="0" parTransId="{27ECB799-39E8-46D3-80C2-8AC23C30A0E6}" sibTransId="{42D9904A-9D54-437C-BF9A-65CBECEEFB35}"/>
    <dgm:cxn modelId="{48E2BDF7-488B-4BA4-90C5-7A6B961831F4}" type="presOf" srcId="{D8355EFA-35CD-43EA-90AF-7EB912CC83F7}" destId="{FB0661F8-9AEC-44E2-A776-1EAE1C722A8F}" srcOrd="0" destOrd="3" presId="urn:microsoft.com/office/officeart/2005/8/layout/hList1"/>
    <dgm:cxn modelId="{F91BC6FB-8FD2-47C1-A70D-04BE6520C5BB}" srcId="{6AADAE1F-990A-4C22-893A-B65B570F14B7}" destId="{3C516761-E470-4C14-B596-556339A92B27}" srcOrd="8" destOrd="0" parTransId="{77CDBD49-5CFF-4877-B31B-14640BC099CA}" sibTransId="{5D20E871-BE9E-43BB-936D-95FC353E7030}"/>
    <dgm:cxn modelId="{53A107FE-30DF-4FA9-AB2B-7060D74E1033}" type="presOf" srcId="{EB1744B6-210A-421B-8CFF-930A3D466036}" destId="{FB0661F8-9AEC-44E2-A776-1EAE1C722A8F}" srcOrd="0" destOrd="4" presId="urn:microsoft.com/office/officeart/2005/8/layout/hList1"/>
    <dgm:cxn modelId="{E8D9D2E5-F442-42ED-AD6C-7BC2B0939806}" type="presParOf" srcId="{1803EA68-BAC3-43FE-83FA-A04642700B28}" destId="{7705E832-8D03-4979-BC62-0DA20ABF5EEE}" srcOrd="0" destOrd="0" presId="urn:microsoft.com/office/officeart/2005/8/layout/hList1"/>
    <dgm:cxn modelId="{9846E19B-4204-4E80-8DE8-93EECB68C5AA}" type="presParOf" srcId="{7705E832-8D03-4979-BC62-0DA20ABF5EEE}" destId="{AD5F33A0-4BE7-477F-9E8E-DB4646F22BB2}" srcOrd="0" destOrd="0" presId="urn:microsoft.com/office/officeart/2005/8/layout/hList1"/>
    <dgm:cxn modelId="{B74E3526-AAC4-4F63-8A6A-FB92215311F2}" type="presParOf" srcId="{7705E832-8D03-4979-BC62-0DA20ABF5EEE}" destId="{FB0661F8-9AEC-44E2-A776-1EAE1C722A8F}" srcOrd="1" destOrd="0" presId="urn:microsoft.com/office/officeart/2005/8/layout/hList1"/>
    <dgm:cxn modelId="{2E73A75A-6E8A-44B3-BF84-95D845821F43}" type="presParOf" srcId="{1803EA68-BAC3-43FE-83FA-A04642700B28}" destId="{0DC7FBE2-AD4F-4F61-9277-A9FF4B1CE491}" srcOrd="1" destOrd="0" presId="urn:microsoft.com/office/officeart/2005/8/layout/hList1"/>
    <dgm:cxn modelId="{595F5F4A-FA0E-408B-87E0-37D3A9E66725}" type="presParOf" srcId="{1803EA68-BAC3-43FE-83FA-A04642700B28}" destId="{CA027D8C-2E1E-4FB6-9649-DD505E638C37}" srcOrd="2" destOrd="0" presId="urn:microsoft.com/office/officeart/2005/8/layout/hList1"/>
    <dgm:cxn modelId="{34C9A54C-6DB2-4A0F-BAE6-1E3B71E84E98}" type="presParOf" srcId="{CA027D8C-2E1E-4FB6-9649-DD505E638C37}" destId="{82C764D3-87C2-4ED0-9746-76E61B218E39}" srcOrd="0" destOrd="0" presId="urn:microsoft.com/office/officeart/2005/8/layout/hList1"/>
    <dgm:cxn modelId="{2630F90F-D3EA-4CB4-95FC-9AEC1EA8DD86}" type="presParOf" srcId="{CA027D8C-2E1E-4FB6-9649-DD505E638C37}" destId="{03BF89FE-961D-405F-8307-74F97855F67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B67DE-D71C-49C2-A543-62D32EB7F818}">
      <dsp:nvSpPr>
        <dsp:cNvPr id="0" name=""/>
        <dsp:cNvSpPr/>
      </dsp:nvSpPr>
      <dsp:spPr>
        <a:xfrm>
          <a:off x="9136" y="457891"/>
          <a:ext cx="3615664" cy="1084699"/>
        </a:xfrm>
        <a:prstGeom prst="chevron">
          <a:avLst>
            <a:gd name="adj" fmla="val 3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930" tIns="133930" rIns="133930" bIns="13393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mn-lt"/>
            </a:rPr>
            <a:t>Describe</a:t>
          </a:r>
          <a:endParaRPr lang="en-US" sz="2800" b="0" i="0" kern="1200" dirty="0">
            <a:latin typeface="+mn-lt"/>
            <a:ea typeface="Source Sans Pro" panose="020B0503030403020204" pitchFamily="34" charset="0"/>
          </a:endParaRPr>
        </a:p>
      </dsp:txBody>
      <dsp:txXfrm>
        <a:off x="334546" y="457891"/>
        <a:ext cx="2964844" cy="1084699"/>
      </dsp:txXfrm>
    </dsp:sp>
    <dsp:sp modelId="{03B0FC43-C2F0-4149-A7EC-65DE0DC3A89A}">
      <dsp:nvSpPr>
        <dsp:cNvPr id="0" name=""/>
        <dsp:cNvSpPr/>
      </dsp:nvSpPr>
      <dsp:spPr>
        <a:xfrm>
          <a:off x="9136" y="1542590"/>
          <a:ext cx="3290254" cy="238863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0003" tIns="260003" rIns="260003" bIns="520006"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mn-lt"/>
            </a:rPr>
            <a:t>Describe evidence-based treatment for pregnant women with an opioid use disorder</a:t>
          </a:r>
        </a:p>
      </dsp:txBody>
      <dsp:txXfrm>
        <a:off x="9136" y="1542590"/>
        <a:ext cx="3290254" cy="2388637"/>
      </dsp:txXfrm>
    </dsp:sp>
    <dsp:sp modelId="{3FEC105F-C6A2-471B-9BC0-E95752D7A056}">
      <dsp:nvSpPr>
        <dsp:cNvPr id="0" name=""/>
        <dsp:cNvSpPr/>
      </dsp:nvSpPr>
      <dsp:spPr>
        <a:xfrm>
          <a:off x="3571063" y="457891"/>
          <a:ext cx="3615664" cy="1084699"/>
        </a:xfrm>
        <a:prstGeom prst="chevron">
          <a:avLst>
            <a:gd name="adj" fmla="val 3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930" tIns="133930" rIns="133930" bIns="13393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mn-lt"/>
            </a:rPr>
            <a:t>Recognize</a:t>
          </a:r>
        </a:p>
      </dsp:txBody>
      <dsp:txXfrm>
        <a:off x="3896473" y="457891"/>
        <a:ext cx="2964844" cy="1084699"/>
      </dsp:txXfrm>
    </dsp:sp>
    <dsp:sp modelId="{AD12AA5C-4326-4D0D-B6B5-4EC23FB68943}">
      <dsp:nvSpPr>
        <dsp:cNvPr id="0" name=""/>
        <dsp:cNvSpPr/>
      </dsp:nvSpPr>
      <dsp:spPr>
        <a:xfrm>
          <a:off x="3571063" y="1542590"/>
          <a:ext cx="3290254" cy="238863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0003" tIns="260003" rIns="260003" bIns="520006"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mn-lt"/>
            </a:rPr>
            <a:t>Recognize the impact of parent involvement in the care of newborns experiencing Neonatal Opioid Withdrawal Syndrome</a:t>
          </a:r>
        </a:p>
      </dsp:txBody>
      <dsp:txXfrm>
        <a:off x="3571063" y="1542590"/>
        <a:ext cx="3290254" cy="2388637"/>
      </dsp:txXfrm>
    </dsp:sp>
    <dsp:sp modelId="{C309DF3B-849F-436E-8004-5DDDE70786C4}">
      <dsp:nvSpPr>
        <dsp:cNvPr id="0" name=""/>
        <dsp:cNvSpPr/>
      </dsp:nvSpPr>
      <dsp:spPr>
        <a:xfrm>
          <a:off x="7132991" y="457891"/>
          <a:ext cx="3615664" cy="1084699"/>
        </a:xfrm>
        <a:prstGeom prst="chevron">
          <a:avLst>
            <a:gd name="adj" fmla="val 3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930" tIns="133930" rIns="133930" bIns="13393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mn-lt"/>
            </a:rPr>
            <a:t>Develop</a:t>
          </a:r>
        </a:p>
      </dsp:txBody>
      <dsp:txXfrm>
        <a:off x="7458401" y="457891"/>
        <a:ext cx="2964844" cy="1084699"/>
      </dsp:txXfrm>
    </dsp:sp>
    <dsp:sp modelId="{C98780E3-EA41-4ACF-82FB-051AAD08C641}">
      <dsp:nvSpPr>
        <dsp:cNvPr id="0" name=""/>
        <dsp:cNvSpPr/>
      </dsp:nvSpPr>
      <dsp:spPr>
        <a:xfrm>
          <a:off x="7132991" y="1542590"/>
          <a:ext cx="3290254" cy="238863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0003" tIns="260003" rIns="260003" bIns="520006"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mn-lt"/>
            </a:rPr>
            <a:t>Apply skills and strategies to positively impact the parent-child relationship among parents with a substance use disorder</a:t>
          </a:r>
        </a:p>
      </dsp:txBody>
      <dsp:txXfrm>
        <a:off x="7132991" y="1542590"/>
        <a:ext cx="3290254" cy="2388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DB986-E756-465C-9143-49619B95FF6F}">
      <dsp:nvSpPr>
        <dsp:cNvPr id="0" name=""/>
        <dsp:cNvSpPr/>
      </dsp:nvSpPr>
      <dsp:spPr>
        <a:xfrm>
          <a:off x="36" y="59192"/>
          <a:ext cx="3448699"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Neurological</a:t>
          </a:r>
        </a:p>
      </dsp:txBody>
      <dsp:txXfrm>
        <a:off x="36" y="59192"/>
        <a:ext cx="3448699" cy="604800"/>
      </dsp:txXfrm>
    </dsp:sp>
    <dsp:sp modelId="{A8B66908-D73F-4B9E-BBE2-C7B36E855483}">
      <dsp:nvSpPr>
        <dsp:cNvPr id="0" name=""/>
        <dsp:cNvSpPr/>
      </dsp:nvSpPr>
      <dsp:spPr>
        <a:xfrm>
          <a:off x="36" y="663992"/>
          <a:ext cx="3448699" cy="415044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i="0" u="none" kern="1200" dirty="0"/>
            <a:t>Tremors</a:t>
          </a:r>
          <a:endParaRPr lang="en-US" sz="2100" b="0" kern="1200" dirty="0"/>
        </a:p>
        <a:p>
          <a:pPr marL="228600" lvl="1" indent="-228600" algn="l" defTabSz="933450">
            <a:lnSpc>
              <a:spcPct val="90000"/>
            </a:lnSpc>
            <a:spcBef>
              <a:spcPct val="0"/>
            </a:spcBef>
            <a:spcAft>
              <a:spcPct val="15000"/>
            </a:spcAft>
            <a:buChar char="•"/>
          </a:pPr>
          <a:r>
            <a:rPr lang="en-US" sz="2100" b="0" i="0" u="none" kern="1200" dirty="0"/>
            <a:t>Irritability</a:t>
          </a:r>
          <a:endParaRPr lang="en-US" sz="2100" kern="1200" dirty="0"/>
        </a:p>
        <a:p>
          <a:pPr marL="228600" lvl="1" indent="-228600" algn="l" defTabSz="933450">
            <a:lnSpc>
              <a:spcPct val="90000"/>
            </a:lnSpc>
            <a:spcBef>
              <a:spcPct val="0"/>
            </a:spcBef>
            <a:spcAft>
              <a:spcPct val="15000"/>
            </a:spcAft>
            <a:buChar char="•"/>
          </a:pPr>
          <a:r>
            <a:rPr lang="en-US" sz="2100" b="0" i="0" u="none" kern="1200" dirty="0"/>
            <a:t>Increased wakefulness</a:t>
          </a:r>
        </a:p>
        <a:p>
          <a:pPr marL="228600" lvl="1" indent="-228600" algn="l" defTabSz="933450">
            <a:lnSpc>
              <a:spcPct val="90000"/>
            </a:lnSpc>
            <a:spcBef>
              <a:spcPct val="0"/>
            </a:spcBef>
            <a:spcAft>
              <a:spcPct val="15000"/>
            </a:spcAft>
            <a:buChar char="•"/>
          </a:pPr>
          <a:r>
            <a:rPr lang="en-US" sz="2100" b="0" i="0" u="none" kern="1200" dirty="0"/>
            <a:t>High-pitched crying</a:t>
          </a:r>
          <a:endParaRPr lang="en-US" sz="2100" kern="1200" dirty="0"/>
        </a:p>
        <a:p>
          <a:pPr marL="228600" lvl="1" indent="-228600" algn="l" defTabSz="933450">
            <a:lnSpc>
              <a:spcPct val="90000"/>
            </a:lnSpc>
            <a:spcBef>
              <a:spcPct val="0"/>
            </a:spcBef>
            <a:spcAft>
              <a:spcPct val="15000"/>
            </a:spcAft>
            <a:buChar char="•"/>
          </a:pPr>
          <a:r>
            <a:rPr lang="en-US" sz="2100" b="0" i="0" u="none" kern="1200" dirty="0"/>
            <a:t>Increased muscle tone</a:t>
          </a:r>
          <a:endParaRPr lang="en-US" sz="2100" kern="1200" dirty="0"/>
        </a:p>
        <a:p>
          <a:pPr marL="228600" lvl="1" indent="-228600" algn="l" defTabSz="933450">
            <a:lnSpc>
              <a:spcPct val="90000"/>
            </a:lnSpc>
            <a:spcBef>
              <a:spcPct val="0"/>
            </a:spcBef>
            <a:spcAft>
              <a:spcPct val="15000"/>
            </a:spcAft>
            <a:buChar char="•"/>
          </a:pPr>
          <a:r>
            <a:rPr lang="en-US" sz="2100" b="0" i="0" u="none" kern="1200" dirty="0"/>
            <a:t>Hyperactive deep tendon reflexes</a:t>
          </a:r>
          <a:endParaRPr lang="en-US" sz="2100" kern="1200" dirty="0"/>
        </a:p>
        <a:p>
          <a:pPr marL="228600" lvl="1" indent="-228600" algn="l" defTabSz="933450">
            <a:lnSpc>
              <a:spcPct val="90000"/>
            </a:lnSpc>
            <a:spcBef>
              <a:spcPct val="0"/>
            </a:spcBef>
            <a:spcAft>
              <a:spcPct val="15000"/>
            </a:spcAft>
            <a:buChar char="•"/>
          </a:pPr>
          <a:r>
            <a:rPr lang="en-US" sz="2100" b="0" i="0" u="none" kern="1200" dirty="0"/>
            <a:t>Exaggerated Moro</a:t>
          </a:r>
          <a:r>
            <a:rPr lang="en-US" sz="2100" b="0" i="0" u="none" kern="1200" baseline="0" dirty="0"/>
            <a:t> reflex</a:t>
          </a:r>
          <a:endParaRPr lang="en-US" sz="2100" kern="1200" dirty="0"/>
        </a:p>
        <a:p>
          <a:pPr marL="228600" lvl="1" indent="-228600" algn="l" defTabSz="933450">
            <a:lnSpc>
              <a:spcPct val="90000"/>
            </a:lnSpc>
            <a:spcBef>
              <a:spcPct val="0"/>
            </a:spcBef>
            <a:spcAft>
              <a:spcPct val="15000"/>
            </a:spcAft>
            <a:buChar char="•"/>
          </a:pPr>
          <a:r>
            <a:rPr lang="en-US" sz="2100" b="0" i="0" u="none" kern="1200" dirty="0"/>
            <a:t>Seizures</a:t>
          </a:r>
          <a:endParaRPr lang="en-US" sz="2100" kern="1200" dirty="0"/>
        </a:p>
        <a:p>
          <a:pPr marL="228600" lvl="1" indent="-228600" algn="l" defTabSz="933450">
            <a:lnSpc>
              <a:spcPct val="90000"/>
            </a:lnSpc>
            <a:spcBef>
              <a:spcPct val="0"/>
            </a:spcBef>
            <a:spcAft>
              <a:spcPct val="15000"/>
            </a:spcAft>
            <a:buChar char="•"/>
          </a:pPr>
          <a:r>
            <a:rPr lang="en-US" sz="2100" b="0" i="0" u="none" kern="1200" dirty="0"/>
            <a:t>Frequent</a:t>
          </a:r>
          <a:r>
            <a:rPr lang="en-US" sz="2100" b="0" i="0" u="none" kern="1200" baseline="0" dirty="0"/>
            <a:t> yawning and sneezing</a:t>
          </a:r>
          <a:endParaRPr lang="en-US" sz="2100" kern="1200" dirty="0"/>
        </a:p>
      </dsp:txBody>
      <dsp:txXfrm>
        <a:off x="36" y="663992"/>
        <a:ext cx="3448699" cy="4150440"/>
      </dsp:txXfrm>
    </dsp:sp>
    <dsp:sp modelId="{1438CCCB-41E6-406F-A230-91F7395A896C}">
      <dsp:nvSpPr>
        <dsp:cNvPr id="0" name=""/>
        <dsp:cNvSpPr/>
      </dsp:nvSpPr>
      <dsp:spPr>
        <a:xfrm>
          <a:off x="3931552" y="59192"/>
          <a:ext cx="3448699"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Gastrointestinal</a:t>
          </a:r>
        </a:p>
      </dsp:txBody>
      <dsp:txXfrm>
        <a:off x="3931552" y="59192"/>
        <a:ext cx="3448699" cy="604800"/>
      </dsp:txXfrm>
    </dsp:sp>
    <dsp:sp modelId="{A6538434-9E3D-4769-9383-000F1201AACD}">
      <dsp:nvSpPr>
        <dsp:cNvPr id="0" name=""/>
        <dsp:cNvSpPr/>
      </dsp:nvSpPr>
      <dsp:spPr>
        <a:xfrm>
          <a:off x="3931552" y="663992"/>
          <a:ext cx="3448699" cy="415044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i="0" u="none" kern="1200" dirty="0"/>
            <a:t>Poor feeding</a:t>
          </a:r>
          <a:endParaRPr lang="en-US" sz="2100" b="0" kern="1200" dirty="0"/>
        </a:p>
        <a:p>
          <a:pPr marL="228600" lvl="1" indent="-228600" algn="l" defTabSz="933450">
            <a:lnSpc>
              <a:spcPct val="90000"/>
            </a:lnSpc>
            <a:spcBef>
              <a:spcPct val="0"/>
            </a:spcBef>
            <a:spcAft>
              <a:spcPct val="15000"/>
            </a:spcAft>
            <a:buChar char="•"/>
          </a:pPr>
          <a:r>
            <a:rPr lang="en-US" sz="2100" b="0" i="0" u="none" kern="1200" dirty="0"/>
            <a:t>Uncoordinated &amp; constant sucking</a:t>
          </a:r>
          <a:endParaRPr lang="en-US" sz="2100" kern="1200" dirty="0"/>
        </a:p>
        <a:p>
          <a:pPr marL="228600" lvl="1" indent="-228600" algn="l" defTabSz="933450">
            <a:lnSpc>
              <a:spcPct val="90000"/>
            </a:lnSpc>
            <a:spcBef>
              <a:spcPct val="0"/>
            </a:spcBef>
            <a:spcAft>
              <a:spcPct val="15000"/>
            </a:spcAft>
            <a:buChar char="•"/>
          </a:pPr>
          <a:r>
            <a:rPr lang="en-US" sz="2100" b="0" i="0" u="none" kern="1200" dirty="0"/>
            <a:t>Vomiting</a:t>
          </a:r>
          <a:endParaRPr lang="en-US" sz="2100" kern="1200" dirty="0"/>
        </a:p>
        <a:p>
          <a:pPr marL="228600" lvl="1" indent="-228600" algn="l" defTabSz="933450">
            <a:lnSpc>
              <a:spcPct val="90000"/>
            </a:lnSpc>
            <a:spcBef>
              <a:spcPct val="0"/>
            </a:spcBef>
            <a:spcAft>
              <a:spcPct val="15000"/>
            </a:spcAft>
            <a:buChar char="•"/>
          </a:pPr>
          <a:r>
            <a:rPr lang="en-US" sz="2100" b="0" i="0" u="none" kern="1200" dirty="0"/>
            <a:t>Diarrhea</a:t>
          </a:r>
          <a:endParaRPr lang="en-US" sz="2100" kern="1200" dirty="0"/>
        </a:p>
        <a:p>
          <a:pPr marL="228600" lvl="1" indent="-228600" algn="l" defTabSz="933450">
            <a:lnSpc>
              <a:spcPct val="90000"/>
            </a:lnSpc>
            <a:spcBef>
              <a:spcPct val="0"/>
            </a:spcBef>
            <a:spcAft>
              <a:spcPct val="15000"/>
            </a:spcAft>
            <a:buChar char="•"/>
          </a:pPr>
          <a:r>
            <a:rPr lang="en-US" sz="2100" b="0" i="0" u="none" kern="1200" dirty="0"/>
            <a:t>Dehydration</a:t>
          </a:r>
          <a:endParaRPr lang="en-US" sz="2100" kern="1200" dirty="0"/>
        </a:p>
        <a:p>
          <a:pPr marL="228600" lvl="1" indent="-228600" algn="l" defTabSz="933450">
            <a:lnSpc>
              <a:spcPct val="90000"/>
            </a:lnSpc>
            <a:spcBef>
              <a:spcPct val="0"/>
            </a:spcBef>
            <a:spcAft>
              <a:spcPct val="15000"/>
            </a:spcAft>
            <a:buChar char="•"/>
          </a:pPr>
          <a:r>
            <a:rPr lang="en-US" sz="2100" b="0" i="0" u="none" kern="1200" dirty="0"/>
            <a:t>Poor weight gain</a:t>
          </a:r>
          <a:endParaRPr lang="en-US" sz="2100" kern="1200" dirty="0"/>
        </a:p>
        <a:p>
          <a:pPr marL="228600" lvl="1" indent="-228600" algn="l" defTabSz="933450">
            <a:lnSpc>
              <a:spcPct val="90000"/>
            </a:lnSpc>
            <a:spcBef>
              <a:spcPct val="0"/>
            </a:spcBef>
            <a:spcAft>
              <a:spcPct val="15000"/>
            </a:spcAft>
            <a:buChar char="•"/>
          </a:pPr>
          <a:r>
            <a:rPr lang="en-US" sz="2100" b="0" i="0" u="none" kern="1200" dirty="0"/>
            <a:t>Increased</a:t>
          </a:r>
          <a:r>
            <a:rPr lang="en-US" sz="2100" b="0" i="0" u="none" kern="1200" baseline="0" dirty="0"/>
            <a:t> sweating</a:t>
          </a:r>
          <a:endParaRPr lang="en-US" sz="2100" kern="1200" dirty="0"/>
        </a:p>
        <a:p>
          <a:pPr marL="228600" lvl="1" indent="-228600" algn="l" defTabSz="933450">
            <a:lnSpc>
              <a:spcPct val="90000"/>
            </a:lnSpc>
            <a:spcBef>
              <a:spcPct val="0"/>
            </a:spcBef>
            <a:spcAft>
              <a:spcPct val="15000"/>
            </a:spcAft>
            <a:buChar char="•"/>
          </a:pPr>
          <a:r>
            <a:rPr lang="en-US" sz="2100" b="0" i="0" u="none" kern="1200" dirty="0"/>
            <a:t>Nasal stuffiness</a:t>
          </a:r>
          <a:endParaRPr lang="en-US" sz="2100" kern="1200" dirty="0"/>
        </a:p>
        <a:p>
          <a:pPr marL="228600" lvl="1" indent="-228600" algn="l" defTabSz="933450">
            <a:lnSpc>
              <a:spcPct val="90000"/>
            </a:lnSpc>
            <a:spcBef>
              <a:spcPct val="0"/>
            </a:spcBef>
            <a:spcAft>
              <a:spcPct val="15000"/>
            </a:spcAft>
            <a:buChar char="•"/>
          </a:pPr>
          <a:r>
            <a:rPr lang="en-US" sz="2100" b="0" i="0" u="none" kern="1200" dirty="0"/>
            <a:t>Fever</a:t>
          </a:r>
          <a:endParaRPr lang="en-US" sz="2100" kern="1200" dirty="0"/>
        </a:p>
        <a:p>
          <a:pPr marL="228600" lvl="1" indent="-228600" algn="l" defTabSz="933450">
            <a:lnSpc>
              <a:spcPct val="90000"/>
            </a:lnSpc>
            <a:spcBef>
              <a:spcPct val="0"/>
            </a:spcBef>
            <a:spcAft>
              <a:spcPct val="15000"/>
            </a:spcAft>
            <a:buChar char="•"/>
          </a:pPr>
          <a:r>
            <a:rPr lang="en-US" sz="2100" b="0" i="0" u="none" kern="1200" dirty="0"/>
            <a:t>Mottling</a:t>
          </a:r>
          <a:endParaRPr lang="en-US" sz="2100" kern="1200" dirty="0"/>
        </a:p>
        <a:p>
          <a:pPr marL="228600" lvl="1" indent="-228600" algn="l" defTabSz="933450">
            <a:lnSpc>
              <a:spcPct val="90000"/>
            </a:lnSpc>
            <a:spcBef>
              <a:spcPct val="0"/>
            </a:spcBef>
            <a:spcAft>
              <a:spcPct val="15000"/>
            </a:spcAft>
            <a:buChar char="•"/>
          </a:pPr>
          <a:r>
            <a:rPr lang="en-US" sz="2100" b="0" i="0" u="none" kern="1200" dirty="0"/>
            <a:t>Temperature instability</a:t>
          </a:r>
          <a:endParaRPr lang="en-US" sz="2100" kern="1200" dirty="0"/>
        </a:p>
      </dsp:txBody>
      <dsp:txXfrm>
        <a:off x="3931552" y="663992"/>
        <a:ext cx="3448699" cy="4150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FB267-733F-874D-8DD0-AE20B0DF4CF9}">
      <dsp:nvSpPr>
        <dsp:cNvPr id="0" name=""/>
        <dsp:cNvSpPr/>
      </dsp:nvSpPr>
      <dsp:spPr>
        <a:xfrm>
          <a:off x="3094203" y="250197"/>
          <a:ext cx="1900626" cy="1900626"/>
        </a:xfrm>
        <a:prstGeom prst="pieWedg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baseline="0" dirty="0">
              <a:solidFill>
                <a:schemeClr val="tx1"/>
              </a:solidFill>
              <a:latin typeface="+mn-lt"/>
            </a:rPr>
            <a:t>Over- reactivity to sensory stimulation</a:t>
          </a:r>
        </a:p>
      </dsp:txBody>
      <dsp:txXfrm>
        <a:off x="3650883" y="806877"/>
        <a:ext cx="1343946" cy="1343946"/>
      </dsp:txXfrm>
    </dsp:sp>
    <dsp:sp modelId="{294C4898-BB13-1B42-B5E1-642906B63428}">
      <dsp:nvSpPr>
        <dsp:cNvPr id="0" name=""/>
        <dsp:cNvSpPr/>
      </dsp:nvSpPr>
      <dsp:spPr>
        <a:xfrm rot="5400000">
          <a:off x="5082619" y="250197"/>
          <a:ext cx="1900626" cy="1900626"/>
        </a:xfrm>
        <a:prstGeom prst="pieWedg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baseline="0" dirty="0">
              <a:solidFill>
                <a:schemeClr val="tx1"/>
              </a:solidFill>
              <a:latin typeface="+mn-lt"/>
            </a:rPr>
            <a:t>Motor/ Tone/ Movement</a:t>
          </a:r>
        </a:p>
      </dsp:txBody>
      <dsp:txXfrm rot="-5400000">
        <a:off x="5082619" y="806877"/>
        <a:ext cx="1343946" cy="1343946"/>
      </dsp:txXfrm>
    </dsp:sp>
    <dsp:sp modelId="{7652D869-9AFF-5349-80BF-CE38676C9D9F}">
      <dsp:nvSpPr>
        <dsp:cNvPr id="0" name=""/>
        <dsp:cNvSpPr/>
      </dsp:nvSpPr>
      <dsp:spPr>
        <a:xfrm rot="10800000">
          <a:off x="5082619" y="2238613"/>
          <a:ext cx="1900626" cy="1900626"/>
        </a:xfrm>
        <a:prstGeom prst="pieWedg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Signs of Stress</a:t>
          </a:r>
        </a:p>
      </dsp:txBody>
      <dsp:txXfrm rot="10800000">
        <a:off x="5082619" y="2238613"/>
        <a:ext cx="1343946" cy="1343946"/>
      </dsp:txXfrm>
    </dsp:sp>
    <dsp:sp modelId="{8BB689AD-FEB5-6D49-BEEF-CE005117F220}">
      <dsp:nvSpPr>
        <dsp:cNvPr id="0" name=""/>
        <dsp:cNvSpPr/>
      </dsp:nvSpPr>
      <dsp:spPr>
        <a:xfrm rot="16200000">
          <a:off x="3094203" y="2238613"/>
          <a:ext cx="1900626" cy="1900626"/>
        </a:xfrm>
        <a:prstGeom prst="pieWedg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baseline="0" dirty="0">
              <a:solidFill>
                <a:schemeClr val="tx1"/>
              </a:solidFill>
              <a:latin typeface="+mn-lt"/>
            </a:rPr>
            <a:t>Sleep/Wake Control</a:t>
          </a:r>
        </a:p>
      </dsp:txBody>
      <dsp:txXfrm rot="5400000">
        <a:off x="3650883" y="2238613"/>
        <a:ext cx="1343946" cy="1343946"/>
      </dsp:txXfrm>
    </dsp:sp>
    <dsp:sp modelId="{2980E558-97B6-8B4D-BD87-ED4F136D5B17}">
      <dsp:nvSpPr>
        <dsp:cNvPr id="0" name=""/>
        <dsp:cNvSpPr/>
      </dsp:nvSpPr>
      <dsp:spPr>
        <a:xfrm>
          <a:off x="4710614" y="1799669"/>
          <a:ext cx="656220" cy="570626"/>
        </a:xfrm>
        <a:prstGeom prst="circularArrow">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076221F-7952-ED46-8FED-01EDE0DD4E62}">
      <dsp:nvSpPr>
        <dsp:cNvPr id="0" name=""/>
        <dsp:cNvSpPr/>
      </dsp:nvSpPr>
      <dsp:spPr>
        <a:xfrm rot="10800000">
          <a:off x="4710614" y="2019141"/>
          <a:ext cx="656220" cy="570626"/>
        </a:xfrm>
        <a:prstGeom prst="circularArrow">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50D81-0C3E-2D4F-8630-FBC2C776802D}">
      <dsp:nvSpPr>
        <dsp:cNvPr id="0" name=""/>
        <dsp:cNvSpPr/>
      </dsp:nvSpPr>
      <dsp:spPr>
        <a:xfrm>
          <a:off x="0" y="3452956"/>
          <a:ext cx="7698307" cy="10490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mn-lt"/>
              <a:ea typeface="Source Sans Pro" panose="020B0503030403020204" pitchFamily="34" charset="0"/>
            </a:rPr>
            <a:t>Crying is considered a late cue and waiting until baby begins crying can make successful feeding more challenging</a:t>
          </a:r>
        </a:p>
      </dsp:txBody>
      <dsp:txXfrm>
        <a:off x="0" y="3452956"/>
        <a:ext cx="7698307" cy="1049038"/>
      </dsp:txXfrm>
    </dsp:sp>
    <dsp:sp modelId="{C1C9E0DD-2E34-1B4A-9C2B-E8255C2B8512}">
      <dsp:nvSpPr>
        <dsp:cNvPr id="0" name=""/>
        <dsp:cNvSpPr/>
      </dsp:nvSpPr>
      <dsp:spPr>
        <a:xfrm rot="10800000">
          <a:off x="0" y="91420"/>
          <a:ext cx="7698307" cy="3484334"/>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0" i="0" kern="1200" dirty="0">
              <a:latin typeface="+mn-lt"/>
              <a:ea typeface="Source Sans Pro" panose="020B0503030403020204" pitchFamily="34" charset="0"/>
            </a:rPr>
            <a:t>Partner with parents to observe together </a:t>
          </a:r>
        </a:p>
        <a:p>
          <a:pPr marL="0" lvl="0" indent="0" algn="ctr" defTabSz="933450">
            <a:lnSpc>
              <a:spcPct val="90000"/>
            </a:lnSpc>
            <a:spcBef>
              <a:spcPct val="0"/>
            </a:spcBef>
            <a:spcAft>
              <a:spcPct val="35000"/>
            </a:spcAft>
            <a:buNone/>
          </a:pPr>
          <a:r>
            <a:rPr lang="en-US" sz="2100" b="0" i="0" kern="1200" dirty="0">
              <a:latin typeface="+mn-lt"/>
              <a:ea typeface="Source Sans Pro" panose="020B0503030403020204" pitchFamily="34" charset="0"/>
            </a:rPr>
            <a:t>for early feeding cues such as:</a:t>
          </a:r>
        </a:p>
      </dsp:txBody>
      <dsp:txXfrm rot="-10800000">
        <a:off x="0" y="91420"/>
        <a:ext cx="7698307" cy="1223001"/>
      </dsp:txXfrm>
    </dsp:sp>
    <dsp:sp modelId="{96ACDE57-DCB8-FA44-A27A-6CF25586DA51}">
      <dsp:nvSpPr>
        <dsp:cNvPr id="0" name=""/>
        <dsp:cNvSpPr/>
      </dsp:nvSpPr>
      <dsp:spPr>
        <a:xfrm>
          <a:off x="3758" y="1225606"/>
          <a:ext cx="1281798" cy="104181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n-lt"/>
              <a:ea typeface="Source Sans Pro" panose="020B0503030403020204" pitchFamily="34" charset="0"/>
            </a:rPr>
            <a:t>Licking lips or smacking</a:t>
          </a:r>
        </a:p>
      </dsp:txBody>
      <dsp:txXfrm>
        <a:off x="3758" y="1225606"/>
        <a:ext cx="1281798" cy="1041816"/>
      </dsp:txXfrm>
    </dsp:sp>
    <dsp:sp modelId="{62EAE36E-110E-7A45-BACD-D8774327DE41}">
      <dsp:nvSpPr>
        <dsp:cNvPr id="0" name=""/>
        <dsp:cNvSpPr/>
      </dsp:nvSpPr>
      <dsp:spPr>
        <a:xfrm>
          <a:off x="1285557" y="1225606"/>
          <a:ext cx="1281798" cy="104181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n-lt"/>
              <a:ea typeface="Source Sans Pro" panose="020B0503030403020204" pitchFamily="34" charset="0"/>
            </a:rPr>
            <a:t>Fists moving to mouth or sucking on hands/fingers</a:t>
          </a:r>
        </a:p>
      </dsp:txBody>
      <dsp:txXfrm>
        <a:off x="1285557" y="1225606"/>
        <a:ext cx="1281798" cy="1041816"/>
      </dsp:txXfrm>
    </dsp:sp>
    <dsp:sp modelId="{6CA4A188-5475-E146-97B3-5F62C461474C}">
      <dsp:nvSpPr>
        <dsp:cNvPr id="0" name=""/>
        <dsp:cNvSpPr/>
      </dsp:nvSpPr>
      <dsp:spPr>
        <a:xfrm>
          <a:off x="2567355" y="1225606"/>
          <a:ext cx="1281798" cy="104181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n-lt"/>
              <a:ea typeface="Source Sans Pro" panose="020B0503030403020204" pitchFamily="34" charset="0"/>
            </a:rPr>
            <a:t>Becoming more alert and active</a:t>
          </a:r>
        </a:p>
      </dsp:txBody>
      <dsp:txXfrm>
        <a:off x="2567355" y="1225606"/>
        <a:ext cx="1281798" cy="1041816"/>
      </dsp:txXfrm>
    </dsp:sp>
    <dsp:sp modelId="{AA781B55-1993-D94B-B984-144D8E8C228C}">
      <dsp:nvSpPr>
        <dsp:cNvPr id="0" name=""/>
        <dsp:cNvSpPr/>
      </dsp:nvSpPr>
      <dsp:spPr>
        <a:xfrm>
          <a:off x="3849153" y="1225606"/>
          <a:ext cx="1281798" cy="104181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n-lt"/>
              <a:ea typeface="Source Sans Pro" panose="020B0503030403020204" pitchFamily="34" charset="0"/>
            </a:rPr>
            <a:t>Opening and closing the mouth</a:t>
          </a:r>
        </a:p>
      </dsp:txBody>
      <dsp:txXfrm>
        <a:off x="3849153" y="1225606"/>
        <a:ext cx="1281798" cy="1041816"/>
      </dsp:txXfrm>
    </dsp:sp>
    <dsp:sp modelId="{F8E3B7DD-B0A5-154E-936A-90B78FCCB577}">
      <dsp:nvSpPr>
        <dsp:cNvPr id="0" name=""/>
        <dsp:cNvSpPr/>
      </dsp:nvSpPr>
      <dsp:spPr>
        <a:xfrm>
          <a:off x="5130951" y="1225606"/>
          <a:ext cx="1281798" cy="104181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n-lt"/>
              <a:ea typeface="Source Sans Pro" panose="020B0503030403020204" pitchFamily="34" charset="0"/>
            </a:rPr>
            <a:t>Sticking the tongue out</a:t>
          </a:r>
        </a:p>
      </dsp:txBody>
      <dsp:txXfrm>
        <a:off x="5130951" y="1225606"/>
        <a:ext cx="1281798" cy="1041816"/>
      </dsp:txXfrm>
    </dsp:sp>
    <dsp:sp modelId="{B17B874E-DDFC-0046-950E-EB284E0BC1F0}">
      <dsp:nvSpPr>
        <dsp:cNvPr id="0" name=""/>
        <dsp:cNvSpPr/>
      </dsp:nvSpPr>
      <dsp:spPr>
        <a:xfrm>
          <a:off x="6412749" y="1225606"/>
          <a:ext cx="1281798" cy="104181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n-lt"/>
              <a:ea typeface="Source Sans Pro" panose="020B0503030403020204" pitchFamily="34" charset="0"/>
            </a:rPr>
            <a:t>Moving the head from side to side as if looking for something - called the rooting reflex</a:t>
          </a:r>
        </a:p>
      </dsp:txBody>
      <dsp:txXfrm>
        <a:off x="6412749" y="1225606"/>
        <a:ext cx="1281798" cy="10418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4720D-CA99-234E-9C7F-04FE7BDE8C8A}">
      <dsp:nvSpPr>
        <dsp:cNvPr id="0" name=""/>
        <dsp:cNvSpPr/>
      </dsp:nvSpPr>
      <dsp:spPr>
        <a:xfrm>
          <a:off x="0" y="74800"/>
          <a:ext cx="10739438" cy="72247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What do you think your baby is feeling right now?</a:t>
          </a:r>
        </a:p>
      </dsp:txBody>
      <dsp:txXfrm>
        <a:off x="35268" y="110068"/>
        <a:ext cx="10668902" cy="651938"/>
      </dsp:txXfrm>
    </dsp:sp>
    <dsp:sp modelId="{D07791DF-DCC8-9245-AD11-743F92C49EEE}">
      <dsp:nvSpPr>
        <dsp:cNvPr id="0" name=""/>
        <dsp:cNvSpPr/>
      </dsp:nvSpPr>
      <dsp:spPr>
        <a:xfrm>
          <a:off x="0" y="851995"/>
          <a:ext cx="10739438" cy="72247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What is she doing that is clueing you in to this feeling?</a:t>
          </a:r>
        </a:p>
      </dsp:txBody>
      <dsp:txXfrm>
        <a:off x="35268" y="887263"/>
        <a:ext cx="10668902" cy="651938"/>
      </dsp:txXfrm>
    </dsp:sp>
    <dsp:sp modelId="{170005FF-A8C2-E948-BA5C-AB863B7E04D5}">
      <dsp:nvSpPr>
        <dsp:cNvPr id="0" name=""/>
        <dsp:cNvSpPr/>
      </dsp:nvSpPr>
      <dsp:spPr>
        <a:xfrm>
          <a:off x="0" y="1629190"/>
          <a:ext cx="10739438" cy="72247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How are you feeling right now, and could your feelings be impacting baby?</a:t>
          </a:r>
        </a:p>
      </dsp:txBody>
      <dsp:txXfrm>
        <a:off x="35268" y="1664458"/>
        <a:ext cx="10668902" cy="651938"/>
      </dsp:txXfrm>
    </dsp:sp>
    <dsp:sp modelId="{2963AB9C-8D4B-BD47-A34E-2169C6EBE743}">
      <dsp:nvSpPr>
        <dsp:cNvPr id="0" name=""/>
        <dsp:cNvSpPr/>
      </dsp:nvSpPr>
      <dsp:spPr>
        <a:xfrm>
          <a:off x="0" y="2406385"/>
          <a:ext cx="10739438" cy="72247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What is going on around us right now and could that be impacting baby’s feelings?</a:t>
          </a:r>
        </a:p>
      </dsp:txBody>
      <dsp:txXfrm>
        <a:off x="35268" y="2441653"/>
        <a:ext cx="10668902" cy="651938"/>
      </dsp:txXfrm>
    </dsp:sp>
    <dsp:sp modelId="{D2F2CD78-7351-D845-84C0-235E12DC2AFB}">
      <dsp:nvSpPr>
        <dsp:cNvPr id="0" name=""/>
        <dsp:cNvSpPr/>
      </dsp:nvSpPr>
      <dsp:spPr>
        <a:xfrm>
          <a:off x="0" y="3183580"/>
          <a:ext cx="10739438" cy="72247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Because of how he is feeling does he need anything from you right now?</a:t>
          </a:r>
        </a:p>
      </dsp:txBody>
      <dsp:txXfrm>
        <a:off x="35268" y="3218848"/>
        <a:ext cx="10668902" cy="651938"/>
      </dsp:txXfrm>
    </dsp:sp>
    <dsp:sp modelId="{D2FE96C5-BCA8-244B-A2CC-19D0B52AAAB6}">
      <dsp:nvSpPr>
        <dsp:cNvPr id="0" name=""/>
        <dsp:cNvSpPr/>
      </dsp:nvSpPr>
      <dsp:spPr>
        <a:xfrm>
          <a:off x="0" y="3960775"/>
          <a:ext cx="10739438" cy="72247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Because of how she is feeling is there anything going on around us that needs to change right now?</a:t>
          </a:r>
        </a:p>
      </dsp:txBody>
      <dsp:txXfrm>
        <a:off x="35268" y="3996043"/>
        <a:ext cx="10668902" cy="6519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F33A0-4BE7-477F-9E8E-DB4646F22BB2}">
      <dsp:nvSpPr>
        <dsp:cNvPr id="0" name=""/>
        <dsp:cNvSpPr/>
      </dsp:nvSpPr>
      <dsp:spPr>
        <a:xfrm>
          <a:off x="47" y="41386"/>
          <a:ext cx="454753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Babies Feel</a:t>
          </a:r>
        </a:p>
      </dsp:txBody>
      <dsp:txXfrm>
        <a:off x="47" y="41386"/>
        <a:ext cx="4547539" cy="518400"/>
      </dsp:txXfrm>
    </dsp:sp>
    <dsp:sp modelId="{FB0661F8-9AEC-44E2-A776-1EAE1C722A8F}">
      <dsp:nvSpPr>
        <dsp:cNvPr id="0" name=""/>
        <dsp:cNvSpPr/>
      </dsp:nvSpPr>
      <dsp:spPr>
        <a:xfrm>
          <a:off x="47" y="559786"/>
          <a:ext cx="4547539" cy="41504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Joy</a:t>
          </a:r>
        </a:p>
        <a:p>
          <a:pPr marL="171450" lvl="1" indent="-171450" algn="l" defTabSz="800100">
            <a:lnSpc>
              <a:spcPct val="90000"/>
            </a:lnSpc>
            <a:spcBef>
              <a:spcPct val="0"/>
            </a:spcBef>
            <a:spcAft>
              <a:spcPct val="15000"/>
            </a:spcAft>
            <a:buChar char="•"/>
          </a:pPr>
          <a:r>
            <a:rPr lang="en-US" sz="1800" kern="1200" dirty="0"/>
            <a:t>Excitement</a:t>
          </a:r>
        </a:p>
        <a:p>
          <a:pPr marL="171450" lvl="1" indent="-171450" algn="l" defTabSz="800100">
            <a:lnSpc>
              <a:spcPct val="90000"/>
            </a:lnSpc>
            <a:spcBef>
              <a:spcPct val="0"/>
            </a:spcBef>
            <a:spcAft>
              <a:spcPct val="15000"/>
            </a:spcAft>
            <a:buChar char="•"/>
          </a:pPr>
          <a:r>
            <a:rPr lang="en-US" sz="1800" kern="1200" dirty="0"/>
            <a:t>Frustration</a:t>
          </a:r>
        </a:p>
        <a:p>
          <a:pPr marL="171450" lvl="1" indent="-171450" algn="l" defTabSz="800100">
            <a:lnSpc>
              <a:spcPct val="90000"/>
            </a:lnSpc>
            <a:spcBef>
              <a:spcPct val="0"/>
            </a:spcBef>
            <a:spcAft>
              <a:spcPct val="15000"/>
            </a:spcAft>
            <a:buChar char="•"/>
          </a:pPr>
          <a:r>
            <a:rPr lang="en-US" sz="1800" kern="1200" dirty="0"/>
            <a:t>Discomfort</a:t>
          </a:r>
        </a:p>
        <a:p>
          <a:pPr marL="171450" lvl="1" indent="-171450" algn="l" defTabSz="800100">
            <a:lnSpc>
              <a:spcPct val="90000"/>
            </a:lnSpc>
            <a:spcBef>
              <a:spcPct val="0"/>
            </a:spcBef>
            <a:spcAft>
              <a:spcPct val="15000"/>
            </a:spcAft>
            <a:buChar char="•"/>
          </a:pPr>
          <a:r>
            <a:rPr lang="en-US" sz="1800" kern="1200" dirty="0"/>
            <a:t>Fear</a:t>
          </a:r>
        </a:p>
        <a:p>
          <a:pPr marL="171450" lvl="1" indent="-171450" algn="l" defTabSz="800100">
            <a:lnSpc>
              <a:spcPct val="90000"/>
            </a:lnSpc>
            <a:spcBef>
              <a:spcPct val="0"/>
            </a:spcBef>
            <a:spcAft>
              <a:spcPct val="15000"/>
            </a:spcAft>
            <a:buChar char="•"/>
          </a:pPr>
          <a:r>
            <a:rPr lang="en-US" sz="1800" kern="1200" dirty="0"/>
            <a:t>Boredom</a:t>
          </a:r>
        </a:p>
        <a:p>
          <a:pPr marL="171450" lvl="1" indent="-171450" algn="l" defTabSz="800100">
            <a:lnSpc>
              <a:spcPct val="90000"/>
            </a:lnSpc>
            <a:spcBef>
              <a:spcPct val="0"/>
            </a:spcBef>
            <a:spcAft>
              <a:spcPct val="15000"/>
            </a:spcAft>
            <a:buChar char="•"/>
          </a:pPr>
          <a:r>
            <a:rPr lang="en-US" sz="1800" kern="1200" dirty="0"/>
            <a:t>Contentment</a:t>
          </a:r>
        </a:p>
        <a:p>
          <a:pPr marL="171450" lvl="1" indent="-171450" algn="l" defTabSz="800100">
            <a:lnSpc>
              <a:spcPct val="90000"/>
            </a:lnSpc>
            <a:spcBef>
              <a:spcPct val="0"/>
            </a:spcBef>
            <a:spcAft>
              <a:spcPct val="15000"/>
            </a:spcAft>
            <a:buChar char="•"/>
          </a:pPr>
          <a:r>
            <a:rPr lang="en-US" sz="1800" kern="1200" dirty="0"/>
            <a:t>Pain</a:t>
          </a:r>
        </a:p>
        <a:p>
          <a:pPr marL="171450" lvl="1" indent="-171450" algn="l" defTabSz="800100">
            <a:lnSpc>
              <a:spcPct val="90000"/>
            </a:lnSpc>
            <a:spcBef>
              <a:spcPct val="0"/>
            </a:spcBef>
            <a:spcAft>
              <a:spcPct val="15000"/>
            </a:spcAft>
            <a:buChar char="•"/>
          </a:pPr>
          <a:r>
            <a:rPr lang="en-US" sz="1800" kern="1200" dirty="0"/>
            <a:t>Anger</a:t>
          </a:r>
        </a:p>
        <a:p>
          <a:pPr marL="171450" lvl="1" indent="-171450" algn="l" defTabSz="800100">
            <a:lnSpc>
              <a:spcPct val="90000"/>
            </a:lnSpc>
            <a:spcBef>
              <a:spcPct val="0"/>
            </a:spcBef>
            <a:spcAft>
              <a:spcPct val="15000"/>
            </a:spcAft>
            <a:buChar char="•"/>
          </a:pPr>
          <a:r>
            <a:rPr lang="en-US" sz="1800" kern="1200" dirty="0"/>
            <a:t>Loneliness</a:t>
          </a:r>
        </a:p>
        <a:p>
          <a:pPr marL="171450" lvl="1" indent="-171450" algn="l" defTabSz="800100">
            <a:lnSpc>
              <a:spcPct val="90000"/>
            </a:lnSpc>
            <a:spcBef>
              <a:spcPct val="0"/>
            </a:spcBef>
            <a:spcAft>
              <a:spcPct val="15000"/>
            </a:spcAft>
            <a:buChar char="•"/>
          </a:pPr>
          <a:r>
            <a:rPr lang="en-US" sz="1800" kern="1200" dirty="0"/>
            <a:t>Being Loved</a:t>
          </a:r>
        </a:p>
        <a:p>
          <a:pPr marL="171450" lvl="1" indent="-171450" algn="l" defTabSz="800100">
            <a:lnSpc>
              <a:spcPct val="90000"/>
            </a:lnSpc>
            <a:spcBef>
              <a:spcPct val="0"/>
            </a:spcBef>
            <a:spcAft>
              <a:spcPct val="15000"/>
            </a:spcAft>
            <a:buChar char="•"/>
          </a:pPr>
          <a:r>
            <a:rPr lang="en-US" sz="1800" kern="1200" dirty="0"/>
            <a:t>Curious</a:t>
          </a:r>
        </a:p>
        <a:p>
          <a:pPr marL="171450" lvl="1" indent="-171450" algn="l" defTabSz="800100">
            <a:lnSpc>
              <a:spcPct val="90000"/>
            </a:lnSpc>
            <a:spcBef>
              <a:spcPct val="0"/>
            </a:spcBef>
            <a:spcAft>
              <a:spcPct val="15000"/>
            </a:spcAft>
            <a:buChar char="•"/>
          </a:pPr>
          <a:r>
            <a:rPr lang="en-US" sz="1800" kern="1200" dirty="0"/>
            <a:t>Tired</a:t>
          </a:r>
        </a:p>
        <a:p>
          <a:pPr marL="171450" lvl="1" indent="-171450" algn="l" defTabSz="800100">
            <a:lnSpc>
              <a:spcPct val="90000"/>
            </a:lnSpc>
            <a:spcBef>
              <a:spcPct val="0"/>
            </a:spcBef>
            <a:spcAft>
              <a:spcPct val="15000"/>
            </a:spcAft>
            <a:buChar char="•"/>
          </a:pPr>
          <a:r>
            <a:rPr lang="en-US" sz="1800" kern="1200" dirty="0"/>
            <a:t>Hungry</a:t>
          </a:r>
        </a:p>
      </dsp:txBody>
      <dsp:txXfrm>
        <a:off x="47" y="559786"/>
        <a:ext cx="4547539" cy="4150440"/>
      </dsp:txXfrm>
    </dsp:sp>
    <dsp:sp modelId="{82C764D3-87C2-4ED0-9746-76E61B218E39}">
      <dsp:nvSpPr>
        <dsp:cNvPr id="0" name=""/>
        <dsp:cNvSpPr/>
      </dsp:nvSpPr>
      <dsp:spPr>
        <a:xfrm>
          <a:off x="5184242" y="41386"/>
          <a:ext cx="454753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Toddlers Also Feel</a:t>
          </a:r>
        </a:p>
      </dsp:txBody>
      <dsp:txXfrm>
        <a:off x="5184242" y="41386"/>
        <a:ext cx="4547539" cy="518400"/>
      </dsp:txXfrm>
    </dsp:sp>
    <dsp:sp modelId="{03BF89FE-961D-405F-8307-74F97855F67D}">
      <dsp:nvSpPr>
        <dsp:cNvPr id="0" name=""/>
        <dsp:cNvSpPr/>
      </dsp:nvSpPr>
      <dsp:spPr>
        <a:xfrm>
          <a:off x="5184242" y="559786"/>
          <a:ext cx="4547539" cy="41504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Fear</a:t>
          </a:r>
        </a:p>
        <a:p>
          <a:pPr marL="171450" lvl="1" indent="-171450" algn="l" defTabSz="800100">
            <a:lnSpc>
              <a:spcPct val="90000"/>
            </a:lnSpc>
            <a:spcBef>
              <a:spcPct val="0"/>
            </a:spcBef>
            <a:spcAft>
              <a:spcPct val="15000"/>
            </a:spcAft>
            <a:buChar char="•"/>
          </a:pPr>
          <a:r>
            <a:rPr lang="en-US" sz="1800" kern="1200" dirty="0"/>
            <a:t>Happiness</a:t>
          </a:r>
        </a:p>
        <a:p>
          <a:pPr marL="171450" lvl="1" indent="-171450" algn="l" defTabSz="800100">
            <a:lnSpc>
              <a:spcPct val="90000"/>
            </a:lnSpc>
            <a:spcBef>
              <a:spcPct val="0"/>
            </a:spcBef>
            <a:spcAft>
              <a:spcPct val="15000"/>
            </a:spcAft>
            <a:buChar char="•"/>
          </a:pPr>
          <a:r>
            <a:rPr lang="en-US" sz="1800" kern="1200" dirty="0"/>
            <a:t>Pride</a:t>
          </a:r>
        </a:p>
        <a:p>
          <a:pPr marL="171450" lvl="1" indent="-171450" algn="l" defTabSz="800100">
            <a:lnSpc>
              <a:spcPct val="90000"/>
            </a:lnSpc>
            <a:spcBef>
              <a:spcPct val="0"/>
            </a:spcBef>
            <a:spcAft>
              <a:spcPct val="15000"/>
            </a:spcAft>
            <a:buChar char="•"/>
          </a:pPr>
          <a:r>
            <a:rPr lang="en-US" sz="1800" kern="1200" dirty="0"/>
            <a:t>Jealousy</a:t>
          </a:r>
        </a:p>
        <a:p>
          <a:pPr marL="171450" lvl="1" indent="-171450" algn="l" defTabSz="800100">
            <a:lnSpc>
              <a:spcPct val="90000"/>
            </a:lnSpc>
            <a:spcBef>
              <a:spcPct val="0"/>
            </a:spcBef>
            <a:spcAft>
              <a:spcPct val="15000"/>
            </a:spcAft>
            <a:buChar char="•"/>
          </a:pPr>
          <a:r>
            <a:rPr lang="en-US" sz="1800" kern="1200" dirty="0"/>
            <a:t>Frustration</a:t>
          </a:r>
        </a:p>
        <a:p>
          <a:pPr marL="171450" lvl="1" indent="-171450" algn="l" defTabSz="800100">
            <a:lnSpc>
              <a:spcPct val="90000"/>
            </a:lnSpc>
            <a:spcBef>
              <a:spcPct val="0"/>
            </a:spcBef>
            <a:spcAft>
              <a:spcPct val="15000"/>
            </a:spcAft>
            <a:buChar char="•"/>
          </a:pPr>
          <a:r>
            <a:rPr lang="en-US" sz="1800" kern="1200" dirty="0"/>
            <a:t>Exhaustion</a:t>
          </a:r>
        </a:p>
        <a:p>
          <a:pPr marL="171450" lvl="1" indent="-171450" algn="l" defTabSz="800100">
            <a:lnSpc>
              <a:spcPct val="90000"/>
            </a:lnSpc>
            <a:spcBef>
              <a:spcPct val="0"/>
            </a:spcBef>
            <a:spcAft>
              <a:spcPct val="15000"/>
            </a:spcAft>
            <a:buChar char="•"/>
          </a:pPr>
          <a:r>
            <a:rPr lang="en-US" sz="1800" kern="1200" dirty="0"/>
            <a:t>Surprise</a:t>
          </a:r>
        </a:p>
        <a:p>
          <a:pPr marL="171450" lvl="1" indent="-171450" algn="l" defTabSz="800100">
            <a:lnSpc>
              <a:spcPct val="90000"/>
            </a:lnSpc>
            <a:spcBef>
              <a:spcPct val="0"/>
            </a:spcBef>
            <a:spcAft>
              <a:spcPct val="15000"/>
            </a:spcAft>
            <a:buChar char="•"/>
          </a:pPr>
          <a:r>
            <a:rPr lang="en-US" sz="1800" kern="1200" dirty="0"/>
            <a:t>Love</a:t>
          </a:r>
        </a:p>
        <a:p>
          <a:pPr marL="171450" lvl="1" indent="-171450" algn="l" defTabSz="800100">
            <a:lnSpc>
              <a:spcPct val="90000"/>
            </a:lnSpc>
            <a:spcBef>
              <a:spcPct val="0"/>
            </a:spcBef>
            <a:spcAft>
              <a:spcPct val="15000"/>
            </a:spcAft>
            <a:buChar char="•"/>
          </a:pPr>
          <a:r>
            <a:rPr lang="en-US" sz="1800" kern="1200" dirty="0"/>
            <a:t>Shame</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5184242" y="559786"/>
        <a:ext cx="4547539" cy="4150440"/>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CB4C0-B70C-964A-B1BD-A12AF39903F2}" type="datetimeFigureOut">
              <a:rPr lang="en-US" smtClean="0"/>
              <a:t>6/1/2021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94450-72D5-874C-8FBC-6BAF083E5148}" type="slidenum">
              <a:rPr lang="en-US" smtClean="0"/>
              <a:t>‹#›</a:t>
            </a:fld>
            <a:endParaRPr lang="en-US" dirty="0"/>
          </a:p>
        </p:txBody>
      </p:sp>
    </p:spTree>
    <p:extLst>
      <p:ext uri="{BB962C8B-B14F-4D97-AF65-F5344CB8AC3E}">
        <p14:creationId xmlns:p14="http://schemas.microsoft.com/office/powerpoint/2010/main" val="3469324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1</a:t>
            </a:fld>
            <a:endParaRPr lang="en-US" dirty="0"/>
          </a:p>
        </p:txBody>
      </p:sp>
    </p:spTree>
    <p:extLst>
      <p:ext uri="{BB962C8B-B14F-4D97-AF65-F5344CB8AC3E}">
        <p14:creationId xmlns:p14="http://schemas.microsoft.com/office/powerpoint/2010/main" val="2044305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Certificates of attendance or CEUs</a:t>
            </a:r>
            <a:r>
              <a:rPr lang="en-US" b="0" u="none" baseline="0" dirty="0"/>
              <a:t> – </a:t>
            </a:r>
          </a:p>
          <a:p>
            <a:endParaRPr lang="en-US" b="0" u="none" baseline="0" dirty="0"/>
          </a:p>
          <a:p>
            <a:r>
              <a:rPr lang="en-US" b="0" u="none" baseline="0" dirty="0"/>
              <a:t>Instructions for completing required evaluations will be discussed at the end of today’s session. </a:t>
            </a:r>
          </a:p>
          <a:p>
            <a:pPr marL="176679" indent="-176679">
              <a:buFont typeface="Arial" panose="020B0604020202020204" pitchFamily="34" charset="0"/>
              <a:buChar char="•"/>
            </a:pPr>
            <a:r>
              <a:rPr lang="en-US" b="0" u="none" baseline="0" dirty="0"/>
              <a:t>Need to view the entire live session of the presentation</a:t>
            </a:r>
          </a:p>
          <a:p>
            <a:pPr marL="176679" indent="-176679">
              <a:buFont typeface="Arial" panose="020B0604020202020204" pitchFamily="34" charset="0"/>
              <a:buChar char="•"/>
            </a:pPr>
            <a:r>
              <a:rPr lang="en-US" b="0" u="none" baseline="0" dirty="0"/>
              <a:t>You are required to complete a follow-up survey</a:t>
            </a:r>
          </a:p>
          <a:p>
            <a:pPr marL="176679" indent="-176679">
              <a:buFont typeface="Arial" panose="020B0604020202020204" pitchFamily="34" charset="0"/>
              <a:buChar char="•"/>
            </a:pPr>
            <a:r>
              <a:rPr lang="en-US" b="0" u="none" baseline="0" dirty="0"/>
              <a:t>CANNOT receive credit for watching a recording of the session</a:t>
            </a:r>
          </a:p>
          <a:p>
            <a:pPr marL="176679" indent="-176679">
              <a:buFont typeface="Arial" panose="020B0604020202020204" pitchFamily="34" charset="0"/>
              <a:buChar char="•"/>
            </a:pPr>
            <a:r>
              <a:rPr lang="en-US" dirty="0"/>
              <a:t>CE certificates will be emailed in 4-6 weeks </a:t>
            </a:r>
          </a:p>
        </p:txBody>
      </p:sp>
      <p:sp>
        <p:nvSpPr>
          <p:cNvPr id="4" name="Slide Number Placeholder 3"/>
          <p:cNvSpPr>
            <a:spLocks noGrp="1"/>
          </p:cNvSpPr>
          <p:nvPr>
            <p:ph type="sldNum" sz="quarter" idx="5"/>
          </p:nvPr>
        </p:nvSpPr>
        <p:spPr/>
        <p:txBody>
          <a:bodyPr/>
          <a:lstStyle/>
          <a:p>
            <a:pPr defTabSz="942289">
              <a:defRPr/>
            </a:pPr>
            <a:fld id="{7C8004BF-22DF-492C-8992-4B2D841EC409}" type="slidenum">
              <a:rPr lang="en-US">
                <a:solidFill>
                  <a:prstClr val="black"/>
                </a:solidFill>
                <a:latin typeface="Calibri" panose="020F0502020204030204"/>
              </a:rPr>
              <a:pPr defTabSz="942289">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4443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E74BD-EBEF-7A49-98E2-189AA32C19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019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94450-72D5-874C-8FBC-6BAF083E5148}" type="slidenum">
              <a:rPr lang="en-US" smtClean="0"/>
              <a:t>12</a:t>
            </a:fld>
            <a:endParaRPr lang="en-US" dirty="0"/>
          </a:p>
        </p:txBody>
      </p:sp>
    </p:spTree>
    <p:extLst>
      <p:ext uri="{BB962C8B-B14F-4D97-AF65-F5344CB8AC3E}">
        <p14:creationId xmlns:p14="http://schemas.microsoft.com/office/powerpoint/2010/main" val="2543618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15</a:t>
            </a:fld>
            <a:endParaRPr lang="en-US" dirty="0"/>
          </a:p>
        </p:txBody>
      </p:sp>
    </p:spTree>
    <p:extLst>
      <p:ext uri="{BB962C8B-B14F-4D97-AF65-F5344CB8AC3E}">
        <p14:creationId xmlns:p14="http://schemas.microsoft.com/office/powerpoint/2010/main" val="124404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dirty="0"/>
              <a:t>Presenter</a:t>
            </a:r>
          </a:p>
          <a:p>
            <a:r>
              <a:rPr dirty="0"/>
              <a:t>2020-06-16 14:57:59</a:t>
            </a:r>
          </a:p>
          <a:p>
            <a:r>
              <a:rPr dirty="0"/>
              <a:t>--------------------------------------------</a:t>
            </a:r>
          </a:p>
          <a:p>
            <a:r>
              <a:rPr dirty="0"/>
              <a:t>Citation:</a:t>
            </a:r>
          </a:p>
          <a:p>
            <a:r>
              <a:rPr dirty="0"/>
              <a:t>NIDA. (2018, January 17). Principles of Drug Addiction Treatment: A Research-Based Guide (Third Edition). Retrieved from https://www.drugabuse.gov/publications/principles-drug-addiction-treatment-research-based-guide-third-edition on 2020, June 5</a:t>
            </a:r>
          </a:p>
        </p:txBody>
      </p:sp>
    </p:spTree>
    <p:extLst>
      <p:ext uri="{BB962C8B-B14F-4D97-AF65-F5344CB8AC3E}">
        <p14:creationId xmlns:p14="http://schemas.microsoft.com/office/powerpoint/2010/main" val="1991129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5988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3464F-EA2B-AA4D-9C1F-2383EF7BB219}" type="slidenum">
              <a:rPr lang="en-US" smtClean="0"/>
              <a:t>20</a:t>
            </a:fld>
            <a:endParaRPr lang="en-US" dirty="0"/>
          </a:p>
        </p:txBody>
      </p:sp>
    </p:spTree>
    <p:extLst>
      <p:ext uri="{BB962C8B-B14F-4D97-AF65-F5344CB8AC3E}">
        <p14:creationId xmlns:p14="http://schemas.microsoft.com/office/powerpoint/2010/main" val="1882688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5CECC-C08D-184B-BAE0-7064D41EA4DD}" type="slidenum">
              <a:rPr lang="en-US" smtClean="0"/>
              <a:t>21</a:t>
            </a:fld>
            <a:endParaRPr lang="en-US" dirty="0"/>
          </a:p>
        </p:txBody>
      </p:sp>
    </p:spTree>
    <p:extLst>
      <p:ext uri="{BB962C8B-B14F-4D97-AF65-F5344CB8AC3E}">
        <p14:creationId xmlns:p14="http://schemas.microsoft.com/office/powerpoint/2010/main" val="3650627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3464F-EA2B-AA4D-9C1F-2383EF7BB219}" type="slidenum">
              <a:rPr lang="en-US" smtClean="0"/>
              <a:t>22</a:t>
            </a:fld>
            <a:endParaRPr lang="en-US" dirty="0"/>
          </a:p>
        </p:txBody>
      </p:sp>
    </p:spTree>
    <p:extLst>
      <p:ext uri="{BB962C8B-B14F-4D97-AF65-F5344CB8AC3E}">
        <p14:creationId xmlns:p14="http://schemas.microsoft.com/office/powerpoint/2010/main" val="168176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5CECC-C08D-184B-BAE0-7064D41EA4DD}" type="slidenum">
              <a:rPr lang="en-US" smtClean="0"/>
              <a:t>23</a:t>
            </a:fld>
            <a:endParaRPr lang="en-US" dirty="0"/>
          </a:p>
        </p:txBody>
      </p:sp>
    </p:spTree>
    <p:extLst>
      <p:ext uri="{BB962C8B-B14F-4D97-AF65-F5344CB8AC3E}">
        <p14:creationId xmlns:p14="http://schemas.microsoft.com/office/powerpoint/2010/main" val="181829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defTabSz="942289">
              <a:defRPr/>
            </a:pPr>
            <a:r>
              <a:rPr lang="en-US" dirty="0">
                <a:latin typeface="Arial"/>
                <a:ea typeface="Arial"/>
                <a:cs typeface="Arial"/>
                <a:sym typeface="Arial"/>
              </a:rPr>
              <a:t>PAT: </a:t>
            </a:r>
          </a:p>
        </p:txBody>
      </p:sp>
      <p:sp>
        <p:nvSpPr>
          <p:cNvPr id="152" name="Google Shape;152;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852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14157-4192-4202-93BA-7A67156B75B0}" type="slidenum">
              <a:rPr lang="en-US" smtClean="0"/>
              <a:t>24</a:t>
            </a:fld>
            <a:endParaRPr lang="en-US" dirty="0"/>
          </a:p>
        </p:txBody>
      </p:sp>
    </p:spTree>
    <p:extLst>
      <p:ext uri="{BB962C8B-B14F-4D97-AF65-F5344CB8AC3E}">
        <p14:creationId xmlns:p14="http://schemas.microsoft.com/office/powerpoint/2010/main" val="2869117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in the field we sometimes find a bias toward using less than a clinically optimal dosage of medication to treat OUD among pregnant women, the research does not bear out any benefit to the baby when this is done.</a:t>
            </a:r>
          </a:p>
          <a:p>
            <a:endParaRPr lang="en-US" dirty="0"/>
          </a:p>
          <a:p>
            <a:r>
              <a:rPr lang="en-US" dirty="0"/>
              <a:t>https://store.samhsa.gov/shin/content/SMA18-5054/SMA18-5054.pdf</a:t>
            </a:r>
          </a:p>
          <a:p>
            <a:endParaRPr lang="en-US" dirty="0"/>
          </a:p>
        </p:txBody>
      </p:sp>
      <p:sp>
        <p:nvSpPr>
          <p:cNvPr id="4" name="Slide Number Placeholder 3"/>
          <p:cNvSpPr>
            <a:spLocks noGrp="1"/>
          </p:cNvSpPr>
          <p:nvPr>
            <p:ph type="sldNum" sz="quarter" idx="5"/>
          </p:nvPr>
        </p:nvSpPr>
        <p:spPr/>
        <p:txBody>
          <a:bodyPr/>
          <a:lstStyle/>
          <a:p>
            <a:fld id="{2903464F-EA2B-AA4D-9C1F-2383EF7BB219}" type="slidenum">
              <a:rPr lang="en-US" smtClean="0"/>
              <a:t>25</a:t>
            </a:fld>
            <a:endParaRPr lang="en-US" dirty="0"/>
          </a:p>
        </p:txBody>
      </p:sp>
    </p:spTree>
    <p:extLst>
      <p:ext uri="{BB962C8B-B14F-4D97-AF65-F5344CB8AC3E}">
        <p14:creationId xmlns:p14="http://schemas.microsoft.com/office/powerpoint/2010/main" val="843029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27</a:t>
            </a:fld>
            <a:endParaRPr lang="en-US" dirty="0"/>
          </a:p>
        </p:txBody>
      </p:sp>
    </p:spTree>
    <p:extLst>
      <p:ext uri="{BB962C8B-B14F-4D97-AF65-F5344CB8AC3E}">
        <p14:creationId xmlns:p14="http://schemas.microsoft.com/office/powerpoint/2010/main" val="2172062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28</a:t>
            </a:fld>
            <a:endParaRPr lang="en-US" dirty="0"/>
          </a:p>
        </p:txBody>
      </p:sp>
    </p:spTree>
    <p:extLst>
      <p:ext uri="{BB962C8B-B14F-4D97-AF65-F5344CB8AC3E}">
        <p14:creationId xmlns:p14="http://schemas.microsoft.com/office/powerpoint/2010/main" val="2697674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29</a:t>
            </a:fld>
            <a:endParaRPr lang="en-US" dirty="0"/>
          </a:p>
        </p:txBody>
      </p:sp>
    </p:spTree>
    <p:extLst>
      <p:ext uri="{BB962C8B-B14F-4D97-AF65-F5344CB8AC3E}">
        <p14:creationId xmlns:p14="http://schemas.microsoft.com/office/powerpoint/2010/main" val="939429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30</a:t>
            </a:fld>
            <a:endParaRPr lang="en-US" dirty="0"/>
          </a:p>
        </p:txBody>
      </p:sp>
    </p:spTree>
    <p:extLst>
      <p:ext uri="{BB962C8B-B14F-4D97-AF65-F5344CB8AC3E}">
        <p14:creationId xmlns:p14="http://schemas.microsoft.com/office/powerpoint/2010/main" val="1302180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7882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4725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5CECC-C08D-184B-BAE0-7064D41EA4DD}" type="slidenum">
              <a:rPr lang="en-US" smtClean="0"/>
              <a:t>36</a:t>
            </a:fld>
            <a:endParaRPr lang="en-US" dirty="0"/>
          </a:p>
        </p:txBody>
      </p:sp>
    </p:spTree>
    <p:extLst>
      <p:ext uri="{BB962C8B-B14F-4D97-AF65-F5344CB8AC3E}">
        <p14:creationId xmlns:p14="http://schemas.microsoft.com/office/powerpoint/2010/main" val="3711480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5CECC-C08D-184B-BAE0-7064D41EA4DD}" type="slidenum">
              <a:rPr lang="en-US" smtClean="0"/>
              <a:t>37</a:t>
            </a:fld>
            <a:endParaRPr lang="en-US" dirty="0"/>
          </a:p>
        </p:txBody>
      </p:sp>
    </p:spTree>
    <p:extLst>
      <p:ext uri="{BB962C8B-B14F-4D97-AF65-F5344CB8AC3E}">
        <p14:creationId xmlns:p14="http://schemas.microsoft.com/office/powerpoint/2010/main" val="153230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Erika</a:t>
            </a:r>
          </a:p>
        </p:txBody>
      </p:sp>
      <p:sp>
        <p:nvSpPr>
          <p:cNvPr id="4" name="Slide Number Placeholder 3"/>
          <p:cNvSpPr>
            <a:spLocks noGrp="1"/>
          </p:cNvSpPr>
          <p:nvPr>
            <p:ph type="sldNum" sz="quarter" idx="5"/>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4209036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Benzodiazepines (Xanax, Valium, </a:t>
            </a:r>
            <a:r>
              <a:rPr lang="en-US" dirty="0" err="1"/>
              <a:t>Klonopin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Slide 32 – benzodiazepines – replace Xanax with alprazolam, replace Valium with diazepam, replace </a:t>
            </a:r>
            <a:r>
              <a:rPr lang="en-US" sz="1200" kern="1200" dirty="0" err="1">
                <a:solidFill>
                  <a:schemeClr val="tx1"/>
                </a:solidFill>
                <a:effectLst/>
                <a:latin typeface="+mn-lt"/>
                <a:ea typeface="+mn-ea"/>
                <a:cs typeface="+mn-cs"/>
              </a:rPr>
              <a:t>Klonopin</a:t>
            </a:r>
            <a:r>
              <a:rPr lang="en-US" sz="1200" kern="1200">
                <a:solidFill>
                  <a:schemeClr val="tx1"/>
                </a:solidFill>
                <a:effectLst/>
                <a:latin typeface="+mn-lt"/>
                <a:ea typeface="+mn-ea"/>
                <a:cs typeface="+mn-cs"/>
              </a:rPr>
              <a:t> with clonazepam – can put brand names in speakers’ notes and verbally say, ‘Alprazolam – an example would be Xanax…’ </a:t>
            </a:r>
          </a:p>
          <a:p>
            <a:r>
              <a:rPr lang="en-US"/>
              <a:t> </a:t>
            </a:r>
            <a:r>
              <a:rPr lang="en-US" dirty="0"/>
              <a:t>= </a:t>
            </a:r>
          </a:p>
        </p:txBody>
      </p:sp>
      <p:sp>
        <p:nvSpPr>
          <p:cNvPr id="4" name="Slide Number Placeholder 3"/>
          <p:cNvSpPr>
            <a:spLocks noGrp="1"/>
          </p:cNvSpPr>
          <p:nvPr>
            <p:ph type="sldNum" sz="quarter" idx="5"/>
          </p:nvPr>
        </p:nvSpPr>
        <p:spPr/>
        <p:txBody>
          <a:bodyPr/>
          <a:lstStyle/>
          <a:p>
            <a:fld id="{2903464F-EA2B-AA4D-9C1F-2383EF7BB219}" type="slidenum">
              <a:rPr lang="en-US" smtClean="0"/>
              <a:t>38</a:t>
            </a:fld>
            <a:endParaRPr lang="en-US" dirty="0"/>
          </a:p>
        </p:txBody>
      </p:sp>
    </p:spTree>
    <p:extLst>
      <p:ext uri="{BB962C8B-B14F-4D97-AF65-F5344CB8AC3E}">
        <p14:creationId xmlns:p14="http://schemas.microsoft.com/office/powerpoint/2010/main" val="183412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of the peer</a:t>
            </a:r>
          </a:p>
        </p:txBody>
      </p:sp>
      <p:sp>
        <p:nvSpPr>
          <p:cNvPr id="4" name="Slide Number Placeholder 3"/>
          <p:cNvSpPr>
            <a:spLocks noGrp="1"/>
          </p:cNvSpPr>
          <p:nvPr>
            <p:ph type="sldNum" sz="quarter" idx="5"/>
          </p:nvPr>
        </p:nvSpPr>
        <p:spPr/>
        <p:txBody>
          <a:bodyPr/>
          <a:lstStyle/>
          <a:p>
            <a:fld id="{95887851-2179-7142-A368-95D8F7A2D355}" type="slidenum">
              <a:rPr lang="en-US" smtClean="0"/>
              <a:t>39</a:t>
            </a:fld>
            <a:endParaRPr lang="en-US" dirty="0"/>
          </a:p>
        </p:txBody>
      </p:sp>
    </p:spTree>
    <p:extLst>
      <p:ext uri="{BB962C8B-B14F-4D97-AF65-F5344CB8AC3E}">
        <p14:creationId xmlns:p14="http://schemas.microsoft.com/office/powerpoint/2010/main" val="1637866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CB94450-72D5-874C-8FBC-6BAF083E5148}" type="slidenum">
              <a:rPr lang="en-US" smtClean="0"/>
              <a:t>40</a:t>
            </a:fld>
            <a:endParaRPr lang="en-US" dirty="0"/>
          </a:p>
        </p:txBody>
      </p:sp>
    </p:spTree>
    <p:extLst>
      <p:ext uri="{BB962C8B-B14F-4D97-AF65-F5344CB8AC3E}">
        <p14:creationId xmlns:p14="http://schemas.microsoft.com/office/powerpoint/2010/main" val="3248342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5CECC-C08D-184B-BAE0-7064D41EA4DD}" type="slidenum">
              <a:rPr lang="en-US" smtClean="0"/>
              <a:t>41</a:t>
            </a:fld>
            <a:endParaRPr lang="en-US" dirty="0"/>
          </a:p>
        </p:txBody>
      </p:sp>
    </p:spTree>
    <p:extLst>
      <p:ext uri="{BB962C8B-B14F-4D97-AF65-F5344CB8AC3E}">
        <p14:creationId xmlns:p14="http://schemas.microsoft.com/office/powerpoint/2010/main" val="3697681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87851-2179-7142-A368-95D8F7A2D355}" type="slidenum">
              <a:rPr lang="en-US" smtClean="0"/>
              <a:t>42</a:t>
            </a:fld>
            <a:endParaRPr lang="en-US" dirty="0"/>
          </a:p>
        </p:txBody>
      </p:sp>
    </p:spTree>
    <p:extLst>
      <p:ext uri="{BB962C8B-B14F-4D97-AF65-F5344CB8AC3E}">
        <p14:creationId xmlns:p14="http://schemas.microsoft.com/office/powerpoint/2010/main" val="1547633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3464F-EA2B-AA4D-9C1F-2383EF7BB219}" type="slidenum">
              <a:rPr lang="en-US" smtClean="0"/>
              <a:t>43</a:t>
            </a:fld>
            <a:endParaRPr lang="en-US" dirty="0"/>
          </a:p>
        </p:txBody>
      </p:sp>
    </p:spTree>
    <p:extLst>
      <p:ext uri="{BB962C8B-B14F-4D97-AF65-F5344CB8AC3E}">
        <p14:creationId xmlns:p14="http://schemas.microsoft.com/office/powerpoint/2010/main" val="1250844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B94450-72D5-874C-8FBC-6BAF083E5148}" type="slidenum">
              <a:rPr lang="en-US" smtClean="0"/>
              <a:t>45</a:t>
            </a:fld>
            <a:endParaRPr lang="en-US" dirty="0"/>
          </a:p>
        </p:txBody>
      </p:sp>
    </p:spTree>
    <p:extLst>
      <p:ext uri="{BB962C8B-B14F-4D97-AF65-F5344CB8AC3E}">
        <p14:creationId xmlns:p14="http://schemas.microsoft.com/office/powerpoint/2010/main" val="498977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73B44-5321-6943-93C2-FC91DA7E0E83}" type="slidenum">
              <a:rPr lang="en-US" smtClean="0"/>
              <a:t>49</a:t>
            </a:fld>
            <a:endParaRPr lang="en-US" dirty="0"/>
          </a:p>
        </p:txBody>
      </p:sp>
    </p:spTree>
    <p:extLst>
      <p:ext uri="{BB962C8B-B14F-4D97-AF65-F5344CB8AC3E}">
        <p14:creationId xmlns:p14="http://schemas.microsoft.com/office/powerpoint/2010/main" val="2971899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94450-72D5-874C-8FBC-6BAF083E5148}" type="slidenum">
              <a:rPr lang="en-US" smtClean="0"/>
              <a:t>50</a:t>
            </a:fld>
            <a:endParaRPr lang="en-US" dirty="0"/>
          </a:p>
        </p:txBody>
      </p:sp>
    </p:spTree>
    <p:extLst>
      <p:ext uri="{BB962C8B-B14F-4D97-AF65-F5344CB8AC3E}">
        <p14:creationId xmlns:p14="http://schemas.microsoft.com/office/powerpoint/2010/main" val="607428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87851-2179-7142-A368-95D8F7A2D355}" type="slidenum">
              <a:rPr lang="en-US" smtClean="0"/>
              <a:t>51</a:t>
            </a:fld>
            <a:endParaRPr lang="en-US" dirty="0"/>
          </a:p>
        </p:txBody>
      </p:sp>
    </p:spTree>
    <p:extLst>
      <p:ext uri="{BB962C8B-B14F-4D97-AF65-F5344CB8AC3E}">
        <p14:creationId xmlns:p14="http://schemas.microsoft.com/office/powerpoint/2010/main" val="3785830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C75E6-3CFF-4C73-902E-8012F8819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54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87851-2179-7142-A368-95D8F7A2D355}" type="slidenum">
              <a:rPr lang="en-US" smtClean="0"/>
              <a:t>52</a:t>
            </a:fld>
            <a:endParaRPr lang="en-US" dirty="0"/>
          </a:p>
        </p:txBody>
      </p:sp>
    </p:spTree>
    <p:extLst>
      <p:ext uri="{BB962C8B-B14F-4D97-AF65-F5344CB8AC3E}">
        <p14:creationId xmlns:p14="http://schemas.microsoft.com/office/powerpoint/2010/main" val="1535202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6A73CDA-C5DB-F142-A5FE-D377C157B7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7041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0F1CB-A4DD-254B-9D46-1AD2358158A8}" type="slidenum">
              <a:rPr lang="en-US" smtClean="0"/>
              <a:t>55</a:t>
            </a:fld>
            <a:endParaRPr lang="en-US" dirty="0"/>
          </a:p>
        </p:txBody>
      </p:sp>
    </p:spTree>
    <p:extLst>
      <p:ext uri="{BB962C8B-B14F-4D97-AF65-F5344CB8AC3E}">
        <p14:creationId xmlns:p14="http://schemas.microsoft.com/office/powerpoint/2010/main" val="2022403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C5F21FB-9924-6E4B-9D1D-3714F70354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2525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732AF3-C38A-994B-8FAA-646CFAF1F3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260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47F379F-E205-B14A-96C1-F6E320AB8CA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0033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5702E3-8893-B044-BF3A-6153E19FC691}"/>
              </a:ext>
            </a:extLst>
          </p:cNvPr>
          <p:cNvSpPr>
            <a:spLocks noGrp="1"/>
          </p:cNvSpPr>
          <p:nvPr>
            <p:ph type="body" idx="1"/>
          </p:nvPr>
        </p:nvSpPr>
        <p:spPr/>
        <p:txBody>
          <a:bodyPr/>
          <a:lstStyle/>
          <a:p>
            <a:r>
              <a:rPr lang="en-US" dirty="0"/>
              <a:t>Ultimately it comes down to this.</a:t>
            </a:r>
          </a:p>
        </p:txBody>
      </p:sp>
    </p:spTree>
    <p:extLst>
      <p:ext uri="{BB962C8B-B14F-4D97-AF65-F5344CB8AC3E}">
        <p14:creationId xmlns:p14="http://schemas.microsoft.com/office/powerpoint/2010/main" val="1348332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94450-72D5-874C-8FBC-6BAF083E5148}" type="slidenum">
              <a:rPr lang="en-US" smtClean="0"/>
              <a:t>60</a:t>
            </a:fld>
            <a:endParaRPr lang="en-US" dirty="0"/>
          </a:p>
        </p:txBody>
      </p:sp>
    </p:spTree>
    <p:extLst>
      <p:ext uri="{BB962C8B-B14F-4D97-AF65-F5344CB8AC3E}">
        <p14:creationId xmlns:p14="http://schemas.microsoft.com/office/powerpoint/2010/main" val="1627902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63</a:t>
            </a:fld>
            <a:endParaRPr lang="en-US"/>
          </a:p>
        </p:txBody>
      </p:sp>
    </p:spTree>
    <p:extLst>
      <p:ext uri="{BB962C8B-B14F-4D97-AF65-F5344CB8AC3E}">
        <p14:creationId xmlns:p14="http://schemas.microsoft.com/office/powerpoint/2010/main" val="940403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b="0" u="none" baseline="0" dirty="0"/>
          </a:p>
          <a:p>
            <a:endParaRPr lang="en-US" b="1" u="sng" dirty="0"/>
          </a:p>
        </p:txBody>
      </p:sp>
    </p:spTree>
    <p:extLst>
      <p:ext uri="{BB962C8B-B14F-4D97-AF65-F5344CB8AC3E}">
        <p14:creationId xmlns:p14="http://schemas.microsoft.com/office/powerpoint/2010/main" val="84420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422275" y="704850"/>
            <a:ext cx="6257925" cy="3519488"/>
          </a:xfrm>
          <a:prstGeom prst="rect">
            <a:avLst/>
          </a:prstGeom>
        </p:spPr>
        <p:txBody>
          <a:bodyPr/>
          <a:lstStyle/>
          <a:p>
            <a:endParaRPr dirty="0"/>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r>
              <a:rPr lang="en-US" dirty="0"/>
              <a:t>Pat – </a:t>
            </a:r>
          </a:p>
          <a:p>
            <a:endParaRPr lang="en-US" dirty="0"/>
          </a:p>
          <a:p>
            <a:r>
              <a:rPr lang="en-US" sz="1600" dirty="0"/>
              <a:t>Today’s presentation is provided free of charge by the Mid-America ATTC and the Missouri Hospital Association. Today’s presentation is available in the public domain and should </a:t>
            </a:r>
            <a:r>
              <a:rPr lang="en-US" sz="1600" b="1" dirty="0"/>
              <a:t>Not</a:t>
            </a:r>
            <a:r>
              <a:rPr lang="en-US" sz="1600" dirty="0"/>
              <a:t> be distributed for a fee without the express written permission of the Mid-America ATTC. </a:t>
            </a:r>
          </a:p>
          <a:p>
            <a:endParaRPr lang="en-US" sz="1600" dirty="0"/>
          </a:p>
          <a:p>
            <a:r>
              <a:rPr lang="en-US" sz="1600" dirty="0"/>
              <a:t>The views and opinions expressed during today’s presentation are those of our presenters and do not reflect the official position of the Department of Health and Human Services or SAMHSA. No official support or endorsement of DHHS or SAMHSA is intended or should be inferred. Please contact us with any questions you may have.</a:t>
            </a:r>
          </a:p>
          <a:p>
            <a:endParaRPr dirty="0"/>
          </a:p>
        </p:txBody>
      </p:sp>
    </p:spTree>
    <p:extLst>
      <p:ext uri="{BB962C8B-B14F-4D97-AF65-F5344CB8AC3E}">
        <p14:creationId xmlns:p14="http://schemas.microsoft.com/office/powerpoint/2010/main" val="3612661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7</a:t>
            </a:fld>
            <a:endParaRPr lang="en-US"/>
          </a:p>
        </p:txBody>
      </p:sp>
    </p:spTree>
    <p:extLst>
      <p:ext uri="{BB962C8B-B14F-4D97-AF65-F5344CB8AC3E}">
        <p14:creationId xmlns:p14="http://schemas.microsoft.com/office/powerpoint/2010/main" val="376195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8</a:t>
            </a:fld>
            <a:endParaRPr lang="en-US"/>
          </a:p>
        </p:txBody>
      </p:sp>
    </p:spTree>
    <p:extLst>
      <p:ext uri="{BB962C8B-B14F-4D97-AF65-F5344CB8AC3E}">
        <p14:creationId xmlns:p14="http://schemas.microsoft.com/office/powerpoint/2010/main" val="270439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9</a:t>
            </a:fld>
            <a:endParaRPr lang="en-US"/>
          </a:p>
        </p:txBody>
      </p:sp>
    </p:spTree>
    <p:extLst>
      <p:ext uri="{BB962C8B-B14F-4D97-AF65-F5344CB8AC3E}">
        <p14:creationId xmlns:p14="http://schemas.microsoft.com/office/powerpoint/2010/main" val="615558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TTC1">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0"/>
              </a:ext>
            </a:extLst>
          </p:cNvPr>
          <p:cNvSpPr>
            <a:spLocks noGrp="1"/>
          </p:cNvSpPr>
          <p:nvPr>
            <p:ph type="title"/>
          </p:nvPr>
        </p:nvSpPr>
        <p:spPr>
          <a:xfrm>
            <a:off x="1" y="9780"/>
            <a:ext cx="12257532" cy="886265"/>
          </a:xfrm>
          <a:solidFill>
            <a:srgbClr val="00467F"/>
          </a:solidFill>
        </p:spPr>
        <p:txBody>
          <a:bodyPr>
            <a:normAutofit/>
          </a:bodyPr>
          <a:lstStyle>
            <a:lvl1pPr algn="ctr">
              <a:defRPr sz="4000"/>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142004"/>
            <a:ext cx="10076688" cy="4389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63713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HTTC Funding">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41264"/>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108814"/>
            <a:ext cx="4139820" cy="1884219"/>
          </a:xfrm>
          <a:prstGeom prst="rect">
            <a:avLst/>
          </a:prstGeom>
        </p:spPr>
      </p:pic>
      <p:pic>
        <p:nvPicPr>
          <p:cNvPr id="10" name="Picture 9">
            <a:extLst>
              <a:ext uri="{FF2B5EF4-FFF2-40B4-BE49-F238E27FC236}">
                <a16:creationId xmlns:a16="http://schemas.microsoft.com/office/drawing/2014/main" id="{AC56AD34-007A-4D14-A205-7F4DD85A4765}"/>
              </a:ext>
            </a:extLst>
          </p:cNvPr>
          <p:cNvPicPr>
            <a:picLocks noChangeAspect="1"/>
          </p:cNvPicPr>
          <p:nvPr userDrawn="1"/>
        </p:nvPicPr>
        <p:blipFill>
          <a:blip r:embed="rId5"/>
          <a:stretch>
            <a:fillRect/>
          </a:stretch>
        </p:blipFill>
        <p:spPr>
          <a:xfrm>
            <a:off x="270461" y="110888"/>
            <a:ext cx="6276190" cy="1542857"/>
          </a:xfrm>
          <a:prstGeom prst="rect">
            <a:avLst/>
          </a:prstGeom>
        </p:spPr>
      </p:pic>
    </p:spTree>
    <p:extLst>
      <p:ext uri="{BB962C8B-B14F-4D97-AF65-F5344CB8AC3E}">
        <p14:creationId xmlns:p14="http://schemas.microsoft.com/office/powerpoint/2010/main" val="61369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TTC Funding">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41264"/>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108814"/>
            <a:ext cx="4139820" cy="1884219"/>
          </a:xfrm>
          <a:prstGeom prst="rect">
            <a:avLst/>
          </a:prstGeom>
        </p:spPr>
      </p:pic>
      <p:pic>
        <p:nvPicPr>
          <p:cNvPr id="10" name="Picture 9">
            <a:extLst>
              <a:ext uri="{FF2B5EF4-FFF2-40B4-BE49-F238E27FC236}">
                <a16:creationId xmlns:a16="http://schemas.microsoft.com/office/drawing/2014/main" id="{5FA610F1-CF59-4285-B4E4-2E173FFEEE72}"/>
              </a:ext>
            </a:extLst>
          </p:cNvPr>
          <p:cNvPicPr>
            <a:picLocks noChangeAspect="1"/>
          </p:cNvPicPr>
          <p:nvPr userDrawn="1"/>
        </p:nvPicPr>
        <p:blipFill>
          <a:blip r:embed="rId5"/>
          <a:stretch>
            <a:fillRect/>
          </a:stretch>
        </p:blipFill>
        <p:spPr>
          <a:xfrm>
            <a:off x="283600" y="219122"/>
            <a:ext cx="6495238" cy="1571429"/>
          </a:xfrm>
          <a:prstGeom prst="rect">
            <a:avLst/>
          </a:prstGeom>
        </p:spPr>
      </p:pic>
    </p:spTree>
    <p:extLst>
      <p:ext uri="{BB962C8B-B14F-4D97-AF65-F5344CB8AC3E}">
        <p14:creationId xmlns:p14="http://schemas.microsoft.com/office/powerpoint/2010/main" val="339573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GUE ">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 y="1298726"/>
            <a:ext cx="12159060" cy="4113116"/>
          </a:xfrm>
          <a:solidFill>
            <a:schemeClr val="bg1"/>
          </a:solidFill>
        </p:spPr>
        <p:txBody>
          <a:bodyPr>
            <a:normAutofit/>
          </a:bodyPr>
          <a:lstStyle>
            <a:lvl1pPr algn="ctr">
              <a:defRPr sz="4800">
                <a:solidFill>
                  <a:srgbClr val="00467F"/>
                </a:solidFill>
              </a:defRPr>
            </a:lvl1pPr>
          </a:lstStyle>
          <a:p>
            <a:r>
              <a:rPr lang="en-US" dirty="0"/>
              <a:t>Click to edit Master title style</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pic>
        <p:nvPicPr>
          <p:cNvPr id="6" name="Picture Placeholder 9">
            <a:extLst>
              <a:ext uri="{FF2B5EF4-FFF2-40B4-BE49-F238E27FC236}">
                <a16:creationId xmlns:a16="http://schemas.microsoft.com/office/drawing/2014/main" id="{CE18B20D-2156-4A6B-890B-6BFEEA15AA04}"/>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411842"/>
            <a:ext cx="12161520" cy="21973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40522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NY TTC1">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1050997"/>
          </a:xfrm>
          <a:noFill/>
        </p:spPr>
        <p:txBody>
          <a:bodyPr>
            <a:normAutofit/>
          </a:bodyPr>
          <a:lstStyle>
            <a:lvl1pPr algn="ctr">
              <a:defRPr sz="4000">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901657"/>
            <a:ext cx="10076688" cy="4389120"/>
          </a:xfrm>
          <a:solidFill>
            <a:srgbClr val="FFFFFF"/>
          </a:solidFill>
        </p:spPr>
        <p:txBody>
          <a:bodyPr vert="horz" lIns="91440" tIns="45720" rIns="91440" bIns="45720" rtlCol="0">
            <a:normAutofit/>
          </a:bodyPr>
          <a:lstStyle>
            <a:lvl1pPr>
              <a:defRPr lang="en-US" sz="3600" dirty="0">
                <a:solidFill>
                  <a:srgbClr val="00467F"/>
                </a:solidFill>
              </a:defRPr>
            </a:lvl1pPr>
            <a:lvl2pPr>
              <a:defRPr lang="en-US" sz="2400" dirty="0">
                <a:solidFill>
                  <a:srgbClr val="00467F"/>
                </a:solidFill>
              </a:defRPr>
            </a:lvl2pPr>
            <a:lvl3pPr>
              <a:defRPr lang="en-US" sz="2400" dirty="0">
                <a:solidFill>
                  <a:srgbClr val="00467F"/>
                </a:solidFill>
              </a:defRPr>
            </a:lvl3pPr>
            <a:lvl4pPr>
              <a:defRPr lang="en-US" sz="2400" dirty="0">
                <a:solidFill>
                  <a:srgbClr val="00467F"/>
                </a:solidFill>
              </a:defRPr>
            </a:lvl4pPr>
            <a:lvl5pPr>
              <a:defRPr lang="en-US" sz="2400" dirty="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spTree>
    <p:extLst>
      <p:ext uri="{BB962C8B-B14F-4D97-AF65-F5344CB8AC3E}">
        <p14:creationId xmlns:p14="http://schemas.microsoft.com/office/powerpoint/2010/main" val="948386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NY TTC2">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1050997"/>
          </a:xfrm>
          <a:noFill/>
        </p:spPr>
        <p:txBody>
          <a:bodyPr>
            <a:normAutofit/>
          </a:bodyPr>
          <a:lstStyle>
            <a:lvl1pPr algn="l">
              <a:defRPr sz="4000" b="1">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7" y="1901657"/>
            <a:ext cx="4920577" cy="4389120"/>
          </a:xfrm>
        </p:spPr>
        <p:txBody>
          <a:bodyPr/>
          <a:lstStyle>
            <a:lvl1pPr>
              <a:defRPr sz="2400">
                <a:solidFill>
                  <a:srgbClr val="00467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sp>
        <p:nvSpPr>
          <p:cNvPr id="6" name="Content Placeholder 6">
            <a:extLst>
              <a:ext uri="{FF2B5EF4-FFF2-40B4-BE49-F238E27FC236}">
                <a16:creationId xmlns:a16="http://schemas.microsoft.com/office/drawing/2014/main" id="{E2E73652-4BF5-4344-B2F5-37F8BDEB84EB}"/>
              </a:ext>
            </a:extLst>
          </p:cNvPr>
          <p:cNvSpPr>
            <a:spLocks noGrp="1"/>
          </p:cNvSpPr>
          <p:nvPr>
            <p:ph sz="quarter" idx="14"/>
          </p:nvPr>
        </p:nvSpPr>
        <p:spPr>
          <a:xfrm>
            <a:off x="6673113" y="1901657"/>
            <a:ext cx="4920577" cy="4389120"/>
          </a:xfrm>
        </p:spPr>
        <p:txBody>
          <a:bodyPr/>
          <a:lstStyle>
            <a:lvl1pPr>
              <a:defRPr lang="en-US" sz="2400" kern="1200" dirty="0">
                <a:solidFill>
                  <a:srgbClr val="00467F"/>
                </a:solidFill>
                <a:latin typeface="+mn-lt"/>
                <a:ea typeface="+mn-ea"/>
                <a:cs typeface="+mn-cs"/>
              </a:defRPr>
            </a:lvl1pPr>
          </a:lstStyle>
          <a:p>
            <a:pPr marL="0" lvl="0" indent="0" algn="l" defTabSz="914377" rtl="0" eaLnBrk="1" latinLnBrk="0" hangingPunct="1">
              <a:lnSpc>
                <a:spcPct val="108000"/>
              </a:lnSpc>
              <a:spcBef>
                <a:spcPts val="0"/>
              </a:spcBef>
              <a:spcAft>
                <a:spcPts val="800"/>
              </a:spcAft>
              <a:buClr>
                <a:schemeClr val="tx1">
                  <a:lumMod val="75000"/>
                  <a:lumOff val="25000"/>
                </a:schemeClr>
              </a:buClr>
              <a:buFontTx/>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1164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NY TTC3">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1050997"/>
          </a:xfrm>
          <a:noFill/>
        </p:spPr>
        <p:txBody>
          <a:bodyPr>
            <a:normAutofit/>
          </a:bodyPr>
          <a:lstStyle>
            <a:lvl1pPr algn="l">
              <a:defRPr sz="4000" b="1">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901657"/>
            <a:ext cx="10379411" cy="3611905"/>
          </a:xfrm>
          <a:solidFill>
            <a:srgbClr val="FFFFFF"/>
          </a:solidFill>
        </p:spPr>
        <p:txBody>
          <a:bodyPr vert="horz" lIns="91440" tIns="45720" rIns="91440" bIns="45720" rtlCol="0">
            <a:normAutofit/>
          </a:bodyPr>
          <a:lstStyle>
            <a:lvl1pPr>
              <a:defRPr lang="en-US" sz="3600" dirty="0">
                <a:solidFill>
                  <a:srgbClr val="00467F"/>
                </a:solidFill>
              </a:defRPr>
            </a:lvl1pPr>
            <a:lvl2pPr>
              <a:defRPr lang="en-US" sz="2400" dirty="0">
                <a:solidFill>
                  <a:srgbClr val="00467F"/>
                </a:solidFill>
              </a:defRPr>
            </a:lvl2pPr>
            <a:lvl3pPr>
              <a:defRPr lang="en-US" sz="2400" dirty="0">
                <a:solidFill>
                  <a:srgbClr val="00467F"/>
                </a:solidFill>
              </a:defRPr>
            </a:lvl3pPr>
            <a:lvl4pPr>
              <a:defRPr lang="en-US" sz="2400" dirty="0">
                <a:solidFill>
                  <a:srgbClr val="00467F"/>
                </a:solidFill>
              </a:defRPr>
            </a:lvl4pPr>
            <a:lvl5pPr>
              <a:defRPr lang="en-US" sz="2400" dirty="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pic>
        <p:nvPicPr>
          <p:cNvPr id="6" name="Picture 5">
            <a:extLst>
              <a:ext uri="{FF2B5EF4-FFF2-40B4-BE49-F238E27FC236}">
                <a16:creationId xmlns:a16="http://schemas.microsoft.com/office/drawing/2014/main" id="{C2874443-30AB-4043-ACE7-5A6168A763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829" y="5513562"/>
            <a:ext cx="2559171" cy="1706115"/>
          </a:xfrm>
          <a:prstGeom prst="rect">
            <a:avLst/>
          </a:prstGeom>
        </p:spPr>
      </p:pic>
    </p:spTree>
    <p:extLst>
      <p:ext uri="{BB962C8B-B14F-4D97-AF65-F5344CB8AC3E}">
        <p14:creationId xmlns:p14="http://schemas.microsoft.com/office/powerpoint/2010/main" val="157273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NY TTC4">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1050997"/>
          </a:xfrm>
          <a:noFill/>
        </p:spPr>
        <p:txBody>
          <a:bodyPr>
            <a:normAutofit/>
          </a:bodyPr>
          <a:lstStyle>
            <a:lvl1pPr algn="l">
              <a:defRPr sz="4000" b="1">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7" y="1901657"/>
            <a:ext cx="4920577" cy="3877350"/>
          </a:xfrm>
        </p:spPr>
        <p:txBody>
          <a:bodyPr/>
          <a:lstStyle>
            <a:lvl1pPr>
              <a:defRPr sz="2400">
                <a:solidFill>
                  <a:srgbClr val="00467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sp>
        <p:nvSpPr>
          <p:cNvPr id="6" name="Content Placeholder 6">
            <a:extLst>
              <a:ext uri="{FF2B5EF4-FFF2-40B4-BE49-F238E27FC236}">
                <a16:creationId xmlns:a16="http://schemas.microsoft.com/office/drawing/2014/main" id="{E2E73652-4BF5-4344-B2F5-37F8BDEB84EB}"/>
              </a:ext>
            </a:extLst>
          </p:cNvPr>
          <p:cNvSpPr>
            <a:spLocks noGrp="1"/>
          </p:cNvSpPr>
          <p:nvPr>
            <p:ph sz="quarter" idx="14"/>
          </p:nvPr>
        </p:nvSpPr>
        <p:spPr>
          <a:xfrm>
            <a:off x="6673113" y="1901657"/>
            <a:ext cx="4920577" cy="3831635"/>
          </a:xfrm>
        </p:spPr>
        <p:txBody>
          <a:bodyPr/>
          <a:lstStyle>
            <a:lvl1pPr>
              <a:defRPr lang="en-US" sz="2400" kern="1200" dirty="0">
                <a:solidFill>
                  <a:srgbClr val="00467F"/>
                </a:solidFill>
                <a:latin typeface="+mn-lt"/>
                <a:ea typeface="+mn-ea"/>
                <a:cs typeface="+mn-cs"/>
              </a:defRPr>
            </a:lvl1pPr>
          </a:lstStyle>
          <a:p>
            <a:pPr marL="0" lvl="0" indent="0" algn="l" defTabSz="914377" rtl="0" eaLnBrk="1" latinLnBrk="0" hangingPunct="1">
              <a:lnSpc>
                <a:spcPct val="108000"/>
              </a:lnSpc>
              <a:spcBef>
                <a:spcPts val="0"/>
              </a:spcBef>
              <a:spcAft>
                <a:spcPts val="800"/>
              </a:spcAft>
              <a:buClr>
                <a:schemeClr val="tx1">
                  <a:lumMod val="75000"/>
                  <a:lumOff val="25000"/>
                </a:schemeClr>
              </a:buClr>
              <a:buFontTx/>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2588336-5FAB-4B6B-8B57-15D6C9BFAB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829" y="5513562"/>
            <a:ext cx="2559171" cy="1706115"/>
          </a:xfrm>
          <a:prstGeom prst="rect">
            <a:avLst/>
          </a:prstGeom>
        </p:spPr>
      </p:pic>
    </p:spTree>
    <p:extLst>
      <p:ext uri="{BB962C8B-B14F-4D97-AF65-F5344CB8AC3E}">
        <p14:creationId xmlns:p14="http://schemas.microsoft.com/office/powerpoint/2010/main" val="3614427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TTC1">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0"/>
              </a:ext>
            </a:extLst>
          </p:cNvPr>
          <p:cNvSpPr>
            <a:spLocks noGrp="1"/>
          </p:cNvSpPr>
          <p:nvPr>
            <p:ph type="title"/>
          </p:nvPr>
        </p:nvSpPr>
        <p:spPr>
          <a:xfrm>
            <a:off x="1" y="9780"/>
            <a:ext cx="12257532" cy="886265"/>
          </a:xfrm>
          <a:solidFill>
            <a:srgbClr val="00467F"/>
          </a:solidFill>
        </p:spPr>
        <p:txBody>
          <a:bodyPr>
            <a:normAutofit/>
          </a:bodyPr>
          <a:lstStyle>
            <a:lvl1pPr algn="l">
              <a:defRPr sz="4000" b="1"/>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142004"/>
            <a:ext cx="10076688" cy="4389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129644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TTC2">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886265"/>
          </a:xfrm>
          <a:solidFill>
            <a:srgbClr val="00467F"/>
          </a:solidFill>
        </p:spPr>
        <p:txBody>
          <a:bodyPr>
            <a:normAutofit/>
          </a:bodyPr>
          <a:lstStyle>
            <a:lvl1pPr algn="l">
              <a:defRPr sz="4000" b="1"/>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404447"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676E74F5-DCD8-4E73-9174-6F12ECF9E741}"/>
              </a:ext>
            </a:extLst>
          </p:cNvPr>
          <p:cNvSpPr>
            <a:spLocks noGrp="1"/>
          </p:cNvSpPr>
          <p:nvPr>
            <p:ph sz="quarter" idx="14"/>
          </p:nvPr>
        </p:nvSpPr>
        <p:spPr>
          <a:xfrm>
            <a:off x="6547339"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186746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TTC3">
    <p:spTree>
      <p:nvGrpSpPr>
        <p:cNvPr id="1" name=""/>
        <p:cNvGrpSpPr/>
        <p:nvPr/>
      </p:nvGrpSpPr>
      <p:grpSpPr>
        <a:xfrm>
          <a:off x="0" y="0"/>
          <a:ext cx="0" cy="0"/>
          <a:chOff x="0" y="0"/>
          <a:chExt cx="0" cy="0"/>
        </a:xfrm>
      </p:grpSpPr>
      <p:sp>
        <p:nvSpPr>
          <p:cNvPr id="2" name="Title 1"/>
          <p:cNvSpPr>
            <a:spLocks noGrp="1"/>
          </p:cNvSpPr>
          <p:nvPr>
            <p:ph type="title"/>
          </p:nvPr>
        </p:nvSpPr>
        <p:spPr>
          <a:xfrm>
            <a:off x="107448" y="15688"/>
            <a:ext cx="11948565" cy="1257960"/>
          </a:xfrm>
          <a:solidFill>
            <a:schemeClr val="bg1"/>
          </a:solidFill>
          <a:ln>
            <a:noFill/>
          </a:ln>
        </p:spPr>
        <p:txBody>
          <a:bodyPr anchor="b">
            <a:normAutofit/>
          </a:bodyPr>
          <a:lstStyle>
            <a:lvl1pPr>
              <a:defRPr sz="4000">
                <a:solidFill>
                  <a:srgbClr val="00467F"/>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sp>
        <p:nvSpPr>
          <p:cNvPr id="5" name="Content Placeholder 4">
            <a:extLst>
              <a:ext uri="{FF2B5EF4-FFF2-40B4-BE49-F238E27FC236}">
                <a16:creationId xmlns:a16="http://schemas.microsoft.com/office/drawing/2014/main" id="{F42D946C-8ECB-4612-85CC-369278C5A39A}"/>
              </a:ext>
            </a:extLst>
          </p:cNvPr>
          <p:cNvSpPr>
            <a:spLocks noGrp="1"/>
          </p:cNvSpPr>
          <p:nvPr>
            <p:ph sz="quarter" idx="10"/>
          </p:nvPr>
        </p:nvSpPr>
        <p:spPr>
          <a:xfrm>
            <a:off x="107951" y="1746124"/>
            <a:ext cx="11991975" cy="4343526"/>
          </a:xfrm>
          <a:solidFill>
            <a:srgbClr val="00467F"/>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5623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TTC TITL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39936"/>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030296"/>
            <a:ext cx="4139820" cy="1884219"/>
          </a:xfrm>
          <a:prstGeom prst="rect">
            <a:avLst/>
          </a:prstGeom>
        </p:spPr>
      </p:pic>
      <p:pic>
        <p:nvPicPr>
          <p:cNvPr id="11" name="Picture 10" descr="This presentation is presented by: Mid-America (HHS Region 7) Addiction Technology Transfer Center network (ATTC)">
            <a:extLst>
              <a:ext uri="{FF2B5EF4-FFF2-40B4-BE49-F238E27FC236}">
                <a16:creationId xmlns:a16="http://schemas.microsoft.com/office/drawing/2014/main" id="{686EC030-1D96-4734-8B6F-50AC73A884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209" y="362971"/>
            <a:ext cx="7493508" cy="1333923"/>
          </a:xfrm>
          <a:prstGeom prst="rect">
            <a:avLst/>
          </a:prstGeom>
        </p:spPr>
      </p:pic>
    </p:spTree>
    <p:extLst>
      <p:ext uri="{BB962C8B-B14F-4D97-AF65-F5344CB8AC3E}">
        <p14:creationId xmlns:p14="http://schemas.microsoft.com/office/powerpoint/2010/main" val="1430894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TTC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912012"/>
          </a:xfrm>
          <a:solidFill>
            <a:srgbClr val="00467F"/>
          </a:solidFill>
        </p:spPr>
        <p:txBody>
          <a:bodyPr>
            <a:normAutofit/>
          </a:bodyPr>
          <a:lstStyle>
            <a:lvl1pPr algn="ctr">
              <a:defRPr sz="4000"/>
            </a:lvl1pPr>
          </a:lstStyle>
          <a:p>
            <a:r>
              <a:rPr lang="en-US" dirty="0"/>
              <a:t>Click to edit Master title style</a:t>
            </a:r>
          </a:p>
        </p:txBody>
      </p:sp>
      <p:sp>
        <p:nvSpPr>
          <p:cNvPr id="5" name="Slide Number Placeholder 3">
            <a:extLst>
              <a:ext uri="{FF2B5EF4-FFF2-40B4-BE49-F238E27FC236}">
                <a16:creationId xmlns:a16="http://schemas.microsoft.com/office/drawing/2014/main" id="{2CBA6F3C-8482-47A9-AB96-DC8D90495A00}"/>
              </a:ext>
            </a:extLst>
          </p:cNvPr>
          <p:cNvSpPr txBox="1">
            <a:spLocks/>
          </p:cNvSpPr>
          <p:nvPr userDrawn="1"/>
        </p:nvSpPr>
        <p:spPr>
          <a:xfrm>
            <a:off x="91441" y="6318066"/>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Placeholder 9">
            <a:extLst>
              <a:ext uri="{FF2B5EF4-FFF2-40B4-BE49-F238E27FC236}">
                <a16:creationId xmlns:a16="http://schemas.microsoft.com/office/drawing/2014/main" id="{9EE3038F-9134-4BC6-894E-2BCDC0F71814}"/>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
        <p:nvSpPr>
          <p:cNvPr id="4" name="Content Placeholder 3">
            <a:extLst>
              <a:ext uri="{FF2B5EF4-FFF2-40B4-BE49-F238E27FC236}">
                <a16:creationId xmlns:a16="http://schemas.microsoft.com/office/drawing/2014/main" id="{2ED9F415-32EE-4BD9-B8DD-FCEDB191511B}"/>
              </a:ext>
            </a:extLst>
          </p:cNvPr>
          <p:cNvSpPr>
            <a:spLocks noGrp="1"/>
          </p:cNvSpPr>
          <p:nvPr>
            <p:ph sz="quarter" idx="10"/>
          </p:nvPr>
        </p:nvSpPr>
        <p:spPr>
          <a:xfrm>
            <a:off x="733425" y="3094038"/>
            <a:ext cx="10739438" cy="322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501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ATTC5">
    <p:spTree>
      <p:nvGrpSpPr>
        <p:cNvPr id="1" name=""/>
        <p:cNvGrpSpPr/>
        <p:nvPr/>
      </p:nvGrpSpPr>
      <p:grpSpPr>
        <a:xfrm>
          <a:off x="0" y="0"/>
          <a:ext cx="0" cy="0"/>
          <a:chOff x="0" y="0"/>
          <a:chExt cx="0" cy="0"/>
        </a:xfrm>
      </p:grpSpPr>
      <p:sp>
        <p:nvSpPr>
          <p:cNvPr id="2" name="Title 1"/>
          <p:cNvSpPr>
            <a:spLocks noGrp="1"/>
          </p:cNvSpPr>
          <p:nvPr>
            <p:ph type="title"/>
          </p:nvPr>
        </p:nvSpPr>
        <p:spPr>
          <a:xfrm>
            <a:off x="2033666" y="244253"/>
            <a:ext cx="8124671" cy="953858"/>
          </a:xfrm>
          <a:solidFill>
            <a:schemeClr val="bg1"/>
          </a:solidFill>
          <a:ln>
            <a:noFill/>
          </a:ln>
        </p:spPr>
        <p:txBody>
          <a:bodyPr anchor="b">
            <a:normAutofit/>
          </a:bodyPr>
          <a:lstStyle>
            <a:lvl1pPr algn="ctr">
              <a:defRPr sz="4000">
                <a:solidFill>
                  <a:srgbClr val="00467F"/>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107448" y="1730327"/>
            <a:ext cx="11948565" cy="4359324"/>
          </a:xfrm>
          <a:solidFill>
            <a:srgbClr val="00467F"/>
          </a:solidFill>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grpSp>
        <p:nvGrpSpPr>
          <p:cNvPr id="8" name="Discussion Icon">
            <a:extLst>
              <a:ext uri="{FF2B5EF4-FFF2-40B4-BE49-F238E27FC236}">
                <a16:creationId xmlns:a16="http://schemas.microsoft.com/office/drawing/2014/main" id="{94169165-CE11-4352-85DD-C60F4BEEEB5C}"/>
              </a:ext>
              <a:ext uri="{C183D7F6-B498-43B3-948B-1728B52AA6E4}">
                <adec:decorative xmlns:adec="http://schemas.microsoft.com/office/drawing/2017/decorative" val="1"/>
              </a:ext>
            </a:extLst>
          </p:cNvPr>
          <p:cNvGrpSpPr>
            <a:grpSpLocks noChangeAspect="1"/>
          </p:cNvGrpSpPr>
          <p:nvPr userDrawn="1"/>
        </p:nvGrpSpPr>
        <p:grpSpPr>
          <a:xfrm>
            <a:off x="10255320" y="172091"/>
            <a:ext cx="1703597" cy="1192516"/>
            <a:chOff x="8851900" y="1616428"/>
            <a:chExt cx="2413000" cy="1689099"/>
          </a:xfrm>
        </p:grpSpPr>
        <p:sp>
          <p:nvSpPr>
            <p:cNvPr id="10" name="Freeform: Shape 9">
              <a:extLst>
                <a:ext uri="{FF2B5EF4-FFF2-40B4-BE49-F238E27FC236}">
                  <a16:creationId xmlns:a16="http://schemas.microsoft.com/office/drawing/2014/main" id="{22CAB78D-BF88-4AA2-96B8-BF7D16907951}"/>
                </a:ext>
                <a:ext uri="{C183D7F6-B498-43B3-948B-1728B52AA6E4}">
                  <adec:decorative xmlns:adec="http://schemas.microsoft.com/office/drawing/2017/decorative" val="1"/>
                </a:ext>
              </a:extLst>
            </p:cNvPr>
            <p:cNvSpPr/>
            <p:nvPr/>
          </p:nvSpPr>
          <p:spPr>
            <a:xfrm>
              <a:off x="8851900" y="1616428"/>
              <a:ext cx="1508125" cy="1357312"/>
            </a:xfrm>
            <a:custGeom>
              <a:avLst/>
              <a:gdLst>
                <a:gd name="connsiteX0" fmla="*/ 1025525 w 1508125"/>
                <a:gd name="connsiteY0" fmla="*/ 211138 h 1357312"/>
                <a:gd name="connsiteX1" fmla="*/ 1508125 w 1508125"/>
                <a:gd name="connsiteY1" fmla="*/ 211138 h 1357312"/>
                <a:gd name="connsiteX2" fmla="*/ 1508125 w 1508125"/>
                <a:gd name="connsiteY2" fmla="*/ 120650 h 1357312"/>
                <a:gd name="connsiteX3" fmla="*/ 1387475 w 1508125"/>
                <a:gd name="connsiteY3" fmla="*/ 0 h 1357312"/>
                <a:gd name="connsiteX4" fmla="*/ 120650 w 1508125"/>
                <a:gd name="connsiteY4" fmla="*/ 0 h 1357312"/>
                <a:gd name="connsiteX5" fmla="*/ 0 w 1508125"/>
                <a:gd name="connsiteY5" fmla="*/ 120650 h 1357312"/>
                <a:gd name="connsiteX6" fmla="*/ 0 w 1508125"/>
                <a:gd name="connsiteY6" fmla="*/ 935038 h 1357312"/>
                <a:gd name="connsiteX7" fmla="*/ 120650 w 1508125"/>
                <a:gd name="connsiteY7" fmla="*/ 1055688 h 1357312"/>
                <a:gd name="connsiteX8" fmla="*/ 301625 w 1508125"/>
                <a:gd name="connsiteY8" fmla="*/ 1055688 h 1357312"/>
                <a:gd name="connsiteX9" fmla="*/ 301625 w 1508125"/>
                <a:gd name="connsiteY9" fmla="*/ 1357313 h 1357312"/>
                <a:gd name="connsiteX10" fmla="*/ 603250 w 1508125"/>
                <a:gd name="connsiteY10" fmla="*/ 1055688 h 1357312"/>
                <a:gd name="connsiteX11" fmla="*/ 784225 w 1508125"/>
                <a:gd name="connsiteY11" fmla="*/ 1055688 h 1357312"/>
                <a:gd name="connsiteX12" fmla="*/ 784225 w 1508125"/>
                <a:gd name="connsiteY12" fmla="*/ 452438 h 1357312"/>
                <a:gd name="connsiteX13" fmla="*/ 1025525 w 1508125"/>
                <a:gd name="connsiteY13" fmla="*/ 211138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8125" h="1357312">
                  <a:moveTo>
                    <a:pt x="1025525" y="211138"/>
                  </a:moveTo>
                  <a:lnTo>
                    <a:pt x="1508125" y="211138"/>
                  </a:lnTo>
                  <a:lnTo>
                    <a:pt x="1508125" y="120650"/>
                  </a:lnTo>
                  <a:cubicBezTo>
                    <a:pt x="1508125" y="54292"/>
                    <a:pt x="1453833" y="0"/>
                    <a:pt x="1387475" y="0"/>
                  </a:cubicBezTo>
                  <a:lnTo>
                    <a:pt x="120650" y="0"/>
                  </a:lnTo>
                  <a:cubicBezTo>
                    <a:pt x="54293" y="0"/>
                    <a:pt x="0" y="54292"/>
                    <a:pt x="0" y="120650"/>
                  </a:cubicBezTo>
                  <a:lnTo>
                    <a:pt x="0" y="935038"/>
                  </a:lnTo>
                  <a:cubicBezTo>
                    <a:pt x="0" y="1001395"/>
                    <a:pt x="54293" y="1055688"/>
                    <a:pt x="120650" y="1055688"/>
                  </a:cubicBezTo>
                  <a:lnTo>
                    <a:pt x="301625" y="1055688"/>
                  </a:lnTo>
                  <a:lnTo>
                    <a:pt x="301625" y="1357313"/>
                  </a:lnTo>
                  <a:lnTo>
                    <a:pt x="603250" y="1055688"/>
                  </a:lnTo>
                  <a:lnTo>
                    <a:pt x="784225" y="1055688"/>
                  </a:lnTo>
                  <a:lnTo>
                    <a:pt x="784225" y="452438"/>
                  </a:lnTo>
                  <a:cubicBezTo>
                    <a:pt x="784225" y="319723"/>
                    <a:pt x="892810" y="211138"/>
                    <a:pt x="1025525" y="211138"/>
                  </a:cubicBezTo>
                  <a:close/>
                </a:path>
              </a:pathLst>
            </a:custGeom>
            <a:solidFill>
              <a:srgbClr val="CD4928"/>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E8B8CE00-BFA6-4C92-B188-869EE26A8369}"/>
                </a:ext>
                <a:ext uri="{C183D7F6-B498-43B3-948B-1728B52AA6E4}">
                  <adec:decorative xmlns:adec="http://schemas.microsoft.com/office/drawing/2017/decorative" val="1"/>
                </a:ext>
              </a:extLst>
            </p:cNvPr>
            <p:cNvSpPr/>
            <p:nvPr/>
          </p:nvSpPr>
          <p:spPr>
            <a:xfrm>
              <a:off x="9756775" y="1948215"/>
              <a:ext cx="1508125" cy="1357312"/>
            </a:xfrm>
            <a:custGeom>
              <a:avLst/>
              <a:gdLst>
                <a:gd name="connsiteX0" fmla="*/ 1387475 w 1508125"/>
                <a:gd name="connsiteY0" fmla="*/ 0 h 1357312"/>
                <a:gd name="connsiteX1" fmla="*/ 120650 w 1508125"/>
                <a:gd name="connsiteY1" fmla="*/ 0 h 1357312"/>
                <a:gd name="connsiteX2" fmla="*/ 0 w 1508125"/>
                <a:gd name="connsiteY2" fmla="*/ 120650 h 1357312"/>
                <a:gd name="connsiteX3" fmla="*/ 0 w 1508125"/>
                <a:gd name="connsiteY3" fmla="*/ 935038 h 1357312"/>
                <a:gd name="connsiteX4" fmla="*/ 120650 w 1508125"/>
                <a:gd name="connsiteY4" fmla="*/ 1055688 h 1357312"/>
                <a:gd name="connsiteX5" fmla="*/ 904875 w 1508125"/>
                <a:gd name="connsiteY5" fmla="*/ 1055688 h 1357312"/>
                <a:gd name="connsiteX6" fmla="*/ 1206500 w 1508125"/>
                <a:gd name="connsiteY6" fmla="*/ 1357313 h 1357312"/>
                <a:gd name="connsiteX7" fmla="*/ 1206500 w 1508125"/>
                <a:gd name="connsiteY7" fmla="*/ 1055688 h 1357312"/>
                <a:gd name="connsiteX8" fmla="*/ 1387475 w 1508125"/>
                <a:gd name="connsiteY8" fmla="*/ 1055688 h 1357312"/>
                <a:gd name="connsiteX9" fmla="*/ 1508125 w 1508125"/>
                <a:gd name="connsiteY9" fmla="*/ 935038 h 1357312"/>
                <a:gd name="connsiteX10" fmla="*/ 1508125 w 1508125"/>
                <a:gd name="connsiteY10" fmla="*/ 120650 h 1357312"/>
                <a:gd name="connsiteX11" fmla="*/ 1387475 w 1508125"/>
                <a:gd name="connsiteY11" fmla="*/ 0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8125" h="1357312">
                  <a:moveTo>
                    <a:pt x="1387475" y="0"/>
                  </a:moveTo>
                  <a:lnTo>
                    <a:pt x="120650" y="0"/>
                  </a:lnTo>
                  <a:cubicBezTo>
                    <a:pt x="54292" y="0"/>
                    <a:pt x="0" y="54292"/>
                    <a:pt x="0" y="120650"/>
                  </a:cubicBezTo>
                  <a:lnTo>
                    <a:pt x="0" y="935038"/>
                  </a:lnTo>
                  <a:cubicBezTo>
                    <a:pt x="0" y="1001395"/>
                    <a:pt x="54292" y="1055688"/>
                    <a:pt x="120650" y="1055688"/>
                  </a:cubicBezTo>
                  <a:lnTo>
                    <a:pt x="904875" y="1055688"/>
                  </a:lnTo>
                  <a:lnTo>
                    <a:pt x="1206500" y="1357313"/>
                  </a:lnTo>
                  <a:lnTo>
                    <a:pt x="1206500" y="1055688"/>
                  </a:lnTo>
                  <a:lnTo>
                    <a:pt x="1387475" y="1055688"/>
                  </a:lnTo>
                  <a:cubicBezTo>
                    <a:pt x="1453832" y="1055688"/>
                    <a:pt x="1508125" y="1001395"/>
                    <a:pt x="1508125" y="935038"/>
                  </a:cubicBezTo>
                  <a:lnTo>
                    <a:pt x="1508125" y="120650"/>
                  </a:lnTo>
                  <a:cubicBezTo>
                    <a:pt x="1508125" y="54292"/>
                    <a:pt x="1453832" y="0"/>
                    <a:pt x="1387475" y="0"/>
                  </a:cubicBezTo>
                  <a:close/>
                </a:path>
              </a:pathLst>
            </a:custGeom>
            <a:solidFill>
              <a:srgbClr val="94A545"/>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50940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TTC6">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00467F"/>
          </a:solidFill>
        </p:spPr>
        <p:txBody>
          <a:bodyPr vert="vert270" anchor="ctr"/>
          <a:lstStyle>
            <a:lvl1pPr algn="ctr">
              <a:defRPr sz="3200"/>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rgbClr val="00467F"/>
                </a:solidFill>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1645948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TTC7">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00467F"/>
          </a:solidFill>
        </p:spPr>
        <p:txBody>
          <a:bodyPr anchor="ctr"/>
          <a:lstStyle>
            <a:lvl1pPr algn="ctr">
              <a:defRPr sz="3200"/>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rgbClr val="00467F"/>
                </a:solidFill>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1215502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TTC ICON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Lst>
          </p:cNvPr>
          <p:cNvSpPr/>
          <p:nvPr userDrawn="1"/>
        </p:nvSpPr>
        <p:spPr>
          <a:xfrm>
            <a:off x="0" y="1153552"/>
            <a:ext cx="2142309" cy="5694671"/>
          </a:xfrm>
          <a:prstGeom prst="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A208AC23-8612-4091-94BA-13118A8ED3B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Placeholder 9">
            <a:extLst>
              <a:ext uri="{FF2B5EF4-FFF2-40B4-BE49-F238E27FC236}">
                <a16:creationId xmlns:a16="http://schemas.microsoft.com/office/drawing/2014/main" id="{E0AD2A6A-44E6-4E7C-8BA0-F2AE9F105054}"/>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1725932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TTC ICON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Lst>
          </p:cNvPr>
          <p:cNvSpPr/>
          <p:nvPr userDrawn="1"/>
        </p:nvSpPr>
        <p:spPr>
          <a:xfrm>
            <a:off x="0" y="1153552"/>
            <a:ext cx="2142309" cy="5694671"/>
          </a:xfrm>
          <a:prstGeom prst="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B11805C7-EDAF-4DCB-942A-59128C6E701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DA11096B-3ACA-4AA0-9FAE-10C26884BE7D}"/>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2715363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TTC ICON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Lst>
          </p:cNvPr>
          <p:cNvSpPr/>
          <p:nvPr userDrawn="1"/>
        </p:nvSpPr>
        <p:spPr>
          <a:xfrm>
            <a:off x="0" y="1153552"/>
            <a:ext cx="2142309" cy="5694671"/>
          </a:xfrm>
          <a:prstGeom prst="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74A60A6B-0DBD-440F-AE05-659F7DEFB4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CACD0FD9-C8F6-4F6A-A0E6-8FD95898D69C}"/>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2168663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TTC ICON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Lst>
          </p:cNvPr>
          <p:cNvSpPr/>
          <p:nvPr userDrawn="1"/>
        </p:nvSpPr>
        <p:spPr>
          <a:xfrm>
            <a:off x="0" y="1153552"/>
            <a:ext cx="2142309" cy="5694671"/>
          </a:xfrm>
          <a:prstGeom prst="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descr="Clock with solid fill">
            <a:extLst>
              <a:ext uri="{FF2B5EF4-FFF2-40B4-BE49-F238E27FC236}">
                <a16:creationId xmlns:a16="http://schemas.microsoft.com/office/drawing/2014/main" id="{7AC1B6A6-075A-4DE0-BAC6-6746FC8DF0D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2" name="Picture Placeholder 9">
            <a:extLst>
              <a:ext uri="{FF2B5EF4-FFF2-40B4-BE49-F238E27FC236}">
                <a16:creationId xmlns:a16="http://schemas.microsoft.com/office/drawing/2014/main" id="{E01BC69F-46BB-4BEB-B274-4064237F88B6}"/>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2367565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HTTC1">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0"/>
              </a:ext>
            </a:extLst>
          </p:cNvPr>
          <p:cNvSpPr>
            <a:spLocks noGrp="1"/>
          </p:cNvSpPr>
          <p:nvPr>
            <p:ph type="title"/>
          </p:nvPr>
        </p:nvSpPr>
        <p:spPr>
          <a:xfrm>
            <a:off x="1" y="9780"/>
            <a:ext cx="12257532" cy="886265"/>
          </a:xfrm>
          <a:solidFill>
            <a:srgbClr val="CC4927"/>
          </a:solidFill>
        </p:spPr>
        <p:txBody>
          <a:bodyPr>
            <a:normAutofit/>
          </a:bodyPr>
          <a:lstStyle>
            <a:lvl1pPr algn="ctr">
              <a:defRPr sz="4000"/>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142004"/>
            <a:ext cx="100766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3345897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HTTC2">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886265"/>
          </a:xfrm>
          <a:solidFill>
            <a:srgbClr val="CC4927"/>
          </a:solidFill>
        </p:spPr>
        <p:txBody>
          <a:bodyPr>
            <a:normAutofit/>
          </a:bodyPr>
          <a:lstStyle>
            <a:lvl1pPr algn="ctr">
              <a:defRPr sz="4000"/>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404447"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676E74F5-DCD8-4E73-9174-6F12ECF9E741}"/>
              </a:ext>
            </a:extLst>
          </p:cNvPr>
          <p:cNvSpPr>
            <a:spLocks noGrp="1"/>
          </p:cNvSpPr>
          <p:nvPr>
            <p:ph sz="quarter" idx="14"/>
          </p:nvPr>
        </p:nvSpPr>
        <p:spPr>
          <a:xfrm>
            <a:off x="6547339"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2099305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TTC TITLE2">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9345" y="5758687"/>
            <a:ext cx="2781417" cy="1045246"/>
          </a:xfrm>
          <a:prstGeom prst="rect">
            <a:avLst/>
          </a:prstGeom>
        </p:spPr>
      </p:pic>
      <p:sp>
        <p:nvSpPr>
          <p:cNvPr id="5" name="Rectangle 4">
            <a:extLst>
              <a:ext uri="{C183D7F6-B498-43B3-948B-1728B52AA6E4}">
                <adec:decorative xmlns:adec="http://schemas.microsoft.com/office/drawing/2017/decorative" val="1"/>
              </a:ext>
            </a:extLst>
          </p:cNvPr>
          <p:cNvSpPr/>
          <p:nvPr userDrawn="1"/>
        </p:nvSpPr>
        <p:spPr>
          <a:xfrm>
            <a:off x="98475" y="4038600"/>
            <a:ext cx="5996163" cy="28194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descr="This presentation is presented by: Mid-America (HHS Region 7) Addiction Technology Transfer Center network (ATTC)">
            <a:extLst>
              <a:ext uri="{FF2B5EF4-FFF2-40B4-BE49-F238E27FC236}">
                <a16:creationId xmlns:a16="http://schemas.microsoft.com/office/drawing/2014/main" id="{8FDE839F-4400-435C-9150-E2A3B98C041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209" y="362971"/>
            <a:ext cx="7493508" cy="1333923"/>
          </a:xfrm>
          <a:prstGeom prst="rect">
            <a:avLst/>
          </a:prstGeom>
        </p:spPr>
      </p:pic>
    </p:spTree>
    <p:extLst>
      <p:ext uri="{BB962C8B-B14F-4D97-AF65-F5344CB8AC3E}">
        <p14:creationId xmlns:p14="http://schemas.microsoft.com/office/powerpoint/2010/main" val="3050200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MHTTC3">
    <p:spTree>
      <p:nvGrpSpPr>
        <p:cNvPr id="1" name=""/>
        <p:cNvGrpSpPr/>
        <p:nvPr/>
      </p:nvGrpSpPr>
      <p:grpSpPr>
        <a:xfrm>
          <a:off x="0" y="0"/>
          <a:ext cx="0" cy="0"/>
          <a:chOff x="0" y="0"/>
          <a:chExt cx="0" cy="0"/>
        </a:xfrm>
      </p:grpSpPr>
      <p:sp>
        <p:nvSpPr>
          <p:cNvPr id="2" name="Title 1"/>
          <p:cNvSpPr>
            <a:spLocks noGrp="1"/>
          </p:cNvSpPr>
          <p:nvPr>
            <p:ph type="title"/>
          </p:nvPr>
        </p:nvSpPr>
        <p:spPr>
          <a:xfrm>
            <a:off x="107448" y="15688"/>
            <a:ext cx="11948565" cy="1257960"/>
          </a:xfrm>
          <a:solidFill>
            <a:schemeClr val="bg1"/>
          </a:solidFill>
          <a:ln>
            <a:noFill/>
          </a:ln>
        </p:spPr>
        <p:txBody>
          <a:bodyPr anchor="b">
            <a:normAutofit/>
          </a:bodyPr>
          <a:lstStyle>
            <a:lvl1pPr>
              <a:defRPr sz="4000">
                <a:solidFill>
                  <a:srgbClr val="00467F"/>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sp>
        <p:nvSpPr>
          <p:cNvPr id="5" name="Content Placeholder 4">
            <a:extLst>
              <a:ext uri="{FF2B5EF4-FFF2-40B4-BE49-F238E27FC236}">
                <a16:creationId xmlns:a16="http://schemas.microsoft.com/office/drawing/2014/main" id="{F42D946C-8ECB-4612-85CC-369278C5A39A}"/>
              </a:ext>
            </a:extLst>
          </p:cNvPr>
          <p:cNvSpPr>
            <a:spLocks noGrp="1"/>
          </p:cNvSpPr>
          <p:nvPr>
            <p:ph sz="quarter" idx="10"/>
          </p:nvPr>
        </p:nvSpPr>
        <p:spPr>
          <a:xfrm>
            <a:off x="107951" y="1746124"/>
            <a:ext cx="11991975" cy="4343526"/>
          </a:xfrm>
          <a:solidFill>
            <a:srgbClr val="CC4927"/>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2547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MHTTC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912012"/>
          </a:xfrm>
          <a:solidFill>
            <a:srgbClr val="CC4927"/>
          </a:solidFill>
        </p:spPr>
        <p:txBody>
          <a:bodyPr>
            <a:normAutofit/>
          </a:bodyPr>
          <a:lstStyle>
            <a:lvl1pPr algn="ctr">
              <a:defRPr sz="4000"/>
            </a:lvl1pPr>
          </a:lstStyle>
          <a:p>
            <a:r>
              <a:rPr lang="en-US" dirty="0"/>
              <a:t>Click to edit Master title style</a:t>
            </a:r>
          </a:p>
        </p:txBody>
      </p:sp>
      <p:sp>
        <p:nvSpPr>
          <p:cNvPr id="5" name="Slide Number Placeholder 3">
            <a:extLst>
              <a:ext uri="{FF2B5EF4-FFF2-40B4-BE49-F238E27FC236}">
                <a16:creationId xmlns:a16="http://schemas.microsoft.com/office/drawing/2014/main" id="{2CBA6F3C-8482-47A9-AB96-DC8D90495A00}"/>
              </a:ext>
            </a:extLst>
          </p:cNvPr>
          <p:cNvSpPr txBox="1">
            <a:spLocks/>
          </p:cNvSpPr>
          <p:nvPr userDrawn="1"/>
        </p:nvSpPr>
        <p:spPr>
          <a:xfrm>
            <a:off x="91441" y="6318066"/>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Placeholder 9">
            <a:extLst>
              <a:ext uri="{FF2B5EF4-FFF2-40B4-BE49-F238E27FC236}">
                <a16:creationId xmlns:a16="http://schemas.microsoft.com/office/drawing/2014/main" id="{9EE3038F-9134-4BC6-894E-2BCDC0F71814}"/>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
        <p:nvSpPr>
          <p:cNvPr id="4" name="Content Placeholder 3">
            <a:extLst>
              <a:ext uri="{FF2B5EF4-FFF2-40B4-BE49-F238E27FC236}">
                <a16:creationId xmlns:a16="http://schemas.microsoft.com/office/drawing/2014/main" id="{2ED9F415-32EE-4BD9-B8DD-FCEDB191511B}"/>
              </a:ext>
            </a:extLst>
          </p:cNvPr>
          <p:cNvSpPr>
            <a:spLocks noGrp="1"/>
          </p:cNvSpPr>
          <p:nvPr>
            <p:ph sz="quarter" idx="10"/>
          </p:nvPr>
        </p:nvSpPr>
        <p:spPr>
          <a:xfrm>
            <a:off x="733425" y="3094038"/>
            <a:ext cx="10739438" cy="322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827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MHTTC5">
    <p:spTree>
      <p:nvGrpSpPr>
        <p:cNvPr id="1" name=""/>
        <p:cNvGrpSpPr/>
        <p:nvPr/>
      </p:nvGrpSpPr>
      <p:grpSpPr>
        <a:xfrm>
          <a:off x="0" y="0"/>
          <a:ext cx="0" cy="0"/>
          <a:chOff x="0" y="0"/>
          <a:chExt cx="0" cy="0"/>
        </a:xfrm>
      </p:grpSpPr>
      <p:sp>
        <p:nvSpPr>
          <p:cNvPr id="2" name="Title 1"/>
          <p:cNvSpPr>
            <a:spLocks noGrp="1"/>
          </p:cNvSpPr>
          <p:nvPr>
            <p:ph type="title"/>
          </p:nvPr>
        </p:nvSpPr>
        <p:spPr>
          <a:xfrm>
            <a:off x="2033666" y="244253"/>
            <a:ext cx="8124671" cy="953858"/>
          </a:xfrm>
          <a:solidFill>
            <a:schemeClr val="bg1"/>
          </a:solidFill>
          <a:ln>
            <a:noFill/>
          </a:ln>
        </p:spPr>
        <p:txBody>
          <a:bodyPr anchor="b">
            <a:normAutofit/>
          </a:bodyPr>
          <a:lstStyle>
            <a:lvl1pPr algn="ctr">
              <a:defRPr sz="4000">
                <a:solidFill>
                  <a:srgbClr val="00467F"/>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107448" y="1730327"/>
            <a:ext cx="11948565" cy="4359324"/>
          </a:xfrm>
          <a:solidFill>
            <a:srgbClr val="CC4927"/>
          </a:solidFill>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grpSp>
        <p:nvGrpSpPr>
          <p:cNvPr id="8" name="Discussion Icon">
            <a:extLst>
              <a:ext uri="{FF2B5EF4-FFF2-40B4-BE49-F238E27FC236}">
                <a16:creationId xmlns:a16="http://schemas.microsoft.com/office/drawing/2014/main" id="{94169165-CE11-4352-85DD-C60F4BEEEB5C}"/>
              </a:ext>
              <a:ext uri="{C183D7F6-B498-43B3-948B-1728B52AA6E4}">
                <adec:decorative xmlns:adec="http://schemas.microsoft.com/office/drawing/2017/decorative" val="1"/>
              </a:ext>
            </a:extLst>
          </p:cNvPr>
          <p:cNvGrpSpPr>
            <a:grpSpLocks noChangeAspect="1"/>
          </p:cNvGrpSpPr>
          <p:nvPr userDrawn="1"/>
        </p:nvGrpSpPr>
        <p:grpSpPr>
          <a:xfrm>
            <a:off x="10255320" y="172091"/>
            <a:ext cx="1703597" cy="1192516"/>
            <a:chOff x="8851900" y="1616428"/>
            <a:chExt cx="2413000" cy="1689099"/>
          </a:xfrm>
        </p:grpSpPr>
        <p:sp>
          <p:nvSpPr>
            <p:cNvPr id="10" name="Freeform: Shape 9">
              <a:extLst>
                <a:ext uri="{FF2B5EF4-FFF2-40B4-BE49-F238E27FC236}">
                  <a16:creationId xmlns:a16="http://schemas.microsoft.com/office/drawing/2014/main" id="{22CAB78D-BF88-4AA2-96B8-BF7D16907951}"/>
                </a:ext>
                <a:ext uri="{C183D7F6-B498-43B3-948B-1728B52AA6E4}">
                  <adec:decorative xmlns:adec="http://schemas.microsoft.com/office/drawing/2017/decorative" val="1"/>
                </a:ext>
              </a:extLst>
            </p:cNvPr>
            <p:cNvSpPr/>
            <p:nvPr/>
          </p:nvSpPr>
          <p:spPr>
            <a:xfrm>
              <a:off x="8851900" y="1616428"/>
              <a:ext cx="1508125" cy="1357312"/>
            </a:xfrm>
            <a:custGeom>
              <a:avLst/>
              <a:gdLst>
                <a:gd name="connsiteX0" fmla="*/ 1025525 w 1508125"/>
                <a:gd name="connsiteY0" fmla="*/ 211138 h 1357312"/>
                <a:gd name="connsiteX1" fmla="*/ 1508125 w 1508125"/>
                <a:gd name="connsiteY1" fmla="*/ 211138 h 1357312"/>
                <a:gd name="connsiteX2" fmla="*/ 1508125 w 1508125"/>
                <a:gd name="connsiteY2" fmla="*/ 120650 h 1357312"/>
                <a:gd name="connsiteX3" fmla="*/ 1387475 w 1508125"/>
                <a:gd name="connsiteY3" fmla="*/ 0 h 1357312"/>
                <a:gd name="connsiteX4" fmla="*/ 120650 w 1508125"/>
                <a:gd name="connsiteY4" fmla="*/ 0 h 1357312"/>
                <a:gd name="connsiteX5" fmla="*/ 0 w 1508125"/>
                <a:gd name="connsiteY5" fmla="*/ 120650 h 1357312"/>
                <a:gd name="connsiteX6" fmla="*/ 0 w 1508125"/>
                <a:gd name="connsiteY6" fmla="*/ 935038 h 1357312"/>
                <a:gd name="connsiteX7" fmla="*/ 120650 w 1508125"/>
                <a:gd name="connsiteY7" fmla="*/ 1055688 h 1357312"/>
                <a:gd name="connsiteX8" fmla="*/ 301625 w 1508125"/>
                <a:gd name="connsiteY8" fmla="*/ 1055688 h 1357312"/>
                <a:gd name="connsiteX9" fmla="*/ 301625 w 1508125"/>
                <a:gd name="connsiteY9" fmla="*/ 1357313 h 1357312"/>
                <a:gd name="connsiteX10" fmla="*/ 603250 w 1508125"/>
                <a:gd name="connsiteY10" fmla="*/ 1055688 h 1357312"/>
                <a:gd name="connsiteX11" fmla="*/ 784225 w 1508125"/>
                <a:gd name="connsiteY11" fmla="*/ 1055688 h 1357312"/>
                <a:gd name="connsiteX12" fmla="*/ 784225 w 1508125"/>
                <a:gd name="connsiteY12" fmla="*/ 452438 h 1357312"/>
                <a:gd name="connsiteX13" fmla="*/ 1025525 w 1508125"/>
                <a:gd name="connsiteY13" fmla="*/ 211138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8125" h="1357312">
                  <a:moveTo>
                    <a:pt x="1025525" y="211138"/>
                  </a:moveTo>
                  <a:lnTo>
                    <a:pt x="1508125" y="211138"/>
                  </a:lnTo>
                  <a:lnTo>
                    <a:pt x="1508125" y="120650"/>
                  </a:lnTo>
                  <a:cubicBezTo>
                    <a:pt x="1508125" y="54292"/>
                    <a:pt x="1453833" y="0"/>
                    <a:pt x="1387475" y="0"/>
                  </a:cubicBezTo>
                  <a:lnTo>
                    <a:pt x="120650" y="0"/>
                  </a:lnTo>
                  <a:cubicBezTo>
                    <a:pt x="54293" y="0"/>
                    <a:pt x="0" y="54292"/>
                    <a:pt x="0" y="120650"/>
                  </a:cubicBezTo>
                  <a:lnTo>
                    <a:pt x="0" y="935038"/>
                  </a:lnTo>
                  <a:cubicBezTo>
                    <a:pt x="0" y="1001395"/>
                    <a:pt x="54293" y="1055688"/>
                    <a:pt x="120650" y="1055688"/>
                  </a:cubicBezTo>
                  <a:lnTo>
                    <a:pt x="301625" y="1055688"/>
                  </a:lnTo>
                  <a:lnTo>
                    <a:pt x="301625" y="1357313"/>
                  </a:lnTo>
                  <a:lnTo>
                    <a:pt x="603250" y="1055688"/>
                  </a:lnTo>
                  <a:lnTo>
                    <a:pt x="784225" y="1055688"/>
                  </a:lnTo>
                  <a:lnTo>
                    <a:pt x="784225" y="452438"/>
                  </a:lnTo>
                  <a:cubicBezTo>
                    <a:pt x="784225" y="319723"/>
                    <a:pt x="892810" y="211138"/>
                    <a:pt x="1025525" y="211138"/>
                  </a:cubicBezTo>
                  <a:close/>
                </a:path>
              </a:pathLst>
            </a:custGeom>
            <a:solidFill>
              <a:srgbClr val="CD4928"/>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E8B8CE00-BFA6-4C92-B188-869EE26A8369}"/>
                </a:ext>
                <a:ext uri="{C183D7F6-B498-43B3-948B-1728B52AA6E4}">
                  <adec:decorative xmlns:adec="http://schemas.microsoft.com/office/drawing/2017/decorative" val="1"/>
                </a:ext>
              </a:extLst>
            </p:cNvPr>
            <p:cNvSpPr/>
            <p:nvPr/>
          </p:nvSpPr>
          <p:spPr>
            <a:xfrm>
              <a:off x="9756775" y="1948215"/>
              <a:ext cx="1508125" cy="1357312"/>
            </a:xfrm>
            <a:custGeom>
              <a:avLst/>
              <a:gdLst>
                <a:gd name="connsiteX0" fmla="*/ 1387475 w 1508125"/>
                <a:gd name="connsiteY0" fmla="*/ 0 h 1357312"/>
                <a:gd name="connsiteX1" fmla="*/ 120650 w 1508125"/>
                <a:gd name="connsiteY1" fmla="*/ 0 h 1357312"/>
                <a:gd name="connsiteX2" fmla="*/ 0 w 1508125"/>
                <a:gd name="connsiteY2" fmla="*/ 120650 h 1357312"/>
                <a:gd name="connsiteX3" fmla="*/ 0 w 1508125"/>
                <a:gd name="connsiteY3" fmla="*/ 935038 h 1357312"/>
                <a:gd name="connsiteX4" fmla="*/ 120650 w 1508125"/>
                <a:gd name="connsiteY4" fmla="*/ 1055688 h 1357312"/>
                <a:gd name="connsiteX5" fmla="*/ 904875 w 1508125"/>
                <a:gd name="connsiteY5" fmla="*/ 1055688 h 1357312"/>
                <a:gd name="connsiteX6" fmla="*/ 1206500 w 1508125"/>
                <a:gd name="connsiteY6" fmla="*/ 1357313 h 1357312"/>
                <a:gd name="connsiteX7" fmla="*/ 1206500 w 1508125"/>
                <a:gd name="connsiteY7" fmla="*/ 1055688 h 1357312"/>
                <a:gd name="connsiteX8" fmla="*/ 1387475 w 1508125"/>
                <a:gd name="connsiteY8" fmla="*/ 1055688 h 1357312"/>
                <a:gd name="connsiteX9" fmla="*/ 1508125 w 1508125"/>
                <a:gd name="connsiteY9" fmla="*/ 935038 h 1357312"/>
                <a:gd name="connsiteX10" fmla="*/ 1508125 w 1508125"/>
                <a:gd name="connsiteY10" fmla="*/ 120650 h 1357312"/>
                <a:gd name="connsiteX11" fmla="*/ 1387475 w 1508125"/>
                <a:gd name="connsiteY11" fmla="*/ 0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8125" h="1357312">
                  <a:moveTo>
                    <a:pt x="1387475" y="0"/>
                  </a:moveTo>
                  <a:lnTo>
                    <a:pt x="120650" y="0"/>
                  </a:lnTo>
                  <a:cubicBezTo>
                    <a:pt x="54292" y="0"/>
                    <a:pt x="0" y="54292"/>
                    <a:pt x="0" y="120650"/>
                  </a:cubicBezTo>
                  <a:lnTo>
                    <a:pt x="0" y="935038"/>
                  </a:lnTo>
                  <a:cubicBezTo>
                    <a:pt x="0" y="1001395"/>
                    <a:pt x="54292" y="1055688"/>
                    <a:pt x="120650" y="1055688"/>
                  </a:cubicBezTo>
                  <a:lnTo>
                    <a:pt x="904875" y="1055688"/>
                  </a:lnTo>
                  <a:lnTo>
                    <a:pt x="1206500" y="1357313"/>
                  </a:lnTo>
                  <a:lnTo>
                    <a:pt x="1206500" y="1055688"/>
                  </a:lnTo>
                  <a:lnTo>
                    <a:pt x="1387475" y="1055688"/>
                  </a:lnTo>
                  <a:cubicBezTo>
                    <a:pt x="1453832" y="1055688"/>
                    <a:pt x="1508125" y="1001395"/>
                    <a:pt x="1508125" y="935038"/>
                  </a:cubicBezTo>
                  <a:lnTo>
                    <a:pt x="1508125" y="120650"/>
                  </a:lnTo>
                  <a:cubicBezTo>
                    <a:pt x="1508125" y="54292"/>
                    <a:pt x="1453832" y="0"/>
                    <a:pt x="1387475" y="0"/>
                  </a:cubicBezTo>
                  <a:close/>
                </a:path>
              </a:pathLst>
            </a:custGeom>
            <a:solidFill>
              <a:srgbClr val="94A545"/>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917183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HTTC6">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CC4927"/>
          </a:solidFill>
        </p:spPr>
        <p:txBody>
          <a:bodyPr vert="vert270" anchor="ctr"/>
          <a:lstStyle>
            <a:lvl1pPr algn="ctr">
              <a:defRPr sz="3200"/>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rgbClr val="00467F"/>
                </a:solidFill>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2394736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HTTC7">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CC4927"/>
          </a:solidFill>
        </p:spPr>
        <p:txBody>
          <a:bodyPr anchor="ctr"/>
          <a:lstStyle>
            <a:lvl1pPr algn="ctr">
              <a:defRPr sz="3200"/>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rgbClr val="00467F"/>
                </a:solidFill>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140318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MHTTC ICON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CD49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2CFCFFF0-D431-4CB4-9491-7AFF76A38427}"/>
              </a:ext>
            </a:extLst>
          </p:cNvPr>
          <p:cNvSpPr>
            <a:spLocks noGrp="1"/>
          </p:cNvSpPr>
          <p:nvPr>
            <p:ph type="body" sz="quarter" idx="12"/>
          </p:nvPr>
        </p:nvSpPr>
        <p:spPr>
          <a:xfrm>
            <a:off x="2743200" y="1856234"/>
            <a:ext cx="8491539" cy="3997325"/>
          </a:xfrm>
        </p:spPr>
        <p:txBody>
          <a:bodyPr vert="horz" lIns="91440" tIns="45720" rIns="91440" bIns="45720" rtlCol="0">
            <a:normAutofit/>
          </a:bodyPr>
          <a:lstStyle/>
          <a:p>
            <a:endParaRPr lang="en-US" sz="3600" dirty="0">
              <a:solidFill>
                <a:srgbClr val="00467F"/>
              </a:solidFill>
            </a:endParaRPr>
          </a:p>
        </p:txBody>
      </p:sp>
      <p:pic>
        <p:nvPicPr>
          <p:cNvPr id="9" name="Graphic 8">
            <a:extLst>
              <a:ext uri="{FF2B5EF4-FFF2-40B4-BE49-F238E27FC236}">
                <a16:creationId xmlns:a16="http://schemas.microsoft.com/office/drawing/2014/main" id="{0367CA35-7E1D-4329-9DDF-3DF0E00E79B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BCD1D239-B79D-4033-9043-9AAF935A3B12}"/>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2563624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HTTC ICON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CD49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Graphic 7">
            <a:extLst>
              <a:ext uri="{FF2B5EF4-FFF2-40B4-BE49-F238E27FC236}">
                <a16:creationId xmlns:a16="http://schemas.microsoft.com/office/drawing/2014/main" id="{9366C7C7-7A85-4C93-A31C-FAB24A8131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sp>
        <p:nvSpPr>
          <p:cNvPr id="12" name="Text Placeholder 2">
            <a:extLst>
              <a:ext uri="{FF2B5EF4-FFF2-40B4-BE49-F238E27FC236}">
                <a16:creationId xmlns:a16="http://schemas.microsoft.com/office/drawing/2014/main" id="{2CFCFFF0-D431-4CB4-9491-7AFF76A38427}"/>
              </a:ext>
            </a:extLst>
          </p:cNvPr>
          <p:cNvSpPr>
            <a:spLocks noGrp="1"/>
          </p:cNvSpPr>
          <p:nvPr>
            <p:ph type="body" sz="quarter" idx="12"/>
          </p:nvPr>
        </p:nvSpPr>
        <p:spPr>
          <a:xfrm>
            <a:off x="2743200" y="1856234"/>
            <a:ext cx="8491539" cy="3997325"/>
          </a:xfrm>
        </p:spPr>
        <p:txBody>
          <a:bodyPr vert="horz" lIns="91440" tIns="45720" rIns="91440" bIns="45720" rtlCol="0">
            <a:normAutofit/>
          </a:bodyPr>
          <a:lstStyle/>
          <a:p>
            <a:endParaRPr lang="en-US" sz="3600" dirty="0">
              <a:solidFill>
                <a:srgbClr val="00467F"/>
              </a:solidFill>
            </a:endParaRPr>
          </a:p>
        </p:txBody>
      </p:sp>
      <p:pic>
        <p:nvPicPr>
          <p:cNvPr id="9" name="Picture Placeholder 9">
            <a:extLst>
              <a:ext uri="{FF2B5EF4-FFF2-40B4-BE49-F238E27FC236}">
                <a16:creationId xmlns:a16="http://schemas.microsoft.com/office/drawing/2014/main" id="{04122FCA-F266-4466-87E0-7D6A11E7A3EA}"/>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593955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MHTTC ICON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CD49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2CFCFFF0-D431-4CB4-9491-7AFF76A38427}"/>
              </a:ext>
            </a:extLst>
          </p:cNvPr>
          <p:cNvSpPr>
            <a:spLocks noGrp="1"/>
          </p:cNvSpPr>
          <p:nvPr>
            <p:ph type="body" sz="quarter" idx="12"/>
          </p:nvPr>
        </p:nvSpPr>
        <p:spPr>
          <a:xfrm>
            <a:off x="2743200" y="1856234"/>
            <a:ext cx="8491539" cy="3997325"/>
          </a:xfrm>
        </p:spPr>
        <p:txBody>
          <a:bodyPr vert="horz" lIns="91440" tIns="45720" rIns="91440" bIns="45720" rtlCol="0">
            <a:normAutofit/>
          </a:bodyPr>
          <a:lstStyle/>
          <a:p>
            <a:endParaRPr lang="en-US" sz="3600" dirty="0">
              <a:solidFill>
                <a:srgbClr val="00467F"/>
              </a:solidFill>
            </a:endParaRPr>
          </a:p>
        </p:txBody>
      </p:sp>
      <p:pic>
        <p:nvPicPr>
          <p:cNvPr id="9" name="Graphic 8">
            <a:extLst>
              <a:ext uri="{FF2B5EF4-FFF2-40B4-BE49-F238E27FC236}">
                <a16:creationId xmlns:a16="http://schemas.microsoft.com/office/drawing/2014/main" id="{99DFD95B-FE83-4FD2-B58A-5FF45B4C8D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1AFB0342-56E9-4D8D-A371-9D6EA6262449}"/>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498425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MHTTC ICON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CD49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2CFCFFF0-D431-4CB4-9491-7AFF76A38427}"/>
              </a:ext>
            </a:extLst>
          </p:cNvPr>
          <p:cNvSpPr>
            <a:spLocks noGrp="1"/>
          </p:cNvSpPr>
          <p:nvPr>
            <p:ph type="body" sz="quarter" idx="12"/>
          </p:nvPr>
        </p:nvSpPr>
        <p:spPr>
          <a:xfrm>
            <a:off x="2743200" y="1856234"/>
            <a:ext cx="8491539" cy="3997325"/>
          </a:xfrm>
        </p:spPr>
        <p:txBody>
          <a:bodyPr vert="horz" lIns="91440" tIns="45720" rIns="91440" bIns="45720" rtlCol="0">
            <a:normAutofit/>
          </a:bodyPr>
          <a:lstStyle/>
          <a:p>
            <a:endParaRPr lang="en-US" sz="3600" dirty="0">
              <a:solidFill>
                <a:srgbClr val="00467F"/>
              </a:solidFill>
            </a:endParaRPr>
          </a:p>
        </p:txBody>
      </p:sp>
      <p:pic>
        <p:nvPicPr>
          <p:cNvPr id="8" name="Graphic 7" descr="Clock with solid fill">
            <a:extLst>
              <a:ext uri="{FF2B5EF4-FFF2-40B4-BE49-F238E27FC236}">
                <a16:creationId xmlns:a16="http://schemas.microsoft.com/office/drawing/2014/main" id="{F2F9CE05-75AD-400F-8388-A9A13F7682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A2FA3BEE-006E-45D8-92BC-3B780DA28E2C}"/>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4114680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TTC1">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0"/>
              </a:ext>
            </a:extLst>
          </p:cNvPr>
          <p:cNvSpPr>
            <a:spLocks noGrp="1"/>
          </p:cNvSpPr>
          <p:nvPr>
            <p:ph type="title"/>
          </p:nvPr>
        </p:nvSpPr>
        <p:spPr>
          <a:xfrm>
            <a:off x="1" y="9780"/>
            <a:ext cx="12257532" cy="886265"/>
          </a:xfrm>
          <a:solidFill>
            <a:srgbClr val="94A545"/>
          </a:solidFill>
        </p:spPr>
        <p:txBody>
          <a:bodyPr>
            <a:normAutofit/>
          </a:bodyPr>
          <a:lstStyle>
            <a:lvl1pPr algn="ctr">
              <a:defRPr sz="4000">
                <a:solidFill>
                  <a:schemeClr val="tx1"/>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142004"/>
            <a:ext cx="100766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361583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HTTC TITL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39936"/>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030296"/>
            <a:ext cx="4139820" cy="1884219"/>
          </a:xfrm>
          <a:prstGeom prst="rect">
            <a:avLst/>
          </a:prstGeom>
        </p:spPr>
      </p:pic>
      <p:pic>
        <p:nvPicPr>
          <p:cNvPr id="4" name="Picture 3">
            <a:extLst>
              <a:ext uri="{FF2B5EF4-FFF2-40B4-BE49-F238E27FC236}">
                <a16:creationId xmlns:a16="http://schemas.microsoft.com/office/drawing/2014/main" id="{DADB366D-1488-4CCC-85F7-3BDA60DDE52B}"/>
              </a:ext>
            </a:extLst>
          </p:cNvPr>
          <p:cNvPicPr>
            <a:picLocks noChangeAspect="1"/>
          </p:cNvPicPr>
          <p:nvPr userDrawn="1"/>
        </p:nvPicPr>
        <p:blipFill>
          <a:blip r:embed="rId5"/>
          <a:stretch>
            <a:fillRect/>
          </a:stretch>
        </p:blipFill>
        <p:spPr>
          <a:xfrm>
            <a:off x="270461" y="110888"/>
            <a:ext cx="6276190" cy="1542857"/>
          </a:xfrm>
          <a:prstGeom prst="rect">
            <a:avLst/>
          </a:prstGeom>
        </p:spPr>
      </p:pic>
    </p:spTree>
    <p:extLst>
      <p:ext uri="{BB962C8B-B14F-4D97-AF65-F5344CB8AC3E}">
        <p14:creationId xmlns:p14="http://schemas.microsoft.com/office/powerpoint/2010/main" val="2994058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TTC2">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886265"/>
          </a:xfrm>
          <a:solidFill>
            <a:srgbClr val="94A545"/>
          </a:solidFill>
        </p:spPr>
        <p:txBody>
          <a:bodyPr>
            <a:normAutofit/>
          </a:bodyPr>
          <a:lstStyle>
            <a:lvl1pPr algn="ctr">
              <a:defRPr sz="4000">
                <a:solidFill>
                  <a:schemeClr val="tx1"/>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404447"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676E74F5-DCD8-4E73-9174-6F12ECF9E741}"/>
              </a:ext>
            </a:extLst>
          </p:cNvPr>
          <p:cNvSpPr>
            <a:spLocks noGrp="1"/>
          </p:cNvSpPr>
          <p:nvPr>
            <p:ph sz="quarter" idx="14"/>
          </p:nvPr>
        </p:nvSpPr>
        <p:spPr>
          <a:xfrm>
            <a:off x="6547339"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1857699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TTC3">
    <p:spTree>
      <p:nvGrpSpPr>
        <p:cNvPr id="1" name=""/>
        <p:cNvGrpSpPr/>
        <p:nvPr/>
      </p:nvGrpSpPr>
      <p:grpSpPr>
        <a:xfrm>
          <a:off x="0" y="0"/>
          <a:ext cx="0" cy="0"/>
          <a:chOff x="0" y="0"/>
          <a:chExt cx="0" cy="0"/>
        </a:xfrm>
      </p:grpSpPr>
      <p:sp>
        <p:nvSpPr>
          <p:cNvPr id="2" name="Title 1"/>
          <p:cNvSpPr>
            <a:spLocks noGrp="1"/>
          </p:cNvSpPr>
          <p:nvPr>
            <p:ph type="title"/>
          </p:nvPr>
        </p:nvSpPr>
        <p:spPr>
          <a:xfrm>
            <a:off x="107448" y="15688"/>
            <a:ext cx="11948565" cy="1257960"/>
          </a:xfrm>
          <a:solidFill>
            <a:schemeClr val="bg1"/>
          </a:solidFill>
          <a:ln>
            <a:noFill/>
          </a:ln>
        </p:spPr>
        <p:txBody>
          <a:bodyPr anchor="b">
            <a:normAutofit/>
          </a:bodyPr>
          <a:lstStyle>
            <a:lvl1pPr>
              <a:defRPr sz="4000">
                <a:solidFill>
                  <a:schemeClr val="tx1"/>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sp>
        <p:nvSpPr>
          <p:cNvPr id="5" name="Content Placeholder 4">
            <a:extLst>
              <a:ext uri="{FF2B5EF4-FFF2-40B4-BE49-F238E27FC236}">
                <a16:creationId xmlns:a16="http://schemas.microsoft.com/office/drawing/2014/main" id="{F42D946C-8ECB-4612-85CC-369278C5A39A}"/>
              </a:ext>
            </a:extLst>
          </p:cNvPr>
          <p:cNvSpPr>
            <a:spLocks noGrp="1"/>
          </p:cNvSpPr>
          <p:nvPr>
            <p:ph sz="quarter" idx="10"/>
          </p:nvPr>
        </p:nvSpPr>
        <p:spPr>
          <a:xfrm>
            <a:off x="107951" y="1746124"/>
            <a:ext cx="11991975" cy="4343526"/>
          </a:xfrm>
          <a:solidFill>
            <a:srgbClr val="94A545"/>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0726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TTC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912012"/>
          </a:xfrm>
          <a:solidFill>
            <a:srgbClr val="94A545"/>
          </a:solidFill>
        </p:spPr>
        <p:txBody>
          <a:bodyPr>
            <a:normAutofit/>
          </a:bodyPr>
          <a:lstStyle>
            <a:lvl1pPr algn="ctr">
              <a:defRPr sz="4000">
                <a:solidFill>
                  <a:schemeClr val="tx1"/>
                </a:solidFill>
              </a:defRPr>
            </a:lvl1pPr>
          </a:lstStyle>
          <a:p>
            <a:r>
              <a:rPr lang="en-US" dirty="0"/>
              <a:t>Click to edit Master title style</a:t>
            </a:r>
          </a:p>
        </p:txBody>
      </p:sp>
      <p:sp>
        <p:nvSpPr>
          <p:cNvPr id="5" name="Slide Number Placeholder 3">
            <a:extLst>
              <a:ext uri="{FF2B5EF4-FFF2-40B4-BE49-F238E27FC236}">
                <a16:creationId xmlns:a16="http://schemas.microsoft.com/office/drawing/2014/main" id="{2CBA6F3C-8482-47A9-AB96-DC8D90495A00}"/>
              </a:ext>
            </a:extLst>
          </p:cNvPr>
          <p:cNvSpPr txBox="1">
            <a:spLocks/>
          </p:cNvSpPr>
          <p:nvPr userDrawn="1"/>
        </p:nvSpPr>
        <p:spPr>
          <a:xfrm>
            <a:off x="91441" y="6318066"/>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Placeholder 9">
            <a:extLst>
              <a:ext uri="{FF2B5EF4-FFF2-40B4-BE49-F238E27FC236}">
                <a16:creationId xmlns:a16="http://schemas.microsoft.com/office/drawing/2014/main" id="{9EE3038F-9134-4BC6-894E-2BCDC0F71814}"/>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
        <p:nvSpPr>
          <p:cNvPr id="4" name="Content Placeholder 3">
            <a:extLst>
              <a:ext uri="{FF2B5EF4-FFF2-40B4-BE49-F238E27FC236}">
                <a16:creationId xmlns:a16="http://schemas.microsoft.com/office/drawing/2014/main" id="{2ED9F415-32EE-4BD9-B8DD-FCEDB191511B}"/>
              </a:ext>
            </a:extLst>
          </p:cNvPr>
          <p:cNvSpPr>
            <a:spLocks noGrp="1"/>
          </p:cNvSpPr>
          <p:nvPr>
            <p:ph sz="quarter" idx="10"/>
          </p:nvPr>
        </p:nvSpPr>
        <p:spPr>
          <a:xfrm>
            <a:off x="733425" y="3094038"/>
            <a:ext cx="10739438" cy="322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8031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PTTC5">
    <p:spTree>
      <p:nvGrpSpPr>
        <p:cNvPr id="1" name=""/>
        <p:cNvGrpSpPr/>
        <p:nvPr/>
      </p:nvGrpSpPr>
      <p:grpSpPr>
        <a:xfrm>
          <a:off x="0" y="0"/>
          <a:ext cx="0" cy="0"/>
          <a:chOff x="0" y="0"/>
          <a:chExt cx="0" cy="0"/>
        </a:xfrm>
      </p:grpSpPr>
      <p:sp>
        <p:nvSpPr>
          <p:cNvPr id="2" name="Title 1"/>
          <p:cNvSpPr>
            <a:spLocks noGrp="1"/>
          </p:cNvSpPr>
          <p:nvPr>
            <p:ph type="title"/>
          </p:nvPr>
        </p:nvSpPr>
        <p:spPr>
          <a:xfrm>
            <a:off x="2033666" y="244253"/>
            <a:ext cx="8124671" cy="953858"/>
          </a:xfrm>
          <a:solidFill>
            <a:schemeClr val="bg1"/>
          </a:solidFill>
          <a:ln>
            <a:noFill/>
          </a:ln>
        </p:spPr>
        <p:txBody>
          <a:bodyPr anchor="b">
            <a:normAutofit/>
          </a:bodyPr>
          <a:lstStyle>
            <a:lvl1pPr algn="ctr">
              <a:defRPr sz="4000">
                <a:solidFill>
                  <a:schemeClr val="tx1"/>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107448" y="1730327"/>
            <a:ext cx="11948565" cy="4359324"/>
          </a:xfrm>
          <a:solidFill>
            <a:srgbClr val="94A545"/>
          </a:solidFill>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grpSp>
        <p:nvGrpSpPr>
          <p:cNvPr id="8" name="Discussion Icon">
            <a:extLst>
              <a:ext uri="{FF2B5EF4-FFF2-40B4-BE49-F238E27FC236}">
                <a16:creationId xmlns:a16="http://schemas.microsoft.com/office/drawing/2014/main" id="{94169165-CE11-4352-85DD-C60F4BEEEB5C}"/>
              </a:ext>
              <a:ext uri="{C183D7F6-B498-43B3-948B-1728B52AA6E4}">
                <adec:decorative xmlns:adec="http://schemas.microsoft.com/office/drawing/2017/decorative" val="1"/>
              </a:ext>
            </a:extLst>
          </p:cNvPr>
          <p:cNvGrpSpPr>
            <a:grpSpLocks noChangeAspect="1"/>
          </p:cNvGrpSpPr>
          <p:nvPr userDrawn="1"/>
        </p:nvGrpSpPr>
        <p:grpSpPr>
          <a:xfrm>
            <a:off x="10255320" y="172091"/>
            <a:ext cx="1703597" cy="1192516"/>
            <a:chOff x="8851900" y="1616428"/>
            <a:chExt cx="2413000" cy="1689099"/>
          </a:xfrm>
        </p:grpSpPr>
        <p:sp>
          <p:nvSpPr>
            <p:cNvPr id="10" name="Freeform: Shape 9">
              <a:extLst>
                <a:ext uri="{FF2B5EF4-FFF2-40B4-BE49-F238E27FC236}">
                  <a16:creationId xmlns:a16="http://schemas.microsoft.com/office/drawing/2014/main" id="{22CAB78D-BF88-4AA2-96B8-BF7D16907951}"/>
                </a:ext>
                <a:ext uri="{C183D7F6-B498-43B3-948B-1728B52AA6E4}">
                  <adec:decorative xmlns:adec="http://schemas.microsoft.com/office/drawing/2017/decorative" val="1"/>
                </a:ext>
              </a:extLst>
            </p:cNvPr>
            <p:cNvSpPr/>
            <p:nvPr/>
          </p:nvSpPr>
          <p:spPr>
            <a:xfrm>
              <a:off x="8851900" y="1616428"/>
              <a:ext cx="1508125" cy="1357312"/>
            </a:xfrm>
            <a:custGeom>
              <a:avLst/>
              <a:gdLst>
                <a:gd name="connsiteX0" fmla="*/ 1025525 w 1508125"/>
                <a:gd name="connsiteY0" fmla="*/ 211138 h 1357312"/>
                <a:gd name="connsiteX1" fmla="*/ 1508125 w 1508125"/>
                <a:gd name="connsiteY1" fmla="*/ 211138 h 1357312"/>
                <a:gd name="connsiteX2" fmla="*/ 1508125 w 1508125"/>
                <a:gd name="connsiteY2" fmla="*/ 120650 h 1357312"/>
                <a:gd name="connsiteX3" fmla="*/ 1387475 w 1508125"/>
                <a:gd name="connsiteY3" fmla="*/ 0 h 1357312"/>
                <a:gd name="connsiteX4" fmla="*/ 120650 w 1508125"/>
                <a:gd name="connsiteY4" fmla="*/ 0 h 1357312"/>
                <a:gd name="connsiteX5" fmla="*/ 0 w 1508125"/>
                <a:gd name="connsiteY5" fmla="*/ 120650 h 1357312"/>
                <a:gd name="connsiteX6" fmla="*/ 0 w 1508125"/>
                <a:gd name="connsiteY6" fmla="*/ 935038 h 1357312"/>
                <a:gd name="connsiteX7" fmla="*/ 120650 w 1508125"/>
                <a:gd name="connsiteY7" fmla="*/ 1055688 h 1357312"/>
                <a:gd name="connsiteX8" fmla="*/ 301625 w 1508125"/>
                <a:gd name="connsiteY8" fmla="*/ 1055688 h 1357312"/>
                <a:gd name="connsiteX9" fmla="*/ 301625 w 1508125"/>
                <a:gd name="connsiteY9" fmla="*/ 1357313 h 1357312"/>
                <a:gd name="connsiteX10" fmla="*/ 603250 w 1508125"/>
                <a:gd name="connsiteY10" fmla="*/ 1055688 h 1357312"/>
                <a:gd name="connsiteX11" fmla="*/ 784225 w 1508125"/>
                <a:gd name="connsiteY11" fmla="*/ 1055688 h 1357312"/>
                <a:gd name="connsiteX12" fmla="*/ 784225 w 1508125"/>
                <a:gd name="connsiteY12" fmla="*/ 452438 h 1357312"/>
                <a:gd name="connsiteX13" fmla="*/ 1025525 w 1508125"/>
                <a:gd name="connsiteY13" fmla="*/ 211138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8125" h="1357312">
                  <a:moveTo>
                    <a:pt x="1025525" y="211138"/>
                  </a:moveTo>
                  <a:lnTo>
                    <a:pt x="1508125" y="211138"/>
                  </a:lnTo>
                  <a:lnTo>
                    <a:pt x="1508125" y="120650"/>
                  </a:lnTo>
                  <a:cubicBezTo>
                    <a:pt x="1508125" y="54292"/>
                    <a:pt x="1453833" y="0"/>
                    <a:pt x="1387475" y="0"/>
                  </a:cubicBezTo>
                  <a:lnTo>
                    <a:pt x="120650" y="0"/>
                  </a:lnTo>
                  <a:cubicBezTo>
                    <a:pt x="54293" y="0"/>
                    <a:pt x="0" y="54292"/>
                    <a:pt x="0" y="120650"/>
                  </a:cubicBezTo>
                  <a:lnTo>
                    <a:pt x="0" y="935038"/>
                  </a:lnTo>
                  <a:cubicBezTo>
                    <a:pt x="0" y="1001395"/>
                    <a:pt x="54293" y="1055688"/>
                    <a:pt x="120650" y="1055688"/>
                  </a:cubicBezTo>
                  <a:lnTo>
                    <a:pt x="301625" y="1055688"/>
                  </a:lnTo>
                  <a:lnTo>
                    <a:pt x="301625" y="1357313"/>
                  </a:lnTo>
                  <a:lnTo>
                    <a:pt x="603250" y="1055688"/>
                  </a:lnTo>
                  <a:lnTo>
                    <a:pt x="784225" y="1055688"/>
                  </a:lnTo>
                  <a:lnTo>
                    <a:pt x="784225" y="452438"/>
                  </a:lnTo>
                  <a:cubicBezTo>
                    <a:pt x="784225" y="319723"/>
                    <a:pt x="892810" y="211138"/>
                    <a:pt x="1025525" y="211138"/>
                  </a:cubicBezTo>
                  <a:close/>
                </a:path>
              </a:pathLst>
            </a:custGeom>
            <a:solidFill>
              <a:srgbClr val="CD4928"/>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E8B8CE00-BFA6-4C92-B188-869EE26A8369}"/>
                </a:ext>
                <a:ext uri="{C183D7F6-B498-43B3-948B-1728B52AA6E4}">
                  <adec:decorative xmlns:adec="http://schemas.microsoft.com/office/drawing/2017/decorative" val="1"/>
                </a:ext>
              </a:extLst>
            </p:cNvPr>
            <p:cNvSpPr/>
            <p:nvPr/>
          </p:nvSpPr>
          <p:spPr>
            <a:xfrm>
              <a:off x="9756775" y="1948215"/>
              <a:ext cx="1508125" cy="1357312"/>
            </a:xfrm>
            <a:custGeom>
              <a:avLst/>
              <a:gdLst>
                <a:gd name="connsiteX0" fmla="*/ 1387475 w 1508125"/>
                <a:gd name="connsiteY0" fmla="*/ 0 h 1357312"/>
                <a:gd name="connsiteX1" fmla="*/ 120650 w 1508125"/>
                <a:gd name="connsiteY1" fmla="*/ 0 h 1357312"/>
                <a:gd name="connsiteX2" fmla="*/ 0 w 1508125"/>
                <a:gd name="connsiteY2" fmla="*/ 120650 h 1357312"/>
                <a:gd name="connsiteX3" fmla="*/ 0 w 1508125"/>
                <a:gd name="connsiteY3" fmla="*/ 935038 h 1357312"/>
                <a:gd name="connsiteX4" fmla="*/ 120650 w 1508125"/>
                <a:gd name="connsiteY4" fmla="*/ 1055688 h 1357312"/>
                <a:gd name="connsiteX5" fmla="*/ 904875 w 1508125"/>
                <a:gd name="connsiteY5" fmla="*/ 1055688 h 1357312"/>
                <a:gd name="connsiteX6" fmla="*/ 1206500 w 1508125"/>
                <a:gd name="connsiteY6" fmla="*/ 1357313 h 1357312"/>
                <a:gd name="connsiteX7" fmla="*/ 1206500 w 1508125"/>
                <a:gd name="connsiteY7" fmla="*/ 1055688 h 1357312"/>
                <a:gd name="connsiteX8" fmla="*/ 1387475 w 1508125"/>
                <a:gd name="connsiteY8" fmla="*/ 1055688 h 1357312"/>
                <a:gd name="connsiteX9" fmla="*/ 1508125 w 1508125"/>
                <a:gd name="connsiteY9" fmla="*/ 935038 h 1357312"/>
                <a:gd name="connsiteX10" fmla="*/ 1508125 w 1508125"/>
                <a:gd name="connsiteY10" fmla="*/ 120650 h 1357312"/>
                <a:gd name="connsiteX11" fmla="*/ 1387475 w 1508125"/>
                <a:gd name="connsiteY11" fmla="*/ 0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8125" h="1357312">
                  <a:moveTo>
                    <a:pt x="1387475" y="0"/>
                  </a:moveTo>
                  <a:lnTo>
                    <a:pt x="120650" y="0"/>
                  </a:lnTo>
                  <a:cubicBezTo>
                    <a:pt x="54292" y="0"/>
                    <a:pt x="0" y="54292"/>
                    <a:pt x="0" y="120650"/>
                  </a:cubicBezTo>
                  <a:lnTo>
                    <a:pt x="0" y="935038"/>
                  </a:lnTo>
                  <a:cubicBezTo>
                    <a:pt x="0" y="1001395"/>
                    <a:pt x="54292" y="1055688"/>
                    <a:pt x="120650" y="1055688"/>
                  </a:cubicBezTo>
                  <a:lnTo>
                    <a:pt x="904875" y="1055688"/>
                  </a:lnTo>
                  <a:lnTo>
                    <a:pt x="1206500" y="1357313"/>
                  </a:lnTo>
                  <a:lnTo>
                    <a:pt x="1206500" y="1055688"/>
                  </a:lnTo>
                  <a:lnTo>
                    <a:pt x="1387475" y="1055688"/>
                  </a:lnTo>
                  <a:cubicBezTo>
                    <a:pt x="1453832" y="1055688"/>
                    <a:pt x="1508125" y="1001395"/>
                    <a:pt x="1508125" y="935038"/>
                  </a:cubicBezTo>
                  <a:lnTo>
                    <a:pt x="1508125" y="120650"/>
                  </a:lnTo>
                  <a:cubicBezTo>
                    <a:pt x="1508125" y="54292"/>
                    <a:pt x="1453832" y="0"/>
                    <a:pt x="1387475" y="0"/>
                  </a:cubicBezTo>
                  <a:close/>
                </a:path>
              </a:pathLst>
            </a:custGeom>
            <a:solidFill>
              <a:srgbClr val="94A545"/>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008199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TTC6">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94A545"/>
          </a:solidFill>
        </p:spPr>
        <p:txBody>
          <a:bodyPr vert="vert270" anchor="ctr"/>
          <a:lstStyle>
            <a:lvl1pPr algn="ctr">
              <a:defRPr sz="3200">
                <a:solidFill>
                  <a:schemeClr val="tx1"/>
                </a:solidFill>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chemeClr val="tx1"/>
                </a:solidFill>
                <a:latin typeface="+mn-lt"/>
                <a:ea typeface="+mn-ea"/>
                <a:cs typeface="+mn-cs"/>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262246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TTC7">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94A545"/>
          </a:solidFill>
        </p:spPr>
        <p:txBody>
          <a:bodyPr anchor="ctr"/>
          <a:lstStyle>
            <a:lvl1pPr algn="ctr">
              <a:defRPr sz="3200">
                <a:solidFill>
                  <a:schemeClr val="tx1"/>
                </a:solidFill>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chemeClr val="tx1"/>
                </a:solidFill>
                <a:latin typeface="+mn-lt"/>
                <a:ea typeface="+mn-ea"/>
                <a:cs typeface="+mn-cs"/>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702600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TTC ICON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94A5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73520FBC-7DB5-4235-87D3-554C42346B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2C43AC2C-1EB5-4646-9166-462D18ABFD68}"/>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414809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TTC ICON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94A5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A192C2BC-42B8-4A40-A73B-6E19337D275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1C592827-A182-477C-A071-FFBE171B541A}"/>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2012734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TTC ICON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94A5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FBDD31F9-1563-4355-89BA-DF9BA393926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8" name="Picture Placeholder 9">
            <a:extLst>
              <a:ext uri="{FF2B5EF4-FFF2-40B4-BE49-F238E27FC236}">
                <a16:creationId xmlns:a16="http://schemas.microsoft.com/office/drawing/2014/main" id="{19EB8215-A92F-4337-9AC8-34C5E8AB7236}"/>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18961339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TTC ICON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94A5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descr="Clock with solid fill">
            <a:extLst>
              <a:ext uri="{FF2B5EF4-FFF2-40B4-BE49-F238E27FC236}">
                <a16:creationId xmlns:a16="http://schemas.microsoft.com/office/drawing/2014/main" id="{FBDD31F9-1563-4355-89BA-DF9BA393926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8" name="Picture Placeholder 9">
            <a:extLst>
              <a:ext uri="{FF2B5EF4-FFF2-40B4-BE49-F238E27FC236}">
                <a16:creationId xmlns:a16="http://schemas.microsoft.com/office/drawing/2014/main" id="{5BD71298-619E-4753-91BF-5845B9D4E3EB}"/>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409344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HTTC TITLE2">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9345" y="5758687"/>
            <a:ext cx="2781417" cy="1045246"/>
          </a:xfrm>
          <a:prstGeom prst="rect">
            <a:avLst/>
          </a:prstGeom>
        </p:spPr>
      </p:pic>
      <p:sp>
        <p:nvSpPr>
          <p:cNvPr id="5" name="Rectangle 4">
            <a:extLst>
              <a:ext uri="{C183D7F6-B498-43B3-948B-1728B52AA6E4}">
                <adec:decorative xmlns:adec="http://schemas.microsoft.com/office/drawing/2017/decorative" val="1"/>
              </a:ext>
            </a:extLst>
          </p:cNvPr>
          <p:cNvSpPr/>
          <p:nvPr userDrawn="1"/>
        </p:nvSpPr>
        <p:spPr>
          <a:xfrm>
            <a:off x="98475" y="4038600"/>
            <a:ext cx="5996163" cy="28194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EE0C00F1-1721-49D1-ACD8-DB40E0E9D48A}"/>
              </a:ext>
            </a:extLst>
          </p:cNvPr>
          <p:cNvPicPr>
            <a:picLocks noChangeAspect="1"/>
          </p:cNvPicPr>
          <p:nvPr userDrawn="1"/>
        </p:nvPicPr>
        <p:blipFill>
          <a:blip r:embed="rId5"/>
          <a:stretch>
            <a:fillRect/>
          </a:stretch>
        </p:blipFill>
        <p:spPr>
          <a:xfrm>
            <a:off x="270461" y="251081"/>
            <a:ext cx="6276190" cy="1542857"/>
          </a:xfrm>
          <a:prstGeom prst="rect">
            <a:avLst/>
          </a:prstGeom>
        </p:spPr>
      </p:pic>
    </p:spTree>
    <p:extLst>
      <p:ext uri="{BB962C8B-B14F-4D97-AF65-F5344CB8AC3E}">
        <p14:creationId xmlns:p14="http://schemas.microsoft.com/office/powerpoint/2010/main" val="2948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TC International">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BCBCBE"/>
          </a:solidFill>
        </p:spPr>
        <p:txBody>
          <a:bodyPr anchor="t"/>
          <a:lstStyle>
            <a:lvl1pPr>
              <a:defRPr sz="3200">
                <a:solidFill>
                  <a:schemeClr val="tx1"/>
                </a:solidFill>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7" name="Map of International ATTC Locations" descr="World map showing ATTC locations in U.S. US-Based">
            <a:extLst>
              <a:ext uri="{FF2B5EF4-FFF2-40B4-BE49-F238E27FC236}">
                <a16:creationId xmlns:a16="http://schemas.microsoft.com/office/drawing/2014/main" id="{6F7B82B5-6C9C-4C34-B085-3613C98F37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71"/>
          <a:stretch/>
        </p:blipFill>
        <p:spPr>
          <a:xfrm>
            <a:off x="2830285" y="154935"/>
            <a:ext cx="9355371" cy="6370333"/>
          </a:xfrm>
          <a:prstGeom prst="rect">
            <a:avLst/>
          </a:prstGeom>
        </p:spPr>
      </p:pic>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3"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2440183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YLE GUIDE REFERENCES">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00467F"/>
          </a:solidFill>
        </p:spPr>
        <p:txBody>
          <a:bodyPr anchor="ctr"/>
          <a:lstStyle>
            <a:lvl1pPr>
              <a:defRPr sz="3200"/>
            </a:lvl1pPr>
          </a:lstStyle>
          <a:p>
            <a:r>
              <a:rPr lang="en-US" dirty="0"/>
              <a:t>Click to edit Master title style</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
        <p:nvSpPr>
          <p:cNvPr id="4" name="Text Placeholder 3">
            <a:extLst>
              <a:ext uri="{FF2B5EF4-FFF2-40B4-BE49-F238E27FC236}">
                <a16:creationId xmlns:a16="http://schemas.microsoft.com/office/drawing/2014/main" id="{111E9978-0006-447D-8999-6674BC8B150B}"/>
              </a:ext>
            </a:extLst>
          </p:cNvPr>
          <p:cNvSpPr>
            <a:spLocks noGrp="1"/>
          </p:cNvSpPr>
          <p:nvPr>
            <p:ph type="body" sz="quarter" idx="10"/>
          </p:nvPr>
        </p:nvSpPr>
        <p:spPr>
          <a:xfrm>
            <a:off x="8820886" y="337625"/>
            <a:ext cx="3038475" cy="1546931"/>
          </a:xfrm>
          <a:custGeom>
            <a:avLst/>
            <a:gdLst>
              <a:gd name="connsiteX0" fmla="*/ 0 w 3038475"/>
              <a:gd name="connsiteY0" fmla="*/ 0 h 1546931"/>
              <a:gd name="connsiteX1" fmla="*/ 3038475 w 3038475"/>
              <a:gd name="connsiteY1" fmla="*/ 0 h 1546931"/>
              <a:gd name="connsiteX2" fmla="*/ 3038475 w 3038475"/>
              <a:gd name="connsiteY2" fmla="*/ 1546931 h 1546931"/>
              <a:gd name="connsiteX3" fmla="*/ 0 w 3038475"/>
              <a:gd name="connsiteY3" fmla="*/ 1546931 h 1546931"/>
              <a:gd name="connsiteX4" fmla="*/ 0 w 3038475"/>
              <a:gd name="connsiteY4" fmla="*/ 0 h 1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75" h="1546931" fill="none" extrusionOk="0">
                <a:moveTo>
                  <a:pt x="0" y="0"/>
                </a:moveTo>
                <a:cubicBezTo>
                  <a:pt x="435713" y="89858"/>
                  <a:pt x="2261584" y="54841"/>
                  <a:pt x="3038475" y="0"/>
                </a:cubicBezTo>
                <a:cubicBezTo>
                  <a:pt x="2937850" y="373591"/>
                  <a:pt x="2980262" y="1341936"/>
                  <a:pt x="3038475" y="1546931"/>
                </a:cubicBezTo>
                <a:cubicBezTo>
                  <a:pt x="2339816" y="1405677"/>
                  <a:pt x="1255349" y="1705723"/>
                  <a:pt x="0" y="1546931"/>
                </a:cubicBezTo>
                <a:cubicBezTo>
                  <a:pt x="-138430" y="1189528"/>
                  <a:pt x="-110431" y="730039"/>
                  <a:pt x="0" y="0"/>
                </a:cubicBezTo>
                <a:close/>
              </a:path>
              <a:path w="3038475" h="1546931" stroke="0" extrusionOk="0">
                <a:moveTo>
                  <a:pt x="0" y="0"/>
                </a:moveTo>
                <a:cubicBezTo>
                  <a:pt x="1097698" y="9919"/>
                  <a:pt x="1752213" y="158737"/>
                  <a:pt x="3038475" y="0"/>
                </a:cubicBezTo>
                <a:cubicBezTo>
                  <a:pt x="2929552" y="184342"/>
                  <a:pt x="3135579" y="855095"/>
                  <a:pt x="3038475" y="1546931"/>
                </a:cubicBezTo>
                <a:cubicBezTo>
                  <a:pt x="2360896" y="1415613"/>
                  <a:pt x="1303176" y="1598902"/>
                  <a:pt x="0" y="1546931"/>
                </a:cubicBezTo>
                <a:cubicBezTo>
                  <a:pt x="-100538" y="1076870"/>
                  <a:pt x="6877" y="451812"/>
                  <a:pt x="0" y="0"/>
                </a:cubicBezTo>
                <a:close/>
              </a:path>
            </a:pathLst>
          </a:custGeom>
          <a:solidFill>
            <a:schemeClr val="bg2"/>
          </a:solidFill>
          <a:ln w="38100">
            <a:solidFill>
              <a:srgbClr val="00467F"/>
            </a:solidFill>
            <a:extLst>
              <a:ext uri="{C807C97D-BFC1-408E-A445-0C87EB9F89A2}">
                <ask:lineSketchStyleProps xmlns:ask="http://schemas.microsoft.com/office/drawing/2018/sketchyshapes" sd="3142795376">
                  <ask:type>
                    <ask:lineSketchCurved/>
                  </ask:type>
                </ask:lineSketchStyleProps>
              </a:ext>
            </a:extLst>
          </a:ln>
          <a:effectLst>
            <a:outerShdw blurRad="50800" dist="38100" dir="5400000" algn="t" rotWithShape="0">
              <a:prstClr val="black">
                <a:alpha val="40000"/>
              </a:prstClr>
            </a:outerShdw>
          </a:effectLst>
        </p:spPr>
        <p:txBody>
          <a:bodyPr vert="horz" lIns="91440" tIns="45720" rIns="91440" bIns="45720" rtlCol="0" anchor="ctr">
            <a:normAutofit/>
          </a:bodyPr>
          <a:lstStyle>
            <a:lvl1pPr algn="ctr">
              <a:defRPr lang="en-US" dirty="0">
                <a:solidFill>
                  <a:schemeClr val="accent1">
                    <a:lumMod val="50000"/>
                  </a:schemeClr>
                </a:solidFill>
              </a:defRPr>
            </a:lvl1pPr>
            <a:lvl2pPr algn="ctr">
              <a:defRPr lang="en-US" sz="1800" dirty="0">
                <a:solidFill>
                  <a:schemeClr val="accent1">
                    <a:lumMod val="50000"/>
                  </a:schemeClr>
                </a:solidFill>
              </a:defRPr>
            </a:lvl2pPr>
            <a:lvl3pPr algn="ctr">
              <a:defRPr lang="en-US" sz="1800" dirty="0">
                <a:solidFill>
                  <a:schemeClr val="accent1">
                    <a:lumMod val="50000"/>
                  </a:schemeClr>
                </a:solidFill>
              </a:defRPr>
            </a:lvl3pPr>
            <a:lvl4pPr algn="ctr">
              <a:defRPr lang="en-US" sz="1800" dirty="0">
                <a:solidFill>
                  <a:schemeClr val="accent1">
                    <a:lumMod val="50000"/>
                  </a:schemeClr>
                </a:solidFill>
              </a:defRPr>
            </a:lvl4pPr>
            <a:lvl5pPr algn="ctr">
              <a:defRPr lang="en-US" sz="1800" dirty="0">
                <a:solidFill>
                  <a:schemeClr val="accent1">
                    <a:lumMod val="50000"/>
                  </a:schemeClr>
                </a:solidFill>
              </a:defRPr>
            </a:lvl5pPr>
          </a:lstStyle>
          <a:p>
            <a:pPr lvl="0" algn="ct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24304ABA-F712-4808-9196-3AE028EA8B7C}"/>
              </a:ext>
            </a:extLst>
          </p:cNvPr>
          <p:cNvSpPr>
            <a:spLocks noGrp="1"/>
          </p:cNvSpPr>
          <p:nvPr>
            <p:ph type="pic" sz="quarter" idx="11"/>
          </p:nvPr>
        </p:nvSpPr>
        <p:spPr>
          <a:xfrm>
            <a:off x="2974045" y="337625"/>
            <a:ext cx="5466693" cy="5993325"/>
          </a:xfrm>
        </p:spPr>
        <p:txBody>
          <a:bodyPr/>
          <a:lstStyle/>
          <a:p>
            <a:endParaRPr lang="en-US" dirty="0"/>
          </a:p>
        </p:txBody>
      </p:sp>
    </p:spTree>
    <p:extLst>
      <p:ext uri="{BB962C8B-B14F-4D97-AF65-F5344CB8AC3E}">
        <p14:creationId xmlns:p14="http://schemas.microsoft.com/office/powerpoint/2010/main" val="2811853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AF28-5D27-42A6-9602-2CFB32986297}"/>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B71E844-51A3-402C-A818-D1706F313911}"/>
              </a:ext>
            </a:extLst>
          </p:cNvPr>
          <p:cNvSpPr>
            <a:spLocks noGrp="1"/>
          </p:cNvSpPr>
          <p:nvPr>
            <p:ph sz="quarter" idx="10"/>
          </p:nvPr>
        </p:nvSpPr>
        <p:spPr>
          <a:xfrm>
            <a:off x="947738" y="1719263"/>
            <a:ext cx="10515600" cy="455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752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872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08252"/>
            <a:ext cx="10515600" cy="3870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9650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FB7AD9-3BF0-E94E-9298-55EE2DD0546F}" type="datetimeFigureOut">
              <a:rPr lang="en-US" smtClean="0"/>
              <a:t>6/1/2021</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01B2C18-C0DA-3540-94D6-D3B09FAE3E47}" type="slidenum">
              <a:rPr lang="en-US" smtClean="0"/>
              <a:t>‹#›</a:t>
            </a:fld>
            <a:endParaRPr lang="en-US" dirty="0"/>
          </a:p>
        </p:txBody>
      </p:sp>
    </p:spTree>
    <p:extLst>
      <p:ext uri="{BB962C8B-B14F-4D97-AF65-F5344CB8AC3E}">
        <p14:creationId xmlns:p14="http://schemas.microsoft.com/office/powerpoint/2010/main" val="3375416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and Content A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406001"/>
            <a:ext cx="11328400" cy="880201"/>
          </a:xfrm>
        </p:spPr>
        <p:txBody>
          <a:bodyPr vert="horz" lIns="0" tIns="0" rIns="0" bIns="0" rtlCol="0" anchor="ctr" anchorCtr="0">
            <a:noAutofit/>
          </a:bodyPr>
          <a:lstStyle>
            <a:lvl1pPr>
              <a:defRPr lang="en-US" b="1">
                <a:solidFill>
                  <a:schemeClr val="accent1"/>
                </a:solidFill>
              </a:defRPr>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676400" y="1763330"/>
            <a:ext cx="10515600" cy="4315733"/>
          </a:xfrm>
        </p:spPr>
        <p:txBody>
          <a:bodyPr vert="horz" lIns="0" tIns="0" rIns="0" bIns="0" rtlCol="0" anchor="t" anchorCtr="0">
            <a:noAutofit/>
          </a:bodyPr>
          <a:lstStyle>
            <a:lvl1pPr>
              <a:defRPr lang="en-US" sz="1800" dirty="0" smtClean="0"/>
            </a:lvl1pPr>
            <a:lvl2pPr>
              <a:defRPr lang="en-US" sz="1350" dirty="0" smtClean="0"/>
            </a:lvl2pPr>
            <a:lvl3pPr>
              <a:defRPr lang="en-US" sz="1050" dirty="0" smtClean="0"/>
            </a:lvl3pPr>
            <a:lvl4pPr>
              <a:defRPr lang="en-US" sz="1050" dirty="0" smtClean="0"/>
            </a:lvl4pPr>
            <a:lvl5pPr>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2005331"/>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_ATTC TITLE2">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9345" y="5758687"/>
            <a:ext cx="2781417" cy="1045246"/>
          </a:xfrm>
          <a:prstGeom prst="rect">
            <a:avLst/>
          </a:prstGeom>
        </p:spPr>
      </p:pic>
      <p:sp>
        <p:nvSpPr>
          <p:cNvPr id="5" name="Rectangle 4">
            <a:extLst>
              <a:ext uri="{C183D7F6-B498-43B3-948B-1728B52AA6E4}">
                <adec:decorative xmlns:adec="http://schemas.microsoft.com/office/drawing/2017/decorative" val="1"/>
              </a:ext>
            </a:extLst>
          </p:cNvPr>
          <p:cNvSpPr/>
          <p:nvPr userDrawn="1"/>
        </p:nvSpPr>
        <p:spPr>
          <a:xfrm>
            <a:off x="98475" y="4038600"/>
            <a:ext cx="5996163" cy="28194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descr="This presentation is presented by: Mid-America (HHS Region 7) Addiction Technology Transfer Center network (ATTC)">
            <a:extLst>
              <a:ext uri="{FF2B5EF4-FFF2-40B4-BE49-F238E27FC236}">
                <a16:creationId xmlns:a16="http://schemas.microsoft.com/office/drawing/2014/main" id="{8FDE839F-4400-435C-9150-E2A3B98C041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209" y="362971"/>
            <a:ext cx="7493508" cy="1333923"/>
          </a:xfrm>
          <a:prstGeom prst="rect">
            <a:avLst/>
          </a:prstGeom>
        </p:spPr>
      </p:pic>
    </p:spTree>
    <p:extLst>
      <p:ext uri="{BB962C8B-B14F-4D97-AF65-F5344CB8AC3E}">
        <p14:creationId xmlns:p14="http://schemas.microsoft.com/office/powerpoint/2010/main" val="3743671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NY TTC1">
    <p:spTree>
      <p:nvGrpSpPr>
        <p:cNvPr id="1" name=""/>
        <p:cNvGrpSpPr/>
        <p:nvPr/>
      </p:nvGrpSpPr>
      <p:grpSpPr>
        <a:xfrm>
          <a:off x="0" y="0"/>
          <a:ext cx="0" cy="0"/>
          <a:chOff x="0" y="0"/>
          <a:chExt cx="0" cy="0"/>
        </a:xfrm>
      </p:grpSpPr>
      <p:sp>
        <p:nvSpPr>
          <p:cNvPr id="5" name="Title 4"/>
          <p:cNvSpPr>
            <a:spLocks noGrp="1"/>
          </p:cNvSpPr>
          <p:nvPr>
            <p:ph type="title"/>
          </p:nvPr>
        </p:nvSpPr>
        <p:spPr>
          <a:xfrm>
            <a:off x="2" y="28000"/>
            <a:ext cx="12257532" cy="1050997"/>
          </a:xfrm>
          <a:noFill/>
        </p:spPr>
        <p:txBody>
          <a:bodyPr>
            <a:normAutofit/>
          </a:bodyPr>
          <a:lstStyle>
            <a:lvl1pPr algn="ctr">
              <a:defRPr sz="3000">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2" y="648310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35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901657"/>
            <a:ext cx="10076688" cy="4389120"/>
          </a:xfrm>
          <a:solidFill>
            <a:srgbClr val="FFFFFF"/>
          </a:solidFill>
        </p:spPr>
        <p:txBody>
          <a:bodyPr vert="horz" lIns="91440" tIns="45720" rIns="91440" bIns="45720" rtlCol="0">
            <a:normAutofit/>
          </a:bodyPr>
          <a:lstStyle>
            <a:lvl1pPr>
              <a:defRPr lang="en-US" sz="2700" dirty="0">
                <a:solidFill>
                  <a:srgbClr val="00467F"/>
                </a:solidFill>
              </a:defRPr>
            </a:lvl1pPr>
            <a:lvl2pPr>
              <a:defRPr lang="en-US" sz="1800" dirty="0">
                <a:solidFill>
                  <a:srgbClr val="00467F"/>
                </a:solidFill>
              </a:defRPr>
            </a:lvl2pPr>
            <a:lvl3pPr>
              <a:defRPr lang="en-US" sz="1800" dirty="0">
                <a:solidFill>
                  <a:srgbClr val="00467F"/>
                </a:solidFill>
              </a:defRPr>
            </a:lvl3pPr>
            <a:lvl4pPr>
              <a:defRPr lang="en-US" sz="1800" dirty="0">
                <a:solidFill>
                  <a:srgbClr val="00467F"/>
                </a:solidFill>
              </a:defRPr>
            </a:lvl4pPr>
            <a:lvl5pPr>
              <a:defRPr lang="en-US" sz="1800" dirty="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spTree>
    <p:extLst>
      <p:ext uri="{BB962C8B-B14F-4D97-AF65-F5344CB8AC3E}">
        <p14:creationId xmlns:p14="http://schemas.microsoft.com/office/powerpoint/2010/main" val="875380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13DF38-05D6-4B4B-8167-F30924A2A069}"/>
              </a:ext>
            </a:extLst>
          </p:cNvPr>
          <p:cNvSpPr/>
          <p:nvPr/>
        </p:nvSpPr>
        <p:spPr>
          <a:xfrm>
            <a:off x="0" y="627321"/>
            <a:ext cx="4747491" cy="6230679"/>
          </a:xfrm>
          <a:prstGeom prst="rect">
            <a:avLst/>
          </a:prstGeom>
          <a:gradFill flip="none" rotWithShape="1">
            <a:gsLst>
              <a:gs pos="0">
                <a:srgbClr val="007299"/>
              </a:gs>
              <a:gs pos="63000">
                <a:srgbClr val="00736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7FE3B-E267-496D-B7CB-BD53D40D4D0A}"/>
              </a:ext>
            </a:extLst>
          </p:cNvPr>
          <p:cNvSpPr>
            <a:spLocks noGrp="1"/>
          </p:cNvSpPr>
          <p:nvPr>
            <p:ph type="title" hasCustomPrompt="1"/>
          </p:nvPr>
        </p:nvSpPr>
        <p:spPr>
          <a:xfrm>
            <a:off x="0" y="731653"/>
            <a:ext cx="4747491" cy="6126347"/>
          </a:xfrm>
        </p:spPr>
        <p:txBody>
          <a:bodyPr>
            <a:noAutofit/>
          </a:bodyPr>
          <a:lstStyle>
            <a:lvl1pPr algn="ctr">
              <a:defRPr sz="4000" b="0">
                <a:solidFill>
                  <a:schemeClr val="bg1"/>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7542033F-206A-4191-BBFC-87BDFD1D75BD}"/>
              </a:ext>
            </a:extLst>
          </p:cNvPr>
          <p:cNvSpPr>
            <a:spLocks noGrp="1"/>
          </p:cNvSpPr>
          <p:nvPr>
            <p:ph type="body" sz="half" idx="2"/>
          </p:nvPr>
        </p:nvSpPr>
        <p:spPr>
          <a:xfrm>
            <a:off x="5217824" y="1644073"/>
            <a:ext cx="6309158" cy="46774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3">
            <a:extLst>
              <a:ext uri="{FF2B5EF4-FFF2-40B4-BE49-F238E27FC236}">
                <a16:creationId xmlns:a16="http://schemas.microsoft.com/office/drawing/2014/main" id="{D0D4B271-F723-4D07-BC73-5ABBE34780B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73B86A35-EA7A-48BC-8EE7-AC970EEEA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93DFC19D-D35F-4D58-A941-3E857F8AD777}"/>
              </a:ext>
            </a:extLst>
          </p:cNvPr>
          <p:cNvSpPr>
            <a:spLocks noGrp="1"/>
          </p:cNvSpPr>
          <p:nvPr>
            <p:ph type="sldNum" sz="quarter" idx="4"/>
          </p:nvPr>
        </p:nvSpPr>
        <p:spPr>
          <a:xfrm>
            <a:off x="11387468" y="6356350"/>
            <a:ext cx="494486" cy="365125"/>
          </a:xfrm>
          <a:prstGeom prst="rect">
            <a:avLst/>
          </a:prstGeom>
        </p:spPr>
        <p:txBody>
          <a:bodyPr vert="horz" lIns="91440" tIns="45720" rIns="91440" bIns="45720" rtlCol="0" anchor="ctr"/>
          <a:lstStyle>
            <a:lvl1pPr algn="r">
              <a:defRPr sz="1200">
                <a:solidFill>
                  <a:schemeClr val="tx1"/>
                </a:solidFill>
              </a:defRPr>
            </a:lvl1pPr>
          </a:lstStyle>
          <a:p>
            <a:fld id="{ABC03093-1E0A-48CD-BA77-5C162DE87E38}" type="slidenum">
              <a:rPr lang="en-US" smtClean="0"/>
              <a:pPr/>
              <a:t>‹#›</a:t>
            </a:fld>
            <a:endParaRPr lang="en-US" dirty="0"/>
          </a:p>
        </p:txBody>
      </p:sp>
    </p:spTree>
    <p:extLst>
      <p:ext uri="{BB962C8B-B14F-4D97-AF65-F5344CB8AC3E}">
        <p14:creationId xmlns:p14="http://schemas.microsoft.com/office/powerpoint/2010/main" val="338901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TTC TITL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39936"/>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030296"/>
            <a:ext cx="4139820" cy="1884219"/>
          </a:xfrm>
          <a:prstGeom prst="rect">
            <a:avLst/>
          </a:prstGeom>
        </p:spPr>
      </p:pic>
      <p:pic>
        <p:nvPicPr>
          <p:cNvPr id="5" name="Picture 4">
            <a:extLst>
              <a:ext uri="{FF2B5EF4-FFF2-40B4-BE49-F238E27FC236}">
                <a16:creationId xmlns:a16="http://schemas.microsoft.com/office/drawing/2014/main" id="{F09ACF23-13EC-441A-BDBA-24015C22BA1C}"/>
              </a:ext>
            </a:extLst>
          </p:cNvPr>
          <p:cNvPicPr>
            <a:picLocks noChangeAspect="1"/>
          </p:cNvPicPr>
          <p:nvPr userDrawn="1"/>
        </p:nvPicPr>
        <p:blipFill>
          <a:blip r:embed="rId5"/>
          <a:stretch>
            <a:fillRect/>
          </a:stretch>
        </p:blipFill>
        <p:spPr>
          <a:xfrm>
            <a:off x="317054" y="162077"/>
            <a:ext cx="6495238" cy="1571429"/>
          </a:xfrm>
          <a:prstGeom prst="rect">
            <a:avLst/>
          </a:prstGeom>
        </p:spPr>
      </p:pic>
    </p:spTree>
    <p:extLst>
      <p:ext uri="{BB962C8B-B14F-4D97-AF65-F5344CB8AC3E}">
        <p14:creationId xmlns:p14="http://schemas.microsoft.com/office/powerpoint/2010/main" val="50109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TTC TITLE2">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9345" y="5758687"/>
            <a:ext cx="2781417" cy="1045246"/>
          </a:xfrm>
          <a:prstGeom prst="rect">
            <a:avLst/>
          </a:prstGeom>
        </p:spPr>
      </p:pic>
      <p:sp>
        <p:nvSpPr>
          <p:cNvPr id="5" name="Rectangle 4">
            <a:extLst>
              <a:ext uri="{C183D7F6-B498-43B3-948B-1728B52AA6E4}">
                <adec:decorative xmlns:adec="http://schemas.microsoft.com/office/drawing/2017/decorative" val="1"/>
              </a:ext>
            </a:extLst>
          </p:cNvPr>
          <p:cNvSpPr/>
          <p:nvPr userDrawn="1"/>
        </p:nvSpPr>
        <p:spPr>
          <a:xfrm>
            <a:off x="98475" y="4038600"/>
            <a:ext cx="5996163" cy="28194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84BB799F-07CA-49E7-B693-FB98616DB12D}"/>
              </a:ext>
            </a:extLst>
          </p:cNvPr>
          <p:cNvPicPr>
            <a:picLocks noChangeAspect="1"/>
          </p:cNvPicPr>
          <p:nvPr userDrawn="1"/>
        </p:nvPicPr>
        <p:blipFill>
          <a:blip r:embed="rId5"/>
          <a:stretch>
            <a:fillRect/>
          </a:stretch>
        </p:blipFill>
        <p:spPr>
          <a:xfrm>
            <a:off x="283600" y="219122"/>
            <a:ext cx="6495238" cy="1571429"/>
          </a:xfrm>
          <a:prstGeom prst="rect">
            <a:avLst/>
          </a:prstGeom>
        </p:spPr>
      </p:pic>
    </p:spTree>
    <p:extLst>
      <p:ext uri="{BB962C8B-B14F-4D97-AF65-F5344CB8AC3E}">
        <p14:creationId xmlns:p14="http://schemas.microsoft.com/office/powerpoint/2010/main" val="106630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TC Title">
    <p:spTree>
      <p:nvGrpSpPr>
        <p:cNvPr id="1" name=""/>
        <p:cNvGrpSpPr/>
        <p:nvPr/>
      </p:nvGrpSpPr>
      <p:grpSpPr>
        <a:xfrm>
          <a:off x="0" y="0"/>
          <a:ext cx="0" cy="0"/>
          <a:chOff x="0" y="0"/>
          <a:chExt cx="0" cy="0"/>
        </a:xfrm>
      </p:grpSpPr>
      <p:sp>
        <p:nvSpPr>
          <p:cNvPr id="5" name="Title 4"/>
          <p:cNvSpPr>
            <a:spLocks noGrp="1"/>
          </p:cNvSpPr>
          <p:nvPr>
            <p:ph type="title"/>
          </p:nvPr>
        </p:nvSpPr>
        <p:spPr>
          <a:xfrm>
            <a:off x="225864" y="2939179"/>
            <a:ext cx="11735765" cy="1050997"/>
          </a:xfrm>
          <a:noFill/>
        </p:spPr>
        <p:txBody>
          <a:bodyPr>
            <a:normAutofit/>
          </a:bodyPr>
          <a:lstStyle>
            <a:lvl1pPr algn="ctr">
              <a:defRPr sz="4000">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Picture Placeholder 9" descr="TTC Technology Transfer Centers">
            <a:extLst>
              <a:ext uri="{FF2B5EF4-FFF2-40B4-BE49-F238E27FC236}">
                <a16:creationId xmlns:a16="http://schemas.microsoft.com/office/drawing/2014/main" id="{3848EA75-3D69-4E53-BE9E-45C6AEFBA193}"/>
              </a:ext>
              <a:ext uri="{C183D7F6-B498-43B3-948B-1728B52AA6E4}">
                <adec:decorative xmlns:adec="http://schemas.microsoft.com/office/drawing/2017/decorative" val="0"/>
              </a:ext>
            </a:extLst>
          </p:cNvPr>
          <p:cNvPicPr>
            <a:picLocks/>
          </p:cNvPicPr>
          <p:nvPr userDrawn="1"/>
        </p:nvPicPr>
        <p:blipFill>
          <a:blip r:embed="rId2">
            <a:extLst>
              <a:ext uri="{28A0092B-C50C-407E-A947-70E740481C1C}">
                <a14:useLocalDpi xmlns:a14="http://schemas.microsoft.com/office/drawing/2010/main" val="0"/>
              </a:ext>
            </a:extLst>
          </a:blip>
          <a:stretch/>
        </p:blipFill>
        <p:spPr>
          <a:xfrm>
            <a:off x="193965" y="289049"/>
            <a:ext cx="4666667" cy="1123810"/>
          </a:xfrm>
          <a:prstGeom prst="rect">
            <a:avLst/>
          </a:prstGeom>
        </p:spPr>
      </p:pic>
      <p:pic>
        <p:nvPicPr>
          <p:cNvPr id="11" name="Picture 10" descr="Funded by SMHSA (Substance Abuse and Mental Health Services Administration).">
            <a:extLst>
              <a:ext uri="{FF2B5EF4-FFF2-40B4-BE49-F238E27FC236}">
                <a16:creationId xmlns:a16="http://schemas.microsoft.com/office/drawing/2014/main" id="{A9C55D4B-EFCA-4F74-880D-202D225B1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2273" y="289049"/>
            <a:ext cx="2781417" cy="1045246"/>
          </a:xfrm>
          <a:prstGeom prst="rect">
            <a:avLst/>
          </a:prstGeom>
        </p:spPr>
      </p:pic>
      <p:pic>
        <p:nvPicPr>
          <p:cNvPr id="12" name="Picture 11" descr="This presentation is presented by: Mid-America (HHS Region 7) Addiction Technology Transfer Center network (ATTC)">
            <a:extLst>
              <a:ext uri="{FF2B5EF4-FFF2-40B4-BE49-F238E27FC236}">
                <a16:creationId xmlns:a16="http://schemas.microsoft.com/office/drawing/2014/main" id="{08A415B7-4C29-42EC-85FF-1FDCB17DB1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9738" y="6045398"/>
            <a:ext cx="2743200" cy="488318"/>
          </a:xfrm>
          <a:prstGeom prst="rect">
            <a:avLst/>
          </a:prstGeom>
        </p:spPr>
      </p:pic>
      <p:pic>
        <p:nvPicPr>
          <p:cNvPr id="13" name="Picture 12">
            <a:extLst>
              <a:ext uri="{FF2B5EF4-FFF2-40B4-BE49-F238E27FC236}">
                <a16:creationId xmlns:a16="http://schemas.microsoft.com/office/drawing/2014/main" id="{18CEB8A5-5AA4-4418-82B3-341DE275A325}"/>
              </a:ext>
            </a:extLst>
          </p:cNvPr>
          <p:cNvPicPr>
            <a:picLocks noChangeAspect="1"/>
          </p:cNvPicPr>
          <p:nvPr userDrawn="1"/>
        </p:nvPicPr>
        <p:blipFill>
          <a:blip r:embed="rId5"/>
          <a:stretch>
            <a:fillRect/>
          </a:stretch>
        </p:blipFill>
        <p:spPr>
          <a:xfrm>
            <a:off x="4977788" y="5952381"/>
            <a:ext cx="2743200" cy="674353"/>
          </a:xfrm>
          <a:prstGeom prst="rect">
            <a:avLst/>
          </a:prstGeom>
        </p:spPr>
      </p:pic>
      <p:pic>
        <p:nvPicPr>
          <p:cNvPr id="14" name="Picture 13">
            <a:extLst>
              <a:ext uri="{FF2B5EF4-FFF2-40B4-BE49-F238E27FC236}">
                <a16:creationId xmlns:a16="http://schemas.microsoft.com/office/drawing/2014/main" id="{67ED6F58-F5ED-461E-9486-117301B4C618}"/>
              </a:ext>
            </a:extLst>
          </p:cNvPr>
          <p:cNvPicPr>
            <a:picLocks noChangeAspect="1"/>
          </p:cNvPicPr>
          <p:nvPr userDrawn="1"/>
        </p:nvPicPr>
        <p:blipFill>
          <a:blip r:embed="rId6"/>
          <a:stretch>
            <a:fillRect/>
          </a:stretch>
        </p:blipFill>
        <p:spPr>
          <a:xfrm>
            <a:off x="8765838" y="5957718"/>
            <a:ext cx="2743200" cy="663678"/>
          </a:xfrm>
          <a:prstGeom prst="rect">
            <a:avLst/>
          </a:prstGeom>
        </p:spPr>
      </p:pic>
    </p:spTree>
    <p:extLst>
      <p:ext uri="{BB962C8B-B14F-4D97-AF65-F5344CB8AC3E}">
        <p14:creationId xmlns:p14="http://schemas.microsoft.com/office/powerpoint/2010/main" val="661035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NDING">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41264"/>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108814"/>
            <a:ext cx="4139820" cy="1884219"/>
          </a:xfrm>
          <a:prstGeom prst="rect">
            <a:avLst/>
          </a:prstGeom>
        </p:spPr>
      </p:pic>
      <p:pic>
        <p:nvPicPr>
          <p:cNvPr id="11" name="Picture 10" descr="This presentation is presented by: Mid-America (HHS Region 7) Addiction Technology Transfer Center network (ATTC)">
            <a:extLst>
              <a:ext uri="{FF2B5EF4-FFF2-40B4-BE49-F238E27FC236}">
                <a16:creationId xmlns:a16="http://schemas.microsoft.com/office/drawing/2014/main" id="{686EC030-1D96-4734-8B6F-50AC73A884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209" y="362971"/>
            <a:ext cx="7493508" cy="1333923"/>
          </a:xfrm>
          <a:prstGeom prst="rect">
            <a:avLst/>
          </a:prstGeom>
        </p:spPr>
      </p:pic>
    </p:spTree>
    <p:extLst>
      <p:ext uri="{BB962C8B-B14F-4D97-AF65-F5344CB8AC3E}">
        <p14:creationId xmlns:p14="http://schemas.microsoft.com/office/powerpoint/2010/main" val="19916376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3.xml"/><Relationship Id="rId1" Type="http://schemas.openxmlformats.org/officeDocument/2006/relationships/slideLayout" Target="../slideLayouts/slideLayout59.xml"/><Relationship Id="rId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802615"/>
            <a:ext cx="11832336" cy="640080"/>
          </a:xfrm>
          <a:prstGeom prst="rect">
            <a:avLst/>
          </a:prstGeom>
          <a:solidFill>
            <a:srgbClr val="00467F"/>
          </a:solidFill>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92370" y="1574411"/>
            <a:ext cx="11339967" cy="43860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092909C-EFAC-4C33-9AC0-3B8524B400CD}"/>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1657150"/>
      </p:ext>
    </p:extLst>
  </p:cSld>
  <p:clrMap bg1="lt1" tx1="dk1" bg2="lt2" tx2="dk2" accent1="accent1" accent2="accent2" accent3="accent3" accent4="accent4" accent5="accent5" accent6="accent6" hlink="hlink" folHlink="folHlink"/>
  <p:sldLayoutIdLst>
    <p:sldLayoutId id="2147483689" r:id="rId1"/>
    <p:sldLayoutId id="2147483675" r:id="rId2"/>
    <p:sldLayoutId id="2147483676" r:id="rId3"/>
    <p:sldLayoutId id="2147483677" r:id="rId4"/>
    <p:sldLayoutId id="2147483678" r:id="rId5"/>
    <p:sldLayoutId id="2147483679" r:id="rId6"/>
    <p:sldLayoutId id="2147483680" r:id="rId7"/>
    <p:sldLayoutId id="2147483681" r:id="rId8"/>
    <p:sldLayoutId id="2147483841" r:id="rId9"/>
    <p:sldLayoutId id="2147483683" r:id="rId10"/>
    <p:sldLayoutId id="2147483684" r:id="rId11"/>
    <p:sldLayoutId id="2147483685" r:id="rId12"/>
    <p:sldLayoutId id="2147483686" r:id="rId13"/>
    <p:sldLayoutId id="2147483687" r:id="rId14"/>
    <p:sldLayoutId id="2147483688" r:id="rId15"/>
    <p:sldLayoutId id="2147483838"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839" r:id="rId56"/>
    <p:sldLayoutId id="2147483840" r:id="rId57"/>
  </p:sldLayoutIdLst>
  <p:hf hdr="0" dt="0"/>
  <p:txStyles>
    <p:titleStyle>
      <a:lvl1pPr algn="l" defTabSz="914377" rtl="0" eaLnBrk="1" latinLnBrk="0" hangingPunct="1">
        <a:spcBef>
          <a:spcPct val="0"/>
        </a:spcBef>
        <a:buNone/>
        <a:defRPr sz="4000" kern="1200">
          <a:solidFill>
            <a:schemeClr val="bg1"/>
          </a:solidFill>
          <a:latin typeface="+mj-lt"/>
          <a:ea typeface="+mj-ea"/>
          <a:cs typeface="+mj-cs"/>
        </a:defRPr>
      </a:lvl1pPr>
    </p:titleStyle>
    <p:bodyStyle>
      <a:lvl1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1pPr>
      <a:lvl2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2pPr>
      <a:lvl3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3pPr>
      <a:lvl4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4pPr>
      <a:lvl5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5pPr>
      <a:lvl6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509" indent="0" algn="l" defTabSz="914377"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802615"/>
            <a:ext cx="11832336" cy="640080"/>
          </a:xfrm>
          <a:prstGeom prst="rect">
            <a:avLst/>
          </a:prstGeom>
          <a:solidFill>
            <a:srgbClr val="00467F"/>
          </a:solidFill>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92371" y="1574411"/>
            <a:ext cx="11339967" cy="43860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092909C-EFAC-4C33-9AC0-3B8524B400CD}"/>
              </a:ext>
            </a:extLst>
          </p:cNvPr>
          <p:cNvSpPr txBox="1">
            <a:spLocks/>
          </p:cNvSpPr>
          <p:nvPr userDrawn="1"/>
        </p:nvSpPr>
        <p:spPr>
          <a:xfrm>
            <a:off x="91442" y="648310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35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0996207"/>
      </p:ext>
    </p:extLst>
  </p:cSld>
  <p:clrMap bg1="lt1" tx1="dk1" bg2="lt2" tx2="dk2" accent1="accent1" accent2="accent2" accent3="accent3" accent4="accent4" accent5="accent5" accent6="accent6" hlink="hlink" folHlink="folHlink"/>
  <p:sldLayoutIdLst>
    <p:sldLayoutId id="2147483741" r:id="rId1"/>
  </p:sldLayoutIdLst>
  <p:hf hdr="0" dt="0"/>
  <p:txStyles>
    <p:titleStyle>
      <a:lvl1pPr algn="l" defTabSz="685783" rtl="0" eaLnBrk="1" latinLnBrk="0" hangingPunct="1">
        <a:spcBef>
          <a:spcPct val="0"/>
        </a:spcBef>
        <a:buNone/>
        <a:defRPr sz="3000" kern="1200">
          <a:solidFill>
            <a:schemeClr val="bg1"/>
          </a:solidFill>
          <a:latin typeface="+mj-lt"/>
          <a:ea typeface="+mj-ea"/>
          <a:cs typeface="+mj-cs"/>
        </a:defRPr>
      </a:lvl1pPr>
    </p:titleStyle>
    <p:bodyStyle>
      <a:lvl1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1pPr>
      <a:lvl2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2pPr>
      <a:lvl3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3pPr>
      <a:lvl4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4pPr>
      <a:lvl5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5pPr>
      <a:lvl6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baseline="0">
          <a:solidFill>
            <a:schemeClr val="tx1">
              <a:lumMod val="75000"/>
              <a:lumOff val="25000"/>
            </a:schemeClr>
          </a:solidFill>
          <a:latin typeface="+mn-lt"/>
          <a:ea typeface="+mn-ea"/>
          <a:cs typeface="+mn-cs"/>
        </a:defRPr>
      </a:lvl6pPr>
      <a:lvl7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baseline="0">
          <a:solidFill>
            <a:schemeClr val="tx1">
              <a:lumMod val="75000"/>
              <a:lumOff val="25000"/>
            </a:schemeClr>
          </a:solidFill>
          <a:latin typeface="+mn-lt"/>
          <a:ea typeface="+mn-ea"/>
          <a:cs typeface="+mn-cs"/>
        </a:defRPr>
      </a:lvl7pPr>
      <a:lvl8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baseline="0">
          <a:solidFill>
            <a:schemeClr val="tx1">
              <a:lumMod val="75000"/>
              <a:lumOff val="25000"/>
            </a:schemeClr>
          </a:solidFill>
          <a:latin typeface="+mn-lt"/>
          <a:ea typeface="+mn-ea"/>
          <a:cs typeface="+mn-cs"/>
        </a:defRPr>
      </a:lvl8pPr>
      <a:lvl9pPr marL="2743132" indent="0" algn="l" defTabSz="685783" rtl="0" eaLnBrk="1" latinLnBrk="0" hangingPunct="1">
        <a:lnSpc>
          <a:spcPct val="90000"/>
        </a:lnSpc>
        <a:spcBef>
          <a:spcPct val="30000"/>
        </a:spcBef>
        <a:buClr>
          <a:schemeClr val="tx1">
            <a:lumMod val="75000"/>
            <a:lumOff val="25000"/>
          </a:schemeClr>
        </a:buClr>
        <a:buFont typeface="Arial" panose="020B0604020202020204" pitchFamily="34" charset="0"/>
        <a:buNone/>
        <a:defRPr sz="1350" kern="1200" baseline="0">
          <a:solidFill>
            <a:schemeClr val="tx1">
              <a:lumMod val="75000"/>
              <a:lumOff val="2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18B55-A7A4-43D1-89EE-73C44872BCBA}"/>
              </a:ext>
            </a:extLst>
          </p:cNvPr>
          <p:cNvSpPr>
            <a:spLocks noGrp="1"/>
          </p:cNvSpPr>
          <p:nvPr>
            <p:ph type="title"/>
          </p:nvPr>
        </p:nvSpPr>
        <p:spPr>
          <a:xfrm>
            <a:off x="838200" y="86388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319844D-3BA5-4D00-82CC-63649C7BE072}"/>
              </a:ext>
            </a:extLst>
          </p:cNvPr>
          <p:cNvSpPr>
            <a:spLocks noGrp="1"/>
          </p:cNvSpPr>
          <p:nvPr>
            <p:ph type="body" idx="1"/>
          </p:nvPr>
        </p:nvSpPr>
        <p:spPr>
          <a:xfrm>
            <a:off x="838200" y="232438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1B860DDE-BB07-4B52-A0C0-012D9FFAE807}"/>
              </a:ext>
            </a:extLst>
          </p:cNvPr>
          <p:cNvSpPr/>
          <p:nvPr/>
        </p:nvSpPr>
        <p:spPr>
          <a:xfrm>
            <a:off x="8128000" y="-4617"/>
            <a:ext cx="4064000" cy="167659"/>
          </a:xfrm>
          <a:prstGeom prst="rect">
            <a:avLst/>
          </a:prstGeom>
          <a:gradFill flip="none" rotWithShape="1">
            <a:gsLst>
              <a:gs pos="0">
                <a:srgbClr val="F4B233"/>
              </a:gs>
              <a:gs pos="63000">
                <a:srgbClr val="EC752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B8B3B-1F1C-48A1-9B04-7B6C1B255BB9}"/>
              </a:ext>
            </a:extLst>
          </p:cNvPr>
          <p:cNvSpPr/>
          <p:nvPr/>
        </p:nvSpPr>
        <p:spPr>
          <a:xfrm>
            <a:off x="4064000" y="-4616"/>
            <a:ext cx="4064000" cy="167659"/>
          </a:xfrm>
          <a:prstGeom prst="rect">
            <a:avLst/>
          </a:prstGeom>
          <a:gradFill flip="none" rotWithShape="1">
            <a:gsLst>
              <a:gs pos="0">
                <a:srgbClr val="EC7526"/>
              </a:gs>
              <a:gs pos="63000">
                <a:srgbClr val="AF232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387809-9E1E-4BF9-B2E0-F22AD871D8C2}"/>
              </a:ext>
            </a:extLst>
          </p:cNvPr>
          <p:cNvSpPr/>
          <p:nvPr/>
        </p:nvSpPr>
        <p:spPr>
          <a:xfrm>
            <a:off x="0" y="-4618"/>
            <a:ext cx="4064000" cy="167659"/>
          </a:xfrm>
          <a:prstGeom prst="rect">
            <a:avLst/>
          </a:prstGeom>
          <a:gradFill flip="none" rotWithShape="1">
            <a:gsLst>
              <a:gs pos="0">
                <a:srgbClr val="007299"/>
              </a:gs>
              <a:gs pos="63000">
                <a:srgbClr val="00736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7EA20B9-E7E2-4645-B4F1-923980C83DA4}"/>
              </a:ext>
            </a:extLst>
          </p:cNvPr>
          <p:cNvSpPr txBox="1"/>
          <p:nvPr/>
        </p:nvSpPr>
        <p:spPr>
          <a:xfrm>
            <a:off x="10568413" y="280154"/>
            <a:ext cx="1366706" cy="249158"/>
          </a:xfrm>
          <a:prstGeom prst="rect">
            <a:avLst/>
          </a:prstGeom>
          <a:noFill/>
        </p:spPr>
        <p:txBody>
          <a:bodyPr wrap="square" rtlCol="0">
            <a:spAutoFit/>
          </a:bodyPr>
          <a:lstStyle/>
          <a:p>
            <a:pPr algn="ct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www.MHAnet.com</a:t>
            </a:r>
            <a:endParaRPr lang="en-US" sz="1000" b="1" dirty="0">
              <a:solidFill>
                <a:srgbClr val="EC75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Date Placeholder 3">
            <a:extLst>
              <a:ext uri="{FF2B5EF4-FFF2-40B4-BE49-F238E27FC236}">
                <a16:creationId xmlns:a16="http://schemas.microsoft.com/office/drawing/2014/main" id="{6146C854-AA54-4ED2-A965-0CF1E75D6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0" name="Footer Placeholder 4">
            <a:extLst>
              <a:ext uri="{FF2B5EF4-FFF2-40B4-BE49-F238E27FC236}">
                <a16:creationId xmlns:a16="http://schemas.microsoft.com/office/drawing/2014/main" id="{55F29323-3709-4799-ACA0-C6C83A5BD3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1" name="Slide Number Placeholder 5">
            <a:extLst>
              <a:ext uri="{FF2B5EF4-FFF2-40B4-BE49-F238E27FC236}">
                <a16:creationId xmlns:a16="http://schemas.microsoft.com/office/drawing/2014/main" id="{3D64C2E9-247D-47C1-B3FD-B9F98EE17C83}"/>
              </a:ext>
            </a:extLst>
          </p:cNvPr>
          <p:cNvSpPr>
            <a:spLocks noGrp="1"/>
          </p:cNvSpPr>
          <p:nvPr>
            <p:ph type="sldNum" sz="quarter" idx="4"/>
          </p:nvPr>
        </p:nvSpPr>
        <p:spPr>
          <a:xfrm>
            <a:off x="11387468" y="6356350"/>
            <a:ext cx="494486" cy="365125"/>
          </a:xfrm>
          <a:prstGeom prst="rect">
            <a:avLst/>
          </a:prstGeom>
        </p:spPr>
        <p:txBody>
          <a:bodyPr vert="horz" lIns="91440" tIns="45720" rIns="91440" bIns="45720" rtlCol="0" anchor="ctr"/>
          <a:lstStyle>
            <a:lvl1pPr algn="r">
              <a:defRPr sz="1200">
                <a:solidFill>
                  <a:schemeClr val="tx1"/>
                </a:solidFill>
              </a:defRPr>
            </a:lvl1pPr>
          </a:lstStyle>
          <a:p>
            <a:fld id="{ABC03093-1E0A-48CD-BA77-5C162DE87E38}" type="slidenum">
              <a:rPr lang="en-US" smtClean="0"/>
              <a:pPr/>
              <a:t>‹#›</a:t>
            </a:fld>
            <a:endParaRPr lang="en-US" dirty="0"/>
          </a:p>
        </p:txBody>
      </p:sp>
      <p:pic>
        <p:nvPicPr>
          <p:cNvPr id="22" name="Picture 21" descr="A close up of a sign&#10;&#10;Description automatically generated">
            <a:extLst>
              <a:ext uri="{FF2B5EF4-FFF2-40B4-BE49-F238E27FC236}">
                <a16:creationId xmlns:a16="http://schemas.microsoft.com/office/drawing/2014/main" id="{3795C985-9231-4121-8F5C-5C8CF2BF3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81" y="256404"/>
            <a:ext cx="916862" cy="241214"/>
          </a:xfrm>
          <a:prstGeom prst="rect">
            <a:avLst/>
          </a:prstGeom>
        </p:spPr>
      </p:pic>
      <p:pic>
        <p:nvPicPr>
          <p:cNvPr id="5" name="Picture 4">
            <a:extLst>
              <a:ext uri="{FF2B5EF4-FFF2-40B4-BE49-F238E27FC236}">
                <a16:creationId xmlns:a16="http://schemas.microsoft.com/office/drawing/2014/main" id="{EAC06D14-0AE9-454B-8C94-963D18FA39F3}"/>
              </a:ext>
            </a:extLst>
          </p:cNvPr>
          <p:cNvPicPr>
            <a:picLocks noChangeAspect="1"/>
          </p:cNvPicPr>
          <p:nvPr/>
        </p:nvPicPr>
        <p:blipFill>
          <a:blip r:embed="rId4"/>
          <a:stretch>
            <a:fillRect/>
          </a:stretch>
        </p:blipFill>
        <p:spPr>
          <a:xfrm>
            <a:off x="1173743" y="288899"/>
            <a:ext cx="1792379" cy="231668"/>
          </a:xfrm>
          <a:prstGeom prst="rect">
            <a:avLst/>
          </a:prstGeom>
        </p:spPr>
      </p:pic>
    </p:spTree>
    <p:extLst>
      <p:ext uri="{BB962C8B-B14F-4D97-AF65-F5344CB8AC3E}">
        <p14:creationId xmlns:p14="http://schemas.microsoft.com/office/powerpoint/2010/main" val="515961434"/>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914400" rtl="0" eaLnBrk="1" latinLnBrk="0" hangingPunct="1">
        <a:lnSpc>
          <a:spcPct val="90000"/>
        </a:lnSpc>
        <a:spcBef>
          <a:spcPct val="0"/>
        </a:spcBef>
        <a:buNone/>
        <a:defRPr sz="4400" kern="1200">
          <a:solidFill>
            <a:srgbClr val="007368"/>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368"/>
        </a:buClr>
        <a:buSzPct val="75000"/>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75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SzPct val="75000"/>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lumMod val="50000"/>
            <a:lumOff val="50000"/>
          </a:schemeClr>
        </a:buClr>
        <a:buSzPct val="75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attcnetwork.org/centers/mid-america-attc/online-courses"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hyperlink" Target="https://books.google.com/books?hl=en&amp;lr=&amp;id=rABWDwAAQBAJ&amp;oi=fnd&amp;pg=PA72&amp;ots=yadxcakdJ6&amp;sig=uFmJxBGetSJR-cGQFg7DIQxjyD8" TargetMode="External"/><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hyperlink" Target="https://www.federalregister.gov/documents/2021/04/28/2021-08961/practice-guidelines-for-the-administration-of-buprenorphine-for-treating-opioid-use-disorder" TargetMode="Externa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hyperlink" Target="http://www.attcnetwork.org/midamerica"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eb.mhanet.com/maternal-child-health/"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9.png"/><Relationship Id="rId4"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0.png"/><Relationship Id="rId4"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3.xml"/><Relationship Id="rId7" Type="http://schemas.openxmlformats.org/officeDocument/2006/relationships/diagramQuickStyle" Target="../diagrams/quickStyle4.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0.png"/><Relationship Id="rId4" Type="http://schemas.openxmlformats.org/officeDocument/2006/relationships/notesSlide" Target="../notesSlides/notesSlide40.xml"/><Relationship Id="rId9" Type="http://schemas.microsoft.com/office/2007/relationships/diagramDrawing" Target="../diagrams/drawing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2" Type="http://schemas.openxmlformats.org/officeDocument/2006/relationships/hyperlink" Target="https://www.acog.org/clinical/clinical-guidance/committee-opinion/articles/2017/08/opioid-use-and-opioid-use-disorder-in-pregnancy" TargetMode="Externa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hyperlink" Target="https://psycnet.apa.org/doi/10.1093/med:psych/9780199743100.003.0014" TargetMode="External"/><Relationship Id="rId2" Type="http://schemas.openxmlformats.org/officeDocument/2006/relationships/hyperlink" Target="https://doi.org/10.1097/MOP.0000000000000589" TargetMode="Externa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54.xml"/><Relationship Id="rId4" Type="http://schemas.openxmlformats.org/officeDocument/2006/relationships/hyperlink" Target="https://ttc-gpra.org/P?s=42384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F2F1-BA94-AF44-87D4-818888B92E24}"/>
              </a:ext>
            </a:extLst>
          </p:cNvPr>
          <p:cNvSpPr>
            <a:spLocks noGrp="1"/>
          </p:cNvSpPr>
          <p:nvPr>
            <p:ph type="title"/>
          </p:nvPr>
        </p:nvSpPr>
        <p:spPr>
          <a:xfrm>
            <a:off x="428263" y="2801879"/>
            <a:ext cx="11613668" cy="1111495"/>
          </a:xfrm>
        </p:spPr>
        <p:txBody>
          <a:bodyPr>
            <a:noAutofit/>
          </a:bodyPr>
          <a:lstStyle/>
          <a:p>
            <a:r>
              <a:rPr lang="en-US" sz="3600" dirty="0"/>
              <a:t>Pregnant and Parenting Families with SUD: Evidence-Based Treatment, Neonatal Opioid Withdrawal and Supporting the Infant-Parent Relationship</a:t>
            </a:r>
            <a:br>
              <a:rPr lang="en-US" sz="3600" dirty="0"/>
            </a:br>
            <a:endParaRPr lang="en-US" sz="3600" dirty="0"/>
          </a:p>
        </p:txBody>
      </p:sp>
      <p:sp>
        <p:nvSpPr>
          <p:cNvPr id="3" name="Subtitle 2">
            <a:extLst>
              <a:ext uri="{FF2B5EF4-FFF2-40B4-BE49-F238E27FC236}">
                <a16:creationId xmlns:a16="http://schemas.microsoft.com/office/drawing/2014/main" id="{9311C730-A09C-6043-8EF0-8CBEA40A9119}"/>
              </a:ext>
            </a:extLst>
          </p:cNvPr>
          <p:cNvSpPr>
            <a:spLocks noGrp="1"/>
          </p:cNvSpPr>
          <p:nvPr>
            <p:ph type="body" sz="quarter" idx="10"/>
          </p:nvPr>
        </p:nvSpPr>
        <p:spPr>
          <a:xfrm>
            <a:off x="2434380" y="3913374"/>
            <a:ext cx="9502339" cy="1746646"/>
          </a:xfrm>
        </p:spPr>
        <p:txBody>
          <a:bodyPr/>
          <a:lstStyle/>
          <a:p>
            <a:pPr marL="0" indent="0" algn="r">
              <a:buNone/>
            </a:pPr>
            <a:r>
              <a:rPr lang="en-US" sz="2400" dirty="0"/>
              <a:t>Presented by</a:t>
            </a:r>
          </a:p>
          <a:p>
            <a:pPr marL="0" indent="0" algn="r">
              <a:buNone/>
            </a:pPr>
            <a:r>
              <a:rPr lang="en-US" sz="2400" dirty="0"/>
              <a:t>Sharon A. Hesseltine, BSW</a:t>
            </a:r>
          </a:p>
          <a:p>
            <a:pPr marL="0" indent="0" algn="r">
              <a:buNone/>
            </a:pPr>
            <a:r>
              <a:rPr lang="en-US" sz="2400" dirty="0"/>
              <a:t>Intentional Beginnings/ Intentional Development</a:t>
            </a:r>
          </a:p>
        </p:txBody>
      </p:sp>
      <p:pic>
        <p:nvPicPr>
          <p:cNvPr id="5" name="Picture 4" descr="Missouri Hospital Association Logo&#10;">
            <a:extLst>
              <a:ext uri="{FF2B5EF4-FFF2-40B4-BE49-F238E27FC236}">
                <a16:creationId xmlns:a16="http://schemas.microsoft.com/office/drawing/2014/main" id="{56274F83-40EF-4F56-93F7-75FF15C36629}"/>
              </a:ext>
            </a:extLst>
          </p:cNvPr>
          <p:cNvPicPr>
            <a:picLocks noChangeAspect="1"/>
          </p:cNvPicPr>
          <p:nvPr/>
        </p:nvPicPr>
        <p:blipFill>
          <a:blip r:embed="rId3"/>
          <a:stretch>
            <a:fillRect/>
          </a:stretch>
        </p:blipFill>
        <p:spPr>
          <a:xfrm>
            <a:off x="8706679" y="573474"/>
            <a:ext cx="3230040" cy="1121285"/>
          </a:xfrm>
          <a:prstGeom prst="rect">
            <a:avLst/>
          </a:prstGeom>
        </p:spPr>
      </p:pic>
    </p:spTree>
    <p:extLst>
      <p:ext uri="{BB962C8B-B14F-4D97-AF65-F5344CB8AC3E}">
        <p14:creationId xmlns:p14="http://schemas.microsoft.com/office/powerpoint/2010/main" val="1487993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108108"/>
            <a:ext cx="12257532" cy="689608"/>
          </a:xfrm>
          <a:prstGeom prst="rect">
            <a:avLst/>
          </a:prstGeom>
        </p:spPr>
        <p:txBody>
          <a:bodyPr vert="horz" wrap="square" lIns="0" tIns="12696" rIns="0" bIns="0" rtlCol="0">
            <a:spAutoFit/>
          </a:bodyPr>
          <a:lstStyle/>
          <a:p>
            <a:pPr marL="12696">
              <a:spcBef>
                <a:spcPts val="100"/>
              </a:spcBef>
            </a:pPr>
            <a:r>
              <a:rPr lang="en-US" sz="4398" b="1" dirty="0">
                <a:cs typeface="Century Gothic"/>
              </a:rPr>
              <a:t>Other CEs</a:t>
            </a:r>
            <a:endParaRPr sz="4398" dirty="0">
              <a:cs typeface="Century Gothic"/>
            </a:endParaRPr>
          </a:p>
        </p:txBody>
      </p:sp>
      <p:sp>
        <p:nvSpPr>
          <p:cNvPr id="3" name="Content Placeholder 2">
            <a:extLst>
              <a:ext uri="{FF2B5EF4-FFF2-40B4-BE49-F238E27FC236}">
                <a16:creationId xmlns:a16="http://schemas.microsoft.com/office/drawing/2014/main" id="{A54061FC-5296-4732-B3A6-1709C9B9F5FF}"/>
              </a:ext>
            </a:extLst>
          </p:cNvPr>
          <p:cNvSpPr>
            <a:spLocks noGrp="1"/>
          </p:cNvSpPr>
          <p:nvPr>
            <p:ph sz="quarter" idx="13"/>
          </p:nvPr>
        </p:nvSpPr>
        <p:spPr>
          <a:xfrm>
            <a:off x="718221" y="1110659"/>
            <a:ext cx="10974245" cy="4389120"/>
          </a:xfrm>
        </p:spPr>
        <p:txBody>
          <a:bodyPr>
            <a:normAutofit/>
          </a:bodyPr>
          <a:lstStyle/>
          <a:p>
            <a:pPr marL="285656" indent="-285656" defTabSz="914100">
              <a:lnSpc>
                <a:spcPct val="125000"/>
              </a:lnSpc>
              <a:buFont typeface="Arial" panose="020B0604020202020204" pitchFamily="34" charset="0"/>
              <a:buChar char="•"/>
            </a:pPr>
            <a:r>
              <a:rPr lang="en-US" sz="3000" dirty="0">
                <a:solidFill>
                  <a:prstClr val="black"/>
                </a:solidFill>
                <a:latin typeface="+mj-lt"/>
              </a:rPr>
              <a:t>Iowa Board of Certification</a:t>
            </a:r>
          </a:p>
          <a:p>
            <a:pPr marL="285656" indent="-285656" defTabSz="914100">
              <a:lnSpc>
                <a:spcPct val="125000"/>
              </a:lnSpc>
              <a:buFont typeface="Arial" panose="020B0604020202020204" pitchFamily="34" charset="0"/>
              <a:buChar char="•"/>
            </a:pPr>
            <a:r>
              <a:rPr lang="en-US" sz="3000" dirty="0">
                <a:solidFill>
                  <a:prstClr val="black"/>
                </a:solidFill>
                <a:latin typeface="+mj-lt"/>
              </a:rPr>
              <a:t>Missouri Credentialing Board</a:t>
            </a:r>
          </a:p>
          <a:p>
            <a:pPr marL="285656" indent="-285656" defTabSz="914100">
              <a:lnSpc>
                <a:spcPct val="125000"/>
              </a:lnSpc>
              <a:buFont typeface="Arial" panose="020B0604020202020204" pitchFamily="34" charset="0"/>
              <a:buChar char="•"/>
            </a:pPr>
            <a:r>
              <a:rPr lang="en-US" sz="3000" dirty="0">
                <a:solidFill>
                  <a:prstClr val="black"/>
                </a:solidFill>
                <a:latin typeface="+mj-lt"/>
              </a:rPr>
              <a:t>Kansas Behavioral Sciences Regulatory Board</a:t>
            </a:r>
          </a:p>
          <a:p>
            <a:pPr marL="285656" indent="-285656" defTabSz="914100">
              <a:lnSpc>
                <a:spcPct val="125000"/>
              </a:lnSpc>
              <a:buFont typeface="Arial" panose="020B0604020202020204" pitchFamily="34" charset="0"/>
              <a:buChar char="•"/>
            </a:pPr>
            <a:r>
              <a:rPr lang="en-US" sz="3000" dirty="0">
                <a:solidFill>
                  <a:prstClr val="black"/>
                </a:solidFill>
                <a:latin typeface="+mj-lt"/>
              </a:rPr>
              <a:t>Nebraska (deemed alcohol and drug specific – accepted for continuing education for licenses alcohol and drug counselors in NE)</a:t>
            </a:r>
          </a:p>
          <a:p>
            <a:endParaRPr lang="en-US" dirty="0"/>
          </a:p>
        </p:txBody>
      </p:sp>
    </p:spTree>
    <p:extLst>
      <p:ext uri="{BB962C8B-B14F-4D97-AF65-F5344CB8AC3E}">
        <p14:creationId xmlns:p14="http://schemas.microsoft.com/office/powerpoint/2010/main" val="2402914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4C3BF-63E2-4743-BC10-80FF857E40C4}"/>
              </a:ext>
            </a:extLst>
          </p:cNvPr>
          <p:cNvSpPr>
            <a:spLocks noGrp="1"/>
          </p:cNvSpPr>
          <p:nvPr>
            <p:ph type="title"/>
          </p:nvPr>
        </p:nvSpPr>
        <p:spPr>
          <a:xfrm>
            <a:off x="170822" y="27998"/>
            <a:ext cx="12086711" cy="1050997"/>
          </a:xfrm>
        </p:spPr>
        <p:txBody>
          <a:bodyPr anchor="ctr">
            <a:normAutofit/>
          </a:bodyPr>
          <a:lstStyle/>
          <a:p>
            <a:pPr algn="l"/>
            <a:r>
              <a:rPr lang="en-US" b="1" dirty="0"/>
              <a:t>	Today’s Learning Objectives</a:t>
            </a:r>
          </a:p>
        </p:txBody>
      </p:sp>
      <p:graphicFrame>
        <p:nvGraphicFramePr>
          <p:cNvPr id="5" name="Content Placeholder 2">
            <a:extLst>
              <a:ext uri="{FF2B5EF4-FFF2-40B4-BE49-F238E27FC236}">
                <a16:creationId xmlns:a16="http://schemas.microsoft.com/office/drawing/2014/main" id="{373F64DA-1450-42C9-A851-7DA7AD775792}"/>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33029674"/>
              </p:ext>
            </p:extLst>
          </p:nvPr>
        </p:nvGraphicFramePr>
        <p:xfrm>
          <a:off x="841173" y="1822144"/>
          <a:ext cx="10757792"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974546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434D-D6A3-D94F-A535-0DB35426B968}"/>
              </a:ext>
            </a:extLst>
          </p:cNvPr>
          <p:cNvSpPr>
            <a:spLocks noGrp="1"/>
          </p:cNvSpPr>
          <p:nvPr>
            <p:ph type="title"/>
          </p:nvPr>
        </p:nvSpPr>
        <p:spPr>
          <a:xfrm>
            <a:off x="1" y="9780"/>
            <a:ext cx="12257532" cy="985643"/>
          </a:xfrm>
        </p:spPr>
        <p:txBody>
          <a:bodyPr/>
          <a:lstStyle/>
          <a:p>
            <a:r>
              <a:rPr lang="en-US" b="1" dirty="0"/>
              <a:t>Comprehensive Care Begins with Screening</a:t>
            </a:r>
          </a:p>
        </p:txBody>
      </p:sp>
      <p:sp>
        <p:nvSpPr>
          <p:cNvPr id="3" name="Content Placeholder 2">
            <a:extLst>
              <a:ext uri="{FF2B5EF4-FFF2-40B4-BE49-F238E27FC236}">
                <a16:creationId xmlns:a16="http://schemas.microsoft.com/office/drawing/2014/main" id="{D3BECC37-A56D-3C4C-B690-3887C4045A34}"/>
              </a:ext>
            </a:extLst>
          </p:cNvPr>
          <p:cNvSpPr>
            <a:spLocks noGrp="1"/>
          </p:cNvSpPr>
          <p:nvPr>
            <p:ph sz="quarter" idx="13"/>
          </p:nvPr>
        </p:nvSpPr>
        <p:spPr>
          <a:xfrm>
            <a:off x="832466" y="1094756"/>
            <a:ext cx="10592601" cy="4668488"/>
          </a:xfrm>
        </p:spPr>
        <p:txBody>
          <a:bodyPr>
            <a:normAutofit/>
          </a:bodyPr>
          <a:lstStyle/>
          <a:p>
            <a:pPr marL="285750" indent="-285750">
              <a:buClr>
                <a:srgbClr val="CC4927"/>
              </a:buClr>
              <a:buFont typeface="Arial" panose="020B0604020202020204" pitchFamily="34" charset="0"/>
              <a:buChar char="•"/>
            </a:pPr>
            <a:r>
              <a:rPr lang="en-US" dirty="0"/>
              <a:t>Screening should be conducted universally as opposed to being driven by specific risk factors</a:t>
            </a:r>
          </a:p>
          <a:p>
            <a:pPr marL="285750" indent="-285750">
              <a:buClr>
                <a:srgbClr val="CC4927"/>
              </a:buClr>
              <a:buFont typeface="Arial" panose="020B0604020202020204" pitchFamily="34" charset="0"/>
              <a:buChar char="•"/>
            </a:pPr>
            <a:r>
              <a:rPr lang="en-US" dirty="0"/>
              <a:t>Screening based upon risk factors can lead to missed cases and carries the potential for stereotyping and stigma</a:t>
            </a:r>
          </a:p>
          <a:p>
            <a:pPr marL="285750" indent="-285750">
              <a:buClr>
                <a:srgbClr val="CC4927"/>
              </a:buClr>
              <a:buFont typeface="Arial" panose="020B0604020202020204" pitchFamily="34" charset="0"/>
              <a:buChar char="•"/>
            </a:pPr>
            <a:r>
              <a:rPr lang="en-US" dirty="0"/>
              <a:t>The goal of screening during pregnancy is to identify those women with substance use disorders and to help all such women receive treatment if needed</a:t>
            </a:r>
          </a:p>
          <a:p>
            <a:pPr marL="285750" indent="-285750">
              <a:buClr>
                <a:srgbClr val="CC4927"/>
              </a:buClr>
              <a:buFont typeface="Arial" panose="020B0604020202020204" pitchFamily="34" charset="0"/>
              <a:buChar char="•"/>
            </a:pPr>
            <a:r>
              <a:rPr lang="en-US" dirty="0"/>
              <a:t>All women should be routinely asked about their use of alcohol and drugs, including prescription opioid and other medications use for nonmedical reasons</a:t>
            </a:r>
          </a:p>
          <a:p>
            <a:pPr marL="285750" indent="-285750">
              <a:buClr>
                <a:srgbClr val="CC4927"/>
              </a:buClr>
              <a:buFont typeface="Arial" panose="020B0604020202020204" pitchFamily="34" charset="0"/>
              <a:buChar char="•"/>
            </a:pPr>
            <a:r>
              <a:rPr lang="en-US" dirty="0"/>
              <a:t>A caring and non-judgmental approach is essential</a:t>
            </a:r>
          </a:p>
          <a:p>
            <a:pPr marL="285750" indent="-285750">
              <a:buClr>
                <a:srgbClr val="CC4927"/>
              </a:buClr>
              <a:buFont typeface="Arial" panose="020B0604020202020204" pitchFamily="34" charset="0"/>
              <a:buChar char="•"/>
            </a:pPr>
            <a:r>
              <a:rPr lang="en-US" dirty="0"/>
              <a:t>Routine screening should rely on validated screening tools</a:t>
            </a:r>
          </a:p>
          <a:p>
            <a:pPr marL="285750" indent="-285750">
              <a:buClr>
                <a:srgbClr val="CC4927"/>
              </a:buClr>
              <a:buFont typeface="Arial" panose="020B0604020202020204" pitchFamily="34" charset="0"/>
              <a:buChar char="•"/>
            </a:pPr>
            <a:r>
              <a:rPr lang="en-US" dirty="0"/>
              <a:t>ACOG advocates the administration of a brief substance use screening questionnaire to all pregnant women that would trigger a brief behavioral intervention and referral, if warranted</a:t>
            </a:r>
          </a:p>
          <a:p>
            <a:pPr marL="285750" indent="-285750">
              <a:buClr>
                <a:srgbClr val="CC4927"/>
              </a:buClr>
              <a:buFont typeface="Arial" panose="020B0604020202020204" pitchFamily="34" charset="0"/>
              <a:buChar char="•"/>
            </a:pPr>
            <a:r>
              <a:rPr lang="en-US" dirty="0"/>
              <a:t>SBIRT is the acronym that stands for </a:t>
            </a:r>
            <a:r>
              <a:rPr lang="en-US" b="1" dirty="0">
                <a:solidFill>
                  <a:srgbClr val="CC4927"/>
                </a:solidFill>
              </a:rPr>
              <a:t>S</a:t>
            </a:r>
            <a:r>
              <a:rPr lang="en-US" dirty="0"/>
              <a:t>creening, </a:t>
            </a:r>
            <a:r>
              <a:rPr lang="en-US" b="1" dirty="0">
                <a:solidFill>
                  <a:srgbClr val="CC4927"/>
                </a:solidFill>
              </a:rPr>
              <a:t>B</a:t>
            </a:r>
            <a:r>
              <a:rPr lang="en-US" dirty="0"/>
              <a:t>rief </a:t>
            </a:r>
            <a:r>
              <a:rPr lang="en-US" b="1" dirty="0">
                <a:solidFill>
                  <a:srgbClr val="CC4927"/>
                </a:solidFill>
              </a:rPr>
              <a:t>I</a:t>
            </a:r>
            <a:r>
              <a:rPr lang="en-US" dirty="0"/>
              <a:t>ntervention and </a:t>
            </a:r>
            <a:r>
              <a:rPr lang="en-US" b="1" dirty="0">
                <a:solidFill>
                  <a:srgbClr val="CC4927"/>
                </a:solidFill>
              </a:rPr>
              <a:t>R</a:t>
            </a:r>
            <a:r>
              <a:rPr lang="en-US" dirty="0"/>
              <a:t>eferral for </a:t>
            </a:r>
            <a:r>
              <a:rPr lang="en-US" b="1" dirty="0">
                <a:solidFill>
                  <a:srgbClr val="CC4927"/>
                </a:solidFill>
              </a:rPr>
              <a:t>T</a:t>
            </a:r>
            <a:r>
              <a:rPr lang="en-US" dirty="0"/>
              <a:t>reatment – On-line SBIRT training is available at no cost through the Mid-America ATTC - </a:t>
            </a:r>
            <a:r>
              <a:rPr lang="en-US" dirty="0">
                <a:hlinkClick r:id="rId3"/>
              </a:rPr>
              <a:t>https://attcnetwork.org/centers/mid-america-attc/online-courses</a:t>
            </a:r>
            <a:endParaRPr lang="en-US" dirty="0"/>
          </a:p>
          <a:p>
            <a:endParaRPr lang="en-US" dirty="0"/>
          </a:p>
          <a:p>
            <a:endParaRPr lang="en-US" dirty="0"/>
          </a:p>
        </p:txBody>
      </p:sp>
      <p:sp>
        <p:nvSpPr>
          <p:cNvPr id="4" name="TextBox 3">
            <a:extLst>
              <a:ext uri="{FF2B5EF4-FFF2-40B4-BE49-F238E27FC236}">
                <a16:creationId xmlns:a16="http://schemas.microsoft.com/office/drawing/2014/main" id="{94759EA2-704F-3B4E-A862-997306EF50F7}"/>
              </a:ext>
            </a:extLst>
          </p:cNvPr>
          <p:cNvSpPr txBox="1"/>
          <p:nvPr/>
        </p:nvSpPr>
        <p:spPr>
          <a:xfrm>
            <a:off x="1039956" y="6285052"/>
            <a:ext cx="5709192" cy="276999"/>
          </a:xfrm>
          <a:prstGeom prst="rect">
            <a:avLst/>
          </a:prstGeom>
          <a:noFill/>
        </p:spPr>
        <p:txBody>
          <a:bodyPr wrap="none" rtlCol="0">
            <a:spAutoFit/>
          </a:bodyPr>
          <a:lstStyle/>
          <a:p>
            <a:r>
              <a:rPr lang="en-US" sz="1200" dirty="0">
                <a:solidFill>
                  <a:srgbClr val="CC4927"/>
                </a:solidFill>
              </a:rPr>
              <a:t>ACOG, 2017. Society for Maternal Fetal Medicine. J Ecker et al, 2019. AAP, 2020</a:t>
            </a:r>
          </a:p>
        </p:txBody>
      </p:sp>
    </p:spTree>
    <p:extLst>
      <p:ext uri="{BB962C8B-B14F-4D97-AF65-F5344CB8AC3E}">
        <p14:creationId xmlns:p14="http://schemas.microsoft.com/office/powerpoint/2010/main" val="3627752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59B8-5484-E24E-B858-295F9E42A593}"/>
              </a:ext>
            </a:extLst>
          </p:cNvPr>
          <p:cNvSpPr>
            <a:spLocks noGrp="1"/>
          </p:cNvSpPr>
          <p:nvPr>
            <p:ph type="title"/>
          </p:nvPr>
        </p:nvSpPr>
        <p:spPr/>
        <p:txBody>
          <a:bodyPr/>
          <a:lstStyle/>
          <a:p>
            <a:r>
              <a:rPr lang="en-US" dirty="0"/>
              <a:t>	OB Providers</a:t>
            </a:r>
          </a:p>
        </p:txBody>
      </p:sp>
      <p:sp>
        <p:nvSpPr>
          <p:cNvPr id="3" name="Content Placeholder 2">
            <a:extLst>
              <a:ext uri="{FF2B5EF4-FFF2-40B4-BE49-F238E27FC236}">
                <a16:creationId xmlns:a16="http://schemas.microsoft.com/office/drawing/2014/main" id="{8452A3B6-43D7-E744-9027-824C8003C2F7}"/>
              </a:ext>
            </a:extLst>
          </p:cNvPr>
          <p:cNvSpPr>
            <a:spLocks noGrp="1"/>
          </p:cNvSpPr>
          <p:nvPr>
            <p:ph sz="quarter" idx="13"/>
          </p:nvPr>
        </p:nvSpPr>
        <p:spPr>
          <a:xfrm>
            <a:off x="1057656" y="1234440"/>
            <a:ext cx="9625777" cy="4389120"/>
          </a:xfrm>
        </p:spPr>
        <p:txBody>
          <a:bodyPr>
            <a:normAutofit/>
          </a:bodyPr>
          <a:lstStyle/>
          <a:p>
            <a:pPr marL="285750" indent="-285750">
              <a:buClr>
                <a:schemeClr val="accent6">
                  <a:lumMod val="75000"/>
                </a:schemeClr>
              </a:buClr>
              <a:buFont typeface="Arial" panose="020B0604020202020204" pitchFamily="34" charset="0"/>
              <a:buChar char="•"/>
            </a:pPr>
            <a:r>
              <a:rPr lang="en-US" sz="2000" dirty="0"/>
              <a:t>Play a critical role as a bridge to treatment for opioid use disorder (OUD)</a:t>
            </a:r>
          </a:p>
          <a:p>
            <a:pPr marL="285750" indent="-285750">
              <a:buClr>
                <a:schemeClr val="accent6">
                  <a:lumMod val="75000"/>
                </a:schemeClr>
              </a:buClr>
              <a:buFont typeface="Arial" panose="020B0604020202020204" pitchFamily="34" charset="0"/>
              <a:buChar char="•"/>
            </a:pPr>
            <a:r>
              <a:rPr lang="en-US" sz="2000" dirty="0"/>
              <a:t>Prevent dire consequences of untreated OUD (overdose death, fetal loss, and preterm birth) by implementing universal screening for SUD per ACOG recommendations  </a:t>
            </a:r>
          </a:p>
          <a:p>
            <a:pPr marL="285750" indent="-285750">
              <a:buClr>
                <a:schemeClr val="accent6">
                  <a:lumMod val="75000"/>
                </a:schemeClr>
              </a:buClr>
              <a:buFont typeface="Arial" panose="020B0604020202020204" pitchFamily="34" charset="0"/>
              <a:buChar char="•"/>
            </a:pPr>
            <a:r>
              <a:rPr lang="en-US" sz="2000" dirty="0"/>
              <a:t>Can couple screening with the provision of or referral to treatment that includes MOUD</a:t>
            </a:r>
          </a:p>
          <a:p>
            <a:pPr marL="285750" indent="-285750">
              <a:buClr>
                <a:schemeClr val="accent6">
                  <a:lumMod val="75000"/>
                </a:schemeClr>
              </a:buClr>
              <a:buFont typeface="Arial" panose="020B0604020202020204" pitchFamily="34" charset="0"/>
              <a:buChar char="•"/>
            </a:pPr>
            <a:r>
              <a:rPr lang="en-US" sz="2000" dirty="0"/>
              <a:t>Have an opportunity to expand care to include MOUD per new DHHS Practice Guidelines</a:t>
            </a:r>
          </a:p>
          <a:p>
            <a:pPr marL="285750" indent="-285750">
              <a:buClr>
                <a:schemeClr val="accent6">
                  <a:lumMod val="75000"/>
                </a:schemeClr>
              </a:buClr>
              <a:buFont typeface="Arial" panose="020B0604020202020204" pitchFamily="34" charset="0"/>
              <a:buChar char="•"/>
            </a:pPr>
            <a:r>
              <a:rPr lang="en-US" sz="2000" dirty="0"/>
              <a:t>Can establish partnerships with local SUD treatment providers to facilitate a “warm” referral process to assure patients with OUD have access to evidence-based treatment that includes MOUD </a:t>
            </a:r>
          </a:p>
          <a:p>
            <a:endParaRPr lang="en-US" sz="1800" dirty="0"/>
          </a:p>
        </p:txBody>
      </p:sp>
      <p:sp>
        <p:nvSpPr>
          <p:cNvPr id="4" name="TextBox 3">
            <a:extLst>
              <a:ext uri="{FF2B5EF4-FFF2-40B4-BE49-F238E27FC236}">
                <a16:creationId xmlns:a16="http://schemas.microsoft.com/office/drawing/2014/main" id="{01A5FC0A-9208-E742-B5EE-4B9E98AF870A}"/>
              </a:ext>
            </a:extLst>
          </p:cNvPr>
          <p:cNvSpPr txBox="1"/>
          <p:nvPr/>
        </p:nvSpPr>
        <p:spPr>
          <a:xfrm>
            <a:off x="1057656" y="6389225"/>
            <a:ext cx="1787669" cy="276999"/>
          </a:xfrm>
          <a:prstGeom prst="rect">
            <a:avLst/>
          </a:prstGeom>
          <a:noFill/>
        </p:spPr>
        <p:txBody>
          <a:bodyPr wrap="none" rtlCol="0">
            <a:spAutoFit/>
          </a:bodyPr>
          <a:lstStyle/>
          <a:p>
            <a:r>
              <a:rPr lang="en-US" sz="1200" dirty="0">
                <a:solidFill>
                  <a:schemeClr val="accent2">
                    <a:lumMod val="75000"/>
                  </a:schemeClr>
                </a:solidFill>
              </a:rPr>
              <a:t>AAP 2020, ACOG 2017</a:t>
            </a:r>
          </a:p>
        </p:txBody>
      </p:sp>
    </p:spTree>
    <p:extLst>
      <p:ext uri="{BB962C8B-B14F-4D97-AF65-F5344CB8AC3E}">
        <p14:creationId xmlns:p14="http://schemas.microsoft.com/office/powerpoint/2010/main" val="3586856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749C9-24C9-1643-B364-BA2321344F49}"/>
              </a:ext>
            </a:extLst>
          </p:cNvPr>
          <p:cNvSpPr>
            <a:spLocks noGrp="1"/>
          </p:cNvSpPr>
          <p:nvPr>
            <p:ph type="title"/>
          </p:nvPr>
        </p:nvSpPr>
        <p:spPr>
          <a:xfrm>
            <a:off x="2481944" y="2639290"/>
            <a:ext cx="9488384" cy="2576946"/>
          </a:xfrm>
        </p:spPr>
        <p:txBody>
          <a:bodyPr/>
          <a:lstStyle/>
          <a:p>
            <a:pPr algn="r"/>
            <a:r>
              <a:rPr lang="en-US" b="1" dirty="0"/>
              <a:t>Evidence Based Treatment for Pregnant Women With an Opioid Use Disorder</a:t>
            </a:r>
          </a:p>
        </p:txBody>
      </p:sp>
    </p:spTree>
    <p:extLst>
      <p:ext uri="{BB962C8B-B14F-4D97-AF65-F5344CB8AC3E}">
        <p14:creationId xmlns:p14="http://schemas.microsoft.com/office/powerpoint/2010/main" val="394433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1310-E6FD-C84C-9D03-52D570B343B2}"/>
              </a:ext>
            </a:extLst>
          </p:cNvPr>
          <p:cNvSpPr>
            <a:spLocks noGrp="1"/>
          </p:cNvSpPr>
          <p:nvPr>
            <p:ph type="title"/>
          </p:nvPr>
        </p:nvSpPr>
        <p:spPr/>
        <p:txBody>
          <a:bodyPr>
            <a:normAutofit/>
          </a:bodyPr>
          <a:lstStyle/>
          <a:p>
            <a:r>
              <a:rPr lang="en-US" b="1" dirty="0"/>
              <a:t>	Treatment</a:t>
            </a:r>
          </a:p>
        </p:txBody>
      </p:sp>
      <p:sp>
        <p:nvSpPr>
          <p:cNvPr id="3" name="Content Placeholder 2">
            <a:extLst>
              <a:ext uri="{FF2B5EF4-FFF2-40B4-BE49-F238E27FC236}">
                <a16:creationId xmlns:a16="http://schemas.microsoft.com/office/drawing/2014/main" id="{228A8034-F6FF-D047-82BD-1DD22833F7A6}"/>
              </a:ext>
            </a:extLst>
          </p:cNvPr>
          <p:cNvSpPr>
            <a:spLocks noGrp="1"/>
          </p:cNvSpPr>
          <p:nvPr>
            <p:ph sz="quarter" idx="13"/>
          </p:nvPr>
        </p:nvSpPr>
        <p:spPr>
          <a:xfrm>
            <a:off x="838200" y="1548670"/>
            <a:ext cx="6031404" cy="4389120"/>
          </a:xfrm>
        </p:spPr>
        <p:txBody>
          <a:bodyPr>
            <a:normAutofit/>
          </a:bodyPr>
          <a:lstStyle/>
          <a:p>
            <a:pPr marL="12700" marR="127635"/>
            <a:r>
              <a:rPr lang="en-US" sz="2400" dirty="0">
                <a:solidFill>
                  <a:srgbClr val="3E3E3E"/>
                </a:solidFill>
                <a:ea typeface="Source Sans Pro" panose="020B0503030403020204" pitchFamily="34" charset="0"/>
                <a:cs typeface="Calibri"/>
              </a:rPr>
              <a:t>The</a:t>
            </a:r>
            <a:r>
              <a:rPr lang="en-US" sz="2400" spc="10" dirty="0">
                <a:solidFill>
                  <a:srgbClr val="3E3E3E"/>
                </a:solidFill>
                <a:ea typeface="Source Sans Pro" panose="020B0503030403020204" pitchFamily="34" charset="0"/>
                <a:cs typeface="Calibri"/>
              </a:rPr>
              <a:t> </a:t>
            </a:r>
            <a:r>
              <a:rPr lang="en-US" sz="2400" spc="5" dirty="0">
                <a:solidFill>
                  <a:srgbClr val="3E3E3E"/>
                </a:solidFill>
                <a:ea typeface="Source Sans Pro" panose="020B0503030403020204" pitchFamily="34" charset="0"/>
                <a:cs typeface="Calibri"/>
              </a:rPr>
              <a:t>Nationa</a:t>
            </a:r>
            <a:r>
              <a:rPr lang="en-US" sz="2400" dirty="0">
                <a:solidFill>
                  <a:srgbClr val="3E3E3E"/>
                </a:solidFill>
                <a:ea typeface="Source Sans Pro" panose="020B0503030403020204" pitchFamily="34" charset="0"/>
                <a:cs typeface="Calibri"/>
              </a:rPr>
              <a:t>l</a:t>
            </a:r>
            <a:r>
              <a:rPr lang="en-US" sz="2400" spc="-10"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Institute</a:t>
            </a:r>
            <a:r>
              <a:rPr lang="en-US" sz="2400" spc="5"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on</a:t>
            </a:r>
            <a:r>
              <a:rPr lang="en-US" sz="2400" spc="5"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Drug</a:t>
            </a:r>
            <a:r>
              <a:rPr lang="en-US" sz="2400" spc="10" dirty="0">
                <a:solidFill>
                  <a:srgbClr val="3E3E3E"/>
                </a:solidFill>
                <a:ea typeface="Source Sans Pro" panose="020B0503030403020204" pitchFamily="34" charset="0"/>
                <a:cs typeface="Calibri"/>
              </a:rPr>
              <a:t> </a:t>
            </a:r>
            <a:r>
              <a:rPr lang="en-US" sz="2400" spc="5" dirty="0">
                <a:solidFill>
                  <a:srgbClr val="3E3E3E"/>
                </a:solidFill>
                <a:ea typeface="Source Sans Pro" panose="020B0503030403020204" pitchFamily="34" charset="0"/>
                <a:cs typeface="Calibri"/>
              </a:rPr>
              <a:t>Abuse</a:t>
            </a:r>
            <a:r>
              <a:rPr lang="en-US" sz="2400" spc="-10"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(NIDA) </a:t>
            </a:r>
            <a:r>
              <a:rPr lang="en-US" sz="2400" spc="-5" dirty="0">
                <a:solidFill>
                  <a:srgbClr val="3E3E3E"/>
                </a:solidFill>
                <a:ea typeface="Source Sans Pro" panose="020B0503030403020204" pitchFamily="34" charset="0"/>
                <a:cs typeface="Calibri"/>
              </a:rPr>
              <a:t>o</a:t>
            </a:r>
            <a:r>
              <a:rPr lang="en-US" sz="2400" dirty="0">
                <a:solidFill>
                  <a:srgbClr val="3E3E3E"/>
                </a:solidFill>
                <a:ea typeface="Source Sans Pro" panose="020B0503030403020204" pitchFamily="34" charset="0"/>
                <a:cs typeface="Calibri"/>
              </a:rPr>
              <a:t>ut</a:t>
            </a:r>
            <a:r>
              <a:rPr lang="en-US" sz="2400" spc="-5" dirty="0">
                <a:solidFill>
                  <a:srgbClr val="3E3E3E"/>
                </a:solidFill>
                <a:ea typeface="Source Sans Pro" panose="020B0503030403020204" pitchFamily="34" charset="0"/>
                <a:cs typeface="Calibri"/>
              </a:rPr>
              <a:t>li</a:t>
            </a:r>
            <a:r>
              <a:rPr lang="en-US" sz="2400" dirty="0">
                <a:solidFill>
                  <a:srgbClr val="3E3E3E"/>
                </a:solidFill>
                <a:ea typeface="Source Sans Pro" panose="020B0503030403020204" pitchFamily="34" charset="0"/>
                <a:cs typeface="Calibri"/>
              </a:rPr>
              <a:t>n</a:t>
            </a:r>
            <a:r>
              <a:rPr lang="en-US" sz="2400" spc="-5" dirty="0">
                <a:solidFill>
                  <a:srgbClr val="3E3E3E"/>
                </a:solidFill>
                <a:ea typeface="Source Sans Pro" panose="020B0503030403020204" pitchFamily="34" charset="0"/>
                <a:cs typeface="Calibri"/>
              </a:rPr>
              <a:t>e</a:t>
            </a:r>
            <a:r>
              <a:rPr lang="en-US" sz="2400" dirty="0">
                <a:solidFill>
                  <a:srgbClr val="3E3E3E"/>
                </a:solidFill>
                <a:ea typeface="Source Sans Pro" panose="020B0503030403020204" pitchFamily="34" charset="0"/>
                <a:cs typeface="Calibri"/>
              </a:rPr>
              <a:t>s</a:t>
            </a:r>
            <a:r>
              <a:rPr lang="en-US" sz="2400" spc="-5"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13</a:t>
            </a:r>
            <a:r>
              <a:rPr lang="en-US" sz="2400" spc="-5"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p</a:t>
            </a:r>
            <a:r>
              <a:rPr lang="en-US" sz="2400" spc="-5" dirty="0">
                <a:solidFill>
                  <a:srgbClr val="3E3E3E"/>
                </a:solidFill>
                <a:ea typeface="Source Sans Pro" panose="020B0503030403020204" pitchFamily="34" charset="0"/>
                <a:cs typeface="Calibri"/>
              </a:rPr>
              <a:t>ri</a:t>
            </a:r>
            <a:r>
              <a:rPr lang="en-US" sz="2400" dirty="0">
                <a:solidFill>
                  <a:srgbClr val="3E3E3E"/>
                </a:solidFill>
                <a:ea typeface="Source Sans Pro" panose="020B0503030403020204" pitchFamily="34" charset="0"/>
                <a:cs typeface="Calibri"/>
              </a:rPr>
              <a:t>nc</a:t>
            </a:r>
            <a:r>
              <a:rPr lang="en-US" sz="2400" spc="-5" dirty="0">
                <a:solidFill>
                  <a:srgbClr val="3E3E3E"/>
                </a:solidFill>
                <a:ea typeface="Source Sans Pro" panose="020B0503030403020204" pitchFamily="34" charset="0"/>
                <a:cs typeface="Calibri"/>
              </a:rPr>
              <a:t>i</a:t>
            </a:r>
            <a:r>
              <a:rPr lang="en-US" sz="2400" dirty="0">
                <a:solidFill>
                  <a:srgbClr val="3E3E3E"/>
                </a:solidFill>
                <a:ea typeface="Source Sans Pro" panose="020B0503030403020204" pitchFamily="34" charset="0"/>
                <a:cs typeface="Calibri"/>
              </a:rPr>
              <a:t>p</a:t>
            </a:r>
            <a:r>
              <a:rPr lang="en-US" sz="2400" spc="-5" dirty="0">
                <a:solidFill>
                  <a:srgbClr val="3E3E3E"/>
                </a:solidFill>
                <a:ea typeface="Source Sans Pro" panose="020B0503030403020204" pitchFamily="34" charset="0"/>
                <a:cs typeface="Calibri"/>
              </a:rPr>
              <a:t>le</a:t>
            </a:r>
            <a:r>
              <a:rPr lang="en-US" sz="2400" dirty="0">
                <a:solidFill>
                  <a:srgbClr val="3E3E3E"/>
                </a:solidFill>
                <a:ea typeface="Source Sans Pro" panose="020B0503030403020204" pitchFamily="34" charset="0"/>
                <a:cs typeface="Calibri"/>
              </a:rPr>
              <a:t>s</a:t>
            </a:r>
            <a:r>
              <a:rPr lang="en-US" sz="2400" spc="-5" dirty="0">
                <a:solidFill>
                  <a:srgbClr val="3E3E3E"/>
                </a:solidFill>
                <a:ea typeface="Source Sans Pro" panose="020B0503030403020204" pitchFamily="34" charset="0"/>
                <a:cs typeface="Calibri"/>
              </a:rPr>
              <a:t> </a:t>
            </a:r>
            <a:r>
              <a:rPr lang="en-US" sz="2400" spc="-40" dirty="0">
                <a:solidFill>
                  <a:srgbClr val="3E3E3E"/>
                </a:solidFill>
                <a:ea typeface="Source Sans Pro" panose="020B0503030403020204" pitchFamily="34" charset="0"/>
                <a:cs typeface="Calibri"/>
              </a:rPr>
              <a:t>f</a:t>
            </a:r>
            <a:r>
              <a:rPr lang="en-US" sz="2400" spc="-5" dirty="0">
                <a:solidFill>
                  <a:srgbClr val="3E3E3E"/>
                </a:solidFill>
                <a:ea typeface="Source Sans Pro" panose="020B0503030403020204" pitchFamily="34" charset="0"/>
                <a:cs typeface="Calibri"/>
              </a:rPr>
              <a:t>o</a:t>
            </a:r>
            <a:r>
              <a:rPr lang="en-US" sz="2400" dirty="0">
                <a:solidFill>
                  <a:srgbClr val="3E3E3E"/>
                </a:solidFill>
                <a:ea typeface="Source Sans Pro" panose="020B0503030403020204" pitchFamily="34" charset="0"/>
                <a:cs typeface="Calibri"/>
              </a:rPr>
              <a:t>r</a:t>
            </a:r>
            <a:r>
              <a:rPr lang="en-US" sz="2400" spc="-15" dirty="0">
                <a:solidFill>
                  <a:srgbClr val="3E3E3E"/>
                </a:solidFill>
                <a:ea typeface="Source Sans Pro" panose="020B0503030403020204" pitchFamily="34" charset="0"/>
                <a:cs typeface="Calibri"/>
              </a:rPr>
              <a:t> e</a:t>
            </a:r>
            <a:r>
              <a:rPr lang="en-US" sz="2400" spc="-25" dirty="0">
                <a:solidFill>
                  <a:srgbClr val="3E3E3E"/>
                </a:solidFill>
                <a:ea typeface="Source Sans Pro" panose="020B0503030403020204" pitchFamily="34" charset="0"/>
                <a:cs typeface="Calibri"/>
              </a:rPr>
              <a:t>f</a:t>
            </a:r>
            <a:r>
              <a:rPr lang="en-US" sz="2400" spc="-50" dirty="0">
                <a:solidFill>
                  <a:srgbClr val="3E3E3E"/>
                </a:solidFill>
                <a:ea typeface="Source Sans Pro" panose="020B0503030403020204" pitchFamily="34" charset="0"/>
                <a:cs typeface="Calibri"/>
              </a:rPr>
              <a:t>f</a:t>
            </a:r>
            <a:r>
              <a:rPr lang="en-US" sz="2400" spc="-5" dirty="0">
                <a:solidFill>
                  <a:srgbClr val="3E3E3E"/>
                </a:solidFill>
                <a:ea typeface="Source Sans Pro" panose="020B0503030403020204" pitchFamily="34" charset="0"/>
                <a:cs typeface="Calibri"/>
              </a:rPr>
              <a:t>e</a:t>
            </a:r>
            <a:r>
              <a:rPr lang="en-US" sz="2400" dirty="0">
                <a:solidFill>
                  <a:srgbClr val="3E3E3E"/>
                </a:solidFill>
                <a:ea typeface="Source Sans Pro" panose="020B0503030403020204" pitchFamily="34" charset="0"/>
                <a:cs typeface="Calibri"/>
              </a:rPr>
              <a:t>ct</a:t>
            </a:r>
            <a:r>
              <a:rPr lang="en-US" sz="2400" spc="-5" dirty="0">
                <a:solidFill>
                  <a:srgbClr val="3E3E3E"/>
                </a:solidFill>
                <a:ea typeface="Source Sans Pro" panose="020B0503030403020204" pitchFamily="34" charset="0"/>
                <a:cs typeface="Calibri"/>
              </a:rPr>
              <a:t>i</a:t>
            </a:r>
            <a:r>
              <a:rPr lang="en-US" sz="2400" spc="-30" dirty="0">
                <a:solidFill>
                  <a:srgbClr val="3E3E3E"/>
                </a:solidFill>
                <a:ea typeface="Source Sans Pro" panose="020B0503030403020204" pitchFamily="34" charset="0"/>
                <a:cs typeface="Calibri"/>
              </a:rPr>
              <a:t>v</a:t>
            </a:r>
            <a:r>
              <a:rPr lang="en-US" sz="2400" dirty="0">
                <a:solidFill>
                  <a:srgbClr val="3E3E3E"/>
                </a:solidFill>
                <a:ea typeface="Source Sans Pro" panose="020B0503030403020204" pitchFamily="34" charset="0"/>
                <a:cs typeface="Calibri"/>
              </a:rPr>
              <a:t>e</a:t>
            </a:r>
            <a:r>
              <a:rPr lang="en-US" sz="2400" spc="25"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t</a:t>
            </a:r>
            <a:r>
              <a:rPr lang="en-US" sz="2400" spc="-30" dirty="0">
                <a:solidFill>
                  <a:srgbClr val="3E3E3E"/>
                </a:solidFill>
                <a:ea typeface="Source Sans Pro" panose="020B0503030403020204" pitchFamily="34" charset="0"/>
                <a:cs typeface="Calibri"/>
              </a:rPr>
              <a:t>r</a:t>
            </a:r>
            <a:r>
              <a:rPr lang="en-US" sz="2400" spc="-5" dirty="0">
                <a:solidFill>
                  <a:srgbClr val="3E3E3E"/>
                </a:solidFill>
                <a:ea typeface="Source Sans Pro" panose="020B0503030403020204" pitchFamily="34" charset="0"/>
                <a:cs typeface="Calibri"/>
              </a:rPr>
              <a:t>e</a:t>
            </a:r>
            <a:r>
              <a:rPr lang="en-US" sz="2400" spc="-25" dirty="0">
                <a:solidFill>
                  <a:srgbClr val="3E3E3E"/>
                </a:solidFill>
                <a:ea typeface="Source Sans Pro" panose="020B0503030403020204" pitchFamily="34" charset="0"/>
                <a:cs typeface="Calibri"/>
              </a:rPr>
              <a:t>a</a:t>
            </a:r>
            <a:r>
              <a:rPr lang="en-US" sz="2400" dirty="0">
                <a:solidFill>
                  <a:srgbClr val="3E3E3E"/>
                </a:solidFill>
                <a:ea typeface="Source Sans Pro" panose="020B0503030403020204" pitchFamily="34" charset="0"/>
                <a:cs typeface="Calibri"/>
              </a:rPr>
              <a:t>t</a:t>
            </a:r>
            <a:r>
              <a:rPr lang="en-US" sz="2400" spc="-5" dirty="0">
                <a:solidFill>
                  <a:srgbClr val="3E3E3E"/>
                </a:solidFill>
                <a:ea typeface="Source Sans Pro" panose="020B0503030403020204" pitchFamily="34" charset="0"/>
                <a:cs typeface="Calibri"/>
              </a:rPr>
              <a:t>me</a:t>
            </a:r>
            <a:r>
              <a:rPr lang="en-US" sz="2400" spc="-25" dirty="0">
                <a:solidFill>
                  <a:srgbClr val="3E3E3E"/>
                </a:solidFill>
                <a:ea typeface="Source Sans Pro" panose="020B0503030403020204" pitchFamily="34" charset="0"/>
                <a:cs typeface="Calibri"/>
              </a:rPr>
              <a:t>n</a:t>
            </a:r>
            <a:r>
              <a:rPr lang="en-US" sz="2400" dirty="0">
                <a:solidFill>
                  <a:srgbClr val="3E3E3E"/>
                </a:solidFill>
                <a:ea typeface="Source Sans Pro" panose="020B0503030403020204" pitchFamily="34" charset="0"/>
                <a:cs typeface="Calibri"/>
              </a:rPr>
              <a:t>t</a:t>
            </a:r>
            <a:r>
              <a:rPr lang="en-US" sz="2400" spc="25" dirty="0">
                <a:solidFill>
                  <a:srgbClr val="3E3E3E"/>
                </a:solidFill>
                <a:ea typeface="Source Sans Pro" panose="020B0503030403020204" pitchFamily="34" charset="0"/>
                <a:cs typeface="Calibri"/>
              </a:rPr>
              <a:t> </a:t>
            </a:r>
            <a:r>
              <a:rPr lang="en-US" sz="2400" spc="-5" dirty="0">
                <a:solidFill>
                  <a:srgbClr val="3E3E3E"/>
                </a:solidFill>
                <a:ea typeface="Source Sans Pro" panose="020B0503030403020204" pitchFamily="34" charset="0"/>
                <a:cs typeface="Calibri"/>
              </a:rPr>
              <a:t>o</a:t>
            </a:r>
            <a:r>
              <a:rPr lang="en-US" sz="2400" dirty="0">
                <a:solidFill>
                  <a:srgbClr val="3E3E3E"/>
                </a:solidFill>
                <a:ea typeface="Source Sans Pro" panose="020B0503030403020204" pitchFamily="34" charset="0"/>
                <a:cs typeface="Calibri"/>
              </a:rPr>
              <a:t>f d</a:t>
            </a:r>
            <a:r>
              <a:rPr lang="en-US" sz="2400" spc="-5" dirty="0">
                <a:solidFill>
                  <a:srgbClr val="3E3E3E"/>
                </a:solidFill>
                <a:ea typeface="Source Sans Pro" panose="020B0503030403020204" pitchFamily="34" charset="0"/>
                <a:cs typeface="Calibri"/>
              </a:rPr>
              <a:t>r</a:t>
            </a:r>
            <a:r>
              <a:rPr lang="en-US" sz="2400" dirty="0">
                <a:solidFill>
                  <a:srgbClr val="3E3E3E"/>
                </a:solidFill>
                <a:ea typeface="Source Sans Pro" panose="020B0503030403020204" pitchFamily="34" charset="0"/>
                <a:cs typeface="Calibri"/>
              </a:rPr>
              <a:t>ug</a:t>
            </a:r>
            <a:r>
              <a:rPr lang="en-US" sz="2400" spc="-15"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add</a:t>
            </a:r>
            <a:r>
              <a:rPr lang="en-US" sz="2400" spc="-5" dirty="0">
                <a:solidFill>
                  <a:srgbClr val="3E3E3E"/>
                </a:solidFill>
                <a:ea typeface="Source Sans Pro" panose="020B0503030403020204" pitchFamily="34" charset="0"/>
                <a:cs typeface="Calibri"/>
              </a:rPr>
              <a:t>i</a:t>
            </a:r>
            <a:r>
              <a:rPr lang="en-US" sz="2400" dirty="0">
                <a:solidFill>
                  <a:srgbClr val="3E3E3E"/>
                </a:solidFill>
                <a:ea typeface="Source Sans Pro" panose="020B0503030403020204" pitchFamily="34" charset="0"/>
                <a:cs typeface="Calibri"/>
              </a:rPr>
              <a:t>ct</a:t>
            </a:r>
            <a:r>
              <a:rPr lang="en-US" sz="2400" spc="-5" dirty="0">
                <a:solidFill>
                  <a:srgbClr val="3E3E3E"/>
                </a:solidFill>
                <a:ea typeface="Source Sans Pro" panose="020B0503030403020204" pitchFamily="34" charset="0"/>
                <a:cs typeface="Calibri"/>
              </a:rPr>
              <a:t>io</a:t>
            </a:r>
            <a:r>
              <a:rPr lang="en-US" sz="2400" dirty="0">
                <a:solidFill>
                  <a:srgbClr val="3E3E3E"/>
                </a:solidFill>
                <a:ea typeface="Source Sans Pro" panose="020B0503030403020204" pitchFamily="34" charset="0"/>
                <a:cs typeface="Calibri"/>
              </a:rPr>
              <a:t>n</a:t>
            </a:r>
            <a:r>
              <a:rPr lang="en-US" sz="2400" spc="-5" dirty="0">
                <a:solidFill>
                  <a:srgbClr val="3E3E3E"/>
                </a:solidFill>
                <a:ea typeface="Source Sans Pro" panose="020B0503030403020204" pitchFamily="34" charset="0"/>
                <a:cs typeface="Calibri"/>
              </a:rPr>
              <a:t> i</a:t>
            </a:r>
            <a:r>
              <a:rPr lang="en-US" sz="2400" dirty="0">
                <a:solidFill>
                  <a:srgbClr val="3E3E3E"/>
                </a:solidFill>
                <a:ea typeface="Source Sans Pro" panose="020B0503030403020204" pitchFamily="34" charset="0"/>
                <a:cs typeface="Calibri"/>
              </a:rPr>
              <a:t>n</a:t>
            </a:r>
            <a:r>
              <a:rPr lang="en-US" sz="2400" spc="-5"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th</a:t>
            </a:r>
            <a:r>
              <a:rPr lang="en-US" sz="2400" spc="-5" dirty="0">
                <a:solidFill>
                  <a:srgbClr val="3E3E3E"/>
                </a:solidFill>
                <a:ea typeface="Source Sans Pro" panose="020B0503030403020204" pitchFamily="34" charset="0"/>
                <a:cs typeface="Calibri"/>
              </a:rPr>
              <a:t>ei</a:t>
            </a:r>
            <a:r>
              <a:rPr lang="en-US" sz="2400" dirty="0">
                <a:solidFill>
                  <a:srgbClr val="3E3E3E"/>
                </a:solidFill>
                <a:ea typeface="Source Sans Pro" panose="020B0503030403020204" pitchFamily="34" charset="0"/>
                <a:cs typeface="Calibri"/>
              </a:rPr>
              <a:t>r</a:t>
            </a:r>
            <a:r>
              <a:rPr lang="en-US" sz="2400" spc="10"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2018</a:t>
            </a:r>
            <a:r>
              <a:rPr lang="en-US" sz="2400" spc="-30"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pub</a:t>
            </a:r>
            <a:r>
              <a:rPr lang="en-US" sz="2400" spc="-5" dirty="0">
                <a:solidFill>
                  <a:srgbClr val="3E3E3E"/>
                </a:solidFill>
                <a:ea typeface="Source Sans Pro" panose="020B0503030403020204" pitchFamily="34" charset="0"/>
                <a:cs typeface="Calibri"/>
              </a:rPr>
              <a:t>li</a:t>
            </a:r>
            <a:r>
              <a:rPr lang="en-US" sz="2400" spc="-10" dirty="0">
                <a:solidFill>
                  <a:srgbClr val="3E3E3E"/>
                </a:solidFill>
                <a:ea typeface="Source Sans Pro" panose="020B0503030403020204" pitchFamily="34" charset="0"/>
                <a:cs typeface="Calibri"/>
              </a:rPr>
              <a:t>c</a:t>
            </a:r>
            <a:r>
              <a:rPr lang="en-US" sz="2400" spc="-25" dirty="0">
                <a:solidFill>
                  <a:srgbClr val="3E3E3E"/>
                </a:solidFill>
                <a:ea typeface="Source Sans Pro" panose="020B0503030403020204" pitchFamily="34" charset="0"/>
                <a:cs typeface="Calibri"/>
              </a:rPr>
              <a:t>a</a:t>
            </a:r>
            <a:r>
              <a:rPr lang="en-US" sz="2400" dirty="0">
                <a:solidFill>
                  <a:srgbClr val="3E3E3E"/>
                </a:solidFill>
                <a:ea typeface="Source Sans Pro" panose="020B0503030403020204" pitchFamily="34" charset="0"/>
                <a:cs typeface="Calibri"/>
              </a:rPr>
              <a:t>t</a:t>
            </a:r>
            <a:r>
              <a:rPr lang="en-US" sz="2400" spc="-5" dirty="0">
                <a:solidFill>
                  <a:srgbClr val="3E3E3E"/>
                </a:solidFill>
                <a:ea typeface="Source Sans Pro" panose="020B0503030403020204" pitchFamily="34" charset="0"/>
                <a:cs typeface="Calibri"/>
              </a:rPr>
              <a:t>io</a:t>
            </a:r>
            <a:r>
              <a:rPr lang="en-US" sz="2400" dirty="0">
                <a:solidFill>
                  <a:srgbClr val="3E3E3E"/>
                </a:solidFill>
                <a:ea typeface="Source Sans Pro" panose="020B0503030403020204" pitchFamily="34" charset="0"/>
                <a:cs typeface="Calibri"/>
              </a:rPr>
              <a:t>n “</a:t>
            </a:r>
            <a:r>
              <a:rPr lang="en-US" sz="2400" spc="-5" dirty="0">
                <a:solidFill>
                  <a:srgbClr val="3E3E3E"/>
                </a:solidFill>
                <a:ea typeface="Source Sans Pro" panose="020B0503030403020204" pitchFamily="34" charset="0"/>
                <a:cs typeface="Calibri"/>
              </a:rPr>
              <a:t>Pri</a:t>
            </a:r>
            <a:r>
              <a:rPr lang="en-US" sz="2400" dirty="0">
                <a:solidFill>
                  <a:srgbClr val="3E3E3E"/>
                </a:solidFill>
                <a:ea typeface="Source Sans Pro" panose="020B0503030403020204" pitchFamily="34" charset="0"/>
                <a:cs typeface="Calibri"/>
              </a:rPr>
              <a:t>nc</a:t>
            </a:r>
            <a:r>
              <a:rPr lang="en-US" sz="2400" spc="-5" dirty="0">
                <a:solidFill>
                  <a:srgbClr val="3E3E3E"/>
                </a:solidFill>
                <a:ea typeface="Source Sans Pro" panose="020B0503030403020204" pitchFamily="34" charset="0"/>
                <a:cs typeface="Calibri"/>
              </a:rPr>
              <a:t>i</a:t>
            </a:r>
            <a:r>
              <a:rPr lang="en-US" sz="2400" dirty="0">
                <a:solidFill>
                  <a:srgbClr val="3E3E3E"/>
                </a:solidFill>
                <a:ea typeface="Source Sans Pro" panose="020B0503030403020204" pitchFamily="34" charset="0"/>
                <a:cs typeface="Calibri"/>
              </a:rPr>
              <a:t>p</a:t>
            </a:r>
            <a:r>
              <a:rPr lang="en-US" sz="2400" spc="-5" dirty="0">
                <a:solidFill>
                  <a:srgbClr val="3E3E3E"/>
                </a:solidFill>
                <a:ea typeface="Source Sans Pro" panose="020B0503030403020204" pitchFamily="34" charset="0"/>
                <a:cs typeface="Calibri"/>
              </a:rPr>
              <a:t>le</a:t>
            </a:r>
            <a:r>
              <a:rPr lang="en-US" sz="2400" dirty="0">
                <a:solidFill>
                  <a:srgbClr val="3E3E3E"/>
                </a:solidFill>
                <a:ea typeface="Source Sans Pro" panose="020B0503030403020204" pitchFamily="34" charset="0"/>
                <a:cs typeface="Calibri"/>
              </a:rPr>
              <a:t>s</a:t>
            </a:r>
            <a:r>
              <a:rPr lang="en-US" sz="2400" spc="10" dirty="0">
                <a:solidFill>
                  <a:srgbClr val="3E3E3E"/>
                </a:solidFill>
                <a:ea typeface="Source Sans Pro" panose="020B0503030403020204" pitchFamily="34" charset="0"/>
                <a:cs typeface="Calibri"/>
              </a:rPr>
              <a:t> </a:t>
            </a:r>
            <a:r>
              <a:rPr lang="en-US" sz="2400" spc="-5" dirty="0">
                <a:solidFill>
                  <a:srgbClr val="3E3E3E"/>
                </a:solidFill>
                <a:ea typeface="Source Sans Pro" panose="020B0503030403020204" pitchFamily="34" charset="0"/>
                <a:cs typeface="Calibri"/>
              </a:rPr>
              <a:t>o</a:t>
            </a:r>
            <a:r>
              <a:rPr lang="en-US" sz="2400" dirty="0">
                <a:solidFill>
                  <a:srgbClr val="3E3E3E"/>
                </a:solidFill>
                <a:ea typeface="Source Sans Pro" panose="020B0503030403020204" pitchFamily="34" charset="0"/>
                <a:cs typeface="Calibri"/>
              </a:rPr>
              <a:t>f D</a:t>
            </a:r>
            <a:r>
              <a:rPr lang="en-US" sz="2400" spc="-5" dirty="0">
                <a:solidFill>
                  <a:srgbClr val="3E3E3E"/>
                </a:solidFill>
                <a:ea typeface="Source Sans Pro" panose="020B0503030403020204" pitchFamily="34" charset="0"/>
                <a:cs typeface="Calibri"/>
              </a:rPr>
              <a:t>r</a:t>
            </a:r>
            <a:r>
              <a:rPr lang="en-US" sz="2400" dirty="0">
                <a:solidFill>
                  <a:srgbClr val="3E3E3E"/>
                </a:solidFill>
                <a:ea typeface="Source Sans Pro" panose="020B0503030403020204" pitchFamily="34" charset="0"/>
                <a:cs typeface="Calibri"/>
              </a:rPr>
              <a:t>ug</a:t>
            </a:r>
            <a:r>
              <a:rPr lang="en-US" sz="2400" spc="-30"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Add</a:t>
            </a:r>
            <a:r>
              <a:rPr lang="en-US" sz="2400" spc="-10" dirty="0">
                <a:solidFill>
                  <a:srgbClr val="3E3E3E"/>
                </a:solidFill>
                <a:ea typeface="Source Sans Pro" panose="020B0503030403020204" pitchFamily="34" charset="0"/>
                <a:cs typeface="Calibri"/>
              </a:rPr>
              <a:t>i</a:t>
            </a:r>
            <a:r>
              <a:rPr lang="en-US" sz="2400" dirty="0">
                <a:solidFill>
                  <a:srgbClr val="3E3E3E"/>
                </a:solidFill>
                <a:ea typeface="Source Sans Pro" panose="020B0503030403020204" pitchFamily="34" charset="0"/>
                <a:cs typeface="Calibri"/>
              </a:rPr>
              <a:t>ct</a:t>
            </a:r>
            <a:r>
              <a:rPr lang="en-US" sz="2400" spc="-5" dirty="0">
                <a:solidFill>
                  <a:srgbClr val="3E3E3E"/>
                </a:solidFill>
                <a:ea typeface="Source Sans Pro" panose="020B0503030403020204" pitchFamily="34" charset="0"/>
                <a:cs typeface="Calibri"/>
              </a:rPr>
              <a:t>io</a:t>
            </a:r>
            <a:r>
              <a:rPr lang="en-US" sz="2400" dirty="0">
                <a:solidFill>
                  <a:srgbClr val="3E3E3E"/>
                </a:solidFill>
                <a:ea typeface="Source Sans Pro" panose="020B0503030403020204" pitchFamily="34" charset="0"/>
                <a:cs typeface="Calibri"/>
              </a:rPr>
              <a:t>n</a:t>
            </a:r>
            <a:r>
              <a:rPr lang="en-US" sz="2400" spc="-5" dirty="0">
                <a:solidFill>
                  <a:srgbClr val="3E3E3E"/>
                </a:solidFill>
                <a:ea typeface="Source Sans Pro" panose="020B0503030403020204" pitchFamily="34" charset="0"/>
                <a:cs typeface="Calibri"/>
              </a:rPr>
              <a:t> </a:t>
            </a:r>
            <a:r>
              <a:rPr lang="en-US" sz="2400" spc="-125" dirty="0">
                <a:solidFill>
                  <a:srgbClr val="3E3E3E"/>
                </a:solidFill>
                <a:ea typeface="Source Sans Pro" panose="020B0503030403020204" pitchFamily="34" charset="0"/>
                <a:cs typeface="Calibri"/>
              </a:rPr>
              <a:t>T</a:t>
            </a:r>
            <a:r>
              <a:rPr lang="en-US" sz="2400" spc="-30" dirty="0">
                <a:solidFill>
                  <a:srgbClr val="3E3E3E"/>
                </a:solidFill>
                <a:ea typeface="Source Sans Pro" panose="020B0503030403020204" pitchFamily="34" charset="0"/>
                <a:cs typeface="Calibri"/>
              </a:rPr>
              <a:t>r</a:t>
            </a:r>
            <a:r>
              <a:rPr lang="en-US" sz="2400" spc="-5" dirty="0">
                <a:solidFill>
                  <a:srgbClr val="3E3E3E"/>
                </a:solidFill>
                <a:ea typeface="Source Sans Pro" panose="020B0503030403020204" pitchFamily="34" charset="0"/>
                <a:cs typeface="Calibri"/>
              </a:rPr>
              <a:t>e</a:t>
            </a:r>
            <a:r>
              <a:rPr lang="en-US" sz="2400" spc="-25" dirty="0">
                <a:solidFill>
                  <a:srgbClr val="3E3E3E"/>
                </a:solidFill>
                <a:ea typeface="Source Sans Pro" panose="020B0503030403020204" pitchFamily="34" charset="0"/>
                <a:cs typeface="Calibri"/>
              </a:rPr>
              <a:t>a</a:t>
            </a:r>
            <a:r>
              <a:rPr lang="en-US" sz="2400" dirty="0">
                <a:solidFill>
                  <a:srgbClr val="3E3E3E"/>
                </a:solidFill>
                <a:ea typeface="Source Sans Pro" panose="020B0503030403020204" pitchFamily="34" charset="0"/>
                <a:cs typeface="Calibri"/>
              </a:rPr>
              <a:t>t</a:t>
            </a:r>
            <a:r>
              <a:rPr lang="en-US" sz="2400" spc="-5" dirty="0">
                <a:solidFill>
                  <a:srgbClr val="3E3E3E"/>
                </a:solidFill>
                <a:ea typeface="Source Sans Pro" panose="020B0503030403020204" pitchFamily="34" charset="0"/>
                <a:cs typeface="Calibri"/>
              </a:rPr>
              <a:t>me</a:t>
            </a:r>
            <a:r>
              <a:rPr lang="en-US" sz="2400" spc="-25" dirty="0">
                <a:solidFill>
                  <a:srgbClr val="3E3E3E"/>
                </a:solidFill>
                <a:ea typeface="Source Sans Pro" panose="020B0503030403020204" pitchFamily="34" charset="0"/>
                <a:cs typeface="Calibri"/>
              </a:rPr>
              <a:t>n</a:t>
            </a:r>
            <a:r>
              <a:rPr lang="en-US" sz="2400" dirty="0">
                <a:solidFill>
                  <a:srgbClr val="3E3E3E"/>
                </a:solidFill>
                <a:ea typeface="Source Sans Pro" panose="020B0503030403020204" pitchFamily="34" charset="0"/>
                <a:cs typeface="Calibri"/>
              </a:rPr>
              <a:t>t:</a:t>
            </a:r>
            <a:r>
              <a:rPr lang="en-US" sz="2400" spc="15" dirty="0">
                <a:solidFill>
                  <a:srgbClr val="3E3E3E"/>
                </a:solidFill>
                <a:ea typeface="Source Sans Pro" panose="020B0503030403020204" pitchFamily="34" charset="0"/>
                <a:cs typeface="Calibri"/>
              </a:rPr>
              <a:t> </a:t>
            </a:r>
            <a:r>
              <a:rPr lang="en-US" sz="2400" dirty="0">
                <a:solidFill>
                  <a:srgbClr val="3E3E3E"/>
                </a:solidFill>
                <a:ea typeface="Source Sans Pro" panose="020B0503030403020204" pitchFamily="34" charset="0"/>
                <a:cs typeface="Calibri"/>
              </a:rPr>
              <a:t>A </a:t>
            </a:r>
            <a:r>
              <a:rPr lang="en-US" sz="2400" spc="-35" dirty="0">
                <a:solidFill>
                  <a:srgbClr val="3E3E3E"/>
                </a:solidFill>
                <a:ea typeface="Source Sans Pro" panose="020B0503030403020204" pitchFamily="34" charset="0"/>
                <a:cs typeface="Calibri"/>
              </a:rPr>
              <a:t>R</a:t>
            </a:r>
            <a:r>
              <a:rPr lang="en-US" sz="2400" spc="-5" dirty="0">
                <a:solidFill>
                  <a:srgbClr val="3E3E3E"/>
                </a:solidFill>
                <a:ea typeface="Source Sans Pro" panose="020B0503030403020204" pitchFamily="34" charset="0"/>
                <a:cs typeface="Calibri"/>
              </a:rPr>
              <a:t>ese</a:t>
            </a:r>
            <a:r>
              <a:rPr lang="en-US" sz="2400" dirty="0">
                <a:solidFill>
                  <a:srgbClr val="3E3E3E"/>
                </a:solidFill>
                <a:ea typeface="Source Sans Pro" panose="020B0503030403020204" pitchFamily="34" charset="0"/>
                <a:cs typeface="Calibri"/>
              </a:rPr>
              <a:t>a</a:t>
            </a:r>
            <a:r>
              <a:rPr lang="en-US" sz="2400" spc="-30" dirty="0">
                <a:solidFill>
                  <a:srgbClr val="3E3E3E"/>
                </a:solidFill>
                <a:ea typeface="Source Sans Pro" panose="020B0503030403020204" pitchFamily="34" charset="0"/>
                <a:cs typeface="Calibri"/>
              </a:rPr>
              <a:t>r</a:t>
            </a:r>
            <a:r>
              <a:rPr lang="en-US" sz="2400" dirty="0">
                <a:solidFill>
                  <a:srgbClr val="3E3E3E"/>
                </a:solidFill>
                <a:ea typeface="Source Sans Pro" panose="020B0503030403020204" pitchFamily="34" charset="0"/>
                <a:cs typeface="Calibri"/>
              </a:rPr>
              <a:t>ch</a:t>
            </a:r>
            <a:r>
              <a:rPr lang="en-US" sz="2400" spc="-5" dirty="0">
                <a:solidFill>
                  <a:srgbClr val="3E3E3E"/>
                </a:solidFill>
                <a:ea typeface="Source Sans Pro" panose="020B0503030403020204" pitchFamily="34" charset="0"/>
                <a:cs typeface="Calibri"/>
              </a:rPr>
              <a:t>-</a:t>
            </a:r>
            <a:r>
              <a:rPr lang="en-US" sz="2400" dirty="0">
                <a:solidFill>
                  <a:srgbClr val="3E3E3E"/>
                </a:solidFill>
                <a:ea typeface="Source Sans Pro" panose="020B0503030403020204" pitchFamily="34" charset="0"/>
                <a:cs typeface="Calibri"/>
              </a:rPr>
              <a:t>Ba</a:t>
            </a:r>
            <a:r>
              <a:rPr lang="en-US" sz="2400" spc="-5" dirty="0">
                <a:solidFill>
                  <a:srgbClr val="3E3E3E"/>
                </a:solidFill>
                <a:ea typeface="Source Sans Pro" panose="020B0503030403020204" pitchFamily="34" charset="0"/>
                <a:cs typeface="Calibri"/>
              </a:rPr>
              <a:t>se</a:t>
            </a:r>
            <a:r>
              <a:rPr lang="en-US" sz="2400" dirty="0">
                <a:solidFill>
                  <a:srgbClr val="3E3E3E"/>
                </a:solidFill>
                <a:ea typeface="Source Sans Pro" panose="020B0503030403020204" pitchFamily="34" charset="0"/>
                <a:cs typeface="Calibri"/>
              </a:rPr>
              <a:t>d</a:t>
            </a:r>
            <a:r>
              <a:rPr lang="en-US" sz="2400" spc="5" dirty="0">
                <a:solidFill>
                  <a:srgbClr val="3E3E3E"/>
                </a:solidFill>
                <a:ea typeface="Source Sans Pro" panose="020B0503030403020204" pitchFamily="34" charset="0"/>
                <a:cs typeface="Calibri"/>
              </a:rPr>
              <a:t> </a:t>
            </a:r>
            <a:r>
              <a:rPr lang="en-US" sz="2400" spc="-5" dirty="0">
                <a:solidFill>
                  <a:srgbClr val="3E3E3E"/>
                </a:solidFill>
                <a:ea typeface="Source Sans Pro" panose="020B0503030403020204" pitchFamily="34" charset="0"/>
                <a:cs typeface="Calibri"/>
              </a:rPr>
              <a:t>G</a:t>
            </a:r>
            <a:r>
              <a:rPr lang="en-US" sz="2400" dirty="0">
                <a:solidFill>
                  <a:srgbClr val="3E3E3E"/>
                </a:solidFill>
                <a:ea typeface="Source Sans Pro" panose="020B0503030403020204" pitchFamily="34" charset="0"/>
                <a:cs typeface="Calibri"/>
              </a:rPr>
              <a:t>u</a:t>
            </a:r>
            <a:r>
              <a:rPr lang="en-US" sz="2400" spc="-5" dirty="0">
                <a:solidFill>
                  <a:srgbClr val="3E3E3E"/>
                </a:solidFill>
                <a:ea typeface="Source Sans Pro" panose="020B0503030403020204" pitchFamily="34" charset="0"/>
                <a:cs typeface="Calibri"/>
              </a:rPr>
              <a:t>i</a:t>
            </a:r>
            <a:r>
              <a:rPr lang="en-US" sz="2400" dirty="0">
                <a:solidFill>
                  <a:srgbClr val="3E3E3E"/>
                </a:solidFill>
                <a:ea typeface="Source Sans Pro" panose="020B0503030403020204" pitchFamily="34" charset="0"/>
                <a:cs typeface="Calibri"/>
              </a:rPr>
              <a:t>de  (</a:t>
            </a:r>
            <a:r>
              <a:rPr lang="en-US" sz="2400" spc="-5" dirty="0">
                <a:solidFill>
                  <a:srgbClr val="3E3E3E"/>
                </a:solidFill>
                <a:ea typeface="Source Sans Pro" panose="020B0503030403020204" pitchFamily="34" charset="0"/>
                <a:cs typeface="Calibri"/>
              </a:rPr>
              <a:t>T</a:t>
            </a:r>
            <a:r>
              <a:rPr lang="en-US" sz="2400" dirty="0">
                <a:solidFill>
                  <a:srgbClr val="3E3E3E"/>
                </a:solidFill>
                <a:ea typeface="Source Sans Pro" panose="020B0503030403020204" pitchFamily="34" charset="0"/>
                <a:cs typeface="Calibri"/>
              </a:rPr>
              <a:t>h</a:t>
            </a:r>
            <a:r>
              <a:rPr lang="en-US" sz="2400" spc="-5" dirty="0">
                <a:solidFill>
                  <a:srgbClr val="3E3E3E"/>
                </a:solidFill>
                <a:ea typeface="Source Sans Pro" panose="020B0503030403020204" pitchFamily="34" charset="0"/>
                <a:cs typeface="Calibri"/>
              </a:rPr>
              <a:t>i</a:t>
            </a:r>
            <a:r>
              <a:rPr lang="en-US" sz="2400" spc="-30" dirty="0">
                <a:solidFill>
                  <a:srgbClr val="3E3E3E"/>
                </a:solidFill>
                <a:ea typeface="Source Sans Pro" panose="020B0503030403020204" pitchFamily="34" charset="0"/>
                <a:cs typeface="Calibri"/>
              </a:rPr>
              <a:t>r</a:t>
            </a:r>
            <a:r>
              <a:rPr lang="en-US" sz="2400" dirty="0">
                <a:solidFill>
                  <a:srgbClr val="3E3E3E"/>
                </a:solidFill>
                <a:ea typeface="Source Sans Pro" panose="020B0503030403020204" pitchFamily="34" charset="0"/>
                <a:cs typeface="Calibri"/>
              </a:rPr>
              <a:t>d</a:t>
            </a:r>
            <a:r>
              <a:rPr lang="en-US" sz="2400" spc="-5" dirty="0">
                <a:solidFill>
                  <a:srgbClr val="3E3E3E"/>
                </a:solidFill>
                <a:ea typeface="Source Sans Pro" panose="020B0503030403020204" pitchFamily="34" charset="0"/>
                <a:cs typeface="Calibri"/>
              </a:rPr>
              <a:t> </a:t>
            </a:r>
            <a:r>
              <a:rPr lang="en-US" sz="2400" spc="-20" dirty="0">
                <a:solidFill>
                  <a:srgbClr val="3E3E3E"/>
                </a:solidFill>
                <a:ea typeface="Source Sans Pro" panose="020B0503030403020204" pitchFamily="34" charset="0"/>
                <a:cs typeface="Calibri"/>
              </a:rPr>
              <a:t>E</a:t>
            </a:r>
            <a:r>
              <a:rPr lang="en-US" sz="2400" dirty="0">
                <a:solidFill>
                  <a:srgbClr val="3E3E3E"/>
                </a:solidFill>
                <a:ea typeface="Source Sans Pro" panose="020B0503030403020204" pitchFamily="34" charset="0"/>
                <a:cs typeface="Calibri"/>
              </a:rPr>
              <a:t>d</a:t>
            </a:r>
            <a:r>
              <a:rPr lang="en-US" sz="2400" spc="-5" dirty="0">
                <a:solidFill>
                  <a:srgbClr val="3E3E3E"/>
                </a:solidFill>
                <a:ea typeface="Source Sans Pro" panose="020B0503030403020204" pitchFamily="34" charset="0"/>
                <a:cs typeface="Calibri"/>
              </a:rPr>
              <a:t>i</a:t>
            </a:r>
            <a:r>
              <a:rPr lang="en-US" sz="2400" dirty="0">
                <a:solidFill>
                  <a:srgbClr val="3E3E3E"/>
                </a:solidFill>
                <a:ea typeface="Source Sans Pro" panose="020B0503030403020204" pitchFamily="34" charset="0"/>
                <a:cs typeface="Calibri"/>
              </a:rPr>
              <a:t>t</a:t>
            </a:r>
            <a:r>
              <a:rPr lang="en-US" sz="2400" spc="-5" dirty="0">
                <a:solidFill>
                  <a:srgbClr val="3E3E3E"/>
                </a:solidFill>
                <a:ea typeface="Source Sans Pro" panose="020B0503030403020204" pitchFamily="34" charset="0"/>
                <a:cs typeface="Calibri"/>
              </a:rPr>
              <a:t>io</a:t>
            </a:r>
            <a:r>
              <a:rPr lang="en-US" sz="2400" dirty="0">
                <a:solidFill>
                  <a:srgbClr val="3E3E3E"/>
                </a:solidFill>
                <a:ea typeface="Source Sans Pro" panose="020B0503030403020204" pitchFamily="34" charset="0"/>
                <a:cs typeface="Calibri"/>
              </a:rPr>
              <a:t>n)”</a:t>
            </a:r>
            <a:endParaRPr lang="en-US" sz="2400" dirty="0">
              <a:ea typeface="Source Sans Pro" panose="020B0503030403020204" pitchFamily="34" charset="0"/>
              <a:cs typeface="Calibri"/>
            </a:endParaRPr>
          </a:p>
          <a:p>
            <a:endParaRPr lang="en-US" sz="1800" dirty="0">
              <a:solidFill>
                <a:schemeClr val="tx1"/>
              </a:solidFill>
            </a:endParaRPr>
          </a:p>
        </p:txBody>
      </p:sp>
      <p:sp>
        <p:nvSpPr>
          <p:cNvPr id="4" name="TextBox 3">
            <a:extLst>
              <a:ext uri="{FF2B5EF4-FFF2-40B4-BE49-F238E27FC236}">
                <a16:creationId xmlns:a16="http://schemas.microsoft.com/office/drawing/2014/main" id="{E31BB6BA-6377-CA4A-A67D-CF0AC25AD888}"/>
              </a:ext>
            </a:extLst>
          </p:cNvPr>
          <p:cNvSpPr txBox="1"/>
          <p:nvPr/>
        </p:nvSpPr>
        <p:spPr>
          <a:xfrm>
            <a:off x="838200" y="6248941"/>
            <a:ext cx="8897007" cy="261610"/>
          </a:xfrm>
          <a:prstGeom prst="rect">
            <a:avLst/>
          </a:prstGeom>
          <a:noFill/>
        </p:spPr>
        <p:txBody>
          <a:bodyPr wrap="square" rtlCol="0">
            <a:spAutoFit/>
          </a:bodyPr>
          <a:lstStyle/>
          <a:p>
            <a:r>
              <a:rPr lang="en-US" sz="1100" dirty="0">
                <a:solidFill>
                  <a:srgbClr val="CC4927"/>
                </a:solidFill>
              </a:rPr>
              <a:t>NIDA, 2018</a:t>
            </a:r>
          </a:p>
        </p:txBody>
      </p:sp>
      <p:pic>
        <p:nvPicPr>
          <p:cNvPr id="5" name="Picture 4">
            <a:extLst>
              <a:ext uri="{FF2B5EF4-FFF2-40B4-BE49-F238E27FC236}">
                <a16:creationId xmlns:a16="http://schemas.microsoft.com/office/drawing/2014/main" id="{3B8A0050-D43A-4F89-8B5A-2215730826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03973" y="1261684"/>
            <a:ext cx="4450466" cy="4334632"/>
          </a:xfrm>
          <a:prstGeom prst="rect">
            <a:avLst/>
          </a:prstGeom>
          <a:ln>
            <a:solidFill>
              <a:schemeClr val="bg2"/>
            </a:solidFill>
          </a:ln>
        </p:spPr>
      </p:pic>
    </p:spTree>
    <p:extLst>
      <p:ext uri="{BB962C8B-B14F-4D97-AF65-F5344CB8AC3E}">
        <p14:creationId xmlns:p14="http://schemas.microsoft.com/office/powerpoint/2010/main" val="3439738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1927-B555-8C44-ABDC-4093BB4CE000}"/>
              </a:ext>
            </a:extLst>
          </p:cNvPr>
          <p:cNvSpPr>
            <a:spLocks noGrp="1"/>
          </p:cNvSpPr>
          <p:nvPr>
            <p:ph type="title"/>
          </p:nvPr>
        </p:nvSpPr>
        <p:spPr/>
        <p:txBody>
          <a:bodyPr>
            <a:normAutofit/>
          </a:bodyPr>
          <a:lstStyle/>
          <a:p>
            <a:r>
              <a:rPr lang="en-US" dirty="0"/>
              <a:t>	Principles of Effective Treatment</a:t>
            </a:r>
          </a:p>
        </p:txBody>
      </p:sp>
      <p:sp>
        <p:nvSpPr>
          <p:cNvPr id="3" name="Content Placeholder 2">
            <a:extLst>
              <a:ext uri="{FF2B5EF4-FFF2-40B4-BE49-F238E27FC236}">
                <a16:creationId xmlns:a16="http://schemas.microsoft.com/office/drawing/2014/main" id="{F8775CDC-0B01-1D44-B6C0-DA86B504802B}"/>
              </a:ext>
            </a:extLst>
          </p:cNvPr>
          <p:cNvSpPr>
            <a:spLocks noGrp="1"/>
          </p:cNvSpPr>
          <p:nvPr>
            <p:ph sz="quarter" idx="13"/>
          </p:nvPr>
        </p:nvSpPr>
        <p:spPr>
          <a:xfrm>
            <a:off x="838200" y="1130281"/>
            <a:ext cx="10076688" cy="4389120"/>
          </a:xfrm>
        </p:spPr>
        <p:txBody>
          <a:bodyPr>
            <a:noAutofit/>
          </a:bodyPr>
          <a:lstStyle/>
          <a:p>
            <a:pPr marL="342900" indent="-342900">
              <a:buClr>
                <a:srgbClr val="CC4927"/>
              </a:buClr>
              <a:buFont typeface="Arial" panose="020B0604020202020204" pitchFamily="34" charset="0"/>
              <a:buChar char="•"/>
            </a:pPr>
            <a:r>
              <a:rPr lang="en-US" sz="2200" dirty="0"/>
              <a:t>Addiction is a complex but treatable disease that affects brain function and behavior</a:t>
            </a:r>
          </a:p>
          <a:p>
            <a:pPr marL="342900" indent="-342900">
              <a:buClr>
                <a:srgbClr val="CC4927"/>
              </a:buClr>
              <a:buFont typeface="Arial" panose="020B0604020202020204" pitchFamily="34" charset="0"/>
              <a:buChar char="•"/>
            </a:pPr>
            <a:r>
              <a:rPr lang="en-US" sz="2200" dirty="0"/>
              <a:t>No single treatment is appropriate for everyone</a:t>
            </a:r>
          </a:p>
          <a:p>
            <a:pPr marL="342900" indent="-342900">
              <a:buClr>
                <a:srgbClr val="CC4927"/>
              </a:buClr>
              <a:buFont typeface="Arial" panose="020B0604020202020204" pitchFamily="34" charset="0"/>
              <a:buChar char="•"/>
            </a:pPr>
            <a:r>
              <a:rPr lang="en-US" sz="2200" dirty="0"/>
              <a:t>Treatment needs to be readily available</a:t>
            </a:r>
          </a:p>
          <a:p>
            <a:pPr marL="342900" indent="-342900">
              <a:buClr>
                <a:srgbClr val="CC4927"/>
              </a:buClr>
              <a:buFont typeface="Arial" panose="020B0604020202020204" pitchFamily="34" charset="0"/>
              <a:buChar char="•"/>
            </a:pPr>
            <a:r>
              <a:rPr lang="en-US" sz="2200" dirty="0"/>
              <a:t>Effective treatment attends to multiple needs of the individual, not just his or her substance use disorder</a:t>
            </a:r>
          </a:p>
          <a:p>
            <a:pPr marL="342900" indent="-342900">
              <a:buClr>
                <a:srgbClr val="CC4927"/>
              </a:buClr>
              <a:buFont typeface="Arial" panose="020B0604020202020204" pitchFamily="34" charset="0"/>
              <a:buChar char="•"/>
            </a:pPr>
            <a:r>
              <a:rPr lang="en-US" sz="2200" dirty="0"/>
              <a:t>Remaining in treatment for an adequate period of time is critical</a:t>
            </a:r>
          </a:p>
          <a:p>
            <a:pPr marL="342900" indent="-342900">
              <a:buClr>
                <a:srgbClr val="CC4927"/>
              </a:buClr>
              <a:buFont typeface="Arial" panose="020B0604020202020204" pitchFamily="34" charset="0"/>
              <a:buChar char="•"/>
            </a:pPr>
            <a:r>
              <a:rPr lang="en-US" sz="2200" dirty="0"/>
              <a:t>Behavioral therapies—including individual, family, or group counseling—are the most used forms of treatment</a:t>
            </a:r>
          </a:p>
          <a:p>
            <a:pPr marL="342900" indent="-342900">
              <a:buClr>
                <a:srgbClr val="CC4927"/>
              </a:buClr>
              <a:buFont typeface="Arial" panose="020B0604020202020204" pitchFamily="34" charset="0"/>
              <a:buChar char="•"/>
            </a:pPr>
            <a:r>
              <a:rPr lang="en-US" sz="2200" dirty="0"/>
              <a:t>Medications are an important element of treatment for many patients, especially when combined with counseling and other behavioral therapies</a:t>
            </a:r>
          </a:p>
        </p:txBody>
      </p:sp>
      <p:sp>
        <p:nvSpPr>
          <p:cNvPr id="4" name="TextBox 3">
            <a:extLst>
              <a:ext uri="{FF2B5EF4-FFF2-40B4-BE49-F238E27FC236}">
                <a16:creationId xmlns:a16="http://schemas.microsoft.com/office/drawing/2014/main" id="{64A6D2B9-2CD1-C74C-B278-A6202EDC3C9C}"/>
              </a:ext>
            </a:extLst>
          </p:cNvPr>
          <p:cNvSpPr txBox="1"/>
          <p:nvPr/>
        </p:nvSpPr>
        <p:spPr>
          <a:xfrm>
            <a:off x="838200" y="6219785"/>
            <a:ext cx="914033" cy="261610"/>
          </a:xfrm>
          <a:prstGeom prst="rect">
            <a:avLst/>
          </a:prstGeom>
          <a:noFill/>
        </p:spPr>
        <p:txBody>
          <a:bodyPr wrap="none" rtlCol="0">
            <a:spAutoFit/>
          </a:bodyPr>
          <a:lstStyle/>
          <a:p>
            <a:r>
              <a:rPr lang="en-US" sz="1100" dirty="0">
                <a:solidFill>
                  <a:srgbClr val="CC4927"/>
                </a:solidFill>
              </a:rPr>
              <a:t>NIDA, 2020</a:t>
            </a:r>
          </a:p>
        </p:txBody>
      </p:sp>
    </p:spTree>
    <p:extLst>
      <p:ext uri="{BB962C8B-B14F-4D97-AF65-F5344CB8AC3E}">
        <p14:creationId xmlns:p14="http://schemas.microsoft.com/office/powerpoint/2010/main" val="3669160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56DF46-A5F2-4948-9091-F92B20EC05C4}"/>
              </a:ext>
            </a:extLst>
          </p:cNvPr>
          <p:cNvSpPr>
            <a:spLocks noGrp="1"/>
          </p:cNvSpPr>
          <p:nvPr>
            <p:ph type="title"/>
          </p:nvPr>
        </p:nvSpPr>
        <p:spPr/>
        <p:txBody>
          <a:bodyPr>
            <a:normAutofit/>
          </a:bodyPr>
          <a:lstStyle/>
          <a:p>
            <a:r>
              <a:rPr lang="en-US" dirty="0"/>
              <a:t>	Principles of Effective Treatment – Cont.</a:t>
            </a:r>
          </a:p>
        </p:txBody>
      </p:sp>
      <p:sp>
        <p:nvSpPr>
          <p:cNvPr id="3" name="Content Placeholder 2">
            <a:extLst>
              <a:ext uri="{FF2B5EF4-FFF2-40B4-BE49-F238E27FC236}">
                <a16:creationId xmlns:a16="http://schemas.microsoft.com/office/drawing/2014/main" id="{1AA92A0B-D56A-CC4F-BA1C-483F9659BCAB}"/>
              </a:ext>
            </a:extLst>
          </p:cNvPr>
          <p:cNvSpPr>
            <a:spLocks noGrp="1"/>
          </p:cNvSpPr>
          <p:nvPr>
            <p:ph sz="quarter" idx="13"/>
          </p:nvPr>
        </p:nvSpPr>
        <p:spPr>
          <a:xfrm>
            <a:off x="1057656" y="1234440"/>
            <a:ext cx="10076688" cy="4389120"/>
          </a:xfrm>
        </p:spPr>
        <p:txBody>
          <a:bodyPr>
            <a:normAutofit lnSpcReduction="10000"/>
          </a:bodyPr>
          <a:lstStyle/>
          <a:p>
            <a:pPr marL="342900" indent="-342900">
              <a:buClr>
                <a:srgbClr val="CC4927"/>
              </a:buClr>
              <a:buFont typeface="Arial" panose="020B0604020202020204" pitchFamily="34" charset="0"/>
              <a:buChar char="•"/>
            </a:pPr>
            <a:r>
              <a:rPr lang="en-US" sz="2200" dirty="0"/>
              <a:t>Approximately 50% of individuals with a substance use disorder also have other mental disorders</a:t>
            </a:r>
          </a:p>
          <a:p>
            <a:pPr marL="342900" indent="-342900">
              <a:buClr>
                <a:srgbClr val="CC4927"/>
              </a:buClr>
              <a:buFont typeface="Arial" panose="020B0604020202020204" pitchFamily="34" charset="0"/>
              <a:buChar char="•"/>
            </a:pPr>
            <a:r>
              <a:rPr lang="en-US" sz="2200" dirty="0"/>
              <a:t>Medically assisted detoxification is only the first stage of addiction treatment and by itself does little to change long-term drug abuse</a:t>
            </a:r>
          </a:p>
          <a:p>
            <a:pPr marL="342900" indent="-342900">
              <a:buClr>
                <a:srgbClr val="CC4927"/>
              </a:buClr>
              <a:buFont typeface="Arial" panose="020B0604020202020204" pitchFamily="34" charset="0"/>
              <a:buChar char="•"/>
            </a:pPr>
            <a:r>
              <a:rPr lang="en-US" sz="2200" dirty="0"/>
              <a:t>Treatment does not need to be voluntary to be effective</a:t>
            </a:r>
          </a:p>
          <a:p>
            <a:pPr marL="342900" indent="-342900">
              <a:buClr>
                <a:srgbClr val="CC4927"/>
              </a:buClr>
              <a:buFont typeface="Arial" panose="020B0604020202020204" pitchFamily="34" charset="0"/>
              <a:buChar char="•"/>
            </a:pPr>
            <a:r>
              <a:rPr lang="en-US" sz="2200" dirty="0"/>
              <a:t>Drug use during treatment must be monitored continuously, as lapses during treatment do occur</a:t>
            </a:r>
          </a:p>
          <a:p>
            <a:pPr marL="342900" indent="-342900">
              <a:buClr>
                <a:srgbClr val="CC4927"/>
              </a:buClr>
              <a:buFont typeface="Arial" panose="020B0604020202020204" pitchFamily="34" charset="0"/>
              <a:buChar char="•"/>
            </a:pPr>
            <a:r>
              <a:rPr lang="en-US" sz="2200" dirty="0"/>
              <a:t>Treatment programs should test patients for the presence of HIV/AIDS, hepatitis B and C, tuberculosis, and other infectious diseases as well as provide targeted risk-reduction counseling, linking patients to treatment if necessary</a:t>
            </a:r>
          </a:p>
        </p:txBody>
      </p:sp>
      <p:sp>
        <p:nvSpPr>
          <p:cNvPr id="5" name="TextBox 4">
            <a:extLst>
              <a:ext uri="{FF2B5EF4-FFF2-40B4-BE49-F238E27FC236}">
                <a16:creationId xmlns:a16="http://schemas.microsoft.com/office/drawing/2014/main" id="{4DD568FB-5A19-1E49-8D41-6B9401CFFDC7}"/>
              </a:ext>
            </a:extLst>
          </p:cNvPr>
          <p:cNvSpPr txBox="1"/>
          <p:nvPr/>
        </p:nvSpPr>
        <p:spPr>
          <a:xfrm>
            <a:off x="838200" y="6169479"/>
            <a:ext cx="2491154" cy="261610"/>
          </a:xfrm>
          <a:prstGeom prst="rect">
            <a:avLst/>
          </a:prstGeom>
          <a:noFill/>
        </p:spPr>
        <p:txBody>
          <a:bodyPr wrap="square" rtlCol="0">
            <a:spAutoFit/>
          </a:bodyPr>
          <a:lstStyle/>
          <a:p>
            <a:r>
              <a:rPr lang="en-US" sz="1100" dirty="0">
                <a:solidFill>
                  <a:srgbClr val="CC4927"/>
                </a:solidFill>
              </a:rPr>
              <a:t>NIDA, 2020 </a:t>
            </a:r>
          </a:p>
        </p:txBody>
      </p:sp>
    </p:spTree>
    <p:extLst>
      <p:ext uri="{BB962C8B-B14F-4D97-AF65-F5344CB8AC3E}">
        <p14:creationId xmlns:p14="http://schemas.microsoft.com/office/powerpoint/2010/main" val="2983257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32762" y="-357764"/>
            <a:ext cx="11624771" cy="1353703"/>
          </a:xfrm>
          <a:prstGeom prst="rect">
            <a:avLst/>
          </a:prstGeom>
        </p:spPr>
        <p:txBody>
          <a:bodyPr vert="horz" wrap="square" lIns="0" tIns="609091" rIns="0" bIns="0" rtlCol="0">
            <a:spAutoFit/>
          </a:bodyPr>
          <a:lstStyle/>
          <a:p>
            <a:pPr marL="173990" algn="l">
              <a:lnSpc>
                <a:spcPct val="100000"/>
              </a:lnSpc>
              <a:tabLst>
                <a:tab pos="3868420" algn="l"/>
                <a:tab pos="10140315" algn="l"/>
              </a:tabLst>
            </a:pPr>
            <a:r>
              <a:rPr lang="en-US" sz="4800" b="1" spc="-380" dirty="0"/>
              <a:t>T</a:t>
            </a:r>
            <a:r>
              <a:rPr lang="en-US" sz="4800" b="1" spc="-140" dirty="0"/>
              <a:t>r</a:t>
            </a:r>
            <a:r>
              <a:rPr sz="4800" b="1" spc="-45" dirty="0"/>
              <a:t>e</a:t>
            </a:r>
            <a:r>
              <a:rPr sz="4800" b="1" spc="-125" dirty="0"/>
              <a:t>a</a:t>
            </a:r>
            <a:r>
              <a:rPr sz="4800" b="1" spc="-75" dirty="0"/>
              <a:t>t</a:t>
            </a:r>
            <a:r>
              <a:rPr sz="4800" b="1" spc="-55" dirty="0"/>
              <a:t>m</a:t>
            </a:r>
            <a:r>
              <a:rPr sz="4800" b="1" spc="-45" dirty="0"/>
              <a:t>e</a:t>
            </a:r>
            <a:r>
              <a:rPr sz="4800" b="1" spc="-120" dirty="0"/>
              <a:t>n</a:t>
            </a:r>
            <a:r>
              <a:rPr sz="4800" b="1" spc="-20" dirty="0"/>
              <a:t>t</a:t>
            </a:r>
            <a:r>
              <a:rPr sz="4800" b="1" dirty="0">
                <a:solidFill>
                  <a:schemeClr val="tx2">
                    <a:lumMod val="75000"/>
                  </a:schemeClr>
                </a:solidFill>
              </a:rPr>
              <a:t> </a:t>
            </a:r>
            <a:r>
              <a:rPr b="1" dirty="0">
                <a:solidFill>
                  <a:schemeClr val="tx2"/>
                </a:solidFill>
              </a:rPr>
              <a:t>	</a:t>
            </a:r>
          </a:p>
        </p:txBody>
      </p:sp>
      <p:sp>
        <p:nvSpPr>
          <p:cNvPr id="9" name="Content Placeholder 8">
            <a:extLst>
              <a:ext uri="{FF2B5EF4-FFF2-40B4-BE49-F238E27FC236}">
                <a16:creationId xmlns:a16="http://schemas.microsoft.com/office/drawing/2014/main" id="{6637F3F3-BE77-4859-9CC5-28E2A5E5F7F1}"/>
              </a:ext>
            </a:extLst>
          </p:cNvPr>
          <p:cNvSpPr>
            <a:spLocks noGrp="1"/>
          </p:cNvSpPr>
          <p:nvPr>
            <p:ph sz="quarter" idx="13"/>
          </p:nvPr>
        </p:nvSpPr>
        <p:spPr>
          <a:xfrm>
            <a:off x="632762" y="1901657"/>
            <a:ext cx="4592382" cy="4389120"/>
          </a:xfrm>
        </p:spPr>
        <p:txBody>
          <a:bodyPr>
            <a:noAutofit/>
          </a:bodyPr>
          <a:lstStyle/>
          <a:p>
            <a:pPr marL="12700" marR="247015">
              <a:lnSpc>
                <a:spcPct val="100000"/>
              </a:lnSpc>
              <a:spcAft>
                <a:spcPts val="600"/>
              </a:spcAft>
            </a:pPr>
            <a:r>
              <a:rPr lang="en-US" sz="2200" spc="-5" dirty="0">
                <a:solidFill>
                  <a:srgbClr val="3E3E3E"/>
                </a:solidFill>
                <a:cs typeface="Calibri"/>
              </a:rPr>
              <a:t>Th</a:t>
            </a:r>
            <a:r>
              <a:rPr lang="en-US" sz="2200" dirty="0">
                <a:solidFill>
                  <a:srgbClr val="3E3E3E"/>
                </a:solidFill>
                <a:cs typeface="Calibri"/>
              </a:rPr>
              <a:t>e</a:t>
            </a:r>
            <a:r>
              <a:rPr lang="en-US" sz="2200" spc="5" dirty="0">
                <a:solidFill>
                  <a:srgbClr val="3E3E3E"/>
                </a:solidFill>
                <a:cs typeface="Calibri"/>
              </a:rPr>
              <a:t> </a:t>
            </a:r>
            <a:r>
              <a:rPr lang="en-US" sz="2200" dirty="0">
                <a:solidFill>
                  <a:srgbClr val="3E3E3E"/>
                </a:solidFill>
                <a:cs typeface="Calibri"/>
              </a:rPr>
              <a:t>National</a:t>
            </a:r>
            <a:r>
              <a:rPr lang="en-US" sz="2200" spc="-15" dirty="0">
                <a:solidFill>
                  <a:srgbClr val="3E3E3E"/>
                </a:solidFill>
                <a:cs typeface="Calibri"/>
              </a:rPr>
              <a:t> </a:t>
            </a:r>
            <a:r>
              <a:rPr lang="en-US" sz="2200" dirty="0">
                <a:solidFill>
                  <a:srgbClr val="3E3E3E"/>
                </a:solidFill>
                <a:cs typeface="Calibri"/>
              </a:rPr>
              <a:t>Institute </a:t>
            </a:r>
            <a:r>
              <a:rPr lang="en-US" sz="2200" spc="-5" dirty="0">
                <a:solidFill>
                  <a:srgbClr val="3E3E3E"/>
                </a:solidFill>
                <a:cs typeface="Calibri"/>
              </a:rPr>
              <a:t>of </a:t>
            </a:r>
            <a:r>
              <a:rPr lang="en-US" sz="2200" dirty="0">
                <a:solidFill>
                  <a:srgbClr val="3E3E3E"/>
                </a:solidFill>
                <a:cs typeface="Calibri"/>
              </a:rPr>
              <a:t>D</a:t>
            </a:r>
            <a:r>
              <a:rPr lang="en-US" sz="2200" spc="-5" dirty="0">
                <a:solidFill>
                  <a:srgbClr val="3E3E3E"/>
                </a:solidFill>
                <a:cs typeface="Calibri"/>
              </a:rPr>
              <a:t>r</a:t>
            </a:r>
            <a:r>
              <a:rPr lang="en-US" sz="2200" dirty="0">
                <a:solidFill>
                  <a:srgbClr val="3E3E3E"/>
                </a:solidFill>
                <a:cs typeface="Calibri"/>
              </a:rPr>
              <a:t>ug</a:t>
            </a:r>
            <a:r>
              <a:rPr lang="en-US" sz="2200" spc="-15" dirty="0">
                <a:solidFill>
                  <a:srgbClr val="3E3E3E"/>
                </a:solidFill>
                <a:cs typeface="Calibri"/>
              </a:rPr>
              <a:t> </a:t>
            </a:r>
            <a:r>
              <a:rPr lang="en-US" sz="2200" dirty="0">
                <a:solidFill>
                  <a:srgbClr val="3E3E3E"/>
                </a:solidFill>
                <a:cs typeface="Calibri"/>
              </a:rPr>
              <a:t>Abuse</a:t>
            </a:r>
            <a:r>
              <a:rPr lang="en-US" sz="2200" spc="-20" dirty="0">
                <a:solidFill>
                  <a:srgbClr val="3E3E3E"/>
                </a:solidFill>
                <a:cs typeface="Calibri"/>
              </a:rPr>
              <a:t> </a:t>
            </a:r>
            <a:r>
              <a:rPr lang="en-US" sz="2200" dirty="0">
                <a:solidFill>
                  <a:srgbClr val="3E3E3E"/>
                </a:solidFill>
                <a:cs typeface="Calibri"/>
              </a:rPr>
              <a:t>(N</a:t>
            </a:r>
            <a:r>
              <a:rPr lang="en-US" sz="2200" spc="-5" dirty="0">
                <a:solidFill>
                  <a:srgbClr val="3E3E3E"/>
                </a:solidFill>
                <a:cs typeface="Calibri"/>
              </a:rPr>
              <a:t>I</a:t>
            </a:r>
            <a:r>
              <a:rPr lang="en-US" sz="2200" spc="-25" dirty="0">
                <a:solidFill>
                  <a:srgbClr val="3E3E3E"/>
                </a:solidFill>
                <a:cs typeface="Calibri"/>
              </a:rPr>
              <a:t>D</a:t>
            </a:r>
            <a:r>
              <a:rPr lang="en-US" sz="2200" spc="5" dirty="0">
                <a:solidFill>
                  <a:srgbClr val="3E3E3E"/>
                </a:solidFill>
                <a:cs typeface="Calibri"/>
              </a:rPr>
              <a:t>A) </a:t>
            </a:r>
            <a:r>
              <a:rPr lang="en-US" sz="2200" spc="-5" dirty="0">
                <a:solidFill>
                  <a:srgbClr val="3E3E3E"/>
                </a:solidFill>
                <a:cs typeface="Calibri"/>
              </a:rPr>
              <a:t>em</a:t>
            </a:r>
            <a:r>
              <a:rPr lang="en-US" sz="2200" dirty="0">
                <a:solidFill>
                  <a:srgbClr val="3E3E3E"/>
                </a:solidFill>
                <a:cs typeface="Calibri"/>
              </a:rPr>
              <a:t>pha</a:t>
            </a:r>
            <a:r>
              <a:rPr lang="en-US" sz="2200" spc="-5" dirty="0">
                <a:solidFill>
                  <a:srgbClr val="3E3E3E"/>
                </a:solidFill>
                <a:cs typeface="Calibri"/>
              </a:rPr>
              <a:t>si</a:t>
            </a:r>
            <a:r>
              <a:rPr lang="en-US" sz="2200" spc="-50" dirty="0">
                <a:solidFill>
                  <a:srgbClr val="3E3E3E"/>
                </a:solidFill>
                <a:cs typeface="Calibri"/>
              </a:rPr>
              <a:t>z</a:t>
            </a:r>
            <a:r>
              <a:rPr lang="en-US" sz="2200" spc="-5" dirty="0">
                <a:solidFill>
                  <a:srgbClr val="3E3E3E"/>
                </a:solidFill>
                <a:cs typeface="Calibri"/>
              </a:rPr>
              <a:t>e</a:t>
            </a:r>
            <a:r>
              <a:rPr lang="en-US" sz="2200" dirty="0">
                <a:solidFill>
                  <a:srgbClr val="3E3E3E"/>
                </a:solidFill>
                <a:cs typeface="Calibri"/>
              </a:rPr>
              <a:t>s</a:t>
            </a:r>
            <a:r>
              <a:rPr lang="en-US" sz="2200" spc="10" dirty="0">
                <a:solidFill>
                  <a:srgbClr val="3E3E3E"/>
                </a:solidFill>
                <a:cs typeface="Calibri"/>
              </a:rPr>
              <a:t> </a:t>
            </a:r>
            <a:r>
              <a:rPr lang="en-US" sz="2200" dirty="0">
                <a:solidFill>
                  <a:srgbClr val="3E3E3E"/>
                </a:solidFill>
                <a:cs typeface="Calibri"/>
              </a:rPr>
              <a:t>th</a:t>
            </a:r>
            <a:r>
              <a:rPr lang="en-US" sz="2200" spc="-25" dirty="0">
                <a:solidFill>
                  <a:srgbClr val="3E3E3E"/>
                </a:solidFill>
                <a:cs typeface="Calibri"/>
              </a:rPr>
              <a:t>a</a:t>
            </a:r>
            <a:r>
              <a:rPr lang="en-US" sz="2200" dirty="0">
                <a:solidFill>
                  <a:srgbClr val="3E3E3E"/>
                </a:solidFill>
                <a:cs typeface="Calibri"/>
              </a:rPr>
              <a:t>t</a:t>
            </a:r>
            <a:r>
              <a:rPr lang="en-US" sz="2200" spc="15" dirty="0">
                <a:solidFill>
                  <a:srgbClr val="3E3E3E"/>
                </a:solidFill>
                <a:cs typeface="Calibri"/>
              </a:rPr>
              <a:t> </a:t>
            </a:r>
            <a:r>
              <a:rPr lang="en-US" sz="2200" dirty="0">
                <a:solidFill>
                  <a:srgbClr val="3E3E3E"/>
                </a:solidFill>
                <a:cs typeface="Calibri"/>
              </a:rPr>
              <a:t>t</a:t>
            </a:r>
            <a:r>
              <a:rPr lang="en-US" sz="2200" spc="-30" dirty="0">
                <a:solidFill>
                  <a:srgbClr val="3E3E3E"/>
                </a:solidFill>
                <a:cs typeface="Calibri"/>
              </a:rPr>
              <a:t>r</a:t>
            </a:r>
            <a:r>
              <a:rPr lang="en-US" sz="2200" spc="-5" dirty="0">
                <a:solidFill>
                  <a:srgbClr val="3E3E3E"/>
                </a:solidFill>
                <a:cs typeface="Calibri"/>
              </a:rPr>
              <a:t>e</a:t>
            </a:r>
            <a:r>
              <a:rPr lang="en-US" sz="2200" spc="-25" dirty="0">
                <a:solidFill>
                  <a:srgbClr val="3E3E3E"/>
                </a:solidFill>
                <a:cs typeface="Calibri"/>
              </a:rPr>
              <a:t>a</a:t>
            </a:r>
            <a:r>
              <a:rPr lang="en-US" sz="2200" dirty="0">
                <a:solidFill>
                  <a:srgbClr val="3E3E3E"/>
                </a:solidFill>
                <a:cs typeface="Calibri"/>
              </a:rPr>
              <a:t>t</a:t>
            </a:r>
            <a:r>
              <a:rPr lang="en-US" sz="2200" spc="-5" dirty="0">
                <a:solidFill>
                  <a:srgbClr val="3E3E3E"/>
                </a:solidFill>
                <a:cs typeface="Calibri"/>
              </a:rPr>
              <a:t>me</a:t>
            </a:r>
            <a:r>
              <a:rPr lang="en-US" sz="2200" spc="-25" dirty="0">
                <a:solidFill>
                  <a:srgbClr val="3E3E3E"/>
                </a:solidFill>
                <a:cs typeface="Calibri"/>
              </a:rPr>
              <a:t>n</a:t>
            </a:r>
            <a:r>
              <a:rPr lang="en-US" sz="2200" dirty="0">
                <a:solidFill>
                  <a:srgbClr val="3E3E3E"/>
                </a:solidFill>
                <a:cs typeface="Calibri"/>
              </a:rPr>
              <a:t>t </a:t>
            </a:r>
            <a:r>
              <a:rPr lang="en-US" sz="2200" spc="-5" dirty="0">
                <a:solidFill>
                  <a:srgbClr val="3E3E3E"/>
                </a:solidFill>
                <a:cs typeface="Calibri"/>
              </a:rPr>
              <a:t>o</a:t>
            </a:r>
            <a:r>
              <a:rPr lang="en-US" sz="2200" dirty="0">
                <a:solidFill>
                  <a:srgbClr val="3E3E3E"/>
                </a:solidFill>
                <a:cs typeface="Calibri"/>
              </a:rPr>
              <a:t>f</a:t>
            </a:r>
            <a:r>
              <a:rPr lang="en-US" sz="2200" spc="-10" dirty="0">
                <a:solidFill>
                  <a:srgbClr val="3E3E3E"/>
                </a:solidFill>
                <a:cs typeface="Calibri"/>
              </a:rPr>
              <a:t> </a:t>
            </a:r>
            <a:r>
              <a:rPr lang="en-US" sz="2200" dirty="0">
                <a:solidFill>
                  <a:srgbClr val="3E3E3E"/>
                </a:solidFill>
                <a:cs typeface="Calibri"/>
              </a:rPr>
              <a:t>add</a:t>
            </a:r>
            <a:r>
              <a:rPr lang="en-US" sz="2200" spc="-5" dirty="0">
                <a:solidFill>
                  <a:srgbClr val="3E3E3E"/>
                </a:solidFill>
                <a:cs typeface="Calibri"/>
              </a:rPr>
              <a:t>i</a:t>
            </a:r>
            <a:r>
              <a:rPr lang="en-US" sz="2200" dirty="0">
                <a:solidFill>
                  <a:srgbClr val="3E3E3E"/>
                </a:solidFill>
                <a:cs typeface="Calibri"/>
              </a:rPr>
              <a:t>ct</a:t>
            </a:r>
            <a:r>
              <a:rPr lang="en-US" sz="2200" spc="-5" dirty="0">
                <a:solidFill>
                  <a:srgbClr val="3E3E3E"/>
                </a:solidFill>
                <a:cs typeface="Calibri"/>
              </a:rPr>
              <a:t>io</a:t>
            </a:r>
            <a:r>
              <a:rPr lang="en-US" sz="2200" dirty="0">
                <a:solidFill>
                  <a:srgbClr val="3E3E3E"/>
                </a:solidFill>
                <a:cs typeface="Calibri"/>
              </a:rPr>
              <a:t>n</a:t>
            </a:r>
            <a:r>
              <a:rPr lang="en-US" sz="2200" spc="-5" dirty="0">
                <a:solidFill>
                  <a:srgbClr val="3E3E3E"/>
                </a:solidFill>
                <a:cs typeface="Calibri"/>
              </a:rPr>
              <a:t> i</a:t>
            </a:r>
            <a:r>
              <a:rPr lang="en-US" sz="2200" dirty="0">
                <a:solidFill>
                  <a:srgbClr val="3E3E3E"/>
                </a:solidFill>
                <a:cs typeface="Calibri"/>
              </a:rPr>
              <a:t>s</a:t>
            </a:r>
            <a:r>
              <a:rPr lang="en-US" sz="2200" spc="10" dirty="0">
                <a:solidFill>
                  <a:srgbClr val="3E3E3E"/>
                </a:solidFill>
                <a:cs typeface="Calibri"/>
              </a:rPr>
              <a:t> </a:t>
            </a:r>
            <a:r>
              <a:rPr lang="en-US" sz="2200" dirty="0">
                <a:solidFill>
                  <a:srgbClr val="3E3E3E"/>
                </a:solidFill>
                <a:cs typeface="Calibri"/>
              </a:rPr>
              <a:t>a</a:t>
            </a:r>
            <a:r>
              <a:rPr lang="en-US" sz="2200" spc="-10" dirty="0">
                <a:solidFill>
                  <a:srgbClr val="3E3E3E"/>
                </a:solidFill>
                <a:cs typeface="Calibri"/>
              </a:rPr>
              <a:t> </a:t>
            </a:r>
            <a:r>
              <a:rPr lang="en-US" sz="2200" spc="-5" dirty="0">
                <a:solidFill>
                  <a:srgbClr val="3E3E3E"/>
                </a:solidFill>
                <a:cs typeface="Calibri"/>
              </a:rPr>
              <a:t>lo</a:t>
            </a:r>
            <a:r>
              <a:rPr lang="en-US" sz="2200" dirty="0">
                <a:solidFill>
                  <a:srgbClr val="3E3E3E"/>
                </a:solidFill>
                <a:cs typeface="Calibri"/>
              </a:rPr>
              <a:t>ng</a:t>
            </a:r>
            <a:r>
              <a:rPr lang="en-US" sz="2200" spc="-5" dirty="0">
                <a:solidFill>
                  <a:srgbClr val="3E3E3E"/>
                </a:solidFill>
                <a:cs typeface="Calibri"/>
              </a:rPr>
              <a:t>-</a:t>
            </a:r>
            <a:r>
              <a:rPr lang="en-US" sz="2200" spc="-25" dirty="0">
                <a:solidFill>
                  <a:srgbClr val="3E3E3E"/>
                </a:solidFill>
                <a:cs typeface="Calibri"/>
              </a:rPr>
              <a:t>t</a:t>
            </a:r>
            <a:r>
              <a:rPr lang="en-US" sz="2200" spc="-5" dirty="0">
                <a:solidFill>
                  <a:srgbClr val="3E3E3E"/>
                </a:solidFill>
                <a:cs typeface="Calibri"/>
              </a:rPr>
              <a:t>er</a:t>
            </a:r>
            <a:r>
              <a:rPr lang="en-US" sz="2200" dirty="0">
                <a:solidFill>
                  <a:srgbClr val="3E3E3E"/>
                </a:solidFill>
                <a:cs typeface="Calibri"/>
              </a:rPr>
              <a:t>m p</a:t>
            </a:r>
            <a:r>
              <a:rPr lang="en-US" sz="2200" spc="-40" dirty="0">
                <a:solidFill>
                  <a:srgbClr val="3E3E3E"/>
                </a:solidFill>
                <a:cs typeface="Calibri"/>
              </a:rPr>
              <a:t>r</a:t>
            </a:r>
            <a:r>
              <a:rPr lang="en-US" sz="2200" spc="-5" dirty="0">
                <a:solidFill>
                  <a:srgbClr val="3E3E3E"/>
                </a:solidFill>
                <a:cs typeface="Calibri"/>
              </a:rPr>
              <a:t>o</a:t>
            </a:r>
            <a:r>
              <a:rPr lang="en-US" sz="2200" dirty="0">
                <a:solidFill>
                  <a:srgbClr val="3E3E3E"/>
                </a:solidFill>
                <a:cs typeface="Calibri"/>
              </a:rPr>
              <a:t>c</a:t>
            </a:r>
            <a:r>
              <a:rPr lang="en-US" sz="2200" spc="-5" dirty="0">
                <a:solidFill>
                  <a:srgbClr val="3E3E3E"/>
                </a:solidFill>
                <a:cs typeface="Calibri"/>
              </a:rPr>
              <a:t>es</a:t>
            </a:r>
            <a:r>
              <a:rPr lang="en-US" sz="2200" dirty="0">
                <a:solidFill>
                  <a:srgbClr val="3E3E3E"/>
                </a:solidFill>
                <a:cs typeface="Calibri"/>
              </a:rPr>
              <a:t>s</a:t>
            </a:r>
            <a:r>
              <a:rPr lang="en-US" sz="2200" spc="10" dirty="0">
                <a:solidFill>
                  <a:srgbClr val="3E3E3E"/>
                </a:solidFill>
                <a:cs typeface="Calibri"/>
              </a:rPr>
              <a:t> </a:t>
            </a:r>
            <a:r>
              <a:rPr lang="en-US" sz="2200" dirty="0">
                <a:solidFill>
                  <a:srgbClr val="3E3E3E"/>
                </a:solidFill>
                <a:cs typeface="Calibri"/>
              </a:rPr>
              <a:t>th</a:t>
            </a:r>
            <a:r>
              <a:rPr lang="en-US" sz="2200" spc="-25" dirty="0">
                <a:solidFill>
                  <a:srgbClr val="3E3E3E"/>
                </a:solidFill>
                <a:cs typeface="Calibri"/>
              </a:rPr>
              <a:t>a</a:t>
            </a:r>
            <a:r>
              <a:rPr lang="en-US" sz="2200" dirty="0">
                <a:solidFill>
                  <a:srgbClr val="3E3E3E"/>
                </a:solidFill>
                <a:cs typeface="Calibri"/>
              </a:rPr>
              <a:t>t</a:t>
            </a:r>
            <a:r>
              <a:rPr lang="en-US" sz="2200" spc="5" dirty="0">
                <a:solidFill>
                  <a:srgbClr val="3E3E3E"/>
                </a:solidFill>
                <a:cs typeface="Calibri"/>
              </a:rPr>
              <a:t> </a:t>
            </a:r>
            <a:r>
              <a:rPr lang="en-US" sz="2200" spc="-5" dirty="0">
                <a:solidFill>
                  <a:srgbClr val="3E3E3E"/>
                </a:solidFill>
                <a:cs typeface="Calibri"/>
              </a:rPr>
              <a:t>i</a:t>
            </a:r>
            <a:r>
              <a:rPr lang="en-US" sz="2200" spc="-35" dirty="0">
                <a:solidFill>
                  <a:srgbClr val="3E3E3E"/>
                </a:solidFill>
                <a:cs typeface="Calibri"/>
              </a:rPr>
              <a:t>n</a:t>
            </a:r>
            <a:r>
              <a:rPr lang="en-US" sz="2200" spc="-30" dirty="0">
                <a:solidFill>
                  <a:srgbClr val="3E3E3E"/>
                </a:solidFill>
                <a:cs typeface="Calibri"/>
              </a:rPr>
              <a:t>v</a:t>
            </a:r>
            <a:r>
              <a:rPr lang="en-US" sz="2200" spc="-5" dirty="0">
                <a:solidFill>
                  <a:srgbClr val="3E3E3E"/>
                </a:solidFill>
                <a:cs typeface="Calibri"/>
              </a:rPr>
              <a:t>ol</a:t>
            </a:r>
            <a:r>
              <a:rPr lang="en-US" sz="2200" spc="-30" dirty="0">
                <a:solidFill>
                  <a:srgbClr val="3E3E3E"/>
                </a:solidFill>
                <a:cs typeface="Calibri"/>
              </a:rPr>
              <a:t>v</a:t>
            </a:r>
            <a:r>
              <a:rPr lang="en-US" sz="2200" spc="-5" dirty="0">
                <a:solidFill>
                  <a:srgbClr val="3E3E3E"/>
                </a:solidFill>
                <a:cs typeface="Calibri"/>
              </a:rPr>
              <a:t>e</a:t>
            </a:r>
            <a:r>
              <a:rPr lang="en-US" sz="2200" dirty="0">
                <a:solidFill>
                  <a:srgbClr val="3E3E3E"/>
                </a:solidFill>
                <a:cs typeface="Calibri"/>
              </a:rPr>
              <a:t>s </a:t>
            </a:r>
            <a:r>
              <a:rPr lang="en-US" sz="2200" spc="-5" dirty="0">
                <a:solidFill>
                  <a:srgbClr val="3E3E3E"/>
                </a:solidFill>
                <a:cs typeface="Calibri"/>
              </a:rPr>
              <a:t>m</a:t>
            </a:r>
            <a:r>
              <a:rPr lang="en-US" sz="2200" dirty="0">
                <a:solidFill>
                  <a:srgbClr val="3E3E3E"/>
                </a:solidFill>
                <a:cs typeface="Calibri"/>
              </a:rPr>
              <a:t>u</a:t>
            </a:r>
            <a:r>
              <a:rPr lang="en-US" sz="2200" spc="-5" dirty="0">
                <a:solidFill>
                  <a:srgbClr val="3E3E3E"/>
                </a:solidFill>
                <a:cs typeface="Calibri"/>
              </a:rPr>
              <a:t>l</a:t>
            </a:r>
            <a:r>
              <a:rPr lang="en-US" sz="2200" dirty="0">
                <a:solidFill>
                  <a:srgbClr val="3E3E3E"/>
                </a:solidFill>
                <a:cs typeface="Calibri"/>
              </a:rPr>
              <a:t>t</a:t>
            </a:r>
            <a:r>
              <a:rPr lang="en-US" sz="2200" spc="-5" dirty="0">
                <a:solidFill>
                  <a:srgbClr val="3E3E3E"/>
                </a:solidFill>
                <a:cs typeface="Calibri"/>
              </a:rPr>
              <a:t>i</a:t>
            </a:r>
            <a:r>
              <a:rPr lang="en-US" sz="2200" dirty="0">
                <a:solidFill>
                  <a:srgbClr val="3E3E3E"/>
                </a:solidFill>
                <a:cs typeface="Calibri"/>
              </a:rPr>
              <a:t>p</a:t>
            </a:r>
            <a:r>
              <a:rPr lang="en-US" sz="2200" spc="-5" dirty="0">
                <a:solidFill>
                  <a:srgbClr val="3E3E3E"/>
                </a:solidFill>
                <a:cs typeface="Calibri"/>
              </a:rPr>
              <a:t>l</a:t>
            </a:r>
            <a:r>
              <a:rPr lang="en-US" sz="2200" dirty="0">
                <a:solidFill>
                  <a:srgbClr val="3E3E3E"/>
                </a:solidFill>
                <a:cs typeface="Calibri"/>
              </a:rPr>
              <a:t>e</a:t>
            </a:r>
            <a:r>
              <a:rPr lang="en-US" sz="2200" spc="15" dirty="0">
                <a:solidFill>
                  <a:srgbClr val="3E3E3E"/>
                </a:solidFill>
                <a:cs typeface="Calibri"/>
              </a:rPr>
              <a:t> </a:t>
            </a:r>
            <a:r>
              <a:rPr lang="en-US" sz="2200" spc="-5" dirty="0">
                <a:solidFill>
                  <a:srgbClr val="3E3E3E"/>
                </a:solidFill>
                <a:cs typeface="Calibri"/>
              </a:rPr>
              <a:t>i</a:t>
            </a:r>
            <a:r>
              <a:rPr lang="en-US" sz="2200" spc="-25" dirty="0">
                <a:solidFill>
                  <a:srgbClr val="3E3E3E"/>
                </a:solidFill>
                <a:cs typeface="Calibri"/>
              </a:rPr>
              <a:t>nt</a:t>
            </a:r>
            <a:r>
              <a:rPr lang="en-US" sz="2200" spc="-5" dirty="0">
                <a:solidFill>
                  <a:srgbClr val="3E3E3E"/>
                </a:solidFill>
                <a:cs typeface="Calibri"/>
              </a:rPr>
              <a:t>e</a:t>
            </a:r>
            <a:r>
              <a:rPr lang="en-US" sz="2200" spc="20" dirty="0">
                <a:solidFill>
                  <a:srgbClr val="3E3E3E"/>
                </a:solidFill>
                <a:cs typeface="Calibri"/>
              </a:rPr>
              <a:t>r</a:t>
            </a:r>
            <a:r>
              <a:rPr lang="en-US" sz="2200" spc="-30" dirty="0">
                <a:solidFill>
                  <a:srgbClr val="3E3E3E"/>
                </a:solidFill>
                <a:cs typeface="Calibri"/>
              </a:rPr>
              <a:t>v</a:t>
            </a:r>
            <a:r>
              <a:rPr lang="en-US" sz="2200" spc="-5" dirty="0">
                <a:solidFill>
                  <a:srgbClr val="3E3E3E"/>
                </a:solidFill>
                <a:cs typeface="Calibri"/>
              </a:rPr>
              <a:t>e</a:t>
            </a:r>
            <a:r>
              <a:rPr lang="en-US" sz="2200" spc="-25" dirty="0">
                <a:solidFill>
                  <a:srgbClr val="3E3E3E"/>
                </a:solidFill>
                <a:cs typeface="Calibri"/>
              </a:rPr>
              <a:t>n</a:t>
            </a:r>
            <a:r>
              <a:rPr lang="en-US" sz="2200" dirty="0">
                <a:solidFill>
                  <a:srgbClr val="3E3E3E"/>
                </a:solidFill>
                <a:cs typeface="Calibri"/>
              </a:rPr>
              <a:t>t</a:t>
            </a:r>
            <a:r>
              <a:rPr lang="en-US" sz="2200" spc="-5" dirty="0">
                <a:solidFill>
                  <a:srgbClr val="3E3E3E"/>
                </a:solidFill>
                <a:cs typeface="Calibri"/>
              </a:rPr>
              <a:t>io</a:t>
            </a:r>
            <a:r>
              <a:rPr lang="en-US" sz="2200" dirty="0">
                <a:solidFill>
                  <a:srgbClr val="3E3E3E"/>
                </a:solidFill>
                <a:cs typeface="Calibri"/>
              </a:rPr>
              <a:t>ns</a:t>
            </a:r>
            <a:r>
              <a:rPr lang="en-US" sz="2200" spc="20" dirty="0">
                <a:solidFill>
                  <a:srgbClr val="3E3E3E"/>
                </a:solidFill>
                <a:cs typeface="Calibri"/>
              </a:rPr>
              <a:t> </a:t>
            </a:r>
            <a:r>
              <a:rPr lang="en-US" sz="2200" dirty="0">
                <a:solidFill>
                  <a:srgbClr val="3E3E3E"/>
                </a:solidFill>
                <a:cs typeface="Calibri"/>
              </a:rPr>
              <a:t>and </a:t>
            </a:r>
            <a:r>
              <a:rPr lang="en-US" sz="2200" spc="-30" dirty="0">
                <a:solidFill>
                  <a:srgbClr val="3E3E3E"/>
                </a:solidFill>
                <a:cs typeface="Calibri"/>
              </a:rPr>
              <a:t>r</a:t>
            </a:r>
            <a:r>
              <a:rPr lang="en-US" sz="2200" spc="-5" dirty="0">
                <a:solidFill>
                  <a:srgbClr val="3E3E3E"/>
                </a:solidFill>
                <a:cs typeface="Calibri"/>
              </a:rPr>
              <a:t>e</a:t>
            </a:r>
            <a:r>
              <a:rPr lang="en-US" sz="2200" dirty="0">
                <a:solidFill>
                  <a:srgbClr val="3E3E3E"/>
                </a:solidFill>
                <a:cs typeface="Calibri"/>
              </a:rPr>
              <a:t>gu</a:t>
            </a:r>
            <a:r>
              <a:rPr lang="en-US" sz="2200" spc="-10" dirty="0">
                <a:solidFill>
                  <a:srgbClr val="3E3E3E"/>
                </a:solidFill>
                <a:cs typeface="Calibri"/>
              </a:rPr>
              <a:t>l</a:t>
            </a:r>
            <a:r>
              <a:rPr lang="en-US" sz="2200" dirty="0">
                <a:solidFill>
                  <a:srgbClr val="3E3E3E"/>
                </a:solidFill>
                <a:cs typeface="Calibri"/>
              </a:rPr>
              <a:t>ar </a:t>
            </a:r>
            <a:r>
              <a:rPr lang="en-US" sz="2200" spc="-5" dirty="0">
                <a:solidFill>
                  <a:srgbClr val="3E3E3E"/>
                </a:solidFill>
                <a:cs typeface="Calibri"/>
              </a:rPr>
              <a:t>mo</a:t>
            </a:r>
            <a:r>
              <a:rPr lang="en-US" sz="2200" dirty="0">
                <a:solidFill>
                  <a:srgbClr val="3E3E3E"/>
                </a:solidFill>
                <a:cs typeface="Calibri"/>
              </a:rPr>
              <a:t>n</a:t>
            </a:r>
            <a:r>
              <a:rPr lang="en-US" sz="2200" spc="-5" dirty="0">
                <a:solidFill>
                  <a:srgbClr val="3E3E3E"/>
                </a:solidFill>
                <a:cs typeface="Calibri"/>
              </a:rPr>
              <a:t>i</a:t>
            </a:r>
            <a:r>
              <a:rPr lang="en-US" sz="2200" spc="-25" dirty="0">
                <a:solidFill>
                  <a:srgbClr val="3E3E3E"/>
                </a:solidFill>
                <a:cs typeface="Calibri"/>
              </a:rPr>
              <a:t>t</a:t>
            </a:r>
            <a:r>
              <a:rPr lang="en-US" sz="2200" spc="-5" dirty="0">
                <a:solidFill>
                  <a:srgbClr val="3E3E3E"/>
                </a:solidFill>
                <a:cs typeface="Calibri"/>
              </a:rPr>
              <a:t>ori</a:t>
            </a:r>
            <a:r>
              <a:rPr lang="en-US" sz="2200" dirty="0">
                <a:solidFill>
                  <a:srgbClr val="3E3E3E"/>
                </a:solidFill>
                <a:cs typeface="Calibri"/>
              </a:rPr>
              <a:t>ng.</a:t>
            </a:r>
            <a:endParaRPr lang="en-US" sz="2200" dirty="0">
              <a:cs typeface="Calibri"/>
            </a:endParaRPr>
          </a:p>
          <a:p>
            <a:pPr>
              <a:lnSpc>
                <a:spcPct val="100000"/>
              </a:lnSpc>
              <a:spcAft>
                <a:spcPts val="600"/>
              </a:spcAft>
            </a:pPr>
            <a:endParaRPr lang="en-US" sz="2200" dirty="0">
              <a:cs typeface="Times New Roman"/>
            </a:endParaRPr>
          </a:p>
          <a:p>
            <a:pPr marL="12700" marR="74295">
              <a:lnSpc>
                <a:spcPct val="100000"/>
              </a:lnSpc>
              <a:spcAft>
                <a:spcPts val="600"/>
              </a:spcAft>
            </a:pPr>
            <a:r>
              <a:rPr lang="en-US" sz="2200" spc="5" dirty="0">
                <a:solidFill>
                  <a:srgbClr val="3E3E3E"/>
                </a:solidFill>
                <a:cs typeface="Calibri"/>
              </a:rPr>
              <a:t>NID</a:t>
            </a:r>
            <a:r>
              <a:rPr lang="en-US" sz="2200" dirty="0">
                <a:solidFill>
                  <a:srgbClr val="3E3E3E"/>
                </a:solidFill>
                <a:cs typeface="Calibri"/>
              </a:rPr>
              <a:t>A</a:t>
            </a:r>
            <a:r>
              <a:rPr lang="en-US" sz="2200" spc="-35" dirty="0">
                <a:solidFill>
                  <a:srgbClr val="3E3E3E"/>
                </a:solidFill>
                <a:cs typeface="Calibri"/>
              </a:rPr>
              <a:t> </a:t>
            </a:r>
            <a:r>
              <a:rPr lang="en-US" sz="2200" dirty="0">
                <a:solidFill>
                  <a:srgbClr val="3E3E3E"/>
                </a:solidFill>
                <a:cs typeface="Calibri"/>
              </a:rPr>
              <a:t>outlines</a:t>
            </a:r>
            <a:r>
              <a:rPr lang="en-US" sz="2200" spc="-25" dirty="0">
                <a:solidFill>
                  <a:srgbClr val="3E3E3E"/>
                </a:solidFill>
                <a:cs typeface="Calibri"/>
              </a:rPr>
              <a:t> </a:t>
            </a:r>
            <a:r>
              <a:rPr lang="en-US" sz="2200" dirty="0">
                <a:solidFill>
                  <a:srgbClr val="3E3E3E"/>
                </a:solidFill>
                <a:cs typeface="Calibri"/>
              </a:rPr>
              <a:t>an</a:t>
            </a:r>
            <a:r>
              <a:rPr lang="en-US" sz="2200" spc="-30" dirty="0">
                <a:solidFill>
                  <a:srgbClr val="3E3E3E"/>
                </a:solidFill>
                <a:cs typeface="Calibri"/>
              </a:rPr>
              <a:t> </a:t>
            </a:r>
            <a:r>
              <a:rPr lang="en-US" sz="2200" dirty="0">
                <a:solidFill>
                  <a:srgbClr val="3E3E3E"/>
                </a:solidFill>
                <a:cs typeface="Calibri"/>
              </a:rPr>
              <a:t>approach </a:t>
            </a:r>
            <a:r>
              <a:rPr lang="en-US" sz="2200" spc="-25" dirty="0">
                <a:solidFill>
                  <a:srgbClr val="3E3E3E"/>
                </a:solidFill>
                <a:cs typeface="Calibri"/>
              </a:rPr>
              <a:t>t</a:t>
            </a:r>
            <a:r>
              <a:rPr lang="en-US" sz="2200" dirty="0">
                <a:solidFill>
                  <a:srgbClr val="3E3E3E"/>
                </a:solidFill>
                <a:cs typeface="Calibri"/>
              </a:rPr>
              <a:t>o </a:t>
            </a:r>
            <a:r>
              <a:rPr lang="en-US" sz="2200" spc="-10" dirty="0">
                <a:solidFill>
                  <a:srgbClr val="3E3E3E"/>
                </a:solidFill>
                <a:cs typeface="Calibri"/>
              </a:rPr>
              <a:t>c</a:t>
            </a:r>
            <a:r>
              <a:rPr lang="en-US" sz="2200" spc="-5" dirty="0">
                <a:solidFill>
                  <a:srgbClr val="3E3E3E"/>
                </a:solidFill>
                <a:cs typeface="Calibri"/>
              </a:rPr>
              <a:t>om</a:t>
            </a:r>
            <a:r>
              <a:rPr lang="en-US" sz="2200" dirty="0">
                <a:solidFill>
                  <a:srgbClr val="3E3E3E"/>
                </a:solidFill>
                <a:cs typeface="Calibri"/>
              </a:rPr>
              <a:t>p</a:t>
            </a:r>
            <a:r>
              <a:rPr lang="en-US" sz="2200" spc="-30" dirty="0">
                <a:solidFill>
                  <a:srgbClr val="3E3E3E"/>
                </a:solidFill>
                <a:cs typeface="Calibri"/>
              </a:rPr>
              <a:t>r</a:t>
            </a:r>
            <a:r>
              <a:rPr lang="en-US" sz="2200" spc="-5" dirty="0">
                <a:solidFill>
                  <a:srgbClr val="3E3E3E"/>
                </a:solidFill>
                <a:cs typeface="Calibri"/>
              </a:rPr>
              <a:t>e</a:t>
            </a:r>
            <a:r>
              <a:rPr lang="en-US" sz="2200" dirty="0">
                <a:solidFill>
                  <a:srgbClr val="3E3E3E"/>
                </a:solidFill>
                <a:cs typeface="Calibri"/>
              </a:rPr>
              <a:t>h</a:t>
            </a:r>
            <a:r>
              <a:rPr lang="en-US" sz="2200" spc="-5" dirty="0">
                <a:solidFill>
                  <a:srgbClr val="3E3E3E"/>
                </a:solidFill>
                <a:cs typeface="Calibri"/>
              </a:rPr>
              <a:t>e</a:t>
            </a:r>
            <a:r>
              <a:rPr lang="en-US" sz="2200" dirty="0">
                <a:solidFill>
                  <a:srgbClr val="3E3E3E"/>
                </a:solidFill>
                <a:cs typeface="Calibri"/>
              </a:rPr>
              <a:t>n</a:t>
            </a:r>
            <a:r>
              <a:rPr lang="en-US" sz="2200" spc="-5" dirty="0">
                <a:solidFill>
                  <a:srgbClr val="3E3E3E"/>
                </a:solidFill>
                <a:cs typeface="Calibri"/>
              </a:rPr>
              <a:t>si</a:t>
            </a:r>
            <a:r>
              <a:rPr lang="en-US" sz="2200" spc="-30" dirty="0">
                <a:solidFill>
                  <a:srgbClr val="3E3E3E"/>
                </a:solidFill>
                <a:cs typeface="Calibri"/>
              </a:rPr>
              <a:t>v</a:t>
            </a:r>
            <a:r>
              <a:rPr lang="en-US" sz="2200" dirty="0">
                <a:solidFill>
                  <a:srgbClr val="3E3E3E"/>
                </a:solidFill>
                <a:cs typeface="Calibri"/>
              </a:rPr>
              <a:t>e t</a:t>
            </a:r>
            <a:r>
              <a:rPr lang="en-US" sz="2200" spc="-30" dirty="0">
                <a:solidFill>
                  <a:srgbClr val="3E3E3E"/>
                </a:solidFill>
                <a:cs typeface="Calibri"/>
              </a:rPr>
              <a:t>r</a:t>
            </a:r>
            <a:r>
              <a:rPr lang="en-US" sz="2200" spc="-5" dirty="0">
                <a:solidFill>
                  <a:srgbClr val="3E3E3E"/>
                </a:solidFill>
                <a:cs typeface="Calibri"/>
              </a:rPr>
              <a:t>e</a:t>
            </a:r>
            <a:r>
              <a:rPr lang="en-US" sz="2200" spc="-25" dirty="0">
                <a:solidFill>
                  <a:srgbClr val="3E3E3E"/>
                </a:solidFill>
                <a:cs typeface="Calibri"/>
              </a:rPr>
              <a:t>a</a:t>
            </a:r>
            <a:r>
              <a:rPr lang="en-US" sz="2200" dirty="0">
                <a:solidFill>
                  <a:srgbClr val="3E3E3E"/>
                </a:solidFill>
                <a:cs typeface="Calibri"/>
              </a:rPr>
              <a:t>t</a:t>
            </a:r>
            <a:r>
              <a:rPr lang="en-US" sz="2200" spc="-5" dirty="0">
                <a:solidFill>
                  <a:srgbClr val="3E3E3E"/>
                </a:solidFill>
                <a:cs typeface="Calibri"/>
              </a:rPr>
              <a:t>me</a:t>
            </a:r>
            <a:r>
              <a:rPr lang="en-US" sz="2200" spc="-25" dirty="0">
                <a:solidFill>
                  <a:srgbClr val="3E3E3E"/>
                </a:solidFill>
                <a:cs typeface="Calibri"/>
              </a:rPr>
              <a:t>n</a:t>
            </a:r>
            <a:r>
              <a:rPr lang="en-US" sz="2200" dirty="0">
                <a:solidFill>
                  <a:srgbClr val="3E3E3E"/>
                </a:solidFill>
                <a:cs typeface="Calibri"/>
              </a:rPr>
              <a:t>t </a:t>
            </a:r>
            <a:r>
              <a:rPr lang="en-US" sz="2200" spc="-5" dirty="0">
                <a:solidFill>
                  <a:srgbClr val="3E3E3E"/>
                </a:solidFill>
                <a:cs typeface="Calibri"/>
              </a:rPr>
              <a:t>i</a:t>
            </a:r>
            <a:r>
              <a:rPr lang="en-US" sz="2200" dirty="0">
                <a:solidFill>
                  <a:srgbClr val="3E3E3E"/>
                </a:solidFill>
                <a:cs typeface="Calibri"/>
              </a:rPr>
              <a:t>n</a:t>
            </a:r>
            <a:r>
              <a:rPr lang="en-US" sz="2200" spc="5" dirty="0">
                <a:solidFill>
                  <a:srgbClr val="3E3E3E"/>
                </a:solidFill>
                <a:cs typeface="Calibri"/>
              </a:rPr>
              <a:t> </a:t>
            </a:r>
            <a:r>
              <a:rPr lang="en-US" sz="2200" dirty="0">
                <a:solidFill>
                  <a:srgbClr val="3E3E3E"/>
                </a:solidFill>
                <a:cs typeface="Calibri"/>
              </a:rPr>
              <a:t>the</a:t>
            </a:r>
            <a:r>
              <a:rPr lang="en-US" sz="2200" spc="-10" dirty="0">
                <a:solidFill>
                  <a:srgbClr val="3E3E3E"/>
                </a:solidFill>
                <a:cs typeface="Calibri"/>
              </a:rPr>
              <a:t> </a:t>
            </a:r>
            <a:r>
              <a:rPr lang="en-US" sz="2200" dirty="0">
                <a:solidFill>
                  <a:srgbClr val="3E3E3E"/>
                </a:solidFill>
                <a:cs typeface="Calibri"/>
              </a:rPr>
              <a:t>d</a:t>
            </a:r>
            <a:r>
              <a:rPr lang="en-US" sz="2200" spc="-5" dirty="0">
                <a:solidFill>
                  <a:srgbClr val="3E3E3E"/>
                </a:solidFill>
                <a:cs typeface="Calibri"/>
              </a:rPr>
              <a:t>i</a:t>
            </a:r>
            <a:r>
              <a:rPr lang="en-US" sz="2200" dirty="0">
                <a:solidFill>
                  <a:srgbClr val="3E3E3E"/>
                </a:solidFill>
                <a:cs typeface="Calibri"/>
              </a:rPr>
              <a:t>ag</a:t>
            </a:r>
            <a:r>
              <a:rPr lang="en-US" sz="2200" spc="-40" dirty="0">
                <a:solidFill>
                  <a:srgbClr val="3E3E3E"/>
                </a:solidFill>
                <a:cs typeface="Calibri"/>
              </a:rPr>
              <a:t>r</a:t>
            </a:r>
            <a:r>
              <a:rPr lang="en-US" sz="2200" dirty="0">
                <a:solidFill>
                  <a:srgbClr val="3E3E3E"/>
                </a:solidFill>
                <a:cs typeface="Calibri"/>
              </a:rPr>
              <a:t>am</a:t>
            </a:r>
            <a:r>
              <a:rPr lang="en-US" sz="2200" spc="-15" dirty="0">
                <a:solidFill>
                  <a:srgbClr val="3E3E3E"/>
                </a:solidFill>
                <a:cs typeface="Calibri"/>
              </a:rPr>
              <a:t> </a:t>
            </a:r>
            <a:r>
              <a:rPr lang="en-US" sz="2200" spc="-25" dirty="0">
                <a:solidFill>
                  <a:srgbClr val="3E3E3E"/>
                </a:solidFill>
                <a:cs typeface="Calibri"/>
              </a:rPr>
              <a:t>t</a:t>
            </a:r>
            <a:r>
              <a:rPr lang="en-US" sz="2200" dirty="0">
                <a:solidFill>
                  <a:srgbClr val="3E3E3E"/>
                </a:solidFill>
                <a:cs typeface="Calibri"/>
              </a:rPr>
              <a:t>o the </a:t>
            </a:r>
            <a:r>
              <a:rPr lang="en-US" sz="2200" spc="-5" dirty="0">
                <a:solidFill>
                  <a:srgbClr val="3E3E3E"/>
                </a:solidFill>
                <a:cs typeface="Calibri"/>
              </a:rPr>
              <a:t>ri</a:t>
            </a:r>
            <a:r>
              <a:rPr lang="en-US" sz="2200" dirty="0">
                <a:solidFill>
                  <a:srgbClr val="3E3E3E"/>
                </a:solidFill>
                <a:cs typeface="Calibri"/>
              </a:rPr>
              <a:t>g</a:t>
            </a:r>
            <a:r>
              <a:rPr lang="en-US" sz="2200" spc="-25" dirty="0">
                <a:solidFill>
                  <a:srgbClr val="3E3E3E"/>
                </a:solidFill>
                <a:cs typeface="Calibri"/>
              </a:rPr>
              <a:t>h</a:t>
            </a:r>
            <a:r>
              <a:rPr lang="en-US" sz="2200" dirty="0">
                <a:solidFill>
                  <a:srgbClr val="3E3E3E"/>
                </a:solidFill>
                <a:cs typeface="Calibri"/>
              </a:rPr>
              <a:t>t</a:t>
            </a:r>
            <a:endParaRPr lang="en-US" sz="2200" dirty="0">
              <a:cs typeface="Calibri"/>
            </a:endParaRPr>
          </a:p>
          <a:p>
            <a:endParaRPr lang="en-US" sz="2200" dirty="0"/>
          </a:p>
        </p:txBody>
      </p:sp>
      <p:sp>
        <p:nvSpPr>
          <p:cNvPr id="5" name="object 5" descr="Components of Comprehensive Drug Abuse Treatment"/>
          <p:cNvSpPr/>
          <p:nvPr/>
        </p:nvSpPr>
        <p:spPr>
          <a:xfrm>
            <a:off x="5544721" y="2137055"/>
            <a:ext cx="6014518" cy="3512182"/>
          </a:xfrm>
          <a:prstGeom prst="rect">
            <a:avLst/>
          </a:prstGeom>
          <a:blipFill>
            <a:blip r:embed="rId3" cstate="print"/>
            <a:stretch>
              <a:fillRect/>
            </a:stretch>
          </a:blipFill>
        </p:spPr>
        <p:txBody>
          <a:bodyPr wrap="square" lIns="0" tIns="0" rIns="0" bIns="0" rtlCol="0"/>
          <a:lstStyle/>
          <a:p>
            <a:endParaRPr dirty="0"/>
          </a:p>
        </p:txBody>
      </p:sp>
      <p:sp>
        <p:nvSpPr>
          <p:cNvPr id="4" name="object 4"/>
          <p:cNvSpPr txBox="1"/>
          <p:nvPr/>
        </p:nvSpPr>
        <p:spPr>
          <a:xfrm>
            <a:off x="766817" y="5861804"/>
            <a:ext cx="3896661" cy="677108"/>
          </a:xfrm>
          <a:prstGeom prst="rect">
            <a:avLst/>
          </a:prstGeom>
          <a:ln>
            <a:noFill/>
          </a:ln>
        </p:spPr>
        <p:txBody>
          <a:bodyPr vert="horz" wrap="square" lIns="0" tIns="0" rIns="0" bIns="0" rtlCol="0">
            <a:spAutoFit/>
          </a:bodyPr>
          <a:lstStyle/>
          <a:p>
            <a:pPr marL="12700" marR="74295">
              <a:lnSpc>
                <a:spcPct val="80000"/>
              </a:lnSpc>
            </a:pPr>
            <a:endParaRPr lang="en-US" sz="1100" dirty="0">
              <a:solidFill>
                <a:srgbClr val="CC4927"/>
              </a:solidFill>
              <a:cs typeface="Calibri"/>
            </a:endParaRPr>
          </a:p>
          <a:p>
            <a:pPr marL="12700" marR="74295">
              <a:lnSpc>
                <a:spcPct val="80000"/>
              </a:lnSpc>
            </a:pPr>
            <a:endParaRPr lang="en-US" sz="1100" dirty="0">
              <a:solidFill>
                <a:srgbClr val="CC4927"/>
              </a:solidFill>
              <a:cs typeface="Calibri"/>
            </a:endParaRPr>
          </a:p>
          <a:p>
            <a:pPr marL="12700" marR="74295">
              <a:lnSpc>
                <a:spcPct val="80000"/>
              </a:lnSpc>
            </a:pPr>
            <a:endParaRPr lang="en-US" sz="1100" dirty="0">
              <a:solidFill>
                <a:srgbClr val="CC4927"/>
              </a:solidFill>
              <a:cs typeface="Calibri"/>
            </a:endParaRPr>
          </a:p>
          <a:p>
            <a:pPr marL="12700" marR="74295">
              <a:lnSpc>
                <a:spcPct val="80000"/>
              </a:lnSpc>
            </a:pPr>
            <a:endParaRPr lang="en-US" sz="1100" dirty="0">
              <a:solidFill>
                <a:srgbClr val="CC4927"/>
              </a:solidFill>
              <a:cs typeface="Calibri"/>
            </a:endParaRPr>
          </a:p>
          <a:p>
            <a:pPr marL="12700" marR="74295">
              <a:lnSpc>
                <a:spcPct val="80000"/>
              </a:lnSpc>
            </a:pPr>
            <a:r>
              <a:rPr sz="1100" dirty="0">
                <a:solidFill>
                  <a:srgbClr val="CC4927"/>
                </a:solidFill>
                <a:cs typeface="Calibri"/>
              </a:rPr>
              <a:t>(NIDA,</a:t>
            </a:r>
            <a:r>
              <a:rPr sz="1100" spc="-25" dirty="0">
                <a:solidFill>
                  <a:srgbClr val="CC4927"/>
                </a:solidFill>
                <a:cs typeface="Calibri"/>
              </a:rPr>
              <a:t> </a:t>
            </a:r>
            <a:r>
              <a:rPr sz="1100" dirty="0">
                <a:solidFill>
                  <a:srgbClr val="CC4927"/>
                </a:solidFill>
                <a:cs typeface="Calibri"/>
              </a:rPr>
              <a:t>2018)</a:t>
            </a:r>
          </a:p>
        </p:txBody>
      </p:sp>
    </p:spTree>
    <p:extLst>
      <p:ext uri="{BB962C8B-B14F-4D97-AF65-F5344CB8AC3E}">
        <p14:creationId xmlns:p14="http://schemas.microsoft.com/office/powerpoint/2010/main" val="4229997028"/>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dirty="0"/>
              <a:t>	Treatment of OUD</a:t>
            </a:r>
            <a:endParaRPr lang="en-US" dirty="0">
              <a:latin typeface="Helvetica Neue" charset="0"/>
              <a:ea typeface="ヒラギノ角ゴ ProN W3" charset="0"/>
              <a:cs typeface="ヒラギノ角ゴ ProN W3" charset="0"/>
            </a:endParaRPr>
          </a:p>
        </p:txBody>
      </p:sp>
      <p:sp>
        <p:nvSpPr>
          <p:cNvPr id="8194" name="Content Placeholder 2"/>
          <p:cNvSpPr>
            <a:spLocks noGrp="1"/>
          </p:cNvSpPr>
          <p:nvPr>
            <p:ph sz="quarter" idx="13"/>
          </p:nvPr>
        </p:nvSpPr>
        <p:spPr>
          <a:xfrm>
            <a:off x="884346" y="1118557"/>
            <a:ext cx="10423308" cy="4389120"/>
          </a:xfrm>
        </p:spPr>
        <p:txBody>
          <a:bodyPr>
            <a:normAutofit fontScale="92500"/>
          </a:bodyPr>
          <a:lstStyle/>
          <a:p>
            <a:pPr marL="0" indent="0">
              <a:buNone/>
            </a:pPr>
            <a:r>
              <a:rPr lang="en-US" sz="2800" b="1" dirty="0">
                <a:solidFill>
                  <a:srgbClr val="00467F"/>
                </a:solidFill>
                <a:ea typeface="Source Sans Pro" panose="020B0503030403020204" pitchFamily="34" charset="0"/>
                <a:cs typeface="ヒラギノ角ゴ ProN W3" charset="0"/>
              </a:rPr>
              <a:t>Most effective treatment for OUD involves a combination of several approaches: </a:t>
            </a:r>
          </a:p>
          <a:p>
            <a:pPr marL="571500" indent="-342900">
              <a:spcBef>
                <a:spcPts val="1260"/>
              </a:spcBef>
              <a:buSzPct val="114000"/>
            </a:pPr>
            <a:r>
              <a:rPr lang="en-US" sz="2400" dirty="0">
                <a:solidFill>
                  <a:srgbClr val="CC4927"/>
                </a:solidFill>
                <a:ea typeface="Source Sans Pro" panose="020B0503030403020204" pitchFamily="34" charset="0"/>
                <a:cs typeface="ＭＳ Ｐゴシック" charset="0"/>
              </a:rPr>
              <a:t>Medication for Opioid Use Disorder </a:t>
            </a:r>
            <a:r>
              <a:rPr lang="en-US" sz="2400" dirty="0">
                <a:ea typeface="Source Sans Pro" panose="020B0503030403020204" pitchFamily="34" charset="0"/>
                <a:cs typeface="ＭＳ Ｐゴシック" charset="0"/>
              </a:rPr>
              <a:t>involves use of medications in combination with intervention to increase adherence to medications</a:t>
            </a:r>
          </a:p>
          <a:p>
            <a:pPr marL="571500" indent="-342900">
              <a:spcBef>
                <a:spcPts val="1260"/>
              </a:spcBef>
              <a:buSzPct val="114000"/>
            </a:pPr>
            <a:r>
              <a:rPr lang="en-US" sz="2400" dirty="0">
                <a:solidFill>
                  <a:srgbClr val="CC4927"/>
                </a:solidFill>
                <a:ea typeface="Source Sans Pro" panose="020B0503030403020204" pitchFamily="34" charset="0"/>
                <a:cs typeface="ＭＳ Ｐゴシック" charset="0"/>
              </a:rPr>
              <a:t>Psychosocial/behavioral approach </a:t>
            </a:r>
            <a:r>
              <a:rPr lang="en-US" sz="2400" dirty="0">
                <a:ea typeface="Source Sans Pro" panose="020B0503030403020204" pitchFamily="34" charset="0"/>
                <a:cs typeface="ＭＳ Ｐゴシック" charset="0"/>
              </a:rPr>
              <a:t>focused on helping patients develop skills necessary to maintain abstinence</a:t>
            </a:r>
          </a:p>
          <a:p>
            <a:pPr marL="571500" indent="-342900">
              <a:spcBef>
                <a:spcPts val="1260"/>
              </a:spcBef>
              <a:buSzPct val="114000"/>
            </a:pPr>
            <a:r>
              <a:rPr lang="en-US" sz="2400" dirty="0">
                <a:solidFill>
                  <a:srgbClr val="CC4927"/>
                </a:solidFill>
                <a:ea typeface="Source Sans Pro" panose="020B0503030403020204" pitchFamily="34" charset="0"/>
                <a:cs typeface="ＭＳ Ｐゴシック" charset="0"/>
              </a:rPr>
              <a:t>Self Help/Mutual Help </a:t>
            </a:r>
            <a:r>
              <a:rPr lang="en-US" sz="2400" dirty="0">
                <a:ea typeface="Source Sans Pro" panose="020B0503030403020204" pitchFamily="34" charset="0"/>
                <a:cs typeface="ＭＳ Ｐゴシック" charset="0"/>
              </a:rPr>
              <a:t>support groups form social network supportive of recovery </a:t>
            </a:r>
          </a:p>
          <a:p>
            <a:pPr marL="571500" indent="-342900">
              <a:spcBef>
                <a:spcPts val="1260"/>
              </a:spcBef>
              <a:buSzPct val="114000"/>
            </a:pPr>
            <a:r>
              <a:rPr lang="en-US" sz="2400" dirty="0">
                <a:solidFill>
                  <a:srgbClr val="CC4927"/>
                </a:solidFill>
                <a:ea typeface="Source Sans Pro" panose="020B0503030403020204" pitchFamily="34" charset="0"/>
                <a:cs typeface="ＭＳ Ｐゴシック" charset="0"/>
              </a:rPr>
              <a:t>Recovery-oriented activities </a:t>
            </a:r>
            <a:r>
              <a:rPr lang="en-US" sz="2400" dirty="0">
                <a:ea typeface="Source Sans Pro" panose="020B0503030403020204" pitchFamily="34" charset="0"/>
                <a:cs typeface="ＭＳ Ｐゴシック" charset="0"/>
              </a:rPr>
              <a:t>help patients develop satisfying lives</a:t>
            </a:r>
          </a:p>
        </p:txBody>
      </p:sp>
      <p:sp>
        <p:nvSpPr>
          <p:cNvPr id="2" name="TextBox 1">
            <a:extLst>
              <a:ext uri="{FF2B5EF4-FFF2-40B4-BE49-F238E27FC236}">
                <a16:creationId xmlns:a16="http://schemas.microsoft.com/office/drawing/2014/main" id="{304A2695-40F1-3142-8E85-3FF658728476}"/>
              </a:ext>
            </a:extLst>
          </p:cNvPr>
          <p:cNvSpPr txBox="1"/>
          <p:nvPr/>
        </p:nvSpPr>
        <p:spPr>
          <a:xfrm>
            <a:off x="884346" y="6240379"/>
            <a:ext cx="2600071" cy="369332"/>
          </a:xfrm>
          <a:prstGeom prst="rect">
            <a:avLst/>
          </a:prstGeom>
          <a:noFill/>
        </p:spPr>
        <p:txBody>
          <a:bodyPr wrap="none" rtlCol="0">
            <a:spAutoFit/>
          </a:bodyPr>
          <a:lstStyle/>
          <a:p>
            <a:r>
              <a:rPr lang="en-US" dirty="0">
                <a:solidFill>
                  <a:srgbClr val="CC4927"/>
                </a:solidFill>
              </a:rPr>
              <a:t>SAMHSA, TIP 63, 2020</a:t>
            </a:r>
          </a:p>
        </p:txBody>
      </p:sp>
    </p:spTree>
    <p:extLst>
      <p:ext uri="{BB962C8B-B14F-4D97-AF65-F5344CB8AC3E}">
        <p14:creationId xmlns:p14="http://schemas.microsoft.com/office/powerpoint/2010/main" val="559048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1C2CAAE2-D744-431C-A930-63BABDB86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366" y="2244577"/>
            <a:ext cx="3558546" cy="1483693"/>
          </a:xfrm>
          <a:prstGeom prst="rect">
            <a:avLst/>
          </a:prstGeom>
        </p:spPr>
      </p:pic>
      <p:sp>
        <p:nvSpPr>
          <p:cNvPr id="3" name="Title 2">
            <a:extLst>
              <a:ext uri="{FF2B5EF4-FFF2-40B4-BE49-F238E27FC236}">
                <a16:creationId xmlns:a16="http://schemas.microsoft.com/office/drawing/2014/main" id="{9CC2DECB-A591-4221-B7EC-B7121A65C9C5}"/>
              </a:ext>
            </a:extLst>
          </p:cNvPr>
          <p:cNvSpPr>
            <a:spLocks noGrp="1"/>
          </p:cNvSpPr>
          <p:nvPr>
            <p:ph type="title"/>
          </p:nvPr>
        </p:nvSpPr>
        <p:spPr/>
        <p:txBody>
          <a:bodyPr>
            <a:normAutofit fontScale="90000"/>
          </a:bodyPr>
          <a:lstStyle/>
          <a:p>
            <a:br>
              <a:rPr lang="en-US" sz="4798" dirty="0">
                <a:solidFill>
                  <a:schemeClr val="dk1"/>
                </a:solidFill>
                <a:latin typeface="Arial" panose="020B0604020202020204" pitchFamily="34" charset="0"/>
                <a:ea typeface="Calibri"/>
                <a:cs typeface="Arial" panose="020B0604020202020204" pitchFamily="34" charset="0"/>
                <a:sym typeface="Calibri"/>
              </a:rPr>
            </a:br>
            <a:r>
              <a:rPr lang="en-US" sz="4798" dirty="0">
                <a:latin typeface="Arial" panose="020B0604020202020204" pitchFamily="34" charset="0"/>
                <a:ea typeface="Calibri"/>
                <a:cs typeface="Arial" panose="020B0604020202020204" pitchFamily="34" charset="0"/>
                <a:sym typeface="Calibri"/>
              </a:rPr>
              <a:t>This training is brought to you by:</a:t>
            </a:r>
            <a:br>
              <a:rPr lang="en-US" sz="4798" dirty="0">
                <a:solidFill>
                  <a:schemeClr val="dk1"/>
                </a:solidFill>
                <a:latin typeface="Arial" panose="020B0604020202020204" pitchFamily="34" charset="0"/>
                <a:ea typeface="Calibri"/>
                <a:cs typeface="Arial" panose="020B0604020202020204" pitchFamily="34" charset="0"/>
                <a:sym typeface="Calibri"/>
              </a:rPr>
            </a:br>
            <a:endParaRPr lang="en-US" dirty="0"/>
          </a:p>
        </p:txBody>
      </p:sp>
      <p:sp>
        <p:nvSpPr>
          <p:cNvPr id="11" name="Content Placeholder 10">
            <a:extLst>
              <a:ext uri="{FF2B5EF4-FFF2-40B4-BE49-F238E27FC236}">
                <a16:creationId xmlns:a16="http://schemas.microsoft.com/office/drawing/2014/main" id="{6013F047-F569-4A31-AE4C-3ACB169982AE}"/>
              </a:ext>
            </a:extLst>
          </p:cNvPr>
          <p:cNvSpPr>
            <a:spLocks noGrp="1"/>
          </p:cNvSpPr>
          <p:nvPr>
            <p:ph sz="quarter" idx="13"/>
          </p:nvPr>
        </p:nvSpPr>
        <p:spPr/>
        <p:txBody>
          <a:bodyPr/>
          <a:lstStyle/>
          <a:p>
            <a:endParaRPr lang="en-US" dirty="0"/>
          </a:p>
        </p:txBody>
      </p:sp>
      <p:pic>
        <p:nvPicPr>
          <p:cNvPr id="8" name="Picture 7">
            <a:extLst>
              <a:ext uri="{FF2B5EF4-FFF2-40B4-BE49-F238E27FC236}">
                <a16:creationId xmlns:a16="http://schemas.microsoft.com/office/drawing/2014/main" id="{55B4651B-F234-4527-A550-3FE1A9563869}"/>
              </a:ext>
            </a:extLst>
          </p:cNvPr>
          <p:cNvPicPr>
            <a:picLocks noChangeAspect="1"/>
          </p:cNvPicPr>
          <p:nvPr/>
        </p:nvPicPr>
        <p:blipFill>
          <a:blip r:embed="rId4"/>
          <a:stretch>
            <a:fillRect/>
          </a:stretch>
        </p:blipFill>
        <p:spPr>
          <a:xfrm>
            <a:off x="6345921" y="2296478"/>
            <a:ext cx="4266847" cy="1481206"/>
          </a:xfrm>
          <a:prstGeom prst="rect">
            <a:avLst/>
          </a:prstGeom>
        </p:spPr>
      </p:pic>
      <p:pic>
        <p:nvPicPr>
          <p:cNvPr id="10" name="Picture 9">
            <a:extLst>
              <a:ext uri="{FF2B5EF4-FFF2-40B4-BE49-F238E27FC236}">
                <a16:creationId xmlns:a16="http://schemas.microsoft.com/office/drawing/2014/main" id="{022653FB-6135-4349-B821-F54AC6CBAD88}"/>
              </a:ext>
            </a:extLst>
          </p:cNvPr>
          <p:cNvPicPr>
            <a:picLocks noChangeAspect="1"/>
          </p:cNvPicPr>
          <p:nvPr/>
        </p:nvPicPr>
        <p:blipFill>
          <a:blip r:embed="rId5"/>
          <a:stretch>
            <a:fillRect/>
          </a:stretch>
        </p:blipFill>
        <p:spPr>
          <a:xfrm>
            <a:off x="3695700" y="4738351"/>
            <a:ext cx="4800600" cy="866775"/>
          </a:xfrm>
          <a:prstGeom prst="rect">
            <a:avLst/>
          </a:prstGeom>
        </p:spPr>
      </p:pic>
    </p:spTree>
    <p:extLst>
      <p:ext uri="{BB962C8B-B14F-4D97-AF65-F5344CB8AC3E}">
        <p14:creationId xmlns:p14="http://schemas.microsoft.com/office/powerpoint/2010/main" val="1310672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2CC8-E5E9-ED41-96A3-B5B27D3CB3B0}"/>
              </a:ext>
            </a:extLst>
          </p:cNvPr>
          <p:cNvSpPr>
            <a:spLocks noGrp="1"/>
          </p:cNvSpPr>
          <p:nvPr>
            <p:ph type="title"/>
          </p:nvPr>
        </p:nvSpPr>
        <p:spPr>
          <a:xfrm>
            <a:off x="174238" y="0"/>
            <a:ext cx="2656049" cy="6638268"/>
          </a:xfrm>
        </p:spPr>
        <p:txBody>
          <a:bodyPr anchor="ctr">
            <a:normAutofit/>
          </a:bodyPr>
          <a:lstStyle/>
          <a:p>
            <a:r>
              <a:rPr lang="en-US" sz="3000" dirty="0"/>
              <a:t>American College of Obstetricians and Gynecologists (ACOG) Committee Opinion – August 2017</a:t>
            </a:r>
          </a:p>
        </p:txBody>
      </p:sp>
      <p:sp>
        <p:nvSpPr>
          <p:cNvPr id="3" name="Content Placeholder 2">
            <a:extLst>
              <a:ext uri="{FF2B5EF4-FFF2-40B4-BE49-F238E27FC236}">
                <a16:creationId xmlns:a16="http://schemas.microsoft.com/office/drawing/2014/main" id="{8E3BC2E3-FBD5-CF43-AA58-90036D8BE188}"/>
              </a:ext>
            </a:extLst>
          </p:cNvPr>
          <p:cNvSpPr>
            <a:spLocks noGrp="1"/>
          </p:cNvSpPr>
          <p:nvPr>
            <p:ph idx="1"/>
          </p:nvPr>
        </p:nvSpPr>
        <p:spPr>
          <a:xfrm>
            <a:off x="3170255" y="561474"/>
            <a:ext cx="8505930" cy="5855368"/>
          </a:xfrm>
        </p:spPr>
        <p:txBody>
          <a:bodyPr>
            <a:normAutofit lnSpcReduction="10000"/>
          </a:bodyPr>
          <a:lstStyle/>
          <a:p>
            <a:pPr>
              <a:lnSpc>
                <a:spcPct val="98000"/>
              </a:lnSpc>
              <a:buClr>
                <a:schemeClr val="accent6">
                  <a:lumMod val="75000"/>
                </a:schemeClr>
              </a:buClr>
            </a:pPr>
            <a:r>
              <a:rPr lang="en-US" sz="2400" dirty="0"/>
              <a:t>Opioid </a:t>
            </a:r>
            <a:r>
              <a:rPr lang="en-US" sz="2400" u="sng" dirty="0">
                <a:solidFill>
                  <a:srgbClr val="CC4927"/>
                </a:solidFill>
              </a:rPr>
              <a:t>agonist pharmacotherapy is the recommended therapy </a:t>
            </a:r>
            <a:r>
              <a:rPr lang="en-US" sz="2400" dirty="0"/>
              <a:t>and preferable to medically supervised withdrawal because: </a:t>
            </a:r>
          </a:p>
          <a:p>
            <a:pPr marL="342900" lvl="2" indent="-342900">
              <a:lnSpc>
                <a:spcPct val="98000"/>
              </a:lnSpc>
              <a:buClr>
                <a:schemeClr val="accent6">
                  <a:lumMod val="75000"/>
                </a:schemeClr>
              </a:buClr>
              <a:buFont typeface="Arial" panose="020B0604020202020204" pitchFamily="34" charset="0"/>
              <a:buChar char="•"/>
            </a:pPr>
            <a:r>
              <a:rPr lang="en-US" dirty="0"/>
              <a:t>Medically supervised withdrawal is associated with higher rates of recurrence</a:t>
            </a:r>
          </a:p>
          <a:p>
            <a:pPr marL="342900" lvl="2" indent="-342900">
              <a:lnSpc>
                <a:spcPct val="98000"/>
              </a:lnSpc>
              <a:buClr>
                <a:schemeClr val="accent6">
                  <a:lumMod val="75000"/>
                </a:schemeClr>
              </a:buClr>
              <a:buFont typeface="Arial" panose="020B0604020202020204" pitchFamily="34" charset="0"/>
              <a:buChar char="•"/>
            </a:pPr>
            <a:r>
              <a:rPr lang="en-US" dirty="0"/>
              <a:t>More research is needed to assess the safety, efficacy, and long-term outcomes of medically supervised withdrawal </a:t>
            </a:r>
          </a:p>
          <a:p>
            <a:pPr marL="342900" lvl="2" indent="-342900">
              <a:lnSpc>
                <a:spcPct val="98000"/>
              </a:lnSpc>
              <a:buClr>
                <a:schemeClr val="accent6">
                  <a:lumMod val="75000"/>
                </a:schemeClr>
              </a:buClr>
              <a:buFont typeface="Arial" panose="020B0604020202020204" pitchFamily="34" charset="0"/>
              <a:buChar char="•"/>
            </a:pPr>
            <a:r>
              <a:rPr lang="en-US" dirty="0"/>
              <a:t>Infants born to women who used opioids during pregnancy should be monitored by a pediatric care provider for neonatal abstinence syndrome </a:t>
            </a:r>
          </a:p>
          <a:p>
            <a:pPr marL="342900" lvl="2" indent="-342900">
              <a:lnSpc>
                <a:spcPct val="98000"/>
              </a:lnSpc>
              <a:buClr>
                <a:schemeClr val="accent6">
                  <a:lumMod val="75000"/>
                </a:schemeClr>
              </a:buClr>
              <a:buFont typeface="Arial" panose="020B0604020202020204" pitchFamily="34" charset="0"/>
              <a:buChar char="•"/>
            </a:pPr>
            <a:r>
              <a:rPr lang="en-US" dirty="0"/>
              <a:t>Obstetric care providers have an ethical responsibility to their pregnant and parenting patients with substance use disorder to discourage the separation of parents from their children solely based on substance use disorder, either suspected or confirmed</a:t>
            </a:r>
          </a:p>
          <a:p>
            <a:pPr marL="0" indent="0">
              <a:lnSpc>
                <a:spcPct val="98000"/>
              </a:lnSpc>
              <a:buNone/>
            </a:pPr>
            <a:endParaRPr lang="en-US" sz="2400" dirty="0"/>
          </a:p>
        </p:txBody>
      </p:sp>
    </p:spTree>
    <p:extLst>
      <p:ext uri="{BB962C8B-B14F-4D97-AF65-F5344CB8AC3E}">
        <p14:creationId xmlns:p14="http://schemas.microsoft.com/office/powerpoint/2010/main" val="99723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	Why Medication?</a:t>
            </a:r>
          </a:p>
        </p:txBody>
      </p:sp>
      <p:sp>
        <p:nvSpPr>
          <p:cNvPr id="3" name="Content Placeholder 2"/>
          <p:cNvSpPr>
            <a:spLocks noGrp="1"/>
          </p:cNvSpPr>
          <p:nvPr>
            <p:ph sz="quarter" idx="13"/>
          </p:nvPr>
        </p:nvSpPr>
        <p:spPr>
          <a:xfrm>
            <a:off x="1090423" y="1337872"/>
            <a:ext cx="10076688" cy="4389120"/>
          </a:xfrm>
        </p:spPr>
        <p:txBody>
          <a:bodyPr>
            <a:normAutofit/>
          </a:bodyPr>
          <a:lstStyle/>
          <a:p>
            <a:pPr marL="342900" indent="-342900">
              <a:buClr>
                <a:srgbClr val="CC4927"/>
              </a:buClr>
              <a:buFont typeface="Arial" panose="020B0604020202020204" pitchFamily="34" charset="0"/>
              <a:buChar char="•"/>
            </a:pPr>
            <a:r>
              <a:rPr lang="en-US" sz="2400" dirty="0"/>
              <a:t>Current data does not support a reduction in NAS with medically assisted withdrawal (MAW) compared to medication</a:t>
            </a:r>
          </a:p>
          <a:p>
            <a:pPr marL="342900" indent="-342900">
              <a:buClr>
                <a:srgbClr val="CC4927"/>
              </a:buClr>
              <a:buFont typeface="Arial" panose="020B0604020202020204" pitchFamily="34" charset="0"/>
              <a:buChar char="•"/>
            </a:pPr>
            <a:r>
              <a:rPr lang="en-US" sz="2400" dirty="0"/>
              <a:t>Medically assisted withdrawal increases risk of maternal return to use and poor treatment engagement and does not improve newborn health</a:t>
            </a:r>
          </a:p>
          <a:p>
            <a:pPr marL="342900" indent="-342900">
              <a:buClr>
                <a:srgbClr val="CC4927"/>
              </a:buClr>
              <a:buFont typeface="Arial" panose="020B0604020202020204" pitchFamily="34" charset="0"/>
              <a:buChar char="•"/>
            </a:pPr>
            <a:r>
              <a:rPr lang="en-US" sz="2400" dirty="0"/>
              <a:t>Close to half of pregnant women who completed a MAW protocol (48%) returned to active use, significantly increasing risk for OD, HIV, Hep C and infection</a:t>
            </a:r>
          </a:p>
          <a:p>
            <a:pPr marL="0" indent="0">
              <a:buNone/>
            </a:pPr>
            <a:r>
              <a:rPr lang="en-US" sz="2000" dirty="0"/>
              <a:t>			</a:t>
            </a:r>
          </a:p>
        </p:txBody>
      </p:sp>
      <p:sp>
        <p:nvSpPr>
          <p:cNvPr id="4" name="TextBox 3">
            <a:extLst>
              <a:ext uri="{FF2B5EF4-FFF2-40B4-BE49-F238E27FC236}">
                <a16:creationId xmlns:a16="http://schemas.microsoft.com/office/drawing/2014/main" id="{BC057570-7920-FE45-B7AB-B88980D70F11}"/>
              </a:ext>
            </a:extLst>
          </p:cNvPr>
          <p:cNvSpPr txBox="1"/>
          <p:nvPr/>
        </p:nvSpPr>
        <p:spPr>
          <a:xfrm>
            <a:off x="718930" y="6168820"/>
            <a:ext cx="9744182" cy="769441"/>
          </a:xfrm>
          <a:prstGeom prst="rect">
            <a:avLst/>
          </a:prstGeom>
          <a:noFill/>
        </p:spPr>
        <p:txBody>
          <a:bodyPr wrap="square" rtlCol="0">
            <a:spAutoFit/>
          </a:bodyPr>
          <a:lstStyle/>
          <a:p>
            <a:r>
              <a:rPr lang="en-US" sz="1100" dirty="0">
                <a:solidFill>
                  <a:srgbClr val="CC4927"/>
                </a:solidFill>
                <a:ea typeface="Source Sans Pro" panose="020B0503030403020204" pitchFamily="34" charset="0"/>
              </a:rPr>
              <a:t>Jones et al, Addiction Medicine March/April 2017, HE Jones, </a:t>
            </a:r>
            <a:r>
              <a:rPr lang="en-US" sz="1100" dirty="0">
                <a:solidFill>
                  <a:srgbClr val="CC4927"/>
                </a:solidFill>
                <a:ea typeface="Source Sans Pro" panose="020B0503030403020204" pitchFamily="34" charset="0"/>
                <a:hlinkClick r:id="rId3">
                  <a:extLst>
                    <a:ext uri="{A12FA001-AC4F-418D-AE19-62706E023703}">
                      <ahyp:hlinkClr xmlns:ahyp="http://schemas.microsoft.com/office/drawing/2018/hyperlinkcolor" val="tx"/>
                    </a:ext>
                  </a:extLst>
                </a:hlinkClick>
              </a:rPr>
              <a:t>Approaches in Women with Substance Use Disorders Who Become Pregnant</a:t>
            </a:r>
            <a:endParaRPr lang="en-US" sz="1100" dirty="0">
              <a:solidFill>
                <a:srgbClr val="CC4927"/>
              </a:solidFill>
              <a:ea typeface="Source Sans Pro" panose="020B0503030403020204" pitchFamily="34" charset="0"/>
            </a:endParaRPr>
          </a:p>
          <a:p>
            <a:r>
              <a:rPr lang="en-US" sz="1100" dirty="0">
                <a:solidFill>
                  <a:srgbClr val="CC4927"/>
                </a:solidFill>
                <a:ea typeface="Source Sans Pro" panose="020B0503030403020204" pitchFamily="34" charset="0"/>
              </a:rPr>
              <a:t>Opioid Use Disorders in Pregnancy: Management Guidelines for Improving Outcomes- Cambridge University Press 2018 pp 76-77. ACOG Committee Opinion # 711, 2017.</a:t>
            </a:r>
          </a:p>
          <a:p>
            <a:endParaRPr lang="en-US" sz="1100" dirty="0">
              <a:solidFill>
                <a:srgbClr val="CC4927"/>
              </a:solidFill>
              <a:ea typeface="Source Sans Pro" panose="020B0503030403020204" pitchFamily="34" charset="0"/>
            </a:endParaRPr>
          </a:p>
        </p:txBody>
      </p:sp>
    </p:spTree>
    <p:extLst>
      <p:ext uri="{BB962C8B-B14F-4D97-AF65-F5344CB8AC3E}">
        <p14:creationId xmlns:p14="http://schemas.microsoft.com/office/powerpoint/2010/main" val="210459777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3595-1AE1-CE47-AFF0-01DD78889B13}"/>
              </a:ext>
            </a:extLst>
          </p:cNvPr>
          <p:cNvSpPr>
            <a:spLocks noGrp="1"/>
          </p:cNvSpPr>
          <p:nvPr>
            <p:ph type="title"/>
          </p:nvPr>
        </p:nvSpPr>
        <p:spPr/>
        <p:txBody>
          <a:bodyPr/>
          <a:lstStyle/>
          <a:p>
            <a:pPr algn="l"/>
            <a:r>
              <a:rPr lang="en-US" b="1" dirty="0"/>
              <a:t>	Addiction Medicine</a:t>
            </a:r>
            <a:r>
              <a:rPr lang="en-US" b="1" dirty="0">
                <a:solidFill>
                  <a:schemeClr val="tx2"/>
                </a:solidFill>
              </a:rPr>
              <a:t> </a:t>
            </a:r>
            <a:r>
              <a:rPr lang="en-US" b="1" dirty="0"/>
              <a:t>During Pregnancy</a:t>
            </a:r>
          </a:p>
        </p:txBody>
      </p:sp>
      <p:sp>
        <p:nvSpPr>
          <p:cNvPr id="3" name="Content Placeholder 2">
            <a:extLst>
              <a:ext uri="{FF2B5EF4-FFF2-40B4-BE49-F238E27FC236}">
                <a16:creationId xmlns:a16="http://schemas.microsoft.com/office/drawing/2014/main" id="{38444D44-59F4-4147-A3D5-F3AD8A512EAC}"/>
              </a:ext>
            </a:extLst>
          </p:cNvPr>
          <p:cNvSpPr>
            <a:spLocks noGrp="1"/>
          </p:cNvSpPr>
          <p:nvPr>
            <p:ph sz="quarter" idx="13"/>
          </p:nvPr>
        </p:nvSpPr>
        <p:spPr>
          <a:xfrm>
            <a:off x="838200" y="1234440"/>
            <a:ext cx="10076688" cy="4389120"/>
          </a:xfrm>
        </p:spPr>
        <p:txBody>
          <a:bodyPr>
            <a:normAutofit/>
          </a:bodyPr>
          <a:lstStyle/>
          <a:p>
            <a:pPr marL="342900" indent="-342900">
              <a:buClr>
                <a:srgbClr val="CC4927"/>
              </a:buClr>
              <a:buFont typeface="Arial" panose="020B0604020202020204" pitchFamily="34" charset="0"/>
              <a:buChar char="•"/>
            </a:pPr>
            <a:r>
              <a:rPr lang="en-US" sz="2000" dirty="0"/>
              <a:t>Concurrent use of multiple substances during pregnancy coupled with environmental factors during early childhood make it difficult to demonstrate a simple linear cause-and-effect relationship between either NAS diagnosis or prenatal opioid exposure and compromised developmental outcomes </a:t>
            </a:r>
          </a:p>
          <a:p>
            <a:pPr marL="342900" indent="-342900">
              <a:buClr>
                <a:srgbClr val="CC4927"/>
              </a:buClr>
              <a:buFont typeface="Arial" panose="020B0604020202020204" pitchFamily="34" charset="0"/>
              <a:buChar char="•"/>
            </a:pPr>
            <a:r>
              <a:rPr lang="en-US" sz="2200" dirty="0"/>
              <a:t>Advantages of buprenorphine include lower risk of OD, fewer drug interactions, evidence of less severe neonatal abstinence syndrome (NAS) as opposed to methadone</a:t>
            </a:r>
          </a:p>
          <a:p>
            <a:pPr marL="342900" indent="-342900">
              <a:buClr>
                <a:srgbClr val="CC4927"/>
              </a:buClr>
              <a:buFont typeface="Arial" panose="020B0604020202020204" pitchFamily="34" charset="0"/>
              <a:buChar char="•"/>
            </a:pPr>
            <a:r>
              <a:rPr lang="en-US" sz="2200" dirty="0"/>
              <a:t>Pregnant women who stop using opioids and subsequently experience recurrence are at greater risk of overdose death </a:t>
            </a:r>
          </a:p>
          <a:p>
            <a:pPr marL="342900" indent="-342900">
              <a:buClr>
                <a:srgbClr val="CC4927"/>
              </a:buClr>
              <a:buFont typeface="Arial" panose="020B0604020202020204" pitchFamily="34" charset="0"/>
              <a:buChar char="•"/>
            </a:pPr>
            <a:r>
              <a:rPr lang="en-US" sz="2200" dirty="0"/>
              <a:t>Research shows that a combination of medication and behavioral therapies is most successful for substance use disorder treatment </a:t>
            </a:r>
          </a:p>
          <a:p>
            <a:pPr marL="0" indent="0">
              <a:buNone/>
            </a:pPr>
            <a:endParaRPr lang="en-US" sz="2400" dirty="0"/>
          </a:p>
        </p:txBody>
      </p:sp>
      <p:sp>
        <p:nvSpPr>
          <p:cNvPr id="4" name="TextBox 3">
            <a:extLst>
              <a:ext uri="{FF2B5EF4-FFF2-40B4-BE49-F238E27FC236}">
                <a16:creationId xmlns:a16="http://schemas.microsoft.com/office/drawing/2014/main" id="{5409393F-935B-2D48-822F-56596994BFED}"/>
              </a:ext>
            </a:extLst>
          </p:cNvPr>
          <p:cNvSpPr txBox="1"/>
          <p:nvPr/>
        </p:nvSpPr>
        <p:spPr>
          <a:xfrm>
            <a:off x="838200" y="6119847"/>
            <a:ext cx="9871510" cy="738664"/>
          </a:xfrm>
          <a:prstGeom prst="rect">
            <a:avLst/>
          </a:prstGeom>
          <a:noFill/>
        </p:spPr>
        <p:txBody>
          <a:bodyPr wrap="square" lIns="0" tIns="0" rIns="0" bIns="0" rtlCol="0">
            <a:spAutoFit/>
          </a:bodyPr>
          <a:lstStyle/>
          <a:p>
            <a:r>
              <a:rPr lang="en-US" sz="1100" dirty="0">
                <a:solidFill>
                  <a:srgbClr val="CC4927"/>
                </a:solidFill>
                <a:ea typeface="Source Sans Pro" panose="020B0503030403020204" pitchFamily="34" charset="0"/>
              </a:rPr>
              <a:t>Jones et al, Journal of Addiction Medicine 2019</a:t>
            </a:r>
          </a:p>
          <a:p>
            <a:r>
              <a:rPr lang="en-US" sz="1100" dirty="0">
                <a:solidFill>
                  <a:srgbClr val="CC4927"/>
                </a:solidFill>
                <a:ea typeface="Source Sans Pro" panose="020B0503030403020204" pitchFamily="34" charset="0"/>
              </a:rPr>
              <a:t>Source:  ACOG Committee Opinion Number 524, May 2012,</a:t>
            </a:r>
          </a:p>
          <a:p>
            <a:r>
              <a:rPr lang="en-US" sz="1100" dirty="0">
                <a:solidFill>
                  <a:srgbClr val="CC4927"/>
                </a:solidFill>
                <a:ea typeface="Source Sans Pro" panose="020B0503030403020204" pitchFamily="34" charset="0"/>
              </a:rPr>
              <a:t>SAMHSA - A Collaborative Approach to the Treatment of Pregnant Women with Opioid Use Disorders, 2016</a:t>
            </a:r>
          </a:p>
          <a:p>
            <a:endParaRPr lang="en-US" sz="1400" dirty="0">
              <a:solidFill>
                <a:srgbClr val="CC4927"/>
              </a:solidFill>
            </a:endParaRPr>
          </a:p>
        </p:txBody>
      </p:sp>
    </p:spTree>
    <p:extLst>
      <p:ext uri="{BB962C8B-B14F-4D97-AF65-F5344CB8AC3E}">
        <p14:creationId xmlns:p14="http://schemas.microsoft.com/office/powerpoint/2010/main" val="3239009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748D78-FCFE-8D41-9BF5-149128ABA02F}"/>
              </a:ext>
            </a:extLst>
          </p:cNvPr>
          <p:cNvSpPr>
            <a:spLocks noGrp="1"/>
          </p:cNvSpPr>
          <p:nvPr>
            <p:ph type="title"/>
          </p:nvPr>
        </p:nvSpPr>
        <p:spPr/>
        <p:txBody>
          <a:bodyPr/>
          <a:lstStyle/>
          <a:p>
            <a:pPr algn="l"/>
            <a:r>
              <a:rPr lang="en-US" b="1" dirty="0"/>
              <a:t>	Risks of Returning to Use</a:t>
            </a:r>
          </a:p>
        </p:txBody>
      </p:sp>
      <p:sp>
        <p:nvSpPr>
          <p:cNvPr id="3" name="Content Placeholder 2"/>
          <p:cNvSpPr>
            <a:spLocks noGrp="1"/>
          </p:cNvSpPr>
          <p:nvPr>
            <p:ph sz="quarter" idx="13"/>
          </p:nvPr>
        </p:nvSpPr>
        <p:spPr>
          <a:xfrm>
            <a:off x="922725" y="1142004"/>
            <a:ext cx="10076688" cy="4389120"/>
          </a:xfrm>
        </p:spPr>
        <p:txBody>
          <a:bodyPr>
            <a:normAutofit lnSpcReduction="10000"/>
          </a:bodyPr>
          <a:lstStyle/>
          <a:p>
            <a:r>
              <a:rPr lang="en-US" sz="2200" dirty="0"/>
              <a:t>MAT decreases likelihood of a return to use and its dangers including:</a:t>
            </a:r>
          </a:p>
          <a:p>
            <a:pPr marL="342900" lvl="3" indent="-342900">
              <a:buClr>
                <a:srgbClr val="CC4927"/>
              </a:buClr>
              <a:buFont typeface="Arial" panose="020B0604020202020204" pitchFamily="34" charset="0"/>
              <a:buChar char="•"/>
              <a:tabLst>
                <a:tab pos="731520" algn="l"/>
              </a:tabLst>
            </a:pPr>
            <a:r>
              <a:rPr lang="en-US" sz="2200" dirty="0"/>
              <a:t>Rape </a:t>
            </a:r>
          </a:p>
          <a:p>
            <a:pPr marL="342900" lvl="6" indent="-342900">
              <a:buClr>
                <a:srgbClr val="CC4927"/>
              </a:buClr>
              <a:buFont typeface="Arial" panose="020B0604020202020204" pitchFamily="34" charset="0"/>
              <a:buChar char="•"/>
              <a:tabLst>
                <a:tab pos="731520" algn="l"/>
              </a:tabLst>
            </a:pPr>
            <a:r>
              <a:rPr lang="en-US" sz="2000" dirty="0"/>
              <a:t>Prostitution </a:t>
            </a:r>
          </a:p>
          <a:p>
            <a:pPr marL="342900" lvl="6" indent="-342900">
              <a:buClr>
                <a:srgbClr val="CC4927"/>
              </a:buClr>
              <a:buFont typeface="Arial" panose="020B0604020202020204" pitchFamily="34" charset="0"/>
              <a:buChar char="•"/>
              <a:tabLst>
                <a:tab pos="731520" algn="l"/>
              </a:tabLst>
            </a:pPr>
            <a:r>
              <a:rPr lang="en-US" sz="2000" dirty="0"/>
              <a:t>Assault </a:t>
            </a:r>
          </a:p>
          <a:p>
            <a:pPr marL="342900" lvl="6" indent="-342900">
              <a:buClr>
                <a:srgbClr val="CC4927"/>
              </a:buClr>
              <a:buFont typeface="Arial" panose="020B0604020202020204" pitchFamily="34" charset="0"/>
              <a:buChar char="•"/>
              <a:tabLst>
                <a:tab pos="731520" algn="l"/>
              </a:tabLst>
            </a:pPr>
            <a:r>
              <a:rPr lang="en-US" sz="2000" dirty="0"/>
              <a:t>Disease exposure (STI, HIV, Hep C)</a:t>
            </a:r>
          </a:p>
          <a:p>
            <a:r>
              <a:rPr lang="en-US" sz="2200" dirty="0"/>
              <a:t>Lifestyle associated with active addiction is a bigger risk than fetal exposure (exception is alcohol)</a:t>
            </a:r>
          </a:p>
          <a:p>
            <a:r>
              <a:rPr lang="en-US" sz="2200" dirty="0"/>
              <a:t>Reducing stress, eating well, exercise and consistent prenatal care are all conducive to a healthy baby and not part of a lifestyle in active opioid addiction</a:t>
            </a:r>
          </a:p>
          <a:p>
            <a:r>
              <a:rPr lang="en-US" sz="2200" dirty="0"/>
              <a:t>Overdose &amp; death most significant risk following a period of abstinence</a:t>
            </a:r>
          </a:p>
          <a:p>
            <a:endParaRPr lang="en-US" dirty="0"/>
          </a:p>
        </p:txBody>
      </p:sp>
    </p:spTree>
    <p:extLst>
      <p:ext uri="{BB962C8B-B14F-4D97-AF65-F5344CB8AC3E}">
        <p14:creationId xmlns:p14="http://schemas.microsoft.com/office/powerpoint/2010/main" val="2349602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310" y="0"/>
            <a:ext cx="11659223" cy="1050997"/>
          </a:xfrm>
        </p:spPr>
        <p:txBody>
          <a:bodyPr>
            <a:normAutofit fontScale="90000"/>
          </a:bodyPr>
          <a:lstStyle/>
          <a:p>
            <a:r>
              <a:rPr lang="en-US" b="1" dirty="0"/>
              <a:t>Medication to Treat Opioid Use Disorder (MOUD)</a:t>
            </a:r>
          </a:p>
        </p:txBody>
      </p:sp>
      <p:sp>
        <p:nvSpPr>
          <p:cNvPr id="3" name="Content Placeholder 2"/>
          <p:cNvSpPr>
            <a:spLocks noGrp="1"/>
          </p:cNvSpPr>
          <p:nvPr>
            <p:ph sz="quarter" idx="13"/>
          </p:nvPr>
        </p:nvSpPr>
        <p:spPr>
          <a:xfrm>
            <a:off x="598309" y="1678577"/>
            <a:ext cx="6447259" cy="4389120"/>
          </a:xfrm>
        </p:spPr>
        <p:txBody>
          <a:bodyPr>
            <a:normAutofit/>
          </a:bodyPr>
          <a:lstStyle/>
          <a:p>
            <a:pPr>
              <a:lnSpc>
                <a:spcPct val="100000"/>
              </a:lnSpc>
            </a:pPr>
            <a:r>
              <a:rPr lang="en-US" sz="2200" dirty="0"/>
              <a:t>Success rate of IV opioid addiction without MOUD is approximately 10%</a:t>
            </a:r>
          </a:p>
          <a:p>
            <a:pPr>
              <a:lnSpc>
                <a:spcPct val="100000"/>
              </a:lnSpc>
            </a:pPr>
            <a:r>
              <a:rPr lang="en-US" sz="2200" dirty="0"/>
              <a:t>MOUD increases the rate of success by 50% and reduces risk of OD by 50%</a:t>
            </a:r>
          </a:p>
          <a:p>
            <a:pPr marL="0" indent="0">
              <a:lnSpc>
                <a:spcPct val="100000"/>
              </a:lnSpc>
              <a:buNone/>
            </a:pPr>
            <a:endParaRPr lang="en-US" sz="2200" dirty="0"/>
          </a:p>
          <a:p>
            <a:pPr>
              <a:lnSpc>
                <a:spcPct val="100000"/>
              </a:lnSpc>
            </a:pPr>
            <a:r>
              <a:rPr lang="en-US" sz="2200" dirty="0"/>
              <a:t>Helps establish:</a:t>
            </a:r>
          </a:p>
          <a:p>
            <a:pPr marL="285750" lvl="7" indent="-285750">
              <a:lnSpc>
                <a:spcPct val="100000"/>
              </a:lnSpc>
              <a:buClr>
                <a:srgbClr val="CC4927"/>
              </a:buClr>
              <a:buFont typeface="Wingdings" panose="05000000000000000000" pitchFamily="2" charset="2"/>
              <a:buChar char="ü"/>
            </a:pPr>
            <a:r>
              <a:rPr lang="en-US" sz="1800" dirty="0"/>
              <a:t>normal brain functioning after years of substance misuse</a:t>
            </a:r>
          </a:p>
          <a:p>
            <a:pPr marL="285750" lvl="7" indent="-285750">
              <a:lnSpc>
                <a:spcPct val="100000"/>
              </a:lnSpc>
              <a:buClr>
                <a:srgbClr val="CC4927"/>
              </a:buClr>
              <a:buFont typeface="Wingdings" panose="05000000000000000000" pitchFamily="2" charset="2"/>
              <a:buChar char="ü"/>
            </a:pPr>
            <a:r>
              <a:rPr lang="en-US" sz="1800" dirty="0"/>
              <a:t>reduces cravings</a:t>
            </a:r>
          </a:p>
          <a:p>
            <a:pPr marL="285750" lvl="7" indent="-285750">
              <a:lnSpc>
                <a:spcPct val="100000"/>
              </a:lnSpc>
              <a:buClr>
                <a:srgbClr val="CC4927"/>
              </a:buClr>
              <a:buFont typeface="Wingdings" panose="05000000000000000000" pitchFamily="2" charset="2"/>
              <a:buChar char="ü"/>
            </a:pPr>
            <a:r>
              <a:rPr lang="en-US" sz="1800" dirty="0"/>
              <a:t>prevents recurrence</a:t>
            </a:r>
          </a:p>
          <a:p>
            <a:pPr marL="285750" lvl="7" indent="-285750">
              <a:lnSpc>
                <a:spcPct val="100000"/>
              </a:lnSpc>
              <a:buClr>
                <a:srgbClr val="CC4927"/>
              </a:buClr>
              <a:buFont typeface="Wingdings" panose="05000000000000000000" pitchFamily="2" charset="2"/>
              <a:buChar char="ü"/>
            </a:pPr>
            <a:r>
              <a:rPr lang="en-US" sz="1800" dirty="0"/>
              <a:t>reduces HIV, hepatitis C, and other physical health complications related to IV use</a:t>
            </a:r>
            <a:endParaRPr lang="en-US" sz="3200" dirty="0"/>
          </a:p>
          <a:p>
            <a:endParaRPr lang="en-US" dirty="0"/>
          </a:p>
        </p:txBody>
      </p:sp>
      <p:sp>
        <p:nvSpPr>
          <p:cNvPr id="4" name="TextBox 3">
            <a:extLst>
              <a:ext uri="{FF2B5EF4-FFF2-40B4-BE49-F238E27FC236}">
                <a16:creationId xmlns:a16="http://schemas.microsoft.com/office/drawing/2014/main" id="{D11F9743-A8F2-3B42-B874-C5F9047DE42E}"/>
              </a:ext>
            </a:extLst>
          </p:cNvPr>
          <p:cNvSpPr txBox="1"/>
          <p:nvPr/>
        </p:nvSpPr>
        <p:spPr>
          <a:xfrm>
            <a:off x="1226916" y="6400800"/>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5D9A4EC4-5BBE-9347-9DA3-815CE17845DA}"/>
              </a:ext>
            </a:extLst>
          </p:cNvPr>
          <p:cNvSpPr txBox="1"/>
          <p:nvPr/>
        </p:nvSpPr>
        <p:spPr>
          <a:xfrm>
            <a:off x="598309" y="6423949"/>
            <a:ext cx="4349268" cy="261610"/>
          </a:xfrm>
          <a:prstGeom prst="rect">
            <a:avLst/>
          </a:prstGeom>
          <a:noFill/>
        </p:spPr>
        <p:txBody>
          <a:bodyPr wrap="none" rtlCol="0">
            <a:spAutoFit/>
          </a:bodyPr>
          <a:lstStyle/>
          <a:p>
            <a:r>
              <a:rPr lang="en-US" sz="1100" dirty="0">
                <a:solidFill>
                  <a:srgbClr val="CC4927"/>
                </a:solidFill>
              </a:rPr>
              <a:t>National Academies of Sciences, Engineering, and Medicine, 2019</a:t>
            </a:r>
          </a:p>
        </p:txBody>
      </p:sp>
      <p:pic>
        <p:nvPicPr>
          <p:cNvPr id="1028" name="Picture 4" descr="orange and white prescription bottle">
            <a:extLst>
              <a:ext uri="{FF2B5EF4-FFF2-40B4-BE49-F238E27FC236}">
                <a16:creationId xmlns:a16="http://schemas.microsoft.com/office/drawing/2014/main" id="{05292CFE-A896-5142-9417-2661454C7A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2" r="12568"/>
          <a:stretch/>
        </p:blipFill>
        <p:spPr bwMode="auto">
          <a:xfrm>
            <a:off x="7549243" y="2011153"/>
            <a:ext cx="3848100" cy="3723967"/>
          </a:xfrm>
          <a:prstGeom prst="ellipse">
            <a:avLst/>
          </a:prstGeom>
          <a:noFill/>
          <a:ln>
            <a:solidFill>
              <a:srgbClr val="00467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445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9DA68-63AD-8543-8CAC-AD2B284BB712}"/>
              </a:ext>
            </a:extLst>
          </p:cNvPr>
          <p:cNvSpPr>
            <a:spLocks noGrp="1"/>
          </p:cNvSpPr>
          <p:nvPr>
            <p:ph type="title"/>
          </p:nvPr>
        </p:nvSpPr>
        <p:spPr/>
        <p:txBody>
          <a:bodyPr>
            <a:normAutofit/>
          </a:bodyPr>
          <a:lstStyle/>
          <a:p>
            <a:pPr algn="l"/>
            <a:r>
              <a:rPr lang="en-US" b="1" dirty="0"/>
              <a:t>	A Word on Medication Dosage</a:t>
            </a:r>
          </a:p>
        </p:txBody>
      </p:sp>
      <p:sp>
        <p:nvSpPr>
          <p:cNvPr id="3" name="Content Placeholder 2">
            <a:extLst>
              <a:ext uri="{FF2B5EF4-FFF2-40B4-BE49-F238E27FC236}">
                <a16:creationId xmlns:a16="http://schemas.microsoft.com/office/drawing/2014/main" id="{857D5D63-E06C-3147-A03E-A935E9E07C8B}"/>
              </a:ext>
            </a:extLst>
          </p:cNvPr>
          <p:cNvSpPr>
            <a:spLocks noGrp="1"/>
          </p:cNvSpPr>
          <p:nvPr>
            <p:ph sz="quarter" idx="13"/>
          </p:nvPr>
        </p:nvSpPr>
        <p:spPr>
          <a:xfrm>
            <a:off x="939473" y="1337134"/>
            <a:ext cx="10076688" cy="4389120"/>
          </a:xfrm>
        </p:spPr>
        <p:txBody>
          <a:bodyPr>
            <a:normAutofit/>
          </a:bodyPr>
          <a:lstStyle/>
          <a:p>
            <a:pPr marL="342900" indent="-342900">
              <a:buClr>
                <a:srgbClr val="CC4927"/>
              </a:buClr>
              <a:buFont typeface="Arial" panose="020B0604020202020204" pitchFamily="34" charset="0"/>
              <a:buChar char="•"/>
            </a:pPr>
            <a:r>
              <a:rPr lang="en-US" sz="2600" dirty="0"/>
              <a:t>Reducing the dose of  medication does not reduce NAS expression or severity </a:t>
            </a:r>
          </a:p>
          <a:p>
            <a:pPr marL="342900" indent="-342900">
              <a:buClr>
                <a:srgbClr val="CC4927"/>
              </a:buClr>
              <a:buFont typeface="Arial" panose="020B0604020202020204" pitchFamily="34" charset="0"/>
              <a:buChar char="•"/>
            </a:pPr>
            <a:r>
              <a:rPr lang="en-US" sz="2600" dirty="0"/>
              <a:t>No relationship was found between either methadone or buprenorphine dose and significant infant outcomes, including NAS expression or severity</a:t>
            </a:r>
          </a:p>
          <a:p>
            <a:pPr marL="342900" indent="-342900">
              <a:buClr>
                <a:srgbClr val="CC4927"/>
              </a:buClr>
              <a:buFont typeface="Arial" panose="020B0604020202020204" pitchFamily="34" charset="0"/>
              <a:buChar char="•"/>
            </a:pPr>
            <a:r>
              <a:rPr lang="en-US" sz="2600" dirty="0"/>
              <a:t>Dose of medication should be individualized to suppress withdrawal symptoms, minimize cravings and prevent a return to substance use</a:t>
            </a:r>
          </a:p>
          <a:p>
            <a:pPr marL="342900" indent="-342900">
              <a:buClr>
                <a:srgbClr val="CC4927"/>
              </a:buClr>
              <a:buFont typeface="Arial" panose="020B0604020202020204" pitchFamily="34" charset="0"/>
              <a:buChar char="•"/>
            </a:pPr>
            <a:endParaRPr lang="en-US" sz="2600" dirty="0"/>
          </a:p>
          <a:p>
            <a:pPr marL="342900" indent="-342900">
              <a:buClr>
                <a:srgbClr val="CC4927"/>
              </a:buClr>
              <a:buFont typeface="Arial" panose="020B0604020202020204" pitchFamily="34" charset="0"/>
              <a:buChar char="•"/>
            </a:pPr>
            <a:endParaRPr lang="en-US" sz="2600" dirty="0"/>
          </a:p>
        </p:txBody>
      </p:sp>
      <p:sp>
        <p:nvSpPr>
          <p:cNvPr id="4" name="TextBox 3">
            <a:extLst>
              <a:ext uri="{FF2B5EF4-FFF2-40B4-BE49-F238E27FC236}">
                <a16:creationId xmlns:a16="http://schemas.microsoft.com/office/drawing/2014/main" id="{9FF4F183-2C5F-474A-BB1C-8542C1EEEBC4}"/>
              </a:ext>
            </a:extLst>
          </p:cNvPr>
          <p:cNvSpPr txBox="1"/>
          <p:nvPr/>
        </p:nvSpPr>
        <p:spPr>
          <a:xfrm>
            <a:off x="838200" y="6167344"/>
            <a:ext cx="9151736" cy="430887"/>
          </a:xfrm>
          <a:prstGeom prst="rect">
            <a:avLst/>
          </a:prstGeom>
          <a:noFill/>
        </p:spPr>
        <p:txBody>
          <a:bodyPr wrap="square" rtlCol="0">
            <a:spAutoFit/>
          </a:bodyPr>
          <a:lstStyle/>
          <a:p>
            <a:r>
              <a:rPr lang="en-US" sz="1100" dirty="0">
                <a:solidFill>
                  <a:srgbClr val="CC4927"/>
                </a:solidFill>
                <a:ea typeface="Source Sans Pro" panose="020B0503030403020204" pitchFamily="34" charset="0"/>
              </a:rPr>
              <a:t>SAMHSA. Clinical Guidance for Treating Pregnant and Parenting Women With Opioid Use Disorder and Their Infants. </a:t>
            </a:r>
          </a:p>
          <a:p>
            <a:r>
              <a:rPr lang="en-US" sz="1100" dirty="0">
                <a:solidFill>
                  <a:srgbClr val="CC4927"/>
                </a:solidFill>
                <a:ea typeface="Source Sans Pro" panose="020B0503030403020204" pitchFamily="34" charset="0"/>
              </a:rPr>
              <a:t>HHS Publication No. (SMA) 18-5054. Rockville, MD: Substance Abuse and Mental Health Services Administration, 2018.</a:t>
            </a:r>
          </a:p>
        </p:txBody>
      </p:sp>
    </p:spTree>
    <p:extLst>
      <p:ext uri="{BB962C8B-B14F-4D97-AF65-F5344CB8AC3E}">
        <p14:creationId xmlns:p14="http://schemas.microsoft.com/office/powerpoint/2010/main" val="732814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	Goals of Medication for OUD</a:t>
            </a:r>
          </a:p>
        </p:txBody>
      </p:sp>
      <p:sp>
        <p:nvSpPr>
          <p:cNvPr id="3" name="Content Placeholder 2"/>
          <p:cNvSpPr>
            <a:spLocks noGrp="1"/>
          </p:cNvSpPr>
          <p:nvPr>
            <p:ph sz="quarter" idx="13"/>
          </p:nvPr>
        </p:nvSpPr>
        <p:spPr/>
        <p:txBody>
          <a:bodyPr>
            <a:normAutofit/>
          </a:bodyPr>
          <a:lstStyle/>
          <a:p>
            <a:r>
              <a:rPr lang="en-US" sz="2400" dirty="0"/>
              <a:t>Reduce mortality</a:t>
            </a:r>
          </a:p>
          <a:p>
            <a:pPr marL="342900" lvl="1" indent="-342900">
              <a:buClr>
                <a:srgbClr val="CC4927"/>
              </a:buClr>
              <a:buFont typeface="Arial" panose="020B0604020202020204" pitchFamily="34" charset="0"/>
              <a:buChar char="•"/>
            </a:pPr>
            <a:r>
              <a:rPr lang="en-US" sz="2000" dirty="0"/>
              <a:t>All cause and drug-related</a:t>
            </a:r>
          </a:p>
          <a:p>
            <a:r>
              <a:rPr lang="en-US" sz="2400" dirty="0"/>
              <a:t>Reduce associated morbidity</a:t>
            </a:r>
          </a:p>
          <a:p>
            <a:pPr marL="342900" lvl="1" indent="-342900">
              <a:buClr>
                <a:srgbClr val="CC4927"/>
              </a:buClr>
              <a:buFont typeface="Arial" panose="020B0604020202020204" pitchFamily="34" charset="0"/>
              <a:buChar char="•"/>
            </a:pPr>
            <a:r>
              <a:rPr lang="en-US" sz="2000" dirty="0"/>
              <a:t>Transmission of blood-borne viruses</a:t>
            </a:r>
          </a:p>
          <a:p>
            <a:pPr marL="342900" lvl="1" indent="-342900">
              <a:buClr>
                <a:srgbClr val="CC4927"/>
              </a:buClr>
              <a:buFont typeface="Arial" panose="020B0604020202020204" pitchFamily="34" charset="0"/>
              <a:buChar char="•"/>
            </a:pPr>
            <a:r>
              <a:rPr lang="en-US" sz="2000" dirty="0"/>
              <a:t>Infectious complications from IV drug use</a:t>
            </a:r>
          </a:p>
          <a:p>
            <a:r>
              <a:rPr lang="en-US" sz="2400" dirty="0"/>
              <a:t>Reduce opioid use</a:t>
            </a:r>
          </a:p>
          <a:p>
            <a:r>
              <a:rPr lang="en-US" sz="2400" dirty="0"/>
              <a:t>Increase retention in addiction treatment</a:t>
            </a:r>
          </a:p>
          <a:p>
            <a:r>
              <a:rPr lang="en-US" sz="2400" dirty="0"/>
              <a:t>Improve general health and well-being</a:t>
            </a:r>
          </a:p>
          <a:p>
            <a:r>
              <a:rPr lang="en-US" sz="2400" dirty="0"/>
              <a:t>Reduce drug-related crime</a:t>
            </a:r>
          </a:p>
        </p:txBody>
      </p:sp>
      <p:sp>
        <p:nvSpPr>
          <p:cNvPr id="4" name="TextBox 3"/>
          <p:cNvSpPr txBox="1"/>
          <p:nvPr/>
        </p:nvSpPr>
        <p:spPr>
          <a:xfrm>
            <a:off x="838200" y="6200345"/>
            <a:ext cx="2361544" cy="261610"/>
          </a:xfrm>
          <a:prstGeom prst="rect">
            <a:avLst/>
          </a:prstGeom>
          <a:noFill/>
        </p:spPr>
        <p:txBody>
          <a:bodyPr wrap="none" rtlCol="0">
            <a:spAutoFit/>
          </a:bodyPr>
          <a:lstStyle/>
          <a:p>
            <a:r>
              <a:rPr lang="en-US" sz="1100" dirty="0">
                <a:solidFill>
                  <a:srgbClr val="CC4927"/>
                </a:solidFill>
                <a:ea typeface="Source Sans Pro" panose="020B0503030403020204" pitchFamily="34" charset="0"/>
              </a:rPr>
              <a:t>Source: Volkow, et al, NEJM. 2016</a:t>
            </a:r>
          </a:p>
        </p:txBody>
      </p:sp>
    </p:spTree>
    <p:extLst>
      <p:ext uri="{BB962C8B-B14F-4D97-AF65-F5344CB8AC3E}">
        <p14:creationId xmlns:p14="http://schemas.microsoft.com/office/powerpoint/2010/main" val="1766172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31DE43-DEEA-2C4C-AC11-0C5A21D71FF1}"/>
              </a:ext>
            </a:extLst>
          </p:cNvPr>
          <p:cNvSpPr>
            <a:spLocks noGrp="1"/>
          </p:cNvSpPr>
          <p:nvPr>
            <p:ph type="title"/>
          </p:nvPr>
        </p:nvSpPr>
        <p:spPr>
          <a:xfrm>
            <a:off x="2662813" y="1302500"/>
            <a:ext cx="9496246" cy="2926094"/>
          </a:xfrm>
        </p:spPr>
        <p:txBody>
          <a:bodyPr>
            <a:normAutofit/>
          </a:bodyPr>
          <a:lstStyle/>
          <a:p>
            <a:pPr algn="r"/>
            <a:r>
              <a:rPr lang="en-US" b="1" dirty="0"/>
              <a:t>FDA Approved Medications to Treat Opioid Use Disorder</a:t>
            </a:r>
          </a:p>
        </p:txBody>
      </p:sp>
      <p:sp>
        <p:nvSpPr>
          <p:cNvPr id="5" name="Content Placeholder 4">
            <a:extLst>
              <a:ext uri="{FF2B5EF4-FFF2-40B4-BE49-F238E27FC236}">
                <a16:creationId xmlns:a16="http://schemas.microsoft.com/office/drawing/2014/main" id="{A55452BB-459F-A84E-8512-2F0095D3F77A}"/>
              </a:ext>
            </a:extLst>
          </p:cNvPr>
          <p:cNvSpPr>
            <a:spLocks noGrp="1"/>
          </p:cNvSpPr>
          <p:nvPr>
            <p:ph idx="4294967295"/>
          </p:nvPr>
        </p:nvSpPr>
        <p:spPr>
          <a:xfrm>
            <a:off x="8482961" y="3516817"/>
            <a:ext cx="7038975" cy="1784350"/>
          </a:xfrm>
        </p:spPr>
        <p:txBody>
          <a:bodyPr>
            <a:normAutofit lnSpcReduction="10000"/>
          </a:bodyPr>
          <a:lstStyle/>
          <a:p>
            <a:r>
              <a:rPr lang="en-US" sz="3200" dirty="0">
                <a:solidFill>
                  <a:schemeClr val="bg2">
                    <a:lumMod val="25000"/>
                  </a:schemeClr>
                </a:solidFill>
                <a:cs typeface="Times New Roman" panose="02020603050405020304" pitchFamily="18" charset="0"/>
              </a:rPr>
              <a:t>Vivitrol</a:t>
            </a:r>
          </a:p>
          <a:p>
            <a:r>
              <a:rPr lang="en-US" sz="3200" dirty="0">
                <a:solidFill>
                  <a:schemeClr val="bg2">
                    <a:lumMod val="25000"/>
                  </a:schemeClr>
                </a:solidFill>
                <a:cs typeface="Times New Roman" panose="02020603050405020304" pitchFamily="18" charset="0"/>
              </a:rPr>
              <a:t>Methadone</a:t>
            </a:r>
          </a:p>
          <a:p>
            <a:r>
              <a:rPr lang="en-US" sz="3200" dirty="0">
                <a:solidFill>
                  <a:schemeClr val="bg2">
                    <a:lumMod val="25000"/>
                  </a:schemeClr>
                </a:solidFill>
                <a:cs typeface="Times New Roman" panose="02020603050405020304" pitchFamily="18" charset="0"/>
              </a:rPr>
              <a:t>Buprenorphine</a:t>
            </a:r>
            <a:endParaRPr lang="en-US" dirty="0"/>
          </a:p>
        </p:txBody>
      </p:sp>
    </p:spTree>
    <p:extLst>
      <p:ext uri="{BB962C8B-B14F-4D97-AF65-F5344CB8AC3E}">
        <p14:creationId xmlns:p14="http://schemas.microsoft.com/office/powerpoint/2010/main" val="3904329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2AB1-964A-E643-B3C9-DA9B4C350636}"/>
              </a:ext>
            </a:extLst>
          </p:cNvPr>
          <p:cNvSpPr>
            <a:spLocks noGrp="1"/>
          </p:cNvSpPr>
          <p:nvPr>
            <p:ph type="title"/>
          </p:nvPr>
        </p:nvSpPr>
        <p:spPr/>
        <p:txBody>
          <a:bodyPr>
            <a:noAutofit/>
          </a:bodyPr>
          <a:lstStyle/>
          <a:p>
            <a:pPr algn="l"/>
            <a:br>
              <a:rPr lang="en-US" sz="4800" dirty="0"/>
            </a:br>
            <a:r>
              <a:rPr lang="en-US" sz="4800" dirty="0"/>
              <a:t> </a:t>
            </a:r>
            <a:r>
              <a:rPr lang="en-US" sz="4800" b="1" dirty="0"/>
              <a:t>Vivitrol</a:t>
            </a:r>
            <a:r>
              <a:rPr lang="en-US" sz="4800" dirty="0"/>
              <a:t>	</a:t>
            </a:r>
            <a:r>
              <a:rPr lang="en-US" sz="2000" i="1" dirty="0"/>
              <a:t>(Sole Source) </a:t>
            </a:r>
            <a:br>
              <a:rPr lang="en-US" sz="4800" dirty="0">
                <a:latin typeface="Helvetica Neue" charset="0"/>
                <a:ea typeface="ヒラギノ角ゴ ProN W3" charset="0"/>
                <a:cs typeface="ヒラギノ角ゴ ProN W3" charset="0"/>
              </a:rPr>
            </a:br>
            <a:endParaRPr lang="en-US" sz="4800" dirty="0"/>
          </a:p>
        </p:txBody>
      </p:sp>
      <p:sp>
        <p:nvSpPr>
          <p:cNvPr id="5" name="Content Placeholder 4">
            <a:extLst>
              <a:ext uri="{FF2B5EF4-FFF2-40B4-BE49-F238E27FC236}">
                <a16:creationId xmlns:a16="http://schemas.microsoft.com/office/drawing/2014/main" id="{55DCA2DB-1227-7B49-9025-F12C8F11637E}"/>
              </a:ext>
            </a:extLst>
          </p:cNvPr>
          <p:cNvSpPr>
            <a:spLocks noGrp="1"/>
          </p:cNvSpPr>
          <p:nvPr>
            <p:ph sz="quarter" idx="13"/>
          </p:nvPr>
        </p:nvSpPr>
        <p:spPr>
          <a:xfrm>
            <a:off x="813533" y="1234440"/>
            <a:ext cx="10076688" cy="4389120"/>
          </a:xfrm>
        </p:spPr>
        <p:txBody>
          <a:bodyPr>
            <a:noAutofit/>
          </a:bodyPr>
          <a:lstStyle/>
          <a:p>
            <a:pPr marL="342900" indent="-342900">
              <a:spcBef>
                <a:spcPts val="600"/>
              </a:spcBef>
              <a:buClr>
                <a:srgbClr val="CC4927"/>
              </a:buClr>
              <a:buFont typeface="Arial" panose="020B0604020202020204" pitchFamily="34" charset="0"/>
              <a:buChar char="•"/>
            </a:pPr>
            <a:r>
              <a:rPr lang="en-US" sz="2200" dirty="0">
                <a:solidFill>
                  <a:schemeClr val="bg2">
                    <a:lumMod val="25000"/>
                  </a:schemeClr>
                </a:solidFill>
                <a:cs typeface="Times New Roman" panose="02020603050405020304" pitchFamily="18" charset="0"/>
              </a:rPr>
              <a:t>Opioid antagonist obtained by prescription</a:t>
            </a:r>
          </a:p>
          <a:p>
            <a:pPr marL="342900" indent="-342900">
              <a:spcBef>
                <a:spcPts val="600"/>
              </a:spcBef>
              <a:buClr>
                <a:srgbClr val="CC4927"/>
              </a:buClr>
              <a:buFont typeface="Arial" panose="020B0604020202020204" pitchFamily="34" charset="0"/>
              <a:buChar char="•"/>
            </a:pPr>
            <a:r>
              <a:rPr lang="en-US" sz="2200" dirty="0">
                <a:solidFill>
                  <a:schemeClr val="bg2">
                    <a:lumMod val="25000"/>
                  </a:schemeClr>
                </a:solidFill>
                <a:cs typeface="Times New Roman" panose="02020603050405020304" pitchFamily="18" charset="0"/>
              </a:rPr>
              <a:t>Once-monthly injectable</a:t>
            </a:r>
          </a:p>
          <a:p>
            <a:pPr marL="342900" indent="-342900">
              <a:spcBef>
                <a:spcPts val="600"/>
              </a:spcBef>
              <a:buClr>
                <a:srgbClr val="CC4927"/>
              </a:buClr>
              <a:buFont typeface="Arial" panose="020B0604020202020204" pitchFamily="34" charset="0"/>
              <a:buChar char="•"/>
            </a:pPr>
            <a:r>
              <a:rPr lang="en-US" sz="2200" dirty="0">
                <a:solidFill>
                  <a:schemeClr val="bg2">
                    <a:lumMod val="25000"/>
                  </a:schemeClr>
                </a:solidFill>
                <a:cs typeface="Times New Roman" panose="02020603050405020304" pitchFamily="18" charset="0"/>
              </a:rPr>
              <a:t>Requires detox</a:t>
            </a:r>
          </a:p>
          <a:p>
            <a:pPr marL="342900" indent="-342900">
              <a:spcBef>
                <a:spcPts val="600"/>
              </a:spcBef>
              <a:buClr>
                <a:srgbClr val="CC4927"/>
              </a:buClr>
              <a:buFont typeface="Arial" panose="020B0604020202020204" pitchFamily="34" charset="0"/>
              <a:buChar char="•"/>
            </a:pPr>
            <a:r>
              <a:rPr lang="en-US" sz="2200" dirty="0">
                <a:solidFill>
                  <a:schemeClr val="bg2">
                    <a:lumMod val="25000"/>
                  </a:schemeClr>
                </a:solidFill>
                <a:cs typeface="Times New Roman" panose="02020603050405020304" pitchFamily="18" charset="0"/>
              </a:rPr>
              <a:t>Not a narcotic</a:t>
            </a:r>
          </a:p>
          <a:p>
            <a:pPr marL="342900" indent="-342900">
              <a:spcBef>
                <a:spcPts val="600"/>
              </a:spcBef>
              <a:buClr>
                <a:srgbClr val="CC4927"/>
              </a:buClr>
              <a:buFont typeface="Arial" panose="020B0604020202020204" pitchFamily="34" charset="0"/>
              <a:buChar char="•"/>
            </a:pPr>
            <a:r>
              <a:rPr lang="en-US" sz="2200" dirty="0">
                <a:solidFill>
                  <a:schemeClr val="bg2">
                    <a:lumMod val="25000"/>
                  </a:schemeClr>
                </a:solidFill>
                <a:cs typeface="Times New Roman" panose="02020603050405020304" pitchFamily="18" charset="0"/>
              </a:rPr>
              <a:t>Non-addictive</a:t>
            </a:r>
          </a:p>
          <a:p>
            <a:pPr marL="342900" indent="-342900">
              <a:spcBef>
                <a:spcPts val="600"/>
              </a:spcBef>
              <a:buClr>
                <a:srgbClr val="CC4927"/>
              </a:buClr>
              <a:buFont typeface="Arial" panose="020B0604020202020204" pitchFamily="34" charset="0"/>
              <a:buChar char="•"/>
            </a:pPr>
            <a:r>
              <a:rPr lang="en-US" sz="2200" dirty="0">
                <a:solidFill>
                  <a:schemeClr val="bg2">
                    <a:lumMod val="25000"/>
                  </a:schemeClr>
                </a:solidFill>
                <a:cs typeface="Times New Roman" panose="02020603050405020304" pitchFamily="18" charset="0"/>
              </a:rPr>
              <a:t>Helps prevent relapse </a:t>
            </a:r>
          </a:p>
          <a:p>
            <a:pPr marL="342900" indent="-342900">
              <a:spcBef>
                <a:spcPts val="600"/>
              </a:spcBef>
              <a:buClr>
                <a:srgbClr val="CC4927"/>
              </a:buClr>
              <a:buFont typeface="Arial" panose="020B0604020202020204" pitchFamily="34" charset="0"/>
              <a:buChar char="•"/>
            </a:pPr>
            <a:r>
              <a:rPr lang="en-US" sz="2200" dirty="0">
                <a:solidFill>
                  <a:schemeClr val="bg2">
                    <a:lumMod val="25000"/>
                  </a:schemeClr>
                </a:solidFill>
                <a:cs typeface="Times New Roman" panose="02020603050405020304" pitchFamily="18" charset="0"/>
              </a:rPr>
              <a:t>Treatment includes counseling</a:t>
            </a:r>
          </a:p>
          <a:p>
            <a:pPr marL="342900" indent="-342900">
              <a:spcBef>
                <a:spcPts val="600"/>
              </a:spcBef>
              <a:buClr>
                <a:srgbClr val="CC4927"/>
              </a:buClr>
              <a:buFont typeface="Arial" panose="020B0604020202020204" pitchFamily="34" charset="0"/>
              <a:buChar char="•"/>
            </a:pPr>
            <a:r>
              <a:rPr lang="en-US" sz="2200" b="1" u="sng" dirty="0">
                <a:solidFill>
                  <a:srgbClr val="CC4927"/>
                </a:solidFill>
                <a:cs typeface="Times New Roman" panose="02020603050405020304" pitchFamily="18" charset="0"/>
              </a:rPr>
              <a:t>Not FDA approved </a:t>
            </a:r>
            <a:r>
              <a:rPr lang="en-US" sz="2200" b="1" u="sng">
                <a:solidFill>
                  <a:srgbClr val="CC4927"/>
                </a:solidFill>
                <a:cs typeface="Times New Roman" panose="02020603050405020304" pitchFamily="18" charset="0"/>
              </a:rPr>
              <a:t>and should </a:t>
            </a:r>
            <a:r>
              <a:rPr lang="en-US" sz="2200" b="1" u="sng" dirty="0">
                <a:solidFill>
                  <a:srgbClr val="CC4927"/>
                </a:solidFill>
                <a:cs typeface="Times New Roman" panose="02020603050405020304" pitchFamily="18" charset="0"/>
              </a:rPr>
              <a:t>not be prescribed for pregnant women</a:t>
            </a:r>
          </a:p>
          <a:p>
            <a:pPr marL="342900" indent="-342900">
              <a:spcBef>
                <a:spcPts val="600"/>
              </a:spcBef>
              <a:buClr>
                <a:srgbClr val="CC4927"/>
              </a:buClr>
              <a:buFont typeface="Arial" panose="020B0604020202020204" pitchFamily="34" charset="0"/>
              <a:buChar char="•"/>
            </a:pPr>
            <a:endParaRPr lang="en-US" sz="2200" dirty="0"/>
          </a:p>
        </p:txBody>
      </p:sp>
      <p:sp>
        <p:nvSpPr>
          <p:cNvPr id="3" name="TextBox 2">
            <a:extLst>
              <a:ext uri="{FF2B5EF4-FFF2-40B4-BE49-F238E27FC236}">
                <a16:creationId xmlns:a16="http://schemas.microsoft.com/office/drawing/2014/main" id="{7F39FFAF-25CB-4747-9332-8F5D1E8128F3}"/>
              </a:ext>
            </a:extLst>
          </p:cNvPr>
          <p:cNvSpPr txBox="1"/>
          <p:nvPr/>
        </p:nvSpPr>
        <p:spPr>
          <a:xfrm>
            <a:off x="2237454" y="77513"/>
            <a:ext cx="377026" cy="369332"/>
          </a:xfrm>
          <a:prstGeom prst="rect">
            <a:avLst/>
          </a:prstGeom>
          <a:noFill/>
        </p:spPr>
        <p:txBody>
          <a:bodyPr wrap="none" rtlCol="0">
            <a:spAutoFit/>
          </a:bodyPr>
          <a:lstStyle/>
          <a:p>
            <a:r>
              <a:rPr lang="en-US" dirty="0">
                <a:solidFill>
                  <a:schemeClr val="tx2">
                    <a:lumMod val="50000"/>
                  </a:schemeClr>
                </a:solidFill>
              </a:rPr>
              <a:t>©️</a:t>
            </a:r>
          </a:p>
        </p:txBody>
      </p:sp>
    </p:spTree>
    <p:extLst>
      <p:ext uri="{BB962C8B-B14F-4D97-AF65-F5344CB8AC3E}">
        <p14:creationId xmlns:p14="http://schemas.microsoft.com/office/powerpoint/2010/main" val="2586825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B02F-9581-0B43-A514-994F9EF26799}"/>
              </a:ext>
            </a:extLst>
          </p:cNvPr>
          <p:cNvSpPr>
            <a:spLocks noGrp="1"/>
          </p:cNvSpPr>
          <p:nvPr>
            <p:ph type="title"/>
          </p:nvPr>
        </p:nvSpPr>
        <p:spPr/>
        <p:txBody>
          <a:bodyPr>
            <a:noAutofit/>
          </a:bodyPr>
          <a:lstStyle/>
          <a:p>
            <a:pPr algn="l"/>
            <a:br>
              <a:rPr lang="en-US" sz="4800" dirty="0"/>
            </a:br>
            <a:r>
              <a:rPr lang="en-US" sz="4800" dirty="0"/>
              <a:t>	</a:t>
            </a:r>
            <a:r>
              <a:rPr lang="en-US" sz="4800" b="1" dirty="0"/>
              <a:t>Methadone</a:t>
            </a:r>
            <a:br>
              <a:rPr lang="en-US" sz="4800" dirty="0">
                <a:latin typeface="Helvetica Neue" charset="0"/>
                <a:ea typeface="ヒラギノ角ゴ ProN W3" charset="0"/>
                <a:cs typeface="ヒラギノ角ゴ ProN W3" charset="0"/>
              </a:rPr>
            </a:br>
            <a:endParaRPr lang="en-US" sz="4800" dirty="0"/>
          </a:p>
        </p:txBody>
      </p:sp>
      <p:sp>
        <p:nvSpPr>
          <p:cNvPr id="4" name="Content Placeholder 3">
            <a:extLst>
              <a:ext uri="{FF2B5EF4-FFF2-40B4-BE49-F238E27FC236}">
                <a16:creationId xmlns:a16="http://schemas.microsoft.com/office/drawing/2014/main" id="{45581FD5-1B58-5F4C-9FAE-F13527529AB4}"/>
              </a:ext>
            </a:extLst>
          </p:cNvPr>
          <p:cNvSpPr>
            <a:spLocks noGrp="1"/>
          </p:cNvSpPr>
          <p:nvPr>
            <p:ph sz="quarter" idx="13"/>
          </p:nvPr>
        </p:nvSpPr>
        <p:spPr>
          <a:xfrm>
            <a:off x="822242" y="1234440"/>
            <a:ext cx="10076688" cy="4389120"/>
          </a:xfrm>
        </p:spPr>
        <p:txBody>
          <a:bodyPr>
            <a:normAutofit fontScale="92500" lnSpcReduction="10000"/>
          </a:bodyPr>
          <a:lstStyle/>
          <a:p>
            <a:pPr marL="285750" indent="-285750">
              <a:spcBef>
                <a:spcPts val="600"/>
              </a:spcBef>
              <a:buClr>
                <a:srgbClr val="CC4927"/>
              </a:buClr>
              <a:buFont typeface="Arial" panose="020B0604020202020204" pitchFamily="34" charset="0"/>
              <a:buChar char="•"/>
            </a:pPr>
            <a:r>
              <a:rPr lang="en-US" sz="2200" dirty="0">
                <a:cs typeface="Times New Roman" panose="02020603050405020304" pitchFamily="18" charset="0"/>
              </a:rPr>
              <a:t>Opioid agonist medication</a:t>
            </a:r>
          </a:p>
          <a:p>
            <a:pPr marL="285750" indent="-285750">
              <a:spcBef>
                <a:spcPts val="600"/>
              </a:spcBef>
              <a:buClr>
                <a:srgbClr val="CC4927"/>
              </a:buClr>
              <a:buFont typeface="Arial" panose="020B0604020202020204" pitchFamily="34" charset="0"/>
              <a:buChar char="•"/>
            </a:pPr>
            <a:r>
              <a:rPr lang="en-US" sz="2200" dirty="0">
                <a:cs typeface="Times New Roman" panose="02020603050405020304" pitchFamily="18" charset="0"/>
              </a:rPr>
              <a:t>Reduces withdrawal symptoms</a:t>
            </a:r>
          </a:p>
          <a:p>
            <a:pPr marL="285750" indent="-285750">
              <a:spcBef>
                <a:spcPts val="600"/>
              </a:spcBef>
              <a:buClr>
                <a:srgbClr val="CC4927"/>
              </a:buClr>
              <a:buFont typeface="Arial" panose="020B0604020202020204" pitchFamily="34" charset="0"/>
              <a:buChar char="•"/>
            </a:pPr>
            <a:r>
              <a:rPr lang="en-US" sz="2200" dirty="0">
                <a:cs typeface="Times New Roman" panose="02020603050405020304" pitchFamily="18" charset="0"/>
              </a:rPr>
              <a:t>Used as a pain reliever for detoxification and maintenance</a:t>
            </a:r>
          </a:p>
          <a:p>
            <a:pPr marL="285750" indent="-285750">
              <a:spcBef>
                <a:spcPts val="600"/>
              </a:spcBef>
              <a:buClr>
                <a:srgbClr val="CC4927"/>
              </a:buClr>
              <a:buFont typeface="Arial" panose="020B0604020202020204" pitchFamily="34" charset="0"/>
              <a:buChar char="•"/>
            </a:pPr>
            <a:r>
              <a:rPr lang="en-US" sz="2200" dirty="0">
                <a:cs typeface="Times New Roman" panose="02020603050405020304" pitchFamily="18" charset="0"/>
              </a:rPr>
              <a:t>Daily dose</a:t>
            </a:r>
          </a:p>
          <a:p>
            <a:pPr marL="285750" indent="-285750">
              <a:spcBef>
                <a:spcPts val="600"/>
              </a:spcBef>
              <a:buClr>
                <a:srgbClr val="CC4927"/>
              </a:buClr>
              <a:buFont typeface="Arial" panose="020B0604020202020204" pitchFamily="34" charset="0"/>
              <a:buChar char="•"/>
            </a:pPr>
            <a:r>
              <a:rPr lang="en-US" sz="2200" dirty="0">
                <a:cs typeface="Times New Roman" panose="02020603050405020304" pitchFamily="18" charset="0"/>
              </a:rPr>
              <a:t>Treatment includes counseling</a:t>
            </a:r>
          </a:p>
          <a:p>
            <a:pPr marL="285750" indent="-285750">
              <a:spcBef>
                <a:spcPts val="600"/>
              </a:spcBef>
              <a:buClr>
                <a:srgbClr val="CC4927"/>
              </a:buClr>
              <a:buFont typeface="Arial" panose="020B0604020202020204" pitchFamily="34" charset="0"/>
              <a:buChar char="•"/>
            </a:pPr>
            <a:r>
              <a:rPr lang="en-US" sz="2200" dirty="0">
                <a:cs typeface="Times New Roman" panose="02020603050405020304" pitchFamily="18" charset="0"/>
              </a:rPr>
              <a:t>Creates physiological dependence</a:t>
            </a:r>
          </a:p>
          <a:p>
            <a:pPr marL="285750" indent="-285750">
              <a:spcBef>
                <a:spcPts val="600"/>
              </a:spcBef>
              <a:buClr>
                <a:srgbClr val="CC4927"/>
              </a:buClr>
              <a:buFont typeface="Arial" panose="020B0604020202020204" pitchFamily="34" charset="0"/>
              <a:buChar char="•"/>
            </a:pPr>
            <a:r>
              <a:rPr lang="en-US" sz="2200" dirty="0">
                <a:cs typeface="Times New Roman" panose="02020603050405020304" pitchFamily="18" charset="0"/>
              </a:rPr>
              <a:t>Requires detox</a:t>
            </a:r>
          </a:p>
          <a:p>
            <a:pPr marL="285750" indent="-285750">
              <a:spcBef>
                <a:spcPts val="600"/>
              </a:spcBef>
              <a:buClr>
                <a:srgbClr val="CC4927"/>
              </a:buClr>
              <a:buFont typeface="Arial" panose="020B0604020202020204" pitchFamily="34" charset="0"/>
              <a:buChar char="•"/>
            </a:pPr>
            <a:r>
              <a:rPr lang="en-US" sz="2200" dirty="0">
                <a:cs typeface="Times New Roman" panose="02020603050405020304" pitchFamily="18" charset="0"/>
              </a:rPr>
              <a:t>Prescription required or registration with a Methadone clinic</a:t>
            </a:r>
          </a:p>
          <a:p>
            <a:pPr marL="285750" indent="-285750">
              <a:spcBef>
                <a:spcPts val="600"/>
              </a:spcBef>
              <a:buClr>
                <a:srgbClr val="CC4927"/>
              </a:buClr>
              <a:buFont typeface="Arial" panose="020B0604020202020204" pitchFamily="34" charset="0"/>
              <a:buChar char="•"/>
            </a:pPr>
            <a:r>
              <a:rPr lang="en-US" sz="2200" dirty="0">
                <a:cs typeface="Times New Roman" panose="02020603050405020304" pitchFamily="18" charset="0"/>
              </a:rPr>
              <a:t>Dosage typically needs to be increased in the 3</a:t>
            </a:r>
            <a:r>
              <a:rPr lang="en-US" sz="2200" baseline="30000" dirty="0">
                <a:cs typeface="Times New Roman" panose="02020603050405020304" pitchFamily="18" charset="0"/>
              </a:rPr>
              <a:t>rd</a:t>
            </a:r>
            <a:r>
              <a:rPr lang="en-US" sz="2200" dirty="0">
                <a:cs typeface="Times New Roman" panose="02020603050405020304" pitchFamily="18" charset="0"/>
              </a:rPr>
              <a:t> trimester</a:t>
            </a:r>
          </a:p>
          <a:p>
            <a:endParaRPr lang="en-US" dirty="0"/>
          </a:p>
        </p:txBody>
      </p:sp>
    </p:spTree>
    <p:extLst>
      <p:ext uri="{BB962C8B-B14F-4D97-AF65-F5344CB8AC3E}">
        <p14:creationId xmlns:p14="http://schemas.microsoft.com/office/powerpoint/2010/main" val="1135115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Mid-America Addiction Technology Transfer Center</a:t>
            </a:r>
          </a:p>
        </p:txBody>
      </p:sp>
      <p:sp>
        <p:nvSpPr>
          <p:cNvPr id="3" name="Content Placeholder 2"/>
          <p:cNvSpPr>
            <a:spLocks noGrp="1"/>
          </p:cNvSpPr>
          <p:nvPr>
            <p:ph sz="quarter" idx="13"/>
          </p:nvPr>
        </p:nvSpPr>
        <p:spPr>
          <a:xfrm>
            <a:off x="277780" y="1913580"/>
            <a:ext cx="6696952" cy="4389120"/>
          </a:xfrm>
        </p:spPr>
        <p:txBody>
          <a:bodyPr>
            <a:normAutofit fontScale="85000" lnSpcReduction="20000"/>
          </a:bodyPr>
          <a:lstStyle/>
          <a:p>
            <a:pPr>
              <a:lnSpc>
                <a:spcPct val="120000"/>
              </a:lnSpc>
            </a:pPr>
            <a:r>
              <a:rPr lang="en-US" dirty="0">
                <a:latin typeface="Arial" panose="020B0604020202020204" pitchFamily="34" charset="0"/>
                <a:cs typeface="Arial" panose="020B0604020202020204" pitchFamily="34" charset="0"/>
              </a:rPr>
              <a:t>The purpose of the Technology Transfer Centers (TTC) program is to </a:t>
            </a:r>
            <a:r>
              <a:rPr lang="en-US" b="1" i="1" dirty="0">
                <a:latin typeface="Arial" panose="020B0604020202020204" pitchFamily="34" charset="0"/>
                <a:cs typeface="Arial" panose="020B0604020202020204" pitchFamily="34" charset="0"/>
              </a:rPr>
              <a:t>develop and strengthen </a:t>
            </a:r>
            <a:r>
              <a:rPr lang="en-US" dirty="0">
                <a:latin typeface="Arial" panose="020B0604020202020204" pitchFamily="34" charset="0"/>
                <a:cs typeface="Arial" panose="020B0604020202020204" pitchFamily="34" charset="0"/>
              </a:rPr>
              <a:t>the </a:t>
            </a:r>
            <a:r>
              <a:rPr lang="en-US" b="1" i="1" dirty="0">
                <a:latin typeface="Arial" panose="020B0604020202020204" pitchFamily="34" charset="0"/>
                <a:cs typeface="Arial" panose="020B0604020202020204" pitchFamily="34" charset="0"/>
              </a:rPr>
              <a:t>specialized behavioral healthcare and primary healthcare workforce</a:t>
            </a:r>
            <a:r>
              <a:rPr lang="en-US" dirty="0">
                <a:latin typeface="Arial" panose="020B0604020202020204" pitchFamily="34" charset="0"/>
                <a:cs typeface="Arial" panose="020B0604020202020204" pitchFamily="34" charset="0"/>
              </a:rPr>
              <a:t> that provides substance use disorder (SUD) and mental health prevention, treatment, and recovery support services. </a:t>
            </a:r>
          </a:p>
          <a:p>
            <a:pPr>
              <a:lnSpc>
                <a:spcPct val="120000"/>
              </a:lnSpc>
            </a:pPr>
            <a:endParaRPr lang="en-US" altLang="en-US" dirty="0">
              <a:latin typeface="Arial" panose="020B0604020202020204" pitchFamily="34" charset="0"/>
              <a:cs typeface="Arial" panose="020B0604020202020204" pitchFamily="34" charset="0"/>
            </a:endParaRPr>
          </a:p>
          <a:p>
            <a:pPr>
              <a:lnSpc>
                <a:spcPct val="120000"/>
              </a:lnSpc>
            </a:pPr>
            <a:r>
              <a:rPr lang="en-US" altLang="en-US" dirty="0">
                <a:latin typeface="Arial" panose="020B0604020202020204" pitchFamily="34" charset="0"/>
                <a:cs typeface="Arial" panose="020B0604020202020204" pitchFamily="34" charset="0"/>
              </a:rPr>
              <a:t>Help people and organizations incorporate </a:t>
            </a:r>
            <a:r>
              <a:rPr lang="en-US" altLang="en-US" b="1" i="1" dirty="0">
                <a:latin typeface="Arial" panose="020B0604020202020204" pitchFamily="34" charset="0"/>
                <a:cs typeface="Arial" panose="020B0604020202020204" pitchFamily="34" charset="0"/>
              </a:rPr>
              <a:t>effective practices</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into substance use and mental health disorder prevention, treatment and recovery services.</a:t>
            </a:r>
            <a:endParaRPr lang="en-US" dirty="0">
              <a:latin typeface="Arial" panose="020B0604020202020204" pitchFamily="34" charset="0"/>
              <a:cs typeface="Arial" panose="020B0604020202020204" pitchFamily="34" charset="0"/>
            </a:endParaRPr>
          </a:p>
          <a:p>
            <a:endParaRPr lang="en-US" dirty="0"/>
          </a:p>
        </p:txBody>
      </p:sp>
      <p:pic>
        <p:nvPicPr>
          <p:cNvPr id="5" name="Picture 4" descr="A picture containing text, silhouette&#10;&#10;Description automatically generated">
            <a:extLst>
              <a:ext uri="{FF2B5EF4-FFF2-40B4-BE49-F238E27FC236}">
                <a16:creationId xmlns:a16="http://schemas.microsoft.com/office/drawing/2014/main" id="{87D9AD8D-CCD3-4D89-A996-5BD7B00B044A}"/>
              </a:ext>
            </a:extLst>
          </p:cNvPr>
          <p:cNvPicPr>
            <a:picLocks noChangeAspect="1"/>
          </p:cNvPicPr>
          <p:nvPr/>
        </p:nvPicPr>
        <p:blipFill>
          <a:blip r:embed="rId3"/>
          <a:stretch>
            <a:fillRect/>
          </a:stretch>
        </p:blipFill>
        <p:spPr>
          <a:xfrm>
            <a:off x="7306786" y="2508422"/>
            <a:ext cx="4545847" cy="3025692"/>
          </a:xfrm>
          <a:prstGeom prst="rect">
            <a:avLst/>
          </a:prstGeom>
        </p:spPr>
      </p:pic>
    </p:spTree>
    <p:extLst>
      <p:ext uri="{BB962C8B-B14F-4D97-AF65-F5344CB8AC3E}">
        <p14:creationId xmlns:p14="http://schemas.microsoft.com/office/powerpoint/2010/main" val="2350092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89C8-0F60-4C47-B826-5991003F31D9}"/>
              </a:ext>
            </a:extLst>
          </p:cNvPr>
          <p:cNvSpPr>
            <a:spLocks noGrp="1"/>
          </p:cNvSpPr>
          <p:nvPr>
            <p:ph type="title"/>
          </p:nvPr>
        </p:nvSpPr>
        <p:spPr/>
        <p:txBody>
          <a:bodyPr>
            <a:noAutofit/>
          </a:bodyPr>
          <a:lstStyle/>
          <a:p>
            <a:pPr algn="l"/>
            <a:r>
              <a:rPr lang="en-US" sz="4800" b="1" dirty="0"/>
              <a:t>	Buprenorphine</a:t>
            </a:r>
          </a:p>
        </p:txBody>
      </p:sp>
      <p:sp>
        <p:nvSpPr>
          <p:cNvPr id="4" name="Content Placeholder 3">
            <a:extLst>
              <a:ext uri="{FF2B5EF4-FFF2-40B4-BE49-F238E27FC236}">
                <a16:creationId xmlns:a16="http://schemas.microsoft.com/office/drawing/2014/main" id="{85DF38F5-5552-1348-B1E6-F9BA5E496FCB}"/>
              </a:ext>
            </a:extLst>
          </p:cNvPr>
          <p:cNvSpPr>
            <a:spLocks noGrp="1"/>
          </p:cNvSpPr>
          <p:nvPr>
            <p:ph sz="quarter" idx="13"/>
          </p:nvPr>
        </p:nvSpPr>
        <p:spPr>
          <a:xfrm>
            <a:off x="952871" y="1349556"/>
            <a:ext cx="10076688" cy="4389120"/>
          </a:xfrm>
        </p:spPr>
        <p:txBody>
          <a:bodyPr/>
          <a:lstStyle/>
          <a:p>
            <a:pPr marL="342900" indent="-342900">
              <a:spcBef>
                <a:spcPts val="600"/>
              </a:spcBef>
              <a:buClr>
                <a:srgbClr val="CC4927"/>
              </a:buClr>
              <a:buFont typeface="Arial" panose="020B0604020202020204" pitchFamily="34" charset="0"/>
              <a:buChar char="•"/>
            </a:pPr>
            <a:r>
              <a:rPr lang="en-US" sz="2200" dirty="0">
                <a:cs typeface="Times New Roman" panose="02020603050405020304" pitchFamily="18" charset="0"/>
              </a:rPr>
              <a:t>Sublingual tablet, sublingual film (Suboxone  ), extended-release injection (Sublocade  )</a:t>
            </a:r>
          </a:p>
          <a:p>
            <a:pPr marL="342900" indent="-342900">
              <a:spcBef>
                <a:spcPts val="600"/>
              </a:spcBef>
              <a:buClr>
                <a:srgbClr val="CC4927"/>
              </a:buClr>
              <a:buFont typeface="Arial" panose="020B0604020202020204" pitchFamily="34" charset="0"/>
              <a:buChar char="•"/>
            </a:pPr>
            <a:r>
              <a:rPr lang="en-US" sz="2200" dirty="0">
                <a:cs typeface="Times New Roman" panose="02020603050405020304" pitchFamily="18" charset="0"/>
              </a:rPr>
              <a:t>Used in the induction and maintenance treatment of opioid dependence </a:t>
            </a:r>
          </a:p>
          <a:p>
            <a:pPr marL="342900" indent="-342900">
              <a:spcBef>
                <a:spcPts val="600"/>
              </a:spcBef>
              <a:buClr>
                <a:srgbClr val="CC4927"/>
              </a:buClr>
              <a:buFont typeface="Arial" panose="020B0604020202020204" pitchFamily="34" charset="0"/>
              <a:buChar char="•"/>
            </a:pPr>
            <a:r>
              <a:rPr lang="en-US" sz="2200" dirty="0">
                <a:cs typeface="Times New Roman" panose="02020603050405020304" pitchFamily="18" charset="0"/>
              </a:rPr>
              <a:t>Treatment of opioid dependence</a:t>
            </a:r>
          </a:p>
          <a:p>
            <a:pPr marL="342900" indent="-342900">
              <a:spcBef>
                <a:spcPts val="600"/>
              </a:spcBef>
              <a:buClr>
                <a:srgbClr val="CC4927"/>
              </a:buClr>
              <a:buFont typeface="Arial" panose="020B0604020202020204" pitchFamily="34" charset="0"/>
              <a:buChar char="•"/>
            </a:pPr>
            <a:r>
              <a:rPr lang="en-US" sz="2200" dirty="0">
                <a:cs typeface="Times New Roman" panose="02020603050405020304" pitchFamily="18" charset="0"/>
              </a:rPr>
              <a:t>Reduces withdrawal symptoms</a:t>
            </a:r>
          </a:p>
          <a:p>
            <a:pPr marL="342900" indent="-342900">
              <a:spcBef>
                <a:spcPts val="600"/>
              </a:spcBef>
              <a:buClr>
                <a:srgbClr val="CC4927"/>
              </a:buClr>
              <a:buFont typeface="Arial" panose="020B0604020202020204" pitchFamily="34" charset="0"/>
              <a:buChar char="•"/>
            </a:pPr>
            <a:r>
              <a:rPr lang="en-US" sz="2200" dirty="0">
                <a:cs typeface="Times New Roman" panose="02020603050405020304" pitchFamily="18" charset="0"/>
              </a:rPr>
              <a:t>Daily dose</a:t>
            </a:r>
          </a:p>
          <a:p>
            <a:pPr marL="342900" indent="-342900">
              <a:spcBef>
                <a:spcPts val="600"/>
              </a:spcBef>
              <a:buClr>
                <a:srgbClr val="CC4927"/>
              </a:buClr>
              <a:buFont typeface="Arial" panose="020B0604020202020204" pitchFamily="34" charset="0"/>
              <a:buChar char="•"/>
            </a:pPr>
            <a:r>
              <a:rPr lang="en-US" sz="2200" dirty="0">
                <a:cs typeface="Times New Roman" panose="02020603050405020304" pitchFamily="18" charset="0"/>
              </a:rPr>
              <a:t>Prescription required</a:t>
            </a:r>
          </a:p>
          <a:p>
            <a:pPr marL="342900" indent="-342900">
              <a:spcBef>
                <a:spcPts val="600"/>
              </a:spcBef>
              <a:buClr>
                <a:srgbClr val="CC4927"/>
              </a:buClr>
              <a:buFont typeface="Arial" panose="020B0604020202020204" pitchFamily="34" charset="0"/>
              <a:buChar char="•"/>
            </a:pPr>
            <a:r>
              <a:rPr lang="en-US" sz="2200" dirty="0">
                <a:cs typeface="Times New Roman" panose="02020603050405020304" pitchFamily="18" charset="0"/>
              </a:rPr>
              <a:t>Treatment includes counseling</a:t>
            </a:r>
          </a:p>
          <a:p>
            <a:endParaRPr lang="en-US" dirty="0"/>
          </a:p>
        </p:txBody>
      </p:sp>
      <p:sp>
        <p:nvSpPr>
          <p:cNvPr id="5" name="TextBox 4">
            <a:extLst>
              <a:ext uri="{FF2B5EF4-FFF2-40B4-BE49-F238E27FC236}">
                <a16:creationId xmlns:a16="http://schemas.microsoft.com/office/drawing/2014/main" id="{86B67A5B-A987-AE40-B851-EF52FB883651}"/>
              </a:ext>
              <a:ext uri="{C183D7F6-B498-43B3-948B-1728B52AA6E4}">
                <adec:decorative xmlns:adec="http://schemas.microsoft.com/office/drawing/2017/decorative" val="1"/>
              </a:ext>
            </a:extLst>
          </p:cNvPr>
          <p:cNvSpPr txBox="1"/>
          <p:nvPr/>
        </p:nvSpPr>
        <p:spPr>
          <a:xfrm>
            <a:off x="6715111" y="1318405"/>
            <a:ext cx="307453" cy="369332"/>
          </a:xfrm>
          <a:prstGeom prst="rect">
            <a:avLst/>
          </a:prstGeom>
          <a:noFill/>
        </p:spPr>
        <p:txBody>
          <a:bodyPr wrap="square" rtlCol="0">
            <a:spAutoFit/>
          </a:bodyPr>
          <a:lstStyle/>
          <a:p>
            <a:r>
              <a:rPr lang="en-US" dirty="0">
                <a:solidFill>
                  <a:schemeClr val="tx1">
                    <a:lumMod val="85000"/>
                    <a:lumOff val="15000"/>
                  </a:schemeClr>
                </a:solidFill>
              </a:rPr>
              <a:t>©️</a:t>
            </a:r>
          </a:p>
        </p:txBody>
      </p:sp>
      <p:sp>
        <p:nvSpPr>
          <p:cNvPr id="6" name="TextBox 5">
            <a:extLst>
              <a:ext uri="{FF2B5EF4-FFF2-40B4-BE49-F238E27FC236}">
                <a16:creationId xmlns:a16="http://schemas.microsoft.com/office/drawing/2014/main" id="{F1E8E4A1-DD5E-3449-876D-E1A37FFB8798}"/>
              </a:ext>
              <a:ext uri="{C183D7F6-B498-43B3-948B-1728B52AA6E4}">
                <adec:decorative xmlns:adec="http://schemas.microsoft.com/office/drawing/2017/decorative" val="1"/>
              </a:ext>
            </a:extLst>
          </p:cNvPr>
          <p:cNvSpPr txBox="1"/>
          <p:nvPr/>
        </p:nvSpPr>
        <p:spPr>
          <a:xfrm>
            <a:off x="2698828" y="1687737"/>
            <a:ext cx="258417" cy="369332"/>
          </a:xfrm>
          <a:prstGeom prst="rect">
            <a:avLst/>
          </a:prstGeom>
          <a:noFill/>
        </p:spPr>
        <p:txBody>
          <a:bodyPr wrap="square" rtlCol="0">
            <a:spAutoFit/>
          </a:bodyPr>
          <a:lstStyle/>
          <a:p>
            <a:r>
              <a:rPr lang="en-US" dirty="0">
                <a:solidFill>
                  <a:schemeClr val="tx1">
                    <a:lumMod val="85000"/>
                    <a:lumOff val="15000"/>
                  </a:schemeClr>
                </a:solidFill>
              </a:rPr>
              <a:t>©️</a:t>
            </a:r>
          </a:p>
        </p:txBody>
      </p:sp>
    </p:spTree>
    <p:extLst>
      <p:ext uri="{BB962C8B-B14F-4D97-AF65-F5344CB8AC3E}">
        <p14:creationId xmlns:p14="http://schemas.microsoft.com/office/powerpoint/2010/main" val="1763030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B007-F45B-0845-85EA-5F817A7B26F1}"/>
              </a:ext>
            </a:extLst>
          </p:cNvPr>
          <p:cNvSpPr>
            <a:spLocks noGrp="1"/>
          </p:cNvSpPr>
          <p:nvPr>
            <p:ph type="title"/>
          </p:nvPr>
        </p:nvSpPr>
        <p:spPr>
          <a:xfrm>
            <a:off x="1" y="9779"/>
            <a:ext cx="12257532" cy="1263435"/>
          </a:xfrm>
        </p:spPr>
        <p:txBody>
          <a:bodyPr>
            <a:normAutofit fontScale="90000"/>
          </a:bodyPr>
          <a:lstStyle/>
          <a:p>
            <a:r>
              <a:rPr lang="en-US" b="1" dirty="0"/>
              <a:t>Exceptions to Buprenorphine DATA 2000 Waiver – </a:t>
            </a:r>
            <a:br>
              <a:rPr lang="en-US" b="1" dirty="0"/>
            </a:br>
            <a:r>
              <a:rPr lang="en-US" b="1" dirty="0"/>
              <a:t>April 28, 2021</a:t>
            </a:r>
          </a:p>
        </p:txBody>
      </p:sp>
      <p:sp>
        <p:nvSpPr>
          <p:cNvPr id="3" name="Content Placeholder 2">
            <a:extLst>
              <a:ext uri="{FF2B5EF4-FFF2-40B4-BE49-F238E27FC236}">
                <a16:creationId xmlns:a16="http://schemas.microsoft.com/office/drawing/2014/main" id="{8EEC05E4-28B6-554A-9E80-8EAABE9FB2AE}"/>
              </a:ext>
            </a:extLst>
          </p:cNvPr>
          <p:cNvSpPr>
            <a:spLocks noGrp="1"/>
          </p:cNvSpPr>
          <p:nvPr>
            <p:ph sz="quarter" idx="13"/>
          </p:nvPr>
        </p:nvSpPr>
        <p:spPr>
          <a:xfrm>
            <a:off x="710415" y="1361923"/>
            <a:ext cx="10817969" cy="4389120"/>
          </a:xfrm>
        </p:spPr>
        <p:txBody>
          <a:bodyPr>
            <a:normAutofit lnSpcReduction="10000"/>
          </a:bodyPr>
          <a:lstStyle/>
          <a:p>
            <a:pPr marL="285750" indent="-285750">
              <a:buClr>
                <a:srgbClr val="00467F"/>
              </a:buClr>
              <a:buFont typeface="Arial" panose="020B0604020202020204" pitchFamily="34" charset="0"/>
              <a:buChar char="•"/>
            </a:pPr>
            <a:r>
              <a:rPr lang="en-US" sz="1800" dirty="0"/>
              <a:t>Under certain conditions, new Practice Guidelines exempt eligible practitioners from the certification requirements related to training, counseling and other ancillary services related to the prescribing of buprenorphine</a:t>
            </a:r>
          </a:p>
          <a:p>
            <a:pPr marL="285750" indent="-285750">
              <a:buClr>
                <a:srgbClr val="00467F"/>
              </a:buClr>
              <a:buFont typeface="Arial" panose="020B0604020202020204" pitchFamily="34" charset="0"/>
              <a:buChar char="•"/>
            </a:pPr>
            <a:r>
              <a:rPr lang="en-US" sz="1800" dirty="0"/>
              <a:t>Practitioners licensed under state law, and who possesses a valid DEA registration under 21 U.S.C. 823(f), may become exempt from the certification requirements related to training, counseling, and other ancillary services </a:t>
            </a:r>
          </a:p>
          <a:p>
            <a:pPr marL="285750" indent="-285750">
              <a:buClr>
                <a:srgbClr val="00467F"/>
              </a:buClr>
              <a:buFont typeface="Arial" panose="020B0604020202020204" pitchFamily="34" charset="0"/>
              <a:buChar char="•"/>
            </a:pPr>
            <a:r>
              <a:rPr lang="en-US" sz="1800" dirty="0"/>
              <a:t>Needed in order to expand access to buprenorphine for opioid use disorder treatment</a:t>
            </a:r>
          </a:p>
          <a:p>
            <a:pPr marL="285750" indent="-285750">
              <a:buClr>
                <a:srgbClr val="00467F"/>
              </a:buClr>
              <a:buFont typeface="Arial" panose="020B0604020202020204" pitchFamily="34" charset="0"/>
              <a:buChar char="•"/>
            </a:pPr>
            <a:r>
              <a:rPr lang="en-US" sz="1800" dirty="0"/>
              <a:t>Exemption allows practitioners to treat patients with buprenorphine without certifying as to their capacity to provide counseling and ancillary services</a:t>
            </a:r>
          </a:p>
          <a:p>
            <a:pPr marL="285750" indent="-285750">
              <a:buClr>
                <a:srgbClr val="00467F"/>
              </a:buClr>
              <a:buFont typeface="Arial" panose="020B0604020202020204" pitchFamily="34" charset="0"/>
              <a:buChar char="•"/>
            </a:pPr>
            <a:r>
              <a:rPr lang="en-US" sz="1800" dirty="0"/>
              <a:t>Practitioners must submit a Notice of Intent (NOI) in accordance with current procedures in order to be covered under this exemption and receive a waiver.</a:t>
            </a:r>
          </a:p>
          <a:p>
            <a:pPr marL="285750" indent="-285750">
              <a:buClr>
                <a:srgbClr val="00467F"/>
              </a:buClr>
              <a:buFont typeface="Arial" panose="020B0604020202020204" pitchFamily="34" charset="0"/>
              <a:buChar char="•"/>
            </a:pPr>
            <a:r>
              <a:rPr lang="en-US" sz="1800" dirty="0"/>
              <a:t>If a practitioner selects a patient limit of 30 in the NOI, the practitioner will not need to certify as to the training, counseling, or other ancillary services requirements</a:t>
            </a:r>
          </a:p>
          <a:p>
            <a:endParaRPr lang="en-US" sz="1800" dirty="0"/>
          </a:p>
        </p:txBody>
      </p:sp>
      <p:sp>
        <p:nvSpPr>
          <p:cNvPr id="4" name="Rectangle 3">
            <a:extLst>
              <a:ext uri="{FF2B5EF4-FFF2-40B4-BE49-F238E27FC236}">
                <a16:creationId xmlns:a16="http://schemas.microsoft.com/office/drawing/2014/main" id="{58F0F815-2544-E743-BA82-7CF673957522}"/>
              </a:ext>
            </a:extLst>
          </p:cNvPr>
          <p:cNvSpPr/>
          <p:nvPr/>
        </p:nvSpPr>
        <p:spPr>
          <a:xfrm>
            <a:off x="710415" y="6205390"/>
            <a:ext cx="9912626" cy="738664"/>
          </a:xfrm>
          <a:prstGeom prst="rect">
            <a:avLst/>
          </a:prstGeom>
        </p:spPr>
        <p:txBody>
          <a:bodyPr wrap="square">
            <a:spAutoFit/>
          </a:bodyPr>
          <a:lstStyle/>
          <a:p>
            <a:r>
              <a:rPr lang="en-US" sz="1400" dirty="0">
                <a:solidFill>
                  <a:schemeClr val="accent2">
                    <a:lumMod val="75000"/>
                  </a:schemeClr>
                </a:solidFill>
                <a:hlinkClick r:id="rId2"/>
              </a:rPr>
              <a:t>https://www.federalregister.gov/documents/2021/04/28/2021-08961/practice-guidelines-for-the-administration-of-buprenorphine-for-treating-opioid-use-disorder</a:t>
            </a:r>
            <a:endParaRPr lang="en-US" sz="1400" dirty="0">
              <a:solidFill>
                <a:schemeClr val="accent2">
                  <a:lumMod val="75000"/>
                </a:schemeClr>
              </a:solidFill>
            </a:endParaRPr>
          </a:p>
          <a:p>
            <a:endParaRPr lang="en-US" sz="1400" dirty="0">
              <a:solidFill>
                <a:schemeClr val="accent2">
                  <a:lumMod val="75000"/>
                </a:schemeClr>
              </a:solidFill>
            </a:endParaRPr>
          </a:p>
        </p:txBody>
      </p:sp>
    </p:spTree>
    <p:extLst>
      <p:ext uri="{BB962C8B-B14F-4D97-AF65-F5344CB8AC3E}">
        <p14:creationId xmlns:p14="http://schemas.microsoft.com/office/powerpoint/2010/main" val="2513017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normAutofit/>
          </a:bodyPr>
          <a:lstStyle/>
          <a:p>
            <a:pPr algn="l"/>
            <a:r>
              <a:rPr lang="en-US" b="1" dirty="0"/>
              <a:t>	Disease Course and Medications</a:t>
            </a:r>
            <a:endParaRPr lang="en-US" sz="2160" b="1" dirty="0">
              <a:latin typeface="Helvetica Neue" charset="0"/>
              <a:ea typeface="ヒラギノ角ゴ ProN W3" charset="0"/>
              <a:cs typeface="ヒラギノ角ゴ ProN W3" charset="0"/>
            </a:endParaRPr>
          </a:p>
        </p:txBody>
      </p:sp>
      <p:sp>
        <p:nvSpPr>
          <p:cNvPr id="6" name="Content Placeholder 2">
            <a:extLst>
              <a:ext uri="{FF2B5EF4-FFF2-40B4-BE49-F238E27FC236}">
                <a16:creationId xmlns:a16="http://schemas.microsoft.com/office/drawing/2014/main" id="{90F95D0E-0300-2743-864E-FAEEA99BB1A0}"/>
              </a:ext>
            </a:extLst>
          </p:cNvPr>
          <p:cNvSpPr>
            <a:spLocks noGrp="1"/>
          </p:cNvSpPr>
          <p:nvPr>
            <p:ph type="body" sz="quarter" idx="12"/>
          </p:nvPr>
        </p:nvSpPr>
        <p:spPr>
          <a:xfrm>
            <a:off x="2481943" y="1625122"/>
            <a:ext cx="9123903" cy="4916355"/>
          </a:xfrm>
        </p:spPr>
        <p:txBody>
          <a:bodyPr/>
          <a:lstStyle/>
          <a:p>
            <a:pPr marL="0" indent="0">
              <a:spcBef>
                <a:spcPts val="2250"/>
              </a:spcBef>
              <a:buNone/>
            </a:pPr>
            <a:r>
              <a:rPr lang="en-US" sz="2400" dirty="0">
                <a:ea typeface="ヒラギノ角ゴ ProN W3" charset="0"/>
                <a:cs typeface="ヒラギノ角ゴ ProN W3" charset="0"/>
              </a:rPr>
              <a:t>The longer the patient remains on the medication, the better chance of benefiting from treatment:</a:t>
            </a:r>
          </a:p>
          <a:p>
            <a:pPr marL="1028700" lvl="1" indent="-342900">
              <a:spcBef>
                <a:spcPts val="1260"/>
              </a:spcBef>
              <a:buClr>
                <a:srgbClr val="CC4927"/>
              </a:buClr>
              <a:buSzPct val="114000"/>
              <a:buFont typeface="Arial" panose="020B0604020202020204" pitchFamily="34" charset="0"/>
              <a:buChar char="•"/>
            </a:pPr>
            <a:r>
              <a:rPr lang="en-US" sz="2200" dirty="0">
                <a:ea typeface="ＭＳ Ｐゴシック" charset="0"/>
                <a:cs typeface="ＭＳ Ｐゴシック" charset="0"/>
              </a:rPr>
              <a:t>It is not known if there is a duration of medications for addiction treatment (MAT) that would eliminate the risk of return to use</a:t>
            </a:r>
          </a:p>
          <a:p>
            <a:pPr marL="1028700" lvl="1" indent="-342900">
              <a:spcBef>
                <a:spcPts val="1260"/>
              </a:spcBef>
              <a:buClr>
                <a:srgbClr val="CC4927"/>
              </a:buClr>
              <a:buSzPct val="114000"/>
              <a:buFont typeface="Arial" panose="020B0604020202020204" pitchFamily="34" charset="0"/>
              <a:buChar char="•"/>
            </a:pPr>
            <a:r>
              <a:rPr lang="en-US" sz="2200" dirty="0">
                <a:ea typeface="ＭＳ Ｐゴシック" charset="0"/>
                <a:cs typeface="ＭＳ Ｐゴシック" charset="0"/>
              </a:rPr>
              <a:t>The risk of return to use should always be considered to be greater once the medication is stopped</a:t>
            </a:r>
          </a:p>
          <a:p>
            <a:pPr marL="1028700" lvl="1" indent="-342900">
              <a:spcBef>
                <a:spcPts val="1260"/>
              </a:spcBef>
              <a:buClr>
                <a:srgbClr val="CC4927"/>
              </a:buClr>
              <a:buSzPct val="114000"/>
              <a:buFont typeface="Arial" panose="020B0604020202020204" pitchFamily="34" charset="0"/>
              <a:buChar char="•"/>
            </a:pPr>
            <a:r>
              <a:rPr lang="en-US" sz="2200" dirty="0">
                <a:ea typeface="ＭＳ Ｐゴシック" charset="0"/>
                <a:cs typeface="ＭＳ Ｐゴシック" charset="0"/>
              </a:rPr>
              <a:t>A decision to discontinue medications after a period of successful treatment should occur only after a careful discussion of risks between the clinician and the patient</a:t>
            </a:r>
          </a:p>
        </p:txBody>
      </p:sp>
    </p:spTree>
    <p:extLst>
      <p:ext uri="{BB962C8B-B14F-4D97-AF65-F5344CB8AC3E}">
        <p14:creationId xmlns:p14="http://schemas.microsoft.com/office/powerpoint/2010/main" val="379881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ACE3-6DEF-A742-9A32-18C15F8B3E56}"/>
              </a:ext>
            </a:extLst>
          </p:cNvPr>
          <p:cNvSpPr>
            <a:spLocks noGrp="1"/>
          </p:cNvSpPr>
          <p:nvPr>
            <p:ph type="title"/>
          </p:nvPr>
        </p:nvSpPr>
        <p:spPr/>
        <p:txBody>
          <a:bodyPr>
            <a:normAutofit fontScale="90000"/>
          </a:bodyPr>
          <a:lstStyle/>
          <a:p>
            <a:r>
              <a:rPr lang="en-US" dirty="0"/>
              <a:t>	Appropriate Treatment Length = Better Outcomes</a:t>
            </a:r>
          </a:p>
        </p:txBody>
      </p:sp>
      <p:sp>
        <p:nvSpPr>
          <p:cNvPr id="3" name="Content Placeholder 2">
            <a:extLst>
              <a:ext uri="{FF2B5EF4-FFF2-40B4-BE49-F238E27FC236}">
                <a16:creationId xmlns:a16="http://schemas.microsoft.com/office/drawing/2014/main" id="{1BFAFE28-42E1-FD4E-8485-22D717F41C5A}"/>
              </a:ext>
            </a:extLst>
          </p:cNvPr>
          <p:cNvSpPr>
            <a:spLocks noGrp="1"/>
          </p:cNvSpPr>
          <p:nvPr>
            <p:ph sz="quarter" idx="13"/>
          </p:nvPr>
        </p:nvSpPr>
        <p:spPr>
          <a:xfrm>
            <a:off x="906294" y="1901657"/>
            <a:ext cx="10379411" cy="3611905"/>
          </a:xfrm>
        </p:spPr>
        <p:txBody>
          <a:bodyPr>
            <a:normAutofit fontScale="92500" lnSpcReduction="10000"/>
          </a:bodyPr>
          <a:lstStyle/>
          <a:p>
            <a:pPr marL="571500" indent="-571500">
              <a:buClr>
                <a:srgbClr val="CC4927"/>
              </a:buClr>
              <a:buFont typeface="Arial" panose="020B0604020202020204" pitchFamily="34" charset="0"/>
              <a:buChar char="•"/>
            </a:pPr>
            <a:r>
              <a:rPr lang="en-US" dirty="0">
                <a:solidFill>
                  <a:schemeClr val="tx1"/>
                </a:solidFill>
              </a:rPr>
              <a:t>Outcomes are contingent on adequate treatment length </a:t>
            </a:r>
          </a:p>
          <a:p>
            <a:pPr marL="571500" indent="-571500">
              <a:buClr>
                <a:srgbClr val="CC4927"/>
              </a:buClr>
              <a:buFont typeface="Arial" panose="020B0604020202020204" pitchFamily="34" charset="0"/>
              <a:buChar char="•"/>
            </a:pPr>
            <a:r>
              <a:rPr lang="en-US" dirty="0">
                <a:solidFill>
                  <a:schemeClr val="tx1"/>
                </a:solidFill>
              </a:rPr>
              <a:t>For residential or outpatient treatment, participation for less than 90 days is of limited effectiveness</a:t>
            </a:r>
          </a:p>
          <a:p>
            <a:pPr marL="571500" indent="-571500">
              <a:buClr>
                <a:srgbClr val="CC4927"/>
              </a:buClr>
              <a:buFont typeface="Arial" panose="020B0604020202020204" pitchFamily="34" charset="0"/>
              <a:buChar char="•"/>
            </a:pPr>
            <a:r>
              <a:rPr lang="en-US" dirty="0">
                <a:solidFill>
                  <a:schemeClr val="tx1"/>
                </a:solidFill>
              </a:rPr>
              <a:t>Treatment lasting significantly longer is recommended for maintaining positive outcomes</a:t>
            </a:r>
          </a:p>
          <a:p>
            <a:pPr marL="571500" indent="-571500">
              <a:buClr>
                <a:srgbClr val="CC4927"/>
              </a:buClr>
              <a:buFont typeface="Arial" panose="020B0604020202020204" pitchFamily="34" charset="0"/>
              <a:buChar char="•"/>
            </a:pPr>
            <a:endParaRPr lang="en-US" dirty="0">
              <a:solidFill>
                <a:schemeClr val="tx1"/>
              </a:solidFill>
            </a:endParaRPr>
          </a:p>
        </p:txBody>
      </p:sp>
      <p:sp>
        <p:nvSpPr>
          <p:cNvPr id="9" name="TextBox 8">
            <a:extLst>
              <a:ext uri="{FF2B5EF4-FFF2-40B4-BE49-F238E27FC236}">
                <a16:creationId xmlns:a16="http://schemas.microsoft.com/office/drawing/2014/main" id="{A1A68664-2FCF-BA42-A50B-108257650D0F}"/>
              </a:ext>
            </a:extLst>
          </p:cNvPr>
          <p:cNvSpPr txBox="1"/>
          <p:nvPr/>
        </p:nvSpPr>
        <p:spPr>
          <a:xfrm>
            <a:off x="1127138" y="6336224"/>
            <a:ext cx="914033" cy="261610"/>
          </a:xfrm>
          <a:prstGeom prst="rect">
            <a:avLst/>
          </a:prstGeom>
          <a:noFill/>
        </p:spPr>
        <p:txBody>
          <a:bodyPr wrap="none" rtlCol="0">
            <a:spAutoFit/>
          </a:bodyPr>
          <a:lstStyle/>
          <a:p>
            <a:r>
              <a:rPr lang="en-US" sz="1100" dirty="0">
                <a:solidFill>
                  <a:srgbClr val="CC4927"/>
                </a:solidFill>
              </a:rPr>
              <a:t>NIDA, 2020</a:t>
            </a:r>
          </a:p>
        </p:txBody>
      </p:sp>
    </p:spTree>
    <p:extLst>
      <p:ext uri="{BB962C8B-B14F-4D97-AF65-F5344CB8AC3E}">
        <p14:creationId xmlns:p14="http://schemas.microsoft.com/office/powerpoint/2010/main" val="2592746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normAutofit/>
          </a:bodyPr>
          <a:lstStyle/>
          <a:p>
            <a:r>
              <a:rPr lang="en-US" b="1" dirty="0"/>
              <a:t>  Disease Course and Long-Term Management</a:t>
            </a:r>
            <a:endParaRPr lang="en-US" sz="2160" b="1" dirty="0">
              <a:latin typeface="Helvetica Neue" charset="0"/>
              <a:ea typeface="ヒラギノ角ゴ ProN W3" charset="0"/>
              <a:cs typeface="ヒラギノ角ゴ ProN W3" charset="0"/>
            </a:endParaRPr>
          </a:p>
        </p:txBody>
      </p:sp>
      <p:sp>
        <p:nvSpPr>
          <p:cNvPr id="8194" name="Content Placeholder 2"/>
          <p:cNvSpPr>
            <a:spLocks noGrp="1"/>
          </p:cNvSpPr>
          <p:nvPr>
            <p:ph sz="quarter" idx="10"/>
          </p:nvPr>
        </p:nvSpPr>
        <p:spPr/>
        <p:txBody>
          <a:bodyPr>
            <a:normAutofit/>
          </a:bodyPr>
          <a:lstStyle/>
          <a:p>
            <a:pPr marL="0" indent="0">
              <a:buNone/>
            </a:pPr>
            <a:r>
              <a:rPr lang="en-US" sz="2200" i="1" dirty="0">
                <a:solidFill>
                  <a:schemeClr val="accent3">
                    <a:lumMod val="20000"/>
                    <a:lumOff val="80000"/>
                  </a:schemeClr>
                </a:solidFill>
                <a:ea typeface="ヒラギノ角ゴ ProN W3" charset="0"/>
                <a:cs typeface="ヒラギノ角ゴ ProN W3" charset="0"/>
              </a:rPr>
              <a:t>Long-term management rather than repeated episodes of acute treatment should be a primary strategy </a:t>
            </a:r>
          </a:p>
          <a:p>
            <a:pPr marL="571500" indent="-342900">
              <a:spcBef>
                <a:spcPts val="1260"/>
              </a:spcBef>
              <a:buClr>
                <a:srgbClr val="CC4927"/>
              </a:buClr>
              <a:buSzPct val="114000"/>
              <a:buFont typeface="Arial" panose="020B0604020202020204" pitchFamily="34" charset="0"/>
              <a:buChar char="•"/>
            </a:pPr>
            <a:r>
              <a:rPr lang="en-US" sz="2200" dirty="0">
                <a:ea typeface="ＭＳ Ｐゴシック" charset="0"/>
                <a:cs typeface="ＭＳ Ｐゴシック" charset="0"/>
              </a:rPr>
              <a:t>Post-stabilization monitoring, education, and linking with community supports</a:t>
            </a:r>
          </a:p>
          <a:p>
            <a:pPr marL="571500" indent="-342900">
              <a:spcBef>
                <a:spcPts val="1260"/>
              </a:spcBef>
              <a:buClr>
                <a:srgbClr val="CC4927"/>
              </a:buClr>
              <a:buSzPct val="114000"/>
              <a:buFont typeface="Arial" panose="020B0604020202020204" pitchFamily="34" charset="0"/>
              <a:buChar char="•"/>
            </a:pPr>
            <a:r>
              <a:rPr lang="en-US" sz="2200" dirty="0">
                <a:ea typeface="ＭＳ Ｐゴシック" charset="0"/>
                <a:cs typeface="ＭＳ Ｐゴシック" charset="0"/>
              </a:rPr>
              <a:t>Medical, psychosocial, and environmental interventions should be utilized over a lifetime with intensity matching the severity of symptoms</a:t>
            </a:r>
          </a:p>
          <a:p>
            <a:pPr marL="571500" indent="-342900">
              <a:spcBef>
                <a:spcPts val="1260"/>
              </a:spcBef>
              <a:buClr>
                <a:srgbClr val="CC4927"/>
              </a:buClr>
              <a:buSzPct val="114000"/>
              <a:buFont typeface="Arial" panose="020B0604020202020204" pitchFamily="34" charset="0"/>
              <a:buChar char="•"/>
            </a:pPr>
            <a:r>
              <a:rPr lang="en-US" sz="2200" dirty="0">
                <a:ea typeface="ＭＳ Ｐゴシック" charset="0"/>
                <a:cs typeface="ＭＳ Ｐゴシック" charset="0"/>
              </a:rPr>
              <a:t>Frequent checkups to monitor stability/adjust medications</a:t>
            </a:r>
          </a:p>
          <a:p>
            <a:pPr marL="571500" indent="-342900">
              <a:spcBef>
                <a:spcPts val="1260"/>
              </a:spcBef>
              <a:buClr>
                <a:srgbClr val="CC4927"/>
              </a:buClr>
              <a:buSzPct val="114000"/>
              <a:buFont typeface="Arial" panose="020B0604020202020204" pitchFamily="34" charset="0"/>
              <a:buChar char="•"/>
            </a:pPr>
            <a:r>
              <a:rPr lang="en-US" sz="2200" dirty="0">
                <a:ea typeface="ＭＳ Ｐゴシック" charset="0"/>
                <a:cs typeface="ＭＳ Ｐゴシック" charset="0"/>
              </a:rPr>
              <a:t>Focus on treating consequences and minimizing risk factors</a:t>
            </a:r>
          </a:p>
          <a:p>
            <a:pPr marL="571500" indent="-342900">
              <a:spcBef>
                <a:spcPts val="1260"/>
              </a:spcBef>
              <a:buClr>
                <a:srgbClr val="CC4927"/>
              </a:buClr>
              <a:buSzPct val="114000"/>
              <a:buFont typeface="Arial" panose="020B0604020202020204" pitchFamily="34" charset="0"/>
              <a:buChar char="•"/>
            </a:pPr>
            <a:r>
              <a:rPr lang="en-US" sz="2200" dirty="0">
                <a:ea typeface="ＭＳ Ｐゴシック" charset="0"/>
                <a:cs typeface="ＭＳ Ｐゴシック" charset="0"/>
              </a:rPr>
              <a:t>Helping patient develop self-monitoring and self-care strategies</a:t>
            </a:r>
            <a:r>
              <a:rPr lang="en-US" sz="2200" dirty="0">
                <a:ea typeface="ヒラギノ角ゴ ProN W3" charset="0"/>
                <a:cs typeface="ＭＳ Ｐゴシック" charset="0"/>
              </a:rPr>
              <a:t>	</a:t>
            </a:r>
            <a:endParaRPr lang="en-US" sz="2200" dirty="0">
              <a:ea typeface="ＭＳ Ｐゴシック" charset="0"/>
              <a:cs typeface="ＭＳ Ｐゴシック" charset="0"/>
            </a:endParaRPr>
          </a:p>
        </p:txBody>
      </p:sp>
    </p:spTree>
    <p:extLst>
      <p:ext uri="{BB962C8B-B14F-4D97-AF65-F5344CB8AC3E}">
        <p14:creationId xmlns:p14="http://schemas.microsoft.com/office/powerpoint/2010/main" val="104022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8C2BA-D192-8443-8AAF-1F57691BDBD6}"/>
              </a:ext>
            </a:extLst>
          </p:cNvPr>
          <p:cNvSpPr>
            <a:spLocks noGrp="1"/>
          </p:cNvSpPr>
          <p:nvPr>
            <p:ph type="title"/>
          </p:nvPr>
        </p:nvSpPr>
        <p:spPr>
          <a:xfrm>
            <a:off x="0" y="1310449"/>
            <a:ext cx="12159060" cy="4113116"/>
          </a:xfrm>
        </p:spPr>
        <p:txBody>
          <a:bodyPr>
            <a:normAutofit/>
          </a:bodyPr>
          <a:lstStyle/>
          <a:p>
            <a:pPr algn="r"/>
            <a:r>
              <a:rPr lang="en-US" b="1" dirty="0"/>
              <a:t>Neonatal Opioid Withdrawal Syndrome, Newborns &amp; Parenting</a:t>
            </a:r>
          </a:p>
        </p:txBody>
      </p:sp>
    </p:spTree>
    <p:extLst>
      <p:ext uri="{BB962C8B-B14F-4D97-AF65-F5344CB8AC3E}">
        <p14:creationId xmlns:p14="http://schemas.microsoft.com/office/powerpoint/2010/main" val="3672742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cs typeface="Chalkduster"/>
              </a:rPr>
              <a:t>	Neonatal Abstinence Syndrome</a:t>
            </a:r>
          </a:p>
        </p:txBody>
      </p:sp>
      <p:sp>
        <p:nvSpPr>
          <p:cNvPr id="3" name="Content Placeholder 2"/>
          <p:cNvSpPr>
            <a:spLocks noGrp="1"/>
          </p:cNvSpPr>
          <p:nvPr>
            <p:ph sz="quarter" idx="13"/>
          </p:nvPr>
        </p:nvSpPr>
        <p:spPr>
          <a:xfrm>
            <a:off x="869134" y="1234440"/>
            <a:ext cx="10076688" cy="4389120"/>
          </a:xfrm>
        </p:spPr>
        <p:txBody>
          <a:bodyPr>
            <a:normAutofit/>
          </a:bodyPr>
          <a:lstStyle/>
          <a:p>
            <a:pPr marL="342900" indent="-342900">
              <a:buClr>
                <a:srgbClr val="CC4927"/>
              </a:buClr>
              <a:buFont typeface="Arial" panose="020B0604020202020204" pitchFamily="34" charset="0"/>
              <a:buChar char="•"/>
            </a:pPr>
            <a:r>
              <a:rPr lang="en-US" sz="2400" dirty="0"/>
              <a:t>Collection of symptoms babies experience as they withdrawal from drugs they were chronically exposed to in utero</a:t>
            </a:r>
          </a:p>
          <a:p>
            <a:pPr marL="342900" indent="-342900">
              <a:buClr>
                <a:srgbClr val="CC4927"/>
              </a:buClr>
              <a:buFont typeface="Arial" panose="020B0604020202020204" pitchFamily="34" charset="0"/>
              <a:buChar char="•"/>
            </a:pPr>
            <a:r>
              <a:rPr lang="en-US" sz="2400" dirty="0"/>
              <a:t>Clinical diagnosis</a:t>
            </a:r>
          </a:p>
          <a:p>
            <a:pPr marL="342900" indent="-342900">
              <a:buClr>
                <a:srgbClr val="CC4927"/>
              </a:buClr>
              <a:buFont typeface="Arial" panose="020B0604020202020204" pitchFamily="34" charset="0"/>
              <a:buChar char="•"/>
            </a:pPr>
            <a:r>
              <a:rPr lang="en-US" sz="2400" dirty="0"/>
              <a:t>There can be symptoms of withdrawal from substances other than opiates – such as nicotine or anti-depressants</a:t>
            </a:r>
          </a:p>
          <a:p>
            <a:pPr marL="342900" indent="-342900">
              <a:buClr>
                <a:srgbClr val="CC4927"/>
              </a:buClr>
              <a:buFont typeface="Arial" panose="020B0604020202020204" pitchFamily="34" charset="0"/>
              <a:buChar char="•"/>
            </a:pPr>
            <a:r>
              <a:rPr lang="en-US" sz="2400" dirty="0"/>
              <a:t>Has not been demonstrated to cause long-term neurodevelopmental deficits</a:t>
            </a:r>
          </a:p>
          <a:p>
            <a:pPr marL="342900" indent="-342900">
              <a:buClr>
                <a:srgbClr val="CC4927"/>
              </a:buClr>
              <a:buFont typeface="Arial" panose="020B0604020202020204" pitchFamily="34" charset="0"/>
              <a:buChar char="•"/>
            </a:pPr>
            <a:r>
              <a:rPr lang="en-US" sz="2400" dirty="0"/>
              <a:t>Is a short period of time in the larger continuum of an infant’s life</a:t>
            </a:r>
          </a:p>
          <a:p>
            <a:endParaRPr lang="en-US" sz="1800" dirty="0"/>
          </a:p>
          <a:p>
            <a:endParaRPr lang="en-US" sz="1800" dirty="0"/>
          </a:p>
        </p:txBody>
      </p:sp>
    </p:spTree>
    <p:extLst>
      <p:ext uri="{BB962C8B-B14F-4D97-AF65-F5344CB8AC3E}">
        <p14:creationId xmlns:p14="http://schemas.microsoft.com/office/powerpoint/2010/main" val="17838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cs typeface="Chalkduster"/>
              </a:rPr>
              <a:t>SYMPTOMS</a:t>
            </a:r>
            <a:br>
              <a:rPr lang="en-US" b="1" dirty="0">
                <a:cs typeface="Chalkduster"/>
              </a:rPr>
            </a:br>
            <a:r>
              <a:rPr lang="en-US" b="1" dirty="0">
                <a:cs typeface="Chalkduster"/>
              </a:rPr>
              <a:t>of</a:t>
            </a:r>
            <a:br>
              <a:rPr lang="en-US" b="1" dirty="0">
                <a:cs typeface="Chalkduster"/>
              </a:rPr>
            </a:br>
            <a:r>
              <a:rPr lang="en-US" b="1" dirty="0">
                <a:cs typeface="Chalkduster"/>
              </a:rPr>
              <a:t>NAS/NOWS</a:t>
            </a:r>
          </a:p>
        </p:txBody>
      </p:sp>
      <p:sp>
        <p:nvSpPr>
          <p:cNvPr id="6" name="TextBox 5"/>
          <p:cNvSpPr txBox="1"/>
          <p:nvPr/>
        </p:nvSpPr>
        <p:spPr>
          <a:xfrm>
            <a:off x="4107180" y="6144224"/>
            <a:ext cx="2808782" cy="261610"/>
          </a:xfrm>
          <a:prstGeom prst="rect">
            <a:avLst/>
          </a:prstGeom>
          <a:noFill/>
        </p:spPr>
        <p:txBody>
          <a:bodyPr wrap="none" rtlCol="0">
            <a:spAutoFit/>
          </a:bodyPr>
          <a:lstStyle/>
          <a:p>
            <a:r>
              <a:rPr lang="en-US" sz="1100" dirty="0">
                <a:solidFill>
                  <a:srgbClr val="CC4927"/>
                </a:solidFill>
              </a:rPr>
              <a:t>Source:  Hudak. Pediatrics February 2012</a:t>
            </a:r>
          </a:p>
        </p:txBody>
      </p:sp>
      <p:graphicFrame>
        <p:nvGraphicFramePr>
          <p:cNvPr id="7" name="Content Placeholder 6" descr="Neurological &amp; Gastrointestinal symptoms">
            <a:extLst>
              <a:ext uri="{FF2B5EF4-FFF2-40B4-BE49-F238E27FC236}">
                <a16:creationId xmlns:a16="http://schemas.microsoft.com/office/drawing/2014/main" id="{2B1C88ED-19A1-4D3D-831F-58BA51FACEF0}"/>
              </a:ext>
            </a:extLst>
          </p:cNvPr>
          <p:cNvGraphicFramePr>
            <a:graphicFrameLocks noGrp="1"/>
          </p:cNvGraphicFramePr>
          <p:nvPr>
            <p:ph idx="1"/>
            <p:extLst>
              <p:ext uri="{D42A27DB-BD31-4B8C-83A1-F6EECF244321}">
                <p14:modId xmlns:p14="http://schemas.microsoft.com/office/powerpoint/2010/main" val="2413618616"/>
              </p:ext>
            </p:extLst>
          </p:nvPr>
        </p:nvGraphicFramePr>
        <p:xfrm>
          <a:off x="3940175" y="992188"/>
          <a:ext cx="7380288"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2404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73408-B6DE-7647-A17E-811506179289}"/>
              </a:ext>
            </a:extLst>
          </p:cNvPr>
          <p:cNvSpPr>
            <a:spLocks noGrp="1"/>
          </p:cNvSpPr>
          <p:nvPr>
            <p:ph type="title"/>
          </p:nvPr>
        </p:nvSpPr>
        <p:spPr/>
        <p:txBody>
          <a:bodyPr>
            <a:normAutofit/>
          </a:bodyPr>
          <a:lstStyle/>
          <a:p>
            <a:pPr algn="l"/>
            <a:r>
              <a:rPr lang="en-US" sz="3600" b="1" dirty="0"/>
              <a:t>	Factors Contributing to Severity of NOWS</a:t>
            </a:r>
          </a:p>
        </p:txBody>
      </p:sp>
      <p:sp>
        <p:nvSpPr>
          <p:cNvPr id="3" name="Content Placeholder 2">
            <a:extLst>
              <a:ext uri="{FF2B5EF4-FFF2-40B4-BE49-F238E27FC236}">
                <a16:creationId xmlns:a16="http://schemas.microsoft.com/office/drawing/2014/main" id="{F714ADD3-7B69-534C-9512-D6F823F4F656}"/>
              </a:ext>
            </a:extLst>
          </p:cNvPr>
          <p:cNvSpPr>
            <a:spLocks noGrp="1"/>
          </p:cNvSpPr>
          <p:nvPr>
            <p:ph sz="quarter" idx="13"/>
          </p:nvPr>
        </p:nvSpPr>
        <p:spPr>
          <a:xfrm>
            <a:off x="813916" y="1037492"/>
            <a:ext cx="10922560" cy="4783015"/>
          </a:xfrm>
        </p:spPr>
        <p:txBody>
          <a:bodyPr>
            <a:normAutofit fontScale="92500" lnSpcReduction="10000"/>
          </a:bodyPr>
          <a:lstStyle/>
          <a:p>
            <a:r>
              <a:rPr lang="en-US" sz="2400" dirty="0"/>
              <a:t>Genetics</a:t>
            </a:r>
          </a:p>
          <a:p>
            <a:r>
              <a:rPr lang="en-US" sz="2400" dirty="0"/>
              <a:t>Other substances</a:t>
            </a:r>
          </a:p>
          <a:p>
            <a:pPr marL="457200" lvl="1" indent="-457200">
              <a:buClr>
                <a:srgbClr val="CC4927"/>
              </a:buClr>
              <a:buFont typeface="Arial" panose="020B0604020202020204" pitchFamily="34" charset="0"/>
              <a:buChar char="•"/>
            </a:pPr>
            <a:r>
              <a:rPr lang="en-US" dirty="0"/>
              <a:t>Tobacco use</a:t>
            </a:r>
          </a:p>
          <a:p>
            <a:pPr marL="457200" lvl="1" indent="-457200">
              <a:buClr>
                <a:srgbClr val="CC4927"/>
              </a:buClr>
              <a:buFont typeface="Arial" panose="020B0604020202020204" pitchFamily="34" charset="0"/>
              <a:buChar char="•"/>
            </a:pPr>
            <a:r>
              <a:rPr lang="en-US" dirty="0"/>
              <a:t>Benzodiazepines (alprazolam, diazepam, clonazepam)</a:t>
            </a:r>
          </a:p>
          <a:p>
            <a:pPr marL="457200" lvl="1" indent="-457200">
              <a:buClr>
                <a:srgbClr val="CC4927"/>
              </a:buClr>
              <a:buFont typeface="Arial" panose="020B0604020202020204" pitchFamily="34" charset="0"/>
              <a:buChar char="•"/>
            </a:pPr>
            <a:r>
              <a:rPr lang="en-US" dirty="0"/>
              <a:t> SSRIs (i.e., specific types of antidepressants)</a:t>
            </a:r>
          </a:p>
          <a:p>
            <a:pPr marL="457200" lvl="1" indent="-457200">
              <a:buClr>
                <a:srgbClr val="CC4927"/>
              </a:buClr>
              <a:buFont typeface="Arial" panose="020B0604020202020204" pitchFamily="34" charset="0"/>
              <a:buChar char="•"/>
            </a:pPr>
            <a:r>
              <a:rPr lang="en-US" dirty="0"/>
              <a:t>Gabapentin</a:t>
            </a:r>
          </a:p>
          <a:p>
            <a:r>
              <a:rPr lang="en-US" sz="2400" dirty="0"/>
              <a:t>Birth weight</a:t>
            </a:r>
          </a:p>
          <a:p>
            <a:r>
              <a:rPr lang="en-US" sz="2400" dirty="0"/>
              <a:t>Hospital Protocols</a:t>
            </a:r>
          </a:p>
          <a:p>
            <a:pPr marL="457200" lvl="1" indent="-457200">
              <a:buClr>
                <a:srgbClr val="CC4927"/>
              </a:buClr>
              <a:buFont typeface="Arial" panose="020B0604020202020204" pitchFamily="34" charset="0"/>
              <a:buChar char="•"/>
            </a:pPr>
            <a:r>
              <a:rPr lang="en-US" dirty="0"/>
              <a:t>NICU setting</a:t>
            </a:r>
          </a:p>
          <a:p>
            <a:pPr marL="457200" lvl="1" indent="-457200">
              <a:buClr>
                <a:srgbClr val="CC4927"/>
              </a:buClr>
              <a:buFont typeface="Arial" panose="020B0604020202020204" pitchFamily="34" charset="0"/>
              <a:buChar char="•"/>
            </a:pPr>
            <a:r>
              <a:rPr lang="en-US" dirty="0"/>
              <a:t>NAS medication choice</a:t>
            </a:r>
          </a:p>
          <a:p>
            <a:pPr marL="457200" lvl="1" indent="-457200">
              <a:buClr>
                <a:srgbClr val="CC4927"/>
              </a:buClr>
              <a:buFont typeface="Arial" panose="020B0604020202020204" pitchFamily="34" charset="0"/>
              <a:buChar char="•"/>
            </a:pPr>
            <a:r>
              <a:rPr lang="en-US" dirty="0"/>
              <a:t>NAS medication and weaning protocols</a:t>
            </a:r>
          </a:p>
          <a:p>
            <a:pPr marL="457200" lvl="1" indent="-457200">
              <a:buClr>
                <a:srgbClr val="CC4927"/>
              </a:buClr>
              <a:buFont typeface="Arial" panose="020B0604020202020204" pitchFamily="34" charset="0"/>
              <a:buChar char="•"/>
            </a:pPr>
            <a:r>
              <a:rPr lang="en-US" dirty="0"/>
              <a:t>Not breastfeeding</a:t>
            </a:r>
          </a:p>
          <a:p>
            <a:pPr marL="457200" lvl="1" indent="-457200">
              <a:buClr>
                <a:srgbClr val="CC4927"/>
              </a:buClr>
              <a:buFont typeface="Arial" panose="020B0604020202020204" pitchFamily="34" charset="0"/>
              <a:buChar char="•"/>
            </a:pPr>
            <a:r>
              <a:rPr lang="en-US" dirty="0"/>
              <a:t>Separation of baby from mother</a:t>
            </a:r>
            <a:endParaRPr lang="en-US" sz="700" dirty="0"/>
          </a:p>
        </p:txBody>
      </p:sp>
      <p:sp>
        <p:nvSpPr>
          <p:cNvPr id="4" name="object 7">
            <a:extLst>
              <a:ext uri="{FF2B5EF4-FFF2-40B4-BE49-F238E27FC236}">
                <a16:creationId xmlns:a16="http://schemas.microsoft.com/office/drawing/2014/main" id="{9FF5C6AF-E9F2-5947-A2D2-0A50F677D2AA}"/>
              </a:ext>
            </a:extLst>
          </p:cNvPr>
          <p:cNvSpPr txBox="1"/>
          <p:nvPr/>
        </p:nvSpPr>
        <p:spPr>
          <a:xfrm>
            <a:off x="813916" y="6221734"/>
            <a:ext cx="6906658" cy="178414"/>
          </a:xfrm>
          <a:prstGeom prst="rect">
            <a:avLst/>
          </a:prstGeom>
        </p:spPr>
        <p:txBody>
          <a:bodyPr vert="horz" wrap="square" lIns="0" tIns="9049" rIns="0" bIns="0" rtlCol="0">
            <a:spAutoFit/>
          </a:bodyPr>
          <a:lstStyle/>
          <a:p>
            <a:pPr marL="9525">
              <a:spcBef>
                <a:spcPts val="71"/>
              </a:spcBef>
            </a:pPr>
            <a:r>
              <a:rPr sz="1100" spc="-8" dirty="0">
                <a:solidFill>
                  <a:srgbClr val="CC4927"/>
                </a:solidFill>
                <a:ea typeface="Source Sans Pro" panose="020B0503030403020204" pitchFamily="34" charset="0"/>
                <a:cs typeface="Arial"/>
              </a:rPr>
              <a:t>Jansson </a:t>
            </a:r>
            <a:r>
              <a:rPr sz="1100" spc="-4" dirty="0">
                <a:solidFill>
                  <a:srgbClr val="CC4927"/>
                </a:solidFill>
                <a:ea typeface="Source Sans Pro" panose="020B0503030403020204" pitchFamily="34" charset="0"/>
                <a:cs typeface="Arial"/>
              </a:rPr>
              <a:t>and Velez, </a:t>
            </a:r>
            <a:r>
              <a:rPr sz="1100" spc="-4" dirty="0">
                <a:solidFill>
                  <a:srgbClr val="CC4927"/>
                </a:solidFill>
                <a:ea typeface="Source Sans Pro" panose="020B0503030403020204" pitchFamily="34" charset="0"/>
                <a:cs typeface="Arial-BoldItalicMT"/>
              </a:rPr>
              <a:t>Curr</a:t>
            </a:r>
            <a:r>
              <a:rPr lang="en-US" sz="1100" spc="-4" dirty="0">
                <a:solidFill>
                  <a:srgbClr val="CC4927"/>
                </a:solidFill>
                <a:ea typeface="Source Sans Pro" panose="020B0503030403020204" pitchFamily="34" charset="0"/>
                <a:cs typeface="Arial-BoldItalicMT"/>
              </a:rPr>
              <a:t>.</a:t>
            </a:r>
            <a:r>
              <a:rPr sz="1100" spc="-4" dirty="0">
                <a:solidFill>
                  <a:srgbClr val="CC4927"/>
                </a:solidFill>
                <a:ea typeface="Source Sans Pro" panose="020B0503030403020204" pitchFamily="34" charset="0"/>
                <a:cs typeface="Arial-BoldItalicMT"/>
              </a:rPr>
              <a:t> Opin</a:t>
            </a:r>
            <a:r>
              <a:rPr lang="en-US" sz="1100" spc="-4" dirty="0">
                <a:solidFill>
                  <a:srgbClr val="CC4927"/>
                </a:solidFill>
                <a:ea typeface="Source Sans Pro" panose="020B0503030403020204" pitchFamily="34" charset="0"/>
                <a:cs typeface="Arial-BoldItalicMT"/>
              </a:rPr>
              <a:t>.</a:t>
            </a:r>
            <a:r>
              <a:rPr sz="1100" spc="-4" dirty="0">
                <a:solidFill>
                  <a:srgbClr val="CC4927"/>
                </a:solidFill>
                <a:ea typeface="Source Sans Pro" panose="020B0503030403020204" pitchFamily="34" charset="0"/>
                <a:cs typeface="Arial-BoldItalicMT"/>
              </a:rPr>
              <a:t> Pediatrics</a:t>
            </a:r>
            <a:r>
              <a:rPr sz="1100" spc="-4" dirty="0">
                <a:solidFill>
                  <a:srgbClr val="CC4927"/>
                </a:solidFill>
                <a:ea typeface="Source Sans Pro" panose="020B0503030403020204" pitchFamily="34" charset="0"/>
                <a:cs typeface="Arial"/>
              </a:rPr>
              <a:t>,</a:t>
            </a:r>
            <a:r>
              <a:rPr sz="1100" spc="184" dirty="0">
                <a:solidFill>
                  <a:srgbClr val="CC4927"/>
                </a:solidFill>
                <a:ea typeface="Source Sans Pro" panose="020B0503030403020204" pitchFamily="34" charset="0"/>
                <a:cs typeface="Arial"/>
              </a:rPr>
              <a:t> </a:t>
            </a:r>
            <a:r>
              <a:rPr sz="1100" spc="-8" dirty="0">
                <a:solidFill>
                  <a:srgbClr val="CC4927"/>
                </a:solidFill>
                <a:ea typeface="Source Sans Pro" panose="020B0503030403020204" pitchFamily="34" charset="0"/>
                <a:cs typeface="Arial"/>
              </a:rPr>
              <a:t>2012</a:t>
            </a:r>
            <a:r>
              <a:rPr lang="en-US" sz="1100" spc="-8" dirty="0">
                <a:solidFill>
                  <a:srgbClr val="CC4927"/>
                </a:solidFill>
                <a:ea typeface="Source Sans Pro" panose="020B0503030403020204" pitchFamily="34" charset="0"/>
                <a:cs typeface="Arial"/>
              </a:rPr>
              <a:t>, Sanlorenzo, Stark and Patrick, Pediatrics 2018</a:t>
            </a:r>
            <a:endParaRPr sz="1100" dirty="0">
              <a:solidFill>
                <a:srgbClr val="CC4927"/>
              </a:solidFill>
              <a:ea typeface="Source Sans Pro" panose="020B0503030403020204" pitchFamily="34" charset="0"/>
              <a:cs typeface="Arial"/>
            </a:endParaRPr>
          </a:p>
        </p:txBody>
      </p:sp>
    </p:spTree>
    <p:extLst>
      <p:ext uri="{BB962C8B-B14F-4D97-AF65-F5344CB8AC3E}">
        <p14:creationId xmlns:p14="http://schemas.microsoft.com/office/powerpoint/2010/main" val="2223127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7CDF-6961-3E4C-A7D1-A542F3227870}"/>
              </a:ext>
            </a:extLst>
          </p:cNvPr>
          <p:cNvSpPr>
            <a:spLocks noGrp="1"/>
          </p:cNvSpPr>
          <p:nvPr>
            <p:ph type="title"/>
          </p:nvPr>
        </p:nvSpPr>
        <p:spPr/>
        <p:txBody>
          <a:bodyPr>
            <a:normAutofit/>
          </a:bodyPr>
          <a:lstStyle/>
          <a:p>
            <a:pPr algn="l"/>
            <a:r>
              <a:rPr lang="en-US" b="1" dirty="0"/>
              <a:t>	How Severity of NOWS/ NAS is Determined</a:t>
            </a:r>
          </a:p>
        </p:txBody>
      </p:sp>
      <p:sp>
        <p:nvSpPr>
          <p:cNvPr id="3" name="Content Placeholder 2">
            <a:extLst>
              <a:ext uri="{FF2B5EF4-FFF2-40B4-BE49-F238E27FC236}">
                <a16:creationId xmlns:a16="http://schemas.microsoft.com/office/drawing/2014/main" id="{695C2F3B-8834-BE4A-B543-16F121219823}"/>
              </a:ext>
            </a:extLst>
          </p:cNvPr>
          <p:cNvSpPr>
            <a:spLocks noGrp="1"/>
          </p:cNvSpPr>
          <p:nvPr>
            <p:ph sz="quarter" idx="13"/>
          </p:nvPr>
        </p:nvSpPr>
        <p:spPr>
          <a:xfrm>
            <a:off x="900619" y="1490347"/>
            <a:ext cx="10076688" cy="4389120"/>
          </a:xfrm>
        </p:spPr>
        <p:txBody>
          <a:bodyPr>
            <a:normAutofit/>
          </a:bodyPr>
          <a:lstStyle/>
          <a:p>
            <a:pPr marL="342900" indent="-342900">
              <a:buClr>
                <a:srgbClr val="CC4927"/>
              </a:buClr>
              <a:buFont typeface="Arial" panose="020B0604020202020204" pitchFamily="34" charset="0"/>
              <a:buChar char="•"/>
            </a:pPr>
            <a:r>
              <a:rPr lang="en-US" sz="2200" dirty="0"/>
              <a:t>Multiple assessment tools are in use across the country</a:t>
            </a:r>
          </a:p>
          <a:p>
            <a:pPr marL="342900" indent="-342900">
              <a:buClr>
                <a:srgbClr val="CC4927"/>
              </a:buClr>
              <a:buFont typeface="Arial" panose="020B0604020202020204" pitchFamily="34" charset="0"/>
              <a:buChar char="•"/>
            </a:pPr>
            <a:r>
              <a:rPr lang="en-US" sz="2200" dirty="0"/>
              <a:t>Finnegan Neonatal Abstinence Score (FNAS) used most</a:t>
            </a:r>
          </a:p>
          <a:p>
            <a:pPr marL="342900" indent="-342900">
              <a:buClr>
                <a:srgbClr val="CC4927"/>
              </a:buClr>
              <a:buFont typeface="Arial" panose="020B0604020202020204" pitchFamily="34" charset="0"/>
              <a:buChar char="•"/>
            </a:pPr>
            <a:r>
              <a:rPr lang="en-US" sz="2200" dirty="0"/>
              <a:t>Researchers and clinicians have not come to a common agreement on how to best assess NAS/NOWS</a:t>
            </a:r>
          </a:p>
          <a:p>
            <a:pPr marL="342900" indent="-342900">
              <a:buClr>
                <a:srgbClr val="CC4927"/>
              </a:buClr>
              <a:buFont typeface="Arial" panose="020B0604020202020204" pitchFamily="34" charset="0"/>
              <a:buChar char="•"/>
            </a:pPr>
            <a:r>
              <a:rPr lang="en-US" sz="2200" dirty="0"/>
              <a:t>Eat, Sleep, Console (ESC) assessment approach is showing promise for guiding the management of infants exposed to opioids during pregnancy</a:t>
            </a:r>
          </a:p>
          <a:p>
            <a:pPr marL="342900" indent="-342900">
              <a:buClr>
                <a:srgbClr val="CC4927"/>
              </a:buClr>
              <a:buFont typeface="Arial" panose="020B0604020202020204" pitchFamily="34" charset="0"/>
              <a:buChar char="•"/>
            </a:pPr>
            <a:r>
              <a:rPr lang="en-US" sz="2200" dirty="0"/>
              <a:t>Babies whose care was guided by the ESC approach had a shorter length of hospital stay and fewer infants were treated with medication</a:t>
            </a:r>
          </a:p>
        </p:txBody>
      </p:sp>
      <p:sp>
        <p:nvSpPr>
          <p:cNvPr id="4" name="TextBox 3">
            <a:extLst>
              <a:ext uri="{FF2B5EF4-FFF2-40B4-BE49-F238E27FC236}">
                <a16:creationId xmlns:a16="http://schemas.microsoft.com/office/drawing/2014/main" id="{97D0D819-EB65-4E41-8FCB-83CE58A134A3}"/>
              </a:ext>
            </a:extLst>
          </p:cNvPr>
          <p:cNvSpPr txBox="1"/>
          <p:nvPr/>
        </p:nvSpPr>
        <p:spPr>
          <a:xfrm>
            <a:off x="838200" y="6191761"/>
            <a:ext cx="4626588" cy="261610"/>
          </a:xfrm>
          <a:prstGeom prst="rect">
            <a:avLst/>
          </a:prstGeom>
          <a:noFill/>
        </p:spPr>
        <p:txBody>
          <a:bodyPr wrap="none" rtlCol="0">
            <a:spAutoFit/>
          </a:bodyPr>
          <a:lstStyle/>
          <a:p>
            <a:r>
              <a:rPr lang="en-US" sz="1100" dirty="0">
                <a:solidFill>
                  <a:srgbClr val="CC4927"/>
                </a:solidFill>
              </a:rPr>
              <a:t>Westgate &amp; Gomez-Pomar, 2017, Grossman et al, 2018, Spence, 2020</a:t>
            </a:r>
          </a:p>
        </p:txBody>
      </p:sp>
    </p:spTree>
    <p:extLst>
      <p:ext uri="{BB962C8B-B14F-4D97-AF65-F5344CB8AC3E}">
        <p14:creationId xmlns:p14="http://schemas.microsoft.com/office/powerpoint/2010/main" val="3508308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B4DEE-100C-4744-9832-E0FD9FBC844C}"/>
              </a:ext>
            </a:extLst>
          </p:cNvPr>
          <p:cNvSpPr>
            <a:spLocks noGrp="1"/>
          </p:cNvSpPr>
          <p:nvPr>
            <p:ph type="title"/>
          </p:nvPr>
        </p:nvSpPr>
        <p:spPr>
          <a:xfrm>
            <a:off x="0" y="731653"/>
            <a:ext cx="4747491" cy="6126347"/>
          </a:xfrm>
        </p:spPr>
        <p:txBody>
          <a:bodyPr anchor="ctr">
            <a:normAutofit/>
          </a:bodyPr>
          <a:lstStyle/>
          <a:p>
            <a:r>
              <a:rPr lang="en-US" dirty="0"/>
              <a:t>Missouri Hospital Association</a:t>
            </a:r>
          </a:p>
        </p:txBody>
      </p:sp>
      <p:sp>
        <p:nvSpPr>
          <p:cNvPr id="2" name="Content Placeholder 1">
            <a:extLst>
              <a:ext uri="{FF2B5EF4-FFF2-40B4-BE49-F238E27FC236}">
                <a16:creationId xmlns:a16="http://schemas.microsoft.com/office/drawing/2014/main" id="{EC56EBB9-C222-40C1-B29A-1B642FDF6F6D}"/>
              </a:ext>
            </a:extLst>
          </p:cNvPr>
          <p:cNvSpPr>
            <a:spLocks noGrp="1"/>
          </p:cNvSpPr>
          <p:nvPr>
            <p:ph type="body" sz="half" idx="2"/>
          </p:nvPr>
        </p:nvSpPr>
        <p:spPr>
          <a:xfrm>
            <a:off x="5217824" y="1644073"/>
            <a:ext cx="6309158" cy="4677497"/>
          </a:xfrm>
        </p:spPr>
        <p:txBody>
          <a:bodyPr>
            <a:normAutofit lnSpcReduction="10000"/>
          </a:bodyPr>
          <a:lstStyle/>
          <a:p>
            <a:pPr marL="285750" indent="-285750">
              <a:buFont typeface="Arial" panose="020B0604020202020204" pitchFamily="34" charset="0"/>
              <a:buChar char="•"/>
            </a:pPr>
            <a:r>
              <a:rPr lang="en-US" sz="2400" dirty="0"/>
              <a:t>Non-profit membership association, MHA represents every acute care hospital in the state, as well as most of the federal and state hospitals and rehabilitation and psychiatric care facilities.</a:t>
            </a:r>
          </a:p>
          <a:p>
            <a:pPr marL="285750" indent="-285750">
              <a:buFont typeface="Arial" panose="020B0604020202020204" pitchFamily="34" charset="0"/>
              <a:buChar char="•"/>
            </a:pPr>
            <a:r>
              <a:rPr lang="en-US" sz="2400" dirty="0"/>
              <a:t>Provide services to member hospital organizations, and partners with various state and community-based organizations to improve healthcare across the state. </a:t>
            </a:r>
          </a:p>
          <a:p>
            <a:pPr marL="285750" indent="-285750">
              <a:buFont typeface="Arial" panose="020B0604020202020204" pitchFamily="34" charset="0"/>
              <a:buChar char="•"/>
            </a:pPr>
            <a:r>
              <a:rPr lang="en-US" sz="2400" dirty="0"/>
              <a:t>MHA advocates for policies that improve health and health care in the state, and provides data, decision-support tools and operational resources to help hospitals and health systems deliver care. </a:t>
            </a:r>
          </a:p>
        </p:txBody>
      </p:sp>
      <p:sp>
        <p:nvSpPr>
          <p:cNvPr id="4" name="Slide Number Placeholder 3">
            <a:extLst>
              <a:ext uri="{FF2B5EF4-FFF2-40B4-BE49-F238E27FC236}">
                <a16:creationId xmlns:a16="http://schemas.microsoft.com/office/drawing/2014/main" id="{A220A355-87F1-45B0-8357-AC4BB477379C}"/>
              </a:ext>
            </a:extLst>
          </p:cNvPr>
          <p:cNvSpPr>
            <a:spLocks noGrp="1"/>
          </p:cNvSpPr>
          <p:nvPr>
            <p:ph type="sldNum" sz="quarter" idx="4"/>
          </p:nvPr>
        </p:nvSpPr>
        <p:spPr>
          <a:xfrm>
            <a:off x="11387468" y="6356350"/>
            <a:ext cx="494486"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BC03093-1E0A-48CD-BA77-5C162DE87E38}"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601209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9C7D-691E-6A41-A304-3ADDB2A1690A}"/>
              </a:ext>
            </a:extLst>
          </p:cNvPr>
          <p:cNvSpPr>
            <a:spLocks noGrp="1"/>
          </p:cNvSpPr>
          <p:nvPr>
            <p:ph type="title"/>
          </p:nvPr>
        </p:nvSpPr>
        <p:spPr/>
        <p:txBody>
          <a:bodyPr/>
          <a:lstStyle/>
          <a:p>
            <a:pPr algn="l"/>
            <a:r>
              <a:rPr lang="en-US" b="1" dirty="0"/>
              <a:t>Importance of Parental Involvement</a:t>
            </a:r>
          </a:p>
        </p:txBody>
      </p:sp>
      <p:sp>
        <p:nvSpPr>
          <p:cNvPr id="3" name="Content Placeholder 2">
            <a:extLst>
              <a:ext uri="{FF2B5EF4-FFF2-40B4-BE49-F238E27FC236}">
                <a16:creationId xmlns:a16="http://schemas.microsoft.com/office/drawing/2014/main" id="{1D9BB013-4BB9-3A49-9088-62FEA5FD0D24}"/>
              </a:ext>
            </a:extLst>
          </p:cNvPr>
          <p:cNvSpPr>
            <a:spLocks noGrp="1"/>
          </p:cNvSpPr>
          <p:nvPr>
            <p:ph idx="1"/>
          </p:nvPr>
        </p:nvSpPr>
        <p:spPr>
          <a:xfrm>
            <a:off x="3476731" y="882321"/>
            <a:ext cx="7843250" cy="4873625"/>
          </a:xfrm>
        </p:spPr>
        <p:txBody>
          <a:bodyPr>
            <a:normAutofit fontScale="92500" lnSpcReduction="10000"/>
          </a:bodyPr>
          <a:lstStyle/>
          <a:p>
            <a:pPr marL="342900" indent="-342900">
              <a:buClr>
                <a:srgbClr val="CC4927"/>
              </a:buClr>
              <a:buFont typeface="Arial" panose="020B0604020202020204" pitchFamily="34" charset="0"/>
              <a:buChar char="•"/>
            </a:pPr>
            <a:r>
              <a:rPr lang="en-US" sz="2400" dirty="0"/>
              <a:t>Full rooming in leads to decreased hospital costs and length of stay</a:t>
            </a:r>
          </a:p>
          <a:p>
            <a:pPr marL="342900" indent="-342900">
              <a:buClr>
                <a:srgbClr val="CC4927"/>
              </a:buClr>
              <a:buFont typeface="Arial" panose="020B0604020202020204" pitchFamily="34" charset="0"/>
              <a:buChar char="•"/>
            </a:pPr>
            <a:r>
              <a:rPr lang="en-US" sz="2400" dirty="0"/>
              <a:t>Parental presence associated with reduced days of opioid medication for newborn (5.7 fewer days)</a:t>
            </a:r>
          </a:p>
          <a:p>
            <a:pPr marL="342900" indent="-342900">
              <a:buClr>
                <a:srgbClr val="CC4927"/>
              </a:buClr>
              <a:buFont typeface="Arial" panose="020B0604020202020204" pitchFamily="34" charset="0"/>
              <a:buChar char="•"/>
            </a:pPr>
            <a:r>
              <a:rPr lang="en-US" sz="2400" dirty="0"/>
              <a:t>Maximal parental presence associated with fewer opioid treatment days for neonate</a:t>
            </a:r>
          </a:p>
          <a:p>
            <a:pPr marL="342900" indent="-342900">
              <a:buClr>
                <a:srgbClr val="CC4927"/>
              </a:buClr>
              <a:buFont typeface="Arial" panose="020B0604020202020204" pitchFamily="34" charset="0"/>
              <a:buChar char="•"/>
            </a:pPr>
            <a:r>
              <a:rPr lang="en-US" sz="2400" dirty="0"/>
              <a:t>Strategies that promote rooming-in and minimize separation of mother and infant benefit both mother and baby</a:t>
            </a:r>
          </a:p>
          <a:p>
            <a:pPr marL="342900" indent="-342900">
              <a:buClr>
                <a:srgbClr val="CC4927"/>
              </a:buClr>
              <a:buFont typeface="Arial" panose="020B0604020202020204" pitchFamily="34" charset="0"/>
              <a:buChar char="•"/>
            </a:pPr>
            <a:r>
              <a:rPr lang="en-US" sz="2400" dirty="0"/>
              <a:t>Priority should be placed on non-pharmacological interventions and effective nonpharmacologic care that engages the mother is an essential foundation to the care of an infant with opioid exposure</a:t>
            </a:r>
          </a:p>
          <a:p>
            <a:pPr marL="342900" indent="-342900">
              <a:buClr>
                <a:srgbClr val="CC4927"/>
              </a:buClr>
              <a:buFont typeface="Arial" panose="020B0604020202020204" pitchFamily="34" charset="0"/>
              <a:buChar char="•"/>
            </a:pPr>
            <a:endParaRPr lang="en-US" sz="2400" dirty="0"/>
          </a:p>
        </p:txBody>
      </p:sp>
      <p:sp>
        <p:nvSpPr>
          <p:cNvPr id="4" name="TextBox 3">
            <a:extLst>
              <a:ext uri="{FF2B5EF4-FFF2-40B4-BE49-F238E27FC236}">
                <a16:creationId xmlns:a16="http://schemas.microsoft.com/office/drawing/2014/main" id="{2E66C5A2-BC99-0749-848D-C99708195244}"/>
              </a:ext>
            </a:extLst>
          </p:cNvPr>
          <p:cNvSpPr txBox="1"/>
          <p:nvPr/>
        </p:nvSpPr>
        <p:spPr>
          <a:xfrm>
            <a:off x="3640217" y="6252175"/>
            <a:ext cx="6346609" cy="261610"/>
          </a:xfrm>
          <a:prstGeom prst="rect">
            <a:avLst/>
          </a:prstGeom>
          <a:noFill/>
        </p:spPr>
        <p:txBody>
          <a:bodyPr wrap="none" rtlCol="0">
            <a:spAutoFit/>
          </a:bodyPr>
          <a:lstStyle/>
          <a:p>
            <a:r>
              <a:rPr lang="en-US" sz="1100" dirty="0">
                <a:solidFill>
                  <a:srgbClr val="CC4927"/>
                </a:solidFill>
                <a:ea typeface="Source Sans Pro" panose="020B0503030403020204" pitchFamily="34" charset="0"/>
              </a:rPr>
              <a:t>Sanlorenzo, Stark and Patrick, Curr Opin. Pediatrics, April 2018. Spence, 2020. AAP October 2020.</a:t>
            </a:r>
          </a:p>
        </p:txBody>
      </p:sp>
    </p:spTree>
    <p:extLst>
      <p:ext uri="{BB962C8B-B14F-4D97-AF65-F5344CB8AC3E}">
        <p14:creationId xmlns:p14="http://schemas.microsoft.com/office/powerpoint/2010/main" val="3917944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pPr algn="l"/>
            <a:r>
              <a:rPr lang="en-US" b="1" dirty="0">
                <a:cs typeface="Chalkduster"/>
              </a:rPr>
              <a:t>	What About Breastfeeding?</a:t>
            </a:r>
          </a:p>
        </p:txBody>
      </p:sp>
      <p:sp>
        <p:nvSpPr>
          <p:cNvPr id="3" name="Content Placeholder 2"/>
          <p:cNvSpPr>
            <a:spLocks noGrp="1"/>
          </p:cNvSpPr>
          <p:nvPr>
            <p:ph type="body" sz="quarter" idx="10"/>
          </p:nvPr>
        </p:nvSpPr>
        <p:spPr>
          <a:xfrm>
            <a:off x="2743200" y="1503876"/>
            <a:ext cx="8491539" cy="3997325"/>
          </a:xfrm>
        </p:spPr>
        <p:txBody>
          <a:bodyPr>
            <a:normAutofit fontScale="55000" lnSpcReduction="20000"/>
          </a:bodyPr>
          <a:lstStyle/>
          <a:p>
            <a:pPr marL="571500" indent="-571500">
              <a:buClr>
                <a:srgbClr val="CC4927"/>
              </a:buClr>
              <a:buFont typeface="Arial" panose="020B0604020202020204" pitchFamily="34" charset="0"/>
              <a:buChar char="•"/>
            </a:pPr>
            <a:r>
              <a:rPr lang="en-US" dirty="0"/>
              <a:t>Has positive physical and behavioral health results for mother and baby</a:t>
            </a:r>
          </a:p>
          <a:p>
            <a:pPr marL="571500" indent="-571500">
              <a:buClr>
                <a:srgbClr val="CC4927"/>
              </a:buClr>
              <a:buFont typeface="Arial" panose="020B0604020202020204" pitchFamily="34" charset="0"/>
              <a:buChar char="•"/>
            </a:pPr>
            <a:r>
              <a:rPr lang="en-US" dirty="0"/>
              <a:t>Most of the time breastfeeding is encouraged for women on methadone &amp; buprenorphine</a:t>
            </a:r>
          </a:p>
          <a:p>
            <a:pPr marL="571500" indent="-571500">
              <a:buClr>
                <a:srgbClr val="CC4927"/>
              </a:buClr>
              <a:buFont typeface="Arial" panose="020B0604020202020204" pitchFamily="34" charset="0"/>
              <a:buChar char="•"/>
            </a:pPr>
            <a:r>
              <a:rPr lang="en-US" dirty="0"/>
              <a:t>Breastfeeding is not safe if someone is HIV positive or using illicit drugs</a:t>
            </a:r>
          </a:p>
          <a:p>
            <a:pPr marL="571500" indent="-571500">
              <a:buClr>
                <a:srgbClr val="CC4927"/>
              </a:buClr>
              <a:buFont typeface="Arial" panose="020B0604020202020204" pitchFamily="34" charset="0"/>
              <a:buChar char="•"/>
            </a:pPr>
            <a:r>
              <a:rPr lang="en-US" dirty="0"/>
              <a:t>Only very small amounts of methadone &amp;/or buprenorphine get into the baby’s system</a:t>
            </a:r>
          </a:p>
          <a:p>
            <a:pPr marL="571500" indent="-571500">
              <a:buClr>
                <a:srgbClr val="CC4927"/>
              </a:buClr>
              <a:buFont typeface="Arial" panose="020B0604020202020204" pitchFamily="34" charset="0"/>
              <a:buChar char="•"/>
            </a:pPr>
            <a:r>
              <a:rPr lang="en-US" dirty="0"/>
              <a:t>Decreases NAS severity, reduces the infant’s need for pharmacological treatment, and decreases the length of pharmacological therapy and hospitalization</a:t>
            </a:r>
          </a:p>
          <a:p>
            <a:pPr marL="571500" indent="-571500">
              <a:buClr>
                <a:srgbClr val="CC4927"/>
              </a:buClr>
              <a:buFont typeface="Arial" panose="020B0604020202020204" pitchFamily="34" charset="0"/>
              <a:buChar char="•"/>
            </a:pPr>
            <a:r>
              <a:rPr lang="en-US" dirty="0"/>
              <a:t>Introduce the concept of breastfeeding in the last trimester </a:t>
            </a:r>
          </a:p>
        </p:txBody>
      </p:sp>
      <p:sp>
        <p:nvSpPr>
          <p:cNvPr id="6" name="TextBox 5"/>
          <p:cNvSpPr txBox="1"/>
          <p:nvPr/>
        </p:nvSpPr>
        <p:spPr>
          <a:xfrm>
            <a:off x="2743200" y="5851527"/>
            <a:ext cx="8884364" cy="769441"/>
          </a:xfrm>
          <a:prstGeom prst="rect">
            <a:avLst/>
          </a:prstGeom>
          <a:noFill/>
        </p:spPr>
        <p:txBody>
          <a:bodyPr wrap="square" rtlCol="0">
            <a:spAutoFit/>
          </a:bodyPr>
          <a:lstStyle/>
          <a:p>
            <a:r>
              <a:rPr lang="en-US" sz="1100" dirty="0">
                <a:solidFill>
                  <a:srgbClr val="CC4927"/>
                </a:solidFill>
              </a:rPr>
              <a:t>Source:  ASAM Pamphlet “Childbirth, Breastfeeding and Infant Care: Methadone and Buprenorphine, SAMHSA. Clinical Guidance for Treating Pregnant and Parenting Women With Opioid Use Disorder and Their Infants.  HHS Publication No. (SMA) 18-5054. Rockville, MD: Substance Abuse and Mental Health Services Administration, 2018.</a:t>
            </a:r>
          </a:p>
          <a:p>
            <a:endParaRPr lang="en-US" sz="1100" dirty="0">
              <a:solidFill>
                <a:srgbClr val="CC4927"/>
              </a:solidFill>
            </a:endParaRPr>
          </a:p>
        </p:txBody>
      </p:sp>
    </p:spTree>
    <p:extLst>
      <p:ext uri="{BB962C8B-B14F-4D97-AF65-F5344CB8AC3E}">
        <p14:creationId xmlns:p14="http://schemas.microsoft.com/office/powerpoint/2010/main" val="458163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827D5-B26C-B045-B709-C64A10DC0551}"/>
              </a:ext>
            </a:extLst>
          </p:cNvPr>
          <p:cNvSpPr>
            <a:spLocks noGrp="1"/>
          </p:cNvSpPr>
          <p:nvPr>
            <p:ph type="title"/>
          </p:nvPr>
        </p:nvSpPr>
        <p:spPr/>
        <p:txBody>
          <a:bodyPr>
            <a:normAutofit/>
          </a:bodyPr>
          <a:lstStyle/>
          <a:p>
            <a:pPr algn="l"/>
            <a:r>
              <a:rPr lang="en-US" sz="4000" b="1" dirty="0"/>
              <a:t>	Infants With NAS Struggle With Regulation</a:t>
            </a:r>
          </a:p>
        </p:txBody>
      </p:sp>
      <p:sp>
        <p:nvSpPr>
          <p:cNvPr id="3" name="Content Placeholder 2">
            <a:extLst>
              <a:ext uri="{FF2B5EF4-FFF2-40B4-BE49-F238E27FC236}">
                <a16:creationId xmlns:a16="http://schemas.microsoft.com/office/drawing/2014/main" id="{B8826F24-DEED-7843-B8BE-F0AD3BC95A25}"/>
              </a:ext>
            </a:extLst>
          </p:cNvPr>
          <p:cNvSpPr>
            <a:spLocks noGrp="1"/>
          </p:cNvSpPr>
          <p:nvPr>
            <p:ph sz="quarter" idx="13"/>
          </p:nvPr>
        </p:nvSpPr>
        <p:spPr>
          <a:xfrm>
            <a:off x="900619" y="1333592"/>
            <a:ext cx="10076688" cy="4389120"/>
          </a:xfrm>
        </p:spPr>
        <p:txBody>
          <a:bodyPr>
            <a:normAutofit fontScale="92500" lnSpcReduction="20000"/>
          </a:bodyPr>
          <a:lstStyle/>
          <a:p>
            <a:pPr>
              <a:buClr>
                <a:srgbClr val="CC4927"/>
              </a:buClr>
            </a:pPr>
            <a:r>
              <a:rPr lang="en-US" sz="2400" dirty="0"/>
              <a:t>Behaviors regulate internal states &amp; interactions with environment</a:t>
            </a:r>
          </a:p>
          <a:p>
            <a:pPr>
              <a:buClr>
                <a:srgbClr val="CC4927"/>
              </a:buClr>
            </a:pPr>
            <a:r>
              <a:rPr lang="en-US" sz="2400" dirty="0"/>
              <a:t>NAS behaviors indicate dysregulation of behavioral repertoire and functioning</a:t>
            </a:r>
          </a:p>
          <a:p>
            <a:pPr>
              <a:buClr>
                <a:srgbClr val="CC4927"/>
              </a:buClr>
            </a:pPr>
            <a:r>
              <a:rPr lang="en-US" sz="2400" dirty="0"/>
              <a:t>Conceptualize newborn behavior in terms of ability to regulate responses</a:t>
            </a:r>
          </a:p>
          <a:p>
            <a:pPr>
              <a:buClr>
                <a:srgbClr val="CC4927"/>
              </a:buClr>
            </a:pPr>
            <a:r>
              <a:rPr lang="en-US" sz="2400" dirty="0"/>
              <a:t>Regulation vs. dysregulation</a:t>
            </a:r>
          </a:p>
          <a:p>
            <a:pPr>
              <a:buClr>
                <a:srgbClr val="CC4927"/>
              </a:buClr>
            </a:pPr>
            <a:r>
              <a:rPr lang="en-US" sz="2400" dirty="0"/>
              <a:t>Responds to typical parental interactions (eye contact, light touch, vocalization) with:</a:t>
            </a:r>
          </a:p>
          <a:p>
            <a:pPr marL="342900" lvl="7" indent="-342900">
              <a:buClr>
                <a:srgbClr val="CC4927"/>
              </a:buClr>
              <a:buFont typeface="Arial" panose="020B0604020202020204" pitchFamily="34" charset="0"/>
              <a:buChar char="•"/>
            </a:pPr>
            <a:r>
              <a:rPr lang="en-US" sz="2000" dirty="0"/>
              <a:t>Irritability</a:t>
            </a:r>
          </a:p>
          <a:p>
            <a:pPr marL="342900" lvl="7" indent="-342900">
              <a:buClr>
                <a:srgbClr val="CC4927"/>
              </a:buClr>
              <a:buFont typeface="Arial" panose="020B0604020202020204" pitchFamily="34" charset="0"/>
              <a:buChar char="•"/>
            </a:pPr>
            <a:r>
              <a:rPr lang="en-US" sz="2000" dirty="0"/>
              <a:t>Exaggerated reflex responses </a:t>
            </a:r>
          </a:p>
          <a:p>
            <a:pPr marL="342900" lvl="7" indent="-342900">
              <a:buClr>
                <a:srgbClr val="CC4927"/>
              </a:buClr>
              <a:buFont typeface="Arial" panose="020B0604020202020204" pitchFamily="34" charset="0"/>
              <a:buChar char="•"/>
            </a:pPr>
            <a:r>
              <a:rPr lang="en-US" sz="2000" dirty="0"/>
              <a:t>Spitting up</a:t>
            </a:r>
          </a:p>
          <a:p>
            <a:pPr marL="342900" lvl="7" indent="-342900">
              <a:buClr>
                <a:srgbClr val="CC4927"/>
              </a:buClr>
              <a:buFont typeface="Arial" panose="020B0604020202020204" pitchFamily="34" charset="0"/>
              <a:buChar char="•"/>
            </a:pPr>
            <a:r>
              <a:rPr lang="en-US" sz="2000" dirty="0"/>
              <a:t>Loose stools</a:t>
            </a:r>
          </a:p>
          <a:p>
            <a:pPr marL="342900" lvl="7" indent="-342900">
              <a:buClr>
                <a:srgbClr val="CC4927"/>
              </a:buClr>
              <a:buFont typeface="Arial" panose="020B0604020202020204" pitchFamily="34" charset="0"/>
              <a:buChar char="•"/>
            </a:pPr>
            <a:r>
              <a:rPr lang="en-US" sz="2000" dirty="0"/>
              <a:t>Hiccups</a:t>
            </a:r>
          </a:p>
          <a:p>
            <a:endParaRPr lang="en-US" sz="2400" dirty="0"/>
          </a:p>
          <a:p>
            <a:endParaRPr lang="en-US" sz="2400" dirty="0"/>
          </a:p>
        </p:txBody>
      </p:sp>
      <p:sp>
        <p:nvSpPr>
          <p:cNvPr id="2" name="Slide Number Placeholder 1">
            <a:extLst>
              <a:ext uri="{FF2B5EF4-FFF2-40B4-BE49-F238E27FC236}">
                <a16:creationId xmlns:a16="http://schemas.microsoft.com/office/drawing/2014/main" id="{D2D63312-9B6D-3547-9C9E-4DECD4EB2CA6}"/>
              </a:ext>
            </a:extLst>
          </p:cNvPr>
          <p:cNvSpPr>
            <a:spLocks noGrp="1"/>
          </p:cNvSpPr>
          <p:nvPr>
            <p:ph type="sldNum" sz="quarter" idx="12"/>
          </p:nvPr>
        </p:nvSpPr>
        <p:spPr>
          <a:xfrm>
            <a:off x="9347200" y="635635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ontserrat"/>
                <a:ea typeface="+mn-ea"/>
                <a:cs typeface="Montserra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AC8AB3-89FF-6B46-8AC9-C2C378680D21}" type="slidenum">
              <a:rPr lang="en-US" smtClean="0"/>
              <a:pPr/>
              <a:t>42</a:t>
            </a:fld>
            <a:endParaRPr lang="en-US" dirty="0"/>
          </a:p>
        </p:txBody>
      </p:sp>
    </p:spTree>
    <p:extLst>
      <p:ext uri="{BB962C8B-B14F-4D97-AF65-F5344CB8AC3E}">
        <p14:creationId xmlns:p14="http://schemas.microsoft.com/office/powerpoint/2010/main" val="3679813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CA8D-56EC-1B4D-9EDB-AEE146B3596F}"/>
              </a:ext>
            </a:extLst>
          </p:cNvPr>
          <p:cNvSpPr>
            <a:spLocks noGrp="1"/>
          </p:cNvSpPr>
          <p:nvPr>
            <p:ph type="title"/>
          </p:nvPr>
        </p:nvSpPr>
        <p:spPr/>
        <p:txBody>
          <a:bodyPr>
            <a:noAutofit/>
          </a:bodyPr>
          <a:lstStyle/>
          <a:p>
            <a:br>
              <a:rPr lang="en-US" sz="3600" dirty="0"/>
            </a:br>
            <a:r>
              <a:rPr lang="en-US" sz="3600" b="1" dirty="0"/>
              <a:t>Non-Pharmacologic Supports For Infants</a:t>
            </a:r>
            <a:br>
              <a:rPr lang="en-US" sz="3600" b="1" dirty="0">
                <a:solidFill>
                  <a:srgbClr val="77933C"/>
                </a:solidFill>
              </a:rPr>
            </a:br>
            <a:endParaRPr lang="en-US" sz="4800" b="1" dirty="0"/>
          </a:p>
        </p:txBody>
      </p:sp>
      <p:graphicFrame>
        <p:nvGraphicFramePr>
          <p:cNvPr id="8" name="Content Placeholder 5">
            <a:extLst>
              <a:ext uri="{FF2B5EF4-FFF2-40B4-BE49-F238E27FC236}">
                <a16:creationId xmlns:a16="http://schemas.microsoft.com/office/drawing/2014/main" id="{948E69D9-E19A-6440-9970-A8DF08454A21}"/>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707916751"/>
              </p:ext>
            </p:extLst>
          </p:nvPr>
        </p:nvGraphicFramePr>
        <p:xfrm>
          <a:off x="1039813" y="1901825"/>
          <a:ext cx="10077450" cy="4389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ounded Rectangle 11" descr="Slow, gentle touch, dim environment and soft music or quiet talking help babies manage their over-reactivity to sensory stumulation">
            <a:extLst>
              <a:ext uri="{FF2B5EF4-FFF2-40B4-BE49-F238E27FC236}">
                <a16:creationId xmlns:a16="http://schemas.microsoft.com/office/drawing/2014/main" id="{6362BB84-FA27-3F4E-9B75-2F5DCD547FBD}"/>
              </a:ext>
            </a:extLst>
          </p:cNvPr>
          <p:cNvSpPr/>
          <p:nvPr/>
        </p:nvSpPr>
        <p:spPr>
          <a:xfrm>
            <a:off x="1364828" y="1826564"/>
            <a:ext cx="2709606" cy="1540006"/>
          </a:xfrm>
          <a:prstGeom prst="round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b="1" dirty="0">
                <a:solidFill>
                  <a:schemeClr val="bg1"/>
                </a:solidFill>
                <a:ea typeface="Source Sans Pro" panose="020B0503030403020204" pitchFamily="34" charset="0"/>
              </a:rPr>
              <a:t>Touch</a:t>
            </a:r>
            <a:r>
              <a:rPr lang="en-US" sz="1200" dirty="0">
                <a:solidFill>
                  <a:schemeClr val="bg1"/>
                </a:solidFill>
                <a:ea typeface="Source Sans Pro" panose="020B0503030403020204" pitchFamily="34" charset="0"/>
              </a:rPr>
              <a:t>: Gentle, slow</a:t>
            </a:r>
          </a:p>
          <a:p>
            <a:pPr lvl="0"/>
            <a:r>
              <a:rPr lang="en-US" sz="1200" b="1" dirty="0">
                <a:solidFill>
                  <a:schemeClr val="bg1"/>
                </a:solidFill>
                <a:ea typeface="Source Sans Pro" panose="020B0503030403020204" pitchFamily="34" charset="0"/>
              </a:rPr>
              <a:t>Visual</a:t>
            </a:r>
            <a:r>
              <a:rPr lang="en-US" sz="1200" dirty="0">
                <a:solidFill>
                  <a:schemeClr val="bg1"/>
                </a:solidFill>
                <a:ea typeface="Source Sans Pro" panose="020B0503030403020204" pitchFamily="34" charset="0"/>
              </a:rPr>
              <a:t>: Dim environment, lower lights</a:t>
            </a:r>
          </a:p>
          <a:p>
            <a:pPr lvl="0"/>
            <a:r>
              <a:rPr lang="en-US" sz="1200" b="1" dirty="0">
                <a:solidFill>
                  <a:schemeClr val="bg1"/>
                </a:solidFill>
                <a:ea typeface="Source Sans Pro" panose="020B0503030403020204" pitchFamily="34" charset="0"/>
              </a:rPr>
              <a:t>Sounds</a:t>
            </a:r>
            <a:r>
              <a:rPr lang="en-US" sz="1200" dirty="0">
                <a:solidFill>
                  <a:schemeClr val="bg1"/>
                </a:solidFill>
                <a:ea typeface="Source Sans Pro" panose="020B0503030403020204" pitchFamily="34" charset="0"/>
              </a:rPr>
              <a:t>: Speak quietly, soft music</a:t>
            </a:r>
          </a:p>
          <a:p>
            <a:pPr lvl="0"/>
            <a:r>
              <a:rPr lang="en-US" sz="1200" b="1" dirty="0">
                <a:solidFill>
                  <a:schemeClr val="bg1"/>
                </a:solidFill>
                <a:ea typeface="Source Sans Pro" panose="020B0503030403020204" pitchFamily="34" charset="0"/>
              </a:rPr>
              <a:t>Movement</a:t>
            </a:r>
            <a:r>
              <a:rPr lang="en-US" sz="1200" dirty="0">
                <a:solidFill>
                  <a:schemeClr val="bg1"/>
                </a:solidFill>
                <a:ea typeface="Source Sans Pro" panose="020B0503030403020204" pitchFamily="34" charset="0"/>
              </a:rPr>
              <a:t>: Hold close, up/down</a:t>
            </a:r>
          </a:p>
          <a:p>
            <a:pPr lvl="0"/>
            <a:r>
              <a:rPr lang="en-US" sz="1200" b="1" dirty="0">
                <a:solidFill>
                  <a:schemeClr val="bg1"/>
                </a:solidFill>
                <a:ea typeface="Source Sans Pro" panose="020B0503030403020204" pitchFamily="34" charset="0"/>
              </a:rPr>
              <a:t>Multiple sensitivity:</a:t>
            </a:r>
            <a:r>
              <a:rPr lang="en-US" sz="1200" dirty="0">
                <a:solidFill>
                  <a:schemeClr val="bg1"/>
                </a:solidFill>
                <a:ea typeface="Source Sans Pro" panose="020B0503030403020204" pitchFamily="34" charset="0"/>
              </a:rPr>
              <a:t> Swaddling</a:t>
            </a:r>
          </a:p>
        </p:txBody>
      </p:sp>
      <p:sp>
        <p:nvSpPr>
          <p:cNvPr id="10" name="Rounded Rectangle 9" descr="Vertical rocking, holding close and offering a pacifier help with motor tone and need for movement">
            <a:extLst>
              <a:ext uri="{FF2B5EF4-FFF2-40B4-BE49-F238E27FC236}">
                <a16:creationId xmlns:a16="http://schemas.microsoft.com/office/drawing/2014/main" id="{284CA2DE-1587-BD4E-97AA-78B4AF9B83BB}"/>
              </a:ext>
            </a:extLst>
          </p:cNvPr>
          <p:cNvSpPr/>
          <p:nvPr/>
        </p:nvSpPr>
        <p:spPr>
          <a:xfrm>
            <a:off x="8062976" y="1881264"/>
            <a:ext cx="2706624" cy="154000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a:solidFill>
                  <a:schemeClr val="tx1"/>
                </a:solidFill>
                <a:ea typeface="Source Sans Pro" panose="020B0503030403020204" pitchFamily="34" charset="0"/>
              </a:rPr>
              <a:t>Needs pacifier</a:t>
            </a:r>
          </a:p>
          <a:p>
            <a:pPr lvl="0"/>
            <a:r>
              <a:rPr lang="en-US" sz="1200" dirty="0">
                <a:solidFill>
                  <a:schemeClr val="tx1"/>
                </a:solidFill>
                <a:ea typeface="Source Sans Pro" panose="020B0503030403020204" pitchFamily="34" charset="0"/>
              </a:rPr>
              <a:t>Loves being held close</a:t>
            </a:r>
          </a:p>
          <a:p>
            <a:pPr lvl="0"/>
            <a:r>
              <a:rPr lang="en-US" sz="1200" dirty="0">
                <a:solidFill>
                  <a:schemeClr val="tx1"/>
                </a:solidFill>
                <a:ea typeface="Source Sans Pro" panose="020B0503030403020204" pitchFamily="34" charset="0"/>
              </a:rPr>
              <a:t>Feels more secure when swaddled</a:t>
            </a:r>
          </a:p>
          <a:p>
            <a:pPr lvl="0"/>
            <a:r>
              <a:rPr lang="en-US" sz="1200" dirty="0">
                <a:solidFill>
                  <a:schemeClr val="tx1"/>
                </a:solidFill>
                <a:ea typeface="Source Sans Pro" panose="020B0503030403020204" pitchFamily="34" charset="0"/>
              </a:rPr>
              <a:t>Rocking – Up &amp; down not side to side</a:t>
            </a:r>
          </a:p>
          <a:p>
            <a:pPr lvl="0"/>
            <a:r>
              <a:rPr lang="en-US" sz="1200" dirty="0">
                <a:solidFill>
                  <a:schemeClr val="tx1"/>
                </a:solidFill>
                <a:ea typeface="Source Sans Pro" panose="020B0503030403020204" pitchFamily="34" charset="0"/>
              </a:rPr>
              <a:t>Likes motion</a:t>
            </a:r>
          </a:p>
        </p:txBody>
      </p:sp>
      <p:sp>
        <p:nvSpPr>
          <p:cNvPr id="13" name="Rounded Rectangle 12" descr="struggles with sleep/wake control can be managed with gentle handling during routine caregiving">
            <a:extLst>
              <a:ext uri="{FF2B5EF4-FFF2-40B4-BE49-F238E27FC236}">
                <a16:creationId xmlns:a16="http://schemas.microsoft.com/office/drawing/2014/main" id="{D8314323-871F-954C-B887-ECDF6984322C}"/>
              </a:ext>
            </a:extLst>
          </p:cNvPr>
          <p:cNvSpPr/>
          <p:nvPr/>
        </p:nvSpPr>
        <p:spPr>
          <a:xfrm>
            <a:off x="1364828" y="4412825"/>
            <a:ext cx="2709606" cy="1540006"/>
          </a:xfrm>
          <a:prstGeom prst="round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a:solidFill>
                  <a:schemeClr val="bg1"/>
                </a:solidFill>
                <a:ea typeface="Source Sans Pro" panose="020B0503030403020204" pitchFamily="34" charset="0"/>
              </a:rPr>
              <a:t>Assist with transition</a:t>
            </a:r>
          </a:p>
          <a:p>
            <a:pPr lvl="0"/>
            <a:r>
              <a:rPr lang="en-US" sz="1200" dirty="0">
                <a:solidFill>
                  <a:schemeClr val="bg1"/>
                </a:solidFill>
                <a:ea typeface="Source Sans Pro" panose="020B0503030403020204" pitchFamily="34" charset="0"/>
              </a:rPr>
              <a:t>Gentle handling – take it slow</a:t>
            </a:r>
          </a:p>
          <a:p>
            <a:pPr lvl="0"/>
            <a:r>
              <a:rPr lang="en-US" sz="1200" dirty="0">
                <a:solidFill>
                  <a:schemeClr val="bg1"/>
                </a:solidFill>
                <a:ea typeface="Source Sans Pro" panose="020B0503030403020204" pitchFamily="34" charset="0"/>
              </a:rPr>
              <a:t>Not too much stimulation in room (quiet, low lights)</a:t>
            </a:r>
          </a:p>
        </p:txBody>
      </p:sp>
      <p:sp>
        <p:nvSpPr>
          <p:cNvPr id="11" name="Rounded Rectangle 10" descr="Paying attention to baby for signs of stress and adjusting the environment to what the baby tolerates well will help to promote rest for the neonate with NAS">
            <a:extLst>
              <a:ext uri="{FF2B5EF4-FFF2-40B4-BE49-F238E27FC236}">
                <a16:creationId xmlns:a16="http://schemas.microsoft.com/office/drawing/2014/main" id="{9FDBB9EE-B040-C842-B5A3-EC8772CAABDA}"/>
              </a:ext>
            </a:extLst>
          </p:cNvPr>
          <p:cNvSpPr/>
          <p:nvPr/>
        </p:nvSpPr>
        <p:spPr>
          <a:xfrm>
            <a:off x="8109422" y="4422927"/>
            <a:ext cx="2706624" cy="1536192"/>
          </a:xfrm>
          <a:prstGeom prst="roundRect">
            <a:avLst/>
          </a:prstGeom>
          <a:solidFill>
            <a:srgbClr val="503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a:solidFill>
                  <a:schemeClr val="bg1"/>
                </a:solidFill>
                <a:ea typeface="Source Sans Pro" panose="020B0503030403020204" pitchFamily="34" charset="0"/>
              </a:rPr>
              <a:t>Promote rest</a:t>
            </a:r>
          </a:p>
          <a:p>
            <a:pPr lvl="0"/>
            <a:r>
              <a:rPr lang="en-US" sz="1200" dirty="0">
                <a:solidFill>
                  <a:schemeClr val="bg1"/>
                </a:solidFill>
                <a:ea typeface="Source Sans Pro" panose="020B0503030403020204" pitchFamily="34" charset="0"/>
              </a:rPr>
              <a:t>Adjust environment and stimuli</a:t>
            </a:r>
          </a:p>
          <a:p>
            <a:pPr lvl="0"/>
            <a:r>
              <a:rPr lang="en-US" sz="1200" dirty="0">
                <a:solidFill>
                  <a:schemeClr val="bg1"/>
                </a:solidFill>
                <a:ea typeface="Source Sans Pro" panose="020B0503030403020204" pitchFamily="34" charset="0"/>
              </a:rPr>
              <a:t>Watch and notice what baby doesn’t like</a:t>
            </a:r>
          </a:p>
          <a:p>
            <a:pPr lvl="0"/>
            <a:r>
              <a:rPr lang="en-US" sz="1200" dirty="0">
                <a:solidFill>
                  <a:schemeClr val="bg1"/>
                </a:solidFill>
                <a:ea typeface="Source Sans Pro" panose="020B0503030403020204" pitchFamily="34" charset="0"/>
              </a:rPr>
              <a:t>Understand limits of what baby can tolerate</a:t>
            </a:r>
          </a:p>
          <a:p>
            <a:pPr lvl="0"/>
            <a:r>
              <a:rPr lang="en-US" sz="1200" dirty="0">
                <a:solidFill>
                  <a:schemeClr val="bg1"/>
                </a:solidFill>
                <a:ea typeface="Source Sans Pro" panose="020B0503030403020204" pitchFamily="34" charset="0"/>
              </a:rPr>
              <a:t>Do everything slow motion and one step at a time</a:t>
            </a:r>
          </a:p>
        </p:txBody>
      </p:sp>
      <p:sp>
        <p:nvSpPr>
          <p:cNvPr id="5" name="TextBox 4">
            <a:extLst>
              <a:ext uri="{FF2B5EF4-FFF2-40B4-BE49-F238E27FC236}">
                <a16:creationId xmlns:a16="http://schemas.microsoft.com/office/drawing/2014/main" id="{47451E2A-26B9-594D-AEFF-8E2BCD9C0143}"/>
              </a:ext>
            </a:extLst>
          </p:cNvPr>
          <p:cNvSpPr txBox="1"/>
          <p:nvPr/>
        </p:nvSpPr>
        <p:spPr>
          <a:xfrm>
            <a:off x="1252723" y="6259403"/>
            <a:ext cx="2933816" cy="430887"/>
          </a:xfrm>
          <a:prstGeom prst="rect">
            <a:avLst/>
          </a:prstGeom>
          <a:noFill/>
        </p:spPr>
        <p:txBody>
          <a:bodyPr wrap="none" rtlCol="0">
            <a:spAutoFit/>
          </a:bodyPr>
          <a:lstStyle/>
          <a:p>
            <a:r>
              <a:rPr lang="en-US" sz="1100" dirty="0">
                <a:solidFill>
                  <a:srgbClr val="CC4927"/>
                </a:solidFill>
                <a:ea typeface="Source Sans Pro" panose="020B0503030403020204" pitchFamily="34" charset="0"/>
              </a:rPr>
              <a:t>Velez, M. and Jansson, L Journal of </a:t>
            </a:r>
          </a:p>
          <a:p>
            <a:r>
              <a:rPr lang="en-US" sz="1100" dirty="0">
                <a:solidFill>
                  <a:srgbClr val="CC4927"/>
                </a:solidFill>
                <a:ea typeface="Source Sans Pro" panose="020B0503030403020204" pitchFamily="34" charset="0"/>
              </a:rPr>
              <a:t>Addiction Medicine 2008 September 1; 2(3) </a:t>
            </a:r>
          </a:p>
        </p:txBody>
      </p:sp>
    </p:spTree>
    <p:extLst>
      <p:ext uri="{BB962C8B-B14F-4D97-AF65-F5344CB8AC3E}">
        <p14:creationId xmlns:p14="http://schemas.microsoft.com/office/powerpoint/2010/main" val="3835528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40E8-EC4A-864A-8C4B-F687851C4AAE}"/>
              </a:ext>
            </a:extLst>
          </p:cNvPr>
          <p:cNvSpPr>
            <a:spLocks noGrp="1"/>
          </p:cNvSpPr>
          <p:nvPr>
            <p:ph type="title"/>
          </p:nvPr>
        </p:nvSpPr>
        <p:spPr/>
        <p:txBody>
          <a:bodyPr/>
          <a:lstStyle/>
          <a:p>
            <a:r>
              <a:rPr lang="en-US" dirty="0"/>
              <a:t>From Dr. </a:t>
            </a:r>
            <a:r>
              <a:rPr lang="en-US" dirty="0" err="1"/>
              <a:t>Hendree</a:t>
            </a:r>
            <a:r>
              <a:rPr lang="en-US" dirty="0"/>
              <a:t> E. Jones et al, 2019:</a:t>
            </a:r>
          </a:p>
        </p:txBody>
      </p:sp>
      <p:sp>
        <p:nvSpPr>
          <p:cNvPr id="3" name="Content Placeholder 2">
            <a:extLst>
              <a:ext uri="{FF2B5EF4-FFF2-40B4-BE49-F238E27FC236}">
                <a16:creationId xmlns:a16="http://schemas.microsoft.com/office/drawing/2014/main" id="{C39CB2B5-4074-BB40-AE56-2A1E63ADA3B5}"/>
              </a:ext>
            </a:extLst>
          </p:cNvPr>
          <p:cNvSpPr>
            <a:spLocks noGrp="1"/>
          </p:cNvSpPr>
          <p:nvPr>
            <p:ph sz="quarter" idx="10"/>
          </p:nvPr>
        </p:nvSpPr>
        <p:spPr/>
        <p:txBody>
          <a:bodyPr>
            <a:normAutofit fontScale="92500"/>
          </a:bodyPr>
          <a:lstStyle/>
          <a:p>
            <a:pPr algn="ctr"/>
            <a:r>
              <a:rPr lang="en-US" sz="4000" dirty="0"/>
              <a:t>“Use of a NAS or NOWS diagnosis as a main indicator of adverse developmental outcomes poses potential radiating harm to the child and the family and misses the opportunity to see the complexities of interpersonal, intrapersonal and environmental factors that contribute to the long-term developmental trajectories of children.”</a:t>
            </a:r>
          </a:p>
          <a:p>
            <a:pPr algn="ctr"/>
            <a:endParaRPr lang="en-US" sz="4800" dirty="0"/>
          </a:p>
        </p:txBody>
      </p:sp>
    </p:spTree>
    <p:extLst>
      <p:ext uri="{BB962C8B-B14F-4D97-AF65-F5344CB8AC3E}">
        <p14:creationId xmlns:p14="http://schemas.microsoft.com/office/powerpoint/2010/main" val="3548664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8C2BA-D192-8443-8AAF-1F57691BDBD6}"/>
              </a:ext>
            </a:extLst>
          </p:cNvPr>
          <p:cNvSpPr>
            <a:spLocks noGrp="1"/>
          </p:cNvSpPr>
          <p:nvPr>
            <p:ph type="title"/>
          </p:nvPr>
        </p:nvSpPr>
        <p:spPr>
          <a:xfrm>
            <a:off x="0" y="1325550"/>
            <a:ext cx="11817752" cy="4113116"/>
          </a:xfrm>
        </p:spPr>
        <p:txBody>
          <a:bodyPr/>
          <a:lstStyle/>
          <a:p>
            <a:pPr algn="r"/>
            <a:r>
              <a:rPr lang="en-US" b="1" dirty="0"/>
              <a:t>Promoting Parent Child Relationships: </a:t>
            </a:r>
            <a:br>
              <a:rPr lang="en-US" b="1" dirty="0"/>
            </a:br>
            <a:r>
              <a:rPr lang="en-US" b="1" dirty="0"/>
              <a:t>The Key Role of the Health Care Team</a:t>
            </a:r>
          </a:p>
        </p:txBody>
      </p:sp>
    </p:spTree>
    <p:extLst>
      <p:ext uri="{BB962C8B-B14F-4D97-AF65-F5344CB8AC3E}">
        <p14:creationId xmlns:p14="http://schemas.microsoft.com/office/powerpoint/2010/main" val="1641521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102F86-6CD7-4742-9BC5-C8EEEB8A375C}"/>
              </a:ext>
            </a:extLst>
          </p:cNvPr>
          <p:cNvSpPr>
            <a:spLocks noGrp="1"/>
          </p:cNvSpPr>
          <p:nvPr>
            <p:ph type="title"/>
          </p:nvPr>
        </p:nvSpPr>
        <p:spPr/>
        <p:txBody>
          <a:bodyPr>
            <a:normAutofit/>
          </a:bodyPr>
          <a:lstStyle/>
          <a:p>
            <a:r>
              <a:rPr lang="en-US" dirty="0"/>
              <a:t>	Recovery &amp; Parenting</a:t>
            </a:r>
          </a:p>
        </p:txBody>
      </p:sp>
      <p:sp>
        <p:nvSpPr>
          <p:cNvPr id="5" name="Content Placeholder 4">
            <a:extLst>
              <a:ext uri="{FF2B5EF4-FFF2-40B4-BE49-F238E27FC236}">
                <a16:creationId xmlns:a16="http://schemas.microsoft.com/office/drawing/2014/main" id="{A1DC428B-4C80-5F43-B9CB-522C5B357194}"/>
              </a:ext>
            </a:extLst>
          </p:cNvPr>
          <p:cNvSpPr>
            <a:spLocks noGrp="1"/>
          </p:cNvSpPr>
          <p:nvPr>
            <p:ph sz="quarter" idx="13"/>
          </p:nvPr>
        </p:nvSpPr>
        <p:spPr>
          <a:xfrm>
            <a:off x="838200" y="1234440"/>
            <a:ext cx="10076688" cy="4389120"/>
          </a:xfrm>
        </p:spPr>
        <p:txBody>
          <a:bodyPr>
            <a:normAutofit/>
          </a:bodyPr>
          <a:lstStyle/>
          <a:p>
            <a:pPr marL="342900" indent="-342900">
              <a:buClr>
                <a:srgbClr val="CC4927"/>
              </a:buClr>
              <a:buFont typeface="Arial" panose="020B0604020202020204" pitchFamily="34" charset="0"/>
              <a:buChar char="•"/>
            </a:pPr>
            <a:r>
              <a:rPr lang="en-US" sz="2400" dirty="0"/>
              <a:t>Equally relevant </a:t>
            </a:r>
          </a:p>
          <a:p>
            <a:pPr marL="342900" indent="-342900">
              <a:buClr>
                <a:srgbClr val="CC4927"/>
              </a:buClr>
              <a:buFont typeface="Arial" panose="020B0604020202020204" pitchFamily="34" charset="0"/>
              <a:buChar char="•"/>
            </a:pPr>
            <a:r>
              <a:rPr lang="en-US" sz="2400" dirty="0"/>
              <a:t>Worked on simultaneously</a:t>
            </a:r>
          </a:p>
          <a:p>
            <a:pPr marL="342900" indent="-342900">
              <a:buClr>
                <a:srgbClr val="CC4927"/>
              </a:buClr>
              <a:buFont typeface="Arial" panose="020B0604020202020204" pitchFamily="34" charset="0"/>
              <a:buChar char="•"/>
            </a:pPr>
            <a:r>
              <a:rPr lang="en-US" sz="2400" dirty="0"/>
              <a:t>Focus on the parent-child relationship promotes and actually enhances recovery</a:t>
            </a:r>
          </a:p>
          <a:p>
            <a:pPr marL="342900" indent="-342900">
              <a:buClr>
                <a:srgbClr val="CC4927"/>
              </a:buClr>
              <a:buFont typeface="Arial" panose="020B0604020202020204" pitchFamily="34" charset="0"/>
              <a:buChar char="•"/>
            </a:pPr>
            <a:r>
              <a:rPr lang="en-US" sz="2400" dirty="0"/>
              <a:t>Relates to the relationship between the reward pathways in the brain</a:t>
            </a:r>
          </a:p>
          <a:p>
            <a:pPr marL="342900" indent="-342900">
              <a:buClr>
                <a:srgbClr val="CC4927"/>
              </a:buClr>
              <a:buFont typeface="Arial" panose="020B0604020202020204" pitchFamily="34" charset="0"/>
              <a:buChar char="•"/>
            </a:pPr>
            <a:r>
              <a:rPr lang="en-US" sz="2400" dirty="0"/>
              <a:t>Pathways are “competing” between investment in substances or investment in caring for the infant</a:t>
            </a:r>
          </a:p>
          <a:p>
            <a:pPr marL="342900" indent="-342900">
              <a:buClr>
                <a:srgbClr val="CC4927"/>
              </a:buClr>
              <a:buFont typeface="Arial" panose="020B0604020202020204" pitchFamily="34" charset="0"/>
              <a:buChar char="•"/>
            </a:pPr>
            <a:r>
              <a:rPr lang="en-US" sz="2400" dirty="0"/>
              <a:t>As mothers become invested in their infants the focus of the reward system is “reset”</a:t>
            </a:r>
          </a:p>
          <a:p>
            <a:endParaRPr lang="en-US" sz="2400" dirty="0"/>
          </a:p>
        </p:txBody>
      </p:sp>
      <p:sp>
        <p:nvSpPr>
          <p:cNvPr id="6" name="TextBox 5">
            <a:extLst>
              <a:ext uri="{FF2B5EF4-FFF2-40B4-BE49-F238E27FC236}">
                <a16:creationId xmlns:a16="http://schemas.microsoft.com/office/drawing/2014/main" id="{B0B4D9D6-4AAC-4448-86C8-868847BFE956}"/>
              </a:ext>
            </a:extLst>
          </p:cNvPr>
          <p:cNvSpPr txBox="1"/>
          <p:nvPr/>
        </p:nvSpPr>
        <p:spPr>
          <a:xfrm>
            <a:off x="838200" y="6301240"/>
            <a:ext cx="5378395" cy="423193"/>
          </a:xfrm>
          <a:prstGeom prst="rect">
            <a:avLst/>
          </a:prstGeom>
          <a:noFill/>
        </p:spPr>
        <p:txBody>
          <a:bodyPr wrap="none" rtlCol="0">
            <a:spAutoFit/>
          </a:bodyPr>
          <a:lstStyle/>
          <a:p>
            <a:r>
              <a:rPr lang="en-US" sz="1100" dirty="0">
                <a:solidFill>
                  <a:srgbClr val="CC4927"/>
                </a:solidFill>
              </a:rPr>
              <a:t>Mentalizing-Based Intervention with Mother-Baby Dyads,  M. Pajulo and M. Kalland</a:t>
            </a:r>
          </a:p>
          <a:p>
            <a:endParaRPr lang="en-US" sz="1000" dirty="0">
              <a:solidFill>
                <a:srgbClr val="CC4927"/>
              </a:solidFill>
            </a:endParaRPr>
          </a:p>
        </p:txBody>
      </p:sp>
    </p:spTree>
    <p:extLst>
      <p:ext uri="{BB962C8B-B14F-4D97-AF65-F5344CB8AC3E}">
        <p14:creationId xmlns:p14="http://schemas.microsoft.com/office/powerpoint/2010/main" val="3443316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DC4D85-D0C9-044C-9658-FD0BD863D93A}"/>
              </a:ext>
            </a:extLst>
          </p:cNvPr>
          <p:cNvSpPr>
            <a:spLocks noGrp="1"/>
          </p:cNvSpPr>
          <p:nvPr>
            <p:ph type="title"/>
          </p:nvPr>
        </p:nvSpPr>
        <p:spPr/>
        <p:txBody>
          <a:bodyPr>
            <a:normAutofit/>
          </a:bodyPr>
          <a:lstStyle/>
          <a:p>
            <a:r>
              <a:rPr lang="en-US" b="1" dirty="0"/>
              <a:t>Cumulative Challenges</a:t>
            </a:r>
          </a:p>
        </p:txBody>
      </p:sp>
      <p:sp>
        <p:nvSpPr>
          <p:cNvPr id="5" name="Content Placeholder 4">
            <a:extLst>
              <a:ext uri="{FF2B5EF4-FFF2-40B4-BE49-F238E27FC236}">
                <a16:creationId xmlns:a16="http://schemas.microsoft.com/office/drawing/2014/main" id="{7D0AE6EE-01D5-0B49-98C8-C62AC07A8850}"/>
              </a:ext>
            </a:extLst>
          </p:cNvPr>
          <p:cNvSpPr>
            <a:spLocks noGrp="1"/>
          </p:cNvSpPr>
          <p:nvPr>
            <p:ph idx="1"/>
          </p:nvPr>
        </p:nvSpPr>
        <p:spPr/>
        <p:txBody>
          <a:bodyPr>
            <a:normAutofit fontScale="92500" lnSpcReduction="20000"/>
          </a:bodyPr>
          <a:lstStyle/>
          <a:p>
            <a:pPr marL="571500" indent="-571500">
              <a:buClr>
                <a:srgbClr val="CC4927"/>
              </a:buClr>
              <a:buFont typeface="Arial" panose="020B0604020202020204" pitchFamily="34" charset="0"/>
              <a:buChar char="•"/>
            </a:pPr>
            <a:r>
              <a:rPr lang="en-US" sz="2800" dirty="0"/>
              <a:t>Recognizing and dealing with emotions</a:t>
            </a:r>
          </a:p>
          <a:p>
            <a:pPr marL="571500" indent="-571500">
              <a:buClr>
                <a:srgbClr val="CC4927"/>
              </a:buClr>
              <a:buFont typeface="Arial" panose="020B0604020202020204" pitchFamily="34" charset="0"/>
              <a:buChar char="•"/>
            </a:pPr>
            <a:r>
              <a:rPr lang="en-US" sz="2800" dirty="0"/>
              <a:t>Trauma history</a:t>
            </a:r>
          </a:p>
          <a:p>
            <a:pPr marL="571500" indent="-571500">
              <a:buClr>
                <a:srgbClr val="CC4927"/>
              </a:buClr>
              <a:buFont typeface="Arial" panose="020B0604020202020204" pitchFamily="34" charset="0"/>
              <a:buChar char="•"/>
            </a:pPr>
            <a:r>
              <a:rPr lang="en-US" sz="2800" dirty="0"/>
              <a:t>Mental health issues</a:t>
            </a:r>
          </a:p>
          <a:p>
            <a:pPr marL="571500" indent="-571500">
              <a:buClr>
                <a:srgbClr val="CC4927"/>
              </a:buClr>
              <a:buFont typeface="Arial" panose="020B0604020202020204" pitchFamily="34" charset="0"/>
              <a:buChar char="•"/>
            </a:pPr>
            <a:r>
              <a:rPr lang="en-US" sz="2800" dirty="0"/>
              <a:t>Feelings of shame and guilt</a:t>
            </a:r>
          </a:p>
          <a:p>
            <a:pPr marL="571500" indent="-571500">
              <a:buClr>
                <a:srgbClr val="CC4927"/>
              </a:buClr>
              <a:buFont typeface="Arial" panose="020B0604020202020204" pitchFamily="34" charset="0"/>
              <a:buChar char="•"/>
            </a:pPr>
            <a:r>
              <a:rPr lang="en-US" sz="2800" dirty="0"/>
              <a:t>Poor relationship history (romantic and family)</a:t>
            </a:r>
          </a:p>
          <a:p>
            <a:pPr marL="571500" indent="-571500">
              <a:buClr>
                <a:srgbClr val="CC4927"/>
              </a:buClr>
              <a:buFont typeface="Arial" panose="020B0604020202020204" pitchFamily="34" charset="0"/>
              <a:buChar char="•"/>
            </a:pPr>
            <a:r>
              <a:rPr lang="en-US" sz="2800" dirty="0"/>
              <a:t>Difficulties in social relationships</a:t>
            </a:r>
          </a:p>
          <a:p>
            <a:pPr marL="571500" indent="-571500">
              <a:buClr>
                <a:srgbClr val="CC4927"/>
              </a:buClr>
              <a:buFont typeface="Arial" panose="020B0604020202020204" pitchFamily="34" charset="0"/>
              <a:buChar char="•"/>
            </a:pPr>
            <a:r>
              <a:rPr lang="en-US" sz="2800" dirty="0"/>
              <a:t>Lack of trust and confidence in own maternal abilities</a:t>
            </a:r>
          </a:p>
          <a:p>
            <a:pPr marL="571500" indent="-571500">
              <a:buClr>
                <a:srgbClr val="CC4927"/>
              </a:buClr>
              <a:buFont typeface="Arial" panose="020B0604020202020204" pitchFamily="34" charset="0"/>
              <a:buChar char="•"/>
            </a:pPr>
            <a:r>
              <a:rPr lang="en-US" sz="2800" dirty="0"/>
              <a:t>High expectations for self and children</a:t>
            </a:r>
          </a:p>
          <a:p>
            <a:pPr marL="571500" indent="-571500">
              <a:buClr>
                <a:srgbClr val="CC4927"/>
              </a:buClr>
              <a:buFont typeface="Arial" panose="020B0604020202020204" pitchFamily="34" charset="0"/>
              <a:buChar char="•"/>
            </a:pPr>
            <a:r>
              <a:rPr lang="en-US" sz="2800" dirty="0"/>
              <a:t>Easily disappointed in self and child</a:t>
            </a:r>
          </a:p>
        </p:txBody>
      </p:sp>
    </p:spTree>
    <p:extLst>
      <p:ext uri="{BB962C8B-B14F-4D97-AF65-F5344CB8AC3E}">
        <p14:creationId xmlns:p14="http://schemas.microsoft.com/office/powerpoint/2010/main" val="1874500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B59FC1-916F-B54B-B7A6-99862D61D3A0}"/>
              </a:ext>
            </a:extLst>
          </p:cNvPr>
          <p:cNvSpPr>
            <a:spLocks noGrp="1"/>
          </p:cNvSpPr>
          <p:nvPr>
            <p:ph type="title"/>
          </p:nvPr>
        </p:nvSpPr>
        <p:spPr/>
        <p:txBody>
          <a:bodyPr anchor="ctr">
            <a:normAutofit/>
          </a:bodyPr>
          <a:lstStyle/>
          <a:p>
            <a:pPr algn="l"/>
            <a:r>
              <a:rPr lang="en-US" b="1" dirty="0"/>
              <a:t>	Supporting Parents with SUD</a:t>
            </a:r>
          </a:p>
        </p:txBody>
      </p:sp>
      <p:sp>
        <p:nvSpPr>
          <p:cNvPr id="10" name="Slide Number Placeholder 3">
            <a:extLst>
              <a:ext uri="{FF2B5EF4-FFF2-40B4-BE49-F238E27FC236}">
                <a16:creationId xmlns:a16="http://schemas.microsoft.com/office/drawing/2014/main" id="{02FC6FEA-439D-48CB-B4AC-01E5342F3904}"/>
              </a:ext>
            </a:extLst>
          </p:cNvPr>
          <p:cNvSpPr>
            <a:spLocks noGrp="1"/>
          </p:cNvSpPr>
          <p:nvPr>
            <p:ph type="sldNum" sz="quarter" idx="12"/>
          </p:nvPr>
        </p:nvSpPr>
        <p:spPr>
          <a:xfrm>
            <a:off x="9347200" y="635635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ontserrat"/>
                <a:ea typeface="+mn-ea"/>
                <a:cs typeface="Montserra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8AC8AB3-89FF-6B46-8AC9-C2C378680D21}" type="slidenum">
              <a:rPr lang="en-US" smtClean="0"/>
              <a:pPr>
                <a:spcAft>
                  <a:spcPts val="600"/>
                </a:spcAft>
              </a:pPr>
              <a:t>48</a:t>
            </a:fld>
            <a:endParaRPr lang="en-US" dirty="0"/>
          </a:p>
        </p:txBody>
      </p:sp>
      <p:sp>
        <p:nvSpPr>
          <p:cNvPr id="4" name="Rectangle 3">
            <a:extLst>
              <a:ext uri="{FF2B5EF4-FFF2-40B4-BE49-F238E27FC236}">
                <a16:creationId xmlns:a16="http://schemas.microsoft.com/office/drawing/2014/main" id="{BA9A3DE5-7CAA-42C5-81C5-141CDB77A541}"/>
              </a:ext>
            </a:extLst>
          </p:cNvPr>
          <p:cNvSpPr/>
          <p:nvPr/>
        </p:nvSpPr>
        <p:spPr>
          <a:xfrm>
            <a:off x="2529272" y="1735843"/>
            <a:ext cx="8669567" cy="4446588"/>
          </a:xfrm>
          <a:prstGeom prst="rect">
            <a:avLst/>
          </a:prstGeom>
        </p:spPr>
        <p:txBody>
          <a:bodyPr/>
          <a:lstStyle/>
          <a:p>
            <a:pPr marL="285750" lvl="0" indent="-285750">
              <a:buClr>
                <a:srgbClr val="CC4927"/>
              </a:buClr>
              <a:buFont typeface="Arial" panose="020B0604020202020204" pitchFamily="34" charset="0"/>
              <a:buChar char="•"/>
            </a:pPr>
            <a:r>
              <a:rPr lang="en-US" sz="2400" b="0" i="0" baseline="0" dirty="0">
                <a:solidFill>
                  <a:srgbClr val="00467F"/>
                </a:solidFill>
                <a:latin typeface="+mn-lt"/>
                <a:ea typeface="Source Sans Pro" panose="020B0503030403020204" pitchFamily="34" charset="0"/>
              </a:rPr>
              <a:t>Begins during pregnancy</a:t>
            </a:r>
            <a:endParaRPr lang="en-US" sz="2400" b="0" i="0" dirty="0">
              <a:solidFill>
                <a:srgbClr val="00467F"/>
              </a:solidFill>
              <a:latin typeface="+mn-lt"/>
              <a:ea typeface="Source Sans Pro" panose="020B0503030403020204" pitchFamily="34" charset="0"/>
            </a:endParaRPr>
          </a:p>
          <a:p>
            <a:pPr marL="285750" lvl="0" indent="-285750">
              <a:buClr>
                <a:srgbClr val="CC4927"/>
              </a:buClr>
              <a:buFont typeface="Arial" panose="020B0604020202020204" pitchFamily="34" charset="0"/>
              <a:buChar char="•"/>
            </a:pPr>
            <a:r>
              <a:rPr lang="en-US" sz="2400" b="0" i="0" baseline="0" dirty="0">
                <a:solidFill>
                  <a:srgbClr val="00467F"/>
                </a:solidFill>
                <a:latin typeface="+mn-lt"/>
                <a:ea typeface="Source Sans Pro" panose="020B0503030403020204" pitchFamily="34" charset="0"/>
              </a:rPr>
              <a:t>Must build capacity to read and interpret baby’s states</a:t>
            </a:r>
            <a:endParaRPr lang="en-US" sz="2400" b="0" i="0" dirty="0">
              <a:solidFill>
                <a:srgbClr val="00467F"/>
              </a:solidFill>
              <a:latin typeface="+mn-lt"/>
              <a:ea typeface="Source Sans Pro" panose="020B0503030403020204" pitchFamily="34" charset="0"/>
            </a:endParaRPr>
          </a:p>
          <a:p>
            <a:pPr marL="285750" lvl="0" indent="-285750">
              <a:buClr>
                <a:srgbClr val="CC4927"/>
              </a:buClr>
              <a:buFont typeface="Arial" panose="020B0604020202020204" pitchFamily="34" charset="0"/>
              <a:buChar char="•"/>
            </a:pPr>
            <a:r>
              <a:rPr lang="en-US" sz="2400" b="0" i="0" baseline="0" dirty="0">
                <a:solidFill>
                  <a:srgbClr val="00467F"/>
                </a:solidFill>
                <a:latin typeface="+mn-lt"/>
                <a:ea typeface="Source Sans Pro" panose="020B0503030403020204" pitchFamily="34" charset="0"/>
              </a:rPr>
              <a:t>Also supports mothers in processing and changing own emotional reactions</a:t>
            </a:r>
            <a:endParaRPr lang="en-US" sz="2400" b="0" i="0" dirty="0">
              <a:solidFill>
                <a:srgbClr val="00467F"/>
              </a:solidFill>
              <a:latin typeface="+mn-lt"/>
              <a:ea typeface="Source Sans Pro" panose="020B0503030403020204" pitchFamily="34" charset="0"/>
            </a:endParaRPr>
          </a:p>
          <a:p>
            <a:pPr marL="285750" lvl="0" indent="-285750">
              <a:buClr>
                <a:srgbClr val="CC4927"/>
              </a:buClr>
              <a:buFont typeface="Arial" panose="020B0604020202020204" pitchFamily="34" charset="0"/>
              <a:buChar char="•"/>
            </a:pPr>
            <a:r>
              <a:rPr lang="en-US" sz="2400" b="0" i="0" baseline="0" dirty="0">
                <a:solidFill>
                  <a:srgbClr val="00467F"/>
                </a:solidFill>
                <a:latin typeface="+mn-lt"/>
                <a:ea typeface="Source Sans Pro" panose="020B0503030403020204" pitchFamily="34" charset="0"/>
              </a:rPr>
              <a:t>Strengthen mother’s ability to soothe infant and build confidence</a:t>
            </a:r>
            <a:endParaRPr lang="en-US" sz="2400" b="0" i="0" dirty="0">
              <a:solidFill>
                <a:srgbClr val="00467F"/>
              </a:solidFill>
              <a:latin typeface="+mn-lt"/>
              <a:ea typeface="Source Sans Pro" panose="020B0503030403020204" pitchFamily="34" charset="0"/>
            </a:endParaRPr>
          </a:p>
          <a:p>
            <a:pPr marL="285750" lvl="0" indent="-285750">
              <a:buClr>
                <a:srgbClr val="CC4927"/>
              </a:buClr>
              <a:buFont typeface="Arial" panose="020B0604020202020204" pitchFamily="34" charset="0"/>
              <a:buChar char="•"/>
            </a:pPr>
            <a:r>
              <a:rPr lang="en-US" sz="2400" b="0" i="0" baseline="0" dirty="0">
                <a:solidFill>
                  <a:srgbClr val="00467F"/>
                </a:solidFill>
                <a:latin typeface="+mn-lt"/>
                <a:ea typeface="Source Sans Pro" panose="020B0503030403020204" pitchFamily="34" charset="0"/>
              </a:rPr>
              <a:t>Builds ability to manage daily cycles and rhythms of feeding, sleep and play for infants</a:t>
            </a:r>
            <a:endParaRPr lang="en-US" sz="2400" b="0" i="0" dirty="0">
              <a:solidFill>
                <a:srgbClr val="00467F"/>
              </a:solidFill>
              <a:latin typeface="+mn-lt"/>
              <a:ea typeface="Source Sans Pro" panose="020B0503030403020204" pitchFamily="34" charset="0"/>
            </a:endParaRPr>
          </a:p>
          <a:p>
            <a:pPr marL="285750" lvl="0" indent="-285750">
              <a:buClr>
                <a:srgbClr val="CC4927"/>
              </a:buClr>
              <a:buFont typeface="Arial" panose="020B0604020202020204" pitchFamily="34" charset="0"/>
              <a:buChar char="•"/>
            </a:pPr>
            <a:r>
              <a:rPr lang="en-US" sz="2400" b="0" i="0" baseline="0" dirty="0">
                <a:solidFill>
                  <a:srgbClr val="00467F"/>
                </a:solidFill>
                <a:latin typeface="+mn-lt"/>
                <a:ea typeface="Source Sans Pro" panose="020B0503030403020204" pitchFamily="34" charset="0"/>
              </a:rPr>
              <a:t>Must respect what we know about regulation for mom and baby while also supporting development of co-regulation </a:t>
            </a:r>
            <a:endParaRPr lang="en-US" sz="2400" b="0" i="0" dirty="0">
              <a:solidFill>
                <a:srgbClr val="00467F"/>
              </a:solidFill>
              <a:latin typeface="+mn-lt"/>
              <a:ea typeface="Source Sans Pro" panose="020B0503030403020204" pitchFamily="34" charset="0"/>
            </a:endParaRPr>
          </a:p>
        </p:txBody>
      </p:sp>
    </p:spTree>
    <p:extLst>
      <p:ext uri="{BB962C8B-B14F-4D97-AF65-F5344CB8AC3E}">
        <p14:creationId xmlns:p14="http://schemas.microsoft.com/office/powerpoint/2010/main" val="4023138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C45A2F-09F4-8547-946E-60402F230C2C}"/>
              </a:ext>
            </a:extLst>
          </p:cNvPr>
          <p:cNvSpPr>
            <a:spLocks noGrp="1"/>
          </p:cNvSpPr>
          <p:nvPr>
            <p:ph type="title"/>
          </p:nvPr>
        </p:nvSpPr>
        <p:spPr/>
        <p:txBody>
          <a:bodyPr/>
          <a:lstStyle/>
          <a:p>
            <a:pPr algn="l"/>
            <a:r>
              <a:rPr lang="en-US" b="1" dirty="0"/>
              <a:t>	Wondering About Baby Together</a:t>
            </a:r>
          </a:p>
        </p:txBody>
      </p:sp>
      <p:sp>
        <p:nvSpPr>
          <p:cNvPr id="2" name="Content Placeholder 1">
            <a:extLst>
              <a:ext uri="{FF2B5EF4-FFF2-40B4-BE49-F238E27FC236}">
                <a16:creationId xmlns:a16="http://schemas.microsoft.com/office/drawing/2014/main" id="{3429855D-DA36-7B4F-A3B6-A9938AF2D193}"/>
              </a:ext>
            </a:extLst>
          </p:cNvPr>
          <p:cNvSpPr>
            <a:spLocks noGrp="1"/>
          </p:cNvSpPr>
          <p:nvPr>
            <p:ph type="body" sz="quarter" idx="10"/>
          </p:nvPr>
        </p:nvSpPr>
        <p:spPr/>
        <p:txBody>
          <a:bodyPr>
            <a:normAutofit fontScale="92500" lnSpcReduction="20000"/>
          </a:bodyPr>
          <a:lstStyle/>
          <a:p>
            <a:pPr marL="0" indent="0">
              <a:buNone/>
            </a:pPr>
            <a:r>
              <a:rPr lang="en-US" sz="3200" b="1" dirty="0">
                <a:solidFill>
                  <a:srgbClr val="CC4927"/>
                </a:solidFill>
              </a:rPr>
              <a:t>Staff:</a:t>
            </a:r>
          </a:p>
          <a:p>
            <a:pPr marL="342900" indent="-342900">
              <a:buClr>
                <a:srgbClr val="CC4927"/>
              </a:buClr>
              <a:buFont typeface="Arial" panose="020B0604020202020204" pitchFamily="34" charset="0"/>
              <a:buChar char="•"/>
            </a:pPr>
            <a:r>
              <a:rPr lang="en-US" sz="2400" dirty="0"/>
              <a:t>Waits for the parent to comment and then reinforces or expands on the parent’s comment;</a:t>
            </a:r>
          </a:p>
          <a:p>
            <a:pPr marL="342900" indent="-342900">
              <a:buClr>
                <a:srgbClr val="CC4927"/>
              </a:buClr>
              <a:buFont typeface="Arial" panose="020B0604020202020204" pitchFamily="34" charset="0"/>
              <a:buChar char="•"/>
            </a:pPr>
            <a:r>
              <a:rPr lang="en-US" sz="2400" dirty="0"/>
              <a:t>Asks open ended questions (What do you think is going on for her right now? What might she be telling us?)</a:t>
            </a:r>
          </a:p>
          <a:p>
            <a:pPr marL="342900" indent="-342900">
              <a:buClr>
                <a:srgbClr val="CC4927"/>
              </a:buClr>
              <a:buFont typeface="Arial" panose="020B0604020202020204" pitchFamily="34" charset="0"/>
              <a:buChar char="•"/>
            </a:pPr>
            <a:r>
              <a:rPr lang="en-US" sz="2400" dirty="0"/>
              <a:t>Wonders out loud about specific infant behaviors (When she saw your face, her eyes brightened, her breathing became steadier, and she kept her focus on you; I wonder what she is telling you right now)</a:t>
            </a:r>
          </a:p>
          <a:p>
            <a:pPr marL="342900" indent="-342900">
              <a:buClr>
                <a:srgbClr val="CC4927"/>
              </a:buClr>
              <a:buFont typeface="Arial" panose="020B0604020202020204" pitchFamily="34" charset="0"/>
              <a:buChar char="•"/>
            </a:pPr>
            <a:r>
              <a:rPr lang="en-US" sz="2400" dirty="0"/>
              <a:t>Serves as a </a:t>
            </a:r>
            <a:r>
              <a:rPr lang="en-US" sz="2400" i="1" dirty="0">
                <a:solidFill>
                  <a:srgbClr val="CC4927"/>
                </a:solidFill>
              </a:rPr>
              <a:t>collaborative</a:t>
            </a:r>
            <a:r>
              <a:rPr lang="en-US" sz="2400" dirty="0"/>
              <a:t> observer who wonders aloud about what the baby may be telling the mother</a:t>
            </a:r>
          </a:p>
          <a:p>
            <a:endParaRPr lang="en-US" sz="2000" dirty="0"/>
          </a:p>
          <a:p>
            <a:endParaRPr lang="en-US" sz="2000" dirty="0"/>
          </a:p>
          <a:p>
            <a:endParaRPr lang="en-US" sz="3200" dirty="0"/>
          </a:p>
        </p:txBody>
      </p:sp>
    </p:spTree>
    <p:extLst>
      <p:ext uri="{BB962C8B-B14F-4D97-AF65-F5344CB8AC3E}">
        <p14:creationId xmlns:p14="http://schemas.microsoft.com/office/powerpoint/2010/main" val="639552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398" b="1" dirty="0"/>
              <a:t>Housekeeping Items</a:t>
            </a:r>
          </a:p>
        </p:txBody>
      </p:sp>
      <p:sp>
        <p:nvSpPr>
          <p:cNvPr id="3" name="Content Placeholder 2">
            <a:extLst>
              <a:ext uri="{FF2B5EF4-FFF2-40B4-BE49-F238E27FC236}">
                <a16:creationId xmlns:a16="http://schemas.microsoft.com/office/drawing/2014/main" id="{D8097FC8-647A-4AA6-9BBC-406D6D9F6206}"/>
              </a:ext>
            </a:extLst>
          </p:cNvPr>
          <p:cNvSpPr>
            <a:spLocks noGrp="1"/>
          </p:cNvSpPr>
          <p:nvPr>
            <p:ph sz="quarter" idx="13"/>
          </p:nvPr>
        </p:nvSpPr>
        <p:spPr>
          <a:xfrm>
            <a:off x="457200" y="1234440"/>
            <a:ext cx="10491278" cy="4583036"/>
          </a:xfrm>
        </p:spPr>
        <p:txBody>
          <a:bodyPr>
            <a:normAutofit/>
          </a:bodyPr>
          <a:lstStyle/>
          <a:p>
            <a:pPr marL="342787" indent="-342787" defTabSz="669524">
              <a:buClr>
                <a:prstClr val="black"/>
              </a:buClr>
              <a:buFont typeface="Arial"/>
              <a:buChar char="•"/>
            </a:pPr>
            <a:r>
              <a:rPr lang="en-US" sz="2800" dirty="0">
                <a:latin typeface="+mj-lt"/>
              </a:rPr>
              <a:t>Slides for today’s session are available:</a:t>
            </a:r>
          </a:p>
          <a:p>
            <a:pPr lvl="6" defTabSz="669524">
              <a:buClr>
                <a:prstClr val="black"/>
              </a:buClr>
            </a:pPr>
            <a:r>
              <a:rPr lang="en-US" sz="2800" dirty="0">
                <a:latin typeface="+mj-lt"/>
              </a:rPr>
              <a:t>		Mid-America ATTC </a:t>
            </a:r>
            <a:r>
              <a:rPr lang="en-US" sz="2800" dirty="0">
                <a:latin typeface="+mj-lt"/>
                <a:hlinkClick r:id="rId3"/>
              </a:rPr>
              <a:t>www.attcnetwork.org/midamerica</a:t>
            </a:r>
            <a:endParaRPr lang="en-US" sz="2800" dirty="0">
              <a:latin typeface="+mj-lt"/>
            </a:endParaRPr>
          </a:p>
          <a:p>
            <a:pPr lvl="2" defTabSz="669524">
              <a:buClr>
                <a:prstClr val="black"/>
              </a:buClr>
            </a:pPr>
            <a:r>
              <a:rPr lang="en-US" sz="2800" dirty="0">
                <a:latin typeface="+mj-lt"/>
              </a:rPr>
              <a:t>		Missouri Hospital Association </a:t>
            </a:r>
            <a:r>
              <a:rPr lang="en-US" sz="2800" dirty="0">
                <a:hlinkClick r:id="rId4"/>
              </a:rPr>
              <a:t>Maternal-Child Health -</a:t>
            </a:r>
            <a:r>
              <a:rPr lang="en-US" sz="2800" dirty="0"/>
              <a:t> 			</a:t>
            </a:r>
            <a:r>
              <a:rPr lang="en-US" sz="2800" dirty="0">
                <a:hlinkClick r:id="rId4"/>
              </a:rPr>
              <a:t>MHA (mhanet.com)</a:t>
            </a:r>
            <a:endParaRPr lang="en-US" sz="2800" dirty="0"/>
          </a:p>
          <a:p>
            <a:pPr marL="342787" lvl="2" indent="-342787" defTabSz="669524">
              <a:buClr>
                <a:prstClr val="black"/>
              </a:buClr>
              <a:buFont typeface="Arial"/>
              <a:buChar char="•"/>
            </a:pPr>
            <a:r>
              <a:rPr lang="en-US" sz="2800" dirty="0">
                <a:latin typeface="+mj-lt"/>
              </a:rPr>
              <a:t>Participant Manual coming soon!</a:t>
            </a:r>
          </a:p>
          <a:p>
            <a:pPr marL="342787" lvl="3" indent="-342787" defTabSz="669524">
              <a:buClr>
                <a:prstClr val="black"/>
              </a:buClr>
              <a:buFont typeface="Arial"/>
              <a:buChar char="•"/>
            </a:pPr>
            <a:r>
              <a:rPr lang="en-US" sz="2800" dirty="0">
                <a:latin typeface="+mj-lt"/>
              </a:rPr>
              <a:t>We will provide a FAQ at the end of the series</a:t>
            </a:r>
          </a:p>
          <a:p>
            <a:pPr marL="342787" lvl="3" indent="-342787" defTabSz="669524">
              <a:buClr>
                <a:prstClr val="black"/>
              </a:buClr>
              <a:buFont typeface="Arial"/>
              <a:buChar char="•"/>
            </a:pPr>
            <a:r>
              <a:rPr lang="en-US" sz="2800" dirty="0">
                <a:latin typeface="+mj-lt"/>
              </a:rPr>
              <a:t>Please ask questions in the chat</a:t>
            </a:r>
          </a:p>
          <a:p>
            <a:pPr marL="342787" lvl="3" indent="-342787" defTabSz="669524">
              <a:buClr>
                <a:prstClr val="black"/>
              </a:buClr>
              <a:buFont typeface="Arial"/>
              <a:buChar char="•"/>
            </a:pPr>
            <a:r>
              <a:rPr lang="en-US" sz="2800" dirty="0">
                <a:latin typeface="+mj-lt"/>
              </a:rPr>
              <a:t>Please keep stay on mute and turn on your cameras</a:t>
            </a:r>
          </a:p>
          <a:p>
            <a:pPr marL="342787" lvl="3" indent="-342787" defTabSz="669524">
              <a:buClr>
                <a:prstClr val="black"/>
              </a:buClr>
              <a:buFont typeface="Arial"/>
              <a:buChar char="•"/>
            </a:pPr>
            <a:endParaRPr lang="en-US" sz="2800" dirty="0">
              <a:latin typeface="+mj-lt"/>
            </a:endParaRPr>
          </a:p>
          <a:p>
            <a:pPr lvl="3" defTabSz="669524">
              <a:buClr>
                <a:prstClr val="black"/>
              </a:buClr>
            </a:pPr>
            <a:endParaRPr lang="en-US" sz="2800" dirty="0">
              <a:latin typeface="+mj-lt"/>
            </a:endParaRPr>
          </a:p>
        </p:txBody>
      </p:sp>
    </p:spTree>
    <p:extLst>
      <p:ext uri="{BB962C8B-B14F-4D97-AF65-F5344CB8AC3E}">
        <p14:creationId xmlns:p14="http://schemas.microsoft.com/office/powerpoint/2010/main" val="69188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A2B84F-F705-455E-9F23-C8C87E50BEFA}"/>
              </a:ext>
            </a:extLst>
          </p:cNvPr>
          <p:cNvSpPr>
            <a:spLocks noGrp="1"/>
          </p:cNvSpPr>
          <p:nvPr>
            <p:ph type="title"/>
          </p:nvPr>
        </p:nvSpPr>
        <p:spPr>
          <a:xfrm>
            <a:off x="0" y="0"/>
            <a:ext cx="6426926" cy="6356350"/>
          </a:xfrm>
        </p:spPr>
        <p:txBody>
          <a:bodyPr>
            <a:normAutofit/>
          </a:bodyPr>
          <a:lstStyle/>
          <a:p>
            <a:r>
              <a:rPr lang="en-US" sz="3200" b="1" dirty="0">
                <a:latin typeface="+mn-lt"/>
                <a:ea typeface="Source Sans Pro SemiBold" panose="020B0503030403020204" pitchFamily="34" charset="0"/>
              </a:rPr>
              <a:t>As we watch Hudson post </a:t>
            </a:r>
            <a:br>
              <a:rPr lang="en-US" sz="3200" b="1" dirty="0">
                <a:latin typeface="+mn-lt"/>
                <a:ea typeface="Source Sans Pro SemiBold" panose="020B0503030403020204" pitchFamily="34" charset="0"/>
              </a:rPr>
            </a:br>
            <a:r>
              <a:rPr lang="en-US" sz="3200" b="1" dirty="0">
                <a:latin typeface="+mn-lt"/>
                <a:ea typeface="Source Sans Pro SemiBold" panose="020B0503030403020204" pitchFamily="34" charset="0"/>
              </a:rPr>
              <a:t>two “wondering” questions in the chat that you might</a:t>
            </a:r>
            <a:br>
              <a:rPr lang="en-US" sz="3200" b="1" dirty="0">
                <a:latin typeface="+mn-lt"/>
                <a:ea typeface="Source Sans Pro SemiBold" panose="020B0503030403020204" pitchFamily="34" charset="0"/>
              </a:rPr>
            </a:br>
            <a:r>
              <a:rPr lang="en-US" sz="3200" b="1" dirty="0">
                <a:latin typeface="+mn-lt"/>
                <a:ea typeface="Source Sans Pro SemiBold" panose="020B0503030403020204" pitchFamily="34" charset="0"/>
              </a:rPr>
              <a:t>pose if watching this IRL (in real life)!</a:t>
            </a:r>
            <a:endParaRPr lang="en-US" sz="3200" dirty="0">
              <a:latin typeface="+mn-lt"/>
            </a:endParaRPr>
          </a:p>
        </p:txBody>
      </p:sp>
      <p:pic>
        <p:nvPicPr>
          <p:cNvPr id="3" name="IMG_5989" descr="IMG_5989">
            <a:hlinkClick r:id="" action="ppaction://media"/>
            <a:extLst>
              <a:ext uri="{FF2B5EF4-FFF2-40B4-BE49-F238E27FC236}">
                <a16:creationId xmlns:a16="http://schemas.microsoft.com/office/drawing/2014/main" id="{B81FE00E-BACC-D04B-BFEE-9AE3E6CA1C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74871" y="0"/>
            <a:ext cx="3857625" cy="6858000"/>
          </a:xfrm>
          <a:prstGeom prst="rect">
            <a:avLst/>
          </a:prstGeom>
        </p:spPr>
      </p:pic>
    </p:spTree>
    <p:extLst>
      <p:ext uri="{BB962C8B-B14F-4D97-AF65-F5344CB8AC3E}">
        <p14:creationId xmlns:p14="http://schemas.microsoft.com/office/powerpoint/2010/main" val="80348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0BD9-6F6C-415C-9EE5-76B83D1E2E9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Let’s Take Another Look at Hudson</a:t>
            </a:r>
            <a:br>
              <a:rPr lang="en-US" b="1" dirty="0">
                <a:latin typeface="Avenir Black" panose="02000503020000020003" pitchFamily="2" charset="0"/>
              </a:rPr>
            </a:br>
            <a:endParaRPr lang="en-US" dirty="0"/>
          </a:p>
        </p:txBody>
      </p:sp>
      <p:sp>
        <p:nvSpPr>
          <p:cNvPr id="7" name="Content Placeholder 6">
            <a:extLst>
              <a:ext uri="{FF2B5EF4-FFF2-40B4-BE49-F238E27FC236}">
                <a16:creationId xmlns:a16="http://schemas.microsoft.com/office/drawing/2014/main" id="{292CC0BC-3A78-6D44-BCEA-67FDEAF28A3A}"/>
              </a:ext>
            </a:extLst>
          </p:cNvPr>
          <p:cNvSpPr>
            <a:spLocks noGrp="1"/>
          </p:cNvSpPr>
          <p:nvPr>
            <p:ph idx="1"/>
          </p:nvPr>
        </p:nvSpPr>
        <p:spPr>
          <a:xfrm>
            <a:off x="3400959" y="783183"/>
            <a:ext cx="3857626" cy="5225731"/>
          </a:xfrm>
        </p:spPr>
        <p:txBody>
          <a:bodyPr>
            <a:normAutofit fontScale="85000" lnSpcReduction="20000"/>
          </a:bodyPr>
          <a:lstStyle/>
          <a:p>
            <a:pPr marL="0" indent="0">
              <a:buNone/>
            </a:pPr>
            <a:r>
              <a:rPr lang="en-US" dirty="0"/>
              <a:t>As you watch this video, please type your observations in the chat </a:t>
            </a:r>
          </a:p>
          <a:p>
            <a:pPr marL="0" indent="0">
              <a:buNone/>
            </a:pPr>
            <a:endParaRPr lang="en-US" b="1" dirty="0">
              <a:solidFill>
                <a:schemeClr val="accent3"/>
              </a:solidFill>
            </a:endParaRPr>
          </a:p>
          <a:p>
            <a:pPr marL="571500" indent="-571500">
              <a:buClr>
                <a:srgbClr val="CC4927"/>
              </a:buClr>
              <a:buFont typeface="Arial" panose="020B0604020202020204" pitchFamily="34" charset="0"/>
              <a:buChar char="•"/>
            </a:pPr>
            <a:r>
              <a:rPr lang="en-US" dirty="0">
                <a:solidFill>
                  <a:srgbClr val="CC4927"/>
                </a:solidFill>
              </a:rPr>
              <a:t>What is Hudson trying to tell us?</a:t>
            </a:r>
          </a:p>
          <a:p>
            <a:pPr marL="571500" indent="-571500">
              <a:buClr>
                <a:srgbClr val="CC4927"/>
              </a:buClr>
              <a:buFont typeface="Arial" panose="020B0604020202020204" pitchFamily="34" charset="0"/>
              <a:buChar char="•"/>
            </a:pPr>
            <a:r>
              <a:rPr lang="en-US" dirty="0">
                <a:solidFill>
                  <a:srgbClr val="CC4927"/>
                </a:solidFill>
              </a:rPr>
              <a:t>What feeling words would you use to describe him?</a:t>
            </a:r>
          </a:p>
        </p:txBody>
      </p:sp>
      <p:pic>
        <p:nvPicPr>
          <p:cNvPr id="5" name="IMG_0518.mov">
            <a:hlinkClick r:id="" action="ppaction://media"/>
            <a:extLst>
              <a:ext uri="{FF2B5EF4-FFF2-40B4-BE49-F238E27FC236}">
                <a16:creationId xmlns:a16="http://schemas.microsoft.com/office/drawing/2014/main" id="{93B8BA59-6624-C246-94BB-BBA5C7896CE5}"/>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6997" y="0"/>
            <a:ext cx="3857625" cy="6858000"/>
          </a:xfrm>
          <a:prstGeom prst="rect">
            <a:avLst/>
          </a:prstGeom>
        </p:spPr>
      </p:pic>
    </p:spTree>
    <p:extLst>
      <p:ext uri="{BB962C8B-B14F-4D97-AF65-F5344CB8AC3E}">
        <p14:creationId xmlns:p14="http://schemas.microsoft.com/office/powerpoint/2010/main" val="264445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433D-1D86-154F-8B41-342B63266226}"/>
              </a:ext>
            </a:extLst>
          </p:cNvPr>
          <p:cNvSpPr>
            <a:spLocks noGrp="1"/>
          </p:cNvSpPr>
          <p:nvPr>
            <p:ph type="title"/>
          </p:nvPr>
        </p:nvSpPr>
        <p:spPr>
          <a:xfrm>
            <a:off x="676933" y="27998"/>
            <a:ext cx="11580600" cy="1050997"/>
          </a:xfrm>
        </p:spPr>
        <p:txBody>
          <a:bodyPr anchor="ctr">
            <a:normAutofit/>
          </a:bodyPr>
          <a:lstStyle/>
          <a:p>
            <a:pPr algn="l"/>
            <a:r>
              <a:rPr lang="en-US" sz="3600" b="1" dirty="0"/>
              <a:t>	Experiential Education</a:t>
            </a:r>
          </a:p>
        </p:txBody>
      </p:sp>
      <p:graphicFrame>
        <p:nvGraphicFramePr>
          <p:cNvPr id="6" name="Content Placeholder 2" descr="Observe for early feeding cues in real time alongside parents.  Together watch for lip smacking, sucking on fists, increased activity, opening and closing of mouth and moving head side to side">
            <a:extLst>
              <a:ext uri="{FF2B5EF4-FFF2-40B4-BE49-F238E27FC236}">
                <a16:creationId xmlns:a16="http://schemas.microsoft.com/office/drawing/2014/main" id="{8027AABE-F48F-4ACE-9F9F-EFC2F0D5A2FD}"/>
              </a:ext>
            </a:extLst>
          </p:cNvPr>
          <p:cNvGraphicFramePr>
            <a:graphicFrameLocks noGrp="1"/>
          </p:cNvGraphicFramePr>
          <p:nvPr>
            <p:ph sz="quarter" idx="13"/>
            <p:extLst>
              <p:ext uri="{D42A27DB-BD31-4B8C-83A1-F6EECF244321}">
                <p14:modId xmlns:p14="http://schemas.microsoft.com/office/powerpoint/2010/main" val="817152084"/>
              </p:ext>
            </p:extLst>
          </p:nvPr>
        </p:nvGraphicFramePr>
        <p:xfrm>
          <a:off x="237378" y="1551214"/>
          <a:ext cx="7698307" cy="4504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BC3C618E-EA31-9347-821A-66A272735CFB}"/>
              </a:ext>
            </a:extLst>
          </p:cNvPr>
          <p:cNvSpPr txBox="1"/>
          <p:nvPr/>
        </p:nvSpPr>
        <p:spPr>
          <a:xfrm>
            <a:off x="1140293" y="6396499"/>
            <a:ext cx="1005444" cy="256809"/>
          </a:xfrm>
          <a:prstGeom prst="rect">
            <a:avLst/>
          </a:prstGeom>
        </p:spPr>
        <p:txBody>
          <a:bodyPr rtlCol="0">
            <a:normAutofit fontScale="85000" lnSpcReduction="10000"/>
          </a:bodyPr>
          <a:lstStyle/>
          <a:p>
            <a:pPr>
              <a:spcAft>
                <a:spcPts val="600"/>
              </a:spcAft>
            </a:pPr>
            <a:r>
              <a:rPr lang="en-US" sz="1400" dirty="0">
                <a:solidFill>
                  <a:srgbClr val="CC4927"/>
                </a:solidFill>
              </a:rPr>
              <a:t>WIC/USDA</a:t>
            </a:r>
          </a:p>
        </p:txBody>
      </p:sp>
      <p:pic>
        <p:nvPicPr>
          <p:cNvPr id="5" name="IMG_0518.mov" descr="IMG_0518.mov">
            <a:hlinkClick r:id="" action="ppaction://media"/>
            <a:extLst>
              <a:ext uri="{FF2B5EF4-FFF2-40B4-BE49-F238E27FC236}">
                <a16:creationId xmlns:a16="http://schemas.microsoft.com/office/drawing/2014/main" id="{93B8BA59-6624-C246-94BB-BBA5C7896CE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96997" y="0"/>
            <a:ext cx="3857625" cy="6858000"/>
          </a:xfrm>
          <a:prstGeom prst="rect">
            <a:avLst/>
          </a:prstGeom>
        </p:spPr>
      </p:pic>
    </p:spTree>
    <p:extLst>
      <p:ext uri="{BB962C8B-B14F-4D97-AF65-F5344CB8AC3E}">
        <p14:creationId xmlns:p14="http://schemas.microsoft.com/office/powerpoint/2010/main" val="69347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Building Capacity For Parental Empathy</a:t>
            </a:r>
          </a:p>
        </p:txBody>
      </p:sp>
      <p:sp>
        <p:nvSpPr>
          <p:cNvPr id="3" name="Content Placeholder 2"/>
          <p:cNvSpPr>
            <a:spLocks noGrp="1"/>
          </p:cNvSpPr>
          <p:nvPr>
            <p:ph idx="1"/>
          </p:nvPr>
        </p:nvSpPr>
        <p:spPr>
          <a:xfrm>
            <a:off x="3644798" y="992187"/>
            <a:ext cx="7379091" cy="4873625"/>
          </a:xfrm>
        </p:spPr>
        <p:txBody>
          <a:bodyPr>
            <a:normAutofit lnSpcReduction="10000"/>
          </a:bodyPr>
          <a:lstStyle/>
          <a:p>
            <a:pPr marL="571500" indent="-571500">
              <a:buClr>
                <a:srgbClr val="CC4927"/>
              </a:buClr>
              <a:buFont typeface="Arial" panose="020B0604020202020204" pitchFamily="34" charset="0"/>
              <a:buChar char="•"/>
            </a:pPr>
            <a:r>
              <a:rPr lang="en-US" sz="2800" dirty="0"/>
              <a:t>Think together about the baby’s emotional experience</a:t>
            </a:r>
          </a:p>
          <a:p>
            <a:pPr marL="571500" indent="-571500">
              <a:buClr>
                <a:srgbClr val="CC4927"/>
              </a:buClr>
              <a:buFont typeface="Arial" panose="020B0604020202020204" pitchFamily="34" charset="0"/>
              <a:buChar char="•"/>
            </a:pPr>
            <a:r>
              <a:rPr lang="en-US" sz="2800" dirty="0"/>
              <a:t>Support mothers to connect how their actions impact the baby’s emotional experience</a:t>
            </a:r>
          </a:p>
          <a:p>
            <a:pPr marL="571500" indent="-571500">
              <a:buClr>
                <a:srgbClr val="CC4927"/>
              </a:buClr>
              <a:buFont typeface="Arial" panose="020B0604020202020204" pitchFamily="34" charset="0"/>
              <a:buChar char="•"/>
            </a:pPr>
            <a:r>
              <a:rPr lang="en-US" sz="2800" dirty="0"/>
              <a:t>Build an environment where parents support each other to recognize and respond to infants</a:t>
            </a:r>
          </a:p>
          <a:p>
            <a:pPr marL="571500" indent="-571500">
              <a:buClr>
                <a:srgbClr val="CC4927"/>
              </a:buClr>
              <a:buFont typeface="Arial" panose="020B0604020202020204" pitchFamily="34" charset="0"/>
              <a:buChar char="•"/>
            </a:pPr>
            <a:r>
              <a:rPr lang="en-US" sz="2800" dirty="0"/>
              <a:t>Regularly ask parents about what infants are experiencing in real time</a:t>
            </a:r>
          </a:p>
        </p:txBody>
      </p:sp>
    </p:spTree>
    <p:extLst>
      <p:ext uri="{BB962C8B-B14F-4D97-AF65-F5344CB8AC3E}">
        <p14:creationId xmlns:p14="http://schemas.microsoft.com/office/powerpoint/2010/main" val="4075126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55B566-418E-1047-973B-8B7D330FF2E1}"/>
              </a:ext>
            </a:extLst>
          </p:cNvPr>
          <p:cNvSpPr>
            <a:spLocks noGrp="1"/>
          </p:cNvSpPr>
          <p:nvPr>
            <p:ph type="title"/>
          </p:nvPr>
        </p:nvSpPr>
        <p:spPr>
          <a:xfrm>
            <a:off x="0" y="0"/>
            <a:ext cx="12192000" cy="1736203"/>
          </a:xfrm>
        </p:spPr>
        <p:txBody>
          <a:bodyPr anchor="ctr">
            <a:normAutofit/>
          </a:bodyPr>
          <a:lstStyle/>
          <a:p>
            <a:r>
              <a:rPr lang="en-US" sz="4800" b="1" dirty="0"/>
              <a:t>Feelings Questions:</a:t>
            </a:r>
          </a:p>
        </p:txBody>
      </p:sp>
      <p:graphicFrame>
        <p:nvGraphicFramePr>
          <p:cNvPr id="5" name="Content Placeholder 1" descr="Feelings Questions">
            <a:extLst>
              <a:ext uri="{FF2B5EF4-FFF2-40B4-BE49-F238E27FC236}">
                <a16:creationId xmlns:a16="http://schemas.microsoft.com/office/drawing/2014/main" id="{76B1741E-C167-4E40-A703-B2FE888C94A0}"/>
              </a:ext>
            </a:extLst>
          </p:cNvPr>
          <p:cNvGraphicFramePr>
            <a:graphicFrameLocks noGrp="1"/>
          </p:cNvGraphicFramePr>
          <p:nvPr>
            <p:ph sz="quarter" idx="10"/>
            <p:extLst>
              <p:ext uri="{D42A27DB-BD31-4B8C-83A1-F6EECF244321}">
                <p14:modId xmlns:p14="http://schemas.microsoft.com/office/powerpoint/2010/main" val="2381926170"/>
              </p:ext>
            </p:extLst>
          </p:nvPr>
        </p:nvGraphicFramePr>
        <p:xfrm>
          <a:off x="733425" y="1862667"/>
          <a:ext cx="10739438" cy="4758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7263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cs typeface="Chalkboard"/>
              </a:rPr>
              <a:t>	Feeling Words for Young Children</a:t>
            </a:r>
          </a:p>
        </p:txBody>
      </p:sp>
      <p:graphicFrame>
        <p:nvGraphicFramePr>
          <p:cNvPr id="10" name="Diagram 9" descr="Feeling Words for Young Children">
            <a:extLst>
              <a:ext uri="{FF2B5EF4-FFF2-40B4-BE49-F238E27FC236}">
                <a16:creationId xmlns:a16="http://schemas.microsoft.com/office/drawing/2014/main" id="{7ADE11BA-F2A1-498D-8300-A2A6659DC111}"/>
              </a:ext>
            </a:extLst>
          </p:cNvPr>
          <p:cNvGraphicFramePr/>
          <p:nvPr>
            <p:extLst>
              <p:ext uri="{D42A27DB-BD31-4B8C-83A1-F6EECF244321}">
                <p14:modId xmlns:p14="http://schemas.microsoft.com/office/powerpoint/2010/main" val="634838145"/>
              </p:ext>
            </p:extLst>
          </p:nvPr>
        </p:nvGraphicFramePr>
        <p:xfrm>
          <a:off x="1404257" y="1028700"/>
          <a:ext cx="9731829" cy="4751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530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98"/>
            <a:ext cx="12257532" cy="1700414"/>
          </a:xfrm>
        </p:spPr>
        <p:txBody>
          <a:bodyPr>
            <a:normAutofit/>
          </a:bodyPr>
          <a:lstStyle/>
          <a:p>
            <a:r>
              <a:rPr lang="en-US" b="1" dirty="0">
                <a:cs typeface="Chalkboard"/>
              </a:rPr>
              <a:t>	</a:t>
            </a:r>
            <a:r>
              <a:rPr lang="en-US" sz="4400" b="1" dirty="0">
                <a:cs typeface="Chalkboard"/>
              </a:rPr>
              <a:t>Being A Regulatory Partner</a:t>
            </a:r>
            <a:endParaRPr lang="en-US" b="1" dirty="0">
              <a:cs typeface="Chalkboard"/>
            </a:endParaRPr>
          </a:p>
        </p:txBody>
      </p:sp>
      <p:sp>
        <p:nvSpPr>
          <p:cNvPr id="3" name="Content Placeholder 2"/>
          <p:cNvSpPr>
            <a:spLocks noGrp="1"/>
          </p:cNvSpPr>
          <p:nvPr>
            <p:ph sz="quarter" idx="13"/>
          </p:nvPr>
        </p:nvSpPr>
        <p:spPr>
          <a:xfrm>
            <a:off x="979961" y="2084012"/>
            <a:ext cx="6175257" cy="4389120"/>
          </a:xfrm>
        </p:spPr>
        <p:txBody>
          <a:bodyPr>
            <a:normAutofit/>
          </a:bodyPr>
          <a:lstStyle/>
          <a:p>
            <a:r>
              <a:rPr lang="en-US" sz="2400" dirty="0"/>
              <a:t>Children need adults to partner with them in order to build their capacity for self-regulation</a:t>
            </a:r>
          </a:p>
          <a:p>
            <a:r>
              <a:rPr lang="en-US" sz="2400" dirty="0"/>
              <a:t>As human beings we are wired to regulate better when supported by another person</a:t>
            </a:r>
          </a:p>
          <a:p>
            <a:r>
              <a:rPr lang="en-US" sz="2400" dirty="0"/>
              <a:t>Our capacity for problem solving and other executive thinking is significantly diminished is a state of emotional arousal</a:t>
            </a:r>
          </a:p>
        </p:txBody>
      </p:sp>
      <p:pic>
        <p:nvPicPr>
          <p:cNvPr id="5" name="Content Placeholder 4">
            <a:extLs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rot="475252">
            <a:off x="7886555" y="2394604"/>
            <a:ext cx="3453054" cy="2769498"/>
          </a:xfrm>
          <a:prstGeom prst="heart">
            <a:avLst/>
          </a:prstGeom>
          <a:ln w="19050">
            <a:solidFill>
              <a:srgbClr val="00467F"/>
            </a:solidFill>
          </a:ln>
        </p:spPr>
      </p:pic>
    </p:spTree>
    <p:extLst>
      <p:ext uri="{BB962C8B-B14F-4D97-AF65-F5344CB8AC3E}">
        <p14:creationId xmlns:p14="http://schemas.microsoft.com/office/powerpoint/2010/main" val="306687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37D2-808D-41D9-B86D-48076CD4D7D9}"/>
              </a:ext>
            </a:extLst>
          </p:cNvPr>
          <p:cNvSpPr>
            <a:spLocks noGrp="1"/>
          </p:cNvSpPr>
          <p:nvPr>
            <p:ph type="title"/>
          </p:nvPr>
        </p:nvSpPr>
        <p:spPr>
          <a:xfrm>
            <a:off x="0" y="-1"/>
            <a:ext cx="3935186" cy="6857999"/>
          </a:xfrm>
        </p:spPr>
        <p:txBody>
          <a:bodyPr/>
          <a:lstStyle/>
          <a:p>
            <a:pPr marL="0" indent="0"/>
            <a:r>
              <a:rPr lang="en-US" sz="2800" b="1" dirty="0">
                <a:latin typeface="+mn-lt"/>
                <a:ea typeface="Source Sans Pro" panose="020B0503030403020204" pitchFamily="34" charset="0"/>
                <a:cs typeface="Chalkboard"/>
              </a:rPr>
              <a:t>Don’t just do something – stand there and pay attention</a:t>
            </a:r>
            <a:br>
              <a:rPr lang="en-US" b="1" dirty="0">
                <a:latin typeface="+mn-lt"/>
                <a:ea typeface="Source Sans Pro" panose="020B0503030403020204" pitchFamily="34" charset="0"/>
                <a:cs typeface="Chalkboard"/>
              </a:rPr>
            </a:br>
            <a:br>
              <a:rPr lang="en-US" sz="2000" b="1" dirty="0">
                <a:latin typeface="+mn-lt"/>
                <a:ea typeface="Source Sans Pro" panose="020B0503030403020204" pitchFamily="34" charset="0"/>
                <a:cs typeface="Chalkboard"/>
              </a:rPr>
            </a:br>
            <a:r>
              <a:rPr lang="en-US" sz="1800" dirty="0">
                <a:latin typeface="+mn-lt"/>
                <a:ea typeface="Source Sans Pro" panose="020B0503030403020204" pitchFamily="34" charset="0"/>
                <a:cs typeface="Chalkboard"/>
              </a:rPr>
              <a:t>~</a:t>
            </a:r>
            <a:r>
              <a:rPr lang="en-US" sz="1400" dirty="0">
                <a:latin typeface="+mn-lt"/>
                <a:ea typeface="Source Sans Pro" panose="020B0503030403020204" pitchFamily="34" charset="0"/>
                <a:cs typeface="Chalkboard"/>
              </a:rPr>
              <a:t>Sally Provence</a:t>
            </a:r>
            <a:endParaRPr lang="en-US" dirty="0">
              <a:latin typeface="+mn-lt"/>
            </a:endParaRPr>
          </a:p>
        </p:txBody>
      </p:sp>
      <p:pic>
        <p:nvPicPr>
          <p:cNvPr id="5" name="Picture 4" descr="A picture containing person, indoor&#10;&#10;Description automatically generated">
            <a:extLst>
              <a:ext uri="{FF2B5EF4-FFF2-40B4-BE49-F238E27FC236}">
                <a16:creationId xmlns:a16="http://schemas.microsoft.com/office/drawing/2014/main" id="{166534EC-CC81-4F49-842B-1A5CFB5B909C}"/>
              </a:ext>
            </a:extLst>
          </p:cNvPr>
          <p:cNvPicPr>
            <a:picLocks noChangeAspect="1"/>
          </p:cNvPicPr>
          <p:nvPr/>
        </p:nvPicPr>
        <p:blipFill rotWithShape="1">
          <a:blip r:embed="rId3"/>
          <a:srcRect b="16941"/>
          <a:stretch/>
        </p:blipFill>
        <p:spPr>
          <a:xfrm>
            <a:off x="3935186" y="0"/>
            <a:ext cx="8256814" cy="6858000"/>
          </a:xfrm>
          <a:prstGeom prst="rect">
            <a:avLst/>
          </a:prstGeom>
        </p:spPr>
      </p:pic>
    </p:spTree>
    <p:extLst>
      <p:ext uri="{BB962C8B-B14F-4D97-AF65-F5344CB8AC3E}">
        <p14:creationId xmlns:p14="http://schemas.microsoft.com/office/powerpoint/2010/main" val="2152555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b="1" dirty="0">
                <a:cs typeface="Chalkboard"/>
              </a:rPr>
              <a:t>	Affirmations – With Benefits</a:t>
            </a:r>
          </a:p>
        </p:txBody>
      </p:sp>
      <p:sp>
        <p:nvSpPr>
          <p:cNvPr id="3" name="Content Placeholder 2"/>
          <p:cNvSpPr>
            <a:spLocks noGrp="1"/>
          </p:cNvSpPr>
          <p:nvPr>
            <p:ph type="body" sz="quarter" idx="10"/>
          </p:nvPr>
        </p:nvSpPr>
        <p:spPr/>
        <p:txBody>
          <a:bodyPr>
            <a:normAutofit fontScale="92500"/>
          </a:bodyPr>
          <a:lstStyle/>
          <a:p>
            <a:pPr marL="0" indent="0">
              <a:buNone/>
            </a:pPr>
            <a:r>
              <a:rPr lang="en-US" b="1" dirty="0">
                <a:solidFill>
                  <a:schemeClr val="accent3">
                    <a:lumMod val="75000"/>
                  </a:schemeClr>
                </a:solidFill>
              </a:rPr>
              <a:t>Step 1:</a:t>
            </a:r>
            <a:r>
              <a:rPr lang="en-US" dirty="0"/>
              <a:t>  Pay attention to what is going well</a:t>
            </a:r>
          </a:p>
          <a:p>
            <a:pPr marL="0" indent="0">
              <a:buNone/>
            </a:pPr>
            <a:r>
              <a:rPr lang="en-US" b="1" dirty="0">
                <a:solidFill>
                  <a:schemeClr val="accent3">
                    <a:lumMod val="75000"/>
                  </a:schemeClr>
                </a:solidFill>
              </a:rPr>
              <a:t>Step 2:  </a:t>
            </a:r>
            <a:r>
              <a:rPr lang="en-US" dirty="0"/>
              <a:t>State it out loud &amp; be specific</a:t>
            </a:r>
          </a:p>
          <a:p>
            <a:pPr marL="0" indent="0">
              <a:buNone/>
            </a:pPr>
            <a:r>
              <a:rPr lang="en-US" b="1" dirty="0">
                <a:solidFill>
                  <a:schemeClr val="accent3">
                    <a:lumMod val="75000"/>
                  </a:schemeClr>
                </a:solidFill>
              </a:rPr>
              <a:t>Step 3:  </a:t>
            </a:r>
            <a:r>
              <a:rPr lang="en-US" dirty="0"/>
              <a:t>Note how child benefits</a:t>
            </a:r>
          </a:p>
          <a:p>
            <a:pPr marL="0" indent="0">
              <a:buNone/>
            </a:pPr>
            <a:endParaRPr lang="en-US" dirty="0"/>
          </a:p>
          <a:p>
            <a:pPr marL="0" indent="0">
              <a:buNone/>
            </a:pPr>
            <a:r>
              <a:rPr lang="en-US" sz="2400" b="1" i="1" dirty="0">
                <a:solidFill>
                  <a:srgbClr val="CC4927"/>
                </a:solidFill>
              </a:rPr>
              <a:t>“Wow! Your baby is so much calmer when you hold her and gently rock her, she feels so safe and secure in your arms.”</a:t>
            </a:r>
          </a:p>
        </p:txBody>
      </p:sp>
    </p:spTree>
    <p:extLst>
      <p:ext uri="{BB962C8B-B14F-4D97-AF65-F5344CB8AC3E}">
        <p14:creationId xmlns:p14="http://schemas.microsoft.com/office/powerpoint/2010/main" val="1323075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baby, little, child&#10;&#10;Description automatically generated">
            <a:extLst>
              <a:ext uri="{FF2B5EF4-FFF2-40B4-BE49-F238E27FC236}">
                <a16:creationId xmlns:a16="http://schemas.microsoft.com/office/drawing/2014/main" id="{D3F02AFE-FA65-334A-B9C0-32CC6774306B}"/>
              </a:ext>
            </a:extLst>
          </p:cNvPr>
          <p:cNvPicPr>
            <a:picLocks noChangeAspect="1"/>
          </p:cNvPicPr>
          <p:nvPr/>
        </p:nvPicPr>
        <p:blipFill>
          <a:blip r:embed="rId3"/>
          <a:stretch>
            <a:fillRect/>
          </a:stretch>
        </p:blipFill>
        <p:spPr>
          <a:xfrm>
            <a:off x="1893570" y="0"/>
            <a:ext cx="10298430" cy="6858000"/>
          </a:xfrm>
          <a:prstGeom prst="rect">
            <a:avLst/>
          </a:prstGeom>
        </p:spPr>
      </p:pic>
      <p:sp>
        <p:nvSpPr>
          <p:cNvPr id="2" name="Title 1">
            <a:extLst>
              <a:ext uri="{FF2B5EF4-FFF2-40B4-BE49-F238E27FC236}">
                <a16:creationId xmlns:a16="http://schemas.microsoft.com/office/drawing/2014/main" id="{BCD7C740-386D-4AE9-98BF-F49AFF132B25}"/>
              </a:ext>
            </a:extLst>
          </p:cNvPr>
          <p:cNvSpPr>
            <a:spLocks noGrp="1"/>
          </p:cNvSpPr>
          <p:nvPr>
            <p:ph type="title"/>
          </p:nvPr>
        </p:nvSpPr>
        <p:spPr>
          <a:xfrm>
            <a:off x="174238" y="-1"/>
            <a:ext cx="2656049" cy="6857999"/>
          </a:xfrm>
        </p:spPr>
        <p:txBody>
          <a:bodyPr/>
          <a:lstStyle/>
          <a:p>
            <a:r>
              <a:rPr lang="en-US" sz="2800" b="1" dirty="0"/>
              <a:t>Do unto others as you would have others do unto you</a:t>
            </a:r>
            <a:br>
              <a:rPr lang="en-US" dirty="0"/>
            </a:br>
            <a:br>
              <a:rPr lang="en-US" sz="2800" dirty="0"/>
            </a:br>
            <a:r>
              <a:rPr lang="en-US" sz="1400" dirty="0"/>
              <a:t>~Jaree Pawl</a:t>
            </a:r>
            <a:endParaRPr lang="en-US" sz="1600" dirty="0"/>
          </a:p>
        </p:txBody>
      </p:sp>
    </p:spTree>
    <p:extLst>
      <p:ext uri="{BB962C8B-B14F-4D97-AF65-F5344CB8AC3E}">
        <p14:creationId xmlns:p14="http://schemas.microsoft.com/office/powerpoint/2010/main" val="199617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4EA61-8EE9-4979-9B51-5282210D986D}"/>
              </a:ext>
            </a:extLst>
          </p:cNvPr>
          <p:cNvSpPr>
            <a:spLocks noGrp="1"/>
          </p:cNvSpPr>
          <p:nvPr>
            <p:ph type="title"/>
          </p:nvPr>
        </p:nvSpPr>
        <p:spPr/>
        <p:txBody>
          <a:bodyPr>
            <a:normAutofit/>
          </a:bodyPr>
          <a:lstStyle/>
          <a:p>
            <a:pPr lvl="0" algn="ctr" hangingPunct="0">
              <a:defRPr/>
            </a:pPr>
            <a:r>
              <a:rPr lang="en-US" dirty="0">
                <a:solidFill>
                  <a:schemeClr val="tx1"/>
                </a:solidFill>
              </a:rPr>
              <a:t>Disclaimer and Funding Statement</a:t>
            </a:r>
          </a:p>
        </p:txBody>
      </p:sp>
      <p:sp>
        <p:nvSpPr>
          <p:cNvPr id="12" name="Text Placeholder 11">
            <a:extLst>
              <a:ext uri="{FF2B5EF4-FFF2-40B4-BE49-F238E27FC236}">
                <a16:creationId xmlns:a16="http://schemas.microsoft.com/office/drawing/2014/main" id="{5556C8E1-4F3D-4DC3-83A1-307D1519C7C3}"/>
              </a:ext>
            </a:extLst>
          </p:cNvPr>
          <p:cNvSpPr>
            <a:spLocks noGrp="1"/>
          </p:cNvSpPr>
          <p:nvPr>
            <p:ph sz="quarter" idx="13"/>
          </p:nvPr>
        </p:nvSpPr>
        <p:spPr>
          <a:xfrm>
            <a:off x="590773" y="1251020"/>
            <a:ext cx="11309131" cy="4389120"/>
          </a:xfrm>
        </p:spPr>
        <p:txBody>
          <a:bodyPr>
            <a:noAutofit/>
          </a:bodyPr>
          <a:lstStyle/>
          <a:p>
            <a:pPr marL="0" indent="0" defTabSz="457050" hangingPunct="0">
              <a:lnSpc>
                <a:spcPct val="100000"/>
              </a:lnSpc>
              <a:spcBef>
                <a:spcPts val="0"/>
              </a:spcBef>
              <a:buNone/>
              <a:defRPr sz="1700"/>
            </a:pPr>
            <a:r>
              <a:rPr lang="en-US" sz="2000" dirty="0">
                <a:cs typeface="Arial" panose="020B0604020202020204" pitchFamily="34" charset="0"/>
                <a:sym typeface="Calibri"/>
              </a:rPr>
              <a:t>This presentation was prepared for the Mid-America Addiction Technology Transfer Center and the under a cooperative agreement from the Substance Abuse and Mental Health Services Administration (SAMHSA). All materials appearing in this presentation, except that taken directly from copyrighted sources, are in the public domain and may be reproduced or copied without permission from SAMHSA or the authors. Citation of the source is appreciated. Do not reproduce or distribute this presentation for a fee without specific, written authorization from Mid-America Addiction Technology Transfer Center. </a:t>
            </a:r>
          </a:p>
          <a:p>
            <a:pPr marL="0" indent="0" defTabSz="457050" hangingPunct="0">
              <a:lnSpc>
                <a:spcPct val="100000"/>
              </a:lnSpc>
              <a:spcBef>
                <a:spcPts val="0"/>
              </a:spcBef>
              <a:buNone/>
              <a:defRPr sz="1700"/>
            </a:pPr>
            <a:endParaRPr lang="en-US" sz="2000" dirty="0">
              <a:cs typeface="Arial" panose="020B0604020202020204" pitchFamily="34" charset="0"/>
              <a:sym typeface="Calibri"/>
            </a:endParaRPr>
          </a:p>
          <a:p>
            <a:pPr marL="0" indent="0" hangingPunct="0">
              <a:buNone/>
              <a:defRPr sz="1700"/>
            </a:pPr>
            <a:r>
              <a:rPr lang="en-US" sz="2000" dirty="0">
                <a:cs typeface="Arial" panose="020B0604020202020204" pitchFamily="34" charset="0"/>
                <a:sym typeface="Calibri"/>
              </a:rPr>
              <a:t>At the time of this presentation, </a:t>
            </a:r>
            <a:r>
              <a:rPr lang="en-US" sz="2000" dirty="0">
                <a:cs typeface="Arial" panose="020B0604020202020204" pitchFamily="34" charset="0"/>
              </a:rPr>
              <a:t>Tom Coderre </a:t>
            </a:r>
            <a:r>
              <a:rPr lang="en-US" sz="2000" dirty="0">
                <a:cs typeface="Arial" panose="020B0604020202020204" pitchFamily="34" charset="0"/>
                <a:sym typeface="Calibri"/>
              </a:rPr>
              <a:t>served as SAMHSA Acting Assistant Secretary. The opinions expressed herein do not reflect the official position of the Department of Health and Human Services (DHHS), or SAMHSA. No official support or endorsement of DHHS, SAMHSA, for the opinions described in this presentation is intended or should be inferred. </a:t>
            </a:r>
          </a:p>
          <a:p>
            <a:pPr marL="0" indent="0" hangingPunct="0">
              <a:buNone/>
              <a:defRPr sz="1700"/>
            </a:pPr>
            <a:endParaRPr lang="en-US" sz="2000" dirty="0">
              <a:cs typeface="Arial" panose="020B0604020202020204" pitchFamily="34" charset="0"/>
              <a:sym typeface="Calibri"/>
            </a:endParaRPr>
          </a:p>
          <a:p>
            <a:pPr marL="0" indent="0" hangingPunct="0">
              <a:buNone/>
              <a:defRPr sz="1700"/>
            </a:pPr>
            <a:r>
              <a:rPr lang="en-US" sz="2000" dirty="0">
                <a:cs typeface="Arial" panose="020B0604020202020204" pitchFamily="34" charset="0"/>
                <a:sym typeface="Calibri"/>
              </a:rPr>
              <a:t>The work of the Mid-America ATTC is supported by grant </a:t>
            </a:r>
            <a:r>
              <a:rPr lang="en-US" sz="2000" dirty="0">
                <a:cs typeface="Arial" panose="020B0604020202020204" pitchFamily="34" charset="0"/>
              </a:rPr>
              <a:t>1H79TI080208-01. </a:t>
            </a:r>
            <a:r>
              <a:rPr lang="en-US" sz="2000" dirty="0"/>
              <a:t>Funded by t</a:t>
            </a:r>
            <a:r>
              <a:rPr lang="en-US" sz="2000" dirty="0">
                <a:cs typeface="Arial" panose="020B0604020202020204" pitchFamily="34" charset="0"/>
                <a:sym typeface="Calibri"/>
              </a:rPr>
              <a:t>he Department of Health and Human Services, Substance Abuse and Mental Health Services Administration. </a:t>
            </a:r>
          </a:p>
          <a:p>
            <a:endParaRPr lang="en-US" sz="2050" dirty="0"/>
          </a:p>
        </p:txBody>
      </p:sp>
    </p:spTree>
    <p:extLst>
      <p:ext uri="{BB962C8B-B14F-4D97-AF65-F5344CB8AC3E}">
        <p14:creationId xmlns:p14="http://schemas.microsoft.com/office/powerpoint/2010/main" val="67495853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B16F-BF54-A143-AA71-FDF0902C2FAB}"/>
              </a:ext>
            </a:extLst>
          </p:cNvPr>
          <p:cNvSpPr>
            <a:spLocks noGrp="1"/>
          </p:cNvSpPr>
          <p:nvPr>
            <p:ph type="title"/>
          </p:nvPr>
        </p:nvSpPr>
        <p:spPr>
          <a:xfrm>
            <a:off x="0" y="0"/>
            <a:ext cx="12192000" cy="1159329"/>
          </a:xfrm>
        </p:spPr>
        <p:txBody>
          <a:bodyPr>
            <a:normAutofit/>
          </a:bodyPr>
          <a:lstStyle/>
          <a:p>
            <a:r>
              <a:rPr lang="en-US" dirty="0"/>
              <a:t>	References</a:t>
            </a:r>
          </a:p>
        </p:txBody>
      </p:sp>
      <p:sp>
        <p:nvSpPr>
          <p:cNvPr id="3" name="Content Placeholder 2">
            <a:extLst>
              <a:ext uri="{FF2B5EF4-FFF2-40B4-BE49-F238E27FC236}">
                <a16:creationId xmlns:a16="http://schemas.microsoft.com/office/drawing/2014/main" id="{941D3093-5FE0-5445-879C-F74BC1C1FA4F}"/>
              </a:ext>
            </a:extLst>
          </p:cNvPr>
          <p:cNvSpPr>
            <a:spLocks noGrp="1"/>
          </p:cNvSpPr>
          <p:nvPr>
            <p:ph sz="quarter" idx="10"/>
          </p:nvPr>
        </p:nvSpPr>
        <p:spPr>
          <a:xfrm>
            <a:off x="930728" y="1338943"/>
            <a:ext cx="10532609" cy="5274128"/>
          </a:xfrm>
        </p:spPr>
        <p:txBody>
          <a:bodyPr>
            <a:normAutofit fontScale="92500" lnSpcReduction="10000"/>
          </a:bodyPr>
          <a:lstStyle/>
          <a:p>
            <a:r>
              <a:rPr lang="en-US" dirty="0"/>
              <a:t>NIDA. 2020, September 18. Principles of Effective Treatment. Retrieved from https://www.drugabuse.gov/publications/principles-drug-addiction-treatment-research-based-guide-third-edition/principles-effective-treatment on 2021, April 5</a:t>
            </a:r>
          </a:p>
          <a:p>
            <a:pPr fontAlgn="base"/>
            <a:r>
              <a:rPr lang="en-US" b="1" dirty="0"/>
              <a:t>Neonatal Drug Withdrawal </a:t>
            </a:r>
            <a:r>
              <a:rPr lang="en-US" dirty="0"/>
              <a:t>Mark L. Hudak, Rosemarie C. Tan, THE COMMITTEE ON DRUGS, THE COMMITTEE ON FETUS AND NEWBORN Pediatrics Feb 2012, 129 (2) e540-e560; </a:t>
            </a:r>
            <a:r>
              <a:rPr lang="en-US" b="1" dirty="0"/>
              <a:t>DOI:</a:t>
            </a:r>
            <a:r>
              <a:rPr lang="en-US" dirty="0"/>
              <a:t> 10.1542/peds.2011-3212</a:t>
            </a:r>
          </a:p>
          <a:p>
            <a:pPr fontAlgn="base"/>
            <a:r>
              <a:rPr lang="en-US" dirty="0"/>
              <a:t>Velez M, Jansson LM. The Opioid dependent mother and newborn dyad: non-pharmacologic care. J Addict Med. 2008 Sep;2(3):113-20. doi: 10.1097/ADM.0b013e31817e6105.</a:t>
            </a:r>
          </a:p>
          <a:p>
            <a:pPr fontAlgn="base"/>
            <a:r>
              <a:rPr lang="en-US" dirty="0"/>
              <a:t>Jones, Hendrée E. PhD; Kaltenbach, Karol PhD; Benjamin, Tara MD; Wachman, Elisha M. MD; O’Grady, Kevin E. PhD Prenatal Opioid Exposure, Neonatal Abstinence Syndrome/Neonatal Opioid Withdrawal Syndrome, and Later Child Development Research: Shortcomings and Solutions, Journal of Addiction Medicine: March/April 2019 - Volume 13 - Issue 2 - p 90-92 doi: 10.1097/ADM.0000000000000463</a:t>
            </a:r>
          </a:p>
          <a:p>
            <a:pPr fontAlgn="base"/>
            <a:r>
              <a:rPr lang="en-US" dirty="0"/>
              <a:t>Westgate, Philip &amp; Gomez Pomar, Enrique. (2017). Judging the Neonatal Abstinence Syndrome Assessment Tools to Guide Future Tool Development: The use of Clinimetrics as Opposed to Psychometrics. Frontiers in Pediatrics. 5. 204. 10.3389/fped.2017.00204. </a:t>
            </a:r>
          </a:p>
          <a:p>
            <a:pPr fontAlgn="base"/>
            <a:r>
              <a:rPr lang="en-US" dirty="0"/>
              <a:t>National Academies of Sciences, Engineering, and Medicine; Health and Medicine Division; Board on Health Sciences Policy; Committee on Medication-Assisted Treatment for Opioid Use Disorder; </a:t>
            </a:r>
            <a:r>
              <a:rPr lang="en-US" dirty="0" err="1"/>
              <a:t>Mancher</a:t>
            </a:r>
            <a:r>
              <a:rPr lang="en-US" dirty="0"/>
              <a:t> M, </a:t>
            </a:r>
            <a:r>
              <a:rPr lang="en-US" dirty="0" err="1"/>
              <a:t>Leshner</a:t>
            </a:r>
            <a:r>
              <a:rPr lang="en-US" dirty="0"/>
              <a:t> AI, editors. Medications for Opioid Use Disorder Save Lives. Washington (DC): National Academies Press (US); 2019 Mar 30. 2, The Effectiveness of Medication-Based Treatment for Opioid Use Disorder. Available from: https://</a:t>
            </a:r>
            <a:r>
              <a:rPr lang="en-US" dirty="0" err="1"/>
              <a:t>www.ncbi.nlm.nih.gov</a:t>
            </a:r>
            <a:r>
              <a:rPr lang="en-US" dirty="0"/>
              <a:t>/books/NBK541393/</a:t>
            </a:r>
          </a:p>
          <a:p>
            <a:endParaRPr lang="en-US" dirty="0"/>
          </a:p>
        </p:txBody>
      </p:sp>
    </p:spTree>
    <p:extLst>
      <p:ext uri="{BB962C8B-B14F-4D97-AF65-F5344CB8AC3E}">
        <p14:creationId xmlns:p14="http://schemas.microsoft.com/office/powerpoint/2010/main" val="3252556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C2911-0409-48CE-930F-D9A3A4DFC368}"/>
              </a:ext>
            </a:extLst>
          </p:cNvPr>
          <p:cNvSpPr>
            <a:spLocks noGrp="1"/>
          </p:cNvSpPr>
          <p:nvPr>
            <p:ph type="title"/>
          </p:nvPr>
        </p:nvSpPr>
        <p:spPr>
          <a:xfrm>
            <a:off x="0" y="0"/>
            <a:ext cx="12192000" cy="1083466"/>
          </a:xfrm>
        </p:spPr>
        <p:txBody>
          <a:bodyPr/>
          <a:lstStyle/>
          <a:p>
            <a:r>
              <a:rPr lang="en-US" dirty="0"/>
              <a:t>	References Continued</a:t>
            </a:r>
          </a:p>
        </p:txBody>
      </p:sp>
      <p:sp>
        <p:nvSpPr>
          <p:cNvPr id="3" name="Content Placeholder 2">
            <a:extLst>
              <a:ext uri="{FF2B5EF4-FFF2-40B4-BE49-F238E27FC236}">
                <a16:creationId xmlns:a16="http://schemas.microsoft.com/office/drawing/2014/main" id="{568BE41F-32CD-204F-8586-957C5355AE04}"/>
              </a:ext>
            </a:extLst>
          </p:cNvPr>
          <p:cNvSpPr>
            <a:spLocks noGrp="1"/>
          </p:cNvSpPr>
          <p:nvPr>
            <p:ph sz="quarter" idx="10"/>
          </p:nvPr>
        </p:nvSpPr>
        <p:spPr/>
        <p:txBody>
          <a:bodyPr>
            <a:normAutofit/>
          </a:bodyPr>
          <a:lstStyle/>
          <a:p>
            <a:r>
              <a:rPr lang="en-US" dirty="0"/>
              <a:t>Jansson LM, Velez M. Neonatal abstinence syndrome. Curr Opin Pediatr. 2012 Apr;24(2):252-8. doi: 10.1097/MOP.0b013e32834fdc3a. PMID: 22227786.</a:t>
            </a:r>
          </a:p>
          <a:p>
            <a:r>
              <a:rPr lang="en-US" dirty="0"/>
              <a:t>Grossman MR, Lipshaw MJ, Osborn RR, Berkwitt AK. A Novel Approach to Assessing Infants With Neonatal Abstinence Syndrome. Hosp Pediatr. 2018 Jan;8(1):1-6. doi: 10.1542/hpeds.2017-0128. PMID: 29263121.</a:t>
            </a:r>
          </a:p>
          <a:p>
            <a:r>
              <a:rPr lang="en-US" dirty="0"/>
              <a:t>Substance Abuse and Mental Health Services Administration. Medications for Opioid Use Disorder. Treatment Improvement Protocol (TIP) Series 63. Publication No. PEP20-02-01-006. Rockville, MD: Substance Abuse and Mental Health Services Administration, 2020. </a:t>
            </a:r>
          </a:p>
          <a:p>
            <a:r>
              <a:rPr lang="en-US" dirty="0"/>
              <a:t>ACOG Committee Opinion #711 Retrieved April 28, 2021 from: </a:t>
            </a:r>
            <a:r>
              <a:rPr lang="en-US" dirty="0">
                <a:hlinkClick r:id="rId2"/>
              </a:rPr>
              <a:t>https://www.acog.org/clinical/clinical-guidance/committee-opinion/articles/2017/08/opioid-use-and-opioid-use-disorder-in-pregnancy</a:t>
            </a:r>
            <a:endParaRPr lang="en-US" dirty="0"/>
          </a:p>
          <a:p>
            <a:r>
              <a:rPr lang="en-US" dirty="0"/>
              <a:t>Ecker J, </a:t>
            </a:r>
            <a:r>
              <a:rPr lang="en-US" dirty="0" err="1"/>
              <a:t>Abuhamad</a:t>
            </a:r>
            <a:r>
              <a:rPr lang="en-US" dirty="0"/>
              <a:t> A, Hill W, </a:t>
            </a:r>
            <a:r>
              <a:rPr lang="en-US" dirty="0" err="1"/>
              <a:t>Bailit</a:t>
            </a:r>
            <a:r>
              <a:rPr lang="en-US" dirty="0"/>
              <a:t> J, Bateman BT, </a:t>
            </a:r>
            <a:r>
              <a:rPr lang="en-US" dirty="0" err="1"/>
              <a:t>Berghella</a:t>
            </a:r>
            <a:r>
              <a:rPr lang="en-US" dirty="0"/>
              <a:t> V, Blake-Lamb T, </a:t>
            </a:r>
            <a:r>
              <a:rPr lang="en-US" dirty="0" err="1"/>
              <a:t>Guille</a:t>
            </a:r>
            <a:r>
              <a:rPr lang="en-US" dirty="0"/>
              <a:t> C, Landau R, Minkoff H, Prabhu M, Rosenthal E, </a:t>
            </a:r>
            <a:r>
              <a:rPr lang="en-US" dirty="0" err="1"/>
              <a:t>Terplan</a:t>
            </a:r>
            <a:r>
              <a:rPr lang="en-US" dirty="0"/>
              <a:t> M, Wright TE, Yonkers KA. Substance use disorders in pregnancy: clinical, ethical, and research imperatives of the opioid epidemic: a report of a joint workshop of the Society for Maternal-Fetal Medicine, American College of Obstetricians and Gynecologists, and American Society of Addiction Medicine. Am J </a:t>
            </a:r>
            <a:r>
              <a:rPr lang="en-US" dirty="0" err="1"/>
              <a:t>Obstet</a:t>
            </a:r>
            <a:r>
              <a:rPr lang="en-US" dirty="0"/>
              <a:t> Gynecol. 2019 Jul;221(1):B5-B28. </a:t>
            </a:r>
            <a:r>
              <a:rPr lang="en-US" dirty="0" err="1"/>
              <a:t>doi</a:t>
            </a:r>
            <a:r>
              <a:rPr lang="en-US" dirty="0"/>
              <a:t>: 10.1016/j.ajog.2019.03.022. </a:t>
            </a:r>
            <a:r>
              <a:rPr lang="en-US" dirty="0" err="1"/>
              <a:t>Epub</a:t>
            </a:r>
            <a:r>
              <a:rPr lang="en-US" dirty="0"/>
              <a:t> 2019 Mar 27. PMID: 30928567.</a:t>
            </a:r>
          </a:p>
          <a:p>
            <a:endParaRPr lang="en-US" dirty="0"/>
          </a:p>
        </p:txBody>
      </p:sp>
    </p:spTree>
    <p:extLst>
      <p:ext uri="{BB962C8B-B14F-4D97-AF65-F5344CB8AC3E}">
        <p14:creationId xmlns:p14="http://schemas.microsoft.com/office/powerpoint/2010/main" val="1320327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3C2911-0409-48CE-930F-D9A3A4DFC368}"/>
              </a:ext>
            </a:extLst>
          </p:cNvPr>
          <p:cNvSpPr>
            <a:spLocks noGrp="1"/>
          </p:cNvSpPr>
          <p:nvPr>
            <p:ph type="title"/>
          </p:nvPr>
        </p:nvSpPr>
        <p:spPr>
          <a:xfrm>
            <a:off x="0" y="0"/>
            <a:ext cx="12192000" cy="1083466"/>
          </a:xfrm>
        </p:spPr>
        <p:txBody>
          <a:bodyPr/>
          <a:lstStyle/>
          <a:p>
            <a:r>
              <a:rPr lang="en-US" dirty="0"/>
              <a:t>	References Continued</a:t>
            </a:r>
          </a:p>
        </p:txBody>
      </p:sp>
      <p:sp>
        <p:nvSpPr>
          <p:cNvPr id="3" name="Content Placeholder 2">
            <a:extLst>
              <a:ext uri="{FF2B5EF4-FFF2-40B4-BE49-F238E27FC236}">
                <a16:creationId xmlns:a16="http://schemas.microsoft.com/office/drawing/2014/main" id="{568BE41F-32CD-204F-8586-957C5355AE04}"/>
              </a:ext>
            </a:extLst>
          </p:cNvPr>
          <p:cNvSpPr>
            <a:spLocks noGrp="1"/>
          </p:cNvSpPr>
          <p:nvPr>
            <p:ph sz="quarter" idx="10"/>
          </p:nvPr>
        </p:nvSpPr>
        <p:spPr>
          <a:xfrm>
            <a:off x="947738" y="1545643"/>
            <a:ext cx="10515600" cy="4551362"/>
          </a:xfrm>
        </p:spPr>
        <p:txBody>
          <a:bodyPr>
            <a:normAutofit/>
          </a:bodyPr>
          <a:lstStyle/>
          <a:p>
            <a:r>
              <a:rPr lang="en-US" dirty="0"/>
              <a:t>Patrick SW, Barfield WD, Poindexter BB, AAP COMMITTEE ON FETUS AND NEWBORN, COMMITTEE ON SUBSTANCE USE AND PREVENTION. Neonatal Opioid Withdrawal Syndrome. Pediatrics. 2020;146(5):e2020029074</a:t>
            </a:r>
          </a:p>
          <a:p>
            <a:r>
              <a:rPr lang="en-US" dirty="0"/>
              <a:t>Spence K, </a:t>
            </a:r>
            <a:r>
              <a:rPr lang="en-US" dirty="0" err="1"/>
              <a:t>Boedeker</a:t>
            </a:r>
            <a:r>
              <a:rPr lang="en-US" dirty="0"/>
              <a:t> R, </a:t>
            </a:r>
            <a:r>
              <a:rPr lang="en-US" dirty="0" err="1"/>
              <a:t>Harhausen</a:t>
            </a:r>
            <a:r>
              <a:rPr lang="en-US" dirty="0"/>
              <a:t> M, Kaushal G, Buchanan P, </a:t>
            </a:r>
            <a:r>
              <a:rPr lang="en-US" dirty="0" err="1"/>
              <a:t>Josephsen</a:t>
            </a:r>
            <a:r>
              <a:rPr lang="en-US" dirty="0"/>
              <a:t> J. Avoiding NICU Transfers for Newborns With Neonatal Opioid Withdrawal Syndrome (NOWS): A Quality Improvement Initiative to Manage NOWS on the Mother-baby Unit. J Addict Med. 2020 Sep/Oct;14(5):401-408. </a:t>
            </a:r>
            <a:r>
              <a:rPr lang="en-US" dirty="0" err="1"/>
              <a:t>doi</a:t>
            </a:r>
            <a:r>
              <a:rPr lang="en-US" dirty="0"/>
              <a:t>: 10.1097/ADM.0000000000000607. PMID: 31972766.</a:t>
            </a:r>
          </a:p>
          <a:p>
            <a:r>
              <a:rPr lang="en-US" dirty="0" err="1"/>
              <a:t>Sanlorenzo</a:t>
            </a:r>
            <a:r>
              <a:rPr lang="en-US" dirty="0"/>
              <a:t>, L. A., Stark, A. R., &amp; Patrick, S. W. (2018). Neonatal abstinence syndrome: an update. </a:t>
            </a:r>
            <a:r>
              <a:rPr lang="en-US" i="1" dirty="0"/>
              <a:t>Current opinion in pediatrics</a:t>
            </a:r>
            <a:r>
              <a:rPr lang="en-US" dirty="0"/>
              <a:t>, </a:t>
            </a:r>
            <a:r>
              <a:rPr lang="en-US" i="1" dirty="0"/>
              <a:t>30</a:t>
            </a:r>
            <a:r>
              <a:rPr lang="en-US" dirty="0"/>
              <a:t>(2), 182–186. </a:t>
            </a:r>
            <a:r>
              <a:rPr lang="en-US" dirty="0">
                <a:hlinkClick r:id="rId2"/>
              </a:rPr>
              <a:t>https://doi.org/10.1097/MOP.0000000000000589</a:t>
            </a:r>
            <a:endParaRPr lang="en-US" dirty="0"/>
          </a:p>
          <a:p>
            <a:r>
              <a:rPr lang="en-US" dirty="0" err="1"/>
              <a:t>Pajulo</a:t>
            </a:r>
            <a:r>
              <a:rPr lang="en-US" dirty="0"/>
              <a:t>, M., &amp; </a:t>
            </a:r>
            <a:r>
              <a:rPr lang="en-US" dirty="0" err="1"/>
              <a:t>Kalland</a:t>
            </a:r>
            <a:r>
              <a:rPr lang="en-US" dirty="0"/>
              <a:t>, M. (2013). </a:t>
            </a:r>
            <a:r>
              <a:rPr lang="en-US" i="1" dirty="0"/>
              <a:t>Mentalizing-based intervention with mother-baby dyads.</a:t>
            </a:r>
            <a:r>
              <a:rPr lang="en-US" dirty="0"/>
              <a:t> In N. E. </a:t>
            </a:r>
            <a:r>
              <a:rPr lang="en-US" dirty="0" err="1"/>
              <a:t>Suchman</a:t>
            </a:r>
            <a:r>
              <a:rPr lang="en-US" dirty="0"/>
              <a:t>, M. </a:t>
            </a:r>
            <a:r>
              <a:rPr lang="en-US" dirty="0" err="1"/>
              <a:t>Pajulo</a:t>
            </a:r>
            <a:r>
              <a:rPr lang="en-US" dirty="0"/>
              <a:t>, &amp; L. C. Mayes (Eds.), </a:t>
            </a:r>
            <a:r>
              <a:rPr lang="en-US" i="1" dirty="0"/>
              <a:t>Parenting and substance abuse: Developmental approaches to intervention</a:t>
            </a:r>
            <a:r>
              <a:rPr lang="en-US" dirty="0"/>
              <a:t> (p. 282–302). Oxford University Press. </a:t>
            </a:r>
            <a:r>
              <a:rPr lang="en-US" dirty="0">
                <a:hlinkClick r:id="rId3"/>
              </a:rPr>
              <a:t>https://doi.org/10.1093/med:psych/9780199743100.003.0014</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0144851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85F5-7FAF-6C4D-9D11-C0F5283172F9}"/>
              </a:ext>
            </a:extLst>
          </p:cNvPr>
          <p:cNvSpPr>
            <a:spLocks noGrp="1"/>
          </p:cNvSpPr>
          <p:nvPr>
            <p:ph type="title"/>
          </p:nvPr>
        </p:nvSpPr>
        <p:spPr>
          <a:xfrm>
            <a:off x="0" y="0"/>
            <a:ext cx="12192000" cy="1199408"/>
          </a:xfrm>
        </p:spPr>
        <p:txBody>
          <a:bodyPr>
            <a:normAutofit/>
          </a:bodyPr>
          <a:lstStyle/>
          <a:p>
            <a:r>
              <a:rPr lang="en-US" b="1" dirty="0"/>
              <a:t>	GPRA Evaluation</a:t>
            </a:r>
          </a:p>
        </p:txBody>
      </p:sp>
      <p:pic>
        <p:nvPicPr>
          <p:cNvPr id="5" name="Picture 4">
            <a:extLst>
              <a:ext uri="{FF2B5EF4-FFF2-40B4-BE49-F238E27FC236}">
                <a16:creationId xmlns:a16="http://schemas.microsoft.com/office/drawing/2014/main" id="{0DB5B15D-3F59-4B24-969C-B17ACF26A918}"/>
              </a:ext>
            </a:extLst>
          </p:cNvPr>
          <p:cNvPicPr>
            <a:picLocks noChangeAspect="1"/>
          </p:cNvPicPr>
          <p:nvPr/>
        </p:nvPicPr>
        <p:blipFill>
          <a:blip r:embed="rId3"/>
          <a:srcRect/>
          <a:stretch/>
        </p:blipFill>
        <p:spPr>
          <a:xfrm>
            <a:off x="5185720" y="2036592"/>
            <a:ext cx="1820559" cy="1820559"/>
          </a:xfrm>
          <a:prstGeom prst="rect">
            <a:avLst/>
          </a:prstGeom>
        </p:spPr>
      </p:pic>
      <p:sp>
        <p:nvSpPr>
          <p:cNvPr id="6" name="Rectangle 5">
            <a:extLst>
              <a:ext uri="{FF2B5EF4-FFF2-40B4-BE49-F238E27FC236}">
                <a16:creationId xmlns:a16="http://schemas.microsoft.com/office/drawing/2014/main" id="{2BADF22D-4C9C-4C4D-BA13-4CD3DFA13E02}"/>
              </a:ext>
            </a:extLst>
          </p:cNvPr>
          <p:cNvSpPr/>
          <p:nvPr/>
        </p:nvSpPr>
        <p:spPr>
          <a:xfrm>
            <a:off x="3747635" y="4852620"/>
            <a:ext cx="5331909" cy="523220"/>
          </a:xfrm>
          <a:prstGeom prst="rect">
            <a:avLst/>
          </a:prstGeom>
        </p:spPr>
        <p:txBody>
          <a:bodyPr wrap="none">
            <a:spAutoFit/>
          </a:bodyPr>
          <a:lstStyle/>
          <a:p>
            <a:r>
              <a:rPr lang="en-US" sz="2800" dirty="0">
                <a:hlinkClick r:id="rId4"/>
              </a:rPr>
              <a:t>https://ttc-gpra.org/P?s=423844</a:t>
            </a:r>
            <a:r>
              <a:rPr lang="en-US" sz="2800" dirty="0"/>
              <a:t> </a:t>
            </a:r>
          </a:p>
        </p:txBody>
      </p:sp>
    </p:spTree>
    <p:extLst>
      <p:ext uri="{BB962C8B-B14F-4D97-AF65-F5344CB8AC3E}">
        <p14:creationId xmlns:p14="http://schemas.microsoft.com/office/powerpoint/2010/main" val="3132983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1310-E6FD-C84C-9D03-52D570B343B2}"/>
              </a:ext>
            </a:extLst>
          </p:cNvPr>
          <p:cNvSpPr>
            <a:spLocks noGrp="1"/>
          </p:cNvSpPr>
          <p:nvPr>
            <p:ph type="title"/>
          </p:nvPr>
        </p:nvSpPr>
        <p:spPr>
          <a:xfrm>
            <a:off x="1" y="9780"/>
            <a:ext cx="12257532" cy="1039560"/>
          </a:xfrm>
        </p:spPr>
        <p:txBody>
          <a:bodyPr>
            <a:normAutofit/>
          </a:bodyPr>
          <a:lstStyle/>
          <a:p>
            <a:pPr algn="l"/>
            <a:r>
              <a:rPr lang="en-US" dirty="0"/>
              <a:t>	</a:t>
            </a:r>
            <a:r>
              <a:rPr lang="en-US" b="1" dirty="0"/>
              <a:t>Disclosures</a:t>
            </a:r>
          </a:p>
        </p:txBody>
      </p:sp>
      <p:sp>
        <p:nvSpPr>
          <p:cNvPr id="3" name="Content Placeholder 2">
            <a:extLst>
              <a:ext uri="{FF2B5EF4-FFF2-40B4-BE49-F238E27FC236}">
                <a16:creationId xmlns:a16="http://schemas.microsoft.com/office/drawing/2014/main" id="{228A8034-F6FF-D047-82BD-1DD22833F7A6}"/>
              </a:ext>
            </a:extLst>
          </p:cNvPr>
          <p:cNvSpPr>
            <a:spLocks noGrp="1"/>
          </p:cNvSpPr>
          <p:nvPr>
            <p:ph sz="quarter" idx="13"/>
          </p:nvPr>
        </p:nvSpPr>
        <p:spPr>
          <a:xfrm>
            <a:off x="665922" y="1389413"/>
            <a:ext cx="11102008" cy="4419246"/>
          </a:xfrm>
        </p:spPr>
        <p:txBody>
          <a:bodyPr>
            <a:normAutofit fontScale="85000" lnSpcReduction="20000"/>
          </a:bodyPr>
          <a:lstStyle/>
          <a:p>
            <a:pPr>
              <a:spcAft>
                <a:spcPts val="0"/>
              </a:spcAft>
              <a:defRPr/>
            </a:pPr>
            <a:r>
              <a:rPr lang="en-US" altLang="en-US" sz="3200" u="sng" dirty="0">
                <a:solidFill>
                  <a:srgbClr val="0068A9"/>
                </a:solidFill>
              </a:rPr>
              <a:t>Successful Completion:</a:t>
            </a:r>
          </a:p>
          <a:p>
            <a:pPr>
              <a:spcAft>
                <a:spcPts val="0"/>
              </a:spcAft>
              <a:defRPr/>
            </a:pPr>
            <a:r>
              <a:rPr lang="en-US" altLang="en-US" sz="2400" dirty="0"/>
              <a:t>This live webinar offers up to 1.5</a:t>
            </a:r>
            <a:r>
              <a:rPr lang="en-US" altLang="en-US" sz="2400" dirty="0">
                <a:solidFill>
                  <a:srgbClr val="FF0000"/>
                </a:solidFill>
              </a:rPr>
              <a:t> </a:t>
            </a:r>
            <a:r>
              <a:rPr lang="en-US" altLang="en-US" sz="2400" dirty="0"/>
              <a:t>contact hours. To receive contact hours, participants must attend the activity in full </a:t>
            </a:r>
            <a:r>
              <a:rPr lang="en-US" sz="2400" dirty="0"/>
              <a:t>and complete the Evaluation and Request for Credit Form. CNE, CME and CHES Certificates along with Certificates of Attendance will be emailed within 4 – 6 weeks after submitting the Evaluation/request for Credit form. </a:t>
            </a:r>
          </a:p>
          <a:p>
            <a:pPr>
              <a:spcAft>
                <a:spcPts val="0"/>
              </a:spcAft>
              <a:defRPr/>
            </a:pPr>
            <a:endParaRPr lang="en-US" altLang="en-US" sz="3200" u="sng" dirty="0"/>
          </a:p>
          <a:p>
            <a:pPr>
              <a:spcAft>
                <a:spcPts val="0"/>
              </a:spcAft>
              <a:defRPr/>
            </a:pPr>
            <a:r>
              <a:rPr lang="en-US" altLang="en-US" sz="3200" u="sng" dirty="0">
                <a:solidFill>
                  <a:srgbClr val="0068A9"/>
                </a:solidFill>
              </a:rPr>
              <a:t>Commercial Support/Sponsorship:</a:t>
            </a:r>
          </a:p>
          <a:p>
            <a:pPr>
              <a:spcAft>
                <a:spcPts val="0"/>
              </a:spcAft>
              <a:defRPr/>
            </a:pPr>
            <a:r>
              <a:rPr lang="en-US" altLang="en-US" sz="2400" dirty="0"/>
              <a:t>There is no commercial support for this training.</a:t>
            </a:r>
          </a:p>
          <a:p>
            <a:pPr>
              <a:spcAft>
                <a:spcPts val="0"/>
              </a:spcAft>
              <a:defRPr/>
            </a:pPr>
            <a:endParaRPr lang="en-US" altLang="en-US" sz="3200" dirty="0"/>
          </a:p>
          <a:p>
            <a:pPr>
              <a:spcAft>
                <a:spcPts val="0"/>
              </a:spcAft>
              <a:defRPr/>
            </a:pPr>
            <a:r>
              <a:rPr lang="en-US" altLang="en-US" sz="3200" u="sng" dirty="0">
                <a:solidFill>
                  <a:srgbClr val="0068A9"/>
                </a:solidFill>
              </a:rPr>
              <a:t>Non-Endorsement of Products:</a:t>
            </a:r>
          </a:p>
          <a:p>
            <a:pPr>
              <a:spcAft>
                <a:spcPts val="0"/>
              </a:spcAft>
              <a:defRPr/>
            </a:pPr>
            <a:r>
              <a:rPr lang="en-US" altLang="en-US" sz="2400" dirty="0"/>
              <a:t>The University of Missouri-Kansas City School of Nursing and Health Studies, the American Academy of Family Physicians the American Nurses Credentialing Center do not approve or endorse any commercial products associated with this activity.</a:t>
            </a:r>
            <a:endParaRPr lang="en-US" sz="1800" dirty="0">
              <a:solidFill>
                <a:schemeClr val="tx1"/>
              </a:solidFill>
            </a:endParaRPr>
          </a:p>
        </p:txBody>
      </p:sp>
      <p:pic>
        <p:nvPicPr>
          <p:cNvPr id="1026" name="Picture 1">
            <a:extLst>
              <a:ext uri="{FF2B5EF4-FFF2-40B4-BE49-F238E27FC236}">
                <a16:creationId xmlns:a16="http://schemas.microsoft.com/office/drawing/2014/main" id="{D09CCC8E-B420-40AE-8B2B-10FD63FF1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760" y="6094559"/>
            <a:ext cx="1762125" cy="4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26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1310-E6FD-C84C-9D03-52D570B343B2}"/>
              </a:ext>
            </a:extLst>
          </p:cNvPr>
          <p:cNvSpPr>
            <a:spLocks noGrp="1"/>
          </p:cNvSpPr>
          <p:nvPr>
            <p:ph type="title"/>
          </p:nvPr>
        </p:nvSpPr>
        <p:spPr>
          <a:xfrm>
            <a:off x="1" y="9780"/>
            <a:ext cx="12257532" cy="1039560"/>
          </a:xfrm>
        </p:spPr>
        <p:txBody>
          <a:bodyPr>
            <a:normAutofit/>
          </a:bodyPr>
          <a:lstStyle/>
          <a:p>
            <a:pPr algn="l"/>
            <a:r>
              <a:rPr lang="en-US" dirty="0"/>
              <a:t>	</a:t>
            </a:r>
            <a:r>
              <a:rPr lang="en-US" b="1" dirty="0"/>
              <a:t>Disclosures</a:t>
            </a:r>
          </a:p>
        </p:txBody>
      </p:sp>
      <p:sp>
        <p:nvSpPr>
          <p:cNvPr id="3" name="Content Placeholder 2">
            <a:extLst>
              <a:ext uri="{FF2B5EF4-FFF2-40B4-BE49-F238E27FC236}">
                <a16:creationId xmlns:a16="http://schemas.microsoft.com/office/drawing/2014/main" id="{228A8034-F6FF-D047-82BD-1DD22833F7A6}"/>
              </a:ext>
            </a:extLst>
          </p:cNvPr>
          <p:cNvSpPr>
            <a:spLocks noGrp="1"/>
          </p:cNvSpPr>
          <p:nvPr>
            <p:ph sz="quarter" idx="13"/>
          </p:nvPr>
        </p:nvSpPr>
        <p:spPr>
          <a:xfrm>
            <a:off x="665922" y="1389413"/>
            <a:ext cx="11102008" cy="4419246"/>
          </a:xfrm>
        </p:spPr>
        <p:txBody>
          <a:bodyPr>
            <a:normAutofit fontScale="70000" lnSpcReduction="20000"/>
          </a:bodyPr>
          <a:lstStyle/>
          <a:p>
            <a:pPr>
              <a:spcAft>
                <a:spcPts val="0"/>
              </a:spcAft>
              <a:defRPr/>
            </a:pPr>
            <a:r>
              <a:rPr lang="en-US" altLang="en-US" sz="4000" u="sng" dirty="0">
                <a:solidFill>
                  <a:srgbClr val="0068A9"/>
                </a:solidFill>
              </a:rPr>
              <a:t>Conflict of Interest:</a:t>
            </a:r>
          </a:p>
          <a:p>
            <a:pPr>
              <a:spcAft>
                <a:spcPts val="0"/>
              </a:spcAft>
              <a:defRPr/>
            </a:pPr>
            <a:r>
              <a:rPr lang="en-US" altLang="en-US" sz="3200" dirty="0"/>
              <a:t>In accordance with continuing education guidelines, the speaker and planning committee members have disclosed commercial interests/financial relationships with companies whose products or services may be discussed during this program.</a:t>
            </a:r>
          </a:p>
          <a:p>
            <a:pPr>
              <a:spcAft>
                <a:spcPts val="0"/>
              </a:spcAft>
              <a:defRPr/>
            </a:pPr>
            <a:endParaRPr lang="en-US" altLang="en-US" sz="4000" u="sng" dirty="0"/>
          </a:p>
          <a:p>
            <a:pPr>
              <a:spcAft>
                <a:spcPts val="0"/>
              </a:spcAft>
              <a:defRPr/>
            </a:pPr>
            <a:r>
              <a:rPr lang="en-US" altLang="en-US" sz="4000" u="sng" dirty="0">
                <a:solidFill>
                  <a:srgbClr val="0068A9"/>
                </a:solidFill>
              </a:rPr>
              <a:t>Speakers</a:t>
            </a:r>
            <a:r>
              <a:rPr lang="en-US" altLang="en-US" sz="4000" dirty="0">
                <a:solidFill>
                  <a:srgbClr val="0068A9"/>
                </a:solidFill>
              </a:rPr>
              <a:t>: </a:t>
            </a:r>
            <a:r>
              <a:rPr lang="en-US" sz="3200" dirty="0"/>
              <a:t>Sharon A. Hesseltine, BSW </a:t>
            </a:r>
            <a:r>
              <a:rPr lang="en-US" altLang="en-US" sz="3200" dirty="0"/>
              <a:t>has nothing to disclose. </a:t>
            </a:r>
          </a:p>
          <a:p>
            <a:pPr>
              <a:spcAft>
                <a:spcPts val="0"/>
              </a:spcAft>
              <a:defRPr/>
            </a:pPr>
            <a:endParaRPr lang="en-US" altLang="en-US" sz="4000" dirty="0"/>
          </a:p>
          <a:p>
            <a:pPr>
              <a:spcAft>
                <a:spcPts val="0"/>
              </a:spcAft>
              <a:defRPr/>
            </a:pPr>
            <a:r>
              <a:rPr lang="en-US" altLang="en-US" sz="4000" u="sng" dirty="0">
                <a:solidFill>
                  <a:srgbClr val="0068A9"/>
                </a:solidFill>
              </a:rPr>
              <a:t>Planning Committee: </a:t>
            </a:r>
          </a:p>
          <a:p>
            <a:pPr>
              <a:spcAft>
                <a:spcPts val="0"/>
              </a:spcAft>
              <a:defRPr/>
            </a:pPr>
            <a:r>
              <a:rPr lang="en-US" altLang="en-US" sz="3200" dirty="0"/>
              <a:t>Pat Stilen, Kelsey Simpson Hussey, Erika Holliday, Bree Sherry, Sharon Colbert, Angela Bolen have nothing to disclose. Jacki Witt serves on the advisory board for Mayne Pharmaceuticals (Resolved). Kristin Metcalf-Wilson serves on the advisory board for Mayne and Afaxys Pharmaceuticals. (Resolved).</a:t>
            </a:r>
          </a:p>
        </p:txBody>
      </p:sp>
      <p:pic>
        <p:nvPicPr>
          <p:cNvPr id="1026" name="Picture 1">
            <a:extLst>
              <a:ext uri="{FF2B5EF4-FFF2-40B4-BE49-F238E27FC236}">
                <a16:creationId xmlns:a16="http://schemas.microsoft.com/office/drawing/2014/main" id="{D09CCC8E-B420-40AE-8B2B-10FD63FF1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760" y="6094559"/>
            <a:ext cx="1762125" cy="4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975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1310-E6FD-C84C-9D03-52D570B343B2}"/>
              </a:ext>
            </a:extLst>
          </p:cNvPr>
          <p:cNvSpPr>
            <a:spLocks noGrp="1"/>
          </p:cNvSpPr>
          <p:nvPr>
            <p:ph type="title"/>
          </p:nvPr>
        </p:nvSpPr>
        <p:spPr>
          <a:xfrm>
            <a:off x="1" y="9780"/>
            <a:ext cx="12257532" cy="1039560"/>
          </a:xfrm>
        </p:spPr>
        <p:txBody>
          <a:bodyPr>
            <a:normAutofit/>
          </a:bodyPr>
          <a:lstStyle/>
          <a:p>
            <a:pPr algn="l"/>
            <a:r>
              <a:rPr lang="en-US" dirty="0"/>
              <a:t>	</a:t>
            </a:r>
            <a:r>
              <a:rPr lang="en-US" b="1" dirty="0"/>
              <a:t>Accreditation Statements</a:t>
            </a:r>
          </a:p>
        </p:txBody>
      </p:sp>
      <p:sp>
        <p:nvSpPr>
          <p:cNvPr id="3" name="Content Placeholder 2">
            <a:extLst>
              <a:ext uri="{FF2B5EF4-FFF2-40B4-BE49-F238E27FC236}">
                <a16:creationId xmlns:a16="http://schemas.microsoft.com/office/drawing/2014/main" id="{228A8034-F6FF-D047-82BD-1DD22833F7A6}"/>
              </a:ext>
            </a:extLst>
          </p:cNvPr>
          <p:cNvSpPr>
            <a:spLocks noGrp="1"/>
          </p:cNvSpPr>
          <p:nvPr>
            <p:ph sz="quarter" idx="13"/>
          </p:nvPr>
        </p:nvSpPr>
        <p:spPr>
          <a:xfrm>
            <a:off x="665922" y="1389413"/>
            <a:ext cx="11102008" cy="4419246"/>
          </a:xfrm>
        </p:spPr>
        <p:txBody>
          <a:bodyPr>
            <a:normAutofit fontScale="40000" lnSpcReduction="20000"/>
          </a:bodyPr>
          <a:lstStyle/>
          <a:p>
            <a:pPr>
              <a:spcAft>
                <a:spcPts val="0"/>
              </a:spcAft>
              <a:defRPr/>
            </a:pPr>
            <a:r>
              <a:rPr lang="en-US" sz="4000" u="sng" dirty="0">
                <a:solidFill>
                  <a:srgbClr val="0068A9"/>
                </a:solidFill>
              </a:rPr>
              <a:t>Continuing Medical Education</a:t>
            </a:r>
            <a:endParaRPr lang="en-US" sz="4000" dirty="0"/>
          </a:p>
          <a:p>
            <a:pPr>
              <a:spcAft>
                <a:spcPts val="0"/>
              </a:spcAft>
              <a:defRPr/>
            </a:pPr>
            <a:r>
              <a:rPr lang="en-US" sz="4000" dirty="0"/>
              <a:t>The AAFP has reviewed The Brain, Substance Use Disorders and Parenting: A Health Care Professional's Guide and deemed it acceptable for up to 1.50 Online Only, Live AAFP Elective credit. Term of Approval is from 05/26/2021 to 05/26/2021. Physicians should claim only the credit commensurate with the extent of their participation in the activity</a:t>
            </a:r>
            <a:r>
              <a:rPr lang="en-US" sz="4300" dirty="0"/>
              <a:t>.</a:t>
            </a:r>
          </a:p>
          <a:p>
            <a:pPr>
              <a:spcAft>
                <a:spcPts val="0"/>
              </a:spcAft>
              <a:defRPr/>
            </a:pPr>
            <a:endParaRPr lang="en-US" sz="4400" u="sng" dirty="0">
              <a:solidFill>
                <a:srgbClr val="0068A9"/>
              </a:solidFill>
            </a:endParaRPr>
          </a:p>
          <a:p>
            <a:pPr>
              <a:spcAft>
                <a:spcPts val="0"/>
              </a:spcAft>
              <a:defRPr/>
            </a:pPr>
            <a:endParaRPr lang="en-US" sz="4400" u="sng" dirty="0">
              <a:solidFill>
                <a:srgbClr val="0068A9"/>
              </a:solidFill>
            </a:endParaRPr>
          </a:p>
          <a:p>
            <a:pPr>
              <a:spcAft>
                <a:spcPts val="0"/>
              </a:spcAft>
              <a:defRPr/>
            </a:pPr>
            <a:r>
              <a:rPr lang="en-US" sz="4000" u="sng" dirty="0">
                <a:solidFill>
                  <a:srgbClr val="0068A9"/>
                </a:solidFill>
              </a:rPr>
              <a:t>Continuing Nursing Education</a:t>
            </a:r>
          </a:p>
          <a:p>
            <a:pPr>
              <a:spcAft>
                <a:spcPts val="0"/>
              </a:spcAft>
              <a:defRPr/>
            </a:pPr>
            <a:r>
              <a:rPr lang="en-US" sz="4000" dirty="0"/>
              <a:t>The University of Missouri-Kansas City School of Nursing and Health Studies is accredited as a provider of continuing nursing professional development by the American Nurses Credentialing Center’s Commission on Accreditation.</a:t>
            </a:r>
          </a:p>
          <a:p>
            <a:pPr>
              <a:defRPr/>
            </a:pPr>
            <a:r>
              <a:rPr lang="en-US" sz="4000" dirty="0"/>
              <a:t>This program offers up to 1.5</a:t>
            </a:r>
            <a:r>
              <a:rPr lang="en-US" sz="4000" dirty="0">
                <a:solidFill>
                  <a:srgbClr val="FF0000"/>
                </a:solidFill>
              </a:rPr>
              <a:t> </a:t>
            </a:r>
            <a:r>
              <a:rPr lang="en-US" sz="4000" dirty="0"/>
              <a:t>contact hour for nurses.</a:t>
            </a:r>
          </a:p>
          <a:p>
            <a:pPr>
              <a:defRPr/>
            </a:pPr>
            <a:endParaRPr lang="en-US" sz="4000" u="sng" dirty="0">
              <a:solidFill>
                <a:srgbClr val="0068A9"/>
              </a:solidFill>
            </a:endParaRPr>
          </a:p>
          <a:p>
            <a:r>
              <a:rPr lang="en-US" sz="4000" u="sng" dirty="0">
                <a:solidFill>
                  <a:srgbClr val="0068A9"/>
                </a:solidFill>
              </a:rPr>
              <a:t>Certified and Master Certified Heath Education Specialists (CHES &amp; MCHES)</a:t>
            </a:r>
          </a:p>
          <a:p>
            <a:r>
              <a:rPr lang="en-US" sz="4000" dirty="0"/>
              <a:t>Sponsored by the University of Missouri-Kansas City School of Nursing and Health Studies, a designated provider of continuing education contact hours (CECH) in health education by the National Commission for Health Education Credentialing, Inc. This live webinar is designated for Certified Health Education Specialists (CHES) and/or Master Certified Health Education Specialists (MCHES) to receive up to 1.5 total Category I continuing education contact hours.</a:t>
            </a:r>
          </a:p>
          <a:p>
            <a:pPr>
              <a:defRPr/>
            </a:pPr>
            <a:endParaRPr lang="en-US" sz="4400" u="sng" dirty="0">
              <a:solidFill>
                <a:srgbClr val="0068A9"/>
              </a:solidFill>
            </a:endParaRPr>
          </a:p>
        </p:txBody>
      </p:sp>
      <p:pic>
        <p:nvPicPr>
          <p:cNvPr id="1026" name="Picture 1">
            <a:extLst>
              <a:ext uri="{FF2B5EF4-FFF2-40B4-BE49-F238E27FC236}">
                <a16:creationId xmlns:a16="http://schemas.microsoft.com/office/drawing/2014/main" id="{D09CCC8E-B420-40AE-8B2B-10FD63FF1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760" y="6094559"/>
            <a:ext cx="1762125" cy="4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864196"/>
      </p:ext>
    </p:extLst>
  </p:cSld>
  <p:clrMapOvr>
    <a:masterClrMapping/>
  </p:clrMapOvr>
</p:sld>
</file>

<file path=ppt/theme/theme1.xml><?xml version="1.0" encoding="utf-8"?>
<a:theme xmlns:a="http://schemas.openxmlformats.org/drawingml/2006/main" name="ATTC Master">
  <a:themeElements>
    <a:clrScheme name="Custom 9">
      <a:dk1>
        <a:sysClr val="windowText" lastClr="000000"/>
      </a:dk1>
      <a:lt1>
        <a:sysClr val="window" lastClr="FFFFFF"/>
      </a:lt1>
      <a:dk2>
        <a:srgbClr val="44546A"/>
      </a:dk2>
      <a:lt2>
        <a:srgbClr val="E7E6E6"/>
      </a:lt2>
      <a:accent1>
        <a:srgbClr val="5B9BD5"/>
      </a:accent1>
      <a:accent2>
        <a:srgbClr val="D83B01"/>
      </a:accent2>
      <a:accent3>
        <a:srgbClr val="A5A5A5"/>
      </a:accent3>
      <a:accent4>
        <a:srgbClr val="FFC000"/>
      </a:accent4>
      <a:accent5>
        <a:srgbClr val="4472C4"/>
      </a:accent5>
      <a:accent6>
        <a:srgbClr val="70AD47"/>
      </a:accent6>
      <a:hlink>
        <a:srgbClr val="034A90"/>
      </a:hlink>
      <a:folHlink>
        <a:srgbClr val="6F3B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ility guide.potx" id="{709F6ED1-91B4-42EB-B205-04CA5CDF84DF}" vid="{41E99566-B948-45A3-A3EF-0F5CFCE3D073}"/>
    </a:ext>
  </a:extLst>
</a:theme>
</file>

<file path=ppt/theme/theme2.xml><?xml version="1.0" encoding="utf-8"?>
<a:theme xmlns:a="http://schemas.openxmlformats.org/drawingml/2006/main" name="ATTC Master">
  <a:themeElements>
    <a:clrScheme name="Custom 9">
      <a:dk1>
        <a:sysClr val="windowText" lastClr="000000"/>
      </a:dk1>
      <a:lt1>
        <a:sysClr val="window" lastClr="FFFFFF"/>
      </a:lt1>
      <a:dk2>
        <a:srgbClr val="44546A"/>
      </a:dk2>
      <a:lt2>
        <a:srgbClr val="E7E6E6"/>
      </a:lt2>
      <a:accent1>
        <a:srgbClr val="5B9BD5"/>
      </a:accent1>
      <a:accent2>
        <a:srgbClr val="D83B01"/>
      </a:accent2>
      <a:accent3>
        <a:srgbClr val="A5A5A5"/>
      </a:accent3>
      <a:accent4>
        <a:srgbClr val="FFC000"/>
      </a:accent4>
      <a:accent5>
        <a:srgbClr val="4472C4"/>
      </a:accent5>
      <a:accent6>
        <a:srgbClr val="70AD47"/>
      </a:accent6>
      <a:hlink>
        <a:srgbClr val="034A90"/>
      </a:hlink>
      <a:folHlink>
        <a:srgbClr val="6F3B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ility guide.potx" id="{709F6ED1-91B4-42EB-B205-04CA5CDF84DF}" vid="{41E99566-B948-45A3-A3EF-0F5CFCE3D073}"/>
    </a:ext>
  </a:extLst>
</a:theme>
</file>

<file path=ppt/theme/theme3.xml><?xml version="1.0" encoding="utf-8"?>
<a:theme xmlns:a="http://schemas.openxmlformats.org/drawingml/2006/main" name="MHA_ppt_012621">
  <a:themeElements>
    <a:clrScheme name="NEW MHA COLORS">
      <a:dk1>
        <a:sysClr val="windowText" lastClr="000000"/>
      </a:dk1>
      <a:lt1>
        <a:sysClr val="window" lastClr="FFFFFF"/>
      </a:lt1>
      <a:dk2>
        <a:srgbClr val="44546A"/>
      </a:dk2>
      <a:lt2>
        <a:srgbClr val="FFFFFF"/>
      </a:lt2>
      <a:accent1>
        <a:srgbClr val="007167"/>
      </a:accent1>
      <a:accent2>
        <a:srgbClr val="ED7624"/>
      </a:accent2>
      <a:accent3>
        <a:srgbClr val="AB1E2E"/>
      </a:accent3>
      <a:accent4>
        <a:srgbClr val="F4B233"/>
      </a:accent4>
      <a:accent5>
        <a:srgbClr val="007299"/>
      </a:accent5>
      <a:accent6>
        <a:srgbClr val="939393"/>
      </a:accent6>
      <a:hlink>
        <a:srgbClr val="A5A5A5"/>
      </a:hlink>
      <a:folHlink>
        <a:srgbClr val="000000"/>
      </a:folHlink>
    </a:clrScheme>
    <a:fontScheme name="MHA_Proposed_PPT">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6D31D16-7312-499E-9900-F64E68EFE454}" vid="{C9E7E2EC-4632-4C53-9A70-D1A4C8A0D01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5130</TotalTime>
  <Words>5708</Words>
  <Application>Microsoft Office PowerPoint</Application>
  <PresentationFormat>Widescreen</PresentationFormat>
  <Paragraphs>529</Paragraphs>
  <Slides>63</Slides>
  <Notes>48</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63</vt:i4>
      </vt:variant>
    </vt:vector>
  </HeadingPairs>
  <TitlesOfParts>
    <vt:vector size="73" baseType="lpstr">
      <vt:lpstr>Arial</vt:lpstr>
      <vt:lpstr>Avenir Black</vt:lpstr>
      <vt:lpstr>Calibri</vt:lpstr>
      <vt:lpstr>Helvetica Neue</vt:lpstr>
      <vt:lpstr>Montserrat</vt:lpstr>
      <vt:lpstr>Open Sans</vt:lpstr>
      <vt:lpstr>Wingdings</vt:lpstr>
      <vt:lpstr>ATTC Master</vt:lpstr>
      <vt:lpstr>ATTC Master</vt:lpstr>
      <vt:lpstr>MHA_ppt_012621</vt:lpstr>
      <vt:lpstr>Pregnant and Parenting Families with SUD: Evidence-Based Treatment, Neonatal Opioid Withdrawal and Supporting the Infant-Parent Relationship </vt:lpstr>
      <vt:lpstr> This training is brought to you by: </vt:lpstr>
      <vt:lpstr>Mid-America Addiction Technology Transfer Center</vt:lpstr>
      <vt:lpstr>Missouri Hospital Association</vt:lpstr>
      <vt:lpstr>Housekeeping Items</vt:lpstr>
      <vt:lpstr>Disclaimer and Funding Statement</vt:lpstr>
      <vt:lpstr> Disclosures</vt:lpstr>
      <vt:lpstr> Disclosures</vt:lpstr>
      <vt:lpstr> Accreditation Statements</vt:lpstr>
      <vt:lpstr>Other CEs</vt:lpstr>
      <vt:lpstr> Today’s Learning Objectives</vt:lpstr>
      <vt:lpstr>Comprehensive Care Begins with Screening</vt:lpstr>
      <vt:lpstr> OB Providers</vt:lpstr>
      <vt:lpstr>Evidence Based Treatment for Pregnant Women With an Opioid Use Disorder</vt:lpstr>
      <vt:lpstr> Treatment</vt:lpstr>
      <vt:lpstr> Principles of Effective Treatment</vt:lpstr>
      <vt:lpstr> Principles of Effective Treatment – Cont.</vt:lpstr>
      <vt:lpstr>Treatment  </vt:lpstr>
      <vt:lpstr> Treatment of OUD</vt:lpstr>
      <vt:lpstr>American College of Obstetricians and Gynecologists (ACOG) Committee Opinion – August 2017</vt:lpstr>
      <vt:lpstr> Why Medication?</vt:lpstr>
      <vt:lpstr> Addiction Medicine During Pregnancy</vt:lpstr>
      <vt:lpstr> Risks of Returning to Use</vt:lpstr>
      <vt:lpstr>Medication to Treat Opioid Use Disorder (MOUD)</vt:lpstr>
      <vt:lpstr> A Word on Medication Dosage</vt:lpstr>
      <vt:lpstr> Goals of Medication for OUD</vt:lpstr>
      <vt:lpstr>FDA Approved Medications to Treat Opioid Use Disorder</vt:lpstr>
      <vt:lpstr>  Vivitrol (Sole Source)  </vt:lpstr>
      <vt:lpstr>  Methadone </vt:lpstr>
      <vt:lpstr> Buprenorphine</vt:lpstr>
      <vt:lpstr>Exceptions to Buprenorphine DATA 2000 Waiver –  April 28, 2021</vt:lpstr>
      <vt:lpstr> Disease Course and Medications</vt:lpstr>
      <vt:lpstr> Appropriate Treatment Length = Better Outcomes</vt:lpstr>
      <vt:lpstr>  Disease Course and Long-Term Management</vt:lpstr>
      <vt:lpstr>Neonatal Opioid Withdrawal Syndrome, Newborns &amp; Parenting</vt:lpstr>
      <vt:lpstr> Neonatal Abstinence Syndrome</vt:lpstr>
      <vt:lpstr>SYMPTOMS of NAS/NOWS</vt:lpstr>
      <vt:lpstr> Factors Contributing to Severity of NOWS</vt:lpstr>
      <vt:lpstr> How Severity of NOWS/ NAS is Determined</vt:lpstr>
      <vt:lpstr>Importance of Parental Involvement</vt:lpstr>
      <vt:lpstr> What About Breastfeeding?</vt:lpstr>
      <vt:lpstr> Infants With NAS Struggle With Regulation</vt:lpstr>
      <vt:lpstr> Non-Pharmacologic Supports For Infants </vt:lpstr>
      <vt:lpstr>From Dr. Hendree E. Jones et al, 2019:</vt:lpstr>
      <vt:lpstr>Promoting Parent Child Relationships:  The Key Role of the Health Care Team</vt:lpstr>
      <vt:lpstr> Recovery &amp; Parenting</vt:lpstr>
      <vt:lpstr>Cumulative Challenges</vt:lpstr>
      <vt:lpstr> Supporting Parents with SUD</vt:lpstr>
      <vt:lpstr> Wondering About Baby Together</vt:lpstr>
      <vt:lpstr>As we watch Hudson post  two “wondering” questions in the chat that you might pose if watching this IRL (in real life)!</vt:lpstr>
      <vt:lpstr>Let’s Take Another Look at Hudson </vt:lpstr>
      <vt:lpstr> Experiential Education</vt:lpstr>
      <vt:lpstr>Building Capacity For Parental Empathy</vt:lpstr>
      <vt:lpstr>Feelings Questions:</vt:lpstr>
      <vt:lpstr> Feeling Words for Young Children</vt:lpstr>
      <vt:lpstr> Being A Regulatory Partner</vt:lpstr>
      <vt:lpstr>Don’t just do something – stand there and pay attention  ~Sally Provence</vt:lpstr>
      <vt:lpstr> Affirmations – With Benefits</vt:lpstr>
      <vt:lpstr>Do unto others as you would have others do unto you  ~Jaree Pawl</vt:lpstr>
      <vt:lpstr> References</vt:lpstr>
      <vt:lpstr> References Continued</vt:lpstr>
      <vt:lpstr> References Continued</vt:lpstr>
      <vt:lpstr> GPRA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Pregnant and Parenting Families with SUD: Evidence-Based Treatment, Neonatal Opioid Withdrawal and Supporting the Infant-Parent Relationship</dc:title>
  <dc:creator>Heitzler Elissa C</dc:creator>
  <cp:lastModifiedBy>Sherry, Bree</cp:lastModifiedBy>
  <cp:revision>42</cp:revision>
  <dcterms:created xsi:type="dcterms:W3CDTF">2021-05-07T16:52:20Z</dcterms:created>
  <dcterms:modified xsi:type="dcterms:W3CDTF">2021-06-03T16:13:44Z</dcterms:modified>
</cp:coreProperties>
</file>