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784" r:id="rId2"/>
    <p:sldMasterId id="2147483788" r:id="rId3"/>
    <p:sldMasterId id="2147483851" r:id="rId4"/>
    <p:sldMasterId id="2147483911" r:id="rId5"/>
  </p:sldMasterIdLst>
  <p:notesMasterIdLst>
    <p:notesMasterId r:id="rId55"/>
  </p:notesMasterIdLst>
  <p:sldIdLst>
    <p:sldId id="260" r:id="rId6"/>
    <p:sldId id="673" r:id="rId7"/>
    <p:sldId id="274" r:id="rId8"/>
    <p:sldId id="264" r:id="rId9"/>
    <p:sldId id="655" r:id="rId10"/>
    <p:sldId id="284" r:id="rId11"/>
    <p:sldId id="286" r:id="rId12"/>
    <p:sldId id="285" r:id="rId13"/>
    <p:sldId id="311" r:id="rId14"/>
    <p:sldId id="317" r:id="rId15"/>
    <p:sldId id="318" r:id="rId16"/>
    <p:sldId id="319" r:id="rId17"/>
    <p:sldId id="320" r:id="rId18"/>
    <p:sldId id="287" r:id="rId19"/>
    <p:sldId id="288" r:id="rId20"/>
    <p:sldId id="290" r:id="rId21"/>
    <p:sldId id="292" r:id="rId22"/>
    <p:sldId id="293" r:id="rId23"/>
    <p:sldId id="294" r:id="rId24"/>
    <p:sldId id="759" r:id="rId25"/>
    <p:sldId id="457" r:id="rId26"/>
    <p:sldId id="1934" r:id="rId27"/>
    <p:sldId id="295" r:id="rId28"/>
    <p:sldId id="296" r:id="rId29"/>
    <p:sldId id="325" r:id="rId30"/>
    <p:sldId id="298" r:id="rId31"/>
    <p:sldId id="299" r:id="rId32"/>
    <p:sldId id="300" r:id="rId33"/>
    <p:sldId id="301" r:id="rId34"/>
    <p:sldId id="302" r:id="rId35"/>
    <p:sldId id="303" r:id="rId36"/>
    <p:sldId id="304" r:id="rId37"/>
    <p:sldId id="305" r:id="rId38"/>
    <p:sldId id="297" r:id="rId39"/>
    <p:sldId id="308" r:id="rId40"/>
    <p:sldId id="313" r:id="rId41"/>
    <p:sldId id="309" r:id="rId42"/>
    <p:sldId id="2599" r:id="rId43"/>
    <p:sldId id="329" r:id="rId44"/>
    <p:sldId id="2581" r:id="rId45"/>
    <p:sldId id="2582" r:id="rId46"/>
    <p:sldId id="2580" r:id="rId47"/>
    <p:sldId id="2588" r:id="rId48"/>
    <p:sldId id="2598" r:id="rId49"/>
    <p:sldId id="2597" r:id="rId50"/>
    <p:sldId id="2593" r:id="rId51"/>
    <p:sldId id="2594" r:id="rId52"/>
    <p:sldId id="321" r:id="rId53"/>
    <p:sldId id="316" r:id="rId54"/>
  </p:sldIdLst>
  <p:sldSz cx="12192000" cy="6858000"/>
  <p:notesSz cx="6858000" cy="9144000"/>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Stilen, Patricia" initials="SP" lastIdx="3" clrIdx="1">
    <p:extLst>
      <p:ext uri="{19B8F6BF-5375-455C-9EA6-DF929625EA0E}">
        <p15:presenceInfo xmlns:p15="http://schemas.microsoft.com/office/powerpoint/2012/main" userId="S::stilenp@umsystem.edu::1c6022d9-f601-4954-afd7-87e59ff1f1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917F"/>
    <a:srgbClr val="4F3A25"/>
    <a:srgbClr val="94A545"/>
    <a:srgbClr val="0B4A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74494" autoAdjust="0"/>
  </p:normalViewPr>
  <p:slideViewPr>
    <p:cSldViewPr snapToGrid="0">
      <p:cViewPr varScale="1">
        <p:scale>
          <a:sx n="50" d="100"/>
          <a:sy n="50" d="100"/>
        </p:scale>
        <p:origin x="1272" y="24"/>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5-05T14:35:03.159" idx="1">
    <p:pos x="10" y="10"/>
    <p:text>consider adding a picture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5-05T14:38:17.648" idx="2">
    <p:pos x="10" y="10"/>
    <p:text>needs a citation here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03CED-CED3-6A42-A614-6B603CA13A8F}" type="doc">
      <dgm:prSet loTypeId="urn:microsoft.com/office/officeart/2005/8/layout/chevron2" loCatId="" qsTypeId="urn:microsoft.com/office/officeart/2005/8/quickstyle/simple4" qsCatId="simple" csTypeId="urn:microsoft.com/office/officeart/2005/8/colors/accent5_4" csCatId="accent5" phldr="1"/>
      <dgm:spPr/>
      <dgm:t>
        <a:bodyPr/>
        <a:lstStyle/>
        <a:p>
          <a:endParaRPr lang="en-US"/>
        </a:p>
      </dgm:t>
    </dgm:pt>
    <dgm:pt modelId="{1F90AA5C-72CC-D846-9782-FE54A53C1090}">
      <dgm:prSet phldrT="[Text]" custT="1"/>
      <dgm:spPr/>
      <dgm:t>
        <a:bodyPr/>
        <a:lstStyle/>
        <a:p>
          <a:endParaRPr lang="en-US" sz="2000" b="0" i="0" dirty="0">
            <a:latin typeface="+mn-lt"/>
            <a:ea typeface="Source Sans Pro" panose="020B0503030403020204" pitchFamily="34" charset="0"/>
          </a:endParaRPr>
        </a:p>
        <a:p>
          <a:r>
            <a:rPr lang="en-US" sz="1800" b="1" i="0" dirty="0">
              <a:latin typeface="+mn-lt"/>
              <a:ea typeface="Source Sans Pro" panose="020B0503030403020204" pitchFamily="34" charset="0"/>
            </a:rPr>
            <a:t>No ACEs</a:t>
          </a:r>
        </a:p>
        <a:p>
          <a:r>
            <a:rPr lang="en-US" sz="1800" b="1" i="0" dirty="0">
              <a:latin typeface="+mn-lt"/>
              <a:ea typeface="Source Sans Pro" panose="020B0503030403020204" pitchFamily="34" charset="0"/>
            </a:rPr>
            <a:t>33%</a:t>
          </a:r>
        </a:p>
      </dgm:t>
    </dgm:pt>
    <dgm:pt modelId="{25058982-6C2F-F34E-B65B-B2EFB9AE2501}" type="parTrans" cxnId="{7DA8A498-15E2-C247-BBD6-BDEAEFA209D6}">
      <dgm:prSet/>
      <dgm:spPr/>
      <dgm:t>
        <a:bodyPr/>
        <a:lstStyle/>
        <a:p>
          <a:endParaRPr lang="en-US" b="0" i="0">
            <a:latin typeface="+mn-lt"/>
            <a:ea typeface="Source Sans Pro" panose="020B0503030403020204" pitchFamily="34" charset="0"/>
          </a:endParaRPr>
        </a:p>
      </dgm:t>
    </dgm:pt>
    <dgm:pt modelId="{528B881C-E767-A145-8A56-BD2313119838}" type="sibTrans" cxnId="{7DA8A498-15E2-C247-BBD6-BDEAEFA209D6}">
      <dgm:prSet/>
      <dgm:spPr/>
      <dgm:t>
        <a:bodyPr/>
        <a:lstStyle/>
        <a:p>
          <a:endParaRPr lang="en-US" b="0" i="0">
            <a:latin typeface="+mn-lt"/>
            <a:ea typeface="Source Sans Pro" panose="020B0503030403020204" pitchFamily="34" charset="0"/>
          </a:endParaRPr>
        </a:p>
      </dgm:t>
    </dgm:pt>
    <dgm:pt modelId="{F8E4CB21-2B05-5246-A67B-419E0B99653D}">
      <dgm:prSet phldrT="[Text]" custT="1"/>
      <dgm:spPr/>
      <dgm:t>
        <a:bodyPr/>
        <a:lstStyle/>
        <a:p>
          <a:r>
            <a:rPr lang="en-US" sz="1800" b="0" i="0" dirty="0">
              <a:latin typeface="+mn-lt"/>
              <a:ea typeface="Source Sans Pro" panose="020B0503030403020204" pitchFamily="34" charset="0"/>
            </a:rPr>
            <a:t>1 in 16 smokes;   1 in 14 has heart disease</a:t>
          </a:r>
        </a:p>
      </dgm:t>
    </dgm:pt>
    <dgm:pt modelId="{773249DD-BE27-8649-8DB7-425E4F935FE4}" type="parTrans" cxnId="{5ACE97B6-0DE6-8F4A-8A45-D61E5E3B154E}">
      <dgm:prSet/>
      <dgm:spPr/>
      <dgm:t>
        <a:bodyPr/>
        <a:lstStyle/>
        <a:p>
          <a:endParaRPr lang="en-US" b="0" i="0">
            <a:latin typeface="+mn-lt"/>
            <a:ea typeface="Source Sans Pro" panose="020B0503030403020204" pitchFamily="34" charset="0"/>
          </a:endParaRPr>
        </a:p>
      </dgm:t>
    </dgm:pt>
    <dgm:pt modelId="{85217D31-395D-EF48-8EC7-37092164AA4B}" type="sibTrans" cxnId="{5ACE97B6-0DE6-8F4A-8A45-D61E5E3B154E}">
      <dgm:prSet/>
      <dgm:spPr/>
      <dgm:t>
        <a:bodyPr/>
        <a:lstStyle/>
        <a:p>
          <a:endParaRPr lang="en-US" b="0" i="0">
            <a:latin typeface="+mn-lt"/>
            <a:ea typeface="Source Sans Pro" panose="020B0503030403020204" pitchFamily="34" charset="0"/>
          </a:endParaRPr>
        </a:p>
      </dgm:t>
    </dgm:pt>
    <dgm:pt modelId="{1FED28CC-5BB6-1D46-9AA2-BFAD5B297D4D}">
      <dgm:prSet phldrT="[Text]" custT="1"/>
      <dgm:spPr/>
      <dgm:t>
        <a:bodyPr/>
        <a:lstStyle/>
        <a:p>
          <a:r>
            <a:rPr lang="en-US" sz="1800" b="0" i="0" dirty="0">
              <a:latin typeface="+mn-lt"/>
              <a:ea typeface="Source Sans Pro" panose="020B0503030403020204" pitchFamily="34" charset="0"/>
            </a:rPr>
            <a:t>1 in 96 has attempted suicide</a:t>
          </a:r>
        </a:p>
      </dgm:t>
    </dgm:pt>
    <dgm:pt modelId="{7223FF37-21F9-F84A-9904-5503CB6A9690}" type="parTrans" cxnId="{19F547A6-0236-704B-AAF4-03B6FEA36A2E}">
      <dgm:prSet/>
      <dgm:spPr/>
      <dgm:t>
        <a:bodyPr/>
        <a:lstStyle/>
        <a:p>
          <a:endParaRPr lang="en-US" b="0" i="0">
            <a:latin typeface="+mn-lt"/>
            <a:ea typeface="Source Sans Pro" panose="020B0503030403020204" pitchFamily="34" charset="0"/>
          </a:endParaRPr>
        </a:p>
      </dgm:t>
    </dgm:pt>
    <dgm:pt modelId="{AB83C1FF-7268-EE4D-BA8F-D08B33214702}" type="sibTrans" cxnId="{19F547A6-0236-704B-AAF4-03B6FEA36A2E}">
      <dgm:prSet/>
      <dgm:spPr/>
      <dgm:t>
        <a:bodyPr/>
        <a:lstStyle/>
        <a:p>
          <a:endParaRPr lang="en-US" b="0" i="0">
            <a:latin typeface="+mn-lt"/>
            <a:ea typeface="Source Sans Pro" panose="020B0503030403020204" pitchFamily="34" charset="0"/>
          </a:endParaRPr>
        </a:p>
      </dgm:t>
    </dgm:pt>
    <dgm:pt modelId="{42992C86-C686-174F-9407-FABFD73148F4}">
      <dgm:prSet phldrT="[Text]" custT="1"/>
      <dgm:spPr/>
      <dgm:t>
        <a:bodyPr/>
        <a:lstStyle/>
        <a:p>
          <a:endParaRPr lang="en-US" sz="2000" b="0" i="0" dirty="0">
            <a:latin typeface="+mn-lt"/>
            <a:ea typeface="Source Sans Pro" panose="020B0503030403020204" pitchFamily="34" charset="0"/>
          </a:endParaRPr>
        </a:p>
        <a:p>
          <a:r>
            <a:rPr lang="en-US" sz="1800" b="1" i="0" dirty="0">
              <a:latin typeface="+mn-lt"/>
              <a:ea typeface="Source Sans Pro" panose="020B0503030403020204" pitchFamily="34" charset="0"/>
            </a:rPr>
            <a:t>1-3 ACEs</a:t>
          </a:r>
        </a:p>
        <a:p>
          <a:r>
            <a:rPr lang="en-US" sz="1800" b="1" i="0" dirty="0">
              <a:latin typeface="+mn-lt"/>
              <a:ea typeface="Source Sans Pro" panose="020B0503030403020204" pitchFamily="34" charset="0"/>
            </a:rPr>
            <a:t>51%</a:t>
          </a:r>
          <a:endParaRPr lang="en-US" sz="2000" b="1" i="0" dirty="0">
            <a:latin typeface="+mn-lt"/>
            <a:ea typeface="Source Sans Pro" panose="020B0503030403020204" pitchFamily="34" charset="0"/>
          </a:endParaRPr>
        </a:p>
      </dgm:t>
    </dgm:pt>
    <dgm:pt modelId="{8EF9E7C4-6B15-8043-8C51-769EEC53475D}" type="parTrans" cxnId="{A8E6A514-9690-E54A-B4A7-9B3558E4BBD0}">
      <dgm:prSet/>
      <dgm:spPr/>
      <dgm:t>
        <a:bodyPr/>
        <a:lstStyle/>
        <a:p>
          <a:endParaRPr lang="en-US" b="0" i="0">
            <a:latin typeface="+mn-lt"/>
            <a:ea typeface="Source Sans Pro" panose="020B0503030403020204" pitchFamily="34" charset="0"/>
          </a:endParaRPr>
        </a:p>
      </dgm:t>
    </dgm:pt>
    <dgm:pt modelId="{2C0D4228-6EC6-3C48-84C8-B3B0392C4232}" type="sibTrans" cxnId="{A8E6A514-9690-E54A-B4A7-9B3558E4BBD0}">
      <dgm:prSet/>
      <dgm:spPr/>
      <dgm:t>
        <a:bodyPr/>
        <a:lstStyle/>
        <a:p>
          <a:endParaRPr lang="en-US" b="0" i="0">
            <a:latin typeface="+mn-lt"/>
            <a:ea typeface="Source Sans Pro" panose="020B0503030403020204" pitchFamily="34" charset="0"/>
          </a:endParaRPr>
        </a:p>
      </dgm:t>
    </dgm:pt>
    <dgm:pt modelId="{B0E0D268-0238-2344-9F18-CF1E47B490F7}">
      <dgm:prSet phldrT="[Text]" custT="1"/>
      <dgm:spPr/>
      <dgm:t>
        <a:bodyPr/>
        <a:lstStyle/>
        <a:p>
          <a:r>
            <a:rPr lang="en-US" sz="1800" b="0" i="0" dirty="0">
              <a:latin typeface="+mn-lt"/>
              <a:ea typeface="Source Sans Pro" panose="020B0503030403020204" pitchFamily="34" charset="0"/>
            </a:rPr>
            <a:t>With 3 ACES, 1 in 9 smokes, 1 in 7 heart disease</a:t>
          </a:r>
        </a:p>
      </dgm:t>
    </dgm:pt>
    <dgm:pt modelId="{273B725A-881A-5A48-B4E6-18337F79D8FB}" type="parTrans" cxnId="{BFD6265B-0534-164A-9867-1AAEEE43B114}">
      <dgm:prSet/>
      <dgm:spPr/>
      <dgm:t>
        <a:bodyPr/>
        <a:lstStyle/>
        <a:p>
          <a:endParaRPr lang="en-US" b="0" i="0">
            <a:latin typeface="+mn-lt"/>
            <a:ea typeface="Source Sans Pro" panose="020B0503030403020204" pitchFamily="34" charset="0"/>
          </a:endParaRPr>
        </a:p>
      </dgm:t>
    </dgm:pt>
    <dgm:pt modelId="{E3FB286A-83A7-7C41-96C9-E39B868BDEC5}" type="sibTrans" cxnId="{BFD6265B-0534-164A-9867-1AAEEE43B114}">
      <dgm:prSet/>
      <dgm:spPr/>
      <dgm:t>
        <a:bodyPr/>
        <a:lstStyle/>
        <a:p>
          <a:endParaRPr lang="en-US" b="0" i="0">
            <a:latin typeface="+mn-lt"/>
            <a:ea typeface="Source Sans Pro" panose="020B0503030403020204" pitchFamily="34" charset="0"/>
          </a:endParaRPr>
        </a:p>
      </dgm:t>
    </dgm:pt>
    <dgm:pt modelId="{4B72A0D9-3402-684D-932A-1FB7AD31E9D2}">
      <dgm:prSet phldrT="[Text]" custT="1"/>
      <dgm:spPr/>
      <dgm:t>
        <a:bodyPr/>
        <a:lstStyle/>
        <a:p>
          <a:r>
            <a:rPr lang="en-US" sz="1800" b="0" i="0" dirty="0">
              <a:latin typeface="+mn-lt"/>
              <a:ea typeface="Source Sans Pro" panose="020B0503030403020204" pitchFamily="34" charset="0"/>
            </a:rPr>
            <a:t>1 in 9 is alcoholic, 1 in 43 uses IV drugs</a:t>
          </a:r>
        </a:p>
      </dgm:t>
    </dgm:pt>
    <dgm:pt modelId="{576B045C-3F78-1A41-85DB-2907D5810397}" type="parTrans" cxnId="{AC3B5654-21A6-1340-BF8D-7F998C167CC2}">
      <dgm:prSet/>
      <dgm:spPr/>
      <dgm:t>
        <a:bodyPr/>
        <a:lstStyle/>
        <a:p>
          <a:endParaRPr lang="en-US" b="0" i="0">
            <a:latin typeface="+mn-lt"/>
            <a:ea typeface="Source Sans Pro" panose="020B0503030403020204" pitchFamily="34" charset="0"/>
          </a:endParaRPr>
        </a:p>
      </dgm:t>
    </dgm:pt>
    <dgm:pt modelId="{852566C7-B853-A146-89A7-18315ADAFFD6}" type="sibTrans" cxnId="{AC3B5654-21A6-1340-BF8D-7F998C167CC2}">
      <dgm:prSet/>
      <dgm:spPr/>
      <dgm:t>
        <a:bodyPr/>
        <a:lstStyle/>
        <a:p>
          <a:endParaRPr lang="en-US" b="0" i="0">
            <a:latin typeface="+mn-lt"/>
            <a:ea typeface="Source Sans Pro" panose="020B0503030403020204" pitchFamily="34" charset="0"/>
          </a:endParaRPr>
        </a:p>
      </dgm:t>
    </dgm:pt>
    <dgm:pt modelId="{0C24E9BB-0B65-024F-8BD1-3F24DA9F564F}">
      <dgm:prSet phldrT="[Text]" custT="1"/>
      <dgm:spPr/>
      <dgm:t>
        <a:bodyPr/>
        <a:lstStyle/>
        <a:p>
          <a:pPr>
            <a:spcBef>
              <a:spcPts val="800"/>
            </a:spcBef>
            <a:spcAft>
              <a:spcPts val="0"/>
            </a:spcAft>
          </a:pPr>
          <a:endParaRPr lang="en-US" sz="1400" b="1" i="0" dirty="0">
            <a:latin typeface="+mn-lt"/>
            <a:ea typeface="Source Sans Pro" panose="020B0503030403020204" pitchFamily="34" charset="0"/>
          </a:endParaRPr>
        </a:p>
        <a:p>
          <a:pPr>
            <a:spcBef>
              <a:spcPts val="800"/>
            </a:spcBef>
            <a:spcAft>
              <a:spcPts val="0"/>
            </a:spcAft>
          </a:pPr>
          <a:r>
            <a:rPr lang="en-US" sz="1800" b="1" i="0" dirty="0">
              <a:latin typeface="+mn-lt"/>
              <a:ea typeface="Source Sans Pro" panose="020B0503030403020204" pitchFamily="34" charset="0"/>
            </a:rPr>
            <a:t>4-10 ACEs</a:t>
          </a:r>
        </a:p>
        <a:p>
          <a:pPr>
            <a:spcBef>
              <a:spcPct val="0"/>
            </a:spcBef>
            <a:spcAft>
              <a:spcPct val="35000"/>
            </a:spcAft>
          </a:pPr>
          <a:r>
            <a:rPr lang="en-US" sz="1800" b="1" i="0" dirty="0">
              <a:latin typeface="+mn-lt"/>
              <a:ea typeface="Source Sans Pro" panose="020B0503030403020204" pitchFamily="34" charset="0"/>
            </a:rPr>
            <a:t>16%</a:t>
          </a:r>
        </a:p>
      </dgm:t>
    </dgm:pt>
    <dgm:pt modelId="{0E40E707-3AA8-1741-B7E0-A37998302695}" type="parTrans" cxnId="{BAB5C4F0-B7AD-2C4C-B4ED-D5FD8225492C}">
      <dgm:prSet/>
      <dgm:spPr/>
      <dgm:t>
        <a:bodyPr/>
        <a:lstStyle/>
        <a:p>
          <a:endParaRPr lang="en-US" b="0" i="0">
            <a:latin typeface="+mn-lt"/>
            <a:ea typeface="Source Sans Pro" panose="020B0503030403020204" pitchFamily="34" charset="0"/>
          </a:endParaRPr>
        </a:p>
      </dgm:t>
    </dgm:pt>
    <dgm:pt modelId="{FFDD0F11-4A43-FD41-BF94-6CD82081AECD}" type="sibTrans" cxnId="{BAB5C4F0-B7AD-2C4C-B4ED-D5FD8225492C}">
      <dgm:prSet/>
      <dgm:spPr/>
      <dgm:t>
        <a:bodyPr/>
        <a:lstStyle/>
        <a:p>
          <a:endParaRPr lang="en-US" b="0" i="0">
            <a:latin typeface="+mn-lt"/>
            <a:ea typeface="Source Sans Pro" panose="020B0503030403020204" pitchFamily="34" charset="0"/>
          </a:endParaRPr>
        </a:p>
      </dgm:t>
    </dgm:pt>
    <dgm:pt modelId="{14E419FE-9010-6F4A-B658-EFFE62334C73}">
      <dgm:prSet phldrT="[Text]" custT="1"/>
      <dgm:spPr/>
      <dgm:t>
        <a:bodyPr/>
        <a:lstStyle/>
        <a:p>
          <a:r>
            <a:rPr lang="en-US" sz="1800" b="0" i="0" dirty="0">
              <a:latin typeface="+mn-lt"/>
              <a:ea typeface="Source Sans Pro" panose="020B0503030403020204" pitchFamily="34" charset="0"/>
            </a:rPr>
            <a:t>With 7+ ACEs, 1 in 6 smokes, 1 in 6 has heart disease</a:t>
          </a:r>
        </a:p>
      </dgm:t>
      <dgm:extLst>
        <a:ext uri="{E40237B7-FDA0-4F09-8148-C483321AD2D9}">
          <dgm14:cNvPr xmlns:dgm14="http://schemas.microsoft.com/office/drawing/2010/diagram" id="0" name="" descr="Graphic demonstrating increase in chronic disease, including substance use, with an increased number of ACEs.  33% of population has no ACEs and among this group 1 in 480 uses IV drugs. With 7 or more ACEs that figure jumps to 1 in 30"/>
        </a:ext>
      </dgm:extLst>
    </dgm:pt>
    <dgm:pt modelId="{25E96870-A1F8-7C49-8AB5-8846FDB27B3F}" type="parTrans" cxnId="{89EADEE8-2582-EC44-9B5A-FDB15619A5C2}">
      <dgm:prSet/>
      <dgm:spPr/>
      <dgm:t>
        <a:bodyPr/>
        <a:lstStyle/>
        <a:p>
          <a:endParaRPr lang="en-US" b="0" i="0">
            <a:latin typeface="+mn-lt"/>
            <a:ea typeface="Source Sans Pro" panose="020B0503030403020204" pitchFamily="34" charset="0"/>
          </a:endParaRPr>
        </a:p>
      </dgm:t>
    </dgm:pt>
    <dgm:pt modelId="{096533EB-7187-6C4B-8A60-13B0F2E58961}" type="sibTrans" cxnId="{89EADEE8-2582-EC44-9B5A-FDB15619A5C2}">
      <dgm:prSet/>
      <dgm:spPr/>
      <dgm:t>
        <a:bodyPr/>
        <a:lstStyle/>
        <a:p>
          <a:endParaRPr lang="en-US" b="0" i="0">
            <a:latin typeface="+mn-lt"/>
            <a:ea typeface="Source Sans Pro" panose="020B0503030403020204" pitchFamily="34" charset="0"/>
          </a:endParaRPr>
        </a:p>
      </dgm:t>
    </dgm:pt>
    <dgm:pt modelId="{8A718A61-7D32-FA49-9018-7E2556061904}">
      <dgm:prSet phldrT="[Text]" custT="1"/>
      <dgm:spPr/>
      <dgm:t>
        <a:bodyPr/>
        <a:lstStyle/>
        <a:p>
          <a:r>
            <a:rPr lang="en-US" sz="1800" b="0" i="0" dirty="0">
              <a:latin typeface="+mn-lt"/>
              <a:ea typeface="Source Sans Pro" panose="020B0503030403020204" pitchFamily="34" charset="0"/>
            </a:rPr>
            <a:t>1 in 6 is alcoholic, 1 in 30 uses IV drugs</a:t>
          </a:r>
        </a:p>
      </dgm:t>
    </dgm:pt>
    <dgm:pt modelId="{84B401A5-D735-B446-BA3B-D7FFDB4FDCF5}" type="parTrans" cxnId="{184EB0FF-DD22-1D4F-AFEA-FA1502D48EF3}">
      <dgm:prSet/>
      <dgm:spPr/>
      <dgm:t>
        <a:bodyPr/>
        <a:lstStyle/>
        <a:p>
          <a:endParaRPr lang="en-US" b="0" i="0">
            <a:latin typeface="+mn-lt"/>
            <a:ea typeface="Source Sans Pro" panose="020B0503030403020204" pitchFamily="34" charset="0"/>
          </a:endParaRPr>
        </a:p>
      </dgm:t>
    </dgm:pt>
    <dgm:pt modelId="{6D67C226-A792-3449-B837-6AD9001F3C52}" type="sibTrans" cxnId="{184EB0FF-DD22-1D4F-AFEA-FA1502D48EF3}">
      <dgm:prSet/>
      <dgm:spPr/>
      <dgm:t>
        <a:bodyPr/>
        <a:lstStyle/>
        <a:p>
          <a:endParaRPr lang="en-US" b="0" i="0">
            <a:latin typeface="+mn-lt"/>
            <a:ea typeface="Source Sans Pro" panose="020B0503030403020204" pitchFamily="34" charset="0"/>
          </a:endParaRPr>
        </a:p>
      </dgm:t>
    </dgm:pt>
    <dgm:pt modelId="{0EE9F3CC-4343-F347-9C68-79979A83A6A1}">
      <dgm:prSet phldrT="[Text]" custT="1"/>
      <dgm:spPr/>
      <dgm:t>
        <a:bodyPr/>
        <a:lstStyle/>
        <a:p>
          <a:r>
            <a:rPr lang="en-US" sz="1800" b="0" i="0" dirty="0">
              <a:latin typeface="+mn-lt"/>
              <a:ea typeface="Source Sans Pro" panose="020B0503030403020204" pitchFamily="34" charset="0"/>
            </a:rPr>
            <a:t>1 in 69 is alcoholic;   1 in 480 uses IV drugs</a:t>
          </a:r>
        </a:p>
      </dgm:t>
    </dgm:pt>
    <dgm:pt modelId="{9AC0DCF0-13B5-C944-B84D-3DD4A1020ED0}" type="parTrans" cxnId="{C8B6D0A3-025D-D14A-AD50-68CCACBC4782}">
      <dgm:prSet/>
      <dgm:spPr/>
      <dgm:t>
        <a:bodyPr/>
        <a:lstStyle/>
        <a:p>
          <a:endParaRPr lang="en-US" b="0" i="0">
            <a:latin typeface="+mn-lt"/>
            <a:ea typeface="Source Sans Pro" panose="020B0503030403020204" pitchFamily="34" charset="0"/>
          </a:endParaRPr>
        </a:p>
      </dgm:t>
    </dgm:pt>
    <dgm:pt modelId="{957548AD-F874-AA48-9DAB-41792421E379}" type="sibTrans" cxnId="{C8B6D0A3-025D-D14A-AD50-68CCACBC4782}">
      <dgm:prSet/>
      <dgm:spPr/>
      <dgm:t>
        <a:bodyPr/>
        <a:lstStyle/>
        <a:p>
          <a:endParaRPr lang="en-US" b="0" i="0">
            <a:latin typeface="+mn-lt"/>
            <a:ea typeface="Source Sans Pro" panose="020B0503030403020204" pitchFamily="34" charset="0"/>
          </a:endParaRPr>
        </a:p>
      </dgm:t>
    </dgm:pt>
    <dgm:pt modelId="{7100CA96-5F56-8A43-B03B-798C336D3D13}">
      <dgm:prSet phldrT="[Text]" custT="1"/>
      <dgm:spPr/>
      <dgm:t>
        <a:bodyPr/>
        <a:lstStyle/>
        <a:p>
          <a:r>
            <a:rPr lang="en-US" sz="1800" b="0" i="0" dirty="0">
              <a:latin typeface="+mn-lt"/>
              <a:ea typeface="Source Sans Pro" panose="020B0503030403020204" pitchFamily="34" charset="0"/>
            </a:rPr>
            <a:t>1 in 10 has attempted suicide</a:t>
          </a:r>
        </a:p>
      </dgm:t>
    </dgm:pt>
    <dgm:pt modelId="{8FB03CCE-3A24-8E40-811A-D3645E7EA9D7}" type="parTrans" cxnId="{E69BECB7-5E7E-D544-A21E-17FFC7A2A915}">
      <dgm:prSet/>
      <dgm:spPr/>
      <dgm:t>
        <a:bodyPr/>
        <a:lstStyle/>
        <a:p>
          <a:endParaRPr lang="en-US" b="0" i="0">
            <a:latin typeface="+mn-lt"/>
            <a:ea typeface="Source Sans Pro" panose="020B0503030403020204" pitchFamily="34" charset="0"/>
          </a:endParaRPr>
        </a:p>
      </dgm:t>
    </dgm:pt>
    <dgm:pt modelId="{FF7936C9-C598-1C4B-9B86-A1D511032FE4}" type="sibTrans" cxnId="{E69BECB7-5E7E-D544-A21E-17FFC7A2A915}">
      <dgm:prSet/>
      <dgm:spPr/>
      <dgm:t>
        <a:bodyPr/>
        <a:lstStyle/>
        <a:p>
          <a:endParaRPr lang="en-US" b="0" i="0">
            <a:latin typeface="+mn-lt"/>
            <a:ea typeface="Source Sans Pro" panose="020B0503030403020204" pitchFamily="34" charset="0"/>
          </a:endParaRPr>
        </a:p>
      </dgm:t>
    </dgm:pt>
    <dgm:pt modelId="{69303055-C0B2-814E-AFD2-059FC74395AB}">
      <dgm:prSet phldrT="[Text]" custT="1"/>
      <dgm:spPr/>
      <dgm:t>
        <a:bodyPr/>
        <a:lstStyle/>
        <a:p>
          <a:r>
            <a:rPr lang="en-US" sz="1800" b="0" i="0" dirty="0">
              <a:latin typeface="+mn-lt"/>
              <a:ea typeface="Source Sans Pro" panose="020B0503030403020204" pitchFamily="34" charset="0"/>
            </a:rPr>
            <a:t>1 in 5 has attempted suicide</a:t>
          </a:r>
        </a:p>
      </dgm:t>
    </dgm:pt>
    <dgm:pt modelId="{4C4AA17F-3CEA-4849-8366-37E6C8849387}" type="parTrans" cxnId="{09B7C971-3FE3-E64B-8897-7B82BE7640D5}">
      <dgm:prSet/>
      <dgm:spPr/>
      <dgm:t>
        <a:bodyPr/>
        <a:lstStyle/>
        <a:p>
          <a:endParaRPr lang="en-US" b="0" i="0">
            <a:latin typeface="+mn-lt"/>
            <a:ea typeface="Source Sans Pro" panose="020B0503030403020204" pitchFamily="34" charset="0"/>
          </a:endParaRPr>
        </a:p>
      </dgm:t>
    </dgm:pt>
    <dgm:pt modelId="{3F7A1AEE-9076-C344-BE21-559E6A9774F1}" type="sibTrans" cxnId="{09B7C971-3FE3-E64B-8897-7B82BE7640D5}">
      <dgm:prSet/>
      <dgm:spPr/>
      <dgm:t>
        <a:bodyPr/>
        <a:lstStyle/>
        <a:p>
          <a:endParaRPr lang="en-US" b="0" i="0">
            <a:latin typeface="+mn-lt"/>
            <a:ea typeface="Source Sans Pro" panose="020B0503030403020204" pitchFamily="34" charset="0"/>
          </a:endParaRPr>
        </a:p>
      </dgm:t>
    </dgm:pt>
    <dgm:pt modelId="{C9524030-D7A8-234E-BB28-7AB28BC42ECF}" type="pres">
      <dgm:prSet presAssocID="{35D03CED-CED3-6A42-A614-6B603CA13A8F}" presName="linearFlow" presStyleCnt="0">
        <dgm:presLayoutVars>
          <dgm:dir/>
          <dgm:animLvl val="lvl"/>
          <dgm:resizeHandles val="exact"/>
        </dgm:presLayoutVars>
      </dgm:prSet>
      <dgm:spPr/>
    </dgm:pt>
    <dgm:pt modelId="{24796A07-6970-894F-9DA6-70F7CAC776EE}" type="pres">
      <dgm:prSet presAssocID="{1F90AA5C-72CC-D846-9782-FE54A53C1090}" presName="composite" presStyleCnt="0"/>
      <dgm:spPr/>
    </dgm:pt>
    <dgm:pt modelId="{966DEE9E-3BF9-FF41-9185-4E71C6BE6BA1}" type="pres">
      <dgm:prSet presAssocID="{1F90AA5C-72CC-D846-9782-FE54A53C1090}" presName="parentText" presStyleLbl="alignNode1" presStyleIdx="0" presStyleCnt="3" custLinFactNeighborY="532">
        <dgm:presLayoutVars>
          <dgm:chMax val="1"/>
          <dgm:bulletEnabled val="1"/>
        </dgm:presLayoutVars>
      </dgm:prSet>
      <dgm:spPr/>
    </dgm:pt>
    <dgm:pt modelId="{DDBB5095-B0E0-2945-8902-7073463BD58F}" type="pres">
      <dgm:prSet presAssocID="{1F90AA5C-72CC-D846-9782-FE54A53C1090}" presName="descendantText" presStyleLbl="alignAcc1" presStyleIdx="0" presStyleCnt="3" custScaleY="143490" custLinFactNeighborY="17069">
        <dgm:presLayoutVars>
          <dgm:bulletEnabled val="1"/>
        </dgm:presLayoutVars>
      </dgm:prSet>
      <dgm:spPr/>
    </dgm:pt>
    <dgm:pt modelId="{E843DEE4-D671-A04C-A2DD-132DC5559AF8}" type="pres">
      <dgm:prSet presAssocID="{528B881C-E767-A145-8A56-BD2313119838}" presName="sp" presStyleCnt="0"/>
      <dgm:spPr/>
    </dgm:pt>
    <dgm:pt modelId="{B6404F9B-67C0-5644-AAAE-911B6BF0EB52}" type="pres">
      <dgm:prSet presAssocID="{42992C86-C686-174F-9407-FABFD73148F4}" presName="composite" presStyleCnt="0"/>
      <dgm:spPr/>
    </dgm:pt>
    <dgm:pt modelId="{A8CF3F06-1F8C-7C4F-93C9-51EAD605464E}" type="pres">
      <dgm:prSet presAssocID="{42992C86-C686-174F-9407-FABFD73148F4}" presName="parentText" presStyleLbl="alignNode1" presStyleIdx="1" presStyleCnt="3">
        <dgm:presLayoutVars>
          <dgm:chMax val="1"/>
          <dgm:bulletEnabled val="1"/>
        </dgm:presLayoutVars>
      </dgm:prSet>
      <dgm:spPr/>
    </dgm:pt>
    <dgm:pt modelId="{2AE36F6C-8525-FB4D-A9AA-5045B8DBE878}" type="pres">
      <dgm:prSet presAssocID="{42992C86-C686-174F-9407-FABFD73148F4}" presName="descendantText" presStyleLbl="alignAcc1" presStyleIdx="1" presStyleCnt="3" custScaleY="153253" custLinFactNeighborY="21781">
        <dgm:presLayoutVars>
          <dgm:bulletEnabled val="1"/>
        </dgm:presLayoutVars>
      </dgm:prSet>
      <dgm:spPr/>
    </dgm:pt>
    <dgm:pt modelId="{7DCB2CDD-C288-694E-AC97-655728AE1259}" type="pres">
      <dgm:prSet presAssocID="{2C0D4228-6EC6-3C48-84C8-B3B0392C4232}" presName="sp" presStyleCnt="0"/>
      <dgm:spPr/>
    </dgm:pt>
    <dgm:pt modelId="{C727AE6A-110D-F147-BEF4-818D248A743A}" type="pres">
      <dgm:prSet presAssocID="{0C24E9BB-0B65-024F-8BD1-3F24DA9F564F}" presName="composite" presStyleCnt="0"/>
      <dgm:spPr/>
    </dgm:pt>
    <dgm:pt modelId="{BEF2E485-3C14-8543-8715-BBB51B7971A6}" type="pres">
      <dgm:prSet presAssocID="{0C24E9BB-0B65-024F-8BD1-3F24DA9F564F}" presName="parentText" presStyleLbl="alignNode1" presStyleIdx="2" presStyleCnt="3" custLinFactNeighborY="3639">
        <dgm:presLayoutVars>
          <dgm:chMax val="1"/>
          <dgm:bulletEnabled val="1"/>
        </dgm:presLayoutVars>
      </dgm:prSet>
      <dgm:spPr/>
    </dgm:pt>
    <dgm:pt modelId="{EAE5E694-1803-8B4A-A503-599092458BA3}" type="pres">
      <dgm:prSet presAssocID="{0C24E9BB-0B65-024F-8BD1-3F24DA9F564F}" presName="descendantText" presStyleLbl="alignAcc1" presStyleIdx="2" presStyleCnt="3" custScaleX="99453" custScaleY="151772" custLinFactNeighborX="273" custLinFactNeighborY="21550">
        <dgm:presLayoutVars>
          <dgm:bulletEnabled val="1"/>
        </dgm:presLayoutVars>
      </dgm:prSet>
      <dgm:spPr/>
    </dgm:pt>
  </dgm:ptLst>
  <dgm:cxnLst>
    <dgm:cxn modelId="{A8E6A514-9690-E54A-B4A7-9B3558E4BBD0}" srcId="{35D03CED-CED3-6A42-A614-6B603CA13A8F}" destId="{42992C86-C686-174F-9407-FABFD73148F4}" srcOrd="1" destOrd="0" parTransId="{8EF9E7C4-6B15-8043-8C51-769EEC53475D}" sibTransId="{2C0D4228-6EC6-3C48-84C8-B3B0392C4232}"/>
    <dgm:cxn modelId="{4AC2E918-73C5-674F-BDAB-76CA9226C2FC}" type="presOf" srcId="{4B72A0D9-3402-684D-932A-1FB7AD31E9D2}" destId="{2AE36F6C-8525-FB4D-A9AA-5045B8DBE878}" srcOrd="0" destOrd="1" presId="urn:microsoft.com/office/officeart/2005/8/layout/chevron2"/>
    <dgm:cxn modelId="{AB39C12B-1A7B-724B-8541-F1EFD2683242}" type="presOf" srcId="{69303055-C0B2-814E-AFD2-059FC74395AB}" destId="{EAE5E694-1803-8B4A-A503-599092458BA3}" srcOrd="0" destOrd="2" presId="urn:microsoft.com/office/officeart/2005/8/layout/chevron2"/>
    <dgm:cxn modelId="{C2D7422C-385D-7349-A947-C91F913C073C}" type="presOf" srcId="{42992C86-C686-174F-9407-FABFD73148F4}" destId="{A8CF3F06-1F8C-7C4F-93C9-51EAD605464E}" srcOrd="0" destOrd="0" presId="urn:microsoft.com/office/officeart/2005/8/layout/chevron2"/>
    <dgm:cxn modelId="{BFD6265B-0534-164A-9867-1AAEEE43B114}" srcId="{42992C86-C686-174F-9407-FABFD73148F4}" destId="{B0E0D268-0238-2344-9F18-CF1E47B490F7}" srcOrd="0" destOrd="0" parTransId="{273B725A-881A-5A48-B4E6-18337F79D8FB}" sibTransId="{E3FB286A-83A7-7C41-96C9-E39B868BDEC5}"/>
    <dgm:cxn modelId="{E6CB7941-5DDA-F44F-B61E-A26C12FD87E2}" type="presOf" srcId="{1F90AA5C-72CC-D846-9782-FE54A53C1090}" destId="{966DEE9E-3BF9-FF41-9185-4E71C6BE6BA1}" srcOrd="0" destOrd="0" presId="urn:microsoft.com/office/officeart/2005/8/layout/chevron2"/>
    <dgm:cxn modelId="{89EB1E42-FC21-7746-B2FF-B581FCF635D0}" type="presOf" srcId="{7100CA96-5F56-8A43-B03B-798C336D3D13}" destId="{2AE36F6C-8525-FB4D-A9AA-5045B8DBE878}" srcOrd="0" destOrd="2" presId="urn:microsoft.com/office/officeart/2005/8/layout/chevron2"/>
    <dgm:cxn modelId="{C5471C43-67DB-154C-A9DC-24591D19EC9E}" type="presOf" srcId="{35D03CED-CED3-6A42-A614-6B603CA13A8F}" destId="{C9524030-D7A8-234E-BB28-7AB28BC42ECF}" srcOrd="0" destOrd="0" presId="urn:microsoft.com/office/officeart/2005/8/layout/chevron2"/>
    <dgm:cxn modelId="{09B7C971-3FE3-E64B-8897-7B82BE7640D5}" srcId="{0C24E9BB-0B65-024F-8BD1-3F24DA9F564F}" destId="{69303055-C0B2-814E-AFD2-059FC74395AB}" srcOrd="2" destOrd="0" parTransId="{4C4AA17F-3CEA-4849-8366-37E6C8849387}" sibTransId="{3F7A1AEE-9076-C344-BE21-559E6A9774F1}"/>
    <dgm:cxn modelId="{AC3B5654-21A6-1340-BF8D-7F998C167CC2}" srcId="{42992C86-C686-174F-9407-FABFD73148F4}" destId="{4B72A0D9-3402-684D-932A-1FB7AD31E9D2}" srcOrd="1" destOrd="0" parTransId="{576B045C-3F78-1A41-85DB-2907D5810397}" sibTransId="{852566C7-B853-A146-89A7-18315ADAFFD6}"/>
    <dgm:cxn modelId="{EF88E780-7421-DA42-9594-AE0BF4E8472F}" type="presOf" srcId="{0EE9F3CC-4343-F347-9C68-79979A83A6A1}" destId="{DDBB5095-B0E0-2945-8902-7073463BD58F}" srcOrd="0" destOrd="1" presId="urn:microsoft.com/office/officeart/2005/8/layout/chevron2"/>
    <dgm:cxn modelId="{E9F57A81-D2F9-7E46-BEBA-477426196470}" type="presOf" srcId="{1FED28CC-5BB6-1D46-9AA2-BFAD5B297D4D}" destId="{DDBB5095-B0E0-2945-8902-7073463BD58F}" srcOrd="0" destOrd="2" presId="urn:microsoft.com/office/officeart/2005/8/layout/chevron2"/>
    <dgm:cxn modelId="{4D455083-065C-ED40-8D42-691A047769F9}" type="presOf" srcId="{8A718A61-7D32-FA49-9018-7E2556061904}" destId="{EAE5E694-1803-8B4A-A503-599092458BA3}" srcOrd="0" destOrd="1" presId="urn:microsoft.com/office/officeart/2005/8/layout/chevron2"/>
    <dgm:cxn modelId="{7DA8A498-15E2-C247-BBD6-BDEAEFA209D6}" srcId="{35D03CED-CED3-6A42-A614-6B603CA13A8F}" destId="{1F90AA5C-72CC-D846-9782-FE54A53C1090}" srcOrd="0" destOrd="0" parTransId="{25058982-6C2F-F34E-B65B-B2EFB9AE2501}" sibTransId="{528B881C-E767-A145-8A56-BD2313119838}"/>
    <dgm:cxn modelId="{C8B6D0A3-025D-D14A-AD50-68CCACBC4782}" srcId="{1F90AA5C-72CC-D846-9782-FE54A53C1090}" destId="{0EE9F3CC-4343-F347-9C68-79979A83A6A1}" srcOrd="1" destOrd="0" parTransId="{9AC0DCF0-13B5-C944-B84D-3DD4A1020ED0}" sibTransId="{957548AD-F874-AA48-9DAB-41792421E379}"/>
    <dgm:cxn modelId="{19F547A6-0236-704B-AAF4-03B6FEA36A2E}" srcId="{1F90AA5C-72CC-D846-9782-FE54A53C1090}" destId="{1FED28CC-5BB6-1D46-9AA2-BFAD5B297D4D}" srcOrd="2" destOrd="0" parTransId="{7223FF37-21F9-F84A-9904-5503CB6A9690}" sibTransId="{AB83C1FF-7268-EE4D-BA8F-D08B33214702}"/>
    <dgm:cxn modelId="{5ACE97B6-0DE6-8F4A-8A45-D61E5E3B154E}" srcId="{1F90AA5C-72CC-D846-9782-FE54A53C1090}" destId="{F8E4CB21-2B05-5246-A67B-419E0B99653D}" srcOrd="0" destOrd="0" parTransId="{773249DD-BE27-8649-8DB7-425E4F935FE4}" sibTransId="{85217D31-395D-EF48-8EC7-37092164AA4B}"/>
    <dgm:cxn modelId="{E69BECB7-5E7E-D544-A21E-17FFC7A2A915}" srcId="{42992C86-C686-174F-9407-FABFD73148F4}" destId="{7100CA96-5F56-8A43-B03B-798C336D3D13}" srcOrd="2" destOrd="0" parTransId="{8FB03CCE-3A24-8E40-811A-D3645E7EA9D7}" sibTransId="{FF7936C9-C598-1C4B-9B86-A1D511032FE4}"/>
    <dgm:cxn modelId="{99FEC2DE-A5CC-284A-94F2-B78C7132A092}" type="presOf" srcId="{0C24E9BB-0B65-024F-8BD1-3F24DA9F564F}" destId="{BEF2E485-3C14-8543-8715-BBB51B7971A6}" srcOrd="0" destOrd="0" presId="urn:microsoft.com/office/officeart/2005/8/layout/chevron2"/>
    <dgm:cxn modelId="{89EADEE8-2582-EC44-9B5A-FDB15619A5C2}" srcId="{0C24E9BB-0B65-024F-8BD1-3F24DA9F564F}" destId="{14E419FE-9010-6F4A-B658-EFFE62334C73}" srcOrd="0" destOrd="0" parTransId="{25E96870-A1F8-7C49-8AB5-8846FDB27B3F}" sibTransId="{096533EB-7187-6C4B-8A60-13B0F2E58961}"/>
    <dgm:cxn modelId="{CD901AEF-49C9-E040-911E-6B5D9CE71A7D}" type="presOf" srcId="{B0E0D268-0238-2344-9F18-CF1E47B490F7}" destId="{2AE36F6C-8525-FB4D-A9AA-5045B8DBE878}" srcOrd="0" destOrd="0" presId="urn:microsoft.com/office/officeart/2005/8/layout/chevron2"/>
    <dgm:cxn modelId="{8D4A54F0-E97C-8640-9966-9F969EBBD450}" type="presOf" srcId="{14E419FE-9010-6F4A-B658-EFFE62334C73}" destId="{EAE5E694-1803-8B4A-A503-599092458BA3}" srcOrd="0" destOrd="0" presId="urn:microsoft.com/office/officeart/2005/8/layout/chevron2"/>
    <dgm:cxn modelId="{BAB5C4F0-B7AD-2C4C-B4ED-D5FD8225492C}" srcId="{35D03CED-CED3-6A42-A614-6B603CA13A8F}" destId="{0C24E9BB-0B65-024F-8BD1-3F24DA9F564F}" srcOrd="2" destOrd="0" parTransId="{0E40E707-3AA8-1741-B7E0-A37998302695}" sibTransId="{FFDD0F11-4A43-FD41-BF94-6CD82081AECD}"/>
    <dgm:cxn modelId="{58A184F9-A597-5744-8EEE-904DB6CA5F20}" type="presOf" srcId="{F8E4CB21-2B05-5246-A67B-419E0B99653D}" destId="{DDBB5095-B0E0-2945-8902-7073463BD58F}" srcOrd="0" destOrd="0" presId="urn:microsoft.com/office/officeart/2005/8/layout/chevron2"/>
    <dgm:cxn modelId="{184EB0FF-DD22-1D4F-AFEA-FA1502D48EF3}" srcId="{0C24E9BB-0B65-024F-8BD1-3F24DA9F564F}" destId="{8A718A61-7D32-FA49-9018-7E2556061904}" srcOrd="1" destOrd="0" parTransId="{84B401A5-D735-B446-BA3B-D7FFDB4FDCF5}" sibTransId="{6D67C226-A792-3449-B837-6AD9001F3C52}"/>
    <dgm:cxn modelId="{3078133D-AD7E-0642-AABB-0EADBFD0FC1E}" type="presParOf" srcId="{C9524030-D7A8-234E-BB28-7AB28BC42ECF}" destId="{24796A07-6970-894F-9DA6-70F7CAC776EE}" srcOrd="0" destOrd="0" presId="urn:microsoft.com/office/officeart/2005/8/layout/chevron2"/>
    <dgm:cxn modelId="{BFE1335C-262C-214F-8F6D-AD4FE916BA64}" type="presParOf" srcId="{24796A07-6970-894F-9DA6-70F7CAC776EE}" destId="{966DEE9E-3BF9-FF41-9185-4E71C6BE6BA1}" srcOrd="0" destOrd="0" presId="urn:microsoft.com/office/officeart/2005/8/layout/chevron2"/>
    <dgm:cxn modelId="{17C0A567-C4D6-0F46-A9B2-ACAA1DA1C4A8}" type="presParOf" srcId="{24796A07-6970-894F-9DA6-70F7CAC776EE}" destId="{DDBB5095-B0E0-2945-8902-7073463BD58F}" srcOrd="1" destOrd="0" presId="urn:microsoft.com/office/officeart/2005/8/layout/chevron2"/>
    <dgm:cxn modelId="{D1C04D8B-6A3F-AD40-B095-6E07A0D2EB9C}" type="presParOf" srcId="{C9524030-D7A8-234E-BB28-7AB28BC42ECF}" destId="{E843DEE4-D671-A04C-A2DD-132DC5559AF8}" srcOrd="1" destOrd="0" presId="urn:microsoft.com/office/officeart/2005/8/layout/chevron2"/>
    <dgm:cxn modelId="{6EA964C7-C756-3844-8A83-6EE4F40656CA}" type="presParOf" srcId="{C9524030-D7A8-234E-BB28-7AB28BC42ECF}" destId="{B6404F9B-67C0-5644-AAAE-911B6BF0EB52}" srcOrd="2" destOrd="0" presId="urn:microsoft.com/office/officeart/2005/8/layout/chevron2"/>
    <dgm:cxn modelId="{076ACC4E-4FD5-2E4B-9B84-E0D12CCA03A2}" type="presParOf" srcId="{B6404F9B-67C0-5644-AAAE-911B6BF0EB52}" destId="{A8CF3F06-1F8C-7C4F-93C9-51EAD605464E}" srcOrd="0" destOrd="0" presId="urn:microsoft.com/office/officeart/2005/8/layout/chevron2"/>
    <dgm:cxn modelId="{57A87B15-D971-2F41-9598-8CF988DB07C4}" type="presParOf" srcId="{B6404F9B-67C0-5644-AAAE-911B6BF0EB52}" destId="{2AE36F6C-8525-FB4D-A9AA-5045B8DBE878}" srcOrd="1" destOrd="0" presId="urn:microsoft.com/office/officeart/2005/8/layout/chevron2"/>
    <dgm:cxn modelId="{F11236FE-3F06-F541-8674-9D3CA887EDF7}" type="presParOf" srcId="{C9524030-D7A8-234E-BB28-7AB28BC42ECF}" destId="{7DCB2CDD-C288-694E-AC97-655728AE1259}" srcOrd="3" destOrd="0" presId="urn:microsoft.com/office/officeart/2005/8/layout/chevron2"/>
    <dgm:cxn modelId="{FFDA7C0D-66F5-3146-BA44-91C7B98E46FE}" type="presParOf" srcId="{C9524030-D7A8-234E-BB28-7AB28BC42ECF}" destId="{C727AE6A-110D-F147-BEF4-818D248A743A}" srcOrd="4" destOrd="0" presId="urn:microsoft.com/office/officeart/2005/8/layout/chevron2"/>
    <dgm:cxn modelId="{602B0AB5-F1A7-D044-849A-C6DD3C2CF233}" type="presParOf" srcId="{C727AE6A-110D-F147-BEF4-818D248A743A}" destId="{BEF2E485-3C14-8543-8715-BBB51B7971A6}" srcOrd="0" destOrd="0" presId="urn:microsoft.com/office/officeart/2005/8/layout/chevron2"/>
    <dgm:cxn modelId="{FD7FCA0B-A7BB-1F4B-A363-292878F3247E}" type="presParOf" srcId="{C727AE6A-110D-F147-BEF4-818D248A743A}" destId="{EAE5E694-1803-8B4A-A503-599092458BA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C2E396-91BD-44A6-B611-80F203E3CF84}"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C27266BE-4A1A-4668-8D6C-314018915005}">
      <dgm:prSet/>
      <dgm:spPr/>
      <dgm:t>
        <a:bodyPr/>
        <a:lstStyle/>
        <a:p>
          <a:r>
            <a:rPr lang="en-US" dirty="0"/>
            <a:t>I am not worthy of treatment because I am someone who uses drugs</a:t>
          </a:r>
        </a:p>
      </dgm:t>
    </dgm:pt>
    <dgm:pt modelId="{906EB19A-7EA5-4BCF-B400-45BE3C6AAC74}" type="parTrans" cxnId="{3B1DB349-FFF5-47D7-AEAB-1EFFEA285A9F}">
      <dgm:prSet/>
      <dgm:spPr/>
      <dgm:t>
        <a:bodyPr/>
        <a:lstStyle/>
        <a:p>
          <a:endParaRPr lang="en-US"/>
        </a:p>
      </dgm:t>
    </dgm:pt>
    <dgm:pt modelId="{6D4C00C1-2033-4BDD-A8F9-4E168E45022C}" type="sibTrans" cxnId="{3B1DB349-FFF5-47D7-AEAB-1EFFEA285A9F}">
      <dgm:prSet/>
      <dgm:spPr/>
      <dgm:t>
        <a:bodyPr/>
        <a:lstStyle/>
        <a:p>
          <a:endParaRPr lang="en-US"/>
        </a:p>
      </dgm:t>
    </dgm:pt>
    <dgm:pt modelId="{BB619153-1E50-4583-B219-1C1B3BC95148}">
      <dgm:prSet/>
      <dgm:spPr/>
      <dgm:t>
        <a:bodyPr/>
        <a:lstStyle/>
        <a:p>
          <a:r>
            <a:rPr lang="en-US" dirty="0"/>
            <a:t>I lost the privilege to ask for help when I abandoned my family and friends for drugs</a:t>
          </a:r>
        </a:p>
      </dgm:t>
    </dgm:pt>
    <dgm:pt modelId="{C687F86A-C817-44A7-9ABB-C3B656F197DD}" type="parTrans" cxnId="{1C19B84D-AF6C-49DD-AD68-14E6FD1082E3}">
      <dgm:prSet/>
      <dgm:spPr/>
      <dgm:t>
        <a:bodyPr/>
        <a:lstStyle/>
        <a:p>
          <a:endParaRPr lang="en-US"/>
        </a:p>
      </dgm:t>
    </dgm:pt>
    <dgm:pt modelId="{5043678D-23E2-4CDE-832B-73A90F5058A2}" type="sibTrans" cxnId="{1C19B84D-AF6C-49DD-AD68-14E6FD1082E3}">
      <dgm:prSet/>
      <dgm:spPr/>
      <dgm:t>
        <a:bodyPr/>
        <a:lstStyle/>
        <a:p>
          <a:endParaRPr lang="en-US"/>
        </a:p>
      </dgm:t>
    </dgm:pt>
    <dgm:pt modelId="{5DCDE65A-CC7F-441D-80E9-84C7C6F4ABAB}">
      <dgm:prSet/>
      <dgm:spPr/>
      <dgm:t>
        <a:bodyPr/>
        <a:lstStyle/>
        <a:p>
          <a:r>
            <a:rPr lang="en-US" dirty="0"/>
            <a:t>Drugs are the only thing that will be there for me at the end of the day</a:t>
          </a:r>
        </a:p>
      </dgm:t>
    </dgm:pt>
    <dgm:pt modelId="{6B1B8F78-A413-442E-8150-37BE4D8D201D}" type="parTrans" cxnId="{4F822AF1-7A91-4B98-A1AF-F47AC72C83F3}">
      <dgm:prSet/>
      <dgm:spPr/>
      <dgm:t>
        <a:bodyPr/>
        <a:lstStyle/>
        <a:p>
          <a:endParaRPr lang="en-US"/>
        </a:p>
      </dgm:t>
    </dgm:pt>
    <dgm:pt modelId="{13802AC9-71D4-428F-81E4-9E05008476BD}" type="sibTrans" cxnId="{4F822AF1-7A91-4B98-A1AF-F47AC72C83F3}">
      <dgm:prSet/>
      <dgm:spPr/>
      <dgm:t>
        <a:bodyPr/>
        <a:lstStyle/>
        <a:p>
          <a:endParaRPr lang="en-US"/>
        </a:p>
      </dgm:t>
    </dgm:pt>
    <dgm:pt modelId="{2CBF9B7D-6821-4E1A-8ED4-9E57564117C2}" type="pres">
      <dgm:prSet presAssocID="{5EC2E396-91BD-44A6-B611-80F203E3CF84}" presName="linear" presStyleCnt="0">
        <dgm:presLayoutVars>
          <dgm:animLvl val="lvl"/>
          <dgm:resizeHandles val="exact"/>
        </dgm:presLayoutVars>
      </dgm:prSet>
      <dgm:spPr/>
    </dgm:pt>
    <dgm:pt modelId="{8231C5E2-D285-40F5-8263-B81ACBA8B9A2}" type="pres">
      <dgm:prSet presAssocID="{C27266BE-4A1A-4668-8D6C-314018915005}" presName="parentText" presStyleLbl="node1" presStyleIdx="0" presStyleCnt="3">
        <dgm:presLayoutVars>
          <dgm:chMax val="0"/>
          <dgm:bulletEnabled val="1"/>
        </dgm:presLayoutVars>
      </dgm:prSet>
      <dgm:spPr/>
    </dgm:pt>
    <dgm:pt modelId="{9445ED0A-5B2C-475A-B7B9-EF64BE09C051}" type="pres">
      <dgm:prSet presAssocID="{6D4C00C1-2033-4BDD-A8F9-4E168E45022C}" presName="spacer" presStyleCnt="0"/>
      <dgm:spPr/>
    </dgm:pt>
    <dgm:pt modelId="{8FAE36F5-F86F-4983-B58E-A01C9F2788B8}" type="pres">
      <dgm:prSet presAssocID="{BB619153-1E50-4583-B219-1C1B3BC95148}" presName="parentText" presStyleLbl="node1" presStyleIdx="1" presStyleCnt="3">
        <dgm:presLayoutVars>
          <dgm:chMax val="0"/>
          <dgm:bulletEnabled val="1"/>
        </dgm:presLayoutVars>
      </dgm:prSet>
      <dgm:spPr/>
    </dgm:pt>
    <dgm:pt modelId="{21E3D2DC-4358-42B5-8108-B4D74BCD18D8}" type="pres">
      <dgm:prSet presAssocID="{5043678D-23E2-4CDE-832B-73A90F5058A2}" presName="spacer" presStyleCnt="0"/>
      <dgm:spPr/>
    </dgm:pt>
    <dgm:pt modelId="{EAE9029F-4E4F-4063-9EBF-D161F28CE4C2}" type="pres">
      <dgm:prSet presAssocID="{5DCDE65A-CC7F-441D-80E9-84C7C6F4ABAB}" presName="parentText" presStyleLbl="node1" presStyleIdx="2" presStyleCnt="3">
        <dgm:presLayoutVars>
          <dgm:chMax val="0"/>
          <dgm:bulletEnabled val="1"/>
        </dgm:presLayoutVars>
      </dgm:prSet>
      <dgm:spPr/>
    </dgm:pt>
  </dgm:ptLst>
  <dgm:cxnLst>
    <dgm:cxn modelId="{293E1C45-1CC2-4F7D-A76F-A3CE2C671DB7}" type="presOf" srcId="{5EC2E396-91BD-44A6-B611-80F203E3CF84}" destId="{2CBF9B7D-6821-4E1A-8ED4-9E57564117C2}" srcOrd="0" destOrd="0" presId="urn:microsoft.com/office/officeart/2005/8/layout/vList2"/>
    <dgm:cxn modelId="{3B1DB349-FFF5-47D7-AEAB-1EFFEA285A9F}" srcId="{5EC2E396-91BD-44A6-B611-80F203E3CF84}" destId="{C27266BE-4A1A-4668-8D6C-314018915005}" srcOrd="0" destOrd="0" parTransId="{906EB19A-7EA5-4BCF-B400-45BE3C6AAC74}" sibTransId="{6D4C00C1-2033-4BDD-A8F9-4E168E45022C}"/>
    <dgm:cxn modelId="{1C19B84D-AF6C-49DD-AD68-14E6FD1082E3}" srcId="{5EC2E396-91BD-44A6-B611-80F203E3CF84}" destId="{BB619153-1E50-4583-B219-1C1B3BC95148}" srcOrd="1" destOrd="0" parTransId="{C687F86A-C817-44A7-9ABB-C3B656F197DD}" sibTransId="{5043678D-23E2-4CDE-832B-73A90F5058A2}"/>
    <dgm:cxn modelId="{A74FF172-80DE-47E8-A8E6-C8F2F0E7F1CE}" type="presOf" srcId="{5DCDE65A-CC7F-441D-80E9-84C7C6F4ABAB}" destId="{EAE9029F-4E4F-4063-9EBF-D161F28CE4C2}" srcOrd="0" destOrd="0" presId="urn:microsoft.com/office/officeart/2005/8/layout/vList2"/>
    <dgm:cxn modelId="{3FC29F8F-494A-4191-BDB7-DD6B618ECC35}" type="presOf" srcId="{BB619153-1E50-4583-B219-1C1B3BC95148}" destId="{8FAE36F5-F86F-4983-B58E-A01C9F2788B8}" srcOrd="0" destOrd="0" presId="urn:microsoft.com/office/officeart/2005/8/layout/vList2"/>
    <dgm:cxn modelId="{4F822AF1-7A91-4B98-A1AF-F47AC72C83F3}" srcId="{5EC2E396-91BD-44A6-B611-80F203E3CF84}" destId="{5DCDE65A-CC7F-441D-80E9-84C7C6F4ABAB}" srcOrd="2" destOrd="0" parTransId="{6B1B8F78-A413-442E-8150-37BE4D8D201D}" sibTransId="{13802AC9-71D4-428F-81E4-9E05008476BD}"/>
    <dgm:cxn modelId="{663BC7FA-DFA0-44BA-A534-4D5EFE8538E6}" type="presOf" srcId="{C27266BE-4A1A-4668-8D6C-314018915005}" destId="{8231C5E2-D285-40F5-8263-B81ACBA8B9A2}" srcOrd="0" destOrd="0" presId="urn:microsoft.com/office/officeart/2005/8/layout/vList2"/>
    <dgm:cxn modelId="{4918A7D4-3BFB-4F26-B0F5-27951383CFA2}" type="presParOf" srcId="{2CBF9B7D-6821-4E1A-8ED4-9E57564117C2}" destId="{8231C5E2-D285-40F5-8263-B81ACBA8B9A2}" srcOrd="0" destOrd="0" presId="urn:microsoft.com/office/officeart/2005/8/layout/vList2"/>
    <dgm:cxn modelId="{E4EB1426-3198-4646-BDF0-F88D36FE0424}" type="presParOf" srcId="{2CBF9B7D-6821-4E1A-8ED4-9E57564117C2}" destId="{9445ED0A-5B2C-475A-B7B9-EF64BE09C051}" srcOrd="1" destOrd="0" presId="urn:microsoft.com/office/officeart/2005/8/layout/vList2"/>
    <dgm:cxn modelId="{FB0EEF37-49DB-4DF2-A26B-051C604E91FE}" type="presParOf" srcId="{2CBF9B7D-6821-4E1A-8ED4-9E57564117C2}" destId="{8FAE36F5-F86F-4983-B58E-A01C9F2788B8}" srcOrd="2" destOrd="0" presId="urn:microsoft.com/office/officeart/2005/8/layout/vList2"/>
    <dgm:cxn modelId="{F643E996-BB9B-4577-8CCC-1F282D7D8C4D}" type="presParOf" srcId="{2CBF9B7D-6821-4E1A-8ED4-9E57564117C2}" destId="{21E3D2DC-4358-42B5-8108-B4D74BCD18D8}" srcOrd="3" destOrd="0" presId="urn:microsoft.com/office/officeart/2005/8/layout/vList2"/>
    <dgm:cxn modelId="{2F2C01F0-34AB-48FB-9636-57DC521AB9BF}" type="presParOf" srcId="{2CBF9B7D-6821-4E1A-8ED4-9E57564117C2}" destId="{EAE9029F-4E4F-4063-9EBF-D161F28CE4C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2D6D72-4231-4017-A09B-E94BB3AE8715}" type="doc">
      <dgm:prSet loTypeId="urn:microsoft.com/office/officeart/2005/8/layout/hList6" loCatId="list" qsTypeId="urn:microsoft.com/office/officeart/2005/8/quickstyle/simple1" qsCatId="simple" csTypeId="urn:microsoft.com/office/officeart/2005/8/colors/accent3_2" csCatId="accent3" phldr="1"/>
      <dgm:spPr/>
      <dgm:t>
        <a:bodyPr/>
        <a:lstStyle/>
        <a:p>
          <a:endParaRPr lang="en-US"/>
        </a:p>
      </dgm:t>
    </dgm:pt>
    <dgm:pt modelId="{4FC23327-0B2E-4CAA-9DE0-7FC96000998F}">
      <dgm:prSet phldrT="[Text]"/>
      <dgm:spPr/>
      <dgm:t>
        <a:bodyPr/>
        <a:lstStyle/>
        <a:p>
          <a:r>
            <a:rPr lang="en-US" sz="3600" dirty="0">
              <a:solidFill>
                <a:schemeClr val="tx1"/>
              </a:solidFill>
            </a:rPr>
            <a:t>Deficit-Based</a:t>
          </a:r>
        </a:p>
      </dgm:t>
    </dgm:pt>
    <dgm:pt modelId="{F80CC981-22F3-47B3-BF97-6D40338A8A50}" type="parTrans" cxnId="{6EB6EAFE-7514-4666-AE3D-64651E2F9B4B}">
      <dgm:prSet/>
      <dgm:spPr/>
      <dgm:t>
        <a:bodyPr/>
        <a:lstStyle/>
        <a:p>
          <a:endParaRPr lang="en-US">
            <a:solidFill>
              <a:schemeClr val="tx1"/>
            </a:solidFill>
          </a:endParaRPr>
        </a:p>
      </dgm:t>
    </dgm:pt>
    <dgm:pt modelId="{27229897-B392-46C8-9147-AB4B615A3E02}" type="sibTrans" cxnId="{6EB6EAFE-7514-4666-AE3D-64651E2F9B4B}">
      <dgm:prSet/>
      <dgm:spPr/>
      <dgm:t>
        <a:bodyPr/>
        <a:lstStyle/>
        <a:p>
          <a:endParaRPr lang="en-US">
            <a:solidFill>
              <a:schemeClr val="tx1"/>
            </a:solidFill>
          </a:endParaRPr>
        </a:p>
      </dgm:t>
    </dgm:pt>
    <dgm:pt modelId="{B61B9CC8-7359-48DD-A6BB-38D74C59088E}">
      <dgm:prSet phldrT="[Text]" custT="1"/>
      <dgm:spPr/>
      <dgm:t>
        <a:bodyPr/>
        <a:lstStyle/>
        <a:p>
          <a:r>
            <a:rPr lang="en-US" sz="2000">
              <a:solidFill>
                <a:schemeClr val="tx1"/>
              </a:solidFill>
            </a:rPr>
            <a:t>An addict/junkie</a:t>
          </a:r>
          <a:endParaRPr lang="en-US" sz="2000" dirty="0">
            <a:solidFill>
              <a:schemeClr val="tx1"/>
            </a:solidFill>
          </a:endParaRPr>
        </a:p>
      </dgm:t>
    </dgm:pt>
    <dgm:pt modelId="{08137813-8B9A-40F1-AFDA-3EEA00B44BB8}" type="parTrans" cxnId="{82D9AF82-E1E7-454D-8B84-D888ADEFC5D4}">
      <dgm:prSet/>
      <dgm:spPr/>
      <dgm:t>
        <a:bodyPr/>
        <a:lstStyle/>
        <a:p>
          <a:endParaRPr lang="en-US">
            <a:solidFill>
              <a:schemeClr val="tx1"/>
            </a:solidFill>
          </a:endParaRPr>
        </a:p>
      </dgm:t>
    </dgm:pt>
    <dgm:pt modelId="{0A539271-3C0B-4F43-B8ED-215D521F351A}" type="sibTrans" cxnId="{82D9AF82-E1E7-454D-8B84-D888ADEFC5D4}">
      <dgm:prSet/>
      <dgm:spPr/>
      <dgm:t>
        <a:bodyPr/>
        <a:lstStyle/>
        <a:p>
          <a:endParaRPr lang="en-US">
            <a:solidFill>
              <a:schemeClr val="tx1"/>
            </a:solidFill>
          </a:endParaRPr>
        </a:p>
      </dgm:t>
    </dgm:pt>
    <dgm:pt modelId="{4736E962-BBCB-42B9-845E-9F9903492B9F}">
      <dgm:prSet phldrT="[Text]"/>
      <dgm:spPr/>
      <dgm:t>
        <a:bodyPr/>
        <a:lstStyle/>
        <a:p>
          <a:r>
            <a:rPr lang="en-US" sz="3600" dirty="0">
              <a:solidFill>
                <a:schemeClr val="tx1"/>
              </a:solidFill>
            </a:rPr>
            <a:t>Strengths-Based</a:t>
          </a:r>
        </a:p>
      </dgm:t>
    </dgm:pt>
    <dgm:pt modelId="{7AB1AA2B-0C49-4681-BAFC-031AEA0D6D39}" type="parTrans" cxnId="{E264F0B7-7A84-46BD-BED5-4FDC756D923C}">
      <dgm:prSet/>
      <dgm:spPr/>
      <dgm:t>
        <a:bodyPr/>
        <a:lstStyle/>
        <a:p>
          <a:endParaRPr lang="en-US">
            <a:solidFill>
              <a:schemeClr val="tx1"/>
            </a:solidFill>
          </a:endParaRPr>
        </a:p>
      </dgm:t>
    </dgm:pt>
    <dgm:pt modelId="{B605CB12-6639-42EE-9B3B-6D6A33BEA45C}" type="sibTrans" cxnId="{E264F0B7-7A84-46BD-BED5-4FDC756D923C}">
      <dgm:prSet/>
      <dgm:spPr/>
      <dgm:t>
        <a:bodyPr/>
        <a:lstStyle/>
        <a:p>
          <a:endParaRPr lang="en-US">
            <a:solidFill>
              <a:schemeClr val="tx1"/>
            </a:solidFill>
          </a:endParaRPr>
        </a:p>
      </dgm:t>
    </dgm:pt>
    <dgm:pt modelId="{5BAF1530-A582-4B7D-BE6C-CACEA199684C}">
      <dgm:prSet phldrT="[Text]" custT="1"/>
      <dgm:spPr/>
      <dgm:t>
        <a:bodyPr/>
        <a:lstStyle/>
        <a:p>
          <a:pPr>
            <a:buFont typeface="Arial" panose="020B0604020202020204" pitchFamily="34" charset="0"/>
            <a:buChar char="•"/>
          </a:pPr>
          <a:r>
            <a:rPr lang="en-US" sz="2200" dirty="0">
              <a:solidFill>
                <a:schemeClr val="tx1"/>
              </a:solidFill>
            </a:rPr>
            <a:t>A person diagnosed with an substance use disorder or long term recovery</a:t>
          </a:r>
        </a:p>
      </dgm:t>
    </dgm:pt>
    <dgm:pt modelId="{2ECDCDDF-6707-411A-9FF1-CE4743D5231D}" type="parTrans" cxnId="{4B2B1A3A-9E10-477C-9346-F64A337F3BD8}">
      <dgm:prSet/>
      <dgm:spPr/>
      <dgm:t>
        <a:bodyPr/>
        <a:lstStyle/>
        <a:p>
          <a:endParaRPr lang="en-US">
            <a:solidFill>
              <a:schemeClr val="tx1"/>
            </a:solidFill>
          </a:endParaRPr>
        </a:p>
      </dgm:t>
    </dgm:pt>
    <dgm:pt modelId="{7901D092-6471-42AF-B7C2-42663EA7FE92}" type="sibTrans" cxnId="{4B2B1A3A-9E10-477C-9346-F64A337F3BD8}">
      <dgm:prSet/>
      <dgm:spPr/>
      <dgm:t>
        <a:bodyPr/>
        <a:lstStyle/>
        <a:p>
          <a:endParaRPr lang="en-US">
            <a:solidFill>
              <a:schemeClr val="tx1"/>
            </a:solidFill>
          </a:endParaRPr>
        </a:p>
      </dgm:t>
    </dgm:pt>
    <dgm:pt modelId="{E19F5FC2-432B-4863-82B8-E723A8AB6DFE}">
      <dgm:prSet custT="1"/>
      <dgm:spPr/>
      <dgm:t>
        <a:bodyPr/>
        <a:lstStyle/>
        <a:p>
          <a:r>
            <a:rPr lang="en-US" sz="2000">
              <a:solidFill>
                <a:schemeClr val="tx1"/>
              </a:solidFill>
            </a:rPr>
            <a:t>Substance abuser</a:t>
          </a:r>
          <a:endParaRPr lang="en-US" sz="2000" dirty="0">
            <a:solidFill>
              <a:schemeClr val="tx1"/>
            </a:solidFill>
          </a:endParaRPr>
        </a:p>
      </dgm:t>
    </dgm:pt>
    <dgm:pt modelId="{342105D7-00F8-4AA8-8DEF-E7CEC64C3598}" type="parTrans" cxnId="{AF26783A-DF06-4EC7-9446-D9DD3CBCBB22}">
      <dgm:prSet/>
      <dgm:spPr/>
      <dgm:t>
        <a:bodyPr/>
        <a:lstStyle/>
        <a:p>
          <a:endParaRPr lang="en-US">
            <a:solidFill>
              <a:schemeClr val="tx1"/>
            </a:solidFill>
          </a:endParaRPr>
        </a:p>
      </dgm:t>
    </dgm:pt>
    <dgm:pt modelId="{7212E004-486F-4DD4-B257-E9D0C03F16DA}" type="sibTrans" cxnId="{AF26783A-DF06-4EC7-9446-D9DD3CBCBB22}">
      <dgm:prSet/>
      <dgm:spPr/>
      <dgm:t>
        <a:bodyPr/>
        <a:lstStyle/>
        <a:p>
          <a:endParaRPr lang="en-US">
            <a:solidFill>
              <a:schemeClr val="tx1"/>
            </a:solidFill>
          </a:endParaRPr>
        </a:p>
      </dgm:t>
    </dgm:pt>
    <dgm:pt modelId="{4DF59840-C2B6-4477-95ED-F4484FBDD7A1}">
      <dgm:prSet custT="1"/>
      <dgm:spPr/>
      <dgm:t>
        <a:bodyPr/>
        <a:lstStyle/>
        <a:p>
          <a:r>
            <a:rPr lang="en-US" sz="2000">
              <a:solidFill>
                <a:schemeClr val="tx1"/>
              </a:solidFill>
            </a:rPr>
            <a:t>Treatment Team</a:t>
          </a:r>
          <a:endParaRPr lang="en-US" sz="2000" dirty="0">
            <a:solidFill>
              <a:schemeClr val="tx1"/>
            </a:solidFill>
          </a:endParaRPr>
        </a:p>
      </dgm:t>
    </dgm:pt>
    <dgm:pt modelId="{1A40FE09-21D9-43DE-839A-3FFA4A5D1BF2}" type="parTrans" cxnId="{44E053B1-E487-456A-B624-1FF0F5031B43}">
      <dgm:prSet/>
      <dgm:spPr/>
      <dgm:t>
        <a:bodyPr/>
        <a:lstStyle/>
        <a:p>
          <a:endParaRPr lang="en-US">
            <a:solidFill>
              <a:schemeClr val="tx1"/>
            </a:solidFill>
          </a:endParaRPr>
        </a:p>
      </dgm:t>
    </dgm:pt>
    <dgm:pt modelId="{A2AEC8DC-90DA-4DE5-A8E5-4A73B1CB4D3B}" type="sibTrans" cxnId="{44E053B1-E487-456A-B624-1FF0F5031B43}">
      <dgm:prSet/>
      <dgm:spPr/>
      <dgm:t>
        <a:bodyPr/>
        <a:lstStyle/>
        <a:p>
          <a:endParaRPr lang="en-US">
            <a:solidFill>
              <a:schemeClr val="tx1"/>
            </a:solidFill>
          </a:endParaRPr>
        </a:p>
      </dgm:t>
    </dgm:pt>
    <dgm:pt modelId="{42561E5D-4A27-483F-A04C-1C2586A77104}">
      <dgm:prSet custT="1"/>
      <dgm:spPr/>
      <dgm:t>
        <a:bodyPr/>
        <a:lstStyle/>
        <a:p>
          <a:r>
            <a:rPr lang="en-US" sz="2000">
              <a:solidFill>
                <a:schemeClr val="tx1"/>
              </a:solidFill>
            </a:rPr>
            <a:t>Relapse</a:t>
          </a:r>
          <a:endParaRPr lang="en-US" sz="2000" dirty="0">
            <a:solidFill>
              <a:schemeClr val="tx1"/>
            </a:solidFill>
          </a:endParaRPr>
        </a:p>
      </dgm:t>
    </dgm:pt>
    <dgm:pt modelId="{E646EB2B-FB9B-4B21-8D24-541F3BFCB8C9}" type="parTrans" cxnId="{6170EB32-C282-484B-B5B1-2B3AF1B47ED4}">
      <dgm:prSet/>
      <dgm:spPr/>
      <dgm:t>
        <a:bodyPr/>
        <a:lstStyle/>
        <a:p>
          <a:endParaRPr lang="en-US">
            <a:solidFill>
              <a:schemeClr val="tx1"/>
            </a:solidFill>
          </a:endParaRPr>
        </a:p>
      </dgm:t>
    </dgm:pt>
    <dgm:pt modelId="{81A54D7B-46EB-4B8D-90A4-6B4F3D2B4D28}" type="sibTrans" cxnId="{6170EB32-C282-484B-B5B1-2B3AF1B47ED4}">
      <dgm:prSet/>
      <dgm:spPr/>
      <dgm:t>
        <a:bodyPr/>
        <a:lstStyle/>
        <a:p>
          <a:endParaRPr lang="en-US">
            <a:solidFill>
              <a:schemeClr val="tx1"/>
            </a:solidFill>
          </a:endParaRPr>
        </a:p>
      </dgm:t>
    </dgm:pt>
    <dgm:pt modelId="{5A055EBC-00B3-49F5-B900-963543570CBC}">
      <dgm:prSet custT="1"/>
      <dgm:spPr/>
      <dgm:t>
        <a:bodyPr/>
        <a:lstStyle/>
        <a:p>
          <a:r>
            <a:rPr lang="en-US" sz="2000">
              <a:solidFill>
                <a:schemeClr val="tx1"/>
              </a:solidFill>
            </a:rPr>
            <a:t>Not ready/not willing</a:t>
          </a:r>
          <a:endParaRPr lang="en-US" sz="2000" dirty="0">
            <a:solidFill>
              <a:schemeClr val="tx1"/>
            </a:solidFill>
          </a:endParaRPr>
        </a:p>
      </dgm:t>
    </dgm:pt>
    <dgm:pt modelId="{DA523F8B-B240-4E23-B0B2-43F968E4DE23}" type="parTrans" cxnId="{8625395E-CD64-461F-B171-B519789835C0}">
      <dgm:prSet/>
      <dgm:spPr/>
      <dgm:t>
        <a:bodyPr/>
        <a:lstStyle/>
        <a:p>
          <a:endParaRPr lang="en-US">
            <a:solidFill>
              <a:schemeClr val="tx1"/>
            </a:solidFill>
          </a:endParaRPr>
        </a:p>
      </dgm:t>
    </dgm:pt>
    <dgm:pt modelId="{29CF28B8-F5F7-466C-9B5D-9E2ED0042C4D}" type="sibTrans" cxnId="{8625395E-CD64-461F-B171-B519789835C0}">
      <dgm:prSet/>
      <dgm:spPr/>
      <dgm:t>
        <a:bodyPr/>
        <a:lstStyle/>
        <a:p>
          <a:endParaRPr lang="en-US">
            <a:solidFill>
              <a:schemeClr val="tx1"/>
            </a:solidFill>
          </a:endParaRPr>
        </a:p>
      </dgm:t>
    </dgm:pt>
    <dgm:pt modelId="{E744DA58-BC1B-43CF-BE39-F4166D321D46}">
      <dgm:prSet custT="1"/>
      <dgm:spPr/>
      <dgm:t>
        <a:bodyPr/>
        <a:lstStyle/>
        <a:p>
          <a:r>
            <a:rPr lang="en-US" sz="2000">
              <a:solidFill>
                <a:schemeClr val="tx1"/>
              </a:solidFill>
            </a:rPr>
            <a:t>Non-compliant</a:t>
          </a:r>
          <a:endParaRPr lang="en-US" sz="2000" dirty="0">
            <a:solidFill>
              <a:schemeClr val="tx1"/>
            </a:solidFill>
          </a:endParaRPr>
        </a:p>
      </dgm:t>
    </dgm:pt>
    <dgm:pt modelId="{C7678429-B0A4-4023-BF2D-BC3437C2F0C8}" type="parTrans" cxnId="{0645DA58-88D1-4E21-BC94-6315F7A80818}">
      <dgm:prSet/>
      <dgm:spPr/>
      <dgm:t>
        <a:bodyPr/>
        <a:lstStyle/>
        <a:p>
          <a:endParaRPr lang="en-US">
            <a:solidFill>
              <a:schemeClr val="tx1"/>
            </a:solidFill>
          </a:endParaRPr>
        </a:p>
      </dgm:t>
    </dgm:pt>
    <dgm:pt modelId="{D0B94B05-CBC8-4860-AA1A-DA087C05CE7C}" type="sibTrans" cxnId="{0645DA58-88D1-4E21-BC94-6315F7A80818}">
      <dgm:prSet/>
      <dgm:spPr/>
      <dgm:t>
        <a:bodyPr/>
        <a:lstStyle/>
        <a:p>
          <a:endParaRPr lang="en-US">
            <a:solidFill>
              <a:schemeClr val="tx1"/>
            </a:solidFill>
          </a:endParaRPr>
        </a:p>
      </dgm:t>
    </dgm:pt>
    <dgm:pt modelId="{3931993D-42C0-414B-838F-EAFF04965DAF}">
      <dgm:prSet custT="1"/>
      <dgm:spPr/>
      <dgm:t>
        <a:bodyPr/>
        <a:lstStyle/>
        <a:p>
          <a:r>
            <a:rPr lang="en-US" sz="2000" dirty="0">
              <a:solidFill>
                <a:schemeClr val="tx1"/>
              </a:solidFill>
            </a:rPr>
            <a:t>Recovery Team, Recovery Support System</a:t>
          </a:r>
        </a:p>
      </dgm:t>
    </dgm:pt>
    <dgm:pt modelId="{43BE3212-F877-4D04-BE63-473C5523F06A}" type="parTrans" cxnId="{6A09B1F2-09F9-48E0-AF2C-CA08BCEDD3B7}">
      <dgm:prSet/>
      <dgm:spPr/>
      <dgm:t>
        <a:bodyPr/>
        <a:lstStyle/>
        <a:p>
          <a:endParaRPr lang="en-US">
            <a:solidFill>
              <a:schemeClr val="tx1"/>
            </a:solidFill>
          </a:endParaRPr>
        </a:p>
      </dgm:t>
    </dgm:pt>
    <dgm:pt modelId="{9E4B7F98-4AB6-4095-B6E4-E487F46D6922}" type="sibTrans" cxnId="{6A09B1F2-09F9-48E0-AF2C-CA08BCEDD3B7}">
      <dgm:prSet/>
      <dgm:spPr/>
      <dgm:t>
        <a:bodyPr/>
        <a:lstStyle/>
        <a:p>
          <a:endParaRPr lang="en-US">
            <a:solidFill>
              <a:schemeClr val="tx1"/>
            </a:solidFill>
          </a:endParaRPr>
        </a:p>
      </dgm:t>
    </dgm:pt>
    <dgm:pt modelId="{6D8FA224-6559-4365-A766-FC8B740A1056}">
      <dgm:prSet custT="1"/>
      <dgm:spPr/>
      <dgm:t>
        <a:bodyPr/>
        <a:lstStyle/>
        <a:p>
          <a:r>
            <a:rPr lang="en-US" sz="2000" dirty="0">
              <a:solidFill>
                <a:schemeClr val="tx1"/>
              </a:solidFill>
            </a:rPr>
            <a:t>Return to use/ re-emergence of symptoms</a:t>
          </a:r>
        </a:p>
      </dgm:t>
    </dgm:pt>
    <dgm:pt modelId="{F4D947A3-13E9-4018-99B7-F36946793787}" type="parTrans" cxnId="{FEF66795-666D-4C2E-B24A-B8D978DA9A22}">
      <dgm:prSet/>
      <dgm:spPr/>
      <dgm:t>
        <a:bodyPr/>
        <a:lstStyle/>
        <a:p>
          <a:endParaRPr lang="en-US">
            <a:solidFill>
              <a:schemeClr val="tx1"/>
            </a:solidFill>
          </a:endParaRPr>
        </a:p>
      </dgm:t>
    </dgm:pt>
    <dgm:pt modelId="{C8B6CABF-C465-4E28-A12E-00C66B921BCA}" type="sibTrans" cxnId="{FEF66795-666D-4C2E-B24A-B8D978DA9A22}">
      <dgm:prSet/>
      <dgm:spPr/>
      <dgm:t>
        <a:bodyPr/>
        <a:lstStyle/>
        <a:p>
          <a:endParaRPr lang="en-US">
            <a:solidFill>
              <a:schemeClr val="tx1"/>
            </a:solidFill>
          </a:endParaRPr>
        </a:p>
      </dgm:t>
    </dgm:pt>
    <dgm:pt modelId="{4CE992F1-211C-4062-86CF-CCB7C112F5D4}">
      <dgm:prSet custT="1"/>
      <dgm:spPr/>
      <dgm:t>
        <a:bodyPr/>
        <a:lstStyle/>
        <a:p>
          <a:r>
            <a:rPr lang="en-US" sz="2000">
              <a:solidFill>
                <a:schemeClr val="tx1"/>
              </a:solidFill>
            </a:rPr>
            <a:t>Experiencing ambivalence</a:t>
          </a:r>
          <a:endParaRPr lang="en-US" sz="2000" dirty="0">
            <a:solidFill>
              <a:schemeClr val="tx1"/>
            </a:solidFill>
          </a:endParaRPr>
        </a:p>
      </dgm:t>
    </dgm:pt>
    <dgm:pt modelId="{A8B40C8D-C332-4160-89D4-AE23F12378AB}" type="parTrans" cxnId="{157A8B36-8B48-4F83-B548-B440EE324DA2}">
      <dgm:prSet/>
      <dgm:spPr/>
      <dgm:t>
        <a:bodyPr/>
        <a:lstStyle/>
        <a:p>
          <a:endParaRPr lang="en-US">
            <a:solidFill>
              <a:schemeClr val="tx1"/>
            </a:solidFill>
          </a:endParaRPr>
        </a:p>
      </dgm:t>
    </dgm:pt>
    <dgm:pt modelId="{0F32470C-7EB0-431B-A6A6-16DFF4C52211}" type="sibTrans" cxnId="{157A8B36-8B48-4F83-B548-B440EE324DA2}">
      <dgm:prSet/>
      <dgm:spPr/>
      <dgm:t>
        <a:bodyPr/>
        <a:lstStyle/>
        <a:p>
          <a:endParaRPr lang="en-US">
            <a:solidFill>
              <a:schemeClr val="tx1"/>
            </a:solidFill>
          </a:endParaRPr>
        </a:p>
      </dgm:t>
    </dgm:pt>
    <dgm:pt modelId="{38F2E64C-FFB7-42D3-9293-0C74BF140C2B}">
      <dgm:prSet custT="1"/>
      <dgm:spPr/>
      <dgm:t>
        <a:bodyPr/>
        <a:lstStyle/>
        <a:p>
          <a:r>
            <a:rPr lang="en-US" sz="2000">
              <a:solidFill>
                <a:schemeClr val="tx1"/>
              </a:solidFill>
            </a:rPr>
            <a:t>Experience challenges around . . . </a:t>
          </a:r>
          <a:endParaRPr lang="en-US" sz="2000" dirty="0">
            <a:solidFill>
              <a:schemeClr val="tx1"/>
            </a:solidFill>
          </a:endParaRPr>
        </a:p>
      </dgm:t>
    </dgm:pt>
    <dgm:pt modelId="{DB06E98F-7225-480C-B860-48958425D572}" type="parTrans" cxnId="{37DD5AE0-8E34-4D2F-8BCB-5E5607C49BBC}">
      <dgm:prSet/>
      <dgm:spPr/>
      <dgm:t>
        <a:bodyPr/>
        <a:lstStyle/>
        <a:p>
          <a:endParaRPr lang="en-US">
            <a:solidFill>
              <a:schemeClr val="tx1"/>
            </a:solidFill>
          </a:endParaRPr>
        </a:p>
      </dgm:t>
    </dgm:pt>
    <dgm:pt modelId="{9DE14F89-BA1E-4663-8443-016D8C1B3EC4}" type="sibTrans" cxnId="{37DD5AE0-8E34-4D2F-8BCB-5E5607C49BBC}">
      <dgm:prSet/>
      <dgm:spPr/>
      <dgm:t>
        <a:bodyPr/>
        <a:lstStyle/>
        <a:p>
          <a:endParaRPr lang="en-US">
            <a:solidFill>
              <a:schemeClr val="tx1"/>
            </a:solidFill>
          </a:endParaRPr>
        </a:p>
      </dgm:t>
    </dgm:pt>
    <dgm:pt modelId="{F68DD70F-F057-449B-B7C2-6CB4B3AEA83F}" type="pres">
      <dgm:prSet presAssocID="{B12D6D72-4231-4017-A09B-E94BB3AE8715}" presName="Name0" presStyleCnt="0">
        <dgm:presLayoutVars>
          <dgm:dir/>
          <dgm:resizeHandles val="exact"/>
        </dgm:presLayoutVars>
      </dgm:prSet>
      <dgm:spPr/>
    </dgm:pt>
    <dgm:pt modelId="{1CF023C1-4D27-43E1-B108-D74CCF90FDE1}" type="pres">
      <dgm:prSet presAssocID="{4FC23327-0B2E-4CAA-9DE0-7FC96000998F}" presName="node" presStyleLbl="node1" presStyleIdx="0" presStyleCnt="2">
        <dgm:presLayoutVars>
          <dgm:bulletEnabled val="1"/>
        </dgm:presLayoutVars>
      </dgm:prSet>
      <dgm:spPr/>
    </dgm:pt>
    <dgm:pt modelId="{9AA6E4CE-9776-49BE-9ACD-CD27B7D0843C}" type="pres">
      <dgm:prSet presAssocID="{27229897-B392-46C8-9147-AB4B615A3E02}" presName="sibTrans" presStyleCnt="0"/>
      <dgm:spPr/>
    </dgm:pt>
    <dgm:pt modelId="{FCA72A87-0E78-481D-8A37-875AC6F52388}" type="pres">
      <dgm:prSet presAssocID="{4736E962-BBCB-42B9-845E-9F9903492B9F}" presName="node" presStyleLbl="node1" presStyleIdx="1" presStyleCnt="2">
        <dgm:presLayoutVars>
          <dgm:bulletEnabled val="1"/>
        </dgm:presLayoutVars>
      </dgm:prSet>
      <dgm:spPr/>
    </dgm:pt>
  </dgm:ptLst>
  <dgm:cxnLst>
    <dgm:cxn modelId="{4B060317-2398-4E61-8C68-9A364969A966}" type="presOf" srcId="{5BAF1530-A582-4B7D-BE6C-CACEA199684C}" destId="{FCA72A87-0E78-481D-8A37-875AC6F52388}" srcOrd="0" destOrd="1" presId="urn:microsoft.com/office/officeart/2005/8/layout/hList6"/>
    <dgm:cxn modelId="{72DBF628-29E5-4DD8-A608-3DE4F609BC51}" type="presOf" srcId="{E19F5FC2-432B-4863-82B8-E723A8AB6DFE}" destId="{1CF023C1-4D27-43E1-B108-D74CCF90FDE1}" srcOrd="0" destOrd="2" presId="urn:microsoft.com/office/officeart/2005/8/layout/hList6"/>
    <dgm:cxn modelId="{6170EB32-C282-484B-B5B1-2B3AF1B47ED4}" srcId="{4FC23327-0B2E-4CAA-9DE0-7FC96000998F}" destId="{42561E5D-4A27-483F-A04C-1C2586A77104}" srcOrd="3" destOrd="0" parTransId="{E646EB2B-FB9B-4B21-8D24-541F3BFCB8C9}" sibTransId="{81A54D7B-46EB-4B8D-90A4-6B4F3D2B4D28}"/>
    <dgm:cxn modelId="{157A8B36-8B48-4F83-B548-B440EE324DA2}" srcId="{4736E962-BBCB-42B9-845E-9F9903492B9F}" destId="{4CE992F1-211C-4062-86CF-CCB7C112F5D4}" srcOrd="3" destOrd="0" parTransId="{A8B40C8D-C332-4160-89D4-AE23F12378AB}" sibTransId="{0F32470C-7EB0-431B-A6A6-16DFF4C52211}"/>
    <dgm:cxn modelId="{4B2B1A3A-9E10-477C-9346-F64A337F3BD8}" srcId="{4736E962-BBCB-42B9-845E-9F9903492B9F}" destId="{5BAF1530-A582-4B7D-BE6C-CACEA199684C}" srcOrd="0" destOrd="0" parTransId="{2ECDCDDF-6707-411A-9FF1-CE4743D5231D}" sibTransId="{7901D092-6471-42AF-B7C2-42663EA7FE92}"/>
    <dgm:cxn modelId="{AF26783A-DF06-4EC7-9446-D9DD3CBCBB22}" srcId="{4FC23327-0B2E-4CAA-9DE0-7FC96000998F}" destId="{E19F5FC2-432B-4863-82B8-E723A8AB6DFE}" srcOrd="1" destOrd="0" parTransId="{342105D7-00F8-4AA8-8DEF-E7CEC64C3598}" sibTransId="{7212E004-486F-4DD4-B257-E9D0C03F16DA}"/>
    <dgm:cxn modelId="{6746D13A-46C2-46F8-BCC6-75827294243E}" type="presOf" srcId="{E744DA58-BC1B-43CF-BE39-F4166D321D46}" destId="{1CF023C1-4D27-43E1-B108-D74CCF90FDE1}" srcOrd="0" destOrd="6" presId="urn:microsoft.com/office/officeart/2005/8/layout/hList6"/>
    <dgm:cxn modelId="{8625395E-CD64-461F-B171-B519789835C0}" srcId="{4FC23327-0B2E-4CAA-9DE0-7FC96000998F}" destId="{5A055EBC-00B3-49F5-B900-963543570CBC}" srcOrd="4" destOrd="0" parTransId="{DA523F8B-B240-4E23-B0B2-43F968E4DE23}" sibTransId="{29CF28B8-F5F7-466C-9B5D-9E2ED0042C4D}"/>
    <dgm:cxn modelId="{AA939B61-0B20-41A9-B7AE-E5B8AF487114}" type="presOf" srcId="{B12D6D72-4231-4017-A09B-E94BB3AE8715}" destId="{F68DD70F-F057-449B-B7C2-6CB4B3AEA83F}" srcOrd="0" destOrd="0" presId="urn:microsoft.com/office/officeart/2005/8/layout/hList6"/>
    <dgm:cxn modelId="{28E4204C-9267-430D-AA40-92F42EC21C2C}" type="presOf" srcId="{4FC23327-0B2E-4CAA-9DE0-7FC96000998F}" destId="{1CF023C1-4D27-43E1-B108-D74CCF90FDE1}" srcOrd="0" destOrd="0" presId="urn:microsoft.com/office/officeart/2005/8/layout/hList6"/>
    <dgm:cxn modelId="{5D5C0B6E-F148-4B2C-9F30-CD4FF2CCCDD0}" type="presOf" srcId="{4DF59840-C2B6-4477-95ED-F4484FBDD7A1}" destId="{1CF023C1-4D27-43E1-B108-D74CCF90FDE1}" srcOrd="0" destOrd="3" presId="urn:microsoft.com/office/officeart/2005/8/layout/hList6"/>
    <dgm:cxn modelId="{0645DA58-88D1-4E21-BC94-6315F7A80818}" srcId="{4FC23327-0B2E-4CAA-9DE0-7FC96000998F}" destId="{E744DA58-BC1B-43CF-BE39-F4166D321D46}" srcOrd="5" destOrd="0" parTransId="{C7678429-B0A4-4023-BF2D-BC3437C2F0C8}" sibTransId="{D0B94B05-CBC8-4860-AA1A-DA087C05CE7C}"/>
    <dgm:cxn modelId="{48739259-3175-495F-9D36-994D6E28D296}" type="presOf" srcId="{4736E962-BBCB-42B9-845E-9F9903492B9F}" destId="{FCA72A87-0E78-481D-8A37-875AC6F52388}" srcOrd="0" destOrd="0" presId="urn:microsoft.com/office/officeart/2005/8/layout/hList6"/>
    <dgm:cxn modelId="{6AE85A7D-ABA9-4B3C-99B1-5013A43289A2}" type="presOf" srcId="{42561E5D-4A27-483F-A04C-1C2586A77104}" destId="{1CF023C1-4D27-43E1-B108-D74CCF90FDE1}" srcOrd="0" destOrd="4" presId="urn:microsoft.com/office/officeart/2005/8/layout/hList6"/>
    <dgm:cxn modelId="{82D9AF82-E1E7-454D-8B84-D888ADEFC5D4}" srcId="{4FC23327-0B2E-4CAA-9DE0-7FC96000998F}" destId="{B61B9CC8-7359-48DD-A6BB-38D74C59088E}" srcOrd="0" destOrd="0" parTransId="{08137813-8B9A-40F1-AFDA-3EEA00B44BB8}" sibTransId="{0A539271-3C0B-4F43-B8ED-215D521F351A}"/>
    <dgm:cxn modelId="{FFEFD586-AACC-43E1-B2B3-2E6FD0896070}" type="presOf" srcId="{B61B9CC8-7359-48DD-A6BB-38D74C59088E}" destId="{1CF023C1-4D27-43E1-B108-D74CCF90FDE1}" srcOrd="0" destOrd="1" presId="urn:microsoft.com/office/officeart/2005/8/layout/hList6"/>
    <dgm:cxn modelId="{17E7E988-D6B1-4FC1-B9DB-135A5E17949A}" type="presOf" srcId="{5A055EBC-00B3-49F5-B900-963543570CBC}" destId="{1CF023C1-4D27-43E1-B108-D74CCF90FDE1}" srcOrd="0" destOrd="5" presId="urn:microsoft.com/office/officeart/2005/8/layout/hList6"/>
    <dgm:cxn modelId="{FEF66795-666D-4C2E-B24A-B8D978DA9A22}" srcId="{4736E962-BBCB-42B9-845E-9F9903492B9F}" destId="{6D8FA224-6559-4365-A766-FC8B740A1056}" srcOrd="2" destOrd="0" parTransId="{F4D947A3-13E9-4018-99B7-F36946793787}" sibTransId="{C8B6CABF-C465-4E28-A12E-00C66B921BCA}"/>
    <dgm:cxn modelId="{623D7898-5AF4-4907-AC9F-E2C5FC4B794E}" type="presOf" srcId="{38F2E64C-FFB7-42D3-9293-0C74BF140C2B}" destId="{FCA72A87-0E78-481D-8A37-875AC6F52388}" srcOrd="0" destOrd="5" presId="urn:microsoft.com/office/officeart/2005/8/layout/hList6"/>
    <dgm:cxn modelId="{C5B07CA1-12DE-418C-9D3E-5672021162C5}" type="presOf" srcId="{3931993D-42C0-414B-838F-EAFF04965DAF}" destId="{FCA72A87-0E78-481D-8A37-875AC6F52388}" srcOrd="0" destOrd="2" presId="urn:microsoft.com/office/officeart/2005/8/layout/hList6"/>
    <dgm:cxn modelId="{44E053B1-E487-456A-B624-1FF0F5031B43}" srcId="{4FC23327-0B2E-4CAA-9DE0-7FC96000998F}" destId="{4DF59840-C2B6-4477-95ED-F4484FBDD7A1}" srcOrd="2" destOrd="0" parTransId="{1A40FE09-21D9-43DE-839A-3FFA4A5D1BF2}" sibTransId="{A2AEC8DC-90DA-4DE5-A8E5-4A73B1CB4D3B}"/>
    <dgm:cxn modelId="{E264F0B7-7A84-46BD-BED5-4FDC756D923C}" srcId="{B12D6D72-4231-4017-A09B-E94BB3AE8715}" destId="{4736E962-BBCB-42B9-845E-9F9903492B9F}" srcOrd="1" destOrd="0" parTransId="{7AB1AA2B-0C49-4681-BAFC-031AEA0D6D39}" sibTransId="{B605CB12-6639-42EE-9B3B-6D6A33BEA45C}"/>
    <dgm:cxn modelId="{261219C0-67BD-4B61-8C24-118B356E62DF}" type="presOf" srcId="{4CE992F1-211C-4062-86CF-CCB7C112F5D4}" destId="{FCA72A87-0E78-481D-8A37-875AC6F52388}" srcOrd="0" destOrd="4" presId="urn:microsoft.com/office/officeart/2005/8/layout/hList6"/>
    <dgm:cxn modelId="{5E785CD9-6267-4AEA-A0D7-F6FF48E16CAD}" type="presOf" srcId="{6D8FA224-6559-4365-A766-FC8B740A1056}" destId="{FCA72A87-0E78-481D-8A37-875AC6F52388}" srcOrd="0" destOrd="3" presId="urn:microsoft.com/office/officeart/2005/8/layout/hList6"/>
    <dgm:cxn modelId="{37DD5AE0-8E34-4D2F-8BCB-5E5607C49BBC}" srcId="{4736E962-BBCB-42B9-845E-9F9903492B9F}" destId="{38F2E64C-FFB7-42D3-9293-0C74BF140C2B}" srcOrd="4" destOrd="0" parTransId="{DB06E98F-7225-480C-B860-48958425D572}" sibTransId="{9DE14F89-BA1E-4663-8443-016D8C1B3EC4}"/>
    <dgm:cxn modelId="{6A09B1F2-09F9-48E0-AF2C-CA08BCEDD3B7}" srcId="{4736E962-BBCB-42B9-845E-9F9903492B9F}" destId="{3931993D-42C0-414B-838F-EAFF04965DAF}" srcOrd="1" destOrd="0" parTransId="{43BE3212-F877-4D04-BE63-473C5523F06A}" sibTransId="{9E4B7F98-4AB6-4095-B6E4-E487F46D6922}"/>
    <dgm:cxn modelId="{6EB6EAFE-7514-4666-AE3D-64651E2F9B4B}" srcId="{B12D6D72-4231-4017-A09B-E94BB3AE8715}" destId="{4FC23327-0B2E-4CAA-9DE0-7FC96000998F}" srcOrd="0" destOrd="0" parTransId="{F80CC981-22F3-47B3-BF97-6D40338A8A50}" sibTransId="{27229897-B392-46C8-9147-AB4B615A3E02}"/>
    <dgm:cxn modelId="{3FD6F6DC-407B-48FF-842C-5DF4D617CE0A}" type="presParOf" srcId="{F68DD70F-F057-449B-B7C2-6CB4B3AEA83F}" destId="{1CF023C1-4D27-43E1-B108-D74CCF90FDE1}" srcOrd="0" destOrd="0" presId="urn:microsoft.com/office/officeart/2005/8/layout/hList6"/>
    <dgm:cxn modelId="{EF224294-69CB-4B8B-A7B4-0D8456A5F1B5}" type="presParOf" srcId="{F68DD70F-F057-449B-B7C2-6CB4B3AEA83F}" destId="{9AA6E4CE-9776-49BE-9ACD-CD27B7D0843C}" srcOrd="1" destOrd="0" presId="urn:microsoft.com/office/officeart/2005/8/layout/hList6"/>
    <dgm:cxn modelId="{0199B800-337E-4702-9D14-64D773434363}" type="presParOf" srcId="{F68DD70F-F057-449B-B7C2-6CB4B3AEA83F}" destId="{FCA72A87-0E78-481D-8A37-875AC6F52388}" srcOrd="2"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2D6D72-4231-4017-A09B-E94BB3AE8715}" type="doc">
      <dgm:prSet loTypeId="urn:microsoft.com/office/officeart/2005/8/layout/hList6" loCatId="list" qsTypeId="urn:microsoft.com/office/officeart/2005/8/quickstyle/simple1" qsCatId="simple" csTypeId="urn:microsoft.com/office/officeart/2005/8/colors/accent3_2" csCatId="accent3" phldr="1"/>
      <dgm:spPr/>
      <dgm:t>
        <a:bodyPr/>
        <a:lstStyle/>
        <a:p>
          <a:endParaRPr lang="en-US"/>
        </a:p>
      </dgm:t>
    </dgm:pt>
    <dgm:pt modelId="{4FC23327-0B2E-4CAA-9DE0-7FC96000998F}">
      <dgm:prSet phldrT="[Text]"/>
      <dgm:spPr/>
      <dgm:t>
        <a:bodyPr/>
        <a:lstStyle/>
        <a:p>
          <a:r>
            <a:rPr lang="en-US" sz="3600">
              <a:solidFill>
                <a:schemeClr val="tx1"/>
              </a:solidFill>
            </a:rPr>
            <a:t>Deficit-Based</a:t>
          </a:r>
          <a:endParaRPr lang="en-US" sz="3600" dirty="0">
            <a:solidFill>
              <a:schemeClr val="tx1"/>
            </a:solidFill>
          </a:endParaRPr>
        </a:p>
      </dgm:t>
    </dgm:pt>
    <dgm:pt modelId="{F80CC981-22F3-47B3-BF97-6D40338A8A50}" type="parTrans" cxnId="{6EB6EAFE-7514-4666-AE3D-64651E2F9B4B}">
      <dgm:prSet/>
      <dgm:spPr/>
      <dgm:t>
        <a:bodyPr/>
        <a:lstStyle/>
        <a:p>
          <a:endParaRPr lang="en-US">
            <a:solidFill>
              <a:schemeClr val="tx1"/>
            </a:solidFill>
          </a:endParaRPr>
        </a:p>
      </dgm:t>
    </dgm:pt>
    <dgm:pt modelId="{27229897-B392-46C8-9147-AB4B615A3E02}" type="sibTrans" cxnId="{6EB6EAFE-7514-4666-AE3D-64651E2F9B4B}">
      <dgm:prSet/>
      <dgm:spPr/>
      <dgm:t>
        <a:bodyPr/>
        <a:lstStyle/>
        <a:p>
          <a:endParaRPr lang="en-US">
            <a:solidFill>
              <a:schemeClr val="tx1"/>
            </a:solidFill>
          </a:endParaRPr>
        </a:p>
      </dgm:t>
    </dgm:pt>
    <dgm:pt modelId="{B61B9CC8-7359-48DD-A6BB-38D74C59088E}">
      <dgm:prSet phldrT="[Text]" custT="1"/>
      <dgm:spPr/>
      <dgm:t>
        <a:bodyPr/>
        <a:lstStyle/>
        <a:p>
          <a:r>
            <a:rPr lang="en-US" sz="2000">
              <a:solidFill>
                <a:schemeClr val="tx1"/>
              </a:solidFill>
            </a:rPr>
            <a:t>Drug abuse</a:t>
          </a:r>
          <a:endParaRPr lang="en-US" sz="2000" dirty="0">
            <a:solidFill>
              <a:schemeClr val="tx1"/>
            </a:solidFill>
          </a:endParaRPr>
        </a:p>
      </dgm:t>
    </dgm:pt>
    <dgm:pt modelId="{08137813-8B9A-40F1-AFDA-3EEA00B44BB8}" type="parTrans" cxnId="{82D9AF82-E1E7-454D-8B84-D888ADEFC5D4}">
      <dgm:prSet/>
      <dgm:spPr/>
      <dgm:t>
        <a:bodyPr/>
        <a:lstStyle/>
        <a:p>
          <a:endParaRPr lang="en-US">
            <a:solidFill>
              <a:schemeClr val="tx1"/>
            </a:solidFill>
          </a:endParaRPr>
        </a:p>
      </dgm:t>
    </dgm:pt>
    <dgm:pt modelId="{0A539271-3C0B-4F43-B8ED-215D521F351A}" type="sibTrans" cxnId="{82D9AF82-E1E7-454D-8B84-D888ADEFC5D4}">
      <dgm:prSet/>
      <dgm:spPr/>
      <dgm:t>
        <a:bodyPr/>
        <a:lstStyle/>
        <a:p>
          <a:endParaRPr lang="en-US">
            <a:solidFill>
              <a:schemeClr val="tx1"/>
            </a:solidFill>
          </a:endParaRPr>
        </a:p>
      </dgm:t>
    </dgm:pt>
    <dgm:pt modelId="{4736E962-BBCB-42B9-845E-9F9903492B9F}">
      <dgm:prSet phldrT="[Text]"/>
      <dgm:spPr/>
      <dgm:t>
        <a:bodyPr/>
        <a:lstStyle/>
        <a:p>
          <a:r>
            <a:rPr lang="en-US" sz="3600">
              <a:solidFill>
                <a:schemeClr val="tx1"/>
              </a:solidFill>
            </a:rPr>
            <a:t>Strengths-Based</a:t>
          </a:r>
          <a:endParaRPr lang="en-US" sz="3600" dirty="0">
            <a:solidFill>
              <a:schemeClr val="tx1"/>
            </a:solidFill>
          </a:endParaRPr>
        </a:p>
      </dgm:t>
    </dgm:pt>
    <dgm:pt modelId="{7AB1AA2B-0C49-4681-BAFC-031AEA0D6D39}" type="parTrans" cxnId="{E264F0B7-7A84-46BD-BED5-4FDC756D923C}">
      <dgm:prSet/>
      <dgm:spPr/>
      <dgm:t>
        <a:bodyPr/>
        <a:lstStyle/>
        <a:p>
          <a:endParaRPr lang="en-US">
            <a:solidFill>
              <a:schemeClr val="tx1"/>
            </a:solidFill>
          </a:endParaRPr>
        </a:p>
      </dgm:t>
    </dgm:pt>
    <dgm:pt modelId="{B605CB12-6639-42EE-9B3B-6D6A33BEA45C}" type="sibTrans" cxnId="{E264F0B7-7A84-46BD-BED5-4FDC756D923C}">
      <dgm:prSet/>
      <dgm:spPr/>
      <dgm:t>
        <a:bodyPr/>
        <a:lstStyle/>
        <a:p>
          <a:endParaRPr lang="en-US">
            <a:solidFill>
              <a:schemeClr val="tx1"/>
            </a:solidFill>
          </a:endParaRPr>
        </a:p>
      </dgm:t>
    </dgm:pt>
    <dgm:pt modelId="{5BAF1530-A582-4B7D-BE6C-CACEA199684C}">
      <dgm:prSet phldrT="[Text]" custT="1"/>
      <dgm:spPr/>
      <dgm:t>
        <a:bodyPr/>
        <a:lstStyle/>
        <a:p>
          <a:pPr>
            <a:buFont typeface="Arial" panose="020B0604020202020204" pitchFamily="34" charset="0"/>
            <a:buChar char="•"/>
          </a:pPr>
          <a:r>
            <a:rPr lang="en-US" sz="2000">
              <a:solidFill>
                <a:schemeClr val="tx1"/>
              </a:solidFill>
            </a:rPr>
            <a:t>Drug misuse, harmful use</a:t>
          </a:r>
          <a:endParaRPr lang="en-US" sz="2000" dirty="0">
            <a:solidFill>
              <a:schemeClr val="tx1"/>
            </a:solidFill>
          </a:endParaRPr>
        </a:p>
      </dgm:t>
    </dgm:pt>
    <dgm:pt modelId="{2ECDCDDF-6707-411A-9FF1-CE4743D5231D}" type="parTrans" cxnId="{4B2B1A3A-9E10-477C-9346-F64A337F3BD8}">
      <dgm:prSet/>
      <dgm:spPr/>
      <dgm:t>
        <a:bodyPr/>
        <a:lstStyle/>
        <a:p>
          <a:endParaRPr lang="en-US">
            <a:solidFill>
              <a:schemeClr val="tx1"/>
            </a:solidFill>
          </a:endParaRPr>
        </a:p>
      </dgm:t>
    </dgm:pt>
    <dgm:pt modelId="{7901D092-6471-42AF-B7C2-42663EA7FE92}" type="sibTrans" cxnId="{4B2B1A3A-9E10-477C-9346-F64A337F3BD8}">
      <dgm:prSet/>
      <dgm:spPr/>
      <dgm:t>
        <a:bodyPr/>
        <a:lstStyle/>
        <a:p>
          <a:endParaRPr lang="en-US">
            <a:solidFill>
              <a:schemeClr val="tx1"/>
            </a:solidFill>
          </a:endParaRPr>
        </a:p>
      </dgm:t>
    </dgm:pt>
    <dgm:pt modelId="{38F2E64C-FFB7-42D3-9293-0C74BF140C2B}">
      <dgm:prSet custT="1"/>
      <dgm:spPr/>
      <dgm:t>
        <a:bodyPr/>
        <a:lstStyle/>
        <a:p>
          <a:endParaRPr lang="en-US" sz="2000" dirty="0">
            <a:solidFill>
              <a:schemeClr val="tx1"/>
            </a:solidFill>
          </a:endParaRPr>
        </a:p>
      </dgm:t>
    </dgm:pt>
    <dgm:pt modelId="{DB06E98F-7225-480C-B860-48958425D572}" type="parTrans" cxnId="{37DD5AE0-8E34-4D2F-8BCB-5E5607C49BBC}">
      <dgm:prSet/>
      <dgm:spPr/>
      <dgm:t>
        <a:bodyPr/>
        <a:lstStyle/>
        <a:p>
          <a:endParaRPr lang="en-US">
            <a:solidFill>
              <a:schemeClr val="tx1"/>
            </a:solidFill>
          </a:endParaRPr>
        </a:p>
      </dgm:t>
    </dgm:pt>
    <dgm:pt modelId="{9DE14F89-BA1E-4663-8443-016D8C1B3EC4}" type="sibTrans" cxnId="{37DD5AE0-8E34-4D2F-8BCB-5E5607C49BBC}">
      <dgm:prSet/>
      <dgm:spPr/>
      <dgm:t>
        <a:bodyPr/>
        <a:lstStyle/>
        <a:p>
          <a:endParaRPr lang="en-US">
            <a:solidFill>
              <a:schemeClr val="tx1"/>
            </a:solidFill>
          </a:endParaRPr>
        </a:p>
      </dgm:t>
    </dgm:pt>
    <dgm:pt modelId="{48F15E85-6456-46BD-82B4-3E6A90D3CA44}">
      <dgm:prSet custT="1"/>
      <dgm:spPr/>
      <dgm:t>
        <a:bodyPr/>
        <a:lstStyle/>
        <a:p>
          <a:r>
            <a:rPr lang="en-US" sz="2000">
              <a:solidFill>
                <a:schemeClr val="tx1"/>
              </a:solidFill>
            </a:rPr>
            <a:t>Clean</a:t>
          </a:r>
          <a:endParaRPr lang="en-US" sz="2000" dirty="0">
            <a:solidFill>
              <a:schemeClr val="tx1"/>
            </a:solidFill>
          </a:endParaRPr>
        </a:p>
      </dgm:t>
    </dgm:pt>
    <dgm:pt modelId="{870F046C-9AFA-414C-A2D9-BD773EF559F5}" type="parTrans" cxnId="{8580420D-DC34-493B-805D-F92540AEAAFF}">
      <dgm:prSet/>
      <dgm:spPr/>
      <dgm:t>
        <a:bodyPr/>
        <a:lstStyle/>
        <a:p>
          <a:endParaRPr lang="en-US">
            <a:solidFill>
              <a:schemeClr val="tx1"/>
            </a:solidFill>
          </a:endParaRPr>
        </a:p>
      </dgm:t>
    </dgm:pt>
    <dgm:pt modelId="{933E2AA5-E492-41B4-A816-B2817837881D}" type="sibTrans" cxnId="{8580420D-DC34-493B-805D-F92540AEAAFF}">
      <dgm:prSet/>
      <dgm:spPr/>
      <dgm:t>
        <a:bodyPr/>
        <a:lstStyle/>
        <a:p>
          <a:endParaRPr lang="en-US">
            <a:solidFill>
              <a:schemeClr val="tx1"/>
            </a:solidFill>
          </a:endParaRPr>
        </a:p>
      </dgm:t>
    </dgm:pt>
    <dgm:pt modelId="{244046C1-FC9F-491A-B12F-9064FEE5C02C}">
      <dgm:prSet custT="1"/>
      <dgm:spPr/>
      <dgm:t>
        <a:bodyPr/>
        <a:lstStyle/>
        <a:p>
          <a:r>
            <a:rPr lang="en-US" sz="2000">
              <a:solidFill>
                <a:schemeClr val="tx1"/>
              </a:solidFill>
            </a:rPr>
            <a:t>Dirty</a:t>
          </a:r>
          <a:endParaRPr lang="en-US" sz="2000" dirty="0">
            <a:solidFill>
              <a:schemeClr val="tx1"/>
            </a:solidFill>
          </a:endParaRPr>
        </a:p>
      </dgm:t>
    </dgm:pt>
    <dgm:pt modelId="{AB8E72F9-758A-4791-9F52-B697A8E0AF5E}" type="parTrans" cxnId="{5499E34B-C389-453C-8866-02AAB74AD6BB}">
      <dgm:prSet/>
      <dgm:spPr/>
      <dgm:t>
        <a:bodyPr/>
        <a:lstStyle/>
        <a:p>
          <a:endParaRPr lang="en-US">
            <a:solidFill>
              <a:schemeClr val="tx1"/>
            </a:solidFill>
          </a:endParaRPr>
        </a:p>
      </dgm:t>
    </dgm:pt>
    <dgm:pt modelId="{3C445DBD-0687-49C2-A8E7-90BFBF80916D}" type="sibTrans" cxnId="{5499E34B-C389-453C-8866-02AAB74AD6BB}">
      <dgm:prSet/>
      <dgm:spPr/>
      <dgm:t>
        <a:bodyPr/>
        <a:lstStyle/>
        <a:p>
          <a:endParaRPr lang="en-US">
            <a:solidFill>
              <a:schemeClr val="tx1"/>
            </a:solidFill>
          </a:endParaRPr>
        </a:p>
      </dgm:t>
    </dgm:pt>
    <dgm:pt modelId="{FFFC8738-2E29-4570-BF81-64E77D748A99}">
      <dgm:prSet custT="1"/>
      <dgm:spPr/>
      <dgm:t>
        <a:bodyPr/>
        <a:lstStyle/>
        <a:p>
          <a:r>
            <a:rPr lang="en-US" sz="2000">
              <a:solidFill>
                <a:schemeClr val="tx1"/>
              </a:solidFill>
            </a:rPr>
            <a:t>MAT</a:t>
          </a:r>
          <a:endParaRPr lang="en-US" sz="2000" dirty="0">
            <a:solidFill>
              <a:schemeClr val="tx1"/>
            </a:solidFill>
          </a:endParaRPr>
        </a:p>
      </dgm:t>
    </dgm:pt>
    <dgm:pt modelId="{8F7FBDA3-B2A4-4C9F-87FA-22924A05A814}" type="parTrans" cxnId="{10BF2E73-20CB-4C5D-980D-3DDED3FA3729}">
      <dgm:prSet/>
      <dgm:spPr/>
      <dgm:t>
        <a:bodyPr/>
        <a:lstStyle/>
        <a:p>
          <a:endParaRPr lang="en-US">
            <a:solidFill>
              <a:schemeClr val="tx1"/>
            </a:solidFill>
          </a:endParaRPr>
        </a:p>
      </dgm:t>
    </dgm:pt>
    <dgm:pt modelId="{6CE7B8FC-57F3-46AD-90D7-274211F208CF}" type="sibTrans" cxnId="{10BF2E73-20CB-4C5D-980D-3DDED3FA3729}">
      <dgm:prSet/>
      <dgm:spPr/>
      <dgm:t>
        <a:bodyPr/>
        <a:lstStyle/>
        <a:p>
          <a:endParaRPr lang="en-US">
            <a:solidFill>
              <a:schemeClr val="tx1"/>
            </a:solidFill>
          </a:endParaRPr>
        </a:p>
      </dgm:t>
    </dgm:pt>
    <dgm:pt modelId="{4170E4B5-C902-48F3-B6E7-212A01D81F4F}">
      <dgm:prSet custT="1"/>
      <dgm:spPr/>
      <dgm:t>
        <a:bodyPr/>
        <a:lstStyle/>
        <a:p>
          <a:r>
            <a:rPr lang="en-US" sz="2000" dirty="0">
              <a:solidFill>
                <a:schemeClr val="tx1"/>
              </a:solidFill>
            </a:rPr>
            <a:t>Former addict</a:t>
          </a:r>
        </a:p>
      </dgm:t>
    </dgm:pt>
    <dgm:pt modelId="{A65DAA72-4776-4B77-89B5-372D0266DF93}" type="parTrans" cxnId="{348050AB-0F2E-4EF3-9281-21FCE144DDDC}">
      <dgm:prSet/>
      <dgm:spPr/>
      <dgm:t>
        <a:bodyPr/>
        <a:lstStyle/>
        <a:p>
          <a:endParaRPr lang="en-US">
            <a:solidFill>
              <a:schemeClr val="tx1"/>
            </a:solidFill>
          </a:endParaRPr>
        </a:p>
      </dgm:t>
    </dgm:pt>
    <dgm:pt modelId="{1EED21D4-74C3-4296-A1B6-0B647836F58D}" type="sibTrans" cxnId="{348050AB-0F2E-4EF3-9281-21FCE144DDDC}">
      <dgm:prSet/>
      <dgm:spPr/>
      <dgm:t>
        <a:bodyPr/>
        <a:lstStyle/>
        <a:p>
          <a:endParaRPr lang="en-US">
            <a:solidFill>
              <a:schemeClr val="tx1"/>
            </a:solidFill>
          </a:endParaRPr>
        </a:p>
      </dgm:t>
    </dgm:pt>
    <dgm:pt modelId="{4994EE62-407C-4F13-AEE1-CC8E32948506}">
      <dgm:prSet custT="1"/>
      <dgm:spPr/>
      <dgm:t>
        <a:bodyPr/>
        <a:lstStyle/>
        <a:p>
          <a:pPr>
            <a:buFont typeface="Arial" panose="020B0604020202020204" pitchFamily="34" charset="0"/>
            <a:buChar char="•"/>
          </a:pPr>
          <a:r>
            <a:rPr lang="en-US" sz="2000">
              <a:solidFill>
                <a:schemeClr val="tx1"/>
              </a:solidFill>
            </a:rPr>
            <a:t>Abstinent, not actively using, negative for </a:t>
          </a:r>
          <a:endParaRPr lang="en-US" sz="2000" dirty="0">
            <a:solidFill>
              <a:schemeClr val="tx1"/>
            </a:solidFill>
          </a:endParaRPr>
        </a:p>
      </dgm:t>
    </dgm:pt>
    <dgm:pt modelId="{98544FEC-F351-448E-AB3C-8BA4FB0B8776}" type="parTrans" cxnId="{DF497BD6-EB78-4906-90E3-AEC5CB32A280}">
      <dgm:prSet/>
      <dgm:spPr/>
      <dgm:t>
        <a:bodyPr/>
        <a:lstStyle/>
        <a:p>
          <a:endParaRPr lang="en-US">
            <a:solidFill>
              <a:schemeClr val="tx1"/>
            </a:solidFill>
          </a:endParaRPr>
        </a:p>
      </dgm:t>
    </dgm:pt>
    <dgm:pt modelId="{A4EEDB98-7D65-4C63-8EED-1B9C4714DA41}" type="sibTrans" cxnId="{DF497BD6-EB78-4906-90E3-AEC5CB32A280}">
      <dgm:prSet/>
      <dgm:spPr/>
      <dgm:t>
        <a:bodyPr/>
        <a:lstStyle/>
        <a:p>
          <a:endParaRPr lang="en-US">
            <a:solidFill>
              <a:schemeClr val="tx1"/>
            </a:solidFill>
          </a:endParaRPr>
        </a:p>
      </dgm:t>
    </dgm:pt>
    <dgm:pt modelId="{EB2AA588-801E-464E-A034-0BF807C65C59}">
      <dgm:prSet custT="1"/>
      <dgm:spPr/>
      <dgm:t>
        <a:bodyPr/>
        <a:lstStyle/>
        <a:p>
          <a:pPr>
            <a:buFont typeface="Arial" panose="020B0604020202020204" pitchFamily="34" charset="0"/>
            <a:buChar char="•"/>
          </a:pPr>
          <a:r>
            <a:rPr lang="en-US" sz="2000">
              <a:solidFill>
                <a:schemeClr val="tx1"/>
              </a:solidFill>
            </a:rPr>
            <a:t>Actively using, presence of, positive for</a:t>
          </a:r>
          <a:endParaRPr lang="en-US" sz="2000" dirty="0">
            <a:solidFill>
              <a:schemeClr val="tx1"/>
            </a:solidFill>
          </a:endParaRPr>
        </a:p>
      </dgm:t>
    </dgm:pt>
    <dgm:pt modelId="{03194A0A-C26B-442F-BB1B-0DF83FC61A90}" type="parTrans" cxnId="{0568F9A8-A65D-4EE4-B23B-E93A3AA316F7}">
      <dgm:prSet/>
      <dgm:spPr/>
      <dgm:t>
        <a:bodyPr/>
        <a:lstStyle/>
        <a:p>
          <a:endParaRPr lang="en-US">
            <a:solidFill>
              <a:schemeClr val="tx1"/>
            </a:solidFill>
          </a:endParaRPr>
        </a:p>
      </dgm:t>
    </dgm:pt>
    <dgm:pt modelId="{9C4F8302-4989-4E10-B3D3-C16D79A9F264}" type="sibTrans" cxnId="{0568F9A8-A65D-4EE4-B23B-E93A3AA316F7}">
      <dgm:prSet/>
      <dgm:spPr/>
      <dgm:t>
        <a:bodyPr/>
        <a:lstStyle/>
        <a:p>
          <a:endParaRPr lang="en-US">
            <a:solidFill>
              <a:schemeClr val="tx1"/>
            </a:solidFill>
          </a:endParaRPr>
        </a:p>
      </dgm:t>
    </dgm:pt>
    <dgm:pt modelId="{2ECE3C00-96BE-41E0-BB19-7DBEDF0A701C}">
      <dgm:prSet custT="1"/>
      <dgm:spPr/>
      <dgm:t>
        <a:bodyPr/>
        <a:lstStyle/>
        <a:p>
          <a:pPr>
            <a:buFont typeface="Arial" panose="020B0604020202020204" pitchFamily="34" charset="0"/>
            <a:buChar char="•"/>
          </a:pPr>
          <a:r>
            <a:rPr lang="en-US" sz="2000" dirty="0">
              <a:solidFill>
                <a:schemeClr val="tx1"/>
              </a:solidFill>
            </a:rPr>
            <a:t>Medication to treat SUD/ OUD</a:t>
          </a:r>
        </a:p>
      </dgm:t>
    </dgm:pt>
    <dgm:pt modelId="{0A669EE6-C765-4167-8EDE-3B97676C341E}" type="parTrans" cxnId="{DAB91A48-C64A-4734-B15C-4CA8C79B7571}">
      <dgm:prSet/>
      <dgm:spPr/>
      <dgm:t>
        <a:bodyPr/>
        <a:lstStyle/>
        <a:p>
          <a:endParaRPr lang="en-US">
            <a:solidFill>
              <a:schemeClr val="tx1"/>
            </a:solidFill>
          </a:endParaRPr>
        </a:p>
      </dgm:t>
    </dgm:pt>
    <dgm:pt modelId="{0C0F1A8B-6B88-43A0-BAA9-472A8067C19E}" type="sibTrans" cxnId="{DAB91A48-C64A-4734-B15C-4CA8C79B7571}">
      <dgm:prSet/>
      <dgm:spPr/>
      <dgm:t>
        <a:bodyPr/>
        <a:lstStyle/>
        <a:p>
          <a:endParaRPr lang="en-US">
            <a:solidFill>
              <a:schemeClr val="tx1"/>
            </a:solidFill>
          </a:endParaRPr>
        </a:p>
      </dgm:t>
    </dgm:pt>
    <dgm:pt modelId="{29702CC1-6FFA-48B3-BE82-23FE24BC4D73}">
      <dgm:prSet custT="1"/>
      <dgm:spPr/>
      <dgm:t>
        <a:bodyPr/>
        <a:lstStyle/>
        <a:p>
          <a:pPr>
            <a:buFont typeface="Arial" panose="020B0604020202020204" pitchFamily="34" charset="0"/>
            <a:buChar char="•"/>
          </a:pPr>
          <a:r>
            <a:rPr lang="en-US" sz="2000">
              <a:solidFill>
                <a:schemeClr val="tx1"/>
              </a:solidFill>
            </a:rPr>
            <a:t>Person in recovery</a:t>
          </a:r>
          <a:endParaRPr lang="en-US" sz="2000" dirty="0">
            <a:solidFill>
              <a:schemeClr val="tx1"/>
            </a:solidFill>
          </a:endParaRPr>
        </a:p>
      </dgm:t>
    </dgm:pt>
    <dgm:pt modelId="{D45F9609-705A-461F-B380-D5D235879806}" type="parTrans" cxnId="{62F8C54F-339B-4BCD-AAA0-DE103E309152}">
      <dgm:prSet/>
      <dgm:spPr/>
      <dgm:t>
        <a:bodyPr/>
        <a:lstStyle/>
        <a:p>
          <a:endParaRPr lang="en-US">
            <a:solidFill>
              <a:schemeClr val="tx1"/>
            </a:solidFill>
          </a:endParaRPr>
        </a:p>
      </dgm:t>
    </dgm:pt>
    <dgm:pt modelId="{38A547A2-AC80-4512-99E4-080B9160C4A1}" type="sibTrans" cxnId="{62F8C54F-339B-4BCD-AAA0-DE103E309152}">
      <dgm:prSet/>
      <dgm:spPr/>
      <dgm:t>
        <a:bodyPr/>
        <a:lstStyle/>
        <a:p>
          <a:endParaRPr lang="en-US">
            <a:solidFill>
              <a:schemeClr val="tx1"/>
            </a:solidFill>
          </a:endParaRPr>
        </a:p>
      </dgm:t>
    </dgm:pt>
    <dgm:pt modelId="{F68DD70F-F057-449B-B7C2-6CB4B3AEA83F}" type="pres">
      <dgm:prSet presAssocID="{B12D6D72-4231-4017-A09B-E94BB3AE8715}" presName="Name0" presStyleCnt="0">
        <dgm:presLayoutVars>
          <dgm:dir/>
          <dgm:resizeHandles val="exact"/>
        </dgm:presLayoutVars>
      </dgm:prSet>
      <dgm:spPr/>
    </dgm:pt>
    <dgm:pt modelId="{1CF023C1-4D27-43E1-B108-D74CCF90FDE1}" type="pres">
      <dgm:prSet presAssocID="{4FC23327-0B2E-4CAA-9DE0-7FC96000998F}" presName="node" presStyleLbl="node1" presStyleIdx="0" presStyleCnt="2">
        <dgm:presLayoutVars>
          <dgm:bulletEnabled val="1"/>
        </dgm:presLayoutVars>
      </dgm:prSet>
      <dgm:spPr/>
    </dgm:pt>
    <dgm:pt modelId="{9AA6E4CE-9776-49BE-9ACD-CD27B7D0843C}" type="pres">
      <dgm:prSet presAssocID="{27229897-B392-46C8-9147-AB4B615A3E02}" presName="sibTrans" presStyleCnt="0"/>
      <dgm:spPr/>
    </dgm:pt>
    <dgm:pt modelId="{FCA72A87-0E78-481D-8A37-875AC6F52388}" type="pres">
      <dgm:prSet presAssocID="{4736E962-BBCB-42B9-845E-9F9903492B9F}" presName="node" presStyleLbl="node1" presStyleIdx="1" presStyleCnt="2">
        <dgm:presLayoutVars>
          <dgm:bulletEnabled val="1"/>
        </dgm:presLayoutVars>
      </dgm:prSet>
      <dgm:spPr/>
    </dgm:pt>
  </dgm:ptLst>
  <dgm:cxnLst>
    <dgm:cxn modelId="{7B62F500-4A3F-4ABD-AE00-75A036496891}" type="presOf" srcId="{4170E4B5-C902-48F3-B6E7-212A01D81F4F}" destId="{1CF023C1-4D27-43E1-B108-D74CCF90FDE1}" srcOrd="0" destOrd="5" presId="urn:microsoft.com/office/officeart/2005/8/layout/hList6"/>
    <dgm:cxn modelId="{8580420D-DC34-493B-805D-F92540AEAAFF}" srcId="{4FC23327-0B2E-4CAA-9DE0-7FC96000998F}" destId="{48F15E85-6456-46BD-82B4-3E6A90D3CA44}" srcOrd="1" destOrd="0" parTransId="{870F046C-9AFA-414C-A2D9-BD773EF559F5}" sibTransId="{933E2AA5-E492-41B4-A816-B2817837881D}"/>
    <dgm:cxn modelId="{53B00513-D0EF-42AB-B90F-B1370F001DFE}" type="presOf" srcId="{FFFC8738-2E29-4570-BF81-64E77D748A99}" destId="{1CF023C1-4D27-43E1-B108-D74CCF90FDE1}" srcOrd="0" destOrd="4" presId="urn:microsoft.com/office/officeart/2005/8/layout/hList6"/>
    <dgm:cxn modelId="{B82F1314-4C99-49BC-84E0-9F9781026CE6}" type="presOf" srcId="{2ECE3C00-96BE-41E0-BB19-7DBEDF0A701C}" destId="{FCA72A87-0E78-481D-8A37-875AC6F52388}" srcOrd="0" destOrd="4" presId="urn:microsoft.com/office/officeart/2005/8/layout/hList6"/>
    <dgm:cxn modelId="{4B060317-2398-4E61-8C68-9A364969A966}" type="presOf" srcId="{5BAF1530-A582-4B7D-BE6C-CACEA199684C}" destId="{FCA72A87-0E78-481D-8A37-875AC6F52388}" srcOrd="0" destOrd="1" presId="urn:microsoft.com/office/officeart/2005/8/layout/hList6"/>
    <dgm:cxn modelId="{4B2B1A3A-9E10-477C-9346-F64A337F3BD8}" srcId="{4736E962-BBCB-42B9-845E-9F9903492B9F}" destId="{5BAF1530-A582-4B7D-BE6C-CACEA199684C}" srcOrd="0" destOrd="0" parTransId="{2ECDCDDF-6707-411A-9FF1-CE4743D5231D}" sibTransId="{7901D092-6471-42AF-B7C2-42663EA7FE92}"/>
    <dgm:cxn modelId="{F8605540-0033-469B-B95B-B4570543C2D8}" type="presOf" srcId="{29702CC1-6FFA-48B3-BE82-23FE24BC4D73}" destId="{FCA72A87-0E78-481D-8A37-875AC6F52388}" srcOrd="0" destOrd="5" presId="urn:microsoft.com/office/officeart/2005/8/layout/hList6"/>
    <dgm:cxn modelId="{AA939B61-0B20-41A9-B7AE-E5B8AF487114}" type="presOf" srcId="{B12D6D72-4231-4017-A09B-E94BB3AE8715}" destId="{F68DD70F-F057-449B-B7C2-6CB4B3AEA83F}" srcOrd="0" destOrd="0" presId="urn:microsoft.com/office/officeart/2005/8/layout/hList6"/>
    <dgm:cxn modelId="{735E5646-1926-462F-BF60-1FCF7B472AAC}" type="presOf" srcId="{244046C1-FC9F-491A-B12F-9064FEE5C02C}" destId="{1CF023C1-4D27-43E1-B108-D74CCF90FDE1}" srcOrd="0" destOrd="3" presId="urn:microsoft.com/office/officeart/2005/8/layout/hList6"/>
    <dgm:cxn modelId="{DAB91A48-C64A-4734-B15C-4CA8C79B7571}" srcId="{4736E962-BBCB-42B9-845E-9F9903492B9F}" destId="{2ECE3C00-96BE-41E0-BB19-7DBEDF0A701C}" srcOrd="3" destOrd="0" parTransId="{0A669EE6-C765-4167-8EDE-3B97676C341E}" sibTransId="{0C0F1A8B-6B88-43A0-BAA9-472A8067C19E}"/>
    <dgm:cxn modelId="{5499E34B-C389-453C-8866-02AAB74AD6BB}" srcId="{4FC23327-0B2E-4CAA-9DE0-7FC96000998F}" destId="{244046C1-FC9F-491A-B12F-9064FEE5C02C}" srcOrd="2" destOrd="0" parTransId="{AB8E72F9-758A-4791-9F52-B697A8E0AF5E}" sibTransId="{3C445DBD-0687-49C2-A8E7-90BFBF80916D}"/>
    <dgm:cxn modelId="{28E4204C-9267-430D-AA40-92F42EC21C2C}" type="presOf" srcId="{4FC23327-0B2E-4CAA-9DE0-7FC96000998F}" destId="{1CF023C1-4D27-43E1-B108-D74CCF90FDE1}" srcOrd="0" destOrd="0" presId="urn:microsoft.com/office/officeart/2005/8/layout/hList6"/>
    <dgm:cxn modelId="{62F8C54F-339B-4BCD-AAA0-DE103E309152}" srcId="{4736E962-BBCB-42B9-845E-9F9903492B9F}" destId="{29702CC1-6FFA-48B3-BE82-23FE24BC4D73}" srcOrd="4" destOrd="0" parTransId="{D45F9609-705A-461F-B380-D5D235879806}" sibTransId="{38A547A2-AC80-4512-99E4-080B9160C4A1}"/>
    <dgm:cxn modelId="{10BF2E73-20CB-4C5D-980D-3DDED3FA3729}" srcId="{4FC23327-0B2E-4CAA-9DE0-7FC96000998F}" destId="{FFFC8738-2E29-4570-BF81-64E77D748A99}" srcOrd="3" destOrd="0" parTransId="{8F7FBDA3-B2A4-4C9F-87FA-22924A05A814}" sibTransId="{6CE7B8FC-57F3-46AD-90D7-274211F208CF}"/>
    <dgm:cxn modelId="{40D77A55-AEFE-486C-8819-45785231C290}" type="presOf" srcId="{EB2AA588-801E-464E-A034-0BF807C65C59}" destId="{FCA72A87-0E78-481D-8A37-875AC6F52388}" srcOrd="0" destOrd="3" presId="urn:microsoft.com/office/officeart/2005/8/layout/hList6"/>
    <dgm:cxn modelId="{48739259-3175-495F-9D36-994D6E28D296}" type="presOf" srcId="{4736E962-BBCB-42B9-845E-9F9903492B9F}" destId="{FCA72A87-0E78-481D-8A37-875AC6F52388}" srcOrd="0" destOrd="0" presId="urn:microsoft.com/office/officeart/2005/8/layout/hList6"/>
    <dgm:cxn modelId="{1D329B59-404C-4735-9135-F96E0EA51668}" type="presOf" srcId="{4994EE62-407C-4F13-AEE1-CC8E32948506}" destId="{FCA72A87-0E78-481D-8A37-875AC6F52388}" srcOrd="0" destOrd="2" presId="urn:microsoft.com/office/officeart/2005/8/layout/hList6"/>
    <dgm:cxn modelId="{82D9AF82-E1E7-454D-8B84-D888ADEFC5D4}" srcId="{4FC23327-0B2E-4CAA-9DE0-7FC96000998F}" destId="{B61B9CC8-7359-48DD-A6BB-38D74C59088E}" srcOrd="0" destOrd="0" parTransId="{08137813-8B9A-40F1-AFDA-3EEA00B44BB8}" sibTransId="{0A539271-3C0B-4F43-B8ED-215D521F351A}"/>
    <dgm:cxn modelId="{FFEFD586-AACC-43E1-B2B3-2E6FD0896070}" type="presOf" srcId="{B61B9CC8-7359-48DD-A6BB-38D74C59088E}" destId="{1CF023C1-4D27-43E1-B108-D74CCF90FDE1}" srcOrd="0" destOrd="1" presId="urn:microsoft.com/office/officeart/2005/8/layout/hList6"/>
    <dgm:cxn modelId="{623D7898-5AF4-4907-AC9F-E2C5FC4B794E}" type="presOf" srcId="{38F2E64C-FFB7-42D3-9293-0C74BF140C2B}" destId="{FCA72A87-0E78-481D-8A37-875AC6F52388}" srcOrd="0" destOrd="6" presId="urn:microsoft.com/office/officeart/2005/8/layout/hList6"/>
    <dgm:cxn modelId="{0568F9A8-A65D-4EE4-B23B-E93A3AA316F7}" srcId="{4736E962-BBCB-42B9-845E-9F9903492B9F}" destId="{EB2AA588-801E-464E-A034-0BF807C65C59}" srcOrd="2" destOrd="0" parTransId="{03194A0A-C26B-442F-BB1B-0DF83FC61A90}" sibTransId="{9C4F8302-4989-4E10-B3D3-C16D79A9F264}"/>
    <dgm:cxn modelId="{348050AB-0F2E-4EF3-9281-21FCE144DDDC}" srcId="{4FC23327-0B2E-4CAA-9DE0-7FC96000998F}" destId="{4170E4B5-C902-48F3-B6E7-212A01D81F4F}" srcOrd="4" destOrd="0" parTransId="{A65DAA72-4776-4B77-89B5-372D0266DF93}" sibTransId="{1EED21D4-74C3-4296-A1B6-0B647836F58D}"/>
    <dgm:cxn modelId="{E264F0B7-7A84-46BD-BED5-4FDC756D923C}" srcId="{B12D6D72-4231-4017-A09B-E94BB3AE8715}" destId="{4736E962-BBCB-42B9-845E-9F9903492B9F}" srcOrd="1" destOrd="0" parTransId="{7AB1AA2B-0C49-4681-BAFC-031AEA0D6D39}" sibTransId="{B605CB12-6639-42EE-9B3B-6D6A33BEA45C}"/>
    <dgm:cxn modelId="{ABF05CB8-2D9C-4544-A774-463CAC708E63}" type="presOf" srcId="{48F15E85-6456-46BD-82B4-3E6A90D3CA44}" destId="{1CF023C1-4D27-43E1-B108-D74CCF90FDE1}" srcOrd="0" destOrd="2" presId="urn:microsoft.com/office/officeart/2005/8/layout/hList6"/>
    <dgm:cxn modelId="{DF497BD6-EB78-4906-90E3-AEC5CB32A280}" srcId="{4736E962-BBCB-42B9-845E-9F9903492B9F}" destId="{4994EE62-407C-4F13-AEE1-CC8E32948506}" srcOrd="1" destOrd="0" parTransId="{98544FEC-F351-448E-AB3C-8BA4FB0B8776}" sibTransId="{A4EEDB98-7D65-4C63-8EED-1B9C4714DA41}"/>
    <dgm:cxn modelId="{37DD5AE0-8E34-4D2F-8BCB-5E5607C49BBC}" srcId="{4736E962-BBCB-42B9-845E-9F9903492B9F}" destId="{38F2E64C-FFB7-42D3-9293-0C74BF140C2B}" srcOrd="5" destOrd="0" parTransId="{DB06E98F-7225-480C-B860-48958425D572}" sibTransId="{9DE14F89-BA1E-4663-8443-016D8C1B3EC4}"/>
    <dgm:cxn modelId="{6EB6EAFE-7514-4666-AE3D-64651E2F9B4B}" srcId="{B12D6D72-4231-4017-A09B-E94BB3AE8715}" destId="{4FC23327-0B2E-4CAA-9DE0-7FC96000998F}" srcOrd="0" destOrd="0" parTransId="{F80CC981-22F3-47B3-BF97-6D40338A8A50}" sibTransId="{27229897-B392-46C8-9147-AB4B615A3E02}"/>
    <dgm:cxn modelId="{3FD6F6DC-407B-48FF-842C-5DF4D617CE0A}" type="presParOf" srcId="{F68DD70F-F057-449B-B7C2-6CB4B3AEA83F}" destId="{1CF023C1-4D27-43E1-B108-D74CCF90FDE1}" srcOrd="0" destOrd="0" presId="urn:microsoft.com/office/officeart/2005/8/layout/hList6"/>
    <dgm:cxn modelId="{EF224294-69CB-4B8B-A7B4-0D8456A5F1B5}" type="presParOf" srcId="{F68DD70F-F057-449B-B7C2-6CB4B3AEA83F}" destId="{9AA6E4CE-9776-49BE-9ACD-CD27B7D0843C}" srcOrd="1" destOrd="0" presId="urn:microsoft.com/office/officeart/2005/8/layout/hList6"/>
    <dgm:cxn modelId="{0199B800-337E-4702-9D14-64D773434363}" type="presParOf" srcId="{F68DD70F-F057-449B-B7C2-6CB4B3AEA83F}" destId="{FCA72A87-0E78-481D-8A37-875AC6F52388}"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DEE9E-3BF9-FF41-9185-4E71C6BE6BA1}">
      <dsp:nvSpPr>
        <dsp:cNvPr id="0" name=""/>
        <dsp:cNvSpPr/>
      </dsp:nvSpPr>
      <dsp:spPr>
        <a:xfrm rot="5400000">
          <a:off x="-232980" y="466757"/>
          <a:ext cx="1553203" cy="1087242"/>
        </a:xfrm>
        <a:prstGeom prst="chevron">
          <a:avLst/>
        </a:prstGeom>
        <a:gradFill rotWithShape="0">
          <a:gsLst>
            <a:gs pos="0">
              <a:schemeClr val="accent5">
                <a:shade val="50000"/>
                <a:hueOff val="0"/>
                <a:satOff val="0"/>
                <a:lumOff val="0"/>
                <a:alphaOff val="0"/>
                <a:satMod val="103000"/>
                <a:lumMod val="102000"/>
                <a:tint val="94000"/>
              </a:schemeClr>
            </a:gs>
            <a:gs pos="50000">
              <a:schemeClr val="accent5">
                <a:shade val="50000"/>
                <a:hueOff val="0"/>
                <a:satOff val="0"/>
                <a:lumOff val="0"/>
                <a:alphaOff val="0"/>
                <a:satMod val="110000"/>
                <a:lumMod val="100000"/>
                <a:shade val="100000"/>
              </a:schemeClr>
            </a:gs>
            <a:gs pos="100000">
              <a:schemeClr val="accent5">
                <a:shade val="50000"/>
                <a:hueOff val="0"/>
                <a:satOff val="0"/>
                <a:lumOff val="0"/>
                <a:alphaOff val="0"/>
                <a:lumMod val="99000"/>
                <a:satMod val="120000"/>
                <a:shade val="78000"/>
              </a:schemeClr>
            </a:gs>
          </a:gsLst>
          <a:lin ang="5400000" scaled="0"/>
        </a:gradFill>
        <a:ln w="6350" cap="flat" cmpd="sng" algn="ctr">
          <a:solidFill>
            <a:schemeClr val="accent5">
              <a:shade val="5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b="0" i="0" kern="1200" dirty="0">
            <a:latin typeface="+mn-lt"/>
            <a:ea typeface="Source Sans Pro" panose="020B0503030403020204" pitchFamily="34" charset="0"/>
          </a:endParaRPr>
        </a:p>
        <a:p>
          <a:pPr marL="0" lvl="0" indent="0" algn="ctr" defTabSz="889000">
            <a:lnSpc>
              <a:spcPct val="90000"/>
            </a:lnSpc>
            <a:spcBef>
              <a:spcPct val="0"/>
            </a:spcBef>
            <a:spcAft>
              <a:spcPct val="35000"/>
            </a:spcAft>
            <a:buNone/>
          </a:pPr>
          <a:r>
            <a:rPr lang="en-US" sz="1800" b="1" i="0" kern="1200" dirty="0">
              <a:latin typeface="+mn-lt"/>
              <a:ea typeface="Source Sans Pro" panose="020B0503030403020204" pitchFamily="34" charset="0"/>
            </a:rPr>
            <a:t>No ACEs</a:t>
          </a:r>
        </a:p>
        <a:p>
          <a:pPr marL="0" lvl="0" indent="0" algn="ctr" defTabSz="889000">
            <a:lnSpc>
              <a:spcPct val="90000"/>
            </a:lnSpc>
            <a:spcBef>
              <a:spcPct val="0"/>
            </a:spcBef>
            <a:spcAft>
              <a:spcPct val="35000"/>
            </a:spcAft>
            <a:buNone/>
          </a:pPr>
          <a:r>
            <a:rPr lang="en-US" sz="1800" b="1" i="0" kern="1200" dirty="0">
              <a:latin typeface="+mn-lt"/>
              <a:ea typeface="Source Sans Pro" panose="020B0503030403020204" pitchFamily="34" charset="0"/>
            </a:rPr>
            <a:t>33%</a:t>
          </a:r>
        </a:p>
      </dsp:txBody>
      <dsp:txXfrm rot="-5400000">
        <a:off x="1" y="777397"/>
        <a:ext cx="1087242" cy="465961"/>
      </dsp:txXfrm>
    </dsp:sp>
    <dsp:sp modelId="{DDBB5095-B0E0-2945-8902-7073463BD58F}">
      <dsp:nvSpPr>
        <dsp:cNvPr id="0" name=""/>
        <dsp:cNvSpPr/>
      </dsp:nvSpPr>
      <dsp:spPr>
        <a:xfrm rot="5400000">
          <a:off x="4634359" y="-3368835"/>
          <a:ext cx="1449411" cy="8543645"/>
        </a:xfrm>
        <a:prstGeom prst="round2SameRect">
          <a:avLst/>
        </a:prstGeom>
        <a:solidFill>
          <a:schemeClr val="lt1">
            <a:alpha val="90000"/>
            <a:hueOff val="0"/>
            <a:satOff val="0"/>
            <a:lumOff val="0"/>
            <a:alphaOff val="0"/>
          </a:schemeClr>
        </a:solidFill>
        <a:ln w="6350" cap="flat" cmpd="sng" algn="ctr">
          <a:solidFill>
            <a:schemeClr val="accent5">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latin typeface="+mn-lt"/>
              <a:ea typeface="Source Sans Pro" panose="020B0503030403020204" pitchFamily="34" charset="0"/>
            </a:rPr>
            <a:t>1 in 16 smokes;   1 in 14 has heart disease</a:t>
          </a:r>
        </a:p>
        <a:p>
          <a:pPr marL="171450" lvl="1" indent="-171450" algn="l" defTabSz="800100">
            <a:lnSpc>
              <a:spcPct val="90000"/>
            </a:lnSpc>
            <a:spcBef>
              <a:spcPct val="0"/>
            </a:spcBef>
            <a:spcAft>
              <a:spcPct val="15000"/>
            </a:spcAft>
            <a:buChar char="•"/>
          </a:pPr>
          <a:r>
            <a:rPr lang="en-US" sz="1800" b="0" i="0" kern="1200" dirty="0">
              <a:latin typeface="+mn-lt"/>
              <a:ea typeface="Source Sans Pro" panose="020B0503030403020204" pitchFamily="34" charset="0"/>
            </a:rPr>
            <a:t>1 in 69 is alcoholic;   1 in 480 uses IV drugs</a:t>
          </a:r>
        </a:p>
        <a:p>
          <a:pPr marL="171450" lvl="1" indent="-171450" algn="l" defTabSz="800100">
            <a:lnSpc>
              <a:spcPct val="90000"/>
            </a:lnSpc>
            <a:spcBef>
              <a:spcPct val="0"/>
            </a:spcBef>
            <a:spcAft>
              <a:spcPct val="15000"/>
            </a:spcAft>
            <a:buChar char="•"/>
          </a:pPr>
          <a:r>
            <a:rPr lang="en-US" sz="1800" b="0" i="0" kern="1200" dirty="0">
              <a:latin typeface="+mn-lt"/>
              <a:ea typeface="Source Sans Pro" panose="020B0503030403020204" pitchFamily="34" charset="0"/>
            </a:rPr>
            <a:t>1 in 96 has attempted suicide</a:t>
          </a:r>
        </a:p>
      </dsp:txBody>
      <dsp:txXfrm rot="-5400000">
        <a:off x="1087242" y="249036"/>
        <a:ext cx="8472891" cy="1307903"/>
      </dsp:txXfrm>
    </dsp:sp>
    <dsp:sp modelId="{A8CF3F06-1F8C-7C4F-93C9-51EAD605464E}">
      <dsp:nvSpPr>
        <dsp:cNvPr id="0" name=""/>
        <dsp:cNvSpPr/>
      </dsp:nvSpPr>
      <dsp:spPr>
        <a:xfrm rot="5400000">
          <a:off x="-232980" y="2117197"/>
          <a:ext cx="1553203" cy="1087242"/>
        </a:xfrm>
        <a:prstGeom prst="chevron">
          <a:avLst/>
        </a:prstGeom>
        <a:gradFill rotWithShape="0">
          <a:gsLst>
            <a:gs pos="0">
              <a:schemeClr val="accent5">
                <a:shade val="50000"/>
                <a:hueOff val="268329"/>
                <a:satOff val="-6535"/>
                <a:lumOff val="28597"/>
                <a:alphaOff val="0"/>
                <a:satMod val="103000"/>
                <a:lumMod val="102000"/>
                <a:tint val="94000"/>
              </a:schemeClr>
            </a:gs>
            <a:gs pos="50000">
              <a:schemeClr val="accent5">
                <a:shade val="50000"/>
                <a:hueOff val="268329"/>
                <a:satOff val="-6535"/>
                <a:lumOff val="28597"/>
                <a:alphaOff val="0"/>
                <a:satMod val="110000"/>
                <a:lumMod val="100000"/>
                <a:shade val="100000"/>
              </a:schemeClr>
            </a:gs>
            <a:gs pos="100000">
              <a:schemeClr val="accent5">
                <a:shade val="50000"/>
                <a:hueOff val="268329"/>
                <a:satOff val="-6535"/>
                <a:lumOff val="28597"/>
                <a:alphaOff val="0"/>
                <a:lumMod val="99000"/>
                <a:satMod val="120000"/>
                <a:shade val="78000"/>
              </a:schemeClr>
            </a:gs>
          </a:gsLst>
          <a:lin ang="5400000" scaled="0"/>
        </a:gradFill>
        <a:ln w="6350" cap="flat" cmpd="sng" algn="ctr">
          <a:solidFill>
            <a:schemeClr val="accent5">
              <a:shade val="50000"/>
              <a:hueOff val="268329"/>
              <a:satOff val="-6535"/>
              <a:lumOff val="2859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b="0" i="0" kern="1200" dirty="0">
            <a:latin typeface="+mn-lt"/>
            <a:ea typeface="Source Sans Pro" panose="020B0503030403020204" pitchFamily="34" charset="0"/>
          </a:endParaRPr>
        </a:p>
        <a:p>
          <a:pPr marL="0" lvl="0" indent="0" algn="ctr" defTabSz="889000">
            <a:lnSpc>
              <a:spcPct val="90000"/>
            </a:lnSpc>
            <a:spcBef>
              <a:spcPct val="0"/>
            </a:spcBef>
            <a:spcAft>
              <a:spcPct val="35000"/>
            </a:spcAft>
            <a:buNone/>
          </a:pPr>
          <a:r>
            <a:rPr lang="en-US" sz="1800" b="1" i="0" kern="1200" dirty="0">
              <a:latin typeface="+mn-lt"/>
              <a:ea typeface="Source Sans Pro" panose="020B0503030403020204" pitchFamily="34" charset="0"/>
            </a:rPr>
            <a:t>1-3 ACEs</a:t>
          </a:r>
        </a:p>
        <a:p>
          <a:pPr marL="0" lvl="0" indent="0" algn="ctr" defTabSz="889000">
            <a:lnSpc>
              <a:spcPct val="90000"/>
            </a:lnSpc>
            <a:spcBef>
              <a:spcPct val="0"/>
            </a:spcBef>
            <a:spcAft>
              <a:spcPct val="35000"/>
            </a:spcAft>
            <a:buNone/>
          </a:pPr>
          <a:r>
            <a:rPr lang="en-US" sz="1800" b="1" i="0" kern="1200" dirty="0">
              <a:latin typeface="+mn-lt"/>
              <a:ea typeface="Source Sans Pro" panose="020B0503030403020204" pitchFamily="34" charset="0"/>
            </a:rPr>
            <a:t>51%</a:t>
          </a:r>
          <a:endParaRPr lang="en-US" sz="2000" b="1" i="0" kern="1200" dirty="0">
            <a:latin typeface="+mn-lt"/>
            <a:ea typeface="Source Sans Pro" panose="020B0503030403020204" pitchFamily="34" charset="0"/>
          </a:endParaRPr>
        </a:p>
      </dsp:txBody>
      <dsp:txXfrm rot="-5400000">
        <a:off x="1" y="2427837"/>
        <a:ext cx="1087242" cy="465961"/>
      </dsp:txXfrm>
    </dsp:sp>
    <dsp:sp modelId="{2AE36F6C-8525-FB4D-A9AA-5045B8DBE878}">
      <dsp:nvSpPr>
        <dsp:cNvPr id="0" name=""/>
        <dsp:cNvSpPr/>
      </dsp:nvSpPr>
      <dsp:spPr>
        <a:xfrm rot="5400000">
          <a:off x="4585457" y="-1662917"/>
          <a:ext cx="1547215" cy="8543645"/>
        </a:xfrm>
        <a:prstGeom prst="round2SameRect">
          <a:avLst/>
        </a:prstGeom>
        <a:solidFill>
          <a:schemeClr val="lt1">
            <a:alpha val="90000"/>
            <a:hueOff val="0"/>
            <a:satOff val="0"/>
            <a:lumOff val="0"/>
            <a:alphaOff val="0"/>
          </a:schemeClr>
        </a:solidFill>
        <a:ln w="6350" cap="flat" cmpd="sng" algn="ctr">
          <a:solidFill>
            <a:schemeClr val="accent5">
              <a:shade val="50000"/>
              <a:hueOff val="268329"/>
              <a:satOff val="-6535"/>
              <a:lumOff val="2859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latin typeface="+mn-lt"/>
              <a:ea typeface="Source Sans Pro" panose="020B0503030403020204" pitchFamily="34" charset="0"/>
            </a:rPr>
            <a:t>With 3 ACES, 1 in 9 smokes, 1 in 7 heart disease</a:t>
          </a:r>
        </a:p>
        <a:p>
          <a:pPr marL="171450" lvl="1" indent="-171450" algn="l" defTabSz="800100">
            <a:lnSpc>
              <a:spcPct val="90000"/>
            </a:lnSpc>
            <a:spcBef>
              <a:spcPct val="0"/>
            </a:spcBef>
            <a:spcAft>
              <a:spcPct val="15000"/>
            </a:spcAft>
            <a:buChar char="•"/>
          </a:pPr>
          <a:r>
            <a:rPr lang="en-US" sz="1800" b="0" i="0" kern="1200" dirty="0">
              <a:latin typeface="+mn-lt"/>
              <a:ea typeface="Source Sans Pro" panose="020B0503030403020204" pitchFamily="34" charset="0"/>
            </a:rPr>
            <a:t>1 in 9 is alcoholic, 1 in 43 uses IV drugs</a:t>
          </a:r>
        </a:p>
        <a:p>
          <a:pPr marL="171450" lvl="1" indent="-171450" algn="l" defTabSz="800100">
            <a:lnSpc>
              <a:spcPct val="90000"/>
            </a:lnSpc>
            <a:spcBef>
              <a:spcPct val="0"/>
            </a:spcBef>
            <a:spcAft>
              <a:spcPct val="15000"/>
            </a:spcAft>
            <a:buChar char="•"/>
          </a:pPr>
          <a:r>
            <a:rPr lang="en-US" sz="1800" b="0" i="0" kern="1200" dirty="0">
              <a:latin typeface="+mn-lt"/>
              <a:ea typeface="Source Sans Pro" panose="020B0503030403020204" pitchFamily="34" charset="0"/>
            </a:rPr>
            <a:t>1 in 10 has attempted suicide</a:t>
          </a:r>
        </a:p>
      </dsp:txBody>
      <dsp:txXfrm rot="-5400000">
        <a:off x="1087243" y="1910826"/>
        <a:ext cx="8468116" cy="1396157"/>
      </dsp:txXfrm>
    </dsp:sp>
    <dsp:sp modelId="{BEF2E485-3C14-8543-8715-BBB51B7971A6}">
      <dsp:nvSpPr>
        <dsp:cNvPr id="0" name=""/>
        <dsp:cNvSpPr/>
      </dsp:nvSpPr>
      <dsp:spPr>
        <a:xfrm rot="5400000">
          <a:off x="-232980" y="3774289"/>
          <a:ext cx="1553203" cy="1087242"/>
        </a:xfrm>
        <a:prstGeom prst="chevron">
          <a:avLst/>
        </a:prstGeom>
        <a:gradFill rotWithShape="0">
          <a:gsLst>
            <a:gs pos="0">
              <a:schemeClr val="accent5">
                <a:shade val="50000"/>
                <a:hueOff val="268329"/>
                <a:satOff val="-6535"/>
                <a:lumOff val="28597"/>
                <a:alphaOff val="0"/>
                <a:satMod val="103000"/>
                <a:lumMod val="102000"/>
                <a:tint val="94000"/>
              </a:schemeClr>
            </a:gs>
            <a:gs pos="50000">
              <a:schemeClr val="accent5">
                <a:shade val="50000"/>
                <a:hueOff val="268329"/>
                <a:satOff val="-6535"/>
                <a:lumOff val="28597"/>
                <a:alphaOff val="0"/>
                <a:satMod val="110000"/>
                <a:lumMod val="100000"/>
                <a:shade val="100000"/>
              </a:schemeClr>
            </a:gs>
            <a:gs pos="100000">
              <a:schemeClr val="accent5">
                <a:shade val="50000"/>
                <a:hueOff val="268329"/>
                <a:satOff val="-6535"/>
                <a:lumOff val="28597"/>
                <a:alphaOff val="0"/>
                <a:lumMod val="99000"/>
                <a:satMod val="120000"/>
                <a:shade val="78000"/>
              </a:schemeClr>
            </a:gs>
          </a:gsLst>
          <a:lin ang="5400000" scaled="0"/>
        </a:gradFill>
        <a:ln w="6350" cap="flat" cmpd="sng" algn="ctr">
          <a:solidFill>
            <a:schemeClr val="accent5">
              <a:shade val="50000"/>
              <a:hueOff val="268329"/>
              <a:satOff val="-6535"/>
              <a:lumOff val="2859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endParaRPr lang="en-US" sz="1400" b="1" i="0" kern="1200" dirty="0">
            <a:latin typeface="+mn-lt"/>
            <a:ea typeface="Source Sans Pro" panose="020B0503030403020204" pitchFamily="34" charset="0"/>
          </a:endParaRPr>
        </a:p>
        <a:p>
          <a:pPr marL="0" lvl="0" indent="0" algn="ctr" defTabSz="622300">
            <a:lnSpc>
              <a:spcPct val="90000"/>
            </a:lnSpc>
            <a:spcBef>
              <a:spcPct val="0"/>
            </a:spcBef>
            <a:spcAft>
              <a:spcPts val="0"/>
            </a:spcAft>
            <a:buNone/>
          </a:pPr>
          <a:r>
            <a:rPr lang="en-US" sz="1800" b="1" i="0" kern="1200" dirty="0">
              <a:latin typeface="+mn-lt"/>
              <a:ea typeface="Source Sans Pro" panose="020B0503030403020204" pitchFamily="34" charset="0"/>
            </a:rPr>
            <a:t>4-10 ACEs</a:t>
          </a:r>
        </a:p>
        <a:p>
          <a:pPr marL="0" lvl="0" indent="0" algn="ctr" defTabSz="622300">
            <a:lnSpc>
              <a:spcPct val="90000"/>
            </a:lnSpc>
            <a:spcBef>
              <a:spcPct val="0"/>
            </a:spcBef>
            <a:spcAft>
              <a:spcPct val="35000"/>
            </a:spcAft>
            <a:buNone/>
          </a:pPr>
          <a:r>
            <a:rPr lang="en-US" sz="1800" b="1" i="0" kern="1200" dirty="0">
              <a:latin typeface="+mn-lt"/>
              <a:ea typeface="Source Sans Pro" panose="020B0503030403020204" pitchFamily="34" charset="0"/>
            </a:rPr>
            <a:t>16%</a:t>
          </a:r>
        </a:p>
      </dsp:txBody>
      <dsp:txXfrm rot="-5400000">
        <a:off x="1" y="4084929"/>
        <a:ext cx="1087242" cy="465961"/>
      </dsp:txXfrm>
    </dsp:sp>
    <dsp:sp modelId="{EAE5E694-1803-8B4A-A503-599092458BA3}">
      <dsp:nvSpPr>
        <dsp:cNvPr id="0" name=""/>
        <dsp:cNvSpPr/>
      </dsp:nvSpPr>
      <dsp:spPr>
        <a:xfrm rot="5400000">
          <a:off x="4616257" y="9344"/>
          <a:ext cx="1532263" cy="8496911"/>
        </a:xfrm>
        <a:prstGeom prst="round2SameRect">
          <a:avLst/>
        </a:prstGeom>
        <a:solidFill>
          <a:schemeClr val="lt1">
            <a:alpha val="90000"/>
            <a:hueOff val="0"/>
            <a:satOff val="0"/>
            <a:lumOff val="0"/>
            <a:alphaOff val="0"/>
          </a:schemeClr>
        </a:solidFill>
        <a:ln w="6350" cap="flat" cmpd="sng" algn="ctr">
          <a:solidFill>
            <a:schemeClr val="accent5">
              <a:shade val="50000"/>
              <a:hueOff val="268329"/>
              <a:satOff val="-6535"/>
              <a:lumOff val="2859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latin typeface="+mn-lt"/>
              <a:ea typeface="Source Sans Pro" panose="020B0503030403020204" pitchFamily="34" charset="0"/>
            </a:rPr>
            <a:t>With 7+ ACEs, 1 in 6 smokes, 1 in 6 has heart disease</a:t>
          </a:r>
        </a:p>
        <a:p>
          <a:pPr marL="171450" lvl="1" indent="-171450" algn="l" defTabSz="800100">
            <a:lnSpc>
              <a:spcPct val="90000"/>
            </a:lnSpc>
            <a:spcBef>
              <a:spcPct val="0"/>
            </a:spcBef>
            <a:spcAft>
              <a:spcPct val="15000"/>
            </a:spcAft>
            <a:buChar char="•"/>
          </a:pPr>
          <a:r>
            <a:rPr lang="en-US" sz="1800" b="0" i="0" kern="1200" dirty="0">
              <a:latin typeface="+mn-lt"/>
              <a:ea typeface="Source Sans Pro" panose="020B0503030403020204" pitchFamily="34" charset="0"/>
            </a:rPr>
            <a:t>1 in 6 is alcoholic, 1 in 30 uses IV drugs</a:t>
          </a:r>
        </a:p>
        <a:p>
          <a:pPr marL="171450" lvl="1" indent="-171450" algn="l" defTabSz="800100">
            <a:lnSpc>
              <a:spcPct val="90000"/>
            </a:lnSpc>
            <a:spcBef>
              <a:spcPct val="0"/>
            </a:spcBef>
            <a:spcAft>
              <a:spcPct val="15000"/>
            </a:spcAft>
            <a:buChar char="•"/>
          </a:pPr>
          <a:r>
            <a:rPr lang="en-US" sz="1800" b="0" i="0" kern="1200" dirty="0">
              <a:latin typeface="+mn-lt"/>
              <a:ea typeface="Source Sans Pro" panose="020B0503030403020204" pitchFamily="34" charset="0"/>
            </a:rPr>
            <a:t>1 in 5 has attempted suicide</a:t>
          </a:r>
        </a:p>
      </dsp:txBody>
      <dsp:txXfrm rot="-5400000">
        <a:off x="1133934" y="3566467"/>
        <a:ext cx="8422112" cy="1382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1C5E2-D285-40F5-8263-B81ACBA8B9A2}">
      <dsp:nvSpPr>
        <dsp:cNvPr id="0" name=""/>
        <dsp:cNvSpPr/>
      </dsp:nvSpPr>
      <dsp:spPr>
        <a:xfrm>
          <a:off x="0" y="66329"/>
          <a:ext cx="4920577" cy="13689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 am not worthy of treatment because I am someone who uses drugs</a:t>
          </a:r>
        </a:p>
      </dsp:txBody>
      <dsp:txXfrm>
        <a:off x="66824" y="133153"/>
        <a:ext cx="4786929" cy="1235252"/>
      </dsp:txXfrm>
    </dsp:sp>
    <dsp:sp modelId="{8FAE36F5-F86F-4983-B58E-A01C9F2788B8}">
      <dsp:nvSpPr>
        <dsp:cNvPr id="0" name=""/>
        <dsp:cNvSpPr/>
      </dsp:nvSpPr>
      <dsp:spPr>
        <a:xfrm>
          <a:off x="0" y="1510110"/>
          <a:ext cx="4920577" cy="13689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 lost the privilege to ask for help when I abandoned my family and friends for drugs</a:t>
          </a:r>
        </a:p>
      </dsp:txBody>
      <dsp:txXfrm>
        <a:off x="66824" y="1576934"/>
        <a:ext cx="4786929" cy="1235252"/>
      </dsp:txXfrm>
    </dsp:sp>
    <dsp:sp modelId="{EAE9029F-4E4F-4063-9EBF-D161F28CE4C2}">
      <dsp:nvSpPr>
        <dsp:cNvPr id="0" name=""/>
        <dsp:cNvSpPr/>
      </dsp:nvSpPr>
      <dsp:spPr>
        <a:xfrm>
          <a:off x="0" y="2953890"/>
          <a:ext cx="4920577" cy="13689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Drugs are the only thing that will be there for me at the end of the day</a:t>
          </a:r>
        </a:p>
      </dsp:txBody>
      <dsp:txXfrm>
        <a:off x="66824" y="3020714"/>
        <a:ext cx="4786929" cy="1235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023C1-4D27-43E1-B108-D74CCF90FDE1}">
      <dsp:nvSpPr>
        <dsp:cNvPr id="0" name=""/>
        <dsp:cNvSpPr/>
      </dsp:nvSpPr>
      <dsp:spPr>
        <a:xfrm rot="16200000">
          <a:off x="636736" y="-630862"/>
          <a:ext cx="4389437" cy="5651161"/>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rPr>
            <a:t>Deficit-Based</a:t>
          </a:r>
        </a:p>
        <a:p>
          <a:pPr marL="228600" lvl="1" indent="-228600" algn="l" defTabSz="889000">
            <a:lnSpc>
              <a:spcPct val="90000"/>
            </a:lnSpc>
            <a:spcBef>
              <a:spcPct val="0"/>
            </a:spcBef>
            <a:spcAft>
              <a:spcPct val="15000"/>
            </a:spcAft>
            <a:buChar char="•"/>
          </a:pPr>
          <a:r>
            <a:rPr lang="en-US" sz="2000" kern="1200">
              <a:solidFill>
                <a:schemeClr val="tx1"/>
              </a:solidFill>
            </a:rPr>
            <a:t>An addict/junkie</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Substance abuser</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Treatment Team</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Relapse</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Not ready/not willing</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Non-compliant</a:t>
          </a:r>
          <a:endParaRPr lang="en-US" sz="2000" kern="1200" dirty="0">
            <a:solidFill>
              <a:schemeClr val="tx1"/>
            </a:solidFill>
          </a:endParaRPr>
        </a:p>
      </dsp:txBody>
      <dsp:txXfrm rot="5400000">
        <a:off x="5874" y="877887"/>
        <a:ext cx="5651161" cy="2633663"/>
      </dsp:txXfrm>
    </dsp:sp>
    <dsp:sp modelId="{FCA72A87-0E78-481D-8A37-875AC6F52388}">
      <dsp:nvSpPr>
        <dsp:cNvPr id="0" name=""/>
        <dsp:cNvSpPr/>
      </dsp:nvSpPr>
      <dsp:spPr>
        <a:xfrm rot="16200000">
          <a:off x="6711735" y="-630862"/>
          <a:ext cx="4389437" cy="5651161"/>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rPr>
            <a:t>Strengths-Based</a:t>
          </a:r>
        </a:p>
        <a:p>
          <a:pPr marL="228600" lvl="1" indent="-228600" algn="l" defTabSz="977900">
            <a:lnSpc>
              <a:spcPct val="90000"/>
            </a:lnSpc>
            <a:spcBef>
              <a:spcPct val="0"/>
            </a:spcBef>
            <a:spcAft>
              <a:spcPct val="15000"/>
            </a:spcAft>
            <a:buFont typeface="Arial" panose="020B0604020202020204" pitchFamily="34" charset="0"/>
            <a:buChar char="•"/>
          </a:pPr>
          <a:r>
            <a:rPr lang="en-US" sz="2200" kern="1200" dirty="0">
              <a:solidFill>
                <a:schemeClr val="tx1"/>
              </a:solidFill>
            </a:rPr>
            <a:t>A person diagnosed with an substance use disorder or long term recovery</a:t>
          </a:r>
        </a:p>
        <a:p>
          <a:pPr marL="228600" lvl="1" indent="-228600" algn="l" defTabSz="889000">
            <a:lnSpc>
              <a:spcPct val="90000"/>
            </a:lnSpc>
            <a:spcBef>
              <a:spcPct val="0"/>
            </a:spcBef>
            <a:spcAft>
              <a:spcPct val="15000"/>
            </a:spcAft>
            <a:buChar char="•"/>
          </a:pPr>
          <a:r>
            <a:rPr lang="en-US" sz="2000" kern="1200" dirty="0">
              <a:solidFill>
                <a:schemeClr val="tx1"/>
              </a:solidFill>
            </a:rPr>
            <a:t>Recovery Team, Recovery Support System</a:t>
          </a:r>
        </a:p>
        <a:p>
          <a:pPr marL="228600" lvl="1" indent="-228600" algn="l" defTabSz="889000">
            <a:lnSpc>
              <a:spcPct val="90000"/>
            </a:lnSpc>
            <a:spcBef>
              <a:spcPct val="0"/>
            </a:spcBef>
            <a:spcAft>
              <a:spcPct val="15000"/>
            </a:spcAft>
            <a:buChar char="•"/>
          </a:pPr>
          <a:r>
            <a:rPr lang="en-US" sz="2000" kern="1200" dirty="0">
              <a:solidFill>
                <a:schemeClr val="tx1"/>
              </a:solidFill>
            </a:rPr>
            <a:t>Return to use/ re-emergence of symptoms</a:t>
          </a:r>
        </a:p>
        <a:p>
          <a:pPr marL="228600" lvl="1" indent="-228600" algn="l" defTabSz="889000">
            <a:lnSpc>
              <a:spcPct val="90000"/>
            </a:lnSpc>
            <a:spcBef>
              <a:spcPct val="0"/>
            </a:spcBef>
            <a:spcAft>
              <a:spcPct val="15000"/>
            </a:spcAft>
            <a:buChar char="•"/>
          </a:pPr>
          <a:r>
            <a:rPr lang="en-US" sz="2000" kern="1200">
              <a:solidFill>
                <a:schemeClr val="tx1"/>
              </a:solidFill>
            </a:rPr>
            <a:t>Experiencing ambivalence</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Experience challenges around . . . </a:t>
          </a:r>
          <a:endParaRPr lang="en-US" sz="2000" kern="1200" dirty="0">
            <a:solidFill>
              <a:schemeClr val="tx1"/>
            </a:solidFill>
          </a:endParaRPr>
        </a:p>
      </dsp:txBody>
      <dsp:txXfrm rot="5400000">
        <a:off x="6080873" y="877887"/>
        <a:ext cx="5651161" cy="2633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023C1-4D27-43E1-B108-D74CCF90FDE1}">
      <dsp:nvSpPr>
        <dsp:cNvPr id="0" name=""/>
        <dsp:cNvSpPr/>
      </dsp:nvSpPr>
      <dsp:spPr>
        <a:xfrm rot="16200000">
          <a:off x="636736" y="-630862"/>
          <a:ext cx="4389437" cy="5651161"/>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1600200">
            <a:lnSpc>
              <a:spcPct val="90000"/>
            </a:lnSpc>
            <a:spcBef>
              <a:spcPct val="0"/>
            </a:spcBef>
            <a:spcAft>
              <a:spcPct val="35000"/>
            </a:spcAft>
            <a:buNone/>
          </a:pPr>
          <a:r>
            <a:rPr lang="en-US" sz="3600" kern="1200">
              <a:solidFill>
                <a:schemeClr val="tx1"/>
              </a:solidFill>
            </a:rPr>
            <a:t>Deficit-Based</a:t>
          </a:r>
          <a:endParaRPr lang="en-US" sz="36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Drug abuse</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Clean</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Dirty</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a:solidFill>
                <a:schemeClr val="tx1"/>
              </a:solidFill>
            </a:rPr>
            <a:t>MAT</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a:solidFill>
                <a:schemeClr val="tx1"/>
              </a:solidFill>
            </a:rPr>
            <a:t>Former addict</a:t>
          </a:r>
        </a:p>
      </dsp:txBody>
      <dsp:txXfrm rot="5400000">
        <a:off x="5874" y="877887"/>
        <a:ext cx="5651161" cy="2633663"/>
      </dsp:txXfrm>
    </dsp:sp>
    <dsp:sp modelId="{FCA72A87-0E78-481D-8A37-875AC6F52388}">
      <dsp:nvSpPr>
        <dsp:cNvPr id="0" name=""/>
        <dsp:cNvSpPr/>
      </dsp:nvSpPr>
      <dsp:spPr>
        <a:xfrm rot="16200000">
          <a:off x="6711735" y="-630862"/>
          <a:ext cx="4389437" cy="5651161"/>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1600200">
            <a:lnSpc>
              <a:spcPct val="90000"/>
            </a:lnSpc>
            <a:spcBef>
              <a:spcPct val="0"/>
            </a:spcBef>
            <a:spcAft>
              <a:spcPct val="35000"/>
            </a:spcAft>
            <a:buNone/>
          </a:pPr>
          <a:r>
            <a:rPr lang="en-US" sz="3600" kern="1200">
              <a:solidFill>
                <a:schemeClr val="tx1"/>
              </a:solidFill>
            </a:rPr>
            <a:t>Strengths-Based</a:t>
          </a:r>
          <a:endParaRPr lang="en-US" sz="3600" kern="1200" dirty="0">
            <a:solidFill>
              <a:schemeClr val="tx1"/>
            </a:solidFill>
          </a:endParaRPr>
        </a:p>
        <a:p>
          <a:pPr marL="228600" lvl="1" indent="-228600" algn="l" defTabSz="889000">
            <a:lnSpc>
              <a:spcPct val="90000"/>
            </a:lnSpc>
            <a:spcBef>
              <a:spcPct val="0"/>
            </a:spcBef>
            <a:spcAft>
              <a:spcPct val="15000"/>
            </a:spcAft>
            <a:buFont typeface="Arial" panose="020B0604020202020204" pitchFamily="34" charset="0"/>
            <a:buChar char="•"/>
          </a:pPr>
          <a:r>
            <a:rPr lang="en-US" sz="2000" kern="1200">
              <a:solidFill>
                <a:schemeClr val="tx1"/>
              </a:solidFill>
            </a:rPr>
            <a:t>Drug misuse, harmful use</a:t>
          </a:r>
          <a:endParaRPr lang="en-US" sz="2000" kern="1200" dirty="0">
            <a:solidFill>
              <a:schemeClr val="tx1"/>
            </a:solidFill>
          </a:endParaRPr>
        </a:p>
        <a:p>
          <a:pPr marL="228600" lvl="1" indent="-228600" algn="l" defTabSz="889000">
            <a:lnSpc>
              <a:spcPct val="90000"/>
            </a:lnSpc>
            <a:spcBef>
              <a:spcPct val="0"/>
            </a:spcBef>
            <a:spcAft>
              <a:spcPct val="15000"/>
            </a:spcAft>
            <a:buFont typeface="Arial" panose="020B0604020202020204" pitchFamily="34" charset="0"/>
            <a:buChar char="•"/>
          </a:pPr>
          <a:r>
            <a:rPr lang="en-US" sz="2000" kern="1200">
              <a:solidFill>
                <a:schemeClr val="tx1"/>
              </a:solidFill>
            </a:rPr>
            <a:t>Abstinent, not actively using, negative for </a:t>
          </a:r>
          <a:endParaRPr lang="en-US" sz="2000" kern="1200" dirty="0">
            <a:solidFill>
              <a:schemeClr val="tx1"/>
            </a:solidFill>
          </a:endParaRPr>
        </a:p>
        <a:p>
          <a:pPr marL="228600" lvl="1" indent="-228600" algn="l" defTabSz="889000">
            <a:lnSpc>
              <a:spcPct val="90000"/>
            </a:lnSpc>
            <a:spcBef>
              <a:spcPct val="0"/>
            </a:spcBef>
            <a:spcAft>
              <a:spcPct val="15000"/>
            </a:spcAft>
            <a:buFont typeface="Arial" panose="020B0604020202020204" pitchFamily="34" charset="0"/>
            <a:buChar char="•"/>
          </a:pPr>
          <a:r>
            <a:rPr lang="en-US" sz="2000" kern="1200">
              <a:solidFill>
                <a:schemeClr val="tx1"/>
              </a:solidFill>
            </a:rPr>
            <a:t>Actively using, presence of, positive for</a:t>
          </a:r>
          <a:endParaRPr lang="en-US" sz="2000" kern="1200" dirty="0">
            <a:solidFill>
              <a:schemeClr val="tx1"/>
            </a:solidFill>
          </a:endParaRP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chemeClr val="tx1"/>
              </a:solidFill>
            </a:rPr>
            <a:t>Medication to treat SUD/ OUD</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a:solidFill>
                <a:schemeClr val="tx1"/>
              </a:solidFill>
            </a:rPr>
            <a:t>Person in recovery</a:t>
          </a:r>
          <a:endParaRPr lang="en-US" sz="2000" kern="1200" dirty="0">
            <a:solidFill>
              <a:schemeClr val="tx1"/>
            </a:solidFill>
          </a:endParaRPr>
        </a:p>
        <a:p>
          <a:pPr marL="228600" lvl="1" indent="-228600" algn="l" defTabSz="889000">
            <a:lnSpc>
              <a:spcPct val="90000"/>
            </a:lnSpc>
            <a:spcBef>
              <a:spcPct val="0"/>
            </a:spcBef>
            <a:spcAft>
              <a:spcPct val="15000"/>
            </a:spcAft>
            <a:buChar char="•"/>
          </a:pPr>
          <a:endParaRPr lang="en-US" sz="2000" kern="1200" dirty="0">
            <a:solidFill>
              <a:schemeClr val="tx1"/>
            </a:solidFill>
          </a:endParaRPr>
        </a:p>
      </dsp:txBody>
      <dsp:txXfrm rot="5400000">
        <a:off x="6080873" y="877887"/>
        <a:ext cx="5651161" cy="26336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6/9/2021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recoveryanswers.org/research-post/recovery-attempts-review/"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Erika does Intro</a:t>
            </a:r>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33712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322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a:p>
        </p:txBody>
      </p:sp>
    </p:spTree>
    <p:extLst>
      <p:ext uri="{BB962C8B-B14F-4D97-AF65-F5344CB8AC3E}">
        <p14:creationId xmlns:p14="http://schemas.microsoft.com/office/powerpoint/2010/main" val="1255056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2374706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My hope is that most of you felt a feeling of lightness or joy maybe in your shoulders, or a release in your brain. That is the feeling of dopamine being released in your brain. Dopamine is released whenever something happens to you that makes you feel good. Kind of like the creator of that good feeling. </a:t>
            </a:r>
          </a:p>
          <a:p>
            <a:endParaRPr lang="en-US" dirty="0"/>
          </a:p>
          <a:p>
            <a:r>
              <a:rPr lang="en-US" dirty="0"/>
              <a:t>At the same time, another part of the brain called the hippocampus is creating a memory, like a lock and key, of the thing that releases dopamine and makes you happy. So whenever someone is having a rough day and needs a joy boost, they can remember the thing that releases dopamine to make them feel good.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a:p>
        </p:txBody>
      </p:sp>
    </p:spTree>
    <p:extLst>
      <p:ext uri="{BB962C8B-B14F-4D97-AF65-F5344CB8AC3E}">
        <p14:creationId xmlns:p14="http://schemas.microsoft.com/office/powerpoint/2010/main" val="162566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Erika</a:t>
            </a:r>
          </a:p>
          <a:p>
            <a:endParaRPr lang="en-US" dirty="0"/>
          </a:p>
          <a:p>
            <a:r>
              <a:rPr lang="en-US" dirty="0"/>
              <a:t>We all start at this baseline, I like call it “fine.” We are all at a level of fine from our day to day, then certain things release certain levels of dopamine, and different activities can differ in the intensity level of dopamine released. And thanks to that hippocampus memory, we know what types of things get our dopamine levels up for us. This is especially helpful when we are having a rough day and know that eating at our favorite restaurant, or calling our good friend will help us get back to that level of “fine.” </a:t>
            </a:r>
          </a:p>
          <a:p>
            <a:endParaRPr lang="en-US" dirty="0"/>
          </a:p>
          <a:p>
            <a:r>
              <a:rPr lang="en-US" dirty="0"/>
              <a:t>But there is an unfortunate reality that we are all human, and sometimes our level of “fine” is changed, when life takes a harder toll than we anticipated. When we have a surgery to fix an injury, but it’s months later and the physical pain hasn’t really gone away. When we have the loss of loved one who we were extremely close to. When a relationship that we thought would be a long-term partner ends. </a:t>
            </a:r>
          </a:p>
          <a:p>
            <a:endParaRPr lang="en-US" dirty="0"/>
          </a:p>
          <a:p>
            <a:r>
              <a:rPr lang="en-US" dirty="0"/>
              <a:t>Suddenly, our fine isn’t at 100% anymore, but it goes back the other direction, and we find ourselves at say -500% every day. Suddenly eating our favorite foods or playing our favorite games, isn’t enough to get us back to that original baseline of feeling okay. That is where we work more towards the bottom of the chart. As you can see, harder drugs such as cocaine, amphetamines, and meth, heroin isn’t on this particular chart, but I would put it right down there with meth, releases around 1000% more dopamine than one is usually used to. Not only is that going to leave someone feeling euphoric but putting that type of intensity on the amount of dopamine in the brain, can’t not have an affect on the brains functioning.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a:p>
        </p:txBody>
      </p:sp>
    </p:spTree>
    <p:extLst>
      <p:ext uri="{BB962C8B-B14F-4D97-AF65-F5344CB8AC3E}">
        <p14:creationId xmlns:p14="http://schemas.microsoft.com/office/powerpoint/2010/main" val="2260638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Arial" panose="020B0604020202020204" pitchFamily="34" charset="0"/>
              </a:rPr>
              <a:t>Erika</a:t>
            </a:r>
          </a:p>
          <a:p>
            <a:pPr rtl="0">
              <a:spcBef>
                <a:spcPts val="0"/>
              </a:spcBef>
              <a:spcAft>
                <a:spcPts val="0"/>
              </a:spcAft>
            </a:pPr>
            <a:r>
              <a:rPr lang="en-US" sz="1200" b="1" i="0" u="none" strike="noStrike" dirty="0">
                <a:solidFill>
                  <a:srgbClr val="000000"/>
                </a:solidFill>
                <a:effectLst/>
                <a:latin typeface="Arial" panose="020B0604020202020204" pitchFamily="34" charset="0"/>
              </a:rPr>
              <a:t>Jennifer jumps in at end to provide example of how judgement section of brain is dulled</a:t>
            </a:r>
          </a:p>
          <a:p>
            <a:pPr rtl="0">
              <a:spcBef>
                <a:spcPts val="0"/>
              </a:spcBef>
              <a:spcAft>
                <a:spcPts val="0"/>
              </a:spcAft>
            </a:pPr>
            <a:endParaRPr lang="en-US" sz="1200" b="0" i="0" u="none" strike="noStrike" dirty="0">
              <a:solidFill>
                <a:srgbClr val="000000"/>
              </a:solidFill>
              <a:effectLst/>
              <a:latin typeface="Arial" panose="020B0604020202020204" pitchFamily="34" charset="0"/>
            </a:endParaRPr>
          </a:p>
          <a:p>
            <a:pPr rtl="0">
              <a:spcBef>
                <a:spcPts val="0"/>
              </a:spcBef>
              <a:spcAft>
                <a:spcPts val="0"/>
              </a:spcAft>
            </a:pPr>
            <a:endParaRPr lang="en-US" sz="1200" b="0" i="0" u="none" strike="noStrike" dirty="0">
              <a:solidFill>
                <a:srgbClr val="000000"/>
              </a:solidFill>
              <a:effectLst/>
              <a:latin typeface="Arial" panose="020B0604020202020204" pitchFamily="34" charset="0"/>
            </a:endParaRPr>
          </a:p>
          <a:p>
            <a:pPr rtl="0">
              <a:spcBef>
                <a:spcPts val="0"/>
              </a:spcBef>
              <a:spcAft>
                <a:spcPts val="0"/>
              </a:spcAft>
            </a:pPr>
            <a:r>
              <a:rPr lang="en-US" sz="1200" b="0" i="0" u="none" strike="noStrike" dirty="0">
                <a:solidFill>
                  <a:srgbClr val="000000"/>
                </a:solidFill>
                <a:effectLst/>
                <a:latin typeface="Arial" panose="020B0604020202020204" pitchFamily="34" charset="0"/>
              </a:rPr>
              <a:t>We include this picture of a brain to demonstrate the effect substances can have after continued use. The primary parts I want to point are obviously, the purple representing the rewards section. This becomes incredibly strong when someone is using drugs. Again it almost takes over the brain, and gets stronger as the languages changes from I want this to I need this, as someone becomes more reliant on use. </a:t>
            </a:r>
            <a:endParaRPr lang="en-US" dirty="0">
              <a:effectLst/>
            </a:endParaRPr>
          </a:p>
          <a:p>
            <a:pPr rtl="0">
              <a:spcBef>
                <a:spcPts val="0"/>
              </a:spcBef>
              <a:spcAft>
                <a:spcPts val="0"/>
              </a:spcAft>
            </a:pPr>
            <a:br>
              <a:rPr lang="en-US" dirty="0"/>
            </a:br>
            <a:r>
              <a:rPr lang="en-US" sz="1200" b="0" i="0" u="none" strike="noStrike" dirty="0">
                <a:solidFill>
                  <a:srgbClr val="000000"/>
                </a:solidFill>
                <a:effectLst/>
                <a:latin typeface="Arial" panose="020B0604020202020204" pitchFamily="34" charset="0"/>
              </a:rPr>
              <a:t>I also want to point out the blue section of judgement. When someone is using stronger substances such as heroin, meth, or </a:t>
            </a:r>
            <a:r>
              <a:rPr lang="en-US" sz="1200" b="0" i="0" u="none" strike="noStrike" dirty="0" err="1">
                <a:solidFill>
                  <a:srgbClr val="000000"/>
                </a:solidFill>
                <a:effectLst/>
                <a:latin typeface="Arial" panose="020B0604020202020204" pitchFamily="34" charset="0"/>
              </a:rPr>
              <a:t>fentenyal</a:t>
            </a:r>
            <a:r>
              <a:rPr lang="en-US" sz="1200" b="0" i="0" u="none" strike="noStrike" dirty="0">
                <a:solidFill>
                  <a:srgbClr val="000000"/>
                </a:solidFill>
                <a:effectLst/>
                <a:latin typeface="Arial" panose="020B0604020202020204" pitchFamily="34" charset="0"/>
              </a:rPr>
              <a:t>, this part of the brain shuts down. Often times people say things like “how could someone choose drugs instead of picking their kids up from school, or keeping their job.” But remember, their usual brain isn’t in the drivers seat anymore. There is one primary message completely taking over describing what is right and what is wrong.</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15</a:t>
            </a:fld>
            <a:endParaRPr lang="en-US"/>
          </a:p>
        </p:txBody>
      </p:sp>
    </p:spTree>
    <p:extLst>
      <p:ext uri="{BB962C8B-B14F-4D97-AF65-F5344CB8AC3E}">
        <p14:creationId xmlns:p14="http://schemas.microsoft.com/office/powerpoint/2010/main" val="2677001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Erika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Repeated exposure to an addictive substance or behavior causes nerve cells continues to make the effects on the brain more extreme.</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16</a:t>
            </a:fld>
            <a:endParaRPr lang="en-US"/>
          </a:p>
        </p:txBody>
      </p:sp>
    </p:spTree>
    <p:extLst>
      <p:ext uri="{BB962C8B-B14F-4D97-AF65-F5344CB8AC3E}">
        <p14:creationId xmlns:p14="http://schemas.microsoft.com/office/powerpoint/2010/main" val="1268409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Erika</a:t>
            </a:r>
          </a:p>
          <a:p>
            <a:r>
              <a:rPr lang="en-US" b="1" dirty="0"/>
              <a:t>Jennifer provides her thoughts and details on withdrawal </a:t>
            </a:r>
          </a:p>
        </p:txBody>
      </p:sp>
      <p:sp>
        <p:nvSpPr>
          <p:cNvPr id="4" name="Slide Number Placeholder 3"/>
          <p:cNvSpPr>
            <a:spLocks noGrp="1"/>
          </p:cNvSpPr>
          <p:nvPr>
            <p:ph type="sldNum" sz="quarter" idx="5"/>
          </p:nvPr>
        </p:nvSpPr>
        <p:spPr/>
        <p:txBody>
          <a:bodyPr/>
          <a:lstStyle/>
          <a:p>
            <a:fld id="{75407F5E-1248-0D41-AA81-B50EA45314DF}" type="slidenum">
              <a:rPr lang="en-US" smtClean="0"/>
              <a:t>17</a:t>
            </a:fld>
            <a:endParaRPr lang="en-US"/>
          </a:p>
        </p:txBody>
      </p:sp>
    </p:spTree>
    <p:extLst>
      <p:ext uri="{BB962C8B-B14F-4D97-AF65-F5344CB8AC3E}">
        <p14:creationId xmlns:p14="http://schemas.microsoft.com/office/powerpoint/2010/main" val="3636112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Erika</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Psychological distress can show up in the form of mental health disorders, but also from effects from not having a place to live, stable relationships in their life, unemployment, or unaware of where their next meal will come from.</a:t>
            </a:r>
            <a:endParaRPr lang="en-US" dirty="0">
              <a:effectLst/>
            </a:endParaRPr>
          </a:p>
          <a:p>
            <a:pPr rtl="0"/>
            <a:br>
              <a:rPr lang="en-US" dirty="0"/>
            </a:br>
            <a:r>
              <a:rPr lang="en-US" sz="1200" b="0" i="0" u="sng" strike="noStrike" kern="1200" dirty="0">
                <a:solidFill>
                  <a:schemeClr val="tx1"/>
                </a:solidFill>
                <a:effectLst/>
                <a:latin typeface="+mn-lt"/>
                <a:ea typeface="+mn-ea"/>
                <a:cs typeface="+mn-cs"/>
                <a:hlinkClick r:id="rId3"/>
              </a:rPr>
              <a:t>https://www.recoveryanswers.org/research-post/recovery-attempts-review/</a:t>
            </a:r>
            <a:r>
              <a:rPr lang="en-US" sz="1200" b="0" i="0" u="none" strike="noStrike" kern="1200" dirty="0">
                <a:solidFill>
                  <a:schemeClr val="tx1"/>
                </a:solidFill>
                <a:effectLst/>
                <a:latin typeface="+mn-lt"/>
                <a:ea typeface="+mn-ea"/>
                <a:cs typeface="+mn-cs"/>
              </a:rPr>
              <a:t> </a:t>
            </a:r>
            <a:endParaRPr lang="en-US" dirty="0">
              <a:effectLst/>
            </a:endParaRPr>
          </a:p>
          <a:p>
            <a:br>
              <a:rPr lang="en-US" dirty="0"/>
            </a:br>
            <a:r>
              <a:rPr lang="en-US" sz="1200" b="1" i="0" u="none" strike="noStrike" kern="1200" dirty="0">
                <a:solidFill>
                  <a:schemeClr val="tx1"/>
                </a:solidFill>
                <a:effectLst/>
                <a:latin typeface="+mn-lt"/>
                <a:ea typeface="+mn-ea"/>
                <a:cs typeface="+mn-cs"/>
              </a:rPr>
              <a:t>Another angle** </a:t>
            </a:r>
            <a:r>
              <a:rPr lang="en-US" sz="1200" b="0" i="0" u="none" strike="noStrike" kern="1200" dirty="0">
                <a:solidFill>
                  <a:schemeClr val="tx1"/>
                </a:solidFill>
                <a:effectLst/>
                <a:latin typeface="+mn-lt"/>
                <a:ea typeface="+mn-ea"/>
                <a:cs typeface="+mn-cs"/>
              </a:rPr>
              <a:t>the average of this study was 5, but the median was 2. When someone has care and support from people around them, these attempts drop by 3.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18</a:t>
            </a:fld>
            <a:endParaRPr lang="en-US"/>
          </a:p>
        </p:txBody>
      </p:sp>
    </p:spTree>
    <p:extLst>
      <p:ext uri="{BB962C8B-B14F-4D97-AF65-F5344CB8AC3E}">
        <p14:creationId xmlns:p14="http://schemas.microsoft.com/office/powerpoint/2010/main" val="1693213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Jennifer addresses each question</a:t>
            </a:r>
          </a:p>
          <a:p>
            <a:r>
              <a:rPr lang="en-US" b="1" dirty="0"/>
              <a:t>*Includes comparison of her experience with SUD and how her sister did not have the same experiences</a:t>
            </a:r>
          </a:p>
          <a:p>
            <a:endParaRPr lang="en-US" b="1" dirty="0"/>
          </a:p>
          <a:p>
            <a:r>
              <a:rPr lang="en-US" dirty="0"/>
              <a:t>Genetics account for 40% -60%</a:t>
            </a:r>
            <a:endParaRPr lang="en-US" b="1" dirty="0"/>
          </a:p>
        </p:txBody>
      </p:sp>
      <p:sp>
        <p:nvSpPr>
          <p:cNvPr id="4" name="Slide Number Placeholder 3"/>
          <p:cNvSpPr>
            <a:spLocks noGrp="1"/>
          </p:cNvSpPr>
          <p:nvPr>
            <p:ph type="sldNum" sz="quarter" idx="5"/>
          </p:nvPr>
        </p:nvSpPr>
        <p:spPr/>
        <p:txBody>
          <a:bodyPr/>
          <a:lstStyle/>
          <a:p>
            <a:fld id="{75407F5E-1248-0D41-AA81-B50EA45314DF}" type="slidenum">
              <a:rPr lang="en-US" smtClean="0"/>
              <a:t>19</a:t>
            </a:fld>
            <a:endParaRPr lang="en-US"/>
          </a:p>
        </p:txBody>
      </p:sp>
    </p:spTree>
    <p:extLst>
      <p:ext uri="{BB962C8B-B14F-4D97-AF65-F5344CB8AC3E}">
        <p14:creationId xmlns:p14="http://schemas.microsoft.com/office/powerpoint/2010/main" val="2584083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defTabSz="942289">
              <a:defRPr/>
            </a:pPr>
            <a:r>
              <a:rPr lang="en-US" dirty="0">
                <a:latin typeface="Arial"/>
                <a:ea typeface="Arial"/>
                <a:cs typeface="Arial"/>
                <a:sym typeface="Arial"/>
              </a:rPr>
              <a:t>The Mid-America Addiction Technology Transfer Center is one of 12 centers that make up the larger ATTC network. </a:t>
            </a:r>
          </a:p>
          <a:p>
            <a:pPr defTabSz="942289">
              <a:defRPr/>
            </a:pPr>
            <a:endParaRPr lang="en-US" dirty="0">
              <a:latin typeface="Arial"/>
              <a:ea typeface="Arial"/>
              <a:cs typeface="Arial"/>
              <a:sym typeface="Arial"/>
            </a:endParaRPr>
          </a:p>
          <a:p>
            <a:pPr defTabSz="942289">
              <a:defRPr/>
            </a:pPr>
            <a:r>
              <a:rPr lang="en-US" dirty="0">
                <a:latin typeface="Arial"/>
                <a:ea typeface="Arial"/>
                <a:cs typeface="Arial"/>
                <a:sym typeface="Arial"/>
              </a:rPr>
              <a:t>The TTC Network is funded by the Substance Abuse and Mental Health Services Administration (SAMHSA) to provide training, resources, and technical assistance to individuals serving persons with mental health and substance use disorders. </a:t>
            </a:r>
          </a:p>
          <a:p>
            <a:pPr defTabSz="942289">
              <a:defRPr/>
            </a:pPr>
            <a:endParaRPr lang="en-US" dirty="0">
              <a:latin typeface="Arial"/>
              <a:ea typeface="Arial"/>
              <a:cs typeface="Arial"/>
              <a:sym typeface="Arial"/>
            </a:endParaRPr>
          </a:p>
          <a:p>
            <a:pPr defTabSz="942289">
              <a:defRPr/>
            </a:pPr>
            <a:r>
              <a:rPr lang="en-US" dirty="0">
                <a:latin typeface="Arial"/>
                <a:ea typeface="Arial"/>
                <a:cs typeface="Arial"/>
                <a:sym typeface="Arial"/>
              </a:rPr>
              <a:t>The Mid-America ATTC serves the states of Iowa, Kansas, Missouri, and Nebraska and is in Kansas City, Missouri co-located at both Truman Medical Center Behavioral Health and the University of Missouri Kansas City’s School of Nursing and Health Studies. </a:t>
            </a:r>
          </a:p>
          <a:p>
            <a:pPr defTabSz="942289">
              <a:defRPr/>
            </a:pPr>
            <a:endParaRPr lang="en-US" dirty="0">
              <a:latin typeface="Arial"/>
              <a:ea typeface="Arial"/>
              <a:cs typeface="Arial"/>
              <a:sym typeface="Arial"/>
            </a:endParaRPr>
          </a:p>
        </p:txBody>
      </p:sp>
      <p:sp>
        <p:nvSpPr>
          <p:cNvPr id="152" name="Google Shape;152;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8529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z="1100" dirty="0">
              <a:latin typeface="Arial" panose="020B0604020202020204" pitchFamily="34" charset="0"/>
              <a:cs typeface="Arial" panose="020B0604020202020204" pitchFamily="34" charset="0"/>
            </a:endParaRPr>
          </a:p>
        </p:txBody>
      </p:sp>
      <p:sp>
        <p:nvSpPr>
          <p:cNvPr id="88067" name="Footer Placeholder 3"/>
          <p:cNvSpPr>
            <a:spLocks noGrp="1"/>
          </p:cNvSpPr>
          <p:nvPr>
            <p:ph type="ftr" sz="quarter" idx="4"/>
          </p:nvPr>
        </p:nvSpPr>
        <p:spPr bwMode="auto">
          <a:xfrm>
            <a:off x="0"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Developed for the Great Lakes Addiction Technology Transfer Center by Pamela Woll, MA, CADP</a:t>
            </a:r>
          </a:p>
        </p:txBody>
      </p:sp>
      <p:sp>
        <p:nvSpPr>
          <p:cNvPr id="88068"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F491FD-D645-8348-8C04-0AE6158A9C63}" type="slidenum">
              <a:rPr lang="en-US" sz="1200"/>
              <a:pPr eaLnBrk="1" hangingPunct="1"/>
              <a:t>21</a:t>
            </a:fld>
            <a:endParaRPr lang="en-US" sz="1200"/>
          </a:p>
        </p:txBody>
      </p:sp>
    </p:spTree>
    <p:extLst>
      <p:ext uri="{BB962C8B-B14F-4D97-AF65-F5344CB8AC3E}">
        <p14:creationId xmlns:p14="http://schemas.microsoft.com/office/powerpoint/2010/main" val="1248746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DBDB36-105D-D24A-B700-D6D74293CC4D}" type="slidenum">
              <a:rPr lang="en-US" smtClean="0"/>
              <a:t>22</a:t>
            </a:fld>
            <a:endParaRPr lang="en-US"/>
          </a:p>
        </p:txBody>
      </p:sp>
    </p:spTree>
    <p:extLst>
      <p:ext uri="{BB962C8B-B14F-4D97-AF65-F5344CB8AC3E}">
        <p14:creationId xmlns:p14="http://schemas.microsoft.com/office/powerpoint/2010/main" val="2665246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Jennifer tells part 2 of her story</a:t>
            </a:r>
          </a:p>
          <a:p>
            <a:endParaRPr lang="en-US" b="1" dirty="0"/>
          </a:p>
          <a:p>
            <a:r>
              <a:rPr lang="en-US" b="1" dirty="0"/>
              <a:t>Part 2 includes:</a:t>
            </a:r>
          </a:p>
          <a:p>
            <a:endParaRPr lang="en-US" b="1" dirty="0"/>
          </a:p>
          <a:p>
            <a:r>
              <a:rPr lang="en-US" b="1" dirty="0"/>
              <a:t>-Care she received after her overdose (what interactions with various first responders and ER docs were like)</a:t>
            </a:r>
          </a:p>
          <a:p>
            <a:r>
              <a:rPr lang="en-US" b="1" dirty="0"/>
              <a:t>-Her boyfriends and her future plans and his eventual overdose</a:t>
            </a:r>
          </a:p>
          <a:p>
            <a:r>
              <a:rPr lang="en-US" b="1" dirty="0"/>
              <a:t>-How they were both treated by professionals during that time</a:t>
            </a:r>
          </a:p>
          <a:p>
            <a:r>
              <a:rPr lang="en-US" b="1" dirty="0"/>
              <a:t>-Her downward spiral until her arrest</a:t>
            </a:r>
          </a:p>
          <a:p>
            <a:r>
              <a:rPr lang="en-US" b="1" dirty="0"/>
              <a:t>-Her decision to make changes while in jail and the help that came from the officer in jail</a:t>
            </a:r>
          </a:p>
        </p:txBody>
      </p:sp>
      <p:sp>
        <p:nvSpPr>
          <p:cNvPr id="4" name="Slide Number Placeholder 3"/>
          <p:cNvSpPr>
            <a:spLocks noGrp="1"/>
          </p:cNvSpPr>
          <p:nvPr>
            <p:ph type="sldNum" sz="quarter" idx="5"/>
          </p:nvPr>
        </p:nvSpPr>
        <p:spPr/>
        <p:txBody>
          <a:bodyPr/>
          <a:lstStyle/>
          <a:p>
            <a:fld id="{75407F5E-1248-0D41-AA81-B50EA45314DF}" type="slidenum">
              <a:rPr lang="en-US" smtClean="0"/>
              <a:t>23</a:t>
            </a:fld>
            <a:endParaRPr lang="en-US"/>
          </a:p>
        </p:txBody>
      </p:sp>
    </p:spTree>
    <p:extLst>
      <p:ext uri="{BB962C8B-B14F-4D97-AF65-F5344CB8AC3E}">
        <p14:creationId xmlns:p14="http://schemas.microsoft.com/office/powerpoint/2010/main" val="3092830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Arial" panose="020B0604020202020204" pitchFamily="34" charset="0"/>
              </a:rPr>
              <a:t>Bree</a:t>
            </a:r>
          </a:p>
          <a:p>
            <a:pPr rtl="0">
              <a:spcBef>
                <a:spcPts val="0"/>
              </a:spcBef>
              <a:spcAft>
                <a:spcPts val="0"/>
              </a:spcAft>
            </a:pPr>
            <a:endParaRPr lang="en-US" sz="1200" b="0" i="0" u="none" strike="noStrike" dirty="0">
              <a:solidFill>
                <a:srgbClr val="000000"/>
              </a:solidFill>
              <a:effectLst/>
              <a:latin typeface="Arial" panose="020B0604020202020204" pitchFamily="34" charset="0"/>
            </a:endParaRPr>
          </a:p>
          <a:p>
            <a:pPr rtl="0">
              <a:spcBef>
                <a:spcPts val="0"/>
              </a:spcBef>
              <a:spcAft>
                <a:spcPts val="0"/>
              </a:spcAft>
            </a:pPr>
            <a:r>
              <a:rPr lang="en-US" sz="1200" b="0" i="0" u="none" strike="noStrike" dirty="0">
                <a:solidFill>
                  <a:srgbClr val="000000"/>
                </a:solidFill>
                <a:effectLst/>
                <a:latin typeface="Arial" panose="020B0604020202020204" pitchFamily="34" charset="0"/>
              </a:rPr>
              <a:t>Before we dive into what stigma is and definitions</a:t>
            </a:r>
            <a:endParaRPr lang="en-US" dirty="0">
              <a:effectLst/>
            </a:endParaRPr>
          </a:p>
          <a:p>
            <a:pPr rtl="0">
              <a:spcBef>
                <a:spcPts val="0"/>
              </a:spcBef>
              <a:spcAft>
                <a:spcPts val="0"/>
              </a:spcAft>
            </a:pPr>
            <a:r>
              <a:rPr lang="en-US" sz="1200" b="0" i="0" u="none" strike="noStrike" dirty="0">
                <a:solidFill>
                  <a:srgbClr val="000000"/>
                </a:solidFill>
                <a:effectLst/>
                <a:latin typeface="Arial" panose="020B0604020202020204" pitchFamily="34" charset="0"/>
              </a:rPr>
              <a:t>Picture someone with a SUD and consider what do you see- what do they look like, what are you feeling when you see this person, ex joy, heaviness, stress in your shoulders or neck</a:t>
            </a:r>
            <a:endParaRPr lang="en-US" dirty="0">
              <a:effectLst/>
            </a:endParaRPr>
          </a:p>
          <a:p>
            <a:pPr rtl="0">
              <a:spcBef>
                <a:spcPts val="0"/>
              </a:spcBef>
              <a:spcAft>
                <a:spcPts val="0"/>
              </a:spcAft>
            </a:pPr>
            <a:r>
              <a:rPr lang="en-US" sz="1200" b="0" i="0" u="none" strike="noStrike" dirty="0">
                <a:solidFill>
                  <a:srgbClr val="000000"/>
                </a:solidFill>
                <a:effectLst/>
                <a:latin typeface="Arial" panose="020B0604020202020204" pitchFamily="34" charset="0"/>
              </a:rPr>
              <a:t>What surrounds them?</a:t>
            </a:r>
            <a:endParaRPr lang="en-US" dirty="0">
              <a:effectLst/>
            </a:endParaRPr>
          </a:p>
          <a:p>
            <a:pPr rtl="0">
              <a:spcBef>
                <a:spcPts val="0"/>
              </a:spcBef>
              <a:spcAft>
                <a:spcPts val="0"/>
              </a:spcAft>
            </a:pPr>
            <a:br>
              <a:rPr lang="en-US" dirty="0"/>
            </a:br>
            <a:r>
              <a:rPr lang="en-US" sz="1200" b="0" i="0" u="none" strike="noStrike" dirty="0">
                <a:solidFill>
                  <a:srgbClr val="000000"/>
                </a:solidFill>
                <a:effectLst/>
                <a:latin typeface="Arial" panose="020B0604020202020204" pitchFamily="34" charset="0"/>
              </a:rPr>
              <a:t>As we go through the definitions, you can jot down if you have seen these in Jennifer’s story, or in your on thoughts, or other people’s actions</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24</a:t>
            </a:fld>
            <a:endParaRPr lang="en-US"/>
          </a:p>
        </p:txBody>
      </p:sp>
    </p:spTree>
    <p:extLst>
      <p:ext uri="{BB962C8B-B14F-4D97-AF65-F5344CB8AC3E}">
        <p14:creationId xmlns:p14="http://schemas.microsoft.com/office/powerpoint/2010/main" val="868184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According to Merriam Webster, the definition of intersectionality is the </a:t>
            </a:r>
            <a:r>
              <a:rPr lang="en-US" sz="1200" b="1" i="0" kern="1200" dirty="0">
                <a:solidFill>
                  <a:schemeClr val="tx1"/>
                </a:solidFill>
                <a:effectLst/>
                <a:latin typeface="+mn-lt"/>
                <a:ea typeface="+mn-ea"/>
                <a:cs typeface="+mn-cs"/>
              </a:rPr>
              <a:t>complex, cumulative way in which the effects of multiple forms of discrimination (such as racism, sexism, and classism) combine, overlap, or intersect especially in the experiences of marginalized individuals or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We acknowledge that we didn’t capture all of the marginalized groups in this slide. Please type in the chat any groups that are not listed</a:t>
            </a:r>
            <a:endParaRPr lang="en-US" b="1" dirty="0"/>
          </a:p>
        </p:txBody>
      </p:sp>
      <p:sp>
        <p:nvSpPr>
          <p:cNvPr id="4" name="Slide Number Placeholder 3"/>
          <p:cNvSpPr>
            <a:spLocks noGrp="1"/>
          </p:cNvSpPr>
          <p:nvPr>
            <p:ph type="sldNum" sz="quarter" idx="5"/>
          </p:nvPr>
        </p:nvSpPr>
        <p:spPr/>
        <p:txBody>
          <a:bodyPr/>
          <a:lstStyle/>
          <a:p>
            <a:fld id="{75407F5E-1248-0D41-AA81-B50EA45314DF}" type="slidenum">
              <a:rPr lang="en-US" smtClean="0"/>
              <a:t>25</a:t>
            </a:fld>
            <a:endParaRPr lang="en-US"/>
          </a:p>
        </p:txBody>
      </p:sp>
    </p:spTree>
    <p:extLst>
      <p:ext uri="{BB962C8B-B14F-4D97-AF65-F5344CB8AC3E}">
        <p14:creationId xmlns:p14="http://schemas.microsoft.com/office/powerpoint/2010/main" val="2728106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Bree</a:t>
            </a:r>
            <a:endParaRPr lang="en-US" dirty="0"/>
          </a:p>
          <a:p>
            <a:endParaRPr lang="en-US" dirty="0"/>
          </a:p>
          <a:p>
            <a:r>
              <a:rPr lang="en-US" dirty="0"/>
              <a:t>Simplified Definition: A negative belief about a </a:t>
            </a:r>
          </a:p>
          <a:p>
            <a:r>
              <a:rPr lang="en-US" dirty="0"/>
              <a:t>person or group that can cause negative consequences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26</a:t>
            </a:fld>
            <a:endParaRPr lang="en-US"/>
          </a:p>
        </p:txBody>
      </p:sp>
    </p:spTree>
    <p:extLst>
      <p:ext uri="{BB962C8B-B14F-4D97-AF65-F5344CB8AC3E}">
        <p14:creationId xmlns:p14="http://schemas.microsoft.com/office/powerpoint/2010/main" val="416985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Bree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are going to define each type in the next few slides with examples and I invite you to reflect on ways you have maybe seen stigma in your thoughts or other people's words or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I’d also like you to notice how one type of stigma can lead to another type and how they keep the stigma cycle going</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27</a:t>
            </a:fld>
            <a:endParaRPr lang="en-US"/>
          </a:p>
        </p:txBody>
      </p:sp>
    </p:spTree>
    <p:extLst>
      <p:ext uri="{BB962C8B-B14F-4D97-AF65-F5344CB8AC3E}">
        <p14:creationId xmlns:p14="http://schemas.microsoft.com/office/powerpoint/2010/main" val="2728106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Bree</a:t>
            </a:r>
          </a:p>
        </p:txBody>
      </p:sp>
      <p:sp>
        <p:nvSpPr>
          <p:cNvPr id="4" name="Slide Number Placeholder 3"/>
          <p:cNvSpPr>
            <a:spLocks noGrp="1"/>
          </p:cNvSpPr>
          <p:nvPr>
            <p:ph type="sldNum" sz="quarter" idx="5"/>
          </p:nvPr>
        </p:nvSpPr>
        <p:spPr/>
        <p:txBody>
          <a:bodyPr/>
          <a:lstStyle/>
          <a:p>
            <a:fld id="{75407F5E-1248-0D41-AA81-B50EA45314DF}" type="slidenum">
              <a:rPr lang="en-US" smtClean="0"/>
              <a:t>28</a:t>
            </a:fld>
            <a:endParaRPr lang="en-US"/>
          </a:p>
        </p:txBody>
      </p:sp>
    </p:spTree>
    <p:extLst>
      <p:ext uri="{BB962C8B-B14F-4D97-AF65-F5344CB8AC3E}">
        <p14:creationId xmlns:p14="http://schemas.microsoft.com/office/powerpoint/2010/main" val="996889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Bree</a:t>
            </a:r>
          </a:p>
          <a:p>
            <a:r>
              <a:rPr lang="en-US" b="1" dirty="0"/>
              <a:t>Jennifer will chime in with any way she experienced this type of stigma</a:t>
            </a:r>
          </a:p>
          <a:p>
            <a:endParaRPr lang="en-US" dirty="0"/>
          </a:p>
          <a:p>
            <a:r>
              <a:rPr lang="en-US" dirty="0"/>
              <a:t>Think about if you have ever had these thoughts- these thoughts are common- it is a part of being human</a:t>
            </a:r>
          </a:p>
          <a:p>
            <a:r>
              <a:rPr lang="en-US" dirty="0"/>
              <a:t>Acknowledging stigma is a necessary first step- you have to be aware of it so you don’t act on it</a:t>
            </a:r>
          </a:p>
          <a:p>
            <a:endParaRPr lang="en-US" dirty="0"/>
          </a:p>
          <a:p>
            <a:r>
              <a:rPr lang="en-US" dirty="0"/>
              <a:t>Pause and ask them to jot down any time they have seen public stigma in their own thoughts or in other people’s actions</a:t>
            </a:r>
          </a:p>
        </p:txBody>
      </p:sp>
      <p:sp>
        <p:nvSpPr>
          <p:cNvPr id="4" name="Slide Number Placeholder 3"/>
          <p:cNvSpPr>
            <a:spLocks noGrp="1"/>
          </p:cNvSpPr>
          <p:nvPr>
            <p:ph type="sldNum" sz="quarter" idx="5"/>
          </p:nvPr>
        </p:nvSpPr>
        <p:spPr/>
        <p:txBody>
          <a:bodyPr/>
          <a:lstStyle/>
          <a:p>
            <a:fld id="{75407F5E-1248-0D41-AA81-B50EA45314DF}" type="slidenum">
              <a:rPr lang="en-US" smtClean="0"/>
              <a:t>29</a:t>
            </a:fld>
            <a:endParaRPr lang="en-US"/>
          </a:p>
        </p:txBody>
      </p:sp>
    </p:spTree>
    <p:extLst>
      <p:ext uri="{BB962C8B-B14F-4D97-AF65-F5344CB8AC3E}">
        <p14:creationId xmlns:p14="http://schemas.microsoft.com/office/powerpoint/2010/main" val="4051173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Bree</a:t>
            </a:r>
          </a:p>
        </p:txBody>
      </p:sp>
      <p:sp>
        <p:nvSpPr>
          <p:cNvPr id="4" name="Slide Number Placeholder 3"/>
          <p:cNvSpPr>
            <a:spLocks noGrp="1"/>
          </p:cNvSpPr>
          <p:nvPr>
            <p:ph type="sldNum" sz="quarter" idx="5"/>
          </p:nvPr>
        </p:nvSpPr>
        <p:spPr/>
        <p:txBody>
          <a:bodyPr/>
          <a:lstStyle/>
          <a:p>
            <a:fld id="{75407F5E-1248-0D41-AA81-B50EA45314DF}" type="slidenum">
              <a:rPr lang="en-US" smtClean="0"/>
              <a:t>30</a:t>
            </a:fld>
            <a:endParaRPr lang="en-US"/>
          </a:p>
        </p:txBody>
      </p:sp>
    </p:spTree>
    <p:extLst>
      <p:ext uri="{BB962C8B-B14F-4D97-AF65-F5344CB8AC3E}">
        <p14:creationId xmlns:p14="http://schemas.microsoft.com/office/powerpoint/2010/main" val="1456290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Erika</a:t>
            </a:r>
          </a:p>
        </p:txBody>
      </p:sp>
      <p:sp>
        <p:nvSpPr>
          <p:cNvPr id="4" name="Slide Number Placeholder 3"/>
          <p:cNvSpPr>
            <a:spLocks noGrp="1"/>
          </p:cNvSpPr>
          <p:nvPr>
            <p:ph type="sldNum" sz="quarter" idx="5"/>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4209036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Bree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Jennifer will chime in with any way she experienced this type of stigma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Addiction is an isolating disease and self-stigma compounds that because of the shame it can cause. This and can make entering into recovery more difficult. We know that housing, food, and employment are critical to recovery- and so is having the support of loved ones – self-stigma can make this challenging. </a:t>
            </a:r>
          </a:p>
          <a:p>
            <a:endParaRPr lang="en-US" dirty="0"/>
          </a:p>
          <a:p>
            <a:r>
              <a:rPr lang="en-US" dirty="0"/>
              <a:t>I am going to pause and would like you to jot down if you have seen self-stigma in Jennifer’s story so far of if you have experienced self-stigma in your own life</a:t>
            </a:r>
          </a:p>
        </p:txBody>
      </p:sp>
      <p:sp>
        <p:nvSpPr>
          <p:cNvPr id="4" name="Slide Number Placeholder 3"/>
          <p:cNvSpPr>
            <a:spLocks noGrp="1"/>
          </p:cNvSpPr>
          <p:nvPr>
            <p:ph type="sldNum" sz="quarter" idx="5"/>
          </p:nvPr>
        </p:nvSpPr>
        <p:spPr/>
        <p:txBody>
          <a:bodyPr/>
          <a:lstStyle/>
          <a:p>
            <a:fld id="{75407F5E-1248-0D41-AA81-B50EA45314DF}" type="slidenum">
              <a:rPr lang="en-US" smtClean="0"/>
              <a:t>31</a:t>
            </a:fld>
            <a:endParaRPr lang="en-US"/>
          </a:p>
        </p:txBody>
      </p:sp>
    </p:spTree>
    <p:extLst>
      <p:ext uri="{BB962C8B-B14F-4D97-AF65-F5344CB8AC3E}">
        <p14:creationId xmlns:p14="http://schemas.microsoft.com/office/powerpoint/2010/main" val="3815287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Bree</a:t>
            </a:r>
          </a:p>
        </p:txBody>
      </p:sp>
      <p:sp>
        <p:nvSpPr>
          <p:cNvPr id="4" name="Slide Number Placeholder 3"/>
          <p:cNvSpPr>
            <a:spLocks noGrp="1"/>
          </p:cNvSpPr>
          <p:nvPr>
            <p:ph type="sldNum" sz="quarter" idx="5"/>
          </p:nvPr>
        </p:nvSpPr>
        <p:spPr/>
        <p:txBody>
          <a:bodyPr/>
          <a:lstStyle/>
          <a:p>
            <a:fld id="{75407F5E-1248-0D41-AA81-B50EA45314DF}" type="slidenum">
              <a:rPr lang="en-US" smtClean="0"/>
              <a:t>32</a:t>
            </a:fld>
            <a:endParaRPr lang="en-US"/>
          </a:p>
        </p:txBody>
      </p:sp>
    </p:spTree>
    <p:extLst>
      <p:ext uri="{BB962C8B-B14F-4D97-AF65-F5344CB8AC3E}">
        <p14:creationId xmlns:p14="http://schemas.microsoft.com/office/powerpoint/2010/main" val="2513273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Bree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Jennifer will chime in with any way she experienced this type of stigma</a:t>
            </a:r>
          </a:p>
          <a:p>
            <a:endParaRPr lang="en-US" dirty="0"/>
          </a:p>
          <a:p>
            <a:endParaRPr lang="en-US" dirty="0"/>
          </a:p>
          <a:p>
            <a:r>
              <a:rPr lang="en-US" dirty="0"/>
              <a:t>I understand the need for rules but I just want to note that it is very hard to enter into or sustain recovery without food or housing</a:t>
            </a:r>
          </a:p>
          <a:p>
            <a:endParaRPr lang="en-US" dirty="0"/>
          </a:p>
          <a:p>
            <a:r>
              <a:rPr lang="en-US" dirty="0"/>
              <a:t>I am going to pause here for you to jot down some examples of institutional stigma that you have seen in Jennifer’s story or in your own life. This could look hiring policies, laws, </a:t>
            </a:r>
          </a:p>
          <a:p>
            <a:endParaRPr lang="en-US" dirty="0"/>
          </a:p>
          <a:p>
            <a:r>
              <a:rPr lang="en-US" dirty="0"/>
              <a:t>Pause and ask them to write down any time they have seen institutional stigma. Examples- Hiring Policies, Laws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33</a:t>
            </a:fld>
            <a:endParaRPr lang="en-US"/>
          </a:p>
        </p:txBody>
      </p:sp>
    </p:spTree>
    <p:extLst>
      <p:ext uri="{BB962C8B-B14F-4D97-AF65-F5344CB8AC3E}">
        <p14:creationId xmlns:p14="http://schemas.microsoft.com/office/powerpoint/2010/main" val="1331812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Stigma is one of the biggest barriers to those seeking treatment for SUD. Look at the data below for barriers to treatment. Some of these barriers are about access to care but many are directly tied to stigma. And I would argue that most of these are tied to stigma if you look deeper at why these systems are built this way. The word stigma word may not be listed here but it has its name written all over this slide</a:t>
            </a:r>
          </a:p>
          <a:p>
            <a:endParaRPr lang="en-US" b="1" dirty="0"/>
          </a:p>
          <a:p>
            <a:r>
              <a:rPr lang="en-US" b="1"/>
              <a:t>I am going to pause and give you a minute reflect, think about and if you would like type in the chat some of the barriers linked to stigma that are listed on this slide</a:t>
            </a:r>
            <a:endParaRPr lang="en-US" b="1" dirty="0"/>
          </a:p>
        </p:txBody>
      </p:sp>
      <p:sp>
        <p:nvSpPr>
          <p:cNvPr id="4" name="Slide Number Placeholder 3"/>
          <p:cNvSpPr>
            <a:spLocks noGrp="1"/>
          </p:cNvSpPr>
          <p:nvPr>
            <p:ph type="sldNum" sz="quarter" idx="5"/>
          </p:nvPr>
        </p:nvSpPr>
        <p:spPr/>
        <p:txBody>
          <a:bodyPr/>
          <a:lstStyle/>
          <a:p>
            <a:fld id="{75407F5E-1248-0D41-AA81-B50EA45314DF}" type="slidenum">
              <a:rPr lang="en-US" smtClean="0"/>
              <a:t>34</a:t>
            </a:fld>
            <a:endParaRPr lang="en-US"/>
          </a:p>
        </p:txBody>
      </p:sp>
    </p:spTree>
    <p:extLst>
      <p:ext uri="{BB962C8B-B14F-4D97-AF65-F5344CB8AC3E}">
        <p14:creationId xmlns:p14="http://schemas.microsoft.com/office/powerpoint/2010/main" val="3141032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Bree will introduce this video, comparing the similarities of SUD to cancer (and not so much diabetes). When someone is experiencing a behavioral crisis it affects your entire life- just like cancer</a:t>
            </a:r>
          </a:p>
          <a:p>
            <a:endParaRPr lang="en-US" b="0" dirty="0"/>
          </a:p>
          <a:p>
            <a:r>
              <a:rPr lang="en-US" b="0" dirty="0"/>
              <a:t>Jennifer allows a pause for audience to sit with the video</a:t>
            </a:r>
          </a:p>
          <a:p>
            <a:endParaRPr lang="en-US" b="0" dirty="0"/>
          </a:p>
          <a:p>
            <a:r>
              <a:rPr lang="en-US" b="0" dirty="0"/>
              <a:t>Jennifer will close, explaining how she relates to this video (note if any of the examples given in the previous stigma slides would better fit here, to save them for this explanation.) </a:t>
            </a:r>
          </a:p>
          <a:p>
            <a:endParaRPr lang="en-US" b="1" dirty="0"/>
          </a:p>
          <a:p>
            <a:r>
              <a:rPr lang="en-US" b="1" i="0" u="sng" dirty="0">
                <a:solidFill>
                  <a:srgbClr val="FF0000"/>
                </a:solidFill>
                <a:highlight>
                  <a:srgbClr val="FFFF00"/>
                </a:highlight>
              </a:rPr>
              <a:t>15 minutes or less – don’t show the video</a:t>
            </a:r>
          </a:p>
        </p:txBody>
      </p:sp>
      <p:sp>
        <p:nvSpPr>
          <p:cNvPr id="4" name="Slide Number Placeholder 3"/>
          <p:cNvSpPr>
            <a:spLocks noGrp="1"/>
          </p:cNvSpPr>
          <p:nvPr>
            <p:ph type="sldNum" sz="quarter" idx="5"/>
          </p:nvPr>
        </p:nvSpPr>
        <p:spPr/>
        <p:txBody>
          <a:bodyPr/>
          <a:lstStyle/>
          <a:p>
            <a:fld id="{75407F5E-1248-0D41-AA81-B50EA45314DF}" type="slidenum">
              <a:rPr lang="en-US" smtClean="0"/>
              <a:t>35</a:t>
            </a:fld>
            <a:endParaRPr lang="en-US"/>
          </a:p>
        </p:txBody>
      </p:sp>
    </p:spTree>
    <p:extLst>
      <p:ext uri="{BB962C8B-B14F-4D97-AF65-F5344CB8AC3E}">
        <p14:creationId xmlns:p14="http://schemas.microsoft.com/office/powerpoint/2010/main" val="1655302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Erika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presentation was created for folks in extremely stressful jobs. First responders, people who work in social services, emergency room employees. They’re stressful and they’re busy, especially right now in </a:t>
            </a:r>
            <a:r>
              <a:rPr lang="en-US" sz="1200" kern="1200" dirty="0" err="1">
                <a:solidFill>
                  <a:schemeClr val="tx1"/>
                </a:solidFill>
                <a:effectLst/>
                <a:latin typeface="+mn-lt"/>
                <a:ea typeface="+mn-ea"/>
                <a:cs typeface="+mn-cs"/>
              </a:rPr>
              <a:t>covid</a:t>
            </a:r>
            <a:r>
              <a:rPr lang="en-US" sz="1200" kern="1200" dirty="0">
                <a:solidFill>
                  <a:schemeClr val="tx1"/>
                </a:solidFill>
                <a:effectLst/>
                <a:latin typeface="+mn-lt"/>
                <a:ea typeface="+mn-ea"/>
                <a:cs typeface="+mn-cs"/>
              </a:rPr>
              <a:t>. We don’t present this information with the intention of adding anything to anyone’s plate. Our hope is that by explaining these evidence-based practices, combined with firsthand experience explaining their success, we can begin a conversation people have outside of this presentation around how these procedures could look in their workplace. Or around what local resources exist? Where can agencies get Narcan to carry, if they don’t already? What organizations exist in my community that can offer connections to certified peer support specialists?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believe that by doing the extra work in the beginning, or finding someone to champion these efforts, it will lead to fewer overdoses, or at least fewer repeated overdoses in the future, which would ideally lower the stress of people in these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36</a:t>
            </a:fld>
            <a:endParaRPr lang="en-US"/>
          </a:p>
        </p:txBody>
      </p:sp>
    </p:spTree>
    <p:extLst>
      <p:ext uri="{BB962C8B-B14F-4D97-AF65-F5344CB8AC3E}">
        <p14:creationId xmlns:p14="http://schemas.microsoft.com/office/powerpoint/2010/main" val="1687716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Jennifer tells final part of her story</a:t>
            </a:r>
          </a:p>
          <a:p>
            <a:endParaRPr lang="en-US" b="1" dirty="0"/>
          </a:p>
          <a:p>
            <a:r>
              <a:rPr lang="en-US" b="1" dirty="0"/>
              <a:t>Final section includes</a:t>
            </a:r>
          </a:p>
          <a:p>
            <a:endParaRPr lang="en-US" b="1" dirty="0"/>
          </a:p>
          <a:p>
            <a:r>
              <a:rPr lang="en-US" b="1" dirty="0"/>
              <a:t>-The story of Jennifer’s recovery process</a:t>
            </a:r>
          </a:p>
          <a:p>
            <a:r>
              <a:rPr lang="en-US" b="1" dirty="0"/>
              <a:t>-What she does now</a:t>
            </a:r>
          </a:p>
          <a:p>
            <a:r>
              <a:rPr lang="en-US" b="1" dirty="0"/>
              <a:t>-What a certified peer specialist is and why they are important</a:t>
            </a:r>
          </a:p>
        </p:txBody>
      </p:sp>
      <p:sp>
        <p:nvSpPr>
          <p:cNvPr id="4" name="Slide Number Placeholder 3"/>
          <p:cNvSpPr>
            <a:spLocks noGrp="1"/>
          </p:cNvSpPr>
          <p:nvPr>
            <p:ph type="sldNum" sz="quarter" idx="5"/>
          </p:nvPr>
        </p:nvSpPr>
        <p:spPr/>
        <p:txBody>
          <a:bodyPr/>
          <a:lstStyle/>
          <a:p>
            <a:fld id="{75407F5E-1248-0D41-AA81-B50EA45314DF}" type="slidenum">
              <a:rPr lang="en-US" smtClean="0"/>
              <a:t>37</a:t>
            </a:fld>
            <a:endParaRPr lang="en-US"/>
          </a:p>
        </p:txBody>
      </p:sp>
    </p:spTree>
    <p:extLst>
      <p:ext uri="{BB962C8B-B14F-4D97-AF65-F5344CB8AC3E}">
        <p14:creationId xmlns:p14="http://schemas.microsoft.com/office/powerpoint/2010/main" val="565499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Jen: </a:t>
            </a:r>
          </a:p>
          <a:p>
            <a:endParaRPr lang="en-US" dirty="0"/>
          </a:p>
          <a:p>
            <a:r>
              <a:rPr lang="en-US" dirty="0"/>
              <a:t>Speaks about how this is what she looked like at the time of her arrest</a:t>
            </a:r>
          </a:p>
          <a:p>
            <a:endParaRPr lang="en-US" dirty="0"/>
          </a:p>
          <a:p>
            <a:r>
              <a:rPr lang="en-US" dirty="0"/>
              <a:t>Transition for next slide:</a:t>
            </a:r>
          </a:p>
          <a:p>
            <a:endParaRPr lang="en-US" dirty="0"/>
          </a:p>
          <a:p>
            <a:r>
              <a:rPr lang="en-US" dirty="0"/>
              <a:t>Before we transition to our section on stigma, I would like you to take a moment to reflect on this photo of me.</a:t>
            </a:r>
          </a:p>
          <a:p>
            <a:r>
              <a:rPr lang="en-US" dirty="0"/>
              <a:t>Take a look at type in the chat if you’re comfortable, the reactions you have to this picture. How does it make you feel? What would you think of this person if you saw them at this time in their lives?</a:t>
            </a:r>
          </a:p>
        </p:txBody>
      </p:sp>
      <p:sp>
        <p:nvSpPr>
          <p:cNvPr id="4" name="Slide Number Placeholder 3"/>
          <p:cNvSpPr>
            <a:spLocks noGrp="1"/>
          </p:cNvSpPr>
          <p:nvPr>
            <p:ph type="sldNum" sz="quarter" idx="5"/>
          </p:nvPr>
        </p:nvSpPr>
        <p:spPr/>
        <p:txBody>
          <a:bodyPr/>
          <a:lstStyle/>
          <a:p>
            <a:fld id="{75407F5E-1248-0D41-AA81-B50EA45314DF}" type="slidenum">
              <a:rPr lang="en-US" smtClean="0"/>
              <a:t>38</a:t>
            </a:fld>
            <a:endParaRPr lang="en-US"/>
          </a:p>
        </p:txBody>
      </p:sp>
    </p:spTree>
    <p:extLst>
      <p:ext uri="{BB962C8B-B14F-4D97-AF65-F5344CB8AC3E}">
        <p14:creationId xmlns:p14="http://schemas.microsoft.com/office/powerpoint/2010/main" val="13796814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A6286B-4F61-2E47-A64E-8534BFC35E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426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a:t>
            </a:r>
          </a:p>
        </p:txBody>
      </p:sp>
      <p:sp>
        <p:nvSpPr>
          <p:cNvPr id="4" name="Slide Number Placeholder 3"/>
          <p:cNvSpPr>
            <a:spLocks noGrp="1"/>
          </p:cNvSpPr>
          <p:nvPr>
            <p:ph type="sldNum" sz="quarter" idx="5"/>
          </p:nvPr>
        </p:nvSpPr>
        <p:spPr/>
        <p:txBody>
          <a:bodyPr/>
          <a:lstStyle/>
          <a:p>
            <a:fld id="{75407F5E-1248-0D41-AA81-B50EA45314DF}" type="slidenum">
              <a:rPr lang="en-US" smtClean="0"/>
              <a:t>41</a:t>
            </a:fld>
            <a:endParaRPr lang="en-US"/>
          </a:p>
        </p:txBody>
      </p:sp>
    </p:spTree>
    <p:extLst>
      <p:ext uri="{BB962C8B-B14F-4D97-AF65-F5344CB8AC3E}">
        <p14:creationId xmlns:p14="http://schemas.microsoft.com/office/powerpoint/2010/main" val="1863357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defRPr/>
            </a:pPr>
            <a:r>
              <a:rPr lang="en-US" sz="1400" dirty="0">
                <a:solidFill>
                  <a:schemeClr val="dk1"/>
                </a:solidFill>
                <a:ea typeface="Calibri"/>
                <a:cs typeface="Calibri"/>
                <a:sym typeface="Calibri"/>
              </a:rPr>
              <a:t>The Technology Transfer Center (TTC) Network is a national network of training and technical assistance centers serving the needs of mental health, substance use and prevention providers. </a:t>
            </a:r>
            <a:r>
              <a:rPr lang="en-US" sz="1400" dirty="0">
                <a:ea typeface="Arial"/>
                <a:cs typeface="Arial"/>
                <a:sym typeface="Arial"/>
              </a:rPr>
              <a:t>The centers are funded by the Substance Abuse and Mental Health Services Administration (SAMHSA).  </a:t>
            </a:r>
            <a:endParaRPr lang="en-US" sz="1400" dirty="0"/>
          </a:p>
        </p:txBody>
      </p:sp>
      <p:sp>
        <p:nvSpPr>
          <p:cNvPr id="4" name="Slide Number Placeholder 3"/>
          <p:cNvSpPr>
            <a:spLocks noGrp="1"/>
          </p:cNvSpPr>
          <p:nvPr>
            <p:ph type="sldNum" sz="quarter" idx="5"/>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DF61EA0F-A667-4B49-8422-0062BC55E249}" type="slidenum">
              <a:rPr kumimoji="0" lang="en-US" sz="1800" b="0" i="0" u="none" strike="noStrike" kern="0" cap="none" spc="0" normalizeH="0" baseline="0" noProof="0" smtClean="0">
                <a:ln>
                  <a:noFill/>
                </a:ln>
                <a:solidFill>
                  <a:srgbClr val="000000"/>
                </a:solidFill>
                <a:effectLst/>
                <a:uLnTx/>
                <a:uFillTx/>
                <a:latin typeface="Calibri"/>
                <a:ea typeface="+mn-ea"/>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Tree>
    <p:extLst>
      <p:ext uri="{BB962C8B-B14F-4D97-AF65-F5344CB8AC3E}">
        <p14:creationId xmlns:p14="http://schemas.microsoft.com/office/powerpoint/2010/main" val="2762265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A6286B-4F61-2E47-A64E-8534BFC35E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045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a:t>
            </a:r>
          </a:p>
        </p:txBody>
      </p:sp>
      <p:sp>
        <p:nvSpPr>
          <p:cNvPr id="4" name="Slide Number Placeholder 3"/>
          <p:cNvSpPr>
            <a:spLocks noGrp="1"/>
          </p:cNvSpPr>
          <p:nvPr>
            <p:ph type="sldNum" sz="quarter" idx="5"/>
          </p:nvPr>
        </p:nvSpPr>
        <p:spPr/>
        <p:txBody>
          <a:bodyPr/>
          <a:lstStyle/>
          <a:p>
            <a:fld id="{75407F5E-1248-0D41-AA81-B50EA45314DF}" type="slidenum">
              <a:rPr lang="en-US" smtClean="0"/>
              <a:t>43</a:t>
            </a:fld>
            <a:endParaRPr lang="en-US"/>
          </a:p>
        </p:txBody>
      </p:sp>
    </p:spTree>
    <p:extLst>
      <p:ext uri="{BB962C8B-B14F-4D97-AF65-F5344CB8AC3E}">
        <p14:creationId xmlns:p14="http://schemas.microsoft.com/office/powerpoint/2010/main" val="2364525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Bree</a:t>
            </a:r>
          </a:p>
          <a:p>
            <a:endParaRPr lang="en-US" dirty="0"/>
          </a:p>
          <a:p>
            <a:r>
              <a:rPr lang="en-US" dirty="0"/>
              <a:t>We are going to shift topics and start discussing language. Using person centered language is a simple way all of us can help reduce stigma for those with substance use disorders</a:t>
            </a:r>
          </a:p>
        </p:txBody>
      </p:sp>
      <p:sp>
        <p:nvSpPr>
          <p:cNvPr id="4" name="Slide Number Placeholder 3"/>
          <p:cNvSpPr>
            <a:spLocks noGrp="1"/>
          </p:cNvSpPr>
          <p:nvPr>
            <p:ph type="sldNum" sz="quarter" idx="5"/>
          </p:nvPr>
        </p:nvSpPr>
        <p:spPr/>
        <p:txBody>
          <a:bodyPr/>
          <a:lstStyle/>
          <a:p>
            <a:fld id="{75407F5E-1248-0D41-AA81-B50EA45314DF}" type="slidenum">
              <a:rPr lang="en-US" smtClean="0"/>
              <a:t>44</a:t>
            </a:fld>
            <a:endParaRPr lang="en-US"/>
          </a:p>
        </p:txBody>
      </p:sp>
    </p:spTree>
    <p:extLst>
      <p:ext uri="{BB962C8B-B14F-4D97-AF65-F5344CB8AC3E}">
        <p14:creationId xmlns:p14="http://schemas.microsoft.com/office/powerpoint/2010/main" val="1233388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Bree</a:t>
            </a:r>
          </a:p>
        </p:txBody>
      </p:sp>
      <p:sp>
        <p:nvSpPr>
          <p:cNvPr id="4" name="Slide Number Placeholder 3"/>
          <p:cNvSpPr>
            <a:spLocks noGrp="1"/>
          </p:cNvSpPr>
          <p:nvPr>
            <p:ph type="sldNum" sz="quarter" idx="5"/>
          </p:nvPr>
        </p:nvSpPr>
        <p:spPr/>
        <p:txBody>
          <a:bodyPr/>
          <a:lstStyle/>
          <a:p>
            <a:fld id="{75407F5E-1248-0D41-AA81-B50EA45314DF}" type="slidenum">
              <a:rPr lang="en-US" smtClean="0"/>
              <a:t>45</a:t>
            </a:fld>
            <a:endParaRPr lang="en-US"/>
          </a:p>
        </p:txBody>
      </p:sp>
    </p:spTree>
    <p:extLst>
      <p:ext uri="{BB962C8B-B14F-4D97-AF65-F5344CB8AC3E}">
        <p14:creationId xmlns:p14="http://schemas.microsoft.com/office/powerpoint/2010/main" val="31471982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Bree</a:t>
            </a:r>
          </a:p>
        </p:txBody>
      </p:sp>
      <p:sp>
        <p:nvSpPr>
          <p:cNvPr id="4" name="Slide Number Placeholder 3"/>
          <p:cNvSpPr>
            <a:spLocks noGrp="1"/>
          </p:cNvSpPr>
          <p:nvPr>
            <p:ph type="sldNum" sz="quarter" idx="5"/>
          </p:nvPr>
        </p:nvSpPr>
        <p:spPr/>
        <p:txBody>
          <a:bodyPr/>
          <a:lstStyle/>
          <a:p>
            <a:fld id="{75407F5E-1248-0D41-AA81-B50EA45314DF}" type="slidenum">
              <a:rPr lang="en-US" smtClean="0"/>
              <a:t>46</a:t>
            </a:fld>
            <a:endParaRPr lang="en-US"/>
          </a:p>
        </p:txBody>
      </p:sp>
    </p:spTree>
    <p:extLst>
      <p:ext uri="{BB962C8B-B14F-4D97-AF65-F5344CB8AC3E}">
        <p14:creationId xmlns:p14="http://schemas.microsoft.com/office/powerpoint/2010/main" val="13467095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Bree</a:t>
            </a:r>
          </a:p>
        </p:txBody>
      </p:sp>
      <p:sp>
        <p:nvSpPr>
          <p:cNvPr id="4" name="Slide Number Placeholder 3"/>
          <p:cNvSpPr>
            <a:spLocks noGrp="1"/>
          </p:cNvSpPr>
          <p:nvPr>
            <p:ph type="sldNum" sz="quarter" idx="5"/>
          </p:nvPr>
        </p:nvSpPr>
        <p:spPr/>
        <p:txBody>
          <a:bodyPr/>
          <a:lstStyle/>
          <a:p>
            <a:fld id="{F2A6286B-4F61-2E47-A64E-8534BFC35E4E}" type="slidenum">
              <a:rPr lang="en-US" smtClean="0"/>
              <a:t>47</a:t>
            </a:fld>
            <a:endParaRPr lang="en-US"/>
          </a:p>
        </p:txBody>
      </p:sp>
    </p:spTree>
    <p:extLst>
      <p:ext uri="{BB962C8B-B14F-4D97-AF65-F5344CB8AC3E}">
        <p14:creationId xmlns:p14="http://schemas.microsoft.com/office/powerpoint/2010/main" val="35516906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5407F5E-1248-0D41-AA81-B50EA45314DF}" type="slidenum">
              <a:rPr lang="en-US" smtClean="0"/>
              <a:t>48</a:t>
            </a:fld>
            <a:endParaRPr lang="en-US"/>
          </a:p>
        </p:txBody>
      </p:sp>
    </p:spTree>
    <p:extLst>
      <p:ext uri="{BB962C8B-B14F-4D97-AF65-F5344CB8AC3E}">
        <p14:creationId xmlns:p14="http://schemas.microsoft.com/office/powerpoint/2010/main" val="22675236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49</a:t>
            </a:fld>
            <a:endParaRPr lang="en-US"/>
          </a:p>
        </p:txBody>
      </p:sp>
    </p:spTree>
    <p:extLst>
      <p:ext uri="{BB962C8B-B14F-4D97-AF65-F5344CB8AC3E}">
        <p14:creationId xmlns:p14="http://schemas.microsoft.com/office/powerpoint/2010/main" val="581983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422275" y="704850"/>
            <a:ext cx="6257925" cy="3519488"/>
          </a:xfrm>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r>
              <a:rPr lang="en-US" sz="1600" dirty="0"/>
              <a:t>Today’s presentation is provided free of charge and is available in the public domain.</a:t>
            </a:r>
          </a:p>
          <a:p>
            <a:endParaRPr lang="en-US" sz="1600" dirty="0"/>
          </a:p>
          <a:p>
            <a:r>
              <a:rPr lang="en-US" sz="1600" dirty="0"/>
              <a:t>The views and opinions expressed during today’s presentation are those of our presenters and do not reflect the official position of the Department of Health and Human Services or SAMHSA. No official support or endorsement of DHHS or SAMHSA is intended or should be inferred. Please contact us with any questions you may have.</a:t>
            </a:r>
          </a:p>
          <a:p>
            <a:endParaRPr dirty="0"/>
          </a:p>
        </p:txBody>
      </p:sp>
    </p:spTree>
    <p:extLst>
      <p:ext uri="{BB962C8B-B14F-4D97-AF65-F5344CB8AC3E}">
        <p14:creationId xmlns:p14="http://schemas.microsoft.com/office/powerpoint/2010/main" val="361266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Erika/Bree/Jennifer</a:t>
            </a:r>
          </a:p>
        </p:txBody>
      </p:sp>
      <p:sp>
        <p:nvSpPr>
          <p:cNvPr id="4" name="Slide Number Placeholder 3"/>
          <p:cNvSpPr>
            <a:spLocks noGrp="1"/>
          </p:cNvSpPr>
          <p:nvPr>
            <p:ph type="sldNum" sz="quarter" idx="5"/>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2937514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Erika</a:t>
            </a:r>
          </a:p>
        </p:txBody>
      </p:sp>
      <p:sp>
        <p:nvSpPr>
          <p:cNvPr id="4" name="Slide Number Placeholder 3"/>
          <p:cNvSpPr>
            <a:spLocks noGrp="1"/>
          </p:cNvSpPr>
          <p:nvPr>
            <p:ph type="sldNum" sz="quarter" idx="5"/>
          </p:nvPr>
        </p:nvSpPr>
        <p:spPr/>
        <p:txBody>
          <a:bodyPr/>
          <a:lstStyle/>
          <a:p>
            <a:fld id="{75407F5E-1248-0D41-AA81-B50EA45314DF}" type="slidenum">
              <a:rPr lang="en-US" smtClean="0"/>
              <a:t>7</a:t>
            </a:fld>
            <a:endParaRPr lang="en-US"/>
          </a:p>
        </p:txBody>
      </p:sp>
    </p:spTree>
    <p:extLst>
      <p:ext uri="{BB962C8B-B14F-4D97-AF65-F5344CB8AC3E}">
        <p14:creationId xmlns:p14="http://schemas.microsoft.com/office/powerpoint/2010/main" val="3157626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Jennifer tells part 1 of her story</a:t>
            </a:r>
          </a:p>
          <a:p>
            <a:endParaRPr lang="en-US" b="1" dirty="0"/>
          </a:p>
          <a:p>
            <a:r>
              <a:rPr lang="en-US" b="1" dirty="0"/>
              <a:t>Part 1 includes: </a:t>
            </a:r>
          </a:p>
          <a:p>
            <a:r>
              <a:rPr lang="en-US" b="1" dirty="0"/>
              <a:t>-What life looked like before she starting using</a:t>
            </a:r>
          </a:p>
          <a:p>
            <a:r>
              <a:rPr lang="en-US" b="1" dirty="0"/>
              <a:t>-What led her to begin to use alcohol or drugs a more of a necessity</a:t>
            </a:r>
          </a:p>
          <a:p>
            <a:r>
              <a:rPr lang="en-US" b="1" dirty="0"/>
              <a:t>-Details about how use increased in both quantity and type</a:t>
            </a:r>
          </a:p>
          <a:p>
            <a:r>
              <a:rPr lang="en-US" b="1" dirty="0"/>
              <a:t>-How this eventually led to overdosing</a:t>
            </a:r>
          </a:p>
          <a:p>
            <a:endParaRPr lang="en-US" b="1" dirty="0"/>
          </a:p>
          <a:p>
            <a:r>
              <a:rPr lang="en-US" b="1" dirty="0"/>
              <a:t>**Key to show timeline here of how change in use (share how substance type increased, ex. Went from wine to pills to heroin) and how behaviors changed with that shift. </a:t>
            </a:r>
          </a:p>
          <a:p>
            <a:endParaRPr lang="en-US" b="1" dirty="0"/>
          </a:p>
          <a:p>
            <a:r>
              <a:rPr lang="en-US" b="1" dirty="0"/>
              <a:t>Pause after description of how you thought you were being attacked but it was first responders telling you overdosed and were dead for a moment</a:t>
            </a:r>
          </a:p>
        </p:txBody>
      </p:sp>
      <p:sp>
        <p:nvSpPr>
          <p:cNvPr id="4" name="Slide Number Placeholder 3"/>
          <p:cNvSpPr>
            <a:spLocks noGrp="1"/>
          </p:cNvSpPr>
          <p:nvPr>
            <p:ph type="sldNum" sz="quarter" idx="5"/>
          </p:nvPr>
        </p:nvSpPr>
        <p:spPr/>
        <p:txBody>
          <a:bodyPr/>
          <a:lstStyle/>
          <a:p>
            <a:fld id="{75407F5E-1248-0D41-AA81-B50EA45314DF}" type="slidenum">
              <a:rPr lang="en-US" smtClean="0"/>
              <a:t>8</a:t>
            </a:fld>
            <a:endParaRPr lang="en-US"/>
          </a:p>
        </p:txBody>
      </p:sp>
    </p:spTree>
    <p:extLst>
      <p:ext uri="{BB962C8B-B14F-4D97-AF65-F5344CB8AC3E}">
        <p14:creationId xmlns:p14="http://schemas.microsoft.com/office/powerpoint/2010/main" val="4137679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Erika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going to take a pause in Jennifer’s story, we’ve heard a lot about what is happening outside the body in decision making and behaviors. But we want to take a quick moment to explain what’s happening inside in the brain that is causing these changes. I’m going to start off by showing a couple of pictures, and I want you to pay attention to who these make you feel. </a:t>
            </a:r>
          </a:p>
          <a:p>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a:p>
        </p:txBody>
      </p:sp>
    </p:spTree>
    <p:extLst>
      <p:ext uri="{BB962C8B-B14F-4D97-AF65-F5344CB8AC3E}">
        <p14:creationId xmlns:p14="http://schemas.microsoft.com/office/powerpoint/2010/main" val="3974970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jpe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jpe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TTC TITLE 1">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9"/>
            <a:ext cx="11943456" cy="1111495"/>
          </a:xfrm>
          <a:noFill/>
        </p:spPr>
        <p:txBody>
          <a:bodyPr>
            <a:normAutofit/>
          </a:bodyPr>
          <a:lstStyle>
            <a:lvl1pPr algn="l">
              <a:defRPr sz="36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9" y="3659459"/>
            <a:ext cx="9607551" cy="701675"/>
          </a:xfrm>
        </p:spPr>
        <p:txBody>
          <a:bodyPr>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5" y="5539936"/>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1" y="5030298"/>
            <a:ext cx="4139820" cy="1884219"/>
          </a:xfrm>
          <a:prstGeom prst="rect">
            <a:avLst/>
          </a:prstGeom>
        </p:spPr>
      </p:pic>
      <p:pic>
        <p:nvPicPr>
          <p:cNvPr id="11" name="Picture 10" descr="This presentation is presented by: Mid-America (HHS Region 7) Addiction Technology Transfer Center network (ATTC)">
            <a:extLst>
              <a:ext uri="{FF2B5EF4-FFF2-40B4-BE49-F238E27FC236}">
                <a16:creationId xmlns:a16="http://schemas.microsoft.com/office/drawing/2014/main" id="{686EC030-1D96-4734-8B6F-50AC73A884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210" y="362971"/>
            <a:ext cx="7493508" cy="1333923"/>
          </a:xfrm>
          <a:prstGeom prst="rect">
            <a:avLst/>
          </a:prstGeom>
        </p:spPr>
      </p:pic>
    </p:spTree>
    <p:extLst>
      <p:ext uri="{BB962C8B-B14F-4D97-AF65-F5344CB8AC3E}">
        <p14:creationId xmlns:p14="http://schemas.microsoft.com/office/powerpoint/2010/main" val="3834338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TTC Funding">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9"/>
            <a:ext cx="11943456" cy="1111495"/>
          </a:xfrm>
          <a:noFill/>
        </p:spPr>
        <p:txBody>
          <a:bodyPr>
            <a:normAutofit/>
          </a:bodyPr>
          <a:lstStyle>
            <a:lvl1pPr algn="l">
              <a:defRPr sz="36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9" y="3659459"/>
            <a:ext cx="9607551" cy="701675"/>
          </a:xfrm>
        </p:spPr>
        <p:txBody>
          <a:bodyPr>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5" y="5541264"/>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1" y="5108816"/>
            <a:ext cx="4139820" cy="1884219"/>
          </a:xfrm>
          <a:prstGeom prst="rect">
            <a:avLst/>
          </a:prstGeom>
        </p:spPr>
      </p:pic>
      <p:pic>
        <p:nvPicPr>
          <p:cNvPr id="10" name="Picture 9">
            <a:extLst>
              <a:ext uri="{FF2B5EF4-FFF2-40B4-BE49-F238E27FC236}">
                <a16:creationId xmlns:a16="http://schemas.microsoft.com/office/drawing/2014/main" id="{5FA610F1-CF59-4285-B4E4-2E173FFEEE72}"/>
              </a:ext>
            </a:extLst>
          </p:cNvPr>
          <p:cNvPicPr>
            <a:picLocks noChangeAspect="1"/>
          </p:cNvPicPr>
          <p:nvPr userDrawn="1"/>
        </p:nvPicPr>
        <p:blipFill>
          <a:blip r:embed="rId5"/>
          <a:stretch>
            <a:fillRect/>
          </a:stretch>
        </p:blipFill>
        <p:spPr>
          <a:xfrm>
            <a:off x="283600" y="219124"/>
            <a:ext cx="6495239" cy="1571429"/>
          </a:xfrm>
          <a:prstGeom prst="rect">
            <a:avLst/>
          </a:prstGeom>
        </p:spPr>
      </p:pic>
    </p:spTree>
    <p:extLst>
      <p:ext uri="{BB962C8B-B14F-4D97-AF65-F5344CB8AC3E}">
        <p14:creationId xmlns:p14="http://schemas.microsoft.com/office/powerpoint/2010/main" val="21864213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PTTC2">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886265"/>
          </a:xfrm>
          <a:solidFill>
            <a:srgbClr val="94A545"/>
          </a:solidFill>
        </p:spPr>
        <p:txBody>
          <a:bodyPr>
            <a:normAutofit/>
          </a:bodyPr>
          <a:lstStyle>
            <a:lvl1pPr algn="ctr">
              <a:defRPr sz="4000">
                <a:solidFill>
                  <a:schemeClr val="tx1"/>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404447"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676E74F5-DCD8-4E73-9174-6F12ECF9E741}"/>
              </a:ext>
            </a:extLst>
          </p:cNvPr>
          <p:cNvSpPr>
            <a:spLocks noGrp="1"/>
          </p:cNvSpPr>
          <p:nvPr>
            <p:ph sz="quarter" idx="14"/>
          </p:nvPr>
        </p:nvSpPr>
        <p:spPr>
          <a:xfrm>
            <a:off x="6547339"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24367024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PTTC3">
    <p:spTree>
      <p:nvGrpSpPr>
        <p:cNvPr id="1" name=""/>
        <p:cNvGrpSpPr/>
        <p:nvPr/>
      </p:nvGrpSpPr>
      <p:grpSpPr>
        <a:xfrm>
          <a:off x="0" y="0"/>
          <a:ext cx="0" cy="0"/>
          <a:chOff x="0" y="0"/>
          <a:chExt cx="0" cy="0"/>
        </a:xfrm>
      </p:grpSpPr>
      <p:sp>
        <p:nvSpPr>
          <p:cNvPr id="2" name="Title 1"/>
          <p:cNvSpPr>
            <a:spLocks noGrp="1"/>
          </p:cNvSpPr>
          <p:nvPr>
            <p:ph type="title"/>
          </p:nvPr>
        </p:nvSpPr>
        <p:spPr>
          <a:xfrm>
            <a:off x="107448" y="15688"/>
            <a:ext cx="11948565" cy="1257960"/>
          </a:xfrm>
          <a:solidFill>
            <a:schemeClr val="bg1"/>
          </a:solidFill>
          <a:ln>
            <a:noFill/>
          </a:ln>
        </p:spPr>
        <p:txBody>
          <a:bodyPr anchor="b">
            <a:normAutofit/>
          </a:bodyPr>
          <a:lstStyle>
            <a:lvl1pPr>
              <a:defRPr sz="4000">
                <a:solidFill>
                  <a:schemeClr val="tx1"/>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sp>
        <p:nvSpPr>
          <p:cNvPr id="5" name="Content Placeholder 4">
            <a:extLst>
              <a:ext uri="{FF2B5EF4-FFF2-40B4-BE49-F238E27FC236}">
                <a16:creationId xmlns:a16="http://schemas.microsoft.com/office/drawing/2014/main" id="{F42D946C-8ECB-4612-85CC-369278C5A39A}"/>
              </a:ext>
            </a:extLst>
          </p:cNvPr>
          <p:cNvSpPr>
            <a:spLocks noGrp="1"/>
          </p:cNvSpPr>
          <p:nvPr>
            <p:ph sz="quarter" idx="10"/>
          </p:nvPr>
        </p:nvSpPr>
        <p:spPr>
          <a:xfrm>
            <a:off x="107951" y="1746124"/>
            <a:ext cx="11991975" cy="4343526"/>
          </a:xfrm>
          <a:solidFill>
            <a:srgbClr val="94A545"/>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882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PTTC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912012"/>
          </a:xfrm>
          <a:solidFill>
            <a:srgbClr val="94A545"/>
          </a:solidFill>
        </p:spPr>
        <p:txBody>
          <a:bodyPr>
            <a:normAutofit/>
          </a:bodyPr>
          <a:lstStyle>
            <a:lvl1pPr algn="ctr">
              <a:defRPr sz="4000">
                <a:solidFill>
                  <a:schemeClr val="tx1"/>
                </a:solidFill>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2CBA6F3C-8482-47A9-AB96-DC8D90495A00}"/>
              </a:ext>
            </a:extLst>
          </p:cNvPr>
          <p:cNvSpPr txBox="1">
            <a:spLocks/>
          </p:cNvSpPr>
          <p:nvPr userDrawn="1"/>
        </p:nvSpPr>
        <p:spPr>
          <a:xfrm>
            <a:off x="91441" y="6318066"/>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Placeholder 9">
            <a:extLst>
              <a:ext uri="{FF2B5EF4-FFF2-40B4-BE49-F238E27FC236}">
                <a16:creationId xmlns:a16="http://schemas.microsoft.com/office/drawing/2014/main" id="{9EE3038F-9134-4BC6-894E-2BCDC0F7181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Content Placeholder 3">
            <a:extLst>
              <a:ext uri="{FF2B5EF4-FFF2-40B4-BE49-F238E27FC236}">
                <a16:creationId xmlns:a16="http://schemas.microsoft.com/office/drawing/2014/main" id="{2ED9F415-32EE-4BD9-B8DD-FCEDB191511B}"/>
              </a:ext>
            </a:extLst>
          </p:cNvPr>
          <p:cNvSpPr>
            <a:spLocks noGrp="1"/>
          </p:cNvSpPr>
          <p:nvPr>
            <p:ph sz="quarter" idx="10"/>
          </p:nvPr>
        </p:nvSpPr>
        <p:spPr>
          <a:xfrm>
            <a:off x="733425" y="3094038"/>
            <a:ext cx="10739438" cy="322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10554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PTTC5">
    <p:spTree>
      <p:nvGrpSpPr>
        <p:cNvPr id="1" name=""/>
        <p:cNvGrpSpPr/>
        <p:nvPr/>
      </p:nvGrpSpPr>
      <p:grpSpPr>
        <a:xfrm>
          <a:off x="0" y="0"/>
          <a:ext cx="0" cy="0"/>
          <a:chOff x="0" y="0"/>
          <a:chExt cx="0" cy="0"/>
        </a:xfrm>
      </p:grpSpPr>
      <p:sp>
        <p:nvSpPr>
          <p:cNvPr id="2" name="Title 1"/>
          <p:cNvSpPr>
            <a:spLocks noGrp="1"/>
          </p:cNvSpPr>
          <p:nvPr>
            <p:ph type="title"/>
          </p:nvPr>
        </p:nvSpPr>
        <p:spPr>
          <a:xfrm>
            <a:off x="2033666" y="244253"/>
            <a:ext cx="8124671" cy="953858"/>
          </a:xfrm>
          <a:solidFill>
            <a:schemeClr val="bg1"/>
          </a:solidFill>
          <a:ln>
            <a:noFill/>
          </a:ln>
        </p:spPr>
        <p:txBody>
          <a:bodyPr anchor="b">
            <a:normAutofit/>
          </a:bodyPr>
          <a:lstStyle>
            <a:lvl1pPr algn="ctr">
              <a:defRPr sz="4000">
                <a:solidFill>
                  <a:schemeClr val="tx1"/>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107448" y="1730327"/>
            <a:ext cx="11948565" cy="4359324"/>
          </a:xfrm>
          <a:solidFill>
            <a:srgbClr val="94A545"/>
          </a:solidFill>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grpSp>
        <p:nvGrpSpPr>
          <p:cNvPr id="8" name="Discussion Icon">
            <a:extLst>
              <a:ext uri="{FF2B5EF4-FFF2-40B4-BE49-F238E27FC236}">
                <a16:creationId xmlns:a16="http://schemas.microsoft.com/office/drawing/2014/main" id="{94169165-CE11-4352-85DD-C60F4BEEEB5C}"/>
              </a:ext>
              <a:ext uri="{C183D7F6-B498-43B3-948B-1728B52AA6E4}">
                <adec:decorative xmlns:adec="http://schemas.microsoft.com/office/drawing/2017/decorative" val="1"/>
              </a:ext>
            </a:extLst>
          </p:cNvPr>
          <p:cNvGrpSpPr>
            <a:grpSpLocks noChangeAspect="1"/>
          </p:cNvGrpSpPr>
          <p:nvPr userDrawn="1"/>
        </p:nvGrpSpPr>
        <p:grpSpPr>
          <a:xfrm>
            <a:off x="10255320" y="172091"/>
            <a:ext cx="1703597" cy="1192516"/>
            <a:chOff x="8851900" y="1616428"/>
            <a:chExt cx="2413000" cy="1689099"/>
          </a:xfrm>
        </p:grpSpPr>
        <p:sp>
          <p:nvSpPr>
            <p:cNvPr id="10" name="Freeform: Shape 9">
              <a:extLst>
                <a:ext uri="{FF2B5EF4-FFF2-40B4-BE49-F238E27FC236}">
                  <a16:creationId xmlns:a16="http://schemas.microsoft.com/office/drawing/2014/main" id="{22CAB78D-BF88-4AA2-96B8-BF7D16907951}"/>
                </a:ext>
                <a:ext uri="{C183D7F6-B498-43B3-948B-1728B52AA6E4}">
                  <adec:decorative xmlns:adec="http://schemas.microsoft.com/office/drawing/2017/decorative" val="1"/>
                </a:ext>
              </a:extLst>
            </p:cNvPr>
            <p:cNvSpPr/>
            <p:nvPr/>
          </p:nvSpPr>
          <p:spPr>
            <a:xfrm>
              <a:off x="8851900" y="1616428"/>
              <a:ext cx="1508125" cy="1357312"/>
            </a:xfrm>
            <a:custGeom>
              <a:avLst/>
              <a:gdLst>
                <a:gd name="connsiteX0" fmla="*/ 1025525 w 1508125"/>
                <a:gd name="connsiteY0" fmla="*/ 211138 h 1357312"/>
                <a:gd name="connsiteX1" fmla="*/ 1508125 w 1508125"/>
                <a:gd name="connsiteY1" fmla="*/ 211138 h 1357312"/>
                <a:gd name="connsiteX2" fmla="*/ 1508125 w 1508125"/>
                <a:gd name="connsiteY2" fmla="*/ 120650 h 1357312"/>
                <a:gd name="connsiteX3" fmla="*/ 1387475 w 1508125"/>
                <a:gd name="connsiteY3" fmla="*/ 0 h 1357312"/>
                <a:gd name="connsiteX4" fmla="*/ 120650 w 1508125"/>
                <a:gd name="connsiteY4" fmla="*/ 0 h 1357312"/>
                <a:gd name="connsiteX5" fmla="*/ 0 w 1508125"/>
                <a:gd name="connsiteY5" fmla="*/ 120650 h 1357312"/>
                <a:gd name="connsiteX6" fmla="*/ 0 w 1508125"/>
                <a:gd name="connsiteY6" fmla="*/ 935038 h 1357312"/>
                <a:gd name="connsiteX7" fmla="*/ 120650 w 1508125"/>
                <a:gd name="connsiteY7" fmla="*/ 1055688 h 1357312"/>
                <a:gd name="connsiteX8" fmla="*/ 301625 w 1508125"/>
                <a:gd name="connsiteY8" fmla="*/ 1055688 h 1357312"/>
                <a:gd name="connsiteX9" fmla="*/ 301625 w 1508125"/>
                <a:gd name="connsiteY9" fmla="*/ 1357313 h 1357312"/>
                <a:gd name="connsiteX10" fmla="*/ 603250 w 1508125"/>
                <a:gd name="connsiteY10" fmla="*/ 1055688 h 1357312"/>
                <a:gd name="connsiteX11" fmla="*/ 784225 w 1508125"/>
                <a:gd name="connsiteY11" fmla="*/ 1055688 h 1357312"/>
                <a:gd name="connsiteX12" fmla="*/ 784225 w 1508125"/>
                <a:gd name="connsiteY12" fmla="*/ 452438 h 1357312"/>
                <a:gd name="connsiteX13" fmla="*/ 1025525 w 1508125"/>
                <a:gd name="connsiteY13" fmla="*/ 211138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125" h="1357312">
                  <a:moveTo>
                    <a:pt x="1025525" y="211138"/>
                  </a:moveTo>
                  <a:lnTo>
                    <a:pt x="1508125" y="211138"/>
                  </a:lnTo>
                  <a:lnTo>
                    <a:pt x="1508125" y="120650"/>
                  </a:lnTo>
                  <a:cubicBezTo>
                    <a:pt x="1508125" y="54292"/>
                    <a:pt x="1453833" y="0"/>
                    <a:pt x="1387475" y="0"/>
                  </a:cubicBezTo>
                  <a:lnTo>
                    <a:pt x="120650" y="0"/>
                  </a:lnTo>
                  <a:cubicBezTo>
                    <a:pt x="54293" y="0"/>
                    <a:pt x="0" y="54292"/>
                    <a:pt x="0" y="120650"/>
                  </a:cubicBezTo>
                  <a:lnTo>
                    <a:pt x="0" y="935038"/>
                  </a:lnTo>
                  <a:cubicBezTo>
                    <a:pt x="0" y="1001395"/>
                    <a:pt x="54293" y="1055688"/>
                    <a:pt x="120650" y="1055688"/>
                  </a:cubicBezTo>
                  <a:lnTo>
                    <a:pt x="301625" y="1055688"/>
                  </a:lnTo>
                  <a:lnTo>
                    <a:pt x="301625" y="1357313"/>
                  </a:lnTo>
                  <a:lnTo>
                    <a:pt x="603250" y="1055688"/>
                  </a:lnTo>
                  <a:lnTo>
                    <a:pt x="784225" y="1055688"/>
                  </a:lnTo>
                  <a:lnTo>
                    <a:pt x="784225" y="452438"/>
                  </a:lnTo>
                  <a:cubicBezTo>
                    <a:pt x="784225" y="319723"/>
                    <a:pt x="892810" y="211138"/>
                    <a:pt x="1025525" y="211138"/>
                  </a:cubicBezTo>
                  <a:close/>
                </a:path>
              </a:pathLst>
            </a:custGeom>
            <a:solidFill>
              <a:srgbClr val="CD4928"/>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Freeform: Shape 10">
              <a:extLst>
                <a:ext uri="{FF2B5EF4-FFF2-40B4-BE49-F238E27FC236}">
                  <a16:creationId xmlns:a16="http://schemas.microsoft.com/office/drawing/2014/main" id="{E8B8CE00-BFA6-4C92-B188-869EE26A8369}"/>
                </a:ext>
                <a:ext uri="{C183D7F6-B498-43B3-948B-1728B52AA6E4}">
                  <adec:decorative xmlns:adec="http://schemas.microsoft.com/office/drawing/2017/decorative" val="1"/>
                </a:ext>
              </a:extLst>
            </p:cNvPr>
            <p:cNvSpPr/>
            <p:nvPr/>
          </p:nvSpPr>
          <p:spPr>
            <a:xfrm>
              <a:off x="9756775" y="1948215"/>
              <a:ext cx="1508125" cy="1357312"/>
            </a:xfrm>
            <a:custGeom>
              <a:avLst/>
              <a:gdLst>
                <a:gd name="connsiteX0" fmla="*/ 1387475 w 1508125"/>
                <a:gd name="connsiteY0" fmla="*/ 0 h 1357312"/>
                <a:gd name="connsiteX1" fmla="*/ 120650 w 1508125"/>
                <a:gd name="connsiteY1" fmla="*/ 0 h 1357312"/>
                <a:gd name="connsiteX2" fmla="*/ 0 w 1508125"/>
                <a:gd name="connsiteY2" fmla="*/ 120650 h 1357312"/>
                <a:gd name="connsiteX3" fmla="*/ 0 w 1508125"/>
                <a:gd name="connsiteY3" fmla="*/ 935038 h 1357312"/>
                <a:gd name="connsiteX4" fmla="*/ 120650 w 1508125"/>
                <a:gd name="connsiteY4" fmla="*/ 1055688 h 1357312"/>
                <a:gd name="connsiteX5" fmla="*/ 904875 w 1508125"/>
                <a:gd name="connsiteY5" fmla="*/ 1055688 h 1357312"/>
                <a:gd name="connsiteX6" fmla="*/ 1206500 w 1508125"/>
                <a:gd name="connsiteY6" fmla="*/ 1357313 h 1357312"/>
                <a:gd name="connsiteX7" fmla="*/ 1206500 w 1508125"/>
                <a:gd name="connsiteY7" fmla="*/ 1055688 h 1357312"/>
                <a:gd name="connsiteX8" fmla="*/ 1387475 w 1508125"/>
                <a:gd name="connsiteY8" fmla="*/ 1055688 h 1357312"/>
                <a:gd name="connsiteX9" fmla="*/ 1508125 w 1508125"/>
                <a:gd name="connsiteY9" fmla="*/ 935038 h 1357312"/>
                <a:gd name="connsiteX10" fmla="*/ 1508125 w 1508125"/>
                <a:gd name="connsiteY10" fmla="*/ 120650 h 1357312"/>
                <a:gd name="connsiteX11" fmla="*/ 1387475 w 1508125"/>
                <a:gd name="connsiteY11" fmla="*/ 0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125" h="1357312">
                  <a:moveTo>
                    <a:pt x="1387475" y="0"/>
                  </a:moveTo>
                  <a:lnTo>
                    <a:pt x="120650" y="0"/>
                  </a:lnTo>
                  <a:cubicBezTo>
                    <a:pt x="54292" y="0"/>
                    <a:pt x="0" y="54292"/>
                    <a:pt x="0" y="120650"/>
                  </a:cubicBezTo>
                  <a:lnTo>
                    <a:pt x="0" y="935038"/>
                  </a:lnTo>
                  <a:cubicBezTo>
                    <a:pt x="0" y="1001395"/>
                    <a:pt x="54292" y="1055688"/>
                    <a:pt x="120650" y="1055688"/>
                  </a:cubicBezTo>
                  <a:lnTo>
                    <a:pt x="904875" y="1055688"/>
                  </a:lnTo>
                  <a:lnTo>
                    <a:pt x="1206500" y="1357313"/>
                  </a:lnTo>
                  <a:lnTo>
                    <a:pt x="1206500" y="1055688"/>
                  </a:lnTo>
                  <a:lnTo>
                    <a:pt x="1387475" y="1055688"/>
                  </a:lnTo>
                  <a:cubicBezTo>
                    <a:pt x="1453832" y="1055688"/>
                    <a:pt x="1508125" y="1001395"/>
                    <a:pt x="1508125" y="935038"/>
                  </a:cubicBezTo>
                  <a:lnTo>
                    <a:pt x="1508125" y="120650"/>
                  </a:lnTo>
                  <a:cubicBezTo>
                    <a:pt x="1508125" y="54292"/>
                    <a:pt x="1453832" y="0"/>
                    <a:pt x="1387475" y="0"/>
                  </a:cubicBezTo>
                  <a:close/>
                </a:path>
              </a:pathLst>
            </a:custGeom>
            <a:solidFill>
              <a:srgbClr val="94A545"/>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5214693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PTTC6">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94A545"/>
          </a:solidFill>
        </p:spPr>
        <p:txBody>
          <a:bodyPr vert="vert270" anchor="ctr"/>
          <a:lstStyle>
            <a:lvl1pPr algn="ctr">
              <a:defRPr sz="3200">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chemeClr val="tx1"/>
                </a:solidFill>
                <a:latin typeface="+mn-lt"/>
                <a:ea typeface="+mn-ea"/>
                <a:cs typeface="+mn-cs"/>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364476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PTTC7">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94A545"/>
          </a:solidFill>
        </p:spPr>
        <p:txBody>
          <a:bodyPr anchor="ctr"/>
          <a:lstStyle>
            <a:lvl1pPr algn="ctr">
              <a:defRPr sz="3200">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chemeClr val="tx1"/>
                </a:solidFill>
                <a:latin typeface="+mn-lt"/>
                <a:ea typeface="+mn-ea"/>
                <a:cs typeface="+mn-cs"/>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34369493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PTTC ICON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a:extLst>
              <a:ext uri="{FF2B5EF4-FFF2-40B4-BE49-F238E27FC236}">
                <a16:creationId xmlns:a16="http://schemas.microsoft.com/office/drawing/2014/main" id="{73520FBC-7DB5-4235-87D3-554C42346B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2C43AC2C-1EB5-4646-9166-462D18ABFD68}"/>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22541219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PTTC ICON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a:extLst>
              <a:ext uri="{FF2B5EF4-FFF2-40B4-BE49-F238E27FC236}">
                <a16:creationId xmlns:a16="http://schemas.microsoft.com/office/drawing/2014/main" id="{A192C2BC-42B8-4A40-A73B-6E19337D275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1C592827-A182-477C-A071-FFBE171B541A}"/>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18964209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PTTC ICON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a:extLst>
              <a:ext uri="{FF2B5EF4-FFF2-40B4-BE49-F238E27FC236}">
                <a16:creationId xmlns:a16="http://schemas.microsoft.com/office/drawing/2014/main" id="{FBDD31F9-1563-4355-89BA-DF9BA393926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8" name="Picture Placeholder 9">
            <a:extLst>
              <a:ext uri="{FF2B5EF4-FFF2-40B4-BE49-F238E27FC236}">
                <a16:creationId xmlns:a16="http://schemas.microsoft.com/office/drawing/2014/main" id="{19EB8215-A92F-4337-9AC8-34C5E8AB7236}"/>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6133218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PTTC ICON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descr="Clock with solid fill">
            <a:extLst>
              <a:ext uri="{FF2B5EF4-FFF2-40B4-BE49-F238E27FC236}">
                <a16:creationId xmlns:a16="http://schemas.microsoft.com/office/drawing/2014/main" id="{FBDD31F9-1563-4355-89BA-DF9BA393926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8" name="Picture Placeholder 9">
            <a:extLst>
              <a:ext uri="{FF2B5EF4-FFF2-40B4-BE49-F238E27FC236}">
                <a16:creationId xmlns:a16="http://schemas.microsoft.com/office/drawing/2014/main" id="{5BD71298-619E-4753-91BF-5845B9D4E3EB}"/>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244850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GUE ">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 y="1298726"/>
            <a:ext cx="12159060" cy="4113116"/>
          </a:xfrm>
          <a:solidFill>
            <a:schemeClr val="bg1"/>
          </a:solidFill>
        </p:spPr>
        <p:txBody>
          <a:bodyPr>
            <a:normAutofit/>
          </a:bodyPr>
          <a:lstStyle>
            <a:lvl1pPr algn="ctr">
              <a:defRPr sz="3600">
                <a:solidFill>
                  <a:srgbClr val="00467F"/>
                </a:solidFill>
              </a:defRPr>
            </a:lvl1pPr>
          </a:lstStyle>
          <a:p>
            <a:r>
              <a:rPr lang="en-US" dirty="0"/>
              <a:t>Click to edit Master title style</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pic>
        <p:nvPicPr>
          <p:cNvPr id="6" name="Picture Placeholder 9">
            <a:extLst>
              <a:ext uri="{FF2B5EF4-FFF2-40B4-BE49-F238E27FC236}">
                <a16:creationId xmlns:a16="http://schemas.microsoft.com/office/drawing/2014/main" id="{CE18B20D-2156-4A6B-890B-6BFEEA15AA0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411842"/>
            <a:ext cx="12161520" cy="21973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13000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TC International">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BCBCBE"/>
          </a:solidFill>
        </p:spPr>
        <p:txBody>
          <a:bodyPr anchor="t"/>
          <a:lstStyle>
            <a:lvl1pPr>
              <a:defRPr sz="3200">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Map of International ATTC Locations" descr="World map showing ATTC locations in U.S. US-Based">
            <a:extLst>
              <a:ext uri="{FF2B5EF4-FFF2-40B4-BE49-F238E27FC236}">
                <a16:creationId xmlns:a16="http://schemas.microsoft.com/office/drawing/2014/main" id="{6F7B82B5-6C9C-4C34-B085-3613C98F37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71"/>
          <a:stretch/>
        </p:blipFill>
        <p:spPr>
          <a:xfrm>
            <a:off x="2830285" y="154935"/>
            <a:ext cx="9355371" cy="6370333"/>
          </a:xfrm>
          <a:prstGeom prst="rect">
            <a:avLst/>
          </a:prstGeom>
        </p:spPr>
      </p:pic>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38849187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STYLE GUIDE REFERENCES">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00467F"/>
          </a:solidFill>
        </p:spPr>
        <p:txBody>
          <a:bodyPr anchor="ctr"/>
          <a:lstStyle>
            <a:lvl1pPr>
              <a:defRPr sz="3200"/>
            </a:lvl1pPr>
          </a:lstStyle>
          <a:p>
            <a:r>
              <a:rPr lang="en-US" dirty="0"/>
              <a:t>Click to edit Master title style</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Text Placeholder 3">
            <a:extLst>
              <a:ext uri="{FF2B5EF4-FFF2-40B4-BE49-F238E27FC236}">
                <a16:creationId xmlns:a16="http://schemas.microsoft.com/office/drawing/2014/main" id="{111E9978-0006-447D-8999-6674BC8B150B}"/>
              </a:ext>
            </a:extLst>
          </p:cNvPr>
          <p:cNvSpPr>
            <a:spLocks noGrp="1"/>
          </p:cNvSpPr>
          <p:nvPr>
            <p:ph type="body" sz="quarter" idx="10"/>
          </p:nvPr>
        </p:nvSpPr>
        <p:spPr>
          <a:xfrm>
            <a:off x="8820886" y="337625"/>
            <a:ext cx="3038475" cy="1546931"/>
          </a:xfrm>
          <a:custGeom>
            <a:avLst/>
            <a:gdLst>
              <a:gd name="connsiteX0" fmla="*/ 0 w 3038475"/>
              <a:gd name="connsiteY0" fmla="*/ 0 h 1546931"/>
              <a:gd name="connsiteX1" fmla="*/ 3038475 w 3038475"/>
              <a:gd name="connsiteY1" fmla="*/ 0 h 1546931"/>
              <a:gd name="connsiteX2" fmla="*/ 3038475 w 3038475"/>
              <a:gd name="connsiteY2" fmla="*/ 1546931 h 1546931"/>
              <a:gd name="connsiteX3" fmla="*/ 0 w 3038475"/>
              <a:gd name="connsiteY3" fmla="*/ 1546931 h 1546931"/>
              <a:gd name="connsiteX4" fmla="*/ 0 w 3038475"/>
              <a:gd name="connsiteY4" fmla="*/ 0 h 154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475" h="1546931" fill="none" extrusionOk="0">
                <a:moveTo>
                  <a:pt x="0" y="0"/>
                </a:moveTo>
                <a:cubicBezTo>
                  <a:pt x="435713" y="89858"/>
                  <a:pt x="2261584" y="54841"/>
                  <a:pt x="3038475" y="0"/>
                </a:cubicBezTo>
                <a:cubicBezTo>
                  <a:pt x="2937850" y="373591"/>
                  <a:pt x="2980262" y="1341936"/>
                  <a:pt x="3038475" y="1546931"/>
                </a:cubicBezTo>
                <a:cubicBezTo>
                  <a:pt x="2339816" y="1405677"/>
                  <a:pt x="1255349" y="1705723"/>
                  <a:pt x="0" y="1546931"/>
                </a:cubicBezTo>
                <a:cubicBezTo>
                  <a:pt x="-138430" y="1189528"/>
                  <a:pt x="-110431" y="730039"/>
                  <a:pt x="0" y="0"/>
                </a:cubicBezTo>
                <a:close/>
              </a:path>
              <a:path w="3038475" h="1546931" stroke="0" extrusionOk="0">
                <a:moveTo>
                  <a:pt x="0" y="0"/>
                </a:moveTo>
                <a:cubicBezTo>
                  <a:pt x="1097698" y="9919"/>
                  <a:pt x="1752213" y="158737"/>
                  <a:pt x="3038475" y="0"/>
                </a:cubicBezTo>
                <a:cubicBezTo>
                  <a:pt x="2929552" y="184342"/>
                  <a:pt x="3135579" y="855095"/>
                  <a:pt x="3038475" y="1546931"/>
                </a:cubicBezTo>
                <a:cubicBezTo>
                  <a:pt x="2360896" y="1415613"/>
                  <a:pt x="1303176" y="1598902"/>
                  <a:pt x="0" y="1546931"/>
                </a:cubicBezTo>
                <a:cubicBezTo>
                  <a:pt x="-100538" y="1076870"/>
                  <a:pt x="6877" y="451812"/>
                  <a:pt x="0" y="0"/>
                </a:cubicBezTo>
                <a:close/>
              </a:path>
            </a:pathLst>
          </a:custGeom>
          <a:solidFill>
            <a:schemeClr val="bg2"/>
          </a:solidFill>
          <a:ln w="38100">
            <a:solidFill>
              <a:srgbClr val="00467F"/>
            </a:solidFill>
            <a:extLst>
              <a:ext uri="{C807C97D-BFC1-408E-A445-0C87EB9F89A2}">
                <ask:lineSketchStyleProps xmlns:ask="http://schemas.microsoft.com/office/drawing/2018/sketchyshapes" sd="3142795376">
                  <ask:type>
                    <ask:lineSketchCurved/>
                  </ask:type>
                </ask:lineSketchStyleProps>
              </a:ext>
            </a:extLst>
          </a:ln>
          <a:effectLst>
            <a:outerShdw blurRad="50800" dist="38100" dir="5400000" algn="t" rotWithShape="0">
              <a:prstClr val="black">
                <a:alpha val="40000"/>
              </a:prstClr>
            </a:outerShdw>
          </a:effectLst>
        </p:spPr>
        <p:txBody>
          <a:bodyPr vert="horz" lIns="91440" tIns="45720" rIns="91440" bIns="45720" rtlCol="0" anchor="ctr">
            <a:normAutofit/>
          </a:bodyPr>
          <a:lstStyle>
            <a:lvl1pPr algn="ctr">
              <a:defRPr lang="en-US" dirty="0">
                <a:solidFill>
                  <a:schemeClr val="accent1">
                    <a:lumMod val="50000"/>
                  </a:schemeClr>
                </a:solidFill>
              </a:defRPr>
            </a:lvl1pPr>
            <a:lvl2pPr algn="ctr">
              <a:defRPr lang="en-US" sz="1800" dirty="0">
                <a:solidFill>
                  <a:schemeClr val="accent1">
                    <a:lumMod val="50000"/>
                  </a:schemeClr>
                </a:solidFill>
              </a:defRPr>
            </a:lvl2pPr>
            <a:lvl3pPr algn="ctr">
              <a:defRPr lang="en-US" sz="1800" dirty="0">
                <a:solidFill>
                  <a:schemeClr val="accent1">
                    <a:lumMod val="50000"/>
                  </a:schemeClr>
                </a:solidFill>
              </a:defRPr>
            </a:lvl3pPr>
            <a:lvl4pPr algn="ctr">
              <a:defRPr lang="en-US" sz="1800" dirty="0">
                <a:solidFill>
                  <a:schemeClr val="accent1">
                    <a:lumMod val="50000"/>
                  </a:schemeClr>
                </a:solidFill>
              </a:defRPr>
            </a:lvl4pPr>
            <a:lvl5pPr algn="ctr">
              <a:defRPr lang="en-US" sz="1800" dirty="0">
                <a:solidFill>
                  <a:schemeClr val="accent1">
                    <a:lumMod val="50000"/>
                  </a:schemeClr>
                </a:solidFill>
              </a:defRPr>
            </a:lvl5pPr>
          </a:lstStyle>
          <a:p>
            <a:pPr lvl="0" algn="ct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24304ABA-F712-4808-9196-3AE028EA8B7C}"/>
              </a:ext>
            </a:extLst>
          </p:cNvPr>
          <p:cNvSpPr>
            <a:spLocks noGrp="1"/>
          </p:cNvSpPr>
          <p:nvPr>
            <p:ph type="pic" sz="quarter" idx="11"/>
          </p:nvPr>
        </p:nvSpPr>
        <p:spPr>
          <a:xfrm>
            <a:off x="2974045" y="337625"/>
            <a:ext cx="5466693" cy="5993325"/>
          </a:xfrm>
        </p:spPr>
        <p:txBody>
          <a:bodyPr/>
          <a:lstStyle/>
          <a:p>
            <a:endParaRPr lang="en-US"/>
          </a:p>
        </p:txBody>
      </p:sp>
    </p:spTree>
    <p:extLst>
      <p:ext uri="{BB962C8B-B14F-4D97-AF65-F5344CB8AC3E}">
        <p14:creationId xmlns:p14="http://schemas.microsoft.com/office/powerpoint/2010/main" val="14265655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AF28-5D27-42A6-9602-2CFB32986297}"/>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8B71E844-51A3-402C-A818-D1706F313911}"/>
              </a:ext>
            </a:extLst>
          </p:cNvPr>
          <p:cNvSpPr>
            <a:spLocks noGrp="1"/>
          </p:cNvSpPr>
          <p:nvPr>
            <p:ph sz="quarter" idx="10"/>
          </p:nvPr>
        </p:nvSpPr>
        <p:spPr>
          <a:xfrm>
            <a:off x="947738" y="1719263"/>
            <a:ext cx="10515600" cy="455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0193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524000" y="2601117"/>
            <a:ext cx="9144000" cy="1655766"/>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4" name="Title Text"/>
          <p:cNvSpPr txBox="1">
            <a:spLocks noGrp="1"/>
          </p:cNvSpPr>
          <p:nvPr>
            <p:ph type="title"/>
          </p:nvPr>
        </p:nvSpPr>
        <p:spPr>
          <a:xfrm>
            <a:off x="819889" y="180752"/>
            <a:ext cx="10363201" cy="1913864"/>
          </a:xfrm>
          <a:prstGeom prst="rect">
            <a:avLst/>
          </a:prstGeom>
        </p:spPr>
        <p:txBody>
          <a:bodyPr anchor="b"/>
          <a:lstStyle>
            <a:lvl1pPr algn="ctr">
              <a:defRPr sz="6000">
                <a:solidFill>
                  <a:srgbClr val="FFFFFF"/>
                </a:solidFill>
              </a:defRPr>
            </a:lvl1pPr>
          </a:lstStyle>
          <a:p>
            <a:r>
              <a:t>Title Text</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985565243"/>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b="1"/>
            </a:lvl1pPr>
          </a:lstStyle>
          <a:p>
            <a:r>
              <a:rPr dirty="0"/>
              <a:t>Title Text</a:t>
            </a:r>
          </a:p>
        </p:txBody>
      </p:sp>
      <p:sp>
        <p:nvSpPr>
          <p:cNvPr id="61" name="Body Level One…"/>
          <p:cNvSpPr txBox="1">
            <a:spLocks noGrp="1"/>
          </p:cNvSpPr>
          <p:nvPr>
            <p:ph type="body" idx="1"/>
          </p:nvPr>
        </p:nvSpPr>
        <p:spPr>
          <a:prstGeom prst="rect">
            <a:avLst/>
          </a:prstGeom>
        </p:spPr>
        <p:txBody>
          <a:bodyPr/>
          <a:lstStyle>
            <a:lvl1pPr marL="457200" indent="-457200">
              <a:buFont typeface="Arial" panose="020B0604020202020204" pitchFamily="34" charset="0"/>
              <a:buChar char="•"/>
              <a:defRPr/>
            </a:lvl1pPr>
            <a:lvl2pPr marL="914400" indent="-457200">
              <a:buFont typeface="Arial" panose="020B0604020202020204" pitchFamily="34" charset="0"/>
              <a:buChar char="•"/>
              <a:defRPr/>
            </a:lvl2pPr>
            <a:lvl3pPr marL="1371600" indent="-457200">
              <a:buFont typeface="Arial" panose="020B0604020202020204" pitchFamily="34" charset="0"/>
              <a:buChar char="•"/>
              <a:defRPr/>
            </a:lvl3pPr>
            <a:lvl4pPr marL="1828800" indent="-457200">
              <a:buFont typeface="Arial" panose="020B0604020202020204" pitchFamily="34" charset="0"/>
              <a:buChar char="•"/>
              <a:defRPr/>
            </a:lvl4pPr>
            <a:lvl5pPr marL="2286000" indent="-457200">
              <a:buFont typeface="Arial" panose="020B0604020202020204" pitchFamily="34" charset="0"/>
              <a:buChar char="•"/>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764530443"/>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Subtitle">
  <p:cSld name="Subtitle">
    <p:bg>
      <p:bgRef idx="1001">
        <a:schemeClr val="bg1"/>
      </p:bgRef>
    </p:bg>
    <p:spTree>
      <p:nvGrpSpPr>
        <p:cNvPr id="1" name="Shape 12"/>
        <p:cNvGrpSpPr/>
        <p:nvPr/>
      </p:nvGrpSpPr>
      <p:grpSpPr>
        <a:xfrm>
          <a:off x="0" y="0"/>
          <a:ext cx="0" cy="0"/>
          <a:chOff x="0" y="0"/>
          <a:chExt cx="0" cy="0"/>
        </a:xfrm>
      </p:grpSpPr>
      <p:sp>
        <p:nvSpPr>
          <p:cNvPr id="15" name="Google Shape;15;p3"/>
          <p:cNvSpPr txBox="1">
            <a:spLocks noGrp="1"/>
          </p:cNvSpPr>
          <p:nvPr>
            <p:ph type="ctrTitle"/>
          </p:nvPr>
        </p:nvSpPr>
        <p:spPr>
          <a:xfrm>
            <a:off x="914400" y="3838333"/>
            <a:ext cx="52196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solidFill>
                  <a:srgbClr val="002060"/>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dirty="0"/>
          </a:p>
        </p:txBody>
      </p:sp>
      <p:sp>
        <p:nvSpPr>
          <p:cNvPr id="16" name="Google Shape;16;p3"/>
          <p:cNvSpPr txBox="1">
            <a:spLocks noGrp="1"/>
          </p:cNvSpPr>
          <p:nvPr>
            <p:ph type="subTitle" idx="1"/>
          </p:nvPr>
        </p:nvSpPr>
        <p:spPr>
          <a:xfrm>
            <a:off x="914400" y="5513939"/>
            <a:ext cx="52196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867">
                <a:solidFill>
                  <a:srgbClr val="002060"/>
                </a:solidFill>
              </a:defRPr>
            </a:lvl1pPr>
            <a:lvl2pPr lvl="1" rtl="0">
              <a:spcBef>
                <a:spcPts val="0"/>
              </a:spcBef>
              <a:spcAft>
                <a:spcPts val="0"/>
              </a:spcAft>
              <a:buClr>
                <a:schemeClr val="dk2"/>
              </a:buClr>
              <a:buSzPts val="1400"/>
              <a:buNone/>
              <a:defRPr sz="1867">
                <a:solidFill>
                  <a:schemeClr val="dk2"/>
                </a:solidFill>
              </a:defRPr>
            </a:lvl2pPr>
            <a:lvl3pPr lvl="2" rtl="0">
              <a:spcBef>
                <a:spcPts val="0"/>
              </a:spcBef>
              <a:spcAft>
                <a:spcPts val="0"/>
              </a:spcAft>
              <a:buClr>
                <a:schemeClr val="dk2"/>
              </a:buClr>
              <a:buSzPts val="1400"/>
              <a:buNone/>
              <a:defRPr sz="1867">
                <a:solidFill>
                  <a:schemeClr val="dk2"/>
                </a:solidFill>
              </a:defRPr>
            </a:lvl3pPr>
            <a:lvl4pPr lvl="3" rtl="0">
              <a:spcBef>
                <a:spcPts val="0"/>
              </a:spcBef>
              <a:spcAft>
                <a:spcPts val="0"/>
              </a:spcAft>
              <a:buClr>
                <a:schemeClr val="dk2"/>
              </a:buClr>
              <a:buSzPts val="1400"/>
              <a:buNone/>
              <a:defRPr sz="1867">
                <a:solidFill>
                  <a:schemeClr val="dk2"/>
                </a:solidFill>
              </a:defRPr>
            </a:lvl4pPr>
            <a:lvl5pPr lvl="4" rtl="0">
              <a:spcBef>
                <a:spcPts val="0"/>
              </a:spcBef>
              <a:spcAft>
                <a:spcPts val="0"/>
              </a:spcAft>
              <a:buClr>
                <a:schemeClr val="dk2"/>
              </a:buClr>
              <a:buSzPts val="1400"/>
              <a:buNone/>
              <a:defRPr sz="1867">
                <a:solidFill>
                  <a:schemeClr val="dk2"/>
                </a:solidFill>
              </a:defRPr>
            </a:lvl5pPr>
            <a:lvl6pPr lvl="5" rtl="0">
              <a:spcBef>
                <a:spcPts val="0"/>
              </a:spcBef>
              <a:spcAft>
                <a:spcPts val="0"/>
              </a:spcAft>
              <a:buClr>
                <a:schemeClr val="dk2"/>
              </a:buClr>
              <a:buSzPts val="1400"/>
              <a:buNone/>
              <a:defRPr sz="1867">
                <a:solidFill>
                  <a:schemeClr val="dk2"/>
                </a:solidFill>
              </a:defRPr>
            </a:lvl6pPr>
            <a:lvl7pPr lvl="6" rtl="0">
              <a:spcBef>
                <a:spcPts val="0"/>
              </a:spcBef>
              <a:spcAft>
                <a:spcPts val="0"/>
              </a:spcAft>
              <a:buClr>
                <a:schemeClr val="dk2"/>
              </a:buClr>
              <a:buSzPts val="1400"/>
              <a:buNone/>
              <a:defRPr sz="1867">
                <a:solidFill>
                  <a:schemeClr val="dk2"/>
                </a:solidFill>
              </a:defRPr>
            </a:lvl7pPr>
            <a:lvl8pPr lvl="7" rtl="0">
              <a:spcBef>
                <a:spcPts val="0"/>
              </a:spcBef>
              <a:spcAft>
                <a:spcPts val="0"/>
              </a:spcAft>
              <a:buClr>
                <a:schemeClr val="dk2"/>
              </a:buClr>
              <a:buSzPts val="1400"/>
              <a:buNone/>
              <a:defRPr sz="1867">
                <a:solidFill>
                  <a:schemeClr val="dk2"/>
                </a:solidFill>
              </a:defRPr>
            </a:lvl8pPr>
            <a:lvl9pPr lvl="8" rtl="0">
              <a:spcBef>
                <a:spcPts val="0"/>
              </a:spcBef>
              <a:spcAft>
                <a:spcPts val="0"/>
              </a:spcAft>
              <a:buClr>
                <a:schemeClr val="dk2"/>
              </a:buClr>
              <a:buSzPts val="1400"/>
              <a:buNone/>
              <a:defRPr sz="1867">
                <a:solidFill>
                  <a:schemeClr val="dk2"/>
                </a:solidFill>
              </a:defRPr>
            </a:lvl9pPr>
          </a:lstStyle>
          <a:p>
            <a:endParaRPr dirty="0"/>
          </a:p>
        </p:txBody>
      </p:sp>
      <p:pic>
        <p:nvPicPr>
          <p:cNvPr id="6" name="Picture 7" descr="Picture 7">
            <a:extLst>
              <a:ext uri="{FF2B5EF4-FFF2-40B4-BE49-F238E27FC236}">
                <a16:creationId xmlns:a16="http://schemas.microsoft.com/office/drawing/2014/main" id="{91539F90-A179-2142-A5FF-D1CBD61A01AE}"/>
              </a:ext>
            </a:extLst>
          </p:cNvPr>
          <p:cNvPicPr>
            <a:picLocks noChangeAspect="1"/>
          </p:cNvPicPr>
          <p:nvPr userDrawn="1"/>
        </p:nvPicPr>
        <p:blipFill>
          <a:blip r:embed="rId2"/>
          <a:stretch>
            <a:fillRect/>
          </a:stretch>
        </p:blipFill>
        <p:spPr>
          <a:xfrm rot="5400000" flipV="1">
            <a:off x="-3306807" y="3306809"/>
            <a:ext cx="6858001" cy="244388"/>
          </a:xfrm>
          <a:prstGeom prst="rect">
            <a:avLst/>
          </a:prstGeom>
          <a:ln w="12700">
            <a:miter lim="400000"/>
          </a:ln>
        </p:spPr>
      </p:pic>
    </p:spTree>
    <p:extLst>
      <p:ext uri="{BB962C8B-B14F-4D97-AF65-F5344CB8AC3E}">
        <p14:creationId xmlns:p14="http://schemas.microsoft.com/office/powerpoint/2010/main" val="1570135652"/>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 3 columns">
  <p:cSld name="Title + 3 columns">
    <p:bg>
      <p:bgRef idx="1001">
        <a:schemeClr val="bg1"/>
      </p:bgRef>
    </p:bg>
    <p:spTree>
      <p:nvGrpSpPr>
        <p:cNvPr id="1" name="Shape 32"/>
        <p:cNvGrpSpPr/>
        <p:nvPr/>
      </p:nvGrpSpPr>
      <p:grpSpPr>
        <a:xfrm>
          <a:off x="0" y="0"/>
          <a:ext cx="0" cy="0"/>
          <a:chOff x="0" y="0"/>
          <a:chExt cx="0" cy="0"/>
        </a:xfrm>
      </p:grpSpPr>
      <p:sp>
        <p:nvSpPr>
          <p:cNvPr id="34" name="Google Shape;34;p7"/>
          <p:cNvSpPr txBox="1">
            <a:spLocks noGrp="1"/>
          </p:cNvSpPr>
          <p:nvPr>
            <p:ph type="title"/>
          </p:nvPr>
        </p:nvSpPr>
        <p:spPr>
          <a:xfrm>
            <a:off x="609600" y="1798633"/>
            <a:ext cx="7348400" cy="11432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653033" y="3083300"/>
            <a:ext cx="2442000" cy="3484400"/>
          </a:xfrm>
          <a:prstGeom prst="rect">
            <a:avLst/>
          </a:prstGeom>
        </p:spPr>
        <p:txBody>
          <a:bodyPr spcFirstLastPara="1" wrap="square" lIns="91425" tIns="91425" rIns="91425" bIns="91425" anchor="t" anchorCtr="0">
            <a:noAutofit/>
          </a:bodyPr>
          <a:lstStyle>
            <a:lvl1pPr marL="609585" lvl="0" indent="-406390" rtl="0">
              <a:spcBef>
                <a:spcPts val="80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36" name="Google Shape;36;p7"/>
          <p:cNvSpPr txBox="1">
            <a:spLocks noGrp="1"/>
          </p:cNvSpPr>
          <p:nvPr>
            <p:ph type="body" idx="2"/>
          </p:nvPr>
        </p:nvSpPr>
        <p:spPr>
          <a:xfrm>
            <a:off x="3220181" y="3083300"/>
            <a:ext cx="2442000" cy="3484400"/>
          </a:xfrm>
          <a:prstGeom prst="rect">
            <a:avLst/>
          </a:prstGeom>
        </p:spPr>
        <p:txBody>
          <a:bodyPr spcFirstLastPara="1" wrap="square" lIns="91425" tIns="91425" rIns="91425" bIns="91425" anchor="t" anchorCtr="0">
            <a:noAutofit/>
          </a:bodyPr>
          <a:lstStyle>
            <a:lvl1pPr marL="609585" lvl="0" indent="-406390" rtl="0">
              <a:spcBef>
                <a:spcPts val="80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37" name="Google Shape;37;p7"/>
          <p:cNvSpPr txBox="1">
            <a:spLocks noGrp="1"/>
          </p:cNvSpPr>
          <p:nvPr>
            <p:ph type="body" idx="3"/>
          </p:nvPr>
        </p:nvSpPr>
        <p:spPr>
          <a:xfrm>
            <a:off x="5787329" y="3083300"/>
            <a:ext cx="2442000" cy="3484400"/>
          </a:xfrm>
          <a:prstGeom prst="rect">
            <a:avLst/>
          </a:prstGeom>
        </p:spPr>
        <p:txBody>
          <a:bodyPr spcFirstLastPara="1" wrap="square" lIns="91425" tIns="91425" rIns="91425" bIns="91425" anchor="t" anchorCtr="0">
            <a:noAutofit/>
          </a:bodyPr>
          <a:lstStyle>
            <a:lvl1pPr marL="609585" lvl="0" indent="-406390" rtl="0">
              <a:spcBef>
                <a:spcPts val="80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38" name="Google Shape;38;p7"/>
          <p:cNvSpPr txBox="1">
            <a:spLocks noGrp="1"/>
          </p:cNvSpPr>
          <p:nvPr>
            <p:ph type="sldNum" idx="12"/>
          </p:nvPr>
        </p:nvSpPr>
        <p:spPr>
          <a:xfrm>
            <a:off x="11307445" y="62315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8" name="Picture 7" descr="Picture 7">
            <a:extLst>
              <a:ext uri="{FF2B5EF4-FFF2-40B4-BE49-F238E27FC236}">
                <a16:creationId xmlns:a16="http://schemas.microsoft.com/office/drawing/2014/main" id="{42E74001-EA73-7542-9911-D6B21A366A1C}"/>
              </a:ext>
            </a:extLst>
          </p:cNvPr>
          <p:cNvPicPr>
            <a:picLocks noChangeAspect="1"/>
          </p:cNvPicPr>
          <p:nvPr userDrawn="1"/>
        </p:nvPicPr>
        <p:blipFill>
          <a:blip r:embed="rId2"/>
          <a:stretch>
            <a:fillRect/>
          </a:stretch>
        </p:blipFill>
        <p:spPr>
          <a:xfrm rot="5400000" flipV="1">
            <a:off x="-3306807" y="3306809"/>
            <a:ext cx="6858001" cy="244388"/>
          </a:xfrm>
          <a:prstGeom prst="rect">
            <a:avLst/>
          </a:prstGeom>
          <a:ln w="12700">
            <a:miter lim="400000"/>
          </a:ln>
        </p:spPr>
      </p:pic>
    </p:spTree>
    <p:extLst>
      <p:ext uri="{BB962C8B-B14F-4D97-AF65-F5344CB8AC3E}">
        <p14:creationId xmlns:p14="http://schemas.microsoft.com/office/powerpoint/2010/main" val="1454614218"/>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218A-4077-4C7C-B7B2-EA0F0A50CBC7}"/>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C21F502A-A30A-4BEF-9D2F-F61F1A436424}"/>
              </a:ext>
            </a:extLst>
          </p:cNvPr>
          <p:cNvSpPr>
            <a:spLocks noGrp="1"/>
          </p:cNvSpPr>
          <p:nvPr>
            <p:ph idx="1"/>
          </p:nvPr>
        </p:nvSpPr>
        <p:spPr/>
        <p:txBody>
          <a:bodyPr/>
          <a:lstStyle>
            <a:lvl1pPr marL="457200" indent="-457200">
              <a:buFont typeface="Arial" panose="020B0604020202020204" pitchFamily="34" charset="0"/>
              <a:buChar char="•"/>
              <a:defRPr/>
            </a:lvl1pPr>
            <a:lvl2pPr marL="914400" indent="-457200">
              <a:buFont typeface="Arial" panose="020B0604020202020204" pitchFamily="34" charset="0"/>
              <a:buChar char="•"/>
              <a:defRPr/>
            </a:lvl2pPr>
            <a:lvl3pPr marL="1371600" indent="-457200">
              <a:buFont typeface="Arial" panose="020B0604020202020204" pitchFamily="34" charset="0"/>
              <a:buChar char="•"/>
              <a:defRPr/>
            </a:lvl3pPr>
            <a:lvl4pPr marL="1828800" indent="-457200">
              <a:buFont typeface="Arial" panose="020B0604020202020204" pitchFamily="34" charset="0"/>
              <a:buChar char="•"/>
              <a:defRPr/>
            </a:lvl4pPr>
            <a:lvl5pPr marL="2286000" indent="-4572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5E9A2C-8D3F-48F1-99B6-94405C39C4A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E835EBD-2D5D-4178-B7E2-1C9064101C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8D7784-3B69-4807-AFA2-C00CCE490EAF}"/>
              </a:ext>
            </a:extLst>
          </p:cNvPr>
          <p:cNvSpPr>
            <a:spLocks noGrp="1"/>
          </p:cNvSpPr>
          <p:nvPr>
            <p:ph type="sldNum" sz="quarter" idx="12"/>
          </p:nvPr>
        </p:nvSpPr>
        <p:spPr/>
        <p:txBody>
          <a:bodyPr/>
          <a:lstStyle/>
          <a:p>
            <a:fld id="{3E6C90B9-2B4C-421A-8D6C-382939941E49}" type="slidenum">
              <a:rPr lang="en-US" smtClean="0"/>
              <a:t>‹#›</a:t>
            </a:fld>
            <a:endParaRPr lang="en-US" dirty="0"/>
          </a:p>
        </p:txBody>
      </p:sp>
    </p:spTree>
    <p:extLst>
      <p:ext uri="{BB962C8B-B14F-4D97-AF65-F5344CB8AC3E}">
        <p14:creationId xmlns:p14="http://schemas.microsoft.com/office/powerpoint/2010/main" val="40961159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Quote">
  <p:cSld name="Quote">
    <p:bg>
      <p:bgRef idx="1001">
        <a:schemeClr val="bg1"/>
      </p:bgRef>
    </p:bg>
    <p:spTree>
      <p:nvGrpSpPr>
        <p:cNvPr id="1" name="Shape 17"/>
        <p:cNvGrpSpPr/>
        <p:nvPr/>
      </p:nvGrpSpPr>
      <p:grpSpPr>
        <a:xfrm>
          <a:off x="0" y="0"/>
          <a:ext cx="0" cy="0"/>
          <a:chOff x="0" y="0"/>
          <a:chExt cx="0" cy="0"/>
        </a:xfrm>
      </p:grpSpPr>
      <p:sp>
        <p:nvSpPr>
          <p:cNvPr id="19" name="Google Shape;19;p4"/>
          <p:cNvSpPr txBox="1">
            <a:spLocks noGrp="1"/>
          </p:cNvSpPr>
          <p:nvPr>
            <p:ph type="body" idx="1"/>
          </p:nvPr>
        </p:nvSpPr>
        <p:spPr>
          <a:xfrm>
            <a:off x="3311133" y="1114833"/>
            <a:ext cx="5569600" cy="4628400"/>
          </a:xfrm>
          <a:prstGeom prst="rect">
            <a:avLst/>
          </a:prstGeom>
        </p:spPr>
        <p:txBody>
          <a:bodyPr spcFirstLastPara="1" wrap="square" lIns="91425" tIns="91425" rIns="91425" bIns="91425" anchor="ctr" anchorCtr="0">
            <a:noAutofit/>
          </a:bodyPr>
          <a:lstStyle>
            <a:lvl1pPr marL="609585" lvl="0" indent="-507987" algn="ctr" rtl="0">
              <a:spcBef>
                <a:spcPts val="800"/>
              </a:spcBef>
              <a:spcAft>
                <a:spcPts val="0"/>
              </a:spcAft>
              <a:buClr>
                <a:srgbClr val="FFFFFF"/>
              </a:buClr>
              <a:buSzPts val="2400"/>
              <a:buChar char="×"/>
              <a:defRPr sz="3200" i="1">
                <a:solidFill>
                  <a:srgbClr val="FFFFFF"/>
                </a:solidFill>
              </a:defRPr>
            </a:lvl1pPr>
            <a:lvl2pPr marL="1219170" lvl="1" indent="-507987" algn="ctr" rtl="0">
              <a:spcBef>
                <a:spcPts val="0"/>
              </a:spcBef>
              <a:spcAft>
                <a:spcPts val="0"/>
              </a:spcAft>
              <a:buClr>
                <a:srgbClr val="FFFFFF"/>
              </a:buClr>
              <a:buSzPts val="2400"/>
              <a:buChar char="×"/>
              <a:defRPr sz="3200" i="1">
                <a:solidFill>
                  <a:srgbClr val="FFFFFF"/>
                </a:solidFill>
              </a:defRPr>
            </a:lvl2pPr>
            <a:lvl3pPr marL="1828754" lvl="2" indent="-507987" algn="ctr" rtl="0">
              <a:spcBef>
                <a:spcPts val="0"/>
              </a:spcBef>
              <a:spcAft>
                <a:spcPts val="0"/>
              </a:spcAft>
              <a:buClr>
                <a:srgbClr val="FFFFFF"/>
              </a:buClr>
              <a:buSzPts val="2400"/>
              <a:buChar char="×"/>
              <a:defRPr sz="3200" i="1">
                <a:solidFill>
                  <a:srgbClr val="FFFFFF"/>
                </a:solidFill>
              </a:defRPr>
            </a:lvl3pPr>
            <a:lvl4pPr marL="2438339" lvl="3" indent="-507987" algn="ctr" rtl="0">
              <a:spcBef>
                <a:spcPts val="0"/>
              </a:spcBef>
              <a:spcAft>
                <a:spcPts val="0"/>
              </a:spcAft>
              <a:buClr>
                <a:srgbClr val="FFFFFF"/>
              </a:buClr>
              <a:buSzPts val="2400"/>
              <a:buChar char="×"/>
              <a:defRPr sz="3200" i="1">
                <a:solidFill>
                  <a:srgbClr val="FFFFFF"/>
                </a:solidFill>
              </a:defRPr>
            </a:lvl4pPr>
            <a:lvl5pPr marL="3047924" lvl="4" indent="-507987" algn="ctr" rtl="0">
              <a:spcBef>
                <a:spcPts val="0"/>
              </a:spcBef>
              <a:spcAft>
                <a:spcPts val="0"/>
              </a:spcAft>
              <a:buClr>
                <a:srgbClr val="FFFFFF"/>
              </a:buClr>
              <a:buSzPts val="2400"/>
              <a:buChar char="○"/>
              <a:defRPr sz="3200" i="1">
                <a:solidFill>
                  <a:srgbClr val="FFFFFF"/>
                </a:solidFill>
              </a:defRPr>
            </a:lvl5pPr>
            <a:lvl6pPr marL="3657509" lvl="5" indent="-507987" algn="ctr" rtl="0">
              <a:spcBef>
                <a:spcPts val="0"/>
              </a:spcBef>
              <a:spcAft>
                <a:spcPts val="0"/>
              </a:spcAft>
              <a:buClr>
                <a:srgbClr val="FFFFFF"/>
              </a:buClr>
              <a:buSzPts val="2400"/>
              <a:buChar char="■"/>
              <a:defRPr sz="3200" i="1">
                <a:solidFill>
                  <a:srgbClr val="FFFFFF"/>
                </a:solidFill>
              </a:defRPr>
            </a:lvl6pPr>
            <a:lvl7pPr marL="4267093" lvl="6" indent="-507987" algn="ctr" rtl="0">
              <a:spcBef>
                <a:spcPts val="0"/>
              </a:spcBef>
              <a:spcAft>
                <a:spcPts val="0"/>
              </a:spcAft>
              <a:buClr>
                <a:srgbClr val="FFFFFF"/>
              </a:buClr>
              <a:buSzPts val="2400"/>
              <a:buChar char="●"/>
              <a:defRPr sz="3200" i="1">
                <a:solidFill>
                  <a:srgbClr val="FFFFFF"/>
                </a:solidFill>
              </a:defRPr>
            </a:lvl7pPr>
            <a:lvl8pPr marL="4876678" lvl="7" indent="-507987" algn="ctr" rtl="0">
              <a:spcBef>
                <a:spcPts val="0"/>
              </a:spcBef>
              <a:spcAft>
                <a:spcPts val="0"/>
              </a:spcAft>
              <a:buClr>
                <a:srgbClr val="FFFFFF"/>
              </a:buClr>
              <a:buSzPts val="2400"/>
              <a:buChar char="○"/>
              <a:defRPr sz="3200" i="1">
                <a:solidFill>
                  <a:srgbClr val="FFFFFF"/>
                </a:solidFill>
              </a:defRPr>
            </a:lvl8pPr>
            <a:lvl9pPr marL="5486263" lvl="8" indent="-507987" algn="ctr">
              <a:spcBef>
                <a:spcPts val="0"/>
              </a:spcBef>
              <a:spcAft>
                <a:spcPts val="0"/>
              </a:spcAft>
              <a:buClr>
                <a:srgbClr val="FFFFFF"/>
              </a:buClr>
              <a:buSzPts val="2400"/>
              <a:buChar char="■"/>
              <a:defRPr sz="3200" i="1">
                <a:solidFill>
                  <a:srgbClr val="FFFFFF"/>
                </a:solidFill>
              </a:defRPr>
            </a:lvl9pPr>
          </a:lstStyle>
          <a:p>
            <a:endParaRPr/>
          </a:p>
        </p:txBody>
      </p:sp>
      <p:sp>
        <p:nvSpPr>
          <p:cNvPr id="20" name="Google Shape;20;p4"/>
          <p:cNvSpPr txBox="1">
            <a:spLocks noGrp="1"/>
          </p:cNvSpPr>
          <p:nvPr>
            <p:ph type="sldNum" idx="12"/>
          </p:nvPr>
        </p:nvSpPr>
        <p:spPr>
          <a:xfrm>
            <a:off x="5730200" y="6231535"/>
            <a:ext cx="731600" cy="5248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pic>
        <p:nvPicPr>
          <p:cNvPr id="5" name="Picture 7" descr="Picture 7">
            <a:extLst>
              <a:ext uri="{FF2B5EF4-FFF2-40B4-BE49-F238E27FC236}">
                <a16:creationId xmlns:a16="http://schemas.microsoft.com/office/drawing/2014/main" id="{9632FECA-878F-F34B-B025-F485B5805898}"/>
              </a:ext>
            </a:extLst>
          </p:cNvPr>
          <p:cNvPicPr>
            <a:picLocks noChangeAspect="1"/>
          </p:cNvPicPr>
          <p:nvPr userDrawn="1"/>
        </p:nvPicPr>
        <p:blipFill>
          <a:blip r:embed="rId2"/>
          <a:stretch>
            <a:fillRect/>
          </a:stretch>
        </p:blipFill>
        <p:spPr>
          <a:xfrm rot="5400000" flipV="1">
            <a:off x="-3306807" y="3306809"/>
            <a:ext cx="6858001" cy="244388"/>
          </a:xfrm>
          <a:prstGeom prst="rect">
            <a:avLst/>
          </a:prstGeom>
          <a:ln w="12700">
            <a:miter lim="400000"/>
          </a:ln>
        </p:spPr>
      </p:pic>
    </p:spTree>
    <p:extLst>
      <p:ext uri="{BB962C8B-B14F-4D97-AF65-F5344CB8AC3E}">
        <p14:creationId xmlns:p14="http://schemas.microsoft.com/office/powerpoint/2010/main" val="1946541902"/>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Ref idx="1001">
        <a:schemeClr val="bg1"/>
      </p:bgRef>
    </p:bg>
    <p:spTree>
      <p:nvGrpSpPr>
        <p:cNvPr id="1" name="Shape 26"/>
        <p:cNvGrpSpPr/>
        <p:nvPr/>
      </p:nvGrpSpPr>
      <p:grpSpPr>
        <a:xfrm>
          <a:off x="0" y="0"/>
          <a:ext cx="0" cy="0"/>
          <a:chOff x="0" y="0"/>
          <a:chExt cx="0" cy="0"/>
        </a:xfrm>
      </p:grpSpPr>
      <p:sp>
        <p:nvSpPr>
          <p:cNvPr id="28" name="Google Shape;28;p6"/>
          <p:cNvSpPr txBox="1">
            <a:spLocks noGrp="1"/>
          </p:cNvSpPr>
          <p:nvPr>
            <p:ph type="title"/>
          </p:nvPr>
        </p:nvSpPr>
        <p:spPr>
          <a:xfrm>
            <a:off x="609600" y="1798633"/>
            <a:ext cx="7348400" cy="11432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609600" y="2949100"/>
            <a:ext cx="3566800" cy="3517200"/>
          </a:xfrm>
          <a:prstGeom prst="rect">
            <a:avLst/>
          </a:prstGeom>
        </p:spPr>
        <p:txBody>
          <a:bodyPr spcFirstLastPara="1" wrap="square" lIns="91425" tIns="91425" rIns="91425" bIns="91425" anchor="t" anchorCtr="0">
            <a:noAutofit/>
          </a:bodyPr>
          <a:lstStyle>
            <a:lvl1pPr marL="609585" lvl="0" indent="-440256">
              <a:spcBef>
                <a:spcPts val="800"/>
              </a:spcBef>
              <a:spcAft>
                <a:spcPts val="0"/>
              </a:spcAft>
              <a:buSzPts val="1600"/>
              <a:buChar char="×"/>
              <a:defRPr sz="2133"/>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a:p>
        </p:txBody>
      </p:sp>
      <p:sp>
        <p:nvSpPr>
          <p:cNvPr id="30" name="Google Shape;30;p6"/>
          <p:cNvSpPr txBox="1">
            <a:spLocks noGrp="1"/>
          </p:cNvSpPr>
          <p:nvPr>
            <p:ph type="body" idx="2"/>
          </p:nvPr>
        </p:nvSpPr>
        <p:spPr>
          <a:xfrm>
            <a:off x="4391208" y="2949100"/>
            <a:ext cx="3566800" cy="3517200"/>
          </a:xfrm>
          <a:prstGeom prst="rect">
            <a:avLst/>
          </a:prstGeom>
        </p:spPr>
        <p:txBody>
          <a:bodyPr spcFirstLastPara="1" wrap="square" lIns="91425" tIns="91425" rIns="91425" bIns="91425" anchor="t" anchorCtr="0">
            <a:noAutofit/>
          </a:bodyPr>
          <a:lstStyle>
            <a:lvl1pPr marL="609585" lvl="0" indent="-440256">
              <a:spcBef>
                <a:spcPts val="800"/>
              </a:spcBef>
              <a:spcAft>
                <a:spcPts val="0"/>
              </a:spcAft>
              <a:buSzPts val="1600"/>
              <a:buChar char="×"/>
              <a:defRPr sz="2133"/>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a:p>
        </p:txBody>
      </p:sp>
      <p:sp>
        <p:nvSpPr>
          <p:cNvPr id="31" name="Google Shape;31;p6"/>
          <p:cNvSpPr txBox="1">
            <a:spLocks noGrp="1"/>
          </p:cNvSpPr>
          <p:nvPr>
            <p:ph type="sldNum" idx="12"/>
          </p:nvPr>
        </p:nvSpPr>
        <p:spPr>
          <a:xfrm>
            <a:off x="11307445" y="62315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7" name="Picture 7" descr="Picture 7">
            <a:extLst>
              <a:ext uri="{FF2B5EF4-FFF2-40B4-BE49-F238E27FC236}">
                <a16:creationId xmlns:a16="http://schemas.microsoft.com/office/drawing/2014/main" id="{AFC83557-E6D6-AE48-8D20-D5C6B322404A}"/>
              </a:ext>
            </a:extLst>
          </p:cNvPr>
          <p:cNvPicPr>
            <a:picLocks noChangeAspect="1"/>
          </p:cNvPicPr>
          <p:nvPr userDrawn="1"/>
        </p:nvPicPr>
        <p:blipFill>
          <a:blip r:embed="rId2"/>
          <a:stretch>
            <a:fillRect/>
          </a:stretch>
        </p:blipFill>
        <p:spPr>
          <a:xfrm rot="5400000" flipV="1">
            <a:off x="-3306807" y="3306809"/>
            <a:ext cx="6858001" cy="244388"/>
          </a:xfrm>
          <a:prstGeom prst="rect">
            <a:avLst/>
          </a:prstGeom>
          <a:ln w="12700">
            <a:miter lim="400000"/>
          </a:ln>
        </p:spPr>
      </p:pic>
    </p:spTree>
    <p:extLst>
      <p:ext uri="{BB962C8B-B14F-4D97-AF65-F5344CB8AC3E}">
        <p14:creationId xmlns:p14="http://schemas.microsoft.com/office/powerpoint/2010/main" val="145777964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NY TTC1">
    <p:spTree>
      <p:nvGrpSpPr>
        <p:cNvPr id="1" name=""/>
        <p:cNvGrpSpPr/>
        <p:nvPr/>
      </p:nvGrpSpPr>
      <p:grpSpPr>
        <a:xfrm>
          <a:off x="0" y="0"/>
          <a:ext cx="0" cy="0"/>
          <a:chOff x="0" y="0"/>
          <a:chExt cx="0" cy="0"/>
        </a:xfrm>
      </p:grpSpPr>
      <p:sp>
        <p:nvSpPr>
          <p:cNvPr id="5" name="Title 4"/>
          <p:cNvSpPr>
            <a:spLocks noGrp="1"/>
          </p:cNvSpPr>
          <p:nvPr>
            <p:ph type="title"/>
          </p:nvPr>
        </p:nvSpPr>
        <p:spPr>
          <a:xfrm>
            <a:off x="2" y="28000"/>
            <a:ext cx="12257532" cy="1050997"/>
          </a:xfrm>
          <a:noFill/>
        </p:spPr>
        <p:txBody>
          <a:bodyPr>
            <a:normAutofit/>
          </a:bodyPr>
          <a:lstStyle>
            <a:lvl1pPr algn="ctr">
              <a:defRPr sz="3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901657"/>
            <a:ext cx="10076688" cy="4389120"/>
          </a:xfrm>
          <a:solidFill>
            <a:srgbClr val="FFFFFF"/>
          </a:solidFill>
        </p:spPr>
        <p:txBody>
          <a:bodyPr vert="horz" lIns="91440" tIns="45720" rIns="91440" bIns="45720" rtlCol="0">
            <a:normAutofit/>
          </a:bodyPr>
          <a:lstStyle>
            <a:lvl1pPr>
              <a:defRPr lang="en-US" sz="2700" dirty="0">
                <a:solidFill>
                  <a:srgbClr val="00467F"/>
                </a:solidFill>
              </a:defRPr>
            </a:lvl1pPr>
            <a:lvl2pPr>
              <a:defRPr lang="en-US" sz="1800" dirty="0">
                <a:solidFill>
                  <a:srgbClr val="00467F"/>
                </a:solidFill>
              </a:defRPr>
            </a:lvl2pPr>
            <a:lvl3pPr>
              <a:defRPr lang="en-US" sz="1800" dirty="0">
                <a:solidFill>
                  <a:srgbClr val="00467F"/>
                </a:solidFill>
              </a:defRPr>
            </a:lvl3pPr>
            <a:lvl4pPr>
              <a:defRPr lang="en-US" sz="1800" dirty="0">
                <a:solidFill>
                  <a:srgbClr val="00467F"/>
                </a:solidFill>
              </a:defRPr>
            </a:lvl4pPr>
            <a:lvl5pPr>
              <a:defRPr lang="en-US" sz="1800" dirty="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spTree>
    <p:extLst>
      <p:ext uri="{BB962C8B-B14F-4D97-AF65-F5344CB8AC3E}">
        <p14:creationId xmlns:p14="http://schemas.microsoft.com/office/powerpoint/2010/main" val="8753808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Blank rectangle">
  <p:cSld name="Blank rectangle">
    <p:bg>
      <p:bgRef idx="1001">
        <a:schemeClr val="bg1"/>
      </p:bgRef>
    </p:bg>
    <p:spTree>
      <p:nvGrpSpPr>
        <p:cNvPr id="1" name="Shape 50"/>
        <p:cNvGrpSpPr/>
        <p:nvPr/>
      </p:nvGrpSpPr>
      <p:grpSpPr>
        <a:xfrm>
          <a:off x="0" y="0"/>
          <a:ext cx="0" cy="0"/>
          <a:chOff x="0" y="0"/>
          <a:chExt cx="0" cy="0"/>
        </a:xfrm>
      </p:grpSpPr>
      <p:sp>
        <p:nvSpPr>
          <p:cNvPr id="52" name="Google Shape;52;p11"/>
          <p:cNvSpPr txBox="1">
            <a:spLocks noGrp="1"/>
          </p:cNvSpPr>
          <p:nvPr>
            <p:ph type="sldNum" idx="12"/>
          </p:nvPr>
        </p:nvSpPr>
        <p:spPr>
          <a:xfrm>
            <a:off x="5730200" y="5930631"/>
            <a:ext cx="731600" cy="5248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fld id="{00000000-1234-1234-1234-123412341234}" type="slidenum">
              <a:rPr lang="en" smtClean="0"/>
              <a:pPr/>
              <a:t>‹#›</a:t>
            </a:fld>
            <a:endParaRPr lang="en"/>
          </a:p>
        </p:txBody>
      </p:sp>
      <p:pic>
        <p:nvPicPr>
          <p:cNvPr id="4" name="Picture 7" descr="Picture 7">
            <a:extLst>
              <a:ext uri="{FF2B5EF4-FFF2-40B4-BE49-F238E27FC236}">
                <a16:creationId xmlns:a16="http://schemas.microsoft.com/office/drawing/2014/main" id="{F3A7B59C-B6BD-5743-A4B2-77CBB2B6AF2C}"/>
              </a:ext>
            </a:extLst>
          </p:cNvPr>
          <p:cNvPicPr>
            <a:picLocks noChangeAspect="1"/>
          </p:cNvPicPr>
          <p:nvPr userDrawn="1"/>
        </p:nvPicPr>
        <p:blipFill>
          <a:blip r:embed="rId2"/>
          <a:stretch>
            <a:fillRect/>
          </a:stretch>
        </p:blipFill>
        <p:spPr>
          <a:xfrm rot="5400000" flipV="1">
            <a:off x="-3306807" y="3306809"/>
            <a:ext cx="6858001" cy="244388"/>
          </a:xfrm>
          <a:prstGeom prst="rect">
            <a:avLst/>
          </a:prstGeom>
          <a:ln w="12700">
            <a:miter lim="400000"/>
          </a:ln>
        </p:spPr>
      </p:pic>
    </p:spTree>
    <p:extLst>
      <p:ext uri="{BB962C8B-B14F-4D97-AF65-F5344CB8AC3E}">
        <p14:creationId xmlns:p14="http://schemas.microsoft.com/office/powerpoint/2010/main" val="4286292930"/>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Ref idx="1001">
        <a:schemeClr val="bg1"/>
      </p:bgRef>
    </p:bg>
    <p:spTree>
      <p:nvGrpSpPr>
        <p:cNvPr id="1" name="Shape 39"/>
        <p:cNvGrpSpPr/>
        <p:nvPr/>
      </p:nvGrpSpPr>
      <p:grpSpPr>
        <a:xfrm>
          <a:off x="0" y="0"/>
          <a:ext cx="0" cy="0"/>
          <a:chOff x="0" y="0"/>
          <a:chExt cx="0" cy="0"/>
        </a:xfrm>
      </p:grpSpPr>
      <p:sp>
        <p:nvSpPr>
          <p:cNvPr id="41" name="Google Shape;41;p8"/>
          <p:cNvSpPr txBox="1">
            <a:spLocks noGrp="1"/>
          </p:cNvSpPr>
          <p:nvPr>
            <p:ph type="title"/>
          </p:nvPr>
        </p:nvSpPr>
        <p:spPr>
          <a:xfrm>
            <a:off x="609600" y="1798633"/>
            <a:ext cx="7348400" cy="11432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2" name="Google Shape;42;p8"/>
          <p:cNvSpPr txBox="1">
            <a:spLocks noGrp="1"/>
          </p:cNvSpPr>
          <p:nvPr>
            <p:ph type="sldNum" idx="12"/>
          </p:nvPr>
        </p:nvSpPr>
        <p:spPr>
          <a:xfrm>
            <a:off x="11307445" y="62315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5" name="Picture 7" descr="Picture 7">
            <a:extLst>
              <a:ext uri="{FF2B5EF4-FFF2-40B4-BE49-F238E27FC236}">
                <a16:creationId xmlns:a16="http://schemas.microsoft.com/office/drawing/2014/main" id="{E748C90D-F130-F549-B6A7-85723AA84DE2}"/>
              </a:ext>
            </a:extLst>
          </p:cNvPr>
          <p:cNvPicPr>
            <a:picLocks noChangeAspect="1"/>
          </p:cNvPicPr>
          <p:nvPr userDrawn="1"/>
        </p:nvPicPr>
        <p:blipFill>
          <a:blip r:embed="rId2"/>
          <a:stretch>
            <a:fillRect/>
          </a:stretch>
        </p:blipFill>
        <p:spPr>
          <a:xfrm rot="5400000" flipV="1">
            <a:off x="-3306807" y="3306809"/>
            <a:ext cx="6858001" cy="244388"/>
          </a:xfrm>
          <a:prstGeom prst="rect">
            <a:avLst/>
          </a:prstGeom>
          <a:ln w="12700">
            <a:miter lim="400000"/>
          </a:ln>
        </p:spPr>
      </p:pic>
    </p:spTree>
    <p:extLst>
      <p:ext uri="{BB962C8B-B14F-4D97-AF65-F5344CB8AC3E}">
        <p14:creationId xmlns:p14="http://schemas.microsoft.com/office/powerpoint/2010/main" val="4286003337"/>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7A2033-4D72-4209-8D21-1FC14193203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352804A-4659-4E6F-97DD-511C547B5C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7278F86-345E-4482-802B-A75AE033786E}"/>
              </a:ext>
            </a:extLst>
          </p:cNvPr>
          <p:cNvSpPr>
            <a:spLocks noGrp="1"/>
          </p:cNvSpPr>
          <p:nvPr>
            <p:ph type="sldNum" sz="quarter" idx="12"/>
          </p:nvPr>
        </p:nvSpPr>
        <p:spPr/>
        <p:txBody>
          <a:bodyPr/>
          <a:lstStyle/>
          <a:p>
            <a:fld id="{3E6C90B9-2B4C-421A-8D6C-382939941E49}" type="slidenum">
              <a:rPr lang="en-US" smtClean="0"/>
              <a:t>‹#›</a:t>
            </a:fld>
            <a:endParaRPr lang="en-US" dirty="0"/>
          </a:p>
        </p:txBody>
      </p:sp>
    </p:spTree>
    <p:extLst>
      <p:ext uri="{BB962C8B-B14F-4D97-AF65-F5344CB8AC3E}">
        <p14:creationId xmlns:p14="http://schemas.microsoft.com/office/powerpoint/2010/main" val="41223206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12192000" cy="940424"/>
          </a:xfrm>
        </p:spPr>
        <p:txBody>
          <a:bodyPr/>
          <a:lstStyle/>
          <a:p>
            <a:r>
              <a:rPr lang="en-US" dirty="0"/>
              <a:t>Click to edit Master title style</a:t>
            </a:r>
          </a:p>
        </p:txBody>
      </p:sp>
      <p:sp>
        <p:nvSpPr>
          <p:cNvPr id="3" name="Content Placeholder 2"/>
          <p:cNvSpPr>
            <a:spLocks noGrp="1"/>
          </p:cNvSpPr>
          <p:nvPr>
            <p:ph idx="1"/>
          </p:nvPr>
        </p:nvSpPr>
        <p:spPr>
          <a:xfrm>
            <a:off x="838200" y="1335280"/>
            <a:ext cx="105156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hasCustomPrompt="1"/>
          </p:nvPr>
        </p:nvSpPr>
        <p:spPr>
          <a:xfrm>
            <a:off x="1" y="5995989"/>
            <a:ext cx="4447117" cy="788987"/>
          </a:xfrm>
        </p:spPr>
        <p:txBody>
          <a:bodyPr>
            <a:noAutofit/>
          </a:bodyPr>
          <a:lstStyle>
            <a:lvl1pPr>
              <a:defRPr sz="2000" baseline="0"/>
            </a:lvl1pPr>
          </a:lstStyle>
          <a:p>
            <a:r>
              <a:rPr lang="en-US" dirty="0"/>
              <a:t>If second slide, put your logo on actual slide here (Master) with alt text.</a:t>
            </a:r>
          </a:p>
        </p:txBody>
      </p:sp>
      <p:sp>
        <p:nvSpPr>
          <p:cNvPr id="7" name="Picture Placeholder 6"/>
          <p:cNvSpPr>
            <a:spLocks noGrp="1"/>
          </p:cNvSpPr>
          <p:nvPr>
            <p:ph type="pic" sz="quarter" idx="11" hasCustomPrompt="1"/>
          </p:nvPr>
        </p:nvSpPr>
        <p:spPr>
          <a:xfrm>
            <a:off x="7440085" y="5923396"/>
            <a:ext cx="4751916" cy="862012"/>
          </a:xfrm>
        </p:spPr>
        <p:txBody>
          <a:bodyPr>
            <a:noAutofit/>
          </a:bodyPr>
          <a:lstStyle>
            <a:lvl1pPr>
              <a:defRPr sz="2000" baseline="0"/>
            </a:lvl1pPr>
          </a:lstStyle>
          <a:p>
            <a:r>
              <a:rPr lang="en-US" dirty="0"/>
              <a:t>If this is your second slide, put the ATTC stacked bars here (Master) with alt text.</a:t>
            </a:r>
          </a:p>
        </p:txBody>
      </p:sp>
    </p:spTree>
    <p:custDataLst>
      <p:tags r:id="rId1"/>
    </p:custDataLst>
    <p:extLst>
      <p:ext uri="{BB962C8B-B14F-4D97-AF65-F5344CB8AC3E}">
        <p14:creationId xmlns:p14="http://schemas.microsoft.com/office/powerpoint/2010/main" val="21084384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ATTC TITLE 1">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39936"/>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030296"/>
            <a:ext cx="4139820" cy="1884219"/>
          </a:xfrm>
          <a:prstGeom prst="rect">
            <a:avLst/>
          </a:prstGeom>
        </p:spPr>
      </p:pic>
      <p:pic>
        <p:nvPicPr>
          <p:cNvPr id="11" name="Picture 10" descr="This presentation is presented by: Mid-America (HHS Region 7) Addiction Technology Transfer Center network (ATTC)">
            <a:extLst>
              <a:ext uri="{FF2B5EF4-FFF2-40B4-BE49-F238E27FC236}">
                <a16:creationId xmlns:a16="http://schemas.microsoft.com/office/drawing/2014/main" id="{686EC030-1D96-4734-8B6F-50AC73A884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209" y="362971"/>
            <a:ext cx="7493508" cy="1333923"/>
          </a:xfrm>
          <a:prstGeom prst="rect">
            <a:avLst/>
          </a:prstGeom>
        </p:spPr>
      </p:pic>
    </p:spTree>
    <p:extLst>
      <p:ext uri="{BB962C8B-B14F-4D97-AF65-F5344CB8AC3E}">
        <p14:creationId xmlns:p14="http://schemas.microsoft.com/office/powerpoint/2010/main" val="9484198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TTC TITLE2">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9345" y="5758687"/>
            <a:ext cx="2781417" cy="1045246"/>
          </a:xfrm>
          <a:prstGeom prst="rect">
            <a:avLst/>
          </a:prstGeom>
        </p:spPr>
      </p:pic>
      <p:sp>
        <p:nvSpPr>
          <p:cNvPr id="5" name="Rectangle 4">
            <a:extLst>
              <a:ext uri="{C183D7F6-B498-43B3-948B-1728B52AA6E4}">
                <adec:decorative xmlns:adec="http://schemas.microsoft.com/office/drawing/2017/decorative" val="1"/>
              </a:ext>
            </a:extLst>
          </p:cNvPr>
          <p:cNvSpPr/>
          <p:nvPr userDrawn="1"/>
        </p:nvSpPr>
        <p:spPr>
          <a:xfrm>
            <a:off x="98475" y="4038600"/>
            <a:ext cx="5996163" cy="2819400"/>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9" name="Picture 8" descr="This presentation is presented by: Mid-America (HHS Region 7) Addiction Technology Transfer Center network (ATTC)">
            <a:extLst>
              <a:ext uri="{FF2B5EF4-FFF2-40B4-BE49-F238E27FC236}">
                <a16:creationId xmlns:a16="http://schemas.microsoft.com/office/drawing/2014/main" id="{8FDE839F-4400-435C-9150-E2A3B98C04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209" y="362971"/>
            <a:ext cx="7493508" cy="1333923"/>
          </a:xfrm>
          <a:prstGeom prst="rect">
            <a:avLst/>
          </a:prstGeom>
        </p:spPr>
      </p:pic>
    </p:spTree>
    <p:extLst>
      <p:ext uri="{BB962C8B-B14F-4D97-AF65-F5344CB8AC3E}">
        <p14:creationId xmlns:p14="http://schemas.microsoft.com/office/powerpoint/2010/main" val="12146463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MHTTC TITLE 1">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39936"/>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030296"/>
            <a:ext cx="4139820" cy="1884219"/>
          </a:xfrm>
          <a:prstGeom prst="rect">
            <a:avLst/>
          </a:prstGeom>
        </p:spPr>
      </p:pic>
      <p:pic>
        <p:nvPicPr>
          <p:cNvPr id="4" name="Picture 3">
            <a:extLst>
              <a:ext uri="{FF2B5EF4-FFF2-40B4-BE49-F238E27FC236}">
                <a16:creationId xmlns:a16="http://schemas.microsoft.com/office/drawing/2014/main" id="{DADB366D-1488-4CCC-85F7-3BDA60DDE52B}"/>
              </a:ext>
            </a:extLst>
          </p:cNvPr>
          <p:cNvPicPr>
            <a:picLocks noChangeAspect="1"/>
          </p:cNvPicPr>
          <p:nvPr userDrawn="1"/>
        </p:nvPicPr>
        <p:blipFill>
          <a:blip r:embed="rId5"/>
          <a:stretch>
            <a:fillRect/>
          </a:stretch>
        </p:blipFill>
        <p:spPr>
          <a:xfrm>
            <a:off x="270461" y="110888"/>
            <a:ext cx="6276190" cy="1542857"/>
          </a:xfrm>
          <a:prstGeom prst="rect">
            <a:avLst/>
          </a:prstGeom>
        </p:spPr>
      </p:pic>
    </p:spTree>
    <p:extLst>
      <p:ext uri="{BB962C8B-B14F-4D97-AF65-F5344CB8AC3E}">
        <p14:creationId xmlns:p14="http://schemas.microsoft.com/office/powerpoint/2010/main" val="12306017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MHTTC TITLE2">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9345" y="5758687"/>
            <a:ext cx="2781417" cy="1045246"/>
          </a:xfrm>
          <a:prstGeom prst="rect">
            <a:avLst/>
          </a:prstGeom>
        </p:spPr>
      </p:pic>
      <p:sp>
        <p:nvSpPr>
          <p:cNvPr id="5" name="Rectangle 4">
            <a:extLst>
              <a:ext uri="{C183D7F6-B498-43B3-948B-1728B52AA6E4}">
                <adec:decorative xmlns:adec="http://schemas.microsoft.com/office/drawing/2017/decorative" val="1"/>
              </a:ext>
            </a:extLst>
          </p:cNvPr>
          <p:cNvSpPr/>
          <p:nvPr userDrawn="1"/>
        </p:nvSpPr>
        <p:spPr>
          <a:xfrm>
            <a:off x="98475" y="4038600"/>
            <a:ext cx="5996163" cy="2819400"/>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EE0C00F1-1721-49D1-ACD8-DB40E0E9D48A}"/>
              </a:ext>
            </a:extLst>
          </p:cNvPr>
          <p:cNvPicPr>
            <a:picLocks noChangeAspect="1"/>
          </p:cNvPicPr>
          <p:nvPr userDrawn="1"/>
        </p:nvPicPr>
        <p:blipFill>
          <a:blip r:embed="rId5"/>
          <a:stretch>
            <a:fillRect/>
          </a:stretch>
        </p:blipFill>
        <p:spPr>
          <a:xfrm>
            <a:off x="270461" y="251081"/>
            <a:ext cx="6276190" cy="1542857"/>
          </a:xfrm>
          <a:prstGeom prst="rect">
            <a:avLst/>
          </a:prstGeom>
        </p:spPr>
      </p:pic>
    </p:spTree>
    <p:extLst>
      <p:ext uri="{BB962C8B-B14F-4D97-AF65-F5344CB8AC3E}">
        <p14:creationId xmlns:p14="http://schemas.microsoft.com/office/powerpoint/2010/main" val="33301373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PTTC TITLE 1">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39936"/>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030296"/>
            <a:ext cx="4139820" cy="1884219"/>
          </a:xfrm>
          <a:prstGeom prst="rect">
            <a:avLst/>
          </a:prstGeom>
        </p:spPr>
      </p:pic>
      <p:pic>
        <p:nvPicPr>
          <p:cNvPr id="5" name="Picture 4">
            <a:extLst>
              <a:ext uri="{FF2B5EF4-FFF2-40B4-BE49-F238E27FC236}">
                <a16:creationId xmlns:a16="http://schemas.microsoft.com/office/drawing/2014/main" id="{F09ACF23-13EC-441A-BDBA-24015C22BA1C}"/>
              </a:ext>
            </a:extLst>
          </p:cNvPr>
          <p:cNvPicPr>
            <a:picLocks noChangeAspect="1"/>
          </p:cNvPicPr>
          <p:nvPr userDrawn="1"/>
        </p:nvPicPr>
        <p:blipFill>
          <a:blip r:embed="rId5"/>
          <a:stretch>
            <a:fillRect/>
          </a:stretch>
        </p:blipFill>
        <p:spPr>
          <a:xfrm>
            <a:off x="317054" y="162077"/>
            <a:ext cx="6495238" cy="1571429"/>
          </a:xfrm>
          <a:prstGeom prst="rect">
            <a:avLst/>
          </a:prstGeom>
        </p:spPr>
      </p:pic>
    </p:spTree>
    <p:extLst>
      <p:ext uri="{BB962C8B-B14F-4D97-AF65-F5344CB8AC3E}">
        <p14:creationId xmlns:p14="http://schemas.microsoft.com/office/powerpoint/2010/main" val="6488032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PTTC TITLE2">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9345" y="5758687"/>
            <a:ext cx="2781417" cy="1045246"/>
          </a:xfrm>
          <a:prstGeom prst="rect">
            <a:avLst/>
          </a:prstGeom>
        </p:spPr>
      </p:pic>
      <p:sp>
        <p:nvSpPr>
          <p:cNvPr id="5" name="Rectangle 4">
            <a:extLst>
              <a:ext uri="{C183D7F6-B498-43B3-948B-1728B52AA6E4}">
                <adec:decorative xmlns:adec="http://schemas.microsoft.com/office/drawing/2017/decorative" val="1"/>
              </a:ext>
            </a:extLst>
          </p:cNvPr>
          <p:cNvSpPr/>
          <p:nvPr userDrawn="1"/>
        </p:nvSpPr>
        <p:spPr>
          <a:xfrm>
            <a:off x="98475" y="4038600"/>
            <a:ext cx="5996163" cy="2819400"/>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84BB799F-07CA-49E7-B693-FB98616DB12D}"/>
              </a:ext>
            </a:extLst>
          </p:cNvPr>
          <p:cNvPicPr>
            <a:picLocks noChangeAspect="1"/>
          </p:cNvPicPr>
          <p:nvPr userDrawn="1"/>
        </p:nvPicPr>
        <p:blipFill>
          <a:blip r:embed="rId5"/>
          <a:stretch>
            <a:fillRect/>
          </a:stretch>
        </p:blipFill>
        <p:spPr>
          <a:xfrm>
            <a:off x="283600" y="219122"/>
            <a:ext cx="6495238" cy="1571429"/>
          </a:xfrm>
          <a:prstGeom prst="rect">
            <a:avLst/>
          </a:prstGeom>
        </p:spPr>
      </p:pic>
    </p:spTree>
    <p:extLst>
      <p:ext uri="{BB962C8B-B14F-4D97-AF65-F5344CB8AC3E}">
        <p14:creationId xmlns:p14="http://schemas.microsoft.com/office/powerpoint/2010/main" val="3081295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NY TTC2">
    <p:spTree>
      <p:nvGrpSpPr>
        <p:cNvPr id="1" name=""/>
        <p:cNvGrpSpPr/>
        <p:nvPr/>
      </p:nvGrpSpPr>
      <p:grpSpPr>
        <a:xfrm>
          <a:off x="0" y="0"/>
          <a:ext cx="0" cy="0"/>
          <a:chOff x="0" y="0"/>
          <a:chExt cx="0" cy="0"/>
        </a:xfrm>
      </p:grpSpPr>
      <p:sp>
        <p:nvSpPr>
          <p:cNvPr id="5" name="Title 4"/>
          <p:cNvSpPr>
            <a:spLocks noGrp="1"/>
          </p:cNvSpPr>
          <p:nvPr>
            <p:ph type="title"/>
          </p:nvPr>
        </p:nvSpPr>
        <p:spPr>
          <a:xfrm>
            <a:off x="2" y="28000"/>
            <a:ext cx="12257532" cy="1050997"/>
          </a:xfrm>
          <a:noFill/>
        </p:spPr>
        <p:txBody>
          <a:bodyPr>
            <a:normAutofit/>
          </a:bodyPr>
          <a:lstStyle>
            <a:lvl1pPr algn="ctr">
              <a:defRPr sz="3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8" y="1901657"/>
            <a:ext cx="4920577" cy="4389120"/>
          </a:xfrm>
        </p:spPr>
        <p:txBody>
          <a:bodyPr/>
          <a:lstStyle>
            <a:lvl1pPr>
              <a:defRPr sz="1800">
                <a:solidFill>
                  <a:srgbClr val="00467F"/>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sp>
        <p:nvSpPr>
          <p:cNvPr id="6" name="Content Placeholder 6">
            <a:extLst>
              <a:ext uri="{FF2B5EF4-FFF2-40B4-BE49-F238E27FC236}">
                <a16:creationId xmlns:a16="http://schemas.microsoft.com/office/drawing/2014/main" id="{E2E73652-4BF5-4344-B2F5-37F8BDEB84EB}"/>
              </a:ext>
            </a:extLst>
          </p:cNvPr>
          <p:cNvSpPr>
            <a:spLocks noGrp="1"/>
          </p:cNvSpPr>
          <p:nvPr>
            <p:ph sz="quarter" idx="14"/>
          </p:nvPr>
        </p:nvSpPr>
        <p:spPr>
          <a:xfrm>
            <a:off x="6673114" y="1901657"/>
            <a:ext cx="4920577" cy="4389120"/>
          </a:xfrm>
        </p:spPr>
        <p:txBody>
          <a:bodyPr/>
          <a:lstStyle>
            <a:lvl1pPr>
              <a:defRPr lang="en-US" sz="1800" kern="1200" dirty="0">
                <a:solidFill>
                  <a:srgbClr val="00467F"/>
                </a:solidFill>
                <a:latin typeface="+mn-lt"/>
                <a:ea typeface="+mn-ea"/>
                <a:cs typeface="+mn-cs"/>
              </a:defRPr>
            </a:lvl1pPr>
          </a:lstStyle>
          <a:p>
            <a:pPr marL="0" lvl="0" indent="0" algn="l" defTabSz="685783" rtl="0" eaLnBrk="1" latinLnBrk="0" hangingPunct="1">
              <a:lnSpc>
                <a:spcPct val="108000"/>
              </a:lnSpc>
              <a:spcBef>
                <a:spcPts val="0"/>
              </a:spcBef>
              <a:spcAft>
                <a:spcPts val="600"/>
              </a:spcAft>
              <a:buClr>
                <a:schemeClr val="tx1">
                  <a:lumMod val="75000"/>
                  <a:lumOff val="25000"/>
                </a:schemeClr>
              </a:buClr>
              <a:buFontTx/>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21912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TC Title">
    <p:spTree>
      <p:nvGrpSpPr>
        <p:cNvPr id="1" name=""/>
        <p:cNvGrpSpPr/>
        <p:nvPr/>
      </p:nvGrpSpPr>
      <p:grpSpPr>
        <a:xfrm>
          <a:off x="0" y="0"/>
          <a:ext cx="0" cy="0"/>
          <a:chOff x="0" y="0"/>
          <a:chExt cx="0" cy="0"/>
        </a:xfrm>
      </p:grpSpPr>
      <p:sp>
        <p:nvSpPr>
          <p:cNvPr id="5" name="Title 4"/>
          <p:cNvSpPr>
            <a:spLocks noGrp="1"/>
          </p:cNvSpPr>
          <p:nvPr>
            <p:ph type="title"/>
          </p:nvPr>
        </p:nvSpPr>
        <p:spPr>
          <a:xfrm>
            <a:off x="225864" y="2939179"/>
            <a:ext cx="11735765" cy="1050997"/>
          </a:xfrm>
          <a:noFill/>
        </p:spPr>
        <p:txBody>
          <a:bodyPr>
            <a:normAutofit/>
          </a:bodyPr>
          <a:lstStyle>
            <a:lvl1pPr algn="ctr">
              <a:defRPr sz="4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Picture Placeholder 9" descr="TTC Technology Transfer Centers">
            <a:extLst>
              <a:ext uri="{FF2B5EF4-FFF2-40B4-BE49-F238E27FC236}">
                <a16:creationId xmlns:a16="http://schemas.microsoft.com/office/drawing/2014/main" id="{3848EA75-3D69-4E53-BE9E-45C6AEFBA193}"/>
              </a:ext>
              <a:ext uri="{C183D7F6-B498-43B3-948B-1728B52AA6E4}">
                <adec:decorative xmlns:adec="http://schemas.microsoft.com/office/drawing/2017/decorative" val="0"/>
              </a:ext>
            </a:extLst>
          </p:cNvPr>
          <p:cNvPicPr>
            <a:picLocks/>
          </p:cNvPicPr>
          <p:nvPr userDrawn="1"/>
        </p:nvPicPr>
        <p:blipFill>
          <a:blip r:embed="rId2">
            <a:extLst>
              <a:ext uri="{28A0092B-C50C-407E-A947-70E740481C1C}">
                <a14:useLocalDpi xmlns:a14="http://schemas.microsoft.com/office/drawing/2010/main" val="0"/>
              </a:ext>
            </a:extLst>
          </a:blip>
          <a:stretch/>
        </p:blipFill>
        <p:spPr>
          <a:xfrm>
            <a:off x="193965" y="289049"/>
            <a:ext cx="4666667" cy="1123810"/>
          </a:xfrm>
          <a:prstGeom prst="rect">
            <a:avLst/>
          </a:prstGeom>
        </p:spPr>
      </p:pic>
      <p:pic>
        <p:nvPicPr>
          <p:cNvPr id="11" name="Picture 10" descr="Funded by SMHSA (Substance Abuse and Mental Health Services Administration).">
            <a:extLst>
              <a:ext uri="{FF2B5EF4-FFF2-40B4-BE49-F238E27FC236}">
                <a16:creationId xmlns:a16="http://schemas.microsoft.com/office/drawing/2014/main" id="{A9C55D4B-EFCA-4F74-880D-202D225B1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2273" y="289049"/>
            <a:ext cx="2781417" cy="1045246"/>
          </a:xfrm>
          <a:prstGeom prst="rect">
            <a:avLst/>
          </a:prstGeom>
        </p:spPr>
      </p:pic>
      <p:pic>
        <p:nvPicPr>
          <p:cNvPr id="12" name="Picture 11" descr="This presentation is presented by: Mid-America (HHS Region 7) Addiction Technology Transfer Center network (ATTC)">
            <a:extLst>
              <a:ext uri="{FF2B5EF4-FFF2-40B4-BE49-F238E27FC236}">
                <a16:creationId xmlns:a16="http://schemas.microsoft.com/office/drawing/2014/main" id="{08A415B7-4C29-42EC-85FF-1FDCB17DB1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9738" y="6045398"/>
            <a:ext cx="2743200" cy="488318"/>
          </a:xfrm>
          <a:prstGeom prst="rect">
            <a:avLst/>
          </a:prstGeom>
        </p:spPr>
      </p:pic>
      <p:pic>
        <p:nvPicPr>
          <p:cNvPr id="13" name="Picture 12">
            <a:extLst>
              <a:ext uri="{FF2B5EF4-FFF2-40B4-BE49-F238E27FC236}">
                <a16:creationId xmlns:a16="http://schemas.microsoft.com/office/drawing/2014/main" id="{18CEB8A5-5AA4-4418-82B3-341DE275A325}"/>
              </a:ext>
            </a:extLst>
          </p:cNvPr>
          <p:cNvPicPr>
            <a:picLocks noChangeAspect="1"/>
          </p:cNvPicPr>
          <p:nvPr userDrawn="1"/>
        </p:nvPicPr>
        <p:blipFill>
          <a:blip r:embed="rId5"/>
          <a:stretch>
            <a:fillRect/>
          </a:stretch>
        </p:blipFill>
        <p:spPr>
          <a:xfrm>
            <a:off x="4977788" y="5952381"/>
            <a:ext cx="2743200" cy="674353"/>
          </a:xfrm>
          <a:prstGeom prst="rect">
            <a:avLst/>
          </a:prstGeom>
        </p:spPr>
      </p:pic>
      <p:pic>
        <p:nvPicPr>
          <p:cNvPr id="14" name="Picture 13">
            <a:extLst>
              <a:ext uri="{FF2B5EF4-FFF2-40B4-BE49-F238E27FC236}">
                <a16:creationId xmlns:a16="http://schemas.microsoft.com/office/drawing/2014/main" id="{67ED6F58-F5ED-461E-9486-117301B4C618}"/>
              </a:ext>
            </a:extLst>
          </p:cNvPr>
          <p:cNvPicPr>
            <a:picLocks noChangeAspect="1"/>
          </p:cNvPicPr>
          <p:nvPr userDrawn="1"/>
        </p:nvPicPr>
        <p:blipFill>
          <a:blip r:embed="rId6"/>
          <a:stretch>
            <a:fillRect/>
          </a:stretch>
        </p:blipFill>
        <p:spPr>
          <a:xfrm>
            <a:off x="8765838" y="5957718"/>
            <a:ext cx="2743200" cy="663678"/>
          </a:xfrm>
          <a:prstGeom prst="rect">
            <a:avLst/>
          </a:prstGeom>
        </p:spPr>
      </p:pic>
    </p:spTree>
    <p:extLst>
      <p:ext uri="{BB962C8B-B14F-4D97-AF65-F5344CB8AC3E}">
        <p14:creationId xmlns:p14="http://schemas.microsoft.com/office/powerpoint/2010/main" val="23402252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FUNDING">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41264"/>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108814"/>
            <a:ext cx="4139820" cy="1884219"/>
          </a:xfrm>
          <a:prstGeom prst="rect">
            <a:avLst/>
          </a:prstGeom>
        </p:spPr>
      </p:pic>
      <p:pic>
        <p:nvPicPr>
          <p:cNvPr id="11" name="Picture 10" descr="This presentation is presented by: Mid-America (HHS Region 7) Addiction Technology Transfer Center network (ATTC)">
            <a:extLst>
              <a:ext uri="{FF2B5EF4-FFF2-40B4-BE49-F238E27FC236}">
                <a16:creationId xmlns:a16="http://schemas.microsoft.com/office/drawing/2014/main" id="{686EC030-1D96-4734-8B6F-50AC73A884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209" y="362971"/>
            <a:ext cx="7493508" cy="1333923"/>
          </a:xfrm>
          <a:prstGeom prst="rect">
            <a:avLst/>
          </a:prstGeom>
        </p:spPr>
      </p:pic>
    </p:spTree>
    <p:extLst>
      <p:ext uri="{BB962C8B-B14F-4D97-AF65-F5344CB8AC3E}">
        <p14:creationId xmlns:p14="http://schemas.microsoft.com/office/powerpoint/2010/main" val="25479929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MHTTC Funding">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41264"/>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108814"/>
            <a:ext cx="4139820" cy="1884219"/>
          </a:xfrm>
          <a:prstGeom prst="rect">
            <a:avLst/>
          </a:prstGeom>
        </p:spPr>
      </p:pic>
      <p:pic>
        <p:nvPicPr>
          <p:cNvPr id="10" name="Picture 9">
            <a:extLst>
              <a:ext uri="{FF2B5EF4-FFF2-40B4-BE49-F238E27FC236}">
                <a16:creationId xmlns:a16="http://schemas.microsoft.com/office/drawing/2014/main" id="{AC56AD34-007A-4D14-A205-7F4DD85A4765}"/>
              </a:ext>
            </a:extLst>
          </p:cNvPr>
          <p:cNvPicPr>
            <a:picLocks noChangeAspect="1"/>
          </p:cNvPicPr>
          <p:nvPr userDrawn="1"/>
        </p:nvPicPr>
        <p:blipFill>
          <a:blip r:embed="rId5"/>
          <a:stretch>
            <a:fillRect/>
          </a:stretch>
        </p:blipFill>
        <p:spPr>
          <a:xfrm>
            <a:off x="270461" y="110888"/>
            <a:ext cx="6276190" cy="1542857"/>
          </a:xfrm>
          <a:prstGeom prst="rect">
            <a:avLst/>
          </a:prstGeom>
        </p:spPr>
      </p:pic>
    </p:spTree>
    <p:extLst>
      <p:ext uri="{BB962C8B-B14F-4D97-AF65-F5344CB8AC3E}">
        <p14:creationId xmlns:p14="http://schemas.microsoft.com/office/powerpoint/2010/main" val="28904247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PTTC Funding">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41264"/>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108814"/>
            <a:ext cx="4139820" cy="1884219"/>
          </a:xfrm>
          <a:prstGeom prst="rect">
            <a:avLst/>
          </a:prstGeom>
        </p:spPr>
      </p:pic>
      <p:pic>
        <p:nvPicPr>
          <p:cNvPr id="10" name="Picture 9">
            <a:extLst>
              <a:ext uri="{FF2B5EF4-FFF2-40B4-BE49-F238E27FC236}">
                <a16:creationId xmlns:a16="http://schemas.microsoft.com/office/drawing/2014/main" id="{5FA610F1-CF59-4285-B4E4-2E173FFEEE72}"/>
              </a:ext>
            </a:extLst>
          </p:cNvPr>
          <p:cNvPicPr>
            <a:picLocks noChangeAspect="1"/>
          </p:cNvPicPr>
          <p:nvPr userDrawn="1"/>
        </p:nvPicPr>
        <p:blipFill>
          <a:blip r:embed="rId5"/>
          <a:stretch>
            <a:fillRect/>
          </a:stretch>
        </p:blipFill>
        <p:spPr>
          <a:xfrm>
            <a:off x="283600" y="219122"/>
            <a:ext cx="6495238" cy="1571429"/>
          </a:xfrm>
          <a:prstGeom prst="rect">
            <a:avLst/>
          </a:prstGeom>
        </p:spPr>
      </p:pic>
    </p:spTree>
    <p:extLst>
      <p:ext uri="{BB962C8B-B14F-4D97-AF65-F5344CB8AC3E}">
        <p14:creationId xmlns:p14="http://schemas.microsoft.com/office/powerpoint/2010/main" val="42119594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SEGUE ">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 y="1298726"/>
            <a:ext cx="12159060" cy="4113116"/>
          </a:xfrm>
          <a:solidFill>
            <a:schemeClr val="bg1"/>
          </a:solidFill>
        </p:spPr>
        <p:txBody>
          <a:bodyPr>
            <a:normAutofit/>
          </a:bodyPr>
          <a:lstStyle>
            <a:lvl1pPr algn="ctr">
              <a:defRPr sz="4800">
                <a:solidFill>
                  <a:srgbClr val="00467F"/>
                </a:solidFill>
              </a:defRPr>
            </a:lvl1pPr>
          </a:lstStyle>
          <a:p>
            <a:r>
              <a:rPr lang="en-US" dirty="0"/>
              <a:t>Click to edit Master title style</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pic>
        <p:nvPicPr>
          <p:cNvPr id="6" name="Picture Placeholder 9">
            <a:extLst>
              <a:ext uri="{FF2B5EF4-FFF2-40B4-BE49-F238E27FC236}">
                <a16:creationId xmlns:a16="http://schemas.microsoft.com/office/drawing/2014/main" id="{CE18B20D-2156-4A6B-890B-6BFEEA15AA0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411842"/>
            <a:ext cx="12161520" cy="21973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9722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ANY TTC1">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ctr">
              <a:defRPr sz="4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901657"/>
            <a:ext cx="10076688" cy="4389120"/>
          </a:xfrm>
          <a:solidFill>
            <a:srgbClr val="FFFFFF"/>
          </a:solidFill>
        </p:spPr>
        <p:txBody>
          <a:bodyPr vert="horz" lIns="91440" tIns="45720" rIns="91440" bIns="45720" rtlCol="0">
            <a:normAutofit/>
          </a:bodyPr>
          <a:lstStyle>
            <a:lvl1pPr>
              <a:defRPr lang="en-US" sz="3600" dirty="0">
                <a:solidFill>
                  <a:srgbClr val="00467F"/>
                </a:solidFill>
              </a:defRPr>
            </a:lvl1pPr>
            <a:lvl2pPr>
              <a:defRPr lang="en-US" sz="2400" dirty="0">
                <a:solidFill>
                  <a:srgbClr val="00467F"/>
                </a:solidFill>
              </a:defRPr>
            </a:lvl2pPr>
            <a:lvl3pPr>
              <a:defRPr lang="en-US" sz="2400" dirty="0">
                <a:solidFill>
                  <a:srgbClr val="00467F"/>
                </a:solidFill>
              </a:defRPr>
            </a:lvl3pPr>
            <a:lvl4pPr>
              <a:defRPr lang="en-US" sz="2400" dirty="0">
                <a:solidFill>
                  <a:srgbClr val="00467F"/>
                </a:solidFill>
              </a:defRPr>
            </a:lvl4pPr>
            <a:lvl5pPr>
              <a:defRPr lang="en-US" sz="2400" dirty="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spTree>
    <p:extLst>
      <p:ext uri="{BB962C8B-B14F-4D97-AF65-F5344CB8AC3E}">
        <p14:creationId xmlns:p14="http://schemas.microsoft.com/office/powerpoint/2010/main" val="29206929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ANY TTC2">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ctr">
              <a:defRPr sz="4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7" y="1901657"/>
            <a:ext cx="4920577" cy="4389120"/>
          </a:xfrm>
        </p:spPr>
        <p:txBody>
          <a:bodyPr/>
          <a:lstStyle>
            <a:lvl1pPr>
              <a:defRPr sz="2400">
                <a:solidFill>
                  <a:srgbClr val="00467F"/>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sp>
        <p:nvSpPr>
          <p:cNvPr id="6" name="Content Placeholder 6">
            <a:extLst>
              <a:ext uri="{FF2B5EF4-FFF2-40B4-BE49-F238E27FC236}">
                <a16:creationId xmlns:a16="http://schemas.microsoft.com/office/drawing/2014/main" id="{E2E73652-4BF5-4344-B2F5-37F8BDEB84EB}"/>
              </a:ext>
            </a:extLst>
          </p:cNvPr>
          <p:cNvSpPr>
            <a:spLocks noGrp="1"/>
          </p:cNvSpPr>
          <p:nvPr>
            <p:ph sz="quarter" idx="14"/>
          </p:nvPr>
        </p:nvSpPr>
        <p:spPr>
          <a:xfrm>
            <a:off x="6673113" y="1901657"/>
            <a:ext cx="4920577" cy="4389120"/>
          </a:xfrm>
        </p:spPr>
        <p:txBody>
          <a:bodyPr/>
          <a:lstStyle>
            <a:lvl1pPr>
              <a:defRPr lang="en-US" sz="2400" kern="1200" dirty="0">
                <a:solidFill>
                  <a:srgbClr val="00467F"/>
                </a:solidFill>
                <a:latin typeface="+mn-lt"/>
                <a:ea typeface="+mn-ea"/>
                <a:cs typeface="+mn-cs"/>
              </a:defRPr>
            </a:lvl1pPr>
          </a:lstStyle>
          <a:p>
            <a:pPr marL="0" lvl="0" indent="0" algn="l" defTabSz="914377" rtl="0" eaLnBrk="1" latinLnBrk="0" hangingPunct="1">
              <a:lnSpc>
                <a:spcPct val="108000"/>
              </a:lnSpc>
              <a:spcBef>
                <a:spcPts val="0"/>
              </a:spcBef>
              <a:spcAft>
                <a:spcPts val="800"/>
              </a:spcAft>
              <a:buClr>
                <a:schemeClr val="tx1">
                  <a:lumMod val="75000"/>
                  <a:lumOff val="25000"/>
                </a:schemeClr>
              </a:buClr>
              <a:buFontTx/>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37347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ANY TTC3">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ctr">
              <a:defRPr sz="4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901657"/>
            <a:ext cx="10379411" cy="3611905"/>
          </a:xfrm>
          <a:solidFill>
            <a:srgbClr val="FFFFFF"/>
          </a:solidFill>
        </p:spPr>
        <p:txBody>
          <a:bodyPr vert="horz" lIns="91440" tIns="45720" rIns="91440" bIns="45720" rtlCol="0">
            <a:normAutofit/>
          </a:bodyPr>
          <a:lstStyle>
            <a:lvl1pPr>
              <a:defRPr lang="en-US" sz="3600" dirty="0">
                <a:solidFill>
                  <a:srgbClr val="00467F"/>
                </a:solidFill>
              </a:defRPr>
            </a:lvl1pPr>
            <a:lvl2pPr>
              <a:defRPr lang="en-US" sz="2400" dirty="0">
                <a:solidFill>
                  <a:srgbClr val="00467F"/>
                </a:solidFill>
              </a:defRPr>
            </a:lvl2pPr>
            <a:lvl3pPr>
              <a:defRPr lang="en-US" sz="2400" dirty="0">
                <a:solidFill>
                  <a:srgbClr val="00467F"/>
                </a:solidFill>
              </a:defRPr>
            </a:lvl3pPr>
            <a:lvl4pPr>
              <a:defRPr lang="en-US" sz="2400" dirty="0">
                <a:solidFill>
                  <a:srgbClr val="00467F"/>
                </a:solidFill>
              </a:defRPr>
            </a:lvl4pPr>
            <a:lvl5pPr>
              <a:defRPr lang="en-US" sz="2400" dirty="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pic>
        <p:nvPicPr>
          <p:cNvPr id="6" name="Picture 5">
            <a:extLst>
              <a:ext uri="{FF2B5EF4-FFF2-40B4-BE49-F238E27FC236}">
                <a16:creationId xmlns:a16="http://schemas.microsoft.com/office/drawing/2014/main" id="{C2874443-30AB-4043-ACE7-5A6168A763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extLst>
      <p:ext uri="{BB962C8B-B14F-4D97-AF65-F5344CB8AC3E}">
        <p14:creationId xmlns:p14="http://schemas.microsoft.com/office/powerpoint/2010/main" val="34206081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ANY TTC4">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ctr">
              <a:defRPr sz="4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7" y="1901657"/>
            <a:ext cx="4920577" cy="3877350"/>
          </a:xfrm>
        </p:spPr>
        <p:txBody>
          <a:bodyPr/>
          <a:lstStyle>
            <a:lvl1pPr>
              <a:defRPr sz="2400">
                <a:solidFill>
                  <a:srgbClr val="00467F"/>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sp>
        <p:nvSpPr>
          <p:cNvPr id="6" name="Content Placeholder 6">
            <a:extLst>
              <a:ext uri="{FF2B5EF4-FFF2-40B4-BE49-F238E27FC236}">
                <a16:creationId xmlns:a16="http://schemas.microsoft.com/office/drawing/2014/main" id="{E2E73652-4BF5-4344-B2F5-37F8BDEB84EB}"/>
              </a:ext>
            </a:extLst>
          </p:cNvPr>
          <p:cNvSpPr>
            <a:spLocks noGrp="1"/>
          </p:cNvSpPr>
          <p:nvPr>
            <p:ph sz="quarter" idx="14"/>
          </p:nvPr>
        </p:nvSpPr>
        <p:spPr>
          <a:xfrm>
            <a:off x="6673113" y="1901657"/>
            <a:ext cx="4920577" cy="3831635"/>
          </a:xfrm>
        </p:spPr>
        <p:txBody>
          <a:bodyPr/>
          <a:lstStyle>
            <a:lvl1pPr>
              <a:defRPr lang="en-US" sz="2400" kern="1200" dirty="0">
                <a:solidFill>
                  <a:srgbClr val="00467F"/>
                </a:solidFill>
                <a:latin typeface="+mn-lt"/>
                <a:ea typeface="+mn-ea"/>
                <a:cs typeface="+mn-cs"/>
              </a:defRPr>
            </a:lvl1pPr>
          </a:lstStyle>
          <a:p>
            <a:pPr marL="0" lvl="0" indent="0" algn="l" defTabSz="914377" rtl="0" eaLnBrk="1" latinLnBrk="0" hangingPunct="1">
              <a:lnSpc>
                <a:spcPct val="108000"/>
              </a:lnSpc>
              <a:spcBef>
                <a:spcPts val="0"/>
              </a:spcBef>
              <a:spcAft>
                <a:spcPts val="800"/>
              </a:spcAft>
              <a:buClr>
                <a:schemeClr val="tx1">
                  <a:lumMod val="75000"/>
                  <a:lumOff val="25000"/>
                </a:schemeClr>
              </a:buClr>
              <a:buFontTx/>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D2588336-5FAB-4B6B-8B57-15D6C9BFAB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extLst>
      <p:ext uri="{BB962C8B-B14F-4D97-AF65-F5344CB8AC3E}">
        <p14:creationId xmlns:p14="http://schemas.microsoft.com/office/powerpoint/2010/main" val="8397663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ATTC1">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1" y="9780"/>
            <a:ext cx="12257532" cy="886265"/>
          </a:xfrm>
          <a:solidFill>
            <a:srgbClr val="00467F"/>
          </a:solidFill>
        </p:spPr>
        <p:txBody>
          <a:bodyPr>
            <a:normAutofit/>
          </a:bodyPr>
          <a:lstStyle>
            <a:lvl1pPr algn="ctr">
              <a:defRPr sz="4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142004"/>
            <a:ext cx="100766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4288810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NY TTC3">
    <p:spTree>
      <p:nvGrpSpPr>
        <p:cNvPr id="1" name=""/>
        <p:cNvGrpSpPr/>
        <p:nvPr/>
      </p:nvGrpSpPr>
      <p:grpSpPr>
        <a:xfrm>
          <a:off x="0" y="0"/>
          <a:ext cx="0" cy="0"/>
          <a:chOff x="0" y="0"/>
          <a:chExt cx="0" cy="0"/>
        </a:xfrm>
      </p:grpSpPr>
      <p:sp>
        <p:nvSpPr>
          <p:cNvPr id="5" name="Title 4"/>
          <p:cNvSpPr>
            <a:spLocks noGrp="1"/>
          </p:cNvSpPr>
          <p:nvPr>
            <p:ph type="title"/>
          </p:nvPr>
        </p:nvSpPr>
        <p:spPr>
          <a:xfrm>
            <a:off x="2" y="28000"/>
            <a:ext cx="12257532" cy="1050997"/>
          </a:xfrm>
          <a:noFill/>
        </p:spPr>
        <p:txBody>
          <a:bodyPr>
            <a:normAutofit/>
          </a:bodyPr>
          <a:lstStyle>
            <a:lvl1pPr algn="ctr">
              <a:defRPr sz="3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7" y="1901659"/>
            <a:ext cx="10379411" cy="3611905"/>
          </a:xfrm>
          <a:solidFill>
            <a:srgbClr val="FFFFFF"/>
          </a:solidFill>
        </p:spPr>
        <p:txBody>
          <a:bodyPr vert="horz" lIns="91440" tIns="45720" rIns="91440" bIns="45720" rtlCol="0">
            <a:normAutofit/>
          </a:bodyPr>
          <a:lstStyle>
            <a:lvl1pPr>
              <a:defRPr lang="en-US" sz="2700" dirty="0">
                <a:solidFill>
                  <a:srgbClr val="00467F"/>
                </a:solidFill>
              </a:defRPr>
            </a:lvl1pPr>
            <a:lvl2pPr>
              <a:defRPr lang="en-US" sz="1800" dirty="0">
                <a:solidFill>
                  <a:srgbClr val="00467F"/>
                </a:solidFill>
              </a:defRPr>
            </a:lvl2pPr>
            <a:lvl3pPr>
              <a:defRPr lang="en-US" sz="1800" dirty="0">
                <a:solidFill>
                  <a:srgbClr val="00467F"/>
                </a:solidFill>
              </a:defRPr>
            </a:lvl3pPr>
            <a:lvl4pPr>
              <a:defRPr lang="en-US" sz="1800" dirty="0">
                <a:solidFill>
                  <a:srgbClr val="00467F"/>
                </a:solidFill>
              </a:defRPr>
            </a:lvl4pPr>
            <a:lvl5pPr>
              <a:defRPr lang="en-US" sz="1800" dirty="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pic>
        <p:nvPicPr>
          <p:cNvPr id="6" name="Picture 5">
            <a:extLst>
              <a:ext uri="{FF2B5EF4-FFF2-40B4-BE49-F238E27FC236}">
                <a16:creationId xmlns:a16="http://schemas.microsoft.com/office/drawing/2014/main" id="{C2874443-30AB-4043-ACE7-5A6168A763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829" y="5513564"/>
            <a:ext cx="2559171" cy="1706115"/>
          </a:xfrm>
          <a:prstGeom prst="rect">
            <a:avLst/>
          </a:prstGeom>
        </p:spPr>
      </p:pic>
    </p:spTree>
    <p:extLst>
      <p:ext uri="{BB962C8B-B14F-4D97-AF65-F5344CB8AC3E}">
        <p14:creationId xmlns:p14="http://schemas.microsoft.com/office/powerpoint/2010/main" val="296063621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ATTC2">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886265"/>
          </a:xfrm>
          <a:solidFill>
            <a:srgbClr val="00467F"/>
          </a:solidFill>
        </p:spPr>
        <p:txBody>
          <a:bodyPr>
            <a:normAutofit/>
          </a:bodyPr>
          <a:lstStyle>
            <a:lvl1pPr algn="ctr">
              <a:defRPr sz="4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404447"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676E74F5-DCD8-4E73-9174-6F12ECF9E741}"/>
              </a:ext>
            </a:extLst>
          </p:cNvPr>
          <p:cNvSpPr>
            <a:spLocks noGrp="1"/>
          </p:cNvSpPr>
          <p:nvPr>
            <p:ph sz="quarter" idx="14"/>
          </p:nvPr>
        </p:nvSpPr>
        <p:spPr>
          <a:xfrm>
            <a:off x="6547339"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230768527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ATTC3">
    <p:spTree>
      <p:nvGrpSpPr>
        <p:cNvPr id="1" name=""/>
        <p:cNvGrpSpPr/>
        <p:nvPr/>
      </p:nvGrpSpPr>
      <p:grpSpPr>
        <a:xfrm>
          <a:off x="0" y="0"/>
          <a:ext cx="0" cy="0"/>
          <a:chOff x="0" y="0"/>
          <a:chExt cx="0" cy="0"/>
        </a:xfrm>
      </p:grpSpPr>
      <p:sp>
        <p:nvSpPr>
          <p:cNvPr id="2" name="Title 1"/>
          <p:cNvSpPr>
            <a:spLocks noGrp="1"/>
          </p:cNvSpPr>
          <p:nvPr>
            <p:ph type="title"/>
          </p:nvPr>
        </p:nvSpPr>
        <p:spPr>
          <a:xfrm>
            <a:off x="107448" y="15688"/>
            <a:ext cx="11948565" cy="1257960"/>
          </a:xfrm>
          <a:solidFill>
            <a:schemeClr val="bg1"/>
          </a:solidFill>
          <a:ln>
            <a:noFill/>
          </a:ln>
        </p:spPr>
        <p:txBody>
          <a:bodyPr anchor="b">
            <a:normAutofit/>
          </a:bodyPr>
          <a:lstStyle>
            <a:lvl1pPr>
              <a:defRPr sz="4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sp>
        <p:nvSpPr>
          <p:cNvPr id="5" name="Content Placeholder 4">
            <a:extLst>
              <a:ext uri="{FF2B5EF4-FFF2-40B4-BE49-F238E27FC236}">
                <a16:creationId xmlns:a16="http://schemas.microsoft.com/office/drawing/2014/main" id="{F42D946C-8ECB-4612-85CC-369278C5A39A}"/>
              </a:ext>
            </a:extLst>
          </p:cNvPr>
          <p:cNvSpPr>
            <a:spLocks noGrp="1"/>
          </p:cNvSpPr>
          <p:nvPr>
            <p:ph sz="quarter" idx="10"/>
          </p:nvPr>
        </p:nvSpPr>
        <p:spPr>
          <a:xfrm>
            <a:off x="107951" y="1746124"/>
            <a:ext cx="11991975" cy="4343526"/>
          </a:xfrm>
          <a:solidFill>
            <a:srgbClr val="00467F"/>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15495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ATTC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912012"/>
          </a:xfrm>
          <a:solidFill>
            <a:srgbClr val="00467F"/>
          </a:solidFill>
        </p:spPr>
        <p:txBody>
          <a:bodyPr>
            <a:normAutofit/>
          </a:bodyPr>
          <a:lstStyle>
            <a:lvl1pPr algn="ctr">
              <a:defRPr sz="4000"/>
            </a:lvl1pPr>
          </a:lstStyle>
          <a:p>
            <a:r>
              <a:rPr lang="en-US" dirty="0"/>
              <a:t>Click to edit Master title style</a:t>
            </a:r>
          </a:p>
        </p:txBody>
      </p:sp>
      <p:sp>
        <p:nvSpPr>
          <p:cNvPr id="5" name="Slide Number Placeholder 3">
            <a:extLst>
              <a:ext uri="{FF2B5EF4-FFF2-40B4-BE49-F238E27FC236}">
                <a16:creationId xmlns:a16="http://schemas.microsoft.com/office/drawing/2014/main" id="{2CBA6F3C-8482-47A9-AB96-DC8D90495A00}"/>
              </a:ext>
            </a:extLst>
          </p:cNvPr>
          <p:cNvSpPr txBox="1">
            <a:spLocks/>
          </p:cNvSpPr>
          <p:nvPr userDrawn="1"/>
        </p:nvSpPr>
        <p:spPr>
          <a:xfrm>
            <a:off x="91441" y="6318066"/>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Placeholder 9">
            <a:extLst>
              <a:ext uri="{FF2B5EF4-FFF2-40B4-BE49-F238E27FC236}">
                <a16:creationId xmlns:a16="http://schemas.microsoft.com/office/drawing/2014/main" id="{9EE3038F-9134-4BC6-894E-2BCDC0F7181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Content Placeholder 3">
            <a:extLst>
              <a:ext uri="{FF2B5EF4-FFF2-40B4-BE49-F238E27FC236}">
                <a16:creationId xmlns:a16="http://schemas.microsoft.com/office/drawing/2014/main" id="{2ED9F415-32EE-4BD9-B8DD-FCEDB191511B}"/>
              </a:ext>
            </a:extLst>
          </p:cNvPr>
          <p:cNvSpPr>
            <a:spLocks noGrp="1"/>
          </p:cNvSpPr>
          <p:nvPr>
            <p:ph sz="quarter" idx="10"/>
          </p:nvPr>
        </p:nvSpPr>
        <p:spPr>
          <a:xfrm>
            <a:off x="733425" y="3094038"/>
            <a:ext cx="10739438" cy="322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6736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secHead" preserve="1">
  <p:cSld name="ATTC5">
    <p:spTree>
      <p:nvGrpSpPr>
        <p:cNvPr id="1" name=""/>
        <p:cNvGrpSpPr/>
        <p:nvPr/>
      </p:nvGrpSpPr>
      <p:grpSpPr>
        <a:xfrm>
          <a:off x="0" y="0"/>
          <a:ext cx="0" cy="0"/>
          <a:chOff x="0" y="0"/>
          <a:chExt cx="0" cy="0"/>
        </a:xfrm>
      </p:grpSpPr>
      <p:sp>
        <p:nvSpPr>
          <p:cNvPr id="2" name="Title 1"/>
          <p:cNvSpPr>
            <a:spLocks noGrp="1"/>
          </p:cNvSpPr>
          <p:nvPr>
            <p:ph type="title"/>
          </p:nvPr>
        </p:nvSpPr>
        <p:spPr>
          <a:xfrm>
            <a:off x="2033666" y="244253"/>
            <a:ext cx="8124671" cy="953858"/>
          </a:xfrm>
          <a:solidFill>
            <a:schemeClr val="bg1"/>
          </a:solidFill>
          <a:ln>
            <a:noFill/>
          </a:ln>
        </p:spPr>
        <p:txBody>
          <a:bodyPr anchor="b">
            <a:normAutofit/>
          </a:bodyPr>
          <a:lstStyle>
            <a:lvl1pPr algn="ctr">
              <a:defRPr sz="4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107448" y="1730327"/>
            <a:ext cx="11948565" cy="4359324"/>
          </a:xfrm>
          <a:solidFill>
            <a:srgbClr val="00467F"/>
          </a:solidFill>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grpSp>
        <p:nvGrpSpPr>
          <p:cNvPr id="8" name="Discussion Icon">
            <a:extLst>
              <a:ext uri="{FF2B5EF4-FFF2-40B4-BE49-F238E27FC236}">
                <a16:creationId xmlns:a16="http://schemas.microsoft.com/office/drawing/2014/main" id="{94169165-CE11-4352-85DD-C60F4BEEEB5C}"/>
              </a:ext>
              <a:ext uri="{C183D7F6-B498-43B3-948B-1728B52AA6E4}">
                <adec:decorative xmlns:adec="http://schemas.microsoft.com/office/drawing/2017/decorative" val="1"/>
              </a:ext>
            </a:extLst>
          </p:cNvPr>
          <p:cNvGrpSpPr>
            <a:grpSpLocks noChangeAspect="1"/>
          </p:cNvGrpSpPr>
          <p:nvPr userDrawn="1"/>
        </p:nvGrpSpPr>
        <p:grpSpPr>
          <a:xfrm>
            <a:off x="10255320" y="172091"/>
            <a:ext cx="1703597" cy="1192516"/>
            <a:chOff x="8851900" y="1616428"/>
            <a:chExt cx="2413000" cy="1689099"/>
          </a:xfrm>
        </p:grpSpPr>
        <p:sp>
          <p:nvSpPr>
            <p:cNvPr id="10" name="Freeform: Shape 9">
              <a:extLst>
                <a:ext uri="{FF2B5EF4-FFF2-40B4-BE49-F238E27FC236}">
                  <a16:creationId xmlns:a16="http://schemas.microsoft.com/office/drawing/2014/main" id="{22CAB78D-BF88-4AA2-96B8-BF7D16907951}"/>
                </a:ext>
                <a:ext uri="{C183D7F6-B498-43B3-948B-1728B52AA6E4}">
                  <adec:decorative xmlns:adec="http://schemas.microsoft.com/office/drawing/2017/decorative" val="1"/>
                </a:ext>
              </a:extLst>
            </p:cNvPr>
            <p:cNvSpPr/>
            <p:nvPr/>
          </p:nvSpPr>
          <p:spPr>
            <a:xfrm>
              <a:off x="8851900" y="1616428"/>
              <a:ext cx="1508125" cy="1357312"/>
            </a:xfrm>
            <a:custGeom>
              <a:avLst/>
              <a:gdLst>
                <a:gd name="connsiteX0" fmla="*/ 1025525 w 1508125"/>
                <a:gd name="connsiteY0" fmla="*/ 211138 h 1357312"/>
                <a:gd name="connsiteX1" fmla="*/ 1508125 w 1508125"/>
                <a:gd name="connsiteY1" fmla="*/ 211138 h 1357312"/>
                <a:gd name="connsiteX2" fmla="*/ 1508125 w 1508125"/>
                <a:gd name="connsiteY2" fmla="*/ 120650 h 1357312"/>
                <a:gd name="connsiteX3" fmla="*/ 1387475 w 1508125"/>
                <a:gd name="connsiteY3" fmla="*/ 0 h 1357312"/>
                <a:gd name="connsiteX4" fmla="*/ 120650 w 1508125"/>
                <a:gd name="connsiteY4" fmla="*/ 0 h 1357312"/>
                <a:gd name="connsiteX5" fmla="*/ 0 w 1508125"/>
                <a:gd name="connsiteY5" fmla="*/ 120650 h 1357312"/>
                <a:gd name="connsiteX6" fmla="*/ 0 w 1508125"/>
                <a:gd name="connsiteY6" fmla="*/ 935038 h 1357312"/>
                <a:gd name="connsiteX7" fmla="*/ 120650 w 1508125"/>
                <a:gd name="connsiteY7" fmla="*/ 1055688 h 1357312"/>
                <a:gd name="connsiteX8" fmla="*/ 301625 w 1508125"/>
                <a:gd name="connsiteY8" fmla="*/ 1055688 h 1357312"/>
                <a:gd name="connsiteX9" fmla="*/ 301625 w 1508125"/>
                <a:gd name="connsiteY9" fmla="*/ 1357313 h 1357312"/>
                <a:gd name="connsiteX10" fmla="*/ 603250 w 1508125"/>
                <a:gd name="connsiteY10" fmla="*/ 1055688 h 1357312"/>
                <a:gd name="connsiteX11" fmla="*/ 784225 w 1508125"/>
                <a:gd name="connsiteY11" fmla="*/ 1055688 h 1357312"/>
                <a:gd name="connsiteX12" fmla="*/ 784225 w 1508125"/>
                <a:gd name="connsiteY12" fmla="*/ 452438 h 1357312"/>
                <a:gd name="connsiteX13" fmla="*/ 1025525 w 1508125"/>
                <a:gd name="connsiteY13" fmla="*/ 211138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125" h="1357312">
                  <a:moveTo>
                    <a:pt x="1025525" y="211138"/>
                  </a:moveTo>
                  <a:lnTo>
                    <a:pt x="1508125" y="211138"/>
                  </a:lnTo>
                  <a:lnTo>
                    <a:pt x="1508125" y="120650"/>
                  </a:lnTo>
                  <a:cubicBezTo>
                    <a:pt x="1508125" y="54292"/>
                    <a:pt x="1453833" y="0"/>
                    <a:pt x="1387475" y="0"/>
                  </a:cubicBezTo>
                  <a:lnTo>
                    <a:pt x="120650" y="0"/>
                  </a:lnTo>
                  <a:cubicBezTo>
                    <a:pt x="54293" y="0"/>
                    <a:pt x="0" y="54292"/>
                    <a:pt x="0" y="120650"/>
                  </a:cubicBezTo>
                  <a:lnTo>
                    <a:pt x="0" y="935038"/>
                  </a:lnTo>
                  <a:cubicBezTo>
                    <a:pt x="0" y="1001395"/>
                    <a:pt x="54293" y="1055688"/>
                    <a:pt x="120650" y="1055688"/>
                  </a:cubicBezTo>
                  <a:lnTo>
                    <a:pt x="301625" y="1055688"/>
                  </a:lnTo>
                  <a:lnTo>
                    <a:pt x="301625" y="1357313"/>
                  </a:lnTo>
                  <a:lnTo>
                    <a:pt x="603250" y="1055688"/>
                  </a:lnTo>
                  <a:lnTo>
                    <a:pt x="784225" y="1055688"/>
                  </a:lnTo>
                  <a:lnTo>
                    <a:pt x="784225" y="452438"/>
                  </a:lnTo>
                  <a:cubicBezTo>
                    <a:pt x="784225" y="319723"/>
                    <a:pt x="892810" y="211138"/>
                    <a:pt x="1025525" y="211138"/>
                  </a:cubicBezTo>
                  <a:close/>
                </a:path>
              </a:pathLst>
            </a:custGeom>
            <a:solidFill>
              <a:srgbClr val="CD4928"/>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Freeform: Shape 10">
              <a:extLst>
                <a:ext uri="{FF2B5EF4-FFF2-40B4-BE49-F238E27FC236}">
                  <a16:creationId xmlns:a16="http://schemas.microsoft.com/office/drawing/2014/main" id="{E8B8CE00-BFA6-4C92-B188-869EE26A8369}"/>
                </a:ext>
                <a:ext uri="{C183D7F6-B498-43B3-948B-1728B52AA6E4}">
                  <adec:decorative xmlns:adec="http://schemas.microsoft.com/office/drawing/2017/decorative" val="1"/>
                </a:ext>
              </a:extLst>
            </p:cNvPr>
            <p:cNvSpPr/>
            <p:nvPr/>
          </p:nvSpPr>
          <p:spPr>
            <a:xfrm>
              <a:off x="9756775" y="1948215"/>
              <a:ext cx="1508125" cy="1357312"/>
            </a:xfrm>
            <a:custGeom>
              <a:avLst/>
              <a:gdLst>
                <a:gd name="connsiteX0" fmla="*/ 1387475 w 1508125"/>
                <a:gd name="connsiteY0" fmla="*/ 0 h 1357312"/>
                <a:gd name="connsiteX1" fmla="*/ 120650 w 1508125"/>
                <a:gd name="connsiteY1" fmla="*/ 0 h 1357312"/>
                <a:gd name="connsiteX2" fmla="*/ 0 w 1508125"/>
                <a:gd name="connsiteY2" fmla="*/ 120650 h 1357312"/>
                <a:gd name="connsiteX3" fmla="*/ 0 w 1508125"/>
                <a:gd name="connsiteY3" fmla="*/ 935038 h 1357312"/>
                <a:gd name="connsiteX4" fmla="*/ 120650 w 1508125"/>
                <a:gd name="connsiteY4" fmla="*/ 1055688 h 1357312"/>
                <a:gd name="connsiteX5" fmla="*/ 904875 w 1508125"/>
                <a:gd name="connsiteY5" fmla="*/ 1055688 h 1357312"/>
                <a:gd name="connsiteX6" fmla="*/ 1206500 w 1508125"/>
                <a:gd name="connsiteY6" fmla="*/ 1357313 h 1357312"/>
                <a:gd name="connsiteX7" fmla="*/ 1206500 w 1508125"/>
                <a:gd name="connsiteY7" fmla="*/ 1055688 h 1357312"/>
                <a:gd name="connsiteX8" fmla="*/ 1387475 w 1508125"/>
                <a:gd name="connsiteY8" fmla="*/ 1055688 h 1357312"/>
                <a:gd name="connsiteX9" fmla="*/ 1508125 w 1508125"/>
                <a:gd name="connsiteY9" fmla="*/ 935038 h 1357312"/>
                <a:gd name="connsiteX10" fmla="*/ 1508125 w 1508125"/>
                <a:gd name="connsiteY10" fmla="*/ 120650 h 1357312"/>
                <a:gd name="connsiteX11" fmla="*/ 1387475 w 1508125"/>
                <a:gd name="connsiteY11" fmla="*/ 0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125" h="1357312">
                  <a:moveTo>
                    <a:pt x="1387475" y="0"/>
                  </a:moveTo>
                  <a:lnTo>
                    <a:pt x="120650" y="0"/>
                  </a:lnTo>
                  <a:cubicBezTo>
                    <a:pt x="54292" y="0"/>
                    <a:pt x="0" y="54292"/>
                    <a:pt x="0" y="120650"/>
                  </a:cubicBezTo>
                  <a:lnTo>
                    <a:pt x="0" y="935038"/>
                  </a:lnTo>
                  <a:cubicBezTo>
                    <a:pt x="0" y="1001395"/>
                    <a:pt x="54292" y="1055688"/>
                    <a:pt x="120650" y="1055688"/>
                  </a:cubicBezTo>
                  <a:lnTo>
                    <a:pt x="904875" y="1055688"/>
                  </a:lnTo>
                  <a:lnTo>
                    <a:pt x="1206500" y="1357313"/>
                  </a:lnTo>
                  <a:lnTo>
                    <a:pt x="1206500" y="1055688"/>
                  </a:lnTo>
                  <a:lnTo>
                    <a:pt x="1387475" y="1055688"/>
                  </a:lnTo>
                  <a:cubicBezTo>
                    <a:pt x="1453832" y="1055688"/>
                    <a:pt x="1508125" y="1001395"/>
                    <a:pt x="1508125" y="935038"/>
                  </a:cubicBezTo>
                  <a:lnTo>
                    <a:pt x="1508125" y="120650"/>
                  </a:lnTo>
                  <a:cubicBezTo>
                    <a:pt x="1508125" y="54292"/>
                    <a:pt x="1453832" y="0"/>
                    <a:pt x="1387475" y="0"/>
                  </a:cubicBezTo>
                  <a:close/>
                </a:path>
              </a:pathLst>
            </a:custGeom>
            <a:solidFill>
              <a:srgbClr val="94A545"/>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62886417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ATTC6">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00467F"/>
          </a:solidFill>
        </p:spPr>
        <p:txBody>
          <a:bodyPr vert="vert270" anchor="ctr"/>
          <a:lstStyle>
            <a:lvl1pPr algn="ct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rgbClr val="00467F"/>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14871701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ATTC7">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00467F"/>
          </a:solidFill>
        </p:spPr>
        <p:txBody>
          <a:bodyPr anchor="ctr"/>
          <a:lstStyle>
            <a:lvl1pPr algn="ct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rgbClr val="00467F"/>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16886914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ATTC ICON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2"/>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A208AC23-8612-4091-94BA-13118A8ED3B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Placeholder 9">
            <a:extLst>
              <a:ext uri="{FF2B5EF4-FFF2-40B4-BE49-F238E27FC236}">
                <a16:creationId xmlns:a16="http://schemas.microsoft.com/office/drawing/2014/main" id="{E0AD2A6A-44E6-4E7C-8BA0-F2AE9F105054}"/>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4398946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ATTC ICON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2"/>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B11805C7-EDAF-4DCB-942A-59128C6E701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DA11096B-3ACA-4AA0-9FAE-10C26884BE7D}"/>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25883189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ATTC ICON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2"/>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74A60A6B-0DBD-440F-AE05-659F7DEFB4C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CACD0FD9-C8F6-4F6A-A0E6-8FD95898D69C}"/>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328753956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ATTC ICON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2"/>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descr="Clock with solid fill">
            <a:extLst>
              <a:ext uri="{FF2B5EF4-FFF2-40B4-BE49-F238E27FC236}">
                <a16:creationId xmlns:a16="http://schemas.microsoft.com/office/drawing/2014/main" id="{7AC1B6A6-075A-4DE0-BAC6-6746FC8DF0D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2" name="Picture Placeholder 9">
            <a:extLst>
              <a:ext uri="{FF2B5EF4-FFF2-40B4-BE49-F238E27FC236}">
                <a16:creationId xmlns:a16="http://schemas.microsoft.com/office/drawing/2014/main" id="{E01BC69F-46BB-4BEB-B274-4064237F88B6}"/>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34135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NY TTC4">
    <p:spTree>
      <p:nvGrpSpPr>
        <p:cNvPr id="1" name=""/>
        <p:cNvGrpSpPr/>
        <p:nvPr/>
      </p:nvGrpSpPr>
      <p:grpSpPr>
        <a:xfrm>
          <a:off x="0" y="0"/>
          <a:ext cx="0" cy="0"/>
          <a:chOff x="0" y="0"/>
          <a:chExt cx="0" cy="0"/>
        </a:xfrm>
      </p:grpSpPr>
      <p:sp>
        <p:nvSpPr>
          <p:cNvPr id="5" name="Title 4"/>
          <p:cNvSpPr>
            <a:spLocks noGrp="1"/>
          </p:cNvSpPr>
          <p:nvPr>
            <p:ph type="title"/>
          </p:nvPr>
        </p:nvSpPr>
        <p:spPr>
          <a:xfrm>
            <a:off x="2" y="28000"/>
            <a:ext cx="12257532" cy="1050997"/>
          </a:xfrm>
          <a:noFill/>
        </p:spPr>
        <p:txBody>
          <a:bodyPr>
            <a:normAutofit/>
          </a:bodyPr>
          <a:lstStyle>
            <a:lvl1pPr algn="ctr">
              <a:defRPr sz="3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8" y="1901657"/>
            <a:ext cx="4920577" cy="3877350"/>
          </a:xfrm>
        </p:spPr>
        <p:txBody>
          <a:bodyPr/>
          <a:lstStyle>
            <a:lvl1pPr>
              <a:defRPr sz="1800">
                <a:solidFill>
                  <a:srgbClr val="00467F"/>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sp>
        <p:nvSpPr>
          <p:cNvPr id="6" name="Content Placeholder 6">
            <a:extLst>
              <a:ext uri="{FF2B5EF4-FFF2-40B4-BE49-F238E27FC236}">
                <a16:creationId xmlns:a16="http://schemas.microsoft.com/office/drawing/2014/main" id="{E2E73652-4BF5-4344-B2F5-37F8BDEB84EB}"/>
              </a:ext>
            </a:extLst>
          </p:cNvPr>
          <p:cNvSpPr>
            <a:spLocks noGrp="1"/>
          </p:cNvSpPr>
          <p:nvPr>
            <p:ph sz="quarter" idx="14"/>
          </p:nvPr>
        </p:nvSpPr>
        <p:spPr>
          <a:xfrm>
            <a:off x="6673114" y="1901657"/>
            <a:ext cx="4920577" cy="3831635"/>
          </a:xfrm>
        </p:spPr>
        <p:txBody>
          <a:bodyPr/>
          <a:lstStyle>
            <a:lvl1pPr>
              <a:defRPr lang="en-US" sz="1800" kern="1200" dirty="0">
                <a:solidFill>
                  <a:srgbClr val="00467F"/>
                </a:solidFill>
                <a:latin typeface="+mn-lt"/>
                <a:ea typeface="+mn-ea"/>
                <a:cs typeface="+mn-cs"/>
              </a:defRPr>
            </a:lvl1pPr>
          </a:lstStyle>
          <a:p>
            <a:pPr marL="0" lvl="0" indent="0" algn="l" defTabSz="685783" rtl="0" eaLnBrk="1" latinLnBrk="0" hangingPunct="1">
              <a:lnSpc>
                <a:spcPct val="108000"/>
              </a:lnSpc>
              <a:spcBef>
                <a:spcPts val="0"/>
              </a:spcBef>
              <a:spcAft>
                <a:spcPts val="600"/>
              </a:spcAft>
              <a:buClr>
                <a:schemeClr val="tx1">
                  <a:lumMod val="75000"/>
                  <a:lumOff val="25000"/>
                </a:schemeClr>
              </a:buClr>
              <a:buFontTx/>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D2588336-5FAB-4B6B-8B57-15D6C9BFAB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829" y="5513564"/>
            <a:ext cx="2559171" cy="1706115"/>
          </a:xfrm>
          <a:prstGeom prst="rect">
            <a:avLst/>
          </a:prstGeom>
        </p:spPr>
      </p:pic>
    </p:spTree>
    <p:extLst>
      <p:ext uri="{BB962C8B-B14F-4D97-AF65-F5344CB8AC3E}">
        <p14:creationId xmlns:p14="http://schemas.microsoft.com/office/powerpoint/2010/main" val="138608901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MHTTC1">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1" y="9780"/>
            <a:ext cx="12257532" cy="886265"/>
          </a:xfrm>
          <a:solidFill>
            <a:srgbClr val="CC4927"/>
          </a:solidFill>
        </p:spPr>
        <p:txBody>
          <a:bodyPr>
            <a:normAutofit/>
          </a:bodyPr>
          <a:lstStyle>
            <a:lvl1pPr algn="ctr">
              <a:defRPr sz="4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142004"/>
            <a:ext cx="100766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38218349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MHTTC2">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886265"/>
          </a:xfrm>
          <a:solidFill>
            <a:srgbClr val="CC4927"/>
          </a:solidFill>
        </p:spPr>
        <p:txBody>
          <a:bodyPr>
            <a:normAutofit/>
          </a:bodyPr>
          <a:lstStyle>
            <a:lvl1pPr algn="ctr">
              <a:defRPr sz="4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404447"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676E74F5-DCD8-4E73-9174-6F12ECF9E741}"/>
              </a:ext>
            </a:extLst>
          </p:cNvPr>
          <p:cNvSpPr>
            <a:spLocks noGrp="1"/>
          </p:cNvSpPr>
          <p:nvPr>
            <p:ph sz="quarter" idx="14"/>
          </p:nvPr>
        </p:nvSpPr>
        <p:spPr>
          <a:xfrm>
            <a:off x="6547339"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29956644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MHTTC3">
    <p:spTree>
      <p:nvGrpSpPr>
        <p:cNvPr id="1" name=""/>
        <p:cNvGrpSpPr/>
        <p:nvPr/>
      </p:nvGrpSpPr>
      <p:grpSpPr>
        <a:xfrm>
          <a:off x="0" y="0"/>
          <a:ext cx="0" cy="0"/>
          <a:chOff x="0" y="0"/>
          <a:chExt cx="0" cy="0"/>
        </a:xfrm>
      </p:grpSpPr>
      <p:sp>
        <p:nvSpPr>
          <p:cNvPr id="2" name="Title 1"/>
          <p:cNvSpPr>
            <a:spLocks noGrp="1"/>
          </p:cNvSpPr>
          <p:nvPr>
            <p:ph type="title"/>
          </p:nvPr>
        </p:nvSpPr>
        <p:spPr>
          <a:xfrm>
            <a:off x="107448" y="15688"/>
            <a:ext cx="11948565" cy="1257960"/>
          </a:xfrm>
          <a:solidFill>
            <a:schemeClr val="bg1"/>
          </a:solidFill>
          <a:ln>
            <a:noFill/>
          </a:ln>
        </p:spPr>
        <p:txBody>
          <a:bodyPr anchor="b">
            <a:normAutofit/>
          </a:bodyPr>
          <a:lstStyle>
            <a:lvl1pPr>
              <a:defRPr sz="4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sp>
        <p:nvSpPr>
          <p:cNvPr id="5" name="Content Placeholder 4">
            <a:extLst>
              <a:ext uri="{FF2B5EF4-FFF2-40B4-BE49-F238E27FC236}">
                <a16:creationId xmlns:a16="http://schemas.microsoft.com/office/drawing/2014/main" id="{F42D946C-8ECB-4612-85CC-369278C5A39A}"/>
              </a:ext>
            </a:extLst>
          </p:cNvPr>
          <p:cNvSpPr>
            <a:spLocks noGrp="1"/>
          </p:cNvSpPr>
          <p:nvPr>
            <p:ph sz="quarter" idx="10"/>
          </p:nvPr>
        </p:nvSpPr>
        <p:spPr>
          <a:xfrm>
            <a:off x="107951" y="1746124"/>
            <a:ext cx="11991975" cy="4343526"/>
          </a:xfrm>
          <a:solidFill>
            <a:srgbClr val="CC4927"/>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71881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MHTTC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912012"/>
          </a:xfrm>
          <a:solidFill>
            <a:srgbClr val="CC4927"/>
          </a:solidFill>
        </p:spPr>
        <p:txBody>
          <a:bodyPr>
            <a:normAutofit/>
          </a:bodyPr>
          <a:lstStyle>
            <a:lvl1pPr algn="ctr">
              <a:defRPr sz="4000"/>
            </a:lvl1pPr>
          </a:lstStyle>
          <a:p>
            <a:r>
              <a:rPr lang="en-US" dirty="0"/>
              <a:t>Click to edit Master title style</a:t>
            </a:r>
          </a:p>
        </p:txBody>
      </p:sp>
      <p:sp>
        <p:nvSpPr>
          <p:cNvPr id="5" name="Slide Number Placeholder 3">
            <a:extLst>
              <a:ext uri="{FF2B5EF4-FFF2-40B4-BE49-F238E27FC236}">
                <a16:creationId xmlns:a16="http://schemas.microsoft.com/office/drawing/2014/main" id="{2CBA6F3C-8482-47A9-AB96-DC8D90495A00}"/>
              </a:ext>
            </a:extLst>
          </p:cNvPr>
          <p:cNvSpPr txBox="1">
            <a:spLocks/>
          </p:cNvSpPr>
          <p:nvPr userDrawn="1"/>
        </p:nvSpPr>
        <p:spPr>
          <a:xfrm>
            <a:off x="91441" y="6318066"/>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Placeholder 9">
            <a:extLst>
              <a:ext uri="{FF2B5EF4-FFF2-40B4-BE49-F238E27FC236}">
                <a16:creationId xmlns:a16="http://schemas.microsoft.com/office/drawing/2014/main" id="{9EE3038F-9134-4BC6-894E-2BCDC0F7181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Content Placeholder 3">
            <a:extLst>
              <a:ext uri="{FF2B5EF4-FFF2-40B4-BE49-F238E27FC236}">
                <a16:creationId xmlns:a16="http://schemas.microsoft.com/office/drawing/2014/main" id="{2ED9F415-32EE-4BD9-B8DD-FCEDB191511B}"/>
              </a:ext>
            </a:extLst>
          </p:cNvPr>
          <p:cNvSpPr>
            <a:spLocks noGrp="1"/>
          </p:cNvSpPr>
          <p:nvPr>
            <p:ph sz="quarter" idx="10"/>
          </p:nvPr>
        </p:nvSpPr>
        <p:spPr>
          <a:xfrm>
            <a:off x="733425" y="3094038"/>
            <a:ext cx="10739438" cy="322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81929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secHead" preserve="1">
  <p:cSld name="MHTTC5">
    <p:spTree>
      <p:nvGrpSpPr>
        <p:cNvPr id="1" name=""/>
        <p:cNvGrpSpPr/>
        <p:nvPr/>
      </p:nvGrpSpPr>
      <p:grpSpPr>
        <a:xfrm>
          <a:off x="0" y="0"/>
          <a:ext cx="0" cy="0"/>
          <a:chOff x="0" y="0"/>
          <a:chExt cx="0" cy="0"/>
        </a:xfrm>
      </p:grpSpPr>
      <p:sp>
        <p:nvSpPr>
          <p:cNvPr id="2" name="Title 1"/>
          <p:cNvSpPr>
            <a:spLocks noGrp="1"/>
          </p:cNvSpPr>
          <p:nvPr>
            <p:ph type="title"/>
          </p:nvPr>
        </p:nvSpPr>
        <p:spPr>
          <a:xfrm>
            <a:off x="2033666" y="244253"/>
            <a:ext cx="8124671" cy="953858"/>
          </a:xfrm>
          <a:solidFill>
            <a:schemeClr val="bg1"/>
          </a:solidFill>
          <a:ln>
            <a:noFill/>
          </a:ln>
        </p:spPr>
        <p:txBody>
          <a:bodyPr anchor="b">
            <a:normAutofit/>
          </a:bodyPr>
          <a:lstStyle>
            <a:lvl1pPr algn="ctr">
              <a:defRPr sz="4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107448" y="1730327"/>
            <a:ext cx="11948565" cy="4359324"/>
          </a:xfrm>
          <a:solidFill>
            <a:srgbClr val="CC4927"/>
          </a:solidFill>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grpSp>
        <p:nvGrpSpPr>
          <p:cNvPr id="8" name="Discussion Icon">
            <a:extLst>
              <a:ext uri="{FF2B5EF4-FFF2-40B4-BE49-F238E27FC236}">
                <a16:creationId xmlns:a16="http://schemas.microsoft.com/office/drawing/2014/main" id="{94169165-CE11-4352-85DD-C60F4BEEEB5C}"/>
              </a:ext>
              <a:ext uri="{C183D7F6-B498-43B3-948B-1728B52AA6E4}">
                <adec:decorative xmlns:adec="http://schemas.microsoft.com/office/drawing/2017/decorative" val="1"/>
              </a:ext>
            </a:extLst>
          </p:cNvPr>
          <p:cNvGrpSpPr>
            <a:grpSpLocks noChangeAspect="1"/>
          </p:cNvGrpSpPr>
          <p:nvPr userDrawn="1"/>
        </p:nvGrpSpPr>
        <p:grpSpPr>
          <a:xfrm>
            <a:off x="10255320" y="172091"/>
            <a:ext cx="1703597" cy="1192516"/>
            <a:chOff x="8851900" y="1616428"/>
            <a:chExt cx="2413000" cy="1689099"/>
          </a:xfrm>
        </p:grpSpPr>
        <p:sp>
          <p:nvSpPr>
            <p:cNvPr id="10" name="Freeform: Shape 9">
              <a:extLst>
                <a:ext uri="{FF2B5EF4-FFF2-40B4-BE49-F238E27FC236}">
                  <a16:creationId xmlns:a16="http://schemas.microsoft.com/office/drawing/2014/main" id="{22CAB78D-BF88-4AA2-96B8-BF7D16907951}"/>
                </a:ext>
                <a:ext uri="{C183D7F6-B498-43B3-948B-1728B52AA6E4}">
                  <adec:decorative xmlns:adec="http://schemas.microsoft.com/office/drawing/2017/decorative" val="1"/>
                </a:ext>
              </a:extLst>
            </p:cNvPr>
            <p:cNvSpPr/>
            <p:nvPr/>
          </p:nvSpPr>
          <p:spPr>
            <a:xfrm>
              <a:off x="8851900" y="1616428"/>
              <a:ext cx="1508125" cy="1357312"/>
            </a:xfrm>
            <a:custGeom>
              <a:avLst/>
              <a:gdLst>
                <a:gd name="connsiteX0" fmla="*/ 1025525 w 1508125"/>
                <a:gd name="connsiteY0" fmla="*/ 211138 h 1357312"/>
                <a:gd name="connsiteX1" fmla="*/ 1508125 w 1508125"/>
                <a:gd name="connsiteY1" fmla="*/ 211138 h 1357312"/>
                <a:gd name="connsiteX2" fmla="*/ 1508125 w 1508125"/>
                <a:gd name="connsiteY2" fmla="*/ 120650 h 1357312"/>
                <a:gd name="connsiteX3" fmla="*/ 1387475 w 1508125"/>
                <a:gd name="connsiteY3" fmla="*/ 0 h 1357312"/>
                <a:gd name="connsiteX4" fmla="*/ 120650 w 1508125"/>
                <a:gd name="connsiteY4" fmla="*/ 0 h 1357312"/>
                <a:gd name="connsiteX5" fmla="*/ 0 w 1508125"/>
                <a:gd name="connsiteY5" fmla="*/ 120650 h 1357312"/>
                <a:gd name="connsiteX6" fmla="*/ 0 w 1508125"/>
                <a:gd name="connsiteY6" fmla="*/ 935038 h 1357312"/>
                <a:gd name="connsiteX7" fmla="*/ 120650 w 1508125"/>
                <a:gd name="connsiteY7" fmla="*/ 1055688 h 1357312"/>
                <a:gd name="connsiteX8" fmla="*/ 301625 w 1508125"/>
                <a:gd name="connsiteY8" fmla="*/ 1055688 h 1357312"/>
                <a:gd name="connsiteX9" fmla="*/ 301625 w 1508125"/>
                <a:gd name="connsiteY9" fmla="*/ 1357313 h 1357312"/>
                <a:gd name="connsiteX10" fmla="*/ 603250 w 1508125"/>
                <a:gd name="connsiteY10" fmla="*/ 1055688 h 1357312"/>
                <a:gd name="connsiteX11" fmla="*/ 784225 w 1508125"/>
                <a:gd name="connsiteY11" fmla="*/ 1055688 h 1357312"/>
                <a:gd name="connsiteX12" fmla="*/ 784225 w 1508125"/>
                <a:gd name="connsiteY12" fmla="*/ 452438 h 1357312"/>
                <a:gd name="connsiteX13" fmla="*/ 1025525 w 1508125"/>
                <a:gd name="connsiteY13" fmla="*/ 211138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125" h="1357312">
                  <a:moveTo>
                    <a:pt x="1025525" y="211138"/>
                  </a:moveTo>
                  <a:lnTo>
                    <a:pt x="1508125" y="211138"/>
                  </a:lnTo>
                  <a:lnTo>
                    <a:pt x="1508125" y="120650"/>
                  </a:lnTo>
                  <a:cubicBezTo>
                    <a:pt x="1508125" y="54292"/>
                    <a:pt x="1453833" y="0"/>
                    <a:pt x="1387475" y="0"/>
                  </a:cubicBezTo>
                  <a:lnTo>
                    <a:pt x="120650" y="0"/>
                  </a:lnTo>
                  <a:cubicBezTo>
                    <a:pt x="54293" y="0"/>
                    <a:pt x="0" y="54292"/>
                    <a:pt x="0" y="120650"/>
                  </a:cubicBezTo>
                  <a:lnTo>
                    <a:pt x="0" y="935038"/>
                  </a:lnTo>
                  <a:cubicBezTo>
                    <a:pt x="0" y="1001395"/>
                    <a:pt x="54293" y="1055688"/>
                    <a:pt x="120650" y="1055688"/>
                  </a:cubicBezTo>
                  <a:lnTo>
                    <a:pt x="301625" y="1055688"/>
                  </a:lnTo>
                  <a:lnTo>
                    <a:pt x="301625" y="1357313"/>
                  </a:lnTo>
                  <a:lnTo>
                    <a:pt x="603250" y="1055688"/>
                  </a:lnTo>
                  <a:lnTo>
                    <a:pt x="784225" y="1055688"/>
                  </a:lnTo>
                  <a:lnTo>
                    <a:pt x="784225" y="452438"/>
                  </a:lnTo>
                  <a:cubicBezTo>
                    <a:pt x="784225" y="319723"/>
                    <a:pt x="892810" y="211138"/>
                    <a:pt x="1025525" y="211138"/>
                  </a:cubicBezTo>
                  <a:close/>
                </a:path>
              </a:pathLst>
            </a:custGeom>
            <a:solidFill>
              <a:srgbClr val="CD4928"/>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Freeform: Shape 10">
              <a:extLst>
                <a:ext uri="{FF2B5EF4-FFF2-40B4-BE49-F238E27FC236}">
                  <a16:creationId xmlns:a16="http://schemas.microsoft.com/office/drawing/2014/main" id="{E8B8CE00-BFA6-4C92-B188-869EE26A8369}"/>
                </a:ext>
                <a:ext uri="{C183D7F6-B498-43B3-948B-1728B52AA6E4}">
                  <adec:decorative xmlns:adec="http://schemas.microsoft.com/office/drawing/2017/decorative" val="1"/>
                </a:ext>
              </a:extLst>
            </p:cNvPr>
            <p:cNvSpPr/>
            <p:nvPr/>
          </p:nvSpPr>
          <p:spPr>
            <a:xfrm>
              <a:off x="9756775" y="1948215"/>
              <a:ext cx="1508125" cy="1357312"/>
            </a:xfrm>
            <a:custGeom>
              <a:avLst/>
              <a:gdLst>
                <a:gd name="connsiteX0" fmla="*/ 1387475 w 1508125"/>
                <a:gd name="connsiteY0" fmla="*/ 0 h 1357312"/>
                <a:gd name="connsiteX1" fmla="*/ 120650 w 1508125"/>
                <a:gd name="connsiteY1" fmla="*/ 0 h 1357312"/>
                <a:gd name="connsiteX2" fmla="*/ 0 w 1508125"/>
                <a:gd name="connsiteY2" fmla="*/ 120650 h 1357312"/>
                <a:gd name="connsiteX3" fmla="*/ 0 w 1508125"/>
                <a:gd name="connsiteY3" fmla="*/ 935038 h 1357312"/>
                <a:gd name="connsiteX4" fmla="*/ 120650 w 1508125"/>
                <a:gd name="connsiteY4" fmla="*/ 1055688 h 1357312"/>
                <a:gd name="connsiteX5" fmla="*/ 904875 w 1508125"/>
                <a:gd name="connsiteY5" fmla="*/ 1055688 h 1357312"/>
                <a:gd name="connsiteX6" fmla="*/ 1206500 w 1508125"/>
                <a:gd name="connsiteY6" fmla="*/ 1357313 h 1357312"/>
                <a:gd name="connsiteX7" fmla="*/ 1206500 w 1508125"/>
                <a:gd name="connsiteY7" fmla="*/ 1055688 h 1357312"/>
                <a:gd name="connsiteX8" fmla="*/ 1387475 w 1508125"/>
                <a:gd name="connsiteY8" fmla="*/ 1055688 h 1357312"/>
                <a:gd name="connsiteX9" fmla="*/ 1508125 w 1508125"/>
                <a:gd name="connsiteY9" fmla="*/ 935038 h 1357312"/>
                <a:gd name="connsiteX10" fmla="*/ 1508125 w 1508125"/>
                <a:gd name="connsiteY10" fmla="*/ 120650 h 1357312"/>
                <a:gd name="connsiteX11" fmla="*/ 1387475 w 1508125"/>
                <a:gd name="connsiteY11" fmla="*/ 0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125" h="1357312">
                  <a:moveTo>
                    <a:pt x="1387475" y="0"/>
                  </a:moveTo>
                  <a:lnTo>
                    <a:pt x="120650" y="0"/>
                  </a:lnTo>
                  <a:cubicBezTo>
                    <a:pt x="54292" y="0"/>
                    <a:pt x="0" y="54292"/>
                    <a:pt x="0" y="120650"/>
                  </a:cubicBezTo>
                  <a:lnTo>
                    <a:pt x="0" y="935038"/>
                  </a:lnTo>
                  <a:cubicBezTo>
                    <a:pt x="0" y="1001395"/>
                    <a:pt x="54292" y="1055688"/>
                    <a:pt x="120650" y="1055688"/>
                  </a:cubicBezTo>
                  <a:lnTo>
                    <a:pt x="904875" y="1055688"/>
                  </a:lnTo>
                  <a:lnTo>
                    <a:pt x="1206500" y="1357313"/>
                  </a:lnTo>
                  <a:lnTo>
                    <a:pt x="1206500" y="1055688"/>
                  </a:lnTo>
                  <a:lnTo>
                    <a:pt x="1387475" y="1055688"/>
                  </a:lnTo>
                  <a:cubicBezTo>
                    <a:pt x="1453832" y="1055688"/>
                    <a:pt x="1508125" y="1001395"/>
                    <a:pt x="1508125" y="935038"/>
                  </a:cubicBezTo>
                  <a:lnTo>
                    <a:pt x="1508125" y="120650"/>
                  </a:lnTo>
                  <a:cubicBezTo>
                    <a:pt x="1508125" y="54292"/>
                    <a:pt x="1453832" y="0"/>
                    <a:pt x="1387475" y="0"/>
                  </a:cubicBezTo>
                  <a:close/>
                </a:path>
              </a:pathLst>
            </a:custGeom>
            <a:solidFill>
              <a:srgbClr val="94A545"/>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1462488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MHTTC6">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CC4927"/>
          </a:solidFill>
        </p:spPr>
        <p:txBody>
          <a:bodyPr vert="vert270" anchor="ctr"/>
          <a:lstStyle>
            <a:lvl1pPr algn="ct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rgbClr val="00467F"/>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25678136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MHTTC7">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CC4927"/>
          </a:solidFill>
        </p:spPr>
        <p:txBody>
          <a:bodyPr anchor="ctr"/>
          <a:lstStyle>
            <a:lvl1pPr algn="ct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rgbClr val="00467F"/>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4837347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MHTTC ICON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0" y="1856234"/>
            <a:ext cx="8491539" cy="3997325"/>
          </a:xfrm>
        </p:spPr>
        <p:txBody>
          <a:bodyPr vert="horz" lIns="91440" tIns="45720" rIns="91440" bIns="45720" rtlCol="0">
            <a:normAutofit/>
          </a:bodyPr>
          <a:lstStyle/>
          <a:p>
            <a:endParaRPr lang="en-US" sz="3600" dirty="0">
              <a:solidFill>
                <a:srgbClr val="00467F"/>
              </a:solidFill>
            </a:endParaRPr>
          </a:p>
        </p:txBody>
      </p:sp>
      <p:pic>
        <p:nvPicPr>
          <p:cNvPr id="9" name="Graphic 8">
            <a:extLst>
              <a:ext uri="{FF2B5EF4-FFF2-40B4-BE49-F238E27FC236}">
                <a16:creationId xmlns:a16="http://schemas.microsoft.com/office/drawing/2014/main" id="{0367CA35-7E1D-4329-9DDF-3DF0E00E79B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BCD1D239-B79D-4033-9043-9AAF935A3B12}"/>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341907977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MHTTC ICON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 name="Graphic 7">
            <a:extLst>
              <a:ext uri="{FF2B5EF4-FFF2-40B4-BE49-F238E27FC236}">
                <a16:creationId xmlns:a16="http://schemas.microsoft.com/office/drawing/2014/main" id="{9366C7C7-7A85-4C93-A31C-FAB24A81317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0" y="1856234"/>
            <a:ext cx="8491539" cy="3997325"/>
          </a:xfrm>
        </p:spPr>
        <p:txBody>
          <a:bodyPr vert="horz" lIns="91440" tIns="45720" rIns="91440" bIns="45720" rtlCol="0">
            <a:normAutofit/>
          </a:bodyPr>
          <a:lstStyle/>
          <a:p>
            <a:endParaRPr lang="en-US" sz="3600" dirty="0">
              <a:solidFill>
                <a:srgbClr val="00467F"/>
              </a:solidFill>
            </a:endParaRPr>
          </a:p>
        </p:txBody>
      </p:sp>
      <p:pic>
        <p:nvPicPr>
          <p:cNvPr id="9" name="Picture Placeholder 9">
            <a:extLst>
              <a:ext uri="{FF2B5EF4-FFF2-40B4-BE49-F238E27FC236}">
                <a16:creationId xmlns:a16="http://schemas.microsoft.com/office/drawing/2014/main" id="{04122FCA-F266-4466-87E0-7D6A11E7A3EA}"/>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18210248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MHTTC ICON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0" y="1856234"/>
            <a:ext cx="8491539" cy="3997325"/>
          </a:xfrm>
        </p:spPr>
        <p:txBody>
          <a:bodyPr vert="horz" lIns="91440" tIns="45720" rIns="91440" bIns="45720" rtlCol="0">
            <a:normAutofit/>
          </a:bodyPr>
          <a:lstStyle/>
          <a:p>
            <a:endParaRPr lang="en-US" sz="3600" dirty="0">
              <a:solidFill>
                <a:srgbClr val="00467F"/>
              </a:solidFill>
            </a:endParaRPr>
          </a:p>
        </p:txBody>
      </p:sp>
      <p:pic>
        <p:nvPicPr>
          <p:cNvPr id="9" name="Graphic 8">
            <a:extLst>
              <a:ext uri="{FF2B5EF4-FFF2-40B4-BE49-F238E27FC236}">
                <a16:creationId xmlns:a16="http://schemas.microsoft.com/office/drawing/2014/main" id="{99DFD95B-FE83-4FD2-B58A-5FF45B4C8D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1AFB0342-56E9-4D8D-A371-9D6EA6262449}"/>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4278013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TTC1">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2" y="9780"/>
            <a:ext cx="12257532" cy="886265"/>
          </a:xfrm>
          <a:solidFill>
            <a:srgbClr val="00467F"/>
          </a:solidFill>
        </p:spPr>
        <p:txBody>
          <a:bodyPr>
            <a:normAutofit/>
          </a:bodyPr>
          <a:lstStyle>
            <a:lvl1pPr algn="ctr">
              <a:defRPr sz="3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142004"/>
            <a:ext cx="100766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1417342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MHTTC ICON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0" y="1856234"/>
            <a:ext cx="8491539" cy="3997325"/>
          </a:xfrm>
        </p:spPr>
        <p:txBody>
          <a:bodyPr vert="horz" lIns="91440" tIns="45720" rIns="91440" bIns="45720" rtlCol="0">
            <a:normAutofit/>
          </a:bodyPr>
          <a:lstStyle/>
          <a:p>
            <a:endParaRPr lang="en-US" sz="3600" dirty="0">
              <a:solidFill>
                <a:srgbClr val="00467F"/>
              </a:solidFill>
            </a:endParaRPr>
          </a:p>
        </p:txBody>
      </p:sp>
      <p:pic>
        <p:nvPicPr>
          <p:cNvPr id="8" name="Graphic 7" descr="Clock with solid fill">
            <a:extLst>
              <a:ext uri="{FF2B5EF4-FFF2-40B4-BE49-F238E27FC236}">
                <a16:creationId xmlns:a16="http://schemas.microsoft.com/office/drawing/2014/main" id="{F2F9CE05-75AD-400F-8388-A9A13F7682F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A2FA3BEE-006E-45D8-92BC-3B780DA28E2C}"/>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9303414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PTTC1">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1" y="9780"/>
            <a:ext cx="12257532" cy="886265"/>
          </a:xfrm>
          <a:solidFill>
            <a:srgbClr val="94A545"/>
          </a:solidFill>
        </p:spPr>
        <p:txBody>
          <a:bodyPr>
            <a:normAutofit/>
          </a:bodyPr>
          <a:lstStyle>
            <a:lvl1pPr algn="ctr">
              <a:defRPr sz="4000">
                <a:solidFill>
                  <a:schemeClr val="tx1"/>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142004"/>
            <a:ext cx="100766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51617000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PTTC2">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886265"/>
          </a:xfrm>
          <a:solidFill>
            <a:srgbClr val="94A545"/>
          </a:solidFill>
        </p:spPr>
        <p:txBody>
          <a:bodyPr>
            <a:normAutofit/>
          </a:bodyPr>
          <a:lstStyle>
            <a:lvl1pPr algn="ctr">
              <a:defRPr sz="4000">
                <a:solidFill>
                  <a:schemeClr val="tx1"/>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404447"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676E74F5-DCD8-4E73-9174-6F12ECF9E741}"/>
              </a:ext>
            </a:extLst>
          </p:cNvPr>
          <p:cNvSpPr>
            <a:spLocks noGrp="1"/>
          </p:cNvSpPr>
          <p:nvPr>
            <p:ph sz="quarter" idx="14"/>
          </p:nvPr>
        </p:nvSpPr>
        <p:spPr>
          <a:xfrm>
            <a:off x="6547339"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2627701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PTTC3">
    <p:spTree>
      <p:nvGrpSpPr>
        <p:cNvPr id="1" name=""/>
        <p:cNvGrpSpPr/>
        <p:nvPr/>
      </p:nvGrpSpPr>
      <p:grpSpPr>
        <a:xfrm>
          <a:off x="0" y="0"/>
          <a:ext cx="0" cy="0"/>
          <a:chOff x="0" y="0"/>
          <a:chExt cx="0" cy="0"/>
        </a:xfrm>
      </p:grpSpPr>
      <p:sp>
        <p:nvSpPr>
          <p:cNvPr id="2" name="Title 1"/>
          <p:cNvSpPr>
            <a:spLocks noGrp="1"/>
          </p:cNvSpPr>
          <p:nvPr>
            <p:ph type="title"/>
          </p:nvPr>
        </p:nvSpPr>
        <p:spPr>
          <a:xfrm>
            <a:off x="107448" y="15688"/>
            <a:ext cx="11948565" cy="1257960"/>
          </a:xfrm>
          <a:solidFill>
            <a:schemeClr val="bg1"/>
          </a:solidFill>
          <a:ln>
            <a:noFill/>
          </a:ln>
        </p:spPr>
        <p:txBody>
          <a:bodyPr anchor="b">
            <a:normAutofit/>
          </a:bodyPr>
          <a:lstStyle>
            <a:lvl1pPr>
              <a:defRPr sz="4000">
                <a:solidFill>
                  <a:schemeClr val="tx1"/>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sp>
        <p:nvSpPr>
          <p:cNvPr id="5" name="Content Placeholder 4">
            <a:extLst>
              <a:ext uri="{FF2B5EF4-FFF2-40B4-BE49-F238E27FC236}">
                <a16:creationId xmlns:a16="http://schemas.microsoft.com/office/drawing/2014/main" id="{F42D946C-8ECB-4612-85CC-369278C5A39A}"/>
              </a:ext>
            </a:extLst>
          </p:cNvPr>
          <p:cNvSpPr>
            <a:spLocks noGrp="1"/>
          </p:cNvSpPr>
          <p:nvPr>
            <p:ph sz="quarter" idx="10"/>
          </p:nvPr>
        </p:nvSpPr>
        <p:spPr>
          <a:xfrm>
            <a:off x="107951" y="1746124"/>
            <a:ext cx="11991975" cy="4343526"/>
          </a:xfrm>
          <a:solidFill>
            <a:srgbClr val="94A545"/>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023726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PTTC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912012"/>
          </a:xfrm>
          <a:solidFill>
            <a:srgbClr val="94A545"/>
          </a:solidFill>
        </p:spPr>
        <p:txBody>
          <a:bodyPr>
            <a:normAutofit/>
          </a:bodyPr>
          <a:lstStyle>
            <a:lvl1pPr algn="ctr">
              <a:defRPr sz="4000">
                <a:solidFill>
                  <a:schemeClr val="tx1"/>
                </a:solidFill>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2CBA6F3C-8482-47A9-AB96-DC8D90495A00}"/>
              </a:ext>
            </a:extLst>
          </p:cNvPr>
          <p:cNvSpPr txBox="1">
            <a:spLocks/>
          </p:cNvSpPr>
          <p:nvPr userDrawn="1"/>
        </p:nvSpPr>
        <p:spPr>
          <a:xfrm>
            <a:off x="91441" y="6318066"/>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Placeholder 9">
            <a:extLst>
              <a:ext uri="{FF2B5EF4-FFF2-40B4-BE49-F238E27FC236}">
                <a16:creationId xmlns:a16="http://schemas.microsoft.com/office/drawing/2014/main" id="{9EE3038F-9134-4BC6-894E-2BCDC0F7181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Content Placeholder 3">
            <a:extLst>
              <a:ext uri="{FF2B5EF4-FFF2-40B4-BE49-F238E27FC236}">
                <a16:creationId xmlns:a16="http://schemas.microsoft.com/office/drawing/2014/main" id="{2ED9F415-32EE-4BD9-B8DD-FCEDB191511B}"/>
              </a:ext>
            </a:extLst>
          </p:cNvPr>
          <p:cNvSpPr>
            <a:spLocks noGrp="1"/>
          </p:cNvSpPr>
          <p:nvPr>
            <p:ph sz="quarter" idx="10"/>
          </p:nvPr>
        </p:nvSpPr>
        <p:spPr>
          <a:xfrm>
            <a:off x="733425" y="3094038"/>
            <a:ext cx="10739438" cy="322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81592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secHead" preserve="1">
  <p:cSld name="PTTC5">
    <p:spTree>
      <p:nvGrpSpPr>
        <p:cNvPr id="1" name=""/>
        <p:cNvGrpSpPr/>
        <p:nvPr/>
      </p:nvGrpSpPr>
      <p:grpSpPr>
        <a:xfrm>
          <a:off x="0" y="0"/>
          <a:ext cx="0" cy="0"/>
          <a:chOff x="0" y="0"/>
          <a:chExt cx="0" cy="0"/>
        </a:xfrm>
      </p:grpSpPr>
      <p:sp>
        <p:nvSpPr>
          <p:cNvPr id="2" name="Title 1"/>
          <p:cNvSpPr>
            <a:spLocks noGrp="1"/>
          </p:cNvSpPr>
          <p:nvPr>
            <p:ph type="title"/>
          </p:nvPr>
        </p:nvSpPr>
        <p:spPr>
          <a:xfrm>
            <a:off x="2033666" y="244253"/>
            <a:ext cx="8124671" cy="953858"/>
          </a:xfrm>
          <a:solidFill>
            <a:schemeClr val="bg1"/>
          </a:solidFill>
          <a:ln>
            <a:noFill/>
          </a:ln>
        </p:spPr>
        <p:txBody>
          <a:bodyPr anchor="b">
            <a:normAutofit/>
          </a:bodyPr>
          <a:lstStyle>
            <a:lvl1pPr algn="ctr">
              <a:defRPr sz="4000">
                <a:solidFill>
                  <a:schemeClr val="tx1"/>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107448" y="1730327"/>
            <a:ext cx="11948565" cy="4359324"/>
          </a:xfrm>
          <a:solidFill>
            <a:srgbClr val="94A545"/>
          </a:solidFill>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grpSp>
        <p:nvGrpSpPr>
          <p:cNvPr id="8" name="Discussion Icon">
            <a:extLst>
              <a:ext uri="{FF2B5EF4-FFF2-40B4-BE49-F238E27FC236}">
                <a16:creationId xmlns:a16="http://schemas.microsoft.com/office/drawing/2014/main" id="{94169165-CE11-4352-85DD-C60F4BEEEB5C}"/>
              </a:ext>
              <a:ext uri="{C183D7F6-B498-43B3-948B-1728B52AA6E4}">
                <adec:decorative xmlns:adec="http://schemas.microsoft.com/office/drawing/2017/decorative" val="1"/>
              </a:ext>
            </a:extLst>
          </p:cNvPr>
          <p:cNvGrpSpPr>
            <a:grpSpLocks noChangeAspect="1"/>
          </p:cNvGrpSpPr>
          <p:nvPr userDrawn="1"/>
        </p:nvGrpSpPr>
        <p:grpSpPr>
          <a:xfrm>
            <a:off x="10255320" y="172091"/>
            <a:ext cx="1703597" cy="1192516"/>
            <a:chOff x="8851900" y="1616428"/>
            <a:chExt cx="2413000" cy="1689099"/>
          </a:xfrm>
        </p:grpSpPr>
        <p:sp>
          <p:nvSpPr>
            <p:cNvPr id="10" name="Freeform: Shape 9">
              <a:extLst>
                <a:ext uri="{FF2B5EF4-FFF2-40B4-BE49-F238E27FC236}">
                  <a16:creationId xmlns:a16="http://schemas.microsoft.com/office/drawing/2014/main" id="{22CAB78D-BF88-4AA2-96B8-BF7D16907951}"/>
                </a:ext>
                <a:ext uri="{C183D7F6-B498-43B3-948B-1728B52AA6E4}">
                  <adec:decorative xmlns:adec="http://schemas.microsoft.com/office/drawing/2017/decorative" val="1"/>
                </a:ext>
              </a:extLst>
            </p:cNvPr>
            <p:cNvSpPr/>
            <p:nvPr/>
          </p:nvSpPr>
          <p:spPr>
            <a:xfrm>
              <a:off x="8851900" y="1616428"/>
              <a:ext cx="1508125" cy="1357312"/>
            </a:xfrm>
            <a:custGeom>
              <a:avLst/>
              <a:gdLst>
                <a:gd name="connsiteX0" fmla="*/ 1025525 w 1508125"/>
                <a:gd name="connsiteY0" fmla="*/ 211138 h 1357312"/>
                <a:gd name="connsiteX1" fmla="*/ 1508125 w 1508125"/>
                <a:gd name="connsiteY1" fmla="*/ 211138 h 1357312"/>
                <a:gd name="connsiteX2" fmla="*/ 1508125 w 1508125"/>
                <a:gd name="connsiteY2" fmla="*/ 120650 h 1357312"/>
                <a:gd name="connsiteX3" fmla="*/ 1387475 w 1508125"/>
                <a:gd name="connsiteY3" fmla="*/ 0 h 1357312"/>
                <a:gd name="connsiteX4" fmla="*/ 120650 w 1508125"/>
                <a:gd name="connsiteY4" fmla="*/ 0 h 1357312"/>
                <a:gd name="connsiteX5" fmla="*/ 0 w 1508125"/>
                <a:gd name="connsiteY5" fmla="*/ 120650 h 1357312"/>
                <a:gd name="connsiteX6" fmla="*/ 0 w 1508125"/>
                <a:gd name="connsiteY6" fmla="*/ 935038 h 1357312"/>
                <a:gd name="connsiteX7" fmla="*/ 120650 w 1508125"/>
                <a:gd name="connsiteY7" fmla="*/ 1055688 h 1357312"/>
                <a:gd name="connsiteX8" fmla="*/ 301625 w 1508125"/>
                <a:gd name="connsiteY8" fmla="*/ 1055688 h 1357312"/>
                <a:gd name="connsiteX9" fmla="*/ 301625 w 1508125"/>
                <a:gd name="connsiteY9" fmla="*/ 1357313 h 1357312"/>
                <a:gd name="connsiteX10" fmla="*/ 603250 w 1508125"/>
                <a:gd name="connsiteY10" fmla="*/ 1055688 h 1357312"/>
                <a:gd name="connsiteX11" fmla="*/ 784225 w 1508125"/>
                <a:gd name="connsiteY11" fmla="*/ 1055688 h 1357312"/>
                <a:gd name="connsiteX12" fmla="*/ 784225 w 1508125"/>
                <a:gd name="connsiteY12" fmla="*/ 452438 h 1357312"/>
                <a:gd name="connsiteX13" fmla="*/ 1025525 w 1508125"/>
                <a:gd name="connsiteY13" fmla="*/ 211138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125" h="1357312">
                  <a:moveTo>
                    <a:pt x="1025525" y="211138"/>
                  </a:moveTo>
                  <a:lnTo>
                    <a:pt x="1508125" y="211138"/>
                  </a:lnTo>
                  <a:lnTo>
                    <a:pt x="1508125" y="120650"/>
                  </a:lnTo>
                  <a:cubicBezTo>
                    <a:pt x="1508125" y="54292"/>
                    <a:pt x="1453833" y="0"/>
                    <a:pt x="1387475" y="0"/>
                  </a:cubicBezTo>
                  <a:lnTo>
                    <a:pt x="120650" y="0"/>
                  </a:lnTo>
                  <a:cubicBezTo>
                    <a:pt x="54293" y="0"/>
                    <a:pt x="0" y="54292"/>
                    <a:pt x="0" y="120650"/>
                  </a:cubicBezTo>
                  <a:lnTo>
                    <a:pt x="0" y="935038"/>
                  </a:lnTo>
                  <a:cubicBezTo>
                    <a:pt x="0" y="1001395"/>
                    <a:pt x="54293" y="1055688"/>
                    <a:pt x="120650" y="1055688"/>
                  </a:cubicBezTo>
                  <a:lnTo>
                    <a:pt x="301625" y="1055688"/>
                  </a:lnTo>
                  <a:lnTo>
                    <a:pt x="301625" y="1357313"/>
                  </a:lnTo>
                  <a:lnTo>
                    <a:pt x="603250" y="1055688"/>
                  </a:lnTo>
                  <a:lnTo>
                    <a:pt x="784225" y="1055688"/>
                  </a:lnTo>
                  <a:lnTo>
                    <a:pt x="784225" y="452438"/>
                  </a:lnTo>
                  <a:cubicBezTo>
                    <a:pt x="784225" y="319723"/>
                    <a:pt x="892810" y="211138"/>
                    <a:pt x="1025525" y="211138"/>
                  </a:cubicBezTo>
                  <a:close/>
                </a:path>
              </a:pathLst>
            </a:custGeom>
            <a:solidFill>
              <a:srgbClr val="CD4928"/>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Freeform: Shape 10">
              <a:extLst>
                <a:ext uri="{FF2B5EF4-FFF2-40B4-BE49-F238E27FC236}">
                  <a16:creationId xmlns:a16="http://schemas.microsoft.com/office/drawing/2014/main" id="{E8B8CE00-BFA6-4C92-B188-869EE26A8369}"/>
                </a:ext>
                <a:ext uri="{C183D7F6-B498-43B3-948B-1728B52AA6E4}">
                  <adec:decorative xmlns:adec="http://schemas.microsoft.com/office/drawing/2017/decorative" val="1"/>
                </a:ext>
              </a:extLst>
            </p:cNvPr>
            <p:cNvSpPr/>
            <p:nvPr/>
          </p:nvSpPr>
          <p:spPr>
            <a:xfrm>
              <a:off x="9756775" y="1948215"/>
              <a:ext cx="1508125" cy="1357312"/>
            </a:xfrm>
            <a:custGeom>
              <a:avLst/>
              <a:gdLst>
                <a:gd name="connsiteX0" fmla="*/ 1387475 w 1508125"/>
                <a:gd name="connsiteY0" fmla="*/ 0 h 1357312"/>
                <a:gd name="connsiteX1" fmla="*/ 120650 w 1508125"/>
                <a:gd name="connsiteY1" fmla="*/ 0 h 1357312"/>
                <a:gd name="connsiteX2" fmla="*/ 0 w 1508125"/>
                <a:gd name="connsiteY2" fmla="*/ 120650 h 1357312"/>
                <a:gd name="connsiteX3" fmla="*/ 0 w 1508125"/>
                <a:gd name="connsiteY3" fmla="*/ 935038 h 1357312"/>
                <a:gd name="connsiteX4" fmla="*/ 120650 w 1508125"/>
                <a:gd name="connsiteY4" fmla="*/ 1055688 h 1357312"/>
                <a:gd name="connsiteX5" fmla="*/ 904875 w 1508125"/>
                <a:gd name="connsiteY5" fmla="*/ 1055688 h 1357312"/>
                <a:gd name="connsiteX6" fmla="*/ 1206500 w 1508125"/>
                <a:gd name="connsiteY6" fmla="*/ 1357313 h 1357312"/>
                <a:gd name="connsiteX7" fmla="*/ 1206500 w 1508125"/>
                <a:gd name="connsiteY7" fmla="*/ 1055688 h 1357312"/>
                <a:gd name="connsiteX8" fmla="*/ 1387475 w 1508125"/>
                <a:gd name="connsiteY8" fmla="*/ 1055688 h 1357312"/>
                <a:gd name="connsiteX9" fmla="*/ 1508125 w 1508125"/>
                <a:gd name="connsiteY9" fmla="*/ 935038 h 1357312"/>
                <a:gd name="connsiteX10" fmla="*/ 1508125 w 1508125"/>
                <a:gd name="connsiteY10" fmla="*/ 120650 h 1357312"/>
                <a:gd name="connsiteX11" fmla="*/ 1387475 w 1508125"/>
                <a:gd name="connsiteY11" fmla="*/ 0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125" h="1357312">
                  <a:moveTo>
                    <a:pt x="1387475" y="0"/>
                  </a:moveTo>
                  <a:lnTo>
                    <a:pt x="120650" y="0"/>
                  </a:lnTo>
                  <a:cubicBezTo>
                    <a:pt x="54292" y="0"/>
                    <a:pt x="0" y="54292"/>
                    <a:pt x="0" y="120650"/>
                  </a:cubicBezTo>
                  <a:lnTo>
                    <a:pt x="0" y="935038"/>
                  </a:lnTo>
                  <a:cubicBezTo>
                    <a:pt x="0" y="1001395"/>
                    <a:pt x="54292" y="1055688"/>
                    <a:pt x="120650" y="1055688"/>
                  </a:cubicBezTo>
                  <a:lnTo>
                    <a:pt x="904875" y="1055688"/>
                  </a:lnTo>
                  <a:lnTo>
                    <a:pt x="1206500" y="1357313"/>
                  </a:lnTo>
                  <a:lnTo>
                    <a:pt x="1206500" y="1055688"/>
                  </a:lnTo>
                  <a:lnTo>
                    <a:pt x="1387475" y="1055688"/>
                  </a:lnTo>
                  <a:cubicBezTo>
                    <a:pt x="1453832" y="1055688"/>
                    <a:pt x="1508125" y="1001395"/>
                    <a:pt x="1508125" y="935038"/>
                  </a:cubicBezTo>
                  <a:lnTo>
                    <a:pt x="1508125" y="120650"/>
                  </a:lnTo>
                  <a:cubicBezTo>
                    <a:pt x="1508125" y="54292"/>
                    <a:pt x="1453832" y="0"/>
                    <a:pt x="1387475" y="0"/>
                  </a:cubicBezTo>
                  <a:close/>
                </a:path>
              </a:pathLst>
            </a:custGeom>
            <a:solidFill>
              <a:srgbClr val="94A545"/>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8636528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PTTC6">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94A545"/>
          </a:solidFill>
        </p:spPr>
        <p:txBody>
          <a:bodyPr vert="vert270" anchor="ctr"/>
          <a:lstStyle>
            <a:lvl1pPr algn="ctr">
              <a:defRPr sz="3200">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chemeClr val="tx1"/>
                </a:solidFill>
                <a:latin typeface="+mn-lt"/>
                <a:ea typeface="+mn-ea"/>
                <a:cs typeface="+mn-cs"/>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30990878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PTTC7">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94A545"/>
          </a:solidFill>
        </p:spPr>
        <p:txBody>
          <a:bodyPr anchor="ctr"/>
          <a:lstStyle>
            <a:lvl1pPr algn="ctr">
              <a:defRPr sz="3200">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chemeClr val="tx1"/>
                </a:solidFill>
                <a:latin typeface="+mn-lt"/>
                <a:ea typeface="+mn-ea"/>
                <a:cs typeface="+mn-cs"/>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262041878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PTTC ICON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a:extLst>
              <a:ext uri="{FF2B5EF4-FFF2-40B4-BE49-F238E27FC236}">
                <a16:creationId xmlns:a16="http://schemas.microsoft.com/office/drawing/2014/main" id="{73520FBC-7DB5-4235-87D3-554C42346B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2C43AC2C-1EB5-4646-9166-462D18ABFD68}"/>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7416448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PTTC ICON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a:extLst>
              <a:ext uri="{FF2B5EF4-FFF2-40B4-BE49-F238E27FC236}">
                <a16:creationId xmlns:a16="http://schemas.microsoft.com/office/drawing/2014/main" id="{A192C2BC-42B8-4A40-A73B-6E19337D275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1C592827-A182-477C-A071-FFBE171B541A}"/>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1973308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TTC2">
    <p:spTree>
      <p:nvGrpSpPr>
        <p:cNvPr id="1" name=""/>
        <p:cNvGrpSpPr/>
        <p:nvPr/>
      </p:nvGrpSpPr>
      <p:grpSpPr>
        <a:xfrm>
          <a:off x="0" y="0"/>
          <a:ext cx="0" cy="0"/>
          <a:chOff x="0" y="0"/>
          <a:chExt cx="0" cy="0"/>
        </a:xfrm>
      </p:grpSpPr>
      <p:sp>
        <p:nvSpPr>
          <p:cNvPr id="5" name="Title 4"/>
          <p:cNvSpPr>
            <a:spLocks noGrp="1"/>
          </p:cNvSpPr>
          <p:nvPr>
            <p:ph type="title"/>
          </p:nvPr>
        </p:nvSpPr>
        <p:spPr>
          <a:xfrm>
            <a:off x="2" y="28000"/>
            <a:ext cx="12257532" cy="886265"/>
          </a:xfrm>
          <a:solidFill>
            <a:srgbClr val="00467F"/>
          </a:solidFill>
        </p:spPr>
        <p:txBody>
          <a:bodyPr>
            <a:normAutofit/>
          </a:bodyPr>
          <a:lstStyle>
            <a:lvl1pPr algn="ctr">
              <a:defRPr sz="3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404447"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676E74F5-DCD8-4E73-9174-6F12ECF9E741}"/>
              </a:ext>
            </a:extLst>
          </p:cNvPr>
          <p:cNvSpPr>
            <a:spLocks noGrp="1"/>
          </p:cNvSpPr>
          <p:nvPr>
            <p:ph sz="quarter" idx="14"/>
          </p:nvPr>
        </p:nvSpPr>
        <p:spPr>
          <a:xfrm>
            <a:off x="6547339"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29022352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PTTC ICON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a:extLst>
              <a:ext uri="{FF2B5EF4-FFF2-40B4-BE49-F238E27FC236}">
                <a16:creationId xmlns:a16="http://schemas.microsoft.com/office/drawing/2014/main" id="{FBDD31F9-1563-4355-89BA-DF9BA393926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8" name="Picture Placeholder 9">
            <a:extLst>
              <a:ext uri="{FF2B5EF4-FFF2-40B4-BE49-F238E27FC236}">
                <a16:creationId xmlns:a16="http://schemas.microsoft.com/office/drawing/2014/main" id="{19EB8215-A92F-4337-9AC8-34C5E8AB7236}"/>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20284297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PTTC ICON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descr="Clock with solid fill">
            <a:extLst>
              <a:ext uri="{FF2B5EF4-FFF2-40B4-BE49-F238E27FC236}">
                <a16:creationId xmlns:a16="http://schemas.microsoft.com/office/drawing/2014/main" id="{FBDD31F9-1563-4355-89BA-DF9BA393926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8" name="Picture Placeholder 9">
            <a:extLst>
              <a:ext uri="{FF2B5EF4-FFF2-40B4-BE49-F238E27FC236}">
                <a16:creationId xmlns:a16="http://schemas.microsoft.com/office/drawing/2014/main" id="{5BD71298-619E-4753-91BF-5845B9D4E3EB}"/>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355297312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TTC International">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BCBCBE"/>
          </a:solidFill>
        </p:spPr>
        <p:txBody>
          <a:bodyPr anchor="t"/>
          <a:lstStyle>
            <a:lvl1pPr>
              <a:defRPr sz="3200">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Map of International ATTC Locations" descr="World map showing ATTC locations in U.S. US-Based">
            <a:extLst>
              <a:ext uri="{FF2B5EF4-FFF2-40B4-BE49-F238E27FC236}">
                <a16:creationId xmlns:a16="http://schemas.microsoft.com/office/drawing/2014/main" id="{6F7B82B5-6C9C-4C34-B085-3613C98F37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71"/>
          <a:stretch/>
        </p:blipFill>
        <p:spPr>
          <a:xfrm>
            <a:off x="2830285" y="154935"/>
            <a:ext cx="9355371" cy="6370333"/>
          </a:xfrm>
          <a:prstGeom prst="rect">
            <a:avLst/>
          </a:prstGeom>
        </p:spPr>
      </p:pic>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36920614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STYLE GUIDE REFERENCES">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00467F"/>
          </a:solidFill>
        </p:spPr>
        <p:txBody>
          <a:bodyPr anchor="ctr"/>
          <a:lstStyle>
            <a:lvl1pPr>
              <a:defRPr sz="3200"/>
            </a:lvl1pPr>
          </a:lstStyle>
          <a:p>
            <a:r>
              <a:rPr lang="en-US" dirty="0"/>
              <a:t>Click to edit Master title style</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Text Placeholder 3">
            <a:extLst>
              <a:ext uri="{FF2B5EF4-FFF2-40B4-BE49-F238E27FC236}">
                <a16:creationId xmlns:a16="http://schemas.microsoft.com/office/drawing/2014/main" id="{111E9978-0006-447D-8999-6674BC8B150B}"/>
              </a:ext>
            </a:extLst>
          </p:cNvPr>
          <p:cNvSpPr>
            <a:spLocks noGrp="1"/>
          </p:cNvSpPr>
          <p:nvPr>
            <p:ph type="body" sz="quarter" idx="10"/>
          </p:nvPr>
        </p:nvSpPr>
        <p:spPr>
          <a:xfrm>
            <a:off x="8820886" y="337625"/>
            <a:ext cx="3038475" cy="1546931"/>
          </a:xfrm>
          <a:custGeom>
            <a:avLst/>
            <a:gdLst>
              <a:gd name="connsiteX0" fmla="*/ 0 w 3038475"/>
              <a:gd name="connsiteY0" fmla="*/ 0 h 1546931"/>
              <a:gd name="connsiteX1" fmla="*/ 3038475 w 3038475"/>
              <a:gd name="connsiteY1" fmla="*/ 0 h 1546931"/>
              <a:gd name="connsiteX2" fmla="*/ 3038475 w 3038475"/>
              <a:gd name="connsiteY2" fmla="*/ 1546931 h 1546931"/>
              <a:gd name="connsiteX3" fmla="*/ 0 w 3038475"/>
              <a:gd name="connsiteY3" fmla="*/ 1546931 h 1546931"/>
              <a:gd name="connsiteX4" fmla="*/ 0 w 3038475"/>
              <a:gd name="connsiteY4" fmla="*/ 0 h 154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475" h="1546931" fill="none" extrusionOk="0">
                <a:moveTo>
                  <a:pt x="0" y="0"/>
                </a:moveTo>
                <a:cubicBezTo>
                  <a:pt x="435713" y="89858"/>
                  <a:pt x="2261584" y="54841"/>
                  <a:pt x="3038475" y="0"/>
                </a:cubicBezTo>
                <a:cubicBezTo>
                  <a:pt x="2937850" y="373591"/>
                  <a:pt x="2980262" y="1341936"/>
                  <a:pt x="3038475" y="1546931"/>
                </a:cubicBezTo>
                <a:cubicBezTo>
                  <a:pt x="2339816" y="1405677"/>
                  <a:pt x="1255349" y="1705723"/>
                  <a:pt x="0" y="1546931"/>
                </a:cubicBezTo>
                <a:cubicBezTo>
                  <a:pt x="-138430" y="1189528"/>
                  <a:pt x="-110431" y="730039"/>
                  <a:pt x="0" y="0"/>
                </a:cubicBezTo>
                <a:close/>
              </a:path>
              <a:path w="3038475" h="1546931" stroke="0" extrusionOk="0">
                <a:moveTo>
                  <a:pt x="0" y="0"/>
                </a:moveTo>
                <a:cubicBezTo>
                  <a:pt x="1097698" y="9919"/>
                  <a:pt x="1752213" y="158737"/>
                  <a:pt x="3038475" y="0"/>
                </a:cubicBezTo>
                <a:cubicBezTo>
                  <a:pt x="2929552" y="184342"/>
                  <a:pt x="3135579" y="855095"/>
                  <a:pt x="3038475" y="1546931"/>
                </a:cubicBezTo>
                <a:cubicBezTo>
                  <a:pt x="2360896" y="1415613"/>
                  <a:pt x="1303176" y="1598902"/>
                  <a:pt x="0" y="1546931"/>
                </a:cubicBezTo>
                <a:cubicBezTo>
                  <a:pt x="-100538" y="1076870"/>
                  <a:pt x="6877" y="451812"/>
                  <a:pt x="0" y="0"/>
                </a:cubicBezTo>
                <a:close/>
              </a:path>
            </a:pathLst>
          </a:custGeom>
          <a:solidFill>
            <a:schemeClr val="bg2"/>
          </a:solidFill>
          <a:ln w="38100">
            <a:solidFill>
              <a:srgbClr val="00467F"/>
            </a:solidFill>
            <a:extLst>
              <a:ext uri="{C807C97D-BFC1-408E-A445-0C87EB9F89A2}">
                <ask:lineSketchStyleProps xmlns:ask="http://schemas.microsoft.com/office/drawing/2018/sketchyshapes" sd="3142795376">
                  <ask:type>
                    <ask:lineSketchCurved/>
                  </ask:type>
                </ask:lineSketchStyleProps>
              </a:ext>
            </a:extLst>
          </a:ln>
          <a:effectLst>
            <a:outerShdw blurRad="50800" dist="38100" dir="5400000" algn="t" rotWithShape="0">
              <a:prstClr val="black">
                <a:alpha val="40000"/>
              </a:prstClr>
            </a:outerShdw>
          </a:effectLst>
        </p:spPr>
        <p:txBody>
          <a:bodyPr vert="horz" lIns="91440" tIns="45720" rIns="91440" bIns="45720" rtlCol="0" anchor="ctr">
            <a:normAutofit/>
          </a:bodyPr>
          <a:lstStyle>
            <a:lvl1pPr algn="ctr">
              <a:defRPr lang="en-US" dirty="0">
                <a:solidFill>
                  <a:schemeClr val="accent1">
                    <a:lumMod val="50000"/>
                  </a:schemeClr>
                </a:solidFill>
              </a:defRPr>
            </a:lvl1pPr>
            <a:lvl2pPr algn="ctr">
              <a:defRPr lang="en-US" sz="1800" dirty="0">
                <a:solidFill>
                  <a:schemeClr val="accent1">
                    <a:lumMod val="50000"/>
                  </a:schemeClr>
                </a:solidFill>
              </a:defRPr>
            </a:lvl2pPr>
            <a:lvl3pPr algn="ctr">
              <a:defRPr lang="en-US" sz="1800" dirty="0">
                <a:solidFill>
                  <a:schemeClr val="accent1">
                    <a:lumMod val="50000"/>
                  </a:schemeClr>
                </a:solidFill>
              </a:defRPr>
            </a:lvl3pPr>
            <a:lvl4pPr algn="ctr">
              <a:defRPr lang="en-US" sz="1800" dirty="0">
                <a:solidFill>
                  <a:schemeClr val="accent1">
                    <a:lumMod val="50000"/>
                  </a:schemeClr>
                </a:solidFill>
              </a:defRPr>
            </a:lvl4pPr>
            <a:lvl5pPr algn="ctr">
              <a:defRPr lang="en-US" sz="1800" dirty="0">
                <a:solidFill>
                  <a:schemeClr val="accent1">
                    <a:lumMod val="50000"/>
                  </a:schemeClr>
                </a:solidFill>
              </a:defRPr>
            </a:lvl5pPr>
          </a:lstStyle>
          <a:p>
            <a:pPr lvl="0" algn="ct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24304ABA-F712-4808-9196-3AE028EA8B7C}"/>
              </a:ext>
            </a:extLst>
          </p:cNvPr>
          <p:cNvSpPr>
            <a:spLocks noGrp="1"/>
          </p:cNvSpPr>
          <p:nvPr>
            <p:ph type="pic" sz="quarter" idx="11"/>
          </p:nvPr>
        </p:nvSpPr>
        <p:spPr>
          <a:xfrm>
            <a:off x="2974045" y="337625"/>
            <a:ext cx="5466693" cy="5993325"/>
          </a:xfrm>
        </p:spPr>
        <p:txBody>
          <a:bodyPr/>
          <a:lstStyle/>
          <a:p>
            <a:endParaRPr lang="en-US"/>
          </a:p>
        </p:txBody>
      </p:sp>
    </p:spTree>
    <p:extLst>
      <p:ext uri="{BB962C8B-B14F-4D97-AF65-F5344CB8AC3E}">
        <p14:creationId xmlns:p14="http://schemas.microsoft.com/office/powerpoint/2010/main" val="324050686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AF28-5D27-42A6-9602-2CFB32986297}"/>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8B71E844-51A3-402C-A818-D1706F313911}"/>
              </a:ext>
            </a:extLst>
          </p:cNvPr>
          <p:cNvSpPr>
            <a:spLocks noGrp="1"/>
          </p:cNvSpPr>
          <p:nvPr>
            <p:ph sz="quarter" idx="10"/>
          </p:nvPr>
        </p:nvSpPr>
        <p:spPr>
          <a:xfrm>
            <a:off x="947738" y="1719263"/>
            <a:ext cx="10515600" cy="455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47246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6/9/2021</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0679016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6/9/2021</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8279599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1" y="1195101"/>
            <a:ext cx="103632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716915"/>
            <a:ext cx="9144000" cy="9699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999"/>
              </a:spcBef>
              <a:spcAft>
                <a:spcPts val="0"/>
              </a:spcAft>
              <a:buClr>
                <a:schemeClr val="dk1"/>
              </a:buClr>
              <a:buSzPts val="2400"/>
              <a:buNone/>
              <a:defRPr sz="2399"/>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599"/>
            </a:lvl4pPr>
            <a:lvl5pPr lvl="4" algn="ctr">
              <a:lnSpc>
                <a:spcPct val="90000"/>
              </a:lnSpc>
              <a:spcBef>
                <a:spcPts val="500"/>
              </a:spcBef>
              <a:spcAft>
                <a:spcPts val="0"/>
              </a:spcAft>
              <a:buClr>
                <a:schemeClr val="dk1"/>
              </a:buClr>
              <a:buSzPts val="1600"/>
              <a:buNone/>
              <a:defRPr sz="1599"/>
            </a:lvl5pPr>
            <a:lvl6pPr lvl="5" algn="ctr">
              <a:lnSpc>
                <a:spcPct val="90000"/>
              </a:lnSpc>
              <a:spcBef>
                <a:spcPts val="500"/>
              </a:spcBef>
              <a:spcAft>
                <a:spcPts val="0"/>
              </a:spcAft>
              <a:buClr>
                <a:schemeClr val="dk1"/>
              </a:buClr>
              <a:buSzPts val="1600"/>
              <a:buNone/>
              <a:defRPr sz="1599"/>
            </a:lvl6pPr>
            <a:lvl7pPr lvl="6" algn="ctr">
              <a:lnSpc>
                <a:spcPct val="90000"/>
              </a:lnSpc>
              <a:spcBef>
                <a:spcPts val="500"/>
              </a:spcBef>
              <a:spcAft>
                <a:spcPts val="0"/>
              </a:spcAft>
              <a:buClr>
                <a:schemeClr val="dk1"/>
              </a:buClr>
              <a:buSzPts val="1600"/>
              <a:buNone/>
              <a:defRPr sz="1599"/>
            </a:lvl7pPr>
            <a:lvl8pPr lvl="7" algn="ctr">
              <a:lnSpc>
                <a:spcPct val="90000"/>
              </a:lnSpc>
              <a:spcBef>
                <a:spcPts val="500"/>
              </a:spcBef>
              <a:spcAft>
                <a:spcPts val="0"/>
              </a:spcAft>
              <a:buClr>
                <a:schemeClr val="dk1"/>
              </a:buClr>
              <a:buSzPts val="1600"/>
              <a:buNone/>
              <a:defRPr sz="1599"/>
            </a:lvl8pPr>
            <a:lvl9pPr lvl="8" algn="ctr">
              <a:lnSpc>
                <a:spcPct val="90000"/>
              </a:lnSpc>
              <a:spcBef>
                <a:spcPts val="500"/>
              </a:spcBef>
              <a:spcAft>
                <a:spcPts val="0"/>
              </a:spcAft>
              <a:buClr>
                <a:schemeClr val="dk1"/>
              </a:buClr>
              <a:buSzPts val="1600"/>
              <a:buNone/>
              <a:defRPr sz="1599"/>
            </a:lvl9pPr>
          </a:lstStyle>
          <a:p>
            <a:endParaRPr/>
          </a:p>
        </p:txBody>
      </p:sp>
      <p:sp>
        <p:nvSpPr>
          <p:cNvPr id="18" name="Google Shape;18;p2"/>
          <p:cNvSpPr>
            <a:spLocks noGrp="1"/>
          </p:cNvSpPr>
          <p:nvPr>
            <p:ph type="pic" idx="2"/>
          </p:nvPr>
        </p:nvSpPr>
        <p:spPr>
          <a:xfrm>
            <a:off x="2148419" y="2"/>
            <a:ext cx="8824383" cy="109061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999"/>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a:spLocks noGrp="1"/>
          </p:cNvSpPr>
          <p:nvPr>
            <p:ph type="pic" idx="3"/>
          </p:nvPr>
        </p:nvSpPr>
        <p:spPr>
          <a:xfrm>
            <a:off x="6290733" y="4718050"/>
            <a:ext cx="5901267" cy="21399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999"/>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1427423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12192000" cy="940424"/>
          </a:xfrm>
        </p:spPr>
        <p:txBody>
          <a:bodyPr/>
          <a:lstStyle/>
          <a:p>
            <a:r>
              <a:rPr lang="en-US" dirty="0"/>
              <a:t>Click to edit Master title style</a:t>
            </a:r>
          </a:p>
        </p:txBody>
      </p:sp>
      <p:sp>
        <p:nvSpPr>
          <p:cNvPr id="3" name="Content Placeholder 2"/>
          <p:cNvSpPr>
            <a:spLocks noGrp="1"/>
          </p:cNvSpPr>
          <p:nvPr>
            <p:ph idx="1"/>
          </p:nvPr>
        </p:nvSpPr>
        <p:spPr>
          <a:xfrm>
            <a:off x="838200" y="1335280"/>
            <a:ext cx="105156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hasCustomPrompt="1"/>
          </p:nvPr>
        </p:nvSpPr>
        <p:spPr>
          <a:xfrm>
            <a:off x="1" y="5995989"/>
            <a:ext cx="4447117" cy="788987"/>
          </a:xfrm>
        </p:spPr>
        <p:txBody>
          <a:bodyPr>
            <a:noAutofit/>
          </a:bodyPr>
          <a:lstStyle>
            <a:lvl1pPr>
              <a:defRPr sz="2000" baseline="0"/>
            </a:lvl1pPr>
          </a:lstStyle>
          <a:p>
            <a:r>
              <a:rPr lang="en-US" dirty="0"/>
              <a:t>If second slide, put your logo on actual slide here (Master) with alt text.</a:t>
            </a:r>
          </a:p>
        </p:txBody>
      </p:sp>
      <p:sp>
        <p:nvSpPr>
          <p:cNvPr id="7" name="Picture Placeholder 6"/>
          <p:cNvSpPr>
            <a:spLocks noGrp="1"/>
          </p:cNvSpPr>
          <p:nvPr>
            <p:ph type="pic" sz="quarter" idx="11" hasCustomPrompt="1"/>
          </p:nvPr>
        </p:nvSpPr>
        <p:spPr>
          <a:xfrm>
            <a:off x="7440085" y="5923396"/>
            <a:ext cx="4751916" cy="862012"/>
          </a:xfrm>
        </p:spPr>
        <p:txBody>
          <a:bodyPr>
            <a:noAutofit/>
          </a:bodyPr>
          <a:lstStyle>
            <a:lvl1pPr>
              <a:defRPr sz="2000" baseline="0"/>
            </a:lvl1pPr>
          </a:lstStyle>
          <a:p>
            <a:r>
              <a:rPr lang="en-US" dirty="0"/>
              <a:t>If this is your second slide, put the ATTC stacked bars here (Master) with alt text.</a:t>
            </a:r>
          </a:p>
        </p:txBody>
      </p:sp>
    </p:spTree>
    <p:custDataLst>
      <p:tags r:id="rId1"/>
    </p:custDataLst>
    <p:extLst>
      <p:ext uri="{BB962C8B-B14F-4D97-AF65-F5344CB8AC3E}">
        <p14:creationId xmlns:p14="http://schemas.microsoft.com/office/powerpoint/2010/main" val="69783454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737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TTC3">
    <p:spTree>
      <p:nvGrpSpPr>
        <p:cNvPr id="1" name=""/>
        <p:cNvGrpSpPr/>
        <p:nvPr/>
      </p:nvGrpSpPr>
      <p:grpSpPr>
        <a:xfrm>
          <a:off x="0" y="0"/>
          <a:ext cx="0" cy="0"/>
          <a:chOff x="0" y="0"/>
          <a:chExt cx="0" cy="0"/>
        </a:xfrm>
      </p:grpSpPr>
      <p:sp>
        <p:nvSpPr>
          <p:cNvPr id="2" name="Title 1"/>
          <p:cNvSpPr>
            <a:spLocks noGrp="1"/>
          </p:cNvSpPr>
          <p:nvPr>
            <p:ph type="title"/>
          </p:nvPr>
        </p:nvSpPr>
        <p:spPr>
          <a:xfrm>
            <a:off x="107448" y="15688"/>
            <a:ext cx="11948565" cy="1257960"/>
          </a:xfrm>
          <a:solidFill>
            <a:schemeClr val="bg1"/>
          </a:solidFill>
          <a:ln>
            <a:noFill/>
          </a:ln>
        </p:spPr>
        <p:txBody>
          <a:bodyPr anchor="b">
            <a:normAutofit/>
          </a:bodyPr>
          <a:lstStyle>
            <a:lvl1pPr>
              <a:defRPr sz="3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sp>
        <p:nvSpPr>
          <p:cNvPr id="5" name="Content Placeholder 4">
            <a:extLst>
              <a:ext uri="{FF2B5EF4-FFF2-40B4-BE49-F238E27FC236}">
                <a16:creationId xmlns:a16="http://schemas.microsoft.com/office/drawing/2014/main" id="{F42D946C-8ECB-4612-85CC-369278C5A39A}"/>
              </a:ext>
            </a:extLst>
          </p:cNvPr>
          <p:cNvSpPr>
            <a:spLocks noGrp="1"/>
          </p:cNvSpPr>
          <p:nvPr>
            <p:ph sz="quarter" idx="10"/>
          </p:nvPr>
        </p:nvSpPr>
        <p:spPr>
          <a:xfrm>
            <a:off x="107952" y="1746124"/>
            <a:ext cx="11991975" cy="4343526"/>
          </a:xfrm>
          <a:solidFill>
            <a:srgbClr val="00467F"/>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817284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718906919"/>
      </p:ext>
    </p:extLst>
  </p:cSld>
  <p:clrMapOvr>
    <a:masterClrMapping/>
  </p:clrMapOvr>
  <p:transition spd="slow">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_Outline and Image">
    <p:bg>
      <p:bgPr>
        <a:blipFill dpi="0" rotWithShape="1">
          <a:blip r:embed="rId2" cstate="email">
            <a:lum/>
            <a:extLst>
              <a:ext uri="{28A0092B-C50C-407E-A947-70E740481C1C}">
                <a14:useLocalDpi xmlns:a14="http://schemas.microsoft.com/office/drawing/2010/main"/>
              </a:ext>
            </a:extLst>
          </a:blip>
          <a:srcRect/>
          <a:stretch>
            <a:fillRect t="1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99"/>
            </a:lvl1pPr>
          </a:lstStyle>
          <a:p>
            <a:r>
              <a:rPr lang="en-US"/>
              <a:t>Click to edit Master title style</a:t>
            </a:r>
            <a:endParaRPr lang="en-US" dirty="0"/>
          </a:p>
        </p:txBody>
      </p:sp>
      <p:sp>
        <p:nvSpPr>
          <p:cNvPr id="7" name="Text Placeholder 6"/>
          <p:cNvSpPr>
            <a:spLocks noGrp="1"/>
          </p:cNvSpPr>
          <p:nvPr>
            <p:ph type="body" sz="quarter" idx="12"/>
          </p:nvPr>
        </p:nvSpPr>
        <p:spPr>
          <a:xfrm>
            <a:off x="609600" y="1464530"/>
            <a:ext cx="5486400" cy="26960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3"/>
          </p:nvPr>
        </p:nvSpPr>
        <p:spPr>
          <a:xfrm>
            <a:off x="6400800" y="1451755"/>
            <a:ext cx="5199616" cy="2695575"/>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50862561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Outline">
    <p:bg>
      <p:bgPr>
        <a:blipFill dpi="0" rotWithShape="1">
          <a:blip r:embed="rId2" cstate="email">
            <a:lum/>
            <a:extLst>
              <a:ext uri="{28A0092B-C50C-407E-A947-70E740481C1C}">
                <a14:useLocalDpi xmlns:a14="http://schemas.microsoft.com/office/drawing/2010/main"/>
              </a:ext>
            </a:extLst>
          </a:blip>
          <a:srcRect/>
          <a:stretch>
            <a:fillRect t="1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99"/>
            </a:lvl1pPr>
          </a:lstStyle>
          <a:p>
            <a:r>
              <a:rPr lang="en-US"/>
              <a:t>Click to edit Master title style</a:t>
            </a:r>
            <a:endParaRPr lang="en-US" dirty="0"/>
          </a:p>
        </p:txBody>
      </p:sp>
      <p:sp>
        <p:nvSpPr>
          <p:cNvPr id="6" name="Text Placeholder 5"/>
          <p:cNvSpPr>
            <a:spLocks noGrp="1"/>
          </p:cNvSpPr>
          <p:nvPr>
            <p:ph type="body" sz="quarter" idx="12"/>
          </p:nvPr>
        </p:nvSpPr>
        <p:spPr>
          <a:xfrm>
            <a:off x="609601" y="1463040"/>
            <a:ext cx="10972800" cy="4295922"/>
          </a:xfrm>
          <a:prstGeom prst="rect">
            <a:avLst/>
          </a:prstGeom>
        </p:spPr>
        <p:txBody>
          <a:bodyPr/>
          <a:lstStyle>
            <a:lvl1pPr>
              <a:defRPr sz="2000"/>
            </a:lvl1pPr>
            <a:lvl2pPr>
              <a:defRPr sz="1800"/>
            </a:lvl2pPr>
            <a:lvl3pPr>
              <a:defRPr sz="1599"/>
            </a:lvl3pPr>
            <a:lvl4pPr>
              <a:defRPr sz="1399"/>
            </a:lvl4pPr>
            <a:lvl5pPr>
              <a:defRPr sz="13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023428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ATTC TITLE 1">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39936"/>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030296"/>
            <a:ext cx="4139820" cy="1884219"/>
          </a:xfrm>
          <a:prstGeom prst="rect">
            <a:avLst/>
          </a:prstGeom>
        </p:spPr>
      </p:pic>
      <p:pic>
        <p:nvPicPr>
          <p:cNvPr id="11" name="Picture 10" descr="This presentation is presented by: Mid-America (HHS Region 7) Addiction Technology Transfer Center network (ATTC)">
            <a:extLst>
              <a:ext uri="{FF2B5EF4-FFF2-40B4-BE49-F238E27FC236}">
                <a16:creationId xmlns:a16="http://schemas.microsoft.com/office/drawing/2014/main" id="{686EC030-1D96-4734-8B6F-50AC73A884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209" y="362971"/>
            <a:ext cx="7493508" cy="1333923"/>
          </a:xfrm>
          <a:prstGeom prst="rect">
            <a:avLst/>
          </a:prstGeom>
        </p:spPr>
      </p:pic>
    </p:spTree>
    <p:extLst>
      <p:ext uri="{BB962C8B-B14F-4D97-AF65-F5344CB8AC3E}">
        <p14:creationId xmlns:p14="http://schemas.microsoft.com/office/powerpoint/2010/main" val="245627078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ATTC TITLE2">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9345" y="5758687"/>
            <a:ext cx="2781417" cy="1045246"/>
          </a:xfrm>
          <a:prstGeom prst="rect">
            <a:avLst/>
          </a:prstGeom>
        </p:spPr>
      </p:pic>
      <p:sp>
        <p:nvSpPr>
          <p:cNvPr id="5" name="Rectangle 4">
            <a:extLst>
              <a:ext uri="{C183D7F6-B498-43B3-948B-1728B52AA6E4}">
                <adec:decorative xmlns:adec="http://schemas.microsoft.com/office/drawing/2017/decorative" val="1"/>
              </a:ext>
            </a:extLst>
          </p:cNvPr>
          <p:cNvSpPr/>
          <p:nvPr userDrawn="1"/>
        </p:nvSpPr>
        <p:spPr>
          <a:xfrm>
            <a:off x="98475" y="4038600"/>
            <a:ext cx="5996163" cy="2819400"/>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9" name="Picture 8" descr="This presentation is presented by: Mid-America (HHS Region 7) Addiction Technology Transfer Center network (ATTC)">
            <a:extLst>
              <a:ext uri="{FF2B5EF4-FFF2-40B4-BE49-F238E27FC236}">
                <a16:creationId xmlns:a16="http://schemas.microsoft.com/office/drawing/2014/main" id="{8FDE839F-4400-435C-9150-E2A3B98C04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209" y="362971"/>
            <a:ext cx="7493508" cy="1333923"/>
          </a:xfrm>
          <a:prstGeom prst="rect">
            <a:avLst/>
          </a:prstGeom>
        </p:spPr>
      </p:pic>
    </p:spTree>
    <p:extLst>
      <p:ext uri="{BB962C8B-B14F-4D97-AF65-F5344CB8AC3E}">
        <p14:creationId xmlns:p14="http://schemas.microsoft.com/office/powerpoint/2010/main" val="83515203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MHTTC TITLE 1">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39936"/>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030296"/>
            <a:ext cx="4139820" cy="1884219"/>
          </a:xfrm>
          <a:prstGeom prst="rect">
            <a:avLst/>
          </a:prstGeom>
        </p:spPr>
      </p:pic>
      <p:pic>
        <p:nvPicPr>
          <p:cNvPr id="4" name="Picture 3">
            <a:extLst>
              <a:ext uri="{FF2B5EF4-FFF2-40B4-BE49-F238E27FC236}">
                <a16:creationId xmlns:a16="http://schemas.microsoft.com/office/drawing/2014/main" id="{DADB366D-1488-4CCC-85F7-3BDA60DDE52B}"/>
              </a:ext>
            </a:extLst>
          </p:cNvPr>
          <p:cNvPicPr>
            <a:picLocks noChangeAspect="1"/>
          </p:cNvPicPr>
          <p:nvPr userDrawn="1"/>
        </p:nvPicPr>
        <p:blipFill>
          <a:blip r:embed="rId5"/>
          <a:stretch>
            <a:fillRect/>
          </a:stretch>
        </p:blipFill>
        <p:spPr>
          <a:xfrm>
            <a:off x="270461" y="110888"/>
            <a:ext cx="6276190" cy="1542857"/>
          </a:xfrm>
          <a:prstGeom prst="rect">
            <a:avLst/>
          </a:prstGeom>
        </p:spPr>
      </p:pic>
    </p:spTree>
    <p:extLst>
      <p:ext uri="{BB962C8B-B14F-4D97-AF65-F5344CB8AC3E}">
        <p14:creationId xmlns:p14="http://schemas.microsoft.com/office/powerpoint/2010/main" val="107975965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MHTTC TITLE2">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9345" y="5758687"/>
            <a:ext cx="2781417" cy="1045246"/>
          </a:xfrm>
          <a:prstGeom prst="rect">
            <a:avLst/>
          </a:prstGeom>
        </p:spPr>
      </p:pic>
      <p:sp>
        <p:nvSpPr>
          <p:cNvPr id="5" name="Rectangle 4">
            <a:extLst>
              <a:ext uri="{C183D7F6-B498-43B3-948B-1728B52AA6E4}">
                <adec:decorative xmlns:adec="http://schemas.microsoft.com/office/drawing/2017/decorative" val="1"/>
              </a:ext>
            </a:extLst>
          </p:cNvPr>
          <p:cNvSpPr/>
          <p:nvPr userDrawn="1"/>
        </p:nvSpPr>
        <p:spPr>
          <a:xfrm>
            <a:off x="98475" y="4038600"/>
            <a:ext cx="5996163" cy="2819400"/>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EE0C00F1-1721-49D1-ACD8-DB40E0E9D48A}"/>
              </a:ext>
            </a:extLst>
          </p:cNvPr>
          <p:cNvPicPr>
            <a:picLocks noChangeAspect="1"/>
          </p:cNvPicPr>
          <p:nvPr userDrawn="1"/>
        </p:nvPicPr>
        <p:blipFill>
          <a:blip r:embed="rId5"/>
          <a:stretch>
            <a:fillRect/>
          </a:stretch>
        </p:blipFill>
        <p:spPr>
          <a:xfrm>
            <a:off x="270461" y="251081"/>
            <a:ext cx="6276190" cy="1542857"/>
          </a:xfrm>
          <a:prstGeom prst="rect">
            <a:avLst/>
          </a:prstGeom>
        </p:spPr>
      </p:pic>
    </p:spTree>
    <p:extLst>
      <p:ext uri="{BB962C8B-B14F-4D97-AF65-F5344CB8AC3E}">
        <p14:creationId xmlns:p14="http://schemas.microsoft.com/office/powerpoint/2010/main" val="231219624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PTTC TITLE 1">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39936"/>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030296"/>
            <a:ext cx="4139820" cy="1884219"/>
          </a:xfrm>
          <a:prstGeom prst="rect">
            <a:avLst/>
          </a:prstGeom>
        </p:spPr>
      </p:pic>
      <p:pic>
        <p:nvPicPr>
          <p:cNvPr id="5" name="Picture 4">
            <a:extLst>
              <a:ext uri="{FF2B5EF4-FFF2-40B4-BE49-F238E27FC236}">
                <a16:creationId xmlns:a16="http://schemas.microsoft.com/office/drawing/2014/main" id="{F09ACF23-13EC-441A-BDBA-24015C22BA1C}"/>
              </a:ext>
            </a:extLst>
          </p:cNvPr>
          <p:cNvPicPr>
            <a:picLocks noChangeAspect="1"/>
          </p:cNvPicPr>
          <p:nvPr userDrawn="1"/>
        </p:nvPicPr>
        <p:blipFill>
          <a:blip r:embed="rId5"/>
          <a:stretch>
            <a:fillRect/>
          </a:stretch>
        </p:blipFill>
        <p:spPr>
          <a:xfrm>
            <a:off x="317054" y="162077"/>
            <a:ext cx="6495238" cy="1571429"/>
          </a:xfrm>
          <a:prstGeom prst="rect">
            <a:avLst/>
          </a:prstGeom>
        </p:spPr>
      </p:pic>
    </p:spTree>
    <p:extLst>
      <p:ext uri="{BB962C8B-B14F-4D97-AF65-F5344CB8AC3E}">
        <p14:creationId xmlns:p14="http://schemas.microsoft.com/office/powerpoint/2010/main" val="133742275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PTTC TITLE2">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9345" y="5758687"/>
            <a:ext cx="2781417" cy="1045246"/>
          </a:xfrm>
          <a:prstGeom prst="rect">
            <a:avLst/>
          </a:prstGeom>
        </p:spPr>
      </p:pic>
      <p:sp>
        <p:nvSpPr>
          <p:cNvPr id="5" name="Rectangle 4">
            <a:extLst>
              <a:ext uri="{C183D7F6-B498-43B3-948B-1728B52AA6E4}">
                <adec:decorative xmlns:adec="http://schemas.microsoft.com/office/drawing/2017/decorative" val="1"/>
              </a:ext>
            </a:extLst>
          </p:cNvPr>
          <p:cNvSpPr/>
          <p:nvPr userDrawn="1"/>
        </p:nvSpPr>
        <p:spPr>
          <a:xfrm>
            <a:off x="98475" y="4038600"/>
            <a:ext cx="5996163" cy="2819400"/>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84BB799F-07CA-49E7-B693-FB98616DB12D}"/>
              </a:ext>
            </a:extLst>
          </p:cNvPr>
          <p:cNvPicPr>
            <a:picLocks noChangeAspect="1"/>
          </p:cNvPicPr>
          <p:nvPr userDrawn="1"/>
        </p:nvPicPr>
        <p:blipFill>
          <a:blip r:embed="rId5"/>
          <a:stretch>
            <a:fillRect/>
          </a:stretch>
        </p:blipFill>
        <p:spPr>
          <a:xfrm>
            <a:off x="283600" y="219122"/>
            <a:ext cx="6495238" cy="1571429"/>
          </a:xfrm>
          <a:prstGeom prst="rect">
            <a:avLst/>
          </a:prstGeom>
        </p:spPr>
      </p:pic>
    </p:spTree>
    <p:extLst>
      <p:ext uri="{BB962C8B-B14F-4D97-AF65-F5344CB8AC3E}">
        <p14:creationId xmlns:p14="http://schemas.microsoft.com/office/powerpoint/2010/main" val="390327654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TTC Title">
    <p:spTree>
      <p:nvGrpSpPr>
        <p:cNvPr id="1" name=""/>
        <p:cNvGrpSpPr/>
        <p:nvPr/>
      </p:nvGrpSpPr>
      <p:grpSpPr>
        <a:xfrm>
          <a:off x="0" y="0"/>
          <a:ext cx="0" cy="0"/>
          <a:chOff x="0" y="0"/>
          <a:chExt cx="0" cy="0"/>
        </a:xfrm>
      </p:grpSpPr>
      <p:sp>
        <p:nvSpPr>
          <p:cNvPr id="5" name="Title 4"/>
          <p:cNvSpPr>
            <a:spLocks noGrp="1"/>
          </p:cNvSpPr>
          <p:nvPr>
            <p:ph type="title"/>
          </p:nvPr>
        </p:nvSpPr>
        <p:spPr>
          <a:xfrm>
            <a:off x="225864" y="2939179"/>
            <a:ext cx="11735765" cy="1050997"/>
          </a:xfrm>
          <a:noFill/>
        </p:spPr>
        <p:txBody>
          <a:bodyPr>
            <a:normAutofit/>
          </a:bodyPr>
          <a:lstStyle>
            <a:lvl1pPr algn="ctr">
              <a:defRPr sz="4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Picture Placeholder 9" descr="TTC Technology Transfer Centers">
            <a:extLst>
              <a:ext uri="{FF2B5EF4-FFF2-40B4-BE49-F238E27FC236}">
                <a16:creationId xmlns:a16="http://schemas.microsoft.com/office/drawing/2014/main" id="{3848EA75-3D69-4E53-BE9E-45C6AEFBA193}"/>
              </a:ext>
              <a:ext uri="{C183D7F6-B498-43B3-948B-1728B52AA6E4}">
                <adec:decorative xmlns:adec="http://schemas.microsoft.com/office/drawing/2017/decorative" val="0"/>
              </a:ext>
            </a:extLst>
          </p:cNvPr>
          <p:cNvPicPr>
            <a:picLocks/>
          </p:cNvPicPr>
          <p:nvPr userDrawn="1"/>
        </p:nvPicPr>
        <p:blipFill>
          <a:blip r:embed="rId2">
            <a:extLst>
              <a:ext uri="{28A0092B-C50C-407E-A947-70E740481C1C}">
                <a14:useLocalDpi xmlns:a14="http://schemas.microsoft.com/office/drawing/2010/main" val="0"/>
              </a:ext>
            </a:extLst>
          </a:blip>
          <a:stretch/>
        </p:blipFill>
        <p:spPr>
          <a:xfrm>
            <a:off x="193965" y="289049"/>
            <a:ext cx="4666667" cy="1123810"/>
          </a:xfrm>
          <a:prstGeom prst="rect">
            <a:avLst/>
          </a:prstGeom>
        </p:spPr>
      </p:pic>
      <p:pic>
        <p:nvPicPr>
          <p:cNvPr id="11" name="Picture 10" descr="Funded by SMHSA (Substance Abuse and Mental Health Services Administration).">
            <a:extLst>
              <a:ext uri="{FF2B5EF4-FFF2-40B4-BE49-F238E27FC236}">
                <a16:creationId xmlns:a16="http://schemas.microsoft.com/office/drawing/2014/main" id="{A9C55D4B-EFCA-4F74-880D-202D225B1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2273" y="289049"/>
            <a:ext cx="2781417" cy="1045246"/>
          </a:xfrm>
          <a:prstGeom prst="rect">
            <a:avLst/>
          </a:prstGeom>
        </p:spPr>
      </p:pic>
      <p:pic>
        <p:nvPicPr>
          <p:cNvPr id="12" name="Picture 11" descr="This presentation is presented by: Mid-America (HHS Region 7) Addiction Technology Transfer Center network (ATTC)">
            <a:extLst>
              <a:ext uri="{FF2B5EF4-FFF2-40B4-BE49-F238E27FC236}">
                <a16:creationId xmlns:a16="http://schemas.microsoft.com/office/drawing/2014/main" id="{08A415B7-4C29-42EC-85FF-1FDCB17DB1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9738" y="6045398"/>
            <a:ext cx="2743200" cy="488318"/>
          </a:xfrm>
          <a:prstGeom prst="rect">
            <a:avLst/>
          </a:prstGeom>
        </p:spPr>
      </p:pic>
      <p:pic>
        <p:nvPicPr>
          <p:cNvPr id="13" name="Picture 12">
            <a:extLst>
              <a:ext uri="{FF2B5EF4-FFF2-40B4-BE49-F238E27FC236}">
                <a16:creationId xmlns:a16="http://schemas.microsoft.com/office/drawing/2014/main" id="{18CEB8A5-5AA4-4418-82B3-341DE275A325}"/>
              </a:ext>
            </a:extLst>
          </p:cNvPr>
          <p:cNvPicPr>
            <a:picLocks noChangeAspect="1"/>
          </p:cNvPicPr>
          <p:nvPr userDrawn="1"/>
        </p:nvPicPr>
        <p:blipFill>
          <a:blip r:embed="rId5"/>
          <a:stretch>
            <a:fillRect/>
          </a:stretch>
        </p:blipFill>
        <p:spPr>
          <a:xfrm>
            <a:off x="4977788" y="5952381"/>
            <a:ext cx="2743200" cy="674353"/>
          </a:xfrm>
          <a:prstGeom prst="rect">
            <a:avLst/>
          </a:prstGeom>
        </p:spPr>
      </p:pic>
      <p:pic>
        <p:nvPicPr>
          <p:cNvPr id="14" name="Picture 13">
            <a:extLst>
              <a:ext uri="{FF2B5EF4-FFF2-40B4-BE49-F238E27FC236}">
                <a16:creationId xmlns:a16="http://schemas.microsoft.com/office/drawing/2014/main" id="{67ED6F58-F5ED-461E-9486-117301B4C618}"/>
              </a:ext>
            </a:extLst>
          </p:cNvPr>
          <p:cNvPicPr>
            <a:picLocks noChangeAspect="1"/>
          </p:cNvPicPr>
          <p:nvPr userDrawn="1"/>
        </p:nvPicPr>
        <p:blipFill>
          <a:blip r:embed="rId6"/>
          <a:stretch>
            <a:fillRect/>
          </a:stretch>
        </p:blipFill>
        <p:spPr>
          <a:xfrm>
            <a:off x="8765838" y="5957718"/>
            <a:ext cx="2743200" cy="663678"/>
          </a:xfrm>
          <a:prstGeom prst="rect">
            <a:avLst/>
          </a:prstGeom>
        </p:spPr>
      </p:pic>
    </p:spTree>
    <p:extLst>
      <p:ext uri="{BB962C8B-B14F-4D97-AF65-F5344CB8AC3E}">
        <p14:creationId xmlns:p14="http://schemas.microsoft.com/office/powerpoint/2010/main" val="4114975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TTC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912012"/>
          </a:xfrm>
          <a:solidFill>
            <a:srgbClr val="00467F"/>
          </a:solidFill>
        </p:spPr>
        <p:txBody>
          <a:bodyPr>
            <a:normAutofit/>
          </a:bodyPr>
          <a:lstStyle>
            <a:lvl1pPr algn="ctr">
              <a:defRPr sz="3000"/>
            </a:lvl1pPr>
          </a:lstStyle>
          <a:p>
            <a:r>
              <a:rPr lang="en-US" dirty="0"/>
              <a:t>Click to edit Master title style</a:t>
            </a:r>
          </a:p>
        </p:txBody>
      </p:sp>
      <p:sp>
        <p:nvSpPr>
          <p:cNvPr id="5" name="Slide Number Placeholder 3">
            <a:extLst>
              <a:ext uri="{FF2B5EF4-FFF2-40B4-BE49-F238E27FC236}">
                <a16:creationId xmlns:a16="http://schemas.microsoft.com/office/drawing/2014/main" id="{2CBA6F3C-8482-47A9-AB96-DC8D90495A00}"/>
              </a:ext>
            </a:extLst>
          </p:cNvPr>
          <p:cNvSpPr txBox="1">
            <a:spLocks/>
          </p:cNvSpPr>
          <p:nvPr userDrawn="1"/>
        </p:nvSpPr>
        <p:spPr>
          <a:xfrm>
            <a:off x="91442" y="631806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Placeholder 9">
            <a:extLst>
              <a:ext uri="{FF2B5EF4-FFF2-40B4-BE49-F238E27FC236}">
                <a16:creationId xmlns:a16="http://schemas.microsoft.com/office/drawing/2014/main" id="{9EE3038F-9134-4BC6-894E-2BCDC0F7181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Content Placeholder 3">
            <a:extLst>
              <a:ext uri="{FF2B5EF4-FFF2-40B4-BE49-F238E27FC236}">
                <a16:creationId xmlns:a16="http://schemas.microsoft.com/office/drawing/2014/main" id="{2ED9F415-32EE-4BD9-B8DD-FCEDB191511B}"/>
              </a:ext>
            </a:extLst>
          </p:cNvPr>
          <p:cNvSpPr>
            <a:spLocks noGrp="1"/>
          </p:cNvSpPr>
          <p:nvPr>
            <p:ph sz="quarter" idx="10"/>
          </p:nvPr>
        </p:nvSpPr>
        <p:spPr>
          <a:xfrm>
            <a:off x="733426" y="3094038"/>
            <a:ext cx="10739439" cy="322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715661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FUNDING">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41264"/>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108814"/>
            <a:ext cx="4139820" cy="1884219"/>
          </a:xfrm>
          <a:prstGeom prst="rect">
            <a:avLst/>
          </a:prstGeom>
        </p:spPr>
      </p:pic>
      <p:pic>
        <p:nvPicPr>
          <p:cNvPr id="11" name="Picture 10" descr="This presentation is presented by: Mid-America (HHS Region 7) Addiction Technology Transfer Center network (ATTC)">
            <a:extLst>
              <a:ext uri="{FF2B5EF4-FFF2-40B4-BE49-F238E27FC236}">
                <a16:creationId xmlns:a16="http://schemas.microsoft.com/office/drawing/2014/main" id="{686EC030-1D96-4734-8B6F-50AC73A884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209" y="362971"/>
            <a:ext cx="7493508" cy="1333923"/>
          </a:xfrm>
          <a:prstGeom prst="rect">
            <a:avLst/>
          </a:prstGeom>
        </p:spPr>
      </p:pic>
    </p:spTree>
    <p:extLst>
      <p:ext uri="{BB962C8B-B14F-4D97-AF65-F5344CB8AC3E}">
        <p14:creationId xmlns:p14="http://schemas.microsoft.com/office/powerpoint/2010/main" val="238236619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MHTTC Funding">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41264"/>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108814"/>
            <a:ext cx="4139820" cy="1884219"/>
          </a:xfrm>
          <a:prstGeom prst="rect">
            <a:avLst/>
          </a:prstGeom>
        </p:spPr>
      </p:pic>
      <p:pic>
        <p:nvPicPr>
          <p:cNvPr id="10" name="Picture 9">
            <a:extLst>
              <a:ext uri="{FF2B5EF4-FFF2-40B4-BE49-F238E27FC236}">
                <a16:creationId xmlns:a16="http://schemas.microsoft.com/office/drawing/2014/main" id="{AC56AD34-007A-4D14-A205-7F4DD85A4765}"/>
              </a:ext>
            </a:extLst>
          </p:cNvPr>
          <p:cNvPicPr>
            <a:picLocks noChangeAspect="1"/>
          </p:cNvPicPr>
          <p:nvPr userDrawn="1"/>
        </p:nvPicPr>
        <p:blipFill>
          <a:blip r:embed="rId5"/>
          <a:stretch>
            <a:fillRect/>
          </a:stretch>
        </p:blipFill>
        <p:spPr>
          <a:xfrm>
            <a:off x="270461" y="110888"/>
            <a:ext cx="6276190" cy="1542857"/>
          </a:xfrm>
          <a:prstGeom prst="rect">
            <a:avLst/>
          </a:prstGeom>
        </p:spPr>
      </p:pic>
    </p:spTree>
    <p:extLst>
      <p:ext uri="{BB962C8B-B14F-4D97-AF65-F5344CB8AC3E}">
        <p14:creationId xmlns:p14="http://schemas.microsoft.com/office/powerpoint/2010/main" val="166136418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PTTC Funding">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41264"/>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108814"/>
            <a:ext cx="4139820" cy="1884219"/>
          </a:xfrm>
          <a:prstGeom prst="rect">
            <a:avLst/>
          </a:prstGeom>
        </p:spPr>
      </p:pic>
      <p:pic>
        <p:nvPicPr>
          <p:cNvPr id="10" name="Picture 9">
            <a:extLst>
              <a:ext uri="{FF2B5EF4-FFF2-40B4-BE49-F238E27FC236}">
                <a16:creationId xmlns:a16="http://schemas.microsoft.com/office/drawing/2014/main" id="{5FA610F1-CF59-4285-B4E4-2E173FFEEE72}"/>
              </a:ext>
            </a:extLst>
          </p:cNvPr>
          <p:cNvPicPr>
            <a:picLocks noChangeAspect="1"/>
          </p:cNvPicPr>
          <p:nvPr userDrawn="1"/>
        </p:nvPicPr>
        <p:blipFill>
          <a:blip r:embed="rId5"/>
          <a:stretch>
            <a:fillRect/>
          </a:stretch>
        </p:blipFill>
        <p:spPr>
          <a:xfrm>
            <a:off x="283600" y="219122"/>
            <a:ext cx="6495238" cy="1571429"/>
          </a:xfrm>
          <a:prstGeom prst="rect">
            <a:avLst/>
          </a:prstGeom>
        </p:spPr>
      </p:pic>
    </p:spTree>
    <p:extLst>
      <p:ext uri="{BB962C8B-B14F-4D97-AF65-F5344CB8AC3E}">
        <p14:creationId xmlns:p14="http://schemas.microsoft.com/office/powerpoint/2010/main" val="375736409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SEGUE ">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 y="1298726"/>
            <a:ext cx="12159060" cy="4113116"/>
          </a:xfrm>
          <a:solidFill>
            <a:schemeClr val="bg1"/>
          </a:solidFill>
        </p:spPr>
        <p:txBody>
          <a:bodyPr>
            <a:normAutofit/>
          </a:bodyPr>
          <a:lstStyle>
            <a:lvl1pPr algn="ctr">
              <a:defRPr sz="4800">
                <a:solidFill>
                  <a:srgbClr val="00467F"/>
                </a:solidFill>
              </a:defRPr>
            </a:lvl1pPr>
          </a:lstStyle>
          <a:p>
            <a:r>
              <a:rPr lang="en-US" dirty="0"/>
              <a:t>Click to edit Master title style</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pic>
        <p:nvPicPr>
          <p:cNvPr id="6" name="Picture Placeholder 9">
            <a:extLst>
              <a:ext uri="{FF2B5EF4-FFF2-40B4-BE49-F238E27FC236}">
                <a16:creationId xmlns:a16="http://schemas.microsoft.com/office/drawing/2014/main" id="{CE18B20D-2156-4A6B-890B-6BFEEA15AA0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411842"/>
            <a:ext cx="12161520" cy="21973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045035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ANY TTC1">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ctr">
              <a:defRPr sz="4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901657"/>
            <a:ext cx="10076688" cy="4389120"/>
          </a:xfrm>
          <a:solidFill>
            <a:srgbClr val="FFFFFF"/>
          </a:solidFill>
        </p:spPr>
        <p:txBody>
          <a:bodyPr vert="horz" lIns="91440" tIns="45720" rIns="91440" bIns="45720" rtlCol="0">
            <a:normAutofit/>
          </a:bodyPr>
          <a:lstStyle>
            <a:lvl1pPr>
              <a:defRPr lang="en-US" sz="3600" dirty="0">
                <a:solidFill>
                  <a:srgbClr val="00467F"/>
                </a:solidFill>
              </a:defRPr>
            </a:lvl1pPr>
            <a:lvl2pPr>
              <a:defRPr lang="en-US" sz="2400" dirty="0">
                <a:solidFill>
                  <a:srgbClr val="00467F"/>
                </a:solidFill>
              </a:defRPr>
            </a:lvl2pPr>
            <a:lvl3pPr>
              <a:defRPr lang="en-US" sz="2400" dirty="0">
                <a:solidFill>
                  <a:srgbClr val="00467F"/>
                </a:solidFill>
              </a:defRPr>
            </a:lvl3pPr>
            <a:lvl4pPr>
              <a:defRPr lang="en-US" sz="2400" dirty="0">
                <a:solidFill>
                  <a:srgbClr val="00467F"/>
                </a:solidFill>
              </a:defRPr>
            </a:lvl4pPr>
            <a:lvl5pPr>
              <a:defRPr lang="en-US" sz="2400" dirty="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spTree>
    <p:extLst>
      <p:ext uri="{BB962C8B-B14F-4D97-AF65-F5344CB8AC3E}">
        <p14:creationId xmlns:p14="http://schemas.microsoft.com/office/powerpoint/2010/main" val="38167585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ANY TTC2">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l">
              <a:defRPr sz="4000" b="1">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7" y="1901657"/>
            <a:ext cx="4920577" cy="4389120"/>
          </a:xfrm>
        </p:spPr>
        <p:txBody>
          <a:bodyPr/>
          <a:lstStyle>
            <a:lvl1pPr>
              <a:defRPr sz="2400">
                <a:solidFill>
                  <a:srgbClr val="00467F"/>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sp>
        <p:nvSpPr>
          <p:cNvPr id="6" name="Content Placeholder 6">
            <a:extLst>
              <a:ext uri="{FF2B5EF4-FFF2-40B4-BE49-F238E27FC236}">
                <a16:creationId xmlns:a16="http://schemas.microsoft.com/office/drawing/2014/main" id="{E2E73652-4BF5-4344-B2F5-37F8BDEB84EB}"/>
              </a:ext>
            </a:extLst>
          </p:cNvPr>
          <p:cNvSpPr>
            <a:spLocks noGrp="1"/>
          </p:cNvSpPr>
          <p:nvPr>
            <p:ph sz="quarter" idx="14"/>
          </p:nvPr>
        </p:nvSpPr>
        <p:spPr>
          <a:xfrm>
            <a:off x="6673113" y="1901657"/>
            <a:ext cx="4920577" cy="4389120"/>
          </a:xfrm>
        </p:spPr>
        <p:txBody>
          <a:bodyPr/>
          <a:lstStyle>
            <a:lvl1pPr>
              <a:defRPr lang="en-US" sz="2400" kern="1200" dirty="0">
                <a:solidFill>
                  <a:srgbClr val="00467F"/>
                </a:solidFill>
                <a:latin typeface="+mn-lt"/>
                <a:ea typeface="+mn-ea"/>
                <a:cs typeface="+mn-cs"/>
              </a:defRPr>
            </a:lvl1pPr>
          </a:lstStyle>
          <a:p>
            <a:pPr marL="0" lvl="0" indent="0" algn="l" defTabSz="914377" rtl="0" eaLnBrk="1" latinLnBrk="0" hangingPunct="1">
              <a:lnSpc>
                <a:spcPct val="108000"/>
              </a:lnSpc>
              <a:spcBef>
                <a:spcPts val="0"/>
              </a:spcBef>
              <a:spcAft>
                <a:spcPts val="800"/>
              </a:spcAft>
              <a:buClr>
                <a:schemeClr val="tx1">
                  <a:lumMod val="75000"/>
                  <a:lumOff val="25000"/>
                </a:schemeClr>
              </a:buClr>
              <a:buFontTx/>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653193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ANY TTC3">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l">
              <a:defRPr sz="4000" b="1">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901657"/>
            <a:ext cx="10379411" cy="3611905"/>
          </a:xfrm>
          <a:solidFill>
            <a:srgbClr val="FFFFFF"/>
          </a:solidFill>
        </p:spPr>
        <p:txBody>
          <a:bodyPr vert="horz" lIns="91440" tIns="45720" rIns="91440" bIns="45720" rtlCol="0">
            <a:normAutofit/>
          </a:bodyPr>
          <a:lstStyle>
            <a:lvl1pPr>
              <a:defRPr lang="en-US" sz="3600" dirty="0">
                <a:solidFill>
                  <a:srgbClr val="00467F"/>
                </a:solidFill>
              </a:defRPr>
            </a:lvl1pPr>
            <a:lvl2pPr>
              <a:defRPr lang="en-US" sz="2400" dirty="0">
                <a:solidFill>
                  <a:srgbClr val="00467F"/>
                </a:solidFill>
              </a:defRPr>
            </a:lvl2pPr>
            <a:lvl3pPr>
              <a:defRPr lang="en-US" sz="2400" dirty="0">
                <a:solidFill>
                  <a:srgbClr val="00467F"/>
                </a:solidFill>
              </a:defRPr>
            </a:lvl3pPr>
            <a:lvl4pPr>
              <a:defRPr lang="en-US" sz="2400" dirty="0">
                <a:solidFill>
                  <a:srgbClr val="00467F"/>
                </a:solidFill>
              </a:defRPr>
            </a:lvl4pPr>
            <a:lvl5pPr>
              <a:defRPr lang="en-US" sz="2400" dirty="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pic>
        <p:nvPicPr>
          <p:cNvPr id="6" name="Picture 5">
            <a:extLst>
              <a:ext uri="{FF2B5EF4-FFF2-40B4-BE49-F238E27FC236}">
                <a16:creationId xmlns:a16="http://schemas.microsoft.com/office/drawing/2014/main" id="{C2874443-30AB-4043-ACE7-5A6168A763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extLst>
      <p:ext uri="{BB962C8B-B14F-4D97-AF65-F5344CB8AC3E}">
        <p14:creationId xmlns:p14="http://schemas.microsoft.com/office/powerpoint/2010/main" val="26275221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ANY TTC4">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l">
              <a:defRPr sz="4000" b="1">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7" y="1901657"/>
            <a:ext cx="4920577" cy="3877350"/>
          </a:xfrm>
        </p:spPr>
        <p:txBody>
          <a:bodyPr/>
          <a:lstStyle>
            <a:lvl1pPr>
              <a:defRPr sz="2400">
                <a:solidFill>
                  <a:srgbClr val="00467F"/>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sp>
        <p:nvSpPr>
          <p:cNvPr id="6" name="Content Placeholder 6">
            <a:extLst>
              <a:ext uri="{FF2B5EF4-FFF2-40B4-BE49-F238E27FC236}">
                <a16:creationId xmlns:a16="http://schemas.microsoft.com/office/drawing/2014/main" id="{E2E73652-4BF5-4344-B2F5-37F8BDEB84EB}"/>
              </a:ext>
            </a:extLst>
          </p:cNvPr>
          <p:cNvSpPr>
            <a:spLocks noGrp="1"/>
          </p:cNvSpPr>
          <p:nvPr>
            <p:ph sz="quarter" idx="14"/>
          </p:nvPr>
        </p:nvSpPr>
        <p:spPr>
          <a:xfrm>
            <a:off x="6673113" y="1901657"/>
            <a:ext cx="4920577" cy="3831635"/>
          </a:xfrm>
        </p:spPr>
        <p:txBody>
          <a:bodyPr/>
          <a:lstStyle>
            <a:lvl1pPr>
              <a:defRPr lang="en-US" sz="2400" kern="1200" dirty="0">
                <a:solidFill>
                  <a:srgbClr val="00467F"/>
                </a:solidFill>
                <a:latin typeface="+mn-lt"/>
                <a:ea typeface="+mn-ea"/>
                <a:cs typeface="+mn-cs"/>
              </a:defRPr>
            </a:lvl1pPr>
          </a:lstStyle>
          <a:p>
            <a:pPr marL="0" lvl="0" indent="0" algn="l" defTabSz="914377" rtl="0" eaLnBrk="1" latinLnBrk="0" hangingPunct="1">
              <a:lnSpc>
                <a:spcPct val="108000"/>
              </a:lnSpc>
              <a:spcBef>
                <a:spcPts val="0"/>
              </a:spcBef>
              <a:spcAft>
                <a:spcPts val="800"/>
              </a:spcAft>
              <a:buClr>
                <a:schemeClr val="tx1">
                  <a:lumMod val="75000"/>
                  <a:lumOff val="25000"/>
                </a:schemeClr>
              </a:buClr>
              <a:buFontTx/>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D2588336-5FAB-4B6B-8B57-15D6C9BFAB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extLst>
      <p:ext uri="{BB962C8B-B14F-4D97-AF65-F5344CB8AC3E}">
        <p14:creationId xmlns:p14="http://schemas.microsoft.com/office/powerpoint/2010/main" val="190967892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ATTC1">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1" y="9780"/>
            <a:ext cx="12257532" cy="886265"/>
          </a:xfrm>
          <a:solidFill>
            <a:srgbClr val="00467F"/>
          </a:solidFill>
        </p:spPr>
        <p:txBody>
          <a:bodyPr>
            <a:normAutofit/>
          </a:bodyPr>
          <a:lstStyle>
            <a:lvl1pPr algn="l">
              <a:defRPr sz="4000" b="1"/>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142004"/>
            <a:ext cx="10076688"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223870660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ATTC2">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886265"/>
          </a:xfrm>
          <a:solidFill>
            <a:srgbClr val="00467F"/>
          </a:solidFill>
        </p:spPr>
        <p:txBody>
          <a:bodyPr>
            <a:normAutofit/>
          </a:bodyPr>
          <a:lstStyle>
            <a:lvl1pPr algn="l">
              <a:defRPr sz="4000" b="1"/>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404447"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676E74F5-DCD8-4E73-9174-6F12ECF9E741}"/>
              </a:ext>
            </a:extLst>
          </p:cNvPr>
          <p:cNvSpPr>
            <a:spLocks noGrp="1"/>
          </p:cNvSpPr>
          <p:nvPr>
            <p:ph sz="quarter" idx="14"/>
          </p:nvPr>
        </p:nvSpPr>
        <p:spPr>
          <a:xfrm>
            <a:off x="6547339"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30338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TTC TITLE2">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9"/>
            <a:ext cx="11943456" cy="1111495"/>
          </a:xfrm>
          <a:noFill/>
        </p:spPr>
        <p:txBody>
          <a:bodyPr>
            <a:normAutofit/>
          </a:bodyPr>
          <a:lstStyle>
            <a:lvl1pPr algn="l">
              <a:defRPr sz="36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9" y="3659459"/>
            <a:ext cx="9607551" cy="701675"/>
          </a:xfrm>
        </p:spPr>
        <p:txBody>
          <a:bodyPr>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9346" y="5758687"/>
            <a:ext cx="2781417" cy="1045246"/>
          </a:xfrm>
          <a:prstGeom prst="rect">
            <a:avLst/>
          </a:prstGeom>
        </p:spPr>
      </p:pic>
      <p:sp>
        <p:nvSpPr>
          <p:cNvPr id="5" name="Rectangle 4">
            <a:extLst>
              <a:ext uri="{C183D7F6-B498-43B3-948B-1728B52AA6E4}">
                <adec:decorative xmlns:adec="http://schemas.microsoft.com/office/drawing/2017/decorative" val="1"/>
              </a:ext>
            </a:extLst>
          </p:cNvPr>
          <p:cNvSpPr/>
          <p:nvPr userDrawn="1"/>
        </p:nvSpPr>
        <p:spPr>
          <a:xfrm>
            <a:off x="98476" y="4038600"/>
            <a:ext cx="5996163" cy="2819400"/>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9" name="Picture 8" descr="This presentation is presented by: Mid-America (HHS Region 7) Addiction Technology Transfer Center network (ATTC)">
            <a:extLst>
              <a:ext uri="{FF2B5EF4-FFF2-40B4-BE49-F238E27FC236}">
                <a16:creationId xmlns:a16="http://schemas.microsoft.com/office/drawing/2014/main" id="{8FDE839F-4400-435C-9150-E2A3B98C04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210" y="362971"/>
            <a:ext cx="7493508" cy="1333923"/>
          </a:xfrm>
          <a:prstGeom prst="rect">
            <a:avLst/>
          </a:prstGeom>
        </p:spPr>
      </p:pic>
    </p:spTree>
    <p:extLst>
      <p:ext uri="{BB962C8B-B14F-4D97-AF65-F5344CB8AC3E}">
        <p14:creationId xmlns:p14="http://schemas.microsoft.com/office/powerpoint/2010/main" val="2934057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ATTC5">
    <p:spTree>
      <p:nvGrpSpPr>
        <p:cNvPr id="1" name=""/>
        <p:cNvGrpSpPr/>
        <p:nvPr/>
      </p:nvGrpSpPr>
      <p:grpSpPr>
        <a:xfrm>
          <a:off x="0" y="0"/>
          <a:ext cx="0" cy="0"/>
          <a:chOff x="0" y="0"/>
          <a:chExt cx="0" cy="0"/>
        </a:xfrm>
      </p:grpSpPr>
      <p:sp>
        <p:nvSpPr>
          <p:cNvPr id="2" name="Title 1"/>
          <p:cNvSpPr>
            <a:spLocks noGrp="1"/>
          </p:cNvSpPr>
          <p:nvPr>
            <p:ph type="title"/>
          </p:nvPr>
        </p:nvSpPr>
        <p:spPr>
          <a:xfrm>
            <a:off x="2033667" y="244253"/>
            <a:ext cx="8124671" cy="953858"/>
          </a:xfrm>
          <a:solidFill>
            <a:schemeClr val="bg1"/>
          </a:solidFill>
          <a:ln>
            <a:noFill/>
          </a:ln>
        </p:spPr>
        <p:txBody>
          <a:bodyPr anchor="b">
            <a:normAutofit/>
          </a:bodyPr>
          <a:lstStyle>
            <a:lvl1pPr algn="ctr">
              <a:defRPr sz="3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107448" y="1730327"/>
            <a:ext cx="11948565" cy="4359324"/>
          </a:xfrm>
          <a:solidFill>
            <a:srgbClr val="00467F"/>
          </a:solidFill>
        </p:spPr>
        <p:txBody>
          <a:bodyPr/>
          <a:lstStyle>
            <a:lvl1pPr marL="0" indent="0">
              <a:buNone/>
              <a:defRPr sz="18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grpSp>
        <p:nvGrpSpPr>
          <p:cNvPr id="8" name="Discussion Icon">
            <a:extLst>
              <a:ext uri="{FF2B5EF4-FFF2-40B4-BE49-F238E27FC236}">
                <a16:creationId xmlns:a16="http://schemas.microsoft.com/office/drawing/2014/main" id="{94169165-CE11-4352-85DD-C60F4BEEEB5C}"/>
              </a:ext>
              <a:ext uri="{C183D7F6-B498-43B3-948B-1728B52AA6E4}">
                <adec:decorative xmlns:adec="http://schemas.microsoft.com/office/drawing/2017/decorative" val="1"/>
              </a:ext>
            </a:extLst>
          </p:cNvPr>
          <p:cNvGrpSpPr>
            <a:grpSpLocks noChangeAspect="1"/>
          </p:cNvGrpSpPr>
          <p:nvPr userDrawn="1"/>
        </p:nvGrpSpPr>
        <p:grpSpPr>
          <a:xfrm>
            <a:off x="10255320" y="172091"/>
            <a:ext cx="1703597" cy="1192516"/>
            <a:chOff x="8851900" y="1616428"/>
            <a:chExt cx="2413000" cy="1689099"/>
          </a:xfrm>
        </p:grpSpPr>
        <p:sp>
          <p:nvSpPr>
            <p:cNvPr id="10" name="Freeform: Shape 9">
              <a:extLst>
                <a:ext uri="{FF2B5EF4-FFF2-40B4-BE49-F238E27FC236}">
                  <a16:creationId xmlns:a16="http://schemas.microsoft.com/office/drawing/2014/main" id="{22CAB78D-BF88-4AA2-96B8-BF7D16907951}"/>
                </a:ext>
                <a:ext uri="{C183D7F6-B498-43B3-948B-1728B52AA6E4}">
                  <adec:decorative xmlns:adec="http://schemas.microsoft.com/office/drawing/2017/decorative" val="1"/>
                </a:ext>
              </a:extLst>
            </p:cNvPr>
            <p:cNvSpPr/>
            <p:nvPr/>
          </p:nvSpPr>
          <p:spPr>
            <a:xfrm>
              <a:off x="8851900" y="1616428"/>
              <a:ext cx="1508125" cy="1357312"/>
            </a:xfrm>
            <a:custGeom>
              <a:avLst/>
              <a:gdLst>
                <a:gd name="connsiteX0" fmla="*/ 1025525 w 1508125"/>
                <a:gd name="connsiteY0" fmla="*/ 211138 h 1357312"/>
                <a:gd name="connsiteX1" fmla="*/ 1508125 w 1508125"/>
                <a:gd name="connsiteY1" fmla="*/ 211138 h 1357312"/>
                <a:gd name="connsiteX2" fmla="*/ 1508125 w 1508125"/>
                <a:gd name="connsiteY2" fmla="*/ 120650 h 1357312"/>
                <a:gd name="connsiteX3" fmla="*/ 1387475 w 1508125"/>
                <a:gd name="connsiteY3" fmla="*/ 0 h 1357312"/>
                <a:gd name="connsiteX4" fmla="*/ 120650 w 1508125"/>
                <a:gd name="connsiteY4" fmla="*/ 0 h 1357312"/>
                <a:gd name="connsiteX5" fmla="*/ 0 w 1508125"/>
                <a:gd name="connsiteY5" fmla="*/ 120650 h 1357312"/>
                <a:gd name="connsiteX6" fmla="*/ 0 w 1508125"/>
                <a:gd name="connsiteY6" fmla="*/ 935038 h 1357312"/>
                <a:gd name="connsiteX7" fmla="*/ 120650 w 1508125"/>
                <a:gd name="connsiteY7" fmla="*/ 1055688 h 1357312"/>
                <a:gd name="connsiteX8" fmla="*/ 301625 w 1508125"/>
                <a:gd name="connsiteY8" fmla="*/ 1055688 h 1357312"/>
                <a:gd name="connsiteX9" fmla="*/ 301625 w 1508125"/>
                <a:gd name="connsiteY9" fmla="*/ 1357313 h 1357312"/>
                <a:gd name="connsiteX10" fmla="*/ 603250 w 1508125"/>
                <a:gd name="connsiteY10" fmla="*/ 1055688 h 1357312"/>
                <a:gd name="connsiteX11" fmla="*/ 784225 w 1508125"/>
                <a:gd name="connsiteY11" fmla="*/ 1055688 h 1357312"/>
                <a:gd name="connsiteX12" fmla="*/ 784225 w 1508125"/>
                <a:gd name="connsiteY12" fmla="*/ 452438 h 1357312"/>
                <a:gd name="connsiteX13" fmla="*/ 1025525 w 1508125"/>
                <a:gd name="connsiteY13" fmla="*/ 211138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125" h="1357312">
                  <a:moveTo>
                    <a:pt x="1025525" y="211138"/>
                  </a:moveTo>
                  <a:lnTo>
                    <a:pt x="1508125" y="211138"/>
                  </a:lnTo>
                  <a:lnTo>
                    <a:pt x="1508125" y="120650"/>
                  </a:lnTo>
                  <a:cubicBezTo>
                    <a:pt x="1508125" y="54292"/>
                    <a:pt x="1453833" y="0"/>
                    <a:pt x="1387475" y="0"/>
                  </a:cubicBezTo>
                  <a:lnTo>
                    <a:pt x="120650" y="0"/>
                  </a:lnTo>
                  <a:cubicBezTo>
                    <a:pt x="54293" y="0"/>
                    <a:pt x="0" y="54292"/>
                    <a:pt x="0" y="120650"/>
                  </a:cubicBezTo>
                  <a:lnTo>
                    <a:pt x="0" y="935038"/>
                  </a:lnTo>
                  <a:cubicBezTo>
                    <a:pt x="0" y="1001395"/>
                    <a:pt x="54293" y="1055688"/>
                    <a:pt x="120650" y="1055688"/>
                  </a:cubicBezTo>
                  <a:lnTo>
                    <a:pt x="301625" y="1055688"/>
                  </a:lnTo>
                  <a:lnTo>
                    <a:pt x="301625" y="1357313"/>
                  </a:lnTo>
                  <a:lnTo>
                    <a:pt x="603250" y="1055688"/>
                  </a:lnTo>
                  <a:lnTo>
                    <a:pt x="784225" y="1055688"/>
                  </a:lnTo>
                  <a:lnTo>
                    <a:pt x="784225" y="452438"/>
                  </a:lnTo>
                  <a:cubicBezTo>
                    <a:pt x="784225" y="319723"/>
                    <a:pt x="892810" y="211138"/>
                    <a:pt x="1025525" y="211138"/>
                  </a:cubicBezTo>
                  <a:close/>
                </a:path>
              </a:pathLst>
            </a:custGeom>
            <a:solidFill>
              <a:srgbClr val="CD4928"/>
            </a:solidFill>
            <a:ln w="301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Freeform: Shape 10">
              <a:extLst>
                <a:ext uri="{FF2B5EF4-FFF2-40B4-BE49-F238E27FC236}">
                  <a16:creationId xmlns:a16="http://schemas.microsoft.com/office/drawing/2014/main" id="{E8B8CE00-BFA6-4C92-B188-869EE26A8369}"/>
                </a:ext>
                <a:ext uri="{C183D7F6-B498-43B3-948B-1728B52AA6E4}">
                  <adec:decorative xmlns:adec="http://schemas.microsoft.com/office/drawing/2017/decorative" val="1"/>
                </a:ext>
              </a:extLst>
            </p:cNvPr>
            <p:cNvSpPr/>
            <p:nvPr/>
          </p:nvSpPr>
          <p:spPr>
            <a:xfrm>
              <a:off x="9756775" y="1948215"/>
              <a:ext cx="1508125" cy="1357312"/>
            </a:xfrm>
            <a:custGeom>
              <a:avLst/>
              <a:gdLst>
                <a:gd name="connsiteX0" fmla="*/ 1387475 w 1508125"/>
                <a:gd name="connsiteY0" fmla="*/ 0 h 1357312"/>
                <a:gd name="connsiteX1" fmla="*/ 120650 w 1508125"/>
                <a:gd name="connsiteY1" fmla="*/ 0 h 1357312"/>
                <a:gd name="connsiteX2" fmla="*/ 0 w 1508125"/>
                <a:gd name="connsiteY2" fmla="*/ 120650 h 1357312"/>
                <a:gd name="connsiteX3" fmla="*/ 0 w 1508125"/>
                <a:gd name="connsiteY3" fmla="*/ 935038 h 1357312"/>
                <a:gd name="connsiteX4" fmla="*/ 120650 w 1508125"/>
                <a:gd name="connsiteY4" fmla="*/ 1055688 h 1357312"/>
                <a:gd name="connsiteX5" fmla="*/ 904875 w 1508125"/>
                <a:gd name="connsiteY5" fmla="*/ 1055688 h 1357312"/>
                <a:gd name="connsiteX6" fmla="*/ 1206500 w 1508125"/>
                <a:gd name="connsiteY6" fmla="*/ 1357313 h 1357312"/>
                <a:gd name="connsiteX7" fmla="*/ 1206500 w 1508125"/>
                <a:gd name="connsiteY7" fmla="*/ 1055688 h 1357312"/>
                <a:gd name="connsiteX8" fmla="*/ 1387475 w 1508125"/>
                <a:gd name="connsiteY8" fmla="*/ 1055688 h 1357312"/>
                <a:gd name="connsiteX9" fmla="*/ 1508125 w 1508125"/>
                <a:gd name="connsiteY9" fmla="*/ 935038 h 1357312"/>
                <a:gd name="connsiteX10" fmla="*/ 1508125 w 1508125"/>
                <a:gd name="connsiteY10" fmla="*/ 120650 h 1357312"/>
                <a:gd name="connsiteX11" fmla="*/ 1387475 w 1508125"/>
                <a:gd name="connsiteY11" fmla="*/ 0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125" h="1357312">
                  <a:moveTo>
                    <a:pt x="1387475" y="0"/>
                  </a:moveTo>
                  <a:lnTo>
                    <a:pt x="120650" y="0"/>
                  </a:lnTo>
                  <a:cubicBezTo>
                    <a:pt x="54292" y="0"/>
                    <a:pt x="0" y="54292"/>
                    <a:pt x="0" y="120650"/>
                  </a:cubicBezTo>
                  <a:lnTo>
                    <a:pt x="0" y="935038"/>
                  </a:lnTo>
                  <a:cubicBezTo>
                    <a:pt x="0" y="1001395"/>
                    <a:pt x="54292" y="1055688"/>
                    <a:pt x="120650" y="1055688"/>
                  </a:cubicBezTo>
                  <a:lnTo>
                    <a:pt x="904875" y="1055688"/>
                  </a:lnTo>
                  <a:lnTo>
                    <a:pt x="1206500" y="1357313"/>
                  </a:lnTo>
                  <a:lnTo>
                    <a:pt x="1206500" y="1055688"/>
                  </a:lnTo>
                  <a:lnTo>
                    <a:pt x="1387475" y="1055688"/>
                  </a:lnTo>
                  <a:cubicBezTo>
                    <a:pt x="1453832" y="1055688"/>
                    <a:pt x="1508125" y="1001395"/>
                    <a:pt x="1508125" y="935038"/>
                  </a:cubicBezTo>
                  <a:lnTo>
                    <a:pt x="1508125" y="120650"/>
                  </a:lnTo>
                  <a:cubicBezTo>
                    <a:pt x="1508125" y="54292"/>
                    <a:pt x="1453832" y="0"/>
                    <a:pt x="1387475" y="0"/>
                  </a:cubicBezTo>
                  <a:close/>
                </a:path>
              </a:pathLst>
            </a:custGeom>
            <a:solidFill>
              <a:srgbClr val="94A545"/>
            </a:solidFill>
            <a:ln w="301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69488032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ATTC3">
    <p:spTree>
      <p:nvGrpSpPr>
        <p:cNvPr id="1" name=""/>
        <p:cNvGrpSpPr/>
        <p:nvPr/>
      </p:nvGrpSpPr>
      <p:grpSpPr>
        <a:xfrm>
          <a:off x="0" y="0"/>
          <a:ext cx="0" cy="0"/>
          <a:chOff x="0" y="0"/>
          <a:chExt cx="0" cy="0"/>
        </a:xfrm>
      </p:grpSpPr>
      <p:sp>
        <p:nvSpPr>
          <p:cNvPr id="2" name="Title 1"/>
          <p:cNvSpPr>
            <a:spLocks noGrp="1"/>
          </p:cNvSpPr>
          <p:nvPr>
            <p:ph type="title"/>
          </p:nvPr>
        </p:nvSpPr>
        <p:spPr>
          <a:xfrm>
            <a:off x="107448" y="15688"/>
            <a:ext cx="11948565" cy="1257960"/>
          </a:xfrm>
          <a:solidFill>
            <a:schemeClr val="bg1"/>
          </a:solidFill>
          <a:ln>
            <a:noFill/>
          </a:ln>
        </p:spPr>
        <p:txBody>
          <a:bodyPr anchor="b">
            <a:normAutofit/>
          </a:bodyPr>
          <a:lstStyle>
            <a:lvl1pPr>
              <a:defRPr sz="4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sp>
        <p:nvSpPr>
          <p:cNvPr id="5" name="Content Placeholder 4">
            <a:extLst>
              <a:ext uri="{FF2B5EF4-FFF2-40B4-BE49-F238E27FC236}">
                <a16:creationId xmlns:a16="http://schemas.microsoft.com/office/drawing/2014/main" id="{F42D946C-8ECB-4612-85CC-369278C5A39A}"/>
              </a:ext>
            </a:extLst>
          </p:cNvPr>
          <p:cNvSpPr>
            <a:spLocks noGrp="1"/>
          </p:cNvSpPr>
          <p:nvPr>
            <p:ph sz="quarter" idx="10"/>
          </p:nvPr>
        </p:nvSpPr>
        <p:spPr>
          <a:xfrm>
            <a:off x="107951" y="1746124"/>
            <a:ext cx="11991975" cy="4343526"/>
          </a:xfrm>
          <a:solidFill>
            <a:srgbClr val="00467F"/>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132381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ATTC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912012"/>
          </a:xfrm>
          <a:solidFill>
            <a:srgbClr val="00467F"/>
          </a:solidFill>
        </p:spPr>
        <p:txBody>
          <a:bodyPr>
            <a:normAutofit/>
          </a:bodyPr>
          <a:lstStyle>
            <a:lvl1pPr algn="ctr">
              <a:defRPr sz="4000"/>
            </a:lvl1pPr>
          </a:lstStyle>
          <a:p>
            <a:r>
              <a:rPr lang="en-US" dirty="0"/>
              <a:t>Click to edit Master title style</a:t>
            </a:r>
          </a:p>
        </p:txBody>
      </p:sp>
      <p:sp>
        <p:nvSpPr>
          <p:cNvPr id="5" name="Slide Number Placeholder 3">
            <a:extLst>
              <a:ext uri="{FF2B5EF4-FFF2-40B4-BE49-F238E27FC236}">
                <a16:creationId xmlns:a16="http://schemas.microsoft.com/office/drawing/2014/main" id="{2CBA6F3C-8482-47A9-AB96-DC8D90495A00}"/>
              </a:ext>
            </a:extLst>
          </p:cNvPr>
          <p:cNvSpPr txBox="1">
            <a:spLocks/>
          </p:cNvSpPr>
          <p:nvPr userDrawn="1"/>
        </p:nvSpPr>
        <p:spPr>
          <a:xfrm>
            <a:off x="91441" y="6318066"/>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Placeholder 9">
            <a:extLst>
              <a:ext uri="{FF2B5EF4-FFF2-40B4-BE49-F238E27FC236}">
                <a16:creationId xmlns:a16="http://schemas.microsoft.com/office/drawing/2014/main" id="{9EE3038F-9134-4BC6-894E-2BCDC0F7181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Content Placeholder 3">
            <a:extLst>
              <a:ext uri="{FF2B5EF4-FFF2-40B4-BE49-F238E27FC236}">
                <a16:creationId xmlns:a16="http://schemas.microsoft.com/office/drawing/2014/main" id="{2ED9F415-32EE-4BD9-B8DD-FCEDB191511B}"/>
              </a:ext>
            </a:extLst>
          </p:cNvPr>
          <p:cNvSpPr>
            <a:spLocks noGrp="1"/>
          </p:cNvSpPr>
          <p:nvPr>
            <p:ph sz="quarter" idx="10"/>
          </p:nvPr>
        </p:nvSpPr>
        <p:spPr>
          <a:xfrm>
            <a:off x="733425" y="3094038"/>
            <a:ext cx="10739438" cy="322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38073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secHead" preserve="1">
  <p:cSld name="ATTC5">
    <p:spTree>
      <p:nvGrpSpPr>
        <p:cNvPr id="1" name=""/>
        <p:cNvGrpSpPr/>
        <p:nvPr/>
      </p:nvGrpSpPr>
      <p:grpSpPr>
        <a:xfrm>
          <a:off x="0" y="0"/>
          <a:ext cx="0" cy="0"/>
          <a:chOff x="0" y="0"/>
          <a:chExt cx="0" cy="0"/>
        </a:xfrm>
      </p:grpSpPr>
      <p:sp>
        <p:nvSpPr>
          <p:cNvPr id="2" name="Title 1"/>
          <p:cNvSpPr>
            <a:spLocks noGrp="1"/>
          </p:cNvSpPr>
          <p:nvPr>
            <p:ph type="title"/>
          </p:nvPr>
        </p:nvSpPr>
        <p:spPr>
          <a:xfrm>
            <a:off x="2033666" y="244253"/>
            <a:ext cx="8124671" cy="953858"/>
          </a:xfrm>
          <a:solidFill>
            <a:schemeClr val="bg1"/>
          </a:solidFill>
          <a:ln>
            <a:noFill/>
          </a:ln>
        </p:spPr>
        <p:txBody>
          <a:bodyPr anchor="b">
            <a:normAutofit/>
          </a:bodyPr>
          <a:lstStyle>
            <a:lvl1pPr algn="ctr">
              <a:defRPr sz="4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107448" y="1730327"/>
            <a:ext cx="11948565" cy="4359324"/>
          </a:xfrm>
          <a:solidFill>
            <a:srgbClr val="00467F"/>
          </a:solidFill>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grpSp>
        <p:nvGrpSpPr>
          <p:cNvPr id="8" name="Discussion Icon">
            <a:extLst>
              <a:ext uri="{FF2B5EF4-FFF2-40B4-BE49-F238E27FC236}">
                <a16:creationId xmlns:a16="http://schemas.microsoft.com/office/drawing/2014/main" id="{94169165-CE11-4352-85DD-C60F4BEEEB5C}"/>
              </a:ext>
              <a:ext uri="{C183D7F6-B498-43B3-948B-1728B52AA6E4}">
                <adec:decorative xmlns:adec="http://schemas.microsoft.com/office/drawing/2017/decorative" val="1"/>
              </a:ext>
            </a:extLst>
          </p:cNvPr>
          <p:cNvGrpSpPr>
            <a:grpSpLocks noChangeAspect="1"/>
          </p:cNvGrpSpPr>
          <p:nvPr userDrawn="1"/>
        </p:nvGrpSpPr>
        <p:grpSpPr>
          <a:xfrm>
            <a:off x="10255320" y="172091"/>
            <a:ext cx="1703597" cy="1192516"/>
            <a:chOff x="8851900" y="1616428"/>
            <a:chExt cx="2413000" cy="1689099"/>
          </a:xfrm>
        </p:grpSpPr>
        <p:sp>
          <p:nvSpPr>
            <p:cNvPr id="10" name="Freeform: Shape 9">
              <a:extLst>
                <a:ext uri="{FF2B5EF4-FFF2-40B4-BE49-F238E27FC236}">
                  <a16:creationId xmlns:a16="http://schemas.microsoft.com/office/drawing/2014/main" id="{22CAB78D-BF88-4AA2-96B8-BF7D16907951}"/>
                </a:ext>
                <a:ext uri="{C183D7F6-B498-43B3-948B-1728B52AA6E4}">
                  <adec:decorative xmlns:adec="http://schemas.microsoft.com/office/drawing/2017/decorative" val="1"/>
                </a:ext>
              </a:extLst>
            </p:cNvPr>
            <p:cNvSpPr/>
            <p:nvPr/>
          </p:nvSpPr>
          <p:spPr>
            <a:xfrm>
              <a:off x="8851900" y="1616428"/>
              <a:ext cx="1508125" cy="1357312"/>
            </a:xfrm>
            <a:custGeom>
              <a:avLst/>
              <a:gdLst>
                <a:gd name="connsiteX0" fmla="*/ 1025525 w 1508125"/>
                <a:gd name="connsiteY0" fmla="*/ 211138 h 1357312"/>
                <a:gd name="connsiteX1" fmla="*/ 1508125 w 1508125"/>
                <a:gd name="connsiteY1" fmla="*/ 211138 h 1357312"/>
                <a:gd name="connsiteX2" fmla="*/ 1508125 w 1508125"/>
                <a:gd name="connsiteY2" fmla="*/ 120650 h 1357312"/>
                <a:gd name="connsiteX3" fmla="*/ 1387475 w 1508125"/>
                <a:gd name="connsiteY3" fmla="*/ 0 h 1357312"/>
                <a:gd name="connsiteX4" fmla="*/ 120650 w 1508125"/>
                <a:gd name="connsiteY4" fmla="*/ 0 h 1357312"/>
                <a:gd name="connsiteX5" fmla="*/ 0 w 1508125"/>
                <a:gd name="connsiteY5" fmla="*/ 120650 h 1357312"/>
                <a:gd name="connsiteX6" fmla="*/ 0 w 1508125"/>
                <a:gd name="connsiteY6" fmla="*/ 935038 h 1357312"/>
                <a:gd name="connsiteX7" fmla="*/ 120650 w 1508125"/>
                <a:gd name="connsiteY7" fmla="*/ 1055688 h 1357312"/>
                <a:gd name="connsiteX8" fmla="*/ 301625 w 1508125"/>
                <a:gd name="connsiteY8" fmla="*/ 1055688 h 1357312"/>
                <a:gd name="connsiteX9" fmla="*/ 301625 w 1508125"/>
                <a:gd name="connsiteY9" fmla="*/ 1357313 h 1357312"/>
                <a:gd name="connsiteX10" fmla="*/ 603250 w 1508125"/>
                <a:gd name="connsiteY10" fmla="*/ 1055688 h 1357312"/>
                <a:gd name="connsiteX11" fmla="*/ 784225 w 1508125"/>
                <a:gd name="connsiteY11" fmla="*/ 1055688 h 1357312"/>
                <a:gd name="connsiteX12" fmla="*/ 784225 w 1508125"/>
                <a:gd name="connsiteY12" fmla="*/ 452438 h 1357312"/>
                <a:gd name="connsiteX13" fmla="*/ 1025525 w 1508125"/>
                <a:gd name="connsiteY13" fmla="*/ 211138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125" h="1357312">
                  <a:moveTo>
                    <a:pt x="1025525" y="211138"/>
                  </a:moveTo>
                  <a:lnTo>
                    <a:pt x="1508125" y="211138"/>
                  </a:lnTo>
                  <a:lnTo>
                    <a:pt x="1508125" y="120650"/>
                  </a:lnTo>
                  <a:cubicBezTo>
                    <a:pt x="1508125" y="54292"/>
                    <a:pt x="1453833" y="0"/>
                    <a:pt x="1387475" y="0"/>
                  </a:cubicBezTo>
                  <a:lnTo>
                    <a:pt x="120650" y="0"/>
                  </a:lnTo>
                  <a:cubicBezTo>
                    <a:pt x="54293" y="0"/>
                    <a:pt x="0" y="54292"/>
                    <a:pt x="0" y="120650"/>
                  </a:cubicBezTo>
                  <a:lnTo>
                    <a:pt x="0" y="935038"/>
                  </a:lnTo>
                  <a:cubicBezTo>
                    <a:pt x="0" y="1001395"/>
                    <a:pt x="54293" y="1055688"/>
                    <a:pt x="120650" y="1055688"/>
                  </a:cubicBezTo>
                  <a:lnTo>
                    <a:pt x="301625" y="1055688"/>
                  </a:lnTo>
                  <a:lnTo>
                    <a:pt x="301625" y="1357313"/>
                  </a:lnTo>
                  <a:lnTo>
                    <a:pt x="603250" y="1055688"/>
                  </a:lnTo>
                  <a:lnTo>
                    <a:pt x="784225" y="1055688"/>
                  </a:lnTo>
                  <a:lnTo>
                    <a:pt x="784225" y="452438"/>
                  </a:lnTo>
                  <a:cubicBezTo>
                    <a:pt x="784225" y="319723"/>
                    <a:pt x="892810" y="211138"/>
                    <a:pt x="1025525" y="211138"/>
                  </a:cubicBezTo>
                  <a:close/>
                </a:path>
              </a:pathLst>
            </a:custGeom>
            <a:solidFill>
              <a:srgbClr val="CD4928"/>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Freeform: Shape 10">
              <a:extLst>
                <a:ext uri="{FF2B5EF4-FFF2-40B4-BE49-F238E27FC236}">
                  <a16:creationId xmlns:a16="http://schemas.microsoft.com/office/drawing/2014/main" id="{E8B8CE00-BFA6-4C92-B188-869EE26A8369}"/>
                </a:ext>
                <a:ext uri="{C183D7F6-B498-43B3-948B-1728B52AA6E4}">
                  <adec:decorative xmlns:adec="http://schemas.microsoft.com/office/drawing/2017/decorative" val="1"/>
                </a:ext>
              </a:extLst>
            </p:cNvPr>
            <p:cNvSpPr/>
            <p:nvPr/>
          </p:nvSpPr>
          <p:spPr>
            <a:xfrm>
              <a:off x="9756775" y="1948215"/>
              <a:ext cx="1508125" cy="1357312"/>
            </a:xfrm>
            <a:custGeom>
              <a:avLst/>
              <a:gdLst>
                <a:gd name="connsiteX0" fmla="*/ 1387475 w 1508125"/>
                <a:gd name="connsiteY0" fmla="*/ 0 h 1357312"/>
                <a:gd name="connsiteX1" fmla="*/ 120650 w 1508125"/>
                <a:gd name="connsiteY1" fmla="*/ 0 h 1357312"/>
                <a:gd name="connsiteX2" fmla="*/ 0 w 1508125"/>
                <a:gd name="connsiteY2" fmla="*/ 120650 h 1357312"/>
                <a:gd name="connsiteX3" fmla="*/ 0 w 1508125"/>
                <a:gd name="connsiteY3" fmla="*/ 935038 h 1357312"/>
                <a:gd name="connsiteX4" fmla="*/ 120650 w 1508125"/>
                <a:gd name="connsiteY4" fmla="*/ 1055688 h 1357312"/>
                <a:gd name="connsiteX5" fmla="*/ 904875 w 1508125"/>
                <a:gd name="connsiteY5" fmla="*/ 1055688 h 1357312"/>
                <a:gd name="connsiteX6" fmla="*/ 1206500 w 1508125"/>
                <a:gd name="connsiteY6" fmla="*/ 1357313 h 1357312"/>
                <a:gd name="connsiteX7" fmla="*/ 1206500 w 1508125"/>
                <a:gd name="connsiteY7" fmla="*/ 1055688 h 1357312"/>
                <a:gd name="connsiteX8" fmla="*/ 1387475 w 1508125"/>
                <a:gd name="connsiteY8" fmla="*/ 1055688 h 1357312"/>
                <a:gd name="connsiteX9" fmla="*/ 1508125 w 1508125"/>
                <a:gd name="connsiteY9" fmla="*/ 935038 h 1357312"/>
                <a:gd name="connsiteX10" fmla="*/ 1508125 w 1508125"/>
                <a:gd name="connsiteY10" fmla="*/ 120650 h 1357312"/>
                <a:gd name="connsiteX11" fmla="*/ 1387475 w 1508125"/>
                <a:gd name="connsiteY11" fmla="*/ 0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125" h="1357312">
                  <a:moveTo>
                    <a:pt x="1387475" y="0"/>
                  </a:moveTo>
                  <a:lnTo>
                    <a:pt x="120650" y="0"/>
                  </a:lnTo>
                  <a:cubicBezTo>
                    <a:pt x="54292" y="0"/>
                    <a:pt x="0" y="54292"/>
                    <a:pt x="0" y="120650"/>
                  </a:cubicBezTo>
                  <a:lnTo>
                    <a:pt x="0" y="935038"/>
                  </a:lnTo>
                  <a:cubicBezTo>
                    <a:pt x="0" y="1001395"/>
                    <a:pt x="54292" y="1055688"/>
                    <a:pt x="120650" y="1055688"/>
                  </a:cubicBezTo>
                  <a:lnTo>
                    <a:pt x="904875" y="1055688"/>
                  </a:lnTo>
                  <a:lnTo>
                    <a:pt x="1206500" y="1357313"/>
                  </a:lnTo>
                  <a:lnTo>
                    <a:pt x="1206500" y="1055688"/>
                  </a:lnTo>
                  <a:lnTo>
                    <a:pt x="1387475" y="1055688"/>
                  </a:lnTo>
                  <a:cubicBezTo>
                    <a:pt x="1453832" y="1055688"/>
                    <a:pt x="1508125" y="1001395"/>
                    <a:pt x="1508125" y="935038"/>
                  </a:cubicBezTo>
                  <a:lnTo>
                    <a:pt x="1508125" y="120650"/>
                  </a:lnTo>
                  <a:cubicBezTo>
                    <a:pt x="1508125" y="54292"/>
                    <a:pt x="1453832" y="0"/>
                    <a:pt x="1387475" y="0"/>
                  </a:cubicBezTo>
                  <a:close/>
                </a:path>
              </a:pathLst>
            </a:custGeom>
            <a:solidFill>
              <a:srgbClr val="94A545"/>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53188683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ATTC6">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00467F"/>
          </a:solidFill>
        </p:spPr>
        <p:txBody>
          <a:bodyPr vert="vert270" anchor="ctr"/>
          <a:lstStyle>
            <a:lvl1pPr algn="ct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rgbClr val="00467F"/>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372593281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ATTC7">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00467F"/>
          </a:solidFill>
        </p:spPr>
        <p:txBody>
          <a:bodyPr anchor="ctr"/>
          <a:lstStyle>
            <a:lvl1pPr algn="ct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rgbClr val="00467F"/>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4847123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ATTC ICON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2"/>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A208AC23-8612-4091-94BA-13118A8ED3B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Placeholder 9">
            <a:extLst>
              <a:ext uri="{FF2B5EF4-FFF2-40B4-BE49-F238E27FC236}">
                <a16:creationId xmlns:a16="http://schemas.microsoft.com/office/drawing/2014/main" id="{E0AD2A6A-44E6-4E7C-8BA0-F2AE9F105054}"/>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380145289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ATTC ICON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2"/>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B11805C7-EDAF-4DCB-942A-59128C6E701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DA11096B-3ACA-4AA0-9FAE-10C26884BE7D}"/>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345967059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ATTC ICON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2"/>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74A60A6B-0DBD-440F-AE05-659F7DEFB4C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CACD0FD9-C8F6-4F6A-A0E6-8FD95898D69C}"/>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272152632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ATTC ICON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2"/>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descr="Clock with solid fill">
            <a:extLst>
              <a:ext uri="{FF2B5EF4-FFF2-40B4-BE49-F238E27FC236}">
                <a16:creationId xmlns:a16="http://schemas.microsoft.com/office/drawing/2014/main" id="{7AC1B6A6-075A-4DE0-BAC6-6746FC8DF0D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2" name="Picture Placeholder 9">
            <a:extLst>
              <a:ext uri="{FF2B5EF4-FFF2-40B4-BE49-F238E27FC236}">
                <a16:creationId xmlns:a16="http://schemas.microsoft.com/office/drawing/2014/main" id="{E01BC69F-46BB-4BEB-B274-4064237F88B6}"/>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238830761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MHTTC1">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1" y="9780"/>
            <a:ext cx="12257532" cy="886265"/>
          </a:xfrm>
          <a:solidFill>
            <a:srgbClr val="CC4927"/>
          </a:solidFill>
        </p:spPr>
        <p:txBody>
          <a:bodyPr>
            <a:normAutofit/>
          </a:bodyPr>
          <a:lstStyle>
            <a:lvl1pPr algn="ctr">
              <a:defRPr sz="4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142004"/>
            <a:ext cx="100766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2995667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TTC6">
    <p:spTree>
      <p:nvGrpSpPr>
        <p:cNvPr id="1" name=""/>
        <p:cNvGrpSpPr/>
        <p:nvPr/>
      </p:nvGrpSpPr>
      <p:grpSpPr>
        <a:xfrm>
          <a:off x="0" y="0"/>
          <a:ext cx="0" cy="0"/>
          <a:chOff x="0" y="0"/>
          <a:chExt cx="0" cy="0"/>
        </a:xfrm>
      </p:grpSpPr>
      <p:sp>
        <p:nvSpPr>
          <p:cNvPr id="2" name="Title 1"/>
          <p:cNvSpPr>
            <a:spLocks noGrp="1"/>
          </p:cNvSpPr>
          <p:nvPr>
            <p:ph type="title"/>
          </p:nvPr>
        </p:nvSpPr>
        <p:spPr>
          <a:xfrm>
            <a:off x="174240" y="0"/>
            <a:ext cx="2656049" cy="6638268"/>
          </a:xfrm>
          <a:solidFill>
            <a:srgbClr val="00467F"/>
          </a:solidFill>
        </p:spPr>
        <p:txBody>
          <a:bodyPr vert="vert270" anchor="ctr"/>
          <a:lstStyle>
            <a:lvl1pPr algn="ctr">
              <a:defRPr sz="24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5" y="6260142"/>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91"/>
            <a:ext cx="7379091" cy="4873625"/>
          </a:xfrm>
        </p:spPr>
        <p:txBody>
          <a:bodyPr/>
          <a:lstStyle>
            <a:lvl1pPr>
              <a:defRPr lang="en-US" sz="2700" kern="1200">
                <a:solidFill>
                  <a:srgbClr val="00467F"/>
                </a:solidFill>
                <a:latin typeface="+mn-lt"/>
                <a:ea typeface="+mn-ea"/>
                <a:cs typeface="+mn-cs"/>
              </a:defRPr>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328406048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MHTTC2">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886265"/>
          </a:xfrm>
          <a:solidFill>
            <a:srgbClr val="CC4927"/>
          </a:solidFill>
        </p:spPr>
        <p:txBody>
          <a:bodyPr>
            <a:normAutofit/>
          </a:bodyPr>
          <a:lstStyle>
            <a:lvl1pPr algn="ctr">
              <a:defRPr sz="4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404447"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676E74F5-DCD8-4E73-9174-6F12ECF9E741}"/>
              </a:ext>
            </a:extLst>
          </p:cNvPr>
          <p:cNvSpPr>
            <a:spLocks noGrp="1"/>
          </p:cNvSpPr>
          <p:nvPr>
            <p:ph sz="quarter" idx="14"/>
          </p:nvPr>
        </p:nvSpPr>
        <p:spPr>
          <a:xfrm>
            <a:off x="6547339"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304809854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MHTTC3">
    <p:spTree>
      <p:nvGrpSpPr>
        <p:cNvPr id="1" name=""/>
        <p:cNvGrpSpPr/>
        <p:nvPr/>
      </p:nvGrpSpPr>
      <p:grpSpPr>
        <a:xfrm>
          <a:off x="0" y="0"/>
          <a:ext cx="0" cy="0"/>
          <a:chOff x="0" y="0"/>
          <a:chExt cx="0" cy="0"/>
        </a:xfrm>
      </p:grpSpPr>
      <p:sp>
        <p:nvSpPr>
          <p:cNvPr id="2" name="Title 1"/>
          <p:cNvSpPr>
            <a:spLocks noGrp="1"/>
          </p:cNvSpPr>
          <p:nvPr>
            <p:ph type="title"/>
          </p:nvPr>
        </p:nvSpPr>
        <p:spPr>
          <a:xfrm>
            <a:off x="107448" y="15688"/>
            <a:ext cx="11948565" cy="1257960"/>
          </a:xfrm>
          <a:solidFill>
            <a:schemeClr val="bg1"/>
          </a:solidFill>
          <a:ln>
            <a:noFill/>
          </a:ln>
        </p:spPr>
        <p:txBody>
          <a:bodyPr anchor="b">
            <a:normAutofit/>
          </a:bodyPr>
          <a:lstStyle>
            <a:lvl1pPr>
              <a:defRPr sz="4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sp>
        <p:nvSpPr>
          <p:cNvPr id="5" name="Content Placeholder 4">
            <a:extLst>
              <a:ext uri="{FF2B5EF4-FFF2-40B4-BE49-F238E27FC236}">
                <a16:creationId xmlns:a16="http://schemas.microsoft.com/office/drawing/2014/main" id="{F42D946C-8ECB-4612-85CC-369278C5A39A}"/>
              </a:ext>
            </a:extLst>
          </p:cNvPr>
          <p:cNvSpPr>
            <a:spLocks noGrp="1"/>
          </p:cNvSpPr>
          <p:nvPr>
            <p:ph sz="quarter" idx="10"/>
          </p:nvPr>
        </p:nvSpPr>
        <p:spPr>
          <a:xfrm>
            <a:off x="107951" y="1746124"/>
            <a:ext cx="11991975" cy="4343526"/>
          </a:xfrm>
          <a:solidFill>
            <a:srgbClr val="CC4927"/>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042202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MHTTC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912012"/>
          </a:xfrm>
          <a:solidFill>
            <a:srgbClr val="CC4927"/>
          </a:solidFill>
        </p:spPr>
        <p:txBody>
          <a:bodyPr>
            <a:normAutofit/>
          </a:bodyPr>
          <a:lstStyle>
            <a:lvl1pPr algn="ctr">
              <a:defRPr sz="4000"/>
            </a:lvl1pPr>
          </a:lstStyle>
          <a:p>
            <a:r>
              <a:rPr lang="en-US" dirty="0"/>
              <a:t>Click to edit Master title style</a:t>
            </a:r>
          </a:p>
        </p:txBody>
      </p:sp>
      <p:sp>
        <p:nvSpPr>
          <p:cNvPr id="5" name="Slide Number Placeholder 3">
            <a:extLst>
              <a:ext uri="{FF2B5EF4-FFF2-40B4-BE49-F238E27FC236}">
                <a16:creationId xmlns:a16="http://schemas.microsoft.com/office/drawing/2014/main" id="{2CBA6F3C-8482-47A9-AB96-DC8D90495A00}"/>
              </a:ext>
            </a:extLst>
          </p:cNvPr>
          <p:cNvSpPr txBox="1">
            <a:spLocks/>
          </p:cNvSpPr>
          <p:nvPr userDrawn="1"/>
        </p:nvSpPr>
        <p:spPr>
          <a:xfrm>
            <a:off x="91441" y="6318066"/>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Placeholder 9">
            <a:extLst>
              <a:ext uri="{FF2B5EF4-FFF2-40B4-BE49-F238E27FC236}">
                <a16:creationId xmlns:a16="http://schemas.microsoft.com/office/drawing/2014/main" id="{9EE3038F-9134-4BC6-894E-2BCDC0F7181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Content Placeholder 3">
            <a:extLst>
              <a:ext uri="{FF2B5EF4-FFF2-40B4-BE49-F238E27FC236}">
                <a16:creationId xmlns:a16="http://schemas.microsoft.com/office/drawing/2014/main" id="{2ED9F415-32EE-4BD9-B8DD-FCEDB191511B}"/>
              </a:ext>
            </a:extLst>
          </p:cNvPr>
          <p:cNvSpPr>
            <a:spLocks noGrp="1"/>
          </p:cNvSpPr>
          <p:nvPr>
            <p:ph sz="quarter" idx="10"/>
          </p:nvPr>
        </p:nvSpPr>
        <p:spPr>
          <a:xfrm>
            <a:off x="733425" y="3094038"/>
            <a:ext cx="10739438" cy="322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683450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secHead" preserve="1">
  <p:cSld name="MHTTC5">
    <p:spTree>
      <p:nvGrpSpPr>
        <p:cNvPr id="1" name=""/>
        <p:cNvGrpSpPr/>
        <p:nvPr/>
      </p:nvGrpSpPr>
      <p:grpSpPr>
        <a:xfrm>
          <a:off x="0" y="0"/>
          <a:ext cx="0" cy="0"/>
          <a:chOff x="0" y="0"/>
          <a:chExt cx="0" cy="0"/>
        </a:xfrm>
      </p:grpSpPr>
      <p:sp>
        <p:nvSpPr>
          <p:cNvPr id="2" name="Title 1"/>
          <p:cNvSpPr>
            <a:spLocks noGrp="1"/>
          </p:cNvSpPr>
          <p:nvPr>
            <p:ph type="title"/>
          </p:nvPr>
        </p:nvSpPr>
        <p:spPr>
          <a:xfrm>
            <a:off x="2033666" y="244253"/>
            <a:ext cx="8124671" cy="953858"/>
          </a:xfrm>
          <a:solidFill>
            <a:schemeClr val="bg1"/>
          </a:solidFill>
          <a:ln>
            <a:noFill/>
          </a:ln>
        </p:spPr>
        <p:txBody>
          <a:bodyPr anchor="b">
            <a:normAutofit/>
          </a:bodyPr>
          <a:lstStyle>
            <a:lvl1pPr algn="ctr">
              <a:defRPr sz="4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107448" y="1730327"/>
            <a:ext cx="11948565" cy="4359324"/>
          </a:xfrm>
          <a:solidFill>
            <a:srgbClr val="CC4927"/>
          </a:solidFill>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grpSp>
        <p:nvGrpSpPr>
          <p:cNvPr id="8" name="Discussion Icon">
            <a:extLst>
              <a:ext uri="{FF2B5EF4-FFF2-40B4-BE49-F238E27FC236}">
                <a16:creationId xmlns:a16="http://schemas.microsoft.com/office/drawing/2014/main" id="{94169165-CE11-4352-85DD-C60F4BEEEB5C}"/>
              </a:ext>
              <a:ext uri="{C183D7F6-B498-43B3-948B-1728B52AA6E4}">
                <adec:decorative xmlns:adec="http://schemas.microsoft.com/office/drawing/2017/decorative" val="1"/>
              </a:ext>
            </a:extLst>
          </p:cNvPr>
          <p:cNvGrpSpPr>
            <a:grpSpLocks noChangeAspect="1"/>
          </p:cNvGrpSpPr>
          <p:nvPr userDrawn="1"/>
        </p:nvGrpSpPr>
        <p:grpSpPr>
          <a:xfrm>
            <a:off x="10255320" y="172091"/>
            <a:ext cx="1703597" cy="1192516"/>
            <a:chOff x="8851900" y="1616428"/>
            <a:chExt cx="2413000" cy="1689099"/>
          </a:xfrm>
        </p:grpSpPr>
        <p:sp>
          <p:nvSpPr>
            <p:cNvPr id="10" name="Freeform: Shape 9">
              <a:extLst>
                <a:ext uri="{FF2B5EF4-FFF2-40B4-BE49-F238E27FC236}">
                  <a16:creationId xmlns:a16="http://schemas.microsoft.com/office/drawing/2014/main" id="{22CAB78D-BF88-4AA2-96B8-BF7D16907951}"/>
                </a:ext>
                <a:ext uri="{C183D7F6-B498-43B3-948B-1728B52AA6E4}">
                  <adec:decorative xmlns:adec="http://schemas.microsoft.com/office/drawing/2017/decorative" val="1"/>
                </a:ext>
              </a:extLst>
            </p:cNvPr>
            <p:cNvSpPr/>
            <p:nvPr/>
          </p:nvSpPr>
          <p:spPr>
            <a:xfrm>
              <a:off x="8851900" y="1616428"/>
              <a:ext cx="1508125" cy="1357312"/>
            </a:xfrm>
            <a:custGeom>
              <a:avLst/>
              <a:gdLst>
                <a:gd name="connsiteX0" fmla="*/ 1025525 w 1508125"/>
                <a:gd name="connsiteY0" fmla="*/ 211138 h 1357312"/>
                <a:gd name="connsiteX1" fmla="*/ 1508125 w 1508125"/>
                <a:gd name="connsiteY1" fmla="*/ 211138 h 1357312"/>
                <a:gd name="connsiteX2" fmla="*/ 1508125 w 1508125"/>
                <a:gd name="connsiteY2" fmla="*/ 120650 h 1357312"/>
                <a:gd name="connsiteX3" fmla="*/ 1387475 w 1508125"/>
                <a:gd name="connsiteY3" fmla="*/ 0 h 1357312"/>
                <a:gd name="connsiteX4" fmla="*/ 120650 w 1508125"/>
                <a:gd name="connsiteY4" fmla="*/ 0 h 1357312"/>
                <a:gd name="connsiteX5" fmla="*/ 0 w 1508125"/>
                <a:gd name="connsiteY5" fmla="*/ 120650 h 1357312"/>
                <a:gd name="connsiteX6" fmla="*/ 0 w 1508125"/>
                <a:gd name="connsiteY6" fmla="*/ 935038 h 1357312"/>
                <a:gd name="connsiteX7" fmla="*/ 120650 w 1508125"/>
                <a:gd name="connsiteY7" fmla="*/ 1055688 h 1357312"/>
                <a:gd name="connsiteX8" fmla="*/ 301625 w 1508125"/>
                <a:gd name="connsiteY8" fmla="*/ 1055688 h 1357312"/>
                <a:gd name="connsiteX9" fmla="*/ 301625 w 1508125"/>
                <a:gd name="connsiteY9" fmla="*/ 1357313 h 1357312"/>
                <a:gd name="connsiteX10" fmla="*/ 603250 w 1508125"/>
                <a:gd name="connsiteY10" fmla="*/ 1055688 h 1357312"/>
                <a:gd name="connsiteX11" fmla="*/ 784225 w 1508125"/>
                <a:gd name="connsiteY11" fmla="*/ 1055688 h 1357312"/>
                <a:gd name="connsiteX12" fmla="*/ 784225 w 1508125"/>
                <a:gd name="connsiteY12" fmla="*/ 452438 h 1357312"/>
                <a:gd name="connsiteX13" fmla="*/ 1025525 w 1508125"/>
                <a:gd name="connsiteY13" fmla="*/ 211138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125" h="1357312">
                  <a:moveTo>
                    <a:pt x="1025525" y="211138"/>
                  </a:moveTo>
                  <a:lnTo>
                    <a:pt x="1508125" y="211138"/>
                  </a:lnTo>
                  <a:lnTo>
                    <a:pt x="1508125" y="120650"/>
                  </a:lnTo>
                  <a:cubicBezTo>
                    <a:pt x="1508125" y="54292"/>
                    <a:pt x="1453833" y="0"/>
                    <a:pt x="1387475" y="0"/>
                  </a:cubicBezTo>
                  <a:lnTo>
                    <a:pt x="120650" y="0"/>
                  </a:lnTo>
                  <a:cubicBezTo>
                    <a:pt x="54293" y="0"/>
                    <a:pt x="0" y="54292"/>
                    <a:pt x="0" y="120650"/>
                  </a:cubicBezTo>
                  <a:lnTo>
                    <a:pt x="0" y="935038"/>
                  </a:lnTo>
                  <a:cubicBezTo>
                    <a:pt x="0" y="1001395"/>
                    <a:pt x="54293" y="1055688"/>
                    <a:pt x="120650" y="1055688"/>
                  </a:cubicBezTo>
                  <a:lnTo>
                    <a:pt x="301625" y="1055688"/>
                  </a:lnTo>
                  <a:lnTo>
                    <a:pt x="301625" y="1357313"/>
                  </a:lnTo>
                  <a:lnTo>
                    <a:pt x="603250" y="1055688"/>
                  </a:lnTo>
                  <a:lnTo>
                    <a:pt x="784225" y="1055688"/>
                  </a:lnTo>
                  <a:lnTo>
                    <a:pt x="784225" y="452438"/>
                  </a:lnTo>
                  <a:cubicBezTo>
                    <a:pt x="784225" y="319723"/>
                    <a:pt x="892810" y="211138"/>
                    <a:pt x="1025525" y="211138"/>
                  </a:cubicBezTo>
                  <a:close/>
                </a:path>
              </a:pathLst>
            </a:custGeom>
            <a:solidFill>
              <a:srgbClr val="CD4928"/>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Freeform: Shape 10">
              <a:extLst>
                <a:ext uri="{FF2B5EF4-FFF2-40B4-BE49-F238E27FC236}">
                  <a16:creationId xmlns:a16="http://schemas.microsoft.com/office/drawing/2014/main" id="{E8B8CE00-BFA6-4C92-B188-869EE26A8369}"/>
                </a:ext>
                <a:ext uri="{C183D7F6-B498-43B3-948B-1728B52AA6E4}">
                  <adec:decorative xmlns:adec="http://schemas.microsoft.com/office/drawing/2017/decorative" val="1"/>
                </a:ext>
              </a:extLst>
            </p:cNvPr>
            <p:cNvSpPr/>
            <p:nvPr/>
          </p:nvSpPr>
          <p:spPr>
            <a:xfrm>
              <a:off x="9756775" y="1948215"/>
              <a:ext cx="1508125" cy="1357312"/>
            </a:xfrm>
            <a:custGeom>
              <a:avLst/>
              <a:gdLst>
                <a:gd name="connsiteX0" fmla="*/ 1387475 w 1508125"/>
                <a:gd name="connsiteY0" fmla="*/ 0 h 1357312"/>
                <a:gd name="connsiteX1" fmla="*/ 120650 w 1508125"/>
                <a:gd name="connsiteY1" fmla="*/ 0 h 1357312"/>
                <a:gd name="connsiteX2" fmla="*/ 0 w 1508125"/>
                <a:gd name="connsiteY2" fmla="*/ 120650 h 1357312"/>
                <a:gd name="connsiteX3" fmla="*/ 0 w 1508125"/>
                <a:gd name="connsiteY3" fmla="*/ 935038 h 1357312"/>
                <a:gd name="connsiteX4" fmla="*/ 120650 w 1508125"/>
                <a:gd name="connsiteY4" fmla="*/ 1055688 h 1357312"/>
                <a:gd name="connsiteX5" fmla="*/ 904875 w 1508125"/>
                <a:gd name="connsiteY5" fmla="*/ 1055688 h 1357312"/>
                <a:gd name="connsiteX6" fmla="*/ 1206500 w 1508125"/>
                <a:gd name="connsiteY6" fmla="*/ 1357313 h 1357312"/>
                <a:gd name="connsiteX7" fmla="*/ 1206500 w 1508125"/>
                <a:gd name="connsiteY7" fmla="*/ 1055688 h 1357312"/>
                <a:gd name="connsiteX8" fmla="*/ 1387475 w 1508125"/>
                <a:gd name="connsiteY8" fmla="*/ 1055688 h 1357312"/>
                <a:gd name="connsiteX9" fmla="*/ 1508125 w 1508125"/>
                <a:gd name="connsiteY9" fmla="*/ 935038 h 1357312"/>
                <a:gd name="connsiteX10" fmla="*/ 1508125 w 1508125"/>
                <a:gd name="connsiteY10" fmla="*/ 120650 h 1357312"/>
                <a:gd name="connsiteX11" fmla="*/ 1387475 w 1508125"/>
                <a:gd name="connsiteY11" fmla="*/ 0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125" h="1357312">
                  <a:moveTo>
                    <a:pt x="1387475" y="0"/>
                  </a:moveTo>
                  <a:lnTo>
                    <a:pt x="120650" y="0"/>
                  </a:lnTo>
                  <a:cubicBezTo>
                    <a:pt x="54292" y="0"/>
                    <a:pt x="0" y="54292"/>
                    <a:pt x="0" y="120650"/>
                  </a:cubicBezTo>
                  <a:lnTo>
                    <a:pt x="0" y="935038"/>
                  </a:lnTo>
                  <a:cubicBezTo>
                    <a:pt x="0" y="1001395"/>
                    <a:pt x="54292" y="1055688"/>
                    <a:pt x="120650" y="1055688"/>
                  </a:cubicBezTo>
                  <a:lnTo>
                    <a:pt x="904875" y="1055688"/>
                  </a:lnTo>
                  <a:lnTo>
                    <a:pt x="1206500" y="1357313"/>
                  </a:lnTo>
                  <a:lnTo>
                    <a:pt x="1206500" y="1055688"/>
                  </a:lnTo>
                  <a:lnTo>
                    <a:pt x="1387475" y="1055688"/>
                  </a:lnTo>
                  <a:cubicBezTo>
                    <a:pt x="1453832" y="1055688"/>
                    <a:pt x="1508125" y="1001395"/>
                    <a:pt x="1508125" y="935038"/>
                  </a:cubicBezTo>
                  <a:lnTo>
                    <a:pt x="1508125" y="120650"/>
                  </a:lnTo>
                  <a:cubicBezTo>
                    <a:pt x="1508125" y="54292"/>
                    <a:pt x="1453832" y="0"/>
                    <a:pt x="1387475" y="0"/>
                  </a:cubicBezTo>
                  <a:close/>
                </a:path>
              </a:pathLst>
            </a:custGeom>
            <a:solidFill>
              <a:srgbClr val="94A545"/>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12847886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MHTTC6">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CC4927"/>
          </a:solidFill>
        </p:spPr>
        <p:txBody>
          <a:bodyPr vert="vert270" anchor="ctr"/>
          <a:lstStyle>
            <a:lvl1pPr algn="ct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rgbClr val="00467F"/>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92155007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MHTTC7">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CC4927"/>
          </a:solidFill>
        </p:spPr>
        <p:txBody>
          <a:bodyPr anchor="ctr"/>
          <a:lstStyle>
            <a:lvl1pPr algn="ct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rgbClr val="00467F"/>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300313037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MHTTC ICON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0" y="1856234"/>
            <a:ext cx="8491539" cy="3997325"/>
          </a:xfrm>
        </p:spPr>
        <p:txBody>
          <a:bodyPr vert="horz" lIns="91440" tIns="45720" rIns="91440" bIns="45720" rtlCol="0">
            <a:normAutofit/>
          </a:bodyPr>
          <a:lstStyle/>
          <a:p>
            <a:endParaRPr lang="en-US" sz="3600" dirty="0">
              <a:solidFill>
                <a:srgbClr val="00467F"/>
              </a:solidFill>
            </a:endParaRPr>
          </a:p>
        </p:txBody>
      </p:sp>
      <p:pic>
        <p:nvPicPr>
          <p:cNvPr id="9" name="Graphic 8">
            <a:extLst>
              <a:ext uri="{FF2B5EF4-FFF2-40B4-BE49-F238E27FC236}">
                <a16:creationId xmlns:a16="http://schemas.microsoft.com/office/drawing/2014/main" id="{0367CA35-7E1D-4329-9DDF-3DF0E00E79B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BCD1D239-B79D-4033-9043-9AAF935A3B12}"/>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334213280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MHTTC ICON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 name="Graphic 7">
            <a:extLst>
              <a:ext uri="{FF2B5EF4-FFF2-40B4-BE49-F238E27FC236}">
                <a16:creationId xmlns:a16="http://schemas.microsoft.com/office/drawing/2014/main" id="{9366C7C7-7A85-4C93-A31C-FAB24A81317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0" y="1856234"/>
            <a:ext cx="8491539" cy="3997325"/>
          </a:xfrm>
        </p:spPr>
        <p:txBody>
          <a:bodyPr vert="horz" lIns="91440" tIns="45720" rIns="91440" bIns="45720" rtlCol="0">
            <a:normAutofit/>
          </a:bodyPr>
          <a:lstStyle/>
          <a:p>
            <a:endParaRPr lang="en-US" sz="3600" dirty="0">
              <a:solidFill>
                <a:srgbClr val="00467F"/>
              </a:solidFill>
            </a:endParaRPr>
          </a:p>
        </p:txBody>
      </p:sp>
      <p:pic>
        <p:nvPicPr>
          <p:cNvPr id="9" name="Picture Placeholder 9">
            <a:extLst>
              <a:ext uri="{FF2B5EF4-FFF2-40B4-BE49-F238E27FC236}">
                <a16:creationId xmlns:a16="http://schemas.microsoft.com/office/drawing/2014/main" id="{04122FCA-F266-4466-87E0-7D6A11E7A3EA}"/>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172461530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MHTTC ICON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0" y="1856234"/>
            <a:ext cx="8491539" cy="3997325"/>
          </a:xfrm>
        </p:spPr>
        <p:txBody>
          <a:bodyPr vert="horz" lIns="91440" tIns="45720" rIns="91440" bIns="45720" rtlCol="0">
            <a:normAutofit/>
          </a:bodyPr>
          <a:lstStyle/>
          <a:p>
            <a:endParaRPr lang="en-US" sz="3600" dirty="0">
              <a:solidFill>
                <a:srgbClr val="00467F"/>
              </a:solidFill>
            </a:endParaRPr>
          </a:p>
        </p:txBody>
      </p:sp>
      <p:pic>
        <p:nvPicPr>
          <p:cNvPr id="9" name="Graphic 8">
            <a:extLst>
              <a:ext uri="{FF2B5EF4-FFF2-40B4-BE49-F238E27FC236}">
                <a16:creationId xmlns:a16="http://schemas.microsoft.com/office/drawing/2014/main" id="{99DFD95B-FE83-4FD2-B58A-5FF45B4C8D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1AFB0342-56E9-4D8D-A371-9D6EA6262449}"/>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132087152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MHTTC ICON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0" y="1856234"/>
            <a:ext cx="8491539" cy="3997325"/>
          </a:xfrm>
        </p:spPr>
        <p:txBody>
          <a:bodyPr vert="horz" lIns="91440" tIns="45720" rIns="91440" bIns="45720" rtlCol="0">
            <a:normAutofit/>
          </a:bodyPr>
          <a:lstStyle/>
          <a:p>
            <a:endParaRPr lang="en-US" sz="3600" dirty="0">
              <a:solidFill>
                <a:srgbClr val="00467F"/>
              </a:solidFill>
            </a:endParaRPr>
          </a:p>
        </p:txBody>
      </p:sp>
      <p:pic>
        <p:nvPicPr>
          <p:cNvPr id="8" name="Graphic 7" descr="Clock with solid fill">
            <a:extLst>
              <a:ext uri="{FF2B5EF4-FFF2-40B4-BE49-F238E27FC236}">
                <a16:creationId xmlns:a16="http://schemas.microsoft.com/office/drawing/2014/main" id="{F2F9CE05-75AD-400F-8388-A9A13F7682F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A2FA3BEE-006E-45D8-92BC-3B780DA28E2C}"/>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1987849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TTC7">
    <p:spTree>
      <p:nvGrpSpPr>
        <p:cNvPr id="1" name=""/>
        <p:cNvGrpSpPr/>
        <p:nvPr/>
      </p:nvGrpSpPr>
      <p:grpSpPr>
        <a:xfrm>
          <a:off x="0" y="0"/>
          <a:ext cx="0" cy="0"/>
          <a:chOff x="0" y="0"/>
          <a:chExt cx="0" cy="0"/>
        </a:xfrm>
      </p:grpSpPr>
      <p:sp>
        <p:nvSpPr>
          <p:cNvPr id="2" name="Title 1"/>
          <p:cNvSpPr>
            <a:spLocks noGrp="1"/>
          </p:cNvSpPr>
          <p:nvPr>
            <p:ph type="title"/>
          </p:nvPr>
        </p:nvSpPr>
        <p:spPr>
          <a:xfrm>
            <a:off x="174240" y="0"/>
            <a:ext cx="2656049" cy="6638268"/>
          </a:xfrm>
          <a:solidFill>
            <a:srgbClr val="00467F"/>
          </a:solidFill>
        </p:spPr>
        <p:txBody>
          <a:bodyPr anchor="ctr"/>
          <a:lstStyle>
            <a:lvl1pPr algn="ctr">
              <a:defRPr sz="24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5" y="6260142"/>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91"/>
            <a:ext cx="7379091" cy="4873625"/>
          </a:xfrm>
        </p:spPr>
        <p:txBody>
          <a:bodyPr/>
          <a:lstStyle>
            <a:lvl1pPr>
              <a:defRPr lang="en-US" sz="2700" kern="1200">
                <a:solidFill>
                  <a:srgbClr val="00467F"/>
                </a:solidFill>
                <a:latin typeface="+mn-lt"/>
                <a:ea typeface="+mn-ea"/>
                <a:cs typeface="+mn-cs"/>
              </a:defRPr>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422401461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PTTC1">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1" y="9780"/>
            <a:ext cx="12257532" cy="886265"/>
          </a:xfrm>
          <a:solidFill>
            <a:srgbClr val="94A545"/>
          </a:solidFill>
        </p:spPr>
        <p:txBody>
          <a:bodyPr>
            <a:normAutofit/>
          </a:bodyPr>
          <a:lstStyle>
            <a:lvl1pPr algn="ctr">
              <a:defRPr sz="4000">
                <a:solidFill>
                  <a:schemeClr val="tx1"/>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142004"/>
            <a:ext cx="100766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58214372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PTTC2">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886265"/>
          </a:xfrm>
          <a:solidFill>
            <a:srgbClr val="94A545"/>
          </a:solidFill>
        </p:spPr>
        <p:txBody>
          <a:bodyPr>
            <a:normAutofit/>
          </a:bodyPr>
          <a:lstStyle>
            <a:lvl1pPr algn="ctr">
              <a:defRPr sz="4000">
                <a:solidFill>
                  <a:schemeClr val="tx1"/>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404447"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676E74F5-DCD8-4E73-9174-6F12ECF9E741}"/>
              </a:ext>
            </a:extLst>
          </p:cNvPr>
          <p:cNvSpPr>
            <a:spLocks noGrp="1"/>
          </p:cNvSpPr>
          <p:nvPr>
            <p:ph sz="quarter" idx="14"/>
          </p:nvPr>
        </p:nvSpPr>
        <p:spPr>
          <a:xfrm>
            <a:off x="6547339"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204411640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PTTC3">
    <p:spTree>
      <p:nvGrpSpPr>
        <p:cNvPr id="1" name=""/>
        <p:cNvGrpSpPr/>
        <p:nvPr/>
      </p:nvGrpSpPr>
      <p:grpSpPr>
        <a:xfrm>
          <a:off x="0" y="0"/>
          <a:ext cx="0" cy="0"/>
          <a:chOff x="0" y="0"/>
          <a:chExt cx="0" cy="0"/>
        </a:xfrm>
      </p:grpSpPr>
      <p:sp>
        <p:nvSpPr>
          <p:cNvPr id="2" name="Title 1"/>
          <p:cNvSpPr>
            <a:spLocks noGrp="1"/>
          </p:cNvSpPr>
          <p:nvPr>
            <p:ph type="title"/>
          </p:nvPr>
        </p:nvSpPr>
        <p:spPr>
          <a:xfrm>
            <a:off x="107448" y="15688"/>
            <a:ext cx="11948565" cy="1257960"/>
          </a:xfrm>
          <a:solidFill>
            <a:schemeClr val="bg1"/>
          </a:solidFill>
          <a:ln>
            <a:noFill/>
          </a:ln>
        </p:spPr>
        <p:txBody>
          <a:bodyPr anchor="b">
            <a:normAutofit/>
          </a:bodyPr>
          <a:lstStyle>
            <a:lvl1pPr>
              <a:defRPr sz="4000">
                <a:solidFill>
                  <a:schemeClr val="tx1"/>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sp>
        <p:nvSpPr>
          <p:cNvPr id="5" name="Content Placeholder 4">
            <a:extLst>
              <a:ext uri="{FF2B5EF4-FFF2-40B4-BE49-F238E27FC236}">
                <a16:creationId xmlns:a16="http://schemas.microsoft.com/office/drawing/2014/main" id="{F42D946C-8ECB-4612-85CC-369278C5A39A}"/>
              </a:ext>
            </a:extLst>
          </p:cNvPr>
          <p:cNvSpPr>
            <a:spLocks noGrp="1"/>
          </p:cNvSpPr>
          <p:nvPr>
            <p:ph sz="quarter" idx="10"/>
          </p:nvPr>
        </p:nvSpPr>
        <p:spPr>
          <a:xfrm>
            <a:off x="107951" y="1746124"/>
            <a:ext cx="11991975" cy="4343526"/>
          </a:xfrm>
          <a:solidFill>
            <a:srgbClr val="94A545"/>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302972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PTTC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912012"/>
          </a:xfrm>
          <a:solidFill>
            <a:srgbClr val="94A545"/>
          </a:solidFill>
        </p:spPr>
        <p:txBody>
          <a:bodyPr>
            <a:normAutofit/>
          </a:bodyPr>
          <a:lstStyle>
            <a:lvl1pPr algn="ctr">
              <a:defRPr sz="4000">
                <a:solidFill>
                  <a:schemeClr val="tx1"/>
                </a:solidFill>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2CBA6F3C-8482-47A9-AB96-DC8D90495A00}"/>
              </a:ext>
            </a:extLst>
          </p:cNvPr>
          <p:cNvSpPr txBox="1">
            <a:spLocks/>
          </p:cNvSpPr>
          <p:nvPr userDrawn="1"/>
        </p:nvSpPr>
        <p:spPr>
          <a:xfrm>
            <a:off x="91441" y="6318066"/>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Placeholder 9">
            <a:extLst>
              <a:ext uri="{FF2B5EF4-FFF2-40B4-BE49-F238E27FC236}">
                <a16:creationId xmlns:a16="http://schemas.microsoft.com/office/drawing/2014/main" id="{9EE3038F-9134-4BC6-894E-2BCDC0F7181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Content Placeholder 3">
            <a:extLst>
              <a:ext uri="{FF2B5EF4-FFF2-40B4-BE49-F238E27FC236}">
                <a16:creationId xmlns:a16="http://schemas.microsoft.com/office/drawing/2014/main" id="{2ED9F415-32EE-4BD9-B8DD-FCEDB191511B}"/>
              </a:ext>
            </a:extLst>
          </p:cNvPr>
          <p:cNvSpPr>
            <a:spLocks noGrp="1"/>
          </p:cNvSpPr>
          <p:nvPr>
            <p:ph sz="quarter" idx="10"/>
          </p:nvPr>
        </p:nvSpPr>
        <p:spPr>
          <a:xfrm>
            <a:off x="733425" y="3094038"/>
            <a:ext cx="10739438" cy="322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483513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secHead" preserve="1">
  <p:cSld name="PTTC5">
    <p:spTree>
      <p:nvGrpSpPr>
        <p:cNvPr id="1" name=""/>
        <p:cNvGrpSpPr/>
        <p:nvPr/>
      </p:nvGrpSpPr>
      <p:grpSpPr>
        <a:xfrm>
          <a:off x="0" y="0"/>
          <a:ext cx="0" cy="0"/>
          <a:chOff x="0" y="0"/>
          <a:chExt cx="0" cy="0"/>
        </a:xfrm>
      </p:grpSpPr>
      <p:sp>
        <p:nvSpPr>
          <p:cNvPr id="2" name="Title 1"/>
          <p:cNvSpPr>
            <a:spLocks noGrp="1"/>
          </p:cNvSpPr>
          <p:nvPr>
            <p:ph type="title"/>
          </p:nvPr>
        </p:nvSpPr>
        <p:spPr>
          <a:xfrm>
            <a:off x="2033666" y="244253"/>
            <a:ext cx="8124671" cy="953858"/>
          </a:xfrm>
          <a:solidFill>
            <a:schemeClr val="bg1"/>
          </a:solidFill>
          <a:ln>
            <a:noFill/>
          </a:ln>
        </p:spPr>
        <p:txBody>
          <a:bodyPr anchor="b">
            <a:normAutofit/>
          </a:bodyPr>
          <a:lstStyle>
            <a:lvl1pPr algn="ctr">
              <a:defRPr sz="4000">
                <a:solidFill>
                  <a:schemeClr val="tx1"/>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107448" y="1730327"/>
            <a:ext cx="11948565" cy="4359324"/>
          </a:xfrm>
          <a:solidFill>
            <a:srgbClr val="94A545"/>
          </a:solidFill>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grpSp>
        <p:nvGrpSpPr>
          <p:cNvPr id="8" name="Discussion Icon">
            <a:extLst>
              <a:ext uri="{FF2B5EF4-FFF2-40B4-BE49-F238E27FC236}">
                <a16:creationId xmlns:a16="http://schemas.microsoft.com/office/drawing/2014/main" id="{94169165-CE11-4352-85DD-C60F4BEEEB5C}"/>
              </a:ext>
              <a:ext uri="{C183D7F6-B498-43B3-948B-1728B52AA6E4}">
                <adec:decorative xmlns:adec="http://schemas.microsoft.com/office/drawing/2017/decorative" val="1"/>
              </a:ext>
            </a:extLst>
          </p:cNvPr>
          <p:cNvGrpSpPr>
            <a:grpSpLocks noChangeAspect="1"/>
          </p:cNvGrpSpPr>
          <p:nvPr userDrawn="1"/>
        </p:nvGrpSpPr>
        <p:grpSpPr>
          <a:xfrm>
            <a:off x="10255320" y="172091"/>
            <a:ext cx="1703597" cy="1192516"/>
            <a:chOff x="8851900" y="1616428"/>
            <a:chExt cx="2413000" cy="1689099"/>
          </a:xfrm>
        </p:grpSpPr>
        <p:sp>
          <p:nvSpPr>
            <p:cNvPr id="10" name="Freeform: Shape 9">
              <a:extLst>
                <a:ext uri="{FF2B5EF4-FFF2-40B4-BE49-F238E27FC236}">
                  <a16:creationId xmlns:a16="http://schemas.microsoft.com/office/drawing/2014/main" id="{22CAB78D-BF88-4AA2-96B8-BF7D16907951}"/>
                </a:ext>
                <a:ext uri="{C183D7F6-B498-43B3-948B-1728B52AA6E4}">
                  <adec:decorative xmlns:adec="http://schemas.microsoft.com/office/drawing/2017/decorative" val="1"/>
                </a:ext>
              </a:extLst>
            </p:cNvPr>
            <p:cNvSpPr/>
            <p:nvPr/>
          </p:nvSpPr>
          <p:spPr>
            <a:xfrm>
              <a:off x="8851900" y="1616428"/>
              <a:ext cx="1508125" cy="1357312"/>
            </a:xfrm>
            <a:custGeom>
              <a:avLst/>
              <a:gdLst>
                <a:gd name="connsiteX0" fmla="*/ 1025525 w 1508125"/>
                <a:gd name="connsiteY0" fmla="*/ 211138 h 1357312"/>
                <a:gd name="connsiteX1" fmla="*/ 1508125 w 1508125"/>
                <a:gd name="connsiteY1" fmla="*/ 211138 h 1357312"/>
                <a:gd name="connsiteX2" fmla="*/ 1508125 w 1508125"/>
                <a:gd name="connsiteY2" fmla="*/ 120650 h 1357312"/>
                <a:gd name="connsiteX3" fmla="*/ 1387475 w 1508125"/>
                <a:gd name="connsiteY3" fmla="*/ 0 h 1357312"/>
                <a:gd name="connsiteX4" fmla="*/ 120650 w 1508125"/>
                <a:gd name="connsiteY4" fmla="*/ 0 h 1357312"/>
                <a:gd name="connsiteX5" fmla="*/ 0 w 1508125"/>
                <a:gd name="connsiteY5" fmla="*/ 120650 h 1357312"/>
                <a:gd name="connsiteX6" fmla="*/ 0 w 1508125"/>
                <a:gd name="connsiteY6" fmla="*/ 935038 h 1357312"/>
                <a:gd name="connsiteX7" fmla="*/ 120650 w 1508125"/>
                <a:gd name="connsiteY7" fmla="*/ 1055688 h 1357312"/>
                <a:gd name="connsiteX8" fmla="*/ 301625 w 1508125"/>
                <a:gd name="connsiteY8" fmla="*/ 1055688 h 1357312"/>
                <a:gd name="connsiteX9" fmla="*/ 301625 w 1508125"/>
                <a:gd name="connsiteY9" fmla="*/ 1357313 h 1357312"/>
                <a:gd name="connsiteX10" fmla="*/ 603250 w 1508125"/>
                <a:gd name="connsiteY10" fmla="*/ 1055688 h 1357312"/>
                <a:gd name="connsiteX11" fmla="*/ 784225 w 1508125"/>
                <a:gd name="connsiteY11" fmla="*/ 1055688 h 1357312"/>
                <a:gd name="connsiteX12" fmla="*/ 784225 w 1508125"/>
                <a:gd name="connsiteY12" fmla="*/ 452438 h 1357312"/>
                <a:gd name="connsiteX13" fmla="*/ 1025525 w 1508125"/>
                <a:gd name="connsiteY13" fmla="*/ 211138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125" h="1357312">
                  <a:moveTo>
                    <a:pt x="1025525" y="211138"/>
                  </a:moveTo>
                  <a:lnTo>
                    <a:pt x="1508125" y="211138"/>
                  </a:lnTo>
                  <a:lnTo>
                    <a:pt x="1508125" y="120650"/>
                  </a:lnTo>
                  <a:cubicBezTo>
                    <a:pt x="1508125" y="54292"/>
                    <a:pt x="1453833" y="0"/>
                    <a:pt x="1387475" y="0"/>
                  </a:cubicBezTo>
                  <a:lnTo>
                    <a:pt x="120650" y="0"/>
                  </a:lnTo>
                  <a:cubicBezTo>
                    <a:pt x="54293" y="0"/>
                    <a:pt x="0" y="54292"/>
                    <a:pt x="0" y="120650"/>
                  </a:cubicBezTo>
                  <a:lnTo>
                    <a:pt x="0" y="935038"/>
                  </a:lnTo>
                  <a:cubicBezTo>
                    <a:pt x="0" y="1001395"/>
                    <a:pt x="54293" y="1055688"/>
                    <a:pt x="120650" y="1055688"/>
                  </a:cubicBezTo>
                  <a:lnTo>
                    <a:pt x="301625" y="1055688"/>
                  </a:lnTo>
                  <a:lnTo>
                    <a:pt x="301625" y="1357313"/>
                  </a:lnTo>
                  <a:lnTo>
                    <a:pt x="603250" y="1055688"/>
                  </a:lnTo>
                  <a:lnTo>
                    <a:pt x="784225" y="1055688"/>
                  </a:lnTo>
                  <a:lnTo>
                    <a:pt x="784225" y="452438"/>
                  </a:lnTo>
                  <a:cubicBezTo>
                    <a:pt x="784225" y="319723"/>
                    <a:pt x="892810" y="211138"/>
                    <a:pt x="1025525" y="211138"/>
                  </a:cubicBezTo>
                  <a:close/>
                </a:path>
              </a:pathLst>
            </a:custGeom>
            <a:solidFill>
              <a:srgbClr val="CD4928"/>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Freeform: Shape 10">
              <a:extLst>
                <a:ext uri="{FF2B5EF4-FFF2-40B4-BE49-F238E27FC236}">
                  <a16:creationId xmlns:a16="http://schemas.microsoft.com/office/drawing/2014/main" id="{E8B8CE00-BFA6-4C92-B188-869EE26A8369}"/>
                </a:ext>
                <a:ext uri="{C183D7F6-B498-43B3-948B-1728B52AA6E4}">
                  <adec:decorative xmlns:adec="http://schemas.microsoft.com/office/drawing/2017/decorative" val="1"/>
                </a:ext>
              </a:extLst>
            </p:cNvPr>
            <p:cNvSpPr/>
            <p:nvPr/>
          </p:nvSpPr>
          <p:spPr>
            <a:xfrm>
              <a:off x="9756775" y="1948215"/>
              <a:ext cx="1508125" cy="1357312"/>
            </a:xfrm>
            <a:custGeom>
              <a:avLst/>
              <a:gdLst>
                <a:gd name="connsiteX0" fmla="*/ 1387475 w 1508125"/>
                <a:gd name="connsiteY0" fmla="*/ 0 h 1357312"/>
                <a:gd name="connsiteX1" fmla="*/ 120650 w 1508125"/>
                <a:gd name="connsiteY1" fmla="*/ 0 h 1357312"/>
                <a:gd name="connsiteX2" fmla="*/ 0 w 1508125"/>
                <a:gd name="connsiteY2" fmla="*/ 120650 h 1357312"/>
                <a:gd name="connsiteX3" fmla="*/ 0 w 1508125"/>
                <a:gd name="connsiteY3" fmla="*/ 935038 h 1357312"/>
                <a:gd name="connsiteX4" fmla="*/ 120650 w 1508125"/>
                <a:gd name="connsiteY4" fmla="*/ 1055688 h 1357312"/>
                <a:gd name="connsiteX5" fmla="*/ 904875 w 1508125"/>
                <a:gd name="connsiteY5" fmla="*/ 1055688 h 1357312"/>
                <a:gd name="connsiteX6" fmla="*/ 1206500 w 1508125"/>
                <a:gd name="connsiteY6" fmla="*/ 1357313 h 1357312"/>
                <a:gd name="connsiteX7" fmla="*/ 1206500 w 1508125"/>
                <a:gd name="connsiteY7" fmla="*/ 1055688 h 1357312"/>
                <a:gd name="connsiteX8" fmla="*/ 1387475 w 1508125"/>
                <a:gd name="connsiteY8" fmla="*/ 1055688 h 1357312"/>
                <a:gd name="connsiteX9" fmla="*/ 1508125 w 1508125"/>
                <a:gd name="connsiteY9" fmla="*/ 935038 h 1357312"/>
                <a:gd name="connsiteX10" fmla="*/ 1508125 w 1508125"/>
                <a:gd name="connsiteY10" fmla="*/ 120650 h 1357312"/>
                <a:gd name="connsiteX11" fmla="*/ 1387475 w 1508125"/>
                <a:gd name="connsiteY11" fmla="*/ 0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125" h="1357312">
                  <a:moveTo>
                    <a:pt x="1387475" y="0"/>
                  </a:moveTo>
                  <a:lnTo>
                    <a:pt x="120650" y="0"/>
                  </a:lnTo>
                  <a:cubicBezTo>
                    <a:pt x="54292" y="0"/>
                    <a:pt x="0" y="54292"/>
                    <a:pt x="0" y="120650"/>
                  </a:cubicBezTo>
                  <a:lnTo>
                    <a:pt x="0" y="935038"/>
                  </a:lnTo>
                  <a:cubicBezTo>
                    <a:pt x="0" y="1001395"/>
                    <a:pt x="54292" y="1055688"/>
                    <a:pt x="120650" y="1055688"/>
                  </a:cubicBezTo>
                  <a:lnTo>
                    <a:pt x="904875" y="1055688"/>
                  </a:lnTo>
                  <a:lnTo>
                    <a:pt x="1206500" y="1357313"/>
                  </a:lnTo>
                  <a:lnTo>
                    <a:pt x="1206500" y="1055688"/>
                  </a:lnTo>
                  <a:lnTo>
                    <a:pt x="1387475" y="1055688"/>
                  </a:lnTo>
                  <a:cubicBezTo>
                    <a:pt x="1453832" y="1055688"/>
                    <a:pt x="1508125" y="1001395"/>
                    <a:pt x="1508125" y="935038"/>
                  </a:cubicBezTo>
                  <a:lnTo>
                    <a:pt x="1508125" y="120650"/>
                  </a:lnTo>
                  <a:cubicBezTo>
                    <a:pt x="1508125" y="54292"/>
                    <a:pt x="1453832" y="0"/>
                    <a:pt x="1387475" y="0"/>
                  </a:cubicBezTo>
                  <a:close/>
                </a:path>
              </a:pathLst>
            </a:custGeom>
            <a:solidFill>
              <a:srgbClr val="94A545"/>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92846286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PTTC6">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94A545"/>
          </a:solidFill>
        </p:spPr>
        <p:txBody>
          <a:bodyPr vert="vert270" anchor="ctr"/>
          <a:lstStyle>
            <a:lvl1pPr algn="ctr">
              <a:defRPr sz="3200">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chemeClr val="tx1"/>
                </a:solidFill>
                <a:latin typeface="+mn-lt"/>
                <a:ea typeface="+mn-ea"/>
                <a:cs typeface="+mn-cs"/>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47087244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PTTC7">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94A545"/>
          </a:solidFill>
        </p:spPr>
        <p:txBody>
          <a:bodyPr anchor="ctr"/>
          <a:lstStyle>
            <a:lvl1pPr algn="ctr">
              <a:defRPr sz="3200">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chemeClr val="tx1"/>
                </a:solidFill>
                <a:latin typeface="+mn-lt"/>
                <a:ea typeface="+mn-ea"/>
                <a:cs typeface="+mn-cs"/>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420826047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PTTC ICON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a:extLst>
              <a:ext uri="{FF2B5EF4-FFF2-40B4-BE49-F238E27FC236}">
                <a16:creationId xmlns:a16="http://schemas.microsoft.com/office/drawing/2014/main" id="{73520FBC-7DB5-4235-87D3-554C42346B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2C43AC2C-1EB5-4646-9166-462D18ABFD68}"/>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229943249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PTTC ICON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a:extLst>
              <a:ext uri="{FF2B5EF4-FFF2-40B4-BE49-F238E27FC236}">
                <a16:creationId xmlns:a16="http://schemas.microsoft.com/office/drawing/2014/main" id="{A192C2BC-42B8-4A40-A73B-6E19337D275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1C592827-A182-477C-A071-FFBE171B541A}"/>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302330979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PTTC ICON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a:extLst>
              <a:ext uri="{FF2B5EF4-FFF2-40B4-BE49-F238E27FC236}">
                <a16:creationId xmlns:a16="http://schemas.microsoft.com/office/drawing/2014/main" id="{FBDD31F9-1563-4355-89BA-DF9BA393926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8" name="Picture Placeholder 9">
            <a:extLst>
              <a:ext uri="{FF2B5EF4-FFF2-40B4-BE49-F238E27FC236}">
                <a16:creationId xmlns:a16="http://schemas.microsoft.com/office/drawing/2014/main" id="{19EB8215-A92F-4337-9AC8-34C5E8AB7236}"/>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1530202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TTC ICON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3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4"/>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A208AC23-8612-4091-94BA-13118A8ED3B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1" y="1854203"/>
            <a:ext cx="8491539" cy="3997325"/>
          </a:xfrm>
        </p:spPr>
        <p:txBody>
          <a:bodyPr>
            <a:normAutofit/>
          </a:bodyPr>
          <a:lstStyle>
            <a:lvl1pPr>
              <a:defRPr sz="2700">
                <a:solidFill>
                  <a:srgbClr val="00467F"/>
                </a:solidFill>
              </a:defRPr>
            </a:lvl1pPr>
            <a:lvl2pPr>
              <a:defRPr sz="2700">
                <a:solidFill>
                  <a:srgbClr val="00467F"/>
                </a:solidFill>
              </a:defRPr>
            </a:lvl2pPr>
            <a:lvl3pPr>
              <a:defRPr sz="2700">
                <a:solidFill>
                  <a:srgbClr val="00467F"/>
                </a:solidFill>
              </a:defRPr>
            </a:lvl3pPr>
            <a:lvl4pPr>
              <a:defRPr sz="2700">
                <a:solidFill>
                  <a:srgbClr val="00467F"/>
                </a:solidFill>
              </a:defRPr>
            </a:lvl4pPr>
            <a:lvl5pPr>
              <a:defRPr sz="27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Placeholder 9">
            <a:extLst>
              <a:ext uri="{FF2B5EF4-FFF2-40B4-BE49-F238E27FC236}">
                <a16:creationId xmlns:a16="http://schemas.microsoft.com/office/drawing/2014/main" id="{E0AD2A6A-44E6-4E7C-8BA0-F2AE9F105054}"/>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9" y="6638268"/>
            <a:ext cx="10149840" cy="219732"/>
          </a:xfrm>
          <a:prstGeom prst="rect">
            <a:avLst/>
          </a:prstGeom>
        </p:spPr>
      </p:pic>
    </p:spTree>
    <p:extLst>
      <p:ext uri="{BB962C8B-B14F-4D97-AF65-F5344CB8AC3E}">
        <p14:creationId xmlns:p14="http://schemas.microsoft.com/office/powerpoint/2010/main" val="385709444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PTTC ICON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descr="Clock with solid fill">
            <a:extLst>
              <a:ext uri="{FF2B5EF4-FFF2-40B4-BE49-F238E27FC236}">
                <a16:creationId xmlns:a16="http://schemas.microsoft.com/office/drawing/2014/main" id="{FBDD31F9-1563-4355-89BA-DF9BA393926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8" name="Picture Placeholder 9">
            <a:extLst>
              <a:ext uri="{FF2B5EF4-FFF2-40B4-BE49-F238E27FC236}">
                <a16:creationId xmlns:a16="http://schemas.microsoft.com/office/drawing/2014/main" id="{5BD71298-619E-4753-91BF-5845B9D4E3EB}"/>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179926856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TTC International">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BCBCBE"/>
          </a:solidFill>
        </p:spPr>
        <p:txBody>
          <a:bodyPr anchor="t"/>
          <a:lstStyle>
            <a:lvl1pPr>
              <a:defRPr sz="3200">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Map of International ATTC Locations" descr="World map showing ATTC locations in U.S. US-Based">
            <a:extLst>
              <a:ext uri="{FF2B5EF4-FFF2-40B4-BE49-F238E27FC236}">
                <a16:creationId xmlns:a16="http://schemas.microsoft.com/office/drawing/2014/main" id="{6F7B82B5-6C9C-4C34-B085-3613C98F37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71"/>
          <a:stretch/>
        </p:blipFill>
        <p:spPr>
          <a:xfrm>
            <a:off x="2830285" y="154935"/>
            <a:ext cx="9355371" cy="6370333"/>
          </a:xfrm>
          <a:prstGeom prst="rect">
            <a:avLst/>
          </a:prstGeom>
        </p:spPr>
      </p:pic>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45543058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STYLE GUIDE REFERENCES">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00467F"/>
          </a:solidFill>
        </p:spPr>
        <p:txBody>
          <a:bodyPr anchor="ctr"/>
          <a:lstStyle>
            <a:lvl1pPr>
              <a:defRPr sz="3200"/>
            </a:lvl1pPr>
          </a:lstStyle>
          <a:p>
            <a:r>
              <a:rPr lang="en-US" dirty="0"/>
              <a:t>Click to edit Master title style</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Text Placeholder 3">
            <a:extLst>
              <a:ext uri="{FF2B5EF4-FFF2-40B4-BE49-F238E27FC236}">
                <a16:creationId xmlns:a16="http://schemas.microsoft.com/office/drawing/2014/main" id="{111E9978-0006-447D-8999-6674BC8B150B}"/>
              </a:ext>
            </a:extLst>
          </p:cNvPr>
          <p:cNvSpPr>
            <a:spLocks noGrp="1"/>
          </p:cNvSpPr>
          <p:nvPr>
            <p:ph type="body" sz="quarter" idx="10"/>
          </p:nvPr>
        </p:nvSpPr>
        <p:spPr>
          <a:xfrm>
            <a:off x="8820886" y="337625"/>
            <a:ext cx="3038475" cy="1546931"/>
          </a:xfrm>
          <a:custGeom>
            <a:avLst/>
            <a:gdLst>
              <a:gd name="connsiteX0" fmla="*/ 0 w 3038475"/>
              <a:gd name="connsiteY0" fmla="*/ 0 h 1546931"/>
              <a:gd name="connsiteX1" fmla="*/ 3038475 w 3038475"/>
              <a:gd name="connsiteY1" fmla="*/ 0 h 1546931"/>
              <a:gd name="connsiteX2" fmla="*/ 3038475 w 3038475"/>
              <a:gd name="connsiteY2" fmla="*/ 1546931 h 1546931"/>
              <a:gd name="connsiteX3" fmla="*/ 0 w 3038475"/>
              <a:gd name="connsiteY3" fmla="*/ 1546931 h 1546931"/>
              <a:gd name="connsiteX4" fmla="*/ 0 w 3038475"/>
              <a:gd name="connsiteY4" fmla="*/ 0 h 154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475" h="1546931" fill="none" extrusionOk="0">
                <a:moveTo>
                  <a:pt x="0" y="0"/>
                </a:moveTo>
                <a:cubicBezTo>
                  <a:pt x="435713" y="89858"/>
                  <a:pt x="2261584" y="54841"/>
                  <a:pt x="3038475" y="0"/>
                </a:cubicBezTo>
                <a:cubicBezTo>
                  <a:pt x="2937850" y="373591"/>
                  <a:pt x="2980262" y="1341936"/>
                  <a:pt x="3038475" y="1546931"/>
                </a:cubicBezTo>
                <a:cubicBezTo>
                  <a:pt x="2339816" y="1405677"/>
                  <a:pt x="1255349" y="1705723"/>
                  <a:pt x="0" y="1546931"/>
                </a:cubicBezTo>
                <a:cubicBezTo>
                  <a:pt x="-138430" y="1189528"/>
                  <a:pt x="-110431" y="730039"/>
                  <a:pt x="0" y="0"/>
                </a:cubicBezTo>
                <a:close/>
              </a:path>
              <a:path w="3038475" h="1546931" stroke="0" extrusionOk="0">
                <a:moveTo>
                  <a:pt x="0" y="0"/>
                </a:moveTo>
                <a:cubicBezTo>
                  <a:pt x="1097698" y="9919"/>
                  <a:pt x="1752213" y="158737"/>
                  <a:pt x="3038475" y="0"/>
                </a:cubicBezTo>
                <a:cubicBezTo>
                  <a:pt x="2929552" y="184342"/>
                  <a:pt x="3135579" y="855095"/>
                  <a:pt x="3038475" y="1546931"/>
                </a:cubicBezTo>
                <a:cubicBezTo>
                  <a:pt x="2360896" y="1415613"/>
                  <a:pt x="1303176" y="1598902"/>
                  <a:pt x="0" y="1546931"/>
                </a:cubicBezTo>
                <a:cubicBezTo>
                  <a:pt x="-100538" y="1076870"/>
                  <a:pt x="6877" y="451812"/>
                  <a:pt x="0" y="0"/>
                </a:cubicBezTo>
                <a:close/>
              </a:path>
            </a:pathLst>
          </a:custGeom>
          <a:solidFill>
            <a:schemeClr val="bg2"/>
          </a:solidFill>
          <a:ln w="38100">
            <a:solidFill>
              <a:srgbClr val="00467F"/>
            </a:solidFill>
            <a:extLst>
              <a:ext uri="{C807C97D-BFC1-408E-A445-0C87EB9F89A2}">
                <ask:lineSketchStyleProps xmlns:ask="http://schemas.microsoft.com/office/drawing/2018/sketchyshapes" sd="3142795376">
                  <ask:type>
                    <ask:lineSketchCurved/>
                  </ask:type>
                </ask:lineSketchStyleProps>
              </a:ext>
            </a:extLst>
          </a:ln>
          <a:effectLst>
            <a:outerShdw blurRad="50800" dist="38100" dir="5400000" algn="t" rotWithShape="0">
              <a:prstClr val="black">
                <a:alpha val="40000"/>
              </a:prstClr>
            </a:outerShdw>
          </a:effectLst>
        </p:spPr>
        <p:txBody>
          <a:bodyPr vert="horz" lIns="91440" tIns="45720" rIns="91440" bIns="45720" rtlCol="0" anchor="ctr">
            <a:normAutofit/>
          </a:bodyPr>
          <a:lstStyle>
            <a:lvl1pPr algn="ctr">
              <a:defRPr lang="en-US" dirty="0">
                <a:solidFill>
                  <a:schemeClr val="accent1">
                    <a:lumMod val="50000"/>
                  </a:schemeClr>
                </a:solidFill>
              </a:defRPr>
            </a:lvl1pPr>
            <a:lvl2pPr algn="ctr">
              <a:defRPr lang="en-US" sz="1800" dirty="0">
                <a:solidFill>
                  <a:schemeClr val="accent1">
                    <a:lumMod val="50000"/>
                  </a:schemeClr>
                </a:solidFill>
              </a:defRPr>
            </a:lvl2pPr>
            <a:lvl3pPr algn="ctr">
              <a:defRPr lang="en-US" sz="1800" dirty="0">
                <a:solidFill>
                  <a:schemeClr val="accent1">
                    <a:lumMod val="50000"/>
                  </a:schemeClr>
                </a:solidFill>
              </a:defRPr>
            </a:lvl3pPr>
            <a:lvl4pPr algn="ctr">
              <a:defRPr lang="en-US" sz="1800" dirty="0">
                <a:solidFill>
                  <a:schemeClr val="accent1">
                    <a:lumMod val="50000"/>
                  </a:schemeClr>
                </a:solidFill>
              </a:defRPr>
            </a:lvl4pPr>
            <a:lvl5pPr algn="ctr">
              <a:defRPr lang="en-US" sz="1800" dirty="0">
                <a:solidFill>
                  <a:schemeClr val="accent1">
                    <a:lumMod val="50000"/>
                  </a:schemeClr>
                </a:solidFill>
              </a:defRPr>
            </a:lvl5pPr>
          </a:lstStyle>
          <a:p>
            <a:pPr lvl="0" algn="ct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24304ABA-F712-4808-9196-3AE028EA8B7C}"/>
              </a:ext>
            </a:extLst>
          </p:cNvPr>
          <p:cNvSpPr>
            <a:spLocks noGrp="1"/>
          </p:cNvSpPr>
          <p:nvPr>
            <p:ph type="pic" sz="quarter" idx="11"/>
          </p:nvPr>
        </p:nvSpPr>
        <p:spPr>
          <a:xfrm>
            <a:off x="2974045" y="337625"/>
            <a:ext cx="5466693" cy="5993325"/>
          </a:xfrm>
        </p:spPr>
        <p:txBody>
          <a:bodyPr/>
          <a:lstStyle/>
          <a:p>
            <a:endParaRPr lang="en-US" dirty="0"/>
          </a:p>
        </p:txBody>
      </p:sp>
    </p:spTree>
    <p:extLst>
      <p:ext uri="{BB962C8B-B14F-4D97-AF65-F5344CB8AC3E}">
        <p14:creationId xmlns:p14="http://schemas.microsoft.com/office/powerpoint/2010/main" val="258858289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AF28-5D27-42A6-9602-2CFB32986297}"/>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8B71E844-51A3-402C-A818-D1706F313911}"/>
              </a:ext>
            </a:extLst>
          </p:cNvPr>
          <p:cNvSpPr>
            <a:spLocks noGrp="1"/>
          </p:cNvSpPr>
          <p:nvPr>
            <p:ph sz="quarter" idx="10"/>
          </p:nvPr>
        </p:nvSpPr>
        <p:spPr>
          <a:xfrm>
            <a:off x="947738" y="1719263"/>
            <a:ext cx="10515600" cy="455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557347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4591859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908252"/>
            <a:ext cx="10515600" cy="3870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695201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4FB7AD9-3BF0-E94E-9298-55EE2DD0546F}" type="datetimeFigureOut">
              <a:rPr lang="en-US" smtClean="0"/>
              <a:t>6/9/2021</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01B2C18-C0DA-3540-94D6-D3B09FAE3E47}" type="slidenum">
              <a:rPr lang="en-US" smtClean="0"/>
              <a:t>‹#›</a:t>
            </a:fld>
            <a:endParaRPr lang="en-US" dirty="0"/>
          </a:p>
        </p:txBody>
      </p:sp>
    </p:spTree>
    <p:extLst>
      <p:ext uri="{BB962C8B-B14F-4D97-AF65-F5344CB8AC3E}">
        <p14:creationId xmlns:p14="http://schemas.microsoft.com/office/powerpoint/2010/main" val="298881654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cSld name="Title and Content A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406001"/>
            <a:ext cx="11328400" cy="880201"/>
          </a:xfrm>
        </p:spPr>
        <p:txBody>
          <a:bodyPr vert="horz" lIns="0" tIns="0" rIns="0" bIns="0" rtlCol="0" anchor="ctr" anchorCtr="0">
            <a:noAutofit/>
          </a:bodyPr>
          <a:lstStyle>
            <a:lvl1pPr>
              <a:defRPr lang="en-US" b="1">
                <a:solidFill>
                  <a:schemeClr val="accent1"/>
                </a:solidFill>
              </a:defRPr>
            </a:lvl1pPr>
          </a:lstStyle>
          <a:p>
            <a:pPr marL="0" lvl="0"/>
            <a:r>
              <a:rPr lang="en-US" dirty="0"/>
              <a:t>Click to edit </a:t>
            </a:r>
            <a:br>
              <a:rPr lang="en-US" dirty="0"/>
            </a:br>
            <a:r>
              <a:rPr lang="en-US" dirty="0"/>
              <a:t>Master title style</a:t>
            </a:r>
          </a:p>
        </p:txBody>
      </p:sp>
      <p:sp>
        <p:nvSpPr>
          <p:cNvPr id="3" name="Content Placeholder 2"/>
          <p:cNvSpPr>
            <a:spLocks noGrp="1"/>
          </p:cNvSpPr>
          <p:nvPr>
            <p:ph idx="1"/>
          </p:nvPr>
        </p:nvSpPr>
        <p:spPr>
          <a:xfrm>
            <a:off x="1676400" y="1763330"/>
            <a:ext cx="10515600" cy="4315733"/>
          </a:xfrm>
        </p:spPr>
        <p:txBody>
          <a:bodyPr vert="horz" lIns="0" tIns="0" rIns="0" bIns="0" rtlCol="0" anchor="t" anchorCtr="0">
            <a:noAutofit/>
          </a:bodyPr>
          <a:lstStyle>
            <a:lvl1pPr>
              <a:defRPr lang="en-US" sz="1800" dirty="0" smtClean="0"/>
            </a:lvl1pPr>
            <a:lvl2pPr>
              <a:defRPr lang="en-US" sz="1350" dirty="0" smtClean="0"/>
            </a:lvl2pPr>
            <a:lvl3pPr>
              <a:defRPr lang="en-US" sz="1050" dirty="0" smtClean="0"/>
            </a:lvl3pPr>
            <a:lvl4pPr>
              <a:defRPr lang="en-US" sz="1050" dirty="0" smtClean="0"/>
            </a:lvl4pPr>
            <a:lvl5pPr>
              <a:defRPr lang="en-US" sz="105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518964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TTC ICON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3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4"/>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1" y="1854203"/>
            <a:ext cx="8491539" cy="3997325"/>
          </a:xfrm>
        </p:spPr>
        <p:txBody>
          <a:bodyPr>
            <a:normAutofit/>
          </a:bodyPr>
          <a:lstStyle>
            <a:lvl1pPr>
              <a:defRPr sz="2700">
                <a:solidFill>
                  <a:srgbClr val="00467F"/>
                </a:solidFill>
              </a:defRPr>
            </a:lvl1pPr>
            <a:lvl2pPr>
              <a:defRPr sz="2700">
                <a:solidFill>
                  <a:srgbClr val="00467F"/>
                </a:solidFill>
              </a:defRPr>
            </a:lvl2pPr>
            <a:lvl3pPr>
              <a:defRPr sz="2700">
                <a:solidFill>
                  <a:srgbClr val="00467F"/>
                </a:solidFill>
              </a:defRPr>
            </a:lvl3pPr>
            <a:lvl4pPr>
              <a:defRPr sz="2700">
                <a:solidFill>
                  <a:srgbClr val="00467F"/>
                </a:solidFill>
              </a:defRPr>
            </a:lvl4pPr>
            <a:lvl5pPr>
              <a:defRPr sz="27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B11805C7-EDAF-4DCB-942A-59128C6E701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DA11096B-3ACA-4AA0-9FAE-10C26884BE7D}"/>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9" y="6638268"/>
            <a:ext cx="10149840" cy="219732"/>
          </a:xfrm>
          <a:prstGeom prst="rect">
            <a:avLst/>
          </a:prstGeom>
        </p:spPr>
      </p:pic>
    </p:spTree>
    <p:extLst>
      <p:ext uri="{BB962C8B-B14F-4D97-AF65-F5344CB8AC3E}">
        <p14:creationId xmlns:p14="http://schemas.microsoft.com/office/powerpoint/2010/main" val="3769260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TTC ICON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3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4"/>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1" y="1854203"/>
            <a:ext cx="8491539" cy="3997325"/>
          </a:xfrm>
        </p:spPr>
        <p:txBody>
          <a:bodyPr>
            <a:normAutofit/>
          </a:bodyPr>
          <a:lstStyle>
            <a:lvl1pPr>
              <a:defRPr sz="2700">
                <a:solidFill>
                  <a:srgbClr val="00467F"/>
                </a:solidFill>
              </a:defRPr>
            </a:lvl1pPr>
            <a:lvl2pPr>
              <a:defRPr sz="2700">
                <a:solidFill>
                  <a:srgbClr val="00467F"/>
                </a:solidFill>
              </a:defRPr>
            </a:lvl2pPr>
            <a:lvl3pPr>
              <a:defRPr sz="2700">
                <a:solidFill>
                  <a:srgbClr val="00467F"/>
                </a:solidFill>
              </a:defRPr>
            </a:lvl3pPr>
            <a:lvl4pPr>
              <a:defRPr sz="2700">
                <a:solidFill>
                  <a:srgbClr val="00467F"/>
                </a:solidFill>
              </a:defRPr>
            </a:lvl4pPr>
            <a:lvl5pPr>
              <a:defRPr sz="27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74A60A6B-0DBD-440F-AE05-659F7DEFB4C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CACD0FD9-C8F6-4F6A-A0E6-8FD95898D69C}"/>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9" y="6638268"/>
            <a:ext cx="10149840" cy="219732"/>
          </a:xfrm>
          <a:prstGeom prst="rect">
            <a:avLst/>
          </a:prstGeom>
        </p:spPr>
      </p:pic>
    </p:spTree>
    <p:extLst>
      <p:ext uri="{BB962C8B-B14F-4D97-AF65-F5344CB8AC3E}">
        <p14:creationId xmlns:p14="http://schemas.microsoft.com/office/powerpoint/2010/main" val="3072126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TTC ICON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3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4"/>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1" y="1854203"/>
            <a:ext cx="8491539" cy="3997325"/>
          </a:xfrm>
        </p:spPr>
        <p:txBody>
          <a:bodyPr>
            <a:normAutofit/>
          </a:bodyPr>
          <a:lstStyle>
            <a:lvl1pPr>
              <a:defRPr sz="2700">
                <a:solidFill>
                  <a:srgbClr val="00467F"/>
                </a:solidFill>
              </a:defRPr>
            </a:lvl1pPr>
            <a:lvl2pPr>
              <a:defRPr sz="2700">
                <a:solidFill>
                  <a:srgbClr val="00467F"/>
                </a:solidFill>
              </a:defRPr>
            </a:lvl2pPr>
            <a:lvl3pPr>
              <a:defRPr sz="2700">
                <a:solidFill>
                  <a:srgbClr val="00467F"/>
                </a:solidFill>
              </a:defRPr>
            </a:lvl3pPr>
            <a:lvl4pPr>
              <a:defRPr sz="2700">
                <a:solidFill>
                  <a:srgbClr val="00467F"/>
                </a:solidFill>
              </a:defRPr>
            </a:lvl4pPr>
            <a:lvl5pPr>
              <a:defRPr sz="27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descr="Clock with solid fill">
            <a:extLst>
              <a:ext uri="{FF2B5EF4-FFF2-40B4-BE49-F238E27FC236}">
                <a16:creationId xmlns:a16="http://schemas.microsoft.com/office/drawing/2014/main" id="{7AC1B6A6-075A-4DE0-BAC6-6746FC8DF0D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2" name="Picture Placeholder 9">
            <a:extLst>
              <a:ext uri="{FF2B5EF4-FFF2-40B4-BE49-F238E27FC236}">
                <a16:creationId xmlns:a16="http://schemas.microsoft.com/office/drawing/2014/main" id="{E01BC69F-46BB-4BEB-B274-4064237F88B6}"/>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9" y="6638268"/>
            <a:ext cx="10149840" cy="219732"/>
          </a:xfrm>
          <a:prstGeom prst="rect">
            <a:avLst/>
          </a:prstGeom>
        </p:spPr>
      </p:pic>
    </p:spTree>
    <p:extLst>
      <p:ext uri="{BB962C8B-B14F-4D97-AF65-F5344CB8AC3E}">
        <p14:creationId xmlns:p14="http://schemas.microsoft.com/office/powerpoint/2010/main" val="3444144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MHTTC1">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2" y="9780"/>
            <a:ext cx="12257532" cy="886265"/>
          </a:xfrm>
          <a:solidFill>
            <a:srgbClr val="CC4927"/>
          </a:solidFill>
        </p:spPr>
        <p:txBody>
          <a:bodyPr>
            <a:normAutofit/>
          </a:bodyPr>
          <a:lstStyle>
            <a:lvl1pPr algn="ctr">
              <a:defRPr sz="3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142004"/>
            <a:ext cx="100766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3707549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MHTTC2">
    <p:spTree>
      <p:nvGrpSpPr>
        <p:cNvPr id="1" name=""/>
        <p:cNvGrpSpPr/>
        <p:nvPr/>
      </p:nvGrpSpPr>
      <p:grpSpPr>
        <a:xfrm>
          <a:off x="0" y="0"/>
          <a:ext cx="0" cy="0"/>
          <a:chOff x="0" y="0"/>
          <a:chExt cx="0" cy="0"/>
        </a:xfrm>
      </p:grpSpPr>
      <p:sp>
        <p:nvSpPr>
          <p:cNvPr id="5" name="Title 4"/>
          <p:cNvSpPr>
            <a:spLocks noGrp="1"/>
          </p:cNvSpPr>
          <p:nvPr>
            <p:ph type="title"/>
          </p:nvPr>
        </p:nvSpPr>
        <p:spPr>
          <a:xfrm>
            <a:off x="2" y="28000"/>
            <a:ext cx="12257532" cy="886265"/>
          </a:xfrm>
          <a:solidFill>
            <a:srgbClr val="CC4927"/>
          </a:solidFill>
        </p:spPr>
        <p:txBody>
          <a:bodyPr>
            <a:normAutofit/>
          </a:bodyPr>
          <a:lstStyle>
            <a:lvl1pPr algn="ctr">
              <a:defRPr sz="3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404447"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676E74F5-DCD8-4E73-9174-6F12ECF9E741}"/>
              </a:ext>
            </a:extLst>
          </p:cNvPr>
          <p:cNvSpPr>
            <a:spLocks noGrp="1"/>
          </p:cNvSpPr>
          <p:nvPr>
            <p:ph sz="quarter" idx="14"/>
          </p:nvPr>
        </p:nvSpPr>
        <p:spPr>
          <a:xfrm>
            <a:off x="6547339"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2297335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MHTTC3">
    <p:spTree>
      <p:nvGrpSpPr>
        <p:cNvPr id="1" name=""/>
        <p:cNvGrpSpPr/>
        <p:nvPr/>
      </p:nvGrpSpPr>
      <p:grpSpPr>
        <a:xfrm>
          <a:off x="0" y="0"/>
          <a:ext cx="0" cy="0"/>
          <a:chOff x="0" y="0"/>
          <a:chExt cx="0" cy="0"/>
        </a:xfrm>
      </p:grpSpPr>
      <p:sp>
        <p:nvSpPr>
          <p:cNvPr id="2" name="Title 1"/>
          <p:cNvSpPr>
            <a:spLocks noGrp="1"/>
          </p:cNvSpPr>
          <p:nvPr>
            <p:ph type="title"/>
          </p:nvPr>
        </p:nvSpPr>
        <p:spPr>
          <a:xfrm>
            <a:off x="107448" y="15688"/>
            <a:ext cx="11948565" cy="1257960"/>
          </a:xfrm>
          <a:solidFill>
            <a:schemeClr val="bg1"/>
          </a:solidFill>
          <a:ln>
            <a:noFill/>
          </a:ln>
        </p:spPr>
        <p:txBody>
          <a:bodyPr anchor="b">
            <a:normAutofit/>
          </a:bodyPr>
          <a:lstStyle>
            <a:lvl1pPr>
              <a:defRPr sz="3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sp>
        <p:nvSpPr>
          <p:cNvPr id="5" name="Content Placeholder 4">
            <a:extLst>
              <a:ext uri="{FF2B5EF4-FFF2-40B4-BE49-F238E27FC236}">
                <a16:creationId xmlns:a16="http://schemas.microsoft.com/office/drawing/2014/main" id="{F42D946C-8ECB-4612-85CC-369278C5A39A}"/>
              </a:ext>
            </a:extLst>
          </p:cNvPr>
          <p:cNvSpPr>
            <a:spLocks noGrp="1"/>
          </p:cNvSpPr>
          <p:nvPr>
            <p:ph sz="quarter" idx="10"/>
          </p:nvPr>
        </p:nvSpPr>
        <p:spPr>
          <a:xfrm>
            <a:off x="107952" y="1746124"/>
            <a:ext cx="11991975" cy="4343526"/>
          </a:xfrm>
          <a:solidFill>
            <a:srgbClr val="CC4927"/>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3397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HTTC TITLE 1">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9"/>
            <a:ext cx="11943456" cy="1111495"/>
          </a:xfrm>
          <a:noFill/>
        </p:spPr>
        <p:txBody>
          <a:bodyPr>
            <a:normAutofit/>
          </a:bodyPr>
          <a:lstStyle>
            <a:lvl1pPr algn="l">
              <a:defRPr sz="36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9" y="3659459"/>
            <a:ext cx="9607551" cy="701675"/>
          </a:xfrm>
        </p:spPr>
        <p:txBody>
          <a:bodyPr>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5" y="5539936"/>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1" y="5030298"/>
            <a:ext cx="4139820" cy="1884219"/>
          </a:xfrm>
          <a:prstGeom prst="rect">
            <a:avLst/>
          </a:prstGeom>
        </p:spPr>
      </p:pic>
      <p:pic>
        <p:nvPicPr>
          <p:cNvPr id="4" name="Picture 3">
            <a:extLst>
              <a:ext uri="{FF2B5EF4-FFF2-40B4-BE49-F238E27FC236}">
                <a16:creationId xmlns:a16="http://schemas.microsoft.com/office/drawing/2014/main" id="{DADB366D-1488-4CCC-85F7-3BDA60DDE52B}"/>
              </a:ext>
            </a:extLst>
          </p:cNvPr>
          <p:cNvPicPr>
            <a:picLocks noChangeAspect="1"/>
          </p:cNvPicPr>
          <p:nvPr userDrawn="1"/>
        </p:nvPicPr>
        <p:blipFill>
          <a:blip r:embed="rId5"/>
          <a:stretch>
            <a:fillRect/>
          </a:stretch>
        </p:blipFill>
        <p:spPr>
          <a:xfrm>
            <a:off x="270462" y="110888"/>
            <a:ext cx="6276191" cy="1542857"/>
          </a:xfrm>
          <a:prstGeom prst="rect">
            <a:avLst/>
          </a:prstGeom>
        </p:spPr>
      </p:pic>
    </p:spTree>
    <p:extLst>
      <p:ext uri="{BB962C8B-B14F-4D97-AF65-F5344CB8AC3E}">
        <p14:creationId xmlns:p14="http://schemas.microsoft.com/office/powerpoint/2010/main" val="15802609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MHTTC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912012"/>
          </a:xfrm>
          <a:solidFill>
            <a:srgbClr val="CC4927"/>
          </a:solidFill>
        </p:spPr>
        <p:txBody>
          <a:bodyPr>
            <a:normAutofit/>
          </a:bodyPr>
          <a:lstStyle>
            <a:lvl1pPr algn="ctr">
              <a:defRPr sz="3000"/>
            </a:lvl1pPr>
          </a:lstStyle>
          <a:p>
            <a:r>
              <a:rPr lang="en-US" dirty="0"/>
              <a:t>Click to edit Master title style</a:t>
            </a:r>
          </a:p>
        </p:txBody>
      </p:sp>
      <p:sp>
        <p:nvSpPr>
          <p:cNvPr id="5" name="Slide Number Placeholder 3">
            <a:extLst>
              <a:ext uri="{FF2B5EF4-FFF2-40B4-BE49-F238E27FC236}">
                <a16:creationId xmlns:a16="http://schemas.microsoft.com/office/drawing/2014/main" id="{2CBA6F3C-8482-47A9-AB96-DC8D90495A00}"/>
              </a:ext>
            </a:extLst>
          </p:cNvPr>
          <p:cNvSpPr txBox="1">
            <a:spLocks/>
          </p:cNvSpPr>
          <p:nvPr userDrawn="1"/>
        </p:nvSpPr>
        <p:spPr>
          <a:xfrm>
            <a:off x="91442" y="631806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Placeholder 9">
            <a:extLst>
              <a:ext uri="{FF2B5EF4-FFF2-40B4-BE49-F238E27FC236}">
                <a16:creationId xmlns:a16="http://schemas.microsoft.com/office/drawing/2014/main" id="{9EE3038F-9134-4BC6-894E-2BCDC0F7181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Content Placeholder 3">
            <a:extLst>
              <a:ext uri="{FF2B5EF4-FFF2-40B4-BE49-F238E27FC236}">
                <a16:creationId xmlns:a16="http://schemas.microsoft.com/office/drawing/2014/main" id="{2ED9F415-32EE-4BD9-B8DD-FCEDB191511B}"/>
              </a:ext>
            </a:extLst>
          </p:cNvPr>
          <p:cNvSpPr>
            <a:spLocks noGrp="1"/>
          </p:cNvSpPr>
          <p:nvPr>
            <p:ph sz="quarter" idx="10"/>
          </p:nvPr>
        </p:nvSpPr>
        <p:spPr>
          <a:xfrm>
            <a:off x="733426" y="3094038"/>
            <a:ext cx="10739439" cy="322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2507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MHTTC5">
    <p:spTree>
      <p:nvGrpSpPr>
        <p:cNvPr id="1" name=""/>
        <p:cNvGrpSpPr/>
        <p:nvPr/>
      </p:nvGrpSpPr>
      <p:grpSpPr>
        <a:xfrm>
          <a:off x="0" y="0"/>
          <a:ext cx="0" cy="0"/>
          <a:chOff x="0" y="0"/>
          <a:chExt cx="0" cy="0"/>
        </a:xfrm>
      </p:grpSpPr>
      <p:sp>
        <p:nvSpPr>
          <p:cNvPr id="2" name="Title 1"/>
          <p:cNvSpPr>
            <a:spLocks noGrp="1"/>
          </p:cNvSpPr>
          <p:nvPr>
            <p:ph type="title"/>
          </p:nvPr>
        </p:nvSpPr>
        <p:spPr>
          <a:xfrm>
            <a:off x="2033667" y="244253"/>
            <a:ext cx="8124671" cy="953858"/>
          </a:xfrm>
          <a:solidFill>
            <a:schemeClr val="bg1"/>
          </a:solidFill>
          <a:ln>
            <a:noFill/>
          </a:ln>
        </p:spPr>
        <p:txBody>
          <a:bodyPr anchor="b">
            <a:normAutofit/>
          </a:bodyPr>
          <a:lstStyle>
            <a:lvl1pPr algn="ctr">
              <a:defRPr sz="3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107448" y="1730327"/>
            <a:ext cx="11948565" cy="4359324"/>
          </a:xfrm>
          <a:solidFill>
            <a:srgbClr val="CC4927"/>
          </a:solidFill>
        </p:spPr>
        <p:txBody>
          <a:bodyPr/>
          <a:lstStyle>
            <a:lvl1pPr marL="0" indent="0">
              <a:buNone/>
              <a:defRPr sz="18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grpSp>
        <p:nvGrpSpPr>
          <p:cNvPr id="8" name="Discussion Icon">
            <a:extLst>
              <a:ext uri="{FF2B5EF4-FFF2-40B4-BE49-F238E27FC236}">
                <a16:creationId xmlns:a16="http://schemas.microsoft.com/office/drawing/2014/main" id="{94169165-CE11-4352-85DD-C60F4BEEEB5C}"/>
              </a:ext>
              <a:ext uri="{C183D7F6-B498-43B3-948B-1728B52AA6E4}">
                <adec:decorative xmlns:adec="http://schemas.microsoft.com/office/drawing/2017/decorative" val="1"/>
              </a:ext>
            </a:extLst>
          </p:cNvPr>
          <p:cNvGrpSpPr>
            <a:grpSpLocks noChangeAspect="1"/>
          </p:cNvGrpSpPr>
          <p:nvPr userDrawn="1"/>
        </p:nvGrpSpPr>
        <p:grpSpPr>
          <a:xfrm>
            <a:off x="10255320" y="172091"/>
            <a:ext cx="1703597" cy="1192516"/>
            <a:chOff x="8851900" y="1616428"/>
            <a:chExt cx="2413000" cy="1689099"/>
          </a:xfrm>
        </p:grpSpPr>
        <p:sp>
          <p:nvSpPr>
            <p:cNvPr id="10" name="Freeform: Shape 9">
              <a:extLst>
                <a:ext uri="{FF2B5EF4-FFF2-40B4-BE49-F238E27FC236}">
                  <a16:creationId xmlns:a16="http://schemas.microsoft.com/office/drawing/2014/main" id="{22CAB78D-BF88-4AA2-96B8-BF7D16907951}"/>
                </a:ext>
                <a:ext uri="{C183D7F6-B498-43B3-948B-1728B52AA6E4}">
                  <adec:decorative xmlns:adec="http://schemas.microsoft.com/office/drawing/2017/decorative" val="1"/>
                </a:ext>
              </a:extLst>
            </p:cNvPr>
            <p:cNvSpPr/>
            <p:nvPr/>
          </p:nvSpPr>
          <p:spPr>
            <a:xfrm>
              <a:off x="8851900" y="1616428"/>
              <a:ext cx="1508125" cy="1357312"/>
            </a:xfrm>
            <a:custGeom>
              <a:avLst/>
              <a:gdLst>
                <a:gd name="connsiteX0" fmla="*/ 1025525 w 1508125"/>
                <a:gd name="connsiteY0" fmla="*/ 211138 h 1357312"/>
                <a:gd name="connsiteX1" fmla="*/ 1508125 w 1508125"/>
                <a:gd name="connsiteY1" fmla="*/ 211138 h 1357312"/>
                <a:gd name="connsiteX2" fmla="*/ 1508125 w 1508125"/>
                <a:gd name="connsiteY2" fmla="*/ 120650 h 1357312"/>
                <a:gd name="connsiteX3" fmla="*/ 1387475 w 1508125"/>
                <a:gd name="connsiteY3" fmla="*/ 0 h 1357312"/>
                <a:gd name="connsiteX4" fmla="*/ 120650 w 1508125"/>
                <a:gd name="connsiteY4" fmla="*/ 0 h 1357312"/>
                <a:gd name="connsiteX5" fmla="*/ 0 w 1508125"/>
                <a:gd name="connsiteY5" fmla="*/ 120650 h 1357312"/>
                <a:gd name="connsiteX6" fmla="*/ 0 w 1508125"/>
                <a:gd name="connsiteY6" fmla="*/ 935038 h 1357312"/>
                <a:gd name="connsiteX7" fmla="*/ 120650 w 1508125"/>
                <a:gd name="connsiteY7" fmla="*/ 1055688 h 1357312"/>
                <a:gd name="connsiteX8" fmla="*/ 301625 w 1508125"/>
                <a:gd name="connsiteY8" fmla="*/ 1055688 h 1357312"/>
                <a:gd name="connsiteX9" fmla="*/ 301625 w 1508125"/>
                <a:gd name="connsiteY9" fmla="*/ 1357313 h 1357312"/>
                <a:gd name="connsiteX10" fmla="*/ 603250 w 1508125"/>
                <a:gd name="connsiteY10" fmla="*/ 1055688 h 1357312"/>
                <a:gd name="connsiteX11" fmla="*/ 784225 w 1508125"/>
                <a:gd name="connsiteY11" fmla="*/ 1055688 h 1357312"/>
                <a:gd name="connsiteX12" fmla="*/ 784225 w 1508125"/>
                <a:gd name="connsiteY12" fmla="*/ 452438 h 1357312"/>
                <a:gd name="connsiteX13" fmla="*/ 1025525 w 1508125"/>
                <a:gd name="connsiteY13" fmla="*/ 211138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125" h="1357312">
                  <a:moveTo>
                    <a:pt x="1025525" y="211138"/>
                  </a:moveTo>
                  <a:lnTo>
                    <a:pt x="1508125" y="211138"/>
                  </a:lnTo>
                  <a:lnTo>
                    <a:pt x="1508125" y="120650"/>
                  </a:lnTo>
                  <a:cubicBezTo>
                    <a:pt x="1508125" y="54292"/>
                    <a:pt x="1453833" y="0"/>
                    <a:pt x="1387475" y="0"/>
                  </a:cubicBezTo>
                  <a:lnTo>
                    <a:pt x="120650" y="0"/>
                  </a:lnTo>
                  <a:cubicBezTo>
                    <a:pt x="54293" y="0"/>
                    <a:pt x="0" y="54292"/>
                    <a:pt x="0" y="120650"/>
                  </a:cubicBezTo>
                  <a:lnTo>
                    <a:pt x="0" y="935038"/>
                  </a:lnTo>
                  <a:cubicBezTo>
                    <a:pt x="0" y="1001395"/>
                    <a:pt x="54293" y="1055688"/>
                    <a:pt x="120650" y="1055688"/>
                  </a:cubicBezTo>
                  <a:lnTo>
                    <a:pt x="301625" y="1055688"/>
                  </a:lnTo>
                  <a:lnTo>
                    <a:pt x="301625" y="1357313"/>
                  </a:lnTo>
                  <a:lnTo>
                    <a:pt x="603250" y="1055688"/>
                  </a:lnTo>
                  <a:lnTo>
                    <a:pt x="784225" y="1055688"/>
                  </a:lnTo>
                  <a:lnTo>
                    <a:pt x="784225" y="452438"/>
                  </a:lnTo>
                  <a:cubicBezTo>
                    <a:pt x="784225" y="319723"/>
                    <a:pt x="892810" y="211138"/>
                    <a:pt x="1025525" y="211138"/>
                  </a:cubicBezTo>
                  <a:close/>
                </a:path>
              </a:pathLst>
            </a:custGeom>
            <a:solidFill>
              <a:srgbClr val="CD4928"/>
            </a:solidFill>
            <a:ln w="301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Freeform: Shape 10">
              <a:extLst>
                <a:ext uri="{FF2B5EF4-FFF2-40B4-BE49-F238E27FC236}">
                  <a16:creationId xmlns:a16="http://schemas.microsoft.com/office/drawing/2014/main" id="{E8B8CE00-BFA6-4C92-B188-869EE26A8369}"/>
                </a:ext>
                <a:ext uri="{C183D7F6-B498-43B3-948B-1728B52AA6E4}">
                  <adec:decorative xmlns:adec="http://schemas.microsoft.com/office/drawing/2017/decorative" val="1"/>
                </a:ext>
              </a:extLst>
            </p:cNvPr>
            <p:cNvSpPr/>
            <p:nvPr/>
          </p:nvSpPr>
          <p:spPr>
            <a:xfrm>
              <a:off x="9756775" y="1948215"/>
              <a:ext cx="1508125" cy="1357312"/>
            </a:xfrm>
            <a:custGeom>
              <a:avLst/>
              <a:gdLst>
                <a:gd name="connsiteX0" fmla="*/ 1387475 w 1508125"/>
                <a:gd name="connsiteY0" fmla="*/ 0 h 1357312"/>
                <a:gd name="connsiteX1" fmla="*/ 120650 w 1508125"/>
                <a:gd name="connsiteY1" fmla="*/ 0 h 1357312"/>
                <a:gd name="connsiteX2" fmla="*/ 0 w 1508125"/>
                <a:gd name="connsiteY2" fmla="*/ 120650 h 1357312"/>
                <a:gd name="connsiteX3" fmla="*/ 0 w 1508125"/>
                <a:gd name="connsiteY3" fmla="*/ 935038 h 1357312"/>
                <a:gd name="connsiteX4" fmla="*/ 120650 w 1508125"/>
                <a:gd name="connsiteY4" fmla="*/ 1055688 h 1357312"/>
                <a:gd name="connsiteX5" fmla="*/ 904875 w 1508125"/>
                <a:gd name="connsiteY5" fmla="*/ 1055688 h 1357312"/>
                <a:gd name="connsiteX6" fmla="*/ 1206500 w 1508125"/>
                <a:gd name="connsiteY6" fmla="*/ 1357313 h 1357312"/>
                <a:gd name="connsiteX7" fmla="*/ 1206500 w 1508125"/>
                <a:gd name="connsiteY7" fmla="*/ 1055688 h 1357312"/>
                <a:gd name="connsiteX8" fmla="*/ 1387475 w 1508125"/>
                <a:gd name="connsiteY8" fmla="*/ 1055688 h 1357312"/>
                <a:gd name="connsiteX9" fmla="*/ 1508125 w 1508125"/>
                <a:gd name="connsiteY9" fmla="*/ 935038 h 1357312"/>
                <a:gd name="connsiteX10" fmla="*/ 1508125 w 1508125"/>
                <a:gd name="connsiteY10" fmla="*/ 120650 h 1357312"/>
                <a:gd name="connsiteX11" fmla="*/ 1387475 w 1508125"/>
                <a:gd name="connsiteY11" fmla="*/ 0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125" h="1357312">
                  <a:moveTo>
                    <a:pt x="1387475" y="0"/>
                  </a:moveTo>
                  <a:lnTo>
                    <a:pt x="120650" y="0"/>
                  </a:lnTo>
                  <a:cubicBezTo>
                    <a:pt x="54292" y="0"/>
                    <a:pt x="0" y="54292"/>
                    <a:pt x="0" y="120650"/>
                  </a:cubicBezTo>
                  <a:lnTo>
                    <a:pt x="0" y="935038"/>
                  </a:lnTo>
                  <a:cubicBezTo>
                    <a:pt x="0" y="1001395"/>
                    <a:pt x="54292" y="1055688"/>
                    <a:pt x="120650" y="1055688"/>
                  </a:cubicBezTo>
                  <a:lnTo>
                    <a:pt x="904875" y="1055688"/>
                  </a:lnTo>
                  <a:lnTo>
                    <a:pt x="1206500" y="1357313"/>
                  </a:lnTo>
                  <a:lnTo>
                    <a:pt x="1206500" y="1055688"/>
                  </a:lnTo>
                  <a:lnTo>
                    <a:pt x="1387475" y="1055688"/>
                  </a:lnTo>
                  <a:cubicBezTo>
                    <a:pt x="1453832" y="1055688"/>
                    <a:pt x="1508125" y="1001395"/>
                    <a:pt x="1508125" y="935038"/>
                  </a:cubicBezTo>
                  <a:lnTo>
                    <a:pt x="1508125" y="120650"/>
                  </a:lnTo>
                  <a:cubicBezTo>
                    <a:pt x="1508125" y="54292"/>
                    <a:pt x="1453832" y="0"/>
                    <a:pt x="1387475" y="0"/>
                  </a:cubicBezTo>
                  <a:close/>
                </a:path>
              </a:pathLst>
            </a:custGeom>
            <a:solidFill>
              <a:srgbClr val="94A545"/>
            </a:solidFill>
            <a:ln w="301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537608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HTTC6">
    <p:spTree>
      <p:nvGrpSpPr>
        <p:cNvPr id="1" name=""/>
        <p:cNvGrpSpPr/>
        <p:nvPr/>
      </p:nvGrpSpPr>
      <p:grpSpPr>
        <a:xfrm>
          <a:off x="0" y="0"/>
          <a:ext cx="0" cy="0"/>
          <a:chOff x="0" y="0"/>
          <a:chExt cx="0" cy="0"/>
        </a:xfrm>
      </p:grpSpPr>
      <p:sp>
        <p:nvSpPr>
          <p:cNvPr id="2" name="Title 1"/>
          <p:cNvSpPr>
            <a:spLocks noGrp="1"/>
          </p:cNvSpPr>
          <p:nvPr>
            <p:ph type="title"/>
          </p:nvPr>
        </p:nvSpPr>
        <p:spPr>
          <a:xfrm>
            <a:off x="174240" y="0"/>
            <a:ext cx="2656049" cy="6638268"/>
          </a:xfrm>
          <a:solidFill>
            <a:srgbClr val="CC4927"/>
          </a:solidFill>
        </p:spPr>
        <p:txBody>
          <a:bodyPr vert="vert270" anchor="ctr"/>
          <a:lstStyle>
            <a:lvl1pPr algn="ctr">
              <a:defRPr sz="24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5" y="6260142"/>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91"/>
            <a:ext cx="7379091" cy="4873625"/>
          </a:xfrm>
        </p:spPr>
        <p:txBody>
          <a:bodyPr/>
          <a:lstStyle>
            <a:lvl1pPr>
              <a:defRPr lang="en-US" sz="2700" kern="1200">
                <a:solidFill>
                  <a:srgbClr val="00467F"/>
                </a:solidFill>
                <a:latin typeface="+mn-lt"/>
                <a:ea typeface="+mn-ea"/>
                <a:cs typeface="+mn-cs"/>
              </a:defRPr>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2886738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MHTTC7">
    <p:spTree>
      <p:nvGrpSpPr>
        <p:cNvPr id="1" name=""/>
        <p:cNvGrpSpPr/>
        <p:nvPr/>
      </p:nvGrpSpPr>
      <p:grpSpPr>
        <a:xfrm>
          <a:off x="0" y="0"/>
          <a:ext cx="0" cy="0"/>
          <a:chOff x="0" y="0"/>
          <a:chExt cx="0" cy="0"/>
        </a:xfrm>
      </p:grpSpPr>
      <p:sp>
        <p:nvSpPr>
          <p:cNvPr id="2" name="Title 1"/>
          <p:cNvSpPr>
            <a:spLocks noGrp="1"/>
          </p:cNvSpPr>
          <p:nvPr>
            <p:ph type="title"/>
          </p:nvPr>
        </p:nvSpPr>
        <p:spPr>
          <a:xfrm>
            <a:off x="174240" y="0"/>
            <a:ext cx="2656049" cy="6638268"/>
          </a:xfrm>
          <a:solidFill>
            <a:srgbClr val="CC4927"/>
          </a:solidFill>
        </p:spPr>
        <p:txBody>
          <a:bodyPr anchor="ctr"/>
          <a:lstStyle>
            <a:lvl1pPr algn="ctr">
              <a:defRPr sz="24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5" y="6260142"/>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91"/>
            <a:ext cx="7379091" cy="4873625"/>
          </a:xfrm>
        </p:spPr>
        <p:txBody>
          <a:bodyPr/>
          <a:lstStyle>
            <a:lvl1pPr>
              <a:defRPr lang="en-US" sz="2700" kern="1200">
                <a:solidFill>
                  <a:srgbClr val="00467F"/>
                </a:solidFill>
                <a:latin typeface="+mn-lt"/>
                <a:ea typeface="+mn-ea"/>
                <a:cs typeface="+mn-cs"/>
              </a:defRPr>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777084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HTTC ICON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3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4"/>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1" y="1856236"/>
            <a:ext cx="8491539" cy="3997325"/>
          </a:xfrm>
        </p:spPr>
        <p:txBody>
          <a:bodyPr vert="horz" lIns="91440" tIns="45720" rIns="91440" bIns="45720" rtlCol="0">
            <a:normAutofit/>
          </a:bodyPr>
          <a:lstStyle/>
          <a:p>
            <a:endParaRPr lang="en-US" sz="2700" dirty="0">
              <a:solidFill>
                <a:srgbClr val="00467F"/>
              </a:solidFill>
            </a:endParaRPr>
          </a:p>
        </p:txBody>
      </p:sp>
      <p:pic>
        <p:nvPicPr>
          <p:cNvPr id="9" name="Graphic 8">
            <a:extLst>
              <a:ext uri="{FF2B5EF4-FFF2-40B4-BE49-F238E27FC236}">
                <a16:creationId xmlns:a16="http://schemas.microsoft.com/office/drawing/2014/main" id="{0367CA35-7E1D-4329-9DDF-3DF0E00E79B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BCD1D239-B79D-4033-9043-9AAF935A3B12}"/>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9" y="6638268"/>
            <a:ext cx="10149840" cy="219732"/>
          </a:xfrm>
          <a:prstGeom prst="rect">
            <a:avLst/>
          </a:prstGeom>
        </p:spPr>
      </p:pic>
    </p:spTree>
    <p:extLst>
      <p:ext uri="{BB962C8B-B14F-4D97-AF65-F5344CB8AC3E}">
        <p14:creationId xmlns:p14="http://schemas.microsoft.com/office/powerpoint/2010/main" val="3267304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MHTTC ICON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3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4"/>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 name="Graphic 7">
            <a:extLst>
              <a:ext uri="{FF2B5EF4-FFF2-40B4-BE49-F238E27FC236}">
                <a16:creationId xmlns:a16="http://schemas.microsoft.com/office/drawing/2014/main" id="{9366C7C7-7A85-4C93-A31C-FAB24A81317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1" y="1856236"/>
            <a:ext cx="8491539" cy="3997325"/>
          </a:xfrm>
        </p:spPr>
        <p:txBody>
          <a:bodyPr vert="horz" lIns="91440" tIns="45720" rIns="91440" bIns="45720" rtlCol="0">
            <a:normAutofit/>
          </a:bodyPr>
          <a:lstStyle/>
          <a:p>
            <a:endParaRPr lang="en-US" sz="2700" dirty="0">
              <a:solidFill>
                <a:srgbClr val="00467F"/>
              </a:solidFill>
            </a:endParaRPr>
          </a:p>
        </p:txBody>
      </p:sp>
      <p:pic>
        <p:nvPicPr>
          <p:cNvPr id="9" name="Picture Placeholder 9">
            <a:extLst>
              <a:ext uri="{FF2B5EF4-FFF2-40B4-BE49-F238E27FC236}">
                <a16:creationId xmlns:a16="http://schemas.microsoft.com/office/drawing/2014/main" id="{04122FCA-F266-4466-87E0-7D6A11E7A3EA}"/>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9" y="6638268"/>
            <a:ext cx="10149840" cy="219732"/>
          </a:xfrm>
          <a:prstGeom prst="rect">
            <a:avLst/>
          </a:prstGeom>
        </p:spPr>
      </p:pic>
    </p:spTree>
    <p:extLst>
      <p:ext uri="{BB962C8B-B14F-4D97-AF65-F5344CB8AC3E}">
        <p14:creationId xmlns:p14="http://schemas.microsoft.com/office/powerpoint/2010/main" val="3271587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MHTTC ICON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3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4"/>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1" y="1856236"/>
            <a:ext cx="8491539" cy="3997325"/>
          </a:xfrm>
        </p:spPr>
        <p:txBody>
          <a:bodyPr vert="horz" lIns="91440" tIns="45720" rIns="91440" bIns="45720" rtlCol="0">
            <a:normAutofit/>
          </a:bodyPr>
          <a:lstStyle/>
          <a:p>
            <a:endParaRPr lang="en-US" sz="2700" dirty="0">
              <a:solidFill>
                <a:srgbClr val="00467F"/>
              </a:solidFill>
            </a:endParaRPr>
          </a:p>
        </p:txBody>
      </p:sp>
      <p:pic>
        <p:nvPicPr>
          <p:cNvPr id="9" name="Graphic 8">
            <a:extLst>
              <a:ext uri="{FF2B5EF4-FFF2-40B4-BE49-F238E27FC236}">
                <a16:creationId xmlns:a16="http://schemas.microsoft.com/office/drawing/2014/main" id="{99DFD95B-FE83-4FD2-B58A-5FF45B4C8D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1AFB0342-56E9-4D8D-A371-9D6EA6262449}"/>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9" y="6638268"/>
            <a:ext cx="10149840" cy="219732"/>
          </a:xfrm>
          <a:prstGeom prst="rect">
            <a:avLst/>
          </a:prstGeom>
        </p:spPr>
      </p:pic>
    </p:spTree>
    <p:extLst>
      <p:ext uri="{BB962C8B-B14F-4D97-AF65-F5344CB8AC3E}">
        <p14:creationId xmlns:p14="http://schemas.microsoft.com/office/powerpoint/2010/main" val="281831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MHTTC ICON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3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4"/>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1" y="1856236"/>
            <a:ext cx="8491539" cy="3997325"/>
          </a:xfrm>
        </p:spPr>
        <p:txBody>
          <a:bodyPr vert="horz" lIns="91440" tIns="45720" rIns="91440" bIns="45720" rtlCol="0">
            <a:normAutofit/>
          </a:bodyPr>
          <a:lstStyle/>
          <a:p>
            <a:endParaRPr lang="en-US" sz="2700" dirty="0">
              <a:solidFill>
                <a:srgbClr val="00467F"/>
              </a:solidFill>
            </a:endParaRPr>
          </a:p>
        </p:txBody>
      </p:sp>
      <p:pic>
        <p:nvPicPr>
          <p:cNvPr id="8" name="Graphic 7" descr="Clock with solid fill">
            <a:extLst>
              <a:ext uri="{FF2B5EF4-FFF2-40B4-BE49-F238E27FC236}">
                <a16:creationId xmlns:a16="http://schemas.microsoft.com/office/drawing/2014/main" id="{F2F9CE05-75AD-400F-8388-A9A13F7682F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A2FA3BEE-006E-45D8-92BC-3B780DA28E2C}"/>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9" y="6638268"/>
            <a:ext cx="10149840" cy="219732"/>
          </a:xfrm>
          <a:prstGeom prst="rect">
            <a:avLst/>
          </a:prstGeom>
        </p:spPr>
      </p:pic>
    </p:spTree>
    <p:extLst>
      <p:ext uri="{BB962C8B-B14F-4D97-AF65-F5344CB8AC3E}">
        <p14:creationId xmlns:p14="http://schemas.microsoft.com/office/powerpoint/2010/main" val="4015495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TTC1">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2" y="9780"/>
            <a:ext cx="12257532" cy="886265"/>
          </a:xfrm>
          <a:solidFill>
            <a:srgbClr val="94A545"/>
          </a:solidFill>
        </p:spPr>
        <p:txBody>
          <a:bodyPr>
            <a:normAutofit/>
          </a:bodyPr>
          <a:lstStyle>
            <a:lvl1pPr algn="ctr">
              <a:defRPr sz="3000">
                <a:solidFill>
                  <a:schemeClr val="tx1"/>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142004"/>
            <a:ext cx="100766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15633961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TTC2">
    <p:spTree>
      <p:nvGrpSpPr>
        <p:cNvPr id="1" name=""/>
        <p:cNvGrpSpPr/>
        <p:nvPr/>
      </p:nvGrpSpPr>
      <p:grpSpPr>
        <a:xfrm>
          <a:off x="0" y="0"/>
          <a:ext cx="0" cy="0"/>
          <a:chOff x="0" y="0"/>
          <a:chExt cx="0" cy="0"/>
        </a:xfrm>
      </p:grpSpPr>
      <p:sp>
        <p:nvSpPr>
          <p:cNvPr id="5" name="Title 4"/>
          <p:cNvSpPr>
            <a:spLocks noGrp="1"/>
          </p:cNvSpPr>
          <p:nvPr>
            <p:ph type="title"/>
          </p:nvPr>
        </p:nvSpPr>
        <p:spPr>
          <a:xfrm>
            <a:off x="2" y="28000"/>
            <a:ext cx="12257532" cy="886265"/>
          </a:xfrm>
          <a:solidFill>
            <a:srgbClr val="94A545"/>
          </a:solidFill>
        </p:spPr>
        <p:txBody>
          <a:bodyPr>
            <a:normAutofit/>
          </a:bodyPr>
          <a:lstStyle>
            <a:lvl1pPr algn="ctr">
              <a:defRPr sz="3000">
                <a:solidFill>
                  <a:schemeClr val="tx1"/>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404447"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676E74F5-DCD8-4E73-9174-6F12ECF9E741}"/>
              </a:ext>
            </a:extLst>
          </p:cNvPr>
          <p:cNvSpPr>
            <a:spLocks noGrp="1"/>
          </p:cNvSpPr>
          <p:nvPr>
            <p:ph sz="quarter" idx="14"/>
          </p:nvPr>
        </p:nvSpPr>
        <p:spPr>
          <a:xfrm>
            <a:off x="6547339"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126913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HTTC TITLE2">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9"/>
            <a:ext cx="11943456" cy="1111495"/>
          </a:xfrm>
          <a:noFill/>
        </p:spPr>
        <p:txBody>
          <a:bodyPr>
            <a:normAutofit/>
          </a:bodyPr>
          <a:lstStyle>
            <a:lvl1pPr algn="l">
              <a:defRPr sz="36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9" y="3659459"/>
            <a:ext cx="9607551" cy="701675"/>
          </a:xfrm>
        </p:spPr>
        <p:txBody>
          <a:bodyPr>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9346" y="5758687"/>
            <a:ext cx="2781417" cy="1045246"/>
          </a:xfrm>
          <a:prstGeom prst="rect">
            <a:avLst/>
          </a:prstGeom>
        </p:spPr>
      </p:pic>
      <p:sp>
        <p:nvSpPr>
          <p:cNvPr id="5" name="Rectangle 4">
            <a:extLst>
              <a:ext uri="{C183D7F6-B498-43B3-948B-1728B52AA6E4}">
                <adec:decorative xmlns:adec="http://schemas.microsoft.com/office/drawing/2017/decorative" val="1"/>
              </a:ext>
            </a:extLst>
          </p:cNvPr>
          <p:cNvSpPr/>
          <p:nvPr userDrawn="1"/>
        </p:nvSpPr>
        <p:spPr>
          <a:xfrm>
            <a:off x="98476" y="4038600"/>
            <a:ext cx="5996163" cy="2819400"/>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EE0C00F1-1721-49D1-ACD8-DB40E0E9D48A}"/>
              </a:ext>
            </a:extLst>
          </p:cNvPr>
          <p:cNvPicPr>
            <a:picLocks noChangeAspect="1"/>
          </p:cNvPicPr>
          <p:nvPr userDrawn="1"/>
        </p:nvPicPr>
        <p:blipFill>
          <a:blip r:embed="rId5"/>
          <a:stretch>
            <a:fillRect/>
          </a:stretch>
        </p:blipFill>
        <p:spPr>
          <a:xfrm>
            <a:off x="270462" y="251083"/>
            <a:ext cx="6276191" cy="1542857"/>
          </a:xfrm>
          <a:prstGeom prst="rect">
            <a:avLst/>
          </a:prstGeom>
        </p:spPr>
      </p:pic>
    </p:spTree>
    <p:extLst>
      <p:ext uri="{BB962C8B-B14F-4D97-AF65-F5344CB8AC3E}">
        <p14:creationId xmlns:p14="http://schemas.microsoft.com/office/powerpoint/2010/main" val="11573834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TTC3">
    <p:spTree>
      <p:nvGrpSpPr>
        <p:cNvPr id="1" name=""/>
        <p:cNvGrpSpPr/>
        <p:nvPr/>
      </p:nvGrpSpPr>
      <p:grpSpPr>
        <a:xfrm>
          <a:off x="0" y="0"/>
          <a:ext cx="0" cy="0"/>
          <a:chOff x="0" y="0"/>
          <a:chExt cx="0" cy="0"/>
        </a:xfrm>
      </p:grpSpPr>
      <p:sp>
        <p:nvSpPr>
          <p:cNvPr id="2" name="Title 1"/>
          <p:cNvSpPr>
            <a:spLocks noGrp="1"/>
          </p:cNvSpPr>
          <p:nvPr>
            <p:ph type="title"/>
          </p:nvPr>
        </p:nvSpPr>
        <p:spPr>
          <a:xfrm>
            <a:off x="107448" y="15688"/>
            <a:ext cx="11948565" cy="1257960"/>
          </a:xfrm>
          <a:solidFill>
            <a:schemeClr val="bg1"/>
          </a:solidFill>
          <a:ln>
            <a:noFill/>
          </a:ln>
        </p:spPr>
        <p:txBody>
          <a:bodyPr anchor="b">
            <a:normAutofit/>
          </a:bodyPr>
          <a:lstStyle>
            <a:lvl1pPr>
              <a:defRPr sz="3000">
                <a:solidFill>
                  <a:schemeClr val="tx1"/>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sp>
        <p:nvSpPr>
          <p:cNvPr id="5" name="Content Placeholder 4">
            <a:extLst>
              <a:ext uri="{FF2B5EF4-FFF2-40B4-BE49-F238E27FC236}">
                <a16:creationId xmlns:a16="http://schemas.microsoft.com/office/drawing/2014/main" id="{F42D946C-8ECB-4612-85CC-369278C5A39A}"/>
              </a:ext>
            </a:extLst>
          </p:cNvPr>
          <p:cNvSpPr>
            <a:spLocks noGrp="1"/>
          </p:cNvSpPr>
          <p:nvPr>
            <p:ph sz="quarter" idx="10"/>
          </p:nvPr>
        </p:nvSpPr>
        <p:spPr>
          <a:xfrm>
            <a:off x="107952" y="1746124"/>
            <a:ext cx="11991975" cy="4343526"/>
          </a:xfrm>
          <a:solidFill>
            <a:srgbClr val="94A545"/>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958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TTC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912012"/>
          </a:xfrm>
          <a:solidFill>
            <a:srgbClr val="94A545"/>
          </a:solidFill>
        </p:spPr>
        <p:txBody>
          <a:bodyPr>
            <a:normAutofit/>
          </a:bodyPr>
          <a:lstStyle>
            <a:lvl1pPr algn="ctr">
              <a:defRPr sz="3000">
                <a:solidFill>
                  <a:schemeClr val="tx1"/>
                </a:solidFill>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2CBA6F3C-8482-47A9-AB96-DC8D90495A00}"/>
              </a:ext>
            </a:extLst>
          </p:cNvPr>
          <p:cNvSpPr txBox="1">
            <a:spLocks/>
          </p:cNvSpPr>
          <p:nvPr userDrawn="1"/>
        </p:nvSpPr>
        <p:spPr>
          <a:xfrm>
            <a:off x="91442" y="631806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Placeholder 9">
            <a:extLst>
              <a:ext uri="{FF2B5EF4-FFF2-40B4-BE49-F238E27FC236}">
                <a16:creationId xmlns:a16="http://schemas.microsoft.com/office/drawing/2014/main" id="{9EE3038F-9134-4BC6-894E-2BCDC0F7181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Content Placeholder 3">
            <a:extLst>
              <a:ext uri="{FF2B5EF4-FFF2-40B4-BE49-F238E27FC236}">
                <a16:creationId xmlns:a16="http://schemas.microsoft.com/office/drawing/2014/main" id="{2ED9F415-32EE-4BD9-B8DD-FCEDB191511B}"/>
              </a:ext>
            </a:extLst>
          </p:cNvPr>
          <p:cNvSpPr>
            <a:spLocks noGrp="1"/>
          </p:cNvSpPr>
          <p:nvPr>
            <p:ph sz="quarter" idx="10"/>
          </p:nvPr>
        </p:nvSpPr>
        <p:spPr>
          <a:xfrm>
            <a:off x="733426" y="3094038"/>
            <a:ext cx="10739439" cy="322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45136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PTTC5">
    <p:spTree>
      <p:nvGrpSpPr>
        <p:cNvPr id="1" name=""/>
        <p:cNvGrpSpPr/>
        <p:nvPr/>
      </p:nvGrpSpPr>
      <p:grpSpPr>
        <a:xfrm>
          <a:off x="0" y="0"/>
          <a:ext cx="0" cy="0"/>
          <a:chOff x="0" y="0"/>
          <a:chExt cx="0" cy="0"/>
        </a:xfrm>
      </p:grpSpPr>
      <p:sp>
        <p:nvSpPr>
          <p:cNvPr id="2" name="Title 1"/>
          <p:cNvSpPr>
            <a:spLocks noGrp="1"/>
          </p:cNvSpPr>
          <p:nvPr>
            <p:ph type="title"/>
          </p:nvPr>
        </p:nvSpPr>
        <p:spPr>
          <a:xfrm>
            <a:off x="2033667" y="244253"/>
            <a:ext cx="8124671" cy="953858"/>
          </a:xfrm>
          <a:solidFill>
            <a:schemeClr val="bg1"/>
          </a:solidFill>
          <a:ln>
            <a:noFill/>
          </a:ln>
        </p:spPr>
        <p:txBody>
          <a:bodyPr anchor="b">
            <a:normAutofit/>
          </a:bodyPr>
          <a:lstStyle>
            <a:lvl1pPr algn="ctr">
              <a:defRPr sz="3000">
                <a:solidFill>
                  <a:schemeClr val="tx1"/>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107448" y="1730327"/>
            <a:ext cx="11948565" cy="4359324"/>
          </a:xfrm>
          <a:solidFill>
            <a:srgbClr val="94A545"/>
          </a:solidFill>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grpSp>
        <p:nvGrpSpPr>
          <p:cNvPr id="8" name="Discussion Icon">
            <a:extLst>
              <a:ext uri="{FF2B5EF4-FFF2-40B4-BE49-F238E27FC236}">
                <a16:creationId xmlns:a16="http://schemas.microsoft.com/office/drawing/2014/main" id="{94169165-CE11-4352-85DD-C60F4BEEEB5C}"/>
              </a:ext>
              <a:ext uri="{C183D7F6-B498-43B3-948B-1728B52AA6E4}">
                <adec:decorative xmlns:adec="http://schemas.microsoft.com/office/drawing/2017/decorative" val="1"/>
              </a:ext>
            </a:extLst>
          </p:cNvPr>
          <p:cNvGrpSpPr>
            <a:grpSpLocks noChangeAspect="1"/>
          </p:cNvGrpSpPr>
          <p:nvPr userDrawn="1"/>
        </p:nvGrpSpPr>
        <p:grpSpPr>
          <a:xfrm>
            <a:off x="10255320" y="172091"/>
            <a:ext cx="1703597" cy="1192516"/>
            <a:chOff x="8851900" y="1616428"/>
            <a:chExt cx="2413000" cy="1689099"/>
          </a:xfrm>
        </p:grpSpPr>
        <p:sp>
          <p:nvSpPr>
            <p:cNvPr id="10" name="Freeform: Shape 9">
              <a:extLst>
                <a:ext uri="{FF2B5EF4-FFF2-40B4-BE49-F238E27FC236}">
                  <a16:creationId xmlns:a16="http://schemas.microsoft.com/office/drawing/2014/main" id="{22CAB78D-BF88-4AA2-96B8-BF7D16907951}"/>
                </a:ext>
                <a:ext uri="{C183D7F6-B498-43B3-948B-1728B52AA6E4}">
                  <adec:decorative xmlns:adec="http://schemas.microsoft.com/office/drawing/2017/decorative" val="1"/>
                </a:ext>
              </a:extLst>
            </p:cNvPr>
            <p:cNvSpPr/>
            <p:nvPr/>
          </p:nvSpPr>
          <p:spPr>
            <a:xfrm>
              <a:off x="8851900" y="1616428"/>
              <a:ext cx="1508125" cy="1357312"/>
            </a:xfrm>
            <a:custGeom>
              <a:avLst/>
              <a:gdLst>
                <a:gd name="connsiteX0" fmla="*/ 1025525 w 1508125"/>
                <a:gd name="connsiteY0" fmla="*/ 211138 h 1357312"/>
                <a:gd name="connsiteX1" fmla="*/ 1508125 w 1508125"/>
                <a:gd name="connsiteY1" fmla="*/ 211138 h 1357312"/>
                <a:gd name="connsiteX2" fmla="*/ 1508125 w 1508125"/>
                <a:gd name="connsiteY2" fmla="*/ 120650 h 1357312"/>
                <a:gd name="connsiteX3" fmla="*/ 1387475 w 1508125"/>
                <a:gd name="connsiteY3" fmla="*/ 0 h 1357312"/>
                <a:gd name="connsiteX4" fmla="*/ 120650 w 1508125"/>
                <a:gd name="connsiteY4" fmla="*/ 0 h 1357312"/>
                <a:gd name="connsiteX5" fmla="*/ 0 w 1508125"/>
                <a:gd name="connsiteY5" fmla="*/ 120650 h 1357312"/>
                <a:gd name="connsiteX6" fmla="*/ 0 w 1508125"/>
                <a:gd name="connsiteY6" fmla="*/ 935038 h 1357312"/>
                <a:gd name="connsiteX7" fmla="*/ 120650 w 1508125"/>
                <a:gd name="connsiteY7" fmla="*/ 1055688 h 1357312"/>
                <a:gd name="connsiteX8" fmla="*/ 301625 w 1508125"/>
                <a:gd name="connsiteY8" fmla="*/ 1055688 h 1357312"/>
                <a:gd name="connsiteX9" fmla="*/ 301625 w 1508125"/>
                <a:gd name="connsiteY9" fmla="*/ 1357313 h 1357312"/>
                <a:gd name="connsiteX10" fmla="*/ 603250 w 1508125"/>
                <a:gd name="connsiteY10" fmla="*/ 1055688 h 1357312"/>
                <a:gd name="connsiteX11" fmla="*/ 784225 w 1508125"/>
                <a:gd name="connsiteY11" fmla="*/ 1055688 h 1357312"/>
                <a:gd name="connsiteX12" fmla="*/ 784225 w 1508125"/>
                <a:gd name="connsiteY12" fmla="*/ 452438 h 1357312"/>
                <a:gd name="connsiteX13" fmla="*/ 1025525 w 1508125"/>
                <a:gd name="connsiteY13" fmla="*/ 211138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125" h="1357312">
                  <a:moveTo>
                    <a:pt x="1025525" y="211138"/>
                  </a:moveTo>
                  <a:lnTo>
                    <a:pt x="1508125" y="211138"/>
                  </a:lnTo>
                  <a:lnTo>
                    <a:pt x="1508125" y="120650"/>
                  </a:lnTo>
                  <a:cubicBezTo>
                    <a:pt x="1508125" y="54292"/>
                    <a:pt x="1453833" y="0"/>
                    <a:pt x="1387475" y="0"/>
                  </a:cubicBezTo>
                  <a:lnTo>
                    <a:pt x="120650" y="0"/>
                  </a:lnTo>
                  <a:cubicBezTo>
                    <a:pt x="54293" y="0"/>
                    <a:pt x="0" y="54292"/>
                    <a:pt x="0" y="120650"/>
                  </a:cubicBezTo>
                  <a:lnTo>
                    <a:pt x="0" y="935038"/>
                  </a:lnTo>
                  <a:cubicBezTo>
                    <a:pt x="0" y="1001395"/>
                    <a:pt x="54293" y="1055688"/>
                    <a:pt x="120650" y="1055688"/>
                  </a:cubicBezTo>
                  <a:lnTo>
                    <a:pt x="301625" y="1055688"/>
                  </a:lnTo>
                  <a:lnTo>
                    <a:pt x="301625" y="1357313"/>
                  </a:lnTo>
                  <a:lnTo>
                    <a:pt x="603250" y="1055688"/>
                  </a:lnTo>
                  <a:lnTo>
                    <a:pt x="784225" y="1055688"/>
                  </a:lnTo>
                  <a:lnTo>
                    <a:pt x="784225" y="452438"/>
                  </a:lnTo>
                  <a:cubicBezTo>
                    <a:pt x="784225" y="319723"/>
                    <a:pt x="892810" y="211138"/>
                    <a:pt x="1025525" y="211138"/>
                  </a:cubicBezTo>
                  <a:close/>
                </a:path>
              </a:pathLst>
            </a:custGeom>
            <a:solidFill>
              <a:srgbClr val="CD4928"/>
            </a:solidFill>
            <a:ln w="301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Freeform: Shape 10">
              <a:extLst>
                <a:ext uri="{FF2B5EF4-FFF2-40B4-BE49-F238E27FC236}">
                  <a16:creationId xmlns:a16="http://schemas.microsoft.com/office/drawing/2014/main" id="{E8B8CE00-BFA6-4C92-B188-869EE26A8369}"/>
                </a:ext>
                <a:ext uri="{C183D7F6-B498-43B3-948B-1728B52AA6E4}">
                  <adec:decorative xmlns:adec="http://schemas.microsoft.com/office/drawing/2017/decorative" val="1"/>
                </a:ext>
              </a:extLst>
            </p:cNvPr>
            <p:cNvSpPr/>
            <p:nvPr/>
          </p:nvSpPr>
          <p:spPr>
            <a:xfrm>
              <a:off x="9756775" y="1948215"/>
              <a:ext cx="1508125" cy="1357312"/>
            </a:xfrm>
            <a:custGeom>
              <a:avLst/>
              <a:gdLst>
                <a:gd name="connsiteX0" fmla="*/ 1387475 w 1508125"/>
                <a:gd name="connsiteY0" fmla="*/ 0 h 1357312"/>
                <a:gd name="connsiteX1" fmla="*/ 120650 w 1508125"/>
                <a:gd name="connsiteY1" fmla="*/ 0 h 1357312"/>
                <a:gd name="connsiteX2" fmla="*/ 0 w 1508125"/>
                <a:gd name="connsiteY2" fmla="*/ 120650 h 1357312"/>
                <a:gd name="connsiteX3" fmla="*/ 0 w 1508125"/>
                <a:gd name="connsiteY3" fmla="*/ 935038 h 1357312"/>
                <a:gd name="connsiteX4" fmla="*/ 120650 w 1508125"/>
                <a:gd name="connsiteY4" fmla="*/ 1055688 h 1357312"/>
                <a:gd name="connsiteX5" fmla="*/ 904875 w 1508125"/>
                <a:gd name="connsiteY5" fmla="*/ 1055688 h 1357312"/>
                <a:gd name="connsiteX6" fmla="*/ 1206500 w 1508125"/>
                <a:gd name="connsiteY6" fmla="*/ 1357313 h 1357312"/>
                <a:gd name="connsiteX7" fmla="*/ 1206500 w 1508125"/>
                <a:gd name="connsiteY7" fmla="*/ 1055688 h 1357312"/>
                <a:gd name="connsiteX8" fmla="*/ 1387475 w 1508125"/>
                <a:gd name="connsiteY8" fmla="*/ 1055688 h 1357312"/>
                <a:gd name="connsiteX9" fmla="*/ 1508125 w 1508125"/>
                <a:gd name="connsiteY9" fmla="*/ 935038 h 1357312"/>
                <a:gd name="connsiteX10" fmla="*/ 1508125 w 1508125"/>
                <a:gd name="connsiteY10" fmla="*/ 120650 h 1357312"/>
                <a:gd name="connsiteX11" fmla="*/ 1387475 w 1508125"/>
                <a:gd name="connsiteY11" fmla="*/ 0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125" h="1357312">
                  <a:moveTo>
                    <a:pt x="1387475" y="0"/>
                  </a:moveTo>
                  <a:lnTo>
                    <a:pt x="120650" y="0"/>
                  </a:lnTo>
                  <a:cubicBezTo>
                    <a:pt x="54292" y="0"/>
                    <a:pt x="0" y="54292"/>
                    <a:pt x="0" y="120650"/>
                  </a:cubicBezTo>
                  <a:lnTo>
                    <a:pt x="0" y="935038"/>
                  </a:lnTo>
                  <a:cubicBezTo>
                    <a:pt x="0" y="1001395"/>
                    <a:pt x="54292" y="1055688"/>
                    <a:pt x="120650" y="1055688"/>
                  </a:cubicBezTo>
                  <a:lnTo>
                    <a:pt x="904875" y="1055688"/>
                  </a:lnTo>
                  <a:lnTo>
                    <a:pt x="1206500" y="1357313"/>
                  </a:lnTo>
                  <a:lnTo>
                    <a:pt x="1206500" y="1055688"/>
                  </a:lnTo>
                  <a:lnTo>
                    <a:pt x="1387475" y="1055688"/>
                  </a:lnTo>
                  <a:cubicBezTo>
                    <a:pt x="1453832" y="1055688"/>
                    <a:pt x="1508125" y="1001395"/>
                    <a:pt x="1508125" y="935038"/>
                  </a:cubicBezTo>
                  <a:lnTo>
                    <a:pt x="1508125" y="120650"/>
                  </a:lnTo>
                  <a:cubicBezTo>
                    <a:pt x="1508125" y="54292"/>
                    <a:pt x="1453832" y="0"/>
                    <a:pt x="1387475" y="0"/>
                  </a:cubicBezTo>
                  <a:close/>
                </a:path>
              </a:pathLst>
            </a:custGeom>
            <a:solidFill>
              <a:srgbClr val="94A545"/>
            </a:solidFill>
            <a:ln w="301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194316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TTC6">
    <p:spTree>
      <p:nvGrpSpPr>
        <p:cNvPr id="1" name=""/>
        <p:cNvGrpSpPr/>
        <p:nvPr/>
      </p:nvGrpSpPr>
      <p:grpSpPr>
        <a:xfrm>
          <a:off x="0" y="0"/>
          <a:ext cx="0" cy="0"/>
          <a:chOff x="0" y="0"/>
          <a:chExt cx="0" cy="0"/>
        </a:xfrm>
      </p:grpSpPr>
      <p:sp>
        <p:nvSpPr>
          <p:cNvPr id="2" name="Title 1"/>
          <p:cNvSpPr>
            <a:spLocks noGrp="1"/>
          </p:cNvSpPr>
          <p:nvPr>
            <p:ph type="title"/>
          </p:nvPr>
        </p:nvSpPr>
        <p:spPr>
          <a:xfrm>
            <a:off x="174240" y="0"/>
            <a:ext cx="2656049" cy="6638268"/>
          </a:xfrm>
          <a:solidFill>
            <a:srgbClr val="94A545"/>
          </a:solidFill>
        </p:spPr>
        <p:txBody>
          <a:bodyPr vert="vert270" anchor="ctr"/>
          <a:lstStyle>
            <a:lvl1pPr algn="ctr">
              <a:defRPr sz="2400">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5" y="6260142"/>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91"/>
            <a:ext cx="7379091" cy="4873625"/>
          </a:xfrm>
        </p:spPr>
        <p:txBody>
          <a:bodyPr/>
          <a:lstStyle>
            <a:lvl1pPr>
              <a:defRPr lang="en-US" sz="2700" kern="1200">
                <a:solidFill>
                  <a:schemeClr val="tx1"/>
                </a:solidFill>
                <a:latin typeface="+mn-lt"/>
                <a:ea typeface="+mn-ea"/>
                <a:cs typeface="+mn-cs"/>
              </a:defRPr>
            </a:lvl1pPr>
            <a:lvl2pPr>
              <a:defRPr sz="210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15311573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TTC7">
    <p:spTree>
      <p:nvGrpSpPr>
        <p:cNvPr id="1" name=""/>
        <p:cNvGrpSpPr/>
        <p:nvPr/>
      </p:nvGrpSpPr>
      <p:grpSpPr>
        <a:xfrm>
          <a:off x="0" y="0"/>
          <a:ext cx="0" cy="0"/>
          <a:chOff x="0" y="0"/>
          <a:chExt cx="0" cy="0"/>
        </a:xfrm>
      </p:grpSpPr>
      <p:sp>
        <p:nvSpPr>
          <p:cNvPr id="2" name="Title 1"/>
          <p:cNvSpPr>
            <a:spLocks noGrp="1"/>
          </p:cNvSpPr>
          <p:nvPr>
            <p:ph type="title"/>
          </p:nvPr>
        </p:nvSpPr>
        <p:spPr>
          <a:xfrm>
            <a:off x="174240" y="0"/>
            <a:ext cx="2656049" cy="6638268"/>
          </a:xfrm>
          <a:solidFill>
            <a:srgbClr val="94A545"/>
          </a:solidFill>
        </p:spPr>
        <p:txBody>
          <a:bodyPr anchor="ctr"/>
          <a:lstStyle>
            <a:lvl1pPr algn="ctr">
              <a:defRPr sz="2400">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5" y="6260142"/>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91"/>
            <a:ext cx="7379091" cy="4873625"/>
          </a:xfrm>
        </p:spPr>
        <p:txBody>
          <a:bodyPr/>
          <a:lstStyle>
            <a:lvl1pPr>
              <a:defRPr lang="en-US" sz="2700" kern="1200">
                <a:solidFill>
                  <a:schemeClr val="tx1"/>
                </a:solidFill>
                <a:latin typeface="+mn-lt"/>
                <a:ea typeface="+mn-ea"/>
                <a:cs typeface="+mn-cs"/>
              </a:defRPr>
            </a:lvl1pPr>
            <a:lvl2pPr>
              <a:defRPr sz="210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35509178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TTC ICON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3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4"/>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1" y="1854203"/>
            <a:ext cx="8491539" cy="3997325"/>
          </a:xfrm>
        </p:spPr>
        <p:txBody>
          <a:bodyPr>
            <a:normAutofit/>
          </a:bodyPr>
          <a:lstStyle>
            <a:lvl1pPr>
              <a:defRPr sz="2700">
                <a:solidFill>
                  <a:srgbClr val="00467F"/>
                </a:solidFill>
              </a:defRPr>
            </a:lvl1pPr>
            <a:lvl2pPr>
              <a:defRPr sz="2700">
                <a:solidFill>
                  <a:srgbClr val="00467F"/>
                </a:solidFill>
              </a:defRPr>
            </a:lvl2pPr>
            <a:lvl3pPr>
              <a:defRPr sz="2700">
                <a:solidFill>
                  <a:srgbClr val="00467F"/>
                </a:solidFill>
              </a:defRPr>
            </a:lvl3pPr>
            <a:lvl4pPr>
              <a:defRPr sz="2700">
                <a:solidFill>
                  <a:srgbClr val="00467F"/>
                </a:solidFill>
              </a:defRPr>
            </a:lvl4pPr>
            <a:lvl5pPr>
              <a:defRPr sz="27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a:extLst>
              <a:ext uri="{FF2B5EF4-FFF2-40B4-BE49-F238E27FC236}">
                <a16:creationId xmlns:a16="http://schemas.microsoft.com/office/drawing/2014/main" id="{73520FBC-7DB5-4235-87D3-554C42346B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2C43AC2C-1EB5-4646-9166-462D18ABFD68}"/>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9" y="6638268"/>
            <a:ext cx="10149840" cy="219732"/>
          </a:xfrm>
          <a:prstGeom prst="rect">
            <a:avLst/>
          </a:prstGeom>
        </p:spPr>
      </p:pic>
    </p:spTree>
    <p:extLst>
      <p:ext uri="{BB962C8B-B14F-4D97-AF65-F5344CB8AC3E}">
        <p14:creationId xmlns:p14="http://schemas.microsoft.com/office/powerpoint/2010/main" val="3241457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TTC ICON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3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4"/>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1" y="1854203"/>
            <a:ext cx="8491539" cy="3997325"/>
          </a:xfrm>
        </p:spPr>
        <p:txBody>
          <a:bodyPr>
            <a:normAutofit/>
          </a:bodyPr>
          <a:lstStyle>
            <a:lvl1pPr>
              <a:defRPr sz="2700">
                <a:solidFill>
                  <a:srgbClr val="00467F"/>
                </a:solidFill>
              </a:defRPr>
            </a:lvl1pPr>
            <a:lvl2pPr>
              <a:defRPr sz="2700">
                <a:solidFill>
                  <a:srgbClr val="00467F"/>
                </a:solidFill>
              </a:defRPr>
            </a:lvl2pPr>
            <a:lvl3pPr>
              <a:defRPr sz="2700">
                <a:solidFill>
                  <a:srgbClr val="00467F"/>
                </a:solidFill>
              </a:defRPr>
            </a:lvl3pPr>
            <a:lvl4pPr>
              <a:defRPr sz="2700">
                <a:solidFill>
                  <a:srgbClr val="00467F"/>
                </a:solidFill>
              </a:defRPr>
            </a:lvl4pPr>
            <a:lvl5pPr>
              <a:defRPr sz="27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a:extLst>
              <a:ext uri="{FF2B5EF4-FFF2-40B4-BE49-F238E27FC236}">
                <a16:creationId xmlns:a16="http://schemas.microsoft.com/office/drawing/2014/main" id="{A192C2BC-42B8-4A40-A73B-6E19337D275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1C592827-A182-477C-A071-FFBE171B541A}"/>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9" y="6638268"/>
            <a:ext cx="10149840" cy="219732"/>
          </a:xfrm>
          <a:prstGeom prst="rect">
            <a:avLst/>
          </a:prstGeom>
        </p:spPr>
      </p:pic>
    </p:spTree>
    <p:extLst>
      <p:ext uri="{BB962C8B-B14F-4D97-AF65-F5344CB8AC3E}">
        <p14:creationId xmlns:p14="http://schemas.microsoft.com/office/powerpoint/2010/main" val="30178795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TTC ICON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3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4"/>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1" y="1854203"/>
            <a:ext cx="8491539" cy="3997325"/>
          </a:xfrm>
        </p:spPr>
        <p:txBody>
          <a:bodyPr>
            <a:normAutofit/>
          </a:bodyPr>
          <a:lstStyle>
            <a:lvl1pPr>
              <a:defRPr sz="2700">
                <a:solidFill>
                  <a:srgbClr val="00467F"/>
                </a:solidFill>
              </a:defRPr>
            </a:lvl1pPr>
            <a:lvl2pPr>
              <a:defRPr sz="2700">
                <a:solidFill>
                  <a:srgbClr val="00467F"/>
                </a:solidFill>
              </a:defRPr>
            </a:lvl2pPr>
            <a:lvl3pPr>
              <a:defRPr sz="2700">
                <a:solidFill>
                  <a:srgbClr val="00467F"/>
                </a:solidFill>
              </a:defRPr>
            </a:lvl3pPr>
            <a:lvl4pPr>
              <a:defRPr sz="2700">
                <a:solidFill>
                  <a:srgbClr val="00467F"/>
                </a:solidFill>
              </a:defRPr>
            </a:lvl4pPr>
            <a:lvl5pPr>
              <a:defRPr sz="27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a:extLst>
              <a:ext uri="{FF2B5EF4-FFF2-40B4-BE49-F238E27FC236}">
                <a16:creationId xmlns:a16="http://schemas.microsoft.com/office/drawing/2014/main" id="{FBDD31F9-1563-4355-89BA-DF9BA393926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8" name="Picture Placeholder 9">
            <a:extLst>
              <a:ext uri="{FF2B5EF4-FFF2-40B4-BE49-F238E27FC236}">
                <a16:creationId xmlns:a16="http://schemas.microsoft.com/office/drawing/2014/main" id="{19EB8215-A92F-4337-9AC8-34C5E8AB7236}"/>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9" y="6638268"/>
            <a:ext cx="10149840" cy="219732"/>
          </a:xfrm>
          <a:prstGeom prst="rect">
            <a:avLst/>
          </a:prstGeom>
        </p:spPr>
      </p:pic>
    </p:spTree>
    <p:extLst>
      <p:ext uri="{BB962C8B-B14F-4D97-AF65-F5344CB8AC3E}">
        <p14:creationId xmlns:p14="http://schemas.microsoft.com/office/powerpoint/2010/main" val="1716918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TTC ICON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3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4"/>
            <a:ext cx="2142309" cy="5694671"/>
          </a:xfrm>
          <a:prstGeom prst="rect">
            <a:avLst/>
          </a:prstGeom>
          <a:solidFill>
            <a:srgbClr val="94A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1" y="1854203"/>
            <a:ext cx="8491539" cy="3997325"/>
          </a:xfrm>
        </p:spPr>
        <p:txBody>
          <a:bodyPr>
            <a:normAutofit/>
          </a:bodyPr>
          <a:lstStyle>
            <a:lvl1pPr>
              <a:defRPr sz="2700">
                <a:solidFill>
                  <a:srgbClr val="00467F"/>
                </a:solidFill>
              </a:defRPr>
            </a:lvl1pPr>
            <a:lvl2pPr>
              <a:defRPr sz="2700">
                <a:solidFill>
                  <a:srgbClr val="00467F"/>
                </a:solidFill>
              </a:defRPr>
            </a:lvl2pPr>
            <a:lvl3pPr>
              <a:defRPr sz="2700">
                <a:solidFill>
                  <a:srgbClr val="00467F"/>
                </a:solidFill>
              </a:defRPr>
            </a:lvl3pPr>
            <a:lvl4pPr>
              <a:defRPr sz="2700">
                <a:solidFill>
                  <a:srgbClr val="00467F"/>
                </a:solidFill>
              </a:defRPr>
            </a:lvl4pPr>
            <a:lvl5pPr>
              <a:defRPr sz="270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descr="Clock with solid fill">
            <a:extLst>
              <a:ext uri="{FF2B5EF4-FFF2-40B4-BE49-F238E27FC236}">
                <a16:creationId xmlns:a16="http://schemas.microsoft.com/office/drawing/2014/main" id="{FBDD31F9-1563-4355-89BA-DF9BA393926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8" name="Picture Placeholder 9">
            <a:extLst>
              <a:ext uri="{FF2B5EF4-FFF2-40B4-BE49-F238E27FC236}">
                <a16:creationId xmlns:a16="http://schemas.microsoft.com/office/drawing/2014/main" id="{5BD71298-619E-4753-91BF-5845B9D4E3EB}"/>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9" y="6638268"/>
            <a:ext cx="10149840" cy="219732"/>
          </a:xfrm>
          <a:prstGeom prst="rect">
            <a:avLst/>
          </a:prstGeom>
        </p:spPr>
      </p:pic>
    </p:spTree>
    <p:extLst>
      <p:ext uri="{BB962C8B-B14F-4D97-AF65-F5344CB8AC3E}">
        <p14:creationId xmlns:p14="http://schemas.microsoft.com/office/powerpoint/2010/main" val="2365579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TC International">
    <p:spTree>
      <p:nvGrpSpPr>
        <p:cNvPr id="1" name=""/>
        <p:cNvGrpSpPr/>
        <p:nvPr/>
      </p:nvGrpSpPr>
      <p:grpSpPr>
        <a:xfrm>
          <a:off x="0" y="0"/>
          <a:ext cx="0" cy="0"/>
          <a:chOff x="0" y="0"/>
          <a:chExt cx="0" cy="0"/>
        </a:xfrm>
      </p:grpSpPr>
      <p:sp>
        <p:nvSpPr>
          <p:cNvPr id="2" name="Title 1"/>
          <p:cNvSpPr>
            <a:spLocks noGrp="1"/>
          </p:cNvSpPr>
          <p:nvPr>
            <p:ph type="title"/>
          </p:nvPr>
        </p:nvSpPr>
        <p:spPr>
          <a:xfrm>
            <a:off x="174240" y="0"/>
            <a:ext cx="2656049" cy="6638268"/>
          </a:xfrm>
          <a:solidFill>
            <a:srgbClr val="BCBCBE"/>
          </a:solidFill>
        </p:spPr>
        <p:txBody>
          <a:bodyPr anchor="t"/>
          <a:lstStyle>
            <a:lvl1pPr>
              <a:defRPr sz="2400">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5" y="6260142"/>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Map of International ATTC Locations" descr="World map showing ATTC locations in U.S. US-Based">
            <a:extLst>
              <a:ext uri="{FF2B5EF4-FFF2-40B4-BE49-F238E27FC236}">
                <a16:creationId xmlns:a16="http://schemas.microsoft.com/office/drawing/2014/main" id="{6F7B82B5-6C9C-4C34-B085-3613C98F37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71"/>
          <a:stretch/>
        </p:blipFill>
        <p:spPr>
          <a:xfrm>
            <a:off x="2830285" y="154937"/>
            <a:ext cx="9355371" cy="6370333"/>
          </a:xfrm>
          <a:prstGeom prst="rect">
            <a:avLst/>
          </a:prstGeom>
        </p:spPr>
      </p:pic>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268348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TTC TITLE 1">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9"/>
            <a:ext cx="11943456" cy="1111495"/>
          </a:xfrm>
          <a:noFill/>
        </p:spPr>
        <p:txBody>
          <a:bodyPr>
            <a:normAutofit/>
          </a:bodyPr>
          <a:lstStyle>
            <a:lvl1pPr algn="l">
              <a:defRPr sz="36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9" y="3659459"/>
            <a:ext cx="9607551" cy="701675"/>
          </a:xfrm>
        </p:spPr>
        <p:txBody>
          <a:bodyPr>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5" y="5539936"/>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1" y="5030298"/>
            <a:ext cx="4139820" cy="1884219"/>
          </a:xfrm>
          <a:prstGeom prst="rect">
            <a:avLst/>
          </a:prstGeom>
        </p:spPr>
      </p:pic>
      <p:pic>
        <p:nvPicPr>
          <p:cNvPr id="5" name="Picture 4">
            <a:extLst>
              <a:ext uri="{FF2B5EF4-FFF2-40B4-BE49-F238E27FC236}">
                <a16:creationId xmlns:a16="http://schemas.microsoft.com/office/drawing/2014/main" id="{F09ACF23-13EC-441A-BDBA-24015C22BA1C}"/>
              </a:ext>
            </a:extLst>
          </p:cNvPr>
          <p:cNvPicPr>
            <a:picLocks noChangeAspect="1"/>
          </p:cNvPicPr>
          <p:nvPr userDrawn="1"/>
        </p:nvPicPr>
        <p:blipFill>
          <a:blip r:embed="rId5"/>
          <a:stretch>
            <a:fillRect/>
          </a:stretch>
        </p:blipFill>
        <p:spPr>
          <a:xfrm>
            <a:off x="317054" y="162079"/>
            <a:ext cx="6495239" cy="1571429"/>
          </a:xfrm>
          <a:prstGeom prst="rect">
            <a:avLst/>
          </a:prstGeom>
        </p:spPr>
      </p:pic>
    </p:spTree>
    <p:extLst>
      <p:ext uri="{BB962C8B-B14F-4D97-AF65-F5344CB8AC3E}">
        <p14:creationId xmlns:p14="http://schemas.microsoft.com/office/powerpoint/2010/main" val="288434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TYLE GUIDE REFERENCES">
    <p:spTree>
      <p:nvGrpSpPr>
        <p:cNvPr id="1" name=""/>
        <p:cNvGrpSpPr/>
        <p:nvPr/>
      </p:nvGrpSpPr>
      <p:grpSpPr>
        <a:xfrm>
          <a:off x="0" y="0"/>
          <a:ext cx="0" cy="0"/>
          <a:chOff x="0" y="0"/>
          <a:chExt cx="0" cy="0"/>
        </a:xfrm>
      </p:grpSpPr>
      <p:sp>
        <p:nvSpPr>
          <p:cNvPr id="2" name="Title 1"/>
          <p:cNvSpPr>
            <a:spLocks noGrp="1"/>
          </p:cNvSpPr>
          <p:nvPr>
            <p:ph type="title"/>
          </p:nvPr>
        </p:nvSpPr>
        <p:spPr>
          <a:xfrm>
            <a:off x="174240" y="0"/>
            <a:ext cx="2656049" cy="6638268"/>
          </a:xfrm>
          <a:solidFill>
            <a:srgbClr val="00467F"/>
          </a:solidFill>
        </p:spPr>
        <p:txBody>
          <a:bodyPr anchor="ctr"/>
          <a:lstStyle>
            <a:lvl1pPr>
              <a:defRPr sz="2400"/>
            </a:lvl1pPr>
          </a:lstStyle>
          <a:p>
            <a:r>
              <a:rPr lang="en-US" dirty="0"/>
              <a:t>Click to edit Master title style</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Text Placeholder 3">
            <a:extLst>
              <a:ext uri="{FF2B5EF4-FFF2-40B4-BE49-F238E27FC236}">
                <a16:creationId xmlns:a16="http://schemas.microsoft.com/office/drawing/2014/main" id="{111E9978-0006-447D-8999-6674BC8B150B}"/>
              </a:ext>
            </a:extLst>
          </p:cNvPr>
          <p:cNvSpPr>
            <a:spLocks noGrp="1"/>
          </p:cNvSpPr>
          <p:nvPr>
            <p:ph type="body" sz="quarter" idx="10"/>
          </p:nvPr>
        </p:nvSpPr>
        <p:spPr>
          <a:xfrm>
            <a:off x="8820887" y="337627"/>
            <a:ext cx="3038475" cy="1546931"/>
          </a:xfrm>
          <a:custGeom>
            <a:avLst/>
            <a:gdLst>
              <a:gd name="connsiteX0" fmla="*/ 0 w 3038475"/>
              <a:gd name="connsiteY0" fmla="*/ 0 h 1546931"/>
              <a:gd name="connsiteX1" fmla="*/ 3038475 w 3038475"/>
              <a:gd name="connsiteY1" fmla="*/ 0 h 1546931"/>
              <a:gd name="connsiteX2" fmla="*/ 3038475 w 3038475"/>
              <a:gd name="connsiteY2" fmla="*/ 1546931 h 1546931"/>
              <a:gd name="connsiteX3" fmla="*/ 0 w 3038475"/>
              <a:gd name="connsiteY3" fmla="*/ 1546931 h 1546931"/>
              <a:gd name="connsiteX4" fmla="*/ 0 w 3038475"/>
              <a:gd name="connsiteY4" fmla="*/ 0 h 154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475" h="1546931" fill="none" extrusionOk="0">
                <a:moveTo>
                  <a:pt x="0" y="0"/>
                </a:moveTo>
                <a:cubicBezTo>
                  <a:pt x="435713" y="89858"/>
                  <a:pt x="2261584" y="54841"/>
                  <a:pt x="3038475" y="0"/>
                </a:cubicBezTo>
                <a:cubicBezTo>
                  <a:pt x="2937850" y="373591"/>
                  <a:pt x="2980262" y="1341936"/>
                  <a:pt x="3038475" y="1546931"/>
                </a:cubicBezTo>
                <a:cubicBezTo>
                  <a:pt x="2339816" y="1405677"/>
                  <a:pt x="1255349" y="1705723"/>
                  <a:pt x="0" y="1546931"/>
                </a:cubicBezTo>
                <a:cubicBezTo>
                  <a:pt x="-138430" y="1189528"/>
                  <a:pt x="-110431" y="730039"/>
                  <a:pt x="0" y="0"/>
                </a:cubicBezTo>
                <a:close/>
              </a:path>
              <a:path w="3038475" h="1546931" stroke="0" extrusionOk="0">
                <a:moveTo>
                  <a:pt x="0" y="0"/>
                </a:moveTo>
                <a:cubicBezTo>
                  <a:pt x="1097698" y="9919"/>
                  <a:pt x="1752213" y="158737"/>
                  <a:pt x="3038475" y="0"/>
                </a:cubicBezTo>
                <a:cubicBezTo>
                  <a:pt x="2929552" y="184342"/>
                  <a:pt x="3135579" y="855095"/>
                  <a:pt x="3038475" y="1546931"/>
                </a:cubicBezTo>
                <a:cubicBezTo>
                  <a:pt x="2360896" y="1415613"/>
                  <a:pt x="1303176" y="1598902"/>
                  <a:pt x="0" y="1546931"/>
                </a:cubicBezTo>
                <a:cubicBezTo>
                  <a:pt x="-100538" y="1076870"/>
                  <a:pt x="6877" y="451812"/>
                  <a:pt x="0" y="0"/>
                </a:cubicBezTo>
                <a:close/>
              </a:path>
            </a:pathLst>
          </a:custGeom>
          <a:solidFill>
            <a:schemeClr val="bg2"/>
          </a:solidFill>
          <a:ln w="38100">
            <a:solidFill>
              <a:srgbClr val="00467F"/>
            </a:solidFill>
            <a:extLst>
              <a:ext uri="{C807C97D-BFC1-408E-A445-0C87EB9F89A2}">
                <ask:lineSketchStyleProps xmlns:ask="http://schemas.microsoft.com/office/drawing/2018/sketchyshapes" sd="3142795376">
                  <ask:type>
                    <ask:lineSketchCurved/>
                  </ask:type>
                </ask:lineSketchStyleProps>
              </a:ext>
            </a:extLst>
          </a:ln>
          <a:effectLst>
            <a:outerShdw blurRad="50800" dist="38100" dir="5400000" algn="t" rotWithShape="0">
              <a:prstClr val="black">
                <a:alpha val="40000"/>
              </a:prstClr>
            </a:outerShdw>
          </a:effectLst>
        </p:spPr>
        <p:txBody>
          <a:bodyPr vert="horz" lIns="91440" tIns="45720" rIns="91440" bIns="45720" rtlCol="0" anchor="ctr">
            <a:normAutofit/>
          </a:bodyPr>
          <a:lstStyle>
            <a:lvl1pPr algn="ctr">
              <a:defRPr lang="en-US" dirty="0">
                <a:solidFill>
                  <a:schemeClr val="accent1">
                    <a:lumMod val="50000"/>
                  </a:schemeClr>
                </a:solidFill>
              </a:defRPr>
            </a:lvl1pPr>
            <a:lvl2pPr algn="ctr">
              <a:defRPr lang="en-US" sz="1350" dirty="0">
                <a:solidFill>
                  <a:schemeClr val="accent1">
                    <a:lumMod val="50000"/>
                  </a:schemeClr>
                </a:solidFill>
              </a:defRPr>
            </a:lvl2pPr>
            <a:lvl3pPr algn="ctr">
              <a:defRPr lang="en-US" sz="1350" dirty="0">
                <a:solidFill>
                  <a:schemeClr val="accent1">
                    <a:lumMod val="50000"/>
                  </a:schemeClr>
                </a:solidFill>
              </a:defRPr>
            </a:lvl3pPr>
            <a:lvl4pPr algn="ctr">
              <a:defRPr lang="en-US" sz="1350" dirty="0">
                <a:solidFill>
                  <a:schemeClr val="accent1">
                    <a:lumMod val="50000"/>
                  </a:schemeClr>
                </a:solidFill>
              </a:defRPr>
            </a:lvl4pPr>
            <a:lvl5pPr algn="ctr">
              <a:defRPr lang="en-US" sz="1350" dirty="0">
                <a:solidFill>
                  <a:schemeClr val="accent1">
                    <a:lumMod val="50000"/>
                  </a:schemeClr>
                </a:solidFill>
              </a:defRPr>
            </a:lvl5pPr>
          </a:lstStyle>
          <a:p>
            <a:pPr lvl="0" algn="ct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24304ABA-F712-4808-9196-3AE028EA8B7C}"/>
              </a:ext>
            </a:extLst>
          </p:cNvPr>
          <p:cNvSpPr>
            <a:spLocks noGrp="1"/>
          </p:cNvSpPr>
          <p:nvPr>
            <p:ph type="pic" sz="quarter" idx="11"/>
          </p:nvPr>
        </p:nvSpPr>
        <p:spPr>
          <a:xfrm>
            <a:off x="2974046" y="337627"/>
            <a:ext cx="5466693" cy="5993325"/>
          </a:xfrm>
        </p:spPr>
        <p:txBody>
          <a:bodyPr/>
          <a:lstStyle/>
          <a:p>
            <a:endParaRPr lang="en-US"/>
          </a:p>
        </p:txBody>
      </p:sp>
    </p:spTree>
    <p:extLst>
      <p:ext uri="{BB962C8B-B14F-4D97-AF65-F5344CB8AC3E}">
        <p14:creationId xmlns:p14="http://schemas.microsoft.com/office/powerpoint/2010/main" val="17601703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AF28-5D27-42A6-9602-2CFB32986297}"/>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8B71E844-51A3-402C-A818-D1706F313911}"/>
              </a:ext>
            </a:extLst>
          </p:cNvPr>
          <p:cNvSpPr>
            <a:spLocks noGrp="1"/>
          </p:cNvSpPr>
          <p:nvPr>
            <p:ph sz="quarter" idx="10"/>
          </p:nvPr>
        </p:nvSpPr>
        <p:spPr>
          <a:xfrm>
            <a:off x="947739" y="1719263"/>
            <a:ext cx="10515600" cy="455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0654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3375"/>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20" y="5"/>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PTTC Stacked bars here on actual first slide (not in Master).  Don’t forget to add alt text.</a:t>
            </a:r>
          </a:p>
        </p:txBody>
      </p:sp>
    </p:spTree>
    <p:custDataLst>
      <p:tags r:id="rId1"/>
    </p:custDataLst>
    <p:extLst>
      <p:ext uri="{BB962C8B-B14F-4D97-AF65-F5344CB8AC3E}">
        <p14:creationId xmlns:p14="http://schemas.microsoft.com/office/powerpoint/2010/main" val="41229062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381337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3375"/>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20" y="5"/>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PTTC Stacked bars here on actual first slide (not in Master).  Don’t forget to add alt text.</a:t>
            </a:r>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16719" b="-16719"/>
          <a:stretch/>
        </p:blipFill>
        <p:spPr>
          <a:xfrm>
            <a:off x="956713" y="5614422"/>
            <a:ext cx="1741299" cy="1243578"/>
          </a:xfrm>
          <a:prstGeom prst="rect">
            <a:avLst/>
          </a:prstGeom>
          <a:noFill/>
          <a:ln>
            <a:noFill/>
          </a:ln>
        </p:spPr>
      </p:pic>
    </p:spTree>
    <p:custDataLst>
      <p:tags r:id="rId1"/>
    </p:custDataLst>
    <p:extLst>
      <p:ext uri="{BB962C8B-B14F-4D97-AF65-F5344CB8AC3E}">
        <p14:creationId xmlns:p14="http://schemas.microsoft.com/office/powerpoint/2010/main" val="5563206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237810"/>
            <a:ext cx="10515601" cy="940424"/>
          </a:xfrm>
        </p:spPr>
        <p:txBody>
          <a:bodyPr/>
          <a:lstStyle/>
          <a:p>
            <a:r>
              <a:rPr lang="en-US" dirty="0"/>
              <a:t>Click to edit Master title style</a:t>
            </a:r>
          </a:p>
        </p:txBody>
      </p:sp>
      <p:sp>
        <p:nvSpPr>
          <p:cNvPr id="3" name="Content Placeholder 2"/>
          <p:cNvSpPr>
            <a:spLocks noGrp="1"/>
          </p:cNvSpPr>
          <p:nvPr>
            <p:ph idx="1"/>
          </p:nvPr>
        </p:nvSpPr>
        <p:spPr>
          <a:xfrm>
            <a:off x="838200" y="1335279"/>
            <a:ext cx="105156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noChangeAspect="1"/>
          </p:cNvSpPr>
          <p:nvPr>
            <p:ph type="pic" sz="quarter" idx="10" hasCustomPrompt="1"/>
          </p:nvPr>
        </p:nvSpPr>
        <p:spPr>
          <a:xfrm>
            <a:off x="838200" y="5959911"/>
            <a:ext cx="4447117" cy="788987"/>
          </a:xfrm>
        </p:spPr>
        <p:txBody>
          <a:bodyPr>
            <a:noAutofit/>
          </a:bodyPr>
          <a:lstStyle>
            <a:lvl1pPr>
              <a:defRPr sz="1125" baseline="0"/>
            </a:lvl1pPr>
          </a:lstStyle>
          <a:p>
            <a:r>
              <a:rPr lang="en-US" dirty="0"/>
              <a:t>If second slide, put your logo on actual slide here (Master) with alt text.</a:t>
            </a:r>
          </a:p>
        </p:txBody>
      </p:sp>
      <p:sp>
        <p:nvSpPr>
          <p:cNvPr id="7" name="Picture Placeholder 6"/>
          <p:cNvSpPr>
            <a:spLocks noGrp="1" noChangeAspect="1"/>
          </p:cNvSpPr>
          <p:nvPr>
            <p:ph type="pic" sz="quarter" idx="11" hasCustomPrompt="1"/>
          </p:nvPr>
        </p:nvSpPr>
        <p:spPr>
          <a:xfrm>
            <a:off x="7440087" y="5923396"/>
            <a:ext cx="4751916" cy="862012"/>
          </a:xfrm>
        </p:spPr>
        <p:txBody>
          <a:bodyPr>
            <a:noAutofit/>
          </a:bodyPr>
          <a:lstStyle>
            <a:lvl1pPr>
              <a:defRPr sz="1125" baseline="0"/>
            </a:lvl1pPr>
          </a:lstStyle>
          <a:p>
            <a:r>
              <a:rPr lang="en-US" dirty="0"/>
              <a:t>If this is your second slide, put the PTTC stacked bars here (Master) with alt text.</a:t>
            </a:r>
          </a:p>
        </p:txBody>
      </p:sp>
    </p:spTree>
    <p:custDataLst>
      <p:tags r:id="rId1"/>
    </p:custDataLst>
    <p:extLst>
      <p:ext uri="{BB962C8B-B14F-4D97-AF65-F5344CB8AC3E}">
        <p14:creationId xmlns:p14="http://schemas.microsoft.com/office/powerpoint/2010/main" val="16587923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101" y="560832"/>
            <a:ext cx="10515291" cy="357898"/>
          </a:xfrm>
        </p:spPr>
        <p:txBody>
          <a:bodyPr/>
          <a:lstStyle/>
          <a:p>
            <a:r>
              <a:rPr lang="en-US" dirty="0"/>
              <a:t>Click to edit Master title style</a:t>
            </a:r>
          </a:p>
        </p:txBody>
      </p:sp>
      <p:sp>
        <p:nvSpPr>
          <p:cNvPr id="3" name="Text Placeholder 2"/>
          <p:cNvSpPr>
            <a:spLocks noGrp="1"/>
          </p:cNvSpPr>
          <p:nvPr>
            <p:ph type="body" idx="1"/>
          </p:nvPr>
        </p:nvSpPr>
        <p:spPr>
          <a:xfrm>
            <a:off x="840100" y="1360457"/>
            <a:ext cx="515747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840100"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5" y="1360457"/>
            <a:ext cx="5182876"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6172515"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840102" y="5953676"/>
            <a:ext cx="5236633" cy="706437"/>
          </a:xfrm>
        </p:spPr>
        <p:txBody>
          <a:bodyPr/>
          <a:lstStyle>
            <a:lvl1pPr>
              <a:defRPr baseline="0"/>
            </a:lvl1pPr>
          </a:lstStyle>
          <a:p>
            <a:r>
              <a:rPr lang="en-US" dirty="0"/>
              <a:t>Your logo on Master slide</a:t>
            </a:r>
          </a:p>
        </p:txBody>
      </p:sp>
      <p:pic>
        <p:nvPicPr>
          <p:cNvPr id="9" name="Picture 8" descr="MHTTC Stacked Color Bars" title="MHTTC Stacked Color Bars">
            <a:extLst>
              <a:ext uri="{FF2B5EF4-FFF2-40B4-BE49-F238E27FC236}">
                <a16:creationId xmlns:a16="http://schemas.microsoft.com/office/drawing/2014/main" id="{3F5E57C6-2414-7E4A-8B82-86DBC9BFB11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8875597" y="5544022"/>
            <a:ext cx="3316403" cy="1658201"/>
          </a:xfrm>
          <a:prstGeom prst="rect">
            <a:avLst/>
          </a:prstGeom>
          <a:noFill/>
          <a:ln>
            <a:noFill/>
          </a:ln>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64025" y="0"/>
            <a:ext cx="11300347" cy="1166884"/>
          </a:xfrm>
        </p:spPr>
        <p:txBody>
          <a:bodyPr/>
          <a:lstStyle/>
          <a:p>
            <a:r>
              <a:rPr lang="en-US" dirty="0"/>
              <a:t>Click to edit Master title style</a:t>
            </a:r>
          </a:p>
        </p:txBody>
      </p:sp>
      <p:sp>
        <p:nvSpPr>
          <p:cNvPr id="7" name="Content Placeholder 6"/>
          <p:cNvSpPr>
            <a:spLocks noGrp="1"/>
          </p:cNvSpPr>
          <p:nvPr>
            <p:ph sz="quarter" idx="10"/>
          </p:nvPr>
        </p:nvSpPr>
        <p:spPr>
          <a:xfrm>
            <a:off x="3803271" y="4500111"/>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464026" y="1321929"/>
            <a:ext cx="458663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6996116" y="1321928"/>
            <a:ext cx="4768257"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505069" y="5800299"/>
            <a:ext cx="3237351" cy="436728"/>
          </a:xfrm>
        </p:spPr>
        <p:txBody>
          <a:bodyPr/>
          <a:lstStyle>
            <a:lvl1pPr>
              <a:defRPr baseline="0"/>
            </a:lvl1pPr>
          </a:lstStyle>
          <a:p>
            <a:r>
              <a:rPr lang="en-US" dirty="0"/>
              <a:t>Your logo on Master slide</a:t>
            </a:r>
          </a:p>
        </p:txBody>
      </p:sp>
      <p:pic>
        <p:nvPicPr>
          <p:cNvPr id="8" name="Picture 7" descr="MHTTC Stacked Color Bars" title="MHTTC Stacked Color Bars">
            <a:extLst>
              <a:ext uri="{FF2B5EF4-FFF2-40B4-BE49-F238E27FC236}">
                <a16:creationId xmlns:a16="http://schemas.microsoft.com/office/drawing/2014/main" id="{38CD2836-C20C-714C-A83E-A95E9B21652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8875597" y="5544022"/>
            <a:ext cx="3316403" cy="1658201"/>
          </a:xfrm>
          <a:prstGeom prst="rect">
            <a:avLst/>
          </a:prstGeom>
          <a:noFill/>
          <a:ln>
            <a:noFill/>
          </a:ln>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 y="2310"/>
            <a:ext cx="12191999" cy="1041248"/>
          </a:xfrm>
        </p:spPr>
        <p:txBody>
          <a:bodyPr anchor="b">
            <a:normAutofit/>
          </a:bodyPr>
          <a:lstStyle>
            <a:lvl1pPr>
              <a:defRPr sz="2475"/>
            </a:lvl1pPr>
          </a:lstStyle>
          <a:p>
            <a:r>
              <a:rPr lang="en-US" dirty="0"/>
              <a:t>Click to edit Master title style</a:t>
            </a:r>
          </a:p>
        </p:txBody>
      </p:sp>
      <p:sp>
        <p:nvSpPr>
          <p:cNvPr id="11" name="Text Placeholder 10"/>
          <p:cNvSpPr>
            <a:spLocks noGrp="1"/>
          </p:cNvSpPr>
          <p:nvPr>
            <p:ph type="body" sz="quarter" idx="11"/>
          </p:nvPr>
        </p:nvSpPr>
        <p:spPr>
          <a:xfrm>
            <a:off x="750865" y="3526028"/>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750865" y="1668653"/>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7735888" y="1668643"/>
            <a:ext cx="3570288" cy="1392918"/>
          </a:xfrm>
        </p:spPr>
        <p:txBody>
          <a:bodyPr/>
          <a:lstStyle/>
          <a:p>
            <a:endParaRPr lang="en-US" dirty="0"/>
          </a:p>
        </p:txBody>
      </p:sp>
      <p:sp>
        <p:nvSpPr>
          <p:cNvPr id="17" name="Picture Placeholder 16"/>
          <p:cNvSpPr>
            <a:spLocks noGrp="1" noChangeAspect="1"/>
          </p:cNvSpPr>
          <p:nvPr>
            <p:ph type="pic" sz="quarter" idx="14"/>
          </p:nvPr>
        </p:nvSpPr>
        <p:spPr>
          <a:xfrm>
            <a:off x="7735888" y="3526018"/>
            <a:ext cx="3575304" cy="1389888"/>
          </a:xfrm>
        </p:spPr>
        <p:txBody>
          <a:bodyPr/>
          <a:lstStyle/>
          <a:p>
            <a:endParaRPr lang="en-US"/>
          </a:p>
        </p:txBody>
      </p:sp>
      <p:sp>
        <p:nvSpPr>
          <p:cNvPr id="8" name="Picture Placeholder 7"/>
          <p:cNvSpPr>
            <a:spLocks noGrp="1" noChangeAspect="1"/>
          </p:cNvSpPr>
          <p:nvPr>
            <p:ph type="pic" sz="quarter" idx="15" hasCustomPrompt="1"/>
          </p:nvPr>
        </p:nvSpPr>
        <p:spPr>
          <a:xfrm>
            <a:off x="750866" y="5769431"/>
            <a:ext cx="5236633"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8875597" y="5544022"/>
            <a:ext cx="3316403" cy="1658201"/>
          </a:xfrm>
          <a:prstGeom prst="rect">
            <a:avLst/>
          </a:prstGeom>
          <a:noFill/>
          <a:ln>
            <a:noFill/>
          </a:ln>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73872"/>
            <a:ext cx="5384800" cy="4352293"/>
          </a:xfrm>
        </p:spPr>
        <p:txBody>
          <a:bodyPr/>
          <a:lstStyle>
            <a:lvl1pPr>
              <a:defRPr sz="2799"/>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1" y="1773872"/>
            <a:ext cx="5384800" cy="4352293"/>
          </a:xfrm>
        </p:spPr>
        <p:txBody>
          <a:bodyPr/>
          <a:lstStyle>
            <a:lvl1pPr>
              <a:defRPr sz="2799"/>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3053367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TTC TITLE2">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9"/>
            <a:ext cx="11943456" cy="1111495"/>
          </a:xfrm>
          <a:noFill/>
        </p:spPr>
        <p:txBody>
          <a:bodyPr>
            <a:normAutofit/>
          </a:bodyPr>
          <a:lstStyle>
            <a:lvl1pPr algn="l">
              <a:defRPr sz="36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9" y="3659459"/>
            <a:ext cx="9607551" cy="701675"/>
          </a:xfrm>
        </p:spPr>
        <p:txBody>
          <a:bodyPr>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9346" y="5758687"/>
            <a:ext cx="2781417" cy="1045246"/>
          </a:xfrm>
          <a:prstGeom prst="rect">
            <a:avLst/>
          </a:prstGeom>
        </p:spPr>
      </p:pic>
      <p:sp>
        <p:nvSpPr>
          <p:cNvPr id="5" name="Rectangle 4">
            <a:extLst>
              <a:ext uri="{C183D7F6-B498-43B3-948B-1728B52AA6E4}">
                <adec:decorative xmlns:adec="http://schemas.microsoft.com/office/drawing/2017/decorative" val="1"/>
              </a:ext>
            </a:extLst>
          </p:cNvPr>
          <p:cNvSpPr/>
          <p:nvPr userDrawn="1"/>
        </p:nvSpPr>
        <p:spPr>
          <a:xfrm>
            <a:off x="98476" y="4038600"/>
            <a:ext cx="5996163" cy="2819400"/>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84BB799F-07CA-49E7-B693-FB98616DB12D}"/>
              </a:ext>
            </a:extLst>
          </p:cNvPr>
          <p:cNvPicPr>
            <a:picLocks noChangeAspect="1"/>
          </p:cNvPicPr>
          <p:nvPr userDrawn="1"/>
        </p:nvPicPr>
        <p:blipFill>
          <a:blip r:embed="rId5"/>
          <a:stretch>
            <a:fillRect/>
          </a:stretch>
        </p:blipFill>
        <p:spPr>
          <a:xfrm>
            <a:off x="283600" y="219124"/>
            <a:ext cx="6495239" cy="1571429"/>
          </a:xfrm>
          <a:prstGeom prst="rect">
            <a:avLst/>
          </a:prstGeom>
        </p:spPr>
      </p:pic>
    </p:spTree>
    <p:extLst>
      <p:ext uri="{BB962C8B-B14F-4D97-AF65-F5344CB8AC3E}">
        <p14:creationId xmlns:p14="http://schemas.microsoft.com/office/powerpoint/2010/main" val="577819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12192000" cy="940424"/>
          </a:xfrm>
        </p:spPr>
        <p:txBody>
          <a:bodyPr/>
          <a:lstStyle/>
          <a:p>
            <a:r>
              <a:rPr lang="en-US" dirty="0"/>
              <a:t>Click to edit Master title style</a:t>
            </a:r>
          </a:p>
        </p:txBody>
      </p:sp>
      <p:sp>
        <p:nvSpPr>
          <p:cNvPr id="3" name="Content Placeholder 2"/>
          <p:cNvSpPr>
            <a:spLocks noGrp="1"/>
          </p:cNvSpPr>
          <p:nvPr>
            <p:ph idx="1"/>
          </p:nvPr>
        </p:nvSpPr>
        <p:spPr>
          <a:xfrm>
            <a:off x="838200" y="1335280"/>
            <a:ext cx="105156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hasCustomPrompt="1"/>
          </p:nvPr>
        </p:nvSpPr>
        <p:spPr>
          <a:xfrm>
            <a:off x="1" y="5995989"/>
            <a:ext cx="4447117" cy="788987"/>
          </a:xfrm>
        </p:spPr>
        <p:txBody>
          <a:bodyPr>
            <a:noAutofit/>
          </a:bodyPr>
          <a:lstStyle>
            <a:lvl1pPr>
              <a:defRPr sz="2000" baseline="0"/>
            </a:lvl1pPr>
          </a:lstStyle>
          <a:p>
            <a:r>
              <a:rPr lang="en-US" dirty="0"/>
              <a:t>If second slide, put your logo on actual slide here (Master) with alt text.</a:t>
            </a:r>
          </a:p>
        </p:txBody>
      </p:sp>
      <p:sp>
        <p:nvSpPr>
          <p:cNvPr id="7" name="Picture Placeholder 6"/>
          <p:cNvSpPr>
            <a:spLocks noGrp="1"/>
          </p:cNvSpPr>
          <p:nvPr>
            <p:ph type="pic" sz="quarter" idx="11" hasCustomPrompt="1"/>
          </p:nvPr>
        </p:nvSpPr>
        <p:spPr>
          <a:xfrm>
            <a:off x="7440085" y="5923396"/>
            <a:ext cx="4751916" cy="862012"/>
          </a:xfrm>
        </p:spPr>
        <p:txBody>
          <a:bodyPr>
            <a:noAutofit/>
          </a:bodyPr>
          <a:lstStyle>
            <a:lvl1pPr>
              <a:defRPr sz="2000" baseline="0"/>
            </a:lvl1pPr>
          </a:lstStyle>
          <a:p>
            <a:r>
              <a:rPr lang="en-US" dirty="0"/>
              <a:t>If this is your second slide, put the ATTC stacked bars here (Master) with alt text.</a:t>
            </a:r>
          </a:p>
        </p:txBody>
      </p:sp>
    </p:spTree>
    <p:custDataLst>
      <p:tags r:id="rId1"/>
    </p:custDataLst>
    <p:extLst>
      <p:ext uri="{BB962C8B-B14F-4D97-AF65-F5344CB8AC3E}">
        <p14:creationId xmlns:p14="http://schemas.microsoft.com/office/powerpoint/2010/main" val="5255958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reserve="1">
  <p:cSld name="1_Title Slide">
    <p:spTree>
      <p:nvGrpSpPr>
        <p:cNvPr id="1" name=""/>
        <p:cNvGrpSpPr/>
        <p:nvPr/>
      </p:nvGrpSpPr>
      <p:grpSpPr>
        <a:xfrm>
          <a:off x="0" y="0"/>
          <a:ext cx="0" cy="0"/>
          <a:chOff x="0" y="0"/>
          <a:chExt cx="0" cy="0"/>
        </a:xfrm>
      </p:grpSpPr>
      <p:pic>
        <p:nvPicPr>
          <p:cNvPr id="94" name="Google Shape;6;p24" descr="Google Shape;6;p24"/>
          <p:cNvPicPr>
            <a:picLocks noChangeAspect="1"/>
          </p:cNvPicPr>
          <p:nvPr/>
        </p:nvPicPr>
        <p:blipFill>
          <a:blip r:embed="rId2"/>
          <a:stretch>
            <a:fillRect/>
          </a:stretch>
        </p:blipFill>
        <p:spPr>
          <a:xfrm rot="16200000" flipH="1">
            <a:off x="-3306807" y="3306809"/>
            <a:ext cx="6858001" cy="244391"/>
          </a:xfrm>
          <a:prstGeom prst="rect">
            <a:avLst/>
          </a:prstGeom>
          <a:ln w="12700">
            <a:miter lim="400000"/>
          </a:ln>
        </p:spPr>
      </p:pic>
      <p:sp>
        <p:nvSpPr>
          <p:cNvPr id="95" name="Title Text"/>
          <p:cNvSpPr txBox="1">
            <a:spLocks noGrp="1"/>
          </p:cNvSpPr>
          <p:nvPr>
            <p:ph type="title"/>
          </p:nvPr>
        </p:nvSpPr>
        <p:spPr>
          <a:xfrm>
            <a:off x="914401" y="1195102"/>
            <a:ext cx="10363200" cy="2387601"/>
          </a:xfrm>
          <a:prstGeom prst="rect">
            <a:avLst/>
          </a:prstGeom>
        </p:spPr>
        <p:txBody>
          <a:bodyPr lIns="45699" tIns="45699" rIns="45699" bIns="45699" anchor="b"/>
          <a:lstStyle>
            <a:lvl1pPr algn="ctr">
              <a:defRPr sz="4499"/>
            </a:lvl1pPr>
          </a:lstStyle>
          <a:p>
            <a:r>
              <a:t>Title Text</a:t>
            </a:r>
          </a:p>
        </p:txBody>
      </p:sp>
      <p:sp>
        <p:nvSpPr>
          <p:cNvPr id="96" name="Body Level One…"/>
          <p:cNvSpPr txBox="1">
            <a:spLocks noGrp="1"/>
          </p:cNvSpPr>
          <p:nvPr>
            <p:ph type="body" sz="quarter" idx="1"/>
          </p:nvPr>
        </p:nvSpPr>
        <p:spPr>
          <a:xfrm>
            <a:off x="1524000" y="3716913"/>
            <a:ext cx="9144000" cy="969964"/>
          </a:xfrm>
          <a:prstGeom prst="rect">
            <a:avLst/>
          </a:prstGeom>
        </p:spPr>
        <p:txBody>
          <a:bodyPr lIns="45699" tIns="45699" rIns="45699" bIns="45699"/>
          <a:lstStyle>
            <a:lvl1pPr marL="203134" indent="-152350" algn="ctr">
              <a:spcBef>
                <a:spcPts val="700"/>
              </a:spcBef>
              <a:buSzTx/>
              <a:buFontTx/>
              <a:buNone/>
              <a:defRPr sz="1800"/>
            </a:lvl1pPr>
            <a:lvl2pPr marL="203134" indent="50783" algn="ctr">
              <a:spcBef>
                <a:spcPts val="700"/>
              </a:spcBef>
              <a:buSzTx/>
              <a:buFontTx/>
              <a:buNone/>
              <a:defRPr sz="1800"/>
            </a:lvl2pPr>
            <a:lvl3pPr marL="203134" indent="50783" algn="ctr">
              <a:spcBef>
                <a:spcPts val="700"/>
              </a:spcBef>
              <a:buSzTx/>
              <a:buFontTx/>
              <a:buNone/>
              <a:defRPr sz="1800"/>
            </a:lvl3pPr>
            <a:lvl4pPr marL="203134" indent="50783" algn="ctr">
              <a:spcBef>
                <a:spcPts val="700"/>
              </a:spcBef>
              <a:buSzTx/>
              <a:buFontTx/>
              <a:buNone/>
              <a:defRPr sz="1800"/>
            </a:lvl4pPr>
            <a:lvl5pPr marL="203134" indent="50783" algn="ctr">
              <a:spcBef>
                <a:spcPts val="700"/>
              </a:spcBef>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97" name="Google Shape;18;p2"/>
          <p:cNvSpPr>
            <a:spLocks noGrp="1"/>
          </p:cNvSpPr>
          <p:nvPr>
            <p:ph type="pic" sz="quarter" idx="13"/>
          </p:nvPr>
        </p:nvSpPr>
        <p:spPr>
          <a:xfrm>
            <a:off x="2148417" y="4"/>
            <a:ext cx="8824387" cy="1090613"/>
          </a:xfrm>
          <a:prstGeom prst="rect">
            <a:avLst/>
          </a:prstGeom>
        </p:spPr>
        <p:txBody>
          <a:bodyPr lIns="91439" tIns="45719" rIns="91439" bIns="45719">
            <a:noAutofit/>
          </a:bodyPr>
          <a:lstStyle/>
          <a:p>
            <a:endParaRPr dirty="0"/>
          </a:p>
        </p:txBody>
      </p:sp>
      <p:sp>
        <p:nvSpPr>
          <p:cNvPr id="98" name="Google Shape;19;p2"/>
          <p:cNvSpPr>
            <a:spLocks noGrp="1"/>
          </p:cNvSpPr>
          <p:nvPr>
            <p:ph type="pic" sz="quarter" idx="14"/>
          </p:nvPr>
        </p:nvSpPr>
        <p:spPr>
          <a:xfrm>
            <a:off x="6290733" y="4718050"/>
            <a:ext cx="5901267" cy="2139950"/>
          </a:xfrm>
          <a:prstGeom prst="rect">
            <a:avLst/>
          </a:prstGeom>
        </p:spPr>
        <p:txBody>
          <a:bodyPr lIns="91439" tIns="45719" rIns="91439" bIns="45719">
            <a:noAutofit/>
          </a:bodyPr>
          <a:lstStyle/>
          <a:p>
            <a:endParaRPr dirty="0"/>
          </a:p>
        </p:txBody>
      </p:sp>
      <p:sp>
        <p:nvSpPr>
          <p:cNvPr id="99" name="Slide Number"/>
          <p:cNvSpPr txBox="1">
            <a:spLocks noGrp="1"/>
          </p:cNvSpPr>
          <p:nvPr>
            <p:ph type="sldNum" sz="quarter" idx="2"/>
          </p:nvPr>
        </p:nvSpPr>
        <p:spPr>
          <a:xfrm>
            <a:off x="8462616" y="6217963"/>
            <a:ext cx="274984" cy="276780"/>
          </a:xfrm>
          <a:prstGeom prst="rect">
            <a:avLst/>
          </a:prstGeom>
        </p:spPr>
        <p:txBody>
          <a:bodyPr lIns="45675" tIns="45675" rIns="45675" bIns="45675"/>
          <a:lstStyle>
            <a:lvl1pPr defTabSz="914100"/>
          </a:lstStyle>
          <a:p>
            <a:pPr>
              <a:defRPr/>
            </a:pPr>
            <a:fld id="{86CB4B4D-7CA3-9044-876B-883B54F8677D}" type="slidenum">
              <a:rPr lang="en-US" smtClean="0"/>
              <a:pPr>
                <a:defRPr/>
              </a:pPr>
              <a:t>‹#›</a:t>
            </a:fld>
            <a:endParaRPr lang="en-US" dirty="0"/>
          </a:p>
        </p:txBody>
      </p:sp>
    </p:spTree>
    <p:extLst>
      <p:ext uri="{BB962C8B-B14F-4D97-AF65-F5344CB8AC3E}">
        <p14:creationId xmlns:p14="http://schemas.microsoft.com/office/powerpoint/2010/main" val="821710207"/>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TTC TITLE 1">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39936"/>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030296"/>
            <a:ext cx="4139820" cy="1884219"/>
          </a:xfrm>
          <a:prstGeom prst="rect">
            <a:avLst/>
          </a:prstGeom>
        </p:spPr>
      </p:pic>
      <p:pic>
        <p:nvPicPr>
          <p:cNvPr id="11" name="Picture 10" descr="This presentation is presented by: Mid-America (HHS Region 7) Addiction Technology Transfer Center network (ATTC)">
            <a:extLst>
              <a:ext uri="{FF2B5EF4-FFF2-40B4-BE49-F238E27FC236}">
                <a16:creationId xmlns:a16="http://schemas.microsoft.com/office/drawing/2014/main" id="{686EC030-1D96-4734-8B6F-50AC73A884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209" y="362971"/>
            <a:ext cx="7493508" cy="1333923"/>
          </a:xfrm>
          <a:prstGeom prst="rect">
            <a:avLst/>
          </a:prstGeom>
        </p:spPr>
      </p:pic>
    </p:spTree>
    <p:extLst>
      <p:ext uri="{BB962C8B-B14F-4D97-AF65-F5344CB8AC3E}">
        <p14:creationId xmlns:p14="http://schemas.microsoft.com/office/powerpoint/2010/main" val="26339873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TTC TITLE2">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9345" y="5758687"/>
            <a:ext cx="2781417" cy="1045246"/>
          </a:xfrm>
          <a:prstGeom prst="rect">
            <a:avLst/>
          </a:prstGeom>
        </p:spPr>
      </p:pic>
      <p:sp>
        <p:nvSpPr>
          <p:cNvPr id="5" name="Rectangle 4">
            <a:extLst>
              <a:ext uri="{C183D7F6-B498-43B3-948B-1728B52AA6E4}">
                <adec:decorative xmlns:adec="http://schemas.microsoft.com/office/drawing/2017/decorative" val="1"/>
              </a:ext>
            </a:extLst>
          </p:cNvPr>
          <p:cNvSpPr/>
          <p:nvPr userDrawn="1"/>
        </p:nvSpPr>
        <p:spPr>
          <a:xfrm>
            <a:off x="98475" y="4038600"/>
            <a:ext cx="5996163" cy="2819400"/>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9" name="Picture 8" descr="This presentation is presented by: Mid-America (HHS Region 7) Addiction Technology Transfer Center network (ATTC)">
            <a:extLst>
              <a:ext uri="{FF2B5EF4-FFF2-40B4-BE49-F238E27FC236}">
                <a16:creationId xmlns:a16="http://schemas.microsoft.com/office/drawing/2014/main" id="{8FDE839F-4400-435C-9150-E2A3B98C04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209" y="362971"/>
            <a:ext cx="7493508" cy="1333923"/>
          </a:xfrm>
          <a:prstGeom prst="rect">
            <a:avLst/>
          </a:prstGeom>
        </p:spPr>
      </p:pic>
    </p:spTree>
    <p:extLst>
      <p:ext uri="{BB962C8B-B14F-4D97-AF65-F5344CB8AC3E}">
        <p14:creationId xmlns:p14="http://schemas.microsoft.com/office/powerpoint/2010/main" val="41970548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MHTTC TITLE 1">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39936"/>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030296"/>
            <a:ext cx="4139820" cy="1884219"/>
          </a:xfrm>
          <a:prstGeom prst="rect">
            <a:avLst/>
          </a:prstGeom>
        </p:spPr>
      </p:pic>
      <p:pic>
        <p:nvPicPr>
          <p:cNvPr id="4" name="Picture 3">
            <a:extLst>
              <a:ext uri="{FF2B5EF4-FFF2-40B4-BE49-F238E27FC236}">
                <a16:creationId xmlns:a16="http://schemas.microsoft.com/office/drawing/2014/main" id="{DADB366D-1488-4CCC-85F7-3BDA60DDE52B}"/>
              </a:ext>
            </a:extLst>
          </p:cNvPr>
          <p:cNvPicPr>
            <a:picLocks noChangeAspect="1"/>
          </p:cNvPicPr>
          <p:nvPr userDrawn="1"/>
        </p:nvPicPr>
        <p:blipFill>
          <a:blip r:embed="rId5"/>
          <a:stretch>
            <a:fillRect/>
          </a:stretch>
        </p:blipFill>
        <p:spPr>
          <a:xfrm>
            <a:off x="270461" y="110888"/>
            <a:ext cx="6276190" cy="1542857"/>
          </a:xfrm>
          <a:prstGeom prst="rect">
            <a:avLst/>
          </a:prstGeom>
        </p:spPr>
      </p:pic>
    </p:spTree>
    <p:extLst>
      <p:ext uri="{BB962C8B-B14F-4D97-AF65-F5344CB8AC3E}">
        <p14:creationId xmlns:p14="http://schemas.microsoft.com/office/powerpoint/2010/main" val="18281033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MHTTC TITLE2">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9345" y="5758687"/>
            <a:ext cx="2781417" cy="1045246"/>
          </a:xfrm>
          <a:prstGeom prst="rect">
            <a:avLst/>
          </a:prstGeom>
        </p:spPr>
      </p:pic>
      <p:sp>
        <p:nvSpPr>
          <p:cNvPr id="5" name="Rectangle 4">
            <a:extLst>
              <a:ext uri="{C183D7F6-B498-43B3-948B-1728B52AA6E4}">
                <adec:decorative xmlns:adec="http://schemas.microsoft.com/office/drawing/2017/decorative" val="1"/>
              </a:ext>
            </a:extLst>
          </p:cNvPr>
          <p:cNvSpPr/>
          <p:nvPr userDrawn="1"/>
        </p:nvSpPr>
        <p:spPr>
          <a:xfrm>
            <a:off x="98475" y="4038600"/>
            <a:ext cx="5996163" cy="2819400"/>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EE0C00F1-1721-49D1-ACD8-DB40E0E9D48A}"/>
              </a:ext>
            </a:extLst>
          </p:cNvPr>
          <p:cNvPicPr>
            <a:picLocks noChangeAspect="1"/>
          </p:cNvPicPr>
          <p:nvPr userDrawn="1"/>
        </p:nvPicPr>
        <p:blipFill>
          <a:blip r:embed="rId5"/>
          <a:stretch>
            <a:fillRect/>
          </a:stretch>
        </p:blipFill>
        <p:spPr>
          <a:xfrm>
            <a:off x="270461" y="251081"/>
            <a:ext cx="6276190" cy="1542857"/>
          </a:xfrm>
          <a:prstGeom prst="rect">
            <a:avLst/>
          </a:prstGeom>
        </p:spPr>
      </p:pic>
    </p:spTree>
    <p:extLst>
      <p:ext uri="{BB962C8B-B14F-4D97-AF65-F5344CB8AC3E}">
        <p14:creationId xmlns:p14="http://schemas.microsoft.com/office/powerpoint/2010/main" val="14892104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PTTC TITLE 1">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39936"/>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030296"/>
            <a:ext cx="4139820" cy="1884219"/>
          </a:xfrm>
          <a:prstGeom prst="rect">
            <a:avLst/>
          </a:prstGeom>
        </p:spPr>
      </p:pic>
      <p:pic>
        <p:nvPicPr>
          <p:cNvPr id="5" name="Picture 4">
            <a:extLst>
              <a:ext uri="{FF2B5EF4-FFF2-40B4-BE49-F238E27FC236}">
                <a16:creationId xmlns:a16="http://schemas.microsoft.com/office/drawing/2014/main" id="{F09ACF23-13EC-441A-BDBA-24015C22BA1C}"/>
              </a:ext>
            </a:extLst>
          </p:cNvPr>
          <p:cNvPicPr>
            <a:picLocks noChangeAspect="1"/>
          </p:cNvPicPr>
          <p:nvPr userDrawn="1"/>
        </p:nvPicPr>
        <p:blipFill>
          <a:blip r:embed="rId5"/>
          <a:stretch>
            <a:fillRect/>
          </a:stretch>
        </p:blipFill>
        <p:spPr>
          <a:xfrm>
            <a:off x="317054" y="162077"/>
            <a:ext cx="6495238" cy="1571429"/>
          </a:xfrm>
          <a:prstGeom prst="rect">
            <a:avLst/>
          </a:prstGeom>
        </p:spPr>
      </p:pic>
    </p:spTree>
    <p:extLst>
      <p:ext uri="{BB962C8B-B14F-4D97-AF65-F5344CB8AC3E}">
        <p14:creationId xmlns:p14="http://schemas.microsoft.com/office/powerpoint/2010/main" val="12234257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PTTC TITLE2">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9345" y="5758687"/>
            <a:ext cx="2781417" cy="1045246"/>
          </a:xfrm>
          <a:prstGeom prst="rect">
            <a:avLst/>
          </a:prstGeom>
        </p:spPr>
      </p:pic>
      <p:sp>
        <p:nvSpPr>
          <p:cNvPr id="5" name="Rectangle 4">
            <a:extLst>
              <a:ext uri="{C183D7F6-B498-43B3-948B-1728B52AA6E4}">
                <adec:decorative xmlns:adec="http://schemas.microsoft.com/office/drawing/2017/decorative" val="1"/>
              </a:ext>
            </a:extLst>
          </p:cNvPr>
          <p:cNvSpPr/>
          <p:nvPr userDrawn="1"/>
        </p:nvSpPr>
        <p:spPr>
          <a:xfrm>
            <a:off x="98475" y="4038600"/>
            <a:ext cx="5996163" cy="2819400"/>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84BB799F-07CA-49E7-B693-FB98616DB12D}"/>
              </a:ext>
            </a:extLst>
          </p:cNvPr>
          <p:cNvPicPr>
            <a:picLocks noChangeAspect="1"/>
          </p:cNvPicPr>
          <p:nvPr userDrawn="1"/>
        </p:nvPicPr>
        <p:blipFill>
          <a:blip r:embed="rId5"/>
          <a:stretch>
            <a:fillRect/>
          </a:stretch>
        </p:blipFill>
        <p:spPr>
          <a:xfrm>
            <a:off x="283600" y="219122"/>
            <a:ext cx="6495238" cy="1571429"/>
          </a:xfrm>
          <a:prstGeom prst="rect">
            <a:avLst/>
          </a:prstGeom>
        </p:spPr>
      </p:pic>
    </p:spTree>
    <p:extLst>
      <p:ext uri="{BB962C8B-B14F-4D97-AF65-F5344CB8AC3E}">
        <p14:creationId xmlns:p14="http://schemas.microsoft.com/office/powerpoint/2010/main" val="24031546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TC Title">
    <p:spTree>
      <p:nvGrpSpPr>
        <p:cNvPr id="1" name=""/>
        <p:cNvGrpSpPr/>
        <p:nvPr/>
      </p:nvGrpSpPr>
      <p:grpSpPr>
        <a:xfrm>
          <a:off x="0" y="0"/>
          <a:ext cx="0" cy="0"/>
          <a:chOff x="0" y="0"/>
          <a:chExt cx="0" cy="0"/>
        </a:xfrm>
      </p:grpSpPr>
      <p:sp>
        <p:nvSpPr>
          <p:cNvPr id="5" name="Title 4"/>
          <p:cNvSpPr>
            <a:spLocks noGrp="1"/>
          </p:cNvSpPr>
          <p:nvPr>
            <p:ph type="title"/>
          </p:nvPr>
        </p:nvSpPr>
        <p:spPr>
          <a:xfrm>
            <a:off x="225864" y="2939179"/>
            <a:ext cx="11735765" cy="1050997"/>
          </a:xfrm>
          <a:noFill/>
        </p:spPr>
        <p:txBody>
          <a:bodyPr>
            <a:normAutofit/>
          </a:bodyPr>
          <a:lstStyle>
            <a:lvl1pPr algn="ctr">
              <a:defRPr sz="4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Picture Placeholder 9" descr="TTC Technology Transfer Centers">
            <a:extLst>
              <a:ext uri="{FF2B5EF4-FFF2-40B4-BE49-F238E27FC236}">
                <a16:creationId xmlns:a16="http://schemas.microsoft.com/office/drawing/2014/main" id="{3848EA75-3D69-4E53-BE9E-45C6AEFBA193}"/>
              </a:ext>
              <a:ext uri="{C183D7F6-B498-43B3-948B-1728B52AA6E4}">
                <adec:decorative xmlns:adec="http://schemas.microsoft.com/office/drawing/2017/decorative" val="0"/>
              </a:ext>
            </a:extLst>
          </p:cNvPr>
          <p:cNvPicPr>
            <a:picLocks/>
          </p:cNvPicPr>
          <p:nvPr userDrawn="1"/>
        </p:nvPicPr>
        <p:blipFill>
          <a:blip r:embed="rId2">
            <a:extLst>
              <a:ext uri="{28A0092B-C50C-407E-A947-70E740481C1C}">
                <a14:useLocalDpi xmlns:a14="http://schemas.microsoft.com/office/drawing/2010/main" val="0"/>
              </a:ext>
            </a:extLst>
          </a:blip>
          <a:stretch/>
        </p:blipFill>
        <p:spPr>
          <a:xfrm>
            <a:off x="193965" y="289049"/>
            <a:ext cx="4666667" cy="1123810"/>
          </a:xfrm>
          <a:prstGeom prst="rect">
            <a:avLst/>
          </a:prstGeom>
        </p:spPr>
      </p:pic>
      <p:pic>
        <p:nvPicPr>
          <p:cNvPr id="11" name="Picture 10" descr="Funded by SMHSA (Substance Abuse and Mental Health Services Administration).">
            <a:extLst>
              <a:ext uri="{FF2B5EF4-FFF2-40B4-BE49-F238E27FC236}">
                <a16:creationId xmlns:a16="http://schemas.microsoft.com/office/drawing/2014/main" id="{A9C55D4B-EFCA-4F74-880D-202D225B1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2273" y="289049"/>
            <a:ext cx="2781417" cy="1045246"/>
          </a:xfrm>
          <a:prstGeom prst="rect">
            <a:avLst/>
          </a:prstGeom>
        </p:spPr>
      </p:pic>
      <p:pic>
        <p:nvPicPr>
          <p:cNvPr id="12" name="Picture 11" descr="This presentation is presented by: Mid-America (HHS Region 7) Addiction Technology Transfer Center network (ATTC)">
            <a:extLst>
              <a:ext uri="{FF2B5EF4-FFF2-40B4-BE49-F238E27FC236}">
                <a16:creationId xmlns:a16="http://schemas.microsoft.com/office/drawing/2014/main" id="{08A415B7-4C29-42EC-85FF-1FDCB17DB1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9738" y="6045398"/>
            <a:ext cx="2743200" cy="488318"/>
          </a:xfrm>
          <a:prstGeom prst="rect">
            <a:avLst/>
          </a:prstGeom>
        </p:spPr>
      </p:pic>
      <p:pic>
        <p:nvPicPr>
          <p:cNvPr id="13" name="Picture 12">
            <a:extLst>
              <a:ext uri="{FF2B5EF4-FFF2-40B4-BE49-F238E27FC236}">
                <a16:creationId xmlns:a16="http://schemas.microsoft.com/office/drawing/2014/main" id="{18CEB8A5-5AA4-4418-82B3-341DE275A325}"/>
              </a:ext>
            </a:extLst>
          </p:cNvPr>
          <p:cNvPicPr>
            <a:picLocks noChangeAspect="1"/>
          </p:cNvPicPr>
          <p:nvPr userDrawn="1"/>
        </p:nvPicPr>
        <p:blipFill>
          <a:blip r:embed="rId5"/>
          <a:stretch>
            <a:fillRect/>
          </a:stretch>
        </p:blipFill>
        <p:spPr>
          <a:xfrm>
            <a:off x="4977788" y="5952381"/>
            <a:ext cx="2743200" cy="674353"/>
          </a:xfrm>
          <a:prstGeom prst="rect">
            <a:avLst/>
          </a:prstGeom>
        </p:spPr>
      </p:pic>
      <p:pic>
        <p:nvPicPr>
          <p:cNvPr id="14" name="Picture 13">
            <a:extLst>
              <a:ext uri="{FF2B5EF4-FFF2-40B4-BE49-F238E27FC236}">
                <a16:creationId xmlns:a16="http://schemas.microsoft.com/office/drawing/2014/main" id="{67ED6F58-F5ED-461E-9486-117301B4C618}"/>
              </a:ext>
            </a:extLst>
          </p:cNvPr>
          <p:cNvPicPr>
            <a:picLocks noChangeAspect="1"/>
          </p:cNvPicPr>
          <p:nvPr userDrawn="1"/>
        </p:nvPicPr>
        <p:blipFill>
          <a:blip r:embed="rId6"/>
          <a:stretch>
            <a:fillRect/>
          </a:stretch>
        </p:blipFill>
        <p:spPr>
          <a:xfrm>
            <a:off x="8765838" y="5957718"/>
            <a:ext cx="2743200" cy="663678"/>
          </a:xfrm>
          <a:prstGeom prst="rect">
            <a:avLst/>
          </a:prstGeom>
        </p:spPr>
      </p:pic>
    </p:spTree>
    <p:extLst>
      <p:ext uri="{BB962C8B-B14F-4D97-AF65-F5344CB8AC3E}">
        <p14:creationId xmlns:p14="http://schemas.microsoft.com/office/powerpoint/2010/main" val="36763238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FUNDING">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41264"/>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108814"/>
            <a:ext cx="4139820" cy="1884219"/>
          </a:xfrm>
          <a:prstGeom prst="rect">
            <a:avLst/>
          </a:prstGeom>
        </p:spPr>
      </p:pic>
      <p:pic>
        <p:nvPicPr>
          <p:cNvPr id="11" name="Picture 10" descr="This presentation is presented by: Mid-America (HHS Region 7) Addiction Technology Transfer Center network (ATTC)">
            <a:extLst>
              <a:ext uri="{FF2B5EF4-FFF2-40B4-BE49-F238E27FC236}">
                <a16:creationId xmlns:a16="http://schemas.microsoft.com/office/drawing/2014/main" id="{686EC030-1D96-4734-8B6F-50AC73A884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209" y="362971"/>
            <a:ext cx="7493508" cy="1333923"/>
          </a:xfrm>
          <a:prstGeom prst="rect">
            <a:avLst/>
          </a:prstGeom>
        </p:spPr>
      </p:pic>
    </p:spTree>
    <p:extLst>
      <p:ext uri="{BB962C8B-B14F-4D97-AF65-F5344CB8AC3E}">
        <p14:creationId xmlns:p14="http://schemas.microsoft.com/office/powerpoint/2010/main" val="154618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TC Title">
    <p:spTree>
      <p:nvGrpSpPr>
        <p:cNvPr id="1" name=""/>
        <p:cNvGrpSpPr/>
        <p:nvPr/>
      </p:nvGrpSpPr>
      <p:grpSpPr>
        <a:xfrm>
          <a:off x="0" y="0"/>
          <a:ext cx="0" cy="0"/>
          <a:chOff x="0" y="0"/>
          <a:chExt cx="0" cy="0"/>
        </a:xfrm>
      </p:grpSpPr>
      <p:sp>
        <p:nvSpPr>
          <p:cNvPr id="5" name="Title 4"/>
          <p:cNvSpPr>
            <a:spLocks noGrp="1"/>
          </p:cNvSpPr>
          <p:nvPr>
            <p:ph type="title"/>
          </p:nvPr>
        </p:nvSpPr>
        <p:spPr>
          <a:xfrm>
            <a:off x="225864" y="2939181"/>
            <a:ext cx="11735765" cy="1050997"/>
          </a:xfrm>
          <a:noFill/>
        </p:spPr>
        <p:txBody>
          <a:bodyPr>
            <a:normAutofit/>
          </a:bodyPr>
          <a:lstStyle>
            <a:lvl1pPr algn="ctr">
              <a:defRPr sz="3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Picture Placeholder 9" descr="TTC Technology Transfer Centers">
            <a:extLst>
              <a:ext uri="{FF2B5EF4-FFF2-40B4-BE49-F238E27FC236}">
                <a16:creationId xmlns:a16="http://schemas.microsoft.com/office/drawing/2014/main" id="{3848EA75-3D69-4E53-BE9E-45C6AEFBA193}"/>
              </a:ext>
              <a:ext uri="{C183D7F6-B498-43B3-948B-1728B52AA6E4}">
                <adec:decorative xmlns:adec="http://schemas.microsoft.com/office/drawing/2017/decorative" val="0"/>
              </a:ext>
            </a:extLst>
          </p:cNvPr>
          <p:cNvPicPr>
            <a:picLocks/>
          </p:cNvPicPr>
          <p:nvPr userDrawn="1"/>
        </p:nvPicPr>
        <p:blipFill>
          <a:blip r:embed="rId2">
            <a:extLst>
              <a:ext uri="{28A0092B-C50C-407E-A947-70E740481C1C}">
                <a14:useLocalDpi xmlns:a14="http://schemas.microsoft.com/office/drawing/2010/main" val="0"/>
              </a:ext>
            </a:extLst>
          </a:blip>
          <a:stretch/>
        </p:blipFill>
        <p:spPr>
          <a:xfrm>
            <a:off x="193965" y="289049"/>
            <a:ext cx="4666667" cy="1123810"/>
          </a:xfrm>
          <a:prstGeom prst="rect">
            <a:avLst/>
          </a:prstGeom>
        </p:spPr>
      </p:pic>
      <p:pic>
        <p:nvPicPr>
          <p:cNvPr id="11" name="Picture 10" descr="Funded by SMHSA (Substance Abuse and Mental Health Services Administration).">
            <a:extLst>
              <a:ext uri="{FF2B5EF4-FFF2-40B4-BE49-F238E27FC236}">
                <a16:creationId xmlns:a16="http://schemas.microsoft.com/office/drawing/2014/main" id="{A9C55D4B-EFCA-4F74-880D-202D225B1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2274" y="289049"/>
            <a:ext cx="2781417" cy="1045246"/>
          </a:xfrm>
          <a:prstGeom prst="rect">
            <a:avLst/>
          </a:prstGeom>
        </p:spPr>
      </p:pic>
      <p:pic>
        <p:nvPicPr>
          <p:cNvPr id="12" name="Picture 11" descr="This presentation is presented by: Mid-America (HHS Region 7) Addiction Technology Transfer Center network (ATTC)">
            <a:extLst>
              <a:ext uri="{FF2B5EF4-FFF2-40B4-BE49-F238E27FC236}">
                <a16:creationId xmlns:a16="http://schemas.microsoft.com/office/drawing/2014/main" id="{08A415B7-4C29-42EC-85FF-1FDCB17DB1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9739" y="6045398"/>
            <a:ext cx="2743200" cy="488318"/>
          </a:xfrm>
          <a:prstGeom prst="rect">
            <a:avLst/>
          </a:prstGeom>
        </p:spPr>
      </p:pic>
      <p:pic>
        <p:nvPicPr>
          <p:cNvPr id="13" name="Picture 12">
            <a:extLst>
              <a:ext uri="{FF2B5EF4-FFF2-40B4-BE49-F238E27FC236}">
                <a16:creationId xmlns:a16="http://schemas.microsoft.com/office/drawing/2014/main" id="{18CEB8A5-5AA4-4418-82B3-341DE275A325}"/>
              </a:ext>
            </a:extLst>
          </p:cNvPr>
          <p:cNvPicPr>
            <a:picLocks noChangeAspect="1"/>
          </p:cNvPicPr>
          <p:nvPr userDrawn="1"/>
        </p:nvPicPr>
        <p:blipFill>
          <a:blip r:embed="rId5"/>
          <a:stretch>
            <a:fillRect/>
          </a:stretch>
        </p:blipFill>
        <p:spPr>
          <a:xfrm>
            <a:off x="4977788" y="5952383"/>
            <a:ext cx="2743200" cy="674353"/>
          </a:xfrm>
          <a:prstGeom prst="rect">
            <a:avLst/>
          </a:prstGeom>
        </p:spPr>
      </p:pic>
      <p:pic>
        <p:nvPicPr>
          <p:cNvPr id="14" name="Picture 13">
            <a:extLst>
              <a:ext uri="{FF2B5EF4-FFF2-40B4-BE49-F238E27FC236}">
                <a16:creationId xmlns:a16="http://schemas.microsoft.com/office/drawing/2014/main" id="{67ED6F58-F5ED-461E-9486-117301B4C618}"/>
              </a:ext>
            </a:extLst>
          </p:cNvPr>
          <p:cNvPicPr>
            <a:picLocks noChangeAspect="1"/>
          </p:cNvPicPr>
          <p:nvPr userDrawn="1"/>
        </p:nvPicPr>
        <p:blipFill>
          <a:blip r:embed="rId6"/>
          <a:stretch>
            <a:fillRect/>
          </a:stretch>
        </p:blipFill>
        <p:spPr>
          <a:xfrm>
            <a:off x="8765839" y="5957718"/>
            <a:ext cx="2743200" cy="663678"/>
          </a:xfrm>
          <a:prstGeom prst="rect">
            <a:avLst/>
          </a:prstGeom>
        </p:spPr>
      </p:pic>
    </p:spTree>
    <p:extLst>
      <p:ext uri="{BB962C8B-B14F-4D97-AF65-F5344CB8AC3E}">
        <p14:creationId xmlns:p14="http://schemas.microsoft.com/office/powerpoint/2010/main" val="4538372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MHTTC Funding">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41264"/>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108814"/>
            <a:ext cx="4139820" cy="1884219"/>
          </a:xfrm>
          <a:prstGeom prst="rect">
            <a:avLst/>
          </a:prstGeom>
        </p:spPr>
      </p:pic>
      <p:pic>
        <p:nvPicPr>
          <p:cNvPr id="10" name="Picture 9">
            <a:extLst>
              <a:ext uri="{FF2B5EF4-FFF2-40B4-BE49-F238E27FC236}">
                <a16:creationId xmlns:a16="http://schemas.microsoft.com/office/drawing/2014/main" id="{AC56AD34-007A-4D14-A205-7F4DD85A4765}"/>
              </a:ext>
            </a:extLst>
          </p:cNvPr>
          <p:cNvPicPr>
            <a:picLocks noChangeAspect="1"/>
          </p:cNvPicPr>
          <p:nvPr userDrawn="1"/>
        </p:nvPicPr>
        <p:blipFill>
          <a:blip r:embed="rId5"/>
          <a:stretch>
            <a:fillRect/>
          </a:stretch>
        </p:blipFill>
        <p:spPr>
          <a:xfrm>
            <a:off x="270461" y="110888"/>
            <a:ext cx="6276190" cy="1542857"/>
          </a:xfrm>
          <a:prstGeom prst="rect">
            <a:avLst/>
          </a:prstGeom>
        </p:spPr>
      </p:pic>
    </p:spTree>
    <p:extLst>
      <p:ext uri="{BB962C8B-B14F-4D97-AF65-F5344CB8AC3E}">
        <p14:creationId xmlns:p14="http://schemas.microsoft.com/office/powerpoint/2010/main" val="7668155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PTTC Funding">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7"/>
            <a:ext cx="11943456" cy="1111495"/>
          </a:xfrm>
          <a:noFill/>
        </p:spPr>
        <p:txBody>
          <a:bodyPr>
            <a:normAutofit/>
          </a:bodyPr>
          <a:lstStyle>
            <a:lvl1pPr algn="l">
              <a:defRPr sz="48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8" y="3659459"/>
            <a:ext cx="9607551" cy="701675"/>
          </a:xfrm>
        </p:spPr>
        <p:txBody>
          <a:bodyPr>
            <a:no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4" y="5541264"/>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0" y="5108814"/>
            <a:ext cx="4139820" cy="1884219"/>
          </a:xfrm>
          <a:prstGeom prst="rect">
            <a:avLst/>
          </a:prstGeom>
        </p:spPr>
      </p:pic>
      <p:pic>
        <p:nvPicPr>
          <p:cNvPr id="10" name="Picture 9">
            <a:extLst>
              <a:ext uri="{FF2B5EF4-FFF2-40B4-BE49-F238E27FC236}">
                <a16:creationId xmlns:a16="http://schemas.microsoft.com/office/drawing/2014/main" id="{5FA610F1-CF59-4285-B4E4-2E173FFEEE72}"/>
              </a:ext>
            </a:extLst>
          </p:cNvPr>
          <p:cNvPicPr>
            <a:picLocks noChangeAspect="1"/>
          </p:cNvPicPr>
          <p:nvPr userDrawn="1"/>
        </p:nvPicPr>
        <p:blipFill>
          <a:blip r:embed="rId5"/>
          <a:stretch>
            <a:fillRect/>
          </a:stretch>
        </p:blipFill>
        <p:spPr>
          <a:xfrm>
            <a:off x="283600" y="219122"/>
            <a:ext cx="6495238" cy="1571429"/>
          </a:xfrm>
          <a:prstGeom prst="rect">
            <a:avLst/>
          </a:prstGeom>
        </p:spPr>
      </p:pic>
    </p:spTree>
    <p:extLst>
      <p:ext uri="{BB962C8B-B14F-4D97-AF65-F5344CB8AC3E}">
        <p14:creationId xmlns:p14="http://schemas.microsoft.com/office/powerpoint/2010/main" val="40052225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GUE ">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 y="1298726"/>
            <a:ext cx="12159060" cy="4113116"/>
          </a:xfrm>
          <a:solidFill>
            <a:schemeClr val="bg1"/>
          </a:solidFill>
        </p:spPr>
        <p:txBody>
          <a:bodyPr>
            <a:normAutofit/>
          </a:bodyPr>
          <a:lstStyle>
            <a:lvl1pPr algn="ctr">
              <a:defRPr sz="4800">
                <a:solidFill>
                  <a:srgbClr val="00467F"/>
                </a:solidFill>
              </a:defRPr>
            </a:lvl1pPr>
          </a:lstStyle>
          <a:p>
            <a:r>
              <a:rPr lang="en-US" dirty="0"/>
              <a:t>Click to edit Master title style</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pic>
        <p:nvPicPr>
          <p:cNvPr id="6" name="Picture Placeholder 9">
            <a:extLst>
              <a:ext uri="{FF2B5EF4-FFF2-40B4-BE49-F238E27FC236}">
                <a16:creationId xmlns:a16="http://schemas.microsoft.com/office/drawing/2014/main" id="{CE18B20D-2156-4A6B-890B-6BFEEA15AA0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411842"/>
            <a:ext cx="12161520" cy="21973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9364555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NY TTC1">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ctr">
              <a:defRPr sz="4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901657"/>
            <a:ext cx="10076688" cy="4389120"/>
          </a:xfrm>
          <a:solidFill>
            <a:srgbClr val="FFFFFF"/>
          </a:solidFill>
        </p:spPr>
        <p:txBody>
          <a:bodyPr vert="horz" lIns="91440" tIns="45720" rIns="91440" bIns="45720" rtlCol="0">
            <a:normAutofit/>
          </a:bodyPr>
          <a:lstStyle>
            <a:lvl1pPr>
              <a:defRPr lang="en-US" sz="3600" dirty="0">
                <a:solidFill>
                  <a:srgbClr val="00467F"/>
                </a:solidFill>
              </a:defRPr>
            </a:lvl1pPr>
            <a:lvl2pPr>
              <a:defRPr lang="en-US" sz="2400" dirty="0">
                <a:solidFill>
                  <a:srgbClr val="00467F"/>
                </a:solidFill>
              </a:defRPr>
            </a:lvl2pPr>
            <a:lvl3pPr>
              <a:defRPr lang="en-US" sz="2400" dirty="0">
                <a:solidFill>
                  <a:srgbClr val="00467F"/>
                </a:solidFill>
              </a:defRPr>
            </a:lvl3pPr>
            <a:lvl4pPr>
              <a:defRPr lang="en-US" sz="2400" dirty="0">
                <a:solidFill>
                  <a:srgbClr val="00467F"/>
                </a:solidFill>
              </a:defRPr>
            </a:lvl4pPr>
            <a:lvl5pPr>
              <a:defRPr lang="en-US" sz="2400" dirty="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spTree>
    <p:extLst>
      <p:ext uri="{BB962C8B-B14F-4D97-AF65-F5344CB8AC3E}">
        <p14:creationId xmlns:p14="http://schemas.microsoft.com/office/powerpoint/2010/main" val="41962665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NY TTC2">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ctr">
              <a:defRPr sz="4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7" y="1901657"/>
            <a:ext cx="4920577" cy="4389120"/>
          </a:xfrm>
        </p:spPr>
        <p:txBody>
          <a:bodyPr/>
          <a:lstStyle>
            <a:lvl1pPr>
              <a:defRPr sz="2400">
                <a:solidFill>
                  <a:srgbClr val="00467F"/>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sp>
        <p:nvSpPr>
          <p:cNvPr id="6" name="Content Placeholder 6">
            <a:extLst>
              <a:ext uri="{FF2B5EF4-FFF2-40B4-BE49-F238E27FC236}">
                <a16:creationId xmlns:a16="http://schemas.microsoft.com/office/drawing/2014/main" id="{E2E73652-4BF5-4344-B2F5-37F8BDEB84EB}"/>
              </a:ext>
            </a:extLst>
          </p:cNvPr>
          <p:cNvSpPr>
            <a:spLocks noGrp="1"/>
          </p:cNvSpPr>
          <p:nvPr>
            <p:ph sz="quarter" idx="14"/>
          </p:nvPr>
        </p:nvSpPr>
        <p:spPr>
          <a:xfrm>
            <a:off x="6673113" y="1901657"/>
            <a:ext cx="4920577" cy="4389120"/>
          </a:xfrm>
        </p:spPr>
        <p:txBody>
          <a:bodyPr/>
          <a:lstStyle>
            <a:lvl1pPr>
              <a:defRPr lang="en-US" sz="2400" kern="1200" dirty="0">
                <a:solidFill>
                  <a:srgbClr val="00467F"/>
                </a:solidFill>
                <a:latin typeface="+mn-lt"/>
                <a:ea typeface="+mn-ea"/>
                <a:cs typeface="+mn-cs"/>
              </a:defRPr>
            </a:lvl1pPr>
          </a:lstStyle>
          <a:p>
            <a:pPr marL="0" lvl="0" indent="0" algn="l" defTabSz="914377" rtl="0" eaLnBrk="1" latinLnBrk="0" hangingPunct="1">
              <a:lnSpc>
                <a:spcPct val="108000"/>
              </a:lnSpc>
              <a:spcBef>
                <a:spcPts val="0"/>
              </a:spcBef>
              <a:spcAft>
                <a:spcPts val="800"/>
              </a:spcAft>
              <a:buClr>
                <a:schemeClr val="tx1">
                  <a:lumMod val="75000"/>
                  <a:lumOff val="25000"/>
                </a:schemeClr>
              </a:buClr>
              <a:buFontTx/>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22041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NY TTC3">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ctr">
              <a:defRPr sz="4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901657"/>
            <a:ext cx="10379411" cy="3611905"/>
          </a:xfrm>
          <a:solidFill>
            <a:srgbClr val="FFFFFF"/>
          </a:solidFill>
        </p:spPr>
        <p:txBody>
          <a:bodyPr vert="horz" lIns="91440" tIns="45720" rIns="91440" bIns="45720" rtlCol="0">
            <a:normAutofit/>
          </a:bodyPr>
          <a:lstStyle>
            <a:lvl1pPr>
              <a:defRPr lang="en-US" sz="3600" dirty="0">
                <a:solidFill>
                  <a:srgbClr val="00467F"/>
                </a:solidFill>
              </a:defRPr>
            </a:lvl1pPr>
            <a:lvl2pPr>
              <a:defRPr lang="en-US" sz="2400" dirty="0">
                <a:solidFill>
                  <a:srgbClr val="00467F"/>
                </a:solidFill>
              </a:defRPr>
            </a:lvl2pPr>
            <a:lvl3pPr>
              <a:defRPr lang="en-US" sz="2400" dirty="0">
                <a:solidFill>
                  <a:srgbClr val="00467F"/>
                </a:solidFill>
              </a:defRPr>
            </a:lvl3pPr>
            <a:lvl4pPr>
              <a:defRPr lang="en-US" sz="2400" dirty="0">
                <a:solidFill>
                  <a:srgbClr val="00467F"/>
                </a:solidFill>
              </a:defRPr>
            </a:lvl4pPr>
            <a:lvl5pPr>
              <a:defRPr lang="en-US" sz="2400" dirty="0">
                <a:solidFill>
                  <a:srgbClr val="0046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pic>
        <p:nvPicPr>
          <p:cNvPr id="6" name="Picture 5">
            <a:extLst>
              <a:ext uri="{FF2B5EF4-FFF2-40B4-BE49-F238E27FC236}">
                <a16:creationId xmlns:a16="http://schemas.microsoft.com/office/drawing/2014/main" id="{C2874443-30AB-4043-ACE7-5A6168A763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extLst>
      <p:ext uri="{BB962C8B-B14F-4D97-AF65-F5344CB8AC3E}">
        <p14:creationId xmlns:p14="http://schemas.microsoft.com/office/powerpoint/2010/main" val="33700519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ANY TTC4">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1050997"/>
          </a:xfrm>
          <a:noFill/>
        </p:spPr>
        <p:txBody>
          <a:bodyPr>
            <a:normAutofit/>
          </a:bodyPr>
          <a:lstStyle>
            <a:lvl1pPr algn="ctr">
              <a:defRPr sz="4000">
                <a:solidFill>
                  <a:srgbClr val="00467F"/>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D5B06F8-F074-449E-A5FC-5A998CA13FB5}"/>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7" y="1901657"/>
            <a:ext cx="4920577" cy="3877350"/>
          </a:xfrm>
        </p:spPr>
        <p:txBody>
          <a:bodyPr/>
          <a:lstStyle>
            <a:lvl1pPr>
              <a:defRPr sz="2400">
                <a:solidFill>
                  <a:srgbClr val="00467F"/>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1078993"/>
            <a:ext cx="12161520" cy="219732"/>
          </a:xfrm>
          <a:prstGeom prst="rect">
            <a:avLst/>
          </a:prstGeom>
        </p:spPr>
      </p:pic>
      <p:sp>
        <p:nvSpPr>
          <p:cNvPr id="6" name="Content Placeholder 6">
            <a:extLst>
              <a:ext uri="{FF2B5EF4-FFF2-40B4-BE49-F238E27FC236}">
                <a16:creationId xmlns:a16="http://schemas.microsoft.com/office/drawing/2014/main" id="{E2E73652-4BF5-4344-B2F5-37F8BDEB84EB}"/>
              </a:ext>
            </a:extLst>
          </p:cNvPr>
          <p:cNvSpPr>
            <a:spLocks noGrp="1"/>
          </p:cNvSpPr>
          <p:nvPr>
            <p:ph sz="quarter" idx="14"/>
          </p:nvPr>
        </p:nvSpPr>
        <p:spPr>
          <a:xfrm>
            <a:off x="6673113" y="1901657"/>
            <a:ext cx="4920577" cy="3831635"/>
          </a:xfrm>
        </p:spPr>
        <p:txBody>
          <a:bodyPr/>
          <a:lstStyle>
            <a:lvl1pPr>
              <a:defRPr lang="en-US" sz="2400" kern="1200" dirty="0">
                <a:solidFill>
                  <a:srgbClr val="00467F"/>
                </a:solidFill>
                <a:latin typeface="+mn-lt"/>
                <a:ea typeface="+mn-ea"/>
                <a:cs typeface="+mn-cs"/>
              </a:defRPr>
            </a:lvl1pPr>
          </a:lstStyle>
          <a:p>
            <a:pPr marL="0" lvl="0" indent="0" algn="l" defTabSz="914377" rtl="0" eaLnBrk="1" latinLnBrk="0" hangingPunct="1">
              <a:lnSpc>
                <a:spcPct val="108000"/>
              </a:lnSpc>
              <a:spcBef>
                <a:spcPts val="0"/>
              </a:spcBef>
              <a:spcAft>
                <a:spcPts val="800"/>
              </a:spcAft>
              <a:buClr>
                <a:schemeClr val="tx1">
                  <a:lumMod val="75000"/>
                  <a:lumOff val="25000"/>
                </a:schemeClr>
              </a:buClr>
              <a:buFontTx/>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D2588336-5FAB-4B6B-8B57-15D6C9BFAB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extLst>
      <p:ext uri="{BB962C8B-B14F-4D97-AF65-F5344CB8AC3E}">
        <p14:creationId xmlns:p14="http://schemas.microsoft.com/office/powerpoint/2010/main" val="10299239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TTC1">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1" y="9780"/>
            <a:ext cx="12257532" cy="886265"/>
          </a:xfrm>
          <a:solidFill>
            <a:srgbClr val="00467F"/>
          </a:solidFill>
        </p:spPr>
        <p:txBody>
          <a:bodyPr>
            <a:normAutofit/>
          </a:bodyPr>
          <a:lstStyle>
            <a:lvl1pPr algn="ctr">
              <a:defRPr sz="4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142004"/>
            <a:ext cx="100766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6171744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TTC2">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886265"/>
          </a:xfrm>
          <a:solidFill>
            <a:srgbClr val="00467F"/>
          </a:solidFill>
        </p:spPr>
        <p:txBody>
          <a:bodyPr>
            <a:normAutofit/>
          </a:bodyPr>
          <a:lstStyle>
            <a:lvl1pPr algn="ctr">
              <a:defRPr sz="4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404447"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676E74F5-DCD8-4E73-9174-6F12ECF9E741}"/>
              </a:ext>
            </a:extLst>
          </p:cNvPr>
          <p:cNvSpPr>
            <a:spLocks noGrp="1"/>
          </p:cNvSpPr>
          <p:nvPr>
            <p:ph sz="quarter" idx="14"/>
          </p:nvPr>
        </p:nvSpPr>
        <p:spPr>
          <a:xfrm>
            <a:off x="6547339"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11436537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TTC3">
    <p:spTree>
      <p:nvGrpSpPr>
        <p:cNvPr id="1" name=""/>
        <p:cNvGrpSpPr/>
        <p:nvPr/>
      </p:nvGrpSpPr>
      <p:grpSpPr>
        <a:xfrm>
          <a:off x="0" y="0"/>
          <a:ext cx="0" cy="0"/>
          <a:chOff x="0" y="0"/>
          <a:chExt cx="0" cy="0"/>
        </a:xfrm>
      </p:grpSpPr>
      <p:sp>
        <p:nvSpPr>
          <p:cNvPr id="2" name="Title 1"/>
          <p:cNvSpPr>
            <a:spLocks noGrp="1"/>
          </p:cNvSpPr>
          <p:nvPr>
            <p:ph type="title"/>
          </p:nvPr>
        </p:nvSpPr>
        <p:spPr>
          <a:xfrm>
            <a:off x="107448" y="15688"/>
            <a:ext cx="11948565" cy="1257960"/>
          </a:xfrm>
          <a:solidFill>
            <a:schemeClr val="bg1"/>
          </a:solidFill>
          <a:ln>
            <a:noFill/>
          </a:ln>
        </p:spPr>
        <p:txBody>
          <a:bodyPr anchor="b">
            <a:normAutofit/>
          </a:bodyPr>
          <a:lstStyle>
            <a:lvl1pPr>
              <a:defRPr sz="4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sp>
        <p:nvSpPr>
          <p:cNvPr id="5" name="Content Placeholder 4">
            <a:extLst>
              <a:ext uri="{FF2B5EF4-FFF2-40B4-BE49-F238E27FC236}">
                <a16:creationId xmlns:a16="http://schemas.microsoft.com/office/drawing/2014/main" id="{F42D946C-8ECB-4612-85CC-369278C5A39A}"/>
              </a:ext>
            </a:extLst>
          </p:cNvPr>
          <p:cNvSpPr>
            <a:spLocks noGrp="1"/>
          </p:cNvSpPr>
          <p:nvPr>
            <p:ph sz="quarter" idx="10"/>
          </p:nvPr>
        </p:nvSpPr>
        <p:spPr>
          <a:xfrm>
            <a:off x="107951" y="1746124"/>
            <a:ext cx="11991975" cy="4343526"/>
          </a:xfrm>
          <a:solidFill>
            <a:srgbClr val="00467F"/>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2866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NDING">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9"/>
            <a:ext cx="11943456" cy="1111495"/>
          </a:xfrm>
          <a:noFill/>
        </p:spPr>
        <p:txBody>
          <a:bodyPr>
            <a:normAutofit/>
          </a:bodyPr>
          <a:lstStyle>
            <a:lvl1pPr algn="l">
              <a:defRPr sz="36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9" y="3659459"/>
            <a:ext cx="9607551" cy="701675"/>
          </a:xfrm>
        </p:spPr>
        <p:txBody>
          <a:bodyPr>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5" y="5541264"/>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1" y="5108816"/>
            <a:ext cx="4139820" cy="1884219"/>
          </a:xfrm>
          <a:prstGeom prst="rect">
            <a:avLst/>
          </a:prstGeom>
        </p:spPr>
      </p:pic>
      <p:pic>
        <p:nvPicPr>
          <p:cNvPr id="11" name="Picture 10" descr="This presentation is presented by: Mid-America (HHS Region 7) Addiction Technology Transfer Center network (ATTC)">
            <a:extLst>
              <a:ext uri="{FF2B5EF4-FFF2-40B4-BE49-F238E27FC236}">
                <a16:creationId xmlns:a16="http://schemas.microsoft.com/office/drawing/2014/main" id="{686EC030-1D96-4734-8B6F-50AC73A884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210" y="362971"/>
            <a:ext cx="7493508" cy="1333923"/>
          </a:xfrm>
          <a:prstGeom prst="rect">
            <a:avLst/>
          </a:prstGeom>
        </p:spPr>
      </p:pic>
    </p:spTree>
    <p:extLst>
      <p:ext uri="{BB962C8B-B14F-4D97-AF65-F5344CB8AC3E}">
        <p14:creationId xmlns:p14="http://schemas.microsoft.com/office/powerpoint/2010/main" val="25507143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TTC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912012"/>
          </a:xfrm>
          <a:solidFill>
            <a:srgbClr val="00467F"/>
          </a:solidFill>
        </p:spPr>
        <p:txBody>
          <a:bodyPr>
            <a:normAutofit/>
          </a:bodyPr>
          <a:lstStyle>
            <a:lvl1pPr algn="ctr">
              <a:defRPr sz="4000"/>
            </a:lvl1pPr>
          </a:lstStyle>
          <a:p>
            <a:r>
              <a:rPr lang="en-US" dirty="0"/>
              <a:t>Click to edit Master title style</a:t>
            </a:r>
          </a:p>
        </p:txBody>
      </p:sp>
      <p:sp>
        <p:nvSpPr>
          <p:cNvPr id="5" name="Slide Number Placeholder 3">
            <a:extLst>
              <a:ext uri="{FF2B5EF4-FFF2-40B4-BE49-F238E27FC236}">
                <a16:creationId xmlns:a16="http://schemas.microsoft.com/office/drawing/2014/main" id="{2CBA6F3C-8482-47A9-AB96-DC8D90495A00}"/>
              </a:ext>
            </a:extLst>
          </p:cNvPr>
          <p:cNvSpPr txBox="1">
            <a:spLocks/>
          </p:cNvSpPr>
          <p:nvPr userDrawn="1"/>
        </p:nvSpPr>
        <p:spPr>
          <a:xfrm>
            <a:off x="91441" y="6318066"/>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Placeholder 9">
            <a:extLst>
              <a:ext uri="{FF2B5EF4-FFF2-40B4-BE49-F238E27FC236}">
                <a16:creationId xmlns:a16="http://schemas.microsoft.com/office/drawing/2014/main" id="{9EE3038F-9134-4BC6-894E-2BCDC0F7181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Content Placeholder 3">
            <a:extLst>
              <a:ext uri="{FF2B5EF4-FFF2-40B4-BE49-F238E27FC236}">
                <a16:creationId xmlns:a16="http://schemas.microsoft.com/office/drawing/2014/main" id="{2ED9F415-32EE-4BD9-B8DD-FCEDB191511B}"/>
              </a:ext>
            </a:extLst>
          </p:cNvPr>
          <p:cNvSpPr>
            <a:spLocks noGrp="1"/>
          </p:cNvSpPr>
          <p:nvPr>
            <p:ph sz="quarter" idx="10"/>
          </p:nvPr>
        </p:nvSpPr>
        <p:spPr>
          <a:xfrm>
            <a:off x="733425" y="3094038"/>
            <a:ext cx="10739438" cy="322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65641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ATTC5">
    <p:spTree>
      <p:nvGrpSpPr>
        <p:cNvPr id="1" name=""/>
        <p:cNvGrpSpPr/>
        <p:nvPr/>
      </p:nvGrpSpPr>
      <p:grpSpPr>
        <a:xfrm>
          <a:off x="0" y="0"/>
          <a:ext cx="0" cy="0"/>
          <a:chOff x="0" y="0"/>
          <a:chExt cx="0" cy="0"/>
        </a:xfrm>
      </p:grpSpPr>
      <p:sp>
        <p:nvSpPr>
          <p:cNvPr id="2" name="Title 1"/>
          <p:cNvSpPr>
            <a:spLocks noGrp="1"/>
          </p:cNvSpPr>
          <p:nvPr>
            <p:ph type="title"/>
          </p:nvPr>
        </p:nvSpPr>
        <p:spPr>
          <a:xfrm>
            <a:off x="2033666" y="244253"/>
            <a:ext cx="8124671" cy="953858"/>
          </a:xfrm>
          <a:solidFill>
            <a:schemeClr val="bg1"/>
          </a:solidFill>
          <a:ln>
            <a:noFill/>
          </a:ln>
        </p:spPr>
        <p:txBody>
          <a:bodyPr anchor="b">
            <a:normAutofit/>
          </a:bodyPr>
          <a:lstStyle>
            <a:lvl1pPr algn="ctr">
              <a:defRPr sz="4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107448" y="1730327"/>
            <a:ext cx="11948565" cy="4359324"/>
          </a:xfrm>
          <a:solidFill>
            <a:srgbClr val="00467F"/>
          </a:solidFill>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grpSp>
        <p:nvGrpSpPr>
          <p:cNvPr id="8" name="Discussion Icon">
            <a:extLst>
              <a:ext uri="{FF2B5EF4-FFF2-40B4-BE49-F238E27FC236}">
                <a16:creationId xmlns:a16="http://schemas.microsoft.com/office/drawing/2014/main" id="{94169165-CE11-4352-85DD-C60F4BEEEB5C}"/>
              </a:ext>
              <a:ext uri="{C183D7F6-B498-43B3-948B-1728B52AA6E4}">
                <adec:decorative xmlns:adec="http://schemas.microsoft.com/office/drawing/2017/decorative" val="1"/>
              </a:ext>
            </a:extLst>
          </p:cNvPr>
          <p:cNvGrpSpPr>
            <a:grpSpLocks noChangeAspect="1"/>
          </p:cNvGrpSpPr>
          <p:nvPr userDrawn="1"/>
        </p:nvGrpSpPr>
        <p:grpSpPr>
          <a:xfrm>
            <a:off x="10255320" y="172091"/>
            <a:ext cx="1703597" cy="1192516"/>
            <a:chOff x="8851900" y="1616428"/>
            <a:chExt cx="2413000" cy="1689099"/>
          </a:xfrm>
        </p:grpSpPr>
        <p:sp>
          <p:nvSpPr>
            <p:cNvPr id="10" name="Freeform: Shape 9">
              <a:extLst>
                <a:ext uri="{FF2B5EF4-FFF2-40B4-BE49-F238E27FC236}">
                  <a16:creationId xmlns:a16="http://schemas.microsoft.com/office/drawing/2014/main" id="{22CAB78D-BF88-4AA2-96B8-BF7D16907951}"/>
                </a:ext>
                <a:ext uri="{C183D7F6-B498-43B3-948B-1728B52AA6E4}">
                  <adec:decorative xmlns:adec="http://schemas.microsoft.com/office/drawing/2017/decorative" val="1"/>
                </a:ext>
              </a:extLst>
            </p:cNvPr>
            <p:cNvSpPr/>
            <p:nvPr/>
          </p:nvSpPr>
          <p:spPr>
            <a:xfrm>
              <a:off x="8851900" y="1616428"/>
              <a:ext cx="1508125" cy="1357312"/>
            </a:xfrm>
            <a:custGeom>
              <a:avLst/>
              <a:gdLst>
                <a:gd name="connsiteX0" fmla="*/ 1025525 w 1508125"/>
                <a:gd name="connsiteY0" fmla="*/ 211138 h 1357312"/>
                <a:gd name="connsiteX1" fmla="*/ 1508125 w 1508125"/>
                <a:gd name="connsiteY1" fmla="*/ 211138 h 1357312"/>
                <a:gd name="connsiteX2" fmla="*/ 1508125 w 1508125"/>
                <a:gd name="connsiteY2" fmla="*/ 120650 h 1357312"/>
                <a:gd name="connsiteX3" fmla="*/ 1387475 w 1508125"/>
                <a:gd name="connsiteY3" fmla="*/ 0 h 1357312"/>
                <a:gd name="connsiteX4" fmla="*/ 120650 w 1508125"/>
                <a:gd name="connsiteY4" fmla="*/ 0 h 1357312"/>
                <a:gd name="connsiteX5" fmla="*/ 0 w 1508125"/>
                <a:gd name="connsiteY5" fmla="*/ 120650 h 1357312"/>
                <a:gd name="connsiteX6" fmla="*/ 0 w 1508125"/>
                <a:gd name="connsiteY6" fmla="*/ 935038 h 1357312"/>
                <a:gd name="connsiteX7" fmla="*/ 120650 w 1508125"/>
                <a:gd name="connsiteY7" fmla="*/ 1055688 h 1357312"/>
                <a:gd name="connsiteX8" fmla="*/ 301625 w 1508125"/>
                <a:gd name="connsiteY8" fmla="*/ 1055688 h 1357312"/>
                <a:gd name="connsiteX9" fmla="*/ 301625 w 1508125"/>
                <a:gd name="connsiteY9" fmla="*/ 1357313 h 1357312"/>
                <a:gd name="connsiteX10" fmla="*/ 603250 w 1508125"/>
                <a:gd name="connsiteY10" fmla="*/ 1055688 h 1357312"/>
                <a:gd name="connsiteX11" fmla="*/ 784225 w 1508125"/>
                <a:gd name="connsiteY11" fmla="*/ 1055688 h 1357312"/>
                <a:gd name="connsiteX12" fmla="*/ 784225 w 1508125"/>
                <a:gd name="connsiteY12" fmla="*/ 452438 h 1357312"/>
                <a:gd name="connsiteX13" fmla="*/ 1025525 w 1508125"/>
                <a:gd name="connsiteY13" fmla="*/ 211138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125" h="1357312">
                  <a:moveTo>
                    <a:pt x="1025525" y="211138"/>
                  </a:moveTo>
                  <a:lnTo>
                    <a:pt x="1508125" y="211138"/>
                  </a:lnTo>
                  <a:lnTo>
                    <a:pt x="1508125" y="120650"/>
                  </a:lnTo>
                  <a:cubicBezTo>
                    <a:pt x="1508125" y="54292"/>
                    <a:pt x="1453833" y="0"/>
                    <a:pt x="1387475" y="0"/>
                  </a:cubicBezTo>
                  <a:lnTo>
                    <a:pt x="120650" y="0"/>
                  </a:lnTo>
                  <a:cubicBezTo>
                    <a:pt x="54293" y="0"/>
                    <a:pt x="0" y="54292"/>
                    <a:pt x="0" y="120650"/>
                  </a:cubicBezTo>
                  <a:lnTo>
                    <a:pt x="0" y="935038"/>
                  </a:lnTo>
                  <a:cubicBezTo>
                    <a:pt x="0" y="1001395"/>
                    <a:pt x="54293" y="1055688"/>
                    <a:pt x="120650" y="1055688"/>
                  </a:cubicBezTo>
                  <a:lnTo>
                    <a:pt x="301625" y="1055688"/>
                  </a:lnTo>
                  <a:lnTo>
                    <a:pt x="301625" y="1357313"/>
                  </a:lnTo>
                  <a:lnTo>
                    <a:pt x="603250" y="1055688"/>
                  </a:lnTo>
                  <a:lnTo>
                    <a:pt x="784225" y="1055688"/>
                  </a:lnTo>
                  <a:lnTo>
                    <a:pt x="784225" y="452438"/>
                  </a:lnTo>
                  <a:cubicBezTo>
                    <a:pt x="784225" y="319723"/>
                    <a:pt x="892810" y="211138"/>
                    <a:pt x="1025525" y="211138"/>
                  </a:cubicBezTo>
                  <a:close/>
                </a:path>
              </a:pathLst>
            </a:custGeom>
            <a:solidFill>
              <a:srgbClr val="CD4928"/>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Freeform: Shape 10">
              <a:extLst>
                <a:ext uri="{FF2B5EF4-FFF2-40B4-BE49-F238E27FC236}">
                  <a16:creationId xmlns:a16="http://schemas.microsoft.com/office/drawing/2014/main" id="{E8B8CE00-BFA6-4C92-B188-869EE26A8369}"/>
                </a:ext>
                <a:ext uri="{C183D7F6-B498-43B3-948B-1728B52AA6E4}">
                  <adec:decorative xmlns:adec="http://schemas.microsoft.com/office/drawing/2017/decorative" val="1"/>
                </a:ext>
              </a:extLst>
            </p:cNvPr>
            <p:cNvSpPr/>
            <p:nvPr/>
          </p:nvSpPr>
          <p:spPr>
            <a:xfrm>
              <a:off x="9756775" y="1948215"/>
              <a:ext cx="1508125" cy="1357312"/>
            </a:xfrm>
            <a:custGeom>
              <a:avLst/>
              <a:gdLst>
                <a:gd name="connsiteX0" fmla="*/ 1387475 w 1508125"/>
                <a:gd name="connsiteY0" fmla="*/ 0 h 1357312"/>
                <a:gd name="connsiteX1" fmla="*/ 120650 w 1508125"/>
                <a:gd name="connsiteY1" fmla="*/ 0 h 1357312"/>
                <a:gd name="connsiteX2" fmla="*/ 0 w 1508125"/>
                <a:gd name="connsiteY2" fmla="*/ 120650 h 1357312"/>
                <a:gd name="connsiteX3" fmla="*/ 0 w 1508125"/>
                <a:gd name="connsiteY3" fmla="*/ 935038 h 1357312"/>
                <a:gd name="connsiteX4" fmla="*/ 120650 w 1508125"/>
                <a:gd name="connsiteY4" fmla="*/ 1055688 h 1357312"/>
                <a:gd name="connsiteX5" fmla="*/ 904875 w 1508125"/>
                <a:gd name="connsiteY5" fmla="*/ 1055688 h 1357312"/>
                <a:gd name="connsiteX6" fmla="*/ 1206500 w 1508125"/>
                <a:gd name="connsiteY6" fmla="*/ 1357313 h 1357312"/>
                <a:gd name="connsiteX7" fmla="*/ 1206500 w 1508125"/>
                <a:gd name="connsiteY7" fmla="*/ 1055688 h 1357312"/>
                <a:gd name="connsiteX8" fmla="*/ 1387475 w 1508125"/>
                <a:gd name="connsiteY8" fmla="*/ 1055688 h 1357312"/>
                <a:gd name="connsiteX9" fmla="*/ 1508125 w 1508125"/>
                <a:gd name="connsiteY9" fmla="*/ 935038 h 1357312"/>
                <a:gd name="connsiteX10" fmla="*/ 1508125 w 1508125"/>
                <a:gd name="connsiteY10" fmla="*/ 120650 h 1357312"/>
                <a:gd name="connsiteX11" fmla="*/ 1387475 w 1508125"/>
                <a:gd name="connsiteY11" fmla="*/ 0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125" h="1357312">
                  <a:moveTo>
                    <a:pt x="1387475" y="0"/>
                  </a:moveTo>
                  <a:lnTo>
                    <a:pt x="120650" y="0"/>
                  </a:lnTo>
                  <a:cubicBezTo>
                    <a:pt x="54292" y="0"/>
                    <a:pt x="0" y="54292"/>
                    <a:pt x="0" y="120650"/>
                  </a:cubicBezTo>
                  <a:lnTo>
                    <a:pt x="0" y="935038"/>
                  </a:lnTo>
                  <a:cubicBezTo>
                    <a:pt x="0" y="1001395"/>
                    <a:pt x="54292" y="1055688"/>
                    <a:pt x="120650" y="1055688"/>
                  </a:cubicBezTo>
                  <a:lnTo>
                    <a:pt x="904875" y="1055688"/>
                  </a:lnTo>
                  <a:lnTo>
                    <a:pt x="1206500" y="1357313"/>
                  </a:lnTo>
                  <a:lnTo>
                    <a:pt x="1206500" y="1055688"/>
                  </a:lnTo>
                  <a:lnTo>
                    <a:pt x="1387475" y="1055688"/>
                  </a:lnTo>
                  <a:cubicBezTo>
                    <a:pt x="1453832" y="1055688"/>
                    <a:pt x="1508125" y="1001395"/>
                    <a:pt x="1508125" y="935038"/>
                  </a:cubicBezTo>
                  <a:lnTo>
                    <a:pt x="1508125" y="120650"/>
                  </a:lnTo>
                  <a:cubicBezTo>
                    <a:pt x="1508125" y="54292"/>
                    <a:pt x="1453832" y="0"/>
                    <a:pt x="1387475" y="0"/>
                  </a:cubicBezTo>
                  <a:close/>
                </a:path>
              </a:pathLst>
            </a:custGeom>
            <a:solidFill>
              <a:srgbClr val="94A545"/>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7229312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ATTC6">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00467F"/>
          </a:solidFill>
        </p:spPr>
        <p:txBody>
          <a:bodyPr vert="vert270" anchor="ctr"/>
          <a:lstStyle>
            <a:lvl1pPr algn="ct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rgbClr val="00467F"/>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6391435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ATTC7">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00467F"/>
          </a:solidFill>
        </p:spPr>
        <p:txBody>
          <a:bodyPr anchor="ctr"/>
          <a:lstStyle>
            <a:lvl1pPr algn="ct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rgbClr val="00467F"/>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12718983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ATTC ICON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2"/>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A208AC23-8612-4091-94BA-13118A8ED3B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Placeholder 9">
            <a:extLst>
              <a:ext uri="{FF2B5EF4-FFF2-40B4-BE49-F238E27FC236}">
                <a16:creationId xmlns:a16="http://schemas.microsoft.com/office/drawing/2014/main" id="{E0AD2A6A-44E6-4E7C-8BA0-F2AE9F105054}"/>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26064618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ATTC ICON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2"/>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B11805C7-EDAF-4DCB-942A-59128C6E701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DA11096B-3ACA-4AA0-9FAE-10C26884BE7D}"/>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37004781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ATTC ICON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2"/>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74A60A6B-0DBD-440F-AE05-659F7DEFB4C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CACD0FD9-C8F6-4F6A-A0E6-8FD95898D69C}"/>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38862968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TTC ICON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Lst>
          </p:cNvPr>
          <p:cNvSpPr/>
          <p:nvPr userDrawn="1"/>
        </p:nvSpPr>
        <p:spPr>
          <a:xfrm>
            <a:off x="0" y="1153552"/>
            <a:ext cx="2142309" cy="5694671"/>
          </a:xfrm>
          <a:prstGeom prst="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1D12B51A-F2F4-49CA-AABB-6E60BEF11D50}"/>
              </a:ext>
            </a:extLst>
          </p:cNvPr>
          <p:cNvSpPr>
            <a:spLocks noGrp="1"/>
          </p:cNvSpPr>
          <p:nvPr>
            <p:ph type="body" sz="quarter" idx="10"/>
          </p:nvPr>
        </p:nvSpPr>
        <p:spPr>
          <a:xfrm>
            <a:off x="2743200" y="1854202"/>
            <a:ext cx="8491539" cy="3997325"/>
          </a:xfrm>
        </p:spPr>
        <p:txBody>
          <a:bodyPr>
            <a:normAutofit/>
          </a:bodyPr>
          <a:lstStyle>
            <a:lvl1pPr>
              <a:defRPr sz="3600">
                <a:solidFill>
                  <a:srgbClr val="00467F"/>
                </a:solidFill>
              </a:defRPr>
            </a:lvl1pPr>
            <a:lvl2pPr>
              <a:defRPr sz="3600">
                <a:solidFill>
                  <a:srgbClr val="00467F"/>
                </a:solidFill>
              </a:defRPr>
            </a:lvl2pPr>
            <a:lvl3pPr>
              <a:defRPr sz="3600">
                <a:solidFill>
                  <a:srgbClr val="00467F"/>
                </a:solidFill>
              </a:defRPr>
            </a:lvl3pPr>
            <a:lvl4pPr>
              <a:defRPr sz="3600">
                <a:solidFill>
                  <a:srgbClr val="00467F"/>
                </a:solidFill>
              </a:defRPr>
            </a:lvl4pPr>
            <a:lvl5pPr>
              <a:defRPr sz="3600">
                <a:solidFill>
                  <a:srgbClr val="0046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descr="Clock with solid fill">
            <a:extLst>
              <a:ext uri="{FF2B5EF4-FFF2-40B4-BE49-F238E27FC236}">
                <a16:creationId xmlns:a16="http://schemas.microsoft.com/office/drawing/2014/main" id="{7AC1B6A6-075A-4DE0-BAC6-6746FC8DF0D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2" name="Picture Placeholder 9">
            <a:extLst>
              <a:ext uri="{FF2B5EF4-FFF2-40B4-BE49-F238E27FC236}">
                <a16:creationId xmlns:a16="http://schemas.microsoft.com/office/drawing/2014/main" id="{E01BC69F-46BB-4BEB-B274-4064237F88B6}"/>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2910989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MHTTC1">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1" y="9780"/>
            <a:ext cx="12257532" cy="886265"/>
          </a:xfrm>
          <a:solidFill>
            <a:srgbClr val="CC4927"/>
          </a:solidFill>
        </p:spPr>
        <p:txBody>
          <a:bodyPr>
            <a:normAutofit/>
          </a:bodyPr>
          <a:lstStyle>
            <a:lvl1pPr algn="ctr">
              <a:defRPr sz="4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142004"/>
            <a:ext cx="100766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34062982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MHTTC2">
    <p:spTree>
      <p:nvGrpSpPr>
        <p:cNvPr id="1" name=""/>
        <p:cNvGrpSpPr/>
        <p:nvPr/>
      </p:nvGrpSpPr>
      <p:grpSpPr>
        <a:xfrm>
          <a:off x="0" y="0"/>
          <a:ext cx="0" cy="0"/>
          <a:chOff x="0" y="0"/>
          <a:chExt cx="0" cy="0"/>
        </a:xfrm>
      </p:grpSpPr>
      <p:sp>
        <p:nvSpPr>
          <p:cNvPr id="5" name="Title 4"/>
          <p:cNvSpPr>
            <a:spLocks noGrp="1"/>
          </p:cNvSpPr>
          <p:nvPr>
            <p:ph type="title"/>
          </p:nvPr>
        </p:nvSpPr>
        <p:spPr>
          <a:xfrm>
            <a:off x="1" y="27998"/>
            <a:ext cx="12257532" cy="886265"/>
          </a:xfrm>
          <a:solidFill>
            <a:srgbClr val="CC4927"/>
          </a:solidFill>
        </p:spPr>
        <p:txBody>
          <a:bodyPr>
            <a:normAutofit/>
          </a:bodyPr>
          <a:lstStyle>
            <a:lvl1pPr algn="ctr">
              <a:defRPr sz="4000"/>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404447"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676E74F5-DCD8-4E73-9174-6F12ECF9E741}"/>
              </a:ext>
            </a:extLst>
          </p:cNvPr>
          <p:cNvSpPr>
            <a:spLocks noGrp="1"/>
          </p:cNvSpPr>
          <p:nvPr>
            <p:ph sz="quarter" idx="14"/>
          </p:nvPr>
        </p:nvSpPr>
        <p:spPr>
          <a:xfrm>
            <a:off x="6547339" y="1142004"/>
            <a:ext cx="5240216"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2829939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HTTC Funding">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8475" y="2322909"/>
            <a:ext cx="11943456" cy="1111495"/>
          </a:xfrm>
          <a:noFill/>
        </p:spPr>
        <p:txBody>
          <a:bodyPr>
            <a:normAutofit/>
          </a:bodyPr>
          <a:lstStyle>
            <a:lvl1pPr algn="l">
              <a:defRPr sz="3600">
                <a:solidFill>
                  <a:schemeClr val="tx1"/>
                </a:solidFill>
                <a:latin typeface="+mj-lt"/>
              </a:defRPr>
            </a:lvl1pPr>
          </a:lstStyle>
          <a:p>
            <a:r>
              <a:rPr lang="en-US" dirty="0"/>
              <a:t>Click to edit Master title style</a:t>
            </a:r>
          </a:p>
        </p:txBody>
      </p:sp>
      <p:sp>
        <p:nvSpPr>
          <p:cNvPr id="12" name="Text Placeholder 11">
            <a:extLst>
              <a:ext uri="{FF2B5EF4-FFF2-40B4-BE49-F238E27FC236}">
                <a16:creationId xmlns:a16="http://schemas.microsoft.com/office/drawing/2014/main" id="{765C588E-3FB8-4D84-ABFD-080D1084AFDC}"/>
              </a:ext>
            </a:extLst>
          </p:cNvPr>
          <p:cNvSpPr>
            <a:spLocks noGrp="1"/>
          </p:cNvSpPr>
          <p:nvPr>
            <p:ph type="body" sz="quarter" idx="10"/>
          </p:nvPr>
        </p:nvSpPr>
        <p:spPr>
          <a:xfrm>
            <a:off x="2433639" y="3659459"/>
            <a:ext cx="9607551" cy="701675"/>
          </a:xfrm>
        </p:spPr>
        <p:txBody>
          <a:bodyPr>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endParaRPr lang="en-US" dirty="0"/>
          </a:p>
        </p:txBody>
      </p:sp>
      <p:pic>
        <p:nvPicPr>
          <p:cNvPr id="7" name="Picture Placeholder 9">
            <a:extLst>
              <a:ext uri="{FF2B5EF4-FFF2-40B4-BE49-F238E27FC236}">
                <a16:creationId xmlns:a16="http://schemas.microsoft.com/office/drawing/2014/main" id="{98407082-D3B2-4320-B7B2-4306C87328E8}"/>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2018995"/>
            <a:ext cx="12161520" cy="219732"/>
          </a:xfrm>
          <a:prstGeom prst="rect">
            <a:avLst/>
          </a:prstGeom>
        </p:spPr>
      </p:pic>
      <p:pic>
        <p:nvPicPr>
          <p:cNvPr id="3" name="Picture 2" descr="Funded by SMHSA (Substance Abuse and Mental Health Services Administration).">
            <a:extLst>
              <a:ext uri="{FF2B5EF4-FFF2-40B4-BE49-F238E27FC236}">
                <a16:creationId xmlns:a16="http://schemas.microsoft.com/office/drawing/2014/main" id="{6CC92126-9580-4832-B59F-0EC74967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625" y="5541264"/>
            <a:ext cx="2781417" cy="1045246"/>
          </a:xfrm>
          <a:prstGeom prst="rect">
            <a:avLst/>
          </a:prstGeom>
        </p:spPr>
      </p:pic>
      <p:pic>
        <p:nvPicPr>
          <p:cNvPr id="9" name="Picture Placeholder 7">
            <a:extLst>
              <a:ext uri="{FF2B5EF4-FFF2-40B4-BE49-F238E27FC236}">
                <a16:creationId xmlns:a16="http://schemas.microsoft.com/office/drawing/2014/main" id="{51FCD5A0-900C-4C11-B517-17FED953214B}"/>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644" b="17084"/>
          <a:stretch/>
        </p:blipFill>
        <p:spPr>
          <a:xfrm>
            <a:off x="8052181" y="5108816"/>
            <a:ext cx="4139820" cy="1884219"/>
          </a:xfrm>
          <a:prstGeom prst="rect">
            <a:avLst/>
          </a:prstGeom>
        </p:spPr>
      </p:pic>
      <p:pic>
        <p:nvPicPr>
          <p:cNvPr id="10" name="Picture 9">
            <a:extLst>
              <a:ext uri="{FF2B5EF4-FFF2-40B4-BE49-F238E27FC236}">
                <a16:creationId xmlns:a16="http://schemas.microsoft.com/office/drawing/2014/main" id="{AC56AD34-007A-4D14-A205-7F4DD85A4765}"/>
              </a:ext>
            </a:extLst>
          </p:cNvPr>
          <p:cNvPicPr>
            <a:picLocks noChangeAspect="1"/>
          </p:cNvPicPr>
          <p:nvPr userDrawn="1"/>
        </p:nvPicPr>
        <p:blipFill>
          <a:blip r:embed="rId5"/>
          <a:stretch>
            <a:fillRect/>
          </a:stretch>
        </p:blipFill>
        <p:spPr>
          <a:xfrm>
            <a:off x="270462" y="110888"/>
            <a:ext cx="6276191" cy="1542857"/>
          </a:xfrm>
          <a:prstGeom prst="rect">
            <a:avLst/>
          </a:prstGeom>
        </p:spPr>
      </p:pic>
    </p:spTree>
    <p:extLst>
      <p:ext uri="{BB962C8B-B14F-4D97-AF65-F5344CB8AC3E}">
        <p14:creationId xmlns:p14="http://schemas.microsoft.com/office/powerpoint/2010/main" val="23907051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MHTTC3">
    <p:spTree>
      <p:nvGrpSpPr>
        <p:cNvPr id="1" name=""/>
        <p:cNvGrpSpPr/>
        <p:nvPr/>
      </p:nvGrpSpPr>
      <p:grpSpPr>
        <a:xfrm>
          <a:off x="0" y="0"/>
          <a:ext cx="0" cy="0"/>
          <a:chOff x="0" y="0"/>
          <a:chExt cx="0" cy="0"/>
        </a:xfrm>
      </p:grpSpPr>
      <p:sp>
        <p:nvSpPr>
          <p:cNvPr id="2" name="Title 1"/>
          <p:cNvSpPr>
            <a:spLocks noGrp="1"/>
          </p:cNvSpPr>
          <p:nvPr>
            <p:ph type="title"/>
          </p:nvPr>
        </p:nvSpPr>
        <p:spPr>
          <a:xfrm>
            <a:off x="107448" y="15688"/>
            <a:ext cx="11948565" cy="1257960"/>
          </a:xfrm>
          <a:solidFill>
            <a:schemeClr val="bg1"/>
          </a:solidFill>
          <a:ln>
            <a:noFill/>
          </a:ln>
        </p:spPr>
        <p:txBody>
          <a:bodyPr anchor="b">
            <a:normAutofit/>
          </a:bodyPr>
          <a:lstStyle>
            <a:lvl1pPr>
              <a:defRPr sz="4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sp>
        <p:nvSpPr>
          <p:cNvPr id="5" name="Content Placeholder 4">
            <a:extLst>
              <a:ext uri="{FF2B5EF4-FFF2-40B4-BE49-F238E27FC236}">
                <a16:creationId xmlns:a16="http://schemas.microsoft.com/office/drawing/2014/main" id="{F42D946C-8ECB-4612-85CC-369278C5A39A}"/>
              </a:ext>
            </a:extLst>
          </p:cNvPr>
          <p:cNvSpPr>
            <a:spLocks noGrp="1"/>
          </p:cNvSpPr>
          <p:nvPr>
            <p:ph sz="quarter" idx="10"/>
          </p:nvPr>
        </p:nvSpPr>
        <p:spPr>
          <a:xfrm>
            <a:off x="107951" y="1746124"/>
            <a:ext cx="11991975" cy="4343526"/>
          </a:xfrm>
          <a:solidFill>
            <a:srgbClr val="CC4927"/>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48515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MHTTC4">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912012"/>
          </a:xfrm>
          <a:solidFill>
            <a:srgbClr val="CC4927"/>
          </a:solidFill>
        </p:spPr>
        <p:txBody>
          <a:bodyPr>
            <a:normAutofit/>
          </a:bodyPr>
          <a:lstStyle>
            <a:lvl1pPr algn="ctr">
              <a:defRPr sz="4000"/>
            </a:lvl1pPr>
          </a:lstStyle>
          <a:p>
            <a:r>
              <a:rPr lang="en-US" dirty="0"/>
              <a:t>Click to edit Master title style</a:t>
            </a:r>
          </a:p>
        </p:txBody>
      </p:sp>
      <p:sp>
        <p:nvSpPr>
          <p:cNvPr id="5" name="Slide Number Placeholder 3">
            <a:extLst>
              <a:ext uri="{FF2B5EF4-FFF2-40B4-BE49-F238E27FC236}">
                <a16:creationId xmlns:a16="http://schemas.microsoft.com/office/drawing/2014/main" id="{2CBA6F3C-8482-47A9-AB96-DC8D90495A00}"/>
              </a:ext>
            </a:extLst>
          </p:cNvPr>
          <p:cNvSpPr txBox="1">
            <a:spLocks/>
          </p:cNvSpPr>
          <p:nvPr userDrawn="1"/>
        </p:nvSpPr>
        <p:spPr>
          <a:xfrm>
            <a:off x="91441" y="6318066"/>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Placeholder 9">
            <a:extLst>
              <a:ext uri="{FF2B5EF4-FFF2-40B4-BE49-F238E27FC236}">
                <a16:creationId xmlns:a16="http://schemas.microsoft.com/office/drawing/2014/main" id="{9EE3038F-9134-4BC6-894E-2BCDC0F71814}"/>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
        <p:nvSpPr>
          <p:cNvPr id="4" name="Content Placeholder 3">
            <a:extLst>
              <a:ext uri="{FF2B5EF4-FFF2-40B4-BE49-F238E27FC236}">
                <a16:creationId xmlns:a16="http://schemas.microsoft.com/office/drawing/2014/main" id="{2ED9F415-32EE-4BD9-B8DD-FCEDB191511B}"/>
              </a:ext>
            </a:extLst>
          </p:cNvPr>
          <p:cNvSpPr>
            <a:spLocks noGrp="1"/>
          </p:cNvSpPr>
          <p:nvPr>
            <p:ph sz="quarter" idx="10"/>
          </p:nvPr>
        </p:nvSpPr>
        <p:spPr>
          <a:xfrm>
            <a:off x="733425" y="3094038"/>
            <a:ext cx="10739438" cy="322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3296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MHTTC5">
    <p:spTree>
      <p:nvGrpSpPr>
        <p:cNvPr id="1" name=""/>
        <p:cNvGrpSpPr/>
        <p:nvPr/>
      </p:nvGrpSpPr>
      <p:grpSpPr>
        <a:xfrm>
          <a:off x="0" y="0"/>
          <a:ext cx="0" cy="0"/>
          <a:chOff x="0" y="0"/>
          <a:chExt cx="0" cy="0"/>
        </a:xfrm>
      </p:grpSpPr>
      <p:sp>
        <p:nvSpPr>
          <p:cNvPr id="2" name="Title 1"/>
          <p:cNvSpPr>
            <a:spLocks noGrp="1"/>
          </p:cNvSpPr>
          <p:nvPr>
            <p:ph type="title"/>
          </p:nvPr>
        </p:nvSpPr>
        <p:spPr>
          <a:xfrm>
            <a:off x="2033666" y="244253"/>
            <a:ext cx="8124671" cy="953858"/>
          </a:xfrm>
          <a:solidFill>
            <a:schemeClr val="bg1"/>
          </a:solidFill>
          <a:ln>
            <a:noFill/>
          </a:ln>
        </p:spPr>
        <p:txBody>
          <a:bodyPr anchor="b">
            <a:normAutofit/>
          </a:bodyPr>
          <a:lstStyle>
            <a:lvl1pPr algn="ctr">
              <a:defRPr sz="4000">
                <a:solidFill>
                  <a:srgbClr val="00467F"/>
                </a:solidFill>
              </a:defRPr>
            </a:lvl1pPr>
          </a:lstStyle>
          <a:p>
            <a:r>
              <a:rPr lang="en-US" dirty="0"/>
              <a:t>Click to edit Master title style</a:t>
            </a:r>
          </a:p>
        </p:txBody>
      </p:sp>
      <p:sp>
        <p:nvSpPr>
          <p:cNvPr id="7" name="Slide Number Placeholder 3">
            <a:extLst>
              <a:ext uri="{FF2B5EF4-FFF2-40B4-BE49-F238E27FC236}">
                <a16:creationId xmlns:a16="http://schemas.microsoft.com/office/drawing/2014/main" id="{8FC7D0B7-687E-4BC0-9151-92D9EE048F42}"/>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107448" y="1730327"/>
            <a:ext cx="11948565" cy="4359324"/>
          </a:xfrm>
          <a:solidFill>
            <a:srgbClr val="CC4927"/>
          </a:solidFill>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9" name="Picture Placeholder 9">
            <a:extLst>
              <a:ext uri="{FF2B5EF4-FFF2-40B4-BE49-F238E27FC236}">
                <a16:creationId xmlns:a16="http://schemas.microsoft.com/office/drawing/2014/main" id="{5091B195-11C6-48EC-B265-4F9C1E17ED3E}"/>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61361" y="1400020"/>
            <a:ext cx="12161520" cy="219732"/>
          </a:xfrm>
          <a:prstGeom prst="rect">
            <a:avLst/>
          </a:prstGeom>
        </p:spPr>
      </p:pic>
      <p:grpSp>
        <p:nvGrpSpPr>
          <p:cNvPr id="8" name="Discussion Icon">
            <a:extLst>
              <a:ext uri="{FF2B5EF4-FFF2-40B4-BE49-F238E27FC236}">
                <a16:creationId xmlns:a16="http://schemas.microsoft.com/office/drawing/2014/main" id="{94169165-CE11-4352-85DD-C60F4BEEEB5C}"/>
              </a:ext>
              <a:ext uri="{C183D7F6-B498-43B3-948B-1728B52AA6E4}">
                <adec:decorative xmlns:adec="http://schemas.microsoft.com/office/drawing/2017/decorative" val="1"/>
              </a:ext>
            </a:extLst>
          </p:cNvPr>
          <p:cNvGrpSpPr>
            <a:grpSpLocks noChangeAspect="1"/>
          </p:cNvGrpSpPr>
          <p:nvPr userDrawn="1"/>
        </p:nvGrpSpPr>
        <p:grpSpPr>
          <a:xfrm>
            <a:off x="10255320" y="172091"/>
            <a:ext cx="1703597" cy="1192516"/>
            <a:chOff x="8851900" y="1616428"/>
            <a:chExt cx="2413000" cy="1689099"/>
          </a:xfrm>
        </p:grpSpPr>
        <p:sp>
          <p:nvSpPr>
            <p:cNvPr id="10" name="Freeform: Shape 9">
              <a:extLst>
                <a:ext uri="{FF2B5EF4-FFF2-40B4-BE49-F238E27FC236}">
                  <a16:creationId xmlns:a16="http://schemas.microsoft.com/office/drawing/2014/main" id="{22CAB78D-BF88-4AA2-96B8-BF7D16907951}"/>
                </a:ext>
                <a:ext uri="{C183D7F6-B498-43B3-948B-1728B52AA6E4}">
                  <adec:decorative xmlns:adec="http://schemas.microsoft.com/office/drawing/2017/decorative" val="1"/>
                </a:ext>
              </a:extLst>
            </p:cNvPr>
            <p:cNvSpPr/>
            <p:nvPr/>
          </p:nvSpPr>
          <p:spPr>
            <a:xfrm>
              <a:off x="8851900" y="1616428"/>
              <a:ext cx="1508125" cy="1357312"/>
            </a:xfrm>
            <a:custGeom>
              <a:avLst/>
              <a:gdLst>
                <a:gd name="connsiteX0" fmla="*/ 1025525 w 1508125"/>
                <a:gd name="connsiteY0" fmla="*/ 211138 h 1357312"/>
                <a:gd name="connsiteX1" fmla="*/ 1508125 w 1508125"/>
                <a:gd name="connsiteY1" fmla="*/ 211138 h 1357312"/>
                <a:gd name="connsiteX2" fmla="*/ 1508125 w 1508125"/>
                <a:gd name="connsiteY2" fmla="*/ 120650 h 1357312"/>
                <a:gd name="connsiteX3" fmla="*/ 1387475 w 1508125"/>
                <a:gd name="connsiteY3" fmla="*/ 0 h 1357312"/>
                <a:gd name="connsiteX4" fmla="*/ 120650 w 1508125"/>
                <a:gd name="connsiteY4" fmla="*/ 0 h 1357312"/>
                <a:gd name="connsiteX5" fmla="*/ 0 w 1508125"/>
                <a:gd name="connsiteY5" fmla="*/ 120650 h 1357312"/>
                <a:gd name="connsiteX6" fmla="*/ 0 w 1508125"/>
                <a:gd name="connsiteY6" fmla="*/ 935038 h 1357312"/>
                <a:gd name="connsiteX7" fmla="*/ 120650 w 1508125"/>
                <a:gd name="connsiteY7" fmla="*/ 1055688 h 1357312"/>
                <a:gd name="connsiteX8" fmla="*/ 301625 w 1508125"/>
                <a:gd name="connsiteY8" fmla="*/ 1055688 h 1357312"/>
                <a:gd name="connsiteX9" fmla="*/ 301625 w 1508125"/>
                <a:gd name="connsiteY9" fmla="*/ 1357313 h 1357312"/>
                <a:gd name="connsiteX10" fmla="*/ 603250 w 1508125"/>
                <a:gd name="connsiteY10" fmla="*/ 1055688 h 1357312"/>
                <a:gd name="connsiteX11" fmla="*/ 784225 w 1508125"/>
                <a:gd name="connsiteY11" fmla="*/ 1055688 h 1357312"/>
                <a:gd name="connsiteX12" fmla="*/ 784225 w 1508125"/>
                <a:gd name="connsiteY12" fmla="*/ 452438 h 1357312"/>
                <a:gd name="connsiteX13" fmla="*/ 1025525 w 1508125"/>
                <a:gd name="connsiteY13" fmla="*/ 211138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125" h="1357312">
                  <a:moveTo>
                    <a:pt x="1025525" y="211138"/>
                  </a:moveTo>
                  <a:lnTo>
                    <a:pt x="1508125" y="211138"/>
                  </a:lnTo>
                  <a:lnTo>
                    <a:pt x="1508125" y="120650"/>
                  </a:lnTo>
                  <a:cubicBezTo>
                    <a:pt x="1508125" y="54292"/>
                    <a:pt x="1453833" y="0"/>
                    <a:pt x="1387475" y="0"/>
                  </a:cubicBezTo>
                  <a:lnTo>
                    <a:pt x="120650" y="0"/>
                  </a:lnTo>
                  <a:cubicBezTo>
                    <a:pt x="54293" y="0"/>
                    <a:pt x="0" y="54292"/>
                    <a:pt x="0" y="120650"/>
                  </a:cubicBezTo>
                  <a:lnTo>
                    <a:pt x="0" y="935038"/>
                  </a:lnTo>
                  <a:cubicBezTo>
                    <a:pt x="0" y="1001395"/>
                    <a:pt x="54293" y="1055688"/>
                    <a:pt x="120650" y="1055688"/>
                  </a:cubicBezTo>
                  <a:lnTo>
                    <a:pt x="301625" y="1055688"/>
                  </a:lnTo>
                  <a:lnTo>
                    <a:pt x="301625" y="1357313"/>
                  </a:lnTo>
                  <a:lnTo>
                    <a:pt x="603250" y="1055688"/>
                  </a:lnTo>
                  <a:lnTo>
                    <a:pt x="784225" y="1055688"/>
                  </a:lnTo>
                  <a:lnTo>
                    <a:pt x="784225" y="452438"/>
                  </a:lnTo>
                  <a:cubicBezTo>
                    <a:pt x="784225" y="319723"/>
                    <a:pt x="892810" y="211138"/>
                    <a:pt x="1025525" y="211138"/>
                  </a:cubicBezTo>
                  <a:close/>
                </a:path>
              </a:pathLst>
            </a:custGeom>
            <a:solidFill>
              <a:srgbClr val="CD4928"/>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Freeform: Shape 10">
              <a:extLst>
                <a:ext uri="{FF2B5EF4-FFF2-40B4-BE49-F238E27FC236}">
                  <a16:creationId xmlns:a16="http://schemas.microsoft.com/office/drawing/2014/main" id="{E8B8CE00-BFA6-4C92-B188-869EE26A8369}"/>
                </a:ext>
                <a:ext uri="{C183D7F6-B498-43B3-948B-1728B52AA6E4}">
                  <adec:decorative xmlns:adec="http://schemas.microsoft.com/office/drawing/2017/decorative" val="1"/>
                </a:ext>
              </a:extLst>
            </p:cNvPr>
            <p:cNvSpPr/>
            <p:nvPr/>
          </p:nvSpPr>
          <p:spPr>
            <a:xfrm>
              <a:off x="9756775" y="1948215"/>
              <a:ext cx="1508125" cy="1357312"/>
            </a:xfrm>
            <a:custGeom>
              <a:avLst/>
              <a:gdLst>
                <a:gd name="connsiteX0" fmla="*/ 1387475 w 1508125"/>
                <a:gd name="connsiteY0" fmla="*/ 0 h 1357312"/>
                <a:gd name="connsiteX1" fmla="*/ 120650 w 1508125"/>
                <a:gd name="connsiteY1" fmla="*/ 0 h 1357312"/>
                <a:gd name="connsiteX2" fmla="*/ 0 w 1508125"/>
                <a:gd name="connsiteY2" fmla="*/ 120650 h 1357312"/>
                <a:gd name="connsiteX3" fmla="*/ 0 w 1508125"/>
                <a:gd name="connsiteY3" fmla="*/ 935038 h 1357312"/>
                <a:gd name="connsiteX4" fmla="*/ 120650 w 1508125"/>
                <a:gd name="connsiteY4" fmla="*/ 1055688 h 1357312"/>
                <a:gd name="connsiteX5" fmla="*/ 904875 w 1508125"/>
                <a:gd name="connsiteY5" fmla="*/ 1055688 h 1357312"/>
                <a:gd name="connsiteX6" fmla="*/ 1206500 w 1508125"/>
                <a:gd name="connsiteY6" fmla="*/ 1357313 h 1357312"/>
                <a:gd name="connsiteX7" fmla="*/ 1206500 w 1508125"/>
                <a:gd name="connsiteY7" fmla="*/ 1055688 h 1357312"/>
                <a:gd name="connsiteX8" fmla="*/ 1387475 w 1508125"/>
                <a:gd name="connsiteY8" fmla="*/ 1055688 h 1357312"/>
                <a:gd name="connsiteX9" fmla="*/ 1508125 w 1508125"/>
                <a:gd name="connsiteY9" fmla="*/ 935038 h 1357312"/>
                <a:gd name="connsiteX10" fmla="*/ 1508125 w 1508125"/>
                <a:gd name="connsiteY10" fmla="*/ 120650 h 1357312"/>
                <a:gd name="connsiteX11" fmla="*/ 1387475 w 1508125"/>
                <a:gd name="connsiteY11" fmla="*/ 0 h 13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125" h="1357312">
                  <a:moveTo>
                    <a:pt x="1387475" y="0"/>
                  </a:moveTo>
                  <a:lnTo>
                    <a:pt x="120650" y="0"/>
                  </a:lnTo>
                  <a:cubicBezTo>
                    <a:pt x="54292" y="0"/>
                    <a:pt x="0" y="54292"/>
                    <a:pt x="0" y="120650"/>
                  </a:cubicBezTo>
                  <a:lnTo>
                    <a:pt x="0" y="935038"/>
                  </a:lnTo>
                  <a:cubicBezTo>
                    <a:pt x="0" y="1001395"/>
                    <a:pt x="54292" y="1055688"/>
                    <a:pt x="120650" y="1055688"/>
                  </a:cubicBezTo>
                  <a:lnTo>
                    <a:pt x="904875" y="1055688"/>
                  </a:lnTo>
                  <a:lnTo>
                    <a:pt x="1206500" y="1357313"/>
                  </a:lnTo>
                  <a:lnTo>
                    <a:pt x="1206500" y="1055688"/>
                  </a:lnTo>
                  <a:lnTo>
                    <a:pt x="1387475" y="1055688"/>
                  </a:lnTo>
                  <a:cubicBezTo>
                    <a:pt x="1453832" y="1055688"/>
                    <a:pt x="1508125" y="1001395"/>
                    <a:pt x="1508125" y="935038"/>
                  </a:cubicBezTo>
                  <a:lnTo>
                    <a:pt x="1508125" y="120650"/>
                  </a:lnTo>
                  <a:cubicBezTo>
                    <a:pt x="1508125" y="54292"/>
                    <a:pt x="1453832" y="0"/>
                    <a:pt x="1387475" y="0"/>
                  </a:cubicBezTo>
                  <a:close/>
                </a:path>
              </a:pathLst>
            </a:custGeom>
            <a:solidFill>
              <a:srgbClr val="94A545"/>
            </a:solidFill>
            <a:ln w="30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1846545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MHTTC6">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CC4927"/>
          </a:solidFill>
        </p:spPr>
        <p:txBody>
          <a:bodyPr vert="vert270" anchor="ctr"/>
          <a:lstStyle>
            <a:lvl1pPr algn="ct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rgbClr val="00467F"/>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8842138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MHTTC7">
    <p:spTree>
      <p:nvGrpSpPr>
        <p:cNvPr id="1" name=""/>
        <p:cNvGrpSpPr/>
        <p:nvPr/>
      </p:nvGrpSpPr>
      <p:grpSpPr>
        <a:xfrm>
          <a:off x="0" y="0"/>
          <a:ext cx="0" cy="0"/>
          <a:chOff x="0" y="0"/>
          <a:chExt cx="0" cy="0"/>
        </a:xfrm>
      </p:grpSpPr>
      <p:sp>
        <p:nvSpPr>
          <p:cNvPr id="2" name="Title 1"/>
          <p:cNvSpPr>
            <a:spLocks noGrp="1"/>
          </p:cNvSpPr>
          <p:nvPr>
            <p:ph type="title"/>
          </p:nvPr>
        </p:nvSpPr>
        <p:spPr>
          <a:xfrm>
            <a:off x="174238" y="0"/>
            <a:ext cx="2656049" cy="6638268"/>
          </a:xfrm>
          <a:solidFill>
            <a:srgbClr val="CC4927"/>
          </a:solidFill>
        </p:spPr>
        <p:txBody>
          <a:bodyPr anchor="ctr"/>
          <a:lstStyle>
            <a:lvl1pPr algn="ct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4" y="626014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Content Placeholder 2"/>
          <p:cNvSpPr>
            <a:spLocks noGrp="1"/>
          </p:cNvSpPr>
          <p:nvPr>
            <p:ph idx="1"/>
          </p:nvPr>
        </p:nvSpPr>
        <p:spPr>
          <a:xfrm>
            <a:off x="3940889" y="992189"/>
            <a:ext cx="7379091" cy="4873625"/>
          </a:xfrm>
        </p:spPr>
        <p:txBody>
          <a:bodyPr/>
          <a:lstStyle>
            <a:lvl1pPr>
              <a:defRPr lang="en-US" sz="3600" kern="1200">
                <a:solidFill>
                  <a:srgbClr val="00467F"/>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Placeholder 9">
            <a:extLst>
              <a:ext uri="{FF2B5EF4-FFF2-40B4-BE49-F238E27FC236}">
                <a16:creationId xmlns:a16="http://schemas.microsoft.com/office/drawing/2014/main" id="{62721AFC-E1C8-4C58-9091-2F9A9879816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30480" y="6638268"/>
            <a:ext cx="12161520" cy="219732"/>
          </a:xfrm>
          <a:prstGeom prst="rect">
            <a:avLst/>
          </a:prstGeom>
        </p:spPr>
      </p:pic>
    </p:spTree>
    <p:extLst>
      <p:ext uri="{BB962C8B-B14F-4D97-AF65-F5344CB8AC3E}">
        <p14:creationId xmlns:p14="http://schemas.microsoft.com/office/powerpoint/2010/main" val="25523051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MHTTC ICON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0" y="1856234"/>
            <a:ext cx="8491539" cy="3997325"/>
          </a:xfrm>
        </p:spPr>
        <p:txBody>
          <a:bodyPr vert="horz" lIns="91440" tIns="45720" rIns="91440" bIns="45720" rtlCol="0">
            <a:normAutofit/>
          </a:bodyPr>
          <a:lstStyle/>
          <a:p>
            <a:endParaRPr lang="en-US" sz="3600" dirty="0">
              <a:solidFill>
                <a:srgbClr val="00467F"/>
              </a:solidFill>
            </a:endParaRPr>
          </a:p>
        </p:txBody>
      </p:sp>
      <p:pic>
        <p:nvPicPr>
          <p:cNvPr id="9" name="Graphic 8">
            <a:extLst>
              <a:ext uri="{FF2B5EF4-FFF2-40B4-BE49-F238E27FC236}">
                <a16:creationId xmlns:a16="http://schemas.microsoft.com/office/drawing/2014/main" id="{0367CA35-7E1D-4329-9DDF-3DF0E00E79B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BCD1D239-B79D-4033-9043-9AAF935A3B12}"/>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25883990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MHTTC ICON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 name="Graphic 7">
            <a:extLst>
              <a:ext uri="{FF2B5EF4-FFF2-40B4-BE49-F238E27FC236}">
                <a16:creationId xmlns:a16="http://schemas.microsoft.com/office/drawing/2014/main" id="{9366C7C7-7A85-4C93-A31C-FAB24A81317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15" y="2995045"/>
            <a:ext cx="2011680" cy="2011680"/>
          </a:xfrm>
          <a:prstGeom prst="rect">
            <a:avLst/>
          </a:prstGeom>
          <a:effectLst>
            <a:outerShdw blurRad="50800" dist="38100" dir="5400000" algn="t" rotWithShape="0">
              <a:prstClr val="black">
                <a:alpha val="40000"/>
              </a:prstClr>
            </a:outerShdw>
          </a:effectLst>
        </p:spPr>
      </p:pic>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0" y="1856234"/>
            <a:ext cx="8491539" cy="3997325"/>
          </a:xfrm>
        </p:spPr>
        <p:txBody>
          <a:bodyPr vert="horz" lIns="91440" tIns="45720" rIns="91440" bIns="45720" rtlCol="0">
            <a:normAutofit/>
          </a:bodyPr>
          <a:lstStyle/>
          <a:p>
            <a:endParaRPr lang="en-US" sz="3600" dirty="0">
              <a:solidFill>
                <a:srgbClr val="00467F"/>
              </a:solidFill>
            </a:endParaRPr>
          </a:p>
        </p:txBody>
      </p:sp>
      <p:pic>
        <p:nvPicPr>
          <p:cNvPr id="9" name="Picture Placeholder 9">
            <a:extLst>
              <a:ext uri="{FF2B5EF4-FFF2-40B4-BE49-F238E27FC236}">
                <a16:creationId xmlns:a16="http://schemas.microsoft.com/office/drawing/2014/main" id="{04122FCA-F266-4466-87E0-7D6A11E7A3EA}"/>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2325740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MHTTC ICON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0" y="1856234"/>
            <a:ext cx="8491539" cy="3997325"/>
          </a:xfrm>
        </p:spPr>
        <p:txBody>
          <a:bodyPr vert="horz" lIns="91440" tIns="45720" rIns="91440" bIns="45720" rtlCol="0">
            <a:normAutofit/>
          </a:bodyPr>
          <a:lstStyle/>
          <a:p>
            <a:endParaRPr lang="en-US" sz="3600" dirty="0">
              <a:solidFill>
                <a:srgbClr val="00467F"/>
              </a:solidFill>
            </a:endParaRPr>
          </a:p>
        </p:txBody>
      </p:sp>
      <p:pic>
        <p:nvPicPr>
          <p:cNvPr id="9" name="Graphic 8">
            <a:extLst>
              <a:ext uri="{FF2B5EF4-FFF2-40B4-BE49-F238E27FC236}">
                <a16:creationId xmlns:a16="http://schemas.microsoft.com/office/drawing/2014/main" id="{99DFD95B-FE83-4FD2-B58A-5FF45B4C8D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1AFB0342-56E9-4D8D-A371-9D6EA6262449}"/>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29509442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MHTTC ICON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6BD14B-0329-4793-BC1B-FE6B28CC0080}"/>
              </a:ext>
            </a:extLst>
          </p:cNvPr>
          <p:cNvSpPr>
            <a:spLocks noGrp="1"/>
          </p:cNvSpPr>
          <p:nvPr>
            <p:ph type="title"/>
          </p:nvPr>
        </p:nvSpPr>
        <p:spPr>
          <a:xfrm>
            <a:off x="0" y="-1"/>
            <a:ext cx="12192000" cy="1153551"/>
          </a:xfrm>
          <a:solidFill>
            <a:srgbClr val="00467F"/>
          </a:solidFill>
        </p:spPr>
        <p:txBody>
          <a:bodyPr>
            <a:normAutofit/>
          </a:bodyPr>
          <a:lstStyle>
            <a:lvl1pPr algn="ctr">
              <a:defRPr sz="40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FDFAF9A1-7A14-4B49-ABDF-7A2FEB4794CC}"/>
              </a:ext>
              <a:ext uri="{C183D7F6-B498-43B3-948B-1728B52AA6E4}">
                <adec:decorative xmlns:adec="http://schemas.microsoft.com/office/drawing/2017/decorative" val="1"/>
              </a:ext>
            </a:extLst>
          </p:cNvPr>
          <p:cNvSpPr/>
          <p:nvPr userDrawn="1"/>
        </p:nvSpPr>
        <p:spPr>
          <a:xfrm>
            <a:off x="0" y="1153552"/>
            <a:ext cx="2142309" cy="5694671"/>
          </a:xfrm>
          <a:prstGeom prst="rect">
            <a:avLst/>
          </a:prstGeom>
          <a:solidFill>
            <a:srgbClr val="CD49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ADD97CE-AA72-4124-877A-95231CD64656}"/>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Text Placeholder 2">
            <a:extLst>
              <a:ext uri="{FF2B5EF4-FFF2-40B4-BE49-F238E27FC236}">
                <a16:creationId xmlns:a16="http://schemas.microsoft.com/office/drawing/2014/main" id="{2CFCFFF0-D431-4CB4-9491-7AFF76A38427}"/>
              </a:ext>
            </a:extLst>
          </p:cNvPr>
          <p:cNvSpPr>
            <a:spLocks noGrp="1"/>
          </p:cNvSpPr>
          <p:nvPr>
            <p:ph type="body" sz="quarter" idx="12"/>
          </p:nvPr>
        </p:nvSpPr>
        <p:spPr>
          <a:xfrm>
            <a:off x="2743200" y="1856234"/>
            <a:ext cx="8491539" cy="3997325"/>
          </a:xfrm>
        </p:spPr>
        <p:txBody>
          <a:bodyPr vert="horz" lIns="91440" tIns="45720" rIns="91440" bIns="45720" rtlCol="0">
            <a:normAutofit/>
          </a:bodyPr>
          <a:lstStyle/>
          <a:p>
            <a:endParaRPr lang="en-US" sz="3600" dirty="0">
              <a:solidFill>
                <a:srgbClr val="00467F"/>
              </a:solidFill>
            </a:endParaRPr>
          </a:p>
        </p:txBody>
      </p:sp>
      <p:pic>
        <p:nvPicPr>
          <p:cNvPr id="8" name="Graphic 7" descr="Clock with solid fill">
            <a:extLst>
              <a:ext uri="{FF2B5EF4-FFF2-40B4-BE49-F238E27FC236}">
                <a16:creationId xmlns:a16="http://schemas.microsoft.com/office/drawing/2014/main" id="{F2F9CE05-75AD-400F-8388-A9A13F7682F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315" y="2995045"/>
            <a:ext cx="2011680" cy="2011680"/>
          </a:xfrm>
          <a:prstGeom prst="rect">
            <a:avLst/>
          </a:prstGeom>
          <a:effectLst>
            <a:outerShdw blurRad="50800" dist="38100" dir="5400000" algn="t" rotWithShape="0">
              <a:prstClr val="black">
                <a:alpha val="40000"/>
              </a:prstClr>
            </a:outerShdw>
          </a:effectLst>
        </p:spPr>
      </p:pic>
      <p:pic>
        <p:nvPicPr>
          <p:cNvPr id="10" name="Picture Placeholder 9">
            <a:extLst>
              <a:ext uri="{FF2B5EF4-FFF2-40B4-BE49-F238E27FC236}">
                <a16:creationId xmlns:a16="http://schemas.microsoft.com/office/drawing/2014/main" id="{A2FA3BEE-006E-45D8-92BC-3B780DA28E2C}"/>
              </a:ext>
              <a:ext uri="{C183D7F6-B498-43B3-948B-1728B52AA6E4}">
                <adec:decorative xmlns:adec="http://schemas.microsoft.com/office/drawing/2017/decorative" val="1"/>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l="-1242" t="72587" r="-751" b="-2409"/>
          <a:stretch/>
        </p:blipFill>
        <p:spPr>
          <a:xfrm>
            <a:off x="2074058" y="6638268"/>
            <a:ext cx="10149840" cy="219732"/>
          </a:xfrm>
          <a:prstGeom prst="rect">
            <a:avLst/>
          </a:prstGeom>
        </p:spPr>
      </p:pic>
    </p:spTree>
    <p:extLst>
      <p:ext uri="{BB962C8B-B14F-4D97-AF65-F5344CB8AC3E}">
        <p14:creationId xmlns:p14="http://schemas.microsoft.com/office/powerpoint/2010/main" val="22199882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PTTC1">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1" y="9780"/>
            <a:ext cx="12257532" cy="886265"/>
          </a:xfrm>
          <a:solidFill>
            <a:srgbClr val="94A545"/>
          </a:solidFill>
        </p:spPr>
        <p:txBody>
          <a:bodyPr>
            <a:normAutofit/>
          </a:bodyPr>
          <a:lstStyle>
            <a:lvl1pPr algn="ctr">
              <a:defRPr sz="4000">
                <a:solidFill>
                  <a:schemeClr val="tx1"/>
                </a:solidFill>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99EFE7E4-56D4-4F3A-85FF-A2F69038BF41}"/>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6"/>
          <p:cNvSpPr>
            <a:spLocks noGrp="1"/>
          </p:cNvSpPr>
          <p:nvPr>
            <p:ph sz="quarter" idx="13"/>
          </p:nvPr>
        </p:nvSpPr>
        <p:spPr>
          <a:xfrm>
            <a:off x="1039956" y="1142004"/>
            <a:ext cx="100766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9">
            <a:extLst>
              <a:ext uri="{FF2B5EF4-FFF2-40B4-BE49-F238E27FC236}">
                <a16:creationId xmlns:a16="http://schemas.microsoft.com/office/drawing/2014/main" id="{3848EA75-3D69-4E53-BE9E-45C6AEFBA193}"/>
              </a:ext>
              <a:ext uri="{C183D7F6-B498-43B3-948B-1728B52AA6E4}">
                <adec:decorative xmlns:adec="http://schemas.microsoft.com/office/drawing/2017/decorative" val="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242" t="72587" r="-751" b="-2409"/>
          <a:stretch/>
        </p:blipFill>
        <p:spPr>
          <a:xfrm>
            <a:off x="-2460" y="5833872"/>
            <a:ext cx="12161520" cy="219732"/>
          </a:xfrm>
          <a:prstGeom prst="rect">
            <a:avLst/>
          </a:prstGeom>
        </p:spPr>
      </p:pic>
    </p:spTree>
    <p:extLst>
      <p:ext uri="{BB962C8B-B14F-4D97-AF65-F5344CB8AC3E}">
        <p14:creationId xmlns:p14="http://schemas.microsoft.com/office/powerpoint/2010/main" val="29813138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image" Target="../media/image20.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slideLayout" Target="../slideLayouts/slideLayout111.xml"/><Relationship Id="rId55" Type="http://schemas.openxmlformats.org/officeDocument/2006/relationships/slideLayout" Target="../slideLayouts/slideLayout116.xml"/><Relationship Id="rId63" Type="http://schemas.openxmlformats.org/officeDocument/2006/relationships/theme" Target="../theme/theme3.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slideLayout" Target="../slideLayouts/slideLayout114.xml"/><Relationship Id="rId58" Type="http://schemas.openxmlformats.org/officeDocument/2006/relationships/slideLayout" Target="../slideLayouts/slideLayout119.xml"/><Relationship Id="rId5" Type="http://schemas.openxmlformats.org/officeDocument/2006/relationships/slideLayout" Target="../slideLayouts/slideLayout66.xml"/><Relationship Id="rId61" Type="http://schemas.openxmlformats.org/officeDocument/2006/relationships/slideLayout" Target="../slideLayouts/slideLayout122.xml"/><Relationship Id="rId19" Type="http://schemas.openxmlformats.org/officeDocument/2006/relationships/slideLayout" Target="../slideLayouts/slideLayout8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56" Type="http://schemas.openxmlformats.org/officeDocument/2006/relationships/slideLayout" Target="../slideLayouts/slideLayout117.xml"/><Relationship Id="rId8" Type="http://schemas.openxmlformats.org/officeDocument/2006/relationships/slideLayout" Target="../slideLayouts/slideLayout69.xml"/><Relationship Id="rId51" Type="http://schemas.openxmlformats.org/officeDocument/2006/relationships/slideLayout" Target="../slideLayouts/slideLayout112.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59" Type="http://schemas.openxmlformats.org/officeDocument/2006/relationships/slideLayout" Target="../slideLayouts/slideLayout120.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54" Type="http://schemas.openxmlformats.org/officeDocument/2006/relationships/slideLayout" Target="../slideLayouts/slideLayout115.xml"/><Relationship Id="rId62" Type="http://schemas.openxmlformats.org/officeDocument/2006/relationships/slideLayout" Target="../slideLayouts/slideLayout12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57" Type="http://schemas.openxmlformats.org/officeDocument/2006/relationships/slideLayout" Target="../slideLayouts/slideLayout118.xml"/><Relationship Id="rId10" Type="http://schemas.openxmlformats.org/officeDocument/2006/relationships/slideLayout" Target="../slideLayouts/slideLayout71.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slideLayout" Target="../slideLayouts/slideLayout113.xml"/><Relationship Id="rId60" Type="http://schemas.openxmlformats.org/officeDocument/2006/relationships/slideLayout" Target="../slideLayouts/slideLayout12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9" Type="http://schemas.openxmlformats.org/officeDocument/2006/relationships/slideLayout" Target="../slideLayouts/slideLayout162.xml"/><Relationship Id="rId21" Type="http://schemas.openxmlformats.org/officeDocument/2006/relationships/slideLayout" Target="../slideLayouts/slideLayout144.xml"/><Relationship Id="rId34" Type="http://schemas.openxmlformats.org/officeDocument/2006/relationships/slideLayout" Target="../slideLayouts/slideLayout157.xml"/><Relationship Id="rId42" Type="http://schemas.openxmlformats.org/officeDocument/2006/relationships/slideLayout" Target="../slideLayouts/slideLayout165.xml"/><Relationship Id="rId47" Type="http://schemas.openxmlformats.org/officeDocument/2006/relationships/slideLayout" Target="../slideLayouts/slideLayout170.xml"/><Relationship Id="rId50" Type="http://schemas.openxmlformats.org/officeDocument/2006/relationships/slideLayout" Target="../slideLayouts/slideLayout173.xml"/><Relationship Id="rId55" Type="http://schemas.openxmlformats.org/officeDocument/2006/relationships/slideLayout" Target="../slideLayouts/slideLayout178.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9" Type="http://schemas.openxmlformats.org/officeDocument/2006/relationships/slideLayout" Target="../slideLayouts/slideLayout152.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32" Type="http://schemas.openxmlformats.org/officeDocument/2006/relationships/slideLayout" Target="../slideLayouts/slideLayout155.xml"/><Relationship Id="rId37" Type="http://schemas.openxmlformats.org/officeDocument/2006/relationships/slideLayout" Target="../slideLayouts/slideLayout160.xml"/><Relationship Id="rId40" Type="http://schemas.openxmlformats.org/officeDocument/2006/relationships/slideLayout" Target="../slideLayouts/slideLayout163.xml"/><Relationship Id="rId45" Type="http://schemas.openxmlformats.org/officeDocument/2006/relationships/slideLayout" Target="../slideLayouts/slideLayout168.xml"/><Relationship Id="rId53" Type="http://schemas.openxmlformats.org/officeDocument/2006/relationships/slideLayout" Target="../slideLayouts/slideLayout176.xml"/><Relationship Id="rId58" Type="http://schemas.openxmlformats.org/officeDocument/2006/relationships/slideLayout" Target="../slideLayouts/slideLayout181.xml"/><Relationship Id="rId5" Type="http://schemas.openxmlformats.org/officeDocument/2006/relationships/slideLayout" Target="../slideLayouts/slideLayout128.xml"/><Relationship Id="rId19" Type="http://schemas.openxmlformats.org/officeDocument/2006/relationships/slideLayout" Target="../slideLayouts/slideLayout142.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slideLayout" Target="../slideLayouts/slideLayout153.xml"/><Relationship Id="rId35" Type="http://schemas.openxmlformats.org/officeDocument/2006/relationships/slideLayout" Target="../slideLayouts/slideLayout158.xml"/><Relationship Id="rId43" Type="http://schemas.openxmlformats.org/officeDocument/2006/relationships/slideLayout" Target="../slideLayouts/slideLayout166.xml"/><Relationship Id="rId48" Type="http://schemas.openxmlformats.org/officeDocument/2006/relationships/slideLayout" Target="../slideLayouts/slideLayout171.xml"/><Relationship Id="rId56" Type="http://schemas.openxmlformats.org/officeDocument/2006/relationships/slideLayout" Target="../slideLayouts/slideLayout179.xml"/><Relationship Id="rId8" Type="http://schemas.openxmlformats.org/officeDocument/2006/relationships/slideLayout" Target="../slideLayouts/slideLayout131.xml"/><Relationship Id="rId51" Type="http://schemas.openxmlformats.org/officeDocument/2006/relationships/slideLayout" Target="../slideLayouts/slideLayout174.xml"/><Relationship Id="rId3" Type="http://schemas.openxmlformats.org/officeDocument/2006/relationships/slideLayout" Target="../slideLayouts/slideLayout126.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33" Type="http://schemas.openxmlformats.org/officeDocument/2006/relationships/slideLayout" Target="../slideLayouts/slideLayout156.xml"/><Relationship Id="rId38" Type="http://schemas.openxmlformats.org/officeDocument/2006/relationships/slideLayout" Target="../slideLayouts/slideLayout161.xml"/><Relationship Id="rId46" Type="http://schemas.openxmlformats.org/officeDocument/2006/relationships/slideLayout" Target="../slideLayouts/slideLayout169.xml"/><Relationship Id="rId59" Type="http://schemas.openxmlformats.org/officeDocument/2006/relationships/slideLayout" Target="../slideLayouts/slideLayout182.xml"/><Relationship Id="rId20" Type="http://schemas.openxmlformats.org/officeDocument/2006/relationships/slideLayout" Target="../slideLayouts/slideLayout143.xml"/><Relationship Id="rId41" Type="http://schemas.openxmlformats.org/officeDocument/2006/relationships/slideLayout" Target="../slideLayouts/slideLayout164.xml"/><Relationship Id="rId54" Type="http://schemas.openxmlformats.org/officeDocument/2006/relationships/slideLayout" Target="../slideLayouts/slideLayout177.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36" Type="http://schemas.openxmlformats.org/officeDocument/2006/relationships/slideLayout" Target="../slideLayouts/slideLayout159.xml"/><Relationship Id="rId49" Type="http://schemas.openxmlformats.org/officeDocument/2006/relationships/slideLayout" Target="../slideLayouts/slideLayout172.xml"/><Relationship Id="rId57" Type="http://schemas.openxmlformats.org/officeDocument/2006/relationships/slideLayout" Target="../slideLayouts/slideLayout180.xml"/><Relationship Id="rId10" Type="http://schemas.openxmlformats.org/officeDocument/2006/relationships/slideLayout" Target="../slideLayouts/slideLayout133.xml"/><Relationship Id="rId31" Type="http://schemas.openxmlformats.org/officeDocument/2006/relationships/slideLayout" Target="../slideLayouts/slideLayout154.xml"/><Relationship Id="rId44" Type="http://schemas.openxmlformats.org/officeDocument/2006/relationships/slideLayout" Target="../slideLayouts/slideLayout167.xml"/><Relationship Id="rId52" Type="http://schemas.openxmlformats.org/officeDocument/2006/relationships/slideLayout" Target="../slideLayouts/slideLayout175.xml"/><Relationship Id="rId6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26" Type="http://schemas.openxmlformats.org/officeDocument/2006/relationships/slideLayout" Target="../slideLayouts/slideLayout208.xml"/><Relationship Id="rId39" Type="http://schemas.openxmlformats.org/officeDocument/2006/relationships/slideLayout" Target="../slideLayouts/slideLayout221.xml"/><Relationship Id="rId21" Type="http://schemas.openxmlformats.org/officeDocument/2006/relationships/slideLayout" Target="../slideLayouts/slideLayout203.xml"/><Relationship Id="rId34" Type="http://schemas.openxmlformats.org/officeDocument/2006/relationships/slideLayout" Target="../slideLayouts/slideLayout216.xml"/><Relationship Id="rId42" Type="http://schemas.openxmlformats.org/officeDocument/2006/relationships/slideLayout" Target="../slideLayouts/slideLayout224.xml"/><Relationship Id="rId47" Type="http://schemas.openxmlformats.org/officeDocument/2006/relationships/slideLayout" Target="../slideLayouts/slideLayout229.xml"/><Relationship Id="rId50" Type="http://schemas.openxmlformats.org/officeDocument/2006/relationships/slideLayout" Target="../slideLayouts/slideLayout232.xml"/><Relationship Id="rId55" Type="http://schemas.openxmlformats.org/officeDocument/2006/relationships/slideLayout" Target="../slideLayouts/slideLayout237.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9" Type="http://schemas.openxmlformats.org/officeDocument/2006/relationships/slideLayout" Target="../slideLayouts/slideLayout211.xml"/><Relationship Id="rId11" Type="http://schemas.openxmlformats.org/officeDocument/2006/relationships/slideLayout" Target="../slideLayouts/slideLayout193.xml"/><Relationship Id="rId24" Type="http://schemas.openxmlformats.org/officeDocument/2006/relationships/slideLayout" Target="../slideLayouts/slideLayout206.xml"/><Relationship Id="rId32" Type="http://schemas.openxmlformats.org/officeDocument/2006/relationships/slideLayout" Target="../slideLayouts/slideLayout214.xml"/><Relationship Id="rId37" Type="http://schemas.openxmlformats.org/officeDocument/2006/relationships/slideLayout" Target="../slideLayouts/slideLayout219.xml"/><Relationship Id="rId40" Type="http://schemas.openxmlformats.org/officeDocument/2006/relationships/slideLayout" Target="../slideLayouts/slideLayout222.xml"/><Relationship Id="rId45" Type="http://schemas.openxmlformats.org/officeDocument/2006/relationships/slideLayout" Target="../slideLayouts/slideLayout227.xml"/><Relationship Id="rId53" Type="http://schemas.openxmlformats.org/officeDocument/2006/relationships/slideLayout" Target="../slideLayouts/slideLayout235.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19" Type="http://schemas.openxmlformats.org/officeDocument/2006/relationships/slideLayout" Target="../slideLayouts/slideLayout201.xml"/><Relationship Id="rId31" Type="http://schemas.openxmlformats.org/officeDocument/2006/relationships/slideLayout" Target="../slideLayouts/slideLayout213.xml"/><Relationship Id="rId44" Type="http://schemas.openxmlformats.org/officeDocument/2006/relationships/slideLayout" Target="../slideLayouts/slideLayout226.xml"/><Relationship Id="rId52" Type="http://schemas.openxmlformats.org/officeDocument/2006/relationships/slideLayout" Target="../slideLayouts/slideLayout234.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 Id="rId22" Type="http://schemas.openxmlformats.org/officeDocument/2006/relationships/slideLayout" Target="../slideLayouts/slideLayout204.xml"/><Relationship Id="rId27" Type="http://schemas.openxmlformats.org/officeDocument/2006/relationships/slideLayout" Target="../slideLayouts/slideLayout209.xml"/><Relationship Id="rId30" Type="http://schemas.openxmlformats.org/officeDocument/2006/relationships/slideLayout" Target="../slideLayouts/slideLayout212.xml"/><Relationship Id="rId35" Type="http://schemas.openxmlformats.org/officeDocument/2006/relationships/slideLayout" Target="../slideLayouts/slideLayout217.xml"/><Relationship Id="rId43" Type="http://schemas.openxmlformats.org/officeDocument/2006/relationships/slideLayout" Target="../slideLayouts/slideLayout225.xml"/><Relationship Id="rId48" Type="http://schemas.openxmlformats.org/officeDocument/2006/relationships/slideLayout" Target="../slideLayouts/slideLayout230.xml"/><Relationship Id="rId56" Type="http://schemas.openxmlformats.org/officeDocument/2006/relationships/theme" Target="../theme/theme5.xml"/><Relationship Id="rId8" Type="http://schemas.openxmlformats.org/officeDocument/2006/relationships/slideLayout" Target="../slideLayouts/slideLayout190.xml"/><Relationship Id="rId51" Type="http://schemas.openxmlformats.org/officeDocument/2006/relationships/slideLayout" Target="../slideLayouts/slideLayout233.xml"/><Relationship Id="rId3" Type="http://schemas.openxmlformats.org/officeDocument/2006/relationships/slideLayout" Target="../slideLayouts/slideLayout185.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5" Type="http://schemas.openxmlformats.org/officeDocument/2006/relationships/slideLayout" Target="../slideLayouts/slideLayout207.xml"/><Relationship Id="rId33" Type="http://schemas.openxmlformats.org/officeDocument/2006/relationships/slideLayout" Target="../slideLayouts/slideLayout215.xml"/><Relationship Id="rId38" Type="http://schemas.openxmlformats.org/officeDocument/2006/relationships/slideLayout" Target="../slideLayouts/slideLayout220.xml"/><Relationship Id="rId46" Type="http://schemas.openxmlformats.org/officeDocument/2006/relationships/slideLayout" Target="../slideLayouts/slideLayout228.xml"/><Relationship Id="rId20" Type="http://schemas.openxmlformats.org/officeDocument/2006/relationships/slideLayout" Target="../slideLayouts/slideLayout202.xml"/><Relationship Id="rId41" Type="http://schemas.openxmlformats.org/officeDocument/2006/relationships/slideLayout" Target="../slideLayouts/slideLayout223.xml"/><Relationship Id="rId54" Type="http://schemas.openxmlformats.org/officeDocument/2006/relationships/slideLayout" Target="../slideLayouts/slideLayout236.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5" Type="http://schemas.openxmlformats.org/officeDocument/2006/relationships/slideLayout" Target="../slideLayouts/slideLayout197.xml"/><Relationship Id="rId23" Type="http://schemas.openxmlformats.org/officeDocument/2006/relationships/slideLayout" Target="../slideLayouts/slideLayout205.xml"/><Relationship Id="rId28" Type="http://schemas.openxmlformats.org/officeDocument/2006/relationships/slideLayout" Target="../slideLayouts/slideLayout210.xml"/><Relationship Id="rId36" Type="http://schemas.openxmlformats.org/officeDocument/2006/relationships/slideLayout" Target="../slideLayouts/slideLayout218.xml"/><Relationship Id="rId49" Type="http://schemas.openxmlformats.org/officeDocument/2006/relationships/slideLayout" Target="../slideLayouts/slideLayout2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02615"/>
            <a:ext cx="11832336" cy="640080"/>
          </a:xfrm>
          <a:prstGeom prst="rect">
            <a:avLst/>
          </a:prstGeom>
          <a:solidFill>
            <a:srgbClr val="00467F"/>
          </a:solidFill>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92371" y="1574411"/>
            <a:ext cx="11339967" cy="43860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a:extLst>
              <a:ext uri="{FF2B5EF4-FFF2-40B4-BE49-F238E27FC236}">
                <a16:creationId xmlns:a16="http://schemas.microsoft.com/office/drawing/2014/main" id="{7092909C-EFAC-4C33-9AC0-3B8524B400CD}"/>
              </a:ext>
            </a:extLst>
          </p:cNvPr>
          <p:cNvSpPr txBox="1">
            <a:spLocks/>
          </p:cNvSpPr>
          <p:nvPr userDrawn="1"/>
        </p:nvSpPr>
        <p:spPr>
          <a:xfrm>
            <a:off x="91442" y="6483100"/>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35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099620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 id="2147483766" r:id="rId37"/>
    <p:sldLayoutId id="2147483767" r:id="rId38"/>
    <p:sldLayoutId id="2147483768" r:id="rId39"/>
    <p:sldLayoutId id="2147483769" r:id="rId40"/>
    <p:sldLayoutId id="2147483770" r:id="rId41"/>
    <p:sldLayoutId id="2147483771" r:id="rId42"/>
    <p:sldLayoutId id="2147483772" r:id="rId43"/>
    <p:sldLayoutId id="2147483773" r:id="rId44"/>
    <p:sldLayoutId id="2147483774" r:id="rId45"/>
    <p:sldLayoutId id="2147483775" r:id="rId46"/>
    <p:sldLayoutId id="2147483776" r:id="rId47"/>
    <p:sldLayoutId id="2147483777" r:id="rId48"/>
    <p:sldLayoutId id="2147483778" r:id="rId49"/>
    <p:sldLayoutId id="2147483779" r:id="rId50"/>
    <p:sldLayoutId id="2147483780" r:id="rId51"/>
    <p:sldLayoutId id="2147483781" r:id="rId52"/>
    <p:sldLayoutId id="2147483782" r:id="rId53"/>
    <p:sldLayoutId id="2147483712" r:id="rId54"/>
    <p:sldLayoutId id="2147483714" r:id="rId55"/>
    <p:sldLayoutId id="2147483663" r:id="rId56"/>
    <p:sldLayoutId id="2147483655" r:id="rId57"/>
    <p:sldLayoutId id="2147483657" r:id="rId58"/>
  </p:sldLayoutIdLst>
  <p:hf hdr="0" dt="0"/>
  <p:txStyles>
    <p:titleStyle>
      <a:lvl1pPr algn="l" defTabSz="685783" rtl="0" eaLnBrk="1" latinLnBrk="0" hangingPunct="1">
        <a:spcBef>
          <a:spcPct val="0"/>
        </a:spcBef>
        <a:buNone/>
        <a:defRPr sz="3000" kern="1200">
          <a:solidFill>
            <a:schemeClr val="bg1"/>
          </a:solidFill>
          <a:latin typeface="+mj-lt"/>
          <a:ea typeface="+mj-ea"/>
          <a:cs typeface="+mj-cs"/>
        </a:defRPr>
      </a:lvl1pPr>
    </p:titleStyle>
    <p:bodyStyle>
      <a:lvl1pPr marL="0" indent="0" algn="l" defTabSz="685783" rtl="0" eaLnBrk="1" latinLnBrk="0" hangingPunct="1">
        <a:lnSpc>
          <a:spcPct val="108000"/>
        </a:lnSpc>
        <a:spcBef>
          <a:spcPts val="0"/>
        </a:spcBef>
        <a:spcAft>
          <a:spcPts val="600"/>
        </a:spcAft>
        <a:buClr>
          <a:schemeClr val="tx1">
            <a:lumMod val="75000"/>
            <a:lumOff val="25000"/>
          </a:schemeClr>
        </a:buClr>
        <a:buFontTx/>
        <a:buNone/>
        <a:defRPr sz="1200" kern="1200">
          <a:solidFill>
            <a:schemeClr val="tx1">
              <a:lumMod val="75000"/>
              <a:lumOff val="25000"/>
            </a:schemeClr>
          </a:solidFill>
          <a:latin typeface="+mn-lt"/>
          <a:ea typeface="+mn-ea"/>
          <a:cs typeface="+mn-cs"/>
        </a:defRPr>
      </a:lvl1pPr>
      <a:lvl2pPr marL="0" indent="0" algn="l" defTabSz="685783" rtl="0" eaLnBrk="1" latinLnBrk="0" hangingPunct="1">
        <a:lnSpc>
          <a:spcPct val="108000"/>
        </a:lnSpc>
        <a:spcBef>
          <a:spcPts val="0"/>
        </a:spcBef>
        <a:spcAft>
          <a:spcPts val="600"/>
        </a:spcAft>
        <a:buClr>
          <a:schemeClr val="tx1">
            <a:lumMod val="75000"/>
            <a:lumOff val="25000"/>
          </a:schemeClr>
        </a:buClr>
        <a:buFontTx/>
        <a:buNone/>
        <a:defRPr sz="1200" kern="1200">
          <a:solidFill>
            <a:schemeClr val="tx1">
              <a:lumMod val="75000"/>
              <a:lumOff val="25000"/>
            </a:schemeClr>
          </a:solidFill>
          <a:latin typeface="+mn-lt"/>
          <a:ea typeface="+mn-ea"/>
          <a:cs typeface="+mn-cs"/>
        </a:defRPr>
      </a:lvl2pPr>
      <a:lvl3pPr marL="0" indent="0" algn="l" defTabSz="685783" rtl="0" eaLnBrk="1" latinLnBrk="0" hangingPunct="1">
        <a:lnSpc>
          <a:spcPct val="108000"/>
        </a:lnSpc>
        <a:spcBef>
          <a:spcPts val="0"/>
        </a:spcBef>
        <a:spcAft>
          <a:spcPts val="600"/>
        </a:spcAft>
        <a:buClr>
          <a:schemeClr val="tx1">
            <a:lumMod val="75000"/>
            <a:lumOff val="25000"/>
          </a:schemeClr>
        </a:buClr>
        <a:buFontTx/>
        <a:buNone/>
        <a:defRPr sz="1200" kern="1200">
          <a:solidFill>
            <a:schemeClr val="tx1">
              <a:lumMod val="75000"/>
              <a:lumOff val="25000"/>
            </a:schemeClr>
          </a:solidFill>
          <a:latin typeface="+mn-lt"/>
          <a:ea typeface="+mn-ea"/>
          <a:cs typeface="+mn-cs"/>
        </a:defRPr>
      </a:lvl3pPr>
      <a:lvl4pPr marL="0" indent="0" algn="l" defTabSz="685783" rtl="0" eaLnBrk="1" latinLnBrk="0" hangingPunct="1">
        <a:lnSpc>
          <a:spcPct val="108000"/>
        </a:lnSpc>
        <a:spcBef>
          <a:spcPts val="0"/>
        </a:spcBef>
        <a:spcAft>
          <a:spcPts val="600"/>
        </a:spcAft>
        <a:buClr>
          <a:schemeClr val="tx1">
            <a:lumMod val="75000"/>
            <a:lumOff val="25000"/>
          </a:schemeClr>
        </a:buClr>
        <a:buFontTx/>
        <a:buNone/>
        <a:defRPr sz="1200" kern="1200">
          <a:solidFill>
            <a:schemeClr val="tx1">
              <a:lumMod val="75000"/>
              <a:lumOff val="25000"/>
            </a:schemeClr>
          </a:solidFill>
          <a:latin typeface="+mn-lt"/>
          <a:ea typeface="+mn-ea"/>
          <a:cs typeface="+mn-cs"/>
        </a:defRPr>
      </a:lvl4pPr>
      <a:lvl5pPr marL="0" indent="0" algn="l" defTabSz="685783" rtl="0" eaLnBrk="1" latinLnBrk="0" hangingPunct="1">
        <a:lnSpc>
          <a:spcPct val="108000"/>
        </a:lnSpc>
        <a:spcBef>
          <a:spcPts val="0"/>
        </a:spcBef>
        <a:spcAft>
          <a:spcPts val="600"/>
        </a:spcAft>
        <a:buClr>
          <a:schemeClr val="tx1">
            <a:lumMod val="75000"/>
            <a:lumOff val="25000"/>
          </a:schemeClr>
        </a:buClr>
        <a:buFontTx/>
        <a:buNone/>
        <a:defRPr sz="1200" kern="1200">
          <a:solidFill>
            <a:schemeClr val="tx1">
              <a:lumMod val="75000"/>
              <a:lumOff val="25000"/>
            </a:schemeClr>
          </a:solidFill>
          <a:latin typeface="+mn-lt"/>
          <a:ea typeface="+mn-ea"/>
          <a:cs typeface="+mn-cs"/>
        </a:defRPr>
      </a:lvl5pPr>
      <a:lvl6pPr marL="0" indent="0" algn="l" defTabSz="685783" rtl="0" eaLnBrk="1" latinLnBrk="0" hangingPunct="1">
        <a:lnSpc>
          <a:spcPct val="108000"/>
        </a:lnSpc>
        <a:spcBef>
          <a:spcPts val="0"/>
        </a:spcBef>
        <a:spcAft>
          <a:spcPts val="600"/>
        </a:spcAft>
        <a:buClr>
          <a:schemeClr val="tx1">
            <a:lumMod val="75000"/>
            <a:lumOff val="25000"/>
          </a:schemeClr>
        </a:buClr>
        <a:buFontTx/>
        <a:buNone/>
        <a:defRPr sz="1200" kern="1200" baseline="0">
          <a:solidFill>
            <a:schemeClr val="tx1">
              <a:lumMod val="75000"/>
              <a:lumOff val="25000"/>
            </a:schemeClr>
          </a:solidFill>
          <a:latin typeface="+mn-lt"/>
          <a:ea typeface="+mn-ea"/>
          <a:cs typeface="+mn-cs"/>
        </a:defRPr>
      </a:lvl6pPr>
      <a:lvl7pPr marL="0" indent="0" algn="l" defTabSz="685783" rtl="0" eaLnBrk="1" latinLnBrk="0" hangingPunct="1">
        <a:lnSpc>
          <a:spcPct val="108000"/>
        </a:lnSpc>
        <a:spcBef>
          <a:spcPts val="0"/>
        </a:spcBef>
        <a:spcAft>
          <a:spcPts val="600"/>
        </a:spcAft>
        <a:buClr>
          <a:schemeClr val="tx1">
            <a:lumMod val="75000"/>
            <a:lumOff val="25000"/>
          </a:schemeClr>
        </a:buClr>
        <a:buFontTx/>
        <a:buNone/>
        <a:defRPr sz="1200" kern="1200" baseline="0">
          <a:solidFill>
            <a:schemeClr val="tx1">
              <a:lumMod val="75000"/>
              <a:lumOff val="25000"/>
            </a:schemeClr>
          </a:solidFill>
          <a:latin typeface="+mn-lt"/>
          <a:ea typeface="+mn-ea"/>
          <a:cs typeface="+mn-cs"/>
        </a:defRPr>
      </a:lvl7pPr>
      <a:lvl8pPr marL="0" indent="0" algn="l" defTabSz="685783" rtl="0" eaLnBrk="1" latinLnBrk="0" hangingPunct="1">
        <a:lnSpc>
          <a:spcPct val="108000"/>
        </a:lnSpc>
        <a:spcBef>
          <a:spcPts val="0"/>
        </a:spcBef>
        <a:spcAft>
          <a:spcPts val="600"/>
        </a:spcAft>
        <a:buClr>
          <a:schemeClr val="tx1">
            <a:lumMod val="75000"/>
            <a:lumOff val="25000"/>
          </a:schemeClr>
        </a:buClr>
        <a:buFontTx/>
        <a:buNone/>
        <a:defRPr sz="1200" kern="1200" baseline="0">
          <a:solidFill>
            <a:schemeClr val="tx1">
              <a:lumMod val="75000"/>
              <a:lumOff val="25000"/>
            </a:schemeClr>
          </a:solidFill>
          <a:latin typeface="+mn-lt"/>
          <a:ea typeface="+mn-ea"/>
          <a:cs typeface="+mn-cs"/>
        </a:defRPr>
      </a:lvl8pPr>
      <a:lvl9pPr marL="2743132" indent="0" algn="l" defTabSz="685783" rtl="0" eaLnBrk="1" latinLnBrk="0" hangingPunct="1">
        <a:lnSpc>
          <a:spcPct val="90000"/>
        </a:lnSpc>
        <a:spcBef>
          <a:spcPct val="30000"/>
        </a:spcBef>
        <a:buClr>
          <a:schemeClr val="tx1">
            <a:lumMod val="75000"/>
            <a:lumOff val="25000"/>
          </a:schemeClr>
        </a:buClr>
        <a:buFont typeface="Arial" panose="020B0604020202020204" pitchFamily="34" charset="0"/>
        <a:buNone/>
        <a:defRPr sz="1350" kern="1200" baseline="0">
          <a:solidFill>
            <a:schemeClr val="tx1">
              <a:lumMod val="75000"/>
              <a:lumOff val="25000"/>
            </a:schemeClr>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5"/>
          <a:stretch>
            <a:fillRect/>
          </a:stretch>
        </p:blipFill>
        <p:spPr>
          <a:xfrm rot="5400000" flipV="1">
            <a:off x="-3306807" y="3306809"/>
            <a:ext cx="6858001" cy="244388"/>
          </a:xfrm>
          <a:prstGeom prst="rect">
            <a:avLst/>
          </a:prstGeom>
          <a:ln w="12700">
            <a:miter lim="400000"/>
          </a:ln>
        </p:spPr>
      </p:pic>
      <p:sp>
        <p:nvSpPr>
          <p:cNvPr id="3" name="Title Text"/>
          <p:cNvSpPr txBox="1">
            <a:spLocks noGrp="1"/>
          </p:cNvSpPr>
          <p:nvPr>
            <p:ph type="title"/>
          </p:nvPr>
        </p:nvSpPr>
        <p:spPr>
          <a:xfrm>
            <a:off x="838200" y="365125"/>
            <a:ext cx="10515600" cy="132556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2531" y="6217919"/>
            <a:ext cx="275072" cy="276867"/>
          </a:xfrm>
          <a:prstGeom prst="rect">
            <a:avLst/>
          </a:prstGeom>
          <a:ln w="12700">
            <a:miter lim="400000"/>
          </a:ln>
        </p:spPr>
        <p:txBody>
          <a:bodyPr wrap="none" lIns="45718" tIns="45718" rIns="45718" bIns="45718" anchor="ctr">
            <a:spAutoFit/>
          </a:bodyPr>
          <a:lstStyle>
            <a:lvl1pPr algn="r">
              <a:defRPr sz="1199">
                <a:solidFill>
                  <a:srgbClr val="888888"/>
                </a:solidFill>
              </a:defRPr>
            </a:lvl1pPr>
          </a:lstStyle>
          <a:p>
            <a:pPr defTabSz="914100">
              <a:defRPr/>
            </a:pPr>
            <a:fld id="{86CB4B4D-7CA3-9044-876B-883B54F8677D}" type="slidenum">
              <a:rPr lang="en-US" smtClean="0"/>
              <a:pPr defTabSz="914100">
                <a:defRPr/>
              </a:pPr>
              <a:t>‹#›</a:t>
            </a:fld>
            <a:endParaRPr lang="en-US" dirty="0"/>
          </a:p>
        </p:txBody>
      </p:sp>
    </p:spTree>
    <p:extLst>
      <p:ext uri="{BB962C8B-B14F-4D97-AF65-F5344CB8AC3E}">
        <p14:creationId xmlns:p14="http://schemas.microsoft.com/office/powerpoint/2010/main" val="208147547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Lst>
  <p:transition spd="med"/>
  <p:txStyles>
    <p:titleStyle>
      <a:lvl1pPr marL="0" marR="0" indent="0" algn="l" defTabSz="914100" rtl="0" latinLnBrk="0">
        <a:lnSpc>
          <a:spcPct val="90000"/>
        </a:lnSpc>
        <a:spcBef>
          <a:spcPts val="0"/>
        </a:spcBef>
        <a:spcAft>
          <a:spcPts val="0"/>
        </a:spcAft>
        <a:buClrTx/>
        <a:buSzTx/>
        <a:buFontTx/>
        <a:buNone/>
        <a:tabLst/>
        <a:defRPr sz="4398" b="0" i="0" u="none" strike="noStrike" cap="none" spc="0" baseline="0">
          <a:ln>
            <a:noFill/>
          </a:ln>
          <a:solidFill>
            <a:srgbClr val="000000"/>
          </a:solidFill>
          <a:uFillTx/>
          <a:latin typeface="Arial"/>
          <a:ea typeface="Arial"/>
          <a:cs typeface="Arial"/>
          <a:sym typeface="Arial"/>
        </a:defRPr>
      </a:lvl1pPr>
      <a:lvl2pPr marL="0" marR="0" indent="0" algn="l" defTabSz="914100" rtl="0" latinLnBrk="0">
        <a:lnSpc>
          <a:spcPct val="90000"/>
        </a:lnSpc>
        <a:spcBef>
          <a:spcPts val="0"/>
        </a:spcBef>
        <a:spcAft>
          <a:spcPts val="0"/>
        </a:spcAft>
        <a:buClrTx/>
        <a:buSzTx/>
        <a:buFontTx/>
        <a:buNone/>
        <a:tabLst/>
        <a:defRPr sz="4398" b="0" i="0" u="none" strike="noStrike" cap="none" spc="0" baseline="0">
          <a:ln>
            <a:noFill/>
          </a:ln>
          <a:solidFill>
            <a:srgbClr val="000000"/>
          </a:solidFill>
          <a:uFillTx/>
          <a:latin typeface="Arial"/>
          <a:ea typeface="Arial"/>
          <a:cs typeface="Arial"/>
          <a:sym typeface="Arial"/>
        </a:defRPr>
      </a:lvl2pPr>
      <a:lvl3pPr marL="0" marR="0" indent="0" algn="l" defTabSz="914100" rtl="0" latinLnBrk="0">
        <a:lnSpc>
          <a:spcPct val="90000"/>
        </a:lnSpc>
        <a:spcBef>
          <a:spcPts val="0"/>
        </a:spcBef>
        <a:spcAft>
          <a:spcPts val="0"/>
        </a:spcAft>
        <a:buClrTx/>
        <a:buSzTx/>
        <a:buFontTx/>
        <a:buNone/>
        <a:tabLst/>
        <a:defRPr sz="4398" b="0" i="0" u="none" strike="noStrike" cap="none" spc="0" baseline="0">
          <a:ln>
            <a:noFill/>
          </a:ln>
          <a:solidFill>
            <a:srgbClr val="000000"/>
          </a:solidFill>
          <a:uFillTx/>
          <a:latin typeface="Arial"/>
          <a:ea typeface="Arial"/>
          <a:cs typeface="Arial"/>
          <a:sym typeface="Arial"/>
        </a:defRPr>
      </a:lvl3pPr>
      <a:lvl4pPr marL="0" marR="0" indent="0" algn="l" defTabSz="914100" rtl="0" latinLnBrk="0">
        <a:lnSpc>
          <a:spcPct val="90000"/>
        </a:lnSpc>
        <a:spcBef>
          <a:spcPts val="0"/>
        </a:spcBef>
        <a:spcAft>
          <a:spcPts val="0"/>
        </a:spcAft>
        <a:buClrTx/>
        <a:buSzTx/>
        <a:buFontTx/>
        <a:buNone/>
        <a:tabLst/>
        <a:defRPr sz="4398" b="0" i="0" u="none" strike="noStrike" cap="none" spc="0" baseline="0">
          <a:ln>
            <a:noFill/>
          </a:ln>
          <a:solidFill>
            <a:srgbClr val="000000"/>
          </a:solidFill>
          <a:uFillTx/>
          <a:latin typeface="Arial"/>
          <a:ea typeface="Arial"/>
          <a:cs typeface="Arial"/>
          <a:sym typeface="Arial"/>
        </a:defRPr>
      </a:lvl4pPr>
      <a:lvl5pPr marL="0" marR="0" indent="0" algn="l" defTabSz="914100" rtl="0" latinLnBrk="0">
        <a:lnSpc>
          <a:spcPct val="90000"/>
        </a:lnSpc>
        <a:spcBef>
          <a:spcPts val="0"/>
        </a:spcBef>
        <a:spcAft>
          <a:spcPts val="0"/>
        </a:spcAft>
        <a:buClrTx/>
        <a:buSzTx/>
        <a:buFontTx/>
        <a:buNone/>
        <a:tabLst/>
        <a:defRPr sz="4398" b="0" i="0" u="none" strike="noStrike" cap="none" spc="0" baseline="0">
          <a:ln>
            <a:noFill/>
          </a:ln>
          <a:solidFill>
            <a:srgbClr val="000000"/>
          </a:solidFill>
          <a:uFillTx/>
          <a:latin typeface="Arial"/>
          <a:ea typeface="Arial"/>
          <a:cs typeface="Arial"/>
          <a:sym typeface="Arial"/>
        </a:defRPr>
      </a:lvl5pPr>
      <a:lvl6pPr marL="0" marR="0" indent="0" algn="l" defTabSz="914100" rtl="0" latinLnBrk="0">
        <a:lnSpc>
          <a:spcPct val="90000"/>
        </a:lnSpc>
        <a:spcBef>
          <a:spcPts val="0"/>
        </a:spcBef>
        <a:spcAft>
          <a:spcPts val="0"/>
        </a:spcAft>
        <a:buClrTx/>
        <a:buSzTx/>
        <a:buFontTx/>
        <a:buNone/>
        <a:tabLst/>
        <a:defRPr sz="4398" b="0" i="0" u="none" strike="noStrike" cap="none" spc="0" baseline="0">
          <a:ln>
            <a:noFill/>
          </a:ln>
          <a:solidFill>
            <a:srgbClr val="000000"/>
          </a:solidFill>
          <a:uFillTx/>
          <a:latin typeface="Arial"/>
          <a:ea typeface="Arial"/>
          <a:cs typeface="Arial"/>
          <a:sym typeface="Arial"/>
        </a:defRPr>
      </a:lvl6pPr>
      <a:lvl7pPr marL="0" marR="0" indent="0" algn="l" defTabSz="914100" rtl="0" latinLnBrk="0">
        <a:lnSpc>
          <a:spcPct val="90000"/>
        </a:lnSpc>
        <a:spcBef>
          <a:spcPts val="0"/>
        </a:spcBef>
        <a:spcAft>
          <a:spcPts val="0"/>
        </a:spcAft>
        <a:buClrTx/>
        <a:buSzTx/>
        <a:buFontTx/>
        <a:buNone/>
        <a:tabLst/>
        <a:defRPr sz="4398" b="0" i="0" u="none" strike="noStrike" cap="none" spc="0" baseline="0">
          <a:ln>
            <a:noFill/>
          </a:ln>
          <a:solidFill>
            <a:srgbClr val="000000"/>
          </a:solidFill>
          <a:uFillTx/>
          <a:latin typeface="Arial"/>
          <a:ea typeface="Arial"/>
          <a:cs typeface="Arial"/>
          <a:sym typeface="Arial"/>
        </a:defRPr>
      </a:lvl7pPr>
      <a:lvl8pPr marL="0" marR="0" indent="0" algn="l" defTabSz="914100" rtl="0" latinLnBrk="0">
        <a:lnSpc>
          <a:spcPct val="90000"/>
        </a:lnSpc>
        <a:spcBef>
          <a:spcPts val="0"/>
        </a:spcBef>
        <a:spcAft>
          <a:spcPts val="0"/>
        </a:spcAft>
        <a:buClrTx/>
        <a:buSzTx/>
        <a:buFontTx/>
        <a:buNone/>
        <a:tabLst/>
        <a:defRPr sz="4398" b="0" i="0" u="none" strike="noStrike" cap="none" spc="0" baseline="0">
          <a:ln>
            <a:noFill/>
          </a:ln>
          <a:solidFill>
            <a:srgbClr val="000000"/>
          </a:solidFill>
          <a:uFillTx/>
          <a:latin typeface="Arial"/>
          <a:ea typeface="Arial"/>
          <a:cs typeface="Arial"/>
          <a:sym typeface="Arial"/>
        </a:defRPr>
      </a:lvl8pPr>
      <a:lvl9pPr marL="0" marR="0" indent="0" algn="l" defTabSz="914100" rtl="0" latinLnBrk="0">
        <a:lnSpc>
          <a:spcPct val="90000"/>
        </a:lnSpc>
        <a:spcBef>
          <a:spcPts val="0"/>
        </a:spcBef>
        <a:spcAft>
          <a:spcPts val="0"/>
        </a:spcAft>
        <a:buClrTx/>
        <a:buSzTx/>
        <a:buFontTx/>
        <a:buNone/>
        <a:tabLst/>
        <a:defRPr sz="4398" b="0" i="0" u="none" strike="noStrike" cap="none" spc="0" baseline="0">
          <a:ln>
            <a:noFill/>
          </a:ln>
          <a:solidFill>
            <a:srgbClr val="000000"/>
          </a:solidFill>
          <a:uFillTx/>
          <a:latin typeface="Arial"/>
          <a:ea typeface="Arial"/>
          <a:cs typeface="Arial"/>
          <a:sym typeface="Arial"/>
        </a:defRPr>
      </a:lvl9pPr>
    </p:titleStyle>
    <p:bodyStyle>
      <a:lvl1pPr marL="228525" marR="0" indent="-228525" algn="l" defTabSz="914100" rtl="0" latinLnBrk="0">
        <a:lnSpc>
          <a:spcPct val="90000"/>
        </a:lnSpc>
        <a:spcBef>
          <a:spcPts val="999"/>
        </a:spcBef>
        <a:spcAft>
          <a:spcPts val="0"/>
        </a:spcAft>
        <a:buClrTx/>
        <a:buSzPct val="100000"/>
        <a:buFont typeface="Arial"/>
        <a:buChar char="•"/>
        <a:tabLst/>
        <a:defRPr sz="2799" b="0" i="0" u="none" strike="noStrike" cap="none" spc="0" baseline="0">
          <a:ln>
            <a:noFill/>
          </a:ln>
          <a:solidFill>
            <a:srgbClr val="000000"/>
          </a:solidFill>
          <a:uFillTx/>
          <a:latin typeface="Arial"/>
          <a:ea typeface="Arial"/>
          <a:cs typeface="Arial"/>
          <a:sym typeface="Arial"/>
        </a:defRPr>
      </a:lvl1pPr>
      <a:lvl2pPr marL="723663" marR="0" indent="-266613" algn="l" defTabSz="914100" rtl="0" latinLnBrk="0">
        <a:lnSpc>
          <a:spcPct val="90000"/>
        </a:lnSpc>
        <a:spcBef>
          <a:spcPts val="999"/>
        </a:spcBef>
        <a:spcAft>
          <a:spcPts val="0"/>
        </a:spcAft>
        <a:buClrTx/>
        <a:buSzPct val="100000"/>
        <a:buFont typeface="Arial"/>
        <a:buChar char="•"/>
        <a:tabLst/>
        <a:defRPr sz="2799" b="0" i="0" u="none" strike="noStrike" cap="none" spc="0" baseline="0">
          <a:ln>
            <a:noFill/>
          </a:ln>
          <a:solidFill>
            <a:srgbClr val="000000"/>
          </a:solidFill>
          <a:uFillTx/>
          <a:latin typeface="Arial"/>
          <a:ea typeface="Arial"/>
          <a:cs typeface="Arial"/>
          <a:sym typeface="Arial"/>
        </a:defRPr>
      </a:lvl2pPr>
      <a:lvl3pPr marL="1234034" marR="0" indent="-319933" algn="l" defTabSz="914100" rtl="0" latinLnBrk="0">
        <a:lnSpc>
          <a:spcPct val="90000"/>
        </a:lnSpc>
        <a:spcBef>
          <a:spcPts val="999"/>
        </a:spcBef>
        <a:spcAft>
          <a:spcPts val="0"/>
        </a:spcAft>
        <a:buClrTx/>
        <a:buSzPct val="100000"/>
        <a:buFont typeface="Arial"/>
        <a:buChar char="•"/>
        <a:tabLst/>
        <a:defRPr sz="2799" b="0" i="0" u="none" strike="noStrike" cap="none" spc="0" baseline="0">
          <a:ln>
            <a:noFill/>
          </a:ln>
          <a:solidFill>
            <a:srgbClr val="000000"/>
          </a:solidFill>
          <a:uFillTx/>
          <a:latin typeface="Arial"/>
          <a:ea typeface="Arial"/>
          <a:cs typeface="Arial"/>
          <a:sym typeface="Arial"/>
        </a:defRPr>
      </a:lvl3pPr>
      <a:lvl4pPr marL="1726635" marR="0" indent="-355484" algn="l" defTabSz="914100" rtl="0" latinLnBrk="0">
        <a:lnSpc>
          <a:spcPct val="90000"/>
        </a:lnSpc>
        <a:spcBef>
          <a:spcPts val="999"/>
        </a:spcBef>
        <a:spcAft>
          <a:spcPts val="0"/>
        </a:spcAft>
        <a:buClrTx/>
        <a:buSzPct val="100000"/>
        <a:buFont typeface="Arial"/>
        <a:buChar char="•"/>
        <a:tabLst/>
        <a:defRPr sz="2799" b="0" i="0" u="none" strike="noStrike" cap="none" spc="0" baseline="0">
          <a:ln>
            <a:noFill/>
          </a:ln>
          <a:solidFill>
            <a:srgbClr val="000000"/>
          </a:solidFill>
          <a:uFillTx/>
          <a:latin typeface="Arial"/>
          <a:ea typeface="Arial"/>
          <a:cs typeface="Arial"/>
          <a:sym typeface="Arial"/>
        </a:defRPr>
      </a:lvl4pPr>
      <a:lvl5pPr marL="2183685" marR="0" indent="-355484" algn="l" defTabSz="914100" rtl="0" latinLnBrk="0">
        <a:lnSpc>
          <a:spcPct val="90000"/>
        </a:lnSpc>
        <a:spcBef>
          <a:spcPts val="999"/>
        </a:spcBef>
        <a:spcAft>
          <a:spcPts val="0"/>
        </a:spcAft>
        <a:buClrTx/>
        <a:buSzPct val="100000"/>
        <a:buFont typeface="Arial"/>
        <a:buChar char="•"/>
        <a:tabLst/>
        <a:defRPr sz="2799" b="0" i="0" u="none" strike="noStrike" cap="none" spc="0" baseline="0">
          <a:ln>
            <a:noFill/>
          </a:ln>
          <a:solidFill>
            <a:srgbClr val="000000"/>
          </a:solidFill>
          <a:uFillTx/>
          <a:latin typeface="Arial"/>
          <a:ea typeface="Arial"/>
          <a:cs typeface="Arial"/>
          <a:sym typeface="Arial"/>
        </a:defRPr>
      </a:lvl5pPr>
      <a:lvl6pPr marL="2640735" marR="0" indent="-355484" algn="l" defTabSz="914100" rtl="0" latinLnBrk="0">
        <a:lnSpc>
          <a:spcPct val="90000"/>
        </a:lnSpc>
        <a:spcBef>
          <a:spcPts val="999"/>
        </a:spcBef>
        <a:spcAft>
          <a:spcPts val="0"/>
        </a:spcAft>
        <a:buClrTx/>
        <a:buSzPct val="100000"/>
        <a:buFont typeface="Arial"/>
        <a:buChar char="•"/>
        <a:tabLst/>
        <a:defRPr sz="2799" b="0" i="0" u="none" strike="noStrike" cap="none" spc="0" baseline="0">
          <a:ln>
            <a:noFill/>
          </a:ln>
          <a:solidFill>
            <a:srgbClr val="000000"/>
          </a:solidFill>
          <a:uFillTx/>
          <a:latin typeface="Arial"/>
          <a:ea typeface="Arial"/>
          <a:cs typeface="Arial"/>
          <a:sym typeface="Arial"/>
        </a:defRPr>
      </a:lvl6pPr>
      <a:lvl7pPr marL="3097786" marR="0" indent="-355484" algn="l" defTabSz="914100" rtl="0" latinLnBrk="0">
        <a:lnSpc>
          <a:spcPct val="90000"/>
        </a:lnSpc>
        <a:spcBef>
          <a:spcPts val="999"/>
        </a:spcBef>
        <a:spcAft>
          <a:spcPts val="0"/>
        </a:spcAft>
        <a:buClrTx/>
        <a:buSzPct val="100000"/>
        <a:buFont typeface="Arial"/>
        <a:buChar char="•"/>
        <a:tabLst/>
        <a:defRPr sz="2799" b="0" i="0" u="none" strike="noStrike" cap="none" spc="0" baseline="0">
          <a:ln>
            <a:noFill/>
          </a:ln>
          <a:solidFill>
            <a:srgbClr val="000000"/>
          </a:solidFill>
          <a:uFillTx/>
          <a:latin typeface="Arial"/>
          <a:ea typeface="Arial"/>
          <a:cs typeface="Arial"/>
          <a:sym typeface="Arial"/>
        </a:defRPr>
      </a:lvl7pPr>
      <a:lvl8pPr marL="3554836" marR="0" indent="-355484" algn="l" defTabSz="914100" rtl="0" latinLnBrk="0">
        <a:lnSpc>
          <a:spcPct val="90000"/>
        </a:lnSpc>
        <a:spcBef>
          <a:spcPts val="999"/>
        </a:spcBef>
        <a:spcAft>
          <a:spcPts val="0"/>
        </a:spcAft>
        <a:buClrTx/>
        <a:buSzPct val="100000"/>
        <a:buFont typeface="Arial"/>
        <a:buChar char="•"/>
        <a:tabLst/>
        <a:defRPr sz="2799" b="0" i="0" u="none" strike="noStrike" cap="none" spc="0" baseline="0">
          <a:ln>
            <a:noFill/>
          </a:ln>
          <a:solidFill>
            <a:srgbClr val="000000"/>
          </a:solidFill>
          <a:uFillTx/>
          <a:latin typeface="Arial"/>
          <a:ea typeface="Arial"/>
          <a:cs typeface="Arial"/>
          <a:sym typeface="Arial"/>
        </a:defRPr>
      </a:lvl8pPr>
      <a:lvl9pPr marL="4011886" marR="0" indent="-355484" algn="l" defTabSz="914100" rtl="0" latinLnBrk="0">
        <a:lnSpc>
          <a:spcPct val="90000"/>
        </a:lnSpc>
        <a:spcBef>
          <a:spcPts val="999"/>
        </a:spcBef>
        <a:spcAft>
          <a:spcPts val="0"/>
        </a:spcAft>
        <a:buClrTx/>
        <a:buSzPct val="100000"/>
        <a:buFont typeface="Arial"/>
        <a:buChar char="•"/>
        <a:tabLst/>
        <a:defRPr sz="2799" b="0" i="0" u="none" strike="noStrike" cap="none" spc="0" baseline="0">
          <a:ln>
            <a:noFill/>
          </a:ln>
          <a:solidFill>
            <a:srgbClr val="000000"/>
          </a:solidFill>
          <a:uFillTx/>
          <a:latin typeface="Arial"/>
          <a:ea typeface="Arial"/>
          <a:cs typeface="Arial"/>
          <a:sym typeface="Arial"/>
        </a:defRPr>
      </a:lvl9pPr>
    </p:bodyStyle>
    <p:otherStyle>
      <a:lvl1pPr marL="0" marR="0" indent="0" algn="r" defTabSz="457050" rtl="0" latinLnBrk="0">
        <a:lnSpc>
          <a:spcPct val="100000"/>
        </a:lnSpc>
        <a:spcBef>
          <a:spcPts val="0"/>
        </a:spcBef>
        <a:spcAft>
          <a:spcPts val="0"/>
        </a:spcAft>
        <a:buClrTx/>
        <a:buSzTx/>
        <a:buFontTx/>
        <a:buNone/>
        <a:tabLst/>
        <a:defRPr sz="1199" b="0" i="0" u="none" strike="noStrike" cap="none" spc="0" baseline="0">
          <a:ln>
            <a:noFill/>
          </a:ln>
          <a:solidFill>
            <a:schemeClr val="tx1"/>
          </a:solidFill>
          <a:uFillTx/>
          <a:latin typeface="+mn-lt"/>
          <a:ea typeface="+mn-ea"/>
          <a:cs typeface="+mn-cs"/>
          <a:sym typeface="Calibri"/>
        </a:defRPr>
      </a:lvl1pPr>
      <a:lvl2pPr marL="0" marR="0" indent="0" algn="r" defTabSz="457050" rtl="0" latinLnBrk="0">
        <a:lnSpc>
          <a:spcPct val="100000"/>
        </a:lnSpc>
        <a:spcBef>
          <a:spcPts val="0"/>
        </a:spcBef>
        <a:spcAft>
          <a:spcPts val="0"/>
        </a:spcAft>
        <a:buClrTx/>
        <a:buSzTx/>
        <a:buFontTx/>
        <a:buNone/>
        <a:tabLst/>
        <a:defRPr sz="1199" b="0" i="0" u="none" strike="noStrike" cap="none" spc="0" baseline="0">
          <a:ln>
            <a:noFill/>
          </a:ln>
          <a:solidFill>
            <a:schemeClr val="tx1"/>
          </a:solidFill>
          <a:uFillTx/>
          <a:latin typeface="+mn-lt"/>
          <a:ea typeface="+mn-ea"/>
          <a:cs typeface="+mn-cs"/>
          <a:sym typeface="Calibri"/>
        </a:defRPr>
      </a:lvl2pPr>
      <a:lvl3pPr marL="0" marR="0" indent="0" algn="r" defTabSz="457050" rtl="0" latinLnBrk="0">
        <a:lnSpc>
          <a:spcPct val="100000"/>
        </a:lnSpc>
        <a:spcBef>
          <a:spcPts val="0"/>
        </a:spcBef>
        <a:spcAft>
          <a:spcPts val="0"/>
        </a:spcAft>
        <a:buClrTx/>
        <a:buSzTx/>
        <a:buFontTx/>
        <a:buNone/>
        <a:tabLst/>
        <a:defRPr sz="1199" b="0" i="0" u="none" strike="noStrike" cap="none" spc="0" baseline="0">
          <a:ln>
            <a:noFill/>
          </a:ln>
          <a:solidFill>
            <a:schemeClr val="tx1"/>
          </a:solidFill>
          <a:uFillTx/>
          <a:latin typeface="+mn-lt"/>
          <a:ea typeface="+mn-ea"/>
          <a:cs typeface="+mn-cs"/>
          <a:sym typeface="Calibri"/>
        </a:defRPr>
      </a:lvl3pPr>
      <a:lvl4pPr marL="0" marR="0" indent="0" algn="r" defTabSz="457050" rtl="0" latinLnBrk="0">
        <a:lnSpc>
          <a:spcPct val="100000"/>
        </a:lnSpc>
        <a:spcBef>
          <a:spcPts val="0"/>
        </a:spcBef>
        <a:spcAft>
          <a:spcPts val="0"/>
        </a:spcAft>
        <a:buClrTx/>
        <a:buSzTx/>
        <a:buFontTx/>
        <a:buNone/>
        <a:tabLst/>
        <a:defRPr sz="1199" b="0" i="0" u="none" strike="noStrike" cap="none" spc="0" baseline="0">
          <a:ln>
            <a:noFill/>
          </a:ln>
          <a:solidFill>
            <a:schemeClr val="tx1"/>
          </a:solidFill>
          <a:uFillTx/>
          <a:latin typeface="+mn-lt"/>
          <a:ea typeface="+mn-ea"/>
          <a:cs typeface="+mn-cs"/>
          <a:sym typeface="Calibri"/>
        </a:defRPr>
      </a:lvl4pPr>
      <a:lvl5pPr marL="0" marR="0" indent="0" algn="r" defTabSz="457050" rtl="0" latinLnBrk="0">
        <a:lnSpc>
          <a:spcPct val="100000"/>
        </a:lnSpc>
        <a:spcBef>
          <a:spcPts val="0"/>
        </a:spcBef>
        <a:spcAft>
          <a:spcPts val="0"/>
        </a:spcAft>
        <a:buClrTx/>
        <a:buSzTx/>
        <a:buFontTx/>
        <a:buNone/>
        <a:tabLst/>
        <a:defRPr sz="1199" b="0" i="0" u="none" strike="noStrike" cap="none" spc="0" baseline="0">
          <a:ln>
            <a:noFill/>
          </a:ln>
          <a:solidFill>
            <a:schemeClr val="tx1"/>
          </a:solidFill>
          <a:uFillTx/>
          <a:latin typeface="+mn-lt"/>
          <a:ea typeface="+mn-ea"/>
          <a:cs typeface="+mn-cs"/>
          <a:sym typeface="Calibri"/>
        </a:defRPr>
      </a:lvl5pPr>
      <a:lvl6pPr marL="0" marR="0" indent="0" algn="r" defTabSz="457050" rtl="0" latinLnBrk="0">
        <a:lnSpc>
          <a:spcPct val="100000"/>
        </a:lnSpc>
        <a:spcBef>
          <a:spcPts val="0"/>
        </a:spcBef>
        <a:spcAft>
          <a:spcPts val="0"/>
        </a:spcAft>
        <a:buClrTx/>
        <a:buSzTx/>
        <a:buFontTx/>
        <a:buNone/>
        <a:tabLst/>
        <a:defRPr sz="1199" b="0" i="0" u="none" strike="noStrike" cap="none" spc="0" baseline="0">
          <a:ln>
            <a:noFill/>
          </a:ln>
          <a:solidFill>
            <a:schemeClr val="tx1"/>
          </a:solidFill>
          <a:uFillTx/>
          <a:latin typeface="+mn-lt"/>
          <a:ea typeface="+mn-ea"/>
          <a:cs typeface="+mn-cs"/>
          <a:sym typeface="Calibri"/>
        </a:defRPr>
      </a:lvl6pPr>
      <a:lvl7pPr marL="0" marR="0" indent="0" algn="r" defTabSz="457050" rtl="0" latinLnBrk="0">
        <a:lnSpc>
          <a:spcPct val="100000"/>
        </a:lnSpc>
        <a:spcBef>
          <a:spcPts val="0"/>
        </a:spcBef>
        <a:spcAft>
          <a:spcPts val="0"/>
        </a:spcAft>
        <a:buClrTx/>
        <a:buSzTx/>
        <a:buFontTx/>
        <a:buNone/>
        <a:tabLst/>
        <a:defRPr sz="1199" b="0" i="0" u="none" strike="noStrike" cap="none" spc="0" baseline="0">
          <a:ln>
            <a:noFill/>
          </a:ln>
          <a:solidFill>
            <a:schemeClr val="tx1"/>
          </a:solidFill>
          <a:uFillTx/>
          <a:latin typeface="+mn-lt"/>
          <a:ea typeface="+mn-ea"/>
          <a:cs typeface="+mn-cs"/>
          <a:sym typeface="Calibri"/>
        </a:defRPr>
      </a:lvl7pPr>
      <a:lvl8pPr marL="0" marR="0" indent="0" algn="r" defTabSz="457050" rtl="0" latinLnBrk="0">
        <a:lnSpc>
          <a:spcPct val="100000"/>
        </a:lnSpc>
        <a:spcBef>
          <a:spcPts val="0"/>
        </a:spcBef>
        <a:spcAft>
          <a:spcPts val="0"/>
        </a:spcAft>
        <a:buClrTx/>
        <a:buSzTx/>
        <a:buFontTx/>
        <a:buNone/>
        <a:tabLst/>
        <a:defRPr sz="1199" b="0" i="0" u="none" strike="noStrike" cap="none" spc="0" baseline="0">
          <a:ln>
            <a:noFill/>
          </a:ln>
          <a:solidFill>
            <a:schemeClr val="tx1"/>
          </a:solidFill>
          <a:uFillTx/>
          <a:latin typeface="+mn-lt"/>
          <a:ea typeface="+mn-ea"/>
          <a:cs typeface="+mn-cs"/>
          <a:sym typeface="Calibri"/>
        </a:defRPr>
      </a:lvl8pPr>
      <a:lvl9pPr marL="0" marR="0" indent="0" algn="r" defTabSz="457050" rtl="0" latinLnBrk="0">
        <a:lnSpc>
          <a:spcPct val="100000"/>
        </a:lnSpc>
        <a:spcBef>
          <a:spcPts val="0"/>
        </a:spcBef>
        <a:spcAft>
          <a:spcPts val="0"/>
        </a:spcAft>
        <a:buClrTx/>
        <a:buSzTx/>
        <a:buFontTx/>
        <a:buNone/>
        <a:tabLst/>
        <a:defRPr sz="1199"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02615"/>
            <a:ext cx="11832336" cy="640080"/>
          </a:xfrm>
          <a:prstGeom prst="rect">
            <a:avLst/>
          </a:prstGeom>
          <a:solidFill>
            <a:srgbClr val="00467F"/>
          </a:solidFill>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92370" y="1574411"/>
            <a:ext cx="11339967" cy="43860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a:extLst>
              <a:ext uri="{FF2B5EF4-FFF2-40B4-BE49-F238E27FC236}">
                <a16:creationId xmlns:a16="http://schemas.microsoft.com/office/drawing/2014/main" id="{7092909C-EFAC-4C33-9AC0-3B8524B400CD}"/>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6449529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 id="2147483814" r:id="rId26"/>
    <p:sldLayoutId id="2147483815" r:id="rId27"/>
    <p:sldLayoutId id="2147483816" r:id="rId28"/>
    <p:sldLayoutId id="2147483817" r:id="rId29"/>
    <p:sldLayoutId id="2147483818" r:id="rId30"/>
    <p:sldLayoutId id="2147483819" r:id="rId31"/>
    <p:sldLayoutId id="2147483820" r:id="rId32"/>
    <p:sldLayoutId id="2147483821" r:id="rId33"/>
    <p:sldLayoutId id="2147483822" r:id="rId34"/>
    <p:sldLayoutId id="2147483823" r:id="rId35"/>
    <p:sldLayoutId id="2147483824" r:id="rId36"/>
    <p:sldLayoutId id="2147483825" r:id="rId37"/>
    <p:sldLayoutId id="2147483826" r:id="rId38"/>
    <p:sldLayoutId id="2147483827" r:id="rId39"/>
    <p:sldLayoutId id="2147483828" r:id="rId40"/>
    <p:sldLayoutId id="2147483829" r:id="rId41"/>
    <p:sldLayoutId id="2147483830" r:id="rId42"/>
    <p:sldLayoutId id="2147483831" r:id="rId43"/>
    <p:sldLayoutId id="2147483832" r:id="rId44"/>
    <p:sldLayoutId id="2147483833" r:id="rId45"/>
    <p:sldLayoutId id="2147483834" r:id="rId46"/>
    <p:sldLayoutId id="2147483835" r:id="rId47"/>
    <p:sldLayoutId id="2147483836" r:id="rId48"/>
    <p:sldLayoutId id="2147483837" r:id="rId49"/>
    <p:sldLayoutId id="2147483838" r:id="rId50"/>
    <p:sldLayoutId id="2147483839" r:id="rId51"/>
    <p:sldLayoutId id="2147483840" r:id="rId52"/>
    <p:sldLayoutId id="2147483841" r:id="rId53"/>
    <p:sldLayoutId id="2147483842" r:id="rId54"/>
    <p:sldLayoutId id="2147483843" r:id="rId55"/>
    <p:sldLayoutId id="2147483844" r:id="rId56"/>
    <p:sldLayoutId id="2147483845" r:id="rId57"/>
    <p:sldLayoutId id="2147483846" r:id="rId58"/>
    <p:sldLayoutId id="2147483847" r:id="rId59"/>
    <p:sldLayoutId id="2147483848" r:id="rId60"/>
    <p:sldLayoutId id="2147483849" r:id="rId61"/>
    <p:sldLayoutId id="2147483850" r:id="rId62"/>
  </p:sldLayoutIdLst>
  <p:hf hdr="0" ftr="0" dt="0"/>
  <p:txStyles>
    <p:titleStyle>
      <a:lvl1pPr algn="l" defTabSz="914377" rtl="0" eaLnBrk="1" latinLnBrk="0" hangingPunct="1">
        <a:spcBef>
          <a:spcPct val="0"/>
        </a:spcBef>
        <a:buNone/>
        <a:defRPr sz="4000" kern="1200">
          <a:solidFill>
            <a:schemeClr val="bg1"/>
          </a:solidFill>
          <a:latin typeface="+mj-lt"/>
          <a:ea typeface="+mj-ea"/>
          <a:cs typeface="+mj-cs"/>
        </a:defRPr>
      </a:lvl1pPr>
    </p:titleStyle>
    <p:bodyStyle>
      <a:lvl1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509" indent="0" algn="l" defTabSz="914377"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02615"/>
            <a:ext cx="11832336" cy="640080"/>
          </a:xfrm>
          <a:prstGeom prst="rect">
            <a:avLst/>
          </a:prstGeom>
          <a:solidFill>
            <a:srgbClr val="00467F"/>
          </a:solidFill>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92370" y="1574411"/>
            <a:ext cx="11339967" cy="43860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a:extLst>
              <a:ext uri="{FF2B5EF4-FFF2-40B4-BE49-F238E27FC236}">
                <a16:creationId xmlns:a16="http://schemas.microsoft.com/office/drawing/2014/main" id="{7092909C-EFAC-4C33-9AC0-3B8524B400CD}"/>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8688359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872" r:id="rId21"/>
    <p:sldLayoutId id="2147483873" r:id="rId22"/>
    <p:sldLayoutId id="2147483874" r:id="rId23"/>
    <p:sldLayoutId id="2147483875" r:id="rId24"/>
    <p:sldLayoutId id="2147483876" r:id="rId25"/>
    <p:sldLayoutId id="2147483877" r:id="rId26"/>
    <p:sldLayoutId id="2147483878" r:id="rId27"/>
    <p:sldLayoutId id="2147483879" r:id="rId28"/>
    <p:sldLayoutId id="2147483880" r:id="rId29"/>
    <p:sldLayoutId id="2147483881" r:id="rId30"/>
    <p:sldLayoutId id="2147483882" r:id="rId31"/>
    <p:sldLayoutId id="2147483883" r:id="rId32"/>
    <p:sldLayoutId id="2147483884" r:id="rId33"/>
    <p:sldLayoutId id="2147483885" r:id="rId34"/>
    <p:sldLayoutId id="2147483886" r:id="rId35"/>
    <p:sldLayoutId id="2147483887" r:id="rId36"/>
    <p:sldLayoutId id="2147483888" r:id="rId37"/>
    <p:sldLayoutId id="2147483889" r:id="rId38"/>
    <p:sldLayoutId id="2147483890" r:id="rId39"/>
    <p:sldLayoutId id="2147483891" r:id="rId40"/>
    <p:sldLayoutId id="2147483892" r:id="rId41"/>
    <p:sldLayoutId id="2147483893" r:id="rId42"/>
    <p:sldLayoutId id="2147483894" r:id="rId43"/>
    <p:sldLayoutId id="2147483895" r:id="rId44"/>
    <p:sldLayoutId id="2147483896" r:id="rId45"/>
    <p:sldLayoutId id="2147483897" r:id="rId46"/>
    <p:sldLayoutId id="2147483898" r:id="rId47"/>
    <p:sldLayoutId id="2147483899" r:id="rId48"/>
    <p:sldLayoutId id="2147483900" r:id="rId49"/>
    <p:sldLayoutId id="2147483901" r:id="rId50"/>
    <p:sldLayoutId id="2147483902" r:id="rId51"/>
    <p:sldLayoutId id="2147483903" r:id="rId52"/>
    <p:sldLayoutId id="2147483904" r:id="rId53"/>
    <p:sldLayoutId id="2147483905" r:id="rId54"/>
    <p:sldLayoutId id="2147483906" r:id="rId55"/>
    <p:sldLayoutId id="2147483907" r:id="rId56"/>
    <p:sldLayoutId id="2147483908" r:id="rId57"/>
    <p:sldLayoutId id="2147483909" r:id="rId58"/>
    <p:sldLayoutId id="2147483910" r:id="rId59"/>
  </p:sldLayoutIdLst>
  <p:hf hdr="0" dt="0"/>
  <p:txStyles>
    <p:titleStyle>
      <a:lvl1pPr algn="l" defTabSz="914377" rtl="0" eaLnBrk="1" latinLnBrk="0" hangingPunct="1">
        <a:spcBef>
          <a:spcPct val="0"/>
        </a:spcBef>
        <a:buNone/>
        <a:defRPr sz="4000" kern="1200">
          <a:solidFill>
            <a:schemeClr val="bg1"/>
          </a:solidFill>
          <a:latin typeface="+mj-lt"/>
          <a:ea typeface="+mj-ea"/>
          <a:cs typeface="+mj-cs"/>
        </a:defRPr>
      </a:lvl1pPr>
    </p:titleStyle>
    <p:bodyStyle>
      <a:lvl1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509" indent="0" algn="l" defTabSz="914377"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02615"/>
            <a:ext cx="11832336" cy="640080"/>
          </a:xfrm>
          <a:prstGeom prst="rect">
            <a:avLst/>
          </a:prstGeom>
          <a:solidFill>
            <a:srgbClr val="00467F"/>
          </a:solidFill>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92370" y="1574411"/>
            <a:ext cx="11339967" cy="43860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a:extLst>
              <a:ext uri="{FF2B5EF4-FFF2-40B4-BE49-F238E27FC236}">
                <a16:creationId xmlns:a16="http://schemas.microsoft.com/office/drawing/2014/main" id="{7092909C-EFAC-4C33-9AC0-3B8524B400CD}"/>
              </a:ext>
            </a:extLst>
          </p:cNvPr>
          <p:cNvSpPr txBox="1">
            <a:spLocks/>
          </p:cNvSpPr>
          <p:nvPr userDrawn="1"/>
        </p:nvSpPr>
        <p:spPr>
          <a:xfrm>
            <a:off x="91441" y="648309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F75B4CE-5129-41CA-A75E-F2AE589D1F47}" type="slidenum">
              <a:rPr kumimoji="0" lang="en-US" sz="1800" b="1" i="0" u="none" strike="noStrike" kern="1200" cap="none" spc="0" normalizeH="0" baseline="0" noProof="0" smtClean="0">
                <a:ln>
                  <a:noFill/>
                </a:ln>
                <a:solidFill>
                  <a:srgbClr val="5B9BD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5B9BD5"/>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51147878"/>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 id="2147483933" r:id="rId22"/>
    <p:sldLayoutId id="2147483934" r:id="rId23"/>
    <p:sldLayoutId id="2147483935" r:id="rId24"/>
    <p:sldLayoutId id="2147483936" r:id="rId25"/>
    <p:sldLayoutId id="2147483937" r:id="rId26"/>
    <p:sldLayoutId id="2147483938" r:id="rId27"/>
    <p:sldLayoutId id="2147483939" r:id="rId28"/>
    <p:sldLayoutId id="2147483940" r:id="rId29"/>
    <p:sldLayoutId id="2147483941" r:id="rId30"/>
    <p:sldLayoutId id="2147483942" r:id="rId31"/>
    <p:sldLayoutId id="2147483943" r:id="rId32"/>
    <p:sldLayoutId id="2147483944" r:id="rId33"/>
    <p:sldLayoutId id="2147483945" r:id="rId34"/>
    <p:sldLayoutId id="2147483946" r:id="rId35"/>
    <p:sldLayoutId id="2147483947" r:id="rId36"/>
    <p:sldLayoutId id="2147483948" r:id="rId37"/>
    <p:sldLayoutId id="2147483949" r:id="rId38"/>
    <p:sldLayoutId id="2147483950" r:id="rId39"/>
    <p:sldLayoutId id="2147483951" r:id="rId40"/>
    <p:sldLayoutId id="2147483952" r:id="rId41"/>
    <p:sldLayoutId id="2147483953" r:id="rId42"/>
    <p:sldLayoutId id="2147483954" r:id="rId43"/>
    <p:sldLayoutId id="2147483955" r:id="rId44"/>
    <p:sldLayoutId id="2147483956" r:id="rId45"/>
    <p:sldLayoutId id="2147483957" r:id="rId46"/>
    <p:sldLayoutId id="2147483958" r:id="rId47"/>
    <p:sldLayoutId id="2147483959" r:id="rId48"/>
    <p:sldLayoutId id="2147483960" r:id="rId49"/>
    <p:sldLayoutId id="2147483961" r:id="rId50"/>
    <p:sldLayoutId id="2147483962" r:id="rId51"/>
    <p:sldLayoutId id="2147483963" r:id="rId52"/>
    <p:sldLayoutId id="2147483964" r:id="rId53"/>
    <p:sldLayoutId id="2147483965" r:id="rId54"/>
    <p:sldLayoutId id="2147483966" r:id="rId55"/>
  </p:sldLayoutIdLst>
  <p:hf hdr="0" dt="0"/>
  <p:txStyles>
    <p:titleStyle>
      <a:lvl1pPr algn="l" defTabSz="914377" rtl="0" eaLnBrk="1" latinLnBrk="0" hangingPunct="1">
        <a:spcBef>
          <a:spcPct val="0"/>
        </a:spcBef>
        <a:buNone/>
        <a:defRPr sz="4000" kern="1200">
          <a:solidFill>
            <a:schemeClr val="bg1"/>
          </a:solidFill>
          <a:latin typeface="+mj-lt"/>
          <a:ea typeface="+mj-ea"/>
          <a:cs typeface="+mj-cs"/>
        </a:defRPr>
      </a:lvl1pPr>
    </p:titleStyle>
    <p:bodyStyle>
      <a:lvl1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509" indent="0" algn="l" defTabSz="914377"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comments" Target="../comments/commen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61.xm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5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53.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13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3.xml"/><Relationship Id="rId1" Type="http://schemas.openxmlformats.org/officeDocument/2006/relationships/video" Target="https://www.youtube.com/embed/aTZGfe2Q_6c?feature=oembed" TargetMode="External"/><Relationship Id="rId5" Type="http://schemas.openxmlformats.org/officeDocument/2006/relationships/image" Target="../media/image42.jpeg"/><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83.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194.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19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2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4.xml"/><Relationship Id="rId1" Type="http://schemas.openxmlformats.org/officeDocument/2006/relationships/slideLayout" Target="../slideLayouts/slideLayout19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5.xml"/><Relationship Id="rId1" Type="http://schemas.openxmlformats.org/officeDocument/2006/relationships/slideLayout" Target="../slideLayouts/slideLayout19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hyperlink" Target="mailto:hollidaye@umkc.edu" TargetMode="External"/><Relationship Id="rId2" Type="http://schemas.openxmlformats.org/officeDocument/2006/relationships/notesSlide" Target="../notesSlides/notesSlide47.xml"/><Relationship Id="rId1" Type="http://schemas.openxmlformats.org/officeDocument/2006/relationships/slideLayout" Target="../slideLayouts/slideLayout53.xml"/><Relationship Id="rId5" Type="http://schemas.openxmlformats.org/officeDocument/2006/relationships/hyperlink" Target="mailto:jwolfe@commcare1.org" TargetMode="External"/><Relationship Id="rId4" Type="http://schemas.openxmlformats.org/officeDocument/2006/relationships/hyperlink" Target="mailto:sherry@umkc.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Stacked color bars with 8 different colors" title="Stacked color bars"/>
          <p:cNvPicPr>
            <a:picLocks noGrp="1" noChangeAspect="1"/>
          </p:cNvPicPr>
          <p:nvPr>
            <p:ph type="pic" sz="quarter" idx="4294967295"/>
          </p:nvPr>
        </p:nvPicPr>
        <p:blipFill rotWithShape="1">
          <a:blip r:embed="rId4">
            <a:extLst>
              <a:ext uri="{28A0092B-C50C-407E-A947-70E740481C1C}">
                <a14:useLocalDpi xmlns:a14="http://schemas.microsoft.com/office/drawing/2010/main" val="0"/>
              </a:ext>
            </a:extLst>
          </a:blip>
          <a:srcRect t="13737" b="13737"/>
          <a:stretch/>
        </p:blipFill>
        <p:spPr>
          <a:xfrm>
            <a:off x="6291263" y="4718050"/>
            <a:ext cx="5900737" cy="2139950"/>
          </a:xfrm>
        </p:spPr>
      </p:pic>
      <p:sp>
        <p:nvSpPr>
          <p:cNvPr id="8" name="Title 7">
            <a:extLst>
              <a:ext uri="{FF2B5EF4-FFF2-40B4-BE49-F238E27FC236}">
                <a16:creationId xmlns:a16="http://schemas.microsoft.com/office/drawing/2014/main" id="{11C24FF9-22BB-472C-9F01-94EFD0B46A57}"/>
              </a:ext>
            </a:extLst>
          </p:cNvPr>
          <p:cNvSpPr>
            <a:spLocks noGrp="1"/>
          </p:cNvSpPr>
          <p:nvPr>
            <p:ph type="title"/>
          </p:nvPr>
        </p:nvSpPr>
        <p:spPr>
          <a:xfrm>
            <a:off x="319535" y="2516385"/>
            <a:ext cx="11943456" cy="1111495"/>
          </a:xfrm>
        </p:spPr>
        <p:txBody>
          <a:bodyPr>
            <a:normAutofit fontScale="90000"/>
          </a:bodyPr>
          <a:lstStyle/>
          <a:p>
            <a:r>
              <a:rPr lang="en-US" b="1" dirty="0"/>
              <a:t>Community Perceptions of Opioid Overdoses: </a:t>
            </a:r>
            <a:br>
              <a:rPr lang="en-US" b="1" dirty="0"/>
            </a:br>
            <a:r>
              <a:rPr lang="en-US" b="1" dirty="0"/>
              <a:t>Brains, Bias, and Best Practices</a:t>
            </a:r>
            <a:br>
              <a:rPr lang="en-US" b="1" dirty="0"/>
            </a:br>
            <a:endParaRPr lang="en-US" dirty="0"/>
          </a:p>
        </p:txBody>
      </p:sp>
      <p:sp>
        <p:nvSpPr>
          <p:cNvPr id="11" name="Text Placeholder 10">
            <a:extLst>
              <a:ext uri="{FF2B5EF4-FFF2-40B4-BE49-F238E27FC236}">
                <a16:creationId xmlns:a16="http://schemas.microsoft.com/office/drawing/2014/main" id="{612726C4-FA51-4EA2-B16D-09A124425712}"/>
              </a:ext>
            </a:extLst>
          </p:cNvPr>
          <p:cNvSpPr>
            <a:spLocks noGrp="1"/>
          </p:cNvSpPr>
          <p:nvPr>
            <p:ph type="body" sz="quarter" idx="10"/>
          </p:nvPr>
        </p:nvSpPr>
        <p:spPr>
          <a:xfrm>
            <a:off x="2395675" y="3429000"/>
            <a:ext cx="9607551" cy="1608610"/>
          </a:xfrm>
        </p:spPr>
        <p:txBody>
          <a:bodyPr/>
          <a:lstStyle/>
          <a:p>
            <a:pPr algn="r"/>
            <a:r>
              <a:rPr lang="en-US" b="1" dirty="0"/>
              <a:t>Erika Holliday, Bree Sherry, Jennifer Wolfe </a:t>
            </a:r>
          </a:p>
          <a:p>
            <a:pPr algn="r"/>
            <a:r>
              <a:rPr lang="en-US" b="1" dirty="0"/>
              <a:t>Mid America Addiction Technology Transfer Center</a:t>
            </a:r>
          </a:p>
          <a:p>
            <a:pPr algn="r"/>
            <a:r>
              <a:rPr lang="en-US" b="1"/>
              <a:t>June 2, </a:t>
            </a:r>
            <a:r>
              <a:rPr lang="en-US" b="1" dirty="0"/>
              <a:t>2021</a:t>
            </a:r>
          </a:p>
        </p:txBody>
      </p:sp>
    </p:spTree>
    <p:custDataLst>
      <p:tags r:id="rId1"/>
    </p:custDataLst>
    <p:extLst>
      <p:ext uri="{BB962C8B-B14F-4D97-AF65-F5344CB8AC3E}">
        <p14:creationId xmlns:p14="http://schemas.microsoft.com/office/powerpoint/2010/main" val="129637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wl of ice cream">
            <a:extLst>
              <a:ext uri="{FF2B5EF4-FFF2-40B4-BE49-F238E27FC236}">
                <a16:creationId xmlns:a16="http://schemas.microsoft.com/office/drawing/2014/main" id="{F80E2CEC-5BAC-4498-B2D6-96535B6320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3877" y="284506"/>
            <a:ext cx="9103883" cy="6069255"/>
          </a:xfrm>
          <a:prstGeom prst="rect">
            <a:avLst/>
          </a:prstGeom>
        </p:spPr>
      </p:pic>
      <p:sp>
        <p:nvSpPr>
          <p:cNvPr id="2" name="Title 1">
            <a:extLst>
              <a:ext uri="{FF2B5EF4-FFF2-40B4-BE49-F238E27FC236}">
                <a16:creationId xmlns:a16="http://schemas.microsoft.com/office/drawing/2014/main" id="{19EA9649-9A09-4C5E-BA7D-4002C5E79B91}"/>
              </a:ext>
            </a:extLst>
          </p:cNvPr>
          <p:cNvSpPr>
            <a:spLocks noGrp="1"/>
          </p:cNvSpPr>
          <p:nvPr>
            <p:ph type="title"/>
          </p:nvPr>
        </p:nvSpPr>
        <p:spPr/>
        <p:txBody>
          <a:bodyPr/>
          <a:lstStyle/>
          <a:p>
            <a:br>
              <a:rPr lang="en-US" sz="3600" dirty="0"/>
            </a:br>
            <a:r>
              <a:rPr lang="en-US" sz="3600" dirty="0"/>
              <a:t>Ice Cream</a:t>
            </a:r>
          </a:p>
        </p:txBody>
      </p:sp>
    </p:spTree>
    <p:extLst>
      <p:ext uri="{BB962C8B-B14F-4D97-AF65-F5344CB8AC3E}">
        <p14:creationId xmlns:p14="http://schemas.microsoft.com/office/powerpoint/2010/main" val="610723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17A981-70AF-415F-A29D-977E4D14A3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0289" y="239106"/>
            <a:ext cx="9240083" cy="6160055"/>
          </a:xfrm>
          <a:prstGeom prst="rect">
            <a:avLst/>
          </a:prstGeom>
        </p:spPr>
      </p:pic>
      <p:sp>
        <p:nvSpPr>
          <p:cNvPr id="2" name="Title 1" descr="Picture of a smiling baby ">
            <a:extLst>
              <a:ext uri="{FF2B5EF4-FFF2-40B4-BE49-F238E27FC236}">
                <a16:creationId xmlns:a16="http://schemas.microsoft.com/office/drawing/2014/main" id="{B720F30E-4D91-4F17-80F6-AB5370145C87}"/>
              </a:ext>
            </a:extLst>
          </p:cNvPr>
          <p:cNvSpPr>
            <a:spLocks noGrp="1"/>
          </p:cNvSpPr>
          <p:nvPr>
            <p:ph type="title"/>
          </p:nvPr>
        </p:nvSpPr>
        <p:spPr/>
        <p:txBody>
          <a:bodyPr vert="horz"/>
          <a:lstStyle/>
          <a:p>
            <a:r>
              <a:rPr lang="en-US" sz="3200" dirty="0"/>
              <a:t>Baby </a:t>
            </a:r>
          </a:p>
        </p:txBody>
      </p:sp>
    </p:spTree>
    <p:extLst>
      <p:ext uri="{BB962C8B-B14F-4D97-AF65-F5344CB8AC3E}">
        <p14:creationId xmlns:p14="http://schemas.microsoft.com/office/powerpoint/2010/main" val="2790844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tack of paper money&#10;&#10;">
            <a:extLst>
              <a:ext uri="{FF2B5EF4-FFF2-40B4-BE49-F238E27FC236}">
                <a16:creationId xmlns:a16="http://schemas.microsoft.com/office/drawing/2014/main" id="{97801561-8738-4130-A123-EBAAD8D27A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3312" y="-27520"/>
            <a:ext cx="7799299" cy="6665788"/>
          </a:xfrm>
          <a:prstGeom prst="rect">
            <a:avLst/>
          </a:prstGeom>
        </p:spPr>
      </p:pic>
      <p:sp>
        <p:nvSpPr>
          <p:cNvPr id="2" name="Title 1">
            <a:extLst>
              <a:ext uri="{FF2B5EF4-FFF2-40B4-BE49-F238E27FC236}">
                <a16:creationId xmlns:a16="http://schemas.microsoft.com/office/drawing/2014/main" id="{644EBCD2-32C3-48C2-BBE2-2DAD16E1B77E}"/>
              </a:ext>
            </a:extLst>
          </p:cNvPr>
          <p:cNvSpPr>
            <a:spLocks noGrp="1"/>
          </p:cNvSpPr>
          <p:nvPr>
            <p:ph type="title"/>
          </p:nvPr>
        </p:nvSpPr>
        <p:spPr/>
        <p:txBody>
          <a:bodyPr vert="horz"/>
          <a:lstStyle/>
          <a:p>
            <a:r>
              <a:rPr lang="en-US" sz="3600" dirty="0"/>
              <a:t>$$$$</a:t>
            </a:r>
          </a:p>
        </p:txBody>
      </p:sp>
    </p:spTree>
    <p:extLst>
      <p:ext uri="{BB962C8B-B14F-4D97-AF65-F5344CB8AC3E}">
        <p14:creationId xmlns:p14="http://schemas.microsoft.com/office/powerpoint/2010/main" val="25751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507771-404A-442F-B98C-377203442045}"/>
              </a:ext>
            </a:extLst>
          </p:cNvPr>
          <p:cNvSpPr>
            <a:spLocks noGrp="1"/>
          </p:cNvSpPr>
          <p:nvPr>
            <p:ph type="title"/>
          </p:nvPr>
        </p:nvSpPr>
        <p:spPr/>
        <p:txBody>
          <a:bodyPr>
            <a:normAutofit/>
          </a:bodyPr>
          <a:lstStyle/>
          <a:p>
            <a:r>
              <a:rPr lang="en-US" sz="8800" dirty="0"/>
              <a:t>This is dopamine.</a:t>
            </a:r>
          </a:p>
        </p:txBody>
      </p:sp>
    </p:spTree>
    <p:extLst>
      <p:ext uri="{BB962C8B-B14F-4D97-AF65-F5344CB8AC3E}">
        <p14:creationId xmlns:p14="http://schemas.microsoft.com/office/powerpoint/2010/main" val="2094833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Dopamine Levels Compared</a:t>
            </a:r>
          </a:p>
        </p:txBody>
      </p:sp>
      <p:pic>
        <p:nvPicPr>
          <p:cNvPr id="1026" name="Picture 2" descr="Explain the image here ">
            <a:extLst>
              <a:ext uri="{FF2B5EF4-FFF2-40B4-BE49-F238E27FC236}">
                <a16:creationId xmlns:a16="http://schemas.microsoft.com/office/drawing/2014/main" id="{27FCC761-B3C6-44E6-990E-21332F75E80C}"/>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3022601" y="1450748"/>
            <a:ext cx="7634444" cy="45291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9CBBF8A-BA9F-40AE-B0C7-FC4F9057B28A}"/>
              </a:ext>
            </a:extLst>
          </p:cNvPr>
          <p:cNvSpPr txBox="1"/>
          <p:nvPr/>
        </p:nvSpPr>
        <p:spPr>
          <a:xfrm>
            <a:off x="2831215" y="6277083"/>
            <a:ext cx="8635227" cy="276999"/>
          </a:xfrm>
          <a:prstGeom prst="rect">
            <a:avLst/>
          </a:prstGeom>
          <a:noFill/>
        </p:spPr>
        <p:txBody>
          <a:bodyPr wrap="square" rtlCol="0">
            <a:spAutoFit/>
          </a:bodyPr>
          <a:lstStyle/>
          <a:p>
            <a:pPr algn="ctr"/>
            <a:r>
              <a:rPr lang="en-US" sz="1200" dirty="0"/>
              <a:t>http://econintersect.com/pages/contributors/contributor.php?post=201806211729 </a:t>
            </a:r>
          </a:p>
        </p:txBody>
      </p:sp>
    </p:spTree>
    <p:extLst>
      <p:ext uri="{BB962C8B-B14F-4D97-AF65-F5344CB8AC3E}">
        <p14:creationId xmlns:p14="http://schemas.microsoft.com/office/powerpoint/2010/main" val="4050647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What Do Substances Do to the Brain?</a:t>
            </a:r>
          </a:p>
        </p:txBody>
      </p:sp>
      <p:pic>
        <p:nvPicPr>
          <p:cNvPr id="2050" name="Picture 2">
            <a:extLst>
              <a:ext uri="{FF2B5EF4-FFF2-40B4-BE49-F238E27FC236}">
                <a16:creationId xmlns:a16="http://schemas.microsoft.com/office/drawing/2014/main" id="{5C3A920B-9AD4-4DBC-B6FF-36288165A87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97476" y="1026985"/>
            <a:ext cx="7197048" cy="4804030"/>
          </a:xfrm>
          <a:prstGeom prst="rect">
            <a:avLst/>
          </a:prstGeom>
          <a:solidFill>
            <a:srgbClr val="FFFFFF"/>
          </a:solidFill>
        </p:spPr>
      </p:pic>
    </p:spTree>
    <p:extLst>
      <p:ext uri="{BB962C8B-B14F-4D97-AF65-F5344CB8AC3E}">
        <p14:creationId xmlns:p14="http://schemas.microsoft.com/office/powerpoint/2010/main" val="751004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con&#10;&#10;Description automatically generated">
            <a:extLst>
              <a:ext uri="{FF2B5EF4-FFF2-40B4-BE49-F238E27FC236}">
                <a16:creationId xmlns:a16="http://schemas.microsoft.com/office/drawing/2014/main" id="{898C08DF-19FC-46EC-905A-C85C65CF06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4993" y="4042431"/>
            <a:ext cx="2757895" cy="2757895"/>
          </a:xfrm>
          <a:prstGeom prst="rect">
            <a:avLst/>
          </a:prstGeom>
        </p:spPr>
      </p:pic>
      <p:sp>
        <p:nvSpPr>
          <p:cNvPr id="2" name="Title 1"/>
          <p:cNvSpPr>
            <a:spLocks noGrp="1"/>
          </p:cNvSpPr>
          <p:nvPr>
            <p:ph type="title"/>
          </p:nvPr>
        </p:nvSpPr>
        <p:spPr>
          <a:xfrm>
            <a:off x="2448735" y="57674"/>
            <a:ext cx="7624483" cy="994172"/>
          </a:xfrm>
        </p:spPr>
        <p:txBody>
          <a:bodyPr/>
          <a:lstStyle/>
          <a:p>
            <a:pPr algn="ctr"/>
            <a:r>
              <a:rPr lang="en-US" sz="4000" b="1" dirty="0">
                <a:latin typeface="Arial" panose="020B0604020202020204" pitchFamily="34" charset="0"/>
                <a:cs typeface="Arial" panose="020B0604020202020204" pitchFamily="34" charset="0"/>
              </a:rPr>
              <a:t>However…</a:t>
            </a:r>
          </a:p>
        </p:txBody>
      </p:sp>
      <p:sp>
        <p:nvSpPr>
          <p:cNvPr id="3" name="Content Placeholder 2"/>
          <p:cNvSpPr>
            <a:spLocks noGrp="1"/>
          </p:cNvSpPr>
          <p:nvPr>
            <p:ph idx="1"/>
          </p:nvPr>
        </p:nvSpPr>
        <p:spPr>
          <a:xfrm>
            <a:off x="2118783" y="1277299"/>
            <a:ext cx="8629650" cy="2594789"/>
          </a:xfrm>
        </p:spPr>
        <p:txBody>
          <a:bodyPr>
            <a:normAutofit fontScale="92500" lnSpcReduction="10000"/>
          </a:bodyPr>
          <a:lstStyle/>
          <a:p>
            <a:pPr marL="457200" indent="-457200">
              <a:lnSpc>
                <a:spcPct val="1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The extreme amount of dopamine the brain gets from drugs has a backwards swing to it. </a:t>
            </a:r>
          </a:p>
          <a:p>
            <a:pPr marL="457200" indent="-457200">
              <a:lnSpc>
                <a:spcPct val="1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After continued use of a substance, the brain becomes reliant on it. </a:t>
            </a:r>
          </a:p>
          <a:p>
            <a:pPr marL="457200" indent="-457200">
              <a:lnSpc>
                <a:spcPct val="100000"/>
              </a:lnSpc>
              <a:buFont typeface="Arial" panose="020B0604020202020204" pitchFamily="34" charset="0"/>
              <a:buChar char="•"/>
            </a:pPr>
            <a:r>
              <a:rPr lang="en-US" sz="2800" b="1" dirty="0">
                <a:latin typeface="Arial" panose="020B0604020202020204" pitchFamily="34" charset="0"/>
                <a:cs typeface="Arial" panose="020B0604020202020204" pitchFamily="34" charset="0"/>
              </a:rPr>
              <a:t>The large amount of dopamine is now what the brain needs for the body to survive</a:t>
            </a:r>
            <a:r>
              <a:rPr lang="en-US" sz="2800"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532809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868" y="837270"/>
            <a:ext cx="7624483" cy="994172"/>
          </a:xfrm>
        </p:spPr>
        <p:txBody>
          <a:bodyPr>
            <a:normAutofit/>
          </a:bodyPr>
          <a:lstStyle/>
          <a:p>
            <a:r>
              <a:rPr lang="en-US" dirty="0">
                <a:latin typeface="Arial" panose="020B0604020202020204" pitchFamily="34" charset="0"/>
                <a:cs typeface="Arial" panose="020B0604020202020204" pitchFamily="34" charset="0"/>
              </a:rPr>
              <a:t>Withdrawal: Why it’s so hard to stop</a:t>
            </a:r>
          </a:p>
        </p:txBody>
      </p:sp>
      <p:sp>
        <p:nvSpPr>
          <p:cNvPr id="3" name="Content Placeholder 2"/>
          <p:cNvSpPr>
            <a:spLocks noGrp="1"/>
          </p:cNvSpPr>
          <p:nvPr>
            <p:ph idx="1"/>
          </p:nvPr>
        </p:nvSpPr>
        <p:spPr>
          <a:xfrm>
            <a:off x="2414867" y="2219745"/>
            <a:ext cx="4190584" cy="4520689"/>
          </a:xfrm>
        </p:spPr>
        <p:txBody>
          <a:bodyPr>
            <a:normAutofit fontScale="92500" lnSpcReduction="20000"/>
          </a:bodyPr>
          <a:lstStyle/>
          <a:p>
            <a:r>
              <a:rPr lang="en-US" sz="2000" dirty="0">
                <a:latin typeface="Arial" panose="020B0604020202020204" pitchFamily="34" charset="0"/>
                <a:cs typeface="Arial" panose="020B0604020202020204" pitchFamily="34" charset="0"/>
              </a:rPr>
              <a:t>When drug use stops, the brain is overwhelmed by a sudden overabundance of neurochemicals, </a:t>
            </a:r>
          </a:p>
          <a:p>
            <a:r>
              <a:rPr lang="en-US" sz="2000" dirty="0">
                <a:latin typeface="Arial" panose="020B0604020202020204" pitchFamily="34" charset="0"/>
                <a:cs typeface="Arial" panose="020B0604020202020204" pitchFamily="34" charset="0"/>
              </a:rPr>
              <a:t>This produces extreme: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Anxiety</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Agitation</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Flu like symptoms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Insomnia</a:t>
            </a:r>
          </a:p>
          <a:p>
            <a:r>
              <a:rPr lang="en-US" sz="2000" dirty="0">
                <a:latin typeface="Arial" panose="020B0604020202020204" pitchFamily="34" charset="0"/>
                <a:cs typeface="Arial" panose="020B0604020202020204" pitchFamily="34" charset="0"/>
              </a:rPr>
              <a:t>Since many people use substances or activities to “self-medicate” for psychological issues, such as depression, these moods will be particularly noticeable during withdrawal.</a:t>
            </a:r>
          </a:p>
          <a:p>
            <a:endParaRPr lang="en-US" dirty="0"/>
          </a:p>
        </p:txBody>
      </p:sp>
      <p:pic>
        <p:nvPicPr>
          <p:cNvPr id="6" name="Picture 5" descr="A picture containing text, wall, person&#10;&#10;Description automatically generated">
            <a:extLst>
              <a:ext uri="{FF2B5EF4-FFF2-40B4-BE49-F238E27FC236}">
                <a16:creationId xmlns:a16="http://schemas.microsoft.com/office/drawing/2014/main" id="{9FD973CE-41ED-4F91-B3BF-C7F89BCF0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977" y="2590220"/>
            <a:ext cx="3682683" cy="2569447"/>
          </a:xfrm>
          <a:prstGeom prst="rect">
            <a:avLst/>
          </a:prstGeom>
        </p:spPr>
      </p:pic>
      <p:sp>
        <p:nvSpPr>
          <p:cNvPr id="4" name="TextBox 3">
            <a:extLst>
              <a:ext uri="{FF2B5EF4-FFF2-40B4-BE49-F238E27FC236}">
                <a16:creationId xmlns:a16="http://schemas.microsoft.com/office/drawing/2014/main" id="{97F85446-1074-47CF-9AFB-B0C3E3142EBB}"/>
              </a:ext>
            </a:extLst>
          </p:cNvPr>
          <p:cNvSpPr txBox="1"/>
          <p:nvPr/>
        </p:nvSpPr>
        <p:spPr>
          <a:xfrm>
            <a:off x="6951785" y="5533292"/>
            <a:ext cx="3247292" cy="246221"/>
          </a:xfrm>
          <a:prstGeom prst="rect">
            <a:avLst/>
          </a:prstGeom>
          <a:noFill/>
        </p:spPr>
        <p:txBody>
          <a:bodyPr wrap="square" rtlCol="0">
            <a:spAutoFit/>
          </a:bodyPr>
          <a:lstStyle/>
          <a:p>
            <a:r>
              <a:rPr lang="en-US" sz="1000" dirty="0"/>
              <a:t>https://medlineplus.gov/ency/article/000949.htm</a:t>
            </a:r>
          </a:p>
        </p:txBody>
      </p:sp>
    </p:spTree>
    <p:extLst>
      <p:ext uri="{BB962C8B-B14F-4D97-AF65-F5344CB8AC3E}">
        <p14:creationId xmlns:p14="http://schemas.microsoft.com/office/powerpoint/2010/main" val="1560657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480" y="171064"/>
            <a:ext cx="7624483" cy="994172"/>
          </a:xfrm>
        </p:spPr>
        <p:txBody>
          <a:bodyPr/>
          <a:lstStyle/>
          <a:p>
            <a:pPr algn="ctr"/>
            <a:r>
              <a:rPr lang="en-US" sz="4000" dirty="0">
                <a:latin typeface="Arial" panose="020B0604020202020204" pitchFamily="34" charset="0"/>
                <a:cs typeface="Arial" panose="020B0604020202020204" pitchFamily="34" charset="0"/>
              </a:rPr>
              <a:t>Recovery attempts</a:t>
            </a:r>
          </a:p>
        </p:txBody>
      </p:sp>
      <p:sp>
        <p:nvSpPr>
          <p:cNvPr id="3" name="Content Placeholder 2"/>
          <p:cNvSpPr>
            <a:spLocks noGrp="1"/>
          </p:cNvSpPr>
          <p:nvPr>
            <p:ph idx="1"/>
          </p:nvPr>
        </p:nvSpPr>
        <p:spPr>
          <a:xfrm>
            <a:off x="2152650" y="1165237"/>
            <a:ext cx="7886700" cy="1209255"/>
          </a:xfrm>
        </p:spPr>
        <p:txBody>
          <a:bodyPr>
            <a:normAutofit fontScale="92500" lnSpcReduction="10000"/>
          </a:bodyPr>
          <a:lstStyle/>
          <a:p>
            <a:r>
              <a:rPr lang="en-US" sz="2400" dirty="0">
                <a:latin typeface="Arial" panose="020B0604020202020204" pitchFamily="34" charset="0"/>
                <a:cs typeface="Arial" panose="020B0604020202020204" pitchFamily="34" charset="0"/>
              </a:rPr>
              <a:t>On average, it takes someone around 5 serious attempts at sobriety for it to stay. This number increases with the more psychological distress someone has. </a:t>
            </a:r>
          </a:p>
          <a:p>
            <a:endParaRPr lang="en-US" dirty="0"/>
          </a:p>
        </p:txBody>
      </p:sp>
      <p:pic>
        <p:nvPicPr>
          <p:cNvPr id="5122" name="Picture 2">
            <a:extLst>
              <a:ext uri="{FF2B5EF4-FFF2-40B4-BE49-F238E27FC236}">
                <a16:creationId xmlns:a16="http://schemas.microsoft.com/office/drawing/2014/main" id="{8937BAB8-5655-4103-8CB7-3822E8C72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909" y="2275513"/>
            <a:ext cx="4304231" cy="38430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72D891B-C3A1-49C2-9709-C6F04BF8FCBA}"/>
              </a:ext>
            </a:extLst>
          </p:cNvPr>
          <p:cNvSpPr txBox="1"/>
          <p:nvPr/>
        </p:nvSpPr>
        <p:spPr>
          <a:xfrm>
            <a:off x="1973995" y="6256050"/>
            <a:ext cx="2654300" cy="430887"/>
          </a:xfrm>
          <a:prstGeom prst="rect">
            <a:avLst/>
          </a:prstGeom>
          <a:noFill/>
        </p:spPr>
        <p:txBody>
          <a:bodyPr wrap="square" rtlCol="0">
            <a:spAutoFit/>
          </a:bodyPr>
          <a:lstStyle/>
          <a:p>
            <a:r>
              <a:rPr lang="en-US" sz="1100" dirty="0"/>
              <a:t>https://www.recoveryanswers.org/research-post/recovery-attempts-review/</a:t>
            </a:r>
          </a:p>
        </p:txBody>
      </p:sp>
      <p:sp>
        <p:nvSpPr>
          <p:cNvPr id="4" name="Rectangle 3">
            <a:extLst>
              <a:ext uri="{FF2B5EF4-FFF2-40B4-BE49-F238E27FC236}">
                <a16:creationId xmlns:a16="http://schemas.microsoft.com/office/drawing/2014/main" id="{DC9AEFE4-71A6-44FB-B820-507BCCD13062}"/>
              </a:ext>
            </a:extLst>
          </p:cNvPr>
          <p:cNvSpPr/>
          <p:nvPr/>
        </p:nvSpPr>
        <p:spPr>
          <a:xfrm>
            <a:off x="6536267" y="3132455"/>
            <a:ext cx="4526845" cy="2057102"/>
          </a:xfrm>
          <a:prstGeom prst="rect">
            <a:avLst/>
          </a:prstGeom>
        </p:spPr>
        <p:txBody>
          <a:bodyPr wrap="square">
            <a:spAutoFit/>
          </a:bodyPr>
          <a:lstStyle/>
          <a:p>
            <a:pPr marL="342900" lvl="0" indent="-342900" defTabSz="914377">
              <a:lnSpc>
                <a:spcPct val="108000"/>
              </a:lnSpc>
              <a:spcAft>
                <a:spcPts val="800"/>
              </a:spcAft>
              <a:buClr>
                <a:srgbClr val="CC4927"/>
              </a:buClr>
              <a:buFont typeface="Arial" panose="020B0604020202020204" pitchFamily="34" charset="0"/>
              <a:buChar char="•"/>
            </a:pPr>
            <a:r>
              <a:rPr lang="en-US" sz="2400" dirty="0">
                <a:solidFill>
                  <a:prstClr val="black">
                    <a:lumMod val="75000"/>
                    <a:lumOff val="25000"/>
                  </a:prstClr>
                </a:solidFill>
              </a:rPr>
              <a:t>Over 21 million individuals aged 12 and older having a diagnosable SUD, fewer than 3.8 million receive treatment each year</a:t>
            </a:r>
          </a:p>
        </p:txBody>
      </p:sp>
      <p:sp>
        <p:nvSpPr>
          <p:cNvPr id="5" name="Rectangle 4">
            <a:extLst>
              <a:ext uri="{FF2B5EF4-FFF2-40B4-BE49-F238E27FC236}">
                <a16:creationId xmlns:a16="http://schemas.microsoft.com/office/drawing/2014/main" id="{4119B0BA-6E06-457D-A72F-329852EA89EB}"/>
              </a:ext>
            </a:extLst>
          </p:cNvPr>
          <p:cNvSpPr/>
          <p:nvPr/>
        </p:nvSpPr>
        <p:spPr>
          <a:xfrm>
            <a:off x="5959931" y="6238905"/>
            <a:ext cx="3583032" cy="369332"/>
          </a:xfrm>
          <a:prstGeom prst="rect">
            <a:avLst/>
          </a:prstGeom>
        </p:spPr>
        <p:txBody>
          <a:bodyPr wrap="none">
            <a:spAutoFit/>
          </a:bodyPr>
          <a:lstStyle/>
          <a:p>
            <a:r>
              <a:rPr lang="en-US" dirty="0">
                <a:solidFill>
                  <a:srgbClr val="CC4927"/>
                </a:solidFill>
              </a:rPr>
              <a:t>Ashford, Brown and Curtis, 2018 </a:t>
            </a:r>
          </a:p>
        </p:txBody>
      </p:sp>
    </p:spTree>
    <p:extLst>
      <p:ext uri="{BB962C8B-B14F-4D97-AF65-F5344CB8AC3E}">
        <p14:creationId xmlns:p14="http://schemas.microsoft.com/office/powerpoint/2010/main" val="3195181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868" y="837270"/>
            <a:ext cx="7624483" cy="994172"/>
          </a:xfrm>
        </p:spPr>
        <p:txBody>
          <a:bodyPr/>
          <a:lstStyle/>
          <a:p>
            <a:pPr algn="ctr"/>
            <a:r>
              <a:rPr lang="en-US" sz="4800" dirty="0">
                <a:latin typeface="Arial" panose="020B0604020202020204" pitchFamily="34" charset="0"/>
                <a:cs typeface="Arial" panose="020B0604020202020204" pitchFamily="34" charset="0"/>
              </a:rPr>
              <a:t>FAQ</a:t>
            </a:r>
          </a:p>
        </p:txBody>
      </p:sp>
      <p:sp>
        <p:nvSpPr>
          <p:cNvPr id="3" name="Content Placeholder 2"/>
          <p:cNvSpPr>
            <a:spLocks noGrp="1"/>
          </p:cNvSpPr>
          <p:nvPr>
            <p:ph idx="1"/>
          </p:nvPr>
        </p:nvSpPr>
        <p:spPr>
          <a:xfrm>
            <a:off x="2414867" y="2219745"/>
            <a:ext cx="7886700" cy="3263504"/>
          </a:xfrm>
        </p:spPr>
        <p:txBody>
          <a:bodyPr>
            <a:normAutofit/>
          </a:bodyPr>
          <a:lstStyle/>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Why can’t someone just stop using? Especially if it’s hurting their kids and their families? </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Why would someone steal from loved ones just to get a drug? </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Why do people start using if they know how bad drug addiction is?</a:t>
            </a:r>
          </a:p>
          <a:p>
            <a:endParaRPr lang="en-US" dirty="0"/>
          </a:p>
        </p:txBody>
      </p:sp>
      <p:pic>
        <p:nvPicPr>
          <p:cNvPr id="4" name="Picture 3" descr="Stacked color bars with 8 different colors" title="Stacked Color Bars"/>
          <p:cNvPicPr>
            <a:picLocks noChangeAspect="1"/>
          </p:cNvPicPr>
          <p:nvPr/>
        </p:nvPicPr>
        <p:blipFill rotWithShape="1">
          <a:blip r:embed="rId3" cstate="print">
            <a:extLst>
              <a:ext uri="{28A0092B-C50C-407E-A947-70E740481C1C}">
                <a14:useLocalDpi xmlns:a14="http://schemas.microsoft.com/office/drawing/2010/main" val="0"/>
              </a:ext>
            </a:extLst>
          </a:blip>
          <a:srcRect l="-16667" r="-16667"/>
          <a:stretch/>
        </p:blipFill>
        <p:spPr>
          <a:xfrm>
            <a:off x="8497318" y="5871553"/>
            <a:ext cx="2487302" cy="1243651"/>
          </a:xfrm>
          <a:prstGeom prst="rect">
            <a:avLst/>
          </a:prstGeom>
          <a:noFill/>
          <a:ln>
            <a:noFill/>
          </a:ln>
        </p:spPr>
      </p:pic>
    </p:spTree>
    <p:extLst>
      <p:ext uri="{BB962C8B-B14F-4D97-AF65-F5344CB8AC3E}">
        <p14:creationId xmlns:p14="http://schemas.microsoft.com/office/powerpoint/2010/main" val="174285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701" y="1413034"/>
            <a:ext cx="4923368" cy="4851296"/>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1C2CAAE2-D744-431C-A930-63BABDB862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1069" y="5472322"/>
            <a:ext cx="2716284" cy="1132522"/>
          </a:xfrm>
          <a:prstGeom prst="rect">
            <a:avLst/>
          </a:prstGeom>
        </p:spPr>
      </p:pic>
      <p:sp>
        <p:nvSpPr>
          <p:cNvPr id="3" name="Title 2">
            <a:extLst>
              <a:ext uri="{FF2B5EF4-FFF2-40B4-BE49-F238E27FC236}">
                <a16:creationId xmlns:a16="http://schemas.microsoft.com/office/drawing/2014/main" id="{9CC2DECB-A591-4221-B7EC-B7121A65C9C5}"/>
              </a:ext>
            </a:extLst>
          </p:cNvPr>
          <p:cNvSpPr>
            <a:spLocks noGrp="1"/>
          </p:cNvSpPr>
          <p:nvPr>
            <p:ph type="title"/>
          </p:nvPr>
        </p:nvSpPr>
        <p:spPr>
          <a:xfrm>
            <a:off x="888911" y="253156"/>
            <a:ext cx="10914020" cy="1347684"/>
          </a:xfrm>
        </p:spPr>
        <p:txBody>
          <a:bodyPr>
            <a:normAutofit fontScale="90000"/>
          </a:bodyPr>
          <a:lstStyle/>
          <a:p>
            <a:r>
              <a:rPr lang="en-US" sz="4798" dirty="0">
                <a:solidFill>
                  <a:schemeClr val="dk1"/>
                </a:solidFill>
                <a:latin typeface="Arial" panose="020B0604020202020204" pitchFamily="34" charset="0"/>
                <a:ea typeface="Calibri"/>
                <a:cs typeface="Arial" panose="020B0604020202020204" pitchFamily="34" charset="0"/>
                <a:sym typeface="Calibri"/>
              </a:rPr>
              <a:t>Mid-America ATTC</a:t>
            </a:r>
            <a:br>
              <a:rPr lang="en-US" sz="4798" dirty="0">
                <a:solidFill>
                  <a:schemeClr val="dk1"/>
                </a:solidFill>
                <a:latin typeface="Arial" panose="020B0604020202020204" pitchFamily="34" charset="0"/>
                <a:ea typeface="Calibri"/>
                <a:cs typeface="Arial" panose="020B0604020202020204" pitchFamily="34" charset="0"/>
                <a:sym typeface="Calibri"/>
              </a:rPr>
            </a:br>
            <a:endParaRPr lang="en-US" dirty="0"/>
          </a:p>
        </p:txBody>
      </p:sp>
    </p:spTree>
    <p:extLst>
      <p:ext uri="{BB962C8B-B14F-4D97-AF65-F5344CB8AC3E}">
        <p14:creationId xmlns:p14="http://schemas.microsoft.com/office/powerpoint/2010/main" val="131067209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360B-D88B-C444-8B38-0A0C0B6F2C3F}"/>
              </a:ext>
            </a:extLst>
          </p:cNvPr>
          <p:cNvSpPr>
            <a:spLocks noGrp="1"/>
          </p:cNvSpPr>
          <p:nvPr>
            <p:ph type="title"/>
          </p:nvPr>
        </p:nvSpPr>
        <p:spPr/>
        <p:txBody>
          <a:bodyPr/>
          <a:lstStyle/>
          <a:p>
            <a:r>
              <a:rPr lang="en-US" b="1" dirty="0"/>
              <a:t>ACE Questions</a:t>
            </a:r>
          </a:p>
        </p:txBody>
      </p:sp>
      <p:sp>
        <p:nvSpPr>
          <p:cNvPr id="4" name="Content Placeholder 3">
            <a:extLst>
              <a:ext uri="{FF2B5EF4-FFF2-40B4-BE49-F238E27FC236}">
                <a16:creationId xmlns:a16="http://schemas.microsoft.com/office/drawing/2014/main" id="{0D615732-4BAA-C04E-B395-4E0637C3F464}"/>
              </a:ext>
            </a:extLst>
          </p:cNvPr>
          <p:cNvSpPr>
            <a:spLocks noGrp="1"/>
          </p:cNvSpPr>
          <p:nvPr>
            <p:ph idx="1"/>
          </p:nvPr>
        </p:nvSpPr>
        <p:spPr>
          <a:xfrm>
            <a:off x="3182587" y="992189"/>
            <a:ext cx="8826558" cy="4873625"/>
          </a:xfrm>
        </p:spPr>
        <p:txBody>
          <a:bodyPr/>
          <a:lstStyle/>
          <a:p>
            <a:r>
              <a:rPr lang="en-US" b="1" dirty="0">
                <a:solidFill>
                  <a:schemeClr val="accent2">
                    <a:lumMod val="50000"/>
                  </a:schemeClr>
                </a:solidFill>
                <a:latin typeface="Source Sans Pro" panose="020B0503030403020204" pitchFamily="34" charset="0"/>
                <a:ea typeface="Source Sans Pro" panose="020B0503030403020204" pitchFamily="34" charset="0"/>
              </a:rPr>
              <a:t>ACE Questions Focus On Occurrences Before The Age Of 18</a:t>
            </a:r>
          </a:p>
          <a:p>
            <a:endParaRPr lang="en-US" dirty="0"/>
          </a:p>
        </p:txBody>
      </p:sp>
      <p:sp>
        <p:nvSpPr>
          <p:cNvPr id="6" name="TextBox 5">
            <a:extLst>
              <a:ext uri="{FF2B5EF4-FFF2-40B4-BE49-F238E27FC236}">
                <a16:creationId xmlns:a16="http://schemas.microsoft.com/office/drawing/2014/main" id="{2FA00D2A-606A-514C-9530-FF392A064F65}"/>
              </a:ext>
            </a:extLst>
          </p:cNvPr>
          <p:cNvSpPr txBox="1"/>
          <p:nvPr/>
        </p:nvSpPr>
        <p:spPr>
          <a:xfrm>
            <a:off x="3705406" y="2428095"/>
            <a:ext cx="1560042" cy="523220"/>
          </a:xfrm>
          <a:prstGeom prst="rect">
            <a:avLst/>
          </a:prstGeom>
          <a:noFill/>
        </p:spPr>
        <p:txBody>
          <a:bodyPr wrap="none" rtlCol="0">
            <a:spAutoFit/>
          </a:bodyPr>
          <a:lstStyle/>
          <a:p>
            <a:r>
              <a:rPr lang="en-US" sz="2800" b="1" dirty="0">
                <a:solidFill>
                  <a:schemeClr val="accent3"/>
                </a:solidFill>
                <a:latin typeface="Source Sans Pro SemiBold" panose="020B0503030403020204" pitchFamily="34" charset="0"/>
                <a:ea typeface="Source Sans Pro SemiBold" panose="020B0503030403020204" pitchFamily="34" charset="0"/>
              </a:rPr>
              <a:t>Personal</a:t>
            </a:r>
          </a:p>
        </p:txBody>
      </p:sp>
      <p:sp>
        <p:nvSpPr>
          <p:cNvPr id="7" name="TextBox 6">
            <a:extLst>
              <a:ext uri="{FF2B5EF4-FFF2-40B4-BE49-F238E27FC236}">
                <a16:creationId xmlns:a16="http://schemas.microsoft.com/office/drawing/2014/main" id="{C3AA6B70-11B3-8B4B-9CFE-C015E53E9E0C}"/>
              </a:ext>
            </a:extLst>
          </p:cNvPr>
          <p:cNvSpPr txBox="1"/>
          <p:nvPr/>
        </p:nvSpPr>
        <p:spPr>
          <a:xfrm>
            <a:off x="6640571" y="2428095"/>
            <a:ext cx="2741456" cy="523220"/>
          </a:xfrm>
          <a:prstGeom prst="rect">
            <a:avLst/>
          </a:prstGeom>
          <a:noFill/>
        </p:spPr>
        <p:txBody>
          <a:bodyPr wrap="none" rtlCol="0">
            <a:spAutoFit/>
          </a:bodyPr>
          <a:lstStyle/>
          <a:p>
            <a:r>
              <a:rPr lang="en-US" sz="2800" b="1" dirty="0">
                <a:solidFill>
                  <a:schemeClr val="accent3"/>
                </a:solidFill>
                <a:latin typeface="Source Sans Pro SemiBold" panose="020B0503030403020204" pitchFamily="34" charset="0"/>
                <a:ea typeface="Source Sans Pro SemiBold" panose="020B0503030403020204" pitchFamily="34" charset="0"/>
              </a:rPr>
              <a:t>Family Members</a:t>
            </a:r>
          </a:p>
        </p:txBody>
      </p:sp>
      <p:sp>
        <p:nvSpPr>
          <p:cNvPr id="8" name="TextBox 7">
            <a:extLst>
              <a:ext uri="{FF2B5EF4-FFF2-40B4-BE49-F238E27FC236}">
                <a16:creationId xmlns:a16="http://schemas.microsoft.com/office/drawing/2014/main" id="{54C12F1E-E205-6945-9431-B27986E45F7E}"/>
              </a:ext>
            </a:extLst>
          </p:cNvPr>
          <p:cNvSpPr txBox="1"/>
          <p:nvPr/>
        </p:nvSpPr>
        <p:spPr>
          <a:xfrm>
            <a:off x="3686971" y="3019118"/>
            <a:ext cx="2292615" cy="1754326"/>
          </a:xfrm>
          <a:prstGeom prst="rect">
            <a:avLst/>
          </a:prstGeom>
          <a:noFill/>
        </p:spPr>
        <p:txBody>
          <a:bodyPr wrap="none" rtlCol="0">
            <a:spAutoFit/>
          </a:bodyPr>
          <a:lstStyle/>
          <a:p>
            <a:pPr marL="342900" indent="-342900">
              <a:buClr>
                <a:schemeClr val="accent2">
                  <a:lumMod val="50000"/>
                </a:schemeClr>
              </a:buClr>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Physical abuse</a:t>
            </a:r>
          </a:p>
          <a:p>
            <a:pPr marL="342900" indent="-342900">
              <a:buClr>
                <a:schemeClr val="accent2">
                  <a:lumMod val="50000"/>
                </a:schemeClr>
              </a:buClr>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Verbal abuse</a:t>
            </a:r>
          </a:p>
          <a:p>
            <a:pPr marL="342900" indent="-342900">
              <a:buClr>
                <a:schemeClr val="accent2">
                  <a:lumMod val="50000"/>
                </a:schemeClr>
              </a:buClr>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Sexual abuse</a:t>
            </a:r>
          </a:p>
          <a:p>
            <a:pPr marL="342900" indent="-342900">
              <a:buClr>
                <a:schemeClr val="accent2">
                  <a:lumMod val="50000"/>
                </a:schemeClr>
              </a:buClr>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Physical neglect</a:t>
            </a:r>
          </a:p>
          <a:p>
            <a:pPr marL="342900" indent="-342900">
              <a:buClr>
                <a:schemeClr val="accent2">
                  <a:lumMod val="50000"/>
                </a:schemeClr>
              </a:buClr>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Emotional neglect</a:t>
            </a:r>
          </a:p>
          <a:p>
            <a:endParaRPr lang="en-US" dirty="0">
              <a:latin typeface="Source Sans Pro" panose="020B0503030403020204" pitchFamily="34" charset="0"/>
              <a:ea typeface="Source Sans Pro" panose="020B0503030403020204" pitchFamily="34" charset="0"/>
            </a:endParaRPr>
          </a:p>
        </p:txBody>
      </p:sp>
      <p:sp>
        <p:nvSpPr>
          <p:cNvPr id="9" name="TextBox 8">
            <a:extLst>
              <a:ext uri="{FF2B5EF4-FFF2-40B4-BE49-F238E27FC236}">
                <a16:creationId xmlns:a16="http://schemas.microsoft.com/office/drawing/2014/main" id="{49012282-60AA-7C4E-A145-3CD031BC1AAD}"/>
              </a:ext>
            </a:extLst>
          </p:cNvPr>
          <p:cNvSpPr txBox="1"/>
          <p:nvPr/>
        </p:nvSpPr>
        <p:spPr>
          <a:xfrm>
            <a:off x="6674365" y="3019118"/>
            <a:ext cx="4648259" cy="2308324"/>
          </a:xfrm>
          <a:prstGeom prst="rect">
            <a:avLst/>
          </a:prstGeom>
          <a:noFill/>
        </p:spPr>
        <p:txBody>
          <a:bodyPr wrap="square" rtlCol="0">
            <a:spAutoFit/>
          </a:bodyPr>
          <a:lstStyle/>
          <a:p>
            <a:pPr marL="342900" indent="-342900">
              <a:buClr>
                <a:schemeClr val="accent2">
                  <a:lumMod val="50000"/>
                </a:schemeClr>
              </a:buClr>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Mother is a victim of domestic violence</a:t>
            </a:r>
          </a:p>
          <a:p>
            <a:pPr marL="342900" indent="-342900">
              <a:buClr>
                <a:schemeClr val="accent2">
                  <a:lumMod val="50000"/>
                </a:schemeClr>
              </a:buClr>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Family member in jail</a:t>
            </a:r>
          </a:p>
          <a:p>
            <a:pPr marL="342900" indent="-342900">
              <a:buClr>
                <a:schemeClr val="accent2">
                  <a:lumMod val="50000"/>
                </a:schemeClr>
              </a:buClr>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Parent with a substance use disorder</a:t>
            </a:r>
          </a:p>
          <a:p>
            <a:pPr marL="342900" indent="-342900">
              <a:buClr>
                <a:schemeClr val="accent2">
                  <a:lumMod val="50000"/>
                </a:schemeClr>
              </a:buClr>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Family member with mental illness</a:t>
            </a:r>
          </a:p>
          <a:p>
            <a:pPr marL="342900" indent="-342900">
              <a:buClr>
                <a:schemeClr val="accent2">
                  <a:lumMod val="50000"/>
                </a:schemeClr>
              </a:buClr>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Disappearance of parent through divorce, death or abandonment</a:t>
            </a:r>
          </a:p>
          <a:p>
            <a:pPr>
              <a:buClr>
                <a:schemeClr val="accent4"/>
              </a:buClr>
            </a:pPr>
            <a:endParaRPr lang="en-US" dirty="0"/>
          </a:p>
          <a:p>
            <a:pPr>
              <a:buClr>
                <a:schemeClr val="accent4"/>
              </a:buClr>
            </a:pPr>
            <a:endParaRPr lang="en-US" dirty="0"/>
          </a:p>
        </p:txBody>
      </p:sp>
      <p:cxnSp>
        <p:nvCxnSpPr>
          <p:cNvPr id="12" name="Straight Connector 11">
            <a:extLst>
              <a:ext uri="{FF2B5EF4-FFF2-40B4-BE49-F238E27FC236}">
                <a16:creationId xmlns:a16="http://schemas.microsoft.com/office/drawing/2014/main" id="{9420A1B8-FCBA-1047-B290-961518813A52}"/>
              </a:ext>
              <a:ext uri="{C183D7F6-B498-43B3-948B-1728B52AA6E4}">
                <adec:decorative xmlns:adec="http://schemas.microsoft.com/office/drawing/2017/decorative" val="1"/>
              </a:ext>
            </a:extLst>
          </p:cNvPr>
          <p:cNvCxnSpPr>
            <a:cxnSpLocks/>
            <a:stCxn id="6" idx="3"/>
            <a:endCxn id="7" idx="1"/>
          </p:cNvCxnSpPr>
          <p:nvPr/>
        </p:nvCxnSpPr>
        <p:spPr>
          <a:xfrm>
            <a:off x="5265448" y="2689705"/>
            <a:ext cx="1375123"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FC55ECF-63DF-504A-8C38-9A9EC72A2F13}"/>
              </a:ext>
              <a:ext uri="{C183D7F6-B498-43B3-948B-1728B52AA6E4}">
                <adec:decorative xmlns:adec="http://schemas.microsoft.com/office/drawing/2017/decorative" val="1"/>
              </a:ext>
            </a:extLst>
          </p:cNvPr>
          <p:cNvCxnSpPr>
            <a:cxnSpLocks/>
          </p:cNvCxnSpPr>
          <p:nvPr/>
        </p:nvCxnSpPr>
        <p:spPr>
          <a:xfrm>
            <a:off x="2981011" y="2684417"/>
            <a:ext cx="724395"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CAFAC31-83F8-3B4D-B631-620A253A9E6B}"/>
              </a:ext>
              <a:ext uri="{C183D7F6-B498-43B3-948B-1728B52AA6E4}">
                <adec:decorative xmlns:adec="http://schemas.microsoft.com/office/drawing/2017/decorative" val="1"/>
              </a:ext>
            </a:extLst>
          </p:cNvPr>
          <p:cNvCxnSpPr>
            <a:cxnSpLocks/>
          </p:cNvCxnSpPr>
          <p:nvPr/>
        </p:nvCxnSpPr>
        <p:spPr>
          <a:xfrm>
            <a:off x="9465154" y="2684720"/>
            <a:ext cx="2357924"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0163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C183D7F6-B498-43B3-948B-1728B52AA6E4}">
                <adec:decorative xmlns:adec="http://schemas.microsoft.com/office/drawing/2017/decorative" val="1"/>
              </a:ext>
            </a:extLst>
          </p:cNvPr>
          <p:cNvGraphicFramePr/>
          <p:nvPr/>
        </p:nvGraphicFramePr>
        <p:xfrm>
          <a:off x="1092530" y="1187532"/>
          <a:ext cx="9630888" cy="5094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4D19B23-C2A1-E045-8926-4D9879978EF1}"/>
              </a:ext>
            </a:extLst>
          </p:cNvPr>
          <p:cNvSpPr>
            <a:spLocks noGrp="1"/>
          </p:cNvSpPr>
          <p:nvPr>
            <p:ph type="title"/>
          </p:nvPr>
        </p:nvSpPr>
        <p:spPr>
          <a:xfrm>
            <a:off x="0" y="0"/>
            <a:ext cx="12192000" cy="961901"/>
          </a:xfrm>
        </p:spPr>
        <p:txBody>
          <a:bodyPr/>
          <a:lstStyle/>
          <a:p>
            <a:r>
              <a:rPr lang="en-US" b="1" dirty="0"/>
              <a:t>	ACE’s Increase Chronic Disease</a:t>
            </a:r>
          </a:p>
        </p:txBody>
      </p:sp>
    </p:spTree>
    <p:extLst>
      <p:ext uri="{BB962C8B-B14F-4D97-AF65-F5344CB8AC3E}">
        <p14:creationId xmlns:p14="http://schemas.microsoft.com/office/powerpoint/2010/main" val="32386454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966DEE9E-3BF9-FF41-9185-4E71C6BE6BA1}"/>
                                            </p:graphicEl>
                                          </p:spTgt>
                                        </p:tgtEl>
                                        <p:attrNameLst>
                                          <p:attrName>style.visibility</p:attrName>
                                        </p:attrNameLst>
                                      </p:cBhvr>
                                      <p:to>
                                        <p:strVal val="visible"/>
                                      </p:to>
                                    </p:set>
                                    <p:anim calcmode="lin" valueType="num">
                                      <p:cBhvr additive="base">
                                        <p:cTn id="7" dur="500" fill="hold"/>
                                        <p:tgtEl>
                                          <p:spTgt spid="3">
                                            <p:graphicEl>
                                              <a:dgm id="{966DEE9E-3BF9-FF41-9185-4E71C6BE6BA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966DEE9E-3BF9-FF41-9185-4E71C6BE6BA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DDBB5095-B0E0-2945-8902-7073463BD58F}"/>
                                            </p:graphicEl>
                                          </p:spTgt>
                                        </p:tgtEl>
                                        <p:attrNameLst>
                                          <p:attrName>style.visibility</p:attrName>
                                        </p:attrNameLst>
                                      </p:cBhvr>
                                      <p:to>
                                        <p:strVal val="visible"/>
                                      </p:to>
                                    </p:set>
                                    <p:anim calcmode="lin" valueType="num">
                                      <p:cBhvr additive="base">
                                        <p:cTn id="13" dur="500" fill="hold"/>
                                        <p:tgtEl>
                                          <p:spTgt spid="3">
                                            <p:graphicEl>
                                              <a:dgm id="{DDBB5095-B0E0-2945-8902-7073463BD58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DDBB5095-B0E0-2945-8902-7073463BD58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graphicEl>
                                              <a:dgm id="{A8CF3F06-1F8C-7C4F-93C9-51EAD605464E}"/>
                                            </p:graphicEl>
                                          </p:spTgt>
                                        </p:tgtEl>
                                        <p:attrNameLst>
                                          <p:attrName>style.visibility</p:attrName>
                                        </p:attrNameLst>
                                      </p:cBhvr>
                                      <p:to>
                                        <p:strVal val="visible"/>
                                      </p:to>
                                    </p:set>
                                    <p:anim calcmode="lin" valueType="num">
                                      <p:cBhvr additive="base">
                                        <p:cTn id="19" dur="500" fill="hold"/>
                                        <p:tgtEl>
                                          <p:spTgt spid="3">
                                            <p:graphicEl>
                                              <a:dgm id="{A8CF3F06-1F8C-7C4F-93C9-51EAD605464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dgm id="{A8CF3F06-1F8C-7C4F-93C9-51EAD605464E}"/>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graphicEl>
                                              <a:dgm id="{2AE36F6C-8525-FB4D-A9AA-5045B8DBE878}"/>
                                            </p:graphicEl>
                                          </p:spTgt>
                                        </p:tgtEl>
                                        <p:attrNameLst>
                                          <p:attrName>style.visibility</p:attrName>
                                        </p:attrNameLst>
                                      </p:cBhvr>
                                      <p:to>
                                        <p:strVal val="visible"/>
                                      </p:to>
                                    </p:set>
                                    <p:anim calcmode="lin" valueType="num">
                                      <p:cBhvr additive="base">
                                        <p:cTn id="25" dur="500" fill="hold"/>
                                        <p:tgtEl>
                                          <p:spTgt spid="3">
                                            <p:graphicEl>
                                              <a:dgm id="{2AE36F6C-8525-FB4D-A9AA-5045B8DBE87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graphicEl>
                                              <a:dgm id="{2AE36F6C-8525-FB4D-A9AA-5045B8DBE878}"/>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graphicEl>
                                              <a:dgm id="{BEF2E485-3C14-8543-8715-BBB51B7971A6}"/>
                                            </p:graphicEl>
                                          </p:spTgt>
                                        </p:tgtEl>
                                        <p:attrNameLst>
                                          <p:attrName>style.visibility</p:attrName>
                                        </p:attrNameLst>
                                      </p:cBhvr>
                                      <p:to>
                                        <p:strVal val="visible"/>
                                      </p:to>
                                    </p:set>
                                    <p:anim calcmode="lin" valueType="num">
                                      <p:cBhvr additive="base">
                                        <p:cTn id="31" dur="500" fill="hold"/>
                                        <p:tgtEl>
                                          <p:spTgt spid="3">
                                            <p:graphicEl>
                                              <a:dgm id="{BEF2E485-3C14-8543-8715-BBB51B7971A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BEF2E485-3C14-8543-8715-BBB51B7971A6}"/>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graphicEl>
                                              <a:dgm id="{EAE5E694-1803-8B4A-A503-599092458BA3}"/>
                                            </p:graphicEl>
                                          </p:spTgt>
                                        </p:tgtEl>
                                        <p:attrNameLst>
                                          <p:attrName>style.visibility</p:attrName>
                                        </p:attrNameLst>
                                      </p:cBhvr>
                                      <p:to>
                                        <p:strVal val="visible"/>
                                      </p:to>
                                    </p:set>
                                    <p:anim calcmode="lin" valueType="num">
                                      <p:cBhvr additive="base">
                                        <p:cTn id="37" dur="500" fill="hold"/>
                                        <p:tgtEl>
                                          <p:spTgt spid="3">
                                            <p:graphicEl>
                                              <a:dgm id="{EAE5E694-1803-8B4A-A503-599092458BA3}"/>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EAE5E694-1803-8B4A-A503-599092458BA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1" y="139370"/>
            <a:ext cx="11352240" cy="1257960"/>
          </a:xfrm>
        </p:spPr>
        <p:txBody>
          <a:bodyPr>
            <a:normAutofit fontScale="90000"/>
          </a:bodyPr>
          <a:lstStyle/>
          <a:p>
            <a:r>
              <a:rPr lang="en-US" sz="4400" b="1" dirty="0">
                <a:cs typeface="Chalkduster"/>
              </a:rPr>
              <a:t>Why Do Only Some People Become Addicted?</a:t>
            </a:r>
          </a:p>
        </p:txBody>
      </p:sp>
      <p:sp>
        <p:nvSpPr>
          <p:cNvPr id="3" name="Content Placeholder 2"/>
          <p:cNvSpPr>
            <a:spLocks noGrp="1"/>
          </p:cNvSpPr>
          <p:nvPr>
            <p:ph sz="quarter" idx="10"/>
          </p:nvPr>
        </p:nvSpPr>
        <p:spPr/>
        <p:txBody>
          <a:bodyPr>
            <a:normAutofit/>
          </a:bodyPr>
          <a:lstStyle/>
          <a:p>
            <a:pPr marL="457200" indent="-457200">
              <a:buClr>
                <a:schemeClr val="bg1"/>
              </a:buClr>
              <a:buFont typeface="Arial" panose="020B0604020202020204" pitchFamily="34" charset="0"/>
              <a:buChar char="•"/>
            </a:pPr>
            <a:r>
              <a:rPr lang="en-US" sz="2800" dirty="0"/>
              <a:t>No single factor</a:t>
            </a:r>
          </a:p>
          <a:p>
            <a:pPr marL="457200" indent="-457200">
              <a:buClr>
                <a:schemeClr val="bg1"/>
              </a:buClr>
              <a:buFont typeface="Arial" panose="020B0604020202020204" pitchFamily="34" charset="0"/>
              <a:buChar char="•"/>
            </a:pPr>
            <a:r>
              <a:rPr lang="en-US" sz="2800" dirty="0"/>
              <a:t>More risk factors = a more vulnerable brain</a:t>
            </a:r>
          </a:p>
          <a:p>
            <a:pPr marL="457200" indent="-457200">
              <a:buClr>
                <a:schemeClr val="bg1"/>
              </a:buClr>
              <a:buFont typeface="Arial" panose="020B0604020202020204" pitchFamily="34" charset="0"/>
              <a:buChar char="•"/>
            </a:pPr>
            <a:r>
              <a:rPr lang="en-US" sz="2800" dirty="0"/>
              <a:t>Protective factors decrease chance of brain becoming addicted</a:t>
            </a:r>
          </a:p>
          <a:p>
            <a:pPr marL="457200" indent="-457200">
              <a:buClr>
                <a:schemeClr val="bg1"/>
              </a:buClr>
              <a:buFont typeface="Arial" panose="020B0604020202020204" pitchFamily="34" charset="0"/>
              <a:buChar char="•"/>
            </a:pPr>
            <a:r>
              <a:rPr lang="en-US" sz="2800" dirty="0"/>
              <a:t>Genetics account for 40% - 60%</a:t>
            </a:r>
          </a:p>
          <a:p>
            <a:pPr marL="457200" indent="-457200">
              <a:buClr>
                <a:schemeClr val="bg1"/>
              </a:buClr>
              <a:buFont typeface="Arial" panose="020B0604020202020204" pitchFamily="34" charset="0"/>
              <a:buChar char="•"/>
            </a:pPr>
            <a:r>
              <a:rPr lang="en-US" sz="2800" dirty="0"/>
              <a:t>Adolescents &amp; people with mental illness are at greater risk</a:t>
            </a:r>
          </a:p>
          <a:p>
            <a:pPr marL="457200" indent="-457200">
              <a:buClr>
                <a:schemeClr val="bg1"/>
              </a:buClr>
              <a:buFont typeface="Arial" panose="020B0604020202020204" pitchFamily="34" charset="0"/>
              <a:buChar char="•"/>
            </a:pPr>
            <a:r>
              <a:rPr lang="en-US" sz="2800" dirty="0"/>
              <a:t>In many ways addiction is a disease that originates in adolescence</a:t>
            </a:r>
          </a:p>
          <a:p>
            <a:pPr marL="0" indent="0">
              <a:buNone/>
            </a:pPr>
            <a:endParaRPr lang="en-US" sz="2800" dirty="0"/>
          </a:p>
        </p:txBody>
      </p:sp>
    </p:spTree>
    <p:extLst>
      <p:ext uri="{BB962C8B-B14F-4D97-AF65-F5344CB8AC3E}">
        <p14:creationId xmlns:p14="http://schemas.microsoft.com/office/powerpoint/2010/main" val="215206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Pause: Back to Jennifer’s Story</a:t>
            </a:r>
          </a:p>
        </p:txBody>
      </p:sp>
    </p:spTree>
    <p:extLst>
      <p:ext uri="{BB962C8B-B14F-4D97-AF65-F5344CB8AC3E}">
        <p14:creationId xmlns:p14="http://schemas.microsoft.com/office/powerpoint/2010/main" val="4088056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868" y="837270"/>
            <a:ext cx="7624483" cy="994172"/>
          </a:xfrm>
        </p:spPr>
        <p:txBody>
          <a:bodyPr/>
          <a:lstStyle/>
          <a:p>
            <a:r>
              <a:rPr lang="en-US" dirty="0">
                <a:latin typeface="Arial" panose="020B0604020202020204" pitchFamily="34" charset="0"/>
                <a:cs typeface="Arial" panose="020B0604020202020204" pitchFamily="34" charset="0"/>
              </a:rPr>
              <a:t>Stigma</a:t>
            </a:r>
          </a:p>
        </p:txBody>
      </p:sp>
      <p:sp>
        <p:nvSpPr>
          <p:cNvPr id="3" name="Content Placeholder 2"/>
          <p:cNvSpPr>
            <a:spLocks noGrp="1"/>
          </p:cNvSpPr>
          <p:nvPr>
            <p:ph idx="1"/>
          </p:nvPr>
        </p:nvSpPr>
        <p:spPr>
          <a:xfrm>
            <a:off x="2414867" y="2219745"/>
            <a:ext cx="7886700" cy="3263504"/>
          </a:xfrm>
        </p:spPr>
        <p:txBody>
          <a:bodyPr>
            <a:normAutofit/>
          </a:bodyPr>
          <a:lstStyle/>
          <a:p>
            <a:endParaRPr lang="en-US" dirty="0"/>
          </a:p>
        </p:txBody>
      </p:sp>
      <p:pic>
        <p:nvPicPr>
          <p:cNvPr id="5" name="Google Shape;147;p26">
            <a:extLst>
              <a:ext uri="{FF2B5EF4-FFF2-40B4-BE49-F238E27FC236}">
                <a16:creationId xmlns:a16="http://schemas.microsoft.com/office/drawing/2014/main" id="{8109713F-EBF1-4D13-9A77-109379205521}"/>
              </a:ext>
            </a:extLst>
          </p:cNvPr>
          <p:cNvPicPr preferRelativeResize="0"/>
          <p:nvPr/>
        </p:nvPicPr>
        <p:blipFill>
          <a:blip r:embed="rId3">
            <a:alphaModFix/>
          </a:blip>
          <a:stretch>
            <a:fillRect/>
          </a:stretch>
        </p:blipFill>
        <p:spPr>
          <a:xfrm>
            <a:off x="4951407" y="1957220"/>
            <a:ext cx="2551403" cy="4428918"/>
          </a:xfrm>
          <a:prstGeom prst="rect">
            <a:avLst/>
          </a:prstGeom>
          <a:noFill/>
          <a:ln>
            <a:noFill/>
          </a:ln>
        </p:spPr>
      </p:pic>
    </p:spTree>
    <p:extLst>
      <p:ext uri="{BB962C8B-B14F-4D97-AF65-F5344CB8AC3E}">
        <p14:creationId xmlns:p14="http://schemas.microsoft.com/office/powerpoint/2010/main" val="4014825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279" y="1233597"/>
            <a:ext cx="5718362" cy="745629"/>
          </a:xfrm>
        </p:spPr>
        <p:txBody>
          <a:bodyPr/>
          <a:lstStyle/>
          <a:p>
            <a:pPr algn="ctr"/>
            <a:r>
              <a:rPr lang="en-US" dirty="0">
                <a:latin typeface="Arial" panose="020B0604020202020204" pitchFamily="34" charset="0"/>
                <a:cs typeface="Arial" panose="020B0604020202020204" pitchFamily="34" charset="0"/>
              </a:rPr>
              <a:t>Intersectionality	</a:t>
            </a:r>
          </a:p>
        </p:txBody>
      </p:sp>
      <p:sp>
        <p:nvSpPr>
          <p:cNvPr id="4" name="Content Placeholder 2">
            <a:extLst>
              <a:ext uri="{FF2B5EF4-FFF2-40B4-BE49-F238E27FC236}">
                <a16:creationId xmlns:a16="http://schemas.microsoft.com/office/drawing/2014/main" id="{A2CB444E-BFB9-4ED7-B439-95182C290C5C}"/>
              </a:ext>
            </a:extLst>
          </p:cNvPr>
          <p:cNvSpPr>
            <a:spLocks noGrp="1"/>
          </p:cNvSpPr>
          <p:nvPr>
            <p:ph idx="1"/>
          </p:nvPr>
        </p:nvSpPr>
        <p:spPr>
          <a:xfrm>
            <a:off x="2433084" y="2230832"/>
            <a:ext cx="3963286" cy="2990339"/>
          </a:xfrm>
        </p:spPr>
        <p:txBody>
          <a:bodyPr>
            <a:noAutofit/>
          </a:bodyPr>
          <a:lstStyle/>
          <a:p>
            <a:r>
              <a:rPr lang="en-US" sz="2000" dirty="0">
                <a:latin typeface="Arial" panose="020B0604020202020204" pitchFamily="34" charset="0"/>
                <a:cs typeface="Arial" panose="020B0604020202020204" pitchFamily="34" charset="0"/>
              </a:rPr>
              <a:t>It is important to note that stigma towards people with SUD is increased when the following identities are also held: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Women</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People of Color</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People who are pregnant and/or parenting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LGBTQIA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People who have income below the poverty line</a:t>
            </a:r>
          </a:p>
        </p:txBody>
      </p:sp>
      <p:sp>
        <p:nvSpPr>
          <p:cNvPr id="3" name="TextBox 2">
            <a:extLst>
              <a:ext uri="{FF2B5EF4-FFF2-40B4-BE49-F238E27FC236}">
                <a16:creationId xmlns:a16="http://schemas.microsoft.com/office/drawing/2014/main" id="{4C0203AC-BA8C-4496-8166-8C9005B2B277}"/>
              </a:ext>
            </a:extLst>
          </p:cNvPr>
          <p:cNvSpPr txBox="1"/>
          <p:nvPr/>
        </p:nvSpPr>
        <p:spPr>
          <a:xfrm>
            <a:off x="6029546" y="5514312"/>
            <a:ext cx="2846868" cy="219291"/>
          </a:xfrm>
          <a:prstGeom prst="rect">
            <a:avLst/>
          </a:prstGeom>
          <a:noFill/>
        </p:spPr>
        <p:txBody>
          <a:bodyPr wrap="square" rtlCol="0">
            <a:spAutoFit/>
          </a:bodyPr>
          <a:lstStyle/>
          <a:p>
            <a:r>
              <a:rPr lang="en-US" sz="825" dirty="0"/>
              <a:t>https://pubmed.ncbi.nlm.nih.gov/31254965/</a:t>
            </a:r>
          </a:p>
        </p:txBody>
      </p:sp>
      <p:pic>
        <p:nvPicPr>
          <p:cNvPr id="6" name="Picture 5" descr="Diagram, venn diagram&#10;&#10;Description automatically generated">
            <a:extLst>
              <a:ext uri="{FF2B5EF4-FFF2-40B4-BE49-F238E27FC236}">
                <a16:creationId xmlns:a16="http://schemas.microsoft.com/office/drawing/2014/main" id="{395604B6-D61F-4E88-9AB3-6B94E16B3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6172" y="2316590"/>
            <a:ext cx="3000000" cy="2357143"/>
          </a:xfrm>
          <a:prstGeom prst="rect">
            <a:avLst/>
          </a:prstGeom>
        </p:spPr>
      </p:pic>
    </p:spTree>
    <p:extLst>
      <p:ext uri="{BB962C8B-B14F-4D97-AF65-F5344CB8AC3E}">
        <p14:creationId xmlns:p14="http://schemas.microsoft.com/office/powerpoint/2010/main" val="19403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868" y="837270"/>
            <a:ext cx="7624483" cy="994172"/>
          </a:xfrm>
        </p:spPr>
        <p:txBody>
          <a:bodyPr/>
          <a:lstStyle/>
          <a:p>
            <a:pPr algn="ctr"/>
            <a:r>
              <a:rPr lang="en-US" dirty="0">
                <a:latin typeface="Arial" panose="020B0604020202020204" pitchFamily="34" charset="0"/>
                <a:cs typeface="Arial" panose="020B0604020202020204" pitchFamily="34" charset="0"/>
              </a:rPr>
              <a:t>What is Stigma?</a:t>
            </a:r>
          </a:p>
        </p:txBody>
      </p:sp>
      <p:sp>
        <p:nvSpPr>
          <p:cNvPr id="3" name="Content Placeholder 2"/>
          <p:cNvSpPr>
            <a:spLocks noGrp="1"/>
          </p:cNvSpPr>
          <p:nvPr>
            <p:ph idx="1"/>
          </p:nvPr>
        </p:nvSpPr>
        <p:spPr>
          <a:xfrm>
            <a:off x="6824439" y="2259778"/>
            <a:ext cx="4748862" cy="3866993"/>
          </a:xfrm>
        </p:spPr>
        <p:txBody>
          <a:bodyPr>
            <a:normAutofit lnSpcReduction="10000"/>
          </a:bodyPr>
          <a:lstStyle/>
          <a:p>
            <a:r>
              <a:rPr lang="en-US" sz="2400" dirty="0">
                <a:latin typeface="Arial" panose="020B0604020202020204" pitchFamily="34" charset="0"/>
                <a:cs typeface="Arial" panose="020B0604020202020204" pitchFamily="34" charset="0"/>
              </a:rPr>
              <a:t>Definition: the complex of attitudes, beliefs, behaviors, and structures that interact at different levels of society (i.e., individuals, groups, organizations, systems) and manifest in prejudicial attitudes about and discriminatory practices against people with mental and substance use disorders. </a:t>
            </a:r>
            <a:endParaRPr lang="en-US" dirty="0"/>
          </a:p>
        </p:txBody>
      </p:sp>
      <p:pic>
        <p:nvPicPr>
          <p:cNvPr id="6" name="Picture 5" descr="A picture containing diagram&#10;&#10;Description automatically generated">
            <a:extLst>
              <a:ext uri="{FF2B5EF4-FFF2-40B4-BE49-F238E27FC236}">
                <a16:creationId xmlns:a16="http://schemas.microsoft.com/office/drawing/2014/main" id="{212B7E59-3AEB-455C-BD2A-CFA92BD2BF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157025"/>
            <a:ext cx="4572000" cy="3656000"/>
          </a:xfrm>
          <a:prstGeom prst="rect">
            <a:avLst/>
          </a:prstGeom>
        </p:spPr>
      </p:pic>
      <p:sp>
        <p:nvSpPr>
          <p:cNvPr id="7" name="TextBox 6">
            <a:extLst>
              <a:ext uri="{FF2B5EF4-FFF2-40B4-BE49-F238E27FC236}">
                <a16:creationId xmlns:a16="http://schemas.microsoft.com/office/drawing/2014/main" id="{519A7A7B-407D-4C4E-872A-4A1FD4124A5C}"/>
              </a:ext>
            </a:extLst>
          </p:cNvPr>
          <p:cNvSpPr txBox="1"/>
          <p:nvPr/>
        </p:nvSpPr>
        <p:spPr>
          <a:xfrm>
            <a:off x="454925" y="6006009"/>
            <a:ext cx="55227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Committee on the Science of Changing Behavioral Health Social Norms; Board on Behavioral, Cognitive, and Sensory Sciences; Division of Behavioral and Social Sciences and Education; National Academies of Sciences, Engineering, and Medicine.</a:t>
            </a:r>
          </a:p>
          <a:p>
            <a:r>
              <a:rPr lang="en-US" sz="900" dirty="0"/>
              <a:t>Washington (DC): National Academies Press (US); 2016 Aug 3.</a:t>
            </a:r>
          </a:p>
        </p:txBody>
      </p:sp>
    </p:spTree>
    <p:extLst>
      <p:ext uri="{BB962C8B-B14F-4D97-AF65-F5344CB8AC3E}">
        <p14:creationId xmlns:p14="http://schemas.microsoft.com/office/powerpoint/2010/main" val="861233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868" y="837270"/>
            <a:ext cx="7624483" cy="994172"/>
          </a:xfrm>
        </p:spPr>
        <p:txBody>
          <a:bodyPr/>
          <a:lstStyle/>
          <a:p>
            <a:pPr algn="ctr"/>
            <a:r>
              <a:rPr lang="en-US" dirty="0">
                <a:latin typeface="Arial" panose="020B0604020202020204" pitchFamily="34" charset="0"/>
                <a:cs typeface="Arial" panose="020B0604020202020204" pitchFamily="34" charset="0"/>
              </a:rPr>
              <a:t>Types of Stigma	</a:t>
            </a:r>
          </a:p>
        </p:txBody>
      </p:sp>
      <p:sp>
        <p:nvSpPr>
          <p:cNvPr id="5" name="Moon 4">
            <a:extLst>
              <a:ext uri="{FF2B5EF4-FFF2-40B4-BE49-F238E27FC236}">
                <a16:creationId xmlns:a16="http://schemas.microsoft.com/office/drawing/2014/main" id="{B2461F09-F43D-458B-A2E4-029540E6F393}"/>
              </a:ext>
            </a:extLst>
          </p:cNvPr>
          <p:cNvSpPr/>
          <p:nvPr/>
        </p:nvSpPr>
        <p:spPr>
          <a:xfrm rot="5400000">
            <a:off x="4987290" y="971550"/>
            <a:ext cx="1451610" cy="405765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574CA24-1C89-414D-AF50-1585FAD90853}"/>
              </a:ext>
            </a:extLst>
          </p:cNvPr>
          <p:cNvPicPr>
            <a:picLocks noChangeAspect="1"/>
          </p:cNvPicPr>
          <p:nvPr/>
        </p:nvPicPr>
        <p:blipFill>
          <a:blip r:embed="rId3">
            <a:duotone>
              <a:schemeClr val="accent2">
                <a:shade val="45000"/>
                <a:satMod val="135000"/>
              </a:schemeClr>
              <a:prstClr val="white"/>
            </a:duotone>
          </a:blip>
          <a:stretch>
            <a:fillRect/>
          </a:stretch>
        </p:blipFill>
        <p:spPr>
          <a:xfrm>
            <a:off x="4226940" y="3522274"/>
            <a:ext cx="3105200" cy="1124938"/>
          </a:xfrm>
          <a:prstGeom prst="rect">
            <a:avLst/>
          </a:prstGeom>
        </p:spPr>
      </p:pic>
      <p:pic>
        <p:nvPicPr>
          <p:cNvPr id="7" name="Picture 6">
            <a:extLst>
              <a:ext uri="{FF2B5EF4-FFF2-40B4-BE49-F238E27FC236}">
                <a16:creationId xmlns:a16="http://schemas.microsoft.com/office/drawing/2014/main" id="{10A4E8FC-C631-44B8-B101-952386C13922}"/>
              </a:ext>
            </a:extLst>
          </p:cNvPr>
          <p:cNvPicPr>
            <a:picLocks noChangeAspect="1"/>
          </p:cNvPicPr>
          <p:nvPr/>
        </p:nvPicPr>
        <p:blipFill>
          <a:blip r:embed="rId3">
            <a:duotone>
              <a:schemeClr val="accent6">
                <a:shade val="45000"/>
                <a:satMod val="135000"/>
              </a:schemeClr>
              <a:prstClr val="white"/>
            </a:duotone>
          </a:blip>
          <a:stretch>
            <a:fillRect/>
          </a:stretch>
        </p:blipFill>
        <p:spPr>
          <a:xfrm>
            <a:off x="4747260" y="4647212"/>
            <a:ext cx="2164105" cy="784002"/>
          </a:xfrm>
          <a:prstGeom prst="rect">
            <a:avLst/>
          </a:prstGeom>
        </p:spPr>
      </p:pic>
      <p:sp>
        <p:nvSpPr>
          <p:cNvPr id="8" name="TextBox 7">
            <a:extLst>
              <a:ext uri="{FF2B5EF4-FFF2-40B4-BE49-F238E27FC236}">
                <a16:creationId xmlns:a16="http://schemas.microsoft.com/office/drawing/2014/main" id="{9C3067E5-5F9A-4E60-B03B-76CE89B8315D}"/>
              </a:ext>
            </a:extLst>
          </p:cNvPr>
          <p:cNvSpPr txBox="1"/>
          <p:nvPr/>
        </p:nvSpPr>
        <p:spPr>
          <a:xfrm>
            <a:off x="5170170" y="3059668"/>
            <a:ext cx="1533320" cy="369332"/>
          </a:xfrm>
          <a:prstGeom prst="rect">
            <a:avLst/>
          </a:prstGeom>
          <a:noFill/>
        </p:spPr>
        <p:txBody>
          <a:bodyPr wrap="square" rtlCol="0">
            <a:spAutoFit/>
          </a:bodyPr>
          <a:lstStyle/>
          <a:p>
            <a:r>
              <a:rPr lang="en-US" dirty="0"/>
              <a:t>Institutional</a:t>
            </a:r>
          </a:p>
        </p:txBody>
      </p:sp>
      <p:sp>
        <p:nvSpPr>
          <p:cNvPr id="10" name="TextBox 9">
            <a:extLst>
              <a:ext uri="{FF2B5EF4-FFF2-40B4-BE49-F238E27FC236}">
                <a16:creationId xmlns:a16="http://schemas.microsoft.com/office/drawing/2014/main" id="{9C6ECBBB-7191-43BC-AEDF-CF6D16D2B898}"/>
              </a:ext>
            </a:extLst>
          </p:cNvPr>
          <p:cNvSpPr txBox="1"/>
          <p:nvPr/>
        </p:nvSpPr>
        <p:spPr>
          <a:xfrm>
            <a:off x="5456092" y="4169308"/>
            <a:ext cx="1542032" cy="369332"/>
          </a:xfrm>
          <a:prstGeom prst="rect">
            <a:avLst/>
          </a:prstGeom>
          <a:noFill/>
        </p:spPr>
        <p:txBody>
          <a:bodyPr wrap="square" rtlCol="0">
            <a:spAutoFit/>
          </a:bodyPr>
          <a:lstStyle/>
          <a:p>
            <a:r>
              <a:rPr lang="en-US" dirty="0"/>
              <a:t>Public</a:t>
            </a:r>
          </a:p>
        </p:txBody>
      </p:sp>
      <p:sp>
        <p:nvSpPr>
          <p:cNvPr id="11" name="TextBox 10">
            <a:extLst>
              <a:ext uri="{FF2B5EF4-FFF2-40B4-BE49-F238E27FC236}">
                <a16:creationId xmlns:a16="http://schemas.microsoft.com/office/drawing/2014/main" id="{314869AD-B47D-4943-A64F-A635AEFCEB8B}"/>
              </a:ext>
            </a:extLst>
          </p:cNvPr>
          <p:cNvSpPr txBox="1"/>
          <p:nvPr/>
        </p:nvSpPr>
        <p:spPr>
          <a:xfrm>
            <a:off x="5560490" y="5275006"/>
            <a:ext cx="1771650" cy="369332"/>
          </a:xfrm>
          <a:prstGeom prst="rect">
            <a:avLst/>
          </a:prstGeom>
          <a:noFill/>
        </p:spPr>
        <p:txBody>
          <a:bodyPr wrap="square" rtlCol="0">
            <a:spAutoFit/>
          </a:bodyPr>
          <a:lstStyle/>
          <a:p>
            <a:r>
              <a:rPr lang="en-US" dirty="0"/>
              <a:t>Self</a:t>
            </a:r>
          </a:p>
        </p:txBody>
      </p:sp>
    </p:spTree>
    <p:extLst>
      <p:ext uri="{BB962C8B-B14F-4D97-AF65-F5344CB8AC3E}">
        <p14:creationId xmlns:p14="http://schemas.microsoft.com/office/powerpoint/2010/main" val="967031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868" y="837270"/>
            <a:ext cx="7624483" cy="994172"/>
          </a:xfrm>
        </p:spPr>
        <p:txBody>
          <a:bodyPr/>
          <a:lstStyle/>
          <a:p>
            <a:pPr algn="ctr"/>
            <a:r>
              <a:rPr lang="en-US" dirty="0">
                <a:latin typeface="Arial" panose="020B0604020202020204" pitchFamily="34" charset="0"/>
                <a:cs typeface="Arial" panose="020B0604020202020204" pitchFamily="34" charset="0"/>
              </a:rPr>
              <a:t>Public Stigma</a:t>
            </a:r>
          </a:p>
        </p:txBody>
      </p:sp>
      <p:sp>
        <p:nvSpPr>
          <p:cNvPr id="3" name="Content Placeholder 2"/>
          <p:cNvSpPr>
            <a:spLocks noGrp="1"/>
          </p:cNvSpPr>
          <p:nvPr>
            <p:ph idx="1"/>
          </p:nvPr>
        </p:nvSpPr>
        <p:spPr>
          <a:xfrm>
            <a:off x="6081026" y="2314150"/>
            <a:ext cx="4832584" cy="3263504"/>
          </a:xfrm>
        </p:spPr>
        <p:txBody>
          <a:bodyPr>
            <a:noAutofit/>
          </a:bodyPr>
          <a:lstStyle/>
          <a:p>
            <a:r>
              <a:rPr lang="en-US" sz="2800" dirty="0">
                <a:latin typeface="Arial" panose="020B0604020202020204" pitchFamily="34" charset="0"/>
                <a:cs typeface="Arial" panose="020B0604020202020204" pitchFamily="34" charset="0"/>
              </a:rPr>
              <a:t>Definition:  a set of negative attitudes and beliefs that motivate individuals to fear, reject, avoid and discriminate against people with mental illness (or substance use disorder)</a:t>
            </a:r>
          </a:p>
        </p:txBody>
      </p:sp>
      <p:pic>
        <p:nvPicPr>
          <p:cNvPr id="6" name="Picture 5" descr="Map&#10;&#10;Description automatically generated">
            <a:extLst>
              <a:ext uri="{FF2B5EF4-FFF2-40B4-BE49-F238E27FC236}">
                <a16:creationId xmlns:a16="http://schemas.microsoft.com/office/drawing/2014/main" id="{AE7A34EE-C27B-4C9C-8D26-1CB0F86AA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572" y="2314151"/>
            <a:ext cx="3997234" cy="2712409"/>
          </a:xfrm>
          <a:prstGeom prst="rect">
            <a:avLst/>
          </a:prstGeom>
        </p:spPr>
      </p:pic>
      <p:sp>
        <p:nvSpPr>
          <p:cNvPr id="7" name="TextBox 6">
            <a:extLst>
              <a:ext uri="{FF2B5EF4-FFF2-40B4-BE49-F238E27FC236}">
                <a16:creationId xmlns:a16="http://schemas.microsoft.com/office/drawing/2014/main" id="{231CB95F-689C-46B8-9DEA-BA1968A8AA3A}"/>
              </a:ext>
            </a:extLst>
          </p:cNvPr>
          <p:cNvSpPr txBox="1"/>
          <p:nvPr/>
        </p:nvSpPr>
        <p:spPr>
          <a:xfrm>
            <a:off x="1949022" y="6020730"/>
            <a:ext cx="7208873" cy="369332"/>
          </a:xfrm>
          <a:prstGeom prst="rect">
            <a:avLst/>
          </a:prstGeom>
          <a:noFill/>
        </p:spPr>
        <p:txBody>
          <a:bodyPr wrap="square" rtlCol="0">
            <a:spAutoFit/>
          </a:bodyPr>
          <a:lstStyle/>
          <a:p>
            <a:pPr algn="ctr"/>
            <a:r>
              <a:rPr lang="en-US" i="1" dirty="0"/>
              <a:t>Corrigan PW, Penn DL Am Psychol. 1999 Sep; 54(9):765-76</a:t>
            </a:r>
          </a:p>
        </p:txBody>
      </p:sp>
    </p:spTree>
    <p:extLst>
      <p:ext uri="{BB962C8B-B14F-4D97-AF65-F5344CB8AC3E}">
        <p14:creationId xmlns:p14="http://schemas.microsoft.com/office/powerpoint/2010/main" val="4205165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868" y="837270"/>
            <a:ext cx="7624483" cy="994172"/>
          </a:xfrm>
        </p:spPr>
        <p:txBody>
          <a:bodyPr>
            <a:normAutofit/>
          </a:bodyPr>
          <a:lstStyle/>
          <a:p>
            <a:r>
              <a:rPr lang="en-US" dirty="0">
                <a:latin typeface="Arial" panose="020B0604020202020204" pitchFamily="34" charset="0"/>
                <a:cs typeface="Arial" panose="020B0604020202020204" pitchFamily="34" charset="0"/>
              </a:rPr>
              <a:t>What does Public Stigma look like?</a:t>
            </a:r>
          </a:p>
        </p:txBody>
      </p:sp>
      <p:sp>
        <p:nvSpPr>
          <p:cNvPr id="3" name="Content Placeholder 2"/>
          <p:cNvSpPr>
            <a:spLocks noGrp="1"/>
          </p:cNvSpPr>
          <p:nvPr>
            <p:ph idx="1"/>
          </p:nvPr>
        </p:nvSpPr>
        <p:spPr>
          <a:xfrm>
            <a:off x="2414867" y="2219745"/>
            <a:ext cx="7886700" cy="3921411"/>
          </a:xfrm>
        </p:spPr>
        <p:txBody>
          <a:bodyPr>
            <a:normAutofit/>
          </a:bodyPr>
          <a:lstStyle/>
          <a:p>
            <a:pPr>
              <a:lnSpc>
                <a:spcPct val="120000"/>
              </a:lnSpc>
            </a:pPr>
            <a:r>
              <a:rPr lang="en-US" sz="2400" dirty="0">
                <a:latin typeface="Arial" panose="020B0604020202020204" pitchFamily="34" charset="0"/>
                <a:cs typeface="Arial" panose="020B0604020202020204" pitchFamily="34" charset="0"/>
              </a:rPr>
              <a:t>Persons are violent, unsafe, criminals and should be kept out of the community</a:t>
            </a:r>
          </a:p>
          <a:p>
            <a:pPr>
              <a:lnSpc>
                <a:spcPct val="120000"/>
              </a:lnSpc>
            </a:pPr>
            <a:r>
              <a:rPr lang="en-US" sz="2400" dirty="0">
                <a:latin typeface="Arial" panose="020B0604020202020204" pitchFamily="34" charset="0"/>
                <a:cs typeface="Arial" panose="020B0604020202020204" pitchFamily="34" charset="0"/>
              </a:rPr>
              <a:t>Persons are lazy, don’t care, if they did, they would stop using and be with their family and friends</a:t>
            </a:r>
          </a:p>
          <a:p>
            <a:pPr>
              <a:lnSpc>
                <a:spcPct val="120000"/>
              </a:lnSpc>
            </a:pPr>
            <a:r>
              <a:rPr lang="en-US" sz="2400" dirty="0">
                <a:latin typeface="Arial" panose="020B0604020202020204" pitchFamily="34" charset="0"/>
                <a:cs typeface="Arial" panose="020B0604020202020204" pitchFamily="34" charset="0"/>
              </a:rPr>
              <a:t>Persons use the system and any “handouts” just to get money for more drugs </a:t>
            </a:r>
          </a:p>
        </p:txBody>
      </p:sp>
    </p:spTree>
    <p:extLst>
      <p:ext uri="{BB962C8B-B14F-4D97-AF65-F5344CB8AC3E}">
        <p14:creationId xmlns:p14="http://schemas.microsoft.com/office/powerpoint/2010/main" val="438075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Mid-America Addiction Technology Transfer Center</a:t>
            </a:r>
          </a:p>
        </p:txBody>
      </p:sp>
      <p:sp>
        <p:nvSpPr>
          <p:cNvPr id="3" name="Content Placeholder 2"/>
          <p:cNvSpPr>
            <a:spLocks noGrp="1"/>
          </p:cNvSpPr>
          <p:nvPr>
            <p:ph sz="quarter" idx="13"/>
          </p:nvPr>
        </p:nvSpPr>
        <p:spPr/>
        <p:txBody>
          <a:bodyPr>
            <a:normAutofit fontScale="92500" lnSpcReduction="10000"/>
          </a:bodyPr>
          <a:lstStyle/>
          <a:p>
            <a:pPr>
              <a:lnSpc>
                <a:spcPct val="120000"/>
              </a:lnSpc>
            </a:pPr>
            <a:r>
              <a:rPr lang="en-US" dirty="0">
                <a:latin typeface="Arial" panose="020B0604020202020204" pitchFamily="34" charset="0"/>
                <a:cs typeface="Arial" panose="020B0604020202020204" pitchFamily="34" charset="0"/>
              </a:rPr>
              <a:t>The purpose of the Technology Transfer Centers (TTC) program is to </a:t>
            </a:r>
            <a:r>
              <a:rPr lang="en-US" b="1" i="1" dirty="0">
                <a:latin typeface="Arial" panose="020B0604020202020204" pitchFamily="34" charset="0"/>
                <a:cs typeface="Arial" panose="020B0604020202020204" pitchFamily="34" charset="0"/>
              </a:rPr>
              <a:t>develop and strengthen </a:t>
            </a:r>
            <a:r>
              <a:rPr lang="en-US" dirty="0">
                <a:latin typeface="Arial" panose="020B0604020202020204" pitchFamily="34" charset="0"/>
                <a:cs typeface="Arial" panose="020B0604020202020204" pitchFamily="34" charset="0"/>
              </a:rPr>
              <a:t>the </a:t>
            </a:r>
            <a:r>
              <a:rPr lang="en-US" b="1" i="1" dirty="0">
                <a:latin typeface="Arial" panose="020B0604020202020204" pitchFamily="34" charset="0"/>
                <a:cs typeface="Arial" panose="020B0604020202020204" pitchFamily="34" charset="0"/>
              </a:rPr>
              <a:t>specialized behavioral healthcare and primary healthcare workforce</a:t>
            </a:r>
            <a:r>
              <a:rPr lang="en-US" dirty="0">
                <a:latin typeface="Arial" panose="020B0604020202020204" pitchFamily="34" charset="0"/>
                <a:cs typeface="Arial" panose="020B0604020202020204" pitchFamily="34" charset="0"/>
              </a:rPr>
              <a:t> that provides substance use disorder (SUD) and mental health prevention, treatment, and recovery support services. </a:t>
            </a:r>
          </a:p>
          <a:p>
            <a:pPr>
              <a:lnSpc>
                <a:spcPct val="120000"/>
              </a:lnSpc>
            </a:pPr>
            <a:endParaRPr lang="en-US" altLang="en-US" dirty="0">
              <a:latin typeface="Arial" panose="020B0604020202020204" pitchFamily="34" charset="0"/>
              <a:cs typeface="Arial" panose="020B0604020202020204" pitchFamily="34" charset="0"/>
            </a:endParaRPr>
          </a:p>
          <a:p>
            <a:pPr>
              <a:lnSpc>
                <a:spcPct val="120000"/>
              </a:lnSpc>
            </a:pPr>
            <a:r>
              <a:rPr lang="en-US" altLang="en-US" dirty="0">
                <a:latin typeface="Arial" panose="020B0604020202020204" pitchFamily="34" charset="0"/>
                <a:cs typeface="Arial" panose="020B0604020202020204" pitchFamily="34" charset="0"/>
              </a:rPr>
              <a:t>Help people and organizations incorporate </a:t>
            </a:r>
            <a:r>
              <a:rPr lang="en-US" altLang="en-US" b="1" i="1" dirty="0">
                <a:latin typeface="Arial" panose="020B0604020202020204" pitchFamily="34" charset="0"/>
                <a:cs typeface="Arial" panose="020B0604020202020204" pitchFamily="34" charset="0"/>
              </a:rPr>
              <a:t>effective practices</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into substance use and mental health disorder prevention, treatment and recovery services.</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50092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868" y="837270"/>
            <a:ext cx="7624483" cy="994172"/>
          </a:xfrm>
        </p:spPr>
        <p:txBody>
          <a:bodyPr/>
          <a:lstStyle/>
          <a:p>
            <a:pPr algn="ctr"/>
            <a:r>
              <a:rPr lang="en-US" dirty="0">
                <a:latin typeface="Arial" panose="020B0604020202020204" pitchFamily="34" charset="0"/>
                <a:cs typeface="Arial" panose="020B0604020202020204" pitchFamily="34" charset="0"/>
              </a:rPr>
              <a:t>Self Stigma</a:t>
            </a:r>
          </a:p>
        </p:txBody>
      </p:sp>
      <p:sp>
        <p:nvSpPr>
          <p:cNvPr id="3" name="Content Placeholder 2"/>
          <p:cNvSpPr>
            <a:spLocks noGrp="1"/>
          </p:cNvSpPr>
          <p:nvPr>
            <p:ph idx="1"/>
          </p:nvPr>
        </p:nvSpPr>
        <p:spPr>
          <a:xfrm>
            <a:off x="1787851" y="1831443"/>
            <a:ext cx="3681133" cy="4546815"/>
          </a:xfrm>
        </p:spPr>
        <p:txBody>
          <a:bodyPr>
            <a:normAutofit/>
          </a:bodyPr>
          <a:lstStyle/>
          <a:p>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Definition: the process in which a person becomes aware of public stigma, agrees with those stereotypes, and internalizes them by applying them to oneself.</a:t>
            </a:r>
          </a:p>
        </p:txBody>
      </p:sp>
      <p:pic>
        <p:nvPicPr>
          <p:cNvPr id="4" name="Picture 3" descr="Stacked color bars with 8 different colors" title="Stacked Color Bars"/>
          <p:cNvPicPr>
            <a:picLocks noChangeAspect="1"/>
          </p:cNvPicPr>
          <p:nvPr/>
        </p:nvPicPr>
        <p:blipFill rotWithShape="1">
          <a:blip r:embed="rId3" cstate="print">
            <a:extLst>
              <a:ext uri="{28A0092B-C50C-407E-A947-70E740481C1C}">
                <a14:useLocalDpi xmlns:a14="http://schemas.microsoft.com/office/drawing/2010/main" val="0"/>
              </a:ext>
            </a:extLst>
          </a:blip>
          <a:srcRect l="-16667" r="-16667"/>
          <a:stretch/>
        </p:blipFill>
        <p:spPr>
          <a:xfrm>
            <a:off x="8497318" y="5871553"/>
            <a:ext cx="2487302" cy="1243651"/>
          </a:xfrm>
          <a:prstGeom prst="rect">
            <a:avLst/>
          </a:prstGeom>
          <a:noFill/>
          <a:ln>
            <a:noFill/>
          </a:ln>
        </p:spPr>
      </p:pic>
      <p:pic>
        <p:nvPicPr>
          <p:cNvPr id="6" name="Picture 5">
            <a:extLst>
              <a:ext uri="{FF2B5EF4-FFF2-40B4-BE49-F238E27FC236}">
                <a16:creationId xmlns:a16="http://schemas.microsoft.com/office/drawing/2014/main" id="{C19F6485-80FA-4EE9-9480-F1D61F33AC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4461" y="2340694"/>
            <a:ext cx="4853722" cy="3229715"/>
          </a:xfrm>
          <a:prstGeom prst="rect">
            <a:avLst/>
          </a:prstGeom>
        </p:spPr>
      </p:pic>
      <p:sp>
        <p:nvSpPr>
          <p:cNvPr id="7" name="TextBox 6">
            <a:extLst>
              <a:ext uri="{FF2B5EF4-FFF2-40B4-BE49-F238E27FC236}">
                <a16:creationId xmlns:a16="http://schemas.microsoft.com/office/drawing/2014/main" id="{D7CE4774-F9DC-416A-A5BC-EA9D066B0172}"/>
              </a:ext>
            </a:extLst>
          </p:cNvPr>
          <p:cNvSpPr txBox="1"/>
          <p:nvPr/>
        </p:nvSpPr>
        <p:spPr>
          <a:xfrm>
            <a:off x="1548623" y="6079660"/>
            <a:ext cx="8192346" cy="646331"/>
          </a:xfrm>
          <a:prstGeom prst="rect">
            <a:avLst/>
          </a:prstGeom>
          <a:noFill/>
        </p:spPr>
        <p:txBody>
          <a:bodyPr wrap="square" rtlCol="0">
            <a:spAutoFit/>
          </a:bodyPr>
          <a:lstStyle/>
          <a:p>
            <a:r>
              <a:rPr lang="en-US" sz="1200" dirty="0"/>
              <a:t>Corrigan, P. W., Larson, J. E., &amp; </a:t>
            </a:r>
            <a:r>
              <a:rPr lang="en-US" sz="1200" dirty="0" err="1"/>
              <a:t>Rüsch</a:t>
            </a:r>
            <a:r>
              <a:rPr lang="en-US" sz="1200" dirty="0"/>
              <a:t>, N. (2009). Self-stigma and the "why try" effect: impact on life goals and evidence-based practices. </a:t>
            </a:r>
            <a:r>
              <a:rPr lang="en-US" sz="1200" i="1" dirty="0"/>
              <a:t>World psychiatry : official journal of the World Psychiatric Association (WPA)</a:t>
            </a:r>
            <a:r>
              <a:rPr lang="en-US" sz="1200" dirty="0"/>
              <a:t>, </a:t>
            </a:r>
            <a:r>
              <a:rPr lang="en-US" sz="1200" i="1" dirty="0"/>
              <a:t>8</a:t>
            </a:r>
            <a:r>
              <a:rPr lang="en-US" sz="1200" dirty="0"/>
              <a:t>(2), 75–81. https://doi.org/10.1002/j.2051-5545.2009.tb00218.x</a:t>
            </a:r>
          </a:p>
        </p:txBody>
      </p:sp>
    </p:spTree>
    <p:extLst>
      <p:ext uri="{BB962C8B-B14F-4D97-AF65-F5344CB8AC3E}">
        <p14:creationId xmlns:p14="http://schemas.microsoft.com/office/powerpoint/2010/main" val="3153425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998"/>
            <a:ext cx="12257532" cy="1050997"/>
          </a:xfrm>
        </p:spPr>
        <p:txBody>
          <a:bodyPr anchor="ctr">
            <a:normAutofit/>
          </a:bodyPr>
          <a:lstStyle/>
          <a:p>
            <a:r>
              <a:rPr lang="en-US"/>
              <a:t>What does Self Stigma Look Like?</a:t>
            </a:r>
          </a:p>
        </p:txBody>
      </p:sp>
      <p:sp>
        <p:nvSpPr>
          <p:cNvPr id="3" name="Content Placeholder 2">
            <a:extLst>
              <a:ext uri="{FF2B5EF4-FFF2-40B4-BE49-F238E27FC236}">
                <a16:creationId xmlns:a16="http://schemas.microsoft.com/office/drawing/2014/main" id="{C5742B04-5A55-4BE2-B4DD-6C5DB3FD4F67}"/>
              </a:ext>
            </a:extLst>
          </p:cNvPr>
          <p:cNvSpPr>
            <a:spLocks noGrp="1"/>
          </p:cNvSpPr>
          <p:nvPr>
            <p:ph sz="quarter" idx="14"/>
          </p:nvPr>
        </p:nvSpPr>
        <p:spPr>
          <a:xfrm>
            <a:off x="6673113" y="1901657"/>
            <a:ext cx="4920577" cy="4389120"/>
          </a:xfrm>
        </p:spPr>
        <p:txBody>
          <a:bodyPr>
            <a:normAutofit/>
          </a:bodyPr>
          <a:lstStyle/>
          <a:p>
            <a:r>
              <a:rPr lang="en-US" dirty="0"/>
              <a:t>An estimated 28% of those who do not seek treatment (but recognize the need), report reasons related to stigma for not accessing or engaging in care.</a:t>
            </a:r>
          </a:p>
          <a:p>
            <a:endParaRPr lang="en-US" dirty="0"/>
          </a:p>
          <a:p>
            <a:endParaRPr lang="en-US" dirty="0"/>
          </a:p>
          <a:p>
            <a:endParaRPr lang="en-US" dirty="0"/>
          </a:p>
          <a:p>
            <a:r>
              <a:rPr lang="en-US" sz="900" dirty="0"/>
              <a:t>Ashford, Brown and Curtis, 2018 </a:t>
            </a:r>
          </a:p>
          <a:p>
            <a:endParaRPr lang="en-US" dirty="0"/>
          </a:p>
        </p:txBody>
      </p:sp>
      <p:graphicFrame>
        <p:nvGraphicFramePr>
          <p:cNvPr id="5" name="Content Placeholder 2">
            <a:extLst>
              <a:ext uri="{FF2B5EF4-FFF2-40B4-BE49-F238E27FC236}">
                <a16:creationId xmlns:a16="http://schemas.microsoft.com/office/drawing/2014/main" id="{2B78CB3C-C1E5-4697-8440-5B46413239C2}"/>
              </a:ext>
            </a:extLst>
          </p:cNvPr>
          <p:cNvGraphicFramePr>
            <a:graphicFrameLocks noGrp="1"/>
          </p:cNvGraphicFramePr>
          <p:nvPr>
            <p:ph sz="quarter" idx="13"/>
            <p:extLst>
              <p:ext uri="{D42A27DB-BD31-4B8C-83A1-F6EECF244321}">
                <p14:modId xmlns:p14="http://schemas.microsoft.com/office/powerpoint/2010/main" val="1415697795"/>
              </p:ext>
            </p:extLst>
          </p:nvPr>
        </p:nvGraphicFramePr>
        <p:xfrm>
          <a:off x="1039957" y="1901657"/>
          <a:ext cx="4920577"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6345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3759" y="278470"/>
            <a:ext cx="7624483" cy="994172"/>
          </a:xfrm>
        </p:spPr>
        <p:txBody>
          <a:bodyPr/>
          <a:lstStyle/>
          <a:p>
            <a:pPr algn="ctr"/>
            <a:r>
              <a:rPr lang="en-US" dirty="0">
                <a:latin typeface="Arial" panose="020B0604020202020204" pitchFamily="34" charset="0"/>
                <a:cs typeface="Arial" panose="020B0604020202020204" pitchFamily="34" charset="0"/>
              </a:rPr>
              <a:t>Institutional Stigma</a:t>
            </a:r>
          </a:p>
        </p:txBody>
      </p:sp>
      <p:sp>
        <p:nvSpPr>
          <p:cNvPr id="3" name="Content Placeholder 2"/>
          <p:cNvSpPr>
            <a:spLocks noGrp="1"/>
          </p:cNvSpPr>
          <p:nvPr>
            <p:ph idx="1"/>
          </p:nvPr>
        </p:nvSpPr>
        <p:spPr>
          <a:xfrm>
            <a:off x="2283758" y="1272642"/>
            <a:ext cx="7886700" cy="3263504"/>
          </a:xfrm>
        </p:spPr>
        <p:txBody>
          <a:bodyPr>
            <a:normAutofit/>
          </a:bodyPr>
          <a:lstStyle/>
          <a:p>
            <a:r>
              <a:rPr lang="en-US" sz="2400" dirty="0">
                <a:latin typeface="Arial" panose="020B0604020202020204" pitchFamily="34" charset="0"/>
                <a:cs typeface="Arial" panose="020B0604020202020204" pitchFamily="34" charset="0"/>
              </a:rPr>
              <a:t>Definition: policies and procedures that intentionally or unintentionally limit opportunities for people with mental illness or substance use disorder.</a:t>
            </a:r>
          </a:p>
          <a:p>
            <a:endParaRPr lang="en-US" dirty="0"/>
          </a:p>
        </p:txBody>
      </p:sp>
      <p:pic>
        <p:nvPicPr>
          <p:cNvPr id="6" name="Picture 5" descr="A picture containing metalware, key&#10;&#10;Description automatically generated">
            <a:extLst>
              <a:ext uri="{FF2B5EF4-FFF2-40B4-BE49-F238E27FC236}">
                <a16:creationId xmlns:a16="http://schemas.microsoft.com/office/drawing/2014/main" id="{9652ABEA-26F0-45F1-9EDF-DD7CC225C6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5245" y="3141903"/>
            <a:ext cx="3855402" cy="2570268"/>
          </a:xfrm>
          <a:prstGeom prst="rect">
            <a:avLst/>
          </a:prstGeom>
        </p:spPr>
      </p:pic>
      <p:sp>
        <p:nvSpPr>
          <p:cNvPr id="7" name="TextBox 6">
            <a:extLst>
              <a:ext uri="{FF2B5EF4-FFF2-40B4-BE49-F238E27FC236}">
                <a16:creationId xmlns:a16="http://schemas.microsoft.com/office/drawing/2014/main" id="{6AE1B306-13D4-4428-8015-FE5D9FC4FEDF}"/>
              </a:ext>
            </a:extLst>
          </p:cNvPr>
          <p:cNvSpPr txBox="1"/>
          <p:nvPr/>
        </p:nvSpPr>
        <p:spPr>
          <a:xfrm>
            <a:off x="3086677" y="6405407"/>
            <a:ext cx="65012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defRPr/>
            </a:pPr>
            <a:r>
              <a:rPr lang="en-US" kern="0" dirty="0">
                <a:solidFill>
                  <a:prstClr val="black"/>
                </a:solidFill>
              </a:rPr>
              <a:t>Adapted from the American Psychiatric Association, 2020</a:t>
            </a:r>
          </a:p>
        </p:txBody>
      </p:sp>
    </p:spTree>
    <p:extLst>
      <p:ext uri="{BB962C8B-B14F-4D97-AF65-F5344CB8AC3E}">
        <p14:creationId xmlns:p14="http://schemas.microsoft.com/office/powerpoint/2010/main" val="3658103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734" y="667937"/>
            <a:ext cx="9757129" cy="994172"/>
          </a:xfrm>
        </p:spPr>
        <p:txBody>
          <a:bodyPr>
            <a:normAutofit/>
          </a:bodyPr>
          <a:lstStyle/>
          <a:p>
            <a:pPr algn="ctr"/>
            <a:r>
              <a:rPr lang="en-US" dirty="0">
                <a:latin typeface="Arial" panose="020B0604020202020204" pitchFamily="34" charset="0"/>
                <a:cs typeface="Arial" panose="020B0604020202020204" pitchFamily="34" charset="0"/>
              </a:rPr>
              <a:t>What does Institutional Stigma Look Like?</a:t>
            </a:r>
          </a:p>
        </p:txBody>
      </p:sp>
      <p:sp>
        <p:nvSpPr>
          <p:cNvPr id="3" name="Content Placeholder 2"/>
          <p:cNvSpPr>
            <a:spLocks noGrp="1"/>
          </p:cNvSpPr>
          <p:nvPr>
            <p:ph idx="1"/>
          </p:nvPr>
        </p:nvSpPr>
        <p:spPr>
          <a:xfrm>
            <a:off x="2414867" y="2219745"/>
            <a:ext cx="7886700" cy="3263504"/>
          </a:xfrm>
        </p:spPr>
        <p:txBody>
          <a:bodyPr>
            <a:normAutofit/>
          </a:bodyPr>
          <a:lstStyle/>
          <a:p>
            <a:r>
              <a:rPr lang="en-US" sz="2400" dirty="0">
                <a:latin typeface="Arial" panose="020B0604020202020204" pitchFamily="34" charset="0"/>
                <a:cs typeface="Arial" panose="020B0604020202020204" pitchFamily="34" charset="0"/>
              </a:rPr>
              <a:t>People with a drug conviction aren’t allowed in recovery housing</a:t>
            </a:r>
          </a:p>
          <a:p>
            <a:r>
              <a:rPr lang="en-US" sz="2400" dirty="0">
                <a:latin typeface="Arial" panose="020B0604020202020204" pitchFamily="34" charset="0"/>
                <a:cs typeface="Arial" panose="020B0604020202020204" pitchFamily="34" charset="0"/>
              </a:rPr>
              <a:t>People with a drug conviction aren’t allowed to get food stamps</a:t>
            </a:r>
          </a:p>
          <a:p>
            <a:endParaRPr lang="en-US" dirty="0"/>
          </a:p>
        </p:txBody>
      </p:sp>
    </p:spTree>
    <p:extLst>
      <p:ext uri="{BB962C8B-B14F-4D97-AF65-F5344CB8AC3E}">
        <p14:creationId xmlns:p14="http://schemas.microsoft.com/office/powerpoint/2010/main" val="2741696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3968" y="279998"/>
            <a:ext cx="5718362" cy="745629"/>
          </a:xfrm>
        </p:spPr>
        <p:txBody>
          <a:bodyPr/>
          <a:lstStyle/>
          <a:p>
            <a:pPr algn="ctr"/>
            <a:r>
              <a:rPr lang="en-US" dirty="0">
                <a:latin typeface="Arial" panose="020B0604020202020204" pitchFamily="34" charset="0"/>
                <a:cs typeface="Arial" panose="020B0604020202020204" pitchFamily="34" charset="0"/>
              </a:rPr>
              <a:t>Barriers to Treatment</a:t>
            </a:r>
          </a:p>
        </p:txBody>
      </p:sp>
      <p:sp>
        <p:nvSpPr>
          <p:cNvPr id="3" name="Content Placeholder 2"/>
          <p:cNvSpPr>
            <a:spLocks noGrp="1"/>
          </p:cNvSpPr>
          <p:nvPr>
            <p:ph idx="1"/>
          </p:nvPr>
        </p:nvSpPr>
        <p:spPr>
          <a:xfrm>
            <a:off x="1787154" y="1332107"/>
            <a:ext cx="8731989" cy="3387313"/>
          </a:xfrm>
        </p:spPr>
        <p:txBody>
          <a:bodyPr>
            <a:normAutofit fontScale="25000" lnSpcReduction="20000"/>
          </a:bodyPr>
          <a:lstStyle/>
          <a:p>
            <a:r>
              <a:rPr lang="en-US" sz="8800" b="1" dirty="0">
                <a:latin typeface="Arial" panose="020B0604020202020204" pitchFamily="34" charset="0"/>
                <a:cs typeface="Arial" panose="020B0604020202020204" pitchFamily="34" charset="0"/>
              </a:rPr>
              <a:t>Stigma is one of the biggest barrier to those seeking addiction treatment</a:t>
            </a:r>
          </a:p>
          <a:p>
            <a:pPr>
              <a:lnSpc>
                <a:spcPct val="120000"/>
              </a:lnSpc>
            </a:pPr>
            <a:r>
              <a:rPr lang="en-US" sz="8800" dirty="0">
                <a:latin typeface="Arial" panose="020B0604020202020204" pitchFamily="34" charset="0"/>
                <a:cs typeface="Arial" panose="020B0604020202020204" pitchFamily="34" charset="0"/>
              </a:rPr>
              <a:t>•  Inability to afford the cost of care (48%)</a:t>
            </a:r>
          </a:p>
          <a:p>
            <a:pPr>
              <a:lnSpc>
                <a:spcPct val="120000"/>
              </a:lnSpc>
            </a:pPr>
            <a:r>
              <a:rPr lang="en-US" sz="8800" dirty="0">
                <a:latin typeface="Arial" panose="020B0604020202020204" pitchFamily="34" charset="0"/>
                <a:cs typeface="Arial" panose="020B0604020202020204" pitchFamily="34" charset="0"/>
              </a:rPr>
              <a:t>•  Believing that the problems could be handled without treatment (26.5%)</a:t>
            </a:r>
          </a:p>
          <a:p>
            <a:pPr>
              <a:lnSpc>
                <a:spcPct val="120000"/>
              </a:lnSpc>
            </a:pPr>
            <a:r>
              <a:rPr lang="en-US" sz="8800" dirty="0">
                <a:latin typeface="Arial" panose="020B0604020202020204" pitchFamily="34" charset="0"/>
                <a:cs typeface="Arial" panose="020B0604020202020204" pitchFamily="34" charset="0"/>
              </a:rPr>
              <a:t>•  Not knowing where to go for services (25%)</a:t>
            </a:r>
          </a:p>
          <a:p>
            <a:pPr>
              <a:lnSpc>
                <a:spcPct val="120000"/>
              </a:lnSpc>
            </a:pPr>
            <a:r>
              <a:rPr lang="en-US" sz="8800" dirty="0">
                <a:latin typeface="Arial" panose="020B0604020202020204" pitchFamily="34" charset="0"/>
                <a:cs typeface="Arial" panose="020B0604020202020204" pitchFamily="34" charset="0"/>
              </a:rPr>
              <a:t>•  Inadequate or no coverage of mental health treatment (6% to 9%)</a:t>
            </a:r>
          </a:p>
          <a:p>
            <a:pPr>
              <a:lnSpc>
                <a:spcPct val="120000"/>
              </a:lnSpc>
            </a:pPr>
            <a:r>
              <a:rPr lang="en-US" sz="8800" dirty="0">
                <a:latin typeface="Arial" panose="020B0604020202020204" pitchFamily="34" charset="0"/>
                <a:cs typeface="Arial" panose="020B0604020202020204" pitchFamily="34" charset="0"/>
              </a:rPr>
              <a:t>•  Thinking that treatment would not help (9%)</a:t>
            </a:r>
          </a:p>
          <a:p>
            <a:pPr>
              <a:lnSpc>
                <a:spcPct val="120000"/>
              </a:lnSpc>
            </a:pPr>
            <a:r>
              <a:rPr lang="en-US" sz="8800" dirty="0">
                <a:latin typeface="Arial" panose="020B0604020202020204" pitchFamily="34" charset="0"/>
                <a:cs typeface="Arial" panose="020B0604020202020204" pitchFamily="34" charset="0"/>
              </a:rPr>
              <a:t>•  Concerns about confidentiality (10%)</a:t>
            </a:r>
          </a:p>
          <a:p>
            <a:pPr>
              <a:lnSpc>
                <a:spcPct val="120000"/>
              </a:lnSpc>
            </a:pPr>
            <a:r>
              <a:rPr lang="en-US" sz="8800" dirty="0">
                <a:latin typeface="Arial" panose="020B0604020202020204" pitchFamily="34" charset="0"/>
                <a:cs typeface="Arial" panose="020B0604020202020204" pitchFamily="34" charset="0"/>
              </a:rPr>
              <a:t>•  Fear that it might cause neighbors or the community to have a negative opinion(10%)</a:t>
            </a:r>
          </a:p>
          <a:p>
            <a:pPr>
              <a:lnSpc>
                <a:spcPct val="120000"/>
              </a:lnSpc>
            </a:pPr>
            <a:r>
              <a:rPr lang="en-US" sz="8800" dirty="0">
                <a:latin typeface="Arial" panose="020B0604020202020204" pitchFamily="34" charset="0"/>
                <a:cs typeface="Arial" panose="020B0604020202020204" pitchFamily="34" charset="0"/>
              </a:rPr>
              <a:t>•  Fear that it might cause a negative effect on a person's job (8%)</a:t>
            </a:r>
          </a:p>
          <a:p>
            <a:pPr>
              <a:lnSpc>
                <a:spcPct val="120000"/>
              </a:lnSpc>
            </a:pPr>
            <a:r>
              <a:rPr lang="en-US" sz="8800" dirty="0">
                <a:latin typeface="Arial" panose="020B0604020202020204" pitchFamily="34" charset="0"/>
                <a:cs typeface="Arial" panose="020B0604020202020204" pitchFamily="34" charset="0"/>
              </a:rPr>
              <a:t>•  Fear of being committed (10%)</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r"/>
            <a:endParaRPr lang="en-US" sz="1650" dirty="0"/>
          </a:p>
          <a:p>
            <a:pPr algn="r"/>
            <a:endParaRPr lang="en-US" dirty="0">
              <a:latin typeface="Arial" panose="020B0604020202020204" pitchFamily="34" charset="0"/>
              <a:cs typeface="Arial" panose="020B0604020202020204" pitchFamily="34" charset="0"/>
            </a:endParaRPr>
          </a:p>
          <a:p>
            <a:endParaRPr lang="en-US" dirty="0"/>
          </a:p>
        </p:txBody>
      </p:sp>
      <p:sp>
        <p:nvSpPr>
          <p:cNvPr id="6" name="TextBox 5">
            <a:extLst>
              <a:ext uri="{FF2B5EF4-FFF2-40B4-BE49-F238E27FC236}">
                <a16:creationId xmlns:a16="http://schemas.microsoft.com/office/drawing/2014/main" id="{5BAEAD43-50E2-48D4-AF98-1D6BB2729DFF}"/>
              </a:ext>
            </a:extLst>
          </p:cNvPr>
          <p:cNvSpPr txBox="1"/>
          <p:nvPr/>
        </p:nvSpPr>
        <p:spPr>
          <a:xfrm>
            <a:off x="2973894" y="6393336"/>
            <a:ext cx="7165363" cy="369332"/>
          </a:xfrm>
          <a:prstGeom prst="rect">
            <a:avLst/>
          </a:prstGeom>
          <a:noFill/>
        </p:spPr>
        <p:txBody>
          <a:bodyPr wrap="square" rtlCol="0">
            <a:spAutoFit/>
          </a:bodyPr>
          <a:lstStyle/>
          <a:p>
            <a:pPr algn="r"/>
            <a:r>
              <a:rPr lang="en-US" sz="900" dirty="0"/>
              <a:t>https://www.ncbi.nlm.nih.gov/books/NBK384923/</a:t>
            </a:r>
          </a:p>
          <a:p>
            <a:endParaRPr lang="en-US" sz="900" dirty="0"/>
          </a:p>
        </p:txBody>
      </p:sp>
    </p:spTree>
    <p:extLst>
      <p:ext uri="{BB962C8B-B14F-4D97-AF65-F5344CB8AC3E}">
        <p14:creationId xmlns:p14="http://schemas.microsoft.com/office/powerpoint/2010/main" val="652761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7139" y="446512"/>
            <a:ext cx="7624483" cy="994172"/>
          </a:xfrm>
        </p:spPr>
        <p:txBody>
          <a:bodyPr/>
          <a:lstStyle/>
          <a:p>
            <a:pPr algn="ctr"/>
            <a:r>
              <a:rPr lang="en-US" dirty="0">
                <a:latin typeface="Arial" panose="020B0604020202020204" pitchFamily="34" charset="0"/>
                <a:cs typeface="Arial" panose="020B0604020202020204" pitchFamily="34" charset="0"/>
              </a:rPr>
              <a:t>Local Resource Video</a:t>
            </a:r>
          </a:p>
        </p:txBody>
      </p:sp>
      <p:sp>
        <p:nvSpPr>
          <p:cNvPr id="3" name="Content Placeholder 2"/>
          <p:cNvSpPr>
            <a:spLocks noGrp="1"/>
          </p:cNvSpPr>
          <p:nvPr>
            <p:ph idx="1"/>
          </p:nvPr>
        </p:nvSpPr>
        <p:spPr>
          <a:xfrm>
            <a:off x="4675867" y="4938537"/>
            <a:ext cx="7886700" cy="817273"/>
          </a:xfrm>
        </p:spPr>
        <p:txBody>
          <a:bodyPr>
            <a:normAutofit/>
          </a:bodyPr>
          <a:lstStyle/>
          <a:p>
            <a:r>
              <a:rPr lang="en-US" dirty="0"/>
              <a:t>https://youtu.be/aTZGfe2Q_6c</a:t>
            </a:r>
          </a:p>
          <a:p>
            <a:endParaRPr lang="en-US" dirty="0"/>
          </a:p>
        </p:txBody>
      </p:sp>
      <p:pic>
        <p:nvPicPr>
          <p:cNvPr id="5" name="Online Media 4" title="Addicts Hear Comments Cancer Patients Never Would | StopTheShame.Info">
            <a:hlinkClick r:id="" action="ppaction://media"/>
            <a:extLst>
              <a:ext uri="{FF2B5EF4-FFF2-40B4-BE49-F238E27FC236}">
                <a16:creationId xmlns:a16="http://schemas.microsoft.com/office/drawing/2014/main" id="{B9FA0EA1-817E-4BD5-9A7C-4479ABD933EA}"/>
              </a:ext>
            </a:extLst>
          </p:cNvPr>
          <p:cNvPicPr>
            <a:picLocks noRot="1" noChangeAspect="1"/>
          </p:cNvPicPr>
          <p:nvPr>
            <a:videoFile r:link="rId1"/>
          </p:nvPr>
        </p:nvPicPr>
        <p:blipFill>
          <a:blip r:embed="rId4"/>
          <a:stretch>
            <a:fillRect/>
          </a:stretch>
        </p:blipFill>
        <p:spPr>
          <a:xfrm>
            <a:off x="2904218" y="1683338"/>
            <a:ext cx="5593101" cy="3160102"/>
          </a:xfrm>
          <a:prstGeom prst="rect">
            <a:avLst/>
          </a:prstGeom>
        </p:spPr>
      </p:pic>
      <p:pic>
        <p:nvPicPr>
          <p:cNvPr id="1026" name="Picture 2">
            <a:extLst>
              <a:ext uri="{FF2B5EF4-FFF2-40B4-BE49-F238E27FC236}">
                <a16:creationId xmlns:a16="http://schemas.microsoft.com/office/drawing/2014/main" id="{07114E18-A3A3-4B55-80A1-501E426FB8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0507" y="5148437"/>
            <a:ext cx="4160520" cy="134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66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868" y="837270"/>
            <a:ext cx="7624483" cy="994172"/>
          </a:xfrm>
        </p:spPr>
        <p:txBody>
          <a:bodyPr>
            <a:normAutofit/>
          </a:bodyPr>
          <a:lstStyle/>
          <a:p>
            <a:r>
              <a:rPr lang="en-US" dirty="0">
                <a:latin typeface="Arial" panose="020B0604020202020204" pitchFamily="34" charset="0"/>
                <a:cs typeface="Arial" panose="020B0604020202020204" pitchFamily="34" charset="0"/>
              </a:rPr>
              <a:t>Where do Stress and Stigma Intertwine? </a:t>
            </a:r>
          </a:p>
        </p:txBody>
      </p:sp>
      <p:sp>
        <p:nvSpPr>
          <p:cNvPr id="3" name="Content Placeholder 2"/>
          <p:cNvSpPr>
            <a:spLocks noGrp="1"/>
          </p:cNvSpPr>
          <p:nvPr>
            <p:ph idx="1"/>
          </p:nvPr>
        </p:nvSpPr>
        <p:spPr>
          <a:xfrm>
            <a:off x="2414867" y="2005256"/>
            <a:ext cx="7886700" cy="4124611"/>
          </a:xfrm>
        </p:spPr>
        <p:txBody>
          <a:bodyPr>
            <a:normAutofit fontScale="92500" lnSpcReduction="20000"/>
          </a:bodyPr>
          <a:lstStyle/>
          <a:p>
            <a:r>
              <a:rPr lang="en-US" sz="2400" dirty="0">
                <a:latin typeface="Arial" panose="020B0604020202020204" pitchFamily="34" charset="0"/>
                <a:cs typeface="Arial" panose="020B0604020202020204" pitchFamily="34" charset="0"/>
              </a:rPr>
              <a:t>When a person is experiencing higher feelings of stress, the critical thinking and decision-making part of their brain is affected.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Stress can enhance Stigma.</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We are hoping that by utilizing some of the programs explained, some of the stress experienced by health professionals will decrease.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This will also affect stigma held by everyone involved. </a:t>
            </a:r>
          </a:p>
          <a:p>
            <a:endParaRPr lang="en-US" dirty="0"/>
          </a:p>
        </p:txBody>
      </p:sp>
    </p:spTree>
    <p:extLst>
      <p:ext uri="{BB962C8B-B14F-4D97-AF65-F5344CB8AC3E}">
        <p14:creationId xmlns:p14="http://schemas.microsoft.com/office/powerpoint/2010/main" val="3696628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Where is Jennifer Now?</a:t>
            </a:r>
          </a:p>
        </p:txBody>
      </p:sp>
    </p:spTree>
    <p:extLst>
      <p:ext uri="{BB962C8B-B14F-4D97-AF65-F5344CB8AC3E}">
        <p14:creationId xmlns:p14="http://schemas.microsoft.com/office/powerpoint/2010/main" val="3501812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90417-8F71-4310-9D36-DBFFD323B0A5}"/>
              </a:ext>
            </a:extLst>
          </p:cNvPr>
          <p:cNvSpPr>
            <a:spLocks noGrp="1"/>
          </p:cNvSpPr>
          <p:nvPr>
            <p:ph type="title"/>
          </p:nvPr>
        </p:nvSpPr>
        <p:spPr/>
        <p:txBody>
          <a:bodyPr/>
          <a:lstStyle/>
          <a:p>
            <a:pPr algn="ctr"/>
            <a:r>
              <a:rPr lang="en-US" dirty="0"/>
              <a:t>Jennifer Photo</a:t>
            </a:r>
          </a:p>
        </p:txBody>
      </p:sp>
      <p:sp>
        <p:nvSpPr>
          <p:cNvPr id="4" name="Footer Placeholder 3">
            <a:extLst>
              <a:ext uri="{FF2B5EF4-FFF2-40B4-BE49-F238E27FC236}">
                <a16:creationId xmlns:a16="http://schemas.microsoft.com/office/drawing/2014/main" id="{51839EF4-B224-4FB7-A7A3-A506951EBD5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CD7CC37-BCB5-4569-B890-E7D20D271446}"/>
              </a:ext>
            </a:extLst>
          </p:cNvPr>
          <p:cNvSpPr>
            <a:spLocks noGrp="1"/>
          </p:cNvSpPr>
          <p:nvPr>
            <p:ph type="sldNum" sz="quarter" idx="12"/>
          </p:nvPr>
        </p:nvSpPr>
        <p:spPr/>
        <p:txBody>
          <a:bodyPr/>
          <a:lstStyle/>
          <a:p>
            <a:endParaRPr lang="en-US" dirty="0"/>
          </a:p>
        </p:txBody>
      </p:sp>
      <p:pic>
        <p:nvPicPr>
          <p:cNvPr id="1027" name="Picture 2">
            <a:extLst>
              <a:ext uri="{FF2B5EF4-FFF2-40B4-BE49-F238E27FC236}">
                <a16:creationId xmlns:a16="http://schemas.microsoft.com/office/drawing/2014/main" id="{F3B8D755-2CA6-47C3-BA41-103A43229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221" y="2657652"/>
            <a:ext cx="4385557" cy="247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537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179A3-36BE-4C07-AB76-1461BF3F5824}"/>
              </a:ext>
            </a:extLst>
          </p:cNvPr>
          <p:cNvSpPr>
            <a:spLocks noGrp="1"/>
          </p:cNvSpPr>
          <p:nvPr>
            <p:ph type="title"/>
          </p:nvPr>
        </p:nvSpPr>
        <p:spPr/>
        <p:txBody>
          <a:bodyPr/>
          <a:lstStyle/>
          <a:p>
            <a:r>
              <a:rPr lang="en-US" dirty="0"/>
              <a:t>Evidence Based Practices for Overdose Response </a:t>
            </a:r>
          </a:p>
        </p:txBody>
      </p:sp>
    </p:spTree>
    <p:extLst>
      <p:ext uri="{BB962C8B-B14F-4D97-AF65-F5344CB8AC3E}">
        <p14:creationId xmlns:p14="http://schemas.microsoft.com/office/powerpoint/2010/main" val="248568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9DE0D8F-FE48-4344-AD63-3219104376A3}"/>
              </a:ext>
            </a:extLst>
          </p:cNvPr>
          <p:cNvSpPr>
            <a:spLocks noGrp="1"/>
          </p:cNvSpPr>
          <p:nvPr>
            <p:ph type="title"/>
          </p:nvPr>
        </p:nvSpPr>
        <p:spPr/>
        <p:txBody>
          <a:bodyPr vert="vert270"/>
          <a:lstStyle/>
          <a:p>
            <a:pPr algn="ctr">
              <a:lnSpc>
                <a:spcPct val="300000"/>
              </a:lnSpc>
            </a:pPr>
            <a:r>
              <a:rPr lang="en-US" sz="4800" dirty="0"/>
              <a:t>HHS Regions</a:t>
            </a:r>
          </a:p>
        </p:txBody>
      </p:sp>
      <p:sp>
        <p:nvSpPr>
          <p:cNvPr id="3" name="Subtitle">
            <a:extLst>
              <a:ext uri="{FF2B5EF4-FFF2-40B4-BE49-F238E27FC236}">
                <a16:creationId xmlns:a16="http://schemas.microsoft.com/office/drawing/2014/main" id="{D097DD5A-6551-406B-9E71-F3F3E9599834}"/>
              </a:ext>
            </a:extLst>
          </p:cNvPr>
          <p:cNvSpPr>
            <a:spLocks noGrp="1"/>
          </p:cNvSpPr>
          <p:nvPr>
            <p:ph idx="1"/>
          </p:nvPr>
        </p:nvSpPr>
        <p:spPr>
          <a:xfrm>
            <a:off x="4522821" y="59696"/>
            <a:ext cx="7373723" cy="931893"/>
          </a:xfrm>
        </p:spPr>
        <p:txBody>
          <a:bodyPr>
            <a:normAutofit/>
          </a:bodyPr>
          <a:lstStyle/>
          <a:p>
            <a:pPr algn="r"/>
            <a:r>
              <a:rPr lang="en-US" sz="4000" b="1" dirty="0">
                <a:latin typeface="+mj-lt"/>
                <a:ea typeface="+mj-ea"/>
                <a:cs typeface="+mj-cs"/>
              </a:rPr>
              <a:t>10 Regional Centers</a:t>
            </a:r>
          </a:p>
        </p:txBody>
      </p:sp>
      <p:grpSp>
        <p:nvGrpSpPr>
          <p:cNvPr id="27" name="Region 1" descr="Region 1: New Englandincludes Maine, Vermont, New Hampshire, Massachusetts, Connecticut, amd Rhode Island.">
            <a:extLst>
              <a:ext uri="{FF2B5EF4-FFF2-40B4-BE49-F238E27FC236}">
                <a16:creationId xmlns:a16="http://schemas.microsoft.com/office/drawing/2014/main" id="{DA7C8E45-BDB2-4B82-8428-1DB2192F6EB1}"/>
              </a:ext>
            </a:extLst>
          </p:cNvPr>
          <p:cNvGrpSpPr/>
          <p:nvPr/>
        </p:nvGrpSpPr>
        <p:grpSpPr>
          <a:xfrm>
            <a:off x="10599160" y="1176817"/>
            <a:ext cx="914400" cy="1908419"/>
            <a:chOff x="10627735" y="1224442"/>
            <a:chExt cx="914400" cy="1908418"/>
          </a:xfrm>
        </p:grpSpPr>
        <p:sp>
          <p:nvSpPr>
            <p:cNvPr id="73" name="RHODE ISLAND">
              <a:extLst>
                <a:ext uri="{C183D7F6-B498-43B3-948B-1728B52AA6E4}">
                  <adec:decorative xmlns:adec="http://schemas.microsoft.com/office/drawing/2017/decorative" val="1"/>
                </a:ext>
              </a:extLst>
            </p:cNvPr>
            <p:cNvSpPr>
              <a:spLocks/>
            </p:cNvSpPr>
            <p:nvPr/>
          </p:nvSpPr>
          <p:spPr bwMode="auto">
            <a:xfrm>
              <a:off x="10941238" y="2872718"/>
              <a:ext cx="121399" cy="141410"/>
            </a:xfrm>
            <a:custGeom>
              <a:avLst/>
              <a:gdLst>
                <a:gd name="T0" fmla="*/ 24 w 91"/>
                <a:gd name="T1" fmla="*/ 106 h 106"/>
                <a:gd name="T2" fmla="*/ 0 w 91"/>
                <a:gd name="T3" fmla="*/ 13 h 106"/>
                <a:gd name="T4" fmla="*/ 41 w 91"/>
                <a:gd name="T5" fmla="*/ 0 h 106"/>
                <a:gd name="T6" fmla="*/ 54 w 91"/>
                <a:gd name="T7" fmla="*/ 13 h 106"/>
                <a:gd name="T8" fmla="*/ 75 w 91"/>
                <a:gd name="T9" fmla="*/ 39 h 106"/>
                <a:gd name="T10" fmla="*/ 91 w 91"/>
                <a:gd name="T11" fmla="*/ 67 h 106"/>
                <a:gd name="T12" fmla="*/ 72 w 91"/>
                <a:gd name="T13" fmla="*/ 77 h 106"/>
                <a:gd name="T14" fmla="*/ 64 w 91"/>
                <a:gd name="T15" fmla="*/ 77 h 106"/>
                <a:gd name="T16" fmla="*/ 58 w 91"/>
                <a:gd name="T17" fmla="*/ 88 h 106"/>
                <a:gd name="T18" fmla="*/ 43 w 91"/>
                <a:gd name="T19" fmla="*/ 100 h 106"/>
                <a:gd name="T20" fmla="*/ 24 w 91"/>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06">
                  <a:moveTo>
                    <a:pt x="24" y="106"/>
                  </a:moveTo>
                  <a:lnTo>
                    <a:pt x="0" y="13"/>
                  </a:lnTo>
                  <a:lnTo>
                    <a:pt x="41" y="0"/>
                  </a:lnTo>
                  <a:lnTo>
                    <a:pt x="54" y="13"/>
                  </a:lnTo>
                  <a:lnTo>
                    <a:pt x="75" y="39"/>
                  </a:lnTo>
                  <a:lnTo>
                    <a:pt x="91" y="67"/>
                  </a:lnTo>
                  <a:lnTo>
                    <a:pt x="72" y="77"/>
                  </a:lnTo>
                  <a:lnTo>
                    <a:pt x="64" y="77"/>
                  </a:lnTo>
                  <a:lnTo>
                    <a:pt x="58" y="88"/>
                  </a:lnTo>
                  <a:lnTo>
                    <a:pt x="43" y="100"/>
                  </a:lnTo>
                  <a:lnTo>
                    <a:pt x="24" y="106"/>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w="38100">
                  <a:solidFill>
                    <a:prstClr val="black"/>
                  </a:solidFill>
                </a:ln>
                <a:solidFill>
                  <a:prstClr val="black"/>
                </a:solidFill>
                <a:effectLst/>
                <a:uLnTx/>
                <a:uFillTx/>
                <a:latin typeface="Calibri"/>
                <a:ea typeface="+mn-ea"/>
                <a:cs typeface="+mn-cs"/>
                <a:sym typeface="Calibri"/>
              </a:endParaRPr>
            </a:p>
          </p:txBody>
        </p:sp>
        <p:sp>
          <p:nvSpPr>
            <p:cNvPr id="84" name="CONNECTICUT">
              <a:extLst>
                <a:ext uri="{C183D7F6-B498-43B3-948B-1728B52AA6E4}">
                  <adec:decorative xmlns:adec="http://schemas.microsoft.com/office/drawing/2017/decorative" val="1"/>
                </a:ext>
              </a:extLst>
            </p:cNvPr>
            <p:cNvSpPr>
              <a:spLocks/>
            </p:cNvSpPr>
            <p:nvPr/>
          </p:nvSpPr>
          <p:spPr bwMode="auto">
            <a:xfrm>
              <a:off x="10727789" y="2890061"/>
              <a:ext cx="245467" cy="242799"/>
            </a:xfrm>
            <a:custGeom>
              <a:avLst/>
              <a:gdLst>
                <a:gd name="T0" fmla="*/ 184 w 184"/>
                <a:gd name="T1" fmla="*/ 92 h 182"/>
                <a:gd name="T2" fmla="*/ 162 w 184"/>
                <a:gd name="T3" fmla="*/ 0 h 182"/>
                <a:gd name="T4" fmla="*/ 132 w 184"/>
                <a:gd name="T5" fmla="*/ 6 h 182"/>
                <a:gd name="T6" fmla="*/ 0 w 184"/>
                <a:gd name="T7" fmla="*/ 36 h 182"/>
                <a:gd name="T8" fmla="*/ 6 w 184"/>
                <a:gd name="T9" fmla="*/ 54 h 182"/>
                <a:gd name="T10" fmla="*/ 15 w 184"/>
                <a:gd name="T11" fmla="*/ 101 h 182"/>
                <a:gd name="T12" fmla="*/ 15 w 184"/>
                <a:gd name="T13" fmla="*/ 156 h 182"/>
                <a:gd name="T14" fmla="*/ 7 w 184"/>
                <a:gd name="T15" fmla="*/ 170 h 182"/>
                <a:gd name="T16" fmla="*/ 20 w 184"/>
                <a:gd name="T17" fmla="*/ 182 h 182"/>
                <a:gd name="T18" fmla="*/ 46 w 184"/>
                <a:gd name="T19" fmla="*/ 157 h 182"/>
                <a:gd name="T20" fmla="*/ 68 w 184"/>
                <a:gd name="T21" fmla="*/ 137 h 182"/>
                <a:gd name="T22" fmla="*/ 81 w 184"/>
                <a:gd name="T23" fmla="*/ 125 h 182"/>
                <a:gd name="T24" fmla="*/ 85 w 184"/>
                <a:gd name="T25" fmla="*/ 129 h 182"/>
                <a:gd name="T26" fmla="*/ 103 w 184"/>
                <a:gd name="T27" fmla="*/ 120 h 182"/>
                <a:gd name="T28" fmla="*/ 135 w 184"/>
                <a:gd name="T29" fmla="*/ 112 h 182"/>
                <a:gd name="T30" fmla="*/ 184 w 184"/>
                <a:gd name="T31" fmla="*/ 9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82">
                  <a:moveTo>
                    <a:pt x="184" y="92"/>
                  </a:moveTo>
                  <a:lnTo>
                    <a:pt x="162" y="0"/>
                  </a:lnTo>
                  <a:lnTo>
                    <a:pt x="132" y="6"/>
                  </a:lnTo>
                  <a:lnTo>
                    <a:pt x="0" y="36"/>
                  </a:lnTo>
                  <a:lnTo>
                    <a:pt x="6" y="54"/>
                  </a:lnTo>
                  <a:lnTo>
                    <a:pt x="15" y="101"/>
                  </a:lnTo>
                  <a:lnTo>
                    <a:pt x="15" y="156"/>
                  </a:lnTo>
                  <a:lnTo>
                    <a:pt x="7" y="170"/>
                  </a:lnTo>
                  <a:lnTo>
                    <a:pt x="20" y="182"/>
                  </a:lnTo>
                  <a:lnTo>
                    <a:pt x="46" y="157"/>
                  </a:lnTo>
                  <a:lnTo>
                    <a:pt x="68" y="137"/>
                  </a:lnTo>
                  <a:lnTo>
                    <a:pt x="81" y="125"/>
                  </a:lnTo>
                  <a:lnTo>
                    <a:pt x="85" y="129"/>
                  </a:lnTo>
                  <a:lnTo>
                    <a:pt x="103" y="120"/>
                  </a:lnTo>
                  <a:lnTo>
                    <a:pt x="135" y="112"/>
                  </a:lnTo>
                  <a:lnTo>
                    <a:pt x="184" y="92"/>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w="38100">
                  <a:solidFill>
                    <a:prstClr val="black"/>
                  </a:solidFill>
                </a:ln>
                <a:solidFill>
                  <a:prstClr val="black"/>
                </a:solidFill>
                <a:effectLst/>
                <a:uLnTx/>
                <a:uFillTx/>
                <a:latin typeface="Calibri"/>
                <a:ea typeface="+mn-ea"/>
                <a:cs typeface="+mn-cs"/>
                <a:sym typeface="Calibri"/>
              </a:endParaRPr>
            </a:p>
          </p:txBody>
        </p:sp>
        <p:sp>
          <p:nvSpPr>
            <p:cNvPr id="88" name="MASSACHUSETTS">
              <a:extLst>
                <a:ext uri="{C183D7F6-B498-43B3-948B-1728B52AA6E4}">
                  <adec:decorative xmlns:adec="http://schemas.microsoft.com/office/drawing/2017/decorative" val="1"/>
                </a:ext>
              </a:extLst>
            </p:cNvPr>
            <p:cNvSpPr>
              <a:spLocks noEditPoints="1"/>
            </p:cNvSpPr>
            <p:nvPr/>
          </p:nvSpPr>
          <p:spPr bwMode="auto">
            <a:xfrm>
              <a:off x="10721119" y="2708629"/>
              <a:ext cx="504274" cy="272148"/>
            </a:xfrm>
            <a:custGeom>
              <a:avLst/>
              <a:gdLst>
                <a:gd name="T0" fmla="*/ 348 w 378"/>
                <a:gd name="T1" fmla="*/ 194 h 204"/>
                <a:gd name="T2" fmla="*/ 362 w 378"/>
                <a:gd name="T3" fmla="*/ 189 h 204"/>
                <a:gd name="T4" fmla="*/ 365 w 378"/>
                <a:gd name="T5" fmla="*/ 178 h 204"/>
                <a:gd name="T6" fmla="*/ 372 w 378"/>
                <a:gd name="T7" fmla="*/ 179 h 204"/>
                <a:gd name="T8" fmla="*/ 378 w 378"/>
                <a:gd name="T9" fmla="*/ 194 h 204"/>
                <a:gd name="T10" fmla="*/ 370 w 378"/>
                <a:gd name="T11" fmla="*/ 197 h 204"/>
                <a:gd name="T12" fmla="*/ 347 w 378"/>
                <a:gd name="T13" fmla="*/ 197 h 204"/>
                <a:gd name="T14" fmla="*/ 348 w 378"/>
                <a:gd name="T15" fmla="*/ 194 h 204"/>
                <a:gd name="T16" fmla="*/ 290 w 378"/>
                <a:gd name="T17" fmla="*/ 198 h 204"/>
                <a:gd name="T18" fmla="*/ 304 w 378"/>
                <a:gd name="T19" fmla="*/ 183 h 204"/>
                <a:gd name="T20" fmla="*/ 315 w 378"/>
                <a:gd name="T21" fmla="*/ 183 h 204"/>
                <a:gd name="T22" fmla="*/ 326 w 378"/>
                <a:gd name="T23" fmla="*/ 192 h 204"/>
                <a:gd name="T24" fmla="*/ 311 w 378"/>
                <a:gd name="T25" fmla="*/ 198 h 204"/>
                <a:gd name="T26" fmla="*/ 298 w 378"/>
                <a:gd name="T27" fmla="*/ 204 h 204"/>
                <a:gd name="T28" fmla="*/ 290 w 378"/>
                <a:gd name="T29" fmla="*/ 198 h 204"/>
                <a:gd name="T30" fmla="*/ 73 w 378"/>
                <a:gd name="T31" fmla="*/ 61 h 204"/>
                <a:gd name="T32" fmla="*/ 183 w 378"/>
                <a:gd name="T33" fmla="*/ 33 h 204"/>
                <a:gd name="T34" fmla="*/ 197 w 378"/>
                <a:gd name="T35" fmla="*/ 28 h 204"/>
                <a:gd name="T36" fmla="*/ 209 w 378"/>
                <a:gd name="T37" fmla="*/ 11 h 204"/>
                <a:gd name="T38" fmla="*/ 233 w 378"/>
                <a:gd name="T39" fmla="*/ 0 h 204"/>
                <a:gd name="T40" fmla="*/ 251 w 378"/>
                <a:gd name="T41" fmla="*/ 28 h 204"/>
                <a:gd name="T42" fmla="*/ 236 w 378"/>
                <a:gd name="T43" fmla="*/ 61 h 204"/>
                <a:gd name="T44" fmla="*/ 234 w 378"/>
                <a:gd name="T45" fmla="*/ 69 h 204"/>
                <a:gd name="T46" fmla="*/ 245 w 378"/>
                <a:gd name="T47" fmla="*/ 86 h 204"/>
                <a:gd name="T48" fmla="*/ 253 w 378"/>
                <a:gd name="T49" fmla="*/ 81 h 204"/>
                <a:gd name="T50" fmla="*/ 264 w 378"/>
                <a:gd name="T51" fmla="*/ 81 h 204"/>
                <a:gd name="T52" fmla="*/ 278 w 378"/>
                <a:gd name="T53" fmla="*/ 97 h 204"/>
                <a:gd name="T54" fmla="*/ 303 w 378"/>
                <a:gd name="T55" fmla="*/ 134 h 204"/>
                <a:gd name="T56" fmla="*/ 325 w 378"/>
                <a:gd name="T57" fmla="*/ 137 h 204"/>
                <a:gd name="T58" fmla="*/ 339 w 378"/>
                <a:gd name="T59" fmla="*/ 131 h 204"/>
                <a:gd name="T60" fmla="*/ 350 w 378"/>
                <a:gd name="T61" fmla="*/ 120 h 204"/>
                <a:gd name="T62" fmla="*/ 345 w 378"/>
                <a:gd name="T63" fmla="*/ 103 h 204"/>
                <a:gd name="T64" fmla="*/ 331 w 378"/>
                <a:gd name="T65" fmla="*/ 92 h 204"/>
                <a:gd name="T66" fmla="*/ 323 w 378"/>
                <a:gd name="T67" fmla="*/ 98 h 204"/>
                <a:gd name="T68" fmla="*/ 317 w 378"/>
                <a:gd name="T69" fmla="*/ 89 h 204"/>
                <a:gd name="T70" fmla="*/ 320 w 378"/>
                <a:gd name="T71" fmla="*/ 86 h 204"/>
                <a:gd name="T72" fmla="*/ 333 w 378"/>
                <a:gd name="T73" fmla="*/ 86 h 204"/>
                <a:gd name="T74" fmla="*/ 343 w 378"/>
                <a:gd name="T75" fmla="*/ 90 h 204"/>
                <a:gd name="T76" fmla="*/ 356 w 378"/>
                <a:gd name="T77" fmla="*/ 106 h 204"/>
                <a:gd name="T78" fmla="*/ 362 w 378"/>
                <a:gd name="T79" fmla="*/ 123 h 204"/>
                <a:gd name="T80" fmla="*/ 364 w 378"/>
                <a:gd name="T81" fmla="*/ 139 h 204"/>
                <a:gd name="T82" fmla="*/ 337 w 378"/>
                <a:gd name="T83" fmla="*/ 148 h 204"/>
                <a:gd name="T84" fmla="*/ 314 w 378"/>
                <a:gd name="T85" fmla="*/ 161 h 204"/>
                <a:gd name="T86" fmla="*/ 289 w 378"/>
                <a:gd name="T87" fmla="*/ 189 h 204"/>
                <a:gd name="T88" fmla="*/ 276 w 378"/>
                <a:gd name="T89" fmla="*/ 198 h 204"/>
                <a:gd name="T90" fmla="*/ 276 w 378"/>
                <a:gd name="T91" fmla="*/ 192 h 204"/>
                <a:gd name="T92" fmla="*/ 292 w 378"/>
                <a:gd name="T93" fmla="*/ 183 h 204"/>
                <a:gd name="T94" fmla="*/ 295 w 378"/>
                <a:gd name="T95" fmla="*/ 172 h 204"/>
                <a:gd name="T96" fmla="*/ 290 w 378"/>
                <a:gd name="T97" fmla="*/ 151 h 204"/>
                <a:gd name="T98" fmla="*/ 272 w 378"/>
                <a:gd name="T99" fmla="*/ 161 h 204"/>
                <a:gd name="T100" fmla="*/ 267 w 378"/>
                <a:gd name="T101" fmla="*/ 170 h 204"/>
                <a:gd name="T102" fmla="*/ 270 w 378"/>
                <a:gd name="T103" fmla="*/ 184 h 204"/>
                <a:gd name="T104" fmla="*/ 258 w 378"/>
                <a:gd name="T105" fmla="*/ 190 h 204"/>
                <a:gd name="T106" fmla="*/ 240 w 378"/>
                <a:gd name="T107" fmla="*/ 162 h 204"/>
                <a:gd name="T108" fmla="*/ 219 w 378"/>
                <a:gd name="T109" fmla="*/ 136 h 204"/>
                <a:gd name="T110" fmla="*/ 206 w 378"/>
                <a:gd name="T111" fmla="*/ 123 h 204"/>
                <a:gd name="T112" fmla="*/ 165 w 378"/>
                <a:gd name="T113" fmla="*/ 136 h 204"/>
                <a:gd name="T114" fmla="*/ 133 w 378"/>
                <a:gd name="T115" fmla="*/ 142 h 204"/>
                <a:gd name="T116" fmla="*/ 5 w 378"/>
                <a:gd name="T117" fmla="*/ 170 h 204"/>
                <a:gd name="T118" fmla="*/ 0 w 378"/>
                <a:gd name="T119" fmla="*/ 140 h 204"/>
                <a:gd name="T120" fmla="*/ 3 w 378"/>
                <a:gd name="T121" fmla="*/ 75 h 204"/>
                <a:gd name="T122" fmla="*/ 31 w 378"/>
                <a:gd name="T123" fmla="*/ 69 h 204"/>
                <a:gd name="T124" fmla="*/ 73 w 378"/>
                <a:gd name="T125" fmla="*/ 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8" h="204">
                  <a:moveTo>
                    <a:pt x="348" y="194"/>
                  </a:moveTo>
                  <a:lnTo>
                    <a:pt x="362" y="189"/>
                  </a:lnTo>
                  <a:lnTo>
                    <a:pt x="365" y="178"/>
                  </a:lnTo>
                  <a:lnTo>
                    <a:pt x="372" y="179"/>
                  </a:lnTo>
                  <a:lnTo>
                    <a:pt x="378" y="194"/>
                  </a:lnTo>
                  <a:lnTo>
                    <a:pt x="370" y="197"/>
                  </a:lnTo>
                  <a:lnTo>
                    <a:pt x="347" y="197"/>
                  </a:lnTo>
                  <a:lnTo>
                    <a:pt x="348" y="194"/>
                  </a:lnTo>
                  <a:close/>
                  <a:moveTo>
                    <a:pt x="290" y="198"/>
                  </a:moveTo>
                  <a:lnTo>
                    <a:pt x="304" y="183"/>
                  </a:lnTo>
                  <a:lnTo>
                    <a:pt x="315" y="183"/>
                  </a:lnTo>
                  <a:lnTo>
                    <a:pt x="326" y="192"/>
                  </a:lnTo>
                  <a:lnTo>
                    <a:pt x="311" y="198"/>
                  </a:lnTo>
                  <a:lnTo>
                    <a:pt x="298" y="204"/>
                  </a:lnTo>
                  <a:lnTo>
                    <a:pt x="290" y="198"/>
                  </a:lnTo>
                  <a:close/>
                  <a:moveTo>
                    <a:pt x="73" y="61"/>
                  </a:moveTo>
                  <a:lnTo>
                    <a:pt x="183" y="33"/>
                  </a:lnTo>
                  <a:lnTo>
                    <a:pt x="197" y="28"/>
                  </a:lnTo>
                  <a:lnTo>
                    <a:pt x="209" y="11"/>
                  </a:lnTo>
                  <a:lnTo>
                    <a:pt x="233" y="0"/>
                  </a:lnTo>
                  <a:lnTo>
                    <a:pt x="251" y="28"/>
                  </a:lnTo>
                  <a:lnTo>
                    <a:pt x="236" y="61"/>
                  </a:lnTo>
                  <a:lnTo>
                    <a:pt x="234" y="69"/>
                  </a:lnTo>
                  <a:lnTo>
                    <a:pt x="245" y="86"/>
                  </a:lnTo>
                  <a:lnTo>
                    <a:pt x="253" y="81"/>
                  </a:lnTo>
                  <a:lnTo>
                    <a:pt x="264" y="81"/>
                  </a:lnTo>
                  <a:lnTo>
                    <a:pt x="278" y="97"/>
                  </a:lnTo>
                  <a:lnTo>
                    <a:pt x="303" y="134"/>
                  </a:lnTo>
                  <a:lnTo>
                    <a:pt x="325" y="137"/>
                  </a:lnTo>
                  <a:lnTo>
                    <a:pt x="339" y="131"/>
                  </a:lnTo>
                  <a:lnTo>
                    <a:pt x="350" y="120"/>
                  </a:lnTo>
                  <a:lnTo>
                    <a:pt x="345" y="103"/>
                  </a:lnTo>
                  <a:lnTo>
                    <a:pt x="331" y="92"/>
                  </a:lnTo>
                  <a:lnTo>
                    <a:pt x="323" y="98"/>
                  </a:lnTo>
                  <a:lnTo>
                    <a:pt x="317" y="89"/>
                  </a:lnTo>
                  <a:lnTo>
                    <a:pt x="320" y="86"/>
                  </a:lnTo>
                  <a:lnTo>
                    <a:pt x="333" y="86"/>
                  </a:lnTo>
                  <a:lnTo>
                    <a:pt x="343" y="90"/>
                  </a:lnTo>
                  <a:lnTo>
                    <a:pt x="356" y="106"/>
                  </a:lnTo>
                  <a:lnTo>
                    <a:pt x="362" y="123"/>
                  </a:lnTo>
                  <a:lnTo>
                    <a:pt x="364" y="139"/>
                  </a:lnTo>
                  <a:lnTo>
                    <a:pt x="337" y="148"/>
                  </a:lnTo>
                  <a:lnTo>
                    <a:pt x="314" y="161"/>
                  </a:lnTo>
                  <a:lnTo>
                    <a:pt x="289" y="189"/>
                  </a:lnTo>
                  <a:lnTo>
                    <a:pt x="276" y="198"/>
                  </a:lnTo>
                  <a:lnTo>
                    <a:pt x="276" y="192"/>
                  </a:lnTo>
                  <a:lnTo>
                    <a:pt x="292" y="183"/>
                  </a:lnTo>
                  <a:lnTo>
                    <a:pt x="295" y="172"/>
                  </a:lnTo>
                  <a:lnTo>
                    <a:pt x="290" y="151"/>
                  </a:lnTo>
                  <a:lnTo>
                    <a:pt x="272" y="161"/>
                  </a:lnTo>
                  <a:lnTo>
                    <a:pt x="267" y="170"/>
                  </a:lnTo>
                  <a:lnTo>
                    <a:pt x="270" y="184"/>
                  </a:lnTo>
                  <a:lnTo>
                    <a:pt x="258" y="190"/>
                  </a:lnTo>
                  <a:lnTo>
                    <a:pt x="240" y="162"/>
                  </a:lnTo>
                  <a:lnTo>
                    <a:pt x="219" y="136"/>
                  </a:lnTo>
                  <a:lnTo>
                    <a:pt x="206" y="123"/>
                  </a:lnTo>
                  <a:lnTo>
                    <a:pt x="165" y="136"/>
                  </a:lnTo>
                  <a:lnTo>
                    <a:pt x="133" y="142"/>
                  </a:lnTo>
                  <a:lnTo>
                    <a:pt x="5" y="170"/>
                  </a:lnTo>
                  <a:lnTo>
                    <a:pt x="0" y="140"/>
                  </a:lnTo>
                  <a:lnTo>
                    <a:pt x="3" y="75"/>
                  </a:lnTo>
                  <a:lnTo>
                    <a:pt x="31" y="69"/>
                  </a:lnTo>
                  <a:lnTo>
                    <a:pt x="73" y="61"/>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w="38100">
                  <a:solidFill>
                    <a:prstClr val="black"/>
                  </a:solidFill>
                </a:ln>
                <a:solidFill>
                  <a:prstClr val="black"/>
                </a:solidFill>
                <a:effectLst/>
                <a:uLnTx/>
                <a:uFillTx/>
                <a:latin typeface="Calibri"/>
                <a:ea typeface="+mn-ea"/>
                <a:cs typeface="+mn-cs"/>
                <a:sym typeface="Calibri"/>
              </a:endParaRPr>
            </a:p>
          </p:txBody>
        </p:sp>
        <p:sp>
          <p:nvSpPr>
            <p:cNvPr id="68" name="NEW HAMPSHIRE">
              <a:extLst>
                <a:ext uri="{C183D7F6-B498-43B3-948B-1728B52AA6E4}">
                  <adec:decorative xmlns:adec="http://schemas.microsoft.com/office/drawing/2017/decorative" val="1"/>
                </a:ext>
              </a:extLst>
            </p:cNvPr>
            <p:cNvSpPr>
              <a:spLocks/>
            </p:cNvSpPr>
            <p:nvPr/>
          </p:nvSpPr>
          <p:spPr bwMode="auto">
            <a:xfrm>
              <a:off x="10814503" y="2292403"/>
              <a:ext cx="232126" cy="494936"/>
            </a:xfrm>
            <a:custGeom>
              <a:avLst/>
              <a:gdLst>
                <a:gd name="T0" fmla="*/ 161 w 174"/>
                <a:gd name="T1" fmla="*/ 313 h 371"/>
                <a:gd name="T2" fmla="*/ 167 w 174"/>
                <a:gd name="T3" fmla="*/ 306 h 371"/>
                <a:gd name="T4" fmla="*/ 174 w 174"/>
                <a:gd name="T5" fmla="*/ 285 h 371"/>
                <a:gd name="T6" fmla="*/ 158 w 174"/>
                <a:gd name="T7" fmla="*/ 281 h 371"/>
                <a:gd name="T8" fmla="*/ 155 w 174"/>
                <a:gd name="T9" fmla="*/ 260 h 371"/>
                <a:gd name="T10" fmla="*/ 130 w 174"/>
                <a:gd name="T11" fmla="*/ 254 h 371"/>
                <a:gd name="T12" fmla="*/ 128 w 174"/>
                <a:gd name="T13" fmla="*/ 237 h 371"/>
                <a:gd name="T14" fmla="*/ 83 w 174"/>
                <a:gd name="T15" fmla="*/ 90 h 371"/>
                <a:gd name="T16" fmla="*/ 55 w 174"/>
                <a:gd name="T17" fmla="*/ 0 h 371"/>
                <a:gd name="T18" fmla="*/ 49 w 174"/>
                <a:gd name="T19" fmla="*/ 0 h 371"/>
                <a:gd name="T20" fmla="*/ 44 w 174"/>
                <a:gd name="T21" fmla="*/ 9 h 371"/>
                <a:gd name="T22" fmla="*/ 41 w 174"/>
                <a:gd name="T23" fmla="*/ 6 h 371"/>
                <a:gd name="T24" fmla="*/ 35 w 174"/>
                <a:gd name="T25" fmla="*/ 0 h 371"/>
                <a:gd name="T26" fmla="*/ 25 w 174"/>
                <a:gd name="T27" fmla="*/ 12 h 371"/>
                <a:gd name="T28" fmla="*/ 25 w 174"/>
                <a:gd name="T29" fmla="*/ 43 h 371"/>
                <a:gd name="T30" fmla="*/ 27 w 174"/>
                <a:gd name="T31" fmla="*/ 79 h 371"/>
                <a:gd name="T32" fmla="*/ 39 w 174"/>
                <a:gd name="T33" fmla="*/ 97 h 371"/>
                <a:gd name="T34" fmla="*/ 39 w 174"/>
                <a:gd name="T35" fmla="*/ 121 h 371"/>
                <a:gd name="T36" fmla="*/ 16 w 174"/>
                <a:gd name="T37" fmla="*/ 153 h 371"/>
                <a:gd name="T38" fmla="*/ 0 w 174"/>
                <a:gd name="T39" fmla="*/ 161 h 371"/>
                <a:gd name="T40" fmla="*/ 0 w 174"/>
                <a:gd name="T41" fmla="*/ 167 h 371"/>
                <a:gd name="T42" fmla="*/ 6 w 174"/>
                <a:gd name="T43" fmla="*/ 179 h 371"/>
                <a:gd name="T44" fmla="*/ 6 w 174"/>
                <a:gd name="T45" fmla="*/ 232 h 371"/>
                <a:gd name="T46" fmla="*/ 2 w 174"/>
                <a:gd name="T47" fmla="*/ 290 h 371"/>
                <a:gd name="T48" fmla="*/ 0 w 174"/>
                <a:gd name="T49" fmla="*/ 320 h 371"/>
                <a:gd name="T50" fmla="*/ 6 w 174"/>
                <a:gd name="T51" fmla="*/ 328 h 371"/>
                <a:gd name="T52" fmla="*/ 6 w 174"/>
                <a:gd name="T53" fmla="*/ 356 h 371"/>
                <a:gd name="T54" fmla="*/ 3 w 174"/>
                <a:gd name="T55" fmla="*/ 368 h 371"/>
                <a:gd name="T56" fmla="*/ 10 w 174"/>
                <a:gd name="T57" fmla="*/ 371 h 371"/>
                <a:gd name="T58" fmla="*/ 114 w 174"/>
                <a:gd name="T59" fmla="*/ 345 h 371"/>
                <a:gd name="T60" fmla="*/ 127 w 174"/>
                <a:gd name="T61" fmla="*/ 340 h 371"/>
                <a:gd name="T62" fmla="*/ 139 w 174"/>
                <a:gd name="T63" fmla="*/ 323 h 371"/>
                <a:gd name="T64" fmla="*/ 161 w 174"/>
                <a:gd name="T65" fmla="*/ 31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4" h="371">
                  <a:moveTo>
                    <a:pt x="161" y="313"/>
                  </a:moveTo>
                  <a:lnTo>
                    <a:pt x="167" y="306"/>
                  </a:lnTo>
                  <a:lnTo>
                    <a:pt x="174" y="285"/>
                  </a:lnTo>
                  <a:lnTo>
                    <a:pt x="158" y="281"/>
                  </a:lnTo>
                  <a:lnTo>
                    <a:pt x="155" y="260"/>
                  </a:lnTo>
                  <a:lnTo>
                    <a:pt x="130" y="254"/>
                  </a:lnTo>
                  <a:lnTo>
                    <a:pt x="128" y="237"/>
                  </a:lnTo>
                  <a:lnTo>
                    <a:pt x="83" y="90"/>
                  </a:lnTo>
                  <a:lnTo>
                    <a:pt x="55" y="0"/>
                  </a:lnTo>
                  <a:lnTo>
                    <a:pt x="49" y="0"/>
                  </a:lnTo>
                  <a:lnTo>
                    <a:pt x="44" y="9"/>
                  </a:lnTo>
                  <a:lnTo>
                    <a:pt x="41" y="6"/>
                  </a:lnTo>
                  <a:lnTo>
                    <a:pt x="35" y="0"/>
                  </a:lnTo>
                  <a:lnTo>
                    <a:pt x="25" y="12"/>
                  </a:lnTo>
                  <a:lnTo>
                    <a:pt x="25" y="43"/>
                  </a:lnTo>
                  <a:lnTo>
                    <a:pt x="27" y="79"/>
                  </a:lnTo>
                  <a:lnTo>
                    <a:pt x="39" y="97"/>
                  </a:lnTo>
                  <a:lnTo>
                    <a:pt x="39" y="121"/>
                  </a:lnTo>
                  <a:lnTo>
                    <a:pt x="16" y="153"/>
                  </a:lnTo>
                  <a:lnTo>
                    <a:pt x="0" y="161"/>
                  </a:lnTo>
                  <a:lnTo>
                    <a:pt x="0" y="167"/>
                  </a:lnTo>
                  <a:lnTo>
                    <a:pt x="6" y="179"/>
                  </a:lnTo>
                  <a:lnTo>
                    <a:pt x="6" y="232"/>
                  </a:lnTo>
                  <a:lnTo>
                    <a:pt x="2" y="290"/>
                  </a:lnTo>
                  <a:lnTo>
                    <a:pt x="0" y="320"/>
                  </a:lnTo>
                  <a:lnTo>
                    <a:pt x="6" y="328"/>
                  </a:lnTo>
                  <a:lnTo>
                    <a:pt x="6" y="356"/>
                  </a:lnTo>
                  <a:lnTo>
                    <a:pt x="3" y="368"/>
                  </a:lnTo>
                  <a:lnTo>
                    <a:pt x="10" y="371"/>
                  </a:lnTo>
                  <a:lnTo>
                    <a:pt x="114" y="345"/>
                  </a:lnTo>
                  <a:lnTo>
                    <a:pt x="127" y="340"/>
                  </a:lnTo>
                  <a:lnTo>
                    <a:pt x="139" y="323"/>
                  </a:lnTo>
                  <a:lnTo>
                    <a:pt x="161" y="313"/>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w="38100">
                  <a:solidFill>
                    <a:prstClr val="black"/>
                  </a:solidFill>
                </a:ln>
                <a:solidFill>
                  <a:prstClr val="black"/>
                </a:solidFill>
                <a:effectLst/>
                <a:uLnTx/>
                <a:uFillTx/>
                <a:latin typeface="Calibri"/>
                <a:ea typeface="+mn-ea"/>
                <a:cs typeface="+mn-cs"/>
                <a:sym typeface="Calibri"/>
              </a:endParaRPr>
            </a:p>
          </p:txBody>
        </p:sp>
        <p:sp>
          <p:nvSpPr>
            <p:cNvPr id="71" name="VERMONT">
              <a:extLst>
                <a:ext uri="{C183D7F6-B498-43B3-948B-1728B52AA6E4}">
                  <adec:decorative xmlns:adec="http://schemas.microsoft.com/office/drawing/2017/decorative" val="1"/>
                </a:ext>
              </a:extLst>
            </p:cNvPr>
            <p:cNvSpPr>
              <a:spLocks/>
            </p:cNvSpPr>
            <p:nvPr/>
          </p:nvSpPr>
          <p:spPr bwMode="auto">
            <a:xfrm>
              <a:off x="10627735" y="2352435"/>
              <a:ext cx="238796" cy="453580"/>
            </a:xfrm>
            <a:custGeom>
              <a:avLst/>
              <a:gdLst>
                <a:gd name="T0" fmla="*/ 75 w 179"/>
                <a:gd name="T1" fmla="*/ 340 h 340"/>
                <a:gd name="T2" fmla="*/ 76 w 179"/>
                <a:gd name="T3" fmla="*/ 308 h 340"/>
                <a:gd name="T4" fmla="*/ 59 w 179"/>
                <a:gd name="T5" fmla="*/ 240 h 340"/>
                <a:gd name="T6" fmla="*/ 54 w 179"/>
                <a:gd name="T7" fmla="*/ 237 h 340"/>
                <a:gd name="T8" fmla="*/ 36 w 179"/>
                <a:gd name="T9" fmla="*/ 229 h 340"/>
                <a:gd name="T10" fmla="*/ 42 w 179"/>
                <a:gd name="T11" fmla="*/ 212 h 340"/>
                <a:gd name="T12" fmla="*/ 36 w 179"/>
                <a:gd name="T13" fmla="*/ 198 h 340"/>
                <a:gd name="T14" fmla="*/ 20 w 179"/>
                <a:gd name="T15" fmla="*/ 170 h 340"/>
                <a:gd name="T16" fmla="*/ 25 w 179"/>
                <a:gd name="T17" fmla="*/ 145 h 340"/>
                <a:gd name="T18" fmla="*/ 20 w 179"/>
                <a:gd name="T19" fmla="*/ 112 h 340"/>
                <a:gd name="T20" fmla="*/ 6 w 179"/>
                <a:gd name="T21" fmla="*/ 73 h 340"/>
                <a:gd name="T22" fmla="*/ 0 w 179"/>
                <a:gd name="T23" fmla="*/ 42 h 340"/>
                <a:gd name="T24" fmla="*/ 165 w 179"/>
                <a:gd name="T25" fmla="*/ 0 h 340"/>
                <a:gd name="T26" fmla="*/ 167 w 179"/>
                <a:gd name="T27" fmla="*/ 34 h 340"/>
                <a:gd name="T28" fmla="*/ 179 w 179"/>
                <a:gd name="T29" fmla="*/ 52 h 340"/>
                <a:gd name="T30" fmla="*/ 179 w 179"/>
                <a:gd name="T31" fmla="*/ 76 h 340"/>
                <a:gd name="T32" fmla="*/ 156 w 179"/>
                <a:gd name="T33" fmla="*/ 108 h 340"/>
                <a:gd name="T34" fmla="*/ 140 w 179"/>
                <a:gd name="T35" fmla="*/ 116 h 340"/>
                <a:gd name="T36" fmla="*/ 140 w 179"/>
                <a:gd name="T37" fmla="*/ 122 h 340"/>
                <a:gd name="T38" fmla="*/ 148 w 179"/>
                <a:gd name="T39" fmla="*/ 133 h 340"/>
                <a:gd name="T40" fmla="*/ 146 w 179"/>
                <a:gd name="T41" fmla="*/ 183 h 340"/>
                <a:gd name="T42" fmla="*/ 142 w 179"/>
                <a:gd name="T43" fmla="*/ 240 h 340"/>
                <a:gd name="T44" fmla="*/ 140 w 179"/>
                <a:gd name="T45" fmla="*/ 275 h 340"/>
                <a:gd name="T46" fmla="*/ 146 w 179"/>
                <a:gd name="T47" fmla="*/ 283 h 340"/>
                <a:gd name="T48" fmla="*/ 146 w 179"/>
                <a:gd name="T49" fmla="*/ 312 h 340"/>
                <a:gd name="T50" fmla="*/ 143 w 179"/>
                <a:gd name="T51" fmla="*/ 322 h 340"/>
                <a:gd name="T52" fmla="*/ 150 w 179"/>
                <a:gd name="T53" fmla="*/ 326 h 340"/>
                <a:gd name="T54" fmla="*/ 103 w 179"/>
                <a:gd name="T55" fmla="*/ 336 h 340"/>
                <a:gd name="T56" fmla="*/ 75 w 179"/>
                <a:gd name="T5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9" h="340">
                  <a:moveTo>
                    <a:pt x="75" y="340"/>
                  </a:moveTo>
                  <a:lnTo>
                    <a:pt x="76" y="308"/>
                  </a:lnTo>
                  <a:lnTo>
                    <a:pt x="59" y="240"/>
                  </a:lnTo>
                  <a:lnTo>
                    <a:pt x="54" y="237"/>
                  </a:lnTo>
                  <a:lnTo>
                    <a:pt x="36" y="229"/>
                  </a:lnTo>
                  <a:lnTo>
                    <a:pt x="42" y="212"/>
                  </a:lnTo>
                  <a:lnTo>
                    <a:pt x="36" y="198"/>
                  </a:lnTo>
                  <a:lnTo>
                    <a:pt x="20" y="170"/>
                  </a:lnTo>
                  <a:lnTo>
                    <a:pt x="25" y="145"/>
                  </a:lnTo>
                  <a:lnTo>
                    <a:pt x="20" y="112"/>
                  </a:lnTo>
                  <a:lnTo>
                    <a:pt x="6" y="73"/>
                  </a:lnTo>
                  <a:lnTo>
                    <a:pt x="0" y="42"/>
                  </a:lnTo>
                  <a:lnTo>
                    <a:pt x="165" y="0"/>
                  </a:lnTo>
                  <a:lnTo>
                    <a:pt x="167" y="34"/>
                  </a:lnTo>
                  <a:lnTo>
                    <a:pt x="179" y="52"/>
                  </a:lnTo>
                  <a:lnTo>
                    <a:pt x="179" y="76"/>
                  </a:lnTo>
                  <a:lnTo>
                    <a:pt x="156" y="108"/>
                  </a:lnTo>
                  <a:lnTo>
                    <a:pt x="140" y="116"/>
                  </a:lnTo>
                  <a:lnTo>
                    <a:pt x="140" y="122"/>
                  </a:lnTo>
                  <a:lnTo>
                    <a:pt x="148" y="133"/>
                  </a:lnTo>
                  <a:lnTo>
                    <a:pt x="146" y="183"/>
                  </a:lnTo>
                  <a:lnTo>
                    <a:pt x="142" y="240"/>
                  </a:lnTo>
                  <a:lnTo>
                    <a:pt x="140" y="275"/>
                  </a:lnTo>
                  <a:lnTo>
                    <a:pt x="146" y="283"/>
                  </a:lnTo>
                  <a:lnTo>
                    <a:pt x="146" y="312"/>
                  </a:lnTo>
                  <a:lnTo>
                    <a:pt x="143" y="322"/>
                  </a:lnTo>
                  <a:lnTo>
                    <a:pt x="150" y="326"/>
                  </a:lnTo>
                  <a:lnTo>
                    <a:pt x="103" y="336"/>
                  </a:lnTo>
                  <a:lnTo>
                    <a:pt x="75" y="340"/>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w="38100">
                  <a:solidFill>
                    <a:prstClr val="black"/>
                  </a:solidFill>
                </a:ln>
                <a:solidFill>
                  <a:prstClr val="black"/>
                </a:solidFill>
                <a:effectLst/>
                <a:uLnTx/>
                <a:uFillTx/>
                <a:latin typeface="Calibri"/>
                <a:ea typeface="+mn-ea"/>
                <a:cs typeface="+mn-cs"/>
                <a:sym typeface="Calibri"/>
              </a:endParaRPr>
            </a:p>
          </p:txBody>
        </p:sp>
        <p:sp>
          <p:nvSpPr>
            <p:cNvPr id="72" name="MAINE">
              <a:extLst>
                <a:ext uri="{C183D7F6-B498-43B3-948B-1728B52AA6E4}">
                  <adec:decorative xmlns:adec="http://schemas.microsoft.com/office/drawing/2017/decorative" val="1"/>
                </a:ext>
              </a:extLst>
            </p:cNvPr>
            <p:cNvSpPr>
              <a:spLocks noEditPoints="1"/>
            </p:cNvSpPr>
            <p:nvPr/>
          </p:nvSpPr>
          <p:spPr bwMode="auto">
            <a:xfrm>
              <a:off x="10887876" y="1840157"/>
              <a:ext cx="526953" cy="837789"/>
            </a:xfrm>
            <a:custGeom>
              <a:avLst/>
              <a:gdLst>
                <a:gd name="T0" fmla="*/ 381 w 395"/>
                <a:gd name="T1" fmla="*/ 268 h 628"/>
                <a:gd name="T2" fmla="*/ 395 w 395"/>
                <a:gd name="T3" fmla="*/ 303 h 628"/>
                <a:gd name="T4" fmla="*/ 370 w 395"/>
                <a:gd name="T5" fmla="*/ 337 h 628"/>
                <a:gd name="T6" fmla="*/ 318 w 395"/>
                <a:gd name="T7" fmla="*/ 390 h 628"/>
                <a:gd name="T8" fmla="*/ 311 w 395"/>
                <a:gd name="T9" fmla="*/ 390 h 628"/>
                <a:gd name="T10" fmla="*/ 307 w 395"/>
                <a:gd name="T11" fmla="*/ 389 h 628"/>
                <a:gd name="T12" fmla="*/ 304 w 395"/>
                <a:gd name="T13" fmla="*/ 378 h 628"/>
                <a:gd name="T14" fmla="*/ 287 w 395"/>
                <a:gd name="T15" fmla="*/ 387 h 628"/>
                <a:gd name="T16" fmla="*/ 265 w 395"/>
                <a:gd name="T17" fmla="*/ 406 h 628"/>
                <a:gd name="T18" fmla="*/ 273 w 395"/>
                <a:gd name="T19" fmla="*/ 418 h 628"/>
                <a:gd name="T20" fmla="*/ 257 w 395"/>
                <a:gd name="T21" fmla="*/ 434 h 628"/>
                <a:gd name="T22" fmla="*/ 256 w 395"/>
                <a:gd name="T23" fmla="*/ 417 h 628"/>
                <a:gd name="T24" fmla="*/ 236 w 395"/>
                <a:gd name="T25" fmla="*/ 398 h 628"/>
                <a:gd name="T26" fmla="*/ 231 w 395"/>
                <a:gd name="T27" fmla="*/ 415 h 628"/>
                <a:gd name="T28" fmla="*/ 228 w 395"/>
                <a:gd name="T29" fmla="*/ 431 h 628"/>
                <a:gd name="T30" fmla="*/ 231 w 395"/>
                <a:gd name="T31" fmla="*/ 460 h 628"/>
                <a:gd name="T32" fmla="*/ 203 w 395"/>
                <a:gd name="T33" fmla="*/ 479 h 628"/>
                <a:gd name="T34" fmla="*/ 167 w 395"/>
                <a:gd name="T35" fmla="*/ 517 h 628"/>
                <a:gd name="T36" fmla="*/ 148 w 395"/>
                <a:gd name="T37" fmla="*/ 510 h 628"/>
                <a:gd name="T38" fmla="*/ 136 w 395"/>
                <a:gd name="T39" fmla="*/ 553 h 628"/>
                <a:gd name="T40" fmla="*/ 126 w 395"/>
                <a:gd name="T41" fmla="*/ 588 h 628"/>
                <a:gd name="T42" fmla="*/ 103 w 395"/>
                <a:gd name="T43" fmla="*/ 620 h 628"/>
                <a:gd name="T44" fmla="*/ 76 w 395"/>
                <a:gd name="T45" fmla="*/ 593 h 628"/>
                <a:gd name="T46" fmla="*/ 28 w 395"/>
                <a:gd name="T47" fmla="*/ 431 h 628"/>
                <a:gd name="T48" fmla="*/ 8 w 395"/>
                <a:gd name="T49" fmla="*/ 339 h 628"/>
                <a:gd name="T50" fmla="*/ 17 w 395"/>
                <a:gd name="T51" fmla="*/ 325 h 628"/>
                <a:gd name="T52" fmla="*/ 42 w 395"/>
                <a:gd name="T53" fmla="*/ 267 h 628"/>
                <a:gd name="T54" fmla="*/ 39 w 395"/>
                <a:gd name="T55" fmla="*/ 226 h 628"/>
                <a:gd name="T56" fmla="*/ 44 w 395"/>
                <a:gd name="T57" fmla="*/ 183 h 628"/>
                <a:gd name="T58" fmla="*/ 48 w 395"/>
                <a:gd name="T59" fmla="*/ 158 h 628"/>
                <a:gd name="T60" fmla="*/ 58 w 395"/>
                <a:gd name="T61" fmla="*/ 97 h 628"/>
                <a:gd name="T62" fmla="*/ 89 w 395"/>
                <a:gd name="T63" fmla="*/ 14 h 628"/>
                <a:gd name="T64" fmla="*/ 106 w 395"/>
                <a:gd name="T65" fmla="*/ 16 h 628"/>
                <a:gd name="T66" fmla="*/ 114 w 395"/>
                <a:gd name="T67" fmla="*/ 37 h 628"/>
                <a:gd name="T68" fmla="*/ 136 w 395"/>
                <a:gd name="T69" fmla="*/ 36 h 628"/>
                <a:gd name="T70" fmla="*/ 161 w 395"/>
                <a:gd name="T71" fmla="*/ 11 h 628"/>
                <a:gd name="T72" fmla="*/ 181 w 395"/>
                <a:gd name="T73" fmla="*/ 2 h 628"/>
                <a:gd name="T74" fmla="*/ 231 w 395"/>
                <a:gd name="T75" fmla="*/ 23 h 628"/>
                <a:gd name="T76" fmla="*/ 325 w 395"/>
                <a:gd name="T77" fmla="*/ 209 h 628"/>
                <a:gd name="T78" fmla="*/ 331 w 395"/>
                <a:gd name="T79" fmla="*/ 251 h 628"/>
                <a:gd name="T80" fmla="*/ 354 w 395"/>
                <a:gd name="T81" fmla="*/ 265 h 628"/>
                <a:gd name="T82" fmla="*/ 351 w 395"/>
                <a:gd name="T83" fmla="*/ 256 h 628"/>
                <a:gd name="T84" fmla="*/ 239 w 395"/>
                <a:gd name="T85" fmla="*/ 443 h 628"/>
                <a:gd name="T86" fmla="*/ 256 w 395"/>
                <a:gd name="T87" fmla="*/ 440 h 628"/>
                <a:gd name="T88" fmla="*/ 250 w 395"/>
                <a:gd name="T89" fmla="*/ 460 h 628"/>
                <a:gd name="T90" fmla="*/ 279 w 395"/>
                <a:gd name="T91" fmla="*/ 406 h 628"/>
                <a:gd name="T92" fmla="*/ 292 w 395"/>
                <a:gd name="T93" fmla="*/ 418 h 628"/>
                <a:gd name="T94" fmla="*/ 298 w 395"/>
                <a:gd name="T95" fmla="*/ 417 h 628"/>
                <a:gd name="T96" fmla="*/ 300 w 395"/>
                <a:gd name="T97" fmla="*/ 417 h 628"/>
                <a:gd name="T98" fmla="*/ 306 w 395"/>
                <a:gd name="T99" fmla="*/ 398 h 628"/>
                <a:gd name="T100" fmla="*/ 289 w 395"/>
                <a:gd name="T101" fmla="*/ 392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5" h="628">
                  <a:moveTo>
                    <a:pt x="368" y="254"/>
                  </a:moveTo>
                  <a:lnTo>
                    <a:pt x="381" y="268"/>
                  </a:lnTo>
                  <a:lnTo>
                    <a:pt x="395" y="292"/>
                  </a:lnTo>
                  <a:lnTo>
                    <a:pt x="395" y="303"/>
                  </a:lnTo>
                  <a:lnTo>
                    <a:pt x="382" y="332"/>
                  </a:lnTo>
                  <a:lnTo>
                    <a:pt x="370" y="337"/>
                  </a:lnTo>
                  <a:lnTo>
                    <a:pt x="348" y="356"/>
                  </a:lnTo>
                  <a:lnTo>
                    <a:pt x="318" y="390"/>
                  </a:lnTo>
                  <a:lnTo>
                    <a:pt x="318" y="390"/>
                  </a:lnTo>
                  <a:lnTo>
                    <a:pt x="311" y="390"/>
                  </a:lnTo>
                  <a:lnTo>
                    <a:pt x="311" y="390"/>
                  </a:lnTo>
                  <a:lnTo>
                    <a:pt x="307" y="389"/>
                  </a:lnTo>
                  <a:lnTo>
                    <a:pt x="306" y="384"/>
                  </a:lnTo>
                  <a:lnTo>
                    <a:pt x="304" y="378"/>
                  </a:lnTo>
                  <a:lnTo>
                    <a:pt x="293" y="378"/>
                  </a:lnTo>
                  <a:lnTo>
                    <a:pt x="287" y="387"/>
                  </a:lnTo>
                  <a:lnTo>
                    <a:pt x="272" y="396"/>
                  </a:lnTo>
                  <a:lnTo>
                    <a:pt x="265" y="406"/>
                  </a:lnTo>
                  <a:lnTo>
                    <a:pt x="276" y="414"/>
                  </a:lnTo>
                  <a:lnTo>
                    <a:pt x="273" y="418"/>
                  </a:lnTo>
                  <a:lnTo>
                    <a:pt x="270" y="436"/>
                  </a:lnTo>
                  <a:lnTo>
                    <a:pt x="257" y="434"/>
                  </a:lnTo>
                  <a:lnTo>
                    <a:pt x="257" y="425"/>
                  </a:lnTo>
                  <a:lnTo>
                    <a:pt x="256" y="417"/>
                  </a:lnTo>
                  <a:lnTo>
                    <a:pt x="247" y="418"/>
                  </a:lnTo>
                  <a:lnTo>
                    <a:pt x="236" y="398"/>
                  </a:lnTo>
                  <a:lnTo>
                    <a:pt x="223" y="406"/>
                  </a:lnTo>
                  <a:lnTo>
                    <a:pt x="231" y="415"/>
                  </a:lnTo>
                  <a:lnTo>
                    <a:pt x="232" y="423"/>
                  </a:lnTo>
                  <a:lnTo>
                    <a:pt x="228" y="431"/>
                  </a:lnTo>
                  <a:lnTo>
                    <a:pt x="229" y="450"/>
                  </a:lnTo>
                  <a:lnTo>
                    <a:pt x="231" y="460"/>
                  </a:lnTo>
                  <a:lnTo>
                    <a:pt x="220" y="476"/>
                  </a:lnTo>
                  <a:lnTo>
                    <a:pt x="203" y="479"/>
                  </a:lnTo>
                  <a:lnTo>
                    <a:pt x="200" y="498"/>
                  </a:lnTo>
                  <a:lnTo>
                    <a:pt x="167" y="517"/>
                  </a:lnTo>
                  <a:lnTo>
                    <a:pt x="159" y="520"/>
                  </a:lnTo>
                  <a:lnTo>
                    <a:pt x="148" y="510"/>
                  </a:lnTo>
                  <a:lnTo>
                    <a:pt x="129" y="532"/>
                  </a:lnTo>
                  <a:lnTo>
                    <a:pt x="136" y="553"/>
                  </a:lnTo>
                  <a:lnTo>
                    <a:pt x="126" y="560"/>
                  </a:lnTo>
                  <a:lnTo>
                    <a:pt x="126" y="588"/>
                  </a:lnTo>
                  <a:lnTo>
                    <a:pt x="119" y="628"/>
                  </a:lnTo>
                  <a:lnTo>
                    <a:pt x="103" y="620"/>
                  </a:lnTo>
                  <a:lnTo>
                    <a:pt x="100" y="601"/>
                  </a:lnTo>
                  <a:lnTo>
                    <a:pt x="76" y="593"/>
                  </a:lnTo>
                  <a:lnTo>
                    <a:pt x="73" y="576"/>
                  </a:lnTo>
                  <a:lnTo>
                    <a:pt x="28" y="431"/>
                  </a:lnTo>
                  <a:lnTo>
                    <a:pt x="0" y="339"/>
                  </a:lnTo>
                  <a:lnTo>
                    <a:pt x="8" y="339"/>
                  </a:lnTo>
                  <a:lnTo>
                    <a:pt x="17" y="340"/>
                  </a:lnTo>
                  <a:lnTo>
                    <a:pt x="17" y="325"/>
                  </a:lnTo>
                  <a:lnTo>
                    <a:pt x="26" y="297"/>
                  </a:lnTo>
                  <a:lnTo>
                    <a:pt x="42" y="267"/>
                  </a:lnTo>
                  <a:lnTo>
                    <a:pt x="51" y="242"/>
                  </a:lnTo>
                  <a:lnTo>
                    <a:pt x="39" y="226"/>
                  </a:lnTo>
                  <a:lnTo>
                    <a:pt x="39" y="189"/>
                  </a:lnTo>
                  <a:lnTo>
                    <a:pt x="44" y="183"/>
                  </a:lnTo>
                  <a:lnTo>
                    <a:pt x="48" y="165"/>
                  </a:lnTo>
                  <a:lnTo>
                    <a:pt x="48" y="158"/>
                  </a:lnTo>
                  <a:lnTo>
                    <a:pt x="47" y="126"/>
                  </a:lnTo>
                  <a:lnTo>
                    <a:pt x="58" y="97"/>
                  </a:lnTo>
                  <a:lnTo>
                    <a:pt x="76" y="41"/>
                  </a:lnTo>
                  <a:lnTo>
                    <a:pt x="89" y="14"/>
                  </a:lnTo>
                  <a:lnTo>
                    <a:pt x="97" y="14"/>
                  </a:lnTo>
                  <a:lnTo>
                    <a:pt x="106" y="16"/>
                  </a:lnTo>
                  <a:lnTo>
                    <a:pt x="106" y="23"/>
                  </a:lnTo>
                  <a:lnTo>
                    <a:pt x="114" y="37"/>
                  </a:lnTo>
                  <a:lnTo>
                    <a:pt x="131" y="41"/>
                  </a:lnTo>
                  <a:lnTo>
                    <a:pt x="136" y="36"/>
                  </a:lnTo>
                  <a:lnTo>
                    <a:pt x="136" y="30"/>
                  </a:lnTo>
                  <a:lnTo>
                    <a:pt x="161" y="11"/>
                  </a:lnTo>
                  <a:lnTo>
                    <a:pt x="172" y="0"/>
                  </a:lnTo>
                  <a:lnTo>
                    <a:pt x="181" y="2"/>
                  </a:lnTo>
                  <a:lnTo>
                    <a:pt x="218" y="17"/>
                  </a:lnTo>
                  <a:lnTo>
                    <a:pt x="231" y="23"/>
                  </a:lnTo>
                  <a:lnTo>
                    <a:pt x="287" y="209"/>
                  </a:lnTo>
                  <a:lnTo>
                    <a:pt x="325" y="209"/>
                  </a:lnTo>
                  <a:lnTo>
                    <a:pt x="329" y="222"/>
                  </a:lnTo>
                  <a:lnTo>
                    <a:pt x="331" y="251"/>
                  </a:lnTo>
                  <a:lnTo>
                    <a:pt x="348" y="265"/>
                  </a:lnTo>
                  <a:lnTo>
                    <a:pt x="354" y="265"/>
                  </a:lnTo>
                  <a:lnTo>
                    <a:pt x="354" y="262"/>
                  </a:lnTo>
                  <a:lnTo>
                    <a:pt x="351" y="256"/>
                  </a:lnTo>
                  <a:lnTo>
                    <a:pt x="368" y="254"/>
                  </a:lnTo>
                  <a:close/>
                  <a:moveTo>
                    <a:pt x="239" y="443"/>
                  </a:moveTo>
                  <a:lnTo>
                    <a:pt x="248" y="434"/>
                  </a:lnTo>
                  <a:lnTo>
                    <a:pt x="256" y="440"/>
                  </a:lnTo>
                  <a:lnTo>
                    <a:pt x="261" y="456"/>
                  </a:lnTo>
                  <a:lnTo>
                    <a:pt x="250" y="460"/>
                  </a:lnTo>
                  <a:lnTo>
                    <a:pt x="239" y="443"/>
                  </a:lnTo>
                  <a:close/>
                  <a:moveTo>
                    <a:pt x="279" y="406"/>
                  </a:moveTo>
                  <a:lnTo>
                    <a:pt x="292" y="418"/>
                  </a:lnTo>
                  <a:lnTo>
                    <a:pt x="292" y="418"/>
                  </a:lnTo>
                  <a:lnTo>
                    <a:pt x="295" y="418"/>
                  </a:lnTo>
                  <a:lnTo>
                    <a:pt x="298" y="417"/>
                  </a:lnTo>
                  <a:lnTo>
                    <a:pt x="300" y="417"/>
                  </a:lnTo>
                  <a:lnTo>
                    <a:pt x="300" y="417"/>
                  </a:lnTo>
                  <a:lnTo>
                    <a:pt x="301" y="404"/>
                  </a:lnTo>
                  <a:lnTo>
                    <a:pt x="306" y="398"/>
                  </a:lnTo>
                  <a:lnTo>
                    <a:pt x="301" y="387"/>
                  </a:lnTo>
                  <a:lnTo>
                    <a:pt x="289" y="392"/>
                  </a:lnTo>
                  <a:lnTo>
                    <a:pt x="279" y="406"/>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w="38100">
                  <a:solidFill>
                    <a:prstClr val="black"/>
                  </a:solidFill>
                </a:ln>
                <a:solidFill>
                  <a:prstClr val="black"/>
                </a:solidFill>
                <a:effectLst/>
                <a:uLnTx/>
                <a:uFillTx/>
                <a:latin typeface="Calibri"/>
                <a:ea typeface="+mn-ea"/>
                <a:cs typeface="+mn-cs"/>
                <a:sym typeface="Calibri"/>
              </a:endParaRPr>
            </a:p>
          </p:txBody>
        </p:sp>
        <p:sp>
          <p:nvSpPr>
            <p:cNvPr id="58" name="LABEL">
              <a:extLst>
                <a:ext uri="{C183D7F6-B498-43B3-948B-1728B52AA6E4}">
                  <adec:decorative xmlns:adec="http://schemas.microsoft.com/office/drawing/2017/decorative" val="1"/>
                </a:ext>
              </a:extLst>
            </p:cNvPr>
            <p:cNvSpPr/>
            <p:nvPr/>
          </p:nvSpPr>
          <p:spPr>
            <a:xfrm>
              <a:off x="10627735" y="1224442"/>
              <a:ext cx="914400" cy="245986"/>
            </a:xfrm>
            <a:prstGeom prst="round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sym typeface="Calibri"/>
                </a:rPr>
                <a:t>REGION 1</a:t>
              </a:r>
            </a:p>
          </p:txBody>
        </p:sp>
        <p:cxnSp>
          <p:nvCxnSpPr>
            <p:cNvPr id="46" name="Straight Connector 45">
              <a:extLst>
                <a:ext uri="{FF2B5EF4-FFF2-40B4-BE49-F238E27FC236}">
                  <a16:creationId xmlns:a16="http://schemas.microsoft.com/office/drawing/2014/main" id="{851FC363-0414-44C2-86AD-9FFB7F4EFD73}"/>
                </a:ext>
                <a:ext uri="{C183D7F6-B498-43B3-948B-1728B52AA6E4}">
                  <adec:decorative xmlns:adec="http://schemas.microsoft.com/office/drawing/2017/decorative" val="1"/>
                </a:ext>
              </a:extLst>
            </p:cNvPr>
            <p:cNvCxnSpPr>
              <a:stCxn id="58" idx="2"/>
            </p:cNvCxnSpPr>
            <p:nvPr/>
          </p:nvCxnSpPr>
          <p:spPr>
            <a:xfrm>
              <a:off x="11084935" y="1470429"/>
              <a:ext cx="0" cy="555425"/>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8" name="Region 2" descr="Region 2: Northeast &amp; Caribbean includes New Jersey and New York.">
            <a:extLst>
              <a:ext uri="{FF2B5EF4-FFF2-40B4-BE49-F238E27FC236}">
                <a16:creationId xmlns:a16="http://schemas.microsoft.com/office/drawing/2014/main" id="{4EB56441-D6EC-4590-9062-CF0421F73D6C}"/>
              </a:ext>
            </a:extLst>
          </p:cNvPr>
          <p:cNvGrpSpPr/>
          <p:nvPr/>
        </p:nvGrpSpPr>
        <p:grpSpPr>
          <a:xfrm>
            <a:off x="9377947" y="2105566"/>
            <a:ext cx="1527076" cy="1401281"/>
            <a:chOff x="9406522" y="2153190"/>
            <a:chExt cx="1527076" cy="1401281"/>
          </a:xfrm>
        </p:grpSpPr>
        <p:sp>
          <p:nvSpPr>
            <p:cNvPr id="74" name="NEW YORK">
              <a:extLst>
                <a:ext uri="{C183D7F6-B498-43B3-948B-1728B52AA6E4}">
                  <adec:decorative xmlns:adec="http://schemas.microsoft.com/office/drawing/2017/decorative" val="1"/>
                </a:ext>
              </a:extLst>
            </p:cNvPr>
            <p:cNvSpPr>
              <a:spLocks/>
            </p:cNvSpPr>
            <p:nvPr/>
          </p:nvSpPr>
          <p:spPr bwMode="auto">
            <a:xfrm>
              <a:off x="9875690" y="2413851"/>
              <a:ext cx="1057908" cy="811107"/>
            </a:xfrm>
            <a:custGeom>
              <a:avLst/>
              <a:gdLst>
                <a:gd name="T0" fmla="*/ 518 w 793"/>
                <a:gd name="T1" fmla="*/ 510 h 608"/>
                <a:gd name="T2" fmla="*/ 489 w 793"/>
                <a:gd name="T3" fmla="*/ 498 h 608"/>
                <a:gd name="T4" fmla="*/ 456 w 793"/>
                <a:gd name="T5" fmla="*/ 460 h 608"/>
                <a:gd name="T6" fmla="*/ 320 w 793"/>
                <a:gd name="T7" fmla="*/ 469 h 608"/>
                <a:gd name="T8" fmla="*/ 5 w 793"/>
                <a:gd name="T9" fmla="*/ 532 h 608"/>
                <a:gd name="T10" fmla="*/ 9 w 793"/>
                <a:gd name="T11" fmla="*/ 485 h 608"/>
                <a:gd name="T12" fmla="*/ 23 w 793"/>
                <a:gd name="T13" fmla="*/ 468 h 608"/>
                <a:gd name="T14" fmla="*/ 45 w 793"/>
                <a:gd name="T15" fmla="*/ 449 h 608"/>
                <a:gd name="T16" fmla="*/ 62 w 793"/>
                <a:gd name="T17" fmla="*/ 423 h 608"/>
                <a:gd name="T18" fmla="*/ 69 w 793"/>
                <a:gd name="T19" fmla="*/ 410 h 608"/>
                <a:gd name="T20" fmla="*/ 48 w 793"/>
                <a:gd name="T21" fmla="*/ 390 h 608"/>
                <a:gd name="T22" fmla="*/ 55 w 793"/>
                <a:gd name="T23" fmla="*/ 340 h 608"/>
                <a:gd name="T24" fmla="*/ 108 w 793"/>
                <a:gd name="T25" fmla="*/ 323 h 608"/>
                <a:gd name="T26" fmla="*/ 167 w 793"/>
                <a:gd name="T27" fmla="*/ 320 h 608"/>
                <a:gd name="T28" fmla="*/ 189 w 793"/>
                <a:gd name="T29" fmla="*/ 327 h 608"/>
                <a:gd name="T30" fmla="*/ 219 w 793"/>
                <a:gd name="T31" fmla="*/ 313 h 608"/>
                <a:gd name="T32" fmla="*/ 264 w 793"/>
                <a:gd name="T33" fmla="*/ 299 h 608"/>
                <a:gd name="T34" fmla="*/ 286 w 793"/>
                <a:gd name="T35" fmla="*/ 267 h 608"/>
                <a:gd name="T36" fmla="*/ 311 w 793"/>
                <a:gd name="T37" fmla="*/ 259 h 608"/>
                <a:gd name="T38" fmla="*/ 303 w 793"/>
                <a:gd name="T39" fmla="*/ 232 h 608"/>
                <a:gd name="T40" fmla="*/ 308 w 793"/>
                <a:gd name="T41" fmla="*/ 210 h 608"/>
                <a:gd name="T42" fmla="*/ 297 w 793"/>
                <a:gd name="T43" fmla="*/ 201 h 608"/>
                <a:gd name="T44" fmla="*/ 281 w 793"/>
                <a:gd name="T45" fmla="*/ 188 h 608"/>
                <a:gd name="T46" fmla="*/ 315 w 793"/>
                <a:gd name="T47" fmla="*/ 139 h 608"/>
                <a:gd name="T48" fmla="*/ 329 w 793"/>
                <a:gd name="T49" fmla="*/ 115 h 608"/>
                <a:gd name="T50" fmla="*/ 364 w 793"/>
                <a:gd name="T51" fmla="*/ 64 h 608"/>
                <a:gd name="T52" fmla="*/ 392 w 793"/>
                <a:gd name="T53" fmla="*/ 37 h 608"/>
                <a:gd name="T54" fmla="*/ 447 w 793"/>
                <a:gd name="T55" fmla="*/ 21 h 608"/>
                <a:gd name="T56" fmla="*/ 495 w 793"/>
                <a:gd name="T57" fmla="*/ 14 h 608"/>
                <a:gd name="T58" fmla="*/ 545 w 793"/>
                <a:gd name="T59" fmla="*/ 31 h 608"/>
                <a:gd name="T60" fmla="*/ 565 w 793"/>
                <a:gd name="T61" fmla="*/ 104 h 608"/>
                <a:gd name="T62" fmla="*/ 575 w 793"/>
                <a:gd name="T63" fmla="*/ 157 h 608"/>
                <a:gd name="T64" fmla="*/ 575 w 793"/>
                <a:gd name="T65" fmla="*/ 188 h 608"/>
                <a:gd name="T66" fmla="*/ 598 w 793"/>
                <a:gd name="T67" fmla="*/ 198 h 608"/>
                <a:gd name="T68" fmla="*/ 614 w 793"/>
                <a:gd name="T69" fmla="*/ 298 h 608"/>
                <a:gd name="T70" fmla="*/ 615 w 793"/>
                <a:gd name="T71" fmla="*/ 401 h 608"/>
                <a:gd name="T72" fmla="*/ 629 w 793"/>
                <a:gd name="T73" fmla="*/ 468 h 608"/>
                <a:gd name="T74" fmla="*/ 623 w 793"/>
                <a:gd name="T75" fmla="*/ 532 h 608"/>
                <a:gd name="T76" fmla="*/ 639 w 793"/>
                <a:gd name="T77" fmla="*/ 555 h 608"/>
                <a:gd name="T78" fmla="*/ 629 w 793"/>
                <a:gd name="T79" fmla="*/ 574 h 608"/>
                <a:gd name="T80" fmla="*/ 646 w 793"/>
                <a:gd name="T81" fmla="*/ 565 h 608"/>
                <a:gd name="T82" fmla="*/ 667 w 793"/>
                <a:gd name="T83" fmla="*/ 544 h 608"/>
                <a:gd name="T84" fmla="*/ 692 w 793"/>
                <a:gd name="T85" fmla="*/ 549 h 608"/>
                <a:gd name="T86" fmla="*/ 759 w 793"/>
                <a:gd name="T87" fmla="*/ 508 h 608"/>
                <a:gd name="T88" fmla="*/ 793 w 793"/>
                <a:gd name="T89" fmla="*/ 508 h 608"/>
                <a:gd name="T90" fmla="*/ 748 w 793"/>
                <a:gd name="T91" fmla="*/ 549 h 608"/>
                <a:gd name="T92" fmla="*/ 687 w 793"/>
                <a:gd name="T93" fmla="*/ 588 h 608"/>
                <a:gd name="T94" fmla="*/ 626 w 793"/>
                <a:gd name="T95" fmla="*/ 608 h 608"/>
                <a:gd name="T96" fmla="*/ 617 w 793"/>
                <a:gd name="T97" fmla="*/ 582 h 608"/>
                <a:gd name="T98" fmla="*/ 618 w 793"/>
                <a:gd name="T99" fmla="*/ 551 h 608"/>
                <a:gd name="T100" fmla="*/ 573 w 793"/>
                <a:gd name="T101" fmla="*/ 535 h 608"/>
                <a:gd name="T102" fmla="*/ 526 w 793"/>
                <a:gd name="T103" fmla="*/ 51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3" h="608">
                  <a:moveTo>
                    <a:pt x="526" y="516"/>
                  </a:moveTo>
                  <a:lnTo>
                    <a:pt x="518" y="510"/>
                  </a:lnTo>
                  <a:lnTo>
                    <a:pt x="503" y="508"/>
                  </a:lnTo>
                  <a:lnTo>
                    <a:pt x="489" y="498"/>
                  </a:lnTo>
                  <a:lnTo>
                    <a:pt x="478" y="459"/>
                  </a:lnTo>
                  <a:lnTo>
                    <a:pt x="456" y="460"/>
                  </a:lnTo>
                  <a:lnTo>
                    <a:pt x="440" y="443"/>
                  </a:lnTo>
                  <a:lnTo>
                    <a:pt x="320" y="469"/>
                  </a:lnTo>
                  <a:lnTo>
                    <a:pt x="52" y="524"/>
                  </a:lnTo>
                  <a:lnTo>
                    <a:pt x="5" y="532"/>
                  </a:lnTo>
                  <a:lnTo>
                    <a:pt x="0" y="491"/>
                  </a:lnTo>
                  <a:lnTo>
                    <a:pt x="9" y="485"/>
                  </a:lnTo>
                  <a:lnTo>
                    <a:pt x="17" y="477"/>
                  </a:lnTo>
                  <a:lnTo>
                    <a:pt x="23" y="468"/>
                  </a:lnTo>
                  <a:lnTo>
                    <a:pt x="34" y="460"/>
                  </a:lnTo>
                  <a:lnTo>
                    <a:pt x="45" y="449"/>
                  </a:lnTo>
                  <a:lnTo>
                    <a:pt x="48" y="440"/>
                  </a:lnTo>
                  <a:lnTo>
                    <a:pt x="62" y="423"/>
                  </a:lnTo>
                  <a:lnTo>
                    <a:pt x="69" y="416"/>
                  </a:lnTo>
                  <a:lnTo>
                    <a:pt x="69" y="410"/>
                  </a:lnTo>
                  <a:lnTo>
                    <a:pt x="61" y="391"/>
                  </a:lnTo>
                  <a:lnTo>
                    <a:pt x="48" y="390"/>
                  </a:lnTo>
                  <a:lnTo>
                    <a:pt x="37" y="351"/>
                  </a:lnTo>
                  <a:lnTo>
                    <a:pt x="55" y="340"/>
                  </a:lnTo>
                  <a:lnTo>
                    <a:pt x="83" y="331"/>
                  </a:lnTo>
                  <a:lnTo>
                    <a:pt x="108" y="323"/>
                  </a:lnTo>
                  <a:lnTo>
                    <a:pt x="128" y="320"/>
                  </a:lnTo>
                  <a:lnTo>
                    <a:pt x="167" y="320"/>
                  </a:lnTo>
                  <a:lnTo>
                    <a:pt x="180" y="327"/>
                  </a:lnTo>
                  <a:lnTo>
                    <a:pt x="189" y="327"/>
                  </a:lnTo>
                  <a:lnTo>
                    <a:pt x="203" y="320"/>
                  </a:lnTo>
                  <a:lnTo>
                    <a:pt x="219" y="313"/>
                  </a:lnTo>
                  <a:lnTo>
                    <a:pt x="251" y="310"/>
                  </a:lnTo>
                  <a:lnTo>
                    <a:pt x="264" y="299"/>
                  </a:lnTo>
                  <a:lnTo>
                    <a:pt x="275" y="279"/>
                  </a:lnTo>
                  <a:lnTo>
                    <a:pt x="286" y="267"/>
                  </a:lnTo>
                  <a:lnTo>
                    <a:pt x="298" y="267"/>
                  </a:lnTo>
                  <a:lnTo>
                    <a:pt x="311" y="259"/>
                  </a:lnTo>
                  <a:lnTo>
                    <a:pt x="312" y="245"/>
                  </a:lnTo>
                  <a:lnTo>
                    <a:pt x="303" y="232"/>
                  </a:lnTo>
                  <a:lnTo>
                    <a:pt x="300" y="223"/>
                  </a:lnTo>
                  <a:lnTo>
                    <a:pt x="308" y="210"/>
                  </a:lnTo>
                  <a:lnTo>
                    <a:pt x="308" y="201"/>
                  </a:lnTo>
                  <a:lnTo>
                    <a:pt x="297" y="201"/>
                  </a:lnTo>
                  <a:lnTo>
                    <a:pt x="286" y="196"/>
                  </a:lnTo>
                  <a:lnTo>
                    <a:pt x="281" y="188"/>
                  </a:lnTo>
                  <a:lnTo>
                    <a:pt x="279" y="173"/>
                  </a:lnTo>
                  <a:lnTo>
                    <a:pt x="315" y="139"/>
                  </a:lnTo>
                  <a:lnTo>
                    <a:pt x="320" y="134"/>
                  </a:lnTo>
                  <a:lnTo>
                    <a:pt x="329" y="115"/>
                  </a:lnTo>
                  <a:lnTo>
                    <a:pt x="347" y="87"/>
                  </a:lnTo>
                  <a:lnTo>
                    <a:pt x="364" y="64"/>
                  </a:lnTo>
                  <a:lnTo>
                    <a:pt x="378" y="48"/>
                  </a:lnTo>
                  <a:lnTo>
                    <a:pt x="392" y="37"/>
                  </a:lnTo>
                  <a:lnTo>
                    <a:pt x="412" y="29"/>
                  </a:lnTo>
                  <a:lnTo>
                    <a:pt x="447" y="21"/>
                  </a:lnTo>
                  <a:lnTo>
                    <a:pt x="465" y="23"/>
                  </a:lnTo>
                  <a:lnTo>
                    <a:pt x="495" y="14"/>
                  </a:lnTo>
                  <a:lnTo>
                    <a:pt x="542" y="0"/>
                  </a:lnTo>
                  <a:lnTo>
                    <a:pt x="545" y="31"/>
                  </a:lnTo>
                  <a:lnTo>
                    <a:pt x="561" y="71"/>
                  </a:lnTo>
                  <a:lnTo>
                    <a:pt x="565" y="104"/>
                  </a:lnTo>
                  <a:lnTo>
                    <a:pt x="559" y="128"/>
                  </a:lnTo>
                  <a:lnTo>
                    <a:pt x="575" y="157"/>
                  </a:lnTo>
                  <a:lnTo>
                    <a:pt x="581" y="170"/>
                  </a:lnTo>
                  <a:lnTo>
                    <a:pt x="575" y="188"/>
                  </a:lnTo>
                  <a:lnTo>
                    <a:pt x="593" y="196"/>
                  </a:lnTo>
                  <a:lnTo>
                    <a:pt x="598" y="198"/>
                  </a:lnTo>
                  <a:lnTo>
                    <a:pt x="617" y="267"/>
                  </a:lnTo>
                  <a:lnTo>
                    <a:pt x="614" y="298"/>
                  </a:lnTo>
                  <a:lnTo>
                    <a:pt x="610" y="366"/>
                  </a:lnTo>
                  <a:lnTo>
                    <a:pt x="615" y="401"/>
                  </a:lnTo>
                  <a:lnTo>
                    <a:pt x="620" y="423"/>
                  </a:lnTo>
                  <a:lnTo>
                    <a:pt x="629" y="468"/>
                  </a:lnTo>
                  <a:lnTo>
                    <a:pt x="629" y="518"/>
                  </a:lnTo>
                  <a:lnTo>
                    <a:pt x="623" y="532"/>
                  </a:lnTo>
                  <a:lnTo>
                    <a:pt x="634" y="544"/>
                  </a:lnTo>
                  <a:lnTo>
                    <a:pt x="639" y="555"/>
                  </a:lnTo>
                  <a:lnTo>
                    <a:pt x="626" y="566"/>
                  </a:lnTo>
                  <a:lnTo>
                    <a:pt x="629" y="574"/>
                  </a:lnTo>
                  <a:lnTo>
                    <a:pt x="637" y="572"/>
                  </a:lnTo>
                  <a:lnTo>
                    <a:pt x="646" y="565"/>
                  </a:lnTo>
                  <a:lnTo>
                    <a:pt x="660" y="548"/>
                  </a:lnTo>
                  <a:lnTo>
                    <a:pt x="667" y="544"/>
                  </a:lnTo>
                  <a:lnTo>
                    <a:pt x="678" y="548"/>
                  </a:lnTo>
                  <a:lnTo>
                    <a:pt x="692" y="549"/>
                  </a:lnTo>
                  <a:lnTo>
                    <a:pt x="740" y="526"/>
                  </a:lnTo>
                  <a:lnTo>
                    <a:pt x="759" y="508"/>
                  </a:lnTo>
                  <a:lnTo>
                    <a:pt x="767" y="499"/>
                  </a:lnTo>
                  <a:lnTo>
                    <a:pt x="793" y="508"/>
                  </a:lnTo>
                  <a:lnTo>
                    <a:pt x="771" y="530"/>
                  </a:lnTo>
                  <a:lnTo>
                    <a:pt x="748" y="549"/>
                  </a:lnTo>
                  <a:lnTo>
                    <a:pt x="703" y="582"/>
                  </a:lnTo>
                  <a:lnTo>
                    <a:pt x="687" y="588"/>
                  </a:lnTo>
                  <a:lnTo>
                    <a:pt x="651" y="601"/>
                  </a:lnTo>
                  <a:lnTo>
                    <a:pt x="626" y="608"/>
                  </a:lnTo>
                  <a:lnTo>
                    <a:pt x="618" y="604"/>
                  </a:lnTo>
                  <a:lnTo>
                    <a:pt x="617" y="582"/>
                  </a:lnTo>
                  <a:lnTo>
                    <a:pt x="620" y="565"/>
                  </a:lnTo>
                  <a:lnTo>
                    <a:pt x="618" y="551"/>
                  </a:lnTo>
                  <a:lnTo>
                    <a:pt x="601" y="541"/>
                  </a:lnTo>
                  <a:lnTo>
                    <a:pt x="573" y="535"/>
                  </a:lnTo>
                  <a:lnTo>
                    <a:pt x="548" y="527"/>
                  </a:lnTo>
                  <a:lnTo>
                    <a:pt x="526" y="516"/>
                  </a:lnTo>
                  <a:close/>
                </a:path>
              </a:pathLst>
            </a:custGeom>
            <a:solidFill>
              <a:schemeClr val="bg1">
                <a:lumMod val="85000"/>
              </a:schemeClr>
            </a:solidFill>
            <a:ln w="28575">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76" name="NEW JERSEY">
              <a:extLst>
                <a:ext uri="{C183D7F6-B498-43B3-948B-1728B52AA6E4}">
                  <adec:decorative xmlns:adec="http://schemas.microsoft.com/office/drawing/2017/decorative" val="1"/>
                </a:ext>
              </a:extLst>
            </p:cNvPr>
            <p:cNvSpPr>
              <a:spLocks/>
            </p:cNvSpPr>
            <p:nvPr/>
          </p:nvSpPr>
          <p:spPr bwMode="auto">
            <a:xfrm>
              <a:off x="10524043" y="3100891"/>
              <a:ext cx="205445" cy="453580"/>
            </a:xfrm>
            <a:custGeom>
              <a:avLst/>
              <a:gdLst>
                <a:gd name="T0" fmla="*/ 35 w 154"/>
                <a:gd name="T1" fmla="*/ 0 h 340"/>
                <a:gd name="T2" fmla="*/ 20 w 154"/>
                <a:gd name="T3" fmla="*/ 17 h 340"/>
                <a:gd name="T4" fmla="*/ 20 w 154"/>
                <a:gd name="T5" fmla="*/ 36 h 340"/>
                <a:gd name="T6" fmla="*/ 9 w 154"/>
                <a:gd name="T7" fmla="*/ 54 h 340"/>
                <a:gd name="T8" fmla="*/ 7 w 154"/>
                <a:gd name="T9" fmla="*/ 65 h 340"/>
                <a:gd name="T10" fmla="*/ 15 w 154"/>
                <a:gd name="T11" fmla="*/ 73 h 340"/>
                <a:gd name="T12" fmla="*/ 15 w 154"/>
                <a:gd name="T13" fmla="*/ 89 h 340"/>
                <a:gd name="T14" fmla="*/ 0 w 154"/>
                <a:gd name="T15" fmla="*/ 95 h 340"/>
                <a:gd name="T16" fmla="*/ 6 w 154"/>
                <a:gd name="T17" fmla="*/ 112 h 340"/>
                <a:gd name="T18" fmla="*/ 6 w 154"/>
                <a:gd name="T19" fmla="*/ 120 h 340"/>
                <a:gd name="T20" fmla="*/ 23 w 154"/>
                <a:gd name="T21" fmla="*/ 121 h 340"/>
                <a:gd name="T22" fmla="*/ 29 w 154"/>
                <a:gd name="T23" fmla="*/ 137 h 340"/>
                <a:gd name="T24" fmla="*/ 51 w 154"/>
                <a:gd name="T25" fmla="*/ 153 h 340"/>
                <a:gd name="T26" fmla="*/ 67 w 154"/>
                <a:gd name="T27" fmla="*/ 164 h 340"/>
                <a:gd name="T28" fmla="*/ 67 w 154"/>
                <a:gd name="T29" fmla="*/ 168 h 340"/>
                <a:gd name="T30" fmla="*/ 48 w 154"/>
                <a:gd name="T31" fmla="*/ 185 h 340"/>
                <a:gd name="T32" fmla="*/ 39 w 154"/>
                <a:gd name="T33" fmla="*/ 200 h 340"/>
                <a:gd name="T34" fmla="*/ 29 w 154"/>
                <a:gd name="T35" fmla="*/ 217 h 340"/>
                <a:gd name="T36" fmla="*/ 15 w 154"/>
                <a:gd name="T37" fmla="*/ 225 h 340"/>
                <a:gd name="T38" fmla="*/ 12 w 154"/>
                <a:gd name="T39" fmla="*/ 234 h 340"/>
                <a:gd name="T40" fmla="*/ 11 w 154"/>
                <a:gd name="T41" fmla="*/ 242 h 340"/>
                <a:gd name="T42" fmla="*/ 7 w 154"/>
                <a:gd name="T43" fmla="*/ 257 h 340"/>
                <a:gd name="T44" fmla="*/ 14 w 154"/>
                <a:gd name="T45" fmla="*/ 271 h 340"/>
                <a:gd name="T46" fmla="*/ 34 w 154"/>
                <a:gd name="T47" fmla="*/ 290 h 340"/>
                <a:gd name="T48" fmla="*/ 64 w 154"/>
                <a:gd name="T49" fmla="*/ 304 h 340"/>
                <a:gd name="T50" fmla="*/ 90 w 154"/>
                <a:gd name="T51" fmla="*/ 309 h 340"/>
                <a:gd name="T52" fmla="*/ 90 w 154"/>
                <a:gd name="T53" fmla="*/ 318 h 340"/>
                <a:gd name="T54" fmla="*/ 85 w 154"/>
                <a:gd name="T55" fmla="*/ 323 h 340"/>
                <a:gd name="T56" fmla="*/ 87 w 154"/>
                <a:gd name="T57" fmla="*/ 340 h 340"/>
                <a:gd name="T58" fmla="*/ 92 w 154"/>
                <a:gd name="T59" fmla="*/ 340 h 340"/>
                <a:gd name="T60" fmla="*/ 106 w 154"/>
                <a:gd name="T61" fmla="*/ 326 h 340"/>
                <a:gd name="T62" fmla="*/ 110 w 154"/>
                <a:gd name="T63" fmla="*/ 295 h 340"/>
                <a:gd name="T64" fmla="*/ 128 w 154"/>
                <a:gd name="T65" fmla="*/ 270 h 340"/>
                <a:gd name="T66" fmla="*/ 146 w 154"/>
                <a:gd name="T67" fmla="*/ 229 h 340"/>
                <a:gd name="T68" fmla="*/ 154 w 154"/>
                <a:gd name="T69" fmla="*/ 195 h 340"/>
                <a:gd name="T70" fmla="*/ 149 w 154"/>
                <a:gd name="T71" fmla="*/ 189 h 340"/>
                <a:gd name="T72" fmla="*/ 149 w 154"/>
                <a:gd name="T73" fmla="*/ 129 h 340"/>
                <a:gd name="T74" fmla="*/ 139 w 154"/>
                <a:gd name="T75" fmla="*/ 109 h 340"/>
                <a:gd name="T76" fmla="*/ 132 w 154"/>
                <a:gd name="T77" fmla="*/ 114 h 340"/>
                <a:gd name="T78" fmla="*/ 115 w 154"/>
                <a:gd name="T79" fmla="*/ 115 h 340"/>
                <a:gd name="T80" fmla="*/ 112 w 154"/>
                <a:gd name="T81" fmla="*/ 112 h 340"/>
                <a:gd name="T82" fmla="*/ 118 w 154"/>
                <a:gd name="T83" fmla="*/ 106 h 340"/>
                <a:gd name="T84" fmla="*/ 132 w 154"/>
                <a:gd name="T85" fmla="*/ 95 h 340"/>
                <a:gd name="T86" fmla="*/ 132 w 154"/>
                <a:gd name="T87" fmla="*/ 87 h 340"/>
                <a:gd name="T88" fmla="*/ 129 w 154"/>
                <a:gd name="T89" fmla="*/ 67 h 340"/>
                <a:gd name="T90" fmla="*/ 134 w 154"/>
                <a:gd name="T91" fmla="*/ 50 h 340"/>
                <a:gd name="T92" fmla="*/ 132 w 154"/>
                <a:gd name="T93" fmla="*/ 37 h 340"/>
                <a:gd name="T94" fmla="*/ 115 w 154"/>
                <a:gd name="T95" fmla="*/ 26 h 340"/>
                <a:gd name="T96" fmla="*/ 84 w 154"/>
                <a:gd name="T97" fmla="*/ 18 h 340"/>
                <a:gd name="T98" fmla="*/ 57 w 154"/>
                <a:gd name="T99" fmla="*/ 9 h 340"/>
                <a:gd name="T100" fmla="*/ 35 w 154"/>
                <a:gd name="T101"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 h="340">
                  <a:moveTo>
                    <a:pt x="35" y="0"/>
                  </a:moveTo>
                  <a:lnTo>
                    <a:pt x="20" y="17"/>
                  </a:lnTo>
                  <a:lnTo>
                    <a:pt x="20" y="36"/>
                  </a:lnTo>
                  <a:lnTo>
                    <a:pt x="9" y="54"/>
                  </a:lnTo>
                  <a:lnTo>
                    <a:pt x="7" y="65"/>
                  </a:lnTo>
                  <a:lnTo>
                    <a:pt x="15" y="73"/>
                  </a:lnTo>
                  <a:lnTo>
                    <a:pt x="15" y="89"/>
                  </a:lnTo>
                  <a:lnTo>
                    <a:pt x="0" y="95"/>
                  </a:lnTo>
                  <a:lnTo>
                    <a:pt x="6" y="112"/>
                  </a:lnTo>
                  <a:lnTo>
                    <a:pt x="6" y="120"/>
                  </a:lnTo>
                  <a:lnTo>
                    <a:pt x="23" y="121"/>
                  </a:lnTo>
                  <a:lnTo>
                    <a:pt x="29" y="137"/>
                  </a:lnTo>
                  <a:lnTo>
                    <a:pt x="51" y="153"/>
                  </a:lnTo>
                  <a:lnTo>
                    <a:pt x="67" y="164"/>
                  </a:lnTo>
                  <a:lnTo>
                    <a:pt x="67" y="168"/>
                  </a:lnTo>
                  <a:lnTo>
                    <a:pt x="48" y="185"/>
                  </a:lnTo>
                  <a:lnTo>
                    <a:pt x="39" y="200"/>
                  </a:lnTo>
                  <a:lnTo>
                    <a:pt x="29" y="217"/>
                  </a:lnTo>
                  <a:lnTo>
                    <a:pt x="15" y="225"/>
                  </a:lnTo>
                  <a:lnTo>
                    <a:pt x="12" y="234"/>
                  </a:lnTo>
                  <a:lnTo>
                    <a:pt x="11" y="242"/>
                  </a:lnTo>
                  <a:lnTo>
                    <a:pt x="7" y="257"/>
                  </a:lnTo>
                  <a:lnTo>
                    <a:pt x="14" y="271"/>
                  </a:lnTo>
                  <a:lnTo>
                    <a:pt x="34" y="290"/>
                  </a:lnTo>
                  <a:lnTo>
                    <a:pt x="64" y="304"/>
                  </a:lnTo>
                  <a:lnTo>
                    <a:pt x="90" y="309"/>
                  </a:lnTo>
                  <a:lnTo>
                    <a:pt x="90" y="318"/>
                  </a:lnTo>
                  <a:lnTo>
                    <a:pt x="85" y="323"/>
                  </a:lnTo>
                  <a:lnTo>
                    <a:pt x="87" y="340"/>
                  </a:lnTo>
                  <a:lnTo>
                    <a:pt x="92" y="340"/>
                  </a:lnTo>
                  <a:lnTo>
                    <a:pt x="106" y="326"/>
                  </a:lnTo>
                  <a:lnTo>
                    <a:pt x="110" y="295"/>
                  </a:lnTo>
                  <a:lnTo>
                    <a:pt x="128" y="270"/>
                  </a:lnTo>
                  <a:lnTo>
                    <a:pt x="146" y="229"/>
                  </a:lnTo>
                  <a:lnTo>
                    <a:pt x="154" y="195"/>
                  </a:lnTo>
                  <a:lnTo>
                    <a:pt x="149" y="189"/>
                  </a:lnTo>
                  <a:lnTo>
                    <a:pt x="149" y="129"/>
                  </a:lnTo>
                  <a:lnTo>
                    <a:pt x="139" y="109"/>
                  </a:lnTo>
                  <a:lnTo>
                    <a:pt x="132" y="114"/>
                  </a:lnTo>
                  <a:lnTo>
                    <a:pt x="115" y="115"/>
                  </a:lnTo>
                  <a:lnTo>
                    <a:pt x="112" y="112"/>
                  </a:lnTo>
                  <a:lnTo>
                    <a:pt x="118" y="106"/>
                  </a:lnTo>
                  <a:lnTo>
                    <a:pt x="132" y="95"/>
                  </a:lnTo>
                  <a:lnTo>
                    <a:pt x="132" y="87"/>
                  </a:lnTo>
                  <a:lnTo>
                    <a:pt x="129" y="67"/>
                  </a:lnTo>
                  <a:lnTo>
                    <a:pt x="134" y="50"/>
                  </a:lnTo>
                  <a:lnTo>
                    <a:pt x="132" y="37"/>
                  </a:lnTo>
                  <a:lnTo>
                    <a:pt x="115" y="26"/>
                  </a:lnTo>
                  <a:lnTo>
                    <a:pt x="84" y="18"/>
                  </a:lnTo>
                  <a:lnTo>
                    <a:pt x="57" y="9"/>
                  </a:lnTo>
                  <a:lnTo>
                    <a:pt x="35" y="0"/>
                  </a:lnTo>
                  <a:close/>
                </a:path>
              </a:pathLst>
            </a:custGeom>
            <a:solidFill>
              <a:schemeClr val="bg1">
                <a:lumMod val="85000"/>
              </a:schemeClr>
            </a:solidFill>
            <a:ln w="28575">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59" name="LABEL">
              <a:extLst>
                <a:ext uri="{C183D7F6-B498-43B3-948B-1728B52AA6E4}">
                  <adec:decorative xmlns:adec="http://schemas.microsoft.com/office/drawing/2017/decorative" val="1"/>
                </a:ext>
              </a:extLst>
            </p:cNvPr>
            <p:cNvSpPr/>
            <p:nvPr/>
          </p:nvSpPr>
          <p:spPr>
            <a:xfrm>
              <a:off x="9406522" y="2153190"/>
              <a:ext cx="914400" cy="245986"/>
            </a:xfrm>
            <a:prstGeom prst="roundRect">
              <a:avLst/>
            </a:pr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sym typeface="Calibri"/>
                </a:rPr>
                <a:t>REGION 2</a:t>
              </a:r>
            </a:p>
          </p:txBody>
        </p:sp>
        <p:cxnSp>
          <p:nvCxnSpPr>
            <p:cNvPr id="127" name="Straight Connector 126">
              <a:extLst>
                <a:ext uri="{FF2B5EF4-FFF2-40B4-BE49-F238E27FC236}">
                  <a16:creationId xmlns:a16="http://schemas.microsoft.com/office/drawing/2014/main" id="{618C29F1-1955-438B-BE62-4E80C3543218}"/>
                </a:ext>
                <a:ext uri="{C183D7F6-B498-43B3-948B-1728B52AA6E4}">
                  <adec:decorative xmlns:adec="http://schemas.microsoft.com/office/drawing/2017/decorative" val="1"/>
                </a:ext>
              </a:extLst>
            </p:cNvPr>
            <p:cNvCxnSpPr>
              <a:cxnSpLocks/>
              <a:stCxn id="59" idx="2"/>
            </p:cNvCxnSpPr>
            <p:nvPr/>
          </p:nvCxnSpPr>
          <p:spPr>
            <a:xfrm>
              <a:off x="9863723" y="2399176"/>
              <a:ext cx="504275" cy="502182"/>
            </a:xfrm>
            <a:prstGeom prst="line">
              <a:avLst/>
            </a:prstGeom>
            <a:ln w="1905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5" name="Region 3" descr="Region 3: Central East includes Pennsylvania, West Virginia, Virginia, Maryland, and Delaware.">
            <a:extLst>
              <a:ext uri="{FF2B5EF4-FFF2-40B4-BE49-F238E27FC236}">
                <a16:creationId xmlns:a16="http://schemas.microsoft.com/office/drawing/2014/main" id="{790895A9-FECD-4C48-8B00-565E5E1F3D64}"/>
              </a:ext>
            </a:extLst>
          </p:cNvPr>
          <p:cNvGrpSpPr/>
          <p:nvPr/>
        </p:nvGrpSpPr>
        <p:grpSpPr>
          <a:xfrm>
            <a:off x="9459959" y="2972828"/>
            <a:ext cx="2330888" cy="1177547"/>
            <a:chOff x="9517109" y="3039502"/>
            <a:chExt cx="2330888" cy="1177547"/>
          </a:xfrm>
        </p:grpSpPr>
        <p:sp>
          <p:nvSpPr>
            <p:cNvPr id="77" name="DELAWARE">
              <a:extLst>
                <a:ext uri="{C183D7F6-B498-43B3-948B-1728B52AA6E4}">
                  <adec:decorative xmlns:adec="http://schemas.microsoft.com/office/drawing/2017/decorative" val="1"/>
                </a:ext>
              </a:extLst>
            </p:cNvPr>
            <p:cNvSpPr>
              <a:spLocks/>
            </p:cNvSpPr>
            <p:nvPr/>
          </p:nvSpPr>
          <p:spPr bwMode="auto">
            <a:xfrm>
              <a:off x="10487010" y="3435717"/>
              <a:ext cx="156085" cy="242799"/>
            </a:xfrm>
            <a:custGeom>
              <a:avLst/>
              <a:gdLst>
                <a:gd name="T0" fmla="*/ 30 w 117"/>
                <a:gd name="T1" fmla="*/ 23 h 182"/>
                <a:gd name="T2" fmla="*/ 31 w 117"/>
                <a:gd name="T3" fmla="*/ 10 h 182"/>
                <a:gd name="T4" fmla="*/ 33 w 117"/>
                <a:gd name="T5" fmla="*/ 0 h 182"/>
                <a:gd name="T6" fmla="*/ 23 w 117"/>
                <a:gd name="T7" fmla="*/ 1 h 182"/>
                <a:gd name="T8" fmla="*/ 14 w 117"/>
                <a:gd name="T9" fmla="*/ 4 h 182"/>
                <a:gd name="T10" fmla="*/ 0 w 117"/>
                <a:gd name="T11" fmla="*/ 15 h 182"/>
                <a:gd name="T12" fmla="*/ 11 w 117"/>
                <a:gd name="T13" fmla="*/ 46 h 182"/>
                <a:gd name="T14" fmla="*/ 25 w 117"/>
                <a:gd name="T15" fmla="*/ 82 h 182"/>
                <a:gd name="T16" fmla="*/ 37 w 117"/>
                <a:gd name="T17" fmla="*/ 143 h 182"/>
                <a:gd name="T18" fmla="*/ 48 w 117"/>
                <a:gd name="T19" fmla="*/ 182 h 182"/>
                <a:gd name="T20" fmla="*/ 79 w 117"/>
                <a:gd name="T21" fmla="*/ 181 h 182"/>
                <a:gd name="T22" fmla="*/ 117 w 117"/>
                <a:gd name="T23" fmla="*/ 174 h 182"/>
                <a:gd name="T24" fmla="*/ 103 w 117"/>
                <a:gd name="T25" fmla="*/ 128 h 182"/>
                <a:gd name="T26" fmla="*/ 97 w 117"/>
                <a:gd name="T27" fmla="*/ 131 h 182"/>
                <a:gd name="T28" fmla="*/ 75 w 117"/>
                <a:gd name="T29" fmla="*/ 115 h 182"/>
                <a:gd name="T30" fmla="*/ 64 w 117"/>
                <a:gd name="T31" fmla="*/ 87 h 182"/>
                <a:gd name="T32" fmla="*/ 51 w 117"/>
                <a:gd name="T33" fmla="*/ 64 h 182"/>
                <a:gd name="T34" fmla="*/ 31 w 117"/>
                <a:gd name="T35" fmla="*/ 46 h 182"/>
                <a:gd name="T36" fmla="*/ 26 w 117"/>
                <a:gd name="T37" fmla="*/ 34 h 182"/>
                <a:gd name="T38" fmla="*/ 30 w 117"/>
                <a:gd name="T39" fmla="*/ 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82">
                  <a:moveTo>
                    <a:pt x="30" y="23"/>
                  </a:moveTo>
                  <a:lnTo>
                    <a:pt x="31" y="10"/>
                  </a:lnTo>
                  <a:lnTo>
                    <a:pt x="33" y="0"/>
                  </a:lnTo>
                  <a:lnTo>
                    <a:pt x="23" y="1"/>
                  </a:lnTo>
                  <a:lnTo>
                    <a:pt x="14" y="4"/>
                  </a:lnTo>
                  <a:lnTo>
                    <a:pt x="0" y="15"/>
                  </a:lnTo>
                  <a:lnTo>
                    <a:pt x="11" y="46"/>
                  </a:lnTo>
                  <a:lnTo>
                    <a:pt x="25" y="82"/>
                  </a:lnTo>
                  <a:lnTo>
                    <a:pt x="37" y="143"/>
                  </a:lnTo>
                  <a:lnTo>
                    <a:pt x="48" y="182"/>
                  </a:lnTo>
                  <a:lnTo>
                    <a:pt x="79" y="181"/>
                  </a:lnTo>
                  <a:lnTo>
                    <a:pt x="117" y="174"/>
                  </a:lnTo>
                  <a:lnTo>
                    <a:pt x="103" y="128"/>
                  </a:lnTo>
                  <a:lnTo>
                    <a:pt x="97" y="131"/>
                  </a:lnTo>
                  <a:lnTo>
                    <a:pt x="75" y="115"/>
                  </a:lnTo>
                  <a:lnTo>
                    <a:pt x="64" y="87"/>
                  </a:lnTo>
                  <a:lnTo>
                    <a:pt x="51" y="64"/>
                  </a:lnTo>
                  <a:lnTo>
                    <a:pt x="31" y="46"/>
                  </a:lnTo>
                  <a:lnTo>
                    <a:pt x="26" y="34"/>
                  </a:lnTo>
                  <a:lnTo>
                    <a:pt x="30" y="23"/>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78" name="MARYLAND">
              <a:extLst>
                <a:ext uri="{C183D7F6-B498-43B3-948B-1728B52AA6E4}">
                  <adec:decorative xmlns:adec="http://schemas.microsoft.com/office/drawing/2017/decorative" val="1"/>
                </a:ext>
              </a:extLst>
            </p:cNvPr>
            <p:cNvSpPr>
              <a:spLocks noEditPoints="1"/>
            </p:cNvSpPr>
            <p:nvPr/>
          </p:nvSpPr>
          <p:spPr bwMode="auto">
            <a:xfrm>
              <a:off x="9989406" y="3455728"/>
              <a:ext cx="657691" cy="337517"/>
            </a:xfrm>
            <a:custGeom>
              <a:avLst/>
              <a:gdLst>
                <a:gd name="T0" fmla="*/ 452 w 493"/>
                <a:gd name="T1" fmla="*/ 166 h 253"/>
                <a:gd name="T2" fmla="*/ 409 w 493"/>
                <a:gd name="T3" fmla="*/ 123 h 253"/>
                <a:gd name="T4" fmla="*/ 381 w 493"/>
                <a:gd name="T5" fmla="*/ 28 h 253"/>
                <a:gd name="T6" fmla="*/ 326 w 493"/>
                <a:gd name="T7" fmla="*/ 11 h 253"/>
                <a:gd name="T8" fmla="*/ 0 w 493"/>
                <a:gd name="T9" fmla="*/ 75 h 253"/>
                <a:gd name="T10" fmla="*/ 12 w 493"/>
                <a:gd name="T11" fmla="*/ 142 h 253"/>
                <a:gd name="T12" fmla="*/ 28 w 493"/>
                <a:gd name="T13" fmla="*/ 125 h 253"/>
                <a:gd name="T14" fmla="*/ 57 w 493"/>
                <a:gd name="T15" fmla="*/ 105 h 253"/>
                <a:gd name="T16" fmla="*/ 78 w 493"/>
                <a:gd name="T17" fmla="*/ 80 h 253"/>
                <a:gd name="T18" fmla="*/ 103 w 493"/>
                <a:gd name="T19" fmla="*/ 81 h 253"/>
                <a:gd name="T20" fmla="*/ 132 w 493"/>
                <a:gd name="T21" fmla="*/ 59 h 253"/>
                <a:gd name="T22" fmla="*/ 154 w 493"/>
                <a:gd name="T23" fmla="*/ 63 h 253"/>
                <a:gd name="T24" fmla="*/ 184 w 493"/>
                <a:gd name="T25" fmla="*/ 83 h 253"/>
                <a:gd name="T26" fmla="*/ 217 w 493"/>
                <a:gd name="T27" fmla="*/ 103 h 253"/>
                <a:gd name="T28" fmla="*/ 251 w 493"/>
                <a:gd name="T29" fmla="*/ 130 h 253"/>
                <a:gd name="T30" fmla="*/ 268 w 493"/>
                <a:gd name="T31" fmla="*/ 120 h 253"/>
                <a:gd name="T32" fmla="*/ 278 w 493"/>
                <a:gd name="T33" fmla="*/ 148 h 253"/>
                <a:gd name="T34" fmla="*/ 262 w 493"/>
                <a:gd name="T35" fmla="*/ 189 h 253"/>
                <a:gd name="T36" fmla="*/ 265 w 493"/>
                <a:gd name="T37" fmla="*/ 214 h 253"/>
                <a:gd name="T38" fmla="*/ 324 w 493"/>
                <a:gd name="T39" fmla="*/ 222 h 253"/>
                <a:gd name="T40" fmla="*/ 357 w 493"/>
                <a:gd name="T41" fmla="*/ 230 h 253"/>
                <a:gd name="T42" fmla="*/ 354 w 493"/>
                <a:gd name="T43" fmla="*/ 203 h 253"/>
                <a:gd name="T44" fmla="*/ 338 w 493"/>
                <a:gd name="T45" fmla="*/ 180 h 253"/>
                <a:gd name="T46" fmla="*/ 334 w 493"/>
                <a:gd name="T47" fmla="*/ 111 h 253"/>
                <a:gd name="T48" fmla="*/ 324 w 493"/>
                <a:gd name="T49" fmla="*/ 91 h 253"/>
                <a:gd name="T50" fmla="*/ 329 w 493"/>
                <a:gd name="T51" fmla="*/ 84 h 253"/>
                <a:gd name="T52" fmla="*/ 334 w 493"/>
                <a:gd name="T53" fmla="*/ 77 h 253"/>
                <a:gd name="T54" fmla="*/ 335 w 493"/>
                <a:gd name="T55" fmla="*/ 69 h 253"/>
                <a:gd name="T56" fmla="*/ 348 w 493"/>
                <a:gd name="T57" fmla="*/ 55 h 253"/>
                <a:gd name="T58" fmla="*/ 363 w 493"/>
                <a:gd name="T59" fmla="*/ 52 h 253"/>
                <a:gd name="T60" fmla="*/ 346 w 493"/>
                <a:gd name="T61" fmla="*/ 84 h 253"/>
                <a:gd name="T62" fmla="*/ 360 w 493"/>
                <a:gd name="T63" fmla="*/ 94 h 253"/>
                <a:gd name="T64" fmla="*/ 349 w 493"/>
                <a:gd name="T65" fmla="*/ 134 h 253"/>
                <a:gd name="T66" fmla="*/ 354 w 493"/>
                <a:gd name="T67" fmla="*/ 155 h 253"/>
                <a:gd name="T68" fmla="*/ 371 w 493"/>
                <a:gd name="T69" fmla="*/ 155 h 253"/>
                <a:gd name="T70" fmla="*/ 360 w 493"/>
                <a:gd name="T71" fmla="*/ 183 h 253"/>
                <a:gd name="T72" fmla="*/ 399 w 493"/>
                <a:gd name="T73" fmla="*/ 208 h 253"/>
                <a:gd name="T74" fmla="*/ 431 w 493"/>
                <a:gd name="T75" fmla="*/ 228 h 253"/>
                <a:gd name="T76" fmla="*/ 481 w 493"/>
                <a:gd name="T77" fmla="*/ 214 h 253"/>
                <a:gd name="T78" fmla="*/ 490 w 493"/>
                <a:gd name="T79" fmla="*/ 159 h 253"/>
                <a:gd name="T80" fmla="*/ 398 w 493"/>
                <a:gd name="T81" fmla="*/ 231 h 253"/>
                <a:gd name="T82" fmla="*/ 406 w 493"/>
                <a:gd name="T83" fmla="*/ 253 h 253"/>
                <a:gd name="T84" fmla="*/ 409 w 493"/>
                <a:gd name="T85" fmla="*/ 250 h 253"/>
                <a:gd name="T86" fmla="*/ 412 w 493"/>
                <a:gd name="T87" fmla="*/ 245 h 253"/>
                <a:gd name="T88" fmla="*/ 403 w 493"/>
                <a:gd name="T89" fmla="*/ 21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3" h="253">
                  <a:moveTo>
                    <a:pt x="490" y="159"/>
                  </a:moveTo>
                  <a:lnTo>
                    <a:pt x="452" y="166"/>
                  </a:lnTo>
                  <a:lnTo>
                    <a:pt x="421" y="167"/>
                  </a:lnTo>
                  <a:lnTo>
                    <a:pt x="409" y="123"/>
                  </a:lnTo>
                  <a:lnTo>
                    <a:pt x="396" y="67"/>
                  </a:lnTo>
                  <a:lnTo>
                    <a:pt x="381" y="28"/>
                  </a:lnTo>
                  <a:lnTo>
                    <a:pt x="373" y="0"/>
                  </a:lnTo>
                  <a:lnTo>
                    <a:pt x="326" y="11"/>
                  </a:lnTo>
                  <a:lnTo>
                    <a:pt x="234" y="28"/>
                  </a:lnTo>
                  <a:lnTo>
                    <a:pt x="0" y="75"/>
                  </a:lnTo>
                  <a:lnTo>
                    <a:pt x="6" y="106"/>
                  </a:lnTo>
                  <a:lnTo>
                    <a:pt x="12" y="142"/>
                  </a:lnTo>
                  <a:lnTo>
                    <a:pt x="14" y="141"/>
                  </a:lnTo>
                  <a:lnTo>
                    <a:pt x="28" y="125"/>
                  </a:lnTo>
                  <a:lnTo>
                    <a:pt x="42" y="108"/>
                  </a:lnTo>
                  <a:lnTo>
                    <a:pt x="57" y="105"/>
                  </a:lnTo>
                  <a:lnTo>
                    <a:pt x="65" y="95"/>
                  </a:lnTo>
                  <a:lnTo>
                    <a:pt x="78" y="80"/>
                  </a:lnTo>
                  <a:lnTo>
                    <a:pt x="86" y="83"/>
                  </a:lnTo>
                  <a:lnTo>
                    <a:pt x="103" y="81"/>
                  </a:lnTo>
                  <a:lnTo>
                    <a:pt x="120" y="69"/>
                  </a:lnTo>
                  <a:lnTo>
                    <a:pt x="132" y="59"/>
                  </a:lnTo>
                  <a:lnTo>
                    <a:pt x="143" y="56"/>
                  </a:lnTo>
                  <a:lnTo>
                    <a:pt x="154" y="63"/>
                  </a:lnTo>
                  <a:lnTo>
                    <a:pt x="171" y="72"/>
                  </a:lnTo>
                  <a:lnTo>
                    <a:pt x="184" y="83"/>
                  </a:lnTo>
                  <a:lnTo>
                    <a:pt x="192" y="94"/>
                  </a:lnTo>
                  <a:lnTo>
                    <a:pt x="217" y="103"/>
                  </a:lnTo>
                  <a:lnTo>
                    <a:pt x="217" y="122"/>
                  </a:lnTo>
                  <a:lnTo>
                    <a:pt x="251" y="130"/>
                  </a:lnTo>
                  <a:lnTo>
                    <a:pt x="259" y="133"/>
                  </a:lnTo>
                  <a:lnTo>
                    <a:pt x="268" y="120"/>
                  </a:lnTo>
                  <a:lnTo>
                    <a:pt x="285" y="133"/>
                  </a:lnTo>
                  <a:lnTo>
                    <a:pt x="278" y="148"/>
                  </a:lnTo>
                  <a:lnTo>
                    <a:pt x="273" y="173"/>
                  </a:lnTo>
                  <a:lnTo>
                    <a:pt x="262" y="189"/>
                  </a:lnTo>
                  <a:lnTo>
                    <a:pt x="262" y="203"/>
                  </a:lnTo>
                  <a:lnTo>
                    <a:pt x="265" y="214"/>
                  </a:lnTo>
                  <a:lnTo>
                    <a:pt x="298" y="222"/>
                  </a:lnTo>
                  <a:lnTo>
                    <a:pt x="324" y="222"/>
                  </a:lnTo>
                  <a:lnTo>
                    <a:pt x="343" y="228"/>
                  </a:lnTo>
                  <a:lnTo>
                    <a:pt x="357" y="230"/>
                  </a:lnTo>
                  <a:lnTo>
                    <a:pt x="362" y="217"/>
                  </a:lnTo>
                  <a:lnTo>
                    <a:pt x="354" y="203"/>
                  </a:lnTo>
                  <a:lnTo>
                    <a:pt x="354" y="192"/>
                  </a:lnTo>
                  <a:lnTo>
                    <a:pt x="338" y="180"/>
                  </a:lnTo>
                  <a:lnTo>
                    <a:pt x="326" y="145"/>
                  </a:lnTo>
                  <a:lnTo>
                    <a:pt x="334" y="111"/>
                  </a:lnTo>
                  <a:lnTo>
                    <a:pt x="332" y="98"/>
                  </a:lnTo>
                  <a:lnTo>
                    <a:pt x="324" y="91"/>
                  </a:lnTo>
                  <a:lnTo>
                    <a:pt x="324" y="91"/>
                  </a:lnTo>
                  <a:lnTo>
                    <a:pt x="329" y="84"/>
                  </a:lnTo>
                  <a:lnTo>
                    <a:pt x="332" y="80"/>
                  </a:lnTo>
                  <a:lnTo>
                    <a:pt x="334" y="77"/>
                  </a:lnTo>
                  <a:lnTo>
                    <a:pt x="334" y="77"/>
                  </a:lnTo>
                  <a:lnTo>
                    <a:pt x="335" y="69"/>
                  </a:lnTo>
                  <a:lnTo>
                    <a:pt x="337" y="63"/>
                  </a:lnTo>
                  <a:lnTo>
                    <a:pt x="348" y="55"/>
                  </a:lnTo>
                  <a:lnTo>
                    <a:pt x="360" y="45"/>
                  </a:lnTo>
                  <a:lnTo>
                    <a:pt x="363" y="52"/>
                  </a:lnTo>
                  <a:lnTo>
                    <a:pt x="354" y="61"/>
                  </a:lnTo>
                  <a:lnTo>
                    <a:pt x="346" y="84"/>
                  </a:lnTo>
                  <a:lnTo>
                    <a:pt x="348" y="92"/>
                  </a:lnTo>
                  <a:lnTo>
                    <a:pt x="360" y="94"/>
                  </a:lnTo>
                  <a:lnTo>
                    <a:pt x="362" y="128"/>
                  </a:lnTo>
                  <a:lnTo>
                    <a:pt x="349" y="134"/>
                  </a:lnTo>
                  <a:lnTo>
                    <a:pt x="351" y="156"/>
                  </a:lnTo>
                  <a:lnTo>
                    <a:pt x="354" y="155"/>
                  </a:lnTo>
                  <a:lnTo>
                    <a:pt x="362" y="144"/>
                  </a:lnTo>
                  <a:lnTo>
                    <a:pt x="371" y="155"/>
                  </a:lnTo>
                  <a:lnTo>
                    <a:pt x="362" y="162"/>
                  </a:lnTo>
                  <a:lnTo>
                    <a:pt x="360" y="183"/>
                  </a:lnTo>
                  <a:lnTo>
                    <a:pt x="376" y="205"/>
                  </a:lnTo>
                  <a:lnTo>
                    <a:pt x="399" y="208"/>
                  </a:lnTo>
                  <a:lnTo>
                    <a:pt x="410" y="203"/>
                  </a:lnTo>
                  <a:lnTo>
                    <a:pt x="431" y="228"/>
                  </a:lnTo>
                  <a:lnTo>
                    <a:pt x="438" y="233"/>
                  </a:lnTo>
                  <a:lnTo>
                    <a:pt x="481" y="214"/>
                  </a:lnTo>
                  <a:lnTo>
                    <a:pt x="493" y="189"/>
                  </a:lnTo>
                  <a:lnTo>
                    <a:pt x="490" y="159"/>
                  </a:lnTo>
                  <a:close/>
                  <a:moveTo>
                    <a:pt x="390" y="216"/>
                  </a:moveTo>
                  <a:lnTo>
                    <a:pt x="398" y="231"/>
                  </a:lnTo>
                  <a:lnTo>
                    <a:pt x="398" y="242"/>
                  </a:lnTo>
                  <a:lnTo>
                    <a:pt x="406" y="253"/>
                  </a:lnTo>
                  <a:lnTo>
                    <a:pt x="406" y="253"/>
                  </a:lnTo>
                  <a:lnTo>
                    <a:pt x="409" y="250"/>
                  </a:lnTo>
                  <a:lnTo>
                    <a:pt x="412" y="245"/>
                  </a:lnTo>
                  <a:lnTo>
                    <a:pt x="412" y="245"/>
                  </a:lnTo>
                  <a:lnTo>
                    <a:pt x="407" y="226"/>
                  </a:lnTo>
                  <a:lnTo>
                    <a:pt x="403" y="212"/>
                  </a:lnTo>
                  <a:lnTo>
                    <a:pt x="390" y="216"/>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79" name="VIRGINIA">
              <a:extLst>
                <a:ext uri="{C183D7F6-B498-43B3-948B-1728B52AA6E4}">
                  <adec:decorative xmlns:adec="http://schemas.microsoft.com/office/drawing/2017/decorative" val="1"/>
                </a:ext>
              </a:extLst>
            </p:cNvPr>
            <p:cNvSpPr>
              <a:spLocks noEditPoints="1"/>
            </p:cNvSpPr>
            <p:nvPr/>
          </p:nvSpPr>
          <p:spPr bwMode="auto">
            <a:xfrm>
              <a:off x="9517109" y="3596712"/>
              <a:ext cx="1120609" cy="620337"/>
            </a:xfrm>
            <a:custGeom>
              <a:avLst/>
              <a:gdLst>
                <a:gd name="T0" fmla="*/ 799 w 840"/>
                <a:gd name="T1" fmla="*/ 137 h 465"/>
                <a:gd name="T2" fmla="*/ 835 w 840"/>
                <a:gd name="T3" fmla="*/ 142 h 465"/>
                <a:gd name="T4" fmla="*/ 813 w 840"/>
                <a:gd name="T5" fmla="*/ 195 h 465"/>
                <a:gd name="T6" fmla="*/ 806 w 840"/>
                <a:gd name="T7" fmla="*/ 246 h 465"/>
                <a:gd name="T8" fmla="*/ 782 w 840"/>
                <a:gd name="T9" fmla="*/ 229 h 465"/>
                <a:gd name="T10" fmla="*/ 795 w 840"/>
                <a:gd name="T11" fmla="*/ 170 h 465"/>
                <a:gd name="T12" fmla="*/ 821 w 840"/>
                <a:gd name="T13" fmla="*/ 326 h 465"/>
                <a:gd name="T14" fmla="*/ 225 w 840"/>
                <a:gd name="T15" fmla="*/ 438 h 465"/>
                <a:gd name="T16" fmla="*/ 165 w 840"/>
                <a:gd name="T17" fmla="*/ 448 h 465"/>
                <a:gd name="T18" fmla="*/ 69 w 840"/>
                <a:gd name="T19" fmla="*/ 456 h 465"/>
                <a:gd name="T20" fmla="*/ 66 w 840"/>
                <a:gd name="T21" fmla="*/ 431 h 465"/>
                <a:gd name="T22" fmla="*/ 75 w 840"/>
                <a:gd name="T23" fmla="*/ 404 h 465"/>
                <a:gd name="T24" fmla="*/ 165 w 840"/>
                <a:gd name="T25" fmla="*/ 360 h 465"/>
                <a:gd name="T26" fmla="*/ 205 w 840"/>
                <a:gd name="T27" fmla="*/ 359 h 465"/>
                <a:gd name="T28" fmla="*/ 234 w 840"/>
                <a:gd name="T29" fmla="*/ 359 h 465"/>
                <a:gd name="T30" fmla="*/ 270 w 840"/>
                <a:gd name="T31" fmla="*/ 321 h 465"/>
                <a:gd name="T32" fmla="*/ 304 w 840"/>
                <a:gd name="T33" fmla="*/ 312 h 465"/>
                <a:gd name="T34" fmla="*/ 334 w 840"/>
                <a:gd name="T35" fmla="*/ 292 h 465"/>
                <a:gd name="T36" fmla="*/ 329 w 840"/>
                <a:gd name="T37" fmla="*/ 271 h 465"/>
                <a:gd name="T38" fmla="*/ 368 w 840"/>
                <a:gd name="T39" fmla="*/ 182 h 465"/>
                <a:gd name="T40" fmla="*/ 381 w 840"/>
                <a:gd name="T41" fmla="*/ 143 h 465"/>
                <a:gd name="T42" fmla="*/ 418 w 840"/>
                <a:gd name="T43" fmla="*/ 157 h 465"/>
                <a:gd name="T44" fmla="*/ 448 w 840"/>
                <a:gd name="T45" fmla="*/ 106 h 465"/>
                <a:gd name="T46" fmla="*/ 472 w 840"/>
                <a:gd name="T47" fmla="*/ 75 h 465"/>
                <a:gd name="T48" fmla="*/ 489 w 840"/>
                <a:gd name="T49" fmla="*/ 8 h 465"/>
                <a:gd name="T50" fmla="*/ 550 w 840"/>
                <a:gd name="T51" fmla="*/ 31 h 465"/>
                <a:gd name="T52" fmla="*/ 553 w 840"/>
                <a:gd name="T53" fmla="*/ 28 h 465"/>
                <a:gd name="T54" fmla="*/ 556 w 840"/>
                <a:gd name="T55" fmla="*/ 0 h 465"/>
                <a:gd name="T56" fmla="*/ 579 w 840"/>
                <a:gd name="T57" fmla="*/ 28 h 465"/>
                <a:gd name="T58" fmla="*/ 628 w 840"/>
                <a:gd name="T59" fmla="*/ 43 h 465"/>
                <a:gd name="T60" fmla="*/ 634 w 840"/>
                <a:gd name="T61" fmla="*/ 79 h 465"/>
                <a:gd name="T62" fmla="*/ 623 w 840"/>
                <a:gd name="T63" fmla="*/ 107 h 465"/>
                <a:gd name="T64" fmla="*/ 657 w 840"/>
                <a:gd name="T65" fmla="*/ 128 h 465"/>
                <a:gd name="T66" fmla="*/ 704 w 840"/>
                <a:gd name="T67" fmla="*/ 134 h 465"/>
                <a:gd name="T68" fmla="*/ 721 w 840"/>
                <a:gd name="T69" fmla="*/ 156 h 465"/>
                <a:gd name="T70" fmla="*/ 746 w 840"/>
                <a:gd name="T71" fmla="*/ 165 h 465"/>
                <a:gd name="T72" fmla="*/ 753 w 840"/>
                <a:gd name="T73" fmla="*/ 201 h 465"/>
                <a:gd name="T74" fmla="*/ 757 w 840"/>
                <a:gd name="T75" fmla="*/ 218 h 465"/>
                <a:gd name="T76" fmla="*/ 739 w 840"/>
                <a:gd name="T77" fmla="*/ 226 h 465"/>
                <a:gd name="T78" fmla="*/ 754 w 840"/>
                <a:gd name="T79" fmla="*/ 246 h 465"/>
                <a:gd name="T80" fmla="*/ 765 w 840"/>
                <a:gd name="T81" fmla="*/ 267 h 465"/>
                <a:gd name="T82" fmla="*/ 753 w 840"/>
                <a:gd name="T83" fmla="*/ 290 h 465"/>
                <a:gd name="T84" fmla="*/ 798 w 840"/>
                <a:gd name="T85" fmla="*/ 28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0" h="465">
                  <a:moveTo>
                    <a:pt x="801" y="150"/>
                  </a:moveTo>
                  <a:lnTo>
                    <a:pt x="799" y="137"/>
                  </a:lnTo>
                  <a:lnTo>
                    <a:pt x="840" y="122"/>
                  </a:lnTo>
                  <a:lnTo>
                    <a:pt x="835" y="142"/>
                  </a:lnTo>
                  <a:lnTo>
                    <a:pt x="817" y="165"/>
                  </a:lnTo>
                  <a:lnTo>
                    <a:pt x="813" y="195"/>
                  </a:lnTo>
                  <a:lnTo>
                    <a:pt x="817" y="215"/>
                  </a:lnTo>
                  <a:lnTo>
                    <a:pt x="806" y="246"/>
                  </a:lnTo>
                  <a:lnTo>
                    <a:pt x="792" y="259"/>
                  </a:lnTo>
                  <a:lnTo>
                    <a:pt x="782" y="229"/>
                  </a:lnTo>
                  <a:lnTo>
                    <a:pt x="785" y="195"/>
                  </a:lnTo>
                  <a:lnTo>
                    <a:pt x="795" y="170"/>
                  </a:lnTo>
                  <a:lnTo>
                    <a:pt x="801" y="150"/>
                  </a:lnTo>
                  <a:close/>
                  <a:moveTo>
                    <a:pt x="821" y="326"/>
                  </a:moveTo>
                  <a:lnTo>
                    <a:pt x="457" y="406"/>
                  </a:lnTo>
                  <a:lnTo>
                    <a:pt x="225" y="438"/>
                  </a:lnTo>
                  <a:lnTo>
                    <a:pt x="183" y="435"/>
                  </a:lnTo>
                  <a:lnTo>
                    <a:pt x="165" y="448"/>
                  </a:lnTo>
                  <a:lnTo>
                    <a:pt x="120" y="449"/>
                  </a:lnTo>
                  <a:lnTo>
                    <a:pt x="69" y="456"/>
                  </a:lnTo>
                  <a:lnTo>
                    <a:pt x="0" y="465"/>
                  </a:lnTo>
                  <a:lnTo>
                    <a:pt x="66" y="431"/>
                  </a:lnTo>
                  <a:lnTo>
                    <a:pt x="66" y="418"/>
                  </a:lnTo>
                  <a:lnTo>
                    <a:pt x="75" y="404"/>
                  </a:lnTo>
                  <a:lnTo>
                    <a:pt x="141" y="332"/>
                  </a:lnTo>
                  <a:lnTo>
                    <a:pt x="165" y="360"/>
                  </a:lnTo>
                  <a:lnTo>
                    <a:pt x="189" y="367"/>
                  </a:lnTo>
                  <a:lnTo>
                    <a:pt x="205" y="359"/>
                  </a:lnTo>
                  <a:lnTo>
                    <a:pt x="219" y="351"/>
                  </a:lnTo>
                  <a:lnTo>
                    <a:pt x="234" y="359"/>
                  </a:lnTo>
                  <a:lnTo>
                    <a:pt x="259" y="351"/>
                  </a:lnTo>
                  <a:lnTo>
                    <a:pt x="270" y="321"/>
                  </a:lnTo>
                  <a:lnTo>
                    <a:pt x="287" y="326"/>
                  </a:lnTo>
                  <a:lnTo>
                    <a:pt x="304" y="312"/>
                  </a:lnTo>
                  <a:lnTo>
                    <a:pt x="315" y="315"/>
                  </a:lnTo>
                  <a:lnTo>
                    <a:pt x="334" y="292"/>
                  </a:lnTo>
                  <a:lnTo>
                    <a:pt x="336" y="279"/>
                  </a:lnTo>
                  <a:lnTo>
                    <a:pt x="329" y="271"/>
                  </a:lnTo>
                  <a:lnTo>
                    <a:pt x="336" y="259"/>
                  </a:lnTo>
                  <a:lnTo>
                    <a:pt x="368" y="182"/>
                  </a:lnTo>
                  <a:lnTo>
                    <a:pt x="373" y="147"/>
                  </a:lnTo>
                  <a:lnTo>
                    <a:pt x="381" y="143"/>
                  </a:lnTo>
                  <a:lnTo>
                    <a:pt x="393" y="159"/>
                  </a:lnTo>
                  <a:lnTo>
                    <a:pt x="418" y="157"/>
                  </a:lnTo>
                  <a:lnTo>
                    <a:pt x="431" y="111"/>
                  </a:lnTo>
                  <a:lnTo>
                    <a:pt x="448" y="106"/>
                  </a:lnTo>
                  <a:lnTo>
                    <a:pt x="454" y="89"/>
                  </a:lnTo>
                  <a:lnTo>
                    <a:pt x="472" y="75"/>
                  </a:lnTo>
                  <a:lnTo>
                    <a:pt x="489" y="39"/>
                  </a:lnTo>
                  <a:lnTo>
                    <a:pt x="489" y="8"/>
                  </a:lnTo>
                  <a:lnTo>
                    <a:pt x="550" y="31"/>
                  </a:lnTo>
                  <a:lnTo>
                    <a:pt x="550" y="31"/>
                  </a:lnTo>
                  <a:lnTo>
                    <a:pt x="551" y="31"/>
                  </a:lnTo>
                  <a:lnTo>
                    <a:pt x="553" y="28"/>
                  </a:lnTo>
                  <a:lnTo>
                    <a:pt x="554" y="17"/>
                  </a:lnTo>
                  <a:lnTo>
                    <a:pt x="556" y="0"/>
                  </a:lnTo>
                  <a:lnTo>
                    <a:pt x="578" y="9"/>
                  </a:lnTo>
                  <a:lnTo>
                    <a:pt x="579" y="28"/>
                  </a:lnTo>
                  <a:lnTo>
                    <a:pt x="615" y="36"/>
                  </a:lnTo>
                  <a:lnTo>
                    <a:pt x="628" y="43"/>
                  </a:lnTo>
                  <a:lnTo>
                    <a:pt x="639" y="56"/>
                  </a:lnTo>
                  <a:lnTo>
                    <a:pt x="634" y="79"/>
                  </a:lnTo>
                  <a:lnTo>
                    <a:pt x="621" y="95"/>
                  </a:lnTo>
                  <a:lnTo>
                    <a:pt x="623" y="107"/>
                  </a:lnTo>
                  <a:lnTo>
                    <a:pt x="626" y="120"/>
                  </a:lnTo>
                  <a:lnTo>
                    <a:pt x="657" y="128"/>
                  </a:lnTo>
                  <a:lnTo>
                    <a:pt x="685" y="128"/>
                  </a:lnTo>
                  <a:lnTo>
                    <a:pt x="704" y="134"/>
                  </a:lnTo>
                  <a:lnTo>
                    <a:pt x="717" y="136"/>
                  </a:lnTo>
                  <a:lnTo>
                    <a:pt x="721" y="156"/>
                  </a:lnTo>
                  <a:lnTo>
                    <a:pt x="742" y="157"/>
                  </a:lnTo>
                  <a:lnTo>
                    <a:pt x="746" y="165"/>
                  </a:lnTo>
                  <a:lnTo>
                    <a:pt x="743" y="195"/>
                  </a:lnTo>
                  <a:lnTo>
                    <a:pt x="753" y="201"/>
                  </a:lnTo>
                  <a:lnTo>
                    <a:pt x="749" y="214"/>
                  </a:lnTo>
                  <a:lnTo>
                    <a:pt x="757" y="218"/>
                  </a:lnTo>
                  <a:lnTo>
                    <a:pt x="756" y="228"/>
                  </a:lnTo>
                  <a:lnTo>
                    <a:pt x="739" y="226"/>
                  </a:lnTo>
                  <a:lnTo>
                    <a:pt x="740" y="237"/>
                  </a:lnTo>
                  <a:lnTo>
                    <a:pt x="754" y="246"/>
                  </a:lnTo>
                  <a:lnTo>
                    <a:pt x="754" y="254"/>
                  </a:lnTo>
                  <a:lnTo>
                    <a:pt x="765" y="267"/>
                  </a:lnTo>
                  <a:lnTo>
                    <a:pt x="768" y="282"/>
                  </a:lnTo>
                  <a:lnTo>
                    <a:pt x="753" y="290"/>
                  </a:lnTo>
                  <a:lnTo>
                    <a:pt x="762" y="299"/>
                  </a:lnTo>
                  <a:lnTo>
                    <a:pt x="798" y="289"/>
                  </a:lnTo>
                  <a:lnTo>
                    <a:pt x="821" y="326"/>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80" name="WEST VIRGINIA">
              <a:extLst>
                <a:ext uri="{C183D7F6-B498-43B3-948B-1728B52AA6E4}">
                  <adec:decorative xmlns:adec="http://schemas.microsoft.com/office/drawing/2017/decorative" val="1"/>
                </a:ext>
              </a:extLst>
            </p:cNvPr>
            <p:cNvSpPr>
              <a:spLocks/>
            </p:cNvSpPr>
            <p:nvPr/>
          </p:nvSpPr>
          <p:spPr bwMode="auto">
            <a:xfrm>
              <a:off x="9589188" y="3424230"/>
              <a:ext cx="660359" cy="659025"/>
            </a:xfrm>
            <a:custGeom>
              <a:avLst/>
              <a:gdLst>
                <a:gd name="T0" fmla="*/ 306 w 495"/>
                <a:gd name="T1" fmla="*/ 139 h 494"/>
                <a:gd name="T2" fmla="*/ 326 w 495"/>
                <a:gd name="T3" fmla="*/ 160 h 494"/>
                <a:gd name="T4" fmla="*/ 356 w 495"/>
                <a:gd name="T5" fmla="*/ 138 h 494"/>
                <a:gd name="T6" fmla="*/ 376 w 495"/>
                <a:gd name="T7" fmla="*/ 113 h 494"/>
                <a:gd name="T8" fmla="*/ 404 w 495"/>
                <a:gd name="T9" fmla="*/ 114 h 494"/>
                <a:gd name="T10" fmla="*/ 432 w 495"/>
                <a:gd name="T11" fmla="*/ 92 h 494"/>
                <a:gd name="T12" fmla="*/ 453 w 495"/>
                <a:gd name="T13" fmla="*/ 96 h 494"/>
                <a:gd name="T14" fmla="*/ 487 w 495"/>
                <a:gd name="T15" fmla="*/ 117 h 494"/>
                <a:gd name="T16" fmla="*/ 490 w 495"/>
                <a:gd name="T17" fmla="*/ 161 h 494"/>
                <a:gd name="T18" fmla="*/ 428 w 495"/>
                <a:gd name="T19" fmla="*/ 135 h 494"/>
                <a:gd name="T20" fmla="*/ 411 w 495"/>
                <a:gd name="T21" fmla="*/ 202 h 494"/>
                <a:gd name="T22" fmla="*/ 387 w 495"/>
                <a:gd name="T23" fmla="*/ 233 h 494"/>
                <a:gd name="T24" fmla="*/ 365 w 495"/>
                <a:gd name="T25" fmla="*/ 259 h 494"/>
                <a:gd name="T26" fmla="*/ 334 w 495"/>
                <a:gd name="T27" fmla="*/ 286 h 494"/>
                <a:gd name="T28" fmla="*/ 312 w 495"/>
                <a:gd name="T29" fmla="*/ 274 h 494"/>
                <a:gd name="T30" fmla="*/ 300 w 495"/>
                <a:gd name="T31" fmla="*/ 331 h 494"/>
                <a:gd name="T32" fmla="*/ 275 w 495"/>
                <a:gd name="T33" fmla="*/ 406 h 494"/>
                <a:gd name="T34" fmla="*/ 256 w 495"/>
                <a:gd name="T35" fmla="*/ 442 h 494"/>
                <a:gd name="T36" fmla="*/ 226 w 495"/>
                <a:gd name="T37" fmla="*/ 453 h 494"/>
                <a:gd name="T38" fmla="*/ 197 w 495"/>
                <a:gd name="T39" fmla="*/ 478 h 494"/>
                <a:gd name="T40" fmla="*/ 187 w 495"/>
                <a:gd name="T41" fmla="*/ 481 h 494"/>
                <a:gd name="T42" fmla="*/ 173 w 495"/>
                <a:gd name="T43" fmla="*/ 486 h 494"/>
                <a:gd name="T44" fmla="*/ 158 w 495"/>
                <a:gd name="T45" fmla="*/ 478 h 494"/>
                <a:gd name="T46" fmla="*/ 128 w 495"/>
                <a:gd name="T47" fmla="*/ 494 h 494"/>
                <a:gd name="T48" fmla="*/ 97 w 495"/>
                <a:gd name="T49" fmla="*/ 480 h 494"/>
                <a:gd name="T50" fmla="*/ 64 w 495"/>
                <a:gd name="T51" fmla="*/ 448 h 494"/>
                <a:gd name="T52" fmla="*/ 26 w 495"/>
                <a:gd name="T53" fmla="*/ 405 h 494"/>
                <a:gd name="T54" fmla="*/ 6 w 495"/>
                <a:gd name="T55" fmla="*/ 381 h 494"/>
                <a:gd name="T56" fmla="*/ 0 w 495"/>
                <a:gd name="T57" fmla="*/ 339 h 494"/>
                <a:gd name="T58" fmla="*/ 25 w 495"/>
                <a:gd name="T59" fmla="*/ 333 h 494"/>
                <a:gd name="T60" fmla="*/ 37 w 495"/>
                <a:gd name="T61" fmla="*/ 306 h 494"/>
                <a:gd name="T62" fmla="*/ 44 w 495"/>
                <a:gd name="T63" fmla="*/ 252 h 494"/>
                <a:gd name="T64" fmla="*/ 59 w 495"/>
                <a:gd name="T65" fmla="*/ 255 h 494"/>
                <a:gd name="T66" fmla="*/ 75 w 495"/>
                <a:gd name="T67" fmla="*/ 259 h 494"/>
                <a:gd name="T68" fmla="*/ 70 w 495"/>
                <a:gd name="T69" fmla="*/ 238 h 494"/>
                <a:gd name="T70" fmla="*/ 76 w 495"/>
                <a:gd name="T71" fmla="*/ 214 h 494"/>
                <a:gd name="T72" fmla="*/ 98 w 495"/>
                <a:gd name="T73" fmla="*/ 185 h 494"/>
                <a:gd name="T74" fmla="*/ 125 w 495"/>
                <a:gd name="T75" fmla="*/ 178 h 494"/>
                <a:gd name="T76" fmla="*/ 159 w 495"/>
                <a:gd name="T77" fmla="*/ 131 h 494"/>
                <a:gd name="T78" fmla="*/ 164 w 495"/>
                <a:gd name="T79" fmla="*/ 66 h 494"/>
                <a:gd name="T80" fmla="*/ 158 w 495"/>
                <a:gd name="T81" fmla="*/ 18 h 494"/>
                <a:gd name="T82" fmla="*/ 172 w 495"/>
                <a:gd name="T83" fmla="*/ 0 h 494"/>
                <a:gd name="T84" fmla="*/ 222 w 495"/>
                <a:gd name="T85" fmla="*/ 11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5" h="494">
                  <a:moveTo>
                    <a:pt x="300" y="108"/>
                  </a:moveTo>
                  <a:lnTo>
                    <a:pt x="306" y="139"/>
                  </a:lnTo>
                  <a:lnTo>
                    <a:pt x="314" y="177"/>
                  </a:lnTo>
                  <a:lnTo>
                    <a:pt x="326" y="160"/>
                  </a:lnTo>
                  <a:lnTo>
                    <a:pt x="340" y="141"/>
                  </a:lnTo>
                  <a:lnTo>
                    <a:pt x="356" y="138"/>
                  </a:lnTo>
                  <a:lnTo>
                    <a:pt x="365" y="128"/>
                  </a:lnTo>
                  <a:lnTo>
                    <a:pt x="376" y="113"/>
                  </a:lnTo>
                  <a:lnTo>
                    <a:pt x="386" y="116"/>
                  </a:lnTo>
                  <a:lnTo>
                    <a:pt x="404" y="114"/>
                  </a:lnTo>
                  <a:lnTo>
                    <a:pt x="420" y="100"/>
                  </a:lnTo>
                  <a:lnTo>
                    <a:pt x="432" y="92"/>
                  </a:lnTo>
                  <a:lnTo>
                    <a:pt x="443" y="89"/>
                  </a:lnTo>
                  <a:lnTo>
                    <a:pt x="453" y="96"/>
                  </a:lnTo>
                  <a:lnTo>
                    <a:pt x="475" y="106"/>
                  </a:lnTo>
                  <a:lnTo>
                    <a:pt x="487" y="117"/>
                  </a:lnTo>
                  <a:lnTo>
                    <a:pt x="495" y="125"/>
                  </a:lnTo>
                  <a:lnTo>
                    <a:pt x="490" y="161"/>
                  </a:lnTo>
                  <a:lnTo>
                    <a:pt x="454" y="144"/>
                  </a:lnTo>
                  <a:lnTo>
                    <a:pt x="428" y="135"/>
                  </a:lnTo>
                  <a:lnTo>
                    <a:pt x="428" y="167"/>
                  </a:lnTo>
                  <a:lnTo>
                    <a:pt x="411" y="202"/>
                  </a:lnTo>
                  <a:lnTo>
                    <a:pt x="395" y="216"/>
                  </a:lnTo>
                  <a:lnTo>
                    <a:pt x="387" y="233"/>
                  </a:lnTo>
                  <a:lnTo>
                    <a:pt x="370" y="236"/>
                  </a:lnTo>
                  <a:lnTo>
                    <a:pt x="365" y="259"/>
                  </a:lnTo>
                  <a:lnTo>
                    <a:pt x="357" y="284"/>
                  </a:lnTo>
                  <a:lnTo>
                    <a:pt x="334" y="286"/>
                  </a:lnTo>
                  <a:lnTo>
                    <a:pt x="318" y="270"/>
                  </a:lnTo>
                  <a:lnTo>
                    <a:pt x="312" y="274"/>
                  </a:lnTo>
                  <a:lnTo>
                    <a:pt x="307" y="308"/>
                  </a:lnTo>
                  <a:lnTo>
                    <a:pt x="300" y="331"/>
                  </a:lnTo>
                  <a:lnTo>
                    <a:pt x="268" y="398"/>
                  </a:lnTo>
                  <a:lnTo>
                    <a:pt x="275" y="406"/>
                  </a:lnTo>
                  <a:lnTo>
                    <a:pt x="273" y="419"/>
                  </a:lnTo>
                  <a:lnTo>
                    <a:pt x="256" y="442"/>
                  </a:lnTo>
                  <a:lnTo>
                    <a:pt x="243" y="439"/>
                  </a:lnTo>
                  <a:lnTo>
                    <a:pt x="226" y="453"/>
                  </a:lnTo>
                  <a:lnTo>
                    <a:pt x="209" y="448"/>
                  </a:lnTo>
                  <a:lnTo>
                    <a:pt x="197" y="478"/>
                  </a:lnTo>
                  <a:lnTo>
                    <a:pt x="197" y="478"/>
                  </a:lnTo>
                  <a:lnTo>
                    <a:pt x="187" y="481"/>
                  </a:lnTo>
                  <a:lnTo>
                    <a:pt x="178" y="484"/>
                  </a:lnTo>
                  <a:lnTo>
                    <a:pt x="173" y="486"/>
                  </a:lnTo>
                  <a:lnTo>
                    <a:pt x="173" y="486"/>
                  </a:lnTo>
                  <a:lnTo>
                    <a:pt x="158" y="478"/>
                  </a:lnTo>
                  <a:lnTo>
                    <a:pt x="144" y="487"/>
                  </a:lnTo>
                  <a:lnTo>
                    <a:pt x="128" y="494"/>
                  </a:lnTo>
                  <a:lnTo>
                    <a:pt x="104" y="487"/>
                  </a:lnTo>
                  <a:lnTo>
                    <a:pt x="97" y="480"/>
                  </a:lnTo>
                  <a:lnTo>
                    <a:pt x="84" y="461"/>
                  </a:lnTo>
                  <a:lnTo>
                    <a:pt x="64" y="448"/>
                  </a:lnTo>
                  <a:lnTo>
                    <a:pt x="53" y="426"/>
                  </a:lnTo>
                  <a:lnTo>
                    <a:pt x="26" y="405"/>
                  </a:lnTo>
                  <a:lnTo>
                    <a:pt x="23" y="391"/>
                  </a:lnTo>
                  <a:lnTo>
                    <a:pt x="6" y="381"/>
                  </a:lnTo>
                  <a:lnTo>
                    <a:pt x="1" y="372"/>
                  </a:lnTo>
                  <a:lnTo>
                    <a:pt x="0" y="339"/>
                  </a:lnTo>
                  <a:lnTo>
                    <a:pt x="14" y="338"/>
                  </a:lnTo>
                  <a:lnTo>
                    <a:pt x="25" y="333"/>
                  </a:lnTo>
                  <a:lnTo>
                    <a:pt x="26" y="316"/>
                  </a:lnTo>
                  <a:lnTo>
                    <a:pt x="37" y="306"/>
                  </a:lnTo>
                  <a:lnTo>
                    <a:pt x="37" y="275"/>
                  </a:lnTo>
                  <a:lnTo>
                    <a:pt x="44" y="252"/>
                  </a:lnTo>
                  <a:lnTo>
                    <a:pt x="51" y="247"/>
                  </a:lnTo>
                  <a:lnTo>
                    <a:pt x="59" y="255"/>
                  </a:lnTo>
                  <a:lnTo>
                    <a:pt x="62" y="266"/>
                  </a:lnTo>
                  <a:lnTo>
                    <a:pt x="75" y="259"/>
                  </a:lnTo>
                  <a:lnTo>
                    <a:pt x="76" y="249"/>
                  </a:lnTo>
                  <a:lnTo>
                    <a:pt x="70" y="238"/>
                  </a:lnTo>
                  <a:lnTo>
                    <a:pt x="70" y="224"/>
                  </a:lnTo>
                  <a:lnTo>
                    <a:pt x="76" y="214"/>
                  </a:lnTo>
                  <a:lnTo>
                    <a:pt x="90" y="194"/>
                  </a:lnTo>
                  <a:lnTo>
                    <a:pt x="98" y="185"/>
                  </a:lnTo>
                  <a:lnTo>
                    <a:pt x="111" y="188"/>
                  </a:lnTo>
                  <a:lnTo>
                    <a:pt x="125" y="178"/>
                  </a:lnTo>
                  <a:lnTo>
                    <a:pt x="145" y="156"/>
                  </a:lnTo>
                  <a:lnTo>
                    <a:pt x="159" y="131"/>
                  </a:lnTo>
                  <a:lnTo>
                    <a:pt x="161" y="97"/>
                  </a:lnTo>
                  <a:lnTo>
                    <a:pt x="164" y="66"/>
                  </a:lnTo>
                  <a:lnTo>
                    <a:pt x="164" y="36"/>
                  </a:lnTo>
                  <a:lnTo>
                    <a:pt x="158" y="18"/>
                  </a:lnTo>
                  <a:lnTo>
                    <a:pt x="162" y="8"/>
                  </a:lnTo>
                  <a:lnTo>
                    <a:pt x="172" y="0"/>
                  </a:lnTo>
                  <a:lnTo>
                    <a:pt x="193" y="124"/>
                  </a:lnTo>
                  <a:lnTo>
                    <a:pt x="222" y="119"/>
                  </a:lnTo>
                  <a:lnTo>
                    <a:pt x="300" y="108"/>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75" name="PENNSYLVANIA">
              <a:extLst>
                <a:ext uri="{C183D7F6-B498-43B3-948B-1728B52AA6E4}">
                  <adec:decorative xmlns:adec="http://schemas.microsoft.com/office/drawing/2017/decorative" val="1"/>
                </a:ext>
              </a:extLst>
            </p:cNvPr>
            <p:cNvSpPr>
              <a:spLocks/>
            </p:cNvSpPr>
            <p:nvPr/>
          </p:nvSpPr>
          <p:spPr bwMode="auto">
            <a:xfrm>
              <a:off x="9771954" y="3039502"/>
              <a:ext cx="829784" cy="537625"/>
            </a:xfrm>
            <a:custGeom>
              <a:avLst/>
              <a:gdLst>
                <a:gd name="T0" fmla="*/ 561 w 622"/>
                <a:gd name="T1" fmla="*/ 298 h 403"/>
                <a:gd name="T2" fmla="*/ 570 w 622"/>
                <a:gd name="T3" fmla="*/ 297 h 403"/>
                <a:gd name="T4" fmla="*/ 584 w 622"/>
                <a:gd name="T5" fmla="*/ 289 h 403"/>
                <a:gd name="T6" fmla="*/ 592 w 622"/>
                <a:gd name="T7" fmla="*/ 273 h 403"/>
                <a:gd name="T8" fmla="*/ 601 w 622"/>
                <a:gd name="T9" fmla="*/ 259 h 403"/>
                <a:gd name="T10" fmla="*/ 622 w 622"/>
                <a:gd name="T11" fmla="*/ 239 h 403"/>
                <a:gd name="T12" fmla="*/ 622 w 622"/>
                <a:gd name="T13" fmla="*/ 234 h 403"/>
                <a:gd name="T14" fmla="*/ 608 w 622"/>
                <a:gd name="T15" fmla="*/ 225 h 403"/>
                <a:gd name="T16" fmla="*/ 584 w 622"/>
                <a:gd name="T17" fmla="*/ 209 h 403"/>
                <a:gd name="T18" fmla="*/ 578 w 622"/>
                <a:gd name="T19" fmla="*/ 193 h 403"/>
                <a:gd name="T20" fmla="*/ 561 w 622"/>
                <a:gd name="T21" fmla="*/ 190 h 403"/>
                <a:gd name="T22" fmla="*/ 561 w 622"/>
                <a:gd name="T23" fmla="*/ 184 h 403"/>
                <a:gd name="T24" fmla="*/ 556 w 622"/>
                <a:gd name="T25" fmla="*/ 167 h 403"/>
                <a:gd name="T26" fmla="*/ 570 w 622"/>
                <a:gd name="T27" fmla="*/ 159 h 403"/>
                <a:gd name="T28" fmla="*/ 570 w 622"/>
                <a:gd name="T29" fmla="*/ 145 h 403"/>
                <a:gd name="T30" fmla="*/ 562 w 622"/>
                <a:gd name="T31" fmla="*/ 136 h 403"/>
                <a:gd name="T32" fmla="*/ 564 w 622"/>
                <a:gd name="T33" fmla="*/ 126 h 403"/>
                <a:gd name="T34" fmla="*/ 576 w 622"/>
                <a:gd name="T35" fmla="*/ 108 h 403"/>
                <a:gd name="T36" fmla="*/ 576 w 622"/>
                <a:gd name="T37" fmla="*/ 87 h 403"/>
                <a:gd name="T38" fmla="*/ 592 w 622"/>
                <a:gd name="T39" fmla="*/ 72 h 403"/>
                <a:gd name="T40" fmla="*/ 587 w 622"/>
                <a:gd name="T41" fmla="*/ 67 h 403"/>
                <a:gd name="T42" fmla="*/ 572 w 622"/>
                <a:gd name="T43" fmla="*/ 65 h 403"/>
                <a:gd name="T44" fmla="*/ 556 w 622"/>
                <a:gd name="T45" fmla="*/ 55 h 403"/>
                <a:gd name="T46" fmla="*/ 547 w 622"/>
                <a:gd name="T47" fmla="*/ 16 h 403"/>
                <a:gd name="T48" fmla="*/ 525 w 622"/>
                <a:gd name="T49" fmla="*/ 17 h 403"/>
                <a:gd name="T50" fmla="*/ 509 w 622"/>
                <a:gd name="T51" fmla="*/ 0 h 403"/>
                <a:gd name="T52" fmla="*/ 397 w 622"/>
                <a:gd name="T53" fmla="*/ 26 h 403"/>
                <a:gd name="T54" fmla="*/ 128 w 622"/>
                <a:gd name="T55" fmla="*/ 80 h 403"/>
                <a:gd name="T56" fmla="*/ 72 w 622"/>
                <a:gd name="T57" fmla="*/ 89 h 403"/>
                <a:gd name="T58" fmla="*/ 69 w 622"/>
                <a:gd name="T59" fmla="*/ 48 h 403"/>
                <a:gd name="T60" fmla="*/ 35 w 622"/>
                <a:gd name="T61" fmla="*/ 80 h 403"/>
                <a:gd name="T62" fmla="*/ 27 w 622"/>
                <a:gd name="T63" fmla="*/ 83 h 403"/>
                <a:gd name="T64" fmla="*/ 0 w 622"/>
                <a:gd name="T65" fmla="*/ 101 h 403"/>
                <a:gd name="T66" fmla="*/ 19 w 622"/>
                <a:gd name="T67" fmla="*/ 222 h 403"/>
                <a:gd name="T68" fmla="*/ 35 w 622"/>
                <a:gd name="T69" fmla="*/ 282 h 403"/>
                <a:gd name="T70" fmla="*/ 56 w 622"/>
                <a:gd name="T71" fmla="*/ 403 h 403"/>
                <a:gd name="T72" fmla="*/ 77 w 622"/>
                <a:gd name="T73" fmla="*/ 398 h 403"/>
                <a:gd name="T74" fmla="*/ 152 w 622"/>
                <a:gd name="T75" fmla="*/ 389 h 403"/>
                <a:gd name="T76" fmla="*/ 389 w 622"/>
                <a:gd name="T77" fmla="*/ 342 h 403"/>
                <a:gd name="T78" fmla="*/ 481 w 622"/>
                <a:gd name="T79" fmla="*/ 323 h 403"/>
                <a:gd name="T80" fmla="*/ 534 w 622"/>
                <a:gd name="T81" fmla="*/ 314 h 403"/>
                <a:gd name="T82" fmla="*/ 536 w 622"/>
                <a:gd name="T83" fmla="*/ 312 h 403"/>
                <a:gd name="T84" fmla="*/ 548 w 622"/>
                <a:gd name="T85" fmla="*/ 301 h 403"/>
                <a:gd name="T86" fmla="*/ 561 w 622"/>
                <a:gd name="T87" fmla="*/ 29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2" h="403">
                  <a:moveTo>
                    <a:pt x="561" y="298"/>
                  </a:moveTo>
                  <a:lnTo>
                    <a:pt x="570" y="297"/>
                  </a:lnTo>
                  <a:lnTo>
                    <a:pt x="584" y="289"/>
                  </a:lnTo>
                  <a:lnTo>
                    <a:pt x="592" y="273"/>
                  </a:lnTo>
                  <a:lnTo>
                    <a:pt x="601" y="259"/>
                  </a:lnTo>
                  <a:lnTo>
                    <a:pt x="622" y="239"/>
                  </a:lnTo>
                  <a:lnTo>
                    <a:pt x="622" y="234"/>
                  </a:lnTo>
                  <a:lnTo>
                    <a:pt x="608" y="225"/>
                  </a:lnTo>
                  <a:lnTo>
                    <a:pt x="584" y="209"/>
                  </a:lnTo>
                  <a:lnTo>
                    <a:pt x="578" y="193"/>
                  </a:lnTo>
                  <a:lnTo>
                    <a:pt x="561" y="190"/>
                  </a:lnTo>
                  <a:lnTo>
                    <a:pt x="561" y="184"/>
                  </a:lnTo>
                  <a:lnTo>
                    <a:pt x="556" y="167"/>
                  </a:lnTo>
                  <a:lnTo>
                    <a:pt x="570" y="159"/>
                  </a:lnTo>
                  <a:lnTo>
                    <a:pt x="570" y="145"/>
                  </a:lnTo>
                  <a:lnTo>
                    <a:pt x="562" y="136"/>
                  </a:lnTo>
                  <a:lnTo>
                    <a:pt x="564" y="126"/>
                  </a:lnTo>
                  <a:lnTo>
                    <a:pt x="576" y="108"/>
                  </a:lnTo>
                  <a:lnTo>
                    <a:pt x="576" y="87"/>
                  </a:lnTo>
                  <a:lnTo>
                    <a:pt x="592" y="72"/>
                  </a:lnTo>
                  <a:lnTo>
                    <a:pt x="587" y="67"/>
                  </a:lnTo>
                  <a:lnTo>
                    <a:pt x="572" y="65"/>
                  </a:lnTo>
                  <a:lnTo>
                    <a:pt x="556" y="55"/>
                  </a:lnTo>
                  <a:lnTo>
                    <a:pt x="547" y="16"/>
                  </a:lnTo>
                  <a:lnTo>
                    <a:pt x="525" y="17"/>
                  </a:lnTo>
                  <a:lnTo>
                    <a:pt x="509" y="0"/>
                  </a:lnTo>
                  <a:lnTo>
                    <a:pt x="397" y="26"/>
                  </a:lnTo>
                  <a:lnTo>
                    <a:pt x="128" y="80"/>
                  </a:lnTo>
                  <a:lnTo>
                    <a:pt x="72" y="89"/>
                  </a:lnTo>
                  <a:lnTo>
                    <a:pt x="69" y="48"/>
                  </a:lnTo>
                  <a:lnTo>
                    <a:pt x="35" y="80"/>
                  </a:lnTo>
                  <a:lnTo>
                    <a:pt x="27" y="83"/>
                  </a:lnTo>
                  <a:lnTo>
                    <a:pt x="0" y="101"/>
                  </a:lnTo>
                  <a:lnTo>
                    <a:pt x="19" y="222"/>
                  </a:lnTo>
                  <a:lnTo>
                    <a:pt x="35" y="282"/>
                  </a:lnTo>
                  <a:lnTo>
                    <a:pt x="56" y="403"/>
                  </a:lnTo>
                  <a:lnTo>
                    <a:pt x="77" y="398"/>
                  </a:lnTo>
                  <a:lnTo>
                    <a:pt x="152" y="389"/>
                  </a:lnTo>
                  <a:lnTo>
                    <a:pt x="389" y="342"/>
                  </a:lnTo>
                  <a:lnTo>
                    <a:pt x="481" y="323"/>
                  </a:lnTo>
                  <a:lnTo>
                    <a:pt x="534" y="314"/>
                  </a:lnTo>
                  <a:lnTo>
                    <a:pt x="536" y="312"/>
                  </a:lnTo>
                  <a:lnTo>
                    <a:pt x="548" y="301"/>
                  </a:lnTo>
                  <a:lnTo>
                    <a:pt x="561" y="298"/>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60" name="LABEL">
              <a:extLst>
                <a:ext uri="{C183D7F6-B498-43B3-948B-1728B52AA6E4}">
                  <adec:decorative xmlns:adec="http://schemas.microsoft.com/office/drawing/2017/decorative" val="1"/>
                </a:ext>
              </a:extLst>
            </p:cNvPr>
            <p:cNvSpPr/>
            <p:nvPr/>
          </p:nvSpPr>
          <p:spPr>
            <a:xfrm>
              <a:off x="10933597" y="3358982"/>
              <a:ext cx="914400" cy="245986"/>
            </a:xfrm>
            <a:prstGeom prst="round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sym typeface="Calibri"/>
                </a:rPr>
                <a:t>REGION 3</a:t>
              </a:r>
            </a:p>
          </p:txBody>
        </p:sp>
        <p:cxnSp>
          <p:nvCxnSpPr>
            <p:cNvPr id="138" name="Straight Connector 137">
              <a:extLst>
                <a:ext uri="{FF2B5EF4-FFF2-40B4-BE49-F238E27FC236}">
                  <a16:creationId xmlns:a16="http://schemas.microsoft.com/office/drawing/2014/main" id="{D468A22C-59C4-48E5-9831-11A9FEF3BF73}"/>
                </a:ext>
                <a:ext uri="{C183D7F6-B498-43B3-948B-1728B52AA6E4}">
                  <adec:decorative xmlns:adec="http://schemas.microsoft.com/office/drawing/2017/decorative" val="1"/>
                </a:ext>
              </a:extLst>
            </p:cNvPr>
            <p:cNvCxnSpPr>
              <a:cxnSpLocks/>
            </p:cNvCxnSpPr>
            <p:nvPr/>
          </p:nvCxnSpPr>
          <p:spPr>
            <a:xfrm>
              <a:off x="10249546" y="3312024"/>
              <a:ext cx="691692" cy="179553"/>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6" name="Region 4" descr="Region 4: Southeast includes Kentucky, Tennessee, North Carolina, Mississippi, Alabama, Georgia, South Carolina, and Florida. ">
            <a:extLst>
              <a:ext uri="{FF2B5EF4-FFF2-40B4-BE49-F238E27FC236}">
                <a16:creationId xmlns:a16="http://schemas.microsoft.com/office/drawing/2014/main" id="{18800B35-150A-40AC-9AC8-753F4A039400}"/>
              </a:ext>
            </a:extLst>
          </p:cNvPr>
          <p:cNvGrpSpPr/>
          <p:nvPr/>
        </p:nvGrpSpPr>
        <p:grpSpPr>
          <a:xfrm>
            <a:off x="8340982" y="3728758"/>
            <a:ext cx="3282975" cy="2550719"/>
            <a:chOff x="8398131" y="3814482"/>
            <a:chExt cx="3282975" cy="2550719"/>
          </a:xfrm>
        </p:grpSpPr>
        <p:sp>
          <p:nvSpPr>
            <p:cNvPr id="67" name="FLORIDA">
              <a:extLst>
                <a:ext uri="{C183D7F6-B498-43B3-948B-1728B52AA6E4}">
                  <adec:decorative xmlns:adec="http://schemas.microsoft.com/office/drawing/2017/decorative" val="1"/>
                </a:ext>
              </a:extLst>
            </p:cNvPr>
            <p:cNvSpPr>
              <a:spLocks noEditPoints="1"/>
            </p:cNvSpPr>
            <p:nvPr/>
          </p:nvSpPr>
          <p:spPr bwMode="auto">
            <a:xfrm>
              <a:off x="9006461" y="5247260"/>
              <a:ext cx="1328722" cy="1117941"/>
            </a:xfrm>
            <a:custGeom>
              <a:avLst/>
              <a:gdLst>
                <a:gd name="T0" fmla="*/ 767 w 996"/>
                <a:gd name="T1" fmla="*/ 113 h 838"/>
                <a:gd name="T2" fmla="*/ 854 w 996"/>
                <a:gd name="T3" fmla="*/ 245 h 838"/>
                <a:gd name="T4" fmla="*/ 882 w 996"/>
                <a:gd name="T5" fmla="*/ 294 h 838"/>
                <a:gd name="T6" fmla="*/ 914 w 996"/>
                <a:gd name="T7" fmla="*/ 367 h 838"/>
                <a:gd name="T8" fmla="*/ 981 w 996"/>
                <a:gd name="T9" fmla="*/ 487 h 838"/>
                <a:gd name="T10" fmla="*/ 995 w 996"/>
                <a:gd name="T11" fmla="*/ 621 h 838"/>
                <a:gd name="T12" fmla="*/ 981 w 996"/>
                <a:gd name="T13" fmla="*/ 662 h 838"/>
                <a:gd name="T14" fmla="*/ 981 w 996"/>
                <a:gd name="T15" fmla="*/ 701 h 838"/>
                <a:gd name="T16" fmla="*/ 921 w 996"/>
                <a:gd name="T17" fmla="*/ 732 h 838"/>
                <a:gd name="T18" fmla="*/ 889 w 996"/>
                <a:gd name="T19" fmla="*/ 745 h 838"/>
                <a:gd name="T20" fmla="*/ 875 w 996"/>
                <a:gd name="T21" fmla="*/ 699 h 838"/>
                <a:gd name="T22" fmla="*/ 806 w 996"/>
                <a:gd name="T23" fmla="*/ 651 h 838"/>
                <a:gd name="T24" fmla="*/ 778 w 996"/>
                <a:gd name="T25" fmla="*/ 611 h 838"/>
                <a:gd name="T26" fmla="*/ 740 w 996"/>
                <a:gd name="T27" fmla="*/ 590 h 838"/>
                <a:gd name="T28" fmla="*/ 698 w 996"/>
                <a:gd name="T29" fmla="*/ 532 h 838"/>
                <a:gd name="T30" fmla="*/ 642 w 996"/>
                <a:gd name="T31" fmla="*/ 458 h 838"/>
                <a:gd name="T32" fmla="*/ 675 w 996"/>
                <a:gd name="T33" fmla="*/ 398 h 838"/>
                <a:gd name="T34" fmla="*/ 637 w 996"/>
                <a:gd name="T35" fmla="*/ 400 h 838"/>
                <a:gd name="T36" fmla="*/ 640 w 996"/>
                <a:gd name="T37" fmla="*/ 437 h 838"/>
                <a:gd name="T38" fmla="*/ 618 w 996"/>
                <a:gd name="T39" fmla="*/ 364 h 838"/>
                <a:gd name="T40" fmla="*/ 609 w 996"/>
                <a:gd name="T41" fmla="*/ 253 h 838"/>
                <a:gd name="T42" fmla="*/ 556 w 996"/>
                <a:gd name="T43" fmla="*/ 222 h 838"/>
                <a:gd name="T44" fmla="*/ 519 w 996"/>
                <a:gd name="T45" fmla="*/ 173 h 838"/>
                <a:gd name="T46" fmla="*/ 459 w 996"/>
                <a:gd name="T47" fmla="*/ 136 h 838"/>
                <a:gd name="T48" fmla="*/ 400 w 996"/>
                <a:gd name="T49" fmla="*/ 131 h 838"/>
                <a:gd name="T50" fmla="*/ 401 w 996"/>
                <a:gd name="T51" fmla="*/ 156 h 838"/>
                <a:gd name="T52" fmla="*/ 336 w 996"/>
                <a:gd name="T53" fmla="*/ 191 h 838"/>
                <a:gd name="T54" fmla="*/ 289 w 996"/>
                <a:gd name="T55" fmla="*/ 181 h 838"/>
                <a:gd name="T56" fmla="*/ 252 w 996"/>
                <a:gd name="T57" fmla="*/ 153 h 838"/>
                <a:gd name="T58" fmla="*/ 127 w 996"/>
                <a:gd name="T59" fmla="*/ 122 h 838"/>
                <a:gd name="T60" fmla="*/ 30 w 996"/>
                <a:gd name="T61" fmla="*/ 141 h 838"/>
                <a:gd name="T62" fmla="*/ 0 w 996"/>
                <a:gd name="T63" fmla="*/ 67 h 838"/>
                <a:gd name="T64" fmla="*/ 227 w 996"/>
                <a:gd name="T65" fmla="*/ 22 h 838"/>
                <a:gd name="T66" fmla="*/ 319 w 996"/>
                <a:gd name="T67" fmla="*/ 44 h 838"/>
                <a:gd name="T68" fmla="*/ 445 w 996"/>
                <a:gd name="T69" fmla="*/ 53 h 838"/>
                <a:gd name="T70" fmla="*/ 647 w 996"/>
                <a:gd name="T71" fmla="*/ 42 h 838"/>
                <a:gd name="T72" fmla="*/ 664 w 996"/>
                <a:gd name="T73" fmla="*/ 36 h 838"/>
                <a:gd name="T74" fmla="*/ 698 w 996"/>
                <a:gd name="T75" fmla="*/ 3 h 838"/>
                <a:gd name="T76" fmla="*/ 823 w 996"/>
                <a:gd name="T77" fmla="*/ 829 h 838"/>
                <a:gd name="T78" fmla="*/ 856 w 996"/>
                <a:gd name="T79" fmla="*/ 803 h 838"/>
                <a:gd name="T80" fmla="*/ 876 w 996"/>
                <a:gd name="T81" fmla="*/ 813 h 838"/>
                <a:gd name="T82" fmla="*/ 814 w 996"/>
                <a:gd name="T83" fmla="*/ 838 h 838"/>
                <a:gd name="T84" fmla="*/ 899 w 996"/>
                <a:gd name="T85" fmla="*/ 807 h 838"/>
                <a:gd name="T86" fmla="*/ 974 w 996"/>
                <a:gd name="T87" fmla="*/ 745 h 838"/>
                <a:gd name="T88" fmla="*/ 996 w 996"/>
                <a:gd name="T89" fmla="*/ 671 h 838"/>
                <a:gd name="T90" fmla="*/ 976 w 996"/>
                <a:gd name="T91" fmla="*/ 720 h 838"/>
                <a:gd name="T92" fmla="*/ 907 w 996"/>
                <a:gd name="T93" fmla="*/ 792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6" h="838">
                  <a:moveTo>
                    <a:pt x="729" y="6"/>
                  </a:moveTo>
                  <a:lnTo>
                    <a:pt x="743" y="52"/>
                  </a:lnTo>
                  <a:lnTo>
                    <a:pt x="767" y="113"/>
                  </a:lnTo>
                  <a:lnTo>
                    <a:pt x="801" y="170"/>
                  </a:lnTo>
                  <a:lnTo>
                    <a:pt x="823" y="211"/>
                  </a:lnTo>
                  <a:lnTo>
                    <a:pt x="854" y="245"/>
                  </a:lnTo>
                  <a:lnTo>
                    <a:pt x="879" y="267"/>
                  </a:lnTo>
                  <a:lnTo>
                    <a:pt x="889" y="286"/>
                  </a:lnTo>
                  <a:lnTo>
                    <a:pt x="882" y="294"/>
                  </a:lnTo>
                  <a:lnTo>
                    <a:pt x="878" y="301"/>
                  </a:lnTo>
                  <a:lnTo>
                    <a:pt x="895" y="348"/>
                  </a:lnTo>
                  <a:lnTo>
                    <a:pt x="914" y="367"/>
                  </a:lnTo>
                  <a:lnTo>
                    <a:pt x="929" y="400"/>
                  </a:lnTo>
                  <a:lnTo>
                    <a:pt x="953" y="436"/>
                  </a:lnTo>
                  <a:lnTo>
                    <a:pt x="981" y="487"/>
                  </a:lnTo>
                  <a:lnTo>
                    <a:pt x="988" y="536"/>
                  </a:lnTo>
                  <a:lnTo>
                    <a:pt x="992" y="611"/>
                  </a:lnTo>
                  <a:lnTo>
                    <a:pt x="995" y="621"/>
                  </a:lnTo>
                  <a:lnTo>
                    <a:pt x="993" y="642"/>
                  </a:lnTo>
                  <a:lnTo>
                    <a:pt x="978" y="650"/>
                  </a:lnTo>
                  <a:lnTo>
                    <a:pt x="981" y="662"/>
                  </a:lnTo>
                  <a:lnTo>
                    <a:pt x="976" y="675"/>
                  </a:lnTo>
                  <a:lnTo>
                    <a:pt x="978" y="690"/>
                  </a:lnTo>
                  <a:lnTo>
                    <a:pt x="981" y="701"/>
                  </a:lnTo>
                  <a:lnTo>
                    <a:pt x="964" y="721"/>
                  </a:lnTo>
                  <a:lnTo>
                    <a:pt x="945" y="731"/>
                  </a:lnTo>
                  <a:lnTo>
                    <a:pt x="921" y="732"/>
                  </a:lnTo>
                  <a:lnTo>
                    <a:pt x="912" y="742"/>
                  </a:lnTo>
                  <a:lnTo>
                    <a:pt x="896" y="748"/>
                  </a:lnTo>
                  <a:lnTo>
                    <a:pt x="889" y="745"/>
                  </a:lnTo>
                  <a:lnTo>
                    <a:pt x="881" y="739"/>
                  </a:lnTo>
                  <a:lnTo>
                    <a:pt x="879" y="721"/>
                  </a:lnTo>
                  <a:lnTo>
                    <a:pt x="875" y="699"/>
                  </a:lnTo>
                  <a:lnTo>
                    <a:pt x="853" y="667"/>
                  </a:lnTo>
                  <a:lnTo>
                    <a:pt x="831" y="653"/>
                  </a:lnTo>
                  <a:lnTo>
                    <a:pt x="806" y="651"/>
                  </a:lnTo>
                  <a:lnTo>
                    <a:pt x="801" y="659"/>
                  </a:lnTo>
                  <a:lnTo>
                    <a:pt x="782" y="632"/>
                  </a:lnTo>
                  <a:lnTo>
                    <a:pt x="778" y="611"/>
                  </a:lnTo>
                  <a:lnTo>
                    <a:pt x="762" y="584"/>
                  </a:lnTo>
                  <a:lnTo>
                    <a:pt x="751" y="578"/>
                  </a:lnTo>
                  <a:lnTo>
                    <a:pt x="740" y="590"/>
                  </a:lnTo>
                  <a:lnTo>
                    <a:pt x="729" y="589"/>
                  </a:lnTo>
                  <a:lnTo>
                    <a:pt x="717" y="557"/>
                  </a:lnTo>
                  <a:lnTo>
                    <a:pt x="698" y="532"/>
                  </a:lnTo>
                  <a:lnTo>
                    <a:pt x="681" y="500"/>
                  </a:lnTo>
                  <a:lnTo>
                    <a:pt x="664" y="481"/>
                  </a:lnTo>
                  <a:lnTo>
                    <a:pt x="642" y="458"/>
                  </a:lnTo>
                  <a:lnTo>
                    <a:pt x="654" y="442"/>
                  </a:lnTo>
                  <a:lnTo>
                    <a:pt x="675" y="408"/>
                  </a:lnTo>
                  <a:lnTo>
                    <a:pt x="675" y="398"/>
                  </a:lnTo>
                  <a:lnTo>
                    <a:pt x="647" y="392"/>
                  </a:lnTo>
                  <a:lnTo>
                    <a:pt x="636" y="397"/>
                  </a:lnTo>
                  <a:lnTo>
                    <a:pt x="637" y="400"/>
                  </a:lnTo>
                  <a:lnTo>
                    <a:pt x="654" y="406"/>
                  </a:lnTo>
                  <a:lnTo>
                    <a:pt x="645" y="434"/>
                  </a:lnTo>
                  <a:lnTo>
                    <a:pt x="640" y="437"/>
                  </a:lnTo>
                  <a:lnTo>
                    <a:pt x="629" y="412"/>
                  </a:lnTo>
                  <a:lnTo>
                    <a:pt x="620" y="381"/>
                  </a:lnTo>
                  <a:lnTo>
                    <a:pt x="618" y="364"/>
                  </a:lnTo>
                  <a:lnTo>
                    <a:pt x="628" y="336"/>
                  </a:lnTo>
                  <a:lnTo>
                    <a:pt x="628" y="276"/>
                  </a:lnTo>
                  <a:lnTo>
                    <a:pt x="609" y="253"/>
                  </a:lnTo>
                  <a:lnTo>
                    <a:pt x="601" y="233"/>
                  </a:lnTo>
                  <a:lnTo>
                    <a:pt x="568" y="225"/>
                  </a:lnTo>
                  <a:lnTo>
                    <a:pt x="556" y="222"/>
                  </a:lnTo>
                  <a:lnTo>
                    <a:pt x="547" y="205"/>
                  </a:lnTo>
                  <a:lnTo>
                    <a:pt x="525" y="195"/>
                  </a:lnTo>
                  <a:lnTo>
                    <a:pt x="519" y="173"/>
                  </a:lnTo>
                  <a:lnTo>
                    <a:pt x="501" y="167"/>
                  </a:lnTo>
                  <a:lnTo>
                    <a:pt x="486" y="145"/>
                  </a:lnTo>
                  <a:lnTo>
                    <a:pt x="459" y="136"/>
                  </a:lnTo>
                  <a:lnTo>
                    <a:pt x="440" y="127"/>
                  </a:lnTo>
                  <a:lnTo>
                    <a:pt x="425" y="127"/>
                  </a:lnTo>
                  <a:lnTo>
                    <a:pt x="400" y="131"/>
                  </a:lnTo>
                  <a:lnTo>
                    <a:pt x="398" y="144"/>
                  </a:lnTo>
                  <a:lnTo>
                    <a:pt x="403" y="150"/>
                  </a:lnTo>
                  <a:lnTo>
                    <a:pt x="401" y="156"/>
                  </a:lnTo>
                  <a:lnTo>
                    <a:pt x="381" y="156"/>
                  </a:lnTo>
                  <a:lnTo>
                    <a:pt x="358" y="178"/>
                  </a:lnTo>
                  <a:lnTo>
                    <a:pt x="336" y="191"/>
                  </a:lnTo>
                  <a:lnTo>
                    <a:pt x="312" y="191"/>
                  </a:lnTo>
                  <a:lnTo>
                    <a:pt x="292" y="198"/>
                  </a:lnTo>
                  <a:lnTo>
                    <a:pt x="289" y="181"/>
                  </a:lnTo>
                  <a:lnTo>
                    <a:pt x="280" y="169"/>
                  </a:lnTo>
                  <a:lnTo>
                    <a:pt x="261" y="161"/>
                  </a:lnTo>
                  <a:lnTo>
                    <a:pt x="252" y="153"/>
                  </a:lnTo>
                  <a:lnTo>
                    <a:pt x="200" y="128"/>
                  </a:lnTo>
                  <a:lnTo>
                    <a:pt x="153" y="117"/>
                  </a:lnTo>
                  <a:lnTo>
                    <a:pt x="127" y="122"/>
                  </a:lnTo>
                  <a:lnTo>
                    <a:pt x="89" y="125"/>
                  </a:lnTo>
                  <a:lnTo>
                    <a:pt x="52" y="138"/>
                  </a:lnTo>
                  <a:lnTo>
                    <a:pt x="30" y="141"/>
                  </a:lnTo>
                  <a:lnTo>
                    <a:pt x="28" y="91"/>
                  </a:lnTo>
                  <a:lnTo>
                    <a:pt x="13" y="78"/>
                  </a:lnTo>
                  <a:lnTo>
                    <a:pt x="0" y="67"/>
                  </a:lnTo>
                  <a:lnTo>
                    <a:pt x="3" y="49"/>
                  </a:lnTo>
                  <a:lnTo>
                    <a:pt x="66" y="41"/>
                  </a:lnTo>
                  <a:lnTo>
                    <a:pt x="227" y="22"/>
                  </a:lnTo>
                  <a:lnTo>
                    <a:pt x="269" y="19"/>
                  </a:lnTo>
                  <a:lnTo>
                    <a:pt x="303" y="20"/>
                  </a:lnTo>
                  <a:lnTo>
                    <a:pt x="319" y="44"/>
                  </a:lnTo>
                  <a:lnTo>
                    <a:pt x="328" y="53"/>
                  </a:lnTo>
                  <a:lnTo>
                    <a:pt x="378" y="56"/>
                  </a:lnTo>
                  <a:lnTo>
                    <a:pt x="445" y="53"/>
                  </a:lnTo>
                  <a:lnTo>
                    <a:pt x="579" y="44"/>
                  </a:lnTo>
                  <a:lnTo>
                    <a:pt x="614" y="41"/>
                  </a:lnTo>
                  <a:lnTo>
                    <a:pt x="647" y="42"/>
                  </a:lnTo>
                  <a:lnTo>
                    <a:pt x="648" y="59"/>
                  </a:lnTo>
                  <a:lnTo>
                    <a:pt x="662" y="64"/>
                  </a:lnTo>
                  <a:lnTo>
                    <a:pt x="664" y="36"/>
                  </a:lnTo>
                  <a:lnTo>
                    <a:pt x="654" y="10"/>
                  </a:lnTo>
                  <a:lnTo>
                    <a:pt x="662" y="0"/>
                  </a:lnTo>
                  <a:lnTo>
                    <a:pt x="698" y="3"/>
                  </a:lnTo>
                  <a:lnTo>
                    <a:pt x="729" y="6"/>
                  </a:lnTo>
                  <a:close/>
                  <a:moveTo>
                    <a:pt x="807" y="832"/>
                  </a:moveTo>
                  <a:lnTo>
                    <a:pt x="823" y="829"/>
                  </a:lnTo>
                  <a:lnTo>
                    <a:pt x="831" y="827"/>
                  </a:lnTo>
                  <a:lnTo>
                    <a:pt x="840" y="812"/>
                  </a:lnTo>
                  <a:lnTo>
                    <a:pt x="856" y="803"/>
                  </a:lnTo>
                  <a:lnTo>
                    <a:pt x="864" y="806"/>
                  </a:lnTo>
                  <a:lnTo>
                    <a:pt x="873" y="807"/>
                  </a:lnTo>
                  <a:lnTo>
                    <a:pt x="876" y="813"/>
                  </a:lnTo>
                  <a:lnTo>
                    <a:pt x="854" y="821"/>
                  </a:lnTo>
                  <a:lnTo>
                    <a:pt x="828" y="831"/>
                  </a:lnTo>
                  <a:lnTo>
                    <a:pt x="814" y="838"/>
                  </a:lnTo>
                  <a:lnTo>
                    <a:pt x="807" y="832"/>
                  </a:lnTo>
                  <a:close/>
                  <a:moveTo>
                    <a:pt x="892" y="801"/>
                  </a:moveTo>
                  <a:lnTo>
                    <a:pt x="899" y="807"/>
                  </a:lnTo>
                  <a:lnTo>
                    <a:pt x="917" y="795"/>
                  </a:lnTo>
                  <a:lnTo>
                    <a:pt x="951" y="768"/>
                  </a:lnTo>
                  <a:lnTo>
                    <a:pt x="974" y="745"/>
                  </a:lnTo>
                  <a:lnTo>
                    <a:pt x="990" y="703"/>
                  </a:lnTo>
                  <a:lnTo>
                    <a:pt x="995" y="692"/>
                  </a:lnTo>
                  <a:lnTo>
                    <a:pt x="996" y="671"/>
                  </a:lnTo>
                  <a:lnTo>
                    <a:pt x="992" y="675"/>
                  </a:lnTo>
                  <a:lnTo>
                    <a:pt x="985" y="692"/>
                  </a:lnTo>
                  <a:lnTo>
                    <a:pt x="976" y="720"/>
                  </a:lnTo>
                  <a:lnTo>
                    <a:pt x="957" y="753"/>
                  </a:lnTo>
                  <a:lnTo>
                    <a:pt x="929" y="779"/>
                  </a:lnTo>
                  <a:lnTo>
                    <a:pt x="907" y="792"/>
                  </a:lnTo>
                  <a:lnTo>
                    <a:pt x="892" y="801"/>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93" name="SOUTH CAROLINA">
              <a:extLst>
                <a:ext uri="{C183D7F6-B498-43B3-948B-1728B52AA6E4}">
                  <adec:decorative xmlns:adec="http://schemas.microsoft.com/office/drawing/2017/decorative" val="1"/>
                </a:ext>
              </a:extLst>
            </p:cNvPr>
            <p:cNvSpPr>
              <a:spLocks/>
            </p:cNvSpPr>
            <p:nvPr/>
          </p:nvSpPr>
          <p:spPr bwMode="auto">
            <a:xfrm>
              <a:off x="9580106" y="4448160"/>
              <a:ext cx="735066" cy="557636"/>
            </a:xfrm>
            <a:custGeom>
              <a:avLst/>
              <a:gdLst>
                <a:gd name="T0" fmla="*/ 332 w 551"/>
                <a:gd name="T1" fmla="*/ 412 h 418"/>
                <a:gd name="T2" fmla="*/ 321 w 551"/>
                <a:gd name="T3" fmla="*/ 418 h 418"/>
                <a:gd name="T4" fmla="*/ 304 w 551"/>
                <a:gd name="T5" fmla="*/ 409 h 418"/>
                <a:gd name="T6" fmla="*/ 301 w 551"/>
                <a:gd name="T7" fmla="*/ 396 h 418"/>
                <a:gd name="T8" fmla="*/ 293 w 551"/>
                <a:gd name="T9" fmla="*/ 374 h 418"/>
                <a:gd name="T10" fmla="*/ 279 w 551"/>
                <a:gd name="T11" fmla="*/ 360 h 418"/>
                <a:gd name="T12" fmla="*/ 262 w 551"/>
                <a:gd name="T13" fmla="*/ 357 h 418"/>
                <a:gd name="T14" fmla="*/ 252 w 551"/>
                <a:gd name="T15" fmla="*/ 326 h 418"/>
                <a:gd name="T16" fmla="*/ 235 w 551"/>
                <a:gd name="T17" fmla="*/ 289 h 418"/>
                <a:gd name="T18" fmla="*/ 209 w 551"/>
                <a:gd name="T19" fmla="*/ 278 h 418"/>
                <a:gd name="T20" fmla="*/ 195 w 551"/>
                <a:gd name="T21" fmla="*/ 265 h 418"/>
                <a:gd name="T22" fmla="*/ 187 w 551"/>
                <a:gd name="T23" fmla="*/ 249 h 418"/>
                <a:gd name="T24" fmla="*/ 174 w 551"/>
                <a:gd name="T25" fmla="*/ 237 h 418"/>
                <a:gd name="T26" fmla="*/ 160 w 551"/>
                <a:gd name="T27" fmla="*/ 229 h 418"/>
                <a:gd name="T28" fmla="*/ 146 w 551"/>
                <a:gd name="T29" fmla="*/ 210 h 418"/>
                <a:gd name="T30" fmla="*/ 128 w 551"/>
                <a:gd name="T31" fmla="*/ 196 h 418"/>
                <a:gd name="T32" fmla="*/ 98 w 551"/>
                <a:gd name="T33" fmla="*/ 185 h 418"/>
                <a:gd name="T34" fmla="*/ 95 w 551"/>
                <a:gd name="T35" fmla="*/ 176 h 418"/>
                <a:gd name="T36" fmla="*/ 81 w 551"/>
                <a:gd name="T37" fmla="*/ 157 h 418"/>
                <a:gd name="T38" fmla="*/ 78 w 551"/>
                <a:gd name="T39" fmla="*/ 150 h 418"/>
                <a:gd name="T40" fmla="*/ 56 w 551"/>
                <a:gd name="T41" fmla="*/ 117 h 418"/>
                <a:gd name="T42" fmla="*/ 35 w 551"/>
                <a:gd name="T43" fmla="*/ 117 h 418"/>
                <a:gd name="T44" fmla="*/ 10 w 551"/>
                <a:gd name="T45" fmla="*/ 103 h 418"/>
                <a:gd name="T46" fmla="*/ 1 w 551"/>
                <a:gd name="T47" fmla="*/ 95 h 418"/>
                <a:gd name="T48" fmla="*/ 0 w 551"/>
                <a:gd name="T49" fmla="*/ 82 h 418"/>
                <a:gd name="T50" fmla="*/ 4 w 551"/>
                <a:gd name="T51" fmla="*/ 72 h 418"/>
                <a:gd name="T52" fmla="*/ 18 w 551"/>
                <a:gd name="T53" fmla="*/ 65 h 418"/>
                <a:gd name="T54" fmla="*/ 15 w 551"/>
                <a:gd name="T55" fmla="*/ 51 h 418"/>
                <a:gd name="T56" fmla="*/ 51 w 551"/>
                <a:gd name="T57" fmla="*/ 36 h 418"/>
                <a:gd name="T58" fmla="*/ 109 w 551"/>
                <a:gd name="T59" fmla="*/ 8 h 418"/>
                <a:gd name="T60" fmla="*/ 157 w 551"/>
                <a:gd name="T61" fmla="*/ 3 h 418"/>
                <a:gd name="T62" fmla="*/ 257 w 551"/>
                <a:gd name="T63" fmla="*/ 0 h 418"/>
                <a:gd name="T64" fmla="*/ 274 w 551"/>
                <a:gd name="T65" fmla="*/ 12 h 418"/>
                <a:gd name="T66" fmla="*/ 285 w 551"/>
                <a:gd name="T67" fmla="*/ 33 h 418"/>
                <a:gd name="T68" fmla="*/ 312 w 551"/>
                <a:gd name="T69" fmla="*/ 29 h 418"/>
                <a:gd name="T70" fmla="*/ 390 w 551"/>
                <a:gd name="T71" fmla="*/ 20 h 418"/>
                <a:gd name="T72" fmla="*/ 409 w 551"/>
                <a:gd name="T73" fmla="*/ 25 h 418"/>
                <a:gd name="T74" fmla="*/ 487 w 551"/>
                <a:gd name="T75" fmla="*/ 72 h 418"/>
                <a:gd name="T76" fmla="*/ 551 w 551"/>
                <a:gd name="T77" fmla="*/ 123 h 418"/>
                <a:gd name="T78" fmla="*/ 516 w 551"/>
                <a:gd name="T79" fmla="*/ 157 h 418"/>
                <a:gd name="T80" fmla="*/ 501 w 551"/>
                <a:gd name="T81" fmla="*/ 195 h 418"/>
                <a:gd name="T82" fmla="*/ 498 w 551"/>
                <a:gd name="T83" fmla="*/ 234 h 418"/>
                <a:gd name="T84" fmla="*/ 487 w 551"/>
                <a:gd name="T85" fmla="*/ 240 h 418"/>
                <a:gd name="T86" fmla="*/ 480 w 551"/>
                <a:gd name="T87" fmla="*/ 257 h 418"/>
                <a:gd name="T88" fmla="*/ 465 w 551"/>
                <a:gd name="T89" fmla="*/ 260 h 418"/>
                <a:gd name="T90" fmla="*/ 452 w 551"/>
                <a:gd name="T91" fmla="*/ 284 h 418"/>
                <a:gd name="T92" fmla="*/ 435 w 551"/>
                <a:gd name="T93" fmla="*/ 301 h 418"/>
                <a:gd name="T94" fmla="*/ 421 w 551"/>
                <a:gd name="T95" fmla="*/ 321 h 418"/>
                <a:gd name="T96" fmla="*/ 410 w 551"/>
                <a:gd name="T97" fmla="*/ 326 h 418"/>
                <a:gd name="T98" fmla="*/ 388 w 551"/>
                <a:gd name="T99" fmla="*/ 348 h 418"/>
                <a:gd name="T100" fmla="*/ 370 w 551"/>
                <a:gd name="T101" fmla="*/ 349 h 418"/>
                <a:gd name="T102" fmla="*/ 376 w 551"/>
                <a:gd name="T103" fmla="*/ 368 h 418"/>
                <a:gd name="T104" fmla="*/ 345 w 551"/>
                <a:gd name="T105" fmla="*/ 402 h 418"/>
                <a:gd name="T106" fmla="*/ 332 w 551"/>
                <a:gd name="T107" fmla="*/ 4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 h="418">
                  <a:moveTo>
                    <a:pt x="332" y="412"/>
                  </a:moveTo>
                  <a:lnTo>
                    <a:pt x="321" y="418"/>
                  </a:lnTo>
                  <a:lnTo>
                    <a:pt x="304" y="409"/>
                  </a:lnTo>
                  <a:lnTo>
                    <a:pt x="301" y="396"/>
                  </a:lnTo>
                  <a:lnTo>
                    <a:pt x="293" y="374"/>
                  </a:lnTo>
                  <a:lnTo>
                    <a:pt x="279" y="360"/>
                  </a:lnTo>
                  <a:lnTo>
                    <a:pt x="262" y="357"/>
                  </a:lnTo>
                  <a:lnTo>
                    <a:pt x="252" y="326"/>
                  </a:lnTo>
                  <a:lnTo>
                    <a:pt x="235" y="289"/>
                  </a:lnTo>
                  <a:lnTo>
                    <a:pt x="209" y="278"/>
                  </a:lnTo>
                  <a:lnTo>
                    <a:pt x="195" y="265"/>
                  </a:lnTo>
                  <a:lnTo>
                    <a:pt x="187" y="249"/>
                  </a:lnTo>
                  <a:lnTo>
                    <a:pt x="174" y="237"/>
                  </a:lnTo>
                  <a:lnTo>
                    <a:pt x="160" y="229"/>
                  </a:lnTo>
                  <a:lnTo>
                    <a:pt x="146" y="210"/>
                  </a:lnTo>
                  <a:lnTo>
                    <a:pt x="128" y="196"/>
                  </a:lnTo>
                  <a:lnTo>
                    <a:pt x="98" y="185"/>
                  </a:lnTo>
                  <a:lnTo>
                    <a:pt x="95" y="176"/>
                  </a:lnTo>
                  <a:lnTo>
                    <a:pt x="81" y="157"/>
                  </a:lnTo>
                  <a:lnTo>
                    <a:pt x="78" y="150"/>
                  </a:lnTo>
                  <a:lnTo>
                    <a:pt x="56" y="117"/>
                  </a:lnTo>
                  <a:lnTo>
                    <a:pt x="35" y="117"/>
                  </a:lnTo>
                  <a:lnTo>
                    <a:pt x="10" y="103"/>
                  </a:lnTo>
                  <a:lnTo>
                    <a:pt x="1" y="95"/>
                  </a:lnTo>
                  <a:lnTo>
                    <a:pt x="0" y="82"/>
                  </a:lnTo>
                  <a:lnTo>
                    <a:pt x="4" y="72"/>
                  </a:lnTo>
                  <a:lnTo>
                    <a:pt x="18" y="65"/>
                  </a:lnTo>
                  <a:lnTo>
                    <a:pt x="15" y="51"/>
                  </a:lnTo>
                  <a:lnTo>
                    <a:pt x="51" y="36"/>
                  </a:lnTo>
                  <a:lnTo>
                    <a:pt x="109" y="8"/>
                  </a:lnTo>
                  <a:lnTo>
                    <a:pt x="157" y="3"/>
                  </a:lnTo>
                  <a:lnTo>
                    <a:pt x="257" y="0"/>
                  </a:lnTo>
                  <a:lnTo>
                    <a:pt x="274" y="12"/>
                  </a:lnTo>
                  <a:lnTo>
                    <a:pt x="285" y="33"/>
                  </a:lnTo>
                  <a:lnTo>
                    <a:pt x="312" y="29"/>
                  </a:lnTo>
                  <a:lnTo>
                    <a:pt x="390" y="20"/>
                  </a:lnTo>
                  <a:lnTo>
                    <a:pt x="409" y="25"/>
                  </a:lnTo>
                  <a:lnTo>
                    <a:pt x="487" y="72"/>
                  </a:lnTo>
                  <a:lnTo>
                    <a:pt x="551" y="123"/>
                  </a:lnTo>
                  <a:lnTo>
                    <a:pt x="516" y="157"/>
                  </a:lnTo>
                  <a:lnTo>
                    <a:pt x="501" y="195"/>
                  </a:lnTo>
                  <a:lnTo>
                    <a:pt x="498" y="234"/>
                  </a:lnTo>
                  <a:lnTo>
                    <a:pt x="487" y="240"/>
                  </a:lnTo>
                  <a:lnTo>
                    <a:pt x="480" y="257"/>
                  </a:lnTo>
                  <a:lnTo>
                    <a:pt x="465" y="260"/>
                  </a:lnTo>
                  <a:lnTo>
                    <a:pt x="452" y="284"/>
                  </a:lnTo>
                  <a:lnTo>
                    <a:pt x="435" y="301"/>
                  </a:lnTo>
                  <a:lnTo>
                    <a:pt x="421" y="321"/>
                  </a:lnTo>
                  <a:lnTo>
                    <a:pt x="410" y="326"/>
                  </a:lnTo>
                  <a:lnTo>
                    <a:pt x="388" y="348"/>
                  </a:lnTo>
                  <a:lnTo>
                    <a:pt x="370" y="349"/>
                  </a:lnTo>
                  <a:lnTo>
                    <a:pt x="376" y="368"/>
                  </a:lnTo>
                  <a:lnTo>
                    <a:pt x="345" y="402"/>
                  </a:lnTo>
                  <a:lnTo>
                    <a:pt x="332" y="412"/>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92" name="GEORGIA">
              <a:extLst>
                <a:ext uri="{C183D7F6-B498-43B3-948B-1728B52AA6E4}">
                  <adec:decorative xmlns:adec="http://schemas.microsoft.com/office/drawing/2017/decorative" val="1"/>
                </a:ext>
              </a:extLst>
            </p:cNvPr>
            <p:cNvSpPr>
              <a:spLocks/>
            </p:cNvSpPr>
            <p:nvPr/>
          </p:nvSpPr>
          <p:spPr bwMode="auto">
            <a:xfrm>
              <a:off x="9250594" y="4516196"/>
              <a:ext cx="779090" cy="819112"/>
            </a:xfrm>
            <a:custGeom>
              <a:avLst/>
              <a:gdLst>
                <a:gd name="T0" fmla="*/ 0 w 584"/>
                <a:gd name="T1" fmla="*/ 46 h 614"/>
                <a:gd name="T2" fmla="*/ 4 w 584"/>
                <a:gd name="T3" fmla="*/ 80 h 614"/>
                <a:gd name="T4" fmla="*/ 42 w 584"/>
                <a:gd name="T5" fmla="*/ 191 h 614"/>
                <a:gd name="T6" fmla="*/ 61 w 584"/>
                <a:gd name="T7" fmla="*/ 259 h 614"/>
                <a:gd name="T8" fmla="*/ 83 w 584"/>
                <a:gd name="T9" fmla="*/ 342 h 614"/>
                <a:gd name="T10" fmla="*/ 101 w 584"/>
                <a:gd name="T11" fmla="*/ 384 h 614"/>
                <a:gd name="T12" fmla="*/ 115 w 584"/>
                <a:gd name="T13" fmla="*/ 403 h 614"/>
                <a:gd name="T14" fmla="*/ 101 w 584"/>
                <a:gd name="T15" fmla="*/ 453 h 614"/>
                <a:gd name="T16" fmla="*/ 111 w 584"/>
                <a:gd name="T17" fmla="*/ 492 h 614"/>
                <a:gd name="T18" fmla="*/ 108 w 584"/>
                <a:gd name="T19" fmla="*/ 540 h 614"/>
                <a:gd name="T20" fmla="*/ 120 w 584"/>
                <a:gd name="T21" fmla="*/ 551 h 614"/>
                <a:gd name="T22" fmla="*/ 136 w 584"/>
                <a:gd name="T23" fmla="*/ 592 h 614"/>
                <a:gd name="T24" fmla="*/ 200 w 584"/>
                <a:gd name="T25" fmla="*/ 606 h 614"/>
                <a:gd name="T26" fmla="*/ 401 w 584"/>
                <a:gd name="T27" fmla="*/ 595 h 614"/>
                <a:gd name="T28" fmla="*/ 464 w 584"/>
                <a:gd name="T29" fmla="*/ 590 h 614"/>
                <a:gd name="T30" fmla="*/ 481 w 584"/>
                <a:gd name="T31" fmla="*/ 614 h 614"/>
                <a:gd name="T32" fmla="*/ 473 w 584"/>
                <a:gd name="T33" fmla="*/ 558 h 614"/>
                <a:gd name="T34" fmla="*/ 517 w 584"/>
                <a:gd name="T35" fmla="*/ 553 h 614"/>
                <a:gd name="T36" fmla="*/ 542 w 584"/>
                <a:gd name="T37" fmla="*/ 515 h 614"/>
                <a:gd name="T38" fmla="*/ 565 w 584"/>
                <a:gd name="T39" fmla="*/ 426 h 614"/>
                <a:gd name="T40" fmla="*/ 584 w 584"/>
                <a:gd name="T41" fmla="*/ 372 h 614"/>
                <a:gd name="T42" fmla="*/ 568 w 584"/>
                <a:gd name="T43" fmla="*/ 367 h 614"/>
                <a:gd name="T44" fmla="*/ 548 w 584"/>
                <a:gd name="T45" fmla="*/ 347 h 614"/>
                <a:gd name="T46" fmla="*/ 526 w 584"/>
                <a:gd name="T47" fmla="*/ 311 h 614"/>
                <a:gd name="T48" fmla="*/ 499 w 584"/>
                <a:gd name="T49" fmla="*/ 277 h 614"/>
                <a:gd name="T50" fmla="*/ 456 w 584"/>
                <a:gd name="T51" fmla="*/ 225 h 614"/>
                <a:gd name="T52" fmla="*/ 434 w 584"/>
                <a:gd name="T53" fmla="*/ 197 h 614"/>
                <a:gd name="T54" fmla="*/ 406 w 584"/>
                <a:gd name="T55" fmla="*/ 177 h 614"/>
                <a:gd name="T56" fmla="*/ 373 w 584"/>
                <a:gd name="T57" fmla="*/ 144 h 614"/>
                <a:gd name="T58" fmla="*/ 342 w 584"/>
                <a:gd name="T59" fmla="*/ 124 h 614"/>
                <a:gd name="T60" fmla="*/ 323 w 584"/>
                <a:gd name="T61" fmla="*/ 97 h 614"/>
                <a:gd name="T62" fmla="*/ 281 w 584"/>
                <a:gd name="T63" fmla="*/ 67 h 614"/>
                <a:gd name="T64" fmla="*/ 248 w 584"/>
                <a:gd name="T65" fmla="*/ 44 h 614"/>
                <a:gd name="T66" fmla="*/ 251 w 584"/>
                <a:gd name="T67" fmla="*/ 21 h 614"/>
                <a:gd name="T68" fmla="*/ 262 w 584"/>
                <a:gd name="T69"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4" h="614">
                  <a:moveTo>
                    <a:pt x="0" y="31"/>
                  </a:moveTo>
                  <a:lnTo>
                    <a:pt x="0" y="46"/>
                  </a:lnTo>
                  <a:lnTo>
                    <a:pt x="1" y="58"/>
                  </a:lnTo>
                  <a:lnTo>
                    <a:pt x="4" y="80"/>
                  </a:lnTo>
                  <a:lnTo>
                    <a:pt x="26" y="130"/>
                  </a:lnTo>
                  <a:lnTo>
                    <a:pt x="42" y="191"/>
                  </a:lnTo>
                  <a:lnTo>
                    <a:pt x="51" y="230"/>
                  </a:lnTo>
                  <a:lnTo>
                    <a:pt x="61" y="259"/>
                  </a:lnTo>
                  <a:lnTo>
                    <a:pt x="70" y="303"/>
                  </a:lnTo>
                  <a:lnTo>
                    <a:pt x="83" y="342"/>
                  </a:lnTo>
                  <a:lnTo>
                    <a:pt x="100" y="364"/>
                  </a:lnTo>
                  <a:lnTo>
                    <a:pt x="101" y="384"/>
                  </a:lnTo>
                  <a:lnTo>
                    <a:pt x="114" y="389"/>
                  </a:lnTo>
                  <a:lnTo>
                    <a:pt x="115" y="403"/>
                  </a:lnTo>
                  <a:lnTo>
                    <a:pt x="104" y="433"/>
                  </a:lnTo>
                  <a:lnTo>
                    <a:pt x="101" y="453"/>
                  </a:lnTo>
                  <a:lnTo>
                    <a:pt x="100" y="465"/>
                  </a:lnTo>
                  <a:lnTo>
                    <a:pt x="111" y="492"/>
                  </a:lnTo>
                  <a:lnTo>
                    <a:pt x="112" y="526"/>
                  </a:lnTo>
                  <a:lnTo>
                    <a:pt x="108" y="540"/>
                  </a:lnTo>
                  <a:lnTo>
                    <a:pt x="111" y="547"/>
                  </a:lnTo>
                  <a:lnTo>
                    <a:pt x="120" y="551"/>
                  </a:lnTo>
                  <a:lnTo>
                    <a:pt x="122" y="572"/>
                  </a:lnTo>
                  <a:lnTo>
                    <a:pt x="136" y="592"/>
                  </a:lnTo>
                  <a:lnTo>
                    <a:pt x="150" y="606"/>
                  </a:lnTo>
                  <a:lnTo>
                    <a:pt x="200" y="606"/>
                  </a:lnTo>
                  <a:lnTo>
                    <a:pt x="267" y="603"/>
                  </a:lnTo>
                  <a:lnTo>
                    <a:pt x="401" y="595"/>
                  </a:lnTo>
                  <a:lnTo>
                    <a:pt x="435" y="590"/>
                  </a:lnTo>
                  <a:lnTo>
                    <a:pt x="464" y="590"/>
                  </a:lnTo>
                  <a:lnTo>
                    <a:pt x="465" y="609"/>
                  </a:lnTo>
                  <a:lnTo>
                    <a:pt x="481" y="614"/>
                  </a:lnTo>
                  <a:lnTo>
                    <a:pt x="482" y="587"/>
                  </a:lnTo>
                  <a:lnTo>
                    <a:pt x="473" y="558"/>
                  </a:lnTo>
                  <a:lnTo>
                    <a:pt x="479" y="548"/>
                  </a:lnTo>
                  <a:lnTo>
                    <a:pt x="517" y="553"/>
                  </a:lnTo>
                  <a:lnTo>
                    <a:pt x="548" y="554"/>
                  </a:lnTo>
                  <a:lnTo>
                    <a:pt x="542" y="515"/>
                  </a:lnTo>
                  <a:lnTo>
                    <a:pt x="556" y="453"/>
                  </a:lnTo>
                  <a:lnTo>
                    <a:pt x="565" y="426"/>
                  </a:lnTo>
                  <a:lnTo>
                    <a:pt x="562" y="411"/>
                  </a:lnTo>
                  <a:lnTo>
                    <a:pt x="584" y="372"/>
                  </a:lnTo>
                  <a:lnTo>
                    <a:pt x="581" y="364"/>
                  </a:lnTo>
                  <a:lnTo>
                    <a:pt x="568" y="367"/>
                  </a:lnTo>
                  <a:lnTo>
                    <a:pt x="553" y="359"/>
                  </a:lnTo>
                  <a:lnTo>
                    <a:pt x="548" y="347"/>
                  </a:lnTo>
                  <a:lnTo>
                    <a:pt x="540" y="325"/>
                  </a:lnTo>
                  <a:lnTo>
                    <a:pt x="526" y="311"/>
                  </a:lnTo>
                  <a:lnTo>
                    <a:pt x="509" y="308"/>
                  </a:lnTo>
                  <a:lnTo>
                    <a:pt x="499" y="277"/>
                  </a:lnTo>
                  <a:lnTo>
                    <a:pt x="481" y="238"/>
                  </a:lnTo>
                  <a:lnTo>
                    <a:pt x="456" y="225"/>
                  </a:lnTo>
                  <a:lnTo>
                    <a:pt x="442" y="213"/>
                  </a:lnTo>
                  <a:lnTo>
                    <a:pt x="434" y="197"/>
                  </a:lnTo>
                  <a:lnTo>
                    <a:pt x="421" y="184"/>
                  </a:lnTo>
                  <a:lnTo>
                    <a:pt x="406" y="177"/>
                  </a:lnTo>
                  <a:lnTo>
                    <a:pt x="392" y="158"/>
                  </a:lnTo>
                  <a:lnTo>
                    <a:pt x="373" y="144"/>
                  </a:lnTo>
                  <a:lnTo>
                    <a:pt x="345" y="133"/>
                  </a:lnTo>
                  <a:lnTo>
                    <a:pt x="342" y="124"/>
                  </a:lnTo>
                  <a:lnTo>
                    <a:pt x="326" y="106"/>
                  </a:lnTo>
                  <a:lnTo>
                    <a:pt x="323" y="97"/>
                  </a:lnTo>
                  <a:lnTo>
                    <a:pt x="303" y="66"/>
                  </a:lnTo>
                  <a:lnTo>
                    <a:pt x="281" y="67"/>
                  </a:lnTo>
                  <a:lnTo>
                    <a:pt x="257" y="52"/>
                  </a:lnTo>
                  <a:lnTo>
                    <a:pt x="248" y="44"/>
                  </a:lnTo>
                  <a:lnTo>
                    <a:pt x="247" y="33"/>
                  </a:lnTo>
                  <a:lnTo>
                    <a:pt x="251" y="21"/>
                  </a:lnTo>
                  <a:lnTo>
                    <a:pt x="265" y="14"/>
                  </a:lnTo>
                  <a:lnTo>
                    <a:pt x="262" y="0"/>
                  </a:lnTo>
                  <a:lnTo>
                    <a:pt x="0" y="31"/>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95" name="ALABAMA">
              <a:extLst>
                <a:ext uri="{C183D7F6-B498-43B3-948B-1728B52AA6E4}">
                  <adec:decorative xmlns:adec="http://schemas.microsoft.com/office/drawing/2017/decorative" val="1"/>
                </a:ext>
              </a:extLst>
            </p:cNvPr>
            <p:cNvSpPr>
              <a:spLocks/>
            </p:cNvSpPr>
            <p:nvPr/>
          </p:nvSpPr>
          <p:spPr bwMode="auto">
            <a:xfrm>
              <a:off x="8873055" y="4557552"/>
              <a:ext cx="541628" cy="897821"/>
            </a:xfrm>
            <a:custGeom>
              <a:avLst/>
              <a:gdLst>
                <a:gd name="T0" fmla="*/ 27 w 406"/>
                <a:gd name="T1" fmla="*/ 656 h 673"/>
                <a:gd name="T2" fmla="*/ 17 w 406"/>
                <a:gd name="T3" fmla="*/ 566 h 673"/>
                <a:gd name="T4" fmla="*/ 0 w 406"/>
                <a:gd name="T5" fmla="*/ 448 h 673"/>
                <a:gd name="T6" fmla="*/ 2 w 406"/>
                <a:gd name="T7" fmla="*/ 361 h 673"/>
                <a:gd name="T8" fmla="*/ 6 w 406"/>
                <a:gd name="T9" fmla="*/ 167 h 673"/>
                <a:gd name="T10" fmla="*/ 6 w 406"/>
                <a:gd name="T11" fmla="*/ 63 h 673"/>
                <a:gd name="T12" fmla="*/ 6 w 406"/>
                <a:gd name="T13" fmla="*/ 24 h 673"/>
                <a:gd name="T14" fmla="*/ 284 w 406"/>
                <a:gd name="T15" fmla="*/ 0 h 673"/>
                <a:gd name="T16" fmla="*/ 284 w 406"/>
                <a:gd name="T17" fmla="*/ 15 h 673"/>
                <a:gd name="T18" fmla="*/ 284 w 406"/>
                <a:gd name="T19" fmla="*/ 27 h 673"/>
                <a:gd name="T20" fmla="*/ 289 w 406"/>
                <a:gd name="T21" fmla="*/ 49 h 673"/>
                <a:gd name="T22" fmla="*/ 309 w 406"/>
                <a:gd name="T23" fmla="*/ 99 h 673"/>
                <a:gd name="T24" fmla="*/ 325 w 406"/>
                <a:gd name="T25" fmla="*/ 160 h 673"/>
                <a:gd name="T26" fmla="*/ 334 w 406"/>
                <a:gd name="T27" fmla="*/ 199 h 673"/>
                <a:gd name="T28" fmla="*/ 344 w 406"/>
                <a:gd name="T29" fmla="*/ 228 h 673"/>
                <a:gd name="T30" fmla="*/ 353 w 406"/>
                <a:gd name="T31" fmla="*/ 272 h 673"/>
                <a:gd name="T32" fmla="*/ 367 w 406"/>
                <a:gd name="T33" fmla="*/ 311 h 673"/>
                <a:gd name="T34" fmla="*/ 383 w 406"/>
                <a:gd name="T35" fmla="*/ 333 h 673"/>
                <a:gd name="T36" fmla="*/ 386 w 406"/>
                <a:gd name="T37" fmla="*/ 353 h 673"/>
                <a:gd name="T38" fmla="*/ 398 w 406"/>
                <a:gd name="T39" fmla="*/ 358 h 673"/>
                <a:gd name="T40" fmla="*/ 398 w 406"/>
                <a:gd name="T41" fmla="*/ 372 h 673"/>
                <a:gd name="T42" fmla="*/ 387 w 406"/>
                <a:gd name="T43" fmla="*/ 402 h 673"/>
                <a:gd name="T44" fmla="*/ 384 w 406"/>
                <a:gd name="T45" fmla="*/ 422 h 673"/>
                <a:gd name="T46" fmla="*/ 384 w 406"/>
                <a:gd name="T47" fmla="*/ 434 h 673"/>
                <a:gd name="T48" fmla="*/ 394 w 406"/>
                <a:gd name="T49" fmla="*/ 461 h 673"/>
                <a:gd name="T50" fmla="*/ 395 w 406"/>
                <a:gd name="T51" fmla="*/ 495 h 673"/>
                <a:gd name="T52" fmla="*/ 391 w 406"/>
                <a:gd name="T53" fmla="*/ 509 h 673"/>
                <a:gd name="T54" fmla="*/ 395 w 406"/>
                <a:gd name="T55" fmla="*/ 516 h 673"/>
                <a:gd name="T56" fmla="*/ 403 w 406"/>
                <a:gd name="T57" fmla="*/ 520 h 673"/>
                <a:gd name="T58" fmla="*/ 406 w 406"/>
                <a:gd name="T59" fmla="*/ 537 h 673"/>
                <a:gd name="T60" fmla="*/ 370 w 406"/>
                <a:gd name="T61" fmla="*/ 536 h 673"/>
                <a:gd name="T62" fmla="*/ 328 w 406"/>
                <a:gd name="T63" fmla="*/ 541 h 673"/>
                <a:gd name="T64" fmla="*/ 169 w 406"/>
                <a:gd name="T65" fmla="*/ 558 h 673"/>
                <a:gd name="T66" fmla="*/ 103 w 406"/>
                <a:gd name="T67" fmla="*/ 567 h 673"/>
                <a:gd name="T68" fmla="*/ 103 w 406"/>
                <a:gd name="T69" fmla="*/ 584 h 673"/>
                <a:gd name="T70" fmla="*/ 114 w 406"/>
                <a:gd name="T71" fmla="*/ 597 h 673"/>
                <a:gd name="T72" fmla="*/ 130 w 406"/>
                <a:gd name="T73" fmla="*/ 608 h 673"/>
                <a:gd name="T74" fmla="*/ 133 w 406"/>
                <a:gd name="T75" fmla="*/ 658 h 673"/>
                <a:gd name="T76" fmla="*/ 99 w 406"/>
                <a:gd name="T77" fmla="*/ 673 h 673"/>
                <a:gd name="T78" fmla="*/ 81 w 406"/>
                <a:gd name="T79" fmla="*/ 672 h 673"/>
                <a:gd name="T80" fmla="*/ 99 w 406"/>
                <a:gd name="T81" fmla="*/ 659 h 673"/>
                <a:gd name="T82" fmla="*/ 99 w 406"/>
                <a:gd name="T83" fmla="*/ 653 h 673"/>
                <a:gd name="T84" fmla="*/ 80 w 406"/>
                <a:gd name="T85" fmla="*/ 616 h 673"/>
                <a:gd name="T86" fmla="*/ 66 w 406"/>
                <a:gd name="T87" fmla="*/ 612 h 673"/>
                <a:gd name="T88" fmla="*/ 56 w 406"/>
                <a:gd name="T89" fmla="*/ 639 h 673"/>
                <a:gd name="T90" fmla="*/ 49 w 406"/>
                <a:gd name="T91" fmla="*/ 656 h 673"/>
                <a:gd name="T92" fmla="*/ 44 w 406"/>
                <a:gd name="T93" fmla="*/ 656 h 673"/>
                <a:gd name="T94" fmla="*/ 27 w 406"/>
                <a:gd name="T95" fmla="*/ 65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673">
                  <a:moveTo>
                    <a:pt x="27" y="656"/>
                  </a:moveTo>
                  <a:lnTo>
                    <a:pt x="17" y="566"/>
                  </a:lnTo>
                  <a:lnTo>
                    <a:pt x="0" y="448"/>
                  </a:lnTo>
                  <a:lnTo>
                    <a:pt x="2" y="361"/>
                  </a:lnTo>
                  <a:lnTo>
                    <a:pt x="6" y="167"/>
                  </a:lnTo>
                  <a:lnTo>
                    <a:pt x="6" y="63"/>
                  </a:lnTo>
                  <a:lnTo>
                    <a:pt x="6" y="24"/>
                  </a:lnTo>
                  <a:lnTo>
                    <a:pt x="284" y="0"/>
                  </a:lnTo>
                  <a:lnTo>
                    <a:pt x="284" y="15"/>
                  </a:lnTo>
                  <a:lnTo>
                    <a:pt x="284" y="27"/>
                  </a:lnTo>
                  <a:lnTo>
                    <a:pt x="289" y="49"/>
                  </a:lnTo>
                  <a:lnTo>
                    <a:pt x="309" y="99"/>
                  </a:lnTo>
                  <a:lnTo>
                    <a:pt x="325" y="160"/>
                  </a:lnTo>
                  <a:lnTo>
                    <a:pt x="334" y="199"/>
                  </a:lnTo>
                  <a:lnTo>
                    <a:pt x="344" y="228"/>
                  </a:lnTo>
                  <a:lnTo>
                    <a:pt x="353" y="272"/>
                  </a:lnTo>
                  <a:lnTo>
                    <a:pt x="367" y="311"/>
                  </a:lnTo>
                  <a:lnTo>
                    <a:pt x="383" y="333"/>
                  </a:lnTo>
                  <a:lnTo>
                    <a:pt x="386" y="353"/>
                  </a:lnTo>
                  <a:lnTo>
                    <a:pt x="398" y="358"/>
                  </a:lnTo>
                  <a:lnTo>
                    <a:pt x="398" y="372"/>
                  </a:lnTo>
                  <a:lnTo>
                    <a:pt x="387" y="402"/>
                  </a:lnTo>
                  <a:lnTo>
                    <a:pt x="384" y="422"/>
                  </a:lnTo>
                  <a:lnTo>
                    <a:pt x="384" y="434"/>
                  </a:lnTo>
                  <a:lnTo>
                    <a:pt x="394" y="461"/>
                  </a:lnTo>
                  <a:lnTo>
                    <a:pt x="395" y="495"/>
                  </a:lnTo>
                  <a:lnTo>
                    <a:pt x="391" y="509"/>
                  </a:lnTo>
                  <a:lnTo>
                    <a:pt x="395" y="516"/>
                  </a:lnTo>
                  <a:lnTo>
                    <a:pt x="403" y="520"/>
                  </a:lnTo>
                  <a:lnTo>
                    <a:pt x="406" y="537"/>
                  </a:lnTo>
                  <a:lnTo>
                    <a:pt x="370" y="536"/>
                  </a:lnTo>
                  <a:lnTo>
                    <a:pt x="328" y="541"/>
                  </a:lnTo>
                  <a:lnTo>
                    <a:pt x="169" y="558"/>
                  </a:lnTo>
                  <a:lnTo>
                    <a:pt x="103" y="567"/>
                  </a:lnTo>
                  <a:lnTo>
                    <a:pt x="103" y="584"/>
                  </a:lnTo>
                  <a:lnTo>
                    <a:pt x="114" y="597"/>
                  </a:lnTo>
                  <a:lnTo>
                    <a:pt x="130" y="608"/>
                  </a:lnTo>
                  <a:lnTo>
                    <a:pt x="133" y="658"/>
                  </a:lnTo>
                  <a:lnTo>
                    <a:pt x="99" y="673"/>
                  </a:lnTo>
                  <a:lnTo>
                    <a:pt x="81" y="672"/>
                  </a:lnTo>
                  <a:lnTo>
                    <a:pt x="99" y="659"/>
                  </a:lnTo>
                  <a:lnTo>
                    <a:pt x="99" y="653"/>
                  </a:lnTo>
                  <a:lnTo>
                    <a:pt x="80" y="616"/>
                  </a:lnTo>
                  <a:lnTo>
                    <a:pt x="66" y="612"/>
                  </a:lnTo>
                  <a:lnTo>
                    <a:pt x="56" y="639"/>
                  </a:lnTo>
                  <a:lnTo>
                    <a:pt x="49" y="656"/>
                  </a:lnTo>
                  <a:lnTo>
                    <a:pt x="44" y="656"/>
                  </a:lnTo>
                  <a:lnTo>
                    <a:pt x="27" y="656"/>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97" name="MISSISSIPPI">
              <a:extLst>
                <a:ext uri="{C183D7F6-B498-43B3-948B-1728B52AA6E4}">
                  <adec:decorative xmlns:adec="http://schemas.microsoft.com/office/drawing/2017/decorative" val="1"/>
                </a:ext>
              </a:extLst>
            </p:cNvPr>
            <p:cNvSpPr>
              <a:spLocks/>
            </p:cNvSpPr>
            <p:nvPr/>
          </p:nvSpPr>
          <p:spPr bwMode="auto">
            <a:xfrm>
              <a:off x="8398131" y="4589570"/>
              <a:ext cx="512278" cy="884481"/>
            </a:xfrm>
            <a:custGeom>
              <a:avLst/>
              <a:gdLst>
                <a:gd name="T0" fmla="*/ 384 w 384"/>
                <a:gd name="T1" fmla="*/ 624 h 663"/>
                <a:gd name="T2" fmla="*/ 383 w 384"/>
                <a:gd name="T3" fmla="*/ 632 h 663"/>
                <a:gd name="T4" fmla="*/ 352 w 384"/>
                <a:gd name="T5" fmla="*/ 632 h 663"/>
                <a:gd name="T6" fmla="*/ 342 w 384"/>
                <a:gd name="T7" fmla="*/ 627 h 663"/>
                <a:gd name="T8" fmla="*/ 328 w 384"/>
                <a:gd name="T9" fmla="*/ 626 h 663"/>
                <a:gd name="T10" fmla="*/ 286 w 384"/>
                <a:gd name="T11" fmla="*/ 638 h 663"/>
                <a:gd name="T12" fmla="*/ 275 w 384"/>
                <a:gd name="T13" fmla="*/ 632 h 663"/>
                <a:gd name="T14" fmla="*/ 259 w 384"/>
                <a:gd name="T15" fmla="*/ 659 h 663"/>
                <a:gd name="T16" fmla="*/ 252 w 384"/>
                <a:gd name="T17" fmla="*/ 663 h 663"/>
                <a:gd name="T18" fmla="*/ 245 w 384"/>
                <a:gd name="T19" fmla="*/ 648 h 663"/>
                <a:gd name="T20" fmla="*/ 238 w 384"/>
                <a:gd name="T21" fmla="*/ 624 h 663"/>
                <a:gd name="T22" fmla="*/ 216 w 384"/>
                <a:gd name="T23" fmla="*/ 604 h 663"/>
                <a:gd name="T24" fmla="*/ 223 w 384"/>
                <a:gd name="T25" fmla="*/ 570 h 663"/>
                <a:gd name="T26" fmla="*/ 219 w 384"/>
                <a:gd name="T27" fmla="*/ 563 h 663"/>
                <a:gd name="T28" fmla="*/ 208 w 384"/>
                <a:gd name="T29" fmla="*/ 565 h 663"/>
                <a:gd name="T30" fmla="*/ 158 w 384"/>
                <a:gd name="T31" fmla="*/ 571 h 663"/>
                <a:gd name="T32" fmla="*/ 5 w 384"/>
                <a:gd name="T33" fmla="*/ 573 h 663"/>
                <a:gd name="T34" fmla="*/ 0 w 384"/>
                <a:gd name="T35" fmla="*/ 559 h 663"/>
                <a:gd name="T36" fmla="*/ 6 w 384"/>
                <a:gd name="T37" fmla="*/ 507 h 663"/>
                <a:gd name="T38" fmla="*/ 25 w 384"/>
                <a:gd name="T39" fmla="*/ 471 h 663"/>
                <a:gd name="T40" fmla="*/ 58 w 384"/>
                <a:gd name="T41" fmla="*/ 414 h 663"/>
                <a:gd name="T42" fmla="*/ 55 w 384"/>
                <a:gd name="T43" fmla="*/ 399 h 663"/>
                <a:gd name="T44" fmla="*/ 63 w 384"/>
                <a:gd name="T45" fmla="*/ 395 h 663"/>
                <a:gd name="T46" fmla="*/ 66 w 384"/>
                <a:gd name="T47" fmla="*/ 382 h 663"/>
                <a:gd name="T48" fmla="*/ 52 w 384"/>
                <a:gd name="T49" fmla="*/ 370 h 663"/>
                <a:gd name="T50" fmla="*/ 50 w 384"/>
                <a:gd name="T51" fmla="*/ 356 h 663"/>
                <a:gd name="T52" fmla="*/ 39 w 384"/>
                <a:gd name="T53" fmla="*/ 331 h 663"/>
                <a:gd name="T54" fmla="*/ 38 w 384"/>
                <a:gd name="T55" fmla="*/ 293 h 663"/>
                <a:gd name="T56" fmla="*/ 47 w 384"/>
                <a:gd name="T57" fmla="*/ 278 h 663"/>
                <a:gd name="T58" fmla="*/ 45 w 384"/>
                <a:gd name="T59" fmla="*/ 257 h 663"/>
                <a:gd name="T60" fmla="*/ 35 w 384"/>
                <a:gd name="T61" fmla="*/ 237 h 663"/>
                <a:gd name="T62" fmla="*/ 44 w 384"/>
                <a:gd name="T63" fmla="*/ 228 h 663"/>
                <a:gd name="T64" fmla="*/ 33 w 384"/>
                <a:gd name="T65" fmla="*/ 212 h 663"/>
                <a:gd name="T66" fmla="*/ 36 w 384"/>
                <a:gd name="T67" fmla="*/ 203 h 663"/>
                <a:gd name="T68" fmla="*/ 47 w 384"/>
                <a:gd name="T69" fmla="*/ 162 h 663"/>
                <a:gd name="T70" fmla="*/ 63 w 384"/>
                <a:gd name="T71" fmla="*/ 148 h 663"/>
                <a:gd name="T72" fmla="*/ 58 w 384"/>
                <a:gd name="T73" fmla="*/ 134 h 663"/>
                <a:gd name="T74" fmla="*/ 81 w 384"/>
                <a:gd name="T75" fmla="*/ 101 h 663"/>
                <a:gd name="T76" fmla="*/ 99 w 384"/>
                <a:gd name="T77" fmla="*/ 92 h 663"/>
                <a:gd name="T78" fmla="*/ 97 w 384"/>
                <a:gd name="T79" fmla="*/ 83 h 663"/>
                <a:gd name="T80" fmla="*/ 95 w 384"/>
                <a:gd name="T81" fmla="*/ 72 h 663"/>
                <a:gd name="T82" fmla="*/ 113 w 384"/>
                <a:gd name="T83" fmla="*/ 37 h 663"/>
                <a:gd name="T84" fmla="*/ 128 w 384"/>
                <a:gd name="T85" fmla="*/ 30 h 663"/>
                <a:gd name="T86" fmla="*/ 128 w 384"/>
                <a:gd name="T87" fmla="*/ 23 h 663"/>
                <a:gd name="T88" fmla="*/ 362 w 384"/>
                <a:gd name="T89" fmla="*/ 0 h 663"/>
                <a:gd name="T90" fmla="*/ 364 w 384"/>
                <a:gd name="T91" fmla="*/ 39 h 663"/>
                <a:gd name="T92" fmla="*/ 364 w 384"/>
                <a:gd name="T93" fmla="*/ 142 h 663"/>
                <a:gd name="T94" fmla="*/ 359 w 384"/>
                <a:gd name="T95" fmla="*/ 337 h 663"/>
                <a:gd name="T96" fmla="*/ 358 w 384"/>
                <a:gd name="T97" fmla="*/ 424 h 663"/>
                <a:gd name="T98" fmla="*/ 375 w 384"/>
                <a:gd name="T99" fmla="*/ 542 h 663"/>
                <a:gd name="T100" fmla="*/ 384 w 384"/>
                <a:gd name="T101" fmla="*/ 624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 h="663">
                  <a:moveTo>
                    <a:pt x="384" y="624"/>
                  </a:moveTo>
                  <a:lnTo>
                    <a:pt x="383" y="632"/>
                  </a:lnTo>
                  <a:lnTo>
                    <a:pt x="352" y="632"/>
                  </a:lnTo>
                  <a:lnTo>
                    <a:pt x="342" y="627"/>
                  </a:lnTo>
                  <a:lnTo>
                    <a:pt x="328" y="626"/>
                  </a:lnTo>
                  <a:lnTo>
                    <a:pt x="286" y="638"/>
                  </a:lnTo>
                  <a:lnTo>
                    <a:pt x="275" y="632"/>
                  </a:lnTo>
                  <a:lnTo>
                    <a:pt x="259" y="659"/>
                  </a:lnTo>
                  <a:lnTo>
                    <a:pt x="252" y="663"/>
                  </a:lnTo>
                  <a:lnTo>
                    <a:pt x="245" y="648"/>
                  </a:lnTo>
                  <a:lnTo>
                    <a:pt x="238" y="624"/>
                  </a:lnTo>
                  <a:lnTo>
                    <a:pt x="216" y="604"/>
                  </a:lnTo>
                  <a:lnTo>
                    <a:pt x="223" y="570"/>
                  </a:lnTo>
                  <a:lnTo>
                    <a:pt x="219" y="563"/>
                  </a:lnTo>
                  <a:lnTo>
                    <a:pt x="208" y="565"/>
                  </a:lnTo>
                  <a:lnTo>
                    <a:pt x="158" y="571"/>
                  </a:lnTo>
                  <a:lnTo>
                    <a:pt x="5" y="573"/>
                  </a:lnTo>
                  <a:lnTo>
                    <a:pt x="0" y="559"/>
                  </a:lnTo>
                  <a:lnTo>
                    <a:pt x="6" y="507"/>
                  </a:lnTo>
                  <a:lnTo>
                    <a:pt x="25" y="471"/>
                  </a:lnTo>
                  <a:lnTo>
                    <a:pt x="58" y="414"/>
                  </a:lnTo>
                  <a:lnTo>
                    <a:pt x="55" y="399"/>
                  </a:lnTo>
                  <a:lnTo>
                    <a:pt x="63" y="395"/>
                  </a:lnTo>
                  <a:lnTo>
                    <a:pt x="66" y="382"/>
                  </a:lnTo>
                  <a:lnTo>
                    <a:pt x="52" y="370"/>
                  </a:lnTo>
                  <a:lnTo>
                    <a:pt x="50" y="356"/>
                  </a:lnTo>
                  <a:lnTo>
                    <a:pt x="39" y="331"/>
                  </a:lnTo>
                  <a:lnTo>
                    <a:pt x="38" y="293"/>
                  </a:lnTo>
                  <a:lnTo>
                    <a:pt x="47" y="278"/>
                  </a:lnTo>
                  <a:lnTo>
                    <a:pt x="45" y="257"/>
                  </a:lnTo>
                  <a:lnTo>
                    <a:pt x="35" y="237"/>
                  </a:lnTo>
                  <a:lnTo>
                    <a:pt x="44" y="228"/>
                  </a:lnTo>
                  <a:lnTo>
                    <a:pt x="33" y="212"/>
                  </a:lnTo>
                  <a:lnTo>
                    <a:pt x="36" y="203"/>
                  </a:lnTo>
                  <a:lnTo>
                    <a:pt x="47" y="162"/>
                  </a:lnTo>
                  <a:lnTo>
                    <a:pt x="63" y="148"/>
                  </a:lnTo>
                  <a:lnTo>
                    <a:pt x="58" y="134"/>
                  </a:lnTo>
                  <a:lnTo>
                    <a:pt x="81" y="101"/>
                  </a:lnTo>
                  <a:lnTo>
                    <a:pt x="99" y="92"/>
                  </a:lnTo>
                  <a:lnTo>
                    <a:pt x="97" y="83"/>
                  </a:lnTo>
                  <a:lnTo>
                    <a:pt x="95" y="72"/>
                  </a:lnTo>
                  <a:lnTo>
                    <a:pt x="113" y="37"/>
                  </a:lnTo>
                  <a:lnTo>
                    <a:pt x="128" y="30"/>
                  </a:lnTo>
                  <a:lnTo>
                    <a:pt x="128" y="23"/>
                  </a:lnTo>
                  <a:lnTo>
                    <a:pt x="362" y="0"/>
                  </a:lnTo>
                  <a:lnTo>
                    <a:pt x="364" y="39"/>
                  </a:lnTo>
                  <a:lnTo>
                    <a:pt x="364" y="142"/>
                  </a:lnTo>
                  <a:lnTo>
                    <a:pt x="359" y="337"/>
                  </a:lnTo>
                  <a:lnTo>
                    <a:pt x="358" y="424"/>
                  </a:lnTo>
                  <a:lnTo>
                    <a:pt x="375" y="542"/>
                  </a:lnTo>
                  <a:lnTo>
                    <a:pt x="384" y="624"/>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86" name="NORTH CAROLINA">
              <a:extLst>
                <a:ext uri="{C183D7F6-B498-43B3-948B-1728B52AA6E4}">
                  <adec:decorative xmlns:adec="http://schemas.microsoft.com/office/drawing/2017/decorative" val="1"/>
                </a:ext>
              </a:extLst>
            </p:cNvPr>
            <p:cNvSpPr>
              <a:spLocks noEditPoints="1"/>
            </p:cNvSpPr>
            <p:nvPr/>
          </p:nvSpPr>
          <p:spPr bwMode="auto">
            <a:xfrm>
              <a:off x="9421353" y="4047942"/>
              <a:ext cx="1291368" cy="564307"/>
            </a:xfrm>
            <a:custGeom>
              <a:avLst/>
              <a:gdLst>
                <a:gd name="T0" fmla="*/ 901 w 968"/>
                <a:gd name="T1" fmla="*/ 31 h 423"/>
                <a:gd name="T2" fmla="*/ 938 w 968"/>
                <a:gd name="T3" fmla="*/ 86 h 423"/>
                <a:gd name="T4" fmla="*/ 927 w 968"/>
                <a:gd name="T5" fmla="*/ 101 h 423"/>
                <a:gd name="T6" fmla="*/ 930 w 968"/>
                <a:gd name="T7" fmla="*/ 133 h 423"/>
                <a:gd name="T8" fmla="*/ 910 w 968"/>
                <a:gd name="T9" fmla="*/ 153 h 423"/>
                <a:gd name="T10" fmla="*/ 879 w 968"/>
                <a:gd name="T11" fmla="*/ 181 h 423"/>
                <a:gd name="T12" fmla="*/ 855 w 968"/>
                <a:gd name="T13" fmla="*/ 178 h 423"/>
                <a:gd name="T14" fmla="*/ 846 w 968"/>
                <a:gd name="T15" fmla="*/ 178 h 423"/>
                <a:gd name="T16" fmla="*/ 859 w 968"/>
                <a:gd name="T17" fmla="*/ 184 h 423"/>
                <a:gd name="T18" fmla="*/ 852 w 968"/>
                <a:gd name="T19" fmla="*/ 233 h 423"/>
                <a:gd name="T20" fmla="*/ 882 w 968"/>
                <a:gd name="T21" fmla="*/ 242 h 423"/>
                <a:gd name="T22" fmla="*/ 904 w 968"/>
                <a:gd name="T23" fmla="*/ 225 h 423"/>
                <a:gd name="T24" fmla="*/ 873 w 968"/>
                <a:gd name="T25" fmla="*/ 278 h 423"/>
                <a:gd name="T26" fmla="*/ 857 w 968"/>
                <a:gd name="T27" fmla="*/ 275 h 423"/>
                <a:gd name="T28" fmla="*/ 809 w 968"/>
                <a:gd name="T29" fmla="*/ 293 h 423"/>
                <a:gd name="T30" fmla="*/ 746 w 968"/>
                <a:gd name="T31" fmla="*/ 356 h 423"/>
                <a:gd name="T32" fmla="*/ 732 w 968"/>
                <a:gd name="T33" fmla="*/ 412 h 423"/>
                <a:gd name="T34" fmla="*/ 668 w 968"/>
                <a:gd name="T35" fmla="*/ 423 h 423"/>
                <a:gd name="T36" fmla="*/ 528 w 968"/>
                <a:gd name="T37" fmla="*/ 325 h 423"/>
                <a:gd name="T38" fmla="*/ 431 w 968"/>
                <a:gd name="T39" fmla="*/ 328 h 423"/>
                <a:gd name="T40" fmla="*/ 393 w 968"/>
                <a:gd name="T41" fmla="*/ 312 h 423"/>
                <a:gd name="T42" fmla="*/ 272 w 968"/>
                <a:gd name="T43" fmla="*/ 303 h 423"/>
                <a:gd name="T44" fmla="*/ 170 w 968"/>
                <a:gd name="T45" fmla="*/ 336 h 423"/>
                <a:gd name="T46" fmla="*/ 0 w 968"/>
                <a:gd name="T47" fmla="*/ 368 h 423"/>
                <a:gd name="T48" fmla="*/ 14 w 968"/>
                <a:gd name="T49" fmla="*/ 334 h 423"/>
                <a:gd name="T50" fmla="*/ 34 w 968"/>
                <a:gd name="T51" fmla="*/ 306 h 423"/>
                <a:gd name="T52" fmla="*/ 86 w 968"/>
                <a:gd name="T53" fmla="*/ 281 h 423"/>
                <a:gd name="T54" fmla="*/ 139 w 968"/>
                <a:gd name="T55" fmla="*/ 245 h 423"/>
                <a:gd name="T56" fmla="*/ 167 w 968"/>
                <a:gd name="T57" fmla="*/ 201 h 423"/>
                <a:gd name="T58" fmla="*/ 172 w 968"/>
                <a:gd name="T59" fmla="*/ 201 h 423"/>
                <a:gd name="T60" fmla="*/ 173 w 968"/>
                <a:gd name="T61" fmla="*/ 206 h 423"/>
                <a:gd name="T62" fmla="*/ 176 w 968"/>
                <a:gd name="T63" fmla="*/ 208 h 423"/>
                <a:gd name="T64" fmla="*/ 189 w 968"/>
                <a:gd name="T65" fmla="*/ 209 h 423"/>
                <a:gd name="T66" fmla="*/ 215 w 968"/>
                <a:gd name="T67" fmla="*/ 184 h 423"/>
                <a:gd name="T68" fmla="*/ 240 w 968"/>
                <a:gd name="T69" fmla="*/ 164 h 423"/>
                <a:gd name="T70" fmla="*/ 261 w 968"/>
                <a:gd name="T71" fmla="*/ 134 h 423"/>
                <a:gd name="T72" fmla="*/ 289 w 968"/>
                <a:gd name="T73" fmla="*/ 111 h 423"/>
                <a:gd name="T74" fmla="*/ 432 w 968"/>
                <a:gd name="T75" fmla="*/ 92 h 423"/>
                <a:gd name="T76" fmla="*/ 662 w 968"/>
                <a:gd name="T77" fmla="*/ 50 h 423"/>
                <a:gd name="T78" fmla="*/ 857 w 968"/>
                <a:gd name="T79" fmla="*/ 8 h 423"/>
                <a:gd name="T80" fmla="*/ 915 w 968"/>
                <a:gd name="T81" fmla="*/ 208 h 423"/>
                <a:gd name="T82" fmla="*/ 951 w 968"/>
                <a:gd name="T83" fmla="*/ 176 h 423"/>
                <a:gd name="T84" fmla="*/ 962 w 968"/>
                <a:gd name="T85" fmla="*/ 159 h 423"/>
                <a:gd name="T86" fmla="*/ 948 w 968"/>
                <a:gd name="T87" fmla="*/ 106 h 423"/>
                <a:gd name="T88" fmla="*/ 949 w 968"/>
                <a:gd name="T89" fmla="*/ 94 h 423"/>
                <a:gd name="T90" fmla="*/ 968 w 968"/>
                <a:gd name="T91" fmla="*/ 155 h 423"/>
                <a:gd name="T92" fmla="*/ 946 w 968"/>
                <a:gd name="T93" fmla="*/ 186 h 423"/>
                <a:gd name="T94" fmla="*/ 921 w 968"/>
                <a:gd name="T95" fmla="*/ 209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8" h="423">
                  <a:moveTo>
                    <a:pt x="888" y="0"/>
                  </a:moveTo>
                  <a:lnTo>
                    <a:pt x="901" y="31"/>
                  </a:lnTo>
                  <a:lnTo>
                    <a:pt x="923" y="72"/>
                  </a:lnTo>
                  <a:lnTo>
                    <a:pt x="938" y="86"/>
                  </a:lnTo>
                  <a:lnTo>
                    <a:pt x="943" y="101"/>
                  </a:lnTo>
                  <a:lnTo>
                    <a:pt x="927" y="101"/>
                  </a:lnTo>
                  <a:lnTo>
                    <a:pt x="932" y="106"/>
                  </a:lnTo>
                  <a:lnTo>
                    <a:pt x="930" y="133"/>
                  </a:lnTo>
                  <a:lnTo>
                    <a:pt x="915" y="141"/>
                  </a:lnTo>
                  <a:lnTo>
                    <a:pt x="910" y="153"/>
                  </a:lnTo>
                  <a:lnTo>
                    <a:pt x="902" y="172"/>
                  </a:lnTo>
                  <a:lnTo>
                    <a:pt x="879" y="181"/>
                  </a:lnTo>
                  <a:lnTo>
                    <a:pt x="863" y="180"/>
                  </a:lnTo>
                  <a:lnTo>
                    <a:pt x="855" y="178"/>
                  </a:lnTo>
                  <a:lnTo>
                    <a:pt x="845" y="170"/>
                  </a:lnTo>
                  <a:lnTo>
                    <a:pt x="846" y="178"/>
                  </a:lnTo>
                  <a:lnTo>
                    <a:pt x="846" y="184"/>
                  </a:lnTo>
                  <a:lnTo>
                    <a:pt x="859" y="184"/>
                  </a:lnTo>
                  <a:lnTo>
                    <a:pt x="863" y="192"/>
                  </a:lnTo>
                  <a:lnTo>
                    <a:pt x="852" y="233"/>
                  </a:lnTo>
                  <a:lnTo>
                    <a:pt x="877" y="233"/>
                  </a:lnTo>
                  <a:lnTo>
                    <a:pt x="882" y="242"/>
                  </a:lnTo>
                  <a:lnTo>
                    <a:pt x="896" y="228"/>
                  </a:lnTo>
                  <a:lnTo>
                    <a:pt x="904" y="225"/>
                  </a:lnTo>
                  <a:lnTo>
                    <a:pt x="891" y="247"/>
                  </a:lnTo>
                  <a:lnTo>
                    <a:pt x="873" y="278"/>
                  </a:lnTo>
                  <a:lnTo>
                    <a:pt x="865" y="278"/>
                  </a:lnTo>
                  <a:lnTo>
                    <a:pt x="857" y="275"/>
                  </a:lnTo>
                  <a:lnTo>
                    <a:pt x="840" y="278"/>
                  </a:lnTo>
                  <a:lnTo>
                    <a:pt x="809" y="293"/>
                  </a:lnTo>
                  <a:lnTo>
                    <a:pt x="768" y="326"/>
                  </a:lnTo>
                  <a:lnTo>
                    <a:pt x="746" y="356"/>
                  </a:lnTo>
                  <a:lnTo>
                    <a:pt x="735" y="397"/>
                  </a:lnTo>
                  <a:lnTo>
                    <a:pt x="732" y="412"/>
                  </a:lnTo>
                  <a:lnTo>
                    <a:pt x="702" y="415"/>
                  </a:lnTo>
                  <a:lnTo>
                    <a:pt x="668" y="423"/>
                  </a:lnTo>
                  <a:lnTo>
                    <a:pt x="606" y="372"/>
                  </a:lnTo>
                  <a:lnTo>
                    <a:pt x="528" y="325"/>
                  </a:lnTo>
                  <a:lnTo>
                    <a:pt x="509" y="320"/>
                  </a:lnTo>
                  <a:lnTo>
                    <a:pt x="431" y="328"/>
                  </a:lnTo>
                  <a:lnTo>
                    <a:pt x="404" y="333"/>
                  </a:lnTo>
                  <a:lnTo>
                    <a:pt x="393" y="312"/>
                  </a:lnTo>
                  <a:lnTo>
                    <a:pt x="375" y="300"/>
                  </a:lnTo>
                  <a:lnTo>
                    <a:pt x="272" y="303"/>
                  </a:lnTo>
                  <a:lnTo>
                    <a:pt x="226" y="308"/>
                  </a:lnTo>
                  <a:lnTo>
                    <a:pt x="170" y="336"/>
                  </a:lnTo>
                  <a:lnTo>
                    <a:pt x="131" y="353"/>
                  </a:lnTo>
                  <a:lnTo>
                    <a:pt x="0" y="368"/>
                  </a:lnTo>
                  <a:lnTo>
                    <a:pt x="3" y="343"/>
                  </a:lnTo>
                  <a:lnTo>
                    <a:pt x="14" y="334"/>
                  </a:lnTo>
                  <a:lnTo>
                    <a:pt x="31" y="329"/>
                  </a:lnTo>
                  <a:lnTo>
                    <a:pt x="34" y="306"/>
                  </a:lnTo>
                  <a:lnTo>
                    <a:pt x="61" y="289"/>
                  </a:lnTo>
                  <a:lnTo>
                    <a:pt x="86" y="281"/>
                  </a:lnTo>
                  <a:lnTo>
                    <a:pt x="112" y="258"/>
                  </a:lnTo>
                  <a:lnTo>
                    <a:pt x="139" y="245"/>
                  </a:lnTo>
                  <a:lnTo>
                    <a:pt x="143" y="226"/>
                  </a:lnTo>
                  <a:lnTo>
                    <a:pt x="167" y="201"/>
                  </a:lnTo>
                  <a:lnTo>
                    <a:pt x="172" y="201"/>
                  </a:lnTo>
                  <a:lnTo>
                    <a:pt x="172" y="201"/>
                  </a:lnTo>
                  <a:lnTo>
                    <a:pt x="172" y="205"/>
                  </a:lnTo>
                  <a:lnTo>
                    <a:pt x="173" y="206"/>
                  </a:lnTo>
                  <a:lnTo>
                    <a:pt x="176" y="208"/>
                  </a:lnTo>
                  <a:lnTo>
                    <a:pt x="176" y="208"/>
                  </a:lnTo>
                  <a:lnTo>
                    <a:pt x="184" y="209"/>
                  </a:lnTo>
                  <a:lnTo>
                    <a:pt x="189" y="209"/>
                  </a:lnTo>
                  <a:lnTo>
                    <a:pt x="203" y="187"/>
                  </a:lnTo>
                  <a:lnTo>
                    <a:pt x="215" y="184"/>
                  </a:lnTo>
                  <a:lnTo>
                    <a:pt x="229" y="186"/>
                  </a:lnTo>
                  <a:lnTo>
                    <a:pt x="240" y="164"/>
                  </a:lnTo>
                  <a:lnTo>
                    <a:pt x="257" y="147"/>
                  </a:lnTo>
                  <a:lnTo>
                    <a:pt x="261" y="134"/>
                  </a:lnTo>
                  <a:lnTo>
                    <a:pt x="262" y="111"/>
                  </a:lnTo>
                  <a:lnTo>
                    <a:pt x="289" y="111"/>
                  </a:lnTo>
                  <a:lnTo>
                    <a:pt x="334" y="106"/>
                  </a:lnTo>
                  <a:lnTo>
                    <a:pt x="432" y="92"/>
                  </a:lnTo>
                  <a:lnTo>
                    <a:pt x="528" y="78"/>
                  </a:lnTo>
                  <a:lnTo>
                    <a:pt x="662" y="50"/>
                  </a:lnTo>
                  <a:lnTo>
                    <a:pt x="787" y="23"/>
                  </a:lnTo>
                  <a:lnTo>
                    <a:pt x="857" y="8"/>
                  </a:lnTo>
                  <a:lnTo>
                    <a:pt x="888" y="0"/>
                  </a:lnTo>
                  <a:close/>
                  <a:moveTo>
                    <a:pt x="915" y="208"/>
                  </a:moveTo>
                  <a:lnTo>
                    <a:pt x="930" y="192"/>
                  </a:lnTo>
                  <a:lnTo>
                    <a:pt x="951" y="176"/>
                  </a:lnTo>
                  <a:lnTo>
                    <a:pt x="960" y="172"/>
                  </a:lnTo>
                  <a:lnTo>
                    <a:pt x="962" y="159"/>
                  </a:lnTo>
                  <a:lnTo>
                    <a:pt x="957" y="120"/>
                  </a:lnTo>
                  <a:lnTo>
                    <a:pt x="948" y="106"/>
                  </a:lnTo>
                  <a:lnTo>
                    <a:pt x="944" y="95"/>
                  </a:lnTo>
                  <a:lnTo>
                    <a:pt x="949" y="94"/>
                  </a:lnTo>
                  <a:lnTo>
                    <a:pt x="966" y="128"/>
                  </a:lnTo>
                  <a:lnTo>
                    <a:pt x="968" y="155"/>
                  </a:lnTo>
                  <a:lnTo>
                    <a:pt x="968" y="176"/>
                  </a:lnTo>
                  <a:lnTo>
                    <a:pt x="946" y="186"/>
                  </a:lnTo>
                  <a:lnTo>
                    <a:pt x="929" y="201"/>
                  </a:lnTo>
                  <a:lnTo>
                    <a:pt x="921" y="209"/>
                  </a:lnTo>
                  <a:lnTo>
                    <a:pt x="915" y="208"/>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89" name="TENNESSEE">
              <a:extLst>
                <a:ext uri="{C183D7F6-B498-43B3-948B-1728B52AA6E4}">
                  <adec:decorative xmlns:adec="http://schemas.microsoft.com/office/drawing/2017/decorative" val="1"/>
                </a:ext>
              </a:extLst>
            </p:cNvPr>
            <p:cNvSpPr>
              <a:spLocks/>
            </p:cNvSpPr>
            <p:nvPr/>
          </p:nvSpPr>
          <p:spPr bwMode="auto">
            <a:xfrm>
              <a:off x="8519530" y="4196023"/>
              <a:ext cx="1251346" cy="430901"/>
            </a:xfrm>
            <a:custGeom>
              <a:avLst/>
              <a:gdLst>
                <a:gd name="T0" fmla="*/ 701 w 938"/>
                <a:gd name="T1" fmla="*/ 39 h 323"/>
                <a:gd name="T2" fmla="*/ 376 w 938"/>
                <a:gd name="T3" fmla="*/ 70 h 323"/>
                <a:gd name="T4" fmla="*/ 278 w 938"/>
                <a:gd name="T5" fmla="*/ 81 h 323"/>
                <a:gd name="T6" fmla="*/ 250 w 938"/>
                <a:gd name="T7" fmla="*/ 84 h 323"/>
                <a:gd name="T8" fmla="*/ 225 w 938"/>
                <a:gd name="T9" fmla="*/ 84 h 323"/>
                <a:gd name="T10" fmla="*/ 223 w 938"/>
                <a:gd name="T11" fmla="*/ 111 h 323"/>
                <a:gd name="T12" fmla="*/ 173 w 938"/>
                <a:gd name="T13" fmla="*/ 112 h 323"/>
                <a:gd name="T14" fmla="*/ 129 w 938"/>
                <a:gd name="T15" fmla="*/ 115 h 323"/>
                <a:gd name="T16" fmla="*/ 78 w 938"/>
                <a:gd name="T17" fmla="*/ 115 h 323"/>
                <a:gd name="T18" fmla="*/ 70 w 938"/>
                <a:gd name="T19" fmla="*/ 159 h 323"/>
                <a:gd name="T20" fmla="*/ 59 w 938"/>
                <a:gd name="T21" fmla="*/ 193 h 323"/>
                <a:gd name="T22" fmla="*/ 39 w 938"/>
                <a:gd name="T23" fmla="*/ 211 h 323"/>
                <a:gd name="T24" fmla="*/ 29 w 938"/>
                <a:gd name="T25" fmla="*/ 237 h 323"/>
                <a:gd name="T26" fmla="*/ 28 w 938"/>
                <a:gd name="T27" fmla="*/ 254 h 323"/>
                <a:gd name="T28" fmla="*/ 3 w 938"/>
                <a:gd name="T29" fmla="*/ 268 h 323"/>
                <a:gd name="T30" fmla="*/ 12 w 938"/>
                <a:gd name="T31" fmla="*/ 290 h 323"/>
                <a:gd name="T32" fmla="*/ 6 w 938"/>
                <a:gd name="T33" fmla="*/ 317 h 323"/>
                <a:gd name="T34" fmla="*/ 0 w 938"/>
                <a:gd name="T35" fmla="*/ 323 h 323"/>
                <a:gd name="T36" fmla="*/ 676 w 938"/>
                <a:gd name="T37" fmla="*/ 257 h 323"/>
                <a:gd name="T38" fmla="*/ 677 w 938"/>
                <a:gd name="T39" fmla="*/ 232 h 323"/>
                <a:gd name="T40" fmla="*/ 688 w 938"/>
                <a:gd name="T41" fmla="*/ 223 h 323"/>
                <a:gd name="T42" fmla="*/ 707 w 938"/>
                <a:gd name="T43" fmla="*/ 218 h 323"/>
                <a:gd name="T44" fmla="*/ 710 w 938"/>
                <a:gd name="T45" fmla="*/ 195 h 323"/>
                <a:gd name="T46" fmla="*/ 737 w 938"/>
                <a:gd name="T47" fmla="*/ 179 h 323"/>
                <a:gd name="T48" fmla="*/ 762 w 938"/>
                <a:gd name="T49" fmla="*/ 170 h 323"/>
                <a:gd name="T50" fmla="*/ 787 w 938"/>
                <a:gd name="T51" fmla="*/ 147 h 323"/>
                <a:gd name="T52" fmla="*/ 815 w 938"/>
                <a:gd name="T53" fmla="*/ 134 h 323"/>
                <a:gd name="T54" fmla="*/ 818 w 938"/>
                <a:gd name="T55" fmla="*/ 115 h 323"/>
                <a:gd name="T56" fmla="*/ 843 w 938"/>
                <a:gd name="T57" fmla="*/ 90 h 323"/>
                <a:gd name="T58" fmla="*/ 848 w 938"/>
                <a:gd name="T59" fmla="*/ 90 h 323"/>
                <a:gd name="T60" fmla="*/ 848 w 938"/>
                <a:gd name="T61" fmla="*/ 90 h 323"/>
                <a:gd name="T62" fmla="*/ 848 w 938"/>
                <a:gd name="T63" fmla="*/ 94 h 323"/>
                <a:gd name="T64" fmla="*/ 849 w 938"/>
                <a:gd name="T65" fmla="*/ 95 h 323"/>
                <a:gd name="T66" fmla="*/ 852 w 938"/>
                <a:gd name="T67" fmla="*/ 97 h 323"/>
                <a:gd name="T68" fmla="*/ 852 w 938"/>
                <a:gd name="T69" fmla="*/ 97 h 323"/>
                <a:gd name="T70" fmla="*/ 860 w 938"/>
                <a:gd name="T71" fmla="*/ 98 h 323"/>
                <a:gd name="T72" fmla="*/ 865 w 938"/>
                <a:gd name="T73" fmla="*/ 98 h 323"/>
                <a:gd name="T74" fmla="*/ 879 w 938"/>
                <a:gd name="T75" fmla="*/ 76 h 323"/>
                <a:gd name="T76" fmla="*/ 891 w 938"/>
                <a:gd name="T77" fmla="*/ 73 h 323"/>
                <a:gd name="T78" fmla="*/ 905 w 938"/>
                <a:gd name="T79" fmla="*/ 75 h 323"/>
                <a:gd name="T80" fmla="*/ 916 w 938"/>
                <a:gd name="T81" fmla="*/ 53 h 323"/>
                <a:gd name="T82" fmla="*/ 933 w 938"/>
                <a:gd name="T83" fmla="*/ 36 h 323"/>
                <a:gd name="T84" fmla="*/ 937 w 938"/>
                <a:gd name="T85" fmla="*/ 23 h 323"/>
                <a:gd name="T86" fmla="*/ 938 w 938"/>
                <a:gd name="T87" fmla="*/ 0 h 323"/>
                <a:gd name="T88" fmla="*/ 926 w 938"/>
                <a:gd name="T89" fmla="*/ 0 h 323"/>
                <a:gd name="T90" fmla="*/ 908 w 938"/>
                <a:gd name="T91" fmla="*/ 12 h 323"/>
                <a:gd name="T92" fmla="*/ 865 w 938"/>
                <a:gd name="T93" fmla="*/ 12 h 323"/>
                <a:gd name="T94" fmla="*/ 751 w 938"/>
                <a:gd name="T95" fmla="*/ 26 h 323"/>
                <a:gd name="T96" fmla="*/ 701 w 938"/>
                <a:gd name="T97" fmla="*/ 3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8" h="323">
                  <a:moveTo>
                    <a:pt x="701" y="39"/>
                  </a:moveTo>
                  <a:lnTo>
                    <a:pt x="376" y="70"/>
                  </a:lnTo>
                  <a:lnTo>
                    <a:pt x="278" y="81"/>
                  </a:lnTo>
                  <a:lnTo>
                    <a:pt x="250" y="84"/>
                  </a:lnTo>
                  <a:lnTo>
                    <a:pt x="225" y="84"/>
                  </a:lnTo>
                  <a:lnTo>
                    <a:pt x="223" y="111"/>
                  </a:lnTo>
                  <a:lnTo>
                    <a:pt x="173" y="112"/>
                  </a:lnTo>
                  <a:lnTo>
                    <a:pt x="129" y="115"/>
                  </a:lnTo>
                  <a:lnTo>
                    <a:pt x="78" y="115"/>
                  </a:lnTo>
                  <a:lnTo>
                    <a:pt x="70" y="159"/>
                  </a:lnTo>
                  <a:lnTo>
                    <a:pt x="59" y="193"/>
                  </a:lnTo>
                  <a:lnTo>
                    <a:pt x="39" y="211"/>
                  </a:lnTo>
                  <a:lnTo>
                    <a:pt x="29" y="237"/>
                  </a:lnTo>
                  <a:lnTo>
                    <a:pt x="28" y="254"/>
                  </a:lnTo>
                  <a:lnTo>
                    <a:pt x="3" y="268"/>
                  </a:lnTo>
                  <a:lnTo>
                    <a:pt x="12" y="290"/>
                  </a:lnTo>
                  <a:lnTo>
                    <a:pt x="6" y="317"/>
                  </a:lnTo>
                  <a:lnTo>
                    <a:pt x="0" y="323"/>
                  </a:lnTo>
                  <a:lnTo>
                    <a:pt x="676" y="257"/>
                  </a:lnTo>
                  <a:lnTo>
                    <a:pt x="677" y="232"/>
                  </a:lnTo>
                  <a:lnTo>
                    <a:pt x="688" y="223"/>
                  </a:lnTo>
                  <a:lnTo>
                    <a:pt x="707" y="218"/>
                  </a:lnTo>
                  <a:lnTo>
                    <a:pt x="710" y="195"/>
                  </a:lnTo>
                  <a:lnTo>
                    <a:pt x="737" y="179"/>
                  </a:lnTo>
                  <a:lnTo>
                    <a:pt x="762" y="170"/>
                  </a:lnTo>
                  <a:lnTo>
                    <a:pt x="787" y="147"/>
                  </a:lnTo>
                  <a:lnTo>
                    <a:pt x="815" y="134"/>
                  </a:lnTo>
                  <a:lnTo>
                    <a:pt x="818" y="115"/>
                  </a:lnTo>
                  <a:lnTo>
                    <a:pt x="843" y="90"/>
                  </a:lnTo>
                  <a:lnTo>
                    <a:pt x="848" y="90"/>
                  </a:lnTo>
                  <a:lnTo>
                    <a:pt x="848" y="90"/>
                  </a:lnTo>
                  <a:lnTo>
                    <a:pt x="848" y="94"/>
                  </a:lnTo>
                  <a:lnTo>
                    <a:pt x="849" y="95"/>
                  </a:lnTo>
                  <a:lnTo>
                    <a:pt x="852" y="97"/>
                  </a:lnTo>
                  <a:lnTo>
                    <a:pt x="852" y="97"/>
                  </a:lnTo>
                  <a:lnTo>
                    <a:pt x="860" y="98"/>
                  </a:lnTo>
                  <a:lnTo>
                    <a:pt x="865" y="98"/>
                  </a:lnTo>
                  <a:lnTo>
                    <a:pt x="879" y="76"/>
                  </a:lnTo>
                  <a:lnTo>
                    <a:pt x="891" y="73"/>
                  </a:lnTo>
                  <a:lnTo>
                    <a:pt x="905" y="75"/>
                  </a:lnTo>
                  <a:lnTo>
                    <a:pt x="916" y="53"/>
                  </a:lnTo>
                  <a:lnTo>
                    <a:pt x="933" y="36"/>
                  </a:lnTo>
                  <a:lnTo>
                    <a:pt x="937" y="23"/>
                  </a:lnTo>
                  <a:lnTo>
                    <a:pt x="938" y="0"/>
                  </a:lnTo>
                  <a:lnTo>
                    <a:pt x="926" y="0"/>
                  </a:lnTo>
                  <a:lnTo>
                    <a:pt x="908" y="12"/>
                  </a:lnTo>
                  <a:lnTo>
                    <a:pt x="865" y="12"/>
                  </a:lnTo>
                  <a:lnTo>
                    <a:pt x="751" y="26"/>
                  </a:lnTo>
                  <a:lnTo>
                    <a:pt x="701" y="39"/>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94" name="KENTUCKY">
              <a:extLst>
                <a:ext uri="{C183D7F6-B498-43B3-948B-1728B52AA6E4}">
                  <adec:decorative xmlns:adec="http://schemas.microsoft.com/office/drawing/2017/decorative" val="1"/>
                </a:ext>
              </a:extLst>
            </p:cNvPr>
            <p:cNvSpPr>
              <a:spLocks/>
            </p:cNvSpPr>
            <p:nvPr/>
          </p:nvSpPr>
          <p:spPr bwMode="auto">
            <a:xfrm>
              <a:off x="8624920" y="3814482"/>
              <a:ext cx="1073917" cy="534957"/>
            </a:xfrm>
            <a:custGeom>
              <a:avLst/>
              <a:gdLst>
                <a:gd name="T0" fmla="*/ 790 w 805"/>
                <a:gd name="T1" fmla="*/ 197 h 401"/>
                <a:gd name="T2" fmla="*/ 737 w 805"/>
                <a:gd name="T3" fmla="*/ 256 h 401"/>
                <a:gd name="T4" fmla="*/ 730 w 805"/>
                <a:gd name="T5" fmla="*/ 280 h 401"/>
                <a:gd name="T6" fmla="*/ 667 w 805"/>
                <a:gd name="T7" fmla="*/ 314 h 401"/>
                <a:gd name="T8" fmla="*/ 297 w 805"/>
                <a:gd name="T9" fmla="*/ 356 h 401"/>
                <a:gd name="T10" fmla="*/ 171 w 805"/>
                <a:gd name="T11" fmla="*/ 370 h 401"/>
                <a:gd name="T12" fmla="*/ 144 w 805"/>
                <a:gd name="T13" fmla="*/ 397 h 401"/>
                <a:gd name="T14" fmla="*/ 50 w 805"/>
                <a:gd name="T15" fmla="*/ 401 h 401"/>
                <a:gd name="T16" fmla="*/ 8 w 805"/>
                <a:gd name="T17" fmla="*/ 392 h 401"/>
                <a:gd name="T18" fmla="*/ 24 w 805"/>
                <a:gd name="T19" fmla="*/ 362 h 401"/>
                <a:gd name="T20" fmla="*/ 21 w 805"/>
                <a:gd name="T21" fmla="*/ 336 h 401"/>
                <a:gd name="T22" fmla="*/ 39 w 805"/>
                <a:gd name="T23" fmla="*/ 312 h 401"/>
                <a:gd name="T24" fmla="*/ 69 w 805"/>
                <a:gd name="T25" fmla="*/ 317 h 401"/>
                <a:gd name="T26" fmla="*/ 99 w 805"/>
                <a:gd name="T27" fmla="*/ 323 h 401"/>
                <a:gd name="T28" fmla="*/ 93 w 805"/>
                <a:gd name="T29" fmla="*/ 294 h 401"/>
                <a:gd name="T30" fmla="*/ 107 w 805"/>
                <a:gd name="T31" fmla="*/ 270 h 401"/>
                <a:gd name="T32" fmla="*/ 132 w 805"/>
                <a:gd name="T33" fmla="*/ 262 h 401"/>
                <a:gd name="T34" fmla="*/ 124 w 805"/>
                <a:gd name="T35" fmla="*/ 239 h 401"/>
                <a:gd name="T36" fmla="*/ 133 w 805"/>
                <a:gd name="T37" fmla="*/ 233 h 401"/>
                <a:gd name="T38" fmla="*/ 160 w 805"/>
                <a:gd name="T39" fmla="*/ 200 h 401"/>
                <a:gd name="T40" fmla="*/ 221 w 805"/>
                <a:gd name="T41" fmla="*/ 192 h 401"/>
                <a:gd name="T42" fmla="*/ 239 w 805"/>
                <a:gd name="T43" fmla="*/ 208 h 401"/>
                <a:gd name="T44" fmla="*/ 269 w 805"/>
                <a:gd name="T45" fmla="*/ 180 h 401"/>
                <a:gd name="T46" fmla="*/ 285 w 805"/>
                <a:gd name="T47" fmla="*/ 195 h 401"/>
                <a:gd name="T48" fmla="*/ 291 w 805"/>
                <a:gd name="T49" fmla="*/ 175 h 401"/>
                <a:gd name="T50" fmla="*/ 325 w 805"/>
                <a:gd name="T51" fmla="*/ 158 h 401"/>
                <a:gd name="T52" fmla="*/ 355 w 805"/>
                <a:gd name="T53" fmla="*/ 167 h 401"/>
                <a:gd name="T54" fmla="*/ 356 w 805"/>
                <a:gd name="T55" fmla="*/ 144 h 401"/>
                <a:gd name="T56" fmla="*/ 402 w 805"/>
                <a:gd name="T57" fmla="*/ 97 h 401"/>
                <a:gd name="T58" fmla="*/ 425 w 805"/>
                <a:gd name="T59" fmla="*/ 64 h 401"/>
                <a:gd name="T60" fmla="*/ 464 w 805"/>
                <a:gd name="T61" fmla="*/ 44 h 401"/>
                <a:gd name="T62" fmla="*/ 455 w 805"/>
                <a:gd name="T63" fmla="*/ 25 h 401"/>
                <a:gd name="T64" fmla="*/ 484 w 805"/>
                <a:gd name="T65" fmla="*/ 5 h 401"/>
                <a:gd name="T66" fmla="*/ 520 w 805"/>
                <a:gd name="T67" fmla="*/ 10 h 401"/>
                <a:gd name="T68" fmla="*/ 566 w 805"/>
                <a:gd name="T69" fmla="*/ 36 h 401"/>
                <a:gd name="T70" fmla="*/ 587 w 805"/>
                <a:gd name="T71" fmla="*/ 50 h 401"/>
                <a:gd name="T72" fmla="*/ 637 w 805"/>
                <a:gd name="T73" fmla="*/ 45 h 401"/>
                <a:gd name="T74" fmla="*/ 664 w 805"/>
                <a:gd name="T75" fmla="*/ 33 h 401"/>
                <a:gd name="T76" fmla="*/ 692 w 805"/>
                <a:gd name="T77" fmla="*/ 20 h 401"/>
                <a:gd name="T78" fmla="*/ 709 w 805"/>
                <a:gd name="T79" fmla="*/ 44 h 401"/>
                <a:gd name="T80" fmla="*/ 726 w 805"/>
                <a:gd name="T81" fmla="*/ 94 h 401"/>
                <a:gd name="T82" fmla="*/ 747 w 805"/>
                <a:gd name="T83" fmla="*/ 113 h 401"/>
                <a:gd name="T84" fmla="*/ 778 w 805"/>
                <a:gd name="T85" fmla="*/ 148 h 401"/>
                <a:gd name="T86" fmla="*/ 805 w 805"/>
                <a:gd name="T87" fmla="*/ 18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5" h="401">
                  <a:moveTo>
                    <a:pt x="805" y="181"/>
                  </a:moveTo>
                  <a:lnTo>
                    <a:pt x="790" y="197"/>
                  </a:lnTo>
                  <a:lnTo>
                    <a:pt x="767" y="222"/>
                  </a:lnTo>
                  <a:lnTo>
                    <a:pt x="737" y="256"/>
                  </a:lnTo>
                  <a:lnTo>
                    <a:pt x="730" y="266"/>
                  </a:lnTo>
                  <a:lnTo>
                    <a:pt x="730" y="280"/>
                  </a:lnTo>
                  <a:lnTo>
                    <a:pt x="701" y="292"/>
                  </a:lnTo>
                  <a:lnTo>
                    <a:pt x="667" y="314"/>
                  </a:lnTo>
                  <a:lnTo>
                    <a:pt x="622" y="325"/>
                  </a:lnTo>
                  <a:lnTo>
                    <a:pt x="297" y="356"/>
                  </a:lnTo>
                  <a:lnTo>
                    <a:pt x="199" y="367"/>
                  </a:lnTo>
                  <a:lnTo>
                    <a:pt x="171" y="370"/>
                  </a:lnTo>
                  <a:lnTo>
                    <a:pt x="146" y="370"/>
                  </a:lnTo>
                  <a:lnTo>
                    <a:pt x="144" y="397"/>
                  </a:lnTo>
                  <a:lnTo>
                    <a:pt x="94" y="397"/>
                  </a:lnTo>
                  <a:lnTo>
                    <a:pt x="50" y="401"/>
                  </a:lnTo>
                  <a:lnTo>
                    <a:pt x="0" y="401"/>
                  </a:lnTo>
                  <a:lnTo>
                    <a:pt x="8" y="392"/>
                  </a:lnTo>
                  <a:lnTo>
                    <a:pt x="24" y="383"/>
                  </a:lnTo>
                  <a:lnTo>
                    <a:pt x="24" y="362"/>
                  </a:lnTo>
                  <a:lnTo>
                    <a:pt x="30" y="351"/>
                  </a:lnTo>
                  <a:lnTo>
                    <a:pt x="21" y="336"/>
                  </a:lnTo>
                  <a:lnTo>
                    <a:pt x="25" y="323"/>
                  </a:lnTo>
                  <a:lnTo>
                    <a:pt x="39" y="312"/>
                  </a:lnTo>
                  <a:lnTo>
                    <a:pt x="52" y="309"/>
                  </a:lnTo>
                  <a:lnTo>
                    <a:pt x="69" y="317"/>
                  </a:lnTo>
                  <a:lnTo>
                    <a:pt x="93" y="325"/>
                  </a:lnTo>
                  <a:lnTo>
                    <a:pt x="99" y="323"/>
                  </a:lnTo>
                  <a:lnTo>
                    <a:pt x="100" y="309"/>
                  </a:lnTo>
                  <a:lnTo>
                    <a:pt x="93" y="294"/>
                  </a:lnTo>
                  <a:lnTo>
                    <a:pt x="94" y="280"/>
                  </a:lnTo>
                  <a:lnTo>
                    <a:pt x="107" y="270"/>
                  </a:lnTo>
                  <a:lnTo>
                    <a:pt x="122" y="266"/>
                  </a:lnTo>
                  <a:lnTo>
                    <a:pt x="132" y="262"/>
                  </a:lnTo>
                  <a:lnTo>
                    <a:pt x="127" y="252"/>
                  </a:lnTo>
                  <a:lnTo>
                    <a:pt x="124" y="239"/>
                  </a:lnTo>
                  <a:lnTo>
                    <a:pt x="133" y="233"/>
                  </a:lnTo>
                  <a:lnTo>
                    <a:pt x="133" y="233"/>
                  </a:lnTo>
                  <a:lnTo>
                    <a:pt x="141" y="209"/>
                  </a:lnTo>
                  <a:lnTo>
                    <a:pt x="160" y="200"/>
                  </a:lnTo>
                  <a:lnTo>
                    <a:pt x="192" y="195"/>
                  </a:lnTo>
                  <a:lnTo>
                    <a:pt x="221" y="192"/>
                  </a:lnTo>
                  <a:lnTo>
                    <a:pt x="230" y="202"/>
                  </a:lnTo>
                  <a:lnTo>
                    <a:pt x="239" y="208"/>
                  </a:lnTo>
                  <a:lnTo>
                    <a:pt x="249" y="188"/>
                  </a:lnTo>
                  <a:lnTo>
                    <a:pt x="269" y="180"/>
                  </a:lnTo>
                  <a:lnTo>
                    <a:pt x="283" y="189"/>
                  </a:lnTo>
                  <a:lnTo>
                    <a:pt x="285" y="195"/>
                  </a:lnTo>
                  <a:lnTo>
                    <a:pt x="292" y="194"/>
                  </a:lnTo>
                  <a:lnTo>
                    <a:pt x="291" y="175"/>
                  </a:lnTo>
                  <a:lnTo>
                    <a:pt x="311" y="164"/>
                  </a:lnTo>
                  <a:lnTo>
                    <a:pt x="325" y="158"/>
                  </a:lnTo>
                  <a:lnTo>
                    <a:pt x="335" y="169"/>
                  </a:lnTo>
                  <a:lnTo>
                    <a:pt x="355" y="167"/>
                  </a:lnTo>
                  <a:lnTo>
                    <a:pt x="358" y="158"/>
                  </a:lnTo>
                  <a:lnTo>
                    <a:pt x="356" y="144"/>
                  </a:lnTo>
                  <a:lnTo>
                    <a:pt x="372" y="119"/>
                  </a:lnTo>
                  <a:lnTo>
                    <a:pt x="402" y="97"/>
                  </a:lnTo>
                  <a:lnTo>
                    <a:pt x="406" y="67"/>
                  </a:lnTo>
                  <a:lnTo>
                    <a:pt x="425" y="64"/>
                  </a:lnTo>
                  <a:lnTo>
                    <a:pt x="449" y="55"/>
                  </a:lnTo>
                  <a:lnTo>
                    <a:pt x="464" y="44"/>
                  </a:lnTo>
                  <a:lnTo>
                    <a:pt x="463" y="33"/>
                  </a:lnTo>
                  <a:lnTo>
                    <a:pt x="455" y="25"/>
                  </a:lnTo>
                  <a:lnTo>
                    <a:pt x="459" y="6"/>
                  </a:lnTo>
                  <a:lnTo>
                    <a:pt x="484" y="5"/>
                  </a:lnTo>
                  <a:lnTo>
                    <a:pt x="500" y="0"/>
                  </a:lnTo>
                  <a:lnTo>
                    <a:pt x="520" y="10"/>
                  </a:lnTo>
                  <a:lnTo>
                    <a:pt x="533" y="36"/>
                  </a:lnTo>
                  <a:lnTo>
                    <a:pt x="566" y="36"/>
                  </a:lnTo>
                  <a:lnTo>
                    <a:pt x="578" y="50"/>
                  </a:lnTo>
                  <a:lnTo>
                    <a:pt x="587" y="50"/>
                  </a:lnTo>
                  <a:lnTo>
                    <a:pt x="605" y="42"/>
                  </a:lnTo>
                  <a:lnTo>
                    <a:pt x="637" y="45"/>
                  </a:lnTo>
                  <a:lnTo>
                    <a:pt x="653" y="47"/>
                  </a:lnTo>
                  <a:lnTo>
                    <a:pt x="664" y="33"/>
                  </a:lnTo>
                  <a:lnTo>
                    <a:pt x="680" y="25"/>
                  </a:lnTo>
                  <a:lnTo>
                    <a:pt x="692" y="20"/>
                  </a:lnTo>
                  <a:lnTo>
                    <a:pt x="695" y="38"/>
                  </a:lnTo>
                  <a:lnTo>
                    <a:pt x="709" y="44"/>
                  </a:lnTo>
                  <a:lnTo>
                    <a:pt x="725" y="58"/>
                  </a:lnTo>
                  <a:lnTo>
                    <a:pt x="726" y="94"/>
                  </a:lnTo>
                  <a:lnTo>
                    <a:pt x="731" y="103"/>
                  </a:lnTo>
                  <a:lnTo>
                    <a:pt x="747" y="113"/>
                  </a:lnTo>
                  <a:lnTo>
                    <a:pt x="751" y="127"/>
                  </a:lnTo>
                  <a:lnTo>
                    <a:pt x="778" y="148"/>
                  </a:lnTo>
                  <a:lnTo>
                    <a:pt x="789" y="170"/>
                  </a:lnTo>
                  <a:lnTo>
                    <a:pt x="805" y="181"/>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03" name="LABEL">
              <a:extLst>
                <a:ext uri="{C183D7F6-B498-43B3-948B-1728B52AA6E4}">
                  <adec:decorative xmlns:adec="http://schemas.microsoft.com/office/drawing/2017/decorative" val="1"/>
                </a:ext>
              </a:extLst>
            </p:cNvPr>
            <p:cNvSpPr/>
            <p:nvPr/>
          </p:nvSpPr>
          <p:spPr>
            <a:xfrm>
              <a:off x="10766706" y="5180663"/>
              <a:ext cx="914400" cy="245986"/>
            </a:xfrm>
            <a:prstGeom prst="roundRect">
              <a:avLst/>
            </a:prstGeom>
            <a:solidFill>
              <a:srgbClr val="7030A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sym typeface="Calibri"/>
                </a:rPr>
                <a:t>REGION 4</a:t>
              </a:r>
            </a:p>
          </p:txBody>
        </p:sp>
        <p:cxnSp>
          <p:nvCxnSpPr>
            <p:cNvPr id="129" name="Straight Connector 128">
              <a:extLst>
                <a:ext uri="{FF2B5EF4-FFF2-40B4-BE49-F238E27FC236}">
                  <a16:creationId xmlns:a16="http://schemas.microsoft.com/office/drawing/2014/main" id="{31B9CF5A-38D5-49AB-B38C-999E223B16CD}"/>
                </a:ext>
                <a:ext uri="{C183D7F6-B498-43B3-948B-1728B52AA6E4}">
                  <adec:decorative xmlns:adec="http://schemas.microsoft.com/office/drawing/2017/decorative" val="1"/>
                </a:ext>
              </a:extLst>
            </p:cNvPr>
            <p:cNvCxnSpPr>
              <a:cxnSpLocks/>
              <a:endCxn id="103" idx="1"/>
            </p:cNvCxnSpPr>
            <p:nvPr/>
          </p:nvCxnSpPr>
          <p:spPr>
            <a:xfrm>
              <a:off x="10018750" y="4697866"/>
              <a:ext cx="747957" cy="605791"/>
            </a:xfrm>
            <a:prstGeom prst="line">
              <a:avLst/>
            </a:prstGeom>
            <a:ln w="19050">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0" name="Region 5" descr="Region 5: Great Lakes includes Minnesota, Wisconsin, Indiana, Ohio, Michigan, and Illinois. ">
            <a:extLst>
              <a:ext uri="{FF2B5EF4-FFF2-40B4-BE49-F238E27FC236}">
                <a16:creationId xmlns:a16="http://schemas.microsoft.com/office/drawing/2014/main" id="{F611F256-3416-4E9D-9AB8-EB73D2432B68}"/>
              </a:ext>
            </a:extLst>
          </p:cNvPr>
          <p:cNvGrpSpPr/>
          <p:nvPr/>
        </p:nvGrpSpPr>
        <p:grpSpPr>
          <a:xfrm>
            <a:off x="7464611" y="1381349"/>
            <a:ext cx="2286576" cy="2804427"/>
            <a:chOff x="7521761" y="1438498"/>
            <a:chExt cx="2286576" cy="2804427"/>
          </a:xfrm>
        </p:grpSpPr>
        <p:sp>
          <p:nvSpPr>
            <p:cNvPr id="83" name="ILLINOIS">
              <a:extLst>
                <a:ext uri="{C183D7F6-B498-43B3-948B-1728B52AA6E4}">
                  <adec:decorative xmlns:adec="http://schemas.microsoft.com/office/drawing/2017/decorative" val="1"/>
                </a:ext>
              </a:extLst>
            </p:cNvPr>
            <p:cNvSpPr>
              <a:spLocks/>
            </p:cNvSpPr>
            <p:nvPr/>
          </p:nvSpPr>
          <p:spPr bwMode="auto">
            <a:xfrm>
              <a:off x="8279793" y="3214366"/>
              <a:ext cx="576313" cy="1028559"/>
            </a:xfrm>
            <a:custGeom>
              <a:avLst/>
              <a:gdLst>
                <a:gd name="T0" fmla="*/ 388 w 432"/>
                <a:gd name="T1" fmla="*/ 621 h 771"/>
                <a:gd name="T2" fmla="*/ 407 w 432"/>
                <a:gd name="T3" fmla="*/ 574 h 771"/>
                <a:gd name="T4" fmla="*/ 432 w 432"/>
                <a:gd name="T5" fmla="*/ 524 h 771"/>
                <a:gd name="T6" fmla="*/ 418 w 432"/>
                <a:gd name="T7" fmla="*/ 470 h 771"/>
                <a:gd name="T8" fmla="*/ 421 w 432"/>
                <a:gd name="T9" fmla="*/ 415 h 771"/>
                <a:gd name="T10" fmla="*/ 410 w 432"/>
                <a:gd name="T11" fmla="*/ 272 h 771"/>
                <a:gd name="T12" fmla="*/ 396 w 432"/>
                <a:gd name="T13" fmla="*/ 106 h 771"/>
                <a:gd name="T14" fmla="*/ 388 w 432"/>
                <a:gd name="T15" fmla="*/ 84 h 771"/>
                <a:gd name="T16" fmla="*/ 371 w 432"/>
                <a:gd name="T17" fmla="*/ 50 h 771"/>
                <a:gd name="T18" fmla="*/ 360 w 432"/>
                <a:gd name="T19" fmla="*/ 0 h 771"/>
                <a:gd name="T20" fmla="*/ 76 w 432"/>
                <a:gd name="T21" fmla="*/ 30 h 771"/>
                <a:gd name="T22" fmla="*/ 96 w 432"/>
                <a:gd name="T23" fmla="*/ 42 h 771"/>
                <a:gd name="T24" fmla="*/ 123 w 432"/>
                <a:gd name="T25" fmla="*/ 75 h 771"/>
                <a:gd name="T26" fmla="*/ 123 w 432"/>
                <a:gd name="T27" fmla="*/ 111 h 771"/>
                <a:gd name="T28" fmla="*/ 107 w 432"/>
                <a:gd name="T29" fmla="*/ 148 h 771"/>
                <a:gd name="T30" fmla="*/ 81 w 432"/>
                <a:gd name="T31" fmla="*/ 164 h 771"/>
                <a:gd name="T32" fmla="*/ 45 w 432"/>
                <a:gd name="T33" fmla="*/ 184 h 771"/>
                <a:gd name="T34" fmla="*/ 45 w 432"/>
                <a:gd name="T35" fmla="*/ 206 h 771"/>
                <a:gd name="T36" fmla="*/ 54 w 432"/>
                <a:gd name="T37" fmla="*/ 242 h 771"/>
                <a:gd name="T38" fmla="*/ 39 w 432"/>
                <a:gd name="T39" fmla="*/ 262 h 771"/>
                <a:gd name="T40" fmla="*/ 28 w 432"/>
                <a:gd name="T41" fmla="*/ 281 h 771"/>
                <a:gd name="T42" fmla="*/ 15 w 432"/>
                <a:gd name="T43" fmla="*/ 297 h 771"/>
                <a:gd name="T44" fmla="*/ 6 w 432"/>
                <a:gd name="T45" fmla="*/ 318 h 771"/>
                <a:gd name="T46" fmla="*/ 3 w 432"/>
                <a:gd name="T47" fmla="*/ 359 h 771"/>
                <a:gd name="T48" fmla="*/ 64 w 432"/>
                <a:gd name="T49" fmla="*/ 451 h 771"/>
                <a:gd name="T50" fmla="*/ 96 w 432"/>
                <a:gd name="T51" fmla="*/ 501 h 771"/>
                <a:gd name="T52" fmla="*/ 142 w 432"/>
                <a:gd name="T53" fmla="*/ 512 h 771"/>
                <a:gd name="T54" fmla="*/ 154 w 432"/>
                <a:gd name="T55" fmla="*/ 545 h 771"/>
                <a:gd name="T56" fmla="*/ 135 w 432"/>
                <a:gd name="T57" fmla="*/ 601 h 771"/>
                <a:gd name="T58" fmla="*/ 190 w 432"/>
                <a:gd name="T59" fmla="*/ 659 h 771"/>
                <a:gd name="T60" fmla="*/ 231 w 432"/>
                <a:gd name="T61" fmla="*/ 695 h 771"/>
                <a:gd name="T62" fmla="*/ 238 w 432"/>
                <a:gd name="T63" fmla="*/ 732 h 771"/>
                <a:gd name="T64" fmla="*/ 260 w 432"/>
                <a:gd name="T65" fmla="*/ 771 h 771"/>
                <a:gd name="T66" fmla="*/ 274 w 432"/>
                <a:gd name="T67" fmla="*/ 752 h 771"/>
                <a:gd name="T68" fmla="*/ 301 w 432"/>
                <a:gd name="T69" fmla="*/ 738 h 771"/>
                <a:gd name="T70" fmla="*/ 340 w 432"/>
                <a:gd name="T71" fmla="*/ 754 h 771"/>
                <a:gd name="T72" fmla="*/ 349 w 432"/>
                <a:gd name="T73" fmla="*/ 738 h 771"/>
                <a:gd name="T74" fmla="*/ 343 w 432"/>
                <a:gd name="T75" fmla="*/ 709 h 771"/>
                <a:gd name="T76" fmla="*/ 373 w 432"/>
                <a:gd name="T77" fmla="*/ 695 h 771"/>
                <a:gd name="T78" fmla="*/ 377 w 432"/>
                <a:gd name="T79" fmla="*/ 684 h 771"/>
                <a:gd name="T80" fmla="*/ 382 w 432"/>
                <a:gd name="T81" fmla="*/ 662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2" h="771">
                  <a:moveTo>
                    <a:pt x="388" y="641"/>
                  </a:moveTo>
                  <a:lnTo>
                    <a:pt x="388" y="621"/>
                  </a:lnTo>
                  <a:lnTo>
                    <a:pt x="393" y="593"/>
                  </a:lnTo>
                  <a:lnTo>
                    <a:pt x="407" y="574"/>
                  </a:lnTo>
                  <a:lnTo>
                    <a:pt x="418" y="549"/>
                  </a:lnTo>
                  <a:lnTo>
                    <a:pt x="432" y="524"/>
                  </a:lnTo>
                  <a:lnTo>
                    <a:pt x="431" y="492"/>
                  </a:lnTo>
                  <a:lnTo>
                    <a:pt x="418" y="470"/>
                  </a:lnTo>
                  <a:lnTo>
                    <a:pt x="416" y="448"/>
                  </a:lnTo>
                  <a:lnTo>
                    <a:pt x="421" y="415"/>
                  </a:lnTo>
                  <a:lnTo>
                    <a:pt x="416" y="371"/>
                  </a:lnTo>
                  <a:lnTo>
                    <a:pt x="410" y="272"/>
                  </a:lnTo>
                  <a:lnTo>
                    <a:pt x="401" y="178"/>
                  </a:lnTo>
                  <a:lnTo>
                    <a:pt x="396" y="106"/>
                  </a:lnTo>
                  <a:lnTo>
                    <a:pt x="395" y="100"/>
                  </a:lnTo>
                  <a:lnTo>
                    <a:pt x="388" y="84"/>
                  </a:lnTo>
                  <a:lnTo>
                    <a:pt x="381" y="61"/>
                  </a:lnTo>
                  <a:lnTo>
                    <a:pt x="371" y="50"/>
                  </a:lnTo>
                  <a:lnTo>
                    <a:pt x="362" y="33"/>
                  </a:lnTo>
                  <a:lnTo>
                    <a:pt x="360" y="0"/>
                  </a:lnTo>
                  <a:lnTo>
                    <a:pt x="75" y="16"/>
                  </a:lnTo>
                  <a:lnTo>
                    <a:pt x="76" y="30"/>
                  </a:lnTo>
                  <a:lnTo>
                    <a:pt x="90" y="34"/>
                  </a:lnTo>
                  <a:lnTo>
                    <a:pt x="96" y="42"/>
                  </a:lnTo>
                  <a:lnTo>
                    <a:pt x="98" y="53"/>
                  </a:lnTo>
                  <a:lnTo>
                    <a:pt x="123" y="75"/>
                  </a:lnTo>
                  <a:lnTo>
                    <a:pt x="128" y="89"/>
                  </a:lnTo>
                  <a:lnTo>
                    <a:pt x="123" y="111"/>
                  </a:lnTo>
                  <a:lnTo>
                    <a:pt x="112" y="133"/>
                  </a:lnTo>
                  <a:lnTo>
                    <a:pt x="107" y="148"/>
                  </a:lnTo>
                  <a:lnTo>
                    <a:pt x="93" y="161"/>
                  </a:lnTo>
                  <a:lnTo>
                    <a:pt x="81" y="164"/>
                  </a:lnTo>
                  <a:lnTo>
                    <a:pt x="48" y="173"/>
                  </a:lnTo>
                  <a:lnTo>
                    <a:pt x="45" y="184"/>
                  </a:lnTo>
                  <a:lnTo>
                    <a:pt x="40" y="197"/>
                  </a:lnTo>
                  <a:lnTo>
                    <a:pt x="45" y="206"/>
                  </a:lnTo>
                  <a:lnTo>
                    <a:pt x="56" y="215"/>
                  </a:lnTo>
                  <a:lnTo>
                    <a:pt x="54" y="242"/>
                  </a:lnTo>
                  <a:lnTo>
                    <a:pt x="43" y="251"/>
                  </a:lnTo>
                  <a:lnTo>
                    <a:pt x="39" y="262"/>
                  </a:lnTo>
                  <a:lnTo>
                    <a:pt x="39" y="279"/>
                  </a:lnTo>
                  <a:lnTo>
                    <a:pt x="28" y="281"/>
                  </a:lnTo>
                  <a:lnTo>
                    <a:pt x="17" y="289"/>
                  </a:lnTo>
                  <a:lnTo>
                    <a:pt x="15" y="297"/>
                  </a:lnTo>
                  <a:lnTo>
                    <a:pt x="17" y="311"/>
                  </a:lnTo>
                  <a:lnTo>
                    <a:pt x="6" y="318"/>
                  </a:lnTo>
                  <a:lnTo>
                    <a:pt x="0" y="336"/>
                  </a:lnTo>
                  <a:lnTo>
                    <a:pt x="3" y="359"/>
                  </a:lnTo>
                  <a:lnTo>
                    <a:pt x="17" y="404"/>
                  </a:lnTo>
                  <a:lnTo>
                    <a:pt x="64" y="451"/>
                  </a:lnTo>
                  <a:lnTo>
                    <a:pt x="96" y="474"/>
                  </a:lnTo>
                  <a:lnTo>
                    <a:pt x="96" y="501"/>
                  </a:lnTo>
                  <a:lnTo>
                    <a:pt x="101" y="510"/>
                  </a:lnTo>
                  <a:lnTo>
                    <a:pt x="142" y="512"/>
                  </a:lnTo>
                  <a:lnTo>
                    <a:pt x="159" y="521"/>
                  </a:lnTo>
                  <a:lnTo>
                    <a:pt x="154" y="545"/>
                  </a:lnTo>
                  <a:lnTo>
                    <a:pt x="140" y="581"/>
                  </a:lnTo>
                  <a:lnTo>
                    <a:pt x="135" y="601"/>
                  </a:lnTo>
                  <a:lnTo>
                    <a:pt x="149" y="626"/>
                  </a:lnTo>
                  <a:lnTo>
                    <a:pt x="190" y="659"/>
                  </a:lnTo>
                  <a:lnTo>
                    <a:pt x="218" y="663"/>
                  </a:lnTo>
                  <a:lnTo>
                    <a:pt x="231" y="695"/>
                  </a:lnTo>
                  <a:lnTo>
                    <a:pt x="245" y="713"/>
                  </a:lnTo>
                  <a:lnTo>
                    <a:pt x="238" y="732"/>
                  </a:lnTo>
                  <a:lnTo>
                    <a:pt x="248" y="759"/>
                  </a:lnTo>
                  <a:lnTo>
                    <a:pt x="260" y="771"/>
                  </a:lnTo>
                  <a:lnTo>
                    <a:pt x="268" y="765"/>
                  </a:lnTo>
                  <a:lnTo>
                    <a:pt x="274" y="752"/>
                  </a:lnTo>
                  <a:lnTo>
                    <a:pt x="288" y="741"/>
                  </a:lnTo>
                  <a:lnTo>
                    <a:pt x="301" y="738"/>
                  </a:lnTo>
                  <a:lnTo>
                    <a:pt x="318" y="745"/>
                  </a:lnTo>
                  <a:lnTo>
                    <a:pt x="340" y="754"/>
                  </a:lnTo>
                  <a:lnTo>
                    <a:pt x="348" y="752"/>
                  </a:lnTo>
                  <a:lnTo>
                    <a:pt x="349" y="738"/>
                  </a:lnTo>
                  <a:lnTo>
                    <a:pt x="342" y="723"/>
                  </a:lnTo>
                  <a:lnTo>
                    <a:pt x="343" y="709"/>
                  </a:lnTo>
                  <a:lnTo>
                    <a:pt x="354" y="699"/>
                  </a:lnTo>
                  <a:lnTo>
                    <a:pt x="373" y="695"/>
                  </a:lnTo>
                  <a:lnTo>
                    <a:pt x="381" y="691"/>
                  </a:lnTo>
                  <a:lnTo>
                    <a:pt x="377" y="684"/>
                  </a:lnTo>
                  <a:lnTo>
                    <a:pt x="373" y="668"/>
                  </a:lnTo>
                  <a:lnTo>
                    <a:pt x="382" y="662"/>
                  </a:lnTo>
                  <a:lnTo>
                    <a:pt x="388" y="641"/>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19" name="MICHIGAN">
              <a:extLst>
                <a:ext uri="{FF2B5EF4-FFF2-40B4-BE49-F238E27FC236}">
                  <a16:creationId xmlns:a16="http://schemas.microsoft.com/office/drawing/2014/main" id="{8CC07872-3DC4-496C-862D-9B250F56A75A}"/>
                </a:ext>
                <a:ext uri="{C183D7F6-B498-43B3-948B-1728B52AA6E4}">
                  <adec:decorative xmlns:adec="http://schemas.microsoft.com/office/drawing/2017/decorative" val="1"/>
                </a:ext>
              </a:extLst>
            </p:cNvPr>
            <p:cNvSpPr>
              <a:spLocks/>
            </p:cNvSpPr>
            <p:nvPr/>
          </p:nvSpPr>
          <p:spPr bwMode="auto">
            <a:xfrm>
              <a:off x="8898509" y="2580960"/>
              <a:ext cx="557636" cy="756411"/>
            </a:xfrm>
            <a:custGeom>
              <a:avLst/>
              <a:gdLst>
                <a:gd name="T0" fmla="*/ 396 w 418"/>
                <a:gd name="T1" fmla="*/ 297 h 567"/>
                <a:gd name="T2" fmla="*/ 367 w 418"/>
                <a:gd name="T3" fmla="*/ 220 h 567"/>
                <a:gd name="T4" fmla="*/ 340 w 418"/>
                <a:gd name="T5" fmla="*/ 216 h 567"/>
                <a:gd name="T6" fmla="*/ 304 w 418"/>
                <a:gd name="T7" fmla="*/ 258 h 567"/>
                <a:gd name="T8" fmla="*/ 279 w 418"/>
                <a:gd name="T9" fmla="*/ 286 h 567"/>
                <a:gd name="T10" fmla="*/ 270 w 418"/>
                <a:gd name="T11" fmla="*/ 281 h 567"/>
                <a:gd name="T12" fmla="*/ 257 w 418"/>
                <a:gd name="T13" fmla="*/ 272 h 567"/>
                <a:gd name="T14" fmla="*/ 256 w 418"/>
                <a:gd name="T15" fmla="*/ 269 h 567"/>
                <a:gd name="T16" fmla="*/ 259 w 418"/>
                <a:gd name="T17" fmla="*/ 238 h 567"/>
                <a:gd name="T18" fmla="*/ 284 w 418"/>
                <a:gd name="T19" fmla="*/ 208 h 567"/>
                <a:gd name="T20" fmla="*/ 304 w 418"/>
                <a:gd name="T21" fmla="*/ 181 h 567"/>
                <a:gd name="T22" fmla="*/ 292 w 418"/>
                <a:gd name="T23" fmla="*/ 105 h 567"/>
                <a:gd name="T24" fmla="*/ 278 w 418"/>
                <a:gd name="T25" fmla="*/ 86 h 567"/>
                <a:gd name="T26" fmla="*/ 293 w 418"/>
                <a:gd name="T27" fmla="*/ 85 h 567"/>
                <a:gd name="T28" fmla="*/ 279 w 418"/>
                <a:gd name="T29" fmla="*/ 60 h 567"/>
                <a:gd name="T30" fmla="*/ 256 w 418"/>
                <a:gd name="T31" fmla="*/ 44 h 567"/>
                <a:gd name="T32" fmla="*/ 193 w 418"/>
                <a:gd name="T33" fmla="*/ 13 h 567"/>
                <a:gd name="T34" fmla="*/ 171 w 418"/>
                <a:gd name="T35" fmla="*/ 18 h 567"/>
                <a:gd name="T36" fmla="*/ 147 w 418"/>
                <a:gd name="T37" fmla="*/ 0 h 567"/>
                <a:gd name="T38" fmla="*/ 111 w 418"/>
                <a:gd name="T39" fmla="*/ 25 h 567"/>
                <a:gd name="T40" fmla="*/ 118 w 418"/>
                <a:gd name="T41" fmla="*/ 50 h 567"/>
                <a:gd name="T42" fmla="*/ 134 w 418"/>
                <a:gd name="T43" fmla="*/ 58 h 567"/>
                <a:gd name="T44" fmla="*/ 101 w 418"/>
                <a:gd name="T45" fmla="*/ 64 h 567"/>
                <a:gd name="T46" fmla="*/ 90 w 418"/>
                <a:gd name="T47" fmla="*/ 89 h 567"/>
                <a:gd name="T48" fmla="*/ 95 w 418"/>
                <a:gd name="T49" fmla="*/ 133 h 567"/>
                <a:gd name="T50" fmla="*/ 68 w 418"/>
                <a:gd name="T51" fmla="*/ 146 h 567"/>
                <a:gd name="T52" fmla="*/ 76 w 418"/>
                <a:gd name="T53" fmla="*/ 103 h 567"/>
                <a:gd name="T54" fmla="*/ 76 w 418"/>
                <a:gd name="T55" fmla="*/ 85 h 567"/>
                <a:gd name="T56" fmla="*/ 58 w 418"/>
                <a:gd name="T57" fmla="*/ 116 h 567"/>
                <a:gd name="T58" fmla="*/ 29 w 418"/>
                <a:gd name="T59" fmla="*/ 135 h 567"/>
                <a:gd name="T60" fmla="*/ 33 w 418"/>
                <a:gd name="T61" fmla="*/ 146 h 567"/>
                <a:gd name="T62" fmla="*/ 14 w 418"/>
                <a:gd name="T63" fmla="*/ 164 h 567"/>
                <a:gd name="T64" fmla="*/ 18 w 418"/>
                <a:gd name="T65" fmla="*/ 186 h 567"/>
                <a:gd name="T66" fmla="*/ 1 w 418"/>
                <a:gd name="T67" fmla="*/ 250 h 567"/>
                <a:gd name="T68" fmla="*/ 9 w 418"/>
                <a:gd name="T69" fmla="*/ 288 h 567"/>
                <a:gd name="T70" fmla="*/ 1 w 418"/>
                <a:gd name="T71" fmla="*/ 306 h 567"/>
                <a:gd name="T72" fmla="*/ 22 w 418"/>
                <a:gd name="T73" fmla="*/ 361 h 567"/>
                <a:gd name="T74" fmla="*/ 50 w 418"/>
                <a:gd name="T75" fmla="*/ 433 h 567"/>
                <a:gd name="T76" fmla="*/ 39 w 418"/>
                <a:gd name="T77" fmla="*/ 498 h 567"/>
                <a:gd name="T78" fmla="*/ 22 w 418"/>
                <a:gd name="T79" fmla="*/ 548 h 567"/>
                <a:gd name="T80" fmla="*/ 28 w 418"/>
                <a:gd name="T81" fmla="*/ 567 h 567"/>
                <a:gd name="T82" fmla="*/ 207 w 418"/>
                <a:gd name="T83" fmla="*/ 547 h 567"/>
                <a:gd name="T84" fmla="*/ 251 w 418"/>
                <a:gd name="T85" fmla="*/ 548 h 567"/>
                <a:gd name="T86" fmla="*/ 339 w 418"/>
                <a:gd name="T87" fmla="*/ 537 h 567"/>
                <a:gd name="T88" fmla="*/ 342 w 418"/>
                <a:gd name="T89" fmla="*/ 523 h 567"/>
                <a:gd name="T90" fmla="*/ 367 w 418"/>
                <a:gd name="T91" fmla="*/ 491 h 567"/>
                <a:gd name="T92" fmla="*/ 374 w 418"/>
                <a:gd name="T93" fmla="*/ 448 h 567"/>
                <a:gd name="T94" fmla="*/ 384 w 418"/>
                <a:gd name="T95" fmla="*/ 423 h 567"/>
                <a:gd name="T96" fmla="*/ 399 w 418"/>
                <a:gd name="T97" fmla="*/ 409 h 567"/>
                <a:gd name="T98" fmla="*/ 406 w 418"/>
                <a:gd name="T99" fmla="*/ 414 h 567"/>
                <a:gd name="T100" fmla="*/ 415 w 418"/>
                <a:gd name="T101" fmla="*/ 348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8" h="567">
                  <a:moveTo>
                    <a:pt x="415" y="348"/>
                  </a:moveTo>
                  <a:lnTo>
                    <a:pt x="396" y="297"/>
                  </a:lnTo>
                  <a:lnTo>
                    <a:pt x="381" y="241"/>
                  </a:lnTo>
                  <a:lnTo>
                    <a:pt x="367" y="220"/>
                  </a:lnTo>
                  <a:lnTo>
                    <a:pt x="349" y="210"/>
                  </a:lnTo>
                  <a:lnTo>
                    <a:pt x="340" y="216"/>
                  </a:lnTo>
                  <a:lnTo>
                    <a:pt x="315" y="227"/>
                  </a:lnTo>
                  <a:lnTo>
                    <a:pt x="304" y="258"/>
                  </a:lnTo>
                  <a:lnTo>
                    <a:pt x="287" y="281"/>
                  </a:lnTo>
                  <a:lnTo>
                    <a:pt x="279" y="286"/>
                  </a:lnTo>
                  <a:lnTo>
                    <a:pt x="270" y="281"/>
                  </a:lnTo>
                  <a:lnTo>
                    <a:pt x="270" y="281"/>
                  </a:lnTo>
                  <a:lnTo>
                    <a:pt x="262" y="277"/>
                  </a:lnTo>
                  <a:lnTo>
                    <a:pt x="257" y="272"/>
                  </a:lnTo>
                  <a:lnTo>
                    <a:pt x="256" y="270"/>
                  </a:lnTo>
                  <a:lnTo>
                    <a:pt x="256" y="269"/>
                  </a:lnTo>
                  <a:lnTo>
                    <a:pt x="256" y="269"/>
                  </a:lnTo>
                  <a:lnTo>
                    <a:pt x="259" y="238"/>
                  </a:lnTo>
                  <a:lnTo>
                    <a:pt x="279" y="230"/>
                  </a:lnTo>
                  <a:lnTo>
                    <a:pt x="284" y="208"/>
                  </a:lnTo>
                  <a:lnTo>
                    <a:pt x="289" y="192"/>
                  </a:lnTo>
                  <a:lnTo>
                    <a:pt x="304" y="181"/>
                  </a:lnTo>
                  <a:lnTo>
                    <a:pt x="301" y="119"/>
                  </a:lnTo>
                  <a:lnTo>
                    <a:pt x="292" y="105"/>
                  </a:lnTo>
                  <a:lnTo>
                    <a:pt x="284" y="100"/>
                  </a:lnTo>
                  <a:lnTo>
                    <a:pt x="278" y="86"/>
                  </a:lnTo>
                  <a:lnTo>
                    <a:pt x="284" y="82"/>
                  </a:lnTo>
                  <a:lnTo>
                    <a:pt x="293" y="85"/>
                  </a:lnTo>
                  <a:lnTo>
                    <a:pt x="295" y="74"/>
                  </a:lnTo>
                  <a:lnTo>
                    <a:pt x="279" y="60"/>
                  </a:lnTo>
                  <a:lnTo>
                    <a:pt x="271" y="44"/>
                  </a:lnTo>
                  <a:lnTo>
                    <a:pt x="256" y="44"/>
                  </a:lnTo>
                  <a:lnTo>
                    <a:pt x="228" y="35"/>
                  </a:lnTo>
                  <a:lnTo>
                    <a:pt x="193" y="13"/>
                  </a:lnTo>
                  <a:lnTo>
                    <a:pt x="176" y="13"/>
                  </a:lnTo>
                  <a:lnTo>
                    <a:pt x="171" y="18"/>
                  </a:lnTo>
                  <a:lnTo>
                    <a:pt x="165" y="14"/>
                  </a:lnTo>
                  <a:lnTo>
                    <a:pt x="147" y="0"/>
                  </a:lnTo>
                  <a:lnTo>
                    <a:pt x="128" y="11"/>
                  </a:lnTo>
                  <a:lnTo>
                    <a:pt x="111" y="25"/>
                  </a:lnTo>
                  <a:lnTo>
                    <a:pt x="112" y="47"/>
                  </a:lnTo>
                  <a:lnTo>
                    <a:pt x="118" y="50"/>
                  </a:lnTo>
                  <a:lnTo>
                    <a:pt x="131" y="52"/>
                  </a:lnTo>
                  <a:lnTo>
                    <a:pt x="134" y="58"/>
                  </a:lnTo>
                  <a:lnTo>
                    <a:pt x="118" y="63"/>
                  </a:lnTo>
                  <a:lnTo>
                    <a:pt x="101" y="64"/>
                  </a:lnTo>
                  <a:lnTo>
                    <a:pt x="93" y="75"/>
                  </a:lnTo>
                  <a:lnTo>
                    <a:pt x="90" y="89"/>
                  </a:lnTo>
                  <a:lnTo>
                    <a:pt x="93" y="99"/>
                  </a:lnTo>
                  <a:lnTo>
                    <a:pt x="95" y="133"/>
                  </a:lnTo>
                  <a:lnTo>
                    <a:pt x="73" y="147"/>
                  </a:lnTo>
                  <a:lnTo>
                    <a:pt x="68" y="146"/>
                  </a:lnTo>
                  <a:lnTo>
                    <a:pt x="68" y="119"/>
                  </a:lnTo>
                  <a:lnTo>
                    <a:pt x="76" y="103"/>
                  </a:lnTo>
                  <a:lnTo>
                    <a:pt x="81" y="89"/>
                  </a:lnTo>
                  <a:lnTo>
                    <a:pt x="76" y="85"/>
                  </a:lnTo>
                  <a:lnTo>
                    <a:pt x="64" y="89"/>
                  </a:lnTo>
                  <a:lnTo>
                    <a:pt x="58" y="116"/>
                  </a:lnTo>
                  <a:lnTo>
                    <a:pt x="40" y="122"/>
                  </a:lnTo>
                  <a:lnTo>
                    <a:pt x="29" y="135"/>
                  </a:lnTo>
                  <a:lnTo>
                    <a:pt x="28" y="141"/>
                  </a:lnTo>
                  <a:lnTo>
                    <a:pt x="33" y="146"/>
                  </a:lnTo>
                  <a:lnTo>
                    <a:pt x="28" y="161"/>
                  </a:lnTo>
                  <a:lnTo>
                    <a:pt x="14" y="164"/>
                  </a:lnTo>
                  <a:lnTo>
                    <a:pt x="14" y="172"/>
                  </a:lnTo>
                  <a:lnTo>
                    <a:pt x="18" y="186"/>
                  </a:lnTo>
                  <a:lnTo>
                    <a:pt x="12" y="225"/>
                  </a:lnTo>
                  <a:lnTo>
                    <a:pt x="1" y="250"/>
                  </a:lnTo>
                  <a:lnTo>
                    <a:pt x="6" y="280"/>
                  </a:lnTo>
                  <a:lnTo>
                    <a:pt x="9" y="288"/>
                  </a:lnTo>
                  <a:lnTo>
                    <a:pt x="4" y="302"/>
                  </a:lnTo>
                  <a:lnTo>
                    <a:pt x="1" y="306"/>
                  </a:lnTo>
                  <a:lnTo>
                    <a:pt x="0" y="324"/>
                  </a:lnTo>
                  <a:lnTo>
                    <a:pt x="22" y="361"/>
                  </a:lnTo>
                  <a:lnTo>
                    <a:pt x="40" y="402"/>
                  </a:lnTo>
                  <a:lnTo>
                    <a:pt x="50" y="433"/>
                  </a:lnTo>
                  <a:lnTo>
                    <a:pt x="43" y="461"/>
                  </a:lnTo>
                  <a:lnTo>
                    <a:pt x="39" y="498"/>
                  </a:lnTo>
                  <a:lnTo>
                    <a:pt x="23" y="531"/>
                  </a:lnTo>
                  <a:lnTo>
                    <a:pt x="22" y="548"/>
                  </a:lnTo>
                  <a:lnTo>
                    <a:pt x="1" y="567"/>
                  </a:lnTo>
                  <a:lnTo>
                    <a:pt x="28" y="567"/>
                  </a:lnTo>
                  <a:lnTo>
                    <a:pt x="162" y="553"/>
                  </a:lnTo>
                  <a:lnTo>
                    <a:pt x="207" y="547"/>
                  </a:lnTo>
                  <a:lnTo>
                    <a:pt x="207" y="556"/>
                  </a:lnTo>
                  <a:lnTo>
                    <a:pt x="251" y="548"/>
                  </a:lnTo>
                  <a:lnTo>
                    <a:pt x="315" y="539"/>
                  </a:lnTo>
                  <a:lnTo>
                    <a:pt x="339" y="537"/>
                  </a:lnTo>
                  <a:lnTo>
                    <a:pt x="340" y="533"/>
                  </a:lnTo>
                  <a:lnTo>
                    <a:pt x="342" y="523"/>
                  </a:lnTo>
                  <a:lnTo>
                    <a:pt x="354" y="501"/>
                  </a:lnTo>
                  <a:lnTo>
                    <a:pt x="367" y="491"/>
                  </a:lnTo>
                  <a:lnTo>
                    <a:pt x="365" y="458"/>
                  </a:lnTo>
                  <a:lnTo>
                    <a:pt x="374" y="448"/>
                  </a:lnTo>
                  <a:lnTo>
                    <a:pt x="382" y="447"/>
                  </a:lnTo>
                  <a:lnTo>
                    <a:pt x="384" y="423"/>
                  </a:lnTo>
                  <a:lnTo>
                    <a:pt x="393" y="405"/>
                  </a:lnTo>
                  <a:lnTo>
                    <a:pt x="399" y="409"/>
                  </a:lnTo>
                  <a:lnTo>
                    <a:pt x="401" y="412"/>
                  </a:lnTo>
                  <a:lnTo>
                    <a:pt x="406" y="414"/>
                  </a:lnTo>
                  <a:lnTo>
                    <a:pt x="418" y="408"/>
                  </a:lnTo>
                  <a:lnTo>
                    <a:pt x="415" y="348"/>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20" name="Freeform 67">
              <a:extLst>
                <a:ext uri="{FF2B5EF4-FFF2-40B4-BE49-F238E27FC236}">
                  <a16:creationId xmlns:a16="http://schemas.microsoft.com/office/drawing/2014/main" id="{C24AA4F6-1940-43CE-9FF4-D7FE0411332F}"/>
                </a:ext>
                <a:ext uri="{C183D7F6-B498-43B3-948B-1728B52AA6E4}">
                  <adec:decorative xmlns:adec="http://schemas.microsoft.com/office/drawing/2017/decorative" val="1"/>
                </a:ext>
              </a:extLst>
            </p:cNvPr>
            <p:cNvSpPr>
              <a:spLocks noEditPoints="1"/>
            </p:cNvSpPr>
            <p:nvPr/>
          </p:nvSpPr>
          <p:spPr bwMode="auto">
            <a:xfrm>
              <a:off x="8367554" y="2191415"/>
              <a:ext cx="877810" cy="540294"/>
            </a:xfrm>
            <a:custGeom>
              <a:avLst/>
              <a:gdLst>
                <a:gd name="T0" fmla="*/ 100 w 658"/>
                <a:gd name="T1" fmla="*/ 33 h 405"/>
                <a:gd name="T2" fmla="*/ 146 w 658"/>
                <a:gd name="T3" fmla="*/ 4 h 405"/>
                <a:gd name="T4" fmla="*/ 164 w 658"/>
                <a:gd name="T5" fmla="*/ 4 h 405"/>
                <a:gd name="T6" fmla="*/ 110 w 658"/>
                <a:gd name="T7" fmla="*/ 47 h 405"/>
                <a:gd name="T8" fmla="*/ 87 w 658"/>
                <a:gd name="T9" fmla="*/ 46 h 405"/>
                <a:gd name="T10" fmla="*/ 630 w 658"/>
                <a:gd name="T11" fmla="*/ 263 h 405"/>
                <a:gd name="T12" fmla="*/ 658 w 658"/>
                <a:gd name="T13" fmla="*/ 256 h 405"/>
                <a:gd name="T14" fmla="*/ 658 w 658"/>
                <a:gd name="T15" fmla="*/ 252 h 405"/>
                <a:gd name="T16" fmla="*/ 655 w 658"/>
                <a:gd name="T17" fmla="*/ 246 h 405"/>
                <a:gd name="T18" fmla="*/ 651 w 658"/>
                <a:gd name="T19" fmla="*/ 239 h 405"/>
                <a:gd name="T20" fmla="*/ 632 w 658"/>
                <a:gd name="T21" fmla="*/ 236 h 405"/>
                <a:gd name="T22" fmla="*/ 619 w 658"/>
                <a:gd name="T23" fmla="*/ 244 h 405"/>
                <a:gd name="T24" fmla="*/ 0 w 658"/>
                <a:gd name="T25" fmla="*/ 228 h 405"/>
                <a:gd name="T26" fmla="*/ 21 w 658"/>
                <a:gd name="T27" fmla="*/ 219 h 405"/>
                <a:gd name="T28" fmla="*/ 43 w 658"/>
                <a:gd name="T29" fmla="*/ 199 h 405"/>
                <a:gd name="T30" fmla="*/ 85 w 658"/>
                <a:gd name="T31" fmla="*/ 189 h 405"/>
                <a:gd name="T32" fmla="*/ 128 w 658"/>
                <a:gd name="T33" fmla="*/ 164 h 405"/>
                <a:gd name="T34" fmla="*/ 140 w 658"/>
                <a:gd name="T35" fmla="*/ 138 h 405"/>
                <a:gd name="T36" fmla="*/ 159 w 658"/>
                <a:gd name="T37" fmla="*/ 122 h 405"/>
                <a:gd name="T38" fmla="*/ 201 w 658"/>
                <a:gd name="T39" fmla="*/ 93 h 405"/>
                <a:gd name="T40" fmla="*/ 237 w 658"/>
                <a:gd name="T41" fmla="*/ 96 h 405"/>
                <a:gd name="T42" fmla="*/ 212 w 658"/>
                <a:gd name="T43" fmla="*/ 108 h 405"/>
                <a:gd name="T44" fmla="*/ 189 w 658"/>
                <a:gd name="T45" fmla="*/ 133 h 405"/>
                <a:gd name="T46" fmla="*/ 171 w 658"/>
                <a:gd name="T47" fmla="*/ 167 h 405"/>
                <a:gd name="T48" fmla="*/ 173 w 658"/>
                <a:gd name="T49" fmla="*/ 188 h 405"/>
                <a:gd name="T50" fmla="*/ 203 w 658"/>
                <a:gd name="T51" fmla="*/ 161 h 405"/>
                <a:gd name="T52" fmla="*/ 224 w 658"/>
                <a:gd name="T53" fmla="*/ 171 h 405"/>
                <a:gd name="T54" fmla="*/ 254 w 658"/>
                <a:gd name="T55" fmla="*/ 183 h 405"/>
                <a:gd name="T56" fmla="*/ 279 w 658"/>
                <a:gd name="T57" fmla="*/ 219 h 405"/>
                <a:gd name="T58" fmla="*/ 313 w 658"/>
                <a:gd name="T59" fmla="*/ 213 h 405"/>
                <a:gd name="T60" fmla="*/ 334 w 658"/>
                <a:gd name="T61" fmla="*/ 224 h 405"/>
                <a:gd name="T62" fmla="*/ 348 w 658"/>
                <a:gd name="T63" fmla="*/ 219 h 405"/>
                <a:gd name="T64" fmla="*/ 384 w 658"/>
                <a:gd name="T65" fmla="*/ 191 h 405"/>
                <a:gd name="T66" fmla="*/ 446 w 658"/>
                <a:gd name="T67" fmla="*/ 182 h 405"/>
                <a:gd name="T68" fmla="*/ 491 w 658"/>
                <a:gd name="T69" fmla="*/ 161 h 405"/>
                <a:gd name="T70" fmla="*/ 499 w 658"/>
                <a:gd name="T71" fmla="*/ 197 h 405"/>
                <a:gd name="T72" fmla="*/ 521 w 658"/>
                <a:gd name="T73" fmla="*/ 205 h 405"/>
                <a:gd name="T74" fmla="*/ 571 w 658"/>
                <a:gd name="T75" fmla="*/ 191 h 405"/>
                <a:gd name="T76" fmla="*/ 588 w 658"/>
                <a:gd name="T77" fmla="*/ 188 h 405"/>
                <a:gd name="T78" fmla="*/ 609 w 658"/>
                <a:gd name="T79" fmla="*/ 250 h 405"/>
                <a:gd name="T80" fmla="*/ 624 w 658"/>
                <a:gd name="T81" fmla="*/ 260 h 405"/>
                <a:gd name="T82" fmla="*/ 610 w 658"/>
                <a:gd name="T83" fmla="*/ 260 h 405"/>
                <a:gd name="T84" fmla="*/ 574 w 658"/>
                <a:gd name="T85" fmla="*/ 261 h 405"/>
                <a:gd name="T86" fmla="*/ 540 w 658"/>
                <a:gd name="T87" fmla="*/ 269 h 405"/>
                <a:gd name="T88" fmla="*/ 493 w 658"/>
                <a:gd name="T89" fmla="*/ 261 h 405"/>
                <a:gd name="T90" fmla="*/ 448 w 658"/>
                <a:gd name="T91" fmla="*/ 278 h 405"/>
                <a:gd name="T92" fmla="*/ 390 w 658"/>
                <a:gd name="T93" fmla="*/ 288 h 405"/>
                <a:gd name="T94" fmla="*/ 374 w 658"/>
                <a:gd name="T95" fmla="*/ 313 h 405"/>
                <a:gd name="T96" fmla="*/ 362 w 658"/>
                <a:gd name="T97" fmla="*/ 302 h 405"/>
                <a:gd name="T98" fmla="*/ 331 w 658"/>
                <a:gd name="T99" fmla="*/ 317 h 405"/>
                <a:gd name="T100" fmla="*/ 318 w 658"/>
                <a:gd name="T101" fmla="*/ 308 h 405"/>
                <a:gd name="T102" fmla="*/ 299 w 658"/>
                <a:gd name="T103" fmla="*/ 361 h 405"/>
                <a:gd name="T104" fmla="*/ 273 w 658"/>
                <a:gd name="T105" fmla="*/ 399 h 405"/>
                <a:gd name="T106" fmla="*/ 253 w 658"/>
                <a:gd name="T107" fmla="*/ 327 h 405"/>
                <a:gd name="T108" fmla="*/ 217 w 658"/>
                <a:gd name="T109" fmla="*/ 305 h 405"/>
                <a:gd name="T110" fmla="*/ 123 w 658"/>
                <a:gd name="T111" fmla="*/ 281 h 405"/>
                <a:gd name="T112" fmla="*/ 23 w 658"/>
                <a:gd name="T113" fmla="*/ 26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405">
                  <a:moveTo>
                    <a:pt x="87" y="46"/>
                  </a:moveTo>
                  <a:lnTo>
                    <a:pt x="100" y="33"/>
                  </a:lnTo>
                  <a:lnTo>
                    <a:pt x="112" y="29"/>
                  </a:lnTo>
                  <a:lnTo>
                    <a:pt x="146" y="4"/>
                  </a:lnTo>
                  <a:lnTo>
                    <a:pt x="160" y="0"/>
                  </a:lnTo>
                  <a:lnTo>
                    <a:pt x="164" y="4"/>
                  </a:lnTo>
                  <a:lnTo>
                    <a:pt x="131" y="35"/>
                  </a:lnTo>
                  <a:lnTo>
                    <a:pt x="110" y="47"/>
                  </a:lnTo>
                  <a:lnTo>
                    <a:pt x="98" y="54"/>
                  </a:lnTo>
                  <a:lnTo>
                    <a:pt x="87" y="46"/>
                  </a:lnTo>
                  <a:close/>
                  <a:moveTo>
                    <a:pt x="626" y="247"/>
                  </a:moveTo>
                  <a:lnTo>
                    <a:pt x="630" y="263"/>
                  </a:lnTo>
                  <a:lnTo>
                    <a:pt x="651" y="263"/>
                  </a:lnTo>
                  <a:lnTo>
                    <a:pt x="658" y="256"/>
                  </a:lnTo>
                  <a:lnTo>
                    <a:pt x="658" y="256"/>
                  </a:lnTo>
                  <a:lnTo>
                    <a:pt x="658" y="252"/>
                  </a:lnTo>
                  <a:lnTo>
                    <a:pt x="657" y="247"/>
                  </a:lnTo>
                  <a:lnTo>
                    <a:pt x="655" y="246"/>
                  </a:lnTo>
                  <a:lnTo>
                    <a:pt x="655" y="246"/>
                  </a:lnTo>
                  <a:lnTo>
                    <a:pt x="651" y="239"/>
                  </a:lnTo>
                  <a:lnTo>
                    <a:pt x="646" y="235"/>
                  </a:lnTo>
                  <a:lnTo>
                    <a:pt x="632" y="236"/>
                  </a:lnTo>
                  <a:lnTo>
                    <a:pt x="623" y="236"/>
                  </a:lnTo>
                  <a:lnTo>
                    <a:pt x="619" y="244"/>
                  </a:lnTo>
                  <a:lnTo>
                    <a:pt x="626" y="247"/>
                  </a:lnTo>
                  <a:close/>
                  <a:moveTo>
                    <a:pt x="0" y="228"/>
                  </a:moveTo>
                  <a:lnTo>
                    <a:pt x="4" y="225"/>
                  </a:lnTo>
                  <a:lnTo>
                    <a:pt x="21" y="219"/>
                  </a:lnTo>
                  <a:lnTo>
                    <a:pt x="43" y="205"/>
                  </a:lnTo>
                  <a:lnTo>
                    <a:pt x="43" y="199"/>
                  </a:lnTo>
                  <a:lnTo>
                    <a:pt x="48" y="196"/>
                  </a:lnTo>
                  <a:lnTo>
                    <a:pt x="85" y="189"/>
                  </a:lnTo>
                  <a:lnTo>
                    <a:pt x="100" y="177"/>
                  </a:lnTo>
                  <a:lnTo>
                    <a:pt x="128" y="164"/>
                  </a:lnTo>
                  <a:lnTo>
                    <a:pt x="128" y="157"/>
                  </a:lnTo>
                  <a:lnTo>
                    <a:pt x="140" y="138"/>
                  </a:lnTo>
                  <a:lnTo>
                    <a:pt x="151" y="133"/>
                  </a:lnTo>
                  <a:lnTo>
                    <a:pt x="159" y="122"/>
                  </a:lnTo>
                  <a:lnTo>
                    <a:pt x="173" y="108"/>
                  </a:lnTo>
                  <a:lnTo>
                    <a:pt x="201" y="93"/>
                  </a:lnTo>
                  <a:lnTo>
                    <a:pt x="231" y="89"/>
                  </a:lnTo>
                  <a:lnTo>
                    <a:pt x="237" y="96"/>
                  </a:lnTo>
                  <a:lnTo>
                    <a:pt x="235" y="102"/>
                  </a:lnTo>
                  <a:lnTo>
                    <a:pt x="212" y="108"/>
                  </a:lnTo>
                  <a:lnTo>
                    <a:pt x="203" y="127"/>
                  </a:lnTo>
                  <a:lnTo>
                    <a:pt x="189" y="133"/>
                  </a:lnTo>
                  <a:lnTo>
                    <a:pt x="185" y="147"/>
                  </a:lnTo>
                  <a:lnTo>
                    <a:pt x="171" y="167"/>
                  </a:lnTo>
                  <a:lnTo>
                    <a:pt x="168" y="185"/>
                  </a:lnTo>
                  <a:lnTo>
                    <a:pt x="173" y="188"/>
                  </a:lnTo>
                  <a:lnTo>
                    <a:pt x="179" y="180"/>
                  </a:lnTo>
                  <a:lnTo>
                    <a:pt x="203" y="161"/>
                  </a:lnTo>
                  <a:lnTo>
                    <a:pt x="210" y="171"/>
                  </a:lnTo>
                  <a:lnTo>
                    <a:pt x="224" y="171"/>
                  </a:lnTo>
                  <a:lnTo>
                    <a:pt x="245" y="175"/>
                  </a:lnTo>
                  <a:lnTo>
                    <a:pt x="254" y="183"/>
                  </a:lnTo>
                  <a:lnTo>
                    <a:pt x="262" y="202"/>
                  </a:lnTo>
                  <a:lnTo>
                    <a:pt x="279" y="219"/>
                  </a:lnTo>
                  <a:lnTo>
                    <a:pt x="304" y="219"/>
                  </a:lnTo>
                  <a:lnTo>
                    <a:pt x="313" y="213"/>
                  </a:lnTo>
                  <a:lnTo>
                    <a:pt x="323" y="221"/>
                  </a:lnTo>
                  <a:lnTo>
                    <a:pt x="334" y="224"/>
                  </a:lnTo>
                  <a:lnTo>
                    <a:pt x="342" y="219"/>
                  </a:lnTo>
                  <a:lnTo>
                    <a:pt x="348" y="219"/>
                  </a:lnTo>
                  <a:lnTo>
                    <a:pt x="359" y="213"/>
                  </a:lnTo>
                  <a:lnTo>
                    <a:pt x="384" y="191"/>
                  </a:lnTo>
                  <a:lnTo>
                    <a:pt x="406" y="183"/>
                  </a:lnTo>
                  <a:lnTo>
                    <a:pt x="446" y="182"/>
                  </a:lnTo>
                  <a:lnTo>
                    <a:pt x="474" y="169"/>
                  </a:lnTo>
                  <a:lnTo>
                    <a:pt x="491" y="161"/>
                  </a:lnTo>
                  <a:lnTo>
                    <a:pt x="499" y="161"/>
                  </a:lnTo>
                  <a:lnTo>
                    <a:pt x="499" y="197"/>
                  </a:lnTo>
                  <a:lnTo>
                    <a:pt x="502" y="199"/>
                  </a:lnTo>
                  <a:lnTo>
                    <a:pt x="521" y="205"/>
                  </a:lnTo>
                  <a:lnTo>
                    <a:pt x="534" y="202"/>
                  </a:lnTo>
                  <a:lnTo>
                    <a:pt x="571" y="191"/>
                  </a:lnTo>
                  <a:lnTo>
                    <a:pt x="579" y="185"/>
                  </a:lnTo>
                  <a:lnTo>
                    <a:pt x="588" y="188"/>
                  </a:lnTo>
                  <a:lnTo>
                    <a:pt x="588" y="230"/>
                  </a:lnTo>
                  <a:lnTo>
                    <a:pt x="609" y="250"/>
                  </a:lnTo>
                  <a:lnTo>
                    <a:pt x="616" y="253"/>
                  </a:lnTo>
                  <a:lnTo>
                    <a:pt x="624" y="260"/>
                  </a:lnTo>
                  <a:lnTo>
                    <a:pt x="616" y="261"/>
                  </a:lnTo>
                  <a:lnTo>
                    <a:pt x="610" y="260"/>
                  </a:lnTo>
                  <a:lnTo>
                    <a:pt x="588" y="256"/>
                  </a:lnTo>
                  <a:lnTo>
                    <a:pt x="574" y="261"/>
                  </a:lnTo>
                  <a:lnTo>
                    <a:pt x="560" y="260"/>
                  </a:lnTo>
                  <a:lnTo>
                    <a:pt x="540" y="269"/>
                  </a:lnTo>
                  <a:lnTo>
                    <a:pt x="529" y="269"/>
                  </a:lnTo>
                  <a:lnTo>
                    <a:pt x="493" y="261"/>
                  </a:lnTo>
                  <a:lnTo>
                    <a:pt x="460" y="261"/>
                  </a:lnTo>
                  <a:lnTo>
                    <a:pt x="448" y="278"/>
                  </a:lnTo>
                  <a:lnTo>
                    <a:pt x="406" y="281"/>
                  </a:lnTo>
                  <a:lnTo>
                    <a:pt x="390" y="288"/>
                  </a:lnTo>
                  <a:lnTo>
                    <a:pt x="382" y="306"/>
                  </a:lnTo>
                  <a:lnTo>
                    <a:pt x="374" y="313"/>
                  </a:lnTo>
                  <a:lnTo>
                    <a:pt x="371" y="313"/>
                  </a:lnTo>
                  <a:lnTo>
                    <a:pt x="362" y="302"/>
                  </a:lnTo>
                  <a:lnTo>
                    <a:pt x="334" y="317"/>
                  </a:lnTo>
                  <a:lnTo>
                    <a:pt x="331" y="317"/>
                  </a:lnTo>
                  <a:lnTo>
                    <a:pt x="323" y="308"/>
                  </a:lnTo>
                  <a:lnTo>
                    <a:pt x="318" y="308"/>
                  </a:lnTo>
                  <a:lnTo>
                    <a:pt x="306" y="336"/>
                  </a:lnTo>
                  <a:lnTo>
                    <a:pt x="299" y="361"/>
                  </a:lnTo>
                  <a:lnTo>
                    <a:pt x="281" y="405"/>
                  </a:lnTo>
                  <a:lnTo>
                    <a:pt x="273" y="399"/>
                  </a:lnTo>
                  <a:lnTo>
                    <a:pt x="263" y="392"/>
                  </a:lnTo>
                  <a:lnTo>
                    <a:pt x="253" y="327"/>
                  </a:lnTo>
                  <a:lnTo>
                    <a:pt x="229" y="319"/>
                  </a:lnTo>
                  <a:lnTo>
                    <a:pt x="217" y="305"/>
                  </a:lnTo>
                  <a:lnTo>
                    <a:pt x="142" y="288"/>
                  </a:lnTo>
                  <a:lnTo>
                    <a:pt x="123" y="281"/>
                  </a:lnTo>
                  <a:lnTo>
                    <a:pt x="71" y="267"/>
                  </a:lnTo>
                  <a:lnTo>
                    <a:pt x="23" y="260"/>
                  </a:lnTo>
                  <a:lnTo>
                    <a:pt x="0" y="228"/>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21" name="OHIO">
              <a:extLst>
                <a:ext uri="{FF2B5EF4-FFF2-40B4-BE49-F238E27FC236}">
                  <a16:creationId xmlns:a16="http://schemas.microsoft.com/office/drawing/2014/main" id="{04A5F11F-F761-4AA1-A3C6-2F7952EAA488}"/>
                </a:ext>
                <a:ext uri="{C183D7F6-B498-43B3-948B-1728B52AA6E4}">
                  <adec:decorative xmlns:adec="http://schemas.microsoft.com/office/drawing/2017/decorative" val="1"/>
                </a:ext>
              </a:extLst>
            </p:cNvPr>
            <p:cNvSpPr>
              <a:spLocks/>
            </p:cNvSpPr>
            <p:nvPr/>
          </p:nvSpPr>
          <p:spPr bwMode="auto">
            <a:xfrm>
              <a:off x="9173325" y="3178618"/>
              <a:ext cx="635012" cy="688374"/>
            </a:xfrm>
            <a:custGeom>
              <a:avLst/>
              <a:gdLst>
                <a:gd name="T0" fmla="*/ 406 w 476"/>
                <a:gd name="T1" fmla="*/ 27 h 516"/>
                <a:gd name="T2" fmla="*/ 361 w 476"/>
                <a:gd name="T3" fmla="*/ 63 h 516"/>
                <a:gd name="T4" fmla="*/ 315 w 476"/>
                <a:gd name="T5" fmla="*/ 92 h 516"/>
                <a:gd name="T6" fmla="*/ 262 w 476"/>
                <a:gd name="T7" fmla="*/ 111 h 516"/>
                <a:gd name="T8" fmla="*/ 228 w 476"/>
                <a:gd name="T9" fmla="*/ 94 h 516"/>
                <a:gd name="T10" fmla="*/ 179 w 476"/>
                <a:gd name="T11" fmla="*/ 89 h 516"/>
                <a:gd name="T12" fmla="*/ 134 w 476"/>
                <a:gd name="T13" fmla="*/ 85 h 516"/>
                <a:gd name="T14" fmla="*/ 0 w 476"/>
                <a:gd name="T15" fmla="*/ 108 h 516"/>
                <a:gd name="T16" fmla="*/ 20 w 476"/>
                <a:gd name="T17" fmla="*/ 286 h 516"/>
                <a:gd name="T18" fmla="*/ 39 w 476"/>
                <a:gd name="T19" fmla="*/ 462 h 516"/>
                <a:gd name="T20" fmla="*/ 81 w 476"/>
                <a:gd name="T21" fmla="*/ 456 h 516"/>
                <a:gd name="T22" fmla="*/ 114 w 476"/>
                <a:gd name="T23" fmla="*/ 494 h 516"/>
                <a:gd name="T24" fmla="*/ 158 w 476"/>
                <a:gd name="T25" fmla="*/ 506 h 516"/>
                <a:gd name="T26" fmla="*/ 186 w 476"/>
                <a:gd name="T27" fmla="*/ 497 h 516"/>
                <a:gd name="T28" fmla="*/ 234 w 476"/>
                <a:gd name="T29" fmla="*/ 503 h 516"/>
                <a:gd name="T30" fmla="*/ 261 w 476"/>
                <a:gd name="T31" fmla="*/ 481 h 516"/>
                <a:gd name="T32" fmla="*/ 276 w 476"/>
                <a:gd name="T33" fmla="*/ 494 h 516"/>
                <a:gd name="T34" fmla="*/ 309 w 476"/>
                <a:gd name="T35" fmla="*/ 516 h 516"/>
                <a:gd name="T36" fmla="*/ 332 w 476"/>
                <a:gd name="T37" fmla="*/ 511 h 516"/>
                <a:gd name="T38" fmla="*/ 343 w 476"/>
                <a:gd name="T39" fmla="*/ 484 h 516"/>
                <a:gd name="T40" fmla="*/ 350 w 476"/>
                <a:gd name="T41" fmla="*/ 430 h 516"/>
                <a:gd name="T42" fmla="*/ 367 w 476"/>
                <a:gd name="T43" fmla="*/ 433 h 516"/>
                <a:gd name="T44" fmla="*/ 381 w 476"/>
                <a:gd name="T45" fmla="*/ 437 h 516"/>
                <a:gd name="T46" fmla="*/ 376 w 476"/>
                <a:gd name="T47" fmla="*/ 416 h 516"/>
                <a:gd name="T48" fmla="*/ 381 w 476"/>
                <a:gd name="T49" fmla="*/ 395 h 516"/>
                <a:gd name="T50" fmla="*/ 401 w 476"/>
                <a:gd name="T51" fmla="*/ 364 h 516"/>
                <a:gd name="T52" fmla="*/ 428 w 476"/>
                <a:gd name="T53" fmla="*/ 358 h 516"/>
                <a:gd name="T54" fmla="*/ 465 w 476"/>
                <a:gd name="T55" fmla="*/ 311 h 516"/>
                <a:gd name="T56" fmla="*/ 470 w 476"/>
                <a:gd name="T57" fmla="*/ 249 h 516"/>
                <a:gd name="T58" fmla="*/ 462 w 476"/>
                <a:gd name="T59" fmla="*/ 197 h 516"/>
                <a:gd name="T60" fmla="*/ 476 w 476"/>
                <a:gd name="T61" fmla="*/ 178 h 516"/>
                <a:gd name="T62" fmla="*/ 443 w 476"/>
                <a:gd name="T63"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6" h="516">
                  <a:moveTo>
                    <a:pt x="443" y="0"/>
                  </a:moveTo>
                  <a:lnTo>
                    <a:pt x="406" y="27"/>
                  </a:lnTo>
                  <a:lnTo>
                    <a:pt x="381" y="41"/>
                  </a:lnTo>
                  <a:lnTo>
                    <a:pt x="361" y="63"/>
                  </a:lnTo>
                  <a:lnTo>
                    <a:pt x="336" y="88"/>
                  </a:lnTo>
                  <a:lnTo>
                    <a:pt x="315" y="92"/>
                  </a:lnTo>
                  <a:lnTo>
                    <a:pt x="297" y="96"/>
                  </a:lnTo>
                  <a:lnTo>
                    <a:pt x="262" y="111"/>
                  </a:lnTo>
                  <a:lnTo>
                    <a:pt x="250" y="113"/>
                  </a:lnTo>
                  <a:lnTo>
                    <a:pt x="228" y="94"/>
                  </a:lnTo>
                  <a:lnTo>
                    <a:pt x="195" y="97"/>
                  </a:lnTo>
                  <a:lnTo>
                    <a:pt x="179" y="89"/>
                  </a:lnTo>
                  <a:lnTo>
                    <a:pt x="165" y="80"/>
                  </a:lnTo>
                  <a:lnTo>
                    <a:pt x="134" y="85"/>
                  </a:lnTo>
                  <a:lnTo>
                    <a:pt x="70" y="94"/>
                  </a:lnTo>
                  <a:lnTo>
                    <a:pt x="0" y="108"/>
                  </a:lnTo>
                  <a:lnTo>
                    <a:pt x="9" y="200"/>
                  </a:lnTo>
                  <a:lnTo>
                    <a:pt x="20" y="286"/>
                  </a:lnTo>
                  <a:lnTo>
                    <a:pt x="36" y="431"/>
                  </a:lnTo>
                  <a:lnTo>
                    <a:pt x="39" y="462"/>
                  </a:lnTo>
                  <a:lnTo>
                    <a:pt x="65" y="461"/>
                  </a:lnTo>
                  <a:lnTo>
                    <a:pt x="81" y="456"/>
                  </a:lnTo>
                  <a:lnTo>
                    <a:pt x="101" y="466"/>
                  </a:lnTo>
                  <a:lnTo>
                    <a:pt x="114" y="494"/>
                  </a:lnTo>
                  <a:lnTo>
                    <a:pt x="147" y="492"/>
                  </a:lnTo>
                  <a:lnTo>
                    <a:pt x="158" y="506"/>
                  </a:lnTo>
                  <a:lnTo>
                    <a:pt x="168" y="506"/>
                  </a:lnTo>
                  <a:lnTo>
                    <a:pt x="186" y="497"/>
                  </a:lnTo>
                  <a:lnTo>
                    <a:pt x="201" y="500"/>
                  </a:lnTo>
                  <a:lnTo>
                    <a:pt x="234" y="503"/>
                  </a:lnTo>
                  <a:lnTo>
                    <a:pt x="245" y="489"/>
                  </a:lnTo>
                  <a:lnTo>
                    <a:pt x="261" y="481"/>
                  </a:lnTo>
                  <a:lnTo>
                    <a:pt x="273" y="476"/>
                  </a:lnTo>
                  <a:lnTo>
                    <a:pt x="276" y="494"/>
                  </a:lnTo>
                  <a:lnTo>
                    <a:pt x="289" y="500"/>
                  </a:lnTo>
                  <a:lnTo>
                    <a:pt x="309" y="516"/>
                  </a:lnTo>
                  <a:lnTo>
                    <a:pt x="323" y="514"/>
                  </a:lnTo>
                  <a:lnTo>
                    <a:pt x="332" y="511"/>
                  </a:lnTo>
                  <a:lnTo>
                    <a:pt x="332" y="494"/>
                  </a:lnTo>
                  <a:lnTo>
                    <a:pt x="343" y="484"/>
                  </a:lnTo>
                  <a:lnTo>
                    <a:pt x="343" y="455"/>
                  </a:lnTo>
                  <a:lnTo>
                    <a:pt x="350" y="430"/>
                  </a:lnTo>
                  <a:lnTo>
                    <a:pt x="357" y="425"/>
                  </a:lnTo>
                  <a:lnTo>
                    <a:pt x="367" y="433"/>
                  </a:lnTo>
                  <a:lnTo>
                    <a:pt x="370" y="444"/>
                  </a:lnTo>
                  <a:lnTo>
                    <a:pt x="381" y="437"/>
                  </a:lnTo>
                  <a:lnTo>
                    <a:pt x="382" y="428"/>
                  </a:lnTo>
                  <a:lnTo>
                    <a:pt x="376" y="416"/>
                  </a:lnTo>
                  <a:lnTo>
                    <a:pt x="376" y="402"/>
                  </a:lnTo>
                  <a:lnTo>
                    <a:pt x="381" y="395"/>
                  </a:lnTo>
                  <a:lnTo>
                    <a:pt x="395" y="373"/>
                  </a:lnTo>
                  <a:lnTo>
                    <a:pt x="401" y="364"/>
                  </a:lnTo>
                  <a:lnTo>
                    <a:pt x="414" y="367"/>
                  </a:lnTo>
                  <a:lnTo>
                    <a:pt x="428" y="358"/>
                  </a:lnTo>
                  <a:lnTo>
                    <a:pt x="448" y="336"/>
                  </a:lnTo>
                  <a:lnTo>
                    <a:pt x="465" y="311"/>
                  </a:lnTo>
                  <a:lnTo>
                    <a:pt x="467" y="280"/>
                  </a:lnTo>
                  <a:lnTo>
                    <a:pt x="470" y="249"/>
                  </a:lnTo>
                  <a:lnTo>
                    <a:pt x="468" y="214"/>
                  </a:lnTo>
                  <a:lnTo>
                    <a:pt x="462" y="197"/>
                  </a:lnTo>
                  <a:lnTo>
                    <a:pt x="465" y="189"/>
                  </a:lnTo>
                  <a:lnTo>
                    <a:pt x="476" y="178"/>
                  </a:lnTo>
                  <a:lnTo>
                    <a:pt x="462" y="122"/>
                  </a:lnTo>
                  <a:lnTo>
                    <a:pt x="443" y="0"/>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22" name="INDIANA">
              <a:extLst>
                <a:ext uri="{FF2B5EF4-FFF2-40B4-BE49-F238E27FC236}">
                  <a16:creationId xmlns:a16="http://schemas.microsoft.com/office/drawing/2014/main" id="{A36584B8-7965-41AE-9F12-2B22300D2C4F}"/>
                </a:ext>
                <a:ext uri="{C183D7F6-B498-43B3-948B-1728B52AA6E4}">
                  <adec:decorative xmlns:adec="http://schemas.microsoft.com/office/drawing/2017/decorative" val="1"/>
                </a:ext>
              </a:extLst>
            </p:cNvPr>
            <p:cNvSpPr>
              <a:spLocks/>
            </p:cNvSpPr>
            <p:nvPr/>
          </p:nvSpPr>
          <p:spPr bwMode="auto">
            <a:xfrm>
              <a:off x="8799788" y="3312024"/>
              <a:ext cx="433569" cy="756411"/>
            </a:xfrm>
            <a:custGeom>
              <a:avLst/>
              <a:gdLst>
                <a:gd name="T0" fmla="*/ 0 w 325"/>
                <a:gd name="T1" fmla="*/ 567 h 567"/>
                <a:gd name="T2" fmla="*/ 2 w 325"/>
                <a:gd name="T3" fmla="*/ 548 h 567"/>
                <a:gd name="T4" fmla="*/ 3 w 325"/>
                <a:gd name="T5" fmla="*/ 520 h 567"/>
                <a:gd name="T6" fmla="*/ 19 w 325"/>
                <a:gd name="T7" fmla="*/ 503 h 567"/>
                <a:gd name="T8" fmla="*/ 30 w 325"/>
                <a:gd name="T9" fmla="*/ 478 h 567"/>
                <a:gd name="T10" fmla="*/ 46 w 325"/>
                <a:gd name="T11" fmla="*/ 451 h 567"/>
                <a:gd name="T12" fmla="*/ 43 w 325"/>
                <a:gd name="T13" fmla="*/ 416 h 567"/>
                <a:gd name="T14" fmla="*/ 32 w 325"/>
                <a:gd name="T15" fmla="*/ 398 h 567"/>
                <a:gd name="T16" fmla="*/ 30 w 325"/>
                <a:gd name="T17" fmla="*/ 378 h 567"/>
                <a:gd name="T18" fmla="*/ 35 w 325"/>
                <a:gd name="T19" fmla="*/ 344 h 567"/>
                <a:gd name="T20" fmla="*/ 32 w 325"/>
                <a:gd name="T21" fmla="*/ 300 h 567"/>
                <a:gd name="T22" fmla="*/ 24 w 325"/>
                <a:gd name="T23" fmla="*/ 200 h 567"/>
                <a:gd name="T24" fmla="*/ 16 w 325"/>
                <a:gd name="T25" fmla="*/ 105 h 567"/>
                <a:gd name="T26" fmla="*/ 10 w 325"/>
                <a:gd name="T27" fmla="*/ 32 h 567"/>
                <a:gd name="T28" fmla="*/ 28 w 325"/>
                <a:gd name="T29" fmla="*/ 38 h 567"/>
                <a:gd name="T30" fmla="*/ 38 w 325"/>
                <a:gd name="T31" fmla="*/ 42 h 567"/>
                <a:gd name="T32" fmla="*/ 44 w 325"/>
                <a:gd name="T33" fmla="*/ 41 h 567"/>
                <a:gd name="T34" fmla="*/ 58 w 325"/>
                <a:gd name="T35" fmla="*/ 28 h 567"/>
                <a:gd name="T36" fmla="*/ 75 w 325"/>
                <a:gd name="T37" fmla="*/ 19 h 567"/>
                <a:gd name="T38" fmla="*/ 107 w 325"/>
                <a:gd name="T39" fmla="*/ 17 h 567"/>
                <a:gd name="T40" fmla="*/ 244 w 325"/>
                <a:gd name="T41" fmla="*/ 3 h 567"/>
                <a:gd name="T42" fmla="*/ 280 w 325"/>
                <a:gd name="T43" fmla="*/ 0 h 567"/>
                <a:gd name="T44" fmla="*/ 289 w 325"/>
                <a:gd name="T45" fmla="*/ 100 h 567"/>
                <a:gd name="T46" fmla="*/ 316 w 325"/>
                <a:gd name="T47" fmla="*/ 330 h 567"/>
                <a:gd name="T48" fmla="*/ 319 w 325"/>
                <a:gd name="T49" fmla="*/ 366 h 567"/>
                <a:gd name="T50" fmla="*/ 317 w 325"/>
                <a:gd name="T51" fmla="*/ 380 h 567"/>
                <a:gd name="T52" fmla="*/ 325 w 325"/>
                <a:gd name="T53" fmla="*/ 392 h 567"/>
                <a:gd name="T54" fmla="*/ 325 w 325"/>
                <a:gd name="T55" fmla="*/ 400 h 567"/>
                <a:gd name="T56" fmla="*/ 310 w 325"/>
                <a:gd name="T57" fmla="*/ 411 h 567"/>
                <a:gd name="T58" fmla="*/ 288 w 325"/>
                <a:gd name="T59" fmla="*/ 420 h 567"/>
                <a:gd name="T60" fmla="*/ 267 w 325"/>
                <a:gd name="T61" fmla="*/ 423 h 567"/>
                <a:gd name="T62" fmla="*/ 263 w 325"/>
                <a:gd name="T63" fmla="*/ 453 h 567"/>
                <a:gd name="T64" fmla="*/ 235 w 325"/>
                <a:gd name="T65" fmla="*/ 475 h 567"/>
                <a:gd name="T66" fmla="*/ 217 w 325"/>
                <a:gd name="T67" fmla="*/ 500 h 567"/>
                <a:gd name="T68" fmla="*/ 219 w 325"/>
                <a:gd name="T69" fmla="*/ 514 h 567"/>
                <a:gd name="T70" fmla="*/ 216 w 325"/>
                <a:gd name="T71" fmla="*/ 523 h 567"/>
                <a:gd name="T72" fmla="*/ 196 w 325"/>
                <a:gd name="T73" fmla="*/ 523 h 567"/>
                <a:gd name="T74" fmla="*/ 185 w 325"/>
                <a:gd name="T75" fmla="*/ 514 h 567"/>
                <a:gd name="T76" fmla="*/ 169 w 325"/>
                <a:gd name="T77" fmla="*/ 522 h 567"/>
                <a:gd name="T78" fmla="*/ 153 w 325"/>
                <a:gd name="T79" fmla="*/ 531 h 567"/>
                <a:gd name="T80" fmla="*/ 153 w 325"/>
                <a:gd name="T81" fmla="*/ 550 h 567"/>
                <a:gd name="T82" fmla="*/ 146 w 325"/>
                <a:gd name="T83" fmla="*/ 551 h 567"/>
                <a:gd name="T84" fmla="*/ 144 w 325"/>
                <a:gd name="T85" fmla="*/ 545 h 567"/>
                <a:gd name="T86" fmla="*/ 130 w 325"/>
                <a:gd name="T87" fmla="*/ 536 h 567"/>
                <a:gd name="T88" fmla="*/ 110 w 325"/>
                <a:gd name="T89" fmla="*/ 544 h 567"/>
                <a:gd name="T90" fmla="*/ 100 w 325"/>
                <a:gd name="T91" fmla="*/ 562 h 567"/>
                <a:gd name="T92" fmla="*/ 91 w 325"/>
                <a:gd name="T93" fmla="*/ 558 h 567"/>
                <a:gd name="T94" fmla="*/ 82 w 325"/>
                <a:gd name="T95" fmla="*/ 548 h 567"/>
                <a:gd name="T96" fmla="*/ 53 w 325"/>
                <a:gd name="T97" fmla="*/ 551 h 567"/>
                <a:gd name="T98" fmla="*/ 19 w 325"/>
                <a:gd name="T99" fmla="*/ 558 h 567"/>
                <a:gd name="T100" fmla="*/ 0 w 325"/>
                <a:gd name="T101" fmla="*/ 56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567">
                  <a:moveTo>
                    <a:pt x="0" y="567"/>
                  </a:moveTo>
                  <a:lnTo>
                    <a:pt x="2" y="548"/>
                  </a:lnTo>
                  <a:lnTo>
                    <a:pt x="3" y="520"/>
                  </a:lnTo>
                  <a:lnTo>
                    <a:pt x="19" y="503"/>
                  </a:lnTo>
                  <a:lnTo>
                    <a:pt x="30" y="478"/>
                  </a:lnTo>
                  <a:lnTo>
                    <a:pt x="46" y="451"/>
                  </a:lnTo>
                  <a:lnTo>
                    <a:pt x="43" y="416"/>
                  </a:lnTo>
                  <a:lnTo>
                    <a:pt x="32" y="398"/>
                  </a:lnTo>
                  <a:lnTo>
                    <a:pt x="30" y="378"/>
                  </a:lnTo>
                  <a:lnTo>
                    <a:pt x="35" y="344"/>
                  </a:lnTo>
                  <a:lnTo>
                    <a:pt x="32" y="300"/>
                  </a:lnTo>
                  <a:lnTo>
                    <a:pt x="24" y="200"/>
                  </a:lnTo>
                  <a:lnTo>
                    <a:pt x="16" y="105"/>
                  </a:lnTo>
                  <a:lnTo>
                    <a:pt x="10" y="32"/>
                  </a:lnTo>
                  <a:lnTo>
                    <a:pt x="28" y="38"/>
                  </a:lnTo>
                  <a:lnTo>
                    <a:pt x="38" y="42"/>
                  </a:lnTo>
                  <a:lnTo>
                    <a:pt x="44" y="41"/>
                  </a:lnTo>
                  <a:lnTo>
                    <a:pt x="58" y="28"/>
                  </a:lnTo>
                  <a:lnTo>
                    <a:pt x="75" y="19"/>
                  </a:lnTo>
                  <a:lnTo>
                    <a:pt x="107" y="17"/>
                  </a:lnTo>
                  <a:lnTo>
                    <a:pt x="244" y="3"/>
                  </a:lnTo>
                  <a:lnTo>
                    <a:pt x="280" y="0"/>
                  </a:lnTo>
                  <a:lnTo>
                    <a:pt x="289" y="100"/>
                  </a:lnTo>
                  <a:lnTo>
                    <a:pt x="316" y="330"/>
                  </a:lnTo>
                  <a:lnTo>
                    <a:pt x="319" y="366"/>
                  </a:lnTo>
                  <a:lnTo>
                    <a:pt x="317" y="380"/>
                  </a:lnTo>
                  <a:lnTo>
                    <a:pt x="325" y="392"/>
                  </a:lnTo>
                  <a:lnTo>
                    <a:pt x="325" y="400"/>
                  </a:lnTo>
                  <a:lnTo>
                    <a:pt x="310" y="411"/>
                  </a:lnTo>
                  <a:lnTo>
                    <a:pt x="288" y="420"/>
                  </a:lnTo>
                  <a:lnTo>
                    <a:pt x="267" y="423"/>
                  </a:lnTo>
                  <a:lnTo>
                    <a:pt x="263" y="453"/>
                  </a:lnTo>
                  <a:lnTo>
                    <a:pt x="235" y="475"/>
                  </a:lnTo>
                  <a:lnTo>
                    <a:pt x="217" y="500"/>
                  </a:lnTo>
                  <a:lnTo>
                    <a:pt x="219" y="514"/>
                  </a:lnTo>
                  <a:lnTo>
                    <a:pt x="216" y="523"/>
                  </a:lnTo>
                  <a:lnTo>
                    <a:pt x="196" y="523"/>
                  </a:lnTo>
                  <a:lnTo>
                    <a:pt x="185" y="514"/>
                  </a:lnTo>
                  <a:lnTo>
                    <a:pt x="169" y="522"/>
                  </a:lnTo>
                  <a:lnTo>
                    <a:pt x="153" y="531"/>
                  </a:lnTo>
                  <a:lnTo>
                    <a:pt x="153" y="550"/>
                  </a:lnTo>
                  <a:lnTo>
                    <a:pt x="146" y="551"/>
                  </a:lnTo>
                  <a:lnTo>
                    <a:pt x="144" y="545"/>
                  </a:lnTo>
                  <a:lnTo>
                    <a:pt x="130" y="536"/>
                  </a:lnTo>
                  <a:lnTo>
                    <a:pt x="110" y="544"/>
                  </a:lnTo>
                  <a:lnTo>
                    <a:pt x="100" y="562"/>
                  </a:lnTo>
                  <a:lnTo>
                    <a:pt x="91" y="558"/>
                  </a:lnTo>
                  <a:lnTo>
                    <a:pt x="82" y="548"/>
                  </a:lnTo>
                  <a:lnTo>
                    <a:pt x="53" y="551"/>
                  </a:lnTo>
                  <a:lnTo>
                    <a:pt x="19" y="558"/>
                  </a:lnTo>
                  <a:lnTo>
                    <a:pt x="0" y="567"/>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23" name="WISCONSIN">
              <a:extLst>
                <a:ext uri="{FF2B5EF4-FFF2-40B4-BE49-F238E27FC236}">
                  <a16:creationId xmlns:a16="http://schemas.microsoft.com/office/drawing/2014/main" id="{2D29FA53-9000-4E8C-A480-23190B2C3AEA}"/>
                </a:ext>
                <a:ext uri="{C183D7F6-B498-43B3-948B-1728B52AA6E4}">
                  <adec:decorative xmlns:adec="http://schemas.microsoft.com/office/drawing/2017/decorative" val="1"/>
                </a:ext>
              </a:extLst>
            </p:cNvPr>
            <p:cNvSpPr>
              <a:spLocks/>
            </p:cNvSpPr>
            <p:nvPr/>
          </p:nvSpPr>
          <p:spPr bwMode="auto">
            <a:xfrm>
              <a:off x="8064722" y="2434214"/>
              <a:ext cx="753743" cy="801769"/>
            </a:xfrm>
            <a:custGeom>
              <a:avLst/>
              <a:gdLst>
                <a:gd name="T0" fmla="*/ 523 w 565"/>
                <a:gd name="T1" fmla="*/ 565 h 601"/>
                <a:gd name="T2" fmla="*/ 512 w 565"/>
                <a:gd name="T3" fmla="*/ 498 h 601"/>
                <a:gd name="T4" fmla="*/ 511 w 565"/>
                <a:gd name="T5" fmla="*/ 463 h 601"/>
                <a:gd name="T6" fmla="*/ 525 w 565"/>
                <a:gd name="T7" fmla="*/ 429 h 601"/>
                <a:gd name="T8" fmla="*/ 517 w 565"/>
                <a:gd name="T9" fmla="*/ 385 h 601"/>
                <a:gd name="T10" fmla="*/ 533 w 565"/>
                <a:gd name="T11" fmla="*/ 360 h 601"/>
                <a:gd name="T12" fmla="*/ 528 w 565"/>
                <a:gd name="T13" fmla="*/ 334 h 601"/>
                <a:gd name="T14" fmla="*/ 529 w 565"/>
                <a:gd name="T15" fmla="*/ 291 h 601"/>
                <a:gd name="T16" fmla="*/ 564 w 565"/>
                <a:gd name="T17" fmla="*/ 215 h 601"/>
                <a:gd name="T18" fmla="*/ 564 w 565"/>
                <a:gd name="T19" fmla="*/ 195 h 601"/>
                <a:gd name="T20" fmla="*/ 533 w 565"/>
                <a:gd name="T21" fmla="*/ 237 h 601"/>
                <a:gd name="T22" fmla="*/ 503 w 565"/>
                <a:gd name="T23" fmla="*/ 273 h 601"/>
                <a:gd name="T24" fmla="*/ 486 w 565"/>
                <a:gd name="T25" fmla="*/ 291 h 601"/>
                <a:gd name="T26" fmla="*/ 470 w 565"/>
                <a:gd name="T27" fmla="*/ 302 h 601"/>
                <a:gd name="T28" fmla="*/ 476 w 565"/>
                <a:gd name="T29" fmla="*/ 276 h 601"/>
                <a:gd name="T30" fmla="*/ 501 w 565"/>
                <a:gd name="T31" fmla="*/ 237 h 601"/>
                <a:gd name="T32" fmla="*/ 490 w 565"/>
                <a:gd name="T33" fmla="*/ 210 h 601"/>
                <a:gd name="T34" fmla="*/ 456 w 565"/>
                <a:gd name="T35" fmla="*/ 137 h 601"/>
                <a:gd name="T36" fmla="*/ 369 w 565"/>
                <a:gd name="T37" fmla="*/ 106 h 601"/>
                <a:gd name="T38" fmla="*/ 300 w 565"/>
                <a:gd name="T39" fmla="*/ 85 h 601"/>
                <a:gd name="T40" fmla="*/ 227 w 565"/>
                <a:gd name="T41" fmla="*/ 46 h 601"/>
                <a:gd name="T42" fmla="*/ 214 w 565"/>
                <a:gd name="T43" fmla="*/ 49 h 601"/>
                <a:gd name="T44" fmla="*/ 202 w 565"/>
                <a:gd name="T45" fmla="*/ 43 h 601"/>
                <a:gd name="T46" fmla="*/ 184 w 565"/>
                <a:gd name="T47" fmla="*/ 51 h 601"/>
                <a:gd name="T48" fmla="*/ 181 w 565"/>
                <a:gd name="T49" fmla="*/ 34 h 601"/>
                <a:gd name="T50" fmla="*/ 202 w 565"/>
                <a:gd name="T51" fmla="*/ 9 h 601"/>
                <a:gd name="T52" fmla="*/ 175 w 565"/>
                <a:gd name="T53" fmla="*/ 4 h 601"/>
                <a:gd name="T54" fmla="*/ 111 w 565"/>
                <a:gd name="T55" fmla="*/ 37 h 601"/>
                <a:gd name="T56" fmla="*/ 75 w 565"/>
                <a:gd name="T57" fmla="*/ 37 h 601"/>
                <a:gd name="T58" fmla="*/ 55 w 565"/>
                <a:gd name="T59" fmla="*/ 49 h 601"/>
                <a:gd name="T60" fmla="*/ 53 w 565"/>
                <a:gd name="T61" fmla="*/ 120 h 601"/>
                <a:gd name="T62" fmla="*/ 14 w 565"/>
                <a:gd name="T63" fmla="*/ 154 h 601"/>
                <a:gd name="T64" fmla="*/ 2 w 565"/>
                <a:gd name="T65" fmla="*/ 193 h 601"/>
                <a:gd name="T66" fmla="*/ 22 w 565"/>
                <a:gd name="T67" fmla="*/ 226 h 601"/>
                <a:gd name="T68" fmla="*/ 11 w 565"/>
                <a:gd name="T69" fmla="*/ 270 h 601"/>
                <a:gd name="T70" fmla="*/ 33 w 565"/>
                <a:gd name="T71" fmla="*/ 329 h 601"/>
                <a:gd name="T72" fmla="*/ 66 w 565"/>
                <a:gd name="T73" fmla="*/ 349 h 601"/>
                <a:gd name="T74" fmla="*/ 111 w 565"/>
                <a:gd name="T75" fmla="*/ 388 h 601"/>
                <a:gd name="T76" fmla="*/ 169 w 565"/>
                <a:gd name="T77" fmla="*/ 430 h 601"/>
                <a:gd name="T78" fmla="*/ 178 w 565"/>
                <a:gd name="T79" fmla="*/ 498 h 601"/>
                <a:gd name="T80" fmla="*/ 194 w 565"/>
                <a:gd name="T81" fmla="*/ 516 h 601"/>
                <a:gd name="T82" fmla="*/ 183 w 565"/>
                <a:gd name="T83" fmla="*/ 558 h 601"/>
                <a:gd name="T84" fmla="*/ 214 w 565"/>
                <a:gd name="T85" fmla="*/ 590 h 601"/>
                <a:gd name="T86" fmla="*/ 241 w 565"/>
                <a:gd name="T87"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601">
                  <a:moveTo>
                    <a:pt x="523" y="583"/>
                  </a:moveTo>
                  <a:lnTo>
                    <a:pt x="523" y="565"/>
                  </a:lnTo>
                  <a:lnTo>
                    <a:pt x="515" y="537"/>
                  </a:lnTo>
                  <a:lnTo>
                    <a:pt x="512" y="498"/>
                  </a:lnTo>
                  <a:lnTo>
                    <a:pt x="505" y="482"/>
                  </a:lnTo>
                  <a:lnTo>
                    <a:pt x="511" y="463"/>
                  </a:lnTo>
                  <a:lnTo>
                    <a:pt x="515" y="446"/>
                  </a:lnTo>
                  <a:lnTo>
                    <a:pt x="525" y="429"/>
                  </a:lnTo>
                  <a:lnTo>
                    <a:pt x="522" y="409"/>
                  </a:lnTo>
                  <a:lnTo>
                    <a:pt x="517" y="385"/>
                  </a:lnTo>
                  <a:lnTo>
                    <a:pt x="520" y="374"/>
                  </a:lnTo>
                  <a:lnTo>
                    <a:pt x="533" y="360"/>
                  </a:lnTo>
                  <a:lnTo>
                    <a:pt x="533" y="343"/>
                  </a:lnTo>
                  <a:lnTo>
                    <a:pt x="528" y="334"/>
                  </a:lnTo>
                  <a:lnTo>
                    <a:pt x="533" y="318"/>
                  </a:lnTo>
                  <a:lnTo>
                    <a:pt x="529" y="291"/>
                  </a:lnTo>
                  <a:lnTo>
                    <a:pt x="547" y="257"/>
                  </a:lnTo>
                  <a:lnTo>
                    <a:pt x="564" y="215"/>
                  </a:lnTo>
                  <a:lnTo>
                    <a:pt x="565" y="201"/>
                  </a:lnTo>
                  <a:lnTo>
                    <a:pt x="564" y="195"/>
                  </a:lnTo>
                  <a:lnTo>
                    <a:pt x="559" y="198"/>
                  </a:lnTo>
                  <a:lnTo>
                    <a:pt x="533" y="237"/>
                  </a:lnTo>
                  <a:lnTo>
                    <a:pt x="515" y="262"/>
                  </a:lnTo>
                  <a:lnTo>
                    <a:pt x="503" y="273"/>
                  </a:lnTo>
                  <a:lnTo>
                    <a:pt x="498" y="287"/>
                  </a:lnTo>
                  <a:lnTo>
                    <a:pt x="486" y="291"/>
                  </a:lnTo>
                  <a:lnTo>
                    <a:pt x="478" y="304"/>
                  </a:lnTo>
                  <a:lnTo>
                    <a:pt x="470" y="302"/>
                  </a:lnTo>
                  <a:lnTo>
                    <a:pt x="469" y="291"/>
                  </a:lnTo>
                  <a:lnTo>
                    <a:pt x="476" y="276"/>
                  </a:lnTo>
                  <a:lnTo>
                    <a:pt x="490" y="246"/>
                  </a:lnTo>
                  <a:lnTo>
                    <a:pt x="501" y="237"/>
                  </a:lnTo>
                  <a:lnTo>
                    <a:pt x="508" y="221"/>
                  </a:lnTo>
                  <a:lnTo>
                    <a:pt x="490" y="210"/>
                  </a:lnTo>
                  <a:lnTo>
                    <a:pt x="478" y="145"/>
                  </a:lnTo>
                  <a:lnTo>
                    <a:pt x="456" y="137"/>
                  </a:lnTo>
                  <a:lnTo>
                    <a:pt x="444" y="123"/>
                  </a:lnTo>
                  <a:lnTo>
                    <a:pt x="369" y="106"/>
                  </a:lnTo>
                  <a:lnTo>
                    <a:pt x="350" y="99"/>
                  </a:lnTo>
                  <a:lnTo>
                    <a:pt x="300" y="85"/>
                  </a:lnTo>
                  <a:lnTo>
                    <a:pt x="250" y="78"/>
                  </a:lnTo>
                  <a:lnTo>
                    <a:pt x="227" y="46"/>
                  </a:lnTo>
                  <a:lnTo>
                    <a:pt x="222" y="49"/>
                  </a:lnTo>
                  <a:lnTo>
                    <a:pt x="214" y="49"/>
                  </a:lnTo>
                  <a:lnTo>
                    <a:pt x="211" y="42"/>
                  </a:lnTo>
                  <a:lnTo>
                    <a:pt x="202" y="43"/>
                  </a:lnTo>
                  <a:lnTo>
                    <a:pt x="195" y="45"/>
                  </a:lnTo>
                  <a:lnTo>
                    <a:pt x="184" y="51"/>
                  </a:lnTo>
                  <a:lnTo>
                    <a:pt x="178" y="46"/>
                  </a:lnTo>
                  <a:lnTo>
                    <a:pt x="181" y="34"/>
                  </a:lnTo>
                  <a:lnTo>
                    <a:pt x="194" y="15"/>
                  </a:lnTo>
                  <a:lnTo>
                    <a:pt x="202" y="9"/>
                  </a:lnTo>
                  <a:lnTo>
                    <a:pt x="189" y="0"/>
                  </a:lnTo>
                  <a:lnTo>
                    <a:pt x="175" y="4"/>
                  </a:lnTo>
                  <a:lnTo>
                    <a:pt x="158" y="17"/>
                  </a:lnTo>
                  <a:lnTo>
                    <a:pt x="111" y="37"/>
                  </a:lnTo>
                  <a:lnTo>
                    <a:pt x="92" y="40"/>
                  </a:lnTo>
                  <a:lnTo>
                    <a:pt x="75" y="37"/>
                  </a:lnTo>
                  <a:lnTo>
                    <a:pt x="69" y="32"/>
                  </a:lnTo>
                  <a:lnTo>
                    <a:pt x="55" y="49"/>
                  </a:lnTo>
                  <a:lnTo>
                    <a:pt x="53" y="67"/>
                  </a:lnTo>
                  <a:lnTo>
                    <a:pt x="53" y="120"/>
                  </a:lnTo>
                  <a:lnTo>
                    <a:pt x="47" y="129"/>
                  </a:lnTo>
                  <a:lnTo>
                    <a:pt x="14" y="154"/>
                  </a:lnTo>
                  <a:lnTo>
                    <a:pt x="0" y="192"/>
                  </a:lnTo>
                  <a:lnTo>
                    <a:pt x="2" y="193"/>
                  </a:lnTo>
                  <a:lnTo>
                    <a:pt x="19" y="206"/>
                  </a:lnTo>
                  <a:lnTo>
                    <a:pt x="22" y="226"/>
                  </a:lnTo>
                  <a:lnTo>
                    <a:pt x="11" y="245"/>
                  </a:lnTo>
                  <a:lnTo>
                    <a:pt x="11" y="270"/>
                  </a:lnTo>
                  <a:lnTo>
                    <a:pt x="14" y="310"/>
                  </a:lnTo>
                  <a:lnTo>
                    <a:pt x="33" y="329"/>
                  </a:lnTo>
                  <a:lnTo>
                    <a:pt x="53" y="329"/>
                  </a:lnTo>
                  <a:lnTo>
                    <a:pt x="66" y="349"/>
                  </a:lnTo>
                  <a:lnTo>
                    <a:pt x="86" y="352"/>
                  </a:lnTo>
                  <a:lnTo>
                    <a:pt x="111" y="388"/>
                  </a:lnTo>
                  <a:lnTo>
                    <a:pt x="155" y="413"/>
                  </a:lnTo>
                  <a:lnTo>
                    <a:pt x="169" y="430"/>
                  </a:lnTo>
                  <a:lnTo>
                    <a:pt x="173" y="477"/>
                  </a:lnTo>
                  <a:lnTo>
                    <a:pt x="178" y="498"/>
                  </a:lnTo>
                  <a:lnTo>
                    <a:pt x="192" y="508"/>
                  </a:lnTo>
                  <a:lnTo>
                    <a:pt x="194" y="516"/>
                  </a:lnTo>
                  <a:lnTo>
                    <a:pt x="181" y="538"/>
                  </a:lnTo>
                  <a:lnTo>
                    <a:pt x="183" y="558"/>
                  </a:lnTo>
                  <a:lnTo>
                    <a:pt x="198" y="582"/>
                  </a:lnTo>
                  <a:lnTo>
                    <a:pt x="214" y="590"/>
                  </a:lnTo>
                  <a:lnTo>
                    <a:pt x="233" y="593"/>
                  </a:lnTo>
                  <a:lnTo>
                    <a:pt x="241" y="601"/>
                  </a:lnTo>
                  <a:lnTo>
                    <a:pt x="523" y="583"/>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24" name="MINNESOTA">
              <a:extLst>
                <a:ext uri="{FF2B5EF4-FFF2-40B4-BE49-F238E27FC236}">
                  <a16:creationId xmlns:a16="http://schemas.microsoft.com/office/drawing/2014/main" id="{21F0C398-4217-4716-96A2-E9B86BA65DCB}"/>
                </a:ext>
                <a:ext uri="{C183D7F6-B498-43B3-948B-1728B52AA6E4}">
                  <adec:decorative xmlns:adec="http://schemas.microsoft.com/office/drawing/2017/decorative" val="1"/>
                </a:ext>
              </a:extLst>
            </p:cNvPr>
            <p:cNvSpPr>
              <a:spLocks/>
            </p:cNvSpPr>
            <p:nvPr/>
          </p:nvSpPr>
          <p:spPr bwMode="auto">
            <a:xfrm>
              <a:off x="7521761" y="2012652"/>
              <a:ext cx="955186" cy="1060576"/>
            </a:xfrm>
            <a:custGeom>
              <a:avLst/>
              <a:gdLst>
                <a:gd name="T0" fmla="*/ 54 w 716"/>
                <a:gd name="T1" fmla="*/ 419 h 795"/>
                <a:gd name="T2" fmla="*/ 31 w 716"/>
                <a:gd name="T3" fmla="*/ 289 h 795"/>
                <a:gd name="T4" fmla="*/ 17 w 716"/>
                <a:gd name="T5" fmla="*/ 206 h 795"/>
                <a:gd name="T6" fmla="*/ 7 w 716"/>
                <a:gd name="T7" fmla="*/ 111 h 795"/>
                <a:gd name="T8" fmla="*/ 0 w 716"/>
                <a:gd name="T9" fmla="*/ 53 h 795"/>
                <a:gd name="T10" fmla="*/ 190 w 716"/>
                <a:gd name="T11" fmla="*/ 2 h 795"/>
                <a:gd name="T12" fmla="*/ 209 w 716"/>
                <a:gd name="T13" fmla="*/ 3 h 795"/>
                <a:gd name="T14" fmla="*/ 226 w 716"/>
                <a:gd name="T15" fmla="*/ 42 h 795"/>
                <a:gd name="T16" fmla="*/ 245 w 716"/>
                <a:gd name="T17" fmla="*/ 91 h 795"/>
                <a:gd name="T18" fmla="*/ 278 w 716"/>
                <a:gd name="T19" fmla="*/ 100 h 795"/>
                <a:gd name="T20" fmla="*/ 317 w 716"/>
                <a:gd name="T21" fmla="*/ 116 h 795"/>
                <a:gd name="T22" fmla="*/ 349 w 716"/>
                <a:gd name="T23" fmla="*/ 108 h 795"/>
                <a:gd name="T24" fmla="*/ 370 w 716"/>
                <a:gd name="T25" fmla="*/ 97 h 795"/>
                <a:gd name="T26" fmla="*/ 396 w 716"/>
                <a:gd name="T27" fmla="*/ 102 h 795"/>
                <a:gd name="T28" fmla="*/ 454 w 716"/>
                <a:gd name="T29" fmla="*/ 133 h 795"/>
                <a:gd name="T30" fmla="*/ 473 w 716"/>
                <a:gd name="T31" fmla="*/ 131 h 795"/>
                <a:gd name="T32" fmla="*/ 484 w 716"/>
                <a:gd name="T33" fmla="*/ 145 h 795"/>
                <a:gd name="T34" fmla="*/ 504 w 716"/>
                <a:gd name="T35" fmla="*/ 150 h 795"/>
                <a:gd name="T36" fmla="*/ 512 w 716"/>
                <a:gd name="T37" fmla="*/ 164 h 795"/>
                <a:gd name="T38" fmla="*/ 546 w 716"/>
                <a:gd name="T39" fmla="*/ 170 h 795"/>
                <a:gd name="T40" fmla="*/ 577 w 716"/>
                <a:gd name="T41" fmla="*/ 145 h 795"/>
                <a:gd name="T42" fmla="*/ 598 w 716"/>
                <a:gd name="T43" fmla="*/ 153 h 795"/>
                <a:gd name="T44" fmla="*/ 607 w 716"/>
                <a:gd name="T45" fmla="*/ 163 h 795"/>
                <a:gd name="T46" fmla="*/ 669 w 716"/>
                <a:gd name="T47" fmla="*/ 155 h 795"/>
                <a:gd name="T48" fmla="*/ 684 w 716"/>
                <a:gd name="T49" fmla="*/ 173 h 795"/>
                <a:gd name="T50" fmla="*/ 716 w 716"/>
                <a:gd name="T51" fmla="*/ 164 h 795"/>
                <a:gd name="T52" fmla="*/ 688 w 716"/>
                <a:gd name="T53" fmla="*/ 191 h 795"/>
                <a:gd name="T54" fmla="*/ 601 w 716"/>
                <a:gd name="T55" fmla="*/ 228 h 795"/>
                <a:gd name="T56" fmla="*/ 566 w 716"/>
                <a:gd name="T57" fmla="*/ 267 h 795"/>
                <a:gd name="T58" fmla="*/ 541 w 716"/>
                <a:gd name="T59" fmla="*/ 297 h 795"/>
                <a:gd name="T60" fmla="*/ 504 w 716"/>
                <a:gd name="T61" fmla="*/ 328 h 795"/>
                <a:gd name="T62" fmla="*/ 462 w 716"/>
                <a:gd name="T63" fmla="*/ 365 h 795"/>
                <a:gd name="T64" fmla="*/ 462 w 716"/>
                <a:gd name="T65" fmla="*/ 436 h 795"/>
                <a:gd name="T66" fmla="*/ 421 w 716"/>
                <a:gd name="T67" fmla="*/ 470 h 795"/>
                <a:gd name="T68" fmla="*/ 424 w 716"/>
                <a:gd name="T69" fmla="*/ 522 h 795"/>
                <a:gd name="T70" fmla="*/ 418 w 716"/>
                <a:gd name="T71" fmla="*/ 562 h 795"/>
                <a:gd name="T72" fmla="*/ 421 w 716"/>
                <a:gd name="T73" fmla="*/ 626 h 795"/>
                <a:gd name="T74" fmla="*/ 460 w 716"/>
                <a:gd name="T75" fmla="*/ 645 h 795"/>
                <a:gd name="T76" fmla="*/ 493 w 716"/>
                <a:gd name="T77" fmla="*/ 668 h 795"/>
                <a:gd name="T78" fmla="*/ 562 w 716"/>
                <a:gd name="T79" fmla="*/ 729 h 795"/>
                <a:gd name="T80" fmla="*/ 579 w 716"/>
                <a:gd name="T81" fmla="*/ 787 h 795"/>
                <a:gd name="T82" fmla="*/ 70 w 716"/>
                <a:gd name="T83" fmla="*/ 572 h 795"/>
                <a:gd name="T84" fmla="*/ 42 w 716"/>
                <a:gd name="T85" fmla="*/ 533 h 795"/>
                <a:gd name="T86" fmla="*/ 34 w 716"/>
                <a:gd name="T87" fmla="*/ 511 h 795"/>
                <a:gd name="T88" fmla="*/ 56 w 716"/>
                <a:gd name="T89" fmla="*/ 49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795">
                  <a:moveTo>
                    <a:pt x="57" y="472"/>
                  </a:moveTo>
                  <a:lnTo>
                    <a:pt x="54" y="419"/>
                  </a:lnTo>
                  <a:lnTo>
                    <a:pt x="43" y="373"/>
                  </a:lnTo>
                  <a:lnTo>
                    <a:pt x="31" y="289"/>
                  </a:lnTo>
                  <a:lnTo>
                    <a:pt x="29" y="228"/>
                  </a:lnTo>
                  <a:lnTo>
                    <a:pt x="17" y="206"/>
                  </a:lnTo>
                  <a:lnTo>
                    <a:pt x="7" y="175"/>
                  </a:lnTo>
                  <a:lnTo>
                    <a:pt x="7" y="111"/>
                  </a:lnTo>
                  <a:lnTo>
                    <a:pt x="12" y="86"/>
                  </a:lnTo>
                  <a:lnTo>
                    <a:pt x="0" y="53"/>
                  </a:lnTo>
                  <a:lnTo>
                    <a:pt x="189" y="53"/>
                  </a:lnTo>
                  <a:lnTo>
                    <a:pt x="190" y="2"/>
                  </a:lnTo>
                  <a:lnTo>
                    <a:pt x="195" y="0"/>
                  </a:lnTo>
                  <a:lnTo>
                    <a:pt x="209" y="3"/>
                  </a:lnTo>
                  <a:lnTo>
                    <a:pt x="221" y="8"/>
                  </a:lnTo>
                  <a:lnTo>
                    <a:pt x="226" y="42"/>
                  </a:lnTo>
                  <a:lnTo>
                    <a:pt x="235" y="81"/>
                  </a:lnTo>
                  <a:lnTo>
                    <a:pt x="245" y="91"/>
                  </a:lnTo>
                  <a:lnTo>
                    <a:pt x="276" y="91"/>
                  </a:lnTo>
                  <a:lnTo>
                    <a:pt x="278" y="100"/>
                  </a:lnTo>
                  <a:lnTo>
                    <a:pt x="317" y="102"/>
                  </a:lnTo>
                  <a:lnTo>
                    <a:pt x="317" y="116"/>
                  </a:lnTo>
                  <a:lnTo>
                    <a:pt x="346" y="116"/>
                  </a:lnTo>
                  <a:lnTo>
                    <a:pt x="349" y="108"/>
                  </a:lnTo>
                  <a:lnTo>
                    <a:pt x="356" y="100"/>
                  </a:lnTo>
                  <a:lnTo>
                    <a:pt x="370" y="97"/>
                  </a:lnTo>
                  <a:lnTo>
                    <a:pt x="379" y="102"/>
                  </a:lnTo>
                  <a:lnTo>
                    <a:pt x="396" y="102"/>
                  </a:lnTo>
                  <a:lnTo>
                    <a:pt x="421" y="119"/>
                  </a:lnTo>
                  <a:lnTo>
                    <a:pt x="454" y="133"/>
                  </a:lnTo>
                  <a:lnTo>
                    <a:pt x="470" y="136"/>
                  </a:lnTo>
                  <a:lnTo>
                    <a:pt x="473" y="131"/>
                  </a:lnTo>
                  <a:lnTo>
                    <a:pt x="481" y="128"/>
                  </a:lnTo>
                  <a:lnTo>
                    <a:pt x="484" y="145"/>
                  </a:lnTo>
                  <a:lnTo>
                    <a:pt x="501" y="153"/>
                  </a:lnTo>
                  <a:lnTo>
                    <a:pt x="504" y="150"/>
                  </a:lnTo>
                  <a:lnTo>
                    <a:pt x="512" y="152"/>
                  </a:lnTo>
                  <a:lnTo>
                    <a:pt x="512" y="164"/>
                  </a:lnTo>
                  <a:lnTo>
                    <a:pt x="527" y="170"/>
                  </a:lnTo>
                  <a:lnTo>
                    <a:pt x="546" y="170"/>
                  </a:lnTo>
                  <a:lnTo>
                    <a:pt x="557" y="166"/>
                  </a:lnTo>
                  <a:lnTo>
                    <a:pt x="577" y="145"/>
                  </a:lnTo>
                  <a:lnTo>
                    <a:pt x="593" y="142"/>
                  </a:lnTo>
                  <a:lnTo>
                    <a:pt x="598" y="153"/>
                  </a:lnTo>
                  <a:lnTo>
                    <a:pt x="601" y="163"/>
                  </a:lnTo>
                  <a:lnTo>
                    <a:pt x="607" y="163"/>
                  </a:lnTo>
                  <a:lnTo>
                    <a:pt x="613" y="156"/>
                  </a:lnTo>
                  <a:lnTo>
                    <a:pt x="669" y="155"/>
                  </a:lnTo>
                  <a:lnTo>
                    <a:pt x="680" y="173"/>
                  </a:lnTo>
                  <a:lnTo>
                    <a:pt x="684" y="173"/>
                  </a:lnTo>
                  <a:lnTo>
                    <a:pt x="688" y="167"/>
                  </a:lnTo>
                  <a:lnTo>
                    <a:pt x="716" y="164"/>
                  </a:lnTo>
                  <a:lnTo>
                    <a:pt x="713" y="180"/>
                  </a:lnTo>
                  <a:lnTo>
                    <a:pt x="688" y="191"/>
                  </a:lnTo>
                  <a:lnTo>
                    <a:pt x="630" y="216"/>
                  </a:lnTo>
                  <a:lnTo>
                    <a:pt x="601" y="228"/>
                  </a:lnTo>
                  <a:lnTo>
                    <a:pt x="580" y="245"/>
                  </a:lnTo>
                  <a:lnTo>
                    <a:pt x="566" y="267"/>
                  </a:lnTo>
                  <a:lnTo>
                    <a:pt x="552" y="291"/>
                  </a:lnTo>
                  <a:lnTo>
                    <a:pt x="541" y="297"/>
                  </a:lnTo>
                  <a:lnTo>
                    <a:pt x="513" y="328"/>
                  </a:lnTo>
                  <a:lnTo>
                    <a:pt x="504" y="328"/>
                  </a:lnTo>
                  <a:lnTo>
                    <a:pt x="477" y="345"/>
                  </a:lnTo>
                  <a:lnTo>
                    <a:pt x="462" y="365"/>
                  </a:lnTo>
                  <a:lnTo>
                    <a:pt x="460" y="386"/>
                  </a:lnTo>
                  <a:lnTo>
                    <a:pt x="462" y="436"/>
                  </a:lnTo>
                  <a:lnTo>
                    <a:pt x="452" y="447"/>
                  </a:lnTo>
                  <a:lnTo>
                    <a:pt x="421" y="470"/>
                  </a:lnTo>
                  <a:lnTo>
                    <a:pt x="407" y="508"/>
                  </a:lnTo>
                  <a:lnTo>
                    <a:pt x="424" y="522"/>
                  </a:lnTo>
                  <a:lnTo>
                    <a:pt x="429" y="542"/>
                  </a:lnTo>
                  <a:lnTo>
                    <a:pt x="418" y="562"/>
                  </a:lnTo>
                  <a:lnTo>
                    <a:pt x="418" y="586"/>
                  </a:lnTo>
                  <a:lnTo>
                    <a:pt x="421" y="626"/>
                  </a:lnTo>
                  <a:lnTo>
                    <a:pt x="440" y="645"/>
                  </a:lnTo>
                  <a:lnTo>
                    <a:pt x="460" y="645"/>
                  </a:lnTo>
                  <a:lnTo>
                    <a:pt x="473" y="665"/>
                  </a:lnTo>
                  <a:lnTo>
                    <a:pt x="493" y="668"/>
                  </a:lnTo>
                  <a:lnTo>
                    <a:pt x="518" y="704"/>
                  </a:lnTo>
                  <a:lnTo>
                    <a:pt x="562" y="729"/>
                  </a:lnTo>
                  <a:lnTo>
                    <a:pt x="576" y="748"/>
                  </a:lnTo>
                  <a:lnTo>
                    <a:pt x="579" y="787"/>
                  </a:lnTo>
                  <a:lnTo>
                    <a:pt x="73" y="795"/>
                  </a:lnTo>
                  <a:lnTo>
                    <a:pt x="70" y="572"/>
                  </a:lnTo>
                  <a:lnTo>
                    <a:pt x="67" y="553"/>
                  </a:lnTo>
                  <a:lnTo>
                    <a:pt x="42" y="533"/>
                  </a:lnTo>
                  <a:lnTo>
                    <a:pt x="34" y="520"/>
                  </a:lnTo>
                  <a:lnTo>
                    <a:pt x="34" y="511"/>
                  </a:lnTo>
                  <a:lnTo>
                    <a:pt x="48" y="501"/>
                  </a:lnTo>
                  <a:lnTo>
                    <a:pt x="56" y="492"/>
                  </a:lnTo>
                  <a:lnTo>
                    <a:pt x="57" y="472"/>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02" name="LABEL">
              <a:extLst>
                <a:ext uri="{C183D7F6-B498-43B3-948B-1728B52AA6E4}">
                  <adec:decorative xmlns:adec="http://schemas.microsoft.com/office/drawing/2017/decorative" val="1"/>
                </a:ext>
              </a:extLst>
            </p:cNvPr>
            <p:cNvSpPr/>
            <p:nvPr/>
          </p:nvSpPr>
          <p:spPr>
            <a:xfrm>
              <a:off x="7996009" y="1438498"/>
              <a:ext cx="914400" cy="245986"/>
            </a:xfrm>
            <a:prstGeom prst="roundRect">
              <a:avLst/>
            </a:prstGeom>
            <a:solidFill>
              <a:srgbClr val="984807"/>
            </a:solidFill>
            <a:ln w="28575">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sym typeface="Calibri"/>
                </a:rPr>
                <a:t>REGION 5</a:t>
              </a:r>
            </a:p>
          </p:txBody>
        </p:sp>
        <p:cxnSp>
          <p:nvCxnSpPr>
            <p:cNvPr id="130" name="Straight Connector 129">
              <a:extLst>
                <a:ext uri="{FF2B5EF4-FFF2-40B4-BE49-F238E27FC236}">
                  <a16:creationId xmlns:a16="http://schemas.microsoft.com/office/drawing/2014/main" id="{19A34CDD-80DE-4455-A78A-C07E172972DB}"/>
                </a:ext>
                <a:ext uri="{C183D7F6-B498-43B3-948B-1728B52AA6E4}">
                  <adec:decorative xmlns:adec="http://schemas.microsoft.com/office/drawing/2017/decorative" val="1"/>
                </a:ext>
              </a:extLst>
            </p:cNvPr>
            <p:cNvCxnSpPr>
              <a:cxnSpLocks/>
            </p:cNvCxnSpPr>
            <p:nvPr/>
          </p:nvCxnSpPr>
          <p:spPr>
            <a:xfrm flipV="1">
              <a:off x="8453210" y="1720986"/>
              <a:ext cx="24701" cy="1063293"/>
            </a:xfrm>
            <a:prstGeom prst="line">
              <a:avLst/>
            </a:prstGeom>
            <a:ln w="19050">
              <a:solidFill>
                <a:srgbClr val="98480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1" name="Region 6" descr="Region 6: South Southwest includes New Mexico, Texas, Oklahoma, Louisiana, and Arkansas.">
            <a:extLst>
              <a:ext uri="{FF2B5EF4-FFF2-40B4-BE49-F238E27FC236}">
                <a16:creationId xmlns:a16="http://schemas.microsoft.com/office/drawing/2014/main" id="{3F188674-8FFD-43D8-AFE7-58E018226192}"/>
              </a:ext>
            </a:extLst>
          </p:cNvPr>
          <p:cNvGrpSpPr/>
          <p:nvPr/>
        </p:nvGrpSpPr>
        <p:grpSpPr>
          <a:xfrm>
            <a:off x="5199597" y="4107122"/>
            <a:ext cx="3589288" cy="2129157"/>
            <a:chOff x="5237697" y="4173796"/>
            <a:chExt cx="3589288" cy="2129157"/>
          </a:xfrm>
        </p:grpSpPr>
        <p:sp>
          <p:nvSpPr>
            <p:cNvPr id="90" name="ARKANSAS">
              <a:extLst>
                <a:ext uri="{C183D7F6-B498-43B3-948B-1728B52AA6E4}">
                  <adec:decorative xmlns:adec="http://schemas.microsoft.com/office/drawing/2017/decorative" val="1"/>
                </a:ext>
              </a:extLst>
            </p:cNvPr>
            <p:cNvSpPr>
              <a:spLocks/>
            </p:cNvSpPr>
            <p:nvPr/>
          </p:nvSpPr>
          <p:spPr bwMode="auto">
            <a:xfrm>
              <a:off x="7873133" y="4368569"/>
              <a:ext cx="708385" cy="623005"/>
            </a:xfrm>
            <a:custGeom>
              <a:avLst/>
              <a:gdLst>
                <a:gd name="T0" fmla="*/ 531 w 531"/>
                <a:gd name="T1" fmla="*/ 67 h 467"/>
                <a:gd name="T2" fmla="*/ 506 w 531"/>
                <a:gd name="T3" fmla="*/ 72 h 467"/>
                <a:gd name="T4" fmla="*/ 474 w 531"/>
                <a:gd name="T5" fmla="*/ 69 h 467"/>
                <a:gd name="T6" fmla="*/ 477 w 531"/>
                <a:gd name="T7" fmla="*/ 58 h 467"/>
                <a:gd name="T8" fmla="*/ 496 w 531"/>
                <a:gd name="T9" fmla="*/ 42 h 467"/>
                <a:gd name="T10" fmla="*/ 501 w 531"/>
                <a:gd name="T11" fmla="*/ 19 h 467"/>
                <a:gd name="T12" fmla="*/ 490 w 531"/>
                <a:gd name="T13" fmla="*/ 0 h 467"/>
                <a:gd name="T14" fmla="*/ 0 w 531"/>
                <a:gd name="T15" fmla="*/ 16 h 467"/>
                <a:gd name="T16" fmla="*/ 11 w 531"/>
                <a:gd name="T17" fmla="*/ 60 h 467"/>
                <a:gd name="T18" fmla="*/ 11 w 531"/>
                <a:gd name="T19" fmla="*/ 111 h 467"/>
                <a:gd name="T20" fmla="*/ 18 w 531"/>
                <a:gd name="T21" fmla="*/ 180 h 467"/>
                <a:gd name="T22" fmla="*/ 20 w 531"/>
                <a:gd name="T23" fmla="*/ 416 h 467"/>
                <a:gd name="T24" fmla="*/ 34 w 531"/>
                <a:gd name="T25" fmla="*/ 428 h 467"/>
                <a:gd name="T26" fmla="*/ 53 w 531"/>
                <a:gd name="T27" fmla="*/ 419 h 467"/>
                <a:gd name="T28" fmla="*/ 70 w 531"/>
                <a:gd name="T29" fmla="*/ 426 h 467"/>
                <a:gd name="T30" fmla="*/ 75 w 531"/>
                <a:gd name="T31" fmla="*/ 467 h 467"/>
                <a:gd name="T32" fmla="*/ 421 w 531"/>
                <a:gd name="T33" fmla="*/ 461 h 467"/>
                <a:gd name="T34" fmla="*/ 429 w 531"/>
                <a:gd name="T35" fmla="*/ 447 h 467"/>
                <a:gd name="T36" fmla="*/ 427 w 531"/>
                <a:gd name="T37" fmla="*/ 425 h 467"/>
                <a:gd name="T38" fmla="*/ 415 w 531"/>
                <a:gd name="T39" fmla="*/ 406 h 467"/>
                <a:gd name="T40" fmla="*/ 426 w 531"/>
                <a:gd name="T41" fmla="*/ 397 h 467"/>
                <a:gd name="T42" fmla="*/ 415 w 531"/>
                <a:gd name="T43" fmla="*/ 381 h 467"/>
                <a:gd name="T44" fmla="*/ 420 w 531"/>
                <a:gd name="T45" fmla="*/ 366 h 467"/>
                <a:gd name="T46" fmla="*/ 429 w 531"/>
                <a:gd name="T47" fmla="*/ 331 h 467"/>
                <a:gd name="T48" fmla="*/ 445 w 531"/>
                <a:gd name="T49" fmla="*/ 317 h 467"/>
                <a:gd name="T50" fmla="*/ 440 w 531"/>
                <a:gd name="T51" fmla="*/ 303 h 467"/>
                <a:gd name="T52" fmla="*/ 463 w 531"/>
                <a:gd name="T53" fmla="*/ 270 h 467"/>
                <a:gd name="T54" fmla="*/ 481 w 531"/>
                <a:gd name="T55" fmla="*/ 261 h 467"/>
                <a:gd name="T56" fmla="*/ 479 w 531"/>
                <a:gd name="T57" fmla="*/ 252 h 467"/>
                <a:gd name="T58" fmla="*/ 477 w 531"/>
                <a:gd name="T59" fmla="*/ 241 h 467"/>
                <a:gd name="T60" fmla="*/ 495 w 531"/>
                <a:gd name="T61" fmla="*/ 206 h 467"/>
                <a:gd name="T62" fmla="*/ 510 w 531"/>
                <a:gd name="T63" fmla="*/ 199 h 467"/>
                <a:gd name="T64" fmla="*/ 512 w 531"/>
                <a:gd name="T65" fmla="*/ 177 h 467"/>
                <a:gd name="T66" fmla="*/ 523 w 531"/>
                <a:gd name="T67" fmla="*/ 169 h 467"/>
                <a:gd name="T68" fmla="*/ 504 w 531"/>
                <a:gd name="T69" fmla="*/ 166 h 467"/>
                <a:gd name="T70" fmla="*/ 496 w 531"/>
                <a:gd name="T71" fmla="*/ 141 h 467"/>
                <a:gd name="T72" fmla="*/ 513 w 531"/>
                <a:gd name="T73" fmla="*/ 125 h 467"/>
                <a:gd name="T74" fmla="*/ 516 w 531"/>
                <a:gd name="T75" fmla="*/ 113 h 467"/>
                <a:gd name="T76" fmla="*/ 524 w 531"/>
                <a:gd name="T77" fmla="*/ 88 h 467"/>
                <a:gd name="T78" fmla="*/ 531 w 531"/>
                <a:gd name="T79" fmla="*/ 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1" h="467">
                  <a:moveTo>
                    <a:pt x="531" y="67"/>
                  </a:moveTo>
                  <a:lnTo>
                    <a:pt x="506" y="72"/>
                  </a:lnTo>
                  <a:lnTo>
                    <a:pt x="474" y="69"/>
                  </a:lnTo>
                  <a:lnTo>
                    <a:pt x="477" y="58"/>
                  </a:lnTo>
                  <a:lnTo>
                    <a:pt x="496" y="42"/>
                  </a:lnTo>
                  <a:lnTo>
                    <a:pt x="501" y="19"/>
                  </a:lnTo>
                  <a:lnTo>
                    <a:pt x="490" y="0"/>
                  </a:lnTo>
                  <a:lnTo>
                    <a:pt x="0" y="16"/>
                  </a:lnTo>
                  <a:lnTo>
                    <a:pt x="11" y="60"/>
                  </a:lnTo>
                  <a:lnTo>
                    <a:pt x="11" y="111"/>
                  </a:lnTo>
                  <a:lnTo>
                    <a:pt x="18" y="180"/>
                  </a:lnTo>
                  <a:lnTo>
                    <a:pt x="20" y="416"/>
                  </a:lnTo>
                  <a:lnTo>
                    <a:pt x="34" y="428"/>
                  </a:lnTo>
                  <a:lnTo>
                    <a:pt x="53" y="419"/>
                  </a:lnTo>
                  <a:lnTo>
                    <a:pt x="70" y="426"/>
                  </a:lnTo>
                  <a:lnTo>
                    <a:pt x="75" y="467"/>
                  </a:lnTo>
                  <a:lnTo>
                    <a:pt x="421" y="461"/>
                  </a:lnTo>
                  <a:lnTo>
                    <a:pt x="429" y="447"/>
                  </a:lnTo>
                  <a:lnTo>
                    <a:pt x="427" y="425"/>
                  </a:lnTo>
                  <a:lnTo>
                    <a:pt x="415" y="406"/>
                  </a:lnTo>
                  <a:lnTo>
                    <a:pt x="426" y="397"/>
                  </a:lnTo>
                  <a:lnTo>
                    <a:pt x="415" y="381"/>
                  </a:lnTo>
                  <a:lnTo>
                    <a:pt x="420" y="366"/>
                  </a:lnTo>
                  <a:lnTo>
                    <a:pt x="429" y="331"/>
                  </a:lnTo>
                  <a:lnTo>
                    <a:pt x="445" y="317"/>
                  </a:lnTo>
                  <a:lnTo>
                    <a:pt x="440" y="303"/>
                  </a:lnTo>
                  <a:lnTo>
                    <a:pt x="463" y="270"/>
                  </a:lnTo>
                  <a:lnTo>
                    <a:pt x="481" y="261"/>
                  </a:lnTo>
                  <a:lnTo>
                    <a:pt x="479" y="252"/>
                  </a:lnTo>
                  <a:lnTo>
                    <a:pt x="477" y="241"/>
                  </a:lnTo>
                  <a:lnTo>
                    <a:pt x="495" y="206"/>
                  </a:lnTo>
                  <a:lnTo>
                    <a:pt x="510" y="199"/>
                  </a:lnTo>
                  <a:lnTo>
                    <a:pt x="512" y="177"/>
                  </a:lnTo>
                  <a:lnTo>
                    <a:pt x="523" y="169"/>
                  </a:lnTo>
                  <a:lnTo>
                    <a:pt x="504" y="166"/>
                  </a:lnTo>
                  <a:lnTo>
                    <a:pt x="496" y="141"/>
                  </a:lnTo>
                  <a:lnTo>
                    <a:pt x="513" y="125"/>
                  </a:lnTo>
                  <a:lnTo>
                    <a:pt x="516" y="113"/>
                  </a:lnTo>
                  <a:lnTo>
                    <a:pt x="524" y="88"/>
                  </a:lnTo>
                  <a:lnTo>
                    <a:pt x="531" y="67"/>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96" name="LOUISIANA">
              <a:extLst>
                <a:ext uri="{C183D7F6-B498-43B3-948B-1728B52AA6E4}">
                  <adec:decorative xmlns:adec="http://schemas.microsoft.com/office/drawing/2017/decorative" val="1"/>
                </a:ext>
              </a:extLst>
            </p:cNvPr>
            <p:cNvSpPr>
              <a:spLocks/>
            </p:cNvSpPr>
            <p:nvPr/>
          </p:nvSpPr>
          <p:spPr bwMode="auto">
            <a:xfrm>
              <a:off x="7970520" y="4980902"/>
              <a:ext cx="856465" cy="727062"/>
            </a:xfrm>
            <a:custGeom>
              <a:avLst/>
              <a:gdLst>
                <a:gd name="T0" fmla="*/ 526 w 642"/>
                <a:gd name="T1" fmla="*/ 314 h 545"/>
                <a:gd name="T2" fmla="*/ 528 w 642"/>
                <a:gd name="T3" fmla="*/ 273 h 545"/>
                <a:gd name="T4" fmla="*/ 314 w 642"/>
                <a:gd name="T5" fmla="*/ 283 h 545"/>
                <a:gd name="T6" fmla="*/ 315 w 642"/>
                <a:gd name="T7" fmla="*/ 216 h 545"/>
                <a:gd name="T8" fmla="*/ 367 w 642"/>
                <a:gd name="T9" fmla="*/ 124 h 545"/>
                <a:gd name="T10" fmla="*/ 372 w 642"/>
                <a:gd name="T11" fmla="*/ 105 h 545"/>
                <a:gd name="T12" fmla="*/ 361 w 642"/>
                <a:gd name="T13" fmla="*/ 80 h 545"/>
                <a:gd name="T14" fmla="*/ 348 w 642"/>
                <a:gd name="T15" fmla="*/ 41 h 545"/>
                <a:gd name="T16" fmla="*/ 0 w 642"/>
                <a:gd name="T17" fmla="*/ 6 h 545"/>
                <a:gd name="T18" fmla="*/ 5 w 642"/>
                <a:gd name="T19" fmla="*/ 125 h 545"/>
                <a:gd name="T20" fmla="*/ 25 w 642"/>
                <a:gd name="T21" fmla="*/ 175 h 545"/>
                <a:gd name="T22" fmla="*/ 58 w 642"/>
                <a:gd name="T23" fmla="*/ 241 h 545"/>
                <a:gd name="T24" fmla="*/ 64 w 642"/>
                <a:gd name="T25" fmla="*/ 266 h 545"/>
                <a:gd name="T26" fmla="*/ 41 w 642"/>
                <a:gd name="T27" fmla="*/ 350 h 545"/>
                <a:gd name="T28" fmla="*/ 47 w 642"/>
                <a:gd name="T29" fmla="*/ 378 h 545"/>
                <a:gd name="T30" fmla="*/ 34 w 642"/>
                <a:gd name="T31" fmla="*/ 444 h 545"/>
                <a:gd name="T32" fmla="*/ 64 w 642"/>
                <a:gd name="T33" fmla="*/ 456 h 545"/>
                <a:gd name="T34" fmla="*/ 205 w 642"/>
                <a:gd name="T35" fmla="*/ 479 h 545"/>
                <a:gd name="T36" fmla="*/ 267 w 642"/>
                <a:gd name="T37" fmla="*/ 478 h 545"/>
                <a:gd name="T38" fmla="*/ 308 w 642"/>
                <a:gd name="T39" fmla="*/ 490 h 545"/>
                <a:gd name="T40" fmla="*/ 294 w 642"/>
                <a:gd name="T41" fmla="*/ 470 h 545"/>
                <a:gd name="T42" fmla="*/ 259 w 642"/>
                <a:gd name="T43" fmla="*/ 464 h 545"/>
                <a:gd name="T44" fmla="*/ 261 w 642"/>
                <a:gd name="T45" fmla="*/ 459 h 545"/>
                <a:gd name="T46" fmla="*/ 264 w 642"/>
                <a:gd name="T47" fmla="*/ 454 h 545"/>
                <a:gd name="T48" fmla="*/ 284 w 642"/>
                <a:gd name="T49" fmla="*/ 448 h 545"/>
                <a:gd name="T50" fmla="*/ 306 w 642"/>
                <a:gd name="T51" fmla="*/ 451 h 545"/>
                <a:gd name="T52" fmla="*/ 336 w 642"/>
                <a:gd name="T53" fmla="*/ 470 h 545"/>
                <a:gd name="T54" fmla="*/ 365 w 642"/>
                <a:gd name="T55" fmla="*/ 487 h 545"/>
                <a:gd name="T56" fmla="*/ 372 w 642"/>
                <a:gd name="T57" fmla="*/ 508 h 545"/>
                <a:gd name="T58" fmla="*/ 373 w 642"/>
                <a:gd name="T59" fmla="*/ 523 h 545"/>
                <a:gd name="T60" fmla="*/ 448 w 642"/>
                <a:gd name="T61" fmla="*/ 537 h 545"/>
                <a:gd name="T62" fmla="*/ 470 w 642"/>
                <a:gd name="T63" fmla="*/ 518 h 545"/>
                <a:gd name="T64" fmla="*/ 490 w 642"/>
                <a:gd name="T65" fmla="*/ 515 h 545"/>
                <a:gd name="T66" fmla="*/ 481 w 642"/>
                <a:gd name="T67" fmla="*/ 539 h 545"/>
                <a:gd name="T68" fmla="*/ 506 w 642"/>
                <a:gd name="T69" fmla="*/ 534 h 545"/>
                <a:gd name="T70" fmla="*/ 525 w 642"/>
                <a:gd name="T71" fmla="*/ 511 h 545"/>
                <a:gd name="T72" fmla="*/ 517 w 642"/>
                <a:gd name="T73" fmla="*/ 498 h 545"/>
                <a:gd name="T74" fmla="*/ 529 w 642"/>
                <a:gd name="T75" fmla="*/ 486 h 545"/>
                <a:gd name="T76" fmla="*/ 540 w 642"/>
                <a:gd name="T77" fmla="*/ 483 h 545"/>
                <a:gd name="T78" fmla="*/ 540 w 642"/>
                <a:gd name="T79" fmla="*/ 492 h 545"/>
                <a:gd name="T80" fmla="*/ 543 w 642"/>
                <a:gd name="T81" fmla="*/ 501 h 545"/>
                <a:gd name="T82" fmla="*/ 545 w 642"/>
                <a:gd name="T83" fmla="*/ 503 h 545"/>
                <a:gd name="T84" fmla="*/ 570 w 642"/>
                <a:gd name="T85" fmla="*/ 506 h 545"/>
                <a:gd name="T86" fmla="*/ 601 w 642"/>
                <a:gd name="T87" fmla="*/ 528 h 545"/>
                <a:gd name="T88" fmla="*/ 628 w 642"/>
                <a:gd name="T89" fmla="*/ 534 h 545"/>
                <a:gd name="T90" fmla="*/ 642 w 642"/>
                <a:gd name="T91" fmla="*/ 504 h 545"/>
                <a:gd name="T92" fmla="*/ 612 w 642"/>
                <a:gd name="T93" fmla="*/ 487 h 545"/>
                <a:gd name="T94" fmla="*/ 556 w 642"/>
                <a:gd name="T95" fmla="*/ 469 h 545"/>
                <a:gd name="T96" fmla="*/ 576 w 642"/>
                <a:gd name="T97" fmla="*/ 454 h 545"/>
                <a:gd name="T98" fmla="*/ 567 w 642"/>
                <a:gd name="T99" fmla="*/ 444 h 545"/>
                <a:gd name="T100" fmla="*/ 587 w 642"/>
                <a:gd name="T101" fmla="*/ 440 h 545"/>
                <a:gd name="T102" fmla="*/ 590 w 642"/>
                <a:gd name="T103" fmla="*/ 409 h 545"/>
                <a:gd name="T104" fmla="*/ 579 w 642"/>
                <a:gd name="T105" fmla="*/ 394 h 545"/>
                <a:gd name="T106" fmla="*/ 562 w 642"/>
                <a:gd name="T107" fmla="*/ 422 h 545"/>
                <a:gd name="T108" fmla="*/ 537 w 642"/>
                <a:gd name="T109" fmla="*/ 408 h 545"/>
                <a:gd name="T110" fmla="*/ 561 w 642"/>
                <a:gd name="T111" fmla="*/ 373 h 545"/>
                <a:gd name="T112" fmla="*/ 547 w 642"/>
                <a:gd name="T113" fmla="*/ 33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2" h="545">
                  <a:moveTo>
                    <a:pt x="547" y="334"/>
                  </a:moveTo>
                  <a:lnTo>
                    <a:pt x="526" y="314"/>
                  </a:lnTo>
                  <a:lnTo>
                    <a:pt x="532" y="280"/>
                  </a:lnTo>
                  <a:lnTo>
                    <a:pt x="528" y="273"/>
                  </a:lnTo>
                  <a:lnTo>
                    <a:pt x="470" y="280"/>
                  </a:lnTo>
                  <a:lnTo>
                    <a:pt x="314" y="283"/>
                  </a:lnTo>
                  <a:lnTo>
                    <a:pt x="309" y="269"/>
                  </a:lnTo>
                  <a:lnTo>
                    <a:pt x="315" y="216"/>
                  </a:lnTo>
                  <a:lnTo>
                    <a:pt x="336" y="178"/>
                  </a:lnTo>
                  <a:lnTo>
                    <a:pt x="367" y="124"/>
                  </a:lnTo>
                  <a:lnTo>
                    <a:pt x="364" y="109"/>
                  </a:lnTo>
                  <a:lnTo>
                    <a:pt x="372" y="105"/>
                  </a:lnTo>
                  <a:lnTo>
                    <a:pt x="375" y="92"/>
                  </a:lnTo>
                  <a:lnTo>
                    <a:pt x="361" y="80"/>
                  </a:lnTo>
                  <a:lnTo>
                    <a:pt x="359" y="67"/>
                  </a:lnTo>
                  <a:lnTo>
                    <a:pt x="348" y="41"/>
                  </a:lnTo>
                  <a:lnTo>
                    <a:pt x="347" y="0"/>
                  </a:lnTo>
                  <a:lnTo>
                    <a:pt x="0" y="6"/>
                  </a:lnTo>
                  <a:lnTo>
                    <a:pt x="2" y="66"/>
                  </a:lnTo>
                  <a:lnTo>
                    <a:pt x="5" y="125"/>
                  </a:lnTo>
                  <a:lnTo>
                    <a:pt x="9" y="149"/>
                  </a:lnTo>
                  <a:lnTo>
                    <a:pt x="25" y="175"/>
                  </a:lnTo>
                  <a:lnTo>
                    <a:pt x="31" y="206"/>
                  </a:lnTo>
                  <a:lnTo>
                    <a:pt x="58" y="241"/>
                  </a:lnTo>
                  <a:lnTo>
                    <a:pt x="59" y="261"/>
                  </a:lnTo>
                  <a:lnTo>
                    <a:pt x="64" y="266"/>
                  </a:lnTo>
                  <a:lnTo>
                    <a:pt x="59" y="317"/>
                  </a:lnTo>
                  <a:lnTo>
                    <a:pt x="41" y="350"/>
                  </a:lnTo>
                  <a:lnTo>
                    <a:pt x="52" y="362"/>
                  </a:lnTo>
                  <a:lnTo>
                    <a:pt x="47" y="378"/>
                  </a:lnTo>
                  <a:lnTo>
                    <a:pt x="42" y="423"/>
                  </a:lnTo>
                  <a:lnTo>
                    <a:pt x="34" y="444"/>
                  </a:lnTo>
                  <a:lnTo>
                    <a:pt x="34" y="465"/>
                  </a:lnTo>
                  <a:lnTo>
                    <a:pt x="64" y="456"/>
                  </a:lnTo>
                  <a:lnTo>
                    <a:pt x="139" y="458"/>
                  </a:lnTo>
                  <a:lnTo>
                    <a:pt x="205" y="479"/>
                  </a:lnTo>
                  <a:lnTo>
                    <a:pt x="245" y="487"/>
                  </a:lnTo>
                  <a:lnTo>
                    <a:pt x="267" y="478"/>
                  </a:lnTo>
                  <a:lnTo>
                    <a:pt x="287" y="486"/>
                  </a:lnTo>
                  <a:lnTo>
                    <a:pt x="308" y="490"/>
                  </a:lnTo>
                  <a:lnTo>
                    <a:pt x="312" y="478"/>
                  </a:lnTo>
                  <a:lnTo>
                    <a:pt x="294" y="470"/>
                  </a:lnTo>
                  <a:lnTo>
                    <a:pt x="276" y="473"/>
                  </a:lnTo>
                  <a:lnTo>
                    <a:pt x="259" y="464"/>
                  </a:lnTo>
                  <a:lnTo>
                    <a:pt x="259" y="464"/>
                  </a:lnTo>
                  <a:lnTo>
                    <a:pt x="261" y="459"/>
                  </a:lnTo>
                  <a:lnTo>
                    <a:pt x="262" y="456"/>
                  </a:lnTo>
                  <a:lnTo>
                    <a:pt x="264" y="454"/>
                  </a:lnTo>
                  <a:lnTo>
                    <a:pt x="264" y="454"/>
                  </a:lnTo>
                  <a:lnTo>
                    <a:pt x="284" y="448"/>
                  </a:lnTo>
                  <a:lnTo>
                    <a:pt x="295" y="458"/>
                  </a:lnTo>
                  <a:lnTo>
                    <a:pt x="306" y="451"/>
                  </a:lnTo>
                  <a:lnTo>
                    <a:pt x="326" y="456"/>
                  </a:lnTo>
                  <a:lnTo>
                    <a:pt x="336" y="470"/>
                  </a:lnTo>
                  <a:lnTo>
                    <a:pt x="337" y="486"/>
                  </a:lnTo>
                  <a:lnTo>
                    <a:pt x="365" y="487"/>
                  </a:lnTo>
                  <a:lnTo>
                    <a:pt x="376" y="498"/>
                  </a:lnTo>
                  <a:lnTo>
                    <a:pt x="372" y="508"/>
                  </a:lnTo>
                  <a:lnTo>
                    <a:pt x="364" y="514"/>
                  </a:lnTo>
                  <a:lnTo>
                    <a:pt x="373" y="523"/>
                  </a:lnTo>
                  <a:lnTo>
                    <a:pt x="426" y="545"/>
                  </a:lnTo>
                  <a:lnTo>
                    <a:pt x="448" y="537"/>
                  </a:lnTo>
                  <a:lnTo>
                    <a:pt x="454" y="522"/>
                  </a:lnTo>
                  <a:lnTo>
                    <a:pt x="470" y="518"/>
                  </a:lnTo>
                  <a:lnTo>
                    <a:pt x="481" y="509"/>
                  </a:lnTo>
                  <a:lnTo>
                    <a:pt x="490" y="515"/>
                  </a:lnTo>
                  <a:lnTo>
                    <a:pt x="495" y="534"/>
                  </a:lnTo>
                  <a:lnTo>
                    <a:pt x="481" y="539"/>
                  </a:lnTo>
                  <a:lnTo>
                    <a:pt x="484" y="542"/>
                  </a:lnTo>
                  <a:lnTo>
                    <a:pt x="506" y="534"/>
                  </a:lnTo>
                  <a:lnTo>
                    <a:pt x="520" y="514"/>
                  </a:lnTo>
                  <a:lnTo>
                    <a:pt x="525" y="511"/>
                  </a:lnTo>
                  <a:lnTo>
                    <a:pt x="512" y="508"/>
                  </a:lnTo>
                  <a:lnTo>
                    <a:pt x="517" y="498"/>
                  </a:lnTo>
                  <a:lnTo>
                    <a:pt x="515" y="489"/>
                  </a:lnTo>
                  <a:lnTo>
                    <a:pt x="529" y="486"/>
                  </a:lnTo>
                  <a:lnTo>
                    <a:pt x="536" y="478"/>
                  </a:lnTo>
                  <a:lnTo>
                    <a:pt x="540" y="483"/>
                  </a:lnTo>
                  <a:lnTo>
                    <a:pt x="540" y="483"/>
                  </a:lnTo>
                  <a:lnTo>
                    <a:pt x="540" y="492"/>
                  </a:lnTo>
                  <a:lnTo>
                    <a:pt x="542" y="500"/>
                  </a:lnTo>
                  <a:lnTo>
                    <a:pt x="543" y="501"/>
                  </a:lnTo>
                  <a:lnTo>
                    <a:pt x="545" y="503"/>
                  </a:lnTo>
                  <a:lnTo>
                    <a:pt x="545" y="503"/>
                  </a:lnTo>
                  <a:lnTo>
                    <a:pt x="559" y="504"/>
                  </a:lnTo>
                  <a:lnTo>
                    <a:pt x="570" y="506"/>
                  </a:lnTo>
                  <a:lnTo>
                    <a:pt x="596" y="518"/>
                  </a:lnTo>
                  <a:lnTo>
                    <a:pt x="601" y="528"/>
                  </a:lnTo>
                  <a:lnTo>
                    <a:pt x="620" y="528"/>
                  </a:lnTo>
                  <a:lnTo>
                    <a:pt x="628" y="534"/>
                  </a:lnTo>
                  <a:lnTo>
                    <a:pt x="642" y="514"/>
                  </a:lnTo>
                  <a:lnTo>
                    <a:pt x="642" y="504"/>
                  </a:lnTo>
                  <a:lnTo>
                    <a:pt x="632" y="504"/>
                  </a:lnTo>
                  <a:lnTo>
                    <a:pt x="612" y="487"/>
                  </a:lnTo>
                  <a:lnTo>
                    <a:pt x="576" y="483"/>
                  </a:lnTo>
                  <a:lnTo>
                    <a:pt x="556" y="469"/>
                  </a:lnTo>
                  <a:lnTo>
                    <a:pt x="562" y="451"/>
                  </a:lnTo>
                  <a:lnTo>
                    <a:pt x="576" y="454"/>
                  </a:lnTo>
                  <a:lnTo>
                    <a:pt x="578" y="450"/>
                  </a:lnTo>
                  <a:lnTo>
                    <a:pt x="567" y="444"/>
                  </a:lnTo>
                  <a:lnTo>
                    <a:pt x="567" y="440"/>
                  </a:lnTo>
                  <a:lnTo>
                    <a:pt x="587" y="440"/>
                  </a:lnTo>
                  <a:lnTo>
                    <a:pt x="598" y="422"/>
                  </a:lnTo>
                  <a:lnTo>
                    <a:pt x="590" y="409"/>
                  </a:lnTo>
                  <a:lnTo>
                    <a:pt x="587" y="392"/>
                  </a:lnTo>
                  <a:lnTo>
                    <a:pt x="579" y="394"/>
                  </a:lnTo>
                  <a:lnTo>
                    <a:pt x="567" y="406"/>
                  </a:lnTo>
                  <a:lnTo>
                    <a:pt x="562" y="422"/>
                  </a:lnTo>
                  <a:lnTo>
                    <a:pt x="543" y="419"/>
                  </a:lnTo>
                  <a:lnTo>
                    <a:pt x="537" y="408"/>
                  </a:lnTo>
                  <a:lnTo>
                    <a:pt x="548" y="395"/>
                  </a:lnTo>
                  <a:lnTo>
                    <a:pt x="561" y="373"/>
                  </a:lnTo>
                  <a:lnTo>
                    <a:pt x="554" y="359"/>
                  </a:lnTo>
                  <a:lnTo>
                    <a:pt x="547" y="334"/>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00" name="OKLAHOMA">
              <a:extLst>
                <a:ext uri="{C183D7F6-B498-43B3-948B-1728B52AA6E4}">
                  <adec:decorative xmlns:adec="http://schemas.microsoft.com/office/drawing/2017/decorative" val="1"/>
                </a:ext>
              </a:extLst>
            </p:cNvPr>
            <p:cNvSpPr>
              <a:spLocks/>
            </p:cNvSpPr>
            <p:nvPr/>
          </p:nvSpPr>
          <p:spPr bwMode="auto">
            <a:xfrm>
              <a:off x="6656472" y="4263178"/>
              <a:ext cx="1247344" cy="661693"/>
            </a:xfrm>
            <a:custGeom>
              <a:avLst/>
              <a:gdLst>
                <a:gd name="T0" fmla="*/ 109 w 935"/>
                <a:gd name="T1" fmla="*/ 7 h 496"/>
                <a:gd name="T2" fmla="*/ 6 w 935"/>
                <a:gd name="T3" fmla="*/ 0 h 496"/>
                <a:gd name="T4" fmla="*/ 0 w 935"/>
                <a:gd name="T5" fmla="*/ 68 h 496"/>
                <a:gd name="T6" fmla="*/ 128 w 935"/>
                <a:gd name="T7" fmla="*/ 76 h 496"/>
                <a:gd name="T8" fmla="*/ 328 w 935"/>
                <a:gd name="T9" fmla="*/ 84 h 496"/>
                <a:gd name="T10" fmla="*/ 314 w 935"/>
                <a:gd name="T11" fmla="*/ 237 h 496"/>
                <a:gd name="T12" fmla="*/ 311 w 935"/>
                <a:gd name="T13" fmla="*/ 348 h 496"/>
                <a:gd name="T14" fmla="*/ 312 w 935"/>
                <a:gd name="T15" fmla="*/ 357 h 496"/>
                <a:gd name="T16" fmla="*/ 339 w 935"/>
                <a:gd name="T17" fmla="*/ 381 h 496"/>
                <a:gd name="T18" fmla="*/ 353 w 935"/>
                <a:gd name="T19" fmla="*/ 387 h 496"/>
                <a:gd name="T20" fmla="*/ 356 w 935"/>
                <a:gd name="T21" fmla="*/ 387 h 496"/>
                <a:gd name="T22" fmla="*/ 360 w 935"/>
                <a:gd name="T23" fmla="*/ 373 h 496"/>
                <a:gd name="T24" fmla="*/ 370 w 935"/>
                <a:gd name="T25" fmla="*/ 385 h 496"/>
                <a:gd name="T26" fmla="*/ 382 w 935"/>
                <a:gd name="T27" fmla="*/ 385 h 496"/>
                <a:gd name="T28" fmla="*/ 382 w 935"/>
                <a:gd name="T29" fmla="*/ 376 h 496"/>
                <a:gd name="T30" fmla="*/ 400 w 935"/>
                <a:gd name="T31" fmla="*/ 385 h 496"/>
                <a:gd name="T32" fmla="*/ 396 w 935"/>
                <a:gd name="T33" fmla="*/ 409 h 496"/>
                <a:gd name="T34" fmla="*/ 421 w 935"/>
                <a:gd name="T35" fmla="*/ 410 h 496"/>
                <a:gd name="T36" fmla="*/ 437 w 935"/>
                <a:gd name="T37" fmla="*/ 418 h 496"/>
                <a:gd name="T38" fmla="*/ 464 w 935"/>
                <a:gd name="T39" fmla="*/ 421 h 496"/>
                <a:gd name="T40" fmla="*/ 479 w 935"/>
                <a:gd name="T41" fmla="*/ 434 h 496"/>
                <a:gd name="T42" fmla="*/ 493 w 935"/>
                <a:gd name="T43" fmla="*/ 420 h 496"/>
                <a:gd name="T44" fmla="*/ 515 w 935"/>
                <a:gd name="T45" fmla="*/ 424 h 496"/>
                <a:gd name="T46" fmla="*/ 531 w 935"/>
                <a:gd name="T47" fmla="*/ 446 h 496"/>
                <a:gd name="T48" fmla="*/ 537 w 935"/>
                <a:gd name="T49" fmla="*/ 446 h 496"/>
                <a:gd name="T50" fmla="*/ 537 w 935"/>
                <a:gd name="T51" fmla="*/ 460 h 496"/>
                <a:gd name="T52" fmla="*/ 551 w 935"/>
                <a:gd name="T53" fmla="*/ 465 h 496"/>
                <a:gd name="T54" fmla="*/ 565 w 935"/>
                <a:gd name="T55" fmla="*/ 451 h 496"/>
                <a:gd name="T56" fmla="*/ 576 w 935"/>
                <a:gd name="T57" fmla="*/ 454 h 496"/>
                <a:gd name="T58" fmla="*/ 592 w 935"/>
                <a:gd name="T59" fmla="*/ 454 h 496"/>
                <a:gd name="T60" fmla="*/ 598 w 935"/>
                <a:gd name="T61" fmla="*/ 470 h 496"/>
                <a:gd name="T62" fmla="*/ 637 w 935"/>
                <a:gd name="T63" fmla="*/ 484 h 496"/>
                <a:gd name="T64" fmla="*/ 646 w 935"/>
                <a:gd name="T65" fmla="*/ 479 h 496"/>
                <a:gd name="T66" fmla="*/ 657 w 935"/>
                <a:gd name="T67" fmla="*/ 454 h 496"/>
                <a:gd name="T68" fmla="*/ 663 w 935"/>
                <a:gd name="T69" fmla="*/ 454 h 496"/>
                <a:gd name="T70" fmla="*/ 671 w 935"/>
                <a:gd name="T71" fmla="*/ 466 h 496"/>
                <a:gd name="T72" fmla="*/ 696 w 935"/>
                <a:gd name="T73" fmla="*/ 471 h 496"/>
                <a:gd name="T74" fmla="*/ 720 w 935"/>
                <a:gd name="T75" fmla="*/ 479 h 496"/>
                <a:gd name="T76" fmla="*/ 738 w 935"/>
                <a:gd name="T77" fmla="*/ 485 h 496"/>
                <a:gd name="T78" fmla="*/ 749 w 935"/>
                <a:gd name="T79" fmla="*/ 479 h 496"/>
                <a:gd name="T80" fmla="*/ 754 w 935"/>
                <a:gd name="T81" fmla="*/ 463 h 496"/>
                <a:gd name="T82" fmla="*/ 780 w 935"/>
                <a:gd name="T83" fmla="*/ 463 h 496"/>
                <a:gd name="T84" fmla="*/ 795 w 935"/>
                <a:gd name="T85" fmla="*/ 470 h 496"/>
                <a:gd name="T86" fmla="*/ 812 w 935"/>
                <a:gd name="T87" fmla="*/ 455 h 496"/>
                <a:gd name="T88" fmla="*/ 818 w 935"/>
                <a:gd name="T89" fmla="*/ 455 h 496"/>
                <a:gd name="T90" fmla="*/ 823 w 935"/>
                <a:gd name="T91" fmla="*/ 466 h 496"/>
                <a:gd name="T92" fmla="*/ 848 w 935"/>
                <a:gd name="T93" fmla="*/ 466 h 496"/>
                <a:gd name="T94" fmla="*/ 859 w 935"/>
                <a:gd name="T95" fmla="*/ 454 h 496"/>
                <a:gd name="T96" fmla="*/ 869 w 935"/>
                <a:gd name="T97" fmla="*/ 455 h 496"/>
                <a:gd name="T98" fmla="*/ 882 w 935"/>
                <a:gd name="T99" fmla="*/ 471 h 496"/>
                <a:gd name="T100" fmla="*/ 902 w 935"/>
                <a:gd name="T101" fmla="*/ 484 h 496"/>
                <a:gd name="T102" fmla="*/ 923 w 935"/>
                <a:gd name="T103" fmla="*/ 488 h 496"/>
                <a:gd name="T104" fmla="*/ 935 w 935"/>
                <a:gd name="T105" fmla="*/ 496 h 496"/>
                <a:gd name="T106" fmla="*/ 932 w 935"/>
                <a:gd name="T107" fmla="*/ 263 h 496"/>
                <a:gd name="T108" fmla="*/ 924 w 935"/>
                <a:gd name="T109" fmla="*/ 195 h 496"/>
                <a:gd name="T110" fmla="*/ 923 w 935"/>
                <a:gd name="T111" fmla="*/ 140 h 496"/>
                <a:gd name="T112" fmla="*/ 913 w 935"/>
                <a:gd name="T113" fmla="*/ 100 h 496"/>
                <a:gd name="T114" fmla="*/ 909 w 935"/>
                <a:gd name="T115" fmla="*/ 54 h 496"/>
                <a:gd name="T116" fmla="*/ 909 w 935"/>
                <a:gd name="T117" fmla="*/ 31 h 496"/>
                <a:gd name="T118" fmla="*/ 832 w 935"/>
                <a:gd name="T119" fmla="*/ 32 h 496"/>
                <a:gd name="T120" fmla="*/ 543 w 935"/>
                <a:gd name="T121" fmla="*/ 29 h 496"/>
                <a:gd name="T122" fmla="*/ 262 w 935"/>
                <a:gd name="T123" fmla="*/ 17 h 496"/>
                <a:gd name="T124" fmla="*/ 109 w 935"/>
                <a:gd name="T125" fmla="*/ 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5" h="496">
                  <a:moveTo>
                    <a:pt x="109" y="7"/>
                  </a:moveTo>
                  <a:lnTo>
                    <a:pt x="6" y="0"/>
                  </a:lnTo>
                  <a:lnTo>
                    <a:pt x="0" y="68"/>
                  </a:lnTo>
                  <a:lnTo>
                    <a:pt x="128" y="76"/>
                  </a:lnTo>
                  <a:lnTo>
                    <a:pt x="328" y="84"/>
                  </a:lnTo>
                  <a:lnTo>
                    <a:pt x="314" y="237"/>
                  </a:lnTo>
                  <a:lnTo>
                    <a:pt x="311" y="348"/>
                  </a:lnTo>
                  <a:lnTo>
                    <a:pt x="312" y="357"/>
                  </a:lnTo>
                  <a:lnTo>
                    <a:pt x="339" y="381"/>
                  </a:lnTo>
                  <a:lnTo>
                    <a:pt x="353" y="387"/>
                  </a:lnTo>
                  <a:lnTo>
                    <a:pt x="356" y="387"/>
                  </a:lnTo>
                  <a:lnTo>
                    <a:pt x="360" y="373"/>
                  </a:lnTo>
                  <a:lnTo>
                    <a:pt x="370" y="385"/>
                  </a:lnTo>
                  <a:lnTo>
                    <a:pt x="382" y="385"/>
                  </a:lnTo>
                  <a:lnTo>
                    <a:pt x="382" y="376"/>
                  </a:lnTo>
                  <a:lnTo>
                    <a:pt x="400" y="385"/>
                  </a:lnTo>
                  <a:lnTo>
                    <a:pt x="396" y="409"/>
                  </a:lnTo>
                  <a:lnTo>
                    <a:pt x="421" y="410"/>
                  </a:lnTo>
                  <a:lnTo>
                    <a:pt x="437" y="418"/>
                  </a:lnTo>
                  <a:lnTo>
                    <a:pt x="464" y="421"/>
                  </a:lnTo>
                  <a:lnTo>
                    <a:pt x="479" y="434"/>
                  </a:lnTo>
                  <a:lnTo>
                    <a:pt x="493" y="420"/>
                  </a:lnTo>
                  <a:lnTo>
                    <a:pt x="515" y="424"/>
                  </a:lnTo>
                  <a:lnTo>
                    <a:pt x="531" y="446"/>
                  </a:lnTo>
                  <a:lnTo>
                    <a:pt x="537" y="446"/>
                  </a:lnTo>
                  <a:lnTo>
                    <a:pt x="537" y="460"/>
                  </a:lnTo>
                  <a:lnTo>
                    <a:pt x="551" y="465"/>
                  </a:lnTo>
                  <a:lnTo>
                    <a:pt x="565" y="451"/>
                  </a:lnTo>
                  <a:lnTo>
                    <a:pt x="576" y="454"/>
                  </a:lnTo>
                  <a:lnTo>
                    <a:pt x="592" y="454"/>
                  </a:lnTo>
                  <a:lnTo>
                    <a:pt x="598" y="470"/>
                  </a:lnTo>
                  <a:lnTo>
                    <a:pt x="637" y="484"/>
                  </a:lnTo>
                  <a:lnTo>
                    <a:pt x="646" y="479"/>
                  </a:lnTo>
                  <a:lnTo>
                    <a:pt x="657" y="454"/>
                  </a:lnTo>
                  <a:lnTo>
                    <a:pt x="663" y="454"/>
                  </a:lnTo>
                  <a:lnTo>
                    <a:pt x="671" y="466"/>
                  </a:lnTo>
                  <a:lnTo>
                    <a:pt x="696" y="471"/>
                  </a:lnTo>
                  <a:lnTo>
                    <a:pt x="720" y="479"/>
                  </a:lnTo>
                  <a:lnTo>
                    <a:pt x="738" y="485"/>
                  </a:lnTo>
                  <a:lnTo>
                    <a:pt x="749" y="479"/>
                  </a:lnTo>
                  <a:lnTo>
                    <a:pt x="754" y="463"/>
                  </a:lnTo>
                  <a:lnTo>
                    <a:pt x="780" y="463"/>
                  </a:lnTo>
                  <a:lnTo>
                    <a:pt x="795" y="470"/>
                  </a:lnTo>
                  <a:lnTo>
                    <a:pt x="812" y="455"/>
                  </a:lnTo>
                  <a:lnTo>
                    <a:pt x="818" y="455"/>
                  </a:lnTo>
                  <a:lnTo>
                    <a:pt x="823" y="466"/>
                  </a:lnTo>
                  <a:lnTo>
                    <a:pt x="848" y="466"/>
                  </a:lnTo>
                  <a:lnTo>
                    <a:pt x="859" y="454"/>
                  </a:lnTo>
                  <a:lnTo>
                    <a:pt x="869" y="455"/>
                  </a:lnTo>
                  <a:lnTo>
                    <a:pt x="882" y="471"/>
                  </a:lnTo>
                  <a:lnTo>
                    <a:pt x="902" y="484"/>
                  </a:lnTo>
                  <a:lnTo>
                    <a:pt x="923" y="488"/>
                  </a:lnTo>
                  <a:lnTo>
                    <a:pt x="935" y="496"/>
                  </a:lnTo>
                  <a:lnTo>
                    <a:pt x="932" y="263"/>
                  </a:lnTo>
                  <a:lnTo>
                    <a:pt x="924" y="195"/>
                  </a:lnTo>
                  <a:lnTo>
                    <a:pt x="923" y="140"/>
                  </a:lnTo>
                  <a:lnTo>
                    <a:pt x="913" y="100"/>
                  </a:lnTo>
                  <a:lnTo>
                    <a:pt x="909" y="54"/>
                  </a:lnTo>
                  <a:lnTo>
                    <a:pt x="909" y="31"/>
                  </a:lnTo>
                  <a:lnTo>
                    <a:pt x="832" y="32"/>
                  </a:lnTo>
                  <a:lnTo>
                    <a:pt x="543" y="29"/>
                  </a:lnTo>
                  <a:lnTo>
                    <a:pt x="262" y="17"/>
                  </a:lnTo>
                  <a:lnTo>
                    <a:pt x="109" y="7"/>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01" name="TEXAS">
              <a:extLst>
                <a:ext uri="{C183D7F6-B498-43B3-948B-1728B52AA6E4}">
                  <adec:decorative xmlns:adec="http://schemas.microsoft.com/office/drawing/2017/decorative" val="1"/>
                </a:ext>
              </a:extLst>
            </p:cNvPr>
            <p:cNvSpPr>
              <a:spLocks noEditPoints="1"/>
            </p:cNvSpPr>
            <p:nvPr/>
          </p:nvSpPr>
          <p:spPr bwMode="auto">
            <a:xfrm>
              <a:off x="6030799" y="4353894"/>
              <a:ext cx="2026434" cy="1949059"/>
            </a:xfrm>
            <a:custGeom>
              <a:avLst/>
              <a:gdLst>
                <a:gd name="T0" fmla="*/ 798 w 1519"/>
                <a:gd name="T1" fmla="*/ 14 h 1461"/>
                <a:gd name="T2" fmla="*/ 782 w 1519"/>
                <a:gd name="T3" fmla="*/ 288 h 1461"/>
                <a:gd name="T4" fmla="*/ 829 w 1519"/>
                <a:gd name="T5" fmla="*/ 317 h 1461"/>
                <a:gd name="T6" fmla="*/ 851 w 1519"/>
                <a:gd name="T7" fmla="*/ 317 h 1461"/>
                <a:gd name="T8" fmla="*/ 870 w 1519"/>
                <a:gd name="T9" fmla="*/ 317 h 1461"/>
                <a:gd name="T10" fmla="*/ 910 w 1519"/>
                <a:gd name="T11" fmla="*/ 350 h 1461"/>
                <a:gd name="T12" fmla="*/ 963 w 1519"/>
                <a:gd name="T13" fmla="*/ 353 h 1461"/>
                <a:gd name="T14" fmla="*/ 1007 w 1519"/>
                <a:gd name="T15" fmla="*/ 378 h 1461"/>
                <a:gd name="T16" fmla="*/ 1035 w 1519"/>
                <a:gd name="T17" fmla="*/ 383 h 1461"/>
                <a:gd name="T18" fmla="*/ 1068 w 1519"/>
                <a:gd name="T19" fmla="*/ 403 h 1461"/>
                <a:gd name="T20" fmla="*/ 1126 w 1519"/>
                <a:gd name="T21" fmla="*/ 384 h 1461"/>
                <a:gd name="T22" fmla="*/ 1141 w 1519"/>
                <a:gd name="T23" fmla="*/ 398 h 1461"/>
                <a:gd name="T24" fmla="*/ 1208 w 1519"/>
                <a:gd name="T25" fmla="*/ 417 h 1461"/>
                <a:gd name="T26" fmla="*/ 1252 w 1519"/>
                <a:gd name="T27" fmla="*/ 395 h 1461"/>
                <a:gd name="T28" fmla="*/ 1288 w 1519"/>
                <a:gd name="T29" fmla="*/ 387 h 1461"/>
                <a:gd name="T30" fmla="*/ 1329 w 1519"/>
                <a:gd name="T31" fmla="*/ 386 h 1461"/>
                <a:gd name="T32" fmla="*/ 1374 w 1519"/>
                <a:gd name="T33" fmla="*/ 416 h 1461"/>
                <a:gd name="T34" fmla="*/ 1416 w 1519"/>
                <a:gd name="T35" fmla="*/ 439 h 1461"/>
                <a:gd name="T36" fmla="*/ 1455 w 1519"/>
                <a:gd name="T37" fmla="*/ 475 h 1461"/>
                <a:gd name="T38" fmla="*/ 1464 w 1519"/>
                <a:gd name="T39" fmla="*/ 619 h 1461"/>
                <a:gd name="T40" fmla="*/ 1513 w 1519"/>
                <a:gd name="T41" fmla="*/ 711 h 1461"/>
                <a:gd name="T42" fmla="*/ 1514 w 1519"/>
                <a:gd name="T43" fmla="*/ 789 h 1461"/>
                <a:gd name="T44" fmla="*/ 1502 w 1519"/>
                <a:gd name="T45" fmla="*/ 848 h 1461"/>
                <a:gd name="T46" fmla="*/ 1489 w 1519"/>
                <a:gd name="T47" fmla="*/ 937 h 1461"/>
                <a:gd name="T48" fmla="*/ 1386 w 1519"/>
                <a:gd name="T49" fmla="*/ 987 h 1461"/>
                <a:gd name="T50" fmla="*/ 1350 w 1519"/>
                <a:gd name="T51" fmla="*/ 1013 h 1461"/>
                <a:gd name="T52" fmla="*/ 1265 w 1519"/>
                <a:gd name="T53" fmla="*/ 1079 h 1461"/>
                <a:gd name="T54" fmla="*/ 1179 w 1519"/>
                <a:gd name="T55" fmla="*/ 1124 h 1461"/>
                <a:gd name="T56" fmla="*/ 1096 w 1519"/>
                <a:gd name="T57" fmla="*/ 1185 h 1461"/>
                <a:gd name="T58" fmla="*/ 1079 w 1519"/>
                <a:gd name="T59" fmla="*/ 1212 h 1461"/>
                <a:gd name="T60" fmla="*/ 1055 w 1519"/>
                <a:gd name="T61" fmla="*/ 1299 h 1461"/>
                <a:gd name="T62" fmla="*/ 1066 w 1519"/>
                <a:gd name="T63" fmla="*/ 1385 h 1461"/>
                <a:gd name="T64" fmla="*/ 1077 w 1519"/>
                <a:gd name="T65" fmla="*/ 1451 h 1461"/>
                <a:gd name="T66" fmla="*/ 988 w 1519"/>
                <a:gd name="T67" fmla="*/ 1430 h 1461"/>
                <a:gd name="T68" fmla="*/ 934 w 1519"/>
                <a:gd name="T69" fmla="*/ 1410 h 1461"/>
                <a:gd name="T70" fmla="*/ 841 w 1519"/>
                <a:gd name="T71" fmla="*/ 1358 h 1461"/>
                <a:gd name="T72" fmla="*/ 809 w 1519"/>
                <a:gd name="T73" fmla="*/ 1291 h 1461"/>
                <a:gd name="T74" fmla="*/ 807 w 1519"/>
                <a:gd name="T75" fmla="*/ 1262 h 1461"/>
                <a:gd name="T76" fmla="*/ 801 w 1519"/>
                <a:gd name="T77" fmla="*/ 1215 h 1461"/>
                <a:gd name="T78" fmla="*/ 737 w 1519"/>
                <a:gd name="T79" fmla="*/ 1138 h 1461"/>
                <a:gd name="T80" fmla="*/ 679 w 1519"/>
                <a:gd name="T81" fmla="*/ 1032 h 1461"/>
                <a:gd name="T82" fmla="*/ 662 w 1519"/>
                <a:gd name="T83" fmla="*/ 985 h 1461"/>
                <a:gd name="T84" fmla="*/ 607 w 1519"/>
                <a:gd name="T85" fmla="*/ 926 h 1461"/>
                <a:gd name="T86" fmla="*/ 503 w 1519"/>
                <a:gd name="T87" fmla="*/ 901 h 1461"/>
                <a:gd name="T88" fmla="*/ 432 w 1519"/>
                <a:gd name="T89" fmla="*/ 907 h 1461"/>
                <a:gd name="T90" fmla="*/ 385 w 1519"/>
                <a:gd name="T91" fmla="*/ 990 h 1461"/>
                <a:gd name="T92" fmla="*/ 343 w 1519"/>
                <a:gd name="T93" fmla="*/ 992 h 1461"/>
                <a:gd name="T94" fmla="*/ 307 w 1519"/>
                <a:gd name="T95" fmla="*/ 970 h 1461"/>
                <a:gd name="T96" fmla="*/ 217 w 1519"/>
                <a:gd name="T97" fmla="*/ 896 h 1461"/>
                <a:gd name="T98" fmla="*/ 183 w 1519"/>
                <a:gd name="T99" fmla="*/ 776 h 1461"/>
                <a:gd name="T100" fmla="*/ 162 w 1519"/>
                <a:gd name="T101" fmla="*/ 739 h 1461"/>
                <a:gd name="T102" fmla="*/ 78 w 1519"/>
                <a:gd name="T103" fmla="*/ 667 h 1461"/>
                <a:gd name="T104" fmla="*/ 33 w 1519"/>
                <a:gd name="T105" fmla="*/ 604 h 1461"/>
                <a:gd name="T106" fmla="*/ 0 w 1519"/>
                <a:gd name="T107" fmla="*/ 555 h 1461"/>
                <a:gd name="T108" fmla="*/ 412 w 1519"/>
                <a:gd name="T109" fmla="*/ 586 h 1461"/>
                <a:gd name="T110" fmla="*/ 460 w 1519"/>
                <a:gd name="T111" fmla="*/ 0 h 1461"/>
                <a:gd name="T112" fmla="*/ 1088 w 1519"/>
                <a:gd name="T113" fmla="*/ 1435 h 1461"/>
                <a:gd name="T114" fmla="*/ 1063 w 1519"/>
                <a:gd name="T115" fmla="*/ 1301 h 1461"/>
                <a:gd name="T116" fmla="*/ 1116 w 1519"/>
                <a:gd name="T117" fmla="*/ 1173 h 1461"/>
                <a:gd name="T118" fmla="*/ 1110 w 1519"/>
                <a:gd name="T119" fmla="*/ 1195 h 1461"/>
                <a:gd name="T120" fmla="*/ 1068 w 1519"/>
                <a:gd name="T121" fmla="*/ 1308 h 1461"/>
                <a:gd name="T122" fmla="*/ 1093 w 1519"/>
                <a:gd name="T123" fmla="*/ 142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9" h="1461">
                  <a:moveTo>
                    <a:pt x="462" y="0"/>
                  </a:moveTo>
                  <a:lnTo>
                    <a:pt x="604" y="8"/>
                  </a:lnTo>
                  <a:lnTo>
                    <a:pt x="798" y="14"/>
                  </a:lnTo>
                  <a:lnTo>
                    <a:pt x="784" y="161"/>
                  </a:lnTo>
                  <a:lnTo>
                    <a:pt x="781" y="275"/>
                  </a:lnTo>
                  <a:lnTo>
                    <a:pt x="782" y="288"/>
                  </a:lnTo>
                  <a:lnTo>
                    <a:pt x="809" y="311"/>
                  </a:lnTo>
                  <a:lnTo>
                    <a:pt x="821" y="320"/>
                  </a:lnTo>
                  <a:lnTo>
                    <a:pt x="829" y="317"/>
                  </a:lnTo>
                  <a:lnTo>
                    <a:pt x="830" y="306"/>
                  </a:lnTo>
                  <a:lnTo>
                    <a:pt x="838" y="317"/>
                  </a:lnTo>
                  <a:lnTo>
                    <a:pt x="851" y="317"/>
                  </a:lnTo>
                  <a:lnTo>
                    <a:pt x="851" y="308"/>
                  </a:lnTo>
                  <a:lnTo>
                    <a:pt x="862" y="314"/>
                  </a:lnTo>
                  <a:lnTo>
                    <a:pt x="870" y="317"/>
                  </a:lnTo>
                  <a:lnTo>
                    <a:pt x="866" y="342"/>
                  </a:lnTo>
                  <a:lnTo>
                    <a:pt x="891" y="342"/>
                  </a:lnTo>
                  <a:lnTo>
                    <a:pt x="910" y="350"/>
                  </a:lnTo>
                  <a:lnTo>
                    <a:pt x="935" y="353"/>
                  </a:lnTo>
                  <a:lnTo>
                    <a:pt x="949" y="366"/>
                  </a:lnTo>
                  <a:lnTo>
                    <a:pt x="963" y="353"/>
                  </a:lnTo>
                  <a:lnTo>
                    <a:pt x="987" y="356"/>
                  </a:lnTo>
                  <a:lnTo>
                    <a:pt x="1001" y="377"/>
                  </a:lnTo>
                  <a:lnTo>
                    <a:pt x="1007" y="378"/>
                  </a:lnTo>
                  <a:lnTo>
                    <a:pt x="1005" y="391"/>
                  </a:lnTo>
                  <a:lnTo>
                    <a:pt x="1019" y="395"/>
                  </a:lnTo>
                  <a:lnTo>
                    <a:pt x="1035" y="383"/>
                  </a:lnTo>
                  <a:lnTo>
                    <a:pt x="1048" y="387"/>
                  </a:lnTo>
                  <a:lnTo>
                    <a:pt x="1062" y="387"/>
                  </a:lnTo>
                  <a:lnTo>
                    <a:pt x="1068" y="403"/>
                  </a:lnTo>
                  <a:lnTo>
                    <a:pt x="1107" y="416"/>
                  </a:lnTo>
                  <a:lnTo>
                    <a:pt x="1116" y="411"/>
                  </a:lnTo>
                  <a:lnTo>
                    <a:pt x="1126" y="384"/>
                  </a:lnTo>
                  <a:lnTo>
                    <a:pt x="1129" y="384"/>
                  </a:lnTo>
                  <a:lnTo>
                    <a:pt x="1133" y="386"/>
                  </a:lnTo>
                  <a:lnTo>
                    <a:pt x="1141" y="398"/>
                  </a:lnTo>
                  <a:lnTo>
                    <a:pt x="1166" y="403"/>
                  </a:lnTo>
                  <a:lnTo>
                    <a:pt x="1186" y="409"/>
                  </a:lnTo>
                  <a:lnTo>
                    <a:pt x="1208" y="417"/>
                  </a:lnTo>
                  <a:lnTo>
                    <a:pt x="1219" y="411"/>
                  </a:lnTo>
                  <a:lnTo>
                    <a:pt x="1224" y="395"/>
                  </a:lnTo>
                  <a:lnTo>
                    <a:pt x="1252" y="395"/>
                  </a:lnTo>
                  <a:lnTo>
                    <a:pt x="1263" y="402"/>
                  </a:lnTo>
                  <a:lnTo>
                    <a:pt x="1282" y="387"/>
                  </a:lnTo>
                  <a:lnTo>
                    <a:pt x="1288" y="387"/>
                  </a:lnTo>
                  <a:lnTo>
                    <a:pt x="1293" y="398"/>
                  </a:lnTo>
                  <a:lnTo>
                    <a:pt x="1319" y="398"/>
                  </a:lnTo>
                  <a:lnTo>
                    <a:pt x="1329" y="386"/>
                  </a:lnTo>
                  <a:lnTo>
                    <a:pt x="1339" y="387"/>
                  </a:lnTo>
                  <a:lnTo>
                    <a:pt x="1352" y="403"/>
                  </a:lnTo>
                  <a:lnTo>
                    <a:pt x="1374" y="416"/>
                  </a:lnTo>
                  <a:lnTo>
                    <a:pt x="1391" y="420"/>
                  </a:lnTo>
                  <a:lnTo>
                    <a:pt x="1400" y="427"/>
                  </a:lnTo>
                  <a:lnTo>
                    <a:pt x="1416" y="439"/>
                  </a:lnTo>
                  <a:lnTo>
                    <a:pt x="1435" y="430"/>
                  </a:lnTo>
                  <a:lnTo>
                    <a:pt x="1452" y="437"/>
                  </a:lnTo>
                  <a:lnTo>
                    <a:pt x="1455" y="475"/>
                  </a:lnTo>
                  <a:lnTo>
                    <a:pt x="1455" y="536"/>
                  </a:lnTo>
                  <a:lnTo>
                    <a:pt x="1460" y="595"/>
                  </a:lnTo>
                  <a:lnTo>
                    <a:pt x="1464" y="619"/>
                  </a:lnTo>
                  <a:lnTo>
                    <a:pt x="1482" y="645"/>
                  </a:lnTo>
                  <a:lnTo>
                    <a:pt x="1486" y="676"/>
                  </a:lnTo>
                  <a:lnTo>
                    <a:pt x="1513" y="711"/>
                  </a:lnTo>
                  <a:lnTo>
                    <a:pt x="1514" y="731"/>
                  </a:lnTo>
                  <a:lnTo>
                    <a:pt x="1519" y="736"/>
                  </a:lnTo>
                  <a:lnTo>
                    <a:pt x="1514" y="789"/>
                  </a:lnTo>
                  <a:lnTo>
                    <a:pt x="1496" y="820"/>
                  </a:lnTo>
                  <a:lnTo>
                    <a:pt x="1507" y="832"/>
                  </a:lnTo>
                  <a:lnTo>
                    <a:pt x="1502" y="848"/>
                  </a:lnTo>
                  <a:lnTo>
                    <a:pt x="1497" y="893"/>
                  </a:lnTo>
                  <a:lnTo>
                    <a:pt x="1488" y="915"/>
                  </a:lnTo>
                  <a:lnTo>
                    <a:pt x="1489" y="937"/>
                  </a:lnTo>
                  <a:lnTo>
                    <a:pt x="1455" y="946"/>
                  </a:lnTo>
                  <a:lnTo>
                    <a:pt x="1393" y="974"/>
                  </a:lnTo>
                  <a:lnTo>
                    <a:pt x="1386" y="987"/>
                  </a:lnTo>
                  <a:lnTo>
                    <a:pt x="1371" y="998"/>
                  </a:lnTo>
                  <a:lnTo>
                    <a:pt x="1358" y="1007"/>
                  </a:lnTo>
                  <a:lnTo>
                    <a:pt x="1350" y="1013"/>
                  </a:lnTo>
                  <a:lnTo>
                    <a:pt x="1315" y="1046"/>
                  </a:lnTo>
                  <a:lnTo>
                    <a:pt x="1297" y="1059"/>
                  </a:lnTo>
                  <a:lnTo>
                    <a:pt x="1265" y="1079"/>
                  </a:lnTo>
                  <a:lnTo>
                    <a:pt x="1229" y="1095"/>
                  </a:lnTo>
                  <a:lnTo>
                    <a:pt x="1190" y="1115"/>
                  </a:lnTo>
                  <a:lnTo>
                    <a:pt x="1179" y="1124"/>
                  </a:lnTo>
                  <a:lnTo>
                    <a:pt x="1141" y="1148"/>
                  </a:lnTo>
                  <a:lnTo>
                    <a:pt x="1121" y="1151"/>
                  </a:lnTo>
                  <a:lnTo>
                    <a:pt x="1096" y="1185"/>
                  </a:lnTo>
                  <a:lnTo>
                    <a:pt x="1071" y="1187"/>
                  </a:lnTo>
                  <a:lnTo>
                    <a:pt x="1065" y="1199"/>
                  </a:lnTo>
                  <a:lnTo>
                    <a:pt x="1079" y="1212"/>
                  </a:lnTo>
                  <a:lnTo>
                    <a:pt x="1069" y="1246"/>
                  </a:lnTo>
                  <a:lnTo>
                    <a:pt x="1062" y="1274"/>
                  </a:lnTo>
                  <a:lnTo>
                    <a:pt x="1055" y="1299"/>
                  </a:lnTo>
                  <a:lnTo>
                    <a:pt x="1051" y="1327"/>
                  </a:lnTo>
                  <a:lnTo>
                    <a:pt x="1055" y="1341"/>
                  </a:lnTo>
                  <a:lnTo>
                    <a:pt x="1066" y="1385"/>
                  </a:lnTo>
                  <a:lnTo>
                    <a:pt x="1073" y="1424"/>
                  </a:lnTo>
                  <a:lnTo>
                    <a:pt x="1083" y="1441"/>
                  </a:lnTo>
                  <a:lnTo>
                    <a:pt x="1077" y="1451"/>
                  </a:lnTo>
                  <a:lnTo>
                    <a:pt x="1058" y="1461"/>
                  </a:lnTo>
                  <a:lnTo>
                    <a:pt x="1023" y="1438"/>
                  </a:lnTo>
                  <a:lnTo>
                    <a:pt x="988" y="1430"/>
                  </a:lnTo>
                  <a:lnTo>
                    <a:pt x="980" y="1433"/>
                  </a:lnTo>
                  <a:lnTo>
                    <a:pt x="960" y="1430"/>
                  </a:lnTo>
                  <a:lnTo>
                    <a:pt x="934" y="1410"/>
                  </a:lnTo>
                  <a:lnTo>
                    <a:pt x="901" y="1404"/>
                  </a:lnTo>
                  <a:lnTo>
                    <a:pt x="854" y="1382"/>
                  </a:lnTo>
                  <a:lnTo>
                    <a:pt x="841" y="1358"/>
                  </a:lnTo>
                  <a:lnTo>
                    <a:pt x="832" y="1318"/>
                  </a:lnTo>
                  <a:lnTo>
                    <a:pt x="813" y="1305"/>
                  </a:lnTo>
                  <a:lnTo>
                    <a:pt x="809" y="1291"/>
                  </a:lnTo>
                  <a:lnTo>
                    <a:pt x="813" y="1287"/>
                  </a:lnTo>
                  <a:lnTo>
                    <a:pt x="815" y="1266"/>
                  </a:lnTo>
                  <a:lnTo>
                    <a:pt x="807" y="1262"/>
                  </a:lnTo>
                  <a:lnTo>
                    <a:pt x="802" y="1255"/>
                  </a:lnTo>
                  <a:lnTo>
                    <a:pt x="810" y="1229"/>
                  </a:lnTo>
                  <a:lnTo>
                    <a:pt x="801" y="1215"/>
                  </a:lnTo>
                  <a:lnTo>
                    <a:pt x="781" y="1207"/>
                  </a:lnTo>
                  <a:lnTo>
                    <a:pt x="759" y="1179"/>
                  </a:lnTo>
                  <a:lnTo>
                    <a:pt x="737" y="1138"/>
                  </a:lnTo>
                  <a:lnTo>
                    <a:pt x="710" y="1121"/>
                  </a:lnTo>
                  <a:lnTo>
                    <a:pt x="712" y="1110"/>
                  </a:lnTo>
                  <a:lnTo>
                    <a:pt x="679" y="1032"/>
                  </a:lnTo>
                  <a:lnTo>
                    <a:pt x="673" y="1007"/>
                  </a:lnTo>
                  <a:lnTo>
                    <a:pt x="662" y="995"/>
                  </a:lnTo>
                  <a:lnTo>
                    <a:pt x="662" y="985"/>
                  </a:lnTo>
                  <a:lnTo>
                    <a:pt x="624" y="953"/>
                  </a:lnTo>
                  <a:lnTo>
                    <a:pt x="607" y="932"/>
                  </a:lnTo>
                  <a:lnTo>
                    <a:pt x="607" y="926"/>
                  </a:lnTo>
                  <a:lnTo>
                    <a:pt x="592" y="914"/>
                  </a:lnTo>
                  <a:lnTo>
                    <a:pt x="549" y="906"/>
                  </a:lnTo>
                  <a:lnTo>
                    <a:pt x="503" y="901"/>
                  </a:lnTo>
                  <a:lnTo>
                    <a:pt x="484" y="887"/>
                  </a:lnTo>
                  <a:lnTo>
                    <a:pt x="456" y="898"/>
                  </a:lnTo>
                  <a:lnTo>
                    <a:pt x="432" y="907"/>
                  </a:lnTo>
                  <a:lnTo>
                    <a:pt x="418" y="928"/>
                  </a:lnTo>
                  <a:lnTo>
                    <a:pt x="412" y="951"/>
                  </a:lnTo>
                  <a:lnTo>
                    <a:pt x="385" y="990"/>
                  </a:lnTo>
                  <a:lnTo>
                    <a:pt x="370" y="1004"/>
                  </a:lnTo>
                  <a:lnTo>
                    <a:pt x="354" y="998"/>
                  </a:lnTo>
                  <a:lnTo>
                    <a:pt x="343" y="992"/>
                  </a:lnTo>
                  <a:lnTo>
                    <a:pt x="331" y="987"/>
                  </a:lnTo>
                  <a:lnTo>
                    <a:pt x="307" y="973"/>
                  </a:lnTo>
                  <a:lnTo>
                    <a:pt x="307" y="970"/>
                  </a:lnTo>
                  <a:lnTo>
                    <a:pt x="295" y="957"/>
                  </a:lnTo>
                  <a:lnTo>
                    <a:pt x="264" y="945"/>
                  </a:lnTo>
                  <a:lnTo>
                    <a:pt x="217" y="896"/>
                  </a:lnTo>
                  <a:lnTo>
                    <a:pt x="203" y="867"/>
                  </a:lnTo>
                  <a:lnTo>
                    <a:pt x="203" y="815"/>
                  </a:lnTo>
                  <a:lnTo>
                    <a:pt x="183" y="776"/>
                  </a:lnTo>
                  <a:lnTo>
                    <a:pt x="179" y="759"/>
                  </a:lnTo>
                  <a:lnTo>
                    <a:pt x="170" y="753"/>
                  </a:lnTo>
                  <a:lnTo>
                    <a:pt x="162" y="739"/>
                  </a:lnTo>
                  <a:lnTo>
                    <a:pt x="131" y="726"/>
                  </a:lnTo>
                  <a:lnTo>
                    <a:pt x="123" y="715"/>
                  </a:lnTo>
                  <a:lnTo>
                    <a:pt x="78" y="667"/>
                  </a:lnTo>
                  <a:lnTo>
                    <a:pt x="70" y="647"/>
                  </a:lnTo>
                  <a:lnTo>
                    <a:pt x="42" y="633"/>
                  </a:lnTo>
                  <a:lnTo>
                    <a:pt x="33" y="604"/>
                  </a:lnTo>
                  <a:lnTo>
                    <a:pt x="15" y="587"/>
                  </a:lnTo>
                  <a:lnTo>
                    <a:pt x="5" y="584"/>
                  </a:lnTo>
                  <a:lnTo>
                    <a:pt x="0" y="555"/>
                  </a:lnTo>
                  <a:lnTo>
                    <a:pt x="50" y="559"/>
                  </a:lnTo>
                  <a:lnTo>
                    <a:pt x="231" y="576"/>
                  </a:lnTo>
                  <a:lnTo>
                    <a:pt x="412" y="586"/>
                  </a:lnTo>
                  <a:lnTo>
                    <a:pt x="426" y="464"/>
                  </a:lnTo>
                  <a:lnTo>
                    <a:pt x="451" y="117"/>
                  </a:lnTo>
                  <a:lnTo>
                    <a:pt x="460" y="0"/>
                  </a:lnTo>
                  <a:lnTo>
                    <a:pt x="470" y="0"/>
                  </a:lnTo>
                  <a:lnTo>
                    <a:pt x="462" y="0"/>
                  </a:lnTo>
                  <a:close/>
                  <a:moveTo>
                    <a:pt x="1088" y="1435"/>
                  </a:moveTo>
                  <a:lnTo>
                    <a:pt x="1085" y="1390"/>
                  </a:lnTo>
                  <a:lnTo>
                    <a:pt x="1068" y="1346"/>
                  </a:lnTo>
                  <a:lnTo>
                    <a:pt x="1063" y="1301"/>
                  </a:lnTo>
                  <a:lnTo>
                    <a:pt x="1073" y="1249"/>
                  </a:lnTo>
                  <a:lnTo>
                    <a:pt x="1094" y="1207"/>
                  </a:lnTo>
                  <a:lnTo>
                    <a:pt x="1116" y="1173"/>
                  </a:lnTo>
                  <a:lnTo>
                    <a:pt x="1135" y="1151"/>
                  </a:lnTo>
                  <a:lnTo>
                    <a:pt x="1140" y="1152"/>
                  </a:lnTo>
                  <a:lnTo>
                    <a:pt x="1110" y="1195"/>
                  </a:lnTo>
                  <a:lnTo>
                    <a:pt x="1082" y="1235"/>
                  </a:lnTo>
                  <a:lnTo>
                    <a:pt x="1069" y="1276"/>
                  </a:lnTo>
                  <a:lnTo>
                    <a:pt x="1068" y="1308"/>
                  </a:lnTo>
                  <a:lnTo>
                    <a:pt x="1073" y="1348"/>
                  </a:lnTo>
                  <a:lnTo>
                    <a:pt x="1090" y="1391"/>
                  </a:lnTo>
                  <a:lnTo>
                    <a:pt x="1093" y="1424"/>
                  </a:lnTo>
                  <a:lnTo>
                    <a:pt x="1093" y="1433"/>
                  </a:lnTo>
                  <a:lnTo>
                    <a:pt x="1088" y="1435"/>
                  </a:lnTo>
                  <a:close/>
                </a:path>
              </a:pathLst>
            </a:custGeom>
            <a:solidFill>
              <a:schemeClr val="bg1">
                <a:lumMod val="85000"/>
              </a:schemeClr>
            </a:solidFill>
            <a:ln w="285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04" name="NEW MEXICO">
              <a:extLst>
                <a:ext uri="{C183D7F6-B498-43B3-948B-1728B52AA6E4}">
                  <adec:decorative xmlns:adec="http://schemas.microsoft.com/office/drawing/2017/decorative" val="1"/>
                </a:ext>
              </a:extLst>
            </p:cNvPr>
            <p:cNvSpPr>
              <a:spLocks/>
            </p:cNvSpPr>
            <p:nvPr/>
          </p:nvSpPr>
          <p:spPr bwMode="auto">
            <a:xfrm>
              <a:off x="5667829" y="4173796"/>
              <a:ext cx="1012550" cy="1019220"/>
            </a:xfrm>
            <a:custGeom>
              <a:avLst/>
              <a:gdLst>
                <a:gd name="T0" fmla="*/ 288 w 759"/>
                <a:gd name="T1" fmla="*/ 719 h 764"/>
                <a:gd name="T2" fmla="*/ 283 w 759"/>
                <a:gd name="T3" fmla="*/ 690 h 764"/>
                <a:gd name="T4" fmla="*/ 336 w 759"/>
                <a:gd name="T5" fmla="*/ 693 h 764"/>
                <a:gd name="T6" fmla="*/ 525 w 759"/>
                <a:gd name="T7" fmla="*/ 711 h 764"/>
                <a:gd name="T8" fmla="*/ 695 w 759"/>
                <a:gd name="T9" fmla="*/ 722 h 764"/>
                <a:gd name="T10" fmla="*/ 709 w 759"/>
                <a:gd name="T11" fmla="*/ 605 h 764"/>
                <a:gd name="T12" fmla="*/ 733 w 759"/>
                <a:gd name="T13" fmla="*/ 256 h 764"/>
                <a:gd name="T14" fmla="*/ 743 w 759"/>
                <a:gd name="T15" fmla="*/ 135 h 764"/>
                <a:gd name="T16" fmla="*/ 753 w 759"/>
                <a:gd name="T17" fmla="*/ 135 h 764"/>
                <a:gd name="T18" fmla="*/ 759 w 759"/>
                <a:gd name="T19" fmla="*/ 67 h 764"/>
                <a:gd name="T20" fmla="*/ 110 w 759"/>
                <a:gd name="T21" fmla="*/ 0 h 764"/>
                <a:gd name="T22" fmla="*/ 0 w 759"/>
                <a:gd name="T23" fmla="*/ 752 h 764"/>
                <a:gd name="T24" fmla="*/ 97 w 759"/>
                <a:gd name="T25" fmla="*/ 764 h 764"/>
                <a:gd name="T26" fmla="*/ 105 w 759"/>
                <a:gd name="T27" fmla="*/ 702 h 764"/>
                <a:gd name="T28" fmla="*/ 288 w 759"/>
                <a:gd name="T29" fmla="*/ 71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9" h="764">
                  <a:moveTo>
                    <a:pt x="288" y="719"/>
                  </a:moveTo>
                  <a:lnTo>
                    <a:pt x="283" y="690"/>
                  </a:lnTo>
                  <a:lnTo>
                    <a:pt x="336" y="693"/>
                  </a:lnTo>
                  <a:lnTo>
                    <a:pt x="525" y="711"/>
                  </a:lnTo>
                  <a:lnTo>
                    <a:pt x="695" y="722"/>
                  </a:lnTo>
                  <a:lnTo>
                    <a:pt x="709" y="605"/>
                  </a:lnTo>
                  <a:lnTo>
                    <a:pt x="733" y="256"/>
                  </a:lnTo>
                  <a:lnTo>
                    <a:pt x="743" y="135"/>
                  </a:lnTo>
                  <a:lnTo>
                    <a:pt x="753" y="135"/>
                  </a:lnTo>
                  <a:lnTo>
                    <a:pt x="759" y="67"/>
                  </a:lnTo>
                  <a:lnTo>
                    <a:pt x="110" y="0"/>
                  </a:lnTo>
                  <a:lnTo>
                    <a:pt x="0" y="752"/>
                  </a:lnTo>
                  <a:lnTo>
                    <a:pt x="97" y="764"/>
                  </a:lnTo>
                  <a:lnTo>
                    <a:pt x="105" y="702"/>
                  </a:lnTo>
                  <a:lnTo>
                    <a:pt x="288" y="719"/>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61" name="LABEL">
              <a:extLst>
                <a:ext uri="{C183D7F6-B498-43B3-948B-1728B52AA6E4}">
                  <adec:decorative xmlns:adec="http://schemas.microsoft.com/office/drawing/2017/decorative" val="1"/>
                </a:ext>
              </a:extLst>
            </p:cNvPr>
            <p:cNvSpPr/>
            <p:nvPr/>
          </p:nvSpPr>
          <p:spPr>
            <a:xfrm>
              <a:off x="5237697" y="5831215"/>
              <a:ext cx="914400" cy="245986"/>
            </a:xfrm>
            <a:prstGeom prst="round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sym typeface="Calibri"/>
                </a:rPr>
                <a:t>REGION 6</a:t>
              </a:r>
            </a:p>
          </p:txBody>
        </p:sp>
        <p:cxnSp>
          <p:nvCxnSpPr>
            <p:cNvPr id="139" name="Straight Connector 138">
              <a:extLst>
                <a:ext uri="{FF2B5EF4-FFF2-40B4-BE49-F238E27FC236}">
                  <a16:creationId xmlns:a16="http://schemas.microsoft.com/office/drawing/2014/main" id="{A8FBEC01-E234-45D9-B943-3176C15B35E7}"/>
                </a:ext>
                <a:ext uri="{C183D7F6-B498-43B3-948B-1728B52AA6E4}">
                  <adec:decorative xmlns:adec="http://schemas.microsoft.com/office/drawing/2017/decorative" val="1"/>
                </a:ext>
              </a:extLst>
            </p:cNvPr>
            <p:cNvCxnSpPr>
              <a:cxnSpLocks/>
            </p:cNvCxnSpPr>
            <p:nvPr/>
          </p:nvCxnSpPr>
          <p:spPr>
            <a:xfrm flipH="1">
              <a:off x="5688004" y="5123819"/>
              <a:ext cx="1353649" cy="678867"/>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3" name="Region 7" descr="Region 7: Mid-America includes Nebraska, Iowa, Kansas, and Missouri.">
            <a:extLst>
              <a:ext uri="{FF2B5EF4-FFF2-40B4-BE49-F238E27FC236}">
                <a16:creationId xmlns:a16="http://schemas.microsoft.com/office/drawing/2014/main" id="{B5E2D3F1-1CFC-4A88-96B3-966E5E0F87A3}"/>
              </a:ext>
            </a:extLst>
          </p:cNvPr>
          <p:cNvGrpSpPr/>
          <p:nvPr/>
        </p:nvGrpSpPr>
        <p:grpSpPr>
          <a:xfrm>
            <a:off x="6546580" y="3036465"/>
            <a:ext cx="2438877" cy="3314369"/>
            <a:chOff x="6584680" y="3065039"/>
            <a:chExt cx="2438877" cy="3314369"/>
          </a:xfrm>
        </p:grpSpPr>
        <p:sp>
          <p:nvSpPr>
            <p:cNvPr id="91" name="MISSOURI">
              <a:extLst>
                <a:ext uri="{C183D7F6-B498-43B3-948B-1728B52AA6E4}">
                  <adec:decorative xmlns:adec="http://schemas.microsoft.com/office/drawing/2017/decorative" val="1"/>
                </a:ext>
              </a:extLst>
            </p:cNvPr>
            <p:cNvSpPr>
              <a:spLocks/>
            </p:cNvSpPr>
            <p:nvPr/>
          </p:nvSpPr>
          <p:spPr bwMode="auto">
            <a:xfrm>
              <a:off x="7715961" y="3590658"/>
              <a:ext cx="947181" cy="841791"/>
            </a:xfrm>
            <a:custGeom>
              <a:avLst/>
              <a:gdLst>
                <a:gd name="T0" fmla="*/ 438 w 710"/>
                <a:gd name="T1" fmla="*/ 33 h 631"/>
                <a:gd name="T2" fmla="*/ 423 w 710"/>
                <a:gd name="T3" fmla="*/ 15 h 631"/>
                <a:gd name="T4" fmla="*/ 415 w 710"/>
                <a:gd name="T5" fmla="*/ 0 h 631"/>
                <a:gd name="T6" fmla="*/ 14 w 710"/>
                <a:gd name="T7" fmla="*/ 16 h 631"/>
                <a:gd name="T8" fmla="*/ 0 w 710"/>
                <a:gd name="T9" fmla="*/ 16 h 631"/>
                <a:gd name="T10" fmla="*/ 7 w 710"/>
                <a:gd name="T11" fmla="*/ 32 h 631"/>
                <a:gd name="T12" fmla="*/ 6 w 710"/>
                <a:gd name="T13" fmla="*/ 46 h 631"/>
                <a:gd name="T14" fmla="*/ 21 w 710"/>
                <a:gd name="T15" fmla="*/ 71 h 631"/>
                <a:gd name="T16" fmla="*/ 40 w 710"/>
                <a:gd name="T17" fmla="*/ 96 h 631"/>
                <a:gd name="T18" fmla="*/ 59 w 710"/>
                <a:gd name="T19" fmla="*/ 113 h 631"/>
                <a:gd name="T20" fmla="*/ 73 w 710"/>
                <a:gd name="T21" fmla="*/ 114 h 631"/>
                <a:gd name="T22" fmla="*/ 82 w 710"/>
                <a:gd name="T23" fmla="*/ 121 h 631"/>
                <a:gd name="T24" fmla="*/ 82 w 710"/>
                <a:gd name="T25" fmla="*/ 139 h 631"/>
                <a:gd name="T26" fmla="*/ 71 w 710"/>
                <a:gd name="T27" fmla="*/ 149 h 631"/>
                <a:gd name="T28" fmla="*/ 68 w 710"/>
                <a:gd name="T29" fmla="*/ 163 h 631"/>
                <a:gd name="T30" fmla="*/ 81 w 710"/>
                <a:gd name="T31" fmla="*/ 185 h 631"/>
                <a:gd name="T32" fmla="*/ 96 w 710"/>
                <a:gd name="T33" fmla="*/ 203 h 631"/>
                <a:gd name="T34" fmla="*/ 112 w 710"/>
                <a:gd name="T35" fmla="*/ 214 h 631"/>
                <a:gd name="T36" fmla="*/ 121 w 710"/>
                <a:gd name="T37" fmla="*/ 288 h 631"/>
                <a:gd name="T38" fmla="*/ 123 w 710"/>
                <a:gd name="T39" fmla="*/ 512 h 631"/>
                <a:gd name="T40" fmla="*/ 125 w 710"/>
                <a:gd name="T41" fmla="*/ 542 h 631"/>
                <a:gd name="T42" fmla="*/ 128 w 710"/>
                <a:gd name="T43" fmla="*/ 575 h 631"/>
                <a:gd name="T44" fmla="*/ 267 w 710"/>
                <a:gd name="T45" fmla="*/ 570 h 631"/>
                <a:gd name="T46" fmla="*/ 412 w 710"/>
                <a:gd name="T47" fmla="*/ 566 h 631"/>
                <a:gd name="T48" fmla="*/ 543 w 710"/>
                <a:gd name="T49" fmla="*/ 561 h 631"/>
                <a:gd name="T50" fmla="*/ 615 w 710"/>
                <a:gd name="T51" fmla="*/ 559 h 631"/>
                <a:gd name="T52" fmla="*/ 629 w 710"/>
                <a:gd name="T53" fmla="*/ 581 h 631"/>
                <a:gd name="T54" fmla="*/ 624 w 710"/>
                <a:gd name="T55" fmla="*/ 601 h 631"/>
                <a:gd name="T56" fmla="*/ 605 w 710"/>
                <a:gd name="T57" fmla="*/ 617 h 631"/>
                <a:gd name="T58" fmla="*/ 601 w 710"/>
                <a:gd name="T59" fmla="*/ 628 h 631"/>
                <a:gd name="T60" fmla="*/ 635 w 710"/>
                <a:gd name="T61" fmla="*/ 631 h 631"/>
                <a:gd name="T62" fmla="*/ 660 w 710"/>
                <a:gd name="T63" fmla="*/ 626 h 631"/>
                <a:gd name="T64" fmla="*/ 669 w 710"/>
                <a:gd name="T65" fmla="*/ 592 h 631"/>
                <a:gd name="T66" fmla="*/ 674 w 710"/>
                <a:gd name="T67" fmla="*/ 556 h 631"/>
                <a:gd name="T68" fmla="*/ 687 w 710"/>
                <a:gd name="T69" fmla="*/ 539 h 631"/>
                <a:gd name="T70" fmla="*/ 704 w 710"/>
                <a:gd name="T71" fmla="*/ 530 h 631"/>
                <a:gd name="T72" fmla="*/ 704 w 710"/>
                <a:gd name="T73" fmla="*/ 511 h 631"/>
                <a:gd name="T74" fmla="*/ 710 w 710"/>
                <a:gd name="T75" fmla="*/ 498 h 631"/>
                <a:gd name="T76" fmla="*/ 699 w 710"/>
                <a:gd name="T77" fmla="*/ 483 h 631"/>
                <a:gd name="T78" fmla="*/ 691 w 710"/>
                <a:gd name="T79" fmla="*/ 489 h 631"/>
                <a:gd name="T80" fmla="*/ 679 w 710"/>
                <a:gd name="T81" fmla="*/ 475 h 631"/>
                <a:gd name="T82" fmla="*/ 671 w 710"/>
                <a:gd name="T83" fmla="*/ 445 h 631"/>
                <a:gd name="T84" fmla="*/ 676 w 710"/>
                <a:gd name="T85" fmla="*/ 430 h 631"/>
                <a:gd name="T86" fmla="*/ 663 w 710"/>
                <a:gd name="T87" fmla="*/ 409 h 631"/>
                <a:gd name="T88" fmla="*/ 652 w 710"/>
                <a:gd name="T89" fmla="*/ 380 h 631"/>
                <a:gd name="T90" fmla="*/ 623 w 710"/>
                <a:gd name="T91" fmla="*/ 375 h 631"/>
                <a:gd name="T92" fmla="*/ 579 w 710"/>
                <a:gd name="T93" fmla="*/ 341 h 631"/>
                <a:gd name="T94" fmla="*/ 568 w 710"/>
                <a:gd name="T95" fmla="*/ 314 h 631"/>
                <a:gd name="T96" fmla="*/ 573 w 710"/>
                <a:gd name="T97" fmla="*/ 294 h 631"/>
                <a:gd name="T98" fmla="*/ 585 w 710"/>
                <a:gd name="T99" fmla="*/ 256 h 631"/>
                <a:gd name="T100" fmla="*/ 588 w 710"/>
                <a:gd name="T101" fmla="*/ 239 h 631"/>
                <a:gd name="T102" fmla="*/ 576 w 710"/>
                <a:gd name="T103" fmla="*/ 233 h 631"/>
                <a:gd name="T104" fmla="*/ 534 w 710"/>
                <a:gd name="T105" fmla="*/ 227 h 631"/>
                <a:gd name="T106" fmla="*/ 527 w 710"/>
                <a:gd name="T107" fmla="*/ 216 h 631"/>
                <a:gd name="T108" fmla="*/ 526 w 710"/>
                <a:gd name="T109" fmla="*/ 191 h 631"/>
                <a:gd name="T110" fmla="*/ 493 w 710"/>
                <a:gd name="T111" fmla="*/ 169 h 631"/>
                <a:gd name="T112" fmla="*/ 449 w 710"/>
                <a:gd name="T113" fmla="*/ 121 h 631"/>
                <a:gd name="T114" fmla="*/ 434 w 710"/>
                <a:gd name="T115" fmla="*/ 75 h 631"/>
                <a:gd name="T116" fmla="*/ 434 w 710"/>
                <a:gd name="T117" fmla="*/ 49 h 631"/>
                <a:gd name="T118" fmla="*/ 438 w 710"/>
                <a:gd name="T119" fmla="*/ 33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0" h="631">
                  <a:moveTo>
                    <a:pt x="438" y="33"/>
                  </a:moveTo>
                  <a:lnTo>
                    <a:pt x="423" y="15"/>
                  </a:lnTo>
                  <a:lnTo>
                    <a:pt x="415" y="0"/>
                  </a:lnTo>
                  <a:lnTo>
                    <a:pt x="14" y="16"/>
                  </a:lnTo>
                  <a:lnTo>
                    <a:pt x="0" y="16"/>
                  </a:lnTo>
                  <a:lnTo>
                    <a:pt x="7" y="32"/>
                  </a:lnTo>
                  <a:lnTo>
                    <a:pt x="6" y="46"/>
                  </a:lnTo>
                  <a:lnTo>
                    <a:pt x="21" y="71"/>
                  </a:lnTo>
                  <a:lnTo>
                    <a:pt x="40" y="96"/>
                  </a:lnTo>
                  <a:lnTo>
                    <a:pt x="59" y="113"/>
                  </a:lnTo>
                  <a:lnTo>
                    <a:pt x="73" y="114"/>
                  </a:lnTo>
                  <a:lnTo>
                    <a:pt x="82" y="121"/>
                  </a:lnTo>
                  <a:lnTo>
                    <a:pt x="82" y="139"/>
                  </a:lnTo>
                  <a:lnTo>
                    <a:pt x="71" y="149"/>
                  </a:lnTo>
                  <a:lnTo>
                    <a:pt x="68" y="163"/>
                  </a:lnTo>
                  <a:lnTo>
                    <a:pt x="81" y="185"/>
                  </a:lnTo>
                  <a:lnTo>
                    <a:pt x="96" y="203"/>
                  </a:lnTo>
                  <a:lnTo>
                    <a:pt x="112" y="214"/>
                  </a:lnTo>
                  <a:lnTo>
                    <a:pt x="121" y="288"/>
                  </a:lnTo>
                  <a:lnTo>
                    <a:pt x="123" y="512"/>
                  </a:lnTo>
                  <a:lnTo>
                    <a:pt x="125" y="542"/>
                  </a:lnTo>
                  <a:lnTo>
                    <a:pt x="128" y="575"/>
                  </a:lnTo>
                  <a:lnTo>
                    <a:pt x="267" y="570"/>
                  </a:lnTo>
                  <a:lnTo>
                    <a:pt x="412" y="566"/>
                  </a:lnTo>
                  <a:lnTo>
                    <a:pt x="543" y="561"/>
                  </a:lnTo>
                  <a:lnTo>
                    <a:pt x="615" y="559"/>
                  </a:lnTo>
                  <a:lnTo>
                    <a:pt x="629" y="581"/>
                  </a:lnTo>
                  <a:lnTo>
                    <a:pt x="624" y="601"/>
                  </a:lnTo>
                  <a:lnTo>
                    <a:pt x="605" y="617"/>
                  </a:lnTo>
                  <a:lnTo>
                    <a:pt x="601" y="628"/>
                  </a:lnTo>
                  <a:lnTo>
                    <a:pt x="635" y="631"/>
                  </a:lnTo>
                  <a:lnTo>
                    <a:pt x="660" y="626"/>
                  </a:lnTo>
                  <a:lnTo>
                    <a:pt x="669" y="592"/>
                  </a:lnTo>
                  <a:lnTo>
                    <a:pt x="674" y="556"/>
                  </a:lnTo>
                  <a:lnTo>
                    <a:pt x="687" y="539"/>
                  </a:lnTo>
                  <a:lnTo>
                    <a:pt x="704" y="530"/>
                  </a:lnTo>
                  <a:lnTo>
                    <a:pt x="704" y="511"/>
                  </a:lnTo>
                  <a:lnTo>
                    <a:pt x="710" y="498"/>
                  </a:lnTo>
                  <a:lnTo>
                    <a:pt x="699" y="483"/>
                  </a:lnTo>
                  <a:lnTo>
                    <a:pt x="691" y="489"/>
                  </a:lnTo>
                  <a:lnTo>
                    <a:pt x="679" y="475"/>
                  </a:lnTo>
                  <a:lnTo>
                    <a:pt x="671" y="445"/>
                  </a:lnTo>
                  <a:lnTo>
                    <a:pt x="676" y="430"/>
                  </a:lnTo>
                  <a:lnTo>
                    <a:pt x="663" y="409"/>
                  </a:lnTo>
                  <a:lnTo>
                    <a:pt x="652" y="380"/>
                  </a:lnTo>
                  <a:lnTo>
                    <a:pt x="623" y="375"/>
                  </a:lnTo>
                  <a:lnTo>
                    <a:pt x="579" y="341"/>
                  </a:lnTo>
                  <a:lnTo>
                    <a:pt x="568" y="314"/>
                  </a:lnTo>
                  <a:lnTo>
                    <a:pt x="573" y="294"/>
                  </a:lnTo>
                  <a:lnTo>
                    <a:pt x="585" y="256"/>
                  </a:lnTo>
                  <a:lnTo>
                    <a:pt x="588" y="239"/>
                  </a:lnTo>
                  <a:lnTo>
                    <a:pt x="576" y="233"/>
                  </a:lnTo>
                  <a:lnTo>
                    <a:pt x="534" y="227"/>
                  </a:lnTo>
                  <a:lnTo>
                    <a:pt x="527" y="216"/>
                  </a:lnTo>
                  <a:lnTo>
                    <a:pt x="526" y="191"/>
                  </a:lnTo>
                  <a:lnTo>
                    <a:pt x="493" y="169"/>
                  </a:lnTo>
                  <a:lnTo>
                    <a:pt x="449" y="121"/>
                  </a:lnTo>
                  <a:lnTo>
                    <a:pt x="434" y="75"/>
                  </a:lnTo>
                  <a:lnTo>
                    <a:pt x="434" y="49"/>
                  </a:lnTo>
                  <a:lnTo>
                    <a:pt x="438" y="33"/>
                  </a:lnTo>
                  <a:close/>
                </a:path>
              </a:pathLst>
            </a:custGeom>
            <a:solidFill>
              <a:schemeClr val="bg1">
                <a:lumMod val="85000"/>
              </a:schemeClr>
            </a:solidFill>
            <a:ln w="3810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05" name="KANSAS">
              <a:extLst>
                <a:ext uri="{C183D7F6-B498-43B3-948B-1728B52AA6E4}">
                  <adec:decorative xmlns:adec="http://schemas.microsoft.com/office/drawing/2017/decorative" val="1"/>
                </a:ext>
              </a:extLst>
            </p:cNvPr>
            <p:cNvSpPr>
              <a:spLocks/>
            </p:cNvSpPr>
            <p:nvPr/>
          </p:nvSpPr>
          <p:spPr bwMode="auto">
            <a:xfrm>
              <a:off x="6814138" y="3704053"/>
              <a:ext cx="1065912" cy="568309"/>
            </a:xfrm>
            <a:custGeom>
              <a:avLst/>
              <a:gdLst>
                <a:gd name="T0" fmla="*/ 799 w 799"/>
                <a:gd name="T1" fmla="*/ 426 h 426"/>
                <a:gd name="T2" fmla="*/ 719 w 799"/>
                <a:gd name="T3" fmla="*/ 426 h 426"/>
                <a:gd name="T4" fmla="*/ 432 w 799"/>
                <a:gd name="T5" fmla="*/ 424 h 426"/>
                <a:gd name="T6" fmla="*/ 153 w 799"/>
                <a:gd name="T7" fmla="*/ 410 h 426"/>
                <a:gd name="T8" fmla="*/ 0 w 799"/>
                <a:gd name="T9" fmla="*/ 402 h 426"/>
                <a:gd name="T10" fmla="*/ 25 w 799"/>
                <a:gd name="T11" fmla="*/ 0 h 426"/>
                <a:gd name="T12" fmla="*/ 162 w 799"/>
                <a:gd name="T13" fmla="*/ 4 h 426"/>
                <a:gd name="T14" fmla="*/ 413 w 799"/>
                <a:gd name="T15" fmla="*/ 9 h 426"/>
                <a:gd name="T16" fmla="*/ 690 w 799"/>
                <a:gd name="T17" fmla="*/ 15 h 426"/>
                <a:gd name="T18" fmla="*/ 722 w 799"/>
                <a:gd name="T19" fmla="*/ 15 h 426"/>
                <a:gd name="T20" fmla="*/ 735 w 799"/>
                <a:gd name="T21" fmla="*/ 29 h 426"/>
                <a:gd name="T22" fmla="*/ 747 w 799"/>
                <a:gd name="T23" fmla="*/ 28 h 426"/>
                <a:gd name="T24" fmla="*/ 758 w 799"/>
                <a:gd name="T25" fmla="*/ 34 h 426"/>
                <a:gd name="T26" fmla="*/ 758 w 799"/>
                <a:gd name="T27" fmla="*/ 54 h 426"/>
                <a:gd name="T28" fmla="*/ 746 w 799"/>
                <a:gd name="T29" fmla="*/ 64 h 426"/>
                <a:gd name="T30" fmla="*/ 744 w 799"/>
                <a:gd name="T31" fmla="*/ 78 h 426"/>
                <a:gd name="T32" fmla="*/ 755 w 799"/>
                <a:gd name="T33" fmla="*/ 100 h 426"/>
                <a:gd name="T34" fmla="*/ 774 w 799"/>
                <a:gd name="T35" fmla="*/ 120 h 426"/>
                <a:gd name="T36" fmla="*/ 790 w 799"/>
                <a:gd name="T37" fmla="*/ 129 h 426"/>
                <a:gd name="T38" fmla="*/ 797 w 799"/>
                <a:gd name="T39" fmla="*/ 200 h 426"/>
                <a:gd name="T40" fmla="*/ 799 w 799"/>
                <a:gd name="T41"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9" h="426">
                  <a:moveTo>
                    <a:pt x="799" y="426"/>
                  </a:moveTo>
                  <a:lnTo>
                    <a:pt x="719" y="426"/>
                  </a:lnTo>
                  <a:lnTo>
                    <a:pt x="432" y="424"/>
                  </a:lnTo>
                  <a:lnTo>
                    <a:pt x="153" y="410"/>
                  </a:lnTo>
                  <a:lnTo>
                    <a:pt x="0" y="402"/>
                  </a:lnTo>
                  <a:lnTo>
                    <a:pt x="25" y="0"/>
                  </a:lnTo>
                  <a:lnTo>
                    <a:pt x="162" y="4"/>
                  </a:lnTo>
                  <a:lnTo>
                    <a:pt x="413" y="9"/>
                  </a:lnTo>
                  <a:lnTo>
                    <a:pt x="690" y="15"/>
                  </a:lnTo>
                  <a:lnTo>
                    <a:pt x="722" y="15"/>
                  </a:lnTo>
                  <a:lnTo>
                    <a:pt x="735" y="29"/>
                  </a:lnTo>
                  <a:lnTo>
                    <a:pt x="747" y="28"/>
                  </a:lnTo>
                  <a:lnTo>
                    <a:pt x="758" y="34"/>
                  </a:lnTo>
                  <a:lnTo>
                    <a:pt x="758" y="54"/>
                  </a:lnTo>
                  <a:lnTo>
                    <a:pt x="746" y="64"/>
                  </a:lnTo>
                  <a:lnTo>
                    <a:pt x="744" y="78"/>
                  </a:lnTo>
                  <a:lnTo>
                    <a:pt x="755" y="100"/>
                  </a:lnTo>
                  <a:lnTo>
                    <a:pt x="774" y="120"/>
                  </a:lnTo>
                  <a:lnTo>
                    <a:pt x="790" y="129"/>
                  </a:lnTo>
                  <a:lnTo>
                    <a:pt x="797" y="200"/>
                  </a:lnTo>
                  <a:lnTo>
                    <a:pt x="799" y="426"/>
                  </a:lnTo>
                  <a:close/>
                </a:path>
              </a:pathLst>
            </a:custGeom>
            <a:solidFill>
              <a:schemeClr val="bg1">
                <a:lumMod val="85000"/>
              </a:schemeClr>
            </a:solidFill>
            <a:ln w="3810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98" name="IOWA">
              <a:extLst>
                <a:ext uri="{C183D7F6-B498-43B3-948B-1728B52AA6E4}">
                  <adec:decorative xmlns:adec="http://schemas.microsoft.com/office/drawing/2017/decorative" val="1"/>
                </a:ext>
              </a:extLst>
            </p:cNvPr>
            <p:cNvSpPr>
              <a:spLocks/>
            </p:cNvSpPr>
            <p:nvPr/>
          </p:nvSpPr>
          <p:spPr bwMode="auto">
            <a:xfrm>
              <a:off x="7591893" y="3065039"/>
              <a:ext cx="867138" cy="572311"/>
            </a:xfrm>
            <a:custGeom>
              <a:avLst/>
              <a:gdLst>
                <a:gd name="T0" fmla="*/ 599 w 650"/>
                <a:gd name="T1" fmla="*/ 124 h 429"/>
                <a:gd name="T2" fmla="*/ 600 w 650"/>
                <a:gd name="T3" fmla="*/ 142 h 429"/>
                <a:gd name="T4" fmla="*/ 614 w 650"/>
                <a:gd name="T5" fmla="*/ 146 h 429"/>
                <a:gd name="T6" fmla="*/ 620 w 650"/>
                <a:gd name="T7" fmla="*/ 154 h 429"/>
                <a:gd name="T8" fmla="*/ 623 w 650"/>
                <a:gd name="T9" fmla="*/ 165 h 429"/>
                <a:gd name="T10" fmla="*/ 647 w 650"/>
                <a:gd name="T11" fmla="*/ 187 h 429"/>
                <a:gd name="T12" fmla="*/ 650 w 650"/>
                <a:gd name="T13" fmla="*/ 201 h 429"/>
                <a:gd name="T14" fmla="*/ 647 w 650"/>
                <a:gd name="T15" fmla="*/ 223 h 429"/>
                <a:gd name="T16" fmla="*/ 636 w 650"/>
                <a:gd name="T17" fmla="*/ 243 h 429"/>
                <a:gd name="T18" fmla="*/ 631 w 650"/>
                <a:gd name="T19" fmla="*/ 260 h 429"/>
                <a:gd name="T20" fmla="*/ 619 w 650"/>
                <a:gd name="T21" fmla="*/ 270 h 429"/>
                <a:gd name="T22" fmla="*/ 608 w 650"/>
                <a:gd name="T23" fmla="*/ 273 h 429"/>
                <a:gd name="T24" fmla="*/ 572 w 650"/>
                <a:gd name="T25" fmla="*/ 285 h 429"/>
                <a:gd name="T26" fmla="*/ 564 w 650"/>
                <a:gd name="T27" fmla="*/ 309 h 429"/>
                <a:gd name="T28" fmla="*/ 569 w 650"/>
                <a:gd name="T29" fmla="*/ 318 h 429"/>
                <a:gd name="T30" fmla="*/ 580 w 650"/>
                <a:gd name="T31" fmla="*/ 327 h 429"/>
                <a:gd name="T32" fmla="*/ 578 w 650"/>
                <a:gd name="T33" fmla="*/ 354 h 429"/>
                <a:gd name="T34" fmla="*/ 567 w 650"/>
                <a:gd name="T35" fmla="*/ 363 h 429"/>
                <a:gd name="T36" fmla="*/ 563 w 650"/>
                <a:gd name="T37" fmla="*/ 373 h 429"/>
                <a:gd name="T38" fmla="*/ 563 w 650"/>
                <a:gd name="T39" fmla="*/ 390 h 429"/>
                <a:gd name="T40" fmla="*/ 552 w 650"/>
                <a:gd name="T41" fmla="*/ 393 h 429"/>
                <a:gd name="T42" fmla="*/ 541 w 650"/>
                <a:gd name="T43" fmla="*/ 401 h 429"/>
                <a:gd name="T44" fmla="*/ 539 w 650"/>
                <a:gd name="T45" fmla="*/ 409 h 429"/>
                <a:gd name="T46" fmla="*/ 541 w 650"/>
                <a:gd name="T47" fmla="*/ 423 h 429"/>
                <a:gd name="T48" fmla="*/ 531 w 650"/>
                <a:gd name="T49" fmla="*/ 429 h 429"/>
                <a:gd name="T50" fmla="*/ 516 w 650"/>
                <a:gd name="T51" fmla="*/ 409 h 429"/>
                <a:gd name="T52" fmla="*/ 508 w 650"/>
                <a:gd name="T53" fmla="*/ 394 h 429"/>
                <a:gd name="T54" fmla="*/ 97 w 650"/>
                <a:gd name="T55" fmla="*/ 410 h 429"/>
                <a:gd name="T56" fmla="*/ 93 w 650"/>
                <a:gd name="T57" fmla="*/ 410 h 429"/>
                <a:gd name="T58" fmla="*/ 79 w 650"/>
                <a:gd name="T59" fmla="*/ 382 h 429"/>
                <a:gd name="T60" fmla="*/ 77 w 650"/>
                <a:gd name="T61" fmla="*/ 341 h 429"/>
                <a:gd name="T62" fmla="*/ 68 w 650"/>
                <a:gd name="T63" fmla="*/ 315 h 429"/>
                <a:gd name="T64" fmla="*/ 63 w 650"/>
                <a:gd name="T65" fmla="*/ 282 h 429"/>
                <a:gd name="T66" fmla="*/ 49 w 650"/>
                <a:gd name="T67" fmla="*/ 260 h 429"/>
                <a:gd name="T68" fmla="*/ 43 w 650"/>
                <a:gd name="T69" fmla="*/ 229 h 429"/>
                <a:gd name="T70" fmla="*/ 25 w 650"/>
                <a:gd name="T71" fmla="*/ 182 h 429"/>
                <a:gd name="T72" fmla="*/ 19 w 650"/>
                <a:gd name="T73" fmla="*/ 149 h 429"/>
                <a:gd name="T74" fmla="*/ 10 w 650"/>
                <a:gd name="T75" fmla="*/ 135 h 429"/>
                <a:gd name="T76" fmla="*/ 0 w 650"/>
                <a:gd name="T77" fmla="*/ 118 h 429"/>
                <a:gd name="T78" fmla="*/ 13 w 650"/>
                <a:gd name="T79" fmla="*/ 89 h 429"/>
                <a:gd name="T80" fmla="*/ 21 w 650"/>
                <a:gd name="T81" fmla="*/ 53 h 429"/>
                <a:gd name="T82" fmla="*/ 4 w 650"/>
                <a:gd name="T83" fmla="*/ 40 h 429"/>
                <a:gd name="T84" fmla="*/ 2 w 650"/>
                <a:gd name="T85" fmla="*/ 23 h 429"/>
                <a:gd name="T86" fmla="*/ 7 w 650"/>
                <a:gd name="T87" fmla="*/ 7 h 429"/>
                <a:gd name="T88" fmla="*/ 18 w 650"/>
                <a:gd name="T89" fmla="*/ 7 h 429"/>
                <a:gd name="T90" fmla="*/ 534 w 650"/>
                <a:gd name="T91" fmla="*/ 0 h 429"/>
                <a:gd name="T92" fmla="*/ 539 w 650"/>
                <a:gd name="T93" fmla="*/ 25 h 429"/>
                <a:gd name="T94" fmla="*/ 553 w 650"/>
                <a:gd name="T95" fmla="*/ 35 h 429"/>
                <a:gd name="T96" fmla="*/ 555 w 650"/>
                <a:gd name="T97" fmla="*/ 43 h 429"/>
                <a:gd name="T98" fmla="*/ 542 w 650"/>
                <a:gd name="T99" fmla="*/ 65 h 429"/>
                <a:gd name="T100" fmla="*/ 544 w 650"/>
                <a:gd name="T101" fmla="*/ 85 h 429"/>
                <a:gd name="T102" fmla="*/ 559 w 650"/>
                <a:gd name="T103" fmla="*/ 109 h 429"/>
                <a:gd name="T104" fmla="*/ 575 w 650"/>
                <a:gd name="T105" fmla="*/ 117 h 429"/>
                <a:gd name="T106" fmla="*/ 594 w 650"/>
                <a:gd name="T107" fmla="*/ 120 h 429"/>
                <a:gd name="T108" fmla="*/ 599 w 650"/>
                <a:gd name="T109" fmla="*/ 12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0" h="429">
                  <a:moveTo>
                    <a:pt x="599" y="124"/>
                  </a:moveTo>
                  <a:lnTo>
                    <a:pt x="600" y="142"/>
                  </a:lnTo>
                  <a:lnTo>
                    <a:pt x="614" y="146"/>
                  </a:lnTo>
                  <a:lnTo>
                    <a:pt x="620" y="154"/>
                  </a:lnTo>
                  <a:lnTo>
                    <a:pt x="623" y="165"/>
                  </a:lnTo>
                  <a:lnTo>
                    <a:pt x="647" y="187"/>
                  </a:lnTo>
                  <a:lnTo>
                    <a:pt x="650" y="201"/>
                  </a:lnTo>
                  <a:lnTo>
                    <a:pt x="647" y="223"/>
                  </a:lnTo>
                  <a:lnTo>
                    <a:pt x="636" y="243"/>
                  </a:lnTo>
                  <a:lnTo>
                    <a:pt x="631" y="260"/>
                  </a:lnTo>
                  <a:lnTo>
                    <a:pt x="619" y="270"/>
                  </a:lnTo>
                  <a:lnTo>
                    <a:pt x="608" y="273"/>
                  </a:lnTo>
                  <a:lnTo>
                    <a:pt x="572" y="285"/>
                  </a:lnTo>
                  <a:lnTo>
                    <a:pt x="564" y="309"/>
                  </a:lnTo>
                  <a:lnTo>
                    <a:pt x="569" y="318"/>
                  </a:lnTo>
                  <a:lnTo>
                    <a:pt x="580" y="327"/>
                  </a:lnTo>
                  <a:lnTo>
                    <a:pt x="578" y="354"/>
                  </a:lnTo>
                  <a:lnTo>
                    <a:pt x="567" y="363"/>
                  </a:lnTo>
                  <a:lnTo>
                    <a:pt x="563" y="373"/>
                  </a:lnTo>
                  <a:lnTo>
                    <a:pt x="563" y="390"/>
                  </a:lnTo>
                  <a:lnTo>
                    <a:pt x="552" y="393"/>
                  </a:lnTo>
                  <a:lnTo>
                    <a:pt x="541" y="401"/>
                  </a:lnTo>
                  <a:lnTo>
                    <a:pt x="539" y="409"/>
                  </a:lnTo>
                  <a:lnTo>
                    <a:pt x="541" y="423"/>
                  </a:lnTo>
                  <a:lnTo>
                    <a:pt x="531" y="429"/>
                  </a:lnTo>
                  <a:lnTo>
                    <a:pt x="516" y="409"/>
                  </a:lnTo>
                  <a:lnTo>
                    <a:pt x="508" y="394"/>
                  </a:lnTo>
                  <a:lnTo>
                    <a:pt x="97" y="410"/>
                  </a:lnTo>
                  <a:lnTo>
                    <a:pt x="93" y="410"/>
                  </a:lnTo>
                  <a:lnTo>
                    <a:pt x="79" y="382"/>
                  </a:lnTo>
                  <a:lnTo>
                    <a:pt x="77" y="341"/>
                  </a:lnTo>
                  <a:lnTo>
                    <a:pt x="68" y="315"/>
                  </a:lnTo>
                  <a:lnTo>
                    <a:pt x="63" y="282"/>
                  </a:lnTo>
                  <a:lnTo>
                    <a:pt x="49" y="260"/>
                  </a:lnTo>
                  <a:lnTo>
                    <a:pt x="43" y="229"/>
                  </a:lnTo>
                  <a:lnTo>
                    <a:pt x="25" y="182"/>
                  </a:lnTo>
                  <a:lnTo>
                    <a:pt x="19" y="149"/>
                  </a:lnTo>
                  <a:lnTo>
                    <a:pt x="10" y="135"/>
                  </a:lnTo>
                  <a:lnTo>
                    <a:pt x="0" y="118"/>
                  </a:lnTo>
                  <a:lnTo>
                    <a:pt x="13" y="89"/>
                  </a:lnTo>
                  <a:lnTo>
                    <a:pt x="21" y="53"/>
                  </a:lnTo>
                  <a:lnTo>
                    <a:pt x="4" y="40"/>
                  </a:lnTo>
                  <a:lnTo>
                    <a:pt x="2" y="23"/>
                  </a:lnTo>
                  <a:lnTo>
                    <a:pt x="7" y="7"/>
                  </a:lnTo>
                  <a:lnTo>
                    <a:pt x="18" y="7"/>
                  </a:lnTo>
                  <a:lnTo>
                    <a:pt x="534" y="0"/>
                  </a:lnTo>
                  <a:lnTo>
                    <a:pt x="539" y="25"/>
                  </a:lnTo>
                  <a:lnTo>
                    <a:pt x="553" y="35"/>
                  </a:lnTo>
                  <a:lnTo>
                    <a:pt x="555" y="43"/>
                  </a:lnTo>
                  <a:lnTo>
                    <a:pt x="542" y="65"/>
                  </a:lnTo>
                  <a:lnTo>
                    <a:pt x="544" y="85"/>
                  </a:lnTo>
                  <a:lnTo>
                    <a:pt x="559" y="109"/>
                  </a:lnTo>
                  <a:lnTo>
                    <a:pt x="575" y="117"/>
                  </a:lnTo>
                  <a:lnTo>
                    <a:pt x="594" y="120"/>
                  </a:lnTo>
                  <a:lnTo>
                    <a:pt x="599" y="124"/>
                  </a:lnTo>
                  <a:close/>
                </a:path>
              </a:pathLst>
            </a:custGeom>
            <a:solidFill>
              <a:schemeClr val="bg1">
                <a:lumMod val="85000"/>
              </a:schemeClr>
            </a:solidFill>
            <a:ln w="3810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06" name="NEBRASKA">
              <a:extLst>
                <a:ext uri="{C183D7F6-B498-43B3-948B-1728B52AA6E4}">
                  <adec:decorative xmlns:adec="http://schemas.microsoft.com/office/drawing/2017/decorative" val="1"/>
                </a:ext>
              </a:extLst>
            </p:cNvPr>
            <p:cNvSpPr>
              <a:spLocks/>
            </p:cNvSpPr>
            <p:nvPr/>
          </p:nvSpPr>
          <p:spPr bwMode="auto">
            <a:xfrm>
              <a:off x="6584680" y="3133076"/>
              <a:ext cx="1191314" cy="590988"/>
            </a:xfrm>
            <a:custGeom>
              <a:avLst/>
              <a:gdLst>
                <a:gd name="T0" fmla="*/ 834 w 893"/>
                <a:gd name="T1" fmla="*/ 331 h 443"/>
                <a:gd name="T2" fmla="*/ 854 w 893"/>
                <a:gd name="T3" fmla="*/ 375 h 443"/>
                <a:gd name="T4" fmla="*/ 854 w 893"/>
                <a:gd name="T5" fmla="*/ 389 h 443"/>
                <a:gd name="T6" fmla="*/ 876 w 893"/>
                <a:gd name="T7" fmla="*/ 423 h 443"/>
                <a:gd name="T8" fmla="*/ 893 w 893"/>
                <a:gd name="T9" fmla="*/ 443 h 443"/>
                <a:gd name="T10" fmla="*/ 860 w 893"/>
                <a:gd name="T11" fmla="*/ 443 h 443"/>
                <a:gd name="T12" fmla="*/ 588 w 893"/>
                <a:gd name="T13" fmla="*/ 437 h 443"/>
                <a:gd name="T14" fmla="*/ 334 w 893"/>
                <a:gd name="T15" fmla="*/ 431 h 443"/>
                <a:gd name="T16" fmla="*/ 195 w 893"/>
                <a:gd name="T17" fmla="*/ 426 h 443"/>
                <a:gd name="T18" fmla="*/ 203 w 893"/>
                <a:gd name="T19" fmla="*/ 294 h 443"/>
                <a:gd name="T20" fmla="*/ 0 w 893"/>
                <a:gd name="T21" fmla="*/ 275 h 443"/>
                <a:gd name="T22" fmla="*/ 28 w 893"/>
                <a:gd name="T23" fmla="*/ 0 h 443"/>
                <a:gd name="T24" fmla="*/ 125 w 893"/>
                <a:gd name="T25" fmla="*/ 6 h 443"/>
                <a:gd name="T26" fmla="*/ 250 w 893"/>
                <a:gd name="T27" fmla="*/ 14 h 443"/>
                <a:gd name="T28" fmla="*/ 362 w 893"/>
                <a:gd name="T29" fmla="*/ 20 h 443"/>
                <a:gd name="T30" fmla="*/ 510 w 893"/>
                <a:gd name="T31" fmla="*/ 28 h 443"/>
                <a:gd name="T32" fmla="*/ 578 w 893"/>
                <a:gd name="T33" fmla="*/ 25 h 443"/>
                <a:gd name="T34" fmla="*/ 590 w 893"/>
                <a:gd name="T35" fmla="*/ 39 h 443"/>
                <a:gd name="T36" fmla="*/ 620 w 893"/>
                <a:gd name="T37" fmla="*/ 58 h 443"/>
                <a:gd name="T38" fmla="*/ 627 w 893"/>
                <a:gd name="T39" fmla="*/ 64 h 443"/>
                <a:gd name="T40" fmla="*/ 654 w 893"/>
                <a:gd name="T41" fmla="*/ 55 h 443"/>
                <a:gd name="T42" fmla="*/ 679 w 893"/>
                <a:gd name="T43" fmla="*/ 53 h 443"/>
                <a:gd name="T44" fmla="*/ 696 w 893"/>
                <a:gd name="T45" fmla="*/ 52 h 443"/>
                <a:gd name="T46" fmla="*/ 707 w 893"/>
                <a:gd name="T47" fmla="*/ 59 h 443"/>
                <a:gd name="T48" fmla="*/ 732 w 893"/>
                <a:gd name="T49" fmla="*/ 70 h 443"/>
                <a:gd name="T50" fmla="*/ 751 w 893"/>
                <a:gd name="T51" fmla="*/ 80 h 443"/>
                <a:gd name="T52" fmla="*/ 754 w 893"/>
                <a:gd name="T53" fmla="*/ 89 h 443"/>
                <a:gd name="T54" fmla="*/ 760 w 893"/>
                <a:gd name="T55" fmla="*/ 103 h 443"/>
                <a:gd name="T56" fmla="*/ 771 w 893"/>
                <a:gd name="T57" fmla="*/ 103 h 443"/>
                <a:gd name="T58" fmla="*/ 776 w 893"/>
                <a:gd name="T59" fmla="*/ 103 h 443"/>
                <a:gd name="T60" fmla="*/ 782 w 893"/>
                <a:gd name="T61" fmla="*/ 131 h 443"/>
                <a:gd name="T62" fmla="*/ 799 w 893"/>
                <a:gd name="T63" fmla="*/ 184 h 443"/>
                <a:gd name="T64" fmla="*/ 804 w 893"/>
                <a:gd name="T65" fmla="*/ 208 h 443"/>
                <a:gd name="T66" fmla="*/ 820 w 893"/>
                <a:gd name="T67" fmla="*/ 231 h 443"/>
                <a:gd name="T68" fmla="*/ 823 w 893"/>
                <a:gd name="T69" fmla="*/ 264 h 443"/>
                <a:gd name="T70" fmla="*/ 832 w 893"/>
                <a:gd name="T71" fmla="*/ 290 h 443"/>
                <a:gd name="T72" fmla="*/ 834 w 893"/>
                <a:gd name="T73" fmla="*/ 33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3" h="443">
                  <a:moveTo>
                    <a:pt x="834" y="331"/>
                  </a:moveTo>
                  <a:lnTo>
                    <a:pt x="854" y="375"/>
                  </a:lnTo>
                  <a:lnTo>
                    <a:pt x="854" y="389"/>
                  </a:lnTo>
                  <a:lnTo>
                    <a:pt x="876" y="423"/>
                  </a:lnTo>
                  <a:lnTo>
                    <a:pt x="893" y="443"/>
                  </a:lnTo>
                  <a:lnTo>
                    <a:pt x="860" y="443"/>
                  </a:lnTo>
                  <a:lnTo>
                    <a:pt x="588" y="437"/>
                  </a:lnTo>
                  <a:lnTo>
                    <a:pt x="334" y="431"/>
                  </a:lnTo>
                  <a:lnTo>
                    <a:pt x="195" y="426"/>
                  </a:lnTo>
                  <a:lnTo>
                    <a:pt x="203" y="294"/>
                  </a:lnTo>
                  <a:lnTo>
                    <a:pt x="0" y="275"/>
                  </a:lnTo>
                  <a:lnTo>
                    <a:pt x="28" y="0"/>
                  </a:lnTo>
                  <a:lnTo>
                    <a:pt x="125" y="6"/>
                  </a:lnTo>
                  <a:lnTo>
                    <a:pt x="250" y="14"/>
                  </a:lnTo>
                  <a:lnTo>
                    <a:pt x="362" y="20"/>
                  </a:lnTo>
                  <a:lnTo>
                    <a:pt x="510" y="28"/>
                  </a:lnTo>
                  <a:lnTo>
                    <a:pt x="578" y="25"/>
                  </a:lnTo>
                  <a:lnTo>
                    <a:pt x="590" y="39"/>
                  </a:lnTo>
                  <a:lnTo>
                    <a:pt x="620" y="58"/>
                  </a:lnTo>
                  <a:lnTo>
                    <a:pt x="627" y="64"/>
                  </a:lnTo>
                  <a:lnTo>
                    <a:pt x="654" y="55"/>
                  </a:lnTo>
                  <a:lnTo>
                    <a:pt x="679" y="53"/>
                  </a:lnTo>
                  <a:lnTo>
                    <a:pt x="696" y="52"/>
                  </a:lnTo>
                  <a:lnTo>
                    <a:pt x="707" y="59"/>
                  </a:lnTo>
                  <a:lnTo>
                    <a:pt x="732" y="70"/>
                  </a:lnTo>
                  <a:lnTo>
                    <a:pt x="751" y="80"/>
                  </a:lnTo>
                  <a:lnTo>
                    <a:pt x="754" y="89"/>
                  </a:lnTo>
                  <a:lnTo>
                    <a:pt x="760" y="103"/>
                  </a:lnTo>
                  <a:lnTo>
                    <a:pt x="771" y="103"/>
                  </a:lnTo>
                  <a:lnTo>
                    <a:pt x="776" y="103"/>
                  </a:lnTo>
                  <a:lnTo>
                    <a:pt x="782" y="131"/>
                  </a:lnTo>
                  <a:lnTo>
                    <a:pt x="799" y="184"/>
                  </a:lnTo>
                  <a:lnTo>
                    <a:pt x="804" y="208"/>
                  </a:lnTo>
                  <a:lnTo>
                    <a:pt x="820" y="231"/>
                  </a:lnTo>
                  <a:lnTo>
                    <a:pt x="823" y="264"/>
                  </a:lnTo>
                  <a:lnTo>
                    <a:pt x="832" y="290"/>
                  </a:lnTo>
                  <a:lnTo>
                    <a:pt x="834" y="331"/>
                  </a:lnTo>
                  <a:close/>
                </a:path>
              </a:pathLst>
            </a:custGeom>
            <a:solidFill>
              <a:schemeClr val="bg1">
                <a:lumMod val="85000"/>
              </a:schemeClr>
            </a:solidFill>
            <a:ln w="3810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62" name="LABEL">
              <a:extLst>
                <a:ext uri="{C183D7F6-B498-43B3-948B-1728B52AA6E4}">
                  <adec:decorative xmlns:adec="http://schemas.microsoft.com/office/drawing/2017/decorative" val="1"/>
                </a:ext>
              </a:extLst>
            </p:cNvPr>
            <p:cNvSpPr/>
            <p:nvPr/>
          </p:nvSpPr>
          <p:spPr>
            <a:xfrm>
              <a:off x="8109157" y="6133422"/>
              <a:ext cx="914400" cy="245986"/>
            </a:xfrm>
            <a:prstGeom prst="roundRect">
              <a:avLst/>
            </a:pr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sym typeface="Calibri"/>
                </a:rPr>
                <a:t>REGION 7</a:t>
              </a:r>
            </a:p>
          </p:txBody>
        </p:sp>
        <p:cxnSp>
          <p:nvCxnSpPr>
            <p:cNvPr id="128" name="Straight Connector 127">
              <a:extLst>
                <a:ext uri="{FF2B5EF4-FFF2-40B4-BE49-F238E27FC236}">
                  <a16:creationId xmlns:a16="http://schemas.microsoft.com/office/drawing/2014/main" id="{33A6AD2D-2AD5-492D-9391-FA7334651F55}"/>
                </a:ext>
                <a:ext uri="{C183D7F6-B498-43B3-948B-1728B52AA6E4}">
                  <adec:decorative xmlns:adec="http://schemas.microsoft.com/office/drawing/2017/decorative" val="1"/>
                </a:ext>
              </a:extLst>
            </p:cNvPr>
            <p:cNvCxnSpPr>
              <a:cxnSpLocks/>
              <a:endCxn id="62" idx="0"/>
            </p:cNvCxnSpPr>
            <p:nvPr/>
          </p:nvCxnSpPr>
          <p:spPr>
            <a:xfrm>
              <a:off x="8193397" y="4047942"/>
              <a:ext cx="372960" cy="2085480"/>
            </a:xfrm>
            <a:prstGeom prst="line">
              <a:avLst/>
            </a:prstGeom>
            <a:ln w="1905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5" name="Region 8" descr="Region 8: Mountain Plains includes Montana, North Dakota, Wyoming, South Dakota, Utah, and Colorado. ">
            <a:extLst>
              <a:ext uri="{FF2B5EF4-FFF2-40B4-BE49-F238E27FC236}">
                <a16:creationId xmlns:a16="http://schemas.microsoft.com/office/drawing/2014/main" id="{6D5590D3-89FB-4DC2-A3BA-CD31E84753D5}"/>
              </a:ext>
            </a:extLst>
          </p:cNvPr>
          <p:cNvGrpSpPr/>
          <p:nvPr/>
        </p:nvGrpSpPr>
        <p:grpSpPr>
          <a:xfrm>
            <a:off x="5045810" y="1325142"/>
            <a:ext cx="2516033" cy="2870159"/>
            <a:chOff x="5102959" y="1382290"/>
            <a:chExt cx="2516033" cy="2870159"/>
          </a:xfrm>
        </p:grpSpPr>
        <p:sp>
          <p:nvSpPr>
            <p:cNvPr id="111" name="COLORADO">
              <a:extLst>
                <a:ext uri="{C183D7F6-B498-43B3-948B-1728B52AA6E4}">
                  <adec:decorative xmlns:adec="http://schemas.microsoft.com/office/drawing/2017/decorative" val="1"/>
                </a:ext>
              </a:extLst>
            </p:cNvPr>
            <p:cNvSpPr>
              <a:spLocks/>
            </p:cNvSpPr>
            <p:nvPr/>
          </p:nvSpPr>
          <p:spPr bwMode="auto">
            <a:xfrm>
              <a:off x="5798003" y="3428001"/>
              <a:ext cx="1048570" cy="824448"/>
            </a:xfrm>
            <a:custGeom>
              <a:avLst/>
              <a:gdLst>
                <a:gd name="T0" fmla="*/ 755 w 786"/>
                <a:gd name="T1" fmla="*/ 618 h 618"/>
                <a:gd name="T2" fmla="*/ 786 w 786"/>
                <a:gd name="T3" fmla="*/ 80 h 618"/>
                <a:gd name="T4" fmla="*/ 77 w 786"/>
                <a:gd name="T5" fmla="*/ 0 h 618"/>
                <a:gd name="T6" fmla="*/ 0 w 786"/>
                <a:gd name="T7" fmla="*/ 549 h 618"/>
                <a:gd name="T8" fmla="*/ 755 w 786"/>
                <a:gd name="T9" fmla="*/ 618 h 618"/>
              </a:gdLst>
              <a:ahLst/>
              <a:cxnLst>
                <a:cxn ang="0">
                  <a:pos x="T0" y="T1"/>
                </a:cxn>
                <a:cxn ang="0">
                  <a:pos x="T2" y="T3"/>
                </a:cxn>
                <a:cxn ang="0">
                  <a:pos x="T4" y="T5"/>
                </a:cxn>
                <a:cxn ang="0">
                  <a:pos x="T6" y="T7"/>
                </a:cxn>
                <a:cxn ang="0">
                  <a:pos x="T8" y="T9"/>
                </a:cxn>
              </a:cxnLst>
              <a:rect l="0" t="0" r="r" b="b"/>
              <a:pathLst>
                <a:path w="786" h="618">
                  <a:moveTo>
                    <a:pt x="755" y="618"/>
                  </a:moveTo>
                  <a:lnTo>
                    <a:pt x="786" y="80"/>
                  </a:lnTo>
                  <a:lnTo>
                    <a:pt x="77" y="0"/>
                  </a:lnTo>
                  <a:lnTo>
                    <a:pt x="0" y="549"/>
                  </a:lnTo>
                  <a:lnTo>
                    <a:pt x="755" y="618"/>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13" name="UTAH">
              <a:extLst>
                <a:ext uri="{C183D7F6-B498-43B3-948B-1728B52AA6E4}">
                  <adec:decorative xmlns:adec="http://schemas.microsoft.com/office/drawing/2017/decorative" val="1"/>
                </a:ext>
              </a:extLst>
            </p:cNvPr>
            <p:cNvSpPr>
              <a:spLocks/>
            </p:cNvSpPr>
            <p:nvPr/>
          </p:nvSpPr>
          <p:spPr bwMode="auto">
            <a:xfrm>
              <a:off x="5102959" y="3116979"/>
              <a:ext cx="799101" cy="1033895"/>
            </a:xfrm>
            <a:custGeom>
              <a:avLst/>
              <a:gdLst>
                <a:gd name="T0" fmla="*/ 523 w 599"/>
                <a:gd name="T1" fmla="*/ 775 h 775"/>
                <a:gd name="T2" fmla="*/ 0 w 599"/>
                <a:gd name="T3" fmla="*/ 702 h 775"/>
                <a:gd name="T4" fmla="*/ 128 w 599"/>
                <a:gd name="T5" fmla="*/ 0 h 775"/>
                <a:gd name="T6" fmla="*/ 420 w 599"/>
                <a:gd name="T7" fmla="*/ 54 h 775"/>
                <a:gd name="T8" fmla="*/ 412 w 599"/>
                <a:gd name="T9" fmla="*/ 120 h 775"/>
                <a:gd name="T10" fmla="*/ 396 w 599"/>
                <a:gd name="T11" fmla="*/ 202 h 775"/>
                <a:gd name="T12" fmla="*/ 446 w 599"/>
                <a:gd name="T13" fmla="*/ 209 h 775"/>
                <a:gd name="T14" fmla="*/ 548 w 599"/>
                <a:gd name="T15" fmla="*/ 220 h 775"/>
                <a:gd name="T16" fmla="*/ 599 w 599"/>
                <a:gd name="T17" fmla="*/ 224 h 775"/>
                <a:gd name="T18" fmla="*/ 523 w 599"/>
                <a:gd name="T19" fmla="*/ 775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775">
                  <a:moveTo>
                    <a:pt x="523" y="775"/>
                  </a:moveTo>
                  <a:lnTo>
                    <a:pt x="0" y="702"/>
                  </a:lnTo>
                  <a:lnTo>
                    <a:pt x="128" y="0"/>
                  </a:lnTo>
                  <a:lnTo>
                    <a:pt x="420" y="54"/>
                  </a:lnTo>
                  <a:lnTo>
                    <a:pt x="412" y="120"/>
                  </a:lnTo>
                  <a:lnTo>
                    <a:pt x="396" y="202"/>
                  </a:lnTo>
                  <a:lnTo>
                    <a:pt x="446" y="209"/>
                  </a:lnTo>
                  <a:lnTo>
                    <a:pt x="548" y="220"/>
                  </a:lnTo>
                  <a:lnTo>
                    <a:pt x="599" y="224"/>
                  </a:lnTo>
                  <a:lnTo>
                    <a:pt x="523" y="775"/>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07" name="SOUTH DAKOTA">
              <a:extLst>
                <a:ext uri="{C183D7F6-B498-43B3-948B-1728B52AA6E4}">
                  <adec:decorative xmlns:adec="http://schemas.microsoft.com/office/drawing/2017/decorative" val="1"/>
                </a:ext>
              </a:extLst>
            </p:cNvPr>
            <p:cNvSpPr>
              <a:spLocks/>
            </p:cNvSpPr>
            <p:nvPr/>
          </p:nvSpPr>
          <p:spPr bwMode="auto">
            <a:xfrm>
              <a:off x="6613112" y="2604700"/>
              <a:ext cx="1005880" cy="665695"/>
            </a:xfrm>
            <a:custGeom>
              <a:avLst/>
              <a:gdLst>
                <a:gd name="T0" fmla="*/ 746 w 754"/>
                <a:gd name="T1" fmla="*/ 498 h 499"/>
                <a:gd name="T2" fmla="*/ 746 w 754"/>
                <a:gd name="T3" fmla="*/ 494 h 499"/>
                <a:gd name="T4" fmla="*/ 727 w 754"/>
                <a:gd name="T5" fmla="*/ 463 h 499"/>
                <a:gd name="T6" fmla="*/ 738 w 754"/>
                <a:gd name="T7" fmla="*/ 435 h 499"/>
                <a:gd name="T8" fmla="*/ 748 w 754"/>
                <a:gd name="T9" fmla="*/ 398 h 499"/>
                <a:gd name="T10" fmla="*/ 731 w 754"/>
                <a:gd name="T11" fmla="*/ 385 h 499"/>
                <a:gd name="T12" fmla="*/ 729 w 754"/>
                <a:gd name="T13" fmla="*/ 368 h 499"/>
                <a:gd name="T14" fmla="*/ 734 w 754"/>
                <a:gd name="T15" fmla="*/ 351 h 499"/>
                <a:gd name="T16" fmla="*/ 754 w 754"/>
                <a:gd name="T17" fmla="*/ 352 h 499"/>
                <a:gd name="T18" fmla="*/ 752 w 754"/>
                <a:gd name="T19" fmla="*/ 321 h 499"/>
                <a:gd name="T20" fmla="*/ 751 w 754"/>
                <a:gd name="T21" fmla="*/ 132 h 499"/>
                <a:gd name="T22" fmla="*/ 746 w 754"/>
                <a:gd name="T23" fmla="*/ 109 h 499"/>
                <a:gd name="T24" fmla="*/ 721 w 754"/>
                <a:gd name="T25" fmla="*/ 87 h 499"/>
                <a:gd name="T26" fmla="*/ 715 w 754"/>
                <a:gd name="T27" fmla="*/ 78 h 499"/>
                <a:gd name="T28" fmla="*/ 715 w 754"/>
                <a:gd name="T29" fmla="*/ 67 h 499"/>
                <a:gd name="T30" fmla="*/ 727 w 754"/>
                <a:gd name="T31" fmla="*/ 57 h 499"/>
                <a:gd name="T32" fmla="*/ 737 w 754"/>
                <a:gd name="T33" fmla="*/ 48 h 499"/>
                <a:gd name="T34" fmla="*/ 738 w 754"/>
                <a:gd name="T35" fmla="*/ 31 h 499"/>
                <a:gd name="T36" fmla="*/ 375 w 754"/>
                <a:gd name="T37" fmla="*/ 20 h 499"/>
                <a:gd name="T38" fmla="*/ 33 w 754"/>
                <a:gd name="T39" fmla="*/ 0 h 499"/>
                <a:gd name="T40" fmla="*/ 0 w 754"/>
                <a:gd name="T41" fmla="*/ 396 h 499"/>
                <a:gd name="T42" fmla="*/ 90 w 754"/>
                <a:gd name="T43" fmla="*/ 402 h 499"/>
                <a:gd name="T44" fmla="*/ 215 w 754"/>
                <a:gd name="T45" fmla="*/ 410 h 499"/>
                <a:gd name="T46" fmla="*/ 326 w 754"/>
                <a:gd name="T47" fmla="*/ 416 h 499"/>
                <a:gd name="T48" fmla="*/ 475 w 754"/>
                <a:gd name="T49" fmla="*/ 424 h 499"/>
                <a:gd name="T50" fmla="*/ 550 w 754"/>
                <a:gd name="T51" fmla="*/ 421 h 499"/>
                <a:gd name="T52" fmla="*/ 562 w 754"/>
                <a:gd name="T53" fmla="*/ 435 h 499"/>
                <a:gd name="T54" fmla="*/ 593 w 754"/>
                <a:gd name="T55" fmla="*/ 455 h 499"/>
                <a:gd name="T56" fmla="*/ 598 w 754"/>
                <a:gd name="T57" fmla="*/ 460 h 499"/>
                <a:gd name="T58" fmla="*/ 628 w 754"/>
                <a:gd name="T59" fmla="*/ 451 h 499"/>
                <a:gd name="T60" fmla="*/ 668 w 754"/>
                <a:gd name="T61" fmla="*/ 448 h 499"/>
                <a:gd name="T62" fmla="*/ 678 w 754"/>
                <a:gd name="T63" fmla="*/ 455 h 499"/>
                <a:gd name="T64" fmla="*/ 704 w 754"/>
                <a:gd name="T65" fmla="*/ 465 h 499"/>
                <a:gd name="T66" fmla="*/ 723 w 754"/>
                <a:gd name="T67" fmla="*/ 476 h 499"/>
                <a:gd name="T68" fmla="*/ 726 w 754"/>
                <a:gd name="T69" fmla="*/ 485 h 499"/>
                <a:gd name="T70" fmla="*/ 732 w 754"/>
                <a:gd name="T71" fmla="*/ 499 h 499"/>
                <a:gd name="T72" fmla="*/ 746 w 754"/>
                <a:gd name="T73" fmla="*/ 49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4" h="499">
                  <a:moveTo>
                    <a:pt x="746" y="498"/>
                  </a:moveTo>
                  <a:lnTo>
                    <a:pt x="746" y="494"/>
                  </a:lnTo>
                  <a:lnTo>
                    <a:pt x="727" y="463"/>
                  </a:lnTo>
                  <a:lnTo>
                    <a:pt x="738" y="435"/>
                  </a:lnTo>
                  <a:lnTo>
                    <a:pt x="748" y="398"/>
                  </a:lnTo>
                  <a:lnTo>
                    <a:pt x="731" y="385"/>
                  </a:lnTo>
                  <a:lnTo>
                    <a:pt x="729" y="368"/>
                  </a:lnTo>
                  <a:lnTo>
                    <a:pt x="734" y="351"/>
                  </a:lnTo>
                  <a:lnTo>
                    <a:pt x="754" y="352"/>
                  </a:lnTo>
                  <a:lnTo>
                    <a:pt x="752" y="321"/>
                  </a:lnTo>
                  <a:lnTo>
                    <a:pt x="751" y="132"/>
                  </a:lnTo>
                  <a:lnTo>
                    <a:pt x="746" y="109"/>
                  </a:lnTo>
                  <a:lnTo>
                    <a:pt x="721" y="87"/>
                  </a:lnTo>
                  <a:lnTo>
                    <a:pt x="715" y="78"/>
                  </a:lnTo>
                  <a:lnTo>
                    <a:pt x="715" y="67"/>
                  </a:lnTo>
                  <a:lnTo>
                    <a:pt x="727" y="57"/>
                  </a:lnTo>
                  <a:lnTo>
                    <a:pt x="737" y="48"/>
                  </a:lnTo>
                  <a:lnTo>
                    <a:pt x="738" y="31"/>
                  </a:lnTo>
                  <a:lnTo>
                    <a:pt x="375" y="20"/>
                  </a:lnTo>
                  <a:lnTo>
                    <a:pt x="33" y="0"/>
                  </a:lnTo>
                  <a:lnTo>
                    <a:pt x="0" y="396"/>
                  </a:lnTo>
                  <a:lnTo>
                    <a:pt x="90" y="402"/>
                  </a:lnTo>
                  <a:lnTo>
                    <a:pt x="215" y="410"/>
                  </a:lnTo>
                  <a:lnTo>
                    <a:pt x="326" y="416"/>
                  </a:lnTo>
                  <a:lnTo>
                    <a:pt x="475" y="424"/>
                  </a:lnTo>
                  <a:lnTo>
                    <a:pt x="550" y="421"/>
                  </a:lnTo>
                  <a:lnTo>
                    <a:pt x="562" y="435"/>
                  </a:lnTo>
                  <a:lnTo>
                    <a:pt x="593" y="455"/>
                  </a:lnTo>
                  <a:lnTo>
                    <a:pt x="598" y="460"/>
                  </a:lnTo>
                  <a:lnTo>
                    <a:pt x="628" y="451"/>
                  </a:lnTo>
                  <a:lnTo>
                    <a:pt x="668" y="448"/>
                  </a:lnTo>
                  <a:lnTo>
                    <a:pt x="678" y="455"/>
                  </a:lnTo>
                  <a:lnTo>
                    <a:pt x="704" y="465"/>
                  </a:lnTo>
                  <a:lnTo>
                    <a:pt x="723" y="476"/>
                  </a:lnTo>
                  <a:lnTo>
                    <a:pt x="726" y="485"/>
                  </a:lnTo>
                  <a:lnTo>
                    <a:pt x="732" y="499"/>
                  </a:lnTo>
                  <a:lnTo>
                    <a:pt x="746" y="498"/>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09" name="WYOMING">
              <a:extLst>
                <a:ext uri="{C183D7F6-B498-43B3-948B-1728B52AA6E4}">
                  <adec:decorative xmlns:adec="http://schemas.microsoft.com/office/drawing/2017/decorative" val="1"/>
                </a:ext>
              </a:extLst>
            </p:cNvPr>
            <p:cNvSpPr>
              <a:spLocks/>
            </p:cNvSpPr>
            <p:nvPr/>
          </p:nvSpPr>
          <p:spPr bwMode="auto">
            <a:xfrm>
              <a:off x="5633914" y="2650058"/>
              <a:ext cx="1008548" cy="849795"/>
            </a:xfrm>
            <a:custGeom>
              <a:avLst/>
              <a:gdLst>
                <a:gd name="T0" fmla="*/ 756 w 756"/>
                <a:gd name="T1" fmla="*/ 84 h 637"/>
                <a:gd name="T2" fmla="*/ 89 w 756"/>
                <a:gd name="T3" fmla="*/ 0 h 637"/>
                <a:gd name="T4" fmla="*/ 0 w 756"/>
                <a:gd name="T5" fmla="*/ 552 h 637"/>
                <a:gd name="T6" fmla="*/ 707 w 756"/>
                <a:gd name="T7" fmla="*/ 637 h 637"/>
                <a:gd name="T8" fmla="*/ 756 w 756"/>
                <a:gd name="T9" fmla="*/ 84 h 637"/>
              </a:gdLst>
              <a:ahLst/>
              <a:cxnLst>
                <a:cxn ang="0">
                  <a:pos x="T0" y="T1"/>
                </a:cxn>
                <a:cxn ang="0">
                  <a:pos x="T2" y="T3"/>
                </a:cxn>
                <a:cxn ang="0">
                  <a:pos x="T4" y="T5"/>
                </a:cxn>
                <a:cxn ang="0">
                  <a:pos x="T6" y="T7"/>
                </a:cxn>
                <a:cxn ang="0">
                  <a:pos x="T8" y="T9"/>
                </a:cxn>
              </a:cxnLst>
              <a:rect l="0" t="0" r="r" b="b"/>
              <a:pathLst>
                <a:path w="756" h="637">
                  <a:moveTo>
                    <a:pt x="756" y="84"/>
                  </a:moveTo>
                  <a:lnTo>
                    <a:pt x="89" y="0"/>
                  </a:lnTo>
                  <a:lnTo>
                    <a:pt x="0" y="552"/>
                  </a:lnTo>
                  <a:lnTo>
                    <a:pt x="707" y="637"/>
                  </a:lnTo>
                  <a:lnTo>
                    <a:pt x="756" y="84"/>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08" name="NORTH DAKOTA">
              <a:extLst>
                <a:ext uri="{C183D7F6-B498-43B3-948B-1728B52AA6E4}">
                  <adec:decorative xmlns:adec="http://schemas.microsoft.com/office/drawing/2017/decorative" val="1"/>
                </a:ext>
              </a:extLst>
            </p:cNvPr>
            <p:cNvSpPr>
              <a:spLocks/>
            </p:cNvSpPr>
            <p:nvPr/>
          </p:nvSpPr>
          <p:spPr bwMode="auto">
            <a:xfrm>
              <a:off x="6657136" y="2044396"/>
              <a:ext cx="940511" cy="598992"/>
            </a:xfrm>
            <a:custGeom>
              <a:avLst/>
              <a:gdLst>
                <a:gd name="T0" fmla="*/ 705 w 705"/>
                <a:gd name="T1" fmla="*/ 449 h 449"/>
                <a:gd name="T2" fmla="*/ 702 w 705"/>
                <a:gd name="T3" fmla="*/ 396 h 449"/>
                <a:gd name="T4" fmla="*/ 691 w 705"/>
                <a:gd name="T5" fmla="*/ 354 h 449"/>
                <a:gd name="T6" fmla="*/ 679 w 705"/>
                <a:gd name="T7" fmla="*/ 273 h 449"/>
                <a:gd name="T8" fmla="*/ 677 w 705"/>
                <a:gd name="T9" fmla="*/ 204 h 449"/>
                <a:gd name="T10" fmla="*/ 666 w 705"/>
                <a:gd name="T11" fmla="*/ 184 h 449"/>
                <a:gd name="T12" fmla="*/ 655 w 705"/>
                <a:gd name="T13" fmla="*/ 153 h 449"/>
                <a:gd name="T14" fmla="*/ 655 w 705"/>
                <a:gd name="T15" fmla="*/ 87 h 449"/>
                <a:gd name="T16" fmla="*/ 659 w 705"/>
                <a:gd name="T17" fmla="*/ 62 h 449"/>
                <a:gd name="T18" fmla="*/ 648 w 705"/>
                <a:gd name="T19" fmla="*/ 29 h 449"/>
                <a:gd name="T20" fmla="*/ 468 w 705"/>
                <a:gd name="T21" fmla="*/ 25 h 449"/>
                <a:gd name="T22" fmla="*/ 353 w 705"/>
                <a:gd name="T23" fmla="*/ 21 h 449"/>
                <a:gd name="T24" fmla="*/ 187 w 705"/>
                <a:gd name="T25" fmla="*/ 14 h 449"/>
                <a:gd name="T26" fmla="*/ 43 w 705"/>
                <a:gd name="T27" fmla="*/ 0 h 449"/>
                <a:gd name="T28" fmla="*/ 0 w 705"/>
                <a:gd name="T29" fmla="*/ 420 h 449"/>
                <a:gd name="T30" fmla="*/ 343 w 705"/>
                <a:gd name="T31" fmla="*/ 440 h 449"/>
                <a:gd name="T32" fmla="*/ 705 w 705"/>
                <a:gd name="T33"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5" h="449">
                  <a:moveTo>
                    <a:pt x="705" y="449"/>
                  </a:moveTo>
                  <a:lnTo>
                    <a:pt x="702" y="396"/>
                  </a:lnTo>
                  <a:lnTo>
                    <a:pt x="691" y="354"/>
                  </a:lnTo>
                  <a:lnTo>
                    <a:pt x="679" y="273"/>
                  </a:lnTo>
                  <a:lnTo>
                    <a:pt x="677" y="204"/>
                  </a:lnTo>
                  <a:lnTo>
                    <a:pt x="666" y="184"/>
                  </a:lnTo>
                  <a:lnTo>
                    <a:pt x="655" y="153"/>
                  </a:lnTo>
                  <a:lnTo>
                    <a:pt x="655" y="87"/>
                  </a:lnTo>
                  <a:lnTo>
                    <a:pt x="659" y="62"/>
                  </a:lnTo>
                  <a:lnTo>
                    <a:pt x="648" y="29"/>
                  </a:lnTo>
                  <a:lnTo>
                    <a:pt x="468" y="25"/>
                  </a:lnTo>
                  <a:lnTo>
                    <a:pt x="353" y="21"/>
                  </a:lnTo>
                  <a:lnTo>
                    <a:pt x="187" y="14"/>
                  </a:lnTo>
                  <a:lnTo>
                    <a:pt x="43" y="0"/>
                  </a:lnTo>
                  <a:lnTo>
                    <a:pt x="0" y="420"/>
                  </a:lnTo>
                  <a:lnTo>
                    <a:pt x="343" y="440"/>
                  </a:lnTo>
                  <a:lnTo>
                    <a:pt x="705" y="449"/>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10" name="MONTANA">
              <a:extLst>
                <a:ext uri="{C183D7F6-B498-43B3-948B-1728B52AA6E4}">
                  <adec:decorative xmlns:adec="http://schemas.microsoft.com/office/drawing/2017/decorative" val="1"/>
                </a:ext>
              </a:extLst>
            </p:cNvPr>
            <p:cNvSpPr>
              <a:spLocks/>
            </p:cNvSpPr>
            <p:nvPr/>
          </p:nvSpPr>
          <p:spPr bwMode="auto">
            <a:xfrm>
              <a:off x="5237698" y="1826944"/>
              <a:ext cx="1476802" cy="935175"/>
            </a:xfrm>
            <a:custGeom>
              <a:avLst/>
              <a:gdLst>
                <a:gd name="T0" fmla="*/ 1107 w 1107"/>
                <a:gd name="T1" fmla="*/ 163 h 701"/>
                <a:gd name="T2" fmla="*/ 915 w 1107"/>
                <a:gd name="T3" fmla="*/ 145 h 701"/>
                <a:gd name="T4" fmla="*/ 733 w 1107"/>
                <a:gd name="T5" fmla="*/ 122 h 701"/>
                <a:gd name="T6" fmla="*/ 550 w 1107"/>
                <a:gd name="T7" fmla="*/ 97 h 701"/>
                <a:gd name="T8" fmla="*/ 349 w 1107"/>
                <a:gd name="T9" fmla="*/ 64 h 701"/>
                <a:gd name="T10" fmla="*/ 233 w 1107"/>
                <a:gd name="T11" fmla="*/ 42 h 701"/>
                <a:gd name="T12" fmla="*/ 28 w 1107"/>
                <a:gd name="T13" fmla="*/ 0 h 701"/>
                <a:gd name="T14" fmla="*/ 0 w 1107"/>
                <a:gd name="T15" fmla="*/ 133 h 701"/>
                <a:gd name="T16" fmla="*/ 22 w 1107"/>
                <a:gd name="T17" fmla="*/ 180 h 701"/>
                <a:gd name="T18" fmla="*/ 13 w 1107"/>
                <a:gd name="T19" fmla="*/ 208 h 701"/>
                <a:gd name="T20" fmla="*/ 25 w 1107"/>
                <a:gd name="T21" fmla="*/ 238 h 701"/>
                <a:gd name="T22" fmla="*/ 46 w 1107"/>
                <a:gd name="T23" fmla="*/ 245 h 701"/>
                <a:gd name="T24" fmla="*/ 74 w 1107"/>
                <a:gd name="T25" fmla="*/ 312 h 701"/>
                <a:gd name="T26" fmla="*/ 91 w 1107"/>
                <a:gd name="T27" fmla="*/ 333 h 701"/>
                <a:gd name="T28" fmla="*/ 94 w 1107"/>
                <a:gd name="T29" fmla="*/ 341 h 701"/>
                <a:gd name="T30" fmla="*/ 114 w 1107"/>
                <a:gd name="T31" fmla="*/ 347 h 701"/>
                <a:gd name="T32" fmla="*/ 117 w 1107"/>
                <a:gd name="T33" fmla="*/ 359 h 701"/>
                <a:gd name="T34" fmla="*/ 74 w 1107"/>
                <a:gd name="T35" fmla="*/ 470 h 701"/>
                <a:gd name="T36" fmla="*/ 74 w 1107"/>
                <a:gd name="T37" fmla="*/ 486 h 701"/>
                <a:gd name="T38" fmla="*/ 89 w 1107"/>
                <a:gd name="T39" fmla="*/ 506 h 701"/>
                <a:gd name="T40" fmla="*/ 96 w 1107"/>
                <a:gd name="T41" fmla="*/ 506 h 701"/>
                <a:gd name="T42" fmla="*/ 125 w 1107"/>
                <a:gd name="T43" fmla="*/ 487 h 701"/>
                <a:gd name="T44" fmla="*/ 130 w 1107"/>
                <a:gd name="T45" fmla="*/ 480 h 701"/>
                <a:gd name="T46" fmla="*/ 139 w 1107"/>
                <a:gd name="T47" fmla="*/ 484 h 701"/>
                <a:gd name="T48" fmla="*/ 138 w 1107"/>
                <a:gd name="T49" fmla="*/ 517 h 701"/>
                <a:gd name="T50" fmla="*/ 155 w 1107"/>
                <a:gd name="T51" fmla="*/ 595 h 701"/>
                <a:gd name="T52" fmla="*/ 174 w 1107"/>
                <a:gd name="T53" fmla="*/ 611 h 701"/>
                <a:gd name="T54" fmla="*/ 180 w 1107"/>
                <a:gd name="T55" fmla="*/ 615 h 701"/>
                <a:gd name="T56" fmla="*/ 191 w 1107"/>
                <a:gd name="T57" fmla="*/ 629 h 701"/>
                <a:gd name="T58" fmla="*/ 188 w 1107"/>
                <a:gd name="T59" fmla="*/ 651 h 701"/>
                <a:gd name="T60" fmla="*/ 192 w 1107"/>
                <a:gd name="T61" fmla="*/ 673 h 701"/>
                <a:gd name="T62" fmla="*/ 199 w 1107"/>
                <a:gd name="T63" fmla="*/ 678 h 701"/>
                <a:gd name="T64" fmla="*/ 213 w 1107"/>
                <a:gd name="T65" fmla="*/ 664 h 701"/>
                <a:gd name="T66" fmla="*/ 230 w 1107"/>
                <a:gd name="T67" fmla="*/ 664 h 701"/>
                <a:gd name="T68" fmla="*/ 250 w 1107"/>
                <a:gd name="T69" fmla="*/ 675 h 701"/>
                <a:gd name="T70" fmla="*/ 266 w 1107"/>
                <a:gd name="T71" fmla="*/ 668 h 701"/>
                <a:gd name="T72" fmla="*/ 292 w 1107"/>
                <a:gd name="T73" fmla="*/ 668 h 701"/>
                <a:gd name="T74" fmla="*/ 314 w 1107"/>
                <a:gd name="T75" fmla="*/ 678 h 701"/>
                <a:gd name="T76" fmla="*/ 331 w 1107"/>
                <a:gd name="T77" fmla="*/ 675 h 701"/>
                <a:gd name="T78" fmla="*/ 335 w 1107"/>
                <a:gd name="T79" fmla="*/ 657 h 701"/>
                <a:gd name="T80" fmla="*/ 353 w 1107"/>
                <a:gd name="T81" fmla="*/ 653 h 701"/>
                <a:gd name="T82" fmla="*/ 363 w 1107"/>
                <a:gd name="T83" fmla="*/ 661 h 701"/>
                <a:gd name="T84" fmla="*/ 364 w 1107"/>
                <a:gd name="T85" fmla="*/ 681 h 701"/>
                <a:gd name="T86" fmla="*/ 374 w 1107"/>
                <a:gd name="T87" fmla="*/ 686 h 701"/>
                <a:gd name="T88" fmla="*/ 386 w 1107"/>
                <a:gd name="T89" fmla="*/ 617 h 701"/>
                <a:gd name="T90" fmla="*/ 1053 w 1107"/>
                <a:gd name="T91" fmla="*/ 701 h 701"/>
                <a:gd name="T92" fmla="*/ 1107 w 1107"/>
                <a:gd name="T93" fmla="*/ 163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7" h="701">
                  <a:moveTo>
                    <a:pt x="1107" y="163"/>
                  </a:moveTo>
                  <a:lnTo>
                    <a:pt x="915" y="145"/>
                  </a:lnTo>
                  <a:lnTo>
                    <a:pt x="733" y="122"/>
                  </a:lnTo>
                  <a:lnTo>
                    <a:pt x="550" y="97"/>
                  </a:lnTo>
                  <a:lnTo>
                    <a:pt x="349" y="64"/>
                  </a:lnTo>
                  <a:lnTo>
                    <a:pt x="233" y="42"/>
                  </a:lnTo>
                  <a:lnTo>
                    <a:pt x="28" y="0"/>
                  </a:lnTo>
                  <a:lnTo>
                    <a:pt x="0" y="133"/>
                  </a:lnTo>
                  <a:lnTo>
                    <a:pt x="22" y="180"/>
                  </a:lnTo>
                  <a:lnTo>
                    <a:pt x="13" y="208"/>
                  </a:lnTo>
                  <a:lnTo>
                    <a:pt x="25" y="238"/>
                  </a:lnTo>
                  <a:lnTo>
                    <a:pt x="46" y="245"/>
                  </a:lnTo>
                  <a:lnTo>
                    <a:pt x="74" y="312"/>
                  </a:lnTo>
                  <a:lnTo>
                    <a:pt x="91" y="333"/>
                  </a:lnTo>
                  <a:lnTo>
                    <a:pt x="94" y="341"/>
                  </a:lnTo>
                  <a:lnTo>
                    <a:pt x="114" y="347"/>
                  </a:lnTo>
                  <a:lnTo>
                    <a:pt x="117" y="359"/>
                  </a:lnTo>
                  <a:lnTo>
                    <a:pt x="74" y="470"/>
                  </a:lnTo>
                  <a:lnTo>
                    <a:pt x="74" y="486"/>
                  </a:lnTo>
                  <a:lnTo>
                    <a:pt x="89" y="506"/>
                  </a:lnTo>
                  <a:lnTo>
                    <a:pt x="96" y="506"/>
                  </a:lnTo>
                  <a:lnTo>
                    <a:pt x="125" y="487"/>
                  </a:lnTo>
                  <a:lnTo>
                    <a:pt x="130" y="480"/>
                  </a:lnTo>
                  <a:lnTo>
                    <a:pt x="139" y="484"/>
                  </a:lnTo>
                  <a:lnTo>
                    <a:pt x="138" y="517"/>
                  </a:lnTo>
                  <a:lnTo>
                    <a:pt x="155" y="595"/>
                  </a:lnTo>
                  <a:lnTo>
                    <a:pt x="174" y="611"/>
                  </a:lnTo>
                  <a:lnTo>
                    <a:pt x="180" y="615"/>
                  </a:lnTo>
                  <a:lnTo>
                    <a:pt x="191" y="629"/>
                  </a:lnTo>
                  <a:lnTo>
                    <a:pt x="188" y="651"/>
                  </a:lnTo>
                  <a:lnTo>
                    <a:pt x="192" y="673"/>
                  </a:lnTo>
                  <a:lnTo>
                    <a:pt x="199" y="678"/>
                  </a:lnTo>
                  <a:lnTo>
                    <a:pt x="213" y="664"/>
                  </a:lnTo>
                  <a:lnTo>
                    <a:pt x="230" y="664"/>
                  </a:lnTo>
                  <a:lnTo>
                    <a:pt x="250" y="675"/>
                  </a:lnTo>
                  <a:lnTo>
                    <a:pt x="266" y="668"/>
                  </a:lnTo>
                  <a:lnTo>
                    <a:pt x="292" y="668"/>
                  </a:lnTo>
                  <a:lnTo>
                    <a:pt x="314" y="678"/>
                  </a:lnTo>
                  <a:lnTo>
                    <a:pt x="331" y="675"/>
                  </a:lnTo>
                  <a:lnTo>
                    <a:pt x="335" y="657"/>
                  </a:lnTo>
                  <a:lnTo>
                    <a:pt x="353" y="653"/>
                  </a:lnTo>
                  <a:lnTo>
                    <a:pt x="363" y="661"/>
                  </a:lnTo>
                  <a:lnTo>
                    <a:pt x="364" y="681"/>
                  </a:lnTo>
                  <a:lnTo>
                    <a:pt x="374" y="686"/>
                  </a:lnTo>
                  <a:lnTo>
                    <a:pt x="386" y="617"/>
                  </a:lnTo>
                  <a:lnTo>
                    <a:pt x="1053" y="701"/>
                  </a:lnTo>
                  <a:lnTo>
                    <a:pt x="1107" y="163"/>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64" name="LABEL">
              <a:extLst>
                <a:ext uri="{C183D7F6-B498-43B3-948B-1728B52AA6E4}">
                  <adec:decorative xmlns:adec="http://schemas.microsoft.com/office/drawing/2017/decorative" val="1"/>
                </a:ext>
              </a:extLst>
            </p:cNvPr>
            <p:cNvSpPr/>
            <p:nvPr/>
          </p:nvSpPr>
          <p:spPr>
            <a:xfrm>
              <a:off x="6127252" y="1382290"/>
              <a:ext cx="914400" cy="245986"/>
            </a:xfrm>
            <a:prstGeom prst="roundRect">
              <a:avLst/>
            </a:prstGeom>
            <a:solidFill>
              <a:srgbClr val="7030A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sym typeface="Calibri"/>
                </a:rPr>
                <a:t>REGION 8</a:t>
              </a:r>
            </a:p>
          </p:txBody>
        </p:sp>
        <p:cxnSp>
          <p:nvCxnSpPr>
            <p:cNvPr id="34" name="Straight Connector 33">
              <a:extLst>
                <a:ext uri="{FF2B5EF4-FFF2-40B4-BE49-F238E27FC236}">
                  <a16:creationId xmlns:a16="http://schemas.microsoft.com/office/drawing/2014/main" id="{9070C4F3-1A9F-42C0-848F-FF67372FDBA6}"/>
                </a:ext>
                <a:ext uri="{C183D7F6-B498-43B3-948B-1728B52AA6E4}">
                  <adec:decorative xmlns:adec="http://schemas.microsoft.com/office/drawing/2017/decorative" val="1"/>
                </a:ext>
              </a:extLst>
            </p:cNvPr>
            <p:cNvCxnSpPr>
              <a:cxnSpLocks/>
            </p:cNvCxnSpPr>
            <p:nvPr/>
          </p:nvCxnSpPr>
          <p:spPr>
            <a:xfrm flipH="1">
              <a:off x="6271722" y="1643986"/>
              <a:ext cx="307023" cy="748041"/>
            </a:xfrm>
            <a:prstGeom prst="line">
              <a:avLst/>
            </a:prstGeom>
            <a:ln w="19050">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8" name="Region 9" descr="Region 9: Pacific Southwest includes Puerto Rico, California, Nevada, and Arizona.">
            <a:extLst>
              <a:ext uri="{FF2B5EF4-FFF2-40B4-BE49-F238E27FC236}">
                <a16:creationId xmlns:a16="http://schemas.microsoft.com/office/drawing/2014/main" id="{D51EC03F-0079-4701-A19D-77131BE848AB}"/>
              </a:ext>
            </a:extLst>
          </p:cNvPr>
          <p:cNvGrpSpPr/>
          <p:nvPr/>
        </p:nvGrpSpPr>
        <p:grpSpPr>
          <a:xfrm>
            <a:off x="2993173" y="2766741"/>
            <a:ext cx="2753295" cy="2899439"/>
            <a:chOff x="3012222" y="2833414"/>
            <a:chExt cx="2753294" cy="2899439"/>
          </a:xfrm>
        </p:grpSpPr>
        <p:sp>
          <p:nvSpPr>
            <p:cNvPr id="134" name="ARIZONA">
              <a:extLst>
                <a:ext uri="{FF2B5EF4-FFF2-40B4-BE49-F238E27FC236}">
                  <a16:creationId xmlns:a16="http://schemas.microsoft.com/office/drawing/2014/main" id="{CCCA62EE-83CB-4873-9489-10417759ED29}"/>
                </a:ext>
                <a:ext uri="{C183D7F6-B498-43B3-948B-1728B52AA6E4}">
                  <adec:decorative xmlns:adec="http://schemas.microsoft.com/office/drawing/2017/decorative" val="1"/>
                </a:ext>
              </a:extLst>
            </p:cNvPr>
            <p:cNvSpPr>
              <a:spLocks/>
            </p:cNvSpPr>
            <p:nvPr/>
          </p:nvSpPr>
          <p:spPr bwMode="auto">
            <a:xfrm>
              <a:off x="4786317" y="4066138"/>
              <a:ext cx="979199" cy="1091260"/>
            </a:xfrm>
            <a:custGeom>
              <a:avLst/>
              <a:gdLst>
                <a:gd name="T0" fmla="*/ 19 w 734"/>
                <a:gd name="T1" fmla="*/ 528 h 818"/>
                <a:gd name="T2" fmla="*/ 2 w 734"/>
                <a:gd name="T3" fmla="*/ 540 h 818"/>
                <a:gd name="T4" fmla="*/ 0 w 734"/>
                <a:gd name="T5" fmla="*/ 549 h 818"/>
                <a:gd name="T6" fmla="*/ 3 w 734"/>
                <a:gd name="T7" fmla="*/ 556 h 818"/>
                <a:gd name="T8" fmla="*/ 120 w 734"/>
                <a:gd name="T9" fmla="*/ 623 h 818"/>
                <a:gd name="T10" fmla="*/ 197 w 734"/>
                <a:gd name="T11" fmla="*/ 670 h 818"/>
                <a:gd name="T12" fmla="*/ 289 w 734"/>
                <a:gd name="T13" fmla="*/ 723 h 818"/>
                <a:gd name="T14" fmla="*/ 394 w 734"/>
                <a:gd name="T15" fmla="*/ 785 h 818"/>
                <a:gd name="T16" fmla="*/ 470 w 734"/>
                <a:gd name="T17" fmla="*/ 801 h 818"/>
                <a:gd name="T18" fmla="*/ 626 w 734"/>
                <a:gd name="T19" fmla="*/ 818 h 818"/>
                <a:gd name="T20" fmla="*/ 734 w 734"/>
                <a:gd name="T21" fmla="*/ 73 h 818"/>
                <a:gd name="T22" fmla="*/ 211 w 734"/>
                <a:gd name="T23" fmla="*/ 0 h 818"/>
                <a:gd name="T24" fmla="*/ 192 w 734"/>
                <a:gd name="T25" fmla="*/ 101 h 818"/>
                <a:gd name="T26" fmla="*/ 181 w 734"/>
                <a:gd name="T27" fmla="*/ 101 h 818"/>
                <a:gd name="T28" fmla="*/ 170 w 734"/>
                <a:gd name="T29" fmla="*/ 119 h 818"/>
                <a:gd name="T30" fmla="*/ 155 w 734"/>
                <a:gd name="T31" fmla="*/ 117 h 818"/>
                <a:gd name="T32" fmla="*/ 147 w 734"/>
                <a:gd name="T33" fmla="*/ 100 h 818"/>
                <a:gd name="T34" fmla="*/ 130 w 734"/>
                <a:gd name="T35" fmla="*/ 98 h 818"/>
                <a:gd name="T36" fmla="*/ 125 w 734"/>
                <a:gd name="T37" fmla="*/ 91 h 818"/>
                <a:gd name="T38" fmla="*/ 119 w 734"/>
                <a:gd name="T39" fmla="*/ 91 h 818"/>
                <a:gd name="T40" fmla="*/ 113 w 734"/>
                <a:gd name="T41" fmla="*/ 95 h 818"/>
                <a:gd name="T42" fmla="*/ 102 w 734"/>
                <a:gd name="T43" fmla="*/ 101 h 818"/>
                <a:gd name="T44" fmla="*/ 100 w 734"/>
                <a:gd name="T45" fmla="*/ 145 h 818"/>
                <a:gd name="T46" fmla="*/ 98 w 734"/>
                <a:gd name="T47" fmla="*/ 156 h 818"/>
                <a:gd name="T48" fmla="*/ 95 w 734"/>
                <a:gd name="T49" fmla="*/ 234 h 818"/>
                <a:gd name="T50" fmla="*/ 86 w 734"/>
                <a:gd name="T51" fmla="*/ 248 h 818"/>
                <a:gd name="T52" fmla="*/ 83 w 734"/>
                <a:gd name="T53" fmla="*/ 268 h 818"/>
                <a:gd name="T54" fmla="*/ 100 w 734"/>
                <a:gd name="T55" fmla="*/ 300 h 818"/>
                <a:gd name="T56" fmla="*/ 108 w 734"/>
                <a:gd name="T57" fmla="*/ 336 h 818"/>
                <a:gd name="T58" fmla="*/ 113 w 734"/>
                <a:gd name="T59" fmla="*/ 342 h 818"/>
                <a:gd name="T60" fmla="*/ 119 w 734"/>
                <a:gd name="T61" fmla="*/ 345 h 818"/>
                <a:gd name="T62" fmla="*/ 119 w 734"/>
                <a:gd name="T63" fmla="*/ 359 h 818"/>
                <a:gd name="T64" fmla="*/ 108 w 734"/>
                <a:gd name="T65" fmla="*/ 368 h 818"/>
                <a:gd name="T66" fmla="*/ 86 w 734"/>
                <a:gd name="T67" fmla="*/ 379 h 818"/>
                <a:gd name="T68" fmla="*/ 75 w 734"/>
                <a:gd name="T69" fmla="*/ 392 h 818"/>
                <a:gd name="T70" fmla="*/ 66 w 734"/>
                <a:gd name="T71" fmla="*/ 414 h 818"/>
                <a:gd name="T72" fmla="*/ 61 w 734"/>
                <a:gd name="T73" fmla="*/ 445 h 818"/>
                <a:gd name="T74" fmla="*/ 44 w 734"/>
                <a:gd name="T75" fmla="*/ 462 h 818"/>
                <a:gd name="T76" fmla="*/ 31 w 734"/>
                <a:gd name="T77" fmla="*/ 467 h 818"/>
                <a:gd name="T78" fmla="*/ 31 w 734"/>
                <a:gd name="T79" fmla="*/ 471 h 818"/>
                <a:gd name="T80" fmla="*/ 30 w 734"/>
                <a:gd name="T81" fmla="*/ 482 h 818"/>
                <a:gd name="T82" fmla="*/ 31 w 734"/>
                <a:gd name="T83" fmla="*/ 487 h 818"/>
                <a:gd name="T84" fmla="*/ 55 w 734"/>
                <a:gd name="T85" fmla="*/ 490 h 818"/>
                <a:gd name="T86" fmla="*/ 52 w 734"/>
                <a:gd name="T87" fmla="*/ 507 h 818"/>
                <a:gd name="T88" fmla="*/ 42 w 734"/>
                <a:gd name="T89" fmla="*/ 521 h 818"/>
                <a:gd name="T90" fmla="*/ 19 w 734"/>
                <a:gd name="T91" fmla="*/ 52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4" h="818">
                  <a:moveTo>
                    <a:pt x="19" y="528"/>
                  </a:moveTo>
                  <a:lnTo>
                    <a:pt x="2" y="540"/>
                  </a:lnTo>
                  <a:lnTo>
                    <a:pt x="0" y="549"/>
                  </a:lnTo>
                  <a:lnTo>
                    <a:pt x="3" y="556"/>
                  </a:lnTo>
                  <a:lnTo>
                    <a:pt x="120" y="623"/>
                  </a:lnTo>
                  <a:lnTo>
                    <a:pt x="197" y="670"/>
                  </a:lnTo>
                  <a:lnTo>
                    <a:pt x="289" y="723"/>
                  </a:lnTo>
                  <a:lnTo>
                    <a:pt x="394" y="785"/>
                  </a:lnTo>
                  <a:lnTo>
                    <a:pt x="470" y="801"/>
                  </a:lnTo>
                  <a:lnTo>
                    <a:pt x="626" y="818"/>
                  </a:lnTo>
                  <a:lnTo>
                    <a:pt x="734" y="73"/>
                  </a:lnTo>
                  <a:lnTo>
                    <a:pt x="211" y="0"/>
                  </a:lnTo>
                  <a:lnTo>
                    <a:pt x="192" y="101"/>
                  </a:lnTo>
                  <a:lnTo>
                    <a:pt x="181" y="101"/>
                  </a:lnTo>
                  <a:lnTo>
                    <a:pt x="170" y="119"/>
                  </a:lnTo>
                  <a:lnTo>
                    <a:pt x="155" y="117"/>
                  </a:lnTo>
                  <a:lnTo>
                    <a:pt x="147" y="100"/>
                  </a:lnTo>
                  <a:lnTo>
                    <a:pt x="130" y="98"/>
                  </a:lnTo>
                  <a:lnTo>
                    <a:pt x="125" y="91"/>
                  </a:lnTo>
                  <a:lnTo>
                    <a:pt x="119" y="91"/>
                  </a:lnTo>
                  <a:lnTo>
                    <a:pt x="113" y="95"/>
                  </a:lnTo>
                  <a:lnTo>
                    <a:pt x="102" y="101"/>
                  </a:lnTo>
                  <a:lnTo>
                    <a:pt x="100" y="145"/>
                  </a:lnTo>
                  <a:lnTo>
                    <a:pt x="98" y="156"/>
                  </a:lnTo>
                  <a:lnTo>
                    <a:pt x="95" y="234"/>
                  </a:lnTo>
                  <a:lnTo>
                    <a:pt x="86" y="248"/>
                  </a:lnTo>
                  <a:lnTo>
                    <a:pt x="83" y="268"/>
                  </a:lnTo>
                  <a:lnTo>
                    <a:pt x="100" y="300"/>
                  </a:lnTo>
                  <a:lnTo>
                    <a:pt x="108" y="336"/>
                  </a:lnTo>
                  <a:lnTo>
                    <a:pt x="113" y="342"/>
                  </a:lnTo>
                  <a:lnTo>
                    <a:pt x="119" y="345"/>
                  </a:lnTo>
                  <a:lnTo>
                    <a:pt x="119" y="359"/>
                  </a:lnTo>
                  <a:lnTo>
                    <a:pt x="108" y="368"/>
                  </a:lnTo>
                  <a:lnTo>
                    <a:pt x="86" y="379"/>
                  </a:lnTo>
                  <a:lnTo>
                    <a:pt x="75" y="392"/>
                  </a:lnTo>
                  <a:lnTo>
                    <a:pt x="66" y="414"/>
                  </a:lnTo>
                  <a:lnTo>
                    <a:pt x="61" y="445"/>
                  </a:lnTo>
                  <a:lnTo>
                    <a:pt x="44" y="462"/>
                  </a:lnTo>
                  <a:lnTo>
                    <a:pt x="31" y="467"/>
                  </a:lnTo>
                  <a:lnTo>
                    <a:pt x="31" y="471"/>
                  </a:lnTo>
                  <a:lnTo>
                    <a:pt x="30" y="482"/>
                  </a:lnTo>
                  <a:lnTo>
                    <a:pt x="31" y="487"/>
                  </a:lnTo>
                  <a:lnTo>
                    <a:pt x="55" y="490"/>
                  </a:lnTo>
                  <a:lnTo>
                    <a:pt x="52" y="507"/>
                  </a:lnTo>
                  <a:lnTo>
                    <a:pt x="42" y="521"/>
                  </a:lnTo>
                  <a:lnTo>
                    <a:pt x="19" y="528"/>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35" name="NEVADA">
              <a:extLst>
                <a:ext uri="{FF2B5EF4-FFF2-40B4-BE49-F238E27FC236}">
                  <a16:creationId xmlns:a16="http://schemas.microsoft.com/office/drawing/2014/main" id="{4258E97A-8A26-4A42-96B1-44694D723855}"/>
                </a:ext>
                <a:ext uri="{C183D7F6-B498-43B3-948B-1728B52AA6E4}">
                  <adec:decorative xmlns:adec="http://schemas.microsoft.com/office/drawing/2017/decorative" val="1"/>
                </a:ext>
              </a:extLst>
            </p:cNvPr>
            <p:cNvSpPr>
              <a:spLocks/>
            </p:cNvSpPr>
            <p:nvPr/>
          </p:nvSpPr>
          <p:spPr bwMode="auto">
            <a:xfrm>
              <a:off x="4304722" y="2956201"/>
              <a:ext cx="935175" cy="1439449"/>
            </a:xfrm>
            <a:custGeom>
              <a:avLst/>
              <a:gdLst>
                <a:gd name="T0" fmla="*/ 701 w 701"/>
                <a:gd name="T1" fmla="*/ 128 h 1079"/>
                <a:gd name="T2" fmla="*/ 553 w 701"/>
                <a:gd name="T3" fmla="*/ 933 h 1079"/>
                <a:gd name="T4" fmla="*/ 542 w 701"/>
                <a:gd name="T5" fmla="*/ 935 h 1079"/>
                <a:gd name="T6" fmla="*/ 531 w 701"/>
                <a:gd name="T7" fmla="*/ 951 h 1079"/>
                <a:gd name="T8" fmla="*/ 517 w 701"/>
                <a:gd name="T9" fmla="*/ 951 h 1079"/>
                <a:gd name="T10" fmla="*/ 508 w 701"/>
                <a:gd name="T11" fmla="*/ 933 h 1079"/>
                <a:gd name="T12" fmla="*/ 492 w 701"/>
                <a:gd name="T13" fmla="*/ 930 h 1079"/>
                <a:gd name="T14" fmla="*/ 486 w 701"/>
                <a:gd name="T15" fmla="*/ 924 h 1079"/>
                <a:gd name="T16" fmla="*/ 480 w 701"/>
                <a:gd name="T17" fmla="*/ 924 h 1079"/>
                <a:gd name="T18" fmla="*/ 463 w 701"/>
                <a:gd name="T19" fmla="*/ 933 h 1079"/>
                <a:gd name="T20" fmla="*/ 461 w 701"/>
                <a:gd name="T21" fmla="*/ 976 h 1079"/>
                <a:gd name="T22" fmla="*/ 459 w 701"/>
                <a:gd name="T23" fmla="*/ 1012 h 1079"/>
                <a:gd name="T24" fmla="*/ 456 w 701"/>
                <a:gd name="T25" fmla="*/ 1066 h 1079"/>
                <a:gd name="T26" fmla="*/ 447 w 701"/>
                <a:gd name="T27" fmla="*/ 1079 h 1079"/>
                <a:gd name="T28" fmla="*/ 433 w 701"/>
                <a:gd name="T29" fmla="*/ 1072 h 1079"/>
                <a:gd name="T30" fmla="*/ 0 w 701"/>
                <a:gd name="T31" fmla="*/ 421 h 1079"/>
                <a:gd name="T32" fmla="*/ 119 w 701"/>
                <a:gd name="T33" fmla="*/ 0 h 1079"/>
                <a:gd name="T34" fmla="*/ 701 w 701"/>
                <a:gd name="T35" fmla="*/ 128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1" h="1079">
                  <a:moveTo>
                    <a:pt x="701" y="128"/>
                  </a:moveTo>
                  <a:lnTo>
                    <a:pt x="553" y="933"/>
                  </a:lnTo>
                  <a:lnTo>
                    <a:pt x="542" y="935"/>
                  </a:lnTo>
                  <a:lnTo>
                    <a:pt x="531" y="951"/>
                  </a:lnTo>
                  <a:lnTo>
                    <a:pt x="517" y="951"/>
                  </a:lnTo>
                  <a:lnTo>
                    <a:pt x="508" y="933"/>
                  </a:lnTo>
                  <a:lnTo>
                    <a:pt x="492" y="930"/>
                  </a:lnTo>
                  <a:lnTo>
                    <a:pt x="486" y="924"/>
                  </a:lnTo>
                  <a:lnTo>
                    <a:pt x="480" y="924"/>
                  </a:lnTo>
                  <a:lnTo>
                    <a:pt x="463" y="933"/>
                  </a:lnTo>
                  <a:lnTo>
                    <a:pt x="461" y="976"/>
                  </a:lnTo>
                  <a:lnTo>
                    <a:pt x="459" y="1012"/>
                  </a:lnTo>
                  <a:lnTo>
                    <a:pt x="456" y="1066"/>
                  </a:lnTo>
                  <a:lnTo>
                    <a:pt x="447" y="1079"/>
                  </a:lnTo>
                  <a:lnTo>
                    <a:pt x="433" y="1072"/>
                  </a:lnTo>
                  <a:lnTo>
                    <a:pt x="0" y="421"/>
                  </a:lnTo>
                  <a:lnTo>
                    <a:pt x="119" y="0"/>
                  </a:lnTo>
                  <a:lnTo>
                    <a:pt x="701" y="128"/>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sym typeface="Calibri"/>
              </a:endParaRPr>
            </a:p>
          </p:txBody>
        </p:sp>
        <p:sp>
          <p:nvSpPr>
            <p:cNvPr id="136" name="CALIFORNIA">
              <a:extLst>
                <a:ext uri="{FF2B5EF4-FFF2-40B4-BE49-F238E27FC236}">
                  <a16:creationId xmlns:a16="http://schemas.microsoft.com/office/drawing/2014/main" id="{F877A437-ABE1-4181-8F4B-936A4DDC1514}"/>
                </a:ext>
                <a:ext uri="{C183D7F6-B498-43B3-948B-1728B52AA6E4}">
                  <adec:decorative xmlns:adec="http://schemas.microsoft.com/office/drawing/2017/decorative" val="1"/>
                </a:ext>
              </a:extLst>
            </p:cNvPr>
            <p:cNvSpPr>
              <a:spLocks noEditPoints="1"/>
            </p:cNvSpPr>
            <p:nvPr/>
          </p:nvSpPr>
          <p:spPr bwMode="auto">
            <a:xfrm>
              <a:off x="3784440" y="2833414"/>
              <a:ext cx="1160631" cy="1939721"/>
            </a:xfrm>
            <a:custGeom>
              <a:avLst/>
              <a:gdLst>
                <a:gd name="T0" fmla="*/ 801 w 870"/>
                <a:gd name="T1" fmla="*/ 1439 h 1454"/>
                <a:gd name="T2" fmla="*/ 779 w 870"/>
                <a:gd name="T3" fmla="*/ 1412 h 1454"/>
                <a:gd name="T4" fmla="*/ 793 w 870"/>
                <a:gd name="T5" fmla="*/ 1392 h 1454"/>
                <a:gd name="T6" fmla="*/ 824 w 870"/>
                <a:gd name="T7" fmla="*/ 1322 h 1454"/>
                <a:gd name="T8" fmla="*/ 870 w 870"/>
                <a:gd name="T9" fmla="*/ 1289 h 1454"/>
                <a:gd name="T10" fmla="*/ 857 w 870"/>
                <a:gd name="T11" fmla="*/ 1266 h 1454"/>
                <a:gd name="T12" fmla="*/ 837 w 870"/>
                <a:gd name="T13" fmla="*/ 1177 h 1454"/>
                <a:gd name="T14" fmla="*/ 509 w 870"/>
                <a:gd name="T15" fmla="*/ 98 h 1454"/>
                <a:gd name="T16" fmla="*/ 80 w 870"/>
                <a:gd name="T17" fmla="*/ 76 h 1454"/>
                <a:gd name="T18" fmla="*/ 25 w 870"/>
                <a:gd name="T19" fmla="*/ 173 h 1454"/>
                <a:gd name="T20" fmla="*/ 0 w 870"/>
                <a:gd name="T21" fmla="*/ 224 h 1454"/>
                <a:gd name="T22" fmla="*/ 34 w 870"/>
                <a:gd name="T23" fmla="*/ 298 h 1454"/>
                <a:gd name="T24" fmla="*/ 17 w 870"/>
                <a:gd name="T25" fmla="*/ 395 h 1454"/>
                <a:gd name="T26" fmla="*/ 39 w 870"/>
                <a:gd name="T27" fmla="*/ 470 h 1454"/>
                <a:gd name="T28" fmla="*/ 59 w 870"/>
                <a:gd name="T29" fmla="*/ 546 h 1454"/>
                <a:gd name="T30" fmla="*/ 94 w 870"/>
                <a:gd name="T31" fmla="*/ 601 h 1454"/>
                <a:gd name="T32" fmla="*/ 83 w 870"/>
                <a:gd name="T33" fmla="*/ 643 h 1454"/>
                <a:gd name="T34" fmla="*/ 108 w 870"/>
                <a:gd name="T35" fmla="*/ 733 h 1454"/>
                <a:gd name="T36" fmla="*/ 125 w 870"/>
                <a:gd name="T37" fmla="*/ 775 h 1454"/>
                <a:gd name="T38" fmla="*/ 100 w 870"/>
                <a:gd name="T39" fmla="*/ 810 h 1454"/>
                <a:gd name="T40" fmla="*/ 133 w 870"/>
                <a:gd name="T41" fmla="*/ 889 h 1454"/>
                <a:gd name="T42" fmla="*/ 170 w 870"/>
                <a:gd name="T43" fmla="*/ 974 h 1454"/>
                <a:gd name="T44" fmla="*/ 194 w 870"/>
                <a:gd name="T45" fmla="*/ 1014 h 1454"/>
                <a:gd name="T46" fmla="*/ 176 w 870"/>
                <a:gd name="T47" fmla="*/ 1086 h 1454"/>
                <a:gd name="T48" fmla="*/ 216 w 870"/>
                <a:gd name="T49" fmla="*/ 1119 h 1454"/>
                <a:gd name="T50" fmla="*/ 286 w 870"/>
                <a:gd name="T51" fmla="*/ 1142 h 1454"/>
                <a:gd name="T52" fmla="*/ 328 w 870"/>
                <a:gd name="T53" fmla="*/ 1206 h 1454"/>
                <a:gd name="T54" fmla="*/ 390 w 870"/>
                <a:gd name="T55" fmla="*/ 1238 h 1454"/>
                <a:gd name="T56" fmla="*/ 389 w 870"/>
                <a:gd name="T57" fmla="*/ 1267 h 1454"/>
                <a:gd name="T58" fmla="*/ 445 w 870"/>
                <a:gd name="T59" fmla="*/ 1262 h 1454"/>
                <a:gd name="T60" fmla="*/ 490 w 870"/>
                <a:gd name="T61" fmla="*/ 1330 h 1454"/>
                <a:gd name="T62" fmla="*/ 495 w 870"/>
                <a:gd name="T63" fmla="*/ 1420 h 1454"/>
                <a:gd name="T64" fmla="*/ 768 w 870"/>
                <a:gd name="T65" fmla="*/ 1454 h 1454"/>
                <a:gd name="T66" fmla="*/ 225 w 870"/>
                <a:gd name="T67" fmla="*/ 1198 h 1454"/>
                <a:gd name="T68" fmla="*/ 197 w 870"/>
                <a:gd name="T69" fmla="*/ 1181 h 1454"/>
                <a:gd name="T70" fmla="*/ 237 w 870"/>
                <a:gd name="T71" fmla="*/ 1177 h 1454"/>
                <a:gd name="T72" fmla="*/ 273 w 870"/>
                <a:gd name="T73" fmla="*/ 1202 h 1454"/>
                <a:gd name="T74" fmla="*/ 230 w 870"/>
                <a:gd name="T75" fmla="*/ 1181 h 1454"/>
                <a:gd name="T76" fmla="*/ 375 w 870"/>
                <a:gd name="T77" fmla="*/ 1325 h 1454"/>
                <a:gd name="T78" fmla="*/ 383 w 870"/>
                <a:gd name="T79" fmla="*/ 1309 h 1454"/>
                <a:gd name="T80" fmla="*/ 359 w 870"/>
                <a:gd name="T81" fmla="*/ 1305 h 1454"/>
                <a:gd name="T82" fmla="*/ 369 w 870"/>
                <a:gd name="T83" fmla="*/ 1390 h 1454"/>
                <a:gd name="T84" fmla="*/ 351 w 870"/>
                <a:gd name="T85" fmla="*/ 1384 h 1454"/>
                <a:gd name="T86" fmla="*/ 347 w 870"/>
                <a:gd name="T87" fmla="*/ 1373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0" h="1454">
                  <a:moveTo>
                    <a:pt x="768" y="1454"/>
                  </a:moveTo>
                  <a:lnTo>
                    <a:pt x="793" y="1451"/>
                  </a:lnTo>
                  <a:lnTo>
                    <a:pt x="801" y="1439"/>
                  </a:lnTo>
                  <a:lnTo>
                    <a:pt x="806" y="1420"/>
                  </a:lnTo>
                  <a:lnTo>
                    <a:pt x="782" y="1417"/>
                  </a:lnTo>
                  <a:lnTo>
                    <a:pt x="779" y="1412"/>
                  </a:lnTo>
                  <a:lnTo>
                    <a:pt x="782" y="1400"/>
                  </a:lnTo>
                  <a:lnTo>
                    <a:pt x="782" y="1397"/>
                  </a:lnTo>
                  <a:lnTo>
                    <a:pt x="793" y="1392"/>
                  </a:lnTo>
                  <a:lnTo>
                    <a:pt x="814" y="1375"/>
                  </a:lnTo>
                  <a:lnTo>
                    <a:pt x="817" y="1344"/>
                  </a:lnTo>
                  <a:lnTo>
                    <a:pt x="824" y="1322"/>
                  </a:lnTo>
                  <a:lnTo>
                    <a:pt x="837" y="1308"/>
                  </a:lnTo>
                  <a:lnTo>
                    <a:pt x="859" y="1298"/>
                  </a:lnTo>
                  <a:lnTo>
                    <a:pt x="870" y="1289"/>
                  </a:lnTo>
                  <a:lnTo>
                    <a:pt x="870" y="1275"/>
                  </a:lnTo>
                  <a:lnTo>
                    <a:pt x="864" y="1272"/>
                  </a:lnTo>
                  <a:lnTo>
                    <a:pt x="857" y="1266"/>
                  </a:lnTo>
                  <a:lnTo>
                    <a:pt x="849" y="1228"/>
                  </a:lnTo>
                  <a:lnTo>
                    <a:pt x="834" y="1198"/>
                  </a:lnTo>
                  <a:lnTo>
                    <a:pt x="837" y="1177"/>
                  </a:lnTo>
                  <a:lnTo>
                    <a:pt x="821" y="1170"/>
                  </a:lnTo>
                  <a:lnTo>
                    <a:pt x="390" y="519"/>
                  </a:lnTo>
                  <a:lnTo>
                    <a:pt x="509" y="98"/>
                  </a:lnTo>
                  <a:lnTo>
                    <a:pt x="89" y="0"/>
                  </a:lnTo>
                  <a:lnTo>
                    <a:pt x="80" y="29"/>
                  </a:lnTo>
                  <a:lnTo>
                    <a:pt x="80" y="76"/>
                  </a:lnTo>
                  <a:lnTo>
                    <a:pt x="47" y="150"/>
                  </a:lnTo>
                  <a:lnTo>
                    <a:pt x="28" y="165"/>
                  </a:lnTo>
                  <a:lnTo>
                    <a:pt x="25" y="173"/>
                  </a:lnTo>
                  <a:lnTo>
                    <a:pt x="14" y="178"/>
                  </a:lnTo>
                  <a:lnTo>
                    <a:pt x="5" y="204"/>
                  </a:lnTo>
                  <a:lnTo>
                    <a:pt x="0" y="224"/>
                  </a:lnTo>
                  <a:lnTo>
                    <a:pt x="17" y="249"/>
                  </a:lnTo>
                  <a:lnTo>
                    <a:pt x="28" y="276"/>
                  </a:lnTo>
                  <a:lnTo>
                    <a:pt x="34" y="298"/>
                  </a:lnTo>
                  <a:lnTo>
                    <a:pt x="33" y="338"/>
                  </a:lnTo>
                  <a:lnTo>
                    <a:pt x="22" y="359"/>
                  </a:lnTo>
                  <a:lnTo>
                    <a:pt x="17" y="395"/>
                  </a:lnTo>
                  <a:lnTo>
                    <a:pt x="11" y="418"/>
                  </a:lnTo>
                  <a:lnTo>
                    <a:pt x="22" y="441"/>
                  </a:lnTo>
                  <a:lnTo>
                    <a:pt x="39" y="470"/>
                  </a:lnTo>
                  <a:lnTo>
                    <a:pt x="53" y="501"/>
                  </a:lnTo>
                  <a:lnTo>
                    <a:pt x="63" y="526"/>
                  </a:lnTo>
                  <a:lnTo>
                    <a:pt x="59" y="546"/>
                  </a:lnTo>
                  <a:lnTo>
                    <a:pt x="58" y="549"/>
                  </a:lnTo>
                  <a:lnTo>
                    <a:pt x="58" y="562"/>
                  </a:lnTo>
                  <a:lnTo>
                    <a:pt x="94" y="601"/>
                  </a:lnTo>
                  <a:lnTo>
                    <a:pt x="91" y="616"/>
                  </a:lnTo>
                  <a:lnTo>
                    <a:pt x="86" y="630"/>
                  </a:lnTo>
                  <a:lnTo>
                    <a:pt x="83" y="643"/>
                  </a:lnTo>
                  <a:lnTo>
                    <a:pt x="83" y="694"/>
                  </a:lnTo>
                  <a:lnTo>
                    <a:pt x="97" y="718"/>
                  </a:lnTo>
                  <a:lnTo>
                    <a:pt x="108" y="733"/>
                  </a:lnTo>
                  <a:lnTo>
                    <a:pt x="125" y="736"/>
                  </a:lnTo>
                  <a:lnTo>
                    <a:pt x="131" y="754"/>
                  </a:lnTo>
                  <a:lnTo>
                    <a:pt x="125" y="775"/>
                  </a:lnTo>
                  <a:lnTo>
                    <a:pt x="111" y="786"/>
                  </a:lnTo>
                  <a:lnTo>
                    <a:pt x="105" y="786"/>
                  </a:lnTo>
                  <a:lnTo>
                    <a:pt x="100" y="810"/>
                  </a:lnTo>
                  <a:lnTo>
                    <a:pt x="103" y="829"/>
                  </a:lnTo>
                  <a:lnTo>
                    <a:pt x="122" y="855"/>
                  </a:lnTo>
                  <a:lnTo>
                    <a:pt x="133" y="889"/>
                  </a:lnTo>
                  <a:lnTo>
                    <a:pt x="142" y="918"/>
                  </a:lnTo>
                  <a:lnTo>
                    <a:pt x="150" y="938"/>
                  </a:lnTo>
                  <a:lnTo>
                    <a:pt x="170" y="974"/>
                  </a:lnTo>
                  <a:lnTo>
                    <a:pt x="180" y="989"/>
                  </a:lnTo>
                  <a:lnTo>
                    <a:pt x="183" y="1008"/>
                  </a:lnTo>
                  <a:lnTo>
                    <a:pt x="194" y="1014"/>
                  </a:lnTo>
                  <a:lnTo>
                    <a:pt x="194" y="1030"/>
                  </a:lnTo>
                  <a:lnTo>
                    <a:pt x="187" y="1041"/>
                  </a:lnTo>
                  <a:lnTo>
                    <a:pt x="176" y="1086"/>
                  </a:lnTo>
                  <a:lnTo>
                    <a:pt x="173" y="1099"/>
                  </a:lnTo>
                  <a:lnTo>
                    <a:pt x="189" y="1116"/>
                  </a:lnTo>
                  <a:lnTo>
                    <a:pt x="216" y="1119"/>
                  </a:lnTo>
                  <a:lnTo>
                    <a:pt x="244" y="1130"/>
                  </a:lnTo>
                  <a:lnTo>
                    <a:pt x="269" y="1142"/>
                  </a:lnTo>
                  <a:lnTo>
                    <a:pt x="286" y="1142"/>
                  </a:lnTo>
                  <a:lnTo>
                    <a:pt x="305" y="1161"/>
                  </a:lnTo>
                  <a:lnTo>
                    <a:pt x="320" y="1192"/>
                  </a:lnTo>
                  <a:lnTo>
                    <a:pt x="328" y="1206"/>
                  </a:lnTo>
                  <a:lnTo>
                    <a:pt x="351" y="1219"/>
                  </a:lnTo>
                  <a:lnTo>
                    <a:pt x="383" y="1223"/>
                  </a:lnTo>
                  <a:lnTo>
                    <a:pt x="390" y="1238"/>
                  </a:lnTo>
                  <a:lnTo>
                    <a:pt x="395" y="1258"/>
                  </a:lnTo>
                  <a:lnTo>
                    <a:pt x="386" y="1261"/>
                  </a:lnTo>
                  <a:lnTo>
                    <a:pt x="389" y="1267"/>
                  </a:lnTo>
                  <a:lnTo>
                    <a:pt x="408" y="1272"/>
                  </a:lnTo>
                  <a:lnTo>
                    <a:pt x="425" y="1273"/>
                  </a:lnTo>
                  <a:lnTo>
                    <a:pt x="445" y="1262"/>
                  </a:lnTo>
                  <a:lnTo>
                    <a:pt x="470" y="1289"/>
                  </a:lnTo>
                  <a:lnTo>
                    <a:pt x="475" y="1303"/>
                  </a:lnTo>
                  <a:lnTo>
                    <a:pt x="490" y="1330"/>
                  </a:lnTo>
                  <a:lnTo>
                    <a:pt x="492" y="1350"/>
                  </a:lnTo>
                  <a:lnTo>
                    <a:pt x="492" y="1408"/>
                  </a:lnTo>
                  <a:lnTo>
                    <a:pt x="495" y="1420"/>
                  </a:lnTo>
                  <a:lnTo>
                    <a:pt x="559" y="1428"/>
                  </a:lnTo>
                  <a:lnTo>
                    <a:pt x="681" y="1445"/>
                  </a:lnTo>
                  <a:lnTo>
                    <a:pt x="768" y="1454"/>
                  </a:lnTo>
                  <a:close/>
                  <a:moveTo>
                    <a:pt x="217" y="1181"/>
                  </a:moveTo>
                  <a:lnTo>
                    <a:pt x="225" y="1191"/>
                  </a:lnTo>
                  <a:lnTo>
                    <a:pt x="225" y="1198"/>
                  </a:lnTo>
                  <a:lnTo>
                    <a:pt x="205" y="1198"/>
                  </a:lnTo>
                  <a:lnTo>
                    <a:pt x="201" y="1191"/>
                  </a:lnTo>
                  <a:lnTo>
                    <a:pt x="197" y="1181"/>
                  </a:lnTo>
                  <a:lnTo>
                    <a:pt x="217" y="1181"/>
                  </a:lnTo>
                  <a:close/>
                  <a:moveTo>
                    <a:pt x="230" y="1181"/>
                  </a:moveTo>
                  <a:lnTo>
                    <a:pt x="237" y="1177"/>
                  </a:lnTo>
                  <a:lnTo>
                    <a:pt x="259" y="1191"/>
                  </a:lnTo>
                  <a:lnTo>
                    <a:pt x="278" y="1198"/>
                  </a:lnTo>
                  <a:lnTo>
                    <a:pt x="273" y="1202"/>
                  </a:lnTo>
                  <a:lnTo>
                    <a:pt x="245" y="1200"/>
                  </a:lnTo>
                  <a:lnTo>
                    <a:pt x="234" y="1191"/>
                  </a:lnTo>
                  <a:lnTo>
                    <a:pt x="230" y="1181"/>
                  </a:lnTo>
                  <a:close/>
                  <a:moveTo>
                    <a:pt x="359" y="1305"/>
                  </a:moveTo>
                  <a:lnTo>
                    <a:pt x="370" y="1320"/>
                  </a:lnTo>
                  <a:lnTo>
                    <a:pt x="375" y="1325"/>
                  </a:lnTo>
                  <a:lnTo>
                    <a:pt x="384" y="1330"/>
                  </a:lnTo>
                  <a:lnTo>
                    <a:pt x="389" y="1320"/>
                  </a:lnTo>
                  <a:lnTo>
                    <a:pt x="383" y="1309"/>
                  </a:lnTo>
                  <a:lnTo>
                    <a:pt x="365" y="1297"/>
                  </a:lnTo>
                  <a:lnTo>
                    <a:pt x="359" y="1297"/>
                  </a:lnTo>
                  <a:lnTo>
                    <a:pt x="359" y="1305"/>
                  </a:lnTo>
                  <a:close/>
                  <a:moveTo>
                    <a:pt x="350" y="1359"/>
                  </a:moveTo>
                  <a:lnTo>
                    <a:pt x="361" y="1378"/>
                  </a:lnTo>
                  <a:lnTo>
                    <a:pt x="369" y="1390"/>
                  </a:lnTo>
                  <a:lnTo>
                    <a:pt x="359" y="1392"/>
                  </a:lnTo>
                  <a:lnTo>
                    <a:pt x="351" y="1384"/>
                  </a:lnTo>
                  <a:lnTo>
                    <a:pt x="351" y="1384"/>
                  </a:lnTo>
                  <a:lnTo>
                    <a:pt x="348" y="1380"/>
                  </a:lnTo>
                  <a:lnTo>
                    <a:pt x="347" y="1373"/>
                  </a:lnTo>
                  <a:lnTo>
                    <a:pt x="347" y="1373"/>
                  </a:lnTo>
                  <a:lnTo>
                    <a:pt x="347" y="1359"/>
                  </a:lnTo>
                  <a:lnTo>
                    <a:pt x="350" y="1359"/>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sym typeface="Calibri"/>
              </a:endParaRPr>
            </a:p>
          </p:txBody>
        </p:sp>
        <p:sp>
          <p:nvSpPr>
            <p:cNvPr id="137" name="PUERTO RICO">
              <a:extLst>
                <a:ext uri="{FF2B5EF4-FFF2-40B4-BE49-F238E27FC236}">
                  <a16:creationId xmlns:a16="http://schemas.microsoft.com/office/drawing/2014/main" id="{34871A91-FCF8-40BF-A93F-DFE5C4E2A93C}"/>
                </a:ext>
                <a:ext uri="{C183D7F6-B498-43B3-948B-1728B52AA6E4}">
                  <adec:decorative xmlns:adec="http://schemas.microsoft.com/office/drawing/2017/decorative" val="1"/>
                </a:ext>
              </a:extLst>
            </p:cNvPr>
            <p:cNvSpPr>
              <a:spLocks noEditPoints="1"/>
            </p:cNvSpPr>
            <p:nvPr/>
          </p:nvSpPr>
          <p:spPr bwMode="auto">
            <a:xfrm>
              <a:off x="3554819" y="5127191"/>
              <a:ext cx="948515" cy="605662"/>
            </a:xfrm>
            <a:custGeom>
              <a:avLst/>
              <a:gdLst>
                <a:gd name="T0" fmla="*/ 13 w 711"/>
                <a:gd name="T1" fmla="*/ 36 h 454"/>
                <a:gd name="T2" fmla="*/ 29 w 711"/>
                <a:gd name="T3" fmla="*/ 39 h 454"/>
                <a:gd name="T4" fmla="*/ 0 w 711"/>
                <a:gd name="T5" fmla="*/ 58 h 454"/>
                <a:gd name="T6" fmla="*/ 103 w 711"/>
                <a:gd name="T7" fmla="*/ 52 h 454"/>
                <a:gd name="T8" fmla="*/ 127 w 711"/>
                <a:gd name="T9" fmla="*/ 25 h 454"/>
                <a:gd name="T10" fmla="*/ 96 w 711"/>
                <a:gd name="T11" fmla="*/ 0 h 454"/>
                <a:gd name="T12" fmla="*/ 64 w 711"/>
                <a:gd name="T13" fmla="*/ 35 h 454"/>
                <a:gd name="T14" fmla="*/ 280 w 711"/>
                <a:gd name="T15" fmla="*/ 131 h 454"/>
                <a:gd name="T16" fmla="*/ 302 w 711"/>
                <a:gd name="T17" fmla="*/ 127 h 454"/>
                <a:gd name="T18" fmla="*/ 335 w 711"/>
                <a:gd name="T19" fmla="*/ 134 h 454"/>
                <a:gd name="T20" fmla="*/ 322 w 711"/>
                <a:gd name="T21" fmla="*/ 114 h 454"/>
                <a:gd name="T22" fmla="*/ 297 w 711"/>
                <a:gd name="T23" fmla="*/ 69 h 454"/>
                <a:gd name="T24" fmla="*/ 257 w 711"/>
                <a:gd name="T25" fmla="*/ 97 h 454"/>
                <a:gd name="T26" fmla="*/ 391 w 711"/>
                <a:gd name="T27" fmla="*/ 141 h 454"/>
                <a:gd name="T28" fmla="*/ 424 w 711"/>
                <a:gd name="T29" fmla="*/ 144 h 454"/>
                <a:gd name="T30" fmla="*/ 461 w 711"/>
                <a:gd name="T31" fmla="*/ 156 h 454"/>
                <a:gd name="T32" fmla="*/ 417 w 711"/>
                <a:gd name="T33" fmla="*/ 163 h 454"/>
                <a:gd name="T34" fmla="*/ 416 w 711"/>
                <a:gd name="T35" fmla="*/ 186 h 454"/>
                <a:gd name="T36" fmla="*/ 447 w 711"/>
                <a:gd name="T37" fmla="*/ 203 h 454"/>
                <a:gd name="T38" fmla="*/ 439 w 711"/>
                <a:gd name="T39" fmla="*/ 180 h 454"/>
                <a:gd name="T40" fmla="*/ 416 w 711"/>
                <a:gd name="T41" fmla="*/ 186 h 454"/>
                <a:gd name="T42" fmla="*/ 474 w 711"/>
                <a:gd name="T43" fmla="*/ 161 h 454"/>
                <a:gd name="T44" fmla="*/ 530 w 711"/>
                <a:gd name="T45" fmla="*/ 183 h 454"/>
                <a:gd name="T46" fmla="*/ 558 w 711"/>
                <a:gd name="T47" fmla="*/ 212 h 454"/>
                <a:gd name="T48" fmla="*/ 505 w 711"/>
                <a:gd name="T49" fmla="*/ 230 h 454"/>
                <a:gd name="T50" fmla="*/ 459 w 711"/>
                <a:gd name="T51" fmla="*/ 178 h 454"/>
                <a:gd name="T52" fmla="*/ 573 w 711"/>
                <a:gd name="T53" fmla="*/ 267 h 454"/>
                <a:gd name="T54" fmla="*/ 642 w 711"/>
                <a:gd name="T55" fmla="*/ 300 h 454"/>
                <a:gd name="T56" fmla="*/ 673 w 711"/>
                <a:gd name="T57" fmla="*/ 328 h 454"/>
                <a:gd name="T58" fmla="*/ 711 w 711"/>
                <a:gd name="T59" fmla="*/ 372 h 454"/>
                <a:gd name="T60" fmla="*/ 684 w 711"/>
                <a:gd name="T61" fmla="*/ 400 h 454"/>
                <a:gd name="T62" fmla="*/ 648 w 711"/>
                <a:gd name="T63" fmla="*/ 404 h 454"/>
                <a:gd name="T64" fmla="*/ 616 w 711"/>
                <a:gd name="T65" fmla="*/ 436 h 454"/>
                <a:gd name="T66" fmla="*/ 589 w 711"/>
                <a:gd name="T67" fmla="*/ 453 h 454"/>
                <a:gd name="T68" fmla="*/ 566 w 711"/>
                <a:gd name="T69" fmla="*/ 409 h 454"/>
                <a:gd name="T70" fmla="*/ 559 w 711"/>
                <a:gd name="T71" fmla="*/ 358 h 454"/>
                <a:gd name="T72" fmla="*/ 545 w 711"/>
                <a:gd name="T73" fmla="*/ 331 h 454"/>
                <a:gd name="T74" fmla="*/ 572 w 711"/>
                <a:gd name="T75" fmla="*/ 306 h 454"/>
                <a:gd name="T76" fmla="*/ 566 w 711"/>
                <a:gd name="T77" fmla="*/ 28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1" h="454">
                  <a:moveTo>
                    <a:pt x="0" y="58"/>
                  </a:moveTo>
                  <a:lnTo>
                    <a:pt x="13" y="36"/>
                  </a:lnTo>
                  <a:lnTo>
                    <a:pt x="27" y="35"/>
                  </a:lnTo>
                  <a:lnTo>
                    <a:pt x="29" y="39"/>
                  </a:lnTo>
                  <a:lnTo>
                    <a:pt x="16" y="58"/>
                  </a:lnTo>
                  <a:lnTo>
                    <a:pt x="0" y="58"/>
                  </a:lnTo>
                  <a:close/>
                  <a:moveTo>
                    <a:pt x="64" y="35"/>
                  </a:moveTo>
                  <a:lnTo>
                    <a:pt x="103" y="52"/>
                  </a:lnTo>
                  <a:lnTo>
                    <a:pt x="116" y="49"/>
                  </a:lnTo>
                  <a:lnTo>
                    <a:pt x="127" y="25"/>
                  </a:lnTo>
                  <a:lnTo>
                    <a:pt x="122" y="3"/>
                  </a:lnTo>
                  <a:lnTo>
                    <a:pt x="96" y="0"/>
                  </a:lnTo>
                  <a:lnTo>
                    <a:pt x="71" y="11"/>
                  </a:lnTo>
                  <a:lnTo>
                    <a:pt x="64" y="35"/>
                  </a:lnTo>
                  <a:close/>
                  <a:moveTo>
                    <a:pt x="257" y="97"/>
                  </a:moveTo>
                  <a:lnTo>
                    <a:pt x="280" y="131"/>
                  </a:lnTo>
                  <a:lnTo>
                    <a:pt x="296" y="130"/>
                  </a:lnTo>
                  <a:lnTo>
                    <a:pt x="302" y="127"/>
                  </a:lnTo>
                  <a:lnTo>
                    <a:pt x="311" y="134"/>
                  </a:lnTo>
                  <a:lnTo>
                    <a:pt x="335" y="134"/>
                  </a:lnTo>
                  <a:lnTo>
                    <a:pt x="341" y="125"/>
                  </a:lnTo>
                  <a:lnTo>
                    <a:pt x="322" y="114"/>
                  </a:lnTo>
                  <a:lnTo>
                    <a:pt x="310" y="91"/>
                  </a:lnTo>
                  <a:lnTo>
                    <a:pt x="297" y="69"/>
                  </a:lnTo>
                  <a:lnTo>
                    <a:pt x="261" y="86"/>
                  </a:lnTo>
                  <a:lnTo>
                    <a:pt x="257" y="97"/>
                  </a:lnTo>
                  <a:close/>
                  <a:moveTo>
                    <a:pt x="383" y="153"/>
                  </a:moveTo>
                  <a:lnTo>
                    <a:pt x="391" y="141"/>
                  </a:lnTo>
                  <a:lnTo>
                    <a:pt x="420" y="147"/>
                  </a:lnTo>
                  <a:lnTo>
                    <a:pt x="424" y="144"/>
                  </a:lnTo>
                  <a:lnTo>
                    <a:pt x="463" y="148"/>
                  </a:lnTo>
                  <a:lnTo>
                    <a:pt x="461" y="156"/>
                  </a:lnTo>
                  <a:lnTo>
                    <a:pt x="444" y="166"/>
                  </a:lnTo>
                  <a:lnTo>
                    <a:pt x="417" y="163"/>
                  </a:lnTo>
                  <a:lnTo>
                    <a:pt x="383" y="153"/>
                  </a:lnTo>
                  <a:close/>
                  <a:moveTo>
                    <a:pt x="416" y="186"/>
                  </a:moveTo>
                  <a:lnTo>
                    <a:pt x="428" y="209"/>
                  </a:lnTo>
                  <a:lnTo>
                    <a:pt x="447" y="203"/>
                  </a:lnTo>
                  <a:lnTo>
                    <a:pt x="449" y="192"/>
                  </a:lnTo>
                  <a:lnTo>
                    <a:pt x="439" y="180"/>
                  </a:lnTo>
                  <a:lnTo>
                    <a:pt x="416" y="178"/>
                  </a:lnTo>
                  <a:lnTo>
                    <a:pt x="416" y="186"/>
                  </a:lnTo>
                  <a:close/>
                  <a:moveTo>
                    <a:pt x="459" y="178"/>
                  </a:moveTo>
                  <a:lnTo>
                    <a:pt x="474" y="161"/>
                  </a:lnTo>
                  <a:lnTo>
                    <a:pt x="503" y="175"/>
                  </a:lnTo>
                  <a:lnTo>
                    <a:pt x="530" y="183"/>
                  </a:lnTo>
                  <a:lnTo>
                    <a:pt x="558" y="200"/>
                  </a:lnTo>
                  <a:lnTo>
                    <a:pt x="558" y="212"/>
                  </a:lnTo>
                  <a:lnTo>
                    <a:pt x="534" y="223"/>
                  </a:lnTo>
                  <a:lnTo>
                    <a:pt x="505" y="230"/>
                  </a:lnTo>
                  <a:lnTo>
                    <a:pt x="489" y="220"/>
                  </a:lnTo>
                  <a:lnTo>
                    <a:pt x="459" y="178"/>
                  </a:lnTo>
                  <a:close/>
                  <a:moveTo>
                    <a:pt x="564" y="275"/>
                  </a:moveTo>
                  <a:lnTo>
                    <a:pt x="573" y="267"/>
                  </a:lnTo>
                  <a:lnTo>
                    <a:pt x="595" y="278"/>
                  </a:lnTo>
                  <a:lnTo>
                    <a:pt x="642" y="300"/>
                  </a:lnTo>
                  <a:lnTo>
                    <a:pt x="664" y="312"/>
                  </a:lnTo>
                  <a:lnTo>
                    <a:pt x="673" y="328"/>
                  </a:lnTo>
                  <a:lnTo>
                    <a:pt x="686" y="355"/>
                  </a:lnTo>
                  <a:lnTo>
                    <a:pt x="711" y="372"/>
                  </a:lnTo>
                  <a:lnTo>
                    <a:pt x="709" y="379"/>
                  </a:lnTo>
                  <a:lnTo>
                    <a:pt x="684" y="400"/>
                  </a:lnTo>
                  <a:lnTo>
                    <a:pt x="658" y="409"/>
                  </a:lnTo>
                  <a:lnTo>
                    <a:pt x="648" y="404"/>
                  </a:lnTo>
                  <a:lnTo>
                    <a:pt x="630" y="415"/>
                  </a:lnTo>
                  <a:lnTo>
                    <a:pt x="616" y="436"/>
                  </a:lnTo>
                  <a:lnTo>
                    <a:pt x="600" y="454"/>
                  </a:lnTo>
                  <a:lnTo>
                    <a:pt x="589" y="453"/>
                  </a:lnTo>
                  <a:lnTo>
                    <a:pt x="567" y="437"/>
                  </a:lnTo>
                  <a:lnTo>
                    <a:pt x="566" y="409"/>
                  </a:lnTo>
                  <a:lnTo>
                    <a:pt x="569" y="394"/>
                  </a:lnTo>
                  <a:lnTo>
                    <a:pt x="559" y="358"/>
                  </a:lnTo>
                  <a:lnTo>
                    <a:pt x="547" y="347"/>
                  </a:lnTo>
                  <a:lnTo>
                    <a:pt x="545" y="331"/>
                  </a:lnTo>
                  <a:lnTo>
                    <a:pt x="559" y="325"/>
                  </a:lnTo>
                  <a:lnTo>
                    <a:pt x="572" y="306"/>
                  </a:lnTo>
                  <a:lnTo>
                    <a:pt x="575" y="300"/>
                  </a:lnTo>
                  <a:lnTo>
                    <a:pt x="566" y="289"/>
                  </a:lnTo>
                  <a:lnTo>
                    <a:pt x="564" y="275"/>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cxnSp>
          <p:nvCxnSpPr>
            <p:cNvPr id="131" name="Straight Connector 130">
              <a:extLst>
                <a:ext uri="{FF2B5EF4-FFF2-40B4-BE49-F238E27FC236}">
                  <a16:creationId xmlns:a16="http://schemas.microsoft.com/office/drawing/2014/main" id="{7C4A6A4E-631B-4490-90B7-444E585A59A4}"/>
                </a:ext>
                <a:ext uri="{C183D7F6-B498-43B3-948B-1728B52AA6E4}">
                  <adec:decorative xmlns:adec="http://schemas.microsoft.com/office/drawing/2017/decorative" val="1"/>
                </a:ext>
              </a:extLst>
            </p:cNvPr>
            <p:cNvCxnSpPr>
              <a:cxnSpLocks/>
            </p:cNvCxnSpPr>
            <p:nvPr/>
          </p:nvCxnSpPr>
          <p:spPr>
            <a:xfrm flipH="1" flipV="1">
              <a:off x="3445206" y="4379622"/>
              <a:ext cx="199805" cy="629547"/>
            </a:xfrm>
            <a:prstGeom prst="line">
              <a:avLst/>
            </a:prstGeom>
            <a:ln w="19050">
              <a:solidFill>
                <a:srgbClr val="98480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5" name="LABEL">
              <a:extLst>
                <a:ext uri="{FF2B5EF4-FFF2-40B4-BE49-F238E27FC236}">
                  <a16:creationId xmlns:a16="http://schemas.microsoft.com/office/drawing/2014/main" id="{523C9162-AA21-47F6-A07F-4C67CA1EE845}"/>
                </a:ext>
                <a:ext uri="{C183D7F6-B498-43B3-948B-1728B52AA6E4}">
                  <adec:decorative xmlns:adec="http://schemas.microsoft.com/office/drawing/2017/decorative" val="1"/>
                </a:ext>
              </a:extLst>
            </p:cNvPr>
            <p:cNvSpPr/>
            <p:nvPr/>
          </p:nvSpPr>
          <p:spPr>
            <a:xfrm>
              <a:off x="3012222" y="4157994"/>
              <a:ext cx="914400" cy="245986"/>
            </a:xfrm>
            <a:prstGeom prst="roundRect">
              <a:avLst/>
            </a:prstGeom>
            <a:solidFill>
              <a:srgbClr val="984807"/>
            </a:solidFill>
            <a:ln w="28575">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sym typeface="Calibri"/>
                </a:rPr>
                <a:t>REGION 9</a:t>
              </a:r>
            </a:p>
          </p:txBody>
        </p:sp>
        <p:cxnSp>
          <p:nvCxnSpPr>
            <p:cNvPr id="37" name="Straight Connector 36">
              <a:extLst>
                <a:ext uri="{FF2B5EF4-FFF2-40B4-BE49-F238E27FC236}">
                  <a16:creationId xmlns:a16="http://schemas.microsoft.com/office/drawing/2014/main" id="{9D5A544A-6467-49B1-AD14-56EF37490FF7}"/>
                </a:ext>
                <a:ext uri="{C183D7F6-B498-43B3-948B-1728B52AA6E4}">
                  <adec:decorative xmlns:adec="http://schemas.microsoft.com/office/drawing/2017/decorative" val="1"/>
                </a:ext>
              </a:extLst>
            </p:cNvPr>
            <p:cNvCxnSpPr>
              <a:cxnSpLocks/>
            </p:cNvCxnSpPr>
            <p:nvPr/>
          </p:nvCxnSpPr>
          <p:spPr>
            <a:xfrm flipV="1">
              <a:off x="3471906" y="3834072"/>
              <a:ext cx="751206" cy="295106"/>
            </a:xfrm>
            <a:prstGeom prst="line">
              <a:avLst/>
            </a:prstGeom>
            <a:ln w="19050">
              <a:solidFill>
                <a:srgbClr val="98480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6" name="Region 10" descr="Region 10: Northwest includes Alaska, Washington State, Oregon, and Idaho.">
            <a:extLst>
              <a:ext uri="{FF2B5EF4-FFF2-40B4-BE49-F238E27FC236}">
                <a16:creationId xmlns:a16="http://schemas.microsoft.com/office/drawing/2014/main" id="{F148794C-6614-4757-B697-768FC48A4DFF}"/>
              </a:ext>
            </a:extLst>
          </p:cNvPr>
          <p:cNvGrpSpPr/>
          <p:nvPr/>
        </p:nvGrpSpPr>
        <p:grpSpPr>
          <a:xfrm>
            <a:off x="3064051" y="196485"/>
            <a:ext cx="2612388" cy="2896257"/>
            <a:chOff x="3121200" y="291734"/>
            <a:chExt cx="2612388" cy="2896257"/>
          </a:xfrm>
        </p:grpSpPr>
        <p:sp>
          <p:nvSpPr>
            <p:cNvPr id="112" name="IDAHO">
              <a:extLst>
                <a:ext uri="{C183D7F6-B498-43B3-948B-1728B52AA6E4}">
                  <adec:decorative xmlns:adec="http://schemas.microsoft.com/office/drawing/2017/decorative" val="1"/>
                </a:ext>
              </a:extLst>
            </p:cNvPr>
            <p:cNvSpPr>
              <a:spLocks/>
            </p:cNvSpPr>
            <p:nvPr/>
          </p:nvSpPr>
          <p:spPr bwMode="auto">
            <a:xfrm>
              <a:off x="4873121" y="1800571"/>
              <a:ext cx="860467" cy="1387420"/>
            </a:xfrm>
            <a:custGeom>
              <a:avLst/>
              <a:gdLst>
                <a:gd name="T0" fmla="*/ 0 w 645"/>
                <a:gd name="T1" fmla="*/ 926 h 1040"/>
                <a:gd name="T2" fmla="*/ 54 w 645"/>
                <a:gd name="T3" fmla="*/ 706 h 1040"/>
                <a:gd name="T4" fmla="*/ 62 w 645"/>
                <a:gd name="T5" fmla="*/ 679 h 1040"/>
                <a:gd name="T6" fmla="*/ 79 w 645"/>
                <a:gd name="T7" fmla="*/ 642 h 1040"/>
                <a:gd name="T8" fmla="*/ 72 w 645"/>
                <a:gd name="T9" fmla="*/ 628 h 1040"/>
                <a:gd name="T10" fmla="*/ 54 w 645"/>
                <a:gd name="T11" fmla="*/ 629 h 1040"/>
                <a:gd name="T12" fmla="*/ 50 w 645"/>
                <a:gd name="T13" fmla="*/ 623 h 1040"/>
                <a:gd name="T14" fmla="*/ 53 w 645"/>
                <a:gd name="T15" fmla="*/ 615 h 1040"/>
                <a:gd name="T16" fmla="*/ 54 w 645"/>
                <a:gd name="T17" fmla="*/ 596 h 1040"/>
                <a:gd name="T18" fmla="*/ 82 w 645"/>
                <a:gd name="T19" fmla="*/ 562 h 1040"/>
                <a:gd name="T20" fmla="*/ 95 w 645"/>
                <a:gd name="T21" fmla="*/ 559 h 1040"/>
                <a:gd name="T22" fmla="*/ 101 w 645"/>
                <a:gd name="T23" fmla="*/ 551 h 1040"/>
                <a:gd name="T24" fmla="*/ 104 w 645"/>
                <a:gd name="T25" fmla="*/ 531 h 1040"/>
                <a:gd name="T26" fmla="*/ 111 w 645"/>
                <a:gd name="T27" fmla="*/ 528 h 1040"/>
                <a:gd name="T28" fmla="*/ 136 w 645"/>
                <a:gd name="T29" fmla="*/ 490 h 1040"/>
                <a:gd name="T30" fmla="*/ 159 w 645"/>
                <a:gd name="T31" fmla="*/ 464 h 1040"/>
                <a:gd name="T32" fmla="*/ 161 w 645"/>
                <a:gd name="T33" fmla="*/ 440 h 1040"/>
                <a:gd name="T34" fmla="*/ 139 w 645"/>
                <a:gd name="T35" fmla="*/ 423 h 1040"/>
                <a:gd name="T36" fmla="*/ 129 w 645"/>
                <a:gd name="T37" fmla="*/ 397 h 1040"/>
                <a:gd name="T38" fmla="*/ 215 w 645"/>
                <a:gd name="T39" fmla="*/ 0 h 1040"/>
                <a:gd name="T40" fmla="*/ 299 w 645"/>
                <a:gd name="T41" fmla="*/ 17 h 1040"/>
                <a:gd name="T42" fmla="*/ 271 w 645"/>
                <a:gd name="T43" fmla="*/ 150 h 1040"/>
                <a:gd name="T44" fmla="*/ 293 w 645"/>
                <a:gd name="T45" fmla="*/ 197 h 1040"/>
                <a:gd name="T46" fmla="*/ 284 w 645"/>
                <a:gd name="T47" fmla="*/ 226 h 1040"/>
                <a:gd name="T48" fmla="*/ 296 w 645"/>
                <a:gd name="T49" fmla="*/ 255 h 1040"/>
                <a:gd name="T50" fmla="*/ 317 w 645"/>
                <a:gd name="T51" fmla="*/ 262 h 1040"/>
                <a:gd name="T52" fmla="*/ 340 w 645"/>
                <a:gd name="T53" fmla="*/ 323 h 1040"/>
                <a:gd name="T54" fmla="*/ 362 w 645"/>
                <a:gd name="T55" fmla="*/ 350 h 1040"/>
                <a:gd name="T56" fmla="*/ 365 w 645"/>
                <a:gd name="T57" fmla="*/ 358 h 1040"/>
                <a:gd name="T58" fmla="*/ 385 w 645"/>
                <a:gd name="T59" fmla="*/ 364 h 1040"/>
                <a:gd name="T60" fmla="*/ 388 w 645"/>
                <a:gd name="T61" fmla="*/ 378 h 1040"/>
                <a:gd name="T62" fmla="*/ 345 w 645"/>
                <a:gd name="T63" fmla="*/ 486 h 1040"/>
                <a:gd name="T64" fmla="*/ 343 w 645"/>
                <a:gd name="T65" fmla="*/ 503 h 1040"/>
                <a:gd name="T66" fmla="*/ 360 w 645"/>
                <a:gd name="T67" fmla="*/ 523 h 1040"/>
                <a:gd name="T68" fmla="*/ 365 w 645"/>
                <a:gd name="T69" fmla="*/ 523 h 1040"/>
                <a:gd name="T70" fmla="*/ 396 w 645"/>
                <a:gd name="T71" fmla="*/ 504 h 1040"/>
                <a:gd name="T72" fmla="*/ 401 w 645"/>
                <a:gd name="T73" fmla="*/ 497 h 1040"/>
                <a:gd name="T74" fmla="*/ 410 w 645"/>
                <a:gd name="T75" fmla="*/ 501 h 1040"/>
                <a:gd name="T76" fmla="*/ 409 w 645"/>
                <a:gd name="T77" fmla="*/ 534 h 1040"/>
                <a:gd name="T78" fmla="*/ 426 w 645"/>
                <a:gd name="T79" fmla="*/ 614 h 1040"/>
                <a:gd name="T80" fmla="*/ 451 w 645"/>
                <a:gd name="T81" fmla="*/ 632 h 1040"/>
                <a:gd name="T82" fmla="*/ 460 w 645"/>
                <a:gd name="T83" fmla="*/ 646 h 1040"/>
                <a:gd name="T84" fmla="*/ 456 w 645"/>
                <a:gd name="T85" fmla="*/ 671 h 1040"/>
                <a:gd name="T86" fmla="*/ 463 w 645"/>
                <a:gd name="T87" fmla="*/ 689 h 1040"/>
                <a:gd name="T88" fmla="*/ 470 w 645"/>
                <a:gd name="T89" fmla="*/ 696 h 1040"/>
                <a:gd name="T90" fmla="*/ 485 w 645"/>
                <a:gd name="T91" fmla="*/ 681 h 1040"/>
                <a:gd name="T92" fmla="*/ 502 w 645"/>
                <a:gd name="T93" fmla="*/ 682 h 1040"/>
                <a:gd name="T94" fmla="*/ 521 w 645"/>
                <a:gd name="T95" fmla="*/ 690 h 1040"/>
                <a:gd name="T96" fmla="*/ 538 w 645"/>
                <a:gd name="T97" fmla="*/ 685 h 1040"/>
                <a:gd name="T98" fmla="*/ 562 w 645"/>
                <a:gd name="T99" fmla="*/ 685 h 1040"/>
                <a:gd name="T100" fmla="*/ 587 w 645"/>
                <a:gd name="T101" fmla="*/ 695 h 1040"/>
                <a:gd name="T102" fmla="*/ 604 w 645"/>
                <a:gd name="T103" fmla="*/ 693 h 1040"/>
                <a:gd name="T104" fmla="*/ 607 w 645"/>
                <a:gd name="T105" fmla="*/ 674 h 1040"/>
                <a:gd name="T106" fmla="*/ 626 w 645"/>
                <a:gd name="T107" fmla="*/ 670 h 1040"/>
                <a:gd name="T108" fmla="*/ 634 w 645"/>
                <a:gd name="T109" fmla="*/ 679 h 1040"/>
                <a:gd name="T110" fmla="*/ 637 w 645"/>
                <a:gd name="T111" fmla="*/ 696 h 1040"/>
                <a:gd name="T112" fmla="*/ 645 w 645"/>
                <a:gd name="T113" fmla="*/ 704 h 1040"/>
                <a:gd name="T114" fmla="*/ 593 w 645"/>
                <a:gd name="T115" fmla="*/ 1040 h 1040"/>
                <a:gd name="T116" fmla="*/ 593 w 645"/>
                <a:gd name="T117" fmla="*/ 1040 h 1040"/>
                <a:gd name="T118" fmla="*/ 312 w 645"/>
                <a:gd name="T119" fmla="*/ 987 h 1040"/>
                <a:gd name="T120" fmla="*/ 0 w 645"/>
                <a:gd name="T121" fmla="*/ 926 h 1040"/>
                <a:gd name="T122" fmla="*/ 0 w 645"/>
                <a:gd name="T123" fmla="*/ 92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5" h="1040">
                  <a:moveTo>
                    <a:pt x="0" y="926"/>
                  </a:moveTo>
                  <a:lnTo>
                    <a:pt x="54" y="706"/>
                  </a:lnTo>
                  <a:lnTo>
                    <a:pt x="62" y="679"/>
                  </a:lnTo>
                  <a:lnTo>
                    <a:pt x="79" y="642"/>
                  </a:lnTo>
                  <a:lnTo>
                    <a:pt x="72" y="628"/>
                  </a:lnTo>
                  <a:lnTo>
                    <a:pt x="54" y="629"/>
                  </a:lnTo>
                  <a:lnTo>
                    <a:pt x="50" y="623"/>
                  </a:lnTo>
                  <a:lnTo>
                    <a:pt x="53" y="615"/>
                  </a:lnTo>
                  <a:lnTo>
                    <a:pt x="54" y="596"/>
                  </a:lnTo>
                  <a:lnTo>
                    <a:pt x="82" y="562"/>
                  </a:lnTo>
                  <a:lnTo>
                    <a:pt x="95" y="559"/>
                  </a:lnTo>
                  <a:lnTo>
                    <a:pt x="101" y="551"/>
                  </a:lnTo>
                  <a:lnTo>
                    <a:pt x="104" y="531"/>
                  </a:lnTo>
                  <a:lnTo>
                    <a:pt x="111" y="528"/>
                  </a:lnTo>
                  <a:lnTo>
                    <a:pt x="136" y="490"/>
                  </a:lnTo>
                  <a:lnTo>
                    <a:pt x="159" y="464"/>
                  </a:lnTo>
                  <a:lnTo>
                    <a:pt x="161" y="440"/>
                  </a:lnTo>
                  <a:lnTo>
                    <a:pt x="139" y="423"/>
                  </a:lnTo>
                  <a:lnTo>
                    <a:pt x="129" y="397"/>
                  </a:lnTo>
                  <a:lnTo>
                    <a:pt x="215" y="0"/>
                  </a:lnTo>
                  <a:lnTo>
                    <a:pt x="299" y="17"/>
                  </a:lnTo>
                  <a:lnTo>
                    <a:pt x="271" y="150"/>
                  </a:lnTo>
                  <a:lnTo>
                    <a:pt x="293" y="197"/>
                  </a:lnTo>
                  <a:lnTo>
                    <a:pt x="284" y="226"/>
                  </a:lnTo>
                  <a:lnTo>
                    <a:pt x="296" y="255"/>
                  </a:lnTo>
                  <a:lnTo>
                    <a:pt x="317" y="262"/>
                  </a:lnTo>
                  <a:lnTo>
                    <a:pt x="340" y="323"/>
                  </a:lnTo>
                  <a:lnTo>
                    <a:pt x="362" y="350"/>
                  </a:lnTo>
                  <a:lnTo>
                    <a:pt x="365" y="358"/>
                  </a:lnTo>
                  <a:lnTo>
                    <a:pt x="385" y="364"/>
                  </a:lnTo>
                  <a:lnTo>
                    <a:pt x="388" y="378"/>
                  </a:lnTo>
                  <a:lnTo>
                    <a:pt x="345" y="486"/>
                  </a:lnTo>
                  <a:lnTo>
                    <a:pt x="343" y="503"/>
                  </a:lnTo>
                  <a:lnTo>
                    <a:pt x="360" y="523"/>
                  </a:lnTo>
                  <a:lnTo>
                    <a:pt x="365" y="523"/>
                  </a:lnTo>
                  <a:lnTo>
                    <a:pt x="396" y="504"/>
                  </a:lnTo>
                  <a:lnTo>
                    <a:pt x="401" y="497"/>
                  </a:lnTo>
                  <a:lnTo>
                    <a:pt x="410" y="501"/>
                  </a:lnTo>
                  <a:lnTo>
                    <a:pt x="409" y="534"/>
                  </a:lnTo>
                  <a:lnTo>
                    <a:pt x="426" y="614"/>
                  </a:lnTo>
                  <a:lnTo>
                    <a:pt x="451" y="632"/>
                  </a:lnTo>
                  <a:lnTo>
                    <a:pt x="460" y="646"/>
                  </a:lnTo>
                  <a:lnTo>
                    <a:pt x="456" y="671"/>
                  </a:lnTo>
                  <a:lnTo>
                    <a:pt x="463" y="689"/>
                  </a:lnTo>
                  <a:lnTo>
                    <a:pt x="470" y="696"/>
                  </a:lnTo>
                  <a:lnTo>
                    <a:pt x="485" y="681"/>
                  </a:lnTo>
                  <a:lnTo>
                    <a:pt x="502" y="682"/>
                  </a:lnTo>
                  <a:lnTo>
                    <a:pt x="521" y="690"/>
                  </a:lnTo>
                  <a:lnTo>
                    <a:pt x="538" y="685"/>
                  </a:lnTo>
                  <a:lnTo>
                    <a:pt x="562" y="685"/>
                  </a:lnTo>
                  <a:lnTo>
                    <a:pt x="587" y="695"/>
                  </a:lnTo>
                  <a:lnTo>
                    <a:pt x="604" y="693"/>
                  </a:lnTo>
                  <a:lnTo>
                    <a:pt x="607" y="674"/>
                  </a:lnTo>
                  <a:lnTo>
                    <a:pt x="626" y="670"/>
                  </a:lnTo>
                  <a:lnTo>
                    <a:pt x="634" y="679"/>
                  </a:lnTo>
                  <a:lnTo>
                    <a:pt x="637" y="696"/>
                  </a:lnTo>
                  <a:lnTo>
                    <a:pt x="645" y="704"/>
                  </a:lnTo>
                  <a:lnTo>
                    <a:pt x="593" y="1040"/>
                  </a:lnTo>
                  <a:lnTo>
                    <a:pt x="593" y="1040"/>
                  </a:lnTo>
                  <a:lnTo>
                    <a:pt x="312" y="987"/>
                  </a:lnTo>
                  <a:lnTo>
                    <a:pt x="0" y="926"/>
                  </a:lnTo>
                  <a:lnTo>
                    <a:pt x="0" y="926"/>
                  </a:lnTo>
                  <a:close/>
                </a:path>
              </a:pathLst>
            </a:custGeom>
            <a:solidFill>
              <a:schemeClr val="bg1">
                <a:lumMod val="85000"/>
              </a:schemeClr>
            </a:solidFill>
            <a:ln w="28575">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16" name="OREGON">
              <a:extLst>
                <a:ext uri="{C183D7F6-B498-43B3-948B-1728B52AA6E4}">
                  <adec:decorative xmlns:adec="http://schemas.microsoft.com/office/drawing/2017/decorative" val="1"/>
                </a:ext>
              </a:extLst>
            </p:cNvPr>
            <p:cNvSpPr>
              <a:spLocks/>
            </p:cNvSpPr>
            <p:nvPr/>
          </p:nvSpPr>
          <p:spPr bwMode="auto">
            <a:xfrm>
              <a:off x="3932610" y="2078241"/>
              <a:ext cx="1155294" cy="959188"/>
            </a:xfrm>
            <a:custGeom>
              <a:avLst/>
              <a:gdLst>
                <a:gd name="T0" fmla="*/ 706 w 866"/>
                <a:gd name="T1" fmla="*/ 719 h 719"/>
                <a:gd name="T2" fmla="*/ 761 w 866"/>
                <a:gd name="T3" fmla="*/ 502 h 719"/>
                <a:gd name="T4" fmla="*/ 767 w 866"/>
                <a:gd name="T5" fmla="*/ 475 h 719"/>
                <a:gd name="T6" fmla="*/ 783 w 866"/>
                <a:gd name="T7" fmla="*/ 441 h 719"/>
                <a:gd name="T8" fmla="*/ 778 w 866"/>
                <a:gd name="T9" fmla="*/ 433 h 719"/>
                <a:gd name="T10" fmla="*/ 762 w 866"/>
                <a:gd name="T11" fmla="*/ 433 h 719"/>
                <a:gd name="T12" fmla="*/ 755 w 866"/>
                <a:gd name="T13" fmla="*/ 422 h 719"/>
                <a:gd name="T14" fmla="*/ 758 w 866"/>
                <a:gd name="T15" fmla="*/ 413 h 719"/>
                <a:gd name="T16" fmla="*/ 761 w 866"/>
                <a:gd name="T17" fmla="*/ 392 h 719"/>
                <a:gd name="T18" fmla="*/ 789 w 866"/>
                <a:gd name="T19" fmla="*/ 358 h 719"/>
                <a:gd name="T20" fmla="*/ 800 w 866"/>
                <a:gd name="T21" fmla="*/ 352 h 719"/>
                <a:gd name="T22" fmla="*/ 808 w 866"/>
                <a:gd name="T23" fmla="*/ 344 h 719"/>
                <a:gd name="T24" fmla="*/ 817 w 866"/>
                <a:gd name="T25" fmla="*/ 322 h 719"/>
                <a:gd name="T26" fmla="*/ 842 w 866"/>
                <a:gd name="T27" fmla="*/ 286 h 719"/>
                <a:gd name="T28" fmla="*/ 864 w 866"/>
                <a:gd name="T29" fmla="*/ 263 h 719"/>
                <a:gd name="T30" fmla="*/ 866 w 866"/>
                <a:gd name="T31" fmla="*/ 241 h 719"/>
                <a:gd name="T32" fmla="*/ 845 w 866"/>
                <a:gd name="T33" fmla="*/ 225 h 719"/>
                <a:gd name="T34" fmla="*/ 834 w 866"/>
                <a:gd name="T35" fmla="*/ 197 h 719"/>
                <a:gd name="T36" fmla="*/ 755 w 866"/>
                <a:gd name="T37" fmla="*/ 174 h 719"/>
                <a:gd name="T38" fmla="*/ 661 w 866"/>
                <a:gd name="T39" fmla="*/ 152 h 719"/>
                <a:gd name="T40" fmla="*/ 564 w 866"/>
                <a:gd name="T41" fmla="*/ 152 h 719"/>
                <a:gd name="T42" fmla="*/ 561 w 866"/>
                <a:gd name="T43" fmla="*/ 144 h 719"/>
                <a:gd name="T44" fmla="*/ 527 w 866"/>
                <a:gd name="T45" fmla="*/ 157 h 719"/>
                <a:gd name="T46" fmla="*/ 500 w 866"/>
                <a:gd name="T47" fmla="*/ 153 h 719"/>
                <a:gd name="T48" fmla="*/ 485 w 866"/>
                <a:gd name="T49" fmla="*/ 143 h 719"/>
                <a:gd name="T50" fmla="*/ 477 w 866"/>
                <a:gd name="T51" fmla="*/ 147 h 719"/>
                <a:gd name="T52" fmla="*/ 447 w 866"/>
                <a:gd name="T53" fmla="*/ 146 h 719"/>
                <a:gd name="T54" fmla="*/ 436 w 866"/>
                <a:gd name="T55" fmla="*/ 138 h 719"/>
                <a:gd name="T56" fmla="*/ 403 w 866"/>
                <a:gd name="T57" fmla="*/ 125 h 719"/>
                <a:gd name="T58" fmla="*/ 399 w 866"/>
                <a:gd name="T59" fmla="*/ 125 h 719"/>
                <a:gd name="T60" fmla="*/ 372 w 866"/>
                <a:gd name="T61" fmla="*/ 116 h 719"/>
                <a:gd name="T62" fmla="*/ 360 w 866"/>
                <a:gd name="T63" fmla="*/ 127 h 719"/>
                <a:gd name="T64" fmla="*/ 321 w 866"/>
                <a:gd name="T65" fmla="*/ 125 h 719"/>
                <a:gd name="T66" fmla="*/ 283 w 866"/>
                <a:gd name="T67" fmla="*/ 100 h 719"/>
                <a:gd name="T68" fmla="*/ 288 w 866"/>
                <a:gd name="T69" fmla="*/ 94 h 719"/>
                <a:gd name="T70" fmla="*/ 289 w 866"/>
                <a:gd name="T71" fmla="*/ 46 h 719"/>
                <a:gd name="T72" fmla="*/ 275 w 866"/>
                <a:gd name="T73" fmla="*/ 22 h 719"/>
                <a:gd name="T74" fmla="*/ 250 w 866"/>
                <a:gd name="T75" fmla="*/ 18 h 719"/>
                <a:gd name="T76" fmla="*/ 246 w 866"/>
                <a:gd name="T77" fmla="*/ 2 h 719"/>
                <a:gd name="T78" fmla="*/ 230 w 866"/>
                <a:gd name="T79" fmla="*/ 0 h 719"/>
                <a:gd name="T80" fmla="*/ 194 w 866"/>
                <a:gd name="T81" fmla="*/ 13 h 719"/>
                <a:gd name="T82" fmla="*/ 180 w 866"/>
                <a:gd name="T83" fmla="*/ 54 h 719"/>
                <a:gd name="T84" fmla="*/ 160 w 866"/>
                <a:gd name="T85" fmla="*/ 116 h 719"/>
                <a:gd name="T86" fmla="*/ 139 w 866"/>
                <a:gd name="T87" fmla="*/ 157 h 719"/>
                <a:gd name="T88" fmla="*/ 108 w 866"/>
                <a:gd name="T89" fmla="*/ 244 h 719"/>
                <a:gd name="T90" fmla="*/ 68 w 866"/>
                <a:gd name="T91" fmla="*/ 328 h 719"/>
                <a:gd name="T92" fmla="*/ 18 w 866"/>
                <a:gd name="T93" fmla="*/ 408 h 719"/>
                <a:gd name="T94" fmla="*/ 5 w 866"/>
                <a:gd name="T95" fmla="*/ 425 h 719"/>
                <a:gd name="T96" fmla="*/ 0 w 866"/>
                <a:gd name="T97" fmla="*/ 480 h 719"/>
                <a:gd name="T98" fmla="*/ 4 w 866"/>
                <a:gd name="T99" fmla="*/ 555 h 719"/>
                <a:gd name="T100" fmla="*/ 706 w 866"/>
                <a:gd name="T101" fmla="*/ 71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6" h="719">
                  <a:moveTo>
                    <a:pt x="706" y="719"/>
                  </a:moveTo>
                  <a:lnTo>
                    <a:pt x="761" y="502"/>
                  </a:lnTo>
                  <a:lnTo>
                    <a:pt x="767" y="475"/>
                  </a:lnTo>
                  <a:lnTo>
                    <a:pt x="783" y="441"/>
                  </a:lnTo>
                  <a:lnTo>
                    <a:pt x="778" y="433"/>
                  </a:lnTo>
                  <a:lnTo>
                    <a:pt x="762" y="433"/>
                  </a:lnTo>
                  <a:lnTo>
                    <a:pt x="755" y="422"/>
                  </a:lnTo>
                  <a:lnTo>
                    <a:pt x="758" y="413"/>
                  </a:lnTo>
                  <a:lnTo>
                    <a:pt x="761" y="392"/>
                  </a:lnTo>
                  <a:lnTo>
                    <a:pt x="789" y="358"/>
                  </a:lnTo>
                  <a:lnTo>
                    <a:pt x="800" y="352"/>
                  </a:lnTo>
                  <a:lnTo>
                    <a:pt x="808" y="344"/>
                  </a:lnTo>
                  <a:lnTo>
                    <a:pt x="817" y="322"/>
                  </a:lnTo>
                  <a:lnTo>
                    <a:pt x="842" y="286"/>
                  </a:lnTo>
                  <a:lnTo>
                    <a:pt x="864" y="263"/>
                  </a:lnTo>
                  <a:lnTo>
                    <a:pt x="866" y="241"/>
                  </a:lnTo>
                  <a:lnTo>
                    <a:pt x="845" y="225"/>
                  </a:lnTo>
                  <a:lnTo>
                    <a:pt x="834" y="197"/>
                  </a:lnTo>
                  <a:lnTo>
                    <a:pt x="755" y="174"/>
                  </a:lnTo>
                  <a:lnTo>
                    <a:pt x="661" y="152"/>
                  </a:lnTo>
                  <a:lnTo>
                    <a:pt x="564" y="152"/>
                  </a:lnTo>
                  <a:lnTo>
                    <a:pt x="561" y="144"/>
                  </a:lnTo>
                  <a:lnTo>
                    <a:pt x="527" y="157"/>
                  </a:lnTo>
                  <a:lnTo>
                    <a:pt x="500" y="153"/>
                  </a:lnTo>
                  <a:lnTo>
                    <a:pt x="485" y="143"/>
                  </a:lnTo>
                  <a:lnTo>
                    <a:pt x="477" y="147"/>
                  </a:lnTo>
                  <a:lnTo>
                    <a:pt x="447" y="146"/>
                  </a:lnTo>
                  <a:lnTo>
                    <a:pt x="436" y="138"/>
                  </a:lnTo>
                  <a:lnTo>
                    <a:pt x="403" y="125"/>
                  </a:lnTo>
                  <a:lnTo>
                    <a:pt x="399" y="125"/>
                  </a:lnTo>
                  <a:lnTo>
                    <a:pt x="372" y="116"/>
                  </a:lnTo>
                  <a:lnTo>
                    <a:pt x="360" y="127"/>
                  </a:lnTo>
                  <a:lnTo>
                    <a:pt x="321" y="125"/>
                  </a:lnTo>
                  <a:lnTo>
                    <a:pt x="283" y="100"/>
                  </a:lnTo>
                  <a:lnTo>
                    <a:pt x="288" y="94"/>
                  </a:lnTo>
                  <a:lnTo>
                    <a:pt x="289" y="46"/>
                  </a:lnTo>
                  <a:lnTo>
                    <a:pt x="275" y="22"/>
                  </a:lnTo>
                  <a:lnTo>
                    <a:pt x="250" y="18"/>
                  </a:lnTo>
                  <a:lnTo>
                    <a:pt x="246" y="2"/>
                  </a:lnTo>
                  <a:lnTo>
                    <a:pt x="230" y="0"/>
                  </a:lnTo>
                  <a:lnTo>
                    <a:pt x="194" y="13"/>
                  </a:lnTo>
                  <a:lnTo>
                    <a:pt x="180" y="54"/>
                  </a:lnTo>
                  <a:lnTo>
                    <a:pt x="160" y="116"/>
                  </a:lnTo>
                  <a:lnTo>
                    <a:pt x="139" y="157"/>
                  </a:lnTo>
                  <a:lnTo>
                    <a:pt x="108" y="244"/>
                  </a:lnTo>
                  <a:lnTo>
                    <a:pt x="68" y="328"/>
                  </a:lnTo>
                  <a:lnTo>
                    <a:pt x="18" y="408"/>
                  </a:lnTo>
                  <a:lnTo>
                    <a:pt x="5" y="425"/>
                  </a:lnTo>
                  <a:lnTo>
                    <a:pt x="0" y="480"/>
                  </a:lnTo>
                  <a:lnTo>
                    <a:pt x="4" y="555"/>
                  </a:lnTo>
                  <a:lnTo>
                    <a:pt x="706" y="719"/>
                  </a:lnTo>
                  <a:close/>
                </a:path>
              </a:pathLst>
            </a:custGeom>
            <a:solidFill>
              <a:schemeClr val="bg1">
                <a:lumMod val="85000"/>
              </a:schemeClr>
            </a:solidFill>
            <a:ln w="28575">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17" name="WASHINGTON STATE">
              <a:extLst>
                <a:ext uri="{C183D7F6-B498-43B3-948B-1728B52AA6E4}">
                  <adec:decorative xmlns:adec="http://schemas.microsoft.com/office/drawing/2017/decorative" val="1"/>
                </a:ext>
              </a:extLst>
            </p:cNvPr>
            <p:cNvSpPr>
              <a:spLocks noEditPoints="1"/>
            </p:cNvSpPr>
            <p:nvPr/>
          </p:nvSpPr>
          <p:spPr bwMode="auto">
            <a:xfrm>
              <a:off x="4191417" y="1628477"/>
              <a:ext cx="968526" cy="701715"/>
            </a:xfrm>
            <a:custGeom>
              <a:avLst/>
              <a:gdLst>
                <a:gd name="T0" fmla="*/ 248 w 726"/>
                <a:gd name="T1" fmla="*/ 9 h 526"/>
                <a:gd name="T2" fmla="*/ 362 w 726"/>
                <a:gd name="T3" fmla="*/ 39 h 526"/>
                <a:gd name="T4" fmla="*/ 631 w 726"/>
                <a:gd name="T5" fmla="*/ 109 h 526"/>
                <a:gd name="T6" fmla="*/ 640 w 726"/>
                <a:gd name="T7" fmla="*/ 526 h 526"/>
                <a:gd name="T8" fmla="*/ 465 w 726"/>
                <a:gd name="T9" fmla="*/ 482 h 526"/>
                <a:gd name="T10" fmla="*/ 369 w 726"/>
                <a:gd name="T11" fmla="*/ 474 h 526"/>
                <a:gd name="T12" fmla="*/ 305 w 726"/>
                <a:gd name="T13" fmla="*/ 483 h 526"/>
                <a:gd name="T14" fmla="*/ 283 w 726"/>
                <a:gd name="T15" fmla="*/ 477 h 526"/>
                <a:gd name="T16" fmla="*/ 242 w 726"/>
                <a:gd name="T17" fmla="*/ 468 h 526"/>
                <a:gd name="T18" fmla="*/ 205 w 726"/>
                <a:gd name="T19" fmla="*/ 455 h 526"/>
                <a:gd name="T20" fmla="*/ 166 w 726"/>
                <a:gd name="T21" fmla="*/ 457 h 526"/>
                <a:gd name="T22" fmla="*/ 89 w 726"/>
                <a:gd name="T23" fmla="*/ 430 h 526"/>
                <a:gd name="T24" fmla="*/ 95 w 726"/>
                <a:gd name="T25" fmla="*/ 376 h 526"/>
                <a:gd name="T26" fmla="*/ 55 w 726"/>
                <a:gd name="T27" fmla="*/ 348 h 526"/>
                <a:gd name="T28" fmla="*/ 38 w 726"/>
                <a:gd name="T29" fmla="*/ 329 h 526"/>
                <a:gd name="T30" fmla="*/ 0 w 726"/>
                <a:gd name="T31" fmla="*/ 316 h 526"/>
                <a:gd name="T32" fmla="*/ 20 w 726"/>
                <a:gd name="T33" fmla="*/ 298 h 526"/>
                <a:gd name="T34" fmla="*/ 14 w 726"/>
                <a:gd name="T35" fmla="*/ 265 h 526"/>
                <a:gd name="T36" fmla="*/ 42 w 726"/>
                <a:gd name="T37" fmla="*/ 237 h 526"/>
                <a:gd name="T38" fmla="*/ 16 w 726"/>
                <a:gd name="T39" fmla="*/ 176 h 526"/>
                <a:gd name="T40" fmla="*/ 20 w 726"/>
                <a:gd name="T41" fmla="*/ 109 h 526"/>
                <a:gd name="T42" fmla="*/ 24 w 726"/>
                <a:gd name="T43" fmla="*/ 29 h 526"/>
                <a:gd name="T44" fmla="*/ 52 w 726"/>
                <a:gd name="T45" fmla="*/ 51 h 526"/>
                <a:gd name="T46" fmla="*/ 89 w 726"/>
                <a:gd name="T47" fmla="*/ 79 h 526"/>
                <a:gd name="T48" fmla="*/ 136 w 726"/>
                <a:gd name="T49" fmla="*/ 96 h 526"/>
                <a:gd name="T50" fmla="*/ 175 w 726"/>
                <a:gd name="T51" fmla="*/ 112 h 526"/>
                <a:gd name="T52" fmla="*/ 189 w 726"/>
                <a:gd name="T53" fmla="*/ 95 h 526"/>
                <a:gd name="T54" fmla="*/ 211 w 726"/>
                <a:gd name="T55" fmla="*/ 81 h 526"/>
                <a:gd name="T56" fmla="*/ 214 w 726"/>
                <a:gd name="T57" fmla="*/ 98 h 526"/>
                <a:gd name="T58" fmla="*/ 198 w 726"/>
                <a:gd name="T59" fmla="*/ 115 h 526"/>
                <a:gd name="T60" fmla="*/ 217 w 726"/>
                <a:gd name="T61" fmla="*/ 138 h 526"/>
                <a:gd name="T62" fmla="*/ 230 w 726"/>
                <a:gd name="T63" fmla="*/ 149 h 526"/>
                <a:gd name="T64" fmla="*/ 225 w 726"/>
                <a:gd name="T65" fmla="*/ 134 h 526"/>
                <a:gd name="T66" fmla="*/ 227 w 726"/>
                <a:gd name="T67" fmla="*/ 103 h 526"/>
                <a:gd name="T68" fmla="*/ 223 w 726"/>
                <a:gd name="T69" fmla="*/ 79 h 526"/>
                <a:gd name="T70" fmla="*/ 227 w 726"/>
                <a:gd name="T71" fmla="*/ 40 h 526"/>
                <a:gd name="T72" fmla="*/ 214 w 726"/>
                <a:gd name="T73" fmla="*/ 6 h 526"/>
                <a:gd name="T74" fmla="*/ 161 w 726"/>
                <a:gd name="T75" fmla="*/ 37 h 526"/>
                <a:gd name="T76" fmla="*/ 177 w 726"/>
                <a:gd name="T77" fmla="*/ 45 h 526"/>
                <a:gd name="T78" fmla="*/ 202 w 726"/>
                <a:gd name="T79" fmla="*/ 35 h 526"/>
                <a:gd name="T80" fmla="*/ 197 w 726"/>
                <a:gd name="T81" fmla="*/ 56 h 526"/>
                <a:gd name="T82" fmla="*/ 197 w 726"/>
                <a:gd name="T83" fmla="*/ 73 h 526"/>
                <a:gd name="T84" fmla="*/ 187 w 726"/>
                <a:gd name="T85" fmla="*/ 76 h 526"/>
                <a:gd name="T86" fmla="*/ 183 w 726"/>
                <a:gd name="T87" fmla="*/ 74 h 526"/>
                <a:gd name="T88" fmla="*/ 183 w 726"/>
                <a:gd name="T89" fmla="*/ 74 h 526"/>
                <a:gd name="T90" fmla="*/ 192 w 726"/>
                <a:gd name="T91" fmla="*/ 57 h 526"/>
                <a:gd name="T92" fmla="*/ 178 w 726"/>
                <a:gd name="T93" fmla="*/ 64 h 526"/>
                <a:gd name="T94" fmla="*/ 164 w 726"/>
                <a:gd name="T95" fmla="*/ 5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6" h="526">
                  <a:moveTo>
                    <a:pt x="220" y="0"/>
                  </a:moveTo>
                  <a:lnTo>
                    <a:pt x="248" y="9"/>
                  </a:lnTo>
                  <a:lnTo>
                    <a:pt x="309" y="26"/>
                  </a:lnTo>
                  <a:lnTo>
                    <a:pt x="362" y="39"/>
                  </a:lnTo>
                  <a:lnTo>
                    <a:pt x="487" y="74"/>
                  </a:lnTo>
                  <a:lnTo>
                    <a:pt x="631" y="109"/>
                  </a:lnTo>
                  <a:lnTo>
                    <a:pt x="726" y="129"/>
                  </a:lnTo>
                  <a:lnTo>
                    <a:pt x="640" y="526"/>
                  </a:lnTo>
                  <a:lnTo>
                    <a:pt x="562" y="504"/>
                  </a:lnTo>
                  <a:lnTo>
                    <a:pt x="465" y="482"/>
                  </a:lnTo>
                  <a:lnTo>
                    <a:pt x="370" y="482"/>
                  </a:lnTo>
                  <a:lnTo>
                    <a:pt x="369" y="474"/>
                  </a:lnTo>
                  <a:lnTo>
                    <a:pt x="333" y="488"/>
                  </a:lnTo>
                  <a:lnTo>
                    <a:pt x="305" y="483"/>
                  </a:lnTo>
                  <a:lnTo>
                    <a:pt x="291" y="473"/>
                  </a:lnTo>
                  <a:lnTo>
                    <a:pt x="283" y="477"/>
                  </a:lnTo>
                  <a:lnTo>
                    <a:pt x="253" y="476"/>
                  </a:lnTo>
                  <a:lnTo>
                    <a:pt x="242" y="468"/>
                  </a:lnTo>
                  <a:lnTo>
                    <a:pt x="209" y="454"/>
                  </a:lnTo>
                  <a:lnTo>
                    <a:pt x="205" y="455"/>
                  </a:lnTo>
                  <a:lnTo>
                    <a:pt x="178" y="446"/>
                  </a:lnTo>
                  <a:lnTo>
                    <a:pt x="166" y="457"/>
                  </a:lnTo>
                  <a:lnTo>
                    <a:pt x="127" y="455"/>
                  </a:lnTo>
                  <a:lnTo>
                    <a:pt x="89" y="430"/>
                  </a:lnTo>
                  <a:lnTo>
                    <a:pt x="95" y="424"/>
                  </a:lnTo>
                  <a:lnTo>
                    <a:pt x="95" y="376"/>
                  </a:lnTo>
                  <a:lnTo>
                    <a:pt x="81" y="352"/>
                  </a:lnTo>
                  <a:lnTo>
                    <a:pt x="55" y="348"/>
                  </a:lnTo>
                  <a:lnTo>
                    <a:pt x="52" y="332"/>
                  </a:lnTo>
                  <a:lnTo>
                    <a:pt x="38" y="329"/>
                  </a:lnTo>
                  <a:lnTo>
                    <a:pt x="14" y="337"/>
                  </a:lnTo>
                  <a:lnTo>
                    <a:pt x="0" y="316"/>
                  </a:lnTo>
                  <a:lnTo>
                    <a:pt x="3" y="299"/>
                  </a:lnTo>
                  <a:lnTo>
                    <a:pt x="20" y="298"/>
                  </a:lnTo>
                  <a:lnTo>
                    <a:pt x="30" y="271"/>
                  </a:lnTo>
                  <a:lnTo>
                    <a:pt x="14" y="265"/>
                  </a:lnTo>
                  <a:lnTo>
                    <a:pt x="14" y="242"/>
                  </a:lnTo>
                  <a:lnTo>
                    <a:pt x="42" y="237"/>
                  </a:lnTo>
                  <a:lnTo>
                    <a:pt x="25" y="220"/>
                  </a:lnTo>
                  <a:lnTo>
                    <a:pt x="16" y="176"/>
                  </a:lnTo>
                  <a:lnTo>
                    <a:pt x="20" y="157"/>
                  </a:lnTo>
                  <a:lnTo>
                    <a:pt x="20" y="109"/>
                  </a:lnTo>
                  <a:lnTo>
                    <a:pt x="8" y="89"/>
                  </a:lnTo>
                  <a:lnTo>
                    <a:pt x="24" y="29"/>
                  </a:lnTo>
                  <a:lnTo>
                    <a:pt x="36" y="32"/>
                  </a:lnTo>
                  <a:lnTo>
                    <a:pt x="52" y="51"/>
                  </a:lnTo>
                  <a:lnTo>
                    <a:pt x="69" y="67"/>
                  </a:lnTo>
                  <a:lnTo>
                    <a:pt x="89" y="79"/>
                  </a:lnTo>
                  <a:lnTo>
                    <a:pt x="117" y="92"/>
                  </a:lnTo>
                  <a:lnTo>
                    <a:pt x="136" y="96"/>
                  </a:lnTo>
                  <a:lnTo>
                    <a:pt x="155" y="106"/>
                  </a:lnTo>
                  <a:lnTo>
                    <a:pt x="175" y="112"/>
                  </a:lnTo>
                  <a:lnTo>
                    <a:pt x="189" y="110"/>
                  </a:lnTo>
                  <a:lnTo>
                    <a:pt x="189" y="95"/>
                  </a:lnTo>
                  <a:lnTo>
                    <a:pt x="197" y="89"/>
                  </a:lnTo>
                  <a:lnTo>
                    <a:pt x="211" y="81"/>
                  </a:lnTo>
                  <a:lnTo>
                    <a:pt x="212" y="87"/>
                  </a:lnTo>
                  <a:lnTo>
                    <a:pt x="214" y="98"/>
                  </a:lnTo>
                  <a:lnTo>
                    <a:pt x="200" y="101"/>
                  </a:lnTo>
                  <a:lnTo>
                    <a:pt x="198" y="115"/>
                  </a:lnTo>
                  <a:lnTo>
                    <a:pt x="209" y="123"/>
                  </a:lnTo>
                  <a:lnTo>
                    <a:pt x="217" y="138"/>
                  </a:lnTo>
                  <a:lnTo>
                    <a:pt x="220" y="151"/>
                  </a:lnTo>
                  <a:lnTo>
                    <a:pt x="230" y="149"/>
                  </a:lnTo>
                  <a:lnTo>
                    <a:pt x="231" y="142"/>
                  </a:lnTo>
                  <a:lnTo>
                    <a:pt x="225" y="134"/>
                  </a:lnTo>
                  <a:lnTo>
                    <a:pt x="222" y="114"/>
                  </a:lnTo>
                  <a:lnTo>
                    <a:pt x="227" y="103"/>
                  </a:lnTo>
                  <a:lnTo>
                    <a:pt x="223" y="93"/>
                  </a:lnTo>
                  <a:lnTo>
                    <a:pt x="223" y="79"/>
                  </a:lnTo>
                  <a:lnTo>
                    <a:pt x="234" y="57"/>
                  </a:lnTo>
                  <a:lnTo>
                    <a:pt x="227" y="40"/>
                  </a:lnTo>
                  <a:lnTo>
                    <a:pt x="211" y="10"/>
                  </a:lnTo>
                  <a:lnTo>
                    <a:pt x="214" y="6"/>
                  </a:lnTo>
                  <a:lnTo>
                    <a:pt x="220" y="0"/>
                  </a:lnTo>
                  <a:close/>
                  <a:moveTo>
                    <a:pt x="161" y="37"/>
                  </a:moveTo>
                  <a:lnTo>
                    <a:pt x="175" y="37"/>
                  </a:lnTo>
                  <a:lnTo>
                    <a:pt x="177" y="45"/>
                  </a:lnTo>
                  <a:lnTo>
                    <a:pt x="187" y="35"/>
                  </a:lnTo>
                  <a:lnTo>
                    <a:pt x="202" y="35"/>
                  </a:lnTo>
                  <a:lnTo>
                    <a:pt x="206" y="45"/>
                  </a:lnTo>
                  <a:lnTo>
                    <a:pt x="197" y="56"/>
                  </a:lnTo>
                  <a:lnTo>
                    <a:pt x="202" y="60"/>
                  </a:lnTo>
                  <a:lnTo>
                    <a:pt x="197" y="73"/>
                  </a:lnTo>
                  <a:lnTo>
                    <a:pt x="187" y="76"/>
                  </a:lnTo>
                  <a:lnTo>
                    <a:pt x="187" y="76"/>
                  </a:lnTo>
                  <a:lnTo>
                    <a:pt x="186" y="76"/>
                  </a:lnTo>
                  <a:lnTo>
                    <a:pt x="183" y="74"/>
                  </a:lnTo>
                  <a:lnTo>
                    <a:pt x="183" y="74"/>
                  </a:lnTo>
                  <a:lnTo>
                    <a:pt x="183" y="74"/>
                  </a:lnTo>
                  <a:lnTo>
                    <a:pt x="187" y="65"/>
                  </a:lnTo>
                  <a:lnTo>
                    <a:pt x="192" y="57"/>
                  </a:lnTo>
                  <a:lnTo>
                    <a:pt x="181" y="54"/>
                  </a:lnTo>
                  <a:lnTo>
                    <a:pt x="178" y="64"/>
                  </a:lnTo>
                  <a:lnTo>
                    <a:pt x="175" y="67"/>
                  </a:lnTo>
                  <a:lnTo>
                    <a:pt x="164" y="53"/>
                  </a:lnTo>
                  <a:lnTo>
                    <a:pt x="161" y="37"/>
                  </a:lnTo>
                  <a:close/>
                </a:path>
              </a:pathLst>
            </a:custGeom>
            <a:solidFill>
              <a:schemeClr val="bg1">
                <a:lumMod val="85000"/>
              </a:schemeClr>
            </a:solidFill>
            <a:ln w="28575">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66" name="ALASKA">
              <a:extLst>
                <a:ext uri="{C183D7F6-B498-43B3-948B-1728B52AA6E4}">
                  <adec:decorative xmlns:adec="http://schemas.microsoft.com/office/drawing/2017/decorative" val="1"/>
                </a:ext>
              </a:extLst>
            </p:cNvPr>
            <p:cNvSpPr>
              <a:spLocks noEditPoints="1"/>
            </p:cNvSpPr>
            <p:nvPr/>
          </p:nvSpPr>
          <p:spPr bwMode="auto">
            <a:xfrm>
              <a:off x="3121200" y="291734"/>
              <a:ext cx="1554480" cy="1097280"/>
            </a:xfrm>
            <a:custGeom>
              <a:avLst/>
              <a:gdLst>
                <a:gd name="T0" fmla="*/ 1004 w 1307"/>
                <a:gd name="T1" fmla="*/ 679 h 971"/>
                <a:gd name="T2" fmla="*/ 1093 w 1307"/>
                <a:gd name="T3" fmla="*/ 693 h 971"/>
                <a:gd name="T4" fmla="*/ 1193 w 1307"/>
                <a:gd name="T5" fmla="*/ 787 h 971"/>
                <a:gd name="T6" fmla="*/ 1307 w 1307"/>
                <a:gd name="T7" fmla="*/ 922 h 971"/>
                <a:gd name="T8" fmla="*/ 1236 w 1307"/>
                <a:gd name="T9" fmla="*/ 922 h 971"/>
                <a:gd name="T10" fmla="*/ 1225 w 1307"/>
                <a:gd name="T11" fmla="*/ 966 h 971"/>
                <a:gd name="T12" fmla="*/ 1193 w 1307"/>
                <a:gd name="T13" fmla="*/ 930 h 971"/>
                <a:gd name="T14" fmla="*/ 1182 w 1307"/>
                <a:gd name="T15" fmla="*/ 930 h 971"/>
                <a:gd name="T16" fmla="*/ 1163 w 1307"/>
                <a:gd name="T17" fmla="*/ 899 h 971"/>
                <a:gd name="T18" fmla="*/ 1119 w 1307"/>
                <a:gd name="T19" fmla="*/ 846 h 971"/>
                <a:gd name="T20" fmla="*/ 1091 w 1307"/>
                <a:gd name="T21" fmla="*/ 771 h 971"/>
                <a:gd name="T22" fmla="*/ 991 w 1307"/>
                <a:gd name="T23" fmla="*/ 679 h 971"/>
                <a:gd name="T24" fmla="*/ 824 w 1307"/>
                <a:gd name="T25" fmla="*/ 652 h 971"/>
                <a:gd name="T26" fmla="*/ 766 w 1307"/>
                <a:gd name="T27" fmla="*/ 637 h 971"/>
                <a:gd name="T28" fmla="*/ 738 w 1307"/>
                <a:gd name="T29" fmla="*/ 665 h 971"/>
                <a:gd name="T30" fmla="*/ 629 w 1307"/>
                <a:gd name="T31" fmla="*/ 687 h 971"/>
                <a:gd name="T32" fmla="*/ 659 w 1307"/>
                <a:gd name="T33" fmla="*/ 615 h 971"/>
                <a:gd name="T34" fmla="*/ 632 w 1307"/>
                <a:gd name="T35" fmla="*/ 629 h 971"/>
                <a:gd name="T36" fmla="*/ 585 w 1307"/>
                <a:gd name="T37" fmla="*/ 713 h 971"/>
                <a:gd name="T38" fmla="*/ 410 w 1307"/>
                <a:gd name="T39" fmla="*/ 823 h 971"/>
                <a:gd name="T40" fmla="*/ 351 w 1307"/>
                <a:gd name="T41" fmla="*/ 834 h 971"/>
                <a:gd name="T42" fmla="*/ 229 w 1307"/>
                <a:gd name="T43" fmla="*/ 865 h 971"/>
                <a:gd name="T44" fmla="*/ 189 w 1307"/>
                <a:gd name="T45" fmla="*/ 838 h 971"/>
                <a:gd name="T46" fmla="*/ 324 w 1307"/>
                <a:gd name="T47" fmla="*/ 819 h 971"/>
                <a:gd name="T48" fmla="*/ 403 w 1307"/>
                <a:gd name="T49" fmla="*/ 791 h 971"/>
                <a:gd name="T50" fmla="*/ 463 w 1307"/>
                <a:gd name="T51" fmla="*/ 690 h 971"/>
                <a:gd name="T52" fmla="*/ 406 w 1307"/>
                <a:gd name="T53" fmla="*/ 663 h 971"/>
                <a:gd name="T54" fmla="*/ 343 w 1307"/>
                <a:gd name="T55" fmla="*/ 654 h 971"/>
                <a:gd name="T56" fmla="*/ 349 w 1307"/>
                <a:gd name="T57" fmla="*/ 574 h 971"/>
                <a:gd name="T58" fmla="*/ 292 w 1307"/>
                <a:gd name="T59" fmla="*/ 517 h 971"/>
                <a:gd name="T60" fmla="*/ 315 w 1307"/>
                <a:gd name="T61" fmla="*/ 428 h 971"/>
                <a:gd name="T62" fmla="*/ 413 w 1307"/>
                <a:gd name="T63" fmla="*/ 392 h 971"/>
                <a:gd name="T64" fmla="*/ 460 w 1307"/>
                <a:gd name="T65" fmla="*/ 356 h 971"/>
                <a:gd name="T66" fmla="*/ 448 w 1307"/>
                <a:gd name="T67" fmla="*/ 331 h 971"/>
                <a:gd name="T68" fmla="*/ 346 w 1307"/>
                <a:gd name="T69" fmla="*/ 258 h 971"/>
                <a:gd name="T70" fmla="*/ 390 w 1307"/>
                <a:gd name="T71" fmla="*/ 222 h 971"/>
                <a:gd name="T72" fmla="*/ 443 w 1307"/>
                <a:gd name="T73" fmla="*/ 248 h 971"/>
                <a:gd name="T74" fmla="*/ 448 w 1307"/>
                <a:gd name="T75" fmla="*/ 183 h 971"/>
                <a:gd name="T76" fmla="*/ 462 w 1307"/>
                <a:gd name="T77" fmla="*/ 84 h 971"/>
                <a:gd name="T78" fmla="*/ 591 w 1307"/>
                <a:gd name="T79" fmla="*/ 16 h 971"/>
                <a:gd name="T80" fmla="*/ 691 w 1307"/>
                <a:gd name="T81" fmla="*/ 28 h 971"/>
                <a:gd name="T82" fmla="*/ 787 w 1307"/>
                <a:gd name="T83" fmla="*/ 70 h 971"/>
                <a:gd name="T84" fmla="*/ 949 w 1307"/>
                <a:gd name="T85" fmla="*/ 128 h 971"/>
                <a:gd name="T86" fmla="*/ 187 w 1307"/>
                <a:gd name="T87" fmla="*/ 311 h 971"/>
                <a:gd name="T88" fmla="*/ 237 w 1307"/>
                <a:gd name="T89" fmla="*/ 523 h 971"/>
                <a:gd name="T90" fmla="*/ 86 w 1307"/>
                <a:gd name="T91" fmla="*/ 429 h 971"/>
                <a:gd name="T92" fmla="*/ 0 w 1307"/>
                <a:gd name="T93" fmla="*/ 885 h 971"/>
                <a:gd name="T94" fmla="*/ 82 w 1307"/>
                <a:gd name="T95" fmla="*/ 858 h 971"/>
                <a:gd name="T96" fmla="*/ 17 w 1307"/>
                <a:gd name="T97" fmla="*/ 888 h 971"/>
                <a:gd name="T98" fmla="*/ 306 w 1307"/>
                <a:gd name="T99" fmla="*/ 857 h 971"/>
                <a:gd name="T100" fmla="*/ 481 w 1307"/>
                <a:gd name="T101" fmla="*/ 876 h 971"/>
                <a:gd name="T102" fmla="*/ 582 w 1307"/>
                <a:gd name="T103" fmla="*/ 810 h 971"/>
                <a:gd name="T104" fmla="*/ 593 w 1307"/>
                <a:gd name="T105" fmla="*/ 765 h 971"/>
                <a:gd name="T106" fmla="*/ 534 w 1307"/>
                <a:gd name="T107" fmla="*/ 77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971">
                  <a:moveTo>
                    <a:pt x="949" y="128"/>
                  </a:moveTo>
                  <a:lnTo>
                    <a:pt x="947" y="660"/>
                  </a:lnTo>
                  <a:lnTo>
                    <a:pt x="957" y="666"/>
                  </a:lnTo>
                  <a:lnTo>
                    <a:pt x="977" y="668"/>
                  </a:lnTo>
                  <a:lnTo>
                    <a:pt x="986" y="660"/>
                  </a:lnTo>
                  <a:lnTo>
                    <a:pt x="1002" y="660"/>
                  </a:lnTo>
                  <a:lnTo>
                    <a:pt x="1004" y="679"/>
                  </a:lnTo>
                  <a:lnTo>
                    <a:pt x="1046" y="721"/>
                  </a:lnTo>
                  <a:lnTo>
                    <a:pt x="1049" y="737"/>
                  </a:lnTo>
                  <a:lnTo>
                    <a:pt x="1071" y="726"/>
                  </a:lnTo>
                  <a:lnTo>
                    <a:pt x="1074" y="724"/>
                  </a:lnTo>
                  <a:lnTo>
                    <a:pt x="1077" y="706"/>
                  </a:lnTo>
                  <a:lnTo>
                    <a:pt x="1086" y="695"/>
                  </a:lnTo>
                  <a:lnTo>
                    <a:pt x="1093" y="693"/>
                  </a:lnTo>
                  <a:lnTo>
                    <a:pt x="1105" y="685"/>
                  </a:lnTo>
                  <a:lnTo>
                    <a:pt x="1124" y="698"/>
                  </a:lnTo>
                  <a:lnTo>
                    <a:pt x="1129" y="716"/>
                  </a:lnTo>
                  <a:lnTo>
                    <a:pt x="1141" y="723"/>
                  </a:lnTo>
                  <a:lnTo>
                    <a:pt x="1147" y="738"/>
                  </a:lnTo>
                  <a:lnTo>
                    <a:pt x="1172" y="749"/>
                  </a:lnTo>
                  <a:lnTo>
                    <a:pt x="1193" y="787"/>
                  </a:lnTo>
                  <a:lnTo>
                    <a:pt x="1210" y="810"/>
                  </a:lnTo>
                  <a:lnTo>
                    <a:pt x="1224" y="827"/>
                  </a:lnTo>
                  <a:lnTo>
                    <a:pt x="1233" y="851"/>
                  </a:lnTo>
                  <a:lnTo>
                    <a:pt x="1264" y="862"/>
                  </a:lnTo>
                  <a:lnTo>
                    <a:pt x="1297" y="876"/>
                  </a:lnTo>
                  <a:lnTo>
                    <a:pt x="1303" y="902"/>
                  </a:lnTo>
                  <a:lnTo>
                    <a:pt x="1307" y="922"/>
                  </a:lnTo>
                  <a:lnTo>
                    <a:pt x="1300" y="943"/>
                  </a:lnTo>
                  <a:lnTo>
                    <a:pt x="1289" y="957"/>
                  </a:lnTo>
                  <a:lnTo>
                    <a:pt x="1278" y="952"/>
                  </a:lnTo>
                  <a:lnTo>
                    <a:pt x="1269" y="933"/>
                  </a:lnTo>
                  <a:lnTo>
                    <a:pt x="1252" y="924"/>
                  </a:lnTo>
                  <a:lnTo>
                    <a:pt x="1241" y="916"/>
                  </a:lnTo>
                  <a:lnTo>
                    <a:pt x="1236" y="922"/>
                  </a:lnTo>
                  <a:lnTo>
                    <a:pt x="1246" y="940"/>
                  </a:lnTo>
                  <a:lnTo>
                    <a:pt x="1246" y="962"/>
                  </a:lnTo>
                  <a:lnTo>
                    <a:pt x="1239" y="965"/>
                  </a:lnTo>
                  <a:lnTo>
                    <a:pt x="1227" y="954"/>
                  </a:lnTo>
                  <a:lnTo>
                    <a:pt x="1214" y="944"/>
                  </a:lnTo>
                  <a:lnTo>
                    <a:pt x="1218" y="955"/>
                  </a:lnTo>
                  <a:lnTo>
                    <a:pt x="1225" y="966"/>
                  </a:lnTo>
                  <a:lnTo>
                    <a:pt x="1221" y="971"/>
                  </a:lnTo>
                  <a:lnTo>
                    <a:pt x="1221" y="971"/>
                  </a:lnTo>
                  <a:lnTo>
                    <a:pt x="1218" y="969"/>
                  </a:lnTo>
                  <a:lnTo>
                    <a:pt x="1211" y="965"/>
                  </a:lnTo>
                  <a:lnTo>
                    <a:pt x="1211" y="965"/>
                  </a:lnTo>
                  <a:lnTo>
                    <a:pt x="1199" y="944"/>
                  </a:lnTo>
                  <a:lnTo>
                    <a:pt x="1193" y="930"/>
                  </a:lnTo>
                  <a:lnTo>
                    <a:pt x="1193" y="930"/>
                  </a:lnTo>
                  <a:lnTo>
                    <a:pt x="1191" y="933"/>
                  </a:lnTo>
                  <a:lnTo>
                    <a:pt x="1189" y="937"/>
                  </a:lnTo>
                  <a:lnTo>
                    <a:pt x="1186" y="937"/>
                  </a:lnTo>
                  <a:lnTo>
                    <a:pt x="1186" y="937"/>
                  </a:lnTo>
                  <a:lnTo>
                    <a:pt x="1183" y="933"/>
                  </a:lnTo>
                  <a:lnTo>
                    <a:pt x="1182" y="930"/>
                  </a:lnTo>
                  <a:lnTo>
                    <a:pt x="1179" y="927"/>
                  </a:lnTo>
                  <a:lnTo>
                    <a:pt x="1189" y="915"/>
                  </a:lnTo>
                  <a:lnTo>
                    <a:pt x="1180" y="905"/>
                  </a:lnTo>
                  <a:lnTo>
                    <a:pt x="1180" y="874"/>
                  </a:lnTo>
                  <a:lnTo>
                    <a:pt x="1175" y="874"/>
                  </a:lnTo>
                  <a:lnTo>
                    <a:pt x="1171" y="896"/>
                  </a:lnTo>
                  <a:lnTo>
                    <a:pt x="1163" y="899"/>
                  </a:lnTo>
                  <a:lnTo>
                    <a:pt x="1158" y="876"/>
                  </a:lnTo>
                  <a:lnTo>
                    <a:pt x="1154" y="852"/>
                  </a:lnTo>
                  <a:lnTo>
                    <a:pt x="1149" y="849"/>
                  </a:lnTo>
                  <a:lnTo>
                    <a:pt x="1150" y="885"/>
                  </a:lnTo>
                  <a:lnTo>
                    <a:pt x="1150" y="891"/>
                  </a:lnTo>
                  <a:lnTo>
                    <a:pt x="1141" y="883"/>
                  </a:lnTo>
                  <a:lnTo>
                    <a:pt x="1119" y="846"/>
                  </a:lnTo>
                  <a:lnTo>
                    <a:pt x="1107" y="843"/>
                  </a:lnTo>
                  <a:lnTo>
                    <a:pt x="1102" y="819"/>
                  </a:lnTo>
                  <a:lnTo>
                    <a:pt x="1091" y="802"/>
                  </a:lnTo>
                  <a:lnTo>
                    <a:pt x="1082" y="794"/>
                  </a:lnTo>
                  <a:lnTo>
                    <a:pt x="1082" y="780"/>
                  </a:lnTo>
                  <a:lnTo>
                    <a:pt x="1094" y="773"/>
                  </a:lnTo>
                  <a:lnTo>
                    <a:pt x="1091" y="771"/>
                  </a:lnTo>
                  <a:lnTo>
                    <a:pt x="1075" y="774"/>
                  </a:lnTo>
                  <a:lnTo>
                    <a:pt x="1055" y="759"/>
                  </a:lnTo>
                  <a:lnTo>
                    <a:pt x="1038" y="741"/>
                  </a:lnTo>
                  <a:lnTo>
                    <a:pt x="1008" y="726"/>
                  </a:lnTo>
                  <a:lnTo>
                    <a:pt x="983" y="709"/>
                  </a:lnTo>
                  <a:lnTo>
                    <a:pt x="991" y="688"/>
                  </a:lnTo>
                  <a:lnTo>
                    <a:pt x="991" y="679"/>
                  </a:lnTo>
                  <a:lnTo>
                    <a:pt x="980" y="688"/>
                  </a:lnTo>
                  <a:lnTo>
                    <a:pt x="962" y="696"/>
                  </a:lnTo>
                  <a:lnTo>
                    <a:pt x="938" y="688"/>
                  </a:lnTo>
                  <a:lnTo>
                    <a:pt x="904" y="674"/>
                  </a:lnTo>
                  <a:lnTo>
                    <a:pt x="869" y="674"/>
                  </a:lnTo>
                  <a:lnTo>
                    <a:pt x="865" y="676"/>
                  </a:lnTo>
                  <a:lnTo>
                    <a:pt x="824" y="652"/>
                  </a:lnTo>
                  <a:lnTo>
                    <a:pt x="812" y="651"/>
                  </a:lnTo>
                  <a:lnTo>
                    <a:pt x="794" y="613"/>
                  </a:lnTo>
                  <a:lnTo>
                    <a:pt x="771" y="617"/>
                  </a:lnTo>
                  <a:lnTo>
                    <a:pt x="749" y="624"/>
                  </a:lnTo>
                  <a:lnTo>
                    <a:pt x="752" y="654"/>
                  </a:lnTo>
                  <a:lnTo>
                    <a:pt x="760" y="635"/>
                  </a:lnTo>
                  <a:lnTo>
                    <a:pt x="766" y="637"/>
                  </a:lnTo>
                  <a:lnTo>
                    <a:pt x="757" y="665"/>
                  </a:lnTo>
                  <a:lnTo>
                    <a:pt x="777" y="648"/>
                  </a:lnTo>
                  <a:lnTo>
                    <a:pt x="780" y="657"/>
                  </a:lnTo>
                  <a:lnTo>
                    <a:pt x="757" y="685"/>
                  </a:lnTo>
                  <a:lnTo>
                    <a:pt x="749" y="682"/>
                  </a:lnTo>
                  <a:lnTo>
                    <a:pt x="746" y="671"/>
                  </a:lnTo>
                  <a:lnTo>
                    <a:pt x="738" y="665"/>
                  </a:lnTo>
                  <a:lnTo>
                    <a:pt x="729" y="673"/>
                  </a:lnTo>
                  <a:lnTo>
                    <a:pt x="712" y="662"/>
                  </a:lnTo>
                  <a:lnTo>
                    <a:pt x="693" y="674"/>
                  </a:lnTo>
                  <a:lnTo>
                    <a:pt x="682" y="688"/>
                  </a:lnTo>
                  <a:lnTo>
                    <a:pt x="660" y="701"/>
                  </a:lnTo>
                  <a:lnTo>
                    <a:pt x="632" y="699"/>
                  </a:lnTo>
                  <a:lnTo>
                    <a:pt x="629" y="687"/>
                  </a:lnTo>
                  <a:lnTo>
                    <a:pt x="652" y="682"/>
                  </a:lnTo>
                  <a:lnTo>
                    <a:pt x="652" y="674"/>
                  </a:lnTo>
                  <a:lnTo>
                    <a:pt x="637" y="671"/>
                  </a:lnTo>
                  <a:lnTo>
                    <a:pt x="643" y="656"/>
                  </a:lnTo>
                  <a:lnTo>
                    <a:pt x="657" y="631"/>
                  </a:lnTo>
                  <a:lnTo>
                    <a:pt x="657" y="620"/>
                  </a:lnTo>
                  <a:lnTo>
                    <a:pt x="659" y="615"/>
                  </a:lnTo>
                  <a:lnTo>
                    <a:pt x="687" y="601"/>
                  </a:lnTo>
                  <a:lnTo>
                    <a:pt x="691" y="609"/>
                  </a:lnTo>
                  <a:lnTo>
                    <a:pt x="709" y="609"/>
                  </a:lnTo>
                  <a:lnTo>
                    <a:pt x="701" y="593"/>
                  </a:lnTo>
                  <a:lnTo>
                    <a:pt x="677" y="592"/>
                  </a:lnTo>
                  <a:lnTo>
                    <a:pt x="646" y="609"/>
                  </a:lnTo>
                  <a:lnTo>
                    <a:pt x="632" y="629"/>
                  </a:lnTo>
                  <a:lnTo>
                    <a:pt x="620" y="645"/>
                  </a:lnTo>
                  <a:lnTo>
                    <a:pt x="613" y="659"/>
                  </a:lnTo>
                  <a:lnTo>
                    <a:pt x="587" y="668"/>
                  </a:lnTo>
                  <a:lnTo>
                    <a:pt x="568" y="685"/>
                  </a:lnTo>
                  <a:lnTo>
                    <a:pt x="566" y="695"/>
                  </a:lnTo>
                  <a:lnTo>
                    <a:pt x="581" y="701"/>
                  </a:lnTo>
                  <a:lnTo>
                    <a:pt x="585" y="713"/>
                  </a:lnTo>
                  <a:lnTo>
                    <a:pt x="568" y="734"/>
                  </a:lnTo>
                  <a:lnTo>
                    <a:pt x="527" y="760"/>
                  </a:lnTo>
                  <a:lnTo>
                    <a:pt x="479" y="787"/>
                  </a:lnTo>
                  <a:lnTo>
                    <a:pt x="467" y="793"/>
                  </a:lnTo>
                  <a:lnTo>
                    <a:pt x="432" y="801"/>
                  </a:lnTo>
                  <a:lnTo>
                    <a:pt x="399" y="815"/>
                  </a:lnTo>
                  <a:lnTo>
                    <a:pt x="410" y="823"/>
                  </a:lnTo>
                  <a:lnTo>
                    <a:pt x="401" y="832"/>
                  </a:lnTo>
                  <a:lnTo>
                    <a:pt x="398" y="840"/>
                  </a:lnTo>
                  <a:lnTo>
                    <a:pt x="381" y="834"/>
                  </a:lnTo>
                  <a:lnTo>
                    <a:pt x="360" y="834"/>
                  </a:lnTo>
                  <a:lnTo>
                    <a:pt x="356" y="848"/>
                  </a:lnTo>
                  <a:lnTo>
                    <a:pt x="349" y="848"/>
                  </a:lnTo>
                  <a:lnTo>
                    <a:pt x="351" y="834"/>
                  </a:lnTo>
                  <a:lnTo>
                    <a:pt x="329" y="841"/>
                  </a:lnTo>
                  <a:lnTo>
                    <a:pt x="312" y="848"/>
                  </a:lnTo>
                  <a:lnTo>
                    <a:pt x="290" y="840"/>
                  </a:lnTo>
                  <a:lnTo>
                    <a:pt x="271" y="851"/>
                  </a:lnTo>
                  <a:lnTo>
                    <a:pt x="251" y="851"/>
                  </a:lnTo>
                  <a:lnTo>
                    <a:pt x="239" y="860"/>
                  </a:lnTo>
                  <a:lnTo>
                    <a:pt x="229" y="865"/>
                  </a:lnTo>
                  <a:lnTo>
                    <a:pt x="215" y="862"/>
                  </a:lnTo>
                  <a:lnTo>
                    <a:pt x="200" y="855"/>
                  </a:lnTo>
                  <a:lnTo>
                    <a:pt x="185" y="860"/>
                  </a:lnTo>
                  <a:lnTo>
                    <a:pt x="179" y="865"/>
                  </a:lnTo>
                  <a:lnTo>
                    <a:pt x="168" y="858"/>
                  </a:lnTo>
                  <a:lnTo>
                    <a:pt x="168" y="846"/>
                  </a:lnTo>
                  <a:lnTo>
                    <a:pt x="189" y="838"/>
                  </a:lnTo>
                  <a:lnTo>
                    <a:pt x="228" y="843"/>
                  </a:lnTo>
                  <a:lnTo>
                    <a:pt x="254" y="832"/>
                  </a:lnTo>
                  <a:lnTo>
                    <a:pt x="268" y="819"/>
                  </a:lnTo>
                  <a:lnTo>
                    <a:pt x="285" y="815"/>
                  </a:lnTo>
                  <a:lnTo>
                    <a:pt x="298" y="810"/>
                  </a:lnTo>
                  <a:lnTo>
                    <a:pt x="315" y="810"/>
                  </a:lnTo>
                  <a:lnTo>
                    <a:pt x="324" y="819"/>
                  </a:lnTo>
                  <a:lnTo>
                    <a:pt x="331" y="816"/>
                  </a:lnTo>
                  <a:lnTo>
                    <a:pt x="345" y="799"/>
                  </a:lnTo>
                  <a:lnTo>
                    <a:pt x="363" y="793"/>
                  </a:lnTo>
                  <a:lnTo>
                    <a:pt x="385" y="790"/>
                  </a:lnTo>
                  <a:lnTo>
                    <a:pt x="393" y="788"/>
                  </a:lnTo>
                  <a:lnTo>
                    <a:pt x="398" y="791"/>
                  </a:lnTo>
                  <a:lnTo>
                    <a:pt x="403" y="791"/>
                  </a:lnTo>
                  <a:lnTo>
                    <a:pt x="410" y="768"/>
                  </a:lnTo>
                  <a:lnTo>
                    <a:pt x="435" y="759"/>
                  </a:lnTo>
                  <a:lnTo>
                    <a:pt x="448" y="735"/>
                  </a:lnTo>
                  <a:lnTo>
                    <a:pt x="462" y="707"/>
                  </a:lnTo>
                  <a:lnTo>
                    <a:pt x="471" y="698"/>
                  </a:lnTo>
                  <a:lnTo>
                    <a:pt x="474" y="682"/>
                  </a:lnTo>
                  <a:lnTo>
                    <a:pt x="463" y="690"/>
                  </a:lnTo>
                  <a:lnTo>
                    <a:pt x="443" y="693"/>
                  </a:lnTo>
                  <a:lnTo>
                    <a:pt x="438" y="679"/>
                  </a:lnTo>
                  <a:lnTo>
                    <a:pt x="431" y="676"/>
                  </a:lnTo>
                  <a:lnTo>
                    <a:pt x="424" y="682"/>
                  </a:lnTo>
                  <a:lnTo>
                    <a:pt x="423" y="701"/>
                  </a:lnTo>
                  <a:lnTo>
                    <a:pt x="415" y="699"/>
                  </a:lnTo>
                  <a:lnTo>
                    <a:pt x="406" y="663"/>
                  </a:lnTo>
                  <a:lnTo>
                    <a:pt x="398" y="671"/>
                  </a:lnTo>
                  <a:lnTo>
                    <a:pt x="390" y="668"/>
                  </a:lnTo>
                  <a:lnTo>
                    <a:pt x="388" y="657"/>
                  </a:lnTo>
                  <a:lnTo>
                    <a:pt x="363" y="657"/>
                  </a:lnTo>
                  <a:lnTo>
                    <a:pt x="349" y="665"/>
                  </a:lnTo>
                  <a:lnTo>
                    <a:pt x="334" y="662"/>
                  </a:lnTo>
                  <a:lnTo>
                    <a:pt x="343" y="654"/>
                  </a:lnTo>
                  <a:lnTo>
                    <a:pt x="346" y="637"/>
                  </a:lnTo>
                  <a:lnTo>
                    <a:pt x="342" y="624"/>
                  </a:lnTo>
                  <a:lnTo>
                    <a:pt x="351" y="620"/>
                  </a:lnTo>
                  <a:lnTo>
                    <a:pt x="359" y="618"/>
                  </a:lnTo>
                  <a:lnTo>
                    <a:pt x="354" y="607"/>
                  </a:lnTo>
                  <a:lnTo>
                    <a:pt x="354" y="579"/>
                  </a:lnTo>
                  <a:lnTo>
                    <a:pt x="349" y="574"/>
                  </a:lnTo>
                  <a:lnTo>
                    <a:pt x="343" y="582"/>
                  </a:lnTo>
                  <a:lnTo>
                    <a:pt x="306" y="582"/>
                  </a:lnTo>
                  <a:lnTo>
                    <a:pt x="296" y="574"/>
                  </a:lnTo>
                  <a:lnTo>
                    <a:pt x="292" y="551"/>
                  </a:lnTo>
                  <a:lnTo>
                    <a:pt x="279" y="528"/>
                  </a:lnTo>
                  <a:lnTo>
                    <a:pt x="279" y="523"/>
                  </a:lnTo>
                  <a:lnTo>
                    <a:pt x="292" y="517"/>
                  </a:lnTo>
                  <a:lnTo>
                    <a:pt x="293" y="504"/>
                  </a:lnTo>
                  <a:lnTo>
                    <a:pt x="301" y="496"/>
                  </a:lnTo>
                  <a:lnTo>
                    <a:pt x="295" y="493"/>
                  </a:lnTo>
                  <a:lnTo>
                    <a:pt x="287" y="496"/>
                  </a:lnTo>
                  <a:lnTo>
                    <a:pt x="281" y="479"/>
                  </a:lnTo>
                  <a:lnTo>
                    <a:pt x="285" y="448"/>
                  </a:lnTo>
                  <a:lnTo>
                    <a:pt x="315" y="428"/>
                  </a:lnTo>
                  <a:lnTo>
                    <a:pt x="331" y="418"/>
                  </a:lnTo>
                  <a:lnTo>
                    <a:pt x="343" y="395"/>
                  </a:lnTo>
                  <a:lnTo>
                    <a:pt x="360" y="387"/>
                  </a:lnTo>
                  <a:lnTo>
                    <a:pt x="376" y="393"/>
                  </a:lnTo>
                  <a:lnTo>
                    <a:pt x="378" y="409"/>
                  </a:lnTo>
                  <a:lnTo>
                    <a:pt x="393" y="407"/>
                  </a:lnTo>
                  <a:lnTo>
                    <a:pt x="413" y="392"/>
                  </a:lnTo>
                  <a:lnTo>
                    <a:pt x="423" y="396"/>
                  </a:lnTo>
                  <a:lnTo>
                    <a:pt x="429" y="400"/>
                  </a:lnTo>
                  <a:lnTo>
                    <a:pt x="440" y="400"/>
                  </a:lnTo>
                  <a:lnTo>
                    <a:pt x="454" y="392"/>
                  </a:lnTo>
                  <a:lnTo>
                    <a:pt x="459" y="365"/>
                  </a:lnTo>
                  <a:lnTo>
                    <a:pt x="459" y="365"/>
                  </a:lnTo>
                  <a:lnTo>
                    <a:pt x="460" y="356"/>
                  </a:lnTo>
                  <a:lnTo>
                    <a:pt x="462" y="348"/>
                  </a:lnTo>
                  <a:lnTo>
                    <a:pt x="465" y="343"/>
                  </a:lnTo>
                  <a:lnTo>
                    <a:pt x="465" y="343"/>
                  </a:lnTo>
                  <a:lnTo>
                    <a:pt x="470" y="339"/>
                  </a:lnTo>
                  <a:lnTo>
                    <a:pt x="471" y="337"/>
                  </a:lnTo>
                  <a:lnTo>
                    <a:pt x="463" y="325"/>
                  </a:lnTo>
                  <a:lnTo>
                    <a:pt x="448" y="331"/>
                  </a:lnTo>
                  <a:lnTo>
                    <a:pt x="428" y="336"/>
                  </a:lnTo>
                  <a:lnTo>
                    <a:pt x="415" y="332"/>
                  </a:lnTo>
                  <a:lnTo>
                    <a:pt x="393" y="322"/>
                  </a:lnTo>
                  <a:lnTo>
                    <a:pt x="362" y="320"/>
                  </a:lnTo>
                  <a:lnTo>
                    <a:pt x="340" y="297"/>
                  </a:lnTo>
                  <a:lnTo>
                    <a:pt x="343" y="273"/>
                  </a:lnTo>
                  <a:lnTo>
                    <a:pt x="346" y="258"/>
                  </a:lnTo>
                  <a:lnTo>
                    <a:pt x="334" y="247"/>
                  </a:lnTo>
                  <a:lnTo>
                    <a:pt x="321" y="223"/>
                  </a:lnTo>
                  <a:lnTo>
                    <a:pt x="324" y="218"/>
                  </a:lnTo>
                  <a:lnTo>
                    <a:pt x="367" y="215"/>
                  </a:lnTo>
                  <a:lnTo>
                    <a:pt x="381" y="215"/>
                  </a:lnTo>
                  <a:lnTo>
                    <a:pt x="385" y="222"/>
                  </a:lnTo>
                  <a:lnTo>
                    <a:pt x="390" y="222"/>
                  </a:lnTo>
                  <a:lnTo>
                    <a:pt x="388" y="211"/>
                  </a:lnTo>
                  <a:lnTo>
                    <a:pt x="413" y="208"/>
                  </a:lnTo>
                  <a:lnTo>
                    <a:pt x="429" y="209"/>
                  </a:lnTo>
                  <a:lnTo>
                    <a:pt x="438" y="217"/>
                  </a:lnTo>
                  <a:lnTo>
                    <a:pt x="429" y="229"/>
                  </a:lnTo>
                  <a:lnTo>
                    <a:pt x="426" y="239"/>
                  </a:lnTo>
                  <a:lnTo>
                    <a:pt x="443" y="248"/>
                  </a:lnTo>
                  <a:lnTo>
                    <a:pt x="474" y="259"/>
                  </a:lnTo>
                  <a:lnTo>
                    <a:pt x="485" y="254"/>
                  </a:lnTo>
                  <a:lnTo>
                    <a:pt x="471" y="226"/>
                  </a:lnTo>
                  <a:lnTo>
                    <a:pt x="467" y="206"/>
                  </a:lnTo>
                  <a:lnTo>
                    <a:pt x="471" y="201"/>
                  </a:lnTo>
                  <a:lnTo>
                    <a:pt x="451" y="189"/>
                  </a:lnTo>
                  <a:lnTo>
                    <a:pt x="448" y="183"/>
                  </a:lnTo>
                  <a:lnTo>
                    <a:pt x="451" y="172"/>
                  </a:lnTo>
                  <a:lnTo>
                    <a:pt x="446" y="148"/>
                  </a:lnTo>
                  <a:lnTo>
                    <a:pt x="428" y="119"/>
                  </a:lnTo>
                  <a:lnTo>
                    <a:pt x="412" y="92"/>
                  </a:lnTo>
                  <a:lnTo>
                    <a:pt x="431" y="80"/>
                  </a:lnTo>
                  <a:lnTo>
                    <a:pt x="451" y="80"/>
                  </a:lnTo>
                  <a:lnTo>
                    <a:pt x="462" y="84"/>
                  </a:lnTo>
                  <a:lnTo>
                    <a:pt x="488" y="83"/>
                  </a:lnTo>
                  <a:lnTo>
                    <a:pt x="512" y="61"/>
                  </a:lnTo>
                  <a:lnTo>
                    <a:pt x="518" y="42"/>
                  </a:lnTo>
                  <a:lnTo>
                    <a:pt x="541" y="26"/>
                  </a:lnTo>
                  <a:lnTo>
                    <a:pt x="552" y="33"/>
                  </a:lnTo>
                  <a:lnTo>
                    <a:pt x="570" y="28"/>
                  </a:lnTo>
                  <a:lnTo>
                    <a:pt x="591" y="16"/>
                  </a:lnTo>
                  <a:lnTo>
                    <a:pt x="599" y="14"/>
                  </a:lnTo>
                  <a:lnTo>
                    <a:pt x="606" y="20"/>
                  </a:lnTo>
                  <a:lnTo>
                    <a:pt x="634" y="19"/>
                  </a:lnTo>
                  <a:lnTo>
                    <a:pt x="651" y="0"/>
                  </a:lnTo>
                  <a:lnTo>
                    <a:pt x="657" y="0"/>
                  </a:lnTo>
                  <a:lnTo>
                    <a:pt x="680" y="14"/>
                  </a:lnTo>
                  <a:lnTo>
                    <a:pt x="691" y="28"/>
                  </a:lnTo>
                  <a:lnTo>
                    <a:pt x="688" y="34"/>
                  </a:lnTo>
                  <a:lnTo>
                    <a:pt x="693" y="42"/>
                  </a:lnTo>
                  <a:lnTo>
                    <a:pt x="704" y="31"/>
                  </a:lnTo>
                  <a:lnTo>
                    <a:pt x="727" y="34"/>
                  </a:lnTo>
                  <a:lnTo>
                    <a:pt x="729" y="56"/>
                  </a:lnTo>
                  <a:lnTo>
                    <a:pt x="741" y="66"/>
                  </a:lnTo>
                  <a:lnTo>
                    <a:pt x="787" y="70"/>
                  </a:lnTo>
                  <a:lnTo>
                    <a:pt x="826" y="97"/>
                  </a:lnTo>
                  <a:lnTo>
                    <a:pt x="835" y="90"/>
                  </a:lnTo>
                  <a:lnTo>
                    <a:pt x="866" y="106"/>
                  </a:lnTo>
                  <a:lnTo>
                    <a:pt x="880" y="103"/>
                  </a:lnTo>
                  <a:lnTo>
                    <a:pt x="891" y="97"/>
                  </a:lnTo>
                  <a:lnTo>
                    <a:pt x="922" y="109"/>
                  </a:lnTo>
                  <a:lnTo>
                    <a:pt x="949" y="128"/>
                  </a:lnTo>
                  <a:close/>
                  <a:moveTo>
                    <a:pt x="231" y="307"/>
                  </a:moveTo>
                  <a:lnTo>
                    <a:pt x="243" y="342"/>
                  </a:lnTo>
                  <a:lnTo>
                    <a:pt x="243" y="348"/>
                  </a:lnTo>
                  <a:lnTo>
                    <a:pt x="225" y="345"/>
                  </a:lnTo>
                  <a:lnTo>
                    <a:pt x="214" y="320"/>
                  </a:lnTo>
                  <a:lnTo>
                    <a:pt x="203" y="311"/>
                  </a:lnTo>
                  <a:lnTo>
                    <a:pt x="187" y="311"/>
                  </a:lnTo>
                  <a:lnTo>
                    <a:pt x="185" y="295"/>
                  </a:lnTo>
                  <a:lnTo>
                    <a:pt x="198" y="279"/>
                  </a:lnTo>
                  <a:lnTo>
                    <a:pt x="204" y="295"/>
                  </a:lnTo>
                  <a:lnTo>
                    <a:pt x="214" y="304"/>
                  </a:lnTo>
                  <a:lnTo>
                    <a:pt x="231" y="307"/>
                  </a:lnTo>
                  <a:close/>
                  <a:moveTo>
                    <a:pt x="215" y="517"/>
                  </a:moveTo>
                  <a:lnTo>
                    <a:pt x="237" y="523"/>
                  </a:lnTo>
                  <a:lnTo>
                    <a:pt x="260" y="528"/>
                  </a:lnTo>
                  <a:lnTo>
                    <a:pt x="267" y="534"/>
                  </a:lnTo>
                  <a:lnTo>
                    <a:pt x="256" y="557"/>
                  </a:lnTo>
                  <a:lnTo>
                    <a:pt x="237" y="557"/>
                  </a:lnTo>
                  <a:lnTo>
                    <a:pt x="215" y="534"/>
                  </a:lnTo>
                  <a:lnTo>
                    <a:pt x="215" y="517"/>
                  </a:lnTo>
                  <a:close/>
                  <a:moveTo>
                    <a:pt x="86" y="429"/>
                  </a:moveTo>
                  <a:lnTo>
                    <a:pt x="92" y="445"/>
                  </a:lnTo>
                  <a:lnTo>
                    <a:pt x="100" y="456"/>
                  </a:lnTo>
                  <a:lnTo>
                    <a:pt x="92" y="460"/>
                  </a:lnTo>
                  <a:lnTo>
                    <a:pt x="79" y="442"/>
                  </a:lnTo>
                  <a:lnTo>
                    <a:pt x="79" y="429"/>
                  </a:lnTo>
                  <a:lnTo>
                    <a:pt x="86" y="429"/>
                  </a:lnTo>
                  <a:close/>
                  <a:moveTo>
                    <a:pt x="0" y="885"/>
                  </a:moveTo>
                  <a:lnTo>
                    <a:pt x="20" y="871"/>
                  </a:lnTo>
                  <a:lnTo>
                    <a:pt x="42" y="865"/>
                  </a:lnTo>
                  <a:lnTo>
                    <a:pt x="57" y="868"/>
                  </a:lnTo>
                  <a:lnTo>
                    <a:pt x="61" y="877"/>
                  </a:lnTo>
                  <a:lnTo>
                    <a:pt x="73" y="880"/>
                  </a:lnTo>
                  <a:lnTo>
                    <a:pt x="86" y="868"/>
                  </a:lnTo>
                  <a:lnTo>
                    <a:pt x="82" y="858"/>
                  </a:lnTo>
                  <a:lnTo>
                    <a:pt x="100" y="854"/>
                  </a:lnTo>
                  <a:lnTo>
                    <a:pt x="118" y="871"/>
                  </a:lnTo>
                  <a:lnTo>
                    <a:pt x="112" y="882"/>
                  </a:lnTo>
                  <a:lnTo>
                    <a:pt x="84" y="888"/>
                  </a:lnTo>
                  <a:lnTo>
                    <a:pt x="67" y="885"/>
                  </a:lnTo>
                  <a:lnTo>
                    <a:pt x="43" y="879"/>
                  </a:lnTo>
                  <a:lnTo>
                    <a:pt x="17" y="888"/>
                  </a:lnTo>
                  <a:lnTo>
                    <a:pt x="6" y="890"/>
                  </a:lnTo>
                  <a:lnTo>
                    <a:pt x="0" y="885"/>
                  </a:lnTo>
                  <a:close/>
                  <a:moveTo>
                    <a:pt x="306" y="857"/>
                  </a:moveTo>
                  <a:lnTo>
                    <a:pt x="315" y="869"/>
                  </a:lnTo>
                  <a:lnTo>
                    <a:pt x="329" y="860"/>
                  </a:lnTo>
                  <a:lnTo>
                    <a:pt x="320" y="851"/>
                  </a:lnTo>
                  <a:lnTo>
                    <a:pt x="306" y="857"/>
                  </a:lnTo>
                  <a:close/>
                  <a:moveTo>
                    <a:pt x="323" y="877"/>
                  </a:moveTo>
                  <a:lnTo>
                    <a:pt x="331" y="862"/>
                  </a:lnTo>
                  <a:lnTo>
                    <a:pt x="343" y="865"/>
                  </a:lnTo>
                  <a:lnTo>
                    <a:pt x="339" y="877"/>
                  </a:lnTo>
                  <a:lnTo>
                    <a:pt x="323" y="877"/>
                  </a:lnTo>
                  <a:close/>
                  <a:moveTo>
                    <a:pt x="471" y="865"/>
                  </a:moveTo>
                  <a:lnTo>
                    <a:pt x="481" y="876"/>
                  </a:lnTo>
                  <a:lnTo>
                    <a:pt x="485" y="868"/>
                  </a:lnTo>
                  <a:lnTo>
                    <a:pt x="481" y="857"/>
                  </a:lnTo>
                  <a:lnTo>
                    <a:pt x="471" y="865"/>
                  </a:lnTo>
                  <a:close/>
                  <a:moveTo>
                    <a:pt x="526" y="787"/>
                  </a:moveTo>
                  <a:lnTo>
                    <a:pt x="532" y="823"/>
                  </a:lnTo>
                  <a:lnTo>
                    <a:pt x="551" y="827"/>
                  </a:lnTo>
                  <a:lnTo>
                    <a:pt x="582" y="810"/>
                  </a:lnTo>
                  <a:lnTo>
                    <a:pt x="609" y="793"/>
                  </a:lnTo>
                  <a:lnTo>
                    <a:pt x="599" y="779"/>
                  </a:lnTo>
                  <a:lnTo>
                    <a:pt x="602" y="763"/>
                  </a:lnTo>
                  <a:lnTo>
                    <a:pt x="588" y="771"/>
                  </a:lnTo>
                  <a:lnTo>
                    <a:pt x="571" y="766"/>
                  </a:lnTo>
                  <a:lnTo>
                    <a:pt x="581" y="759"/>
                  </a:lnTo>
                  <a:lnTo>
                    <a:pt x="593" y="765"/>
                  </a:lnTo>
                  <a:lnTo>
                    <a:pt x="618" y="754"/>
                  </a:lnTo>
                  <a:lnTo>
                    <a:pt x="620" y="745"/>
                  </a:lnTo>
                  <a:lnTo>
                    <a:pt x="606" y="740"/>
                  </a:lnTo>
                  <a:lnTo>
                    <a:pt x="610" y="727"/>
                  </a:lnTo>
                  <a:lnTo>
                    <a:pt x="593" y="740"/>
                  </a:lnTo>
                  <a:lnTo>
                    <a:pt x="563" y="762"/>
                  </a:lnTo>
                  <a:lnTo>
                    <a:pt x="534" y="779"/>
                  </a:lnTo>
                  <a:lnTo>
                    <a:pt x="526" y="787"/>
                  </a:lnTo>
                  <a:close/>
                  <a:moveTo>
                    <a:pt x="790" y="662"/>
                  </a:moveTo>
                  <a:lnTo>
                    <a:pt x="805" y="654"/>
                  </a:lnTo>
                  <a:lnTo>
                    <a:pt x="799" y="642"/>
                  </a:lnTo>
                  <a:lnTo>
                    <a:pt x="788" y="648"/>
                  </a:lnTo>
                  <a:lnTo>
                    <a:pt x="790" y="662"/>
                  </a:lnTo>
                  <a:close/>
                </a:path>
              </a:pathLst>
            </a:custGeom>
            <a:solidFill>
              <a:schemeClr val="bg1">
                <a:lumMod val="85000"/>
              </a:schemeClr>
            </a:solidFill>
            <a:ln w="28575">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sym typeface="Calibri"/>
              </a:endParaRPr>
            </a:p>
          </p:txBody>
        </p:sp>
        <p:sp>
          <p:nvSpPr>
            <p:cNvPr id="126" name="LABEL">
              <a:extLst>
                <a:ext uri="{FF2B5EF4-FFF2-40B4-BE49-F238E27FC236}">
                  <a16:creationId xmlns:a16="http://schemas.microsoft.com/office/drawing/2014/main" id="{EA2B6849-5EB4-4E5E-9CCC-A9D8F75CFD89}"/>
                </a:ext>
                <a:ext uri="{C183D7F6-B498-43B3-948B-1728B52AA6E4}">
                  <adec:decorative xmlns:adec="http://schemas.microsoft.com/office/drawing/2017/decorative" val="1"/>
                </a:ext>
              </a:extLst>
            </p:cNvPr>
            <p:cNvSpPr/>
            <p:nvPr/>
          </p:nvSpPr>
          <p:spPr>
            <a:xfrm>
              <a:off x="4675680" y="665766"/>
              <a:ext cx="914400" cy="245986"/>
            </a:xfrm>
            <a:prstGeom prst="roundRect">
              <a:avLst/>
            </a:pr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sym typeface="Calibri"/>
                </a:rPr>
                <a:t>REGION 10</a:t>
              </a:r>
            </a:p>
          </p:txBody>
        </p:sp>
        <p:cxnSp>
          <p:nvCxnSpPr>
            <p:cNvPr id="23" name="Straight Connector 22">
              <a:extLst>
                <a:ext uri="{FF2B5EF4-FFF2-40B4-BE49-F238E27FC236}">
                  <a16:creationId xmlns:a16="http://schemas.microsoft.com/office/drawing/2014/main" id="{51B549A0-79B4-4B36-BBD6-AF8F3467DA98}"/>
                </a:ext>
                <a:ext uri="{C183D7F6-B498-43B3-948B-1728B52AA6E4}">
                  <adec:decorative xmlns:adec="http://schemas.microsoft.com/office/drawing/2017/decorative" val="1"/>
                </a:ext>
              </a:extLst>
            </p:cNvPr>
            <p:cNvCxnSpPr>
              <a:cxnSpLocks/>
              <a:stCxn id="126" idx="2"/>
            </p:cNvCxnSpPr>
            <p:nvPr/>
          </p:nvCxnSpPr>
          <p:spPr>
            <a:xfrm flipH="1">
              <a:off x="4906470" y="911752"/>
              <a:ext cx="226410" cy="1089800"/>
            </a:xfrm>
            <a:prstGeom prst="line">
              <a:avLst/>
            </a:prstGeom>
            <a:ln w="1905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6A45764-9BA9-4865-9AFA-57ED03ECFBDB}"/>
                </a:ext>
                <a:ext uri="{C183D7F6-B498-43B3-948B-1728B52AA6E4}">
                  <adec:decorative xmlns:adec="http://schemas.microsoft.com/office/drawing/2017/decorative" val="1"/>
                </a:ext>
              </a:extLst>
            </p:cNvPr>
            <p:cNvCxnSpPr>
              <a:stCxn id="126" idx="1"/>
            </p:cNvCxnSpPr>
            <p:nvPr/>
          </p:nvCxnSpPr>
          <p:spPr>
            <a:xfrm flipH="1" flipV="1">
              <a:off x="3990922" y="701019"/>
              <a:ext cx="684759" cy="87741"/>
            </a:xfrm>
            <a:prstGeom prst="line">
              <a:avLst/>
            </a:prstGeom>
            <a:ln w="1905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pic>
        <p:nvPicPr>
          <p:cNvPr id="87" name="Picture 86">
            <a:extLst>
              <a:ext uri="{FF2B5EF4-FFF2-40B4-BE49-F238E27FC236}">
                <a16:creationId xmlns:a16="http://schemas.microsoft.com/office/drawing/2014/main" id="{8CF6B71F-D67B-4DFE-A9BC-E8E006C7FC7C}"/>
              </a:ext>
              <a:ext uri="{C183D7F6-B498-43B3-948B-1728B52AA6E4}">
                <adec:decorative xmlns:adec="http://schemas.microsoft.com/office/drawing/2017/decorative" val="1"/>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rcRect/>
          <a:stretch/>
        </p:blipFill>
        <p:spPr>
          <a:xfrm rot="16200000">
            <a:off x="-1740600" y="2141674"/>
            <a:ext cx="6400800" cy="2237647"/>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2972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E5080A-28CC-BF47-9C3C-823605C1A4A1}"/>
              </a:ext>
            </a:extLst>
          </p:cNvPr>
          <p:cNvSpPr>
            <a:spLocks noGrp="1"/>
          </p:cNvSpPr>
          <p:nvPr>
            <p:ph type="title"/>
          </p:nvPr>
        </p:nvSpPr>
        <p:spPr>
          <a:xfrm>
            <a:off x="125897" y="41724"/>
            <a:ext cx="12257532" cy="1050997"/>
          </a:xfrm>
        </p:spPr>
        <p:txBody>
          <a:bodyPr/>
          <a:lstStyle/>
          <a:p>
            <a:r>
              <a:rPr lang="en-US" b="1">
                <a:latin typeface="Arial" panose="020B0604020202020204" pitchFamily="34" charset="0"/>
                <a:cs typeface="Arial" panose="020B0604020202020204" pitchFamily="34" charset="0"/>
              </a:rPr>
              <a:t>Narcan 101</a:t>
            </a:r>
            <a:endParaRPr lang="en-US" dirty="0"/>
          </a:p>
        </p:txBody>
      </p:sp>
      <p:sp>
        <p:nvSpPr>
          <p:cNvPr id="3" name="Content Placeholder 2">
            <a:extLst>
              <a:ext uri="{FF2B5EF4-FFF2-40B4-BE49-F238E27FC236}">
                <a16:creationId xmlns:a16="http://schemas.microsoft.com/office/drawing/2014/main" id="{BA042322-93AE-44A9-8308-686AED4AB22F}"/>
              </a:ext>
            </a:extLst>
          </p:cNvPr>
          <p:cNvSpPr>
            <a:spLocks noGrp="1"/>
          </p:cNvSpPr>
          <p:nvPr>
            <p:ph sz="quarter" idx="13"/>
          </p:nvPr>
        </p:nvSpPr>
        <p:spPr>
          <a:xfrm>
            <a:off x="723867" y="1619435"/>
            <a:ext cx="6907422" cy="4268288"/>
          </a:xfrm>
        </p:spPr>
        <p:txBody>
          <a:bodyPr>
            <a:normAutofit fontScale="32500" lnSpcReduction="20000"/>
          </a:bodyPr>
          <a:lstStyle/>
          <a:p>
            <a:pPr marL="571500" indent="-571500" fontAlgn="base">
              <a:buFont typeface="Arial" panose="020B0604020202020204" pitchFamily="34" charset="0"/>
              <a:buChar char="•"/>
            </a:pPr>
            <a:r>
              <a:rPr lang="en-US" sz="6200" dirty="0"/>
              <a:t>Only reverses opioid overdoses</a:t>
            </a:r>
          </a:p>
          <a:p>
            <a:pPr marL="571500" indent="-571500" fontAlgn="base">
              <a:buFont typeface="Arial" panose="020B0604020202020204" pitchFamily="34" charset="0"/>
              <a:buChar char="•"/>
            </a:pPr>
            <a:r>
              <a:rPr lang="en-US" sz="6200" dirty="0"/>
              <a:t>No effect if you do NOT have opioids in your body</a:t>
            </a:r>
          </a:p>
          <a:p>
            <a:pPr marL="571500" indent="-571500" fontAlgn="base">
              <a:buFont typeface="Arial" panose="020B0604020202020204" pitchFamily="34" charset="0"/>
              <a:buChar char="•"/>
            </a:pPr>
            <a:r>
              <a:rPr lang="en-US" sz="6200" dirty="0"/>
              <a:t>No abuse potential</a:t>
            </a:r>
          </a:p>
          <a:p>
            <a:pPr marL="571500" lvl="1" indent="-571500" fontAlgn="base">
              <a:buFont typeface="Arial" panose="020B0604020202020204" pitchFamily="34" charset="0"/>
              <a:buChar char="•"/>
            </a:pPr>
            <a:r>
              <a:rPr lang="en-US" sz="6200" dirty="0"/>
              <a:t>Can’t get high, or modified for recreational use</a:t>
            </a:r>
          </a:p>
          <a:p>
            <a:pPr marL="571500" indent="-571500" fontAlgn="base">
              <a:buFont typeface="Arial" panose="020B0604020202020204" pitchFamily="34" charset="0"/>
              <a:buChar char="•"/>
            </a:pPr>
            <a:r>
              <a:rPr lang="en-US" sz="6200" dirty="0"/>
              <a:t>Not a scheduled drug</a:t>
            </a:r>
          </a:p>
          <a:p>
            <a:pPr marL="571500" indent="-571500" fontAlgn="base">
              <a:buFont typeface="Arial" panose="020B0604020202020204" pitchFamily="34" charset="0"/>
              <a:buChar char="•"/>
            </a:pPr>
            <a:r>
              <a:rPr lang="en-US" sz="6200" dirty="0"/>
              <a:t>Pregnancy Category C </a:t>
            </a:r>
          </a:p>
          <a:p>
            <a:pPr marL="571500" lvl="5" indent="-571500" fontAlgn="base">
              <a:buFont typeface="Arial" panose="020B0604020202020204" pitchFamily="34" charset="0"/>
              <a:buChar char="•"/>
            </a:pPr>
            <a:r>
              <a:rPr lang="en-US" sz="6200" dirty="0"/>
              <a:t>Recommended for suspected overdose emergencies</a:t>
            </a:r>
          </a:p>
          <a:p>
            <a:pPr marL="571500" indent="-571500" fontAlgn="base">
              <a:buFont typeface="Arial" panose="020B0604020202020204" pitchFamily="34" charset="0"/>
              <a:buChar char="•"/>
            </a:pPr>
            <a:r>
              <a:rPr lang="en-US" sz="6200" dirty="0"/>
              <a:t>Shelf life = 18-24 months</a:t>
            </a:r>
          </a:p>
          <a:p>
            <a:br>
              <a:rPr lang="en-US" sz="5100" dirty="0"/>
            </a:br>
            <a:endParaRPr lang="en-US" sz="5100" dirty="0"/>
          </a:p>
          <a:p>
            <a:pPr lvl="0">
              <a:buClr>
                <a:prstClr val="black">
                  <a:lumMod val="75000"/>
                  <a:lumOff val="25000"/>
                </a:prstClr>
              </a:buClr>
            </a:pPr>
            <a:r>
              <a:rPr lang="en-US" sz="6200" b="1" dirty="0"/>
              <a:t>1 death can be prevented for every 227 naloxone kits distributed</a:t>
            </a:r>
          </a:p>
          <a:p>
            <a:endParaRPr lang="en-US" sz="1900" dirty="0"/>
          </a:p>
        </p:txBody>
      </p:sp>
      <p:sp>
        <p:nvSpPr>
          <p:cNvPr id="5" name="Rectangle 4">
            <a:extLst>
              <a:ext uri="{FF2B5EF4-FFF2-40B4-BE49-F238E27FC236}">
                <a16:creationId xmlns:a16="http://schemas.microsoft.com/office/drawing/2014/main" id="{C61B41FA-2750-4647-B870-F9FD8C26DD70}"/>
              </a:ext>
            </a:extLst>
          </p:cNvPr>
          <p:cNvSpPr/>
          <p:nvPr/>
        </p:nvSpPr>
        <p:spPr>
          <a:xfrm>
            <a:off x="1039956" y="6169945"/>
            <a:ext cx="10869822" cy="461665"/>
          </a:xfrm>
          <a:prstGeom prst="rect">
            <a:avLst/>
          </a:prstGeom>
        </p:spPr>
        <p:txBody>
          <a:bodyPr wrap="square">
            <a:spAutoFit/>
          </a:bodyPr>
          <a:lstStyle/>
          <a:p>
            <a:r>
              <a:rPr lang="en-US" sz="1200" dirty="0">
                <a:solidFill>
                  <a:srgbClr val="000000"/>
                </a:solidFill>
                <a:latin typeface="Calibri" panose="020F0502020204030204" pitchFamily="34" charset="0"/>
              </a:rPr>
              <a:t>3.  Coffin, P. O., &amp; Sullivan, S. D. (2013). Cost-effectiveness of distributing naloxone to heroin users for lay overdose reversal. Annals of Internal Medicine, 158(1), 1-9. doi:10.7326/0003-4819-158-1-201301010- 00003 </a:t>
            </a:r>
            <a:endParaRPr lang="en-US" dirty="0"/>
          </a:p>
        </p:txBody>
      </p:sp>
      <p:pic>
        <p:nvPicPr>
          <p:cNvPr id="8" name="Picture 7" descr="Naloxone Kit">
            <a:extLst>
              <a:ext uri="{FF2B5EF4-FFF2-40B4-BE49-F238E27FC236}">
                <a16:creationId xmlns:a16="http://schemas.microsoft.com/office/drawing/2014/main" id="{9D5ABE46-A872-40E6-A268-709BCA464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4900" y="2146373"/>
            <a:ext cx="4454878" cy="2969919"/>
          </a:xfrm>
          <a:prstGeom prst="rect">
            <a:avLst/>
          </a:prstGeom>
        </p:spPr>
      </p:pic>
    </p:spTree>
    <p:extLst>
      <p:ext uri="{BB962C8B-B14F-4D97-AF65-F5344CB8AC3E}">
        <p14:creationId xmlns:p14="http://schemas.microsoft.com/office/powerpoint/2010/main" val="492163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60DA2-8AD7-EB4D-91A7-48076BF7D010}"/>
              </a:ext>
            </a:extLst>
          </p:cNvPr>
          <p:cNvSpPr>
            <a:spLocks noGrp="1"/>
          </p:cNvSpPr>
          <p:nvPr>
            <p:ph type="title"/>
          </p:nvPr>
        </p:nvSpPr>
        <p:spPr/>
        <p:txBody>
          <a:bodyPr>
            <a:normAutofit/>
          </a:bodyPr>
          <a:lstStyle/>
          <a:p>
            <a:r>
              <a:rPr lang="en-US" b="1" dirty="0"/>
              <a:t>Narcan Leave Behind Programs</a:t>
            </a:r>
          </a:p>
        </p:txBody>
      </p:sp>
      <p:sp>
        <p:nvSpPr>
          <p:cNvPr id="3" name="Content Placeholder 2">
            <a:extLst>
              <a:ext uri="{FF2B5EF4-FFF2-40B4-BE49-F238E27FC236}">
                <a16:creationId xmlns:a16="http://schemas.microsoft.com/office/drawing/2014/main" id="{DA995511-5CDA-5245-B48F-1F7B13C7F0AF}"/>
              </a:ext>
            </a:extLst>
          </p:cNvPr>
          <p:cNvSpPr>
            <a:spLocks noGrp="1"/>
          </p:cNvSpPr>
          <p:nvPr>
            <p:ph sz="quarter" idx="13"/>
          </p:nvPr>
        </p:nvSpPr>
        <p:spPr>
          <a:xfrm>
            <a:off x="1039956" y="1901657"/>
            <a:ext cx="5654355" cy="4389120"/>
          </a:xfrm>
        </p:spPr>
        <p:txBody>
          <a:bodyPr>
            <a:normAutofit/>
          </a:bodyPr>
          <a:lstStyle/>
          <a:p>
            <a:pPr>
              <a:lnSpc>
                <a:spcPct val="100000"/>
              </a:lnSpc>
            </a:pPr>
            <a:r>
              <a:rPr lang="en-US" sz="2400" dirty="0">
                <a:latin typeface="Arial" panose="020B0604020202020204" pitchFamily="34" charset="0"/>
                <a:cs typeface="Arial" panose="020B0604020202020204" pitchFamily="34" charset="0"/>
              </a:rPr>
              <a:t>Leave Behind Programs are when first responders offer a free naloxone kit to a patient who was revived from an opioid overdose. </a:t>
            </a:r>
          </a:p>
          <a:p>
            <a:pPr>
              <a:lnSpc>
                <a:spcPct val="100000"/>
              </a:lnSpc>
            </a:pPr>
            <a:endParaRPr lang="en-US" sz="2400" dirty="0">
              <a:latin typeface="Arial" panose="020B0604020202020204" pitchFamily="34" charset="0"/>
              <a:cs typeface="Arial" panose="020B0604020202020204" pitchFamily="34" charset="0"/>
            </a:endParaRPr>
          </a:p>
          <a:p>
            <a:pPr>
              <a:lnSpc>
                <a:spcPct val="100000"/>
              </a:lnSpc>
            </a:pPr>
            <a:r>
              <a:rPr lang="en-US" sz="2400" dirty="0">
                <a:latin typeface="Arial" panose="020B0604020202020204" pitchFamily="34" charset="0"/>
                <a:cs typeface="Arial" panose="020B0604020202020204" pitchFamily="34" charset="0"/>
              </a:rPr>
              <a:t>The kit contains two doses of nasal naloxone, use instructions, and referral information for treatment or follow-up care.</a:t>
            </a:r>
          </a:p>
          <a:p>
            <a:pPr marL="342900" indent="-342900">
              <a:buClr>
                <a:srgbClr val="CC4927"/>
              </a:buClr>
              <a:buFont typeface="Arial" panose="020B0604020202020204" pitchFamily="34" charset="0"/>
              <a:buChar char="•"/>
            </a:pPr>
            <a:endParaRPr lang="en-US" sz="2200" dirty="0"/>
          </a:p>
        </p:txBody>
      </p:sp>
      <p:pic>
        <p:nvPicPr>
          <p:cNvPr id="5" name="Picture 4">
            <a:extLst>
              <a:ext uri="{FF2B5EF4-FFF2-40B4-BE49-F238E27FC236}">
                <a16:creationId xmlns:a16="http://schemas.microsoft.com/office/drawing/2014/main" id="{A219DB7E-4468-452E-8509-B89403D4D3A7}"/>
              </a:ext>
            </a:extLst>
          </p:cNvPr>
          <p:cNvPicPr>
            <a:picLocks noChangeAspect="1"/>
          </p:cNvPicPr>
          <p:nvPr/>
        </p:nvPicPr>
        <p:blipFill>
          <a:blip r:embed="rId3"/>
          <a:stretch>
            <a:fillRect/>
          </a:stretch>
        </p:blipFill>
        <p:spPr>
          <a:xfrm>
            <a:off x="7890401" y="2168930"/>
            <a:ext cx="3261643" cy="2700762"/>
          </a:xfrm>
          <a:prstGeom prst="rect">
            <a:avLst/>
          </a:prstGeom>
        </p:spPr>
      </p:pic>
    </p:spTree>
    <p:extLst>
      <p:ext uri="{BB962C8B-B14F-4D97-AF65-F5344CB8AC3E}">
        <p14:creationId xmlns:p14="http://schemas.microsoft.com/office/powerpoint/2010/main" val="2449414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B1D16-38A7-C446-B145-02CB0F22066F}"/>
              </a:ext>
            </a:extLst>
          </p:cNvPr>
          <p:cNvSpPr>
            <a:spLocks noGrp="1"/>
          </p:cNvSpPr>
          <p:nvPr>
            <p:ph type="title"/>
          </p:nvPr>
        </p:nvSpPr>
        <p:spPr/>
        <p:txBody>
          <a:bodyPr>
            <a:normAutofit/>
          </a:bodyPr>
          <a:lstStyle/>
          <a:p>
            <a:pPr algn="ctr"/>
            <a:r>
              <a:rPr lang="en-US" dirty="0"/>
              <a:t>	Certified Peer Support Specialists</a:t>
            </a:r>
          </a:p>
        </p:txBody>
      </p:sp>
      <p:sp>
        <p:nvSpPr>
          <p:cNvPr id="3" name="Content Placeholder 2">
            <a:extLst>
              <a:ext uri="{FF2B5EF4-FFF2-40B4-BE49-F238E27FC236}">
                <a16:creationId xmlns:a16="http://schemas.microsoft.com/office/drawing/2014/main" id="{EBE5B0FA-7D66-234B-B79D-DB6A290887FA}"/>
              </a:ext>
            </a:extLst>
          </p:cNvPr>
          <p:cNvSpPr>
            <a:spLocks noGrp="1"/>
          </p:cNvSpPr>
          <p:nvPr>
            <p:ph sz="quarter" idx="13"/>
          </p:nvPr>
        </p:nvSpPr>
        <p:spPr>
          <a:xfrm>
            <a:off x="266700" y="1142004"/>
            <a:ext cx="5829300" cy="4389120"/>
          </a:xfrm>
        </p:spPr>
        <p:txBody>
          <a:bodyPr>
            <a:normAutofit/>
          </a:bodyPr>
          <a:lstStyle/>
          <a:p>
            <a:r>
              <a:rPr lang="en-US" sz="2000" dirty="0">
                <a:latin typeface="Arial" panose="020B0604020202020204" pitchFamily="34" charset="0"/>
                <a:cs typeface="Arial" panose="020B0604020202020204" pitchFamily="34" charset="0"/>
              </a:rPr>
              <a:t>Certified Peer Specialists respond to referrals from local hospitals for patients suffering from high-risk opioid use disorder (OUD).  </a:t>
            </a:r>
          </a:p>
          <a:p>
            <a:r>
              <a:rPr lang="en-US" sz="2000" dirty="0">
                <a:latin typeface="Arial" panose="020B0604020202020204" pitchFamily="34" charset="0"/>
                <a:cs typeface="Arial" panose="020B0604020202020204" pitchFamily="34" charset="0"/>
              </a:rPr>
              <a:t>Best practice programs offer 24/7 referral and linkage to services </a:t>
            </a:r>
          </a:p>
          <a:p>
            <a:r>
              <a:rPr lang="en-US" sz="2000" dirty="0">
                <a:latin typeface="Arial" panose="020B0604020202020204" pitchFamily="34" charset="0"/>
                <a:cs typeface="Arial" panose="020B0604020202020204" pitchFamily="34" charset="0"/>
              </a:rPr>
              <a:t>CPS assist community members to find recovery resources and walk with them for up to 12 months to ensure stabilization, helping them with goals including harm reduction strategies, recovery support, stable housing, medication for addiction treatment, employment, and mental and physical health. </a:t>
            </a:r>
          </a:p>
          <a:p>
            <a:endParaRPr lang="en-US" dirty="0"/>
          </a:p>
        </p:txBody>
      </p:sp>
      <p:pic>
        <p:nvPicPr>
          <p:cNvPr id="6" name="Picture 5">
            <a:extLst>
              <a:ext uri="{FF2B5EF4-FFF2-40B4-BE49-F238E27FC236}">
                <a16:creationId xmlns:a16="http://schemas.microsoft.com/office/drawing/2014/main" id="{ECDED285-4636-481F-8535-25994BCB80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1146" y="1820660"/>
            <a:ext cx="4258343" cy="2838895"/>
          </a:xfrm>
          <a:prstGeom prst="rect">
            <a:avLst/>
          </a:prstGeom>
        </p:spPr>
      </p:pic>
      <p:sp>
        <p:nvSpPr>
          <p:cNvPr id="7" name="Rectangle 6">
            <a:extLst>
              <a:ext uri="{FF2B5EF4-FFF2-40B4-BE49-F238E27FC236}">
                <a16:creationId xmlns:a16="http://schemas.microsoft.com/office/drawing/2014/main" id="{A565EC4C-2B25-464E-A463-C60AA524B4AE}"/>
              </a:ext>
            </a:extLst>
          </p:cNvPr>
          <p:cNvSpPr/>
          <p:nvPr/>
        </p:nvSpPr>
        <p:spPr>
          <a:xfrm>
            <a:off x="655069" y="6617388"/>
            <a:ext cx="1915909" cy="230832"/>
          </a:xfrm>
          <a:prstGeom prst="rect">
            <a:avLst/>
          </a:prstGeom>
        </p:spPr>
        <p:txBody>
          <a:bodyPr wrap="none">
            <a:spAutoFit/>
          </a:bodyPr>
          <a:lstStyle/>
          <a:p>
            <a:r>
              <a:rPr lang="en-US" sz="900" dirty="0"/>
              <a:t>https://www.commcare1.org/epicc</a:t>
            </a:r>
          </a:p>
        </p:txBody>
      </p:sp>
    </p:spTree>
    <p:extLst>
      <p:ext uri="{BB962C8B-B14F-4D97-AF65-F5344CB8AC3E}">
        <p14:creationId xmlns:p14="http://schemas.microsoft.com/office/powerpoint/2010/main" val="837315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178A7-7BD9-574F-806F-2DB84DA03D5B}"/>
              </a:ext>
            </a:extLst>
          </p:cNvPr>
          <p:cNvSpPr>
            <a:spLocks noGrp="1"/>
          </p:cNvSpPr>
          <p:nvPr>
            <p:ph type="title"/>
          </p:nvPr>
        </p:nvSpPr>
        <p:spPr>
          <a:xfrm>
            <a:off x="1" y="9780"/>
            <a:ext cx="12257532" cy="1240286"/>
          </a:xfrm>
        </p:spPr>
        <p:txBody>
          <a:bodyPr>
            <a:noAutofit/>
          </a:bodyPr>
          <a:lstStyle/>
          <a:p>
            <a:pPr algn="ctr"/>
            <a:r>
              <a:rPr lang="en-US" sz="3600" dirty="0"/>
              <a:t> Helpful Data</a:t>
            </a:r>
          </a:p>
        </p:txBody>
      </p:sp>
      <p:sp>
        <p:nvSpPr>
          <p:cNvPr id="3" name="Content Placeholder 2">
            <a:extLst>
              <a:ext uri="{FF2B5EF4-FFF2-40B4-BE49-F238E27FC236}">
                <a16:creationId xmlns:a16="http://schemas.microsoft.com/office/drawing/2014/main" id="{9AD6981C-2863-4048-B564-0C0DB8BB52C2}"/>
              </a:ext>
            </a:extLst>
          </p:cNvPr>
          <p:cNvSpPr>
            <a:spLocks noGrp="1"/>
          </p:cNvSpPr>
          <p:nvPr>
            <p:ph sz="quarter" idx="13"/>
          </p:nvPr>
        </p:nvSpPr>
        <p:spPr>
          <a:xfrm>
            <a:off x="1042937" y="1493408"/>
            <a:ext cx="4883729" cy="4389120"/>
          </a:xfrm>
        </p:spPr>
        <p:txBody>
          <a:bodyPr>
            <a:normAutofit/>
          </a:bodyPr>
          <a:lstStyle/>
          <a:p>
            <a:pPr>
              <a:buClr>
                <a:srgbClr val="CC4927"/>
              </a:buClr>
            </a:pPr>
            <a:r>
              <a:rPr lang="en-US" sz="2400" dirty="0"/>
              <a:t>Studies have found overdose patients whose naloxone kits were provided directly to family members on the scene experienced 5.16x higher odds of being connected to treatment connections (Scharf, 2020)</a:t>
            </a:r>
          </a:p>
          <a:p>
            <a:pPr marL="285750" indent="-285750">
              <a:buClr>
                <a:srgbClr val="CC4927"/>
              </a:buClr>
              <a:buFont typeface="Arial" panose="020B0604020202020204" pitchFamily="34" charset="0"/>
              <a:buChar char="•"/>
            </a:pPr>
            <a:endParaRPr lang="en-US" sz="2400" dirty="0"/>
          </a:p>
        </p:txBody>
      </p:sp>
      <p:sp>
        <p:nvSpPr>
          <p:cNvPr id="7" name="Rectangle 6">
            <a:extLst>
              <a:ext uri="{FF2B5EF4-FFF2-40B4-BE49-F238E27FC236}">
                <a16:creationId xmlns:a16="http://schemas.microsoft.com/office/drawing/2014/main" id="{FE4A8943-1299-4A84-BF43-48895B9B7EBE}"/>
              </a:ext>
            </a:extLst>
          </p:cNvPr>
          <p:cNvSpPr/>
          <p:nvPr/>
        </p:nvSpPr>
        <p:spPr>
          <a:xfrm>
            <a:off x="6615289" y="1493408"/>
            <a:ext cx="3849512" cy="2904641"/>
          </a:xfrm>
          <a:prstGeom prst="rect">
            <a:avLst/>
          </a:prstGeom>
        </p:spPr>
        <p:txBody>
          <a:bodyPr wrap="square">
            <a:spAutoFit/>
          </a:bodyPr>
          <a:lstStyle/>
          <a:p>
            <a:pPr lvl="0">
              <a:lnSpc>
                <a:spcPct val="110000"/>
              </a:lnSpc>
            </a:pPr>
            <a:r>
              <a:rPr lang="en-US" sz="2400" dirty="0">
                <a:solidFill>
                  <a:prstClr val="black"/>
                </a:solidFill>
                <a:cs typeface="Arial" panose="020B0604020202020204" pitchFamily="34" charset="0"/>
              </a:rPr>
              <a:t>This same study found that utilizing take home naloxone programs also strengthened the relationship between local first responders and Certified Peer Specialists.</a:t>
            </a:r>
          </a:p>
        </p:txBody>
      </p:sp>
      <p:sp>
        <p:nvSpPr>
          <p:cNvPr id="8" name="Rectangle 7">
            <a:extLst>
              <a:ext uri="{FF2B5EF4-FFF2-40B4-BE49-F238E27FC236}">
                <a16:creationId xmlns:a16="http://schemas.microsoft.com/office/drawing/2014/main" id="{C1FCACC0-8D7A-4A64-8EE1-F821B131D41D}"/>
              </a:ext>
            </a:extLst>
          </p:cNvPr>
          <p:cNvSpPr/>
          <p:nvPr/>
        </p:nvSpPr>
        <p:spPr>
          <a:xfrm>
            <a:off x="738139" y="5064510"/>
            <a:ext cx="6096000" cy="600164"/>
          </a:xfrm>
          <a:prstGeom prst="rect">
            <a:avLst/>
          </a:prstGeom>
        </p:spPr>
        <p:txBody>
          <a:bodyPr>
            <a:spAutoFit/>
          </a:bodyPr>
          <a:lstStyle/>
          <a:p>
            <a:pPr lvl="0"/>
            <a:r>
              <a:rPr lang="en-US" sz="1100" dirty="0">
                <a:solidFill>
                  <a:prstClr val="black"/>
                </a:solidFill>
                <a:latin typeface="Calibri" panose="020F0502020204030204"/>
              </a:rPr>
              <a:t>https://mdsoar.org/bitstream/handle/11603/18879/Best%20Practices%20for%20A%20Novel%20EMS%20Based%20Naloxone%20Leave%20Behind%20Program.pdf;jsessionid=844D31EE0D3FB769FF15659FB96C950F?sequence=1 </a:t>
            </a:r>
          </a:p>
        </p:txBody>
      </p:sp>
    </p:spTree>
    <p:extLst>
      <p:ext uri="{BB962C8B-B14F-4D97-AF65-F5344CB8AC3E}">
        <p14:creationId xmlns:p14="http://schemas.microsoft.com/office/powerpoint/2010/main" val="3795934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3EB28-5083-4E08-850E-8355C762E062}"/>
              </a:ext>
            </a:extLst>
          </p:cNvPr>
          <p:cNvSpPr>
            <a:spLocks noGrp="1"/>
          </p:cNvSpPr>
          <p:nvPr>
            <p:ph type="title"/>
          </p:nvPr>
        </p:nvSpPr>
        <p:spPr/>
        <p:txBody>
          <a:bodyPr/>
          <a:lstStyle/>
          <a:p>
            <a:r>
              <a:rPr lang="en-US" dirty="0"/>
              <a:t>Language Matters</a:t>
            </a:r>
          </a:p>
        </p:txBody>
      </p:sp>
    </p:spTree>
    <p:extLst>
      <p:ext uri="{BB962C8B-B14F-4D97-AF65-F5344CB8AC3E}">
        <p14:creationId xmlns:p14="http://schemas.microsoft.com/office/powerpoint/2010/main" val="283191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E8CE-2AE4-F447-90F2-BF1F18B6B0A1}"/>
              </a:ext>
            </a:extLst>
          </p:cNvPr>
          <p:cNvSpPr>
            <a:spLocks noGrp="1"/>
          </p:cNvSpPr>
          <p:nvPr>
            <p:ph type="title"/>
          </p:nvPr>
        </p:nvSpPr>
        <p:spPr>
          <a:xfrm>
            <a:off x="214604" y="244253"/>
            <a:ext cx="9943733" cy="953858"/>
          </a:xfrm>
        </p:spPr>
        <p:txBody>
          <a:bodyPr>
            <a:normAutofit/>
          </a:bodyPr>
          <a:lstStyle/>
          <a:p>
            <a:pPr algn="l"/>
            <a:r>
              <a:rPr lang="en-US" b="1" dirty="0"/>
              <a:t>Do:</a:t>
            </a:r>
          </a:p>
        </p:txBody>
      </p:sp>
      <p:sp>
        <p:nvSpPr>
          <p:cNvPr id="3" name="Content Placeholder 2">
            <a:extLst>
              <a:ext uri="{FF2B5EF4-FFF2-40B4-BE49-F238E27FC236}">
                <a16:creationId xmlns:a16="http://schemas.microsoft.com/office/drawing/2014/main" id="{B414115E-D19B-7448-8F69-D1574B0AFA96}"/>
              </a:ext>
            </a:extLst>
          </p:cNvPr>
          <p:cNvSpPr>
            <a:spLocks noGrp="1"/>
          </p:cNvSpPr>
          <p:nvPr>
            <p:ph type="body" idx="1"/>
          </p:nvPr>
        </p:nvSpPr>
        <p:spPr>
          <a:solidFill>
            <a:schemeClr val="bg1">
              <a:lumMod val="75000"/>
            </a:schemeClr>
          </a:solidFill>
        </p:spPr>
        <p:txBody>
          <a:bodyPr anchor="ctr">
            <a:normAutofit/>
          </a:bodyPr>
          <a:lstStyle/>
          <a:p>
            <a:pPr marL="342900" indent="-342900">
              <a:buClr>
                <a:srgbClr val="CC4927"/>
              </a:buClr>
              <a:buFont typeface="Arial" panose="020B0604020202020204" pitchFamily="34" charset="0"/>
              <a:buChar char="•"/>
            </a:pPr>
            <a:r>
              <a:rPr lang="en-US" dirty="0"/>
              <a:t>Put people first: Do say “A person with a behavioral health condition” or “a person diagnosed with …” </a:t>
            </a:r>
          </a:p>
          <a:p>
            <a:pPr marL="342900" indent="-342900">
              <a:buClr>
                <a:srgbClr val="CC4927"/>
              </a:buClr>
              <a:buFont typeface="Arial" panose="020B0604020202020204" pitchFamily="34" charset="0"/>
              <a:buChar char="•"/>
            </a:pPr>
            <a:r>
              <a:rPr lang="en-US" dirty="0"/>
              <a:t>Emphasize abilities - focus on what is strong such as the person’s strengths, skills &amp; passions </a:t>
            </a:r>
          </a:p>
          <a:p>
            <a:pPr marL="342900" indent="-342900">
              <a:buClr>
                <a:srgbClr val="CC4927"/>
              </a:buClr>
              <a:buFont typeface="Arial" panose="020B0604020202020204" pitchFamily="34" charset="0"/>
              <a:buChar char="•"/>
            </a:pPr>
            <a:r>
              <a:rPr lang="en-US" dirty="0"/>
              <a:t>Focus on language that is respectful, clear and understandable, free of jargon, confusing data, and speculation</a:t>
            </a:r>
          </a:p>
          <a:p>
            <a:pPr marL="342900" indent="-342900">
              <a:buClr>
                <a:srgbClr val="CC4927"/>
              </a:buClr>
              <a:buFont typeface="Arial" panose="020B0604020202020204" pitchFamily="34" charset="0"/>
              <a:buChar char="•"/>
            </a:pPr>
            <a:r>
              <a:rPr lang="en-US" dirty="0"/>
              <a:t>Focus on language that is non-judgmental and carries a sense of commitment, hope and opportunity</a:t>
            </a:r>
          </a:p>
        </p:txBody>
      </p:sp>
      <p:sp>
        <p:nvSpPr>
          <p:cNvPr id="5" name="TextBox 4">
            <a:extLst>
              <a:ext uri="{FF2B5EF4-FFF2-40B4-BE49-F238E27FC236}">
                <a16:creationId xmlns:a16="http://schemas.microsoft.com/office/drawing/2014/main" id="{511440FE-E9C8-E441-81F6-1C2DE1F2F4FF}"/>
              </a:ext>
            </a:extLst>
          </p:cNvPr>
          <p:cNvSpPr txBox="1"/>
          <p:nvPr/>
        </p:nvSpPr>
        <p:spPr>
          <a:xfrm>
            <a:off x="838200" y="6200360"/>
            <a:ext cx="7132081" cy="430887"/>
          </a:xfrm>
          <a:prstGeom prst="rect">
            <a:avLst/>
          </a:prstGeom>
          <a:noFill/>
        </p:spPr>
        <p:txBody>
          <a:bodyPr wrap="none" rtlCol="0">
            <a:spAutoFit/>
          </a:bodyPr>
          <a:lstStyle/>
          <a:p>
            <a:r>
              <a:rPr lang="en-US" sz="1100" dirty="0">
                <a:solidFill>
                  <a:srgbClr val="CC4927"/>
                </a:solidFill>
              </a:rPr>
              <a:t>Adapted in 2019 from Wahl, O. (2010). Recovery Language. </a:t>
            </a:r>
          </a:p>
          <a:p>
            <a:r>
              <a:rPr lang="en-US" sz="1100" dirty="0">
                <a:solidFill>
                  <a:srgbClr val="CC4927"/>
                </a:solidFill>
              </a:rPr>
              <a:t>Adapted from Burge, M. /Consumer Advocate (2010). Excerpt from speech given at The MHS Conference 2010</a:t>
            </a:r>
          </a:p>
        </p:txBody>
      </p:sp>
    </p:spTree>
    <p:extLst>
      <p:ext uri="{BB962C8B-B14F-4D97-AF65-F5344CB8AC3E}">
        <p14:creationId xmlns:p14="http://schemas.microsoft.com/office/powerpoint/2010/main" val="312711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FFDE-E159-4BAB-8B8E-D3B744D65C99}"/>
              </a:ext>
            </a:extLst>
          </p:cNvPr>
          <p:cNvSpPr>
            <a:spLocks noGrp="1"/>
          </p:cNvSpPr>
          <p:nvPr>
            <p:ph type="title"/>
          </p:nvPr>
        </p:nvSpPr>
        <p:spPr/>
        <p:txBody>
          <a:bodyPr/>
          <a:lstStyle/>
          <a:p>
            <a:r>
              <a:rPr lang="en-US" dirty="0"/>
              <a:t>	Changing the Narrative:</a:t>
            </a:r>
          </a:p>
        </p:txBody>
      </p:sp>
      <p:graphicFrame>
        <p:nvGraphicFramePr>
          <p:cNvPr id="4" name="Content Placeholder 3" descr="Deficit-based &amp; Strengths-based Narrative descriptions">
            <a:extLst>
              <a:ext uri="{FF2B5EF4-FFF2-40B4-BE49-F238E27FC236}">
                <a16:creationId xmlns:a16="http://schemas.microsoft.com/office/drawing/2014/main" id="{B689F16A-5935-48C9-927C-77E5ABDCE672}"/>
              </a:ext>
            </a:extLst>
          </p:cNvPr>
          <p:cNvGraphicFramePr>
            <a:graphicFrameLocks noGrp="1"/>
          </p:cNvGraphicFramePr>
          <p:nvPr>
            <p:ph sz="quarter" idx="13"/>
            <p:extLst>
              <p:ext uri="{D42A27DB-BD31-4B8C-83A1-F6EECF244321}">
                <p14:modId xmlns:p14="http://schemas.microsoft.com/office/powerpoint/2010/main" val="3665403777"/>
              </p:ext>
            </p:extLst>
          </p:nvPr>
        </p:nvGraphicFramePr>
        <p:xfrm>
          <a:off x="307910" y="1141413"/>
          <a:ext cx="11737909"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a:extLst>
              <a:ext uri="{FF2B5EF4-FFF2-40B4-BE49-F238E27FC236}">
                <a16:creationId xmlns:a16="http://schemas.microsoft.com/office/drawing/2014/main" id="{81EBE921-08D9-49DB-A3D4-771C8AC39888}"/>
              </a:ext>
              <a:ext uri="{C183D7F6-B498-43B3-948B-1728B52AA6E4}">
                <adec:decorative xmlns:adec="http://schemas.microsoft.com/office/drawing/2017/decorative" val="1"/>
              </a:ext>
            </a:extLst>
          </p:cNvPr>
          <p:cNvCxnSpPr>
            <a:cxnSpLocks/>
          </p:cNvCxnSpPr>
          <p:nvPr/>
        </p:nvCxnSpPr>
        <p:spPr>
          <a:xfrm>
            <a:off x="2575249" y="2799184"/>
            <a:ext cx="3921967" cy="0"/>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E7E0418-3F5B-4839-B706-A6FD400A8819}"/>
              </a:ext>
              <a:ext uri="{C183D7F6-B498-43B3-948B-1728B52AA6E4}">
                <adec:decorative xmlns:adec="http://schemas.microsoft.com/office/drawing/2017/decorative" val="1"/>
              </a:ext>
            </a:extLst>
          </p:cNvPr>
          <p:cNvCxnSpPr>
            <a:cxnSpLocks/>
          </p:cNvCxnSpPr>
          <p:nvPr/>
        </p:nvCxnSpPr>
        <p:spPr>
          <a:xfrm>
            <a:off x="2836506" y="3119535"/>
            <a:ext cx="3660710" cy="0"/>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9EF3B0D-3039-4153-A917-68EC872E1544}"/>
              </a:ext>
              <a:ext uri="{C183D7F6-B498-43B3-948B-1728B52AA6E4}">
                <adec:decorative xmlns:adec="http://schemas.microsoft.com/office/drawing/2017/decorative" val="1"/>
              </a:ext>
            </a:extLst>
          </p:cNvPr>
          <p:cNvCxnSpPr>
            <a:cxnSpLocks/>
          </p:cNvCxnSpPr>
          <p:nvPr/>
        </p:nvCxnSpPr>
        <p:spPr>
          <a:xfrm>
            <a:off x="2575249" y="3429000"/>
            <a:ext cx="3921967" cy="21772"/>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2F37623-6998-45F6-BE8D-4052A9BC4127}"/>
              </a:ext>
              <a:ext uri="{C183D7F6-B498-43B3-948B-1728B52AA6E4}">
                <adec:decorative xmlns:adec="http://schemas.microsoft.com/office/drawing/2017/decorative" val="1"/>
              </a:ext>
            </a:extLst>
          </p:cNvPr>
          <p:cNvCxnSpPr>
            <a:cxnSpLocks/>
          </p:cNvCxnSpPr>
          <p:nvPr/>
        </p:nvCxnSpPr>
        <p:spPr>
          <a:xfrm>
            <a:off x="1788368" y="3732246"/>
            <a:ext cx="4708848" cy="0"/>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D94690B-052C-4809-9CED-54DE9EAA088B}"/>
              </a:ext>
              <a:ext uri="{C183D7F6-B498-43B3-948B-1728B52AA6E4}">
                <adec:decorative xmlns:adec="http://schemas.microsoft.com/office/drawing/2017/decorative" val="1"/>
              </a:ext>
            </a:extLst>
          </p:cNvPr>
          <p:cNvCxnSpPr>
            <a:cxnSpLocks/>
          </p:cNvCxnSpPr>
          <p:nvPr/>
        </p:nvCxnSpPr>
        <p:spPr>
          <a:xfrm>
            <a:off x="3054220" y="4027714"/>
            <a:ext cx="3442996" cy="0"/>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ED8A761-7D9B-4FE6-B6B9-14D8AF2A81E4}"/>
              </a:ext>
              <a:ext uri="{C183D7F6-B498-43B3-948B-1728B52AA6E4}">
                <adec:decorative xmlns:adec="http://schemas.microsoft.com/office/drawing/2017/decorative" val="1"/>
              </a:ext>
            </a:extLst>
          </p:cNvPr>
          <p:cNvCxnSpPr>
            <a:cxnSpLocks/>
          </p:cNvCxnSpPr>
          <p:nvPr/>
        </p:nvCxnSpPr>
        <p:spPr>
          <a:xfrm>
            <a:off x="2351314" y="4323182"/>
            <a:ext cx="4145901" cy="0"/>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98108BF-7CDE-4108-A976-876D3A66FB68}"/>
              </a:ext>
            </a:extLst>
          </p:cNvPr>
          <p:cNvSpPr txBox="1"/>
          <p:nvPr/>
        </p:nvSpPr>
        <p:spPr>
          <a:xfrm>
            <a:off x="363894" y="6160665"/>
            <a:ext cx="2211355" cy="261610"/>
          </a:xfrm>
          <a:prstGeom prst="rect">
            <a:avLst/>
          </a:prstGeom>
          <a:noFill/>
        </p:spPr>
        <p:txBody>
          <a:bodyPr wrap="square" rtlCol="0">
            <a:spAutoFit/>
          </a:bodyPr>
          <a:lstStyle/>
          <a:p>
            <a:r>
              <a:rPr lang="en-US" sz="1100" dirty="0">
                <a:solidFill>
                  <a:srgbClr val="CC4927"/>
                </a:solidFill>
              </a:rPr>
              <a:t>Janis Tondora, Psy.D.</a:t>
            </a:r>
          </a:p>
        </p:txBody>
      </p:sp>
    </p:spTree>
    <p:extLst>
      <p:ext uri="{BB962C8B-B14F-4D97-AF65-F5344CB8AC3E}">
        <p14:creationId xmlns:p14="http://schemas.microsoft.com/office/powerpoint/2010/main" val="1198671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FFDE-E159-4BAB-8B8E-D3B744D65C99}"/>
              </a:ext>
            </a:extLst>
          </p:cNvPr>
          <p:cNvSpPr>
            <a:spLocks noGrp="1"/>
          </p:cNvSpPr>
          <p:nvPr>
            <p:ph type="title"/>
          </p:nvPr>
        </p:nvSpPr>
        <p:spPr/>
        <p:txBody>
          <a:bodyPr/>
          <a:lstStyle/>
          <a:p>
            <a:r>
              <a:rPr lang="en-US" dirty="0"/>
              <a:t>	Changing the Narrative Continued:</a:t>
            </a:r>
          </a:p>
        </p:txBody>
      </p:sp>
      <p:graphicFrame>
        <p:nvGraphicFramePr>
          <p:cNvPr id="4" name="Content Placeholder 3" descr="Deficit-based vs. Strengths-based Narrative descriptions">
            <a:extLst>
              <a:ext uri="{FF2B5EF4-FFF2-40B4-BE49-F238E27FC236}">
                <a16:creationId xmlns:a16="http://schemas.microsoft.com/office/drawing/2014/main" id="{B689F16A-5935-48C9-927C-77E5ABDCE672}"/>
              </a:ext>
            </a:extLst>
          </p:cNvPr>
          <p:cNvGraphicFramePr>
            <a:graphicFrameLocks noGrp="1"/>
          </p:cNvGraphicFramePr>
          <p:nvPr>
            <p:ph sz="quarter" idx="13"/>
            <p:extLst>
              <p:ext uri="{D42A27DB-BD31-4B8C-83A1-F6EECF244321}">
                <p14:modId xmlns:p14="http://schemas.microsoft.com/office/powerpoint/2010/main" val="555393597"/>
              </p:ext>
            </p:extLst>
          </p:nvPr>
        </p:nvGraphicFramePr>
        <p:xfrm>
          <a:off x="307910" y="1141413"/>
          <a:ext cx="11737909"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a:extLst>
              <a:ext uri="{FF2B5EF4-FFF2-40B4-BE49-F238E27FC236}">
                <a16:creationId xmlns:a16="http://schemas.microsoft.com/office/drawing/2014/main" id="{81EBE921-08D9-49DB-A3D4-771C8AC39888}"/>
              </a:ext>
              <a:ext uri="{C183D7F6-B498-43B3-948B-1728B52AA6E4}">
                <adec:decorative xmlns:adec="http://schemas.microsoft.com/office/drawing/2017/decorative" val="1"/>
              </a:ext>
            </a:extLst>
          </p:cNvPr>
          <p:cNvCxnSpPr>
            <a:cxnSpLocks/>
          </p:cNvCxnSpPr>
          <p:nvPr/>
        </p:nvCxnSpPr>
        <p:spPr>
          <a:xfrm>
            <a:off x="2071396" y="2799184"/>
            <a:ext cx="4425820" cy="0"/>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E7E0418-3F5B-4839-B706-A6FD400A8819}"/>
              </a:ext>
              <a:ext uri="{C183D7F6-B498-43B3-948B-1728B52AA6E4}">
                <adec:decorative xmlns:adec="http://schemas.microsoft.com/office/drawing/2017/decorative" val="1"/>
              </a:ext>
            </a:extLst>
          </p:cNvPr>
          <p:cNvCxnSpPr>
            <a:cxnSpLocks/>
          </p:cNvCxnSpPr>
          <p:nvPr/>
        </p:nvCxnSpPr>
        <p:spPr>
          <a:xfrm>
            <a:off x="1418253" y="3119535"/>
            <a:ext cx="5078963" cy="0"/>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9EF3B0D-3039-4153-A917-68EC872E1544}"/>
              </a:ext>
              <a:ext uri="{C183D7F6-B498-43B3-948B-1728B52AA6E4}">
                <adec:decorative xmlns:adec="http://schemas.microsoft.com/office/drawing/2017/decorative" val="1"/>
              </a:ext>
            </a:extLst>
          </p:cNvPr>
          <p:cNvCxnSpPr>
            <a:cxnSpLocks/>
          </p:cNvCxnSpPr>
          <p:nvPr/>
        </p:nvCxnSpPr>
        <p:spPr>
          <a:xfrm>
            <a:off x="1268963" y="3410338"/>
            <a:ext cx="5228253" cy="21772"/>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2F37623-6998-45F6-BE8D-4052A9BC4127}"/>
              </a:ext>
              <a:ext uri="{C183D7F6-B498-43B3-948B-1728B52AA6E4}">
                <adec:decorative xmlns:adec="http://schemas.microsoft.com/office/drawing/2017/decorative" val="1"/>
              </a:ext>
            </a:extLst>
          </p:cNvPr>
          <p:cNvCxnSpPr>
            <a:cxnSpLocks/>
          </p:cNvCxnSpPr>
          <p:nvPr/>
        </p:nvCxnSpPr>
        <p:spPr>
          <a:xfrm>
            <a:off x="1268963" y="3732246"/>
            <a:ext cx="5228253" cy="0"/>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D94690B-052C-4809-9CED-54DE9EAA088B}"/>
              </a:ext>
              <a:ext uri="{C183D7F6-B498-43B3-948B-1728B52AA6E4}">
                <adec:decorative xmlns:adec="http://schemas.microsoft.com/office/drawing/2017/decorative" val="1"/>
              </a:ext>
            </a:extLst>
          </p:cNvPr>
          <p:cNvCxnSpPr>
            <a:cxnSpLocks/>
          </p:cNvCxnSpPr>
          <p:nvPr/>
        </p:nvCxnSpPr>
        <p:spPr>
          <a:xfrm>
            <a:off x="2351314" y="4027714"/>
            <a:ext cx="4145901" cy="0"/>
          </a:xfrm>
          <a:prstGeom prst="straightConnector1">
            <a:avLst/>
          </a:prstGeom>
          <a:ln w="19050">
            <a:solidFill>
              <a:srgbClr val="CC4927"/>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F79993C-4A5C-4734-9EDA-167EA0B3B942}"/>
              </a:ext>
            </a:extLst>
          </p:cNvPr>
          <p:cNvSpPr txBox="1"/>
          <p:nvPr/>
        </p:nvSpPr>
        <p:spPr>
          <a:xfrm>
            <a:off x="550506" y="6134683"/>
            <a:ext cx="2211355" cy="261610"/>
          </a:xfrm>
          <a:prstGeom prst="rect">
            <a:avLst/>
          </a:prstGeom>
          <a:noFill/>
        </p:spPr>
        <p:txBody>
          <a:bodyPr wrap="square" rtlCol="0">
            <a:spAutoFit/>
          </a:bodyPr>
          <a:lstStyle/>
          <a:p>
            <a:r>
              <a:rPr lang="en-US" sz="1100" dirty="0">
                <a:solidFill>
                  <a:srgbClr val="CC4927"/>
                </a:solidFill>
              </a:rPr>
              <a:t>Janis Tondora, Psy.D.</a:t>
            </a:r>
          </a:p>
        </p:txBody>
      </p:sp>
    </p:spTree>
    <p:extLst>
      <p:ext uri="{BB962C8B-B14F-4D97-AF65-F5344CB8AC3E}">
        <p14:creationId xmlns:p14="http://schemas.microsoft.com/office/powerpoint/2010/main" val="4288599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Arial" panose="020B0604020202020204" pitchFamily="34" charset="0"/>
                <a:cs typeface="Arial" panose="020B0604020202020204" pitchFamily="34" charset="0"/>
              </a:rPr>
              <a:t>Questions? </a:t>
            </a:r>
          </a:p>
        </p:txBody>
      </p:sp>
      <p:sp>
        <p:nvSpPr>
          <p:cNvPr id="6" name="Text Placeholder 5">
            <a:extLst>
              <a:ext uri="{FF2B5EF4-FFF2-40B4-BE49-F238E27FC236}">
                <a16:creationId xmlns:a16="http://schemas.microsoft.com/office/drawing/2014/main" id="{03A63E8A-A3C5-4A93-8093-D2F3303188EF}"/>
              </a:ext>
            </a:extLst>
          </p:cNvPr>
          <p:cNvSpPr>
            <a:spLocks noGrp="1"/>
          </p:cNvSpPr>
          <p:nvPr>
            <p:ph type="body" idx="1"/>
          </p:nvPr>
        </p:nvSpPr>
        <p:spPr/>
        <p:txBody>
          <a:bodyPr/>
          <a:lstStyle/>
          <a:p>
            <a:pPr algn="ctr"/>
            <a:endParaRPr lang="en-US" dirty="0"/>
          </a:p>
        </p:txBody>
      </p:sp>
    </p:spTree>
    <p:extLst>
      <p:ext uri="{BB962C8B-B14F-4D97-AF65-F5344CB8AC3E}">
        <p14:creationId xmlns:p14="http://schemas.microsoft.com/office/powerpoint/2010/main" val="1002838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868" y="837270"/>
            <a:ext cx="7624483" cy="994172"/>
          </a:xfrm>
        </p:spPr>
        <p:txBody>
          <a:bodyPr/>
          <a:lstStyle/>
          <a:p>
            <a:r>
              <a:rPr lang="en-US" dirty="0">
                <a:latin typeface="Arial" panose="020B0604020202020204" pitchFamily="34" charset="0"/>
                <a:cs typeface="Arial" panose="020B0604020202020204" pitchFamily="34" charset="0"/>
              </a:rPr>
              <a:t>Thank You!</a:t>
            </a:r>
          </a:p>
        </p:txBody>
      </p:sp>
      <p:sp>
        <p:nvSpPr>
          <p:cNvPr id="3" name="Content Placeholder 2"/>
          <p:cNvSpPr>
            <a:spLocks noGrp="1"/>
          </p:cNvSpPr>
          <p:nvPr>
            <p:ph idx="1"/>
          </p:nvPr>
        </p:nvSpPr>
        <p:spPr>
          <a:xfrm>
            <a:off x="2414868" y="2219745"/>
            <a:ext cx="7624483" cy="3263504"/>
          </a:xfrm>
        </p:spPr>
        <p:txBody>
          <a:bodyPr>
            <a:normAutofit/>
          </a:bodyPr>
          <a:lstStyle/>
          <a:p>
            <a:r>
              <a:rPr lang="en-US" sz="2000" dirty="0">
                <a:latin typeface="Arial" panose="020B0604020202020204" pitchFamily="34" charset="0"/>
                <a:cs typeface="Arial" panose="020B0604020202020204" pitchFamily="34" charset="0"/>
              </a:rPr>
              <a:t>Erika Holliday</a:t>
            </a:r>
          </a:p>
          <a:p>
            <a:r>
              <a:rPr lang="en-US" sz="2000" dirty="0">
                <a:latin typeface="Arial" panose="020B0604020202020204" pitchFamily="34" charset="0"/>
                <a:cs typeface="Arial" panose="020B0604020202020204" pitchFamily="34" charset="0"/>
                <a:hlinkClick r:id="rId3"/>
              </a:rPr>
              <a:t>hollidaye@umkc.edu</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Bree Sherry</a:t>
            </a:r>
          </a:p>
          <a:p>
            <a:r>
              <a:rPr lang="en-US" sz="2000" dirty="0">
                <a:latin typeface="Arial" panose="020B0604020202020204" pitchFamily="34" charset="0"/>
                <a:cs typeface="Arial" panose="020B0604020202020204" pitchFamily="34" charset="0"/>
                <a:hlinkClick r:id="rId4"/>
              </a:rPr>
              <a:t>sherry@umkc.edu</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Jennifer Wolfe</a:t>
            </a:r>
          </a:p>
          <a:p>
            <a:r>
              <a:rPr lang="en-US" sz="2000" dirty="0">
                <a:latin typeface="Arial" panose="020B0604020202020204" pitchFamily="34" charset="0"/>
                <a:cs typeface="Arial" panose="020B0604020202020204" pitchFamily="34" charset="0"/>
                <a:hlinkClick r:id="rId5"/>
              </a:rPr>
              <a:t>jwolfe@commcare1.org</a:t>
            </a:r>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1433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44EA61-8EE9-4979-9B51-5282210D986D}"/>
              </a:ext>
            </a:extLst>
          </p:cNvPr>
          <p:cNvSpPr>
            <a:spLocks noGrp="1"/>
          </p:cNvSpPr>
          <p:nvPr>
            <p:ph type="title"/>
          </p:nvPr>
        </p:nvSpPr>
        <p:spPr/>
        <p:txBody>
          <a:bodyPr>
            <a:normAutofit/>
          </a:bodyPr>
          <a:lstStyle/>
          <a:p>
            <a:pPr lvl="0" algn="ctr" hangingPunct="0">
              <a:defRPr/>
            </a:pPr>
            <a:r>
              <a:rPr lang="en-US" dirty="0">
                <a:solidFill>
                  <a:schemeClr val="tx1"/>
                </a:solidFill>
              </a:rPr>
              <a:t>Disclaimer and Funding Statement</a:t>
            </a:r>
          </a:p>
        </p:txBody>
      </p:sp>
      <p:sp>
        <p:nvSpPr>
          <p:cNvPr id="12" name="Text Placeholder 11">
            <a:extLst>
              <a:ext uri="{FF2B5EF4-FFF2-40B4-BE49-F238E27FC236}">
                <a16:creationId xmlns:a16="http://schemas.microsoft.com/office/drawing/2014/main" id="{5556C8E1-4F3D-4DC3-83A1-307D1519C7C3}"/>
              </a:ext>
            </a:extLst>
          </p:cNvPr>
          <p:cNvSpPr>
            <a:spLocks noGrp="1"/>
          </p:cNvSpPr>
          <p:nvPr>
            <p:ph sz="quarter" idx="13"/>
          </p:nvPr>
        </p:nvSpPr>
        <p:spPr>
          <a:xfrm>
            <a:off x="577521" y="1277525"/>
            <a:ext cx="11309131" cy="4831728"/>
          </a:xfrm>
        </p:spPr>
        <p:txBody>
          <a:bodyPr>
            <a:noAutofit/>
          </a:bodyPr>
          <a:lstStyle/>
          <a:p>
            <a:pPr marL="0" indent="0" defTabSz="457050" hangingPunct="0">
              <a:lnSpc>
                <a:spcPct val="100000"/>
              </a:lnSpc>
              <a:spcBef>
                <a:spcPts val="0"/>
              </a:spcBef>
              <a:buNone/>
              <a:defRPr sz="1700"/>
            </a:pPr>
            <a:r>
              <a:rPr lang="en-US" sz="2000" dirty="0">
                <a:cs typeface="Arial" panose="020B0604020202020204" pitchFamily="34" charset="0"/>
                <a:sym typeface="Calibri"/>
              </a:rPr>
              <a:t>	This presentation was prepared for the Mid-America Addiction Technology Center under a cooperative agreement from the Substance Abuse and Mental Health Services Administration (SAMHSA). All materials appearing in this presentation, except that taken directly from copyrighted sources, are in the public domain and may be reproduced or copied without permission from SAMHSA or the authors. Citation of the source is appreciated. Do not reproduce or distribute this presentation for a fee without specific, written authorization from Mid-America Addiction Technology Transfer Center. </a:t>
            </a:r>
          </a:p>
          <a:p>
            <a:pPr marL="0" indent="0" defTabSz="463550" hangingPunct="0">
              <a:buNone/>
              <a:defRPr sz="1700"/>
            </a:pPr>
            <a:r>
              <a:rPr lang="en-US" sz="2000" dirty="0">
                <a:cs typeface="Arial" panose="020B0604020202020204" pitchFamily="34" charset="0"/>
                <a:sym typeface="Calibri"/>
              </a:rPr>
              <a:t>	At the time of this presentation, </a:t>
            </a:r>
            <a:r>
              <a:rPr lang="en-US" sz="2000" dirty="0">
                <a:cs typeface="Arial" panose="020B0604020202020204" pitchFamily="34" charset="0"/>
              </a:rPr>
              <a:t>Tom Coderre </a:t>
            </a:r>
            <a:r>
              <a:rPr lang="en-US" sz="2000" dirty="0">
                <a:cs typeface="Arial" panose="020B0604020202020204" pitchFamily="34" charset="0"/>
                <a:sym typeface="Calibri"/>
              </a:rPr>
              <a:t>served as SAMHSA Acting Assistant Secretary. The opinions expressed herein do not reflect the official position of the Department of Health and Human Services (DHHS), or SAMHSA. No official support or endorsement of DHHS, SAMHSA, for the opinions described in this presentation is intended or should be inferred. </a:t>
            </a:r>
          </a:p>
          <a:p>
            <a:pPr marL="0" indent="0" defTabSz="463550" hangingPunct="0">
              <a:buNone/>
              <a:defRPr sz="1700"/>
            </a:pPr>
            <a:r>
              <a:rPr lang="en-US" sz="2000" dirty="0">
                <a:cs typeface="Arial" panose="020B0604020202020204" pitchFamily="34" charset="0"/>
                <a:sym typeface="Calibri"/>
              </a:rPr>
              <a:t>	The work of the Mid-America ATTC is supported by grant </a:t>
            </a:r>
            <a:r>
              <a:rPr lang="en-US" sz="2000" dirty="0">
                <a:cs typeface="Arial" panose="020B0604020202020204" pitchFamily="34" charset="0"/>
              </a:rPr>
              <a:t>1H79TI080208-01</a:t>
            </a:r>
            <a:r>
              <a:rPr lang="en-US" sz="2000" dirty="0"/>
              <a:t>. Funded by t</a:t>
            </a:r>
            <a:r>
              <a:rPr lang="en-US" sz="2000" dirty="0">
                <a:cs typeface="Arial" panose="020B0604020202020204" pitchFamily="34" charset="0"/>
                <a:sym typeface="Calibri"/>
              </a:rPr>
              <a:t>he Department of Health and Human Services, Substance Abuse and Mental Health Services Administration. </a:t>
            </a:r>
          </a:p>
          <a:p>
            <a:endParaRPr lang="en-US" sz="2050" dirty="0"/>
          </a:p>
        </p:txBody>
      </p:sp>
    </p:spTree>
    <p:extLst>
      <p:ext uri="{BB962C8B-B14F-4D97-AF65-F5344CB8AC3E}">
        <p14:creationId xmlns:p14="http://schemas.microsoft.com/office/powerpoint/2010/main" val="6749585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Introductions</a:t>
            </a:r>
          </a:p>
        </p:txBody>
      </p:sp>
      <p:sp>
        <p:nvSpPr>
          <p:cNvPr id="3" name="Content Placeholder 2"/>
          <p:cNvSpPr>
            <a:spLocks noGrp="1"/>
          </p:cNvSpPr>
          <p:nvPr>
            <p:ph idx="1"/>
          </p:nvPr>
        </p:nvSpPr>
        <p:spPr>
          <a:xfrm>
            <a:off x="3128346" y="618163"/>
            <a:ext cx="8031835" cy="5621673"/>
          </a:xfrm>
        </p:spPr>
        <p:txBody>
          <a:bodyPr/>
          <a:lstStyle/>
          <a:p>
            <a:r>
              <a:rPr lang="en-US" dirty="0"/>
              <a:t>University of Missouri Kansas City</a:t>
            </a:r>
          </a:p>
          <a:p>
            <a:r>
              <a:rPr lang="en-US" dirty="0"/>
              <a:t>School of Nursing and Health Studies </a:t>
            </a:r>
          </a:p>
          <a:p>
            <a:r>
              <a:rPr lang="en-US" dirty="0"/>
              <a:t>Collaborative to Advance Health Services</a:t>
            </a:r>
          </a:p>
          <a:p>
            <a:endParaRPr lang="en-US" sz="1050" dirty="0"/>
          </a:p>
          <a:p>
            <a:pPr marL="457200" indent="-457200">
              <a:buFont typeface="Arial" panose="020B0604020202020204" pitchFamily="34" charset="0"/>
              <a:buChar char="•"/>
            </a:pPr>
            <a:r>
              <a:rPr lang="en-US" sz="2400" dirty="0"/>
              <a:t>Erika Holliday, Senior Program Coordinator </a:t>
            </a:r>
          </a:p>
          <a:p>
            <a:pPr marL="457200" indent="-457200">
              <a:buFont typeface="Arial" panose="020B0604020202020204" pitchFamily="34" charset="0"/>
              <a:buChar char="•"/>
            </a:pPr>
            <a:r>
              <a:rPr lang="en-US" sz="2400" dirty="0"/>
              <a:t>Bree Sherry, Program Manager</a:t>
            </a:r>
          </a:p>
          <a:p>
            <a:pPr marL="457200" indent="-457200">
              <a:buFont typeface="Arial" panose="020B0604020202020204" pitchFamily="34" charset="0"/>
              <a:buChar char="•"/>
            </a:pPr>
            <a:endParaRPr lang="en-US" sz="2400" dirty="0"/>
          </a:p>
          <a:p>
            <a:r>
              <a:rPr lang="en-US" dirty="0"/>
              <a:t>EPICC/</a:t>
            </a:r>
            <a:r>
              <a:rPr lang="en-US" dirty="0" err="1"/>
              <a:t>CommCARE</a:t>
            </a:r>
            <a:endParaRPr lang="en-US" dirty="0"/>
          </a:p>
          <a:p>
            <a:endParaRPr lang="en-US" sz="1200" dirty="0"/>
          </a:p>
          <a:p>
            <a:pPr marL="457200" indent="-457200">
              <a:buFont typeface="Arial" panose="020B0604020202020204" pitchFamily="34" charset="0"/>
              <a:buChar char="•"/>
            </a:pPr>
            <a:r>
              <a:rPr lang="en-US" sz="2400" dirty="0"/>
              <a:t>Jennifer Wolfe, Certified Peer Specialist </a:t>
            </a:r>
          </a:p>
          <a:p>
            <a:endParaRPr lang="en-US" dirty="0"/>
          </a:p>
        </p:txBody>
      </p:sp>
      <p:sp>
        <p:nvSpPr>
          <p:cNvPr id="5" name="Content Placeholder 2">
            <a:extLst>
              <a:ext uri="{FF2B5EF4-FFF2-40B4-BE49-F238E27FC236}">
                <a16:creationId xmlns:a16="http://schemas.microsoft.com/office/drawing/2014/main" id="{D93FF88F-BAFA-4ED4-AC73-0C66038E020C}"/>
              </a:ext>
            </a:extLst>
          </p:cNvPr>
          <p:cNvSpPr txBox="1">
            <a:spLocks/>
          </p:cNvSpPr>
          <p:nvPr/>
        </p:nvSpPr>
        <p:spPr>
          <a:xfrm>
            <a:off x="3818579" y="7324946"/>
            <a:ext cx="2479350" cy="3263504"/>
          </a:xfrm>
          <a:prstGeom prst="rect">
            <a:avLst/>
          </a:prstGeom>
          <a:ln>
            <a:solidFill>
              <a:schemeClr val="accent1"/>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latin typeface="Arial" panose="020B0604020202020204" pitchFamily="34" charset="0"/>
                <a:cs typeface="Arial" panose="020B0604020202020204" pitchFamily="34" charset="0"/>
              </a:rPr>
              <a:t>Bree Sherry</a:t>
            </a:r>
          </a:p>
          <a:p>
            <a:pPr marL="0" indent="0">
              <a:lnSpc>
                <a:spcPct val="120000"/>
              </a:lnSpc>
              <a:buNone/>
            </a:pPr>
            <a:r>
              <a:rPr lang="en-US" dirty="0">
                <a:latin typeface="Arial" panose="020B0604020202020204" pitchFamily="34" charset="0"/>
                <a:cs typeface="Arial" panose="020B0604020202020204" pitchFamily="34" charset="0"/>
              </a:rPr>
              <a:t>Program Manager</a:t>
            </a:r>
          </a:p>
          <a:p>
            <a:pPr marL="0" indent="0">
              <a:lnSpc>
                <a:spcPct val="120000"/>
              </a:lnSpc>
              <a:buNone/>
            </a:pPr>
            <a:r>
              <a:rPr lang="en-US" dirty="0">
                <a:latin typeface="Arial" panose="020B0604020202020204" pitchFamily="34" charset="0"/>
                <a:cs typeface="Arial" panose="020B0604020202020204" pitchFamily="34" charset="0"/>
              </a:rPr>
              <a:t>Mid America Addiction Technology Transfer Center</a:t>
            </a:r>
          </a:p>
          <a:p>
            <a:pPr marL="0" indent="0">
              <a:buNone/>
            </a:pPr>
            <a:endParaRPr lang="en-US" dirty="0"/>
          </a:p>
        </p:txBody>
      </p:sp>
    </p:spTree>
    <p:extLst>
      <p:ext uri="{BB962C8B-B14F-4D97-AF65-F5344CB8AC3E}">
        <p14:creationId xmlns:p14="http://schemas.microsoft.com/office/powerpoint/2010/main" val="1679672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Objectives</a:t>
            </a:r>
          </a:p>
        </p:txBody>
      </p:sp>
      <p:sp>
        <p:nvSpPr>
          <p:cNvPr id="3" name="Content Placeholder 2"/>
          <p:cNvSpPr>
            <a:spLocks noGrp="1"/>
          </p:cNvSpPr>
          <p:nvPr>
            <p:ph sz="quarter" idx="13"/>
          </p:nvPr>
        </p:nvSpPr>
        <p:spPr>
          <a:xfrm>
            <a:off x="1057656" y="1643269"/>
            <a:ext cx="10076688" cy="4886047"/>
          </a:xfrm>
        </p:spPr>
        <p:txBody>
          <a:bodyPr>
            <a:normAutofit/>
          </a:bodyPr>
          <a:lstStyle/>
          <a:p>
            <a:pPr marL="457200" indent="-457200">
              <a:lnSpc>
                <a:spcPct val="110000"/>
              </a:lnSpc>
              <a:buFont typeface="Arial" panose="020B0604020202020204" pitchFamily="34" charset="0"/>
              <a:buChar char="•"/>
            </a:pPr>
            <a:r>
              <a:rPr lang="en-US" dirty="0">
                <a:solidFill>
                  <a:schemeClr val="accent1">
                    <a:lumMod val="50000"/>
                  </a:schemeClr>
                </a:solidFill>
                <a:latin typeface="Arial" panose="020B0604020202020204" pitchFamily="34" charset="0"/>
                <a:cs typeface="Arial" panose="020B0604020202020204" pitchFamily="34" charset="0"/>
              </a:rPr>
              <a:t>Participants can associate the effects using substances has on the brain, to the actions made by a person who has Substance Use Disorder.</a:t>
            </a:r>
          </a:p>
          <a:p>
            <a:pPr marL="457200" lvl="0" indent="-457200">
              <a:lnSpc>
                <a:spcPct val="110000"/>
              </a:lnSpc>
              <a:buFont typeface="Arial" panose="020B0604020202020204" pitchFamily="34" charset="0"/>
              <a:buChar char="•"/>
            </a:pPr>
            <a:r>
              <a:rPr lang="en-US" dirty="0">
                <a:solidFill>
                  <a:schemeClr val="accent1">
                    <a:lumMod val="50000"/>
                  </a:schemeClr>
                </a:solidFill>
                <a:latin typeface="Arial" panose="020B0604020202020204" pitchFamily="34" charset="0"/>
                <a:cs typeface="Arial" panose="020B0604020202020204" pitchFamily="34" charset="0"/>
              </a:rPr>
              <a:t>Participants will be able to describe 3 different types of stigma and how they contribute to societal norms.</a:t>
            </a:r>
          </a:p>
          <a:p>
            <a:pPr marL="457200" indent="-457200">
              <a:lnSpc>
                <a:spcPct val="110000"/>
              </a:lnSpc>
              <a:buFont typeface="Arial" panose="020B0604020202020204" pitchFamily="34" charset="0"/>
              <a:buChar char="•"/>
            </a:pPr>
            <a:r>
              <a:rPr lang="en-US" dirty="0">
                <a:solidFill>
                  <a:schemeClr val="accent1">
                    <a:lumMod val="50000"/>
                  </a:schemeClr>
                </a:solidFill>
                <a:latin typeface="Arial" panose="020B0604020202020204" pitchFamily="34" charset="0"/>
                <a:cs typeface="Arial" panose="020B0604020202020204" pitchFamily="34" charset="0"/>
              </a:rPr>
              <a:t>Participants will be able to identify at least 2 evidence base practices that can increase lasting recovery connections and decrease stigma for people with substance use disorder. </a:t>
            </a:r>
          </a:p>
        </p:txBody>
      </p:sp>
    </p:spTree>
    <p:extLst>
      <p:ext uri="{BB962C8B-B14F-4D97-AF65-F5344CB8AC3E}">
        <p14:creationId xmlns:p14="http://schemas.microsoft.com/office/powerpoint/2010/main" val="280052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Let’s Start with Jennifer’s Story . . . </a:t>
            </a:r>
          </a:p>
        </p:txBody>
      </p:sp>
    </p:spTree>
    <p:extLst>
      <p:ext uri="{BB962C8B-B14F-4D97-AF65-F5344CB8AC3E}">
        <p14:creationId xmlns:p14="http://schemas.microsoft.com/office/powerpoint/2010/main" val="305710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Addiction and the Brain </a:t>
            </a:r>
          </a:p>
        </p:txBody>
      </p:sp>
      <p:pic>
        <p:nvPicPr>
          <p:cNvPr id="6" name="Content Placeholder 5" descr="Icon&#10;&#10;Description automatically generated">
            <a:extLst>
              <a:ext uri="{FF2B5EF4-FFF2-40B4-BE49-F238E27FC236}">
                <a16:creationId xmlns:a16="http://schemas.microsoft.com/office/drawing/2014/main" id="{BFA98DFF-9953-470E-91AD-0E0F7E4BE4A9}"/>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254369" y="2548279"/>
            <a:ext cx="1614010" cy="1614010"/>
          </a:xfrm>
        </p:spPr>
      </p:pic>
      <p:pic>
        <p:nvPicPr>
          <p:cNvPr id="4" name="Content Placeholder 5" descr="Icon&#10;&#10;Description automatically generated">
            <a:extLst>
              <a:ext uri="{FF2B5EF4-FFF2-40B4-BE49-F238E27FC236}">
                <a16:creationId xmlns:a16="http://schemas.microsoft.com/office/drawing/2014/main" id="{5BAA8CE7-894A-48BF-9D29-1315CF3D52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6369" y="2548279"/>
            <a:ext cx="1614010" cy="1614010"/>
          </a:xfrm>
          <a:prstGeom prst="rect">
            <a:avLst/>
          </a:prstGeom>
        </p:spPr>
      </p:pic>
    </p:spTree>
    <p:extLst>
      <p:ext uri="{BB962C8B-B14F-4D97-AF65-F5344CB8AC3E}">
        <p14:creationId xmlns:p14="http://schemas.microsoft.com/office/powerpoint/2010/main" val="37563180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TTC Master">
  <a:themeElements>
    <a:clrScheme name="Custom 9">
      <a:dk1>
        <a:sysClr val="windowText" lastClr="000000"/>
      </a:dk1>
      <a:lt1>
        <a:sysClr val="window" lastClr="FFFFFF"/>
      </a:lt1>
      <a:dk2>
        <a:srgbClr val="44546A"/>
      </a:dk2>
      <a:lt2>
        <a:srgbClr val="E7E6E6"/>
      </a:lt2>
      <a:accent1>
        <a:srgbClr val="5B9BD5"/>
      </a:accent1>
      <a:accent2>
        <a:srgbClr val="D83B01"/>
      </a:accent2>
      <a:accent3>
        <a:srgbClr val="A5A5A5"/>
      </a:accent3>
      <a:accent4>
        <a:srgbClr val="FFC000"/>
      </a:accent4>
      <a:accent5>
        <a:srgbClr val="4472C4"/>
      </a:accent5>
      <a:accent6>
        <a:srgbClr val="70AD47"/>
      </a:accent6>
      <a:hlink>
        <a:srgbClr val="034A90"/>
      </a:hlink>
      <a:folHlink>
        <a:srgbClr val="6F3B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2.xml><?xml version="1.0" encoding="utf-8"?>
<a:theme xmlns:a="http://schemas.openxmlformats.org/drawingml/2006/main" name="8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ATTC Master">
  <a:themeElements>
    <a:clrScheme name="Custom 9">
      <a:dk1>
        <a:sysClr val="windowText" lastClr="000000"/>
      </a:dk1>
      <a:lt1>
        <a:sysClr val="window" lastClr="FFFFFF"/>
      </a:lt1>
      <a:dk2>
        <a:srgbClr val="44546A"/>
      </a:dk2>
      <a:lt2>
        <a:srgbClr val="E7E6E6"/>
      </a:lt2>
      <a:accent1>
        <a:srgbClr val="5B9BD5"/>
      </a:accent1>
      <a:accent2>
        <a:srgbClr val="D83B01"/>
      </a:accent2>
      <a:accent3>
        <a:srgbClr val="A5A5A5"/>
      </a:accent3>
      <a:accent4>
        <a:srgbClr val="FFC000"/>
      </a:accent4>
      <a:accent5>
        <a:srgbClr val="4472C4"/>
      </a:accent5>
      <a:accent6>
        <a:srgbClr val="70AD47"/>
      </a:accent6>
      <a:hlink>
        <a:srgbClr val="034A90"/>
      </a:hlink>
      <a:folHlink>
        <a:srgbClr val="6F3B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4.xml><?xml version="1.0" encoding="utf-8"?>
<a:theme xmlns:a="http://schemas.openxmlformats.org/drawingml/2006/main" name="2_ATTC Master">
  <a:themeElements>
    <a:clrScheme name="Custom 9">
      <a:dk1>
        <a:sysClr val="windowText" lastClr="000000"/>
      </a:dk1>
      <a:lt1>
        <a:sysClr val="window" lastClr="FFFFFF"/>
      </a:lt1>
      <a:dk2>
        <a:srgbClr val="44546A"/>
      </a:dk2>
      <a:lt2>
        <a:srgbClr val="E7E6E6"/>
      </a:lt2>
      <a:accent1>
        <a:srgbClr val="5B9BD5"/>
      </a:accent1>
      <a:accent2>
        <a:srgbClr val="D83B01"/>
      </a:accent2>
      <a:accent3>
        <a:srgbClr val="A5A5A5"/>
      </a:accent3>
      <a:accent4>
        <a:srgbClr val="FFC000"/>
      </a:accent4>
      <a:accent5>
        <a:srgbClr val="4472C4"/>
      </a:accent5>
      <a:accent6>
        <a:srgbClr val="70AD47"/>
      </a:accent6>
      <a:hlink>
        <a:srgbClr val="034A90"/>
      </a:hlink>
      <a:folHlink>
        <a:srgbClr val="6F3B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5.xml><?xml version="1.0" encoding="utf-8"?>
<a:theme xmlns:a="http://schemas.openxmlformats.org/drawingml/2006/main" name="3_ATTC Master">
  <a:themeElements>
    <a:clrScheme name="Custom 9">
      <a:dk1>
        <a:sysClr val="windowText" lastClr="000000"/>
      </a:dk1>
      <a:lt1>
        <a:sysClr val="window" lastClr="FFFFFF"/>
      </a:lt1>
      <a:dk2>
        <a:srgbClr val="44546A"/>
      </a:dk2>
      <a:lt2>
        <a:srgbClr val="E7E6E6"/>
      </a:lt2>
      <a:accent1>
        <a:srgbClr val="5B9BD5"/>
      </a:accent1>
      <a:accent2>
        <a:srgbClr val="D83B01"/>
      </a:accent2>
      <a:accent3>
        <a:srgbClr val="A5A5A5"/>
      </a:accent3>
      <a:accent4>
        <a:srgbClr val="FFC000"/>
      </a:accent4>
      <a:accent5>
        <a:srgbClr val="4472C4"/>
      </a:accent5>
      <a:accent6>
        <a:srgbClr val="70AD47"/>
      </a:accent6>
      <a:hlink>
        <a:srgbClr val="034A90"/>
      </a:hlink>
      <a:folHlink>
        <a:srgbClr val="6F3B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10264</TotalTime>
  <Words>4764</Words>
  <Application>Microsoft Office PowerPoint</Application>
  <PresentationFormat>Widescreen</PresentationFormat>
  <Paragraphs>463</Paragraphs>
  <Slides>49</Slides>
  <Notes>47</Notes>
  <HiddenSlides>0</HiddenSlides>
  <MMClips>1</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49</vt:i4>
      </vt:variant>
    </vt:vector>
  </HeadingPairs>
  <TitlesOfParts>
    <vt:vector size="58" baseType="lpstr">
      <vt:lpstr>Arial</vt:lpstr>
      <vt:lpstr>Calibri</vt:lpstr>
      <vt:lpstr>Source Sans Pro</vt:lpstr>
      <vt:lpstr>Source Sans Pro SemiBold</vt:lpstr>
      <vt:lpstr>ATTC Master</vt:lpstr>
      <vt:lpstr>8_Office Theme</vt:lpstr>
      <vt:lpstr>1_ATTC Master</vt:lpstr>
      <vt:lpstr>2_ATTC Master</vt:lpstr>
      <vt:lpstr>3_ATTC Master</vt:lpstr>
      <vt:lpstr>Community Perceptions of Opioid Overdoses:  Brains, Bias, and Best Practices </vt:lpstr>
      <vt:lpstr>Mid-America ATTC </vt:lpstr>
      <vt:lpstr>Mid-America Addiction Technology Transfer Center</vt:lpstr>
      <vt:lpstr>HHS Regions</vt:lpstr>
      <vt:lpstr>Disclaimer and Funding Statement</vt:lpstr>
      <vt:lpstr>Introductions</vt:lpstr>
      <vt:lpstr>Objectives</vt:lpstr>
      <vt:lpstr>Let’s Start with Jennifer’s Story . . . </vt:lpstr>
      <vt:lpstr>Addiction and the Brain </vt:lpstr>
      <vt:lpstr> Ice Cream</vt:lpstr>
      <vt:lpstr>Baby </vt:lpstr>
      <vt:lpstr>$$$$</vt:lpstr>
      <vt:lpstr>This is dopamine.</vt:lpstr>
      <vt:lpstr>Dopamine Levels Compared</vt:lpstr>
      <vt:lpstr>What Do Substances Do to the Brain?</vt:lpstr>
      <vt:lpstr>However…</vt:lpstr>
      <vt:lpstr>Withdrawal: Why it’s so hard to stop</vt:lpstr>
      <vt:lpstr>Recovery attempts</vt:lpstr>
      <vt:lpstr>FAQ</vt:lpstr>
      <vt:lpstr>ACE Questions</vt:lpstr>
      <vt:lpstr> ACE’s Increase Chronic Disease</vt:lpstr>
      <vt:lpstr>Why Do Only Some People Become Addicted?</vt:lpstr>
      <vt:lpstr>Pause: Back to Jennifer’s Story</vt:lpstr>
      <vt:lpstr>Stigma</vt:lpstr>
      <vt:lpstr>Intersectionality </vt:lpstr>
      <vt:lpstr>What is Stigma?</vt:lpstr>
      <vt:lpstr>Types of Stigma </vt:lpstr>
      <vt:lpstr>Public Stigma</vt:lpstr>
      <vt:lpstr>What does Public Stigma look like?</vt:lpstr>
      <vt:lpstr>Self Stigma</vt:lpstr>
      <vt:lpstr>What does Self Stigma Look Like?</vt:lpstr>
      <vt:lpstr>Institutional Stigma</vt:lpstr>
      <vt:lpstr>What does Institutional Stigma Look Like?</vt:lpstr>
      <vt:lpstr>Barriers to Treatment</vt:lpstr>
      <vt:lpstr>Local Resource Video</vt:lpstr>
      <vt:lpstr>Where do Stress and Stigma Intertwine? </vt:lpstr>
      <vt:lpstr>Where is Jennifer Now?</vt:lpstr>
      <vt:lpstr>Jennifer Photo</vt:lpstr>
      <vt:lpstr>Evidence Based Practices for Overdose Response </vt:lpstr>
      <vt:lpstr>Narcan 101</vt:lpstr>
      <vt:lpstr>Narcan Leave Behind Programs</vt:lpstr>
      <vt:lpstr> Certified Peer Support Specialists</vt:lpstr>
      <vt:lpstr> Helpful Data</vt:lpstr>
      <vt:lpstr>Language Matters</vt:lpstr>
      <vt:lpstr>Do:</vt:lpstr>
      <vt:lpstr> Changing the Narrative:</vt:lpstr>
      <vt:lpstr> Changing the Narrative Continued:</vt:lpstr>
      <vt:lpstr>Questions? </vt:lpstr>
      <vt:lpstr>Thank You!</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Sherry, Bree</cp:lastModifiedBy>
  <cp:revision>252</cp:revision>
  <dcterms:created xsi:type="dcterms:W3CDTF">2017-10-19T14:29:41Z</dcterms:created>
  <dcterms:modified xsi:type="dcterms:W3CDTF">2021-06-09T13:53:03Z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