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56" r:id="rId2"/>
    <p:sldId id="361" r:id="rId3"/>
    <p:sldId id="362" r:id="rId4"/>
    <p:sldId id="363" r:id="rId5"/>
    <p:sldId id="364" r:id="rId6"/>
    <p:sldId id="365" r:id="rId7"/>
    <p:sldId id="290" r:id="rId8"/>
    <p:sldId id="292" r:id="rId9"/>
    <p:sldId id="293" r:id="rId10"/>
    <p:sldId id="294" r:id="rId11"/>
    <p:sldId id="299" r:id="rId12"/>
    <p:sldId id="302" r:id="rId13"/>
    <p:sldId id="303" r:id="rId14"/>
    <p:sldId id="304" r:id="rId15"/>
    <p:sldId id="305" r:id="rId16"/>
    <p:sldId id="309" r:id="rId17"/>
    <p:sldId id="334" r:id="rId18"/>
    <p:sldId id="308" r:id="rId19"/>
    <p:sldId id="257" r:id="rId20"/>
    <p:sldId id="287" r:id="rId21"/>
    <p:sldId id="316" r:id="rId22"/>
    <p:sldId id="317" r:id="rId23"/>
    <p:sldId id="315" r:id="rId24"/>
    <p:sldId id="310" r:id="rId25"/>
    <p:sldId id="313" r:id="rId26"/>
    <p:sldId id="318" r:id="rId27"/>
    <p:sldId id="319" r:id="rId28"/>
    <p:sldId id="321" r:id="rId29"/>
    <p:sldId id="322" r:id="rId30"/>
    <p:sldId id="323" r:id="rId31"/>
    <p:sldId id="324" r:id="rId32"/>
    <p:sldId id="360" r:id="rId33"/>
    <p:sldId id="262" r:id="rId34"/>
    <p:sldId id="263" r:id="rId35"/>
    <p:sldId id="264" r:id="rId36"/>
    <p:sldId id="265" r:id="rId37"/>
    <p:sldId id="330" r:id="rId38"/>
    <p:sldId id="331" r:id="rId39"/>
    <p:sldId id="277" r:id="rId40"/>
    <p:sldId id="278" r:id="rId41"/>
    <p:sldId id="282" r:id="rId42"/>
    <p:sldId id="283" r:id="rId43"/>
    <p:sldId id="285" r:id="rId44"/>
    <p:sldId id="329" r:id="rId45"/>
    <p:sldId id="326" r:id="rId46"/>
    <p:sldId id="327" r:id="rId47"/>
    <p:sldId id="328" r:id="rId48"/>
    <p:sldId id="332" r:id="rId49"/>
    <p:sldId id="333" r:id="rId50"/>
    <p:sldId id="336" r:id="rId51"/>
    <p:sldId id="337" r:id="rId52"/>
    <p:sldId id="338" r:id="rId53"/>
    <p:sldId id="339" r:id="rId54"/>
    <p:sldId id="389" r:id="rId55"/>
    <p:sldId id="390" r:id="rId56"/>
    <p:sldId id="391" r:id="rId57"/>
    <p:sldId id="392" r:id="rId58"/>
    <p:sldId id="393" r:id="rId59"/>
    <p:sldId id="394" r:id="rId60"/>
    <p:sldId id="395" r:id="rId61"/>
    <p:sldId id="341" r:id="rId62"/>
    <p:sldId id="340" r:id="rId63"/>
    <p:sldId id="342" r:id="rId64"/>
    <p:sldId id="343" r:id="rId65"/>
    <p:sldId id="344" r:id="rId66"/>
    <p:sldId id="345" r:id="rId67"/>
    <p:sldId id="346" r:id="rId68"/>
    <p:sldId id="355" r:id="rId69"/>
    <p:sldId id="356" r:id="rId70"/>
    <p:sldId id="366" r:id="rId71"/>
    <p:sldId id="367"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382" r:id="rId85"/>
    <p:sldId id="383" r:id="rId86"/>
    <p:sldId id="384" r:id="rId87"/>
    <p:sldId id="385" r:id="rId88"/>
    <p:sldId id="386" r:id="rId89"/>
    <p:sldId id="387" r:id="rId90"/>
    <p:sldId id="388" r:id="rId91"/>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92" d="100"/>
          <a:sy n="92" d="100"/>
        </p:scale>
        <p:origin x="106" y="41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0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52BB4431-7C24-41EF-821F-75972637C04B}" type="datetimeFigureOut">
              <a:rPr lang="en-US" smtClean="0"/>
              <a:t>10/7/2021</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B532BFE8-9479-41FC-8326-54824F8F7729}" type="slidenum">
              <a:rPr lang="en-US" smtClean="0"/>
              <a:t>‹#›</a:t>
            </a:fld>
            <a:endParaRPr lang="en-US"/>
          </a:p>
        </p:txBody>
      </p:sp>
    </p:spTree>
    <p:extLst>
      <p:ext uri="{BB962C8B-B14F-4D97-AF65-F5344CB8AC3E}">
        <p14:creationId xmlns:p14="http://schemas.microsoft.com/office/powerpoint/2010/main" val="3527284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3A65D7FE-E44D-4BC4-9D1D-4D7FD829B389}" type="datetimeFigureOut">
              <a:rPr lang="en-US" smtClean="0"/>
              <a:t>10/7/2021</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B30C7DBE-0192-49D4-8D9C-6CB80ED275BA}" type="slidenum">
              <a:rPr lang="en-US" smtClean="0"/>
              <a:t>‹#›</a:t>
            </a:fld>
            <a:endParaRPr lang="en-US"/>
          </a:p>
        </p:txBody>
      </p:sp>
    </p:spTree>
    <p:extLst>
      <p:ext uri="{BB962C8B-B14F-4D97-AF65-F5344CB8AC3E}">
        <p14:creationId xmlns:p14="http://schemas.microsoft.com/office/powerpoint/2010/main" val="85949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C1A678-32A4-440C-ADDD-4B0B39BA1961}" type="slidenum">
              <a:rPr lang="en-US" smtClean="0"/>
              <a:pPr/>
              <a:t>8</a:t>
            </a:fld>
            <a:endParaRPr lang="en-US" dirty="0"/>
          </a:p>
        </p:txBody>
      </p:sp>
    </p:spTree>
    <p:extLst>
      <p:ext uri="{BB962C8B-B14F-4D97-AF65-F5344CB8AC3E}">
        <p14:creationId xmlns:p14="http://schemas.microsoft.com/office/powerpoint/2010/main" val="281443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1CDAD408-9E52-4525-9B50-F87CDCB446BE}" type="slidenum">
              <a:rPr lang="en-US"/>
              <a:pPr>
                <a:defRPr/>
              </a:pPr>
              <a:t>27</a:t>
            </a:fld>
            <a:endParaRPr lang="en-US" dirty="0"/>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tabLst>
                <a:tab pos="408451" algn="l"/>
              </a:tabLst>
            </a:pPr>
            <a:r>
              <a:rPr lang="en-US" b="1" u="sng" dirty="0" smtClean="0"/>
              <a:t>Slide 9</a:t>
            </a:r>
            <a:endParaRPr lang="en-US" dirty="0" smtClean="0"/>
          </a:p>
          <a:p>
            <a:pPr>
              <a:tabLst>
                <a:tab pos="408451" algn="l"/>
              </a:tabLst>
            </a:pPr>
            <a:endParaRPr lang="en-US" dirty="0" smtClean="0"/>
          </a:p>
          <a:p>
            <a:pPr>
              <a:tabLst>
                <a:tab pos="408451" algn="l"/>
              </a:tabLst>
            </a:pPr>
            <a:r>
              <a:rPr lang="en-US" dirty="0" smtClean="0"/>
              <a:t>Early Abstinence Features (Honeymoon) include:</a:t>
            </a:r>
          </a:p>
          <a:p>
            <a:pPr>
              <a:tabLst>
                <a:tab pos="408451" algn="l"/>
              </a:tabLst>
            </a:pPr>
            <a:r>
              <a:rPr lang="en-US" dirty="0" smtClean="0"/>
              <a:t>	Overconfidence</a:t>
            </a:r>
          </a:p>
          <a:p>
            <a:pPr>
              <a:tabLst>
                <a:tab pos="408451" algn="l"/>
              </a:tabLst>
            </a:pPr>
            <a:r>
              <a:rPr lang="en-US" dirty="0" smtClean="0"/>
              <a:t>	Continued Memory Problems</a:t>
            </a:r>
          </a:p>
          <a:p>
            <a:pPr>
              <a:tabLst>
                <a:tab pos="408451" algn="l"/>
              </a:tabLst>
            </a:pPr>
            <a:r>
              <a:rPr lang="en-US" dirty="0" smtClean="0"/>
              <a:t>	Intense Feelings</a:t>
            </a:r>
          </a:p>
          <a:p>
            <a:pPr>
              <a:tabLst>
                <a:tab pos="408451" algn="l"/>
              </a:tabLst>
            </a:pPr>
            <a:r>
              <a:rPr lang="en-US" dirty="0" smtClean="0"/>
              <a:t>	Mood Swings</a:t>
            </a:r>
          </a:p>
          <a:p>
            <a:pPr>
              <a:tabLst>
                <a:tab pos="408451" algn="l"/>
              </a:tabLst>
            </a:pPr>
            <a:r>
              <a:rPr lang="en-US" dirty="0" smtClean="0"/>
              <a:t>	Alcohol and Secondary Drug Abuse</a:t>
            </a:r>
            <a:endParaRPr lang="en-US" b="1" u="sng" dirty="0" smtClean="0"/>
          </a:p>
        </p:txBody>
      </p:sp>
    </p:spTree>
    <p:extLst>
      <p:ext uri="{BB962C8B-B14F-4D97-AF65-F5344CB8AC3E}">
        <p14:creationId xmlns:p14="http://schemas.microsoft.com/office/powerpoint/2010/main" val="407410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278243BA-2996-4C22-97C2-25C8A31BD112}" type="slidenum">
              <a:rPr lang="en-US"/>
              <a:pPr>
                <a:defRPr/>
              </a:pPr>
              <a:t>28</a:t>
            </a:fld>
            <a:endParaRPr lang="en-US" dirty="0"/>
          </a:p>
        </p:txBody>
      </p:sp>
      <p:sp>
        <p:nvSpPr>
          <p:cNvPr id="243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3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75050"/>
            <a:r>
              <a:rPr lang="en-US" b="1" u="sng" dirty="0" smtClean="0"/>
              <a:t>Slide 22</a:t>
            </a:r>
            <a:endParaRPr lang="en-US" dirty="0" smtClean="0"/>
          </a:p>
          <a:p>
            <a:pPr defTabSz="175050"/>
            <a:r>
              <a:rPr lang="en-US" sz="1100" b="1" dirty="0"/>
              <a:t>Protracted abstinence, or the Wall</a:t>
            </a:r>
            <a:r>
              <a:rPr lang="en-US" sz="1100" dirty="0"/>
              <a:t>, is the “main event” of the recovery process.</a:t>
            </a:r>
          </a:p>
          <a:p>
            <a:pPr defTabSz="175050"/>
            <a:r>
              <a:rPr lang="en-US" sz="1100" dirty="0"/>
              <a:t>A.  During the Wall, there is a shift back from the high of the Honeymoon phase to a 		point, not as low as Withdrawal, but still not “normal.”</a:t>
            </a:r>
          </a:p>
          <a:p>
            <a:pPr defTabSz="175050"/>
            <a:r>
              <a:rPr lang="en-US" sz="1100" dirty="0"/>
              <a:t>B.  After abstaining for some time, it may not be obvious that there may be some 			feelings still related to the after-effects of drug and alcohol use.  The person in 			recovery needs to be reminded that the Wall is temporary and that it is a sign of 		the brain “getting well.”</a:t>
            </a:r>
          </a:p>
          <a:p>
            <a:pPr defTabSz="175050"/>
            <a:r>
              <a:rPr lang="en-US" sz="1100" dirty="0"/>
              <a:t>C.  A person in the Wall typically experiences a lack of energy and an emotional state 	ranging from apathy to depression.</a:t>
            </a:r>
          </a:p>
          <a:p>
            <a:pPr defTabSz="175050"/>
            <a:r>
              <a:rPr lang="en-US" sz="1100" dirty="0"/>
              <a:t>	1.  It is important to continue the behavioral changes that have developed 					to this point.</a:t>
            </a:r>
          </a:p>
          <a:p>
            <a:pPr defTabSz="175050"/>
            <a:r>
              <a:rPr lang="en-US" sz="1100" dirty="0"/>
              <a:t>	2.  A sequence of inertia, boredom, loss of recovery, focus, relapse 								justification, and finally relapse can be prevented.</a:t>
            </a:r>
          </a:p>
          <a:p>
            <a:pPr defTabSz="175050"/>
            <a:r>
              <a:rPr lang="en-US" sz="1100" dirty="0"/>
              <a:t>D.  The addicted brain may begin to influence behavior, and using drugs and alcohol 		can seem to start making sense again.</a:t>
            </a:r>
          </a:p>
          <a:p>
            <a:pPr defTabSz="175050"/>
            <a:r>
              <a:rPr lang="en-US" sz="1100" dirty="0"/>
              <a:t>E.  Things can be kept in check if treatment contact is continued.</a:t>
            </a:r>
          </a:p>
          <a:p>
            <a:pPr defTabSz="175050"/>
            <a:r>
              <a:rPr lang="en-US" sz="1100" dirty="0"/>
              <a:t>	1.  Treatment termination is a threat during the Wall.</a:t>
            </a:r>
          </a:p>
          <a:p>
            <a:pPr defTabSz="175050"/>
            <a:r>
              <a:rPr lang="en-US" sz="1100" dirty="0"/>
              <a:t>	2.  Preparation for these feelings during the Honeymoon period and constant 				encouragement during the Wall are critical to ensure treatment continuation.</a:t>
            </a:r>
            <a:endParaRPr lang="en-US" sz="1100" b="1" u="sng" dirty="0"/>
          </a:p>
        </p:txBody>
      </p:sp>
    </p:spTree>
    <p:extLst>
      <p:ext uri="{BB962C8B-B14F-4D97-AF65-F5344CB8AC3E}">
        <p14:creationId xmlns:p14="http://schemas.microsoft.com/office/powerpoint/2010/main" val="168786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D01582A-F152-484D-8117-3B62A15CCA9B}" type="slidenum">
              <a:rPr lang="en-US" smtClean="0"/>
              <a:pPr>
                <a:defRPr/>
              </a:pPr>
              <a:t>29</a:t>
            </a:fld>
            <a:endParaRPr lang="en-US" dirty="0"/>
          </a:p>
        </p:txBody>
      </p:sp>
    </p:spTree>
    <p:extLst>
      <p:ext uri="{BB962C8B-B14F-4D97-AF65-F5344CB8AC3E}">
        <p14:creationId xmlns:p14="http://schemas.microsoft.com/office/powerpoint/2010/main" val="206367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71DEE01-53AB-43A0-AEF6-F8FE582DD0FE}" type="slidenum">
              <a:rPr lang="en-US" smtClean="0"/>
              <a:pPr>
                <a:defRPr/>
              </a:pPr>
              <a:t>30</a:t>
            </a:fld>
            <a:endParaRPr lang="en-US" dirty="0"/>
          </a:p>
        </p:txBody>
      </p:sp>
    </p:spTree>
    <p:extLst>
      <p:ext uri="{BB962C8B-B14F-4D97-AF65-F5344CB8AC3E}">
        <p14:creationId xmlns:p14="http://schemas.microsoft.com/office/powerpoint/2010/main" val="238767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944896A-A96D-443B-BDEC-06211B477548}" type="slidenum">
              <a:rPr lang="en-US" smtClean="0"/>
              <a:pPr>
                <a:defRPr/>
              </a:pPr>
              <a:t>31</a:t>
            </a:fld>
            <a:endParaRPr lang="en-US" dirty="0"/>
          </a:p>
        </p:txBody>
      </p:sp>
    </p:spTree>
    <p:extLst>
      <p:ext uri="{BB962C8B-B14F-4D97-AF65-F5344CB8AC3E}">
        <p14:creationId xmlns:p14="http://schemas.microsoft.com/office/powerpoint/2010/main" val="243041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7332" name="Slide Number Placeholder 3"/>
          <p:cNvSpPr>
            <a:spLocks noGrp="1"/>
          </p:cNvSpPr>
          <p:nvPr>
            <p:ph type="sldNum" sz="quarter" idx="5"/>
          </p:nvPr>
        </p:nvSpPr>
        <p:spPr/>
        <p:txBody>
          <a:bodyPr/>
          <a:lstStyle/>
          <a:p>
            <a:pPr>
              <a:defRPr/>
            </a:pPr>
            <a:fld id="{9C341692-1232-4FD4-88A4-5045C95A447F}" type="slidenum">
              <a:rPr lang="en-US" smtClean="0"/>
              <a:pPr>
                <a:defRPr/>
              </a:pPr>
              <a:t>33</a:t>
            </a:fld>
            <a:endParaRPr lang="en-US" dirty="0" smtClean="0"/>
          </a:p>
        </p:txBody>
      </p:sp>
    </p:spTree>
    <p:extLst>
      <p:ext uri="{BB962C8B-B14F-4D97-AF65-F5344CB8AC3E}">
        <p14:creationId xmlns:p14="http://schemas.microsoft.com/office/powerpoint/2010/main" val="982925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8356" name="Slide Number Placeholder 3"/>
          <p:cNvSpPr>
            <a:spLocks noGrp="1"/>
          </p:cNvSpPr>
          <p:nvPr>
            <p:ph type="sldNum" sz="quarter" idx="5"/>
          </p:nvPr>
        </p:nvSpPr>
        <p:spPr/>
        <p:txBody>
          <a:bodyPr/>
          <a:lstStyle/>
          <a:p>
            <a:pPr>
              <a:defRPr/>
            </a:pPr>
            <a:fld id="{A9DADF42-7DCA-46E7-94CF-F1469E788A30}" type="slidenum">
              <a:rPr lang="en-US" smtClean="0"/>
              <a:pPr>
                <a:defRPr/>
              </a:pPr>
              <a:t>34</a:t>
            </a:fld>
            <a:endParaRPr lang="en-US" dirty="0" smtClean="0"/>
          </a:p>
        </p:txBody>
      </p:sp>
    </p:spTree>
    <p:extLst>
      <p:ext uri="{BB962C8B-B14F-4D97-AF65-F5344CB8AC3E}">
        <p14:creationId xmlns:p14="http://schemas.microsoft.com/office/powerpoint/2010/main" val="26490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9380" name="Slide Number Placeholder 3"/>
          <p:cNvSpPr>
            <a:spLocks noGrp="1"/>
          </p:cNvSpPr>
          <p:nvPr>
            <p:ph type="sldNum" sz="quarter" idx="5"/>
          </p:nvPr>
        </p:nvSpPr>
        <p:spPr/>
        <p:txBody>
          <a:bodyPr/>
          <a:lstStyle/>
          <a:p>
            <a:pPr>
              <a:defRPr/>
            </a:pPr>
            <a:fld id="{43C734D2-A38C-4B57-805D-1BFF1E47981F}" type="slidenum">
              <a:rPr lang="en-US" smtClean="0"/>
              <a:pPr>
                <a:defRPr/>
              </a:pPr>
              <a:t>35</a:t>
            </a:fld>
            <a:endParaRPr lang="en-US" dirty="0" smtClean="0"/>
          </a:p>
        </p:txBody>
      </p:sp>
    </p:spTree>
    <p:extLst>
      <p:ext uri="{BB962C8B-B14F-4D97-AF65-F5344CB8AC3E}">
        <p14:creationId xmlns:p14="http://schemas.microsoft.com/office/powerpoint/2010/main" val="166098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0404" name="Slide Number Placeholder 3"/>
          <p:cNvSpPr>
            <a:spLocks noGrp="1"/>
          </p:cNvSpPr>
          <p:nvPr>
            <p:ph type="sldNum" sz="quarter" idx="5"/>
          </p:nvPr>
        </p:nvSpPr>
        <p:spPr/>
        <p:txBody>
          <a:bodyPr/>
          <a:lstStyle/>
          <a:p>
            <a:pPr>
              <a:defRPr/>
            </a:pPr>
            <a:fld id="{962E56DB-A413-4ECD-8C90-8DA04E3AE121}" type="slidenum">
              <a:rPr lang="en-US" smtClean="0"/>
              <a:pPr>
                <a:defRPr/>
              </a:pPr>
              <a:t>36</a:t>
            </a:fld>
            <a:endParaRPr lang="en-US" dirty="0" smtClean="0"/>
          </a:p>
        </p:txBody>
      </p:sp>
    </p:spTree>
    <p:extLst>
      <p:ext uri="{BB962C8B-B14F-4D97-AF65-F5344CB8AC3E}">
        <p14:creationId xmlns:p14="http://schemas.microsoft.com/office/powerpoint/2010/main" val="3427324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1428" name="Slide Number Placeholder 3"/>
          <p:cNvSpPr>
            <a:spLocks noGrp="1"/>
          </p:cNvSpPr>
          <p:nvPr>
            <p:ph type="sldNum" sz="quarter" idx="5"/>
          </p:nvPr>
        </p:nvSpPr>
        <p:spPr/>
        <p:txBody>
          <a:bodyPr/>
          <a:lstStyle/>
          <a:p>
            <a:pPr>
              <a:defRPr/>
            </a:pPr>
            <a:fld id="{3B5C7F07-3C64-41DA-9E79-75D7E1713EEC}" type="slidenum">
              <a:rPr lang="en-US" smtClean="0"/>
              <a:pPr>
                <a:defRPr/>
              </a:pPr>
              <a:t>39</a:t>
            </a:fld>
            <a:endParaRPr lang="en-US" dirty="0" smtClean="0"/>
          </a:p>
        </p:txBody>
      </p:sp>
    </p:spTree>
    <p:extLst>
      <p:ext uri="{BB962C8B-B14F-4D97-AF65-F5344CB8AC3E}">
        <p14:creationId xmlns:p14="http://schemas.microsoft.com/office/powerpoint/2010/main" val="285431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C1A678-32A4-440C-ADDD-4B0B39BA1961}" type="slidenum">
              <a:rPr lang="en-US" smtClean="0"/>
              <a:pPr/>
              <a:t>10</a:t>
            </a:fld>
            <a:endParaRPr lang="en-US" dirty="0"/>
          </a:p>
        </p:txBody>
      </p:sp>
    </p:spTree>
    <p:extLst>
      <p:ext uri="{BB962C8B-B14F-4D97-AF65-F5344CB8AC3E}">
        <p14:creationId xmlns:p14="http://schemas.microsoft.com/office/powerpoint/2010/main" val="3972754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2452" name="Slide Number Placeholder 3"/>
          <p:cNvSpPr>
            <a:spLocks noGrp="1"/>
          </p:cNvSpPr>
          <p:nvPr>
            <p:ph type="sldNum" sz="quarter" idx="5"/>
          </p:nvPr>
        </p:nvSpPr>
        <p:spPr/>
        <p:txBody>
          <a:bodyPr/>
          <a:lstStyle/>
          <a:p>
            <a:pPr>
              <a:defRPr/>
            </a:pPr>
            <a:fld id="{21F9DC51-E488-430C-814B-968ABFB2BC6A}" type="slidenum">
              <a:rPr lang="en-US" smtClean="0"/>
              <a:pPr>
                <a:defRPr/>
              </a:pPr>
              <a:t>40</a:t>
            </a:fld>
            <a:endParaRPr lang="en-US" dirty="0" smtClean="0"/>
          </a:p>
        </p:txBody>
      </p:sp>
    </p:spTree>
    <p:extLst>
      <p:ext uri="{BB962C8B-B14F-4D97-AF65-F5344CB8AC3E}">
        <p14:creationId xmlns:p14="http://schemas.microsoft.com/office/powerpoint/2010/main" val="4209063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6548" name="Slide Number Placeholder 3"/>
          <p:cNvSpPr>
            <a:spLocks noGrp="1"/>
          </p:cNvSpPr>
          <p:nvPr>
            <p:ph type="sldNum" sz="quarter" idx="5"/>
          </p:nvPr>
        </p:nvSpPr>
        <p:spPr/>
        <p:txBody>
          <a:bodyPr/>
          <a:lstStyle/>
          <a:p>
            <a:pPr>
              <a:defRPr/>
            </a:pPr>
            <a:fld id="{104DFB4F-F8DF-4E9A-92D0-4AEF04910DD3}" type="slidenum">
              <a:rPr lang="en-US" smtClean="0"/>
              <a:pPr>
                <a:defRPr/>
              </a:pPr>
              <a:t>41</a:t>
            </a:fld>
            <a:endParaRPr lang="en-US" dirty="0" smtClean="0"/>
          </a:p>
        </p:txBody>
      </p:sp>
    </p:spTree>
    <p:extLst>
      <p:ext uri="{BB962C8B-B14F-4D97-AF65-F5344CB8AC3E}">
        <p14:creationId xmlns:p14="http://schemas.microsoft.com/office/powerpoint/2010/main" val="1270799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7572" name="Slide Number Placeholder 3"/>
          <p:cNvSpPr>
            <a:spLocks noGrp="1"/>
          </p:cNvSpPr>
          <p:nvPr>
            <p:ph type="sldNum" sz="quarter" idx="5"/>
          </p:nvPr>
        </p:nvSpPr>
        <p:spPr/>
        <p:txBody>
          <a:bodyPr/>
          <a:lstStyle/>
          <a:p>
            <a:pPr>
              <a:defRPr/>
            </a:pPr>
            <a:fld id="{2B535AA9-84C3-4F29-A074-FEB2DC0B7159}" type="slidenum">
              <a:rPr lang="en-US" smtClean="0"/>
              <a:pPr>
                <a:defRPr/>
              </a:pPr>
              <a:t>42</a:t>
            </a:fld>
            <a:endParaRPr lang="en-US" dirty="0" smtClean="0"/>
          </a:p>
        </p:txBody>
      </p:sp>
    </p:spTree>
    <p:extLst>
      <p:ext uri="{BB962C8B-B14F-4D97-AF65-F5344CB8AC3E}">
        <p14:creationId xmlns:p14="http://schemas.microsoft.com/office/powerpoint/2010/main" val="3120165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9620" name="Slide Number Placeholder 3"/>
          <p:cNvSpPr>
            <a:spLocks noGrp="1"/>
          </p:cNvSpPr>
          <p:nvPr>
            <p:ph type="sldNum" sz="quarter" idx="5"/>
          </p:nvPr>
        </p:nvSpPr>
        <p:spPr/>
        <p:txBody>
          <a:bodyPr/>
          <a:lstStyle/>
          <a:p>
            <a:pPr>
              <a:defRPr/>
            </a:pPr>
            <a:fld id="{3013F9A0-43EA-451F-8074-C566BB4333BF}" type="slidenum">
              <a:rPr lang="en-US" smtClean="0"/>
              <a:pPr>
                <a:defRPr/>
              </a:pPr>
              <a:t>43</a:t>
            </a:fld>
            <a:endParaRPr lang="en-US" dirty="0" smtClean="0"/>
          </a:p>
        </p:txBody>
      </p:sp>
    </p:spTree>
    <p:extLst>
      <p:ext uri="{BB962C8B-B14F-4D97-AF65-F5344CB8AC3E}">
        <p14:creationId xmlns:p14="http://schemas.microsoft.com/office/powerpoint/2010/main" val="43519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US" smtClean="0"/>
          </a:p>
        </p:txBody>
      </p:sp>
      <p:sp>
        <p:nvSpPr>
          <p:cNvPr id="206852" name="Slide Number Placeholder 3"/>
          <p:cNvSpPr>
            <a:spLocks noGrp="1"/>
          </p:cNvSpPr>
          <p:nvPr>
            <p:ph type="sldNum" sz="quarter" idx="5"/>
          </p:nvPr>
        </p:nvSpPr>
        <p:spPr>
          <a:noFill/>
        </p:spPr>
        <p:txBody>
          <a:bodyPr/>
          <a:lstStyle/>
          <a:p>
            <a:fld id="{D54E06A2-00A7-4795-BDC6-50ADFF483A57}" type="slidenum">
              <a:rPr lang="en-US" smtClean="0"/>
              <a:pPr/>
              <a:t>48</a:t>
            </a:fld>
            <a:endParaRPr lang="en-US" smtClean="0"/>
          </a:p>
        </p:txBody>
      </p:sp>
    </p:spTree>
    <p:extLst>
      <p:ext uri="{BB962C8B-B14F-4D97-AF65-F5344CB8AC3E}">
        <p14:creationId xmlns:p14="http://schemas.microsoft.com/office/powerpoint/2010/main" val="3183681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endParaRPr lang="en-US" smtClean="0"/>
          </a:p>
        </p:txBody>
      </p:sp>
      <p:sp>
        <p:nvSpPr>
          <p:cNvPr id="207876" name="Slide Number Placeholder 3"/>
          <p:cNvSpPr>
            <a:spLocks noGrp="1"/>
          </p:cNvSpPr>
          <p:nvPr>
            <p:ph type="sldNum" sz="quarter" idx="5"/>
          </p:nvPr>
        </p:nvSpPr>
        <p:spPr>
          <a:noFill/>
        </p:spPr>
        <p:txBody>
          <a:bodyPr/>
          <a:lstStyle/>
          <a:p>
            <a:fld id="{7DA02B54-A0D4-4910-B0CA-63A16CD99D6C}" type="slidenum">
              <a:rPr lang="en-US" smtClean="0"/>
              <a:pPr/>
              <a:t>49</a:t>
            </a:fld>
            <a:endParaRPr lang="en-US" smtClean="0"/>
          </a:p>
        </p:txBody>
      </p:sp>
    </p:spTree>
    <p:extLst>
      <p:ext uri="{BB962C8B-B14F-4D97-AF65-F5344CB8AC3E}">
        <p14:creationId xmlns:p14="http://schemas.microsoft.com/office/powerpoint/2010/main" val="1473720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4A193D0-3D35-4DFD-AA85-07E082719493}" type="slidenum">
              <a:rPr lang="en-US" smtClean="0"/>
              <a:pPr>
                <a:defRPr/>
              </a:pPr>
              <a:t>50</a:t>
            </a:fld>
            <a:endParaRPr lang="en-US" dirty="0"/>
          </a:p>
        </p:txBody>
      </p:sp>
    </p:spTree>
    <p:extLst>
      <p:ext uri="{BB962C8B-B14F-4D97-AF65-F5344CB8AC3E}">
        <p14:creationId xmlns:p14="http://schemas.microsoft.com/office/powerpoint/2010/main" val="3658686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981C6-DE31-46F0-B9CE-6D0011F52173}" type="slidenum">
              <a:rPr lang="en-US" smtClean="0"/>
              <a:t>51</a:t>
            </a:fld>
            <a:endParaRPr lang="en-US"/>
          </a:p>
        </p:txBody>
      </p:sp>
    </p:spTree>
    <p:extLst>
      <p:ext uri="{BB962C8B-B14F-4D97-AF65-F5344CB8AC3E}">
        <p14:creationId xmlns:p14="http://schemas.microsoft.com/office/powerpoint/2010/main" val="552274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D7C0CF-458C-4B1A-B4E2-75B6CB8A40E3}" type="slidenum">
              <a:rPr lang="en-US" smtClean="0"/>
              <a:pPr/>
              <a:t>52</a:t>
            </a:fld>
            <a:endParaRPr lang="en-US" dirty="0"/>
          </a:p>
        </p:txBody>
      </p:sp>
    </p:spTree>
    <p:extLst>
      <p:ext uri="{BB962C8B-B14F-4D97-AF65-F5344CB8AC3E}">
        <p14:creationId xmlns:p14="http://schemas.microsoft.com/office/powerpoint/2010/main" val="295051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E8F28A-F5CD-48CF-9706-FA2088C52E03}" type="slidenum">
              <a:rPr lang="en-US" smtClean="0"/>
              <a:pPr/>
              <a:t>53</a:t>
            </a:fld>
            <a:endParaRPr lang="en-US" dirty="0"/>
          </a:p>
        </p:txBody>
      </p:sp>
    </p:spTree>
    <p:extLst>
      <p:ext uri="{BB962C8B-B14F-4D97-AF65-F5344CB8AC3E}">
        <p14:creationId xmlns:p14="http://schemas.microsoft.com/office/powerpoint/2010/main" val="379534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p>
        </p:txBody>
      </p:sp>
      <p:sp>
        <p:nvSpPr>
          <p:cNvPr id="143364" name="Slide Number Placeholder 3"/>
          <p:cNvSpPr>
            <a:spLocks noGrp="1"/>
          </p:cNvSpPr>
          <p:nvPr>
            <p:ph type="sldNum" sz="quarter" idx="5"/>
          </p:nvPr>
        </p:nvSpPr>
        <p:spPr>
          <a:noFill/>
        </p:spPr>
        <p:txBody>
          <a:bodyPr/>
          <a:lstStyle/>
          <a:p>
            <a:fld id="{769C5DB0-59A4-4016-B731-2FA74861EA6F}" type="slidenum">
              <a:rPr lang="en-US" smtClean="0"/>
              <a:pPr/>
              <a:t>11</a:t>
            </a:fld>
            <a:endParaRPr lang="en-US" smtClean="0"/>
          </a:p>
        </p:txBody>
      </p:sp>
    </p:spTree>
    <p:extLst>
      <p:ext uri="{BB962C8B-B14F-4D97-AF65-F5344CB8AC3E}">
        <p14:creationId xmlns:p14="http://schemas.microsoft.com/office/powerpoint/2010/main" val="1618985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4A193D0-3D35-4DFD-AA85-07E082719493}" type="slidenum">
              <a:rPr lang="en-US" smtClean="0"/>
              <a:pPr>
                <a:defRPr/>
              </a:pPr>
              <a:t>62</a:t>
            </a:fld>
            <a:endParaRPr lang="en-US" dirty="0"/>
          </a:p>
        </p:txBody>
      </p:sp>
    </p:spTree>
    <p:extLst>
      <p:ext uri="{BB962C8B-B14F-4D97-AF65-F5344CB8AC3E}">
        <p14:creationId xmlns:p14="http://schemas.microsoft.com/office/powerpoint/2010/main" val="347920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D90FCD-5C64-4771-A844-CB541DDD631C}"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188755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552" indent="-291751">
              <a:spcBef>
                <a:spcPct val="30000"/>
              </a:spcBef>
              <a:defRPr kumimoji="1" sz="1200">
                <a:solidFill>
                  <a:schemeClr val="tx1"/>
                </a:solidFill>
                <a:latin typeface="Times New Roman" panose="02020603050405020304" pitchFamily="18" charset="0"/>
              </a:defRPr>
            </a:lvl2pPr>
            <a:lvl3pPr marL="1167003" indent="-233401">
              <a:spcBef>
                <a:spcPct val="30000"/>
              </a:spcBef>
              <a:defRPr kumimoji="1" sz="1200">
                <a:solidFill>
                  <a:schemeClr val="tx1"/>
                </a:solidFill>
                <a:latin typeface="Times New Roman" panose="02020603050405020304" pitchFamily="18" charset="0"/>
              </a:defRPr>
            </a:lvl3pPr>
            <a:lvl4pPr marL="1633804" indent="-233401">
              <a:spcBef>
                <a:spcPct val="30000"/>
              </a:spcBef>
              <a:defRPr kumimoji="1" sz="1200">
                <a:solidFill>
                  <a:schemeClr val="tx1"/>
                </a:solidFill>
                <a:latin typeface="Times New Roman" panose="02020603050405020304" pitchFamily="18" charset="0"/>
              </a:defRPr>
            </a:lvl4pPr>
            <a:lvl5pPr marL="2100605" indent="-233401">
              <a:spcBef>
                <a:spcPct val="30000"/>
              </a:spcBef>
              <a:defRPr kumimoji="1" sz="1200">
                <a:solidFill>
                  <a:schemeClr val="tx1"/>
                </a:solidFill>
                <a:latin typeface="Times New Roman" panose="02020603050405020304" pitchFamily="18" charset="0"/>
              </a:defRPr>
            </a:lvl5pPr>
            <a:lvl6pPr marL="2567407" indent="-233401" eaLnBrk="0" fontAlgn="base" hangingPunct="0">
              <a:spcBef>
                <a:spcPct val="30000"/>
              </a:spcBef>
              <a:spcAft>
                <a:spcPct val="0"/>
              </a:spcAft>
              <a:defRPr kumimoji="1" sz="1200">
                <a:solidFill>
                  <a:schemeClr val="tx1"/>
                </a:solidFill>
                <a:latin typeface="Times New Roman" panose="02020603050405020304" pitchFamily="18" charset="0"/>
              </a:defRPr>
            </a:lvl6pPr>
            <a:lvl7pPr marL="3034208" indent="-233401" eaLnBrk="0" fontAlgn="base" hangingPunct="0">
              <a:spcBef>
                <a:spcPct val="30000"/>
              </a:spcBef>
              <a:spcAft>
                <a:spcPct val="0"/>
              </a:spcAft>
              <a:defRPr kumimoji="1" sz="1200">
                <a:solidFill>
                  <a:schemeClr val="tx1"/>
                </a:solidFill>
                <a:latin typeface="Times New Roman" panose="02020603050405020304" pitchFamily="18" charset="0"/>
              </a:defRPr>
            </a:lvl7pPr>
            <a:lvl8pPr marL="3501009" indent="-233401" eaLnBrk="0" fontAlgn="base" hangingPunct="0">
              <a:spcBef>
                <a:spcPct val="30000"/>
              </a:spcBef>
              <a:spcAft>
                <a:spcPct val="0"/>
              </a:spcAft>
              <a:defRPr kumimoji="1" sz="1200">
                <a:solidFill>
                  <a:schemeClr val="tx1"/>
                </a:solidFill>
                <a:latin typeface="Times New Roman" panose="02020603050405020304" pitchFamily="18" charset="0"/>
              </a:defRPr>
            </a:lvl8pPr>
            <a:lvl9pPr marL="3967810" indent="-233401"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135ED7F-D05A-48E9-A771-BB4DF44B68FD}" type="slidenum">
              <a:rPr kumimoji="0" lang="en-US" altLang="en-US"/>
              <a:pPr>
                <a:spcBef>
                  <a:spcPct val="0"/>
                </a:spcBef>
              </a:pPr>
              <a:t>21</a:t>
            </a:fld>
            <a:endParaRPr kumimoji="0" lang="en-US" altLang="en-US"/>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217798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FA8334B3-8BCF-41D3-8051-1A1BB25F0166}" type="slidenum">
              <a:rPr lang="en-US" smtClean="0"/>
              <a:pPr>
                <a:defRPr/>
              </a:pPr>
              <a:t>22</a:t>
            </a:fld>
            <a:endParaRPr lang="en-US" dirty="0"/>
          </a:p>
        </p:txBody>
      </p:sp>
    </p:spTree>
    <p:extLst>
      <p:ext uri="{BB962C8B-B14F-4D97-AF65-F5344CB8AC3E}">
        <p14:creationId xmlns:p14="http://schemas.microsoft.com/office/powerpoint/2010/main" val="308114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552" indent="-291751">
              <a:spcBef>
                <a:spcPct val="30000"/>
              </a:spcBef>
              <a:defRPr kumimoji="1" sz="1200">
                <a:solidFill>
                  <a:schemeClr val="tx1"/>
                </a:solidFill>
                <a:latin typeface="Times New Roman" panose="02020603050405020304" pitchFamily="18" charset="0"/>
              </a:defRPr>
            </a:lvl2pPr>
            <a:lvl3pPr marL="1167003" indent="-233401">
              <a:spcBef>
                <a:spcPct val="30000"/>
              </a:spcBef>
              <a:defRPr kumimoji="1" sz="1200">
                <a:solidFill>
                  <a:schemeClr val="tx1"/>
                </a:solidFill>
                <a:latin typeface="Times New Roman" panose="02020603050405020304" pitchFamily="18" charset="0"/>
              </a:defRPr>
            </a:lvl3pPr>
            <a:lvl4pPr marL="1633804" indent="-233401">
              <a:spcBef>
                <a:spcPct val="30000"/>
              </a:spcBef>
              <a:defRPr kumimoji="1" sz="1200">
                <a:solidFill>
                  <a:schemeClr val="tx1"/>
                </a:solidFill>
                <a:latin typeface="Times New Roman" panose="02020603050405020304" pitchFamily="18" charset="0"/>
              </a:defRPr>
            </a:lvl4pPr>
            <a:lvl5pPr marL="2100605" indent="-233401">
              <a:spcBef>
                <a:spcPct val="30000"/>
              </a:spcBef>
              <a:defRPr kumimoji="1" sz="1200">
                <a:solidFill>
                  <a:schemeClr val="tx1"/>
                </a:solidFill>
                <a:latin typeface="Times New Roman" panose="02020603050405020304" pitchFamily="18" charset="0"/>
              </a:defRPr>
            </a:lvl5pPr>
            <a:lvl6pPr marL="2567407" indent="-233401" eaLnBrk="0" fontAlgn="base" hangingPunct="0">
              <a:spcBef>
                <a:spcPct val="30000"/>
              </a:spcBef>
              <a:spcAft>
                <a:spcPct val="0"/>
              </a:spcAft>
              <a:defRPr kumimoji="1" sz="1200">
                <a:solidFill>
                  <a:schemeClr val="tx1"/>
                </a:solidFill>
                <a:latin typeface="Times New Roman" panose="02020603050405020304" pitchFamily="18" charset="0"/>
              </a:defRPr>
            </a:lvl6pPr>
            <a:lvl7pPr marL="3034208" indent="-233401" eaLnBrk="0" fontAlgn="base" hangingPunct="0">
              <a:spcBef>
                <a:spcPct val="30000"/>
              </a:spcBef>
              <a:spcAft>
                <a:spcPct val="0"/>
              </a:spcAft>
              <a:defRPr kumimoji="1" sz="1200">
                <a:solidFill>
                  <a:schemeClr val="tx1"/>
                </a:solidFill>
                <a:latin typeface="Times New Roman" panose="02020603050405020304" pitchFamily="18" charset="0"/>
              </a:defRPr>
            </a:lvl7pPr>
            <a:lvl8pPr marL="3501009" indent="-233401" eaLnBrk="0" fontAlgn="base" hangingPunct="0">
              <a:spcBef>
                <a:spcPct val="30000"/>
              </a:spcBef>
              <a:spcAft>
                <a:spcPct val="0"/>
              </a:spcAft>
              <a:defRPr kumimoji="1" sz="1200">
                <a:solidFill>
                  <a:schemeClr val="tx1"/>
                </a:solidFill>
                <a:latin typeface="Times New Roman" panose="02020603050405020304" pitchFamily="18" charset="0"/>
              </a:defRPr>
            </a:lvl8pPr>
            <a:lvl9pPr marL="3967810" indent="-233401"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D61FEA6-EEDA-41D9-9D39-E54B1EE633C4}" type="slidenum">
              <a:rPr kumimoji="0" lang="en-US" altLang="en-US"/>
              <a:pPr>
                <a:spcBef>
                  <a:spcPct val="0"/>
                </a:spcBef>
              </a:pPr>
              <a:t>23</a:t>
            </a:fld>
            <a:endParaRPr kumimoji="0" lang="en-US" altLang="en-US"/>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385147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552" indent="-291751">
              <a:spcBef>
                <a:spcPct val="30000"/>
              </a:spcBef>
              <a:defRPr kumimoji="1" sz="1200">
                <a:solidFill>
                  <a:schemeClr val="tx1"/>
                </a:solidFill>
                <a:latin typeface="Times New Roman" panose="02020603050405020304" pitchFamily="18" charset="0"/>
              </a:defRPr>
            </a:lvl2pPr>
            <a:lvl3pPr marL="1167003" indent="-233401">
              <a:spcBef>
                <a:spcPct val="30000"/>
              </a:spcBef>
              <a:defRPr kumimoji="1" sz="1200">
                <a:solidFill>
                  <a:schemeClr val="tx1"/>
                </a:solidFill>
                <a:latin typeface="Times New Roman" panose="02020603050405020304" pitchFamily="18" charset="0"/>
              </a:defRPr>
            </a:lvl3pPr>
            <a:lvl4pPr marL="1633804" indent="-233401">
              <a:spcBef>
                <a:spcPct val="30000"/>
              </a:spcBef>
              <a:defRPr kumimoji="1" sz="1200">
                <a:solidFill>
                  <a:schemeClr val="tx1"/>
                </a:solidFill>
                <a:latin typeface="Times New Roman" panose="02020603050405020304" pitchFamily="18" charset="0"/>
              </a:defRPr>
            </a:lvl4pPr>
            <a:lvl5pPr marL="2100605" indent="-233401">
              <a:spcBef>
                <a:spcPct val="30000"/>
              </a:spcBef>
              <a:defRPr kumimoji="1" sz="1200">
                <a:solidFill>
                  <a:schemeClr val="tx1"/>
                </a:solidFill>
                <a:latin typeface="Times New Roman" panose="02020603050405020304" pitchFamily="18" charset="0"/>
              </a:defRPr>
            </a:lvl5pPr>
            <a:lvl6pPr marL="2567407" indent="-233401" eaLnBrk="0" fontAlgn="base" hangingPunct="0">
              <a:spcBef>
                <a:spcPct val="30000"/>
              </a:spcBef>
              <a:spcAft>
                <a:spcPct val="0"/>
              </a:spcAft>
              <a:defRPr kumimoji="1" sz="1200">
                <a:solidFill>
                  <a:schemeClr val="tx1"/>
                </a:solidFill>
                <a:latin typeface="Times New Roman" panose="02020603050405020304" pitchFamily="18" charset="0"/>
              </a:defRPr>
            </a:lvl6pPr>
            <a:lvl7pPr marL="3034208" indent="-233401" eaLnBrk="0" fontAlgn="base" hangingPunct="0">
              <a:spcBef>
                <a:spcPct val="30000"/>
              </a:spcBef>
              <a:spcAft>
                <a:spcPct val="0"/>
              </a:spcAft>
              <a:defRPr kumimoji="1" sz="1200">
                <a:solidFill>
                  <a:schemeClr val="tx1"/>
                </a:solidFill>
                <a:latin typeface="Times New Roman" panose="02020603050405020304" pitchFamily="18" charset="0"/>
              </a:defRPr>
            </a:lvl7pPr>
            <a:lvl8pPr marL="3501009" indent="-233401" eaLnBrk="0" fontAlgn="base" hangingPunct="0">
              <a:spcBef>
                <a:spcPct val="30000"/>
              </a:spcBef>
              <a:spcAft>
                <a:spcPct val="0"/>
              </a:spcAft>
              <a:defRPr kumimoji="1" sz="1200">
                <a:solidFill>
                  <a:schemeClr val="tx1"/>
                </a:solidFill>
                <a:latin typeface="Times New Roman" panose="02020603050405020304" pitchFamily="18" charset="0"/>
              </a:defRPr>
            </a:lvl8pPr>
            <a:lvl9pPr marL="3967810" indent="-233401"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3C2E9F8-8F7B-4021-BACB-93A38995F326}" type="slidenum">
              <a:rPr kumimoji="0" lang="en-US" altLang="en-US"/>
              <a:pPr>
                <a:spcBef>
                  <a:spcPct val="0"/>
                </a:spcBef>
              </a:pPr>
              <a:t>25</a:t>
            </a:fld>
            <a:endParaRPr kumimoji="0" lang="en-US" altLang="en-US"/>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extLst>
      <p:ext uri="{BB962C8B-B14F-4D97-AF65-F5344CB8AC3E}">
        <p14:creationId xmlns:p14="http://schemas.microsoft.com/office/powerpoint/2010/main" val="420164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8133AA30-52F2-4BBF-A513-B298A13CFF78}" type="slidenum">
              <a:rPr lang="en-US"/>
              <a:pPr>
                <a:defRPr/>
              </a:pPr>
              <a:t>26</a:t>
            </a:fld>
            <a:endParaRPr lang="en-US" dirty="0"/>
          </a:p>
        </p:txBody>
      </p:sp>
      <p:sp>
        <p:nvSpPr>
          <p:cNvPr id="334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4852" name="Rectangle 3"/>
          <p:cNvSpPr>
            <a:spLocks noGrp="1" noChangeArrowheads="1"/>
          </p:cNvSpPr>
          <p:nvPr>
            <p:ph type="body" idx="1"/>
          </p:nvPr>
        </p:nvSpPr>
        <p:spPr bwMode="auto">
          <a:xfrm>
            <a:off x="780697" y="4517101"/>
            <a:ext cx="5621020" cy="4111305"/>
          </a:xfrm>
          <a:noFill/>
        </p:spPr>
        <p:txBody>
          <a:bodyPr wrap="square" numCol="1" anchor="t" anchorCtr="0" compatLnSpc="1">
            <a:prstTxWarp prst="textNoShape">
              <a:avLst/>
            </a:prstTxWarp>
          </a:bodyPr>
          <a:lstStyle/>
          <a:p>
            <a:pPr algn="just"/>
            <a:r>
              <a:rPr lang="en-US" dirty="0" smtClean="0"/>
              <a:t>Speaking of the </a:t>
            </a:r>
            <a:r>
              <a:rPr lang="en-US" i="1" dirty="0" smtClean="0"/>
              <a:t>roadmap </a:t>
            </a:r>
            <a:r>
              <a:rPr lang="en-US" dirty="0" smtClean="0"/>
              <a:t>for recovery, it looks something like this.  While the timetable often varies from person to person, the </a:t>
            </a:r>
            <a:r>
              <a:rPr lang="en-US" i="1" dirty="0" smtClean="0"/>
              <a:t>Withdrawal Stage</a:t>
            </a:r>
            <a:r>
              <a:rPr lang="en-US" dirty="0" smtClean="0"/>
              <a:t> usually lasts from 3 to 10 days.  The most severe symptoms are craving and depression, but many people also experience low energy, difficulty sleeping, increased appetite, and difficulty concentrating.  The </a:t>
            </a:r>
            <a:r>
              <a:rPr lang="en-US" i="1" dirty="0" smtClean="0"/>
              <a:t>Honeymoon</a:t>
            </a:r>
            <a:r>
              <a:rPr lang="en-US" dirty="0" smtClean="0"/>
              <a:t> is characterized by increased energy, enthusiasm, and optimism and lasts up to six weeks.  Many people think this is the end of the recovery process and that things will remain very positive from here on.  Unfortunately, the hardest part of the recovery is still to come.</a:t>
            </a:r>
          </a:p>
          <a:p>
            <a:pPr algn="just"/>
            <a:endParaRPr lang="en-US" dirty="0" smtClean="0"/>
          </a:p>
          <a:p>
            <a:pPr algn="just"/>
            <a:r>
              <a:rPr lang="en-US" dirty="0" smtClean="0"/>
              <a:t>The </a:t>
            </a:r>
            <a:r>
              <a:rPr lang="en-US" i="1" dirty="0" smtClean="0"/>
              <a:t>Wall</a:t>
            </a:r>
            <a:r>
              <a:rPr lang="en-US" dirty="0" smtClean="0"/>
              <a:t>, lasting from 6 weeks to about 4 months, brings with it some annoying and troublesome emotional and thinking difficulties.  Commonly patients experience depression, irritability, difficulty concentrating, low energy, and a general lack of enthusiasm.  Risk of relapse is very high during this period, but with support and lots of exercise completion of this stage brings on the </a:t>
            </a:r>
            <a:r>
              <a:rPr lang="en-US" i="1" dirty="0" smtClean="0"/>
              <a:t>Adjustment</a:t>
            </a:r>
            <a:r>
              <a:rPr lang="en-US" dirty="0" smtClean="0"/>
              <a:t> and </a:t>
            </a:r>
            <a:r>
              <a:rPr lang="en-US" i="1" dirty="0" smtClean="0"/>
              <a:t>Resolution Stages.  </a:t>
            </a:r>
            <a:r>
              <a:rPr lang="en-US" dirty="0" smtClean="0"/>
              <a:t>Knowing about these stages helps people understand what to expect and be ready for the various symptoms, which is a sign of the brain’s healing.  Staying focused on each day as it comes and on getting through each day drug/alcohol free is the key to reaching the </a:t>
            </a:r>
            <a:r>
              <a:rPr lang="en-US" i="1" dirty="0" smtClean="0"/>
              <a:t>Adjustment Stage</a:t>
            </a:r>
            <a:r>
              <a:rPr lang="en-US" dirty="0" smtClean="0"/>
              <a:t> when everyone begins to readjust to a normal lifestyle.  After the first year of sobriety, during the </a:t>
            </a:r>
            <a:r>
              <a:rPr lang="en-US" i="1" dirty="0" smtClean="0"/>
              <a:t>Resolution Stage</a:t>
            </a:r>
            <a:r>
              <a:rPr lang="en-US" dirty="0" smtClean="0"/>
              <a:t>, it is usually safe to begin to deal with  some of the marital and psychological issues that may have been postponed until a stable sobriety is achieved.</a:t>
            </a:r>
          </a:p>
        </p:txBody>
      </p:sp>
    </p:spTree>
    <p:extLst>
      <p:ext uri="{BB962C8B-B14F-4D97-AF65-F5344CB8AC3E}">
        <p14:creationId xmlns:p14="http://schemas.microsoft.com/office/powerpoint/2010/main" val="32029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298FE-84DA-469A-81F1-787F11516DB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256915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298FE-84DA-469A-81F1-787F11516DB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17727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298FE-84DA-469A-81F1-787F11516DB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320933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2400" y="1981200"/>
            <a:ext cx="492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53200" y="1981200"/>
            <a:ext cx="492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BBB8F5C8-0FC6-476E-B580-7BB6D4AAEFD3}" type="slidenum">
              <a:rPr lang="en-US"/>
              <a:pPr>
                <a:defRPr/>
              </a:pPr>
              <a:t>‹#›</a:t>
            </a:fld>
            <a:endParaRPr lang="en-US" dirty="0"/>
          </a:p>
        </p:txBody>
      </p:sp>
    </p:spTree>
    <p:extLst>
      <p:ext uri="{BB962C8B-B14F-4D97-AF65-F5344CB8AC3E}">
        <p14:creationId xmlns:p14="http://schemas.microsoft.com/office/powerpoint/2010/main" val="159001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22400" y="1981200"/>
            <a:ext cx="10058400" cy="4114800"/>
          </a:xfrm>
        </p:spPr>
        <p:txBody>
          <a:bodyPr>
            <a:normAutofit/>
          </a:bodyPr>
          <a:lstStyle/>
          <a:p>
            <a:pPr lvl="0"/>
            <a:endParaRPr lang="en-US" noProof="0" dirty="0" smtClean="0"/>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6DE0243-7B0C-456E-BE87-9F4322CA34F7}" type="slidenum">
              <a:rPr lang="en-US"/>
              <a:pPr>
                <a:defRPr/>
              </a:pPr>
              <a:t>‹#›</a:t>
            </a:fld>
            <a:endParaRPr lang="en-US" dirty="0"/>
          </a:p>
        </p:txBody>
      </p:sp>
    </p:spTree>
    <p:extLst>
      <p:ext uri="{BB962C8B-B14F-4D97-AF65-F5344CB8AC3E}">
        <p14:creationId xmlns:p14="http://schemas.microsoft.com/office/powerpoint/2010/main" val="1847196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buClr>
                <a:schemeClr val="tx1">
                  <a:lumMod val="50000"/>
                  <a:lumOff val="50000"/>
                </a:schemeClr>
              </a:buClr>
              <a:defRPr/>
            </a:lvl4pPr>
            <a:lvl5pPr>
              <a:buClr>
                <a:schemeClr val="tx1">
                  <a:lumMod val="50000"/>
                  <a:lumOff val="5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9"/>
          <p:cNvSpPr>
            <a:spLocks noGrp="1"/>
          </p:cNvSpPr>
          <p:nvPr>
            <p:ph type="title"/>
          </p:nvPr>
        </p:nvSpPr>
        <p:spPr>
          <a:xfrm>
            <a:off x="1219200" y="152400"/>
            <a:ext cx="10668000" cy="1127794"/>
          </a:xfrm>
        </p:spPr>
        <p:txBody>
          <a:bodyPr/>
          <a:lstStyle/>
          <a:p>
            <a:r>
              <a:rPr lang="en-US" dirty="0" smtClean="0"/>
              <a:t>Click to edit Master title style</a:t>
            </a:r>
            <a:endParaRPr lang="en-US" dirty="0"/>
          </a:p>
        </p:txBody>
      </p:sp>
      <p:sp>
        <p:nvSpPr>
          <p:cNvPr id="4" name="Slide Number Placeholder 8"/>
          <p:cNvSpPr>
            <a:spLocks noGrp="1"/>
          </p:cNvSpPr>
          <p:nvPr>
            <p:ph type="sldNum" sz="quarter" idx="10"/>
          </p:nvPr>
        </p:nvSpPr>
        <p:spPr>
          <a:xfrm>
            <a:off x="0" y="6492876"/>
            <a:ext cx="914400" cy="365125"/>
          </a:xfrm>
          <a:prstGeom prst="rect">
            <a:avLst/>
          </a:prstGeom>
        </p:spPr>
        <p:txBody>
          <a:bodyPr/>
          <a:lstStyle>
            <a:lvl1pPr>
              <a:defRPr/>
            </a:lvl1pPr>
          </a:lstStyle>
          <a:p>
            <a:pPr>
              <a:defRPr/>
            </a:pPr>
            <a:fld id="{2F54ED98-097E-435B-BED7-A4B65179C6A5}" type="slidenum">
              <a:rPr lang="en-US"/>
              <a:pPr>
                <a:defRPr/>
              </a:pPr>
              <a:t>‹#›</a:t>
            </a:fld>
            <a:endParaRPr lang="en-US"/>
          </a:p>
        </p:txBody>
      </p:sp>
    </p:spTree>
    <p:extLst>
      <p:ext uri="{BB962C8B-B14F-4D97-AF65-F5344CB8AC3E}">
        <p14:creationId xmlns:p14="http://schemas.microsoft.com/office/powerpoint/2010/main" val="9967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298FE-84DA-469A-81F1-787F11516DB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242960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298FE-84DA-469A-81F1-787F11516DB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392367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298FE-84DA-469A-81F1-787F11516DB2}"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352110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298FE-84DA-469A-81F1-787F11516DB2}"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187524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298FE-84DA-469A-81F1-787F11516DB2}"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247546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298FE-84DA-469A-81F1-787F11516DB2}"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373287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298FE-84DA-469A-81F1-787F11516DB2}"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274085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298FE-84DA-469A-81F1-787F11516DB2}"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75B6D-AEB9-4AE9-9C32-71019B9126B5}" type="slidenum">
              <a:rPr lang="en-US" smtClean="0"/>
              <a:t>‹#›</a:t>
            </a:fld>
            <a:endParaRPr lang="en-US"/>
          </a:p>
        </p:txBody>
      </p:sp>
    </p:spTree>
    <p:extLst>
      <p:ext uri="{BB962C8B-B14F-4D97-AF65-F5344CB8AC3E}">
        <p14:creationId xmlns:p14="http://schemas.microsoft.com/office/powerpoint/2010/main" val="352170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298FE-84DA-469A-81F1-787F11516DB2}"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75B6D-AEB9-4AE9-9C32-71019B9126B5}" type="slidenum">
              <a:rPr lang="en-US" smtClean="0"/>
              <a:t>‹#›</a:t>
            </a:fld>
            <a:endParaRPr lang="en-US"/>
          </a:p>
        </p:txBody>
      </p:sp>
    </p:spTree>
    <p:extLst>
      <p:ext uri="{BB962C8B-B14F-4D97-AF65-F5344CB8AC3E}">
        <p14:creationId xmlns:p14="http://schemas.microsoft.com/office/powerpoint/2010/main" val="3390765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about:blank"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ADDRESSING METHAMPHETAMINE USE DISORDER</a:t>
            </a:r>
            <a:endParaRPr lang="en-US" b="1" dirty="0"/>
          </a:p>
        </p:txBody>
      </p:sp>
      <p:sp>
        <p:nvSpPr>
          <p:cNvPr id="3" name="Subtitle 2"/>
          <p:cNvSpPr>
            <a:spLocks noGrp="1"/>
          </p:cNvSpPr>
          <p:nvPr>
            <p:ph type="subTitle" idx="1"/>
          </p:nvPr>
        </p:nvSpPr>
        <p:spPr/>
        <p:txBody>
          <a:bodyPr/>
          <a:lstStyle/>
          <a:p>
            <a:r>
              <a:rPr lang="en-US" b="1" dirty="0" smtClean="0"/>
              <a:t>Ed </a:t>
            </a:r>
            <a:r>
              <a:rPr lang="en-US" b="1" dirty="0" err="1" smtClean="0"/>
              <a:t>Parsells</a:t>
            </a:r>
            <a:endParaRPr lang="en-US" b="1" dirty="0" smtClean="0"/>
          </a:p>
          <a:p>
            <a:r>
              <a:rPr lang="en-US" b="1" dirty="0" smtClean="0"/>
              <a:t>Native CARE</a:t>
            </a:r>
          </a:p>
          <a:p>
            <a:r>
              <a:rPr lang="en-US" b="1" dirty="0" smtClean="0"/>
              <a:t>October 7, 2021</a:t>
            </a:r>
          </a:p>
        </p:txBody>
      </p:sp>
    </p:spTree>
    <p:extLst>
      <p:ext uri="{BB962C8B-B14F-4D97-AF65-F5344CB8AC3E}">
        <p14:creationId xmlns:p14="http://schemas.microsoft.com/office/powerpoint/2010/main" val="372466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45" y="380999"/>
            <a:ext cx="9259455" cy="1464425"/>
          </a:xfrm>
        </p:spPr>
        <p:txBody>
          <a:bodyPr>
            <a:noAutofit/>
          </a:bodyPr>
          <a:lstStyle/>
          <a:p>
            <a:r>
              <a:rPr lang="en-US" b="1" dirty="0" smtClean="0">
                <a:effectLst>
                  <a:outerShdw blurRad="38100" dist="38100" dir="2700000" algn="tl">
                    <a:srgbClr val="000000">
                      <a:alpha val="43137"/>
                    </a:srgbClr>
                  </a:outerShdw>
                </a:effectLst>
              </a:rPr>
              <a:t>NEUROPLASTICITY</a:t>
            </a:r>
            <a:br>
              <a:rPr lang="en-US" b="1"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7123" y="1361872"/>
            <a:ext cx="9393677" cy="4764292"/>
          </a:xfrm>
        </p:spPr>
        <p:txBody>
          <a:bodyPr>
            <a:normAutofit/>
          </a:bodyPr>
          <a:lstStyle/>
          <a:p>
            <a:r>
              <a:rPr lang="en-US" b="1" dirty="0" smtClean="0"/>
              <a:t>BRAIN AT ALL AGES IS RESPONSIVE TO ENVIRONMENTAL STIMULI</a:t>
            </a:r>
          </a:p>
          <a:p>
            <a:r>
              <a:rPr lang="en-US" b="1" i="1" dirty="0" smtClean="0"/>
              <a:t>SYNAPSES CAN CHANGE IN MINUTES </a:t>
            </a:r>
            <a:r>
              <a:rPr lang="en-US" b="1" dirty="0" smtClean="0"/>
              <a:t>WHEN STIMULATED</a:t>
            </a:r>
          </a:p>
          <a:p>
            <a:r>
              <a:rPr lang="en-US" b="1" dirty="0" smtClean="0"/>
              <a:t>NEUROPLASTICITY IS MODULATED BY</a:t>
            </a:r>
          </a:p>
          <a:p>
            <a:pPr lvl="1"/>
            <a:r>
              <a:rPr lang="en-US" b="1" dirty="0" smtClean="0"/>
              <a:t>GENETIC FORCES </a:t>
            </a:r>
          </a:p>
          <a:p>
            <a:pPr lvl="1"/>
            <a:r>
              <a:rPr lang="en-US" b="1" dirty="0" smtClean="0"/>
              <a:t>EPIGENETIC FORCES</a:t>
            </a:r>
          </a:p>
          <a:p>
            <a:r>
              <a:rPr lang="en-US" b="1" dirty="0" smtClean="0"/>
              <a:t>THESE FACTORS INFLUENCE THE EXPRESSION OF GENES WITHOUT CHANGING THE DNA SEQUENCE</a:t>
            </a:r>
            <a:endParaRPr lang="en-US" b="1" dirty="0"/>
          </a:p>
        </p:txBody>
      </p:sp>
      <p:grpSp>
        <p:nvGrpSpPr>
          <p:cNvPr id="4" name="Group 8"/>
          <p:cNvGrpSpPr>
            <a:grpSpLocks/>
          </p:cNvGrpSpPr>
          <p:nvPr/>
        </p:nvGrpSpPr>
        <p:grpSpPr bwMode="auto">
          <a:xfrm>
            <a:off x="0" y="-104572"/>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928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rmAutofit/>
          </a:bodyPr>
          <a:lstStyle/>
          <a:p>
            <a:pPr marL="484632">
              <a:defRPr/>
            </a:pPr>
            <a:r>
              <a:rPr lang="en-US" b="1" dirty="0" smtClean="0">
                <a:solidFill>
                  <a:schemeClr val="tx1"/>
                </a:solidFill>
                <a:effectLst>
                  <a:outerShdw blurRad="38100" dist="38100" dir="2700000" algn="tl">
                    <a:srgbClr val="000000">
                      <a:alpha val="43137"/>
                    </a:srgbClr>
                  </a:outerShdw>
                </a:effectLst>
              </a:rPr>
              <a:t>GENETICS</a:t>
            </a:r>
          </a:p>
        </p:txBody>
      </p:sp>
      <p:sp>
        <p:nvSpPr>
          <p:cNvPr id="31747" name="Rectangle 3"/>
          <p:cNvSpPr>
            <a:spLocks noGrp="1" noChangeArrowheads="1"/>
          </p:cNvSpPr>
          <p:nvPr>
            <p:ph idx="1"/>
          </p:nvPr>
        </p:nvSpPr>
        <p:spPr/>
        <p:txBody>
          <a:bodyPr>
            <a:normAutofit/>
          </a:bodyPr>
          <a:lstStyle/>
          <a:p>
            <a:pPr eaLnBrk="1" hangingPunct="1">
              <a:lnSpc>
                <a:spcPct val="90000"/>
              </a:lnSpc>
            </a:pPr>
            <a:r>
              <a:rPr lang="en-US" sz="3600" b="1" i="1" dirty="0">
                <a:effectLst>
                  <a:outerShdw blurRad="38100" dist="38100" dir="2700000" algn="tl">
                    <a:srgbClr val="000000">
                      <a:alpha val="43137"/>
                    </a:srgbClr>
                  </a:outerShdw>
                </a:effectLst>
              </a:rPr>
              <a:t>Social interventions can change neurobiology</a:t>
            </a:r>
          </a:p>
          <a:p>
            <a:pPr marL="457200" lvl="1" indent="0" eaLnBrk="1" hangingPunct="1">
              <a:lnSpc>
                <a:spcPct val="90000"/>
              </a:lnSpc>
              <a:buNone/>
            </a:pPr>
            <a:endParaRPr lang="en-US" b="1" dirty="0" smtClean="0"/>
          </a:p>
          <a:p>
            <a:pPr eaLnBrk="1" hangingPunct="1">
              <a:lnSpc>
                <a:spcPct val="90000"/>
              </a:lnSpc>
            </a:pPr>
            <a:r>
              <a:rPr lang="en-US" sz="3600" b="1" i="1" dirty="0">
                <a:effectLst>
                  <a:outerShdw blurRad="38100" dist="38100" dir="2700000" algn="tl">
                    <a:srgbClr val="000000">
                      <a:alpha val="43137"/>
                    </a:srgbClr>
                  </a:outerShdw>
                </a:effectLst>
              </a:rPr>
              <a:t>Behavioral interventions could counteract the aversive effects of drug abuse and reinforce the power of group approaches</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85385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POWER OF GROUPS</a:t>
            </a:r>
            <a:endParaRPr lang="en-US" b="1" dirty="0"/>
          </a:p>
        </p:txBody>
      </p:sp>
      <p:sp>
        <p:nvSpPr>
          <p:cNvPr id="3" name="Content Placeholder 2"/>
          <p:cNvSpPr>
            <a:spLocks noGrp="1"/>
          </p:cNvSpPr>
          <p:nvPr>
            <p:ph idx="1"/>
          </p:nvPr>
        </p:nvSpPr>
        <p:spPr/>
        <p:txBody>
          <a:bodyPr>
            <a:normAutofit/>
          </a:bodyPr>
          <a:lstStyle/>
          <a:p>
            <a:pPr algn="just"/>
            <a:r>
              <a:rPr lang="en-US" sz="3600" b="1" dirty="0"/>
              <a:t>C</a:t>
            </a:r>
            <a:r>
              <a:rPr lang="en-US" sz="3600" b="1" dirty="0" smtClean="0"/>
              <a:t>ompared </a:t>
            </a:r>
            <a:r>
              <a:rPr lang="en-US" sz="3600" b="1" dirty="0"/>
              <a:t>group memberships to the number of friends people had, and found that </a:t>
            </a:r>
            <a:r>
              <a:rPr lang="en-US" sz="3600" b="1" i="1" dirty="0"/>
              <a:t>having a large network of friends did not predict self-esteem, but belonging to multiple groups did</a:t>
            </a:r>
            <a:r>
              <a:rPr lang="en-US" sz="3600" b="1" dirty="0"/>
              <a:t>. </a:t>
            </a:r>
            <a:r>
              <a:rPr lang="en-US" sz="3600" b="1" dirty="0" smtClean="0"/>
              <a:t>Groups </a:t>
            </a:r>
            <a:r>
              <a:rPr lang="en-US" sz="3600" b="1" dirty="0"/>
              <a:t>provide benefits that interpersonal ties alone do not; namely, meaning, connection, support and a sense of control over our lives.</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9125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1089"/>
          </a:xfrm>
        </p:spPr>
        <p:txBody>
          <a:bodyPr/>
          <a:lstStyle/>
          <a:p>
            <a:r>
              <a:rPr lang="en-US" b="1" dirty="0"/>
              <a:t>THE POWER OF GROUPS</a:t>
            </a:r>
            <a:endParaRPr lang="en-US" dirty="0"/>
          </a:p>
        </p:txBody>
      </p:sp>
      <p:sp>
        <p:nvSpPr>
          <p:cNvPr id="3" name="Content Placeholder 2"/>
          <p:cNvSpPr>
            <a:spLocks noGrp="1"/>
          </p:cNvSpPr>
          <p:nvPr>
            <p:ph idx="1"/>
          </p:nvPr>
        </p:nvSpPr>
        <p:spPr>
          <a:xfrm>
            <a:off x="932873" y="1736436"/>
            <a:ext cx="9506527" cy="4389728"/>
          </a:xfrm>
        </p:spPr>
        <p:txBody>
          <a:bodyPr/>
          <a:lstStyle/>
          <a:p>
            <a:pPr algn="just"/>
            <a:r>
              <a:rPr lang="en-US" sz="3200" b="1" dirty="0"/>
              <a:t>Groups often have rich value and belief systems, and when we identify with groups, these can provide a lens through which we see the </a:t>
            </a:r>
            <a:r>
              <a:rPr lang="en-US" sz="3200" b="1" dirty="0" smtClean="0"/>
              <a:t>world. For </a:t>
            </a:r>
            <a:r>
              <a:rPr lang="en-US" sz="3200" b="1" dirty="0"/>
              <a:t>example, religious groups or </a:t>
            </a:r>
            <a:r>
              <a:rPr lang="en-US" sz="3200" b="1" dirty="0" smtClean="0"/>
              <a:t>organizations </a:t>
            </a:r>
            <a:r>
              <a:rPr lang="en-US" sz="3200" b="1" dirty="0"/>
              <a:t>striving toward a goal such as reducing poverty can provide a greater sense of </a:t>
            </a:r>
            <a:r>
              <a:rPr lang="en-US" sz="3200" b="1" dirty="0" smtClean="0"/>
              <a:t>purpose.</a:t>
            </a:r>
          </a:p>
          <a:p>
            <a:pPr marL="0" indent="0">
              <a:buNone/>
            </a:pPr>
            <a:r>
              <a:rPr lang="en-US" sz="2000" dirty="0" err="1"/>
              <a:t>Jolanda</a:t>
            </a:r>
            <a:r>
              <a:rPr lang="en-US" sz="2000" dirty="0"/>
              <a:t> </a:t>
            </a:r>
            <a:r>
              <a:rPr lang="en-US" sz="2000" dirty="0" err="1"/>
              <a:t>Jetten</a:t>
            </a:r>
            <a:r>
              <a:rPr lang="en-US" sz="2000" dirty="0"/>
              <a:t>, Nyla R. </a:t>
            </a:r>
            <a:r>
              <a:rPr lang="en-US" sz="2000" dirty="0" err="1"/>
              <a:t>Branscombe</a:t>
            </a:r>
            <a:r>
              <a:rPr lang="en-US" sz="2000" dirty="0"/>
              <a:t>, S. Alexander Haslam, Catherine Haslam, Tegan </a:t>
            </a:r>
            <a:r>
              <a:rPr lang="en-US" sz="2000" dirty="0" err="1"/>
              <a:t>Cruwys</a:t>
            </a:r>
            <a:r>
              <a:rPr lang="en-US" sz="2000" dirty="0"/>
              <a:t>, Janelle M. Jones, </a:t>
            </a:r>
            <a:r>
              <a:rPr lang="en-US" sz="2000" dirty="0" err="1"/>
              <a:t>Lijuan</a:t>
            </a:r>
            <a:r>
              <a:rPr lang="en-US" sz="2000" dirty="0"/>
              <a:t> Cui, Genevieve Dingle, James Liu, Sean Murphy, </a:t>
            </a:r>
            <a:r>
              <a:rPr lang="en-US" sz="2000" dirty="0" err="1"/>
              <a:t>Anh</a:t>
            </a:r>
            <a:r>
              <a:rPr lang="en-US" sz="2000" dirty="0"/>
              <a:t> Thai, Zoe Walter, </a:t>
            </a:r>
            <a:r>
              <a:rPr lang="en-US" sz="2000" dirty="0" err="1"/>
              <a:t>Airong</a:t>
            </a:r>
            <a:r>
              <a:rPr lang="en-US" sz="2000" dirty="0"/>
              <a:t> Zhang. </a:t>
            </a:r>
            <a:r>
              <a:rPr lang="en-US" sz="2000" b="1" dirty="0"/>
              <a:t>Having a Lot of a Good Thing: Multiple Important Group Memberships as a Source of Self-Esteem</a:t>
            </a:r>
            <a:r>
              <a:rPr lang="en-US" sz="2000" dirty="0"/>
              <a:t>. </a:t>
            </a:r>
            <a:r>
              <a:rPr lang="en-US" sz="2000" i="1" dirty="0"/>
              <a:t>PLOS ONE</a:t>
            </a:r>
            <a:r>
              <a:rPr lang="en-US" sz="2000" dirty="0"/>
              <a:t>, 2015; 10 (5): e0124609 DOI:</a:t>
            </a:r>
            <a:r>
              <a:rPr lang="en-US" sz="2000" dirty="0">
                <a:hlinkClick r:id="rId2"/>
              </a:rPr>
              <a:t>10.1371/journal.pone.0124609</a:t>
            </a:r>
            <a:endParaRPr lang="en-US" sz="2000" dirty="0"/>
          </a:p>
          <a:p>
            <a:pPr marL="0" indent="0">
              <a:buNone/>
            </a:pPr>
            <a:endParaRPr lang="en-US" sz="2000"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021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GLUTAMATE</a:t>
            </a:r>
            <a:endParaRPr lang="en-US" dirty="0">
              <a:solidFill>
                <a:schemeClr val="tx1"/>
              </a:solidFill>
            </a:endParaRPr>
          </a:p>
        </p:txBody>
      </p:sp>
      <p:sp>
        <p:nvSpPr>
          <p:cNvPr id="3" name="Content Placeholder 2"/>
          <p:cNvSpPr>
            <a:spLocks noGrp="1"/>
          </p:cNvSpPr>
          <p:nvPr>
            <p:ph idx="1"/>
          </p:nvPr>
        </p:nvSpPr>
        <p:spPr>
          <a:xfrm>
            <a:off x="609600" y="1524000"/>
            <a:ext cx="10744199" cy="5029200"/>
          </a:xfrm>
        </p:spPr>
        <p:txBody>
          <a:bodyPr>
            <a:noAutofit/>
          </a:bodyPr>
          <a:lstStyle/>
          <a:p>
            <a:r>
              <a:rPr lang="en-US" b="1" dirty="0" smtClean="0"/>
              <a:t>TWO STAGE MODEL OF THE PROGRESSION OF USE DISORDER</a:t>
            </a:r>
          </a:p>
          <a:p>
            <a:pPr lvl="1"/>
            <a:r>
              <a:rPr lang="en-US" sz="2800" b="1" dirty="0" smtClean="0"/>
              <a:t>STAGE 1-OCCASIONAL DRUG USE BECOMES INCREASINGLY CHRONIC AND UNCONTROLLED. THE NEUROBIOLOGICAL SOURCE OF THESE SYMPTOMS IS DRUG-INDUCED DEREGULATION OF THE BRAIN’S REWARD CENTER</a:t>
            </a:r>
          </a:p>
          <a:p>
            <a:pPr lvl="2"/>
            <a:r>
              <a:rPr lang="en-US" sz="2800" b="1" dirty="0" smtClean="0"/>
              <a:t>DOPAMINE</a:t>
            </a:r>
          </a:p>
          <a:p>
            <a:pPr lvl="1"/>
            <a:r>
              <a:rPr lang="en-US" sz="2800" b="1" dirty="0" smtClean="0"/>
              <a:t>STAGE2-ADDITIONAL FEATURES INCLUDE WITHDRAWAL SYMPTOMS, PERSISTENT VULNERABILITY TO RELAPSE WITH ALTERATIONS IN DECISION MAKING AND OTHER COGNITIVE PROCESSES</a:t>
            </a:r>
          </a:p>
          <a:p>
            <a:pPr lvl="2"/>
            <a:r>
              <a:rPr lang="en-US" sz="2800" b="1" dirty="0" smtClean="0"/>
              <a:t>DRUG-INDUCED SIGNALS BY NEUROTRANSMITTER GLUTAMATE FROM BRAIN AREAS PRIMARILY ASSOCIATED WITH JUDGMENT</a:t>
            </a:r>
            <a:endParaRPr lang="en-US" sz="2800"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9113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rotWithShape="0">
                    <a:srgbClr val="000000">
                      <a:alpha val="43000"/>
                    </a:srgbClr>
                  </a:outerShdw>
                </a:effectLst>
              </a:rPr>
              <a:t>GLUTAMATE</a:t>
            </a:r>
            <a:endParaRPr lang="en-US" dirty="0"/>
          </a:p>
        </p:txBody>
      </p:sp>
      <p:sp>
        <p:nvSpPr>
          <p:cNvPr id="3" name="Content Placeholder 2"/>
          <p:cNvSpPr>
            <a:spLocks noGrp="1"/>
          </p:cNvSpPr>
          <p:nvPr>
            <p:ph idx="1"/>
          </p:nvPr>
        </p:nvSpPr>
        <p:spPr>
          <a:xfrm>
            <a:off x="838200" y="1825625"/>
            <a:ext cx="10515600" cy="4704484"/>
          </a:xfrm>
        </p:spPr>
        <p:txBody>
          <a:bodyPr>
            <a:normAutofit/>
          </a:bodyPr>
          <a:lstStyle/>
          <a:p>
            <a:r>
              <a:rPr lang="en-US" sz="3200" b="1" dirty="0" smtClean="0"/>
              <a:t>ADDICTS CAN LEARN A NEW RULE BUT RUN INTO PROBLEMS WHEN THE RULES CHANGE</a:t>
            </a:r>
          </a:p>
          <a:p>
            <a:pPr lvl="1"/>
            <a:r>
              <a:rPr lang="en-US" sz="3200" b="1" dirty="0" smtClean="0"/>
              <a:t>COCAINE AND ALCOHOL ABUSERS WERE ASKED TO PRESS A KEY EACH TIME THEY SAW A GREEN RECTANGLE ON THE SCREEN</a:t>
            </a:r>
          </a:p>
          <a:p>
            <a:pPr lvl="1"/>
            <a:r>
              <a:rPr lang="en-US" sz="3200" b="1" dirty="0" smtClean="0"/>
              <a:t>AFTER 500 REPETITIONS TOLD NOT TO PRESS KEY WHEN SAW GREEN RECTANGLE</a:t>
            </a:r>
          </a:p>
          <a:p>
            <a:pPr lvl="1"/>
            <a:r>
              <a:rPr lang="en-US" sz="3200" b="1" dirty="0" smtClean="0"/>
              <a:t>CONTROLS EASILY ADAPTED WHILE ADDICTS KEPT  PUSHING THE KEY EVEN AFTER GIVEN FEEDBACK</a:t>
            </a:r>
          </a:p>
          <a:p>
            <a:pPr lvl="2"/>
            <a:r>
              <a:rPr lang="en-US" b="1" dirty="0" smtClean="0"/>
              <a:t>IMPAIRED </a:t>
            </a:r>
            <a:r>
              <a:rPr lang="en-US" b="1" i="1" dirty="0" smtClean="0"/>
              <a:t>REVERSAL LEARNING </a:t>
            </a:r>
            <a:r>
              <a:rPr lang="en-US" b="1" dirty="0" smtClean="0"/>
              <a:t>DUE TO DRUG USE AND NOT GENETICS</a:t>
            </a:r>
            <a:endParaRPr lang="en-US"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3029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CONSIDERATION</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b="1" dirty="0" smtClean="0"/>
              <a:t>HABILITATION </a:t>
            </a:r>
          </a:p>
          <a:p>
            <a:pPr marL="0" indent="0" algn="ctr">
              <a:buNone/>
            </a:pPr>
            <a:r>
              <a:rPr lang="en-US" sz="4400" b="1" dirty="0" smtClean="0"/>
              <a:t>OR </a:t>
            </a:r>
          </a:p>
          <a:p>
            <a:pPr marL="0" indent="0" algn="ctr">
              <a:buNone/>
            </a:pPr>
            <a:r>
              <a:rPr lang="en-US" sz="4400" b="1" smtClean="0"/>
              <a:t>REHABILITATION</a:t>
            </a:r>
            <a:endParaRPr lang="en-US" sz="4400" b="1"/>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741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 CONSIDERATION</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3600" b="1" dirty="0" smtClean="0"/>
              <a:t>STAGE OF CHANGE</a:t>
            </a:r>
          </a:p>
          <a:p>
            <a:pPr marL="0" indent="0" algn="ctr">
              <a:buNone/>
            </a:pPr>
            <a:endParaRPr lang="en-US" sz="3600" b="1" dirty="0"/>
          </a:p>
          <a:p>
            <a:pPr marL="0" indent="0" algn="ctr">
              <a:buNone/>
            </a:pPr>
            <a:r>
              <a:rPr lang="en-US" sz="3600" b="1" dirty="0" smtClean="0"/>
              <a:t>MOTIVATIONAL STRATEGY</a:t>
            </a:r>
            <a:endParaRPr lang="en-US" sz="3600"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073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00391" y="274638"/>
            <a:ext cx="9510409" cy="1761980"/>
          </a:xfrm>
        </p:spPr>
        <p:txBody>
          <a:bodyPr rtlCol="0">
            <a:normAutofit/>
          </a:bodyPr>
          <a:lstStyle/>
          <a:p>
            <a:pPr>
              <a:defRPr/>
            </a:pPr>
            <a:r>
              <a:rPr lang="en-US" sz="4000" b="1" dirty="0" smtClean="0">
                <a:effectLst>
                  <a:outerShdw blurRad="38100" dist="38100" dir="2700000" algn="tl">
                    <a:srgbClr val="000000">
                      <a:alpha val="43137"/>
                    </a:srgbClr>
                  </a:outerShdw>
                </a:effectLst>
              </a:rPr>
              <a:t>METHAMPHETAMINE USE DISORDER:</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Childhood Trauma </a:t>
            </a:r>
            <a:r>
              <a:rPr lang="en-US" sz="4000" b="1" dirty="0" smtClean="0">
                <a:effectLst>
                  <a:outerShdw blurRad="38100" dist="38100" dir="2700000" algn="tl">
                    <a:srgbClr val="000000">
                      <a:alpha val="43137"/>
                    </a:srgbClr>
                  </a:outerShdw>
                </a:effectLst>
              </a:rPr>
              <a:t>History</a:t>
            </a:r>
            <a:endParaRPr lang="en-US" sz="4000" b="1" dirty="0">
              <a:effectLst>
                <a:outerShdw blurRad="38100" dist="38100" dir="2700000" algn="tl">
                  <a:srgbClr val="000000">
                    <a:alpha val="43137"/>
                  </a:srgbClr>
                </a:outerShdw>
              </a:effectLst>
            </a:endParaRPr>
          </a:p>
        </p:txBody>
      </p:sp>
      <p:sp>
        <p:nvSpPr>
          <p:cNvPr id="30723" name="Rectangle 3"/>
          <p:cNvSpPr>
            <a:spLocks noGrp="1" noChangeArrowheads="1"/>
          </p:cNvSpPr>
          <p:nvPr>
            <p:ph type="body" idx="1"/>
          </p:nvPr>
        </p:nvSpPr>
        <p:spPr>
          <a:xfrm>
            <a:off x="943583" y="1905000"/>
            <a:ext cx="9267217" cy="4648200"/>
          </a:xfrm>
        </p:spPr>
        <p:txBody>
          <a:bodyPr>
            <a:normAutofit lnSpcReduction="10000"/>
          </a:bodyPr>
          <a:lstStyle/>
          <a:p>
            <a:pPr eaLnBrk="1" hangingPunct="1">
              <a:lnSpc>
                <a:spcPct val="90000"/>
              </a:lnSpc>
            </a:pPr>
            <a:r>
              <a:rPr lang="en-US" sz="3200" b="1" dirty="0"/>
              <a:t>44% of women and 24% of men entering treatment for methamphetamine addiction report childhood sexual abuse</a:t>
            </a:r>
          </a:p>
          <a:p>
            <a:pPr eaLnBrk="1" hangingPunct="1">
              <a:lnSpc>
                <a:spcPct val="90000"/>
              </a:lnSpc>
            </a:pPr>
            <a:r>
              <a:rPr lang="en-US" sz="3200" b="1" dirty="0"/>
              <a:t>32% of women and 34% of men report childhood physical abuse</a:t>
            </a:r>
          </a:p>
          <a:p>
            <a:pPr eaLnBrk="1" hangingPunct="1">
              <a:lnSpc>
                <a:spcPct val="90000"/>
              </a:lnSpc>
            </a:pPr>
            <a:r>
              <a:rPr lang="en-US" sz="3200" b="1" dirty="0"/>
              <a:t>56% reported parental alcohol and/or drug problems</a:t>
            </a:r>
          </a:p>
          <a:p>
            <a:pPr eaLnBrk="1" hangingPunct="1">
              <a:lnSpc>
                <a:spcPct val="90000"/>
              </a:lnSpc>
            </a:pPr>
            <a:r>
              <a:rPr lang="en-US" sz="3200" b="1" dirty="0"/>
              <a:t>Multigenerational</a:t>
            </a:r>
          </a:p>
          <a:p>
            <a:pPr eaLnBrk="1" hangingPunct="1">
              <a:lnSpc>
                <a:spcPct val="90000"/>
              </a:lnSpc>
            </a:pPr>
            <a:endParaRPr lang="en-US" b="1" dirty="0"/>
          </a:p>
          <a:p>
            <a:pPr eaLnBrk="1" hangingPunct="1">
              <a:lnSpc>
                <a:spcPct val="90000"/>
              </a:lnSpc>
              <a:buFontTx/>
              <a:buNone/>
            </a:pPr>
            <a:r>
              <a:rPr lang="en-US" sz="2000" dirty="0"/>
              <a:t>Brown University Digest of Addiction Theory and Application. May 2004</a:t>
            </a:r>
          </a:p>
          <a:p>
            <a:pPr eaLnBrk="1" hangingPunct="1">
              <a:lnSpc>
                <a:spcPct val="90000"/>
              </a:lnSpc>
            </a:pPr>
            <a:endParaRPr lang="en-US" sz="2000" dirty="0"/>
          </a:p>
          <a:p>
            <a:pPr eaLnBrk="1" hangingPunct="1">
              <a:lnSpc>
                <a:spcPct val="90000"/>
              </a:lnSpc>
            </a:pPr>
            <a:endParaRPr lang="en-US" dirty="0"/>
          </a:p>
          <a:p>
            <a:pPr eaLnBrk="1" hangingPunct="1">
              <a:lnSpc>
                <a:spcPct val="90000"/>
              </a:lnSpc>
            </a:pPr>
            <a:endParaRPr lang="en-US"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2063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381000"/>
            <a:ext cx="8534400" cy="1143000"/>
          </a:xfrm>
        </p:spPr>
        <p:txBody>
          <a:bodyPr>
            <a:normAutofit fontScale="90000"/>
          </a:bodyPr>
          <a:lstStyle/>
          <a:p>
            <a:pPr eaLnBrk="1" hangingPunct="1"/>
            <a:r>
              <a:rPr lang="en-US" b="1" i="0" dirty="0" smtClean="0">
                <a:effectLst>
                  <a:outerShdw blurRad="38100" dist="38100" dir="2700000" algn="tl">
                    <a:srgbClr val="000000">
                      <a:alpha val="43137"/>
                    </a:srgbClr>
                  </a:outerShdw>
                </a:effectLst>
              </a:rPr>
              <a:t>METHAMPHETAMINE MODE OF ACTION</a:t>
            </a:r>
          </a:p>
        </p:txBody>
      </p:sp>
      <p:sp>
        <p:nvSpPr>
          <p:cNvPr id="31747" name="Rectangle 3"/>
          <p:cNvSpPr>
            <a:spLocks noGrp="1" noChangeArrowheads="1"/>
          </p:cNvSpPr>
          <p:nvPr>
            <p:ph type="body" idx="1"/>
          </p:nvPr>
        </p:nvSpPr>
        <p:spPr>
          <a:xfrm>
            <a:off x="963037" y="1752600"/>
            <a:ext cx="9747115" cy="4724400"/>
          </a:xfrm>
        </p:spPr>
        <p:txBody>
          <a:bodyPr>
            <a:normAutofit/>
          </a:bodyPr>
          <a:lstStyle/>
          <a:p>
            <a:pPr eaLnBrk="1" hangingPunct="1">
              <a:lnSpc>
                <a:spcPct val="90000"/>
              </a:lnSpc>
            </a:pPr>
            <a:r>
              <a:rPr lang="en-US" sz="3200" b="1" dirty="0"/>
              <a:t>The major action of amphetamines is to release norepinephrine &amp; dopamine from storage vesicles </a:t>
            </a:r>
          </a:p>
          <a:p>
            <a:pPr eaLnBrk="1" hangingPunct="1">
              <a:lnSpc>
                <a:spcPct val="90000"/>
              </a:lnSpc>
            </a:pPr>
            <a:r>
              <a:rPr lang="en-US" sz="3200" b="1" dirty="0"/>
              <a:t>Because amphetamines resemble neurotransmitters, they displace those molecules from their storage sites</a:t>
            </a:r>
          </a:p>
          <a:p>
            <a:pPr eaLnBrk="1" hangingPunct="1">
              <a:lnSpc>
                <a:spcPct val="90000"/>
              </a:lnSpc>
            </a:pPr>
            <a:r>
              <a:rPr lang="en-US" sz="3200" b="1" dirty="0"/>
              <a:t>Both inhibit the pump that ordinarily inactivates norepinephrine &amp; dopamine </a:t>
            </a:r>
          </a:p>
          <a:p>
            <a:pPr lvl="1" eaLnBrk="1" hangingPunct="1">
              <a:lnSpc>
                <a:spcPct val="90000"/>
              </a:lnSpc>
            </a:pPr>
            <a:r>
              <a:rPr lang="en-US" sz="3200" b="1" dirty="0"/>
              <a:t>same action as tricyclic anti-depressants</a:t>
            </a:r>
          </a:p>
          <a:p>
            <a:pPr marL="0" indent="0" eaLnBrk="1" hangingPunct="1">
              <a:lnSpc>
                <a:spcPct val="90000"/>
              </a:lnSpc>
              <a:buNone/>
            </a:pPr>
            <a:endParaRPr lang="en-US"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770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Intervention </a:t>
            </a:r>
          </a:p>
        </p:txBody>
      </p:sp>
      <p:sp>
        <p:nvSpPr>
          <p:cNvPr id="3" name="Content Placeholder 2"/>
          <p:cNvSpPr>
            <a:spLocks noGrp="1"/>
          </p:cNvSpPr>
          <p:nvPr>
            <p:ph idx="1"/>
          </p:nvPr>
        </p:nvSpPr>
        <p:spPr>
          <a:xfrm>
            <a:off x="2819400" y="1295400"/>
            <a:ext cx="7772400" cy="5562600"/>
          </a:xfrm>
        </p:spPr>
        <p:txBody>
          <a:bodyPr/>
          <a:lstStyle/>
          <a:p>
            <a:pPr>
              <a:defRPr/>
            </a:pPr>
            <a:r>
              <a:rPr lang="en-US" dirty="0" smtClean="0"/>
              <a:t>Personal Strategies</a:t>
            </a:r>
          </a:p>
          <a:p>
            <a:pPr lvl="1">
              <a:defRPr/>
            </a:pPr>
            <a:r>
              <a:rPr lang="en-US" dirty="0" smtClean="0"/>
              <a:t>Assertive Communication</a:t>
            </a:r>
          </a:p>
          <a:p>
            <a:pPr lvl="2">
              <a:defRPr/>
            </a:pPr>
            <a:r>
              <a:rPr lang="en-US" dirty="0" smtClean="0"/>
              <a:t>“It breaks my heart to see you put your drug before your family/kids/school/job/health/etc.”</a:t>
            </a:r>
          </a:p>
          <a:p>
            <a:pPr lvl="2">
              <a:defRPr/>
            </a:pPr>
            <a:r>
              <a:rPr lang="en-US" dirty="0" smtClean="0"/>
              <a:t>I feel (emotion) Because You (concrete)</a:t>
            </a:r>
          </a:p>
          <a:p>
            <a:pPr marL="914400" lvl="2" indent="0">
              <a:buNone/>
              <a:defRPr/>
            </a:pPr>
            <a:endParaRPr lang="en-US" dirty="0" smtClean="0"/>
          </a:p>
          <a:p>
            <a:pPr lvl="1">
              <a:defRPr/>
            </a:pPr>
            <a:r>
              <a:rPr lang="en-US" dirty="0" smtClean="0"/>
              <a:t>Tough Love, Do Not:</a:t>
            </a:r>
          </a:p>
          <a:p>
            <a:pPr lvl="2">
              <a:defRPr/>
            </a:pPr>
            <a:r>
              <a:rPr lang="en-US" dirty="0" smtClean="0"/>
              <a:t>Enable – supply the drug, give cash</a:t>
            </a:r>
          </a:p>
          <a:p>
            <a:pPr lvl="2">
              <a:defRPr/>
            </a:pPr>
            <a:r>
              <a:rPr lang="en-US" dirty="0" smtClean="0"/>
              <a:t>Cushion Consequences, Bail </a:t>
            </a:r>
            <a:r>
              <a:rPr lang="en-US" dirty="0" err="1" smtClean="0"/>
              <a:t>em</a:t>
            </a:r>
            <a:r>
              <a:rPr lang="en-US" dirty="0" smtClean="0"/>
              <a:t> out, make excuses</a:t>
            </a:r>
          </a:p>
          <a:p>
            <a:pPr lvl="2">
              <a:defRPr/>
            </a:pPr>
            <a:r>
              <a:rPr lang="en-US" dirty="0" smtClean="0"/>
              <a:t>Take Responsibility for the addict, pay bills, taxi</a:t>
            </a:r>
          </a:p>
          <a:p>
            <a:pPr lvl="2">
              <a:defRPr/>
            </a:pPr>
            <a:r>
              <a:rPr lang="en-US" dirty="0" smtClean="0"/>
              <a:t>Be complicit in criminal activity </a:t>
            </a:r>
            <a:endParaRPr lang="en-US" dirty="0"/>
          </a:p>
          <a:p>
            <a:pPr lvl="2">
              <a:defRPr/>
            </a:pPr>
            <a:endParaRPr lang="en-US" dirty="0"/>
          </a:p>
        </p:txBody>
      </p:sp>
      <p:grpSp>
        <p:nvGrpSpPr>
          <p:cNvPr id="38916" name="Group 8"/>
          <p:cNvGrpSpPr>
            <a:grpSpLocks/>
          </p:cNvGrpSpPr>
          <p:nvPr/>
        </p:nvGrpSpPr>
        <p:grpSpPr bwMode="auto">
          <a:xfrm>
            <a:off x="0" y="0"/>
            <a:ext cx="12192000" cy="533400"/>
            <a:chOff x="228600" y="152400"/>
            <a:chExt cx="8641080" cy="548640"/>
          </a:xfrm>
        </p:grpSpPr>
        <p:pic>
          <p:nvPicPr>
            <p:cNvPr id="3891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00379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144" y="1236957"/>
            <a:ext cx="10515600" cy="1325563"/>
          </a:xfrm>
        </p:spPr>
        <p:txBody>
          <a:bodyPr>
            <a:normAutofit/>
          </a:bodyPr>
          <a:lstStyle/>
          <a:p>
            <a:r>
              <a:rPr lang="en-US" b="1" dirty="0" smtClean="0"/>
              <a:t>METHAMPHETAMIE SYNDROMES INCLUDING THE ACUTE </a:t>
            </a:r>
            <a:r>
              <a:rPr lang="en-US" b="1" dirty="0"/>
              <a:t>ABSTINENCE </a:t>
            </a:r>
            <a:r>
              <a:rPr lang="en-US" b="1" dirty="0" smtClean="0"/>
              <a:t>SYNDROME (AAS)</a:t>
            </a:r>
            <a:endParaRPr lang="en-US" dirty="0"/>
          </a:p>
        </p:txBody>
      </p:sp>
      <p:sp>
        <p:nvSpPr>
          <p:cNvPr id="3" name="Content Placeholder 2"/>
          <p:cNvSpPr>
            <a:spLocks noGrp="1"/>
          </p:cNvSpPr>
          <p:nvPr>
            <p:ph idx="1"/>
          </p:nvPr>
        </p:nvSpPr>
        <p:spPr>
          <a:xfrm>
            <a:off x="406399" y="1825625"/>
            <a:ext cx="11453091" cy="435133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4800" b="1" dirty="0" smtClean="0"/>
              <a:t>TOXICITY           CRASH             AAS          </a:t>
            </a:r>
          </a:p>
          <a:p>
            <a:pPr marL="0" indent="0">
              <a:buNone/>
            </a:pPr>
            <a:endParaRPr lang="en-US" sz="4800" b="1" dirty="0" smtClean="0"/>
          </a:p>
          <a:p>
            <a:pPr marL="0" indent="0">
              <a:buNone/>
            </a:pPr>
            <a:r>
              <a:rPr lang="en-US" sz="4800" b="1" dirty="0" smtClean="0"/>
              <a:t>“THE WALL”         POST ACUTE WITHDRAWAL</a:t>
            </a:r>
            <a:endParaRPr lang="en-US" sz="4800" b="1" dirty="0"/>
          </a:p>
        </p:txBody>
      </p:sp>
      <p:sp>
        <p:nvSpPr>
          <p:cNvPr id="6" name="Right Arrow 5"/>
          <p:cNvSpPr/>
          <p:nvPr/>
        </p:nvSpPr>
        <p:spPr>
          <a:xfrm>
            <a:off x="3174012" y="341846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Right Arrow 8"/>
          <p:cNvSpPr/>
          <p:nvPr/>
        </p:nvSpPr>
        <p:spPr>
          <a:xfrm>
            <a:off x="6362868" y="34646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130481" y="34477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663216" y="50112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0" name="Group 8"/>
          <p:cNvGrpSpPr>
            <a:grpSpLocks/>
          </p:cNvGrpSpPr>
          <p:nvPr/>
        </p:nvGrpSpPr>
        <p:grpSpPr bwMode="auto">
          <a:xfrm>
            <a:off x="0" y="0"/>
            <a:ext cx="12192000" cy="533400"/>
            <a:chOff x="228600" y="152400"/>
            <a:chExt cx="8641080" cy="548640"/>
          </a:xfrm>
        </p:grpSpPr>
        <p:pic>
          <p:nvPicPr>
            <p:cNvPr id="11"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474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b="1" dirty="0" smtClean="0"/>
              <a:t>METHAMPHETAMINE TOXICITY</a:t>
            </a:r>
          </a:p>
        </p:txBody>
      </p:sp>
      <p:sp>
        <p:nvSpPr>
          <p:cNvPr id="31747" name="Rectangle 3"/>
          <p:cNvSpPr>
            <a:spLocks noGrp="1" noChangeArrowheads="1"/>
          </p:cNvSpPr>
          <p:nvPr>
            <p:ph type="body" idx="1"/>
          </p:nvPr>
        </p:nvSpPr>
        <p:spPr/>
        <p:txBody>
          <a:bodyPr/>
          <a:lstStyle/>
          <a:p>
            <a:pPr eaLnBrk="1" hangingPunct="1">
              <a:lnSpc>
                <a:spcPct val="90000"/>
              </a:lnSpc>
              <a:defRPr/>
            </a:pPr>
            <a:r>
              <a:rPr lang="en-US" sz="3200" b="1" dirty="0" smtClean="0"/>
              <a:t>Increased levels of Norepinephrine and Dopamine</a:t>
            </a:r>
          </a:p>
          <a:p>
            <a:pPr lvl="1" eaLnBrk="1" hangingPunct="1">
              <a:lnSpc>
                <a:spcPct val="90000"/>
              </a:lnSpc>
              <a:defRPr/>
            </a:pPr>
            <a:r>
              <a:rPr lang="en-US" sz="2800" b="1" dirty="0" smtClean="0"/>
              <a:t>Hyper-arousal</a:t>
            </a:r>
          </a:p>
          <a:p>
            <a:pPr lvl="1" eaLnBrk="1" hangingPunct="1">
              <a:lnSpc>
                <a:spcPct val="90000"/>
              </a:lnSpc>
              <a:defRPr/>
            </a:pPr>
            <a:r>
              <a:rPr lang="en-US" sz="2800" b="1" dirty="0" smtClean="0"/>
              <a:t>Pleasure</a:t>
            </a:r>
          </a:p>
          <a:p>
            <a:pPr lvl="1" eaLnBrk="1" hangingPunct="1">
              <a:lnSpc>
                <a:spcPct val="90000"/>
              </a:lnSpc>
              <a:defRPr/>
            </a:pPr>
            <a:r>
              <a:rPr lang="en-US" sz="2800" b="1" dirty="0" smtClean="0"/>
              <a:t>Paranoia</a:t>
            </a:r>
          </a:p>
          <a:p>
            <a:pPr eaLnBrk="1" hangingPunct="1">
              <a:lnSpc>
                <a:spcPct val="90000"/>
              </a:lnSpc>
              <a:defRPr/>
            </a:pPr>
            <a:r>
              <a:rPr lang="en-US" sz="3200" b="1" dirty="0" smtClean="0"/>
              <a:t>Increased levels of Serotonin</a:t>
            </a:r>
          </a:p>
          <a:p>
            <a:pPr lvl="1" eaLnBrk="1" hangingPunct="1">
              <a:lnSpc>
                <a:spcPct val="90000"/>
              </a:lnSpc>
              <a:defRPr/>
            </a:pPr>
            <a:r>
              <a:rPr lang="en-US" sz="2800" b="1" dirty="0" smtClean="0"/>
              <a:t>Reduced hunger</a:t>
            </a:r>
          </a:p>
          <a:p>
            <a:pPr lvl="1" eaLnBrk="1" hangingPunct="1">
              <a:lnSpc>
                <a:spcPct val="90000"/>
              </a:lnSpc>
              <a:defRPr/>
            </a:pPr>
            <a:r>
              <a:rPr lang="en-US" sz="2800" b="1" dirty="0" smtClean="0"/>
              <a:t>Difficulty sleeping</a:t>
            </a:r>
          </a:p>
          <a:p>
            <a:pPr lvl="1" eaLnBrk="1" hangingPunct="1">
              <a:lnSpc>
                <a:spcPct val="90000"/>
              </a:lnSpc>
              <a:defRPr/>
            </a:pPr>
            <a:endParaRPr lang="en-US" dirty="0" smtClean="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6847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61517" y="480220"/>
            <a:ext cx="9374221" cy="944562"/>
          </a:xfrm>
        </p:spPr>
        <p:txBody>
          <a:bodyPr>
            <a:normAutofit/>
          </a:bodyPr>
          <a:lstStyle/>
          <a:p>
            <a:r>
              <a:rPr lang="en-US" b="1" dirty="0"/>
              <a:t>METHAMPHETAMINE TOXICITY</a:t>
            </a:r>
            <a:endParaRPr lang="en-US" b="1" dirty="0" smtClean="0">
              <a:effectLst>
                <a:outerShdw blurRad="38100" dist="38100" dir="2700000" algn="tl">
                  <a:srgbClr val="000000">
                    <a:alpha val="43137"/>
                  </a:srgbClr>
                </a:outerShdw>
              </a:effectLst>
            </a:endParaRPr>
          </a:p>
        </p:txBody>
      </p:sp>
      <p:sp>
        <p:nvSpPr>
          <p:cNvPr id="39939" name="Content Placeholder 2"/>
          <p:cNvSpPr>
            <a:spLocks noGrp="1"/>
          </p:cNvSpPr>
          <p:nvPr>
            <p:ph idx="1"/>
          </p:nvPr>
        </p:nvSpPr>
        <p:spPr>
          <a:xfrm>
            <a:off x="943583" y="1371601"/>
            <a:ext cx="10291864" cy="4754563"/>
          </a:xfrm>
        </p:spPr>
        <p:txBody>
          <a:bodyPr>
            <a:noAutofit/>
          </a:bodyPr>
          <a:lstStyle/>
          <a:p>
            <a:pPr eaLnBrk="1" hangingPunct="1"/>
            <a:r>
              <a:rPr lang="en-US" b="1" dirty="0" smtClean="0"/>
              <a:t>Paranoid psychosis</a:t>
            </a:r>
          </a:p>
          <a:p>
            <a:pPr lvl="1" eaLnBrk="1" hangingPunct="1"/>
            <a:r>
              <a:rPr lang="en-US" sz="2800" dirty="0" smtClean="0"/>
              <a:t> </a:t>
            </a:r>
            <a:r>
              <a:rPr lang="en-US" sz="2800" b="1" dirty="0" smtClean="0"/>
              <a:t>Homicidal and suicidal thought, rage, violence and hallucinations</a:t>
            </a:r>
          </a:p>
          <a:p>
            <a:pPr lvl="2" eaLnBrk="1" hangingPunct="1"/>
            <a:r>
              <a:rPr lang="en-US" sz="2800" b="1" dirty="0" smtClean="0"/>
              <a:t>Generally angry toward people they know and paranoid toward strangers or strange situations</a:t>
            </a:r>
          </a:p>
          <a:p>
            <a:pPr eaLnBrk="1" hangingPunct="1"/>
            <a:r>
              <a:rPr lang="en-US" b="1" dirty="0">
                <a:effectLst>
                  <a:outerShdw blurRad="38100" dist="38100" dir="2700000" algn="tl">
                    <a:srgbClr val="000000">
                      <a:alpha val="43137"/>
                    </a:srgbClr>
                  </a:outerShdw>
                </a:effectLst>
              </a:rPr>
              <a:t>Damage to dopamine-producing neurons</a:t>
            </a:r>
          </a:p>
          <a:p>
            <a:pPr eaLnBrk="1" hangingPunct="1"/>
            <a:r>
              <a:rPr lang="en-US" b="1" dirty="0">
                <a:effectLst>
                  <a:outerShdw blurRad="38100" dist="38100" dir="2700000" algn="tl">
                    <a:srgbClr val="000000">
                      <a:alpha val="43137"/>
                    </a:srgbClr>
                  </a:outerShdw>
                </a:effectLst>
              </a:rPr>
              <a:t>Damage to serotonin-producing neurons</a:t>
            </a:r>
          </a:p>
          <a:p>
            <a:pPr eaLnBrk="1" hangingPunct="1"/>
            <a:r>
              <a:rPr lang="en-US" b="1" dirty="0"/>
              <a:t>Effects on cognition and affect (depression)</a:t>
            </a:r>
          </a:p>
          <a:p>
            <a:pPr eaLnBrk="1" hangingPunct="1"/>
            <a:r>
              <a:rPr lang="en-US" b="1" dirty="0"/>
              <a:t>Damage to heart and blood vessels</a:t>
            </a:r>
          </a:p>
          <a:p>
            <a:pPr eaLnBrk="1" hangingPunct="1"/>
            <a:r>
              <a:rPr lang="en-US" b="1" dirty="0"/>
              <a:t>Skin abscesses and skin infections</a:t>
            </a:r>
          </a:p>
          <a:p>
            <a:pPr eaLnBrk="1" hangingPunct="1"/>
            <a:r>
              <a:rPr lang="en-US" b="1" dirty="0"/>
              <a:t>Increased risk  of Hepatitis B and C, HIV</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0740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b="1" dirty="0" smtClean="0"/>
              <a:t>METHAMPHETAINE CRASH</a:t>
            </a:r>
          </a:p>
        </p:txBody>
      </p:sp>
      <p:sp>
        <p:nvSpPr>
          <p:cNvPr id="34819" name="Rectangle 3"/>
          <p:cNvSpPr>
            <a:spLocks noGrp="1" noChangeArrowheads="1"/>
          </p:cNvSpPr>
          <p:nvPr>
            <p:ph type="body" idx="1"/>
          </p:nvPr>
        </p:nvSpPr>
        <p:spPr/>
        <p:txBody>
          <a:bodyPr/>
          <a:lstStyle/>
          <a:p>
            <a:pPr eaLnBrk="1" hangingPunct="1">
              <a:lnSpc>
                <a:spcPct val="90000"/>
              </a:lnSpc>
              <a:defRPr/>
            </a:pPr>
            <a:r>
              <a:rPr lang="en-US" sz="3200" b="1" dirty="0" smtClean="0"/>
              <a:t>Reduced levels of Norepinephrine and Dopamine</a:t>
            </a:r>
          </a:p>
          <a:p>
            <a:pPr lvl="1" eaLnBrk="1" hangingPunct="1">
              <a:lnSpc>
                <a:spcPct val="90000"/>
              </a:lnSpc>
              <a:defRPr/>
            </a:pPr>
            <a:r>
              <a:rPr lang="en-US" sz="2800" b="1" dirty="0" smtClean="0"/>
              <a:t>Dysphoria</a:t>
            </a:r>
          </a:p>
          <a:p>
            <a:pPr lvl="1" eaLnBrk="1" hangingPunct="1">
              <a:lnSpc>
                <a:spcPct val="90000"/>
              </a:lnSpc>
              <a:defRPr/>
            </a:pPr>
            <a:r>
              <a:rPr lang="en-US" sz="2800" b="1" dirty="0" smtClean="0"/>
              <a:t>Depression</a:t>
            </a:r>
          </a:p>
          <a:p>
            <a:pPr lvl="1" eaLnBrk="1" hangingPunct="1">
              <a:lnSpc>
                <a:spcPct val="90000"/>
              </a:lnSpc>
              <a:defRPr/>
            </a:pPr>
            <a:r>
              <a:rPr lang="en-US" sz="2800" b="1" dirty="0" smtClean="0"/>
              <a:t>Anhedonia</a:t>
            </a:r>
          </a:p>
          <a:p>
            <a:pPr eaLnBrk="1" hangingPunct="1">
              <a:lnSpc>
                <a:spcPct val="90000"/>
              </a:lnSpc>
              <a:defRPr/>
            </a:pPr>
            <a:r>
              <a:rPr lang="en-US" sz="3200" b="1" dirty="0" smtClean="0"/>
              <a:t>Reduced levels of Serotonin</a:t>
            </a:r>
          </a:p>
          <a:p>
            <a:pPr lvl="1" eaLnBrk="1" hangingPunct="1">
              <a:lnSpc>
                <a:spcPct val="90000"/>
              </a:lnSpc>
              <a:defRPr/>
            </a:pPr>
            <a:r>
              <a:rPr lang="en-US" sz="2800" b="1" dirty="0" smtClean="0"/>
              <a:t>Mood swings</a:t>
            </a:r>
          </a:p>
          <a:p>
            <a:pPr lvl="1" eaLnBrk="1" hangingPunct="1">
              <a:lnSpc>
                <a:spcPct val="90000"/>
              </a:lnSpc>
              <a:defRPr/>
            </a:pPr>
            <a:r>
              <a:rPr lang="en-US" sz="2800" b="1" dirty="0" smtClean="0"/>
              <a:t>Sleep disturbances</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284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ACUTE ABSTINENCE SYNDROME</a:t>
            </a:r>
            <a:endParaRPr lang="en-US" b="1" dirty="0"/>
          </a:p>
        </p:txBody>
      </p:sp>
      <p:sp>
        <p:nvSpPr>
          <p:cNvPr id="3" name="Content Placeholder 2"/>
          <p:cNvSpPr>
            <a:spLocks noGrp="1"/>
          </p:cNvSpPr>
          <p:nvPr>
            <p:ph idx="1"/>
          </p:nvPr>
        </p:nvSpPr>
        <p:spPr/>
        <p:txBody>
          <a:bodyPr/>
          <a:lstStyle/>
          <a:p>
            <a:r>
              <a:rPr lang="en-US" b="1" dirty="0" smtClean="0"/>
              <a:t>Dysphoric mood</a:t>
            </a:r>
          </a:p>
          <a:p>
            <a:r>
              <a:rPr lang="en-US" b="1" dirty="0" smtClean="0"/>
              <a:t>Anhedonia</a:t>
            </a:r>
          </a:p>
          <a:p>
            <a:r>
              <a:rPr lang="en-US" b="1" dirty="0" smtClean="0"/>
              <a:t>Fatigue</a:t>
            </a:r>
          </a:p>
          <a:p>
            <a:r>
              <a:rPr lang="en-US" b="1" dirty="0" smtClean="0"/>
              <a:t>Vivid, unpleasant dreams</a:t>
            </a:r>
          </a:p>
          <a:p>
            <a:r>
              <a:rPr lang="en-US" b="1" dirty="0" smtClean="0"/>
              <a:t>Insomnia or hypersomnia</a:t>
            </a:r>
          </a:p>
          <a:p>
            <a:r>
              <a:rPr lang="en-US" b="1" dirty="0" smtClean="0"/>
              <a:t>Increased appetite especially for highly refined sugars</a:t>
            </a:r>
          </a:p>
          <a:p>
            <a:r>
              <a:rPr lang="en-US" b="1" dirty="0" smtClean="0"/>
              <a:t>Psychomotor retardation or agitation</a:t>
            </a:r>
            <a:endParaRPr lang="en-US"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043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b="1" dirty="0" smtClean="0"/>
              <a:t>ACUTE ABSTINENCE SYNDROME</a:t>
            </a:r>
          </a:p>
        </p:txBody>
      </p:sp>
      <p:sp>
        <p:nvSpPr>
          <p:cNvPr id="38915" name="Rectangle 3"/>
          <p:cNvSpPr>
            <a:spLocks noGrp="1" noChangeArrowheads="1"/>
          </p:cNvSpPr>
          <p:nvPr>
            <p:ph type="body" idx="1"/>
          </p:nvPr>
        </p:nvSpPr>
        <p:spPr/>
        <p:txBody>
          <a:bodyPr>
            <a:normAutofit fontScale="92500" lnSpcReduction="20000"/>
          </a:bodyPr>
          <a:lstStyle/>
          <a:p>
            <a:pPr eaLnBrk="1" hangingPunct="1">
              <a:lnSpc>
                <a:spcPct val="90000"/>
              </a:lnSpc>
              <a:defRPr/>
            </a:pPr>
            <a:r>
              <a:rPr lang="en-US" sz="3200" b="1" dirty="0" smtClean="0"/>
              <a:t>Reduced Noradrenergic activity (EXAMPLE-Locus Coeruleus)</a:t>
            </a:r>
          </a:p>
          <a:p>
            <a:pPr eaLnBrk="1" hangingPunct="1">
              <a:lnSpc>
                <a:spcPct val="90000"/>
              </a:lnSpc>
              <a:defRPr/>
            </a:pPr>
            <a:r>
              <a:rPr lang="en-US" sz="3200" b="1" dirty="0" smtClean="0"/>
              <a:t>Day 1 to 4 after toxicity abates</a:t>
            </a:r>
          </a:p>
          <a:p>
            <a:pPr lvl="1" eaLnBrk="1" hangingPunct="1">
              <a:lnSpc>
                <a:spcPct val="90000"/>
              </a:lnSpc>
              <a:defRPr/>
            </a:pPr>
            <a:r>
              <a:rPr lang="en-US" sz="2800" b="1" dirty="0" smtClean="0"/>
              <a:t>Low stimulant craving</a:t>
            </a:r>
          </a:p>
          <a:p>
            <a:pPr lvl="1" eaLnBrk="1" hangingPunct="1">
              <a:lnSpc>
                <a:spcPct val="90000"/>
              </a:lnSpc>
              <a:defRPr/>
            </a:pPr>
            <a:r>
              <a:rPr lang="en-US" sz="2800" b="1" dirty="0" smtClean="0"/>
              <a:t>High carbohydrate craving</a:t>
            </a:r>
          </a:p>
          <a:p>
            <a:pPr eaLnBrk="1" hangingPunct="1">
              <a:lnSpc>
                <a:spcPct val="90000"/>
              </a:lnSpc>
              <a:defRPr/>
            </a:pPr>
            <a:r>
              <a:rPr lang="en-US" sz="3200" b="1" dirty="0" smtClean="0"/>
              <a:t>Day 4 to 10 after toxicity abates</a:t>
            </a:r>
          </a:p>
          <a:p>
            <a:pPr lvl="1" eaLnBrk="1" hangingPunct="1">
              <a:lnSpc>
                <a:spcPct val="90000"/>
              </a:lnSpc>
              <a:defRPr/>
            </a:pPr>
            <a:r>
              <a:rPr lang="en-US" sz="2800" b="1" dirty="0" smtClean="0"/>
              <a:t>Free floating anxiety</a:t>
            </a:r>
          </a:p>
          <a:p>
            <a:pPr lvl="1" eaLnBrk="1" hangingPunct="1">
              <a:lnSpc>
                <a:spcPct val="90000"/>
              </a:lnSpc>
              <a:defRPr/>
            </a:pPr>
            <a:r>
              <a:rPr lang="en-US" sz="2800" b="1" dirty="0" smtClean="0"/>
              <a:t>Euphoric dreams</a:t>
            </a:r>
          </a:p>
          <a:p>
            <a:pPr lvl="1" eaLnBrk="1" hangingPunct="1">
              <a:lnSpc>
                <a:spcPct val="90000"/>
              </a:lnSpc>
              <a:defRPr/>
            </a:pPr>
            <a:r>
              <a:rPr lang="en-US" sz="2800" b="1" dirty="0" smtClean="0"/>
              <a:t>Drug cravings</a:t>
            </a:r>
          </a:p>
          <a:p>
            <a:pPr algn="just">
              <a:defRPr/>
            </a:pPr>
            <a:r>
              <a:rPr lang="en-US" sz="3200" b="1" dirty="0" smtClean="0"/>
              <a:t>EXAMPLE: Treated with neuroleptics for three days, day 4-7 low craving with high carbohydrate craving, day 8-14 cravings and free floating anxiety</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578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en-US" b="1" dirty="0">
                <a:effectLst>
                  <a:outerShdw blurRad="38100" dist="38100" dir="2700000" algn="tl">
                    <a:srgbClr val="000000">
                      <a:alpha val="43137"/>
                    </a:srgbClr>
                  </a:outerShdw>
                </a:effectLst>
              </a:rPr>
              <a:t>STAGES OF RECOVERY</a:t>
            </a:r>
            <a:endParaRPr lang="en-US" dirty="0">
              <a:effectLst>
                <a:outerShdw blurRad="38100" dist="38100" dir="2700000" algn="tl">
                  <a:srgbClr val="000000">
                    <a:alpha val="43137"/>
                  </a:srgbClr>
                </a:outerShdw>
              </a:effectLst>
            </a:endParaRPr>
          </a:p>
        </p:txBody>
      </p:sp>
      <p:grpSp>
        <p:nvGrpSpPr>
          <p:cNvPr id="2" name="Group 17"/>
          <p:cNvGrpSpPr>
            <a:grpSpLocks/>
          </p:cNvGrpSpPr>
          <p:nvPr/>
        </p:nvGrpSpPr>
        <p:grpSpPr bwMode="auto">
          <a:xfrm>
            <a:off x="2438401" y="2206626"/>
            <a:ext cx="7212013" cy="2460626"/>
            <a:chOff x="576" y="1248"/>
            <a:chExt cx="4543" cy="1550"/>
          </a:xfrm>
        </p:grpSpPr>
        <p:sp>
          <p:nvSpPr>
            <p:cNvPr id="164868" name="Rectangle 4"/>
            <p:cNvSpPr>
              <a:spLocks noChangeArrowheads="1"/>
            </p:cNvSpPr>
            <p:nvPr/>
          </p:nvSpPr>
          <p:spPr bwMode="auto">
            <a:xfrm>
              <a:off x="576" y="1248"/>
              <a:ext cx="701" cy="174"/>
            </a:xfrm>
            <a:prstGeom prst="rect">
              <a:avLst/>
            </a:prstGeom>
            <a:noFill/>
            <a:ln w="9525">
              <a:noFill/>
              <a:miter lim="800000"/>
              <a:headEnd/>
              <a:tailEnd/>
            </a:ln>
          </p:spPr>
          <p:txBody>
            <a:bodyPr wrap="none" lIns="0" tIns="0" rIns="0" bIns="0">
              <a:spAutoFit/>
            </a:bodyPr>
            <a:lstStyle/>
            <a:p>
              <a:r>
                <a:rPr lang="en-US" b="1" dirty="0">
                  <a:solidFill>
                    <a:srgbClr val="000000"/>
                  </a:solidFill>
                </a:rPr>
                <a:t>BEGINNING</a:t>
              </a:r>
              <a:endParaRPr lang="en-US" b="1" dirty="0"/>
            </a:p>
          </p:txBody>
        </p:sp>
        <p:sp>
          <p:nvSpPr>
            <p:cNvPr id="164869" name="Rectangle 5"/>
            <p:cNvSpPr>
              <a:spLocks noChangeArrowheads="1"/>
            </p:cNvSpPr>
            <p:nvPr/>
          </p:nvSpPr>
          <p:spPr bwMode="auto">
            <a:xfrm>
              <a:off x="624" y="1544"/>
              <a:ext cx="1091" cy="233"/>
            </a:xfrm>
            <a:prstGeom prst="rect">
              <a:avLst/>
            </a:prstGeom>
            <a:noFill/>
            <a:ln w="9525">
              <a:noFill/>
              <a:miter lim="800000"/>
              <a:headEnd/>
              <a:tailEnd/>
            </a:ln>
          </p:spPr>
          <p:txBody>
            <a:bodyPr wrap="square" lIns="0" tIns="0" rIns="0" bIns="0">
              <a:spAutoFit/>
            </a:bodyPr>
            <a:lstStyle/>
            <a:p>
              <a:r>
                <a:rPr lang="en-US" sz="2400" dirty="0">
                  <a:solidFill>
                    <a:srgbClr val="000000"/>
                  </a:solidFill>
                </a:rPr>
                <a:t>(1-6 Weeks</a:t>
              </a:r>
              <a:r>
                <a:rPr lang="en-US" sz="2000" dirty="0">
                  <a:solidFill>
                    <a:srgbClr val="000000"/>
                  </a:solidFill>
                </a:rPr>
                <a:t>)</a:t>
              </a:r>
              <a:endParaRPr lang="en-US" dirty="0"/>
            </a:p>
          </p:txBody>
        </p:sp>
        <p:sp>
          <p:nvSpPr>
            <p:cNvPr id="164870" name="Rectangle 10"/>
            <p:cNvSpPr>
              <a:spLocks noChangeArrowheads="1"/>
            </p:cNvSpPr>
            <p:nvPr/>
          </p:nvSpPr>
          <p:spPr bwMode="auto">
            <a:xfrm>
              <a:off x="662" y="2097"/>
              <a:ext cx="686" cy="174"/>
            </a:xfrm>
            <a:prstGeom prst="rect">
              <a:avLst/>
            </a:prstGeom>
            <a:noFill/>
            <a:ln w="9525">
              <a:noFill/>
              <a:miter lim="800000"/>
              <a:headEnd/>
              <a:tailEnd/>
            </a:ln>
          </p:spPr>
          <p:txBody>
            <a:bodyPr wrap="none" lIns="0" tIns="0" rIns="0" bIns="0">
              <a:spAutoFit/>
            </a:bodyPr>
            <a:lstStyle/>
            <a:p>
              <a:r>
                <a:rPr lang="en-US" dirty="0">
                  <a:solidFill>
                    <a:srgbClr val="000000"/>
                  </a:solidFill>
                </a:rPr>
                <a:t>Withdrawal</a:t>
              </a:r>
              <a:endParaRPr lang="en-US" dirty="0"/>
            </a:p>
          </p:txBody>
        </p:sp>
        <p:sp>
          <p:nvSpPr>
            <p:cNvPr id="164871" name="Rectangle 11"/>
            <p:cNvSpPr>
              <a:spLocks noChangeArrowheads="1"/>
            </p:cNvSpPr>
            <p:nvPr/>
          </p:nvSpPr>
          <p:spPr bwMode="auto">
            <a:xfrm>
              <a:off x="661" y="2538"/>
              <a:ext cx="988" cy="233"/>
            </a:xfrm>
            <a:prstGeom prst="rect">
              <a:avLst/>
            </a:prstGeom>
            <a:noFill/>
            <a:ln w="9525">
              <a:noFill/>
              <a:miter lim="800000"/>
              <a:headEnd/>
              <a:tailEnd/>
            </a:ln>
          </p:spPr>
          <p:txBody>
            <a:bodyPr wrap="none" lIns="0" tIns="0" rIns="0" bIns="0">
              <a:spAutoFit/>
            </a:bodyPr>
            <a:lstStyle/>
            <a:p>
              <a:r>
                <a:rPr lang="en-US" sz="2400" b="1" dirty="0">
                  <a:solidFill>
                    <a:srgbClr val="000000"/>
                  </a:solidFill>
                </a:rPr>
                <a:t>Honeymoon</a:t>
              </a:r>
              <a:endParaRPr lang="en-US" sz="2400" b="1" dirty="0"/>
            </a:p>
          </p:txBody>
        </p:sp>
        <p:grpSp>
          <p:nvGrpSpPr>
            <p:cNvPr id="3" name="Group 16"/>
            <p:cNvGrpSpPr>
              <a:grpSpLocks/>
            </p:cNvGrpSpPr>
            <p:nvPr/>
          </p:nvGrpSpPr>
          <p:grpSpPr bwMode="auto">
            <a:xfrm>
              <a:off x="2345" y="1248"/>
              <a:ext cx="1198" cy="1523"/>
              <a:chOff x="2282" y="1248"/>
              <a:chExt cx="1198" cy="1523"/>
            </a:xfrm>
          </p:grpSpPr>
          <p:sp>
            <p:nvSpPr>
              <p:cNvPr id="164878" name="Rectangle 6"/>
              <p:cNvSpPr>
                <a:spLocks noChangeArrowheads="1"/>
              </p:cNvSpPr>
              <p:nvPr/>
            </p:nvSpPr>
            <p:spPr bwMode="auto">
              <a:xfrm>
                <a:off x="2493" y="1248"/>
                <a:ext cx="548" cy="174"/>
              </a:xfrm>
              <a:prstGeom prst="rect">
                <a:avLst/>
              </a:prstGeom>
              <a:noFill/>
              <a:ln w="9525">
                <a:noFill/>
                <a:miter lim="800000"/>
                <a:headEnd/>
                <a:tailEnd/>
              </a:ln>
            </p:spPr>
            <p:txBody>
              <a:bodyPr wrap="none" lIns="0" tIns="0" rIns="0" bIns="0">
                <a:spAutoFit/>
              </a:bodyPr>
              <a:lstStyle/>
              <a:p>
                <a:r>
                  <a:rPr lang="en-US" b="1" dirty="0" smtClean="0">
                    <a:solidFill>
                      <a:srgbClr val="000000"/>
                    </a:solidFill>
                  </a:rPr>
                  <a:t>  MIDDLE</a:t>
                </a:r>
                <a:endParaRPr lang="en-US" b="1" dirty="0"/>
              </a:p>
            </p:txBody>
          </p:sp>
          <p:sp>
            <p:nvSpPr>
              <p:cNvPr id="164879" name="Rectangle 7"/>
              <p:cNvSpPr>
                <a:spLocks noChangeArrowheads="1"/>
              </p:cNvSpPr>
              <p:nvPr/>
            </p:nvSpPr>
            <p:spPr bwMode="auto">
              <a:xfrm>
                <a:off x="2282" y="1544"/>
                <a:ext cx="1198" cy="233"/>
              </a:xfrm>
              <a:prstGeom prst="rect">
                <a:avLst/>
              </a:prstGeom>
              <a:noFill/>
              <a:ln w="9525">
                <a:noFill/>
                <a:miter lim="800000"/>
                <a:headEnd/>
                <a:tailEnd/>
              </a:ln>
            </p:spPr>
            <p:txBody>
              <a:bodyPr wrap="square" lIns="0" tIns="0" rIns="0" bIns="0">
                <a:spAutoFit/>
              </a:bodyPr>
              <a:lstStyle/>
              <a:p>
                <a:r>
                  <a:rPr lang="en-US" sz="2400" dirty="0">
                    <a:solidFill>
                      <a:srgbClr val="000000"/>
                    </a:solidFill>
                  </a:rPr>
                  <a:t>(6-20 Weeks</a:t>
                </a:r>
                <a:r>
                  <a:rPr lang="en-US" sz="2000" dirty="0">
                    <a:solidFill>
                      <a:srgbClr val="000000"/>
                    </a:solidFill>
                  </a:rPr>
                  <a:t>)</a:t>
                </a:r>
                <a:endParaRPr lang="en-US" dirty="0"/>
              </a:p>
            </p:txBody>
          </p:sp>
          <p:sp>
            <p:nvSpPr>
              <p:cNvPr id="164880" name="Rectangle 12"/>
              <p:cNvSpPr>
                <a:spLocks noChangeArrowheads="1"/>
              </p:cNvSpPr>
              <p:nvPr/>
            </p:nvSpPr>
            <p:spPr bwMode="auto">
              <a:xfrm>
                <a:off x="2340" y="2538"/>
                <a:ext cx="701" cy="233"/>
              </a:xfrm>
              <a:prstGeom prst="rect">
                <a:avLst/>
              </a:prstGeom>
              <a:noFill/>
              <a:ln w="9525">
                <a:noFill/>
                <a:miter lim="800000"/>
                <a:headEnd/>
                <a:tailEnd/>
              </a:ln>
            </p:spPr>
            <p:txBody>
              <a:bodyPr wrap="none" lIns="0" tIns="0" rIns="0" bIns="0">
                <a:spAutoFit/>
              </a:bodyPr>
              <a:lstStyle/>
              <a:p>
                <a:r>
                  <a:rPr lang="en-US" sz="2400" b="1" dirty="0" smtClean="0">
                    <a:solidFill>
                      <a:srgbClr val="000000"/>
                    </a:solidFill>
                  </a:rPr>
                  <a:t>The Wall</a:t>
                </a:r>
                <a:endParaRPr lang="en-US" sz="2400" b="1" dirty="0"/>
              </a:p>
            </p:txBody>
          </p:sp>
        </p:grpSp>
        <p:grpSp>
          <p:nvGrpSpPr>
            <p:cNvPr id="4" name="Group 15"/>
            <p:cNvGrpSpPr>
              <a:grpSpLocks/>
            </p:cNvGrpSpPr>
            <p:nvPr/>
          </p:nvGrpSpPr>
          <p:grpSpPr bwMode="auto">
            <a:xfrm>
              <a:off x="3840" y="1248"/>
              <a:ext cx="1279" cy="1550"/>
              <a:chOff x="3923" y="1248"/>
              <a:chExt cx="1279" cy="1550"/>
            </a:xfrm>
          </p:grpSpPr>
          <p:sp>
            <p:nvSpPr>
              <p:cNvPr id="164874" name="Rectangle 8"/>
              <p:cNvSpPr>
                <a:spLocks noChangeArrowheads="1"/>
              </p:cNvSpPr>
              <p:nvPr/>
            </p:nvSpPr>
            <p:spPr bwMode="auto">
              <a:xfrm>
                <a:off x="4080" y="1248"/>
                <a:ext cx="679" cy="174"/>
              </a:xfrm>
              <a:prstGeom prst="rect">
                <a:avLst/>
              </a:prstGeom>
              <a:noFill/>
              <a:ln w="9525">
                <a:noFill/>
                <a:miter lim="800000"/>
                <a:headEnd/>
                <a:tailEnd/>
              </a:ln>
            </p:spPr>
            <p:txBody>
              <a:bodyPr wrap="none" lIns="0" tIns="0" rIns="0" bIns="0">
                <a:spAutoFit/>
              </a:bodyPr>
              <a:lstStyle/>
              <a:p>
                <a:r>
                  <a:rPr lang="en-US" b="1" dirty="0">
                    <a:solidFill>
                      <a:srgbClr val="000000"/>
                    </a:solidFill>
                  </a:rPr>
                  <a:t>ADVANCED</a:t>
                </a:r>
                <a:endParaRPr lang="en-US" b="1" dirty="0"/>
              </a:p>
            </p:txBody>
          </p:sp>
          <p:sp>
            <p:nvSpPr>
              <p:cNvPr id="164875" name="Rectangle 9"/>
              <p:cNvSpPr>
                <a:spLocks noChangeArrowheads="1"/>
              </p:cNvSpPr>
              <p:nvPr/>
            </p:nvSpPr>
            <p:spPr bwMode="auto">
              <a:xfrm>
                <a:off x="3923" y="1544"/>
                <a:ext cx="1214" cy="233"/>
              </a:xfrm>
              <a:prstGeom prst="rect">
                <a:avLst/>
              </a:prstGeom>
              <a:noFill/>
              <a:ln w="9525">
                <a:noFill/>
                <a:miter lim="800000"/>
                <a:headEnd/>
                <a:tailEnd/>
              </a:ln>
            </p:spPr>
            <p:txBody>
              <a:bodyPr wrap="square" lIns="0" tIns="0" rIns="0" bIns="0">
                <a:spAutoFit/>
              </a:bodyPr>
              <a:lstStyle/>
              <a:p>
                <a:r>
                  <a:rPr lang="en-US" sz="2400" dirty="0">
                    <a:solidFill>
                      <a:srgbClr val="000000"/>
                    </a:solidFill>
                  </a:rPr>
                  <a:t>(20+ Weeks</a:t>
                </a:r>
                <a:r>
                  <a:rPr lang="en-US" sz="2000" dirty="0">
                    <a:solidFill>
                      <a:srgbClr val="000000"/>
                    </a:solidFill>
                  </a:rPr>
                  <a:t>)</a:t>
                </a:r>
                <a:endParaRPr lang="en-US" dirty="0"/>
              </a:p>
            </p:txBody>
          </p:sp>
          <p:sp>
            <p:nvSpPr>
              <p:cNvPr id="164876" name="Rectangle 13"/>
              <p:cNvSpPr>
                <a:spLocks noChangeArrowheads="1"/>
              </p:cNvSpPr>
              <p:nvPr/>
            </p:nvSpPr>
            <p:spPr bwMode="auto">
              <a:xfrm>
                <a:off x="3971" y="2097"/>
                <a:ext cx="1231" cy="174"/>
              </a:xfrm>
              <a:prstGeom prst="rect">
                <a:avLst/>
              </a:prstGeom>
              <a:noFill/>
              <a:ln w="9525">
                <a:noFill/>
                <a:miter lim="800000"/>
                <a:headEnd/>
                <a:tailEnd/>
              </a:ln>
            </p:spPr>
            <p:txBody>
              <a:bodyPr wrap="square" lIns="0" tIns="0" rIns="0" bIns="0">
                <a:spAutoFit/>
              </a:bodyPr>
              <a:lstStyle/>
              <a:p>
                <a:r>
                  <a:rPr lang="en-US" dirty="0">
                    <a:solidFill>
                      <a:srgbClr val="000000"/>
                    </a:solidFill>
                  </a:rPr>
                  <a:t>Adjustment</a:t>
                </a:r>
                <a:endParaRPr lang="en-US" dirty="0"/>
              </a:p>
            </p:txBody>
          </p:sp>
          <p:sp>
            <p:nvSpPr>
              <p:cNvPr id="164877" name="Rectangle 14"/>
              <p:cNvSpPr>
                <a:spLocks noChangeArrowheads="1"/>
              </p:cNvSpPr>
              <p:nvPr/>
            </p:nvSpPr>
            <p:spPr bwMode="auto">
              <a:xfrm>
                <a:off x="4115" y="2565"/>
                <a:ext cx="375" cy="233"/>
              </a:xfrm>
              <a:prstGeom prst="rect">
                <a:avLst/>
              </a:prstGeom>
              <a:noFill/>
              <a:ln w="9525">
                <a:noFill/>
                <a:miter lim="800000"/>
                <a:headEnd/>
                <a:tailEnd/>
              </a:ln>
            </p:spPr>
            <p:txBody>
              <a:bodyPr wrap="none" lIns="0" tIns="0" rIns="0" bIns="0">
                <a:spAutoFit/>
              </a:bodyPr>
              <a:lstStyle/>
              <a:p>
                <a:r>
                  <a:rPr lang="en-US" sz="2400" b="1" dirty="0">
                    <a:solidFill>
                      <a:srgbClr val="000000"/>
                    </a:solidFill>
                  </a:rPr>
                  <a:t>PAW</a:t>
                </a:r>
                <a:endParaRPr lang="en-US" sz="2400" b="1" dirty="0"/>
              </a:p>
            </p:txBody>
          </p:sp>
        </p:grpSp>
      </p:grpSp>
      <p:grpSp>
        <p:nvGrpSpPr>
          <p:cNvPr id="17" name="Group 8"/>
          <p:cNvGrpSpPr>
            <a:grpSpLocks/>
          </p:cNvGrpSpPr>
          <p:nvPr/>
        </p:nvGrpSpPr>
        <p:grpSpPr bwMode="auto">
          <a:xfrm>
            <a:off x="0" y="0"/>
            <a:ext cx="12192000" cy="533400"/>
            <a:chOff x="228600" y="152400"/>
            <a:chExt cx="8641080" cy="548640"/>
          </a:xfrm>
        </p:grpSpPr>
        <p:pic>
          <p:nvPicPr>
            <p:cNvPr id="18"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5379722" y="3465791"/>
            <a:ext cx="1352934" cy="369332"/>
          </a:xfrm>
          <a:prstGeom prst="rect">
            <a:avLst/>
          </a:prstGeom>
        </p:spPr>
        <p:txBody>
          <a:bodyPr wrap="none">
            <a:spAutoFit/>
          </a:bodyPr>
          <a:lstStyle/>
          <a:p>
            <a:r>
              <a:rPr lang="en-US" dirty="0" smtClean="0">
                <a:solidFill>
                  <a:srgbClr val="000000"/>
                </a:solidFill>
              </a:rPr>
              <a:t>Engagement</a:t>
            </a:r>
            <a:endParaRPr lang="en-US" dirty="0"/>
          </a:p>
        </p:txBody>
      </p:sp>
    </p:spTree>
    <p:extLst>
      <p:ext uri="{BB962C8B-B14F-4D97-AF65-F5344CB8AC3E}">
        <p14:creationId xmlns:p14="http://schemas.microsoft.com/office/powerpoint/2010/main" val="356003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65789" y="457200"/>
            <a:ext cx="8458200" cy="1143000"/>
          </a:xfrm>
        </p:spPr>
        <p:txBody>
          <a:bodyPr>
            <a:normAutofit/>
          </a:bodyPr>
          <a:lstStyle/>
          <a:p>
            <a:r>
              <a:rPr lang="en-US" b="1" dirty="0" smtClean="0"/>
              <a:t>HONEYMOON</a:t>
            </a:r>
          </a:p>
        </p:txBody>
      </p:sp>
      <p:sp>
        <p:nvSpPr>
          <p:cNvPr id="68611" name="WordArt 3"/>
          <p:cNvSpPr>
            <a:spLocks noChangeArrowheads="1" noChangeShapeType="1" noTextEdit="1"/>
          </p:cNvSpPr>
          <p:nvPr/>
        </p:nvSpPr>
        <p:spPr bwMode="auto">
          <a:xfrm rot="-967978">
            <a:off x="2743200" y="3276600"/>
            <a:ext cx="6630988" cy="1525588"/>
          </a:xfrm>
          <a:prstGeom prst="rect">
            <a:avLst/>
          </a:prstGeom>
        </p:spPr>
        <p:txBody>
          <a:bodyPr wrap="none" fromWordArt="1">
            <a:prstTxWarp prst="textWave2">
              <a:avLst>
                <a:gd name="adj1" fmla="val 15856"/>
                <a:gd name="adj2" fmla="val 4676"/>
              </a:avLst>
            </a:prstTxWarp>
          </a:bodyPr>
          <a:lstStyle/>
          <a:p>
            <a:pPr algn="ctr"/>
            <a:r>
              <a:rPr lang="en-US" sz="7200" kern="10" dirty="0">
                <a:ln w="9525">
                  <a:solidFill>
                    <a:schemeClr val="tx1"/>
                  </a:solidFill>
                  <a:round/>
                  <a:headEnd/>
                  <a:tailEnd/>
                </a:ln>
                <a:gradFill rotWithShape="1">
                  <a:gsLst>
                    <a:gs pos="0">
                      <a:schemeClr val="folHlink"/>
                    </a:gs>
                    <a:gs pos="100000">
                      <a:schemeClr val="bg2"/>
                    </a:gs>
                  </a:gsLst>
                  <a:lin ang="6360000" scaled="1"/>
                </a:gradFill>
                <a:effectLst>
                  <a:outerShdw dist="53882" dir="2700000" algn="ctr" rotWithShape="0">
                    <a:srgbClr val="C0C0C0"/>
                  </a:outerShdw>
                </a:effectLst>
                <a:latin typeface="Times New Roman"/>
                <a:cs typeface="Times New Roman"/>
              </a:rPr>
              <a:t>HONEYMOON</a:t>
            </a:r>
          </a:p>
        </p:txBody>
      </p:sp>
      <p:sp>
        <p:nvSpPr>
          <p:cNvPr id="68612" name="Text Box 4"/>
          <p:cNvSpPr txBox="1">
            <a:spLocks noChangeArrowheads="1"/>
          </p:cNvSpPr>
          <p:nvPr/>
        </p:nvSpPr>
        <p:spPr bwMode="auto">
          <a:xfrm>
            <a:off x="2057400" y="1600200"/>
            <a:ext cx="4876800" cy="979488"/>
          </a:xfrm>
          <a:prstGeom prst="rect">
            <a:avLst/>
          </a:prstGeom>
          <a:noFill/>
          <a:ln w="9525">
            <a:noFill/>
            <a:miter lim="800000"/>
            <a:headEnd/>
            <a:tailEnd/>
          </a:ln>
        </p:spPr>
        <p:txBody>
          <a:bodyPr>
            <a:spAutoFit/>
          </a:bodyPr>
          <a:lstStyle/>
          <a:p>
            <a:pPr>
              <a:lnSpc>
                <a:spcPct val="80000"/>
              </a:lnSpc>
            </a:pPr>
            <a:r>
              <a:rPr lang="en-US" sz="2400" b="1" dirty="0"/>
              <a:t>Overconfidence</a:t>
            </a:r>
          </a:p>
          <a:p>
            <a:pPr>
              <a:lnSpc>
                <a:spcPct val="80000"/>
              </a:lnSpc>
            </a:pPr>
            <a:r>
              <a:rPr lang="en-US" sz="2400" b="1" dirty="0"/>
              <a:t>Difficulty Concentrating</a:t>
            </a:r>
          </a:p>
          <a:p>
            <a:pPr>
              <a:lnSpc>
                <a:spcPct val="80000"/>
              </a:lnSpc>
            </a:pPr>
            <a:r>
              <a:rPr lang="en-US" sz="2400" b="1" dirty="0"/>
              <a:t>Continued Memory Problems</a:t>
            </a:r>
          </a:p>
        </p:txBody>
      </p:sp>
      <p:sp>
        <p:nvSpPr>
          <p:cNvPr id="68613" name="Text Box 5"/>
          <p:cNvSpPr txBox="1">
            <a:spLocks noChangeArrowheads="1"/>
          </p:cNvSpPr>
          <p:nvPr/>
        </p:nvSpPr>
        <p:spPr bwMode="auto">
          <a:xfrm>
            <a:off x="6324600" y="4452938"/>
            <a:ext cx="3962400" cy="1274762"/>
          </a:xfrm>
          <a:prstGeom prst="rect">
            <a:avLst/>
          </a:prstGeom>
          <a:noFill/>
          <a:ln w="9525">
            <a:noFill/>
            <a:miter lim="800000"/>
            <a:headEnd/>
            <a:tailEnd/>
          </a:ln>
        </p:spPr>
        <p:txBody>
          <a:bodyPr>
            <a:spAutoFit/>
          </a:bodyPr>
          <a:lstStyle/>
          <a:p>
            <a:pPr algn="r">
              <a:lnSpc>
                <a:spcPct val="80000"/>
              </a:lnSpc>
            </a:pPr>
            <a:r>
              <a:rPr lang="en-US" sz="2400" b="1" dirty="0"/>
              <a:t>Intense Feelings</a:t>
            </a:r>
          </a:p>
          <a:p>
            <a:pPr algn="r">
              <a:lnSpc>
                <a:spcPct val="80000"/>
              </a:lnSpc>
            </a:pPr>
            <a:r>
              <a:rPr lang="en-US" sz="2400" b="1" dirty="0"/>
              <a:t>Mood Swings</a:t>
            </a:r>
          </a:p>
          <a:p>
            <a:pPr algn="r">
              <a:lnSpc>
                <a:spcPct val="80000"/>
              </a:lnSpc>
            </a:pPr>
            <a:r>
              <a:rPr lang="en-US" sz="2400" b="1" dirty="0"/>
              <a:t>Other Substance Abuse</a:t>
            </a:r>
          </a:p>
          <a:p>
            <a:pPr algn="r">
              <a:lnSpc>
                <a:spcPct val="80000"/>
              </a:lnSpc>
            </a:pPr>
            <a:r>
              <a:rPr lang="en-US" sz="2400" b="1" dirty="0"/>
              <a:t>Inability to Prioritiz</a:t>
            </a:r>
            <a:r>
              <a:rPr lang="en-US" b="1" dirty="0"/>
              <a:t>e</a:t>
            </a:r>
          </a:p>
        </p:txBody>
      </p:sp>
      <p:grpSp>
        <p:nvGrpSpPr>
          <p:cNvPr id="6" name="Group 8"/>
          <p:cNvGrpSpPr>
            <a:grpSpLocks/>
          </p:cNvGrpSpPr>
          <p:nvPr/>
        </p:nvGrpSpPr>
        <p:grpSpPr bwMode="auto">
          <a:xfrm>
            <a:off x="0" y="0"/>
            <a:ext cx="12192000" cy="533400"/>
            <a:chOff x="228600" y="152400"/>
            <a:chExt cx="8641080" cy="548640"/>
          </a:xfrm>
        </p:grpSpPr>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71352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339273" y="687670"/>
            <a:ext cx="8642927" cy="455330"/>
          </a:xfrm>
        </p:spPr>
        <p:txBody>
          <a:bodyPr>
            <a:normAutofit fontScale="90000"/>
          </a:bodyPr>
          <a:lstStyle/>
          <a:p>
            <a:r>
              <a:rPr lang="en-US" b="1" dirty="0" smtClean="0"/>
              <a:t>THE WALL AND PAW</a:t>
            </a:r>
          </a:p>
        </p:txBody>
      </p:sp>
      <p:sp>
        <p:nvSpPr>
          <p:cNvPr id="83971" name="Freeform 10"/>
          <p:cNvSpPr>
            <a:spLocks/>
          </p:cNvSpPr>
          <p:nvPr/>
        </p:nvSpPr>
        <p:spPr bwMode="auto">
          <a:xfrm>
            <a:off x="1752600" y="3898384"/>
            <a:ext cx="8890000" cy="369332"/>
          </a:xfrm>
          <a:custGeom>
            <a:avLst/>
            <a:gdLst>
              <a:gd name="T0" fmla="*/ 0 w 5600"/>
              <a:gd name="T1" fmla="*/ 2147483647 h 3480"/>
              <a:gd name="T2" fmla="*/ 2147483647 w 5600"/>
              <a:gd name="T3" fmla="*/ 2147483647 h 3480"/>
              <a:gd name="T4" fmla="*/ 2147483647 w 5600"/>
              <a:gd name="T5" fmla="*/ 2147483647 h 3480"/>
              <a:gd name="T6" fmla="*/ 2147483647 w 5600"/>
              <a:gd name="T7" fmla="*/ 2147483647 h 3480"/>
              <a:gd name="T8" fmla="*/ 2147483647 w 5600"/>
              <a:gd name="T9" fmla="*/ 2147483647 h 3480"/>
              <a:gd name="T10" fmla="*/ 2147483647 w 5600"/>
              <a:gd name="T11" fmla="*/ 2147483647 h 3480"/>
              <a:gd name="T12" fmla="*/ 2147483647 w 5600"/>
              <a:gd name="T13" fmla="*/ 2147483647 h 3480"/>
              <a:gd name="T14" fmla="*/ 2147483647 w 5600"/>
              <a:gd name="T15" fmla="*/ 2147483647 h 3480"/>
              <a:gd name="T16" fmla="*/ 2147483647 w 5600"/>
              <a:gd name="T17" fmla="*/ 2147483647 h 3480"/>
              <a:gd name="T18" fmla="*/ 2147483647 w 5600"/>
              <a:gd name="T19" fmla="*/ 2147483647 h 3480"/>
              <a:gd name="T20" fmla="*/ 2147483647 w 5600"/>
              <a:gd name="T21" fmla="*/ 2147483647 h 3480"/>
              <a:gd name="T22" fmla="*/ 2147483647 w 5600"/>
              <a:gd name="T23" fmla="*/ 2147483647 h 3480"/>
              <a:gd name="T24" fmla="*/ 2147483647 w 5600"/>
              <a:gd name="T25" fmla="*/ 2147483647 h 3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0"/>
              <a:gd name="T40" fmla="*/ 0 h 3480"/>
              <a:gd name="T41" fmla="*/ 5600 w 5600"/>
              <a:gd name="T42" fmla="*/ 3480 h 3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0" h="3480">
                <a:moveTo>
                  <a:pt x="0" y="928"/>
                </a:moveTo>
                <a:cubicBezTo>
                  <a:pt x="108" y="768"/>
                  <a:pt x="216" y="608"/>
                  <a:pt x="384" y="496"/>
                </a:cubicBezTo>
                <a:cubicBezTo>
                  <a:pt x="552" y="384"/>
                  <a:pt x="784" y="320"/>
                  <a:pt x="1008" y="256"/>
                </a:cubicBezTo>
                <a:cubicBezTo>
                  <a:pt x="1232" y="192"/>
                  <a:pt x="1432" y="152"/>
                  <a:pt x="1728" y="112"/>
                </a:cubicBezTo>
                <a:cubicBezTo>
                  <a:pt x="2024" y="72"/>
                  <a:pt x="2488" y="32"/>
                  <a:pt x="2784" y="16"/>
                </a:cubicBezTo>
                <a:cubicBezTo>
                  <a:pt x="3080" y="0"/>
                  <a:pt x="3232" y="0"/>
                  <a:pt x="3504" y="16"/>
                </a:cubicBezTo>
                <a:cubicBezTo>
                  <a:pt x="3776" y="32"/>
                  <a:pt x="4176" y="80"/>
                  <a:pt x="4416" y="112"/>
                </a:cubicBezTo>
                <a:cubicBezTo>
                  <a:pt x="4656" y="144"/>
                  <a:pt x="4800" y="160"/>
                  <a:pt x="4944" y="208"/>
                </a:cubicBezTo>
                <a:cubicBezTo>
                  <a:pt x="5088" y="256"/>
                  <a:pt x="5176" y="304"/>
                  <a:pt x="5280" y="400"/>
                </a:cubicBezTo>
                <a:cubicBezTo>
                  <a:pt x="5384" y="496"/>
                  <a:pt x="5536" y="488"/>
                  <a:pt x="5568" y="784"/>
                </a:cubicBezTo>
                <a:cubicBezTo>
                  <a:pt x="5600" y="1080"/>
                  <a:pt x="5536" y="1760"/>
                  <a:pt x="5472" y="2176"/>
                </a:cubicBezTo>
                <a:cubicBezTo>
                  <a:pt x="5408" y="2592"/>
                  <a:pt x="5440" y="3080"/>
                  <a:pt x="5184" y="3280"/>
                </a:cubicBezTo>
                <a:cubicBezTo>
                  <a:pt x="4928" y="3480"/>
                  <a:pt x="4560" y="3344"/>
                  <a:pt x="3936" y="3376"/>
                </a:cubicBezTo>
              </a:path>
            </a:pathLst>
          </a:custGeom>
          <a:noFill/>
          <a:ln w="9525">
            <a:noFill/>
            <a:round/>
            <a:headEnd/>
            <a:tailEnd/>
          </a:ln>
        </p:spPr>
        <p:txBody>
          <a:bodyPr anchor="ctr">
            <a:spAutoFit/>
          </a:bodyPr>
          <a:lstStyle/>
          <a:p>
            <a:endParaRPr lang="en-US" dirty="0"/>
          </a:p>
        </p:txBody>
      </p:sp>
      <p:sp>
        <p:nvSpPr>
          <p:cNvPr id="83972" name="Oval 12"/>
          <p:cNvSpPr>
            <a:spLocks noChangeArrowheads="1"/>
          </p:cNvSpPr>
          <p:nvPr/>
        </p:nvSpPr>
        <p:spPr bwMode="auto">
          <a:xfrm>
            <a:off x="1524000" y="3702725"/>
            <a:ext cx="9144000" cy="519351"/>
          </a:xfrm>
          <a:prstGeom prst="ellipse">
            <a:avLst/>
          </a:prstGeom>
          <a:noFill/>
          <a:ln w="9525">
            <a:noFill/>
            <a:round/>
            <a:headEnd/>
            <a:tailEnd/>
          </a:ln>
        </p:spPr>
        <p:txBody>
          <a:bodyPr anchor="ctr">
            <a:spAutoFit/>
          </a:bodyPr>
          <a:lstStyle/>
          <a:p>
            <a:endParaRPr lang="en-US" dirty="0"/>
          </a:p>
        </p:txBody>
      </p:sp>
      <p:sp>
        <p:nvSpPr>
          <p:cNvPr id="83973" name="WordArt 27"/>
          <p:cNvSpPr>
            <a:spLocks noChangeArrowheads="1" noChangeShapeType="1" noTextEdit="1"/>
          </p:cNvSpPr>
          <p:nvPr/>
        </p:nvSpPr>
        <p:spPr bwMode="auto">
          <a:xfrm rot="63493">
            <a:off x="2427902" y="1819901"/>
            <a:ext cx="7162800" cy="2295918"/>
          </a:xfrm>
          <a:prstGeom prst="rect">
            <a:avLst/>
          </a:prstGeom>
        </p:spPr>
        <p:txBody>
          <a:bodyPr spcFirstLastPara="1" wrap="none" fromWordArt="1">
            <a:prstTxWarp prst="textArchUp">
              <a:avLst>
                <a:gd name="adj" fmla="val 10800004"/>
              </a:avLst>
            </a:prstTxWarp>
          </a:bodyPr>
          <a:lstStyle/>
          <a:p>
            <a:pPr algn="ctr"/>
            <a:r>
              <a:rPr lang="en-US" sz="3600" kern="10" dirty="0">
                <a:ln w="9525">
                  <a:solidFill>
                    <a:srgbClr val="000000"/>
                  </a:solidFill>
                  <a:round/>
                  <a:headEnd/>
                  <a:tailEnd/>
                </a:ln>
                <a:solidFill>
                  <a:srgbClr val="B2B2B2">
                    <a:alpha val="50195"/>
                  </a:srgbClr>
                </a:solidFill>
                <a:latin typeface="Times New Roman"/>
                <a:cs typeface="Times New Roman"/>
              </a:rPr>
              <a:t>PROTRACTED ABSTINENCE</a:t>
            </a:r>
          </a:p>
        </p:txBody>
      </p:sp>
      <p:sp>
        <p:nvSpPr>
          <p:cNvPr id="83974" name="WordArt 28"/>
          <p:cNvSpPr>
            <a:spLocks noChangeArrowheads="1" noChangeShapeType="1" noTextEdit="1"/>
          </p:cNvSpPr>
          <p:nvPr/>
        </p:nvSpPr>
        <p:spPr bwMode="auto">
          <a:xfrm>
            <a:off x="3810000" y="5334000"/>
            <a:ext cx="4343400" cy="990600"/>
          </a:xfrm>
          <a:prstGeom prst="rect">
            <a:avLst/>
          </a:prstGeom>
        </p:spPr>
        <p:txBody>
          <a:bodyPr wrap="none" fromWordArt="1">
            <a:prstTxWarp prst="textCanDown">
              <a:avLst>
                <a:gd name="adj" fmla="val 33333"/>
              </a:avLst>
            </a:prstTxWarp>
          </a:bodyPr>
          <a:lstStyle/>
          <a:p>
            <a:pPr algn="ctr"/>
            <a:r>
              <a:rPr lang="en-US" sz="3600" kern="10" dirty="0">
                <a:ln w="9525">
                  <a:solidFill>
                    <a:srgbClr val="000000"/>
                  </a:solidFill>
                  <a:round/>
                  <a:headEnd/>
                  <a:tailEnd/>
                </a:ln>
                <a:solidFill>
                  <a:srgbClr val="B2B2B2">
                    <a:alpha val="50195"/>
                  </a:srgbClr>
                </a:solidFill>
                <a:latin typeface="Times New Roman"/>
                <a:cs typeface="Times New Roman"/>
              </a:rPr>
              <a:t>THE WALL</a:t>
            </a:r>
          </a:p>
        </p:txBody>
      </p:sp>
      <p:sp>
        <p:nvSpPr>
          <p:cNvPr id="83975" name="Text Box 31"/>
          <p:cNvSpPr txBox="1">
            <a:spLocks noChangeArrowheads="1"/>
          </p:cNvSpPr>
          <p:nvPr/>
        </p:nvSpPr>
        <p:spPr bwMode="auto">
          <a:xfrm>
            <a:off x="2046902" y="3181609"/>
            <a:ext cx="3962400" cy="757130"/>
          </a:xfrm>
          <a:prstGeom prst="rect">
            <a:avLst/>
          </a:prstGeom>
          <a:noFill/>
          <a:ln w="9525">
            <a:noFill/>
            <a:miter lim="800000"/>
            <a:headEnd/>
            <a:tailEnd/>
          </a:ln>
        </p:spPr>
        <p:txBody>
          <a:bodyPr>
            <a:spAutoFit/>
          </a:bodyPr>
          <a:lstStyle/>
          <a:p>
            <a:pPr algn="ctr">
              <a:lnSpc>
                <a:spcPct val="60000"/>
              </a:lnSpc>
            </a:pPr>
            <a:r>
              <a:rPr lang="en-US" b="1" dirty="0"/>
              <a:t>Return to Old Behaviors</a:t>
            </a:r>
          </a:p>
          <a:p>
            <a:pPr algn="ctr">
              <a:lnSpc>
                <a:spcPct val="60000"/>
              </a:lnSpc>
            </a:pPr>
            <a:r>
              <a:rPr lang="en-US" b="1" dirty="0"/>
              <a:t>Anhedonia</a:t>
            </a:r>
          </a:p>
          <a:p>
            <a:pPr algn="ctr">
              <a:lnSpc>
                <a:spcPct val="60000"/>
              </a:lnSpc>
            </a:pPr>
            <a:r>
              <a:rPr lang="en-US" b="1" dirty="0"/>
              <a:t>Anger</a:t>
            </a:r>
          </a:p>
          <a:p>
            <a:pPr algn="ctr">
              <a:lnSpc>
                <a:spcPct val="60000"/>
              </a:lnSpc>
            </a:pPr>
            <a:r>
              <a:rPr lang="en-US" b="1" dirty="0"/>
              <a:t>Depression</a:t>
            </a:r>
          </a:p>
        </p:txBody>
      </p:sp>
      <p:sp>
        <p:nvSpPr>
          <p:cNvPr id="83976" name="Text Box 32"/>
          <p:cNvSpPr txBox="1">
            <a:spLocks noChangeArrowheads="1"/>
          </p:cNvSpPr>
          <p:nvPr/>
        </p:nvSpPr>
        <p:spPr bwMode="auto">
          <a:xfrm>
            <a:off x="5956531" y="3135668"/>
            <a:ext cx="4114800" cy="867930"/>
          </a:xfrm>
          <a:prstGeom prst="rect">
            <a:avLst/>
          </a:prstGeom>
          <a:noFill/>
          <a:ln w="9525">
            <a:noFill/>
            <a:miter lim="800000"/>
            <a:headEnd/>
            <a:tailEnd/>
          </a:ln>
        </p:spPr>
        <p:txBody>
          <a:bodyPr>
            <a:spAutoFit/>
          </a:bodyPr>
          <a:lstStyle/>
          <a:p>
            <a:pPr algn="ctr">
              <a:lnSpc>
                <a:spcPct val="70000"/>
              </a:lnSpc>
            </a:pPr>
            <a:r>
              <a:rPr lang="en-US" b="1" dirty="0"/>
              <a:t>Emotional Swings</a:t>
            </a:r>
          </a:p>
          <a:p>
            <a:pPr algn="ctr">
              <a:lnSpc>
                <a:spcPct val="70000"/>
              </a:lnSpc>
            </a:pPr>
            <a:r>
              <a:rPr lang="en-US" b="1" dirty="0"/>
              <a:t>Unclear Thinking</a:t>
            </a:r>
          </a:p>
          <a:p>
            <a:pPr algn="ctr">
              <a:lnSpc>
                <a:spcPct val="70000"/>
              </a:lnSpc>
            </a:pPr>
            <a:r>
              <a:rPr lang="en-US" b="1" dirty="0"/>
              <a:t>Isolation</a:t>
            </a:r>
          </a:p>
          <a:p>
            <a:pPr algn="ctr">
              <a:lnSpc>
                <a:spcPct val="70000"/>
              </a:lnSpc>
            </a:pPr>
            <a:r>
              <a:rPr lang="en-US" b="1" dirty="0"/>
              <a:t>Family Problems</a:t>
            </a:r>
          </a:p>
        </p:txBody>
      </p:sp>
      <p:sp>
        <p:nvSpPr>
          <p:cNvPr id="83977" name="Text Box 33"/>
          <p:cNvSpPr txBox="1">
            <a:spLocks noChangeArrowheads="1"/>
          </p:cNvSpPr>
          <p:nvPr/>
        </p:nvSpPr>
        <p:spPr bwMode="auto">
          <a:xfrm>
            <a:off x="4038600" y="4114801"/>
            <a:ext cx="4191000" cy="674031"/>
          </a:xfrm>
          <a:prstGeom prst="rect">
            <a:avLst/>
          </a:prstGeom>
          <a:noFill/>
          <a:ln w="9525">
            <a:noFill/>
            <a:miter lim="800000"/>
            <a:headEnd/>
            <a:tailEnd/>
          </a:ln>
        </p:spPr>
        <p:txBody>
          <a:bodyPr>
            <a:spAutoFit/>
          </a:bodyPr>
          <a:lstStyle/>
          <a:p>
            <a:pPr algn="ctr">
              <a:lnSpc>
                <a:spcPct val="70000"/>
              </a:lnSpc>
            </a:pPr>
            <a:r>
              <a:rPr lang="en-US" b="1" dirty="0"/>
              <a:t>Cravings Return</a:t>
            </a:r>
          </a:p>
          <a:p>
            <a:pPr algn="ctr">
              <a:lnSpc>
                <a:spcPct val="70000"/>
              </a:lnSpc>
            </a:pPr>
            <a:r>
              <a:rPr lang="en-US" b="1" dirty="0"/>
              <a:t>Irritability</a:t>
            </a:r>
          </a:p>
          <a:p>
            <a:pPr algn="ctr">
              <a:lnSpc>
                <a:spcPct val="70000"/>
              </a:lnSpc>
            </a:pPr>
            <a:r>
              <a:rPr lang="en-US" b="1" dirty="0"/>
              <a:t>Abstinence Violation</a:t>
            </a:r>
          </a:p>
        </p:txBody>
      </p:sp>
      <p:grpSp>
        <p:nvGrpSpPr>
          <p:cNvPr id="10" name="Group 8"/>
          <p:cNvGrpSpPr>
            <a:grpSpLocks/>
          </p:cNvGrpSpPr>
          <p:nvPr/>
        </p:nvGrpSpPr>
        <p:grpSpPr bwMode="auto">
          <a:xfrm>
            <a:off x="0" y="0"/>
            <a:ext cx="12192000" cy="533400"/>
            <a:chOff x="228600" y="152400"/>
            <a:chExt cx="8641080" cy="548640"/>
          </a:xfrm>
        </p:grpSpPr>
        <p:pic>
          <p:nvPicPr>
            <p:cNvPr id="11"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784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WHAT IS POST ACUTE WITHDRAWAL (PAW)</a:t>
            </a:r>
          </a:p>
        </p:txBody>
      </p:sp>
      <p:sp>
        <p:nvSpPr>
          <p:cNvPr id="84995" name="Content Placeholder 2"/>
          <p:cNvSpPr>
            <a:spLocks noGrp="1"/>
          </p:cNvSpPr>
          <p:nvPr>
            <p:ph idx="1"/>
          </p:nvPr>
        </p:nvSpPr>
        <p:spPr/>
        <p:txBody>
          <a:bodyPr>
            <a:normAutofit/>
          </a:bodyPr>
          <a:lstStyle/>
          <a:p>
            <a:r>
              <a:rPr lang="en-US" sz="3600" b="1" dirty="0" smtClean="0">
                <a:effectLst>
                  <a:outerShdw blurRad="38100" dist="38100" dir="2700000" algn="tl">
                    <a:srgbClr val="000000">
                      <a:alpha val="43137"/>
                    </a:srgbClr>
                  </a:outerShdw>
                </a:effectLst>
              </a:rPr>
              <a:t>STRESS SENSITIVE</a:t>
            </a:r>
          </a:p>
          <a:p>
            <a:r>
              <a:rPr lang="en-US" sz="3600" b="1" dirty="0" smtClean="0">
                <a:effectLst>
                  <a:outerShdw blurRad="38100" dist="38100" dir="2700000" algn="tl">
                    <a:srgbClr val="000000">
                      <a:alpha val="43137"/>
                    </a:srgbClr>
                  </a:outerShdw>
                </a:effectLst>
              </a:rPr>
              <a:t>NEUROLOGICAL SYNDROME</a:t>
            </a:r>
          </a:p>
          <a:p>
            <a:r>
              <a:rPr lang="en-US" sz="3600" b="1" dirty="0" smtClean="0">
                <a:effectLst>
                  <a:outerShdw blurRad="38100" dist="38100" dir="2700000" algn="tl">
                    <a:srgbClr val="000000">
                      <a:alpha val="43137"/>
                    </a:srgbClr>
                  </a:outerShdw>
                </a:effectLst>
              </a:rPr>
              <a:t>STARTS AFTER THE ACUTE ABSTINENCE SYNDROME</a:t>
            </a:r>
          </a:p>
          <a:p>
            <a:r>
              <a:rPr lang="en-US" sz="3600" b="1" dirty="0" smtClean="0">
                <a:effectLst>
                  <a:outerShdw blurRad="38100" dist="38100" dir="2700000" algn="tl">
                    <a:srgbClr val="000000">
                      <a:alpha val="43137"/>
                    </a:srgbClr>
                  </a:outerShdw>
                </a:effectLst>
              </a:rPr>
              <a:t>LASTS FOR MONTHS (SOMETIMES MORE) INTO RECOVERY</a:t>
            </a:r>
          </a:p>
          <a:p>
            <a:r>
              <a:rPr lang="en-US" sz="3600" b="1" dirty="0" smtClean="0">
                <a:effectLst>
                  <a:outerShdw blurRad="38100" dist="38100" dir="2700000" algn="tl">
                    <a:srgbClr val="000000">
                      <a:alpha val="43137"/>
                    </a:srgbClr>
                  </a:outerShdw>
                </a:effectLst>
              </a:rPr>
              <a:t>FOR METH 6-20 WEEKS</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9660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Intervention </a:t>
            </a:r>
          </a:p>
        </p:txBody>
      </p:sp>
      <p:sp>
        <p:nvSpPr>
          <p:cNvPr id="3" name="Content Placeholder 2"/>
          <p:cNvSpPr>
            <a:spLocks noGrp="1"/>
          </p:cNvSpPr>
          <p:nvPr>
            <p:ph idx="1"/>
          </p:nvPr>
        </p:nvSpPr>
        <p:spPr>
          <a:xfrm>
            <a:off x="2819400" y="1371600"/>
            <a:ext cx="7772400" cy="5486400"/>
          </a:xfrm>
        </p:spPr>
        <p:txBody>
          <a:bodyPr/>
          <a:lstStyle/>
          <a:p>
            <a:pPr>
              <a:defRPr/>
            </a:pPr>
            <a:r>
              <a:rPr lang="en-US" dirty="0" smtClean="0"/>
              <a:t>Personal Strategies </a:t>
            </a:r>
            <a:r>
              <a:rPr lang="en-US" sz="2000" dirty="0"/>
              <a:t>Cont.</a:t>
            </a:r>
            <a:endParaRPr lang="en-US" dirty="0" smtClean="0"/>
          </a:p>
          <a:p>
            <a:pPr lvl="1">
              <a:defRPr/>
            </a:pPr>
            <a:r>
              <a:rPr lang="en-US" dirty="0" smtClean="0"/>
              <a:t>Prompt, motivate, encourage action </a:t>
            </a:r>
          </a:p>
          <a:p>
            <a:pPr lvl="2">
              <a:defRPr/>
            </a:pPr>
            <a:r>
              <a:rPr lang="en-US" dirty="0" smtClean="0"/>
              <a:t>Assessment</a:t>
            </a:r>
          </a:p>
          <a:p>
            <a:pPr lvl="2">
              <a:defRPr/>
            </a:pPr>
            <a:r>
              <a:rPr lang="en-US" dirty="0" smtClean="0"/>
              <a:t>Treatment options</a:t>
            </a:r>
          </a:p>
          <a:p>
            <a:pPr lvl="2">
              <a:defRPr/>
            </a:pPr>
            <a:r>
              <a:rPr lang="en-US" dirty="0" smtClean="0"/>
              <a:t>Facilitate follow through</a:t>
            </a:r>
          </a:p>
          <a:p>
            <a:pPr marL="914400" lvl="2" indent="0">
              <a:buNone/>
              <a:defRPr/>
            </a:pPr>
            <a:endParaRPr lang="en-US" dirty="0" smtClean="0"/>
          </a:p>
          <a:p>
            <a:pPr lvl="1">
              <a:defRPr/>
            </a:pPr>
            <a:r>
              <a:rPr lang="en-US" dirty="0" smtClean="0"/>
              <a:t>Impose Consequences for Failure</a:t>
            </a:r>
          </a:p>
          <a:p>
            <a:pPr lvl="2">
              <a:defRPr/>
            </a:pPr>
            <a:r>
              <a:rPr lang="en-US" dirty="0" smtClean="0"/>
              <a:t>Safety – Don’t antagonize if they are intoxicated</a:t>
            </a:r>
          </a:p>
          <a:p>
            <a:pPr lvl="2">
              <a:defRPr/>
            </a:pPr>
            <a:r>
              <a:rPr lang="en-US" dirty="0" smtClean="0"/>
              <a:t>Pain is the addicts best friend</a:t>
            </a:r>
          </a:p>
          <a:p>
            <a:pPr lvl="2">
              <a:defRPr/>
            </a:pPr>
            <a:r>
              <a:rPr lang="en-US" dirty="0" smtClean="0"/>
              <a:t>Do not give in or take back consequences you imposed or threatened. </a:t>
            </a:r>
          </a:p>
          <a:p>
            <a:pPr lvl="2">
              <a:defRPr/>
            </a:pPr>
            <a:r>
              <a:rPr lang="en-US" dirty="0" smtClean="0"/>
              <a:t>Report crime</a:t>
            </a:r>
            <a:endParaRPr lang="en-US" dirty="0"/>
          </a:p>
          <a:p>
            <a:pPr lvl="2">
              <a:defRPr/>
            </a:pPr>
            <a:endParaRPr lang="en-US" dirty="0"/>
          </a:p>
        </p:txBody>
      </p:sp>
      <p:grpSp>
        <p:nvGrpSpPr>
          <p:cNvPr id="39940" name="Group 8"/>
          <p:cNvGrpSpPr>
            <a:grpSpLocks/>
          </p:cNvGrpSpPr>
          <p:nvPr/>
        </p:nvGrpSpPr>
        <p:grpSpPr bwMode="auto">
          <a:xfrm>
            <a:off x="0" y="0"/>
            <a:ext cx="12192000" cy="533400"/>
            <a:chOff x="228600" y="152400"/>
            <a:chExt cx="8641080" cy="548640"/>
          </a:xfrm>
        </p:grpSpPr>
        <p:pic>
          <p:nvPicPr>
            <p:cNvPr id="39941"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7673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197331" y="479528"/>
            <a:ext cx="9684327" cy="792162"/>
          </a:xfrm>
        </p:spPr>
        <p:txBody>
          <a:bodyPr/>
          <a:lstStyle/>
          <a:p>
            <a:r>
              <a:rPr lang="en-US" b="1" dirty="0" smtClean="0"/>
              <a:t>P.A.W. </a:t>
            </a:r>
            <a:r>
              <a:rPr lang="en-US" b="1" dirty="0" smtClean="0"/>
              <a:t>CORE SYMPTOMS</a:t>
            </a:r>
          </a:p>
        </p:txBody>
      </p:sp>
      <p:sp>
        <p:nvSpPr>
          <p:cNvPr id="86019" name="Content Placeholder 2"/>
          <p:cNvSpPr>
            <a:spLocks noGrp="1"/>
          </p:cNvSpPr>
          <p:nvPr>
            <p:ph idx="1"/>
          </p:nvPr>
        </p:nvSpPr>
        <p:spPr>
          <a:xfrm>
            <a:off x="738909" y="1143001"/>
            <a:ext cx="9700491" cy="4983163"/>
          </a:xfrm>
        </p:spPr>
        <p:txBody>
          <a:bodyPr>
            <a:normAutofit fontScale="92500" lnSpcReduction="10000"/>
          </a:bodyPr>
          <a:lstStyle/>
          <a:p>
            <a:pPr>
              <a:lnSpc>
                <a:spcPct val="130000"/>
              </a:lnSpc>
            </a:pPr>
            <a:r>
              <a:rPr lang="en-US" b="1" i="1" dirty="0"/>
              <a:t>SYMPTOM SEVERITY BASED ON LEVEL OF NEUROLOGICAL DYSFUNCTION AND DEGREE OF PSYCHOSOCIAL STRESS</a:t>
            </a:r>
          </a:p>
          <a:p>
            <a:pPr lvl="1">
              <a:lnSpc>
                <a:spcPct val="130000"/>
              </a:lnSpc>
            </a:pPr>
            <a:r>
              <a:rPr lang="en-US" sz="3200" b="1" dirty="0"/>
              <a:t>Restlessness and Irritability  </a:t>
            </a:r>
          </a:p>
          <a:p>
            <a:pPr lvl="1">
              <a:lnSpc>
                <a:spcPct val="130000"/>
              </a:lnSpc>
            </a:pPr>
            <a:r>
              <a:rPr lang="en-US" sz="3200" b="1" dirty="0"/>
              <a:t>Euphoric Content Dreams</a:t>
            </a:r>
          </a:p>
          <a:p>
            <a:pPr lvl="1">
              <a:lnSpc>
                <a:spcPct val="130000"/>
              </a:lnSpc>
            </a:pPr>
            <a:r>
              <a:rPr lang="en-US" sz="3200" b="1" dirty="0"/>
              <a:t>Anxiety</a:t>
            </a:r>
          </a:p>
          <a:p>
            <a:pPr lvl="1">
              <a:lnSpc>
                <a:spcPct val="130000"/>
              </a:lnSpc>
            </a:pPr>
            <a:r>
              <a:rPr lang="en-US" sz="3200" b="1" dirty="0"/>
              <a:t>Distractibility</a:t>
            </a:r>
          </a:p>
          <a:p>
            <a:pPr lvl="1">
              <a:lnSpc>
                <a:spcPct val="130000"/>
              </a:lnSpc>
            </a:pPr>
            <a:r>
              <a:rPr lang="en-US" sz="3200" b="1" dirty="0"/>
              <a:t>Intense Craving</a:t>
            </a:r>
          </a:p>
          <a:p>
            <a:pPr lvl="1">
              <a:lnSpc>
                <a:spcPct val="130000"/>
              </a:lnSpc>
            </a:pPr>
            <a:r>
              <a:rPr lang="en-US" sz="3200" b="1" dirty="0"/>
              <a:t>Executive Functioning</a:t>
            </a:r>
          </a:p>
          <a:p>
            <a:pPr lvl="1">
              <a:lnSpc>
                <a:spcPct val="130000"/>
              </a:lnSpc>
            </a:pPr>
            <a:endParaRPr lang="en-US" dirty="0" smtClean="0"/>
          </a:p>
          <a:p>
            <a:pPr lvl="1">
              <a:lnSpc>
                <a:spcPct val="130000"/>
              </a:lnSpc>
              <a:buFont typeface="Wingdings 2" pitchFamily="18" charset="2"/>
              <a:buNone/>
            </a:pPr>
            <a:endParaRPr lang="en-US" dirty="0" smtClean="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99205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defRPr/>
            </a:pPr>
            <a:r>
              <a:rPr lang="en-US" b="1" dirty="0" smtClean="0"/>
              <a:t>MANAGEMENT OF PAW</a:t>
            </a:r>
            <a:br>
              <a:rPr lang="en-US" b="1" dirty="0" smtClean="0"/>
            </a:br>
            <a:r>
              <a:rPr lang="en-US" sz="3600" b="1" i="1" dirty="0"/>
              <a:t>(NEUROPSYCHOLOGICAL REHABILITATION)</a:t>
            </a:r>
          </a:p>
        </p:txBody>
      </p:sp>
      <p:sp>
        <p:nvSpPr>
          <p:cNvPr id="88067" name="Content Placeholder 2"/>
          <p:cNvSpPr>
            <a:spLocks noGrp="1"/>
          </p:cNvSpPr>
          <p:nvPr>
            <p:ph idx="1"/>
          </p:nvPr>
        </p:nvSpPr>
        <p:spPr/>
        <p:txBody>
          <a:bodyPr>
            <a:normAutofit lnSpcReduction="10000"/>
          </a:bodyPr>
          <a:lstStyle/>
          <a:p>
            <a:r>
              <a:rPr lang="en-US" b="1" dirty="0"/>
              <a:t>RELATIONAL AND SPIRITUAL</a:t>
            </a:r>
          </a:p>
          <a:p>
            <a:r>
              <a:rPr lang="en-US" b="1" dirty="0"/>
              <a:t>EDUCATION</a:t>
            </a:r>
          </a:p>
          <a:p>
            <a:pPr lvl="1"/>
            <a:r>
              <a:rPr lang="en-US" dirty="0"/>
              <a:t>MANAGEMENT OF CRAVING AND PAW</a:t>
            </a:r>
          </a:p>
          <a:p>
            <a:r>
              <a:rPr lang="en-US" b="1" dirty="0"/>
              <a:t>LIFESTYLE ASSESSMENT</a:t>
            </a:r>
          </a:p>
          <a:p>
            <a:pPr lvl="1"/>
            <a:r>
              <a:rPr lang="en-US" dirty="0"/>
              <a:t>NUTRITIONAL</a:t>
            </a:r>
          </a:p>
          <a:p>
            <a:pPr lvl="1"/>
            <a:r>
              <a:rPr lang="en-US" dirty="0"/>
              <a:t>SLEEP/WAKE</a:t>
            </a:r>
          </a:p>
          <a:p>
            <a:r>
              <a:rPr lang="en-US" b="1" dirty="0"/>
              <a:t>BEHAVIORAL MANAGEMENT</a:t>
            </a:r>
          </a:p>
          <a:p>
            <a:pPr lvl="1"/>
            <a:r>
              <a:rPr lang="en-US" dirty="0"/>
              <a:t>FOUNDATION PROGRAM</a:t>
            </a:r>
          </a:p>
          <a:p>
            <a:pPr lvl="1"/>
            <a:r>
              <a:rPr lang="en-US" dirty="0"/>
              <a:t>SAFETY PLAN</a:t>
            </a:r>
          </a:p>
          <a:p>
            <a:r>
              <a:rPr lang="en-US" b="1" dirty="0"/>
              <a:t>PHARMACOLOGICAL</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8797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8" y="533400"/>
            <a:ext cx="10515600" cy="1752600"/>
          </a:xfrm>
        </p:spPr>
        <p:txBody>
          <a:bodyPr>
            <a:normAutofit/>
          </a:bodyPr>
          <a:lstStyle/>
          <a:p>
            <a:r>
              <a:rPr lang="en-US" b="1" dirty="0" smtClean="0"/>
              <a:t>WORKING WITH </a:t>
            </a:r>
            <a:r>
              <a:rPr lang="en-US" b="1" dirty="0" smtClean="0"/>
              <a:t>NARCISSISM</a:t>
            </a:r>
            <a:br>
              <a:rPr lang="en-US" b="1" dirty="0" smtClean="0"/>
            </a:br>
            <a:r>
              <a:rPr lang="en-US" b="1" dirty="0" smtClean="0"/>
              <a:t>    </a:t>
            </a:r>
            <a:r>
              <a:rPr lang="en-US" b="1" dirty="0" smtClean="0"/>
              <a:t>Traits and Characteristics </a:t>
            </a:r>
            <a:endParaRPr lang="en-US" b="1" dirty="0"/>
          </a:p>
        </p:txBody>
      </p:sp>
      <p:sp>
        <p:nvSpPr>
          <p:cNvPr id="3" name="Content Placeholder 2"/>
          <p:cNvSpPr>
            <a:spLocks noGrp="1"/>
          </p:cNvSpPr>
          <p:nvPr>
            <p:ph idx="1"/>
          </p:nvPr>
        </p:nvSpPr>
        <p:spPr>
          <a:xfrm>
            <a:off x="891957" y="2956156"/>
            <a:ext cx="10515600" cy="4351338"/>
          </a:xfrm>
        </p:spPr>
        <p:txBody>
          <a:bodyPr>
            <a:normAutofit/>
          </a:bodyPr>
          <a:lstStyle/>
          <a:p>
            <a:r>
              <a:rPr lang="en-US" sz="3600" b="1" dirty="0" smtClean="0"/>
              <a:t>“Hooking” grandiosity</a:t>
            </a:r>
          </a:p>
          <a:p>
            <a:r>
              <a:rPr lang="en-US" sz="3600" b="1" dirty="0" smtClean="0"/>
              <a:t>Working with sensitivity to criticism</a:t>
            </a:r>
          </a:p>
          <a:p>
            <a:r>
              <a:rPr lang="en-US" sz="3600" b="1" dirty="0" smtClean="0"/>
              <a:t>Understanding empathy</a:t>
            </a:r>
          </a:p>
          <a:p>
            <a:r>
              <a:rPr lang="en-US" sz="3600" b="1" dirty="0" smtClean="0"/>
              <a:t>Grandiosity as a cover for the hurt and loneliness the person feels on the inside</a:t>
            </a:r>
            <a:endParaRPr lang="en-US" sz="3600"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9925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34473" y="274638"/>
            <a:ext cx="9527309" cy="1143000"/>
          </a:xfrm>
        </p:spPr>
        <p:txBody>
          <a:bodyPr>
            <a:normAutofit/>
          </a:bodyPr>
          <a:lstStyle/>
          <a:p>
            <a:pPr>
              <a:defRPr/>
            </a:pPr>
            <a:r>
              <a:rPr lang="en-US" b="1" dirty="0"/>
              <a:t>CRAVING</a:t>
            </a:r>
            <a:endParaRPr lang="en-US" b="1" dirty="0">
              <a:solidFill>
                <a:schemeClr val="folHlink"/>
              </a:solidFill>
            </a:endParaRPr>
          </a:p>
        </p:txBody>
      </p:sp>
      <p:sp>
        <p:nvSpPr>
          <p:cNvPr id="20483" name="Rectangle 3"/>
          <p:cNvSpPr>
            <a:spLocks noGrp="1" noChangeArrowheads="1"/>
          </p:cNvSpPr>
          <p:nvPr>
            <p:ph idx="1"/>
          </p:nvPr>
        </p:nvSpPr>
        <p:spPr>
          <a:xfrm>
            <a:off x="1034473" y="1882775"/>
            <a:ext cx="9176327" cy="4572000"/>
          </a:xfrm>
        </p:spPr>
        <p:txBody>
          <a:bodyPr>
            <a:normAutofit/>
          </a:bodyPr>
          <a:lstStyle/>
          <a:p>
            <a:pPr marL="548640" indent="-411480">
              <a:buClr>
                <a:schemeClr val="tx1">
                  <a:shade val="95000"/>
                </a:schemeClr>
              </a:buClr>
              <a:buFont typeface="Wingdings 2"/>
              <a:buChar char=""/>
              <a:defRPr/>
            </a:pPr>
            <a:r>
              <a:rPr lang="en-US" sz="3200" b="1" i="1" dirty="0" smtClean="0">
                <a:effectLst>
                  <a:outerShdw blurRad="38100" dist="38100" dir="2700000" algn="tl">
                    <a:srgbClr val="000000">
                      <a:alpha val="43137"/>
                    </a:srgbClr>
                  </a:outerShdw>
                </a:effectLst>
              </a:rPr>
              <a:t>CLASSIFIACTION OF CRAVING</a:t>
            </a:r>
          </a:p>
          <a:p>
            <a:pPr marL="868680" lvl="1" indent="-283464">
              <a:buFont typeface="Wingdings 2"/>
              <a:buChar char=""/>
              <a:defRPr/>
            </a:pPr>
            <a:r>
              <a:rPr lang="en-US" sz="2800" b="1" dirty="0" smtClean="0"/>
              <a:t>Situational triggers</a:t>
            </a:r>
          </a:p>
          <a:p>
            <a:pPr marL="1133856" lvl="2">
              <a:buFont typeface="Wingdings"/>
              <a:buChar char=""/>
              <a:defRPr/>
            </a:pPr>
            <a:r>
              <a:rPr lang="en-US" sz="2800" b="1" dirty="0" smtClean="0"/>
              <a:t>Environment (People, Places And Things)</a:t>
            </a:r>
          </a:p>
          <a:p>
            <a:pPr marL="868680" lvl="1" indent="-283464">
              <a:buFont typeface="Wingdings 2"/>
              <a:buChar char=""/>
              <a:defRPr/>
            </a:pPr>
            <a:r>
              <a:rPr lang="en-US" sz="2800" b="1" dirty="0" smtClean="0"/>
              <a:t>Emotional triggers</a:t>
            </a:r>
          </a:p>
          <a:p>
            <a:pPr marL="1133856" lvl="2">
              <a:buFont typeface="Wingdings"/>
              <a:buChar char=""/>
              <a:defRPr/>
            </a:pPr>
            <a:r>
              <a:rPr lang="en-US" sz="2800" b="1" dirty="0" smtClean="0"/>
              <a:t>Internal (Hungry, Angry, Lonely, Tired, Reward and Bored)</a:t>
            </a:r>
          </a:p>
          <a:p>
            <a:pPr marL="868680" lvl="1" indent="-283464">
              <a:buFont typeface="Wingdings 2"/>
              <a:buChar char=""/>
              <a:defRPr/>
            </a:pPr>
            <a:r>
              <a:rPr lang="en-US" sz="2800" b="1" dirty="0" smtClean="0"/>
              <a:t>Acute Abstinence Syndrome</a:t>
            </a:r>
          </a:p>
          <a:p>
            <a:pPr marL="868680" lvl="1" indent="-283464">
              <a:buFont typeface="Wingdings 2"/>
              <a:buChar char=""/>
              <a:defRPr/>
            </a:pPr>
            <a:r>
              <a:rPr lang="en-US" sz="2800" b="1" dirty="0" smtClean="0"/>
              <a:t>Stress</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3526545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59594" y="471055"/>
            <a:ext cx="9257145" cy="1431925"/>
          </a:xfrm>
        </p:spPr>
        <p:txBody>
          <a:bodyPr>
            <a:normAutofit/>
          </a:bodyPr>
          <a:lstStyle/>
          <a:p>
            <a:pPr>
              <a:defRPr/>
            </a:pPr>
            <a:r>
              <a:rPr lang="en-US" b="1" dirty="0" smtClean="0"/>
              <a:t>CRAVING:</a:t>
            </a:r>
            <a:br>
              <a:rPr lang="en-US" b="1" dirty="0" smtClean="0"/>
            </a:br>
            <a:r>
              <a:rPr lang="en-US" b="1" dirty="0" smtClean="0"/>
              <a:t>MOST COMMON CRAVING TRIGGERS</a:t>
            </a:r>
          </a:p>
        </p:txBody>
      </p:sp>
      <p:sp>
        <p:nvSpPr>
          <p:cNvPr id="21507" name="Rectangle 3"/>
          <p:cNvSpPr>
            <a:spLocks noGrp="1" noChangeArrowheads="1"/>
          </p:cNvSpPr>
          <p:nvPr>
            <p:ph type="body" sz="half" idx="1"/>
          </p:nvPr>
        </p:nvSpPr>
        <p:spPr>
          <a:xfrm>
            <a:off x="1051283" y="2183476"/>
            <a:ext cx="10196947" cy="4461164"/>
          </a:xfrm>
        </p:spPr>
        <p:txBody>
          <a:bodyPr>
            <a:noAutofit/>
          </a:bodyPr>
          <a:lstStyle/>
          <a:p>
            <a:pPr marL="548640" indent="-411480">
              <a:buClr>
                <a:schemeClr val="tx1">
                  <a:shade val="95000"/>
                </a:schemeClr>
              </a:buClr>
              <a:buFont typeface="Wingdings 2"/>
              <a:buChar char=""/>
              <a:defRPr/>
            </a:pPr>
            <a:r>
              <a:rPr lang="en-US" b="1" dirty="0">
                <a:effectLst>
                  <a:outerShdw blurRad="38100" dist="38100" dir="2700000" algn="tl">
                    <a:srgbClr val="000000">
                      <a:alpha val="43137"/>
                    </a:srgbClr>
                  </a:outerShdw>
                </a:effectLst>
              </a:rPr>
              <a:t>In presence of:</a:t>
            </a:r>
          </a:p>
          <a:p>
            <a:pPr marL="868680" lvl="1" indent="-283464">
              <a:buFont typeface="Wingdings 2"/>
              <a:buChar char=""/>
              <a:defRPr/>
            </a:pPr>
            <a:r>
              <a:rPr lang="en-US" sz="2800" dirty="0"/>
              <a:t>Alcohol and drugs</a:t>
            </a:r>
          </a:p>
          <a:p>
            <a:pPr marL="868680" lvl="1" indent="-283464">
              <a:buFont typeface="Wingdings 2"/>
              <a:buChar char=""/>
              <a:defRPr/>
            </a:pPr>
            <a:r>
              <a:rPr lang="en-US" sz="2800" dirty="0"/>
              <a:t>Alcohol and drug users</a:t>
            </a:r>
          </a:p>
          <a:p>
            <a:pPr marL="868680" lvl="1" indent="-283464">
              <a:buFont typeface="Wingdings 2"/>
              <a:buChar char=""/>
              <a:defRPr/>
            </a:pPr>
            <a:r>
              <a:rPr lang="en-US" sz="2800" dirty="0"/>
              <a:t>Places where used to use or purchase</a:t>
            </a:r>
          </a:p>
          <a:p>
            <a:pPr marL="548640" indent="-411480">
              <a:buClr>
                <a:schemeClr val="tx1">
                  <a:shade val="95000"/>
                </a:schemeClr>
              </a:buClr>
              <a:buFont typeface="Wingdings 2"/>
              <a:buChar char=""/>
              <a:defRPr/>
            </a:pPr>
            <a:r>
              <a:rPr lang="en-US" b="1" dirty="0">
                <a:effectLst>
                  <a:outerShdw blurRad="38100" dist="38100" dir="2700000" algn="tl">
                    <a:srgbClr val="000000">
                      <a:alpha val="43137"/>
                    </a:srgbClr>
                  </a:outerShdw>
                </a:effectLst>
              </a:rPr>
              <a:t>Negative feeling states particularly </a:t>
            </a:r>
            <a:r>
              <a:rPr lang="en-US" b="1" dirty="0">
                <a:solidFill>
                  <a:srgbClr val="FF0000"/>
                </a:solidFill>
                <a:effectLst>
                  <a:outerShdw blurRad="38100" dist="38100" dir="2700000" algn="tl">
                    <a:srgbClr val="000000">
                      <a:alpha val="43137"/>
                    </a:srgbClr>
                  </a:outerShdw>
                </a:effectLst>
              </a:rPr>
              <a:t>anger</a:t>
            </a:r>
            <a:r>
              <a:rPr lang="en-US" b="1" dirty="0">
                <a:effectLst>
                  <a:outerShdw blurRad="38100" dist="38100" dir="2700000" algn="tl">
                    <a:srgbClr val="000000">
                      <a:alpha val="43137"/>
                    </a:srgbClr>
                  </a:outerShdw>
                </a:effectLst>
              </a:rPr>
              <a:t> but also:</a:t>
            </a:r>
          </a:p>
          <a:p>
            <a:pPr marL="868680" lvl="1" indent="-283464">
              <a:buFont typeface="Wingdings 2"/>
              <a:buChar char=""/>
              <a:defRPr/>
            </a:pPr>
            <a:r>
              <a:rPr lang="en-US" sz="2800" dirty="0"/>
              <a:t>Boredom</a:t>
            </a:r>
          </a:p>
          <a:p>
            <a:pPr marL="868680" lvl="1" indent="-283464">
              <a:buFont typeface="Wingdings 2"/>
              <a:buChar char=""/>
              <a:defRPr/>
            </a:pPr>
            <a:r>
              <a:rPr lang="en-US" sz="2800" dirty="0"/>
              <a:t>Loneliness</a:t>
            </a:r>
          </a:p>
          <a:p>
            <a:pPr marL="868680" lvl="1" indent="-283464">
              <a:buFont typeface="Wingdings 2"/>
              <a:buChar char=""/>
              <a:defRPr/>
            </a:pPr>
            <a:r>
              <a:rPr lang="en-US" sz="2800" dirty="0"/>
              <a:t>Fear</a:t>
            </a:r>
          </a:p>
          <a:p>
            <a:pPr marL="868680" lvl="1" indent="-283464">
              <a:buFont typeface="Wingdings 2"/>
              <a:buChar char=""/>
              <a:defRPr/>
            </a:pPr>
            <a:r>
              <a:rPr lang="en-US" sz="2800" dirty="0"/>
              <a:t>Anxiety</a:t>
            </a:r>
          </a:p>
        </p:txBody>
      </p:sp>
      <p:sp>
        <p:nvSpPr>
          <p:cNvPr id="5" name="Content Placeholder 4"/>
          <p:cNvSpPr>
            <a:spLocks noGrp="1"/>
          </p:cNvSpPr>
          <p:nvPr>
            <p:ph sz="half" idx="2"/>
          </p:nvPr>
        </p:nvSpPr>
        <p:spPr>
          <a:xfrm flipH="1">
            <a:off x="10439399" y="1995054"/>
            <a:ext cx="45719" cy="4100945"/>
          </a:xfrm>
        </p:spPr>
        <p:txBody>
          <a:bodyPr/>
          <a:lstStyle/>
          <a:p>
            <a:endParaRPr lang="en-US" dirty="0"/>
          </a:p>
        </p:txBody>
      </p:sp>
      <p:grpSp>
        <p:nvGrpSpPr>
          <p:cNvPr id="6" name="Group 8"/>
          <p:cNvGrpSpPr>
            <a:grpSpLocks/>
          </p:cNvGrpSpPr>
          <p:nvPr/>
        </p:nvGrpSpPr>
        <p:grpSpPr bwMode="auto">
          <a:xfrm>
            <a:off x="0" y="0"/>
            <a:ext cx="12192000" cy="533400"/>
            <a:chOff x="228600" y="152400"/>
            <a:chExt cx="8641080" cy="548640"/>
          </a:xfrm>
        </p:grpSpPr>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1045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27363" y="263525"/>
            <a:ext cx="10515600" cy="1325563"/>
          </a:xfrm>
        </p:spPr>
        <p:txBody>
          <a:bodyPr>
            <a:normAutofit/>
          </a:bodyPr>
          <a:lstStyle/>
          <a:p>
            <a:pPr>
              <a:defRPr/>
            </a:pPr>
            <a:r>
              <a:rPr lang="en-US" b="1" dirty="0" smtClean="0">
                <a:effectLst>
                  <a:outerShdw blurRad="38100" dist="38100" dir="2700000" algn="tl">
                    <a:srgbClr val="000000">
                      <a:alpha val="43137"/>
                    </a:srgbClr>
                  </a:outerShdw>
                </a:effectLst>
              </a:rPr>
              <a:t>MOST COMMON CRAVING TRIGGERS</a:t>
            </a:r>
            <a:endParaRPr lang="en-US" b="1" dirty="0" smtClean="0"/>
          </a:p>
        </p:txBody>
      </p:sp>
      <p:sp>
        <p:nvSpPr>
          <p:cNvPr id="91139" name="Rectangle 3"/>
          <p:cNvSpPr>
            <a:spLocks noGrp="1" noChangeArrowheads="1"/>
          </p:cNvSpPr>
          <p:nvPr>
            <p:ph idx="1"/>
          </p:nvPr>
        </p:nvSpPr>
        <p:spPr>
          <a:xfrm>
            <a:off x="1071418" y="1882775"/>
            <a:ext cx="9139382" cy="4572000"/>
          </a:xfrm>
        </p:spPr>
        <p:txBody>
          <a:bodyPr/>
          <a:lstStyle/>
          <a:p>
            <a:r>
              <a:rPr lang="en-US" b="1" dirty="0" smtClean="0"/>
              <a:t>Positive feeling states</a:t>
            </a:r>
          </a:p>
          <a:p>
            <a:r>
              <a:rPr lang="en-US" b="1" dirty="0" smtClean="0"/>
              <a:t>SEXUAL</a:t>
            </a:r>
          </a:p>
          <a:p>
            <a:r>
              <a:rPr lang="en-US" b="1" dirty="0" smtClean="0"/>
              <a:t>Physical pain</a:t>
            </a:r>
          </a:p>
          <a:p>
            <a:r>
              <a:rPr lang="en-US" b="1" dirty="0" smtClean="0"/>
              <a:t>Use of mood-altering prescription drugs</a:t>
            </a:r>
          </a:p>
          <a:p>
            <a:r>
              <a:rPr lang="en-US" b="1" dirty="0" smtClean="0"/>
              <a:t>Suddenly having a lot of cash</a:t>
            </a:r>
          </a:p>
          <a:p>
            <a:r>
              <a:rPr lang="en-US" b="1" dirty="0" smtClean="0"/>
              <a:t>Complacency</a:t>
            </a:r>
          </a:p>
          <a:p>
            <a:r>
              <a:rPr lang="en-US" b="1" dirty="0" smtClean="0"/>
              <a:t>Insomnia</a:t>
            </a:r>
          </a:p>
          <a:p>
            <a:r>
              <a:rPr lang="en-US" b="1" dirty="0" smtClean="0"/>
              <a:t>Sexual functioning</a:t>
            </a:r>
          </a:p>
          <a:p>
            <a:r>
              <a:rPr lang="en-US" b="1" dirty="0" smtClean="0"/>
              <a:t>WEIGHT GAIN</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71065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b="1" dirty="0" smtClean="0">
                <a:effectLst>
                  <a:outerShdw blurRad="38100" dist="38100" dir="2700000" algn="tl">
                    <a:srgbClr val="000000">
                      <a:alpha val="43137"/>
                    </a:srgbClr>
                  </a:outerShdw>
                </a:effectLst>
              </a:rPr>
              <a:t>CRAVING MANAGEMENT</a:t>
            </a:r>
          </a:p>
        </p:txBody>
      </p:sp>
      <p:sp>
        <p:nvSpPr>
          <p:cNvPr id="23555" name="Rectangle 3"/>
          <p:cNvSpPr>
            <a:spLocks noGrp="1" noChangeArrowheads="1"/>
          </p:cNvSpPr>
          <p:nvPr>
            <p:ph idx="1"/>
          </p:nvPr>
        </p:nvSpPr>
        <p:spPr>
          <a:xfrm>
            <a:off x="1080655" y="1882775"/>
            <a:ext cx="9130145" cy="4572000"/>
          </a:xfrm>
        </p:spPr>
        <p:txBody>
          <a:bodyPr>
            <a:normAutofit/>
          </a:bodyPr>
          <a:lstStyle/>
          <a:p>
            <a:pPr marL="548640" indent="-411480">
              <a:buClr>
                <a:schemeClr val="tx1">
                  <a:shade val="95000"/>
                </a:schemeClr>
              </a:buClr>
              <a:buFont typeface="Wingdings 2"/>
              <a:buChar char=""/>
              <a:defRPr/>
            </a:pPr>
            <a:r>
              <a:rPr lang="en-US" sz="3600" b="1" dirty="0">
                <a:effectLst>
                  <a:outerShdw blurRad="38100" dist="38100" dir="2700000" algn="tl">
                    <a:srgbClr val="000000">
                      <a:alpha val="43137"/>
                    </a:srgbClr>
                  </a:outerShdw>
                </a:effectLst>
              </a:rPr>
              <a:t>Psychotherapy</a:t>
            </a:r>
          </a:p>
          <a:p>
            <a:pPr marL="948690" lvl="1" indent="-411480">
              <a:buClr>
                <a:schemeClr val="tx1">
                  <a:shade val="95000"/>
                </a:schemeClr>
              </a:buClr>
              <a:buFont typeface="Wingdings 2"/>
              <a:buChar char=""/>
              <a:defRPr/>
            </a:pPr>
            <a:r>
              <a:rPr lang="en-US" b="1" dirty="0" smtClean="0">
                <a:effectLst>
                  <a:outerShdw blurRad="38100" dist="38100" dir="2700000" algn="tl">
                    <a:srgbClr val="000000">
                      <a:alpha val="43137"/>
                    </a:srgbClr>
                  </a:outerShdw>
                </a:effectLst>
              </a:rPr>
              <a:t>Group Approaches-FOCUS ON UNMANAGEABILITY AND POWERLESSNESS ORIENTED GROUPS</a:t>
            </a:r>
          </a:p>
          <a:p>
            <a:pPr marL="868680" lvl="1" indent="-283464">
              <a:buFont typeface="Wingdings 2"/>
              <a:buChar char=""/>
              <a:defRPr/>
            </a:pPr>
            <a:r>
              <a:rPr lang="en-US" sz="3200" b="1" dirty="0"/>
              <a:t>Behavior Therapy</a:t>
            </a:r>
          </a:p>
          <a:p>
            <a:pPr marL="1133856" lvl="2">
              <a:buFont typeface="Wingdings"/>
              <a:buChar char=""/>
              <a:defRPr/>
            </a:pPr>
            <a:r>
              <a:rPr lang="en-US" sz="2800" b="1" dirty="0">
                <a:effectLst>
                  <a:outerShdw blurRad="38100" dist="38100" dir="2700000" algn="tl">
                    <a:srgbClr val="000000">
                      <a:alpha val="43137"/>
                    </a:srgbClr>
                  </a:outerShdw>
                </a:effectLst>
              </a:rPr>
              <a:t>Structure</a:t>
            </a:r>
          </a:p>
          <a:p>
            <a:pPr marL="1353312" lvl="3" indent="-182880">
              <a:buFont typeface="Wingdings 3"/>
              <a:buChar char=""/>
              <a:defRPr/>
            </a:pPr>
            <a:r>
              <a:rPr lang="en-US" sz="2400" b="1" dirty="0" smtClean="0"/>
              <a:t>Recovery Foundation Program</a:t>
            </a:r>
          </a:p>
          <a:p>
            <a:pPr marL="1133856" lvl="2">
              <a:buFont typeface="Wingdings"/>
              <a:buChar char=""/>
              <a:defRPr/>
            </a:pPr>
            <a:r>
              <a:rPr lang="en-US" sz="2800" b="1" dirty="0">
                <a:effectLst>
                  <a:outerShdw blurRad="38100" dist="38100" dir="2700000" algn="tl">
                    <a:srgbClr val="000000">
                      <a:alpha val="43137"/>
                    </a:srgbClr>
                  </a:outerShdw>
                </a:effectLst>
              </a:rPr>
              <a:t>Changing patterns</a:t>
            </a:r>
          </a:p>
          <a:p>
            <a:pPr marL="1133856" lvl="2">
              <a:buFont typeface="Wingdings"/>
              <a:buChar char=""/>
              <a:defRPr/>
            </a:pPr>
            <a:r>
              <a:rPr lang="en-US" sz="2800" b="1" dirty="0">
                <a:effectLst>
                  <a:outerShdw blurRad="38100" dist="38100" dir="2700000" algn="tl">
                    <a:srgbClr val="000000">
                      <a:alpha val="43137"/>
                    </a:srgbClr>
                  </a:outerShdw>
                </a:effectLst>
              </a:rPr>
              <a:t>Safety Plan</a:t>
            </a:r>
          </a:p>
          <a:p>
            <a:pPr marL="548640" indent="-411480">
              <a:buClr>
                <a:schemeClr val="tx1">
                  <a:shade val="95000"/>
                </a:schemeClr>
              </a:buClr>
              <a:buFont typeface="Wingdings 2"/>
              <a:buChar char=""/>
              <a:defRPr/>
            </a:pPr>
            <a:r>
              <a:rPr lang="en-US" sz="3600" b="1" dirty="0">
                <a:effectLst>
                  <a:outerShdw blurRad="38100" dist="38100" dir="2700000" algn="tl">
                    <a:srgbClr val="000000">
                      <a:alpha val="43137"/>
                    </a:srgbClr>
                  </a:outerShdw>
                </a:effectLst>
              </a:rPr>
              <a:t>Pharmacotherapy</a:t>
            </a:r>
          </a:p>
          <a:p>
            <a:pPr marL="868680" lvl="1" indent="-283464">
              <a:buNone/>
              <a:defRPr/>
            </a:pPr>
            <a:endParaRPr lang="en-US" dirty="0" smtClean="0"/>
          </a:p>
          <a:p>
            <a:pPr marL="1133856" lvl="2">
              <a:buFont typeface="Wingdings"/>
              <a:buChar char=""/>
              <a:defRPr/>
            </a:pPr>
            <a:endParaRPr lang="en-US" dirty="0" smtClean="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312921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600200"/>
            <a:ext cx="8229600" cy="4953000"/>
          </a:xfrm>
        </p:spPr>
        <p:txBody>
          <a:bodyPr>
            <a:normAutofit fontScale="92500" lnSpcReduction="10000"/>
          </a:bodyPr>
          <a:lstStyle/>
          <a:p>
            <a:pPr marL="0" indent="0" algn="just">
              <a:buNone/>
            </a:pPr>
            <a:r>
              <a:rPr lang="en-US" b="1" dirty="0"/>
              <a:t>Researchers analyzed 22 men and eight women who use methamphetamine an average of three to four days a week.</a:t>
            </a:r>
          </a:p>
          <a:p>
            <a:pPr marL="0" indent="0" algn="just">
              <a:buNone/>
            </a:pPr>
            <a:r>
              <a:rPr lang="en-US" b="1" dirty="0"/>
              <a:t>During a four-day hospital stay, each person was each given either Naltrexone -- 25 milligrams the first two days, 50 milligrams on days three and four -- or a placebo daily. Ten days later, the subjects were readmitted to the hospital for four more days; those who had taken Naltrexone earlier were given placebos, and vice versa.</a:t>
            </a:r>
          </a:p>
          <a:p>
            <a:pPr marL="0" indent="0" algn="just">
              <a:buNone/>
            </a:pPr>
            <a:r>
              <a:rPr lang="en-US" b="1" dirty="0"/>
              <a:t>On the last day of each hospital visit, all participants were given intravenous doses of methamphetamine. Three hours later, the researchers asked how they felt and how much they wanted more of the drug</a:t>
            </a:r>
            <a:r>
              <a:rPr lang="en-US" b="1" dirty="0" smtClean="0"/>
              <a:t>.</a:t>
            </a:r>
            <a:endParaRPr lang="en-US" b="1" dirty="0"/>
          </a:p>
        </p:txBody>
      </p:sp>
      <p:sp>
        <p:nvSpPr>
          <p:cNvPr id="3" name="Title 2"/>
          <p:cNvSpPr>
            <a:spLocks noGrp="1"/>
          </p:cNvSpPr>
          <p:nvPr>
            <p:ph type="title"/>
          </p:nvPr>
        </p:nvSpPr>
        <p:spPr>
          <a:xfrm>
            <a:off x="1524000" y="472406"/>
            <a:ext cx="10668000" cy="1127794"/>
          </a:xfrm>
        </p:spPr>
        <p:txBody>
          <a:bodyPr>
            <a:normAutofit/>
          </a:bodyPr>
          <a:lstStyle/>
          <a:p>
            <a:r>
              <a:rPr lang="en-US" b="1" dirty="0" smtClean="0"/>
              <a:t>NALTREXONE AND METHAMPHETAMINE</a:t>
            </a:r>
            <a:endParaRPr lang="en-US"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97711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280194"/>
            <a:ext cx="8686800" cy="5349206"/>
          </a:xfrm>
        </p:spPr>
        <p:txBody>
          <a:bodyPr>
            <a:normAutofit fontScale="92500" lnSpcReduction="20000"/>
          </a:bodyPr>
          <a:lstStyle/>
          <a:p>
            <a:pPr marL="0" indent="0" algn="just">
              <a:buNone/>
            </a:pPr>
            <a:r>
              <a:rPr lang="en-US" sz="3300" b="1" dirty="0"/>
              <a:t>The scientists found that Naltrexone significantly reduced the subjects' craving for methamphetamine, and that it made them less aroused by methamphetamine: Subjects' heart rates and pulse readings both were significantly higher when they were given the placebo than when they took Naltrexone. In addition, participants taking Naltrexone had lower heart rates and pulses when they were presented with their drug paraphernalia than those who were given placebos.</a:t>
            </a:r>
          </a:p>
          <a:p>
            <a:pPr marL="0" indent="0">
              <a:buNone/>
            </a:pPr>
            <a:r>
              <a:rPr lang="en-US" sz="2400" dirty="0"/>
              <a:t>Lara A Ray, Spencer </a:t>
            </a:r>
            <a:r>
              <a:rPr lang="en-US" sz="2400" dirty="0" err="1"/>
              <a:t>Bujarski</a:t>
            </a:r>
            <a:r>
              <a:rPr lang="en-US" sz="2400" dirty="0"/>
              <a:t>, Kelly E Courtney, </a:t>
            </a:r>
            <a:r>
              <a:rPr lang="en-US" sz="2400" dirty="0" err="1"/>
              <a:t>Nathasha</a:t>
            </a:r>
            <a:r>
              <a:rPr lang="en-US" sz="2400" dirty="0"/>
              <a:t> R </a:t>
            </a:r>
            <a:r>
              <a:rPr lang="en-US" sz="2400" dirty="0" err="1"/>
              <a:t>Moallem</a:t>
            </a:r>
            <a:r>
              <a:rPr lang="en-US" sz="2400" dirty="0"/>
              <a:t>, Katy </a:t>
            </a:r>
            <a:r>
              <a:rPr lang="en-US" sz="2400" dirty="0" err="1"/>
              <a:t>Lunny</a:t>
            </a:r>
            <a:r>
              <a:rPr lang="en-US" sz="2400" dirty="0"/>
              <a:t>, Daniel Roche, Adam M </a:t>
            </a:r>
            <a:r>
              <a:rPr lang="en-US" sz="2400" dirty="0" err="1"/>
              <a:t>Leventhal</a:t>
            </a:r>
            <a:r>
              <a:rPr lang="en-US" sz="2400" dirty="0"/>
              <a:t>, Steve </a:t>
            </a:r>
            <a:r>
              <a:rPr lang="en-US" sz="2400" dirty="0" err="1"/>
              <a:t>Shoptaw</a:t>
            </a:r>
            <a:r>
              <a:rPr lang="en-US" sz="2400" dirty="0"/>
              <a:t>, Keith </a:t>
            </a:r>
            <a:r>
              <a:rPr lang="en-US" sz="2400" dirty="0" err="1"/>
              <a:t>Heinzerling</a:t>
            </a:r>
            <a:r>
              <a:rPr lang="en-US" sz="2400" dirty="0"/>
              <a:t>, Edythe D London, Karen </a:t>
            </a:r>
            <a:r>
              <a:rPr lang="en-US" sz="2400" dirty="0" err="1"/>
              <a:t>Miotto</a:t>
            </a:r>
            <a:r>
              <a:rPr lang="en-US" sz="2400" dirty="0"/>
              <a:t>. </a:t>
            </a:r>
            <a:r>
              <a:rPr lang="en-US" sz="2400" b="1" dirty="0"/>
              <a:t>The Effects of Naltrexone on Subjective Response to Methamphetamine in a Clinical Sample: a Double-Blind, Placebo-Controlled Laboratory </a:t>
            </a:r>
            <a:r>
              <a:rPr lang="en-US" sz="2400" b="1" dirty="0" err="1"/>
              <a:t>Study</a:t>
            </a:r>
            <a:r>
              <a:rPr lang="en-US" sz="2400" dirty="0" err="1"/>
              <a:t>.</a:t>
            </a:r>
            <a:r>
              <a:rPr lang="en-US" sz="2400" i="1" dirty="0" err="1"/>
              <a:t>Neuropsychopharmacology</a:t>
            </a:r>
            <a:r>
              <a:rPr lang="en-US" sz="2400" dirty="0"/>
              <a:t>, 2015; DOI: </a:t>
            </a:r>
            <a:r>
              <a:rPr lang="en-US" sz="2400" dirty="0">
                <a:hlinkClick r:id="rId2"/>
              </a:rPr>
              <a:t>10.1038/npp.2015.83</a:t>
            </a:r>
            <a:endParaRPr lang="en-US" sz="2400" dirty="0"/>
          </a:p>
          <a:p>
            <a:pPr marL="0" indent="0">
              <a:buNone/>
            </a:pPr>
            <a:endParaRPr lang="en-US" sz="2200" dirty="0"/>
          </a:p>
        </p:txBody>
      </p:sp>
      <p:sp>
        <p:nvSpPr>
          <p:cNvPr id="3" name="Title 2"/>
          <p:cNvSpPr>
            <a:spLocks noGrp="1"/>
          </p:cNvSpPr>
          <p:nvPr>
            <p:ph type="title"/>
          </p:nvPr>
        </p:nvSpPr>
        <p:spPr>
          <a:xfrm>
            <a:off x="1524000" y="308298"/>
            <a:ext cx="10668000" cy="1127794"/>
          </a:xfrm>
        </p:spPr>
        <p:txBody>
          <a:bodyPr>
            <a:normAutofit/>
          </a:bodyPr>
          <a:lstStyle/>
          <a:p>
            <a:r>
              <a:rPr lang="en-US" b="1" dirty="0"/>
              <a:t>NALTREXONE AND METHAMPHETAMINE</a:t>
            </a:r>
            <a:endParaRPr lang="en-US"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248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b="1" dirty="0" smtClean="0">
                <a:effectLst>
                  <a:outerShdw blurRad="38100" dist="38100" dir="2700000" algn="tl">
                    <a:srgbClr val="000000">
                      <a:alpha val="43137"/>
                    </a:srgbClr>
                  </a:outerShdw>
                </a:effectLst>
              </a:rPr>
              <a:t>CHANGING BEHAVIORAL PATTERNS</a:t>
            </a:r>
          </a:p>
        </p:txBody>
      </p:sp>
      <p:sp>
        <p:nvSpPr>
          <p:cNvPr id="93187" name="Rectangle 3"/>
          <p:cNvSpPr>
            <a:spLocks noGrp="1" noChangeArrowheads="1"/>
          </p:cNvSpPr>
          <p:nvPr>
            <p:ph idx="1"/>
          </p:nvPr>
        </p:nvSpPr>
        <p:spPr>
          <a:xfrm>
            <a:off x="960582" y="1882775"/>
            <a:ext cx="9250218" cy="4572000"/>
          </a:xfrm>
        </p:spPr>
        <p:txBody>
          <a:bodyPr>
            <a:normAutofit/>
          </a:bodyPr>
          <a:lstStyle/>
          <a:p>
            <a:pPr algn="just">
              <a:buFontTx/>
              <a:buNone/>
            </a:pPr>
            <a:r>
              <a:rPr lang="en-US" sz="3200" b="1" dirty="0" smtClean="0"/>
              <a:t>31 yo Nicki-a is recovering from methamphetamine use disorder, just got her first paycheck. She cashed her check and cruised thru the neighborhood where she used to score dope. Rock music blared from her speakers. Soon she was thinking, "I worked hard all week. I deserve a little fun.”</a:t>
            </a:r>
          </a:p>
          <a:p>
            <a:pPr algn="just">
              <a:buFontTx/>
              <a:buNone/>
            </a:pPr>
            <a:r>
              <a:rPr lang="en-US" sz="3200" b="1" dirty="0" smtClean="0"/>
              <a:t>What needs to change?</a:t>
            </a:r>
          </a:p>
          <a:p>
            <a:pPr algn="just">
              <a:buFontTx/>
              <a:buNone/>
            </a:pPr>
            <a:r>
              <a:rPr lang="en-US" sz="3200" b="1" dirty="0" smtClean="0"/>
              <a:t>PEOPLE, PLACES AND THINGS</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19980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Intervention </a:t>
            </a:r>
          </a:p>
        </p:txBody>
      </p:sp>
      <p:sp>
        <p:nvSpPr>
          <p:cNvPr id="40963" name="Content Placeholder 2"/>
          <p:cNvSpPr>
            <a:spLocks noGrp="1"/>
          </p:cNvSpPr>
          <p:nvPr>
            <p:ph idx="1"/>
          </p:nvPr>
        </p:nvSpPr>
        <p:spPr>
          <a:xfrm>
            <a:off x="2819400" y="1295400"/>
            <a:ext cx="7772400" cy="5562600"/>
          </a:xfrm>
        </p:spPr>
        <p:txBody>
          <a:bodyPr/>
          <a:lstStyle/>
          <a:p>
            <a:r>
              <a:rPr lang="en-US" altLang="en-US" smtClean="0"/>
              <a:t>Community Strategies</a:t>
            </a:r>
          </a:p>
          <a:p>
            <a:pPr lvl="1"/>
            <a:r>
              <a:rPr lang="en-US" altLang="en-US" smtClean="0">
                <a:ea typeface="Arial" panose="020B0604020202020204" pitchFamily="34" charset="0"/>
              </a:rPr>
              <a:t>Zero tolerance drug related crime</a:t>
            </a:r>
          </a:p>
          <a:p>
            <a:pPr lvl="2"/>
            <a:r>
              <a:rPr lang="en-US" altLang="en-US" smtClean="0">
                <a:ea typeface="Arial" panose="020B0604020202020204" pitchFamily="34" charset="0"/>
              </a:rPr>
              <a:t>Report – Intoxication, trafficking, theft, retaliation, gang activity, assault, </a:t>
            </a:r>
          </a:p>
          <a:p>
            <a:pPr lvl="1"/>
            <a:r>
              <a:rPr lang="en-US" altLang="en-US" smtClean="0">
                <a:ea typeface="Arial" panose="020B0604020202020204" pitchFamily="34" charset="0"/>
              </a:rPr>
              <a:t>Prosecute</a:t>
            </a:r>
          </a:p>
          <a:p>
            <a:pPr lvl="2"/>
            <a:r>
              <a:rPr lang="en-US" altLang="en-US" smtClean="0">
                <a:ea typeface="Arial" panose="020B0604020202020204" pitchFamily="34" charset="0"/>
              </a:rPr>
              <a:t>Jail is good for the addict, not the punishment but the pain can serve as a wake up call</a:t>
            </a:r>
          </a:p>
          <a:p>
            <a:pPr lvl="2"/>
            <a:r>
              <a:rPr lang="en-US" altLang="en-US" smtClean="0">
                <a:ea typeface="Arial" panose="020B0604020202020204" pitchFamily="34" charset="0"/>
              </a:rPr>
              <a:t>Incarceration protects the community and the offender</a:t>
            </a:r>
          </a:p>
          <a:p>
            <a:pPr lvl="2"/>
            <a:r>
              <a:rPr lang="en-US" altLang="en-US" smtClean="0">
                <a:ea typeface="Arial" panose="020B0604020202020204" pitchFamily="34" charset="0"/>
              </a:rPr>
              <a:t>Incarceration serves as the initiation of detox </a:t>
            </a:r>
          </a:p>
          <a:p>
            <a:pPr lvl="2"/>
            <a:r>
              <a:rPr lang="en-US" altLang="en-US" smtClean="0">
                <a:ea typeface="Arial" panose="020B0604020202020204" pitchFamily="34" charset="0"/>
              </a:rPr>
              <a:t>Incarceration can be detox</a:t>
            </a:r>
          </a:p>
          <a:p>
            <a:pPr lvl="2"/>
            <a:endParaRPr lang="en-US" altLang="en-US" smtClean="0">
              <a:ea typeface="Arial" panose="020B0604020202020204" pitchFamily="34" charset="0"/>
            </a:endParaRPr>
          </a:p>
        </p:txBody>
      </p:sp>
      <p:grpSp>
        <p:nvGrpSpPr>
          <p:cNvPr id="40964" name="Group 8"/>
          <p:cNvGrpSpPr>
            <a:grpSpLocks/>
          </p:cNvGrpSpPr>
          <p:nvPr/>
        </p:nvGrpSpPr>
        <p:grpSpPr bwMode="auto">
          <a:xfrm>
            <a:off x="0" y="0"/>
            <a:ext cx="12192000" cy="533400"/>
            <a:chOff x="228600" y="152400"/>
            <a:chExt cx="8641080" cy="548640"/>
          </a:xfrm>
        </p:grpSpPr>
        <p:pic>
          <p:nvPicPr>
            <p:cNvPr id="4096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4375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defRPr/>
            </a:pPr>
            <a:r>
              <a:rPr lang="en-US" b="1" dirty="0" smtClean="0">
                <a:effectLst>
                  <a:outerShdw blurRad="38100" dist="38100" dir="2700000" algn="tl">
                    <a:srgbClr val="000000">
                      <a:alpha val="43137"/>
                    </a:srgbClr>
                  </a:outerShdw>
                </a:effectLst>
              </a:rPr>
              <a:t>BEHAVIORAL FOUNDATION PROGRAM</a:t>
            </a:r>
          </a:p>
        </p:txBody>
      </p:sp>
      <p:sp>
        <p:nvSpPr>
          <p:cNvPr id="94211" name="Rectangle 3"/>
          <p:cNvSpPr>
            <a:spLocks noGrp="1" noChangeArrowheads="1"/>
          </p:cNvSpPr>
          <p:nvPr>
            <p:ph idx="1"/>
          </p:nvPr>
        </p:nvSpPr>
        <p:spPr>
          <a:xfrm>
            <a:off x="838200" y="1882775"/>
            <a:ext cx="9372600" cy="4572000"/>
          </a:xfrm>
        </p:spPr>
        <p:txBody>
          <a:bodyPr>
            <a:normAutofit/>
          </a:bodyPr>
          <a:lstStyle/>
          <a:p>
            <a:pPr>
              <a:lnSpc>
                <a:spcPct val="90000"/>
              </a:lnSpc>
            </a:pPr>
            <a:r>
              <a:rPr lang="en-US" sz="3600" b="1" dirty="0" smtClean="0"/>
              <a:t>In an inpatient setting the patient schedule serves this purpose</a:t>
            </a:r>
          </a:p>
          <a:p>
            <a:pPr>
              <a:lnSpc>
                <a:spcPct val="90000"/>
              </a:lnSpc>
            </a:pPr>
            <a:r>
              <a:rPr lang="en-US" sz="3600" b="1" dirty="0" smtClean="0"/>
              <a:t>On an outpatient basis or upon discharge from inpatient a recovery plan or contract is appropriate</a:t>
            </a:r>
          </a:p>
          <a:p>
            <a:pPr>
              <a:lnSpc>
                <a:spcPct val="90000"/>
              </a:lnSpc>
            </a:pPr>
            <a:r>
              <a:rPr lang="en-US" sz="3600" b="1" dirty="0" smtClean="0"/>
              <a:t>Remember that persons in early recovery have little or no experience living a drug free lifestyle</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961531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b="1" dirty="0" smtClean="0">
                <a:effectLst>
                  <a:outerShdw blurRad="38100" dist="38100" dir="2700000" algn="tl">
                    <a:srgbClr val="000000">
                      <a:alpha val="43137"/>
                    </a:srgbClr>
                  </a:outerShdw>
                </a:effectLst>
              </a:rPr>
              <a:t>BEHAVIORAL SAFETY PLAN</a:t>
            </a:r>
          </a:p>
        </p:txBody>
      </p:sp>
      <p:sp>
        <p:nvSpPr>
          <p:cNvPr id="98307" name="Rectangle 3"/>
          <p:cNvSpPr>
            <a:spLocks noGrp="1" noChangeArrowheads="1"/>
          </p:cNvSpPr>
          <p:nvPr>
            <p:ph idx="1"/>
          </p:nvPr>
        </p:nvSpPr>
        <p:spPr>
          <a:xfrm>
            <a:off x="979055" y="1882775"/>
            <a:ext cx="9231745" cy="4572000"/>
          </a:xfrm>
        </p:spPr>
        <p:txBody>
          <a:bodyPr>
            <a:normAutofit/>
          </a:bodyPr>
          <a:lstStyle/>
          <a:p>
            <a:r>
              <a:rPr lang="en-US" sz="3200" b="1" dirty="0" smtClean="0"/>
              <a:t>CT: </a:t>
            </a:r>
            <a:r>
              <a:rPr lang="en-US" sz="3200" b="1" i="1" dirty="0" smtClean="0"/>
              <a:t>“Last night I had a dream that I was getting ready to shoot dope-it was all on the table in front of me. It was like five minutes before I knew it was a dream.”</a:t>
            </a:r>
          </a:p>
          <a:p>
            <a:r>
              <a:rPr lang="en-US" sz="3200" b="1" dirty="0" smtClean="0"/>
              <a:t>TH: </a:t>
            </a:r>
            <a:r>
              <a:rPr lang="en-US" sz="3200" b="1" i="1" dirty="0" smtClean="0"/>
              <a:t>“Congratulations on not using, tell the group what you did to deal with the craving.”</a:t>
            </a:r>
          </a:p>
          <a:p>
            <a:r>
              <a:rPr lang="en-US" sz="3200" b="1" dirty="0" smtClean="0"/>
              <a:t>CT: “ </a:t>
            </a:r>
            <a:r>
              <a:rPr lang="en-US" sz="3200" b="1" i="1" dirty="0" smtClean="0"/>
              <a:t>I  went into the kitchen and wrote in my journal everything that happened. Then I said a prayer.”</a:t>
            </a:r>
          </a:p>
          <a:p>
            <a:endParaRPr lang="en-US" sz="3200" b="1" i="1" dirty="0" smtClean="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700807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b="1" dirty="0">
                <a:effectLst>
                  <a:outerShdw blurRad="38100" dist="38100" dir="2700000" algn="tl">
                    <a:srgbClr val="000000">
                      <a:alpha val="43137"/>
                    </a:srgbClr>
                  </a:outerShdw>
                </a:effectLst>
              </a:rPr>
              <a:t>BEHAVIORAL SAFETY PLAN</a:t>
            </a:r>
            <a:endParaRPr lang="en-US" b="1" dirty="0" smtClean="0">
              <a:effectLst>
                <a:outerShdw blurRad="38100" dist="38100" dir="2700000" algn="tl">
                  <a:srgbClr val="000000">
                    <a:alpha val="43137"/>
                  </a:srgbClr>
                </a:outerShdw>
              </a:effectLst>
            </a:endParaRPr>
          </a:p>
        </p:txBody>
      </p:sp>
      <p:sp>
        <p:nvSpPr>
          <p:cNvPr id="99331" name="Rectangle 3"/>
          <p:cNvSpPr>
            <a:spLocks noGrp="1" noChangeArrowheads="1"/>
          </p:cNvSpPr>
          <p:nvPr>
            <p:ph idx="1"/>
          </p:nvPr>
        </p:nvSpPr>
        <p:spPr>
          <a:xfrm>
            <a:off x="838200" y="1882775"/>
            <a:ext cx="9372600" cy="4572000"/>
          </a:xfrm>
        </p:spPr>
        <p:txBody>
          <a:bodyPr>
            <a:normAutofit/>
          </a:bodyPr>
          <a:lstStyle/>
          <a:p>
            <a:r>
              <a:rPr lang="en-US" sz="3600" b="1" dirty="0" smtClean="0"/>
              <a:t>TH: </a:t>
            </a:r>
            <a:r>
              <a:rPr lang="en-US" sz="3600" b="1" i="1" dirty="0" smtClean="0"/>
              <a:t>What else could you have done?</a:t>
            </a:r>
          </a:p>
          <a:p>
            <a:r>
              <a:rPr lang="en-US" sz="3600" b="1" dirty="0" smtClean="0"/>
              <a:t>CT: </a:t>
            </a:r>
            <a:r>
              <a:rPr lang="en-US" sz="3600" b="1" i="1" dirty="0" smtClean="0"/>
              <a:t>“I know that I can always call my sponsor or my spiritual leader. I can also read from a book that I have on recovery or a book of affirmations that I like.”</a:t>
            </a:r>
          </a:p>
          <a:p>
            <a:r>
              <a:rPr lang="en-US" sz="3600" b="1" dirty="0" smtClean="0"/>
              <a:t>TH:</a:t>
            </a:r>
            <a:r>
              <a:rPr lang="en-US" sz="3600" b="1" i="1" dirty="0" smtClean="0"/>
              <a:t> “That’s great. Now let’s make a safety plan from what you have discovered.”</a:t>
            </a:r>
            <a:endParaRPr lang="en-US" sz="3600" b="1" dirty="0" smtClean="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3394549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71055" y="365125"/>
            <a:ext cx="10882745" cy="1325563"/>
          </a:xfrm>
        </p:spPr>
        <p:txBody>
          <a:bodyPr>
            <a:normAutofit/>
          </a:bodyPr>
          <a:lstStyle/>
          <a:p>
            <a:pPr>
              <a:defRPr/>
            </a:pPr>
            <a:r>
              <a:rPr lang="en-US" b="1" dirty="0">
                <a:effectLst>
                  <a:outerShdw blurRad="38100" dist="38100" dir="2700000" algn="tl">
                    <a:srgbClr val="000000">
                      <a:alpha val="43137"/>
                    </a:srgbClr>
                  </a:outerShdw>
                </a:effectLst>
              </a:rPr>
              <a:t>BEHAVIORAL SAFETY PLAN ON 3X5 INDEX CARD</a:t>
            </a:r>
            <a:endParaRPr lang="en-US" b="1" dirty="0" smtClean="0">
              <a:effectLst>
                <a:outerShdw blurRad="38100" dist="38100" dir="2700000" algn="tl">
                  <a:srgbClr val="000000">
                    <a:alpha val="43137"/>
                  </a:srgbClr>
                </a:outerShdw>
              </a:effectLst>
            </a:endParaRPr>
          </a:p>
        </p:txBody>
      </p:sp>
      <p:sp>
        <p:nvSpPr>
          <p:cNvPr id="32771" name="Rectangle 3"/>
          <p:cNvSpPr>
            <a:spLocks noGrp="1" noChangeArrowheads="1"/>
          </p:cNvSpPr>
          <p:nvPr>
            <p:ph idx="1"/>
          </p:nvPr>
        </p:nvSpPr>
        <p:spPr>
          <a:xfrm>
            <a:off x="932873" y="1882775"/>
            <a:ext cx="9277927" cy="4572000"/>
          </a:xfrm>
        </p:spPr>
        <p:txBody>
          <a:bodyPr>
            <a:normAutofit/>
          </a:bodyPr>
          <a:lstStyle/>
          <a:p>
            <a:pPr marL="548640" indent="-411480">
              <a:buClr>
                <a:schemeClr val="tx1">
                  <a:shade val="95000"/>
                </a:schemeClr>
              </a:buClr>
              <a:buFont typeface="Wingdings 2"/>
              <a:buChar char=""/>
              <a:defRPr/>
            </a:pPr>
            <a:r>
              <a:rPr lang="en-US" sz="3600" b="1" dirty="0" smtClean="0"/>
              <a:t>TH: </a:t>
            </a:r>
            <a:r>
              <a:rPr lang="en-US" sz="3600" b="1" i="1" dirty="0" smtClean="0"/>
              <a:t>“On the back of the index card, come up with a saying or a prayer that gives you comfort and strength.”</a:t>
            </a:r>
          </a:p>
          <a:p>
            <a:pPr marL="548640" indent="-411480">
              <a:buClr>
                <a:schemeClr val="tx1">
                  <a:shade val="95000"/>
                </a:schemeClr>
              </a:buClr>
              <a:buFont typeface="Wingdings 2"/>
              <a:buChar char=""/>
              <a:defRPr/>
            </a:pPr>
            <a:r>
              <a:rPr lang="en-US" sz="3600" b="1" dirty="0" smtClean="0"/>
              <a:t>CT: </a:t>
            </a:r>
            <a:r>
              <a:rPr lang="en-US" sz="3600" b="1" i="1" dirty="0" smtClean="0"/>
              <a:t>“ I like </a:t>
            </a:r>
            <a:r>
              <a:rPr lang="en-US" sz="3600" b="1" i="1" dirty="0" smtClean="0">
                <a:effectLst>
                  <a:outerShdw blurRad="38100" dist="38100" dir="2700000" algn="tl">
                    <a:srgbClr val="000000">
                      <a:alpha val="43137"/>
                    </a:srgbClr>
                  </a:outerShdw>
                </a:effectLst>
              </a:rPr>
              <a:t>‘Creator, help me to be the best possible person I can be today’.”</a:t>
            </a:r>
            <a:endParaRPr lang="en-US" sz="3600" b="1" dirty="0" smtClean="0">
              <a:effectLst>
                <a:outerShdw blurRad="38100" dist="38100" dir="2700000" algn="tl">
                  <a:srgbClr val="000000">
                    <a:alpha val="43137"/>
                  </a:srgbClr>
                </a:outerShdw>
              </a:effectLst>
            </a:endParaRP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470159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533400"/>
            <a:ext cx="10515600" cy="1325563"/>
          </a:xfrm>
        </p:spPr>
        <p:txBody>
          <a:bodyPr>
            <a:normAutofit/>
          </a:bodyPr>
          <a:lstStyle/>
          <a:p>
            <a:r>
              <a:rPr lang="en-US" b="1" dirty="0" smtClean="0">
                <a:effectLst>
                  <a:outerShdw blurRad="38100" dist="38100" dir="2700000" algn="tl">
                    <a:srgbClr val="000000">
                      <a:alpha val="43137"/>
                    </a:srgbClr>
                  </a:outerShdw>
                </a:effectLst>
              </a:rPr>
              <a:t>METHAMPHETAMINE </a:t>
            </a:r>
            <a:r>
              <a:rPr lang="en-US" b="1" dirty="0">
                <a:effectLst>
                  <a:outerShdw blurRad="38100" dist="38100" dir="2700000" algn="tl">
                    <a:srgbClr val="000000">
                      <a:alpha val="43137"/>
                    </a:srgbClr>
                  </a:outerShdw>
                </a:effectLst>
              </a:rPr>
              <a:t>AND COGNITIVE FUNCTION</a:t>
            </a:r>
            <a:endParaRPr lang="en-US" dirty="0"/>
          </a:p>
        </p:txBody>
      </p:sp>
      <p:sp>
        <p:nvSpPr>
          <p:cNvPr id="3" name="Content Placeholder 2"/>
          <p:cNvSpPr>
            <a:spLocks noGrp="1"/>
          </p:cNvSpPr>
          <p:nvPr>
            <p:ph idx="1"/>
          </p:nvPr>
        </p:nvSpPr>
        <p:spPr/>
        <p:txBody>
          <a:bodyPr/>
          <a:lstStyle/>
          <a:p>
            <a:r>
              <a:rPr lang="en-US" sz="3200" b="1" dirty="0" smtClean="0"/>
              <a:t>Cognitive deficits in chronic drug abuse</a:t>
            </a:r>
          </a:p>
          <a:p>
            <a:pPr lvl="1"/>
            <a:r>
              <a:rPr lang="en-US" sz="2800" b="1" dirty="0" smtClean="0"/>
              <a:t>Withdrawal produces cognitive symptoms</a:t>
            </a:r>
          </a:p>
          <a:p>
            <a:pPr lvl="2"/>
            <a:r>
              <a:rPr lang="en-US" b="1" dirty="0" smtClean="0"/>
              <a:t>Cocaine-deficits in cognitive flexibility</a:t>
            </a:r>
          </a:p>
          <a:p>
            <a:pPr lvl="2"/>
            <a:r>
              <a:rPr lang="en-US" sz="2800" b="1" dirty="0" smtClean="0"/>
              <a:t>Amphetamine-deficits in attention and impulse control</a:t>
            </a:r>
          </a:p>
          <a:p>
            <a:pPr lvl="2"/>
            <a:r>
              <a:rPr lang="en-US" b="1" dirty="0" smtClean="0"/>
              <a:t>Opioids-deficits in cognitive flexibility</a:t>
            </a:r>
          </a:p>
          <a:p>
            <a:pPr lvl="2"/>
            <a:r>
              <a:rPr lang="en-US" b="1" dirty="0" smtClean="0"/>
              <a:t>Ethanol-deficits in working memory and attention</a:t>
            </a:r>
          </a:p>
          <a:p>
            <a:pPr lvl="2"/>
            <a:r>
              <a:rPr lang="en-US" b="1" dirty="0" smtClean="0"/>
              <a:t>Cannabis-deficits in cognitive flexibility and attention</a:t>
            </a:r>
          </a:p>
          <a:p>
            <a:pPr lvl="2"/>
            <a:r>
              <a:rPr lang="en-US" b="1" dirty="0" smtClean="0"/>
              <a:t>Nicotine-deficits in working memory and declarative learning</a:t>
            </a:r>
            <a:endParaRPr lang="en-US"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707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1709"/>
            <a:ext cx="10515600" cy="1325563"/>
          </a:xfrm>
        </p:spPr>
        <p:txBody>
          <a:bodyPr>
            <a:normAutofit/>
          </a:bodyPr>
          <a:lstStyle/>
          <a:p>
            <a:r>
              <a:rPr lang="en-US" b="1" dirty="0">
                <a:effectLst>
                  <a:outerShdw blurRad="38100" dist="38100" dir="2700000" algn="tl">
                    <a:srgbClr val="000000">
                      <a:alpha val="43137"/>
                    </a:srgbClr>
                  </a:outerShdw>
                </a:effectLst>
              </a:rPr>
              <a:t>METHAMPHETAMINE AND COGNITIVE FUNCTION</a:t>
            </a:r>
            <a:endParaRPr lang="en-US" dirty="0"/>
          </a:p>
        </p:txBody>
      </p:sp>
      <p:sp>
        <p:nvSpPr>
          <p:cNvPr id="3" name="Content Placeholder 2"/>
          <p:cNvSpPr>
            <a:spLocks noGrp="1"/>
          </p:cNvSpPr>
          <p:nvPr>
            <p:ph idx="1"/>
          </p:nvPr>
        </p:nvSpPr>
        <p:spPr>
          <a:xfrm>
            <a:off x="1016000" y="1847272"/>
            <a:ext cx="9194800" cy="4477327"/>
          </a:xfrm>
        </p:spPr>
        <p:txBody>
          <a:bodyPr>
            <a:normAutofit/>
          </a:bodyPr>
          <a:lstStyle/>
          <a:p>
            <a:r>
              <a:rPr lang="en-US" sz="3200" b="1" dirty="0" smtClean="0"/>
              <a:t>Cognitive deficits in chronic drug abuse (continued)</a:t>
            </a:r>
          </a:p>
          <a:p>
            <a:pPr lvl="1"/>
            <a:r>
              <a:rPr lang="en-US" sz="3200" b="1" i="1" dirty="0" smtClean="0"/>
              <a:t>In general, there is a problem with learning new patterns of thought and behavior</a:t>
            </a:r>
          </a:p>
          <a:p>
            <a:pPr lvl="1"/>
            <a:r>
              <a:rPr lang="en-US" sz="3200" b="1" dirty="0" smtClean="0"/>
              <a:t>Methamphetamine-at 6 months still problems with motor functions, memory of spoken words; when retested at 12-17 months both of the above approached normal</a:t>
            </a:r>
            <a:endParaRPr lang="en-US" b="1" dirty="0" smtClean="0"/>
          </a:p>
          <a:p>
            <a:pPr lvl="1"/>
            <a:endParaRPr lang="en-US"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2326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780"/>
            <a:ext cx="10515600" cy="1325563"/>
          </a:xfrm>
        </p:spPr>
        <p:txBody>
          <a:bodyPr>
            <a:normAutofit/>
          </a:bodyPr>
          <a:lstStyle/>
          <a:p>
            <a:r>
              <a:rPr lang="en-US" b="1" dirty="0">
                <a:effectLst>
                  <a:outerShdw blurRad="38100" dist="38100" dir="2700000" algn="tl">
                    <a:srgbClr val="000000">
                      <a:alpha val="43137"/>
                    </a:srgbClr>
                  </a:outerShdw>
                </a:effectLst>
              </a:rPr>
              <a:t>METHAMPHETAMINE AND COGNITIVE FUNCTION</a:t>
            </a:r>
            <a:endParaRPr lang="en-US" dirty="0"/>
          </a:p>
        </p:txBody>
      </p:sp>
      <p:sp>
        <p:nvSpPr>
          <p:cNvPr id="3" name="Content Placeholder 2"/>
          <p:cNvSpPr>
            <a:spLocks noGrp="1"/>
          </p:cNvSpPr>
          <p:nvPr>
            <p:ph idx="1"/>
          </p:nvPr>
        </p:nvSpPr>
        <p:spPr>
          <a:xfrm>
            <a:off x="738909" y="2904347"/>
            <a:ext cx="10123055" cy="5014912"/>
          </a:xfrm>
        </p:spPr>
        <p:txBody>
          <a:bodyPr>
            <a:normAutofit/>
          </a:bodyPr>
          <a:lstStyle/>
          <a:p>
            <a:pPr algn="just"/>
            <a:r>
              <a:rPr lang="en-US" b="1" dirty="0"/>
              <a:t>Dr. Ruth </a:t>
            </a:r>
            <a:r>
              <a:rPr lang="en-US" b="1" dirty="0" err="1"/>
              <a:t>Salo</a:t>
            </a:r>
            <a:r>
              <a:rPr lang="en-US" b="1" dirty="0"/>
              <a:t> and colleagues at the University of California, Davis, extended previous findings that </a:t>
            </a:r>
            <a:r>
              <a:rPr lang="en-US" sz="3200" b="1" i="1" dirty="0"/>
              <a:t>biochemical markers for nerve damage and viability persist in the brain through 6 months of abstinence from methamphetamine, but normalize after longer </a:t>
            </a:r>
            <a:r>
              <a:rPr lang="en-US" sz="3200" b="1" i="1" dirty="0" smtClean="0"/>
              <a:t>abstinence</a:t>
            </a:r>
          </a:p>
          <a:p>
            <a:pPr marL="0" indent="0" algn="just">
              <a:buNone/>
            </a:pPr>
            <a:endParaRPr lang="en-US"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2462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57" y="533400"/>
            <a:ext cx="10515600" cy="1325563"/>
          </a:xfrm>
        </p:spPr>
        <p:txBody>
          <a:bodyPr>
            <a:normAutofit/>
          </a:bodyPr>
          <a:lstStyle/>
          <a:p>
            <a:r>
              <a:rPr lang="en-US" b="1" dirty="0">
                <a:effectLst>
                  <a:outerShdw blurRad="38100" dist="38100" dir="2700000" algn="tl">
                    <a:srgbClr val="000000">
                      <a:alpha val="43137"/>
                    </a:srgbClr>
                  </a:outerShdw>
                </a:effectLst>
              </a:rPr>
              <a:t>METHAMPHETAMINE AND COGNITIVE FUNCTION</a:t>
            </a:r>
            <a:endParaRPr lang="en-US" dirty="0"/>
          </a:p>
        </p:txBody>
      </p:sp>
      <p:sp>
        <p:nvSpPr>
          <p:cNvPr id="3" name="Content Placeholder 2"/>
          <p:cNvSpPr>
            <a:spLocks noGrp="1"/>
          </p:cNvSpPr>
          <p:nvPr>
            <p:ph idx="1"/>
          </p:nvPr>
        </p:nvSpPr>
        <p:spPr>
          <a:xfrm>
            <a:off x="891957" y="2172827"/>
            <a:ext cx="10014527" cy="4938712"/>
          </a:xfrm>
        </p:spPr>
        <p:txBody>
          <a:bodyPr>
            <a:normAutofit/>
          </a:bodyPr>
          <a:lstStyle/>
          <a:p>
            <a:r>
              <a:rPr lang="en-US" b="1" i="1" dirty="0"/>
              <a:t>T</a:t>
            </a:r>
            <a:r>
              <a:rPr lang="en-US" b="1" i="1" dirty="0" smtClean="0"/>
              <a:t>he brain chemistry </a:t>
            </a:r>
            <a:r>
              <a:rPr lang="en-US" b="1" i="1" dirty="0"/>
              <a:t>among </a:t>
            </a:r>
            <a:r>
              <a:rPr lang="en-US" b="1" i="1" dirty="0" smtClean="0"/>
              <a:t>those with meth use disorder </a:t>
            </a:r>
            <a:r>
              <a:rPr lang="en-US" b="1" i="1" dirty="0"/>
              <a:t>who had been abstinent for a year or more was the same as in the</a:t>
            </a:r>
            <a:r>
              <a:rPr lang="en-US" b="1" dirty="0"/>
              <a:t> group that had never taken the </a:t>
            </a:r>
            <a:r>
              <a:rPr lang="en-US" b="1" dirty="0" smtClean="0"/>
              <a:t>drug</a:t>
            </a:r>
          </a:p>
          <a:p>
            <a:r>
              <a:rPr lang="en-US" sz="3200" b="1" dirty="0" smtClean="0"/>
              <a:t>Paying attention, making decisions</a:t>
            </a:r>
            <a:r>
              <a:rPr lang="en-US" sz="3200" b="1" dirty="0"/>
              <a:t>, inhibiting responses, and detecting and controlling emotions all depend on the anterior cingulate </a:t>
            </a:r>
            <a:r>
              <a:rPr lang="en-US" sz="3200" b="1" dirty="0" smtClean="0"/>
              <a:t>cortex</a:t>
            </a:r>
          </a:p>
          <a:p>
            <a:r>
              <a:rPr lang="en-US" sz="3200" b="1" dirty="0"/>
              <a:t>P</a:t>
            </a:r>
            <a:r>
              <a:rPr lang="en-US" sz="3200" b="1" dirty="0" smtClean="0"/>
              <a:t>atients </a:t>
            </a:r>
            <a:r>
              <a:rPr lang="en-US" sz="3200" b="1" dirty="0"/>
              <a:t>in the early stages of treatment for stimulant </a:t>
            </a:r>
            <a:r>
              <a:rPr lang="en-US" sz="3200" b="1" dirty="0" smtClean="0"/>
              <a:t>misuse </a:t>
            </a:r>
            <a:r>
              <a:rPr lang="en-US" sz="3200" b="1" dirty="0"/>
              <a:t>may require </a:t>
            </a:r>
            <a:r>
              <a:rPr lang="en-US" sz="3200" b="1" dirty="0" smtClean="0"/>
              <a:t>support </a:t>
            </a:r>
            <a:r>
              <a:rPr lang="en-US" sz="3200" b="1" dirty="0"/>
              <a:t>to stay focused on recovery when they make </a:t>
            </a:r>
            <a:r>
              <a:rPr lang="en-US" sz="3200" b="1" dirty="0" smtClean="0"/>
              <a:t>decisions</a:t>
            </a:r>
          </a:p>
          <a:p>
            <a:pPr marL="0" indent="0">
              <a:buNone/>
            </a:pPr>
            <a:r>
              <a:rPr lang="en-US" sz="2400" i="1" dirty="0"/>
              <a:t>Drug and Alcohol Dependence</a:t>
            </a:r>
            <a:r>
              <a:rPr lang="en-US" sz="2400" dirty="0"/>
              <a:t> 113(2-3):113-138, 2011 </a:t>
            </a:r>
            <a:endParaRPr lang="en-US" sz="2200"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701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marL="484632">
              <a:defRPr/>
            </a:pPr>
            <a:r>
              <a:rPr lang="en-US" b="1" dirty="0" smtClean="0">
                <a:effectLst>
                  <a:outerShdw blurRad="38100" dist="38100" dir="2700000" algn="tl">
                    <a:srgbClr val="000000">
                      <a:alpha val="43137"/>
                    </a:srgbClr>
                  </a:outerShdw>
                </a:effectLst>
              </a:rPr>
              <a:t>PATIENT EDUCATION</a:t>
            </a:r>
          </a:p>
        </p:txBody>
      </p:sp>
      <p:sp>
        <p:nvSpPr>
          <p:cNvPr id="95235" name="Rectangle 3"/>
          <p:cNvSpPr>
            <a:spLocks noGrp="1" noChangeArrowheads="1"/>
          </p:cNvSpPr>
          <p:nvPr>
            <p:ph idx="1"/>
          </p:nvPr>
        </p:nvSpPr>
        <p:spPr/>
        <p:txBody>
          <a:bodyPr/>
          <a:lstStyle/>
          <a:p>
            <a:pPr eaLnBrk="1" hangingPunct="1"/>
            <a:r>
              <a:rPr lang="en-US" b="1" dirty="0"/>
              <a:t>A</a:t>
            </a:r>
            <a:r>
              <a:rPr lang="en-US" b="1" dirty="0" smtClean="0"/>
              <a:t> 60 minute didactic or video</a:t>
            </a:r>
          </a:p>
          <a:p>
            <a:pPr marL="0" indent="0" eaLnBrk="1" hangingPunct="1">
              <a:buNone/>
            </a:pPr>
            <a:r>
              <a:rPr lang="en-US" b="1" dirty="0" smtClean="0"/>
              <a:t>		OR</a:t>
            </a:r>
          </a:p>
          <a:p>
            <a:pPr eaLnBrk="1" hangingPunct="1"/>
            <a:r>
              <a:rPr lang="en-US" sz="3200" b="1" dirty="0" smtClean="0"/>
              <a:t>A new format</a:t>
            </a:r>
          </a:p>
          <a:p>
            <a:pPr lvl="1" eaLnBrk="1" hangingPunct="1"/>
            <a:r>
              <a:rPr lang="en-US" sz="3200" b="1" dirty="0" smtClean="0"/>
              <a:t>15-20 minute simple didactic</a:t>
            </a:r>
          </a:p>
          <a:p>
            <a:pPr lvl="2" eaLnBrk="1" hangingPunct="1"/>
            <a:r>
              <a:rPr lang="en-US" sz="3200" b="1" dirty="0" smtClean="0"/>
              <a:t>How to participate/engage treatment</a:t>
            </a:r>
          </a:p>
          <a:p>
            <a:pPr lvl="1" eaLnBrk="1" hangingPunct="1"/>
            <a:r>
              <a:rPr lang="en-US" sz="3200" b="1" dirty="0" smtClean="0"/>
              <a:t>10 minute questionnaire</a:t>
            </a:r>
          </a:p>
          <a:p>
            <a:pPr lvl="1" eaLnBrk="1" hangingPunct="1"/>
            <a:r>
              <a:rPr lang="en-US" sz="3200" b="1" dirty="0" smtClean="0"/>
              <a:t>30 minute discussion group</a:t>
            </a:r>
          </a:p>
          <a:p>
            <a:pPr lvl="1" eaLnBrk="1" hangingPunct="1">
              <a:buFontTx/>
              <a:buNone/>
            </a:pPr>
            <a:endParaRPr lang="en-US" dirty="0" smtClean="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9282982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79055" y="304801"/>
            <a:ext cx="9155545" cy="1431925"/>
          </a:xfrm>
        </p:spPr>
        <p:txBody>
          <a:bodyPr/>
          <a:lstStyle/>
          <a:p>
            <a:pPr marL="484632">
              <a:defRPr/>
            </a:pPr>
            <a:r>
              <a:rPr lang="en-US" b="1" dirty="0" smtClean="0">
                <a:effectLst>
                  <a:outerShdw blurRad="38100" dist="38100" dir="2700000" algn="tl">
                    <a:srgbClr val="000000">
                      <a:alpha val="43137"/>
                    </a:srgbClr>
                  </a:outerShdw>
                </a:effectLst>
              </a:rPr>
              <a:t>QUESTIONAIRE</a:t>
            </a:r>
          </a:p>
        </p:txBody>
      </p:sp>
      <p:graphicFrame>
        <p:nvGraphicFramePr>
          <p:cNvPr id="220163" name="Group 3"/>
          <p:cNvGraphicFramePr>
            <a:graphicFrameLocks noGrp="1"/>
          </p:cNvGraphicFramePr>
          <p:nvPr>
            <p:ph type="tbl" idx="1"/>
            <p:extLst>
              <p:ext uri="{D42A27DB-BD31-4B8C-83A1-F6EECF244321}">
                <p14:modId xmlns:p14="http://schemas.microsoft.com/office/powerpoint/2010/main" val="2487573589"/>
              </p:ext>
            </p:extLst>
          </p:nvPr>
        </p:nvGraphicFramePr>
        <p:xfrm>
          <a:off x="1847273" y="1981200"/>
          <a:ext cx="8287327" cy="4114800"/>
        </p:xfrm>
        <a:graphic>
          <a:graphicData uri="http://schemas.openxmlformats.org/drawingml/2006/table">
            <a:tbl>
              <a:tblPr/>
              <a:tblGrid>
                <a:gridCol w="8287327"/>
              </a:tblGrid>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I THINK………..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I FEEL…………..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charset="0"/>
                        </a:rPr>
                        <a:t>I LEARNED……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charset="0"/>
                        </a:rPr>
                        <a:t>MY FUTURE BEHAVIOR WILL CHANGE…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33339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Intervention </a:t>
            </a:r>
          </a:p>
        </p:txBody>
      </p:sp>
      <p:sp>
        <p:nvSpPr>
          <p:cNvPr id="41987" name="Content Placeholder 2"/>
          <p:cNvSpPr>
            <a:spLocks noGrp="1"/>
          </p:cNvSpPr>
          <p:nvPr>
            <p:ph idx="1"/>
          </p:nvPr>
        </p:nvSpPr>
        <p:spPr>
          <a:xfrm>
            <a:off x="2819400" y="1295400"/>
            <a:ext cx="7772400" cy="5562600"/>
          </a:xfrm>
        </p:spPr>
        <p:txBody>
          <a:bodyPr/>
          <a:lstStyle/>
          <a:p>
            <a:r>
              <a:rPr lang="en-US" altLang="en-US" smtClean="0"/>
              <a:t>Community Strategies </a:t>
            </a:r>
            <a:r>
              <a:rPr lang="en-US" altLang="en-US" sz="2000"/>
              <a:t> Cont.</a:t>
            </a:r>
            <a:endParaRPr lang="en-US" altLang="en-US" smtClean="0"/>
          </a:p>
          <a:p>
            <a:pPr lvl="1"/>
            <a:r>
              <a:rPr lang="en-US" altLang="en-US" smtClean="0">
                <a:ea typeface="Arial" panose="020B0604020202020204" pitchFamily="34" charset="0"/>
              </a:rPr>
              <a:t>Use the law </a:t>
            </a:r>
          </a:p>
          <a:p>
            <a:pPr lvl="2"/>
            <a:r>
              <a:rPr lang="en-US" altLang="en-US" smtClean="0">
                <a:ea typeface="Arial" panose="020B0604020202020204" pitchFamily="34" charset="0"/>
              </a:rPr>
              <a:t>Court order assessment</a:t>
            </a:r>
          </a:p>
          <a:p>
            <a:pPr lvl="2"/>
            <a:r>
              <a:rPr lang="en-US" altLang="en-US" smtClean="0">
                <a:ea typeface="Arial" panose="020B0604020202020204" pitchFamily="34" charset="0"/>
              </a:rPr>
              <a:t>Assess while incarcerated </a:t>
            </a:r>
          </a:p>
          <a:p>
            <a:pPr lvl="2"/>
            <a:r>
              <a:rPr lang="en-US" altLang="en-US" smtClean="0">
                <a:ea typeface="Arial" panose="020B0604020202020204" pitchFamily="34" charset="0"/>
              </a:rPr>
              <a:t>Prosecution and Defense Considerations</a:t>
            </a:r>
          </a:p>
          <a:p>
            <a:pPr lvl="3"/>
            <a:r>
              <a:rPr lang="en-US" altLang="en-US" smtClean="0">
                <a:ea typeface="Arial" panose="020B0604020202020204" pitchFamily="34" charset="0"/>
              </a:rPr>
              <a:t>What's best is best for the client, court, community</a:t>
            </a:r>
          </a:p>
          <a:p>
            <a:pPr lvl="2"/>
            <a:r>
              <a:rPr lang="en-US" altLang="en-US" smtClean="0">
                <a:ea typeface="Arial" panose="020B0604020202020204" pitchFamily="34" charset="0"/>
              </a:rPr>
              <a:t>Deferred prosecution</a:t>
            </a:r>
          </a:p>
          <a:p>
            <a:pPr lvl="2"/>
            <a:r>
              <a:rPr lang="en-US" altLang="en-US" smtClean="0">
                <a:ea typeface="Arial" panose="020B0604020202020204" pitchFamily="34" charset="0"/>
              </a:rPr>
              <a:t>Deferred sentence </a:t>
            </a:r>
          </a:p>
          <a:p>
            <a:pPr lvl="1"/>
            <a:r>
              <a:rPr lang="en-US" altLang="en-US" smtClean="0">
                <a:ea typeface="Arial" panose="020B0604020202020204" pitchFamily="34" charset="0"/>
              </a:rPr>
              <a:t>Detox and Acute Care</a:t>
            </a:r>
          </a:p>
          <a:p>
            <a:pPr lvl="2"/>
            <a:r>
              <a:rPr lang="en-US" altLang="en-US" smtClean="0">
                <a:ea typeface="Arial" panose="020B0604020202020204" pitchFamily="34" charset="0"/>
              </a:rPr>
              <a:t>Detoxification – 30 days </a:t>
            </a:r>
          </a:p>
          <a:p>
            <a:pPr lvl="2"/>
            <a:r>
              <a:rPr lang="en-US" altLang="en-US" smtClean="0">
                <a:ea typeface="Arial" panose="020B0604020202020204" pitchFamily="34" charset="0"/>
              </a:rPr>
              <a:t>Mental Health –  Screening, Assessment, Evaluation, Psychosocial, Diagnosis, Treatment</a:t>
            </a:r>
          </a:p>
          <a:p>
            <a:pPr lvl="2"/>
            <a:endParaRPr lang="en-US" altLang="en-US" smtClean="0">
              <a:ea typeface="Arial" panose="020B0604020202020204" pitchFamily="34" charset="0"/>
            </a:endParaRPr>
          </a:p>
        </p:txBody>
      </p:sp>
      <p:grpSp>
        <p:nvGrpSpPr>
          <p:cNvPr id="41988" name="Group 8"/>
          <p:cNvGrpSpPr>
            <a:grpSpLocks/>
          </p:cNvGrpSpPr>
          <p:nvPr/>
        </p:nvGrpSpPr>
        <p:grpSpPr bwMode="auto">
          <a:xfrm>
            <a:off x="0" y="0"/>
            <a:ext cx="12192000" cy="533400"/>
            <a:chOff x="228600" y="152400"/>
            <a:chExt cx="8641080" cy="548640"/>
          </a:xfrm>
        </p:grpSpPr>
        <p:pic>
          <p:nvPicPr>
            <p:cNvPr id="41989"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0216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73" y="533400"/>
            <a:ext cx="8973127" cy="914400"/>
          </a:xfrm>
        </p:spPr>
        <p:txBody>
          <a:bodyPr/>
          <a:lstStyle/>
          <a:p>
            <a:r>
              <a:rPr lang="en-US" b="1" dirty="0" smtClean="0"/>
              <a:t>SPIRITUAL RECOVERY</a:t>
            </a:r>
            <a:endParaRPr lang="en-US" b="1" dirty="0"/>
          </a:p>
        </p:txBody>
      </p:sp>
      <p:sp>
        <p:nvSpPr>
          <p:cNvPr id="3" name="Content Placeholder 2"/>
          <p:cNvSpPr>
            <a:spLocks noGrp="1"/>
          </p:cNvSpPr>
          <p:nvPr>
            <p:ph idx="1"/>
          </p:nvPr>
        </p:nvSpPr>
        <p:spPr>
          <a:xfrm>
            <a:off x="1237673" y="1676400"/>
            <a:ext cx="9421091" cy="4618038"/>
          </a:xfrm>
        </p:spPr>
        <p:txBody>
          <a:bodyPr/>
          <a:lstStyle/>
          <a:p>
            <a:pPr>
              <a:buNone/>
            </a:pPr>
            <a:endParaRPr lang="en-US" dirty="0" smtClean="0"/>
          </a:p>
          <a:p>
            <a:pPr>
              <a:buNone/>
            </a:pPr>
            <a:r>
              <a:rPr lang="en-US" sz="4000" b="1" dirty="0">
                <a:effectLst>
                  <a:outerShdw blurRad="38100" dist="38100" dir="2700000" algn="tl">
                    <a:srgbClr val="000000">
                      <a:alpha val="43137"/>
                    </a:srgbClr>
                  </a:outerShdw>
                </a:effectLst>
              </a:rPr>
              <a:t>           EGO                                </a:t>
            </a:r>
            <a:r>
              <a:rPr lang="en-US" sz="1800" b="1" dirty="0">
                <a:effectLst>
                  <a:outerShdw blurRad="38100" dist="38100" dir="2700000" algn="tl">
                    <a:srgbClr val="000000">
                      <a:alpha val="43137"/>
                    </a:srgbClr>
                  </a:outerShdw>
                </a:effectLst>
              </a:rPr>
              <a:t>SELF</a:t>
            </a:r>
            <a:endParaRPr lang="en-US" sz="4000" b="1" dirty="0">
              <a:effectLst>
                <a:outerShdw blurRad="38100" dist="38100" dir="2700000" algn="tl">
                  <a:srgbClr val="000000">
                    <a:alpha val="43137"/>
                  </a:srgbClr>
                </a:outerShdw>
              </a:effectLst>
            </a:endParaRPr>
          </a:p>
          <a:p>
            <a:pPr>
              <a:buNone/>
            </a:pPr>
            <a:endParaRPr lang="en-US" sz="4000" b="1" dirty="0">
              <a:effectLst>
                <a:outerShdw blurRad="38100" dist="38100" dir="2700000" algn="tl">
                  <a:srgbClr val="000000">
                    <a:alpha val="43137"/>
                  </a:srgbClr>
                </a:outerShdw>
              </a:effectLst>
            </a:endParaRPr>
          </a:p>
          <a:p>
            <a:pPr>
              <a:buNone/>
            </a:pPr>
            <a:r>
              <a:rPr lang="en-US" sz="40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EGO                                               SELF</a:t>
            </a:r>
          </a:p>
          <a:p>
            <a:pPr>
              <a:buNone/>
            </a:pPr>
            <a:endParaRPr lang="en-US" sz="2800" b="1" dirty="0">
              <a:effectLst>
                <a:outerShdw blurRad="38100" dist="38100" dir="2700000" algn="tl">
                  <a:srgbClr val="000000">
                    <a:alpha val="43137"/>
                  </a:srgbClr>
                </a:outerShdw>
              </a:effectLst>
            </a:endParaRPr>
          </a:p>
          <a:p>
            <a:pPr>
              <a:buNone/>
            </a:pPr>
            <a:r>
              <a:rPr lang="en-US" sz="2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EGO                                                                         </a:t>
            </a:r>
            <a:r>
              <a:rPr lang="en-US" sz="4000" b="1" dirty="0" smtClean="0">
                <a:effectLst>
                  <a:outerShdw blurRad="38100" dist="38100" dir="2700000" algn="tl">
                    <a:srgbClr val="000000">
                      <a:alpha val="43137"/>
                    </a:srgbClr>
                  </a:outerShdw>
                </a:effectLst>
              </a:rPr>
              <a:t>SELF</a:t>
            </a:r>
            <a:endParaRPr lang="en-US" sz="4000" b="1" dirty="0">
              <a:effectLst>
                <a:outerShdw blurRad="38100" dist="38100" dir="2700000" algn="tl">
                  <a:srgbClr val="000000">
                    <a:alpha val="43137"/>
                  </a:srgbClr>
                </a:outerShdw>
              </a:effectLst>
            </a:endParaRPr>
          </a:p>
        </p:txBody>
      </p:sp>
      <p:sp>
        <p:nvSpPr>
          <p:cNvPr id="4" name="Up-Down Arrow 3"/>
          <p:cNvSpPr/>
          <p:nvPr/>
        </p:nvSpPr>
        <p:spPr>
          <a:xfrm>
            <a:off x="4343400" y="2286000"/>
            <a:ext cx="484632" cy="3352800"/>
          </a:xfrm>
          <a:prstGeom prst="up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Up-Down Arrow 4"/>
          <p:cNvSpPr/>
          <p:nvPr/>
        </p:nvSpPr>
        <p:spPr>
          <a:xfrm>
            <a:off x="6781800" y="2286000"/>
            <a:ext cx="484632" cy="3276600"/>
          </a:xfrm>
          <a:prstGeom prst="up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8"/>
          <p:cNvGrpSpPr>
            <a:grpSpLocks/>
          </p:cNvGrpSpPr>
          <p:nvPr/>
        </p:nvGrpSpPr>
        <p:grpSpPr bwMode="auto">
          <a:xfrm>
            <a:off x="0" y="0"/>
            <a:ext cx="12192000" cy="533400"/>
            <a:chOff x="228600" y="152400"/>
            <a:chExt cx="8641080" cy="548640"/>
          </a:xfrm>
        </p:grpSpPr>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1848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7" y="304800"/>
            <a:ext cx="9213273" cy="1066800"/>
          </a:xfrm>
        </p:spPr>
        <p:txBody>
          <a:bodyPr/>
          <a:lstStyle/>
          <a:p>
            <a:r>
              <a:rPr lang="en-US" b="1" dirty="0" smtClean="0">
                <a:latin typeface="Garamond" pitchFamily="18" charset="0"/>
              </a:rPr>
              <a:t>WORLDVIEW</a:t>
            </a:r>
            <a:endParaRPr lang="en-US" b="1" dirty="0">
              <a:solidFill>
                <a:schemeClr val="accent1"/>
              </a:solidFill>
            </a:endParaRPr>
          </a:p>
        </p:txBody>
      </p:sp>
      <p:sp>
        <p:nvSpPr>
          <p:cNvPr id="3" name="Content Placeholder 2"/>
          <p:cNvSpPr>
            <a:spLocks noGrp="1"/>
          </p:cNvSpPr>
          <p:nvPr>
            <p:ph idx="1"/>
          </p:nvPr>
        </p:nvSpPr>
        <p:spPr>
          <a:xfrm>
            <a:off x="674255" y="1272209"/>
            <a:ext cx="10363200" cy="4853955"/>
          </a:xfrm>
        </p:spPr>
        <p:txBody>
          <a:bodyPr>
            <a:normAutofit fontScale="92500" lnSpcReduction="10000"/>
          </a:bodyPr>
          <a:lstStyle/>
          <a:p>
            <a:pPr marL="0" indent="0" algn="r">
              <a:buNone/>
            </a:pPr>
            <a:r>
              <a:rPr lang="en-US" sz="4400" b="1" i="1" dirty="0" smtClean="0"/>
              <a:t>GRATITUDE, GENEROSITY</a:t>
            </a:r>
            <a:r>
              <a:rPr lang="en-US" sz="4400" b="1" i="1" dirty="0" smtClean="0"/>
              <a:t>, HUMILITY, RESPECT </a:t>
            </a:r>
            <a:endParaRPr lang="en-US" sz="4400" b="1" i="1" dirty="0" smtClean="0"/>
          </a:p>
          <a:p>
            <a:pPr marL="0" indent="0" algn="r">
              <a:buNone/>
            </a:pPr>
            <a:endParaRPr lang="en-US" sz="4400" b="1" i="1" dirty="0"/>
          </a:p>
          <a:p>
            <a:pPr marL="0" indent="0" algn="r">
              <a:buNone/>
            </a:pPr>
            <a:endParaRPr lang="en-US" sz="4400" b="1" i="1" dirty="0" smtClean="0"/>
          </a:p>
          <a:p>
            <a:pPr marL="0" indent="0" algn="r">
              <a:buNone/>
            </a:pPr>
            <a:r>
              <a:rPr lang="en-US" b="1" dirty="0" smtClean="0"/>
              <a:t>A CHANGE IN WORLDVIEW</a:t>
            </a:r>
          </a:p>
          <a:p>
            <a:pPr marL="0" indent="0" algn="ctr">
              <a:buNone/>
            </a:pPr>
            <a:endParaRPr lang="en-US" sz="4400" b="1" i="1" dirty="0"/>
          </a:p>
          <a:p>
            <a:pPr marL="0" indent="0" algn="r">
              <a:buNone/>
            </a:pPr>
            <a:endParaRPr lang="en-US" sz="4400" b="1" i="1" dirty="0"/>
          </a:p>
          <a:p>
            <a:pPr marL="0" indent="0">
              <a:buNone/>
            </a:pPr>
            <a:r>
              <a:rPr lang="en-US" sz="4400" b="1" i="1" dirty="0" smtClean="0"/>
              <a:t>GRANDIOSITY     SELFISH, SELF-CENTERED</a:t>
            </a:r>
          </a:p>
          <a:p>
            <a:pPr marL="0" indent="0">
              <a:buNone/>
            </a:pPr>
            <a:r>
              <a:rPr lang="en-US" sz="4400" b="1" i="1" dirty="0" smtClean="0"/>
              <a:t>(</a:t>
            </a:r>
            <a:r>
              <a:rPr lang="en-US" sz="4400" b="1" i="1" dirty="0"/>
              <a:t>CHARACTER </a:t>
            </a:r>
            <a:r>
              <a:rPr lang="en-US" sz="4400" b="1" i="1" dirty="0" smtClean="0"/>
              <a:t>DEFECTS, THINKING ERRORS)</a:t>
            </a:r>
            <a:endParaRPr lang="en-US" sz="4400" b="1" i="1" dirty="0"/>
          </a:p>
        </p:txBody>
      </p:sp>
      <p:sp>
        <p:nvSpPr>
          <p:cNvPr id="5" name="Striped Right Arrow 4"/>
          <p:cNvSpPr/>
          <p:nvPr/>
        </p:nvSpPr>
        <p:spPr>
          <a:xfrm>
            <a:off x="4724401" y="4800601"/>
            <a:ext cx="45719" cy="45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rot="8368407" flipH="1" flipV="1">
            <a:off x="3572319" y="3720592"/>
            <a:ext cx="3293005" cy="285179"/>
          </a:xfrm>
          <a:prstGeom prst="notchedRightArrow">
            <a:avLst>
              <a:gd name="adj1" fmla="val 5306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
          <p:cNvGrpSpPr>
            <a:grpSpLocks/>
          </p:cNvGrpSpPr>
          <p:nvPr/>
        </p:nvGrpSpPr>
        <p:grpSpPr bwMode="auto">
          <a:xfrm>
            <a:off x="0" y="0"/>
            <a:ext cx="12192000" cy="533400"/>
            <a:chOff x="228600" y="152400"/>
            <a:chExt cx="8641080" cy="548640"/>
          </a:xfrm>
        </p:grpSpPr>
        <p:pic>
          <p:nvPicPr>
            <p:cNvPr id="8"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4466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219200"/>
          </a:xfrm>
        </p:spPr>
        <p:txBody>
          <a:bodyPr/>
          <a:lstStyle/>
          <a:p>
            <a:r>
              <a:rPr lang="en-US" b="1" dirty="0" smtClean="0">
                <a:effectLst>
                  <a:outerShdw blurRad="38100" dist="38100" dir="2700000" algn="tl">
                    <a:srgbClr val="000000">
                      <a:alpha val="43137"/>
                    </a:srgbClr>
                  </a:outerShdw>
                </a:effectLst>
              </a:rPr>
              <a:t>THE EGO-THE”VICTIM”</a:t>
            </a:r>
            <a:endParaRPr lang="en-US" dirty="0"/>
          </a:p>
        </p:txBody>
      </p:sp>
      <p:sp>
        <p:nvSpPr>
          <p:cNvPr id="3" name="Content Placeholder 2"/>
          <p:cNvSpPr>
            <a:spLocks noGrp="1"/>
          </p:cNvSpPr>
          <p:nvPr>
            <p:ph idx="1"/>
          </p:nvPr>
        </p:nvSpPr>
        <p:spPr/>
        <p:txBody>
          <a:bodyPr>
            <a:normAutofit/>
          </a:bodyPr>
          <a:lstStyle/>
          <a:p>
            <a:r>
              <a:rPr lang="en-US" sz="3600" b="1" i="1" dirty="0"/>
              <a:t>MY PAST…</a:t>
            </a:r>
          </a:p>
          <a:p>
            <a:pPr lvl="1"/>
            <a:r>
              <a:rPr lang="en-US" sz="3600" b="1" i="1" dirty="0"/>
              <a:t>SHOULD HAVE…</a:t>
            </a:r>
          </a:p>
          <a:p>
            <a:pPr lvl="1"/>
            <a:r>
              <a:rPr lang="en-US" sz="3600" b="1" i="1" dirty="0"/>
              <a:t>COULD HAVE…</a:t>
            </a:r>
          </a:p>
          <a:p>
            <a:pPr lvl="1"/>
            <a:r>
              <a:rPr lang="en-US" sz="3600" b="1" i="1" dirty="0" smtClean="0"/>
              <a:t>WOULD HAVE…</a:t>
            </a:r>
            <a:endParaRPr lang="en-US" sz="3600" b="1" i="1" dirty="0"/>
          </a:p>
          <a:p>
            <a:r>
              <a:rPr lang="en-US" sz="3600" b="1" i="1" dirty="0"/>
              <a:t>MY FUTURE…</a:t>
            </a:r>
          </a:p>
          <a:p>
            <a:pPr lvl="1"/>
            <a:r>
              <a:rPr lang="en-US" sz="3600" b="1" i="1" dirty="0"/>
              <a:t>WOULD BE DIFFERENT</a:t>
            </a: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1198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6" y="457200"/>
            <a:ext cx="9185564" cy="990600"/>
          </a:xfrm>
        </p:spPr>
        <p:txBody>
          <a:bodyPr/>
          <a:lstStyle/>
          <a:p>
            <a:r>
              <a:rPr lang="en-US" b="1" dirty="0" smtClean="0">
                <a:effectLst>
                  <a:outerShdw blurRad="38100" dist="38100" dir="2700000" algn="tl">
                    <a:srgbClr val="000000">
                      <a:alpha val="43137"/>
                    </a:srgbClr>
                  </a:outerShdw>
                </a:effectLst>
              </a:rPr>
              <a:t>THE EGO-THE “VICTIM”</a:t>
            </a:r>
            <a:endParaRPr lang="en-US" b="1" dirty="0"/>
          </a:p>
        </p:txBody>
      </p:sp>
      <p:sp>
        <p:nvSpPr>
          <p:cNvPr id="3" name="Content Placeholder 2"/>
          <p:cNvSpPr>
            <a:spLocks noGrp="1"/>
          </p:cNvSpPr>
          <p:nvPr>
            <p:ph idx="1"/>
          </p:nvPr>
        </p:nvSpPr>
        <p:spPr>
          <a:xfrm>
            <a:off x="1981200" y="1524000"/>
            <a:ext cx="8229600" cy="4770438"/>
          </a:xfrm>
        </p:spPr>
        <p:txBody>
          <a:bodyPr/>
          <a:lstStyle/>
          <a:p>
            <a:r>
              <a:rPr lang="en-US" b="1" dirty="0" smtClean="0"/>
              <a:t>EMOTION, ESPECIALLY NEGATIVE EMOTION ARE “TOOLS” OF THE EGO</a:t>
            </a:r>
          </a:p>
          <a:p>
            <a:endParaRPr lang="en-US" sz="2400" b="1" dirty="0"/>
          </a:p>
          <a:p>
            <a:pPr>
              <a:buNone/>
            </a:pPr>
            <a:r>
              <a:rPr lang="en-US" sz="2400" b="1" dirty="0"/>
              <a:t>                     </a:t>
            </a:r>
            <a:r>
              <a:rPr lang="en-US" sz="2400" b="1" dirty="0" smtClean="0"/>
              <a:t>REJECTION</a:t>
            </a:r>
            <a:endParaRPr lang="en-US" sz="2400" b="1" dirty="0"/>
          </a:p>
          <a:p>
            <a:pPr algn="ctr">
              <a:buNone/>
            </a:pPr>
            <a:endParaRPr lang="en-US" sz="2400" b="1" dirty="0"/>
          </a:p>
          <a:p>
            <a:pPr algn="ctr">
              <a:buNone/>
            </a:pPr>
            <a:r>
              <a:rPr lang="en-US" sz="2400" b="1" dirty="0"/>
              <a:t>               </a:t>
            </a:r>
            <a:r>
              <a:rPr lang="en-US" sz="2400" b="1" dirty="0" smtClean="0"/>
              <a:t> EGO                 ANGER,PREJUDICE</a:t>
            </a:r>
            <a:r>
              <a:rPr lang="en-US" sz="2400" b="1" dirty="0"/>
              <a:t>, ETC.</a:t>
            </a:r>
          </a:p>
          <a:p>
            <a:pPr algn="ctr">
              <a:buNone/>
            </a:pPr>
            <a:endParaRPr lang="en-US" sz="2400" b="1" dirty="0"/>
          </a:p>
          <a:p>
            <a:pPr algn="ctr">
              <a:buNone/>
            </a:pPr>
            <a:endParaRPr lang="en-US" sz="2400" b="1" dirty="0"/>
          </a:p>
          <a:p>
            <a:pPr>
              <a:buNone/>
            </a:pPr>
            <a:r>
              <a:rPr lang="en-US" sz="2400" b="1" dirty="0"/>
              <a:t> SECONDARY GAIN                     </a:t>
            </a:r>
            <a:r>
              <a:rPr lang="en-US" sz="2400" b="1" dirty="0" smtClean="0"/>
              <a:t> </a:t>
            </a:r>
            <a:r>
              <a:rPr lang="en-US" sz="2400" b="1" dirty="0"/>
              <a:t>RESENTMENT</a:t>
            </a:r>
          </a:p>
        </p:txBody>
      </p:sp>
      <p:sp>
        <p:nvSpPr>
          <p:cNvPr id="4" name="Down Arrow 3"/>
          <p:cNvSpPr/>
          <p:nvPr/>
        </p:nvSpPr>
        <p:spPr>
          <a:xfrm>
            <a:off x="4372759" y="324651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6200000">
            <a:off x="5384718" y="3756819"/>
            <a:ext cx="228600" cy="533400"/>
          </a:xfrm>
          <a:prstGeom prst="downArrow">
            <a:avLst>
              <a:gd name="adj1" fmla="val 357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6737927" y="4403436"/>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5400000">
            <a:off x="5092618" y="4814866"/>
            <a:ext cx="228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8"/>
          <p:cNvGrpSpPr>
            <a:grpSpLocks/>
          </p:cNvGrpSpPr>
          <p:nvPr/>
        </p:nvGrpSpPr>
        <p:grpSpPr bwMode="auto">
          <a:xfrm>
            <a:off x="0" y="0"/>
            <a:ext cx="12192000" cy="533400"/>
            <a:chOff x="228600" y="152400"/>
            <a:chExt cx="8641080" cy="548640"/>
          </a:xfrm>
        </p:grpSpPr>
        <p:pic>
          <p:nvPicPr>
            <p:cNvPr id="9"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729894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5"/>
          <p:cNvSpPr txBox="1">
            <a:spLocks noChangeArrowheads="1"/>
          </p:cNvSpPr>
          <p:nvPr/>
        </p:nvSpPr>
        <p:spPr bwMode="auto">
          <a:xfrm>
            <a:off x="1676400" y="5029200"/>
            <a:ext cx="899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kumimoji="1" sz="3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eaLnBrk="1" hangingPunct="1">
              <a:spcBef>
                <a:spcPct val="0"/>
              </a:spcBef>
              <a:buClr>
                <a:srgbClr val="0064AA"/>
              </a:buClr>
              <a:buFontTx/>
              <a:buNone/>
            </a:pPr>
            <a:r>
              <a:rPr kumimoji="0" lang="en-US" altLang="en-US" sz="2000">
                <a:latin typeface="Arial" panose="020B0604020202020204" pitchFamily="34" charset="0"/>
              </a:rPr>
              <a:t>  </a:t>
            </a:r>
            <a:endParaRPr kumimoji="0" lang="en-US" altLang="en-US" sz="2100">
              <a:latin typeface="Arial" panose="020B0604020202020204" pitchFamily="34" charset="0"/>
            </a:endParaRPr>
          </a:p>
        </p:txBody>
      </p:sp>
      <p:sp>
        <p:nvSpPr>
          <p:cNvPr id="53251" name="Rectangle 2"/>
          <p:cNvSpPr>
            <a:spLocks noGrp="1" noChangeArrowheads="1"/>
          </p:cNvSpPr>
          <p:nvPr>
            <p:ph type="title" idx="4294967295"/>
          </p:nvPr>
        </p:nvSpPr>
        <p:spPr>
          <a:xfrm>
            <a:off x="1524000" y="609600"/>
            <a:ext cx="9144000" cy="914400"/>
          </a:xfrm>
        </p:spPr>
        <p:txBody>
          <a:bodyPr>
            <a:normAutofit fontScale="90000"/>
          </a:bodyPr>
          <a:lstStyle/>
          <a:p>
            <a:pPr eaLnBrk="1" hangingPunct="1"/>
            <a:r>
              <a:rPr lang="en-US" altLang="en-US" sz="3200" b="1">
                <a:latin typeface="Lucida Calligraphy" panose="03010101010101010101" pitchFamily="66" charset="0"/>
              </a:rPr>
              <a:t>        Equine Assisted Counseling with MI</a:t>
            </a:r>
            <a:br>
              <a:rPr lang="en-US" altLang="en-US" sz="3200" b="1">
                <a:latin typeface="Lucida Calligraphy" panose="03010101010101010101" pitchFamily="66" charset="0"/>
              </a:rPr>
            </a:br>
            <a:r>
              <a:rPr lang="en-US" altLang="en-US" sz="3200" b="1">
                <a:latin typeface="Lucida Calligraphy" panose="03010101010101010101" pitchFamily="66" charset="0"/>
              </a:rPr>
              <a:t>      Horse and Therapist Partnership</a:t>
            </a:r>
            <a:r>
              <a:rPr lang="en-US" altLang="en-US" sz="3200" b="1">
                <a:solidFill>
                  <a:srgbClr val="0064AA"/>
                </a:solidFill>
                <a:latin typeface="Lucida Calligraphy" panose="03010101010101010101" pitchFamily="66" charset="0"/>
              </a:rPr>
              <a:t/>
            </a:r>
            <a:br>
              <a:rPr lang="en-US" altLang="en-US" sz="3200" b="1">
                <a:solidFill>
                  <a:srgbClr val="0064AA"/>
                </a:solidFill>
                <a:latin typeface="Lucida Calligraphy" panose="03010101010101010101" pitchFamily="66" charset="0"/>
              </a:rPr>
            </a:br>
            <a:r>
              <a:rPr lang="en-US" altLang="en-US" sz="3200" b="1">
                <a:solidFill>
                  <a:srgbClr val="0064AA"/>
                </a:solidFill>
                <a:latin typeface="Lucida Calligraphy" panose="03010101010101010101" pitchFamily="66" charset="0"/>
              </a:rPr>
              <a:t/>
            </a:r>
            <a:br>
              <a:rPr lang="en-US" altLang="en-US" sz="3200" b="1">
                <a:solidFill>
                  <a:srgbClr val="0064AA"/>
                </a:solidFill>
                <a:latin typeface="Lucida Calligraphy" panose="03010101010101010101" pitchFamily="66" charset="0"/>
              </a:rPr>
            </a:br>
            <a:endParaRPr lang="en-US" altLang="en-US" sz="3200" b="1">
              <a:solidFill>
                <a:srgbClr val="0064AA"/>
              </a:solidFill>
              <a:latin typeface="Lucida Calligraphy" panose="03010101010101010101" pitchFamily="66" charset="0"/>
            </a:endParaRPr>
          </a:p>
        </p:txBody>
      </p:sp>
      <p:pic>
        <p:nvPicPr>
          <p:cNvPr id="53252" name="Picture 7" descr="C:\Documents and Settings\Ed\My Documents\My Pictures\equineth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1066800"/>
            <a:ext cx="9144001"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84045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05000" y="152400"/>
            <a:ext cx="8229600" cy="533400"/>
          </a:xfrm>
        </p:spPr>
        <p:txBody>
          <a:bodyPr>
            <a:normAutofit fontScale="90000"/>
          </a:bodyPr>
          <a:lstStyle/>
          <a:p>
            <a:pPr eaLnBrk="1" hangingPunct="1"/>
            <a:r>
              <a:rPr lang="en-US" altLang="en-US" sz="4000">
                <a:latin typeface="Lucida Handwriting" panose="03010101010101010101" pitchFamily="66" charset="0"/>
              </a:rPr>
              <a:t>EQUINE THERAPY</a:t>
            </a:r>
          </a:p>
        </p:txBody>
      </p:sp>
      <p:sp>
        <p:nvSpPr>
          <p:cNvPr id="5125" name="Rectangle 5"/>
          <p:cNvSpPr>
            <a:spLocks noGrp="1" noChangeArrowheads="1"/>
          </p:cNvSpPr>
          <p:nvPr>
            <p:ph type="body" sz="half" idx="2"/>
          </p:nvPr>
        </p:nvSpPr>
        <p:spPr>
          <a:xfrm>
            <a:off x="2362200" y="685800"/>
            <a:ext cx="7620000" cy="3505200"/>
          </a:xfrm>
        </p:spPr>
        <p:txBody>
          <a:bodyPr/>
          <a:lstStyle/>
          <a:p>
            <a:pPr marL="0" indent="0">
              <a:lnSpc>
                <a:spcPct val="80000"/>
              </a:lnSpc>
              <a:buNone/>
              <a:defRPr/>
            </a:pPr>
            <a:endParaRPr lang="en-US" altLang="en-US" sz="2400" dirty="0">
              <a:latin typeface="Arial Narrow" panose="020B0606020202030204" pitchFamily="34" charset="0"/>
            </a:endParaRPr>
          </a:p>
          <a:p>
            <a:pPr lvl="1" eaLnBrk="1" hangingPunct="1">
              <a:lnSpc>
                <a:spcPct val="80000"/>
              </a:lnSpc>
              <a:buFont typeface="Wingdings" panose="05000000000000000000" pitchFamily="2" charset="2"/>
              <a:buChar char="Ø"/>
              <a:defRPr/>
            </a:pPr>
            <a:r>
              <a:rPr lang="en-US" altLang="en-US" sz="2000" dirty="0">
                <a:latin typeface="Arial Narrow" panose="020B0606020202030204" pitchFamily="34" charset="0"/>
              </a:rPr>
              <a:t>Experiential Therapy – “Old Tapes” Family of Origin Issues, Patterns</a:t>
            </a:r>
          </a:p>
          <a:p>
            <a:pPr marL="457200" lvl="1" indent="0">
              <a:lnSpc>
                <a:spcPct val="80000"/>
              </a:lnSpc>
              <a:buNone/>
              <a:defRPr/>
            </a:pPr>
            <a:endParaRPr lang="en-US" altLang="en-US" sz="2000" dirty="0">
              <a:latin typeface="Arial Narrow" panose="020B0606020202030204" pitchFamily="34" charset="0"/>
            </a:endParaRPr>
          </a:p>
          <a:p>
            <a:pPr lvl="1" eaLnBrk="1" hangingPunct="1">
              <a:lnSpc>
                <a:spcPct val="80000"/>
              </a:lnSpc>
              <a:buFont typeface="Wingdings" panose="05000000000000000000" pitchFamily="2" charset="2"/>
              <a:buChar char="Ø"/>
              <a:defRPr/>
            </a:pPr>
            <a:r>
              <a:rPr lang="en-US" altLang="en-US" sz="2000" dirty="0">
                <a:latin typeface="Arial Narrow" panose="020B0606020202030204" pitchFamily="34" charset="0"/>
              </a:rPr>
              <a:t>Rational Emotive Behavioral Therapy – Grief, Anger, Shame, Rejection</a:t>
            </a:r>
          </a:p>
          <a:p>
            <a:pPr lvl="1" eaLnBrk="1" hangingPunct="1">
              <a:lnSpc>
                <a:spcPct val="80000"/>
              </a:lnSpc>
              <a:buFont typeface="Wingdings" panose="05000000000000000000" pitchFamily="2" charset="2"/>
              <a:buChar char="Ø"/>
              <a:defRPr/>
            </a:pPr>
            <a:endParaRPr lang="en-US" altLang="en-US" sz="2000" dirty="0">
              <a:latin typeface="Arial Narrow" panose="020B0606020202030204" pitchFamily="34" charset="0"/>
            </a:endParaRPr>
          </a:p>
          <a:p>
            <a:pPr lvl="1" eaLnBrk="1" hangingPunct="1">
              <a:lnSpc>
                <a:spcPct val="80000"/>
              </a:lnSpc>
              <a:buFont typeface="Wingdings" panose="05000000000000000000" pitchFamily="2" charset="2"/>
              <a:buChar char="Ø"/>
              <a:defRPr/>
            </a:pPr>
            <a:r>
              <a:rPr lang="en-US" altLang="en-US" sz="2000" dirty="0">
                <a:latin typeface="Arial Narrow" panose="020B0606020202030204" pitchFamily="34" charset="0"/>
              </a:rPr>
              <a:t>Motivational Interviewing Enhanced – Communication and Interaction</a:t>
            </a:r>
          </a:p>
          <a:p>
            <a:pPr lvl="1" eaLnBrk="1" hangingPunct="1">
              <a:lnSpc>
                <a:spcPct val="80000"/>
              </a:lnSpc>
              <a:buFont typeface="Wingdings" panose="05000000000000000000" pitchFamily="2" charset="2"/>
              <a:buChar char="Ø"/>
              <a:defRPr/>
            </a:pPr>
            <a:endParaRPr lang="en-US" altLang="en-US" sz="2000" dirty="0">
              <a:latin typeface="Arial Narrow" panose="020B0606020202030204" pitchFamily="34" charset="0"/>
            </a:endParaRPr>
          </a:p>
          <a:p>
            <a:pPr lvl="1" eaLnBrk="1" hangingPunct="1">
              <a:lnSpc>
                <a:spcPct val="80000"/>
              </a:lnSpc>
              <a:buFont typeface="Wingdings" panose="05000000000000000000" pitchFamily="2" charset="2"/>
              <a:buChar char="Ø"/>
              <a:defRPr/>
            </a:pPr>
            <a:r>
              <a:rPr lang="en-US" altLang="en-US" sz="2000" dirty="0" err="1">
                <a:latin typeface="Arial Narrow" panose="020B0606020202030204" pitchFamily="34" charset="0"/>
              </a:rPr>
              <a:t>Sunka</a:t>
            </a:r>
            <a:r>
              <a:rPr lang="en-US" altLang="en-US" sz="2000" dirty="0">
                <a:latin typeface="Arial Narrow" panose="020B0606020202030204" pitchFamily="34" charset="0"/>
              </a:rPr>
              <a:t> </a:t>
            </a:r>
            <a:r>
              <a:rPr lang="en-US" altLang="en-US" sz="2000" dirty="0" err="1">
                <a:latin typeface="Arial Narrow" panose="020B0606020202030204" pitchFamily="34" charset="0"/>
              </a:rPr>
              <a:t>Wakan</a:t>
            </a:r>
            <a:r>
              <a:rPr lang="en-US" altLang="en-US" sz="2000" dirty="0">
                <a:latin typeface="Arial Narrow" panose="020B0606020202030204" pitchFamily="34" charset="0"/>
              </a:rPr>
              <a:t> Assisted Therapy (SWAT)</a:t>
            </a:r>
          </a:p>
          <a:p>
            <a:pPr lvl="1" eaLnBrk="1" hangingPunct="1">
              <a:lnSpc>
                <a:spcPct val="80000"/>
              </a:lnSpc>
              <a:buFont typeface="Wingdings" panose="05000000000000000000" pitchFamily="2" charset="2"/>
              <a:buChar char="Ø"/>
              <a:defRPr/>
            </a:pPr>
            <a:endParaRPr lang="en-US" altLang="en-US" sz="2000" dirty="0">
              <a:latin typeface="Arial Narrow" panose="020B0606020202030204" pitchFamily="34" charset="0"/>
            </a:endParaRPr>
          </a:p>
          <a:p>
            <a:pPr lvl="1" eaLnBrk="1" hangingPunct="1">
              <a:lnSpc>
                <a:spcPct val="80000"/>
              </a:lnSpc>
              <a:buFont typeface="Wingdings" panose="05000000000000000000" pitchFamily="2" charset="2"/>
              <a:buChar char="Ø"/>
              <a:defRPr/>
            </a:pPr>
            <a:r>
              <a:rPr lang="en-US" altLang="en-US" sz="2000" dirty="0">
                <a:latin typeface="Arial Narrow" panose="020B0606020202030204" pitchFamily="34" charset="0"/>
              </a:rPr>
              <a:t>Spiritual Values Based – Lakota,12 Step and/or Christianity </a:t>
            </a:r>
          </a:p>
          <a:p>
            <a:pPr eaLnBrk="1" hangingPunct="1">
              <a:lnSpc>
                <a:spcPct val="80000"/>
              </a:lnSpc>
              <a:buFont typeface="Wingdings" panose="05000000000000000000" pitchFamily="2" charset="2"/>
              <a:buChar char="Ø"/>
              <a:defRPr/>
            </a:pPr>
            <a:endParaRPr lang="en-US" altLang="en-US" sz="2400" dirty="0">
              <a:latin typeface="Arial Narrow" panose="020B0606020202030204" pitchFamily="34" charset="0"/>
            </a:endParaRPr>
          </a:p>
          <a:p>
            <a:pPr eaLnBrk="1" hangingPunct="1">
              <a:lnSpc>
                <a:spcPct val="80000"/>
              </a:lnSpc>
              <a:buFont typeface="Wingdings" panose="05000000000000000000" pitchFamily="2" charset="2"/>
              <a:buChar char="Ø"/>
              <a:defRPr/>
            </a:pPr>
            <a:endParaRPr lang="en-US" altLang="en-US" sz="2400" dirty="0">
              <a:latin typeface="Arial Narrow" panose="020B0606020202030204" pitchFamily="34" charset="0"/>
            </a:endParaRPr>
          </a:p>
          <a:p>
            <a:pPr eaLnBrk="1" hangingPunct="1">
              <a:lnSpc>
                <a:spcPct val="80000"/>
              </a:lnSpc>
              <a:defRPr/>
            </a:pPr>
            <a:endParaRPr lang="en-US" altLang="en-US" sz="2400" dirty="0"/>
          </a:p>
        </p:txBody>
      </p:sp>
      <p:pic>
        <p:nvPicPr>
          <p:cNvPr id="54276" name="Picture 6" descr="NatashaSGU 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810000"/>
            <a:ext cx="5257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3291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xEl>
                                              <p:pRg st="1" end="1"/>
                                            </p:txEl>
                                          </p:spTgt>
                                        </p:tgtEl>
                                        <p:attrNameLst>
                                          <p:attrName>style.visibility</p:attrName>
                                        </p:attrNameLst>
                                      </p:cBhvr>
                                      <p:to>
                                        <p:strVal val="visible"/>
                                      </p:to>
                                    </p:set>
                                    <p:anim calcmode="lin" valueType="num">
                                      <p:cBhvr additive="base">
                                        <p:cTn id="7" dur="500" fill="hold"/>
                                        <p:tgtEl>
                                          <p:spTgt spid="5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5">
                                            <p:txEl>
                                              <p:pRg st="3" end="3"/>
                                            </p:txEl>
                                          </p:spTgt>
                                        </p:tgtEl>
                                        <p:attrNameLst>
                                          <p:attrName>style.visibility</p:attrName>
                                        </p:attrNameLst>
                                      </p:cBhvr>
                                      <p:to>
                                        <p:strVal val="visible"/>
                                      </p:to>
                                    </p:set>
                                    <p:anim calcmode="lin" valueType="num">
                                      <p:cBhvr additive="base">
                                        <p:cTn id="11" dur="500" fill="hold"/>
                                        <p:tgtEl>
                                          <p:spTgt spid="512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5">
                                            <p:txEl>
                                              <p:pRg st="5" end="5"/>
                                            </p:txEl>
                                          </p:spTgt>
                                        </p:tgtEl>
                                        <p:attrNameLst>
                                          <p:attrName>style.visibility</p:attrName>
                                        </p:attrNameLst>
                                      </p:cBhvr>
                                      <p:to>
                                        <p:strVal val="visible"/>
                                      </p:to>
                                    </p:set>
                                    <p:anim calcmode="lin" valueType="num">
                                      <p:cBhvr additive="base">
                                        <p:cTn id="15" dur="500" fill="hold"/>
                                        <p:tgtEl>
                                          <p:spTgt spid="512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5">
                                            <p:txEl>
                                              <p:pRg st="7" end="7"/>
                                            </p:txEl>
                                          </p:spTgt>
                                        </p:tgtEl>
                                        <p:attrNameLst>
                                          <p:attrName>style.visibility</p:attrName>
                                        </p:attrNameLst>
                                      </p:cBhvr>
                                      <p:to>
                                        <p:strVal val="visible"/>
                                      </p:to>
                                    </p:set>
                                    <p:anim calcmode="lin" valueType="num">
                                      <p:cBhvr additive="base">
                                        <p:cTn id="19" dur="500" fill="hold"/>
                                        <p:tgtEl>
                                          <p:spTgt spid="512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5">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5">
                                            <p:txEl>
                                              <p:pRg st="9" end="9"/>
                                            </p:txEl>
                                          </p:spTgt>
                                        </p:tgtEl>
                                        <p:attrNameLst>
                                          <p:attrName>style.visibility</p:attrName>
                                        </p:attrNameLst>
                                      </p:cBhvr>
                                      <p:to>
                                        <p:strVal val="visible"/>
                                      </p:to>
                                    </p:set>
                                    <p:anim calcmode="lin" valueType="num">
                                      <p:cBhvr additive="base">
                                        <p:cTn id="23" dur="500" fill="hold"/>
                                        <p:tgtEl>
                                          <p:spTgt spid="512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Horses</a:t>
            </a:r>
            <a:br>
              <a:rPr lang="en-US" altLang="en-US" smtClean="0"/>
            </a:br>
            <a:r>
              <a:rPr lang="en-US" altLang="en-US" smtClean="0"/>
              <a:t>(Co-Therapist)</a:t>
            </a:r>
          </a:p>
        </p:txBody>
      </p:sp>
      <p:pic>
        <p:nvPicPr>
          <p:cNvPr id="55299" name="Picture 4" descr="NatashaSGU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0" y="-7696200"/>
            <a:ext cx="56769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NatashaSGU 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754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NatashaSGU 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800" y="-7696200"/>
            <a:ext cx="4854575"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0792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05000" y="0"/>
            <a:ext cx="8763000" cy="1066800"/>
          </a:xfrm>
          <a:noFill/>
        </p:spPr>
        <p:txBody>
          <a:bodyPr/>
          <a:lstStyle/>
          <a:p>
            <a:pPr eaLnBrk="1" hangingPunct="1"/>
            <a:r>
              <a:rPr lang="en-US" altLang="en-US" smtClean="0">
                <a:latin typeface="Lucida Handwriting" panose="03010101010101010101" pitchFamily="66" charset="0"/>
              </a:rPr>
              <a:t>MI Lakota Enhanced</a:t>
            </a:r>
            <a:endParaRPr lang="en-US" altLang="en-US" sz="3200"/>
          </a:p>
        </p:txBody>
      </p:sp>
      <p:sp>
        <p:nvSpPr>
          <p:cNvPr id="56323" name="Rectangle 3"/>
          <p:cNvSpPr>
            <a:spLocks noGrp="1" noChangeArrowheads="1"/>
          </p:cNvSpPr>
          <p:nvPr>
            <p:ph type="body" idx="1"/>
          </p:nvPr>
        </p:nvSpPr>
        <p:spPr>
          <a:xfrm>
            <a:off x="3200400" y="762000"/>
            <a:ext cx="7620000" cy="6172200"/>
          </a:xfrm>
        </p:spPr>
        <p:txBody>
          <a:bodyPr/>
          <a:lstStyle/>
          <a:p>
            <a:pPr eaLnBrk="1" hangingPunct="1">
              <a:buFontTx/>
              <a:buNone/>
            </a:pPr>
            <a:r>
              <a:rPr lang="en-US" altLang="en-US" smtClean="0"/>
              <a:t>Rational Emotive Behavioral Therapy </a:t>
            </a:r>
          </a:p>
          <a:p>
            <a:pPr eaLnBrk="1" hangingPunct="1">
              <a:buFontTx/>
              <a:buNone/>
            </a:pPr>
            <a:r>
              <a:rPr lang="en-US" altLang="en-US" sz="2400"/>
              <a:t>Irrational Thoughts and Beliefs </a:t>
            </a:r>
          </a:p>
          <a:p>
            <a:pPr eaLnBrk="1" hangingPunct="1">
              <a:buFontTx/>
              <a:buNone/>
            </a:pPr>
            <a:r>
              <a:rPr lang="en-US" altLang="en-US" sz="2400"/>
              <a:t>Unresolved Anger, </a:t>
            </a:r>
          </a:p>
          <a:p>
            <a:pPr eaLnBrk="1" hangingPunct="1">
              <a:buFontTx/>
              <a:buNone/>
            </a:pPr>
            <a:r>
              <a:rPr lang="en-US" altLang="en-US" sz="2400"/>
              <a:t>Unresolved Grief, </a:t>
            </a:r>
          </a:p>
          <a:p>
            <a:pPr eaLnBrk="1" hangingPunct="1">
              <a:buFontTx/>
              <a:buNone/>
            </a:pPr>
            <a:r>
              <a:rPr lang="en-US" altLang="en-US" sz="2400"/>
              <a:t>Toxic Shame</a:t>
            </a:r>
          </a:p>
          <a:p>
            <a:pPr eaLnBrk="1" hangingPunct="1">
              <a:buFontTx/>
              <a:buNone/>
            </a:pPr>
            <a:r>
              <a:rPr lang="en-US" altLang="en-US" smtClean="0"/>
              <a:t>Experiential Therapy </a:t>
            </a:r>
          </a:p>
          <a:p>
            <a:pPr eaLnBrk="1" hangingPunct="1">
              <a:buFontTx/>
              <a:buNone/>
            </a:pPr>
            <a:r>
              <a:rPr lang="en-US" altLang="en-US" sz="2400"/>
              <a:t>Unconscious to Conscious, </a:t>
            </a:r>
          </a:p>
          <a:p>
            <a:pPr eaLnBrk="1" hangingPunct="1">
              <a:buFontTx/>
              <a:buNone/>
            </a:pPr>
            <a:r>
              <a:rPr lang="en-US" altLang="en-US" sz="2400"/>
              <a:t>Behavioral Patterns, </a:t>
            </a:r>
          </a:p>
          <a:p>
            <a:pPr eaLnBrk="1" hangingPunct="1">
              <a:buFontTx/>
              <a:buNone/>
            </a:pPr>
            <a:r>
              <a:rPr lang="en-US" altLang="en-US" sz="2400"/>
              <a:t>Family of origin issues </a:t>
            </a:r>
          </a:p>
          <a:p>
            <a:pPr eaLnBrk="1" hangingPunct="1">
              <a:buFontTx/>
              <a:buNone/>
            </a:pPr>
            <a:r>
              <a:rPr lang="en-US" altLang="en-US" smtClean="0"/>
              <a:t>Spirituality-</a:t>
            </a:r>
            <a:r>
              <a:rPr lang="en-US" altLang="en-US" sz="2400"/>
              <a:t>Values</a:t>
            </a:r>
          </a:p>
          <a:p>
            <a:pPr eaLnBrk="1" hangingPunct="1">
              <a:buFontTx/>
              <a:buNone/>
            </a:pPr>
            <a:r>
              <a:rPr lang="en-US" altLang="en-US" smtClean="0"/>
              <a:t>Motivational Interviewing</a:t>
            </a:r>
          </a:p>
          <a:p>
            <a:pPr lvl="1" eaLnBrk="1" hangingPunct="1">
              <a:buFontTx/>
              <a:buNone/>
            </a:pPr>
            <a:r>
              <a:rPr lang="en-US" altLang="en-US" smtClean="0">
                <a:ea typeface="Arial" panose="020B0604020202020204" pitchFamily="34" charset="0"/>
              </a:rPr>
              <a:t>			</a:t>
            </a:r>
          </a:p>
        </p:txBody>
      </p:sp>
    </p:spTree>
    <p:extLst>
      <p:ext uri="{BB962C8B-B14F-4D97-AF65-F5344CB8AC3E}">
        <p14:creationId xmlns:p14="http://schemas.microsoft.com/office/powerpoint/2010/main" val="354935322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304800"/>
            <a:ext cx="8229600" cy="1066800"/>
          </a:xfrm>
        </p:spPr>
        <p:txBody>
          <a:bodyPr>
            <a:normAutofit fontScale="90000"/>
          </a:bodyPr>
          <a:lstStyle/>
          <a:p>
            <a:pPr eaLnBrk="1" hangingPunct="1"/>
            <a:r>
              <a:rPr lang="en-US" altLang="en-US" sz="4000"/>
              <a:t>Sunka Wakan Assisted Therapy</a:t>
            </a:r>
            <a:br>
              <a:rPr lang="en-US" altLang="en-US" sz="4000"/>
            </a:br>
            <a:r>
              <a:rPr lang="en-US" altLang="en-US" sz="4000"/>
              <a:t>Activities Teach Lakota Values</a:t>
            </a:r>
          </a:p>
        </p:txBody>
      </p:sp>
      <p:sp>
        <p:nvSpPr>
          <p:cNvPr id="57347" name="Rectangle 3"/>
          <p:cNvSpPr>
            <a:spLocks noGrp="1" noChangeArrowheads="1"/>
          </p:cNvSpPr>
          <p:nvPr>
            <p:ph type="body" idx="1"/>
          </p:nvPr>
        </p:nvSpPr>
        <p:spPr>
          <a:xfrm>
            <a:off x="2895600" y="1676400"/>
            <a:ext cx="7010400" cy="5181600"/>
          </a:xfrm>
        </p:spPr>
        <p:txBody>
          <a:bodyPr/>
          <a:lstStyle/>
          <a:p>
            <a:pPr eaLnBrk="1" hangingPunct="1"/>
            <a:r>
              <a:rPr lang="en-US" altLang="en-US" sz="2000" b="1"/>
              <a:t>Gratitude</a:t>
            </a:r>
            <a:r>
              <a:rPr lang="en-US" altLang="en-US" sz="2000"/>
              <a:t> –The horse is a gift.</a:t>
            </a:r>
          </a:p>
          <a:p>
            <a:pPr eaLnBrk="1" hangingPunct="1"/>
            <a:r>
              <a:rPr lang="en-US" altLang="en-US" sz="2000" b="1"/>
              <a:t>Respect</a:t>
            </a:r>
            <a:r>
              <a:rPr lang="en-US" altLang="en-US" sz="2000"/>
              <a:t>  &amp; Trust are earned.</a:t>
            </a:r>
          </a:p>
          <a:p>
            <a:pPr eaLnBrk="1" hangingPunct="1"/>
            <a:r>
              <a:rPr lang="en-US" altLang="en-US" sz="2000" b="1"/>
              <a:t>Courage</a:t>
            </a:r>
            <a:r>
              <a:rPr lang="en-US" altLang="en-US" sz="2000"/>
              <a:t> is gained by  overcoming fear.</a:t>
            </a:r>
          </a:p>
          <a:p>
            <a:pPr eaLnBrk="1" hangingPunct="1"/>
            <a:r>
              <a:rPr lang="en-US" altLang="en-US" sz="2000" b="1"/>
              <a:t>Humility</a:t>
            </a:r>
            <a:r>
              <a:rPr lang="en-US" altLang="en-US" sz="2000"/>
              <a:t>, unpretentious confidence is developed by negotiating results with horses.</a:t>
            </a:r>
          </a:p>
          <a:p>
            <a:pPr eaLnBrk="1" hangingPunct="1"/>
            <a:r>
              <a:rPr lang="en-US" altLang="en-US" sz="2000" b="1"/>
              <a:t>Generosity</a:t>
            </a:r>
            <a:r>
              <a:rPr lang="en-US" altLang="en-US" sz="2000"/>
              <a:t> The more you give the more you get!</a:t>
            </a:r>
          </a:p>
          <a:p>
            <a:pPr eaLnBrk="1" hangingPunct="1"/>
            <a:r>
              <a:rPr lang="en-US" altLang="en-US" sz="2000" b="1"/>
              <a:t>Fortitude</a:t>
            </a:r>
            <a:r>
              <a:rPr lang="en-US" altLang="en-US" sz="2000"/>
              <a:t> and </a:t>
            </a:r>
            <a:r>
              <a:rPr lang="en-US" altLang="en-US" sz="2000" b="1"/>
              <a:t>Wisdom </a:t>
            </a:r>
            <a:r>
              <a:rPr lang="en-US" altLang="en-US" sz="2000"/>
              <a:t>are developed by learning to:</a:t>
            </a:r>
            <a:endParaRPr lang="en-US" altLang="en-US" sz="2000" b="1"/>
          </a:p>
          <a:p>
            <a:pPr lvl="1" eaLnBrk="1" hangingPunct="1"/>
            <a:r>
              <a:rPr lang="en-US" altLang="en-US" sz="1600" b="1">
                <a:ea typeface="Arial" panose="020B0604020202020204" pitchFamily="34" charset="0"/>
              </a:rPr>
              <a:t>Set the goal, </a:t>
            </a:r>
          </a:p>
          <a:p>
            <a:pPr lvl="1" eaLnBrk="1" hangingPunct="1"/>
            <a:r>
              <a:rPr lang="en-US" altLang="en-US" sz="1600" b="1">
                <a:ea typeface="Arial" panose="020B0604020202020204" pitchFamily="34" charset="0"/>
              </a:rPr>
              <a:t>Gain knowledge,</a:t>
            </a:r>
          </a:p>
          <a:p>
            <a:pPr lvl="1" eaLnBrk="1" hangingPunct="1"/>
            <a:r>
              <a:rPr lang="en-US" altLang="en-US" sz="1600" b="1">
                <a:ea typeface="Arial" panose="020B0604020202020204" pitchFamily="34" charset="0"/>
              </a:rPr>
              <a:t>Make the commitment,</a:t>
            </a:r>
          </a:p>
          <a:p>
            <a:pPr lvl="1" eaLnBrk="1" hangingPunct="1"/>
            <a:r>
              <a:rPr lang="en-US" altLang="en-US" sz="1600" b="1">
                <a:ea typeface="Arial" panose="020B0604020202020204" pitchFamily="34" charset="0"/>
              </a:rPr>
              <a:t>Implement a plan,</a:t>
            </a:r>
          </a:p>
          <a:p>
            <a:pPr lvl="1" eaLnBrk="1" hangingPunct="1"/>
            <a:r>
              <a:rPr lang="en-US" altLang="en-US" sz="1600" b="1">
                <a:ea typeface="Arial" panose="020B0604020202020204" pitchFamily="34" charset="0"/>
              </a:rPr>
              <a:t>Evaluate the results,</a:t>
            </a:r>
          </a:p>
          <a:p>
            <a:pPr lvl="1" eaLnBrk="1" hangingPunct="1"/>
            <a:r>
              <a:rPr lang="en-US" altLang="en-US" sz="1600" b="1">
                <a:ea typeface="Arial" panose="020B0604020202020204" pitchFamily="34" charset="0"/>
              </a:rPr>
              <a:t>Enjoy the rewards of success.</a:t>
            </a:r>
          </a:p>
          <a:p>
            <a:pPr eaLnBrk="1" hangingPunct="1"/>
            <a:endParaRPr lang="en-US" altLang="en-US" sz="1800"/>
          </a:p>
        </p:txBody>
      </p:sp>
    </p:spTree>
    <p:extLst>
      <p:ext uri="{BB962C8B-B14F-4D97-AF65-F5344CB8AC3E}">
        <p14:creationId xmlns:p14="http://schemas.microsoft.com/office/powerpoint/2010/main" val="32304063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3276600" y="304801"/>
            <a:ext cx="5791200" cy="639763"/>
          </a:xfrm>
        </p:spPr>
        <p:txBody>
          <a:bodyPr>
            <a:normAutofit fontScale="90000"/>
          </a:bodyPr>
          <a:lstStyle/>
          <a:p>
            <a:pPr eaLnBrk="1" hangingPunct="1"/>
            <a:r>
              <a:rPr lang="en-US" altLang="en-US" sz="3200">
                <a:latin typeface="Lucida Calligraphy" panose="03010101010101010101" pitchFamily="66" charset="0"/>
              </a:rPr>
              <a:t>How it Equine Assisted Counseling Works</a:t>
            </a:r>
          </a:p>
        </p:txBody>
      </p:sp>
      <p:sp>
        <p:nvSpPr>
          <p:cNvPr id="15366" name="Rectangle 6"/>
          <p:cNvSpPr>
            <a:spLocks noGrp="1" noChangeArrowheads="1"/>
          </p:cNvSpPr>
          <p:nvPr>
            <p:ph type="body" sz="half" idx="2"/>
          </p:nvPr>
        </p:nvSpPr>
        <p:spPr>
          <a:xfrm>
            <a:off x="5334000" y="1143000"/>
            <a:ext cx="5029200" cy="5486400"/>
          </a:xfrm>
        </p:spPr>
        <p:txBody>
          <a:bodyPr/>
          <a:lstStyle/>
          <a:p>
            <a:pPr eaLnBrk="1" hangingPunct="1">
              <a:lnSpc>
                <a:spcPct val="90000"/>
              </a:lnSpc>
              <a:buFont typeface="Wingdings" panose="05000000000000000000" pitchFamily="2" charset="2"/>
              <a:buChar char="Ø"/>
            </a:pPr>
            <a:endParaRPr lang="en-US" altLang="en-US" sz="2400"/>
          </a:p>
          <a:p>
            <a:pPr eaLnBrk="1" hangingPunct="1">
              <a:lnSpc>
                <a:spcPct val="90000"/>
              </a:lnSpc>
              <a:buFont typeface="Wingdings" panose="05000000000000000000" pitchFamily="2" charset="2"/>
              <a:buChar char="Ø"/>
            </a:pPr>
            <a:r>
              <a:rPr lang="en-US" altLang="en-US" sz="2400"/>
              <a:t>Horses serve as a mirror to reflect emotions and behavior.</a:t>
            </a:r>
          </a:p>
          <a:p>
            <a:pPr eaLnBrk="1" hangingPunct="1">
              <a:lnSpc>
                <a:spcPct val="90000"/>
              </a:lnSpc>
              <a:buFont typeface="Wingdings" panose="05000000000000000000" pitchFamily="2" charset="2"/>
              <a:buChar char="Ø"/>
            </a:pPr>
            <a:r>
              <a:rPr lang="en-US" altLang="en-US" sz="2400"/>
              <a:t> Horses are very perceptive, they are acutely in tune with humans.</a:t>
            </a:r>
          </a:p>
          <a:p>
            <a:pPr eaLnBrk="1" hangingPunct="1">
              <a:lnSpc>
                <a:spcPct val="90000"/>
              </a:lnSpc>
              <a:buFont typeface="Wingdings" panose="05000000000000000000" pitchFamily="2" charset="2"/>
              <a:buChar char="Ø"/>
            </a:pPr>
            <a:r>
              <a:rPr lang="en-US" altLang="en-US" sz="2400"/>
              <a:t>How a client interacts with a horse will reveal issues.  </a:t>
            </a:r>
          </a:p>
          <a:p>
            <a:pPr eaLnBrk="1" hangingPunct="1">
              <a:lnSpc>
                <a:spcPct val="90000"/>
              </a:lnSpc>
              <a:buFont typeface="Wingdings" panose="05000000000000000000" pitchFamily="2" charset="2"/>
              <a:buChar char="Ø"/>
            </a:pPr>
            <a:r>
              <a:rPr lang="en-US" altLang="en-US" sz="2400"/>
              <a:t>The horse will “sense” a client’s thoughts and feelings. The horse gives instant, honest, and objective feedback.</a:t>
            </a:r>
          </a:p>
          <a:p>
            <a:pPr eaLnBrk="1" hangingPunct="1">
              <a:lnSpc>
                <a:spcPct val="90000"/>
              </a:lnSpc>
              <a:buFont typeface="Wingdings" panose="05000000000000000000" pitchFamily="2" charset="2"/>
              <a:buChar char="Ø"/>
            </a:pPr>
            <a:r>
              <a:rPr lang="en-US" altLang="en-US" sz="2400"/>
              <a:t>The therapist reads the feedback and observations are shared with the client in group counseling.</a:t>
            </a:r>
          </a:p>
        </p:txBody>
      </p:sp>
      <p:pic>
        <p:nvPicPr>
          <p:cNvPr id="15372" name="Picture 12"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327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166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6">
                                            <p:txEl>
                                              <p:pRg st="1" end="1"/>
                                            </p:txEl>
                                          </p:spTgt>
                                        </p:tgtEl>
                                        <p:attrNameLst>
                                          <p:attrName>style.visibility</p:attrName>
                                        </p:attrNameLst>
                                      </p:cBhvr>
                                      <p:to>
                                        <p:strVal val="visible"/>
                                      </p:to>
                                    </p:set>
                                    <p:animEffect transition="in" filter="box(in)">
                                      <p:cBhvr>
                                        <p:cTn id="7" dur="500"/>
                                        <p:tgtEl>
                                          <p:spTgt spid="153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6">
                                            <p:txEl>
                                              <p:pRg st="2" end="2"/>
                                            </p:txEl>
                                          </p:spTgt>
                                        </p:tgtEl>
                                        <p:attrNameLst>
                                          <p:attrName>style.visibility</p:attrName>
                                        </p:attrNameLst>
                                      </p:cBhvr>
                                      <p:to>
                                        <p:strVal val="visible"/>
                                      </p:to>
                                    </p:set>
                                    <p:animEffect transition="in" filter="box(in)">
                                      <p:cBhvr>
                                        <p:cTn id="12" dur="500"/>
                                        <p:tgtEl>
                                          <p:spTgt spid="153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6">
                                            <p:txEl>
                                              <p:pRg st="3" end="3"/>
                                            </p:txEl>
                                          </p:spTgt>
                                        </p:tgtEl>
                                        <p:attrNameLst>
                                          <p:attrName>style.visibility</p:attrName>
                                        </p:attrNameLst>
                                      </p:cBhvr>
                                      <p:to>
                                        <p:strVal val="visible"/>
                                      </p:to>
                                    </p:set>
                                    <p:animEffect transition="in" filter="box(in)">
                                      <p:cBhvr>
                                        <p:cTn id="17" dur="500"/>
                                        <p:tgtEl>
                                          <p:spTgt spid="1536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6">
                                            <p:txEl>
                                              <p:pRg st="4" end="4"/>
                                            </p:txEl>
                                          </p:spTgt>
                                        </p:tgtEl>
                                        <p:attrNameLst>
                                          <p:attrName>style.visibility</p:attrName>
                                        </p:attrNameLst>
                                      </p:cBhvr>
                                      <p:to>
                                        <p:strVal val="visible"/>
                                      </p:to>
                                    </p:set>
                                    <p:animEffect transition="in" filter="box(in)">
                                      <p:cBhvr>
                                        <p:cTn id="22" dur="500"/>
                                        <p:tgtEl>
                                          <p:spTgt spid="1536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66">
                                            <p:txEl>
                                              <p:pRg st="5" end="5"/>
                                            </p:txEl>
                                          </p:spTgt>
                                        </p:tgtEl>
                                        <p:attrNameLst>
                                          <p:attrName>style.visibility</p:attrName>
                                        </p:attrNameLst>
                                      </p:cBhvr>
                                      <p:to>
                                        <p:strVal val="visible"/>
                                      </p:to>
                                    </p:set>
                                    <p:animEffect transition="in" filter="box(in)">
                                      <p:cBhvr>
                                        <p:cTn id="27" dur="500"/>
                                        <p:tgtEl>
                                          <p:spTgt spid="1536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wheel(4)">
                                      <p:cBhvr>
                                        <p:cTn id="32" dur="20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Novelty </a:t>
            </a:r>
          </a:p>
        </p:txBody>
      </p:sp>
      <p:sp>
        <p:nvSpPr>
          <p:cNvPr id="41987" name="Content Placeholder 2"/>
          <p:cNvSpPr>
            <a:spLocks noGrp="1"/>
          </p:cNvSpPr>
          <p:nvPr>
            <p:ph idx="1"/>
          </p:nvPr>
        </p:nvSpPr>
        <p:spPr>
          <a:xfrm>
            <a:off x="2819400" y="1295400"/>
            <a:ext cx="7772400" cy="5562600"/>
          </a:xfrm>
        </p:spPr>
        <p:txBody>
          <a:bodyPr/>
          <a:lstStyle/>
          <a:p>
            <a:pPr algn="just"/>
            <a:r>
              <a:rPr lang="en-US" b="1" dirty="0"/>
              <a:t>The study revealed three major findings. </a:t>
            </a:r>
            <a:r>
              <a:rPr lang="en-US" b="1" i="1" dirty="0"/>
              <a:t>First, as expected, when people were highly curious to find out the answer to a question, they were better at learning that information</a:t>
            </a:r>
            <a:r>
              <a:rPr lang="en-US" b="1" dirty="0"/>
              <a:t>. More surprising, however, was that </a:t>
            </a:r>
            <a:r>
              <a:rPr lang="en-US" b="1" i="1" dirty="0"/>
              <a:t>once their curiosity was aroused, they showed better learning of entirely unrelated information </a:t>
            </a:r>
            <a:r>
              <a:rPr lang="en-US" b="1" dirty="0"/>
              <a:t>(face recognition) that they encountered but were not necessarily curious about. </a:t>
            </a:r>
            <a:r>
              <a:rPr lang="en-US" b="1" i="1" dirty="0"/>
              <a:t>People were also better able to retain the information learned during a curious state across a 24-hour delay</a:t>
            </a:r>
            <a:r>
              <a:rPr lang="en-US" b="1" dirty="0"/>
              <a:t>. Curiosity may put the brain in a state that allows it to learn and retain any kind of information.</a:t>
            </a:r>
          </a:p>
          <a:p>
            <a:pPr marL="0" indent="0" algn="just">
              <a:buNone/>
            </a:pPr>
            <a:endParaRPr lang="en-US" sz="2200" b="1" dirty="0"/>
          </a:p>
          <a:p>
            <a:pPr lvl="2"/>
            <a:endParaRPr lang="en-US" altLang="en-US" dirty="0" smtClean="0">
              <a:ea typeface="Arial" panose="020B0604020202020204" pitchFamily="34" charset="0"/>
            </a:endParaRPr>
          </a:p>
        </p:txBody>
      </p:sp>
      <p:grpSp>
        <p:nvGrpSpPr>
          <p:cNvPr id="41988" name="Group 8"/>
          <p:cNvGrpSpPr>
            <a:grpSpLocks/>
          </p:cNvGrpSpPr>
          <p:nvPr/>
        </p:nvGrpSpPr>
        <p:grpSpPr bwMode="auto">
          <a:xfrm>
            <a:off x="0" y="0"/>
            <a:ext cx="12192000" cy="533400"/>
            <a:chOff x="228600" y="152400"/>
            <a:chExt cx="8641080" cy="548640"/>
          </a:xfrm>
        </p:grpSpPr>
        <p:pic>
          <p:nvPicPr>
            <p:cNvPr id="41989"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6459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r>
              <a:rPr lang="en-US" altLang="en-US" sz="3600" b="1">
                <a:latin typeface="Lucida Handwriting" panose="03010101010101010101" pitchFamily="66" charset="0"/>
              </a:rPr>
              <a:t>Benefits from Equine Therapy</a:t>
            </a:r>
          </a:p>
        </p:txBody>
      </p:sp>
      <p:sp>
        <p:nvSpPr>
          <p:cNvPr id="19462" name="Rectangle 6"/>
          <p:cNvSpPr>
            <a:spLocks noGrp="1" noChangeArrowheads="1"/>
          </p:cNvSpPr>
          <p:nvPr>
            <p:ph type="body" sz="half" idx="2"/>
          </p:nvPr>
        </p:nvSpPr>
        <p:spPr/>
        <p:txBody>
          <a:bodyPr/>
          <a:lstStyle/>
          <a:p>
            <a:pPr eaLnBrk="1" hangingPunct="1">
              <a:lnSpc>
                <a:spcPct val="90000"/>
              </a:lnSpc>
              <a:buFont typeface="Wingdings" panose="05000000000000000000" pitchFamily="2" charset="2"/>
              <a:buChar char="Ø"/>
            </a:pPr>
            <a:r>
              <a:rPr lang="en-US" altLang="en-US" sz="2400"/>
              <a:t>It’s fascinating and the experience is lasting. </a:t>
            </a:r>
          </a:p>
          <a:p>
            <a:pPr eaLnBrk="1" hangingPunct="1">
              <a:lnSpc>
                <a:spcPct val="90000"/>
              </a:lnSpc>
              <a:buFont typeface="Wingdings" panose="05000000000000000000" pitchFamily="2" charset="2"/>
              <a:buChar char="Ø"/>
            </a:pPr>
            <a:r>
              <a:rPr lang="en-US" altLang="en-US" sz="2400"/>
              <a:t>Horses give non-judgmental feedback. </a:t>
            </a:r>
          </a:p>
          <a:p>
            <a:pPr eaLnBrk="1" hangingPunct="1">
              <a:lnSpc>
                <a:spcPct val="90000"/>
              </a:lnSpc>
              <a:buFont typeface="Wingdings" panose="05000000000000000000" pitchFamily="2" charset="2"/>
              <a:buChar char="Ø"/>
            </a:pPr>
            <a:r>
              <a:rPr lang="en-US" altLang="en-US" sz="2400"/>
              <a:t>Working with a horse provides an immediate cause/effect experience.</a:t>
            </a:r>
          </a:p>
          <a:p>
            <a:pPr eaLnBrk="1" hangingPunct="1">
              <a:lnSpc>
                <a:spcPct val="90000"/>
              </a:lnSpc>
              <a:buFont typeface="Wingdings" panose="05000000000000000000" pitchFamily="2" charset="2"/>
              <a:buChar char="Ø"/>
            </a:pPr>
            <a:r>
              <a:rPr lang="en-US" altLang="en-US" sz="2400"/>
              <a:t>This type of active learning aids retention.</a:t>
            </a:r>
          </a:p>
          <a:p>
            <a:pPr eaLnBrk="1" hangingPunct="1">
              <a:lnSpc>
                <a:spcPct val="90000"/>
              </a:lnSpc>
              <a:buFont typeface="Wingdings" panose="05000000000000000000" pitchFamily="2" charset="2"/>
              <a:buChar char="Ø"/>
            </a:pPr>
            <a:r>
              <a:rPr lang="en-US" altLang="en-US" sz="2400"/>
              <a:t>It’s just plain fun to work with horses.  </a:t>
            </a:r>
          </a:p>
        </p:txBody>
      </p:sp>
      <p:pic>
        <p:nvPicPr>
          <p:cNvPr id="19467" name="Picture 11" descr="Celeste and Fros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3810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772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additive="base">
                                        <p:cTn id="7" dur="500" fill="hold"/>
                                        <p:tgtEl>
                                          <p:spTgt spid="19467"/>
                                        </p:tgtEl>
                                        <p:attrNameLst>
                                          <p:attrName>ppt_x</p:attrName>
                                        </p:attrNameLst>
                                      </p:cBhvr>
                                      <p:tavLst>
                                        <p:tav tm="0">
                                          <p:val>
                                            <p:strVal val="#ppt_x"/>
                                          </p:val>
                                        </p:tav>
                                        <p:tav tm="100000">
                                          <p:val>
                                            <p:strVal val="#ppt_x"/>
                                          </p:val>
                                        </p:tav>
                                      </p:tavLst>
                                    </p:anim>
                                    <p:anim calcmode="lin" valueType="num">
                                      <p:cBhvr additive="base">
                                        <p:cTn id="8"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462">
                                            <p:txEl>
                                              <p:pRg st="0" end="0"/>
                                            </p:txEl>
                                          </p:spTgt>
                                        </p:tgtEl>
                                        <p:attrNameLst>
                                          <p:attrName>style.visibility</p:attrName>
                                        </p:attrNameLst>
                                      </p:cBhvr>
                                      <p:to>
                                        <p:strVal val="visible"/>
                                      </p:to>
                                    </p:set>
                                    <p:animEffect transition="in" filter="blinds(horizontal)">
                                      <p:cBhvr>
                                        <p:cTn id="13" dur="500"/>
                                        <p:tgtEl>
                                          <p:spTgt spid="1946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462">
                                            <p:txEl>
                                              <p:pRg st="1" end="1"/>
                                            </p:txEl>
                                          </p:spTgt>
                                        </p:tgtEl>
                                        <p:attrNameLst>
                                          <p:attrName>style.visibility</p:attrName>
                                        </p:attrNameLst>
                                      </p:cBhvr>
                                      <p:to>
                                        <p:strVal val="visible"/>
                                      </p:to>
                                    </p:set>
                                    <p:animEffect transition="in" filter="blinds(horizontal)">
                                      <p:cBhvr>
                                        <p:cTn id="18" dur="500"/>
                                        <p:tgtEl>
                                          <p:spTgt spid="1946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462">
                                            <p:txEl>
                                              <p:pRg st="2" end="2"/>
                                            </p:txEl>
                                          </p:spTgt>
                                        </p:tgtEl>
                                        <p:attrNameLst>
                                          <p:attrName>style.visibility</p:attrName>
                                        </p:attrNameLst>
                                      </p:cBhvr>
                                      <p:to>
                                        <p:strVal val="visible"/>
                                      </p:to>
                                    </p:set>
                                    <p:animEffect transition="in" filter="blinds(horizontal)">
                                      <p:cBhvr>
                                        <p:cTn id="23" dur="500"/>
                                        <p:tgtEl>
                                          <p:spTgt spid="1946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462">
                                            <p:txEl>
                                              <p:pRg st="3" end="3"/>
                                            </p:txEl>
                                          </p:spTgt>
                                        </p:tgtEl>
                                        <p:attrNameLst>
                                          <p:attrName>style.visibility</p:attrName>
                                        </p:attrNameLst>
                                      </p:cBhvr>
                                      <p:to>
                                        <p:strVal val="visible"/>
                                      </p:to>
                                    </p:set>
                                    <p:animEffect transition="in" filter="blinds(horizontal)">
                                      <p:cBhvr>
                                        <p:cTn id="28" dur="500"/>
                                        <p:tgtEl>
                                          <p:spTgt spid="1946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462">
                                            <p:txEl>
                                              <p:pRg st="4" end="4"/>
                                            </p:txEl>
                                          </p:spTgt>
                                        </p:tgtEl>
                                        <p:attrNameLst>
                                          <p:attrName>style.visibility</p:attrName>
                                        </p:attrNameLst>
                                      </p:cBhvr>
                                      <p:to>
                                        <p:strVal val="visible"/>
                                      </p:to>
                                    </p:set>
                                    <p:animEffect transition="in" filter="blinds(horizontal)">
                                      <p:cBhvr>
                                        <p:cTn id="33" dur="500"/>
                                        <p:tgtEl>
                                          <p:spTgt spid="194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WORKING THE STEPS</a:t>
            </a:r>
            <a:endParaRPr lang="en-US" dirty="0"/>
          </a:p>
        </p:txBody>
      </p:sp>
      <p:sp>
        <p:nvSpPr>
          <p:cNvPr id="3" name="Content Placeholder 2"/>
          <p:cNvSpPr>
            <a:spLocks noGrp="1"/>
          </p:cNvSpPr>
          <p:nvPr>
            <p:ph idx="1"/>
          </p:nvPr>
        </p:nvSpPr>
        <p:spPr>
          <a:xfrm>
            <a:off x="609600" y="1311565"/>
            <a:ext cx="10972800" cy="5107708"/>
          </a:xfrm>
        </p:spPr>
        <p:txBody>
          <a:bodyPr>
            <a:normAutofit/>
          </a:bodyPr>
          <a:lstStyle/>
          <a:p>
            <a:pPr marL="0" indent="0" algn="ctr">
              <a:buNone/>
            </a:pPr>
            <a:r>
              <a:rPr lang="en-US" sz="3200" b="1" i="1" dirty="0" smtClean="0">
                <a:latin typeface="Garamond" panose="02020404030301010803" pitchFamily="18" charset="0"/>
              </a:rPr>
              <a:t>WE SUFFER TO GET WELL</a:t>
            </a:r>
          </a:p>
          <a:p>
            <a:pPr marL="0" indent="0" algn="ctr">
              <a:buNone/>
            </a:pPr>
            <a:endParaRPr lang="en-US" sz="3200" b="1" i="1" dirty="0" smtClean="0">
              <a:latin typeface="Garamond" panose="02020404030301010803" pitchFamily="18" charset="0"/>
            </a:endParaRPr>
          </a:p>
          <a:p>
            <a:pPr marL="0" indent="0" algn="ctr">
              <a:buNone/>
            </a:pPr>
            <a:r>
              <a:rPr lang="en-US" b="1" i="1" dirty="0" smtClean="0">
                <a:latin typeface="Garamond" panose="02020404030301010803" pitchFamily="18" charset="0"/>
              </a:rPr>
              <a:t>GIVE UP CONTROL TO BE UNDER CONTROL</a:t>
            </a:r>
            <a:endParaRPr lang="en-US" sz="3200" b="1" i="1" dirty="0" smtClean="0">
              <a:latin typeface="Garamond" panose="02020404030301010803" pitchFamily="18" charset="0"/>
            </a:endParaRPr>
          </a:p>
          <a:p>
            <a:pPr marL="0" indent="0" algn="ctr">
              <a:buNone/>
            </a:pPr>
            <a:endParaRPr lang="en-US" sz="3200" b="1" i="1" dirty="0" smtClean="0">
              <a:latin typeface="Garamond" panose="02020404030301010803" pitchFamily="18" charset="0"/>
            </a:endParaRPr>
          </a:p>
          <a:p>
            <a:pPr marL="0" indent="0" algn="ctr">
              <a:buNone/>
            </a:pPr>
            <a:r>
              <a:rPr lang="en-US" sz="3200" b="1" i="1" dirty="0" smtClean="0">
                <a:latin typeface="Garamond" panose="02020404030301010803" pitchFamily="18" charset="0"/>
              </a:rPr>
              <a:t>WE SURRENDER TO WIN</a:t>
            </a:r>
          </a:p>
          <a:p>
            <a:pPr marL="0" indent="0" algn="ctr">
              <a:buNone/>
            </a:pPr>
            <a:endParaRPr lang="en-US" sz="3200" b="1" i="1" dirty="0" smtClean="0">
              <a:latin typeface="Garamond" panose="02020404030301010803" pitchFamily="18" charset="0"/>
            </a:endParaRPr>
          </a:p>
          <a:p>
            <a:pPr marL="0" indent="0" algn="ctr">
              <a:buNone/>
            </a:pPr>
            <a:r>
              <a:rPr lang="en-US" sz="3200" b="1" i="1" dirty="0" smtClean="0">
                <a:latin typeface="Garamond" panose="02020404030301010803" pitchFamily="18" charset="0"/>
              </a:rPr>
              <a:t>WE DIE TO LIVE</a:t>
            </a:r>
          </a:p>
          <a:p>
            <a:pPr marL="0" indent="0" algn="ctr">
              <a:buNone/>
            </a:pPr>
            <a:endParaRPr lang="en-US" sz="3200" b="1" i="1" dirty="0" smtClean="0">
              <a:latin typeface="Garamond" panose="02020404030301010803" pitchFamily="18" charset="0"/>
            </a:endParaRPr>
          </a:p>
          <a:p>
            <a:pPr marL="0" indent="0" algn="ctr">
              <a:buNone/>
            </a:pPr>
            <a:r>
              <a:rPr lang="en-US" sz="3200" b="1" i="1" dirty="0" smtClean="0">
                <a:latin typeface="Garamond" panose="02020404030301010803" pitchFamily="18" charset="0"/>
              </a:rPr>
              <a:t>WE GIVE IT AWAY TO KEEP IT</a:t>
            </a:r>
            <a:endParaRPr lang="en-US" sz="3200" b="1" i="1" dirty="0">
              <a:latin typeface="Garamond" panose="02020404030301010803" pitchFamily="18" charset="0"/>
            </a:endParaRP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3425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228600"/>
            <a:ext cx="9490364" cy="1447800"/>
          </a:xfrm>
        </p:spPr>
        <p:txBody>
          <a:bodyPr/>
          <a:lstStyle/>
          <a:p>
            <a:r>
              <a:rPr lang="en-US" b="1" dirty="0" smtClean="0"/>
              <a:t>WORKING THE STEPS</a:t>
            </a:r>
            <a:endParaRPr lang="en-US" b="1" dirty="0"/>
          </a:p>
        </p:txBody>
      </p:sp>
      <p:sp>
        <p:nvSpPr>
          <p:cNvPr id="3" name="Content Placeholder 2"/>
          <p:cNvSpPr>
            <a:spLocks noGrp="1"/>
          </p:cNvSpPr>
          <p:nvPr>
            <p:ph idx="1"/>
          </p:nvPr>
        </p:nvSpPr>
        <p:spPr/>
        <p:txBody>
          <a:bodyPr/>
          <a:lstStyle/>
          <a:p>
            <a:r>
              <a:rPr lang="en-US" sz="3600" b="1" dirty="0" smtClean="0">
                <a:effectLst>
                  <a:outerShdw blurRad="38100" dist="38100" dir="2700000" algn="tl">
                    <a:srgbClr val="000000">
                      <a:alpha val="43137"/>
                    </a:srgbClr>
                  </a:outerShdw>
                </a:effectLst>
              </a:rPr>
              <a:t>STEPS ONE THROUGH THREE</a:t>
            </a:r>
          </a:p>
          <a:p>
            <a:pPr lvl="1"/>
            <a:r>
              <a:rPr lang="en-US" b="1" dirty="0" smtClean="0"/>
              <a:t>THE PARADOX OF CONTROL</a:t>
            </a:r>
          </a:p>
          <a:p>
            <a:r>
              <a:rPr lang="en-US" sz="3600" b="1" dirty="0" smtClean="0">
                <a:effectLst>
                  <a:outerShdw blurRad="38100" dist="38100" dir="2700000" algn="tl">
                    <a:srgbClr val="000000">
                      <a:alpha val="43137"/>
                    </a:srgbClr>
                  </a:outerShdw>
                </a:effectLst>
              </a:rPr>
              <a:t>STEPS FOUR THROUGH NINE</a:t>
            </a:r>
          </a:p>
          <a:p>
            <a:pPr lvl="1"/>
            <a:r>
              <a:rPr lang="en-US" b="1" dirty="0" smtClean="0"/>
              <a:t>CLEANING HOUSE</a:t>
            </a:r>
          </a:p>
          <a:p>
            <a:r>
              <a:rPr lang="en-US" sz="3600" b="1" dirty="0" smtClean="0">
                <a:effectLst>
                  <a:outerShdw blurRad="38100" dist="38100" dir="2700000" algn="tl">
                    <a:srgbClr val="000000">
                      <a:alpha val="43137"/>
                    </a:srgbClr>
                  </a:outerShdw>
                </a:effectLst>
              </a:rPr>
              <a:t>STEPS TEN THROUGH TWELVE</a:t>
            </a:r>
          </a:p>
          <a:p>
            <a:pPr lvl="1"/>
            <a:r>
              <a:rPr lang="en-US" b="1" dirty="0" smtClean="0"/>
              <a:t>THE DIVINE PARADOX</a:t>
            </a:r>
            <a:endParaRPr lang="en-US"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696452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anose="02020404030301010803" pitchFamily="18" charset="0"/>
              </a:rPr>
              <a:t>WORKING THE STEPS</a:t>
            </a:r>
            <a:endParaRPr lang="en-US" b="1" dirty="0">
              <a:latin typeface="Garamond" panose="02020404030301010803" pitchFamily="18" charset="0"/>
            </a:endParaRPr>
          </a:p>
        </p:txBody>
      </p:sp>
      <p:sp>
        <p:nvSpPr>
          <p:cNvPr id="3" name="Content Placeholder 2"/>
          <p:cNvSpPr>
            <a:spLocks noGrp="1"/>
          </p:cNvSpPr>
          <p:nvPr>
            <p:ph idx="1"/>
          </p:nvPr>
        </p:nvSpPr>
        <p:spPr/>
        <p:txBody>
          <a:bodyPr>
            <a:normAutofit/>
          </a:bodyPr>
          <a:lstStyle/>
          <a:p>
            <a:r>
              <a:rPr lang="en-US" sz="3200" b="1" dirty="0" smtClean="0">
                <a:latin typeface="Garamond" panose="02020404030301010803" pitchFamily="18" charset="0"/>
              </a:rPr>
              <a:t>Not free to be honest because most of our “stuff’ is in the unconscious mind</a:t>
            </a:r>
          </a:p>
          <a:p>
            <a:r>
              <a:rPr lang="en-US" sz="3200" b="1" dirty="0" smtClean="0">
                <a:latin typeface="Garamond" panose="02020404030301010803" pitchFamily="18" charset="0"/>
              </a:rPr>
              <a:t>Therefore, it is essential to find a spiritual program that reaches the hidden level</a:t>
            </a:r>
          </a:p>
          <a:p>
            <a:r>
              <a:rPr lang="en-US" sz="3200" b="1" dirty="0" smtClean="0">
                <a:latin typeface="Garamond" panose="02020404030301010803" pitchFamily="18" charset="0"/>
              </a:rPr>
              <a:t>If not, nothing really changes</a:t>
            </a:r>
          </a:p>
          <a:p>
            <a:r>
              <a:rPr lang="en-US" sz="3200" b="1" dirty="0" smtClean="0">
                <a:latin typeface="Garamond" panose="02020404030301010803" pitchFamily="18" charset="0"/>
              </a:rPr>
              <a:t>Need something strong enough to force us to look inside</a:t>
            </a:r>
          </a:p>
          <a:p>
            <a:pPr lvl="1"/>
            <a:r>
              <a:rPr lang="en-US" sz="3200" b="1" dirty="0" smtClean="0">
                <a:latin typeface="Garamond" panose="02020404030301010803" pitchFamily="18" charset="0"/>
              </a:rPr>
              <a:t>“Motivational crisis”</a:t>
            </a:r>
            <a:endParaRPr lang="en-US" sz="3200" b="1" dirty="0">
              <a:latin typeface="Garamond" panose="02020404030301010803" pitchFamily="18" charset="0"/>
            </a:endParaRP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7339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WORKING THE STEPS</a:t>
            </a:r>
            <a:endParaRPr lang="en-US" dirty="0"/>
          </a:p>
        </p:txBody>
      </p:sp>
      <p:sp>
        <p:nvSpPr>
          <p:cNvPr id="3" name="Content Placeholder 2"/>
          <p:cNvSpPr>
            <a:spLocks noGrp="1"/>
          </p:cNvSpPr>
          <p:nvPr>
            <p:ph idx="1"/>
          </p:nvPr>
        </p:nvSpPr>
        <p:spPr/>
        <p:txBody>
          <a:bodyPr>
            <a:normAutofit/>
          </a:bodyPr>
          <a:lstStyle/>
          <a:p>
            <a:r>
              <a:rPr lang="en-US" sz="3200" b="1" dirty="0" smtClean="0">
                <a:latin typeface="Garamond" panose="02020404030301010803" pitchFamily="18" charset="0"/>
              </a:rPr>
              <a:t>All hurts, motivations, opinions, and prejudices are stored in the unconscious</a:t>
            </a:r>
          </a:p>
          <a:p>
            <a:r>
              <a:rPr lang="en-US" sz="3200" b="1" dirty="0" smtClean="0">
                <a:latin typeface="Garamond" panose="02020404030301010803" pitchFamily="18" charset="0"/>
              </a:rPr>
              <a:t>Have to go to the “inner room”</a:t>
            </a:r>
          </a:p>
          <a:p>
            <a:r>
              <a:rPr lang="en-US" sz="3200" b="1" dirty="0" smtClean="0">
                <a:latin typeface="Garamond" panose="02020404030301010803" pitchFamily="18" charset="0"/>
              </a:rPr>
              <a:t>We need a spirituality that will move us into the mystical or nonlinear level of consciousness</a:t>
            </a:r>
          </a:p>
          <a:p>
            <a:r>
              <a:rPr lang="en-US" sz="3200" b="1" dirty="0" smtClean="0">
                <a:latin typeface="Garamond" panose="02020404030301010803" pitchFamily="18" charset="0"/>
              </a:rPr>
              <a:t>If not, we are trying to fix the problem using the same mind that is a part of the problem</a:t>
            </a:r>
            <a:endParaRPr lang="en-US" sz="3200" b="1" dirty="0">
              <a:latin typeface="Garamond" panose="02020404030301010803" pitchFamily="18" charset="0"/>
            </a:endParaRP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991489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TWELVE STEPS: CYCLE ONE</a:t>
            </a:r>
            <a:endParaRPr lang="en-US" b="1" dirty="0">
              <a:latin typeface="Garamond" pitchFamily="18" charset="0"/>
            </a:endParaRPr>
          </a:p>
        </p:txBody>
      </p:sp>
      <p:sp>
        <p:nvSpPr>
          <p:cNvPr id="3" name="Content Placeholder 2"/>
          <p:cNvSpPr>
            <a:spLocks noGrp="1"/>
          </p:cNvSpPr>
          <p:nvPr>
            <p:ph idx="1"/>
          </p:nvPr>
        </p:nvSpPr>
        <p:spPr/>
        <p:txBody>
          <a:bodyPr>
            <a:normAutofit/>
          </a:bodyPr>
          <a:lstStyle/>
          <a:p>
            <a:r>
              <a:rPr lang="en-US" b="1" dirty="0" smtClean="0">
                <a:latin typeface="Garamond" pitchFamily="18" charset="0"/>
              </a:rPr>
              <a:t>1</a:t>
            </a:r>
            <a:r>
              <a:rPr lang="en-US" b="1" baseline="30000" dirty="0" smtClean="0">
                <a:latin typeface="Garamond" pitchFamily="18" charset="0"/>
              </a:rPr>
              <a:t>st</a:t>
            </a:r>
            <a:r>
              <a:rPr lang="en-US" b="1" dirty="0" smtClean="0">
                <a:latin typeface="Garamond" pitchFamily="18" charset="0"/>
              </a:rPr>
              <a:t> Step- </a:t>
            </a:r>
            <a:r>
              <a:rPr lang="en-US" b="1" i="1" dirty="0" smtClean="0">
                <a:latin typeface="Garamond" pitchFamily="18" charset="0"/>
              </a:rPr>
              <a:t>We admitted we were powerless that our lives had become unmanageable. (ADMIT)</a:t>
            </a:r>
          </a:p>
          <a:p>
            <a:r>
              <a:rPr lang="en-US" b="1" dirty="0" smtClean="0">
                <a:latin typeface="Garamond" pitchFamily="18" charset="0"/>
              </a:rPr>
              <a:t>2</a:t>
            </a:r>
            <a:r>
              <a:rPr lang="en-US" b="1" baseline="30000" dirty="0" smtClean="0">
                <a:latin typeface="Garamond" pitchFamily="18" charset="0"/>
              </a:rPr>
              <a:t>nd</a:t>
            </a:r>
            <a:r>
              <a:rPr lang="en-US" b="1" dirty="0" smtClean="0">
                <a:latin typeface="Garamond" pitchFamily="18" charset="0"/>
              </a:rPr>
              <a:t> Step- </a:t>
            </a:r>
            <a:r>
              <a:rPr lang="en-US" b="1" i="1" dirty="0" smtClean="0">
                <a:latin typeface="Garamond" pitchFamily="18" charset="0"/>
              </a:rPr>
              <a:t>Came to believe that a Power greater than ourselves could restore us to sanity. (ASK)  </a:t>
            </a:r>
          </a:p>
          <a:p>
            <a:r>
              <a:rPr lang="en-US" b="1" dirty="0" smtClean="0">
                <a:latin typeface="Garamond" pitchFamily="18" charset="0"/>
              </a:rPr>
              <a:t>3</a:t>
            </a:r>
            <a:r>
              <a:rPr lang="en-US" b="1" baseline="30000" dirty="0" smtClean="0">
                <a:latin typeface="Garamond" pitchFamily="18" charset="0"/>
              </a:rPr>
              <a:t>rd</a:t>
            </a:r>
            <a:r>
              <a:rPr lang="en-US" b="1" dirty="0" smtClean="0">
                <a:latin typeface="Garamond" pitchFamily="18" charset="0"/>
              </a:rPr>
              <a:t> </a:t>
            </a:r>
            <a:r>
              <a:rPr lang="en-US" b="1" dirty="0">
                <a:latin typeface="Garamond" pitchFamily="18" charset="0"/>
              </a:rPr>
              <a:t>Step- </a:t>
            </a:r>
            <a:r>
              <a:rPr lang="en-US" b="1" i="1" dirty="0">
                <a:latin typeface="Garamond" pitchFamily="18" charset="0"/>
              </a:rPr>
              <a:t>Made a decision to turn our will and our lives over to the care of God as we understood him. </a:t>
            </a:r>
            <a:r>
              <a:rPr lang="en-US" b="1" i="1" dirty="0" smtClean="0">
                <a:latin typeface="Garamond" pitchFamily="18" charset="0"/>
              </a:rPr>
              <a:t>(ACT)</a:t>
            </a:r>
          </a:p>
          <a:p>
            <a:r>
              <a:rPr lang="en-US" b="1" dirty="0" smtClean="0">
                <a:latin typeface="Garamond" pitchFamily="18" charset="0"/>
              </a:rPr>
              <a:t>4</a:t>
            </a:r>
            <a:r>
              <a:rPr lang="en-US" b="1" baseline="30000" dirty="0" smtClean="0">
                <a:latin typeface="Garamond" pitchFamily="18" charset="0"/>
              </a:rPr>
              <a:t>th</a:t>
            </a:r>
            <a:r>
              <a:rPr lang="en-US" b="1" dirty="0" smtClean="0">
                <a:latin typeface="Garamond" pitchFamily="18" charset="0"/>
              </a:rPr>
              <a:t> Step- </a:t>
            </a:r>
            <a:r>
              <a:rPr lang="en-US" b="1" i="1" dirty="0" smtClean="0">
                <a:latin typeface="Garamond" pitchFamily="18" charset="0"/>
              </a:rPr>
              <a:t>Made a searching and fearless moral inventory of ourselves. (ACT)</a:t>
            </a:r>
            <a:endParaRPr lang="en-US" dirty="0">
              <a:latin typeface="Garamond" pitchFamily="18" charset="0"/>
            </a:endParaRP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1107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TWELVE STEPS OF AA:CYCLE TWO</a:t>
            </a:r>
            <a:endParaRPr lang="en-US" dirty="0">
              <a:latin typeface="Garamond" pitchFamily="18" charset="0"/>
            </a:endParaRPr>
          </a:p>
        </p:txBody>
      </p:sp>
      <p:sp>
        <p:nvSpPr>
          <p:cNvPr id="3" name="Content Placeholder 2"/>
          <p:cNvSpPr>
            <a:spLocks noGrp="1"/>
          </p:cNvSpPr>
          <p:nvPr>
            <p:ph idx="1"/>
          </p:nvPr>
        </p:nvSpPr>
        <p:spPr>
          <a:xfrm>
            <a:off x="1981200" y="1447800"/>
            <a:ext cx="8229600" cy="5181600"/>
          </a:xfrm>
        </p:spPr>
        <p:txBody>
          <a:bodyPr>
            <a:normAutofit lnSpcReduction="10000"/>
          </a:bodyPr>
          <a:lstStyle/>
          <a:p>
            <a:r>
              <a:rPr lang="en-US" b="1" dirty="0" smtClean="0"/>
              <a:t>5</a:t>
            </a:r>
            <a:r>
              <a:rPr lang="en-US" b="1" baseline="30000" dirty="0" smtClean="0"/>
              <a:t>th</a:t>
            </a:r>
            <a:r>
              <a:rPr lang="en-US" b="1" dirty="0" smtClean="0"/>
              <a:t> Step- </a:t>
            </a:r>
            <a:r>
              <a:rPr lang="en-US" b="1" i="1" dirty="0" smtClean="0"/>
              <a:t>Admitted to God, to ourselves, and to another human being the exact nature of our wrongs. (ADMIT)</a:t>
            </a:r>
          </a:p>
          <a:p>
            <a:r>
              <a:rPr lang="en-US" sz="3200" b="1" dirty="0"/>
              <a:t>6</a:t>
            </a:r>
            <a:r>
              <a:rPr lang="en-US" sz="3200" b="1" baseline="30000" dirty="0"/>
              <a:t>th</a:t>
            </a:r>
            <a:r>
              <a:rPr lang="en-US" sz="3200" b="1" dirty="0"/>
              <a:t> Step- </a:t>
            </a:r>
            <a:r>
              <a:rPr lang="en-US" sz="3200" b="1" i="1" dirty="0"/>
              <a:t>Were entirely ready to have God remove all these defects of character.(ASK)</a:t>
            </a:r>
          </a:p>
          <a:p>
            <a:r>
              <a:rPr lang="en-US" b="1" dirty="0" smtClean="0"/>
              <a:t>7</a:t>
            </a:r>
            <a:r>
              <a:rPr lang="en-US" b="1" baseline="30000" dirty="0" smtClean="0"/>
              <a:t>th</a:t>
            </a:r>
            <a:r>
              <a:rPr lang="en-US" b="1" dirty="0" smtClean="0"/>
              <a:t> Step- </a:t>
            </a:r>
            <a:r>
              <a:rPr lang="en-US" b="1" i="1" dirty="0" smtClean="0"/>
              <a:t>Humbly asked Him to remove our shortcomings. (ASK)</a:t>
            </a:r>
          </a:p>
          <a:p>
            <a:r>
              <a:rPr lang="en-US" b="1" dirty="0" smtClean="0"/>
              <a:t>8</a:t>
            </a:r>
            <a:r>
              <a:rPr lang="en-US" b="1" baseline="30000" dirty="0" smtClean="0"/>
              <a:t>th</a:t>
            </a:r>
            <a:r>
              <a:rPr lang="en-US" b="1" dirty="0" smtClean="0"/>
              <a:t> Step- </a:t>
            </a:r>
            <a:r>
              <a:rPr lang="en-US" b="1" i="1" dirty="0" smtClean="0"/>
              <a:t>Made a list of all persons we had harmed, and became willing to make amends to them all.(ACT)</a:t>
            </a:r>
          </a:p>
          <a:p>
            <a:r>
              <a:rPr lang="en-US" b="1" dirty="0" smtClean="0"/>
              <a:t>9</a:t>
            </a:r>
            <a:r>
              <a:rPr lang="en-US" b="1" baseline="30000" dirty="0" smtClean="0"/>
              <a:t>th</a:t>
            </a:r>
            <a:r>
              <a:rPr lang="en-US" b="1" dirty="0" smtClean="0"/>
              <a:t> Step- </a:t>
            </a:r>
            <a:r>
              <a:rPr lang="en-US" b="1" i="1" dirty="0" smtClean="0"/>
              <a:t>Made direct amends to such people wherever possible, except when to do so would injure them or others.(ACT)</a:t>
            </a:r>
            <a:endParaRPr lang="en-US"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35890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TWELVE STEPS OF AA:CYCLE THREE</a:t>
            </a:r>
            <a:endParaRPr lang="en-US" dirty="0">
              <a:latin typeface="Garamond" pitchFamily="18" charset="0"/>
            </a:endParaRPr>
          </a:p>
        </p:txBody>
      </p:sp>
      <p:sp>
        <p:nvSpPr>
          <p:cNvPr id="3" name="Content Placeholder 2"/>
          <p:cNvSpPr>
            <a:spLocks noGrp="1"/>
          </p:cNvSpPr>
          <p:nvPr>
            <p:ph idx="1"/>
          </p:nvPr>
        </p:nvSpPr>
        <p:spPr/>
        <p:txBody>
          <a:bodyPr/>
          <a:lstStyle/>
          <a:p>
            <a:r>
              <a:rPr lang="en-US" sz="2400" b="1" dirty="0"/>
              <a:t>10</a:t>
            </a:r>
            <a:r>
              <a:rPr lang="en-US" sz="2400" b="1" baseline="30000" dirty="0"/>
              <a:t>th</a:t>
            </a:r>
            <a:r>
              <a:rPr lang="en-US" sz="2400" b="1" dirty="0"/>
              <a:t> Step- </a:t>
            </a:r>
            <a:r>
              <a:rPr lang="en-US" sz="2400" b="1" i="1" dirty="0"/>
              <a:t>Continued to take personal inventory and when we were wrong promptly admitted it. (ADMIT)</a:t>
            </a:r>
          </a:p>
          <a:p>
            <a:r>
              <a:rPr lang="en-US" sz="2400" b="1" dirty="0"/>
              <a:t>11</a:t>
            </a:r>
            <a:r>
              <a:rPr lang="en-US" sz="2400" b="1" baseline="30000" dirty="0"/>
              <a:t>th</a:t>
            </a:r>
            <a:r>
              <a:rPr lang="en-US" sz="2400" b="1" dirty="0"/>
              <a:t> Step- </a:t>
            </a:r>
            <a:r>
              <a:rPr lang="en-US" sz="2400" b="1" i="1" dirty="0"/>
              <a:t>Sought through prayer and meditation to improve our conscious contact with God as we understood Him, praying only for knowledge of His will for us and the power to carry that out. (ASK)</a:t>
            </a:r>
          </a:p>
          <a:p>
            <a:pPr marL="319088" lvl="1" indent="-319088">
              <a:buClr>
                <a:schemeClr val="accent1"/>
              </a:buClr>
              <a:buSzPct val="70000"/>
              <a:buFont typeface="Wingdings 2" pitchFamily="18" charset="2"/>
              <a:buChar char=""/>
            </a:pPr>
            <a:r>
              <a:rPr lang="en-US" b="1" dirty="0"/>
              <a:t>12</a:t>
            </a:r>
            <a:r>
              <a:rPr lang="en-US" b="1" baseline="30000" dirty="0"/>
              <a:t>th</a:t>
            </a:r>
            <a:r>
              <a:rPr lang="en-US" b="1" dirty="0"/>
              <a:t> Step- </a:t>
            </a:r>
            <a:r>
              <a:rPr lang="en-US" b="1" i="1" dirty="0"/>
              <a:t>Having had a spiritual awakening as the result of these steps, we tried to carry this message to alcoholics, and to practice these principles in all of our affairs. (ACT)</a:t>
            </a:r>
          </a:p>
          <a:p>
            <a:endParaRPr lang="en-US"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3966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itchFamily="18" charset="0"/>
              </a:rPr>
              <a:t>TWELVE STEPS OF AA:</a:t>
            </a:r>
            <a:br>
              <a:rPr lang="en-US" b="1" dirty="0">
                <a:latin typeface="Garamond" pitchFamily="18" charset="0"/>
              </a:rPr>
            </a:br>
            <a:r>
              <a:rPr lang="en-US" b="1" dirty="0">
                <a:latin typeface="Garamond" pitchFamily="18" charset="0"/>
              </a:rPr>
              <a:t>PROMISES</a:t>
            </a:r>
            <a:endParaRPr lang="en-US" dirty="0"/>
          </a:p>
        </p:txBody>
      </p:sp>
      <p:sp>
        <p:nvSpPr>
          <p:cNvPr id="3" name="Content Placeholder 2"/>
          <p:cNvSpPr>
            <a:spLocks noGrp="1"/>
          </p:cNvSpPr>
          <p:nvPr>
            <p:ph idx="1"/>
          </p:nvPr>
        </p:nvSpPr>
        <p:spPr>
          <a:xfrm>
            <a:off x="1676400" y="1371601"/>
            <a:ext cx="8839200" cy="4754563"/>
          </a:xfrm>
        </p:spPr>
        <p:txBody>
          <a:bodyPr>
            <a:noAutofit/>
          </a:bodyPr>
          <a:lstStyle/>
          <a:p>
            <a:pPr marL="514350" indent="-514350">
              <a:buFont typeface="+mj-lt"/>
              <a:buAutoNum type="arabicPeriod"/>
            </a:pPr>
            <a:r>
              <a:rPr lang="en-US" b="1" dirty="0" smtClean="0">
                <a:latin typeface="Garamond" pitchFamily="18" charset="0"/>
              </a:rPr>
              <a:t>Freedom (__)</a:t>
            </a:r>
          </a:p>
          <a:p>
            <a:pPr marL="514350" indent="-514350">
              <a:buFont typeface="+mj-lt"/>
              <a:buAutoNum type="arabicPeriod"/>
            </a:pPr>
            <a:r>
              <a:rPr lang="en-US" b="1" dirty="0" smtClean="0">
                <a:latin typeface="Garamond" pitchFamily="18" charset="0"/>
              </a:rPr>
              <a:t>Happiness (__)</a:t>
            </a:r>
          </a:p>
          <a:p>
            <a:pPr marL="514350" indent="-514350">
              <a:buFont typeface="+mj-lt"/>
              <a:buAutoNum type="arabicPeriod"/>
            </a:pPr>
            <a:r>
              <a:rPr lang="en-US" b="1" dirty="0" smtClean="0">
                <a:latin typeface="Garamond" pitchFamily="18" charset="0"/>
              </a:rPr>
              <a:t>Absence of regrets (__)</a:t>
            </a:r>
          </a:p>
          <a:p>
            <a:pPr marL="514350" indent="-514350">
              <a:buFont typeface="+mj-lt"/>
              <a:buAutoNum type="arabicPeriod"/>
            </a:pPr>
            <a:r>
              <a:rPr lang="en-US" b="1" dirty="0" smtClean="0">
                <a:latin typeface="Garamond" pitchFamily="18" charset="0"/>
              </a:rPr>
              <a:t>Serenity or peacefulness (__)</a:t>
            </a:r>
          </a:p>
          <a:p>
            <a:pPr marL="514350" indent="-514350">
              <a:buFont typeface="+mj-lt"/>
              <a:buAutoNum type="arabicPeriod"/>
            </a:pPr>
            <a:r>
              <a:rPr lang="en-US" b="1" dirty="0" smtClean="0">
                <a:latin typeface="Garamond" pitchFamily="18" charset="0"/>
              </a:rPr>
              <a:t>How much your experience benefits other people (__)</a:t>
            </a:r>
          </a:p>
          <a:p>
            <a:pPr marL="514350" indent="-514350">
              <a:buFont typeface="+mj-lt"/>
              <a:buAutoNum type="arabicPeriod"/>
            </a:pPr>
            <a:r>
              <a:rPr lang="en-US" b="1" dirty="0" smtClean="0">
                <a:latin typeface="Garamond" pitchFamily="18" charset="0"/>
              </a:rPr>
              <a:t> Absence of self-pity (__)</a:t>
            </a:r>
          </a:p>
          <a:p>
            <a:pPr marL="514350" indent="-514350">
              <a:buFont typeface="+mj-lt"/>
              <a:buAutoNum type="arabicPeriod"/>
            </a:pPr>
            <a:r>
              <a:rPr lang="en-US" b="1" dirty="0" smtClean="0">
                <a:latin typeface="Garamond" pitchFamily="18" charset="0"/>
              </a:rPr>
              <a:t>Interest in other people (__)</a:t>
            </a:r>
          </a:p>
          <a:p>
            <a:pPr marL="514350" indent="-514350">
              <a:buFont typeface="+mj-lt"/>
              <a:buAutoNum type="arabicPeriod"/>
            </a:pPr>
            <a:r>
              <a:rPr lang="en-US" b="1" dirty="0" smtClean="0">
                <a:latin typeface="Garamond" pitchFamily="18" charset="0"/>
              </a:rPr>
              <a:t>Absence of selfishness (__)</a:t>
            </a:r>
          </a:p>
          <a:p>
            <a:pPr marL="514350" indent="-514350">
              <a:buFont typeface="+mj-lt"/>
              <a:buAutoNum type="arabicPeriod"/>
            </a:pPr>
            <a:endParaRPr lang="en-US" b="1" dirty="0">
              <a:latin typeface="Garamond" pitchFamily="18" charset="0"/>
            </a:endParaRPr>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52408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itchFamily="18" charset="0"/>
              </a:rPr>
              <a:t>TWELVE STEPS OF AA:</a:t>
            </a:r>
            <a:br>
              <a:rPr lang="en-US" b="1" dirty="0">
                <a:latin typeface="Garamond" pitchFamily="18" charset="0"/>
              </a:rPr>
            </a:br>
            <a:r>
              <a:rPr lang="en-US" b="1" dirty="0">
                <a:latin typeface="Garamond" pitchFamily="18" charset="0"/>
              </a:rPr>
              <a:t>PROMISES</a:t>
            </a:r>
            <a:endParaRPr lang="en-US" dirty="0"/>
          </a:p>
        </p:txBody>
      </p:sp>
      <p:sp>
        <p:nvSpPr>
          <p:cNvPr id="3" name="Content Placeholder 2"/>
          <p:cNvSpPr>
            <a:spLocks noGrp="1"/>
          </p:cNvSpPr>
          <p:nvPr>
            <p:ph idx="1"/>
          </p:nvPr>
        </p:nvSpPr>
        <p:spPr>
          <a:xfrm>
            <a:off x="1752600" y="1600201"/>
            <a:ext cx="8686800" cy="4525963"/>
          </a:xfrm>
        </p:spPr>
        <p:txBody>
          <a:bodyPr/>
          <a:lstStyle/>
          <a:p>
            <a:pPr marL="0" indent="0">
              <a:buNone/>
            </a:pPr>
            <a:r>
              <a:rPr lang="en-US" b="1" dirty="0" smtClean="0">
                <a:latin typeface="Garamond" pitchFamily="18" charset="0"/>
              </a:rPr>
              <a:t>9. A </a:t>
            </a:r>
            <a:r>
              <a:rPr lang="en-US" b="1" dirty="0">
                <a:latin typeface="Garamond" pitchFamily="18" charset="0"/>
              </a:rPr>
              <a:t>more positive attitude about life (__)</a:t>
            </a:r>
          </a:p>
          <a:p>
            <a:pPr marL="0" indent="0">
              <a:buNone/>
            </a:pPr>
            <a:r>
              <a:rPr lang="en-US" b="1" dirty="0" smtClean="0">
                <a:latin typeface="Garamond" pitchFamily="18" charset="0"/>
              </a:rPr>
              <a:t>10. Absence </a:t>
            </a:r>
            <a:r>
              <a:rPr lang="en-US" b="1" dirty="0">
                <a:latin typeface="Garamond" pitchFamily="18" charset="0"/>
              </a:rPr>
              <a:t>of fear of people </a:t>
            </a:r>
            <a:r>
              <a:rPr lang="en-US" b="1" dirty="0" smtClean="0">
                <a:latin typeface="Garamond" pitchFamily="18" charset="0"/>
              </a:rPr>
              <a:t>(__)</a:t>
            </a:r>
          </a:p>
          <a:p>
            <a:pPr marL="0" indent="0">
              <a:buNone/>
            </a:pPr>
            <a:r>
              <a:rPr lang="en-US" b="1" dirty="0" smtClean="0">
                <a:latin typeface="Garamond" pitchFamily="18" charset="0"/>
              </a:rPr>
              <a:t>11. Absence of fear of economic security (__)</a:t>
            </a:r>
          </a:p>
          <a:p>
            <a:pPr marL="514350" indent="-514350">
              <a:buAutoNum type="arabicPeriod" startAt="12"/>
            </a:pPr>
            <a:r>
              <a:rPr lang="en-US" b="1" dirty="0" smtClean="0">
                <a:latin typeface="Garamond" pitchFamily="18" charset="0"/>
              </a:rPr>
              <a:t>An ability to handle situations that used to be difficult (__)</a:t>
            </a:r>
          </a:p>
          <a:p>
            <a:pPr marL="514350" indent="-514350">
              <a:buAutoNum type="arabicPeriod" startAt="12"/>
            </a:pPr>
            <a:r>
              <a:rPr lang="en-US" b="1" dirty="0" smtClean="0">
                <a:latin typeface="Garamond" pitchFamily="18" charset="0"/>
              </a:rPr>
              <a:t>Awareness of a Higher Power in your life (__)</a:t>
            </a:r>
          </a:p>
          <a:p>
            <a:pPr marL="0" indent="0" algn="ctr">
              <a:buNone/>
            </a:pPr>
            <a:r>
              <a:rPr lang="en-US" b="1" i="1" dirty="0" smtClean="0">
                <a:latin typeface="Garamond" pitchFamily="18" charset="0"/>
              </a:rPr>
              <a:t>THE PROMISES ARE THE SYMPTOMS OF RECOVERY</a:t>
            </a:r>
            <a:endParaRPr lang="en-US" b="1" i="1" dirty="0">
              <a:latin typeface="Garamond" pitchFamily="18" charset="0"/>
            </a:endParaRPr>
          </a:p>
          <a:p>
            <a:pPr marL="514350" indent="-514350">
              <a:buFont typeface="+mj-lt"/>
              <a:buAutoNum type="arabicPeriod"/>
            </a:pPr>
            <a:endParaRPr lang="en-US" b="1" dirty="0">
              <a:latin typeface="Garamond" pitchFamily="18" charset="0"/>
            </a:endParaRPr>
          </a:p>
          <a:p>
            <a:endParaRPr lang="en-US"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9169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NOVELTY</a:t>
            </a:r>
            <a:endParaRPr lang="en-US" dirty="0"/>
          </a:p>
        </p:txBody>
      </p:sp>
      <p:sp>
        <p:nvSpPr>
          <p:cNvPr id="3" name="Content Placeholder 2"/>
          <p:cNvSpPr>
            <a:spLocks noGrp="1"/>
          </p:cNvSpPr>
          <p:nvPr>
            <p:ph idx="1"/>
          </p:nvPr>
        </p:nvSpPr>
        <p:spPr>
          <a:xfrm>
            <a:off x="932873" y="1600200"/>
            <a:ext cx="9277927" cy="5105400"/>
          </a:xfrm>
        </p:spPr>
        <p:txBody>
          <a:bodyPr>
            <a:normAutofit lnSpcReduction="10000"/>
          </a:bodyPr>
          <a:lstStyle/>
          <a:p>
            <a:pPr algn="just"/>
            <a:r>
              <a:rPr lang="en-US" b="1" dirty="0"/>
              <a:t>W</a:t>
            </a:r>
            <a:r>
              <a:rPr lang="en-US" b="1" dirty="0" smtClean="0"/>
              <a:t>hen </a:t>
            </a:r>
            <a:r>
              <a:rPr lang="en-US" b="1" dirty="0"/>
              <a:t>curiosity is stimulated, there is increased activity in the brain circuit related to </a:t>
            </a:r>
            <a:r>
              <a:rPr lang="en-US" b="1" dirty="0" smtClean="0"/>
              <a:t>reward</a:t>
            </a:r>
          </a:p>
          <a:p>
            <a:pPr algn="just"/>
            <a:r>
              <a:rPr lang="en-US" b="1" i="1" dirty="0" smtClean="0"/>
              <a:t>When </a:t>
            </a:r>
            <a:r>
              <a:rPr lang="en-US" b="1" i="1" dirty="0"/>
              <a:t>curiosity motivated learning, there was increased activity in the hippocampus, a brain region that is important for forming new memories</a:t>
            </a:r>
            <a:r>
              <a:rPr lang="en-US" b="1" dirty="0"/>
              <a:t>, as well as increased interactions between the hippocampus and the reward circuit. "So curiosity recruits the reward system, and </a:t>
            </a:r>
            <a:r>
              <a:rPr lang="en-US" b="1" i="1" dirty="0"/>
              <a:t>interactions between the reward system and the hippocampus seem to put the brain in a state in which you are more likely to learn and retain information</a:t>
            </a:r>
            <a:r>
              <a:rPr lang="en-US" b="1" dirty="0"/>
              <a:t>, even if that information is not of particular interest or </a:t>
            </a:r>
            <a:r>
              <a:rPr lang="en-US" b="1" dirty="0" smtClean="0"/>
              <a:t>importance</a:t>
            </a:r>
          </a:p>
          <a:p>
            <a:pPr marL="0" indent="0" algn="just">
              <a:buNone/>
            </a:pPr>
            <a:r>
              <a:rPr lang="en-US" sz="2000" dirty="0"/>
              <a:t>Matthias J. Gruber, Bernard D. </a:t>
            </a:r>
            <a:r>
              <a:rPr lang="en-US" sz="2000" dirty="0" err="1"/>
              <a:t>Gelman</a:t>
            </a:r>
            <a:r>
              <a:rPr lang="en-US" sz="2000" dirty="0"/>
              <a:t>, </a:t>
            </a:r>
            <a:r>
              <a:rPr lang="en-US" sz="2000" dirty="0" err="1"/>
              <a:t>Charan</a:t>
            </a:r>
            <a:r>
              <a:rPr lang="en-US" sz="2000" dirty="0"/>
              <a:t> </a:t>
            </a:r>
            <a:r>
              <a:rPr lang="en-US" sz="2000" dirty="0" err="1"/>
              <a:t>Ranganath</a:t>
            </a:r>
            <a:r>
              <a:rPr lang="en-US" sz="2000" dirty="0"/>
              <a:t>. </a:t>
            </a:r>
            <a:r>
              <a:rPr lang="en-US" sz="2000" b="1" dirty="0"/>
              <a:t>States of Curiosity Modulate Hippocampus-Dependent Learning via the Dopaminergic </a:t>
            </a:r>
            <a:r>
              <a:rPr lang="en-US" sz="2000" b="1" dirty="0" err="1"/>
              <a:t>Circuit</a:t>
            </a:r>
            <a:r>
              <a:rPr lang="en-US" sz="2000" dirty="0" err="1"/>
              <a:t>.</a:t>
            </a:r>
            <a:r>
              <a:rPr lang="en-US" sz="2000" i="1" dirty="0" err="1"/>
              <a:t>Neuron</a:t>
            </a:r>
            <a:r>
              <a:rPr lang="en-US" sz="2000" dirty="0"/>
              <a:t>, 2014 DOI: </a:t>
            </a:r>
            <a:r>
              <a:rPr lang="en-US" sz="2000" u="sng" dirty="0">
                <a:hlinkClick r:id="rId2"/>
              </a:rPr>
              <a:t>10.1016/j.neuron.2014.08.060</a:t>
            </a:r>
            <a:endParaRPr lang="en-US" sz="2000" dirty="0"/>
          </a:p>
          <a:p>
            <a:pPr marL="0" indent="0" algn="just">
              <a:buNone/>
            </a:pPr>
            <a:endParaRPr lang="en-US" sz="2400" b="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0136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22C75F-C536-4D87-802B-0D95AA95995B}"/>
              </a:ext>
            </a:extLst>
          </p:cNvPr>
          <p:cNvSpPr>
            <a:spLocks noGrp="1"/>
          </p:cNvSpPr>
          <p:nvPr>
            <p:ph type="title"/>
          </p:nvPr>
        </p:nvSpPr>
        <p:spPr/>
        <p:txBody>
          <a:bodyPr/>
          <a:lstStyle/>
          <a:p>
            <a:r>
              <a:rPr lang="en-US" sz="4000" dirty="0">
                <a:solidFill>
                  <a:schemeClr val="tx1"/>
                </a:solidFill>
              </a:rPr>
              <a:t>INFORMATION FOR PATIENTS</a:t>
            </a:r>
            <a:endParaRPr lang="en-US" dirty="0"/>
          </a:p>
        </p:txBody>
      </p:sp>
      <p:sp>
        <p:nvSpPr>
          <p:cNvPr id="3" name="Content Placeholder 2">
            <a:extLst>
              <a:ext uri="{FF2B5EF4-FFF2-40B4-BE49-F238E27FC236}">
                <a16:creationId xmlns="" xmlns:a16="http://schemas.microsoft.com/office/drawing/2014/main" id="{24295FBB-CBFD-4B37-938C-5C7B38792F46}"/>
              </a:ext>
            </a:extLst>
          </p:cNvPr>
          <p:cNvSpPr>
            <a:spLocks noGrp="1"/>
          </p:cNvSpPr>
          <p:nvPr>
            <p:ph idx="1"/>
          </p:nvPr>
        </p:nvSpPr>
        <p:spPr>
          <a:xfrm>
            <a:off x="2589212" y="1545771"/>
            <a:ext cx="8915400" cy="4365451"/>
          </a:xfrm>
        </p:spPr>
        <p:txBody>
          <a:bodyPr/>
          <a:lstStyle/>
          <a:p>
            <a:r>
              <a:rPr lang="en-US" sz="2800" dirty="0">
                <a:solidFill>
                  <a:schemeClr val="tx1"/>
                </a:solidFill>
                <a:hlinkClick r:id="rId2">
                  <a:extLst>
                    <a:ext uri="{A12FA001-AC4F-418D-AE19-62706E023703}">
                      <ahyp:hlinkClr xmlns="" xmlns:ahyp="http://schemas.microsoft.com/office/drawing/2018/hyperlinkcolor" val="tx"/>
                    </a:ext>
                  </a:extLst>
                </a:hlinkClick>
              </a:rPr>
              <a:t>Screening for Suicide Risk in Adolescents, Adults, and Older Adults in Primary Care</a:t>
            </a:r>
            <a:r>
              <a:rPr lang="en-US" sz="2800" dirty="0">
                <a:solidFill>
                  <a:schemeClr val="tx1"/>
                </a:solidFill>
              </a:rPr>
              <a:t> (U.S. Preventive Services Task Force) - </a:t>
            </a:r>
            <a:r>
              <a:rPr lang="en-US" sz="2800" b="1" dirty="0">
                <a:solidFill>
                  <a:schemeClr val="tx1"/>
                </a:solidFill>
              </a:rPr>
              <a:t>PDF</a:t>
            </a:r>
            <a:r>
              <a:rPr lang="en-US" sz="2800" dirty="0">
                <a:solidFill>
                  <a:schemeClr val="tx1"/>
                </a:solidFill>
              </a:rPr>
              <a:t> </a:t>
            </a:r>
          </a:p>
          <a:p>
            <a:r>
              <a:rPr lang="en-US" sz="2800" dirty="0">
                <a:solidFill>
                  <a:schemeClr val="tx1"/>
                </a:solidFill>
                <a:hlinkClick r:id="rId2">
                  <a:extLst>
                    <a:ext uri="{A12FA001-AC4F-418D-AE19-62706E023703}">
                      <ahyp:hlinkClr xmlns="" xmlns:ahyp="http://schemas.microsoft.com/office/drawing/2018/hyperlinkcolor" val="tx"/>
                    </a:ext>
                  </a:extLst>
                </a:hlinkClick>
              </a:rPr>
              <a:t>Suicide Warning Signs</a:t>
            </a:r>
            <a:r>
              <a:rPr lang="en-US" sz="2800" dirty="0">
                <a:solidFill>
                  <a:schemeClr val="tx1"/>
                </a:solidFill>
              </a:rPr>
              <a:t> (Substance Abuse and Mental Health Services Administration) - </a:t>
            </a:r>
            <a:r>
              <a:rPr lang="en-US" sz="2800" b="1" dirty="0">
                <a:solidFill>
                  <a:schemeClr val="tx1"/>
                </a:solidFill>
              </a:rPr>
              <a:t>PDF</a:t>
            </a:r>
            <a:r>
              <a:rPr lang="en-US" sz="2800" dirty="0">
                <a:solidFill>
                  <a:schemeClr val="tx1"/>
                </a:solidFill>
              </a:rPr>
              <a:t> Also in </a:t>
            </a:r>
            <a:r>
              <a:rPr lang="en-US" sz="2800" dirty="0">
                <a:solidFill>
                  <a:schemeClr val="tx1"/>
                </a:solidFill>
                <a:hlinkClick r:id="rId2">
                  <a:extLst>
                    <a:ext uri="{A12FA001-AC4F-418D-AE19-62706E023703}">
                      <ahyp:hlinkClr xmlns="" xmlns:ahyp="http://schemas.microsoft.com/office/drawing/2018/hyperlinkcolor" val="tx"/>
                    </a:ext>
                  </a:extLst>
                </a:hlinkClick>
              </a:rPr>
              <a:t>Spanish</a:t>
            </a:r>
            <a:r>
              <a:rPr lang="en-US" sz="2800" dirty="0">
                <a:solidFill>
                  <a:schemeClr val="tx1"/>
                </a:solidFill>
              </a:rPr>
              <a:t> </a:t>
            </a:r>
          </a:p>
          <a:p>
            <a:r>
              <a:rPr lang="en-US" sz="2800" dirty="0">
                <a:solidFill>
                  <a:schemeClr val="tx1"/>
                </a:solidFill>
                <a:hlinkClick r:id="rId2">
                  <a:extLst>
                    <a:ext uri="{A12FA001-AC4F-418D-AE19-62706E023703}">
                      <ahyp:hlinkClr xmlns="" xmlns:ahyp="http://schemas.microsoft.com/office/drawing/2018/hyperlinkcolor" val="tx"/>
                    </a:ext>
                  </a:extLst>
                </a:hlinkClick>
              </a:rPr>
              <a:t>Suicide: What to Do When Someone Is Suicidal</a:t>
            </a:r>
            <a:r>
              <a:rPr lang="en-US" sz="2800" dirty="0">
                <a:solidFill>
                  <a:schemeClr val="tx1"/>
                </a:solidFill>
              </a:rPr>
              <a:t> (Mayo Foundation for Medical Education and Research) Also in </a:t>
            </a:r>
            <a:r>
              <a:rPr lang="en-US" sz="2800" dirty="0">
                <a:solidFill>
                  <a:schemeClr val="tx1"/>
                </a:solidFill>
                <a:hlinkClick r:id="rId2">
                  <a:extLst>
                    <a:ext uri="{A12FA001-AC4F-418D-AE19-62706E023703}">
                      <ahyp:hlinkClr xmlns="" xmlns:ahyp="http://schemas.microsoft.com/office/drawing/2018/hyperlinkcolor" val="tx"/>
                    </a:ext>
                  </a:extLst>
                </a:hlinkClick>
              </a:rPr>
              <a:t>Spanish</a:t>
            </a:r>
            <a:r>
              <a:rPr lang="en-US" sz="2800" dirty="0">
                <a:solidFill>
                  <a:schemeClr val="tx1"/>
                </a:solidFill>
              </a:rPr>
              <a:t> </a:t>
            </a:r>
          </a:p>
          <a:p>
            <a:endParaRPr lang="en-US" dirty="0"/>
          </a:p>
        </p:txBody>
      </p:sp>
    </p:spTree>
    <p:extLst>
      <p:ext uri="{BB962C8B-B14F-4D97-AF65-F5344CB8AC3E}">
        <p14:creationId xmlns:p14="http://schemas.microsoft.com/office/powerpoint/2010/main" val="2550766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7D7D67-E1FA-40BF-AB74-5B69D1372020}"/>
              </a:ext>
            </a:extLst>
          </p:cNvPr>
          <p:cNvSpPr>
            <a:spLocks noGrp="1"/>
          </p:cNvSpPr>
          <p:nvPr>
            <p:ph type="title"/>
          </p:nvPr>
        </p:nvSpPr>
        <p:spPr/>
        <p:txBody>
          <a:bodyPr>
            <a:normAutofit/>
          </a:bodyPr>
          <a:lstStyle/>
          <a:p>
            <a:r>
              <a:rPr lang="en-US" sz="4400" dirty="0">
                <a:solidFill>
                  <a:schemeClr val="tx1"/>
                </a:solidFill>
              </a:rPr>
              <a:t>INFORMATION FOR PATIENTS</a:t>
            </a:r>
            <a:r>
              <a:rPr lang="en-US" sz="4400" dirty="0"/>
              <a:t/>
            </a:r>
            <a:br>
              <a:rPr lang="en-US" sz="4400" dirty="0"/>
            </a:br>
            <a:endParaRPr lang="en-US" dirty="0"/>
          </a:p>
        </p:txBody>
      </p:sp>
      <p:sp>
        <p:nvSpPr>
          <p:cNvPr id="3" name="Content Placeholder 2">
            <a:extLst>
              <a:ext uri="{FF2B5EF4-FFF2-40B4-BE49-F238E27FC236}">
                <a16:creationId xmlns="" xmlns:a16="http://schemas.microsoft.com/office/drawing/2014/main" id="{791F7DD3-2316-404B-9143-0BB5BFDBE19B}"/>
              </a:ext>
            </a:extLst>
          </p:cNvPr>
          <p:cNvSpPr>
            <a:spLocks noGrp="1"/>
          </p:cNvSpPr>
          <p:nvPr>
            <p:ph idx="1"/>
          </p:nvPr>
        </p:nvSpPr>
        <p:spPr>
          <a:xfrm>
            <a:off x="1447866" y="1219201"/>
            <a:ext cx="10156107" cy="5301342"/>
          </a:xfrm>
        </p:spPr>
        <p:txBody>
          <a:bodyPr>
            <a:normAutofit/>
          </a:bodyPr>
          <a:lstStyle/>
          <a:p>
            <a:pPr marL="0" indent="0" fontAlgn="b">
              <a:spcBef>
                <a:spcPct val="0"/>
              </a:spcBef>
              <a:buClrTx/>
              <a:buFontTx/>
              <a:buChar char="•"/>
            </a:pPr>
            <a:r>
              <a:rPr lang="en-US" altLang="en-US" sz="2800" dirty="0">
                <a:solidFill>
                  <a:schemeClr val="tx1"/>
                </a:solidFill>
                <a:latin typeface="&amp;quot"/>
                <a:hlinkClick r:id="rId2">
                  <a:extLst>
                    <a:ext uri="{A12FA001-AC4F-418D-AE19-62706E023703}">
                      <ahyp:hlinkClr xmlns="" xmlns:ahyp="http://schemas.microsoft.com/office/drawing/2018/hyperlinkcolor" val="tx"/>
                    </a:ext>
                  </a:extLst>
                </a:hlinkClick>
              </a:rPr>
              <a:t>After an Attempt: A </a:t>
            </a:r>
            <a:r>
              <a:rPr lang="en-US" altLang="en-US" sz="2800" u="sng" dirty="0">
                <a:solidFill>
                  <a:schemeClr val="tx1"/>
                </a:solidFill>
                <a:latin typeface="&amp;quot"/>
                <a:hlinkClick r:id="rId2">
                  <a:extLst>
                    <a:ext uri="{A12FA001-AC4F-418D-AE19-62706E023703}">
                      <ahyp:hlinkClr xmlns="" xmlns:ahyp="http://schemas.microsoft.com/office/drawing/2018/hyperlinkcolor" val="tx"/>
                    </a:ext>
                  </a:extLst>
                </a:hlinkClick>
              </a:rPr>
              <a:t>Guide</a:t>
            </a:r>
            <a:r>
              <a:rPr lang="en-US" altLang="en-US" sz="2800" dirty="0">
                <a:solidFill>
                  <a:schemeClr val="tx1"/>
                </a:solidFill>
                <a:latin typeface="&amp;quot"/>
                <a:hlinkClick r:id="rId2">
                  <a:extLst>
                    <a:ext uri="{A12FA001-AC4F-418D-AE19-62706E023703}">
                      <ahyp:hlinkClr xmlns="" xmlns:ahyp="http://schemas.microsoft.com/office/drawing/2018/hyperlinkcolor" val="tx"/>
                    </a:ext>
                  </a:extLst>
                </a:hlinkClick>
              </a:rPr>
              <a:t> for Taking Care of Yourself After Your Treatment in the Emergency Department</a:t>
            </a:r>
            <a:r>
              <a:rPr lang="en-US" altLang="en-US" sz="2800" dirty="0">
                <a:solidFill>
                  <a:schemeClr val="tx1"/>
                </a:solidFill>
                <a:latin typeface="&amp;quot"/>
              </a:rPr>
              <a:t> (Substance Abuse and Mental Health Services Administration) - </a:t>
            </a:r>
            <a:r>
              <a:rPr lang="en-US" altLang="en-US" sz="2800" b="1" dirty="0">
                <a:solidFill>
                  <a:schemeClr val="tx1"/>
                </a:solidFill>
                <a:latin typeface="&amp;quot"/>
              </a:rPr>
              <a:t>PDF</a:t>
            </a:r>
            <a:r>
              <a:rPr lang="en-US" altLang="en-US" sz="2800" dirty="0">
                <a:solidFill>
                  <a:schemeClr val="tx1"/>
                </a:solidFill>
                <a:latin typeface="&amp;quot"/>
              </a:rPr>
              <a:t> </a:t>
            </a:r>
          </a:p>
          <a:p>
            <a:pPr marL="0" indent="0" fontAlgn="b">
              <a:spcBef>
                <a:spcPct val="0"/>
              </a:spcBef>
              <a:buClrTx/>
              <a:buFontTx/>
              <a:buChar char="•"/>
            </a:pPr>
            <a:r>
              <a:rPr lang="en-US" altLang="en-US" sz="2800" dirty="0">
                <a:solidFill>
                  <a:schemeClr val="tx1"/>
                </a:solidFill>
                <a:latin typeface="&amp;quot"/>
                <a:hlinkClick r:id="rId2">
                  <a:extLst>
                    <a:ext uri="{A12FA001-AC4F-418D-AE19-62706E023703}">
                      <ahyp:hlinkClr xmlns="" xmlns:ahyp="http://schemas.microsoft.com/office/drawing/2018/hyperlinkcolor" val="tx"/>
                    </a:ext>
                  </a:extLst>
                </a:hlinkClick>
              </a:rPr>
              <a:t>Are You Thinking about Suicide? How to Stay Safe and Find Treatment</a:t>
            </a:r>
            <a:r>
              <a:rPr lang="en-US" altLang="en-US" sz="2800" dirty="0">
                <a:solidFill>
                  <a:schemeClr val="tx1"/>
                </a:solidFill>
                <a:latin typeface="&amp;quot"/>
              </a:rPr>
              <a:t> (Mayo Foundation for Medical Education and Research) </a:t>
            </a:r>
          </a:p>
          <a:p>
            <a:pPr marL="0" indent="0">
              <a:spcBef>
                <a:spcPct val="0"/>
              </a:spcBef>
              <a:buClrTx/>
              <a:buFontTx/>
              <a:buChar char="•"/>
            </a:pPr>
            <a:r>
              <a:rPr lang="en-US" altLang="en-US" sz="2800" dirty="0">
                <a:solidFill>
                  <a:schemeClr val="tx1"/>
                </a:solidFill>
                <a:latin typeface="&amp;quot"/>
                <a:hlinkClick r:id="rId2">
                  <a:extLst>
                    <a:ext uri="{A12FA001-AC4F-418D-AE19-62706E023703}">
                      <ahyp:hlinkClr xmlns="" xmlns:ahyp="http://schemas.microsoft.com/office/drawing/2018/hyperlinkcolor" val="tx"/>
                    </a:ext>
                  </a:extLst>
                </a:hlinkClick>
              </a:rPr>
              <a:t>National Suicide Prevention Lifeline</a:t>
            </a:r>
            <a:r>
              <a:rPr lang="en-US" altLang="en-US" sz="2800" dirty="0">
                <a:solidFill>
                  <a:schemeClr val="tx1"/>
                </a:solidFill>
                <a:latin typeface="&amp;quot"/>
              </a:rPr>
              <a:t> (Substance Abuse and Mental Health Services Administration) Also in </a:t>
            </a:r>
            <a:r>
              <a:rPr lang="en-US" altLang="en-US" sz="2800" dirty="0">
                <a:solidFill>
                  <a:schemeClr val="tx1"/>
                </a:solidFill>
                <a:latin typeface="&amp;quot"/>
                <a:hlinkClick r:id="rId2">
                  <a:extLst>
                    <a:ext uri="{A12FA001-AC4F-418D-AE19-62706E023703}">
                      <ahyp:hlinkClr xmlns="" xmlns:ahyp="http://schemas.microsoft.com/office/drawing/2018/hyperlinkcolor" val="tx"/>
                    </a:ext>
                  </a:extLst>
                </a:hlinkClick>
              </a:rPr>
              <a:t>Spanish</a:t>
            </a:r>
            <a:r>
              <a:rPr lang="en-US" altLang="en-US" sz="2800" dirty="0">
                <a:solidFill>
                  <a:schemeClr val="tx1"/>
                </a:solidFill>
                <a:latin typeface="&amp;quot"/>
              </a:rPr>
              <a:t> </a:t>
            </a:r>
          </a:p>
          <a:p>
            <a:pPr marL="0" indent="0" fontAlgn="b">
              <a:spcBef>
                <a:spcPct val="0"/>
              </a:spcBef>
              <a:buClrTx/>
              <a:buFontTx/>
              <a:buChar char="•"/>
            </a:pPr>
            <a:r>
              <a:rPr lang="en-US" altLang="en-US" sz="2800" dirty="0">
                <a:solidFill>
                  <a:schemeClr val="tx1"/>
                </a:solidFill>
                <a:latin typeface="&amp;quot"/>
                <a:hlinkClick r:id="rId2">
                  <a:extLst>
                    <a:ext uri="{A12FA001-AC4F-418D-AE19-62706E023703}">
                      <ahyp:hlinkClr xmlns="" xmlns:ahyp="http://schemas.microsoft.com/office/drawing/2018/hyperlinkcolor" val="tx"/>
                    </a:ext>
                  </a:extLst>
                </a:hlinkClick>
              </a:rPr>
              <a:t>NIMH Answers Questions about Suicide</a:t>
            </a:r>
            <a:r>
              <a:rPr lang="en-US" altLang="en-US" sz="2800" dirty="0">
                <a:solidFill>
                  <a:schemeClr val="tx1"/>
                </a:solidFill>
                <a:latin typeface="&amp;quot"/>
              </a:rPr>
              <a:t>              (National Institute of Mental Health) </a:t>
            </a:r>
          </a:p>
          <a:p>
            <a:pPr marL="0" indent="0">
              <a:spcBef>
                <a:spcPct val="0"/>
              </a:spcBef>
              <a:buClrTx/>
              <a:buFontTx/>
              <a:buChar char="•"/>
            </a:pPr>
            <a:r>
              <a:rPr lang="en-US" altLang="en-US" sz="2800" dirty="0">
                <a:solidFill>
                  <a:schemeClr val="tx1"/>
                </a:solidFill>
                <a:latin typeface="&amp;quot"/>
                <a:hlinkClick r:id="rId2">
                  <a:extLst>
                    <a:ext uri="{A12FA001-AC4F-418D-AE19-62706E023703}">
                      <ahyp:hlinkClr xmlns="" xmlns:ahyp="http://schemas.microsoft.com/office/drawing/2018/hyperlinkcolor" val="tx"/>
                    </a:ext>
                  </a:extLst>
                </a:hlinkClick>
              </a:rPr>
              <a:t>Suicide and Suicidal Thoughts</a:t>
            </a:r>
            <a:r>
              <a:rPr lang="en-US" altLang="en-US" sz="2800" dirty="0">
                <a:solidFill>
                  <a:schemeClr val="tx1"/>
                </a:solidFill>
                <a:latin typeface="&amp;quot"/>
              </a:rPr>
              <a:t> (Mayo Foundation for Medical Education and Research) Also in </a:t>
            </a:r>
            <a:r>
              <a:rPr lang="en-US" altLang="en-US" sz="2800" dirty="0">
                <a:solidFill>
                  <a:schemeClr val="tx1"/>
                </a:solidFill>
                <a:latin typeface="&amp;quot"/>
                <a:hlinkClick r:id="rId2">
                  <a:extLst>
                    <a:ext uri="{A12FA001-AC4F-418D-AE19-62706E023703}">
                      <ahyp:hlinkClr xmlns="" xmlns:ahyp="http://schemas.microsoft.com/office/drawing/2018/hyperlinkcolor" val="tx"/>
                    </a:ext>
                  </a:extLst>
                </a:hlinkClick>
              </a:rPr>
              <a:t>Spanish</a:t>
            </a:r>
            <a:r>
              <a:rPr lang="en-US" altLang="en-US" sz="2800" dirty="0">
                <a:solidFill>
                  <a:schemeClr val="tx1"/>
                </a:solidFill>
                <a:latin typeface="&amp;quot"/>
              </a:rPr>
              <a:t> </a:t>
            </a:r>
          </a:p>
          <a:p>
            <a:endParaRPr lang="en-US" dirty="0"/>
          </a:p>
        </p:txBody>
      </p:sp>
      <p:sp>
        <p:nvSpPr>
          <p:cNvPr id="4" name="Rectangle 1">
            <a:extLst>
              <a:ext uri="{FF2B5EF4-FFF2-40B4-BE49-F238E27FC236}">
                <a16:creationId xmlns="" xmlns:a16="http://schemas.microsoft.com/office/drawing/2014/main" id="{D369E1C6-8DA0-4217-8E75-3FE980E9FC4D}"/>
              </a:ext>
            </a:extLst>
          </p:cNvPr>
          <p:cNvSpPr>
            <a:spLocks noChangeArrowheads="1"/>
          </p:cNvSpPr>
          <p:nvPr/>
        </p:nvSpPr>
        <p:spPr bwMode="auto">
          <a:xfrm>
            <a:off x="1524001" y="-2769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914400" eaLnBrk="0" fontAlgn="base" hangingPunct="0">
              <a:spcBef>
                <a:spcPct val="0"/>
              </a:spcBef>
              <a:spcAft>
                <a:spcPct val="0"/>
              </a:spcAft>
            </a:pPr>
            <a:endParaRPr lang="en-US" altLang="en-US" dirty="0">
              <a:latin typeface="Arial" panose="020B0604020202020204" pitchFamily="34" charset="0"/>
            </a:endParaRPr>
          </a:p>
          <a:p>
            <a:pPr defTabSz="914400" eaLnBrk="0" fontAlgn="base" hangingPunct="0">
              <a:spcBef>
                <a:spcPct val="0"/>
              </a:spcBef>
              <a:spcAft>
                <a:spcPct val="0"/>
              </a:spcAft>
            </a:pPr>
            <a:endParaRPr lang="en-US" altLang="en-US" dirty="0">
              <a:latin typeface="Arial" panose="020B0604020202020204" pitchFamily="34" charset="0"/>
            </a:endParaRPr>
          </a:p>
        </p:txBody>
      </p:sp>
      <p:pic>
        <p:nvPicPr>
          <p:cNvPr id="1026" name="Picture 2" descr="From the National Institutes of Health">
            <a:extLst>
              <a:ext uri="{FF2B5EF4-FFF2-40B4-BE49-F238E27FC236}">
                <a16:creationId xmlns="" xmlns:a16="http://schemas.microsoft.com/office/drawing/2014/main" id="{2A6D5947-A6A4-4D63-9DDC-A50CA8242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4" y="206375"/>
            <a:ext cx="238125"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44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F7FF1-435B-4ACA-8620-CCB5C437867B}"/>
              </a:ext>
            </a:extLst>
          </p:cNvPr>
          <p:cNvSpPr>
            <a:spLocks noGrp="1"/>
          </p:cNvSpPr>
          <p:nvPr>
            <p:ph type="title"/>
          </p:nvPr>
        </p:nvSpPr>
        <p:spPr>
          <a:xfrm>
            <a:off x="1850571" y="348343"/>
            <a:ext cx="9654041" cy="783771"/>
          </a:xfrm>
        </p:spPr>
        <p:txBody>
          <a:bodyPr/>
          <a:lstStyle/>
          <a:p>
            <a:r>
              <a:rPr lang="en-US" b="1" dirty="0"/>
              <a:t>REFERENCES</a:t>
            </a:r>
            <a:endParaRPr lang="en-US" dirty="0"/>
          </a:p>
        </p:txBody>
      </p:sp>
      <p:sp>
        <p:nvSpPr>
          <p:cNvPr id="3" name="Content Placeholder 2">
            <a:extLst>
              <a:ext uri="{FF2B5EF4-FFF2-40B4-BE49-F238E27FC236}">
                <a16:creationId xmlns="" xmlns:a16="http://schemas.microsoft.com/office/drawing/2014/main" id="{F8455D16-CF22-4C5A-8569-FF79F725D9FC}"/>
              </a:ext>
            </a:extLst>
          </p:cNvPr>
          <p:cNvSpPr>
            <a:spLocks noGrp="1"/>
          </p:cNvSpPr>
          <p:nvPr>
            <p:ph idx="1"/>
          </p:nvPr>
        </p:nvSpPr>
        <p:spPr>
          <a:xfrm>
            <a:off x="1556656" y="1321807"/>
            <a:ext cx="10025743" cy="4804358"/>
          </a:xfrm>
        </p:spPr>
        <p:txBody>
          <a:bodyPr>
            <a:normAutofit/>
          </a:bodyPr>
          <a:lstStyle/>
          <a:p>
            <a:r>
              <a:rPr lang="en-US" sz="2400" dirty="0" err="1"/>
              <a:t>Cozolino</a:t>
            </a:r>
            <a:r>
              <a:rPr lang="en-US" sz="2400" dirty="0"/>
              <a:t>, L. (2002). The neuroscience of psychotherapy: Building and rebuilding the human brain, New York: W.W. Norton &amp; Company.</a:t>
            </a:r>
          </a:p>
          <a:p>
            <a:r>
              <a:rPr lang="en-US" sz="2400" dirty="0" err="1"/>
              <a:t>D’Elia</a:t>
            </a:r>
            <a:r>
              <a:rPr lang="en-US" sz="2400" dirty="0"/>
              <a:t>, G. (2001). Attachment: A biological basis for the therapeutic relationship. Nordic Journal of Psychiatry, 55, 329–336. </a:t>
            </a:r>
          </a:p>
          <a:p>
            <a:r>
              <a:rPr lang="en-US" sz="2400" dirty="0"/>
              <a:t>Hertzman, C (1999). The biological embedding of early experiences and its effects on health in adulthood. Annals of the New York Academy of Sciences, 896, 85–95. </a:t>
            </a:r>
          </a:p>
          <a:p>
            <a:r>
              <a:rPr lang="en-US" sz="2400" dirty="0"/>
              <a:t>Horvath, A., &amp; Symonds, D. (1991). Relation between working alliance and outcome in psychotherapy: A meta-analysis. Journal of Counseling Psychology, 38(2), 139–149.</a:t>
            </a:r>
          </a:p>
          <a:p>
            <a:r>
              <a:rPr lang="en-US" sz="2400" dirty="0"/>
              <a:t>Horvath, A. (2000). The therapeutic relationship: From transference to alliance. Psychotherapy in Practice, 56(2), 163–173 </a:t>
            </a:r>
          </a:p>
        </p:txBody>
      </p:sp>
    </p:spTree>
    <p:extLst>
      <p:ext uri="{BB962C8B-B14F-4D97-AF65-F5344CB8AC3E}">
        <p14:creationId xmlns:p14="http://schemas.microsoft.com/office/powerpoint/2010/main" val="110223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815F2-D995-4DD7-8CBF-755CBA2542DB}"/>
              </a:ext>
            </a:extLst>
          </p:cNvPr>
          <p:cNvSpPr>
            <a:spLocks noGrp="1"/>
          </p:cNvSpPr>
          <p:nvPr>
            <p:ph type="title"/>
          </p:nvPr>
        </p:nvSpPr>
        <p:spPr>
          <a:xfrm>
            <a:off x="1186542" y="172016"/>
            <a:ext cx="10395857" cy="995881"/>
          </a:xfrm>
        </p:spPr>
        <p:txBody>
          <a:bodyPr/>
          <a:lstStyle/>
          <a:p>
            <a:r>
              <a:rPr lang="en-US" b="1" dirty="0"/>
              <a:t>REFERENCES</a:t>
            </a:r>
            <a:endParaRPr lang="en-US" dirty="0"/>
          </a:p>
        </p:txBody>
      </p:sp>
      <p:sp>
        <p:nvSpPr>
          <p:cNvPr id="3" name="Content Placeholder 2">
            <a:extLst>
              <a:ext uri="{FF2B5EF4-FFF2-40B4-BE49-F238E27FC236}">
                <a16:creationId xmlns="" xmlns:a16="http://schemas.microsoft.com/office/drawing/2014/main" id="{28438CBC-2BE2-424C-AB57-8A8216A74632}"/>
              </a:ext>
            </a:extLst>
          </p:cNvPr>
          <p:cNvSpPr>
            <a:spLocks noGrp="1"/>
          </p:cNvSpPr>
          <p:nvPr>
            <p:ph idx="1"/>
          </p:nvPr>
        </p:nvSpPr>
        <p:spPr>
          <a:xfrm>
            <a:off x="1480456" y="1349829"/>
            <a:ext cx="10101943" cy="5203371"/>
          </a:xfrm>
        </p:spPr>
        <p:txBody>
          <a:bodyPr>
            <a:normAutofit/>
          </a:bodyPr>
          <a:lstStyle/>
          <a:p>
            <a:r>
              <a:rPr lang="en-US" sz="2400" dirty="0"/>
              <a:t>Kohut, H. (1977). The restoration of the self, Connecticut: International University Press, Inc: Madison. </a:t>
            </a:r>
          </a:p>
          <a:p>
            <a:r>
              <a:rPr lang="en-US" sz="2400" dirty="0"/>
              <a:t>Panksepp, J. (1998). Affective neuroscience: The foundations of human and animal emotions, New York: Oxford University Press. </a:t>
            </a:r>
          </a:p>
          <a:p>
            <a:r>
              <a:rPr lang="en-US" sz="2400" dirty="0"/>
              <a:t>Rogers, C. (1957). The necessary and sufﬁcient conditions of therapeutic personality change. Journal of Consulting Psychology, 64, 95–103. </a:t>
            </a:r>
          </a:p>
          <a:p>
            <a:r>
              <a:rPr lang="en-US" sz="2400" dirty="0"/>
              <a:t>Rogers, C. (1961). On becoming a person: A therapist’s view of psychotherapy, Boston: Houghton Mifﬂin. </a:t>
            </a:r>
          </a:p>
          <a:p>
            <a:r>
              <a:rPr lang="en-US" sz="2400" dirty="0"/>
              <a:t>Schore, A. (1994). Affect regulation and the origin of the self: The neurobiology of emotional development, New Jersey: Lawrence Erlbaum Associates. </a:t>
            </a:r>
          </a:p>
        </p:txBody>
      </p:sp>
    </p:spTree>
    <p:extLst>
      <p:ext uri="{BB962C8B-B14F-4D97-AF65-F5344CB8AC3E}">
        <p14:creationId xmlns:p14="http://schemas.microsoft.com/office/powerpoint/2010/main" val="2059591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63AECF-8869-41BE-8D57-D6F98934F84E}"/>
              </a:ext>
            </a:extLst>
          </p:cNvPr>
          <p:cNvSpPr>
            <a:spLocks noGrp="1"/>
          </p:cNvSpPr>
          <p:nvPr>
            <p:ph type="title"/>
          </p:nvPr>
        </p:nvSpPr>
        <p:spPr/>
        <p:txBody>
          <a:bodyPr/>
          <a:lstStyle/>
          <a:p>
            <a:r>
              <a:rPr lang="en-US" b="1" dirty="0"/>
              <a:t>REFERENCES</a:t>
            </a:r>
            <a:endParaRPr lang="en-US" dirty="0"/>
          </a:p>
        </p:txBody>
      </p:sp>
      <p:sp>
        <p:nvSpPr>
          <p:cNvPr id="3" name="Content Placeholder 2">
            <a:extLst>
              <a:ext uri="{FF2B5EF4-FFF2-40B4-BE49-F238E27FC236}">
                <a16:creationId xmlns="" xmlns:a16="http://schemas.microsoft.com/office/drawing/2014/main" id="{772B53BF-2FE5-4DE5-9F86-1BBA4CC742E9}"/>
              </a:ext>
            </a:extLst>
          </p:cNvPr>
          <p:cNvSpPr>
            <a:spLocks noGrp="1"/>
          </p:cNvSpPr>
          <p:nvPr>
            <p:ph idx="1"/>
          </p:nvPr>
        </p:nvSpPr>
        <p:spPr>
          <a:xfrm>
            <a:off x="1371600" y="1349829"/>
            <a:ext cx="10133012" cy="5127171"/>
          </a:xfrm>
        </p:spPr>
        <p:txBody>
          <a:bodyPr>
            <a:normAutofit fontScale="92500" lnSpcReduction="10000"/>
          </a:bodyPr>
          <a:lstStyle/>
          <a:p>
            <a:r>
              <a:rPr lang="en-US" sz="2400" dirty="0">
                <a:solidFill>
                  <a:schemeClr val="tx1"/>
                </a:solidFill>
              </a:rPr>
              <a:t>Schore, A. (2001b). The effects of early relational trauma on right brain development, affect regulation, and infant mental health. Infant Mental Health Journal, 22(1–2), 201–269. </a:t>
            </a:r>
          </a:p>
          <a:p>
            <a:r>
              <a:rPr lang="en-US" sz="2400" dirty="0" err="1">
                <a:solidFill>
                  <a:schemeClr val="tx1"/>
                </a:solidFill>
              </a:rPr>
              <a:t>Schore</a:t>
            </a:r>
            <a:r>
              <a:rPr lang="en-US" sz="2400" dirty="0">
                <a:solidFill>
                  <a:schemeClr val="tx1"/>
                </a:solidFill>
              </a:rPr>
              <a:t>, A. (2001a). Effects of a secure attachment relationship on right brain development, affect regulation, and infant mental health. Infant Mental Health Journal, 22(1–2), 7– 66. </a:t>
            </a:r>
          </a:p>
          <a:p>
            <a:r>
              <a:rPr lang="en-US" sz="2400" dirty="0">
                <a:solidFill>
                  <a:schemeClr val="tx1"/>
                </a:solidFill>
              </a:rPr>
              <a:t>Schore, A. (2002). The neurobiology of attachment and early personality organization. Journal of Prenatal Psychology and Health, 16(3), 249–263. </a:t>
            </a:r>
          </a:p>
          <a:p>
            <a:r>
              <a:rPr lang="en-US" sz="2400" dirty="0">
                <a:solidFill>
                  <a:schemeClr val="tx1"/>
                </a:solidFill>
              </a:rPr>
              <a:t>Schore, A. (2003). Affect regulation and the repair of the self, New York: W.W. Norton and Company. </a:t>
            </a:r>
          </a:p>
          <a:p>
            <a:r>
              <a:rPr lang="en-US" sz="2400" dirty="0">
                <a:solidFill>
                  <a:schemeClr val="tx1"/>
                </a:solidFill>
              </a:rPr>
              <a:t>Siegel, D. (1999). The developing mind: Toward a neurobiology of interpersonal experience, New York: Guilford Press. </a:t>
            </a:r>
          </a:p>
          <a:p>
            <a:r>
              <a:rPr lang="en-US" sz="2400" dirty="0">
                <a:solidFill>
                  <a:schemeClr val="tx1"/>
                </a:solidFill>
              </a:rPr>
              <a:t>Siegel, D. (2001). Toward an interpersonal neurobiology of the developing mind: Attachment relationships, ‘‘mindsight,’’ and neural integration. Infant Mental Health Journal, 22(1–2), 67–94. </a:t>
            </a:r>
          </a:p>
        </p:txBody>
      </p:sp>
    </p:spTree>
    <p:extLst>
      <p:ext uri="{BB962C8B-B14F-4D97-AF65-F5344CB8AC3E}">
        <p14:creationId xmlns:p14="http://schemas.microsoft.com/office/powerpoint/2010/main" val="703726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D73E25-B5B6-48A8-B404-E2EC77EEB859}"/>
              </a:ext>
            </a:extLst>
          </p:cNvPr>
          <p:cNvSpPr>
            <a:spLocks noGrp="1"/>
          </p:cNvSpPr>
          <p:nvPr>
            <p:ph type="title"/>
          </p:nvPr>
        </p:nvSpPr>
        <p:spPr/>
        <p:txBody>
          <a:bodyPr/>
          <a:lstStyle/>
          <a:p>
            <a:r>
              <a:rPr lang="en-US" b="1" dirty="0"/>
              <a:t>REFERENCES</a:t>
            </a:r>
            <a:endParaRPr lang="en-US" dirty="0"/>
          </a:p>
        </p:txBody>
      </p:sp>
      <p:sp>
        <p:nvSpPr>
          <p:cNvPr id="3" name="Content Placeholder 2">
            <a:extLst>
              <a:ext uri="{FF2B5EF4-FFF2-40B4-BE49-F238E27FC236}">
                <a16:creationId xmlns="" xmlns:a16="http://schemas.microsoft.com/office/drawing/2014/main" id="{4FA7957A-64A8-4566-8258-93498F053157}"/>
              </a:ext>
            </a:extLst>
          </p:cNvPr>
          <p:cNvSpPr>
            <a:spLocks noGrp="1"/>
          </p:cNvSpPr>
          <p:nvPr>
            <p:ph idx="1"/>
          </p:nvPr>
        </p:nvSpPr>
        <p:spPr>
          <a:xfrm>
            <a:off x="1382486" y="1589314"/>
            <a:ext cx="10122126" cy="4887686"/>
          </a:xfrm>
        </p:spPr>
        <p:txBody>
          <a:bodyPr>
            <a:normAutofit/>
          </a:bodyPr>
          <a:lstStyle/>
          <a:p>
            <a:r>
              <a:rPr lang="en-US" sz="2400" dirty="0" err="1"/>
              <a:t>Strupp</a:t>
            </a:r>
            <a:r>
              <a:rPr lang="en-US" sz="2400" dirty="0"/>
              <a:t>, H. (1970). Speciﬁc vs nonspeciﬁc factors in psychotherapy and the problem of control. Archives of General Psychiatry, 23, 393–401.</a:t>
            </a:r>
          </a:p>
          <a:p>
            <a:r>
              <a:rPr lang="en-US" sz="2400" dirty="0"/>
              <a:t>Van </a:t>
            </a:r>
            <a:r>
              <a:rPr lang="en-US" sz="2400" dirty="0" err="1"/>
              <a:t>Goozen</a:t>
            </a:r>
            <a:r>
              <a:rPr lang="en-US" sz="2400" dirty="0"/>
              <a:t>, S., Matthys, W., Cohen-</a:t>
            </a:r>
            <a:r>
              <a:rPr lang="en-US" sz="2400" dirty="0" err="1"/>
              <a:t>Kettenis</a:t>
            </a:r>
            <a:r>
              <a:rPr lang="en-US" sz="2400" dirty="0"/>
              <a:t>, P., </a:t>
            </a:r>
            <a:r>
              <a:rPr lang="en-US" sz="2400" dirty="0" err="1"/>
              <a:t>Buitelaar</a:t>
            </a:r>
            <a:r>
              <a:rPr lang="en-US" sz="2400" dirty="0"/>
              <a:t>, J., &amp; Van </a:t>
            </a:r>
            <a:r>
              <a:rPr lang="en-US" sz="2400" dirty="0" err="1"/>
              <a:t>Engeland</a:t>
            </a:r>
            <a:r>
              <a:rPr lang="en-US" sz="2400" dirty="0"/>
              <a:t>, H. (2000). Hypothalamic–pituitary–adrenal axis and autonomic nervous system activity in disruptive children and matched controls. Journal of the American Academy of Child and Adolescent Psychiatry, 39(11), 1438–1445.</a:t>
            </a:r>
          </a:p>
          <a:p>
            <a:r>
              <a:rPr lang="en-US" sz="2400" dirty="0"/>
              <a:t>Butler, S., &amp; </a:t>
            </a:r>
            <a:r>
              <a:rPr lang="en-US" sz="2400" dirty="0" err="1"/>
              <a:t>Strupp</a:t>
            </a:r>
            <a:r>
              <a:rPr lang="en-US" sz="2400" dirty="0"/>
              <a:t>, H. (1986). Speciﬁc and nonspeciﬁc factors in psychotherapy: A problematic paradigm for psychotherapy research. Psychotherapy, 23(1), 30–40. </a:t>
            </a:r>
          </a:p>
          <a:p>
            <a:r>
              <a:rPr lang="en-US" sz="2400" dirty="0"/>
              <a:t>Martin, D., </a:t>
            </a:r>
            <a:r>
              <a:rPr lang="en-US" sz="2400" dirty="0" err="1"/>
              <a:t>Garske</a:t>
            </a:r>
            <a:r>
              <a:rPr lang="en-US" sz="2400" dirty="0"/>
              <a:t>, J., &amp; Davis, K. (2000). Relation of the therapeutic alliance with outcome and other variables: A meta-analytic review. Journal of Consulting and Clinical Psychology, 68(3), 438–450.  </a:t>
            </a:r>
          </a:p>
        </p:txBody>
      </p:sp>
    </p:spTree>
    <p:extLst>
      <p:ext uri="{BB962C8B-B14F-4D97-AF65-F5344CB8AC3E}">
        <p14:creationId xmlns:p14="http://schemas.microsoft.com/office/powerpoint/2010/main" val="2187405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4CAB9-8CCB-4D3D-AD1D-B4A06B258EAE}"/>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 xmlns:a16="http://schemas.microsoft.com/office/drawing/2014/main" id="{107AF525-B6B7-4514-9F7A-E4C5710EEE70}"/>
              </a:ext>
            </a:extLst>
          </p:cNvPr>
          <p:cNvSpPr>
            <a:spLocks noGrp="1"/>
          </p:cNvSpPr>
          <p:nvPr>
            <p:ph idx="1"/>
          </p:nvPr>
        </p:nvSpPr>
        <p:spPr>
          <a:xfrm>
            <a:off x="852754" y="1465263"/>
            <a:ext cx="10263883" cy="4760876"/>
          </a:xfrm>
        </p:spPr>
        <p:txBody>
          <a:bodyPr/>
          <a:lstStyle/>
          <a:p>
            <a:r>
              <a:rPr lang="en-US" sz="2400" dirty="0"/>
              <a:t>Cook-</a:t>
            </a:r>
            <a:r>
              <a:rPr lang="en-US" sz="2400" dirty="0" err="1"/>
              <a:t>Greuter</a:t>
            </a:r>
            <a:r>
              <a:rPr lang="en-US" sz="2400" dirty="0"/>
              <a:t>, S. R. (2004). Making the case for a developmental perspective. </a:t>
            </a:r>
            <a:r>
              <a:rPr lang="en-US" sz="2400" i="1" dirty="0"/>
              <a:t>Industrial and commercial training</a:t>
            </a:r>
            <a:r>
              <a:rPr lang="en-US" sz="2400" dirty="0"/>
              <a:t>, </a:t>
            </a:r>
            <a:r>
              <a:rPr lang="en-US" sz="2400" i="1" dirty="0"/>
              <a:t>36</a:t>
            </a:r>
            <a:r>
              <a:rPr lang="en-US" sz="2400" dirty="0"/>
              <a:t>(7), 275-281.</a:t>
            </a:r>
          </a:p>
          <a:p>
            <a:r>
              <a:rPr lang="en-US" sz="2400" dirty="0"/>
              <a:t>Dweck, C. S. (2006). </a:t>
            </a:r>
            <a:r>
              <a:rPr lang="en-US" sz="2400" i="1" dirty="0"/>
              <a:t>Mindset: The new psychology of success</a:t>
            </a:r>
            <a:r>
              <a:rPr lang="en-US" sz="2400" dirty="0"/>
              <a:t>. Random House Incorporated.</a:t>
            </a:r>
          </a:p>
          <a:p>
            <a:r>
              <a:rPr lang="en-US" sz="2400" dirty="0"/>
              <a:t>Kegan, R. (1982). The e</a:t>
            </a:r>
            <a:r>
              <a:rPr lang="en-US" sz="2400" i="1" dirty="0"/>
              <a:t>volving self: problem and process in human development</a:t>
            </a:r>
            <a:r>
              <a:rPr lang="en-US" sz="2400" dirty="0"/>
              <a:t>. Cambridge, MA: Harvard University Press.</a:t>
            </a:r>
          </a:p>
          <a:p>
            <a:r>
              <a:rPr lang="en-US" sz="2400" dirty="0"/>
              <a:t>Kegan, R. (1994). </a:t>
            </a:r>
            <a:r>
              <a:rPr lang="en-US" sz="2400" i="1" dirty="0"/>
              <a:t>In over our heads: The mental demands of modern life</a:t>
            </a:r>
            <a:r>
              <a:rPr lang="en-US" sz="2400" dirty="0"/>
              <a:t>. Cambridge, MA: Harvard University Press.</a:t>
            </a:r>
          </a:p>
          <a:p>
            <a:endParaRPr lang="en-US" dirty="0"/>
          </a:p>
        </p:txBody>
      </p:sp>
    </p:spTree>
    <p:extLst>
      <p:ext uri="{BB962C8B-B14F-4D97-AF65-F5344CB8AC3E}">
        <p14:creationId xmlns:p14="http://schemas.microsoft.com/office/powerpoint/2010/main" val="2299658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BF8A9-E53C-4AAD-A0CB-F2604D27D911}"/>
              </a:ext>
            </a:extLst>
          </p:cNvPr>
          <p:cNvSpPr>
            <a:spLocks noGrp="1"/>
          </p:cNvSpPr>
          <p:nvPr>
            <p:ph type="title"/>
          </p:nvPr>
        </p:nvSpPr>
        <p:spPr>
          <a:xfrm>
            <a:off x="1798321" y="624110"/>
            <a:ext cx="9706292" cy="1280890"/>
          </a:xfrm>
        </p:spPr>
        <p:txBody>
          <a:bodyPr/>
          <a:lstStyle/>
          <a:p>
            <a:r>
              <a:rPr lang="en-US" b="1" dirty="0"/>
              <a:t>REFERENCES</a:t>
            </a:r>
          </a:p>
        </p:txBody>
      </p:sp>
      <p:sp>
        <p:nvSpPr>
          <p:cNvPr id="3" name="Content Placeholder 2">
            <a:extLst>
              <a:ext uri="{FF2B5EF4-FFF2-40B4-BE49-F238E27FC236}">
                <a16:creationId xmlns="" xmlns:a16="http://schemas.microsoft.com/office/drawing/2014/main" id="{C691EFEB-047A-479C-BF1E-F269969B0043}"/>
              </a:ext>
            </a:extLst>
          </p:cNvPr>
          <p:cNvSpPr>
            <a:spLocks noGrp="1"/>
          </p:cNvSpPr>
          <p:nvPr>
            <p:ph idx="1"/>
          </p:nvPr>
        </p:nvSpPr>
        <p:spPr>
          <a:xfrm>
            <a:off x="1727200" y="1807029"/>
            <a:ext cx="9777412" cy="4104193"/>
          </a:xfrm>
        </p:spPr>
        <p:txBody>
          <a:bodyPr/>
          <a:lstStyle/>
          <a:p>
            <a:r>
              <a:rPr lang="en-US" sz="2400" dirty="0"/>
              <a:t>Kegan, R., &amp; Lahey, L. L. (2009). </a:t>
            </a:r>
            <a:r>
              <a:rPr lang="en-US" sz="2400" i="1" dirty="0"/>
              <a:t>Immunity to change: How to overcome it and unlock potential in yourself and your organization</a:t>
            </a:r>
            <a:r>
              <a:rPr lang="en-US" sz="2400" dirty="0"/>
              <a:t>. Boston, MA: Harvard Business Press.</a:t>
            </a:r>
          </a:p>
          <a:p>
            <a:r>
              <a:rPr lang="en-US" sz="2400" dirty="0"/>
              <a:t>Norcross, J. C. (2001). Purposes, processes and products of the task force on empirically supported therapy relationships. </a:t>
            </a:r>
            <a:r>
              <a:rPr lang="en-US" sz="2400" i="1" dirty="0"/>
              <a:t>Psychotherapy: Theory, Research, Practice, Training</a:t>
            </a:r>
            <a:r>
              <a:rPr lang="en-US" sz="2400" dirty="0"/>
              <a:t>, </a:t>
            </a:r>
            <a:r>
              <a:rPr lang="en-US" sz="2400" i="1" dirty="0"/>
              <a:t>38</a:t>
            </a:r>
            <a:r>
              <a:rPr lang="en-US" sz="2400" dirty="0"/>
              <a:t>(4), 345.</a:t>
            </a:r>
          </a:p>
          <a:p>
            <a:r>
              <a:rPr lang="en-US" sz="2400" dirty="0" err="1"/>
              <a:t>Panepinto</a:t>
            </a:r>
            <a:r>
              <a:rPr lang="en-US" sz="2400" dirty="0"/>
              <a:t>, John C. “Vertical Development: 5 Ways for Practitioners to Grow Personally and Professionally.” </a:t>
            </a:r>
            <a:r>
              <a:rPr lang="en-US" sz="2400" i="1" dirty="0"/>
              <a:t>Psych Central Professional</a:t>
            </a:r>
            <a:r>
              <a:rPr lang="en-US" sz="2400" dirty="0"/>
              <a:t>, 2018.</a:t>
            </a:r>
          </a:p>
          <a:p>
            <a:pPr marL="0" indent="0">
              <a:buNone/>
            </a:pPr>
            <a:endParaRPr lang="en-US" sz="2400" dirty="0"/>
          </a:p>
          <a:p>
            <a:endParaRPr lang="en-US" dirty="0"/>
          </a:p>
        </p:txBody>
      </p:sp>
    </p:spTree>
    <p:extLst>
      <p:ext uri="{BB962C8B-B14F-4D97-AF65-F5344CB8AC3E}">
        <p14:creationId xmlns:p14="http://schemas.microsoft.com/office/powerpoint/2010/main" val="38549522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2CBEF6-A367-4262-A066-59F2F8569A47}"/>
              </a:ext>
            </a:extLst>
          </p:cNvPr>
          <p:cNvSpPr>
            <a:spLocks noGrp="1"/>
          </p:cNvSpPr>
          <p:nvPr>
            <p:ph type="title"/>
          </p:nvPr>
        </p:nvSpPr>
        <p:spPr/>
        <p:txBody>
          <a:bodyPr/>
          <a:lstStyle/>
          <a:p>
            <a:r>
              <a:rPr lang="en-US" sz="4400" b="1" dirty="0">
                <a:solidFill>
                  <a:schemeClr val="tx1"/>
                </a:solidFill>
              </a:rPr>
              <a:t>REFERENCES</a:t>
            </a:r>
            <a:endParaRPr lang="en-US" b="1" dirty="0">
              <a:solidFill>
                <a:schemeClr val="tx1"/>
              </a:solidFill>
            </a:endParaRPr>
          </a:p>
        </p:txBody>
      </p:sp>
      <p:sp>
        <p:nvSpPr>
          <p:cNvPr id="3" name="Content Placeholder 2">
            <a:extLst>
              <a:ext uri="{FF2B5EF4-FFF2-40B4-BE49-F238E27FC236}">
                <a16:creationId xmlns="" xmlns:a16="http://schemas.microsoft.com/office/drawing/2014/main" id="{4DA20A2F-A8E2-4094-B47A-04F9574C81A8}"/>
              </a:ext>
            </a:extLst>
          </p:cNvPr>
          <p:cNvSpPr>
            <a:spLocks noGrp="1"/>
          </p:cNvSpPr>
          <p:nvPr>
            <p:ph idx="1"/>
          </p:nvPr>
        </p:nvSpPr>
        <p:spPr>
          <a:xfrm>
            <a:off x="1981200" y="1480457"/>
            <a:ext cx="9523412" cy="5040086"/>
          </a:xfrm>
        </p:spPr>
        <p:txBody>
          <a:bodyPr>
            <a:normAutofit/>
          </a:bodyPr>
          <a:lstStyle/>
          <a:p>
            <a:pPr algn="just"/>
            <a:r>
              <a:rPr lang="en-US" sz="2000" dirty="0"/>
              <a:t>Centers for Disease Control and Prevention. 10 leading causes of death by age group, United States – 2016. </a:t>
            </a:r>
            <a:r>
              <a:rPr lang="en-US" sz="2000" b="1" dirty="0">
                <a:solidFill>
                  <a:schemeClr val="tx1"/>
                </a:solidFill>
                <a:hlinkClick r:id="rId2">
                  <a:extLst>
                    <a:ext uri="{A12FA001-AC4F-418D-AE19-62706E023703}">
                      <ahyp:hlinkClr xmlns="" xmlns:ahyp="http://schemas.microsoft.com/office/drawing/2018/hyperlinkcolor" val="tx"/>
                    </a:ext>
                  </a:extLst>
                </a:hlinkClick>
              </a:rPr>
              <a:t>https://www.cdc.gov/injury/wisqars/pdf/leading_causes_of_death_by_age_group_2016-508.pdf</a:t>
            </a:r>
            <a:r>
              <a:rPr lang="en-US" sz="2000" b="1" dirty="0">
                <a:solidFill>
                  <a:schemeClr val="tx1"/>
                </a:solidFill>
              </a:rPr>
              <a:t>. </a:t>
            </a:r>
            <a:r>
              <a:rPr lang="en-US" sz="2000" dirty="0"/>
              <a:t>Accessed November 7, 2018.</a:t>
            </a:r>
          </a:p>
          <a:p>
            <a:pPr algn="just"/>
            <a:r>
              <a:rPr lang="en-US" sz="2000" b="1" dirty="0"/>
              <a:t>2.</a:t>
            </a:r>
            <a:r>
              <a:rPr lang="en-US" sz="2000" dirty="0"/>
              <a:t> Walsh CG, Ribeiro JD, Franklin JC. Predicting suicide attempts in adolescents with longitudinal clinical data and machine learning. </a:t>
            </a:r>
            <a:r>
              <a:rPr lang="en-US" sz="2000" i="1" dirty="0"/>
              <a:t>J Child Psychol Psychiatry</a:t>
            </a:r>
            <a:r>
              <a:rPr lang="en-US" sz="2000" dirty="0"/>
              <a:t>. 2018 Apr 30. [</a:t>
            </a:r>
            <a:r>
              <a:rPr lang="en-US" sz="2000" dirty="0" err="1"/>
              <a:t>Epub</a:t>
            </a:r>
            <a:r>
              <a:rPr lang="en-US" sz="2000" dirty="0"/>
              <a:t> ahead of print]</a:t>
            </a:r>
          </a:p>
          <a:p>
            <a:pPr algn="just"/>
            <a:r>
              <a:rPr lang="en-US" sz="2000" b="1" dirty="0"/>
              <a:t>3.</a:t>
            </a:r>
            <a:r>
              <a:rPr lang="en-US" sz="2000" dirty="0"/>
              <a:t> </a:t>
            </a:r>
            <a:r>
              <a:rPr lang="en-US" sz="2000" dirty="0" err="1"/>
              <a:t>Carr</a:t>
            </a:r>
            <a:r>
              <a:rPr lang="en-US" sz="2000" dirty="0"/>
              <a:t> MJ, Ashcroft DM, </a:t>
            </a:r>
            <a:r>
              <a:rPr lang="en-US" sz="2000" dirty="0" err="1"/>
              <a:t>Kontopantelis</a:t>
            </a:r>
            <a:r>
              <a:rPr lang="en-US" sz="2000" dirty="0"/>
              <a:t> E, et al. Premature death among primary care patients with a history of self-harm. </a:t>
            </a:r>
            <a:r>
              <a:rPr lang="en-US" sz="2000" i="1" dirty="0"/>
              <a:t>Ann Fam Med</a:t>
            </a:r>
            <a:r>
              <a:rPr lang="en-US" sz="2000" dirty="0"/>
              <a:t>. 2017;15:246-254.</a:t>
            </a:r>
          </a:p>
          <a:p>
            <a:pPr algn="just"/>
            <a:r>
              <a:rPr lang="en-US" sz="2000" b="1" dirty="0"/>
              <a:t>4.</a:t>
            </a:r>
            <a:r>
              <a:rPr lang="en-US" sz="2000" dirty="0"/>
              <a:t> National Action Alliance for Suicide Prevention: Research Prioritization Task Force. A prioritized research agenda for suicide prevention: An action plan to save lives. 2014:1-172. </a:t>
            </a:r>
            <a:r>
              <a:rPr lang="en-US" sz="2000" b="1" dirty="0">
                <a:solidFill>
                  <a:schemeClr val="tx1"/>
                </a:solidFill>
                <a:hlinkClick r:id="rId2">
                  <a:extLst>
                    <a:ext uri="{A12FA001-AC4F-418D-AE19-62706E023703}">
                      <ahyp:hlinkClr xmlns="" xmlns:ahyp="http://schemas.microsoft.com/office/drawing/2018/hyperlinkcolor" val="tx"/>
                    </a:ext>
                  </a:extLst>
                </a:hlinkClick>
              </a:rPr>
              <a:t>www.suicide-research-agenda.org</a:t>
            </a:r>
            <a:r>
              <a:rPr lang="en-US" sz="2000" dirty="0"/>
              <a:t>. Accessed November 7, 2018.</a:t>
            </a:r>
          </a:p>
          <a:p>
            <a:endParaRPr lang="en-US" dirty="0"/>
          </a:p>
        </p:txBody>
      </p:sp>
    </p:spTree>
    <p:extLst>
      <p:ext uri="{BB962C8B-B14F-4D97-AF65-F5344CB8AC3E}">
        <p14:creationId xmlns:p14="http://schemas.microsoft.com/office/powerpoint/2010/main" val="2456569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1D00E4-BB3E-4AB0-B9BA-CB56E43B6C37}"/>
              </a:ext>
            </a:extLst>
          </p:cNvPr>
          <p:cNvSpPr>
            <a:spLocks noGrp="1"/>
          </p:cNvSpPr>
          <p:nvPr>
            <p:ph type="title"/>
          </p:nvPr>
        </p:nvSpPr>
        <p:spPr>
          <a:xfrm>
            <a:off x="1981200" y="-76200"/>
            <a:ext cx="8229600" cy="1066800"/>
          </a:xfrm>
        </p:spPr>
        <p:txBody>
          <a:bodyPr>
            <a:normAutofit/>
          </a:bodyPr>
          <a:lstStyle/>
          <a:p>
            <a:r>
              <a:rPr lang="en-US" sz="4400" dirty="0">
                <a:solidFill>
                  <a:schemeClr val="tx1"/>
                </a:solidFill>
              </a:rPr>
              <a:t>REFERENCES</a:t>
            </a:r>
            <a:endParaRPr lang="en-US" dirty="0">
              <a:solidFill>
                <a:schemeClr val="tx1"/>
              </a:solidFill>
            </a:endParaRPr>
          </a:p>
        </p:txBody>
      </p:sp>
      <p:sp>
        <p:nvSpPr>
          <p:cNvPr id="3" name="Content Placeholder 2">
            <a:extLst>
              <a:ext uri="{FF2B5EF4-FFF2-40B4-BE49-F238E27FC236}">
                <a16:creationId xmlns="" xmlns:a16="http://schemas.microsoft.com/office/drawing/2014/main" id="{F2F61265-1CF5-4E2F-AB20-D5E79F4B419C}"/>
              </a:ext>
            </a:extLst>
          </p:cNvPr>
          <p:cNvSpPr>
            <a:spLocks noGrp="1"/>
          </p:cNvSpPr>
          <p:nvPr>
            <p:ph idx="1"/>
          </p:nvPr>
        </p:nvSpPr>
        <p:spPr>
          <a:xfrm>
            <a:off x="1600200" y="838201"/>
            <a:ext cx="8991600" cy="5470525"/>
          </a:xfrm>
        </p:spPr>
        <p:txBody>
          <a:bodyPr>
            <a:normAutofit lnSpcReduction="10000"/>
          </a:bodyPr>
          <a:lstStyle/>
          <a:p>
            <a:pPr algn="just"/>
            <a:r>
              <a:rPr lang="en-US" sz="2400" dirty="0" err="1"/>
              <a:t>Asarnow</a:t>
            </a:r>
            <a:r>
              <a:rPr lang="en-US" sz="2400" dirty="0"/>
              <a:t> JR, </a:t>
            </a:r>
            <a:r>
              <a:rPr lang="en-US" sz="2400" dirty="0" err="1"/>
              <a:t>Babeva</a:t>
            </a:r>
            <a:r>
              <a:rPr lang="en-US" sz="2400" dirty="0"/>
              <a:t> K, </a:t>
            </a:r>
            <a:r>
              <a:rPr lang="en-US" sz="2400" dirty="0" err="1"/>
              <a:t>Horstmann</a:t>
            </a:r>
            <a:r>
              <a:rPr lang="en-US" sz="2400" dirty="0"/>
              <a:t> E. The emergency department: challenges and opportunities for suicide prevention. </a:t>
            </a:r>
            <a:r>
              <a:rPr lang="en-US" sz="2400" i="1" dirty="0"/>
              <a:t>Child </a:t>
            </a:r>
            <a:r>
              <a:rPr lang="en-US" sz="2400" i="1" dirty="0" err="1"/>
              <a:t>Adolesc</a:t>
            </a:r>
            <a:r>
              <a:rPr lang="en-US" sz="2400" i="1" dirty="0"/>
              <a:t> </a:t>
            </a:r>
            <a:r>
              <a:rPr lang="en-US" sz="2400" i="1" dirty="0" err="1"/>
              <a:t>Psychiatr</a:t>
            </a:r>
            <a:r>
              <a:rPr lang="en-US" sz="2400" i="1" dirty="0"/>
              <a:t> Clin N Am</a:t>
            </a:r>
            <a:r>
              <a:rPr lang="en-US" sz="2400" dirty="0"/>
              <a:t>. 2017;26:771-783.</a:t>
            </a:r>
          </a:p>
          <a:p>
            <a:pPr algn="just"/>
            <a:r>
              <a:rPr lang="en-US" sz="2400" dirty="0" err="1"/>
              <a:t>Asarnow</a:t>
            </a:r>
            <a:r>
              <a:rPr lang="en-US" sz="2400" dirty="0"/>
              <a:t> JR, </a:t>
            </a:r>
            <a:r>
              <a:rPr lang="en-US" sz="2400" dirty="0" err="1"/>
              <a:t>Baraff</a:t>
            </a:r>
            <a:r>
              <a:rPr lang="en-US" sz="2400" dirty="0"/>
              <a:t> LJ, Berk M, et al. An emergency department intervention for linking pediatric suicidal patients to follow-up mental health treatment. </a:t>
            </a:r>
            <a:r>
              <a:rPr lang="en-US" sz="2400" i="1" dirty="0" err="1"/>
              <a:t>Psychiatr</a:t>
            </a:r>
            <a:r>
              <a:rPr lang="en-US" sz="2400" i="1" dirty="0"/>
              <a:t> Serv</a:t>
            </a:r>
            <a:r>
              <a:rPr lang="en-US" sz="2400" dirty="0"/>
              <a:t>. 2011;62:1303-1309.</a:t>
            </a:r>
          </a:p>
          <a:p>
            <a:pPr algn="just"/>
            <a:r>
              <a:rPr lang="en-US" sz="2400" dirty="0"/>
              <a:t>Ougrin D, </a:t>
            </a:r>
            <a:r>
              <a:rPr lang="en-US" sz="2400" dirty="0" err="1"/>
              <a:t>Tranah</a:t>
            </a:r>
            <a:r>
              <a:rPr lang="en-US" sz="2400" dirty="0"/>
              <a:t> T, Stahl D, et al. Therapeutic interventions for suicide attempts and self-harm in adolescents: systematic review and meta-analysis. </a:t>
            </a:r>
            <a:r>
              <a:rPr lang="en-US" sz="2400" i="1" dirty="0"/>
              <a:t>J Am </a:t>
            </a:r>
            <a:r>
              <a:rPr lang="en-US" sz="2400" i="1" dirty="0" err="1"/>
              <a:t>Acad</a:t>
            </a:r>
            <a:r>
              <a:rPr lang="en-US" sz="2400" i="1" dirty="0"/>
              <a:t> Child </a:t>
            </a:r>
            <a:r>
              <a:rPr lang="en-US" sz="2400" i="1" dirty="0" err="1"/>
              <a:t>Adolesc</a:t>
            </a:r>
            <a:r>
              <a:rPr lang="en-US" sz="2400" i="1" dirty="0"/>
              <a:t> Psychiatry</a:t>
            </a:r>
            <a:r>
              <a:rPr lang="en-US" sz="2400" dirty="0"/>
              <a:t>. 2015;54:97-107.e2.</a:t>
            </a:r>
          </a:p>
          <a:p>
            <a:pPr algn="just"/>
            <a:r>
              <a:rPr lang="en-US" sz="2400" dirty="0"/>
              <a:t>Huey SJ Jr, </a:t>
            </a:r>
            <a:r>
              <a:rPr lang="en-US" sz="2400" dirty="0" err="1"/>
              <a:t>Henggeler</a:t>
            </a:r>
            <a:r>
              <a:rPr lang="en-US" sz="2400" dirty="0"/>
              <a:t> SW, Rowland MD, et al. Multisystemic therapy effects on attempted suicide by youths presenting psychiatric emergencies. </a:t>
            </a:r>
            <a:r>
              <a:rPr lang="en-US" sz="2400" i="1" dirty="0"/>
              <a:t>J Am </a:t>
            </a:r>
            <a:r>
              <a:rPr lang="en-US" sz="2400" i="1" dirty="0" err="1"/>
              <a:t>Acad</a:t>
            </a:r>
            <a:r>
              <a:rPr lang="en-US" sz="2400" i="1" dirty="0"/>
              <a:t> Child </a:t>
            </a:r>
            <a:r>
              <a:rPr lang="en-US" sz="2400" i="1" dirty="0" err="1"/>
              <a:t>Adolesc</a:t>
            </a:r>
            <a:r>
              <a:rPr lang="en-US" sz="2400" i="1" dirty="0"/>
              <a:t> Psychiatry</a:t>
            </a:r>
            <a:r>
              <a:rPr lang="en-US" sz="2400" dirty="0"/>
              <a:t>. 2004;43:183-190.</a:t>
            </a:r>
          </a:p>
          <a:p>
            <a:pPr algn="just"/>
            <a:r>
              <a:rPr lang="en-US" sz="2400" dirty="0"/>
              <a:t>Linehan MM. </a:t>
            </a:r>
            <a:r>
              <a:rPr lang="en-US" sz="2400" i="1" dirty="0"/>
              <a:t>Diagnosis and Treatment of Mental Disorders. Cognitive-Behavioral Treatment of Borderline Personality Disorder</a:t>
            </a:r>
            <a:r>
              <a:rPr lang="en-US" sz="2400" dirty="0"/>
              <a:t>. New York, NY: Guilford Press; 1993.</a:t>
            </a:r>
          </a:p>
          <a:p>
            <a:pPr marL="136525" indent="0">
              <a:buNone/>
            </a:pPr>
            <a:endParaRPr lang="en-US" dirty="0"/>
          </a:p>
        </p:txBody>
      </p:sp>
    </p:spTree>
    <p:extLst>
      <p:ext uri="{BB962C8B-B14F-4D97-AF65-F5344CB8AC3E}">
        <p14:creationId xmlns:p14="http://schemas.microsoft.com/office/powerpoint/2010/main" val="240522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14646"/>
            <a:ext cx="9144000" cy="602991"/>
          </a:xfrm>
        </p:spPr>
        <p:txBody>
          <a:bodyPr>
            <a:noAutofit/>
          </a:bodyPr>
          <a:lstStyle/>
          <a:p>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THE </a:t>
            </a:r>
            <a:r>
              <a:rPr lang="en-US" b="1" dirty="0">
                <a:solidFill>
                  <a:schemeClr val="tx1"/>
                </a:solidFill>
                <a:effectLst>
                  <a:outerShdw blurRad="38100" dist="38100" dir="2700000" algn="tl">
                    <a:srgbClr val="000000">
                      <a:alpha val="43137"/>
                    </a:srgbClr>
                  </a:outerShdw>
                </a:effectLst>
              </a:rPr>
              <a:t>SCIENCE OF RECOVERY: </a:t>
            </a:r>
            <a:r>
              <a:rPr lang="en-US" b="1" dirty="0" smtClean="0">
                <a:solidFill>
                  <a:schemeClr val="tx1"/>
                </a:solidFill>
                <a:effectLst>
                  <a:outerShdw blurRad="38100" dist="38100" dir="2700000" algn="tl">
                    <a:srgbClr val="000000">
                      <a:alpha val="43137"/>
                    </a:srgbClr>
                  </a:outerShdw>
                </a:effectLst>
              </a:rPr>
              <a:t>NEUROPLASTICITY</a:t>
            </a:r>
            <a:r>
              <a:rPr lang="en-US" b="1" dirty="0">
                <a:solidFill>
                  <a:schemeClr val="tx1"/>
                </a:solidFill>
                <a:effectLst>
                  <a:outerShdw blurRad="38100" dist="38100" dir="2700000" algn="tl">
                    <a:srgbClr val="000000">
                      <a:alpha val="43137"/>
                    </a:srgbClr>
                  </a:outerShdw>
                </a:effectLst>
              </a:rPr>
              <a:t/>
            </a:r>
            <a:br>
              <a:rPr lang="en-US" b="1" dirty="0">
                <a:solidFill>
                  <a:schemeClr val="tx1"/>
                </a:solidFill>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1981200" y="2128058"/>
            <a:ext cx="8229600" cy="3998106"/>
          </a:xfrm>
        </p:spPr>
        <p:txBody>
          <a:bodyPr>
            <a:normAutofit/>
          </a:bodyPr>
          <a:lstStyle/>
          <a:p>
            <a:pPr marL="457200" lvl="1" indent="0">
              <a:buNone/>
            </a:pPr>
            <a:r>
              <a:rPr lang="en-US" sz="4000" b="1" dirty="0"/>
              <a:t>THE NUCLEUS BASALIS IS…</a:t>
            </a:r>
          </a:p>
          <a:p>
            <a:pPr marL="457200" lvl="1" indent="0">
              <a:buNone/>
            </a:pPr>
            <a:endParaRPr lang="en-US" b="1" dirty="0" smtClean="0"/>
          </a:p>
          <a:p>
            <a:pPr marL="457200" lvl="1" indent="0">
              <a:buNone/>
            </a:pPr>
            <a:endParaRPr lang="en-US" b="1" dirty="0"/>
          </a:p>
          <a:p>
            <a:pPr marL="457200" lvl="1" indent="0">
              <a:buNone/>
            </a:pPr>
            <a:endParaRPr lang="en-US" b="1" dirty="0" smtClean="0"/>
          </a:p>
          <a:p>
            <a:pPr marL="457200" lvl="1" indent="0">
              <a:buNone/>
            </a:pPr>
            <a:endParaRPr lang="en-US" b="1" dirty="0" smtClean="0"/>
          </a:p>
          <a:p>
            <a:pPr marL="457200" lvl="1" indent="0">
              <a:buNone/>
            </a:pPr>
            <a:endParaRPr lang="en-US" b="1" dirty="0"/>
          </a:p>
          <a:p>
            <a:pPr marL="457200" lvl="1" indent="0">
              <a:buNone/>
            </a:pPr>
            <a:r>
              <a:rPr lang="en-US" sz="4000" b="1" dirty="0"/>
              <a:t>THE MODULATORY CONTROL CENTER FOR PLASTICITY</a:t>
            </a:r>
          </a:p>
          <a:p>
            <a:pPr marL="457200" lvl="1" indent="0">
              <a:buNone/>
            </a:pPr>
            <a:endParaRPr lang="en-US" b="1" dirty="0" smtClean="0"/>
          </a:p>
        </p:txBody>
      </p:sp>
      <p:sp>
        <p:nvSpPr>
          <p:cNvPr id="4" name="Rectangle 3"/>
          <p:cNvSpPr/>
          <p:nvPr/>
        </p:nvSpPr>
        <p:spPr>
          <a:xfrm>
            <a:off x="4701260" y="2967335"/>
            <a:ext cx="2789482"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NOVELTY</a:t>
            </a:r>
          </a:p>
        </p:txBody>
      </p:sp>
      <p:grpSp>
        <p:nvGrpSpPr>
          <p:cNvPr id="5" name="Group 8"/>
          <p:cNvGrpSpPr>
            <a:grpSpLocks/>
          </p:cNvGrpSpPr>
          <p:nvPr/>
        </p:nvGrpSpPr>
        <p:grpSpPr bwMode="auto">
          <a:xfrm>
            <a:off x="0" y="0"/>
            <a:ext cx="12192000" cy="533400"/>
            <a:chOff x="228600" y="152400"/>
            <a:chExt cx="8641080" cy="548640"/>
          </a:xfrm>
        </p:grpSpPr>
        <p:pic>
          <p:nvPicPr>
            <p:cNvPr id="6"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Left Side Beadwork"/>
            <p:cNvPicPr preferRelativeResize="0">
              <a:picLocks noChangeArrowheads="1"/>
            </p:cNvPicPr>
            <p:nvPr/>
          </p:nvPicPr>
          <p:blipFill>
            <a:blip r:embed="rId3">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1709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534305-E7A9-4342-B0F6-C6D0FA4470E0}"/>
              </a:ext>
            </a:extLst>
          </p:cNvPr>
          <p:cNvSpPr>
            <a:spLocks noGrp="1"/>
          </p:cNvSpPr>
          <p:nvPr>
            <p:ph type="title"/>
          </p:nvPr>
        </p:nvSpPr>
        <p:spPr/>
        <p:txBody>
          <a:bodyPr/>
          <a:lstStyle/>
          <a:p>
            <a:r>
              <a:rPr lang="en-US" sz="4400" dirty="0">
                <a:solidFill>
                  <a:schemeClr val="tx1"/>
                </a:solidFill>
              </a:rPr>
              <a:t>REFERENCES</a:t>
            </a:r>
            <a:endParaRPr lang="en-US" dirty="0">
              <a:solidFill>
                <a:schemeClr val="tx1"/>
              </a:solidFill>
            </a:endParaRPr>
          </a:p>
        </p:txBody>
      </p:sp>
      <p:sp>
        <p:nvSpPr>
          <p:cNvPr id="3" name="Content Placeholder 2">
            <a:extLst>
              <a:ext uri="{FF2B5EF4-FFF2-40B4-BE49-F238E27FC236}">
                <a16:creationId xmlns="" xmlns:a16="http://schemas.microsoft.com/office/drawing/2014/main" id="{AF1D33DB-E225-491C-AFC4-DCD41334E4F3}"/>
              </a:ext>
            </a:extLst>
          </p:cNvPr>
          <p:cNvSpPr>
            <a:spLocks noGrp="1"/>
          </p:cNvSpPr>
          <p:nvPr>
            <p:ph idx="1"/>
          </p:nvPr>
        </p:nvSpPr>
        <p:spPr>
          <a:xfrm>
            <a:off x="1643743" y="1295401"/>
            <a:ext cx="10036628" cy="5013325"/>
          </a:xfrm>
        </p:spPr>
        <p:txBody>
          <a:bodyPr>
            <a:normAutofit/>
          </a:bodyPr>
          <a:lstStyle/>
          <a:p>
            <a:pPr algn="just"/>
            <a:r>
              <a:rPr lang="en-US" sz="2000" dirty="0" err="1"/>
              <a:t>Mehlum</a:t>
            </a:r>
            <a:r>
              <a:rPr lang="en-US" sz="2000" dirty="0"/>
              <a:t> L, Ramberg M, </a:t>
            </a:r>
            <a:r>
              <a:rPr lang="en-US" sz="2000" dirty="0" err="1"/>
              <a:t>Tørmoen</a:t>
            </a:r>
            <a:r>
              <a:rPr lang="en-US" sz="2000" dirty="0"/>
              <a:t> AJ, et al. Dialectical behavior therapy compared with enhanced usual care for adolescents with repeated suicidal and self-harming behavior: outcomes over a one-year follow-up. </a:t>
            </a:r>
            <a:r>
              <a:rPr lang="en-US" sz="2000" i="1" dirty="0"/>
              <a:t>J Am </a:t>
            </a:r>
            <a:r>
              <a:rPr lang="en-US" sz="2000" i="1" dirty="0" err="1"/>
              <a:t>Acad</a:t>
            </a:r>
            <a:r>
              <a:rPr lang="en-US" sz="2000" i="1" dirty="0"/>
              <a:t> Child </a:t>
            </a:r>
            <a:r>
              <a:rPr lang="en-US" sz="2000" i="1" dirty="0" err="1"/>
              <a:t>Adolesc</a:t>
            </a:r>
            <a:r>
              <a:rPr lang="en-US" sz="2000" i="1" dirty="0"/>
              <a:t> Psychiatry</a:t>
            </a:r>
            <a:r>
              <a:rPr lang="en-US" sz="2000" dirty="0"/>
              <a:t>. 2016;55:295-300.</a:t>
            </a:r>
          </a:p>
          <a:p>
            <a:pPr algn="just"/>
            <a:r>
              <a:rPr lang="en-US" sz="2000" dirty="0"/>
              <a:t>McCauley E, Berk MS, </a:t>
            </a:r>
            <a:r>
              <a:rPr lang="en-US" sz="2000" dirty="0" err="1"/>
              <a:t>Asarnow</a:t>
            </a:r>
            <a:r>
              <a:rPr lang="en-US" sz="2000" dirty="0"/>
              <a:t> JR, et al. Efficacy of dialectical behavior therapy for adolescents at high risk for suicide: a randomized clinical trial. </a:t>
            </a:r>
            <a:r>
              <a:rPr lang="en-US" sz="2000" i="1" dirty="0"/>
              <a:t>JAMA Psychiatry</a:t>
            </a:r>
            <a:r>
              <a:rPr lang="en-US" sz="2000" dirty="0"/>
              <a:t>. 2018;75:777-785.</a:t>
            </a:r>
          </a:p>
          <a:p>
            <a:pPr algn="just"/>
            <a:r>
              <a:rPr lang="en-US" sz="2000" dirty="0" err="1"/>
              <a:t>Haga</a:t>
            </a:r>
            <a:r>
              <a:rPr lang="en-US" sz="2000" dirty="0"/>
              <a:t> E, </a:t>
            </a:r>
            <a:r>
              <a:rPr lang="en-US" sz="2000" dirty="0" err="1"/>
              <a:t>Aas</a:t>
            </a:r>
            <a:r>
              <a:rPr lang="en-US" sz="2000" dirty="0"/>
              <a:t> E, </a:t>
            </a:r>
            <a:r>
              <a:rPr lang="en-US" sz="2000" dirty="0" err="1"/>
              <a:t>Grøholt</a:t>
            </a:r>
            <a:r>
              <a:rPr lang="en-US" sz="2000" dirty="0"/>
              <a:t> B, et al. Cost-effectiveness of dialectical </a:t>
            </a:r>
            <a:r>
              <a:rPr lang="en-US" sz="2000" dirty="0" err="1"/>
              <a:t>behaviour</a:t>
            </a:r>
            <a:r>
              <a:rPr lang="en-US" sz="2000" dirty="0"/>
              <a:t> therapy vs. enhanced usual care in the treatment of adolescents with self-harm. </a:t>
            </a:r>
            <a:r>
              <a:rPr lang="en-US" sz="2000" i="1" dirty="0"/>
              <a:t>Child </a:t>
            </a:r>
            <a:r>
              <a:rPr lang="en-US" sz="2000" i="1" dirty="0" err="1"/>
              <a:t>Adolesc</a:t>
            </a:r>
            <a:r>
              <a:rPr lang="en-US" sz="2000" i="1" dirty="0"/>
              <a:t> Psychiatry </a:t>
            </a:r>
            <a:r>
              <a:rPr lang="en-US" sz="2000" i="1" dirty="0" err="1"/>
              <a:t>Ment</a:t>
            </a:r>
            <a:r>
              <a:rPr lang="en-US" sz="2000" i="1" dirty="0"/>
              <a:t> Health</a:t>
            </a:r>
            <a:r>
              <a:rPr lang="en-US" sz="2000" dirty="0"/>
              <a:t>. 2018;12:22.</a:t>
            </a:r>
          </a:p>
          <a:p>
            <a:pPr algn="just"/>
            <a:r>
              <a:rPr lang="en-US" sz="2000" dirty="0" err="1"/>
              <a:t>Asarnow</a:t>
            </a:r>
            <a:r>
              <a:rPr lang="en-US" sz="2000" dirty="0"/>
              <a:t>, Hughes JL, </a:t>
            </a:r>
            <a:r>
              <a:rPr lang="en-US" sz="2000" dirty="0" err="1"/>
              <a:t>Babeva</a:t>
            </a:r>
            <a:r>
              <a:rPr lang="en-US" sz="2000" dirty="0"/>
              <a:t> KN, Sugar CA. Cognitive-behavioral family treatment for suicide attempt prevention: a randomized controlled trial. </a:t>
            </a:r>
            <a:r>
              <a:rPr lang="en-US" sz="2000" i="1" dirty="0"/>
              <a:t>J Am </a:t>
            </a:r>
            <a:r>
              <a:rPr lang="en-US" sz="2000" i="1" dirty="0" err="1"/>
              <a:t>Acad</a:t>
            </a:r>
            <a:r>
              <a:rPr lang="en-US" sz="2000" i="1" dirty="0"/>
              <a:t> Child </a:t>
            </a:r>
            <a:r>
              <a:rPr lang="en-US" sz="2000" i="1" dirty="0" err="1"/>
              <a:t>Adolesc</a:t>
            </a:r>
            <a:r>
              <a:rPr lang="en-US" sz="2000" i="1" dirty="0"/>
              <a:t> Psychiatry</a:t>
            </a:r>
            <a:r>
              <a:rPr lang="en-US" sz="2000" dirty="0"/>
              <a:t>. 2017;56:506-514.</a:t>
            </a:r>
          </a:p>
          <a:p>
            <a:pPr algn="just"/>
            <a:r>
              <a:rPr lang="en-US" sz="2000" dirty="0"/>
              <a:t>Esposito-</a:t>
            </a:r>
            <a:r>
              <a:rPr lang="en-US" sz="2000" dirty="0" err="1"/>
              <a:t>Smythers</a:t>
            </a:r>
            <a:r>
              <a:rPr lang="en-US" sz="2000" dirty="0"/>
              <a:t> C, </a:t>
            </a:r>
            <a:r>
              <a:rPr lang="en-US" sz="2000" dirty="0" err="1"/>
              <a:t>Spirito</a:t>
            </a:r>
            <a:r>
              <a:rPr lang="en-US" sz="2000" dirty="0"/>
              <a:t> A, Kahler CW, et al. Treatment of co-occurring substance abuse and suicidality among adolescents: a randomized trial. </a:t>
            </a:r>
            <a:r>
              <a:rPr lang="en-US" sz="2000" i="1" dirty="0"/>
              <a:t>J Consult Clin Psychol</a:t>
            </a:r>
            <a:r>
              <a:rPr lang="en-US" sz="2000" dirty="0"/>
              <a:t>. 2011;79:728-739.</a:t>
            </a:r>
          </a:p>
          <a:p>
            <a:endParaRPr lang="en-US" dirty="0"/>
          </a:p>
        </p:txBody>
      </p:sp>
    </p:spTree>
    <p:extLst>
      <p:ext uri="{BB962C8B-B14F-4D97-AF65-F5344CB8AC3E}">
        <p14:creationId xmlns:p14="http://schemas.microsoft.com/office/powerpoint/2010/main" val="17957152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F58649-43F5-490C-A50A-1EE893BBE55F}"/>
              </a:ext>
            </a:extLst>
          </p:cNvPr>
          <p:cNvSpPr>
            <a:spLocks noGrp="1"/>
          </p:cNvSpPr>
          <p:nvPr>
            <p:ph type="title"/>
          </p:nvPr>
        </p:nvSpPr>
        <p:spPr>
          <a:xfrm>
            <a:off x="1981200" y="0"/>
            <a:ext cx="8229600" cy="990600"/>
          </a:xfrm>
        </p:spPr>
        <p:txBody>
          <a:bodyPr>
            <a:normAutofit/>
          </a:bodyPr>
          <a:lstStyle/>
          <a:p>
            <a:r>
              <a:rPr lang="en-US" sz="4000" dirty="0">
                <a:solidFill>
                  <a:schemeClr val="tx1"/>
                </a:solidFill>
              </a:rPr>
              <a:t>REFERENCES</a:t>
            </a:r>
          </a:p>
        </p:txBody>
      </p:sp>
      <p:sp>
        <p:nvSpPr>
          <p:cNvPr id="3" name="Content Placeholder 2">
            <a:extLst>
              <a:ext uri="{FF2B5EF4-FFF2-40B4-BE49-F238E27FC236}">
                <a16:creationId xmlns="" xmlns:a16="http://schemas.microsoft.com/office/drawing/2014/main" id="{F07816C0-F97C-4442-A71D-C6A31189A0EE}"/>
              </a:ext>
            </a:extLst>
          </p:cNvPr>
          <p:cNvSpPr>
            <a:spLocks noGrp="1"/>
          </p:cNvSpPr>
          <p:nvPr>
            <p:ph idx="1"/>
          </p:nvPr>
        </p:nvSpPr>
        <p:spPr>
          <a:xfrm>
            <a:off x="1981200" y="838201"/>
            <a:ext cx="8229600" cy="5470525"/>
          </a:xfrm>
        </p:spPr>
        <p:txBody>
          <a:bodyPr>
            <a:normAutofit lnSpcReduction="10000"/>
          </a:bodyPr>
          <a:lstStyle/>
          <a:p>
            <a:pPr algn="just"/>
            <a:r>
              <a:rPr lang="en-US" sz="2400" dirty="0"/>
              <a:t>Rossouw TI, </a:t>
            </a:r>
            <a:r>
              <a:rPr lang="en-US" sz="2400" dirty="0" err="1"/>
              <a:t>Fonagy</a:t>
            </a:r>
            <a:r>
              <a:rPr lang="en-US" sz="2400" dirty="0"/>
              <a:t> P. Mentalization-based treatment for self-harm in adolescents: a randomized controlled trial. </a:t>
            </a:r>
            <a:r>
              <a:rPr lang="en-US" sz="2400" i="1" dirty="0"/>
              <a:t>J Am </a:t>
            </a:r>
            <a:r>
              <a:rPr lang="en-US" sz="2400" i="1" dirty="0" err="1"/>
              <a:t>Acad</a:t>
            </a:r>
            <a:r>
              <a:rPr lang="en-US" sz="2400" i="1" dirty="0"/>
              <a:t> Child </a:t>
            </a:r>
            <a:r>
              <a:rPr lang="en-US" sz="2400" i="1" dirty="0" err="1"/>
              <a:t>Adolesc</a:t>
            </a:r>
            <a:r>
              <a:rPr lang="en-US" sz="2400" i="1" dirty="0"/>
              <a:t> Psychiatry</a:t>
            </a:r>
            <a:r>
              <a:rPr lang="en-US" sz="2400" dirty="0"/>
              <a:t>. 2012;51:1304-1313.e3</a:t>
            </a:r>
          </a:p>
          <a:p>
            <a:pPr algn="just"/>
            <a:r>
              <a:rPr lang="en-US" sz="2400" dirty="0"/>
              <a:t>Brent DA. Antidepressants and suicidality. </a:t>
            </a:r>
            <a:r>
              <a:rPr lang="en-US" sz="2400" i="1" dirty="0" err="1"/>
              <a:t>Psychiatr</a:t>
            </a:r>
            <a:r>
              <a:rPr lang="en-US" sz="2400" i="1" dirty="0"/>
              <a:t> Clin North Am</a:t>
            </a:r>
            <a:r>
              <a:rPr lang="en-US" sz="2400" dirty="0"/>
              <a:t>. 2016;39:503-512.</a:t>
            </a:r>
          </a:p>
          <a:p>
            <a:pPr algn="just"/>
            <a:r>
              <a:rPr lang="en-US" sz="2400" dirty="0" err="1"/>
              <a:t>Birmaher</a:t>
            </a:r>
            <a:r>
              <a:rPr lang="en-US" sz="2400" dirty="0"/>
              <a:t> B, Brent D; AACAP Work Group on Quality Issues, et al. Practice parameter for the assessment and treatment of children and adolescents with depressive disorders. </a:t>
            </a:r>
            <a:r>
              <a:rPr lang="en-US" sz="2400" i="1" dirty="0"/>
              <a:t>J Am </a:t>
            </a:r>
            <a:r>
              <a:rPr lang="en-US" sz="2400" i="1" dirty="0" err="1"/>
              <a:t>Acad</a:t>
            </a:r>
            <a:r>
              <a:rPr lang="en-US" sz="2400" i="1" dirty="0"/>
              <a:t> Child </a:t>
            </a:r>
            <a:r>
              <a:rPr lang="en-US" sz="2400" i="1" dirty="0" err="1"/>
              <a:t>Adolesc</a:t>
            </a:r>
            <a:r>
              <a:rPr lang="en-US" sz="2400" i="1" dirty="0"/>
              <a:t> Psychiatry</a:t>
            </a:r>
            <a:r>
              <a:rPr lang="en-US" sz="2400" dirty="0"/>
              <a:t>. 2007;46:1503-1526.</a:t>
            </a:r>
          </a:p>
          <a:p>
            <a:pPr algn="just"/>
            <a:r>
              <a:rPr lang="en-US" sz="2400" dirty="0"/>
              <a:t>Lock J, Walker LR, Rickert VI, Katzman DK. Suicidality in adolescents being treated with antidepressant medications and the black box label: position paper of the Society for Adolescent Medicine. </a:t>
            </a:r>
            <a:r>
              <a:rPr lang="en-US" sz="2400" i="1" dirty="0"/>
              <a:t>J </a:t>
            </a:r>
            <a:r>
              <a:rPr lang="en-US" sz="2400" i="1" dirty="0" err="1"/>
              <a:t>Adolesc</a:t>
            </a:r>
            <a:r>
              <a:rPr lang="en-US" sz="2400" i="1" dirty="0"/>
              <a:t> Health</a:t>
            </a:r>
            <a:r>
              <a:rPr lang="en-US" sz="2400" dirty="0"/>
              <a:t>. 2005;36:92-93.</a:t>
            </a:r>
          </a:p>
          <a:p>
            <a:pPr algn="just"/>
            <a:r>
              <a:rPr lang="en-US" sz="2400" dirty="0"/>
              <a:t>Brent DA, Brown CH. Effectiveness of school-based suicide prevention </a:t>
            </a:r>
            <a:r>
              <a:rPr lang="en-US" sz="2400" dirty="0" err="1"/>
              <a:t>programmes</a:t>
            </a:r>
            <a:r>
              <a:rPr lang="en-US" sz="2400" dirty="0"/>
              <a:t>. </a:t>
            </a:r>
            <a:r>
              <a:rPr lang="en-US" sz="2400" i="1" dirty="0"/>
              <a:t>Lancet</a:t>
            </a:r>
            <a:r>
              <a:rPr lang="en-US" sz="2400" dirty="0"/>
              <a:t>. 2015;385:1489-1491.</a:t>
            </a:r>
          </a:p>
          <a:p>
            <a:endParaRPr lang="en-US" dirty="0"/>
          </a:p>
        </p:txBody>
      </p:sp>
    </p:spTree>
    <p:extLst>
      <p:ext uri="{BB962C8B-B14F-4D97-AF65-F5344CB8AC3E}">
        <p14:creationId xmlns:p14="http://schemas.microsoft.com/office/powerpoint/2010/main" val="20547956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9B92C5-F2BE-4971-8574-198EBDA5DB1E}"/>
              </a:ext>
            </a:extLst>
          </p:cNvPr>
          <p:cNvSpPr>
            <a:spLocks noGrp="1"/>
          </p:cNvSpPr>
          <p:nvPr>
            <p:ph type="title"/>
          </p:nvPr>
        </p:nvSpPr>
        <p:spPr>
          <a:xfrm>
            <a:off x="1981200" y="0"/>
            <a:ext cx="8229600" cy="990600"/>
          </a:xfrm>
        </p:spPr>
        <p:txBody>
          <a:bodyPr>
            <a:normAutofit/>
          </a:bodyPr>
          <a:lstStyle/>
          <a:p>
            <a:r>
              <a:rPr lang="en-US" sz="4400" dirty="0">
                <a:solidFill>
                  <a:schemeClr val="tx1"/>
                </a:solidFill>
              </a:rPr>
              <a:t>REFERENCES</a:t>
            </a:r>
            <a:endParaRPr lang="en-US" dirty="0">
              <a:solidFill>
                <a:schemeClr val="tx1"/>
              </a:solidFill>
            </a:endParaRPr>
          </a:p>
        </p:txBody>
      </p:sp>
      <p:sp>
        <p:nvSpPr>
          <p:cNvPr id="3" name="Content Placeholder 2">
            <a:extLst>
              <a:ext uri="{FF2B5EF4-FFF2-40B4-BE49-F238E27FC236}">
                <a16:creationId xmlns="" xmlns:a16="http://schemas.microsoft.com/office/drawing/2014/main" id="{DF1352A5-7CFD-493F-9D28-15CE904B7689}"/>
              </a:ext>
            </a:extLst>
          </p:cNvPr>
          <p:cNvSpPr>
            <a:spLocks noGrp="1"/>
          </p:cNvSpPr>
          <p:nvPr>
            <p:ph idx="1"/>
          </p:nvPr>
        </p:nvSpPr>
        <p:spPr>
          <a:xfrm>
            <a:off x="1676400" y="838201"/>
            <a:ext cx="8839200" cy="5470525"/>
          </a:xfrm>
        </p:spPr>
        <p:txBody>
          <a:bodyPr>
            <a:normAutofit/>
          </a:bodyPr>
          <a:lstStyle/>
          <a:p>
            <a:pPr algn="just"/>
            <a:r>
              <a:rPr lang="en-US" sz="2400" dirty="0"/>
              <a:t>Centers for Disease Control and Prevention. CDC WISQARS: Leading causes of death reports, 1981–2016. Available from: https://webappa.cdc.gov/sasweb/ncipc/leadcause.html. </a:t>
            </a:r>
          </a:p>
          <a:p>
            <a:pPr algn="just"/>
            <a:r>
              <a:rPr lang="en-US" sz="2400" dirty="0"/>
              <a:t>2. U.S. Department of Health and Human Services. Healthy People 2020: Mental health status improvement. 2010. Available from: https://www.healthypeople.gov/2020/topics-objectives/topic/ mental-health-and-mental-disorders/objectives. </a:t>
            </a:r>
          </a:p>
          <a:p>
            <a:pPr algn="just"/>
            <a:r>
              <a:rPr lang="en-US" sz="2400" dirty="0"/>
              <a:t>3. Hedegaard H, Curtin SC, Warner M. Suicide rates in the United States continue to increase. NCHS Data Brief, no 309. Hyattsville, MD: National Center for Health Statistics. 2018. Available from: https://www.cdc.gov/nchs/data/databriefs/db309.pdf. </a:t>
            </a:r>
          </a:p>
          <a:p>
            <a:pPr algn="just"/>
            <a:r>
              <a:rPr lang="en-US" sz="2400" dirty="0"/>
              <a:t>4. Curtin SC, Warner M, Hedegaard H. Increase in suicide in the United States, 1999–2014. NCHS Data Brief, no 241. Hyattsville, MD: National Center for Health Statistics. 2016. Available from: https://www.cdc.gov/nchs/data/databriefs/db241.pdf. </a:t>
            </a:r>
          </a:p>
        </p:txBody>
      </p:sp>
    </p:spTree>
    <p:extLst>
      <p:ext uri="{BB962C8B-B14F-4D97-AF65-F5344CB8AC3E}">
        <p14:creationId xmlns:p14="http://schemas.microsoft.com/office/powerpoint/2010/main" val="39841076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D63E8D-4FE7-4393-A099-5F15071E023A}"/>
              </a:ext>
            </a:extLst>
          </p:cNvPr>
          <p:cNvSpPr>
            <a:spLocks noGrp="1"/>
          </p:cNvSpPr>
          <p:nvPr>
            <p:ph type="title"/>
          </p:nvPr>
        </p:nvSpPr>
        <p:spPr/>
        <p:txBody>
          <a:bodyPr/>
          <a:lstStyle/>
          <a:p>
            <a:r>
              <a:rPr lang="en-US" sz="4000" dirty="0">
                <a:solidFill>
                  <a:schemeClr val="tx1"/>
                </a:solidFill>
              </a:rPr>
              <a:t>REFERENCES</a:t>
            </a:r>
            <a:endParaRPr lang="en-US" dirty="0"/>
          </a:p>
        </p:txBody>
      </p:sp>
      <p:sp>
        <p:nvSpPr>
          <p:cNvPr id="3" name="Content Placeholder 2">
            <a:extLst>
              <a:ext uri="{FF2B5EF4-FFF2-40B4-BE49-F238E27FC236}">
                <a16:creationId xmlns="" xmlns:a16="http://schemas.microsoft.com/office/drawing/2014/main" id="{DEA75341-8558-4BDC-B030-702142571B7E}"/>
              </a:ext>
            </a:extLst>
          </p:cNvPr>
          <p:cNvSpPr>
            <a:spLocks noGrp="1"/>
          </p:cNvSpPr>
          <p:nvPr>
            <p:ph idx="1"/>
          </p:nvPr>
        </p:nvSpPr>
        <p:spPr>
          <a:xfrm>
            <a:off x="1676400" y="1219201"/>
            <a:ext cx="8534400" cy="5089525"/>
          </a:xfrm>
        </p:spPr>
        <p:txBody>
          <a:bodyPr>
            <a:normAutofit lnSpcReduction="10000"/>
          </a:bodyPr>
          <a:lstStyle/>
          <a:p>
            <a:pPr algn="just"/>
            <a:r>
              <a:rPr lang="en-US" sz="2400" dirty="0"/>
              <a:t>Robins E, Murphy GE, Wilkinson RH, et al. Some clinical considerations in the prevention of suicide based on a study of 134 successful suicides.</a:t>
            </a:r>
            <a:r>
              <a:rPr lang="en-US" sz="2400" i="1" dirty="0"/>
              <a:t> Am J Pub Health</a:t>
            </a:r>
            <a:r>
              <a:rPr lang="en-US" sz="2400" dirty="0"/>
              <a:t>. 1959;49:888-899.</a:t>
            </a:r>
          </a:p>
          <a:p>
            <a:pPr algn="just"/>
            <a:r>
              <a:rPr lang="en-US" sz="2400" dirty="0"/>
              <a:t>Barraclough B, Bunch J, Nelson B, Sainsbury P. A hundred cases of suicide: clinical aspects.</a:t>
            </a:r>
            <a:r>
              <a:rPr lang="en-US" sz="2400" i="1" dirty="0"/>
              <a:t> Br J Psychiatry</a:t>
            </a:r>
            <a:r>
              <a:rPr lang="en-US" sz="2400" dirty="0"/>
              <a:t>. 1974;125:355-373.</a:t>
            </a:r>
            <a:br>
              <a:rPr lang="en-US" sz="2400" dirty="0"/>
            </a:br>
            <a:r>
              <a:rPr lang="en-US" sz="2400" dirty="0" err="1"/>
              <a:t>Pompili</a:t>
            </a:r>
            <a:r>
              <a:rPr lang="en-US" sz="2400" dirty="0"/>
              <a:t> M, </a:t>
            </a:r>
            <a:r>
              <a:rPr lang="en-US" sz="2400" dirty="0" err="1"/>
              <a:t>Rihmer</a:t>
            </a:r>
            <a:r>
              <a:rPr lang="en-US" sz="2400" dirty="0"/>
              <a:t> Z, </a:t>
            </a:r>
            <a:r>
              <a:rPr lang="en-US" sz="2400" dirty="0" err="1"/>
              <a:t>Innamorati</a:t>
            </a:r>
            <a:r>
              <a:rPr lang="en-US" sz="2400" dirty="0"/>
              <a:t> M, et al. Assessment and treatment of suicide risk in bipolar disorders.</a:t>
            </a:r>
            <a:r>
              <a:rPr lang="en-US" sz="2400" i="1" dirty="0"/>
              <a:t> Exp Rev </a:t>
            </a:r>
            <a:r>
              <a:rPr lang="en-US" sz="2400" i="1" dirty="0" err="1"/>
              <a:t>Neurother</a:t>
            </a:r>
            <a:r>
              <a:rPr lang="en-US" sz="2400" dirty="0"/>
              <a:t>. 2009;9:109-136.</a:t>
            </a:r>
          </a:p>
          <a:p>
            <a:pPr algn="just"/>
            <a:r>
              <a:rPr lang="en-US" sz="2400" dirty="0" err="1"/>
              <a:t>Baldessarini</a:t>
            </a:r>
            <a:r>
              <a:rPr lang="en-US" sz="2400" dirty="0"/>
              <a:t> RJ, </a:t>
            </a:r>
            <a:r>
              <a:rPr lang="en-US" sz="2400" dirty="0" err="1"/>
              <a:t>Tondo</a:t>
            </a:r>
            <a:r>
              <a:rPr lang="en-US" sz="2400" dirty="0"/>
              <a:t> L. Psychopharmacology for suicide prevention. In: </a:t>
            </a:r>
            <a:r>
              <a:rPr lang="en-US" sz="2400" dirty="0" err="1"/>
              <a:t>Pompili</a:t>
            </a:r>
            <a:r>
              <a:rPr lang="en-US" sz="2400" dirty="0"/>
              <a:t> M, ed.</a:t>
            </a:r>
            <a:r>
              <a:rPr lang="en-US" sz="2400" i="1" dirty="0"/>
              <a:t> Suicide: A Global Perspective</a:t>
            </a:r>
            <a:r>
              <a:rPr lang="en-US" sz="2400" dirty="0"/>
              <a:t>. London: Bentham Science Publishers Ltd; 2012.</a:t>
            </a:r>
          </a:p>
          <a:p>
            <a:pPr algn="just"/>
            <a:r>
              <a:rPr lang="en-US" sz="2400" dirty="0"/>
              <a:t>Angst J, Angst F, Gerber-Werder R, Gamma A. Suicide in 406 mood-disorder patients with and without long-term medication: 40 to 44 years’ follow-up.</a:t>
            </a:r>
            <a:r>
              <a:rPr lang="en-US" sz="2400" i="1" dirty="0"/>
              <a:t> Arch Suicide Res</a:t>
            </a:r>
            <a:r>
              <a:rPr lang="en-US" sz="2400" dirty="0"/>
              <a:t>. 2005;9:279-300.</a:t>
            </a:r>
            <a:br>
              <a:rPr lang="en-US" sz="2400" dirty="0"/>
            </a:br>
            <a:endParaRPr lang="en-US" sz="2400" dirty="0"/>
          </a:p>
        </p:txBody>
      </p:sp>
    </p:spTree>
    <p:extLst>
      <p:ext uri="{BB962C8B-B14F-4D97-AF65-F5344CB8AC3E}">
        <p14:creationId xmlns:p14="http://schemas.microsoft.com/office/powerpoint/2010/main" val="23579854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85226C-EF88-4AE0-BBD1-7613C19F5DC5}"/>
              </a:ext>
            </a:extLst>
          </p:cNvPr>
          <p:cNvSpPr>
            <a:spLocks noGrp="1"/>
          </p:cNvSpPr>
          <p:nvPr>
            <p:ph type="title"/>
          </p:nvPr>
        </p:nvSpPr>
        <p:spPr/>
        <p:txBody>
          <a:bodyPr/>
          <a:lstStyle/>
          <a:p>
            <a:r>
              <a:rPr lang="en-US" sz="4000" dirty="0">
                <a:solidFill>
                  <a:schemeClr val="tx1"/>
                </a:solidFill>
              </a:rPr>
              <a:t>REFERENCES</a:t>
            </a:r>
            <a:endParaRPr lang="en-US" dirty="0"/>
          </a:p>
        </p:txBody>
      </p:sp>
      <p:sp>
        <p:nvSpPr>
          <p:cNvPr id="3" name="Content Placeholder 2">
            <a:extLst>
              <a:ext uri="{FF2B5EF4-FFF2-40B4-BE49-F238E27FC236}">
                <a16:creationId xmlns="" xmlns:a16="http://schemas.microsoft.com/office/drawing/2014/main" id="{77AF7848-E7D8-474D-9392-BFE5E3C8A2EF}"/>
              </a:ext>
            </a:extLst>
          </p:cNvPr>
          <p:cNvSpPr>
            <a:spLocks noGrp="1"/>
          </p:cNvSpPr>
          <p:nvPr>
            <p:ph idx="1"/>
          </p:nvPr>
        </p:nvSpPr>
        <p:spPr>
          <a:xfrm>
            <a:off x="1752600" y="1219201"/>
            <a:ext cx="8610600" cy="5089525"/>
          </a:xfrm>
        </p:spPr>
        <p:txBody>
          <a:bodyPr>
            <a:normAutofit lnSpcReduction="10000"/>
          </a:bodyPr>
          <a:lstStyle/>
          <a:p>
            <a:pPr algn="just"/>
            <a:r>
              <a:rPr lang="en-US" sz="2400" dirty="0"/>
              <a:t>Calabrese JR, Keck PE Jr, </a:t>
            </a:r>
            <a:r>
              <a:rPr lang="en-US" sz="2400" dirty="0" err="1"/>
              <a:t>Macfadden</a:t>
            </a:r>
            <a:r>
              <a:rPr lang="en-US" sz="2400" dirty="0"/>
              <a:t> W, et al. A randomized, double-blind, placebo-controlled trial of quetiapine in the treatment of bipolar I or II depression.</a:t>
            </a:r>
            <a:r>
              <a:rPr lang="en-US" sz="2400" i="1" dirty="0"/>
              <a:t> Am J Psychiatry</a:t>
            </a:r>
            <a:r>
              <a:rPr lang="en-US" sz="2400" dirty="0"/>
              <a:t>. 2005;162:1351-1360.</a:t>
            </a:r>
          </a:p>
          <a:p>
            <a:pPr algn="just"/>
            <a:r>
              <a:rPr lang="en-US" sz="2400" dirty="0" err="1"/>
              <a:t>Thase</a:t>
            </a:r>
            <a:r>
              <a:rPr lang="en-US" sz="2400" dirty="0"/>
              <a:t> ME, </a:t>
            </a:r>
            <a:r>
              <a:rPr lang="en-US" sz="2400" dirty="0" err="1"/>
              <a:t>Macfadden</a:t>
            </a:r>
            <a:r>
              <a:rPr lang="en-US" sz="2400" dirty="0"/>
              <a:t> W, </a:t>
            </a:r>
            <a:r>
              <a:rPr lang="en-US" sz="2400" dirty="0" err="1"/>
              <a:t>Weisler</a:t>
            </a:r>
            <a:r>
              <a:rPr lang="en-US" sz="2400" dirty="0"/>
              <a:t> RH, et al; BOLDER II Study Group. Efficacy of quetiapine monotherapy in bipolar I and II depression: a double-blind, placebo-controlled study (the BOLDER II study) [published correction appears in</a:t>
            </a:r>
            <a:r>
              <a:rPr lang="en-US" sz="2400" i="1" dirty="0"/>
              <a:t> J Clin </a:t>
            </a:r>
            <a:r>
              <a:rPr lang="en-US" sz="2400" i="1" dirty="0" err="1"/>
              <a:t>Psychopharmacol</a:t>
            </a:r>
            <a:r>
              <a:rPr lang="en-US" sz="2400" dirty="0"/>
              <a:t>. 2007;27:51].</a:t>
            </a:r>
            <a:r>
              <a:rPr lang="en-US" sz="2400" i="1" dirty="0"/>
              <a:t> J Clin </a:t>
            </a:r>
            <a:r>
              <a:rPr lang="en-US" sz="2400" i="1" dirty="0" err="1"/>
              <a:t>Psychopharmacol</a:t>
            </a:r>
            <a:r>
              <a:rPr lang="en-US" sz="2400" dirty="0"/>
              <a:t>. 2006;26:600-609.</a:t>
            </a:r>
          </a:p>
          <a:p>
            <a:pPr algn="just"/>
            <a:r>
              <a:rPr lang="en-US" sz="2400" dirty="0"/>
              <a:t>Young AH, McElroy SL, Bauer M, et al; EMBOLDEN I (Trial 001) Investigators. A double-blind, placebo-controlled study of quetiapine and lithium monotherapy in adults in the acute phase of bipolar depression (EMBOLDEN I).</a:t>
            </a:r>
            <a:r>
              <a:rPr lang="en-US" sz="2400" i="1" dirty="0"/>
              <a:t> J Clin Psychiatry</a:t>
            </a:r>
            <a:r>
              <a:rPr lang="en-US" sz="2400" dirty="0"/>
              <a:t>. 2010;71:150-162.</a:t>
            </a:r>
            <a:br>
              <a:rPr lang="en-US" sz="2400" dirty="0"/>
            </a:br>
            <a:endParaRPr lang="en-US" sz="2400" dirty="0"/>
          </a:p>
        </p:txBody>
      </p:sp>
    </p:spTree>
    <p:extLst>
      <p:ext uri="{BB962C8B-B14F-4D97-AF65-F5344CB8AC3E}">
        <p14:creationId xmlns:p14="http://schemas.microsoft.com/office/powerpoint/2010/main" val="1708857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147C57-C526-4BE8-AF3A-CAA0ED9F5425}"/>
              </a:ext>
            </a:extLst>
          </p:cNvPr>
          <p:cNvSpPr>
            <a:spLocks noGrp="1"/>
          </p:cNvSpPr>
          <p:nvPr>
            <p:ph type="title"/>
          </p:nvPr>
        </p:nvSpPr>
        <p:spPr/>
        <p:txBody>
          <a:bodyPr/>
          <a:lstStyle/>
          <a:p>
            <a:r>
              <a:rPr lang="en-US" sz="4000" dirty="0">
                <a:solidFill>
                  <a:schemeClr val="tx1"/>
                </a:solidFill>
              </a:rPr>
              <a:t>REFERENCES</a:t>
            </a:r>
            <a:endParaRPr lang="en-US" dirty="0"/>
          </a:p>
        </p:txBody>
      </p:sp>
      <p:sp>
        <p:nvSpPr>
          <p:cNvPr id="3" name="Content Placeholder 2">
            <a:extLst>
              <a:ext uri="{FF2B5EF4-FFF2-40B4-BE49-F238E27FC236}">
                <a16:creationId xmlns="" xmlns:a16="http://schemas.microsoft.com/office/drawing/2014/main" id="{0A37FE68-562B-40F8-8163-84C82BF703CF}"/>
              </a:ext>
            </a:extLst>
          </p:cNvPr>
          <p:cNvSpPr>
            <a:spLocks noGrp="1"/>
          </p:cNvSpPr>
          <p:nvPr>
            <p:ph idx="1"/>
          </p:nvPr>
        </p:nvSpPr>
        <p:spPr>
          <a:xfrm>
            <a:off x="1981200" y="1219201"/>
            <a:ext cx="8229600" cy="5089525"/>
          </a:xfrm>
        </p:spPr>
        <p:txBody>
          <a:bodyPr/>
          <a:lstStyle/>
          <a:p>
            <a:pPr algn="just"/>
            <a:r>
              <a:rPr lang="en-US" sz="2400" dirty="0"/>
              <a:t>McElroy SL, </a:t>
            </a:r>
            <a:r>
              <a:rPr lang="en-US" sz="2400" dirty="0" err="1"/>
              <a:t>Weisler</a:t>
            </a:r>
            <a:r>
              <a:rPr lang="en-US" sz="2400" dirty="0"/>
              <a:t> RH, Chang W, et al; EMBOLDEN II (Trial D1447C00134) Investigators. A double-blind, placebo-controlled study of quetiapine and paroxetine as monotherapy in adults with bipolar depression (EMBOLDEN II).</a:t>
            </a:r>
            <a:r>
              <a:rPr lang="en-US" sz="2400" i="1" dirty="0"/>
              <a:t> J Clin Psychiatry</a:t>
            </a:r>
            <a:r>
              <a:rPr lang="en-US" sz="2400" dirty="0"/>
              <a:t>. 2010;71:163-174.</a:t>
            </a:r>
          </a:p>
          <a:p>
            <a:pPr algn="just"/>
            <a:r>
              <a:rPr lang="en-US" sz="2400" dirty="0"/>
              <a:t>Jamison KR. Suicide and bipolar disorders.</a:t>
            </a:r>
            <a:r>
              <a:rPr lang="en-US" sz="2400" i="1" dirty="0"/>
              <a:t> Ann N Y </a:t>
            </a:r>
            <a:r>
              <a:rPr lang="en-US" sz="2400" i="1" dirty="0" err="1"/>
              <a:t>Acad</a:t>
            </a:r>
            <a:r>
              <a:rPr lang="en-US" sz="2400" i="1" dirty="0"/>
              <a:t> Sci</a:t>
            </a:r>
            <a:r>
              <a:rPr lang="en-US" sz="2400" dirty="0"/>
              <a:t>. 1986;487:301-315.</a:t>
            </a:r>
          </a:p>
          <a:p>
            <a:pPr algn="just"/>
            <a:r>
              <a:rPr lang="en-US" sz="2400" dirty="0" err="1"/>
              <a:t>Baldessarini</a:t>
            </a:r>
            <a:r>
              <a:rPr lang="en-US" sz="2400" dirty="0"/>
              <a:t> RJ, </a:t>
            </a:r>
            <a:r>
              <a:rPr lang="en-US" sz="2400" dirty="0" err="1"/>
              <a:t>Tondo</a:t>
            </a:r>
            <a:r>
              <a:rPr lang="en-US" sz="2400" dirty="0"/>
              <a:t> L, Hennen J. Effects of Lithium treatment and its discontinuation on suicidal behavior in bipolar manic-depressive disorders.</a:t>
            </a:r>
            <a:r>
              <a:rPr lang="en-US" sz="2400" i="1" dirty="0"/>
              <a:t> J Clin Psychiatry</a:t>
            </a:r>
            <a:r>
              <a:rPr lang="en-US" sz="2400" dirty="0"/>
              <a:t>. 1999;60(suppl 2):77-84.</a:t>
            </a:r>
          </a:p>
        </p:txBody>
      </p:sp>
    </p:spTree>
    <p:extLst>
      <p:ext uri="{BB962C8B-B14F-4D97-AF65-F5344CB8AC3E}">
        <p14:creationId xmlns:p14="http://schemas.microsoft.com/office/powerpoint/2010/main" val="19700376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E1AAD7-2DAE-4590-808F-B97E6BAFA597}"/>
              </a:ext>
            </a:extLst>
          </p:cNvPr>
          <p:cNvSpPr>
            <a:spLocks noGrp="1"/>
          </p:cNvSpPr>
          <p:nvPr>
            <p:ph type="title"/>
          </p:nvPr>
        </p:nvSpPr>
        <p:spPr>
          <a:xfrm>
            <a:off x="1752601" y="1"/>
            <a:ext cx="9752012" cy="1122217"/>
          </a:xfrm>
        </p:spPr>
        <p:txBody>
          <a:bodyPr/>
          <a:lstStyle/>
          <a:p>
            <a:r>
              <a:rPr lang="en-US" dirty="0">
                <a:solidFill>
                  <a:schemeClr val="tx1"/>
                </a:solidFill>
              </a:rPr>
              <a:t>REFERENCES</a:t>
            </a:r>
            <a:endParaRPr lang="en-US" dirty="0"/>
          </a:p>
        </p:txBody>
      </p:sp>
      <p:sp>
        <p:nvSpPr>
          <p:cNvPr id="3" name="Content Placeholder 2">
            <a:extLst>
              <a:ext uri="{FF2B5EF4-FFF2-40B4-BE49-F238E27FC236}">
                <a16:creationId xmlns="" xmlns:a16="http://schemas.microsoft.com/office/drawing/2014/main" id="{E86F2F42-E04C-480E-89E0-CE7820828ED3}"/>
              </a:ext>
            </a:extLst>
          </p:cNvPr>
          <p:cNvSpPr>
            <a:spLocks noGrp="1"/>
          </p:cNvSpPr>
          <p:nvPr>
            <p:ph idx="1"/>
          </p:nvPr>
        </p:nvSpPr>
        <p:spPr>
          <a:xfrm>
            <a:off x="1240971" y="1055914"/>
            <a:ext cx="10263641" cy="5584372"/>
          </a:xfrm>
        </p:spPr>
        <p:txBody>
          <a:bodyPr/>
          <a:lstStyle/>
          <a:p>
            <a:pPr algn="just"/>
            <a:r>
              <a:rPr lang="en-US" sz="2400" dirty="0"/>
              <a:t>Alexander BK, </a:t>
            </a:r>
            <a:r>
              <a:rPr lang="en-US" sz="2400" dirty="0" err="1"/>
              <a:t>Coambs</a:t>
            </a:r>
            <a:r>
              <a:rPr lang="en-US" sz="2400" dirty="0"/>
              <a:t> RB, </a:t>
            </a:r>
            <a:r>
              <a:rPr lang="en-US" sz="2400" dirty="0" err="1"/>
              <a:t>Hadaway</a:t>
            </a:r>
            <a:r>
              <a:rPr lang="en-US" sz="2400" dirty="0"/>
              <a:t> PF. The effect of housing and gender on morphine self-administration in rats. </a:t>
            </a:r>
            <a:r>
              <a:rPr lang="en-US" sz="2400" i="1" dirty="0" err="1"/>
              <a:t>Psychopharmacol</a:t>
            </a:r>
            <a:r>
              <a:rPr lang="en-US" sz="2400" dirty="0"/>
              <a:t> 1978; 58:175–9.</a:t>
            </a:r>
          </a:p>
          <a:p>
            <a:pPr algn="just"/>
            <a:r>
              <a:rPr lang="en-US" sz="2400" dirty="0"/>
              <a:t>2. </a:t>
            </a:r>
            <a:r>
              <a:rPr lang="en-US" sz="2400" dirty="0" err="1"/>
              <a:t>Hadaway</a:t>
            </a:r>
            <a:r>
              <a:rPr lang="en-US" sz="2400" dirty="0"/>
              <a:t> PF, Alexander BK, </a:t>
            </a:r>
            <a:r>
              <a:rPr lang="en-US" sz="2400" dirty="0" err="1"/>
              <a:t>Coambs</a:t>
            </a:r>
            <a:r>
              <a:rPr lang="en-US" sz="2400" dirty="0"/>
              <a:t> RB, et al. The effect of housing and gender on preference for morphine-sucrose solutions in rats. </a:t>
            </a:r>
            <a:r>
              <a:rPr lang="en-US" sz="2400" i="1" dirty="0" err="1"/>
              <a:t>Psychopharmacol</a:t>
            </a:r>
            <a:r>
              <a:rPr lang="en-US" sz="2400" dirty="0"/>
              <a:t> 1979; 66:87–91.</a:t>
            </a:r>
          </a:p>
          <a:p>
            <a:pPr algn="just"/>
            <a:r>
              <a:rPr lang="en-US" sz="2400" dirty="0"/>
              <a:t>3. Alexander BK, </a:t>
            </a:r>
            <a:r>
              <a:rPr lang="en-US" sz="2400" dirty="0" err="1"/>
              <a:t>Beyerstein</a:t>
            </a:r>
            <a:r>
              <a:rPr lang="en-US" sz="2400" dirty="0"/>
              <a:t> BL, </a:t>
            </a:r>
            <a:r>
              <a:rPr lang="en-US" sz="2400" dirty="0" err="1"/>
              <a:t>Hadaway</a:t>
            </a:r>
            <a:r>
              <a:rPr lang="en-US" sz="2400" dirty="0"/>
              <a:t> PF, et al. Effect of early and later colony housing on oral ingestion of morphine in rats. </a:t>
            </a:r>
            <a:r>
              <a:rPr lang="en-US" sz="2400" i="1" dirty="0" err="1"/>
              <a:t>Pharmacol</a:t>
            </a:r>
            <a:r>
              <a:rPr lang="en-US" sz="2400" i="1" dirty="0"/>
              <a:t> </a:t>
            </a:r>
            <a:r>
              <a:rPr lang="en-US" sz="2400" i="1" dirty="0" err="1"/>
              <a:t>Biochem</a:t>
            </a:r>
            <a:r>
              <a:rPr lang="en-US" sz="2400" i="1" dirty="0"/>
              <a:t> </a:t>
            </a:r>
            <a:r>
              <a:rPr lang="en-US" sz="2400" i="1" dirty="0" err="1"/>
              <a:t>Behav</a:t>
            </a:r>
            <a:r>
              <a:rPr lang="en-US" sz="2400" dirty="0"/>
              <a:t> 1981; 15:571–6.</a:t>
            </a:r>
          </a:p>
          <a:p>
            <a:pPr algn="just"/>
            <a:endParaRPr lang="en-US" sz="2400" dirty="0"/>
          </a:p>
          <a:p>
            <a:pPr algn="just"/>
            <a:endParaRPr lang="en-US" sz="2400" dirty="0"/>
          </a:p>
          <a:p>
            <a:pPr algn="just"/>
            <a:endParaRPr lang="en-US" sz="2400" dirty="0"/>
          </a:p>
          <a:p>
            <a:endParaRPr lang="en-US" dirty="0"/>
          </a:p>
        </p:txBody>
      </p:sp>
    </p:spTree>
    <p:extLst>
      <p:ext uri="{BB962C8B-B14F-4D97-AF65-F5344CB8AC3E}">
        <p14:creationId xmlns:p14="http://schemas.microsoft.com/office/powerpoint/2010/main" val="3494123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AC5F8B-5C7E-4A0C-BB7A-F010C9908DA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5FCAA350-5A5C-4D8E-ACA1-1400F623DD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53225"/>
          </a:xfrm>
        </p:spPr>
      </p:pic>
    </p:spTree>
    <p:extLst>
      <p:ext uri="{BB962C8B-B14F-4D97-AF65-F5344CB8AC3E}">
        <p14:creationId xmlns:p14="http://schemas.microsoft.com/office/powerpoint/2010/main" val="2968848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572FC3-375D-47B9-B0CB-7B2F9B4CCCFF}"/>
              </a:ext>
            </a:extLst>
          </p:cNvPr>
          <p:cNvSpPr>
            <a:spLocks noGrp="1"/>
          </p:cNvSpPr>
          <p:nvPr>
            <p:ph type="title"/>
          </p:nvPr>
        </p:nvSpPr>
        <p:spPr/>
        <p:txBody>
          <a:bodyPr/>
          <a:lstStyle/>
          <a:p>
            <a:r>
              <a:rPr lang="en-US" dirty="0">
                <a:solidFill>
                  <a:schemeClr val="tx1"/>
                </a:solidFill>
              </a:rPr>
              <a:t>REFERENCES</a:t>
            </a:r>
            <a:endParaRPr lang="en-US" dirty="0"/>
          </a:p>
        </p:txBody>
      </p:sp>
      <p:sp>
        <p:nvSpPr>
          <p:cNvPr id="3" name="Content Placeholder 2">
            <a:extLst>
              <a:ext uri="{FF2B5EF4-FFF2-40B4-BE49-F238E27FC236}">
                <a16:creationId xmlns="" xmlns:a16="http://schemas.microsoft.com/office/drawing/2014/main" id="{5A4A467C-D98C-4B9C-938E-3A56C0FB08B2}"/>
              </a:ext>
            </a:extLst>
          </p:cNvPr>
          <p:cNvSpPr>
            <a:spLocks noGrp="1"/>
          </p:cNvSpPr>
          <p:nvPr>
            <p:ph idx="1"/>
          </p:nvPr>
        </p:nvSpPr>
        <p:spPr>
          <a:xfrm>
            <a:off x="1719943" y="1436914"/>
            <a:ext cx="9784669" cy="5040086"/>
          </a:xfrm>
        </p:spPr>
        <p:txBody>
          <a:bodyPr>
            <a:normAutofit/>
          </a:bodyPr>
          <a:lstStyle/>
          <a:p>
            <a:pPr algn="just"/>
            <a:r>
              <a:rPr lang="en-US" dirty="0"/>
              <a:t> </a:t>
            </a:r>
            <a:r>
              <a:rPr lang="en-US" sz="2400" dirty="0"/>
              <a:t>Brave Heart, M.Y.H. (1999) Gender differences in the historical trauma response among the Lakota. Journal of Health and Social Policy, 10(4), 1-21.  </a:t>
            </a:r>
          </a:p>
          <a:p>
            <a:pPr algn="just"/>
            <a:r>
              <a:rPr lang="en-US" sz="2400" dirty="0"/>
              <a:t> Brave Heart, M.Y.H. &amp; Spicer, P. (1999). The sociocultural context of American Indian Infant Mental Health. World Association of Infant Mental Health Handbook of Infant Mental Health. J.D. Osofsky &amp; H.E. Fitzgerald (Eds.). John Wiley &amp; Sons. </a:t>
            </a:r>
          </a:p>
          <a:p>
            <a:pPr algn="just"/>
            <a:r>
              <a:rPr lang="en-US" sz="2400" dirty="0"/>
              <a:t> Brave Heart, M.Y.H., &amp; De </a:t>
            </a:r>
            <a:r>
              <a:rPr lang="en-US" sz="2400" dirty="0" err="1"/>
              <a:t>Bruyn</a:t>
            </a:r>
            <a:r>
              <a:rPr lang="en-US" sz="2400" dirty="0"/>
              <a:t>, L. (1998). The American holocaust: Historical unresolved grief among native American Indians. National Center for American Indian and Alaska Native Mental Health Research Journal, 8(2), 56-78. </a:t>
            </a:r>
          </a:p>
        </p:txBody>
      </p:sp>
    </p:spTree>
    <p:extLst>
      <p:ext uri="{BB962C8B-B14F-4D97-AF65-F5344CB8AC3E}">
        <p14:creationId xmlns:p14="http://schemas.microsoft.com/office/powerpoint/2010/main" val="23048726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ADCC37-2100-40E9-A2EC-83C0CA40AEA7}"/>
              </a:ext>
            </a:extLst>
          </p:cNvPr>
          <p:cNvSpPr>
            <a:spLocks noGrp="1"/>
          </p:cNvSpPr>
          <p:nvPr>
            <p:ph type="title"/>
          </p:nvPr>
        </p:nvSpPr>
        <p:spPr>
          <a:xfrm>
            <a:off x="1632857" y="239486"/>
            <a:ext cx="9871755" cy="1034143"/>
          </a:xfrm>
        </p:spPr>
        <p:txBody>
          <a:bodyPr/>
          <a:lstStyle/>
          <a:p>
            <a:r>
              <a:rPr lang="en-US" dirty="0">
                <a:solidFill>
                  <a:schemeClr val="tx1"/>
                </a:solidFill>
              </a:rPr>
              <a:t>REFERENCES</a:t>
            </a:r>
            <a:endParaRPr lang="en-US" dirty="0"/>
          </a:p>
        </p:txBody>
      </p:sp>
      <p:sp>
        <p:nvSpPr>
          <p:cNvPr id="3" name="Content Placeholder 2">
            <a:extLst>
              <a:ext uri="{FF2B5EF4-FFF2-40B4-BE49-F238E27FC236}">
                <a16:creationId xmlns="" xmlns:a16="http://schemas.microsoft.com/office/drawing/2014/main" id="{51086D6B-AA38-4D4A-8EDE-151791AF678D}"/>
              </a:ext>
            </a:extLst>
          </p:cNvPr>
          <p:cNvSpPr>
            <a:spLocks noGrp="1"/>
          </p:cNvSpPr>
          <p:nvPr>
            <p:ph idx="1"/>
          </p:nvPr>
        </p:nvSpPr>
        <p:spPr>
          <a:xfrm>
            <a:off x="1132115" y="1273629"/>
            <a:ext cx="10765972" cy="5584371"/>
          </a:xfrm>
        </p:spPr>
        <p:txBody>
          <a:bodyPr>
            <a:normAutofit/>
          </a:bodyPr>
          <a:lstStyle/>
          <a:p>
            <a:pPr algn="just"/>
            <a:r>
              <a:rPr lang="en-US" sz="2400" dirty="0" err="1"/>
              <a:t>Beals</a:t>
            </a:r>
            <a:r>
              <a:rPr lang="en-US" sz="2400" dirty="0"/>
              <a:t>, J., Manson, S., Whitesell, N. Spicer, P., </a:t>
            </a:r>
            <a:r>
              <a:rPr lang="en-US" sz="2400" dirty="0" err="1"/>
              <a:t>Novins</a:t>
            </a:r>
            <a:r>
              <a:rPr lang="en-US" sz="2400" dirty="0"/>
              <a:t>, D. &amp; Mitchell, C. (2005). Prevalence of DSM-IV disorders and attendant help-seeking in 2 American Indian reservation populations. Archives of General Psychiatry, 162, 99-108. </a:t>
            </a:r>
          </a:p>
          <a:p>
            <a:pPr algn="just"/>
            <a:r>
              <a:rPr lang="en-US" sz="2400" dirty="0"/>
              <a:t>• Duran, BM, Sanders, M, Skipper, B, </a:t>
            </a:r>
            <a:r>
              <a:rPr lang="en-US" sz="2400" dirty="0" err="1"/>
              <a:t>Waitzkin</a:t>
            </a:r>
            <a:r>
              <a:rPr lang="en-US" sz="2400" dirty="0"/>
              <a:t>, H, </a:t>
            </a:r>
            <a:r>
              <a:rPr lang="en-US" sz="2400" dirty="0" err="1"/>
              <a:t>Malcoe</a:t>
            </a:r>
            <a:r>
              <a:rPr lang="en-US" sz="2400" dirty="0"/>
              <a:t>, LH, Paine, S, &amp; </a:t>
            </a:r>
            <a:r>
              <a:rPr lang="en-US" sz="2400" dirty="0" err="1"/>
              <a:t>Yager</a:t>
            </a:r>
            <a:r>
              <a:rPr lang="en-US" sz="2400" dirty="0"/>
              <a:t>, J. (2004). Prevalence &amp; correlates of mental disorders among Native American women in primary care. American  Journal of Public Health, 94(1), 71-77. </a:t>
            </a:r>
          </a:p>
          <a:p>
            <a:pPr algn="just"/>
            <a:r>
              <a:rPr lang="en-US" sz="2400" dirty="0"/>
              <a:t> • Shear, K., Frank, E., Houck, P.R., and Reynolds, C.F. Treatment of complicated grief: A randomized controlled trial, 2005, JAMA, 293 (21), 2601-2608.  </a:t>
            </a:r>
          </a:p>
          <a:p>
            <a:pPr algn="just"/>
            <a:r>
              <a:rPr lang="en-US" sz="2400" dirty="0"/>
              <a:t>• Walls, ML. and Whitbeck, LB, (2012). Advantages of Stress Process Approaches for Measuring Historical Trauma. The American Journal of Drug and Alcohol Abuse, 38(5): 416-420 </a:t>
            </a:r>
          </a:p>
          <a:p>
            <a:pPr marL="0" indent="0">
              <a:buNone/>
            </a:pPr>
            <a:endParaRPr lang="en-US" dirty="0"/>
          </a:p>
        </p:txBody>
      </p:sp>
    </p:spTree>
    <p:extLst>
      <p:ext uri="{BB962C8B-B14F-4D97-AF65-F5344CB8AC3E}">
        <p14:creationId xmlns:p14="http://schemas.microsoft.com/office/powerpoint/2010/main" val="131938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778606"/>
          </a:xfrm>
        </p:spPr>
        <p:txBody>
          <a:bodyPr>
            <a:normAutofit fontScale="90000"/>
          </a:bodyPr>
          <a:lstStyle/>
          <a:p>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sz="4900" b="1" dirty="0" smtClean="0">
                <a:solidFill>
                  <a:schemeClr val="tx1"/>
                </a:solidFill>
                <a:effectLst>
                  <a:outerShdw blurRad="38100" dist="38100" dir="2700000" algn="tl">
                    <a:srgbClr val="000000">
                      <a:alpha val="43137"/>
                    </a:srgbClr>
                  </a:outerShdw>
                </a:effectLst>
              </a:rPr>
              <a:t>NEUROPLASTICITY</a:t>
            </a:r>
            <a:r>
              <a:rPr lang="en-US" sz="4900" b="1" dirty="0">
                <a:solidFill>
                  <a:schemeClr val="tx1"/>
                </a:solidFill>
                <a:effectLst>
                  <a:outerShdw blurRad="38100" dist="38100" dir="2700000" algn="tl">
                    <a:srgbClr val="000000">
                      <a:alpha val="43137"/>
                    </a:srgbClr>
                  </a:outerShdw>
                </a:effectLst>
              </a:rPr>
              <a:t/>
            </a:r>
            <a:br>
              <a:rPr lang="en-US" sz="4900" b="1" dirty="0">
                <a:solidFill>
                  <a:schemeClr val="tx1"/>
                </a:solidFill>
                <a:effectLst>
                  <a:outerShdw blurRad="38100" dist="38100" dir="2700000" algn="tl">
                    <a:srgbClr val="000000">
                      <a:alpha val="43137"/>
                    </a:srgbClr>
                  </a:outerShdw>
                </a:effectLst>
              </a:rPr>
            </a:br>
            <a:endParaRPr lang="en-US" sz="4900"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lgn="ctr">
              <a:buNone/>
            </a:pPr>
            <a:r>
              <a:rPr lang="en-US" sz="3600" b="1" i="1" dirty="0" smtClean="0"/>
              <a:t>YOU ARE NEUROPLASTICIANS!</a:t>
            </a:r>
          </a:p>
          <a:p>
            <a:pPr marL="0" indent="0" algn="ctr">
              <a:buNone/>
            </a:pPr>
            <a:endParaRPr lang="en-US" b="1" i="1" dirty="0"/>
          </a:p>
          <a:p>
            <a:pPr marL="0" indent="0" algn="ctr">
              <a:buNone/>
            </a:pPr>
            <a:r>
              <a:rPr lang="en-US" sz="3200" b="1" i="1" dirty="0" smtClean="0"/>
              <a:t>WHAT ENHANCES PLASTICITY?</a:t>
            </a:r>
          </a:p>
          <a:p>
            <a:pPr algn="ctr"/>
            <a:r>
              <a:rPr lang="en-US" b="1" i="1" dirty="0" smtClean="0"/>
              <a:t>NOVELTY</a:t>
            </a:r>
          </a:p>
          <a:p>
            <a:pPr algn="ctr"/>
            <a:r>
              <a:rPr lang="en-US" b="1" i="1" dirty="0" smtClean="0"/>
              <a:t>THERAPEUTIC RELATIONSHIPS</a:t>
            </a:r>
          </a:p>
          <a:p>
            <a:pPr algn="ctr"/>
            <a:r>
              <a:rPr lang="en-US" b="1" i="1" dirty="0" smtClean="0"/>
              <a:t>PHYSICAL EXERCISE</a:t>
            </a:r>
          </a:p>
          <a:p>
            <a:pPr algn="ctr"/>
            <a:r>
              <a:rPr lang="en-US" b="1" i="1" dirty="0" smtClean="0"/>
              <a:t>MINDFULNESS</a:t>
            </a:r>
          </a:p>
          <a:p>
            <a:pPr algn="ctr"/>
            <a:r>
              <a:rPr lang="en-US" b="1" i="1" dirty="0" smtClean="0"/>
              <a:t>SPIRITUAL EXPERIENCES</a:t>
            </a:r>
            <a:endParaRPr lang="en-US" b="1" i="1" dirty="0"/>
          </a:p>
        </p:txBody>
      </p:sp>
      <p:grpSp>
        <p:nvGrpSpPr>
          <p:cNvPr id="4" name="Group 8"/>
          <p:cNvGrpSpPr>
            <a:grpSpLocks/>
          </p:cNvGrpSpPr>
          <p:nvPr/>
        </p:nvGrpSpPr>
        <p:grpSpPr bwMode="auto">
          <a:xfrm>
            <a:off x="0" y="0"/>
            <a:ext cx="12192000" cy="533400"/>
            <a:chOff x="228600" y="152400"/>
            <a:chExt cx="8641080" cy="548640"/>
          </a:xfrm>
        </p:grpSpPr>
        <p:pic>
          <p:nvPicPr>
            <p:cNvPr id="5"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228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31242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eft Side Beadwork"/>
            <p:cNvPicPr preferRelativeResize="0">
              <a:picLocks noChangeArrowheads="1"/>
            </p:cNvPicPr>
            <p:nvPr/>
          </p:nvPicPr>
          <p:blipFill>
            <a:blip r:embed="rId2">
              <a:lum bright="-10000" contrast="30000"/>
              <a:extLst>
                <a:ext uri="{28A0092B-C50C-407E-A947-70E740481C1C}">
                  <a14:useLocalDpi xmlns:a14="http://schemas.microsoft.com/office/drawing/2010/main" val="0"/>
                </a:ext>
              </a:extLst>
            </a:blip>
            <a:srcRect l="2400" b="94687"/>
            <a:stretch>
              <a:fillRect/>
            </a:stretch>
          </p:blipFill>
          <p:spPr bwMode="auto">
            <a:xfrm>
              <a:off x="5943600" y="152400"/>
              <a:ext cx="29260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313067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2FDC27-8A4E-4A6E-B882-FA84E448E9DF}"/>
              </a:ext>
            </a:extLst>
          </p:cNvPr>
          <p:cNvSpPr>
            <a:spLocks noGrp="1"/>
          </p:cNvSpPr>
          <p:nvPr>
            <p:ph type="title"/>
          </p:nvPr>
        </p:nvSpPr>
        <p:spPr>
          <a:xfrm>
            <a:off x="2035629" y="293914"/>
            <a:ext cx="9468983" cy="892629"/>
          </a:xfrm>
        </p:spPr>
        <p:txBody>
          <a:bodyPr>
            <a:normAutofit/>
          </a:bodyPr>
          <a:lstStyle/>
          <a:p>
            <a:r>
              <a:rPr lang="en-US" dirty="0">
                <a:solidFill>
                  <a:schemeClr val="tx1"/>
                </a:solidFill>
              </a:rPr>
              <a:t>REFERENCES</a:t>
            </a:r>
            <a:endParaRPr lang="en-US" dirty="0"/>
          </a:p>
        </p:txBody>
      </p:sp>
      <p:sp>
        <p:nvSpPr>
          <p:cNvPr id="3" name="Content Placeholder 2">
            <a:extLst>
              <a:ext uri="{FF2B5EF4-FFF2-40B4-BE49-F238E27FC236}">
                <a16:creationId xmlns="" xmlns:a16="http://schemas.microsoft.com/office/drawing/2014/main" id="{7153393C-1CC3-41C6-AEC2-8B0DC2D2EE83}"/>
              </a:ext>
            </a:extLst>
          </p:cNvPr>
          <p:cNvSpPr>
            <a:spLocks noGrp="1"/>
          </p:cNvSpPr>
          <p:nvPr>
            <p:ph idx="1"/>
          </p:nvPr>
        </p:nvSpPr>
        <p:spPr>
          <a:xfrm>
            <a:off x="1382485" y="968829"/>
            <a:ext cx="10548257" cy="5595257"/>
          </a:xfrm>
        </p:spPr>
        <p:txBody>
          <a:bodyPr>
            <a:normAutofit lnSpcReduction="10000"/>
          </a:bodyPr>
          <a:lstStyle/>
          <a:p>
            <a:r>
              <a:rPr lang="en-US" dirty="0"/>
              <a:t> </a:t>
            </a:r>
            <a:r>
              <a:rPr lang="en-US" sz="2400" dirty="0"/>
              <a:t>Brave Heart, M.Y.H., Bird, D.M., </a:t>
            </a:r>
            <a:r>
              <a:rPr lang="en-US" sz="2400" dirty="0" err="1"/>
              <a:t>Altschul</a:t>
            </a:r>
            <a:r>
              <a:rPr lang="en-US" sz="2400" dirty="0"/>
              <a:t>, D., &amp; </a:t>
            </a:r>
            <a:r>
              <a:rPr lang="en-US" sz="2400" dirty="0" err="1"/>
              <a:t>Crisanti</a:t>
            </a:r>
            <a:r>
              <a:rPr lang="en-US" sz="2400" dirty="0"/>
              <a:t>, A. (in process). Wiping the Tears of American Indian and Alaska Native youth: Suicide risk and prevention in </a:t>
            </a:r>
            <a:r>
              <a:rPr lang="en-US" sz="2400" dirty="0" err="1"/>
              <a:t>J.Ross</a:t>
            </a:r>
            <a:r>
              <a:rPr lang="en-US" sz="2400" dirty="0"/>
              <a:t> (Ed), American Indians at Risk. </a:t>
            </a:r>
          </a:p>
          <a:p>
            <a:r>
              <a:rPr lang="en-US" sz="2400" dirty="0"/>
              <a:t> • Brave Heart, M.Y.H. (2003) The Historical Trauma Response Among Natives and Its Relationship with Substance Abuse: A Lakota Illustration, Journal of Psychoactive Drugs, 35 (1), 7-13. </a:t>
            </a:r>
          </a:p>
          <a:p>
            <a:r>
              <a:rPr lang="en-US" sz="2400" dirty="0"/>
              <a:t>• Brave Heart, MYH (1998). The return to the sacred path: Healing the historical trauma response among the Lakota. Smith College Studies in Social Work, 68(3), 287305 </a:t>
            </a:r>
          </a:p>
          <a:p>
            <a:r>
              <a:rPr lang="en-US" sz="2400" dirty="0"/>
              <a:t> • Brave Heart, M.Y.H. (1999) </a:t>
            </a:r>
            <a:r>
              <a:rPr lang="en-US" sz="2400" dirty="0" err="1"/>
              <a:t>Oyate</a:t>
            </a:r>
            <a:r>
              <a:rPr lang="en-US" sz="2400" dirty="0"/>
              <a:t> </a:t>
            </a:r>
            <a:r>
              <a:rPr lang="en-US" sz="2400" dirty="0" err="1"/>
              <a:t>Ptayela</a:t>
            </a:r>
            <a:r>
              <a:rPr lang="en-US" sz="2400" dirty="0"/>
              <a:t>: Rebuilding the Lakota Nation through addressing historical trauma among Lakota parents. Journal of Human Behavior and the Social Environment, 2(1/2), 109-126.  </a:t>
            </a:r>
          </a:p>
          <a:p>
            <a:r>
              <a:rPr lang="en-US" sz="2400" dirty="0"/>
              <a:t> Brave Heart, M.Y.H. (2000) Wakiksuyapi: Carrying the historical trauma of the Lakota. Tulane Studies in Social Welfare, 21-22, 245-266. </a:t>
            </a:r>
          </a:p>
          <a:p>
            <a:r>
              <a:rPr lang="en-US" sz="2400" dirty="0"/>
              <a:t> • www.historicaltrauma.com </a:t>
            </a:r>
          </a:p>
        </p:txBody>
      </p:sp>
    </p:spTree>
    <p:extLst>
      <p:ext uri="{BB962C8B-B14F-4D97-AF65-F5344CB8AC3E}">
        <p14:creationId xmlns:p14="http://schemas.microsoft.com/office/powerpoint/2010/main" val="1966272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6073</Words>
  <Application>Microsoft Office PowerPoint</Application>
  <PresentationFormat>Widescreen</PresentationFormat>
  <Paragraphs>644</Paragraphs>
  <Slides>90</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90</vt:i4>
      </vt:variant>
    </vt:vector>
  </HeadingPairs>
  <TitlesOfParts>
    <vt:vector size="105" baseType="lpstr">
      <vt:lpstr>MS PGothic</vt:lpstr>
      <vt:lpstr>&amp;quot</vt:lpstr>
      <vt:lpstr>Arial</vt:lpstr>
      <vt:lpstr>Arial Narrow</vt:lpstr>
      <vt:lpstr>Calibri</vt:lpstr>
      <vt:lpstr>Calibri Light</vt:lpstr>
      <vt:lpstr>Garamond</vt:lpstr>
      <vt:lpstr>Lucida Calligraphy</vt:lpstr>
      <vt:lpstr>Lucida Handwriting</vt:lpstr>
      <vt:lpstr>Tahoma</vt:lpstr>
      <vt:lpstr>Times New Roman</vt:lpstr>
      <vt:lpstr>Wingdings</vt:lpstr>
      <vt:lpstr>Wingdings 2</vt:lpstr>
      <vt:lpstr>Wingdings 3</vt:lpstr>
      <vt:lpstr>Office Theme</vt:lpstr>
      <vt:lpstr>ADDRESSING METHAMPHETAMINE USE DISORDER</vt:lpstr>
      <vt:lpstr>Intervention </vt:lpstr>
      <vt:lpstr>Intervention </vt:lpstr>
      <vt:lpstr>Intervention </vt:lpstr>
      <vt:lpstr>Intervention </vt:lpstr>
      <vt:lpstr>Novelty </vt:lpstr>
      <vt:lpstr>NOVELTY</vt:lpstr>
      <vt:lpstr> THE SCIENCE OF RECOVERY: NEUROPLASTICITY </vt:lpstr>
      <vt:lpstr> NEUROPLASTICITY </vt:lpstr>
      <vt:lpstr>NEUROPLASTICITY </vt:lpstr>
      <vt:lpstr>GENETICS</vt:lpstr>
      <vt:lpstr>THE POWER OF GROUPS</vt:lpstr>
      <vt:lpstr>THE POWER OF GROUPS</vt:lpstr>
      <vt:lpstr>GLUTAMATE</vt:lpstr>
      <vt:lpstr>GLUTAMATE</vt:lpstr>
      <vt:lpstr>FIRST CONSIDERATION</vt:lpstr>
      <vt:lpstr>SECOND CONSIDERATION</vt:lpstr>
      <vt:lpstr>METHAMPHETAMINE USE DISORDER: Childhood Trauma History</vt:lpstr>
      <vt:lpstr>METHAMPHETAMINE MODE OF ACTION</vt:lpstr>
      <vt:lpstr>METHAMPHETAMIE SYNDROMES INCLUDING THE ACUTE ABSTINENCE SYNDROME (AAS)</vt:lpstr>
      <vt:lpstr>METHAMPHETAMINE TOXICITY</vt:lpstr>
      <vt:lpstr>METHAMPHETAMINE TOXICITY</vt:lpstr>
      <vt:lpstr>METHAMPHETAINE CRASH</vt:lpstr>
      <vt:lpstr>ACUTE ABSTINENCE SYNDROME</vt:lpstr>
      <vt:lpstr>ACUTE ABSTINENCE SYNDROME</vt:lpstr>
      <vt:lpstr>STAGES OF RECOVERY</vt:lpstr>
      <vt:lpstr>HONEYMOON</vt:lpstr>
      <vt:lpstr>THE WALL AND PAW</vt:lpstr>
      <vt:lpstr>WHAT IS POST ACUTE WITHDRAWAL (PAW)</vt:lpstr>
      <vt:lpstr>P.A.W. CORE SYMPTOMS</vt:lpstr>
      <vt:lpstr>MANAGEMENT OF PAW (NEUROPSYCHOLOGICAL REHABILITATION)</vt:lpstr>
      <vt:lpstr>WORKING WITH NARCISSISM     Traits and Characteristics </vt:lpstr>
      <vt:lpstr>CRAVING</vt:lpstr>
      <vt:lpstr>CRAVING: MOST COMMON CRAVING TRIGGERS</vt:lpstr>
      <vt:lpstr>MOST COMMON CRAVING TRIGGERS</vt:lpstr>
      <vt:lpstr>CRAVING MANAGEMENT</vt:lpstr>
      <vt:lpstr>NALTREXONE AND METHAMPHETAMINE</vt:lpstr>
      <vt:lpstr>NALTREXONE AND METHAMPHETAMINE</vt:lpstr>
      <vt:lpstr>CHANGING BEHAVIORAL PATTERNS</vt:lpstr>
      <vt:lpstr>BEHAVIORAL FOUNDATION PROGRAM</vt:lpstr>
      <vt:lpstr>BEHAVIORAL SAFETY PLAN</vt:lpstr>
      <vt:lpstr>BEHAVIORAL SAFETY PLAN</vt:lpstr>
      <vt:lpstr>BEHAVIORAL SAFETY PLAN ON 3X5 INDEX CARD</vt:lpstr>
      <vt:lpstr>METHAMPHETAMINE AND COGNITIVE FUNCTION</vt:lpstr>
      <vt:lpstr>METHAMPHETAMINE AND COGNITIVE FUNCTION</vt:lpstr>
      <vt:lpstr>METHAMPHETAMINE AND COGNITIVE FUNCTION</vt:lpstr>
      <vt:lpstr>METHAMPHETAMINE AND COGNITIVE FUNCTION</vt:lpstr>
      <vt:lpstr>PATIENT EDUCATION</vt:lpstr>
      <vt:lpstr>QUESTIONAIRE</vt:lpstr>
      <vt:lpstr>SPIRITUAL RECOVERY</vt:lpstr>
      <vt:lpstr>WORLDVIEW</vt:lpstr>
      <vt:lpstr>THE EGO-THE”VICTIM”</vt:lpstr>
      <vt:lpstr>THE EGO-THE “VICTIM”</vt:lpstr>
      <vt:lpstr>        Equine Assisted Counseling with MI       Horse and Therapist Partnership  </vt:lpstr>
      <vt:lpstr>EQUINE THERAPY</vt:lpstr>
      <vt:lpstr>Horses (Co-Therapist)</vt:lpstr>
      <vt:lpstr>MI Lakota Enhanced</vt:lpstr>
      <vt:lpstr>Sunka Wakan Assisted Therapy Activities Teach Lakota Values</vt:lpstr>
      <vt:lpstr>How it Equine Assisted Counseling Works</vt:lpstr>
      <vt:lpstr>Benefits from Equine Therapy</vt:lpstr>
      <vt:lpstr>WORKING THE STEPS</vt:lpstr>
      <vt:lpstr>WORKING THE STEPS</vt:lpstr>
      <vt:lpstr>WORKING THE STEPS</vt:lpstr>
      <vt:lpstr>WORKING THE STEPS</vt:lpstr>
      <vt:lpstr>TWELVE STEPS: CYCLE ONE</vt:lpstr>
      <vt:lpstr>TWELVE STEPS OF AA:CYCLE TWO</vt:lpstr>
      <vt:lpstr>TWELVE STEPS OF AA:CYCLE THREE</vt:lpstr>
      <vt:lpstr>TWELVE STEPS OF AA: PROMISES</vt:lpstr>
      <vt:lpstr>TWELVE STEPS OF AA: PROMISES</vt:lpstr>
      <vt:lpstr>INFORMATION FOR PATIENTS</vt:lpstr>
      <vt:lpstr>INFORMATION FOR PATIENTS </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PowerPoint Presentation</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METHAMPHETAMINE ADDICTION</dc:title>
  <dc:creator>cardwell nuckols</dc:creator>
  <cp:lastModifiedBy>E Parsells</cp:lastModifiedBy>
  <cp:revision>38</cp:revision>
  <cp:lastPrinted>2015-10-19T23:50:03Z</cp:lastPrinted>
  <dcterms:created xsi:type="dcterms:W3CDTF">2015-10-04T20:30:50Z</dcterms:created>
  <dcterms:modified xsi:type="dcterms:W3CDTF">2021-10-07T14:07:51Z</dcterms:modified>
</cp:coreProperties>
</file>