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4205" r:id="rId5"/>
    <p:sldMasterId id="2147483656" r:id="rId6"/>
    <p:sldMasterId id="2147484537" r:id="rId7"/>
    <p:sldMasterId id="2147484557" r:id="rId8"/>
  </p:sldMasterIdLst>
  <p:notesMasterIdLst>
    <p:notesMasterId r:id="rId113"/>
  </p:notesMasterIdLst>
  <p:handoutMasterIdLst>
    <p:handoutMasterId r:id="rId114"/>
  </p:handoutMasterIdLst>
  <p:sldIdLst>
    <p:sldId id="391" r:id="rId9"/>
    <p:sldId id="365" r:id="rId10"/>
    <p:sldId id="366" r:id="rId11"/>
    <p:sldId id="367" r:id="rId12"/>
    <p:sldId id="368" r:id="rId13"/>
    <p:sldId id="369" r:id="rId14"/>
    <p:sldId id="1102" r:id="rId15"/>
    <p:sldId id="370" r:id="rId16"/>
    <p:sldId id="371" r:id="rId17"/>
    <p:sldId id="464" r:id="rId18"/>
    <p:sldId id="372" r:id="rId19"/>
    <p:sldId id="373" r:id="rId20"/>
    <p:sldId id="392" r:id="rId21"/>
    <p:sldId id="341" r:id="rId22"/>
    <p:sldId id="521" r:id="rId23"/>
    <p:sldId id="1092" r:id="rId24"/>
    <p:sldId id="342" r:id="rId25"/>
    <p:sldId id="343" r:id="rId26"/>
    <p:sldId id="344" r:id="rId27"/>
    <p:sldId id="345" r:id="rId28"/>
    <p:sldId id="357" r:id="rId29"/>
    <p:sldId id="411" r:id="rId30"/>
    <p:sldId id="358" r:id="rId31"/>
    <p:sldId id="359" r:id="rId32"/>
    <p:sldId id="360" r:id="rId33"/>
    <p:sldId id="361" r:id="rId34"/>
    <p:sldId id="362" r:id="rId35"/>
    <p:sldId id="363" r:id="rId36"/>
    <p:sldId id="364" r:id="rId37"/>
    <p:sldId id="410" r:id="rId38"/>
    <p:sldId id="491" r:id="rId39"/>
    <p:sldId id="1093" r:id="rId40"/>
    <p:sldId id="492" r:id="rId41"/>
    <p:sldId id="493" r:id="rId42"/>
    <p:sldId id="1094" r:id="rId43"/>
    <p:sldId id="494" r:id="rId44"/>
    <p:sldId id="495" r:id="rId45"/>
    <p:sldId id="496" r:id="rId46"/>
    <p:sldId id="497" r:id="rId47"/>
    <p:sldId id="498" r:id="rId48"/>
    <p:sldId id="499" r:id="rId49"/>
    <p:sldId id="500" r:id="rId50"/>
    <p:sldId id="299" r:id="rId51"/>
    <p:sldId id="1108" r:id="rId52"/>
    <p:sldId id="455" r:id="rId53"/>
    <p:sldId id="452" r:id="rId54"/>
    <p:sldId id="1095" r:id="rId55"/>
    <p:sldId id="454" r:id="rId56"/>
    <p:sldId id="1104" r:id="rId57"/>
    <p:sldId id="1105" r:id="rId58"/>
    <p:sldId id="458" r:id="rId59"/>
    <p:sldId id="460" r:id="rId60"/>
    <p:sldId id="461" r:id="rId61"/>
    <p:sldId id="462" r:id="rId62"/>
    <p:sldId id="413" r:id="rId63"/>
    <p:sldId id="1096" r:id="rId64"/>
    <p:sldId id="1106" r:id="rId65"/>
    <p:sldId id="1107" r:id="rId66"/>
    <p:sldId id="276" r:id="rId67"/>
    <p:sldId id="490" r:id="rId68"/>
    <p:sldId id="1100" r:id="rId69"/>
    <p:sldId id="514" r:id="rId70"/>
    <p:sldId id="513" r:id="rId71"/>
    <p:sldId id="502" r:id="rId72"/>
    <p:sldId id="515" r:id="rId73"/>
    <p:sldId id="503" r:id="rId74"/>
    <p:sldId id="516" r:id="rId75"/>
    <p:sldId id="504" r:id="rId76"/>
    <p:sldId id="517" r:id="rId77"/>
    <p:sldId id="505" r:id="rId78"/>
    <p:sldId id="524" r:id="rId79"/>
    <p:sldId id="518" r:id="rId80"/>
    <p:sldId id="525" r:id="rId81"/>
    <p:sldId id="526" r:id="rId82"/>
    <p:sldId id="527" r:id="rId83"/>
    <p:sldId id="519" r:id="rId84"/>
    <p:sldId id="528" r:id="rId85"/>
    <p:sldId id="529" r:id="rId86"/>
    <p:sldId id="508" r:id="rId87"/>
    <p:sldId id="530" r:id="rId88"/>
    <p:sldId id="531" r:id="rId89"/>
    <p:sldId id="520" r:id="rId90"/>
    <p:sldId id="532" r:id="rId91"/>
    <p:sldId id="1097" r:id="rId92"/>
    <p:sldId id="277" r:id="rId93"/>
    <p:sldId id="258" r:id="rId94"/>
    <p:sldId id="259" r:id="rId95"/>
    <p:sldId id="261" r:id="rId96"/>
    <p:sldId id="1098" r:id="rId97"/>
    <p:sldId id="286" r:id="rId98"/>
    <p:sldId id="291" r:id="rId99"/>
    <p:sldId id="263" r:id="rId100"/>
    <p:sldId id="272" r:id="rId101"/>
    <p:sldId id="510" r:id="rId102"/>
    <p:sldId id="511" r:id="rId103"/>
    <p:sldId id="512" r:id="rId104"/>
    <p:sldId id="1088" r:id="rId105"/>
    <p:sldId id="1089" r:id="rId106"/>
    <p:sldId id="1090" r:id="rId107"/>
    <p:sldId id="501" r:id="rId108"/>
    <p:sldId id="292" r:id="rId109"/>
    <p:sldId id="1099" r:id="rId110"/>
    <p:sldId id="509" r:id="rId111"/>
    <p:sldId id="1101" r:id="rId112"/>
  </p:sldIdLst>
  <p:sldSz cx="12192000" cy="6858000"/>
  <p:notesSz cx="7315200" cy="9601200"/>
  <p:defaultTextStyle>
    <a:defPPr>
      <a:defRPr lang="en-US"/>
    </a:defPPr>
    <a:lvl1pPr algn="ctr" rtl="0" fontAlgn="base">
      <a:spcBef>
        <a:spcPct val="0"/>
      </a:spcBef>
      <a:spcAft>
        <a:spcPct val="0"/>
      </a:spcAft>
      <a:defRPr sz="20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BE0B"/>
    <a:srgbClr val="C52982"/>
    <a:srgbClr val="94D2BA"/>
    <a:srgbClr val="E54125"/>
    <a:srgbClr val="F2ABAD"/>
    <a:srgbClr val="F3EA20"/>
    <a:srgbClr val="7FBCE7"/>
    <a:srgbClr val="992065"/>
    <a:srgbClr val="9966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763F1-1B4A-484C-B6C1-0B91B1FDABC7}" v="131" dt="2020-11-03T21:20:12.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76138" autoAdjust="0"/>
  </p:normalViewPr>
  <p:slideViewPr>
    <p:cSldViewPr>
      <p:cViewPr varScale="1">
        <p:scale>
          <a:sx n="87" d="100"/>
          <a:sy n="87" d="100"/>
        </p:scale>
        <p:origin x="148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01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theme" Target="theme/theme1.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handoutMaster" Target="handoutMasters/handoutMaster1.xml"/><Relationship Id="rId119"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006" tIns="47503" rIns="95006" bIns="47503" numCol="1" anchor="t" anchorCtr="0" compatLnSpc="1">
            <a:prstTxWarp prst="textNoShape">
              <a:avLst/>
            </a:prstTxWarp>
          </a:bodyPr>
          <a:lstStyle>
            <a:lvl1pPr algn="l" defTabSz="949325">
              <a:defRPr sz="1200"/>
            </a:lvl1pPr>
          </a:lstStyle>
          <a:p>
            <a:pPr>
              <a:defRPr/>
            </a:pPr>
            <a:endParaRPr lang="en-US"/>
          </a:p>
        </p:txBody>
      </p:sp>
      <p:sp>
        <p:nvSpPr>
          <p:cNvPr id="6963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5006" tIns="47503" rIns="95006" bIns="47503" numCol="1" anchor="t" anchorCtr="0" compatLnSpc="1">
            <a:prstTxWarp prst="textNoShape">
              <a:avLst/>
            </a:prstTxWarp>
          </a:bodyPr>
          <a:lstStyle>
            <a:lvl1pPr algn="r" defTabSz="949325">
              <a:defRPr sz="1200"/>
            </a:lvl1pPr>
          </a:lstStyle>
          <a:p>
            <a:pPr>
              <a:defRPr/>
            </a:pPr>
            <a:endParaRPr lang="en-US"/>
          </a:p>
        </p:txBody>
      </p:sp>
      <p:sp>
        <p:nvSpPr>
          <p:cNvPr id="6963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5006" tIns="47503" rIns="95006" bIns="47503" numCol="1" anchor="b" anchorCtr="0" compatLnSpc="1">
            <a:prstTxWarp prst="textNoShape">
              <a:avLst/>
            </a:prstTxWarp>
          </a:bodyPr>
          <a:lstStyle>
            <a:lvl1pPr algn="l" defTabSz="949325">
              <a:defRPr sz="1200"/>
            </a:lvl1pPr>
          </a:lstStyle>
          <a:p>
            <a:pPr>
              <a:defRPr/>
            </a:pPr>
            <a:endParaRPr lang="en-US"/>
          </a:p>
        </p:txBody>
      </p:sp>
      <p:sp>
        <p:nvSpPr>
          <p:cNvPr id="6963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5006" tIns="47503" rIns="95006" bIns="47503" numCol="1" anchor="b" anchorCtr="0" compatLnSpc="1">
            <a:prstTxWarp prst="textNoShape">
              <a:avLst/>
            </a:prstTxWarp>
          </a:bodyPr>
          <a:lstStyle>
            <a:lvl1pPr algn="r" defTabSz="949325">
              <a:defRPr sz="1200"/>
            </a:lvl1pPr>
          </a:lstStyle>
          <a:p>
            <a:pPr>
              <a:defRPr/>
            </a:pPr>
            <a:fld id="{EBC18EC5-7212-4D3E-99B6-F3E1D88FE0CF}" type="slidenum">
              <a:rPr lang="en-US"/>
              <a:pPr>
                <a:defRPr/>
              </a:pPr>
              <a:t>‹#›</a:t>
            </a:fld>
            <a:endParaRPr lang="en-US"/>
          </a:p>
        </p:txBody>
      </p:sp>
    </p:spTree>
    <p:extLst>
      <p:ext uri="{BB962C8B-B14F-4D97-AF65-F5344CB8AC3E}">
        <p14:creationId xmlns:p14="http://schemas.microsoft.com/office/powerpoint/2010/main" val="12955795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21:17:38.20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006" tIns="47503" rIns="95006" bIns="47503" numCol="1" anchor="t" anchorCtr="0" compatLnSpc="1">
            <a:prstTxWarp prst="textNoShape">
              <a:avLst/>
            </a:prstTxWarp>
          </a:bodyPr>
          <a:lstStyle>
            <a:lvl1pPr algn="l" defTabSz="949325">
              <a:defRPr sz="1200"/>
            </a:lvl1pPr>
          </a:lstStyle>
          <a:p>
            <a:pPr>
              <a:defRPr/>
            </a:pPr>
            <a:endParaRPr lang="en-US"/>
          </a:p>
        </p:txBody>
      </p:sp>
      <p:sp>
        <p:nvSpPr>
          <p:cNvPr id="7782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5006" tIns="47503" rIns="95006" bIns="47503" numCol="1" anchor="t" anchorCtr="0" compatLnSpc="1">
            <a:prstTxWarp prst="textNoShape">
              <a:avLst/>
            </a:prstTxWarp>
          </a:bodyPr>
          <a:lstStyle>
            <a:lvl1pPr algn="r" defTabSz="949325">
              <a:defRPr sz="1200"/>
            </a:lvl1pPr>
          </a:lstStyle>
          <a:p>
            <a:pPr>
              <a:defRPr/>
            </a:pPr>
            <a:endParaRPr lang="en-US"/>
          </a:p>
        </p:txBody>
      </p:sp>
      <p:sp>
        <p:nvSpPr>
          <p:cNvPr id="89092"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5006" tIns="47503" rIns="95006" bIns="475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783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5006" tIns="47503" rIns="95006" bIns="47503" numCol="1" anchor="b" anchorCtr="0" compatLnSpc="1">
            <a:prstTxWarp prst="textNoShape">
              <a:avLst/>
            </a:prstTxWarp>
          </a:bodyPr>
          <a:lstStyle>
            <a:lvl1pPr algn="l" defTabSz="949325">
              <a:defRPr sz="1200"/>
            </a:lvl1pPr>
          </a:lstStyle>
          <a:p>
            <a:pPr>
              <a:defRPr/>
            </a:pPr>
            <a:endParaRPr lang="en-US"/>
          </a:p>
        </p:txBody>
      </p:sp>
      <p:sp>
        <p:nvSpPr>
          <p:cNvPr id="7783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5006" tIns="47503" rIns="95006" bIns="47503" numCol="1" anchor="b" anchorCtr="0" compatLnSpc="1">
            <a:prstTxWarp prst="textNoShape">
              <a:avLst/>
            </a:prstTxWarp>
          </a:bodyPr>
          <a:lstStyle>
            <a:lvl1pPr algn="r" defTabSz="949325">
              <a:defRPr sz="1200"/>
            </a:lvl1pPr>
          </a:lstStyle>
          <a:p>
            <a:pPr>
              <a:defRPr/>
            </a:pPr>
            <a:fld id="{989359EF-5F26-45E6-A63B-03DBC882836B}" type="slidenum">
              <a:rPr lang="en-US"/>
              <a:pPr>
                <a:defRPr/>
              </a:pPr>
              <a:t>‹#›</a:t>
            </a:fld>
            <a:endParaRPr lang="en-US"/>
          </a:p>
        </p:txBody>
      </p:sp>
    </p:spTree>
    <p:extLst>
      <p:ext uri="{BB962C8B-B14F-4D97-AF65-F5344CB8AC3E}">
        <p14:creationId xmlns:p14="http://schemas.microsoft.com/office/powerpoint/2010/main" val="2965375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url?sa=t&amp;rct=j&amp;q=&amp;esrc=s&amp;source=web&amp;cd=2&amp;ved=0ahUKEwj2z5L9oefPAhUHzIMKHZP-BDgQFggiMAE&amp;url=http://www.talkingalcohol.com/files/pdfs/WHO_audit.pdf&amp;usg=AFQjCNHyn2LJtv6iQjBl2b6J6bsiuB9wbQ&amp;sig2=Sr1lyRkl8tDOUvY1tWtdgw&amp;cad=rja"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google.com/url?sa=t&amp;rct=j&amp;q=&amp;esrc=s&amp;source=web&amp;cd=6&amp;cad=rja&amp;uact=8&amp;ved=0ahUKEwjJtKyYoufPAhUhxoMKHa6tDtAQFgg_MAU&amp;url=http://counsellingresource.com/quizzes/drug-testing/drug-abuse/&amp;usg=AFQjCNFDBItjyLzBoshOYmTGRovNbOlCYg&amp;sig2=YE-ILDLFL1EPadqYy9wdp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search?biw=1398&amp;bih=841&amp;q=define+classifying&amp;sa=X&amp;ved=0ahUKEwjU143ko-fPAhXl34MKHRjMB5wQ_SoIHjAA"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google.com/search?biw=1398&amp;bih=841&amp;q=define+ranking&amp;sa=X&amp;ved=0ahUKEwjU143ko-fPAhXl34MKHRjMB5wQ_SoIIDAA" TargetMode="External"/><Relationship Id="rId4" Type="http://schemas.openxmlformats.org/officeDocument/2006/relationships/hyperlink" Target="https://www.google.com/search?biw=1398&amp;bih=841&amp;q=define+grouping&amp;sa=X&amp;ved=0ahUKEwjU143ko-fPAhXl34MKHRjMB5wQ_SoIHzAA"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457200" y="720725"/>
            <a:ext cx="6400800" cy="3600450"/>
          </a:xfrm>
          <a:ln/>
        </p:spPr>
      </p:sp>
      <p:sp>
        <p:nvSpPr>
          <p:cNvPr id="96259" name="Notes Placeholder 2"/>
          <p:cNvSpPr>
            <a:spLocks noGrp="1"/>
          </p:cNvSpPr>
          <p:nvPr>
            <p:ph type="body" idx="1"/>
          </p:nvPr>
        </p:nvSpPr>
        <p:spPr>
          <a:noFill/>
          <a:ln/>
        </p:spPr>
        <p:txBody>
          <a:bodyPr/>
          <a:lstStyle/>
          <a:p>
            <a:endParaRPr lang="en-US" dirty="0"/>
          </a:p>
        </p:txBody>
      </p:sp>
      <p:sp>
        <p:nvSpPr>
          <p:cNvPr id="96260" name="Slide Number Placeholder 3"/>
          <p:cNvSpPr>
            <a:spLocks noGrp="1"/>
          </p:cNvSpPr>
          <p:nvPr>
            <p:ph type="sldNum" sz="quarter" idx="5"/>
          </p:nvPr>
        </p:nvSpPr>
        <p:spPr>
          <a:noFill/>
        </p:spPr>
        <p:txBody>
          <a:bodyPr/>
          <a:lstStyle/>
          <a:p>
            <a:fld id="{E7BEE4FE-D956-40DC-B7ED-F84321E5581D}" type="slidenum">
              <a:rPr lang="en-US" smtClean="0"/>
              <a:pPr/>
              <a:t>1</a:t>
            </a:fld>
            <a:endParaRPr lang="en-US"/>
          </a:p>
        </p:txBody>
      </p:sp>
    </p:spTree>
    <p:extLst>
      <p:ext uri="{BB962C8B-B14F-4D97-AF65-F5344CB8AC3E}">
        <p14:creationId xmlns:p14="http://schemas.microsoft.com/office/powerpoint/2010/main" val="3433701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that the amounts do matter,  One drink is not a large bottle or man-can of beer, or glass of liquor.</a:t>
            </a:r>
            <a:endParaRPr lang="en-US" dirty="0"/>
          </a:p>
        </p:txBody>
      </p:sp>
      <p:sp>
        <p:nvSpPr>
          <p:cNvPr id="4" name="Slide Number Placeholder 3"/>
          <p:cNvSpPr>
            <a:spLocks noGrp="1"/>
          </p:cNvSpPr>
          <p:nvPr>
            <p:ph type="sldNum" sz="quarter" idx="10"/>
          </p:nvPr>
        </p:nvSpPr>
        <p:spPr/>
        <p:txBody>
          <a:bodyPr/>
          <a:lstStyle/>
          <a:p>
            <a:pPr>
              <a:defRPr/>
            </a:pPr>
            <a:fld id="{989359EF-5F26-45E6-A63B-03DBC882836B}" type="slidenum">
              <a:rPr lang="en-US" smtClean="0"/>
              <a:pPr>
                <a:defRPr/>
              </a:pPr>
              <a:t>10</a:t>
            </a:fld>
            <a:endParaRPr lang="en-US"/>
          </a:p>
        </p:txBody>
      </p:sp>
    </p:spTree>
    <p:extLst>
      <p:ext uri="{BB962C8B-B14F-4D97-AF65-F5344CB8AC3E}">
        <p14:creationId xmlns:p14="http://schemas.microsoft.com/office/powerpoint/2010/main" val="241271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57200" y="720725"/>
            <a:ext cx="6400800" cy="3600450"/>
          </a:xfrm>
          <a:ln/>
        </p:spPr>
      </p:sp>
      <p:sp>
        <p:nvSpPr>
          <p:cNvPr id="104451" name="Notes Placeholder 2"/>
          <p:cNvSpPr>
            <a:spLocks noGrp="1"/>
          </p:cNvSpPr>
          <p:nvPr>
            <p:ph type="body" idx="1"/>
          </p:nvPr>
        </p:nvSpPr>
        <p:spPr>
          <a:noFill/>
          <a:ln/>
        </p:spPr>
        <p:txBody>
          <a:bodyPr/>
          <a:lstStyle/>
          <a:p>
            <a:r>
              <a:rPr lang="en-US" dirty="0"/>
              <a:t>MAST,</a:t>
            </a:r>
            <a:r>
              <a:rPr lang="en-US" baseline="0" dirty="0"/>
              <a:t> 22 Q, past 12 mos.</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hlinkClick r:id="rId3"/>
              </a:rPr>
              <a:t>Alcohol Use Disorders Identification Test (AUDIT)</a:t>
            </a:r>
            <a:r>
              <a:rPr lang="en-US" b="1" i="0" dirty="0"/>
              <a:t> 10 items</a:t>
            </a:r>
          </a:p>
          <a:p>
            <a:endParaRPr lang="en-US" dirty="0"/>
          </a:p>
          <a:p>
            <a:endParaRPr lang="en-US" dirty="0"/>
          </a:p>
          <a:p>
            <a:r>
              <a:rPr lang="en-US" b="1" dirty="0">
                <a:hlinkClick r:id="rId4"/>
              </a:rPr>
              <a:t>Drug Abuse Screening Test (DAST)</a:t>
            </a:r>
            <a:r>
              <a:rPr lang="en-US" b="1" dirty="0"/>
              <a:t>  20 questions</a:t>
            </a:r>
          </a:p>
          <a:p>
            <a:endParaRPr lang="en-US" dirty="0">
              <a:effectLst/>
            </a:endParaRPr>
          </a:p>
          <a:p>
            <a:endParaRPr lang="en-US" dirty="0"/>
          </a:p>
        </p:txBody>
      </p:sp>
      <p:sp>
        <p:nvSpPr>
          <p:cNvPr id="104452" name="Slide Number Placeholder 3"/>
          <p:cNvSpPr>
            <a:spLocks noGrp="1"/>
          </p:cNvSpPr>
          <p:nvPr>
            <p:ph type="sldNum" sz="quarter" idx="5"/>
          </p:nvPr>
        </p:nvSpPr>
        <p:spPr>
          <a:noFill/>
        </p:spPr>
        <p:txBody>
          <a:bodyPr/>
          <a:lstStyle/>
          <a:p>
            <a:fld id="{B93C7B9F-99A3-4729-A1C0-B9EAEE4E58C1}" type="slidenum">
              <a:rPr lang="en-US" smtClean="0"/>
              <a:pPr/>
              <a:t>11</a:t>
            </a:fld>
            <a:endParaRPr lang="en-US"/>
          </a:p>
        </p:txBody>
      </p:sp>
    </p:spTree>
    <p:extLst>
      <p:ext uri="{BB962C8B-B14F-4D97-AF65-F5344CB8AC3E}">
        <p14:creationId xmlns:p14="http://schemas.microsoft.com/office/powerpoint/2010/main" val="242790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57200" y="720725"/>
            <a:ext cx="6400800" cy="3600450"/>
          </a:xfrm>
          <a:ln/>
        </p:spPr>
      </p:sp>
      <p:sp>
        <p:nvSpPr>
          <p:cNvPr id="105475" name="Notes Placeholder 2"/>
          <p:cNvSpPr>
            <a:spLocks noGrp="1"/>
          </p:cNvSpPr>
          <p:nvPr>
            <p:ph type="body" idx="1"/>
          </p:nvPr>
        </p:nvSpPr>
        <p:spPr>
          <a:noFill/>
          <a:ln/>
        </p:spPr>
        <p:txBody>
          <a:bodyPr/>
          <a:lstStyle/>
          <a:p>
            <a:endParaRPr lang="en-US" dirty="0"/>
          </a:p>
        </p:txBody>
      </p:sp>
      <p:sp>
        <p:nvSpPr>
          <p:cNvPr id="105476" name="Slide Number Placeholder 3"/>
          <p:cNvSpPr>
            <a:spLocks noGrp="1"/>
          </p:cNvSpPr>
          <p:nvPr>
            <p:ph type="sldNum" sz="quarter" idx="5"/>
          </p:nvPr>
        </p:nvSpPr>
        <p:spPr>
          <a:noFill/>
        </p:spPr>
        <p:txBody>
          <a:bodyPr/>
          <a:lstStyle/>
          <a:p>
            <a:fld id="{839DF4C5-6DFE-4566-AE5A-1C3FB029B089}" type="slidenum">
              <a:rPr lang="en-US" smtClean="0"/>
              <a:pPr/>
              <a:t>12</a:t>
            </a:fld>
            <a:endParaRPr lang="en-US"/>
          </a:p>
        </p:txBody>
      </p:sp>
    </p:spTree>
    <p:extLst>
      <p:ext uri="{BB962C8B-B14F-4D97-AF65-F5344CB8AC3E}">
        <p14:creationId xmlns:p14="http://schemas.microsoft.com/office/powerpoint/2010/main" val="262508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457200" y="720725"/>
            <a:ext cx="6400800" cy="3600450"/>
          </a:xfrm>
          <a:ln/>
        </p:spPr>
      </p:sp>
      <p:sp>
        <p:nvSpPr>
          <p:cNvPr id="106499" name="Notes Placeholder 2"/>
          <p:cNvSpPr>
            <a:spLocks noGrp="1"/>
          </p:cNvSpPr>
          <p:nvPr>
            <p:ph type="body" idx="1"/>
          </p:nvPr>
        </p:nvSpPr>
        <p:spPr>
          <a:noFill/>
          <a:ln/>
        </p:spPr>
        <p:txBody>
          <a:bodyPr/>
          <a:lstStyle/>
          <a:p>
            <a:r>
              <a:rPr lang="en-US" dirty="0"/>
              <a:t>Where</a:t>
            </a:r>
            <a:r>
              <a:rPr lang="en-US" baseline="0" dirty="0"/>
              <a:t> they come from, population, communities</a:t>
            </a:r>
          </a:p>
          <a:p>
            <a:endParaRPr lang="en-US" baseline="0" dirty="0"/>
          </a:p>
          <a:p>
            <a:r>
              <a:rPr lang="en-US" b="1" dirty="0"/>
              <a:t>Cognitive functions</a:t>
            </a:r>
            <a:r>
              <a:rPr lang="en-US" dirty="0"/>
              <a:t> encompass reasoning, memory , attention, and language and lead directly to the attainment of information thus, knowledge.</a:t>
            </a:r>
          </a:p>
        </p:txBody>
      </p:sp>
      <p:sp>
        <p:nvSpPr>
          <p:cNvPr id="106500" name="Slide Number Placeholder 3"/>
          <p:cNvSpPr>
            <a:spLocks noGrp="1"/>
          </p:cNvSpPr>
          <p:nvPr>
            <p:ph type="sldNum" sz="quarter" idx="5"/>
          </p:nvPr>
        </p:nvSpPr>
        <p:spPr>
          <a:noFill/>
        </p:spPr>
        <p:txBody>
          <a:bodyPr/>
          <a:lstStyle/>
          <a:p>
            <a:fld id="{11E4ABAD-81F2-4D20-8B34-86A2FB17F887}" type="slidenum">
              <a:rPr lang="en-US" smtClean="0"/>
              <a:pPr/>
              <a:t>13</a:t>
            </a:fld>
            <a:endParaRPr lang="en-US"/>
          </a:p>
        </p:txBody>
      </p:sp>
    </p:spTree>
    <p:extLst>
      <p:ext uri="{BB962C8B-B14F-4D97-AF65-F5344CB8AC3E}">
        <p14:creationId xmlns:p14="http://schemas.microsoft.com/office/powerpoint/2010/main" val="354891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57200" y="720725"/>
            <a:ext cx="6400800" cy="3600450"/>
          </a:xfrm>
          <a:ln/>
        </p:spPr>
      </p:sp>
      <p:sp>
        <p:nvSpPr>
          <p:cNvPr id="107523" name="Notes Placeholder 2"/>
          <p:cNvSpPr>
            <a:spLocks noGrp="1"/>
          </p:cNvSpPr>
          <p:nvPr>
            <p:ph type="body" idx="1"/>
          </p:nvPr>
        </p:nvSpPr>
        <p:spPr>
          <a:noFill/>
          <a:ln/>
        </p:spPr>
        <p:txBody>
          <a:bodyPr/>
          <a:lstStyle/>
          <a:p>
            <a:r>
              <a:rPr lang="en-US" dirty="0"/>
              <a:t>action or process of classifying something according to shared qualities or characteristics.</a:t>
            </a:r>
          </a:p>
          <a:p>
            <a:endParaRPr lang="en-US" dirty="0"/>
          </a:p>
          <a:p>
            <a:r>
              <a:rPr lang="en-US" u="none" dirty="0">
                <a:hlinkClick r:id="rId3"/>
              </a:rPr>
              <a:t>classifying</a:t>
            </a:r>
            <a:r>
              <a:rPr lang="en-US" u="none" dirty="0"/>
              <a:t>, </a:t>
            </a:r>
            <a:r>
              <a:rPr lang="en-US" u="none" dirty="0">
                <a:hlinkClick r:id="rId4"/>
              </a:rPr>
              <a:t>grouping</a:t>
            </a:r>
            <a:r>
              <a:rPr lang="en-US" u="none" dirty="0"/>
              <a:t>, , </a:t>
            </a:r>
            <a:r>
              <a:rPr lang="en-US" u="none" dirty="0">
                <a:hlinkClick r:id="rId5"/>
              </a:rPr>
              <a:t>ranking</a:t>
            </a:r>
            <a:endParaRPr lang="en-US" u="none" dirty="0"/>
          </a:p>
          <a:p>
            <a:r>
              <a:rPr lang="en-US" dirty="0"/>
              <a:t>approach to figuring out the</a:t>
            </a:r>
            <a:r>
              <a:rPr lang="en-US" baseline="0" dirty="0"/>
              <a:t> reasons an individuals</a:t>
            </a:r>
            <a:r>
              <a:rPr lang="en-US" dirty="0"/>
              <a:t> behaves certain ways</a:t>
            </a:r>
          </a:p>
          <a:p>
            <a:endParaRPr lang="en-US" u="none" dirty="0"/>
          </a:p>
          <a:p>
            <a:r>
              <a:rPr lang="en-US" dirty="0"/>
              <a:t>resources (social, physical, human and cultural,</a:t>
            </a:r>
            <a:r>
              <a:rPr lang="en-US" baseline="0" dirty="0"/>
              <a:t> spiritual</a:t>
            </a:r>
            <a:r>
              <a:rPr lang="en-US" dirty="0"/>
              <a:t>), which are necessary to begin and maintain </a:t>
            </a:r>
            <a:r>
              <a:rPr lang="en-US" i="1" dirty="0"/>
              <a:t>recovery</a:t>
            </a:r>
            <a:r>
              <a:rPr lang="en-US" dirty="0"/>
              <a:t> </a:t>
            </a:r>
          </a:p>
          <a:p>
            <a:endParaRPr lang="en-US" u="none" dirty="0"/>
          </a:p>
          <a:p>
            <a:r>
              <a:rPr lang="en-US" sz="1200" b="1" i="0" u="none" strike="noStrike" kern="1200" dirty="0">
                <a:solidFill>
                  <a:schemeClr val="tx1"/>
                </a:solidFill>
                <a:effectLst/>
                <a:latin typeface="Times New Roman" pitchFamily="18" charset="0"/>
                <a:ea typeface="+mn-ea"/>
                <a:cs typeface="+mn-cs"/>
              </a:rPr>
              <a:t>Recovery capital</a:t>
            </a:r>
            <a:r>
              <a:rPr lang="en-US" sz="1200" b="0" i="0" u="none" strike="noStrike" kern="1200" dirty="0">
                <a:solidFill>
                  <a:schemeClr val="tx1"/>
                </a:solidFill>
                <a:effectLst/>
                <a:latin typeface="Times New Roman" pitchFamily="18" charset="0"/>
                <a:ea typeface="+mn-ea"/>
                <a:cs typeface="+mn-cs"/>
              </a:rPr>
              <a:t> is the depth and breadth of internal and external </a:t>
            </a:r>
            <a:r>
              <a:rPr lang="en-US" sz="1200" b="1" i="0" u="none" strike="noStrike" kern="1200" dirty="0">
                <a:solidFill>
                  <a:schemeClr val="tx1"/>
                </a:solidFill>
                <a:effectLst/>
                <a:latin typeface="Times New Roman" pitchFamily="18" charset="0"/>
                <a:ea typeface="+mn-ea"/>
                <a:cs typeface="+mn-cs"/>
              </a:rPr>
              <a:t>resources</a:t>
            </a:r>
            <a:r>
              <a:rPr lang="en-US" sz="1200" b="0" i="0" u="none" strike="noStrike" kern="1200" dirty="0">
                <a:solidFill>
                  <a:schemeClr val="tx1"/>
                </a:solidFill>
                <a:effectLst/>
                <a:latin typeface="Times New Roman" pitchFamily="18" charset="0"/>
                <a:ea typeface="+mn-ea"/>
                <a:cs typeface="+mn-cs"/>
              </a:rPr>
              <a:t> that can be used by someone to begin and sustain wellness from addiction.</a:t>
            </a:r>
            <a:endParaRPr lang="en-US" u="none" dirty="0"/>
          </a:p>
        </p:txBody>
      </p:sp>
      <p:sp>
        <p:nvSpPr>
          <p:cNvPr id="107524" name="Slide Number Placeholder 3"/>
          <p:cNvSpPr>
            <a:spLocks noGrp="1"/>
          </p:cNvSpPr>
          <p:nvPr>
            <p:ph type="sldNum" sz="quarter" idx="5"/>
          </p:nvPr>
        </p:nvSpPr>
        <p:spPr>
          <a:noFill/>
        </p:spPr>
        <p:txBody>
          <a:bodyPr/>
          <a:lstStyle/>
          <a:p>
            <a:fld id="{12CB366F-921C-48C0-A23A-8A240F0778B6}" type="slidenum">
              <a:rPr lang="en-US" smtClean="0"/>
              <a:pPr/>
              <a:t>14</a:t>
            </a:fld>
            <a:endParaRPr lang="en-US"/>
          </a:p>
        </p:txBody>
      </p:sp>
    </p:spTree>
    <p:extLst>
      <p:ext uri="{BB962C8B-B14F-4D97-AF65-F5344CB8AC3E}">
        <p14:creationId xmlns:p14="http://schemas.microsoft.com/office/powerpoint/2010/main" val="74348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16</a:t>
            </a:fld>
            <a:endParaRPr lang="en-US"/>
          </a:p>
        </p:txBody>
      </p:sp>
    </p:spTree>
    <p:extLst>
      <p:ext uri="{BB962C8B-B14F-4D97-AF65-F5344CB8AC3E}">
        <p14:creationId xmlns:p14="http://schemas.microsoft.com/office/powerpoint/2010/main" val="834245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457200" y="720725"/>
            <a:ext cx="6400800" cy="3600450"/>
          </a:xfrm>
          <a:ln/>
        </p:spPr>
      </p:sp>
      <p:sp>
        <p:nvSpPr>
          <p:cNvPr id="108547" name="Notes Placeholder 2"/>
          <p:cNvSpPr>
            <a:spLocks noGrp="1"/>
          </p:cNvSpPr>
          <p:nvPr>
            <p:ph type="body" idx="1"/>
          </p:nvPr>
        </p:nvSpPr>
        <p:spPr>
          <a:noFill/>
          <a:ln/>
        </p:spPr>
        <p:txBody>
          <a:bodyPr/>
          <a:lstStyle/>
          <a:p>
            <a:r>
              <a:rPr lang="en-US" dirty="0"/>
              <a:t>Observable issues that indication active use:  Are they shaking,</a:t>
            </a:r>
            <a:r>
              <a:rPr lang="en-US" baseline="0" dirty="0"/>
              <a:t> having difficulty concentrating?</a:t>
            </a:r>
          </a:p>
          <a:p>
            <a:r>
              <a:rPr lang="en-US" baseline="0" dirty="0"/>
              <a:t>Looking at this, if a patient is coming off alcohol, they may feel very alert, while substances such as meth, they may be tired.</a:t>
            </a:r>
          </a:p>
          <a:p>
            <a:r>
              <a:rPr lang="en-US" baseline="0" dirty="0"/>
              <a:t>Can you smell any substances?</a:t>
            </a:r>
            <a:endParaRPr lang="en-US" dirty="0"/>
          </a:p>
        </p:txBody>
      </p:sp>
      <p:sp>
        <p:nvSpPr>
          <p:cNvPr id="108548" name="Slide Number Placeholder 3"/>
          <p:cNvSpPr>
            <a:spLocks noGrp="1"/>
          </p:cNvSpPr>
          <p:nvPr>
            <p:ph type="sldNum" sz="quarter" idx="5"/>
          </p:nvPr>
        </p:nvSpPr>
        <p:spPr>
          <a:noFill/>
        </p:spPr>
        <p:txBody>
          <a:bodyPr/>
          <a:lstStyle/>
          <a:p>
            <a:fld id="{C014FB80-E4A9-44DB-A314-A7C238E31CE0}" type="slidenum">
              <a:rPr lang="en-US" smtClean="0"/>
              <a:pPr/>
              <a:t>17</a:t>
            </a:fld>
            <a:endParaRPr lang="en-US"/>
          </a:p>
        </p:txBody>
      </p:sp>
    </p:spTree>
    <p:extLst>
      <p:ext uri="{BB962C8B-B14F-4D97-AF65-F5344CB8AC3E}">
        <p14:creationId xmlns:p14="http://schemas.microsoft.com/office/powerpoint/2010/main" val="142277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457200" y="720725"/>
            <a:ext cx="6400800" cy="3600450"/>
          </a:xfrm>
          <a:ln/>
        </p:spPr>
      </p:sp>
      <p:sp>
        <p:nvSpPr>
          <p:cNvPr id="109571" name="Notes Placeholder 2"/>
          <p:cNvSpPr>
            <a:spLocks noGrp="1"/>
          </p:cNvSpPr>
          <p:nvPr>
            <p:ph type="body" idx="1"/>
          </p:nvPr>
        </p:nvSpPr>
        <p:spPr>
          <a:noFill/>
          <a:ln/>
        </p:spPr>
        <p:txBody>
          <a:bodyPr/>
          <a:lstStyle/>
          <a:p>
            <a:r>
              <a:rPr lang="en-US" dirty="0"/>
              <a:t>DSM can also be used to rule out a SUD. </a:t>
            </a:r>
          </a:p>
          <a:p>
            <a:endParaRPr lang="en-US" dirty="0"/>
          </a:p>
          <a:p>
            <a:r>
              <a:rPr lang="en-US" dirty="0"/>
              <a:t>Often focus on the previous 12 months</a:t>
            </a:r>
          </a:p>
          <a:p>
            <a:endParaRPr lang="en-US" dirty="0"/>
          </a:p>
          <a:p>
            <a:r>
              <a:rPr lang="en-US" dirty="0"/>
              <a:t>Collateral information is key to making an informed, accurate, and objective classification (i.e. SUD diagnosis) </a:t>
            </a:r>
          </a:p>
        </p:txBody>
      </p:sp>
      <p:sp>
        <p:nvSpPr>
          <p:cNvPr id="109572" name="Slide Number Placeholder 3"/>
          <p:cNvSpPr>
            <a:spLocks noGrp="1"/>
          </p:cNvSpPr>
          <p:nvPr>
            <p:ph type="sldNum" sz="quarter" idx="5"/>
          </p:nvPr>
        </p:nvSpPr>
        <p:spPr>
          <a:noFill/>
        </p:spPr>
        <p:txBody>
          <a:bodyPr/>
          <a:lstStyle/>
          <a:p>
            <a:fld id="{8A353DC9-E0AF-4546-AD5B-BB7DE8592EC6}" type="slidenum">
              <a:rPr lang="en-US" smtClean="0"/>
              <a:pPr/>
              <a:t>18</a:t>
            </a:fld>
            <a:endParaRPr lang="en-US"/>
          </a:p>
        </p:txBody>
      </p:sp>
    </p:spTree>
    <p:extLst>
      <p:ext uri="{BB962C8B-B14F-4D97-AF65-F5344CB8AC3E}">
        <p14:creationId xmlns:p14="http://schemas.microsoft.com/office/powerpoint/2010/main" val="3276447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457200" y="720725"/>
            <a:ext cx="6400800" cy="3600450"/>
          </a:xfrm>
          <a:ln/>
        </p:spPr>
      </p:sp>
      <p:sp>
        <p:nvSpPr>
          <p:cNvPr id="110595" name="Notes Placeholder 2"/>
          <p:cNvSpPr>
            <a:spLocks noGrp="1"/>
          </p:cNvSpPr>
          <p:nvPr>
            <p:ph type="body" idx="1"/>
          </p:nvPr>
        </p:nvSpPr>
        <p:spPr>
          <a:noFill/>
          <a:ln/>
        </p:spPr>
        <p:txBody>
          <a:bodyPr/>
          <a:lstStyle/>
          <a:p>
            <a:r>
              <a:rPr lang="en-US" dirty="0"/>
              <a:t>Strengths</a:t>
            </a:r>
            <a:r>
              <a:rPr lang="en-US" baseline="0" dirty="0"/>
              <a:t> can be of use to get patients to remain on track</a:t>
            </a:r>
          </a:p>
          <a:p>
            <a:endParaRPr lang="en-US" baseline="0" dirty="0"/>
          </a:p>
          <a:p>
            <a:r>
              <a:rPr lang="en-US" baseline="0" dirty="0"/>
              <a:t>Culture is seen as a strength.  Prevention tool.</a:t>
            </a:r>
            <a:endParaRPr lang="en-US" dirty="0"/>
          </a:p>
        </p:txBody>
      </p:sp>
      <p:sp>
        <p:nvSpPr>
          <p:cNvPr id="110596" name="Slide Number Placeholder 3"/>
          <p:cNvSpPr>
            <a:spLocks noGrp="1"/>
          </p:cNvSpPr>
          <p:nvPr>
            <p:ph type="sldNum" sz="quarter" idx="5"/>
          </p:nvPr>
        </p:nvSpPr>
        <p:spPr>
          <a:noFill/>
        </p:spPr>
        <p:txBody>
          <a:bodyPr/>
          <a:lstStyle/>
          <a:p>
            <a:fld id="{C8720776-13D1-4C1F-A344-7433E2055013}" type="slidenum">
              <a:rPr lang="en-US" smtClean="0"/>
              <a:pPr/>
              <a:t>19</a:t>
            </a:fld>
            <a:endParaRPr lang="en-US"/>
          </a:p>
        </p:txBody>
      </p:sp>
    </p:spTree>
    <p:extLst>
      <p:ext uri="{BB962C8B-B14F-4D97-AF65-F5344CB8AC3E}">
        <p14:creationId xmlns:p14="http://schemas.microsoft.com/office/powerpoint/2010/main" val="2494706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457200" y="720725"/>
            <a:ext cx="6400800" cy="3600450"/>
          </a:xfrm>
          <a:ln/>
        </p:spPr>
      </p:sp>
      <p:sp>
        <p:nvSpPr>
          <p:cNvPr id="111619" name="Notes Placeholder 2"/>
          <p:cNvSpPr>
            <a:spLocks noGrp="1"/>
          </p:cNvSpPr>
          <p:nvPr>
            <p:ph type="body" idx="1"/>
          </p:nvPr>
        </p:nvSpPr>
        <p:spPr>
          <a:noFill/>
          <a:ln/>
        </p:spPr>
        <p:txBody>
          <a:bodyPr/>
          <a:lstStyle/>
          <a:p>
            <a:r>
              <a:rPr lang="en-US" dirty="0"/>
              <a:t>Family,</a:t>
            </a:r>
            <a:r>
              <a:rPr lang="en-US" baseline="0" dirty="0"/>
              <a:t> Friends, home environment, leisure- such as watching games with friends whom use-  The game itself may become attributed with use.</a:t>
            </a:r>
          </a:p>
          <a:p>
            <a:endParaRPr lang="en-US" baseline="0" dirty="0"/>
          </a:p>
          <a:p>
            <a:r>
              <a:rPr lang="en-US" baseline="0" dirty="0"/>
              <a:t>Depression-  alcohol is a depressant, so it can actually make matters worse.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Recent break-up, divorce, loss of loved one-   Reliance upon a crutch or coping tool like this may lead to consequences.</a:t>
            </a:r>
          </a:p>
          <a:p>
            <a:endParaRPr lang="en-US" dirty="0"/>
          </a:p>
        </p:txBody>
      </p:sp>
      <p:sp>
        <p:nvSpPr>
          <p:cNvPr id="111620" name="Slide Number Placeholder 3"/>
          <p:cNvSpPr>
            <a:spLocks noGrp="1"/>
          </p:cNvSpPr>
          <p:nvPr>
            <p:ph type="sldNum" sz="quarter" idx="5"/>
          </p:nvPr>
        </p:nvSpPr>
        <p:spPr>
          <a:noFill/>
        </p:spPr>
        <p:txBody>
          <a:bodyPr/>
          <a:lstStyle/>
          <a:p>
            <a:fld id="{CA1BABC2-85FB-4B48-856B-A3CACD11D829}" type="slidenum">
              <a:rPr lang="en-US" smtClean="0"/>
              <a:pPr/>
              <a:t>20</a:t>
            </a:fld>
            <a:endParaRPr lang="en-US"/>
          </a:p>
        </p:txBody>
      </p:sp>
    </p:spTree>
    <p:extLst>
      <p:ext uri="{BB962C8B-B14F-4D97-AF65-F5344CB8AC3E}">
        <p14:creationId xmlns:p14="http://schemas.microsoft.com/office/powerpoint/2010/main" val="240078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57200" y="720725"/>
            <a:ext cx="6400800" cy="3600450"/>
          </a:xfrm>
          <a:ln/>
        </p:spPr>
      </p:sp>
      <p:sp>
        <p:nvSpPr>
          <p:cNvPr id="97283" name="Notes Placeholder 2"/>
          <p:cNvSpPr>
            <a:spLocks noGrp="1"/>
          </p:cNvSpPr>
          <p:nvPr>
            <p:ph type="body" idx="1"/>
          </p:nvPr>
        </p:nvSpPr>
        <p:spPr>
          <a:noFill/>
          <a:ln/>
        </p:spPr>
        <p:txBody>
          <a:bodyPr/>
          <a:lstStyle/>
          <a:p>
            <a:r>
              <a:rPr lang="en-US" sz="1200" kern="1200" dirty="0">
                <a:solidFill>
                  <a:schemeClr val="tx1"/>
                </a:solidFill>
                <a:effectLst/>
                <a:latin typeface="Times New Roman" pitchFamily="18" charset="0"/>
                <a:ea typeface="+mn-ea"/>
                <a:cs typeface="+mn-cs"/>
              </a:rPr>
              <a:t>Purpose of </a:t>
            </a:r>
            <a:r>
              <a:rPr lang="en-US" sz="1200" b="1" kern="1200" dirty="0">
                <a:solidFill>
                  <a:schemeClr val="tx1"/>
                </a:solidFill>
                <a:effectLst/>
                <a:latin typeface="Times New Roman" pitchFamily="18" charset="0"/>
                <a:ea typeface="+mn-ea"/>
                <a:cs typeface="+mn-cs"/>
              </a:rPr>
              <a:t>screening</a:t>
            </a:r>
            <a:r>
              <a:rPr lang="en-US" sz="1200" kern="1200" dirty="0">
                <a:solidFill>
                  <a:schemeClr val="tx1"/>
                </a:solidFill>
                <a:effectLst/>
                <a:latin typeface="Times New Roman" pitchFamily="18" charset="0"/>
                <a:ea typeface="+mn-ea"/>
                <a:cs typeface="+mn-cs"/>
              </a:rPr>
              <a:t> is to determine whether an individual needs an assessment. </a:t>
            </a:r>
          </a:p>
          <a:p>
            <a:r>
              <a:rPr lang="en-US" sz="1200" kern="1200" dirty="0">
                <a:solidFill>
                  <a:schemeClr val="tx1"/>
                </a:solidFill>
                <a:effectLst/>
                <a:latin typeface="Times New Roman" pitchFamily="18" charset="0"/>
                <a:ea typeface="+mn-ea"/>
                <a:cs typeface="+mn-cs"/>
              </a:rPr>
              <a:t>The purpose of </a:t>
            </a:r>
            <a:r>
              <a:rPr lang="en-US" sz="1200" b="1" kern="1200" dirty="0">
                <a:solidFill>
                  <a:schemeClr val="tx1"/>
                </a:solidFill>
                <a:effectLst/>
                <a:latin typeface="Times New Roman" pitchFamily="18" charset="0"/>
                <a:ea typeface="+mn-ea"/>
                <a:cs typeface="+mn-cs"/>
              </a:rPr>
              <a:t>assessment</a:t>
            </a:r>
            <a:r>
              <a:rPr lang="en-US" sz="1200" kern="1200" dirty="0">
                <a:solidFill>
                  <a:schemeClr val="tx1"/>
                </a:solidFill>
                <a:effectLst/>
                <a:latin typeface="Times New Roman" pitchFamily="18" charset="0"/>
                <a:ea typeface="+mn-ea"/>
                <a:cs typeface="+mn-cs"/>
              </a:rPr>
              <a:t> is to gather the detailed information needed to develop a treatment plan that meets the individual needs</a:t>
            </a:r>
            <a:endParaRPr lang="en-US" dirty="0"/>
          </a:p>
        </p:txBody>
      </p:sp>
      <p:sp>
        <p:nvSpPr>
          <p:cNvPr id="97284" name="Slide Number Placeholder 3"/>
          <p:cNvSpPr>
            <a:spLocks noGrp="1"/>
          </p:cNvSpPr>
          <p:nvPr>
            <p:ph type="sldNum" sz="quarter" idx="5"/>
          </p:nvPr>
        </p:nvSpPr>
        <p:spPr>
          <a:noFill/>
        </p:spPr>
        <p:txBody>
          <a:bodyPr/>
          <a:lstStyle/>
          <a:p>
            <a:fld id="{F2A62866-3BB7-43AB-A7FD-5E3505CE4BDC}" type="slidenum">
              <a:rPr lang="en-US" smtClean="0"/>
              <a:pPr/>
              <a:t>2</a:t>
            </a:fld>
            <a:endParaRPr lang="en-US"/>
          </a:p>
        </p:txBody>
      </p:sp>
    </p:spTree>
    <p:extLst>
      <p:ext uri="{BB962C8B-B14F-4D97-AF65-F5344CB8AC3E}">
        <p14:creationId xmlns:p14="http://schemas.microsoft.com/office/powerpoint/2010/main" val="114172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457200" y="720725"/>
            <a:ext cx="6400800" cy="3600450"/>
          </a:xfrm>
          <a:ln/>
        </p:spPr>
      </p:sp>
      <p:sp>
        <p:nvSpPr>
          <p:cNvPr id="113667" name="Notes Placeholder 2"/>
          <p:cNvSpPr>
            <a:spLocks noGrp="1"/>
          </p:cNvSpPr>
          <p:nvPr>
            <p:ph type="body" idx="1"/>
          </p:nvPr>
        </p:nvSpPr>
        <p:spPr>
          <a:noFill/>
          <a:ln/>
        </p:spPr>
        <p:txBody>
          <a:bodyPr/>
          <a:lstStyle/>
          <a:p>
            <a:r>
              <a:rPr lang="en-US" dirty="0"/>
              <a:t>Face to Face allows for the use of micro-counseling</a:t>
            </a:r>
            <a:r>
              <a:rPr lang="en-US" baseline="0" dirty="0"/>
              <a:t> skills.  </a:t>
            </a:r>
          </a:p>
          <a:p>
            <a:r>
              <a:rPr lang="en-US" baseline="0" dirty="0"/>
              <a:t>Body language – posture ( Crossing arms, sitting up straight )  Gestures ( hands are expressive), Facial Expression ( anger, fear) Eye movements.</a:t>
            </a:r>
          </a:p>
          <a:p>
            <a:endParaRPr lang="en-US" baseline="0" dirty="0"/>
          </a:p>
          <a:p>
            <a:r>
              <a:rPr lang="en-US" baseline="0" dirty="0"/>
              <a:t>You are gathering comprehensive information; you must try to stay objective and on task during the assessment process.  </a:t>
            </a:r>
            <a:endParaRPr lang="en-US" dirty="0"/>
          </a:p>
        </p:txBody>
      </p:sp>
      <p:sp>
        <p:nvSpPr>
          <p:cNvPr id="113668" name="Slide Number Placeholder 3"/>
          <p:cNvSpPr>
            <a:spLocks noGrp="1"/>
          </p:cNvSpPr>
          <p:nvPr>
            <p:ph type="sldNum" sz="quarter" idx="5"/>
          </p:nvPr>
        </p:nvSpPr>
        <p:spPr>
          <a:noFill/>
        </p:spPr>
        <p:txBody>
          <a:bodyPr/>
          <a:lstStyle/>
          <a:p>
            <a:fld id="{EECD8665-1768-4E2C-A3B2-C8811A446BBE}" type="slidenum">
              <a:rPr lang="en-US" smtClean="0"/>
              <a:pPr/>
              <a:t>21</a:t>
            </a:fld>
            <a:endParaRPr lang="en-US"/>
          </a:p>
        </p:txBody>
      </p:sp>
    </p:spTree>
    <p:extLst>
      <p:ext uri="{BB962C8B-B14F-4D97-AF65-F5344CB8AC3E}">
        <p14:creationId xmlns:p14="http://schemas.microsoft.com/office/powerpoint/2010/main" val="2572771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457200" y="720725"/>
            <a:ext cx="6400800" cy="3600450"/>
          </a:xfrm>
          <a:ln/>
        </p:spPr>
      </p:sp>
      <p:sp>
        <p:nvSpPr>
          <p:cNvPr id="114691" name="Notes Placeholder 2"/>
          <p:cNvSpPr>
            <a:spLocks noGrp="1"/>
          </p:cNvSpPr>
          <p:nvPr>
            <p:ph type="body" idx="1"/>
          </p:nvPr>
        </p:nvSpPr>
        <p:spPr>
          <a:noFill/>
          <a:ln/>
        </p:spPr>
        <p:txBody>
          <a:bodyPr/>
          <a:lstStyle/>
          <a:p>
            <a:endParaRPr lang="en-US"/>
          </a:p>
        </p:txBody>
      </p:sp>
      <p:sp>
        <p:nvSpPr>
          <p:cNvPr id="114692" name="Slide Number Placeholder 3"/>
          <p:cNvSpPr>
            <a:spLocks noGrp="1"/>
          </p:cNvSpPr>
          <p:nvPr>
            <p:ph type="sldNum" sz="quarter" idx="5"/>
          </p:nvPr>
        </p:nvSpPr>
        <p:spPr>
          <a:noFill/>
        </p:spPr>
        <p:txBody>
          <a:bodyPr/>
          <a:lstStyle/>
          <a:p>
            <a:fld id="{FF7A9D51-24AA-4097-940E-53C4E398CC0F}" type="slidenum">
              <a:rPr lang="en-US" smtClean="0"/>
              <a:pPr/>
              <a:t>22</a:t>
            </a:fld>
            <a:endParaRPr lang="en-US"/>
          </a:p>
        </p:txBody>
      </p:sp>
    </p:spTree>
    <p:extLst>
      <p:ext uri="{BB962C8B-B14F-4D97-AF65-F5344CB8AC3E}">
        <p14:creationId xmlns:p14="http://schemas.microsoft.com/office/powerpoint/2010/main" val="39315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457200" y="720725"/>
            <a:ext cx="6400800" cy="3600450"/>
          </a:xfrm>
          <a:ln/>
        </p:spPr>
      </p:sp>
      <p:sp>
        <p:nvSpPr>
          <p:cNvPr id="115715" name="Notes Placeholder 2"/>
          <p:cNvSpPr>
            <a:spLocks noGrp="1"/>
          </p:cNvSpPr>
          <p:nvPr>
            <p:ph type="body" idx="1"/>
          </p:nvPr>
        </p:nvSpPr>
        <p:spPr>
          <a:noFill/>
          <a:ln/>
        </p:spPr>
        <p:txBody>
          <a:bodyPr/>
          <a:lstStyle/>
          <a:p>
            <a:r>
              <a:rPr lang="en-US" dirty="0"/>
              <a:t>The ASI is used exclusively in the Accucare system with IHS.  </a:t>
            </a:r>
          </a:p>
          <a:p>
            <a:endParaRPr lang="en-US" dirty="0"/>
          </a:p>
          <a:p>
            <a:r>
              <a:rPr lang="en-US" dirty="0"/>
              <a:t>Rule 25 assessment </a:t>
            </a:r>
          </a:p>
        </p:txBody>
      </p:sp>
      <p:sp>
        <p:nvSpPr>
          <p:cNvPr id="115716" name="Slide Number Placeholder 3"/>
          <p:cNvSpPr>
            <a:spLocks noGrp="1"/>
          </p:cNvSpPr>
          <p:nvPr>
            <p:ph type="sldNum" sz="quarter" idx="5"/>
          </p:nvPr>
        </p:nvSpPr>
        <p:spPr>
          <a:noFill/>
        </p:spPr>
        <p:txBody>
          <a:bodyPr/>
          <a:lstStyle/>
          <a:p>
            <a:fld id="{FD0B14E7-A2E0-48A9-BE6B-D9A003F4CC7E}" type="slidenum">
              <a:rPr lang="en-US" smtClean="0"/>
              <a:pPr/>
              <a:t>23</a:t>
            </a:fld>
            <a:endParaRPr lang="en-US"/>
          </a:p>
        </p:txBody>
      </p:sp>
    </p:spTree>
    <p:extLst>
      <p:ext uri="{BB962C8B-B14F-4D97-AF65-F5344CB8AC3E}">
        <p14:creationId xmlns:p14="http://schemas.microsoft.com/office/powerpoint/2010/main" val="3243709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457200" y="720725"/>
            <a:ext cx="6400800" cy="3600450"/>
          </a:xfrm>
          <a:ln/>
        </p:spPr>
      </p:sp>
      <p:sp>
        <p:nvSpPr>
          <p:cNvPr id="116739" name="Notes Placeholder 2"/>
          <p:cNvSpPr>
            <a:spLocks noGrp="1"/>
          </p:cNvSpPr>
          <p:nvPr>
            <p:ph type="body" idx="1"/>
          </p:nvPr>
        </p:nvSpPr>
        <p:spPr>
          <a:noFill/>
          <a:ln/>
        </p:spPr>
        <p:txBody>
          <a:bodyPr/>
          <a:lstStyle/>
          <a:p>
            <a:endParaRPr lang="en-US" dirty="0"/>
          </a:p>
        </p:txBody>
      </p:sp>
      <p:sp>
        <p:nvSpPr>
          <p:cNvPr id="116740" name="Slide Number Placeholder 3"/>
          <p:cNvSpPr>
            <a:spLocks noGrp="1"/>
          </p:cNvSpPr>
          <p:nvPr>
            <p:ph type="sldNum" sz="quarter" idx="5"/>
          </p:nvPr>
        </p:nvSpPr>
        <p:spPr>
          <a:noFill/>
        </p:spPr>
        <p:txBody>
          <a:bodyPr/>
          <a:lstStyle/>
          <a:p>
            <a:fld id="{6EF27642-33A6-4703-B6AC-5864880C2B54}" type="slidenum">
              <a:rPr lang="en-US" smtClean="0"/>
              <a:pPr/>
              <a:t>24</a:t>
            </a:fld>
            <a:endParaRPr lang="en-US"/>
          </a:p>
        </p:txBody>
      </p:sp>
    </p:spTree>
    <p:extLst>
      <p:ext uri="{BB962C8B-B14F-4D97-AF65-F5344CB8AC3E}">
        <p14:creationId xmlns:p14="http://schemas.microsoft.com/office/powerpoint/2010/main" val="794448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457200" y="720725"/>
            <a:ext cx="6400800" cy="3600450"/>
          </a:xfrm>
          <a:ln/>
        </p:spPr>
      </p:sp>
      <p:sp>
        <p:nvSpPr>
          <p:cNvPr id="117763" name="Notes Placeholder 2"/>
          <p:cNvSpPr>
            <a:spLocks noGrp="1"/>
          </p:cNvSpPr>
          <p:nvPr>
            <p:ph type="body" idx="1"/>
          </p:nvPr>
        </p:nvSpPr>
        <p:spPr>
          <a:noFill/>
          <a:ln/>
        </p:spPr>
        <p:txBody>
          <a:bodyPr/>
          <a:lstStyle/>
          <a:p>
            <a:r>
              <a:rPr lang="en-US" dirty="0"/>
              <a:t>Using a calendar or common holidays or seasons can also be an effective means to establish an accurate timeline (</a:t>
            </a:r>
            <a:r>
              <a:rPr lang="en-US" dirty="0" err="1"/>
              <a:t>i.e</a:t>
            </a:r>
            <a:r>
              <a:rPr lang="en-US" dirty="0"/>
              <a:t> temporal anchors) </a:t>
            </a:r>
          </a:p>
        </p:txBody>
      </p:sp>
      <p:sp>
        <p:nvSpPr>
          <p:cNvPr id="117764" name="Slide Number Placeholder 3"/>
          <p:cNvSpPr>
            <a:spLocks noGrp="1"/>
          </p:cNvSpPr>
          <p:nvPr>
            <p:ph type="sldNum" sz="quarter" idx="5"/>
          </p:nvPr>
        </p:nvSpPr>
        <p:spPr>
          <a:noFill/>
        </p:spPr>
        <p:txBody>
          <a:bodyPr/>
          <a:lstStyle/>
          <a:p>
            <a:fld id="{BCCA8DCB-7558-4F4B-8B71-2ED2AE3B8C72}" type="slidenum">
              <a:rPr lang="en-US" smtClean="0"/>
              <a:pPr/>
              <a:t>25</a:t>
            </a:fld>
            <a:endParaRPr lang="en-US"/>
          </a:p>
        </p:txBody>
      </p:sp>
    </p:spTree>
    <p:extLst>
      <p:ext uri="{BB962C8B-B14F-4D97-AF65-F5344CB8AC3E}">
        <p14:creationId xmlns:p14="http://schemas.microsoft.com/office/powerpoint/2010/main" val="257107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457200" y="720725"/>
            <a:ext cx="6400800" cy="3600450"/>
          </a:xfrm>
          <a:ln/>
        </p:spPr>
      </p:sp>
      <p:sp>
        <p:nvSpPr>
          <p:cNvPr id="118787" name="Notes Placeholder 2"/>
          <p:cNvSpPr>
            <a:spLocks noGrp="1"/>
          </p:cNvSpPr>
          <p:nvPr>
            <p:ph type="body" idx="1"/>
          </p:nvPr>
        </p:nvSpPr>
        <p:spPr>
          <a:noFill/>
          <a:ln/>
        </p:spPr>
        <p:txBody>
          <a:bodyPr/>
          <a:lstStyle/>
          <a:p>
            <a:endParaRPr lang="en-US"/>
          </a:p>
        </p:txBody>
      </p:sp>
      <p:sp>
        <p:nvSpPr>
          <p:cNvPr id="118788" name="Slide Number Placeholder 3"/>
          <p:cNvSpPr>
            <a:spLocks noGrp="1"/>
          </p:cNvSpPr>
          <p:nvPr>
            <p:ph type="sldNum" sz="quarter" idx="5"/>
          </p:nvPr>
        </p:nvSpPr>
        <p:spPr>
          <a:noFill/>
        </p:spPr>
        <p:txBody>
          <a:bodyPr/>
          <a:lstStyle/>
          <a:p>
            <a:fld id="{355F909D-66B8-41AE-B4CF-1A707A1AA00B}" type="slidenum">
              <a:rPr lang="en-US" smtClean="0"/>
              <a:pPr/>
              <a:t>26</a:t>
            </a:fld>
            <a:endParaRPr lang="en-US"/>
          </a:p>
        </p:txBody>
      </p:sp>
    </p:spTree>
    <p:extLst>
      <p:ext uri="{BB962C8B-B14F-4D97-AF65-F5344CB8AC3E}">
        <p14:creationId xmlns:p14="http://schemas.microsoft.com/office/powerpoint/2010/main" val="353170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57200" y="720725"/>
            <a:ext cx="6400800" cy="3600450"/>
          </a:xfrm>
          <a:ln/>
        </p:spPr>
      </p:sp>
      <p:sp>
        <p:nvSpPr>
          <p:cNvPr id="119811" name="Notes Placeholder 2"/>
          <p:cNvSpPr>
            <a:spLocks noGrp="1"/>
          </p:cNvSpPr>
          <p:nvPr>
            <p:ph type="body" idx="1"/>
          </p:nvPr>
        </p:nvSpPr>
        <p:spPr>
          <a:noFill/>
          <a:ln/>
        </p:spPr>
        <p:txBody>
          <a:bodyPr/>
          <a:lstStyle/>
          <a:p>
            <a:endParaRPr lang="en-US"/>
          </a:p>
        </p:txBody>
      </p:sp>
      <p:sp>
        <p:nvSpPr>
          <p:cNvPr id="119812" name="Slide Number Placeholder 3"/>
          <p:cNvSpPr>
            <a:spLocks noGrp="1"/>
          </p:cNvSpPr>
          <p:nvPr>
            <p:ph type="sldNum" sz="quarter" idx="5"/>
          </p:nvPr>
        </p:nvSpPr>
        <p:spPr>
          <a:noFill/>
        </p:spPr>
        <p:txBody>
          <a:bodyPr/>
          <a:lstStyle/>
          <a:p>
            <a:fld id="{9DC6AC16-D092-408C-B181-7AC4186F9859}" type="slidenum">
              <a:rPr lang="en-US" smtClean="0"/>
              <a:pPr/>
              <a:t>27</a:t>
            </a:fld>
            <a:endParaRPr lang="en-US"/>
          </a:p>
        </p:txBody>
      </p:sp>
    </p:spTree>
    <p:extLst>
      <p:ext uri="{BB962C8B-B14F-4D97-AF65-F5344CB8AC3E}">
        <p14:creationId xmlns:p14="http://schemas.microsoft.com/office/powerpoint/2010/main" val="88236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457200" y="720725"/>
            <a:ext cx="6400800" cy="3600450"/>
          </a:xfrm>
          <a:ln/>
        </p:spPr>
      </p:sp>
      <p:sp>
        <p:nvSpPr>
          <p:cNvPr id="120835" name="Notes Placeholder 2"/>
          <p:cNvSpPr>
            <a:spLocks noGrp="1"/>
          </p:cNvSpPr>
          <p:nvPr>
            <p:ph type="body" idx="1"/>
          </p:nvPr>
        </p:nvSpPr>
        <p:spPr>
          <a:noFill/>
          <a:ln/>
        </p:spPr>
        <p:txBody>
          <a:bodyPr/>
          <a:lstStyle/>
          <a:p>
            <a:endParaRPr lang="en-US"/>
          </a:p>
        </p:txBody>
      </p:sp>
      <p:sp>
        <p:nvSpPr>
          <p:cNvPr id="120836" name="Slide Number Placeholder 3"/>
          <p:cNvSpPr>
            <a:spLocks noGrp="1"/>
          </p:cNvSpPr>
          <p:nvPr>
            <p:ph type="sldNum" sz="quarter" idx="5"/>
          </p:nvPr>
        </p:nvSpPr>
        <p:spPr>
          <a:noFill/>
        </p:spPr>
        <p:txBody>
          <a:bodyPr/>
          <a:lstStyle/>
          <a:p>
            <a:fld id="{0AE64B19-80F7-45EC-9894-37DCD6E3C769}" type="slidenum">
              <a:rPr lang="en-US" smtClean="0"/>
              <a:pPr/>
              <a:t>28</a:t>
            </a:fld>
            <a:endParaRPr lang="en-US"/>
          </a:p>
        </p:txBody>
      </p:sp>
    </p:spTree>
    <p:extLst>
      <p:ext uri="{BB962C8B-B14F-4D97-AF65-F5344CB8AC3E}">
        <p14:creationId xmlns:p14="http://schemas.microsoft.com/office/powerpoint/2010/main" val="1047103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457200" y="720725"/>
            <a:ext cx="6400800" cy="3600450"/>
          </a:xfrm>
          <a:ln/>
        </p:spPr>
      </p:sp>
      <p:sp>
        <p:nvSpPr>
          <p:cNvPr id="121859" name="Notes Placeholder 2"/>
          <p:cNvSpPr>
            <a:spLocks noGrp="1"/>
          </p:cNvSpPr>
          <p:nvPr>
            <p:ph type="body" idx="1"/>
          </p:nvPr>
        </p:nvSpPr>
        <p:spPr>
          <a:noFill/>
          <a:ln/>
        </p:spPr>
        <p:txBody>
          <a:bodyPr/>
          <a:lstStyle/>
          <a:p>
            <a:endParaRPr lang="en-US"/>
          </a:p>
        </p:txBody>
      </p:sp>
      <p:sp>
        <p:nvSpPr>
          <p:cNvPr id="121860" name="Slide Number Placeholder 3"/>
          <p:cNvSpPr>
            <a:spLocks noGrp="1"/>
          </p:cNvSpPr>
          <p:nvPr>
            <p:ph type="sldNum" sz="quarter" idx="5"/>
          </p:nvPr>
        </p:nvSpPr>
        <p:spPr>
          <a:noFill/>
        </p:spPr>
        <p:txBody>
          <a:bodyPr/>
          <a:lstStyle/>
          <a:p>
            <a:fld id="{27F340BE-9E19-4B12-9162-88D1B7F105A4}" type="slidenum">
              <a:rPr lang="en-US" smtClean="0"/>
              <a:pPr/>
              <a:t>29</a:t>
            </a:fld>
            <a:endParaRPr lang="en-US"/>
          </a:p>
        </p:txBody>
      </p:sp>
    </p:spTree>
    <p:extLst>
      <p:ext uri="{BB962C8B-B14F-4D97-AF65-F5344CB8AC3E}">
        <p14:creationId xmlns:p14="http://schemas.microsoft.com/office/powerpoint/2010/main" val="2908489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457200" y="720725"/>
            <a:ext cx="6400800" cy="3600450"/>
          </a:xfrm>
          <a:ln/>
        </p:spPr>
      </p:sp>
      <p:sp>
        <p:nvSpPr>
          <p:cNvPr id="122883" name="Notes Placeholder 2"/>
          <p:cNvSpPr>
            <a:spLocks noGrp="1"/>
          </p:cNvSpPr>
          <p:nvPr>
            <p:ph type="body" idx="1"/>
          </p:nvPr>
        </p:nvSpPr>
        <p:spPr>
          <a:noFill/>
          <a:ln/>
        </p:spPr>
        <p:txBody>
          <a:bodyPr/>
          <a:lstStyle/>
          <a:p>
            <a:endParaRPr lang="en-US" dirty="0"/>
          </a:p>
        </p:txBody>
      </p:sp>
      <p:sp>
        <p:nvSpPr>
          <p:cNvPr id="122884" name="Slide Number Placeholder 3"/>
          <p:cNvSpPr>
            <a:spLocks noGrp="1"/>
          </p:cNvSpPr>
          <p:nvPr>
            <p:ph type="sldNum" sz="quarter" idx="5"/>
          </p:nvPr>
        </p:nvSpPr>
        <p:spPr>
          <a:noFill/>
        </p:spPr>
        <p:txBody>
          <a:bodyPr/>
          <a:lstStyle/>
          <a:p>
            <a:fld id="{4B5D506A-8A84-45E7-8B41-3DC92BF89FA8}" type="slidenum">
              <a:rPr lang="en-US" smtClean="0"/>
              <a:pPr/>
              <a:t>30</a:t>
            </a:fld>
            <a:endParaRPr lang="en-US"/>
          </a:p>
        </p:txBody>
      </p:sp>
    </p:spTree>
    <p:extLst>
      <p:ext uri="{BB962C8B-B14F-4D97-AF65-F5344CB8AC3E}">
        <p14:creationId xmlns:p14="http://schemas.microsoft.com/office/powerpoint/2010/main" val="1802273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457200" y="720725"/>
            <a:ext cx="6400800" cy="3600450"/>
          </a:xfrm>
          <a:ln/>
        </p:spPr>
      </p:sp>
      <p:sp>
        <p:nvSpPr>
          <p:cNvPr id="98307" name="Notes Placeholder 2"/>
          <p:cNvSpPr>
            <a:spLocks noGrp="1"/>
          </p:cNvSpPr>
          <p:nvPr>
            <p:ph type="body" idx="1"/>
          </p:nvPr>
        </p:nvSpPr>
        <p:spPr>
          <a:noFill/>
          <a:ln/>
        </p:spPr>
        <p:txBody>
          <a:bodyPr/>
          <a:lstStyle/>
          <a:p>
            <a:pPr lvl="0"/>
            <a:r>
              <a:rPr lang="en-US" sz="1200" b="1" i="1" kern="1200" dirty="0">
                <a:solidFill>
                  <a:schemeClr val="tx1"/>
                </a:solidFill>
                <a:effectLst/>
                <a:latin typeface="Times New Roman" pitchFamily="18" charset="0"/>
                <a:ea typeface="+mn-ea"/>
                <a:cs typeface="+mn-cs"/>
              </a:rPr>
              <a:t>Screening</a:t>
            </a:r>
            <a:r>
              <a:rPr lang="en-US" sz="1200" kern="1200" dirty="0">
                <a:solidFill>
                  <a:schemeClr val="tx1"/>
                </a:solidFill>
                <a:effectLst/>
                <a:latin typeface="Times New Roman" pitchFamily="18" charset="0"/>
                <a:ea typeface="+mn-ea"/>
                <a:cs typeface="+mn-cs"/>
              </a:rPr>
              <a:t> is the process of evaluating the possible presence of a particular problem. This outcome is normally gathered by a simple yes or no.</a:t>
            </a:r>
          </a:p>
          <a:p>
            <a:endParaRPr lang="en-US" sz="1200" b="1" i="1" kern="1200" dirty="0">
              <a:solidFill>
                <a:schemeClr val="tx1"/>
              </a:solidFill>
              <a:effectLst/>
              <a:latin typeface="Times New Roman" pitchFamily="18" charset="0"/>
              <a:ea typeface="+mn-ea"/>
              <a:cs typeface="+mn-cs"/>
            </a:endParaRPr>
          </a:p>
          <a:p>
            <a:r>
              <a:rPr lang="en-US" sz="1200" b="1" i="1" kern="1200" dirty="0">
                <a:solidFill>
                  <a:schemeClr val="tx1"/>
                </a:solidFill>
                <a:effectLst/>
                <a:latin typeface="Times New Roman" pitchFamily="18" charset="0"/>
                <a:ea typeface="+mn-ea"/>
                <a:cs typeface="+mn-cs"/>
              </a:rPr>
              <a:t>Assessment</a:t>
            </a:r>
            <a:r>
              <a:rPr lang="en-US" sz="1200" kern="1200" dirty="0">
                <a:solidFill>
                  <a:schemeClr val="tx1"/>
                </a:solidFill>
                <a:effectLst/>
                <a:latin typeface="Times New Roman" pitchFamily="18" charset="0"/>
                <a:ea typeface="+mn-ea"/>
                <a:cs typeface="+mn-cs"/>
              </a:rPr>
              <a:t> is the process of defining that issue, determining a diagnosis, and developing specific recommendations and an individualized treatment plan to address the issue/s or diagnosis.</a:t>
            </a:r>
            <a:endParaRPr lang="en-US" dirty="0"/>
          </a:p>
        </p:txBody>
      </p:sp>
      <p:sp>
        <p:nvSpPr>
          <p:cNvPr id="98308" name="Slide Number Placeholder 3"/>
          <p:cNvSpPr>
            <a:spLocks noGrp="1"/>
          </p:cNvSpPr>
          <p:nvPr>
            <p:ph type="sldNum" sz="quarter" idx="5"/>
          </p:nvPr>
        </p:nvSpPr>
        <p:spPr>
          <a:noFill/>
        </p:spPr>
        <p:txBody>
          <a:bodyPr/>
          <a:lstStyle/>
          <a:p>
            <a:fld id="{8C1E754A-1550-40E3-A860-97FC48D605CF}" type="slidenum">
              <a:rPr lang="en-US" smtClean="0"/>
              <a:pPr/>
              <a:t>3</a:t>
            </a:fld>
            <a:endParaRPr lang="en-US"/>
          </a:p>
        </p:txBody>
      </p:sp>
    </p:spTree>
    <p:extLst>
      <p:ext uri="{BB962C8B-B14F-4D97-AF65-F5344CB8AC3E}">
        <p14:creationId xmlns:p14="http://schemas.microsoft.com/office/powerpoint/2010/main" val="1923423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 11</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32</a:t>
            </a:fld>
            <a:endParaRPr lang="en-US"/>
          </a:p>
        </p:txBody>
      </p:sp>
    </p:spTree>
    <p:extLst>
      <p:ext uri="{BB962C8B-B14F-4D97-AF65-F5344CB8AC3E}">
        <p14:creationId xmlns:p14="http://schemas.microsoft.com/office/powerpoint/2010/main" val="947475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34</a:t>
            </a:fld>
            <a:endParaRPr lang="en-US"/>
          </a:p>
        </p:txBody>
      </p:sp>
    </p:spTree>
    <p:extLst>
      <p:ext uri="{BB962C8B-B14F-4D97-AF65-F5344CB8AC3E}">
        <p14:creationId xmlns:p14="http://schemas.microsoft.com/office/powerpoint/2010/main" val="2146771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35</a:t>
            </a:fld>
            <a:endParaRPr lang="en-US"/>
          </a:p>
        </p:txBody>
      </p:sp>
    </p:spTree>
    <p:extLst>
      <p:ext uri="{BB962C8B-B14F-4D97-AF65-F5344CB8AC3E}">
        <p14:creationId xmlns:p14="http://schemas.microsoft.com/office/powerpoint/2010/main" val="2174522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mild</a:t>
            </a:r>
            <a:r>
              <a:rPr lang="en-US" dirty="0"/>
              <a:t> alcohol use disorder reflects the presence of </a:t>
            </a:r>
            <a:r>
              <a:rPr lang="en-US" b="1" dirty="0"/>
              <a:t>2-3 symptoms</a:t>
            </a:r>
            <a:r>
              <a:rPr lang="en-US" dirty="0"/>
              <a:t>; a </a:t>
            </a:r>
            <a:r>
              <a:rPr lang="en-US" b="1" dirty="0"/>
              <a:t>moderate</a:t>
            </a:r>
            <a:r>
              <a:rPr lang="en-US" dirty="0"/>
              <a:t> alcohol use disorder reflects </a:t>
            </a:r>
            <a:r>
              <a:rPr lang="en-US" b="1" dirty="0"/>
              <a:t>4-5 symptoms</a:t>
            </a:r>
            <a:r>
              <a:rPr lang="en-US" dirty="0"/>
              <a:t>; a </a:t>
            </a:r>
            <a:r>
              <a:rPr lang="en-US" b="1" dirty="0"/>
              <a:t>severe</a:t>
            </a:r>
            <a:r>
              <a:rPr lang="en-US" dirty="0"/>
              <a:t> alcohol use disorder reflects </a:t>
            </a:r>
            <a:r>
              <a:rPr lang="en-US" b="1" dirty="0"/>
              <a:t>6 or more symptoms.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11 DSM-5 symptoms overall. </a:t>
            </a:r>
          </a:p>
          <a:p>
            <a:endParaRPr lang="en-US" dirty="0"/>
          </a:p>
        </p:txBody>
      </p:sp>
      <p:sp>
        <p:nvSpPr>
          <p:cNvPr id="4" name="Slide Number Placeholder 3"/>
          <p:cNvSpPr>
            <a:spLocks noGrp="1"/>
          </p:cNvSpPr>
          <p:nvPr>
            <p:ph type="sldNum" sz="quarter" idx="10"/>
          </p:nvPr>
        </p:nvSpPr>
        <p:spPr/>
        <p:txBody>
          <a:bodyPr/>
          <a:lstStyle/>
          <a:p>
            <a:fld id="{D40D1CBB-1687-4B15-A649-D113145CA178}" type="slidenum">
              <a:rPr lang="en-US" smtClean="0"/>
              <a:pPr/>
              <a:t>36</a:t>
            </a:fld>
            <a:endParaRPr lang="en-US" dirty="0"/>
          </a:p>
        </p:txBody>
      </p:sp>
    </p:spTree>
    <p:extLst>
      <p:ext uri="{BB962C8B-B14F-4D97-AF65-F5344CB8AC3E}">
        <p14:creationId xmlns:p14="http://schemas.microsoft.com/office/powerpoint/2010/main" val="3590862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38</a:t>
            </a:fld>
            <a:endParaRPr lang="en-US"/>
          </a:p>
        </p:txBody>
      </p:sp>
    </p:spTree>
    <p:extLst>
      <p:ext uri="{BB962C8B-B14F-4D97-AF65-F5344CB8AC3E}">
        <p14:creationId xmlns:p14="http://schemas.microsoft.com/office/powerpoint/2010/main" val="3858001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0000"/>
              </a:lnSpc>
              <a:spcBef>
                <a:spcPts val="0"/>
              </a:spcBef>
              <a:buNone/>
            </a:pPr>
            <a:r>
              <a:rPr lang="en-US" dirty="0"/>
              <a:t>Tolerance, as defined by either of the </a:t>
            </a:r>
          </a:p>
          <a:p>
            <a:pPr marL="0" indent="0">
              <a:lnSpc>
                <a:spcPct val="110000"/>
              </a:lnSpc>
              <a:spcBef>
                <a:spcPts val="0"/>
              </a:spcBef>
              <a:buNone/>
            </a:pPr>
            <a:r>
              <a:rPr lang="en-US" dirty="0"/>
              <a:t>       following:</a:t>
            </a:r>
          </a:p>
          <a:p>
            <a:pPr marL="0" lvl="0" indent="0">
              <a:lnSpc>
                <a:spcPct val="110000"/>
              </a:lnSpc>
              <a:spcBef>
                <a:spcPts val="0"/>
              </a:spcBef>
              <a:buNone/>
            </a:pPr>
            <a:r>
              <a:rPr lang="en-US" dirty="0"/>
              <a:t>         a. A need for markedly increased</a:t>
            </a:r>
          </a:p>
          <a:p>
            <a:pPr marL="0" indent="0">
              <a:lnSpc>
                <a:spcPct val="110000"/>
              </a:lnSpc>
              <a:spcBef>
                <a:spcPts val="0"/>
              </a:spcBef>
              <a:buNone/>
            </a:pPr>
            <a:r>
              <a:rPr lang="en-US" dirty="0"/>
              <a:t>             amounts of alcohol to achieve </a:t>
            </a:r>
          </a:p>
          <a:p>
            <a:pPr marL="0" indent="0">
              <a:lnSpc>
                <a:spcPct val="110000"/>
              </a:lnSpc>
              <a:spcBef>
                <a:spcPts val="0"/>
              </a:spcBef>
              <a:buNone/>
            </a:pPr>
            <a:r>
              <a:rPr lang="en-US" dirty="0"/>
              <a:t>             intoxication or desired effect.</a:t>
            </a:r>
          </a:p>
          <a:p>
            <a:pPr marL="0" indent="0">
              <a:lnSpc>
                <a:spcPct val="110000"/>
              </a:lnSpc>
              <a:spcBef>
                <a:spcPts val="0"/>
              </a:spcBef>
              <a:buNone/>
            </a:pPr>
            <a:r>
              <a:rPr lang="en-US" dirty="0"/>
              <a:t>         b. A markedly diminished effect with</a:t>
            </a:r>
          </a:p>
          <a:p>
            <a:pPr marL="0" indent="0">
              <a:lnSpc>
                <a:spcPct val="110000"/>
              </a:lnSpc>
              <a:spcBef>
                <a:spcPts val="0"/>
              </a:spcBef>
              <a:buNone/>
            </a:pPr>
            <a:r>
              <a:rPr lang="en-US" dirty="0"/>
              <a:t>             continued use of the same amount of</a:t>
            </a:r>
          </a:p>
          <a:p>
            <a:pPr marL="0" indent="0">
              <a:lnSpc>
                <a:spcPct val="110000"/>
              </a:lnSpc>
              <a:spcBef>
                <a:spcPts val="0"/>
              </a:spcBef>
              <a:buNone/>
            </a:pPr>
            <a:r>
              <a:rPr lang="en-US" dirty="0"/>
              <a:t>             alcohol.</a:t>
            </a:r>
          </a:p>
          <a:p>
            <a:endParaRPr lang="en-US" dirty="0"/>
          </a:p>
        </p:txBody>
      </p:sp>
      <p:sp>
        <p:nvSpPr>
          <p:cNvPr id="4" name="Slide Number Placeholder 3"/>
          <p:cNvSpPr>
            <a:spLocks noGrp="1"/>
          </p:cNvSpPr>
          <p:nvPr>
            <p:ph type="sldNum" sz="quarter" idx="10"/>
          </p:nvPr>
        </p:nvSpPr>
        <p:spPr/>
        <p:txBody>
          <a:bodyPr/>
          <a:lstStyle/>
          <a:p>
            <a:fld id="{D40D1CBB-1687-4B15-A649-D113145CA178}" type="slidenum">
              <a:rPr lang="en-US" smtClean="0"/>
              <a:pPr/>
              <a:t>40</a:t>
            </a:fld>
            <a:endParaRPr lang="en-US" dirty="0"/>
          </a:p>
        </p:txBody>
      </p:sp>
    </p:spTree>
    <p:extLst>
      <p:ext uri="{BB962C8B-B14F-4D97-AF65-F5344CB8AC3E}">
        <p14:creationId xmlns:p14="http://schemas.microsoft.com/office/powerpoint/2010/main" val="3277921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Withdrawal from Alcohol or Benzodiazepines can be life-threating.  Medical stabilization, must be a priority </a:t>
            </a:r>
          </a:p>
          <a:p>
            <a:endParaRPr lang="en-US" dirty="0"/>
          </a:p>
          <a:p>
            <a:r>
              <a:rPr lang="en-US" dirty="0"/>
              <a:t>Benzo tapers are also commonly used to manage acute alcohol withdrawal </a:t>
            </a:r>
            <a:r>
              <a:rPr lang="en-US" dirty="0" err="1"/>
              <a:t>Sxs</a:t>
            </a:r>
            <a:r>
              <a:rPr lang="en-US" dirty="0"/>
              <a:t> </a:t>
            </a:r>
          </a:p>
        </p:txBody>
      </p:sp>
      <p:sp>
        <p:nvSpPr>
          <p:cNvPr id="4" name="Slide Number Placeholder 3"/>
          <p:cNvSpPr>
            <a:spLocks noGrp="1"/>
          </p:cNvSpPr>
          <p:nvPr>
            <p:ph type="sldNum" sz="quarter" idx="10"/>
          </p:nvPr>
        </p:nvSpPr>
        <p:spPr/>
        <p:txBody>
          <a:bodyPr/>
          <a:lstStyle/>
          <a:p>
            <a:pPr>
              <a:defRPr/>
            </a:pPr>
            <a:fld id="{989359EF-5F26-45E6-A63B-03DBC882836B}" type="slidenum">
              <a:rPr lang="en-US" smtClean="0"/>
              <a:pPr>
                <a:defRPr/>
              </a:pPr>
              <a:t>42</a:t>
            </a:fld>
            <a:endParaRPr lang="en-US"/>
          </a:p>
        </p:txBody>
      </p:sp>
    </p:spTree>
    <p:extLst>
      <p:ext uri="{BB962C8B-B14F-4D97-AF65-F5344CB8AC3E}">
        <p14:creationId xmlns:p14="http://schemas.microsoft.com/office/powerpoint/2010/main" val="1082494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457200" y="720725"/>
            <a:ext cx="6400800" cy="3600450"/>
          </a:xfrm>
          <a:ln/>
        </p:spPr>
      </p:sp>
      <p:sp>
        <p:nvSpPr>
          <p:cNvPr id="128003" name="Notes Placeholder 2"/>
          <p:cNvSpPr>
            <a:spLocks noGrp="1"/>
          </p:cNvSpPr>
          <p:nvPr>
            <p:ph type="body" idx="1"/>
          </p:nvPr>
        </p:nvSpPr>
        <p:spPr>
          <a:noFill/>
          <a:ln/>
        </p:spPr>
        <p:txBody>
          <a:bodyPr/>
          <a:lstStyle/>
          <a:p>
            <a:endParaRPr lang="en-US" dirty="0"/>
          </a:p>
        </p:txBody>
      </p:sp>
      <p:sp>
        <p:nvSpPr>
          <p:cNvPr id="128004" name="Slide Number Placeholder 3"/>
          <p:cNvSpPr>
            <a:spLocks noGrp="1"/>
          </p:cNvSpPr>
          <p:nvPr>
            <p:ph type="sldNum" sz="quarter" idx="5"/>
          </p:nvPr>
        </p:nvSpPr>
        <p:spPr>
          <a:noFill/>
        </p:spPr>
        <p:txBody>
          <a:bodyPr/>
          <a:lstStyle/>
          <a:p>
            <a:fld id="{5B0FD630-0FE9-4611-BE61-1EFB5A62EAD6}" type="slidenum">
              <a:rPr lang="en-US" smtClean="0"/>
              <a:pPr/>
              <a:t>43</a:t>
            </a:fld>
            <a:endParaRPr lang="en-US"/>
          </a:p>
        </p:txBody>
      </p:sp>
    </p:spTree>
    <p:extLst>
      <p:ext uri="{BB962C8B-B14F-4D97-AF65-F5344CB8AC3E}">
        <p14:creationId xmlns:p14="http://schemas.microsoft.com/office/powerpoint/2010/main" val="3269555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44</a:t>
            </a:fld>
            <a:endParaRPr lang="en-US"/>
          </a:p>
        </p:txBody>
      </p:sp>
    </p:spTree>
    <p:extLst>
      <p:ext uri="{BB962C8B-B14F-4D97-AF65-F5344CB8AC3E}">
        <p14:creationId xmlns:p14="http://schemas.microsoft.com/office/powerpoint/2010/main" val="1977926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AC7C74F0-0D9F-4CAE-A604-3F6F2E73DEBC}" type="slidenum">
              <a:rPr lang="en-US" smtClean="0"/>
              <a:pPr/>
              <a:t>45</a:t>
            </a:fld>
            <a:endParaRPr lang="en-US"/>
          </a:p>
        </p:txBody>
      </p:sp>
      <p:sp>
        <p:nvSpPr>
          <p:cNvPr id="132099"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4458" tIns="47229" rIns="94458" bIns="47229" anchor="b"/>
          <a:lstStyle/>
          <a:p>
            <a:pPr algn="r" defTabSz="942975"/>
            <a:fld id="{5823D5CF-BF23-4AB4-B03B-9AD8A8679670}" type="slidenum">
              <a:rPr lang="en-US" sz="1300">
                <a:latin typeface="Calibri" pitchFamily="34" charset="0"/>
              </a:rPr>
              <a:pPr algn="r" defTabSz="942975"/>
              <a:t>45</a:t>
            </a:fld>
            <a:endParaRPr lang="en-US" sz="1300">
              <a:latin typeface="Calibri" pitchFamily="34" charset="0"/>
            </a:endParaRPr>
          </a:p>
        </p:txBody>
      </p:sp>
      <p:sp>
        <p:nvSpPr>
          <p:cNvPr id="132100" name="Rectangle 2"/>
          <p:cNvSpPr>
            <a:spLocks noGrp="1" noRot="1" noChangeAspect="1" noChangeArrowheads="1" noTextEdit="1"/>
          </p:cNvSpPr>
          <p:nvPr>
            <p:ph type="sldImg"/>
          </p:nvPr>
        </p:nvSpPr>
        <p:spPr>
          <a:xfrm>
            <a:off x="460375" y="722313"/>
            <a:ext cx="6396038" cy="3598862"/>
          </a:xfrm>
          <a:ln/>
        </p:spPr>
      </p:sp>
      <p:sp>
        <p:nvSpPr>
          <p:cNvPr id="132101" name="Rectangle 3"/>
          <p:cNvSpPr>
            <a:spLocks noGrp="1" noChangeArrowheads="1"/>
          </p:cNvSpPr>
          <p:nvPr>
            <p:ph type="body" idx="1"/>
          </p:nvPr>
        </p:nvSpPr>
        <p:spPr>
          <a:xfrm>
            <a:off x="731838" y="4560888"/>
            <a:ext cx="5851525" cy="4318000"/>
          </a:xfrm>
          <a:noFill/>
          <a:ln/>
        </p:spPr>
        <p:txBody>
          <a:bodyPr lIns="94458" tIns="47229" rIns="94458" bIns="47229"/>
          <a:lstStyle/>
          <a:p>
            <a:pPr eaLnBrk="1" hangingPunct="1">
              <a:spcBef>
                <a:spcPct val="0"/>
              </a:spcBef>
            </a:pPr>
            <a:r>
              <a:rPr lang="en-US" sz="1900" dirty="0"/>
              <a:t>Thinking about the future in our field, I see one new trend that holds promise, and that is the recent shift in thinking away from the clinical treatment model and toward </a:t>
            </a:r>
            <a:r>
              <a:rPr lang="en-US" sz="1900" u="sng" dirty="0"/>
              <a:t>recovery</a:t>
            </a:r>
            <a:r>
              <a:rPr lang="en-US" sz="1900" dirty="0"/>
              <a:t> and recovery-oriented systems of care.  This shift is leading us to see recovery less as an event and more as a process.  The recovery paradigm also invites us to move from a narrow focus on the deficits that accompany SUDs to the strengths that come with recovery.  We focus less on pathology, more on wellness.  We focus not only on recovery from SUDs and its negative effects, but also on recovery of a meaningful life in the community.</a:t>
            </a:r>
          </a:p>
        </p:txBody>
      </p:sp>
    </p:spTree>
    <p:extLst>
      <p:ext uri="{BB962C8B-B14F-4D97-AF65-F5344CB8AC3E}">
        <p14:creationId xmlns:p14="http://schemas.microsoft.com/office/powerpoint/2010/main" val="171620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457200" y="720725"/>
            <a:ext cx="6400800" cy="3600450"/>
          </a:xfrm>
          <a:ln/>
        </p:spPr>
      </p:sp>
      <p:sp>
        <p:nvSpPr>
          <p:cNvPr id="99331" name="Notes Placeholder 2"/>
          <p:cNvSpPr>
            <a:spLocks noGrp="1"/>
          </p:cNvSpPr>
          <p:nvPr>
            <p:ph type="body" idx="1"/>
          </p:nvPr>
        </p:nvSpPr>
        <p:spPr>
          <a:noFill/>
          <a:ln/>
        </p:spPr>
        <p:txBody>
          <a:bodyPr/>
          <a:lstStyle/>
          <a:p>
            <a:r>
              <a:rPr lang="en-US" dirty="0"/>
              <a:t>From</a:t>
            </a:r>
            <a:r>
              <a:rPr lang="en-US" baseline="0" dirty="0"/>
              <a:t> Screening to Assessment, the amount of information and time needed accumulates over time</a:t>
            </a:r>
            <a:endParaRPr lang="en-US" dirty="0"/>
          </a:p>
        </p:txBody>
      </p:sp>
      <p:sp>
        <p:nvSpPr>
          <p:cNvPr id="99332" name="Slide Number Placeholder 3"/>
          <p:cNvSpPr>
            <a:spLocks noGrp="1"/>
          </p:cNvSpPr>
          <p:nvPr>
            <p:ph type="sldNum" sz="quarter" idx="5"/>
          </p:nvPr>
        </p:nvSpPr>
        <p:spPr>
          <a:noFill/>
        </p:spPr>
        <p:txBody>
          <a:bodyPr/>
          <a:lstStyle/>
          <a:p>
            <a:fld id="{0465D76F-7294-4526-9DE6-CEA71F904CE2}" type="slidenum">
              <a:rPr lang="en-US" smtClean="0"/>
              <a:pPr/>
              <a:t>4</a:t>
            </a:fld>
            <a:endParaRPr lang="en-US"/>
          </a:p>
        </p:txBody>
      </p:sp>
    </p:spTree>
    <p:extLst>
      <p:ext uri="{BB962C8B-B14F-4D97-AF65-F5344CB8AC3E}">
        <p14:creationId xmlns:p14="http://schemas.microsoft.com/office/powerpoint/2010/main" val="1722776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46</a:t>
            </a:fld>
            <a:endParaRPr lang="en-US"/>
          </a:p>
        </p:txBody>
      </p:sp>
    </p:spTree>
    <p:extLst>
      <p:ext uri="{BB962C8B-B14F-4D97-AF65-F5344CB8AC3E}">
        <p14:creationId xmlns:p14="http://schemas.microsoft.com/office/powerpoint/2010/main" val="2976318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47</a:t>
            </a:fld>
            <a:endParaRPr lang="en-US"/>
          </a:p>
        </p:txBody>
      </p:sp>
    </p:spTree>
    <p:extLst>
      <p:ext uri="{BB962C8B-B14F-4D97-AF65-F5344CB8AC3E}">
        <p14:creationId xmlns:p14="http://schemas.microsoft.com/office/powerpoint/2010/main" val="3953576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50</a:t>
            </a:fld>
            <a:endParaRPr lang="en-US"/>
          </a:p>
        </p:txBody>
      </p:sp>
    </p:spTree>
    <p:extLst>
      <p:ext uri="{BB962C8B-B14F-4D97-AF65-F5344CB8AC3E}">
        <p14:creationId xmlns:p14="http://schemas.microsoft.com/office/powerpoint/2010/main" val="2668735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53</a:t>
            </a:fld>
            <a:endParaRPr lang="en-US"/>
          </a:p>
        </p:txBody>
      </p:sp>
    </p:spTree>
    <p:extLst>
      <p:ext uri="{BB962C8B-B14F-4D97-AF65-F5344CB8AC3E}">
        <p14:creationId xmlns:p14="http://schemas.microsoft.com/office/powerpoint/2010/main" val="608437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457200" y="720725"/>
            <a:ext cx="6400800" cy="3600450"/>
          </a:xfrm>
          <a:ln/>
        </p:spPr>
      </p:sp>
      <p:sp>
        <p:nvSpPr>
          <p:cNvPr id="133123" name="Notes Placeholder 2"/>
          <p:cNvSpPr>
            <a:spLocks noGrp="1"/>
          </p:cNvSpPr>
          <p:nvPr>
            <p:ph type="body" idx="1"/>
          </p:nvPr>
        </p:nvSpPr>
        <p:spPr>
          <a:noFill/>
          <a:ln/>
        </p:spPr>
        <p:txBody>
          <a:bodyPr/>
          <a:lstStyle/>
          <a:p>
            <a:r>
              <a:rPr lang="en-US" dirty="0"/>
              <a:t>ASAM (American Society of Addiction Medicine) </a:t>
            </a:r>
          </a:p>
        </p:txBody>
      </p:sp>
      <p:sp>
        <p:nvSpPr>
          <p:cNvPr id="133124" name="Slide Number Placeholder 3"/>
          <p:cNvSpPr>
            <a:spLocks noGrp="1"/>
          </p:cNvSpPr>
          <p:nvPr>
            <p:ph type="sldNum" sz="quarter" idx="5"/>
          </p:nvPr>
        </p:nvSpPr>
        <p:spPr>
          <a:noFill/>
        </p:spPr>
        <p:txBody>
          <a:bodyPr/>
          <a:lstStyle/>
          <a:p>
            <a:fld id="{153A87DA-EAED-49E6-B3AE-278F0221C36C}" type="slidenum">
              <a:rPr lang="en-US" smtClean="0"/>
              <a:pPr/>
              <a:t>55</a:t>
            </a:fld>
            <a:endParaRPr lang="en-US"/>
          </a:p>
        </p:txBody>
      </p:sp>
    </p:spTree>
    <p:extLst>
      <p:ext uri="{BB962C8B-B14F-4D97-AF65-F5344CB8AC3E}">
        <p14:creationId xmlns:p14="http://schemas.microsoft.com/office/powerpoint/2010/main" val="827953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56</a:t>
            </a:fld>
            <a:endParaRPr lang="en-US"/>
          </a:p>
        </p:txBody>
      </p:sp>
    </p:spTree>
    <p:extLst>
      <p:ext uri="{BB962C8B-B14F-4D97-AF65-F5344CB8AC3E}">
        <p14:creationId xmlns:p14="http://schemas.microsoft.com/office/powerpoint/2010/main" val="79856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NAATP= National Association of Addiction Treatment Providers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57</a:t>
            </a:fld>
            <a:endParaRPr lang="en-US"/>
          </a:p>
        </p:txBody>
      </p:sp>
    </p:spTree>
    <p:extLst>
      <p:ext uri="{BB962C8B-B14F-4D97-AF65-F5344CB8AC3E}">
        <p14:creationId xmlns:p14="http://schemas.microsoft.com/office/powerpoint/2010/main" val="3901238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59</a:t>
            </a:fld>
            <a:endParaRPr lang="en-US"/>
          </a:p>
        </p:txBody>
      </p:sp>
    </p:spTree>
    <p:extLst>
      <p:ext uri="{BB962C8B-B14F-4D97-AF65-F5344CB8AC3E}">
        <p14:creationId xmlns:p14="http://schemas.microsoft.com/office/powerpoint/2010/main" val="2180997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60</a:t>
            </a:fld>
            <a:endParaRPr lang="en-US"/>
          </a:p>
        </p:txBody>
      </p:sp>
    </p:spTree>
    <p:extLst>
      <p:ext uri="{BB962C8B-B14F-4D97-AF65-F5344CB8AC3E}">
        <p14:creationId xmlns:p14="http://schemas.microsoft.com/office/powerpoint/2010/main" val="1204440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  Readiness to Change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61</a:t>
            </a:fld>
            <a:endParaRPr lang="en-US"/>
          </a:p>
        </p:txBody>
      </p:sp>
    </p:spTree>
    <p:extLst>
      <p:ext uri="{BB962C8B-B14F-4D97-AF65-F5344CB8AC3E}">
        <p14:creationId xmlns:p14="http://schemas.microsoft.com/office/powerpoint/2010/main" val="34763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457200" y="720725"/>
            <a:ext cx="6400800" cy="3600450"/>
          </a:xfrm>
          <a:ln/>
        </p:spPr>
      </p:sp>
      <p:sp>
        <p:nvSpPr>
          <p:cNvPr id="100355" name="Notes Placeholder 2"/>
          <p:cNvSpPr>
            <a:spLocks noGrp="1"/>
          </p:cNvSpPr>
          <p:nvPr>
            <p:ph type="body" idx="1"/>
          </p:nvPr>
        </p:nvSpPr>
        <p:spPr>
          <a:noFill/>
          <a:ln/>
        </p:spPr>
        <p:txBody>
          <a:bodyPr/>
          <a:lstStyle/>
          <a:p>
            <a:r>
              <a:rPr lang="en-US" dirty="0"/>
              <a:t>An initial</a:t>
            </a:r>
            <a:r>
              <a:rPr lang="en-US" baseline="0" dirty="0"/>
              <a:t> step is to ensure that the patient meets level of care by gathering the patient's medical history, such as previous treatments, current therapy, or prior use.</a:t>
            </a:r>
          </a:p>
          <a:p>
            <a:r>
              <a:rPr lang="en-US" baseline="0" dirty="0"/>
              <a:t>Including-  </a:t>
            </a:r>
            <a:r>
              <a:rPr lang="en-US" dirty="0"/>
              <a:t>medical, behavioral, social, and financial</a:t>
            </a:r>
          </a:p>
          <a:p>
            <a:r>
              <a:rPr lang="en-US" dirty="0"/>
              <a:t>Use-  What</a:t>
            </a:r>
            <a:r>
              <a:rPr lang="en-US" baseline="0" dirty="0"/>
              <a:t> they are using, amounts, length of time, age of use, how often?</a:t>
            </a:r>
            <a:endParaRPr lang="en-US" dirty="0"/>
          </a:p>
          <a:p>
            <a:r>
              <a:rPr lang="en-US" dirty="0"/>
              <a:t>Signs</a:t>
            </a:r>
            <a:r>
              <a:rPr lang="en-US" baseline="0" dirty="0"/>
              <a:t> and Symptoms-  blackouts, brown outs, meeting social/familial, work obligations</a:t>
            </a:r>
          </a:p>
          <a:p>
            <a:r>
              <a:rPr lang="en-US" baseline="0" dirty="0"/>
              <a:t>Consequences-  Arguments, employment loss, cultural loss, spiritual loss, education loss.</a:t>
            </a:r>
          </a:p>
          <a:p>
            <a:r>
              <a:rPr lang="en-US" dirty="0"/>
              <a:t>Establishes the severity of an identified problem (i.e., mild, moderate, intermediate, or severe</a:t>
            </a:r>
          </a:p>
          <a:p>
            <a:r>
              <a:rPr lang="en-US" dirty="0"/>
              <a:t>determine appropriate level of care, Guides treatment planning,</a:t>
            </a:r>
            <a:r>
              <a:rPr lang="en-US" baseline="0" dirty="0"/>
              <a:t> </a:t>
            </a:r>
            <a:r>
              <a:rPr lang="en-US" dirty="0"/>
              <a:t>Relapse potential or continued use potential</a:t>
            </a:r>
          </a:p>
        </p:txBody>
      </p:sp>
      <p:sp>
        <p:nvSpPr>
          <p:cNvPr id="100356" name="Slide Number Placeholder 3"/>
          <p:cNvSpPr>
            <a:spLocks noGrp="1"/>
          </p:cNvSpPr>
          <p:nvPr>
            <p:ph type="sldNum" sz="quarter" idx="5"/>
          </p:nvPr>
        </p:nvSpPr>
        <p:spPr>
          <a:noFill/>
        </p:spPr>
        <p:txBody>
          <a:bodyPr/>
          <a:lstStyle/>
          <a:p>
            <a:fld id="{CA2E0013-8F9D-469B-A4D3-28445C2ADEDE}" type="slidenum">
              <a:rPr lang="en-US" smtClean="0"/>
              <a:pPr/>
              <a:t>5</a:t>
            </a:fld>
            <a:endParaRPr lang="en-US"/>
          </a:p>
        </p:txBody>
      </p:sp>
    </p:spTree>
    <p:extLst>
      <p:ext uri="{BB962C8B-B14F-4D97-AF65-F5344CB8AC3E}">
        <p14:creationId xmlns:p14="http://schemas.microsoft.com/office/powerpoint/2010/main" val="247715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62</a:t>
            </a:fld>
            <a:endParaRPr lang="en-US"/>
          </a:p>
        </p:txBody>
      </p:sp>
    </p:spTree>
    <p:extLst>
      <p:ext uri="{BB962C8B-B14F-4D97-AF65-F5344CB8AC3E}">
        <p14:creationId xmlns:p14="http://schemas.microsoft.com/office/powerpoint/2010/main" val="939605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989359EF-5F26-45E6-A63B-03DBC882836B}" type="slidenum">
              <a:rPr lang="en-US" smtClean="0"/>
              <a:pPr>
                <a:defRPr/>
              </a:pPr>
              <a:t>63</a:t>
            </a:fld>
            <a:endParaRPr lang="en-US"/>
          </a:p>
        </p:txBody>
      </p:sp>
    </p:spTree>
    <p:extLst>
      <p:ext uri="{BB962C8B-B14F-4D97-AF65-F5344CB8AC3E}">
        <p14:creationId xmlns:p14="http://schemas.microsoft.com/office/powerpoint/2010/main" val="1206146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r>
              <a:rPr lang="en-US" sz="1200" dirty="0"/>
              <a:t>Note for OTP patients: </a:t>
            </a:r>
          </a:p>
          <a:p>
            <a:endParaRPr lang="en-US" sz="1200" dirty="0"/>
          </a:p>
          <a:p>
            <a:r>
              <a:rPr lang="en-US" sz="1200" dirty="0"/>
              <a:t>DM 1/ RR 0- For patients in Opioid Treatment Programs (OTP), the dose is well stabilized, with no opioid intoxication or withdrawal</a:t>
            </a:r>
          </a:p>
          <a:p>
            <a:endParaRPr lang="en-US" sz="1200" dirty="0"/>
          </a:p>
          <a:p>
            <a:r>
              <a:rPr lang="en-US" sz="1200" dirty="0"/>
              <a:t>RR 1- For patients in Opioid Treatment Programs (OTP), the dose is inadequately stabilized, and the patient has mild symptoms of withdrawal, or occasional compensatory use of opioids or other drugs.</a:t>
            </a:r>
          </a:p>
          <a:p>
            <a:endParaRPr lang="en-US" sz="1200" dirty="0"/>
          </a:p>
          <a:p>
            <a:r>
              <a:rPr lang="en-US" sz="1200" dirty="0"/>
              <a:t>RR 2- Opioid Treatment Programs (OTP), the dose is inadequately stabilized, and the patient has moderate symptoms of withdrawal, or frequent compensatory use of opioids or other drugs.  </a:t>
            </a:r>
          </a:p>
          <a:p>
            <a:endParaRPr lang="en-US" sz="1200" dirty="0"/>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64</a:t>
            </a:fld>
            <a:endParaRPr lang="en-US"/>
          </a:p>
        </p:txBody>
      </p:sp>
    </p:spTree>
    <p:extLst>
      <p:ext uri="{BB962C8B-B14F-4D97-AF65-F5344CB8AC3E}">
        <p14:creationId xmlns:p14="http://schemas.microsoft.com/office/powerpoint/2010/main" val="2367418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r>
              <a:rPr lang="en-US" dirty="0"/>
              <a:t>Note for OTP: </a:t>
            </a:r>
          </a:p>
          <a:p>
            <a:endParaRPr lang="en-US" dirty="0"/>
          </a:p>
          <a:p>
            <a:r>
              <a:rPr lang="en-US" dirty="0"/>
              <a:t>DM 1/ RR 3-  Opioid Treatment Programs (OTP), the dose is inadequately stabilized, and the patient has severe symptoms of withdrawal, or frequent, signiﬁcant, and ongoing compensatory use of opioids or other drugs.</a:t>
            </a:r>
          </a:p>
          <a:p>
            <a:endParaRPr lang="en-US" dirty="0"/>
          </a:p>
          <a:p>
            <a:r>
              <a:rPr lang="en-US" dirty="0"/>
              <a:t>DM 1/ RR 4-  Opioid Treatment Programs (OTP), the dose is inadequately stabilized, and the patient has repeated, signiﬁcant concurrent use of opioids or other drugs. Such use is unresponsive to treatment interventions, dose adjustments, and increasing sanctions.</a:t>
            </a:r>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65</a:t>
            </a:fld>
            <a:endParaRPr lang="en-US"/>
          </a:p>
        </p:txBody>
      </p:sp>
    </p:spTree>
    <p:extLst>
      <p:ext uri="{BB962C8B-B14F-4D97-AF65-F5344CB8AC3E}">
        <p14:creationId xmlns:p14="http://schemas.microsoft.com/office/powerpoint/2010/main" val="11151839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66</a:t>
            </a:fld>
            <a:endParaRPr lang="en-US"/>
          </a:p>
        </p:txBody>
      </p:sp>
    </p:spTree>
    <p:extLst>
      <p:ext uri="{BB962C8B-B14F-4D97-AF65-F5344CB8AC3E}">
        <p14:creationId xmlns:p14="http://schemas.microsoft.com/office/powerpoint/2010/main" val="4053159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67</a:t>
            </a:fld>
            <a:endParaRPr lang="en-US"/>
          </a:p>
        </p:txBody>
      </p:sp>
    </p:spTree>
    <p:extLst>
      <p:ext uri="{BB962C8B-B14F-4D97-AF65-F5344CB8AC3E}">
        <p14:creationId xmlns:p14="http://schemas.microsoft.com/office/powerpoint/2010/main" val="14392916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r>
              <a:rPr lang="en-US" dirty="0"/>
              <a:t>A risk rating if often only assigned in Dimension 3 if there is a formal MH Dx.  The clinician may note concerns related to MH issues, however a risk-rating is only assigned when a formal MH Diagnosis can be confirmed.  “have you ever been diagnosed with a MHD by a physician, psychologist, or licensed MH provider?” </a:t>
            </a:r>
          </a:p>
          <a:p>
            <a:endParaRPr lang="en-US" dirty="0"/>
          </a:p>
          <a:p>
            <a:r>
              <a:rPr lang="en-US" b="0" u="none" dirty="0"/>
              <a:t>Notes for RR 0/ DM-3:</a:t>
            </a:r>
          </a:p>
          <a:p>
            <a:endParaRPr lang="en-US" b="1" u="sng" dirty="0"/>
          </a:p>
          <a:p>
            <a:r>
              <a:rPr lang="en-US" b="1" u="sng" dirty="0"/>
              <a:t>Dangerousness/Lethality</a:t>
            </a:r>
            <a:r>
              <a:rPr lang="en-US" dirty="0"/>
              <a:t>: Good impulse control and coping skills. </a:t>
            </a:r>
          </a:p>
          <a:p>
            <a:endParaRPr lang="en-US" dirty="0"/>
          </a:p>
          <a:p>
            <a:r>
              <a:rPr lang="en-US" b="1" u="sng" dirty="0"/>
              <a:t>Interference with Addiction Recovery Efforts</a:t>
            </a:r>
            <a:r>
              <a:rPr lang="en-US" dirty="0"/>
              <a:t>: Ability to focus on recovery, identify appropriate supports and reach out for help. </a:t>
            </a:r>
          </a:p>
          <a:p>
            <a:endParaRPr lang="en-US" dirty="0"/>
          </a:p>
          <a:p>
            <a:r>
              <a:rPr lang="en-US" b="1" u="sng" dirty="0"/>
              <a:t>Social Functioning: </a:t>
            </a:r>
            <a:r>
              <a:rPr lang="en-US" dirty="0"/>
              <a:t>Full functioning in relationships with signiﬁcant others, coworkers, friends, etc. </a:t>
            </a:r>
          </a:p>
          <a:p>
            <a:endParaRPr lang="en-US" dirty="0"/>
          </a:p>
          <a:p>
            <a:r>
              <a:rPr lang="en-US" b="1" u="sng" dirty="0"/>
              <a:t>Ability for Self-Care: </a:t>
            </a:r>
            <a:r>
              <a:rPr lang="en-US" dirty="0"/>
              <a:t>Full functioning, with good resources and skills to cope with emotional problems. Course of Illness: No emotional or behavioral problems, or problems identiﬁed are stable (</a:t>
            </a:r>
            <a:r>
              <a:rPr lang="en-US" dirty="0" err="1"/>
              <a:t>eg</a:t>
            </a:r>
            <a:r>
              <a:rPr lang="en-US" dirty="0"/>
              <a:t>, depression that is stable and managed with antidepressants). No recent serious or high-risk vulnerability.</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Notes for RR 1/ DM-3: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Dangerousness/Lethality: </a:t>
            </a:r>
            <a:r>
              <a:rPr lang="en-US" b="0" u="none" dirty="0"/>
              <a:t>Adequate impulse control and coping skills to deal with any thoughts of harm to self or others. Interference with Addiction Recovery Efforts: Emotional concerns relate to negative consequences and effects of addiction. The patient is able to view these as part of addiction and recovery.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Social Functioning</a:t>
            </a:r>
            <a:r>
              <a:rPr lang="en-US" b="0" u="none" dirty="0"/>
              <a:t>: Relationships or spheres of social functioning (as with signiﬁcant others, friends, coworkers) are being impaired but not endangered by patient’s substance use (</a:t>
            </a:r>
            <a:r>
              <a:rPr lang="en-US" b="0" u="none" dirty="0" err="1"/>
              <a:t>eg</a:t>
            </a:r>
            <a:r>
              <a:rPr lang="en-US" b="0" u="none" dirty="0"/>
              <a:t>, no imminent divorce, job loss, or coping in homeless situations). The patient is able to meet personal responsibilities and maintain stable, meaningful relationships despite the mild symptoms experienced (</a:t>
            </a:r>
            <a:r>
              <a:rPr lang="en-US" b="0" u="none" dirty="0" err="1"/>
              <a:t>eg</a:t>
            </a:r>
            <a:r>
              <a:rPr lang="en-US" b="0" u="none" dirty="0"/>
              <a:t>, mood or anxiety symptoms subthreshold for DSM diagnosis or, if meeting diagnostic criteria, patient is able to continue in essential roles).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Ability for Self-Care: </a:t>
            </a:r>
            <a:r>
              <a:rPr lang="en-US" b="0" u="none" dirty="0"/>
              <a:t>Adequate resources and skills to cope with emotional or behavioral problems.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Course of Illness: </a:t>
            </a:r>
            <a:r>
              <a:rPr lang="en-US" b="0" u="none" dirty="0"/>
              <a:t>Mild to moderate signs and symptoms (</a:t>
            </a:r>
            <a:r>
              <a:rPr lang="en-US" b="0" u="none" dirty="0" err="1"/>
              <a:t>eg</a:t>
            </a:r>
            <a:r>
              <a:rPr lang="en-US" b="0" u="none" dirty="0"/>
              <a:t>, dysphoria, relationship problems, work or school problems, or problems coping in the community) with good response to treatment in the past. Any past serious problems have a long period of stability (</a:t>
            </a:r>
            <a:r>
              <a:rPr lang="en-US" b="0" u="none" dirty="0" err="1"/>
              <a:t>eg</a:t>
            </a:r>
            <a:r>
              <a:rPr lang="en-US" b="0" u="none" dirty="0"/>
              <a:t>, serious depression and suicidal behavior 15 years ago) or past problems are chronic but not severe enough to pose any high-risk vulnerability (</a:t>
            </a:r>
            <a:r>
              <a:rPr lang="en-US" b="0" u="none" dirty="0" err="1"/>
              <a:t>eg</a:t>
            </a:r>
            <a:r>
              <a:rPr lang="en-US" b="0" u="none" dirty="0"/>
              <a:t>, superﬁcial wrist scratching, but no previous hospitalization or life-threatening behavior).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Notes for RR 2/ DM-3: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Dangerousness/Lethality: </a:t>
            </a:r>
            <a:r>
              <a:rPr lang="en-US" b="0" u="none" dirty="0"/>
              <a:t>Suicidal ideation; violent impulses; signiﬁcant history of suicidal or violent behavior requires more than routine monitoring.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Interference with Addiction Recovery Efforts</a:t>
            </a:r>
            <a:r>
              <a:rPr lang="en-US" b="0" u="none" dirty="0"/>
              <a:t>: Emotional, behavioral, or cognitive problems distract the patient from recovery efforts.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Social Functioning</a:t>
            </a:r>
            <a:r>
              <a:rPr lang="en-US" b="1" u="none" dirty="0"/>
              <a:t>: </a:t>
            </a:r>
            <a:r>
              <a:rPr lang="en-US" b="0" u="none" dirty="0"/>
              <a:t>Relationships or spheres of social functioning (as with signiﬁcant others, friends, coworkers) are being impaired by substance use, but also are linked to a psychiatric disorder (</a:t>
            </a:r>
            <a:r>
              <a:rPr lang="en-US" b="0" u="none" dirty="0" err="1"/>
              <a:t>eg</a:t>
            </a:r>
            <a:r>
              <a:rPr lang="en-US" b="0" u="none" dirty="0"/>
              <a:t>, a patient with depression or anxiety disorder is unable to sleep or socialize). Symptoms are causing moderate difﬁculty in managing relationships with signiﬁcant others; social, work, or school functioning; or coping in the community, but not to a degree that they pose a signiﬁcant danger to self or others, or that the patient is unable to manage activities of daily living or basic responsibilities in the home, work, school, or community.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u="sng" dirty="0"/>
              <a:t>Ability for Self-Care: </a:t>
            </a:r>
            <a:r>
              <a:rPr lang="en-US" b="0" u="none" dirty="0"/>
              <a:t>Poor resources, with moderate or minimal skills to cope with emotional or behavioral problems. Course of Illness: Frequent and/or intensive symptoms (</a:t>
            </a:r>
            <a:r>
              <a:rPr lang="en-US" b="0" u="none" dirty="0" err="1"/>
              <a:t>eg</a:t>
            </a:r>
            <a:r>
              <a:rPr lang="en-US" b="0" u="none" dirty="0"/>
              <a:t>, frequent suicidal or homicidal ideation, vegetative signs, agitation or retardation, inconsistent impulse control), with a history that indicates signiﬁcant problems that are not well stabilized (</a:t>
            </a:r>
            <a:r>
              <a:rPr lang="en-US" b="0" u="none" dirty="0" err="1"/>
              <a:t>eg</a:t>
            </a:r>
            <a:r>
              <a:rPr lang="en-US" b="0" u="none" dirty="0"/>
              <a:t>, psychotic episodes with frequent periods of decompensation). Acute or acute-on-chronic problems pose some risk of harm to self or others, but the patient is not imminently dangerous (</a:t>
            </a:r>
            <a:r>
              <a:rPr lang="en-US" b="0" u="none" dirty="0" err="1"/>
              <a:t>eg</a:t>
            </a:r>
            <a:r>
              <a:rPr lang="en-US" b="0" u="none" dirty="0"/>
              <a:t>, hallucinations and delusions invoke homicidal ideation, but the patient has no plan or means to harm others).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u="none" dirty="0"/>
          </a:p>
          <a:p>
            <a:endParaRPr lang="en-US" dirty="0"/>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68</a:t>
            </a:fld>
            <a:endParaRPr lang="en-US"/>
          </a:p>
        </p:txBody>
      </p:sp>
    </p:spTree>
    <p:extLst>
      <p:ext uri="{BB962C8B-B14F-4D97-AF65-F5344CB8AC3E}">
        <p14:creationId xmlns:p14="http://schemas.microsoft.com/office/powerpoint/2010/main" val="3129975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r>
              <a:rPr lang="en-US" dirty="0"/>
              <a:t>A risk rating is only assigned in Dimension 3 if there is a formal MH Dx.  The clinician may note concerns related to MH issues; however a risk-rating is only assigned when a formal MH Diagnosis can be confirmed.  “have you ever been diagnosed with a MHD by a physician, psychologist, or licensed MH provider?”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Notes for RR 3/ DM-3:</a:t>
            </a:r>
          </a:p>
          <a:p>
            <a:endParaRPr lang="en-US" dirty="0"/>
          </a:p>
          <a:p>
            <a:r>
              <a:rPr lang="en-US" b="1" u="sng" dirty="0"/>
              <a:t>Dangerousness/Lethality</a:t>
            </a:r>
            <a:r>
              <a:rPr lang="en-US" dirty="0"/>
              <a:t>: Suicidal ideation; violent impulses; signiﬁcant history of suicidal or violent behavior requires more than routine monitoring. </a:t>
            </a:r>
          </a:p>
          <a:p>
            <a:endParaRPr lang="en-US" dirty="0"/>
          </a:p>
          <a:p>
            <a:r>
              <a:rPr lang="en-US" b="1" u="sng" dirty="0"/>
              <a:t>Interference with Addiction Recovery Efforts:</a:t>
            </a:r>
            <a:r>
              <a:rPr lang="en-US" dirty="0"/>
              <a:t> Emotional, behavioral, or cognitive problems distract the patient from recovery efforts. </a:t>
            </a:r>
          </a:p>
          <a:p>
            <a:endParaRPr lang="en-US" dirty="0"/>
          </a:p>
          <a:p>
            <a:r>
              <a:rPr lang="en-US" b="1" u="sng" dirty="0"/>
              <a:t>Social Functioning: </a:t>
            </a:r>
            <a:r>
              <a:rPr lang="en-US" dirty="0"/>
              <a:t>Relationships or spheres of social functioning (as with signiﬁcant others, friends, coworkers) are being impaired by substance use, but also are linked to a psychiatric disorder (</a:t>
            </a:r>
            <a:r>
              <a:rPr lang="en-US" dirty="0" err="1"/>
              <a:t>eg</a:t>
            </a:r>
            <a:r>
              <a:rPr lang="en-US" dirty="0"/>
              <a:t>, a patient with depression or anxiety disorder is unable to sleep or socialize). Symptoms are causing moderate difﬁculty in managing relationships with signiﬁcant others; social, work, or school functioning; or coping in the community, but not to a degree that they pose a signiﬁcant danger to self or others, or that the patient is unable to manage activities of daily living or basic responsibilities in the home, work, school, or community. </a:t>
            </a:r>
          </a:p>
          <a:p>
            <a:endParaRPr lang="en-US" dirty="0"/>
          </a:p>
          <a:p>
            <a:r>
              <a:rPr lang="en-US" b="1" u="sng" dirty="0"/>
              <a:t>Ability for Self-Care: </a:t>
            </a:r>
            <a:r>
              <a:rPr lang="en-US" dirty="0"/>
              <a:t>Poor resources, with moderate or minimal skills to cope with emotional or behavioral problems. </a:t>
            </a:r>
          </a:p>
          <a:p>
            <a:endParaRPr lang="en-US" dirty="0"/>
          </a:p>
          <a:p>
            <a:r>
              <a:rPr lang="en-US" b="1" u="sng" dirty="0"/>
              <a:t>Course of Illness</a:t>
            </a:r>
            <a:r>
              <a:rPr lang="en-US" b="1" u="none" dirty="0"/>
              <a:t>: </a:t>
            </a:r>
            <a:r>
              <a:rPr lang="en-US" dirty="0"/>
              <a:t>Frequent and/or intensive symptoms (</a:t>
            </a:r>
            <a:r>
              <a:rPr lang="en-US" dirty="0" err="1"/>
              <a:t>eg</a:t>
            </a:r>
            <a:r>
              <a:rPr lang="en-US" dirty="0"/>
              <a:t>, frequent suicidal or homicidal ideation, vegetative signs, agitation or retardation, inconsistent impulse control), with a history that indicates signiﬁcant problems that are not well stabilized (</a:t>
            </a:r>
            <a:r>
              <a:rPr lang="en-US" dirty="0" err="1"/>
              <a:t>eg</a:t>
            </a:r>
            <a:r>
              <a:rPr lang="en-US" dirty="0"/>
              <a:t>, psychotic episodes with frequent periods of decompensation). Acute or acute-on-chronic problems pose some risk of harm to self or others, but the patient is not imminently dangerous (</a:t>
            </a:r>
            <a:r>
              <a:rPr lang="en-US" dirty="0" err="1"/>
              <a:t>eg</a:t>
            </a:r>
            <a:r>
              <a:rPr lang="en-US" dirty="0"/>
              <a:t>, hallucinations and delusions invoke homicidal ideation, but the patient has no plan or means to harm others).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u="none" dirty="0"/>
              <a:t>Notes for RR 4/ DM-3:</a:t>
            </a:r>
          </a:p>
          <a:p>
            <a:endParaRPr lang="en-US" dirty="0"/>
          </a:p>
          <a:p>
            <a:r>
              <a:rPr lang="en-US" b="1" u="sng" dirty="0"/>
              <a:t>Dangerousness/Lethality</a:t>
            </a:r>
            <a:r>
              <a:rPr lang="en-US" dirty="0"/>
              <a:t>: Severe psychotic, mood, or personality disorder, which presents acute risk to the patient, such as immediate risk of suicide; psychosis with unpredictable, disorganized, or violent behavior; or gross neglect of self-care. </a:t>
            </a:r>
          </a:p>
          <a:p>
            <a:endParaRPr lang="en-US" dirty="0"/>
          </a:p>
          <a:p>
            <a:r>
              <a:rPr lang="en-US" b="1" u="sng" dirty="0"/>
              <a:t>Interference with Addiction Recovery Efforts</a:t>
            </a:r>
            <a:r>
              <a:rPr lang="en-US" dirty="0"/>
              <a:t>: Risk in this domain does not inﬂuence type and intensity of services needed. </a:t>
            </a:r>
          </a:p>
          <a:p>
            <a:endParaRPr lang="en-US" dirty="0"/>
          </a:p>
          <a:p>
            <a:r>
              <a:rPr lang="en-US" b="1" u="sng" dirty="0"/>
              <a:t>Social Functioning</a:t>
            </a:r>
            <a:r>
              <a:rPr lang="en-US" dirty="0"/>
              <a:t>: Risk in this domain does not inﬂuence type and intensity of services needed. </a:t>
            </a:r>
          </a:p>
          <a:p>
            <a:endParaRPr lang="en-US" dirty="0"/>
          </a:p>
          <a:p>
            <a:r>
              <a:rPr lang="en-US" b="1" u="sng" dirty="0"/>
              <a:t>Ability for Self-Care</a:t>
            </a:r>
            <a:r>
              <a:rPr lang="en-US" dirty="0"/>
              <a:t>: Risk in this domain does not inﬂuence type and intensity of services needed. </a:t>
            </a:r>
          </a:p>
          <a:p>
            <a:endParaRPr lang="en-US" dirty="0"/>
          </a:p>
          <a:p>
            <a:r>
              <a:rPr lang="en-US" b="1" u="sng" dirty="0"/>
              <a:t>Course of Illness</a:t>
            </a:r>
            <a:r>
              <a:rPr lang="en-US" dirty="0"/>
              <a:t>: High risk and signiﬁcant vulnerability for dangerous consequences. The patient exhibits severe and acute life-threatening symptoms (</a:t>
            </a:r>
            <a:r>
              <a:rPr lang="en-US" dirty="0" err="1"/>
              <a:t>eg</a:t>
            </a:r>
            <a:r>
              <a:rPr lang="en-US" dirty="0"/>
              <a:t>, dangerous or impulsive behavior or cognitive functioning) that pose imminent danger to self or others. Symptoms of psychosis include command hallucinations or paranoid delusions. History of instability is such that high intensity services are needed to prevent dangerous consequences (</a:t>
            </a:r>
            <a:r>
              <a:rPr lang="en-US" dirty="0" err="1"/>
              <a:t>eg</a:t>
            </a:r>
            <a:r>
              <a:rPr lang="en-US" dirty="0"/>
              <a:t>, the patient is not responding to daily changes in medication at less intensive levels of service, with escalating psychosis).</a:t>
            </a:r>
          </a:p>
          <a:p>
            <a:endParaRPr lang="en-US" dirty="0"/>
          </a:p>
          <a:p>
            <a:endParaRPr lang="en-US" dirty="0"/>
          </a:p>
          <a:p>
            <a:endParaRPr lang="en-US" dirty="0"/>
          </a:p>
          <a:p>
            <a:endParaRPr lang="en-US" dirty="0"/>
          </a:p>
          <a:p>
            <a:endParaRPr lang="en-US" dirty="0"/>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69</a:t>
            </a:fld>
            <a:endParaRPr lang="en-US"/>
          </a:p>
        </p:txBody>
      </p:sp>
    </p:spTree>
    <p:extLst>
      <p:ext uri="{BB962C8B-B14F-4D97-AF65-F5344CB8AC3E}">
        <p14:creationId xmlns:p14="http://schemas.microsoft.com/office/powerpoint/2010/main" val="21058648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(Consider assigning both a SUD and MHD risk-rating, if a formal MHD is noted in Dimension 3)</a:t>
            </a:r>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70</a:t>
            </a:fld>
            <a:endParaRPr lang="en-US"/>
          </a:p>
        </p:txBody>
      </p:sp>
    </p:spTree>
    <p:extLst>
      <p:ext uri="{BB962C8B-B14F-4D97-AF65-F5344CB8AC3E}">
        <p14:creationId xmlns:p14="http://schemas.microsoft.com/office/powerpoint/2010/main" val="2126529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(Consider assigning both a SUD and MHD risk-rating, if a formal MHD is noted in Dimension 3)</a:t>
            </a:r>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71</a:t>
            </a:fld>
            <a:endParaRPr lang="en-US"/>
          </a:p>
        </p:txBody>
      </p:sp>
    </p:spTree>
    <p:extLst>
      <p:ext uri="{BB962C8B-B14F-4D97-AF65-F5344CB8AC3E}">
        <p14:creationId xmlns:p14="http://schemas.microsoft.com/office/powerpoint/2010/main" val="4010676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57200" y="720725"/>
            <a:ext cx="6400800" cy="3600450"/>
          </a:xfrm>
          <a:ln/>
        </p:spPr>
      </p:sp>
      <p:sp>
        <p:nvSpPr>
          <p:cNvPr id="101379" name="Notes Placeholder 2"/>
          <p:cNvSpPr>
            <a:spLocks noGrp="1"/>
          </p:cNvSpPr>
          <p:nvPr>
            <p:ph type="body" idx="1"/>
          </p:nvPr>
        </p:nvSpPr>
        <p:spPr>
          <a:noFill/>
          <a:ln/>
        </p:spPr>
        <p:txBody>
          <a:bodyPr/>
          <a:lstStyle/>
          <a:p>
            <a:endParaRPr lang="en-US" dirty="0"/>
          </a:p>
        </p:txBody>
      </p:sp>
      <p:sp>
        <p:nvSpPr>
          <p:cNvPr id="101380" name="Slide Number Placeholder 3"/>
          <p:cNvSpPr>
            <a:spLocks noGrp="1"/>
          </p:cNvSpPr>
          <p:nvPr>
            <p:ph type="sldNum" sz="quarter" idx="5"/>
          </p:nvPr>
        </p:nvSpPr>
        <p:spPr>
          <a:noFill/>
        </p:spPr>
        <p:txBody>
          <a:bodyPr/>
          <a:lstStyle/>
          <a:p>
            <a:fld id="{7E562A15-E9FA-4BCB-93A1-F211759D22C5}" type="slidenum">
              <a:rPr lang="en-US" smtClean="0"/>
              <a:pPr/>
              <a:t>6</a:t>
            </a:fld>
            <a:endParaRPr lang="en-US"/>
          </a:p>
        </p:txBody>
      </p:sp>
    </p:spTree>
    <p:extLst>
      <p:ext uri="{BB962C8B-B14F-4D97-AF65-F5344CB8AC3E}">
        <p14:creationId xmlns:p14="http://schemas.microsoft.com/office/powerpoint/2010/main" val="13192407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(Consider assigning both a SUD and MH risk-rating, if a formal MHD is noted in Dimension 3)</a:t>
            </a:r>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72</a:t>
            </a:fld>
            <a:endParaRPr lang="en-US"/>
          </a:p>
        </p:txBody>
      </p:sp>
    </p:spTree>
    <p:extLst>
      <p:ext uri="{BB962C8B-B14F-4D97-AF65-F5344CB8AC3E}">
        <p14:creationId xmlns:p14="http://schemas.microsoft.com/office/powerpoint/2010/main" val="29095360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(Consider assigning both a SUD and MH risk-rating, if a formal MHD is noted in Dimension 3)</a:t>
            </a:r>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73</a:t>
            </a:fld>
            <a:endParaRPr lang="en-US"/>
          </a:p>
        </p:txBody>
      </p:sp>
    </p:spTree>
    <p:extLst>
      <p:ext uri="{BB962C8B-B14F-4D97-AF65-F5344CB8AC3E}">
        <p14:creationId xmlns:p14="http://schemas.microsoft.com/office/powerpoint/2010/main" val="4022604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(Consider assigning both a SUD and MH risk-rating, if a formal MHD is noted in Dimension 3)</a:t>
            </a:r>
          </a:p>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74</a:t>
            </a:fld>
            <a:endParaRPr lang="en-US"/>
          </a:p>
        </p:txBody>
      </p:sp>
    </p:spTree>
    <p:extLst>
      <p:ext uri="{BB962C8B-B14F-4D97-AF65-F5344CB8AC3E}">
        <p14:creationId xmlns:p14="http://schemas.microsoft.com/office/powerpoint/2010/main" val="2333237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75</a:t>
            </a:fld>
            <a:endParaRPr lang="en-US"/>
          </a:p>
        </p:txBody>
      </p:sp>
    </p:spTree>
    <p:extLst>
      <p:ext uri="{BB962C8B-B14F-4D97-AF65-F5344CB8AC3E}">
        <p14:creationId xmlns:p14="http://schemas.microsoft.com/office/powerpoint/2010/main" val="15235587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76</a:t>
            </a:fld>
            <a:endParaRPr lang="en-US"/>
          </a:p>
        </p:txBody>
      </p:sp>
    </p:spTree>
    <p:extLst>
      <p:ext uri="{BB962C8B-B14F-4D97-AF65-F5344CB8AC3E}">
        <p14:creationId xmlns:p14="http://schemas.microsoft.com/office/powerpoint/2010/main" val="3214366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77</a:t>
            </a:fld>
            <a:endParaRPr lang="en-US"/>
          </a:p>
        </p:txBody>
      </p:sp>
    </p:spTree>
    <p:extLst>
      <p:ext uri="{BB962C8B-B14F-4D97-AF65-F5344CB8AC3E}">
        <p14:creationId xmlns:p14="http://schemas.microsoft.com/office/powerpoint/2010/main" val="28222716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78</a:t>
            </a:fld>
            <a:endParaRPr lang="en-US"/>
          </a:p>
        </p:txBody>
      </p:sp>
    </p:spTree>
    <p:extLst>
      <p:ext uri="{BB962C8B-B14F-4D97-AF65-F5344CB8AC3E}">
        <p14:creationId xmlns:p14="http://schemas.microsoft.com/office/powerpoint/2010/main" val="10131010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79</a:t>
            </a:fld>
            <a:endParaRPr lang="en-US"/>
          </a:p>
        </p:txBody>
      </p:sp>
    </p:spTree>
    <p:extLst>
      <p:ext uri="{BB962C8B-B14F-4D97-AF65-F5344CB8AC3E}">
        <p14:creationId xmlns:p14="http://schemas.microsoft.com/office/powerpoint/2010/main" val="972344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80</a:t>
            </a:fld>
            <a:endParaRPr lang="en-US"/>
          </a:p>
        </p:txBody>
      </p:sp>
    </p:spTree>
    <p:extLst>
      <p:ext uri="{BB962C8B-B14F-4D97-AF65-F5344CB8AC3E}">
        <p14:creationId xmlns:p14="http://schemas.microsoft.com/office/powerpoint/2010/main" val="25557427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81</a:t>
            </a:fld>
            <a:endParaRPr lang="en-US"/>
          </a:p>
        </p:txBody>
      </p:sp>
    </p:spTree>
    <p:extLst>
      <p:ext uri="{BB962C8B-B14F-4D97-AF65-F5344CB8AC3E}">
        <p14:creationId xmlns:p14="http://schemas.microsoft.com/office/powerpoint/2010/main" val="3778345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Collateral information is vital to help in determining a Dx and course of Tx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16A8-B2AD-4E2D-85DC-CF5D2137A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66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dirty="0"/>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82</a:t>
            </a:fld>
            <a:endParaRPr lang="en-US"/>
          </a:p>
        </p:txBody>
      </p:sp>
    </p:spTree>
    <p:extLst>
      <p:ext uri="{BB962C8B-B14F-4D97-AF65-F5344CB8AC3E}">
        <p14:creationId xmlns:p14="http://schemas.microsoft.com/office/powerpoint/2010/main" val="25108346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457200" y="720725"/>
            <a:ext cx="6400800" cy="3600450"/>
          </a:xfrm>
          <a:ln/>
        </p:spPr>
      </p:sp>
      <p:sp>
        <p:nvSpPr>
          <p:cNvPr id="134147" name="Notes Placeholder 2"/>
          <p:cNvSpPr>
            <a:spLocks noGrp="1"/>
          </p:cNvSpPr>
          <p:nvPr>
            <p:ph type="body" idx="1"/>
          </p:nvPr>
        </p:nvSpPr>
        <p:spPr>
          <a:noFill/>
          <a:ln/>
        </p:spPr>
        <p:txBody>
          <a:bodyPr/>
          <a:lstStyle/>
          <a:p>
            <a:endParaRPr lang="en-US"/>
          </a:p>
        </p:txBody>
      </p:sp>
      <p:sp>
        <p:nvSpPr>
          <p:cNvPr id="134148" name="Slide Number Placeholder 3"/>
          <p:cNvSpPr>
            <a:spLocks noGrp="1"/>
          </p:cNvSpPr>
          <p:nvPr>
            <p:ph type="sldNum" sz="quarter" idx="5"/>
          </p:nvPr>
        </p:nvSpPr>
        <p:spPr>
          <a:noFill/>
        </p:spPr>
        <p:txBody>
          <a:bodyPr/>
          <a:lstStyle/>
          <a:p>
            <a:fld id="{556AFC7A-575B-433B-B062-87093512A0F9}" type="slidenum">
              <a:rPr lang="en-US" smtClean="0"/>
              <a:pPr/>
              <a:t>83</a:t>
            </a:fld>
            <a:endParaRPr lang="en-US"/>
          </a:p>
        </p:txBody>
      </p:sp>
    </p:spTree>
    <p:extLst>
      <p:ext uri="{BB962C8B-B14F-4D97-AF65-F5344CB8AC3E}">
        <p14:creationId xmlns:p14="http://schemas.microsoft.com/office/powerpoint/2010/main" val="1348544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False ASAM criteria is designed a supplemental set of standardized guidelines to assist the clinician in the LOC placement needs and course of treatment.  Further, it allows for the clinician to monitor patient progress, justify LOC  changes including a referral to a higher LOC or discharge/ transfer from current LOC.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84</a:t>
            </a:fld>
            <a:endParaRPr lang="en-US"/>
          </a:p>
        </p:txBody>
      </p:sp>
    </p:spTree>
    <p:extLst>
      <p:ext uri="{BB962C8B-B14F-4D97-AF65-F5344CB8AC3E}">
        <p14:creationId xmlns:p14="http://schemas.microsoft.com/office/powerpoint/2010/main" val="4709134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457200" y="720725"/>
            <a:ext cx="6400800" cy="3600450"/>
          </a:xfrm>
          <a:ln/>
        </p:spPr>
      </p:sp>
      <p:sp>
        <p:nvSpPr>
          <p:cNvPr id="135171" name="Notes Placeholder 2"/>
          <p:cNvSpPr>
            <a:spLocks noGrp="1"/>
          </p:cNvSpPr>
          <p:nvPr>
            <p:ph type="body" idx="1"/>
          </p:nvPr>
        </p:nvSpPr>
        <p:spPr>
          <a:noFill/>
          <a:ln/>
        </p:spPr>
        <p:txBody>
          <a:bodyPr/>
          <a:lstStyle/>
          <a:p>
            <a:r>
              <a:rPr lang="en-US" dirty="0"/>
              <a:t>4-week EIS group, mostly pyscho-educational with a therapeutic component, including family involvement and/or drug screening. </a:t>
            </a:r>
          </a:p>
        </p:txBody>
      </p:sp>
      <p:sp>
        <p:nvSpPr>
          <p:cNvPr id="135172" name="Slide Number Placeholder 3"/>
          <p:cNvSpPr>
            <a:spLocks noGrp="1"/>
          </p:cNvSpPr>
          <p:nvPr>
            <p:ph type="sldNum" sz="quarter" idx="5"/>
          </p:nvPr>
        </p:nvSpPr>
        <p:spPr>
          <a:noFill/>
        </p:spPr>
        <p:txBody>
          <a:bodyPr/>
          <a:lstStyle/>
          <a:p>
            <a:fld id="{67A8CFF8-11CB-4006-BE97-AEB9CA66D0BE}" type="slidenum">
              <a:rPr lang="en-US" smtClean="0"/>
              <a:pPr/>
              <a:t>85</a:t>
            </a:fld>
            <a:endParaRPr lang="en-US"/>
          </a:p>
        </p:txBody>
      </p:sp>
    </p:spTree>
    <p:extLst>
      <p:ext uri="{BB962C8B-B14F-4D97-AF65-F5344CB8AC3E}">
        <p14:creationId xmlns:p14="http://schemas.microsoft.com/office/powerpoint/2010/main" val="1981527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457200" y="720725"/>
            <a:ext cx="6400800" cy="3600450"/>
          </a:xfrm>
          <a:ln/>
        </p:spPr>
      </p:sp>
      <p:sp>
        <p:nvSpPr>
          <p:cNvPr id="136195" name="Notes Placeholder 2"/>
          <p:cNvSpPr>
            <a:spLocks noGrp="1"/>
          </p:cNvSpPr>
          <p:nvPr>
            <p:ph type="body" idx="1"/>
          </p:nvPr>
        </p:nvSpPr>
        <p:spPr>
          <a:noFill/>
          <a:ln/>
        </p:spPr>
        <p:txBody>
          <a:bodyPr/>
          <a:lstStyle/>
          <a:p>
            <a:endParaRPr lang="en-US" dirty="0"/>
          </a:p>
        </p:txBody>
      </p:sp>
      <p:sp>
        <p:nvSpPr>
          <p:cNvPr id="136196" name="Slide Number Placeholder 3"/>
          <p:cNvSpPr>
            <a:spLocks noGrp="1"/>
          </p:cNvSpPr>
          <p:nvPr>
            <p:ph type="sldNum" sz="quarter" idx="5"/>
          </p:nvPr>
        </p:nvSpPr>
        <p:spPr>
          <a:noFill/>
        </p:spPr>
        <p:txBody>
          <a:bodyPr/>
          <a:lstStyle/>
          <a:p>
            <a:fld id="{8FEE6099-53DA-4585-9460-B831374EB0ED}" type="slidenum">
              <a:rPr lang="en-US" smtClean="0"/>
              <a:pPr/>
              <a:t>86</a:t>
            </a:fld>
            <a:endParaRPr lang="en-US"/>
          </a:p>
        </p:txBody>
      </p:sp>
    </p:spTree>
    <p:extLst>
      <p:ext uri="{BB962C8B-B14F-4D97-AF65-F5344CB8AC3E}">
        <p14:creationId xmlns:p14="http://schemas.microsoft.com/office/powerpoint/2010/main" val="8619335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457200" y="720725"/>
            <a:ext cx="6400800" cy="3600450"/>
          </a:xfrm>
          <a:ln/>
        </p:spPr>
      </p:sp>
      <p:sp>
        <p:nvSpPr>
          <p:cNvPr id="137219" name="Notes Placeholder 2"/>
          <p:cNvSpPr>
            <a:spLocks noGrp="1"/>
          </p:cNvSpPr>
          <p:nvPr>
            <p:ph type="body" idx="1"/>
          </p:nvPr>
        </p:nvSpPr>
        <p:spPr>
          <a:noFill/>
          <a:ln/>
        </p:spPr>
        <p:txBody>
          <a:bodyPr/>
          <a:lstStyle/>
          <a:p>
            <a:endParaRPr lang="en-US" dirty="0"/>
          </a:p>
        </p:txBody>
      </p:sp>
      <p:sp>
        <p:nvSpPr>
          <p:cNvPr id="137220" name="Slide Number Placeholder 3"/>
          <p:cNvSpPr>
            <a:spLocks noGrp="1"/>
          </p:cNvSpPr>
          <p:nvPr>
            <p:ph type="sldNum" sz="quarter" idx="5"/>
          </p:nvPr>
        </p:nvSpPr>
        <p:spPr>
          <a:noFill/>
        </p:spPr>
        <p:txBody>
          <a:bodyPr/>
          <a:lstStyle/>
          <a:p>
            <a:fld id="{9865CC74-6913-4113-A9CF-611F26DFC1C4}" type="slidenum">
              <a:rPr lang="en-US" smtClean="0"/>
              <a:pPr/>
              <a:t>87</a:t>
            </a:fld>
            <a:endParaRPr lang="en-US"/>
          </a:p>
        </p:txBody>
      </p:sp>
    </p:spTree>
    <p:extLst>
      <p:ext uri="{BB962C8B-B14F-4D97-AF65-F5344CB8AC3E}">
        <p14:creationId xmlns:p14="http://schemas.microsoft.com/office/powerpoint/2010/main" val="23246365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457200" y="720725"/>
            <a:ext cx="6400800" cy="3600450"/>
          </a:xfrm>
          <a:ln/>
        </p:spPr>
      </p:sp>
      <p:sp>
        <p:nvSpPr>
          <p:cNvPr id="138243" name="Notes Placeholder 2"/>
          <p:cNvSpPr>
            <a:spLocks noGrp="1"/>
          </p:cNvSpPr>
          <p:nvPr>
            <p:ph type="body" idx="1"/>
          </p:nvPr>
        </p:nvSpPr>
        <p:spPr>
          <a:noFill/>
          <a:ln/>
        </p:spPr>
        <p:txBody>
          <a:bodyPr/>
          <a:lstStyle/>
          <a:p>
            <a:endParaRPr lang="en-US"/>
          </a:p>
        </p:txBody>
      </p:sp>
      <p:sp>
        <p:nvSpPr>
          <p:cNvPr id="138244" name="Slide Number Placeholder 3"/>
          <p:cNvSpPr>
            <a:spLocks noGrp="1"/>
          </p:cNvSpPr>
          <p:nvPr>
            <p:ph type="sldNum" sz="quarter" idx="5"/>
          </p:nvPr>
        </p:nvSpPr>
        <p:spPr>
          <a:noFill/>
        </p:spPr>
        <p:txBody>
          <a:bodyPr/>
          <a:lstStyle/>
          <a:p>
            <a:fld id="{4E660796-DD09-4A72-A4FB-CE9C4A9C26B0}" type="slidenum">
              <a:rPr lang="en-US" smtClean="0"/>
              <a:pPr/>
              <a:t>88</a:t>
            </a:fld>
            <a:endParaRPr lang="en-US"/>
          </a:p>
        </p:txBody>
      </p:sp>
    </p:spTree>
    <p:extLst>
      <p:ext uri="{BB962C8B-B14F-4D97-AF65-F5344CB8AC3E}">
        <p14:creationId xmlns:p14="http://schemas.microsoft.com/office/powerpoint/2010/main" val="1332807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457200" y="720725"/>
            <a:ext cx="6400800" cy="3600450"/>
          </a:xfrm>
          <a:ln/>
        </p:spPr>
      </p:sp>
      <p:sp>
        <p:nvSpPr>
          <p:cNvPr id="138243" name="Notes Placeholder 2"/>
          <p:cNvSpPr>
            <a:spLocks noGrp="1"/>
          </p:cNvSpPr>
          <p:nvPr>
            <p:ph type="body" idx="1"/>
          </p:nvPr>
        </p:nvSpPr>
        <p:spPr>
          <a:noFill/>
          <a:ln/>
        </p:spPr>
        <p:txBody>
          <a:bodyPr/>
          <a:lstStyle/>
          <a:p>
            <a:endParaRPr lang="en-US"/>
          </a:p>
        </p:txBody>
      </p:sp>
      <p:sp>
        <p:nvSpPr>
          <p:cNvPr id="138244" name="Slide Number Placeholder 3"/>
          <p:cNvSpPr>
            <a:spLocks noGrp="1"/>
          </p:cNvSpPr>
          <p:nvPr>
            <p:ph type="sldNum" sz="quarter" idx="5"/>
          </p:nvPr>
        </p:nvSpPr>
        <p:spPr>
          <a:noFill/>
        </p:spPr>
        <p:txBody>
          <a:bodyPr/>
          <a:lstStyle/>
          <a:p>
            <a:fld id="{4E660796-DD09-4A72-A4FB-CE9C4A9C26B0}" type="slidenum">
              <a:rPr lang="en-US" smtClean="0"/>
              <a:pPr/>
              <a:t>89</a:t>
            </a:fld>
            <a:endParaRPr lang="en-US"/>
          </a:p>
        </p:txBody>
      </p:sp>
    </p:spTree>
    <p:extLst>
      <p:ext uri="{BB962C8B-B14F-4D97-AF65-F5344CB8AC3E}">
        <p14:creationId xmlns:p14="http://schemas.microsoft.com/office/powerpoint/2010/main" val="32032631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457200" y="720725"/>
            <a:ext cx="6400800" cy="3600450"/>
          </a:xfrm>
          <a:ln/>
        </p:spPr>
      </p:sp>
      <p:sp>
        <p:nvSpPr>
          <p:cNvPr id="139267" name="Notes Placeholder 2"/>
          <p:cNvSpPr>
            <a:spLocks noGrp="1"/>
          </p:cNvSpPr>
          <p:nvPr>
            <p:ph type="body" idx="1"/>
          </p:nvPr>
        </p:nvSpPr>
        <p:spPr>
          <a:noFill/>
          <a:ln/>
        </p:spPr>
        <p:txBody>
          <a:bodyPr/>
          <a:lstStyle/>
          <a:p>
            <a:r>
              <a:rPr lang="en-US" dirty="0"/>
              <a:t>Think of this dimension from a bio-pyscho-social-spiritual perspective </a:t>
            </a:r>
          </a:p>
        </p:txBody>
      </p:sp>
      <p:sp>
        <p:nvSpPr>
          <p:cNvPr id="139268" name="Slide Number Placeholder 3"/>
          <p:cNvSpPr>
            <a:spLocks noGrp="1"/>
          </p:cNvSpPr>
          <p:nvPr>
            <p:ph type="sldNum" sz="quarter" idx="5"/>
          </p:nvPr>
        </p:nvSpPr>
        <p:spPr>
          <a:noFill/>
        </p:spPr>
        <p:txBody>
          <a:bodyPr/>
          <a:lstStyle/>
          <a:p>
            <a:fld id="{A455CC33-AE8C-4901-96BE-F64228D7A7DE}" type="slidenum">
              <a:rPr lang="en-US" smtClean="0"/>
              <a:pPr/>
              <a:t>90</a:t>
            </a:fld>
            <a:endParaRPr lang="en-US"/>
          </a:p>
        </p:txBody>
      </p:sp>
    </p:spTree>
    <p:extLst>
      <p:ext uri="{BB962C8B-B14F-4D97-AF65-F5344CB8AC3E}">
        <p14:creationId xmlns:p14="http://schemas.microsoft.com/office/powerpoint/2010/main" val="18875952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457200" y="720725"/>
            <a:ext cx="6400800" cy="3600450"/>
          </a:xfrm>
          <a:ln/>
        </p:spPr>
      </p:sp>
      <p:sp>
        <p:nvSpPr>
          <p:cNvPr id="140291" name="Notes Placeholder 2"/>
          <p:cNvSpPr>
            <a:spLocks noGrp="1"/>
          </p:cNvSpPr>
          <p:nvPr>
            <p:ph type="body" idx="1"/>
          </p:nvPr>
        </p:nvSpPr>
        <p:spPr>
          <a:noFill/>
          <a:ln/>
        </p:spPr>
        <p:txBody>
          <a:bodyPr/>
          <a:lstStyle/>
          <a:p>
            <a:endParaRPr lang="en-US"/>
          </a:p>
        </p:txBody>
      </p:sp>
      <p:sp>
        <p:nvSpPr>
          <p:cNvPr id="140292" name="Slide Number Placeholder 3"/>
          <p:cNvSpPr>
            <a:spLocks noGrp="1"/>
          </p:cNvSpPr>
          <p:nvPr>
            <p:ph type="sldNum" sz="quarter" idx="5"/>
          </p:nvPr>
        </p:nvSpPr>
        <p:spPr>
          <a:noFill/>
        </p:spPr>
        <p:txBody>
          <a:bodyPr/>
          <a:lstStyle/>
          <a:p>
            <a:fld id="{6E705C24-15FF-4447-A3D8-38FFF0554018}" type="slidenum">
              <a:rPr lang="en-US" smtClean="0"/>
              <a:pPr/>
              <a:t>91</a:t>
            </a:fld>
            <a:endParaRPr lang="en-US"/>
          </a:p>
        </p:txBody>
      </p:sp>
    </p:spTree>
    <p:extLst>
      <p:ext uri="{BB962C8B-B14F-4D97-AF65-F5344CB8AC3E}">
        <p14:creationId xmlns:p14="http://schemas.microsoft.com/office/powerpoint/2010/main" val="2105170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57200" y="720725"/>
            <a:ext cx="6400800" cy="3600450"/>
          </a:xfrm>
          <a:ln/>
        </p:spPr>
      </p:sp>
      <p:sp>
        <p:nvSpPr>
          <p:cNvPr id="102403" name="Notes Placeholder 2"/>
          <p:cNvSpPr>
            <a:spLocks noGrp="1"/>
          </p:cNvSpPr>
          <p:nvPr>
            <p:ph type="body" idx="1"/>
          </p:nvPr>
        </p:nvSpPr>
        <p:spPr>
          <a:noFill/>
          <a:ln/>
        </p:spPr>
        <p:txBody>
          <a:bodyPr/>
          <a:lstStyle/>
          <a:p>
            <a:r>
              <a:rPr lang="en-US" dirty="0"/>
              <a:t>Retrospective</a:t>
            </a:r>
            <a:r>
              <a:rPr lang="en-US" baseline="0" dirty="0"/>
              <a:t> is the past.  What led to what is happening now.</a:t>
            </a:r>
          </a:p>
          <a:p>
            <a:endParaRPr lang="en-US" baseline="0" dirty="0"/>
          </a:p>
          <a:p>
            <a:r>
              <a:rPr lang="en-US" baseline="0" dirty="0"/>
              <a:t>Prospective is the future,  Possible Outcomes</a:t>
            </a:r>
          </a:p>
          <a:p>
            <a:endParaRPr lang="en-US" baseline="0" dirty="0"/>
          </a:p>
          <a:p>
            <a:r>
              <a:rPr lang="en-US" baseline="0" dirty="0"/>
              <a:t>Lab results,  UA’s, Breathalyzers, Swabs, all determined by time and specific factors</a:t>
            </a:r>
            <a:endParaRPr lang="en-US" dirty="0"/>
          </a:p>
        </p:txBody>
      </p:sp>
      <p:sp>
        <p:nvSpPr>
          <p:cNvPr id="102404" name="Slide Number Placeholder 3"/>
          <p:cNvSpPr>
            <a:spLocks noGrp="1"/>
          </p:cNvSpPr>
          <p:nvPr>
            <p:ph type="sldNum" sz="quarter" idx="5"/>
          </p:nvPr>
        </p:nvSpPr>
        <p:spPr>
          <a:noFill/>
        </p:spPr>
        <p:txBody>
          <a:bodyPr/>
          <a:lstStyle/>
          <a:p>
            <a:fld id="{C74FC338-07F4-499B-ABD5-757B19541B2F}" type="slidenum">
              <a:rPr lang="en-US" smtClean="0"/>
              <a:pPr/>
              <a:t>8</a:t>
            </a:fld>
            <a:endParaRPr lang="en-US"/>
          </a:p>
        </p:txBody>
      </p:sp>
    </p:spTree>
    <p:extLst>
      <p:ext uri="{BB962C8B-B14F-4D97-AF65-F5344CB8AC3E}">
        <p14:creationId xmlns:p14="http://schemas.microsoft.com/office/powerpoint/2010/main" val="36201041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57200" y="720725"/>
            <a:ext cx="6400800" cy="3600450"/>
          </a:xfrm>
          <a:ln/>
        </p:spPr>
      </p:sp>
      <p:sp>
        <p:nvSpPr>
          <p:cNvPr id="141315" name="Notes Placeholder 2"/>
          <p:cNvSpPr>
            <a:spLocks noGrp="1"/>
          </p:cNvSpPr>
          <p:nvPr>
            <p:ph type="body" idx="1"/>
          </p:nvPr>
        </p:nvSpPr>
        <p:spPr>
          <a:noFill/>
          <a:ln/>
        </p:spPr>
        <p:txBody>
          <a:bodyPr/>
          <a:lstStyle/>
          <a:p>
            <a:r>
              <a:rPr lang="en-US" dirty="0"/>
              <a:t>Remember;  these are guidelines to assist you in making the best treatment recommendation during the assessment process.  There will always be exceptions to the guidelines  </a:t>
            </a:r>
          </a:p>
        </p:txBody>
      </p:sp>
      <p:sp>
        <p:nvSpPr>
          <p:cNvPr id="141316" name="Slide Number Placeholder 3"/>
          <p:cNvSpPr>
            <a:spLocks noGrp="1"/>
          </p:cNvSpPr>
          <p:nvPr>
            <p:ph type="sldNum" sz="quarter" idx="5"/>
          </p:nvPr>
        </p:nvSpPr>
        <p:spPr>
          <a:noFill/>
        </p:spPr>
        <p:txBody>
          <a:bodyPr/>
          <a:lstStyle/>
          <a:p>
            <a:fld id="{71B356A3-F880-4CAE-89C8-D32EE66B587D}" type="slidenum">
              <a:rPr lang="en-US" smtClean="0"/>
              <a:pPr/>
              <a:t>92</a:t>
            </a:fld>
            <a:endParaRPr lang="en-US"/>
          </a:p>
        </p:txBody>
      </p:sp>
    </p:spTree>
    <p:extLst>
      <p:ext uri="{BB962C8B-B14F-4D97-AF65-F5344CB8AC3E}">
        <p14:creationId xmlns:p14="http://schemas.microsoft.com/office/powerpoint/2010/main" val="2716380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457200" y="720725"/>
            <a:ext cx="6400800" cy="3600450"/>
          </a:xfrm>
          <a:ln/>
        </p:spPr>
      </p:sp>
      <p:sp>
        <p:nvSpPr>
          <p:cNvPr id="142339" name="Notes Placeholder 2"/>
          <p:cNvSpPr>
            <a:spLocks noGrp="1"/>
          </p:cNvSpPr>
          <p:nvPr>
            <p:ph type="body" idx="1"/>
          </p:nvPr>
        </p:nvSpPr>
        <p:spPr>
          <a:noFill/>
          <a:ln/>
        </p:spPr>
        <p:txBody>
          <a:bodyPr/>
          <a:lstStyle/>
          <a:p>
            <a:endParaRPr lang="en-US"/>
          </a:p>
        </p:txBody>
      </p:sp>
      <p:sp>
        <p:nvSpPr>
          <p:cNvPr id="142340" name="Slide Number Placeholder 3"/>
          <p:cNvSpPr>
            <a:spLocks noGrp="1"/>
          </p:cNvSpPr>
          <p:nvPr>
            <p:ph type="sldNum" sz="quarter" idx="5"/>
          </p:nvPr>
        </p:nvSpPr>
        <p:spPr>
          <a:noFill/>
        </p:spPr>
        <p:txBody>
          <a:bodyPr/>
          <a:lstStyle/>
          <a:p>
            <a:fld id="{B2B68FCD-8412-4E2B-8562-29AA9BEACCA6}" type="slidenum">
              <a:rPr lang="en-US" smtClean="0"/>
              <a:pPr/>
              <a:t>93</a:t>
            </a:fld>
            <a:endParaRPr lang="en-US"/>
          </a:p>
        </p:txBody>
      </p:sp>
    </p:spTree>
    <p:extLst>
      <p:ext uri="{BB962C8B-B14F-4D97-AF65-F5344CB8AC3E}">
        <p14:creationId xmlns:p14="http://schemas.microsoft.com/office/powerpoint/2010/main" val="6774476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457200" y="720725"/>
            <a:ext cx="6400800" cy="3600450"/>
          </a:xfrm>
          <a:ln/>
        </p:spPr>
      </p:sp>
      <p:sp>
        <p:nvSpPr>
          <p:cNvPr id="140291" name="Notes Placeholder 2"/>
          <p:cNvSpPr>
            <a:spLocks noGrp="1"/>
          </p:cNvSpPr>
          <p:nvPr>
            <p:ph type="body" idx="1"/>
          </p:nvPr>
        </p:nvSpPr>
        <p:spPr>
          <a:noFill/>
          <a:ln/>
        </p:spPr>
        <p:txBody>
          <a:bodyPr/>
          <a:lstStyle/>
          <a:p>
            <a:r>
              <a:rPr lang="en-US" dirty="0"/>
              <a:t>Note: Often detoxification protocols are required when assessing a 3.5 residential recommendations   </a:t>
            </a:r>
          </a:p>
        </p:txBody>
      </p:sp>
      <p:sp>
        <p:nvSpPr>
          <p:cNvPr id="140292" name="Slide Number Placeholder 3"/>
          <p:cNvSpPr>
            <a:spLocks noGrp="1"/>
          </p:cNvSpPr>
          <p:nvPr>
            <p:ph type="sldNum" sz="quarter" idx="5"/>
          </p:nvPr>
        </p:nvSpPr>
        <p:spPr>
          <a:noFill/>
        </p:spPr>
        <p:txBody>
          <a:bodyPr/>
          <a:lstStyle/>
          <a:p>
            <a:fld id="{6E705C24-15FF-4447-A3D8-38FFF0554018}" type="slidenum">
              <a:rPr lang="en-US" smtClean="0"/>
              <a:pPr/>
              <a:t>94</a:t>
            </a:fld>
            <a:endParaRPr lang="en-US"/>
          </a:p>
        </p:txBody>
      </p:sp>
    </p:spTree>
    <p:extLst>
      <p:ext uri="{BB962C8B-B14F-4D97-AF65-F5344CB8AC3E}">
        <p14:creationId xmlns:p14="http://schemas.microsoft.com/office/powerpoint/2010/main" val="229022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57200" y="720725"/>
            <a:ext cx="6400800" cy="3600450"/>
          </a:xfrm>
          <a:ln/>
        </p:spPr>
      </p:sp>
      <p:sp>
        <p:nvSpPr>
          <p:cNvPr id="141315" name="Notes Placeholder 2"/>
          <p:cNvSpPr>
            <a:spLocks noGrp="1"/>
          </p:cNvSpPr>
          <p:nvPr>
            <p:ph type="body" idx="1"/>
          </p:nvPr>
        </p:nvSpPr>
        <p:spPr>
          <a:noFill/>
          <a:ln/>
        </p:spPr>
        <p:txBody>
          <a:bodyPr/>
          <a:lstStyle/>
          <a:p>
            <a:endParaRPr lang="en-US" dirty="0"/>
          </a:p>
        </p:txBody>
      </p:sp>
      <p:sp>
        <p:nvSpPr>
          <p:cNvPr id="141316" name="Slide Number Placeholder 3"/>
          <p:cNvSpPr>
            <a:spLocks noGrp="1"/>
          </p:cNvSpPr>
          <p:nvPr>
            <p:ph type="sldNum" sz="quarter" idx="5"/>
          </p:nvPr>
        </p:nvSpPr>
        <p:spPr>
          <a:noFill/>
        </p:spPr>
        <p:txBody>
          <a:bodyPr/>
          <a:lstStyle/>
          <a:p>
            <a:fld id="{71B356A3-F880-4CAE-89C8-D32EE66B587D}" type="slidenum">
              <a:rPr lang="en-US" smtClean="0"/>
              <a:pPr/>
              <a:t>95</a:t>
            </a:fld>
            <a:endParaRPr lang="en-US"/>
          </a:p>
        </p:txBody>
      </p:sp>
    </p:spTree>
    <p:extLst>
      <p:ext uri="{BB962C8B-B14F-4D97-AF65-F5344CB8AC3E}">
        <p14:creationId xmlns:p14="http://schemas.microsoft.com/office/powerpoint/2010/main" val="5167618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457200" y="720725"/>
            <a:ext cx="6400800" cy="3600450"/>
          </a:xfrm>
          <a:ln/>
        </p:spPr>
      </p:sp>
      <p:sp>
        <p:nvSpPr>
          <p:cNvPr id="142339" name="Notes Placeholder 2"/>
          <p:cNvSpPr>
            <a:spLocks noGrp="1"/>
          </p:cNvSpPr>
          <p:nvPr>
            <p:ph type="body" idx="1"/>
          </p:nvPr>
        </p:nvSpPr>
        <p:spPr>
          <a:noFill/>
          <a:ln/>
        </p:spPr>
        <p:txBody>
          <a:bodyPr/>
          <a:lstStyle/>
          <a:p>
            <a:endParaRPr lang="en-US" dirty="0"/>
          </a:p>
        </p:txBody>
      </p:sp>
      <p:sp>
        <p:nvSpPr>
          <p:cNvPr id="142340" name="Slide Number Placeholder 3"/>
          <p:cNvSpPr>
            <a:spLocks noGrp="1"/>
          </p:cNvSpPr>
          <p:nvPr>
            <p:ph type="sldNum" sz="quarter" idx="5"/>
          </p:nvPr>
        </p:nvSpPr>
        <p:spPr>
          <a:noFill/>
        </p:spPr>
        <p:txBody>
          <a:bodyPr/>
          <a:lstStyle/>
          <a:p>
            <a:fld id="{B2B68FCD-8412-4E2B-8562-29AA9BEACCA6}" type="slidenum">
              <a:rPr lang="en-US" smtClean="0"/>
              <a:pPr/>
              <a:t>96</a:t>
            </a:fld>
            <a:endParaRPr lang="en-US"/>
          </a:p>
        </p:txBody>
      </p:sp>
    </p:spTree>
    <p:extLst>
      <p:ext uri="{BB962C8B-B14F-4D97-AF65-F5344CB8AC3E}">
        <p14:creationId xmlns:p14="http://schemas.microsoft.com/office/powerpoint/2010/main" val="17681374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98</a:t>
            </a:fld>
            <a:endParaRPr lang="en-US"/>
          </a:p>
        </p:txBody>
      </p:sp>
    </p:spTree>
    <p:extLst>
      <p:ext uri="{BB962C8B-B14F-4D97-AF65-F5344CB8AC3E}">
        <p14:creationId xmlns:p14="http://schemas.microsoft.com/office/powerpoint/2010/main" val="10898498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Example- 3.7 – WM Medically Monitored Inpatient Withdrawal Management </a:t>
            </a:r>
          </a:p>
          <a:p>
            <a:r>
              <a:rPr lang="en-US" dirty="0"/>
              <a:t>Severe withdrawal, needs 24- hour nursing care &amp; physician visits; unlikely to complete withdrawal management without medical monitoring. </a:t>
            </a:r>
          </a:p>
          <a:p>
            <a:r>
              <a:rPr lang="en-US" dirty="0"/>
              <a:t>Chemical Dependency Recovery Hospital or Free-Standing Psychiatric Hospital </a:t>
            </a:r>
          </a:p>
          <a:p>
            <a:r>
              <a:rPr lang="en-US" dirty="0"/>
              <a:t>Licensure by Department of Public Health </a:t>
            </a:r>
          </a:p>
        </p:txBody>
      </p:sp>
      <p:sp>
        <p:nvSpPr>
          <p:cNvPr id="4" name="Slide Number Placeholder 3"/>
          <p:cNvSpPr>
            <a:spLocks noGrp="1"/>
          </p:cNvSpPr>
          <p:nvPr>
            <p:ph type="sldNum" sz="quarter" idx="10"/>
          </p:nvPr>
        </p:nvSpPr>
        <p:spPr/>
        <p:txBody>
          <a:bodyPr/>
          <a:lstStyle/>
          <a:p>
            <a:pPr>
              <a:defRPr/>
            </a:pPr>
            <a:fld id="{9D3FC85D-4D2D-43F5-97E2-5B3110BDB61D}" type="slidenum">
              <a:rPr lang="en-US" altLang="en-US" smtClean="0"/>
              <a:pPr>
                <a:defRPr/>
              </a:pPr>
              <a:t>99</a:t>
            </a:fld>
            <a:endParaRPr lang="en-US" altLang="en-US"/>
          </a:p>
        </p:txBody>
      </p:sp>
    </p:spTree>
    <p:extLst>
      <p:ext uri="{BB962C8B-B14F-4D97-AF65-F5344CB8AC3E}">
        <p14:creationId xmlns:p14="http://schemas.microsoft.com/office/powerpoint/2010/main" val="31692150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ASAM risk ratings can assist the evaluator in making consistent, accurate, and objective decisions about patient’s level of care and related treatment services</a:t>
            </a:r>
            <a:r>
              <a:rPr lang="en-US"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dirty="0"/>
              <a:t> </a:t>
            </a:r>
          </a:p>
          <a:p>
            <a:endParaRPr lang="en-US" dirty="0"/>
          </a:p>
          <a:p>
            <a:endParaRPr lang="en-US" dirty="0"/>
          </a:p>
          <a:p>
            <a:r>
              <a:rPr lang="en-US" dirty="0"/>
              <a:t>Note:  There will always be exceptions to these guidelines, but using the risk ratings in your assessments will provide you with an additional layer of insight when determining your patient’s immediate treatment needs (Here and now)   </a:t>
            </a:r>
          </a:p>
        </p:txBody>
      </p:sp>
      <p:sp>
        <p:nvSpPr>
          <p:cNvPr id="4" name="Slide Number Placeholder 3"/>
          <p:cNvSpPr>
            <a:spLocks noGrp="1"/>
          </p:cNvSpPr>
          <p:nvPr>
            <p:ph type="sldNum" sz="quarter" idx="10"/>
          </p:nvPr>
        </p:nvSpPr>
        <p:spPr/>
        <p:txBody>
          <a:bodyPr/>
          <a:lstStyle/>
          <a:p>
            <a:pPr>
              <a:defRPr/>
            </a:pPr>
            <a:fld id="{989359EF-5F26-45E6-A63B-03DBC882836B}" type="slidenum">
              <a:rPr lang="en-US" smtClean="0"/>
              <a:pPr>
                <a:defRPr/>
              </a:pPr>
              <a:t>100</a:t>
            </a:fld>
            <a:endParaRPr lang="en-US"/>
          </a:p>
        </p:txBody>
      </p:sp>
    </p:spTree>
    <p:extLst>
      <p:ext uri="{BB962C8B-B14F-4D97-AF65-F5344CB8AC3E}">
        <p14:creationId xmlns:p14="http://schemas.microsoft.com/office/powerpoint/2010/main" val="7485835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457200" y="720725"/>
            <a:ext cx="6400800" cy="3600450"/>
          </a:xfrm>
          <a:ln/>
        </p:spPr>
      </p:sp>
      <p:sp>
        <p:nvSpPr>
          <p:cNvPr id="143363" name="Notes Placeholder 2"/>
          <p:cNvSpPr>
            <a:spLocks noGrp="1"/>
          </p:cNvSpPr>
          <p:nvPr>
            <p:ph type="body" idx="1"/>
          </p:nvPr>
        </p:nvSpPr>
        <p:spPr>
          <a:noFill/>
          <a:ln/>
        </p:spPr>
        <p:txBody>
          <a:bodyPr/>
          <a:lstStyle/>
          <a:p>
            <a:endParaRPr lang="en-US" dirty="0"/>
          </a:p>
        </p:txBody>
      </p:sp>
      <p:sp>
        <p:nvSpPr>
          <p:cNvPr id="143364" name="Slide Number Placeholder 3"/>
          <p:cNvSpPr>
            <a:spLocks noGrp="1"/>
          </p:cNvSpPr>
          <p:nvPr>
            <p:ph type="sldNum" sz="quarter" idx="5"/>
          </p:nvPr>
        </p:nvSpPr>
        <p:spPr>
          <a:noFill/>
        </p:spPr>
        <p:txBody>
          <a:bodyPr/>
          <a:lstStyle/>
          <a:p>
            <a:fld id="{7C4DCDEB-FB7C-4E63-85CF-DD61ED7E6E6B}" type="slidenum">
              <a:rPr lang="en-US" smtClean="0"/>
              <a:pPr/>
              <a:t>101</a:t>
            </a:fld>
            <a:endParaRPr lang="en-US"/>
          </a:p>
        </p:txBody>
      </p:sp>
    </p:spTree>
    <p:extLst>
      <p:ext uri="{BB962C8B-B14F-4D97-AF65-F5344CB8AC3E}">
        <p14:creationId xmlns:p14="http://schemas.microsoft.com/office/powerpoint/2010/main" val="26863047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 (Intensive Outpatient) </a:t>
            </a:r>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102</a:t>
            </a:fld>
            <a:endParaRPr lang="en-US"/>
          </a:p>
        </p:txBody>
      </p:sp>
    </p:spTree>
    <p:extLst>
      <p:ext uri="{BB962C8B-B14F-4D97-AF65-F5344CB8AC3E}">
        <p14:creationId xmlns:p14="http://schemas.microsoft.com/office/powerpoint/2010/main" val="3147796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57200" y="720725"/>
            <a:ext cx="6400800" cy="3600450"/>
          </a:xfrm>
          <a:ln/>
        </p:spPr>
      </p:sp>
      <p:sp>
        <p:nvSpPr>
          <p:cNvPr id="103427" name="Notes Placeholder 2"/>
          <p:cNvSpPr>
            <a:spLocks noGrp="1"/>
          </p:cNvSpPr>
          <p:nvPr>
            <p:ph type="body" idx="1"/>
          </p:nvPr>
        </p:nvSpPr>
        <p:spPr>
          <a:noFill/>
          <a:ln/>
        </p:spPr>
        <p:txBody>
          <a:bodyPr/>
          <a:lstStyle/>
          <a:p>
            <a:r>
              <a:rPr lang="en-US" dirty="0"/>
              <a:t>Cross referencing self-reports, with collateral reports (e.g. arrest records), and lab results can often offer a more accurate clinical picture of the patient’s overall AOD use Hx.  </a:t>
            </a:r>
          </a:p>
          <a:p>
            <a:endParaRPr lang="en-US" dirty="0"/>
          </a:p>
          <a:p>
            <a:r>
              <a:rPr lang="en-US" dirty="0"/>
              <a:t>11 criterion used to determine SUD severity.  Another common Dx for SUDS is Unspecified XX (e.g. Alcohol) –Related Disorder  F10.99  (ICD code)</a:t>
            </a:r>
          </a:p>
        </p:txBody>
      </p:sp>
      <p:sp>
        <p:nvSpPr>
          <p:cNvPr id="103428" name="Slide Number Placeholder 3"/>
          <p:cNvSpPr>
            <a:spLocks noGrp="1"/>
          </p:cNvSpPr>
          <p:nvPr>
            <p:ph type="sldNum" sz="quarter" idx="5"/>
          </p:nvPr>
        </p:nvSpPr>
        <p:spPr>
          <a:noFill/>
        </p:spPr>
        <p:txBody>
          <a:bodyPr/>
          <a:lstStyle/>
          <a:p>
            <a:fld id="{A3CC1632-1BF6-46C9-A699-C8C26C334414}" type="slidenum">
              <a:rPr lang="en-US" smtClean="0"/>
              <a:pPr/>
              <a:t>9</a:t>
            </a:fld>
            <a:endParaRPr lang="en-US"/>
          </a:p>
        </p:txBody>
      </p:sp>
    </p:spTree>
    <p:extLst>
      <p:ext uri="{BB962C8B-B14F-4D97-AF65-F5344CB8AC3E}">
        <p14:creationId xmlns:p14="http://schemas.microsoft.com/office/powerpoint/2010/main" val="41241511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9359EF-5F26-45E6-A63B-03DBC882836B}" type="slidenum">
              <a:rPr lang="en-US" smtClean="0"/>
              <a:pPr>
                <a:defRPr/>
              </a:pPr>
              <a:t>103</a:t>
            </a:fld>
            <a:endParaRPr lang="en-US"/>
          </a:p>
        </p:txBody>
      </p:sp>
    </p:spTree>
    <p:extLst>
      <p:ext uri="{BB962C8B-B14F-4D97-AF65-F5344CB8AC3E}">
        <p14:creationId xmlns:p14="http://schemas.microsoft.com/office/powerpoint/2010/main" val="1195257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3"/>
          <p:cNvSpPr>
            <a:spLocks noChangeArrowheads="1"/>
          </p:cNvSpPr>
          <p:nvPr/>
        </p:nvSpPr>
        <p:spPr bwMode="auto">
          <a:xfrm>
            <a:off x="914400" y="2362200"/>
            <a:ext cx="6908800" cy="1905000"/>
          </a:xfrm>
          <a:prstGeom prst="roundRect">
            <a:avLst>
              <a:gd name="adj" fmla="val 50000"/>
            </a:avLst>
          </a:prstGeom>
          <a:solidFill>
            <a:schemeClr val="bg1"/>
          </a:solidFill>
          <a:ln w="9525">
            <a:noFill/>
            <a:round/>
            <a:headEnd/>
            <a:tailEnd/>
          </a:ln>
          <a:effectLst/>
        </p:spPr>
        <p:txBody>
          <a:bodyPr wrap="none" anchor="ctr"/>
          <a:lstStyle/>
          <a:p>
            <a:pPr>
              <a:defRPr/>
            </a:pPr>
            <a:endParaRPr kumimoji="1" lang="en-US" sz="2400"/>
          </a:p>
        </p:txBody>
      </p:sp>
      <p:sp>
        <p:nvSpPr>
          <p:cNvPr id="308228" name="Rectangle 4"/>
          <p:cNvSpPr>
            <a:spLocks noGrp="1" noChangeArrowheads="1"/>
          </p:cNvSpPr>
          <p:nvPr>
            <p:ph type="subTitle" idx="1"/>
          </p:nvPr>
        </p:nvSpPr>
        <p:spPr>
          <a:xfrm>
            <a:off x="5791200" y="4953000"/>
            <a:ext cx="5892800" cy="1371600"/>
          </a:xfrm>
        </p:spPr>
        <p:txBody>
          <a:bodyPr anchor="b"/>
          <a:lstStyle>
            <a:lvl1pPr marL="0" indent="0" algn="ctr">
              <a:buFont typeface="Wingdings" pitchFamily="2" charset="2"/>
              <a:buNone/>
              <a:defRPr/>
            </a:lvl1pPr>
          </a:lstStyle>
          <a:p>
            <a:r>
              <a:rPr lang="en-US"/>
              <a:t>Click to edit Master subtitle style</a:t>
            </a:r>
          </a:p>
        </p:txBody>
      </p:sp>
      <p:sp>
        <p:nvSpPr>
          <p:cNvPr id="308232" name="Rectangle 8"/>
          <p:cNvSpPr>
            <a:spLocks noGrp="1" noChangeArrowheads="1"/>
          </p:cNvSpPr>
          <p:nvPr>
            <p:ph type="ctrTitle" sz="quarter"/>
          </p:nvPr>
        </p:nvSpPr>
        <p:spPr>
          <a:xfrm>
            <a:off x="1219201" y="2819400"/>
            <a:ext cx="10435167" cy="1143000"/>
          </a:xfrm>
        </p:spPr>
        <p:txBody>
          <a:bodyPr anchor="ctr"/>
          <a:lstStyle>
            <a:lvl1pPr>
              <a:defRPr/>
            </a:lvl1pPr>
          </a:lstStyle>
          <a:p>
            <a:r>
              <a:rPr lang="en-US"/>
              <a:t>Click to edit Master title style</a:t>
            </a:r>
          </a:p>
        </p:txBody>
      </p:sp>
      <p:sp>
        <p:nvSpPr>
          <p:cNvPr id="5" name="Date Placeholder 4"/>
          <p:cNvSpPr>
            <a:spLocks noGrp="1" noChangeArrowheads="1"/>
          </p:cNvSpPr>
          <p:nvPr>
            <p:ph type="dt" sz="quarter" idx="10"/>
          </p:nvPr>
        </p:nvSpPr>
        <p:spPr bwMode="auto">
          <a:xfrm>
            <a:off x="3556000" y="6553200"/>
            <a:ext cx="2540000" cy="304800"/>
          </a:xfrm>
          <a:prstGeom prst="rect">
            <a:avLst/>
          </a:prstGeom>
          <a:ln>
            <a:miter lim="800000"/>
            <a:headEnd/>
            <a:tailEnd/>
          </a:ln>
        </p:spPr>
        <p:txBody>
          <a:bodyPr vert="horz" wrap="square" lIns="91440" tIns="45720" rIns="91440" bIns="45720" numCol="1" anchor="b" anchorCtr="0" compatLnSpc="1">
            <a:prstTxWarp prst="textNoShape">
              <a:avLst/>
            </a:prstTxWarp>
            <a:spAutoFit/>
          </a:bodyPr>
          <a:lstStyle>
            <a:lvl1pPr algn="r">
              <a:defRPr sz="1400">
                <a:solidFill>
                  <a:schemeClr val="bg1"/>
                </a:solidFill>
                <a:latin typeface="Arial" charset="0"/>
              </a:defRPr>
            </a:lvl1pPr>
          </a:lstStyle>
          <a:p>
            <a:pPr>
              <a:defRPr/>
            </a:pPr>
            <a:endParaRPr lang="en-US"/>
          </a:p>
        </p:txBody>
      </p:sp>
      <p:sp>
        <p:nvSpPr>
          <p:cNvPr id="6" name="Rectangle 5"/>
          <p:cNvSpPr>
            <a:spLocks noGrp="1" noChangeArrowheads="1"/>
          </p:cNvSpPr>
          <p:nvPr>
            <p:ph type="ftr" sz="quarter" idx="11"/>
          </p:nvPr>
        </p:nvSpPr>
        <p:spPr>
          <a:xfrm>
            <a:off x="6927852" y="6119814"/>
            <a:ext cx="4373033" cy="738187"/>
          </a:xfrm>
        </p:spPr>
        <p:txBody>
          <a:bodyPr/>
          <a:lstStyle>
            <a:lvl1pPr algn="r">
              <a:defRPr sz="1400" b="0">
                <a:solidFill>
                  <a:schemeClr val="tx1"/>
                </a:solidFill>
              </a:defRPr>
            </a:lvl1pPr>
          </a:lstStyle>
          <a:p>
            <a:pPr>
              <a:defRPr/>
            </a:pPr>
            <a:r>
              <a:rPr lang="en-US"/>
              <a:t>Essential Substance Abuse Skills: A Guide for Professionals             Clinical Evaluation: Assessment   </a:t>
            </a:r>
          </a:p>
        </p:txBody>
      </p:sp>
      <p:sp>
        <p:nvSpPr>
          <p:cNvPr id="7" name="Rectangle 6"/>
          <p:cNvSpPr>
            <a:spLocks noGrp="1" noChangeArrowheads="1"/>
          </p:cNvSpPr>
          <p:nvPr>
            <p:ph type="sldNum" sz="quarter" idx="12"/>
          </p:nvPr>
        </p:nvSpPr>
        <p:spPr>
          <a:xfrm>
            <a:off x="12701" y="6359525"/>
            <a:ext cx="783167" cy="488950"/>
          </a:xfrm>
        </p:spPr>
        <p:txBody>
          <a:bodyPr anchorCtr="0"/>
          <a:lstStyle>
            <a:lvl1pPr>
              <a:defRPr sz="2600"/>
            </a:lvl1pPr>
          </a:lstStyle>
          <a:p>
            <a:pPr>
              <a:defRPr/>
            </a:pPr>
            <a:fld id="{10847ECF-7F27-4CF5-91DE-28E23A57B4A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p:txBody>
          <a:bodyPr/>
          <a:lstStyle>
            <a:lvl1pPr>
              <a:defRPr/>
            </a:lvl1pPr>
          </a:lstStyle>
          <a:p>
            <a:pPr>
              <a:defRPr/>
            </a:pPr>
            <a:fld id="{12831C6C-5B4E-4B26-8A16-4382A8D0E801}" type="slidenum">
              <a:rPr lang="en-US"/>
              <a:pPr>
                <a:defRPr/>
              </a:pPr>
              <a:t>‹#›</a:t>
            </a:fld>
            <a:endParaRPr lang="en-US"/>
          </a:p>
        </p:txBody>
      </p:sp>
      <p:sp>
        <p:nvSpPr>
          <p:cNvPr id="5"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533401"/>
            <a:ext cx="28194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2550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p:txBody>
          <a:bodyPr/>
          <a:lstStyle>
            <a:lvl1pPr>
              <a:defRPr/>
            </a:lvl1pPr>
          </a:lstStyle>
          <a:p>
            <a:pPr>
              <a:defRPr/>
            </a:pPr>
            <a:fld id="{ADAC1D51-EA4C-4D54-A793-8FBEB65B8C91}" type="slidenum">
              <a:rPr lang="en-US"/>
              <a:pPr>
                <a:defRPr/>
              </a:pPr>
              <a:t>‹#›</a:t>
            </a:fld>
            <a:endParaRPr lang="en-US"/>
          </a:p>
        </p:txBody>
      </p:sp>
      <p:sp>
        <p:nvSpPr>
          <p:cNvPr id="5" name="Rectangle 11"/>
          <p:cNvSpPr>
            <a:spLocks noGrp="1" noChangeArrowheads="1"/>
          </p:cNvSpPr>
          <p:nvPr>
            <p:ph type="ftr" sz="quarter" idx="11"/>
          </p:nvPr>
        </p:nvSpPr>
        <p:spPr>
          <a:xfrm>
            <a:off x="304800" y="6629400"/>
            <a:ext cx="114808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10668000" cy="762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p:txBody>
          <a:bodyPr/>
          <a:lstStyle>
            <a:lvl1pPr>
              <a:defRPr/>
            </a:lvl1pPr>
          </a:lstStyle>
          <a:p>
            <a:pPr>
              <a:defRPr/>
            </a:pPr>
            <a:fld id="{FD82135E-26BC-44FD-9594-DC17A3FD1205}" type="slidenum">
              <a:rPr lang="en-US"/>
              <a:pPr>
                <a:defRPr/>
              </a:pPr>
              <a:t>‹#›</a:t>
            </a:fld>
            <a:endParaRPr lang="en-US"/>
          </a:p>
        </p:txBody>
      </p:sp>
      <p:sp>
        <p:nvSpPr>
          <p:cNvPr id="6"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6584" y="701675"/>
            <a:ext cx="10210800" cy="1143000"/>
          </a:xfrm>
        </p:spPr>
        <p:txBody>
          <a:bodyPr/>
          <a:lstStyle/>
          <a:p>
            <a:r>
              <a:rPr lang="en-US"/>
              <a:t>Click to edit Master title style</a:t>
            </a:r>
          </a:p>
        </p:txBody>
      </p:sp>
      <p:sp>
        <p:nvSpPr>
          <p:cNvPr id="3" name="Content Placeholder 2"/>
          <p:cNvSpPr>
            <a:spLocks noGrp="1"/>
          </p:cNvSpPr>
          <p:nvPr>
            <p:ph sz="quarter" idx="1"/>
          </p:nvPr>
        </p:nvSpPr>
        <p:spPr>
          <a:xfrm>
            <a:off x="1026585" y="2217739"/>
            <a:ext cx="5033433" cy="1862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63218" y="2217739"/>
            <a:ext cx="5035549" cy="1862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26585" y="4232276"/>
            <a:ext cx="5033433" cy="1863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63218" y="4232276"/>
            <a:ext cx="5035549" cy="1863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p:txBody>
          <a:bodyPr/>
          <a:lstStyle>
            <a:lvl1pPr>
              <a:defRPr/>
            </a:lvl1pPr>
          </a:lstStyle>
          <a:p>
            <a:pPr>
              <a:defRPr/>
            </a:pPr>
            <a:r>
              <a:rPr lang="en-US"/>
              <a:t>Department of Community &amp; Behavioral Health                    Prairielands Addiction Technology Transfer Center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6AC14C-EB93-4C38-AE04-3A2739CBCBE2}"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538475-34F0-47F2-BE15-4CE180FE9B8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21BBE5-4380-4BFE-91E0-267F3E9BDD22}"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B2A2E0-19BC-4E3C-8074-118CB8D9E43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7B942A-3255-434B-AAF9-002F5797CDB5}"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1081EF-3EAB-423D-9407-9DEC6530A35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CDC616-A389-4429-9307-DF4DCF781F3F}" type="datetimeFigureOut">
              <a:rPr lang="en-US"/>
              <a:pPr>
                <a:defRPr/>
              </a:pPr>
              <a:t>11/9/2022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40E756-BE3B-4C05-B9C6-C2DA1253367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ADF6E41-D886-4444-8DB9-6F2279B91FAE}" type="datetimeFigureOut">
              <a:rPr lang="en-US"/>
              <a:pPr>
                <a:defRPr/>
              </a:pPr>
              <a:t>11/9/2022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6F8B8B-EE33-4DA9-9E05-0A7287A0C1B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5970F3-AF8B-42E2-8BE9-33FE710E10DE}" type="datetimeFigureOut">
              <a:rPr lang="en-US"/>
              <a:pPr>
                <a:defRPr/>
              </a:pPr>
              <a:t>11/9/2022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7B1F1CC-78DF-4EFD-ADD9-3756C68E32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p:txBody>
          <a:bodyPr/>
          <a:lstStyle>
            <a:lvl1pPr>
              <a:defRPr/>
            </a:lvl1pPr>
          </a:lstStyle>
          <a:p>
            <a:pPr>
              <a:defRPr/>
            </a:pPr>
            <a:fld id="{606C7BC4-9B6C-4722-80E7-0754B74D7B32}" type="slidenum">
              <a:rPr lang="en-US"/>
              <a:pPr>
                <a:defRPr/>
              </a:pPr>
              <a:t>‹#›</a:t>
            </a:fld>
            <a:endParaRPr lang="en-US"/>
          </a:p>
        </p:txBody>
      </p:sp>
      <p:sp>
        <p:nvSpPr>
          <p:cNvPr id="5"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50FFE3-3DA3-4476-8101-C07618674C76}" type="datetimeFigureOut">
              <a:rPr lang="en-US"/>
              <a:pPr>
                <a:defRPr/>
              </a:pPr>
              <a:t>11/9/2022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373F578-4DD5-4495-BEF2-D9E5E65FC6E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B6D1DA-F181-45FA-9D5B-A5DBB0E3E07F}" type="datetimeFigureOut">
              <a:rPr lang="en-US"/>
              <a:pPr>
                <a:defRPr/>
              </a:pPr>
              <a:t>11/9/2022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18D8F4-C636-4413-878C-11C83AD6D09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E3CAB1-EE0B-4EF3-BBB0-B80A000FAF48}" type="datetimeFigureOut">
              <a:rPr lang="en-US"/>
              <a:pPr>
                <a:defRPr/>
              </a:pPr>
              <a:t>11/9/2022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EAB66E-FD60-43B6-8B0E-0929ABA22CE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FE63DD-C136-4861-ACBD-CB1FD93FCAC6}"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9408E-8F03-4DF6-BAD3-9BCE9BF8AAC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2EF249-37DD-43EA-BC78-44DCF1E8C15F}" type="datetimeFigureOut">
              <a:rPr lang="en-US"/>
              <a:pPr>
                <a:defRPr/>
              </a:pPr>
              <a:t>11/9/2022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FF7BF5-5179-416A-A967-8CDAE70C404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ln/>
        </p:spPr>
        <p:txBody>
          <a:bodyPr/>
          <a:lstStyle>
            <a:lvl1pPr>
              <a:defRPr/>
            </a:lvl1pPr>
          </a:lstStyle>
          <a:p>
            <a:pPr>
              <a:defRPr/>
            </a:pPr>
            <a:fld id="{038B6A23-8467-42D5-832C-91AD1A63DB12}" type="slidenum">
              <a:rPr lang="en-US"/>
              <a:pPr>
                <a:defRPr/>
              </a:pPr>
              <a:t>‹#›</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EA19CFBF-A9CD-47FC-9434-7F4FE3DB9A6D}" type="slidenum">
              <a:rPr lang="en-US"/>
              <a:pPr>
                <a:defRPr/>
              </a:pPr>
              <a:t>‹#›</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E63F706F-37F4-4459-A2CA-8182A2D70397}" type="slidenum">
              <a:rPr lang="en-US"/>
              <a:pPr>
                <a:defRPr/>
              </a:pPr>
              <a:t>‹#›</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4F7F80CC-ADB7-45EE-8529-0F3F7FBC5E11}" type="slidenum">
              <a:rPr lang="en-US"/>
              <a:pPr>
                <a:defRPr/>
              </a:pPr>
              <a:t>‹#›</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46C996E2-0213-4CF3-B36D-3662B858FA1E}" type="slidenum">
              <a:rPr lang="en-US"/>
              <a:pPr>
                <a:defRPr/>
              </a:pPr>
              <a:t>‹#›</a:t>
            </a:fld>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p:txBody>
          <a:bodyPr/>
          <a:lstStyle>
            <a:lvl1pPr>
              <a:defRPr/>
            </a:lvl1pPr>
          </a:lstStyle>
          <a:p>
            <a:pPr>
              <a:defRPr/>
            </a:pPr>
            <a:fld id="{00D6AD07-3EEB-48F2-9B65-E13EAE5033D4}" type="slidenum">
              <a:rPr lang="en-US"/>
              <a:pPr>
                <a:defRPr/>
              </a:pPr>
              <a:t>‹#›</a:t>
            </a:fld>
            <a:endParaRPr lang="en-US"/>
          </a:p>
        </p:txBody>
      </p:sp>
      <p:sp>
        <p:nvSpPr>
          <p:cNvPr id="5"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60F81728-C868-41CE-A550-E35F5D301431}" type="slidenum">
              <a:rPr lang="en-US"/>
              <a:pPr>
                <a:defRPr/>
              </a:pPr>
              <a:t>‹#›</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DE91CB0E-EA63-442A-B863-5940A41B0882}" type="slidenum">
              <a:rPr lang="en-US"/>
              <a:pPr>
                <a:defRPr/>
              </a:pPr>
              <a:t>‹#›</a:t>
            </a:fld>
            <a:endParaRPr lang="en-US"/>
          </a:p>
        </p:txBody>
      </p:sp>
      <p:sp>
        <p:nvSpPr>
          <p:cNvPr id="3"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CFCCA22-C5BE-4468-A106-18D78F2CB9A3}" type="slidenum">
              <a:rPr lang="en-US"/>
              <a:pPr>
                <a:defRPr/>
              </a:pPr>
              <a:t>‹#›</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CAE3167D-49EE-4702-892F-1E30AA1E7FDF}" type="slidenum">
              <a:rPr lang="en-US"/>
              <a:pPr>
                <a:defRPr/>
              </a:pPr>
              <a:t>‹#›</a:t>
            </a:fld>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B8959C52-FD44-4E29-BC63-448D3E9DCC3C}" type="slidenum">
              <a:rPr lang="en-US"/>
              <a:pPr>
                <a:defRPr/>
              </a:pPr>
              <a:t>‹#›</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533401"/>
            <a:ext cx="28194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2550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9B29D947-B9B5-40EB-941E-CB56A3D7B44D}" type="slidenum">
              <a:rPr lang="en-US"/>
              <a:pPr>
                <a:defRPr/>
              </a:pPr>
              <a:t>‹#›</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1277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p:cNvSpPr>
            <a:spLocks noGrp="1" noChangeArrowheads="1"/>
          </p:cNvSpPr>
          <p:nvPr>
            <p:ph type="sldNum" sz="quarter" idx="10"/>
          </p:nvPr>
        </p:nvSpPr>
        <p:spPr>
          <a:ln/>
        </p:spPr>
        <p:txBody>
          <a:bodyPr/>
          <a:lstStyle>
            <a:lvl1pPr>
              <a:defRPr/>
            </a:lvl1pPr>
          </a:lstStyle>
          <a:p>
            <a:pPr>
              <a:defRPr/>
            </a:pPr>
            <a:fld id="{0C4FE2D6-405E-42D4-A83F-965993A8A12D}" type="slidenum">
              <a:rPr lang="en-US"/>
              <a:pPr>
                <a:defRPr/>
              </a:pPr>
              <a:t>‹#›</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5574F6-67E1-45A3-9143-9FCD60B08B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674"/>
            <a:ext cx="12178937" cy="6850652"/>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5552388" y="1122362"/>
            <a:ext cx="6221690" cy="2695493"/>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5552387" y="3902697"/>
            <a:ext cx="6221689" cy="2387600"/>
          </a:xfrm>
        </p:spPr>
        <p:txBody>
          <a:bodyPr>
            <a:normAutofit/>
          </a:bodyPr>
          <a:lstStyle>
            <a:lvl1pPr marL="0" indent="0" algn="ctr">
              <a:buNone/>
              <a:defRPr sz="3600">
                <a:solidFill>
                  <a:schemeClr val="bg1"/>
                </a:solidFill>
                <a:latin typeface="Tw Cen MT Condensed" panose="020B0606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45605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009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7FB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19" y="365125"/>
            <a:ext cx="1099558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995581" cy="4763711"/>
          </a:xfrm>
        </p:spPr>
        <p:txBody>
          <a:bodyPr/>
          <a:lstStyle>
            <a:lvl1pPr>
              <a:defRPr sz="32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0575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8CDCE4-B448-4000-8C64-C668EDDB0C5D}"/>
              </a:ext>
            </a:extLst>
          </p:cNvPr>
          <p:cNvSpPr/>
          <p:nvPr userDrawn="1"/>
        </p:nvSpPr>
        <p:spPr>
          <a:xfrm>
            <a:off x="0" y="1825624"/>
            <a:ext cx="12192000" cy="5032376"/>
          </a:xfrm>
          <a:prstGeom prst="rect">
            <a:avLst/>
          </a:prstGeom>
          <a:gradFill>
            <a:gsLst>
              <a:gs pos="0">
                <a:srgbClr val="92D050"/>
              </a:gs>
              <a:gs pos="100000">
                <a:srgbClr val="FF535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009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7FB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19" y="365125"/>
            <a:ext cx="1099558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995581" cy="4763711"/>
          </a:xfrm>
        </p:spPr>
        <p:txBody>
          <a:bodyPr/>
          <a:lstStyle>
            <a:lvl1pPr>
              <a:defRPr sz="32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204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p:txBody>
          <a:bodyPr/>
          <a:lstStyle>
            <a:lvl1pPr>
              <a:defRPr/>
            </a:lvl1pPr>
          </a:lstStyle>
          <a:p>
            <a:pPr>
              <a:defRPr/>
            </a:pPr>
            <a:fld id="{47B9E316-B8BC-41F5-B748-D52C341A2FCC}" type="slidenum">
              <a:rPr lang="en-US"/>
              <a:pPr>
                <a:defRPr/>
              </a:pPr>
              <a:t>‹#›</a:t>
            </a:fld>
            <a:endParaRPr lang="en-US"/>
          </a:p>
        </p:txBody>
      </p:sp>
      <p:sp>
        <p:nvSpPr>
          <p:cNvPr id="6" name="Rectangle 11"/>
          <p:cNvSpPr>
            <a:spLocks noGrp="1" noChangeArrowheads="1"/>
          </p:cNvSpPr>
          <p:nvPr>
            <p:ph type="ftr" sz="quarter" idx="11"/>
          </p:nvPr>
        </p:nvSpPr>
        <p:spPr>
          <a:xfrm>
            <a:off x="304800" y="6629400"/>
            <a:ext cx="114808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F2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0" y="533401"/>
            <a:ext cx="8083550" cy="4800599"/>
          </a:xfrm>
        </p:spPr>
        <p:txBody>
          <a:bodyPr anchor="b">
            <a:normAutofit/>
          </a:bodyPr>
          <a:lstStyle>
            <a:lvl1pPr>
              <a:defRPr sz="5400">
                <a:latin typeface="Tw Cen MT Condensed" panose="020B0606020104020203" pitchFamily="34" charset="0"/>
              </a:defRPr>
            </a:lvl1pPr>
          </a:lstStyle>
          <a:p>
            <a:r>
              <a:rPr lang="en-US" dirty="0"/>
              <a:t>Click to edit Master title style</a:t>
            </a:r>
          </a:p>
        </p:txBody>
      </p:sp>
    </p:spTree>
    <p:extLst>
      <p:ext uri="{BB962C8B-B14F-4D97-AF65-F5344CB8AC3E}">
        <p14:creationId xmlns:p14="http://schemas.microsoft.com/office/powerpoint/2010/main" val="2564367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10566197" y="51739"/>
            <a:ext cx="1684012" cy="4285801"/>
          </a:xfrm>
          <a:prstGeom prst="diamond">
            <a:avLst/>
          </a:prstGeom>
          <a:solidFill>
            <a:srgbClr val="BE5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11480746" y="-315098"/>
            <a:ext cx="981022" cy="2496696"/>
          </a:xfrm>
          <a:prstGeom prst="diamond">
            <a:avLst/>
          </a:prstGeom>
          <a:solidFill>
            <a:srgbClr val="E54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7FBCE7"/>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63AD32-81F6-4342-B1F1-B955DC51CC06}"/>
              </a:ext>
            </a:extLst>
          </p:cNvPr>
          <p:cNvSpPr>
            <a:spLocks noGrp="1"/>
          </p:cNvSpPr>
          <p:nvPr>
            <p:ph type="title"/>
          </p:nvPr>
        </p:nvSpPr>
        <p:spPr>
          <a:xfrm>
            <a:off x="348792" y="365125"/>
            <a:ext cx="11510128"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941EA7-4DEB-4573-945A-2C6D2306BD83}"/>
              </a:ext>
            </a:extLst>
          </p:cNvPr>
          <p:cNvSpPr>
            <a:spLocks noGrp="1"/>
          </p:cNvSpPr>
          <p:nvPr>
            <p:ph sz="half" idx="1"/>
          </p:nvPr>
        </p:nvSpPr>
        <p:spPr>
          <a:xfrm>
            <a:off x="348793" y="1825624"/>
            <a:ext cx="5747208" cy="4763711"/>
          </a:xfrm>
        </p:spPr>
        <p:txBody>
          <a:bodyPr/>
          <a:lstStyle>
            <a:lvl1pPr>
              <a:defRPr sz="28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C023493-C407-45DD-9A24-5B83480893DE}"/>
              </a:ext>
            </a:extLst>
          </p:cNvPr>
          <p:cNvSpPr>
            <a:spLocks noGrp="1"/>
          </p:cNvSpPr>
          <p:nvPr>
            <p:ph sz="half" idx="2"/>
          </p:nvPr>
        </p:nvSpPr>
        <p:spPr>
          <a:xfrm>
            <a:off x="6172200" y="1825624"/>
            <a:ext cx="5686720" cy="4763711"/>
          </a:xfrm>
        </p:spPr>
        <p:txBody>
          <a:bodyPr/>
          <a:lstStyle>
            <a:lvl1pPr>
              <a:defRPr sz="28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015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6D0CB58B-6113-4039-9183-02E09A9BA2E7}"/>
              </a:ext>
            </a:extLst>
          </p:cNvPr>
          <p:cNvSpPr>
            <a:spLocks noChangeAspect="1"/>
          </p:cNvSpPr>
          <p:nvPr userDrawn="1"/>
        </p:nvSpPr>
        <p:spPr>
          <a:xfrm rot="20308058">
            <a:off x="10566197" y="51739"/>
            <a:ext cx="1684012" cy="4285801"/>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amond 8">
            <a:extLst>
              <a:ext uri="{FF2B5EF4-FFF2-40B4-BE49-F238E27FC236}">
                <a16:creationId xmlns:a16="http://schemas.microsoft.com/office/drawing/2014/main" id="{FC08752E-EBED-417E-BA73-BFE1EEC29E11}"/>
              </a:ext>
            </a:extLst>
          </p:cNvPr>
          <p:cNvSpPr>
            <a:spLocks noChangeAspect="1"/>
          </p:cNvSpPr>
          <p:nvPr userDrawn="1"/>
        </p:nvSpPr>
        <p:spPr>
          <a:xfrm rot="1291339">
            <a:off x="11480746" y="-315098"/>
            <a:ext cx="981022" cy="2496696"/>
          </a:xfrm>
          <a:prstGeom prst="diamond">
            <a:avLst/>
          </a:prstGeom>
          <a:solidFill>
            <a:srgbClr val="7FB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843EB-4357-4588-B4CB-B920BCF89613}"/>
              </a:ext>
            </a:extLst>
          </p:cNvPr>
          <p:cNvSpPr>
            <a:spLocks noGrp="1"/>
          </p:cNvSpPr>
          <p:nvPr>
            <p:ph type="title"/>
          </p:nvPr>
        </p:nvSpPr>
        <p:spPr>
          <a:xfrm>
            <a:off x="395926" y="457200"/>
            <a:ext cx="4376099" cy="1600200"/>
          </a:xfrm>
        </p:spPr>
        <p:txBody>
          <a:bodyPr anchor="b">
            <a:normAutofit/>
          </a:bodyPr>
          <a:lstStyle>
            <a:lvl1pPr>
              <a:defRPr sz="4400">
                <a:latin typeface="Tw Cen MT Condensed" panose="020B06060201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F36F27-3F1C-4B20-923F-A26CD555FE94}"/>
              </a:ext>
            </a:extLst>
          </p:cNvPr>
          <p:cNvSpPr>
            <a:spLocks noGrp="1"/>
          </p:cNvSpPr>
          <p:nvPr>
            <p:ph idx="1"/>
          </p:nvPr>
        </p:nvSpPr>
        <p:spPr>
          <a:xfrm>
            <a:off x="5183188" y="987425"/>
            <a:ext cx="6612886" cy="555477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35F6C2-5A9B-4267-9CCF-3D7ADD058604}"/>
              </a:ext>
            </a:extLst>
          </p:cNvPr>
          <p:cNvSpPr>
            <a:spLocks noGrp="1"/>
          </p:cNvSpPr>
          <p:nvPr>
            <p:ph type="body" sz="half" idx="2"/>
          </p:nvPr>
        </p:nvSpPr>
        <p:spPr>
          <a:xfrm>
            <a:off x="395926" y="2057400"/>
            <a:ext cx="4376099" cy="44848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3271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6D0CB58B-6113-4039-9183-02E09A9BA2E7}"/>
              </a:ext>
            </a:extLst>
          </p:cNvPr>
          <p:cNvSpPr>
            <a:spLocks noChangeAspect="1"/>
          </p:cNvSpPr>
          <p:nvPr userDrawn="1"/>
        </p:nvSpPr>
        <p:spPr>
          <a:xfrm rot="20308058">
            <a:off x="10566197" y="51739"/>
            <a:ext cx="1684012" cy="4285801"/>
          </a:xfrm>
          <a:prstGeom prst="diamond">
            <a:avLst/>
          </a:prstGeom>
          <a:solidFill>
            <a:srgbClr val="94D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843EB-4357-4588-B4CB-B920BCF89613}"/>
              </a:ext>
            </a:extLst>
          </p:cNvPr>
          <p:cNvSpPr>
            <a:spLocks noGrp="1"/>
          </p:cNvSpPr>
          <p:nvPr>
            <p:ph type="title"/>
          </p:nvPr>
        </p:nvSpPr>
        <p:spPr>
          <a:xfrm>
            <a:off x="5183188" y="404446"/>
            <a:ext cx="5209320" cy="1119554"/>
          </a:xfrm>
        </p:spPr>
        <p:txBody>
          <a:bodyPr anchor="b">
            <a:normAutofit/>
          </a:bodyPr>
          <a:lstStyle>
            <a:lvl1pPr>
              <a:defRPr sz="3600">
                <a:latin typeface="Trebuchet MS" panose="020B06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CF36F27-3F1C-4B20-923F-A26CD555FE94}"/>
              </a:ext>
            </a:extLst>
          </p:cNvPr>
          <p:cNvSpPr>
            <a:spLocks noGrp="1"/>
          </p:cNvSpPr>
          <p:nvPr>
            <p:ph idx="1"/>
          </p:nvPr>
        </p:nvSpPr>
        <p:spPr>
          <a:xfrm>
            <a:off x="5183188" y="1828801"/>
            <a:ext cx="6612886" cy="4713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365AF270-14BF-4880-B342-A7F1FD891E4F}"/>
              </a:ext>
            </a:extLst>
          </p:cNvPr>
          <p:cNvSpPr>
            <a:spLocks noGrp="1"/>
          </p:cNvSpPr>
          <p:nvPr>
            <p:ph type="pic" sz="quarter" idx="10"/>
          </p:nvPr>
        </p:nvSpPr>
        <p:spPr>
          <a:xfrm>
            <a:off x="0" y="0"/>
            <a:ext cx="4914900" cy="6858000"/>
          </a:xfrm>
        </p:spPr>
        <p:txBody>
          <a:bodyPr/>
          <a:lstStyle/>
          <a:p>
            <a:endParaRPr lang="en-US"/>
          </a:p>
        </p:txBody>
      </p:sp>
      <p:sp>
        <p:nvSpPr>
          <p:cNvPr id="10" name="Diamond 9">
            <a:extLst>
              <a:ext uri="{FF2B5EF4-FFF2-40B4-BE49-F238E27FC236}">
                <a16:creationId xmlns:a16="http://schemas.microsoft.com/office/drawing/2014/main" id="{7019ACD6-3982-4270-BFE8-26ADE0F8180E}"/>
              </a:ext>
            </a:extLst>
          </p:cNvPr>
          <p:cNvSpPr>
            <a:spLocks noChangeAspect="1"/>
          </p:cNvSpPr>
          <p:nvPr userDrawn="1"/>
        </p:nvSpPr>
        <p:spPr>
          <a:xfrm rot="1291339">
            <a:off x="11480746" y="-315098"/>
            <a:ext cx="981022" cy="2496696"/>
          </a:xfrm>
          <a:prstGeom prst="diamond">
            <a:avLst/>
          </a:prstGeom>
          <a:solidFill>
            <a:srgbClr val="990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8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65AF270-14BF-4880-B342-A7F1FD891E4F}"/>
              </a:ext>
            </a:extLst>
          </p:cNvPr>
          <p:cNvSpPr>
            <a:spLocks noGrp="1"/>
          </p:cNvSpPr>
          <p:nvPr>
            <p:ph type="pic" sz="quarter" idx="10"/>
          </p:nvPr>
        </p:nvSpPr>
        <p:spPr>
          <a:xfrm>
            <a:off x="4114800" y="0"/>
            <a:ext cx="8081319" cy="6858000"/>
          </a:xfrm>
        </p:spPr>
        <p:txBody>
          <a:bodyPr/>
          <a:lstStyle/>
          <a:p>
            <a:endParaRPr lang="en-US" dirty="0"/>
          </a:p>
        </p:txBody>
      </p:sp>
      <p:sp>
        <p:nvSpPr>
          <p:cNvPr id="8" name="Diamond 7">
            <a:extLst>
              <a:ext uri="{FF2B5EF4-FFF2-40B4-BE49-F238E27FC236}">
                <a16:creationId xmlns:a16="http://schemas.microsoft.com/office/drawing/2014/main" id="{6D0CB58B-6113-4039-9183-02E09A9BA2E7}"/>
              </a:ext>
            </a:extLst>
          </p:cNvPr>
          <p:cNvSpPr>
            <a:spLocks noChangeAspect="1"/>
          </p:cNvSpPr>
          <p:nvPr userDrawn="1"/>
        </p:nvSpPr>
        <p:spPr>
          <a:xfrm rot="20308058">
            <a:off x="10566197" y="51739"/>
            <a:ext cx="1684012" cy="4285801"/>
          </a:xfrm>
          <a:prstGeom prst="diamond">
            <a:avLst/>
          </a:prstGeom>
          <a:solidFill>
            <a:srgbClr val="94D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CF36F27-3F1C-4B20-923F-A26CD555FE94}"/>
              </a:ext>
            </a:extLst>
          </p:cNvPr>
          <p:cNvSpPr>
            <a:spLocks noGrp="1"/>
          </p:cNvSpPr>
          <p:nvPr>
            <p:ph idx="1"/>
          </p:nvPr>
        </p:nvSpPr>
        <p:spPr>
          <a:xfrm>
            <a:off x="228600" y="381000"/>
            <a:ext cx="3505200" cy="609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iamond 9">
            <a:extLst>
              <a:ext uri="{FF2B5EF4-FFF2-40B4-BE49-F238E27FC236}">
                <a16:creationId xmlns:a16="http://schemas.microsoft.com/office/drawing/2014/main" id="{7019ACD6-3982-4270-BFE8-26ADE0F8180E}"/>
              </a:ext>
            </a:extLst>
          </p:cNvPr>
          <p:cNvSpPr>
            <a:spLocks noChangeAspect="1"/>
          </p:cNvSpPr>
          <p:nvPr userDrawn="1"/>
        </p:nvSpPr>
        <p:spPr>
          <a:xfrm rot="1291339">
            <a:off x="11480746" y="-315098"/>
            <a:ext cx="981022" cy="2496696"/>
          </a:xfrm>
          <a:prstGeom prst="diamond">
            <a:avLst/>
          </a:prstGeom>
          <a:solidFill>
            <a:srgbClr val="990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360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0" y="1709738"/>
            <a:ext cx="10515600" cy="2852737"/>
          </a:xfrm>
        </p:spPr>
        <p:txBody>
          <a:bodyPr anchor="b">
            <a:normAutofit/>
          </a:bodyPr>
          <a:lstStyle>
            <a:lvl1pPr>
              <a:defRPr sz="6600">
                <a:solidFill>
                  <a:schemeClr val="tx1"/>
                </a:solidFill>
                <a:latin typeface="Tw Cen MT Condensed" panose="020B06060201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70661826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347175-A982-4DE1-A196-51A1E4F7F017}"/>
              </a:ext>
            </a:extLst>
          </p:cNvPr>
          <p:cNvSpPr>
            <a:spLocks noGrp="1"/>
          </p:cNvSpPr>
          <p:nvPr>
            <p:ph type="pic" sz="quarter" idx="10"/>
          </p:nvPr>
        </p:nvSpPr>
        <p:spPr>
          <a:xfrm>
            <a:off x="1" y="0"/>
            <a:ext cx="4497858" cy="6858000"/>
          </a:xfrm>
        </p:spPr>
        <p:txBody>
          <a:bodyPr/>
          <a:lstStyle/>
          <a:p>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4769708" y="365125"/>
            <a:ext cx="5684108" cy="1325563"/>
          </a:xfrm>
        </p:spPr>
        <p:txBody>
          <a:bodyPr>
            <a:normAutofit/>
          </a:bodyPr>
          <a:lstStyle>
            <a:lvl1pPr>
              <a:defRPr sz="40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4769708" y="1984560"/>
            <a:ext cx="5684108" cy="4604775"/>
          </a:xfrm>
        </p:spPr>
        <p:txBody>
          <a:bodyPr/>
          <a:lstStyle>
            <a:lvl1pPr>
              <a:defRPr sz="3200">
                <a:solidFill>
                  <a:schemeClr val="tx1"/>
                </a:solidFill>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ED6C7A24-C6A2-4D6D-BB6B-3354A7F3C317}"/>
              </a:ext>
            </a:extLst>
          </p:cNvPr>
          <p:cNvSpPr>
            <a:spLocks noChangeAspect="1"/>
          </p:cNvSpPr>
          <p:nvPr userDrawn="1"/>
        </p:nvSpPr>
        <p:spPr>
          <a:xfrm rot="20308058">
            <a:off x="10566197" y="51739"/>
            <a:ext cx="1684012" cy="4285801"/>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a16="http://schemas.microsoft.com/office/drawing/2014/main" id="{0942B5EA-7B64-41EE-920C-52A079B96DC0}"/>
              </a:ext>
            </a:extLst>
          </p:cNvPr>
          <p:cNvSpPr>
            <a:spLocks noChangeAspect="1"/>
          </p:cNvSpPr>
          <p:nvPr userDrawn="1"/>
        </p:nvSpPr>
        <p:spPr>
          <a:xfrm rot="1291339">
            <a:off x="11480746" y="-315098"/>
            <a:ext cx="981022" cy="2496696"/>
          </a:xfrm>
          <a:prstGeom prst="diamond">
            <a:avLst/>
          </a:prstGeom>
          <a:solidFill>
            <a:srgbClr val="94D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33823"/>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5552388" y="1122362"/>
            <a:ext cx="6221690" cy="2695493"/>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5552387" y="4361935"/>
            <a:ext cx="6221689" cy="1928362"/>
          </a:xfrm>
        </p:spPr>
        <p:txBody>
          <a:bodyPr>
            <a:normAutofit/>
          </a:bodyPr>
          <a:lstStyle>
            <a:lvl1pPr marL="0" indent="0" algn="ctr">
              <a:buNone/>
              <a:defRPr sz="3200">
                <a:solidFill>
                  <a:schemeClr val="tx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2" y="3230089"/>
            <a:ext cx="4641905" cy="1131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400" dirty="0">
              <a:solidFill>
                <a:schemeClr val="tx1"/>
              </a:solidFill>
            </a:endParaRPr>
          </a:p>
        </p:txBody>
      </p:sp>
    </p:spTree>
    <p:extLst>
      <p:ext uri="{BB962C8B-B14F-4D97-AF65-F5344CB8AC3E}">
        <p14:creationId xmlns:p14="http://schemas.microsoft.com/office/powerpoint/2010/main" val="1437570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2" y="3230089"/>
            <a:ext cx="4641905" cy="1131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400" dirty="0">
              <a:solidFill>
                <a:schemeClr val="tx1"/>
              </a:solidFill>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5552388" y="1122362"/>
            <a:ext cx="6221690" cy="2695493"/>
          </a:xfrm>
        </p:spPr>
        <p:txBody>
          <a:bodyPr anchor="b">
            <a:normAutofit/>
          </a:bodyPr>
          <a:lstStyle>
            <a:lvl1pPr algn="ctr">
              <a:defRPr sz="4800">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5552387" y="4361935"/>
            <a:ext cx="6221689" cy="1928362"/>
          </a:xfrm>
        </p:spPr>
        <p:txBody>
          <a:bodyPr>
            <a:normAutofit/>
          </a:bodyPr>
          <a:lstStyle>
            <a:lvl1pPr marL="0" indent="0" algn="ctr">
              <a:buNone/>
              <a:defRPr sz="3200">
                <a:solidFill>
                  <a:schemeClr val="tx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2774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20" y="365125"/>
            <a:ext cx="101450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145025" cy="4763711"/>
          </a:xfrm>
        </p:spPr>
        <p:txBody>
          <a:bodyPr/>
          <a:lstStyle>
            <a:lvl1pPr>
              <a:defRPr sz="3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4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p:txBody>
          <a:bodyPr/>
          <a:lstStyle>
            <a:lvl1pPr>
              <a:defRPr/>
            </a:lvl1pPr>
          </a:lstStyle>
          <a:p>
            <a:pPr>
              <a:defRPr/>
            </a:pPr>
            <a:fld id="{090D6A3C-8D12-4AF6-93DB-EC989B092A49}" type="slidenum">
              <a:rPr lang="en-US"/>
              <a:pPr>
                <a:defRPr/>
              </a:pPr>
              <a:t>‹#›</a:t>
            </a:fld>
            <a:endParaRPr lang="en-US"/>
          </a:p>
        </p:txBody>
      </p:sp>
      <p:sp>
        <p:nvSpPr>
          <p:cNvPr id="8" name="Rectangle 11"/>
          <p:cNvSpPr>
            <a:spLocks noGrp="1" noChangeArrowheads="1"/>
          </p:cNvSpPr>
          <p:nvPr>
            <p:ph type="ftr" sz="quarter" idx="11"/>
          </p:nvPr>
        </p:nvSpPr>
        <p:spPr>
          <a:xfrm>
            <a:off x="406400" y="6597650"/>
            <a:ext cx="115824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0" y="1709738"/>
            <a:ext cx="8559285" cy="2852737"/>
          </a:xfrm>
        </p:spPr>
        <p:txBody>
          <a:bodyPr anchor="b">
            <a:normAutofit/>
          </a:bodyPr>
          <a:lstStyle>
            <a:lvl1pPr>
              <a:defRPr sz="5400" b="1">
                <a:latin typeface="Arial Narrow" panose="020B0606020202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AE7FAB1-CCF4-4669-9A8E-7CBA7D1FE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949843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348792" y="365125"/>
            <a:ext cx="10137976" cy="1325563"/>
          </a:xfrm>
        </p:spPr>
        <p:txBody>
          <a:body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348793" y="1825624"/>
            <a:ext cx="5009846" cy="47637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5529648" y="1825624"/>
            <a:ext cx="4957119" cy="47637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7640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347175-A982-4DE1-A196-51A1E4F7F017}"/>
              </a:ext>
            </a:extLst>
          </p:cNvPr>
          <p:cNvSpPr>
            <a:spLocks noGrp="1"/>
          </p:cNvSpPr>
          <p:nvPr>
            <p:ph type="pic" sz="quarter" idx="10"/>
          </p:nvPr>
        </p:nvSpPr>
        <p:spPr>
          <a:xfrm>
            <a:off x="1" y="0"/>
            <a:ext cx="4876800" cy="6858000"/>
          </a:xfrm>
        </p:spPr>
        <p:txBody>
          <a:bodyPr/>
          <a:lstStyle/>
          <a:p>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5181600" y="365125"/>
            <a:ext cx="5181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5181600" y="1825624"/>
            <a:ext cx="5181600" cy="4763711"/>
          </a:xfrm>
        </p:spPr>
        <p:txBody>
          <a:bodyPr/>
          <a:lstStyle>
            <a:lvl1pPr>
              <a:defRPr sz="3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ED6C7A24-C6A2-4D6D-BB6B-3354A7F3C317}"/>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a:extLst>
              <a:ext uri="{FF2B5EF4-FFF2-40B4-BE49-F238E27FC236}">
                <a16:creationId xmlns:a16="http://schemas.microsoft.com/office/drawing/2014/main" id="{0942B5EA-7B64-41EE-920C-52A079B96DC0}"/>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0466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8CDCE4-B448-4000-8C64-C668EDDB0C5D}"/>
              </a:ext>
            </a:extLst>
          </p:cNvPr>
          <p:cNvSpPr/>
          <p:nvPr userDrawn="1"/>
        </p:nvSpPr>
        <p:spPr>
          <a:xfrm>
            <a:off x="0" y="1825624"/>
            <a:ext cx="12192000" cy="5032376"/>
          </a:xfrm>
          <a:prstGeom prst="rect">
            <a:avLst/>
          </a:prstGeom>
          <a:gradFill>
            <a:gsLst>
              <a:gs pos="0">
                <a:srgbClr val="92D050"/>
              </a:gs>
              <a:gs pos="100000">
                <a:srgbClr val="FF535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19" y="365125"/>
            <a:ext cx="1099558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995581" cy="4763711"/>
          </a:xfrm>
        </p:spPr>
        <p:txBody>
          <a:bodyPr/>
          <a:lstStyle>
            <a:lvl1pPr>
              <a:defRPr sz="32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2F63B2E2-BD37-4536-ADE2-E3AAD041F973}"/>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a:extLst>
              <a:ext uri="{FF2B5EF4-FFF2-40B4-BE49-F238E27FC236}">
                <a16:creationId xmlns:a16="http://schemas.microsoft.com/office/drawing/2014/main" id="{D3F0E43B-EDB1-4A5C-B5BA-9C8F1160835E}"/>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5641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p:txBody>
          <a:bodyPr/>
          <a:lstStyle>
            <a:lvl1pPr>
              <a:defRPr/>
            </a:lvl1pPr>
          </a:lstStyle>
          <a:p>
            <a:pPr>
              <a:defRPr/>
            </a:pPr>
            <a:fld id="{B0167AF6-4571-4E1C-9D74-D75231E74040}" type="slidenum">
              <a:rPr lang="en-US"/>
              <a:pPr>
                <a:defRPr/>
              </a:pPr>
              <a:t>‹#›</a:t>
            </a:fld>
            <a:endParaRPr lang="en-US"/>
          </a:p>
        </p:txBody>
      </p:sp>
      <p:sp>
        <p:nvSpPr>
          <p:cNvPr id="4"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p:txBody>
          <a:bodyPr/>
          <a:lstStyle>
            <a:lvl1pPr>
              <a:defRPr/>
            </a:lvl1pPr>
          </a:lstStyle>
          <a:p>
            <a:pPr>
              <a:defRPr/>
            </a:pPr>
            <a:fld id="{85234DB9-60FF-4A8E-BF9D-A384CC711417}" type="slidenum">
              <a:rPr lang="en-US"/>
              <a:pPr>
                <a:defRPr/>
              </a:pPr>
              <a:t>‹#›</a:t>
            </a:fld>
            <a:endParaRPr lang="en-US"/>
          </a:p>
        </p:txBody>
      </p:sp>
      <p:sp>
        <p:nvSpPr>
          <p:cNvPr id="3"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p:txBody>
          <a:bodyPr/>
          <a:lstStyle>
            <a:lvl1pPr>
              <a:defRPr/>
            </a:lvl1pPr>
          </a:lstStyle>
          <a:p>
            <a:pPr>
              <a:defRPr/>
            </a:pPr>
            <a:fld id="{B6B7B39D-6853-439F-97ED-AFB9406C61E9}" type="slidenum">
              <a:rPr lang="en-US"/>
              <a:pPr>
                <a:defRPr/>
              </a:pPr>
              <a:t>‹#›</a:t>
            </a:fld>
            <a:endParaRPr lang="en-US"/>
          </a:p>
        </p:txBody>
      </p:sp>
      <p:sp>
        <p:nvSpPr>
          <p:cNvPr id="6" name="Rectangle 11"/>
          <p:cNvSpPr>
            <a:spLocks noGrp="1" noChangeArrowheads="1"/>
          </p:cNvSpPr>
          <p:nvPr>
            <p:ph type="ftr" sz="quarter" idx="11"/>
          </p:nvPr>
        </p:nvSpPr>
        <p:spPr>
          <a:xfrm>
            <a:off x="304800" y="6629400"/>
            <a:ext cx="114808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p:txBody>
          <a:bodyPr/>
          <a:lstStyle>
            <a:lvl1pPr>
              <a:defRPr/>
            </a:lvl1pPr>
          </a:lstStyle>
          <a:p>
            <a:pPr>
              <a:defRPr/>
            </a:pPr>
            <a:fld id="{E87A8F64-38A0-413B-BF8E-6D95A5449BD6}" type="slidenum">
              <a:rPr lang="en-US"/>
              <a:pPr>
                <a:defRPr/>
              </a:pPr>
              <a:t>‹#›</a:t>
            </a:fld>
            <a:endParaRPr lang="en-US"/>
          </a:p>
        </p:txBody>
      </p:sp>
      <p:sp>
        <p:nvSpPr>
          <p:cNvPr id="6" name="Rectangle 11"/>
          <p:cNvSpPr>
            <a:spLocks noGrp="1" noChangeArrowheads="1"/>
          </p:cNvSpPr>
          <p:nvPr>
            <p:ph type="ftr" sz="quarter" idx="11"/>
          </p:nvPr>
        </p:nvSpPr>
        <p:spPr>
          <a:xfrm>
            <a:off x="406400" y="6629400"/>
            <a:ext cx="11379200" cy="260350"/>
          </a:xfrm>
        </p:spPr>
        <p:txBody>
          <a:bodyPr/>
          <a:lstStyle>
            <a:lvl1pPr>
              <a:defRPr/>
            </a:lvl1pPr>
          </a:lstStyle>
          <a:p>
            <a:pPr>
              <a:defRPr/>
            </a:pPr>
            <a:r>
              <a:rPr lang="en-US"/>
              <a:t>Essential Substance Abuse Skills: A Guide for Professionals Webinar Series            Clinical Evaluation: Assessment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02" name="AutoShape 2"/>
          <p:cNvSpPr>
            <a:spLocks noChangeArrowheads="1"/>
          </p:cNvSpPr>
          <p:nvPr/>
        </p:nvSpPr>
        <p:spPr bwMode="auto">
          <a:xfrm rot="-10800000">
            <a:off x="203200" y="6629400"/>
            <a:ext cx="11675533" cy="228600"/>
          </a:xfrm>
          <a:prstGeom prst="roundRect">
            <a:avLst>
              <a:gd name="adj" fmla="val 0"/>
            </a:avLst>
          </a:prstGeom>
          <a:solidFill>
            <a:srgbClr val="000000"/>
          </a:solidFill>
          <a:ln w="9525">
            <a:noFill/>
            <a:round/>
            <a:headEnd/>
            <a:tailEnd/>
          </a:ln>
          <a:effectLst/>
        </p:spPr>
        <p:txBody>
          <a:bodyPr wrap="none" anchor="ctr"/>
          <a:lstStyle/>
          <a:p>
            <a:pPr>
              <a:defRPr/>
            </a:pPr>
            <a:endParaRPr lang="en-US" sz="2000"/>
          </a:p>
        </p:txBody>
      </p:sp>
      <p:sp>
        <p:nvSpPr>
          <p:cNvPr id="307203" name="AutoShape 3"/>
          <p:cNvSpPr>
            <a:spLocks noChangeArrowheads="1"/>
          </p:cNvSpPr>
          <p:nvPr/>
        </p:nvSpPr>
        <p:spPr bwMode="auto">
          <a:xfrm rot="10800000" flipH="1">
            <a:off x="11667067" y="6629400"/>
            <a:ext cx="524933" cy="228600"/>
          </a:xfrm>
          <a:prstGeom prst="flowChartDelay">
            <a:avLst/>
          </a:prstGeom>
          <a:solidFill>
            <a:srgbClr val="000000"/>
          </a:solidFill>
          <a:ln w="9525">
            <a:noFill/>
            <a:miter lim="800000"/>
            <a:headEnd/>
            <a:tailEnd/>
          </a:ln>
          <a:effectLst/>
        </p:spPr>
        <p:txBody>
          <a:bodyPr wrap="none" anchor="ctr"/>
          <a:lstStyle/>
          <a:p>
            <a:pPr>
              <a:defRPr/>
            </a:pPr>
            <a:endParaRPr lang="en-US" sz="2000"/>
          </a:p>
        </p:txBody>
      </p:sp>
      <p:sp>
        <p:nvSpPr>
          <p:cNvPr id="307204" name="Rectangle 4"/>
          <p:cNvSpPr>
            <a:spLocks noChangeArrowheads="1"/>
          </p:cNvSpPr>
          <p:nvPr/>
        </p:nvSpPr>
        <p:spPr bwMode="auto">
          <a:xfrm>
            <a:off x="0" y="0"/>
            <a:ext cx="406400" cy="6858000"/>
          </a:xfrm>
          <a:prstGeom prst="rect">
            <a:avLst/>
          </a:prstGeom>
          <a:solidFill>
            <a:srgbClr val="000000"/>
          </a:solidFill>
          <a:ln w="9525">
            <a:noFill/>
            <a:miter lim="800000"/>
            <a:headEnd/>
            <a:tailEnd/>
          </a:ln>
          <a:effectLst/>
        </p:spPr>
        <p:txBody>
          <a:bodyPr wrap="none" anchor="ctr"/>
          <a:lstStyle/>
          <a:p>
            <a:pPr>
              <a:defRPr/>
            </a:pPr>
            <a:endParaRPr lang="en-US" sz="2000"/>
          </a:p>
        </p:txBody>
      </p:sp>
      <p:sp>
        <p:nvSpPr>
          <p:cNvPr id="307205" name="AutoShape 5"/>
          <p:cNvSpPr>
            <a:spLocks noChangeArrowheads="1"/>
          </p:cNvSpPr>
          <p:nvPr/>
        </p:nvSpPr>
        <p:spPr bwMode="auto">
          <a:xfrm>
            <a:off x="1016000" y="762000"/>
            <a:ext cx="6807200" cy="609600"/>
          </a:xfrm>
          <a:prstGeom prst="roundRect">
            <a:avLst>
              <a:gd name="adj" fmla="val 50000"/>
            </a:avLst>
          </a:prstGeom>
          <a:solidFill>
            <a:schemeClr val="bg1"/>
          </a:solidFill>
          <a:ln w="9525">
            <a:noFill/>
            <a:round/>
            <a:headEnd/>
            <a:tailEnd/>
          </a:ln>
          <a:effectLst/>
        </p:spPr>
        <p:txBody>
          <a:bodyPr wrap="none" anchor="ctr"/>
          <a:lstStyle/>
          <a:p>
            <a:pPr>
              <a:defRPr/>
            </a:pPr>
            <a:endParaRPr kumimoji="1" lang="en-US" sz="2400"/>
          </a:p>
        </p:txBody>
      </p:sp>
      <p:sp>
        <p:nvSpPr>
          <p:cNvPr id="1030" name="Rectangle 6"/>
          <p:cNvSpPr>
            <a:spLocks noGrp="1" noChangeArrowheads="1"/>
          </p:cNvSpPr>
          <p:nvPr>
            <p:ph type="title"/>
          </p:nvPr>
        </p:nvSpPr>
        <p:spPr bwMode="auto">
          <a:xfrm>
            <a:off x="1219200" y="533400"/>
            <a:ext cx="10668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207" name="Rectangle 7"/>
          <p:cNvSpPr>
            <a:spLocks noGrp="1" noChangeArrowheads="1"/>
          </p:cNvSpPr>
          <p:nvPr>
            <p:ph type="sldNum" sz="quarter" idx="4"/>
          </p:nvPr>
        </p:nvSpPr>
        <p:spPr bwMode="auto">
          <a:xfrm>
            <a:off x="11408834" y="6613526"/>
            <a:ext cx="783167" cy="2444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1000" b="1">
                <a:solidFill>
                  <a:schemeClr val="bg1"/>
                </a:solidFill>
                <a:latin typeface="Arial" charset="0"/>
              </a:defRPr>
            </a:lvl1pPr>
          </a:lstStyle>
          <a:p>
            <a:pPr>
              <a:defRPr/>
            </a:pPr>
            <a:fld id="{428A79B7-B2C3-430B-A25A-C947855FE916}" type="slidenum">
              <a:rPr lang="en-US"/>
              <a:pPr>
                <a:defRPr/>
              </a:pPr>
              <a:t>‹#›</a:t>
            </a:fld>
            <a:endParaRPr lang="en-US"/>
          </a:p>
        </p:txBody>
      </p:sp>
      <p:sp>
        <p:nvSpPr>
          <p:cNvPr id="307208" name="AutoShape 8"/>
          <p:cNvSpPr>
            <a:spLocks noChangeArrowheads="1"/>
          </p:cNvSpPr>
          <p:nvPr/>
        </p:nvSpPr>
        <p:spPr bwMode="auto">
          <a:xfrm>
            <a:off x="2032000" y="1371601"/>
            <a:ext cx="9347200" cy="227013"/>
          </a:xfrm>
          <a:prstGeom prst="roundRect">
            <a:avLst>
              <a:gd name="adj" fmla="val 0"/>
            </a:avLst>
          </a:prstGeom>
          <a:solidFill>
            <a:srgbClr val="0039A6"/>
          </a:solidFill>
          <a:ln w="9525">
            <a:noFill/>
            <a:round/>
            <a:headEnd/>
            <a:tailEnd/>
          </a:ln>
          <a:effectLst/>
        </p:spPr>
        <p:txBody>
          <a:bodyPr wrap="none" anchor="ctr"/>
          <a:lstStyle/>
          <a:p>
            <a:pPr>
              <a:defRPr/>
            </a:pPr>
            <a:endParaRPr lang="en-US" sz="2000"/>
          </a:p>
        </p:txBody>
      </p:sp>
      <p:sp>
        <p:nvSpPr>
          <p:cNvPr id="307209" name="AutoShape 9"/>
          <p:cNvSpPr>
            <a:spLocks noChangeArrowheads="1"/>
          </p:cNvSpPr>
          <p:nvPr/>
        </p:nvSpPr>
        <p:spPr bwMode="auto">
          <a:xfrm flipH="1">
            <a:off x="1524000" y="1371600"/>
            <a:ext cx="524933" cy="228600"/>
          </a:xfrm>
          <a:prstGeom prst="flowChartDelay">
            <a:avLst/>
          </a:prstGeom>
          <a:solidFill>
            <a:srgbClr val="003399"/>
          </a:solidFill>
          <a:ln w="9525">
            <a:noFill/>
            <a:miter lim="800000"/>
            <a:headEnd/>
            <a:tailEnd/>
          </a:ln>
          <a:effectLst/>
        </p:spPr>
        <p:txBody>
          <a:bodyPr wrap="none" anchor="ctr"/>
          <a:lstStyle/>
          <a:p>
            <a:pPr>
              <a:defRPr/>
            </a:pPr>
            <a:endParaRPr lang="en-US" sz="2000"/>
          </a:p>
        </p:txBody>
      </p:sp>
      <p:sp>
        <p:nvSpPr>
          <p:cNvPr id="307210" name="AutoShape 10"/>
          <p:cNvSpPr>
            <a:spLocks noChangeArrowheads="1"/>
          </p:cNvSpPr>
          <p:nvPr/>
        </p:nvSpPr>
        <p:spPr bwMode="auto">
          <a:xfrm rot="-2824709">
            <a:off x="404284" y="6032500"/>
            <a:ext cx="381000" cy="1016000"/>
          </a:xfrm>
          <a:prstGeom prst="moon">
            <a:avLst>
              <a:gd name="adj" fmla="val 50000"/>
            </a:avLst>
          </a:prstGeom>
          <a:solidFill>
            <a:srgbClr val="000000"/>
          </a:solidFill>
          <a:ln w="9525">
            <a:noFill/>
            <a:miter lim="800000"/>
            <a:headEnd/>
            <a:tailEnd/>
          </a:ln>
          <a:effectLst/>
        </p:spPr>
        <p:txBody>
          <a:bodyPr wrap="none" anchor="ctr"/>
          <a:lstStyle/>
          <a:p>
            <a:pPr>
              <a:defRPr/>
            </a:pPr>
            <a:endParaRPr lang="en-US" sz="2000"/>
          </a:p>
        </p:txBody>
      </p:sp>
      <p:sp>
        <p:nvSpPr>
          <p:cNvPr id="307211" name="Rectangle 11"/>
          <p:cNvSpPr>
            <a:spLocks noGrp="1" noChangeArrowheads="1"/>
          </p:cNvSpPr>
          <p:nvPr>
            <p:ph type="ftr" sz="quarter" idx="3"/>
          </p:nvPr>
        </p:nvSpPr>
        <p:spPr bwMode="auto">
          <a:xfrm>
            <a:off x="-406400" y="6629400"/>
            <a:ext cx="121920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b="1">
                <a:solidFill>
                  <a:schemeClr val="bg1"/>
                </a:solidFill>
                <a:latin typeface="+mn-lt"/>
              </a:defRPr>
            </a:lvl1pPr>
          </a:lstStyle>
          <a:p>
            <a:pPr>
              <a:defRPr/>
            </a:pPr>
            <a:r>
              <a:rPr lang="en-US"/>
              <a:t>Essential Substance Abuse Skills: A Guide for Professionals             Module 4 Clinical Eval: Assessment   </a:t>
            </a:r>
          </a:p>
        </p:txBody>
      </p:sp>
      <p:sp>
        <p:nvSpPr>
          <p:cNvPr id="1036"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Lst>
  <p:hf sldNum="0" hdr="0" dt="0"/>
  <p:txStyles>
    <p:titleStyle>
      <a:lvl1pPr algn="l" rtl="0" eaLnBrk="0" fontAlgn="base" hangingPunct="0">
        <a:lnSpc>
          <a:spcPct val="90000"/>
        </a:lnSpc>
        <a:spcBef>
          <a:spcPct val="0"/>
        </a:spcBef>
        <a:spcAft>
          <a:spcPct val="0"/>
        </a:spcAft>
        <a:defRPr sz="3600" b="1">
          <a:solidFill>
            <a:srgbClr val="0039A6"/>
          </a:solidFill>
          <a:latin typeface="+mj-lt"/>
          <a:ea typeface="+mj-ea"/>
          <a:cs typeface="+mj-cs"/>
        </a:defRPr>
      </a:lvl1pPr>
      <a:lvl2pPr algn="l" rtl="0" eaLnBrk="0" fontAlgn="base" hangingPunct="0">
        <a:lnSpc>
          <a:spcPct val="90000"/>
        </a:lnSpc>
        <a:spcBef>
          <a:spcPct val="0"/>
        </a:spcBef>
        <a:spcAft>
          <a:spcPct val="0"/>
        </a:spcAft>
        <a:defRPr sz="3600" b="1">
          <a:solidFill>
            <a:srgbClr val="0039A6"/>
          </a:solidFill>
          <a:latin typeface="Arial" charset="0"/>
        </a:defRPr>
      </a:lvl2pPr>
      <a:lvl3pPr algn="l" rtl="0" eaLnBrk="0" fontAlgn="base" hangingPunct="0">
        <a:lnSpc>
          <a:spcPct val="90000"/>
        </a:lnSpc>
        <a:spcBef>
          <a:spcPct val="0"/>
        </a:spcBef>
        <a:spcAft>
          <a:spcPct val="0"/>
        </a:spcAft>
        <a:defRPr sz="3600" b="1">
          <a:solidFill>
            <a:srgbClr val="0039A6"/>
          </a:solidFill>
          <a:latin typeface="Arial" charset="0"/>
        </a:defRPr>
      </a:lvl3pPr>
      <a:lvl4pPr algn="l" rtl="0" eaLnBrk="0" fontAlgn="base" hangingPunct="0">
        <a:lnSpc>
          <a:spcPct val="90000"/>
        </a:lnSpc>
        <a:spcBef>
          <a:spcPct val="0"/>
        </a:spcBef>
        <a:spcAft>
          <a:spcPct val="0"/>
        </a:spcAft>
        <a:defRPr sz="3600" b="1">
          <a:solidFill>
            <a:srgbClr val="0039A6"/>
          </a:solidFill>
          <a:latin typeface="Arial" charset="0"/>
        </a:defRPr>
      </a:lvl4pPr>
      <a:lvl5pPr algn="l" rtl="0" eaLnBrk="0" fontAlgn="base" hangingPunct="0">
        <a:lnSpc>
          <a:spcPct val="90000"/>
        </a:lnSpc>
        <a:spcBef>
          <a:spcPct val="0"/>
        </a:spcBef>
        <a:spcAft>
          <a:spcPct val="0"/>
        </a:spcAft>
        <a:defRPr sz="3600" b="1">
          <a:solidFill>
            <a:srgbClr val="0039A6"/>
          </a:solidFill>
          <a:latin typeface="Arial" charset="0"/>
        </a:defRPr>
      </a:lvl5pPr>
      <a:lvl6pPr marL="457200" algn="l" rtl="0" fontAlgn="base">
        <a:lnSpc>
          <a:spcPct val="90000"/>
        </a:lnSpc>
        <a:spcBef>
          <a:spcPct val="0"/>
        </a:spcBef>
        <a:spcAft>
          <a:spcPct val="0"/>
        </a:spcAft>
        <a:defRPr sz="3600" b="1">
          <a:solidFill>
            <a:srgbClr val="0039A6"/>
          </a:solidFill>
          <a:latin typeface="Arial" charset="0"/>
        </a:defRPr>
      </a:lvl6pPr>
      <a:lvl7pPr marL="914400" algn="l" rtl="0" fontAlgn="base">
        <a:lnSpc>
          <a:spcPct val="90000"/>
        </a:lnSpc>
        <a:spcBef>
          <a:spcPct val="0"/>
        </a:spcBef>
        <a:spcAft>
          <a:spcPct val="0"/>
        </a:spcAft>
        <a:defRPr sz="3600" b="1">
          <a:solidFill>
            <a:srgbClr val="0039A6"/>
          </a:solidFill>
          <a:latin typeface="Arial" charset="0"/>
        </a:defRPr>
      </a:lvl7pPr>
      <a:lvl8pPr marL="1371600" algn="l" rtl="0" fontAlgn="base">
        <a:lnSpc>
          <a:spcPct val="90000"/>
        </a:lnSpc>
        <a:spcBef>
          <a:spcPct val="0"/>
        </a:spcBef>
        <a:spcAft>
          <a:spcPct val="0"/>
        </a:spcAft>
        <a:defRPr sz="3600" b="1">
          <a:solidFill>
            <a:srgbClr val="0039A6"/>
          </a:solidFill>
          <a:latin typeface="Arial" charset="0"/>
        </a:defRPr>
      </a:lvl8pPr>
      <a:lvl9pPr marL="1828800" algn="l" rtl="0" fontAlgn="base">
        <a:lnSpc>
          <a:spcPct val="90000"/>
        </a:lnSpc>
        <a:spcBef>
          <a:spcPct val="0"/>
        </a:spcBef>
        <a:spcAft>
          <a:spcPct val="0"/>
        </a:spcAft>
        <a:defRPr sz="3600" b="1">
          <a:solidFill>
            <a:srgbClr val="0039A6"/>
          </a:solidFill>
          <a:latin typeface="Arial" charset="0"/>
        </a:defRPr>
      </a:lvl9pPr>
    </p:titleStyle>
    <p:bodyStyle>
      <a:lvl1pPr marL="342900" indent="-342900" algn="l" rtl="0" eaLnBrk="0" fontAlgn="base" hangingPunct="0">
        <a:spcBef>
          <a:spcPct val="20000"/>
        </a:spcBef>
        <a:spcAft>
          <a:spcPct val="0"/>
        </a:spcAft>
        <a:buClr>
          <a:srgbClr val="000000"/>
        </a:buClr>
        <a:buSzPct val="75000"/>
        <a:buFont typeface="Wingdings" pitchFamily="2" charset="2"/>
        <a:buChar char="l"/>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400">
          <a:solidFill>
            <a:srgbClr val="000000"/>
          </a:solidFill>
          <a:latin typeface="+mn-lt"/>
        </a:defRPr>
      </a:lvl2pPr>
      <a:lvl3pPr marL="1143000" indent="-228600" algn="l" rtl="0" eaLnBrk="0" fontAlgn="base" hangingPunct="0">
        <a:spcBef>
          <a:spcPct val="20000"/>
        </a:spcBef>
        <a:spcAft>
          <a:spcPct val="0"/>
        </a:spcAft>
        <a:buClr>
          <a:srgbClr val="000000"/>
        </a:buClr>
        <a:buFont typeface="Wingdings" pitchFamily="2" charset="2"/>
        <a:buChar char="l"/>
        <a:defRPr sz="2000">
          <a:solidFill>
            <a:srgbClr val="000000"/>
          </a:solidFill>
          <a:latin typeface="+mn-lt"/>
        </a:defRPr>
      </a:lvl3pPr>
      <a:lvl4pPr marL="1600200" indent="-228600" algn="l" rtl="0" eaLnBrk="0" fontAlgn="base" hangingPunct="0">
        <a:spcBef>
          <a:spcPct val="20000"/>
        </a:spcBef>
        <a:spcAft>
          <a:spcPct val="0"/>
        </a:spcAft>
        <a:buClr>
          <a:srgbClr val="000000"/>
        </a:buClr>
        <a:buChar char="–"/>
        <a:defRPr>
          <a:solidFill>
            <a:srgbClr val="000000"/>
          </a:solidFill>
          <a:latin typeface="+mn-lt"/>
        </a:defRPr>
      </a:lvl4pPr>
      <a:lvl5pPr marL="2057400" indent="-228600" algn="l" rtl="0" eaLnBrk="0" fontAlgn="base" hangingPunct="0">
        <a:spcBef>
          <a:spcPct val="20000"/>
        </a:spcBef>
        <a:spcAft>
          <a:spcPct val="0"/>
        </a:spcAft>
        <a:buClr>
          <a:srgbClr val="000000"/>
        </a:buClr>
        <a:buFont typeface="Wingdings" pitchFamily="2" charset="2"/>
        <a:buChar char="l"/>
        <a:defRPr>
          <a:solidFill>
            <a:srgbClr val="000000"/>
          </a:solidFill>
          <a:latin typeface="+mn-lt"/>
        </a:defRPr>
      </a:lvl5pPr>
      <a:lvl6pPr marL="2514600" indent="-228600" algn="l" rtl="0" fontAlgn="base">
        <a:spcBef>
          <a:spcPct val="20000"/>
        </a:spcBef>
        <a:spcAft>
          <a:spcPct val="0"/>
        </a:spcAft>
        <a:buClr>
          <a:srgbClr val="000000"/>
        </a:buClr>
        <a:buFont typeface="Wingdings" pitchFamily="2" charset="2"/>
        <a:buChar char="l"/>
        <a:defRPr>
          <a:solidFill>
            <a:srgbClr val="000000"/>
          </a:solidFill>
          <a:latin typeface="+mn-lt"/>
        </a:defRPr>
      </a:lvl6pPr>
      <a:lvl7pPr marL="2971800" indent="-228600" algn="l" rtl="0" fontAlgn="base">
        <a:spcBef>
          <a:spcPct val="20000"/>
        </a:spcBef>
        <a:spcAft>
          <a:spcPct val="0"/>
        </a:spcAft>
        <a:buClr>
          <a:srgbClr val="000000"/>
        </a:buClr>
        <a:buFont typeface="Wingdings" pitchFamily="2" charset="2"/>
        <a:buChar char="l"/>
        <a:defRPr>
          <a:solidFill>
            <a:srgbClr val="000000"/>
          </a:solidFill>
          <a:latin typeface="+mn-lt"/>
        </a:defRPr>
      </a:lvl7pPr>
      <a:lvl8pPr marL="3429000" indent="-228600" algn="l" rtl="0" fontAlgn="base">
        <a:spcBef>
          <a:spcPct val="20000"/>
        </a:spcBef>
        <a:spcAft>
          <a:spcPct val="0"/>
        </a:spcAft>
        <a:buClr>
          <a:srgbClr val="000000"/>
        </a:buClr>
        <a:buFont typeface="Wingdings" pitchFamily="2" charset="2"/>
        <a:buChar char="l"/>
        <a:defRPr>
          <a:solidFill>
            <a:srgbClr val="000000"/>
          </a:solidFill>
          <a:latin typeface="+mn-lt"/>
        </a:defRPr>
      </a:lvl8pPr>
      <a:lvl9pPr marL="3886200" indent="-228600" algn="l" rtl="0" fontAlgn="base">
        <a:spcBef>
          <a:spcPct val="20000"/>
        </a:spcBef>
        <a:spcAft>
          <a:spcPct val="0"/>
        </a:spcAft>
        <a:buClr>
          <a:srgbClr val="000000"/>
        </a:buClr>
        <a:buFont typeface="Wingdings" pitchFamily="2" charset="2"/>
        <a:buChar char="l"/>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pPr>
              <a:defRPr/>
            </a:pPr>
            <a:fld id="{4541D363-82CB-4BF5-AA21-D66E570AF8AC}" type="datetimeFigureOut">
              <a:rPr lang="en-US"/>
              <a:pPr>
                <a:defRPr/>
              </a:pPr>
              <a:t>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EF3A6A8-FE1F-42A9-BF5E-87906D0302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0274" name="AutoShape 2"/>
          <p:cNvSpPr>
            <a:spLocks noChangeArrowheads="1"/>
          </p:cNvSpPr>
          <p:nvPr/>
        </p:nvSpPr>
        <p:spPr bwMode="auto">
          <a:xfrm rot="-10800000">
            <a:off x="203200" y="6629400"/>
            <a:ext cx="11675533" cy="228600"/>
          </a:xfrm>
          <a:prstGeom prst="roundRect">
            <a:avLst>
              <a:gd name="adj" fmla="val 0"/>
            </a:avLst>
          </a:prstGeom>
          <a:solidFill>
            <a:srgbClr val="000000"/>
          </a:solidFill>
          <a:ln w="9525">
            <a:noFill/>
            <a:round/>
            <a:headEnd/>
            <a:tailEnd/>
          </a:ln>
          <a:effectLst/>
        </p:spPr>
        <p:txBody>
          <a:bodyPr wrap="none" anchor="ctr"/>
          <a:lstStyle/>
          <a:p>
            <a:pPr>
              <a:defRPr/>
            </a:pPr>
            <a:endParaRPr lang="en-US" sz="2000"/>
          </a:p>
        </p:txBody>
      </p:sp>
      <p:sp>
        <p:nvSpPr>
          <p:cNvPr id="310275" name="AutoShape 3"/>
          <p:cNvSpPr>
            <a:spLocks noChangeArrowheads="1"/>
          </p:cNvSpPr>
          <p:nvPr/>
        </p:nvSpPr>
        <p:spPr bwMode="auto">
          <a:xfrm rot="10800000" flipH="1">
            <a:off x="11667067" y="6629400"/>
            <a:ext cx="524933" cy="228600"/>
          </a:xfrm>
          <a:prstGeom prst="flowChartDelay">
            <a:avLst/>
          </a:prstGeom>
          <a:solidFill>
            <a:srgbClr val="000000"/>
          </a:solidFill>
          <a:ln w="9525">
            <a:noFill/>
            <a:miter lim="800000"/>
            <a:headEnd/>
            <a:tailEnd/>
          </a:ln>
          <a:effectLst/>
        </p:spPr>
        <p:txBody>
          <a:bodyPr wrap="none" anchor="ctr"/>
          <a:lstStyle/>
          <a:p>
            <a:pPr>
              <a:defRPr/>
            </a:pPr>
            <a:endParaRPr lang="en-US" sz="2000"/>
          </a:p>
        </p:txBody>
      </p:sp>
      <p:sp>
        <p:nvSpPr>
          <p:cNvPr id="310276" name="Rectangle 4"/>
          <p:cNvSpPr>
            <a:spLocks noChangeArrowheads="1"/>
          </p:cNvSpPr>
          <p:nvPr/>
        </p:nvSpPr>
        <p:spPr bwMode="auto">
          <a:xfrm>
            <a:off x="0" y="0"/>
            <a:ext cx="406400" cy="6858000"/>
          </a:xfrm>
          <a:prstGeom prst="rect">
            <a:avLst/>
          </a:prstGeom>
          <a:solidFill>
            <a:srgbClr val="000000"/>
          </a:solidFill>
          <a:ln w="9525">
            <a:noFill/>
            <a:miter lim="800000"/>
            <a:headEnd/>
            <a:tailEnd/>
          </a:ln>
          <a:effectLst/>
        </p:spPr>
        <p:txBody>
          <a:bodyPr wrap="none" anchor="ctr"/>
          <a:lstStyle/>
          <a:p>
            <a:pPr>
              <a:defRPr/>
            </a:pPr>
            <a:endParaRPr lang="en-US" sz="2000"/>
          </a:p>
        </p:txBody>
      </p:sp>
      <p:sp>
        <p:nvSpPr>
          <p:cNvPr id="310277" name="AutoShape 5"/>
          <p:cNvSpPr>
            <a:spLocks noChangeArrowheads="1"/>
          </p:cNvSpPr>
          <p:nvPr/>
        </p:nvSpPr>
        <p:spPr bwMode="auto">
          <a:xfrm>
            <a:off x="1016000" y="762000"/>
            <a:ext cx="6807200" cy="609600"/>
          </a:xfrm>
          <a:prstGeom prst="roundRect">
            <a:avLst>
              <a:gd name="adj" fmla="val 50000"/>
            </a:avLst>
          </a:prstGeom>
          <a:solidFill>
            <a:schemeClr val="bg1"/>
          </a:solidFill>
          <a:ln w="9525">
            <a:noFill/>
            <a:round/>
            <a:headEnd/>
            <a:tailEnd/>
          </a:ln>
          <a:effectLst/>
        </p:spPr>
        <p:txBody>
          <a:bodyPr wrap="none" anchor="ctr"/>
          <a:lstStyle/>
          <a:p>
            <a:pPr>
              <a:defRPr/>
            </a:pPr>
            <a:endParaRPr kumimoji="1" lang="en-US" sz="2400"/>
          </a:p>
        </p:txBody>
      </p:sp>
      <p:sp>
        <p:nvSpPr>
          <p:cNvPr id="3078" name="Rectangle 6"/>
          <p:cNvSpPr>
            <a:spLocks noGrp="1" noChangeArrowheads="1"/>
          </p:cNvSpPr>
          <p:nvPr>
            <p:ph type="title"/>
          </p:nvPr>
        </p:nvSpPr>
        <p:spPr bwMode="auto">
          <a:xfrm>
            <a:off x="1219200" y="533400"/>
            <a:ext cx="106680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10279" name="Rectangle 7"/>
          <p:cNvSpPr>
            <a:spLocks noGrp="1" noChangeArrowheads="1"/>
          </p:cNvSpPr>
          <p:nvPr>
            <p:ph type="sldNum" sz="quarter" idx="4"/>
          </p:nvPr>
        </p:nvSpPr>
        <p:spPr bwMode="auto">
          <a:xfrm>
            <a:off x="11408834" y="6613526"/>
            <a:ext cx="783167" cy="24447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1000" b="1">
                <a:solidFill>
                  <a:schemeClr val="bg1"/>
                </a:solidFill>
                <a:latin typeface="Arial" charset="0"/>
              </a:defRPr>
            </a:lvl1pPr>
          </a:lstStyle>
          <a:p>
            <a:pPr>
              <a:defRPr/>
            </a:pPr>
            <a:fld id="{FCB37BB8-A3CA-493F-9B57-3804EA2D8D3F}" type="slidenum">
              <a:rPr lang="en-US"/>
              <a:pPr>
                <a:defRPr/>
              </a:pPr>
              <a:t>‹#›</a:t>
            </a:fld>
            <a:endParaRPr lang="en-US"/>
          </a:p>
        </p:txBody>
      </p:sp>
      <p:sp>
        <p:nvSpPr>
          <p:cNvPr id="310280" name="AutoShape 8"/>
          <p:cNvSpPr>
            <a:spLocks noChangeArrowheads="1"/>
          </p:cNvSpPr>
          <p:nvPr/>
        </p:nvSpPr>
        <p:spPr bwMode="auto">
          <a:xfrm rot="-2824709">
            <a:off x="404284" y="6032500"/>
            <a:ext cx="381000" cy="1016000"/>
          </a:xfrm>
          <a:prstGeom prst="moon">
            <a:avLst>
              <a:gd name="adj" fmla="val 50000"/>
            </a:avLst>
          </a:prstGeom>
          <a:solidFill>
            <a:srgbClr val="000000"/>
          </a:solidFill>
          <a:ln w="9525">
            <a:noFill/>
            <a:miter lim="800000"/>
            <a:headEnd/>
            <a:tailEnd/>
          </a:ln>
          <a:effectLst/>
        </p:spPr>
        <p:txBody>
          <a:bodyPr wrap="none" anchor="ctr"/>
          <a:lstStyle/>
          <a:p>
            <a:pPr>
              <a:defRPr/>
            </a:pPr>
            <a:endParaRPr lang="en-US" sz="2000"/>
          </a:p>
        </p:txBody>
      </p:sp>
      <p:sp>
        <p:nvSpPr>
          <p:cNvPr id="310281" name="Rectangle 9"/>
          <p:cNvSpPr>
            <a:spLocks noGrp="1" noChangeArrowheads="1"/>
          </p:cNvSpPr>
          <p:nvPr>
            <p:ph type="ftr" sz="quarter" idx="3"/>
          </p:nvPr>
        </p:nvSpPr>
        <p:spPr bwMode="auto">
          <a:xfrm>
            <a:off x="406400" y="6629400"/>
            <a:ext cx="11379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b="1">
                <a:solidFill>
                  <a:schemeClr val="bg1"/>
                </a:solidFill>
                <a:latin typeface="+mn-lt"/>
              </a:defRPr>
            </a:lvl1pPr>
          </a:lstStyle>
          <a:p>
            <a:pPr>
              <a:defRPr/>
            </a:pPr>
            <a:r>
              <a:rPr lang="en-US"/>
              <a:t>Essential Substance Abuse Skills: A Guide for Professionals Webinar Series            Clinical Evaluation: Assessment   </a:t>
            </a:r>
          </a:p>
        </p:txBody>
      </p:sp>
      <p:sp>
        <p:nvSpPr>
          <p:cNvPr id="3082" name="Rectangle 11"/>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Lst>
  <p:hf sldNum="0" hdr="0" dt="0"/>
  <p:txStyles>
    <p:titleStyle>
      <a:lvl1pPr algn="l" rtl="0" eaLnBrk="0" fontAlgn="base" hangingPunct="0">
        <a:lnSpc>
          <a:spcPct val="90000"/>
        </a:lnSpc>
        <a:spcBef>
          <a:spcPct val="0"/>
        </a:spcBef>
        <a:spcAft>
          <a:spcPct val="0"/>
        </a:spcAft>
        <a:defRPr sz="3600" b="1">
          <a:solidFill>
            <a:srgbClr val="0039A6"/>
          </a:solidFill>
          <a:latin typeface="+mj-lt"/>
          <a:ea typeface="+mj-ea"/>
          <a:cs typeface="+mj-cs"/>
        </a:defRPr>
      </a:lvl1pPr>
      <a:lvl2pPr algn="l" rtl="0" eaLnBrk="0" fontAlgn="base" hangingPunct="0">
        <a:lnSpc>
          <a:spcPct val="90000"/>
        </a:lnSpc>
        <a:spcBef>
          <a:spcPct val="0"/>
        </a:spcBef>
        <a:spcAft>
          <a:spcPct val="0"/>
        </a:spcAft>
        <a:defRPr sz="3600" b="1">
          <a:solidFill>
            <a:srgbClr val="0039A6"/>
          </a:solidFill>
          <a:latin typeface="Arial" charset="0"/>
        </a:defRPr>
      </a:lvl2pPr>
      <a:lvl3pPr algn="l" rtl="0" eaLnBrk="0" fontAlgn="base" hangingPunct="0">
        <a:lnSpc>
          <a:spcPct val="90000"/>
        </a:lnSpc>
        <a:spcBef>
          <a:spcPct val="0"/>
        </a:spcBef>
        <a:spcAft>
          <a:spcPct val="0"/>
        </a:spcAft>
        <a:defRPr sz="3600" b="1">
          <a:solidFill>
            <a:srgbClr val="0039A6"/>
          </a:solidFill>
          <a:latin typeface="Arial" charset="0"/>
        </a:defRPr>
      </a:lvl3pPr>
      <a:lvl4pPr algn="l" rtl="0" eaLnBrk="0" fontAlgn="base" hangingPunct="0">
        <a:lnSpc>
          <a:spcPct val="90000"/>
        </a:lnSpc>
        <a:spcBef>
          <a:spcPct val="0"/>
        </a:spcBef>
        <a:spcAft>
          <a:spcPct val="0"/>
        </a:spcAft>
        <a:defRPr sz="3600" b="1">
          <a:solidFill>
            <a:srgbClr val="0039A6"/>
          </a:solidFill>
          <a:latin typeface="Arial" charset="0"/>
        </a:defRPr>
      </a:lvl4pPr>
      <a:lvl5pPr algn="l" rtl="0" eaLnBrk="0" fontAlgn="base" hangingPunct="0">
        <a:lnSpc>
          <a:spcPct val="90000"/>
        </a:lnSpc>
        <a:spcBef>
          <a:spcPct val="0"/>
        </a:spcBef>
        <a:spcAft>
          <a:spcPct val="0"/>
        </a:spcAft>
        <a:defRPr sz="3600" b="1">
          <a:solidFill>
            <a:srgbClr val="0039A6"/>
          </a:solidFill>
          <a:latin typeface="Arial" charset="0"/>
        </a:defRPr>
      </a:lvl5pPr>
      <a:lvl6pPr marL="457200" algn="l" rtl="0" fontAlgn="base">
        <a:lnSpc>
          <a:spcPct val="90000"/>
        </a:lnSpc>
        <a:spcBef>
          <a:spcPct val="0"/>
        </a:spcBef>
        <a:spcAft>
          <a:spcPct val="0"/>
        </a:spcAft>
        <a:defRPr sz="3600" b="1">
          <a:solidFill>
            <a:srgbClr val="0039A6"/>
          </a:solidFill>
          <a:latin typeface="Arial" charset="0"/>
        </a:defRPr>
      </a:lvl6pPr>
      <a:lvl7pPr marL="914400" algn="l" rtl="0" fontAlgn="base">
        <a:lnSpc>
          <a:spcPct val="90000"/>
        </a:lnSpc>
        <a:spcBef>
          <a:spcPct val="0"/>
        </a:spcBef>
        <a:spcAft>
          <a:spcPct val="0"/>
        </a:spcAft>
        <a:defRPr sz="3600" b="1">
          <a:solidFill>
            <a:srgbClr val="0039A6"/>
          </a:solidFill>
          <a:latin typeface="Arial" charset="0"/>
        </a:defRPr>
      </a:lvl7pPr>
      <a:lvl8pPr marL="1371600" algn="l" rtl="0" fontAlgn="base">
        <a:lnSpc>
          <a:spcPct val="90000"/>
        </a:lnSpc>
        <a:spcBef>
          <a:spcPct val="0"/>
        </a:spcBef>
        <a:spcAft>
          <a:spcPct val="0"/>
        </a:spcAft>
        <a:defRPr sz="3600" b="1">
          <a:solidFill>
            <a:srgbClr val="0039A6"/>
          </a:solidFill>
          <a:latin typeface="Arial" charset="0"/>
        </a:defRPr>
      </a:lvl8pPr>
      <a:lvl9pPr marL="1828800" algn="l" rtl="0" fontAlgn="base">
        <a:lnSpc>
          <a:spcPct val="90000"/>
        </a:lnSpc>
        <a:spcBef>
          <a:spcPct val="0"/>
        </a:spcBef>
        <a:spcAft>
          <a:spcPct val="0"/>
        </a:spcAft>
        <a:defRPr sz="3600" b="1">
          <a:solidFill>
            <a:srgbClr val="0039A6"/>
          </a:solidFill>
          <a:latin typeface="Arial" charset="0"/>
        </a:defRPr>
      </a:lvl9pPr>
    </p:titleStyle>
    <p:bodyStyle>
      <a:lvl1pPr marL="342900" indent="-342900" algn="l" rtl="0" eaLnBrk="0" fontAlgn="base" hangingPunct="0">
        <a:spcBef>
          <a:spcPct val="20000"/>
        </a:spcBef>
        <a:spcAft>
          <a:spcPct val="0"/>
        </a:spcAft>
        <a:buClr>
          <a:srgbClr val="000000"/>
        </a:buClr>
        <a:buSzPct val="75000"/>
        <a:buFont typeface="Wingdings" pitchFamily="2" charset="2"/>
        <a:buChar char="l"/>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400">
          <a:solidFill>
            <a:srgbClr val="000000"/>
          </a:solidFill>
          <a:latin typeface="+mn-lt"/>
        </a:defRPr>
      </a:lvl2pPr>
      <a:lvl3pPr marL="1143000" indent="-228600" algn="l" rtl="0" eaLnBrk="0" fontAlgn="base" hangingPunct="0">
        <a:spcBef>
          <a:spcPct val="20000"/>
        </a:spcBef>
        <a:spcAft>
          <a:spcPct val="0"/>
        </a:spcAft>
        <a:buClr>
          <a:srgbClr val="000000"/>
        </a:buClr>
        <a:buFont typeface="Wingdings" pitchFamily="2" charset="2"/>
        <a:buChar char="l"/>
        <a:defRPr sz="2000">
          <a:solidFill>
            <a:srgbClr val="000000"/>
          </a:solidFill>
          <a:latin typeface="+mn-lt"/>
        </a:defRPr>
      </a:lvl3pPr>
      <a:lvl4pPr marL="1600200" indent="-228600" algn="l" rtl="0" eaLnBrk="0" fontAlgn="base" hangingPunct="0">
        <a:spcBef>
          <a:spcPct val="20000"/>
        </a:spcBef>
        <a:spcAft>
          <a:spcPct val="0"/>
        </a:spcAft>
        <a:buClr>
          <a:srgbClr val="000000"/>
        </a:buClr>
        <a:buChar char="–"/>
        <a:defRPr>
          <a:solidFill>
            <a:srgbClr val="000000"/>
          </a:solidFill>
          <a:latin typeface="+mn-lt"/>
        </a:defRPr>
      </a:lvl4pPr>
      <a:lvl5pPr marL="2057400" indent="-228600" algn="l" rtl="0" eaLnBrk="0" fontAlgn="base" hangingPunct="0">
        <a:spcBef>
          <a:spcPct val="20000"/>
        </a:spcBef>
        <a:spcAft>
          <a:spcPct val="0"/>
        </a:spcAft>
        <a:buClr>
          <a:srgbClr val="000000"/>
        </a:buClr>
        <a:buFont typeface="Wingdings" pitchFamily="2" charset="2"/>
        <a:buChar char="l"/>
        <a:defRPr>
          <a:solidFill>
            <a:srgbClr val="000000"/>
          </a:solidFill>
          <a:latin typeface="+mn-lt"/>
        </a:defRPr>
      </a:lvl5pPr>
      <a:lvl6pPr marL="2514600" indent="-228600" algn="l" rtl="0" fontAlgn="base">
        <a:spcBef>
          <a:spcPct val="20000"/>
        </a:spcBef>
        <a:spcAft>
          <a:spcPct val="0"/>
        </a:spcAft>
        <a:buClr>
          <a:srgbClr val="000000"/>
        </a:buClr>
        <a:buFont typeface="Wingdings" pitchFamily="2" charset="2"/>
        <a:buChar char="l"/>
        <a:defRPr>
          <a:solidFill>
            <a:srgbClr val="000000"/>
          </a:solidFill>
          <a:latin typeface="+mn-lt"/>
        </a:defRPr>
      </a:lvl6pPr>
      <a:lvl7pPr marL="2971800" indent="-228600" algn="l" rtl="0" fontAlgn="base">
        <a:spcBef>
          <a:spcPct val="20000"/>
        </a:spcBef>
        <a:spcAft>
          <a:spcPct val="0"/>
        </a:spcAft>
        <a:buClr>
          <a:srgbClr val="000000"/>
        </a:buClr>
        <a:buFont typeface="Wingdings" pitchFamily="2" charset="2"/>
        <a:buChar char="l"/>
        <a:defRPr>
          <a:solidFill>
            <a:srgbClr val="000000"/>
          </a:solidFill>
          <a:latin typeface="+mn-lt"/>
        </a:defRPr>
      </a:lvl7pPr>
      <a:lvl8pPr marL="3429000" indent="-228600" algn="l" rtl="0" fontAlgn="base">
        <a:spcBef>
          <a:spcPct val="20000"/>
        </a:spcBef>
        <a:spcAft>
          <a:spcPct val="0"/>
        </a:spcAft>
        <a:buClr>
          <a:srgbClr val="000000"/>
        </a:buClr>
        <a:buFont typeface="Wingdings" pitchFamily="2" charset="2"/>
        <a:buChar char="l"/>
        <a:defRPr>
          <a:solidFill>
            <a:srgbClr val="000000"/>
          </a:solidFill>
          <a:latin typeface="+mn-lt"/>
        </a:defRPr>
      </a:lvl8pPr>
      <a:lvl9pPr marL="3886200" indent="-228600" algn="l" rtl="0" fontAlgn="base">
        <a:spcBef>
          <a:spcPct val="20000"/>
        </a:spcBef>
        <a:spcAft>
          <a:spcPct val="0"/>
        </a:spcAft>
        <a:buClr>
          <a:srgbClr val="000000"/>
        </a:buClr>
        <a:buFont typeface="Wingdings" pitchFamily="2" charset="2"/>
        <a:buChar char="l"/>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0344892"/>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55" r:id="rId3"/>
    <p:sldLayoutId id="2147484540" r:id="rId4"/>
    <p:sldLayoutId id="2147484541" r:id="rId5"/>
    <p:sldLayoutId id="2147484542" r:id="rId6"/>
    <p:sldLayoutId id="2147484543" r:id="rId7"/>
    <p:sldLayoutId id="2147484556" r:id="rId8"/>
    <p:sldLayoutId id="2147484544" r:id="rId9"/>
    <p:sldLayoutId id="2147484545" r:id="rId10"/>
  </p:sldLayoutIdLst>
  <p:txStyles>
    <p:titleStyle>
      <a:lvl1pPr algn="l" defTabSz="914400" rtl="0" eaLnBrk="1" latinLnBrk="0" hangingPunct="1">
        <a:lnSpc>
          <a:spcPct val="90000"/>
        </a:lnSpc>
        <a:spcBef>
          <a:spcPct val="0"/>
        </a:spcBef>
        <a:buNone/>
        <a:defRPr sz="4400"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3059371"/>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9.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0.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8" Type="http://schemas.openxmlformats.org/officeDocument/2006/relationships/hyperlink" Target="https://instituteforwellness.com/" TargetMode="External"/><Relationship Id="rId3" Type="http://schemas.openxmlformats.org/officeDocument/2006/relationships/hyperlink" Target="https://www.eventscribe.com/2020/ASAM/" TargetMode="External"/><Relationship Id="rId7" Type="http://schemas.openxmlformats.org/officeDocument/2006/relationships/hyperlink" Target="https://www.asamcontinuum.org/" TargetMode="External"/><Relationship Id="rId2" Type="http://schemas.openxmlformats.org/officeDocument/2006/relationships/hyperlink" Target="https://www.asam.org/education/live-online-cme/fundamentals-program" TargetMode="External"/><Relationship Id="rId1" Type="http://schemas.openxmlformats.org/officeDocument/2006/relationships/slideLayout" Target="../slideLayouts/slideLayout49.xml"/><Relationship Id="rId6" Type="http://schemas.openxmlformats.org/officeDocument/2006/relationships/hyperlink" Target="https://www.asamcriteria.org/" TargetMode="External"/><Relationship Id="rId5" Type="http://schemas.openxmlformats.org/officeDocument/2006/relationships/hyperlink" Target="https://www.davidmeelee.com/" TargetMode="External"/><Relationship Id="rId4" Type="http://schemas.openxmlformats.org/officeDocument/2006/relationships/hyperlink" Target="https://www.eventscribe.com/2019/ASAMReviewCours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8.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2.xml"/><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6.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dirty="0"/>
              <a:t>Clinical Evaluation: Assessment </a:t>
            </a:r>
            <a:br>
              <a:rPr lang="en-US" dirty="0"/>
            </a:br>
            <a:r>
              <a:rPr lang="en-US" sz="4400" dirty="0"/>
              <a:t>Goals:</a:t>
            </a:r>
            <a:endParaRPr lang="en-US" dirty="0"/>
          </a:p>
        </p:txBody>
      </p:sp>
      <p:sp>
        <p:nvSpPr>
          <p:cNvPr id="23556" name="Rectangle 3"/>
          <p:cNvSpPr>
            <a:spLocks noGrp="1" noChangeArrowheads="1"/>
          </p:cNvSpPr>
          <p:nvPr>
            <p:ph idx="1"/>
          </p:nvPr>
        </p:nvSpPr>
        <p:spPr/>
        <p:txBody>
          <a:bodyPr>
            <a:normAutofit/>
          </a:bodyPr>
          <a:lstStyle/>
          <a:p>
            <a:pPr marL="342900" indent="-342900">
              <a:buFont typeface="Arial" panose="020B0604020202020204" pitchFamily="34" charset="0"/>
              <a:buChar char="•"/>
            </a:pPr>
            <a:r>
              <a:rPr lang="en-US" dirty="0"/>
              <a:t>Define Assessment Process</a:t>
            </a:r>
          </a:p>
          <a:p>
            <a:pPr marL="342900" indent="-342900">
              <a:buFont typeface="Arial" panose="020B0604020202020204" pitchFamily="34" charset="0"/>
              <a:buChar char="•"/>
            </a:pPr>
            <a:r>
              <a:rPr lang="en-US" dirty="0"/>
              <a:t>Identify Assessment Instruments</a:t>
            </a:r>
          </a:p>
          <a:p>
            <a:pPr marL="342900" indent="-342900">
              <a:buFont typeface="Arial" panose="020B0604020202020204" pitchFamily="34" charset="0"/>
              <a:buChar char="•"/>
            </a:pPr>
            <a:r>
              <a:rPr lang="en-US" dirty="0"/>
              <a:t>Define DSM-5 criteria for Substance Abuse and Dependence, specifiers and multi-axial assessment</a:t>
            </a:r>
          </a:p>
          <a:p>
            <a:pPr marL="342900" indent="-342900">
              <a:buFont typeface="Arial" panose="020B0604020202020204" pitchFamily="34" charset="0"/>
              <a:buChar char="•"/>
            </a:pPr>
            <a:r>
              <a:rPr lang="en-US" dirty="0"/>
              <a:t>Describe ASAM levels of care and diagnostic and dimensional criteria</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lang="nb-NO" dirty="0"/>
              <a:t>Alcohol Equivalencies and Drinking</a:t>
            </a:r>
            <a:endParaRPr lang="en-US" dirty="0"/>
          </a:p>
        </p:txBody>
      </p:sp>
      <p:pic>
        <p:nvPicPr>
          <p:cNvPr id="8" name="Content Placeholder 7">
            <a:extLst>
              <a:ext uri="{FF2B5EF4-FFF2-40B4-BE49-F238E27FC236}">
                <a16:creationId xmlns:a16="http://schemas.microsoft.com/office/drawing/2014/main" id="{D836FF8C-DCB4-4041-8121-39B4D92C86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73339"/>
            <a:ext cx="9021315" cy="5116374"/>
          </a:xfr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2E207-564E-49FB-8A9E-A2BC98F1F880}"/>
              </a:ext>
            </a:extLst>
          </p:cNvPr>
          <p:cNvSpPr>
            <a:spLocks noGrp="1"/>
          </p:cNvSpPr>
          <p:nvPr>
            <p:ph type="title"/>
          </p:nvPr>
        </p:nvSpPr>
        <p:spPr/>
        <p:txBody>
          <a:bodyPr/>
          <a:lstStyle/>
          <a:p>
            <a:r>
              <a:rPr lang="en-US" dirty="0"/>
              <a:t>ASAM risk ratings and LOC </a:t>
            </a:r>
          </a:p>
        </p:txBody>
      </p:sp>
      <p:sp>
        <p:nvSpPr>
          <p:cNvPr id="4" name="Content Placeholder 3">
            <a:extLst>
              <a:ext uri="{FF2B5EF4-FFF2-40B4-BE49-F238E27FC236}">
                <a16:creationId xmlns:a16="http://schemas.microsoft.com/office/drawing/2014/main" id="{B6CB94A0-F092-4EF3-9D14-5D2CDF339D6E}"/>
              </a:ext>
            </a:extLst>
          </p:cNvPr>
          <p:cNvSpPr>
            <a:spLocks noGrp="1"/>
          </p:cNvSpPr>
          <p:nvPr>
            <p:ph idx="1"/>
          </p:nvPr>
        </p:nvSpPr>
        <p:spPr/>
        <p:txBody>
          <a:bodyPr/>
          <a:lstStyle/>
          <a:p>
            <a:pPr marL="0" indent="0">
              <a:buNone/>
            </a:pPr>
            <a:r>
              <a:rPr lang="en-US" dirty="0"/>
              <a:t>General ASAM RR (Risk Rating)guidelines are as follows:</a:t>
            </a:r>
          </a:p>
          <a:p>
            <a:endParaRPr lang="en-US" sz="2800" dirty="0"/>
          </a:p>
          <a:p>
            <a:pPr lvl="1"/>
            <a:r>
              <a:rPr lang="en-US" sz="2800" dirty="0"/>
              <a:t>RR 0-1 = </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dirty="0"/>
              <a:t>05 EIS or Level 1 Continuing Care </a:t>
            </a:r>
          </a:p>
          <a:p>
            <a:pPr lvl="1"/>
            <a:r>
              <a:rPr lang="en-US" sz="2800" dirty="0"/>
              <a:t>RR 1-2 = Level 1 EOP</a:t>
            </a:r>
          </a:p>
          <a:p>
            <a:pPr lvl="1"/>
            <a:r>
              <a:rPr lang="en-US" sz="2800" dirty="0"/>
              <a:t>RR 2-3 = Level 2</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dirty="0"/>
              <a:t>1 IOP</a:t>
            </a:r>
          </a:p>
          <a:p>
            <a:pPr lvl="1"/>
            <a:r>
              <a:rPr lang="en-US" sz="2800" dirty="0"/>
              <a:t>RR 3-4a/4b = 3</a:t>
            </a:r>
            <a:r>
              <a:rPr lang="en-US" sz="2800" dirty="0">
                <a:latin typeface="Microsoft Sans Serif" panose="020B0604020202020204" pitchFamily="34" charset="0"/>
                <a:ea typeface="Microsoft Sans Serif" panose="020B0604020202020204" pitchFamily="34" charset="0"/>
                <a:cs typeface="Microsoft Sans Serif" panose="020B0604020202020204" pitchFamily="34" charset="0"/>
              </a:rPr>
              <a:t>.</a:t>
            </a:r>
            <a:r>
              <a:rPr lang="en-US" sz="2800" dirty="0"/>
              <a:t>5 Residential </a:t>
            </a:r>
          </a:p>
        </p:txBody>
      </p:sp>
    </p:spTree>
    <p:extLst>
      <p:ext uri="{BB962C8B-B14F-4D97-AF65-F5344CB8AC3E}">
        <p14:creationId xmlns:p14="http://schemas.microsoft.com/office/powerpoint/2010/main" val="17779756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26B7DB-5121-47EA-BEB9-3A626D4E804C}"/>
              </a:ext>
            </a:extLst>
          </p:cNvPr>
          <p:cNvSpPr txBox="1">
            <a:spLocks noChangeArrowheads="1"/>
          </p:cNvSpPr>
          <p:nvPr/>
        </p:nvSpPr>
        <p:spPr>
          <a:xfrm>
            <a:off x="830246" y="2971800"/>
            <a:ext cx="10972800" cy="3154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indent="-463550" fontAlgn="auto">
              <a:spcAft>
                <a:spcPts val="0"/>
              </a:spcAft>
            </a:pPr>
            <a:r>
              <a:rPr lang="en-US" sz="3200" dirty="0"/>
              <a:t>Assessment Process</a:t>
            </a:r>
          </a:p>
          <a:p>
            <a:pPr marL="463550" indent="-463550" fontAlgn="auto">
              <a:spcAft>
                <a:spcPts val="0"/>
              </a:spcAft>
            </a:pPr>
            <a:r>
              <a:rPr lang="en-US" sz="3200" dirty="0"/>
              <a:t>Assessment Instruments</a:t>
            </a:r>
          </a:p>
          <a:p>
            <a:pPr marL="463550" indent="-463550" fontAlgn="auto">
              <a:spcAft>
                <a:spcPts val="0"/>
              </a:spcAft>
            </a:pPr>
            <a:r>
              <a:rPr lang="en-US" sz="3200" dirty="0"/>
              <a:t>DSM-5 Diagnostic criteria</a:t>
            </a:r>
          </a:p>
          <a:p>
            <a:pPr marL="463550" indent="-463550" fontAlgn="auto">
              <a:spcAft>
                <a:spcPts val="0"/>
              </a:spcAft>
            </a:pPr>
            <a:r>
              <a:rPr lang="en-US" sz="3200" dirty="0"/>
              <a:t>ASAM Levels of Care and Criteria</a:t>
            </a:r>
          </a:p>
          <a:p>
            <a:pPr marL="463550" indent="-463550" fontAlgn="auto">
              <a:spcAft>
                <a:spcPts val="0"/>
              </a:spcAft>
            </a:pPr>
            <a:endParaRPr lang="en-US" sz="3200" u="sng" dirty="0"/>
          </a:p>
        </p:txBody>
      </p:sp>
      <p:sp>
        <p:nvSpPr>
          <p:cNvPr id="80898" name="Rectangle 2"/>
          <p:cNvSpPr>
            <a:spLocks noGrp="1" noChangeArrowheads="1"/>
          </p:cNvSpPr>
          <p:nvPr>
            <p:ph type="title"/>
          </p:nvPr>
        </p:nvSpPr>
        <p:spPr/>
        <p:txBody>
          <a:bodyPr/>
          <a:lstStyle/>
          <a:p>
            <a:r>
              <a:rPr lang="en-US" dirty="0"/>
              <a:t>Clinical Evaluation: Assessment</a:t>
            </a:r>
            <a:br>
              <a:rPr lang="en-US" dirty="0"/>
            </a:br>
            <a:r>
              <a:rPr lang="en-US" dirty="0"/>
              <a:t>Summary</a:t>
            </a:r>
          </a:p>
        </p:txBody>
      </p:sp>
      <p:sp>
        <p:nvSpPr>
          <p:cNvPr id="2" name="Content Placeholder 1">
            <a:extLst>
              <a:ext uri="{FF2B5EF4-FFF2-40B4-BE49-F238E27FC236}">
                <a16:creationId xmlns:a16="http://schemas.microsoft.com/office/drawing/2014/main" id="{BA6816A4-6E5D-41CE-8E81-D71C31C7AD15}"/>
              </a:ext>
            </a:extLst>
          </p:cNvPr>
          <p:cNvSpPr>
            <a:spLocks noGrp="1"/>
          </p:cNvSpPr>
          <p:nvPr>
            <p:ph idx="1"/>
          </p:nvPr>
        </p:nvSpPr>
        <p:spPr/>
        <p:txBody>
          <a:bodyPr/>
          <a:lstStyle/>
          <a:p>
            <a:pPr marL="463550" indent="-463550" fontAlgn="auto">
              <a:spcAft>
                <a:spcPts val="0"/>
              </a:spcAft>
            </a:pPr>
            <a:r>
              <a:rPr lang="en-US" sz="3600" dirty="0"/>
              <a:t>Assessment Process</a:t>
            </a:r>
          </a:p>
          <a:p>
            <a:pPr marL="463550" indent="-463550" fontAlgn="auto">
              <a:spcAft>
                <a:spcPts val="0"/>
              </a:spcAft>
            </a:pPr>
            <a:r>
              <a:rPr lang="en-US" sz="3600" dirty="0"/>
              <a:t>Assessment Instruments</a:t>
            </a:r>
          </a:p>
          <a:p>
            <a:pPr marL="463550" indent="-463550" fontAlgn="auto">
              <a:spcAft>
                <a:spcPts val="0"/>
              </a:spcAft>
            </a:pPr>
            <a:r>
              <a:rPr lang="en-US" sz="3600" dirty="0"/>
              <a:t>DSM-5 Diagnostic criteria</a:t>
            </a:r>
          </a:p>
          <a:p>
            <a:pPr marL="463550" indent="-463550" fontAlgn="auto">
              <a:spcAft>
                <a:spcPts val="0"/>
              </a:spcAft>
            </a:pPr>
            <a:r>
              <a:rPr lang="en-US" sz="3600" dirty="0"/>
              <a:t>ASAM Levels of Care and Criteria</a:t>
            </a:r>
          </a:p>
          <a:p>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at a table&#10;&#10;Description automatically generated">
            <a:extLst>
              <a:ext uri="{FF2B5EF4-FFF2-40B4-BE49-F238E27FC236}">
                <a16:creationId xmlns:a16="http://schemas.microsoft.com/office/drawing/2014/main" id="{508CE8BF-B755-48BD-8A0E-F2CD89BB494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6295" r="9685"/>
          <a:stretch/>
        </p:blipFill>
        <p:spPr>
          <a:xfrm>
            <a:off x="1" y="0"/>
            <a:ext cx="4876800" cy="6858000"/>
          </a:xfrm>
        </p:spPr>
      </p:pic>
      <p:sp>
        <p:nvSpPr>
          <p:cNvPr id="3" name="Title 2">
            <a:extLst>
              <a:ext uri="{FF2B5EF4-FFF2-40B4-BE49-F238E27FC236}">
                <a16:creationId xmlns:a16="http://schemas.microsoft.com/office/drawing/2014/main" id="{B6D08A96-C0FD-48BA-B0DA-DFF81D69754D}"/>
              </a:ext>
            </a:extLst>
          </p:cNvPr>
          <p:cNvSpPr>
            <a:spLocks noGrp="1"/>
          </p:cNvSpPr>
          <p:nvPr>
            <p:ph type="title"/>
          </p:nvPr>
        </p:nvSpPr>
        <p:spPr/>
        <p:txBody>
          <a:bodyPr/>
          <a:lstStyle/>
          <a:p>
            <a:r>
              <a:rPr lang="en-US" dirty="0"/>
              <a:t>Quiz Question #10</a:t>
            </a:r>
          </a:p>
        </p:txBody>
      </p:sp>
      <p:sp>
        <p:nvSpPr>
          <p:cNvPr id="4" name="Content Placeholder 3">
            <a:extLst>
              <a:ext uri="{FF2B5EF4-FFF2-40B4-BE49-F238E27FC236}">
                <a16:creationId xmlns:a16="http://schemas.microsoft.com/office/drawing/2014/main" id="{5763D46B-B9E7-443C-BA19-2E082F443AB7}"/>
              </a:ext>
            </a:extLst>
          </p:cNvPr>
          <p:cNvSpPr>
            <a:spLocks noGrp="1"/>
          </p:cNvSpPr>
          <p:nvPr>
            <p:ph idx="1"/>
          </p:nvPr>
        </p:nvSpPr>
        <p:spPr/>
        <p:txBody>
          <a:bodyPr>
            <a:normAutofit fontScale="92500" lnSpcReduction="20000"/>
          </a:bodyPr>
          <a:lstStyle/>
          <a:p>
            <a:pPr marL="0" indent="0">
              <a:buNone/>
            </a:pPr>
            <a:r>
              <a:rPr lang="en-US" dirty="0"/>
              <a:t>If a patient has at least one RR of “3” which LOTC should be considered during your assessment process?</a:t>
            </a:r>
          </a:p>
          <a:p>
            <a:endParaRPr lang="en-US" dirty="0"/>
          </a:p>
          <a:p>
            <a:pPr marL="514350" indent="-514350">
              <a:buAutoNum type="alphaLcParenR"/>
            </a:pPr>
            <a:r>
              <a:rPr lang="en-US" dirty="0"/>
              <a:t>Level 2.1 (Intensive Outpatient)</a:t>
            </a:r>
          </a:p>
          <a:p>
            <a:pPr marL="514350" indent="-514350">
              <a:buAutoNum type="alphaLcParenR"/>
            </a:pPr>
            <a:r>
              <a:rPr lang="en-US" dirty="0"/>
              <a:t>Level 1 (Extended Outpatient)</a:t>
            </a:r>
          </a:p>
          <a:p>
            <a:pPr marL="514350" indent="-514350">
              <a:buAutoNum type="alphaLcParenR"/>
            </a:pPr>
            <a:r>
              <a:rPr lang="en-US" dirty="0"/>
              <a:t>Level 3.5 (Residential) </a:t>
            </a:r>
          </a:p>
          <a:p>
            <a:pPr marL="514350" indent="-514350">
              <a:buAutoNum type="alphaLcParenR"/>
            </a:pPr>
            <a:r>
              <a:rPr lang="en-US" dirty="0"/>
              <a:t>Level .05 (Early Intervention) </a:t>
            </a:r>
          </a:p>
        </p:txBody>
      </p:sp>
    </p:spTree>
    <p:extLst>
      <p:ext uri="{BB962C8B-B14F-4D97-AF65-F5344CB8AC3E}">
        <p14:creationId xmlns:p14="http://schemas.microsoft.com/office/powerpoint/2010/main" val="38067434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miling for the camera&#10;&#10;Description automatically generated">
            <a:extLst>
              <a:ext uri="{FF2B5EF4-FFF2-40B4-BE49-F238E27FC236}">
                <a16:creationId xmlns:a16="http://schemas.microsoft.com/office/drawing/2014/main" id="{64C12E60-60AC-4B94-AAF9-9488D508638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4598" r="17266"/>
          <a:stretch/>
        </p:blipFill>
        <p:spPr>
          <a:xfrm>
            <a:off x="1" y="0"/>
            <a:ext cx="4876800" cy="6858000"/>
          </a:xfrm>
        </p:spPr>
      </p:pic>
      <p:sp>
        <p:nvSpPr>
          <p:cNvPr id="2" name="Title 1">
            <a:extLst>
              <a:ext uri="{FF2B5EF4-FFF2-40B4-BE49-F238E27FC236}">
                <a16:creationId xmlns:a16="http://schemas.microsoft.com/office/drawing/2014/main" id="{8B8F87E4-2FB8-4D1C-80E5-923AA913209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4B49BDB-4A5E-4409-9A28-32619F545EA0}"/>
              </a:ext>
            </a:extLst>
          </p:cNvPr>
          <p:cNvSpPr>
            <a:spLocks noGrp="1"/>
          </p:cNvSpPr>
          <p:nvPr>
            <p:ph idx="1"/>
          </p:nvPr>
        </p:nvSpPr>
        <p:spPr/>
        <p:txBody>
          <a:bodyPr/>
          <a:lstStyle/>
          <a:p>
            <a:r>
              <a:rPr lang="en-US" dirty="0"/>
              <a:t>Questions?</a:t>
            </a:r>
          </a:p>
          <a:p>
            <a:endParaRPr lang="en-US" dirty="0"/>
          </a:p>
          <a:p>
            <a:r>
              <a:rPr lang="en-US" dirty="0"/>
              <a:t>Comments?</a:t>
            </a:r>
          </a:p>
          <a:p>
            <a:endParaRPr lang="en-US" dirty="0"/>
          </a:p>
          <a:p>
            <a:r>
              <a:rPr lang="en-US" dirty="0"/>
              <a:t>Thoughts?</a:t>
            </a:r>
          </a:p>
          <a:p>
            <a:endParaRPr lang="en-US" dirty="0"/>
          </a:p>
          <a:p>
            <a:r>
              <a:rPr lang="en-US" dirty="0"/>
              <a:t>Ideas? </a:t>
            </a:r>
          </a:p>
        </p:txBody>
      </p:sp>
    </p:spTree>
    <p:extLst>
      <p:ext uri="{BB962C8B-B14F-4D97-AF65-F5344CB8AC3E}">
        <p14:creationId xmlns:p14="http://schemas.microsoft.com/office/powerpoint/2010/main" val="7635179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97B579-EB3E-4729-9547-279670944651}"/>
              </a:ext>
            </a:extLst>
          </p:cNvPr>
          <p:cNvSpPr>
            <a:spLocks noGrp="1"/>
          </p:cNvSpPr>
          <p:nvPr>
            <p:ph type="title"/>
          </p:nvPr>
        </p:nvSpPr>
        <p:spPr/>
        <p:txBody>
          <a:bodyPr/>
          <a:lstStyle/>
          <a:p>
            <a:r>
              <a:rPr lang="en-US" dirty="0"/>
              <a:t>References </a:t>
            </a:r>
          </a:p>
        </p:txBody>
      </p:sp>
      <p:sp>
        <p:nvSpPr>
          <p:cNvPr id="4" name="Content Placeholder 3">
            <a:extLst>
              <a:ext uri="{FF2B5EF4-FFF2-40B4-BE49-F238E27FC236}">
                <a16:creationId xmlns:a16="http://schemas.microsoft.com/office/drawing/2014/main" id="{A681EA84-B57B-4EDE-9E40-4C1B42C724B1}"/>
              </a:ext>
            </a:extLst>
          </p:cNvPr>
          <p:cNvSpPr>
            <a:spLocks noGrp="1"/>
          </p:cNvSpPr>
          <p:nvPr>
            <p:ph idx="1"/>
          </p:nvPr>
        </p:nvSpPr>
        <p:spPr/>
        <p:txBody>
          <a:bodyPr>
            <a:normAutofit fontScale="55000" lnSpcReduction="20000"/>
          </a:bodyPr>
          <a:lstStyle/>
          <a:p>
            <a:r>
              <a:rPr lang="en-US" dirty="0"/>
              <a:t>American Psychiatric Association. (2013). </a:t>
            </a:r>
            <a:r>
              <a:rPr lang="en-US" i="1" dirty="0"/>
              <a:t>Diagnostic and Statistical Manual of Mental Disorders </a:t>
            </a:r>
            <a:r>
              <a:rPr lang="en-US" dirty="0"/>
              <a:t>(5th ed.)</a:t>
            </a:r>
          </a:p>
          <a:p>
            <a:endParaRPr lang="en-US" dirty="0"/>
          </a:p>
          <a:p>
            <a:r>
              <a:rPr lang="en-US" dirty="0"/>
              <a:t>American Society of Addiction Medicine (2013) </a:t>
            </a:r>
            <a:r>
              <a:rPr lang="en-US" i="1" dirty="0"/>
              <a:t>The ASAM Criteria, Treatment Criteria for Addictive Substance-Related and Co-Occurring Conditions </a:t>
            </a:r>
            <a:r>
              <a:rPr lang="en-US" dirty="0"/>
              <a:t>(3</a:t>
            </a:r>
            <a:r>
              <a:rPr lang="en-US" baseline="30000" dirty="0"/>
              <a:t>rd</a:t>
            </a:r>
            <a:r>
              <a:rPr lang="en-US" dirty="0"/>
              <a:t> ed.)   </a:t>
            </a:r>
          </a:p>
          <a:p>
            <a:endParaRPr lang="en-US" dirty="0"/>
          </a:p>
          <a:p>
            <a:r>
              <a:rPr lang="en-US" dirty="0">
                <a:hlinkClick r:id="rId2"/>
              </a:rPr>
              <a:t>https://www.asam.org/education/live-online-cme/fundamentals-program</a:t>
            </a:r>
            <a:endParaRPr lang="en-US" dirty="0"/>
          </a:p>
          <a:p>
            <a:r>
              <a:rPr lang="en-US" dirty="0">
                <a:hlinkClick r:id="rId3"/>
              </a:rPr>
              <a:t>https://www.eventscribe.com/2020/ASAM/</a:t>
            </a:r>
            <a:endParaRPr lang="en-US" dirty="0"/>
          </a:p>
          <a:p>
            <a:r>
              <a:rPr lang="en-US" dirty="0">
                <a:hlinkClick r:id="rId4"/>
              </a:rPr>
              <a:t>https://www.eventscribe.com/2019/ASAMReviewCourse/</a:t>
            </a:r>
            <a:endParaRPr lang="en-US" dirty="0"/>
          </a:p>
          <a:p>
            <a:r>
              <a:rPr lang="en-US" dirty="0">
                <a:hlinkClick r:id="rId5"/>
              </a:rPr>
              <a:t>https://www.davidmeelee.com</a:t>
            </a:r>
            <a:r>
              <a:rPr lang="en-US" dirty="0"/>
              <a:t>     </a:t>
            </a:r>
          </a:p>
          <a:p>
            <a:r>
              <a:rPr lang="en-US" dirty="0">
                <a:hlinkClick r:id="rId6"/>
              </a:rPr>
              <a:t>https://www.ASAMCriteria.org</a:t>
            </a:r>
            <a:r>
              <a:rPr lang="en-US" dirty="0"/>
              <a:t>   </a:t>
            </a:r>
          </a:p>
          <a:p>
            <a:r>
              <a:rPr lang="en-US" dirty="0">
                <a:hlinkClick r:id="rId7"/>
              </a:rPr>
              <a:t>https://www.asamcontinuum.org</a:t>
            </a:r>
            <a:r>
              <a:rPr lang="en-US" dirty="0"/>
              <a:t>  </a:t>
            </a:r>
          </a:p>
          <a:p>
            <a:r>
              <a:rPr lang="en-US" dirty="0">
                <a:hlinkClick r:id="rId8"/>
              </a:rPr>
              <a:t>https://instituteforwellness.com</a:t>
            </a:r>
            <a:r>
              <a:rPr lang="en-US" dirty="0"/>
              <a:t>        </a:t>
            </a:r>
          </a:p>
          <a:p>
            <a:endParaRPr lang="en-US" dirty="0"/>
          </a:p>
        </p:txBody>
      </p:sp>
    </p:spTree>
    <p:extLst>
      <p:ext uri="{BB962C8B-B14F-4D97-AF65-F5344CB8AC3E}">
        <p14:creationId xmlns:p14="http://schemas.microsoft.com/office/powerpoint/2010/main" val="353649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Content of Problem Assessment</a:t>
            </a:r>
          </a:p>
        </p:txBody>
      </p:sp>
      <p:sp>
        <p:nvSpPr>
          <p:cNvPr id="32771" name="Rectangle 3"/>
          <p:cNvSpPr>
            <a:spLocks noGrp="1" noChangeArrowheads="1"/>
          </p:cNvSpPr>
          <p:nvPr>
            <p:ph idx="1"/>
          </p:nvPr>
        </p:nvSpPr>
        <p:spPr/>
        <p:txBody>
          <a:bodyPr>
            <a:normAutofit fontScale="92500"/>
          </a:bodyPr>
          <a:lstStyle/>
          <a:p>
            <a:pPr marL="0" indent="0">
              <a:buNone/>
            </a:pPr>
            <a:r>
              <a:rPr lang="en-US" b="1" dirty="0"/>
              <a:t>Consequences of alcohol and/or drug use</a:t>
            </a:r>
          </a:p>
          <a:p>
            <a:pPr marL="0" indent="0">
              <a:buNone/>
            </a:pPr>
            <a:r>
              <a:rPr lang="en-US" dirty="0"/>
              <a:t>Examples include:  </a:t>
            </a:r>
          </a:p>
          <a:p>
            <a:r>
              <a:rPr lang="en-US" dirty="0"/>
              <a:t>Michigan Alcoholism Screening Test (MAST)</a:t>
            </a:r>
          </a:p>
          <a:p>
            <a:r>
              <a:rPr lang="en-US" dirty="0"/>
              <a:t>Drug Abuse Screening Test (DAST)</a:t>
            </a:r>
          </a:p>
          <a:p>
            <a:pPr lvl="1"/>
            <a:r>
              <a:rPr lang="en-US" dirty="0"/>
              <a:t>Now called: Drug use questionnaire</a:t>
            </a:r>
          </a:p>
          <a:p>
            <a:r>
              <a:rPr lang="en-US" dirty="0"/>
              <a:t>Alcohol Use Inventory (AUI)</a:t>
            </a:r>
          </a:p>
          <a:p>
            <a:r>
              <a:rPr lang="en-US" dirty="0"/>
              <a:t>Alcohol Use Disorder Identification Test (AUDIT)</a:t>
            </a:r>
          </a:p>
          <a:p>
            <a:r>
              <a:rPr lang="en-US" dirty="0"/>
              <a:t>Addiction Severity Index (ASI)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1FC4C12-4AF9-4552-A037-0B5AA082162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68" r="26268"/>
          <a:stretch/>
        </p:blipFill>
        <p:spPr/>
      </p:pic>
      <p:sp>
        <p:nvSpPr>
          <p:cNvPr id="33794" name="Rectangle 2"/>
          <p:cNvSpPr>
            <a:spLocks noGrp="1" noChangeArrowheads="1"/>
          </p:cNvSpPr>
          <p:nvPr>
            <p:ph type="title"/>
          </p:nvPr>
        </p:nvSpPr>
        <p:spPr/>
        <p:txBody>
          <a:bodyPr>
            <a:normAutofit fontScale="90000"/>
          </a:bodyPr>
          <a:lstStyle/>
          <a:p>
            <a:r>
              <a:rPr lang="en-US" dirty="0">
                <a:solidFill>
                  <a:schemeClr val="tx1"/>
                </a:solidFill>
              </a:rPr>
              <a:t>Content of Personal Assessment</a:t>
            </a:r>
          </a:p>
        </p:txBody>
      </p:sp>
      <p:sp>
        <p:nvSpPr>
          <p:cNvPr id="33795" name="Rectangle 3"/>
          <p:cNvSpPr>
            <a:spLocks noGrp="1" noChangeArrowheads="1"/>
          </p:cNvSpPr>
          <p:nvPr>
            <p:ph idx="1"/>
          </p:nvPr>
        </p:nvSpPr>
        <p:spPr/>
        <p:txBody>
          <a:bodyPr>
            <a:normAutofit fontScale="85000" lnSpcReduction="20000"/>
          </a:bodyPr>
          <a:lstStyle/>
          <a:p>
            <a:pPr marL="0" indent="0">
              <a:buNone/>
            </a:pPr>
            <a:r>
              <a:rPr lang="en-US" dirty="0">
                <a:solidFill>
                  <a:schemeClr val="tx1"/>
                </a:solidFill>
              </a:rPr>
              <a:t>Examines problems to determine if they are attributable to use</a:t>
            </a:r>
          </a:p>
          <a:p>
            <a:endParaRPr lang="en-US" dirty="0">
              <a:solidFill>
                <a:schemeClr val="tx1"/>
              </a:solidFill>
            </a:endParaRPr>
          </a:p>
          <a:p>
            <a:r>
              <a:rPr lang="en-US" dirty="0">
                <a:solidFill>
                  <a:schemeClr val="tx1"/>
                </a:solidFill>
              </a:rPr>
              <a:t>Medical status</a:t>
            </a:r>
          </a:p>
          <a:p>
            <a:r>
              <a:rPr lang="en-US" dirty="0">
                <a:solidFill>
                  <a:schemeClr val="tx1"/>
                </a:solidFill>
              </a:rPr>
              <a:t>Psychiatric status</a:t>
            </a:r>
          </a:p>
          <a:p>
            <a:r>
              <a:rPr lang="en-US" dirty="0">
                <a:solidFill>
                  <a:schemeClr val="tx1"/>
                </a:solidFill>
              </a:rPr>
              <a:t>Vocational issues</a:t>
            </a:r>
          </a:p>
          <a:p>
            <a:r>
              <a:rPr lang="en-US" dirty="0">
                <a:solidFill>
                  <a:schemeClr val="tx1"/>
                </a:solidFill>
              </a:rPr>
              <a:t>Personal problems</a:t>
            </a:r>
          </a:p>
          <a:p>
            <a:r>
              <a:rPr lang="en-US" dirty="0">
                <a:solidFill>
                  <a:schemeClr val="tx1"/>
                </a:solidFill>
              </a:rPr>
              <a:t>Sexual problems</a:t>
            </a:r>
          </a:p>
          <a:p>
            <a:r>
              <a:rPr lang="en-US" dirty="0">
                <a:solidFill>
                  <a:schemeClr val="tx1"/>
                </a:solidFill>
              </a:rPr>
              <a:t>Social support</a:t>
            </a:r>
          </a:p>
          <a:p>
            <a:r>
              <a:rPr lang="en-US" dirty="0">
                <a:solidFill>
                  <a:schemeClr val="tx1"/>
                </a:solidFill>
              </a:rPr>
              <a:t>Family structure</a:t>
            </a:r>
          </a:p>
          <a:p>
            <a:r>
              <a:rPr lang="en-US" dirty="0">
                <a:solidFill>
                  <a:schemeClr val="tx1"/>
                </a:solidFill>
              </a:rPr>
              <a:t>Need for Recovery Support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Content of Personal Assessment </a:t>
            </a:r>
            <a:r>
              <a:rPr lang="en-US" sz="3600" dirty="0"/>
              <a:t>(continued)</a:t>
            </a:r>
            <a:endParaRPr lang="en-US" dirty="0"/>
          </a:p>
        </p:txBody>
      </p:sp>
      <p:sp>
        <p:nvSpPr>
          <p:cNvPr id="34819" name="Rectangle 3"/>
          <p:cNvSpPr>
            <a:spLocks noGrp="1" noChangeArrowheads="1"/>
          </p:cNvSpPr>
          <p:nvPr>
            <p:ph sz="half" idx="1"/>
          </p:nvPr>
        </p:nvSpPr>
        <p:spPr/>
        <p:txBody>
          <a:bodyPr numCol="1">
            <a:normAutofit/>
          </a:bodyPr>
          <a:lstStyle/>
          <a:p>
            <a:r>
              <a:rPr lang="en-US" dirty="0"/>
              <a:t>Use of leisure time</a:t>
            </a:r>
          </a:p>
          <a:p>
            <a:pPr lvl="1"/>
            <a:r>
              <a:rPr lang="en-US" dirty="0"/>
              <a:t>Exercising</a:t>
            </a:r>
          </a:p>
          <a:p>
            <a:r>
              <a:rPr lang="en-US" dirty="0"/>
              <a:t>Demographics</a:t>
            </a:r>
          </a:p>
          <a:p>
            <a:r>
              <a:rPr lang="en-US" dirty="0"/>
              <a:t>Family history</a:t>
            </a:r>
          </a:p>
          <a:p>
            <a:r>
              <a:rPr lang="en-US" dirty="0"/>
              <a:t>Prior treatment history</a:t>
            </a:r>
          </a:p>
          <a:p>
            <a:r>
              <a:rPr lang="en-US" dirty="0"/>
              <a:t>Intelligence</a:t>
            </a:r>
          </a:p>
        </p:txBody>
      </p:sp>
      <p:sp>
        <p:nvSpPr>
          <p:cNvPr id="2" name="Content Placeholder 1">
            <a:extLst>
              <a:ext uri="{FF2B5EF4-FFF2-40B4-BE49-F238E27FC236}">
                <a16:creationId xmlns:a16="http://schemas.microsoft.com/office/drawing/2014/main" id="{A809433E-A8B5-4328-B4D2-AB1C18EC0F0F}"/>
              </a:ext>
            </a:extLst>
          </p:cNvPr>
          <p:cNvSpPr>
            <a:spLocks noGrp="1"/>
          </p:cNvSpPr>
          <p:nvPr>
            <p:ph sz="half" idx="2"/>
          </p:nvPr>
        </p:nvSpPr>
        <p:spPr/>
        <p:txBody>
          <a:bodyPr/>
          <a:lstStyle/>
          <a:p>
            <a:r>
              <a:rPr lang="en-US" dirty="0"/>
              <a:t>Cognitive functioning</a:t>
            </a:r>
          </a:p>
          <a:p>
            <a:r>
              <a:rPr lang="en-US" dirty="0"/>
              <a:t>Personality</a:t>
            </a:r>
          </a:p>
          <a:p>
            <a:r>
              <a:rPr lang="en-US" dirty="0"/>
              <a:t>Treatment Goals</a:t>
            </a:r>
          </a:p>
          <a:p>
            <a:r>
              <a:rPr lang="en-US" dirty="0"/>
              <a:t>Social Stability</a:t>
            </a:r>
          </a:p>
          <a:p>
            <a:r>
              <a:rPr lang="en-US" dirty="0"/>
              <a:t>Situational Factors</a:t>
            </a:r>
          </a:p>
          <a:p>
            <a:r>
              <a:rPr lang="en-US" dirty="0"/>
              <a:t>Spirituality</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Overview of Assessment Process</a:t>
            </a:r>
          </a:p>
        </p:txBody>
      </p:sp>
      <p:sp>
        <p:nvSpPr>
          <p:cNvPr id="35843" name="Rectangle 3"/>
          <p:cNvSpPr>
            <a:spLocks noGrp="1" noChangeArrowheads="1"/>
          </p:cNvSpPr>
          <p:nvPr>
            <p:ph idx="1"/>
          </p:nvPr>
        </p:nvSpPr>
        <p:spPr/>
        <p:txBody>
          <a:bodyPr/>
          <a:lstStyle/>
          <a:p>
            <a:pPr marL="0" indent="0">
              <a:buNone/>
            </a:pPr>
            <a:r>
              <a:rPr lang="en-US" dirty="0"/>
              <a:t>Six step process consisting of:</a:t>
            </a:r>
          </a:p>
          <a:p>
            <a:r>
              <a:rPr lang="en-US" dirty="0"/>
              <a:t>Detection</a:t>
            </a:r>
          </a:p>
          <a:p>
            <a:r>
              <a:rPr lang="en-US" dirty="0"/>
              <a:t>Classification</a:t>
            </a:r>
          </a:p>
          <a:p>
            <a:r>
              <a:rPr lang="en-US" dirty="0"/>
              <a:t>Functional Assessment</a:t>
            </a:r>
          </a:p>
          <a:p>
            <a:r>
              <a:rPr lang="en-US" dirty="0"/>
              <a:t>Functional Analysis</a:t>
            </a:r>
          </a:p>
          <a:p>
            <a:r>
              <a:rPr lang="en-US" dirty="0"/>
              <a:t>Treatment Planning</a:t>
            </a:r>
          </a:p>
          <a:p>
            <a:r>
              <a:rPr lang="en-US" dirty="0"/>
              <a:t>Recovery Capital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53761C-1F8A-4015-89EF-D53A9DD3E686}"/>
              </a:ext>
            </a:extLst>
          </p:cNvPr>
          <p:cNvSpPr>
            <a:spLocks noGrp="1"/>
          </p:cNvSpPr>
          <p:nvPr>
            <p:ph type="title"/>
          </p:nvPr>
        </p:nvSpPr>
        <p:spPr/>
        <p:txBody>
          <a:bodyPr/>
          <a:lstStyle/>
          <a:p>
            <a:r>
              <a:rPr lang="en-US" dirty="0"/>
              <a:t>Drug screening</a:t>
            </a:r>
          </a:p>
        </p:txBody>
      </p:sp>
      <p:sp>
        <p:nvSpPr>
          <p:cNvPr id="2" name="Text Placeholder 1">
            <a:extLst>
              <a:ext uri="{FF2B5EF4-FFF2-40B4-BE49-F238E27FC236}">
                <a16:creationId xmlns:a16="http://schemas.microsoft.com/office/drawing/2014/main" id="{ED54F448-1E7B-4136-9B8D-376ABC8085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9386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8E29E9E-6FF5-415D-8BAC-5746355CC96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96" r="26296"/>
          <a:stretch/>
        </p:blipFill>
        <p:spPr/>
      </p:pic>
      <p:sp>
        <p:nvSpPr>
          <p:cNvPr id="3" name="Title 2">
            <a:extLst>
              <a:ext uri="{FF2B5EF4-FFF2-40B4-BE49-F238E27FC236}">
                <a16:creationId xmlns:a16="http://schemas.microsoft.com/office/drawing/2014/main" id="{5FEA8229-2061-43FC-A66E-1D3D602A1C3E}"/>
              </a:ext>
            </a:extLst>
          </p:cNvPr>
          <p:cNvSpPr>
            <a:spLocks noGrp="1"/>
          </p:cNvSpPr>
          <p:nvPr>
            <p:ph type="title"/>
          </p:nvPr>
        </p:nvSpPr>
        <p:spPr/>
        <p:txBody>
          <a:bodyPr/>
          <a:lstStyle/>
          <a:p>
            <a:r>
              <a:rPr lang="en-US" dirty="0"/>
              <a:t>Quiz Question #2</a:t>
            </a:r>
          </a:p>
        </p:txBody>
      </p:sp>
      <p:sp>
        <p:nvSpPr>
          <p:cNvPr id="4" name="Content Placeholder 3">
            <a:extLst>
              <a:ext uri="{FF2B5EF4-FFF2-40B4-BE49-F238E27FC236}">
                <a16:creationId xmlns:a16="http://schemas.microsoft.com/office/drawing/2014/main" id="{D092356C-2470-459F-90F8-3FEC55E246D5}"/>
              </a:ext>
            </a:extLst>
          </p:cNvPr>
          <p:cNvSpPr>
            <a:spLocks noGrp="1"/>
          </p:cNvSpPr>
          <p:nvPr>
            <p:ph idx="1"/>
          </p:nvPr>
        </p:nvSpPr>
        <p:spPr/>
        <p:txBody>
          <a:bodyPr>
            <a:normAutofit fontScale="92500" lnSpcReduction="10000"/>
          </a:bodyPr>
          <a:lstStyle/>
          <a:p>
            <a:r>
              <a:rPr lang="en-US" dirty="0"/>
              <a:t>What is the most common form of drug screening test performed in most substance abuse treatment centers in the US?</a:t>
            </a:r>
          </a:p>
          <a:p>
            <a:endParaRPr lang="en-US" dirty="0"/>
          </a:p>
          <a:p>
            <a:r>
              <a:rPr lang="en-US" dirty="0"/>
              <a:t>Saliva testing</a:t>
            </a:r>
          </a:p>
          <a:p>
            <a:r>
              <a:rPr lang="en-US" dirty="0"/>
              <a:t>Blood testing</a:t>
            </a:r>
          </a:p>
          <a:p>
            <a:r>
              <a:rPr lang="en-US" dirty="0"/>
              <a:t>Urine analysis</a:t>
            </a:r>
          </a:p>
          <a:p>
            <a:r>
              <a:rPr lang="en-US" dirty="0"/>
              <a:t>Sweat patch</a:t>
            </a:r>
          </a:p>
          <a:p>
            <a:endParaRPr lang="en-US" dirty="0"/>
          </a:p>
        </p:txBody>
      </p:sp>
    </p:spTree>
    <p:extLst>
      <p:ext uri="{BB962C8B-B14F-4D97-AF65-F5344CB8AC3E}">
        <p14:creationId xmlns:p14="http://schemas.microsoft.com/office/powerpoint/2010/main" val="40396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Detection</a:t>
            </a:r>
            <a:endParaRPr lang="en-US" dirty="0"/>
          </a:p>
        </p:txBody>
      </p:sp>
      <p:sp>
        <p:nvSpPr>
          <p:cNvPr id="36867" name="Rectangle 3"/>
          <p:cNvSpPr>
            <a:spLocks noGrp="1" noChangeArrowheads="1"/>
          </p:cNvSpPr>
          <p:nvPr>
            <p:ph idx="1"/>
          </p:nvPr>
        </p:nvSpPr>
        <p:spPr/>
        <p:txBody>
          <a:bodyPr/>
          <a:lstStyle/>
          <a:p>
            <a:r>
              <a:rPr lang="en-US" dirty="0"/>
              <a:t>Identify patients with potential problem</a:t>
            </a:r>
          </a:p>
          <a:p>
            <a:r>
              <a:rPr lang="en-US" dirty="0"/>
              <a:t>Past and current use of alcohol, tobacco or other substances</a:t>
            </a:r>
          </a:p>
          <a:p>
            <a:r>
              <a:rPr lang="en-US" dirty="0"/>
              <a:t>Lab tests to screen for substance use</a:t>
            </a:r>
          </a:p>
          <a:p>
            <a:r>
              <a:rPr lang="en-US" dirty="0"/>
              <a:t>Negative consequences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D63C400-6FA3-4A8A-A9FB-C80A4669B44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68" r="26268"/>
          <a:stretch/>
        </p:blipFill>
        <p:spPr/>
      </p:pic>
      <p:sp>
        <p:nvSpPr>
          <p:cNvPr id="37890" name="Rectangle 2"/>
          <p:cNvSpPr>
            <a:spLocks noGrp="1" noChangeArrowheads="1"/>
          </p:cNvSpPr>
          <p:nvPr>
            <p:ph type="title"/>
          </p:nvPr>
        </p:nvSpPr>
        <p:spPr/>
        <p:txBody>
          <a:bodyPr/>
          <a:lstStyle/>
          <a:p>
            <a:r>
              <a:rPr lang="en-US"/>
              <a:t>Classification</a:t>
            </a:r>
            <a:endParaRPr lang="en-US" dirty="0"/>
          </a:p>
        </p:txBody>
      </p:sp>
      <p:sp>
        <p:nvSpPr>
          <p:cNvPr id="37891" name="Rectangle 3"/>
          <p:cNvSpPr>
            <a:spLocks noGrp="1" noChangeArrowheads="1"/>
          </p:cNvSpPr>
          <p:nvPr>
            <p:ph idx="1"/>
          </p:nvPr>
        </p:nvSpPr>
        <p:spPr/>
        <p:txBody>
          <a:bodyPr/>
          <a:lstStyle/>
          <a:p>
            <a:r>
              <a:rPr lang="en-US" dirty="0"/>
              <a:t>Assess possible DSM diagnoses</a:t>
            </a:r>
          </a:p>
          <a:p>
            <a:endParaRPr lang="en-US" dirty="0"/>
          </a:p>
          <a:p>
            <a:r>
              <a:rPr lang="en-US" dirty="0"/>
              <a:t>Rate worst period of use</a:t>
            </a:r>
          </a:p>
          <a:p>
            <a:endParaRPr lang="en-US" dirty="0"/>
          </a:p>
          <a:p>
            <a:r>
              <a:rPr lang="en-US" dirty="0"/>
              <a:t>Use multiple sources of information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Functional Assessment</a:t>
            </a:r>
            <a:endParaRPr lang="en-US" dirty="0"/>
          </a:p>
        </p:txBody>
      </p:sp>
      <p:sp>
        <p:nvSpPr>
          <p:cNvPr id="38915" name="Rectangle 3"/>
          <p:cNvSpPr>
            <a:spLocks noGrp="1" noChangeArrowheads="1"/>
          </p:cNvSpPr>
          <p:nvPr>
            <p:ph idx="1"/>
          </p:nvPr>
        </p:nvSpPr>
        <p:spPr/>
        <p:txBody>
          <a:bodyPr/>
          <a:lstStyle/>
          <a:p>
            <a:r>
              <a:rPr lang="en-US" dirty="0"/>
              <a:t>Obtain patient information</a:t>
            </a:r>
          </a:p>
          <a:p>
            <a:r>
              <a:rPr lang="en-US" dirty="0"/>
              <a:t>Use all available collateral sources</a:t>
            </a:r>
          </a:p>
          <a:p>
            <a:r>
              <a:rPr lang="en-US" dirty="0"/>
              <a:t>Assess the patient’s range of different needs</a:t>
            </a:r>
          </a:p>
          <a:p>
            <a:r>
              <a:rPr lang="en-US" dirty="0"/>
              <a:t>Identify the patient’s strengths</a:t>
            </a:r>
          </a:p>
          <a:p>
            <a:r>
              <a:rPr lang="en-US" dirty="0"/>
              <a:t>Identify the patient’s support system</a:t>
            </a:r>
          </a:p>
          <a:p>
            <a:r>
              <a:rPr lang="en-US" dirty="0"/>
              <a:t>Identify the patient’s recovery capital</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dirty="0"/>
              <a:t>What is Assessment?</a:t>
            </a:r>
          </a:p>
        </p:txBody>
      </p:sp>
      <p:sp>
        <p:nvSpPr>
          <p:cNvPr id="24580" name="Rectangle 3"/>
          <p:cNvSpPr>
            <a:spLocks noGrp="1" noChangeArrowheads="1"/>
          </p:cNvSpPr>
          <p:nvPr>
            <p:ph idx="1"/>
          </p:nvPr>
        </p:nvSpPr>
        <p:spPr/>
        <p:txBody>
          <a:bodyPr>
            <a:normAutofit fontScale="92500" lnSpcReduction="10000"/>
          </a:bodyPr>
          <a:lstStyle/>
          <a:p>
            <a:r>
              <a:rPr lang="en-US" dirty="0"/>
              <a:t>Assessment is the systematic process of interaction with an individual to observe, elicit, and subsequently assemble the relevant information required to deal with his or her case, both immediately and for the foreseeable future  </a:t>
            </a:r>
          </a:p>
          <a:p>
            <a:endParaRPr lang="en-US" dirty="0"/>
          </a:p>
          <a:p>
            <a:r>
              <a:rPr lang="en-US" dirty="0"/>
              <a:t>This information gathering interaction with the patient is the clinical building block for everything we do moving forward, without an initial assessment we are flying blind…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Functional Analysis</a:t>
            </a:r>
            <a:endParaRPr lang="en-US" dirty="0"/>
          </a:p>
        </p:txBody>
      </p:sp>
      <p:sp>
        <p:nvSpPr>
          <p:cNvPr id="39939" name="Rectangle 3"/>
          <p:cNvSpPr>
            <a:spLocks noGrp="1" noChangeArrowheads="1"/>
          </p:cNvSpPr>
          <p:nvPr>
            <p:ph idx="1"/>
          </p:nvPr>
        </p:nvSpPr>
        <p:spPr/>
        <p:txBody>
          <a:bodyPr/>
          <a:lstStyle/>
          <a:p>
            <a:r>
              <a:rPr lang="en-US" dirty="0"/>
              <a:t>Identify factors that maintain substance abuse</a:t>
            </a:r>
          </a:p>
          <a:p>
            <a:r>
              <a:rPr lang="en-US" dirty="0"/>
              <a:t>Explore possible motives</a:t>
            </a:r>
          </a:p>
          <a:p>
            <a:r>
              <a:rPr lang="en-US" dirty="0"/>
              <a:t>View identified motives and costs as working hypotheses, not facts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4485336-57DC-4FD5-82C8-667AF99AA92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92" r="26292"/>
          <a:stretch/>
        </p:blipFill>
        <p:spPr/>
      </p:pic>
      <p:sp>
        <p:nvSpPr>
          <p:cNvPr id="41986" name="Rectangle 2"/>
          <p:cNvSpPr>
            <a:spLocks noGrp="1" noChangeArrowheads="1"/>
          </p:cNvSpPr>
          <p:nvPr>
            <p:ph type="title"/>
          </p:nvPr>
        </p:nvSpPr>
        <p:spPr/>
        <p:txBody>
          <a:bodyPr>
            <a:noAutofit/>
          </a:bodyPr>
          <a:lstStyle/>
          <a:p>
            <a:r>
              <a:rPr lang="en-US" sz="3600" dirty="0">
                <a:solidFill>
                  <a:schemeClr val="tx1"/>
                </a:solidFill>
              </a:rPr>
              <a:t>Methods of Obtaining Assessment Information</a:t>
            </a:r>
          </a:p>
        </p:txBody>
      </p:sp>
      <p:sp>
        <p:nvSpPr>
          <p:cNvPr id="41987" name="Rectangle 3"/>
          <p:cNvSpPr>
            <a:spLocks noGrp="1" noChangeArrowheads="1"/>
          </p:cNvSpPr>
          <p:nvPr>
            <p:ph idx="1"/>
          </p:nvPr>
        </p:nvSpPr>
        <p:spPr/>
        <p:txBody>
          <a:bodyPr/>
          <a:lstStyle/>
          <a:p>
            <a:r>
              <a:rPr lang="en-US" dirty="0">
                <a:solidFill>
                  <a:schemeClr val="tx1"/>
                </a:solidFill>
              </a:rPr>
              <a:t>Face-to-face interviewing</a:t>
            </a:r>
          </a:p>
          <a:p>
            <a:r>
              <a:rPr lang="en-US" dirty="0">
                <a:solidFill>
                  <a:schemeClr val="tx1"/>
                </a:solidFill>
              </a:rPr>
              <a:t>Semi-structured interview and structured interview</a:t>
            </a:r>
          </a:p>
          <a:p>
            <a:r>
              <a:rPr lang="en-US" dirty="0">
                <a:solidFill>
                  <a:schemeClr val="tx1"/>
                </a:solidFill>
              </a:rPr>
              <a:t>Paper-and-pencil tests</a:t>
            </a:r>
          </a:p>
          <a:p>
            <a:r>
              <a:rPr lang="en-US" dirty="0">
                <a:solidFill>
                  <a:schemeClr val="tx1"/>
                </a:solidFill>
              </a:rPr>
              <a:t>Computerized assessments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r>
              <a:rPr lang="en-US" dirty="0"/>
              <a:t>Assessment Tools</a:t>
            </a:r>
          </a:p>
        </p:txBody>
      </p:sp>
      <p:sp>
        <p:nvSpPr>
          <p:cNvPr id="2" name="Text Placeholder 1">
            <a:extLst>
              <a:ext uri="{FF2B5EF4-FFF2-40B4-BE49-F238E27FC236}">
                <a16:creationId xmlns:a16="http://schemas.microsoft.com/office/drawing/2014/main" id="{63F97D05-AD3C-4E07-863F-6F5E683A5358}"/>
              </a:ext>
            </a:extLst>
          </p:cNvPr>
          <p:cNvSpPr>
            <a:spLocks noGrp="1"/>
          </p:cNvSpPr>
          <p:nvPr>
            <p:ph type="body" idx="1"/>
          </p:nvPr>
        </p:nvSpPr>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Addiction Severity Index (ASI)</a:t>
            </a:r>
          </a:p>
        </p:txBody>
      </p:sp>
      <p:sp>
        <p:nvSpPr>
          <p:cNvPr id="44035" name="Rectangle 3"/>
          <p:cNvSpPr>
            <a:spLocks noGrp="1" noChangeArrowheads="1"/>
          </p:cNvSpPr>
          <p:nvPr>
            <p:ph idx="1"/>
          </p:nvPr>
        </p:nvSpPr>
        <p:spPr/>
        <p:txBody>
          <a:bodyPr/>
          <a:lstStyle/>
          <a:p>
            <a:r>
              <a:rPr lang="en-US"/>
              <a:t>Semi-structured interview assessing: </a:t>
            </a:r>
          </a:p>
          <a:p>
            <a:pPr lvl="1"/>
            <a:r>
              <a:rPr lang="en-US"/>
              <a:t>Medical status</a:t>
            </a:r>
          </a:p>
          <a:p>
            <a:pPr lvl="1"/>
            <a:r>
              <a:rPr lang="en-US"/>
              <a:t>Employment and support</a:t>
            </a:r>
          </a:p>
          <a:p>
            <a:pPr lvl="1"/>
            <a:r>
              <a:rPr lang="en-US"/>
              <a:t>Drug use</a:t>
            </a:r>
          </a:p>
          <a:p>
            <a:pPr lvl="1"/>
            <a:r>
              <a:rPr lang="en-US"/>
              <a:t>Alcohol use </a:t>
            </a:r>
          </a:p>
          <a:p>
            <a:pPr lvl="1"/>
            <a:r>
              <a:rPr lang="en-US"/>
              <a:t>Legal status</a:t>
            </a:r>
          </a:p>
          <a:p>
            <a:pPr lvl="1"/>
            <a:r>
              <a:rPr lang="en-US"/>
              <a:t>Family/social status</a:t>
            </a:r>
          </a:p>
          <a:p>
            <a:pPr lvl="1"/>
            <a:r>
              <a:rPr lang="en-US"/>
              <a:t>Psychiatric status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Comprehensive Drinking Profile (CDP)</a:t>
            </a:r>
          </a:p>
        </p:txBody>
      </p:sp>
      <p:sp>
        <p:nvSpPr>
          <p:cNvPr id="45059" name="Rectangle 3"/>
          <p:cNvSpPr>
            <a:spLocks noGrp="1" noChangeArrowheads="1"/>
          </p:cNvSpPr>
          <p:nvPr>
            <p:ph idx="1"/>
          </p:nvPr>
        </p:nvSpPr>
        <p:spPr/>
        <p:txBody>
          <a:bodyPr/>
          <a:lstStyle/>
          <a:p>
            <a:r>
              <a:rPr lang="en-US"/>
              <a:t>Structured intake interview</a:t>
            </a:r>
          </a:p>
          <a:p>
            <a:endParaRPr lang="en-US"/>
          </a:p>
          <a:p>
            <a:pPr lvl="1"/>
            <a:r>
              <a:rPr lang="en-US"/>
              <a:t>History and current status of drinking problems and related manners</a:t>
            </a:r>
          </a:p>
          <a:p>
            <a:pPr lvl="1"/>
            <a:endParaRPr lang="en-US"/>
          </a:p>
          <a:p>
            <a:pPr lvl="1"/>
            <a:r>
              <a:rPr lang="en-US"/>
              <a:t>Consumption and problematic behaviors</a:t>
            </a:r>
          </a:p>
          <a:p>
            <a:pPr lvl="1"/>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DDD071C-26EF-4FAD-A937-8B0F80D1EF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4815" r="17777"/>
          <a:stretch/>
        </p:blipFill>
        <p:spPr>
          <a:xfrm>
            <a:off x="1" y="0"/>
            <a:ext cx="4876800" cy="6858000"/>
          </a:xfrm>
        </p:spPr>
      </p:pic>
      <p:sp>
        <p:nvSpPr>
          <p:cNvPr id="46082" name="Rectangle 2"/>
          <p:cNvSpPr>
            <a:spLocks noGrp="1" noChangeArrowheads="1"/>
          </p:cNvSpPr>
          <p:nvPr>
            <p:ph type="title"/>
          </p:nvPr>
        </p:nvSpPr>
        <p:spPr/>
        <p:txBody>
          <a:bodyPr/>
          <a:lstStyle/>
          <a:p>
            <a:r>
              <a:rPr lang="en-US"/>
              <a:t>Timeline Follow-Back (TLFB)</a:t>
            </a:r>
            <a:endParaRPr lang="en-US" dirty="0"/>
          </a:p>
        </p:txBody>
      </p:sp>
      <p:sp>
        <p:nvSpPr>
          <p:cNvPr id="46083" name="Rectangle 3"/>
          <p:cNvSpPr>
            <a:spLocks noGrp="1" noChangeArrowheads="1"/>
          </p:cNvSpPr>
          <p:nvPr>
            <p:ph idx="1"/>
          </p:nvPr>
        </p:nvSpPr>
        <p:spPr/>
        <p:txBody>
          <a:bodyPr/>
          <a:lstStyle/>
          <a:p>
            <a:r>
              <a:rPr lang="en-US"/>
              <a:t>Analyzes:</a:t>
            </a:r>
          </a:p>
          <a:p>
            <a:pPr lvl="1"/>
            <a:r>
              <a:rPr lang="en-US"/>
              <a:t>Patterns</a:t>
            </a:r>
          </a:p>
          <a:p>
            <a:pPr lvl="1"/>
            <a:r>
              <a:rPr lang="en-US"/>
              <a:t>Intensity</a:t>
            </a:r>
          </a:p>
          <a:p>
            <a:pPr lvl="1"/>
            <a:r>
              <a:rPr lang="en-US"/>
              <a:t>Frequency</a:t>
            </a:r>
          </a:p>
          <a:p>
            <a:pPr lvl="1"/>
            <a:endParaRPr lang="en-US"/>
          </a:p>
          <a:p>
            <a:r>
              <a:rPr lang="en-US"/>
              <a:t>Connections between use and significant events established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Inventory of Drinking Situations (IDS)</a:t>
            </a:r>
          </a:p>
        </p:txBody>
      </p:sp>
      <p:sp>
        <p:nvSpPr>
          <p:cNvPr id="2" name="Content Placeholder 1"/>
          <p:cNvSpPr>
            <a:spLocks noGrp="1"/>
          </p:cNvSpPr>
          <p:nvPr>
            <p:ph idx="1"/>
          </p:nvPr>
        </p:nvSpPr>
        <p:spPr/>
        <p:txBody>
          <a:bodyPr>
            <a:normAutofit lnSpcReduction="10000"/>
          </a:bodyPr>
          <a:lstStyle/>
          <a:p>
            <a:r>
              <a:rPr lang="en-US"/>
              <a:t>Assess situations of heavy drinking</a:t>
            </a:r>
          </a:p>
          <a:p>
            <a:r>
              <a:rPr lang="en-US"/>
              <a:t>Examines 8 categories:</a:t>
            </a:r>
          </a:p>
          <a:p>
            <a:pPr lvl="1"/>
            <a:r>
              <a:rPr lang="en-US"/>
              <a:t>Negative emotional states</a:t>
            </a:r>
          </a:p>
          <a:p>
            <a:pPr lvl="1"/>
            <a:r>
              <a:rPr lang="en-US"/>
              <a:t>Urges and temptations</a:t>
            </a:r>
          </a:p>
          <a:p>
            <a:pPr lvl="1"/>
            <a:r>
              <a:rPr lang="en-US"/>
              <a:t>Negative physical states</a:t>
            </a:r>
          </a:p>
          <a:p>
            <a:pPr lvl="1"/>
            <a:r>
              <a:rPr lang="en-US"/>
              <a:t>Interpersonal conflict</a:t>
            </a:r>
          </a:p>
          <a:p>
            <a:pPr lvl="1"/>
            <a:r>
              <a:rPr lang="en-US"/>
              <a:t>Positive emotional states</a:t>
            </a:r>
          </a:p>
          <a:p>
            <a:pPr lvl="1"/>
            <a:r>
              <a:rPr lang="en-US"/>
              <a:t>Social pressure to drink</a:t>
            </a:r>
          </a:p>
          <a:p>
            <a:pPr lvl="1"/>
            <a:r>
              <a:rPr lang="en-US"/>
              <a:t>Testing personal control</a:t>
            </a:r>
          </a:p>
          <a:p>
            <a:pPr lvl="1"/>
            <a:r>
              <a:rPr lang="en-US"/>
              <a:t>Positive social situations</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Situational Confidence Questionnaire (SCQ)</a:t>
            </a:r>
          </a:p>
        </p:txBody>
      </p:sp>
      <p:sp>
        <p:nvSpPr>
          <p:cNvPr id="48131" name="Rectangle 3"/>
          <p:cNvSpPr>
            <a:spLocks noGrp="1" noChangeArrowheads="1"/>
          </p:cNvSpPr>
          <p:nvPr>
            <p:ph idx="1"/>
          </p:nvPr>
        </p:nvSpPr>
        <p:spPr/>
        <p:txBody>
          <a:bodyPr/>
          <a:lstStyle/>
          <a:p>
            <a:r>
              <a:rPr lang="en-US"/>
              <a:t>Self-report instrument</a:t>
            </a:r>
          </a:p>
          <a:p>
            <a:r>
              <a:rPr lang="en-US"/>
              <a:t>patients imagine themselves in each situation</a:t>
            </a:r>
          </a:p>
          <a:p>
            <a:pPr lvl="1"/>
            <a:r>
              <a:rPr lang="en-US"/>
              <a:t>Rate on scale of 0-100, (0=not confident to 100=very confident)</a:t>
            </a:r>
          </a:p>
          <a:p>
            <a:pPr lvl="1"/>
            <a:r>
              <a:rPr lang="en-US"/>
              <a:t>How likely they will be able to resist the urge to use heavily in that situation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D2EBD0E-674D-4A82-821E-B1AF9451A95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5193" r="7391"/>
          <a:stretch/>
        </p:blipFill>
        <p:spPr>
          <a:xfrm>
            <a:off x="1" y="0"/>
            <a:ext cx="4876800" cy="6858000"/>
          </a:xfrm>
        </p:spPr>
      </p:pic>
      <p:sp>
        <p:nvSpPr>
          <p:cNvPr id="49154" name="Rectangle 2"/>
          <p:cNvSpPr>
            <a:spLocks noGrp="1" noChangeArrowheads="1"/>
          </p:cNvSpPr>
          <p:nvPr>
            <p:ph type="title"/>
          </p:nvPr>
        </p:nvSpPr>
        <p:spPr/>
        <p:txBody>
          <a:bodyPr>
            <a:noAutofit/>
          </a:bodyPr>
          <a:lstStyle/>
          <a:p>
            <a:r>
              <a:rPr lang="en-US" sz="3600" dirty="0"/>
              <a:t>Substance Abuse Subtle Screening Inventory (SASSI)</a:t>
            </a:r>
          </a:p>
        </p:txBody>
      </p:sp>
      <p:sp>
        <p:nvSpPr>
          <p:cNvPr id="49155" name="Rectangle 3"/>
          <p:cNvSpPr>
            <a:spLocks noGrp="1" noChangeArrowheads="1"/>
          </p:cNvSpPr>
          <p:nvPr>
            <p:ph idx="1"/>
          </p:nvPr>
        </p:nvSpPr>
        <p:spPr/>
        <p:txBody>
          <a:bodyPr/>
          <a:lstStyle/>
          <a:p>
            <a:r>
              <a:rPr lang="en-US" dirty="0"/>
              <a:t>One-page self report screening</a:t>
            </a:r>
          </a:p>
          <a:p>
            <a:endParaRPr lang="en-US" dirty="0"/>
          </a:p>
          <a:p>
            <a:r>
              <a:rPr lang="en-US" dirty="0"/>
              <a:t>Resistance to faking</a:t>
            </a:r>
          </a:p>
          <a:p>
            <a:endParaRPr lang="en-US" dirty="0"/>
          </a:p>
          <a:p>
            <a:r>
              <a:rPr lang="en-US" dirty="0"/>
              <a:t>Identifies individuals in denial or deliberately trying to conceal chemical dependence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Global Appraisal of Individual Needs (GAIN)</a:t>
            </a:r>
          </a:p>
        </p:txBody>
      </p:sp>
      <p:sp>
        <p:nvSpPr>
          <p:cNvPr id="50179" name="Rectangle 3"/>
          <p:cNvSpPr>
            <a:spLocks noGrp="1" noChangeArrowheads="1"/>
          </p:cNvSpPr>
          <p:nvPr>
            <p:ph sz="half" idx="1"/>
          </p:nvPr>
        </p:nvSpPr>
        <p:spPr/>
        <p:txBody>
          <a:bodyPr>
            <a:normAutofit/>
          </a:bodyPr>
          <a:lstStyle/>
          <a:p>
            <a:pPr marL="0" indent="0">
              <a:buNone/>
            </a:pPr>
            <a:r>
              <a:rPr lang="en-US" sz="3200" dirty="0"/>
              <a:t>Eight core sections:</a:t>
            </a:r>
          </a:p>
          <a:p>
            <a:endParaRPr lang="en-US" sz="3200" dirty="0"/>
          </a:p>
          <a:p>
            <a:pPr marL="514350" indent="-514350">
              <a:buFont typeface="+mj-lt"/>
              <a:buAutoNum type="arabicPeriod"/>
            </a:pPr>
            <a:r>
              <a:rPr lang="en-US" sz="3200" dirty="0"/>
              <a:t>Background</a:t>
            </a:r>
          </a:p>
          <a:p>
            <a:pPr marL="514350" indent="-514350">
              <a:buFont typeface="+mj-lt"/>
              <a:buAutoNum type="arabicPeriod"/>
            </a:pPr>
            <a:r>
              <a:rPr lang="en-US" sz="3200" dirty="0"/>
              <a:t>Substance use</a:t>
            </a:r>
          </a:p>
          <a:p>
            <a:pPr marL="514350" indent="-514350">
              <a:buFont typeface="+mj-lt"/>
              <a:buAutoNum type="arabicPeriod"/>
            </a:pPr>
            <a:r>
              <a:rPr lang="en-US" sz="3200" dirty="0"/>
              <a:t>Physical health </a:t>
            </a:r>
          </a:p>
          <a:p>
            <a:pPr marL="514350" indent="-514350">
              <a:buFont typeface="+mj-lt"/>
              <a:buAutoNum type="arabicPeriod"/>
            </a:pPr>
            <a:r>
              <a:rPr lang="en-US" sz="3200" dirty="0"/>
              <a:t>Risk behaviors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5" name="Content Placeholder 4">
            <a:extLst>
              <a:ext uri="{FF2B5EF4-FFF2-40B4-BE49-F238E27FC236}">
                <a16:creationId xmlns:a16="http://schemas.microsoft.com/office/drawing/2014/main" id="{CEACD3BA-D2F5-4A6A-9ED4-B74CE2B9B1FD}"/>
              </a:ext>
            </a:extLst>
          </p:cNvPr>
          <p:cNvSpPr>
            <a:spLocks noGrp="1"/>
          </p:cNvSpPr>
          <p:nvPr>
            <p:ph sz="half" idx="2"/>
          </p:nvPr>
        </p:nvSpPr>
        <p:spPr/>
        <p:txBody>
          <a:bodyPr>
            <a:normAutofit/>
          </a:bodyPr>
          <a:lstStyle/>
          <a:p>
            <a:pPr marL="514350" indent="-514350">
              <a:buFont typeface="+mj-lt"/>
              <a:buAutoNum type="arabicPeriod" startAt="5"/>
            </a:pPr>
            <a:endParaRPr lang="en-US" sz="3200" dirty="0"/>
          </a:p>
          <a:p>
            <a:pPr marL="514350" indent="-514350">
              <a:buFont typeface="+mj-lt"/>
              <a:buAutoNum type="arabicPeriod" startAt="5"/>
            </a:pPr>
            <a:endParaRPr lang="en-US" sz="3200" dirty="0"/>
          </a:p>
          <a:p>
            <a:pPr marL="514350" indent="-514350">
              <a:buFont typeface="+mj-lt"/>
              <a:buAutoNum type="arabicPeriod" startAt="5"/>
            </a:pPr>
            <a:r>
              <a:rPr lang="en-US" sz="3200" dirty="0"/>
              <a:t>Mental health</a:t>
            </a:r>
          </a:p>
          <a:p>
            <a:pPr marL="514350" indent="-514350">
              <a:buFont typeface="+mj-lt"/>
              <a:buAutoNum type="arabicPeriod" startAt="5"/>
            </a:pPr>
            <a:r>
              <a:rPr lang="en-US" sz="3200" dirty="0"/>
              <a:t>Environment</a:t>
            </a:r>
          </a:p>
          <a:p>
            <a:pPr marL="514350" indent="-514350">
              <a:buFont typeface="+mj-lt"/>
              <a:buAutoNum type="arabicPeriod" startAt="5"/>
            </a:pPr>
            <a:r>
              <a:rPr lang="en-US" sz="3200" dirty="0"/>
              <a:t>Legal</a:t>
            </a:r>
          </a:p>
          <a:p>
            <a:pPr marL="514350" indent="-514350">
              <a:buFont typeface="+mj-lt"/>
              <a:buAutoNum type="arabicPeriod" startAt="5"/>
            </a:pPr>
            <a:r>
              <a:rPr lang="en-US" sz="3200" dirty="0"/>
              <a:t>Vocational</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EB29152-F529-425F-8879-B627E145180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2253" r="31016"/>
          <a:stretch/>
        </p:blipFill>
        <p:spPr>
          <a:xfrm>
            <a:off x="0" y="0"/>
            <a:ext cx="4800599" cy="6858000"/>
          </a:xfrm>
        </p:spPr>
      </p:pic>
      <p:sp>
        <p:nvSpPr>
          <p:cNvPr id="25602" name="Rectangle 2"/>
          <p:cNvSpPr>
            <a:spLocks noGrp="1" noChangeArrowheads="1"/>
          </p:cNvSpPr>
          <p:nvPr>
            <p:ph type="title"/>
          </p:nvPr>
        </p:nvSpPr>
        <p:spPr>
          <a:xfrm>
            <a:off x="5181600" y="365125"/>
            <a:ext cx="5181600" cy="1325563"/>
          </a:xfrm>
        </p:spPr>
        <p:txBody>
          <a:bodyPr/>
          <a:lstStyle/>
          <a:p>
            <a:r>
              <a:rPr lang="en-US" dirty="0">
                <a:solidFill>
                  <a:schemeClr val="tx1"/>
                </a:solidFill>
              </a:rPr>
              <a:t>Sequential Assessment</a:t>
            </a:r>
          </a:p>
        </p:txBody>
      </p:sp>
      <p:sp>
        <p:nvSpPr>
          <p:cNvPr id="25603" name="Rectangle 3"/>
          <p:cNvSpPr>
            <a:spLocks noGrp="1" noChangeArrowheads="1"/>
          </p:cNvSpPr>
          <p:nvPr>
            <p:ph idx="1"/>
          </p:nvPr>
        </p:nvSpPr>
        <p:spPr>
          <a:xfrm>
            <a:off x="5181600" y="1825624"/>
            <a:ext cx="5181600" cy="4763711"/>
          </a:xfrm>
        </p:spPr>
        <p:txBody>
          <a:bodyPr/>
          <a:lstStyle/>
          <a:p>
            <a:r>
              <a:rPr lang="en-US" dirty="0">
                <a:solidFill>
                  <a:schemeClr val="tx1"/>
                </a:solidFill>
              </a:rPr>
              <a:t>Screening</a:t>
            </a:r>
          </a:p>
          <a:p>
            <a:endParaRPr lang="en-US" dirty="0">
              <a:solidFill>
                <a:schemeClr val="tx1"/>
              </a:solidFill>
            </a:endParaRPr>
          </a:p>
          <a:p>
            <a:r>
              <a:rPr lang="en-US" dirty="0">
                <a:solidFill>
                  <a:schemeClr val="tx1"/>
                </a:solidFill>
              </a:rPr>
              <a:t>Problem Assessment</a:t>
            </a:r>
          </a:p>
          <a:p>
            <a:endParaRPr lang="en-US" dirty="0">
              <a:solidFill>
                <a:schemeClr val="tx1"/>
              </a:solidFill>
            </a:endParaRPr>
          </a:p>
          <a:p>
            <a:r>
              <a:rPr lang="en-US" dirty="0">
                <a:solidFill>
                  <a:schemeClr val="tx1"/>
                </a:solidFill>
              </a:rPr>
              <a:t>Personal Assessment</a:t>
            </a:r>
          </a:p>
          <a:p>
            <a:endParaRPr lang="en-US" dirty="0"/>
          </a:p>
        </p:txBody>
      </p:sp>
      <p:sp>
        <p:nvSpPr>
          <p:cNvPr id="25604" name="Text Box 4"/>
          <p:cNvSpPr txBox="1">
            <a:spLocks noChangeArrowheads="1"/>
          </p:cNvSpPr>
          <p:nvPr/>
        </p:nvSpPr>
        <p:spPr bwMode="auto">
          <a:xfrm>
            <a:off x="9982200" y="152400"/>
            <a:ext cx="184150" cy="457200"/>
          </a:xfrm>
          <a:prstGeom prst="rect">
            <a:avLst/>
          </a:prstGeom>
          <a:noFill/>
          <a:ln w="12700">
            <a:noFill/>
            <a:miter lim="800000"/>
            <a:headEnd type="none" w="sm" len="sm"/>
            <a:tailEnd type="none" w="sm" len="sm"/>
          </a:ln>
        </p:spPr>
        <p:txBody>
          <a:bodyPr wrap="none">
            <a:spAutoFit/>
          </a:bodyPr>
          <a:lstStyle/>
          <a:p>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r>
              <a:rPr lang="en-US" dirty="0"/>
              <a:t>DSM-5</a:t>
            </a:r>
          </a:p>
        </p:txBody>
      </p:sp>
      <p:sp>
        <p:nvSpPr>
          <p:cNvPr id="3" name="Text Placeholder 2">
            <a:extLst>
              <a:ext uri="{FF2B5EF4-FFF2-40B4-BE49-F238E27FC236}">
                <a16:creationId xmlns:a16="http://schemas.microsoft.com/office/drawing/2014/main" id="{AF7ACF6B-B700-40CB-8E33-80F32160A426}"/>
              </a:ext>
            </a:extLst>
          </p:cNvPr>
          <p:cNvSpPr>
            <a:spLocks noGrp="1"/>
          </p:cNvSpPr>
          <p:nvPr>
            <p:ph type="body" idx="1"/>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Substance-Related Disorders in DSM-5</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a:t>
            </a:r>
            <a:r>
              <a:rPr lang="en-US" b="1" dirty="0"/>
              <a:t>DSM-5</a:t>
            </a:r>
            <a:r>
              <a:rPr lang="en-US" dirty="0"/>
              <a:t> chapter on </a:t>
            </a:r>
            <a:r>
              <a:rPr lang="en-US" b="1" dirty="0"/>
              <a:t>Substance-Related and Addictive Disorders</a:t>
            </a:r>
            <a:r>
              <a:rPr lang="en-US" dirty="0"/>
              <a:t> includes 10 substance-related disorders: </a:t>
            </a:r>
          </a:p>
          <a:p>
            <a:pPr lvl="1"/>
            <a:r>
              <a:rPr lang="en-US" dirty="0"/>
              <a:t>Alcohol-Related Disorders</a:t>
            </a:r>
          </a:p>
          <a:p>
            <a:pPr lvl="1"/>
            <a:r>
              <a:rPr lang="en-US" dirty="0"/>
              <a:t>Caffeine-Related Disorders</a:t>
            </a:r>
          </a:p>
          <a:p>
            <a:pPr lvl="1"/>
            <a:r>
              <a:rPr lang="en-US" dirty="0"/>
              <a:t>Cannabis-Related Disorders</a:t>
            </a:r>
          </a:p>
          <a:p>
            <a:pPr lvl="1"/>
            <a:r>
              <a:rPr lang="en-US" dirty="0"/>
              <a:t>Hallucinogen-Related Disorders</a:t>
            </a:r>
          </a:p>
          <a:p>
            <a:pPr lvl="1"/>
            <a:r>
              <a:rPr lang="en-US" dirty="0"/>
              <a:t>Inhalant-Related Disorders</a:t>
            </a:r>
          </a:p>
          <a:p>
            <a:pPr lvl="1"/>
            <a:r>
              <a:rPr lang="en-US" dirty="0"/>
              <a:t>Opioid-Related Disorders</a:t>
            </a:r>
          </a:p>
          <a:p>
            <a:pPr lvl="1"/>
            <a:r>
              <a:rPr lang="en-US" dirty="0"/>
              <a:t>Sedative-, Hypnotic-, or Anxiolytic-Related Disorders </a:t>
            </a:r>
          </a:p>
          <a:p>
            <a:pPr lvl="1"/>
            <a:r>
              <a:rPr lang="en-US" dirty="0"/>
              <a:t>Stimulant-Related Disorders</a:t>
            </a:r>
          </a:p>
          <a:p>
            <a:pPr lvl="1"/>
            <a:r>
              <a:rPr lang="en-US" dirty="0"/>
              <a:t>Tobacco-Related Disorder</a:t>
            </a:r>
          </a:p>
          <a:p>
            <a:pPr lvl="1"/>
            <a:r>
              <a:rPr lang="en-US" dirty="0"/>
              <a:t>Other Substance-Related Disorders. </a:t>
            </a:r>
          </a:p>
        </p:txBody>
      </p:sp>
    </p:spTree>
    <p:extLst>
      <p:ext uri="{BB962C8B-B14F-4D97-AF65-F5344CB8AC3E}">
        <p14:creationId xmlns:p14="http://schemas.microsoft.com/office/powerpoint/2010/main" val="274744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244088D-9916-48B0-BB59-0BD301E2052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0573" r="3861"/>
          <a:stretch/>
        </p:blipFill>
        <p:spPr>
          <a:xfrm>
            <a:off x="1" y="0"/>
            <a:ext cx="4876800" cy="6858000"/>
          </a:xfrm>
        </p:spPr>
      </p:pic>
      <p:sp>
        <p:nvSpPr>
          <p:cNvPr id="3" name="Title 2">
            <a:extLst>
              <a:ext uri="{FF2B5EF4-FFF2-40B4-BE49-F238E27FC236}">
                <a16:creationId xmlns:a16="http://schemas.microsoft.com/office/drawing/2014/main" id="{8D458276-DA7D-4E8A-A926-AE6EE494860C}"/>
              </a:ext>
            </a:extLst>
          </p:cNvPr>
          <p:cNvSpPr>
            <a:spLocks noGrp="1"/>
          </p:cNvSpPr>
          <p:nvPr>
            <p:ph type="title"/>
          </p:nvPr>
        </p:nvSpPr>
        <p:spPr/>
        <p:txBody>
          <a:bodyPr/>
          <a:lstStyle/>
          <a:p>
            <a:r>
              <a:rPr lang="en-US" dirty="0"/>
              <a:t>Quiz Question #3</a:t>
            </a:r>
          </a:p>
        </p:txBody>
      </p:sp>
      <p:sp>
        <p:nvSpPr>
          <p:cNvPr id="4" name="Content Placeholder 3">
            <a:extLst>
              <a:ext uri="{FF2B5EF4-FFF2-40B4-BE49-F238E27FC236}">
                <a16:creationId xmlns:a16="http://schemas.microsoft.com/office/drawing/2014/main" id="{BF6E6075-CF71-4D6E-A52B-CEC5D6A96E2A}"/>
              </a:ext>
            </a:extLst>
          </p:cNvPr>
          <p:cNvSpPr>
            <a:spLocks noGrp="1"/>
          </p:cNvSpPr>
          <p:nvPr>
            <p:ph idx="1"/>
          </p:nvPr>
        </p:nvSpPr>
        <p:spPr/>
        <p:txBody>
          <a:bodyPr/>
          <a:lstStyle/>
          <a:p>
            <a:pPr marL="0" indent="0">
              <a:buNone/>
            </a:pPr>
            <a:r>
              <a:rPr lang="en-US" dirty="0"/>
              <a:t>How many diagnostic criteria are listed in the DSM-5 in the section for Substance Use Disorders?</a:t>
            </a:r>
          </a:p>
          <a:p>
            <a:endParaRPr lang="en-US" dirty="0"/>
          </a:p>
          <a:p>
            <a:pPr marL="514350" indent="-514350">
              <a:buFont typeface="+mj-lt"/>
              <a:buAutoNum type="alphaLcParenR"/>
            </a:pPr>
            <a:r>
              <a:rPr lang="en-US" dirty="0"/>
              <a:t>9</a:t>
            </a:r>
          </a:p>
          <a:p>
            <a:pPr marL="514350" indent="-514350">
              <a:buFont typeface="+mj-lt"/>
              <a:buAutoNum type="alphaLcParenR"/>
            </a:pPr>
            <a:r>
              <a:rPr lang="en-US" dirty="0"/>
              <a:t>11</a:t>
            </a:r>
          </a:p>
          <a:p>
            <a:pPr marL="514350" indent="-514350">
              <a:buFont typeface="+mj-lt"/>
              <a:buAutoNum type="alphaLcParenR"/>
            </a:pPr>
            <a:r>
              <a:rPr lang="en-US" dirty="0"/>
              <a:t>8</a:t>
            </a:r>
          </a:p>
          <a:p>
            <a:pPr marL="514350" indent="-514350">
              <a:buFont typeface="+mj-lt"/>
              <a:buAutoNum type="alphaLcParenR"/>
            </a:pPr>
            <a:r>
              <a:rPr lang="en-US" dirty="0"/>
              <a:t>None of the above </a:t>
            </a:r>
          </a:p>
        </p:txBody>
      </p:sp>
    </p:spTree>
    <p:extLst>
      <p:ext uri="{BB962C8B-B14F-4D97-AF65-F5344CB8AC3E}">
        <p14:creationId xmlns:p14="http://schemas.microsoft.com/office/powerpoint/2010/main" val="2868563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Substance Use Disorders</a:t>
            </a:r>
          </a:p>
        </p:txBody>
      </p:sp>
      <p:sp>
        <p:nvSpPr>
          <p:cNvPr id="3" name="Content Placeholder 2"/>
          <p:cNvSpPr>
            <a:spLocks noGrp="1"/>
          </p:cNvSpPr>
          <p:nvPr>
            <p:ph idx="1"/>
          </p:nvPr>
        </p:nvSpPr>
        <p:spPr/>
        <p:txBody>
          <a:bodyPr>
            <a:normAutofit fontScale="85000" lnSpcReduction="20000"/>
          </a:bodyPr>
          <a:lstStyle/>
          <a:p>
            <a:r>
              <a:rPr lang="en-US" dirty="0"/>
              <a:t>Almost all substance-related disorders in DSM-5 include:</a:t>
            </a:r>
          </a:p>
          <a:p>
            <a:pPr lvl="1"/>
            <a:r>
              <a:rPr lang="en-US" dirty="0"/>
              <a:t>Substance use disorders </a:t>
            </a:r>
          </a:p>
          <a:p>
            <a:pPr lvl="1"/>
            <a:r>
              <a:rPr lang="en-US" dirty="0"/>
              <a:t>Substance intoxication</a:t>
            </a:r>
          </a:p>
          <a:p>
            <a:pPr lvl="1"/>
            <a:r>
              <a:rPr lang="en-US" dirty="0"/>
              <a:t>Substance withdrawal </a:t>
            </a:r>
          </a:p>
          <a:p>
            <a:r>
              <a:rPr lang="en-US" dirty="0"/>
              <a:t>Almost all specify that the substance use disorders be rated mild, moderate, or severe.</a:t>
            </a:r>
            <a:endParaRPr lang="en-US" b="1" dirty="0"/>
          </a:p>
          <a:p>
            <a:r>
              <a:rPr lang="en-US" b="1" dirty="0">
                <a:solidFill>
                  <a:srgbClr val="E54125"/>
                </a:solidFill>
              </a:rPr>
              <a:t>Exceptions</a:t>
            </a:r>
            <a:r>
              <a:rPr lang="en-US" dirty="0"/>
              <a:t> include: </a:t>
            </a:r>
          </a:p>
          <a:p>
            <a:pPr lvl="1"/>
            <a:r>
              <a:rPr lang="en-US" b="1" dirty="0">
                <a:solidFill>
                  <a:srgbClr val="FF0000"/>
                </a:solidFill>
              </a:rPr>
              <a:t>Caffeine-Use</a:t>
            </a:r>
            <a:r>
              <a:rPr lang="en-US" dirty="0">
                <a:solidFill>
                  <a:srgbClr val="FF0000"/>
                </a:solidFill>
              </a:rPr>
              <a:t> Disorders: </a:t>
            </a:r>
            <a:r>
              <a:rPr lang="en-US" dirty="0"/>
              <a:t>no severity ratings</a:t>
            </a:r>
          </a:p>
          <a:p>
            <a:pPr lvl="1"/>
            <a:r>
              <a:rPr lang="en-US" b="1" dirty="0">
                <a:solidFill>
                  <a:srgbClr val="FF0000"/>
                </a:solidFill>
              </a:rPr>
              <a:t>Hallucinogen-Use</a:t>
            </a:r>
            <a:r>
              <a:rPr lang="en-US" dirty="0">
                <a:solidFill>
                  <a:srgbClr val="FF0000"/>
                </a:solidFill>
              </a:rPr>
              <a:t> Disorders: </a:t>
            </a:r>
            <a:r>
              <a:rPr lang="en-US" dirty="0"/>
              <a:t>no intoxication or withdrawal</a:t>
            </a:r>
          </a:p>
          <a:p>
            <a:pPr lvl="1"/>
            <a:r>
              <a:rPr lang="en-US" b="1" dirty="0">
                <a:solidFill>
                  <a:srgbClr val="FF0000"/>
                </a:solidFill>
              </a:rPr>
              <a:t>Inhalant-Use </a:t>
            </a:r>
            <a:r>
              <a:rPr lang="en-US" dirty="0">
                <a:solidFill>
                  <a:srgbClr val="FF0000"/>
                </a:solidFill>
              </a:rPr>
              <a:t>Disorder: </a:t>
            </a:r>
            <a:r>
              <a:rPr lang="en-US" dirty="0"/>
              <a:t>no intoxication</a:t>
            </a:r>
          </a:p>
          <a:p>
            <a:pPr lvl="1"/>
            <a:r>
              <a:rPr lang="en-US" b="1" dirty="0">
                <a:solidFill>
                  <a:srgbClr val="FF0000"/>
                </a:solidFill>
              </a:rPr>
              <a:t>Tobacco-Use</a:t>
            </a:r>
            <a:r>
              <a:rPr lang="en-US" dirty="0">
                <a:solidFill>
                  <a:srgbClr val="FF0000"/>
                </a:solidFill>
              </a:rPr>
              <a:t> Disorder: </a:t>
            </a:r>
            <a:r>
              <a:rPr lang="en-US" dirty="0"/>
              <a:t>no intoxication </a:t>
            </a:r>
          </a:p>
          <a:p>
            <a:pPr marL="0" indent="0">
              <a:buNone/>
            </a:pPr>
            <a:endParaRPr lang="en-US" dirty="0"/>
          </a:p>
        </p:txBody>
      </p:sp>
    </p:spTree>
    <p:extLst>
      <p:ext uri="{BB962C8B-B14F-4D97-AF65-F5344CB8AC3E}">
        <p14:creationId xmlns:p14="http://schemas.microsoft.com/office/powerpoint/2010/main" val="395629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Use Disorders</a:t>
            </a:r>
          </a:p>
        </p:txBody>
      </p:sp>
      <p:sp>
        <p:nvSpPr>
          <p:cNvPr id="3" name="Content Placeholder 2"/>
          <p:cNvSpPr>
            <a:spLocks noGrp="1"/>
          </p:cNvSpPr>
          <p:nvPr>
            <p:ph idx="1"/>
          </p:nvPr>
        </p:nvSpPr>
        <p:spPr>
          <a:xfrm>
            <a:off x="358219" y="1825624"/>
            <a:ext cx="6880781" cy="4763711"/>
          </a:xfrm>
        </p:spPr>
        <p:txBody>
          <a:bodyPr>
            <a:normAutofit/>
          </a:bodyPr>
          <a:lstStyle/>
          <a:p>
            <a:r>
              <a:rPr lang="en-US" b="1" dirty="0"/>
              <a:t>Alcohol-Related Disorders</a:t>
            </a:r>
            <a:r>
              <a:rPr lang="en-US" dirty="0"/>
              <a:t> include:</a:t>
            </a:r>
          </a:p>
          <a:p>
            <a:pPr lvl="1"/>
            <a:r>
              <a:rPr lang="en-US" dirty="0"/>
              <a:t> </a:t>
            </a:r>
            <a:r>
              <a:rPr lang="en-US" b="1" dirty="0"/>
              <a:t>Alcohol Use Disorders</a:t>
            </a:r>
            <a:r>
              <a:rPr lang="en-US" dirty="0"/>
              <a:t> (mild, moderate, and severe) </a:t>
            </a:r>
          </a:p>
          <a:p>
            <a:pPr lvl="1"/>
            <a:r>
              <a:rPr lang="en-US" b="1" dirty="0"/>
              <a:t>Alcohol Intoxication</a:t>
            </a:r>
            <a:r>
              <a:rPr lang="en-US" dirty="0"/>
              <a:t> </a:t>
            </a:r>
          </a:p>
          <a:p>
            <a:pPr lvl="1"/>
            <a:r>
              <a:rPr lang="en-US" b="1" dirty="0"/>
              <a:t>Alcohol Withdrawal</a:t>
            </a:r>
            <a:endParaRPr lang="en-US" dirty="0"/>
          </a:p>
          <a:p>
            <a:pPr lvl="1"/>
            <a:r>
              <a:rPr lang="en-US" b="1" dirty="0"/>
              <a:t>Unspecified Alcohol-Related Disorder</a:t>
            </a:r>
            <a:endParaRPr lang="en-US" dirty="0"/>
          </a:p>
          <a:p>
            <a:pPr marL="0" indent="0">
              <a:buNone/>
            </a:pPr>
            <a:endParaRPr lang="en-US" dirty="0"/>
          </a:p>
        </p:txBody>
      </p:sp>
      <p:sp>
        <p:nvSpPr>
          <p:cNvPr id="6" name="Content Placeholder 2">
            <a:extLst>
              <a:ext uri="{FF2B5EF4-FFF2-40B4-BE49-F238E27FC236}">
                <a16:creationId xmlns:a16="http://schemas.microsoft.com/office/drawing/2014/main" id="{81256825-C2C1-45CE-894F-15DB0DBADEB0}"/>
              </a:ext>
            </a:extLst>
          </p:cNvPr>
          <p:cNvSpPr txBox="1">
            <a:spLocks noGrp="1"/>
          </p:cNvSpPr>
          <p:nvPr>
            <p:ph sz="half" idx="4294967295"/>
          </p:nvPr>
        </p:nvSpPr>
        <p:spPr>
          <a:xfrm>
            <a:off x="7772400" y="3014285"/>
            <a:ext cx="4267200" cy="3575050"/>
          </a:xfrm>
          <a:prstGeom prst="cloudCallout">
            <a:avLst>
              <a:gd name="adj1" fmla="val -68079"/>
              <a:gd name="adj2" fmla="val -47510"/>
            </a:avLst>
          </a:prstGeom>
          <a:solidFill>
            <a:srgbClr val="94D2BA"/>
          </a:solidFill>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rgbClr val="00467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00467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467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rgbClr val="00467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00467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i="1" dirty="0"/>
              <a:t>The distinction between alcohol abuse and dependence has been eliminated in DSM-5.</a:t>
            </a:r>
          </a:p>
          <a:p>
            <a:pPr marL="0" indent="0">
              <a:buNone/>
            </a:pPr>
            <a:endParaRPr lang="en-US" dirty="0"/>
          </a:p>
        </p:txBody>
      </p:sp>
    </p:spTree>
    <p:extLst>
      <p:ext uri="{BB962C8B-B14F-4D97-AF65-F5344CB8AC3E}">
        <p14:creationId xmlns:p14="http://schemas.microsoft.com/office/powerpoint/2010/main" val="3012713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glass of wine&#10;&#10;Description automatically generated">
            <a:extLst>
              <a:ext uri="{FF2B5EF4-FFF2-40B4-BE49-F238E27FC236}">
                <a16:creationId xmlns:a16="http://schemas.microsoft.com/office/drawing/2014/main" id="{210A83D4-30C7-4C2B-AEF1-BEFB3111670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301" r="26301"/>
          <a:stretch/>
        </p:blipFill>
        <p:spPr/>
      </p:pic>
      <p:sp>
        <p:nvSpPr>
          <p:cNvPr id="3" name="Title 2">
            <a:extLst>
              <a:ext uri="{FF2B5EF4-FFF2-40B4-BE49-F238E27FC236}">
                <a16:creationId xmlns:a16="http://schemas.microsoft.com/office/drawing/2014/main" id="{3923AA44-6C0C-4C17-BD74-703320DC0798}"/>
              </a:ext>
            </a:extLst>
          </p:cNvPr>
          <p:cNvSpPr>
            <a:spLocks noGrp="1"/>
          </p:cNvSpPr>
          <p:nvPr>
            <p:ph type="title"/>
          </p:nvPr>
        </p:nvSpPr>
        <p:spPr/>
        <p:txBody>
          <a:bodyPr/>
          <a:lstStyle/>
          <a:p>
            <a:r>
              <a:rPr lang="en-US" dirty="0"/>
              <a:t>Quiz Question #4 </a:t>
            </a:r>
          </a:p>
        </p:txBody>
      </p:sp>
      <p:sp>
        <p:nvSpPr>
          <p:cNvPr id="4" name="Content Placeholder 3">
            <a:extLst>
              <a:ext uri="{FF2B5EF4-FFF2-40B4-BE49-F238E27FC236}">
                <a16:creationId xmlns:a16="http://schemas.microsoft.com/office/drawing/2014/main" id="{6282A3D2-4515-4DD6-B57B-DF38FDD20C4E}"/>
              </a:ext>
            </a:extLst>
          </p:cNvPr>
          <p:cNvSpPr>
            <a:spLocks noGrp="1"/>
          </p:cNvSpPr>
          <p:nvPr>
            <p:ph idx="1"/>
          </p:nvPr>
        </p:nvSpPr>
        <p:spPr/>
        <p:txBody>
          <a:bodyPr>
            <a:normAutofit lnSpcReduction="10000"/>
          </a:bodyPr>
          <a:lstStyle/>
          <a:p>
            <a:pPr marL="0" indent="0">
              <a:buNone/>
            </a:pPr>
            <a:r>
              <a:rPr lang="en-US" dirty="0"/>
              <a:t>If a patient has a diagnosis of Alcohol Use Disorder (Moderate) how many DSM-5 criterion would they need to currently meet?</a:t>
            </a:r>
          </a:p>
          <a:p>
            <a:endParaRPr lang="en-US" dirty="0"/>
          </a:p>
          <a:p>
            <a:pPr marL="514350" indent="-514350">
              <a:buFont typeface="+mj-lt"/>
              <a:buAutoNum type="alphaLcParenR"/>
            </a:pPr>
            <a:r>
              <a:rPr lang="en-US" dirty="0"/>
              <a:t>2-3</a:t>
            </a:r>
          </a:p>
          <a:p>
            <a:pPr marL="514350" indent="-514350">
              <a:buFont typeface="+mj-lt"/>
              <a:buAutoNum type="alphaLcParenR"/>
            </a:pPr>
            <a:r>
              <a:rPr lang="en-US" dirty="0"/>
              <a:t>4-5</a:t>
            </a:r>
          </a:p>
          <a:p>
            <a:pPr marL="514350" indent="-514350">
              <a:buFont typeface="+mj-lt"/>
              <a:buAutoNum type="alphaLcParenR"/>
            </a:pPr>
            <a:r>
              <a:rPr lang="en-US" dirty="0"/>
              <a:t>At least 5</a:t>
            </a:r>
          </a:p>
          <a:p>
            <a:pPr marL="514350" indent="-514350">
              <a:buFont typeface="+mj-lt"/>
              <a:buAutoNum type="alphaLcParenR"/>
            </a:pPr>
            <a:r>
              <a:rPr lang="en-US" dirty="0"/>
              <a:t>6 or more </a:t>
            </a:r>
          </a:p>
        </p:txBody>
      </p:sp>
    </p:spTree>
    <p:extLst>
      <p:ext uri="{BB962C8B-B14F-4D97-AF65-F5344CB8AC3E}">
        <p14:creationId xmlns:p14="http://schemas.microsoft.com/office/powerpoint/2010/main" val="3294614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Use Disorders</a:t>
            </a:r>
          </a:p>
        </p:txBody>
      </p:sp>
      <p:sp>
        <p:nvSpPr>
          <p:cNvPr id="3" name="Content Placeholder 2"/>
          <p:cNvSpPr>
            <a:spLocks noGrp="1"/>
          </p:cNvSpPr>
          <p:nvPr>
            <p:ph idx="1"/>
          </p:nvPr>
        </p:nvSpPr>
        <p:spPr>
          <a:xfrm>
            <a:off x="358219" y="3578224"/>
            <a:ext cx="10995581" cy="2517776"/>
          </a:xfrm>
        </p:spPr>
        <p:txBody>
          <a:bodyPr numCol="3" spcCol="274320">
            <a:normAutofit/>
          </a:bodyPr>
          <a:lstStyle/>
          <a:p>
            <a:r>
              <a:rPr lang="en-US" sz="3200" b="1" dirty="0">
                <a:solidFill>
                  <a:schemeClr val="tx1"/>
                </a:solidFill>
              </a:rPr>
              <a:t>Mild</a:t>
            </a:r>
            <a:r>
              <a:rPr lang="en-US" sz="3200" dirty="0">
                <a:solidFill>
                  <a:schemeClr val="tx1"/>
                </a:solidFill>
              </a:rPr>
              <a:t> Alcohol Use Disorder </a:t>
            </a:r>
          </a:p>
          <a:p>
            <a:pPr lvl="1"/>
            <a:r>
              <a:rPr lang="en-US" sz="2800" b="1" dirty="0">
                <a:solidFill>
                  <a:schemeClr val="tx1"/>
                </a:solidFill>
              </a:rPr>
              <a:t>2-3 symptoms</a:t>
            </a:r>
            <a:r>
              <a:rPr lang="en-US" sz="2800" dirty="0">
                <a:solidFill>
                  <a:schemeClr val="tx1"/>
                </a:solidFill>
              </a:rPr>
              <a:t> present </a:t>
            </a:r>
          </a:p>
          <a:p>
            <a:endParaRPr lang="en-US" sz="3200" b="1" dirty="0">
              <a:solidFill>
                <a:schemeClr val="tx1"/>
              </a:solidFill>
            </a:endParaRPr>
          </a:p>
          <a:p>
            <a:r>
              <a:rPr lang="en-US" sz="3200" b="1" dirty="0">
                <a:solidFill>
                  <a:schemeClr val="tx1"/>
                </a:solidFill>
              </a:rPr>
              <a:t>Moderate</a:t>
            </a:r>
            <a:r>
              <a:rPr lang="en-US" sz="3200" dirty="0">
                <a:solidFill>
                  <a:schemeClr val="tx1"/>
                </a:solidFill>
              </a:rPr>
              <a:t> Alcohol Use Disorder </a:t>
            </a:r>
          </a:p>
          <a:p>
            <a:pPr lvl="1"/>
            <a:r>
              <a:rPr lang="en-US" sz="2800" b="1" dirty="0">
                <a:solidFill>
                  <a:schemeClr val="tx1"/>
                </a:solidFill>
              </a:rPr>
              <a:t>4-5 symptoms </a:t>
            </a:r>
            <a:r>
              <a:rPr lang="en-US" sz="2800" dirty="0">
                <a:solidFill>
                  <a:schemeClr val="tx1"/>
                </a:solidFill>
              </a:rPr>
              <a:t>present</a:t>
            </a:r>
          </a:p>
          <a:p>
            <a:endParaRPr lang="en-US" sz="3200" b="1" dirty="0">
              <a:solidFill>
                <a:schemeClr val="tx1"/>
              </a:solidFill>
            </a:endParaRPr>
          </a:p>
          <a:p>
            <a:r>
              <a:rPr lang="en-US" sz="3200" b="1" dirty="0">
                <a:solidFill>
                  <a:schemeClr val="tx1"/>
                </a:solidFill>
              </a:rPr>
              <a:t>Severe</a:t>
            </a:r>
            <a:r>
              <a:rPr lang="en-US" sz="3200" dirty="0">
                <a:solidFill>
                  <a:schemeClr val="tx1"/>
                </a:solidFill>
              </a:rPr>
              <a:t> Alcohol Use Disorder </a:t>
            </a:r>
          </a:p>
          <a:p>
            <a:pPr lvl="1"/>
            <a:r>
              <a:rPr lang="en-US" sz="2800" b="1" dirty="0">
                <a:solidFill>
                  <a:schemeClr val="tx1"/>
                </a:solidFill>
              </a:rPr>
              <a:t>6 or more symptoms </a:t>
            </a:r>
            <a:r>
              <a:rPr lang="en-US" sz="2800" dirty="0">
                <a:solidFill>
                  <a:schemeClr val="tx1"/>
                </a:solidFill>
              </a:rPr>
              <a:t>present</a:t>
            </a:r>
          </a:p>
          <a:p>
            <a:pPr marL="0" indent="0">
              <a:buNone/>
            </a:pPr>
            <a:endParaRPr lang="en-US" sz="3200" dirty="0"/>
          </a:p>
        </p:txBody>
      </p:sp>
    </p:spTree>
    <p:extLst>
      <p:ext uri="{BB962C8B-B14F-4D97-AF65-F5344CB8AC3E}">
        <p14:creationId xmlns:p14="http://schemas.microsoft.com/office/powerpoint/2010/main" val="2366779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FE42032-0768-44F8-92B0-F4F414E4B4A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6287" r="26287"/>
          <a:stretch/>
        </p:blipFill>
        <p:spPr/>
      </p:pic>
      <p:sp>
        <p:nvSpPr>
          <p:cNvPr id="2" name="Title 1"/>
          <p:cNvSpPr>
            <a:spLocks noGrp="1"/>
          </p:cNvSpPr>
          <p:nvPr>
            <p:ph type="title"/>
          </p:nvPr>
        </p:nvSpPr>
        <p:spPr/>
        <p:txBody>
          <a:bodyPr/>
          <a:lstStyle/>
          <a:p>
            <a:r>
              <a:rPr lang="en-US" dirty="0"/>
              <a:t>Alcohol Use Disorder   </a:t>
            </a:r>
          </a:p>
        </p:txBody>
      </p:sp>
      <p:sp>
        <p:nvSpPr>
          <p:cNvPr id="3" name="Content Placeholder 2"/>
          <p:cNvSpPr>
            <a:spLocks noGrp="1"/>
          </p:cNvSpPr>
          <p:nvPr>
            <p:ph idx="1"/>
          </p:nvPr>
        </p:nvSpPr>
        <p:spPr/>
        <p:txBody>
          <a:bodyPr>
            <a:normAutofit/>
          </a:bodyPr>
          <a:lstStyle/>
          <a:p>
            <a:r>
              <a:rPr lang="en-US" dirty="0"/>
              <a:t>Alcohol use disorder is a </a:t>
            </a:r>
            <a:r>
              <a:rPr lang="en-US" b="1" dirty="0"/>
              <a:t>problematic pattern of alcohol use </a:t>
            </a:r>
            <a:r>
              <a:rPr lang="en-US" dirty="0"/>
              <a:t>leading to clinically significant impairment or distress, as manifested by: </a:t>
            </a:r>
          </a:p>
          <a:p>
            <a:r>
              <a:rPr lang="en-US" dirty="0"/>
              <a:t>at least </a:t>
            </a:r>
            <a:r>
              <a:rPr lang="en-US" b="1" dirty="0"/>
              <a:t>2 of 11 </a:t>
            </a:r>
            <a:r>
              <a:rPr lang="en-US" dirty="0"/>
              <a:t>listed symptoms </a:t>
            </a:r>
          </a:p>
          <a:p>
            <a:r>
              <a:rPr lang="en-US" dirty="0"/>
              <a:t>occurring </a:t>
            </a:r>
            <a:r>
              <a:rPr lang="en-US" u="sng" dirty="0"/>
              <a:t>within a 12-month period</a:t>
            </a:r>
            <a:r>
              <a:rPr lang="en-US" dirty="0"/>
              <a:t>.</a:t>
            </a:r>
          </a:p>
          <a:p>
            <a:endParaRPr lang="en-US" dirty="0"/>
          </a:p>
          <a:p>
            <a:endParaRPr lang="en-US" dirty="0"/>
          </a:p>
        </p:txBody>
      </p:sp>
    </p:spTree>
    <p:extLst>
      <p:ext uri="{BB962C8B-B14F-4D97-AF65-F5344CB8AC3E}">
        <p14:creationId xmlns:p14="http://schemas.microsoft.com/office/powerpoint/2010/main" val="1726914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Symptoms of Alcohol Use Disorder</a:t>
            </a:r>
          </a:p>
        </p:txBody>
      </p:sp>
      <p:sp>
        <p:nvSpPr>
          <p:cNvPr id="3" name="Content Placeholder 2"/>
          <p:cNvSpPr>
            <a:spLocks noGrp="1"/>
          </p:cNvSpPr>
          <p:nvPr>
            <p:ph idx="1"/>
          </p:nvPr>
        </p:nvSpPr>
        <p:spPr/>
        <p:txBody>
          <a:bodyPr>
            <a:normAutofit fontScale="70000" lnSpcReduction="20000"/>
          </a:bodyPr>
          <a:lstStyle/>
          <a:p>
            <a:pPr marL="514350" indent="-514350">
              <a:buAutoNum type="arabicPeriod"/>
            </a:pPr>
            <a:r>
              <a:rPr lang="en-US" dirty="0"/>
              <a:t>Often taking alcohol in </a:t>
            </a:r>
            <a:r>
              <a:rPr lang="en-US" b="1" dirty="0"/>
              <a:t>larger amounts </a:t>
            </a:r>
            <a:r>
              <a:rPr lang="en-US" dirty="0"/>
              <a:t>or </a:t>
            </a:r>
            <a:r>
              <a:rPr lang="en-US" b="1" dirty="0"/>
              <a:t>over a longer period</a:t>
            </a:r>
            <a:r>
              <a:rPr lang="en-US" dirty="0"/>
              <a:t> than intended</a:t>
            </a:r>
          </a:p>
          <a:p>
            <a:pPr marL="573088" lvl="1"/>
            <a:r>
              <a:rPr lang="en-US" dirty="0">
                <a:solidFill>
                  <a:srgbClr val="E54125"/>
                </a:solidFill>
              </a:rPr>
              <a:t>“Even when I go out to a bar or a party having resolved to drink no more than three beers or spend no more than two hours, by the end of the evening I discover I’ve consumed 10 beers over four hours.”</a:t>
            </a:r>
          </a:p>
          <a:p>
            <a:pPr marL="514350" indent="-514350">
              <a:buAutoNum type="arabicPeriod" startAt="2"/>
            </a:pPr>
            <a:r>
              <a:rPr lang="en-US" dirty="0"/>
              <a:t>A </a:t>
            </a:r>
            <a:r>
              <a:rPr lang="en-US" b="1" dirty="0"/>
              <a:t>persistent desire </a:t>
            </a:r>
            <a:r>
              <a:rPr lang="en-US" dirty="0"/>
              <a:t>or unsuccessful efforts </a:t>
            </a:r>
            <a:r>
              <a:rPr lang="en-US" b="1" dirty="0"/>
              <a:t>to cut down</a:t>
            </a:r>
            <a:r>
              <a:rPr lang="en-US" dirty="0"/>
              <a:t> or control alcohol use</a:t>
            </a:r>
          </a:p>
          <a:p>
            <a:pPr marL="573088" lvl="1" indent="-231775"/>
            <a:r>
              <a:rPr lang="en-US" dirty="0">
                <a:solidFill>
                  <a:srgbClr val="E54125"/>
                </a:solidFill>
              </a:rPr>
              <a:t>“Time and again, I’ve tried to control my drinking, but I’ve never been able to do so.”</a:t>
            </a:r>
          </a:p>
          <a:p>
            <a:pPr marL="514350" indent="-514350">
              <a:buAutoNum type="arabicPeriod" startAt="2"/>
            </a:pPr>
            <a:r>
              <a:rPr lang="en-US" dirty="0"/>
              <a:t>Spending </a:t>
            </a:r>
            <a:r>
              <a:rPr lang="en-US" b="1" dirty="0"/>
              <a:t>a great deal of time </a:t>
            </a:r>
            <a:r>
              <a:rPr lang="en-US" dirty="0"/>
              <a:t>in activities necessary to obtain alcohol, use alcohol, or recover from its effects</a:t>
            </a:r>
          </a:p>
          <a:p>
            <a:pPr marL="573088" lvl="1" indent="-231775"/>
            <a:r>
              <a:rPr lang="en-US" dirty="0">
                <a:solidFill>
                  <a:srgbClr val="E54125"/>
                </a:solidFill>
              </a:rPr>
              <a:t>“Alcohol takes up a lot of time in my life, what with getting the money to buy it, spending time at bars consuming it and talking to friends, and then getting over whatever hangover I might have developed from my drinking.”</a:t>
            </a:r>
          </a:p>
          <a:p>
            <a:pPr>
              <a:buNone/>
            </a:pPr>
            <a:endParaRPr lang="en-US" dirty="0"/>
          </a:p>
          <a:p>
            <a:pPr marL="514350" indent="-514350">
              <a:buNone/>
            </a:pPr>
            <a:endParaRPr lang="en-US" dirty="0"/>
          </a:p>
        </p:txBody>
      </p:sp>
    </p:spTree>
    <p:extLst>
      <p:ext uri="{BB962C8B-B14F-4D97-AF65-F5344CB8AC3E}">
        <p14:creationId xmlns:p14="http://schemas.microsoft.com/office/powerpoint/2010/main" val="4209003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tanding in front of a mirror posing for the camera&#10;&#10;Description automatically generated">
            <a:extLst>
              <a:ext uri="{FF2B5EF4-FFF2-40B4-BE49-F238E27FC236}">
                <a16:creationId xmlns:a16="http://schemas.microsoft.com/office/drawing/2014/main" id="{B38F12E2-473B-4473-87EC-E5EEC3A71A1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6344" r="26344"/>
          <a:stretch/>
        </p:blipFill>
        <p:spPr/>
      </p:pic>
      <p:sp>
        <p:nvSpPr>
          <p:cNvPr id="2" name="Title 1"/>
          <p:cNvSpPr>
            <a:spLocks noGrp="1"/>
          </p:cNvSpPr>
          <p:nvPr>
            <p:ph type="title"/>
          </p:nvPr>
        </p:nvSpPr>
        <p:spPr/>
        <p:txBody>
          <a:bodyPr>
            <a:normAutofit fontScale="90000"/>
          </a:bodyPr>
          <a:lstStyle/>
          <a:p>
            <a:r>
              <a:rPr lang="en-US" dirty="0"/>
              <a:t>Symptoms of Alcohol Use Disorder</a:t>
            </a:r>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startAt="4"/>
            </a:pPr>
            <a:r>
              <a:rPr lang="en-US" dirty="0"/>
              <a:t>Craving, or a strong desire or urge to use alcohol (New Symptom)</a:t>
            </a:r>
          </a:p>
          <a:p>
            <a:pPr lvl="1"/>
            <a:r>
              <a:rPr lang="en-US" dirty="0">
                <a:solidFill>
                  <a:srgbClr val="E54125"/>
                </a:solidFill>
              </a:rPr>
              <a:t>“When I haven’t been drinking for a day or two, I’ll begin to experience strong craving for alcohol, which stays with me until I take a drink to get rid of the craving.”</a:t>
            </a:r>
          </a:p>
          <a:p>
            <a:pPr marL="514350" indent="-514350">
              <a:buFont typeface="+mj-lt"/>
              <a:buAutoNum type="arabicPeriod" startAt="4"/>
            </a:pPr>
            <a:r>
              <a:rPr lang="en-US" dirty="0"/>
              <a:t>Recurrent alcohol use resulting in a failure to fulfill major role obligations at work, school, or home</a:t>
            </a:r>
          </a:p>
          <a:p>
            <a:pPr lvl="1"/>
            <a:r>
              <a:rPr lang="en-US" dirty="0">
                <a:solidFill>
                  <a:srgbClr val="E54125"/>
                </a:solidFill>
              </a:rPr>
              <a:t>“It will sometimes happen that my drinking makes it impossible for me to go to work or take care of my family. This makes me feel terrible, but I still do it. Why?”</a:t>
            </a:r>
          </a:p>
        </p:txBody>
      </p:sp>
    </p:spTree>
    <p:extLst>
      <p:ext uri="{BB962C8B-B14F-4D97-AF65-F5344CB8AC3E}">
        <p14:creationId xmlns:p14="http://schemas.microsoft.com/office/powerpoint/2010/main" val="3547952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4DEE3C1-1D0F-445B-9919-EE3A07B158C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 r="-171"/>
          <a:stretch/>
        </p:blipFill>
        <p:spPr>
          <a:xfrm>
            <a:off x="0" y="0"/>
            <a:ext cx="5410199" cy="6858000"/>
          </a:xfrm>
        </p:spPr>
      </p:pic>
      <p:sp>
        <p:nvSpPr>
          <p:cNvPr id="2" name="Title 1">
            <a:extLst>
              <a:ext uri="{FF2B5EF4-FFF2-40B4-BE49-F238E27FC236}">
                <a16:creationId xmlns:a16="http://schemas.microsoft.com/office/drawing/2014/main" id="{26F76F2B-EB0D-499F-A6DB-996AABA850A4}"/>
              </a:ext>
            </a:extLst>
          </p:cNvPr>
          <p:cNvSpPr>
            <a:spLocks noGrp="1"/>
          </p:cNvSpPr>
          <p:nvPr>
            <p:ph type="title"/>
          </p:nvPr>
        </p:nvSpPr>
        <p:spPr>
          <a:xfrm>
            <a:off x="5715000" y="365125"/>
            <a:ext cx="4648200" cy="1325563"/>
          </a:xfrm>
        </p:spPr>
        <p:txBody>
          <a:bodyPr>
            <a:noAutofit/>
          </a:bodyPr>
          <a:lstStyle/>
          <a:p>
            <a:r>
              <a:rPr lang="en-US" sz="3600" dirty="0"/>
              <a:t>Extent of information vs. cost</a:t>
            </a:r>
          </a:p>
        </p:txBody>
      </p:sp>
      <p:sp>
        <p:nvSpPr>
          <p:cNvPr id="8" name="Content Placeholder 7">
            <a:extLst>
              <a:ext uri="{FF2B5EF4-FFF2-40B4-BE49-F238E27FC236}">
                <a16:creationId xmlns:a16="http://schemas.microsoft.com/office/drawing/2014/main" id="{B16005D3-97D2-414F-BE1C-A0B603413649}"/>
              </a:ext>
            </a:extLst>
          </p:cNvPr>
          <p:cNvSpPr>
            <a:spLocks noGrp="1"/>
          </p:cNvSpPr>
          <p:nvPr>
            <p:ph idx="1"/>
          </p:nvPr>
        </p:nvSpPr>
        <p:spPr>
          <a:xfrm>
            <a:off x="5715000" y="1825624"/>
            <a:ext cx="4648200" cy="4763711"/>
          </a:xfrm>
        </p:spPr>
        <p:txBody>
          <a:bodyPr>
            <a:normAutofit fontScale="85000" lnSpcReduction="20000"/>
          </a:bodyPr>
          <a:lstStyle/>
          <a:p>
            <a:r>
              <a:rPr lang="en-US" dirty="0"/>
              <a:t>Sequential assessment. As one moves from screening to problem assessment to personal assessment, the extent of information developed is greater but the costs of assessment are also greater. Performing an assessment sequentially ensures that further information is necessary and justifies its increased cost (adapted from Skinner, 1981a:30; 1981b:330).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Symptoms of Alcohol Use Disorder</a:t>
            </a:r>
          </a:p>
        </p:txBody>
      </p:sp>
      <p:sp>
        <p:nvSpPr>
          <p:cNvPr id="3" name="Content Placeholder 2"/>
          <p:cNvSpPr>
            <a:spLocks noGrp="1"/>
          </p:cNvSpPr>
          <p:nvPr>
            <p:ph idx="1"/>
          </p:nvPr>
        </p:nvSpPr>
        <p:spPr/>
        <p:txBody>
          <a:bodyPr>
            <a:normAutofit/>
          </a:bodyPr>
          <a:lstStyle/>
          <a:p>
            <a:pPr marL="514350" indent="-514350">
              <a:lnSpc>
                <a:spcPct val="120000"/>
              </a:lnSpc>
              <a:spcBef>
                <a:spcPts val="0"/>
              </a:spcBef>
              <a:buAutoNum type="arabicPeriod" startAt="6"/>
            </a:pPr>
            <a:r>
              <a:rPr lang="en-US" sz="2200" b="1" dirty="0"/>
              <a:t>Continued alcohol use </a:t>
            </a:r>
            <a:r>
              <a:rPr lang="en-US" sz="2200" dirty="0"/>
              <a:t>despite having persistent or recurrent social or interpersonal problems caused or exacerbated by the effects of alcohol </a:t>
            </a:r>
          </a:p>
          <a:p>
            <a:pPr marL="814388" lvl="1" indent="-514350">
              <a:lnSpc>
                <a:spcPct val="120000"/>
              </a:lnSpc>
              <a:spcBef>
                <a:spcPts val="0"/>
              </a:spcBef>
            </a:pPr>
            <a:r>
              <a:rPr lang="en-US" sz="1600" dirty="0">
                <a:solidFill>
                  <a:srgbClr val="E54125"/>
                </a:solidFill>
              </a:rPr>
              <a:t>“Even though I have a tendency to become angry and, sometimes, violent when I’ve been drinking, I continue to drink and then to suffer the consequences of my anger and fights.”</a:t>
            </a:r>
          </a:p>
          <a:p>
            <a:pPr marL="457200" indent="-457200">
              <a:lnSpc>
                <a:spcPct val="120000"/>
              </a:lnSpc>
              <a:spcBef>
                <a:spcPts val="0"/>
              </a:spcBef>
              <a:buAutoNum type="arabicPeriod" startAt="7"/>
            </a:pPr>
            <a:r>
              <a:rPr lang="en-US" sz="2200" dirty="0"/>
              <a:t>Important social, occupational, or recreational activities are </a:t>
            </a:r>
            <a:r>
              <a:rPr lang="en-US" sz="2200" b="1" dirty="0"/>
              <a:t>given up or reduced </a:t>
            </a:r>
            <a:r>
              <a:rPr lang="en-US" sz="2200" dirty="0"/>
              <a:t>because of alcohol use </a:t>
            </a:r>
          </a:p>
          <a:p>
            <a:pPr marL="757238" lvl="1" indent="-457200">
              <a:lnSpc>
                <a:spcPct val="120000"/>
              </a:lnSpc>
              <a:spcBef>
                <a:spcPts val="0"/>
              </a:spcBef>
            </a:pPr>
            <a:r>
              <a:rPr lang="en-US" sz="1600" dirty="0">
                <a:solidFill>
                  <a:srgbClr val="E54125"/>
                </a:solidFill>
              </a:rPr>
              <a:t>“I used to like to dance and visit with my friends and family but since I’ve started to drink so much, I’ve given up almost everything that doesn’t involve drinking.”</a:t>
            </a:r>
          </a:p>
          <a:p>
            <a:pPr marL="457200" indent="-457200">
              <a:lnSpc>
                <a:spcPct val="120000"/>
              </a:lnSpc>
              <a:spcBef>
                <a:spcPts val="0"/>
              </a:spcBef>
              <a:buAutoNum type="arabicPeriod" startAt="8"/>
            </a:pPr>
            <a:r>
              <a:rPr lang="en-US" sz="2200" dirty="0"/>
              <a:t>Recurrent alcohol use in situations in which it is </a:t>
            </a:r>
            <a:r>
              <a:rPr lang="en-US" sz="2200" b="1" dirty="0"/>
              <a:t>physically hazardous </a:t>
            </a:r>
          </a:p>
          <a:p>
            <a:pPr marL="757238" lvl="1" indent="-457200">
              <a:lnSpc>
                <a:spcPct val="120000"/>
              </a:lnSpc>
              <a:spcBef>
                <a:spcPts val="0"/>
              </a:spcBef>
            </a:pPr>
            <a:r>
              <a:rPr lang="en-US" sz="1600" dirty="0">
                <a:solidFill>
                  <a:srgbClr val="E54125"/>
                </a:solidFill>
              </a:rPr>
              <a:t>“I’ve had three OWIs and have been in two accidents because of my drinking in which I was pretty seriously injured. But every time I can drive, I’ve been drinking.”</a:t>
            </a:r>
          </a:p>
        </p:txBody>
      </p:sp>
    </p:spTree>
    <p:extLst>
      <p:ext uri="{BB962C8B-B14F-4D97-AF65-F5344CB8AC3E}">
        <p14:creationId xmlns:p14="http://schemas.microsoft.com/office/powerpoint/2010/main" val="3140149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 holding a glass of wine&#10;&#10;Description automatically generated">
            <a:extLst>
              <a:ext uri="{FF2B5EF4-FFF2-40B4-BE49-F238E27FC236}">
                <a16:creationId xmlns:a16="http://schemas.microsoft.com/office/drawing/2014/main" id="{6E7D02B5-885E-4600-9BB4-124661F12FDC}"/>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6444" r="26444"/>
          <a:stretch/>
        </p:blipFill>
        <p:spPr/>
      </p:pic>
      <p:sp>
        <p:nvSpPr>
          <p:cNvPr id="2" name="Title 1"/>
          <p:cNvSpPr>
            <a:spLocks noGrp="1"/>
          </p:cNvSpPr>
          <p:nvPr>
            <p:ph type="title"/>
          </p:nvPr>
        </p:nvSpPr>
        <p:spPr/>
        <p:txBody>
          <a:bodyPr>
            <a:normAutofit fontScale="90000"/>
          </a:bodyPr>
          <a:lstStyle/>
          <a:p>
            <a:r>
              <a:rPr lang="en-US" dirty="0"/>
              <a:t>Symptoms of Alcohol Use Disorder</a:t>
            </a:r>
          </a:p>
        </p:txBody>
      </p:sp>
      <p:sp>
        <p:nvSpPr>
          <p:cNvPr id="3" name="Content Placeholder 2"/>
          <p:cNvSpPr>
            <a:spLocks noGrp="1"/>
          </p:cNvSpPr>
          <p:nvPr>
            <p:ph idx="1"/>
          </p:nvPr>
        </p:nvSpPr>
        <p:spPr/>
        <p:txBody>
          <a:bodyPr>
            <a:normAutofit/>
          </a:bodyPr>
          <a:lstStyle/>
          <a:p>
            <a:pPr marL="514350" indent="-514350">
              <a:buAutoNum type="arabicPeriod" startAt="9"/>
            </a:pPr>
            <a:r>
              <a:rPr lang="en-US" sz="2200" b="1" dirty="0"/>
              <a:t>Alcohol use is continued</a:t>
            </a:r>
            <a:r>
              <a:rPr lang="en-US" sz="2200" dirty="0"/>
              <a:t> despite knowledge of having a persistent or recurrent physical or psychological problem that is likely to have been caused or exacerbated by alcohol </a:t>
            </a:r>
          </a:p>
          <a:p>
            <a:pPr marL="814388" lvl="1" indent="-514350"/>
            <a:r>
              <a:rPr lang="en-US" sz="1900" dirty="0">
                <a:solidFill>
                  <a:srgbClr val="E54125"/>
                </a:solidFill>
              </a:rPr>
              <a:t>“Even though I almost always get very depressed after I’ve been drinking for some time, I continue to drink. I don’t know why. It doesn’t make sense to me.”</a:t>
            </a:r>
            <a:endParaRPr lang="en-US" sz="2200" dirty="0">
              <a:solidFill>
                <a:srgbClr val="E54125"/>
              </a:solidFill>
            </a:endParaRPr>
          </a:p>
        </p:txBody>
      </p:sp>
    </p:spTree>
    <p:extLst>
      <p:ext uri="{BB962C8B-B14F-4D97-AF65-F5344CB8AC3E}">
        <p14:creationId xmlns:p14="http://schemas.microsoft.com/office/powerpoint/2010/main" val="1492713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Alcohol Use Disorder</a:t>
            </a:r>
          </a:p>
        </p:txBody>
      </p:sp>
      <p:sp>
        <p:nvSpPr>
          <p:cNvPr id="3" name="Content Placeholder 2"/>
          <p:cNvSpPr>
            <a:spLocks noGrp="1"/>
          </p:cNvSpPr>
          <p:nvPr>
            <p:ph idx="1"/>
          </p:nvPr>
        </p:nvSpPr>
        <p:spPr/>
        <p:txBody>
          <a:bodyPr>
            <a:normAutofit/>
          </a:bodyPr>
          <a:lstStyle/>
          <a:p>
            <a:pPr marL="0" indent="0">
              <a:spcBef>
                <a:spcPts val="1200"/>
              </a:spcBef>
              <a:buNone/>
            </a:pPr>
            <a:r>
              <a:rPr lang="en-US" sz="2400" b="1" dirty="0">
                <a:solidFill>
                  <a:srgbClr val="FF0000"/>
                </a:solidFill>
              </a:rPr>
              <a:t>Tolerance</a:t>
            </a:r>
            <a:r>
              <a:rPr lang="en-US" sz="2400" dirty="0">
                <a:solidFill>
                  <a:srgbClr val="FF0000"/>
                </a:solidFill>
              </a:rPr>
              <a:t> </a:t>
            </a:r>
          </a:p>
          <a:p>
            <a:pPr marL="514350" indent="-514350">
              <a:buFont typeface="+mj-lt"/>
              <a:buAutoNum type="arabicPeriod" startAt="10"/>
            </a:pPr>
            <a:r>
              <a:rPr lang="en-US" sz="2400" dirty="0"/>
              <a:t>A need for markedly increased amounts of alcohol to achieve intoxication or desired effect, or </a:t>
            </a:r>
          </a:p>
          <a:p>
            <a:pPr marL="514350" indent="-514350">
              <a:buFont typeface="+mj-lt"/>
              <a:buAutoNum type="arabicPeriod" startAt="10"/>
            </a:pPr>
            <a:r>
              <a:rPr lang="en-US" sz="2400" dirty="0"/>
              <a:t>A markedly diminished effect with continued use of the same amount of alcohol</a:t>
            </a:r>
          </a:p>
          <a:p>
            <a:pPr marL="0" indent="0">
              <a:spcBef>
                <a:spcPts val="1200"/>
              </a:spcBef>
              <a:buNone/>
            </a:pPr>
            <a:r>
              <a:rPr lang="en-US" sz="2400" b="1" dirty="0">
                <a:solidFill>
                  <a:srgbClr val="FF0000"/>
                </a:solidFill>
              </a:rPr>
              <a:t>Withdrawal</a:t>
            </a:r>
          </a:p>
          <a:p>
            <a:pPr marL="514350" indent="-514350">
              <a:buFont typeface="+mj-lt"/>
              <a:buAutoNum type="arabicPeriod" startAt="12"/>
            </a:pPr>
            <a:r>
              <a:rPr lang="en-US" sz="2400" dirty="0"/>
              <a:t>The characteristic withdrawal syndrome for alcohol, or</a:t>
            </a:r>
          </a:p>
          <a:p>
            <a:pPr marL="514350" indent="-514350">
              <a:buFont typeface="+mj-lt"/>
              <a:buAutoNum type="arabicPeriod" startAt="12"/>
            </a:pPr>
            <a:r>
              <a:rPr lang="en-US" sz="2400" dirty="0"/>
              <a:t>Alcohol (or a closely related substance, such as a benzodiazepine) is taken to relieve or avoid withdrawal symptoms</a:t>
            </a:r>
          </a:p>
        </p:txBody>
      </p:sp>
    </p:spTree>
    <p:extLst>
      <p:ext uri="{BB962C8B-B14F-4D97-AF65-F5344CB8AC3E}">
        <p14:creationId xmlns:p14="http://schemas.microsoft.com/office/powerpoint/2010/main" val="1049659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dirty="0"/>
              <a:t>Course Specifiers</a:t>
            </a:r>
          </a:p>
        </p:txBody>
      </p:sp>
      <p:sp>
        <p:nvSpPr>
          <p:cNvPr id="56323" name="Rectangle 3"/>
          <p:cNvSpPr>
            <a:spLocks noGrp="1" noChangeArrowheads="1"/>
          </p:cNvSpPr>
          <p:nvPr>
            <p:ph idx="1"/>
          </p:nvPr>
        </p:nvSpPr>
        <p:spPr/>
        <p:txBody>
          <a:bodyPr/>
          <a:lstStyle/>
          <a:p>
            <a:pPr eaLnBrk="1" hangingPunct="1">
              <a:lnSpc>
                <a:spcPct val="90000"/>
              </a:lnSpc>
              <a:spcBef>
                <a:spcPct val="40000"/>
              </a:spcBef>
            </a:pPr>
            <a:r>
              <a:rPr lang="en-US" sz="3200" b="1" dirty="0">
                <a:solidFill>
                  <a:srgbClr val="7FBCE7"/>
                </a:solidFill>
              </a:rPr>
              <a:t>DSM-5 simplified Remission Specifiers</a:t>
            </a:r>
          </a:p>
          <a:p>
            <a:pPr marL="463550" indent="-463550" eaLnBrk="1" hangingPunct="1">
              <a:lnSpc>
                <a:spcPct val="90000"/>
              </a:lnSpc>
              <a:spcBef>
                <a:spcPct val="40000"/>
              </a:spcBef>
              <a:buFont typeface="Arial" pitchFamily="34" charset="0"/>
              <a:buChar char="•"/>
            </a:pPr>
            <a:r>
              <a:rPr lang="en-US" sz="3200" b="1" dirty="0">
                <a:solidFill>
                  <a:srgbClr val="E54125"/>
                </a:solidFill>
              </a:rPr>
              <a:t>Early Remission </a:t>
            </a:r>
            <a:r>
              <a:rPr lang="en-US" sz="3200" dirty="0"/>
              <a:t>(patient not meeting any SUD criterion for at least 3 months, but less than 12)</a:t>
            </a:r>
          </a:p>
          <a:p>
            <a:pPr marL="463550" indent="-463550" eaLnBrk="1" hangingPunct="1">
              <a:lnSpc>
                <a:spcPct val="90000"/>
              </a:lnSpc>
              <a:spcBef>
                <a:spcPct val="40000"/>
              </a:spcBef>
              <a:buFont typeface="Arial" pitchFamily="34" charset="0"/>
              <a:buChar char="•"/>
            </a:pPr>
            <a:r>
              <a:rPr lang="en-US" sz="3200" b="1" dirty="0">
                <a:solidFill>
                  <a:srgbClr val="94D2BA"/>
                </a:solidFill>
              </a:rPr>
              <a:t>Sustained Remission </a:t>
            </a:r>
            <a:r>
              <a:rPr lang="en-US" sz="3200" dirty="0"/>
              <a:t>(not meeting any SUD criterion for at least 12 months)   </a:t>
            </a:r>
          </a:p>
          <a:p>
            <a:pPr marL="571500" indent="-571500" eaLnBrk="1" hangingPunct="1">
              <a:lnSpc>
                <a:spcPct val="90000"/>
              </a:lnSpc>
              <a:spcBef>
                <a:spcPct val="40000"/>
              </a:spcBef>
              <a:buFont typeface="Wingdings" panose="05000000000000000000" pitchFamily="2" charset="2"/>
              <a:buChar char="v"/>
            </a:pPr>
            <a:r>
              <a:rPr lang="en-US" sz="3600" b="1" i="1" dirty="0">
                <a:solidFill>
                  <a:srgbClr val="C52982"/>
                </a:solidFill>
              </a:rPr>
              <a:t>“Early partial,” “early full,” “sustained partial,” and “sustained full” remission language is removed.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0910-B462-1A3D-13A6-E51B5C79C7E4}"/>
              </a:ext>
            </a:extLst>
          </p:cNvPr>
          <p:cNvSpPr>
            <a:spLocks noGrp="1"/>
          </p:cNvSpPr>
          <p:nvPr>
            <p:ph type="title"/>
          </p:nvPr>
        </p:nvSpPr>
        <p:spPr/>
        <p:txBody>
          <a:bodyPr/>
          <a:lstStyle/>
          <a:p>
            <a:r>
              <a:rPr lang="en-US" dirty="0"/>
              <a:t>Quiz Question #5</a:t>
            </a:r>
          </a:p>
        </p:txBody>
      </p:sp>
      <p:sp>
        <p:nvSpPr>
          <p:cNvPr id="3" name="Content Placeholder 2">
            <a:extLst>
              <a:ext uri="{FF2B5EF4-FFF2-40B4-BE49-F238E27FC236}">
                <a16:creationId xmlns:a16="http://schemas.microsoft.com/office/drawing/2014/main" id="{F81E4A75-1092-46BE-5E6E-191C5AE17249}"/>
              </a:ext>
            </a:extLst>
          </p:cNvPr>
          <p:cNvSpPr>
            <a:spLocks noGrp="1"/>
          </p:cNvSpPr>
          <p:nvPr>
            <p:ph idx="1"/>
          </p:nvPr>
        </p:nvSpPr>
        <p:spPr/>
        <p:txBody>
          <a:bodyPr/>
          <a:lstStyle/>
          <a:p>
            <a:pPr marL="0" indent="0">
              <a:buNone/>
            </a:pPr>
            <a:r>
              <a:rPr lang="en-US" dirty="0"/>
              <a:t>Which of the following substances can cause life threatening physical withdrawal symptoms?</a:t>
            </a:r>
          </a:p>
          <a:p>
            <a:pPr marL="742950" indent="-742950">
              <a:buAutoNum type="alphaLcParenR"/>
            </a:pPr>
            <a:r>
              <a:rPr lang="en-US" dirty="0"/>
              <a:t>Alcohol</a:t>
            </a:r>
          </a:p>
          <a:p>
            <a:pPr marL="742950" indent="-742950">
              <a:buAutoNum type="alphaLcParenR"/>
            </a:pPr>
            <a:r>
              <a:rPr lang="en-US" dirty="0"/>
              <a:t>Opioids</a:t>
            </a:r>
          </a:p>
          <a:p>
            <a:pPr marL="742950" indent="-742950">
              <a:buAutoNum type="alphaLcParenR"/>
            </a:pPr>
            <a:r>
              <a:rPr lang="en-US" dirty="0"/>
              <a:t>Benzodiazepines</a:t>
            </a:r>
          </a:p>
          <a:p>
            <a:pPr marL="742950" indent="-742950">
              <a:buAutoNum type="alphaLcParenR"/>
            </a:pPr>
            <a:r>
              <a:rPr lang="en-US" dirty="0"/>
              <a:t>a and c</a:t>
            </a:r>
          </a:p>
          <a:p>
            <a:pPr marL="742950" indent="-742950">
              <a:buAutoNum type="alphaLcParenR"/>
            </a:pPr>
            <a:r>
              <a:rPr lang="en-US" dirty="0"/>
              <a:t>All of the above </a:t>
            </a:r>
          </a:p>
          <a:p>
            <a:pPr marL="742950" indent="-742950">
              <a:buAutoNum type="alphaLcParenR"/>
            </a:pPr>
            <a:endParaRPr lang="en-US" dirty="0"/>
          </a:p>
        </p:txBody>
      </p:sp>
    </p:spTree>
    <p:extLst>
      <p:ext uri="{BB962C8B-B14F-4D97-AF65-F5344CB8AC3E}">
        <p14:creationId xmlns:p14="http://schemas.microsoft.com/office/powerpoint/2010/main" val="1529066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3"/>
          <p:cNvSpPr>
            <a:spLocks noGrp="1" noChangeArrowheads="1"/>
          </p:cNvSpPr>
          <p:nvPr>
            <p:ph type="title"/>
          </p:nvPr>
        </p:nvSpPr>
        <p:spPr/>
        <p:txBody>
          <a:bodyPr/>
          <a:lstStyle/>
          <a:p>
            <a:r>
              <a:rPr lang="en-US" dirty="0"/>
              <a:t>Recovery-Oriented Systems of Care (ROSC)</a:t>
            </a:r>
          </a:p>
        </p:txBody>
      </p:sp>
      <p:sp>
        <p:nvSpPr>
          <p:cNvPr id="2" name="Text Placeholder 1">
            <a:extLst>
              <a:ext uri="{FF2B5EF4-FFF2-40B4-BE49-F238E27FC236}">
                <a16:creationId xmlns:a16="http://schemas.microsoft.com/office/drawing/2014/main" id="{1CC70506-38FF-4292-BD9A-1A87E236ECBF}"/>
              </a:ext>
            </a:extLst>
          </p:cNvPr>
          <p:cNvSpPr>
            <a:spLocks noGrp="1"/>
          </p:cNvSpPr>
          <p:nvPr>
            <p:ph type="body" idx="1"/>
          </p:nvPr>
        </p:nvSpPr>
        <p:spPr/>
        <p:txBody>
          <a:bodyP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holding hands&#10;&#10;Description automatically generated">
            <a:extLst>
              <a:ext uri="{FF2B5EF4-FFF2-40B4-BE49-F238E27FC236}">
                <a16:creationId xmlns:a16="http://schemas.microsoft.com/office/drawing/2014/main" id="{A6C4AF11-5412-4DC2-8A02-2C864B0BDA7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72" r="26272"/>
          <a:stretch/>
        </p:blipFill>
        <p:spPr/>
      </p:pic>
      <p:sp>
        <p:nvSpPr>
          <p:cNvPr id="61443" name="Rectangle 2"/>
          <p:cNvSpPr>
            <a:spLocks noGrp="1" noChangeArrowheads="1"/>
          </p:cNvSpPr>
          <p:nvPr>
            <p:ph type="title"/>
          </p:nvPr>
        </p:nvSpPr>
        <p:spPr/>
        <p:txBody>
          <a:bodyPr>
            <a:normAutofit fontScale="90000"/>
          </a:bodyPr>
          <a:lstStyle/>
          <a:p>
            <a:r>
              <a:rPr lang="en-US" dirty="0"/>
              <a:t>Recovery Oriented Systems of Care: A Paradigm Shift</a:t>
            </a:r>
          </a:p>
        </p:txBody>
      </p:sp>
      <p:sp>
        <p:nvSpPr>
          <p:cNvPr id="62467" name="Rectangle 3"/>
          <p:cNvSpPr>
            <a:spLocks noGrp="1" noChangeArrowheads="1"/>
          </p:cNvSpPr>
          <p:nvPr>
            <p:ph idx="1"/>
          </p:nvPr>
        </p:nvSpPr>
        <p:spPr/>
        <p:txBody>
          <a:bodyPr/>
          <a:lstStyle/>
          <a:p>
            <a:pPr marL="0" indent="0">
              <a:buNone/>
            </a:pPr>
            <a:r>
              <a:rPr lang="en-US" dirty="0"/>
              <a:t>Recovery-Oriented Systems of Care shifts the question from: </a:t>
            </a:r>
          </a:p>
          <a:p>
            <a:pPr marL="0" indent="0">
              <a:buNone/>
            </a:pPr>
            <a:r>
              <a:rPr lang="en-US" i="1" dirty="0">
                <a:solidFill>
                  <a:srgbClr val="C52982"/>
                </a:solidFill>
              </a:rPr>
              <a:t>“How do we get the patient into treatment?” </a:t>
            </a:r>
          </a:p>
          <a:p>
            <a:pPr marL="0" indent="0">
              <a:buNone/>
            </a:pPr>
            <a:r>
              <a:rPr lang="en-US" dirty="0"/>
              <a:t>To: </a:t>
            </a:r>
            <a:r>
              <a:rPr lang="en-US" i="1" dirty="0">
                <a:solidFill>
                  <a:srgbClr val="7FBCE7"/>
                </a:solidFill>
              </a:rPr>
              <a:t>“How do we support the process of recovery within the person’s environment?”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front of a window&#10;&#10;Description automatically generated">
            <a:extLst>
              <a:ext uri="{FF2B5EF4-FFF2-40B4-BE49-F238E27FC236}">
                <a16:creationId xmlns:a16="http://schemas.microsoft.com/office/drawing/2014/main" id="{1FD73899-8221-447B-B9BB-046B93C2728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301" r="26301"/>
          <a:stretch/>
        </p:blipFill>
        <p:spPr/>
      </p:pic>
      <p:sp>
        <p:nvSpPr>
          <p:cNvPr id="3" name="Title 2">
            <a:extLst>
              <a:ext uri="{FF2B5EF4-FFF2-40B4-BE49-F238E27FC236}">
                <a16:creationId xmlns:a16="http://schemas.microsoft.com/office/drawing/2014/main" id="{8FFBA06B-7D92-41EC-A337-4085FA079960}"/>
              </a:ext>
            </a:extLst>
          </p:cNvPr>
          <p:cNvSpPr>
            <a:spLocks noGrp="1"/>
          </p:cNvSpPr>
          <p:nvPr>
            <p:ph type="title"/>
          </p:nvPr>
        </p:nvSpPr>
        <p:spPr/>
        <p:txBody>
          <a:bodyPr/>
          <a:lstStyle/>
          <a:p>
            <a:r>
              <a:rPr lang="en-US" dirty="0"/>
              <a:t>Quiz Question #6</a:t>
            </a:r>
          </a:p>
        </p:txBody>
      </p:sp>
      <p:sp>
        <p:nvSpPr>
          <p:cNvPr id="4" name="Content Placeholder 3">
            <a:extLst>
              <a:ext uri="{FF2B5EF4-FFF2-40B4-BE49-F238E27FC236}">
                <a16:creationId xmlns:a16="http://schemas.microsoft.com/office/drawing/2014/main" id="{0414DD87-2AAC-450A-8DE5-C46EA87F48B8}"/>
              </a:ext>
            </a:extLst>
          </p:cNvPr>
          <p:cNvSpPr>
            <a:spLocks noGrp="1"/>
          </p:cNvSpPr>
          <p:nvPr>
            <p:ph idx="1"/>
          </p:nvPr>
        </p:nvSpPr>
        <p:spPr/>
        <p:txBody>
          <a:bodyPr>
            <a:normAutofit fontScale="85000" lnSpcReduction="20000"/>
          </a:bodyPr>
          <a:lstStyle/>
          <a:p>
            <a:pPr marL="0" indent="0">
              <a:buNone/>
            </a:pPr>
            <a:r>
              <a:rPr lang="en-US" dirty="0"/>
              <a:t>Which if the following is </a:t>
            </a:r>
            <a:r>
              <a:rPr lang="en-US" u="sng" dirty="0"/>
              <a:t>not</a:t>
            </a:r>
            <a:r>
              <a:rPr lang="en-US" dirty="0"/>
              <a:t> a key component of the ROSC approach?</a:t>
            </a:r>
          </a:p>
          <a:p>
            <a:pPr marL="514350" indent="-514350">
              <a:buAutoNum type="alphaLcParenR"/>
            </a:pPr>
            <a:r>
              <a:rPr lang="en-US" dirty="0"/>
              <a:t>Various support systems need to work separately with the patient</a:t>
            </a:r>
          </a:p>
          <a:p>
            <a:pPr marL="514350" indent="-514350">
              <a:buFont typeface="Arial" pitchFamily="34" charset="0"/>
              <a:buAutoNum type="alphaLcParenR"/>
            </a:pPr>
            <a:r>
              <a:rPr lang="en-US" dirty="0"/>
              <a:t>Builds on strengths and resilience of the patient</a:t>
            </a:r>
          </a:p>
          <a:p>
            <a:pPr marL="514350" indent="-514350">
              <a:buFont typeface="Arial" pitchFamily="34" charset="0"/>
              <a:buAutoNum type="alphaLcParenR"/>
            </a:pPr>
            <a:r>
              <a:rPr lang="en-US" dirty="0"/>
              <a:t>Offer comprehensive menu of services that can be adjusted to meet the needs of the patient </a:t>
            </a:r>
          </a:p>
          <a:p>
            <a:pPr marL="514350" indent="-514350">
              <a:buFont typeface="Arial" pitchFamily="34" charset="0"/>
              <a:buAutoNum type="alphaLcParenR"/>
            </a:pPr>
            <a:r>
              <a:rPr lang="en-US" dirty="0"/>
              <a:t>Adjustable to the patient’s pace and recovery process</a:t>
            </a:r>
          </a:p>
          <a:p>
            <a:endParaRPr lang="en-US" dirty="0"/>
          </a:p>
          <a:p>
            <a:pPr marL="514350" indent="-514350">
              <a:buFont typeface="Arial" pitchFamily="34" charset="0"/>
              <a:buAutoNum type="alphaLcParenR"/>
            </a:pPr>
            <a:endParaRPr lang="en-US" dirty="0"/>
          </a:p>
          <a:p>
            <a:pPr marL="514350" indent="-514350">
              <a:buFont typeface="Arial" pitchFamily="34" charset="0"/>
              <a:buAutoNum type="alphaLcParenR"/>
            </a:pPr>
            <a:endParaRPr lang="en-US" dirty="0"/>
          </a:p>
          <a:p>
            <a:pPr marL="514350" indent="-514350">
              <a:buAutoNum type="alphaLcParenR"/>
            </a:pPr>
            <a:endParaRPr lang="en-US" dirty="0"/>
          </a:p>
          <a:p>
            <a:pPr marL="514350" indent="-514350">
              <a:buAutoNum type="alphaLcParenR"/>
            </a:pPr>
            <a:endParaRPr lang="en-US" dirty="0"/>
          </a:p>
          <a:p>
            <a:endParaRPr lang="en-US" dirty="0"/>
          </a:p>
        </p:txBody>
      </p:sp>
    </p:spTree>
    <p:extLst>
      <p:ext uri="{BB962C8B-B14F-4D97-AF65-F5344CB8AC3E}">
        <p14:creationId xmlns:p14="http://schemas.microsoft.com/office/powerpoint/2010/main" val="285904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eaLnBrk="1" hangingPunct="1"/>
            <a:r>
              <a:rPr lang="en-US" dirty="0"/>
              <a:t>Recovery Oriented Systems of Care</a:t>
            </a:r>
          </a:p>
        </p:txBody>
      </p:sp>
      <p:sp>
        <p:nvSpPr>
          <p:cNvPr id="62466" name="Content Placeholder 2"/>
          <p:cNvSpPr>
            <a:spLocks noGrp="1"/>
          </p:cNvSpPr>
          <p:nvPr>
            <p:ph idx="1"/>
          </p:nvPr>
        </p:nvSpPr>
        <p:spPr/>
        <p:txBody>
          <a:bodyPr/>
          <a:lstStyle/>
          <a:p>
            <a:pPr marL="463550" indent="-463550" eaLnBrk="1" hangingPunct="1">
              <a:buFont typeface="Arial" pitchFamily="34" charset="0"/>
              <a:buChar char="•"/>
            </a:pPr>
            <a:r>
              <a:rPr lang="en-US" dirty="0"/>
              <a:t>Treatment agencies are considered one of many resources for the patient</a:t>
            </a:r>
          </a:p>
          <a:p>
            <a:pPr marL="463550" indent="-463550" eaLnBrk="1" hangingPunct="1">
              <a:buFont typeface="Arial" pitchFamily="34" charset="0"/>
              <a:buChar char="•"/>
            </a:pPr>
            <a:r>
              <a:rPr lang="en-US" dirty="0"/>
              <a:t>No one source  is more important than another</a:t>
            </a:r>
          </a:p>
          <a:p>
            <a:pPr marL="463550" indent="-463550" eaLnBrk="1" hangingPunct="1">
              <a:buFont typeface="Arial" pitchFamily="34" charset="0"/>
              <a:buChar char="•"/>
            </a:pPr>
            <a:r>
              <a:rPr lang="en-US" dirty="0"/>
              <a:t>Various support systems need to work together very closely with the patient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1E516702-3687-4C82-B026-FA3C66B2FC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77" r="557"/>
          <a:stretch/>
        </p:blipFill>
        <p:spPr>
          <a:xfrm>
            <a:off x="4038600" y="0"/>
            <a:ext cx="8153400" cy="6858000"/>
          </a:xfrm>
        </p:spPr>
      </p:pic>
      <p:sp>
        <p:nvSpPr>
          <p:cNvPr id="9" name="Content Placeholder 8">
            <a:extLst>
              <a:ext uri="{FF2B5EF4-FFF2-40B4-BE49-F238E27FC236}">
                <a16:creationId xmlns:a16="http://schemas.microsoft.com/office/drawing/2014/main" id="{7669C7DF-AD81-4476-9A56-1862D85E5720}"/>
              </a:ext>
            </a:extLst>
          </p:cNvPr>
          <p:cNvSpPr>
            <a:spLocks noGrp="1"/>
          </p:cNvSpPr>
          <p:nvPr>
            <p:ph idx="1"/>
          </p:nvPr>
        </p:nvSpPr>
        <p:spPr>
          <a:xfrm>
            <a:off x="228600" y="365126"/>
            <a:ext cx="5410200" cy="6224210"/>
          </a:xfrm>
        </p:spPr>
        <p:txBody>
          <a:bodyPr>
            <a:normAutofit/>
          </a:bodyPr>
          <a:lstStyle/>
          <a:p>
            <a:pPr marL="0" indent="0">
              <a:buNone/>
            </a:pPr>
            <a:r>
              <a:rPr lang="en-US" dirty="0"/>
              <a:t>ROSC support person-centered and self-directed approaches to care that build on the personal responsibility, strengths, and resilience of individuals, families and communities to achieve health, wellness, and recovery from substance related disorders</a:t>
            </a:r>
          </a:p>
          <a:p>
            <a:endParaRPr lang="en-US" dirty="0"/>
          </a:p>
        </p:txBody>
      </p:sp>
    </p:spTree>
    <p:extLst>
      <p:ext uri="{BB962C8B-B14F-4D97-AF65-F5344CB8AC3E}">
        <p14:creationId xmlns:p14="http://schemas.microsoft.com/office/powerpoint/2010/main" val="338621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Multi-dimensional Assessment</a:t>
            </a:r>
            <a:endParaRPr lang="en-US" dirty="0"/>
          </a:p>
        </p:txBody>
      </p:sp>
      <p:sp>
        <p:nvSpPr>
          <p:cNvPr id="27651" name="Rectangle 3"/>
          <p:cNvSpPr>
            <a:spLocks noGrp="1" noChangeArrowheads="1"/>
          </p:cNvSpPr>
          <p:nvPr>
            <p:ph idx="1"/>
          </p:nvPr>
        </p:nvSpPr>
        <p:spPr/>
        <p:txBody>
          <a:bodyPr/>
          <a:lstStyle/>
          <a:p>
            <a:pPr marL="0" indent="0">
              <a:buNone/>
            </a:pPr>
            <a:r>
              <a:rPr lang="en-US" dirty="0"/>
              <a:t>Information is sought along 3 dimensions:</a:t>
            </a:r>
          </a:p>
          <a:p>
            <a:endParaRPr lang="en-US" dirty="0"/>
          </a:p>
          <a:p>
            <a:r>
              <a:rPr lang="en-US" dirty="0"/>
              <a:t>The use of alcohol and drugs</a:t>
            </a:r>
          </a:p>
          <a:p>
            <a:r>
              <a:rPr lang="en-US" dirty="0"/>
              <a:t>The signs and symptoms of alcohol and drug use</a:t>
            </a:r>
          </a:p>
          <a:p>
            <a:r>
              <a:rPr lang="en-US" dirty="0"/>
              <a:t>The consequences of alcohol and drug use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669C7DF-AD81-4476-9A56-1862D85E5720}"/>
              </a:ext>
            </a:extLst>
          </p:cNvPr>
          <p:cNvSpPr>
            <a:spLocks noGrp="1"/>
          </p:cNvSpPr>
          <p:nvPr>
            <p:ph idx="1"/>
          </p:nvPr>
        </p:nvSpPr>
        <p:spPr>
          <a:xfrm>
            <a:off x="358219" y="304800"/>
            <a:ext cx="3375581" cy="6284535"/>
          </a:xfrm>
        </p:spPr>
        <p:txBody>
          <a:bodyPr>
            <a:normAutofit fontScale="92500" lnSpcReduction="10000"/>
          </a:bodyPr>
          <a:lstStyle/>
          <a:p>
            <a:r>
              <a:rPr lang="en-US" dirty="0"/>
              <a:t>ROSC offer a comprehensive menu of services and supports that can be combined and readily adjusted to meet the individual’s needs and chosen pathways to recovery</a:t>
            </a:r>
          </a:p>
          <a:p>
            <a:endParaRPr lang="en-US" dirty="0"/>
          </a:p>
        </p:txBody>
      </p:sp>
      <p:pic>
        <p:nvPicPr>
          <p:cNvPr id="10" name="Content Placeholder 5">
            <a:extLst>
              <a:ext uri="{FF2B5EF4-FFF2-40B4-BE49-F238E27FC236}">
                <a16:creationId xmlns:a16="http://schemas.microsoft.com/office/drawing/2014/main" id="{1E516702-3687-4C82-B026-FA3C66B2FC9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4022725" y="0"/>
            <a:ext cx="8169275" cy="6858000"/>
          </a:xfrm>
        </p:spPr>
      </p:pic>
    </p:spTree>
    <p:extLst>
      <p:ext uri="{BB962C8B-B14F-4D97-AF65-F5344CB8AC3E}">
        <p14:creationId xmlns:p14="http://schemas.microsoft.com/office/powerpoint/2010/main" val="611793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nvPr>
        </p:nvSpPr>
        <p:spPr/>
        <p:txBody>
          <a:bodyPr/>
          <a:lstStyle/>
          <a:p>
            <a:pPr eaLnBrk="1" hangingPunct="1"/>
            <a:r>
              <a:rPr lang="en-US" dirty="0"/>
              <a:t>Recovery Oriented Systems of Care</a:t>
            </a:r>
          </a:p>
        </p:txBody>
      </p:sp>
      <p:sp>
        <p:nvSpPr>
          <p:cNvPr id="65538" name="Content Placeholder 2"/>
          <p:cNvSpPr>
            <a:spLocks noGrp="1"/>
          </p:cNvSpPr>
          <p:nvPr>
            <p:ph idx="1"/>
          </p:nvPr>
        </p:nvSpPr>
        <p:spPr/>
        <p:txBody>
          <a:bodyPr/>
          <a:lstStyle/>
          <a:p>
            <a:pPr eaLnBrk="1" hangingPunct="1"/>
            <a:r>
              <a:rPr lang="en-US" dirty="0"/>
              <a:t>Person centered and self-directed care</a:t>
            </a:r>
          </a:p>
          <a:p>
            <a:pPr lvl="1" eaLnBrk="1" hangingPunct="1"/>
            <a:r>
              <a:rPr lang="en-US" dirty="0"/>
              <a:t>Building on strengths and resilience in the patient</a:t>
            </a:r>
          </a:p>
          <a:p>
            <a:pPr lvl="1" eaLnBrk="1" hangingPunct="1"/>
            <a:r>
              <a:rPr lang="en-US" dirty="0"/>
              <a:t>Involving families and communities to take some responsibilities for their health, wellness and recovery from mental illness</a:t>
            </a:r>
          </a:p>
          <a:p>
            <a:pPr lvl="1" eaLnBrk="1" hangingPunct="1"/>
            <a:r>
              <a:rPr lang="en-US" dirty="0"/>
              <a:t>Offer comprehensive menu of services that can be adjusted to meet the needs of the patient </a:t>
            </a:r>
          </a:p>
          <a:p>
            <a:pPr lvl="1" eaLnBrk="1" hangingPunct="1"/>
            <a:r>
              <a:rPr lang="en-US" dirty="0"/>
              <a:t>Adjustable to the patient’s pace and recovery process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Recovery Oriented Systems of Care</a:t>
            </a:r>
          </a:p>
        </p:txBody>
      </p:sp>
      <p:sp>
        <p:nvSpPr>
          <p:cNvPr id="66562" name="Rectangle 2"/>
          <p:cNvSpPr>
            <a:spLocks noGrp="1" noChangeArrowheads="1"/>
          </p:cNvSpPr>
          <p:nvPr>
            <p:ph idx="1"/>
          </p:nvPr>
        </p:nvSpPr>
        <p:spPr/>
        <p:txBody>
          <a:bodyPr>
            <a:normAutofit fontScale="92500" lnSpcReduction="20000"/>
          </a:bodyPr>
          <a:lstStyle/>
          <a:p>
            <a:r>
              <a:rPr lang="en-US" dirty="0"/>
              <a:t>Encompass and coordinate the operations of multiple systems, providing </a:t>
            </a:r>
            <a:r>
              <a:rPr lang="en-US" i="1" dirty="0">
                <a:solidFill>
                  <a:srgbClr val="C52982"/>
                </a:solidFill>
              </a:rPr>
              <a:t>responsive, outcomes-driven approaches to care</a:t>
            </a:r>
          </a:p>
          <a:p>
            <a:endParaRPr lang="en-US" dirty="0"/>
          </a:p>
          <a:p>
            <a:r>
              <a:rPr lang="en-US" dirty="0"/>
              <a:t>Require an </a:t>
            </a:r>
            <a:r>
              <a:rPr lang="en-US" i="1" dirty="0">
                <a:solidFill>
                  <a:srgbClr val="C52982"/>
                </a:solidFill>
              </a:rPr>
              <a:t>ongoing process of systems improvement </a:t>
            </a:r>
            <a:r>
              <a:rPr lang="en-US" dirty="0"/>
              <a:t>that incorporates the experiences of those in recovery and their family members</a:t>
            </a:r>
          </a:p>
          <a:p>
            <a:endParaRPr lang="en-US" dirty="0"/>
          </a:p>
          <a:p>
            <a:r>
              <a:rPr lang="en-US" dirty="0"/>
              <a:t>Effect our </a:t>
            </a:r>
            <a:r>
              <a:rPr lang="en-US" i="1" dirty="0">
                <a:solidFill>
                  <a:srgbClr val="C52982"/>
                </a:solidFill>
              </a:rPr>
              <a:t>involvement in the assessment process:</a:t>
            </a:r>
            <a:r>
              <a:rPr lang="en-US" i="1" dirty="0">
                <a:solidFill>
                  <a:srgbClr val="F3EA20"/>
                </a:solidFill>
              </a:rPr>
              <a:t> </a:t>
            </a:r>
            <a:r>
              <a:rPr lang="en-US" dirty="0"/>
              <a:t>patient is an equal partner in the assessment process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baby&#10;&#10;Description automatically generated">
            <a:extLst>
              <a:ext uri="{FF2B5EF4-FFF2-40B4-BE49-F238E27FC236}">
                <a16:creationId xmlns:a16="http://schemas.microsoft.com/office/drawing/2014/main" id="{AAB4D124-CE0E-4424-BB11-8311E4FF0E9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301" r="26301"/>
          <a:stretch/>
        </p:blipFill>
        <p:spPr/>
      </p:pic>
      <p:sp>
        <p:nvSpPr>
          <p:cNvPr id="67587" name="Title 1"/>
          <p:cNvSpPr>
            <a:spLocks noGrp="1"/>
          </p:cNvSpPr>
          <p:nvPr>
            <p:ph type="title"/>
          </p:nvPr>
        </p:nvSpPr>
        <p:spPr/>
        <p:txBody>
          <a:bodyPr>
            <a:noAutofit/>
          </a:bodyPr>
          <a:lstStyle/>
          <a:p>
            <a:r>
              <a:rPr lang="en-US" sz="3600" dirty="0"/>
              <a:t>Elements of </a:t>
            </a:r>
            <a:br>
              <a:rPr lang="en-US" sz="3600" dirty="0"/>
            </a:br>
            <a:r>
              <a:rPr lang="en-US" sz="3600" dirty="0"/>
              <a:t>Recovery Oriented Systems of Care</a:t>
            </a:r>
          </a:p>
        </p:txBody>
      </p:sp>
      <p:sp>
        <p:nvSpPr>
          <p:cNvPr id="67586" name="Content Placeholder 2"/>
          <p:cNvSpPr>
            <a:spLocks noGrp="1"/>
          </p:cNvSpPr>
          <p:nvPr>
            <p:ph idx="1"/>
          </p:nvPr>
        </p:nvSpPr>
        <p:spPr/>
        <p:txBody>
          <a:bodyPr>
            <a:normAutofit fontScale="92500" lnSpcReduction="20000"/>
          </a:bodyPr>
          <a:lstStyle/>
          <a:p>
            <a:r>
              <a:rPr lang="en-US" dirty="0"/>
              <a:t>Person centered</a:t>
            </a:r>
          </a:p>
          <a:p>
            <a:pPr lvl="1"/>
            <a:r>
              <a:rPr lang="en-US" dirty="0">
                <a:solidFill>
                  <a:schemeClr val="tx1"/>
                </a:solidFill>
              </a:rPr>
              <a:t>Individualized</a:t>
            </a:r>
          </a:p>
          <a:p>
            <a:pPr lvl="1"/>
            <a:r>
              <a:rPr lang="en-US" dirty="0">
                <a:solidFill>
                  <a:schemeClr val="tx1"/>
                </a:solidFill>
              </a:rPr>
              <a:t>Responsive to culture and personal belief systems</a:t>
            </a:r>
          </a:p>
          <a:p>
            <a:pPr lvl="1"/>
            <a:r>
              <a:rPr lang="en-US" dirty="0">
                <a:solidFill>
                  <a:schemeClr val="tx1"/>
                </a:solidFill>
              </a:rPr>
              <a:t>Community based</a:t>
            </a:r>
          </a:p>
          <a:p>
            <a:pPr lvl="1"/>
            <a:r>
              <a:rPr lang="en-US" dirty="0">
                <a:solidFill>
                  <a:schemeClr val="tx1"/>
                </a:solidFill>
              </a:rPr>
              <a:t>Commitment to peer services</a:t>
            </a:r>
          </a:p>
          <a:p>
            <a:pPr lvl="1"/>
            <a:r>
              <a:rPr lang="en-US" dirty="0">
                <a:solidFill>
                  <a:schemeClr val="tx1"/>
                </a:solidFill>
              </a:rPr>
              <a:t>Involvement of families and other allies</a:t>
            </a:r>
          </a:p>
          <a:p>
            <a:pPr lvl="1"/>
            <a:r>
              <a:rPr lang="en-US" dirty="0">
                <a:solidFill>
                  <a:schemeClr val="tx1"/>
                </a:solidFill>
              </a:rPr>
              <a:t>Ongoing monitoring and outreach</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Elements of </a:t>
            </a:r>
            <a:br>
              <a:rPr lang="en-US" dirty="0"/>
            </a:br>
            <a:r>
              <a:rPr lang="en-US" dirty="0"/>
              <a:t>Recovery Oriented Systems of Care</a:t>
            </a:r>
          </a:p>
        </p:txBody>
      </p:sp>
      <p:sp>
        <p:nvSpPr>
          <p:cNvPr id="68610" name="Content Placeholder 2"/>
          <p:cNvSpPr>
            <a:spLocks noGrp="1"/>
          </p:cNvSpPr>
          <p:nvPr>
            <p:ph idx="1"/>
          </p:nvPr>
        </p:nvSpPr>
        <p:spPr/>
        <p:txBody>
          <a:bodyPr>
            <a:normAutofit lnSpcReduction="10000"/>
          </a:bodyPr>
          <a:lstStyle/>
          <a:p>
            <a:r>
              <a:rPr lang="en-US"/>
              <a:t>Cost effective</a:t>
            </a:r>
          </a:p>
          <a:p>
            <a:pPr lvl="1"/>
            <a:r>
              <a:rPr lang="en-US"/>
              <a:t>Outcomes oriented</a:t>
            </a:r>
          </a:p>
          <a:p>
            <a:pPr lvl="1"/>
            <a:r>
              <a:rPr lang="en-US"/>
              <a:t>Integration of services resulting in no duplication of services</a:t>
            </a:r>
          </a:p>
          <a:p>
            <a:pPr lvl="1"/>
            <a:r>
              <a:rPr lang="en-US"/>
              <a:t>Competency based</a:t>
            </a:r>
          </a:p>
          <a:p>
            <a:pPr lvl="1"/>
            <a:r>
              <a:rPr lang="en-US"/>
              <a:t>Effective use of collaborators and partners</a:t>
            </a:r>
          </a:p>
          <a:p>
            <a:pPr lvl="1"/>
            <a:r>
              <a:rPr lang="en-US"/>
              <a:t>System-wide education and training</a:t>
            </a:r>
          </a:p>
          <a:p>
            <a:pPr lvl="1"/>
            <a:r>
              <a:rPr lang="en-US"/>
              <a:t>Continuum of care</a:t>
            </a:r>
          </a:p>
          <a:p>
            <a:pPr lvl="1"/>
            <a:r>
              <a:rPr lang="en-US"/>
              <a:t>Research based</a:t>
            </a:r>
          </a:p>
          <a:p>
            <a:pPr lvl="1"/>
            <a:r>
              <a:rPr lang="en-US"/>
              <a:t>Flexible funding</a:t>
            </a:r>
          </a:p>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t>ASAM Criteria</a:t>
            </a:r>
            <a:br>
              <a:rPr lang="en-US" dirty="0"/>
            </a:br>
            <a:r>
              <a:rPr lang="en-US" sz="4400" dirty="0"/>
              <a:t>Dimensions, Risk-ratings, and Levels of Care</a:t>
            </a:r>
            <a:endParaRPr lang="en-US" dirty="0"/>
          </a:p>
        </p:txBody>
      </p:sp>
      <p:sp>
        <p:nvSpPr>
          <p:cNvPr id="2" name="Text Placeholder 1">
            <a:extLst>
              <a:ext uri="{FF2B5EF4-FFF2-40B4-BE49-F238E27FC236}">
                <a16:creationId xmlns:a16="http://schemas.microsoft.com/office/drawing/2014/main" id="{9D6D7542-F852-4282-A8ED-FB4EC6253B76}"/>
              </a:ext>
            </a:extLst>
          </p:cNvPr>
          <p:cNvSpPr>
            <a:spLocks noGrp="1"/>
          </p:cNvSpPr>
          <p:nvPr>
            <p:ph type="body" idx="1"/>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person&#10;&#10;Description automatically generated">
            <a:extLst>
              <a:ext uri="{FF2B5EF4-FFF2-40B4-BE49-F238E27FC236}">
                <a16:creationId xmlns:a16="http://schemas.microsoft.com/office/drawing/2014/main" id="{98CBB0F9-24B8-47D0-A56E-BC450E4F09D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4444" r="14444"/>
          <a:stretch/>
        </p:blipFill>
        <p:spPr/>
      </p:pic>
      <p:sp>
        <p:nvSpPr>
          <p:cNvPr id="2" name="Title 1">
            <a:extLst>
              <a:ext uri="{FF2B5EF4-FFF2-40B4-BE49-F238E27FC236}">
                <a16:creationId xmlns:a16="http://schemas.microsoft.com/office/drawing/2014/main" id="{A4063B45-EB39-4258-8363-F98001CC5B75}"/>
              </a:ext>
            </a:extLst>
          </p:cNvPr>
          <p:cNvSpPr>
            <a:spLocks noGrp="1"/>
          </p:cNvSpPr>
          <p:nvPr>
            <p:ph type="title"/>
          </p:nvPr>
        </p:nvSpPr>
        <p:spPr/>
        <p:txBody>
          <a:bodyPr/>
          <a:lstStyle/>
          <a:p>
            <a:r>
              <a:rPr lang="en-US" dirty="0"/>
              <a:t>Quiz Question #7</a:t>
            </a:r>
          </a:p>
        </p:txBody>
      </p:sp>
      <p:sp>
        <p:nvSpPr>
          <p:cNvPr id="3" name="Content Placeholder 2">
            <a:extLst>
              <a:ext uri="{FF2B5EF4-FFF2-40B4-BE49-F238E27FC236}">
                <a16:creationId xmlns:a16="http://schemas.microsoft.com/office/drawing/2014/main" id="{7CB8E49F-9853-4363-A007-3FD0A70A4FA2}"/>
              </a:ext>
            </a:extLst>
          </p:cNvPr>
          <p:cNvSpPr>
            <a:spLocks noGrp="1"/>
          </p:cNvSpPr>
          <p:nvPr>
            <p:ph idx="1"/>
          </p:nvPr>
        </p:nvSpPr>
        <p:spPr/>
        <p:txBody>
          <a:bodyPr>
            <a:normAutofit fontScale="92500" lnSpcReduction="10000"/>
          </a:bodyPr>
          <a:lstStyle/>
          <a:p>
            <a:pPr marL="0" indent="0">
              <a:buNone/>
            </a:pPr>
            <a:r>
              <a:rPr lang="en-US" dirty="0"/>
              <a:t>What does ASAM stand for? </a:t>
            </a:r>
          </a:p>
          <a:p>
            <a:endParaRPr lang="en-US" dirty="0"/>
          </a:p>
          <a:p>
            <a:pPr marL="514350" indent="-514350">
              <a:buFont typeface="+mj-lt"/>
              <a:buAutoNum type="alphaLcParenR"/>
            </a:pPr>
            <a:r>
              <a:rPr lang="en-US" dirty="0"/>
              <a:t>Association of Substance Abuse Measurement</a:t>
            </a:r>
          </a:p>
          <a:p>
            <a:pPr marL="514350" indent="-514350">
              <a:buFont typeface="+mj-lt"/>
              <a:buAutoNum type="alphaLcParenR"/>
            </a:pPr>
            <a:r>
              <a:rPr lang="en-US" dirty="0"/>
              <a:t>Addiction Society of American Medicines</a:t>
            </a:r>
          </a:p>
          <a:p>
            <a:pPr marL="514350" indent="-514350">
              <a:buFont typeface="+mj-lt"/>
              <a:buAutoNum type="alphaLcParenR"/>
            </a:pPr>
            <a:r>
              <a:rPr lang="en-US" dirty="0"/>
              <a:t>American Society of Addiction Medicine </a:t>
            </a:r>
          </a:p>
          <a:p>
            <a:pPr marL="514350" indent="-514350">
              <a:buFont typeface="+mj-lt"/>
              <a:buAutoNum type="alphaLcParenR"/>
            </a:pPr>
            <a:r>
              <a:rPr lang="en-US" dirty="0"/>
              <a:t>Alternative Source for Addictive Maladies   </a:t>
            </a:r>
          </a:p>
        </p:txBody>
      </p:sp>
    </p:spTree>
    <p:extLst>
      <p:ext uri="{BB962C8B-B14F-4D97-AF65-F5344CB8AC3E}">
        <p14:creationId xmlns:p14="http://schemas.microsoft.com/office/powerpoint/2010/main" val="205011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38DB-6A4D-4FB1-9C33-546AD4C34A1C}"/>
              </a:ext>
            </a:extLst>
          </p:cNvPr>
          <p:cNvSpPr>
            <a:spLocks noGrp="1"/>
          </p:cNvSpPr>
          <p:nvPr>
            <p:ph type="title"/>
          </p:nvPr>
        </p:nvSpPr>
        <p:spPr/>
        <p:txBody>
          <a:bodyPr/>
          <a:lstStyle/>
          <a:p>
            <a:r>
              <a:rPr lang="en-US" dirty="0"/>
              <a:t>ASAM criteria background</a:t>
            </a:r>
          </a:p>
        </p:txBody>
      </p:sp>
      <p:sp>
        <p:nvSpPr>
          <p:cNvPr id="3" name="Content Placeholder 2">
            <a:extLst>
              <a:ext uri="{FF2B5EF4-FFF2-40B4-BE49-F238E27FC236}">
                <a16:creationId xmlns:a16="http://schemas.microsoft.com/office/drawing/2014/main" id="{99F07986-E732-46CA-8237-DB4FD8F7248D}"/>
              </a:ext>
            </a:extLst>
          </p:cNvPr>
          <p:cNvSpPr>
            <a:spLocks noGrp="1"/>
          </p:cNvSpPr>
          <p:nvPr>
            <p:ph idx="1"/>
          </p:nvPr>
        </p:nvSpPr>
        <p:spPr/>
        <p:txBody>
          <a:bodyPr/>
          <a:lstStyle/>
          <a:p>
            <a:r>
              <a:rPr lang="en-US" dirty="0"/>
              <a:t>Around 1981, NAATP and ASAM assemble taskforce to integrate two existing admission/continued stay criteria sets: </a:t>
            </a:r>
          </a:p>
          <a:p>
            <a:pPr lvl="1"/>
            <a:r>
              <a:rPr lang="en-US" dirty="0"/>
              <a:t>The Cleveland Criteria</a:t>
            </a:r>
          </a:p>
          <a:p>
            <a:pPr lvl="1"/>
            <a:r>
              <a:rPr lang="en-US" dirty="0"/>
              <a:t>The NAATP Criteria</a:t>
            </a:r>
          </a:p>
          <a:p>
            <a:r>
              <a:rPr lang="en-US" dirty="0"/>
              <a:t>NAATP decided to relinquish any ownership/branding of the criteria</a:t>
            </a:r>
          </a:p>
          <a:p>
            <a:r>
              <a:rPr lang="en-US" dirty="0"/>
              <a:t>4</a:t>
            </a:r>
            <a:r>
              <a:rPr lang="en-US" baseline="30000" dirty="0"/>
              <a:t>th</a:t>
            </a:r>
            <a:r>
              <a:rPr lang="en-US" dirty="0"/>
              <a:t> Edition is due for release in 2023  </a:t>
            </a:r>
          </a:p>
        </p:txBody>
      </p:sp>
    </p:spTree>
    <p:extLst>
      <p:ext uri="{BB962C8B-B14F-4D97-AF65-F5344CB8AC3E}">
        <p14:creationId xmlns:p14="http://schemas.microsoft.com/office/powerpoint/2010/main" val="1290643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man, riding, young&#10;&#10;Description automatically generated">
            <a:extLst>
              <a:ext uri="{FF2B5EF4-FFF2-40B4-BE49-F238E27FC236}">
                <a16:creationId xmlns:a16="http://schemas.microsoft.com/office/drawing/2014/main" id="{16A3FA94-EEA3-48B6-961B-816D9A4B6992}"/>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6301" r="26301"/>
          <a:stretch/>
        </p:blipFill>
        <p:spPr/>
      </p:pic>
      <p:sp>
        <p:nvSpPr>
          <p:cNvPr id="2" name="Title 1">
            <a:extLst>
              <a:ext uri="{FF2B5EF4-FFF2-40B4-BE49-F238E27FC236}">
                <a16:creationId xmlns:a16="http://schemas.microsoft.com/office/drawing/2014/main" id="{2A10706A-D709-4C8F-A622-E24C300673E6}"/>
              </a:ext>
            </a:extLst>
          </p:cNvPr>
          <p:cNvSpPr>
            <a:spLocks noGrp="1"/>
          </p:cNvSpPr>
          <p:nvPr>
            <p:ph type="title"/>
          </p:nvPr>
        </p:nvSpPr>
        <p:spPr/>
        <p:txBody>
          <a:bodyPr/>
          <a:lstStyle/>
          <a:p>
            <a:r>
              <a:rPr lang="en-US" dirty="0"/>
              <a:t>Goal of the ASAM Criteria:</a:t>
            </a:r>
          </a:p>
        </p:txBody>
      </p:sp>
      <p:sp>
        <p:nvSpPr>
          <p:cNvPr id="3" name="Content Placeholder 2">
            <a:extLst>
              <a:ext uri="{FF2B5EF4-FFF2-40B4-BE49-F238E27FC236}">
                <a16:creationId xmlns:a16="http://schemas.microsoft.com/office/drawing/2014/main" id="{15EC58C3-6323-425D-AC12-C5C89B55A67E}"/>
              </a:ext>
            </a:extLst>
          </p:cNvPr>
          <p:cNvSpPr>
            <a:spLocks noGrp="1"/>
          </p:cNvSpPr>
          <p:nvPr>
            <p:ph idx="1"/>
          </p:nvPr>
        </p:nvSpPr>
        <p:spPr/>
        <p:txBody>
          <a:bodyPr/>
          <a:lstStyle/>
          <a:p>
            <a:r>
              <a:rPr lang="en-US" dirty="0"/>
              <a:t>To unify the addiction field around a single set of criteria</a:t>
            </a:r>
          </a:p>
        </p:txBody>
      </p:sp>
    </p:spTree>
    <p:extLst>
      <p:ext uri="{BB962C8B-B14F-4D97-AF65-F5344CB8AC3E}">
        <p14:creationId xmlns:p14="http://schemas.microsoft.com/office/powerpoint/2010/main" val="931933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Levels of Care .05 thru 4</a:t>
            </a:r>
          </a:p>
        </p:txBody>
      </p:sp>
      <p:sp>
        <p:nvSpPr>
          <p:cNvPr id="9" name="Content Placeholder 2"/>
          <p:cNvSpPr>
            <a:spLocks noGrp="1"/>
          </p:cNvSpPr>
          <p:nvPr>
            <p:ph sz="half" idx="1"/>
          </p:nvPr>
        </p:nvSpPr>
        <p:spPr/>
        <p:txBody>
          <a:bodyPr>
            <a:normAutofit lnSpcReduction="10000"/>
          </a:bodyPr>
          <a:lstStyle/>
          <a:p>
            <a:r>
              <a:rPr lang="en-US" sz="2400" dirty="0"/>
              <a:t>Early Intervention (Level .05)</a:t>
            </a:r>
          </a:p>
          <a:p>
            <a:pPr lvl="1"/>
            <a:r>
              <a:rPr lang="en-US" sz="2000" dirty="0"/>
              <a:t>Pre-treatment (Early Intervention Services)</a:t>
            </a:r>
          </a:p>
          <a:p>
            <a:pPr lvl="1"/>
            <a:r>
              <a:rPr lang="en-US" sz="2000" dirty="0"/>
              <a:t>Basic Education, risk assessment screening </a:t>
            </a:r>
          </a:p>
          <a:p>
            <a:endParaRPr lang="en-US" sz="2400" dirty="0"/>
          </a:p>
          <a:p>
            <a:r>
              <a:rPr lang="en-US" sz="2400" dirty="0"/>
              <a:t>Outpatient treatment (Level 1, 2.1, and 1)</a:t>
            </a:r>
          </a:p>
          <a:p>
            <a:pPr lvl="1"/>
            <a:r>
              <a:rPr lang="en-US" sz="2000" dirty="0"/>
              <a:t>Extended Outpatient treatment </a:t>
            </a:r>
          </a:p>
          <a:p>
            <a:pPr lvl="1"/>
            <a:r>
              <a:rPr lang="en-US" sz="2000" dirty="0"/>
              <a:t>Intensive Outpatient</a:t>
            </a:r>
          </a:p>
          <a:p>
            <a:pPr lvl="1"/>
            <a:r>
              <a:rPr lang="en-US" sz="2000" dirty="0"/>
              <a:t>Continuing Care Outpatient </a:t>
            </a:r>
          </a:p>
          <a:p>
            <a:endParaRPr lang="en-US" sz="2400" dirty="0"/>
          </a:p>
          <a:p>
            <a:r>
              <a:rPr lang="en-US" sz="2400" dirty="0"/>
              <a:t>Partial Hospitalization (Level 2.5)</a:t>
            </a:r>
          </a:p>
          <a:p>
            <a:endParaRPr lang="en-US" dirty="0"/>
          </a:p>
        </p:txBody>
      </p:sp>
      <p:sp>
        <p:nvSpPr>
          <p:cNvPr id="5" name="Content Placeholder 4">
            <a:extLst>
              <a:ext uri="{FF2B5EF4-FFF2-40B4-BE49-F238E27FC236}">
                <a16:creationId xmlns:a16="http://schemas.microsoft.com/office/drawing/2014/main" id="{947EDE22-BABA-4F5F-8E76-67B088E35BD0}"/>
              </a:ext>
            </a:extLst>
          </p:cNvPr>
          <p:cNvSpPr>
            <a:spLocks noGrp="1"/>
          </p:cNvSpPr>
          <p:nvPr>
            <p:ph sz="half" idx="2"/>
          </p:nvPr>
        </p:nvSpPr>
        <p:spPr/>
        <p:txBody>
          <a:bodyPr>
            <a:normAutofit/>
          </a:bodyPr>
          <a:lstStyle/>
          <a:p>
            <a:r>
              <a:rPr lang="en-US" sz="2400" dirty="0"/>
              <a:t>Residential/Inpatient treatment (Level 3.1, 3.5, 3.3, 4, and 3.7) </a:t>
            </a:r>
          </a:p>
          <a:p>
            <a:pPr lvl="1"/>
            <a:r>
              <a:rPr lang="en-US" sz="2000" dirty="0"/>
              <a:t>Low-Intensity Residential treatment </a:t>
            </a:r>
          </a:p>
          <a:p>
            <a:pPr lvl="1"/>
            <a:r>
              <a:rPr lang="en-US" sz="2000" dirty="0"/>
              <a:t>Medium-Intensity Residential treatment</a:t>
            </a:r>
          </a:p>
          <a:p>
            <a:pPr lvl="1"/>
            <a:r>
              <a:rPr lang="en-US" sz="2000" dirty="0"/>
              <a:t>High-Intensity Residential treatment</a:t>
            </a:r>
          </a:p>
          <a:p>
            <a:pPr lvl="1"/>
            <a:r>
              <a:rPr lang="en-US" sz="2000" dirty="0"/>
              <a:t>Medically Monitored Intensive Inpatient treatment</a:t>
            </a:r>
          </a:p>
          <a:p>
            <a:pPr lvl="1"/>
            <a:r>
              <a:rPr lang="en-US" sz="2000" dirty="0"/>
              <a:t>Detoxification </a:t>
            </a:r>
          </a:p>
          <a:p>
            <a:endParaRPr lang="en-US" sz="2400" dirty="0"/>
          </a:p>
          <a:p>
            <a:r>
              <a:rPr lang="en-US" sz="2400" dirty="0"/>
              <a:t>OTP</a:t>
            </a:r>
          </a:p>
          <a:p>
            <a:pPr lvl="1"/>
            <a:r>
              <a:rPr lang="en-US" sz="2000" dirty="0"/>
              <a:t>Opioid Treatment Program (Level 1)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84B674C-64DC-484F-A38E-2ED20C01D1D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58" r="26258"/>
          <a:stretch/>
        </p:blipFill>
        <p:spPr/>
      </p:pic>
      <p:sp>
        <p:nvSpPr>
          <p:cNvPr id="28674" name="Rectangle 2"/>
          <p:cNvSpPr>
            <a:spLocks noGrp="1" noChangeArrowheads="1"/>
          </p:cNvSpPr>
          <p:nvPr>
            <p:ph type="title"/>
          </p:nvPr>
        </p:nvSpPr>
        <p:spPr/>
        <p:txBody>
          <a:bodyPr/>
          <a:lstStyle/>
          <a:p>
            <a:r>
              <a:rPr lang="en-US" dirty="0">
                <a:solidFill>
                  <a:schemeClr val="tx1"/>
                </a:solidFill>
              </a:rPr>
              <a:t>Content of Screening</a:t>
            </a:r>
          </a:p>
        </p:txBody>
      </p:sp>
      <p:sp>
        <p:nvSpPr>
          <p:cNvPr id="28675" name="Rectangle 3"/>
          <p:cNvSpPr>
            <a:spLocks noGrp="1" noChangeArrowheads="1"/>
          </p:cNvSpPr>
          <p:nvPr>
            <p:ph idx="1"/>
          </p:nvPr>
        </p:nvSpPr>
        <p:spPr/>
        <p:txBody>
          <a:bodyPr/>
          <a:lstStyle/>
          <a:p>
            <a:r>
              <a:rPr lang="en-US" dirty="0">
                <a:solidFill>
                  <a:schemeClr val="tx1"/>
                </a:solidFill>
              </a:rPr>
              <a:t>A brief process that answers two questions:</a:t>
            </a:r>
          </a:p>
          <a:p>
            <a:endParaRPr lang="en-US" dirty="0">
              <a:solidFill>
                <a:schemeClr val="tx1"/>
              </a:solidFill>
            </a:endParaRPr>
          </a:p>
          <a:p>
            <a:r>
              <a:rPr lang="en-US" dirty="0">
                <a:solidFill>
                  <a:schemeClr val="tx1"/>
                </a:solidFill>
              </a:rPr>
              <a:t>Whether an alcohol and/or drug problem is present</a:t>
            </a:r>
          </a:p>
          <a:p>
            <a:endParaRPr lang="en-US" dirty="0">
              <a:solidFill>
                <a:schemeClr val="tx1"/>
              </a:solidFill>
            </a:endParaRPr>
          </a:p>
          <a:p>
            <a:r>
              <a:rPr lang="en-US" dirty="0">
                <a:solidFill>
                  <a:schemeClr val="tx1"/>
                </a:solidFill>
              </a:rPr>
              <a:t>If so, whether it is likely to require brief intervention or specialized treatment</a:t>
            </a:r>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0000" lnSpcReduction="20000"/>
          </a:bodyPr>
          <a:lstStyle/>
          <a:p>
            <a:r>
              <a:rPr lang="en-US" dirty="0">
                <a:solidFill>
                  <a:srgbClr val="7FBCE7"/>
                </a:solidFill>
              </a:rPr>
              <a:t>Dimension 1: </a:t>
            </a:r>
            <a:r>
              <a:rPr lang="en-US" dirty="0"/>
              <a:t>Acute intoxication and/or withdrawal</a:t>
            </a:r>
          </a:p>
          <a:p>
            <a:endParaRPr lang="en-US" dirty="0"/>
          </a:p>
          <a:p>
            <a:r>
              <a:rPr lang="en-US" dirty="0">
                <a:solidFill>
                  <a:srgbClr val="C52982"/>
                </a:solidFill>
              </a:rPr>
              <a:t>Dimension 2: </a:t>
            </a:r>
            <a:r>
              <a:rPr lang="en-US" dirty="0"/>
              <a:t>Biomedical conditions and complications</a:t>
            </a:r>
          </a:p>
          <a:p>
            <a:endParaRPr lang="en-US" dirty="0"/>
          </a:p>
          <a:p>
            <a:r>
              <a:rPr lang="en-US" dirty="0">
                <a:solidFill>
                  <a:srgbClr val="C7BE0B"/>
                </a:solidFill>
              </a:rPr>
              <a:t>Dimension 3</a:t>
            </a:r>
            <a:r>
              <a:rPr lang="en-US" dirty="0">
                <a:solidFill>
                  <a:srgbClr val="F3EA20"/>
                </a:solidFill>
              </a:rPr>
              <a:t>: </a:t>
            </a:r>
            <a:r>
              <a:rPr lang="en-US" dirty="0"/>
              <a:t>Emotional/ behavioral/ cognitive conditions</a:t>
            </a:r>
          </a:p>
          <a:p>
            <a:endParaRPr lang="en-US" dirty="0"/>
          </a:p>
          <a:p>
            <a:r>
              <a:rPr lang="en-US" dirty="0">
                <a:solidFill>
                  <a:srgbClr val="E54125"/>
                </a:solidFill>
              </a:rPr>
              <a:t>Dimension 4: </a:t>
            </a:r>
            <a:r>
              <a:rPr lang="en-US" dirty="0"/>
              <a:t>Readiness to change</a:t>
            </a:r>
          </a:p>
          <a:p>
            <a:endParaRPr lang="en-US" dirty="0"/>
          </a:p>
          <a:p>
            <a:r>
              <a:rPr lang="en-US" dirty="0">
                <a:solidFill>
                  <a:srgbClr val="94D2BA"/>
                </a:solidFill>
              </a:rPr>
              <a:t>Dimension 5: </a:t>
            </a:r>
            <a:r>
              <a:rPr lang="en-US" dirty="0"/>
              <a:t>Relapse, continued use or continued Problem Potential</a:t>
            </a:r>
          </a:p>
          <a:p>
            <a:endParaRPr lang="en-US" dirty="0"/>
          </a:p>
          <a:p>
            <a:r>
              <a:rPr lang="en-US" dirty="0">
                <a:solidFill>
                  <a:srgbClr val="F2ABAD"/>
                </a:solidFill>
              </a:rPr>
              <a:t>Dimension 6: </a:t>
            </a:r>
            <a:r>
              <a:rPr lang="en-US" dirty="0"/>
              <a:t>Recovery/living environment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in a room&#10;&#10;Description automatically generated">
            <a:extLst>
              <a:ext uri="{FF2B5EF4-FFF2-40B4-BE49-F238E27FC236}">
                <a16:creationId xmlns:a16="http://schemas.microsoft.com/office/drawing/2014/main" id="{9CF5EB77-A068-4EBC-8DCB-EF72C1770DB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2955" r="9647"/>
          <a:stretch/>
        </p:blipFill>
        <p:spPr>
          <a:xfrm>
            <a:off x="1" y="0"/>
            <a:ext cx="4876800" cy="6858000"/>
          </a:xfrm>
        </p:spPr>
      </p:pic>
      <p:sp>
        <p:nvSpPr>
          <p:cNvPr id="3" name="Title 2">
            <a:extLst>
              <a:ext uri="{FF2B5EF4-FFF2-40B4-BE49-F238E27FC236}">
                <a16:creationId xmlns:a16="http://schemas.microsoft.com/office/drawing/2014/main" id="{BF4DACCC-B069-4A47-8A25-D8513D733AF6}"/>
              </a:ext>
            </a:extLst>
          </p:cNvPr>
          <p:cNvSpPr>
            <a:spLocks noGrp="1"/>
          </p:cNvSpPr>
          <p:nvPr>
            <p:ph type="title"/>
          </p:nvPr>
        </p:nvSpPr>
        <p:spPr/>
        <p:txBody>
          <a:bodyPr>
            <a:normAutofit/>
          </a:bodyPr>
          <a:lstStyle/>
          <a:p>
            <a:r>
              <a:rPr lang="en-US" dirty="0"/>
              <a:t>Quiz Question #8</a:t>
            </a:r>
          </a:p>
        </p:txBody>
      </p:sp>
      <p:sp>
        <p:nvSpPr>
          <p:cNvPr id="4" name="Content Placeholder 3">
            <a:extLst>
              <a:ext uri="{FF2B5EF4-FFF2-40B4-BE49-F238E27FC236}">
                <a16:creationId xmlns:a16="http://schemas.microsoft.com/office/drawing/2014/main" id="{6990460F-5CFD-47E0-9DF5-80C3B2020879}"/>
              </a:ext>
            </a:extLst>
          </p:cNvPr>
          <p:cNvSpPr>
            <a:spLocks noGrp="1"/>
          </p:cNvSpPr>
          <p:nvPr>
            <p:ph idx="1"/>
          </p:nvPr>
        </p:nvSpPr>
        <p:spPr/>
        <p:txBody>
          <a:bodyPr>
            <a:normAutofit fontScale="92500" lnSpcReduction="20000"/>
          </a:bodyPr>
          <a:lstStyle/>
          <a:p>
            <a:pPr marL="0" indent="0">
              <a:buNone/>
            </a:pPr>
            <a:r>
              <a:rPr lang="en-US" dirty="0"/>
              <a:t>Which ASAM Dimension is associated with determining a patient’s willingness to engage in the treatment process?</a:t>
            </a:r>
          </a:p>
          <a:p>
            <a:pPr marL="0" indent="0">
              <a:buNone/>
            </a:pPr>
            <a:endParaRPr lang="en-US" dirty="0"/>
          </a:p>
          <a:p>
            <a:pPr marL="514350" indent="-514350">
              <a:buAutoNum type="alphaLcParenR"/>
            </a:pPr>
            <a:r>
              <a:rPr lang="en-US" dirty="0"/>
              <a:t>Dimension 2</a:t>
            </a:r>
          </a:p>
          <a:p>
            <a:pPr marL="514350" indent="-514350">
              <a:buAutoNum type="alphaLcParenR"/>
            </a:pPr>
            <a:r>
              <a:rPr lang="en-US" dirty="0"/>
              <a:t>Dimension 6</a:t>
            </a:r>
          </a:p>
          <a:p>
            <a:pPr marL="514350" indent="-514350">
              <a:buAutoNum type="alphaLcParenR"/>
            </a:pPr>
            <a:r>
              <a:rPr lang="en-US" dirty="0"/>
              <a:t>Dimension 1</a:t>
            </a:r>
          </a:p>
          <a:p>
            <a:pPr marL="514350" indent="-514350">
              <a:buAutoNum type="alphaLcParenR"/>
            </a:pPr>
            <a:r>
              <a:rPr lang="en-US" dirty="0"/>
              <a:t>Dimension 4</a:t>
            </a:r>
          </a:p>
          <a:p>
            <a:pPr marL="514350" indent="-514350">
              <a:buAutoNum type="alphaLcParenR"/>
            </a:pPr>
            <a:r>
              <a:rPr lang="en-US" dirty="0"/>
              <a:t>None of the above</a:t>
            </a:r>
          </a:p>
        </p:txBody>
      </p:sp>
    </p:spTree>
    <p:extLst>
      <p:ext uri="{BB962C8B-B14F-4D97-AF65-F5344CB8AC3E}">
        <p14:creationId xmlns:p14="http://schemas.microsoft.com/office/powerpoint/2010/main" val="3232987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99C56C-98D1-4D93-9A39-FE448BD2A9A2}"/>
              </a:ext>
            </a:extLst>
          </p:cNvPr>
          <p:cNvSpPr>
            <a:spLocks noGrp="1"/>
          </p:cNvSpPr>
          <p:nvPr>
            <p:ph type="title"/>
          </p:nvPr>
        </p:nvSpPr>
        <p:spPr/>
        <p:txBody>
          <a:bodyPr/>
          <a:lstStyle/>
          <a:p>
            <a:r>
              <a:rPr lang="en-US" dirty="0"/>
              <a:t>Risk ratings 0-4a/b</a:t>
            </a:r>
          </a:p>
        </p:txBody>
      </p:sp>
      <p:sp>
        <p:nvSpPr>
          <p:cNvPr id="4" name="Content Placeholder 3">
            <a:extLst>
              <a:ext uri="{FF2B5EF4-FFF2-40B4-BE49-F238E27FC236}">
                <a16:creationId xmlns:a16="http://schemas.microsoft.com/office/drawing/2014/main" id="{DDA3B31D-C689-4492-8D80-D076C795EBEF}"/>
              </a:ext>
            </a:extLst>
          </p:cNvPr>
          <p:cNvSpPr>
            <a:spLocks noGrp="1"/>
          </p:cNvSpPr>
          <p:nvPr>
            <p:ph idx="1"/>
          </p:nvPr>
        </p:nvSpPr>
        <p:spPr/>
        <p:txBody>
          <a:bodyPr>
            <a:normAutofit fontScale="77500" lnSpcReduction="20000"/>
          </a:bodyPr>
          <a:lstStyle/>
          <a:p>
            <a:pPr marL="0" indent="0">
              <a:buNone/>
            </a:pPr>
            <a:r>
              <a:rPr lang="en-US" b="1" dirty="0">
                <a:solidFill>
                  <a:srgbClr val="C52982"/>
                </a:solidFill>
              </a:rPr>
              <a:t>The ASAM risk rating system are based on a 0-4a/4b scale.  </a:t>
            </a:r>
          </a:p>
          <a:p>
            <a:endParaRPr lang="en-US" dirty="0"/>
          </a:p>
          <a:p>
            <a:pPr marL="457200" indent="-457200">
              <a:buFont typeface="Arial" panose="020B0604020202020204" pitchFamily="34" charset="0"/>
              <a:buChar char="•"/>
            </a:pPr>
            <a:r>
              <a:rPr lang="en-US" dirty="0"/>
              <a:t>This risk ratings act as a guide for Clinician’s, Managed Care Providers, Medical Staff, and support staff. </a:t>
            </a:r>
          </a:p>
          <a:p>
            <a:pPr marL="457200" indent="-457200">
              <a:buFont typeface="Arial" panose="020B0604020202020204" pitchFamily="34" charset="0"/>
              <a:buChar char="•"/>
            </a:pPr>
            <a:r>
              <a:rPr lang="en-US" dirty="0"/>
              <a:t>A rating of 0 may indicate no concerns or stable condition in that given dimension. </a:t>
            </a:r>
          </a:p>
          <a:p>
            <a:pPr marL="457200" indent="-457200">
              <a:buFont typeface="Arial" panose="020B0604020202020204" pitchFamily="34" charset="0"/>
              <a:buChar char="•"/>
            </a:pPr>
            <a:r>
              <a:rPr lang="en-US" dirty="0"/>
              <a:t>A rating of 4a or 4b may indicate a significant concern and the presence of an acute condition(s) in the dimension</a:t>
            </a:r>
          </a:p>
          <a:p>
            <a:pPr marL="457200" indent="-457200">
              <a:buFont typeface="Arial" panose="020B0604020202020204" pitchFamily="34" charset="0"/>
              <a:buChar char="•"/>
            </a:pPr>
            <a:r>
              <a:rPr lang="en-US" dirty="0"/>
              <a:t>Risk rating are based on direct observations, current patient information derived from a multitude of sources as well as  historical information from the patient’s records/ self-reports. </a:t>
            </a:r>
          </a:p>
        </p:txBody>
      </p:sp>
      <p:sp>
        <p:nvSpPr>
          <p:cNvPr id="2" name="Footer Placeholder 1">
            <a:extLst>
              <a:ext uri="{FF2B5EF4-FFF2-40B4-BE49-F238E27FC236}">
                <a16:creationId xmlns:a16="http://schemas.microsoft.com/office/drawing/2014/main" id="{85C90A06-A883-4BFD-9D18-6B3FC07A4FC0}"/>
              </a:ext>
            </a:extLst>
          </p:cNvPr>
          <p:cNvSpPr>
            <a:spLocks noGrp="1"/>
          </p:cNvSpPr>
          <p:nvPr>
            <p:ph type="ftr" sz="quarter" idx="4294967295"/>
          </p:nvPr>
        </p:nvSpPr>
        <p:spPr>
          <a:xfrm>
            <a:off x="1219200" y="6300788"/>
            <a:ext cx="10972800" cy="420687"/>
          </a:xfrm>
          <a:prstGeom prst="rect">
            <a:avLst/>
          </a:prstGeom>
        </p:spPr>
        <p:txBody>
          <a:bodyPr/>
          <a:lstStyle/>
          <a:p>
            <a:pPr>
              <a:defRPr/>
            </a:pPr>
            <a:r>
              <a:rPr lang="en-US"/>
              <a:t>Essential Substance Abuse Skills: A Guide for Professionals             Module 4 Clinical Eval: Assessment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2FB9D5B-C5F0-4281-90C1-C13A929BD90C}"/>
                  </a:ext>
                </a:extLst>
              </p14:cNvPr>
              <p14:cNvContentPartPr/>
              <p14:nvPr/>
            </p14:nvContentPartPr>
            <p14:xfrm>
              <a:off x="4435463" y="940965"/>
              <a:ext cx="360" cy="360"/>
            </p14:xfrm>
          </p:contentPart>
        </mc:Choice>
        <mc:Fallback xmlns="">
          <p:pic>
            <p:nvPicPr>
              <p:cNvPr id="5" name="Ink 4">
                <a:extLst>
                  <a:ext uri="{FF2B5EF4-FFF2-40B4-BE49-F238E27FC236}">
                    <a16:creationId xmlns:a16="http://schemas.microsoft.com/office/drawing/2014/main" id="{E2FB9D5B-C5F0-4281-90C1-C13A929BD90C}"/>
                  </a:ext>
                </a:extLst>
              </p:cNvPr>
              <p:cNvPicPr/>
              <p:nvPr/>
            </p:nvPicPr>
            <p:blipFill>
              <a:blip r:embed="rId4"/>
              <a:stretch>
                <a:fillRect/>
              </a:stretch>
            </p:blipFill>
            <p:spPr>
              <a:xfrm>
                <a:off x="4426823" y="932325"/>
                <a:ext cx="18000" cy="18000"/>
              </a:xfrm>
              <a:prstGeom prst="rect">
                <a:avLst/>
              </a:prstGeom>
            </p:spPr>
          </p:pic>
        </mc:Fallback>
      </mc:AlternateContent>
    </p:spTree>
    <p:extLst>
      <p:ext uri="{BB962C8B-B14F-4D97-AF65-F5344CB8AC3E}">
        <p14:creationId xmlns:p14="http://schemas.microsoft.com/office/powerpoint/2010/main" val="4177480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0E76A6-74EE-4033-832C-EB2528B036DE}"/>
              </a:ext>
            </a:extLst>
          </p:cNvPr>
          <p:cNvSpPr>
            <a:spLocks noGrp="1"/>
          </p:cNvSpPr>
          <p:nvPr>
            <p:ph type="title"/>
          </p:nvPr>
        </p:nvSpPr>
        <p:spPr/>
        <p:txBody>
          <a:bodyPr/>
          <a:lstStyle/>
          <a:p>
            <a:r>
              <a:rPr lang="en-US" dirty="0"/>
              <a:t>ASAM Risk Ratings</a:t>
            </a:r>
          </a:p>
        </p:txBody>
      </p:sp>
      <p:sp>
        <p:nvSpPr>
          <p:cNvPr id="4" name="Content Placeholder 3">
            <a:extLst>
              <a:ext uri="{FF2B5EF4-FFF2-40B4-BE49-F238E27FC236}">
                <a16:creationId xmlns:a16="http://schemas.microsoft.com/office/drawing/2014/main" id="{CAD957C1-D382-4EB2-8CDB-F41DB0A60250}"/>
              </a:ext>
            </a:extLst>
          </p:cNvPr>
          <p:cNvSpPr>
            <a:spLocks noGrp="1"/>
          </p:cNvSpPr>
          <p:nvPr>
            <p:ph idx="1"/>
          </p:nvPr>
        </p:nvSpPr>
        <p:spPr>
          <a:xfrm>
            <a:off x="0" y="1447800"/>
            <a:ext cx="10145024" cy="5410200"/>
          </a:xfrm>
        </p:spPr>
        <p:txBody>
          <a:bodyPr>
            <a:normAutofit fontScale="77500" lnSpcReduction="20000"/>
          </a:bodyPr>
          <a:lstStyle/>
          <a:p>
            <a:pPr marL="0" indent="0">
              <a:buNone/>
            </a:pPr>
            <a:r>
              <a:rPr lang="en-US" b="1" dirty="0"/>
              <a:t>When assigning a risk rating in each </a:t>
            </a:r>
            <a:r>
              <a:rPr lang="en-US" b="1" dirty="0">
                <a:solidFill>
                  <a:srgbClr val="C52982"/>
                </a:solidFill>
              </a:rPr>
              <a:t>dimension</a:t>
            </a:r>
            <a:r>
              <a:rPr lang="en-US" b="1" dirty="0"/>
              <a:t>, remember;</a:t>
            </a:r>
          </a:p>
          <a:p>
            <a:endParaRPr lang="en-US" dirty="0"/>
          </a:p>
          <a:p>
            <a:r>
              <a:rPr lang="en-US" dirty="0"/>
              <a:t>Definition for the assigned risk rating (RR) may not match word for word, just focus on selecting the RR that most accurately reflects the patient’s condition for each dimension </a:t>
            </a:r>
            <a:r>
              <a:rPr lang="en-US" u="sng" dirty="0"/>
              <a:t>at the time of the review </a:t>
            </a:r>
            <a:r>
              <a:rPr lang="en-US" dirty="0"/>
              <a:t>(assessment). </a:t>
            </a:r>
          </a:p>
          <a:p>
            <a:r>
              <a:rPr lang="en-US" dirty="0"/>
              <a:t>RRs are not static, they will likely change over time (i.e. continued stay review), but the RR at the time of your assessment will help decide the best LOC for the patient.</a:t>
            </a:r>
          </a:p>
          <a:p>
            <a:r>
              <a:rPr lang="en-US" dirty="0"/>
              <a:t>RRs for MHD and SUDs are assigned separately in Dimensions 4, 5, and 6, but will often interact/ influence each other at the time of assessment and/or throughout a patient’s treatment stay.   </a:t>
            </a:r>
          </a:p>
          <a:p>
            <a:endParaRPr lang="en-US" dirty="0"/>
          </a:p>
        </p:txBody>
      </p:sp>
    </p:spTree>
    <p:extLst>
      <p:ext uri="{BB962C8B-B14F-4D97-AF65-F5344CB8AC3E}">
        <p14:creationId xmlns:p14="http://schemas.microsoft.com/office/powerpoint/2010/main" val="248522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ASAM Criteria-Six Dimensions and Related Risk Ratings </a:t>
            </a:r>
          </a:p>
        </p:txBody>
      </p:sp>
      <p:sp>
        <p:nvSpPr>
          <p:cNvPr id="71683" name="Rectangle 3"/>
          <p:cNvSpPr>
            <a:spLocks noGrp="1" noChangeArrowheads="1"/>
          </p:cNvSpPr>
          <p:nvPr>
            <p:ph idx="1"/>
          </p:nvPr>
        </p:nvSpPr>
        <p:spPr/>
        <p:txBody>
          <a:bodyPr>
            <a:normAutofit fontScale="62500" lnSpcReduction="20000"/>
          </a:bodyPr>
          <a:lstStyle/>
          <a:p>
            <a:pPr marL="0" indent="0">
              <a:buNone/>
            </a:pPr>
            <a:r>
              <a:rPr lang="en-US" sz="3600" b="1" dirty="0">
                <a:solidFill>
                  <a:srgbClr val="7FBCE7"/>
                </a:solidFill>
              </a:rPr>
              <a:t>Dimension 1: Acute intoxication and/or withdrawal</a:t>
            </a:r>
          </a:p>
          <a:p>
            <a:pPr marL="0" indent="0">
              <a:buNone/>
            </a:pPr>
            <a:endParaRPr lang="en-US" b="1" dirty="0">
              <a:solidFill>
                <a:srgbClr val="7FBCE7"/>
              </a:solidFill>
            </a:endParaRPr>
          </a:p>
          <a:p>
            <a:pPr marL="404813" indent="-404813">
              <a:buNone/>
            </a:pPr>
            <a:r>
              <a:rPr lang="en-US" dirty="0"/>
              <a:t>0) The patient is fully functioning and demonstrates good ability to tolerate and cope with withdrawal discomfort.  No signs or symptoms of intoxication or withdrawal are present, or signs or symptoms are resolving.  </a:t>
            </a:r>
          </a:p>
          <a:p>
            <a:pPr marL="404813" indent="-404813">
              <a:buNone/>
            </a:pPr>
            <a:r>
              <a:rPr lang="en-US" dirty="0"/>
              <a:t>1) The patient demonstrates adequate ability to tolerate and cope with withdrawal discomfort. Mild to moderate intoxication or signs and symptoms interfere with daily functioning, but do not pose an imminent danger to self or others. There is minimal risk of severe withdrawal.</a:t>
            </a:r>
          </a:p>
          <a:p>
            <a:pPr marL="404813" indent="-404813">
              <a:buNone/>
            </a:pPr>
            <a:r>
              <a:rPr lang="en-US" dirty="0"/>
              <a:t>2) The patient has some difﬁculty tolerating and coping with withdrawal discomfort. Intoxication may be severe, but responds to support and treatment sufﬁciently that the patient does not pose an imminent danger to self or others. Moderate signs and symptoms, with moderate risk of severe withdrawal </a:t>
            </a:r>
          </a:p>
          <a:p>
            <a:endParaRPr lang="en-US" dirty="0"/>
          </a:p>
        </p:txBody>
      </p:sp>
    </p:spTree>
    <p:extLst>
      <p:ext uri="{BB962C8B-B14F-4D97-AF65-F5344CB8AC3E}">
        <p14:creationId xmlns:p14="http://schemas.microsoft.com/office/powerpoint/2010/main" val="4161899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beverage, food, glass, coffee&#10;&#10;Description automatically generated">
            <a:extLst>
              <a:ext uri="{FF2B5EF4-FFF2-40B4-BE49-F238E27FC236}">
                <a16:creationId xmlns:a16="http://schemas.microsoft.com/office/drawing/2014/main" id="{282F7484-97DE-4EF4-AB05-B5D2E687178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0914" r="30914"/>
          <a:stretch/>
        </p:blipFill>
        <p:spPr/>
      </p:pic>
      <p:sp>
        <p:nvSpPr>
          <p:cNvPr id="71682" name="Rectangle 2"/>
          <p:cNvSpPr>
            <a:spLocks noGrp="1" noChangeArrowheads="1"/>
          </p:cNvSpPr>
          <p:nvPr>
            <p:ph type="title"/>
          </p:nvPr>
        </p:nvSpPr>
        <p:spPr/>
        <p:txBody>
          <a:bodyPr>
            <a:noAutofit/>
          </a:bodyPr>
          <a:lstStyle/>
          <a:p>
            <a:r>
              <a:rPr lang="en-US" sz="3200" dirty="0"/>
              <a:t>ASAM Criteria-Six Dimensions and Related Risk Ratings </a:t>
            </a:r>
          </a:p>
        </p:txBody>
      </p:sp>
      <p:sp>
        <p:nvSpPr>
          <p:cNvPr id="71683" name="Rectangle 3"/>
          <p:cNvSpPr>
            <a:spLocks noGrp="1" noChangeArrowheads="1"/>
          </p:cNvSpPr>
          <p:nvPr>
            <p:ph idx="1"/>
          </p:nvPr>
        </p:nvSpPr>
        <p:spPr/>
        <p:txBody>
          <a:bodyPr>
            <a:normAutofit fontScale="55000" lnSpcReduction="20000"/>
          </a:bodyPr>
          <a:lstStyle/>
          <a:p>
            <a:pPr marL="0" indent="0">
              <a:buNone/>
            </a:pPr>
            <a:r>
              <a:rPr lang="en-US" sz="3800" b="1" dirty="0">
                <a:solidFill>
                  <a:srgbClr val="7FBCE7"/>
                </a:solidFill>
              </a:rPr>
              <a:t>Dimension 1: Acute intoxication and/or withdrawal</a:t>
            </a:r>
          </a:p>
          <a:p>
            <a:pPr marL="0" indent="0">
              <a:buNone/>
            </a:pPr>
            <a:endParaRPr lang="en-US" dirty="0">
              <a:solidFill>
                <a:srgbClr val="7FBCE7"/>
              </a:solidFill>
            </a:endParaRPr>
          </a:p>
          <a:p>
            <a:pPr marL="288925" indent="-288925">
              <a:buNone/>
            </a:pPr>
            <a:r>
              <a:rPr lang="en-US" dirty="0"/>
              <a:t>3) The patient demonstrates poor ability to tolerate and cope with withdrawal discomfort. Severe signs/symptoms of intoxication indicate that the patient may pose an imminent danger to self or others, and intoxication has not abated at less intensive levels of service. There are severe signs/symptoms of withdrawal, or risk of severe but manageable withdrawal; or withdrawal is worsening despite withdrawal management at a less intensive level of care.</a:t>
            </a:r>
          </a:p>
          <a:p>
            <a:pPr marL="288925" indent="-288925">
              <a:buNone/>
            </a:pPr>
            <a:r>
              <a:rPr lang="en-US" dirty="0"/>
              <a:t>4) The patient is incapacitated, with severe signs and symptoms. Severe withdrawal presents danger, such as seizures. Continued use poses an imminent threat to life </a:t>
            </a:r>
          </a:p>
          <a:p>
            <a:endParaRPr lang="en-US" dirty="0"/>
          </a:p>
          <a:p>
            <a:endParaRPr lang="en-US" dirty="0"/>
          </a:p>
        </p:txBody>
      </p:sp>
    </p:spTree>
    <p:extLst>
      <p:ext uri="{BB962C8B-B14F-4D97-AF65-F5344CB8AC3E}">
        <p14:creationId xmlns:p14="http://schemas.microsoft.com/office/powerpoint/2010/main" val="1893501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0000" lnSpcReduction="20000"/>
          </a:bodyPr>
          <a:lstStyle/>
          <a:p>
            <a:pPr marL="0" indent="0">
              <a:buNone/>
            </a:pPr>
            <a:r>
              <a:rPr lang="en-US" sz="3600" b="1" dirty="0">
                <a:solidFill>
                  <a:srgbClr val="C52982"/>
                </a:solidFill>
              </a:rPr>
              <a:t>Dimension 2: Biomedical conditions and complications</a:t>
            </a:r>
          </a:p>
          <a:p>
            <a:pPr marL="0" indent="0">
              <a:buNone/>
            </a:pPr>
            <a:endParaRPr lang="en-US" dirty="0">
              <a:solidFill>
                <a:srgbClr val="992065"/>
              </a:solidFill>
            </a:endParaRPr>
          </a:p>
          <a:p>
            <a:pPr marL="404813" indent="-404813">
              <a:buNone/>
            </a:pPr>
            <a:r>
              <a:rPr lang="en-US" dirty="0"/>
              <a:t>0) The patient is fully functioning and demonstrates good ability to cope with physical discomfort. No biomedical signs or symptoms are present, or biomedical problems </a:t>
            </a:r>
          </a:p>
          <a:p>
            <a:pPr marL="404813" indent="-404813">
              <a:buNone/>
            </a:pPr>
            <a:r>
              <a:rPr lang="en-US" dirty="0"/>
              <a:t>1) The patient demonstrates adequate ability to tolerate and cope with physical discomfort. Mild to moderate signs or symptoms (such as mild to moderate pain) interfere with daily functioning.</a:t>
            </a:r>
          </a:p>
          <a:p>
            <a:pPr marL="404813" indent="-404813">
              <a:buNone/>
            </a:pPr>
            <a:r>
              <a:rPr lang="en-US" dirty="0"/>
              <a:t>2) The patient has some difﬁculty tolerating and coping with physical problems, and/or has other biomedical problems. These problems may interfere with recovery and mental health treatment. The patient neglects to care for serious biomedical problems. Acute, non-life threatening medical signs and symptoms (such as acute episodes of chronic, distracting pain, or signs of malnutrition or electrolyte imbalance) are present.</a:t>
            </a:r>
          </a:p>
          <a:p>
            <a:endParaRPr lang="en-US" dirty="0"/>
          </a:p>
        </p:txBody>
      </p:sp>
    </p:spTree>
    <p:extLst>
      <p:ext uri="{BB962C8B-B14F-4D97-AF65-F5344CB8AC3E}">
        <p14:creationId xmlns:p14="http://schemas.microsoft.com/office/powerpoint/2010/main" val="33171757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92500" lnSpcReduction="20000"/>
          </a:bodyPr>
          <a:lstStyle/>
          <a:p>
            <a:pPr marL="0" indent="0">
              <a:buNone/>
            </a:pPr>
            <a:r>
              <a:rPr lang="en-US" sz="3500" b="1" dirty="0">
                <a:solidFill>
                  <a:srgbClr val="C52982"/>
                </a:solidFill>
              </a:rPr>
              <a:t>Dimension 2: Biomedical conditions and complications</a:t>
            </a:r>
          </a:p>
          <a:p>
            <a:pPr marL="0" indent="0">
              <a:buNone/>
            </a:pPr>
            <a:endParaRPr lang="en-US" dirty="0"/>
          </a:p>
          <a:p>
            <a:pPr marL="404813" indent="-404813">
              <a:buNone/>
            </a:pPr>
            <a:r>
              <a:rPr lang="en-US" sz="3000" dirty="0"/>
              <a:t>3) The patient demonstrates poor ability to tolerate and cope with physical problems, and/or his or her general health condition is poor. The patient has serious medical problems, which he or she neglects during outpatient or intensive outpatient treatment. Severe medical problems (such as severe pain requiring medication, or brittle diabetes) are present but stable.</a:t>
            </a:r>
          </a:p>
          <a:p>
            <a:pPr marL="404813" indent="-404813">
              <a:buNone/>
            </a:pPr>
            <a:r>
              <a:rPr lang="en-US" sz="3000" dirty="0"/>
              <a:t>4) The patient is incapacitated, with severe medical problems (such as extreme pain, uncontrolled diabetes, GI bleeding, or infection requiring IV antibiotics).</a:t>
            </a:r>
          </a:p>
          <a:p>
            <a:endParaRPr lang="en-US" dirty="0"/>
          </a:p>
          <a:p>
            <a:endParaRPr lang="en-US" dirty="0"/>
          </a:p>
          <a:p>
            <a:endParaRPr lang="en-US" dirty="0"/>
          </a:p>
        </p:txBody>
      </p:sp>
    </p:spTree>
    <p:extLst>
      <p:ext uri="{BB962C8B-B14F-4D97-AF65-F5344CB8AC3E}">
        <p14:creationId xmlns:p14="http://schemas.microsoft.com/office/powerpoint/2010/main" val="3114713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7500" lnSpcReduction="20000"/>
          </a:bodyPr>
          <a:lstStyle/>
          <a:p>
            <a:pPr marL="0" indent="0">
              <a:buNone/>
            </a:pPr>
            <a:r>
              <a:rPr lang="en-US" sz="3500" b="1" dirty="0">
                <a:solidFill>
                  <a:srgbClr val="C7BE0B"/>
                </a:solidFill>
              </a:rPr>
              <a:t>Dimension 3: Emotional, behavioral/cognitive conditions/ complications</a:t>
            </a:r>
          </a:p>
          <a:p>
            <a:pPr marL="0" indent="0">
              <a:buNone/>
            </a:pPr>
            <a:endParaRPr lang="en-US" dirty="0"/>
          </a:p>
          <a:p>
            <a:pPr marL="404813" indent="-404813">
              <a:buNone/>
            </a:pPr>
            <a:r>
              <a:rPr lang="en-US" dirty="0"/>
              <a:t>0) The patient either has no mental health problems or has a diagnosed but stable mental disorder. </a:t>
            </a:r>
          </a:p>
          <a:p>
            <a:pPr marL="404813" indent="-404813">
              <a:buNone/>
            </a:pPr>
            <a:r>
              <a:rPr lang="en-US" dirty="0"/>
              <a:t>1)  The patient has a diagnosed mental disorder that requires intervention but does not signiﬁcantly interfere with addiction treatment. </a:t>
            </a:r>
          </a:p>
          <a:p>
            <a:pPr marL="404813" indent="-404813">
              <a:buNone/>
            </a:pPr>
            <a:r>
              <a:rPr lang="en-US" dirty="0"/>
              <a:t>2) This risk rating implies chronic mental illness, with symptoms and disability that cause signiﬁcant interference with addiction treatment, but do not constitute an immediate threat to safety and do not prevent independent functioning. </a:t>
            </a:r>
          </a:p>
          <a:p>
            <a:endParaRPr lang="en-US" dirty="0"/>
          </a:p>
        </p:txBody>
      </p:sp>
    </p:spTree>
    <p:extLst>
      <p:ext uri="{BB962C8B-B14F-4D97-AF65-F5344CB8AC3E}">
        <p14:creationId xmlns:p14="http://schemas.microsoft.com/office/powerpoint/2010/main" val="2233152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mans face&#10;&#10;Description automatically generated">
            <a:extLst>
              <a:ext uri="{FF2B5EF4-FFF2-40B4-BE49-F238E27FC236}">
                <a16:creationId xmlns:a16="http://schemas.microsoft.com/office/drawing/2014/main" id="{2227C431-B16B-4457-8558-5CC11607918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112" b="3112"/>
          <a:stretch/>
        </p:blipFill>
        <p:spPr/>
      </p:pic>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7500" lnSpcReduction="20000"/>
          </a:bodyPr>
          <a:lstStyle/>
          <a:p>
            <a:pPr marL="0" indent="0">
              <a:buNone/>
            </a:pPr>
            <a:r>
              <a:rPr lang="en-US" sz="3600" b="1" dirty="0">
                <a:solidFill>
                  <a:srgbClr val="C7BE0B"/>
                </a:solidFill>
              </a:rPr>
              <a:t>Dimension 3: Emotional, behavioral/cognitive conditions/ complications</a:t>
            </a:r>
          </a:p>
          <a:p>
            <a:pPr marL="0" indent="0">
              <a:buNone/>
            </a:pPr>
            <a:endParaRPr lang="en-US" dirty="0"/>
          </a:p>
          <a:p>
            <a:pPr marL="404813" indent="-404813">
              <a:buNone/>
            </a:pPr>
            <a:r>
              <a:rPr lang="en-US" dirty="0"/>
              <a:t>3) This risk rating is characterized by severe psychiatric symptomatology, disability, and impulsivity, but the patient has sufficient control that he or she does not require involuntary conﬁnement. </a:t>
            </a:r>
          </a:p>
          <a:p>
            <a:pPr marL="404813" indent="-404813">
              <a:buNone/>
            </a:pPr>
            <a:r>
              <a:rPr lang="en-US" dirty="0"/>
              <a:t>4) Patients have severe psychiatric symptomatology, disability, and impulsivity, and require involuntary conﬁnement. </a:t>
            </a:r>
          </a:p>
          <a:p>
            <a:endParaRPr lang="en-US" dirty="0"/>
          </a:p>
          <a:p>
            <a:endParaRPr lang="en-US" dirty="0"/>
          </a:p>
          <a:p>
            <a:endParaRPr lang="en-US" dirty="0"/>
          </a:p>
        </p:txBody>
      </p:sp>
    </p:spTree>
    <p:extLst>
      <p:ext uri="{BB962C8B-B14F-4D97-AF65-F5344CB8AC3E}">
        <p14:creationId xmlns:p14="http://schemas.microsoft.com/office/powerpoint/2010/main" val="277605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069A28D-C69D-49DE-A1F3-A195341A757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53" r="26253"/>
          <a:stretch/>
        </p:blipFill>
        <p:spPr/>
      </p:pic>
      <p:sp>
        <p:nvSpPr>
          <p:cNvPr id="2" name="Title 1">
            <a:extLst>
              <a:ext uri="{FF2B5EF4-FFF2-40B4-BE49-F238E27FC236}">
                <a16:creationId xmlns:a16="http://schemas.microsoft.com/office/drawing/2014/main" id="{DC56583D-6653-44E0-959B-16D1A4B3167C}"/>
              </a:ext>
            </a:extLst>
          </p:cNvPr>
          <p:cNvSpPr>
            <a:spLocks noGrp="1"/>
          </p:cNvSpPr>
          <p:nvPr>
            <p:ph type="title"/>
          </p:nvPr>
        </p:nvSpPr>
        <p:spPr/>
        <p:txBody>
          <a:bodyPr/>
          <a:lstStyle/>
          <a:p>
            <a:r>
              <a:rPr lang="en-US" dirty="0"/>
              <a:t>Quiz Question #1</a:t>
            </a:r>
          </a:p>
        </p:txBody>
      </p:sp>
      <p:sp>
        <p:nvSpPr>
          <p:cNvPr id="3" name="Content Placeholder 2">
            <a:extLst>
              <a:ext uri="{FF2B5EF4-FFF2-40B4-BE49-F238E27FC236}">
                <a16:creationId xmlns:a16="http://schemas.microsoft.com/office/drawing/2014/main" id="{7D6AFF49-084C-4C25-A4F7-313EA4425E02}"/>
              </a:ext>
            </a:extLst>
          </p:cNvPr>
          <p:cNvSpPr>
            <a:spLocks noGrp="1"/>
          </p:cNvSpPr>
          <p:nvPr>
            <p:ph idx="1"/>
          </p:nvPr>
        </p:nvSpPr>
        <p:spPr/>
        <p:txBody>
          <a:bodyPr/>
          <a:lstStyle/>
          <a:p>
            <a:r>
              <a:rPr lang="en-US" dirty="0"/>
              <a:t>True or False: </a:t>
            </a:r>
          </a:p>
          <a:p>
            <a:r>
              <a:rPr lang="en-US" dirty="0"/>
              <a:t>Collateral information when assessing a patient’s needs is rarely required to determine an accurate diagnosis</a:t>
            </a:r>
          </a:p>
          <a:p>
            <a:endParaRPr lang="en-US" dirty="0"/>
          </a:p>
        </p:txBody>
      </p:sp>
    </p:spTree>
    <p:extLst>
      <p:ext uri="{BB962C8B-B14F-4D97-AF65-F5344CB8AC3E}">
        <p14:creationId xmlns:p14="http://schemas.microsoft.com/office/powerpoint/2010/main" val="881718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47500" lnSpcReduction="20000"/>
          </a:bodyPr>
          <a:lstStyle/>
          <a:p>
            <a:pPr marL="0" indent="0">
              <a:buNone/>
            </a:pPr>
            <a:r>
              <a:rPr lang="en-US" sz="4000" b="1" dirty="0">
                <a:solidFill>
                  <a:srgbClr val="E54125"/>
                </a:solidFill>
              </a:rPr>
              <a:t>Dimension 4: Readiness to change (RR for SUD and MHD</a:t>
            </a:r>
          </a:p>
          <a:p>
            <a:pPr marL="0" indent="0">
              <a:buNone/>
            </a:pPr>
            <a:endParaRPr lang="en-US" dirty="0"/>
          </a:p>
          <a:p>
            <a:pPr marL="288925" indent="-288925">
              <a:buNone/>
            </a:pPr>
            <a:r>
              <a:rPr lang="en-US" dirty="0"/>
              <a:t>0) Substance Use Disorders: The patient is willingly engaged in treatment as a proactive, responsible participant, and is committed to changing his or her alcohol, tobacco, and/or other drug use. </a:t>
            </a:r>
          </a:p>
          <a:p>
            <a:pPr marL="288925" indent="0">
              <a:buNone/>
            </a:pPr>
            <a:r>
              <a:rPr lang="en-US" dirty="0"/>
              <a:t>Mental Health Disorders: The patient is willingly engaged in treatment as a proactive, responsible participant, and is committed to changing his or her mental functioning and behavior.</a:t>
            </a:r>
          </a:p>
          <a:p>
            <a:pPr marL="288925" indent="-288925">
              <a:buNone/>
            </a:pPr>
            <a:r>
              <a:rPr lang="en-US" dirty="0"/>
              <a:t>1) Substance Use Disorders: The patient is willing to enter treatment and to explore strategies for changing his or her substance use, but is ambivalent about the need for change. He or she is willing to explore the need for treatment and strategies to reduce or stop substance use. Or the patient is willing to change his or her substance use, but believes it will not be difﬁcult to do so, or does not accept a full recovery treatment plan. </a:t>
            </a:r>
          </a:p>
          <a:p>
            <a:pPr marL="288925" indent="0">
              <a:buNone/>
            </a:pPr>
            <a:r>
              <a:rPr lang="en-US" dirty="0"/>
              <a:t>Mental Health Disorders: The patient is willing to enter treatment and to explore strategies for changing his or her mental functioning, but is ambivalent about the need for change. He or she is willing to explore the need for treatment and strategies to deal with mental disorders. The patient’s participation in mental health treatment is sufﬁcient to avert mental decompensation.</a:t>
            </a:r>
          </a:p>
          <a:p>
            <a:endParaRPr lang="en-US" dirty="0"/>
          </a:p>
        </p:txBody>
      </p:sp>
    </p:spTree>
    <p:extLst>
      <p:ext uri="{BB962C8B-B14F-4D97-AF65-F5344CB8AC3E}">
        <p14:creationId xmlns:p14="http://schemas.microsoft.com/office/powerpoint/2010/main" val="3621283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62500" lnSpcReduction="20000"/>
          </a:bodyPr>
          <a:lstStyle/>
          <a:p>
            <a:pPr marL="0" indent="0">
              <a:buNone/>
            </a:pPr>
            <a:r>
              <a:rPr lang="en-US" sz="3300" b="1" dirty="0">
                <a:solidFill>
                  <a:srgbClr val="E54125"/>
                </a:solidFill>
              </a:rPr>
              <a:t>Dimension 4: Readiness to change (RR for SUD and MHD)</a:t>
            </a:r>
          </a:p>
          <a:p>
            <a:pPr marL="0" indent="0">
              <a:buNone/>
            </a:pPr>
            <a:endParaRPr lang="en-US" dirty="0"/>
          </a:p>
          <a:p>
            <a:pPr marL="404813" indent="-404813">
              <a:buNone/>
            </a:pPr>
            <a:r>
              <a:rPr lang="en-US" dirty="0"/>
              <a:t>2)  Substance Use Disorders: The patient is reluctant to agree to treatment for substance use problems. He or she is able to articulate the negative consequences of substance use, but has low commitment to change his or her use of alcohol or other drugs. The patient is assessed as having low readiness to change and is only passively involved in treatment, and is variably compliant with attendance at outpatient sessions or meetings of self/mutual help or other support groups. </a:t>
            </a:r>
          </a:p>
          <a:p>
            <a:pPr marL="404813" indent="0">
              <a:buNone/>
            </a:pPr>
            <a:r>
              <a:rPr lang="en-US" dirty="0"/>
              <a:t>Mental Health Disorders: The patient is reluctant to agree to treatment for mental disorders. He or she is able to articulate the negative consequences of his or her mental health problems, but has low commitment to therapy. The patient is assessed as having low readiness to change and is only passively involved in treatment (</a:t>
            </a:r>
            <a:r>
              <a:rPr lang="en-US" dirty="0" err="1"/>
              <a:t>eg</a:t>
            </a:r>
            <a:r>
              <a:rPr lang="en-US" dirty="0"/>
              <a:t>, is variable in follow through with use of psychotropic medications or attendance at therapy sessions).</a:t>
            </a:r>
          </a:p>
          <a:p>
            <a:endParaRPr lang="en-US" dirty="0"/>
          </a:p>
          <a:p>
            <a:endParaRPr lang="en-US" dirty="0"/>
          </a:p>
          <a:p>
            <a:endParaRPr lang="en-US" dirty="0"/>
          </a:p>
        </p:txBody>
      </p:sp>
    </p:spTree>
    <p:extLst>
      <p:ext uri="{BB962C8B-B14F-4D97-AF65-F5344CB8AC3E}">
        <p14:creationId xmlns:p14="http://schemas.microsoft.com/office/powerpoint/2010/main" val="3040706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7500" lnSpcReduction="20000"/>
          </a:bodyPr>
          <a:lstStyle/>
          <a:p>
            <a:pPr marL="0" indent="0">
              <a:buNone/>
            </a:pPr>
            <a:r>
              <a:rPr lang="en-US" sz="3900" b="1" dirty="0">
                <a:solidFill>
                  <a:srgbClr val="E54125"/>
                </a:solidFill>
              </a:rPr>
              <a:t>Dimension 4: Readiness to change </a:t>
            </a:r>
          </a:p>
          <a:p>
            <a:pPr marL="0" indent="0">
              <a:buNone/>
            </a:pPr>
            <a:endParaRPr lang="en-US" dirty="0"/>
          </a:p>
          <a:p>
            <a:pPr marL="404813" indent="-404813">
              <a:buNone/>
            </a:pPr>
            <a:r>
              <a:rPr lang="en-US" dirty="0"/>
              <a:t>3) Substance Use Disorders: The patient exhibits inconsistent follow through and shows minimal awareness of his or her substance use disorder and need for treatment. He or she appears unaware of the need to change, and thus is unwilling or only partially able to follow through with treatment recommendations. </a:t>
            </a:r>
          </a:p>
          <a:p>
            <a:pPr marL="404813" indent="0">
              <a:buNone/>
            </a:pPr>
            <a:r>
              <a:rPr lang="en-US" dirty="0"/>
              <a:t>Mental Health Disorders: The patient exhibits inconsistent follow through and shows minimal awareness of his or her mental disorder and need for treatment. He or she appears unaware of the need to change, and thus is unwilling or only partially able to follow through with treatment recommendations.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70755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62500" lnSpcReduction="20000"/>
          </a:bodyPr>
          <a:lstStyle/>
          <a:p>
            <a:pPr marL="0" indent="0">
              <a:buNone/>
            </a:pPr>
            <a:r>
              <a:rPr lang="en-US" sz="4100" b="1" dirty="0">
                <a:solidFill>
                  <a:srgbClr val="E54125"/>
                </a:solidFill>
              </a:rPr>
              <a:t>Dimension 4: Readiness to change </a:t>
            </a:r>
          </a:p>
          <a:p>
            <a:pPr marL="0" indent="0">
              <a:buNone/>
            </a:pPr>
            <a:endParaRPr lang="en-US" dirty="0"/>
          </a:p>
          <a:p>
            <a:pPr marL="461963" indent="-461963">
              <a:buNone/>
            </a:pPr>
            <a:r>
              <a:rPr lang="en-US" dirty="0"/>
              <a:t>4a) Substance Use Disorders: The patient is unable to follow through, has little or no awareness of substance use problems and any associated negative consequences, knows very little about addiction, and sees no connection between his/ her suffering and substance use. He or she is not imminently dangerous or unable to care for self, and is not willing to explore change regarding his or her illness and its implications (for example, he or she blames others for legal or family problems, and rejects treatment). </a:t>
            </a:r>
          </a:p>
          <a:p>
            <a:pPr marL="461963" indent="0">
              <a:buNone/>
            </a:pPr>
            <a:r>
              <a:rPr lang="en-US" dirty="0"/>
              <a:t>Mental Health Disorders: The patient is unable to follow through, has little or no awareness of a mental disorder and any associated negative consequences, knows very little about mental illness, and sees no connection between his or her suffering and mental health problems. He or she is not imminently dangerous or unable to care for self, is not willing to explore change regarding his or her illness and its implications.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84950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62500" lnSpcReduction="20000"/>
          </a:bodyPr>
          <a:lstStyle/>
          <a:p>
            <a:pPr marL="0" indent="0">
              <a:buNone/>
            </a:pPr>
            <a:r>
              <a:rPr lang="en-US" sz="4100" b="1" dirty="0">
                <a:solidFill>
                  <a:srgbClr val="E54125"/>
                </a:solidFill>
              </a:rPr>
              <a:t>Dimension 4: Readiness to change </a:t>
            </a:r>
          </a:p>
          <a:p>
            <a:pPr marL="0" indent="0">
              <a:buNone/>
            </a:pPr>
            <a:endParaRPr lang="en-US" dirty="0"/>
          </a:p>
          <a:p>
            <a:pPr marL="461963" indent="-461963">
              <a:buNone/>
            </a:pPr>
            <a:r>
              <a:rPr lang="en-US" dirty="0"/>
              <a:t>4b) Substance Use Disorders: The patient is unable to follow through with treatment recommendations. As a result, his or her behavior represents an imminent danger of harm to self or others, or he or she is unable to function independently and engage in self-care. For example, the patient repeatedly demonstrates inability to follow through with treatment, continues to use alcohol and/or other drugs, and to become violent, suicidal, or to drive dangerously. </a:t>
            </a:r>
          </a:p>
          <a:p>
            <a:pPr marL="461963" indent="0">
              <a:buNone/>
            </a:pPr>
            <a:r>
              <a:rPr lang="en-US" dirty="0"/>
              <a:t>Mental Health Disorders: The patient is unable to follow through with treatment recommendations. As a result, his or her behavior represents an imminent danger of harm to self or others, or he or she is unable to function independently and engage in self-care. For example, the patient refuses all medications and is overtly psychotic, so that his or her judgment and impulse control is severely impaired.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400867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0000" lnSpcReduction="20000"/>
          </a:bodyPr>
          <a:lstStyle/>
          <a:p>
            <a:pPr marL="0" indent="0">
              <a:buNone/>
            </a:pPr>
            <a:r>
              <a:rPr lang="en-US" sz="3800" b="1" dirty="0">
                <a:solidFill>
                  <a:srgbClr val="94D2BA"/>
                </a:solidFill>
              </a:rPr>
              <a:t>Dimension 5: Relapse, continued use or continued Problem Potential                          </a:t>
            </a:r>
          </a:p>
          <a:p>
            <a:pPr marL="344488" indent="-344488">
              <a:buNone/>
            </a:pPr>
            <a:r>
              <a:rPr lang="en-US" dirty="0"/>
              <a:t>0) Substance Use Disorders: The patient has no potential for further substance use problems or has low relapse potential and good coping skills. </a:t>
            </a:r>
          </a:p>
          <a:p>
            <a:pPr marL="344488" indent="0">
              <a:buNone/>
            </a:pPr>
            <a:r>
              <a:rPr lang="en-US" dirty="0"/>
              <a:t>Mental Health Disorders: The patient has no potential for further mental health problems or has low potential and good coping skills.</a:t>
            </a:r>
          </a:p>
          <a:p>
            <a:pPr marL="0" indent="0">
              <a:buNone/>
            </a:pPr>
            <a:endParaRPr lang="en-US" dirty="0"/>
          </a:p>
          <a:p>
            <a:pPr marL="344488" indent="-344488">
              <a:buNone/>
            </a:pPr>
            <a:r>
              <a:rPr lang="en-US" dirty="0"/>
              <a:t>1) Substance Use Disorders: The patient has minimal relapse potential, with some vulnerability, and has fair self-management and relapse prevention skills. </a:t>
            </a:r>
          </a:p>
          <a:p>
            <a:pPr marL="344488" indent="0">
              <a:buNone/>
            </a:pPr>
            <a:r>
              <a:rPr lang="en-US" dirty="0"/>
              <a:t>Mental Health Disorders: The patient has minimal relapse potential, with some vulnerability, and has fair self-management and relapse prevention skills.</a:t>
            </a:r>
          </a:p>
          <a:p>
            <a:endParaRPr lang="en-US" dirty="0"/>
          </a:p>
          <a:p>
            <a:endParaRPr lang="en-US" dirty="0"/>
          </a:p>
          <a:p>
            <a:endParaRPr lang="en-US" dirty="0"/>
          </a:p>
        </p:txBody>
      </p:sp>
    </p:spTree>
    <p:extLst>
      <p:ext uri="{BB962C8B-B14F-4D97-AF65-F5344CB8AC3E}">
        <p14:creationId xmlns:p14="http://schemas.microsoft.com/office/powerpoint/2010/main" val="4149328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55000" lnSpcReduction="20000"/>
          </a:bodyPr>
          <a:lstStyle/>
          <a:p>
            <a:pPr marL="0" indent="0">
              <a:buNone/>
            </a:pPr>
            <a:r>
              <a:rPr lang="en-US" sz="4100" b="1" dirty="0">
                <a:solidFill>
                  <a:srgbClr val="94D2BA"/>
                </a:solidFill>
              </a:rPr>
              <a:t>Dimension 5: Relapse, continued use or continued Problem Potential</a:t>
            </a:r>
          </a:p>
          <a:p>
            <a:pPr marL="0" indent="0">
              <a:buNone/>
            </a:pPr>
            <a:r>
              <a:rPr lang="en-US" dirty="0"/>
              <a:t>                          </a:t>
            </a:r>
          </a:p>
          <a:p>
            <a:pPr marL="288925" indent="-288925">
              <a:buNone/>
            </a:pPr>
            <a:r>
              <a:rPr lang="en-US" dirty="0"/>
              <a:t>2) Substance Use Disorders: The patient has impaired recognition and understanding of substance use relapse issues, but is able to self-manage with prompting. </a:t>
            </a:r>
          </a:p>
          <a:p>
            <a:pPr marL="288925" indent="0">
              <a:buNone/>
            </a:pPr>
            <a:r>
              <a:rPr lang="en-US" dirty="0"/>
              <a:t>Mental Health Disorders: The patient has impaired recognition and understanding of mental illness relapse issues, but is able to self-manage with prompting.</a:t>
            </a:r>
          </a:p>
          <a:p>
            <a:pPr marL="0" indent="0">
              <a:buNone/>
            </a:pPr>
            <a:endParaRPr lang="en-US" dirty="0"/>
          </a:p>
          <a:p>
            <a:pPr marL="288925" indent="-288925">
              <a:buNone/>
            </a:pPr>
            <a:r>
              <a:rPr lang="en-US" dirty="0"/>
              <a:t>3) Substance Use Disorders: The patient has little recognition and understanding of substance use relapse issues, and has poor skills to cope with and interrupt addiction problems, or to avoid or limit relapse. </a:t>
            </a:r>
          </a:p>
          <a:p>
            <a:pPr marL="288925" indent="0">
              <a:buNone/>
            </a:pPr>
            <a:r>
              <a:rPr lang="en-US" dirty="0"/>
              <a:t>Mental Health Disorders: The patient has little recognition and understanding of mental illness relapse issues, and has poor skills to cope with and interrupt mental health problems, or to avoid or limit relapse.</a:t>
            </a:r>
          </a:p>
          <a:p>
            <a:endParaRPr lang="en-US" dirty="0"/>
          </a:p>
          <a:p>
            <a:endParaRPr lang="en-US" dirty="0"/>
          </a:p>
          <a:p>
            <a:endParaRPr lang="en-US" dirty="0"/>
          </a:p>
        </p:txBody>
      </p:sp>
    </p:spTree>
    <p:extLst>
      <p:ext uri="{BB962C8B-B14F-4D97-AF65-F5344CB8AC3E}">
        <p14:creationId xmlns:p14="http://schemas.microsoft.com/office/powerpoint/2010/main" val="3001650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looking at the camera&#10;&#10;Description automatically generated">
            <a:extLst>
              <a:ext uri="{FF2B5EF4-FFF2-40B4-BE49-F238E27FC236}">
                <a16:creationId xmlns:a16="http://schemas.microsoft.com/office/drawing/2014/main" id="{07AB9487-8BD0-4F4A-A1B4-0B16BED8F71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125" b="3125"/>
          <a:stretch/>
        </p:blipFill>
        <p:spPr/>
      </p:pic>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55000" lnSpcReduction="20000"/>
          </a:bodyPr>
          <a:lstStyle/>
          <a:p>
            <a:pPr marL="0" indent="0">
              <a:buNone/>
            </a:pPr>
            <a:r>
              <a:rPr lang="en-US" sz="4000" b="1" dirty="0">
                <a:solidFill>
                  <a:srgbClr val="94D2BA"/>
                </a:solidFill>
              </a:rPr>
              <a:t>Dimension 5: Relapse, continued use or continued Problem Potential </a:t>
            </a:r>
          </a:p>
          <a:p>
            <a:pPr marL="0" indent="0">
              <a:buNone/>
            </a:pPr>
            <a:endParaRPr lang="en-US" dirty="0"/>
          </a:p>
          <a:p>
            <a:pPr marL="461963" indent="-461963">
              <a:buNone/>
            </a:pPr>
            <a:r>
              <a:rPr lang="en-US" dirty="0"/>
              <a:t>4a)  Substance Use Disorders: Repeated treatment episodes have had little positive effect on the patient’s functioning. He or she has no skills to cope with and interrupt addiction problems, or to prevent or limit relapse. However, the patient is not in imminent danger and is able to care for self.</a:t>
            </a:r>
          </a:p>
          <a:p>
            <a:pPr marL="461963" indent="0">
              <a:buNone/>
            </a:pPr>
            <a:r>
              <a:rPr lang="en-US" dirty="0"/>
              <a:t>Mental Health Disorders: Repeated treatment episodes have had little positive effect on the patient’s functioning. He or she has no skills to cope with and interrupt mental health problems, or to prevent or limit relapse. However, the patient is not in imminent danger and is able to care for self.  </a:t>
            </a:r>
          </a:p>
        </p:txBody>
      </p:sp>
    </p:spTree>
    <p:extLst>
      <p:ext uri="{BB962C8B-B14F-4D97-AF65-F5344CB8AC3E}">
        <p14:creationId xmlns:p14="http://schemas.microsoft.com/office/powerpoint/2010/main" val="461369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7500" lnSpcReduction="20000"/>
          </a:bodyPr>
          <a:lstStyle/>
          <a:p>
            <a:pPr marL="0" indent="0">
              <a:buNone/>
            </a:pPr>
            <a:r>
              <a:rPr lang="en-US" sz="3900" b="1" dirty="0">
                <a:solidFill>
                  <a:srgbClr val="94D2BA"/>
                </a:solidFill>
              </a:rPr>
              <a:t>Dimension 5: Relapse, continued use or continued Problem Potential  </a:t>
            </a:r>
          </a:p>
          <a:p>
            <a:pPr marL="0" indent="0">
              <a:buNone/>
            </a:pPr>
            <a:r>
              <a:rPr lang="en-US" dirty="0"/>
              <a:t>                        </a:t>
            </a:r>
          </a:p>
          <a:p>
            <a:pPr marL="568325" indent="-568325">
              <a:buNone/>
            </a:pPr>
            <a:r>
              <a:rPr lang="en-US" dirty="0"/>
              <a:t>4b) Substance Use Disorders: The patient has no skills to arrest the addictive disorder, or to prevent relapse to substance use. His or her continued addictive behavior places the patient and/or others in imminent danger.  </a:t>
            </a:r>
          </a:p>
          <a:p>
            <a:pPr marL="568325" indent="0">
              <a:buNone/>
            </a:pPr>
            <a:r>
              <a:rPr lang="en-US" dirty="0"/>
              <a:t>Mental Health Disorders: The patient has no skills to arrest the mental illness, or to prevent relapse to mental health problems. His or her continued psychiatric disorder places the patient and/or others in imminent danger. </a:t>
            </a:r>
          </a:p>
          <a:p>
            <a:endParaRPr lang="en-US" dirty="0"/>
          </a:p>
          <a:p>
            <a:endParaRPr lang="en-US" dirty="0"/>
          </a:p>
          <a:p>
            <a:endParaRPr lang="en-US" dirty="0"/>
          </a:p>
        </p:txBody>
      </p:sp>
    </p:spTree>
    <p:extLst>
      <p:ext uri="{BB962C8B-B14F-4D97-AF65-F5344CB8AC3E}">
        <p14:creationId xmlns:p14="http://schemas.microsoft.com/office/powerpoint/2010/main" val="20336818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0000" lnSpcReduction="20000"/>
          </a:bodyPr>
          <a:lstStyle/>
          <a:p>
            <a:pPr marL="0" indent="0">
              <a:buNone/>
            </a:pPr>
            <a:r>
              <a:rPr lang="en-US" sz="3800" b="1" dirty="0">
                <a:solidFill>
                  <a:srgbClr val="94D2BA"/>
                </a:solidFill>
              </a:rPr>
              <a:t>Dimension 6: Recovery/living environment                   </a:t>
            </a:r>
          </a:p>
          <a:p>
            <a:pPr marL="346075" indent="-346075">
              <a:buNone/>
            </a:pPr>
            <a:r>
              <a:rPr lang="en-US" dirty="0"/>
              <a:t>0) Substance Use Disorders: The patient has a supportive environment or is able to cope with poor supports. </a:t>
            </a:r>
          </a:p>
          <a:p>
            <a:pPr marL="346075" indent="0">
              <a:buNone/>
            </a:pPr>
            <a:r>
              <a:rPr lang="en-US" dirty="0"/>
              <a:t>Mental Health Disorders: The patient has a supportive environment or is able to cope with poor supports.</a:t>
            </a:r>
          </a:p>
          <a:p>
            <a:pPr marL="0" indent="0">
              <a:buNone/>
            </a:pPr>
            <a:endParaRPr lang="en-US" dirty="0"/>
          </a:p>
          <a:p>
            <a:pPr marL="346075" indent="-346075">
              <a:buNone/>
            </a:pPr>
            <a:r>
              <a:rPr lang="en-US" dirty="0"/>
              <a:t>1) Substance Use Disorders: The patient has passive support, or signiﬁcant others are not interested in his or her addiction recovery, but he or she is not too distracted by this situation and is able to cope. </a:t>
            </a:r>
          </a:p>
          <a:p>
            <a:pPr marL="346075" indent="0">
              <a:buNone/>
            </a:pPr>
            <a:r>
              <a:rPr lang="en-US" dirty="0"/>
              <a:t>Mental Health Disorders: The patient has passive support, or signiﬁcant others are not interested in an improved mental health environment, but he or she is not too distracted by this situation and is able to cope.</a:t>
            </a:r>
          </a:p>
          <a:p>
            <a:endParaRPr lang="en-US" dirty="0"/>
          </a:p>
          <a:p>
            <a:endParaRPr lang="en-US" dirty="0"/>
          </a:p>
        </p:txBody>
      </p:sp>
    </p:spTree>
    <p:extLst>
      <p:ext uri="{BB962C8B-B14F-4D97-AF65-F5344CB8AC3E}">
        <p14:creationId xmlns:p14="http://schemas.microsoft.com/office/powerpoint/2010/main" val="338425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Content of Problem Assessment</a:t>
            </a:r>
          </a:p>
        </p:txBody>
      </p:sp>
      <p:sp>
        <p:nvSpPr>
          <p:cNvPr id="29699" name="Rectangle 3"/>
          <p:cNvSpPr>
            <a:spLocks noGrp="1" noChangeArrowheads="1"/>
          </p:cNvSpPr>
          <p:nvPr>
            <p:ph idx="1"/>
          </p:nvPr>
        </p:nvSpPr>
        <p:spPr/>
        <p:txBody>
          <a:bodyPr>
            <a:normAutofit fontScale="92500" lnSpcReduction="10000"/>
          </a:bodyPr>
          <a:lstStyle/>
          <a:p>
            <a:r>
              <a:rPr lang="en-US" dirty="0"/>
              <a:t>Examines problems attributable to alcohol and/or drug consumption</a:t>
            </a:r>
          </a:p>
          <a:p>
            <a:endParaRPr lang="en-US" dirty="0"/>
          </a:p>
          <a:p>
            <a:endParaRPr lang="en-US" dirty="0"/>
          </a:p>
          <a:p>
            <a:pPr marL="0" indent="0">
              <a:buNone/>
            </a:pPr>
            <a:r>
              <a:rPr lang="en-US" dirty="0"/>
              <a:t>Three techniques are available:</a:t>
            </a:r>
          </a:p>
          <a:p>
            <a:endParaRPr lang="en-US" dirty="0"/>
          </a:p>
          <a:p>
            <a:r>
              <a:rPr lang="en-US" dirty="0"/>
              <a:t>Retrospective methods</a:t>
            </a:r>
          </a:p>
          <a:p>
            <a:r>
              <a:rPr lang="en-US" dirty="0"/>
              <a:t>Prospective methods</a:t>
            </a:r>
          </a:p>
          <a:p>
            <a:r>
              <a:rPr lang="en-US" dirty="0"/>
              <a:t>Laboratory determinations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tanding next to a person&#10;&#10;Description automatically generated">
            <a:extLst>
              <a:ext uri="{FF2B5EF4-FFF2-40B4-BE49-F238E27FC236}">
                <a16:creationId xmlns:a16="http://schemas.microsoft.com/office/drawing/2014/main" id="{68A6F4C0-BE67-43A7-B1ED-A5E99F94AEA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942" t="282" r="49992" b="-282"/>
          <a:stretch/>
        </p:blipFill>
        <p:spPr>
          <a:xfrm>
            <a:off x="1" y="0"/>
            <a:ext cx="4876800" cy="6858000"/>
          </a:xfrm>
        </p:spPr>
      </p:pic>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0000" lnSpcReduction="20000"/>
          </a:bodyPr>
          <a:lstStyle/>
          <a:p>
            <a:pPr marL="0" indent="0">
              <a:buNone/>
            </a:pPr>
            <a:r>
              <a:rPr lang="en-US" sz="3900" b="1" dirty="0">
                <a:solidFill>
                  <a:srgbClr val="F2ABAD"/>
                </a:solidFill>
              </a:rPr>
              <a:t>Dimension 6: Recovery/living environment</a:t>
            </a:r>
          </a:p>
          <a:p>
            <a:pPr marL="0" indent="0">
              <a:buNone/>
            </a:pPr>
            <a:r>
              <a:rPr lang="en-US" dirty="0"/>
              <a:t>                   </a:t>
            </a:r>
          </a:p>
          <a:p>
            <a:pPr marL="346075" indent="-346075">
              <a:buNone/>
            </a:pPr>
            <a:r>
              <a:rPr lang="en-US" dirty="0"/>
              <a:t>2) Substance Use Disorders: The patient’s environment is not supportive of addiction recovery, but, with clinical structure, the patient is able to cope most of the time. </a:t>
            </a:r>
          </a:p>
          <a:p>
            <a:pPr marL="346075" indent="0">
              <a:buNone/>
            </a:pPr>
            <a:r>
              <a:rPr lang="en-US" dirty="0"/>
              <a:t>Mental Health Disorders: The patient’s environment is not supportive of good mental health, but, with clinical structure, the patient is able to cope most of the time.</a:t>
            </a:r>
          </a:p>
          <a:p>
            <a:endParaRPr lang="en-US" dirty="0"/>
          </a:p>
        </p:txBody>
      </p:sp>
    </p:spTree>
    <p:extLst>
      <p:ext uri="{BB962C8B-B14F-4D97-AF65-F5344CB8AC3E}">
        <p14:creationId xmlns:p14="http://schemas.microsoft.com/office/powerpoint/2010/main" val="1673236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92500" lnSpcReduction="10000"/>
          </a:bodyPr>
          <a:lstStyle/>
          <a:p>
            <a:pPr marL="0" indent="0">
              <a:buNone/>
            </a:pPr>
            <a:r>
              <a:rPr lang="en-US" sz="4000" b="1" dirty="0">
                <a:solidFill>
                  <a:srgbClr val="F2ABAD"/>
                </a:solidFill>
              </a:rPr>
              <a:t>Dimension 6: Recovery/living environment </a:t>
            </a:r>
          </a:p>
          <a:p>
            <a:pPr marL="0" indent="0">
              <a:buNone/>
            </a:pPr>
            <a:r>
              <a:rPr lang="en-US" dirty="0"/>
              <a:t>                  </a:t>
            </a:r>
          </a:p>
          <a:p>
            <a:pPr marL="509588" indent="-509588">
              <a:buNone/>
            </a:pPr>
            <a:r>
              <a:rPr lang="en-US" dirty="0"/>
              <a:t>3): Substance Use Disorders: The patient’s environment is not supportive of addiction recovery and he/she ﬁnds coping difficult, even with clinical structure. </a:t>
            </a:r>
          </a:p>
          <a:p>
            <a:pPr marL="509588" indent="0">
              <a:buNone/>
            </a:pPr>
            <a:r>
              <a:rPr lang="en-US" dirty="0"/>
              <a:t>Mental Health Disorders: The patient’s environment is not supportive of good mental health and he/she finds coping difficult, even with clinical structure.</a:t>
            </a:r>
          </a:p>
          <a:p>
            <a:endParaRPr lang="en-US" dirty="0"/>
          </a:p>
        </p:txBody>
      </p:sp>
    </p:spTree>
    <p:extLst>
      <p:ext uri="{BB962C8B-B14F-4D97-AF65-F5344CB8AC3E}">
        <p14:creationId xmlns:p14="http://schemas.microsoft.com/office/powerpoint/2010/main" val="22726556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70000" lnSpcReduction="20000"/>
          </a:bodyPr>
          <a:lstStyle/>
          <a:p>
            <a:pPr marL="0" indent="0">
              <a:buNone/>
            </a:pPr>
            <a:r>
              <a:rPr lang="en-US" sz="3800" b="1" dirty="0">
                <a:solidFill>
                  <a:srgbClr val="F2ABAD"/>
                </a:solidFill>
              </a:rPr>
              <a:t>Dimension 6: Recovery/living environment </a:t>
            </a:r>
          </a:p>
          <a:p>
            <a:pPr marL="0" indent="0">
              <a:buNone/>
            </a:pPr>
            <a:r>
              <a:rPr lang="en-US" dirty="0"/>
              <a:t>                  </a:t>
            </a:r>
          </a:p>
          <a:p>
            <a:pPr marL="509588" indent="-509588">
              <a:buNone/>
            </a:pPr>
            <a:r>
              <a:rPr lang="en-US" dirty="0"/>
              <a:t>4a) Substance Use Disorders: The patient’s environment is not supportive and is chronically hostile and toxic to addiction recovery or treatment progress (</a:t>
            </a:r>
            <a:r>
              <a:rPr lang="en-US" dirty="0" err="1"/>
              <a:t>eg</a:t>
            </a:r>
            <a:r>
              <a:rPr lang="en-US" dirty="0"/>
              <a:t>, the patient has many drug-using friends, or drugs are readily available in the home environment, or there are chronic lifestyle problems but not acute conditions). The patient is unable to cope with the negative effects of this environment on his or her recovery. </a:t>
            </a:r>
          </a:p>
          <a:p>
            <a:pPr marL="509588" indent="0">
              <a:buNone/>
            </a:pPr>
            <a:r>
              <a:rPr lang="en-US" dirty="0"/>
              <a:t>Mental Health Disorders: The patient’s environment is not supportive and is chronically hostile and toxic to good mental health (</a:t>
            </a:r>
            <a:r>
              <a:rPr lang="en-US" dirty="0" err="1"/>
              <a:t>eg</a:t>
            </a:r>
            <a:r>
              <a:rPr lang="en-US" dirty="0"/>
              <a:t>, the patient is homeless and unemployed and has chronic lifestyle problems but not acute conditions). The patient is unable to cope with the negative effects of this environment on his or her recovery.</a:t>
            </a:r>
          </a:p>
          <a:p>
            <a:endParaRPr lang="en-US" dirty="0"/>
          </a:p>
          <a:p>
            <a:endParaRPr lang="en-US" dirty="0"/>
          </a:p>
        </p:txBody>
      </p:sp>
    </p:spTree>
    <p:extLst>
      <p:ext uri="{BB962C8B-B14F-4D97-AF65-F5344CB8AC3E}">
        <p14:creationId xmlns:p14="http://schemas.microsoft.com/office/powerpoint/2010/main" val="35418729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ASAM Criteria-Six Dimensions</a:t>
            </a:r>
          </a:p>
        </p:txBody>
      </p:sp>
      <p:sp>
        <p:nvSpPr>
          <p:cNvPr id="71683" name="Rectangle 3"/>
          <p:cNvSpPr>
            <a:spLocks noGrp="1" noChangeArrowheads="1"/>
          </p:cNvSpPr>
          <p:nvPr>
            <p:ph idx="1"/>
          </p:nvPr>
        </p:nvSpPr>
        <p:spPr/>
        <p:txBody>
          <a:bodyPr>
            <a:normAutofit fontScale="92500" lnSpcReduction="20000"/>
          </a:bodyPr>
          <a:lstStyle/>
          <a:p>
            <a:pPr marL="0" indent="0">
              <a:buNone/>
            </a:pPr>
            <a:r>
              <a:rPr lang="en-US" sz="4000" b="1" dirty="0">
                <a:solidFill>
                  <a:srgbClr val="F2ABAD"/>
                </a:solidFill>
              </a:rPr>
              <a:t>Dimension 6: Recovery/living environment </a:t>
            </a:r>
          </a:p>
          <a:p>
            <a:pPr marL="0" indent="0">
              <a:buNone/>
            </a:pPr>
            <a:r>
              <a:rPr lang="en-US" sz="2800" b="1" dirty="0">
                <a:solidFill>
                  <a:srgbClr val="F2ABAD"/>
                </a:solidFill>
              </a:rPr>
              <a:t>                  </a:t>
            </a:r>
          </a:p>
          <a:p>
            <a:pPr marL="625475" indent="-625475">
              <a:buNone/>
            </a:pPr>
            <a:r>
              <a:rPr lang="en-US" dirty="0"/>
              <a:t>4b) Substance Use Disorders: The patient’s environment is not supportive and is actively hostile to addiction recovery, posing an immediate threat to the patient’s safety and wellbeing. </a:t>
            </a:r>
          </a:p>
          <a:p>
            <a:pPr marL="625475" indent="0">
              <a:buNone/>
            </a:pPr>
            <a:r>
              <a:rPr lang="en-US" dirty="0"/>
              <a:t>Mental Health Disorders: The patient’s environment is not supportive or is actively hostile to a safe mental health environment, posing an immediate threat to the patient’s safety and well-being.</a:t>
            </a:r>
          </a:p>
          <a:p>
            <a:endParaRPr lang="en-US" dirty="0"/>
          </a:p>
          <a:p>
            <a:endParaRPr lang="en-US" dirty="0"/>
          </a:p>
        </p:txBody>
      </p:sp>
    </p:spTree>
    <p:extLst>
      <p:ext uri="{BB962C8B-B14F-4D97-AF65-F5344CB8AC3E}">
        <p14:creationId xmlns:p14="http://schemas.microsoft.com/office/powerpoint/2010/main" val="5945394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on a table&#10;&#10;Description automatically generated">
            <a:extLst>
              <a:ext uri="{FF2B5EF4-FFF2-40B4-BE49-F238E27FC236}">
                <a16:creationId xmlns:a16="http://schemas.microsoft.com/office/drawing/2014/main" id="{EFF492C1-1807-4E26-9B3C-BCE1DE02050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6268" r="26268"/>
          <a:stretch/>
        </p:blipFill>
        <p:spPr/>
      </p:pic>
      <p:sp>
        <p:nvSpPr>
          <p:cNvPr id="3" name="Title 2">
            <a:extLst>
              <a:ext uri="{FF2B5EF4-FFF2-40B4-BE49-F238E27FC236}">
                <a16:creationId xmlns:a16="http://schemas.microsoft.com/office/drawing/2014/main" id="{DD520CBF-DA1B-41F5-AFE3-EA32BD3D074E}"/>
              </a:ext>
            </a:extLst>
          </p:cNvPr>
          <p:cNvSpPr>
            <a:spLocks noGrp="1"/>
          </p:cNvSpPr>
          <p:nvPr>
            <p:ph type="title"/>
          </p:nvPr>
        </p:nvSpPr>
        <p:spPr/>
        <p:txBody>
          <a:bodyPr/>
          <a:lstStyle/>
          <a:p>
            <a:r>
              <a:rPr lang="en-US" dirty="0"/>
              <a:t>Quiz Question #9</a:t>
            </a:r>
          </a:p>
        </p:txBody>
      </p:sp>
      <p:sp>
        <p:nvSpPr>
          <p:cNvPr id="4" name="Content Placeholder 3">
            <a:extLst>
              <a:ext uri="{FF2B5EF4-FFF2-40B4-BE49-F238E27FC236}">
                <a16:creationId xmlns:a16="http://schemas.microsoft.com/office/drawing/2014/main" id="{51FFB22A-4FE8-43DD-A718-C990FC167B0A}"/>
              </a:ext>
            </a:extLst>
          </p:cNvPr>
          <p:cNvSpPr>
            <a:spLocks noGrp="1"/>
          </p:cNvSpPr>
          <p:nvPr>
            <p:ph idx="1"/>
          </p:nvPr>
        </p:nvSpPr>
        <p:spPr/>
        <p:txBody>
          <a:bodyPr/>
          <a:lstStyle/>
          <a:p>
            <a:pPr marL="0" indent="0">
              <a:buNone/>
            </a:pPr>
            <a:r>
              <a:rPr lang="en-US" b="1" dirty="0"/>
              <a:t>True or False:</a:t>
            </a:r>
          </a:p>
          <a:p>
            <a:pPr marL="0" indent="0">
              <a:buNone/>
            </a:pPr>
            <a:r>
              <a:rPr lang="en-US" dirty="0"/>
              <a:t>ASAM’s 6 dimensions and 0-4 risk-rating system are designed as a stand-alone assessment tool to guide the clinician in determining diagnosis and course of treatment  </a:t>
            </a:r>
          </a:p>
        </p:txBody>
      </p:sp>
    </p:spTree>
    <p:extLst>
      <p:ext uri="{BB962C8B-B14F-4D97-AF65-F5344CB8AC3E}">
        <p14:creationId xmlns:p14="http://schemas.microsoft.com/office/powerpoint/2010/main" val="38144835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Levels of Care-</a:t>
            </a:r>
            <a:br>
              <a:rPr lang="en-US"/>
            </a:br>
            <a:r>
              <a:rPr lang="en-US"/>
              <a:t>Level 0.5 Early Intervention	</a:t>
            </a:r>
          </a:p>
        </p:txBody>
      </p:sp>
      <p:sp>
        <p:nvSpPr>
          <p:cNvPr id="72707" name="Rectangle 3"/>
          <p:cNvSpPr>
            <a:spLocks noGrp="1" noChangeArrowheads="1"/>
          </p:cNvSpPr>
          <p:nvPr>
            <p:ph idx="1"/>
          </p:nvPr>
        </p:nvSpPr>
        <p:spPr/>
        <p:txBody>
          <a:bodyPr/>
          <a:lstStyle/>
          <a:p>
            <a:endParaRPr lang="en-US" dirty="0"/>
          </a:p>
          <a:p>
            <a:r>
              <a:rPr lang="en-US" dirty="0"/>
              <a:t>One-on-one counseling and educational programs</a:t>
            </a:r>
          </a:p>
          <a:p>
            <a:r>
              <a:rPr lang="en-US" dirty="0"/>
              <a:t>Patients do not meet criteria for Substance-Related Disorder</a:t>
            </a:r>
          </a:p>
          <a:p>
            <a:r>
              <a:rPr lang="en-US" dirty="0"/>
              <a:t>Problems in Dimensions 1, 2 or 3 are stable or being addressed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dirty="0"/>
              <a:t>Levels of Care: </a:t>
            </a:r>
            <a:br>
              <a:rPr lang="en-US" dirty="0"/>
            </a:br>
            <a:r>
              <a:rPr lang="en-US" dirty="0"/>
              <a:t>Level 1- Outpatient Treatment</a:t>
            </a:r>
          </a:p>
        </p:txBody>
      </p:sp>
      <p:sp>
        <p:nvSpPr>
          <p:cNvPr id="73731" name="Rectangle 3"/>
          <p:cNvSpPr>
            <a:spLocks noGrp="1" noChangeArrowheads="1"/>
          </p:cNvSpPr>
          <p:nvPr>
            <p:ph idx="1"/>
          </p:nvPr>
        </p:nvSpPr>
        <p:spPr/>
        <p:txBody>
          <a:bodyPr>
            <a:normAutofit/>
          </a:bodyPr>
          <a:lstStyle/>
          <a:p>
            <a:pPr marL="0" indent="0">
              <a:buNone/>
            </a:pPr>
            <a:r>
              <a:rPr lang="en-US" sz="4000" b="1" dirty="0"/>
              <a:t>Therapies include:</a:t>
            </a:r>
          </a:p>
          <a:p>
            <a:endParaRPr lang="en-US" dirty="0"/>
          </a:p>
          <a:p>
            <a:endParaRPr lang="en-US" dirty="0"/>
          </a:p>
        </p:txBody>
      </p:sp>
      <p:sp>
        <p:nvSpPr>
          <p:cNvPr id="5" name="Content Placeholder 4">
            <a:extLst>
              <a:ext uri="{FF2B5EF4-FFF2-40B4-BE49-F238E27FC236}">
                <a16:creationId xmlns:a16="http://schemas.microsoft.com/office/drawing/2014/main" id="{5621773B-129B-4694-A2A6-6F34A6E74229}"/>
              </a:ext>
            </a:extLst>
          </p:cNvPr>
          <p:cNvSpPr>
            <a:spLocks noGrp="1"/>
          </p:cNvSpPr>
          <p:nvPr>
            <p:ph sz="half" idx="4294967295"/>
          </p:nvPr>
        </p:nvSpPr>
        <p:spPr>
          <a:xfrm>
            <a:off x="682625" y="2881313"/>
            <a:ext cx="11509375" cy="3708400"/>
          </a:xfrm>
        </p:spPr>
        <p:txBody>
          <a:bodyPr numCol="2">
            <a:normAutofit fontScale="92500" lnSpcReduction="10000"/>
          </a:bodyPr>
          <a:lstStyle/>
          <a:p>
            <a:r>
              <a:rPr lang="en-US" dirty="0"/>
              <a:t>Individual and group counseling </a:t>
            </a:r>
          </a:p>
          <a:p>
            <a:r>
              <a:rPr lang="en-US" dirty="0"/>
              <a:t>Motivational enhancement</a:t>
            </a:r>
          </a:p>
          <a:p>
            <a:r>
              <a:rPr lang="en-US" dirty="0"/>
              <a:t>Opioid substitution therapy</a:t>
            </a:r>
          </a:p>
          <a:p>
            <a:r>
              <a:rPr lang="en-US" dirty="0"/>
              <a:t>Family therapy </a:t>
            </a:r>
          </a:p>
          <a:p>
            <a:endParaRPr lang="en-US" dirty="0"/>
          </a:p>
          <a:p>
            <a:endParaRPr lang="en-US" dirty="0"/>
          </a:p>
          <a:p>
            <a:endParaRPr lang="en-US" dirty="0"/>
          </a:p>
          <a:p>
            <a:r>
              <a:rPr lang="en-US" dirty="0"/>
              <a:t>Educational groups</a:t>
            </a:r>
          </a:p>
          <a:p>
            <a:r>
              <a:rPr lang="en-US" dirty="0"/>
              <a:t>Occupational and recreational therapy</a:t>
            </a:r>
          </a:p>
          <a:p>
            <a:r>
              <a:rPr lang="en-US" dirty="0"/>
              <a:t>Psychotherapy</a:t>
            </a:r>
          </a:p>
          <a:p>
            <a:r>
              <a:rPr lang="en-US" dirty="0"/>
              <a:t>Other therapies</a:t>
            </a:r>
          </a:p>
          <a:p>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t>Level 1- Outpatient Treatment </a:t>
            </a:r>
            <a:br>
              <a:rPr lang="en-US" dirty="0"/>
            </a:br>
            <a:r>
              <a:rPr lang="en-US" dirty="0"/>
              <a:t>Dimensional Admission Criteria</a:t>
            </a:r>
          </a:p>
        </p:txBody>
      </p:sp>
      <p:sp>
        <p:nvSpPr>
          <p:cNvPr id="74755" name="Rectangle 3"/>
          <p:cNvSpPr>
            <a:spLocks noGrp="1" noChangeArrowheads="1"/>
          </p:cNvSpPr>
          <p:nvPr>
            <p:ph idx="1"/>
          </p:nvPr>
        </p:nvSpPr>
        <p:spPr/>
        <p:txBody>
          <a:bodyPr>
            <a:normAutofit fontScale="92500" lnSpcReduction="10000"/>
          </a:bodyPr>
          <a:lstStyle/>
          <a:p>
            <a:r>
              <a:rPr lang="en-US" dirty="0">
                <a:solidFill>
                  <a:srgbClr val="7FBCE7"/>
                </a:solidFill>
              </a:rPr>
              <a:t>Dimension 1: </a:t>
            </a:r>
            <a:r>
              <a:rPr lang="en-US" dirty="0"/>
              <a:t>RR (0)</a:t>
            </a:r>
            <a:r>
              <a:rPr lang="en-US" dirty="0">
                <a:solidFill>
                  <a:srgbClr val="7FBCE7"/>
                </a:solidFill>
              </a:rPr>
              <a:t> </a:t>
            </a:r>
            <a:r>
              <a:rPr lang="en-US" dirty="0"/>
              <a:t>No withdrawal </a:t>
            </a:r>
            <a:r>
              <a:rPr lang="en-US" dirty="0" err="1"/>
              <a:t>Sxs</a:t>
            </a:r>
            <a:endParaRPr lang="en-US" dirty="0"/>
          </a:p>
          <a:p>
            <a:r>
              <a:rPr lang="en-US" dirty="0">
                <a:solidFill>
                  <a:srgbClr val="C52982"/>
                </a:solidFill>
              </a:rPr>
              <a:t>Dimension 2: </a:t>
            </a:r>
            <a:r>
              <a:rPr lang="en-US" dirty="0"/>
              <a:t>RR (0)</a:t>
            </a:r>
            <a:r>
              <a:rPr lang="en-US" dirty="0">
                <a:solidFill>
                  <a:srgbClr val="C52982"/>
                </a:solidFill>
              </a:rPr>
              <a:t> </a:t>
            </a:r>
            <a:r>
              <a:rPr lang="en-US" dirty="0"/>
              <a:t>Biomedical concerns stable</a:t>
            </a:r>
          </a:p>
          <a:p>
            <a:r>
              <a:rPr lang="en-US" dirty="0">
                <a:solidFill>
                  <a:srgbClr val="C7BE0B"/>
                </a:solidFill>
              </a:rPr>
              <a:t>Dimension 3: </a:t>
            </a:r>
            <a:r>
              <a:rPr lang="en-US" dirty="0"/>
              <a:t>(RR 0-2)</a:t>
            </a:r>
          </a:p>
          <a:p>
            <a:pPr marL="457200" lvl="1" indent="0">
              <a:buNone/>
            </a:pPr>
            <a:r>
              <a:rPr lang="en-US" dirty="0"/>
              <a:t>0- Diagnosed but stable mental disorder or NO mental health diagnosis </a:t>
            </a:r>
          </a:p>
          <a:p>
            <a:pPr marL="457200" lvl="1" indent="0">
              <a:buNone/>
            </a:pPr>
            <a:r>
              <a:rPr lang="en-US" dirty="0"/>
              <a:t>1- Mental disorder requires intervention, but does not interfere with addiction treatment </a:t>
            </a:r>
          </a:p>
          <a:p>
            <a:pPr marL="457200" lvl="1" indent="0">
              <a:buNone/>
            </a:pPr>
            <a:r>
              <a:rPr lang="en-US" dirty="0"/>
              <a:t>2- Persistent mental illness, with symptoms and disability that cause significant interference with addiction treatment,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Level 1- Outpatient Treatment </a:t>
            </a:r>
            <a:br>
              <a:rPr lang="en-US" dirty="0"/>
            </a:br>
            <a:r>
              <a:rPr lang="en-US" dirty="0"/>
              <a:t>Dimensional Admission Criteria</a:t>
            </a:r>
          </a:p>
        </p:txBody>
      </p:sp>
      <p:sp>
        <p:nvSpPr>
          <p:cNvPr id="75779" name="Rectangle 3"/>
          <p:cNvSpPr>
            <a:spLocks noGrp="1" noChangeArrowheads="1"/>
          </p:cNvSpPr>
          <p:nvPr>
            <p:ph idx="1"/>
          </p:nvPr>
        </p:nvSpPr>
        <p:spPr/>
        <p:txBody>
          <a:bodyPr>
            <a:normAutofit/>
          </a:bodyPr>
          <a:lstStyle/>
          <a:p>
            <a:r>
              <a:rPr lang="en-US" dirty="0">
                <a:solidFill>
                  <a:srgbClr val="E54125"/>
                </a:solidFill>
              </a:rPr>
              <a:t>Dimension 4: RR 0-2</a:t>
            </a:r>
            <a:endParaRPr lang="en-US" dirty="0"/>
          </a:p>
          <a:p>
            <a:pPr marL="457200" lvl="1" indent="0">
              <a:buNone/>
            </a:pPr>
            <a:r>
              <a:rPr lang="en-US" dirty="0"/>
              <a:t>0-Willingly engaged in treatment as a proactive, responsible participant </a:t>
            </a:r>
          </a:p>
          <a:p>
            <a:pPr marL="457200" lvl="1" indent="0">
              <a:buNone/>
            </a:pPr>
            <a:r>
              <a:rPr lang="en-US" dirty="0"/>
              <a:t>1- Willing to enter treatment, and to explore strategies for changing substance use and/or tobacco, but ambivalent about the need for change </a:t>
            </a:r>
          </a:p>
          <a:p>
            <a:pPr marL="457200" lvl="1" indent="0">
              <a:buNone/>
            </a:pPr>
            <a:r>
              <a:rPr lang="en-US" dirty="0"/>
              <a:t>2- Reluctant to treatment, low commitment to change substance use, variably compliant with attendance</a:t>
            </a:r>
          </a:p>
          <a:p>
            <a:pPr marL="914400" lvl="2" indent="0">
              <a:buNone/>
            </a:pPr>
            <a:endParaRPr lang="en-US" dirty="0"/>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Level 1- Outpatient Treatment </a:t>
            </a:r>
            <a:br>
              <a:rPr lang="en-US" dirty="0"/>
            </a:br>
            <a:r>
              <a:rPr lang="en-US" dirty="0"/>
              <a:t>Dimensional Admission Criteria</a:t>
            </a:r>
          </a:p>
        </p:txBody>
      </p:sp>
      <p:sp>
        <p:nvSpPr>
          <p:cNvPr id="75779" name="Rectangle 3"/>
          <p:cNvSpPr>
            <a:spLocks noGrp="1" noChangeArrowheads="1"/>
          </p:cNvSpPr>
          <p:nvPr>
            <p:ph idx="1"/>
          </p:nvPr>
        </p:nvSpPr>
        <p:spPr/>
        <p:txBody>
          <a:bodyPr>
            <a:normAutofit/>
          </a:bodyPr>
          <a:lstStyle/>
          <a:p>
            <a:pPr marL="0" indent="0">
              <a:buNone/>
            </a:pPr>
            <a:r>
              <a:rPr lang="en-US" dirty="0">
                <a:solidFill>
                  <a:srgbClr val="94D2BA"/>
                </a:solidFill>
              </a:rPr>
              <a:t>Dimension 5: RR 0-2</a:t>
            </a:r>
          </a:p>
          <a:p>
            <a:pPr marL="457200" lvl="1" indent="0">
              <a:buNone/>
            </a:pPr>
            <a:r>
              <a:rPr lang="en-US" sz="2800" dirty="0"/>
              <a:t>0- No potential for further SA problems or has low relapse potential and good coping skills. </a:t>
            </a:r>
          </a:p>
          <a:p>
            <a:pPr marL="457200" lvl="1" indent="0">
              <a:buNone/>
            </a:pPr>
            <a:r>
              <a:rPr lang="en-US" sz="2800" dirty="0"/>
              <a:t>1-Minimal relapse potential, with some vulnerability, fair self-management and relapse prevention skills. </a:t>
            </a:r>
          </a:p>
          <a:p>
            <a:pPr marL="457200" lvl="1" indent="0">
              <a:buNone/>
            </a:pPr>
            <a:r>
              <a:rPr lang="en-US" sz="2800" dirty="0"/>
              <a:t>2- Impaired recognition and understanding of SA relapse issues but can self manage with prompting.</a:t>
            </a:r>
          </a:p>
          <a:p>
            <a:endParaRPr lang="en-US" dirty="0"/>
          </a:p>
          <a:p>
            <a:endParaRPr lang="en-US" dirty="0"/>
          </a:p>
        </p:txBody>
      </p:sp>
    </p:spTree>
    <p:extLst>
      <p:ext uri="{BB962C8B-B14F-4D97-AF65-F5344CB8AC3E}">
        <p14:creationId xmlns:p14="http://schemas.microsoft.com/office/powerpoint/2010/main" val="187749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29AB1AB-C4F8-4362-872B-BEADAE629AD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2964" r="9628"/>
          <a:stretch/>
        </p:blipFill>
        <p:spPr>
          <a:xfrm>
            <a:off x="1" y="0"/>
            <a:ext cx="4876800" cy="6858000"/>
          </a:xfrm>
        </p:spPr>
      </p:pic>
      <p:sp>
        <p:nvSpPr>
          <p:cNvPr id="30722" name="Rectangle 2"/>
          <p:cNvSpPr>
            <a:spLocks noGrp="1" noChangeArrowheads="1"/>
          </p:cNvSpPr>
          <p:nvPr>
            <p:ph type="title"/>
          </p:nvPr>
        </p:nvSpPr>
        <p:spPr/>
        <p:txBody>
          <a:bodyPr>
            <a:normAutofit fontScale="90000"/>
          </a:bodyPr>
          <a:lstStyle/>
          <a:p>
            <a:r>
              <a:rPr lang="en-US"/>
              <a:t>Content of Problem Assessment</a:t>
            </a:r>
          </a:p>
        </p:txBody>
      </p:sp>
      <p:sp>
        <p:nvSpPr>
          <p:cNvPr id="30723" name="Rectangle 3"/>
          <p:cNvSpPr>
            <a:spLocks noGrp="1" noChangeArrowheads="1"/>
          </p:cNvSpPr>
          <p:nvPr>
            <p:ph idx="1"/>
          </p:nvPr>
        </p:nvSpPr>
        <p:spPr/>
        <p:txBody>
          <a:bodyPr>
            <a:normAutofit lnSpcReduction="10000"/>
          </a:bodyPr>
          <a:lstStyle/>
          <a:p>
            <a:pPr marL="0" indent="0">
              <a:buNone/>
            </a:pPr>
            <a:r>
              <a:rPr lang="en-US" b="1" dirty="0"/>
              <a:t>Signs and symptoms of alcohol and/or drug use disorder (p. 490-491 of DSM-5, the Big Eleven)</a:t>
            </a:r>
          </a:p>
          <a:p>
            <a:endParaRPr lang="en-US" dirty="0"/>
          </a:p>
          <a:p>
            <a:r>
              <a:rPr lang="en-US" dirty="0"/>
              <a:t>These make up DSM-5 criteria</a:t>
            </a:r>
          </a:p>
          <a:p>
            <a:endParaRPr lang="en-US" dirty="0"/>
          </a:p>
          <a:p>
            <a:r>
              <a:rPr lang="en-US" dirty="0"/>
              <a:t>Self-report questionnaires can be used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a:t>Level 1- Outpatient Treatment </a:t>
            </a:r>
            <a:br>
              <a:rPr lang="en-US" dirty="0"/>
            </a:br>
            <a:r>
              <a:rPr lang="en-US" dirty="0"/>
              <a:t>Dimensional Admission Criteria</a:t>
            </a:r>
          </a:p>
        </p:txBody>
      </p:sp>
      <p:sp>
        <p:nvSpPr>
          <p:cNvPr id="76803" name="Rectangle 3"/>
          <p:cNvSpPr>
            <a:spLocks noGrp="1" noChangeArrowheads="1"/>
          </p:cNvSpPr>
          <p:nvPr>
            <p:ph idx="1"/>
          </p:nvPr>
        </p:nvSpPr>
        <p:spPr/>
        <p:txBody>
          <a:bodyPr/>
          <a:lstStyle/>
          <a:p>
            <a:r>
              <a:rPr lang="en-US" dirty="0">
                <a:solidFill>
                  <a:srgbClr val="F2ABAD"/>
                </a:solidFill>
              </a:rPr>
              <a:t>Dimension 6: RR 0-2</a:t>
            </a:r>
            <a:endParaRPr lang="en-US" dirty="0"/>
          </a:p>
          <a:p>
            <a:pPr marL="457200" lvl="1" indent="0">
              <a:buNone/>
            </a:pPr>
            <a:r>
              <a:rPr lang="en-US" dirty="0"/>
              <a:t>0-Client has a supportive environment or can cope with poor supports. </a:t>
            </a:r>
          </a:p>
          <a:p>
            <a:pPr marL="457200" lvl="1" indent="0">
              <a:buNone/>
            </a:pPr>
            <a:r>
              <a:rPr lang="en-US" dirty="0"/>
              <a:t>1-Passive Support or significant others not interested in recovery efforts; client can cope.</a:t>
            </a:r>
          </a:p>
          <a:p>
            <a:pPr marL="457200" lvl="1" indent="0">
              <a:buNone/>
            </a:pPr>
            <a:r>
              <a:rPr lang="en-US" dirty="0"/>
              <a:t>2-Client’s environment non-supportive of addition recovery, but, with clinical structure, client can cope most of the time.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in front of a window&#10;&#10;Description automatically generated">
            <a:extLst>
              <a:ext uri="{FF2B5EF4-FFF2-40B4-BE49-F238E27FC236}">
                <a16:creationId xmlns:a16="http://schemas.microsoft.com/office/drawing/2014/main" id="{02EAE257-7AA4-453F-97CF-558F135E1B7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40740" r="11852"/>
          <a:stretch/>
        </p:blipFill>
        <p:spPr>
          <a:xfrm>
            <a:off x="1" y="0"/>
            <a:ext cx="4876800" cy="6858000"/>
          </a:xfrm>
        </p:spPr>
      </p:pic>
      <p:sp>
        <p:nvSpPr>
          <p:cNvPr id="77826" name="Rectangle 2"/>
          <p:cNvSpPr>
            <a:spLocks noGrp="1" noChangeArrowheads="1"/>
          </p:cNvSpPr>
          <p:nvPr>
            <p:ph type="title"/>
          </p:nvPr>
        </p:nvSpPr>
        <p:spPr/>
        <p:txBody>
          <a:bodyPr>
            <a:noAutofit/>
          </a:bodyPr>
          <a:lstStyle/>
          <a:p>
            <a:r>
              <a:rPr lang="en-US" sz="3200" dirty="0"/>
              <a:t>Level 2.1 Intensive Outpatient </a:t>
            </a:r>
            <a:br>
              <a:rPr lang="en-US" sz="3200" dirty="0"/>
            </a:br>
            <a:r>
              <a:rPr lang="en-US" sz="3200" dirty="0"/>
              <a:t>Dimensional Admission Criteria</a:t>
            </a:r>
          </a:p>
        </p:txBody>
      </p:sp>
      <p:sp>
        <p:nvSpPr>
          <p:cNvPr id="77827" name="Rectangle 3"/>
          <p:cNvSpPr>
            <a:spLocks noGrp="1" noChangeArrowheads="1"/>
          </p:cNvSpPr>
          <p:nvPr>
            <p:ph idx="1"/>
          </p:nvPr>
        </p:nvSpPr>
        <p:spPr/>
        <p:txBody>
          <a:bodyPr>
            <a:normAutofit fontScale="92500" lnSpcReduction="10000"/>
          </a:bodyPr>
          <a:lstStyle/>
          <a:p>
            <a:pPr marL="0" indent="0">
              <a:buNone/>
            </a:pPr>
            <a:r>
              <a:rPr lang="en-US" dirty="0">
                <a:solidFill>
                  <a:srgbClr val="7FBCE7"/>
                </a:solidFill>
              </a:rPr>
              <a:t>Dimension 1: RR 0-1</a:t>
            </a:r>
          </a:p>
          <a:p>
            <a:pPr marL="0" indent="0">
              <a:buNone/>
            </a:pPr>
            <a:r>
              <a:rPr lang="en-US" dirty="0"/>
              <a:t>0-No withdrawal signs or symptoms </a:t>
            </a:r>
          </a:p>
          <a:p>
            <a:pPr marL="0" indent="0">
              <a:buNone/>
            </a:pPr>
            <a:r>
              <a:rPr lang="en-US" dirty="0"/>
              <a:t>1-adequate ability to cope with withdrawal discomfort </a:t>
            </a:r>
          </a:p>
          <a:p>
            <a:pPr marL="0" indent="0">
              <a:buNone/>
            </a:pPr>
            <a:r>
              <a:rPr lang="en-US" dirty="0">
                <a:solidFill>
                  <a:srgbClr val="C52982"/>
                </a:solidFill>
              </a:rPr>
              <a:t>Dimension 2: RR 0-1</a:t>
            </a:r>
          </a:p>
          <a:p>
            <a:pPr marL="0" indent="0">
              <a:buNone/>
            </a:pPr>
            <a:r>
              <a:rPr lang="en-US" dirty="0"/>
              <a:t>0-Biomedical stable or monitored concurrently with no interference </a:t>
            </a:r>
          </a:p>
          <a:p>
            <a:pPr marL="0" indent="0">
              <a:buNone/>
            </a:pPr>
            <a:r>
              <a:rPr lang="en-US" dirty="0"/>
              <a:t>1- adequate ability to cope with physical discomfort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a:t>Level 2.1 Intensive Outpatient </a:t>
            </a:r>
            <a:br>
              <a:rPr lang="en-US" dirty="0"/>
            </a:br>
            <a:r>
              <a:rPr lang="en-US" dirty="0"/>
              <a:t>Dimensional Admission Criteria</a:t>
            </a:r>
          </a:p>
        </p:txBody>
      </p:sp>
      <p:sp>
        <p:nvSpPr>
          <p:cNvPr id="78851" name="Rectangle 3"/>
          <p:cNvSpPr>
            <a:spLocks noGrp="1" noChangeArrowheads="1"/>
          </p:cNvSpPr>
          <p:nvPr>
            <p:ph idx="1"/>
          </p:nvPr>
        </p:nvSpPr>
        <p:spPr/>
        <p:txBody>
          <a:bodyPr>
            <a:normAutofit fontScale="85000" lnSpcReduction="20000"/>
          </a:bodyPr>
          <a:lstStyle/>
          <a:p>
            <a:r>
              <a:rPr lang="en-US" dirty="0">
                <a:solidFill>
                  <a:srgbClr val="F3EA20"/>
                </a:solidFill>
              </a:rPr>
              <a:t>Dimension 3: RR 2-3</a:t>
            </a:r>
            <a:endParaRPr lang="en-US" dirty="0"/>
          </a:p>
          <a:p>
            <a:pPr marL="457200" lvl="1" indent="0">
              <a:buNone/>
            </a:pPr>
            <a:r>
              <a:rPr lang="en-US" dirty="0"/>
              <a:t>2- Persistent MHD with symptoms, but does not interfere with addiction treatment</a:t>
            </a:r>
          </a:p>
          <a:p>
            <a:pPr marL="457200" lvl="1" indent="0">
              <a:buNone/>
            </a:pPr>
            <a:r>
              <a:rPr lang="en-US" dirty="0"/>
              <a:t>3- Diagnosed severe emotional, behavioral or cognitive disorder that not require involuntary confinement  </a:t>
            </a:r>
          </a:p>
          <a:p>
            <a:pPr lvl="1"/>
            <a:endParaRPr lang="en-US" dirty="0"/>
          </a:p>
          <a:p>
            <a:pPr lvl="1"/>
            <a:endParaRPr lang="en-US" dirty="0"/>
          </a:p>
          <a:p>
            <a:r>
              <a:rPr lang="en-US" dirty="0">
                <a:solidFill>
                  <a:srgbClr val="E54125"/>
                </a:solidFill>
              </a:rPr>
              <a:t>Dimension 4: RR 2-3</a:t>
            </a:r>
            <a:endParaRPr lang="en-US" dirty="0"/>
          </a:p>
          <a:p>
            <a:pPr marL="457200" lvl="1" indent="0">
              <a:buNone/>
            </a:pPr>
            <a:r>
              <a:rPr lang="en-US" dirty="0"/>
              <a:t>2- Reluctant to treatment, low commitment to change substance use, variable </a:t>
            </a:r>
          </a:p>
          <a:p>
            <a:pPr marL="457200" lvl="1" indent="0">
              <a:buNone/>
            </a:pPr>
            <a:r>
              <a:rPr lang="en-US" dirty="0"/>
              <a:t>3- Inconsistent follow through, minimal awareness of substance disorder, unaware of need to change, unwilling or partially able to follow through </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a:t>Level 2.1 Intensive Outpatient </a:t>
            </a:r>
            <a:br>
              <a:rPr lang="en-US" dirty="0"/>
            </a:br>
            <a:r>
              <a:rPr lang="en-US" dirty="0"/>
              <a:t>Dimensional Admission Criteria</a:t>
            </a:r>
          </a:p>
        </p:txBody>
      </p:sp>
      <p:sp>
        <p:nvSpPr>
          <p:cNvPr id="79875" name="Rectangle 3"/>
          <p:cNvSpPr>
            <a:spLocks noGrp="1" noChangeArrowheads="1"/>
          </p:cNvSpPr>
          <p:nvPr>
            <p:ph idx="1"/>
          </p:nvPr>
        </p:nvSpPr>
        <p:spPr/>
        <p:txBody>
          <a:bodyPr>
            <a:normAutofit fontScale="85000" lnSpcReduction="10000"/>
          </a:bodyPr>
          <a:lstStyle/>
          <a:p>
            <a:r>
              <a:rPr lang="en-US" dirty="0">
                <a:solidFill>
                  <a:srgbClr val="94D2BA"/>
                </a:solidFill>
              </a:rPr>
              <a:t>Dimension 5: RR 2-3</a:t>
            </a:r>
            <a:endParaRPr lang="en-US" dirty="0"/>
          </a:p>
          <a:p>
            <a:pPr marL="457200" lvl="1" indent="0">
              <a:buNone/>
            </a:pPr>
            <a:r>
              <a:rPr lang="en-US" dirty="0"/>
              <a:t>2- Impaired recognition and understanding of SA relapse issues but is able to self manage with prompting.</a:t>
            </a:r>
          </a:p>
          <a:p>
            <a:pPr marL="457200" lvl="1" indent="0">
              <a:buNone/>
            </a:pPr>
            <a:r>
              <a:rPr lang="en-US" dirty="0"/>
              <a:t>3- Little recognition and understanding of SA relapse issues, poor skills to cope with and interrupt addiction problems or to avoid or limit relapse</a:t>
            </a:r>
          </a:p>
          <a:p>
            <a:endParaRPr lang="en-US" dirty="0"/>
          </a:p>
          <a:p>
            <a:r>
              <a:rPr lang="en-US" dirty="0">
                <a:solidFill>
                  <a:srgbClr val="F2ABAD"/>
                </a:solidFill>
              </a:rPr>
              <a:t>Dimension 6: RR 2-3</a:t>
            </a:r>
          </a:p>
          <a:p>
            <a:pPr marL="457200" lvl="1" indent="0">
              <a:buNone/>
            </a:pPr>
            <a:r>
              <a:rPr lang="en-US" dirty="0"/>
              <a:t>2- Client’s environment non-supportive of addition recovery, but, with clinical structure, client can cope most of the time. </a:t>
            </a:r>
          </a:p>
          <a:p>
            <a:pPr marL="457200" lvl="1" indent="0">
              <a:buNone/>
            </a:pPr>
            <a:r>
              <a:rPr lang="en-US" dirty="0"/>
              <a:t>3- Client’s environment non-supportive of addiction recovery, client finds coping difficult even with clinical structure.</a:t>
            </a:r>
          </a:p>
          <a:p>
            <a:endParaRPr lang="en-US" dirty="0"/>
          </a:p>
          <a:p>
            <a:endParaRPr lang="en-US" dirty="0"/>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a:t>Level 3.5-3.7 Residential’ Detox  </a:t>
            </a:r>
            <a:br>
              <a:rPr lang="en-US" dirty="0"/>
            </a:br>
            <a:r>
              <a:rPr lang="en-US" dirty="0"/>
              <a:t>Dimensional Admission Criteria</a:t>
            </a:r>
          </a:p>
        </p:txBody>
      </p:sp>
      <p:sp>
        <p:nvSpPr>
          <p:cNvPr id="77827" name="Rectangle 3"/>
          <p:cNvSpPr>
            <a:spLocks noGrp="1" noChangeArrowheads="1"/>
          </p:cNvSpPr>
          <p:nvPr>
            <p:ph idx="1"/>
          </p:nvPr>
        </p:nvSpPr>
        <p:spPr/>
        <p:txBody>
          <a:bodyPr>
            <a:normAutofit fontScale="85000" lnSpcReduction="20000"/>
          </a:bodyPr>
          <a:lstStyle/>
          <a:p>
            <a:pPr marL="0" indent="0">
              <a:buNone/>
            </a:pPr>
            <a:r>
              <a:rPr lang="en-US" dirty="0">
                <a:solidFill>
                  <a:srgbClr val="7FBCE7"/>
                </a:solidFill>
              </a:rPr>
              <a:t>Dimension 1: RR 2-4 </a:t>
            </a:r>
          </a:p>
          <a:p>
            <a:pPr marL="457200" lvl="1" indent="0">
              <a:buNone/>
            </a:pPr>
            <a:r>
              <a:rPr lang="en-US" dirty="0"/>
              <a:t>2- Difficult coping with withdrawal discomfort </a:t>
            </a:r>
          </a:p>
          <a:p>
            <a:pPr marL="457200" lvl="1" indent="0">
              <a:buNone/>
            </a:pPr>
            <a:r>
              <a:rPr lang="en-US" dirty="0"/>
              <a:t>3- Poor ability to cope with withdrawal discomfort </a:t>
            </a:r>
          </a:p>
          <a:p>
            <a:pPr marL="457200" lvl="1" indent="0">
              <a:buNone/>
            </a:pPr>
            <a:r>
              <a:rPr lang="en-US" dirty="0"/>
              <a:t>4- Incapacitated with severe signs and symptoms </a:t>
            </a:r>
          </a:p>
          <a:p>
            <a:pPr marL="0" indent="0">
              <a:buNone/>
            </a:pPr>
            <a:endParaRPr lang="en-US" dirty="0">
              <a:solidFill>
                <a:srgbClr val="C52982"/>
              </a:solidFill>
            </a:endParaRPr>
          </a:p>
          <a:p>
            <a:pPr marL="0" indent="0">
              <a:buNone/>
            </a:pPr>
            <a:r>
              <a:rPr lang="en-US" dirty="0">
                <a:solidFill>
                  <a:srgbClr val="C52982"/>
                </a:solidFill>
              </a:rPr>
              <a:t>Dimension 2: RR 0-4</a:t>
            </a:r>
          </a:p>
          <a:p>
            <a:pPr marL="457200" lvl="1" indent="0">
              <a:buNone/>
            </a:pPr>
            <a:r>
              <a:rPr lang="en-US" dirty="0"/>
              <a:t>0- Fully functioning good ability to cope with physical discomfort </a:t>
            </a:r>
          </a:p>
          <a:p>
            <a:pPr marL="457200" lvl="1" indent="0">
              <a:buNone/>
            </a:pPr>
            <a:r>
              <a:rPr lang="en-US" dirty="0"/>
              <a:t>1- Ability to cope with physical discomfort </a:t>
            </a:r>
          </a:p>
          <a:p>
            <a:pPr marL="457200" lvl="1" indent="0">
              <a:buNone/>
            </a:pPr>
            <a:r>
              <a:rPr lang="en-US" dirty="0"/>
              <a:t>2- Difficulty coping with physical problems and or has other biomedical problems </a:t>
            </a:r>
          </a:p>
          <a:p>
            <a:pPr marL="457200" lvl="1" indent="0">
              <a:buNone/>
            </a:pPr>
            <a:r>
              <a:rPr lang="en-US" dirty="0"/>
              <a:t>3- Poor ability to tolerate physical problems </a:t>
            </a:r>
          </a:p>
          <a:p>
            <a:pPr marL="457200" lvl="1" indent="0">
              <a:buNone/>
            </a:pPr>
            <a:r>
              <a:rPr lang="en-US" dirty="0"/>
              <a:t>4- Incapacitated , with severe medical problems </a:t>
            </a:r>
          </a:p>
        </p:txBody>
      </p:sp>
    </p:spTree>
    <p:extLst>
      <p:ext uri="{BB962C8B-B14F-4D97-AF65-F5344CB8AC3E}">
        <p14:creationId xmlns:p14="http://schemas.microsoft.com/office/powerpoint/2010/main" val="35944898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a:t>Level 3.5 Residential  </a:t>
            </a:r>
            <a:br>
              <a:rPr lang="en-US" dirty="0"/>
            </a:br>
            <a:r>
              <a:rPr lang="en-US" dirty="0"/>
              <a:t>Dimensional Admission Criteria</a:t>
            </a:r>
          </a:p>
        </p:txBody>
      </p:sp>
      <p:sp>
        <p:nvSpPr>
          <p:cNvPr id="78851" name="Rectangle 3"/>
          <p:cNvSpPr>
            <a:spLocks noGrp="1" noChangeArrowheads="1"/>
          </p:cNvSpPr>
          <p:nvPr>
            <p:ph idx="1"/>
          </p:nvPr>
        </p:nvSpPr>
        <p:spPr/>
        <p:txBody>
          <a:bodyPr>
            <a:normAutofit fontScale="85000" lnSpcReduction="20000"/>
          </a:bodyPr>
          <a:lstStyle/>
          <a:p>
            <a:r>
              <a:rPr lang="en-US" dirty="0">
                <a:solidFill>
                  <a:srgbClr val="F3EA20"/>
                </a:solidFill>
              </a:rPr>
              <a:t>Dimension 3: RR 1-3</a:t>
            </a:r>
            <a:endParaRPr lang="en-US" dirty="0"/>
          </a:p>
          <a:p>
            <a:pPr marL="457200" lvl="1" indent="0">
              <a:buNone/>
            </a:pPr>
            <a:endParaRPr lang="en-US" dirty="0"/>
          </a:p>
          <a:p>
            <a:pPr marL="457200" lvl="1" indent="0">
              <a:buNone/>
            </a:pPr>
            <a:r>
              <a:rPr lang="en-US" dirty="0"/>
              <a:t>1- Mental disorder requires intervention, not interfering with Tx  </a:t>
            </a:r>
          </a:p>
          <a:p>
            <a:pPr marL="457200" lvl="1" indent="0">
              <a:buNone/>
            </a:pPr>
            <a:r>
              <a:rPr lang="en-US" dirty="0"/>
              <a:t>2- Persistent mental health issue </a:t>
            </a:r>
          </a:p>
          <a:p>
            <a:pPr marL="457200" lvl="1" indent="0">
              <a:buNone/>
            </a:pPr>
            <a:r>
              <a:rPr lang="en-US" dirty="0"/>
              <a:t>3- Severe psychiatric symptomatology </a:t>
            </a:r>
          </a:p>
          <a:p>
            <a:pPr lvl="1"/>
            <a:endParaRPr lang="en-US" dirty="0"/>
          </a:p>
          <a:p>
            <a:r>
              <a:rPr lang="en-US" dirty="0">
                <a:solidFill>
                  <a:srgbClr val="E54125"/>
                </a:solidFill>
              </a:rPr>
              <a:t>Dimension 4: RR 2-4</a:t>
            </a:r>
          </a:p>
          <a:p>
            <a:endParaRPr lang="en-US" dirty="0">
              <a:solidFill>
                <a:srgbClr val="E54125"/>
              </a:solidFill>
            </a:endParaRPr>
          </a:p>
          <a:p>
            <a:pPr marL="457200" lvl="1" indent="0">
              <a:buNone/>
            </a:pPr>
            <a:r>
              <a:rPr lang="en-US" dirty="0"/>
              <a:t>2- Reluctant to treatment low commitment to change </a:t>
            </a:r>
          </a:p>
          <a:p>
            <a:pPr marL="457200" lvl="1" indent="0">
              <a:buNone/>
            </a:pPr>
            <a:r>
              <a:rPr lang="en-US" dirty="0"/>
              <a:t>3- Inconsistent follow through , minimal awareness of substance use disorder </a:t>
            </a:r>
          </a:p>
          <a:p>
            <a:pPr marL="457200" lvl="1" indent="0">
              <a:buNone/>
            </a:pPr>
            <a:r>
              <a:rPr lang="en-US" dirty="0"/>
              <a:t>4- Unable to follow through, has little or no awareness of substance use disorder </a:t>
            </a:r>
          </a:p>
          <a:p>
            <a:endParaRPr lang="en-US" dirty="0"/>
          </a:p>
        </p:txBody>
      </p:sp>
    </p:spTree>
    <p:extLst>
      <p:ext uri="{BB962C8B-B14F-4D97-AF65-F5344CB8AC3E}">
        <p14:creationId xmlns:p14="http://schemas.microsoft.com/office/powerpoint/2010/main" val="185070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dirty="0"/>
              <a:t>Level 3.5 Residential  </a:t>
            </a:r>
            <a:br>
              <a:rPr lang="en-US" dirty="0"/>
            </a:br>
            <a:r>
              <a:rPr lang="en-US" dirty="0"/>
              <a:t>Dimensional Admission Criteria</a:t>
            </a:r>
          </a:p>
        </p:txBody>
      </p:sp>
      <p:sp>
        <p:nvSpPr>
          <p:cNvPr id="79875" name="Rectangle 3"/>
          <p:cNvSpPr>
            <a:spLocks noGrp="1" noChangeArrowheads="1"/>
          </p:cNvSpPr>
          <p:nvPr>
            <p:ph idx="1"/>
          </p:nvPr>
        </p:nvSpPr>
        <p:spPr>
          <a:xfrm>
            <a:off x="358220" y="1600200"/>
            <a:ext cx="10145024" cy="4989135"/>
          </a:xfrm>
        </p:spPr>
        <p:txBody>
          <a:bodyPr>
            <a:normAutofit fontScale="92500" lnSpcReduction="20000"/>
          </a:bodyPr>
          <a:lstStyle/>
          <a:p>
            <a:pPr marL="0" indent="0">
              <a:buNone/>
            </a:pPr>
            <a:r>
              <a:rPr lang="en-US" dirty="0">
                <a:solidFill>
                  <a:srgbClr val="94D2BA"/>
                </a:solidFill>
              </a:rPr>
              <a:t>Dimension 5: RR 2-4 </a:t>
            </a:r>
          </a:p>
          <a:p>
            <a:pPr marL="457200" lvl="1" indent="0">
              <a:buNone/>
            </a:pPr>
            <a:r>
              <a:rPr lang="en-US" dirty="0"/>
              <a:t>2- Impaired recognition and understanding of substance use disorder relapse issues </a:t>
            </a:r>
          </a:p>
          <a:p>
            <a:pPr marL="457200" lvl="1" indent="0">
              <a:buNone/>
            </a:pPr>
            <a:r>
              <a:rPr lang="en-US" dirty="0"/>
              <a:t>3- Little recognition and understanding of substance use disorder relapse issues </a:t>
            </a:r>
          </a:p>
          <a:p>
            <a:pPr marL="457200" lvl="1" indent="0">
              <a:buNone/>
            </a:pPr>
            <a:r>
              <a:rPr lang="en-US" dirty="0"/>
              <a:t>4- Repeated treatment episodes have had little positive effect on patient functioning </a:t>
            </a:r>
          </a:p>
          <a:p>
            <a:pPr marL="0" indent="0">
              <a:buNone/>
            </a:pPr>
            <a:r>
              <a:rPr lang="en-US" dirty="0">
                <a:solidFill>
                  <a:srgbClr val="F2ABAD"/>
                </a:solidFill>
              </a:rPr>
              <a:t>Dimension 6: 2-4</a:t>
            </a:r>
          </a:p>
          <a:p>
            <a:pPr marL="457200" lvl="1" indent="0">
              <a:buNone/>
            </a:pPr>
            <a:r>
              <a:rPr lang="en-US" dirty="0"/>
              <a:t>2- Patient environment non supportive of recovery, but can cope with clinical structure  </a:t>
            </a:r>
          </a:p>
          <a:p>
            <a:pPr marL="457200" lvl="1" indent="0">
              <a:buNone/>
            </a:pPr>
            <a:r>
              <a:rPr lang="en-US" dirty="0"/>
              <a:t>3- Patient environment non supportive of recovery, patient finds coping difficult </a:t>
            </a:r>
          </a:p>
          <a:p>
            <a:pPr marL="457200" lvl="1" indent="0">
              <a:buNone/>
            </a:pPr>
            <a:r>
              <a:rPr lang="en-US" dirty="0"/>
              <a:t>4- Non supportive chronically hostile, toxic to recovery </a:t>
            </a:r>
          </a:p>
          <a:p>
            <a:endParaRPr lang="en-US" dirty="0"/>
          </a:p>
          <a:p>
            <a:endParaRPr lang="en-US" dirty="0"/>
          </a:p>
          <a:p>
            <a:endParaRPr lang="en-US" dirty="0"/>
          </a:p>
        </p:txBody>
      </p:sp>
    </p:spTree>
    <p:extLst>
      <p:ext uri="{BB962C8B-B14F-4D97-AF65-F5344CB8AC3E}">
        <p14:creationId xmlns:p14="http://schemas.microsoft.com/office/powerpoint/2010/main" val="5163316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EA056-669D-48B1-A3FD-3DF0434D8699}"/>
              </a:ext>
            </a:extLst>
          </p:cNvPr>
          <p:cNvSpPr>
            <a:spLocks noGrp="1"/>
          </p:cNvSpPr>
          <p:nvPr>
            <p:ph type="title"/>
          </p:nvPr>
        </p:nvSpPr>
        <p:spPr/>
        <p:txBody>
          <a:bodyPr/>
          <a:lstStyle/>
          <a:p>
            <a:r>
              <a:rPr lang="en-US" dirty="0"/>
              <a:t>Withdrawal Management Overview  </a:t>
            </a:r>
          </a:p>
        </p:txBody>
      </p:sp>
      <p:sp>
        <p:nvSpPr>
          <p:cNvPr id="4" name="Content Placeholder 3">
            <a:extLst>
              <a:ext uri="{FF2B5EF4-FFF2-40B4-BE49-F238E27FC236}">
                <a16:creationId xmlns:a16="http://schemas.microsoft.com/office/drawing/2014/main" id="{59591ED0-1D22-41F7-9CEF-1B1D992E412D}"/>
              </a:ext>
            </a:extLst>
          </p:cNvPr>
          <p:cNvSpPr>
            <a:spLocks noGrp="1"/>
          </p:cNvSpPr>
          <p:nvPr>
            <p:ph idx="1"/>
          </p:nvPr>
        </p:nvSpPr>
        <p:spPr/>
        <p:txBody>
          <a:bodyPr>
            <a:normAutofit fontScale="92500"/>
          </a:bodyPr>
          <a:lstStyle/>
          <a:p>
            <a:r>
              <a:rPr lang="en-US" dirty="0"/>
              <a:t>Components of WM Services: WM services (Levels 1, 2, 3.2, 3.7 and 4 in ASAM) are provided as part of a continuum of five WM levels in the American Society of Addiction Medicine (ASAM). </a:t>
            </a:r>
          </a:p>
          <a:p>
            <a:endParaRPr lang="en-US" dirty="0"/>
          </a:p>
          <a:p>
            <a:r>
              <a:rPr lang="en-US" dirty="0"/>
              <a:t>WM criteria include a continuum of care that ensures that patients can enter SUD treatment at a level appropriate to their needs and step up or down to a different intensity of treatment levels. </a:t>
            </a:r>
          </a:p>
          <a:p>
            <a:endParaRPr lang="en-US" dirty="0"/>
          </a:p>
          <a:p>
            <a:endParaRPr lang="en-US" dirty="0"/>
          </a:p>
        </p:txBody>
      </p:sp>
    </p:spTree>
    <p:extLst>
      <p:ext uri="{BB962C8B-B14F-4D97-AF65-F5344CB8AC3E}">
        <p14:creationId xmlns:p14="http://schemas.microsoft.com/office/powerpoint/2010/main" val="406060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22560C-CC48-44C9-9E76-8DB17537F6C7}"/>
              </a:ext>
            </a:extLst>
          </p:cNvPr>
          <p:cNvSpPr>
            <a:spLocks noGrp="1"/>
          </p:cNvSpPr>
          <p:nvPr>
            <p:ph type="title"/>
          </p:nvPr>
        </p:nvSpPr>
        <p:spPr/>
        <p:txBody>
          <a:bodyPr/>
          <a:lstStyle/>
          <a:p>
            <a:r>
              <a:rPr lang="en-US" dirty="0"/>
              <a:t>Withdrawal Management (cont.)</a:t>
            </a:r>
          </a:p>
        </p:txBody>
      </p:sp>
      <p:sp>
        <p:nvSpPr>
          <p:cNvPr id="4" name="Content Placeholder 3">
            <a:extLst>
              <a:ext uri="{FF2B5EF4-FFF2-40B4-BE49-F238E27FC236}">
                <a16:creationId xmlns:a16="http://schemas.microsoft.com/office/drawing/2014/main" id="{4299E218-60D3-4CCE-B75C-F5AD87883468}"/>
              </a:ext>
            </a:extLst>
          </p:cNvPr>
          <p:cNvSpPr>
            <a:spLocks noGrp="1"/>
          </p:cNvSpPr>
          <p:nvPr>
            <p:ph sz="half" idx="1"/>
          </p:nvPr>
        </p:nvSpPr>
        <p:spPr/>
        <p:txBody>
          <a:bodyPr>
            <a:normAutofit fontScale="55000" lnSpcReduction="20000"/>
          </a:bodyPr>
          <a:lstStyle/>
          <a:p>
            <a:pPr>
              <a:lnSpc>
                <a:spcPct val="120000"/>
              </a:lnSpc>
            </a:pPr>
            <a:r>
              <a:rPr lang="en-US" b="1" dirty="0">
                <a:solidFill>
                  <a:srgbClr val="E54125"/>
                </a:solidFill>
              </a:rPr>
              <a:t>Intake: </a:t>
            </a:r>
            <a:r>
              <a:rPr lang="en-US" dirty="0"/>
              <a:t>The process of admitting a patient into a substance use disorder (SUD) treatment program. This includes the substance abuse evaluation (SAE), the diagnosis of SUD, the assessment of treatment needs, and may include a physical examination and/or laboratory testing</a:t>
            </a:r>
          </a:p>
          <a:p>
            <a:pPr>
              <a:lnSpc>
                <a:spcPct val="120000"/>
              </a:lnSpc>
            </a:pPr>
            <a:endParaRPr lang="en-US" dirty="0"/>
          </a:p>
          <a:p>
            <a:pPr>
              <a:lnSpc>
                <a:spcPct val="120000"/>
              </a:lnSpc>
            </a:pPr>
            <a:r>
              <a:rPr lang="en-US" b="1" dirty="0">
                <a:solidFill>
                  <a:srgbClr val="E54125"/>
                </a:solidFill>
              </a:rPr>
              <a:t>Observation: </a:t>
            </a:r>
            <a:r>
              <a:rPr lang="en-US" dirty="0"/>
              <a:t>The process of monitoring the patient’s course of withdrawal as frequently as deemed medically appropriate. This may include, but is not limited to, observation of the patient’s health status.</a:t>
            </a:r>
          </a:p>
          <a:p>
            <a:endParaRPr lang="en-US" dirty="0"/>
          </a:p>
          <a:p>
            <a:endParaRPr lang="en-US" dirty="0"/>
          </a:p>
        </p:txBody>
      </p:sp>
      <p:sp>
        <p:nvSpPr>
          <p:cNvPr id="5" name="Content Placeholder 4">
            <a:extLst>
              <a:ext uri="{FF2B5EF4-FFF2-40B4-BE49-F238E27FC236}">
                <a16:creationId xmlns:a16="http://schemas.microsoft.com/office/drawing/2014/main" id="{3E2991A2-0C66-4E4F-ABDD-93C4D3313BBE}"/>
              </a:ext>
            </a:extLst>
          </p:cNvPr>
          <p:cNvSpPr>
            <a:spLocks noGrp="1"/>
          </p:cNvSpPr>
          <p:nvPr>
            <p:ph sz="half" idx="2"/>
          </p:nvPr>
        </p:nvSpPr>
        <p:spPr/>
        <p:txBody>
          <a:bodyPr>
            <a:normAutofit fontScale="70000" lnSpcReduction="20000"/>
          </a:bodyPr>
          <a:lstStyle/>
          <a:p>
            <a:pPr>
              <a:lnSpc>
                <a:spcPct val="120000"/>
              </a:lnSpc>
            </a:pPr>
            <a:r>
              <a:rPr lang="en-US" b="1" dirty="0">
                <a:solidFill>
                  <a:srgbClr val="E54125"/>
                </a:solidFill>
              </a:rPr>
              <a:t>Medication Services: </a:t>
            </a:r>
            <a:r>
              <a:rPr lang="en-US" dirty="0"/>
              <a:t>The prescription or administration related to SUD treatment services, and/or the assessment of the side effects and results of that medication.  </a:t>
            </a:r>
          </a:p>
          <a:p>
            <a:pPr>
              <a:lnSpc>
                <a:spcPct val="120000"/>
              </a:lnSpc>
            </a:pPr>
            <a:endParaRPr lang="en-US" dirty="0"/>
          </a:p>
          <a:p>
            <a:pPr>
              <a:lnSpc>
                <a:spcPct val="120000"/>
              </a:lnSpc>
            </a:pPr>
            <a:r>
              <a:rPr lang="en-US" b="1" dirty="0">
                <a:solidFill>
                  <a:srgbClr val="E54125"/>
                </a:solidFill>
              </a:rPr>
              <a:t>Discharge Services: </a:t>
            </a:r>
            <a:r>
              <a:rPr lang="en-US" dirty="0"/>
              <a:t>Preparing the patient for referral into another level of care, post treatment return, or re-entry into the community, and/or the linkage of the individual to community treatment, housing, and human services.  </a:t>
            </a:r>
          </a:p>
          <a:p>
            <a:endParaRPr lang="en-US" dirty="0"/>
          </a:p>
        </p:txBody>
      </p:sp>
    </p:spTree>
    <p:extLst>
      <p:ext uri="{BB962C8B-B14F-4D97-AF65-F5344CB8AC3E}">
        <p14:creationId xmlns:p14="http://schemas.microsoft.com/office/powerpoint/2010/main" val="26767524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yellow shirt standing in front of a building&#10;&#10;Description automatically generated">
            <a:extLst>
              <a:ext uri="{FF2B5EF4-FFF2-40B4-BE49-F238E27FC236}">
                <a16:creationId xmlns:a16="http://schemas.microsoft.com/office/drawing/2014/main" id="{69C1099E-0221-4B33-AF97-AF32060EAC6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125" b="3125"/>
          <a:stretch/>
        </p:blipFill>
        <p:spPr/>
      </p:pic>
      <p:sp>
        <p:nvSpPr>
          <p:cNvPr id="3" name="Title 2">
            <a:extLst>
              <a:ext uri="{FF2B5EF4-FFF2-40B4-BE49-F238E27FC236}">
                <a16:creationId xmlns:a16="http://schemas.microsoft.com/office/drawing/2014/main" id="{7BE7143B-48EC-4209-893C-6FC7DF7476F7}"/>
              </a:ext>
            </a:extLst>
          </p:cNvPr>
          <p:cNvSpPr>
            <a:spLocks noGrp="1"/>
          </p:cNvSpPr>
          <p:nvPr>
            <p:ph type="title"/>
          </p:nvPr>
        </p:nvSpPr>
        <p:spPr/>
        <p:txBody>
          <a:bodyPr>
            <a:normAutofit fontScale="90000"/>
          </a:bodyPr>
          <a:lstStyle/>
          <a:p>
            <a:r>
              <a:rPr lang="en-US" dirty="0"/>
              <a:t>Withdrawal Management (cont.)</a:t>
            </a:r>
          </a:p>
        </p:txBody>
      </p:sp>
      <p:sp>
        <p:nvSpPr>
          <p:cNvPr id="4" name="Content Placeholder 3">
            <a:extLst>
              <a:ext uri="{FF2B5EF4-FFF2-40B4-BE49-F238E27FC236}">
                <a16:creationId xmlns:a16="http://schemas.microsoft.com/office/drawing/2014/main" id="{958DD5DE-E375-4386-8612-FB7BACAFB5AB}"/>
              </a:ext>
            </a:extLst>
          </p:cNvPr>
          <p:cNvSpPr>
            <a:spLocks noGrp="1"/>
          </p:cNvSpPr>
          <p:nvPr>
            <p:ph idx="1"/>
          </p:nvPr>
        </p:nvSpPr>
        <p:spPr/>
        <p:txBody>
          <a:bodyPr>
            <a:normAutofit fontScale="92500" lnSpcReduction="10000"/>
          </a:bodyPr>
          <a:lstStyle/>
          <a:p>
            <a:r>
              <a:rPr lang="en-US" dirty="0"/>
              <a:t>Licensing and Certification Requirements;</a:t>
            </a:r>
          </a:p>
          <a:p>
            <a:endParaRPr lang="en-US" dirty="0"/>
          </a:p>
          <a:p>
            <a:r>
              <a:rPr lang="en-US" dirty="0"/>
              <a:t>In order to provide withdrawal management/detoxification services providers must obtain specific licensing and certification requirements according to the level of service provided. </a:t>
            </a:r>
          </a:p>
          <a:p>
            <a:endParaRPr lang="en-US" dirty="0"/>
          </a:p>
        </p:txBody>
      </p:sp>
    </p:spTree>
    <p:extLst>
      <p:ext uri="{BB962C8B-B14F-4D97-AF65-F5344CB8AC3E}">
        <p14:creationId xmlns:p14="http://schemas.microsoft.com/office/powerpoint/2010/main" val="1715500091"/>
      </p:ext>
    </p:extLst>
  </p:cSld>
  <p:clrMapOvr>
    <a:masterClrMapping/>
  </p:clrMapOvr>
</p:sld>
</file>

<file path=ppt/theme/theme1.xml><?xml version="1.0" encoding="utf-8"?>
<a:theme xmlns:a="http://schemas.openxmlformats.org/drawingml/2006/main" name="1_Capsules">
  <a:themeElements>
    <a:clrScheme name="ATTC Network">
      <a:dk1>
        <a:srgbClr val="00467F"/>
      </a:dk1>
      <a:lt1>
        <a:srgbClr val="FFFFFF"/>
      </a:lt1>
      <a:dk2>
        <a:srgbClr val="919195"/>
      </a:dk2>
      <a:lt2>
        <a:srgbClr val="FFFFFF"/>
      </a:lt2>
      <a:accent1>
        <a:srgbClr val="804400"/>
      </a:accent1>
      <a:accent2>
        <a:srgbClr val="94A545"/>
      </a:accent2>
      <a:accent3>
        <a:srgbClr val="F2E18C"/>
      </a:accent3>
      <a:accent4>
        <a:srgbClr val="FBB240"/>
      </a:accent4>
      <a:accent5>
        <a:srgbClr val="B2CEE7"/>
      </a:accent5>
      <a:accent6>
        <a:srgbClr val="000000"/>
      </a:accent6>
      <a:hlink>
        <a:srgbClr val="B2CEE7"/>
      </a:hlink>
      <a:folHlink>
        <a:srgbClr val="FBB240"/>
      </a:folHlink>
    </a:clrScheme>
    <a:fontScheme name="1_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1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apsules">
  <a:themeElements>
    <a:clrScheme name="2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2_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_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2_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B207437ED3974FA44C260A2FAB362C" ma:contentTypeVersion="12" ma:contentTypeDescription="Create a new document." ma:contentTypeScope="" ma:versionID="418c41ccfa32a349112492a088e542d0">
  <xsd:schema xmlns:xsd="http://www.w3.org/2001/XMLSchema" xmlns:xs="http://www.w3.org/2001/XMLSchema" xmlns:p="http://schemas.microsoft.com/office/2006/metadata/properties" xmlns:ns3="006e7d61-6c82-4210-ab3b-7c8cba0304b3" xmlns:ns4="5e40fcf4-9c3c-48bc-8e6b-71fd4daf71b7" targetNamespace="http://schemas.microsoft.com/office/2006/metadata/properties" ma:root="true" ma:fieldsID="00b7da738e48e7a93ae29ca4fdedaf95" ns3:_="" ns4:_="">
    <xsd:import namespace="006e7d61-6c82-4210-ab3b-7c8cba0304b3"/>
    <xsd:import namespace="5e40fcf4-9c3c-48bc-8e6b-71fd4daf71b7"/>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e7d61-6c82-4210-ab3b-7c8cba0304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0fcf4-9c3c-48bc-8e6b-71fd4daf71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847FEE-F577-47B2-869C-1257BEFAC3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6e7d61-6c82-4210-ab3b-7c8cba0304b3"/>
    <ds:schemaRef ds:uri="5e40fcf4-9c3c-48bc-8e6b-71fd4daf7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40B5A1-1B61-450B-8FF0-211E1D48B156}">
  <ds:schemaRefs>
    <ds:schemaRef ds:uri="http://schemas.microsoft.com/sharepoint/v3/contenttype/forms"/>
  </ds:schemaRefs>
</ds:datastoreItem>
</file>

<file path=customXml/itemProps3.xml><?xml version="1.0" encoding="utf-8"?>
<ds:datastoreItem xmlns:ds="http://schemas.openxmlformats.org/officeDocument/2006/customXml" ds:itemID="{6E7BA279-3959-4A74-8A46-5C189AC05AAA}">
  <ds:schemaRefs>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purl.org/dc/elements/1.1/"/>
    <ds:schemaRef ds:uri="006e7d61-6c82-4210-ab3b-7c8cba0304b3"/>
    <ds:schemaRef ds:uri="5e40fcf4-9c3c-48bc-8e6b-71fd4daf71b7"/>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PATTC template3</Template>
  <TotalTime>8043</TotalTime>
  <Words>9511</Words>
  <Application>Microsoft Office PowerPoint</Application>
  <PresentationFormat>Widescreen</PresentationFormat>
  <Paragraphs>957</Paragraphs>
  <Slides>104</Slides>
  <Notes>90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104</vt:i4>
      </vt:variant>
    </vt:vector>
  </HeadingPairs>
  <TitlesOfParts>
    <vt:vector size="117" baseType="lpstr">
      <vt:lpstr>Arial</vt:lpstr>
      <vt:lpstr>Arial Narrow</vt:lpstr>
      <vt:lpstr>Calibri</vt:lpstr>
      <vt:lpstr>Microsoft Sans Serif</vt:lpstr>
      <vt:lpstr>Times New Roman</vt:lpstr>
      <vt:lpstr>Trebuchet MS</vt:lpstr>
      <vt:lpstr>Tw Cen MT Condensed</vt:lpstr>
      <vt:lpstr>Wingdings</vt:lpstr>
      <vt:lpstr>1_Capsules</vt:lpstr>
      <vt:lpstr>Custom Design</vt:lpstr>
      <vt:lpstr>2_Capsules</vt:lpstr>
      <vt:lpstr>Office Theme</vt:lpstr>
      <vt:lpstr>2_Office Theme</vt:lpstr>
      <vt:lpstr>Clinical Evaluation: Assessment  Goals:</vt:lpstr>
      <vt:lpstr>What is Assessment?</vt:lpstr>
      <vt:lpstr>Sequential Assessment</vt:lpstr>
      <vt:lpstr>Extent of information vs. cost</vt:lpstr>
      <vt:lpstr>Multi-dimensional Assessment</vt:lpstr>
      <vt:lpstr>Content of Screening</vt:lpstr>
      <vt:lpstr>Quiz Question #1</vt:lpstr>
      <vt:lpstr>Content of Problem Assessment</vt:lpstr>
      <vt:lpstr>Content of Problem Assessment</vt:lpstr>
      <vt:lpstr>Alcohol Equivalencies and Drinking</vt:lpstr>
      <vt:lpstr>Content of Problem Assessment</vt:lpstr>
      <vt:lpstr>Content of Personal Assessment</vt:lpstr>
      <vt:lpstr>Content of Personal Assessment (continued)</vt:lpstr>
      <vt:lpstr>Overview of Assessment Process</vt:lpstr>
      <vt:lpstr>Drug screening</vt:lpstr>
      <vt:lpstr>Quiz Question #2</vt:lpstr>
      <vt:lpstr>Detection</vt:lpstr>
      <vt:lpstr>Classification</vt:lpstr>
      <vt:lpstr>Functional Assessment</vt:lpstr>
      <vt:lpstr>Functional Analysis</vt:lpstr>
      <vt:lpstr>Methods of Obtaining Assessment Information</vt:lpstr>
      <vt:lpstr>Assessment Tools</vt:lpstr>
      <vt:lpstr>Addiction Severity Index (ASI)</vt:lpstr>
      <vt:lpstr>Comprehensive Drinking Profile (CDP)</vt:lpstr>
      <vt:lpstr>Timeline Follow-Back (TLFB)</vt:lpstr>
      <vt:lpstr>Inventory of Drinking Situations (IDS)</vt:lpstr>
      <vt:lpstr>Situational Confidence Questionnaire (SCQ)</vt:lpstr>
      <vt:lpstr>Substance Abuse Subtle Screening Inventory (SASSI)</vt:lpstr>
      <vt:lpstr>Global Appraisal of Individual Needs (GAIN)</vt:lpstr>
      <vt:lpstr>DSM-5</vt:lpstr>
      <vt:lpstr>Substance-Related Disorders in DSM-5</vt:lpstr>
      <vt:lpstr>Quiz Question #3</vt:lpstr>
      <vt:lpstr>Substance Use Disorders</vt:lpstr>
      <vt:lpstr>Alcohol Use Disorders</vt:lpstr>
      <vt:lpstr>Quiz Question #4 </vt:lpstr>
      <vt:lpstr>Alcohol Use Disorders</vt:lpstr>
      <vt:lpstr>Alcohol Use Disorder   </vt:lpstr>
      <vt:lpstr>Symptoms of Alcohol Use Disorder</vt:lpstr>
      <vt:lpstr>Symptoms of Alcohol Use Disorder</vt:lpstr>
      <vt:lpstr>Symptoms of Alcohol Use Disorder</vt:lpstr>
      <vt:lpstr>Symptoms of Alcohol Use Disorder</vt:lpstr>
      <vt:lpstr>Symptoms of Alcohol Use Disorder</vt:lpstr>
      <vt:lpstr>Course Specifiers</vt:lpstr>
      <vt:lpstr>Quiz Question #5</vt:lpstr>
      <vt:lpstr>Recovery-Oriented Systems of Care (ROSC)</vt:lpstr>
      <vt:lpstr>Recovery Oriented Systems of Care: A Paradigm Shift</vt:lpstr>
      <vt:lpstr>Quiz Question #6</vt:lpstr>
      <vt:lpstr>Recovery Oriented Systems of Care</vt:lpstr>
      <vt:lpstr>PowerPoint Presentation</vt:lpstr>
      <vt:lpstr>PowerPoint Presentation</vt:lpstr>
      <vt:lpstr>Recovery Oriented Systems of Care</vt:lpstr>
      <vt:lpstr>Recovery Oriented Systems of Care</vt:lpstr>
      <vt:lpstr>Elements of  Recovery Oriented Systems of Care</vt:lpstr>
      <vt:lpstr>Elements of  Recovery Oriented Systems of Care</vt:lpstr>
      <vt:lpstr>ASAM Criteria Dimensions, Risk-ratings, and Levels of Care</vt:lpstr>
      <vt:lpstr>Quiz Question #7</vt:lpstr>
      <vt:lpstr>ASAM criteria background</vt:lpstr>
      <vt:lpstr>Goal of the ASAM Criteria:</vt:lpstr>
      <vt:lpstr>Levels of Care .05 thru 4</vt:lpstr>
      <vt:lpstr>ASAM Criteria-Six Dimensions</vt:lpstr>
      <vt:lpstr>Quiz Question #8</vt:lpstr>
      <vt:lpstr>Risk ratings 0-4a/b</vt:lpstr>
      <vt:lpstr>ASAM Risk Ratings</vt:lpstr>
      <vt:lpstr>ASAM Criteria-Six Dimensions and Related Risk Ratings </vt:lpstr>
      <vt:lpstr>ASAM Criteria-Six Dimensions and Related Risk Ratings </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ASAM Criteria-Six Dimensions</vt:lpstr>
      <vt:lpstr>Quiz Question #9</vt:lpstr>
      <vt:lpstr>Levels of Care- Level 0.5 Early Intervention </vt:lpstr>
      <vt:lpstr>Levels of Care:  Level 1- Outpatient Treatment</vt:lpstr>
      <vt:lpstr>Level 1- Outpatient Treatment  Dimensional Admission Criteria</vt:lpstr>
      <vt:lpstr>Level 1- Outpatient Treatment  Dimensional Admission Criteria</vt:lpstr>
      <vt:lpstr>Level 1- Outpatient Treatment  Dimensional Admission Criteria</vt:lpstr>
      <vt:lpstr>Level 1- Outpatient Treatment  Dimensional Admission Criteria</vt:lpstr>
      <vt:lpstr>Level 2.1 Intensive Outpatient  Dimensional Admission Criteria</vt:lpstr>
      <vt:lpstr>Level 2.1 Intensive Outpatient  Dimensional Admission Criteria</vt:lpstr>
      <vt:lpstr>Level 2.1 Intensive Outpatient  Dimensional Admission Criteria</vt:lpstr>
      <vt:lpstr>Level 3.5-3.7 Residential’ Detox   Dimensional Admission Criteria</vt:lpstr>
      <vt:lpstr>Level 3.5 Residential   Dimensional Admission Criteria</vt:lpstr>
      <vt:lpstr>Level 3.5 Residential   Dimensional Admission Criteria</vt:lpstr>
      <vt:lpstr>Withdrawal Management Overview  </vt:lpstr>
      <vt:lpstr>Withdrawal Management (cont.)</vt:lpstr>
      <vt:lpstr>Withdrawal Management (cont.)</vt:lpstr>
      <vt:lpstr>ASAM risk ratings and LOC </vt:lpstr>
      <vt:lpstr>Clinical Evaluation: Assessment Summary</vt:lpstr>
      <vt:lpstr>Quiz Question #10</vt:lpstr>
      <vt:lpstr>PowerPoint Presentation</vt:lpstr>
      <vt:lpstr>References </vt:lpstr>
    </vt:vector>
  </TitlesOfParts>
  <Company>Department of Correctional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pizzini</dc:creator>
  <cp:lastModifiedBy>Steine, Steven G</cp:lastModifiedBy>
  <cp:revision>447</cp:revision>
  <cp:lastPrinted>1601-01-01T00:00:00Z</cp:lastPrinted>
  <dcterms:created xsi:type="dcterms:W3CDTF">2004-03-11T17:10:06Z</dcterms:created>
  <dcterms:modified xsi:type="dcterms:W3CDTF">2022-11-09T20:35:20Z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0x01010048B207437ED3974FA44C260A2FAB362C</vt:lpwstr>
  </property>
</Properties>
</file>