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2"/>
  </p:notesMasterIdLst>
  <p:sldIdLst>
    <p:sldId id="283" r:id="rId2"/>
    <p:sldId id="285" r:id="rId3"/>
    <p:sldId id="284" r:id="rId4"/>
    <p:sldId id="286" r:id="rId5"/>
    <p:sldId id="288" r:id="rId6"/>
    <p:sldId id="290" r:id="rId7"/>
    <p:sldId id="291" r:id="rId8"/>
    <p:sldId id="287" r:id="rId9"/>
    <p:sldId id="289" r:id="rId10"/>
    <p:sldId id="275" r:id="rId11"/>
  </p:sldIdLst>
  <p:sldSz cx="9144000" cy="6858000" type="screen4x3"/>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7D7B7D"/>
    <a:srgbClr val="94A545"/>
    <a:srgbClr val="CC4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5" autoAdjust="0"/>
    <p:restoredTop sz="90897" autoAdjust="0"/>
  </p:normalViewPr>
  <p:slideViewPr>
    <p:cSldViewPr snapToGrid="0">
      <p:cViewPr varScale="1">
        <p:scale>
          <a:sx n="120" d="100"/>
          <a:sy n="120" d="100"/>
        </p:scale>
        <p:origin x="1744"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12/16/22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DO NOT CHANGE THE FORMAT OF THIS TEMPLATE.</a:t>
            </a:r>
            <a:r>
              <a:rPr lang="en-US" sz="1200" baseline="0" dirty="0">
                <a:latin typeface="Arial" panose="020B0604020202020204" pitchFamily="34" charset="0"/>
                <a:cs typeface="Arial" panose="020B0604020202020204" pitchFamily="34" charset="0"/>
              </a:rPr>
              <a:t> If you are creating ATTC-branded slides, you must use this template or one of the other approved templates on the ATTC Hub.</a:t>
            </a:r>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217708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use acknowledgment slide on the 2</a:t>
            </a:r>
            <a:r>
              <a:rPr lang="en-US" baseline="30000" dirty="0"/>
              <a:t>nd</a:t>
            </a:r>
            <a:r>
              <a:rPr lang="en-US" dirty="0"/>
              <a:t> slide and add your center’s information.</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283009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use Language Matters graphic as your third slide.</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3412623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F5406E-B8C1-4040-993A-BC0B09586385}"/>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p:cNvSpPr>
            <a:spLocks noGrp="1"/>
          </p:cNvSpPr>
          <p:nvPr>
            <p:ph type="ctrTitle"/>
          </p:nvPr>
        </p:nvSpPr>
        <p:spPr>
          <a:xfrm>
            <a:off x="614916" y="180752"/>
            <a:ext cx="7772400" cy="1278771"/>
          </a:xfrm>
        </p:spPr>
        <p:txBody>
          <a:bodyPr anchor="b">
            <a:normAutofit/>
          </a:bodyPr>
          <a:lstStyle>
            <a:lvl1pPr algn="ctr">
              <a:lnSpc>
                <a:spcPct val="100000"/>
              </a:lnSpc>
              <a:defRPr sz="4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143000" y="1733815"/>
            <a:ext cx="6858000" cy="1519523"/>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Organization</a:t>
            </a:r>
          </a:p>
          <a:p>
            <a:r>
              <a:rPr lang="en-US" dirty="0"/>
              <a:t>Date</a:t>
            </a:r>
          </a:p>
        </p:txBody>
      </p:sp>
      <p:sp>
        <p:nvSpPr>
          <p:cNvPr id="12" name="Rectangle 7">
            <a:extLst>
              <a:ext uri="{FF2B5EF4-FFF2-40B4-BE49-F238E27FC236}">
                <a16:creationId xmlns:a16="http://schemas.microsoft.com/office/drawing/2014/main" id="{41F719E8-F0D6-0140-882E-E096AABE372B}"/>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4" name="Picture 13">
            <a:extLst>
              <a:ext uri="{FF2B5EF4-FFF2-40B4-BE49-F238E27FC236}">
                <a16:creationId xmlns:a16="http://schemas.microsoft.com/office/drawing/2014/main" id="{9E55058A-82CD-D549-BD06-7DF602CD8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858650" y="5694431"/>
            <a:ext cx="1980081" cy="39689"/>
          </a:xfrm>
          <a:prstGeom prst="rect">
            <a:avLst/>
          </a:prstGeom>
        </p:spPr>
      </p:pic>
      <p:pic>
        <p:nvPicPr>
          <p:cNvPr id="9" name="Picture 8">
            <a:extLst>
              <a:ext uri="{FF2B5EF4-FFF2-40B4-BE49-F238E27FC236}">
                <a16:creationId xmlns:a16="http://schemas.microsoft.com/office/drawing/2014/main" id="{84906242-1713-8C43-B605-5FF0AA3620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2346" y="6213130"/>
            <a:ext cx="1156949" cy="389412"/>
          </a:xfrm>
          <a:prstGeom prst="rect">
            <a:avLst/>
          </a:prstGeom>
        </p:spPr>
      </p:pic>
      <p:pic>
        <p:nvPicPr>
          <p:cNvPr id="10" name="Picture 9">
            <a:extLst>
              <a:ext uri="{FF2B5EF4-FFF2-40B4-BE49-F238E27FC236}">
                <a16:creationId xmlns:a16="http://schemas.microsoft.com/office/drawing/2014/main" id="{3EE720B3-B028-5E4D-B3A3-F816461F8E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48483" y="5845146"/>
            <a:ext cx="890100" cy="859170"/>
          </a:xfrm>
          <a:prstGeom prst="rect">
            <a:avLst/>
          </a:prstGeom>
        </p:spPr>
      </p:pic>
    </p:spTree>
    <p:extLst>
      <p:ext uri="{BB962C8B-B14F-4D97-AF65-F5344CB8AC3E}">
        <p14:creationId xmlns:p14="http://schemas.microsoft.com/office/powerpoint/2010/main" val="136197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E75A1965-418B-9043-A847-7C14A86499D1}"/>
              </a:ext>
            </a:extLst>
          </p:cNvPr>
          <p:cNvSpPr/>
          <p:nvPr userDrawn="1"/>
        </p:nvSpPr>
        <p:spPr>
          <a:xfrm>
            <a:off x="5896" y="1210581"/>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a:extLst>
              <a:ext uri="{FF2B5EF4-FFF2-40B4-BE49-F238E27FC236}">
                <a16:creationId xmlns:a16="http://schemas.microsoft.com/office/drawing/2014/main" id="{4CFB4F5B-EADE-EA44-BB34-1F4110195ED7}"/>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Rectangle 2">
            <a:extLst>
              <a:ext uri="{FF2B5EF4-FFF2-40B4-BE49-F238E27FC236}">
                <a16:creationId xmlns:a16="http://schemas.microsoft.com/office/drawing/2014/main" id="{9DD8CF64-BF0E-D342-AE7B-773E2375177B}"/>
              </a:ext>
            </a:extLst>
          </p:cNvPr>
          <p:cNvSpPr/>
          <p:nvPr userDrawn="1"/>
        </p:nvSpPr>
        <p:spPr>
          <a:xfrm>
            <a:off x="4288220" y="4287187"/>
            <a:ext cx="4855780" cy="2570813"/>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346" y="6213130"/>
            <a:ext cx="1156949" cy="389412"/>
          </a:xfrm>
          <a:prstGeom prst="rect">
            <a:avLst/>
          </a:prstGeom>
        </p:spPr>
      </p:pic>
      <p:pic>
        <p:nvPicPr>
          <p:cNvPr id="22" name="Picture 21">
            <a:extLst>
              <a:ext uri="{FF2B5EF4-FFF2-40B4-BE49-F238E27FC236}">
                <a16:creationId xmlns:a16="http://schemas.microsoft.com/office/drawing/2014/main" id="{68E2E997-0DA2-1B44-B389-3065F387FF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201" t="24183" b="50155"/>
          <a:stretch/>
        </p:blipFill>
        <p:spPr>
          <a:xfrm>
            <a:off x="4751460" y="6142477"/>
            <a:ext cx="729762" cy="643130"/>
          </a:xfrm>
          <a:prstGeom prst="rect">
            <a:avLst/>
          </a:prstGeom>
        </p:spPr>
      </p:pic>
      <p:pic>
        <p:nvPicPr>
          <p:cNvPr id="23" name="Picture 22">
            <a:extLst>
              <a:ext uri="{FF2B5EF4-FFF2-40B4-BE49-F238E27FC236}">
                <a16:creationId xmlns:a16="http://schemas.microsoft.com/office/drawing/2014/main" id="{243CF106-4F01-9F4A-9623-13597723C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600" t="50472" r="39600" b="23866"/>
          <a:stretch/>
        </p:blipFill>
        <p:spPr>
          <a:xfrm>
            <a:off x="4751460" y="5584424"/>
            <a:ext cx="729762" cy="643130"/>
          </a:xfrm>
          <a:prstGeom prst="rect">
            <a:avLst/>
          </a:prstGeom>
        </p:spPr>
      </p:pic>
      <p:pic>
        <p:nvPicPr>
          <p:cNvPr id="24" name="Picture 23">
            <a:extLst>
              <a:ext uri="{FF2B5EF4-FFF2-40B4-BE49-F238E27FC236}">
                <a16:creationId xmlns:a16="http://schemas.microsoft.com/office/drawing/2014/main" id="{D9064BA6-E420-BB46-A71D-6892939067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4" t="25573" r="78707" b="48765"/>
          <a:stretch/>
        </p:blipFill>
        <p:spPr>
          <a:xfrm>
            <a:off x="4751460" y="4992754"/>
            <a:ext cx="729762" cy="643130"/>
          </a:xfrm>
          <a:prstGeom prst="rect">
            <a:avLst/>
          </a:prstGeom>
        </p:spPr>
      </p:pic>
      <p:pic>
        <p:nvPicPr>
          <p:cNvPr id="11" name="Picture 10">
            <a:extLst>
              <a:ext uri="{FF2B5EF4-FFF2-40B4-BE49-F238E27FC236}">
                <a16:creationId xmlns:a16="http://schemas.microsoft.com/office/drawing/2014/main" id="{D2B2F15B-720F-BD47-8976-A8BE3D08AA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flipV="1">
            <a:off x="-858650" y="5694431"/>
            <a:ext cx="1980081" cy="39689"/>
          </a:xfrm>
          <a:prstGeom prst="rect">
            <a:avLst/>
          </a:prstGeom>
        </p:spPr>
      </p:pic>
      <p:pic>
        <p:nvPicPr>
          <p:cNvPr id="12" name="Picture 11">
            <a:extLst>
              <a:ext uri="{FF2B5EF4-FFF2-40B4-BE49-F238E27FC236}">
                <a16:creationId xmlns:a16="http://schemas.microsoft.com/office/drawing/2014/main" id="{D0911BD8-7F63-1741-B618-FE6F9E23E6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5770" y="5133156"/>
            <a:ext cx="890100" cy="859170"/>
          </a:xfrm>
          <a:prstGeom prst="rect">
            <a:avLst/>
          </a:prstGeom>
        </p:spPr>
      </p:pic>
    </p:spTree>
    <p:extLst>
      <p:ext uri="{BB962C8B-B14F-4D97-AF65-F5344CB8AC3E}">
        <p14:creationId xmlns:p14="http://schemas.microsoft.com/office/powerpoint/2010/main" val="370395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E25ACBBD-7A11-5845-8F86-EEB0E13F754D}"/>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Rectangle 7">
            <a:extLst>
              <a:ext uri="{FF2B5EF4-FFF2-40B4-BE49-F238E27FC236}">
                <a16:creationId xmlns:a16="http://schemas.microsoft.com/office/drawing/2014/main" id="{72F4F300-BDD6-744B-B0AD-CF3B2FFB5542}"/>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5" name="Picture 4">
            <a:extLst>
              <a:ext uri="{FF2B5EF4-FFF2-40B4-BE49-F238E27FC236}">
                <a16:creationId xmlns:a16="http://schemas.microsoft.com/office/drawing/2014/main" id="{574A1BDC-7EA3-864C-84A0-3A224BB9A8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858650" y="5694431"/>
            <a:ext cx="1980081" cy="39689"/>
          </a:xfrm>
          <a:prstGeom prst="rect">
            <a:avLst/>
          </a:prstGeom>
        </p:spPr>
      </p:pic>
      <p:pic>
        <p:nvPicPr>
          <p:cNvPr id="7" name="Picture 6">
            <a:extLst>
              <a:ext uri="{FF2B5EF4-FFF2-40B4-BE49-F238E27FC236}">
                <a16:creationId xmlns:a16="http://schemas.microsoft.com/office/drawing/2014/main" id="{E5480381-3493-9845-A4FC-89B7ACBFFD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8483" y="5845146"/>
            <a:ext cx="890100" cy="859170"/>
          </a:xfrm>
          <a:prstGeom prst="rect">
            <a:avLst/>
          </a:prstGeom>
        </p:spPr>
      </p:pic>
    </p:spTree>
    <p:extLst>
      <p:ext uri="{BB962C8B-B14F-4D97-AF65-F5344CB8AC3E}">
        <p14:creationId xmlns:p14="http://schemas.microsoft.com/office/powerpoint/2010/main" val="22287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93EDFF-913A-B649-A817-6B2799204D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858650" y="5694431"/>
            <a:ext cx="1980081" cy="39689"/>
          </a:xfrm>
          <a:prstGeom prst="rect">
            <a:avLst/>
          </a:prstGeom>
        </p:spPr>
      </p:pic>
      <p:pic>
        <p:nvPicPr>
          <p:cNvPr id="4" name="Picture 3">
            <a:extLst>
              <a:ext uri="{FF2B5EF4-FFF2-40B4-BE49-F238E27FC236}">
                <a16:creationId xmlns:a16="http://schemas.microsoft.com/office/drawing/2014/main" id="{C8A6E619-85ED-DD40-A909-C9E7E36A03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8483" y="5845146"/>
            <a:ext cx="890100" cy="859170"/>
          </a:xfrm>
          <a:prstGeom prst="rect">
            <a:avLst/>
          </a:prstGeom>
        </p:spPr>
      </p:pic>
    </p:spTree>
    <p:extLst>
      <p:ext uri="{BB962C8B-B14F-4D97-AF65-F5344CB8AC3E}">
        <p14:creationId xmlns:p14="http://schemas.microsoft.com/office/powerpoint/2010/main" val="362566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33258EBB-2246-2543-B80B-A1C6443E51CA}"/>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Rectangle 7">
            <a:extLst>
              <a:ext uri="{FF2B5EF4-FFF2-40B4-BE49-F238E27FC236}">
                <a16:creationId xmlns:a16="http://schemas.microsoft.com/office/drawing/2014/main" id="{CD0E2C03-72DB-454D-85BA-EDC8F10B3147}"/>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Content Placeholder 2"/>
          <p:cNvSpPr>
            <a:spLocks noGrp="1"/>
          </p:cNvSpPr>
          <p:nvPr>
            <p:ph idx="1"/>
          </p:nvPr>
        </p:nvSpPr>
        <p:spPr>
          <a:xfrm>
            <a:off x="4288220" y="4182257"/>
            <a:ext cx="4224182" cy="2675744"/>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5702" y="3142319"/>
            <a:ext cx="7886700" cy="1039937"/>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Picture Placeholder 6">
            <a:extLst>
              <a:ext uri="{FF2B5EF4-FFF2-40B4-BE49-F238E27FC236}">
                <a16:creationId xmlns:a16="http://schemas.microsoft.com/office/drawing/2014/main" id="{97558322-D9B0-CB41-8C03-3C66ABF11C87}"/>
              </a:ext>
            </a:extLst>
          </p:cNvPr>
          <p:cNvSpPr>
            <a:spLocks noGrp="1"/>
          </p:cNvSpPr>
          <p:nvPr>
            <p:ph type="pic" sz="quarter" idx="10"/>
          </p:nvPr>
        </p:nvSpPr>
        <p:spPr>
          <a:xfrm>
            <a:off x="625475" y="488950"/>
            <a:ext cx="7886700" cy="2652713"/>
          </a:xfrm>
        </p:spPr>
        <p:txBody>
          <a:bodyPr/>
          <a:lstStyle/>
          <a:p>
            <a:endParaRPr lang="en-US"/>
          </a:p>
        </p:txBody>
      </p:sp>
      <p:pic>
        <p:nvPicPr>
          <p:cNvPr id="8" name="Picture 7">
            <a:extLst>
              <a:ext uri="{FF2B5EF4-FFF2-40B4-BE49-F238E27FC236}">
                <a16:creationId xmlns:a16="http://schemas.microsoft.com/office/drawing/2014/main" id="{4CCEE5D0-B903-A146-A331-3D67B03F06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858650" y="5694431"/>
            <a:ext cx="1980081" cy="39689"/>
          </a:xfrm>
          <a:prstGeom prst="rect">
            <a:avLst/>
          </a:prstGeom>
        </p:spPr>
      </p:pic>
      <p:pic>
        <p:nvPicPr>
          <p:cNvPr id="10" name="Picture 9">
            <a:extLst>
              <a:ext uri="{FF2B5EF4-FFF2-40B4-BE49-F238E27FC236}">
                <a16:creationId xmlns:a16="http://schemas.microsoft.com/office/drawing/2014/main" id="{654BC8B4-2302-694F-8EB4-CBBC11F4B8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8483" y="5845146"/>
            <a:ext cx="890100" cy="859170"/>
          </a:xfrm>
          <a:prstGeom prst="rect">
            <a:avLst/>
          </a:prstGeom>
        </p:spPr>
      </p:pic>
    </p:spTree>
    <p:extLst>
      <p:ext uri="{BB962C8B-B14F-4D97-AF65-F5344CB8AC3E}">
        <p14:creationId xmlns:p14="http://schemas.microsoft.com/office/powerpoint/2010/main" val="356792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E75A1965-418B-9043-A847-7C14A86499D1}"/>
              </a:ext>
            </a:extLst>
          </p:cNvPr>
          <p:cNvSpPr/>
          <p:nvPr userDrawn="1"/>
        </p:nvSpPr>
        <p:spPr>
          <a:xfrm>
            <a:off x="5896" y="1245236"/>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a:extLst>
              <a:ext uri="{FF2B5EF4-FFF2-40B4-BE49-F238E27FC236}">
                <a16:creationId xmlns:a16="http://schemas.microsoft.com/office/drawing/2014/main" id="{4CFB4F5B-EADE-EA44-BB34-1F4110195ED7}"/>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416B29F5-B3E6-3149-ABE8-7636B73F02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7" y="329559"/>
            <a:ext cx="3435318" cy="537702"/>
          </a:xfrm>
          <a:prstGeom prst="rect">
            <a:avLst/>
          </a:prstGeom>
        </p:spPr>
      </p:pic>
      <p:pic>
        <p:nvPicPr>
          <p:cNvPr id="11" name="Picture 10">
            <a:extLst>
              <a:ext uri="{FF2B5EF4-FFF2-40B4-BE49-F238E27FC236}">
                <a16:creationId xmlns:a16="http://schemas.microsoft.com/office/drawing/2014/main" id="{FDBCB7EC-DFA1-9D4E-8095-6F6AFA3B90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2346" y="6213130"/>
            <a:ext cx="1156949" cy="389412"/>
          </a:xfrm>
          <a:prstGeom prst="rect">
            <a:avLst/>
          </a:prstGeom>
        </p:spPr>
      </p:pic>
      <p:sp>
        <p:nvSpPr>
          <p:cNvPr id="18" name="Title 1">
            <a:extLst>
              <a:ext uri="{FF2B5EF4-FFF2-40B4-BE49-F238E27FC236}">
                <a16:creationId xmlns:a16="http://schemas.microsoft.com/office/drawing/2014/main" id="{2D897B0B-2FA9-3046-A023-9C3F95490BB2}"/>
              </a:ext>
            </a:extLst>
          </p:cNvPr>
          <p:cNvSpPr>
            <a:spLocks noGrp="1"/>
          </p:cNvSpPr>
          <p:nvPr>
            <p:ph type="title"/>
          </p:nvPr>
        </p:nvSpPr>
        <p:spPr>
          <a:xfrm>
            <a:off x="623888" y="1101622"/>
            <a:ext cx="7628197" cy="755951"/>
          </a:xfrm>
        </p:spPr>
        <p:txBody>
          <a:bodyPr anchor="b">
            <a:normAutofit/>
          </a:bodyPr>
          <a:lstStyle>
            <a:lvl1pP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19" name="Content Placeholder 2">
            <a:extLst>
              <a:ext uri="{FF2B5EF4-FFF2-40B4-BE49-F238E27FC236}">
                <a16:creationId xmlns:a16="http://schemas.microsoft.com/office/drawing/2014/main" id="{C2BB1941-0EC5-EE45-8ED2-DABBC33270D2}"/>
              </a:ext>
            </a:extLst>
          </p:cNvPr>
          <p:cNvSpPr>
            <a:spLocks noGrp="1"/>
          </p:cNvSpPr>
          <p:nvPr>
            <p:ph idx="10"/>
          </p:nvPr>
        </p:nvSpPr>
        <p:spPr>
          <a:xfrm>
            <a:off x="623887" y="2001187"/>
            <a:ext cx="7886700" cy="2878111"/>
          </a:xfrm>
        </p:spPr>
        <p:txBody>
          <a:bodyPr/>
          <a:lstStyle>
            <a:lvl1pPr marL="0" indent="0">
              <a:buFontTx/>
              <a:buNone/>
              <a:defRPr>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3">
            <a:extLst>
              <a:ext uri="{FF2B5EF4-FFF2-40B4-BE49-F238E27FC236}">
                <a16:creationId xmlns:a16="http://schemas.microsoft.com/office/drawing/2014/main" id="{4A2365BF-D0EA-A84D-8A4A-F1B7AE9D77A7}"/>
              </a:ext>
            </a:extLst>
          </p:cNvPr>
          <p:cNvSpPr>
            <a:spLocks noGrp="1"/>
          </p:cNvSpPr>
          <p:nvPr>
            <p:ph type="pic" sz="quarter" idx="11" hasCustomPrompt="1"/>
          </p:nvPr>
        </p:nvSpPr>
        <p:spPr>
          <a:xfrm>
            <a:off x="4364840" y="5957294"/>
            <a:ext cx="2103437" cy="833437"/>
          </a:xfrm>
        </p:spPr>
        <p:txBody>
          <a:bodyPr>
            <a:normAutofit/>
          </a:bodyPr>
          <a:lstStyle>
            <a:lvl1pPr>
              <a:defRPr sz="1200"/>
            </a:lvl1pPr>
          </a:lstStyle>
          <a:p>
            <a:r>
              <a:rPr lang="en-US" dirty="0"/>
              <a:t>Co-branded logo</a:t>
            </a:r>
          </a:p>
        </p:txBody>
      </p:sp>
      <p:sp>
        <p:nvSpPr>
          <p:cNvPr id="21" name="Picture Placeholder 3">
            <a:extLst>
              <a:ext uri="{FF2B5EF4-FFF2-40B4-BE49-F238E27FC236}">
                <a16:creationId xmlns:a16="http://schemas.microsoft.com/office/drawing/2014/main" id="{A217288A-9F10-FB48-BDA8-6D2C6796264B}"/>
              </a:ext>
            </a:extLst>
          </p:cNvPr>
          <p:cNvSpPr>
            <a:spLocks noGrp="1"/>
          </p:cNvSpPr>
          <p:nvPr>
            <p:ph type="pic" sz="quarter" idx="12" hasCustomPrompt="1"/>
          </p:nvPr>
        </p:nvSpPr>
        <p:spPr>
          <a:xfrm>
            <a:off x="6915535" y="5957294"/>
            <a:ext cx="2103437" cy="833437"/>
          </a:xfrm>
        </p:spPr>
        <p:txBody>
          <a:bodyPr>
            <a:normAutofit/>
          </a:bodyPr>
          <a:lstStyle>
            <a:lvl1pPr>
              <a:defRPr sz="1200"/>
            </a:lvl1pPr>
          </a:lstStyle>
          <a:p>
            <a:r>
              <a:rPr lang="en-US" dirty="0"/>
              <a:t>Co-branded logo</a:t>
            </a:r>
          </a:p>
        </p:txBody>
      </p:sp>
      <p:pic>
        <p:nvPicPr>
          <p:cNvPr id="12" name="Picture 11">
            <a:extLst>
              <a:ext uri="{FF2B5EF4-FFF2-40B4-BE49-F238E27FC236}">
                <a16:creationId xmlns:a16="http://schemas.microsoft.com/office/drawing/2014/main" id="{B226C1BF-144E-AB42-8B93-BBE39F3381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flipV="1">
            <a:off x="-858650" y="5694431"/>
            <a:ext cx="1980081" cy="39689"/>
          </a:xfrm>
          <a:prstGeom prst="rect">
            <a:avLst/>
          </a:prstGeom>
        </p:spPr>
      </p:pic>
      <p:pic>
        <p:nvPicPr>
          <p:cNvPr id="13" name="Picture 12">
            <a:extLst>
              <a:ext uri="{FF2B5EF4-FFF2-40B4-BE49-F238E27FC236}">
                <a16:creationId xmlns:a16="http://schemas.microsoft.com/office/drawing/2014/main" id="{0BA52712-FBBB-8143-8173-3A7D9ABE66A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5770" y="5098124"/>
            <a:ext cx="890100" cy="859170"/>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7">
            <a:extLst>
              <a:ext uri="{FF2B5EF4-FFF2-40B4-BE49-F238E27FC236}">
                <a16:creationId xmlns:a16="http://schemas.microsoft.com/office/drawing/2014/main" id="{6C46D76D-0697-DF4E-B7DB-1709D7EB77D9}"/>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7">
            <a:extLst>
              <a:ext uri="{FF2B5EF4-FFF2-40B4-BE49-F238E27FC236}">
                <a16:creationId xmlns:a16="http://schemas.microsoft.com/office/drawing/2014/main" id="{6A530628-C27C-994D-9F4B-8E3EC3454FB2}"/>
              </a:ext>
            </a:extLst>
          </p:cNvPr>
          <p:cNvSpPr/>
          <p:nvPr userDrawn="1"/>
        </p:nvSpPr>
        <p:spPr>
          <a:xfrm>
            <a:off x="5896" y="1245236"/>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Content Placeholder 3"/>
          <p:cNvSpPr>
            <a:spLocks noGrp="1"/>
          </p:cNvSpPr>
          <p:nvPr>
            <p:ph sz="half" idx="2"/>
          </p:nvPr>
        </p:nvSpPr>
        <p:spPr>
          <a:xfrm>
            <a:off x="4629150" y="1825625"/>
            <a:ext cx="38862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4BF9D129-C78A-704E-A374-1C31B6D130AF}"/>
              </a:ext>
            </a:extLst>
          </p:cNvPr>
          <p:cNvSpPr>
            <a:spLocks noGrp="1"/>
          </p:cNvSpPr>
          <p:nvPr>
            <p:ph type="body" idx="10"/>
          </p:nvPr>
        </p:nvSpPr>
        <p:spPr>
          <a:xfrm>
            <a:off x="4609475" y="6108515"/>
            <a:ext cx="3360244" cy="595801"/>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a:extLst>
              <a:ext uri="{FF2B5EF4-FFF2-40B4-BE49-F238E27FC236}">
                <a16:creationId xmlns:a16="http://schemas.microsoft.com/office/drawing/2014/main" id="{172BAB60-6128-664B-AA9F-00D0BBACB0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858650" y="5694431"/>
            <a:ext cx="1980081" cy="39689"/>
          </a:xfrm>
          <a:prstGeom prst="rect">
            <a:avLst/>
          </a:prstGeom>
        </p:spPr>
      </p:pic>
      <p:pic>
        <p:nvPicPr>
          <p:cNvPr id="10" name="Picture 9">
            <a:extLst>
              <a:ext uri="{FF2B5EF4-FFF2-40B4-BE49-F238E27FC236}">
                <a16:creationId xmlns:a16="http://schemas.microsoft.com/office/drawing/2014/main" id="{AE03A3F7-C68A-7F4B-BF27-47F8911BFF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8483" y="5855904"/>
            <a:ext cx="890100" cy="859170"/>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6925" y="524656"/>
            <a:ext cx="7911055"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id="{FAF0C2A5-96A4-5642-B32C-D2B5DC963239}"/>
              </a:ext>
            </a:extLst>
          </p:cNvPr>
          <p:cNvSpPr/>
          <p:nvPr userDrawn="1"/>
        </p:nvSpPr>
        <p:spPr>
          <a:xfrm flipH="1">
            <a:off x="-5898" y="641526"/>
            <a:ext cx="827293"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7">
            <a:extLst>
              <a:ext uri="{FF2B5EF4-FFF2-40B4-BE49-F238E27FC236}">
                <a16:creationId xmlns:a16="http://schemas.microsoft.com/office/drawing/2014/main" id="{D0C9A630-8116-5A4D-9FDA-548F13957760}"/>
              </a:ext>
            </a:extLst>
          </p:cNvPr>
          <p:cNvSpPr/>
          <p:nvPr userDrawn="1"/>
        </p:nvSpPr>
        <p:spPr>
          <a:xfrm>
            <a:off x="0" y="0"/>
            <a:ext cx="1762943"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4" name="Picture 13">
            <a:extLst>
              <a:ext uri="{FF2B5EF4-FFF2-40B4-BE49-F238E27FC236}">
                <a16:creationId xmlns:a16="http://schemas.microsoft.com/office/drawing/2014/main" id="{89D79536-2BA2-344B-B946-60C3D26857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8081494" y="944005"/>
            <a:ext cx="1710653" cy="45719"/>
          </a:xfrm>
          <a:prstGeom prst="rect">
            <a:avLst/>
          </a:prstGeom>
        </p:spPr>
      </p:pic>
      <p:sp>
        <p:nvSpPr>
          <p:cNvPr id="19" name="Text Placeholder 2">
            <a:extLst>
              <a:ext uri="{FF2B5EF4-FFF2-40B4-BE49-F238E27FC236}">
                <a16:creationId xmlns:a16="http://schemas.microsoft.com/office/drawing/2014/main" id="{B13FEFC9-EDE3-6F4B-B2A8-A92AAB896197}"/>
              </a:ext>
            </a:extLst>
          </p:cNvPr>
          <p:cNvSpPr>
            <a:spLocks noGrp="1"/>
          </p:cNvSpPr>
          <p:nvPr>
            <p:ph type="body" idx="1"/>
          </p:nvPr>
        </p:nvSpPr>
        <p:spPr>
          <a:xfrm>
            <a:off x="821395" y="2055917"/>
            <a:ext cx="79665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3">
            <a:extLst>
              <a:ext uri="{FF2B5EF4-FFF2-40B4-BE49-F238E27FC236}">
                <a16:creationId xmlns:a16="http://schemas.microsoft.com/office/drawing/2014/main" id="{1E25026A-0C93-E040-9C15-B6D59ACBD9F2}"/>
              </a:ext>
            </a:extLst>
          </p:cNvPr>
          <p:cNvSpPr>
            <a:spLocks noGrp="1"/>
          </p:cNvSpPr>
          <p:nvPr>
            <p:ph sz="half" idx="2"/>
          </p:nvPr>
        </p:nvSpPr>
        <p:spPr>
          <a:xfrm>
            <a:off x="821395" y="2879829"/>
            <a:ext cx="7966585"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Oval 22">
            <a:extLst>
              <a:ext uri="{FF2B5EF4-FFF2-40B4-BE49-F238E27FC236}">
                <a16:creationId xmlns:a16="http://schemas.microsoft.com/office/drawing/2014/main" id="{3CA0726A-FA22-5047-973C-9FA7A3EA3B41}"/>
              </a:ext>
            </a:extLst>
          </p:cNvPr>
          <p:cNvSpPr/>
          <p:nvPr userDrawn="1"/>
        </p:nvSpPr>
        <p:spPr>
          <a:xfrm>
            <a:off x="131241" y="2307945"/>
            <a:ext cx="624670" cy="624670"/>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44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6925" y="524656"/>
            <a:ext cx="7911055"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id="{FAF0C2A5-96A4-5642-B32C-D2B5DC963239}"/>
              </a:ext>
            </a:extLst>
          </p:cNvPr>
          <p:cNvSpPr/>
          <p:nvPr userDrawn="1"/>
        </p:nvSpPr>
        <p:spPr>
          <a:xfrm flipH="1">
            <a:off x="-5898" y="641526"/>
            <a:ext cx="827293"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7">
            <a:extLst>
              <a:ext uri="{FF2B5EF4-FFF2-40B4-BE49-F238E27FC236}">
                <a16:creationId xmlns:a16="http://schemas.microsoft.com/office/drawing/2014/main" id="{D0C9A630-8116-5A4D-9FDA-548F13957760}"/>
              </a:ext>
            </a:extLst>
          </p:cNvPr>
          <p:cNvSpPr/>
          <p:nvPr userDrawn="1"/>
        </p:nvSpPr>
        <p:spPr>
          <a:xfrm>
            <a:off x="0" y="0"/>
            <a:ext cx="1762943"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Text Placeholder 2">
            <a:extLst>
              <a:ext uri="{FF2B5EF4-FFF2-40B4-BE49-F238E27FC236}">
                <a16:creationId xmlns:a16="http://schemas.microsoft.com/office/drawing/2014/main" id="{DC8B9DF0-5436-E54A-8837-78F6CCC3CF72}"/>
              </a:ext>
            </a:extLst>
          </p:cNvPr>
          <p:cNvSpPr>
            <a:spLocks noGrp="1"/>
          </p:cNvSpPr>
          <p:nvPr>
            <p:ph type="body" idx="1"/>
          </p:nvPr>
        </p:nvSpPr>
        <p:spPr>
          <a:xfrm>
            <a:off x="821395" y="2055917"/>
            <a:ext cx="36094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41036978-35F3-9F4B-BC31-30EF0EBEE355}"/>
              </a:ext>
            </a:extLst>
          </p:cNvPr>
          <p:cNvSpPr>
            <a:spLocks noGrp="1"/>
          </p:cNvSpPr>
          <p:nvPr>
            <p:ph sz="half" idx="2"/>
          </p:nvPr>
        </p:nvSpPr>
        <p:spPr>
          <a:xfrm>
            <a:off x="821395" y="2879829"/>
            <a:ext cx="3609411"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570F884F-2B04-1842-BBE2-3E15285A31BD}"/>
              </a:ext>
            </a:extLst>
          </p:cNvPr>
          <p:cNvSpPr>
            <a:spLocks noGrp="1"/>
          </p:cNvSpPr>
          <p:nvPr>
            <p:ph type="body" sz="quarter" idx="3"/>
          </p:nvPr>
        </p:nvSpPr>
        <p:spPr>
          <a:xfrm>
            <a:off x="4955615" y="205591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5">
            <a:extLst>
              <a:ext uri="{FF2B5EF4-FFF2-40B4-BE49-F238E27FC236}">
                <a16:creationId xmlns:a16="http://schemas.microsoft.com/office/drawing/2014/main" id="{2F11F1A2-E740-A349-8242-5CF26E8B8192}"/>
              </a:ext>
            </a:extLst>
          </p:cNvPr>
          <p:cNvSpPr>
            <a:spLocks noGrp="1"/>
          </p:cNvSpPr>
          <p:nvPr>
            <p:ph sz="quarter" idx="4"/>
          </p:nvPr>
        </p:nvSpPr>
        <p:spPr>
          <a:xfrm>
            <a:off x="4955615" y="2879829"/>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Oval 15">
            <a:extLst>
              <a:ext uri="{FF2B5EF4-FFF2-40B4-BE49-F238E27FC236}">
                <a16:creationId xmlns:a16="http://schemas.microsoft.com/office/drawing/2014/main" id="{41D67261-C82F-1149-9296-47768A730531}"/>
              </a:ext>
            </a:extLst>
          </p:cNvPr>
          <p:cNvSpPr/>
          <p:nvPr userDrawn="1"/>
        </p:nvSpPr>
        <p:spPr>
          <a:xfrm>
            <a:off x="131241" y="2307945"/>
            <a:ext cx="624670" cy="624670"/>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4F7F4B5-478F-9246-A1AF-765AD7474D4D}"/>
              </a:ext>
            </a:extLst>
          </p:cNvPr>
          <p:cNvSpPr/>
          <p:nvPr userDrawn="1"/>
        </p:nvSpPr>
        <p:spPr>
          <a:xfrm>
            <a:off x="4319997" y="2307945"/>
            <a:ext cx="624670" cy="624670"/>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0A75E79-4D17-5849-B29C-8FB93341A5D4}"/>
              </a:ext>
            </a:extLst>
          </p:cNvPr>
          <p:cNvSpPr/>
          <p:nvPr userDrawn="1"/>
        </p:nvSpPr>
        <p:spPr>
          <a:xfrm>
            <a:off x="131241" y="3289722"/>
            <a:ext cx="624670" cy="624670"/>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F4578F6-F7F0-2845-A933-C4BCB09E0AA5}"/>
              </a:ext>
            </a:extLst>
          </p:cNvPr>
          <p:cNvSpPr/>
          <p:nvPr userDrawn="1"/>
        </p:nvSpPr>
        <p:spPr>
          <a:xfrm>
            <a:off x="4319997" y="3289722"/>
            <a:ext cx="624670" cy="624670"/>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BA1471-D807-B942-A228-2A8C88444D71}"/>
              </a:ext>
            </a:extLst>
          </p:cNvPr>
          <p:cNvSpPr/>
          <p:nvPr userDrawn="1"/>
        </p:nvSpPr>
        <p:spPr>
          <a:xfrm>
            <a:off x="131241" y="4242623"/>
            <a:ext cx="624670" cy="624670"/>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85BA1A-B9AD-FA49-B88B-0A16C0AF5C68}"/>
              </a:ext>
            </a:extLst>
          </p:cNvPr>
          <p:cNvSpPr/>
          <p:nvPr userDrawn="1"/>
        </p:nvSpPr>
        <p:spPr>
          <a:xfrm>
            <a:off x="4319997" y="4242623"/>
            <a:ext cx="624670" cy="624670"/>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31DAAE4-ADE8-664E-B319-6E299C38D5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8011030" y="1046032"/>
            <a:ext cx="1980081" cy="39689"/>
          </a:xfrm>
          <a:prstGeom prst="rect">
            <a:avLst/>
          </a:prstGeom>
        </p:spPr>
      </p:pic>
    </p:spTree>
    <p:extLst>
      <p:ext uri="{BB962C8B-B14F-4D97-AF65-F5344CB8AC3E}">
        <p14:creationId xmlns:p14="http://schemas.microsoft.com/office/powerpoint/2010/main" val="299201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alpha val="3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005" y="3618677"/>
            <a:ext cx="7381625" cy="951875"/>
          </a:xfrm>
        </p:spPr>
        <p:txBody>
          <a:bodyPr>
            <a:normAutofit/>
          </a:bodyPr>
          <a:lstStyle>
            <a:lvl1pPr>
              <a:lnSpc>
                <a:spcPct val="100000"/>
              </a:lnSpc>
              <a:defRPr sz="2800"/>
            </a:lvl1pPr>
          </a:lstStyle>
          <a:p>
            <a:r>
              <a:rPr lang="en-US" dirty="0"/>
              <a:t>Click to edit Master title style</a:t>
            </a:r>
          </a:p>
        </p:txBody>
      </p:sp>
      <p:sp>
        <p:nvSpPr>
          <p:cNvPr id="14" name="Rectangle 7">
            <a:extLst>
              <a:ext uri="{FF2B5EF4-FFF2-40B4-BE49-F238E27FC236}">
                <a16:creationId xmlns:a16="http://schemas.microsoft.com/office/drawing/2014/main" id="{EBF8AE1C-74D5-8C49-8CD8-4188A9096853}"/>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Rectangle 7">
            <a:extLst>
              <a:ext uri="{FF2B5EF4-FFF2-40B4-BE49-F238E27FC236}">
                <a16:creationId xmlns:a16="http://schemas.microsoft.com/office/drawing/2014/main" id="{62DF8526-3CFD-804C-AAE1-BB3E54FAC6E6}"/>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Picture Placeholder 3">
            <a:extLst>
              <a:ext uri="{FF2B5EF4-FFF2-40B4-BE49-F238E27FC236}">
                <a16:creationId xmlns:a16="http://schemas.microsoft.com/office/drawing/2014/main" id="{4628A394-9876-AF49-8C9B-D8191FD0EC34}"/>
              </a:ext>
            </a:extLst>
          </p:cNvPr>
          <p:cNvSpPr>
            <a:spLocks noGrp="1"/>
          </p:cNvSpPr>
          <p:nvPr>
            <p:ph type="pic" sz="quarter" idx="10"/>
          </p:nvPr>
        </p:nvSpPr>
        <p:spPr>
          <a:xfrm>
            <a:off x="0" y="0"/>
            <a:ext cx="9137650" cy="3513138"/>
          </a:xfrm>
        </p:spPr>
        <p:txBody>
          <a:bodyPr/>
          <a:lstStyle/>
          <a:p>
            <a:endParaRPr lang="en-US"/>
          </a:p>
        </p:txBody>
      </p:sp>
      <p:pic>
        <p:nvPicPr>
          <p:cNvPr id="9" name="Picture 8">
            <a:extLst>
              <a:ext uri="{FF2B5EF4-FFF2-40B4-BE49-F238E27FC236}">
                <a16:creationId xmlns:a16="http://schemas.microsoft.com/office/drawing/2014/main" id="{66821557-ADC2-854E-AE7F-4C2C96B2A8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858650" y="5694431"/>
            <a:ext cx="1980081" cy="39689"/>
          </a:xfrm>
          <a:prstGeom prst="rect">
            <a:avLst/>
          </a:prstGeom>
        </p:spPr>
      </p:pic>
      <p:pic>
        <p:nvPicPr>
          <p:cNvPr id="7" name="Picture 6">
            <a:extLst>
              <a:ext uri="{FF2B5EF4-FFF2-40B4-BE49-F238E27FC236}">
                <a16:creationId xmlns:a16="http://schemas.microsoft.com/office/drawing/2014/main" id="{FDDC4377-C379-C44B-BDDF-B712138E6E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8483" y="5748598"/>
            <a:ext cx="890100" cy="859170"/>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12/16/22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97" r:id="rId2"/>
    <p:sldLayoutId id="2147483683" r:id="rId3"/>
    <p:sldLayoutId id="2147483695" r:id="rId4"/>
    <p:sldLayoutId id="2147483684" r:id="rId5"/>
    <p:sldLayoutId id="2147483685" r:id="rId6"/>
    <p:sldLayoutId id="2147483687" r:id="rId7"/>
    <p:sldLayoutId id="2147483698" r:id="rId8"/>
    <p:sldLayoutId id="2147483686"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ttcnetwork.org/attcexhibit" TargetMode="External"/><Relationship Id="rId2" Type="http://schemas.openxmlformats.org/officeDocument/2006/relationships/hyperlink" Target="https://attcnetwork.org/centers/global-attc/recent-news" TargetMode="Externa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hyperlink" Target="https://attcnetwork.org/" TargetMode="External"/><Relationship Id="rId4" Type="http://schemas.openxmlformats.org/officeDocument/2006/relationships/hyperlink" Target="https://techtransfercenter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C logo" descr="Addiction Technology Transfer Center Network Logo - Funded by Substance Abuse and Mental Health Services Administration" title="ATTC Logo">
            <a:extLst>
              <a:ext uri="{FF2B5EF4-FFF2-40B4-BE49-F238E27FC236}">
                <a16:creationId xmlns:a16="http://schemas.microsoft.com/office/drawing/2014/main" id="{BF1FCDB0-E491-CC46-A503-A07A49182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722" y="6070066"/>
            <a:ext cx="3435318" cy="537702"/>
          </a:xfrm>
          <a:prstGeom prst="rect">
            <a:avLst/>
          </a:prstGeom>
        </p:spPr>
      </p:pic>
      <p:sp>
        <p:nvSpPr>
          <p:cNvPr id="3" name="Presenter Name, Organization and date">
            <a:extLst>
              <a:ext uri="{FF2B5EF4-FFF2-40B4-BE49-F238E27FC236}">
                <a16:creationId xmlns:a16="http://schemas.microsoft.com/office/drawing/2014/main" id="{5CA68515-FADC-4A42-B230-3E0BFED9EBD5}"/>
              </a:ext>
            </a:extLst>
          </p:cNvPr>
          <p:cNvSpPr>
            <a:spLocks noGrp="1"/>
          </p:cNvSpPr>
          <p:nvPr>
            <p:ph type="subTitle" idx="1"/>
          </p:nvPr>
        </p:nvSpPr>
        <p:spPr/>
        <p:txBody>
          <a:bodyPr/>
          <a:lstStyle/>
          <a:p>
            <a:r>
              <a:rPr lang="en-US"/>
              <a:t>Presenter Name</a:t>
            </a:r>
          </a:p>
          <a:p>
            <a:r>
              <a:rPr lang="en-US"/>
              <a:t>Organization </a:t>
            </a:r>
          </a:p>
          <a:p>
            <a:r>
              <a:rPr lang="en-US"/>
              <a:t>Date</a:t>
            </a:r>
          </a:p>
          <a:p>
            <a:endParaRPr lang="en-US" dirty="0"/>
          </a:p>
        </p:txBody>
      </p:sp>
      <p:sp>
        <p:nvSpPr>
          <p:cNvPr id="10" name="Title for presentation">
            <a:extLst>
              <a:ext uri="{FF2B5EF4-FFF2-40B4-BE49-F238E27FC236}">
                <a16:creationId xmlns:a16="http://schemas.microsoft.com/office/drawing/2014/main" id="{1443DBAC-4CB6-9442-BFA6-AA3E58C9F2B9}"/>
              </a:ext>
            </a:extLst>
          </p:cNvPr>
          <p:cNvSpPr>
            <a:spLocks noGrp="1"/>
          </p:cNvSpPr>
          <p:nvPr>
            <p:ph type="ctrTitle"/>
          </p:nvPr>
        </p:nvSpPr>
        <p:spPr/>
        <p:txBody>
          <a:bodyPr/>
          <a:lstStyle/>
          <a:p>
            <a:r>
              <a:rPr lang="en-US" dirty="0"/>
              <a:t>Title for slide 1</a:t>
            </a:r>
          </a:p>
        </p:txBody>
      </p:sp>
    </p:spTree>
    <p:extLst>
      <p:ext uri="{BB962C8B-B14F-4D97-AF65-F5344CB8AC3E}">
        <p14:creationId xmlns:p14="http://schemas.microsoft.com/office/powerpoint/2010/main" val="94278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TTC News">
            <a:extLst>
              <a:ext uri="{FF2B5EF4-FFF2-40B4-BE49-F238E27FC236}">
                <a16:creationId xmlns:a16="http://schemas.microsoft.com/office/drawing/2014/main" id="{544D6997-A7EF-A542-8EA8-4626227C187C}"/>
              </a:ext>
            </a:extLst>
          </p:cNvPr>
          <p:cNvSpPr txBox="1"/>
          <p:nvPr/>
        </p:nvSpPr>
        <p:spPr>
          <a:xfrm>
            <a:off x="5484170" y="6325543"/>
            <a:ext cx="20021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ATTC News</a:t>
            </a:r>
            <a:endParaRPr lang="en-US" sz="1200" dirty="0">
              <a:solidFill>
                <a:schemeClr val="bg1"/>
              </a:solidFill>
              <a:latin typeface="Arial" panose="020B0604020202020204" pitchFamily="34" charset="0"/>
              <a:cs typeface="Arial" panose="020B0604020202020204" pitchFamily="34" charset="0"/>
            </a:endParaRPr>
          </a:p>
        </p:txBody>
      </p:sp>
      <p:sp>
        <p:nvSpPr>
          <p:cNvPr id="3" name="ATT Virtual Booth">
            <a:extLst>
              <a:ext uri="{FF2B5EF4-FFF2-40B4-BE49-F238E27FC236}">
                <a16:creationId xmlns:a16="http://schemas.microsoft.com/office/drawing/2014/main" id="{71B9A4C3-B4A8-1D44-B587-428C228A425D}"/>
              </a:ext>
            </a:extLst>
          </p:cNvPr>
          <p:cNvSpPr txBox="1"/>
          <p:nvPr/>
        </p:nvSpPr>
        <p:spPr>
          <a:xfrm>
            <a:off x="5484171" y="5784188"/>
            <a:ext cx="20021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ATTC Virtual Booth</a:t>
            </a:r>
            <a:endParaRPr lang="en-US" sz="1200" dirty="0">
              <a:solidFill>
                <a:schemeClr val="bg1"/>
              </a:solidFill>
              <a:latin typeface="Arial" panose="020B0604020202020204" pitchFamily="34" charset="0"/>
              <a:cs typeface="Arial" panose="020B0604020202020204" pitchFamily="34" charset="0"/>
            </a:endParaRPr>
          </a:p>
        </p:txBody>
      </p:sp>
      <p:sp>
        <p:nvSpPr>
          <p:cNvPr id="4" name="ATTCnetwork.org">
            <a:hlinkClick r:id="rId4"/>
            <a:extLst>
              <a:ext uri="{FF2B5EF4-FFF2-40B4-BE49-F238E27FC236}">
                <a16:creationId xmlns:a16="http://schemas.microsoft.com/office/drawing/2014/main" id="{BB77908B-EE05-5740-BCFB-4BC92BDEF6FA}"/>
              </a:ext>
            </a:extLst>
          </p:cNvPr>
          <p:cNvSpPr txBox="1"/>
          <p:nvPr/>
        </p:nvSpPr>
        <p:spPr>
          <a:xfrm>
            <a:off x="5484170" y="5233596"/>
            <a:ext cx="2785771" cy="307777"/>
          </a:xfrm>
          <a:prstGeom prst="rect">
            <a:avLst/>
          </a:prstGeom>
          <a:noFill/>
        </p:spPr>
        <p:txBody>
          <a:bodyPr wrap="square" rtlCol="0">
            <a:spAutoFit/>
          </a:bodyPr>
          <a:lstStyle/>
          <a:p>
            <a:pPr lvl="0"/>
            <a:r>
              <a:rPr lang="en-US" sz="14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a:t>
            </a:r>
            <a:r>
              <a:rPr lang="en-US" sz="1400" dirty="0" err="1">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attcnetwork.org</a:t>
            </a:r>
            <a:endParaRPr lang="en-US" sz="1400" dirty="0">
              <a:solidFill>
                <a:schemeClr val="bg1"/>
              </a:solidFill>
              <a:latin typeface="Arial" panose="020B0604020202020204" pitchFamily="34" charset="0"/>
              <a:cs typeface="Arial" panose="020B0604020202020204" pitchFamily="34" charset="0"/>
            </a:endParaRPr>
          </a:p>
        </p:txBody>
      </p:sp>
      <p:sp>
        <p:nvSpPr>
          <p:cNvPr id="6" name="Connect with Us">
            <a:extLst>
              <a:ext uri="{FF2B5EF4-FFF2-40B4-BE49-F238E27FC236}">
                <a16:creationId xmlns:a16="http://schemas.microsoft.com/office/drawing/2014/main" id="{DB53303A-57F0-C84E-A90A-8D791B763DF1}"/>
              </a:ext>
            </a:extLst>
          </p:cNvPr>
          <p:cNvSpPr txBox="1">
            <a:spLocks/>
          </p:cNvSpPr>
          <p:nvPr/>
        </p:nvSpPr>
        <p:spPr>
          <a:xfrm>
            <a:off x="4752652" y="4527031"/>
            <a:ext cx="2665163" cy="44220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CONNECT WITH US</a:t>
            </a:r>
          </a:p>
        </p:txBody>
      </p:sp>
      <p:sp>
        <p:nvSpPr>
          <p:cNvPr id="8" name="ATTC Network Mission and Vision">
            <a:extLst>
              <a:ext uri="{FF2B5EF4-FFF2-40B4-BE49-F238E27FC236}">
                <a16:creationId xmlns:a16="http://schemas.microsoft.com/office/drawing/2014/main" id="{21E755B4-525E-4347-A5A3-A27EB8813750}"/>
              </a:ext>
            </a:extLst>
          </p:cNvPr>
          <p:cNvSpPr txBox="1"/>
          <p:nvPr/>
        </p:nvSpPr>
        <p:spPr>
          <a:xfrm>
            <a:off x="725983" y="1423232"/>
            <a:ext cx="8053337" cy="212365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ATTC Network Mission &amp; Vision</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Accelerate the adoption and implementation of evidence-based and promising addiction treatment and recovery-oriented practices and services;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Heighten the awareness, knowledge, and skills of the workforce that addresses the needs of people with substance use or other behavioral health disorders; and</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Foster regional and national alliances among culturally diverse practitioners, researchers, policy makers, funders, and the recovery community.</a:t>
            </a:r>
          </a:p>
          <a:p>
            <a:endParaRPr lang="en-US" sz="1600" dirty="0">
              <a:solidFill>
                <a:schemeClr val="tx1"/>
              </a:solidFill>
              <a:latin typeface="Arial" panose="020B0604020202020204" pitchFamily="34" charset="0"/>
              <a:cs typeface="Arial" panose="020B0604020202020204" pitchFamily="34" charset="0"/>
            </a:endParaRPr>
          </a:p>
        </p:txBody>
      </p:sp>
      <p:pic>
        <p:nvPicPr>
          <p:cNvPr id="7" name="ATTC logo" descr="Addiction Technology Transfer Center Network Logo - Funded by Substance Abuse and Mental Health Services Administration" title="ATTC Logo">
            <a:extLst>
              <a:ext uri="{FF2B5EF4-FFF2-40B4-BE49-F238E27FC236}">
                <a16:creationId xmlns:a16="http://schemas.microsoft.com/office/drawing/2014/main" id="{CE337D1C-0765-A746-A0F5-469B04EDBB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901" y="381646"/>
            <a:ext cx="3947138" cy="617813"/>
          </a:xfrm>
          <a:prstGeom prst="rect">
            <a:avLst/>
          </a:prstGeom>
        </p:spPr>
      </p:pic>
    </p:spTree>
    <p:extLst>
      <p:ext uri="{BB962C8B-B14F-4D97-AF65-F5344CB8AC3E}">
        <p14:creationId xmlns:p14="http://schemas.microsoft.com/office/powerpoint/2010/main" val="288943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knowlegement information">
            <a:extLst>
              <a:ext uri="{FF2B5EF4-FFF2-40B4-BE49-F238E27FC236}">
                <a16:creationId xmlns:a16="http://schemas.microsoft.com/office/drawing/2014/main" id="{9562CF45-6121-1940-A907-B1FD1E2B703B}"/>
              </a:ext>
            </a:extLst>
          </p:cNvPr>
          <p:cNvSpPr txBox="1">
            <a:spLocks/>
          </p:cNvSpPr>
          <p:nvPr/>
        </p:nvSpPr>
        <p:spPr>
          <a:xfrm>
            <a:off x="628650" y="1024467"/>
            <a:ext cx="7886700" cy="3252172"/>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dirty="0"/>
              <a:t>Presented in 2023 by the Addiction Technology Transfer Center (ATTC) Network, &lt;Address&gt;</a:t>
            </a:r>
          </a:p>
          <a:p>
            <a:endParaRPr lang="en-US" sz="1000" dirty="0"/>
          </a:p>
          <a:p>
            <a:pPr marL="0" indent="0" defTabSz="457200">
              <a:lnSpc>
                <a:spcPct val="100000"/>
              </a:lnSpc>
              <a:spcBef>
                <a:spcPts val="0"/>
              </a:spcBef>
              <a:buFontTx/>
              <a:buNone/>
              <a:defRPr/>
            </a:pPr>
            <a:r>
              <a:rPr lang="en-US" sz="1000" dirty="0"/>
              <a:t>This presentation was prepared for the XXXXXX Addiction Technology Transfer Center (ATTC) Network under a cooperative agreement from the Substance Abuse and Mental Health Services Administration (SAMHSA). All material appearing in this publication, except that taken directly from copyrighted sources, is in the public domain and may be reproduced or copied without permission from SAMHSA or the authors. Citation of the source is appreciated. Do not reproduce or distribute this publication for a fee without specific, written authorization from &lt;include your ATTC name here&gt;. For more information on obtaining copies of this publication, call &lt;include your ATTC phone number here&gt;.</a:t>
            </a:r>
            <a:br>
              <a:rPr lang="en-US" sz="1000" dirty="0"/>
            </a:br>
            <a:endParaRPr lang="en-US" sz="1000" dirty="0"/>
          </a:p>
          <a:p>
            <a:pPr marL="0" indent="0" defTabSz="457200">
              <a:lnSpc>
                <a:spcPct val="100000"/>
              </a:lnSpc>
              <a:spcBef>
                <a:spcPts val="0"/>
              </a:spcBef>
              <a:buFontTx/>
              <a:buNone/>
              <a:defRPr/>
            </a:pPr>
            <a:r>
              <a:rPr lang="en-US" sz="1000" dirty="0"/>
              <a:t>At the time of this publication, Miriam E. Delphin-</a:t>
            </a:r>
            <a:r>
              <a:rPr lang="en-US" sz="1000" dirty="0" err="1"/>
              <a:t>Rittmon</a:t>
            </a:r>
            <a:r>
              <a:rPr lang="en-US" sz="1000" dirty="0"/>
              <a:t>, </a:t>
            </a:r>
            <a:r>
              <a:rPr lang="en-US" sz="1000" dirty="0" err="1"/>
              <a:t>Ph.D</a:t>
            </a:r>
            <a:r>
              <a:rPr lang="en-US" sz="1000" dirty="0"/>
              <a:t>, served as Assistant Secretary for Mental Health and Substance Use in the U.S. Department of Health and Human Services and the Administrator of the Substance Abuse and Mental Health Services Administration.</a:t>
            </a:r>
          </a:p>
          <a:p>
            <a:pPr marL="0" indent="0">
              <a:buFont typeface="Arial" panose="020B0604020202020204" pitchFamily="34" charset="0"/>
              <a:buNone/>
            </a:pPr>
            <a:r>
              <a:rPr lang="en-US" sz="1000" dirty="0"/>
              <a:t>The opinions expressed herein are the view of TTC Network and do not reflect the official position of the Department of Health and Human Services (DHHS), SAMHSA. No official support or endorsement of DHHS, SAMHSA, for the opinions described in this document is intended or should be inferred.</a:t>
            </a:r>
          </a:p>
          <a:p>
            <a:pPr marL="0" indent="0">
              <a:buFont typeface="Arial" panose="020B0604020202020204" pitchFamily="34" charset="0"/>
              <a:buNone/>
            </a:pPr>
            <a:r>
              <a:rPr lang="en-US" sz="1000" dirty="0"/>
              <a:t>This work is supported by grants 00000000 from the Department of Health and Human Services, Substance Abuse and Mental Health Services Administration.</a:t>
            </a:r>
          </a:p>
          <a:p>
            <a:pPr marL="0" indent="0">
              <a:buFont typeface="Arial" panose="020B0604020202020204" pitchFamily="34" charset="0"/>
              <a:buNone/>
            </a:pPr>
            <a:r>
              <a:rPr lang="en-US" sz="1000" dirty="0"/>
              <a:t>Presented 2023</a:t>
            </a:r>
          </a:p>
        </p:txBody>
      </p:sp>
      <p:sp>
        <p:nvSpPr>
          <p:cNvPr id="2" name="Acknowledgment title">
            <a:extLst>
              <a:ext uri="{FF2B5EF4-FFF2-40B4-BE49-F238E27FC236}">
                <a16:creationId xmlns:a16="http://schemas.microsoft.com/office/drawing/2014/main" id="{A032137A-A818-214E-99AE-280DF020651A}"/>
              </a:ext>
            </a:extLst>
          </p:cNvPr>
          <p:cNvSpPr txBox="1">
            <a:spLocks/>
          </p:cNvSpPr>
          <p:nvPr/>
        </p:nvSpPr>
        <p:spPr>
          <a:xfrm>
            <a:off x="628650" y="400568"/>
            <a:ext cx="7886700" cy="62389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br>
              <a:rPr lang="en-US" sz="1400" dirty="0"/>
            </a:br>
            <a:r>
              <a:rPr lang="en-US" sz="1400" dirty="0"/>
              <a:t>Acknowledgment</a:t>
            </a:r>
          </a:p>
        </p:txBody>
      </p:sp>
    </p:spTree>
    <p:extLst>
      <p:ext uri="{BB962C8B-B14F-4D97-AF65-F5344CB8AC3E}">
        <p14:creationId xmlns:p14="http://schemas.microsoft.com/office/powerpoint/2010/main" val="351133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C logo" descr="Addiction Technology Transfer Center Network Logo - Funded by Substance Abuse and Mental Health Services Administration" title="ATTC Logo">
            <a:extLst>
              <a:ext uri="{FF2B5EF4-FFF2-40B4-BE49-F238E27FC236}">
                <a16:creationId xmlns:a16="http://schemas.microsoft.com/office/drawing/2014/main" id="{3F5627B2-A960-5646-B252-9B685D965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722" y="6070066"/>
            <a:ext cx="3435318" cy="537702"/>
          </a:xfrm>
          <a:prstGeom prst="rect">
            <a:avLst/>
          </a:prstGeom>
        </p:spPr>
      </p:pic>
      <p:pic>
        <p:nvPicPr>
          <p:cNvPr id="2" name="Lanuage Matter slide" descr="The use of affirming language inspires hope and advances recovery. Language Matters. Words have power. People first. The ATTC Network uses affirming lanugage to promote the promises of recovery by advancing evidence-based and culturally informed practices." title="Language Matters typography graphic">
            <a:extLst>
              <a:ext uri="{FF2B5EF4-FFF2-40B4-BE49-F238E27FC236}">
                <a16:creationId xmlns:a16="http://schemas.microsoft.com/office/drawing/2014/main" id="{E2F1EA2E-82BE-0344-BF5E-CB097734C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27" y="297554"/>
            <a:ext cx="8890001" cy="5254572"/>
          </a:xfrm>
          <a:prstGeom prst="rect">
            <a:avLst/>
          </a:prstGeom>
        </p:spPr>
      </p:pic>
    </p:spTree>
    <p:extLst>
      <p:ext uri="{BB962C8B-B14F-4D97-AF65-F5344CB8AC3E}">
        <p14:creationId xmlns:p14="http://schemas.microsoft.com/office/powerpoint/2010/main" val="383895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C logo" descr="Addiction Technology Transfer Center Network Logo - Funded by Substance Abuse and Mental Health Services Administration" title="ATTC Logo">
            <a:extLst>
              <a:ext uri="{FF2B5EF4-FFF2-40B4-BE49-F238E27FC236}">
                <a16:creationId xmlns:a16="http://schemas.microsoft.com/office/drawing/2014/main" id="{3C8B5739-4B28-344D-8B03-2601D3FE5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722" y="6070066"/>
            <a:ext cx="3435318" cy="537702"/>
          </a:xfrm>
          <a:prstGeom prst="rect">
            <a:avLst/>
          </a:prstGeom>
        </p:spPr>
      </p:pic>
      <p:sp>
        <p:nvSpPr>
          <p:cNvPr id="9" name="Picture Placeholder 8">
            <a:extLst>
              <a:ext uri="{FF2B5EF4-FFF2-40B4-BE49-F238E27FC236}">
                <a16:creationId xmlns:a16="http://schemas.microsoft.com/office/drawing/2014/main" id="{463C8D34-4D18-B34F-93E5-CF94C68A0398}"/>
              </a:ext>
            </a:extLst>
          </p:cNvPr>
          <p:cNvSpPr>
            <a:spLocks noGrp="1"/>
          </p:cNvSpPr>
          <p:nvPr>
            <p:ph type="pic" sz="quarter" idx="10"/>
          </p:nvPr>
        </p:nvSpPr>
        <p:spPr/>
      </p:sp>
      <p:sp>
        <p:nvSpPr>
          <p:cNvPr id="8" name="Content Placeholder 7">
            <a:extLst>
              <a:ext uri="{FF2B5EF4-FFF2-40B4-BE49-F238E27FC236}">
                <a16:creationId xmlns:a16="http://schemas.microsoft.com/office/drawing/2014/main" id="{17CFB311-DC67-BF47-A94B-EFCE3E809421}"/>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31508B15-6D40-E04E-B96F-D71E5C44119D}"/>
              </a:ext>
            </a:extLst>
          </p:cNvPr>
          <p:cNvSpPr>
            <a:spLocks noGrp="1"/>
          </p:cNvSpPr>
          <p:nvPr>
            <p:ph type="title"/>
          </p:nvPr>
        </p:nvSpPr>
        <p:spPr/>
        <p:txBody>
          <a:bodyPr/>
          <a:lstStyle/>
          <a:p>
            <a:endParaRPr lang="en-US"/>
          </a:p>
        </p:txBody>
      </p:sp>
      <p:pic>
        <p:nvPicPr>
          <p:cNvPr id="5" name="Picture women typing on laptop" descr="Women of color typing on her laptop from an aerial view." title="Women of Color typing on laptop">
            <a:extLst>
              <a:ext uri="{FF2B5EF4-FFF2-40B4-BE49-F238E27FC236}">
                <a16:creationId xmlns:a16="http://schemas.microsoft.com/office/drawing/2014/main" id="{C7B151F9-9B26-F24E-940F-26A9F3359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75" y="500855"/>
            <a:ext cx="7886700" cy="2628901"/>
          </a:xfrm>
          <a:prstGeom prst="rect">
            <a:avLst/>
          </a:prstGeom>
        </p:spPr>
      </p:pic>
    </p:spTree>
    <p:extLst>
      <p:ext uri="{BB962C8B-B14F-4D97-AF65-F5344CB8AC3E}">
        <p14:creationId xmlns:p14="http://schemas.microsoft.com/office/powerpoint/2010/main" val="376362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8BFD5A3-BF46-8246-BEA5-2DB36616D48F}"/>
              </a:ext>
            </a:extLst>
          </p:cNvPr>
          <p:cNvSpPr>
            <a:spLocks noGrp="1"/>
          </p:cNvSpPr>
          <p:nvPr>
            <p:ph type="pic" sz="quarter" idx="11"/>
          </p:nvPr>
        </p:nvSpPr>
        <p:spPr/>
      </p:sp>
      <p:sp>
        <p:nvSpPr>
          <p:cNvPr id="13" name="Picture Placeholder 12">
            <a:extLst>
              <a:ext uri="{FF2B5EF4-FFF2-40B4-BE49-F238E27FC236}">
                <a16:creationId xmlns:a16="http://schemas.microsoft.com/office/drawing/2014/main" id="{DA6B57C2-AC0F-5242-BEC7-5A7B6EAC67CF}"/>
              </a:ext>
            </a:extLst>
          </p:cNvPr>
          <p:cNvSpPr>
            <a:spLocks noGrp="1"/>
          </p:cNvSpPr>
          <p:nvPr>
            <p:ph type="pic" sz="quarter" idx="12"/>
          </p:nvPr>
        </p:nvSpPr>
        <p:spPr/>
      </p:sp>
      <p:sp>
        <p:nvSpPr>
          <p:cNvPr id="11" name="Content Placeholder 10">
            <a:extLst>
              <a:ext uri="{FF2B5EF4-FFF2-40B4-BE49-F238E27FC236}">
                <a16:creationId xmlns:a16="http://schemas.microsoft.com/office/drawing/2014/main" id="{EA394864-615F-1E48-AD78-E2A657778AFD}"/>
              </a:ext>
            </a:extLst>
          </p:cNvPr>
          <p:cNvSpPr>
            <a:spLocks noGrp="1"/>
          </p:cNvSpPr>
          <p:nvPr>
            <p:ph idx="10"/>
          </p:nvPr>
        </p:nvSpPr>
        <p:spPr/>
        <p:txBody>
          <a:bodyPr/>
          <a:lstStyle/>
          <a:p>
            <a:endParaRPr lang="en-US"/>
          </a:p>
        </p:txBody>
      </p:sp>
      <p:sp>
        <p:nvSpPr>
          <p:cNvPr id="10" name="Title 9">
            <a:extLst>
              <a:ext uri="{FF2B5EF4-FFF2-40B4-BE49-F238E27FC236}">
                <a16:creationId xmlns:a16="http://schemas.microsoft.com/office/drawing/2014/main" id="{28A31551-7053-D743-8B89-964BCE0693D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2612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1ACB33-6C46-F447-82DF-AED03519FBBA}"/>
              </a:ext>
            </a:extLst>
          </p:cNvPr>
          <p:cNvSpPr>
            <a:spLocks noGrp="1"/>
          </p:cNvSpPr>
          <p:nvPr>
            <p:ph sz="half" idx="2"/>
          </p:nvPr>
        </p:nvSpPr>
        <p:spPr/>
        <p:txBody>
          <a:bodyPr/>
          <a:lstStyle/>
          <a:p>
            <a:endParaRPr lang="en-US"/>
          </a:p>
        </p:txBody>
      </p:sp>
      <p:sp>
        <p:nvSpPr>
          <p:cNvPr id="7" name="Text Placeholder 6">
            <a:extLst>
              <a:ext uri="{FF2B5EF4-FFF2-40B4-BE49-F238E27FC236}">
                <a16:creationId xmlns:a16="http://schemas.microsoft.com/office/drawing/2014/main" id="{71C07588-C980-6743-901F-111F79CED0B6}"/>
              </a:ext>
            </a:extLst>
          </p:cNvPr>
          <p:cNvSpPr>
            <a:spLocks noGrp="1"/>
          </p:cNvSpPr>
          <p:nvPr>
            <p:ph type="body" idx="1"/>
          </p:nvPr>
        </p:nvSpPr>
        <p:spPr/>
        <p:txBody>
          <a:bodyPr/>
          <a:lstStyle/>
          <a:p>
            <a:endParaRPr lang="en-US"/>
          </a:p>
        </p:txBody>
      </p:sp>
      <p:sp>
        <p:nvSpPr>
          <p:cNvPr id="5" name="TextBox 1">
            <a:extLst>
              <a:ext uri="{FF2B5EF4-FFF2-40B4-BE49-F238E27FC236}">
                <a16:creationId xmlns:a16="http://schemas.microsoft.com/office/drawing/2014/main" id="{772418FA-A50A-EB48-8D53-B8AB6F4F9B7B}"/>
              </a:ext>
            </a:extLst>
          </p:cNvPr>
          <p:cNvSpPr txBox="1"/>
          <p:nvPr/>
        </p:nvSpPr>
        <p:spPr>
          <a:xfrm>
            <a:off x="257907" y="2422770"/>
            <a:ext cx="45329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1.</a:t>
            </a:r>
          </a:p>
        </p:txBody>
      </p:sp>
      <p:sp>
        <p:nvSpPr>
          <p:cNvPr id="6" name="Title 5">
            <a:extLst>
              <a:ext uri="{FF2B5EF4-FFF2-40B4-BE49-F238E27FC236}">
                <a16:creationId xmlns:a16="http://schemas.microsoft.com/office/drawing/2014/main" id="{FF1C7403-45E1-FC4E-8E81-159C8557F6B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5222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441B45C-ABED-1B45-8FD9-8DD50ACCCFAF}"/>
              </a:ext>
            </a:extLst>
          </p:cNvPr>
          <p:cNvSpPr>
            <a:spLocks noGrp="1"/>
          </p:cNvSpPr>
          <p:nvPr>
            <p:ph sz="quarter" idx="4"/>
          </p:nvPr>
        </p:nvSpPr>
        <p:spPr/>
        <p:txBody>
          <a:bodyPr/>
          <a:lstStyle/>
          <a:p>
            <a:endParaRPr lang="en-US"/>
          </a:p>
        </p:txBody>
      </p:sp>
      <p:sp>
        <p:nvSpPr>
          <p:cNvPr id="12" name="TextBox 11">
            <a:extLst>
              <a:ext uri="{FF2B5EF4-FFF2-40B4-BE49-F238E27FC236}">
                <a16:creationId xmlns:a16="http://schemas.microsoft.com/office/drawing/2014/main" id="{9039F350-97F6-9E44-9FEE-3CD2512AAC96}"/>
              </a:ext>
            </a:extLst>
          </p:cNvPr>
          <p:cNvSpPr txBox="1"/>
          <p:nvPr/>
        </p:nvSpPr>
        <p:spPr>
          <a:xfrm>
            <a:off x="4454768" y="4353170"/>
            <a:ext cx="45329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5.</a:t>
            </a:r>
          </a:p>
        </p:txBody>
      </p:sp>
      <p:sp>
        <p:nvSpPr>
          <p:cNvPr id="11" name="TextBox 10">
            <a:extLst>
              <a:ext uri="{FF2B5EF4-FFF2-40B4-BE49-F238E27FC236}">
                <a16:creationId xmlns:a16="http://schemas.microsoft.com/office/drawing/2014/main" id="{7F75E843-8D54-CC41-BAE5-1BE4438E689B}"/>
              </a:ext>
            </a:extLst>
          </p:cNvPr>
          <p:cNvSpPr txBox="1"/>
          <p:nvPr/>
        </p:nvSpPr>
        <p:spPr>
          <a:xfrm>
            <a:off x="4454768" y="3415324"/>
            <a:ext cx="45329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4.</a:t>
            </a:r>
          </a:p>
        </p:txBody>
      </p:sp>
      <p:sp>
        <p:nvSpPr>
          <p:cNvPr id="10" name="TextBox 9">
            <a:extLst>
              <a:ext uri="{FF2B5EF4-FFF2-40B4-BE49-F238E27FC236}">
                <a16:creationId xmlns:a16="http://schemas.microsoft.com/office/drawing/2014/main" id="{84BBB6BA-1A3A-C445-BF67-4F260E289C67}"/>
              </a:ext>
            </a:extLst>
          </p:cNvPr>
          <p:cNvSpPr txBox="1"/>
          <p:nvPr/>
        </p:nvSpPr>
        <p:spPr>
          <a:xfrm>
            <a:off x="4454768" y="2422770"/>
            <a:ext cx="45329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3.</a:t>
            </a:r>
          </a:p>
        </p:txBody>
      </p:sp>
      <p:sp>
        <p:nvSpPr>
          <p:cNvPr id="5" name="Text Placeholder 4">
            <a:extLst>
              <a:ext uri="{FF2B5EF4-FFF2-40B4-BE49-F238E27FC236}">
                <a16:creationId xmlns:a16="http://schemas.microsoft.com/office/drawing/2014/main" id="{9CBA028D-F0BF-384F-9F5A-0305C0E7D8BB}"/>
              </a:ext>
            </a:extLst>
          </p:cNvPr>
          <p:cNvSpPr>
            <a:spLocks noGrp="1"/>
          </p:cNvSpPr>
          <p:nvPr>
            <p:ph type="body" sz="quarter" idx="3"/>
          </p:nvPr>
        </p:nvSpPr>
        <p:spPr/>
        <p:txBody>
          <a:bodyPr/>
          <a:lstStyle/>
          <a:p>
            <a:endParaRPr lang="en-US"/>
          </a:p>
        </p:txBody>
      </p:sp>
      <p:sp>
        <p:nvSpPr>
          <p:cNvPr id="9" name="TextBox 8">
            <a:extLst>
              <a:ext uri="{FF2B5EF4-FFF2-40B4-BE49-F238E27FC236}">
                <a16:creationId xmlns:a16="http://schemas.microsoft.com/office/drawing/2014/main" id="{842E56E1-2C4D-4F49-A8EE-1D05D3690061}"/>
              </a:ext>
            </a:extLst>
          </p:cNvPr>
          <p:cNvSpPr txBox="1"/>
          <p:nvPr/>
        </p:nvSpPr>
        <p:spPr>
          <a:xfrm>
            <a:off x="257907" y="4353170"/>
            <a:ext cx="45329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6DB11C09-1D1A-2348-A942-532F7A04ABCD}"/>
              </a:ext>
            </a:extLst>
          </p:cNvPr>
          <p:cNvSpPr txBox="1"/>
          <p:nvPr/>
        </p:nvSpPr>
        <p:spPr>
          <a:xfrm>
            <a:off x="257907" y="3415324"/>
            <a:ext cx="45329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2.</a:t>
            </a:r>
          </a:p>
        </p:txBody>
      </p:sp>
      <p:sp>
        <p:nvSpPr>
          <p:cNvPr id="4" name="Content Placeholder 3">
            <a:extLst>
              <a:ext uri="{FF2B5EF4-FFF2-40B4-BE49-F238E27FC236}">
                <a16:creationId xmlns:a16="http://schemas.microsoft.com/office/drawing/2014/main" id="{563EA77F-12D5-D346-97DB-4CC56D169885}"/>
              </a:ext>
            </a:extLst>
          </p:cNvPr>
          <p:cNvSpPr>
            <a:spLocks noGrp="1"/>
          </p:cNvSpPr>
          <p:nvPr>
            <p:ph sz="half" idx="2"/>
          </p:nvPr>
        </p:nvSpPr>
        <p:spPr/>
        <p:txBody>
          <a:bodyPr/>
          <a:lstStyle/>
          <a:p>
            <a:endParaRPr lang="en-US"/>
          </a:p>
        </p:txBody>
      </p:sp>
      <p:sp>
        <p:nvSpPr>
          <p:cNvPr id="3" name="Text Placeholder 2">
            <a:extLst>
              <a:ext uri="{FF2B5EF4-FFF2-40B4-BE49-F238E27FC236}">
                <a16:creationId xmlns:a16="http://schemas.microsoft.com/office/drawing/2014/main" id="{6AA97BB6-D614-8C48-8562-786B1715B742}"/>
              </a:ext>
            </a:extLst>
          </p:cNvPr>
          <p:cNvSpPr>
            <a:spLocks noGrp="1"/>
          </p:cNvSpPr>
          <p:nvPr>
            <p:ph type="body" idx="1"/>
          </p:nvPr>
        </p:nvSpPr>
        <p:spPr/>
        <p:txBody>
          <a:bodyPr/>
          <a:lstStyle/>
          <a:p>
            <a:endParaRPr lang="en-US"/>
          </a:p>
        </p:txBody>
      </p:sp>
      <p:sp>
        <p:nvSpPr>
          <p:cNvPr id="7" name="TextBox 6">
            <a:extLst>
              <a:ext uri="{FF2B5EF4-FFF2-40B4-BE49-F238E27FC236}">
                <a16:creationId xmlns:a16="http://schemas.microsoft.com/office/drawing/2014/main" id="{BB6BABD1-5F13-C84A-A414-3931CB4440A2}"/>
              </a:ext>
            </a:extLst>
          </p:cNvPr>
          <p:cNvSpPr txBox="1"/>
          <p:nvPr/>
        </p:nvSpPr>
        <p:spPr>
          <a:xfrm>
            <a:off x="257907" y="2422770"/>
            <a:ext cx="45329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1.</a:t>
            </a:r>
          </a:p>
        </p:txBody>
      </p:sp>
      <p:sp>
        <p:nvSpPr>
          <p:cNvPr id="2" name="Title 1">
            <a:extLst>
              <a:ext uri="{FF2B5EF4-FFF2-40B4-BE49-F238E27FC236}">
                <a16:creationId xmlns:a16="http://schemas.microsoft.com/office/drawing/2014/main" id="{C3937042-96B4-D246-8737-616CA38F41CD}"/>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6795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964C18-22DF-144B-80DA-3EEEE8FEFAE2}"/>
              </a:ext>
            </a:extLst>
          </p:cNvPr>
          <p:cNvSpPr>
            <a:spLocks noGrp="1"/>
          </p:cNvSpPr>
          <p:nvPr>
            <p:ph type="body" idx="4294967295"/>
          </p:nvPr>
        </p:nvSpPr>
        <p:spPr>
          <a:xfrm>
            <a:off x="4609474" y="6108515"/>
            <a:ext cx="3901113" cy="595801"/>
          </a:xfrm>
        </p:spPr>
        <p:txBody>
          <a:bodyPr/>
          <a:lstStyle/>
          <a:p>
            <a:endParaRPr lang="en-US"/>
          </a:p>
        </p:txBody>
      </p:sp>
      <p:sp>
        <p:nvSpPr>
          <p:cNvPr id="3" name="Content Placeholder 2">
            <a:extLst>
              <a:ext uri="{FF2B5EF4-FFF2-40B4-BE49-F238E27FC236}">
                <a16:creationId xmlns:a16="http://schemas.microsoft.com/office/drawing/2014/main" id="{02387922-E725-2E42-AA95-BF054798D7F0}"/>
              </a:ext>
            </a:extLst>
          </p:cNvPr>
          <p:cNvSpPr>
            <a:spLocks noGrp="1"/>
          </p:cNvSpPr>
          <p:nvPr>
            <p:ph idx="4294967295"/>
          </p:nvPr>
        </p:nvSpPr>
        <p:spPr>
          <a:xfrm>
            <a:off x="623887" y="2001187"/>
            <a:ext cx="7886700" cy="2878111"/>
          </a:xfrm>
        </p:spPr>
        <p:txBody>
          <a:bodyPr/>
          <a:lstStyle/>
          <a:p>
            <a:endParaRPr lang="en-US"/>
          </a:p>
        </p:txBody>
      </p:sp>
      <p:sp>
        <p:nvSpPr>
          <p:cNvPr id="2" name="Title 1">
            <a:extLst>
              <a:ext uri="{FF2B5EF4-FFF2-40B4-BE49-F238E27FC236}">
                <a16:creationId xmlns:a16="http://schemas.microsoft.com/office/drawing/2014/main" id="{A4C6C2F5-DBBB-CF44-80E7-18376204AE6B}"/>
              </a:ext>
            </a:extLst>
          </p:cNvPr>
          <p:cNvSpPr>
            <a:spLocks noGrp="1"/>
          </p:cNvSpPr>
          <p:nvPr>
            <p:ph type="title"/>
          </p:nvPr>
        </p:nvSpPr>
        <p:spPr>
          <a:xfrm>
            <a:off x="623888" y="1101622"/>
            <a:ext cx="7628197" cy="755951"/>
          </a:xfrm>
        </p:spPr>
        <p:txBody>
          <a:bodyPr/>
          <a:lstStyle/>
          <a:p>
            <a:endParaRPr lang="en-US"/>
          </a:p>
        </p:txBody>
      </p:sp>
    </p:spTree>
    <p:extLst>
      <p:ext uri="{BB962C8B-B14F-4D97-AF65-F5344CB8AC3E}">
        <p14:creationId xmlns:p14="http://schemas.microsoft.com/office/powerpoint/2010/main" val="198200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C logo" descr="Addiction Technology Transfer Center Network Logo - Funded by Substance Abuse and Mental Health Services Administration" title="ATTC Logo">
            <a:extLst>
              <a:ext uri="{FF2B5EF4-FFF2-40B4-BE49-F238E27FC236}">
                <a16:creationId xmlns:a16="http://schemas.microsoft.com/office/drawing/2014/main" id="{EB28F62B-A47E-B545-AAB8-75062A29B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722" y="6070066"/>
            <a:ext cx="3435318" cy="537702"/>
          </a:xfrm>
          <a:prstGeom prst="rect">
            <a:avLst/>
          </a:prstGeom>
        </p:spPr>
      </p:pic>
      <p:sp>
        <p:nvSpPr>
          <p:cNvPr id="2" name="Title 1">
            <a:extLst>
              <a:ext uri="{FF2B5EF4-FFF2-40B4-BE49-F238E27FC236}">
                <a16:creationId xmlns:a16="http://schemas.microsoft.com/office/drawing/2014/main" id="{E30CF805-D099-FD4C-A172-E3862D61C3DA}"/>
              </a:ext>
            </a:extLst>
          </p:cNvPr>
          <p:cNvSpPr>
            <a:spLocks noGrp="1"/>
          </p:cNvSpPr>
          <p:nvPr>
            <p:ph type="title"/>
          </p:nvPr>
        </p:nvSpPr>
        <p:spPr/>
        <p:txBody>
          <a:bodyPr/>
          <a:lstStyle/>
          <a:p>
            <a:endParaRPr lang="en-US"/>
          </a:p>
        </p:txBody>
      </p:sp>
      <p:pic>
        <p:nvPicPr>
          <p:cNvPr id="4" name="Picture 3" title="Q &amp; A photo">
            <a:extLst>
              <a:ext uri="{FF2B5EF4-FFF2-40B4-BE49-F238E27FC236}">
                <a16:creationId xmlns:a16="http://schemas.microsoft.com/office/drawing/2014/main" id="{105CE551-08B3-7A46-A42A-ADE64CF3FB78}"/>
              </a:ext>
            </a:extLst>
          </p:cNvPr>
          <p:cNvPicPr>
            <a:picLocks noChangeAspect="1"/>
          </p:cNvPicPr>
          <p:nvPr/>
        </p:nvPicPr>
        <p:blipFill rotWithShape="1">
          <a:blip r:embed="rId3">
            <a:extLst>
              <a:ext uri="{28A0092B-C50C-407E-A947-70E740481C1C}">
                <a14:useLocalDpi xmlns:a14="http://schemas.microsoft.com/office/drawing/2010/main" val="0"/>
              </a:ext>
            </a:extLst>
          </a:blip>
          <a:srcRect l="64" t="14201" r="-64" b="-7561"/>
          <a:stretch/>
        </p:blipFill>
        <p:spPr>
          <a:xfrm>
            <a:off x="0" y="0"/>
            <a:ext cx="9144000" cy="3794177"/>
          </a:xfrm>
          <a:prstGeom prst="rect">
            <a:avLst/>
          </a:prstGeom>
        </p:spPr>
      </p:pic>
    </p:spTree>
    <p:extLst>
      <p:ext uri="{BB962C8B-B14F-4D97-AF65-F5344CB8AC3E}">
        <p14:creationId xmlns:p14="http://schemas.microsoft.com/office/powerpoint/2010/main" val="8828845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6727</TotalTime>
  <Words>432</Words>
  <Application>Microsoft Macintosh PowerPoint</Application>
  <PresentationFormat>On-screen Show (4:3)</PresentationFormat>
  <Paragraphs>34</Paragraphs>
  <Slides>10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Title for slide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UMKC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Giuliano, Molly</cp:lastModifiedBy>
  <cp:revision>97</cp:revision>
  <cp:lastPrinted>2019-01-31T16:24:05Z</cp:lastPrinted>
  <dcterms:created xsi:type="dcterms:W3CDTF">2017-10-19T14:29:41Z</dcterms:created>
  <dcterms:modified xsi:type="dcterms:W3CDTF">2022-12-16T17:36:00Z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