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2"/>
  </p:notesMasterIdLst>
  <p:sldIdLst>
    <p:sldId id="283" r:id="rId2"/>
    <p:sldId id="285" r:id="rId3"/>
    <p:sldId id="284" r:id="rId4"/>
    <p:sldId id="286" r:id="rId5"/>
    <p:sldId id="288" r:id="rId6"/>
    <p:sldId id="290" r:id="rId7"/>
    <p:sldId id="291" r:id="rId8"/>
    <p:sldId id="287" r:id="rId9"/>
    <p:sldId id="289" r:id="rId10"/>
    <p:sldId id="275"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7D7B7D"/>
    <a:srgbClr val="94A545"/>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3" autoAdjust="0"/>
    <p:restoredTop sz="90909" autoAdjust="0"/>
  </p:normalViewPr>
  <p:slideViewPr>
    <p:cSldViewPr snapToGrid="0">
      <p:cViewPr varScale="1">
        <p:scale>
          <a:sx n="131" d="100"/>
          <a:sy n="131" d="100"/>
        </p:scale>
        <p:origin x="744"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ATTC-branded slides, you must use this template or one of the other approved templates on the ATTC Hub.</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1770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acknowledgment slide on the 2</a:t>
            </a:r>
            <a:r>
              <a:rPr lang="en-US" baseline="30000" dirty="0"/>
              <a:t>nd</a:t>
            </a:r>
            <a:r>
              <a:rPr lang="en-US" dirty="0"/>
              <a:t> slide and add your center’s information.</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83009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412623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a:spLocks/>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1733816"/>
            <a:ext cx="9144000" cy="1519523"/>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4" name="Picture 13">
            <a:extLst>
              <a:ext uri="{FF2B5EF4-FFF2-40B4-BE49-F238E27FC236}">
                <a16:creationId xmlns:a16="http://schemas.microsoft.com/office/drawing/2014/main" id="{9E55058A-82CD-D549-BD06-7DF602CD8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9" name="Picture 8">
            <a:extLst>
              <a:ext uri="{FF2B5EF4-FFF2-40B4-BE49-F238E27FC236}">
                <a16:creationId xmlns:a16="http://schemas.microsoft.com/office/drawing/2014/main" id="{84906242-1713-8C43-B605-5FF0AA3620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17" r="-16717"/>
          <a:stretch/>
        </p:blipFill>
        <p:spPr>
          <a:xfrm>
            <a:off x="483129" y="6213130"/>
            <a:ext cx="1542599" cy="389412"/>
          </a:xfrm>
          <a:prstGeom prst="rect">
            <a:avLst/>
          </a:prstGeom>
        </p:spPr>
      </p:pic>
      <p:pic>
        <p:nvPicPr>
          <p:cNvPr id="10" name="Picture 9">
            <a:extLst>
              <a:ext uri="{FF2B5EF4-FFF2-40B4-BE49-F238E27FC236}">
                <a16:creationId xmlns:a16="http://schemas.microsoft.com/office/drawing/2014/main" id="{3EE720B3-B028-5E4D-B3A3-F816461F8EC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700" r="-16700"/>
          <a:stretch/>
        </p:blipFill>
        <p:spPr>
          <a:xfrm>
            <a:off x="10731311" y="5845146"/>
            <a:ext cx="1186800" cy="859170"/>
          </a:xfrm>
          <a:prstGeom prst="rect">
            <a:avLst/>
          </a:prstGeom>
        </p:spPr>
      </p:pic>
    </p:spTree>
    <p:extLst>
      <p:ext uri="{BB962C8B-B14F-4D97-AF65-F5344CB8AC3E}">
        <p14:creationId xmlns:p14="http://schemas.microsoft.com/office/powerpoint/2010/main" val="136197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75A1965-418B-9043-A847-7C14A86499D1}"/>
              </a:ext>
            </a:extLst>
          </p:cNvPr>
          <p:cNvSpPr/>
          <p:nvPr userDrawn="1"/>
        </p:nvSpPr>
        <p:spPr>
          <a:xfrm>
            <a:off x="-1" y="1210582"/>
            <a:ext cx="12192001"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8" name="Rectangle 7">
            <a:extLst>
              <a:ext uri="{FF2B5EF4-FFF2-40B4-BE49-F238E27FC236}">
                <a16:creationId xmlns:a16="http://schemas.microsoft.com/office/drawing/2014/main" id="{4CFB4F5B-EADE-EA44-BB34-1F4110195ED7}"/>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17" r="-16717"/>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177007" y="6180217"/>
            <a:ext cx="751320"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177007" y="5622164"/>
            <a:ext cx="751320"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177007" y="5030494"/>
            <a:ext cx="748423" cy="640650"/>
          </a:xfrm>
          <a:prstGeom prst="rect">
            <a:avLst/>
          </a:prstGeom>
        </p:spPr>
      </p:pic>
      <p:pic>
        <p:nvPicPr>
          <p:cNvPr id="11" name="Picture 10">
            <a:extLst>
              <a:ext uri="{FF2B5EF4-FFF2-40B4-BE49-F238E27FC236}">
                <a16:creationId xmlns:a16="http://schemas.microsoft.com/office/drawing/2014/main" id="{D2B2F15B-720F-BD47-8976-A8BE3D08AA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12" name="Picture 11">
            <a:extLst>
              <a:ext uri="{FF2B5EF4-FFF2-40B4-BE49-F238E27FC236}">
                <a16:creationId xmlns:a16="http://schemas.microsoft.com/office/drawing/2014/main" id="{D0911BD8-7F63-1741-B618-FE6F9E23E66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6700" r="-16700"/>
          <a:stretch/>
        </p:blipFill>
        <p:spPr>
          <a:xfrm>
            <a:off x="661027" y="5133156"/>
            <a:ext cx="1186800" cy="859170"/>
          </a:xfrm>
          <a:prstGeom prst="rect">
            <a:avLst/>
          </a:prstGeom>
        </p:spPr>
      </p:pic>
    </p:spTree>
    <p:extLst>
      <p:ext uri="{BB962C8B-B14F-4D97-AF65-F5344CB8AC3E}">
        <p14:creationId xmlns:p14="http://schemas.microsoft.com/office/powerpoint/2010/main" val="370395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25ACBBD-7A11-5845-8F86-EEB0E13F754D}"/>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9" name="Rectangle 7">
            <a:extLst>
              <a:ext uri="{FF2B5EF4-FFF2-40B4-BE49-F238E27FC236}">
                <a16:creationId xmlns:a16="http://schemas.microsoft.com/office/drawing/2014/main" id="{72F4F300-BDD6-744B-B0AD-CF3B2FFB55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5" name="Picture 4">
            <a:extLst>
              <a:ext uri="{FF2B5EF4-FFF2-40B4-BE49-F238E27FC236}">
                <a16:creationId xmlns:a16="http://schemas.microsoft.com/office/drawing/2014/main" id="{574A1BDC-7EA3-864C-84A0-3A224BB9A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7" name="Picture 6">
            <a:extLst>
              <a:ext uri="{FF2B5EF4-FFF2-40B4-BE49-F238E27FC236}">
                <a16:creationId xmlns:a16="http://schemas.microsoft.com/office/drawing/2014/main" id="{E5480381-3493-9845-A4FC-89B7ACBFFD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00" r="-16700"/>
          <a:stretch/>
        </p:blipFill>
        <p:spPr>
          <a:xfrm>
            <a:off x="10731311" y="5845146"/>
            <a:ext cx="1186800" cy="859170"/>
          </a:xfrm>
          <a:prstGeom prst="rect">
            <a:avLst/>
          </a:prstGeom>
        </p:spPr>
      </p:pic>
    </p:spTree>
    <p:extLst>
      <p:ext uri="{BB962C8B-B14F-4D97-AF65-F5344CB8AC3E}">
        <p14:creationId xmlns:p14="http://schemas.microsoft.com/office/powerpoint/2010/main" val="22287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3EDFF-913A-B649-A817-6B2799204D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4" name="Picture 3">
            <a:extLst>
              <a:ext uri="{FF2B5EF4-FFF2-40B4-BE49-F238E27FC236}">
                <a16:creationId xmlns:a16="http://schemas.microsoft.com/office/drawing/2014/main" id="{C8A6E619-85ED-DD40-A909-C9E7E36A03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00" r="-16700"/>
          <a:stretch/>
        </p:blipFill>
        <p:spPr>
          <a:xfrm>
            <a:off x="10731311" y="5845146"/>
            <a:ext cx="1186800" cy="859170"/>
          </a:xfrm>
          <a:prstGeom prst="rect">
            <a:avLst/>
          </a:prstGeom>
        </p:spPr>
      </p:pic>
    </p:spTree>
    <p:extLst>
      <p:ext uri="{BB962C8B-B14F-4D97-AF65-F5344CB8AC3E}">
        <p14:creationId xmlns:p14="http://schemas.microsoft.com/office/powerpoint/2010/main" val="362566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33258EBB-2246-2543-B80B-A1C6443E51C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9" name="Rectangle 7">
            <a:extLst>
              <a:ext uri="{FF2B5EF4-FFF2-40B4-BE49-F238E27FC236}">
                <a16:creationId xmlns:a16="http://schemas.microsoft.com/office/drawing/2014/main" id="{CD0E2C03-72DB-454D-85BA-EDC8F10B3147}"/>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97558322-D9B0-CB41-8C03-3C66ABF11C87}"/>
              </a:ext>
            </a:extLst>
          </p:cNvPr>
          <p:cNvSpPr>
            <a:spLocks noGrp="1"/>
          </p:cNvSpPr>
          <p:nvPr>
            <p:ph type="pic" sz="quarter" idx="10"/>
          </p:nvPr>
        </p:nvSpPr>
        <p:spPr>
          <a:xfrm>
            <a:off x="833967" y="488950"/>
            <a:ext cx="10515600" cy="2652713"/>
          </a:xfrm>
        </p:spPr>
        <p:txBody>
          <a:bodyPr/>
          <a:lstStyle/>
          <a:p>
            <a:endParaRPr lang="en-US"/>
          </a:p>
        </p:txBody>
      </p:sp>
      <p:pic>
        <p:nvPicPr>
          <p:cNvPr id="8" name="Picture 7">
            <a:extLst>
              <a:ext uri="{FF2B5EF4-FFF2-40B4-BE49-F238E27FC236}">
                <a16:creationId xmlns:a16="http://schemas.microsoft.com/office/drawing/2014/main" id="{4CCEE5D0-B903-A146-A331-3D67B03F06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10" name="Picture 9">
            <a:extLst>
              <a:ext uri="{FF2B5EF4-FFF2-40B4-BE49-F238E27FC236}">
                <a16:creationId xmlns:a16="http://schemas.microsoft.com/office/drawing/2014/main" id="{654BC8B4-2302-694F-8EB4-CBBC11F4B8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00" r="-16700"/>
          <a:stretch/>
        </p:blipFill>
        <p:spPr>
          <a:xfrm>
            <a:off x="10731311" y="5845146"/>
            <a:ext cx="1186800" cy="859170"/>
          </a:xfrm>
          <a:prstGeom prst="rect">
            <a:avLst/>
          </a:prstGeom>
        </p:spPr>
      </p:pic>
    </p:spTree>
    <p:extLst>
      <p:ext uri="{BB962C8B-B14F-4D97-AF65-F5344CB8AC3E}">
        <p14:creationId xmlns:p14="http://schemas.microsoft.com/office/powerpoint/2010/main" val="35679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75A1965-418B-9043-A847-7C14A86499D1}"/>
              </a:ext>
            </a:extLst>
          </p:cNvPr>
          <p:cNvSpPr/>
          <p:nvPr userDrawn="1"/>
        </p:nvSpPr>
        <p:spPr>
          <a:xfrm>
            <a:off x="-1" y="1245237"/>
            <a:ext cx="12192001"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8" name="Rectangle 7">
            <a:extLst>
              <a:ext uri="{FF2B5EF4-FFF2-40B4-BE49-F238E27FC236}">
                <a16:creationId xmlns:a16="http://schemas.microsoft.com/office/drawing/2014/main" id="{4CFB4F5B-EADE-EA44-BB34-1F4110195ED7}"/>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16B29F5-B3E6-3149-ABE8-7636B73F0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329559"/>
            <a:ext cx="4580424" cy="537702"/>
          </a:xfrm>
          <a:prstGeom prst="rect">
            <a:avLst/>
          </a:prstGeom>
        </p:spPr>
      </p:pic>
      <p:pic>
        <p:nvPicPr>
          <p:cNvPr id="11" name="Picture 10">
            <a:extLst>
              <a:ext uri="{FF2B5EF4-FFF2-40B4-BE49-F238E27FC236}">
                <a16:creationId xmlns:a16="http://schemas.microsoft.com/office/drawing/2014/main" id="{FDBCB7EC-DFA1-9D4E-8095-6F6AFA3B901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17" r="-16717"/>
          <a:stretch/>
        </p:blipFill>
        <p:spPr>
          <a:xfrm>
            <a:off x="483129" y="6213130"/>
            <a:ext cx="1542599" cy="389412"/>
          </a:xfrm>
          <a:prstGeom prst="rect">
            <a:avLst/>
          </a:prstGeom>
        </p:spPr>
      </p:pic>
      <p:sp>
        <p:nvSpPr>
          <p:cNvPr id="18" name="Title 1">
            <a:extLst>
              <a:ext uri="{FF2B5EF4-FFF2-40B4-BE49-F238E27FC236}">
                <a16:creationId xmlns:a16="http://schemas.microsoft.com/office/drawing/2014/main" id="{2D897B0B-2FA9-3046-A023-9C3F95490BB2}"/>
              </a:ext>
            </a:extLst>
          </p:cNvPr>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9" name="Content Placeholder 2">
            <a:extLst>
              <a:ext uri="{FF2B5EF4-FFF2-40B4-BE49-F238E27FC236}">
                <a16:creationId xmlns:a16="http://schemas.microsoft.com/office/drawing/2014/main" id="{C2BB1941-0EC5-EE45-8ED2-DABBC33270D2}"/>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
            <a:extLst>
              <a:ext uri="{FF2B5EF4-FFF2-40B4-BE49-F238E27FC236}">
                <a16:creationId xmlns:a16="http://schemas.microsoft.com/office/drawing/2014/main" id="{4A2365BF-D0EA-A84D-8A4A-F1B7AE9D77A7}"/>
              </a:ext>
            </a:extLst>
          </p:cNvPr>
          <p:cNvSpPr>
            <a:spLocks noGrp="1"/>
          </p:cNvSpPr>
          <p:nvPr>
            <p:ph type="pic" sz="quarter" idx="11" hasCustomPrompt="1"/>
          </p:nvPr>
        </p:nvSpPr>
        <p:spPr>
          <a:xfrm>
            <a:off x="5819787" y="5957295"/>
            <a:ext cx="2804583" cy="833437"/>
          </a:xfrm>
        </p:spPr>
        <p:txBody>
          <a:bodyPr>
            <a:normAutofit/>
          </a:bodyPr>
          <a:lstStyle>
            <a:lvl1pPr>
              <a:defRPr sz="1200"/>
            </a:lvl1pPr>
          </a:lstStyle>
          <a:p>
            <a:r>
              <a:rPr lang="en-US" dirty="0"/>
              <a:t>Co-branded logo</a:t>
            </a:r>
          </a:p>
        </p:txBody>
      </p:sp>
      <p:sp>
        <p:nvSpPr>
          <p:cNvPr id="21" name="Picture Placeholder 3">
            <a:extLst>
              <a:ext uri="{FF2B5EF4-FFF2-40B4-BE49-F238E27FC236}">
                <a16:creationId xmlns:a16="http://schemas.microsoft.com/office/drawing/2014/main" id="{A217288A-9F10-FB48-BDA8-6D2C6796264B}"/>
              </a:ext>
            </a:extLst>
          </p:cNvPr>
          <p:cNvSpPr>
            <a:spLocks noGrp="1"/>
          </p:cNvSpPr>
          <p:nvPr>
            <p:ph type="pic" sz="quarter" idx="12" hasCustomPrompt="1"/>
          </p:nvPr>
        </p:nvSpPr>
        <p:spPr>
          <a:xfrm>
            <a:off x="9220714" y="5957295"/>
            <a:ext cx="2804583" cy="833437"/>
          </a:xfrm>
        </p:spPr>
        <p:txBody>
          <a:bodyPr>
            <a:normAutofit/>
          </a:bodyPr>
          <a:lstStyle>
            <a:lvl1pPr>
              <a:defRPr sz="1200"/>
            </a:lvl1pPr>
          </a:lstStyle>
          <a:p>
            <a:r>
              <a:rPr lang="en-US" dirty="0"/>
              <a:t>Co-branded logo</a:t>
            </a:r>
          </a:p>
        </p:txBody>
      </p:sp>
      <p:pic>
        <p:nvPicPr>
          <p:cNvPr id="12" name="Picture 11">
            <a:extLst>
              <a:ext uri="{FF2B5EF4-FFF2-40B4-BE49-F238E27FC236}">
                <a16:creationId xmlns:a16="http://schemas.microsoft.com/office/drawing/2014/main" id="{B226C1BF-144E-AB42-8B93-BBE39F3381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13" name="Picture 12">
            <a:extLst>
              <a:ext uri="{FF2B5EF4-FFF2-40B4-BE49-F238E27FC236}">
                <a16:creationId xmlns:a16="http://schemas.microsoft.com/office/drawing/2014/main" id="{0BA52712-FBBB-8143-8173-3A7D9ABE66A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6700" r="-16700"/>
          <a:stretch/>
        </p:blipFill>
        <p:spPr>
          <a:xfrm>
            <a:off x="661027" y="5098124"/>
            <a:ext cx="1186800" cy="859170"/>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7">
            <a:extLst>
              <a:ext uri="{FF2B5EF4-FFF2-40B4-BE49-F238E27FC236}">
                <a16:creationId xmlns:a16="http://schemas.microsoft.com/office/drawing/2014/main" id="{6C46D76D-0697-DF4E-B7DB-1709D7EB77D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7" name="Rectangle 7">
            <a:extLst>
              <a:ext uri="{FF2B5EF4-FFF2-40B4-BE49-F238E27FC236}">
                <a16:creationId xmlns:a16="http://schemas.microsoft.com/office/drawing/2014/main" id="{6A530628-C27C-994D-9F4B-8E3EC3454FB2}"/>
              </a:ext>
            </a:extLst>
          </p:cNvPr>
          <p:cNvSpPr/>
          <p:nvPr userDrawn="1"/>
        </p:nvSpPr>
        <p:spPr>
          <a:xfrm>
            <a:off x="7861" y="1245237"/>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7" y="6108516"/>
            <a:ext cx="4480325"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a:extLst>
              <a:ext uri="{FF2B5EF4-FFF2-40B4-BE49-F238E27FC236}">
                <a16:creationId xmlns:a16="http://schemas.microsoft.com/office/drawing/2014/main" id="{172BAB60-6128-664B-AA9F-00D0BBACB0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10" name="Picture 9">
            <a:extLst>
              <a:ext uri="{FF2B5EF4-FFF2-40B4-BE49-F238E27FC236}">
                <a16:creationId xmlns:a16="http://schemas.microsoft.com/office/drawing/2014/main" id="{AE03A3F7-C68A-7F4B-BF27-47F8911BFF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00" r="-16700"/>
          <a:stretch/>
        </p:blipFill>
        <p:spPr>
          <a:xfrm>
            <a:off x="10731311" y="5855904"/>
            <a:ext cx="1186800" cy="859170"/>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4" name="Picture 13">
            <a:extLst>
              <a:ext uri="{FF2B5EF4-FFF2-40B4-BE49-F238E27FC236}">
                <a16:creationId xmlns:a16="http://schemas.microsoft.com/office/drawing/2014/main" id="{89D79536-2BA2-344B-B946-60C3D26857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060435" y="936386"/>
            <a:ext cx="1710653" cy="60959"/>
          </a:xfrm>
          <a:prstGeom prst="rect">
            <a:avLst/>
          </a:prstGeom>
        </p:spPr>
      </p:pic>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106221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1062211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621792" cy="62179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944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9" name="Text Placeholder 2">
            <a:extLst>
              <a:ext uri="{FF2B5EF4-FFF2-40B4-BE49-F238E27FC236}">
                <a16:creationId xmlns:a16="http://schemas.microsoft.com/office/drawing/2014/main" id="{DC8B9DF0-5436-E54A-8837-78F6CCC3CF72}"/>
              </a:ext>
            </a:extLst>
          </p:cNvPr>
          <p:cNvSpPr>
            <a:spLocks noGrp="1"/>
          </p:cNvSpPr>
          <p:nvPr>
            <p:ph type="body" idx="1"/>
          </p:nvPr>
        </p:nvSpPr>
        <p:spPr>
          <a:xfrm>
            <a:off x="1095194" y="2055917"/>
            <a:ext cx="48125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41036978-35F3-9F4B-BC31-30EF0EBEE355}"/>
              </a:ext>
            </a:extLst>
          </p:cNvPr>
          <p:cNvSpPr>
            <a:spLocks noGrp="1"/>
          </p:cNvSpPr>
          <p:nvPr>
            <p:ph sz="half" idx="2"/>
          </p:nvPr>
        </p:nvSpPr>
        <p:spPr>
          <a:xfrm>
            <a:off x="1095194" y="2879829"/>
            <a:ext cx="481254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70F884F-2B04-1842-BBE2-3E15285A31BD}"/>
              </a:ext>
            </a:extLst>
          </p:cNvPr>
          <p:cNvSpPr>
            <a:spLocks noGrp="1"/>
          </p:cNvSpPr>
          <p:nvPr>
            <p:ph type="body" sz="quarter" idx="3"/>
          </p:nvPr>
        </p:nvSpPr>
        <p:spPr>
          <a:xfrm>
            <a:off x="6607487" y="205591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5">
            <a:extLst>
              <a:ext uri="{FF2B5EF4-FFF2-40B4-BE49-F238E27FC236}">
                <a16:creationId xmlns:a16="http://schemas.microsoft.com/office/drawing/2014/main" id="{2F11F1A2-E740-A349-8242-5CF26E8B8192}"/>
              </a:ext>
            </a:extLst>
          </p:cNvPr>
          <p:cNvSpPr>
            <a:spLocks noGrp="1"/>
          </p:cNvSpPr>
          <p:nvPr>
            <p:ph sz="quarter" idx="4"/>
          </p:nvPr>
        </p:nvSpPr>
        <p:spPr>
          <a:xfrm>
            <a:off x="6607487" y="2879829"/>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Oval 15">
            <a:extLst>
              <a:ext uri="{FF2B5EF4-FFF2-40B4-BE49-F238E27FC236}">
                <a16:creationId xmlns:a16="http://schemas.microsoft.com/office/drawing/2014/main" id="{41D67261-C82F-1149-9296-47768A730531}"/>
              </a:ext>
            </a:extLst>
          </p:cNvPr>
          <p:cNvSpPr/>
          <p:nvPr userDrawn="1"/>
        </p:nvSpPr>
        <p:spPr>
          <a:xfrm>
            <a:off x="174988" y="2307945"/>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14F7F4B5-478F-9246-A1AF-765AD7474D4D}"/>
              </a:ext>
            </a:extLst>
          </p:cNvPr>
          <p:cNvSpPr/>
          <p:nvPr userDrawn="1"/>
        </p:nvSpPr>
        <p:spPr>
          <a:xfrm>
            <a:off x="5759996" y="2307945"/>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a:extLst>
              <a:ext uri="{FF2B5EF4-FFF2-40B4-BE49-F238E27FC236}">
                <a16:creationId xmlns:a16="http://schemas.microsoft.com/office/drawing/2014/main" id="{30A75E79-4D17-5849-B29C-8FB93341A5D4}"/>
              </a:ext>
            </a:extLst>
          </p:cNvPr>
          <p:cNvSpPr/>
          <p:nvPr userDrawn="1"/>
        </p:nvSpPr>
        <p:spPr>
          <a:xfrm>
            <a:off x="174988" y="3289722"/>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a:extLst>
              <a:ext uri="{FF2B5EF4-FFF2-40B4-BE49-F238E27FC236}">
                <a16:creationId xmlns:a16="http://schemas.microsoft.com/office/drawing/2014/main" id="{2F4578F6-F7F0-2845-A933-C4BCB09E0AA5}"/>
              </a:ext>
            </a:extLst>
          </p:cNvPr>
          <p:cNvSpPr/>
          <p:nvPr userDrawn="1"/>
        </p:nvSpPr>
        <p:spPr>
          <a:xfrm>
            <a:off x="5759996" y="3289722"/>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0DBA1471-D807-B942-A228-2A8C88444D71}"/>
              </a:ext>
            </a:extLst>
          </p:cNvPr>
          <p:cNvSpPr/>
          <p:nvPr userDrawn="1"/>
        </p:nvSpPr>
        <p:spPr>
          <a:xfrm>
            <a:off x="174988" y="4242623"/>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1085BA1A-B9AD-FA49-B88B-0A16C0AF5C68}"/>
              </a:ext>
            </a:extLst>
          </p:cNvPr>
          <p:cNvSpPr/>
          <p:nvPr userDrawn="1"/>
        </p:nvSpPr>
        <p:spPr>
          <a:xfrm>
            <a:off x="5759996" y="4242623"/>
            <a:ext cx="621792" cy="624670"/>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231DAAE4-ADE8-664E-B319-6E299C38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11011388" y="1039418"/>
            <a:ext cx="1980081" cy="52919"/>
          </a:xfrm>
          <a:prstGeom prst="rect">
            <a:avLst/>
          </a:prstGeom>
        </p:spPr>
      </p:pic>
    </p:spTree>
    <p:extLst>
      <p:ext uri="{BB962C8B-B14F-4D97-AF65-F5344CB8AC3E}">
        <p14:creationId xmlns:p14="http://schemas.microsoft.com/office/powerpoint/2010/main" val="29920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4" name="Rectangle 7">
            <a:extLst>
              <a:ext uri="{FF2B5EF4-FFF2-40B4-BE49-F238E27FC236}">
                <a16:creationId xmlns:a16="http://schemas.microsoft.com/office/drawing/2014/main" id="{EBF8AE1C-74D5-8C49-8CD8-4188A909685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5" name="Rectangle 7">
            <a:extLst>
              <a:ext uri="{FF2B5EF4-FFF2-40B4-BE49-F238E27FC236}">
                <a16:creationId xmlns:a16="http://schemas.microsoft.com/office/drawing/2014/main" id="{62DF8526-3CFD-804C-AAE1-BB3E54FAC6E6}"/>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00467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4" name="Picture Placeholder 3">
            <a:extLst>
              <a:ext uri="{FF2B5EF4-FFF2-40B4-BE49-F238E27FC236}">
                <a16:creationId xmlns:a16="http://schemas.microsoft.com/office/drawing/2014/main" id="{4628A394-9876-AF49-8C9B-D8191FD0EC34}"/>
              </a:ext>
            </a:extLst>
          </p:cNvPr>
          <p:cNvSpPr>
            <a:spLocks noGrp="1"/>
          </p:cNvSpPr>
          <p:nvPr>
            <p:ph type="pic" sz="quarter" idx="10"/>
          </p:nvPr>
        </p:nvSpPr>
        <p:spPr>
          <a:xfrm>
            <a:off x="0" y="0"/>
            <a:ext cx="12183533" cy="3513138"/>
          </a:xfrm>
        </p:spPr>
        <p:txBody>
          <a:bodyPr/>
          <a:lstStyle/>
          <a:p>
            <a:endParaRPr lang="en-US"/>
          </a:p>
        </p:txBody>
      </p:sp>
      <p:pic>
        <p:nvPicPr>
          <p:cNvPr id="9" name="Picture 8">
            <a:extLst>
              <a:ext uri="{FF2B5EF4-FFF2-40B4-BE49-F238E27FC236}">
                <a16:creationId xmlns:a16="http://schemas.microsoft.com/office/drawing/2014/main" id="{66821557-ADC2-854E-AE7F-4C2C96B2A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814853" y="5687817"/>
            <a:ext cx="1980081" cy="52919"/>
          </a:xfrm>
          <a:prstGeom prst="rect">
            <a:avLst/>
          </a:prstGeom>
        </p:spPr>
      </p:pic>
      <p:pic>
        <p:nvPicPr>
          <p:cNvPr id="7" name="Picture 6">
            <a:extLst>
              <a:ext uri="{FF2B5EF4-FFF2-40B4-BE49-F238E27FC236}">
                <a16:creationId xmlns:a16="http://schemas.microsoft.com/office/drawing/2014/main" id="{FDDC4377-C379-C44B-BDDF-B712138E6E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00" r="-16700"/>
          <a:stretch/>
        </p:blipFill>
        <p:spPr>
          <a:xfrm>
            <a:off x="10731311" y="5748598"/>
            <a:ext cx="1186800" cy="859170"/>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97" r:id="rId2"/>
    <p:sldLayoutId id="2147483683" r:id="rId3"/>
    <p:sldLayoutId id="2147483695" r:id="rId4"/>
    <p:sldLayoutId id="2147483684" r:id="rId5"/>
    <p:sldLayoutId id="2147483685" r:id="rId6"/>
    <p:sldLayoutId id="2147483687" r:id="rId7"/>
    <p:sldLayoutId id="2147483698" r:id="rId8"/>
    <p:sldLayoutId id="2147483686"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ttcnetwork.org/attcexhibit" TargetMode="External"/><Relationship Id="rId2" Type="http://schemas.openxmlformats.org/officeDocument/2006/relationships/hyperlink" Target="https://attcnetwork.org/centers/global-attc/recent-news" TargetMode="Externa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hyperlink" Target="https://attcnetwork.org/" TargetMode="External"/><Relationship Id="rId4" Type="http://schemas.openxmlformats.org/officeDocument/2006/relationships/hyperlink" Target="https://techtransfercente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C logo" descr="Addiction Technology Transfer Center Network Logo - Funded by Substance Abuse and Mental Health Services Administration" title="ATTC Logo">
            <a:extLst>
              <a:ext uri="{FF2B5EF4-FFF2-40B4-BE49-F238E27FC236}">
                <a16:creationId xmlns:a16="http://schemas.microsoft.com/office/drawing/2014/main" id="{BF1FCDB0-E491-CC46-A503-A07A49182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722" y="6070066"/>
            <a:ext cx="3435318" cy="537702"/>
          </a:xfrm>
          <a:prstGeom prst="rect">
            <a:avLst/>
          </a:prstGeom>
        </p:spPr>
      </p:pic>
      <p:sp>
        <p:nvSpPr>
          <p:cNvPr id="10" name="Title for presentation">
            <a:extLst>
              <a:ext uri="{FF2B5EF4-FFF2-40B4-BE49-F238E27FC236}">
                <a16:creationId xmlns:a16="http://schemas.microsoft.com/office/drawing/2014/main" id="{1443DBAC-4CB6-9442-BFA6-AA3E58C9F2B9}"/>
              </a:ext>
            </a:extLst>
          </p:cNvPr>
          <p:cNvSpPr>
            <a:spLocks noGrp="1"/>
          </p:cNvSpPr>
          <p:nvPr>
            <p:ph type="ctrTitle"/>
          </p:nvPr>
        </p:nvSpPr>
        <p:spPr/>
        <p:txBody>
          <a:bodyPr/>
          <a:lstStyle/>
          <a:p>
            <a:r>
              <a:rPr lang="en-US" dirty="0"/>
              <a:t>Title for slide 1</a:t>
            </a:r>
          </a:p>
        </p:txBody>
      </p:sp>
      <p:sp>
        <p:nvSpPr>
          <p:cNvPr id="3" name="Presenter Name, Organization and date">
            <a:extLst>
              <a:ext uri="{FF2B5EF4-FFF2-40B4-BE49-F238E27FC236}">
                <a16:creationId xmlns:a16="http://schemas.microsoft.com/office/drawing/2014/main" id="{5CA68515-FADC-4A42-B230-3E0BFED9EBD5}"/>
              </a:ext>
            </a:extLst>
          </p:cNvPr>
          <p:cNvSpPr>
            <a:spLocks noGrp="1"/>
          </p:cNvSpPr>
          <p:nvPr>
            <p:ph type="subTitle" idx="1"/>
          </p:nvPr>
        </p:nvSpPr>
        <p:spPr/>
        <p:txBody>
          <a:bodyPr/>
          <a:lstStyle/>
          <a:p>
            <a:r>
              <a:rPr lang="en-US"/>
              <a:t>Presenter Name</a:t>
            </a:r>
          </a:p>
          <a:p>
            <a:r>
              <a:rPr lang="en-US"/>
              <a:t>Organization </a:t>
            </a:r>
          </a:p>
          <a:p>
            <a:r>
              <a:rPr lang="en-US"/>
              <a:t>Date</a:t>
            </a:r>
          </a:p>
          <a:p>
            <a:endParaRPr lang="en-US" dirty="0"/>
          </a:p>
        </p:txBody>
      </p:sp>
    </p:spTree>
    <p:extLst>
      <p:ext uri="{BB962C8B-B14F-4D97-AF65-F5344CB8AC3E}">
        <p14:creationId xmlns:p14="http://schemas.microsoft.com/office/powerpoint/2010/main" val="94278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TTC News">
            <a:extLst>
              <a:ext uri="{FF2B5EF4-FFF2-40B4-BE49-F238E27FC236}">
                <a16:creationId xmlns:a16="http://schemas.microsoft.com/office/drawing/2014/main" id="{544D6997-A7EF-A542-8EA8-4626227C187C}"/>
              </a:ext>
            </a:extLst>
          </p:cNvPr>
          <p:cNvSpPr txBox="1"/>
          <p:nvPr/>
        </p:nvSpPr>
        <p:spPr>
          <a:xfrm>
            <a:off x="7008170" y="6325544"/>
            <a:ext cx="2002166" cy="276999"/>
          </a:xfrm>
          <a:prstGeom prst="rect">
            <a:avLst/>
          </a:prstGeom>
          <a:noFill/>
        </p:spPr>
        <p:txBody>
          <a:bodyPr wrap="square" rtlCol="0">
            <a:spAutoFit/>
          </a:bodyPr>
          <a:lstStyle/>
          <a:p>
            <a:pPr>
              <a:defRPr/>
            </a:pPr>
            <a:r>
              <a:rPr lang="en-US" sz="1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ATTC News</a:t>
            </a:r>
            <a:endParaRPr lang="en-US" sz="1200" dirty="0">
              <a:solidFill>
                <a:schemeClr val="bg1"/>
              </a:solidFill>
              <a:latin typeface="Arial" panose="020B0604020202020204" pitchFamily="34" charset="0"/>
              <a:cs typeface="Arial" panose="020B0604020202020204" pitchFamily="34" charset="0"/>
            </a:endParaRPr>
          </a:p>
        </p:txBody>
      </p:sp>
      <p:sp>
        <p:nvSpPr>
          <p:cNvPr id="3" name="ATT Virtual Booth">
            <a:extLst>
              <a:ext uri="{FF2B5EF4-FFF2-40B4-BE49-F238E27FC236}">
                <a16:creationId xmlns:a16="http://schemas.microsoft.com/office/drawing/2014/main" id="{71B9A4C3-B4A8-1D44-B587-428C228A425D}"/>
              </a:ext>
            </a:extLst>
          </p:cNvPr>
          <p:cNvSpPr txBox="1"/>
          <p:nvPr/>
        </p:nvSpPr>
        <p:spPr>
          <a:xfrm>
            <a:off x="7008171" y="5784189"/>
            <a:ext cx="2002166" cy="276999"/>
          </a:xfrm>
          <a:prstGeom prst="rect">
            <a:avLst/>
          </a:prstGeom>
          <a:noFill/>
        </p:spPr>
        <p:txBody>
          <a:bodyPr wrap="square" rtlCol="0">
            <a:spAutoFit/>
          </a:bodyPr>
          <a:lstStyle/>
          <a:p>
            <a:pPr>
              <a:defRPr/>
            </a:pPr>
            <a:r>
              <a:rPr lang="en-US"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ATTC Virtual Booth</a:t>
            </a:r>
            <a:endParaRPr lang="en-US" sz="1200" dirty="0">
              <a:solidFill>
                <a:schemeClr val="bg1"/>
              </a:solidFill>
              <a:latin typeface="Arial" panose="020B0604020202020204" pitchFamily="34" charset="0"/>
              <a:cs typeface="Arial" panose="020B0604020202020204" pitchFamily="34" charset="0"/>
            </a:endParaRPr>
          </a:p>
        </p:txBody>
      </p:sp>
      <p:sp>
        <p:nvSpPr>
          <p:cNvPr id="4" name="ATTCnetwork.org">
            <a:hlinkClick r:id="rId4"/>
            <a:extLst>
              <a:ext uri="{FF2B5EF4-FFF2-40B4-BE49-F238E27FC236}">
                <a16:creationId xmlns:a16="http://schemas.microsoft.com/office/drawing/2014/main" id="{BB77908B-EE05-5740-BCFB-4BC92BDEF6FA}"/>
              </a:ext>
            </a:extLst>
          </p:cNvPr>
          <p:cNvSpPr txBox="1"/>
          <p:nvPr/>
        </p:nvSpPr>
        <p:spPr>
          <a:xfrm>
            <a:off x="7008171" y="5233597"/>
            <a:ext cx="2785771" cy="307777"/>
          </a:xfrm>
          <a:prstGeom prst="rect">
            <a:avLst/>
          </a:prstGeom>
          <a:noFill/>
        </p:spPr>
        <p:txBody>
          <a:bodyPr wrap="square" rtlCol="0">
            <a:spAutoFit/>
          </a:bodyPr>
          <a:lstStyle/>
          <a:p>
            <a:pPr lvl="0"/>
            <a:r>
              <a:rPr lang="en-US" sz="1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t>
            </a:r>
            <a:r>
              <a:rPr lang="en-US" sz="1400" dirty="0" err="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attcnetwork.org</a:t>
            </a:r>
            <a:endParaRPr lang="en-US" sz="1400" dirty="0">
              <a:solidFill>
                <a:schemeClr val="bg1"/>
              </a:solidFill>
              <a:latin typeface="Arial" panose="020B0604020202020204" pitchFamily="34" charset="0"/>
              <a:cs typeface="Arial" panose="020B0604020202020204" pitchFamily="34" charset="0"/>
            </a:endParaRPr>
          </a:p>
        </p:txBody>
      </p:sp>
      <p:sp>
        <p:nvSpPr>
          <p:cNvPr id="6" name="Connect with Us">
            <a:extLst>
              <a:ext uri="{FF2B5EF4-FFF2-40B4-BE49-F238E27FC236}">
                <a16:creationId xmlns:a16="http://schemas.microsoft.com/office/drawing/2014/main" id="{DB53303A-57F0-C84E-A90A-8D791B763DF1}"/>
              </a:ext>
            </a:extLst>
          </p:cNvPr>
          <p:cNvSpPr txBox="1">
            <a:spLocks/>
          </p:cNvSpPr>
          <p:nvPr/>
        </p:nvSpPr>
        <p:spPr>
          <a:xfrm>
            <a:off x="6276653" y="4527032"/>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sp>
        <p:nvSpPr>
          <p:cNvPr id="8" name="ATTC Network Mission and Vision">
            <a:extLst>
              <a:ext uri="{FF2B5EF4-FFF2-40B4-BE49-F238E27FC236}">
                <a16:creationId xmlns:a16="http://schemas.microsoft.com/office/drawing/2014/main" id="{21E755B4-525E-4347-A5A3-A27EB8813750}"/>
              </a:ext>
            </a:extLst>
          </p:cNvPr>
          <p:cNvSpPr txBox="1"/>
          <p:nvPr/>
        </p:nvSpPr>
        <p:spPr>
          <a:xfrm>
            <a:off x="2249984" y="1423232"/>
            <a:ext cx="8053337" cy="212365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ATTC Network Mission &amp; Vision</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Accelerate the adoption and implementation of evidence-based and promising addiction treatment and recovery-oriented practices and services;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Heighten the awareness, knowledge, and skills of the workforce that addresses the needs of people with substance use or other behavioral health disorders; and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Foster regional and national alliances among culturally diverse practitioners, researchers, policy makers, funders, and the recovery community.</a:t>
            </a:r>
          </a:p>
          <a:p>
            <a:endParaRPr lang="en-US" sz="1600" dirty="0">
              <a:latin typeface="Arial" panose="020B0604020202020204" pitchFamily="34" charset="0"/>
              <a:cs typeface="Arial" panose="020B0604020202020204" pitchFamily="34" charset="0"/>
            </a:endParaRPr>
          </a:p>
        </p:txBody>
      </p:sp>
      <p:pic>
        <p:nvPicPr>
          <p:cNvPr id="7" name="ATTC logo" descr="Addiction Technology Transfer Center Network Logo - Funded by Substance Abuse and Mental Health Services Administration" title="ATTC Logo">
            <a:extLst>
              <a:ext uri="{FF2B5EF4-FFF2-40B4-BE49-F238E27FC236}">
                <a16:creationId xmlns:a16="http://schemas.microsoft.com/office/drawing/2014/main" id="{CE337D1C-0765-A746-A0F5-469B04EDB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6901" y="381647"/>
            <a:ext cx="3947138" cy="617813"/>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knowlegement information">
            <a:extLst>
              <a:ext uri="{FF2B5EF4-FFF2-40B4-BE49-F238E27FC236}">
                <a16:creationId xmlns:a16="http://schemas.microsoft.com/office/drawing/2014/main" id="{9562CF45-6121-1940-A907-B1FD1E2B703B}"/>
              </a:ext>
            </a:extLst>
          </p:cNvPr>
          <p:cNvSpPr txBox="1">
            <a:spLocks/>
          </p:cNvSpPr>
          <p:nvPr/>
        </p:nvSpPr>
        <p:spPr>
          <a:xfrm>
            <a:off x="2152650" y="1024467"/>
            <a:ext cx="7886700" cy="325217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Presented in 2023 by the Addiction Technology Transfer Center (ATTC) Network, &lt;Address&gt;</a:t>
            </a:r>
          </a:p>
          <a:p>
            <a:endParaRPr lang="en-US" sz="1000" dirty="0"/>
          </a:p>
          <a:p>
            <a:pPr marL="0" indent="0" defTabSz="457200">
              <a:lnSpc>
                <a:spcPct val="100000"/>
              </a:lnSpc>
              <a:spcBef>
                <a:spcPts val="0"/>
              </a:spcBef>
              <a:buNone/>
              <a:defRPr/>
            </a:pPr>
            <a:r>
              <a:rPr lang="en-US" sz="1000" dirty="0"/>
              <a:t>This presentation was prepared for the XXXXXX Addiction Technology Transfer Center (ATTC)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&lt;include your ATTC name here&gt;. For more information on obtaining copies of this publication, call &lt;include your ATTC phone number here&gt;.</a:t>
            </a:r>
            <a:br>
              <a:rPr lang="en-US" sz="1000" dirty="0"/>
            </a:br>
            <a:endParaRPr lang="en-US" sz="1000" dirty="0"/>
          </a:p>
          <a:p>
            <a:pPr marL="0" indent="0" defTabSz="457200">
              <a:lnSpc>
                <a:spcPct val="100000"/>
              </a:lnSpc>
              <a:spcBef>
                <a:spcPts val="0"/>
              </a:spcBef>
              <a:buNone/>
              <a:defRPr/>
            </a:pPr>
            <a:r>
              <a:rPr lang="en-US" sz="1000" dirty="0"/>
              <a:t>At the time of this publication, Miriam E. Delphin-</a:t>
            </a:r>
            <a:r>
              <a:rPr lang="en-US" sz="1000" dirty="0" err="1"/>
              <a:t>Rittmon</a:t>
            </a:r>
            <a:r>
              <a:rPr lang="en-US" sz="1000" dirty="0"/>
              <a:t>, </a:t>
            </a:r>
            <a:r>
              <a:rPr lang="en-US" sz="1000" dirty="0" err="1"/>
              <a:t>Ph.D</a:t>
            </a:r>
            <a:r>
              <a:rPr lang="en-US" sz="1000" dirty="0"/>
              <a:t>, served as Assistant Secretary for Mental Health and Substance Use in the U.S. Department of Health and Human Services and the Administrator of the Substance Abuse and Mental Health Services Administration.</a:t>
            </a:r>
          </a:p>
          <a:p>
            <a:pPr marL="0" indent="0">
              <a:buNone/>
            </a:pPr>
            <a:r>
              <a:rPr lang="en-US" sz="10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dirty="0"/>
              <a:t>This work is supported by grants 00000000 from the Department of Health and Human Services, Substance Abuse and Mental Health Services Administration.</a:t>
            </a:r>
          </a:p>
          <a:p>
            <a:pPr marL="0" indent="0">
              <a:buNone/>
            </a:pPr>
            <a:r>
              <a:rPr lang="en-US" sz="1000" dirty="0"/>
              <a:t>Presented 2023</a:t>
            </a:r>
          </a:p>
        </p:txBody>
      </p:sp>
      <p:sp>
        <p:nvSpPr>
          <p:cNvPr id="2" name="Acknowledgment title">
            <a:extLst>
              <a:ext uri="{FF2B5EF4-FFF2-40B4-BE49-F238E27FC236}">
                <a16:creationId xmlns:a16="http://schemas.microsoft.com/office/drawing/2014/main" id="{A032137A-A818-214E-99AE-280DF020651A}"/>
              </a:ext>
            </a:extLst>
          </p:cNvPr>
          <p:cNvSpPr txBox="1">
            <a:spLocks/>
          </p:cNvSpPr>
          <p:nvPr/>
        </p:nvSpPr>
        <p:spPr>
          <a:xfrm>
            <a:off x="2152650" y="400569"/>
            <a:ext cx="7886700" cy="6238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br>
              <a:rPr lang="en-US" sz="1400" dirty="0"/>
            </a:br>
            <a:r>
              <a:rPr lang="en-US" sz="1400" dirty="0"/>
              <a:t>Acknowledgment</a:t>
            </a:r>
          </a:p>
        </p:txBody>
      </p:sp>
    </p:spTree>
    <p:extLst>
      <p:ext uri="{BB962C8B-B14F-4D97-AF65-F5344CB8AC3E}">
        <p14:creationId xmlns:p14="http://schemas.microsoft.com/office/powerpoint/2010/main" val="351133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C logo" descr="Addiction Technology Transfer Center Network Logo - Funded by Substance Abuse and Mental Health Services Administration" title="ATTC Logo">
            <a:extLst>
              <a:ext uri="{FF2B5EF4-FFF2-40B4-BE49-F238E27FC236}">
                <a16:creationId xmlns:a16="http://schemas.microsoft.com/office/drawing/2014/main" id="{3F5627B2-A960-5646-B252-9B685D965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722" y="6070066"/>
            <a:ext cx="3435318" cy="537702"/>
          </a:xfrm>
          <a:prstGeom prst="rect">
            <a:avLst/>
          </a:prstGeom>
        </p:spPr>
      </p:pic>
      <p:pic>
        <p:nvPicPr>
          <p:cNvPr id="2" name="Lanuage Matter slide" descr="The use of affirming language inspires hope and advances recovery. Language Matters. Words have power. People first. The ATTC Network uses affirming lanugage to promote the promises of recovery by advancing evidence-based and culturally informed practices." title="Language Matters typography graphic">
            <a:extLst>
              <a:ext uri="{FF2B5EF4-FFF2-40B4-BE49-F238E27FC236}">
                <a16:creationId xmlns:a16="http://schemas.microsoft.com/office/drawing/2014/main" id="{E2F1EA2E-82BE-0344-BF5E-CB097734C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728" y="297554"/>
            <a:ext cx="8890001" cy="5254572"/>
          </a:xfrm>
          <a:prstGeom prst="rect">
            <a:avLst/>
          </a:prstGeom>
        </p:spPr>
      </p:pic>
    </p:spTree>
    <p:extLst>
      <p:ext uri="{BB962C8B-B14F-4D97-AF65-F5344CB8AC3E}">
        <p14:creationId xmlns:p14="http://schemas.microsoft.com/office/powerpoint/2010/main" val="383895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C logo" descr="Addiction Technology Transfer Center Network Logo - Funded by Substance Abuse and Mental Health Services Administration" title="ATTC Logo">
            <a:extLst>
              <a:ext uri="{FF2B5EF4-FFF2-40B4-BE49-F238E27FC236}">
                <a16:creationId xmlns:a16="http://schemas.microsoft.com/office/drawing/2014/main" id="{3C8B5739-4B28-344D-8B03-2601D3FE5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22" y="6070066"/>
            <a:ext cx="3435318" cy="537702"/>
          </a:xfrm>
          <a:prstGeom prst="rect">
            <a:avLst/>
          </a:prstGeom>
        </p:spPr>
      </p:pic>
      <p:sp>
        <p:nvSpPr>
          <p:cNvPr id="8" name="Content Placeholder 7">
            <a:extLst>
              <a:ext uri="{FF2B5EF4-FFF2-40B4-BE49-F238E27FC236}">
                <a16:creationId xmlns:a16="http://schemas.microsoft.com/office/drawing/2014/main" id="{17CFB311-DC67-BF47-A94B-EFCE3E80942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31508B15-6D40-E04E-B96F-D71E5C44119D}"/>
              </a:ext>
            </a:extLst>
          </p:cNvPr>
          <p:cNvSpPr>
            <a:spLocks noGrp="1"/>
          </p:cNvSpPr>
          <p:nvPr>
            <p:ph type="title"/>
          </p:nvPr>
        </p:nvSpPr>
        <p:spPr/>
        <p:txBody>
          <a:bodyPr/>
          <a:lstStyle/>
          <a:p>
            <a:endParaRPr lang="en-US"/>
          </a:p>
        </p:txBody>
      </p:sp>
      <p:sp>
        <p:nvSpPr>
          <p:cNvPr id="9" name="Picture Placeholder 8">
            <a:extLst>
              <a:ext uri="{FF2B5EF4-FFF2-40B4-BE49-F238E27FC236}">
                <a16:creationId xmlns:a16="http://schemas.microsoft.com/office/drawing/2014/main" id="{463C8D34-4D18-B34F-93E5-CF94C68A0398}"/>
              </a:ext>
            </a:extLst>
          </p:cNvPr>
          <p:cNvSpPr>
            <a:spLocks noGrp="1"/>
          </p:cNvSpPr>
          <p:nvPr>
            <p:ph type="pic" sz="quarter" idx="10"/>
          </p:nvPr>
        </p:nvSpPr>
        <p:spPr/>
      </p:sp>
      <p:pic>
        <p:nvPicPr>
          <p:cNvPr id="5" name="Picture women typing on laptop" descr="Women of color typing on her laptop from an aerial view." title="Women of Color typing on laptop">
            <a:extLst>
              <a:ext uri="{FF2B5EF4-FFF2-40B4-BE49-F238E27FC236}">
                <a16:creationId xmlns:a16="http://schemas.microsoft.com/office/drawing/2014/main" id="{C7B151F9-9B26-F24E-940F-26A9F3359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500856"/>
            <a:ext cx="7886700" cy="2628901"/>
          </a:xfrm>
          <a:prstGeom prst="rect">
            <a:avLst/>
          </a:prstGeom>
        </p:spPr>
      </p:pic>
    </p:spTree>
    <p:extLst>
      <p:ext uri="{BB962C8B-B14F-4D97-AF65-F5344CB8AC3E}">
        <p14:creationId xmlns:p14="http://schemas.microsoft.com/office/powerpoint/2010/main" val="376362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A31551-7053-D743-8B89-964BCE0693DB}"/>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EA394864-615F-1E48-AD78-E2A657778AFD}"/>
              </a:ext>
            </a:extLst>
          </p:cNvPr>
          <p:cNvSpPr>
            <a:spLocks noGrp="1"/>
          </p:cNvSpPr>
          <p:nvPr>
            <p:ph idx="10"/>
          </p:nvPr>
        </p:nvSpPr>
        <p:spPr/>
        <p:txBody>
          <a:bodyPr/>
          <a:lstStyle/>
          <a:p>
            <a:endParaRPr lang="en-US"/>
          </a:p>
        </p:txBody>
      </p:sp>
      <p:sp>
        <p:nvSpPr>
          <p:cNvPr id="12" name="Picture Placeholder 11">
            <a:extLst>
              <a:ext uri="{FF2B5EF4-FFF2-40B4-BE49-F238E27FC236}">
                <a16:creationId xmlns:a16="http://schemas.microsoft.com/office/drawing/2014/main" id="{78BFD5A3-BF46-8246-BEA5-2DB36616D48F}"/>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DA6B57C2-AC0F-5242-BEC7-5A7B6EAC67CF}"/>
              </a:ext>
            </a:extLst>
          </p:cNvPr>
          <p:cNvSpPr>
            <a:spLocks noGrp="1"/>
          </p:cNvSpPr>
          <p:nvPr>
            <p:ph type="pic" sz="quarter" idx="12"/>
          </p:nvPr>
        </p:nvSpPr>
        <p:spPr/>
      </p:sp>
    </p:spTree>
    <p:extLst>
      <p:ext uri="{BB962C8B-B14F-4D97-AF65-F5344CB8AC3E}">
        <p14:creationId xmlns:p14="http://schemas.microsoft.com/office/powerpoint/2010/main" val="342612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1C7403-45E1-FC4E-8E81-159C8557F6BD}"/>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71C07588-C980-6743-901F-111F79CED0B6}"/>
              </a:ext>
            </a:extLst>
          </p:cNvPr>
          <p:cNvSpPr>
            <a:spLocks noGrp="1"/>
          </p:cNvSpPr>
          <p:nvPr>
            <p:ph type="body" idx="1"/>
          </p:nvPr>
        </p:nvSpPr>
        <p:spPr/>
        <p:txBody>
          <a:bodyPr/>
          <a:lstStyle/>
          <a:p>
            <a:endParaRPr lang="en-US"/>
          </a:p>
        </p:txBody>
      </p:sp>
      <p:sp>
        <p:nvSpPr>
          <p:cNvPr id="8" name="Content Placeholder 7">
            <a:extLst>
              <a:ext uri="{FF2B5EF4-FFF2-40B4-BE49-F238E27FC236}">
                <a16:creationId xmlns:a16="http://schemas.microsoft.com/office/drawing/2014/main" id="{AE1ACB33-6C46-F447-82DF-AED03519FBBA}"/>
              </a:ext>
            </a:extLst>
          </p:cNvPr>
          <p:cNvSpPr>
            <a:spLocks noGrp="1"/>
          </p:cNvSpPr>
          <p:nvPr>
            <p:ph sz="half" idx="2"/>
          </p:nvPr>
        </p:nvSpPr>
        <p:spPr/>
        <p:txBody>
          <a:bodyPr/>
          <a:lstStyle/>
          <a:p>
            <a:endParaRPr lang="en-US"/>
          </a:p>
        </p:txBody>
      </p:sp>
      <p:sp>
        <p:nvSpPr>
          <p:cNvPr id="5" name="TextBox 1">
            <a:extLst>
              <a:ext uri="{FF2B5EF4-FFF2-40B4-BE49-F238E27FC236}">
                <a16:creationId xmlns:a16="http://schemas.microsoft.com/office/drawing/2014/main" id="{772418FA-A50A-EB48-8D53-B8AB6F4F9B7B}"/>
              </a:ext>
            </a:extLst>
          </p:cNvPr>
          <p:cNvSpPr txBox="1"/>
          <p:nvPr/>
        </p:nvSpPr>
        <p:spPr>
          <a:xfrm>
            <a:off x="1781908"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65222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7042-96B4-D246-8737-616CA38F41C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AA97BB6-D614-8C48-8562-786B1715B742}"/>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563EA77F-12D5-D346-97DB-4CC56D169885}"/>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9CBA028D-F0BF-384F-9F5A-0305C0E7D8BB}"/>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8441B45C-ABED-1B45-8FD9-8DD50ACCCFAF}"/>
              </a:ext>
            </a:extLst>
          </p:cNvPr>
          <p:cNvSpPr>
            <a:spLocks noGrp="1"/>
          </p:cNvSpPr>
          <p:nvPr>
            <p:ph sz="quarter" idx="4"/>
          </p:nvPr>
        </p:nvSpPr>
        <p:spPr/>
        <p:txBody>
          <a:bodyPr/>
          <a:lstStyle/>
          <a:p>
            <a:endParaRPr lang="en-US"/>
          </a:p>
        </p:txBody>
      </p:sp>
      <p:sp>
        <p:nvSpPr>
          <p:cNvPr id="12" name="TextBox 11">
            <a:extLst>
              <a:ext uri="{FF2B5EF4-FFF2-40B4-BE49-F238E27FC236}">
                <a16:creationId xmlns:a16="http://schemas.microsoft.com/office/drawing/2014/main" id="{9039F350-97F6-9E44-9FEE-3CD2512AAC96}"/>
              </a:ext>
            </a:extLst>
          </p:cNvPr>
          <p:cNvSpPr txBox="1"/>
          <p:nvPr/>
        </p:nvSpPr>
        <p:spPr>
          <a:xfrm>
            <a:off x="5978769" y="43531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5.</a:t>
            </a:r>
          </a:p>
        </p:txBody>
      </p:sp>
      <p:sp>
        <p:nvSpPr>
          <p:cNvPr id="11" name="TextBox 10">
            <a:extLst>
              <a:ext uri="{FF2B5EF4-FFF2-40B4-BE49-F238E27FC236}">
                <a16:creationId xmlns:a16="http://schemas.microsoft.com/office/drawing/2014/main" id="{7F75E843-8D54-CC41-BAE5-1BE4438E689B}"/>
              </a:ext>
            </a:extLst>
          </p:cNvPr>
          <p:cNvSpPr txBox="1"/>
          <p:nvPr/>
        </p:nvSpPr>
        <p:spPr>
          <a:xfrm>
            <a:off x="5978769" y="3415324"/>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84BBB6BA-1A3A-C445-BF67-4F260E289C67}"/>
              </a:ext>
            </a:extLst>
          </p:cNvPr>
          <p:cNvSpPr txBox="1"/>
          <p:nvPr/>
        </p:nvSpPr>
        <p:spPr>
          <a:xfrm>
            <a:off x="5978769"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842E56E1-2C4D-4F49-A8EE-1D05D3690061}"/>
              </a:ext>
            </a:extLst>
          </p:cNvPr>
          <p:cNvSpPr txBox="1"/>
          <p:nvPr/>
        </p:nvSpPr>
        <p:spPr>
          <a:xfrm>
            <a:off x="1781908" y="43531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6DB11C09-1D1A-2348-A942-532F7A04ABCD}"/>
              </a:ext>
            </a:extLst>
          </p:cNvPr>
          <p:cNvSpPr txBox="1"/>
          <p:nvPr/>
        </p:nvSpPr>
        <p:spPr>
          <a:xfrm>
            <a:off x="1781908" y="3415324"/>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BB6BABD1-5F13-C84A-A414-3931CB4440A2}"/>
              </a:ext>
            </a:extLst>
          </p:cNvPr>
          <p:cNvSpPr txBox="1"/>
          <p:nvPr/>
        </p:nvSpPr>
        <p:spPr>
          <a:xfrm>
            <a:off x="1781908" y="2422770"/>
            <a:ext cx="45329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6795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C2F5-DBBB-CF44-80E7-18376204AE6B}"/>
              </a:ext>
            </a:extLst>
          </p:cNvPr>
          <p:cNvSpPr>
            <a:spLocks noGrp="1"/>
          </p:cNvSpPr>
          <p:nvPr>
            <p:ph type="title"/>
          </p:nvPr>
        </p:nvSpPr>
        <p:spPr>
          <a:xfrm>
            <a:off x="2147889" y="1101623"/>
            <a:ext cx="7628197" cy="755951"/>
          </a:xfrm>
        </p:spPr>
        <p:txBody>
          <a:bodyPr/>
          <a:lstStyle/>
          <a:p>
            <a:endParaRPr lang="en-US"/>
          </a:p>
        </p:txBody>
      </p:sp>
      <p:sp>
        <p:nvSpPr>
          <p:cNvPr id="3" name="Content Placeholder 2">
            <a:extLst>
              <a:ext uri="{FF2B5EF4-FFF2-40B4-BE49-F238E27FC236}">
                <a16:creationId xmlns:a16="http://schemas.microsoft.com/office/drawing/2014/main" id="{02387922-E725-2E42-AA95-BF054798D7F0}"/>
              </a:ext>
            </a:extLst>
          </p:cNvPr>
          <p:cNvSpPr>
            <a:spLocks noGrp="1"/>
          </p:cNvSpPr>
          <p:nvPr>
            <p:ph idx="10"/>
          </p:nvPr>
        </p:nvSpPr>
        <p:spPr>
          <a:xfrm>
            <a:off x="2147887" y="2001188"/>
            <a:ext cx="7886700" cy="2878111"/>
          </a:xfrm>
        </p:spPr>
        <p:txBody>
          <a:bodyPr/>
          <a:lstStyle/>
          <a:p>
            <a:endParaRPr lang="en-US"/>
          </a:p>
        </p:txBody>
      </p:sp>
    </p:spTree>
    <p:extLst>
      <p:ext uri="{BB962C8B-B14F-4D97-AF65-F5344CB8AC3E}">
        <p14:creationId xmlns:p14="http://schemas.microsoft.com/office/powerpoint/2010/main" val="198200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C logo" descr="Addiction Technology Transfer Center Network Logo - Funded by Substance Abuse and Mental Health Services Administration" title="ATTC Logo">
            <a:extLst>
              <a:ext uri="{FF2B5EF4-FFF2-40B4-BE49-F238E27FC236}">
                <a16:creationId xmlns:a16="http://schemas.microsoft.com/office/drawing/2014/main" id="{EB28F62B-A47E-B545-AAB8-75062A29B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22" y="6070066"/>
            <a:ext cx="3435318" cy="537702"/>
          </a:xfrm>
          <a:prstGeom prst="rect">
            <a:avLst/>
          </a:prstGeom>
        </p:spPr>
      </p:pic>
      <p:sp>
        <p:nvSpPr>
          <p:cNvPr id="2" name="Title 1">
            <a:extLst>
              <a:ext uri="{FF2B5EF4-FFF2-40B4-BE49-F238E27FC236}">
                <a16:creationId xmlns:a16="http://schemas.microsoft.com/office/drawing/2014/main" id="{E30CF805-D099-FD4C-A172-E3862D61C3DA}"/>
              </a:ext>
            </a:extLst>
          </p:cNvPr>
          <p:cNvSpPr>
            <a:spLocks noGrp="1"/>
          </p:cNvSpPr>
          <p:nvPr>
            <p:ph type="title"/>
          </p:nvPr>
        </p:nvSpPr>
        <p:spPr/>
        <p:txBody>
          <a:bodyPr/>
          <a:lstStyle/>
          <a:p>
            <a:endParaRPr lang="en-US"/>
          </a:p>
        </p:txBody>
      </p:sp>
      <p:pic>
        <p:nvPicPr>
          <p:cNvPr id="4" name="Picture 3" title="Q &amp; A photo">
            <a:extLst>
              <a:ext uri="{FF2B5EF4-FFF2-40B4-BE49-F238E27FC236}">
                <a16:creationId xmlns:a16="http://schemas.microsoft.com/office/drawing/2014/main" id="{105CE551-08B3-7A46-A42A-ADE64CF3FB78}"/>
              </a:ext>
            </a:extLst>
          </p:cNvPr>
          <p:cNvPicPr>
            <a:picLocks noChangeAspect="1"/>
          </p:cNvPicPr>
          <p:nvPr/>
        </p:nvPicPr>
        <p:blipFill rotWithShape="1">
          <a:blip r:embed="rId3">
            <a:extLst>
              <a:ext uri="{28A0092B-C50C-407E-A947-70E740481C1C}">
                <a14:useLocalDpi xmlns:a14="http://schemas.microsoft.com/office/drawing/2010/main" val="0"/>
              </a:ext>
            </a:extLst>
          </a:blip>
          <a:srcRect l="64" t="14201" r="-64" b="-7561"/>
          <a:stretch/>
        </p:blipFill>
        <p:spPr>
          <a:xfrm>
            <a:off x="1524000" y="1"/>
            <a:ext cx="9144000" cy="3794177"/>
          </a:xfrm>
          <a:prstGeom prst="rect">
            <a:avLst/>
          </a:prstGeom>
        </p:spPr>
      </p:pic>
    </p:spTree>
    <p:extLst>
      <p:ext uri="{BB962C8B-B14F-4D97-AF65-F5344CB8AC3E}">
        <p14:creationId xmlns:p14="http://schemas.microsoft.com/office/powerpoint/2010/main" val="882884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6736</TotalTime>
  <Words>432</Words>
  <Application>Microsoft Macintosh PowerPoint</Application>
  <PresentationFormat>Widescreen</PresentationFormat>
  <Paragraphs>34</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Title for 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UMKC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Giuliano, Molly</cp:lastModifiedBy>
  <cp:revision>98</cp:revision>
  <cp:lastPrinted>2019-01-31T16:24:05Z</cp:lastPrinted>
  <dcterms:created xsi:type="dcterms:W3CDTF">2017-10-19T14:29:41Z</dcterms:created>
  <dcterms:modified xsi:type="dcterms:W3CDTF">2023-01-10T15:39:18Z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