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2" r:id="rId2"/>
    <p:sldId id="351" r:id="rId3"/>
    <p:sldId id="342" r:id="rId4"/>
    <p:sldId id="343" r:id="rId5"/>
    <p:sldId id="335" r:id="rId6"/>
    <p:sldId id="338" r:id="rId7"/>
    <p:sldId id="356" r:id="rId8"/>
    <p:sldId id="309" r:id="rId9"/>
    <p:sldId id="313" r:id="rId10"/>
    <p:sldId id="357" r:id="rId11"/>
    <p:sldId id="314" r:id="rId12"/>
    <p:sldId id="315" r:id="rId13"/>
    <p:sldId id="348" r:id="rId14"/>
    <p:sldId id="350" r:id="rId15"/>
    <p:sldId id="316" r:id="rId16"/>
    <p:sldId id="317" r:id="rId17"/>
    <p:sldId id="318" r:id="rId18"/>
    <p:sldId id="355" r:id="rId19"/>
    <p:sldId id="331" r:id="rId20"/>
    <p:sldId id="332" r:id="rId21"/>
    <p:sldId id="344" r:id="rId22"/>
    <p:sldId id="345" r:id="rId23"/>
    <p:sldId id="346" r:id="rId24"/>
    <p:sldId id="347" r:id="rId25"/>
    <p:sldId id="352" r:id="rId26"/>
    <p:sldId id="329" r:id="rId27"/>
    <p:sldId id="353" r:id="rId28"/>
    <p:sldId id="354" r:id="rId29"/>
  </p:sldIdLst>
  <p:sldSz cx="10058400" cy="7772400"/>
  <p:notesSz cx="6858000" cy="9144000"/>
  <p:custDataLst>
    <p:tags r:id="rId31"/>
  </p:custDataLst>
  <p:defaultTextStyle>
    <a:defPPr>
      <a:defRPr lang="en-US"/>
    </a:defPPr>
    <a:lvl1pPr marL="0" algn="l" defTabSz="548640" rtl="0" eaLnBrk="1" latinLnBrk="0" hangingPunct="1">
      <a:defRPr sz="2200" kern="1200">
        <a:solidFill>
          <a:schemeClr val="tx1"/>
        </a:solidFill>
        <a:latin typeface="+mn-lt"/>
        <a:ea typeface="+mn-ea"/>
        <a:cs typeface="+mn-cs"/>
      </a:defRPr>
    </a:lvl1pPr>
    <a:lvl2pPr marL="548640" algn="l" defTabSz="548640" rtl="0" eaLnBrk="1" latinLnBrk="0" hangingPunct="1">
      <a:defRPr sz="2200" kern="1200">
        <a:solidFill>
          <a:schemeClr val="tx1"/>
        </a:solidFill>
        <a:latin typeface="+mn-lt"/>
        <a:ea typeface="+mn-ea"/>
        <a:cs typeface="+mn-cs"/>
      </a:defRPr>
    </a:lvl2pPr>
    <a:lvl3pPr marL="1097280" algn="l" defTabSz="548640" rtl="0" eaLnBrk="1" latinLnBrk="0" hangingPunct="1">
      <a:defRPr sz="2200" kern="1200">
        <a:solidFill>
          <a:schemeClr val="tx1"/>
        </a:solidFill>
        <a:latin typeface="+mn-lt"/>
        <a:ea typeface="+mn-ea"/>
        <a:cs typeface="+mn-cs"/>
      </a:defRPr>
    </a:lvl3pPr>
    <a:lvl4pPr marL="1645920" algn="l" defTabSz="548640" rtl="0" eaLnBrk="1" latinLnBrk="0" hangingPunct="1">
      <a:defRPr sz="2200" kern="1200">
        <a:solidFill>
          <a:schemeClr val="tx1"/>
        </a:solidFill>
        <a:latin typeface="+mn-lt"/>
        <a:ea typeface="+mn-ea"/>
        <a:cs typeface="+mn-cs"/>
      </a:defRPr>
    </a:lvl4pPr>
    <a:lvl5pPr marL="2194560" algn="l" defTabSz="548640" rtl="0" eaLnBrk="1" latinLnBrk="0" hangingPunct="1">
      <a:defRPr sz="2200" kern="1200">
        <a:solidFill>
          <a:schemeClr val="tx1"/>
        </a:solidFill>
        <a:latin typeface="+mn-lt"/>
        <a:ea typeface="+mn-ea"/>
        <a:cs typeface="+mn-cs"/>
      </a:defRPr>
    </a:lvl5pPr>
    <a:lvl6pPr marL="2743200" algn="l" defTabSz="548640" rtl="0" eaLnBrk="1" latinLnBrk="0" hangingPunct="1">
      <a:defRPr sz="2200" kern="1200">
        <a:solidFill>
          <a:schemeClr val="tx1"/>
        </a:solidFill>
        <a:latin typeface="+mn-lt"/>
        <a:ea typeface="+mn-ea"/>
        <a:cs typeface="+mn-cs"/>
      </a:defRPr>
    </a:lvl6pPr>
    <a:lvl7pPr marL="3291840" algn="l" defTabSz="548640" rtl="0" eaLnBrk="1" latinLnBrk="0" hangingPunct="1">
      <a:defRPr sz="2200" kern="1200">
        <a:solidFill>
          <a:schemeClr val="tx1"/>
        </a:solidFill>
        <a:latin typeface="+mn-lt"/>
        <a:ea typeface="+mn-ea"/>
        <a:cs typeface="+mn-cs"/>
      </a:defRPr>
    </a:lvl7pPr>
    <a:lvl8pPr marL="3840480" algn="l" defTabSz="548640" rtl="0" eaLnBrk="1" latinLnBrk="0" hangingPunct="1">
      <a:defRPr sz="2200" kern="1200">
        <a:solidFill>
          <a:schemeClr val="tx1"/>
        </a:solidFill>
        <a:latin typeface="+mn-lt"/>
        <a:ea typeface="+mn-ea"/>
        <a:cs typeface="+mn-cs"/>
      </a:defRPr>
    </a:lvl8pPr>
    <a:lvl9pPr marL="4389120" algn="l" defTabSz="54864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1032" userDrawn="1">
          <p15:clr>
            <a:srgbClr val="A4A3A4"/>
          </p15:clr>
        </p15:guide>
        <p15:guide id="3" orient="horz" pos="1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cMahon" initials="TJM" lastIdx="8" clrIdx="0"/>
  <p:cmAuthor id="2" name="Knopf-Amelung, Sarah M."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24" autoAdjust="0"/>
    <p:restoredTop sz="80155" autoAdjust="0"/>
  </p:normalViewPr>
  <p:slideViewPr>
    <p:cSldViewPr snapToGrid="0" snapToObjects="1">
      <p:cViewPr varScale="1">
        <p:scale>
          <a:sx n="62" d="100"/>
          <a:sy n="62" d="100"/>
        </p:scale>
        <p:origin x="1210" y="58"/>
      </p:cViewPr>
      <p:guideLst>
        <p:guide orient="horz" pos="2448"/>
        <p:guide pos="1032"/>
        <p:guide orient="horz" pos="122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B9F37-6D34-4677-833F-7B8BAD71C2EC}" type="datetimeFigureOut">
              <a:rPr lang="en-US" smtClean="0"/>
              <a:t>11/9/2017</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7817B-ADDA-4C3B-B348-A939188AA8EB}" type="slidenum">
              <a:rPr lang="en-US" smtClean="0"/>
              <a:t>‹#›</a:t>
            </a:fld>
            <a:endParaRPr lang="en-US" dirty="0"/>
          </a:p>
        </p:txBody>
      </p:sp>
    </p:spTree>
    <p:extLst>
      <p:ext uri="{BB962C8B-B14F-4D97-AF65-F5344CB8AC3E}">
        <p14:creationId xmlns:p14="http://schemas.microsoft.com/office/powerpoint/2010/main" val="200766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Welcome to Module 3 of “Easier Together: Partnering with Families to Make Recovery Possible.”</a:t>
            </a:r>
          </a:p>
          <a:p>
            <a:endParaRPr lang="en-US" sz="1400" i="1" dirty="0"/>
          </a:p>
        </p:txBody>
      </p:sp>
      <p:sp>
        <p:nvSpPr>
          <p:cNvPr id="4" name="Slide Number Placeholder 3"/>
          <p:cNvSpPr>
            <a:spLocks noGrp="1"/>
          </p:cNvSpPr>
          <p:nvPr>
            <p:ph type="sldNum" sz="quarter" idx="10"/>
          </p:nvPr>
        </p:nvSpPr>
        <p:spPr/>
        <p:txBody>
          <a:bodyPr/>
          <a:lstStyle/>
          <a:p>
            <a:fld id="{456A54EE-C959-448C-B94A-528FB40E234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8645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version of this family-centered care graphic was introduced during module 2. As you can see, our focus today is on fathers and parental figures.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While it is clear that not all </a:t>
            </a:r>
            <a:r>
              <a:rPr lang="en-US" dirty="0" smtClean="0">
                <a:solidFill>
                  <a:srgbClr val="00B050"/>
                </a:solidFill>
              </a:rPr>
              <a:t>partners and</a:t>
            </a:r>
            <a:r>
              <a:rPr lang="en-US" dirty="0" smtClean="0"/>
              <a:t> co-parents of the women in PPW programs are men, this module was designed in response to the recent focus on fathers.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graphic also shows how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Recovery-Oriented System of Care is transforming the vision of programs from a focus on treatment to a focus on stable, long-term recovery.  It’s all about partnering, not only with the woman, but with all the relationships in her life that are going to impact her ability to address her addiction, prevent relapse, and promote stable recovery.  </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Note to trainer: This is available as a handout on page 91 of the participant manual.</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697817B-ADDA-4C3B-B348-A939188AA8EB}" type="slidenum">
              <a:rPr lang="en-US" smtClean="0"/>
              <a:t>10</a:t>
            </a:fld>
            <a:endParaRPr lang="en-US" dirty="0"/>
          </a:p>
        </p:txBody>
      </p:sp>
    </p:spTree>
    <p:extLst>
      <p:ext uri="{BB962C8B-B14F-4D97-AF65-F5344CB8AC3E}">
        <p14:creationId xmlns:p14="http://schemas.microsoft.com/office/powerpoint/2010/main" val="196431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What is the justification for developing programing to more effectively engage men in programs for women?  </a:t>
            </a:r>
          </a:p>
          <a:p>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Research shows that when men are absent or involved in a negative way, the mother, father, and child all lose socially, psychologically, and economically. </a:t>
            </a:r>
          </a:p>
          <a:p>
            <a:pPr lvl="0"/>
            <a:r>
              <a:rPr lang="en-US" sz="1400" kern="1200" dirty="0" smtClean="0">
                <a:solidFill>
                  <a:schemeClr val="tx1"/>
                </a:solidFill>
                <a:effectLst/>
                <a:latin typeface="+mn-lt"/>
                <a:ea typeface="+mn-ea"/>
                <a:cs typeface="+mn-cs"/>
              </a:rPr>
              <a:t> </a:t>
            </a:r>
          </a:p>
          <a:p>
            <a:r>
              <a:rPr lang="en-US" sz="1400" kern="1200" dirty="0" smtClean="0">
                <a:effectLst/>
                <a:latin typeface="+mn-lt"/>
                <a:ea typeface="+mn-ea"/>
                <a:cs typeface="+mn-cs"/>
              </a:rPr>
              <a:t>Research indicates that there are social, psychological, and economic benefits for the mother, father, and child when men can be involved in a positive way.</a:t>
            </a:r>
            <a:r>
              <a:rPr lang="en-US" sz="1400" dirty="0" smtClean="0"/>
              <a:t> </a:t>
            </a:r>
            <a:r>
              <a:rPr lang="en-US" sz="1400" kern="1200" dirty="0" smtClean="0">
                <a:effectLst/>
                <a:latin typeface="+mn-lt"/>
                <a:ea typeface="+mn-ea"/>
                <a:cs typeface="+mn-cs"/>
              </a:rPr>
              <a:t> Please look on </a:t>
            </a:r>
            <a:r>
              <a:rPr lang="en-US" sz="1400" b="1" kern="1200" dirty="0" smtClean="0">
                <a:effectLst/>
                <a:latin typeface="+mn-lt"/>
                <a:ea typeface="+mn-ea"/>
                <a:cs typeface="+mn-cs"/>
              </a:rPr>
              <a:t>page</a:t>
            </a:r>
            <a:r>
              <a:rPr lang="en-US" sz="1400" b="1" kern="1200" baseline="0" dirty="0" smtClean="0">
                <a:effectLst/>
                <a:latin typeface="+mn-lt"/>
                <a:ea typeface="+mn-ea"/>
                <a:cs typeface="+mn-cs"/>
              </a:rPr>
              <a:t> 96</a:t>
            </a:r>
            <a:r>
              <a:rPr lang="en-US" sz="1400" b="1" kern="1200" dirty="0" smtClean="0">
                <a:effectLst/>
                <a:latin typeface="+mn-lt"/>
                <a:ea typeface="+mn-ea"/>
                <a:cs typeface="+mn-cs"/>
              </a:rPr>
              <a:t> of the participant manual</a:t>
            </a:r>
            <a:r>
              <a:rPr lang="en-US" sz="1400" b="1" kern="1200" baseline="0" dirty="0" smtClean="0">
                <a:effectLst/>
                <a:latin typeface="+mn-lt"/>
                <a:ea typeface="+mn-ea"/>
                <a:cs typeface="+mn-cs"/>
              </a:rPr>
              <a:t> </a:t>
            </a:r>
            <a:r>
              <a:rPr lang="en-US" sz="1400" kern="1200" dirty="0" smtClean="0">
                <a:effectLst/>
                <a:latin typeface="+mn-lt"/>
                <a:ea typeface="+mn-ea"/>
                <a:cs typeface="+mn-cs"/>
              </a:rPr>
              <a:t>for a list of some of these potential benefits. </a:t>
            </a:r>
            <a:r>
              <a:rPr lang="en-US" sz="1400" kern="1200" baseline="0" dirty="0" smtClean="0">
                <a:effectLst/>
                <a:latin typeface="+mn-lt"/>
                <a:ea typeface="+mn-ea"/>
                <a:cs typeface="+mn-cs"/>
              </a:rPr>
              <a:t>There are also other documents in the manual that describe this research in more detail. </a:t>
            </a:r>
            <a:endParaRPr lang="en-US" sz="1400" dirty="0" smtClean="0">
              <a:latin typeface="+mn-lt"/>
            </a:endParaRPr>
          </a:p>
          <a:p>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So, programs need to consider: </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What can be done to minimize the absence or negative involvement by the men in</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the families in your program?</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What can be done to promote family involvement by the men that can benefit everyone in the family?</a:t>
            </a:r>
          </a:p>
          <a:p>
            <a:pPr marL="171450" indent="-171450">
              <a:buFont typeface="Arial" panose="020B0604020202020204" pitchFamily="34" charset="0"/>
              <a:buChar char="•"/>
            </a:pPr>
            <a:endParaRPr lang="en-US" sz="14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11</a:t>
            </a:fld>
            <a:endParaRPr lang="en-US" dirty="0"/>
          </a:p>
        </p:txBody>
      </p:sp>
    </p:spTree>
    <p:extLst>
      <p:ext uri="{BB962C8B-B14F-4D97-AF65-F5344CB8AC3E}">
        <p14:creationId xmlns:p14="http://schemas.microsoft.com/office/powerpoint/2010/main" val="358696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effectLst/>
                <a:latin typeface="+mn-lt"/>
                <a:ea typeface="+mn-ea"/>
                <a:cs typeface="+mn-cs"/>
              </a:rPr>
              <a:t>In our culture, men who need help as parents are often considered dispensable, disinterested, irresponsible, incompetent, and dangerous. These attitudes </a:t>
            </a:r>
            <a:r>
              <a:rPr lang="en-US" dirty="0" smtClean="0"/>
              <a:t>have influenced</a:t>
            </a:r>
            <a:r>
              <a:rPr lang="en-US" kern="1200" dirty="0" smtClean="0">
                <a:effectLst/>
                <a:latin typeface="+mn-lt"/>
                <a:ea typeface="+mn-ea"/>
                <a:cs typeface="+mn-cs"/>
              </a:rPr>
              <a:t> how fathers are treated in our systems of care.</a:t>
            </a:r>
            <a:r>
              <a:rPr lang="en-US" dirty="0" smtClean="0"/>
              <a:t> </a:t>
            </a:r>
          </a:p>
          <a:p>
            <a:endParaRPr lang="en-US" dirty="0" smtClean="0"/>
          </a:p>
          <a:p>
            <a:pPr lvl="0"/>
            <a:r>
              <a:rPr lang="en-US" sz="1200" kern="1200" baseline="0" dirty="0" smtClean="0">
                <a:effectLst/>
                <a:latin typeface="+mn-lt"/>
                <a:ea typeface="+mn-ea"/>
                <a:cs typeface="+mn-cs"/>
              </a:rPr>
              <a:t>Since the early 1970s, there has been a concerted effort to do everything possible to support women experiencing substance use and psychiatric difficulty in their role as parents. Until recently, however, there has been very little interest in supporting men experiencing social and psychological difficulty in their role as parents.  </a:t>
            </a:r>
          </a:p>
          <a:p>
            <a:pPr lvl="0"/>
            <a:endParaRPr lang="en-US" sz="1200" kern="1200" baseline="0" dirty="0" smtClean="0">
              <a:effectLst/>
              <a:latin typeface="+mn-lt"/>
              <a:ea typeface="+mn-ea"/>
              <a:cs typeface="+mn-cs"/>
            </a:endParaRPr>
          </a:p>
          <a:p>
            <a:pPr lvl="0"/>
            <a:r>
              <a:rPr lang="en-US" sz="1200" kern="1200" baseline="0" dirty="0" smtClean="0">
                <a:effectLst/>
                <a:latin typeface="+mn-lt"/>
                <a:ea typeface="+mn-ea"/>
                <a:cs typeface="+mn-cs"/>
              </a:rPr>
              <a:t>While policymakers, researchers, and providers expressed concern about absent fathers, they tended to only talk about absent fathers as a risk factor for children. Writing about the issue almost 20 years ago, Ross Parke and Armin Brott referred to these men as “throw-away dads.” They argued that, as a culture, we have been more interested in blaming these men and labeling these men </a:t>
            </a:r>
            <a:r>
              <a:rPr lang="en-US" sz="1200" kern="1200" dirty="0" smtClean="0">
                <a:effectLst/>
                <a:latin typeface="+mn-lt"/>
                <a:ea typeface="+mn-ea"/>
                <a:cs typeface="+mn-cs"/>
              </a:rPr>
              <a:t>than we have been in actually helping them.</a:t>
            </a:r>
          </a:p>
          <a:p>
            <a:pPr lvl="0"/>
            <a:endParaRPr lang="en-US" sz="1200" kern="1200" dirty="0" smtClean="0">
              <a:solidFill>
                <a:schemeClr val="tx1"/>
              </a:solidFill>
              <a:effectLst/>
              <a:latin typeface="+mn-lt"/>
              <a:ea typeface="+mn-ea"/>
              <a:cs typeface="+mn-cs"/>
            </a:endParaRPr>
          </a:p>
          <a:p>
            <a:pPr lvl="0"/>
            <a:r>
              <a:rPr lang="en-US" sz="1200" kern="1200" dirty="0" smtClean="0">
                <a:effectLst/>
                <a:latin typeface="+mn-lt"/>
                <a:ea typeface="+mn-ea"/>
                <a:cs typeface="+mn-cs"/>
              </a:rPr>
              <a:t>Most systems of care in this culture are oriented toward helping mothers be more effective parents. People like Ross Parke and Armin Brott have highlighted that these systems, including our criminal justice, child protection, child guidance, educational, social </a:t>
            </a:r>
            <a:r>
              <a:rPr lang="en-US" dirty="0" smtClean="0"/>
              <a:t>service, primary care, mental health, and substance use</a:t>
            </a:r>
            <a:r>
              <a:rPr lang="en-US" baseline="0" dirty="0" smtClean="0"/>
              <a:t> disorder treatment </a:t>
            </a:r>
            <a:r>
              <a:rPr lang="en-US" dirty="0" smtClean="0"/>
              <a:t>systems rarely acknowledge that many of the men involved in those systems are fathers.</a:t>
            </a:r>
            <a:endParaRPr lang="en-US" sz="1200" kern="1200"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12</a:t>
            </a:fld>
            <a:endParaRPr lang="en-US" dirty="0"/>
          </a:p>
        </p:txBody>
      </p:sp>
    </p:spTree>
    <p:extLst>
      <p:ext uri="{BB962C8B-B14F-4D97-AF65-F5344CB8AC3E}">
        <p14:creationId xmlns:p14="http://schemas.microsoft.com/office/powerpoint/2010/main" val="1224108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Many of the pioneers in</a:t>
            </a:r>
            <a:r>
              <a:rPr lang="en-US" sz="1400" baseline="0" dirty="0" smtClean="0"/>
              <a:t> the field such as K</a:t>
            </a:r>
            <a:r>
              <a:rPr lang="en-US" sz="1400" dirty="0" smtClean="0"/>
              <a:t>imberly Craig, </a:t>
            </a:r>
            <a:r>
              <a:rPr lang="en-US" sz="1400" baseline="0" dirty="0" smtClean="0"/>
              <a:t>CEO of CHEEERS Recovery Center, and a former PPW grantee, in Phoenix, AZ, have become part of the change in how men are viewed.  She recalls that: </a:t>
            </a:r>
            <a:r>
              <a:rPr lang="en-US" sz="1400" b="1" baseline="0" dirty="0" smtClean="0"/>
              <a:t>(READ QUOTE BELOW)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“Men were often viewed as so dangerous to women seeking services that we didn’t allow them to enter the campus of a residential treatment program, regardless as to whether or not there was a history that supported the concern. Not many of us would tolerate a policy such as that for the women we serve. As providers many of us believed that engaging men in services or allowing them to have contact with the woman in the program increased her likelihood of leaving treatment before she completed it. Our policy was really driven by fear around her leaving treatment.  Somehow we thought if we could just keep him away we could break the spell…I think most of us that have worked in the field for many years know that was flawed thinking.“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Do you have any thoughts about what Kimberly shared?</a:t>
            </a:r>
          </a:p>
          <a:p>
            <a:pPr marL="342900" indent="-342900">
              <a:buFont typeface="Arial" panose="020B0604020202020204" pitchFamily="34" charset="0"/>
              <a:buChar char="•"/>
            </a:pP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13</a:t>
            </a:fld>
            <a:endParaRPr lang="en-US" dirty="0"/>
          </a:p>
        </p:txBody>
      </p:sp>
    </p:spTree>
    <p:extLst>
      <p:ext uri="{BB962C8B-B14F-4D97-AF65-F5344CB8AC3E}">
        <p14:creationId xmlns:p14="http://schemas.microsoft.com/office/powerpoint/2010/main" val="94413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we know about fathers that has implications for treatment?</a:t>
            </a:r>
            <a:endParaRPr lang="en-US" dirty="0"/>
          </a:p>
        </p:txBody>
      </p:sp>
      <p:sp>
        <p:nvSpPr>
          <p:cNvPr id="4" name="Slide Number Placeholder 3"/>
          <p:cNvSpPr>
            <a:spLocks noGrp="1"/>
          </p:cNvSpPr>
          <p:nvPr>
            <p:ph type="sldNum" sz="quarter" idx="10"/>
          </p:nvPr>
        </p:nvSpPr>
        <p:spPr/>
        <p:txBody>
          <a:bodyPr/>
          <a:lstStyle/>
          <a:p>
            <a:fld id="{8697817B-ADDA-4C3B-B348-A939188AA8EB}" type="slidenum">
              <a:rPr lang="en-US" smtClean="0"/>
              <a:t>14</a:t>
            </a:fld>
            <a:endParaRPr lang="en-US" dirty="0"/>
          </a:p>
        </p:txBody>
      </p:sp>
    </p:spTree>
    <p:extLst>
      <p:ext uri="{BB962C8B-B14F-4D97-AF65-F5344CB8AC3E}">
        <p14:creationId xmlns:p14="http://schemas.microsoft.com/office/powerpoint/2010/main" val="349751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What do we know about men as parents that has implications for assessment and treatment?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342900" lvl="0" indent="-342900">
              <a:buAutoNum type="arabicPeriod"/>
            </a:pPr>
            <a:r>
              <a:rPr lang="en-US" sz="1200" kern="1200" dirty="0" smtClean="0">
                <a:solidFill>
                  <a:schemeClr val="tx1"/>
                </a:solidFill>
                <a:effectLst/>
                <a:latin typeface="+mn-lt"/>
                <a:ea typeface="+mn-ea"/>
                <a:cs typeface="+mn-cs"/>
              </a:rPr>
              <a:t>Fathering is a developmental concern for men.</a:t>
            </a:r>
            <a:r>
              <a:rPr lang="en-US" dirty="0" smtClean="0"/>
              <a:t> </a:t>
            </a:r>
            <a:r>
              <a:rPr lang="en-US" kern="1200" dirty="0" smtClean="0">
                <a:effectLst/>
                <a:latin typeface="+mn-lt"/>
                <a:ea typeface="+mn-ea"/>
                <a:cs typeface="+mn-cs"/>
              </a:rPr>
              <a:t>Even as boys, young men think about partnerships and parenting as a developmental concern for them as men.</a:t>
            </a:r>
            <a:r>
              <a:rPr lang="en-US" dirty="0" smtClean="0"/>
              <a:t> </a:t>
            </a:r>
          </a:p>
          <a:p>
            <a:pPr lvl="1"/>
            <a:endParaRPr lang="en-US" dirty="0" smtClean="0"/>
          </a:p>
          <a:p>
            <a:pPr marL="342900" indent="-342900">
              <a:buAutoNum type="arabicPeriod"/>
            </a:pPr>
            <a:r>
              <a:rPr lang="en-US" kern="1200" dirty="0" smtClean="0">
                <a:effectLst/>
                <a:latin typeface="+mn-lt"/>
                <a:ea typeface="+mn-ea"/>
                <a:cs typeface="+mn-cs"/>
              </a:rPr>
              <a:t>Fathering affects the behavioral health of men and the behavioral health of men affects their capacity to be an effective parent.</a:t>
            </a:r>
            <a:r>
              <a:rPr lang="en-US" dirty="0" smtClean="0"/>
              <a:t> R</a:t>
            </a:r>
            <a:r>
              <a:rPr lang="en-US" kern="1200" dirty="0" smtClean="0">
                <a:effectLst/>
                <a:latin typeface="+mn-lt"/>
                <a:ea typeface="+mn-ea"/>
                <a:cs typeface="+mn-cs"/>
              </a:rPr>
              <a:t>esearch suggests that the mental/behavioral health of men deteriorates following separation from their children.</a:t>
            </a:r>
            <a:r>
              <a:rPr lang="en-US" dirty="0" smtClean="0"/>
              <a:t> </a:t>
            </a:r>
            <a:r>
              <a:rPr lang="en-US" kern="1200" dirty="0" smtClean="0">
                <a:effectLst/>
                <a:latin typeface="+mn-lt"/>
                <a:ea typeface="+mn-ea"/>
                <a:cs typeface="+mn-cs"/>
              </a:rPr>
              <a:t>For example, men become more depressed and are more likely to use substances after being separated from their children because of a marital separation.</a:t>
            </a:r>
            <a:r>
              <a:rPr lang="en-US" dirty="0" smtClean="0"/>
              <a:t> </a:t>
            </a:r>
            <a:r>
              <a:rPr lang="en-US" kern="1200" dirty="0" smtClean="0">
                <a:effectLst/>
                <a:latin typeface="+mn-lt"/>
                <a:ea typeface="+mn-ea"/>
                <a:cs typeface="+mn-cs"/>
              </a:rPr>
              <a:t>We also know that, like women, men with </a:t>
            </a:r>
            <a:r>
              <a:rPr lang="en-US" dirty="0" smtClean="0"/>
              <a:t>mental/behavioral health </a:t>
            </a:r>
            <a:r>
              <a:rPr lang="en-US" kern="1200" dirty="0" smtClean="0">
                <a:effectLst/>
                <a:latin typeface="+mn-lt"/>
                <a:ea typeface="+mn-ea"/>
                <a:cs typeface="+mn-cs"/>
              </a:rPr>
              <a:t>problems have difficulty functioning effectively as a parent.</a:t>
            </a:r>
            <a:r>
              <a:rPr lang="en-US" dirty="0" smtClean="0"/>
              <a:t> </a:t>
            </a:r>
            <a:r>
              <a:rPr lang="en-US" kern="1200" dirty="0" smtClean="0">
                <a:effectLst/>
                <a:latin typeface="+mn-lt"/>
                <a:ea typeface="+mn-ea"/>
                <a:cs typeface="+mn-cs"/>
              </a:rPr>
              <a:t>One implication is the possibility of creating cycles of improvement for men, such that improvements in the mental/behavioral health of men lead to improvements in their parenting which lead to further improvements in their mental/behavioral health over time.</a:t>
            </a:r>
            <a:endParaRPr lang="en-US" dirty="0" smtClean="0"/>
          </a:p>
          <a:p>
            <a:pPr lvl="1"/>
            <a:endParaRPr lang="en-US" dirty="0" smtClean="0"/>
          </a:p>
          <a:p>
            <a:pPr marL="342900" indent="-342900">
              <a:buAutoNum type="arabicPeriod"/>
            </a:pPr>
            <a:r>
              <a:rPr lang="en-US" dirty="0" smtClean="0"/>
              <a:t>Men </a:t>
            </a:r>
            <a:r>
              <a:rPr lang="en-US" kern="1200" dirty="0" smtClean="0">
                <a:effectLst/>
                <a:latin typeface="+mn-lt"/>
                <a:ea typeface="+mn-ea"/>
                <a:cs typeface="+mn-cs"/>
              </a:rPr>
              <a:t>have less social support for fathering than women do for mothering.</a:t>
            </a:r>
            <a:r>
              <a:rPr lang="en-US" dirty="0" smtClean="0"/>
              <a:t> </a:t>
            </a:r>
            <a:r>
              <a:rPr lang="en-US" sz="1200" kern="1200" dirty="0" smtClean="0">
                <a:solidFill>
                  <a:schemeClr val="tx1"/>
                </a:solidFill>
                <a:effectLst/>
                <a:latin typeface="+mn-lt"/>
                <a:ea typeface="+mn-ea"/>
                <a:cs typeface="+mn-cs"/>
              </a:rPr>
              <a:t>Partially because of the way women are socialized, women have greater support from grandmothers, aunts, sisters, friends etc. around parenting than men do. </a:t>
            </a:r>
            <a:r>
              <a:rPr lang="en-US" kern="1200" dirty="0" smtClean="0">
                <a:effectLst/>
                <a:latin typeface="+mn-lt"/>
                <a:ea typeface="+mn-ea"/>
                <a:cs typeface="+mn-cs"/>
              </a:rPr>
              <a:t>Generally parenting is not an issue that men talk about when they are out socially as a group.</a:t>
            </a:r>
            <a:r>
              <a:rPr lang="en-US" dirty="0" smtClean="0"/>
              <a:t> </a:t>
            </a:r>
            <a:r>
              <a:rPr lang="en-US" kern="1200" dirty="0" smtClean="0">
                <a:solidFill>
                  <a:schemeClr val="tx1"/>
                </a:solidFill>
                <a:effectLst/>
                <a:latin typeface="+mn-lt"/>
                <a:ea typeface="+mn-ea"/>
                <a:cs typeface="+mn-cs"/>
              </a:rPr>
              <a:t>There has been increasing call for finding ways to get men social supports in a formal or informal way.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15</a:t>
            </a:fld>
            <a:endParaRPr lang="en-US" dirty="0"/>
          </a:p>
        </p:txBody>
      </p:sp>
    </p:spTree>
    <p:extLst>
      <p:ext uri="{BB962C8B-B14F-4D97-AF65-F5344CB8AC3E}">
        <p14:creationId xmlns:p14="http://schemas.microsoft.com/office/powerpoint/2010/main" val="944496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4. Fathering is vulnerable to:</a:t>
            </a:r>
          </a:p>
          <a:p>
            <a:pPr lvl="0"/>
            <a:endParaRPr lang="en-US" sz="1200" kern="1200" dirty="0" smtClean="0">
              <a:solidFill>
                <a:schemeClr val="tx1"/>
              </a:solidFill>
              <a:effectLst/>
              <a:latin typeface="+mn-lt"/>
              <a:ea typeface="+mn-ea"/>
              <a:cs typeface="+mn-cs"/>
            </a:endParaRPr>
          </a:p>
          <a:p>
            <a:pPr lvl="1"/>
            <a:r>
              <a:rPr lang="en-US" dirty="0" smtClean="0"/>
              <a:t>a) </a:t>
            </a:r>
            <a:r>
              <a:rPr lang="en-US" sz="1200" i="1" kern="1200" dirty="0" smtClean="0">
                <a:solidFill>
                  <a:schemeClr val="tx1"/>
                </a:solidFill>
                <a:effectLst/>
                <a:latin typeface="+mn-lt"/>
                <a:ea typeface="+mn-ea"/>
                <a:cs typeface="+mn-cs"/>
              </a:rPr>
              <a:t>Quality of relationship with co-parent </a:t>
            </a:r>
            <a:r>
              <a:rPr lang="en-US" sz="1200" kern="1200" dirty="0" smtClean="0">
                <a:solidFill>
                  <a:schemeClr val="tx1"/>
                </a:solidFill>
                <a:effectLst/>
                <a:latin typeface="+mn-lt"/>
                <a:ea typeface="+mn-ea"/>
                <a:cs typeface="+mn-cs"/>
              </a:rPr>
              <a:t>– When men are involved in conflictual relationships with their partner, they tend to withdraw from their role with their children. </a:t>
            </a:r>
            <a:r>
              <a:rPr lang="en-US" sz="1200" kern="1200" dirty="0" smtClean="0">
                <a:effectLst/>
                <a:latin typeface="+mn-lt"/>
                <a:ea typeface="+mn-ea"/>
                <a:cs typeface="+mn-cs"/>
              </a:rPr>
              <a:t>Particularly when a couple ends their sexual partnership, the single best predictor of whether men will remain involved with their children in a positive manner is the quality of his relationship with the mother of his children. If the parents can somehow get along as parents, men are more likel</a:t>
            </a:r>
            <a:r>
              <a:rPr lang="en-US" dirty="0" smtClean="0"/>
              <a:t>y to remain involved. If they cannot, men are more likely to stay away to avoid conflict with the mothers of their children.</a:t>
            </a:r>
          </a:p>
          <a:p>
            <a:pPr marL="685800" lvl="1" indent="-228600">
              <a:buAutoNum type="alphaLcParenR"/>
            </a:pPr>
            <a:endParaRPr lang="en-US" sz="1200" kern="1200" dirty="0" smtClean="0">
              <a:effectLst/>
            </a:endParaRPr>
          </a:p>
          <a:p>
            <a:pPr lvl="1"/>
            <a:r>
              <a:rPr lang="en-US" sz="1200" kern="1200" dirty="0" smtClean="0">
                <a:effectLst/>
                <a:latin typeface="+mn-lt"/>
                <a:ea typeface="+mn-ea"/>
                <a:cs typeface="+mn-cs"/>
              </a:rPr>
              <a:t>b) </a:t>
            </a:r>
            <a:r>
              <a:rPr lang="en-US" sz="1200" i="1" kern="1200" dirty="0" smtClean="0">
                <a:effectLst/>
                <a:latin typeface="+mn-lt"/>
                <a:ea typeface="+mn-ea"/>
                <a:cs typeface="+mn-cs"/>
              </a:rPr>
              <a:t>Employment status of the father </a:t>
            </a:r>
            <a:r>
              <a:rPr lang="en-US" sz="1200" kern="1200" dirty="0" smtClean="0">
                <a:effectLst/>
                <a:latin typeface="+mn-lt"/>
                <a:ea typeface="+mn-ea"/>
                <a:cs typeface="+mn-cs"/>
              </a:rPr>
              <a:t>– If men are not employed and not able to contribute financially, then they are more likely to withdraw from parenting roles. </a:t>
            </a:r>
          </a:p>
          <a:p>
            <a:pPr lvl="1"/>
            <a:endParaRPr lang="en-US" sz="1200" kern="1200" dirty="0" smtClean="0">
              <a:effectLst/>
              <a:latin typeface="+mn-lt"/>
              <a:ea typeface="+mn-ea"/>
              <a:cs typeface="+mn-cs"/>
            </a:endParaRPr>
          </a:p>
          <a:p>
            <a:pPr lvl="1"/>
            <a:r>
              <a:rPr lang="en-US" sz="1200" kern="1200" dirty="0" smtClean="0">
                <a:effectLst/>
                <a:latin typeface="+mn-lt"/>
                <a:ea typeface="+mn-ea"/>
                <a:cs typeface="+mn-cs"/>
              </a:rPr>
              <a:t>c) </a:t>
            </a:r>
            <a:r>
              <a:rPr lang="en-US" sz="1200" i="1" kern="1200" dirty="0" smtClean="0">
                <a:effectLst/>
                <a:latin typeface="+mn-lt"/>
                <a:ea typeface="+mn-ea"/>
                <a:cs typeface="+mn-cs"/>
              </a:rPr>
              <a:t>Age and biological status of the child </a:t>
            </a:r>
            <a:r>
              <a:rPr lang="en-US" sz="1200" kern="1200" dirty="0" smtClean="0">
                <a:effectLst/>
                <a:latin typeface="+mn-lt"/>
                <a:ea typeface="+mn-ea"/>
                <a:cs typeface="+mn-cs"/>
              </a:rPr>
              <a:t>– Men are also generally more likely to be involved with younger children and with children who are their biological children. </a:t>
            </a:r>
          </a:p>
          <a:p>
            <a:r>
              <a:rPr lang="en-US" sz="1200" kern="1200" dirty="0" smtClean="0">
                <a:effectLst/>
                <a:latin typeface="+mn-lt"/>
                <a:ea typeface="+mn-ea"/>
                <a:cs typeface="+mn-cs"/>
              </a:rPr>
              <a:t> </a:t>
            </a:r>
          </a:p>
          <a:p>
            <a:r>
              <a:rPr lang="en-US" sz="1200" kern="1200" dirty="0" smtClean="0">
                <a:effectLst/>
                <a:latin typeface="+mn-lt"/>
                <a:ea typeface="+mn-ea"/>
                <a:cs typeface="+mn-cs"/>
              </a:rPr>
              <a:t>5. Absent fathers are more present than policymakers and providers believe they are.</a:t>
            </a:r>
            <a:r>
              <a:rPr lang="en-US" sz="1200" kern="1200" baseline="0" dirty="0" smtClean="0">
                <a:effectLst/>
                <a:latin typeface="+mn-lt"/>
                <a:ea typeface="+mn-ea"/>
                <a:cs typeface="+mn-cs"/>
              </a:rPr>
              <a:t> </a:t>
            </a:r>
            <a:r>
              <a:rPr lang="en-US" sz="1200" kern="1200" dirty="0" smtClean="0">
                <a:effectLst/>
                <a:latin typeface="+mn-lt"/>
                <a:ea typeface="+mn-ea"/>
                <a:cs typeface="+mn-cs"/>
              </a:rPr>
              <a:t>Fathers </a:t>
            </a:r>
            <a:r>
              <a:rPr lang="en-US" dirty="0" smtClean="0"/>
              <a:t>who who </a:t>
            </a:r>
            <a:r>
              <a:rPr lang="en-US" sz="1200" kern="1200" dirty="0" smtClean="0">
                <a:effectLst/>
                <a:latin typeface="+mn-lt"/>
                <a:ea typeface="+mn-ea"/>
                <a:cs typeface="+mn-cs"/>
              </a:rPr>
              <a:t>we think are “absent” have repeatedly been found to be far more present in the lives of women and children than policy makers and providers believe.  </a:t>
            </a:r>
          </a:p>
          <a:p>
            <a:r>
              <a:rPr lang="en-US" sz="1200" kern="1200" dirty="0" smtClean="0">
                <a:effectLst/>
                <a:latin typeface="+mn-lt"/>
                <a:ea typeface="+mn-ea"/>
                <a:cs typeface="+mn-cs"/>
              </a:rPr>
              <a:t> </a:t>
            </a:r>
          </a:p>
          <a:p>
            <a:pPr lvl="0"/>
            <a:r>
              <a:rPr lang="en-US" sz="1200" kern="1200" dirty="0" smtClean="0">
                <a:solidFill>
                  <a:schemeClr val="tx1"/>
                </a:solidFill>
                <a:effectLst/>
                <a:latin typeface="+mn-lt"/>
                <a:ea typeface="+mn-ea"/>
                <a:cs typeface="+mn-cs"/>
              </a:rPr>
              <a:t>6. Most human service systems more actively engage women in their </a:t>
            </a:r>
            <a:r>
              <a:rPr lang="en-US" dirty="0" smtClean="0"/>
              <a:t>roles roles </a:t>
            </a:r>
            <a:r>
              <a:rPr lang="en-US" sz="1200" kern="1200" dirty="0" smtClean="0">
                <a:solidFill>
                  <a:schemeClr val="tx1"/>
                </a:solidFill>
                <a:effectLst/>
                <a:latin typeface="+mn-lt"/>
                <a:ea typeface="+mn-ea"/>
                <a:cs typeface="+mn-cs"/>
              </a:rPr>
              <a:t>as mothers than they engage men in their roles as fathers.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16</a:t>
            </a:fld>
            <a:endParaRPr lang="en-US" dirty="0"/>
          </a:p>
        </p:txBody>
      </p:sp>
    </p:spTree>
    <p:extLst>
      <p:ext uri="{BB962C8B-B14F-4D97-AF65-F5344CB8AC3E}">
        <p14:creationId xmlns:p14="http://schemas.microsoft.com/office/powerpoint/2010/main" val="1572374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effectLst/>
                <a:latin typeface="+mn-lt"/>
                <a:ea typeface="+mn-ea"/>
                <a:cs typeface="+mn-cs"/>
              </a:rPr>
              <a:t>Remind participant about the </a:t>
            </a:r>
            <a:r>
              <a:rPr lang="en-US" dirty="0" smtClean="0"/>
              <a:t>“</a:t>
            </a:r>
            <a:r>
              <a:rPr lang="en-US" i="1" kern="1200" dirty="0" smtClean="0">
                <a:effectLst/>
                <a:latin typeface="+mn-lt"/>
                <a:ea typeface="+mn-ea"/>
                <a:cs typeface="+mn-cs"/>
              </a:rPr>
              <a:t>What </a:t>
            </a:r>
            <a:r>
              <a:rPr lang="en-US" i="1" dirty="0" smtClean="0"/>
              <a:t>do we know about men as partners and parents?” </a:t>
            </a:r>
            <a:r>
              <a:rPr lang="en-US" dirty="0" smtClean="0"/>
              <a:t>questionnaire </a:t>
            </a:r>
            <a:r>
              <a:rPr lang="en-US" kern="1200" dirty="0" smtClean="0">
                <a:effectLst/>
                <a:latin typeface="+mn-lt"/>
                <a:ea typeface="+mn-ea"/>
                <a:cs typeface="+mn-cs"/>
              </a:rPr>
              <a:t>they filled out at the start of the session.</a:t>
            </a:r>
            <a:r>
              <a:rPr lang="en-US" dirty="0" smtClean="0"/>
              <a:t> </a:t>
            </a:r>
          </a:p>
          <a:p>
            <a:endParaRPr lang="en-US" kern="1200" dirty="0" smtClean="0">
              <a:effectLst/>
              <a:latin typeface="+mn-lt"/>
              <a:ea typeface="+mn-ea"/>
              <a:cs typeface="+mn-cs"/>
            </a:endParaRPr>
          </a:p>
          <a:p>
            <a:r>
              <a:rPr lang="en-US" kern="1200" dirty="0" smtClean="0">
                <a:effectLst/>
                <a:latin typeface="+mn-lt"/>
                <a:ea typeface="+mn-ea"/>
                <a:cs typeface="+mn-cs"/>
              </a:rPr>
              <a:t>Have them turn to </a:t>
            </a:r>
            <a:r>
              <a:rPr lang="en-US" b="1" kern="1200" dirty="0" smtClean="0">
                <a:effectLst/>
                <a:latin typeface="+mn-lt"/>
                <a:ea typeface="+mn-ea"/>
                <a:cs typeface="+mn-cs"/>
              </a:rPr>
              <a:t>page 108-115 in participant </a:t>
            </a:r>
            <a:r>
              <a:rPr lang="en-US" b="1" dirty="0" smtClean="0"/>
              <a:t>manual </a:t>
            </a:r>
            <a:r>
              <a:rPr lang="en-US" kern="1200" dirty="0" smtClean="0">
                <a:effectLst/>
                <a:latin typeface="+mn-lt"/>
                <a:ea typeface="+mn-ea"/>
                <a:cs typeface="+mn-cs"/>
              </a:rPr>
              <a:t>to view the correct responses and explanations.</a:t>
            </a:r>
            <a:r>
              <a:rPr lang="en-US" dirty="0" smtClean="0"/>
              <a:t> </a:t>
            </a:r>
            <a:r>
              <a:rPr lang="en-US" kern="1200" dirty="0" smtClean="0">
                <a:effectLst/>
                <a:latin typeface="+mn-lt"/>
                <a:ea typeface="+mn-ea"/>
                <a:cs typeface="+mn-cs"/>
              </a:rPr>
              <a:t>Give participants a few minutes to read over the responses.</a:t>
            </a:r>
            <a:r>
              <a:rPr lang="en-US" dirty="0" smtClean="0"/>
              <a:t> </a:t>
            </a:r>
            <a:endParaRPr lang="en-US" dirty="0" smtClean="0">
              <a:ea typeface="+mn-ea"/>
              <a:cs typeface="+mn-cs"/>
            </a:endParaRPr>
          </a:p>
          <a:p>
            <a:endParaRPr lang="en-US" dirty="0" smtClean="0"/>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if anyone got them all correct? All but one correct? Reward with small candy or treat.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a:t>
            </a:r>
            <a:r>
              <a:rPr lang="en-US" dirty="0" smtClean="0"/>
              <a:t>“</a:t>
            </a:r>
            <a:r>
              <a:rPr lang="en-US" sz="1200" i="1" kern="1200" dirty="0" smtClean="0">
                <a:solidFill>
                  <a:schemeClr val="tx1"/>
                </a:solidFill>
                <a:effectLst/>
                <a:latin typeface="+mn-lt"/>
                <a:ea typeface="+mn-ea"/>
                <a:cs typeface="+mn-cs"/>
              </a:rPr>
              <a:t>Which of these answers do you think programs find most surprising</a:t>
            </a:r>
            <a:r>
              <a:rPr lang="en-US" i="1" dirty="0" smtClean="0"/>
              <a:t>?”</a:t>
            </a:r>
            <a:r>
              <a:rPr lang="en-US" dirty="0" smtClean="0"/>
              <a:t> </a:t>
            </a:r>
            <a:r>
              <a:rPr lang="en-US" sz="1200" kern="1200" dirty="0" smtClean="0">
                <a:solidFill>
                  <a:schemeClr val="tx1"/>
                </a:solidFill>
                <a:effectLst/>
                <a:latin typeface="+mn-lt"/>
                <a:ea typeface="+mn-ea"/>
                <a:cs typeface="+mn-cs"/>
              </a:rPr>
              <a:t>Have them work in dyads</a:t>
            </a:r>
            <a:r>
              <a:rPr lang="en-US" sz="1200" kern="1200" baseline="0" dirty="0" smtClean="0">
                <a:solidFill>
                  <a:schemeClr val="tx1"/>
                </a:solidFill>
                <a:effectLst/>
                <a:latin typeface="+mn-lt"/>
                <a:ea typeface="+mn-ea"/>
                <a:cs typeface="+mn-cs"/>
              </a:rPr>
              <a:t> or table groups for 1 minute </a:t>
            </a:r>
            <a:r>
              <a:rPr lang="en-US" dirty="0" smtClean="0"/>
              <a:t>or </a:t>
            </a:r>
            <a:r>
              <a:rPr lang="en-US" sz="1200" kern="1200" baseline="0" dirty="0" smtClean="0">
                <a:solidFill>
                  <a:schemeClr val="tx1"/>
                </a:solidFill>
                <a:effectLst/>
                <a:latin typeface="+mn-lt"/>
                <a:ea typeface="+mn-ea"/>
                <a:cs typeface="+mn-cs"/>
              </a:rPr>
              <a:t>less.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Elicit quick sharing of results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larger group from a couple</a:t>
            </a:r>
            <a:r>
              <a:rPr lang="en-US" sz="1200" kern="1200" baseline="0" dirty="0" smtClean="0">
                <a:solidFill>
                  <a:schemeClr val="tx1"/>
                </a:solidFill>
                <a:effectLst/>
                <a:latin typeface="+mn-lt"/>
                <a:ea typeface="+mn-ea"/>
                <a:cs typeface="+mn-cs"/>
              </a:rPr>
              <a:t> of dyads or tables and ask for show of hands of others with similar answers</a:t>
            </a:r>
            <a:r>
              <a:rPr lang="en-US" sz="1200" kern="1200" dirty="0" smtClean="0">
                <a:solidFill>
                  <a:schemeClr val="tx1"/>
                </a:solidFill>
                <a:effectLst/>
                <a:latin typeface="+mn-lt"/>
                <a:ea typeface="+mn-ea"/>
                <a:cs typeface="+mn-cs"/>
              </a:rPr>
              <a:t>. Reward those who share with small candy or treat.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Note and elicit from group any patterns in the answers that emerge.</a:t>
            </a:r>
          </a:p>
          <a:p>
            <a:endParaRPr lang="en-US" sz="1200" kern="1200" dirty="0" smtClean="0">
              <a:solidFill>
                <a:schemeClr val="tx1"/>
              </a:solidFill>
              <a:effectLst/>
              <a:latin typeface="+mn-lt"/>
              <a:ea typeface="+mn-ea"/>
              <a:cs typeface="+mn-cs"/>
            </a:endParaRPr>
          </a:p>
          <a:p>
            <a:pPr>
              <a:defRPr/>
            </a:pPr>
            <a:r>
              <a:rPr lang="en-US" b="1" i="1" baseline="0" dirty="0" smtClean="0"/>
              <a:t>Note to trainer: </a:t>
            </a:r>
            <a:r>
              <a:rPr lang="en-US" b="0" i="0" dirty="0" smtClean="0"/>
              <a:t>Modify </a:t>
            </a:r>
            <a:r>
              <a:rPr lang="en-US" b="0" i="0" baseline="0" dirty="0" smtClean="0"/>
              <a:t>this activity based on the audience and time constraints.</a:t>
            </a:r>
            <a:r>
              <a:rPr lang="en-US" b="0" i="0" dirty="0" smtClean="0"/>
              <a:t>  </a:t>
            </a:r>
          </a:p>
          <a:p>
            <a:endParaRPr lang="en-US" b="1" i="1"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17</a:t>
            </a:fld>
            <a:endParaRPr lang="en-US" dirty="0"/>
          </a:p>
        </p:txBody>
      </p:sp>
    </p:spTree>
    <p:extLst>
      <p:ext uri="{BB962C8B-B14F-4D97-AF65-F5344CB8AC3E}">
        <p14:creationId xmlns:p14="http://schemas.microsoft.com/office/powerpoint/2010/main" val="1993354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K</a:t>
            </a:r>
            <a:r>
              <a:rPr lang="en-US" sz="1200" dirty="0" smtClean="0"/>
              <a:t>imberly Craig, </a:t>
            </a:r>
            <a:r>
              <a:rPr lang="en-US" sz="1200" baseline="0" dirty="0" smtClean="0"/>
              <a:t>CEO of CHEEERS Recovery Center, and a former PPW grantee, has some thoughts on changing how we regard men and fathers in our programs:</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we look at what is “real” about fathering and male involvement, it may be useful to make comparisons to what we as providers know or believe to be true about the women  we serve in our programs. For example, we know that sometimes women decide not to parent, and not all women are born with maternal desire or instinct. Could we say the same about men?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 women’s service providers we are too savvy to make statements, assumptions, or stereotype that </a:t>
            </a:r>
            <a:r>
              <a:rPr lang="en-US" sz="1200" b="0"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women want to parent.</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o, it seems fair to say not </a:t>
            </a:r>
            <a:r>
              <a:rPr lang="en-US" sz="1200" b="0" kern="120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men want to parent.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also know that often women who chose to not parent their children, or who are struggling with the devastation and consequences of a substance use disorder which has resulted in separation from their children, are often judged harshly by society. Do we agree on that? Perhaps we do, and now let’s consider if we believe men are judged as harshly for not fulfilling paternal roles and responsibly? Perhaps men receive a different form of stereotyping and judgment from society?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 women’s service providers many of us are highly aware of the societal pressures and stigma that women face around parenting and we would not tolerate or allow anyone to make assumptions about a woman’s maternal instinct or ability to parent her children when she is active with her illness of substance use disorder or mental health issues. What if we extended that belief and position to men and fathers?  What if we made no assumptions or judgments regarding men who are not currently parenting their children? What if we approached all men with the same unconditional positive regard we have extended women for years? Would it change things in our program?”</a:t>
            </a:r>
          </a:p>
          <a:p>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18</a:t>
            </a:fld>
            <a:endParaRPr lang="en-US" dirty="0"/>
          </a:p>
        </p:txBody>
      </p:sp>
    </p:spTree>
    <p:extLst>
      <p:ext uri="{BB962C8B-B14F-4D97-AF65-F5344CB8AC3E}">
        <p14:creationId xmlns:p14="http://schemas.microsoft.com/office/powerpoint/2010/main" val="2332252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So, what is a PPW program that actively includes fathers like? What perspectives can they offer about including fathers? </a:t>
            </a:r>
            <a:r>
              <a:rPr lang="en-US" sz="1200" kern="1200" dirty="0" smtClean="0">
                <a:solidFill>
                  <a:schemeClr val="tx1"/>
                </a:solidFill>
                <a:effectLst/>
                <a:latin typeface="+mn-lt"/>
                <a:ea typeface="+mn-ea"/>
                <a:cs typeface="+mn-cs"/>
              </a:rPr>
              <a:t>This video features senior staff at </a:t>
            </a:r>
            <a:r>
              <a:rPr lang="en-US" sz="1200" i="0" kern="1200" dirty="0" smtClean="0">
                <a:solidFill>
                  <a:schemeClr val="tx1"/>
                </a:solidFill>
                <a:effectLst/>
                <a:latin typeface="+mn-lt"/>
                <a:ea typeface="+mn-ea"/>
                <a:cs typeface="+mn-cs"/>
              </a:rPr>
              <a:t>Shields for Families</a:t>
            </a:r>
            <a:r>
              <a:rPr lang="en-US" sz="1200" kern="1200" dirty="0" smtClean="0">
                <a:solidFill>
                  <a:schemeClr val="tx1"/>
                </a:solidFill>
                <a:effectLst/>
                <a:latin typeface="+mn-lt"/>
                <a:ea typeface="+mn-ea"/>
                <a:cs typeface="+mn-cs"/>
              </a:rPr>
              <a:t>, a program that has been delivering family-centered care to pregnant and postpartum women for 25 years. (Provide a little background on Shields if group has not seen “Bring Them All” documentary or completed the Family-Centered Care Modules).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Let’s listen.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Note</a:t>
            </a:r>
            <a:r>
              <a:rPr lang="en-US" sz="1200" b="1" i="1" kern="1200" baseline="0" dirty="0" smtClean="0">
                <a:solidFill>
                  <a:schemeClr val="tx1"/>
                </a:solidFill>
                <a:effectLst/>
                <a:latin typeface="+mn-lt"/>
                <a:ea typeface="+mn-ea"/>
                <a:cs typeface="+mn-cs"/>
              </a:rPr>
              <a:t> to trainer</a:t>
            </a:r>
            <a:r>
              <a:rPr lang="en-US" sz="1200" kern="1200" baseline="0" dirty="0" smtClean="0">
                <a:solidFill>
                  <a:schemeClr val="tx1"/>
                </a:solidFill>
                <a:effectLst/>
                <a:latin typeface="+mn-lt"/>
                <a:ea typeface="+mn-ea"/>
                <a:cs typeface="+mn-cs"/>
              </a:rPr>
              <a:t>: This video is 3:07 minutes long and also available online at https://vimeopro.com/attcnetwork/bring-them-all/video/236123916. </a:t>
            </a:r>
            <a:endParaRPr lang="en-US" sz="1200" kern="120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97817B-ADDA-4C3B-B348-A939188AA8E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8873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While we are waiting for everyone to join us, please complete the checklist, “What do we know about men</a:t>
            </a:r>
            <a:r>
              <a:rPr lang="en-US" sz="1400" baseline="0" dirty="0" smtClean="0"/>
              <a:t> as partners and parents?” on </a:t>
            </a:r>
            <a:r>
              <a:rPr lang="en-US" sz="1400" b="1" baseline="0" dirty="0" smtClean="0"/>
              <a:t>pages 92-93 </a:t>
            </a:r>
            <a:r>
              <a:rPr lang="en-US" sz="1400" baseline="0" dirty="0" smtClean="0"/>
              <a:t>of the participant manual. We will review the results of this checklist later in the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2</a:t>
            </a:fld>
            <a:endParaRPr lang="en-US" dirty="0"/>
          </a:p>
        </p:txBody>
      </p:sp>
    </p:spTree>
    <p:extLst>
      <p:ext uri="{BB962C8B-B14F-4D97-AF65-F5344CB8AC3E}">
        <p14:creationId xmlns:p14="http://schemas.microsoft.com/office/powerpoint/2010/main" val="4276115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ACTIVITY: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Quickly divide participants in two large groups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left side and right side of room, every other table, etc.).  </a:t>
            </a:r>
          </a:p>
          <a:p>
            <a:r>
              <a:rPr lang="en-US" sz="1200" kern="1200" dirty="0" smtClean="0">
                <a:solidFill>
                  <a:schemeClr val="tx1"/>
                </a:solidFill>
                <a:effectLst/>
                <a:latin typeface="+mn-lt"/>
                <a:ea typeface="+mn-ea"/>
                <a:cs typeface="+mn-cs"/>
              </a:rPr>
              <a:t>Assign each group one of two questions (see below). </a:t>
            </a:r>
          </a:p>
          <a:p>
            <a:r>
              <a:rPr lang="en-US" sz="1200" kern="1200" dirty="0" smtClean="0">
                <a:solidFill>
                  <a:schemeClr val="tx1"/>
                </a:solidFill>
                <a:effectLst/>
                <a:latin typeface="+mn-lt"/>
                <a:ea typeface="+mn-ea"/>
                <a:cs typeface="+mn-cs"/>
              </a:rPr>
              <a:t>In dyads or at their table, have participants discuss the question for 2-3 minutes and then report out.</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Group 1: What were your thoughts as you listened to the staff perspectives about including men in their program?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Group</a:t>
            </a:r>
            <a:r>
              <a:rPr lang="en-US" sz="1200" i="1" kern="1200" baseline="0" dirty="0" smtClean="0">
                <a:solidFill>
                  <a:schemeClr val="tx1"/>
                </a:solidFill>
                <a:effectLst/>
                <a:latin typeface="+mn-lt"/>
                <a:ea typeface="+mn-ea"/>
                <a:cs typeface="+mn-cs"/>
              </a:rPr>
              <a:t> 2: </a:t>
            </a:r>
            <a:r>
              <a:rPr lang="en-US" sz="1200" i="1" kern="1200" dirty="0" smtClean="0">
                <a:solidFill>
                  <a:schemeClr val="tx1"/>
                </a:solidFill>
                <a:effectLst/>
                <a:latin typeface="+mn-lt"/>
                <a:ea typeface="+mn-ea"/>
                <a:cs typeface="+mn-cs"/>
              </a:rPr>
              <a:t>If these staff members spent a few days observing your program, what would the procedures and language of your program reflect about the attitudes toward the fathers?</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i="1" kern="1200" dirty="0" smtClean="0">
                <a:solidFill>
                  <a:schemeClr val="tx1"/>
                </a:solidFill>
                <a:effectLst/>
                <a:latin typeface="+mn-lt"/>
                <a:ea typeface="+mn-ea"/>
                <a:cs typeface="+mn-cs"/>
              </a:rPr>
              <a:t>Ask them to jot down 3-5 key words and be prepared to explain them when timer goes off.</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Elicit sharing with larger group after 3 minutes. </a:t>
            </a:r>
          </a:p>
          <a:p>
            <a:pPr lvl="0"/>
            <a:r>
              <a:rPr lang="en-US" sz="1200" kern="1200" dirty="0" smtClean="0">
                <a:solidFill>
                  <a:schemeClr val="tx1"/>
                </a:solidFill>
                <a:effectLst/>
                <a:latin typeface="+mn-lt"/>
                <a:ea typeface="+mn-ea"/>
                <a:cs typeface="+mn-cs"/>
              </a:rPr>
              <a:t>Probe, if needed, regarding: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Differences between the video’s program and participants’ programs regarding attitudes, values, and integration of fathers into programming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Patterns in the participant responses </a:t>
            </a:r>
          </a:p>
          <a:p>
            <a:pPr lvl="0"/>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97817B-ADDA-4C3B-B348-A939188AA8EB}" type="slidenum">
              <a:rPr lang="en-US" smtClean="0"/>
              <a:t>20</a:t>
            </a:fld>
            <a:endParaRPr lang="en-US"/>
          </a:p>
        </p:txBody>
      </p:sp>
    </p:spTree>
    <p:extLst>
      <p:ext uri="{BB962C8B-B14F-4D97-AF65-F5344CB8AC3E}">
        <p14:creationId xmlns:p14="http://schemas.microsoft.com/office/powerpoint/2010/main" val="3299541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develop programming </a:t>
            </a:r>
            <a:r>
              <a:rPr lang="en-US" baseline="0" dirty="0" smtClean="0"/>
              <a:t>for fathers, t</a:t>
            </a:r>
            <a:r>
              <a:rPr lang="en-US" dirty="0" smtClean="0"/>
              <a:t>here are several considerations and lessons learned by</a:t>
            </a:r>
            <a:r>
              <a:rPr lang="en-US" baseline="0" dirty="0" smtClean="0"/>
              <a:t> other </a:t>
            </a:r>
            <a:r>
              <a:rPr lang="en-US" dirty="0" smtClean="0"/>
              <a:t>programs you</a:t>
            </a:r>
            <a:r>
              <a:rPr lang="en-US" baseline="0" dirty="0" smtClean="0"/>
              <a:t> may want to keep in mind. </a:t>
            </a:r>
            <a:endParaRPr lang="en-US" dirty="0" smtClean="0"/>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284874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841" indent="-234841">
              <a:spcAft>
                <a:spcPts val="26"/>
              </a:spcAft>
              <a:buFont typeface="+mj-lt"/>
              <a:buAutoNum type="arabicPeriod"/>
            </a:pPr>
            <a:r>
              <a:rPr lang="en-US" dirty="0" smtClean="0"/>
              <a:t>Clarify risk and create safe environments – Safety assessment and safety management are necessities.</a:t>
            </a:r>
            <a:r>
              <a:rPr lang="en-US" baseline="0" dirty="0" smtClean="0"/>
              <a:t> These </a:t>
            </a:r>
            <a:r>
              <a:rPr lang="en-US" dirty="0" smtClean="0"/>
              <a:t>need to considered from the perspective of the mothers, fathers, and children. As noted previously, the first goal of any family-centered intervention has to be the creation of physically and psychologically safe, supportive environments for everyone involved.  </a:t>
            </a:r>
          </a:p>
          <a:p>
            <a:pPr marL="234841" indent="-234841" defTabSz="939363">
              <a:spcAft>
                <a:spcPts val="26"/>
              </a:spcAft>
              <a:buFont typeface="+mj-lt"/>
              <a:buAutoNum type="arabicPeriod"/>
              <a:defRPr/>
            </a:pPr>
            <a:endParaRPr lang="en-US" dirty="0" smtClean="0"/>
          </a:p>
          <a:p>
            <a:pPr marL="234841" indent="-234841" defTabSz="939363">
              <a:spcAft>
                <a:spcPts val="26"/>
              </a:spcAft>
              <a:buFont typeface="+mj-lt"/>
              <a:buAutoNum type="arabicPeriod"/>
              <a:defRPr/>
            </a:pPr>
            <a:r>
              <a:rPr lang="en-US" dirty="0" smtClean="0"/>
              <a:t>Many programs consider offering parenting intervention to men first or exclusively. When engaging</a:t>
            </a:r>
            <a:r>
              <a:rPr lang="en-US" baseline="0" dirty="0" smtClean="0"/>
              <a:t> fathers, i</a:t>
            </a:r>
            <a:r>
              <a:rPr lang="en-US" dirty="0" smtClean="0"/>
              <a:t>t may be more effective to consider a progression of interventions that address couples’ issues when the couple is together, co-parenting issues whether or not the couple is together, parenting issues, and then family issues in that order. Depending</a:t>
            </a:r>
            <a:r>
              <a:rPr lang="en-US" baseline="0" dirty="0" smtClean="0"/>
              <a:t> on the </a:t>
            </a:r>
            <a:r>
              <a:rPr lang="en-US" dirty="0" smtClean="0"/>
              <a:t>need of an individual client and her family, it may be possible to pursue some </a:t>
            </a:r>
            <a:r>
              <a:rPr lang="en-US" baseline="0" dirty="0" smtClean="0"/>
              <a:t>interventions simultaneously. </a:t>
            </a:r>
            <a:endParaRPr lang="en-US" dirty="0" smtClean="0"/>
          </a:p>
          <a:p>
            <a:pPr marL="234841" indent="-234841">
              <a:spcAft>
                <a:spcPts val="26"/>
              </a:spcAft>
              <a:buFont typeface="+mj-lt"/>
              <a:buAutoNum type="arabicPeriod"/>
            </a:pPr>
            <a:endParaRPr lang="en-US" dirty="0" smtClean="0"/>
          </a:p>
          <a:p>
            <a:pPr marL="234841" indent="-234841">
              <a:spcAft>
                <a:spcPts val="26"/>
              </a:spcAft>
              <a:buFont typeface="+mj-lt"/>
              <a:buAutoNum type="arabicPeriod"/>
            </a:pPr>
            <a:r>
              <a:rPr lang="en-US" dirty="0" smtClean="0"/>
              <a:t>A group versus individual format – As programs develop a continuum of family-centered intervention, it is important to note that there are advantages and disadvantages to using both a group and individual format. For example, group interventions can be more economical in terms of cost and time, and there can be advantages in terms of providing empathy for common experiences. Sometimes, however, it can be difficult to fully address the specific needs of an individual client within a group intervention. </a:t>
            </a:r>
            <a:endParaRPr lang="en-US" b="1" dirty="0" smtClean="0"/>
          </a:p>
          <a:p>
            <a:pPr marL="234841" indent="-234841">
              <a:spcAft>
                <a:spcPts val="26"/>
              </a:spcAft>
              <a:buFont typeface="+mj-lt"/>
              <a:buAutoNum type="arabicPeriod"/>
            </a:pPr>
            <a:endParaRPr lang="en-US" dirty="0" smtClean="0"/>
          </a:p>
          <a:p>
            <a:pPr marL="234841" indent="-234841">
              <a:spcAft>
                <a:spcPts val="26"/>
              </a:spcAft>
              <a:buFont typeface="+mj-lt"/>
              <a:buAutoNum type="arabicPeriod"/>
            </a:pPr>
            <a:r>
              <a:rPr lang="en-US" dirty="0" smtClean="0"/>
              <a:t>Because many women come to treatment with a complex array of family problems, it can feel overwhelming to think about how to address all of them. Programs have found it is helpful instead to set very specific, realistic goals that can be addressed in a specific time period.</a:t>
            </a:r>
            <a:r>
              <a:rPr lang="en-US" baseline="0" dirty="0" smtClean="0"/>
              <a:t> It can be helpful to make a list of goals to be pursued over time, order them in terms of urgency, and then decide which goals can be realized while the client is in her current level of care,</a:t>
            </a:r>
            <a:r>
              <a:rPr lang="en-US" dirty="0" smtClean="0"/>
              <a:t> </a:t>
            </a:r>
            <a:r>
              <a:rPr lang="en-US" baseline="0" dirty="0" smtClean="0"/>
              <a:t>and which goals may have to be deferred to later phases of treatment. </a:t>
            </a:r>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282124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(Continued) </a:t>
            </a:r>
          </a:p>
          <a:p>
            <a:pPr marL="234841" indent="-234841">
              <a:buFont typeface="+mj-lt"/>
              <a:buAutoNum type="arabicPeriod" startAt="5"/>
            </a:pPr>
            <a:r>
              <a:rPr lang="en-US" sz="1200" dirty="0" smtClean="0"/>
              <a:t>There is growing literature, primarily in counseling psychology, about how men and women’s ideas about what it means to be a man influences what men do as partners and parents. A list of some of these overvalued ideas about men and masculinity</a:t>
            </a:r>
            <a:r>
              <a:rPr lang="en-US" sz="1200" baseline="0" dirty="0" smtClean="0"/>
              <a:t> is on page 97 of the participant manual</a:t>
            </a:r>
            <a:r>
              <a:rPr lang="en-US" sz="1200" dirty="0" smtClean="0"/>
              <a:t>. When working with men, it is important that clinicians have a good basic understanding of these ideas and an awareness how they influence our thinking about men in systems of care. </a:t>
            </a:r>
          </a:p>
          <a:p>
            <a:pPr marL="234841" indent="-234841">
              <a:buFont typeface="+mj-lt"/>
              <a:buAutoNum type="arabicPeriod" startAt="5"/>
            </a:pPr>
            <a:r>
              <a:rPr lang="en-US" sz="1200" dirty="0" smtClean="0"/>
              <a:t>Another consideration is when and how to address the “ghosts in the nursery” that may be influencing the partnerships and parenting of men and women across generations. There are differences of opinion regarding the extent to which counselors and clinicians should focus on the impact of the past on the present in different types of family-centered intervention. Some people suggest that when childhood experiences seem to be clearly interfering with current functioning, the counselor or clinician may have to address the link between the past and the present. Similarly, counselors and clinicians should be aware that even when someone says, “I want to be a better father to my child than my father was to me,” that father may, because of his experience as a child, not clearly understand how to do that.</a:t>
            </a:r>
          </a:p>
          <a:p>
            <a:pPr marL="234841" indent="-234841">
              <a:buFont typeface="+mj-lt"/>
              <a:buAutoNum type="arabicPeriod" startAt="5"/>
            </a:pPr>
            <a:r>
              <a:rPr lang="en-US" sz="1200" dirty="0" smtClean="0"/>
              <a:t>Guilt and shame are ever-present issues for programs to consider. Generally, some guilt can be a positive influence in the lives of men and women because guilt is often associated with a message that I have done something wrong and I need to repair a relationship. Shame on the other hand can be problematic because it is often associated with a message that there is something wrong with me. It often motivates people to flee, externalize blame, blame others, and aggressively defend themselves.</a:t>
            </a:r>
          </a:p>
          <a:p>
            <a:pPr marL="234841" indent="-234841">
              <a:buFont typeface="+mj-lt"/>
              <a:buAutoNum type="arabicPeriod" startAt="5"/>
            </a:pPr>
            <a:r>
              <a:rPr lang="en-US" sz="1200" dirty="0" smtClean="0"/>
              <a:t>Issues related to having a relational focus versus a behavioral focus also need to be considered, particularly within parent interventions for men. Men and women with substance use disorders</a:t>
            </a:r>
            <a:r>
              <a:rPr lang="en-US" sz="1200" baseline="0" dirty="0" smtClean="0"/>
              <a:t> </a:t>
            </a:r>
            <a:r>
              <a:rPr lang="en-US" sz="1200" dirty="0" smtClean="0"/>
              <a:t>may need very basic parenting skills. For example, before learning to give a child a time out, men may need to learn very basic relationship skills, like being consistent with visitation with children, learning how to talk with children, how to spend time, and play with children. Without some positive parent-child relationship, the use of time out is not likely to be effective.  Other more basic skills need to come first. </a:t>
            </a:r>
          </a:p>
          <a:p>
            <a:pPr marL="234841" indent="-234841">
              <a:buFont typeface="+mj-lt"/>
              <a:buAutoNum type="arabicPeriod" startAt="5"/>
            </a:pPr>
            <a:r>
              <a:rPr lang="en-US" sz="1200" dirty="0" smtClean="0"/>
              <a:t>Again, any family-centered assessment and intervention will be pursued in a cultural context. Counselors and clinicians must be competent to deliver culturally and linguistically sensitive services to clients entering the program.</a:t>
            </a:r>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53465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smtClean="0">
                <a:ea typeface="Verdana" panose="020B0604030504040204" pitchFamily="34" charset="0"/>
                <a:cs typeface="Verdana" panose="020B0604030504040204" pitchFamily="34" charset="0"/>
              </a:rPr>
              <a:t>Several structured group programs are available for delivery to couples and fathers. Organizations may make these materials available to programs like yours. When choosing a program and materials for use with clients, consider:</a:t>
            </a:r>
          </a:p>
          <a:p>
            <a:pPr lvl="0"/>
            <a:endParaRPr lang="en-US" sz="600" i="1" dirty="0" smtClean="0">
              <a:ea typeface="Verdana" panose="020B0604030504040204" pitchFamily="34" charset="0"/>
              <a:cs typeface="Verdana" panose="020B0604030504040204" pitchFamily="34" charset="0"/>
            </a:endParaRPr>
          </a:p>
          <a:p>
            <a:pPr marL="234841" indent="-234841">
              <a:buFont typeface="+mj-lt"/>
              <a:buAutoNum type="arabicPeriod"/>
            </a:pPr>
            <a:r>
              <a:rPr lang="en-US" sz="1100" i="1" dirty="0" smtClean="0">
                <a:ea typeface="Verdana" panose="020B0604030504040204" pitchFamily="34" charset="0"/>
                <a:cs typeface="Verdana" panose="020B0604030504040204" pitchFamily="34" charset="0"/>
              </a:rPr>
              <a:t>Political ideology</a:t>
            </a:r>
            <a:r>
              <a:rPr lang="en-US" sz="1100" dirty="0" smtClean="0">
                <a:ea typeface="Verdana" panose="020B0604030504040204" pitchFamily="34" charset="0"/>
                <a:cs typeface="Verdana" panose="020B0604030504040204" pitchFamily="34" charset="0"/>
              </a:rPr>
              <a:t> – Examine carefully the values that underlie any program. What are the implications for use of these with the people you serve? Some popular programs have been criticized because they are grounded in very traditional political ideology about the nature of family and family life. </a:t>
            </a:r>
          </a:p>
          <a:p>
            <a:pPr marL="234841" indent="-234841">
              <a:buFont typeface="+mj-lt"/>
              <a:buAutoNum type="arabicPeriod"/>
            </a:pPr>
            <a:endParaRPr lang="en-US" sz="400" dirty="0" smtClean="0">
              <a:ea typeface="Verdana" panose="020B0604030504040204" pitchFamily="34" charset="0"/>
              <a:cs typeface="Verdana" panose="020B0604030504040204" pitchFamily="34" charset="0"/>
            </a:endParaRPr>
          </a:p>
          <a:p>
            <a:pPr marL="234841" indent="-234841">
              <a:buFont typeface="+mj-lt"/>
              <a:buAutoNum type="arabicPeriod"/>
            </a:pPr>
            <a:r>
              <a:rPr lang="en-US" sz="1100" i="1" dirty="0" smtClean="0">
                <a:ea typeface="Verdana" panose="020B0604030504040204" pitchFamily="34" charset="0"/>
                <a:cs typeface="Verdana" panose="020B0604030504040204" pitchFamily="34" charset="0"/>
              </a:rPr>
              <a:t>Secular focus</a:t>
            </a:r>
            <a:r>
              <a:rPr lang="en-US" sz="1100" dirty="0" smtClean="0">
                <a:ea typeface="Verdana" panose="020B0604030504040204" pitchFamily="34" charset="0"/>
                <a:cs typeface="Verdana" panose="020B0604030504040204" pitchFamily="34" charset="0"/>
              </a:rPr>
              <a:t> – Do these ideologies represent a clear religious belief system that may not be acceptable within your agency or to your clients?</a:t>
            </a:r>
          </a:p>
          <a:p>
            <a:pPr marL="234841" indent="-234841">
              <a:buFont typeface="+mj-lt"/>
              <a:buAutoNum type="arabicPeriod"/>
            </a:pPr>
            <a:endParaRPr lang="en-US" sz="400" dirty="0" smtClean="0">
              <a:ea typeface="Verdana" panose="020B0604030504040204" pitchFamily="34" charset="0"/>
              <a:cs typeface="Verdana" panose="020B0604030504040204" pitchFamily="34" charset="0"/>
            </a:endParaRPr>
          </a:p>
          <a:p>
            <a:pPr marL="234841" indent="-234841">
              <a:buFont typeface="+mj-lt"/>
              <a:buAutoNum type="arabicPeriod"/>
            </a:pPr>
            <a:r>
              <a:rPr lang="en-US" sz="1100" i="1" dirty="0" smtClean="0">
                <a:ea typeface="Verdana" panose="020B0604030504040204" pitchFamily="34" charset="0"/>
                <a:cs typeface="Verdana" panose="020B0604030504040204" pitchFamily="34" charset="0"/>
              </a:rPr>
              <a:t>Cost </a:t>
            </a:r>
            <a:r>
              <a:rPr lang="en-US" sz="1100" dirty="0" smtClean="0">
                <a:ea typeface="Verdana" panose="020B0604030504040204" pitchFamily="34" charset="0"/>
                <a:cs typeface="Verdana" panose="020B0604030504040204" pitchFamily="34" charset="0"/>
              </a:rPr>
              <a:t>– Most of these curricula have a cost attached.  </a:t>
            </a:r>
          </a:p>
          <a:p>
            <a:pPr marL="234841" indent="-234841">
              <a:buFont typeface="+mj-lt"/>
              <a:buAutoNum type="arabicPeriod"/>
            </a:pPr>
            <a:endParaRPr lang="en-US" sz="400" dirty="0" smtClean="0">
              <a:ea typeface="Verdana" panose="020B0604030504040204" pitchFamily="34" charset="0"/>
              <a:cs typeface="Verdana" panose="020B0604030504040204" pitchFamily="34" charset="0"/>
            </a:endParaRPr>
          </a:p>
          <a:p>
            <a:pPr marL="234841" indent="-234841">
              <a:buFont typeface="+mj-lt"/>
              <a:buAutoNum type="arabicPeriod"/>
            </a:pPr>
            <a:r>
              <a:rPr lang="en-US" sz="1100" i="1" dirty="0" smtClean="0">
                <a:ea typeface="Verdana" panose="020B0604030504040204" pitchFamily="34" charset="0"/>
                <a:cs typeface="Verdana" panose="020B0604030504040204" pitchFamily="34" charset="0"/>
              </a:rPr>
              <a:t>Training</a:t>
            </a:r>
            <a:r>
              <a:rPr lang="en-US" sz="1100" dirty="0" smtClean="0">
                <a:ea typeface="Verdana" panose="020B0604030504040204" pitchFamily="34" charset="0"/>
                <a:cs typeface="Verdana" panose="020B0604030504040204" pitchFamily="34" charset="0"/>
              </a:rPr>
              <a:t> – Some programs require that a staff person or group of staff be trained in the use of the program before the materials can be released to you.  </a:t>
            </a:r>
          </a:p>
          <a:p>
            <a:pPr marL="234841" indent="-234841">
              <a:buFont typeface="+mj-lt"/>
              <a:buAutoNum type="arabicPeriod"/>
            </a:pPr>
            <a:endParaRPr lang="en-US" sz="400" dirty="0" smtClean="0">
              <a:ea typeface="Verdana" panose="020B0604030504040204" pitchFamily="34" charset="0"/>
              <a:cs typeface="Verdana" panose="020B0604030504040204" pitchFamily="34" charset="0"/>
            </a:endParaRPr>
          </a:p>
          <a:p>
            <a:pPr marL="234841" indent="-234841">
              <a:buFont typeface="+mj-lt"/>
              <a:buAutoNum type="arabicPeriod"/>
            </a:pPr>
            <a:r>
              <a:rPr lang="en-US" sz="1100" i="1" dirty="0" smtClean="0">
                <a:ea typeface="Verdana" panose="020B0604030504040204" pitchFamily="34" charset="0"/>
                <a:cs typeface="Verdana" panose="020B0604030504040204" pitchFamily="34" charset="0"/>
              </a:rPr>
              <a:t>Efficacy – </a:t>
            </a:r>
            <a:r>
              <a:rPr lang="en-US" sz="1100" dirty="0" smtClean="0">
                <a:ea typeface="Verdana" panose="020B0604030504040204" pitchFamily="34" charset="0"/>
                <a:cs typeface="Verdana" panose="020B0604030504040204" pitchFamily="34" charset="0"/>
              </a:rPr>
              <a:t>Although several of these programs have become quite popular, they are relatively new, so there is often little known regarding their efficacy and effectiveness. </a:t>
            </a:r>
            <a:r>
              <a:rPr lang="en-US" sz="1100" b="0" dirty="0" smtClean="0">
                <a:ea typeface="Verdana" panose="020B0604030504040204" pitchFamily="34" charset="0"/>
                <a:cs typeface="Verdana" panose="020B0604030504040204" pitchFamily="34" charset="0"/>
              </a:rPr>
              <a:t>Efficacy</a:t>
            </a:r>
            <a:r>
              <a:rPr lang="en-US" sz="1100" dirty="0" smtClean="0">
                <a:ea typeface="Verdana" panose="020B0604030504040204" pitchFamily="34" charset="0"/>
                <a:cs typeface="Verdana" panose="020B0604030504040204" pitchFamily="34" charset="0"/>
              </a:rPr>
              <a:t> addresses how well the program or intervention delivers the expected positive outcomes under “ideal” conditions, i.e. how the program was evaluated. Make sure to examine the conditions under which these outcomes were obtained, such as characteristics of the target audience, the skill level and expertise of those implementing the program, the length of time, additional staff, and incentives or supports used. How closely can your agency duplicate these? </a:t>
            </a:r>
          </a:p>
          <a:p>
            <a:pPr lvl="1"/>
            <a:endParaRPr lang="en-US" sz="400" dirty="0" smtClean="0">
              <a:ea typeface="Verdana" panose="020B0604030504040204" pitchFamily="34" charset="0"/>
              <a:cs typeface="Verdana" panose="020B0604030504040204" pitchFamily="34" charset="0"/>
            </a:endParaRPr>
          </a:p>
          <a:p>
            <a:pPr marL="234841" indent="-234841">
              <a:buFont typeface="+mj-lt"/>
              <a:buAutoNum type="arabicPeriod"/>
            </a:pPr>
            <a:r>
              <a:rPr lang="en-US" sz="1100" i="1" dirty="0" smtClean="0">
                <a:ea typeface="Verdana" panose="020B0604030504040204" pitchFamily="34" charset="0"/>
                <a:cs typeface="Verdana" panose="020B0604030504040204" pitchFamily="34" charset="0"/>
              </a:rPr>
              <a:t>Effectiveness </a:t>
            </a:r>
            <a:r>
              <a:rPr lang="en-US" sz="1100" dirty="0" smtClean="0">
                <a:ea typeface="Verdana" panose="020B0604030504040204" pitchFamily="34" charset="0"/>
                <a:cs typeface="Verdana" panose="020B0604030504040204" pitchFamily="34" charset="0"/>
              </a:rPr>
              <a:t>–</a:t>
            </a:r>
            <a:r>
              <a:rPr lang="en-US" sz="1100" b="0" dirty="0" smtClean="0">
                <a:ea typeface="Verdana" panose="020B0604030504040204" pitchFamily="34" charset="0"/>
                <a:cs typeface="Verdana" panose="020B0604030504040204" pitchFamily="34" charset="0"/>
              </a:rPr>
              <a:t> Effectiveness </a:t>
            </a:r>
            <a:r>
              <a:rPr lang="en-US" sz="1100" dirty="0" smtClean="0">
                <a:ea typeface="Verdana" panose="020B0604030504040204" pitchFamily="34" charset="0"/>
                <a:cs typeface="Verdana" panose="020B0604030504040204" pitchFamily="34" charset="0"/>
              </a:rPr>
              <a:t>addresses how well the program or intervention delivers the expected outcomes under every-day or “real world” conditions. Is the program likely to produce the desired outcomes under the “real world” clinical conditions at your agency?  For the populations you serve?</a:t>
            </a:r>
          </a:p>
          <a:p>
            <a:endParaRPr lang="en-US" sz="1100" dirty="0" smtClean="0">
              <a:ea typeface="Verdana" panose="020B0604030504040204" pitchFamily="34" charset="0"/>
              <a:cs typeface="Verdana" panose="020B0604030504040204" pitchFamily="34" charset="0"/>
            </a:endParaRPr>
          </a:p>
          <a:p>
            <a:endParaRPr lang="en-US" sz="1100" dirty="0" smtClean="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3253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25" y="238125"/>
            <a:ext cx="2314575" cy="1787525"/>
          </a:xfrm>
        </p:spPr>
      </p:sp>
      <p:sp>
        <p:nvSpPr>
          <p:cNvPr id="3" name="Notes Placeholder 2"/>
          <p:cNvSpPr>
            <a:spLocks noGrp="1"/>
          </p:cNvSpPr>
          <p:nvPr>
            <p:ph type="body" idx="1"/>
          </p:nvPr>
        </p:nvSpPr>
        <p:spPr>
          <a:xfrm>
            <a:off x="190499" y="1533525"/>
            <a:ext cx="6467475" cy="6924675"/>
          </a:xfrm>
        </p:spPr>
        <p:txBody>
          <a:bodyPr/>
          <a:lstStyle/>
          <a:p>
            <a:r>
              <a:rPr lang="en-US" sz="1200" kern="1200" dirty="0" smtClean="0">
                <a:solidFill>
                  <a:schemeClr val="tx1"/>
                </a:solidFill>
                <a:effectLst/>
                <a:latin typeface="+mn-lt"/>
                <a:ea typeface="+mn-ea"/>
                <a:cs typeface="+mn-cs"/>
              </a:rPr>
              <a:t>The hope of family-centered care is to increase inclusion of partners/fathers. We aim to remove the following barriers to care:</a:t>
            </a:r>
          </a:p>
          <a:p>
            <a:pPr marL="628650" lvl="1" indent="-171450">
              <a:buFont typeface="Arial" panose="020B0604020202020204" pitchFamily="34" charset="0"/>
              <a:buChar char="•"/>
            </a:pPr>
            <a:r>
              <a:rPr lang="en-US" sz="1200" b="0" baseline="0" dirty="0" smtClean="0">
                <a:latin typeface="Times New Roman" panose="02020603050405020304" pitchFamily="18" charset="0"/>
                <a:cs typeface="Times New Roman" panose="02020603050405020304" pitchFamily="18" charset="0"/>
              </a:rPr>
              <a:t>Stigma </a:t>
            </a:r>
          </a:p>
          <a:p>
            <a:pPr marL="628650" lvl="1" indent="-171450">
              <a:buFont typeface="Arial" panose="020B0604020202020204" pitchFamily="34" charset="0"/>
              <a:buChar char="•"/>
            </a:pPr>
            <a:r>
              <a:rPr lang="en-US" sz="1200" b="0" baseline="0" dirty="0" smtClean="0">
                <a:latin typeface="Times New Roman" panose="02020603050405020304" pitchFamily="18" charset="0"/>
                <a:cs typeface="Times New Roman" panose="02020603050405020304" pitchFamily="18" charset="0"/>
              </a:rPr>
              <a:t>Biases</a:t>
            </a:r>
          </a:p>
          <a:p>
            <a:pPr marL="628650" lvl="1" indent="-171450">
              <a:buFont typeface="Arial" panose="020B0604020202020204" pitchFamily="34" charset="0"/>
              <a:buChar char="•"/>
            </a:pPr>
            <a:r>
              <a:rPr lang="en-US" sz="1200" b="0" baseline="0" dirty="0" smtClean="0">
                <a:latin typeface="Times New Roman" panose="02020603050405020304" pitchFamily="18" charset="0"/>
                <a:cs typeface="Times New Roman" panose="02020603050405020304" pitchFamily="18" charset="0"/>
              </a:rPr>
              <a:t>Cultural misconceptions </a:t>
            </a:r>
          </a:p>
          <a:p>
            <a:pPr marL="628650" lvl="1" indent="-171450">
              <a:buFont typeface="Arial" panose="020B0604020202020204" pitchFamily="34" charset="0"/>
              <a:buChar char="•"/>
            </a:pPr>
            <a:r>
              <a:rPr lang="en-US" sz="1200" b="0" baseline="0" dirty="0" smtClean="0">
                <a:latin typeface="Times New Roman" panose="02020603050405020304" pitchFamily="18" charset="0"/>
                <a:cs typeface="Times New Roman" panose="02020603050405020304" pitchFamily="18" charset="0"/>
              </a:rPr>
              <a:t>Labeling of parents</a:t>
            </a:r>
          </a:p>
          <a:p>
            <a:pPr marL="628650" lvl="1" indent="-171450">
              <a:buFont typeface="Arial" panose="020B0604020202020204" pitchFamily="34" charset="0"/>
              <a:buChar char="•"/>
            </a:pPr>
            <a:r>
              <a:rPr lang="en-US" sz="1200" b="0" baseline="0" dirty="0" smtClean="0">
                <a:latin typeface="Times New Roman" panose="02020603050405020304" pitchFamily="18" charset="0"/>
                <a:cs typeface="Times New Roman" panose="02020603050405020304" pitchFamily="18" charset="0"/>
              </a:rPr>
              <a:t>Defining family systems through our/practitioner lens vs. the family/parents/fathers lens</a:t>
            </a:r>
          </a:p>
          <a:p>
            <a:pPr marL="0" lvl="0" indent="0">
              <a:buFont typeface="Arial" panose="020B0604020202020204" pitchFamily="34" charset="0"/>
              <a:buNone/>
            </a:pPr>
            <a:endParaRPr lang="en-US" sz="1200" b="0" baseline="0"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r>
              <a:rPr lang="en-US" sz="1200" b="0" baseline="0" dirty="0" smtClean="0">
                <a:latin typeface="Times New Roman" panose="02020603050405020304" pitchFamily="18" charset="0"/>
                <a:cs typeface="Times New Roman" panose="02020603050405020304" pitchFamily="18" charset="0"/>
              </a:rPr>
              <a:t>We know </a:t>
            </a:r>
            <a:r>
              <a:rPr lang="en-US" sz="1200" baseline="0" dirty="0" smtClean="0">
                <a:latin typeface="Times New Roman" panose="02020603050405020304" pitchFamily="18" charset="0"/>
                <a:cs typeface="Times New Roman" panose="02020603050405020304" pitchFamily="18" charset="0"/>
              </a:rPr>
              <a:t>recovery is not just about the individual in treatment—it also is about the family/parents/fathers. As the individuals in treatment heal, they must establish new ways of communicating for their family and partnerships.  </a:t>
            </a:r>
          </a:p>
          <a:p>
            <a:pPr marL="457200" lvl="1" indent="0">
              <a:buFont typeface="Arial" panose="020B0604020202020204" pitchFamily="34" charset="0"/>
              <a:buNone/>
            </a:pPr>
            <a:endParaRPr lang="en-US" sz="1200" baseline="0" dirty="0" smtClean="0">
              <a:latin typeface="Times New Roman" panose="02020603050405020304" pitchFamily="18" charset="0"/>
              <a:cs typeface="Times New Roman" panose="02020603050405020304" pitchFamily="18" charset="0"/>
            </a:endParaRPr>
          </a:p>
          <a:p>
            <a:pPr marL="0" lvl="0" indent="0">
              <a:buFont typeface="Arial" panose="020B0604020202020204" pitchFamily="34" charset="0"/>
              <a:buNone/>
            </a:pPr>
            <a:r>
              <a:rPr lang="en-US" sz="1200" baseline="0" dirty="0" smtClean="0">
                <a:latin typeface="Times New Roman" panose="02020603050405020304" pitchFamily="18" charset="0"/>
                <a:cs typeface="Times New Roman" panose="02020603050405020304" pitchFamily="18" charset="0"/>
              </a:rPr>
              <a:t>As a result, the natural step is inclusion of the partners/fathers in treatment to allow for a sharing of activities in healthy ways. </a:t>
            </a:r>
            <a:r>
              <a:rPr lang="en-US" sz="1200" kern="1200" dirty="0" smtClean="0">
                <a:solidFill>
                  <a:schemeClr val="tx1"/>
                </a:solidFill>
                <a:effectLst/>
                <a:latin typeface="+mn-lt"/>
                <a:ea typeface="+mn-ea"/>
                <a:cs typeface="+mn-cs"/>
              </a:rPr>
              <a:t>In addition, it is the identification of unhealthy partners/fathers in their lives. Through treatment planning and activities, clients can work on better ways to manage these individuals.</a:t>
            </a:r>
          </a:p>
          <a:p>
            <a:pPr marL="0" lvl="0" indent="0">
              <a:buFont typeface="Arial" panose="020B0604020202020204" pitchFamily="34" charset="0"/>
              <a:buNone/>
            </a:pPr>
            <a:endParaRPr lang="en-US" sz="1200" baseline="0" dirty="0" smtClean="0">
              <a:latin typeface="Times New Roman" panose="02020603050405020304" pitchFamily="18" charset="0"/>
              <a:cs typeface="Times New Roman" panose="02020603050405020304" pitchFamily="18" charset="0"/>
            </a:endParaRPr>
          </a:p>
          <a:p>
            <a:r>
              <a:rPr lang="en-US" sz="1200" baseline="0" dirty="0" smtClean="0">
                <a:latin typeface="Times New Roman" panose="02020603050405020304" pitchFamily="18" charset="0"/>
                <a:cs typeface="Times New Roman" panose="02020603050405020304" pitchFamily="18" charset="0"/>
              </a:rPr>
              <a:t>The focus is on successful engagement and inclusion of culturally responsive/adaptive services for individuals, families, and fathers. The role of the parent/father has different meanings in every family and culture. Simply by listening to the story of the individual and working with </a:t>
            </a:r>
            <a:r>
              <a:rPr lang="en-US" sz="1200" i="1" baseline="0" dirty="0" smtClean="0">
                <a:latin typeface="Times New Roman" panose="02020603050405020304" pitchFamily="18" charset="0"/>
                <a:cs typeface="Times New Roman" panose="02020603050405020304" pitchFamily="18" charset="0"/>
              </a:rPr>
              <a:t>them</a:t>
            </a:r>
            <a:r>
              <a:rPr lang="en-US" sz="1200" baseline="0" dirty="0" smtClean="0">
                <a:latin typeface="Times New Roman" panose="02020603050405020304" pitchFamily="18" charset="0"/>
                <a:cs typeface="Times New Roman" panose="02020603050405020304" pitchFamily="18" charset="0"/>
              </a:rPr>
              <a:t>, we take the steps to family, parent/father inclusive services.</a:t>
            </a:r>
          </a:p>
          <a:p>
            <a:endParaRPr lang="en-US" sz="1200" baseline="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F72CA35-7DCB-4EBA-A7F3-C859FB565EA3}" type="slidenum">
              <a:rPr lang="en-US" smtClean="0"/>
              <a:t>25</a:t>
            </a:fld>
            <a:endParaRPr lang="en-US" dirty="0"/>
          </a:p>
        </p:txBody>
      </p:sp>
    </p:spTree>
    <p:extLst>
      <p:ext uri="{BB962C8B-B14F-4D97-AF65-F5344CB8AC3E}">
        <p14:creationId xmlns:p14="http://schemas.microsoft.com/office/powerpoint/2010/main" val="2164091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We’ve spent</a:t>
            </a:r>
            <a:r>
              <a:rPr lang="en-US" sz="1200" kern="1200" baseline="0" dirty="0" smtClean="0">
                <a:solidFill>
                  <a:schemeClr val="tx1"/>
                </a:solidFill>
                <a:effectLst/>
                <a:latin typeface="+mn-lt"/>
                <a:ea typeface="+mn-ea"/>
                <a:cs typeface="+mn-cs"/>
              </a:rPr>
              <a:t> time discussing some of the whys and hows of building programming for fathers.</a:t>
            </a:r>
            <a:endParaRPr lang="en-US" sz="1200" kern="1200" dirty="0" smtClean="0">
              <a:solidFill>
                <a:schemeClr val="tx1"/>
              </a:solidFill>
              <a:effectLst/>
              <a:latin typeface="+mn-lt"/>
              <a:ea typeface="+mn-ea"/>
              <a:cs typeface="+mn-cs"/>
            </a:endParaRPr>
          </a:p>
          <a:p>
            <a:pPr marL="173336" marR="0" lvl="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2720" indent="-172720">
              <a:buFont typeface="Arial" panose="020B0604020202020204" pitchFamily="34" charset="0"/>
              <a:buChar char="•"/>
              <a:defRPr/>
            </a:pPr>
            <a:r>
              <a:rPr lang="en-US" dirty="0" smtClean="0"/>
              <a:t>How has your impression of family-centered </a:t>
            </a:r>
            <a:r>
              <a:rPr lang="en-US" baseline="0" dirty="0" smtClean="0"/>
              <a:t>programming for fathers changed?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56A54EE-C959-448C-B94A-528FB40E2345}" type="slidenum">
              <a:rPr lang="en-US" smtClean="0"/>
              <a:t>26</a:t>
            </a:fld>
            <a:endParaRPr lang="en-US" dirty="0"/>
          </a:p>
        </p:txBody>
      </p:sp>
    </p:spTree>
    <p:extLst>
      <p:ext uri="{BB962C8B-B14F-4D97-AF65-F5344CB8AC3E}">
        <p14:creationId xmlns:p14="http://schemas.microsoft.com/office/powerpoint/2010/main" val="595087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smtClean="0"/>
              <a:t>These</a:t>
            </a:r>
            <a:r>
              <a:rPr lang="en-US" sz="1400" baseline="0" dirty="0" smtClean="0"/>
              <a:t> are the next modules in this training series. Make sure to check your participant manual for more information and resources.</a:t>
            </a: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27</a:t>
            </a:fld>
            <a:endParaRPr lang="en-US" dirty="0"/>
          </a:p>
        </p:txBody>
      </p:sp>
    </p:spTree>
    <p:extLst>
      <p:ext uri="{BB962C8B-B14F-4D97-AF65-F5344CB8AC3E}">
        <p14:creationId xmlns:p14="http://schemas.microsoft.com/office/powerpoint/2010/main" val="283150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Module 3, we are going to</a:t>
            </a:r>
            <a:r>
              <a:rPr lang="en-US" baseline="0" dirty="0" smtClean="0"/>
              <a:t> discuss why it is important to engage fathers, review the evidence base for involving them, and identify considerations and cautions when developing programming for fathers.</a:t>
            </a:r>
            <a:endParaRPr lang="en-US"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3</a:t>
            </a:fld>
            <a:endParaRPr lang="en-US" dirty="0"/>
          </a:p>
        </p:txBody>
      </p:sp>
    </p:spTree>
    <p:extLst>
      <p:ext uri="{BB962C8B-B14F-4D97-AF65-F5344CB8AC3E}">
        <p14:creationId xmlns:p14="http://schemas.microsoft.com/office/powerpoint/2010/main" val="119135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smtClean="0"/>
              <a:t>Our</a:t>
            </a:r>
            <a:r>
              <a:rPr lang="en-US" sz="1400" b="0" baseline="0" dirty="0" smtClean="0"/>
              <a:t> thanks to Thomas McMahon, PhD for his expertise, guidance, and many contributions in the development of this module. </a:t>
            </a:r>
            <a:r>
              <a:rPr lang="en-US" sz="1400" dirty="0" smtClean="0"/>
              <a:t>Dr. McMahon is a Professor in Psychiatry and the Child Study Center at the Yale University School of Medicine. Dr. McMahon is interested in ways in which the principles of developmental psychopathology can be used to expand understanding of the impact that parental addiction has on family process and child development. He has worked on the development of gender-specific parent interventions for men enrolled in addiction treatment. Dr. McMahon is also interested in the psychological assessment and treatment of children, adolescents, and young adults who have been abused or neglected in the context of parental addiction, as well as clinical and research training on the roles that genetic liability and family process play in the intergenerational transmission of developmental psychopathology. Dr. McMahon completed his doctoral training in clinical child and school psychology at New York University in 1994. Since 1998, he has been the recipient of several grants from the National Institute on Drug Abuse. With his colleagues, he has published more than 75 peer-reviewed papers and book chapters.</a:t>
            </a:r>
          </a:p>
        </p:txBody>
      </p:sp>
      <p:sp>
        <p:nvSpPr>
          <p:cNvPr id="4" name="Slide Number Placeholder 3"/>
          <p:cNvSpPr>
            <a:spLocks noGrp="1"/>
          </p:cNvSpPr>
          <p:nvPr>
            <p:ph type="sldNum" sz="quarter" idx="10"/>
          </p:nvPr>
        </p:nvSpPr>
        <p:spPr/>
        <p:txBody>
          <a:bodyPr/>
          <a:lstStyle/>
          <a:p>
            <a:fld id="{456A54EE-C959-448C-B94A-528FB40E2345}" type="slidenum">
              <a:rPr lang="en-US" smtClean="0"/>
              <a:t>4</a:t>
            </a:fld>
            <a:endParaRPr lang="en-US" dirty="0"/>
          </a:p>
        </p:txBody>
      </p:sp>
    </p:spTree>
    <p:extLst>
      <p:ext uri="{BB962C8B-B14F-4D97-AF65-F5344CB8AC3E}">
        <p14:creationId xmlns:p14="http://schemas.microsoft.com/office/powerpoint/2010/main" val="337567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smtClean="0"/>
              <a:t>Before we get started, I’d like to do some brief introductions.</a:t>
            </a:r>
            <a:endParaRPr lang="en-US" sz="1400" dirty="0"/>
          </a:p>
          <a:p>
            <a:pPr marL="285750" indent="-285750">
              <a:buFont typeface="Arial" panose="020B0604020202020204" pitchFamily="34" charset="0"/>
              <a:buChar char="•"/>
            </a:pPr>
            <a:r>
              <a:rPr lang="en-US" sz="1400" dirty="0" smtClean="0"/>
              <a:t>Trainer:</a:t>
            </a:r>
            <a:r>
              <a:rPr lang="en-US" sz="1400" baseline="0" dirty="0" smtClean="0"/>
              <a:t> introduce yourself</a:t>
            </a:r>
          </a:p>
          <a:p>
            <a:pPr marL="285750" indent="-285750">
              <a:buFont typeface="Arial" panose="020B0604020202020204" pitchFamily="34" charset="0"/>
              <a:buChar char="•"/>
            </a:pPr>
            <a:r>
              <a:rPr lang="en-US" sz="1400" baseline="0" dirty="0" smtClean="0"/>
              <a:t>Now I’d like everyone to introduce yourself and share the first word you think of to describe the word “father.”</a:t>
            </a:r>
          </a:p>
          <a:p>
            <a:pPr marL="285750" indent="-285750">
              <a:buFont typeface="Arial" panose="020B0604020202020204" pitchFamily="34" charset="0"/>
              <a:buChar char="•"/>
            </a:pPr>
            <a:r>
              <a:rPr lang="en-US" sz="1400" baseline="0" dirty="0" smtClean="0"/>
              <a:t>Have everyone say their name and one word to describe a “father.”</a:t>
            </a:r>
          </a:p>
          <a:p>
            <a:pPr marL="285750" indent="-285750">
              <a:buFont typeface="Arial" panose="020B0604020202020204" pitchFamily="34" charset="0"/>
              <a:buChar char="•"/>
            </a:pPr>
            <a:endParaRPr lang="en-US" sz="1400" baseline="0" dirty="0" smtClean="0"/>
          </a:p>
          <a:p>
            <a:pPr marL="0" indent="0">
              <a:buFont typeface="Arial" panose="020B0604020202020204" pitchFamily="34" charset="0"/>
              <a:buNone/>
            </a:pPr>
            <a:r>
              <a:rPr lang="en-US" sz="1400" b="1" i="1" baseline="0" dirty="0" smtClean="0"/>
              <a:t>Instruction to trainer: based on the group, you’re welcome to modify this introduction activity.</a:t>
            </a:r>
            <a:endParaRPr lang="en-US" sz="1400" b="1" i="1"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5</a:t>
            </a:fld>
            <a:endParaRPr lang="en-US" dirty="0"/>
          </a:p>
        </p:txBody>
      </p:sp>
    </p:spTree>
    <p:extLst>
      <p:ext uri="{BB962C8B-B14F-4D97-AF65-F5344CB8AC3E}">
        <p14:creationId xmlns:p14="http://schemas.microsoft.com/office/powerpoint/2010/main" val="380012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aseline="0" dirty="0" smtClean="0"/>
              <a:t>As part of this curriculum, you all have a participant manual. I’d like us to do a hands-on review of this module’s content so you are familiar:</a:t>
            </a:r>
          </a:p>
          <a:p>
            <a:pPr marL="285750" indent="-285750">
              <a:buFont typeface="Arial" panose="020B0604020202020204" pitchFamily="34" charset="0"/>
              <a:buChar char="•"/>
            </a:pPr>
            <a:r>
              <a:rPr lang="en-US" sz="1400" b="1" baseline="0" dirty="0" smtClean="0"/>
              <a:t>On page 74</a:t>
            </a:r>
            <a:r>
              <a:rPr lang="en-US" sz="1400" baseline="0" dirty="0" smtClean="0"/>
              <a:t>, the module begins with the training goals and objectives.</a:t>
            </a:r>
          </a:p>
          <a:p>
            <a:pPr marL="285750" indent="-285750">
              <a:buFont typeface="Arial" panose="020B0604020202020204" pitchFamily="34" charset="0"/>
              <a:buChar char="•"/>
            </a:pPr>
            <a:r>
              <a:rPr lang="en-US" sz="1400" baseline="0" dirty="0" smtClean="0"/>
              <a:t>Next on </a:t>
            </a:r>
            <a:r>
              <a:rPr lang="en-US" sz="1400" b="1" baseline="0" dirty="0" smtClean="0"/>
              <a:t>page 75 </a:t>
            </a:r>
            <a:r>
              <a:rPr lang="en-US" sz="1400" baseline="0" dirty="0" smtClean="0"/>
              <a:t>you will find all of the presentation slides with room for taking notes.</a:t>
            </a:r>
          </a:p>
          <a:p>
            <a:pPr marL="285750" indent="-285750">
              <a:buFont typeface="Arial" panose="020B0604020202020204" pitchFamily="34" charset="0"/>
              <a:buChar char="•"/>
            </a:pPr>
            <a:r>
              <a:rPr lang="en-US" sz="1400" baseline="0" dirty="0" smtClean="0"/>
              <a:t>Then on </a:t>
            </a:r>
            <a:r>
              <a:rPr lang="en-US" sz="1400" b="1" baseline="0" dirty="0" smtClean="0"/>
              <a:t>page 90 </a:t>
            </a:r>
            <a:r>
              <a:rPr lang="en-US" sz="1400" baseline="0" dirty="0" smtClean="0"/>
              <a:t>you will find the resources section, which contains a collection of handouts, worksheets, activities, assessments, recommended reading, and a reference list for that module.</a:t>
            </a:r>
          </a:p>
        </p:txBody>
      </p:sp>
      <p:sp>
        <p:nvSpPr>
          <p:cNvPr id="4" name="Slide Number Placeholder 3"/>
          <p:cNvSpPr>
            <a:spLocks noGrp="1"/>
          </p:cNvSpPr>
          <p:nvPr>
            <p:ph type="sldNum" sz="quarter" idx="10"/>
          </p:nvPr>
        </p:nvSpPr>
        <p:spPr/>
        <p:txBody>
          <a:bodyPr/>
          <a:lstStyle/>
          <a:p>
            <a:fld id="{456A54EE-C959-448C-B94A-528FB40E2345}" type="slidenum">
              <a:rPr lang="en-US" smtClean="0"/>
              <a:t>6</a:t>
            </a:fld>
            <a:endParaRPr lang="en-US" dirty="0"/>
          </a:p>
        </p:txBody>
      </p:sp>
    </p:spTree>
    <p:extLst>
      <p:ext uri="{BB962C8B-B14F-4D97-AF65-F5344CB8AC3E}">
        <p14:creationId xmlns:p14="http://schemas.microsoft.com/office/powerpoint/2010/main" val="856274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aseline="0" dirty="0" smtClean="0"/>
              <a:t>For additional resources, visit www.attcppwtools.org. Here you can download the “Easier Together” curriculum and access other resources such as:</a:t>
            </a:r>
          </a:p>
          <a:p>
            <a:pPr marL="285750" indent="-285750">
              <a:buFont typeface="Arial" panose="020B0604020202020204" pitchFamily="34" charset="0"/>
              <a:buChar char="•"/>
            </a:pPr>
            <a:r>
              <a:rPr lang="en-US" sz="1400" baseline="0" dirty="0" smtClean="0"/>
              <a:t>Training curriculum</a:t>
            </a:r>
          </a:p>
          <a:p>
            <a:pPr marL="285750" indent="-285750">
              <a:buFont typeface="Arial" panose="020B0604020202020204" pitchFamily="34" charset="0"/>
              <a:buChar char="•"/>
            </a:pPr>
            <a:r>
              <a:rPr lang="en-US" sz="1400" baseline="0" dirty="0" smtClean="0"/>
              <a:t>Online courses</a:t>
            </a:r>
          </a:p>
          <a:p>
            <a:pPr marL="285750" indent="-285750">
              <a:buFont typeface="Arial" panose="020B0604020202020204" pitchFamily="34" charset="0"/>
              <a:buChar char="•"/>
            </a:pPr>
            <a:r>
              <a:rPr lang="en-US" sz="1400" baseline="0" dirty="0" smtClean="0"/>
              <a:t>300+ resources in the Program Resources library</a:t>
            </a:r>
          </a:p>
          <a:p>
            <a:pPr marL="285750" indent="-285750">
              <a:buFont typeface="Arial" panose="020B0604020202020204" pitchFamily="34" charset="0"/>
              <a:buChar char="•"/>
            </a:pPr>
            <a:r>
              <a:rPr lang="en-US" sz="1400" baseline="0" dirty="0" smtClean="0"/>
              <a:t>Recorded presentations</a:t>
            </a:r>
          </a:p>
          <a:p>
            <a:pPr marL="285750" indent="-285750">
              <a:buFont typeface="Arial" panose="020B0604020202020204" pitchFamily="34" charset="0"/>
              <a:buChar char="•"/>
            </a:pPr>
            <a:r>
              <a:rPr lang="en-US" sz="1400" baseline="0" dirty="0" smtClean="0"/>
              <a:t>Videos</a:t>
            </a:r>
          </a:p>
        </p:txBody>
      </p:sp>
      <p:sp>
        <p:nvSpPr>
          <p:cNvPr id="4" name="Slide Number Placeholder 3"/>
          <p:cNvSpPr>
            <a:spLocks noGrp="1"/>
          </p:cNvSpPr>
          <p:nvPr>
            <p:ph type="sldNum" sz="quarter" idx="10"/>
          </p:nvPr>
        </p:nvSpPr>
        <p:spPr/>
        <p:txBody>
          <a:bodyPr/>
          <a:lstStyle/>
          <a:p>
            <a:fld id="{456A54EE-C959-448C-B94A-528FB40E2345}" type="slidenum">
              <a:rPr lang="en-US" smtClean="0"/>
              <a:t>7</a:t>
            </a:fld>
            <a:endParaRPr lang="en-US" dirty="0"/>
          </a:p>
        </p:txBody>
      </p:sp>
    </p:spTree>
    <p:extLst>
      <p:ext uri="{BB962C8B-B14F-4D97-AF65-F5344CB8AC3E}">
        <p14:creationId xmlns:p14="http://schemas.microsoft.com/office/powerpoint/2010/main" val="56917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The goal of this module is to help</a:t>
            </a:r>
            <a:r>
              <a:rPr lang="en-US" sz="1400" baseline="0" dirty="0" smtClean="0"/>
              <a:t> </a:t>
            </a:r>
            <a:r>
              <a:rPr lang="en-US" sz="1400" dirty="0" smtClean="0"/>
              <a:t>programs begin to meet expectations for PPW programming that addresses the needs of fathers/male partners and co-parents.</a:t>
            </a:r>
          </a:p>
          <a:p>
            <a:endParaRPr lang="en-US" sz="1400" dirty="0" smtClean="0"/>
          </a:p>
          <a:p>
            <a:pPr marL="0" indent="0">
              <a:buFont typeface="Arial" panose="020B0604020202020204" pitchFamily="34" charset="0"/>
              <a:buNone/>
            </a:pPr>
            <a:r>
              <a:rPr lang="en-US" sz="1400" dirty="0" smtClean="0"/>
              <a:t>These are our learning objectives for Module 3.</a:t>
            </a:r>
          </a:p>
          <a:p>
            <a:pPr marL="228600" indent="-228600">
              <a:buFont typeface="+mj-lt"/>
              <a:buAutoNum type="arabicPeriod"/>
            </a:pPr>
            <a:endParaRPr lang="en-US" sz="1400" dirty="0" smtClean="0"/>
          </a:p>
          <a:p>
            <a:pPr marL="0" indent="0">
              <a:buFont typeface="Arial" panose="020B0604020202020204" pitchFamily="34" charset="0"/>
              <a:buNone/>
            </a:pPr>
            <a:endParaRPr lang="en-US" sz="140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8</a:t>
            </a:fld>
            <a:endParaRPr lang="en-US" dirty="0"/>
          </a:p>
        </p:txBody>
      </p:sp>
    </p:spTree>
    <p:extLst>
      <p:ext uri="{BB962C8B-B14F-4D97-AF65-F5344CB8AC3E}">
        <p14:creationId xmlns:p14="http://schemas.microsoft.com/office/powerpoint/2010/main" val="51376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Given</a:t>
            </a:r>
            <a:r>
              <a:rPr lang="en-US" sz="1400" baseline="0" dirty="0" smtClean="0"/>
              <a:t> the changes in the field, PPW funding and programming now includes a focus on reaching the whole family. Particular emphasis is being placed on the development of ways to more effectively involve the fathers of the clients’ children. This emphasis is evident throughout the most recent funding opportunity announcement (FOA) issued by SAMHSA for continued funding of the PPW program.</a:t>
            </a:r>
          </a:p>
          <a:p>
            <a:endParaRPr lang="en-US" sz="1400" baseline="0" dirty="0" smtClean="0"/>
          </a:p>
          <a:p>
            <a:endParaRPr lang="en-US" sz="14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smtClean="0"/>
          </a:p>
        </p:txBody>
      </p:sp>
      <p:sp>
        <p:nvSpPr>
          <p:cNvPr id="4" name="Slide Number Placeholder 3"/>
          <p:cNvSpPr>
            <a:spLocks noGrp="1"/>
          </p:cNvSpPr>
          <p:nvPr>
            <p:ph type="sldNum" sz="quarter" idx="10"/>
          </p:nvPr>
        </p:nvSpPr>
        <p:spPr/>
        <p:txBody>
          <a:bodyPr/>
          <a:lstStyle/>
          <a:p>
            <a:fld id="{456A54EE-C959-448C-B94A-528FB40E2345}" type="slidenum">
              <a:rPr lang="en-US" smtClean="0"/>
              <a:t>9</a:t>
            </a:fld>
            <a:endParaRPr lang="en-US" dirty="0"/>
          </a:p>
        </p:txBody>
      </p:sp>
    </p:spTree>
    <p:extLst>
      <p:ext uri="{BB962C8B-B14F-4D97-AF65-F5344CB8AC3E}">
        <p14:creationId xmlns:p14="http://schemas.microsoft.com/office/powerpoint/2010/main" val="305743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34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1">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1077119" y="3337979"/>
            <a:ext cx="7044913" cy="766941"/>
          </a:xfrm>
          <a:prstGeom prst="rect">
            <a:avLst/>
          </a:prstGeom>
        </p:spPr>
        <p:txBody>
          <a:bodyPr vert="horz"/>
          <a:lstStyle>
            <a:lvl1pPr algn="l">
              <a:defRPr sz="4200"/>
            </a:lvl1pPr>
          </a:lstStyle>
          <a:p>
            <a:r>
              <a:rPr lang="en-US" dirty="0"/>
              <a:t>Transition Slide 1</a:t>
            </a:r>
          </a:p>
        </p:txBody>
      </p:sp>
    </p:spTree>
    <p:extLst>
      <p:ext uri="{BB962C8B-B14F-4D97-AF65-F5344CB8AC3E}">
        <p14:creationId xmlns:p14="http://schemas.microsoft.com/office/powerpoint/2010/main" val="149527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4"/>
          <p:cNvSpPr>
            <a:spLocks noGrp="1"/>
          </p:cNvSpPr>
          <p:nvPr>
            <p:ph type="title" hasCustomPrompt="1"/>
          </p:nvPr>
        </p:nvSpPr>
        <p:spPr>
          <a:xfrm>
            <a:off x="1077119" y="3337979"/>
            <a:ext cx="7044913" cy="766941"/>
          </a:xfrm>
          <a:prstGeom prst="rect">
            <a:avLst/>
          </a:prstGeom>
        </p:spPr>
        <p:txBody>
          <a:bodyPr vert="horz"/>
          <a:lstStyle>
            <a:lvl1pPr algn="l">
              <a:defRPr sz="4200"/>
            </a:lvl1pPr>
          </a:lstStyle>
          <a:p>
            <a:r>
              <a:rPr lang="en-US" dirty="0"/>
              <a:t>Transition Slide 2</a:t>
            </a:r>
          </a:p>
        </p:txBody>
      </p:sp>
    </p:spTree>
    <p:extLst>
      <p:ext uri="{BB962C8B-B14F-4D97-AF65-F5344CB8AC3E}">
        <p14:creationId xmlns:p14="http://schemas.microsoft.com/office/powerpoint/2010/main" val="3097514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1077119" y="3337979"/>
            <a:ext cx="7044913" cy="766941"/>
          </a:xfrm>
          <a:prstGeom prst="rect">
            <a:avLst/>
          </a:prstGeom>
        </p:spPr>
        <p:txBody>
          <a:bodyPr vert="horz"/>
          <a:lstStyle>
            <a:lvl1pPr algn="l">
              <a:defRPr sz="4200"/>
            </a:lvl1pPr>
          </a:lstStyle>
          <a:p>
            <a:r>
              <a:rPr lang="en-US" dirty="0"/>
              <a:t>Transition Slide 3</a:t>
            </a:r>
          </a:p>
        </p:txBody>
      </p:sp>
    </p:spTree>
    <p:extLst>
      <p:ext uri="{BB962C8B-B14F-4D97-AF65-F5344CB8AC3E}">
        <p14:creationId xmlns:p14="http://schemas.microsoft.com/office/powerpoint/2010/main" val="61945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Column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577236" y="729247"/>
            <a:ext cx="7725683" cy="74734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8" name="Group 7"/>
          <p:cNvGrpSpPr/>
          <p:nvPr userDrawn="1"/>
        </p:nvGrpSpPr>
        <p:grpSpPr>
          <a:xfrm>
            <a:off x="471294" y="438498"/>
            <a:ext cx="1333408" cy="1333408"/>
            <a:chOff x="6732376" y="2340893"/>
            <a:chExt cx="2218626" cy="2218626"/>
          </a:xfrm>
        </p:grpSpPr>
        <p:sp>
          <p:nvSpPr>
            <p:cNvPr id="9" name="Connector 8"/>
            <p:cNvSpPr/>
            <p:nvPr userDrawn="1"/>
          </p:nvSpPr>
          <p:spPr>
            <a:xfrm>
              <a:off x="6732376" y="2340893"/>
              <a:ext cx="2218626" cy="2218626"/>
            </a:xfrm>
            <a:prstGeom prst="flowChart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 name="Picture 9" descr="Icon-Only-white.png"/>
            <p:cNvPicPr>
              <a:picLocks noChangeAspect="1"/>
            </p:cNvPicPr>
            <p:nvPr userDrawn="1"/>
          </p:nvPicPr>
          <p:blipFill>
            <a:blip r:embed="rId3">
              <a:alphaModFix amt="26000"/>
              <a:extLst>
                <a:ext uri="{28A0092B-C50C-407E-A947-70E740481C1C}">
                  <a14:useLocalDpi xmlns:a14="http://schemas.microsoft.com/office/drawing/2010/main" val="0"/>
                </a:ext>
              </a:extLst>
            </a:blip>
            <a:stretch>
              <a:fillRect/>
            </a:stretch>
          </p:blipFill>
          <p:spPr>
            <a:xfrm>
              <a:off x="6783343" y="2365623"/>
              <a:ext cx="2127560" cy="2127560"/>
            </a:xfrm>
            <a:prstGeom prst="ellipse">
              <a:avLst/>
            </a:prstGeom>
          </p:spPr>
        </p:pic>
      </p:grpSp>
      <p:sp>
        <p:nvSpPr>
          <p:cNvPr id="11" name="Title 1"/>
          <p:cNvSpPr>
            <a:spLocks noGrp="1"/>
          </p:cNvSpPr>
          <p:nvPr>
            <p:ph type="title" hasCustomPrompt="1"/>
          </p:nvPr>
        </p:nvSpPr>
        <p:spPr>
          <a:xfrm>
            <a:off x="880943" y="776569"/>
            <a:ext cx="7905627" cy="670487"/>
          </a:xfrm>
          <a:prstGeom prst="rect">
            <a:avLst/>
          </a:prstGeom>
        </p:spPr>
        <p:txBody>
          <a:bodyPr lIns="109728" tIns="54864" rIns="109728" bIns="54864"/>
          <a:lstStyle>
            <a:lvl1pPr algn="l">
              <a:defRPr sz="3600" baseline="0">
                <a:solidFill>
                  <a:schemeClr val="bg1"/>
                </a:solidFill>
                <a:latin typeface="Verdana"/>
                <a:cs typeface="Verdana"/>
              </a:defRPr>
            </a:lvl1pPr>
          </a:lstStyle>
          <a:p>
            <a:r>
              <a:rPr lang="en-US" dirty="0"/>
              <a:t>One-Column Slide</a:t>
            </a:r>
          </a:p>
        </p:txBody>
      </p:sp>
      <p:sp>
        <p:nvSpPr>
          <p:cNvPr id="12" name="Content Placeholder 2"/>
          <p:cNvSpPr>
            <a:spLocks noGrp="1"/>
          </p:cNvSpPr>
          <p:nvPr>
            <p:ph idx="1" hasCustomPrompt="1"/>
          </p:nvPr>
        </p:nvSpPr>
        <p:spPr>
          <a:xfrm>
            <a:off x="880943" y="2067226"/>
            <a:ext cx="8421977" cy="4296876"/>
          </a:xfrm>
          <a:prstGeom prst="rect">
            <a:avLst/>
          </a:prstGeom>
        </p:spPr>
        <p:txBody>
          <a:bodyPr lIns="109728" tIns="54864" rIns="109728" bIns="54864"/>
          <a:lstStyle>
            <a:lvl1pPr marL="0" marR="0" indent="0" algn="l" defTabSz="548640" rtl="0" eaLnBrk="1" fontAlgn="auto" latinLnBrk="0" hangingPunct="1">
              <a:lnSpc>
                <a:spcPct val="100000"/>
              </a:lnSpc>
              <a:spcBef>
                <a:spcPct val="20000"/>
              </a:spcBef>
              <a:spcAft>
                <a:spcPts val="0"/>
              </a:spcAft>
              <a:buClrTx/>
              <a:buSzTx/>
              <a:buFont typeface="Arial"/>
              <a:buNone/>
              <a:tabLst/>
              <a:defRPr sz="2200">
                <a:solidFill>
                  <a:schemeClr val="tx1"/>
                </a:solidFill>
                <a:latin typeface="Verdana"/>
                <a:cs typeface="Verdana"/>
              </a:defRPr>
            </a:lvl1pPr>
            <a:lvl2pPr marL="548640" indent="0">
              <a:buNone/>
              <a:defRPr sz="3000">
                <a:latin typeface="Verdana"/>
                <a:cs typeface="Verdana"/>
              </a:defRPr>
            </a:lvl2pPr>
            <a:lvl3pPr marL="1097280" indent="0">
              <a:buNone/>
              <a:defRPr sz="2800">
                <a:latin typeface="Verdana"/>
                <a:cs typeface="Verdana"/>
              </a:defRPr>
            </a:lvl3pPr>
            <a:lvl4pPr marL="1645920" indent="0" algn="l">
              <a:buNone/>
              <a:defRPr>
                <a:latin typeface="Verdana"/>
                <a:cs typeface="Verdana"/>
              </a:defRPr>
            </a:lvl4pPr>
            <a:lvl5pPr marL="2194560" indent="0">
              <a:buNone/>
              <a:defRPr sz="2200">
                <a:latin typeface="Verdana"/>
                <a:cs typeface="Verdana"/>
              </a:defRPr>
            </a:lvl5pPr>
          </a:lstStyle>
          <a:p>
            <a:pPr marL="0" marR="0" lvl="0" indent="0" algn="l" defTabSz="548640" rtl="0" eaLnBrk="1" fontAlgn="auto" latinLnBrk="0" hangingPunct="1">
              <a:lnSpc>
                <a:spcPct val="100000"/>
              </a:lnSpc>
              <a:spcBef>
                <a:spcPct val="20000"/>
              </a:spcBef>
              <a:spcAft>
                <a:spcPts val="0"/>
              </a:spcAft>
              <a:buClrTx/>
              <a:buSzTx/>
              <a:buFont typeface="Arial"/>
              <a:buNone/>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r>
              <a:rPr lang="en-US" dirty="0" err="1"/>
              <a:t>Sed</a:t>
            </a:r>
            <a:r>
              <a:rPr lang="en-US" dirty="0"/>
              <a:t> </a:t>
            </a:r>
            <a:r>
              <a:rPr lang="en-US" dirty="0" err="1"/>
              <a:t>sodales</a:t>
            </a:r>
            <a:r>
              <a:rPr lang="en-US" dirty="0"/>
              <a:t> </a:t>
            </a:r>
            <a:r>
              <a:rPr lang="en-US" dirty="0" err="1"/>
              <a:t>nulla</a:t>
            </a:r>
            <a:r>
              <a:rPr lang="en-US" dirty="0"/>
              <a:t> </a:t>
            </a:r>
            <a:r>
              <a:rPr lang="en-US" dirty="0" err="1"/>
              <a:t>eu</a:t>
            </a:r>
            <a:r>
              <a:rPr lang="en-US" dirty="0"/>
              <a:t> </a:t>
            </a:r>
            <a:r>
              <a:rPr lang="en-US" dirty="0" err="1"/>
              <a:t>ipsum</a:t>
            </a:r>
            <a:r>
              <a:rPr lang="en-US" dirty="0"/>
              <a:t> </a:t>
            </a:r>
            <a:r>
              <a:rPr lang="en-US" dirty="0" err="1"/>
              <a:t>sagittis</a:t>
            </a:r>
            <a:r>
              <a:rPr lang="en-US" dirty="0"/>
              <a:t> </a:t>
            </a:r>
            <a:r>
              <a:rPr lang="en-US" dirty="0" err="1"/>
              <a:t>ullamcorper</a:t>
            </a:r>
            <a:r>
              <a:rPr lang="en-US" dirty="0"/>
              <a:t> ac vitae </a:t>
            </a:r>
            <a:r>
              <a:rPr lang="en-US" dirty="0" err="1"/>
              <a:t>enim</a:t>
            </a:r>
            <a:r>
              <a:rPr lang="en-US" dirty="0"/>
              <a:t>. </a:t>
            </a:r>
            <a:r>
              <a:rPr lang="en-US" dirty="0" err="1"/>
              <a:t>Duis</a:t>
            </a:r>
            <a:r>
              <a:rPr lang="en-US" dirty="0"/>
              <a:t> </a:t>
            </a:r>
            <a:r>
              <a:rPr lang="en-US" dirty="0" err="1"/>
              <a:t>lacinia</a:t>
            </a:r>
            <a:r>
              <a:rPr lang="en-US" dirty="0"/>
              <a:t>, mi </a:t>
            </a:r>
            <a:r>
              <a:rPr lang="en-US" dirty="0" err="1"/>
              <a:t>ut</a:t>
            </a:r>
            <a:r>
              <a:rPr lang="en-US" dirty="0"/>
              <a:t> </a:t>
            </a:r>
            <a:r>
              <a:rPr lang="en-US" dirty="0" err="1"/>
              <a:t>pretium</a:t>
            </a:r>
            <a:r>
              <a:rPr lang="en-US" dirty="0"/>
              <a:t> </a:t>
            </a:r>
            <a:r>
              <a:rPr lang="en-US" dirty="0" err="1"/>
              <a:t>blandit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r>
              <a:rPr lang="en-US" dirty="0" err="1"/>
              <a:t>Sed</a:t>
            </a:r>
            <a:r>
              <a:rPr lang="en-US" dirty="0"/>
              <a:t> </a:t>
            </a:r>
            <a:r>
              <a:rPr lang="en-US" dirty="0" err="1"/>
              <a:t>sodales</a:t>
            </a:r>
            <a:r>
              <a:rPr lang="en-US" dirty="0"/>
              <a:t> </a:t>
            </a:r>
            <a:r>
              <a:rPr lang="en-US" dirty="0" err="1"/>
              <a:t>nulla</a:t>
            </a:r>
            <a:r>
              <a:rPr lang="en-US" dirty="0"/>
              <a:t> </a:t>
            </a:r>
            <a:r>
              <a:rPr lang="en-US" dirty="0" err="1"/>
              <a:t>eu</a:t>
            </a:r>
            <a:r>
              <a:rPr lang="en-US" dirty="0"/>
              <a:t> </a:t>
            </a:r>
            <a:r>
              <a:rPr lang="en-US" dirty="0" err="1"/>
              <a:t>ipsum</a:t>
            </a:r>
            <a:r>
              <a:rPr lang="en-US" dirty="0"/>
              <a:t> </a:t>
            </a:r>
            <a:r>
              <a:rPr lang="en-US" dirty="0" err="1"/>
              <a:t>sagittis</a:t>
            </a:r>
            <a:r>
              <a:rPr lang="en-US" dirty="0"/>
              <a:t> </a:t>
            </a:r>
            <a:r>
              <a:rPr lang="en-US" dirty="0" err="1"/>
              <a:t>ullamcorper</a:t>
            </a:r>
            <a:r>
              <a:rPr lang="en-US" dirty="0"/>
              <a:t> ac vitae </a:t>
            </a:r>
            <a:r>
              <a:rPr lang="en-US" dirty="0" err="1"/>
              <a:t>enim</a:t>
            </a:r>
            <a:r>
              <a:rPr lang="en-US" dirty="0"/>
              <a:t>. </a:t>
            </a:r>
            <a:r>
              <a:rPr lang="en-US" dirty="0" err="1"/>
              <a:t>Duis</a:t>
            </a:r>
            <a:r>
              <a:rPr lang="en-US" dirty="0"/>
              <a:t> </a:t>
            </a:r>
            <a:r>
              <a:rPr lang="en-US" dirty="0" err="1"/>
              <a:t>lacinia</a:t>
            </a:r>
            <a:r>
              <a:rPr lang="en-US" dirty="0"/>
              <a:t>, mi </a:t>
            </a:r>
            <a:r>
              <a:rPr lang="en-US" dirty="0" err="1"/>
              <a:t>ut</a:t>
            </a:r>
            <a:r>
              <a:rPr lang="en-US" dirty="0"/>
              <a:t> </a:t>
            </a:r>
            <a:r>
              <a:rPr lang="en-US" dirty="0" err="1"/>
              <a:t>pretium</a:t>
            </a:r>
            <a:r>
              <a:rPr lang="en-US" dirty="0"/>
              <a:t> </a:t>
            </a:r>
            <a:r>
              <a:rPr lang="en-US" dirty="0" err="1"/>
              <a:t>blandit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p>
          <a:p>
            <a:pPr lvl="0"/>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077"/>
            <a:ext cx="10058400" cy="7772400"/>
          </a:xfrm>
          <a:prstGeom prst="rect">
            <a:avLst/>
          </a:prstGeom>
        </p:spPr>
      </p:pic>
    </p:spTree>
    <p:extLst>
      <p:ext uri="{BB962C8B-B14F-4D97-AF65-F5344CB8AC3E}">
        <p14:creationId xmlns:p14="http://schemas.microsoft.com/office/powerpoint/2010/main" val="51672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lumn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80944" y="2096758"/>
            <a:ext cx="4553435" cy="4385472"/>
          </a:xfrm>
          <a:prstGeom prst="rect">
            <a:avLst/>
          </a:prstGeom>
        </p:spPr>
        <p:txBody>
          <a:bodyPr lIns="109728" tIns="54864" rIns="109728" bIns="54864"/>
          <a:lstStyle>
            <a:lvl1pPr marL="0" indent="0">
              <a:buNone/>
              <a:defRPr sz="2200">
                <a:solidFill>
                  <a:schemeClr val="tx1"/>
                </a:solidFill>
                <a:latin typeface="Verdana"/>
                <a:cs typeface="Verdana"/>
              </a:defRPr>
            </a:lvl1pPr>
            <a:lvl2pPr marL="548640" indent="0">
              <a:buNone/>
              <a:defRPr sz="3000">
                <a:latin typeface="Verdana"/>
                <a:cs typeface="Verdana"/>
              </a:defRPr>
            </a:lvl2pPr>
            <a:lvl3pPr marL="1097280" indent="0">
              <a:buNone/>
              <a:defRPr sz="2800">
                <a:latin typeface="Verdana"/>
                <a:cs typeface="Verdana"/>
              </a:defRPr>
            </a:lvl3pPr>
            <a:lvl4pPr marL="1645920" indent="0" algn="l">
              <a:buNone/>
              <a:defRPr>
                <a:latin typeface="Verdana"/>
                <a:cs typeface="Verdana"/>
              </a:defRPr>
            </a:lvl4pPr>
            <a:lvl5pPr marL="2194560" indent="0">
              <a:buNone/>
              <a:defRPr sz="2200">
                <a:latin typeface="Verdana"/>
                <a:cs typeface="Verdana"/>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r>
              <a:rPr lang="en-US" dirty="0" err="1"/>
              <a:t>Sed</a:t>
            </a:r>
            <a:r>
              <a:rPr lang="en-US" dirty="0"/>
              <a:t> </a:t>
            </a:r>
            <a:r>
              <a:rPr lang="en-US" dirty="0" err="1"/>
              <a:t>sodales</a:t>
            </a:r>
            <a:r>
              <a:rPr lang="en-US" dirty="0"/>
              <a:t> </a:t>
            </a:r>
            <a:r>
              <a:rPr lang="en-US" dirty="0" err="1"/>
              <a:t>nulla</a:t>
            </a:r>
            <a:r>
              <a:rPr lang="en-US" dirty="0"/>
              <a:t> </a:t>
            </a:r>
            <a:r>
              <a:rPr lang="en-US" dirty="0" err="1"/>
              <a:t>eu</a:t>
            </a:r>
            <a:r>
              <a:rPr lang="en-US" dirty="0"/>
              <a:t> </a:t>
            </a:r>
            <a:r>
              <a:rPr lang="en-US" dirty="0" err="1"/>
              <a:t>ipsum</a:t>
            </a:r>
            <a:r>
              <a:rPr lang="en-US" dirty="0"/>
              <a:t> </a:t>
            </a:r>
            <a:r>
              <a:rPr lang="en-US" dirty="0" err="1"/>
              <a:t>sagittis</a:t>
            </a:r>
            <a:r>
              <a:rPr lang="en-US" dirty="0"/>
              <a:t> </a:t>
            </a:r>
            <a:r>
              <a:rPr lang="en-US" dirty="0" err="1"/>
              <a:t>ullamcorper</a:t>
            </a:r>
            <a:r>
              <a:rPr lang="en-US" dirty="0"/>
              <a:t> ac vitae </a:t>
            </a:r>
            <a:r>
              <a:rPr lang="en-US" dirty="0" err="1"/>
              <a:t>enim</a:t>
            </a:r>
            <a:r>
              <a:rPr lang="en-US" dirty="0"/>
              <a:t>. </a:t>
            </a:r>
            <a:r>
              <a:rPr lang="en-US" dirty="0" err="1"/>
              <a:t>Duis</a:t>
            </a:r>
            <a:r>
              <a:rPr lang="en-US" dirty="0"/>
              <a:t> </a:t>
            </a:r>
            <a:r>
              <a:rPr lang="en-US" dirty="0" err="1"/>
              <a:t>lacinia</a:t>
            </a:r>
            <a:r>
              <a:rPr lang="en-US" dirty="0"/>
              <a:t>, mi </a:t>
            </a:r>
            <a:r>
              <a:rPr lang="en-US" dirty="0" err="1"/>
              <a:t>ut</a:t>
            </a:r>
            <a:r>
              <a:rPr lang="en-US" dirty="0"/>
              <a:t> </a:t>
            </a:r>
            <a:r>
              <a:rPr lang="en-US" dirty="0" err="1"/>
              <a:t>pretium</a:t>
            </a:r>
            <a:r>
              <a:rPr lang="en-US" dirty="0"/>
              <a:t> </a:t>
            </a:r>
            <a:r>
              <a:rPr lang="en-US" dirty="0" err="1"/>
              <a:t>blandit</a:t>
            </a:r>
            <a:r>
              <a:rPr lang="en-US" dirty="0"/>
              <a:t>. Nam </a:t>
            </a:r>
            <a:r>
              <a:rPr lang="en-US" dirty="0" err="1"/>
              <a:t>augue</a:t>
            </a:r>
            <a:r>
              <a:rPr lang="en-US" dirty="0"/>
              <a:t> </a:t>
            </a:r>
            <a:r>
              <a:rPr lang="en-US" dirty="0" err="1"/>
              <a:t>risus</a:t>
            </a:r>
            <a:r>
              <a:rPr lang="en-US" dirty="0"/>
              <a:t>, dictum in </a:t>
            </a:r>
            <a:r>
              <a:rPr lang="en-US" dirty="0" err="1"/>
              <a:t>gravida</a:t>
            </a:r>
            <a:r>
              <a:rPr lang="en-US" dirty="0"/>
              <a:t> </a:t>
            </a:r>
            <a:r>
              <a:rPr lang="en-US" dirty="0" err="1"/>
              <a:t>ut</a:t>
            </a:r>
            <a:r>
              <a:rPr lang="en-US" dirty="0"/>
              <a:t>, </a:t>
            </a:r>
            <a:r>
              <a:rPr lang="en-US" dirty="0" err="1"/>
              <a:t>fringilla</a:t>
            </a:r>
            <a:r>
              <a:rPr lang="en-US" dirty="0"/>
              <a:t> </a:t>
            </a:r>
            <a:r>
              <a:rPr lang="en-US" dirty="0" err="1"/>
              <a:t>quis</a:t>
            </a:r>
            <a:r>
              <a:rPr lang="en-US" dirty="0"/>
              <a:t> </a:t>
            </a:r>
            <a:r>
              <a:rPr lang="en-US" dirty="0" err="1"/>
              <a:t>velit</a:t>
            </a:r>
            <a:r>
              <a:rPr lang="en-US" dirty="0"/>
              <a:t>. </a:t>
            </a:r>
          </a:p>
        </p:txBody>
      </p:sp>
      <p:sp>
        <p:nvSpPr>
          <p:cNvPr id="13" name="Content Placeholder 2"/>
          <p:cNvSpPr>
            <a:spLocks noGrp="1"/>
          </p:cNvSpPr>
          <p:nvPr>
            <p:ph idx="10" hasCustomPrompt="1"/>
          </p:nvPr>
        </p:nvSpPr>
        <p:spPr>
          <a:xfrm>
            <a:off x="5982433" y="2096757"/>
            <a:ext cx="3320488" cy="4119685"/>
          </a:xfrm>
          <a:prstGeom prst="rect">
            <a:avLst/>
          </a:prstGeom>
        </p:spPr>
        <p:txBody>
          <a:bodyPr lIns="109728" tIns="54864" rIns="109728" bIns="54864"/>
          <a:lstStyle>
            <a:lvl1pPr marL="342900" indent="-342900">
              <a:lnSpc>
                <a:spcPct val="100000"/>
              </a:lnSpc>
              <a:spcAft>
                <a:spcPts val="1000"/>
              </a:spcAft>
              <a:buSzPct val="100000"/>
              <a:buFontTx/>
              <a:buBlip>
                <a:blip r:embed="rId3"/>
              </a:buBlip>
              <a:defRPr sz="1800" baseline="0">
                <a:solidFill>
                  <a:schemeClr val="tx1"/>
                </a:solidFill>
                <a:latin typeface="Verdana"/>
                <a:cs typeface="Verdana"/>
              </a:defRPr>
            </a:lvl1pPr>
            <a:lvl2pPr marL="548640" indent="0">
              <a:buNone/>
              <a:defRPr sz="3000">
                <a:latin typeface="Verdana"/>
                <a:cs typeface="Verdana"/>
              </a:defRPr>
            </a:lvl2pPr>
            <a:lvl3pPr marL="1097280" indent="0">
              <a:buNone/>
              <a:defRPr sz="2800">
                <a:latin typeface="Verdana"/>
                <a:cs typeface="Verdana"/>
              </a:defRPr>
            </a:lvl3pPr>
            <a:lvl4pPr marL="1645920" indent="0" algn="l">
              <a:buNone/>
              <a:defRPr>
                <a:latin typeface="Verdana"/>
                <a:cs typeface="Verdana"/>
              </a:defRPr>
            </a:lvl4pPr>
            <a:lvl5pPr marL="2194560" indent="0">
              <a:buNone/>
              <a:defRPr sz="2200">
                <a:latin typeface="Verdana"/>
                <a:cs typeface="Verdana"/>
              </a:defRPr>
            </a:lvl5pPr>
          </a:lstStyle>
          <a:p>
            <a:pPr lvl="0"/>
            <a:r>
              <a:rPr lang="en-US" dirty="0"/>
              <a:t>Bullets or Photo here</a:t>
            </a:r>
          </a:p>
          <a:p>
            <a:pPr lvl="0"/>
            <a:r>
              <a:rPr lang="en-US" dirty="0" err="1"/>
              <a:t>Lorem</a:t>
            </a:r>
            <a:r>
              <a:rPr lang="en-US" dirty="0"/>
              <a:t> </a:t>
            </a:r>
            <a:r>
              <a:rPr lang="en-US" dirty="0" err="1"/>
              <a:t>ipsum</a:t>
            </a:r>
            <a:r>
              <a:rPr lang="en-US" dirty="0"/>
              <a:t> dolor</a:t>
            </a:r>
          </a:p>
          <a:p>
            <a:pPr lvl="0"/>
            <a:r>
              <a:rPr lang="en-US" dirty="0" err="1"/>
              <a:t>Consectetur</a:t>
            </a:r>
            <a:r>
              <a:rPr lang="en-US" dirty="0"/>
              <a:t> </a:t>
            </a:r>
            <a:r>
              <a:rPr lang="en-US" dirty="0" err="1"/>
              <a:t>adipiscing</a:t>
            </a:r>
            <a:r>
              <a:rPr lang="en-US" dirty="0"/>
              <a:t> </a:t>
            </a:r>
            <a:r>
              <a:rPr lang="en-US" dirty="0" err="1"/>
              <a:t>elit</a:t>
            </a:r>
            <a:endParaRPr lang="en-US" dirty="0"/>
          </a:p>
          <a:p>
            <a:pPr lvl="0"/>
            <a:r>
              <a:rPr lang="en-US" dirty="0" err="1"/>
              <a:t>Duis</a:t>
            </a:r>
            <a:r>
              <a:rPr lang="en-US" dirty="0"/>
              <a:t> </a:t>
            </a:r>
            <a:r>
              <a:rPr lang="en-US" dirty="0" err="1"/>
              <a:t>lacinia</a:t>
            </a:r>
            <a:r>
              <a:rPr lang="en-US" dirty="0"/>
              <a:t> mi </a:t>
            </a:r>
            <a:r>
              <a:rPr lang="en-US" dirty="0" err="1"/>
              <a:t>ut</a:t>
            </a:r>
            <a:r>
              <a:rPr lang="en-US" dirty="0"/>
              <a:t> </a:t>
            </a:r>
          </a:p>
          <a:p>
            <a:pPr lvl="0"/>
            <a:r>
              <a:rPr lang="en-US" dirty="0" err="1"/>
              <a:t>ipsum</a:t>
            </a:r>
            <a:r>
              <a:rPr lang="en-US" dirty="0"/>
              <a:t> </a:t>
            </a:r>
            <a:r>
              <a:rPr lang="en-US" dirty="0" err="1"/>
              <a:t>sagittis</a:t>
            </a:r>
            <a:r>
              <a:rPr lang="en-US" dirty="0"/>
              <a:t> </a:t>
            </a:r>
            <a:r>
              <a:rPr lang="en-US" dirty="0" err="1"/>
              <a:t>sed</a:t>
            </a:r>
            <a:endParaRPr lang="en-US" dirty="0"/>
          </a:p>
          <a:p>
            <a:pPr lvl="0"/>
            <a:r>
              <a:rPr lang="en-US" dirty="0"/>
              <a:t>Nam </a:t>
            </a:r>
            <a:r>
              <a:rPr lang="en-US" dirty="0" err="1"/>
              <a:t>augue</a:t>
            </a:r>
            <a:r>
              <a:rPr lang="en-US" dirty="0"/>
              <a:t> </a:t>
            </a:r>
            <a:r>
              <a:rPr lang="en-US" dirty="0" err="1"/>
              <a:t>risus</a:t>
            </a:r>
            <a:r>
              <a:rPr lang="en-US" dirty="0"/>
              <a:t>, dictum</a:t>
            </a:r>
          </a:p>
        </p:txBody>
      </p:sp>
      <p:sp>
        <p:nvSpPr>
          <p:cNvPr id="11" name="Rectangle 10"/>
          <p:cNvSpPr/>
          <p:nvPr userDrawn="1"/>
        </p:nvSpPr>
        <p:spPr>
          <a:xfrm>
            <a:off x="1577236" y="729247"/>
            <a:ext cx="7725683" cy="74734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2" name="Group 11"/>
          <p:cNvGrpSpPr/>
          <p:nvPr userDrawn="1"/>
        </p:nvGrpSpPr>
        <p:grpSpPr>
          <a:xfrm>
            <a:off x="471294" y="438498"/>
            <a:ext cx="1333408" cy="1333408"/>
            <a:chOff x="6732376" y="2340893"/>
            <a:chExt cx="2218626" cy="2218626"/>
          </a:xfrm>
        </p:grpSpPr>
        <p:sp>
          <p:nvSpPr>
            <p:cNvPr id="14" name="Connector 13"/>
            <p:cNvSpPr/>
            <p:nvPr userDrawn="1"/>
          </p:nvSpPr>
          <p:spPr>
            <a:xfrm>
              <a:off x="6732376" y="2340893"/>
              <a:ext cx="2218626" cy="2218626"/>
            </a:xfrm>
            <a:prstGeom prst="flowChartConnector">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5" name="Picture 14" descr="Icon-Only-white.png"/>
            <p:cNvPicPr>
              <a:picLocks noChangeAspect="1"/>
            </p:cNvPicPr>
            <p:nvPr userDrawn="1"/>
          </p:nvPicPr>
          <p:blipFill>
            <a:blip r:embed="rId4">
              <a:alphaModFix amt="26000"/>
              <a:extLst>
                <a:ext uri="{28A0092B-C50C-407E-A947-70E740481C1C}">
                  <a14:useLocalDpi xmlns:a14="http://schemas.microsoft.com/office/drawing/2010/main" val="0"/>
                </a:ext>
              </a:extLst>
            </a:blip>
            <a:stretch>
              <a:fillRect/>
            </a:stretch>
          </p:blipFill>
          <p:spPr>
            <a:xfrm>
              <a:off x="6783343" y="2365623"/>
              <a:ext cx="2127560" cy="2127560"/>
            </a:xfrm>
            <a:prstGeom prst="ellipse">
              <a:avLst/>
            </a:prstGeom>
          </p:spPr>
        </p:pic>
      </p:grpSp>
      <p:sp>
        <p:nvSpPr>
          <p:cNvPr id="16" name="Title 1"/>
          <p:cNvSpPr>
            <a:spLocks noGrp="1"/>
          </p:cNvSpPr>
          <p:nvPr>
            <p:ph type="title" hasCustomPrompt="1"/>
          </p:nvPr>
        </p:nvSpPr>
        <p:spPr>
          <a:xfrm>
            <a:off x="880943" y="776569"/>
            <a:ext cx="7905627" cy="670487"/>
          </a:xfrm>
          <a:prstGeom prst="rect">
            <a:avLst/>
          </a:prstGeom>
        </p:spPr>
        <p:txBody>
          <a:bodyPr lIns="109728" tIns="54864" rIns="109728" bIns="54864"/>
          <a:lstStyle>
            <a:lvl1pPr algn="l">
              <a:defRPr sz="3600" baseline="0">
                <a:solidFill>
                  <a:schemeClr val="bg1"/>
                </a:solidFill>
                <a:latin typeface="Verdana"/>
                <a:cs typeface="Verdana"/>
              </a:defRPr>
            </a:lvl1pPr>
          </a:lstStyle>
          <a:p>
            <a:r>
              <a:rPr lang="en-US" dirty="0"/>
              <a:t>Two-Column Slide</a:t>
            </a: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077"/>
            <a:ext cx="10058400" cy="7772400"/>
          </a:xfrm>
          <a:prstGeom prst="rect">
            <a:avLst/>
          </a:prstGeom>
        </p:spPr>
      </p:pic>
    </p:spTree>
    <p:extLst>
      <p:ext uri="{BB962C8B-B14F-4D97-AF65-F5344CB8AC3E}">
        <p14:creationId xmlns:p14="http://schemas.microsoft.com/office/powerpoint/2010/main" val="302973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1"/>
            <a:ext cx="7543800" cy="2705947"/>
          </a:xfrm>
          <a:prstGeom prst="rect">
            <a:avLst/>
          </a:prstGeom>
        </p:spPr>
        <p:txBody>
          <a:bodyPr anchor="b"/>
          <a:lstStyle>
            <a:lvl1pPr algn="ctr">
              <a:defRPr sz="4950"/>
            </a:lvl1pPr>
          </a:lstStyle>
          <a:p>
            <a:r>
              <a:rPr lang="en-US" smtClean="0"/>
              <a:t>Click to edit Master title style</a:t>
            </a:r>
            <a:endParaRPr lang="en-US"/>
          </a:p>
        </p:txBody>
      </p:sp>
      <p:sp>
        <p:nvSpPr>
          <p:cNvPr id="3" name="Subtitle 2"/>
          <p:cNvSpPr>
            <a:spLocks noGrp="1"/>
          </p:cNvSpPr>
          <p:nvPr>
            <p:ph type="subTitle" idx="1"/>
          </p:nvPr>
        </p:nvSpPr>
        <p:spPr>
          <a:xfrm>
            <a:off x="1257300" y="4082310"/>
            <a:ext cx="7543800" cy="1876530"/>
          </a:xfrm>
          <a:prstGeom prst="rect">
            <a:avLst/>
          </a:prstGeo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smtClean="0"/>
              <a:t>Click to edit Master subtitle style</a:t>
            </a:r>
            <a:endParaRPr lang="en-US"/>
          </a:p>
        </p:txBody>
      </p:sp>
      <p:sp>
        <p:nvSpPr>
          <p:cNvPr id="4" name="Date Placeholder 3"/>
          <p:cNvSpPr>
            <a:spLocks noGrp="1"/>
          </p:cNvSpPr>
          <p:nvPr>
            <p:ph type="dt" sz="half" idx="10"/>
          </p:nvPr>
        </p:nvSpPr>
        <p:spPr>
          <a:xfrm>
            <a:off x="691515" y="7203864"/>
            <a:ext cx="2263140" cy="413808"/>
          </a:xfrm>
          <a:prstGeom prst="rect">
            <a:avLst/>
          </a:prstGeom>
        </p:spPr>
        <p:txBody>
          <a:bodyPr/>
          <a:lstStyle/>
          <a:p>
            <a:fld id="{285E48E3-5AF7-384F-905F-E09DDD0010C1}" type="datetimeFigureOut">
              <a:rPr lang="en-US" smtClean="0"/>
              <a:t>11/9/2017</a:t>
            </a:fld>
            <a:endParaRPr lang="en-US"/>
          </a:p>
        </p:txBody>
      </p:sp>
      <p:sp>
        <p:nvSpPr>
          <p:cNvPr id="5" name="Footer Placeholder 4"/>
          <p:cNvSpPr>
            <a:spLocks noGrp="1"/>
          </p:cNvSpPr>
          <p:nvPr>
            <p:ph type="ftr" sz="quarter" idx="11"/>
          </p:nvPr>
        </p:nvSpPr>
        <p:spPr>
          <a:xfrm>
            <a:off x="3331845" y="7203864"/>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4"/>
            <a:ext cx="2263140" cy="413808"/>
          </a:xfrm>
          <a:prstGeom prst="rect">
            <a:avLst/>
          </a:prstGeom>
        </p:spPr>
        <p:txBody>
          <a:bodyPr/>
          <a:lstStyle/>
          <a:p>
            <a:fld id="{70A16690-C634-0246-BE8E-176BBFFC2EDE}" type="slidenum">
              <a:rPr lang="en-US" smtClean="0"/>
              <a:t>‹#›</a:t>
            </a:fld>
            <a:endParaRPr lang="en-US"/>
          </a:p>
        </p:txBody>
      </p:sp>
    </p:spTree>
    <p:extLst>
      <p:ext uri="{BB962C8B-B14F-4D97-AF65-F5344CB8AC3E}">
        <p14:creationId xmlns:p14="http://schemas.microsoft.com/office/powerpoint/2010/main" val="114394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47460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1" r:id="rId5"/>
    <p:sldLayoutId id="2147483650" r:id="rId6"/>
    <p:sldLayoutId id="2147483655" r:id="rId7"/>
  </p:sldLayoutIdLst>
  <p:txStyles>
    <p:titleStyle>
      <a:lvl1pPr algn="ctr" defTabSz="548640" rtl="0" eaLnBrk="1" latinLnBrk="0" hangingPunct="1">
        <a:spcBef>
          <a:spcPct val="0"/>
        </a:spcBef>
        <a:buNone/>
        <a:defRPr sz="530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0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40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90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200" kern="1200">
          <a:solidFill>
            <a:schemeClr val="tx1"/>
          </a:solidFill>
          <a:latin typeface="+mn-lt"/>
          <a:ea typeface="+mn-ea"/>
          <a:cs typeface="+mn-cs"/>
        </a:defRPr>
      </a:lvl1pPr>
      <a:lvl2pPr marL="548640" algn="l" defTabSz="548640" rtl="0" eaLnBrk="1" latinLnBrk="0" hangingPunct="1">
        <a:defRPr sz="2200" kern="1200">
          <a:solidFill>
            <a:schemeClr val="tx1"/>
          </a:solidFill>
          <a:latin typeface="+mn-lt"/>
          <a:ea typeface="+mn-ea"/>
          <a:cs typeface="+mn-cs"/>
        </a:defRPr>
      </a:lvl2pPr>
      <a:lvl3pPr marL="1097280" algn="l" defTabSz="548640" rtl="0" eaLnBrk="1" latinLnBrk="0" hangingPunct="1">
        <a:defRPr sz="2200" kern="1200">
          <a:solidFill>
            <a:schemeClr val="tx1"/>
          </a:solidFill>
          <a:latin typeface="+mn-lt"/>
          <a:ea typeface="+mn-ea"/>
          <a:cs typeface="+mn-cs"/>
        </a:defRPr>
      </a:lvl3pPr>
      <a:lvl4pPr marL="1645920" algn="l" defTabSz="548640" rtl="0" eaLnBrk="1" latinLnBrk="0" hangingPunct="1">
        <a:defRPr sz="2200" kern="1200">
          <a:solidFill>
            <a:schemeClr val="tx1"/>
          </a:solidFill>
          <a:latin typeface="+mn-lt"/>
          <a:ea typeface="+mn-ea"/>
          <a:cs typeface="+mn-cs"/>
        </a:defRPr>
      </a:lvl4pPr>
      <a:lvl5pPr marL="2194560" algn="l" defTabSz="548640" rtl="0" eaLnBrk="1" latinLnBrk="0" hangingPunct="1">
        <a:defRPr sz="2200" kern="1200">
          <a:solidFill>
            <a:schemeClr val="tx1"/>
          </a:solidFill>
          <a:latin typeface="+mn-lt"/>
          <a:ea typeface="+mn-ea"/>
          <a:cs typeface="+mn-cs"/>
        </a:defRPr>
      </a:lvl5pPr>
      <a:lvl6pPr marL="2743200" algn="l" defTabSz="548640" rtl="0" eaLnBrk="1" latinLnBrk="0" hangingPunct="1">
        <a:defRPr sz="2200" kern="1200">
          <a:solidFill>
            <a:schemeClr val="tx1"/>
          </a:solidFill>
          <a:latin typeface="+mn-lt"/>
          <a:ea typeface="+mn-ea"/>
          <a:cs typeface="+mn-cs"/>
        </a:defRPr>
      </a:lvl6pPr>
      <a:lvl7pPr marL="3291840" algn="l" defTabSz="548640" rtl="0" eaLnBrk="1" latinLnBrk="0" hangingPunct="1">
        <a:defRPr sz="2200" kern="1200">
          <a:solidFill>
            <a:schemeClr val="tx1"/>
          </a:solidFill>
          <a:latin typeface="+mn-lt"/>
          <a:ea typeface="+mn-ea"/>
          <a:cs typeface="+mn-cs"/>
        </a:defRPr>
      </a:lvl7pPr>
      <a:lvl8pPr marL="3840480" algn="l" defTabSz="548640" rtl="0" eaLnBrk="1" latinLnBrk="0" hangingPunct="1">
        <a:defRPr sz="2200" kern="1200">
          <a:solidFill>
            <a:schemeClr val="tx1"/>
          </a:solidFill>
          <a:latin typeface="+mn-lt"/>
          <a:ea typeface="+mn-ea"/>
          <a:cs typeface="+mn-cs"/>
        </a:defRPr>
      </a:lvl8pPr>
      <a:lvl9pPr marL="4389120" algn="l" defTabSz="54864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hyperlink" Target="https://vimeopro.com/attcnetwork/bring-them-all/video/236123916"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6.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181600" y="422028"/>
            <a:ext cx="4876800" cy="1554272"/>
          </a:xfrm>
          <a:prstGeom prst="rect">
            <a:avLst/>
          </a:prstGeom>
          <a:solidFill>
            <a:schemeClr val="accent1"/>
          </a:solidFill>
        </p:spPr>
        <p:txBody>
          <a:bodyPr wrap="square" rtlCol="0">
            <a:spAutoFit/>
          </a:bodyPr>
          <a:lstStyle/>
          <a:p>
            <a:r>
              <a:rPr lang="en-US" sz="3500" b="1" dirty="0" smtClean="0">
                <a:solidFill>
                  <a:schemeClr val="bg1"/>
                </a:solidFill>
                <a:latin typeface="Arial" charset="0"/>
                <a:ea typeface="Arial" charset="0"/>
                <a:cs typeface="Arial" charset="0"/>
              </a:rPr>
              <a:t>Easier Together: </a:t>
            </a:r>
          </a:p>
          <a:p>
            <a:r>
              <a:rPr lang="en-US" sz="3000" dirty="0" smtClean="0">
                <a:solidFill>
                  <a:schemeClr val="bg1"/>
                </a:solidFill>
                <a:latin typeface="Arial" charset="0"/>
                <a:ea typeface="Arial" charset="0"/>
                <a:cs typeface="Arial" charset="0"/>
              </a:rPr>
              <a:t>Partnering with Families to </a:t>
            </a:r>
          </a:p>
          <a:p>
            <a:r>
              <a:rPr lang="en-US" sz="3000" dirty="0" smtClean="0">
                <a:solidFill>
                  <a:schemeClr val="bg1"/>
                </a:solidFill>
                <a:latin typeface="Arial" charset="0"/>
                <a:ea typeface="Arial" charset="0"/>
                <a:cs typeface="Arial" charset="0"/>
              </a:rPr>
              <a:t>Make Recovery Possible</a:t>
            </a:r>
            <a:endParaRPr lang="en-US" sz="3000" dirty="0">
              <a:solidFill>
                <a:schemeClr val="bg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363853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12" y="131152"/>
            <a:ext cx="9689162" cy="7641248"/>
          </a:xfrm>
          <a:prstGeom prst="rect">
            <a:avLst/>
          </a:prstGeom>
        </p:spPr>
      </p:pic>
      <p:sp>
        <p:nvSpPr>
          <p:cNvPr id="6" name="Rectangle 5"/>
          <p:cNvSpPr/>
          <p:nvPr/>
        </p:nvSpPr>
        <p:spPr>
          <a:xfrm>
            <a:off x="6518847" y="7270578"/>
            <a:ext cx="3506088" cy="369332"/>
          </a:xfrm>
          <a:prstGeom prst="rect">
            <a:avLst/>
          </a:prstGeom>
        </p:spPr>
        <p:txBody>
          <a:bodyPr wrap="none">
            <a:spAutoFit/>
          </a:bodyPr>
          <a:lstStyle/>
          <a:p>
            <a:r>
              <a:rPr lang="en-US" sz="1800" b="1" dirty="0"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Page 91 in participant manual </a:t>
            </a:r>
            <a:endParaRPr lang="en-US" sz="1800" b="1"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85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8300" y="773075"/>
            <a:ext cx="7549513" cy="670487"/>
          </a:xfrm>
        </p:spPr>
        <p:txBody>
          <a:bodyPr anchor="t"/>
          <a:lstStyle/>
          <a:p>
            <a:pPr algn="ctr"/>
            <a:r>
              <a:rPr lang="en-US" b="1" dirty="0" smtClean="0">
                <a:latin typeface="Arial" charset="0"/>
                <a:ea typeface="Arial" charset="0"/>
                <a:cs typeface="Arial" charset="0"/>
              </a:rPr>
              <a:t>Why Engage Fathers?</a:t>
            </a:r>
            <a:endParaRPr lang="en-US" b="1" dirty="0">
              <a:latin typeface="Arial" charset="0"/>
              <a:ea typeface="Arial" charset="0"/>
              <a:cs typeface="Arial" charset="0"/>
            </a:endParaRPr>
          </a:p>
        </p:txBody>
      </p:sp>
      <p:grpSp>
        <p:nvGrpSpPr>
          <p:cNvPr id="5" name="Group 11"/>
          <p:cNvGrpSpPr>
            <a:grpSpLocks/>
          </p:cNvGrpSpPr>
          <p:nvPr/>
        </p:nvGrpSpPr>
        <p:grpSpPr bwMode="auto">
          <a:xfrm>
            <a:off x="807648" y="1781112"/>
            <a:ext cx="9064582" cy="4047914"/>
            <a:chOff x="372862" y="1872987"/>
            <a:chExt cx="9144568" cy="4305951"/>
          </a:xfrm>
        </p:grpSpPr>
        <p:sp>
          <p:nvSpPr>
            <p:cNvPr id="7" name="Isosceles Triangle 3"/>
            <p:cNvSpPr/>
            <p:nvPr/>
          </p:nvSpPr>
          <p:spPr>
            <a:xfrm flipV="1">
              <a:off x="3740580" y="2447862"/>
              <a:ext cx="2120608" cy="1565647"/>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solidFill>
              </a:endParaRPr>
            </a:p>
          </p:txBody>
        </p:sp>
        <p:sp>
          <p:nvSpPr>
            <p:cNvPr id="9" name="TextBox 2"/>
            <p:cNvSpPr txBox="1">
              <a:spLocks noChangeArrowheads="1"/>
            </p:cNvSpPr>
            <p:nvPr/>
          </p:nvSpPr>
          <p:spPr bwMode="auto">
            <a:xfrm>
              <a:off x="2819302" y="1872987"/>
              <a:ext cx="1290918" cy="52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600" b="1" dirty="0">
                  <a:solidFill>
                    <a:schemeClr val="accent1"/>
                  </a:solidFill>
                  <a:ea typeface="Arial" charset="0"/>
                  <a:cs typeface="Arial" charset="0"/>
                </a:rPr>
                <a:t>Father</a:t>
              </a:r>
            </a:p>
          </p:txBody>
        </p:sp>
        <p:sp>
          <p:nvSpPr>
            <p:cNvPr id="10" name="TextBox 9"/>
            <p:cNvSpPr txBox="1">
              <a:spLocks noChangeArrowheads="1"/>
            </p:cNvSpPr>
            <p:nvPr/>
          </p:nvSpPr>
          <p:spPr bwMode="auto">
            <a:xfrm>
              <a:off x="5260873" y="1872987"/>
              <a:ext cx="1314031" cy="52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600" b="1" dirty="0">
                  <a:solidFill>
                    <a:schemeClr val="accent1"/>
                  </a:solidFill>
                  <a:ea typeface="Arial" charset="0"/>
                  <a:cs typeface="Arial" charset="0"/>
                </a:rPr>
                <a:t>Mother</a:t>
              </a:r>
            </a:p>
          </p:txBody>
        </p:sp>
        <p:sp>
          <p:nvSpPr>
            <p:cNvPr id="11" name="TextBox 10"/>
            <p:cNvSpPr txBox="1">
              <a:spLocks noChangeArrowheads="1"/>
            </p:cNvSpPr>
            <p:nvPr/>
          </p:nvSpPr>
          <p:spPr bwMode="auto">
            <a:xfrm>
              <a:off x="4110221" y="4182801"/>
              <a:ext cx="1407475" cy="52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600" b="1" dirty="0">
                  <a:solidFill>
                    <a:schemeClr val="accent1"/>
                  </a:solidFill>
                  <a:ea typeface="Arial" charset="0"/>
                  <a:cs typeface="Arial" charset="0"/>
                </a:rPr>
                <a:t>Child</a:t>
              </a:r>
            </a:p>
          </p:txBody>
        </p:sp>
        <p:cxnSp>
          <p:nvCxnSpPr>
            <p:cNvPr id="12" name="Straight Arrow Connector 11"/>
            <p:cNvCxnSpPr/>
            <p:nvPr/>
          </p:nvCxnSpPr>
          <p:spPr>
            <a:xfrm>
              <a:off x="2191750" y="5084470"/>
              <a:ext cx="5486401" cy="0"/>
            </a:xfrm>
            <a:prstGeom prst="straightConnector1">
              <a:avLst/>
            </a:prstGeom>
            <a:ln w="76200">
              <a:solidFill>
                <a:schemeClr val="bg2">
                  <a:lumMod val="60000"/>
                  <a:lumOff val="4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3"/>
            <p:cNvSpPr txBox="1">
              <a:spLocks noChangeArrowheads="1"/>
            </p:cNvSpPr>
            <p:nvPr/>
          </p:nvSpPr>
          <p:spPr bwMode="auto">
            <a:xfrm>
              <a:off x="372862" y="4738755"/>
              <a:ext cx="1805420" cy="88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400" b="1" dirty="0">
                  <a:solidFill>
                    <a:schemeClr val="accent1"/>
                  </a:solidFill>
                  <a:ea typeface="Arial" charset="0"/>
                  <a:cs typeface="Arial" charset="0"/>
                </a:rPr>
                <a:t>Everyone</a:t>
              </a:r>
            </a:p>
            <a:p>
              <a:pPr algn="ctr">
                <a:spcBef>
                  <a:spcPct val="0"/>
                </a:spcBef>
                <a:buFontTx/>
                <a:buNone/>
              </a:pPr>
              <a:r>
                <a:rPr lang="en-US" altLang="en-US" sz="2400" b="1" dirty="0">
                  <a:solidFill>
                    <a:schemeClr val="accent1"/>
                  </a:solidFill>
                  <a:ea typeface="Arial" charset="0"/>
                  <a:cs typeface="Arial" charset="0"/>
                </a:rPr>
                <a:t>Loses</a:t>
              </a:r>
            </a:p>
          </p:txBody>
        </p:sp>
        <p:sp>
          <p:nvSpPr>
            <p:cNvPr id="14" name="TextBox 14"/>
            <p:cNvSpPr txBox="1">
              <a:spLocks noChangeArrowheads="1"/>
            </p:cNvSpPr>
            <p:nvPr/>
          </p:nvSpPr>
          <p:spPr bwMode="auto">
            <a:xfrm>
              <a:off x="7678128" y="4738755"/>
              <a:ext cx="1839302" cy="88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400" b="1" dirty="0">
                  <a:solidFill>
                    <a:schemeClr val="accent1"/>
                  </a:solidFill>
                  <a:ea typeface="Arial" charset="0"/>
                  <a:cs typeface="Arial" charset="0"/>
                </a:rPr>
                <a:t>Everyone</a:t>
              </a:r>
            </a:p>
            <a:p>
              <a:pPr algn="ctr">
                <a:spcBef>
                  <a:spcPct val="0"/>
                </a:spcBef>
                <a:buFontTx/>
                <a:buNone/>
              </a:pPr>
              <a:r>
                <a:rPr lang="en-US" altLang="en-US" sz="2400" b="1" dirty="0">
                  <a:solidFill>
                    <a:schemeClr val="accent1"/>
                  </a:solidFill>
                  <a:ea typeface="Arial" charset="0"/>
                  <a:cs typeface="Arial" charset="0"/>
                </a:rPr>
                <a:t>Wins</a:t>
              </a:r>
            </a:p>
          </p:txBody>
        </p:sp>
        <p:sp>
          <p:nvSpPr>
            <p:cNvPr id="15" name="TextBox 15"/>
            <p:cNvSpPr txBox="1">
              <a:spLocks noChangeArrowheads="1"/>
            </p:cNvSpPr>
            <p:nvPr/>
          </p:nvSpPr>
          <p:spPr bwMode="auto">
            <a:xfrm>
              <a:off x="2191750" y="5294969"/>
              <a:ext cx="5472952" cy="88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400" b="1" dirty="0">
                  <a:solidFill>
                    <a:schemeClr val="bg2">
                      <a:lumMod val="60000"/>
                      <a:lumOff val="40000"/>
                    </a:schemeClr>
                  </a:solidFill>
                  <a:ea typeface="Arial" charset="0"/>
                  <a:cs typeface="Arial" charset="0"/>
                </a:rPr>
                <a:t>--          </a:t>
              </a:r>
              <a:r>
                <a:rPr lang="en-US" altLang="en-US" sz="2400" b="1" dirty="0">
                  <a:solidFill>
                    <a:schemeClr val="tx2">
                      <a:lumMod val="75000"/>
                      <a:lumOff val="25000"/>
                    </a:schemeClr>
                  </a:solidFill>
                  <a:ea typeface="Arial" charset="0"/>
                  <a:cs typeface="Arial" charset="0"/>
                </a:rPr>
                <a:t>Positive Paternal</a:t>
              </a:r>
              <a:r>
                <a:rPr lang="en-US" altLang="en-US" sz="2400" b="1" dirty="0">
                  <a:solidFill>
                    <a:schemeClr val="bg2">
                      <a:lumMod val="60000"/>
                      <a:lumOff val="40000"/>
                    </a:schemeClr>
                  </a:solidFill>
                  <a:ea typeface="Arial" charset="0"/>
                  <a:cs typeface="Arial" charset="0"/>
                </a:rPr>
                <a:t>          +</a:t>
              </a:r>
            </a:p>
            <a:p>
              <a:pPr algn="ctr">
                <a:spcBef>
                  <a:spcPct val="0"/>
                </a:spcBef>
                <a:buFontTx/>
                <a:buNone/>
              </a:pPr>
              <a:r>
                <a:rPr lang="en-US" altLang="en-US" sz="2400" b="1" dirty="0">
                  <a:solidFill>
                    <a:schemeClr val="tx2">
                      <a:lumMod val="75000"/>
                      <a:lumOff val="25000"/>
                    </a:schemeClr>
                  </a:solidFill>
                  <a:ea typeface="Arial" charset="0"/>
                  <a:cs typeface="Arial" charset="0"/>
                </a:rPr>
                <a:t>Involvement</a:t>
              </a:r>
            </a:p>
          </p:txBody>
        </p:sp>
      </p:grpSp>
      <p:sp>
        <p:nvSpPr>
          <p:cNvPr id="16" name="Rectangle 15"/>
          <p:cNvSpPr/>
          <p:nvPr/>
        </p:nvSpPr>
        <p:spPr>
          <a:xfrm>
            <a:off x="3500194" y="6375478"/>
            <a:ext cx="6506909" cy="369332"/>
          </a:xfrm>
          <a:prstGeom prst="rect">
            <a:avLst/>
          </a:prstGeom>
        </p:spPr>
        <p:txBody>
          <a:bodyPr wrap="none">
            <a:spAutoFit/>
          </a:bodyPr>
          <a:lstStyle/>
          <a:p>
            <a:r>
              <a:rPr lang="en-US" sz="1800" dirty="0" smtClean="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rPr>
              <a:t>Page 96 in </a:t>
            </a:r>
            <a:r>
              <a:rPr lang="en-US" sz="1800" dirty="0"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participant</a:t>
            </a:r>
            <a:r>
              <a:rPr lang="en-US" sz="1800" dirty="0" smtClean="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rPr>
              <a:t> manual for benefits of including fathers </a:t>
            </a:r>
            <a:endParaRPr lang="en-US" sz="1800" dirty="0">
              <a:solidFill>
                <a:schemeClr val="accent6">
                  <a:lumMod val="1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7881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9611" y="776569"/>
            <a:ext cx="7434271" cy="670487"/>
          </a:xfrm>
        </p:spPr>
        <p:txBody>
          <a:bodyPr/>
          <a:lstStyle/>
          <a:p>
            <a:pPr algn="ctr"/>
            <a:r>
              <a:rPr lang="en-US" b="1" dirty="0" smtClean="0">
                <a:latin typeface="Arial" charset="0"/>
                <a:ea typeface="Arial" charset="0"/>
                <a:cs typeface="Arial" charset="0"/>
              </a:rPr>
              <a:t>Where to Begin?</a:t>
            </a:r>
            <a:endParaRPr lang="en-US" b="1" dirty="0">
              <a:latin typeface="Arial" charset="0"/>
              <a:ea typeface="Arial" charset="0"/>
              <a:cs typeface="Arial" charset="0"/>
            </a:endParaRPr>
          </a:p>
        </p:txBody>
      </p:sp>
      <p:sp>
        <p:nvSpPr>
          <p:cNvPr id="5" name="Content Placeholder 7"/>
          <p:cNvSpPr>
            <a:spLocks noGrp="1"/>
          </p:cNvSpPr>
          <p:nvPr>
            <p:ph idx="10"/>
          </p:nvPr>
        </p:nvSpPr>
        <p:spPr>
          <a:xfrm>
            <a:off x="1638300" y="1943100"/>
            <a:ext cx="7658100" cy="3678211"/>
          </a:xfrm>
        </p:spPr>
        <p:txBody>
          <a:bodyPr/>
          <a:lstStyle/>
          <a:p>
            <a:pPr marL="0" lvl="0" indent="0">
              <a:buNone/>
            </a:pPr>
            <a:r>
              <a:rPr lang="en-US" sz="3000" b="1" dirty="0" smtClean="0">
                <a:solidFill>
                  <a:schemeClr val="accent1"/>
                </a:solidFill>
                <a:latin typeface="Arial" charset="0"/>
                <a:ea typeface="Arial" charset="0"/>
                <a:cs typeface="Arial" charset="0"/>
              </a:rPr>
              <a:t>Values, Stereotypes, Stigma</a:t>
            </a:r>
          </a:p>
          <a:p>
            <a:pPr lvl="0"/>
            <a:r>
              <a:rPr lang="en-US" sz="2600" dirty="0" smtClean="0">
                <a:latin typeface="Arial" charset="0"/>
                <a:ea typeface="Arial" charset="0"/>
                <a:cs typeface="Arial" charset="0"/>
              </a:rPr>
              <a:t>Dispensable</a:t>
            </a:r>
          </a:p>
          <a:p>
            <a:pPr lvl="0"/>
            <a:r>
              <a:rPr lang="en-US" sz="2600" dirty="0" smtClean="0">
                <a:latin typeface="Arial" charset="0"/>
                <a:ea typeface="Arial" charset="0"/>
                <a:cs typeface="Arial" charset="0"/>
              </a:rPr>
              <a:t>Disinterested</a:t>
            </a:r>
          </a:p>
          <a:p>
            <a:pPr lvl="0"/>
            <a:r>
              <a:rPr lang="en-US" sz="2600" dirty="0" smtClean="0">
                <a:latin typeface="Arial" charset="0"/>
                <a:ea typeface="Arial" charset="0"/>
                <a:cs typeface="Arial" charset="0"/>
              </a:rPr>
              <a:t>Irresponsible</a:t>
            </a:r>
          </a:p>
          <a:p>
            <a:pPr lvl="0"/>
            <a:r>
              <a:rPr lang="en-US" sz="2600" dirty="0" smtClean="0">
                <a:latin typeface="Arial" charset="0"/>
                <a:ea typeface="Arial" charset="0"/>
                <a:cs typeface="Arial" charset="0"/>
              </a:rPr>
              <a:t>Incompetent</a:t>
            </a:r>
          </a:p>
          <a:p>
            <a:pPr lvl="0"/>
            <a:r>
              <a:rPr lang="en-US" sz="2600" dirty="0" smtClean="0">
                <a:latin typeface="Arial" charset="0"/>
                <a:ea typeface="Arial" charset="0"/>
                <a:cs typeface="Arial" charset="0"/>
              </a:rPr>
              <a:t>Dangerous</a:t>
            </a:r>
            <a:endParaRPr lang="en-US" sz="2600" dirty="0">
              <a:latin typeface="Arial" charset="0"/>
              <a:ea typeface="Arial" charset="0"/>
              <a:cs typeface="Arial" charset="0"/>
            </a:endParaRPr>
          </a:p>
          <a:p>
            <a:pPr lvl="1"/>
            <a:endParaRPr lang="en-US" sz="2000" dirty="0" smtClean="0">
              <a:latin typeface="Arial" charset="0"/>
              <a:ea typeface="Arial" charset="0"/>
              <a:cs typeface="Arial" charset="0"/>
            </a:endParaRPr>
          </a:p>
        </p:txBody>
      </p:sp>
      <p:sp>
        <p:nvSpPr>
          <p:cNvPr id="7" name="Rectangle 6"/>
          <p:cNvSpPr/>
          <p:nvPr/>
        </p:nvSpPr>
        <p:spPr>
          <a:xfrm>
            <a:off x="4492661" y="6024685"/>
            <a:ext cx="5029200" cy="400110"/>
          </a:xfrm>
          <a:prstGeom prst="rect">
            <a:avLst/>
          </a:prstGeom>
        </p:spPr>
        <p:txBody>
          <a:bodyPr>
            <a:spAutoFit/>
          </a:bodyPr>
          <a:lstStyle/>
          <a:p>
            <a:pPr algn="r"/>
            <a:r>
              <a:rPr lang="en-US" sz="2000" i="1" dirty="0" smtClean="0">
                <a:latin typeface="Arial" charset="0"/>
                <a:ea typeface="Arial" charset="0"/>
                <a:cs typeface="Arial" charset="0"/>
              </a:rPr>
              <a:t>- Throwaway Dads (Parke &amp; Brott, 1999)</a:t>
            </a:r>
            <a:endParaRPr lang="en-US" sz="2000" i="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228867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6234" y="776569"/>
            <a:ext cx="7905627" cy="670487"/>
          </a:xfrm>
        </p:spPr>
        <p:txBody>
          <a:bodyPr anchor="ctr"/>
          <a:lstStyle/>
          <a:p>
            <a:pPr algn="ctr"/>
            <a:r>
              <a:rPr lang="en-US" b="1" dirty="0" smtClean="0">
                <a:latin typeface="Arial" charset="0"/>
                <a:ea typeface="Arial" charset="0"/>
                <a:cs typeface="Arial" charset="0"/>
              </a:rPr>
              <a:t>Tales from the Field</a:t>
            </a:r>
            <a:endParaRPr lang="en-US" b="1" dirty="0">
              <a:latin typeface="Arial" charset="0"/>
              <a:ea typeface="Arial" charset="0"/>
              <a:cs typeface="Arial" charset="0"/>
            </a:endParaRPr>
          </a:p>
        </p:txBody>
      </p:sp>
      <p:sp>
        <p:nvSpPr>
          <p:cNvPr id="7" name="TextBox 6"/>
          <p:cNvSpPr txBox="1"/>
          <p:nvPr/>
        </p:nvSpPr>
        <p:spPr>
          <a:xfrm>
            <a:off x="1616234" y="5632968"/>
            <a:ext cx="4415716" cy="1015663"/>
          </a:xfrm>
          <a:prstGeom prst="rect">
            <a:avLst/>
          </a:prstGeom>
          <a:noFill/>
        </p:spPr>
        <p:txBody>
          <a:bodyPr wrap="square" rtlCol="0">
            <a:spAutoFit/>
          </a:bodyPr>
          <a:lstStyle/>
          <a:p>
            <a:r>
              <a:rPr lang="en-US" sz="2000" b="1" dirty="0" smtClean="0">
                <a:solidFill>
                  <a:schemeClr val="accent1"/>
                </a:solidFill>
                <a:latin typeface="Arial" charset="0"/>
                <a:ea typeface="Arial" charset="0"/>
                <a:cs typeface="Arial" charset="0"/>
              </a:rPr>
              <a:t>Kimberly Craig, BA, BS, LSAT</a:t>
            </a:r>
          </a:p>
          <a:p>
            <a:r>
              <a:rPr lang="en-US" sz="2000" dirty="0" smtClean="0">
                <a:latin typeface="Arial" charset="0"/>
                <a:ea typeface="Arial" charset="0"/>
                <a:cs typeface="Arial" charset="0"/>
              </a:rPr>
              <a:t>CEO, CHEEERS Recovery Center</a:t>
            </a:r>
          </a:p>
          <a:p>
            <a:r>
              <a:rPr lang="en-US" sz="2000" dirty="0" smtClean="0">
                <a:latin typeface="Arial" charset="0"/>
                <a:ea typeface="Arial" charset="0"/>
                <a:cs typeface="Arial" charset="0"/>
              </a:rPr>
              <a:t>Former PPW grantee, Phoenix, AZ</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2041201"/>
            <a:ext cx="2630913" cy="35054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731027" y="2270434"/>
            <a:ext cx="4412974" cy="3046988"/>
          </a:xfrm>
          <a:prstGeom prst="rect">
            <a:avLst/>
          </a:prstGeom>
          <a:noFill/>
        </p:spPr>
        <p:txBody>
          <a:bodyPr wrap="square" rtlCol="0">
            <a:spAutoFit/>
          </a:bodyPr>
          <a:lstStyle/>
          <a:p>
            <a:r>
              <a:rPr lang="en-US" sz="2400" dirty="0">
                <a:latin typeface="Arial" charset="0"/>
                <a:ea typeface="Arial" charset="0"/>
                <a:cs typeface="Arial" charset="0"/>
              </a:rPr>
              <a:t>“Men were often viewed as so dangerous to women seeking services that we didn’t allow them to enter the campus of a residential treatment program, regardless as to whether or not there was a history that supported the </a:t>
            </a:r>
            <a:r>
              <a:rPr lang="en-US" sz="2400" dirty="0" smtClean="0">
                <a:latin typeface="Arial" charset="0"/>
                <a:ea typeface="Arial" charset="0"/>
                <a:cs typeface="Arial" charset="0"/>
              </a:rPr>
              <a:t>concern…”</a:t>
            </a:r>
            <a:endParaRPr lang="en-US"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420645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38300" y="3329608"/>
            <a:ext cx="7044913" cy="2211457"/>
          </a:xfrm>
        </p:spPr>
        <p:txBody>
          <a:bodyPr/>
          <a:lstStyle/>
          <a:p>
            <a:pPr lvl="0" algn="r"/>
            <a:r>
              <a:rPr lang="en-US" sz="3500" b="1" dirty="0">
                <a:solidFill>
                  <a:schemeClr val="accent1"/>
                </a:solidFill>
                <a:latin typeface="Arial" charset="0"/>
                <a:ea typeface="Arial" charset="0"/>
                <a:cs typeface="Arial" charset="0"/>
              </a:rPr>
              <a:t>What do we know </a:t>
            </a:r>
            <a:r>
              <a:rPr lang="en-US" sz="3500" b="1" dirty="0" smtClean="0">
                <a:solidFill>
                  <a:schemeClr val="accent1"/>
                </a:solidFill>
                <a:latin typeface="Arial" charset="0"/>
                <a:ea typeface="Arial" charset="0"/>
                <a:cs typeface="Arial" charset="0"/>
              </a:rPr>
              <a:t/>
            </a:r>
            <a:br>
              <a:rPr lang="en-US" sz="3500" b="1" dirty="0" smtClean="0">
                <a:solidFill>
                  <a:schemeClr val="accent1"/>
                </a:solidFill>
                <a:latin typeface="Arial" charset="0"/>
                <a:ea typeface="Arial" charset="0"/>
                <a:cs typeface="Arial" charset="0"/>
              </a:rPr>
            </a:br>
            <a:r>
              <a:rPr lang="en-US" sz="3500" b="1" dirty="0" smtClean="0">
                <a:solidFill>
                  <a:schemeClr val="accent1"/>
                </a:solidFill>
                <a:latin typeface="Arial" charset="0"/>
                <a:ea typeface="Arial" charset="0"/>
                <a:cs typeface="Arial" charset="0"/>
              </a:rPr>
              <a:t>about fathers </a:t>
            </a:r>
            <a:r>
              <a:rPr lang="en-US" sz="3500" b="1" dirty="0">
                <a:solidFill>
                  <a:schemeClr val="accent1"/>
                </a:solidFill>
                <a:latin typeface="Arial" charset="0"/>
                <a:ea typeface="Arial" charset="0"/>
                <a:cs typeface="Arial" charset="0"/>
              </a:rPr>
              <a:t>that has implications </a:t>
            </a:r>
            <a:r>
              <a:rPr lang="en-US" sz="3500" b="1" dirty="0" smtClean="0">
                <a:solidFill>
                  <a:schemeClr val="accent1"/>
                </a:solidFill>
                <a:latin typeface="Arial" charset="0"/>
                <a:ea typeface="Arial" charset="0"/>
                <a:cs typeface="Arial" charset="0"/>
              </a:rPr>
              <a:t>for treatment</a:t>
            </a:r>
            <a:r>
              <a:rPr lang="en-US" sz="3500" b="1" dirty="0">
                <a:solidFill>
                  <a:schemeClr val="accent1"/>
                </a:solidFill>
                <a:latin typeface="Arial" charset="0"/>
                <a:ea typeface="Arial" charset="0"/>
                <a:cs typeface="Arial" charset="0"/>
              </a:rPr>
              <a:t>? </a:t>
            </a:r>
          </a:p>
        </p:txBody>
      </p:sp>
    </p:spTree>
    <p:extLst>
      <p:ext uri="{BB962C8B-B14F-4D97-AF65-F5344CB8AC3E}">
        <p14:creationId xmlns:p14="http://schemas.microsoft.com/office/powerpoint/2010/main" val="184487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9611" y="776569"/>
            <a:ext cx="7434271" cy="670487"/>
          </a:xfrm>
        </p:spPr>
        <p:txBody>
          <a:bodyPr/>
          <a:lstStyle/>
          <a:p>
            <a:pPr algn="ctr"/>
            <a:r>
              <a:rPr lang="en-US" b="1" dirty="0" smtClean="0">
                <a:latin typeface="Arial" charset="0"/>
                <a:ea typeface="Arial" charset="0"/>
                <a:cs typeface="Arial" charset="0"/>
              </a:rPr>
              <a:t>About Fathers</a:t>
            </a:r>
            <a:endParaRPr lang="en-US" b="1" dirty="0">
              <a:latin typeface="Arial" charset="0"/>
              <a:ea typeface="Arial" charset="0"/>
              <a:cs typeface="Arial" charset="0"/>
            </a:endParaRPr>
          </a:p>
        </p:txBody>
      </p:sp>
      <p:sp>
        <p:nvSpPr>
          <p:cNvPr id="5" name="Content Placeholder 7"/>
          <p:cNvSpPr>
            <a:spLocks noGrp="1"/>
          </p:cNvSpPr>
          <p:nvPr>
            <p:ph idx="10"/>
          </p:nvPr>
        </p:nvSpPr>
        <p:spPr>
          <a:xfrm>
            <a:off x="1638300" y="1943100"/>
            <a:ext cx="7658100" cy="3678211"/>
          </a:xfrm>
        </p:spPr>
        <p:txBody>
          <a:bodyPr/>
          <a:lstStyle/>
          <a:p>
            <a:pPr lvl="0"/>
            <a:r>
              <a:rPr lang="en-US" sz="2600" dirty="0" smtClean="0">
                <a:latin typeface="Arial" charset="0"/>
                <a:ea typeface="Arial" charset="0"/>
                <a:cs typeface="Arial" charset="0"/>
              </a:rPr>
              <a:t>Fathering is a developmental concern for men.</a:t>
            </a:r>
          </a:p>
          <a:p>
            <a:pPr lvl="0"/>
            <a:r>
              <a:rPr lang="en-US" sz="2600" dirty="0" smtClean="0">
                <a:latin typeface="Arial" charset="0"/>
                <a:ea typeface="Arial" charset="0"/>
                <a:cs typeface="Arial" charset="0"/>
              </a:rPr>
              <a:t>Fathering affects the behavioral health of men and the behavioral health of men affects fathering.</a:t>
            </a:r>
          </a:p>
          <a:p>
            <a:pPr lvl="0"/>
            <a:r>
              <a:rPr lang="en-US" sz="2600" dirty="0" smtClean="0">
                <a:latin typeface="Arial" charset="0"/>
                <a:ea typeface="Arial" charset="0"/>
                <a:cs typeface="Arial" charset="0"/>
              </a:rPr>
              <a:t>Men have less social support for fathering than women do for mothering. </a:t>
            </a:r>
          </a:p>
          <a:p>
            <a:pPr lvl="1"/>
            <a:endParaRPr lang="en-US" sz="2000" dirty="0" smtClean="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968065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9611" y="776569"/>
            <a:ext cx="7434271" cy="670487"/>
          </a:xfrm>
        </p:spPr>
        <p:txBody>
          <a:bodyPr/>
          <a:lstStyle/>
          <a:p>
            <a:pPr algn="ctr"/>
            <a:r>
              <a:rPr lang="en-US" b="1" dirty="0" smtClean="0">
                <a:latin typeface="Arial" charset="0"/>
                <a:ea typeface="Arial" charset="0"/>
                <a:cs typeface="Arial" charset="0"/>
              </a:rPr>
              <a:t>About Fathers Cont.</a:t>
            </a:r>
            <a:endParaRPr lang="en-US" b="1" dirty="0">
              <a:latin typeface="Arial" charset="0"/>
              <a:ea typeface="Arial" charset="0"/>
              <a:cs typeface="Arial" charset="0"/>
            </a:endParaRPr>
          </a:p>
        </p:txBody>
      </p:sp>
      <p:sp>
        <p:nvSpPr>
          <p:cNvPr id="5" name="Content Placeholder 7"/>
          <p:cNvSpPr>
            <a:spLocks noGrp="1"/>
          </p:cNvSpPr>
          <p:nvPr>
            <p:ph idx="10"/>
          </p:nvPr>
        </p:nvSpPr>
        <p:spPr>
          <a:xfrm>
            <a:off x="1638300" y="1943100"/>
            <a:ext cx="7658100" cy="3678211"/>
          </a:xfrm>
        </p:spPr>
        <p:txBody>
          <a:bodyPr/>
          <a:lstStyle/>
          <a:p>
            <a:pPr lvl="0"/>
            <a:r>
              <a:rPr lang="en-US" sz="2600" dirty="0" smtClean="0">
                <a:latin typeface="Arial" charset="0"/>
                <a:ea typeface="Arial" charset="0"/>
                <a:cs typeface="Arial" charset="0"/>
              </a:rPr>
              <a:t>Fathering is vulnerable to:</a:t>
            </a:r>
          </a:p>
          <a:p>
            <a:pPr marL="1005840" lvl="1" indent="-457200">
              <a:buFont typeface="Arial" charset="0"/>
              <a:buChar char="•"/>
            </a:pPr>
            <a:r>
              <a:rPr lang="en-US" sz="2000" dirty="0" smtClean="0">
                <a:latin typeface="Arial" charset="0"/>
                <a:ea typeface="Arial" charset="0"/>
                <a:cs typeface="Arial" charset="0"/>
              </a:rPr>
              <a:t>The quality of the co-parenting relationship(s),</a:t>
            </a:r>
          </a:p>
          <a:p>
            <a:pPr marL="1005840" lvl="1" indent="-457200">
              <a:buFont typeface="Arial" charset="0"/>
              <a:buChar char="•"/>
            </a:pPr>
            <a:r>
              <a:rPr lang="en-US" sz="2000" dirty="0" smtClean="0">
                <a:latin typeface="Arial" charset="0"/>
                <a:ea typeface="Arial" charset="0"/>
                <a:cs typeface="Arial" charset="0"/>
              </a:rPr>
              <a:t>Employment status of the father, and</a:t>
            </a:r>
          </a:p>
          <a:p>
            <a:pPr marL="1005840" lvl="1" indent="-457200">
              <a:buFont typeface="Arial" charset="0"/>
              <a:buChar char="•"/>
            </a:pPr>
            <a:r>
              <a:rPr lang="en-US" sz="2000" dirty="0" smtClean="0">
                <a:latin typeface="Arial" charset="0"/>
                <a:ea typeface="Arial" charset="0"/>
                <a:cs typeface="Arial" charset="0"/>
              </a:rPr>
              <a:t>The biological status of the child. </a:t>
            </a:r>
            <a:endParaRPr lang="en-US" sz="2000" dirty="0">
              <a:latin typeface="Arial" charset="0"/>
              <a:ea typeface="Arial" charset="0"/>
              <a:cs typeface="Arial" charset="0"/>
            </a:endParaRPr>
          </a:p>
          <a:p>
            <a:pPr lvl="0"/>
            <a:r>
              <a:rPr lang="en-US" sz="2600" dirty="0" smtClean="0">
                <a:latin typeface="Arial" charset="0"/>
                <a:ea typeface="Arial" charset="0"/>
                <a:cs typeface="Arial" charset="0"/>
              </a:rPr>
              <a:t>Absent fathers are often more present than policymakers and providers believe.</a:t>
            </a:r>
          </a:p>
          <a:p>
            <a:pPr lvl="0"/>
            <a:r>
              <a:rPr lang="en-US" sz="2600" dirty="0">
                <a:latin typeface="Arial" charset="0"/>
                <a:ea typeface="Arial" charset="0"/>
                <a:cs typeface="Arial" charset="0"/>
              </a:rPr>
              <a:t>H</a:t>
            </a:r>
            <a:r>
              <a:rPr lang="en-US" sz="2600" dirty="0" smtClean="0">
                <a:latin typeface="Arial" charset="0"/>
                <a:ea typeface="Arial" charset="0"/>
                <a:cs typeface="Arial" charset="0"/>
              </a:rPr>
              <a:t>uman service systems more actively engage women in their roles as mothers than they engage men in their roles as fathers.</a:t>
            </a:r>
          </a:p>
        </p:txBody>
      </p:sp>
    </p:spTree>
    <p:custDataLst>
      <p:tags r:id="rId1"/>
    </p:custDataLst>
    <p:extLst>
      <p:ext uri="{BB962C8B-B14F-4D97-AF65-F5344CB8AC3E}">
        <p14:creationId xmlns:p14="http://schemas.microsoft.com/office/powerpoint/2010/main" val="980880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9611" y="776569"/>
            <a:ext cx="7434271" cy="670487"/>
          </a:xfrm>
        </p:spPr>
        <p:txBody>
          <a:bodyPr/>
          <a:lstStyle/>
          <a:p>
            <a:pPr algn="ctr"/>
            <a:r>
              <a:rPr lang="en-US" b="1" dirty="0" smtClean="0">
                <a:latin typeface="Arial" charset="0"/>
                <a:ea typeface="Arial" charset="0"/>
                <a:cs typeface="Arial" charset="0"/>
              </a:rPr>
              <a:t>Activity - Questionnaire</a:t>
            </a:r>
            <a:endParaRPr lang="en-US" b="1" dirty="0">
              <a:latin typeface="Arial" charset="0"/>
              <a:ea typeface="Arial" charset="0"/>
              <a:cs typeface="Arial" charset="0"/>
            </a:endParaRPr>
          </a:p>
        </p:txBody>
      </p:sp>
      <p:sp>
        <p:nvSpPr>
          <p:cNvPr id="5" name="Content Placeholder 7"/>
          <p:cNvSpPr>
            <a:spLocks noGrp="1"/>
          </p:cNvSpPr>
          <p:nvPr>
            <p:ph idx="10"/>
          </p:nvPr>
        </p:nvSpPr>
        <p:spPr>
          <a:xfrm>
            <a:off x="1638300" y="1943100"/>
            <a:ext cx="7658100" cy="3678211"/>
          </a:xfrm>
        </p:spPr>
        <p:txBody>
          <a:bodyPr/>
          <a:lstStyle/>
          <a:p>
            <a:pPr lvl="0"/>
            <a:r>
              <a:rPr lang="en-US" sz="2600" dirty="0" smtClean="0">
                <a:latin typeface="Arial" charset="0"/>
                <a:ea typeface="Arial" charset="0"/>
                <a:cs typeface="Arial" charset="0"/>
              </a:rPr>
              <a:t>On pages </a:t>
            </a:r>
            <a:r>
              <a:rPr lang="en-US" sz="2600" dirty="0" smtClean="0">
                <a:solidFill>
                  <a:schemeClr val="tx1">
                    <a:lumMod val="50000"/>
                  </a:schemeClr>
                </a:solidFill>
                <a:latin typeface="Arial" charset="0"/>
                <a:ea typeface="Arial" charset="0"/>
                <a:cs typeface="Arial" charset="0"/>
              </a:rPr>
              <a:t>108-115</a:t>
            </a:r>
            <a:r>
              <a:rPr lang="en-US" sz="2600" b="1" dirty="0" smtClean="0">
                <a:solidFill>
                  <a:srgbClr val="FF0000"/>
                </a:solidFill>
                <a:latin typeface="Arial" charset="0"/>
                <a:ea typeface="Arial" charset="0"/>
                <a:cs typeface="Arial" charset="0"/>
              </a:rPr>
              <a:t> </a:t>
            </a:r>
            <a:r>
              <a:rPr lang="en-US" sz="2600" dirty="0" smtClean="0">
                <a:latin typeface="Arial" charset="0"/>
                <a:ea typeface="Arial" charset="0"/>
                <a:cs typeface="Arial" charset="0"/>
              </a:rPr>
              <a:t>in the participant manual are the answers to the </a:t>
            </a:r>
            <a:r>
              <a:rPr lang="en-US" sz="2600" dirty="0" smtClean="0">
                <a:solidFill>
                  <a:schemeClr val="accent1"/>
                </a:solidFill>
                <a:latin typeface="Arial" charset="0"/>
                <a:ea typeface="Arial" charset="0"/>
                <a:cs typeface="Arial" charset="0"/>
              </a:rPr>
              <a:t>“</a:t>
            </a:r>
            <a:r>
              <a:rPr lang="en-US" sz="2600" b="1" dirty="0" smtClean="0">
                <a:solidFill>
                  <a:schemeClr val="accent1"/>
                </a:solidFill>
                <a:latin typeface="Arial" charset="0"/>
                <a:ea typeface="Arial" charset="0"/>
                <a:cs typeface="Arial" charset="0"/>
              </a:rPr>
              <a:t>What do we know about men as partners and parents?” </a:t>
            </a:r>
            <a:r>
              <a:rPr lang="en-US" sz="2600" dirty="0" smtClean="0">
                <a:latin typeface="Arial" charset="0"/>
                <a:ea typeface="Arial" charset="0"/>
                <a:cs typeface="Arial" charset="0"/>
              </a:rPr>
              <a:t>questionnaire you filled out at the start of our session.</a:t>
            </a:r>
            <a:endParaRPr lang="en-US" sz="2000" b="1" dirty="0">
              <a:latin typeface="Arial" charset="0"/>
              <a:ea typeface="Arial" charset="0"/>
              <a:cs typeface="Arial" charset="0"/>
            </a:endParaRPr>
          </a:p>
          <a:p>
            <a:pPr marL="891540" lvl="1" indent="-342900">
              <a:buFont typeface="Arial" charset="0"/>
              <a:buChar char="•"/>
            </a:pPr>
            <a:r>
              <a:rPr lang="en-US" sz="2200" i="1" dirty="0" smtClean="0">
                <a:latin typeface="Arial" charset="0"/>
                <a:ea typeface="Arial" charset="0"/>
                <a:cs typeface="Arial" charset="0"/>
              </a:rPr>
              <a:t>How did your answer compare? </a:t>
            </a:r>
          </a:p>
          <a:p>
            <a:pPr marL="891540" lvl="1" indent="-342900">
              <a:buFont typeface="Arial" charset="0"/>
              <a:buChar char="•"/>
            </a:pPr>
            <a:r>
              <a:rPr lang="en-US" sz="2200" i="1" dirty="0" smtClean="0">
                <a:latin typeface="Arial" charset="0"/>
                <a:ea typeface="Arial" charset="0"/>
                <a:cs typeface="Arial" charset="0"/>
              </a:rPr>
              <a:t>Which of these answers do you think programs find most surprising? </a:t>
            </a:r>
          </a:p>
        </p:txBody>
      </p:sp>
    </p:spTree>
    <p:custDataLst>
      <p:tags r:id="rId1"/>
    </p:custDataLst>
    <p:extLst>
      <p:ext uri="{BB962C8B-B14F-4D97-AF65-F5344CB8AC3E}">
        <p14:creationId xmlns:p14="http://schemas.microsoft.com/office/powerpoint/2010/main" val="578931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6234" y="776569"/>
            <a:ext cx="7905627" cy="670487"/>
          </a:xfrm>
        </p:spPr>
        <p:txBody>
          <a:bodyPr anchor="ctr"/>
          <a:lstStyle/>
          <a:p>
            <a:pPr algn="ctr"/>
            <a:r>
              <a:rPr lang="en-US" b="1" dirty="0" smtClean="0">
                <a:latin typeface="Arial" charset="0"/>
                <a:ea typeface="Arial" charset="0"/>
                <a:cs typeface="Arial" charset="0"/>
              </a:rPr>
              <a:t>Tales from the Field</a:t>
            </a:r>
            <a:endParaRPr lang="en-US" b="1" dirty="0">
              <a:latin typeface="Arial" charset="0"/>
              <a:ea typeface="Arial" charset="0"/>
              <a:cs typeface="Arial" charset="0"/>
            </a:endParaRPr>
          </a:p>
        </p:txBody>
      </p:sp>
      <p:sp>
        <p:nvSpPr>
          <p:cNvPr id="7" name="TextBox 6"/>
          <p:cNvSpPr txBox="1"/>
          <p:nvPr/>
        </p:nvSpPr>
        <p:spPr>
          <a:xfrm>
            <a:off x="1552779" y="5713434"/>
            <a:ext cx="4367123" cy="1015663"/>
          </a:xfrm>
          <a:prstGeom prst="rect">
            <a:avLst/>
          </a:prstGeom>
          <a:noFill/>
        </p:spPr>
        <p:txBody>
          <a:bodyPr wrap="square" rtlCol="0">
            <a:spAutoFit/>
          </a:bodyPr>
          <a:lstStyle/>
          <a:p>
            <a:r>
              <a:rPr lang="en-US" sz="2000" b="1" dirty="0" smtClean="0">
                <a:solidFill>
                  <a:schemeClr val="accent1"/>
                </a:solidFill>
                <a:latin typeface="Arial" charset="0"/>
                <a:ea typeface="Arial" charset="0"/>
                <a:cs typeface="Arial" charset="0"/>
              </a:rPr>
              <a:t>Kimberly Craig, BA, BS, LSAT</a:t>
            </a:r>
          </a:p>
          <a:p>
            <a:r>
              <a:rPr lang="en-US" sz="2000" dirty="0" smtClean="0">
                <a:latin typeface="Arial" charset="0"/>
                <a:ea typeface="Arial" charset="0"/>
                <a:cs typeface="Arial" charset="0"/>
              </a:rPr>
              <a:t>CEO, CHEEERS Recovery Center</a:t>
            </a:r>
          </a:p>
          <a:p>
            <a:r>
              <a:rPr lang="en-US" sz="2000" dirty="0" smtClean="0">
                <a:latin typeface="Arial" charset="0"/>
                <a:ea typeface="Arial" charset="0"/>
                <a:cs typeface="Arial" charset="0"/>
              </a:rPr>
              <a:t>Former PPW grantee, Phoenix, AZ</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779" y="1966817"/>
            <a:ext cx="2630913" cy="35054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419041" y="2196050"/>
            <a:ext cx="5102820" cy="3046988"/>
          </a:xfrm>
          <a:prstGeom prst="rect">
            <a:avLst/>
          </a:prstGeom>
          <a:noFill/>
        </p:spPr>
        <p:txBody>
          <a:bodyPr wrap="square" rtlCol="0">
            <a:spAutoFit/>
          </a:bodyPr>
          <a:lstStyle/>
          <a:p>
            <a:r>
              <a:rPr lang="en-US" sz="2400" dirty="0" smtClean="0">
                <a:latin typeface="Arial" charset="0"/>
                <a:ea typeface="Arial" charset="0"/>
                <a:cs typeface="Arial" charset="0"/>
              </a:rPr>
              <a:t>“</a:t>
            </a:r>
            <a:r>
              <a:rPr lang="en-US" sz="2400" dirty="0">
                <a:latin typeface="Arial" charset="0"/>
                <a:ea typeface="Arial" charset="0"/>
                <a:cs typeface="Arial" charset="0"/>
              </a:rPr>
              <a:t>What if we made no assumptions or </a:t>
            </a:r>
            <a:r>
              <a:rPr lang="en-US" sz="2400" dirty="0" smtClean="0">
                <a:latin typeface="Arial" charset="0"/>
                <a:ea typeface="Arial" charset="0"/>
                <a:cs typeface="Arial" charset="0"/>
              </a:rPr>
              <a:t>judgments regarding </a:t>
            </a:r>
            <a:r>
              <a:rPr lang="en-US" sz="2400" dirty="0">
                <a:latin typeface="Arial" charset="0"/>
                <a:ea typeface="Arial" charset="0"/>
                <a:cs typeface="Arial" charset="0"/>
              </a:rPr>
              <a:t>men who are not currently parenting their </a:t>
            </a:r>
            <a:r>
              <a:rPr lang="en-US" sz="2400" dirty="0" smtClean="0">
                <a:latin typeface="Arial" charset="0"/>
                <a:ea typeface="Arial" charset="0"/>
                <a:cs typeface="Arial" charset="0"/>
              </a:rPr>
              <a:t>children? </a:t>
            </a:r>
            <a:r>
              <a:rPr lang="en-US" sz="2400" dirty="0">
                <a:latin typeface="Arial" charset="0"/>
                <a:ea typeface="Arial" charset="0"/>
                <a:cs typeface="Arial" charset="0"/>
              </a:rPr>
              <a:t>What if </a:t>
            </a:r>
            <a:r>
              <a:rPr lang="en-US" sz="2400" dirty="0" smtClean="0">
                <a:latin typeface="Arial" charset="0"/>
                <a:ea typeface="Arial" charset="0"/>
                <a:cs typeface="Arial" charset="0"/>
              </a:rPr>
              <a:t>we approached </a:t>
            </a:r>
            <a:r>
              <a:rPr lang="en-US" sz="2400" dirty="0">
                <a:latin typeface="Arial" charset="0"/>
                <a:ea typeface="Arial" charset="0"/>
                <a:cs typeface="Arial" charset="0"/>
              </a:rPr>
              <a:t>all men with the same unconditional positive regard we have extended women for </a:t>
            </a:r>
            <a:r>
              <a:rPr lang="en-US" sz="2400" dirty="0" smtClean="0">
                <a:latin typeface="Arial" charset="0"/>
                <a:ea typeface="Arial" charset="0"/>
                <a:cs typeface="Arial" charset="0"/>
              </a:rPr>
              <a:t>years? Would </a:t>
            </a:r>
            <a:r>
              <a:rPr lang="en-US" sz="2400" dirty="0">
                <a:latin typeface="Arial" charset="0"/>
                <a:ea typeface="Arial" charset="0"/>
                <a:cs typeface="Arial" charset="0"/>
              </a:rPr>
              <a:t>it change things in our program</a:t>
            </a:r>
            <a:r>
              <a:rPr lang="en-US" sz="2400" dirty="0" smtClean="0">
                <a:latin typeface="Arial" charset="0"/>
                <a:ea typeface="Arial" charset="0"/>
                <a:cs typeface="Arial" charset="0"/>
              </a:rPr>
              <a:t>?”</a:t>
            </a:r>
            <a:endParaRPr lang="en-US"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00079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1313627" y="233230"/>
            <a:ext cx="7905627" cy="670487"/>
          </a:xfrm>
        </p:spPr>
        <p:txBody>
          <a:bodyPr/>
          <a:lstStyle/>
          <a:p>
            <a:pPr algn="ctr"/>
            <a:r>
              <a:rPr lang="en-US" sz="3600" b="1" dirty="0" smtClean="0">
                <a:solidFill>
                  <a:schemeClr val="accent1"/>
                </a:solidFill>
                <a:latin typeface="Arial" charset="0"/>
                <a:ea typeface="Arial" charset="0"/>
                <a:cs typeface="Arial" charset="0"/>
              </a:rPr>
              <a:t>Services for Fathers and Partners</a:t>
            </a:r>
            <a:endParaRPr lang="en-US" sz="3600" b="1" dirty="0">
              <a:solidFill>
                <a:schemeClr val="accent1"/>
              </a:solidFill>
              <a:latin typeface="Arial" charset="0"/>
              <a:ea typeface="Arial" charset="0"/>
              <a:cs typeface="Arial" charset="0"/>
            </a:endParaRPr>
          </a:p>
        </p:txBody>
      </p:sp>
      <p:sp>
        <p:nvSpPr>
          <p:cNvPr id="2" name="Rectangle 1"/>
          <p:cNvSpPr/>
          <p:nvPr/>
        </p:nvSpPr>
        <p:spPr>
          <a:xfrm>
            <a:off x="2514600" y="3470702"/>
            <a:ext cx="5029200" cy="830997"/>
          </a:xfrm>
          <a:prstGeom prst="rect">
            <a:avLst/>
          </a:prstGeom>
        </p:spPr>
        <p:txBody>
          <a:bodyPr>
            <a:spAutoFit/>
          </a:bodyPr>
          <a:lstStyle/>
          <a:p>
            <a:r>
              <a:rPr lang="en-US" sz="2400" dirty="0" smtClean="0">
                <a:hlinkClick r:id="rId4"/>
              </a:rPr>
              <a:t>https</a:t>
            </a:r>
            <a:r>
              <a:rPr lang="en-US" sz="2400" dirty="0">
                <a:hlinkClick r:id="rId4"/>
              </a:rPr>
              <a:t>://</a:t>
            </a:r>
            <a:r>
              <a:rPr lang="en-US" sz="2400" dirty="0" smtClean="0">
                <a:hlinkClick r:id="rId4"/>
              </a:rPr>
              <a:t>vimeopro.com/attcnetwork/bring-them-all/video/236123916</a:t>
            </a:r>
            <a:r>
              <a:rPr lang="en-US" sz="2400" dirty="0" smtClean="0"/>
              <a:t> </a:t>
            </a:r>
            <a:endParaRPr lang="en-US" dirty="0"/>
          </a:p>
        </p:txBody>
      </p:sp>
    </p:spTree>
    <p:custDataLst>
      <p:tags r:id="rId1"/>
    </p:custDataLst>
    <p:extLst>
      <p:ext uri="{BB962C8B-B14F-4D97-AF65-F5344CB8AC3E}">
        <p14:creationId xmlns:p14="http://schemas.microsoft.com/office/powerpoint/2010/main" val="1536107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606707" y="2020801"/>
            <a:ext cx="8228640" cy="5457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148862" y="773723"/>
            <a:ext cx="184731" cy="430887"/>
          </a:xfrm>
          <a:prstGeom prst="rect">
            <a:avLst/>
          </a:prstGeom>
          <a:noFill/>
        </p:spPr>
        <p:txBody>
          <a:bodyPr wrap="none" rtlCol="0">
            <a:spAutoFit/>
          </a:bodyPr>
          <a:lstStyle/>
          <a:p>
            <a:endParaRPr lang="en-US" dirty="0"/>
          </a:p>
        </p:txBody>
      </p:sp>
      <p:sp>
        <p:nvSpPr>
          <p:cNvPr id="5" name="Rectangle 4"/>
          <p:cNvSpPr/>
          <p:nvPr/>
        </p:nvSpPr>
        <p:spPr>
          <a:xfrm>
            <a:off x="482223" y="389002"/>
            <a:ext cx="7940797" cy="1631216"/>
          </a:xfrm>
          <a:prstGeom prst="rect">
            <a:avLst/>
          </a:prstGeom>
        </p:spPr>
        <p:txBody>
          <a:bodyPr wrap="square">
            <a:spAutoFit/>
          </a:bodyPr>
          <a:lstStyle/>
          <a:p>
            <a:r>
              <a:rPr lang="en-US" sz="3600" b="1" dirty="0" smtClean="0">
                <a:solidFill>
                  <a:schemeClr val="accent1"/>
                </a:solidFill>
                <a:latin typeface="Arial" charset="0"/>
                <a:ea typeface="Arial" charset="0"/>
                <a:cs typeface="Arial" charset="0"/>
              </a:rPr>
              <a:t>Please complete questionnaire:</a:t>
            </a:r>
          </a:p>
          <a:p>
            <a:r>
              <a:rPr lang="en-US" sz="3200" b="1" dirty="0" smtClean="0">
                <a:solidFill>
                  <a:schemeClr val="accent1"/>
                </a:solidFill>
                <a:latin typeface="Arial" charset="0"/>
                <a:ea typeface="Arial" charset="0"/>
                <a:cs typeface="Arial" charset="0"/>
              </a:rPr>
              <a:t>“What do we know about men as partners and parents?” </a:t>
            </a:r>
            <a:endParaRPr lang="en-US" sz="3200" b="1" dirty="0">
              <a:solidFill>
                <a:schemeClr val="accent1"/>
              </a:solidFill>
            </a:endParaRPr>
          </a:p>
        </p:txBody>
      </p:sp>
      <p:sp>
        <p:nvSpPr>
          <p:cNvPr id="4" name="Rectangle 3"/>
          <p:cNvSpPr/>
          <p:nvPr/>
        </p:nvSpPr>
        <p:spPr>
          <a:xfrm>
            <a:off x="5285005" y="7461826"/>
            <a:ext cx="3828292" cy="353943"/>
          </a:xfrm>
          <a:prstGeom prst="rect">
            <a:avLst/>
          </a:prstGeom>
        </p:spPr>
        <p:txBody>
          <a:bodyPr wrap="none">
            <a:spAutoFit/>
          </a:bodyPr>
          <a:lstStyle/>
          <a:p>
            <a:r>
              <a:rPr lang="en-US" sz="1700" b="1" dirty="0"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Pages 92- 93 in participant manual </a:t>
            </a:r>
            <a:endParaRPr lang="en-US" sz="1700" b="1" dirty="0">
              <a:solidFill>
                <a:schemeClr val="tx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07959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776569"/>
            <a:ext cx="7664620" cy="670487"/>
          </a:xfrm>
        </p:spPr>
        <p:txBody>
          <a:bodyPr/>
          <a:lstStyle/>
          <a:p>
            <a:pPr algn="ctr"/>
            <a:r>
              <a:rPr lang="en-US" b="1" dirty="0" smtClean="0">
                <a:latin typeface="Arial" charset="0"/>
                <a:ea typeface="Arial" charset="0"/>
                <a:cs typeface="Arial" charset="0"/>
              </a:rPr>
              <a:t>Activity</a:t>
            </a:r>
            <a:endParaRPr lang="en-US" b="1" dirty="0">
              <a:latin typeface="Arial" charset="0"/>
              <a:ea typeface="Arial" charset="0"/>
              <a:cs typeface="Arial" charset="0"/>
            </a:endParaRPr>
          </a:p>
        </p:txBody>
      </p:sp>
      <p:sp>
        <p:nvSpPr>
          <p:cNvPr id="5" name="Content Placeholder 4"/>
          <p:cNvSpPr>
            <a:spLocks noGrp="1"/>
          </p:cNvSpPr>
          <p:nvPr>
            <p:ph idx="1"/>
          </p:nvPr>
        </p:nvSpPr>
        <p:spPr>
          <a:xfrm>
            <a:off x="1638300" y="1943100"/>
            <a:ext cx="7664620" cy="4296876"/>
          </a:xfrm>
        </p:spPr>
        <p:txBody>
          <a:bodyPr/>
          <a:lstStyle/>
          <a:p>
            <a:r>
              <a:rPr lang="en-US" sz="2400" b="1" dirty="0">
                <a:solidFill>
                  <a:schemeClr val="accent1"/>
                </a:solidFill>
                <a:latin typeface="Arial" charset="0"/>
                <a:ea typeface="Arial" charset="0"/>
                <a:cs typeface="Arial" charset="0"/>
              </a:rPr>
              <a:t>Group </a:t>
            </a:r>
            <a:r>
              <a:rPr lang="en-US" sz="2400" b="1" dirty="0" smtClean="0">
                <a:solidFill>
                  <a:schemeClr val="accent1"/>
                </a:solidFill>
                <a:latin typeface="Arial" charset="0"/>
                <a:ea typeface="Arial" charset="0"/>
                <a:cs typeface="Arial" charset="0"/>
              </a:rPr>
              <a:t>1:</a:t>
            </a:r>
            <a:r>
              <a:rPr lang="en-US" sz="2400" dirty="0" smtClean="0">
                <a:latin typeface="Arial" charset="0"/>
                <a:ea typeface="Arial" charset="0"/>
                <a:cs typeface="Arial" charset="0"/>
              </a:rPr>
              <a:t> </a:t>
            </a:r>
            <a:r>
              <a:rPr lang="en-US" sz="2400" dirty="0">
                <a:latin typeface="Arial" charset="0"/>
                <a:ea typeface="Arial" charset="0"/>
                <a:cs typeface="Arial" charset="0"/>
              </a:rPr>
              <a:t>What were your thoughts as you listened to the staff perspectives about including fathers/partners in their program?  </a:t>
            </a:r>
          </a:p>
          <a:p>
            <a:r>
              <a:rPr lang="en-US" sz="2400" dirty="0">
                <a:latin typeface="Arial" charset="0"/>
                <a:ea typeface="Arial" charset="0"/>
                <a:cs typeface="Arial" charset="0"/>
              </a:rPr>
              <a:t> </a:t>
            </a:r>
          </a:p>
          <a:p>
            <a:r>
              <a:rPr lang="en-US" sz="2400" b="1" dirty="0">
                <a:solidFill>
                  <a:schemeClr val="accent1"/>
                </a:solidFill>
                <a:latin typeface="Arial" charset="0"/>
                <a:ea typeface="Arial" charset="0"/>
                <a:cs typeface="Arial" charset="0"/>
              </a:rPr>
              <a:t>Group </a:t>
            </a:r>
            <a:r>
              <a:rPr lang="en-US" sz="2400" b="1" dirty="0" smtClean="0">
                <a:solidFill>
                  <a:schemeClr val="accent1"/>
                </a:solidFill>
                <a:latin typeface="Arial" charset="0"/>
                <a:ea typeface="Arial" charset="0"/>
                <a:cs typeface="Arial" charset="0"/>
              </a:rPr>
              <a:t>2</a:t>
            </a:r>
            <a:r>
              <a:rPr lang="en-US" sz="2400" dirty="0" smtClean="0">
                <a:latin typeface="Arial" charset="0"/>
                <a:ea typeface="Arial" charset="0"/>
                <a:cs typeface="Arial" charset="0"/>
              </a:rPr>
              <a:t>: If </a:t>
            </a:r>
            <a:r>
              <a:rPr lang="en-US" sz="2400" dirty="0">
                <a:latin typeface="Arial" charset="0"/>
                <a:ea typeface="Arial" charset="0"/>
                <a:cs typeface="Arial" charset="0"/>
              </a:rPr>
              <a:t>these staff members spent a few days observing your program, what would the procedures and language of your program reflect about the attitudes toward the fathers? </a:t>
            </a:r>
          </a:p>
          <a:p>
            <a:endParaRPr lang="en-US" sz="2400" i="1" dirty="0" smtClean="0">
              <a:latin typeface="Arial" charset="0"/>
              <a:ea typeface="Arial" charset="0"/>
              <a:cs typeface="Arial" charset="0"/>
            </a:endParaRPr>
          </a:p>
          <a:p>
            <a:r>
              <a:rPr lang="en-US" sz="2400" i="1" dirty="0" smtClean="0">
                <a:latin typeface="Arial" charset="0"/>
                <a:ea typeface="Arial" charset="0"/>
                <a:cs typeface="Arial" charset="0"/>
              </a:rPr>
              <a:t>Jot </a:t>
            </a:r>
            <a:r>
              <a:rPr lang="en-US" sz="2400" i="1" dirty="0">
                <a:latin typeface="Arial" charset="0"/>
                <a:ea typeface="Arial" charset="0"/>
                <a:cs typeface="Arial" charset="0"/>
              </a:rPr>
              <a:t>down 3-5 key words and be prepared to explain them when timer goes off.</a:t>
            </a:r>
            <a:endParaRPr lang="en-US" sz="2400" dirty="0">
              <a:latin typeface="Arial" charset="0"/>
              <a:ea typeface="Arial" charset="0"/>
              <a:cs typeface="Arial" charset="0"/>
            </a:endParaRPr>
          </a:p>
          <a:p>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922795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54" y="3337978"/>
            <a:ext cx="7795846" cy="2717381"/>
          </a:xfrm>
        </p:spPr>
        <p:txBody>
          <a:bodyPr/>
          <a:lstStyle/>
          <a:p>
            <a:pPr algn="r"/>
            <a:r>
              <a:rPr lang="en-US" sz="3500" b="1" dirty="0" smtClean="0">
                <a:solidFill>
                  <a:schemeClr val="accent1"/>
                </a:solidFill>
                <a:latin typeface="Arial" charset="0"/>
                <a:ea typeface="Arial" charset="0"/>
                <a:cs typeface="Arial" charset="0"/>
              </a:rPr>
              <a:t>Considerations and Cautions: </a:t>
            </a:r>
            <a:br>
              <a:rPr lang="en-US" sz="3500" b="1" dirty="0" smtClean="0">
                <a:solidFill>
                  <a:schemeClr val="accent1"/>
                </a:solidFill>
                <a:latin typeface="Arial" charset="0"/>
                <a:ea typeface="Arial" charset="0"/>
                <a:cs typeface="Arial" charset="0"/>
              </a:rPr>
            </a:br>
            <a:r>
              <a:rPr lang="en-US" sz="3500" dirty="0" smtClean="0">
                <a:solidFill>
                  <a:schemeClr val="accent1"/>
                </a:solidFill>
                <a:latin typeface="Arial" charset="0"/>
                <a:ea typeface="Arial" charset="0"/>
                <a:cs typeface="Arial" charset="0"/>
              </a:rPr>
              <a:t>Things to Keep in Mind Regarding</a:t>
            </a:r>
            <a:br>
              <a:rPr lang="en-US" sz="3500" dirty="0" smtClean="0">
                <a:solidFill>
                  <a:schemeClr val="accent1"/>
                </a:solidFill>
                <a:latin typeface="Arial" charset="0"/>
                <a:ea typeface="Arial" charset="0"/>
                <a:cs typeface="Arial" charset="0"/>
              </a:rPr>
            </a:br>
            <a:r>
              <a:rPr lang="en-US" sz="3500" dirty="0" smtClean="0">
                <a:solidFill>
                  <a:schemeClr val="accent1"/>
                </a:solidFill>
                <a:latin typeface="Arial" charset="0"/>
                <a:ea typeface="Arial" charset="0"/>
                <a:cs typeface="Arial" charset="0"/>
              </a:rPr>
              <a:t>Interventions and Materials</a:t>
            </a:r>
            <a:endParaRPr lang="en-US" sz="3500" b="1" dirty="0">
              <a:solidFill>
                <a:schemeClr val="accent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480414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9611" y="776569"/>
            <a:ext cx="7434271" cy="670487"/>
          </a:xfrm>
        </p:spPr>
        <p:txBody>
          <a:bodyPr/>
          <a:lstStyle/>
          <a:p>
            <a:pPr algn="ctr"/>
            <a:r>
              <a:rPr lang="en-US" b="1" dirty="0" smtClean="0">
                <a:latin typeface="Arial" charset="0"/>
                <a:ea typeface="Arial" charset="0"/>
                <a:cs typeface="Arial" charset="0"/>
              </a:rPr>
              <a:t>General Considerations</a:t>
            </a:r>
            <a:endParaRPr lang="en-US" b="1" dirty="0">
              <a:latin typeface="Arial" charset="0"/>
              <a:ea typeface="Arial" charset="0"/>
              <a:cs typeface="Arial" charset="0"/>
            </a:endParaRPr>
          </a:p>
        </p:txBody>
      </p:sp>
      <p:sp>
        <p:nvSpPr>
          <p:cNvPr id="5" name="Content Placeholder 7"/>
          <p:cNvSpPr>
            <a:spLocks noGrp="1"/>
          </p:cNvSpPr>
          <p:nvPr>
            <p:ph idx="10"/>
          </p:nvPr>
        </p:nvSpPr>
        <p:spPr>
          <a:xfrm>
            <a:off x="1638300" y="1943100"/>
            <a:ext cx="7658100" cy="3678211"/>
          </a:xfrm>
        </p:spPr>
        <p:txBody>
          <a:bodyPr/>
          <a:lstStyle/>
          <a:p>
            <a:pPr lvl="0"/>
            <a:r>
              <a:rPr lang="en-US" sz="2600" dirty="0" smtClean="0">
                <a:latin typeface="Arial" charset="0"/>
                <a:ea typeface="Arial" charset="0"/>
                <a:cs typeface="Arial" charset="0"/>
              </a:rPr>
              <a:t>Clarify risk and create safe environments</a:t>
            </a:r>
          </a:p>
          <a:p>
            <a:pPr lvl="0"/>
            <a:r>
              <a:rPr lang="en-US" sz="2600" dirty="0" smtClean="0">
                <a:latin typeface="Arial" charset="0"/>
                <a:ea typeface="Arial" charset="0"/>
                <a:cs typeface="Arial" charset="0"/>
              </a:rPr>
              <a:t>Couples </a:t>
            </a:r>
            <a:r>
              <a:rPr lang="en-US" sz="2600" dirty="0" smtClean="0">
                <a:latin typeface="Arial" charset="0"/>
                <a:ea typeface="Arial" charset="0"/>
                <a:cs typeface="Arial" charset="0"/>
                <a:sym typeface="Wingdings"/>
              </a:rPr>
              <a:t> Co-Parenting  Parenting  Family</a:t>
            </a:r>
          </a:p>
          <a:p>
            <a:pPr lvl="0"/>
            <a:r>
              <a:rPr lang="en-US" sz="2600" dirty="0" smtClean="0">
                <a:latin typeface="Arial" charset="0"/>
                <a:ea typeface="Arial" charset="0"/>
                <a:cs typeface="Arial" charset="0"/>
                <a:sym typeface="Wingdings"/>
              </a:rPr>
              <a:t>Group vs. individual </a:t>
            </a:r>
            <a:r>
              <a:rPr lang="en-US" sz="2600" dirty="0">
                <a:latin typeface="Arial" charset="0"/>
                <a:ea typeface="Arial" charset="0"/>
                <a:cs typeface="Arial" charset="0"/>
                <a:sym typeface="Wingdings"/>
              </a:rPr>
              <a:t>f</a:t>
            </a:r>
            <a:r>
              <a:rPr lang="en-US" sz="2600" dirty="0" smtClean="0">
                <a:latin typeface="Arial" charset="0"/>
                <a:ea typeface="Arial" charset="0"/>
                <a:cs typeface="Arial" charset="0"/>
                <a:sym typeface="Wingdings"/>
              </a:rPr>
              <a:t>ormat</a:t>
            </a:r>
          </a:p>
          <a:p>
            <a:pPr lvl="0"/>
            <a:r>
              <a:rPr lang="en-US" sz="2600" dirty="0" smtClean="0">
                <a:latin typeface="Arial" charset="0"/>
                <a:ea typeface="Arial" charset="0"/>
                <a:cs typeface="Arial" charset="0"/>
                <a:sym typeface="Wingdings"/>
              </a:rPr>
              <a:t>Specific, realistic goals</a:t>
            </a:r>
            <a:endParaRPr lang="en-US" sz="2200" dirty="0">
              <a:latin typeface="Arial" charset="0"/>
              <a:ea typeface="Arial" charset="0"/>
              <a:cs typeface="Arial" charset="0"/>
            </a:endParaRPr>
          </a:p>
          <a:p>
            <a:pPr marL="1120140" lvl="1" indent="-571500">
              <a:buFont typeface="Arial" charset="0"/>
              <a:buChar char="•"/>
            </a:pPr>
            <a:endParaRPr lang="en-US" sz="2200" dirty="0" smtClean="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948256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9611" y="776569"/>
            <a:ext cx="7434271" cy="670487"/>
          </a:xfrm>
        </p:spPr>
        <p:txBody>
          <a:bodyPr/>
          <a:lstStyle/>
          <a:p>
            <a:pPr algn="ctr"/>
            <a:r>
              <a:rPr lang="en-US" b="1" dirty="0" smtClean="0">
                <a:latin typeface="Arial" charset="0"/>
                <a:ea typeface="Arial" charset="0"/>
                <a:cs typeface="Arial" charset="0"/>
              </a:rPr>
              <a:t>General Considerations Cont.</a:t>
            </a:r>
            <a:endParaRPr lang="en-US" b="1" dirty="0">
              <a:latin typeface="Arial" charset="0"/>
              <a:ea typeface="Arial" charset="0"/>
              <a:cs typeface="Arial" charset="0"/>
            </a:endParaRPr>
          </a:p>
        </p:txBody>
      </p:sp>
      <p:sp>
        <p:nvSpPr>
          <p:cNvPr id="5" name="Content Placeholder 7"/>
          <p:cNvSpPr>
            <a:spLocks noGrp="1"/>
          </p:cNvSpPr>
          <p:nvPr>
            <p:ph idx="10"/>
          </p:nvPr>
        </p:nvSpPr>
        <p:spPr>
          <a:xfrm>
            <a:off x="1638300" y="1943100"/>
            <a:ext cx="7658100" cy="3678211"/>
          </a:xfrm>
        </p:spPr>
        <p:txBody>
          <a:bodyPr/>
          <a:lstStyle/>
          <a:p>
            <a:pPr lvl="0"/>
            <a:r>
              <a:rPr lang="en-US" sz="2600" dirty="0" smtClean="0">
                <a:latin typeface="Arial" charset="0"/>
                <a:ea typeface="Arial" charset="0"/>
                <a:cs typeface="Arial" charset="0"/>
              </a:rPr>
              <a:t>Traditional masculine ideology </a:t>
            </a:r>
            <a:r>
              <a:rPr lang="en-US" sz="2600" b="1" dirty="0" smtClean="0">
                <a:latin typeface="Arial" charset="0"/>
                <a:ea typeface="Arial" charset="0"/>
                <a:cs typeface="Arial" charset="0"/>
              </a:rPr>
              <a:t>(see</a:t>
            </a:r>
            <a:r>
              <a:rPr lang="en-US" sz="2600" dirty="0" smtClean="0">
                <a:latin typeface="Arial" charset="0"/>
                <a:ea typeface="Arial" charset="0"/>
                <a:cs typeface="Arial" charset="0"/>
              </a:rPr>
              <a:t> </a:t>
            </a:r>
            <a:r>
              <a:rPr lang="en-US" sz="2600" b="1" dirty="0" smtClean="0">
                <a:latin typeface="Arial" charset="0"/>
                <a:ea typeface="Arial" charset="0"/>
                <a:cs typeface="Arial" charset="0"/>
              </a:rPr>
              <a:t>page 97 of participant manual)</a:t>
            </a:r>
          </a:p>
          <a:p>
            <a:pPr lvl="0"/>
            <a:r>
              <a:rPr lang="en-US" sz="2600" dirty="0" smtClean="0">
                <a:latin typeface="Arial" charset="0"/>
                <a:ea typeface="Arial" charset="0"/>
                <a:cs typeface="Arial" charset="0"/>
              </a:rPr>
              <a:t>Ghosts from the past</a:t>
            </a:r>
          </a:p>
          <a:p>
            <a:pPr lvl="0"/>
            <a:r>
              <a:rPr lang="en-US" sz="2600" dirty="0" smtClean="0">
                <a:latin typeface="Arial" charset="0"/>
                <a:ea typeface="Arial" charset="0"/>
                <a:cs typeface="Arial" charset="0"/>
              </a:rPr>
              <a:t>Guilt and shame</a:t>
            </a:r>
          </a:p>
          <a:p>
            <a:pPr lvl="0"/>
            <a:r>
              <a:rPr lang="en-US" sz="2600" dirty="0" smtClean="0">
                <a:latin typeface="Arial" charset="0"/>
                <a:ea typeface="Arial" charset="0"/>
                <a:cs typeface="Arial" charset="0"/>
              </a:rPr>
              <a:t>Relational vs. behavioral focus</a:t>
            </a:r>
          </a:p>
          <a:p>
            <a:pPr lvl="0"/>
            <a:r>
              <a:rPr lang="en-US" sz="2600" dirty="0" smtClean="0">
                <a:latin typeface="Arial" charset="0"/>
                <a:ea typeface="Arial" charset="0"/>
                <a:cs typeface="Arial" charset="0"/>
              </a:rPr>
              <a:t>Cultural considerations</a:t>
            </a:r>
            <a:endParaRPr lang="en-US" sz="2200" dirty="0">
              <a:latin typeface="Arial" charset="0"/>
              <a:ea typeface="Arial" charset="0"/>
              <a:cs typeface="Arial" charset="0"/>
            </a:endParaRPr>
          </a:p>
          <a:p>
            <a:pPr marL="1120140" lvl="1" indent="-571500">
              <a:buFont typeface="Arial" charset="0"/>
              <a:buChar char="•"/>
            </a:pPr>
            <a:endParaRPr lang="en-US" sz="2200" dirty="0" smtClean="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438856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9611" y="776569"/>
            <a:ext cx="7434271" cy="670487"/>
          </a:xfrm>
        </p:spPr>
        <p:txBody>
          <a:bodyPr anchor="ctr"/>
          <a:lstStyle/>
          <a:p>
            <a:pPr algn="ctr"/>
            <a:r>
              <a:rPr lang="en-US" sz="3300" b="1" dirty="0" smtClean="0">
                <a:latin typeface="Arial" charset="0"/>
                <a:ea typeface="Arial" charset="0"/>
                <a:cs typeface="Arial" charset="0"/>
              </a:rPr>
              <a:t>Consider Prior to Implementation</a:t>
            </a:r>
            <a:endParaRPr lang="en-US" sz="3300" b="1" dirty="0">
              <a:latin typeface="Arial" charset="0"/>
              <a:ea typeface="Arial" charset="0"/>
              <a:cs typeface="Arial" charset="0"/>
            </a:endParaRPr>
          </a:p>
        </p:txBody>
      </p:sp>
      <p:sp>
        <p:nvSpPr>
          <p:cNvPr id="5" name="Content Placeholder 7"/>
          <p:cNvSpPr>
            <a:spLocks noGrp="1"/>
          </p:cNvSpPr>
          <p:nvPr>
            <p:ph idx="10"/>
          </p:nvPr>
        </p:nvSpPr>
        <p:spPr>
          <a:xfrm>
            <a:off x="1638300" y="1943100"/>
            <a:ext cx="7658100" cy="3678211"/>
          </a:xfrm>
        </p:spPr>
        <p:txBody>
          <a:bodyPr/>
          <a:lstStyle/>
          <a:p>
            <a:pPr lvl="0"/>
            <a:r>
              <a:rPr lang="en-US" sz="2600" dirty="0" smtClean="0">
                <a:latin typeface="Arial" charset="0"/>
                <a:ea typeface="Arial" charset="0"/>
                <a:cs typeface="Arial" charset="0"/>
              </a:rPr>
              <a:t>Political ideology</a:t>
            </a:r>
          </a:p>
          <a:p>
            <a:pPr lvl="0"/>
            <a:r>
              <a:rPr lang="en-US" sz="2600" dirty="0" smtClean="0">
                <a:latin typeface="Arial" charset="0"/>
                <a:ea typeface="Arial" charset="0"/>
                <a:cs typeface="Arial" charset="0"/>
              </a:rPr>
              <a:t>Secular focus</a:t>
            </a:r>
          </a:p>
          <a:p>
            <a:pPr lvl="0"/>
            <a:r>
              <a:rPr lang="en-US" sz="2600" dirty="0" smtClean="0">
                <a:latin typeface="Arial" charset="0"/>
                <a:ea typeface="Arial" charset="0"/>
                <a:cs typeface="Arial" charset="0"/>
              </a:rPr>
              <a:t>Cost</a:t>
            </a:r>
          </a:p>
          <a:p>
            <a:pPr lvl="0"/>
            <a:r>
              <a:rPr lang="en-US" sz="2600" dirty="0" smtClean="0">
                <a:latin typeface="Arial" charset="0"/>
                <a:ea typeface="Arial" charset="0"/>
                <a:cs typeface="Arial" charset="0"/>
              </a:rPr>
              <a:t>Training</a:t>
            </a:r>
          </a:p>
          <a:p>
            <a:pPr lvl="0"/>
            <a:r>
              <a:rPr lang="en-US" sz="2600" dirty="0" smtClean="0">
                <a:latin typeface="Arial" charset="0"/>
                <a:ea typeface="Arial" charset="0"/>
                <a:cs typeface="Arial" charset="0"/>
              </a:rPr>
              <a:t>Efficacy</a:t>
            </a:r>
          </a:p>
          <a:p>
            <a:pPr lvl="0"/>
            <a:r>
              <a:rPr lang="en-US" sz="2600" dirty="0" smtClean="0">
                <a:latin typeface="Arial" charset="0"/>
                <a:ea typeface="Arial" charset="0"/>
                <a:cs typeface="Arial" charset="0"/>
              </a:rPr>
              <a:t>Effectiveness</a:t>
            </a:r>
            <a:endParaRPr lang="en-US" sz="2200" dirty="0">
              <a:latin typeface="Arial" charset="0"/>
              <a:ea typeface="Arial" charset="0"/>
              <a:cs typeface="Arial" charset="0"/>
            </a:endParaRPr>
          </a:p>
          <a:p>
            <a:pPr marL="1120140" lvl="1" indent="-571500">
              <a:buFont typeface="Arial" charset="0"/>
              <a:buChar char="•"/>
            </a:pPr>
            <a:endParaRPr lang="en-US" sz="2200" dirty="0" smtClean="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385905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The Culture Conversation</a:t>
            </a:r>
          </a:p>
        </p:txBody>
      </p:sp>
      <p:sp>
        <p:nvSpPr>
          <p:cNvPr id="8" name="Rectangle 7"/>
          <p:cNvSpPr/>
          <p:nvPr/>
        </p:nvSpPr>
        <p:spPr>
          <a:xfrm>
            <a:off x="8191501" y="209549"/>
            <a:ext cx="1771650" cy="1647825"/>
          </a:xfrm>
          <a:prstGeom prst="rect">
            <a:avLst/>
          </a:prstGeom>
          <a:noFill/>
        </p:spPr>
        <p:txBody>
          <a:bodyPr wrap="none" lIns="91440" tIns="45720" rIns="91440" bIns="45720">
            <a:prstTxWarp prst="textCirclePour">
              <a:avLst>
                <a:gd name="adj1" fmla="val 11314137"/>
                <a:gd name="adj2" fmla="val 50565"/>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Culture Conversation</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730018" y="738469"/>
            <a:ext cx="694616" cy="647700"/>
          </a:xfrm>
          <a:prstGeom prst="ellipse">
            <a:avLst/>
          </a:prstGeom>
          <a:ln w="63500" cap="rnd">
            <a:solidFill>
              <a:schemeClr val="tx2">
                <a:lumMod val="75000"/>
                <a:lumOff val="2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Content Placeholder 1"/>
          <p:cNvSpPr>
            <a:spLocks noGrp="1"/>
          </p:cNvSpPr>
          <p:nvPr>
            <p:ph idx="1"/>
          </p:nvPr>
        </p:nvSpPr>
        <p:spPr>
          <a:xfrm>
            <a:off x="2318538" y="2206268"/>
            <a:ext cx="7433912" cy="4172350"/>
          </a:xfrm>
          <a:noFill/>
          <a:effectLst>
            <a:softEdge rad="127000"/>
          </a:effectLst>
        </p:spPr>
        <p:txBody>
          <a:bodyPr/>
          <a:lstStyle/>
          <a:p>
            <a:pPr marL="342900" indent="-342900">
              <a:lnSpc>
                <a:spcPct val="150000"/>
              </a:lnSpc>
              <a:spcBef>
                <a:spcPts val="0"/>
              </a:spcBef>
              <a:buFont typeface="Arial" panose="020B0604020202020204" pitchFamily="34" charset="0"/>
              <a:buChar char="•"/>
            </a:pPr>
            <a:r>
              <a:rPr lang="en-US" sz="3000" dirty="0" smtClean="0">
                <a:solidFill>
                  <a:schemeClr val="accent1"/>
                </a:solidFill>
                <a:latin typeface="Arial" panose="020B0604020202020204" pitchFamily="34" charset="0"/>
                <a:cs typeface="Arial" panose="020B0604020202020204" pitchFamily="34" charset="0"/>
              </a:rPr>
              <a:t>Removing barriers to care</a:t>
            </a:r>
          </a:p>
          <a:p>
            <a:pPr marL="342900" indent="-342900">
              <a:lnSpc>
                <a:spcPct val="150000"/>
              </a:lnSpc>
              <a:spcBef>
                <a:spcPts val="0"/>
              </a:spcBef>
              <a:buFont typeface="Arial" panose="020B0604020202020204" pitchFamily="34" charset="0"/>
              <a:buChar char="•"/>
            </a:pPr>
            <a:r>
              <a:rPr lang="en-US" sz="3000" dirty="0" smtClean="0">
                <a:solidFill>
                  <a:schemeClr val="accent1"/>
                </a:solidFill>
                <a:latin typeface="Arial" panose="020B0604020202020204" pitchFamily="34" charset="0"/>
                <a:cs typeface="Arial" panose="020B0604020202020204" pitchFamily="34" charset="0"/>
              </a:rPr>
              <a:t>Increasing successful engagement</a:t>
            </a:r>
          </a:p>
          <a:p>
            <a:pPr marL="342900" indent="-342900">
              <a:lnSpc>
                <a:spcPct val="150000"/>
              </a:lnSpc>
              <a:spcBef>
                <a:spcPts val="0"/>
              </a:spcBef>
              <a:buFont typeface="Arial" panose="020B0604020202020204" pitchFamily="34" charset="0"/>
              <a:buChar char="•"/>
            </a:pPr>
            <a:r>
              <a:rPr lang="en-US" sz="3000" dirty="0" smtClean="0">
                <a:solidFill>
                  <a:schemeClr val="accent1"/>
                </a:solidFill>
                <a:latin typeface="Arial" panose="020B0604020202020204" pitchFamily="34" charset="0"/>
                <a:cs typeface="Arial" panose="020B0604020202020204" pitchFamily="34" charset="0"/>
              </a:rPr>
              <a:t>Culturally adaptive services</a:t>
            </a:r>
          </a:p>
          <a:p>
            <a:pPr marL="342900" indent="-342900">
              <a:lnSpc>
                <a:spcPct val="150000"/>
              </a:lnSpc>
              <a:spcBef>
                <a:spcPts val="0"/>
              </a:spcBef>
              <a:buFont typeface="Arial" panose="020B0604020202020204" pitchFamily="34" charset="0"/>
              <a:buChar char="•"/>
            </a:pPr>
            <a:r>
              <a:rPr lang="en-US" sz="3000" dirty="0" smtClean="0">
                <a:solidFill>
                  <a:schemeClr val="accent1"/>
                </a:solidFill>
                <a:latin typeface="Arial" panose="020B0604020202020204" pitchFamily="34" charset="0"/>
                <a:cs typeface="Arial" panose="020B0604020202020204" pitchFamily="34" charset="0"/>
              </a:rPr>
              <a:t>Recovery does not only occur with the individual in treatment</a:t>
            </a:r>
            <a:endParaRPr lang="en-US" sz="3000" dirty="0">
              <a:solidFill>
                <a:schemeClr val="accent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5"/>
          <a:srcRect r="6156" b="27827"/>
          <a:stretch/>
        </p:blipFill>
        <p:spPr>
          <a:xfrm>
            <a:off x="632836" y="2148239"/>
            <a:ext cx="1241683" cy="4204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6732779" y="7198999"/>
            <a:ext cx="3230372" cy="430887"/>
          </a:xfrm>
          <a:prstGeom prst="rect">
            <a:avLst/>
          </a:prstGeom>
          <a:noFill/>
        </p:spPr>
        <p:txBody>
          <a:bodyPr wrap="none" rtlCol="0">
            <a:spAutoFit/>
          </a:bodyPr>
          <a:lstStyle/>
          <a:p>
            <a:r>
              <a:rPr lang="en-US" b="1" baseline="30000" dirty="0">
                <a:solidFill>
                  <a:schemeClr val="bg1"/>
                </a:solidFill>
                <a:latin typeface="Arial" charset="0"/>
                <a:ea typeface="Arial" charset="0"/>
                <a:cs typeface="Arial" charset="0"/>
              </a:rPr>
              <a:t>See page 94 of participant manual</a:t>
            </a:r>
            <a:endParaRPr lang="en-US"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941167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894" y="3367959"/>
            <a:ext cx="7795846" cy="1234022"/>
          </a:xfrm>
        </p:spPr>
        <p:txBody>
          <a:bodyPr/>
          <a:lstStyle/>
          <a:p>
            <a:pPr algn="r"/>
            <a:r>
              <a:rPr lang="en-US" sz="3500" b="1" dirty="0" smtClean="0">
                <a:solidFill>
                  <a:schemeClr val="accent1"/>
                </a:solidFill>
                <a:latin typeface="Arial" charset="0"/>
                <a:ea typeface="Arial" charset="0"/>
                <a:cs typeface="Arial" charset="0"/>
              </a:rPr>
              <a:t>Wrap-Up</a:t>
            </a:r>
            <a:endParaRPr lang="en-US" sz="35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586339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76400" y="1905000"/>
            <a:ext cx="7620000" cy="4119685"/>
          </a:xfrm>
        </p:spPr>
        <p:txBody>
          <a:bodyPr/>
          <a:lstStyle/>
          <a:p>
            <a:r>
              <a:rPr lang="en-US" sz="2600" b="1" dirty="0" smtClean="0">
                <a:solidFill>
                  <a:schemeClr val="accent1"/>
                </a:solidFill>
                <a:latin typeface="Arial" charset="0"/>
                <a:ea typeface="Arial" charset="0"/>
                <a:cs typeface="Arial" charset="0"/>
              </a:rPr>
              <a:t>Module 4</a:t>
            </a:r>
            <a:r>
              <a:rPr lang="en-US" sz="2600" dirty="0" smtClean="0">
                <a:latin typeface="Arial" charset="0"/>
                <a:ea typeface="Arial" charset="0"/>
                <a:cs typeface="Arial" charset="0"/>
              </a:rPr>
              <a:t>: Implementing Family-Centered Programming</a:t>
            </a:r>
            <a:endParaRPr lang="en-US" sz="2600" dirty="0">
              <a:latin typeface="Arial" charset="0"/>
              <a:ea typeface="Arial" charset="0"/>
              <a:cs typeface="Arial" charset="0"/>
            </a:endParaRPr>
          </a:p>
          <a:p>
            <a:r>
              <a:rPr lang="en-US" sz="2600" b="1" dirty="0">
                <a:solidFill>
                  <a:schemeClr val="accent1"/>
                </a:solidFill>
                <a:latin typeface="Arial" charset="0"/>
                <a:ea typeface="Arial" charset="0"/>
                <a:cs typeface="Arial" charset="0"/>
              </a:rPr>
              <a:t>Module </a:t>
            </a:r>
            <a:r>
              <a:rPr lang="en-US" sz="2600" b="1" dirty="0" smtClean="0">
                <a:solidFill>
                  <a:schemeClr val="accent1"/>
                </a:solidFill>
                <a:latin typeface="Arial" charset="0"/>
                <a:ea typeface="Arial" charset="0"/>
                <a:cs typeface="Arial" charset="0"/>
              </a:rPr>
              <a:t>5</a:t>
            </a:r>
            <a:r>
              <a:rPr lang="en-US" sz="2600" dirty="0" smtClean="0">
                <a:latin typeface="Arial" charset="0"/>
                <a:ea typeface="Arial" charset="0"/>
                <a:cs typeface="Arial" charset="0"/>
              </a:rPr>
              <a:t>: Family-Centered Clinical Interventions</a:t>
            </a:r>
          </a:p>
          <a:p>
            <a:r>
              <a:rPr lang="en-US" sz="2600" b="1" dirty="0">
                <a:solidFill>
                  <a:schemeClr val="accent1"/>
                </a:solidFill>
                <a:latin typeface="Arial" charset="0"/>
                <a:ea typeface="Arial" charset="0"/>
                <a:cs typeface="Arial" charset="0"/>
              </a:rPr>
              <a:t>Module </a:t>
            </a:r>
            <a:r>
              <a:rPr lang="en-US" sz="2600" b="1" dirty="0" smtClean="0">
                <a:solidFill>
                  <a:schemeClr val="accent1"/>
                </a:solidFill>
                <a:latin typeface="Arial" charset="0"/>
                <a:ea typeface="Arial" charset="0"/>
                <a:cs typeface="Arial" charset="0"/>
              </a:rPr>
              <a:t>6</a:t>
            </a:r>
            <a:r>
              <a:rPr lang="en-US" sz="2600" dirty="0" smtClean="0">
                <a:latin typeface="Arial" charset="0"/>
                <a:ea typeface="Arial" charset="0"/>
                <a:cs typeface="Arial" charset="0"/>
              </a:rPr>
              <a:t>: Case-Based Application</a:t>
            </a:r>
            <a:endParaRPr lang="en-US" sz="2600" dirty="0">
              <a:latin typeface="Arial" charset="0"/>
              <a:ea typeface="Arial" charset="0"/>
              <a:cs typeface="Arial" charset="0"/>
            </a:endParaRPr>
          </a:p>
          <a:p>
            <a:pPr marL="0" indent="0">
              <a:buNone/>
            </a:pPr>
            <a:endParaRPr lang="en-US" sz="2600" dirty="0" smtClean="0">
              <a:latin typeface="Arial" charset="0"/>
              <a:ea typeface="Arial" charset="0"/>
              <a:cs typeface="Arial" charset="0"/>
            </a:endParaRPr>
          </a:p>
          <a:p>
            <a:pPr marL="0" indent="0">
              <a:buNone/>
            </a:pPr>
            <a:endParaRPr lang="en-US" sz="2600" dirty="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lstStyle/>
          <a:p>
            <a:pPr algn="ctr"/>
            <a:r>
              <a:rPr lang="en-US" b="1" dirty="0" smtClean="0">
                <a:latin typeface="Arial" charset="0"/>
                <a:ea typeface="Arial" charset="0"/>
                <a:cs typeface="Arial" charset="0"/>
              </a:rPr>
              <a:t>Next Modules</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587956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76569"/>
            <a:ext cx="7617502" cy="670487"/>
          </a:xfrm>
        </p:spPr>
        <p:txBody>
          <a:bodyPr/>
          <a:lstStyle/>
          <a:p>
            <a:pPr algn="ctr"/>
            <a:r>
              <a:rPr lang="en-US" b="1" dirty="0" smtClean="0">
                <a:latin typeface="Arial" charset="0"/>
                <a:ea typeface="Arial" charset="0"/>
                <a:cs typeface="Arial" charset="0"/>
              </a:rPr>
              <a:t>References  </a:t>
            </a:r>
            <a:endParaRPr lang="en-US" b="1" dirty="0">
              <a:latin typeface="Arial" charset="0"/>
              <a:ea typeface="Arial" charset="0"/>
              <a:cs typeface="Arial" charset="0"/>
            </a:endParaRPr>
          </a:p>
        </p:txBody>
      </p:sp>
      <p:sp>
        <p:nvSpPr>
          <p:cNvPr id="4" name="TextBox 3"/>
          <p:cNvSpPr txBox="1"/>
          <p:nvPr/>
        </p:nvSpPr>
        <p:spPr>
          <a:xfrm>
            <a:off x="1954694" y="2459528"/>
            <a:ext cx="6573079" cy="2062103"/>
          </a:xfrm>
          <a:prstGeom prst="rect">
            <a:avLst/>
          </a:prstGeom>
          <a:noFill/>
        </p:spPr>
        <p:txBody>
          <a:bodyPr wrap="square" rtlCol="0">
            <a:spAutoFit/>
          </a:bodyPr>
          <a:lstStyle/>
          <a:p>
            <a:r>
              <a:rPr lang="en-US" sz="3200" dirty="0">
                <a:latin typeface="Arial" charset="0"/>
                <a:ea typeface="Arial" charset="0"/>
                <a:cs typeface="Arial" charset="0"/>
              </a:rPr>
              <a:t>For complete reference list, please see </a:t>
            </a:r>
            <a:r>
              <a:rPr lang="en-US" sz="3200" smtClean="0">
                <a:solidFill>
                  <a:schemeClr val="tx1">
                    <a:lumMod val="50000"/>
                  </a:schemeClr>
                </a:solidFill>
                <a:latin typeface="Arial" charset="0"/>
                <a:ea typeface="Arial" charset="0"/>
                <a:cs typeface="Arial" charset="0"/>
              </a:rPr>
              <a:t>pages 168-171 </a:t>
            </a:r>
            <a:r>
              <a:rPr lang="en-US" sz="3200" dirty="0">
                <a:latin typeface="Arial" charset="0"/>
                <a:ea typeface="Arial" charset="0"/>
                <a:cs typeface="Arial" charset="0"/>
              </a:rPr>
              <a:t>in Participant Manual.</a:t>
            </a:r>
          </a:p>
          <a:p>
            <a:endParaRPr lang="en-US" sz="3200" dirty="0"/>
          </a:p>
        </p:txBody>
      </p:sp>
    </p:spTree>
    <p:extLst>
      <p:ext uri="{BB962C8B-B14F-4D97-AF65-F5344CB8AC3E}">
        <p14:creationId xmlns:p14="http://schemas.microsoft.com/office/powerpoint/2010/main" val="2991404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862" y="773723"/>
            <a:ext cx="184731" cy="430887"/>
          </a:xfrm>
          <a:prstGeom prst="rect">
            <a:avLst/>
          </a:prstGeom>
          <a:noFill/>
        </p:spPr>
        <p:txBody>
          <a:bodyPr wrap="none" rtlCol="0">
            <a:spAutoFit/>
          </a:bodyPr>
          <a:lstStyle/>
          <a:p>
            <a:endParaRPr lang="en-US" dirty="0"/>
          </a:p>
        </p:txBody>
      </p:sp>
      <p:sp>
        <p:nvSpPr>
          <p:cNvPr id="5" name="Rectangle 4"/>
          <p:cNvSpPr/>
          <p:nvPr/>
        </p:nvSpPr>
        <p:spPr>
          <a:xfrm>
            <a:off x="856762" y="2399871"/>
            <a:ext cx="7574512" cy="1323439"/>
          </a:xfrm>
          <a:prstGeom prst="rect">
            <a:avLst/>
          </a:prstGeom>
        </p:spPr>
        <p:txBody>
          <a:bodyPr wrap="square">
            <a:spAutoFit/>
          </a:bodyPr>
          <a:lstStyle/>
          <a:p>
            <a:r>
              <a:rPr lang="en-US" sz="4000" b="1" dirty="0" smtClean="0">
                <a:latin typeface="Arial" charset="0"/>
                <a:ea typeface="Arial" charset="0"/>
                <a:cs typeface="Arial" charset="0"/>
              </a:rPr>
              <a:t>Module 3:</a:t>
            </a:r>
          </a:p>
          <a:p>
            <a:r>
              <a:rPr lang="en-US" sz="4000" b="1" dirty="0" smtClean="0">
                <a:latin typeface="Arial" charset="0"/>
                <a:ea typeface="Arial" charset="0"/>
                <a:cs typeface="Arial" charset="0"/>
              </a:rPr>
              <a:t>Building Programs for Fathers </a:t>
            </a:r>
            <a:endParaRPr lang="en-US" sz="4000" b="1" dirty="0"/>
          </a:p>
        </p:txBody>
      </p:sp>
    </p:spTree>
    <p:custDataLst>
      <p:tags r:id="rId1"/>
    </p:custDataLst>
    <p:extLst>
      <p:ext uri="{BB962C8B-B14F-4D97-AF65-F5344CB8AC3E}">
        <p14:creationId xmlns:p14="http://schemas.microsoft.com/office/powerpoint/2010/main" val="3079802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4925012" y="3099010"/>
            <a:ext cx="4365091" cy="1904163"/>
          </a:xfrm>
        </p:spPr>
        <p:txBody>
          <a:bodyPr/>
          <a:lstStyle/>
          <a:p>
            <a:pPr marL="0" lvl="0" indent="0">
              <a:buNone/>
            </a:pPr>
            <a:r>
              <a:rPr lang="en-US" sz="2800" b="1" dirty="0" smtClean="0">
                <a:solidFill>
                  <a:schemeClr val="accent1"/>
                </a:solidFill>
                <a:latin typeface="Arial" charset="0"/>
                <a:ea typeface="Arial" charset="0"/>
                <a:cs typeface="Arial" charset="0"/>
              </a:rPr>
              <a:t>Thomas McMahon</a:t>
            </a:r>
            <a:r>
              <a:rPr lang="en-US" sz="2800" dirty="0" smtClean="0">
                <a:latin typeface="Arial" charset="0"/>
                <a:ea typeface="Arial" charset="0"/>
                <a:cs typeface="Arial" charset="0"/>
              </a:rPr>
              <a:t>, PhD </a:t>
            </a:r>
            <a:br>
              <a:rPr lang="en-US" sz="2800" dirty="0" smtClean="0">
                <a:latin typeface="Arial" charset="0"/>
                <a:ea typeface="Arial" charset="0"/>
                <a:cs typeface="Arial" charset="0"/>
              </a:rPr>
            </a:br>
            <a:r>
              <a:rPr lang="en-US" sz="2400" dirty="0" smtClean="0">
                <a:latin typeface="Arial" charset="0"/>
                <a:ea typeface="Arial" charset="0"/>
                <a:cs typeface="Arial" charset="0"/>
              </a:rPr>
              <a:t>Yale University</a:t>
            </a:r>
            <a:r>
              <a:rPr lang="en-US" sz="2400" dirty="0">
                <a:latin typeface="Arial" charset="0"/>
                <a:ea typeface="Arial" charset="0"/>
                <a:cs typeface="Arial" charset="0"/>
              </a:rPr>
              <a:t/>
            </a:r>
            <a:br>
              <a:rPr lang="en-US" sz="2400" dirty="0">
                <a:latin typeface="Arial" charset="0"/>
                <a:ea typeface="Arial" charset="0"/>
                <a:cs typeface="Arial" charset="0"/>
              </a:rPr>
            </a:br>
            <a:r>
              <a:rPr lang="en-US" sz="2400" dirty="0" smtClean="0">
                <a:latin typeface="Arial" charset="0"/>
                <a:ea typeface="Arial" charset="0"/>
                <a:cs typeface="Arial" charset="0"/>
              </a:rPr>
              <a:t>School of Medicine</a:t>
            </a:r>
          </a:p>
          <a:p>
            <a:pPr marL="1120140" lvl="1" indent="-571500">
              <a:buFont typeface="Arial" panose="020B0604020202020204" pitchFamily="34" charset="0"/>
              <a:buChar char="•"/>
            </a:pPr>
            <a:endParaRPr lang="en-US" sz="2400" dirty="0">
              <a:latin typeface="Arial" charset="0"/>
              <a:ea typeface="Arial" charset="0"/>
              <a:cs typeface="Arial" charset="0"/>
            </a:endParaRPr>
          </a:p>
        </p:txBody>
      </p:sp>
      <p:sp>
        <p:nvSpPr>
          <p:cNvPr id="6" name="Title 5"/>
          <p:cNvSpPr>
            <a:spLocks noGrp="1"/>
          </p:cNvSpPr>
          <p:nvPr>
            <p:ph type="title"/>
          </p:nvPr>
        </p:nvSpPr>
        <p:spPr>
          <a:xfrm>
            <a:off x="1616234" y="776569"/>
            <a:ext cx="7673869" cy="670487"/>
          </a:xfrm>
        </p:spPr>
        <p:txBody>
          <a:bodyPr/>
          <a:lstStyle/>
          <a:p>
            <a:pPr algn="ctr"/>
            <a:r>
              <a:rPr lang="en-US" b="1" dirty="0" smtClean="0">
                <a:latin typeface="Arial" charset="0"/>
                <a:ea typeface="Arial" charset="0"/>
                <a:cs typeface="Arial" charset="0"/>
              </a:rPr>
              <a:t>Acknowledgements</a:t>
            </a:r>
            <a:endParaRPr lang="en-US" b="1" dirty="0">
              <a:latin typeface="Arial" charset="0"/>
              <a:ea typeface="Arial" charset="0"/>
              <a:cs typeface="Arial"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300" y="1943100"/>
            <a:ext cx="3028726" cy="4524393"/>
          </a:xfrm>
          <a:prstGeom prst="rect">
            <a:avLst/>
          </a:prstGeom>
        </p:spPr>
      </p:pic>
    </p:spTree>
    <p:custDataLst>
      <p:tags r:id="rId1"/>
    </p:custDataLst>
    <p:extLst>
      <p:ext uri="{BB962C8B-B14F-4D97-AF65-F5344CB8AC3E}">
        <p14:creationId xmlns:p14="http://schemas.microsoft.com/office/powerpoint/2010/main" val="3794378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16234" y="2413000"/>
            <a:ext cx="8491738" cy="4289620"/>
          </a:xfrm>
        </p:spPr>
        <p:txBody>
          <a:bodyPr/>
          <a:lstStyle/>
          <a:p>
            <a:pPr lvl="0"/>
            <a:r>
              <a:rPr lang="en-US" sz="2800" dirty="0" smtClean="0">
                <a:latin typeface="Arial" charset="0"/>
                <a:ea typeface="Arial" charset="0"/>
                <a:cs typeface="Arial" charset="0"/>
              </a:rPr>
              <a:t>Name</a:t>
            </a:r>
          </a:p>
          <a:p>
            <a:pPr lvl="0"/>
            <a:r>
              <a:rPr lang="en-US" sz="2800" dirty="0" smtClean="0">
                <a:latin typeface="Arial" charset="0"/>
                <a:ea typeface="Arial" charset="0"/>
                <a:cs typeface="Arial" charset="0"/>
              </a:rPr>
              <a:t>Field</a:t>
            </a:r>
          </a:p>
          <a:p>
            <a:pPr lvl="0"/>
            <a:r>
              <a:rPr lang="en-US" sz="2800" dirty="0" smtClean="0">
                <a:latin typeface="Arial" charset="0"/>
                <a:ea typeface="Arial" charset="0"/>
                <a:cs typeface="Arial" charset="0"/>
              </a:rPr>
              <a:t>One word to describe “father”</a:t>
            </a:r>
          </a:p>
          <a:p>
            <a:pPr marL="1120140" lvl="1" indent="-571500">
              <a:buFont typeface="Arial" panose="020B0604020202020204" pitchFamily="34" charset="0"/>
              <a:buChar char="•"/>
            </a:pPr>
            <a:endParaRPr lang="en-US" sz="2800" dirty="0">
              <a:latin typeface="Arial" charset="0"/>
              <a:ea typeface="Arial" charset="0"/>
              <a:cs typeface="Arial" charset="0"/>
            </a:endParaRPr>
          </a:p>
        </p:txBody>
      </p:sp>
      <p:sp>
        <p:nvSpPr>
          <p:cNvPr id="6" name="Title 5"/>
          <p:cNvSpPr>
            <a:spLocks noGrp="1"/>
          </p:cNvSpPr>
          <p:nvPr>
            <p:ph type="title"/>
          </p:nvPr>
        </p:nvSpPr>
        <p:spPr>
          <a:xfrm>
            <a:off x="1616235" y="776569"/>
            <a:ext cx="7707648" cy="670487"/>
          </a:xfrm>
        </p:spPr>
        <p:txBody>
          <a:bodyPr anchor="ctr"/>
          <a:lstStyle/>
          <a:p>
            <a:pPr algn="ctr"/>
            <a:r>
              <a:rPr lang="en-US" b="1" dirty="0" smtClean="0">
                <a:latin typeface="Arial" charset="0"/>
                <a:ea typeface="Arial" charset="0"/>
                <a:cs typeface="Arial" charset="0"/>
              </a:rPr>
              <a:t>Introductions</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030929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700327" y="2189846"/>
            <a:ext cx="4547534" cy="4947725"/>
          </a:xfrm>
        </p:spPr>
        <p:txBody>
          <a:bodyPr/>
          <a:lstStyle/>
          <a:p>
            <a:pPr lvl="0"/>
            <a:r>
              <a:rPr lang="en-US" sz="2800" b="1" dirty="0" smtClean="0">
                <a:solidFill>
                  <a:schemeClr val="accent1"/>
                </a:solidFill>
                <a:latin typeface="Arial" charset="0"/>
                <a:ea typeface="Arial" charset="0"/>
                <a:cs typeface="Arial" charset="0"/>
              </a:rPr>
              <a:t>Participant Manual</a:t>
            </a:r>
            <a:endParaRPr lang="en-US" sz="2400" b="1" dirty="0" smtClean="0">
              <a:solidFill>
                <a:schemeClr val="accent1"/>
              </a:solidFill>
              <a:latin typeface="Arial" charset="0"/>
              <a:ea typeface="Arial" charset="0"/>
              <a:cs typeface="Arial" charset="0"/>
            </a:endParaRPr>
          </a:p>
          <a:p>
            <a:pPr marL="0" lvl="1">
              <a:spcBef>
                <a:spcPts val="600"/>
              </a:spcBef>
            </a:pPr>
            <a:r>
              <a:rPr lang="en-US" sz="2400" dirty="0" smtClean="0">
                <a:latin typeface="Arial" charset="0"/>
                <a:ea typeface="Arial" charset="0"/>
                <a:cs typeface="Arial" charset="0"/>
              </a:rPr>
              <a:t>	Each module contains:</a:t>
            </a:r>
          </a:p>
          <a:p>
            <a:pPr marL="1005840" lvl="2" indent="-457200">
              <a:spcBef>
                <a:spcPts val="600"/>
              </a:spcBef>
              <a:buFont typeface="Arial" panose="020B0604020202020204" pitchFamily="34" charset="0"/>
              <a:buChar char="•"/>
            </a:pPr>
            <a:r>
              <a:rPr lang="en-US" sz="2200" dirty="0" smtClean="0">
                <a:latin typeface="Arial" charset="0"/>
                <a:ea typeface="Arial" charset="0"/>
                <a:cs typeface="Arial" charset="0"/>
              </a:rPr>
              <a:t>Training goals and objectives</a:t>
            </a:r>
          </a:p>
          <a:p>
            <a:pPr marL="1005840" lvl="2" indent="-457200">
              <a:spcBef>
                <a:spcPts val="600"/>
              </a:spcBef>
              <a:buFont typeface="Arial" panose="020B0604020202020204" pitchFamily="34" charset="0"/>
              <a:buChar char="•"/>
            </a:pPr>
            <a:r>
              <a:rPr lang="en-US" sz="2200" dirty="0" smtClean="0">
                <a:latin typeface="Arial" charset="0"/>
                <a:ea typeface="Arial" charset="0"/>
                <a:cs typeface="Arial" charset="0"/>
              </a:rPr>
              <a:t>Copy of slides</a:t>
            </a:r>
          </a:p>
          <a:p>
            <a:pPr marL="1005840" lvl="2" indent="-457200">
              <a:spcBef>
                <a:spcPts val="600"/>
              </a:spcBef>
              <a:buFont typeface="Arial" panose="020B0604020202020204" pitchFamily="34" charset="0"/>
              <a:buChar char="•"/>
            </a:pPr>
            <a:r>
              <a:rPr lang="en-US" sz="2200" dirty="0" smtClean="0">
                <a:latin typeface="Arial" charset="0"/>
                <a:ea typeface="Arial" charset="0"/>
                <a:cs typeface="Arial" charset="0"/>
              </a:rPr>
              <a:t>Resources – worksheets, activities, assessments, recommended reading, reference list</a:t>
            </a:r>
            <a:endParaRPr lang="en-US" sz="2800" dirty="0" smtClean="0">
              <a:latin typeface="Arial" charset="0"/>
              <a:ea typeface="Arial" charset="0"/>
              <a:cs typeface="Arial" charset="0"/>
            </a:endParaRPr>
          </a:p>
          <a:p>
            <a:pPr marL="1120140" lvl="1" indent="-571500">
              <a:buFont typeface="Arial" panose="020B0604020202020204" pitchFamily="34" charset="0"/>
              <a:buChar char="•"/>
            </a:pPr>
            <a:endParaRPr lang="en-US" sz="2800" dirty="0">
              <a:latin typeface="Arial" charset="0"/>
              <a:ea typeface="Arial" charset="0"/>
              <a:cs typeface="Arial" charset="0"/>
            </a:endParaRPr>
          </a:p>
        </p:txBody>
      </p:sp>
      <p:sp>
        <p:nvSpPr>
          <p:cNvPr id="6" name="Title 5"/>
          <p:cNvSpPr>
            <a:spLocks noGrp="1"/>
          </p:cNvSpPr>
          <p:nvPr>
            <p:ph type="title"/>
          </p:nvPr>
        </p:nvSpPr>
        <p:spPr>
          <a:xfrm>
            <a:off x="1641231" y="734518"/>
            <a:ext cx="7690338" cy="766037"/>
          </a:xfrm>
        </p:spPr>
        <p:txBody>
          <a:bodyPr anchor="ctr">
            <a:noAutofit/>
          </a:bodyPr>
          <a:lstStyle/>
          <a:p>
            <a:pPr algn="ctr"/>
            <a:r>
              <a:rPr lang="en-US" sz="2500" b="1" dirty="0" smtClean="0">
                <a:latin typeface="Arial" charset="0"/>
                <a:ea typeface="Arial" charset="0"/>
                <a:cs typeface="Arial" charset="0"/>
              </a:rPr>
              <a:t>Hands-On Review of Participant Manual</a:t>
            </a:r>
            <a:endParaRPr lang="en-US" sz="2500" b="1" dirty="0">
              <a:latin typeface="Arial" charset="0"/>
              <a:ea typeface="Arial" charset="0"/>
              <a:cs typeface="Arial" charset="0"/>
            </a:endParaRPr>
          </a:p>
        </p:txBody>
      </p:sp>
      <p:pic>
        <p:nvPicPr>
          <p:cNvPr id="2" name="Picture 1"/>
          <p:cNvPicPr>
            <a:picLocks noChangeAspect="1"/>
          </p:cNvPicPr>
          <p:nvPr/>
        </p:nvPicPr>
        <p:blipFill>
          <a:blip r:embed="rId4"/>
          <a:stretch>
            <a:fillRect/>
          </a:stretch>
        </p:blipFill>
        <p:spPr>
          <a:xfrm>
            <a:off x="5355174" y="1656521"/>
            <a:ext cx="3976395" cy="50298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7585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655093" y="2285500"/>
            <a:ext cx="3330054" cy="3740486"/>
          </a:xfrm>
        </p:spPr>
        <p:txBody>
          <a:bodyPr/>
          <a:lstStyle/>
          <a:p>
            <a:pPr lvl="0"/>
            <a:r>
              <a:rPr lang="en-US" sz="2400" dirty="0" smtClean="0">
                <a:solidFill>
                  <a:schemeClr val="accent1"/>
                </a:solidFill>
                <a:latin typeface="Arial" charset="0"/>
                <a:ea typeface="Arial" charset="0"/>
                <a:cs typeface="Arial" charset="0"/>
              </a:rPr>
              <a:t>Training Curriculum</a:t>
            </a:r>
          </a:p>
          <a:p>
            <a:pPr lvl="0"/>
            <a:r>
              <a:rPr lang="en-US" sz="2400" dirty="0" smtClean="0">
                <a:solidFill>
                  <a:schemeClr val="accent1"/>
                </a:solidFill>
                <a:latin typeface="Arial" charset="0"/>
                <a:ea typeface="Arial" charset="0"/>
                <a:cs typeface="Arial" charset="0"/>
              </a:rPr>
              <a:t>Online Courses</a:t>
            </a:r>
          </a:p>
          <a:p>
            <a:pPr lvl="0"/>
            <a:r>
              <a:rPr lang="en-US" sz="2400" dirty="0" smtClean="0">
                <a:solidFill>
                  <a:schemeClr val="accent1"/>
                </a:solidFill>
                <a:latin typeface="Arial" charset="0"/>
                <a:ea typeface="Arial" charset="0"/>
                <a:cs typeface="Arial" charset="0"/>
              </a:rPr>
              <a:t>300+ Program Resources Library</a:t>
            </a:r>
          </a:p>
          <a:p>
            <a:pPr lvl="0"/>
            <a:r>
              <a:rPr lang="en-US" sz="2400" dirty="0" smtClean="0">
                <a:solidFill>
                  <a:schemeClr val="accent1"/>
                </a:solidFill>
                <a:latin typeface="Arial" charset="0"/>
                <a:ea typeface="Arial" charset="0"/>
                <a:cs typeface="Arial" charset="0"/>
              </a:rPr>
              <a:t>Recorded Presentations</a:t>
            </a:r>
          </a:p>
          <a:p>
            <a:pPr lvl="0"/>
            <a:r>
              <a:rPr lang="en-US" sz="2400" dirty="0" smtClean="0">
                <a:solidFill>
                  <a:schemeClr val="accent1"/>
                </a:solidFill>
                <a:latin typeface="Arial" charset="0"/>
                <a:ea typeface="Arial" charset="0"/>
                <a:cs typeface="Arial" charset="0"/>
              </a:rPr>
              <a:t>Videos</a:t>
            </a:r>
            <a:endParaRPr lang="en-US" sz="2400" dirty="0">
              <a:latin typeface="Arial" charset="0"/>
              <a:ea typeface="Arial" charset="0"/>
              <a:cs typeface="Arial" charset="0"/>
            </a:endParaRPr>
          </a:p>
        </p:txBody>
      </p:sp>
      <p:sp>
        <p:nvSpPr>
          <p:cNvPr id="6" name="Title 5"/>
          <p:cNvSpPr>
            <a:spLocks noGrp="1"/>
          </p:cNvSpPr>
          <p:nvPr>
            <p:ph type="title"/>
          </p:nvPr>
        </p:nvSpPr>
        <p:spPr>
          <a:xfrm>
            <a:off x="1641231" y="734518"/>
            <a:ext cx="7690338" cy="766037"/>
          </a:xfrm>
        </p:spPr>
        <p:txBody>
          <a:bodyPr anchor="ctr">
            <a:noAutofit/>
          </a:bodyPr>
          <a:lstStyle/>
          <a:p>
            <a:pPr algn="ctr"/>
            <a:r>
              <a:rPr lang="en-US" sz="2500" b="1" dirty="0" smtClean="0">
                <a:latin typeface="Arial" charset="0"/>
                <a:ea typeface="Arial" charset="0"/>
                <a:cs typeface="Arial" charset="0"/>
              </a:rPr>
              <a:t>Visit </a:t>
            </a:r>
            <a:r>
              <a:rPr lang="en-US" sz="2500" b="1" u="sng" dirty="0" smtClean="0">
                <a:solidFill>
                  <a:schemeClr val="accent6"/>
                </a:solidFill>
                <a:latin typeface="Arial" charset="0"/>
                <a:ea typeface="Arial" charset="0"/>
                <a:cs typeface="Arial" charset="0"/>
              </a:rPr>
              <a:t>www.attcppwtools.org</a:t>
            </a:r>
            <a:r>
              <a:rPr lang="en-US" sz="2500" b="1" dirty="0" smtClean="0">
                <a:latin typeface="Arial" charset="0"/>
                <a:ea typeface="Arial" charset="0"/>
                <a:cs typeface="Arial" charset="0"/>
              </a:rPr>
              <a:t> for More Resources</a:t>
            </a:r>
            <a:endParaRPr lang="en-US" sz="2500" b="1" dirty="0">
              <a:latin typeface="Arial" charset="0"/>
              <a:ea typeface="Arial" charset="0"/>
              <a:cs typeface="Arial" charset="0"/>
            </a:endParaRPr>
          </a:p>
        </p:txBody>
      </p:sp>
      <p:pic>
        <p:nvPicPr>
          <p:cNvPr id="3" name="Picture 2"/>
          <p:cNvPicPr>
            <a:picLocks noChangeAspect="1"/>
          </p:cNvPicPr>
          <p:nvPr/>
        </p:nvPicPr>
        <p:blipFill>
          <a:blip r:embed="rId4"/>
          <a:stretch>
            <a:fillRect/>
          </a:stretch>
        </p:blipFill>
        <p:spPr>
          <a:xfrm>
            <a:off x="3985147" y="2101755"/>
            <a:ext cx="5513696" cy="410797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4290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1616234" y="1917337"/>
            <a:ext cx="7680166" cy="4807557"/>
          </a:xfrm>
        </p:spPr>
        <p:txBody>
          <a:bodyPr/>
          <a:lstStyle/>
          <a:p>
            <a:pPr marL="0" lvl="0" indent="0">
              <a:buNone/>
            </a:pPr>
            <a:r>
              <a:rPr lang="en-US" sz="2600" b="1" dirty="0" smtClean="0">
                <a:solidFill>
                  <a:schemeClr val="accent1"/>
                </a:solidFill>
                <a:latin typeface="Arial" charset="0"/>
                <a:ea typeface="Arial" charset="0"/>
                <a:cs typeface="Arial" charset="0"/>
              </a:rPr>
              <a:t>Goal</a:t>
            </a:r>
            <a:r>
              <a:rPr lang="en-US" sz="2600" b="1" dirty="0" smtClean="0">
                <a:latin typeface="Arial" charset="0"/>
                <a:ea typeface="Arial" charset="0"/>
                <a:cs typeface="Arial" charset="0"/>
              </a:rPr>
              <a:t>: </a:t>
            </a:r>
            <a:r>
              <a:rPr lang="en-US" sz="2400" dirty="0" smtClean="0">
                <a:latin typeface="Arial" charset="0"/>
                <a:ea typeface="Arial" charset="0"/>
                <a:cs typeface="Arial" charset="0"/>
              </a:rPr>
              <a:t>Help programs begin to meet expectations for programming that addresses the needs of fathers/male partners and co-parents.</a:t>
            </a:r>
            <a:endParaRPr lang="en-US" sz="2400" b="1" dirty="0" smtClean="0">
              <a:latin typeface="Arial" charset="0"/>
              <a:ea typeface="Arial" charset="0"/>
              <a:cs typeface="Arial" charset="0"/>
            </a:endParaRPr>
          </a:p>
          <a:p>
            <a:pPr marL="0" lvl="0" indent="0">
              <a:buNone/>
            </a:pPr>
            <a:r>
              <a:rPr lang="en-US" sz="1000" b="1" dirty="0" smtClean="0">
                <a:latin typeface="Arial" charset="0"/>
                <a:ea typeface="Arial" charset="0"/>
                <a:cs typeface="Arial" charset="0"/>
              </a:rPr>
              <a:t/>
            </a:r>
            <a:br>
              <a:rPr lang="en-US" sz="1000" b="1" dirty="0" smtClean="0">
                <a:latin typeface="Arial" charset="0"/>
                <a:ea typeface="Arial" charset="0"/>
                <a:cs typeface="Arial" charset="0"/>
              </a:rPr>
            </a:br>
            <a:r>
              <a:rPr lang="en-US" sz="2600" b="1" dirty="0" smtClean="0">
                <a:solidFill>
                  <a:schemeClr val="accent1"/>
                </a:solidFill>
                <a:latin typeface="Arial" charset="0"/>
                <a:ea typeface="Arial" charset="0"/>
                <a:cs typeface="Arial" charset="0"/>
              </a:rPr>
              <a:t>Objectives</a:t>
            </a:r>
            <a:r>
              <a:rPr lang="en-US" sz="2600" b="1" dirty="0" smtClean="0">
                <a:latin typeface="Arial" charset="0"/>
                <a:ea typeface="Arial" charset="0"/>
                <a:cs typeface="Arial" charset="0"/>
              </a:rPr>
              <a:t>:</a:t>
            </a:r>
            <a:r>
              <a:rPr lang="en-US" sz="2600" dirty="0" smtClean="0">
                <a:latin typeface="Arial" charset="0"/>
                <a:ea typeface="Arial" charset="0"/>
                <a:cs typeface="Arial" charset="0"/>
              </a:rPr>
              <a:t> </a:t>
            </a:r>
            <a:r>
              <a:rPr lang="en-US" sz="2400" dirty="0" smtClean="0">
                <a:latin typeface="Arial" charset="0"/>
                <a:ea typeface="Arial" charset="0"/>
                <a:cs typeface="Arial" charset="0"/>
              </a:rPr>
              <a:t>Participants will be able to:</a:t>
            </a:r>
          </a:p>
          <a:p>
            <a:r>
              <a:rPr lang="en-US" sz="2400" dirty="0">
                <a:latin typeface="Arial" charset="0"/>
                <a:ea typeface="Arial" charset="0"/>
                <a:cs typeface="Arial" charset="0"/>
              </a:rPr>
              <a:t>Explain why engaging fathers is </a:t>
            </a:r>
            <a:r>
              <a:rPr lang="en-US" sz="2400" dirty="0" smtClean="0">
                <a:latin typeface="Arial" charset="0"/>
                <a:ea typeface="Arial" charset="0"/>
                <a:cs typeface="Arial" charset="0"/>
              </a:rPr>
              <a:t>important.</a:t>
            </a:r>
            <a:endParaRPr lang="en-US" sz="2400" dirty="0">
              <a:latin typeface="Arial" charset="0"/>
              <a:ea typeface="Arial" charset="0"/>
              <a:cs typeface="Arial" charset="0"/>
            </a:endParaRPr>
          </a:p>
          <a:p>
            <a:pPr lvl="0"/>
            <a:r>
              <a:rPr lang="en-US" sz="2400" dirty="0" smtClean="0">
                <a:latin typeface="Arial" charset="0"/>
                <a:ea typeface="Arial" charset="0"/>
                <a:cs typeface="Arial" charset="0"/>
              </a:rPr>
              <a:t>Describe the evidence </a:t>
            </a:r>
            <a:r>
              <a:rPr lang="en-US" sz="2400" smtClean="0">
                <a:latin typeface="Arial" charset="0"/>
                <a:ea typeface="Arial" charset="0"/>
                <a:cs typeface="Arial" charset="0"/>
              </a:rPr>
              <a:t>base for </a:t>
            </a:r>
            <a:r>
              <a:rPr lang="en-US" sz="2400" dirty="0" smtClean="0">
                <a:latin typeface="Arial" charset="0"/>
                <a:ea typeface="Arial" charset="0"/>
                <a:cs typeface="Arial" charset="0"/>
              </a:rPr>
              <a:t>involving fathers, male co-parents, and male partners.</a:t>
            </a:r>
          </a:p>
          <a:p>
            <a:pPr lvl="0"/>
            <a:r>
              <a:rPr lang="en-US" sz="2400" dirty="0" smtClean="0">
                <a:latin typeface="Arial" charset="0"/>
                <a:ea typeface="Arial" charset="0"/>
                <a:cs typeface="Arial" charset="0"/>
              </a:rPr>
              <a:t>List considerations and cautions when developing programming.</a:t>
            </a:r>
          </a:p>
          <a:p>
            <a:pPr marL="1120140" lvl="1" indent="-571500">
              <a:buFont typeface="Arial" panose="020B0604020202020204" pitchFamily="34" charset="0"/>
              <a:buChar char="•"/>
            </a:pPr>
            <a:endParaRPr lang="en-US" sz="2400" dirty="0">
              <a:latin typeface="Arial" charset="0"/>
              <a:ea typeface="Arial" charset="0"/>
              <a:cs typeface="Arial" charset="0"/>
            </a:endParaRPr>
          </a:p>
        </p:txBody>
      </p:sp>
      <p:sp>
        <p:nvSpPr>
          <p:cNvPr id="6" name="Title 5"/>
          <p:cNvSpPr>
            <a:spLocks noGrp="1"/>
          </p:cNvSpPr>
          <p:nvPr>
            <p:ph type="title"/>
          </p:nvPr>
        </p:nvSpPr>
        <p:spPr>
          <a:xfrm>
            <a:off x="1616234" y="776569"/>
            <a:ext cx="7905627" cy="670487"/>
          </a:xfrm>
        </p:spPr>
        <p:txBody>
          <a:bodyPr/>
          <a:lstStyle/>
          <a:p>
            <a:pPr algn="ctr"/>
            <a:r>
              <a:rPr lang="en-US" b="1" dirty="0" smtClean="0">
                <a:latin typeface="Arial" charset="0"/>
                <a:ea typeface="Arial" charset="0"/>
                <a:cs typeface="Arial" charset="0"/>
              </a:rPr>
              <a:t>Goal and Objectives</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498729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845820" y="1871617"/>
            <a:ext cx="8450580" cy="4807557"/>
          </a:xfrm>
        </p:spPr>
        <p:txBody>
          <a:bodyPr/>
          <a:lstStyle/>
          <a:p>
            <a:pPr lvl="0"/>
            <a:r>
              <a:rPr lang="en-US" sz="2000" dirty="0" smtClean="0">
                <a:latin typeface="Arial" charset="0"/>
                <a:ea typeface="Arial" charset="0"/>
                <a:cs typeface="Arial" charset="0"/>
              </a:rPr>
              <a:t>From Purpose (2017 FOA p.5)</a:t>
            </a:r>
          </a:p>
          <a:p>
            <a:pPr lvl="1"/>
            <a:r>
              <a:rPr lang="en-US" sz="2000" dirty="0" smtClean="0">
                <a:latin typeface="Arial" charset="0"/>
                <a:ea typeface="Arial" charset="0"/>
                <a:cs typeface="Arial" charset="0"/>
              </a:rPr>
              <a:t>“</a:t>
            </a:r>
            <a:r>
              <a:rPr lang="mr-IN" sz="2000" dirty="0" smtClean="0">
                <a:latin typeface="Arial" charset="0"/>
                <a:ea typeface="Arial" charset="0"/>
                <a:cs typeface="Arial" charset="0"/>
              </a:rPr>
              <a:t>…</a:t>
            </a:r>
            <a:r>
              <a:rPr lang="en-US" sz="2000" dirty="0" smtClean="0">
                <a:latin typeface="Arial" charset="0"/>
                <a:ea typeface="Arial" charset="0"/>
                <a:cs typeface="Arial" charset="0"/>
              </a:rPr>
              <a:t>Services should be extended, when deemed appropriate, to </a:t>
            </a:r>
            <a:r>
              <a:rPr lang="en-US" sz="2000" b="1" dirty="0" smtClean="0">
                <a:solidFill>
                  <a:schemeClr val="accent1"/>
                </a:solidFill>
                <a:latin typeface="Arial" charset="0"/>
                <a:ea typeface="Arial" charset="0"/>
                <a:cs typeface="Arial" charset="0"/>
              </a:rPr>
              <a:t>fathers</a:t>
            </a:r>
            <a:r>
              <a:rPr lang="en-US" sz="2000" dirty="0" smtClean="0">
                <a:solidFill>
                  <a:schemeClr val="accent1"/>
                </a:solidFill>
                <a:latin typeface="Arial" charset="0"/>
                <a:ea typeface="Arial" charset="0"/>
                <a:cs typeface="Arial" charset="0"/>
              </a:rPr>
              <a:t> </a:t>
            </a:r>
            <a:r>
              <a:rPr lang="en-US" sz="2000" dirty="0" smtClean="0">
                <a:latin typeface="Arial" charset="0"/>
                <a:ea typeface="Arial" charset="0"/>
                <a:cs typeface="Arial" charset="0"/>
              </a:rPr>
              <a:t>of the children</a:t>
            </a:r>
            <a:r>
              <a:rPr lang="mr-IN" sz="2000" dirty="0" smtClean="0">
                <a:latin typeface="Arial" charset="0"/>
                <a:ea typeface="Arial" charset="0"/>
                <a:cs typeface="Arial" charset="0"/>
              </a:rPr>
              <a:t>…</a:t>
            </a:r>
            <a:r>
              <a:rPr lang="en-US" sz="2000" dirty="0" smtClean="0">
                <a:latin typeface="Arial" charset="0"/>
                <a:ea typeface="Arial" charset="0"/>
                <a:cs typeface="Arial" charset="0"/>
              </a:rPr>
              <a:t>” </a:t>
            </a:r>
          </a:p>
          <a:p>
            <a:pPr lvl="1"/>
            <a:endParaRPr lang="en-US" sz="1200" dirty="0" smtClean="0">
              <a:latin typeface="Arial" charset="0"/>
              <a:ea typeface="Arial" charset="0"/>
              <a:cs typeface="Arial" charset="0"/>
            </a:endParaRPr>
          </a:p>
          <a:p>
            <a:pPr lvl="0"/>
            <a:r>
              <a:rPr lang="en-US" sz="2000" dirty="0" smtClean="0">
                <a:latin typeface="Arial" charset="0"/>
                <a:ea typeface="Arial" charset="0"/>
                <a:cs typeface="Arial" charset="0"/>
              </a:rPr>
              <a:t>From Required Activities (2017 FOA p.7)</a:t>
            </a:r>
            <a:endParaRPr lang="en-US" sz="2000" dirty="0">
              <a:latin typeface="Arial" charset="0"/>
              <a:ea typeface="Arial" charset="0"/>
              <a:cs typeface="Arial" charset="0"/>
            </a:endParaRPr>
          </a:p>
          <a:p>
            <a:pPr lvl="1"/>
            <a:r>
              <a:rPr lang="en-US" sz="2000" dirty="0" smtClean="0">
                <a:latin typeface="Arial" charset="0"/>
                <a:ea typeface="Arial" charset="0"/>
                <a:cs typeface="Arial" charset="0"/>
              </a:rPr>
              <a:t>“Implement service(s) or practice(s), including strategies to stabilize, strengthen, preserve, and reunite families, for the women, their minor children, </a:t>
            </a:r>
            <a:r>
              <a:rPr lang="en-US" sz="2000" b="1" dirty="0" smtClean="0">
                <a:latin typeface="Arial" charset="0"/>
                <a:ea typeface="Arial" charset="0"/>
                <a:cs typeface="Arial" charset="0"/>
              </a:rPr>
              <a:t>fathers of the children</a:t>
            </a:r>
            <a:r>
              <a:rPr lang="mr-IN" sz="2000" b="1" dirty="0" smtClean="0">
                <a:latin typeface="Arial" charset="0"/>
                <a:ea typeface="Arial" charset="0"/>
                <a:cs typeface="Arial" charset="0"/>
              </a:rPr>
              <a:t>…</a:t>
            </a:r>
            <a:r>
              <a:rPr lang="en-US" sz="2000" dirty="0" smtClean="0">
                <a:latin typeface="Arial" charset="0"/>
                <a:ea typeface="Arial" charset="0"/>
                <a:cs typeface="Arial" charset="0"/>
              </a:rPr>
              <a:t>” </a:t>
            </a:r>
            <a:endParaRPr lang="en-US" sz="2000" dirty="0">
              <a:latin typeface="Arial" charset="0"/>
              <a:ea typeface="Arial" charset="0"/>
              <a:cs typeface="Arial" charset="0"/>
            </a:endParaRPr>
          </a:p>
          <a:p>
            <a:pPr lvl="1"/>
            <a:endParaRPr lang="en-US" sz="1200" dirty="0" smtClean="0">
              <a:latin typeface="Arial" charset="0"/>
              <a:ea typeface="Arial" charset="0"/>
              <a:cs typeface="Arial" charset="0"/>
            </a:endParaRPr>
          </a:p>
          <a:p>
            <a:pPr lvl="0"/>
            <a:r>
              <a:rPr lang="en-US" sz="2000" dirty="0">
                <a:latin typeface="Arial" charset="0"/>
                <a:ea typeface="Arial" charset="0"/>
                <a:cs typeface="Arial" charset="0"/>
              </a:rPr>
              <a:t>From Purpose (2017 FOA p.5)</a:t>
            </a:r>
          </a:p>
          <a:p>
            <a:pPr lvl="1"/>
            <a:r>
              <a:rPr lang="en-US" sz="2200" dirty="0" smtClean="0">
                <a:latin typeface="Arial" charset="0"/>
                <a:ea typeface="Arial" charset="0"/>
                <a:cs typeface="Arial" charset="0"/>
              </a:rPr>
              <a:t>“</a:t>
            </a:r>
            <a:r>
              <a:rPr lang="en-US" sz="2000" b="1" dirty="0" smtClean="0">
                <a:latin typeface="Arial" charset="0"/>
                <a:ea typeface="Arial" charset="0"/>
                <a:cs typeface="Arial" charset="0"/>
              </a:rPr>
              <a:t>Increase the number of fathers reunited with their children</a:t>
            </a:r>
            <a:r>
              <a:rPr lang="mr-IN" sz="2000" b="1" dirty="0" smtClean="0">
                <a:latin typeface="Arial" charset="0"/>
                <a:ea typeface="Arial" charset="0"/>
                <a:cs typeface="Arial" charset="0"/>
              </a:rPr>
              <a:t>…</a:t>
            </a:r>
            <a:r>
              <a:rPr lang="en-US" sz="2000" dirty="0" smtClean="0">
                <a:latin typeface="Arial" charset="0"/>
                <a:ea typeface="Arial" charset="0"/>
                <a:cs typeface="Arial" charset="0"/>
              </a:rPr>
              <a:t> Increase the number of individualized/family </a:t>
            </a:r>
            <a:r>
              <a:rPr lang="en-US" sz="2000" b="1" dirty="0" smtClean="0">
                <a:latin typeface="Arial" charset="0"/>
                <a:ea typeface="Arial" charset="0"/>
                <a:cs typeface="Arial" charset="0"/>
              </a:rPr>
              <a:t>service plans that include engagement and active involvement of fathers of the children</a:t>
            </a:r>
            <a:r>
              <a:rPr lang="mr-IN" sz="2000" b="1" dirty="0" smtClean="0">
                <a:latin typeface="Arial" charset="0"/>
                <a:ea typeface="Arial" charset="0"/>
                <a:cs typeface="Arial" charset="0"/>
              </a:rPr>
              <a:t>…</a:t>
            </a:r>
            <a:r>
              <a:rPr lang="en-US" sz="2000" dirty="0" smtClean="0">
                <a:latin typeface="Arial" charset="0"/>
                <a:ea typeface="Arial" charset="0"/>
                <a:cs typeface="Arial" charset="0"/>
              </a:rPr>
              <a:t>” </a:t>
            </a:r>
            <a:endParaRPr lang="en-US" sz="2000" dirty="0">
              <a:latin typeface="Arial" charset="0"/>
              <a:ea typeface="Arial" charset="0"/>
              <a:cs typeface="Arial" charset="0"/>
            </a:endParaRPr>
          </a:p>
          <a:p>
            <a:pPr lvl="1"/>
            <a:endParaRPr lang="en-US" sz="2000" dirty="0" smtClean="0">
              <a:latin typeface="Arial" charset="0"/>
              <a:ea typeface="Arial" charset="0"/>
              <a:cs typeface="Arial" charset="0"/>
            </a:endParaRPr>
          </a:p>
        </p:txBody>
      </p:sp>
      <p:sp>
        <p:nvSpPr>
          <p:cNvPr id="6" name="Title 5"/>
          <p:cNvSpPr>
            <a:spLocks noGrp="1"/>
          </p:cNvSpPr>
          <p:nvPr>
            <p:ph type="title"/>
          </p:nvPr>
        </p:nvSpPr>
        <p:spPr>
          <a:xfrm>
            <a:off x="1638300" y="773075"/>
            <a:ext cx="7549513" cy="670487"/>
          </a:xfrm>
        </p:spPr>
        <p:txBody>
          <a:bodyPr anchor="t"/>
          <a:lstStyle/>
          <a:p>
            <a:pPr algn="ctr"/>
            <a:r>
              <a:rPr lang="en-US" b="1" dirty="0" smtClean="0">
                <a:latin typeface="Arial" charset="0"/>
                <a:ea typeface="Arial" charset="0"/>
                <a:cs typeface="Arial" charset="0"/>
              </a:rPr>
              <a:t>New PPW Goals</a:t>
            </a:r>
            <a:endParaRPr lang="en-US"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291154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ofw3YO3z"/>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TTC-TfT">
      <a:dk1>
        <a:srgbClr val="3A3A39"/>
      </a:dk1>
      <a:lt1>
        <a:sysClr val="window" lastClr="FFFFFF"/>
      </a:lt1>
      <a:dk2>
        <a:srgbClr val="4D1439"/>
      </a:dk2>
      <a:lt2>
        <a:srgbClr val="83BC30"/>
      </a:lt2>
      <a:accent1>
        <a:srgbClr val="4D1439"/>
      </a:accent1>
      <a:accent2>
        <a:srgbClr val="974483"/>
      </a:accent2>
      <a:accent3>
        <a:srgbClr val="83BC30"/>
      </a:accent3>
      <a:accent4>
        <a:srgbClr val="C0C1BF"/>
      </a:accent4>
      <a:accent5>
        <a:srgbClr val="FFFFFE"/>
      </a:accent5>
      <a:accent6>
        <a:srgbClr val="FFFFFE"/>
      </a:accent6>
      <a:hlink>
        <a:srgbClr val="83BC30"/>
      </a:hlink>
      <a:folHlink>
        <a:srgbClr val="4D14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8881</TotalTime>
  <Words>4052</Words>
  <Application>Microsoft Office PowerPoint</Application>
  <PresentationFormat>Custom</PresentationFormat>
  <Paragraphs>306</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Times New Roman</vt:lpstr>
      <vt:lpstr>Verdana</vt:lpstr>
      <vt:lpstr>Wingdings</vt:lpstr>
      <vt:lpstr>Office Theme</vt:lpstr>
      <vt:lpstr>PowerPoint Presentation</vt:lpstr>
      <vt:lpstr>PowerPoint Presentation</vt:lpstr>
      <vt:lpstr>PowerPoint Presentation</vt:lpstr>
      <vt:lpstr>Acknowledgements</vt:lpstr>
      <vt:lpstr>Introductions</vt:lpstr>
      <vt:lpstr>Hands-On Review of Participant Manual</vt:lpstr>
      <vt:lpstr>Visit www.attcppwtools.org for More Resources</vt:lpstr>
      <vt:lpstr>Goal and Objectives</vt:lpstr>
      <vt:lpstr>New PPW Goals</vt:lpstr>
      <vt:lpstr>PowerPoint Presentation</vt:lpstr>
      <vt:lpstr>Why Engage Fathers?</vt:lpstr>
      <vt:lpstr>Where to Begin?</vt:lpstr>
      <vt:lpstr>Tales from the Field</vt:lpstr>
      <vt:lpstr>What do we know  about fathers that has implications for treatment? </vt:lpstr>
      <vt:lpstr>About Fathers</vt:lpstr>
      <vt:lpstr>About Fathers Cont.</vt:lpstr>
      <vt:lpstr>Activity - Questionnaire</vt:lpstr>
      <vt:lpstr>Tales from the Field</vt:lpstr>
      <vt:lpstr>Services for Fathers and Partners</vt:lpstr>
      <vt:lpstr>Activity</vt:lpstr>
      <vt:lpstr>Considerations and Cautions:  Things to Keep in Mind Regarding Interventions and Materials</vt:lpstr>
      <vt:lpstr>General Considerations</vt:lpstr>
      <vt:lpstr>General Considerations Cont.</vt:lpstr>
      <vt:lpstr>Consider Prior to Implementation</vt:lpstr>
      <vt:lpstr>The Culture Conversation</vt:lpstr>
      <vt:lpstr>Wrap-Up</vt:lpstr>
      <vt:lpstr>Next Modules</vt:lpstr>
      <vt:lpstr>References  </vt:lpstr>
    </vt:vector>
  </TitlesOfParts>
  <Company>Reactor // 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Clifton Alexander - REACTOR</dc:creator>
  <cp:lastModifiedBy>Knopf-Amelung, Sarah M.</cp:lastModifiedBy>
  <cp:revision>628</cp:revision>
  <cp:lastPrinted>2017-08-10T14:44:19Z</cp:lastPrinted>
  <dcterms:created xsi:type="dcterms:W3CDTF">2015-11-12T15:32:57Z</dcterms:created>
  <dcterms:modified xsi:type="dcterms:W3CDTF">2017-11-09T18:20:01Z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39532A6B-4283-4263-9E50-7673B0892AA6</vt:lpwstr>
  </property>
  <property fmtid="{D5CDD505-2E9C-101B-9397-08002B2CF9AE}" pid="3" name="ArticulatePath">
    <vt:lpwstr>4.4.17 PPW ECHO_McMahon_Fathers Partners (1)</vt:lpwstr>
  </property>
</Properties>
</file>