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69"/>
  </p:notesMasterIdLst>
  <p:handoutMasterIdLst>
    <p:handoutMasterId r:id="rId70"/>
  </p:handoutMasterIdLst>
  <p:sldIdLst>
    <p:sldId id="256" r:id="rId2"/>
    <p:sldId id="257" r:id="rId3"/>
    <p:sldId id="258" r:id="rId4"/>
    <p:sldId id="259" r:id="rId5"/>
    <p:sldId id="260" r:id="rId6"/>
    <p:sldId id="261" r:id="rId7"/>
    <p:sldId id="262" r:id="rId8"/>
    <p:sldId id="269" r:id="rId9"/>
    <p:sldId id="341" r:id="rId10"/>
    <p:sldId id="342" r:id="rId11"/>
    <p:sldId id="270" r:id="rId12"/>
    <p:sldId id="345" r:id="rId13"/>
    <p:sldId id="265" r:id="rId14"/>
    <p:sldId id="266" r:id="rId15"/>
    <p:sldId id="351" r:id="rId16"/>
    <p:sldId id="352" r:id="rId17"/>
    <p:sldId id="353" r:id="rId18"/>
    <p:sldId id="346" r:id="rId19"/>
    <p:sldId id="347" r:id="rId20"/>
    <p:sldId id="348" r:id="rId21"/>
    <p:sldId id="349" r:id="rId22"/>
    <p:sldId id="35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328" r:id="rId36"/>
    <p:sldId id="283" r:id="rId37"/>
    <p:sldId id="284" r:id="rId38"/>
    <p:sldId id="285" r:id="rId39"/>
    <p:sldId id="286" r:id="rId40"/>
    <p:sldId id="327" r:id="rId41"/>
    <p:sldId id="287" r:id="rId42"/>
    <p:sldId id="329" r:id="rId43"/>
    <p:sldId id="330" r:id="rId44"/>
    <p:sldId id="331" r:id="rId45"/>
    <p:sldId id="332" r:id="rId46"/>
    <p:sldId id="291" r:id="rId47"/>
    <p:sldId id="294" r:id="rId48"/>
    <p:sldId id="293" r:id="rId49"/>
    <p:sldId id="292" r:id="rId50"/>
    <p:sldId id="305" r:id="rId51"/>
    <p:sldId id="306" r:id="rId52"/>
    <p:sldId id="307" r:id="rId53"/>
    <p:sldId id="308" r:id="rId54"/>
    <p:sldId id="343" r:id="rId55"/>
    <p:sldId id="344" r:id="rId56"/>
    <p:sldId id="313" r:id="rId57"/>
    <p:sldId id="314" r:id="rId58"/>
    <p:sldId id="324" r:id="rId59"/>
    <p:sldId id="317" r:id="rId60"/>
    <p:sldId id="318" r:id="rId61"/>
    <p:sldId id="333" r:id="rId62"/>
    <p:sldId id="319" r:id="rId63"/>
    <p:sldId id="320" r:id="rId64"/>
    <p:sldId id="321" r:id="rId65"/>
    <p:sldId id="323" r:id="rId66"/>
    <p:sldId id="325" r:id="rId67"/>
    <p:sldId id="326" r:id="rId6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474" y="3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 ages</c:v>
                </c:pt>
              </c:strCache>
            </c:strRef>
          </c:tx>
          <c:invertIfNegative val="0"/>
          <c:cat>
            <c:strRef>
              <c:f>Sheet1!$A$2:$A$6</c:f>
              <c:strCache>
                <c:ptCount val="5"/>
                <c:pt idx="0">
                  <c:v>Diagnosed</c:v>
                </c:pt>
                <c:pt idx="1">
                  <c:v>Linked to Care</c:v>
                </c:pt>
                <c:pt idx="2">
                  <c:v>Retained</c:v>
                </c:pt>
                <c:pt idx="3">
                  <c:v>RX ART</c:v>
                </c:pt>
                <c:pt idx="4">
                  <c:v>Viral Suppression</c:v>
                </c:pt>
              </c:strCache>
            </c:strRef>
          </c:cat>
          <c:val>
            <c:numRef>
              <c:f>Sheet1!$B$2:$B$6</c:f>
              <c:numCache>
                <c:formatCode>General</c:formatCode>
                <c:ptCount val="5"/>
                <c:pt idx="0">
                  <c:v>82</c:v>
                </c:pt>
                <c:pt idx="1">
                  <c:v>56</c:v>
                </c:pt>
                <c:pt idx="2">
                  <c:v>37</c:v>
                </c:pt>
                <c:pt idx="3">
                  <c:v>33</c:v>
                </c:pt>
                <c:pt idx="4">
                  <c:v>25</c:v>
                </c:pt>
              </c:numCache>
            </c:numRef>
          </c:val>
        </c:ser>
        <c:ser>
          <c:idx val="1"/>
          <c:order val="1"/>
          <c:tx>
            <c:strRef>
              <c:f>Sheet1!$C$1</c:f>
              <c:strCache>
                <c:ptCount val="1"/>
                <c:pt idx="0">
                  <c:v>25-34</c:v>
                </c:pt>
              </c:strCache>
            </c:strRef>
          </c:tx>
          <c:invertIfNegative val="0"/>
          <c:cat>
            <c:strRef>
              <c:f>Sheet1!$A$2:$A$6</c:f>
              <c:strCache>
                <c:ptCount val="5"/>
                <c:pt idx="0">
                  <c:v>Diagnosed</c:v>
                </c:pt>
                <c:pt idx="1">
                  <c:v>Linked to Care</c:v>
                </c:pt>
                <c:pt idx="2">
                  <c:v>Retained</c:v>
                </c:pt>
                <c:pt idx="3">
                  <c:v>RX ART</c:v>
                </c:pt>
                <c:pt idx="4">
                  <c:v>Viral Suppression</c:v>
                </c:pt>
              </c:strCache>
            </c:strRef>
          </c:cat>
          <c:val>
            <c:numRef>
              <c:f>Sheet1!$C$2:$C$6</c:f>
              <c:numCache>
                <c:formatCode>General</c:formatCode>
                <c:ptCount val="5"/>
                <c:pt idx="0">
                  <c:v>72</c:v>
                </c:pt>
                <c:pt idx="1">
                  <c:v>56</c:v>
                </c:pt>
                <c:pt idx="2">
                  <c:v>28</c:v>
                </c:pt>
                <c:pt idx="3">
                  <c:v>22</c:v>
                </c:pt>
                <c:pt idx="4">
                  <c:v>15</c:v>
                </c:pt>
              </c:numCache>
            </c:numRef>
          </c:val>
        </c:ser>
        <c:ser>
          <c:idx val="2"/>
          <c:order val="2"/>
          <c:tx>
            <c:strRef>
              <c:f>Sheet1!$D$1</c:f>
              <c:strCache>
                <c:ptCount val="1"/>
                <c:pt idx="0">
                  <c:v>13-24</c:v>
                </c:pt>
              </c:strCache>
            </c:strRef>
          </c:tx>
          <c:invertIfNegative val="0"/>
          <c:cat>
            <c:strRef>
              <c:f>Sheet1!$A$2:$A$6</c:f>
              <c:strCache>
                <c:ptCount val="5"/>
                <c:pt idx="0">
                  <c:v>Diagnosed</c:v>
                </c:pt>
                <c:pt idx="1">
                  <c:v>Linked to Care</c:v>
                </c:pt>
                <c:pt idx="2">
                  <c:v>Retained</c:v>
                </c:pt>
                <c:pt idx="3">
                  <c:v>RX ART</c:v>
                </c:pt>
                <c:pt idx="4">
                  <c:v>Viral Suppression</c:v>
                </c:pt>
              </c:strCache>
            </c:strRef>
          </c:cat>
          <c:val>
            <c:numRef>
              <c:f>Sheet1!$D$2:$D$6</c:f>
              <c:numCache>
                <c:formatCode>General</c:formatCode>
                <c:ptCount val="5"/>
                <c:pt idx="0">
                  <c:v>41</c:v>
                </c:pt>
                <c:pt idx="1">
                  <c:v>0</c:v>
                </c:pt>
                <c:pt idx="2">
                  <c:v>0</c:v>
                </c:pt>
                <c:pt idx="3">
                  <c:v>0</c:v>
                </c:pt>
                <c:pt idx="4">
                  <c:v>13</c:v>
                </c:pt>
              </c:numCache>
            </c:numRef>
          </c:val>
        </c:ser>
        <c:dLbls>
          <c:showLegendKey val="0"/>
          <c:showVal val="0"/>
          <c:showCatName val="0"/>
          <c:showSerName val="0"/>
          <c:showPercent val="0"/>
          <c:showBubbleSize val="0"/>
        </c:dLbls>
        <c:gapWidth val="150"/>
        <c:axId val="105499648"/>
        <c:axId val="105865984"/>
      </c:barChart>
      <c:catAx>
        <c:axId val="105499648"/>
        <c:scaling>
          <c:orientation val="minMax"/>
        </c:scaling>
        <c:delete val="0"/>
        <c:axPos val="b"/>
        <c:majorTickMark val="out"/>
        <c:minorTickMark val="none"/>
        <c:tickLblPos val="nextTo"/>
        <c:crossAx val="105865984"/>
        <c:crosses val="autoZero"/>
        <c:auto val="1"/>
        <c:lblAlgn val="ctr"/>
        <c:lblOffset val="100"/>
        <c:noMultiLvlLbl val="0"/>
      </c:catAx>
      <c:valAx>
        <c:axId val="105865984"/>
        <c:scaling>
          <c:orientation val="minMax"/>
        </c:scaling>
        <c:delete val="0"/>
        <c:axPos val="l"/>
        <c:majorGridlines/>
        <c:numFmt formatCode="General" sourceLinked="1"/>
        <c:majorTickMark val="out"/>
        <c:minorTickMark val="none"/>
        <c:tickLblPos val="nextTo"/>
        <c:crossAx val="10549964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71DD61-AB79-49A4-B581-DBD4B8DC53F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B3854E3-D0EB-40D9-B2A8-06AB33D2A054}">
      <dgm:prSet/>
      <dgm:spPr/>
      <dgm:t>
        <a:bodyPr/>
        <a:lstStyle/>
        <a:p>
          <a:pPr rtl="0"/>
          <a:r>
            <a:rPr lang="en-US" i="1" dirty="0" smtClean="0"/>
            <a:t>Physical, Emotional, Cognitive, Family, Peer and Sexual Relationships </a:t>
          </a:r>
          <a:endParaRPr lang="en-US" dirty="0"/>
        </a:p>
      </dgm:t>
    </dgm:pt>
    <dgm:pt modelId="{B9B5FCB4-E2E9-49C6-AC04-E62A8BB0F377}" type="parTrans" cxnId="{621787B9-9B17-452E-8936-E09F050876FC}">
      <dgm:prSet/>
      <dgm:spPr/>
      <dgm:t>
        <a:bodyPr/>
        <a:lstStyle/>
        <a:p>
          <a:endParaRPr lang="en-US"/>
        </a:p>
      </dgm:t>
    </dgm:pt>
    <dgm:pt modelId="{926B5B1A-5499-4FC6-8341-65B81D1E36BA}" type="sibTrans" cxnId="{621787B9-9B17-452E-8936-E09F050876FC}">
      <dgm:prSet/>
      <dgm:spPr/>
      <dgm:t>
        <a:bodyPr/>
        <a:lstStyle/>
        <a:p>
          <a:endParaRPr lang="en-US"/>
        </a:p>
      </dgm:t>
    </dgm:pt>
    <dgm:pt modelId="{218898E1-412D-45C5-928E-4A7463897542}">
      <dgm:prSet/>
      <dgm:spPr/>
      <dgm:t>
        <a:bodyPr/>
        <a:lstStyle/>
        <a:p>
          <a:pPr rtl="0"/>
          <a:r>
            <a:rPr lang="en-US" smtClean="0"/>
            <a:t>Early (10-13) – Growth spurt, and the beginnings of sexual maturation. Young people starting to think abstractly, but still concrete.</a:t>
          </a:r>
          <a:endParaRPr lang="en-US"/>
        </a:p>
      </dgm:t>
    </dgm:pt>
    <dgm:pt modelId="{060713B8-FE87-4512-B503-5DEE38DF1CAB}" type="parTrans" cxnId="{5E850B56-33A9-4076-A8A9-B83278A82D36}">
      <dgm:prSet/>
      <dgm:spPr/>
      <dgm:t>
        <a:bodyPr/>
        <a:lstStyle/>
        <a:p>
          <a:endParaRPr lang="en-US"/>
        </a:p>
      </dgm:t>
    </dgm:pt>
    <dgm:pt modelId="{9B729972-DAAA-4CAC-96CF-AFD665551D11}" type="sibTrans" cxnId="{5E850B56-33A9-4076-A8A9-B83278A82D36}">
      <dgm:prSet/>
      <dgm:spPr/>
      <dgm:t>
        <a:bodyPr/>
        <a:lstStyle/>
        <a:p>
          <a:endParaRPr lang="en-US"/>
        </a:p>
      </dgm:t>
    </dgm:pt>
    <dgm:pt modelId="{ED666797-7C1D-4E58-89C7-61DFD6FAC95C}">
      <dgm:prSet/>
      <dgm:spPr/>
      <dgm:t>
        <a:bodyPr/>
        <a:lstStyle/>
        <a:p>
          <a:pPr rtl="0"/>
          <a:r>
            <a:rPr lang="en-US" dirty="0" smtClean="0"/>
            <a:t>Mid (14-17) - Physical changes of puberty complete. Stronger sense of identity and relates more strongly to peer group. Thinking more reflective.</a:t>
          </a:r>
          <a:endParaRPr lang="en-US" dirty="0"/>
        </a:p>
      </dgm:t>
    </dgm:pt>
    <dgm:pt modelId="{8FC34D11-0106-4BE0-8F44-3AFF2C69AB92}" type="parTrans" cxnId="{9954F513-11E5-4AEA-BC3B-7BDC46B8B2CB}">
      <dgm:prSet/>
      <dgm:spPr/>
      <dgm:t>
        <a:bodyPr/>
        <a:lstStyle/>
        <a:p>
          <a:endParaRPr lang="en-US"/>
        </a:p>
      </dgm:t>
    </dgm:pt>
    <dgm:pt modelId="{B2305941-231B-47A1-A519-B9B36CF71BD9}" type="sibTrans" cxnId="{9954F513-11E5-4AEA-BC3B-7BDC46B8B2CB}">
      <dgm:prSet/>
      <dgm:spPr/>
      <dgm:t>
        <a:bodyPr/>
        <a:lstStyle/>
        <a:p>
          <a:endParaRPr lang="en-US"/>
        </a:p>
      </dgm:t>
    </dgm:pt>
    <dgm:pt modelId="{701FEA48-EF51-43FA-BE0C-114E525053D5}">
      <dgm:prSet/>
      <dgm:spPr/>
      <dgm:t>
        <a:bodyPr/>
        <a:lstStyle/>
        <a:p>
          <a:pPr rtl="0"/>
          <a:r>
            <a:rPr lang="en-US" dirty="0" smtClean="0"/>
            <a:t>Late (18-24) – “Emerging adulthood” is the new term. The body fills out and takes its adult form. The individual now has a distinct identity and more settled ideas and opinions. </a:t>
          </a:r>
          <a:r>
            <a:rPr lang="en-US" i="1" dirty="0" smtClean="0"/>
            <a:t>Judgment more mature by mid-20’s, but impaired by presence of peers.</a:t>
          </a:r>
          <a:endParaRPr lang="en-US" dirty="0"/>
        </a:p>
      </dgm:t>
    </dgm:pt>
    <dgm:pt modelId="{A39C04EA-E8F7-4AAE-B98E-805AE3C1CC22}" type="parTrans" cxnId="{AD532564-AB12-48E2-91BE-AA46E496278A}">
      <dgm:prSet/>
      <dgm:spPr/>
      <dgm:t>
        <a:bodyPr/>
        <a:lstStyle/>
        <a:p>
          <a:endParaRPr lang="en-US"/>
        </a:p>
      </dgm:t>
    </dgm:pt>
    <dgm:pt modelId="{E7087F11-5C6F-4442-AC30-00E570B70370}" type="sibTrans" cxnId="{AD532564-AB12-48E2-91BE-AA46E496278A}">
      <dgm:prSet/>
      <dgm:spPr/>
      <dgm:t>
        <a:bodyPr/>
        <a:lstStyle/>
        <a:p>
          <a:endParaRPr lang="en-US"/>
        </a:p>
      </dgm:t>
    </dgm:pt>
    <dgm:pt modelId="{B90BC33B-99D0-4ED6-9142-3A14A87434E8}" type="pres">
      <dgm:prSet presAssocID="{7371DD61-AB79-49A4-B581-DBD4B8DC53F6}" presName="Name0" presStyleCnt="0">
        <dgm:presLayoutVars>
          <dgm:dir/>
          <dgm:animLvl val="lvl"/>
          <dgm:resizeHandles val="exact"/>
        </dgm:presLayoutVars>
      </dgm:prSet>
      <dgm:spPr/>
      <dgm:t>
        <a:bodyPr/>
        <a:lstStyle/>
        <a:p>
          <a:endParaRPr lang="en-US"/>
        </a:p>
      </dgm:t>
    </dgm:pt>
    <dgm:pt modelId="{5E9127AB-0985-4B17-972F-C044FC1ACE7D}" type="pres">
      <dgm:prSet presAssocID="{DB3854E3-D0EB-40D9-B2A8-06AB33D2A054}" presName="composite" presStyleCnt="0"/>
      <dgm:spPr/>
    </dgm:pt>
    <dgm:pt modelId="{91649BFC-DCD6-4EDE-92B0-4CF0F0892836}" type="pres">
      <dgm:prSet presAssocID="{DB3854E3-D0EB-40D9-B2A8-06AB33D2A054}" presName="parTx" presStyleLbl="alignNode1" presStyleIdx="0" presStyleCnt="1" custFlipVert="0" custScaleY="123582">
        <dgm:presLayoutVars>
          <dgm:chMax val="0"/>
          <dgm:chPref val="0"/>
          <dgm:bulletEnabled val="1"/>
        </dgm:presLayoutVars>
      </dgm:prSet>
      <dgm:spPr/>
      <dgm:t>
        <a:bodyPr/>
        <a:lstStyle/>
        <a:p>
          <a:endParaRPr lang="en-US"/>
        </a:p>
      </dgm:t>
    </dgm:pt>
    <dgm:pt modelId="{6DF3F414-D33A-4B69-8939-326D52272C8D}" type="pres">
      <dgm:prSet presAssocID="{DB3854E3-D0EB-40D9-B2A8-06AB33D2A054}" presName="desTx" presStyleLbl="alignAccFollowNode1" presStyleIdx="0" presStyleCnt="1">
        <dgm:presLayoutVars>
          <dgm:bulletEnabled val="1"/>
        </dgm:presLayoutVars>
      </dgm:prSet>
      <dgm:spPr/>
      <dgm:t>
        <a:bodyPr/>
        <a:lstStyle/>
        <a:p>
          <a:endParaRPr lang="en-US"/>
        </a:p>
      </dgm:t>
    </dgm:pt>
  </dgm:ptLst>
  <dgm:cxnLst>
    <dgm:cxn modelId="{5E850B56-33A9-4076-A8A9-B83278A82D36}" srcId="{DB3854E3-D0EB-40D9-B2A8-06AB33D2A054}" destId="{218898E1-412D-45C5-928E-4A7463897542}" srcOrd="0" destOrd="0" parTransId="{060713B8-FE87-4512-B503-5DEE38DF1CAB}" sibTransId="{9B729972-DAAA-4CAC-96CF-AFD665551D11}"/>
    <dgm:cxn modelId="{621787B9-9B17-452E-8936-E09F050876FC}" srcId="{7371DD61-AB79-49A4-B581-DBD4B8DC53F6}" destId="{DB3854E3-D0EB-40D9-B2A8-06AB33D2A054}" srcOrd="0" destOrd="0" parTransId="{B9B5FCB4-E2E9-49C6-AC04-E62A8BB0F377}" sibTransId="{926B5B1A-5499-4FC6-8341-65B81D1E36BA}"/>
    <dgm:cxn modelId="{A46AF1A6-D5DC-4502-BED2-80DE95DAB313}" type="presOf" srcId="{7371DD61-AB79-49A4-B581-DBD4B8DC53F6}" destId="{B90BC33B-99D0-4ED6-9142-3A14A87434E8}" srcOrd="0" destOrd="0" presId="urn:microsoft.com/office/officeart/2005/8/layout/hList1"/>
    <dgm:cxn modelId="{EE1DCB0F-D34F-4943-BE26-84353969DD91}" type="presOf" srcId="{DB3854E3-D0EB-40D9-B2A8-06AB33D2A054}" destId="{91649BFC-DCD6-4EDE-92B0-4CF0F0892836}" srcOrd="0" destOrd="0" presId="urn:microsoft.com/office/officeart/2005/8/layout/hList1"/>
    <dgm:cxn modelId="{C69671B4-6974-4376-9F86-22EC788D38C5}" type="presOf" srcId="{218898E1-412D-45C5-928E-4A7463897542}" destId="{6DF3F414-D33A-4B69-8939-326D52272C8D}" srcOrd="0" destOrd="0" presId="urn:microsoft.com/office/officeart/2005/8/layout/hList1"/>
    <dgm:cxn modelId="{9954F513-11E5-4AEA-BC3B-7BDC46B8B2CB}" srcId="{DB3854E3-D0EB-40D9-B2A8-06AB33D2A054}" destId="{ED666797-7C1D-4E58-89C7-61DFD6FAC95C}" srcOrd="1" destOrd="0" parTransId="{8FC34D11-0106-4BE0-8F44-3AFF2C69AB92}" sibTransId="{B2305941-231B-47A1-A519-B9B36CF71BD9}"/>
    <dgm:cxn modelId="{E7856C2A-B20A-4FD5-BA24-325E5B330302}" type="presOf" srcId="{ED666797-7C1D-4E58-89C7-61DFD6FAC95C}" destId="{6DF3F414-D33A-4B69-8939-326D52272C8D}" srcOrd="0" destOrd="1" presId="urn:microsoft.com/office/officeart/2005/8/layout/hList1"/>
    <dgm:cxn modelId="{AD532564-AB12-48E2-91BE-AA46E496278A}" srcId="{DB3854E3-D0EB-40D9-B2A8-06AB33D2A054}" destId="{701FEA48-EF51-43FA-BE0C-114E525053D5}" srcOrd="2" destOrd="0" parTransId="{A39C04EA-E8F7-4AAE-B98E-805AE3C1CC22}" sibTransId="{E7087F11-5C6F-4442-AC30-00E570B70370}"/>
    <dgm:cxn modelId="{58CE93CE-D875-4986-BFCF-C572D157E42E}" type="presOf" srcId="{701FEA48-EF51-43FA-BE0C-114E525053D5}" destId="{6DF3F414-D33A-4B69-8939-326D52272C8D}" srcOrd="0" destOrd="2" presId="urn:microsoft.com/office/officeart/2005/8/layout/hList1"/>
    <dgm:cxn modelId="{3CC4D872-4B48-486E-B68B-5D90E9592E89}" type="presParOf" srcId="{B90BC33B-99D0-4ED6-9142-3A14A87434E8}" destId="{5E9127AB-0985-4B17-972F-C044FC1ACE7D}" srcOrd="0" destOrd="0" presId="urn:microsoft.com/office/officeart/2005/8/layout/hList1"/>
    <dgm:cxn modelId="{880B50C6-82E0-495A-8A7B-8CC1C14C20D8}" type="presParOf" srcId="{5E9127AB-0985-4B17-972F-C044FC1ACE7D}" destId="{91649BFC-DCD6-4EDE-92B0-4CF0F0892836}" srcOrd="0" destOrd="0" presId="urn:microsoft.com/office/officeart/2005/8/layout/hList1"/>
    <dgm:cxn modelId="{ADEE2844-D42D-4BB8-A8C8-70971BA55146}" type="presParOf" srcId="{5E9127AB-0985-4B17-972F-C044FC1ACE7D}" destId="{6DF3F414-D33A-4B69-8939-326D52272C8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C8547E-4291-4428-8D85-548292C2BDB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CCDAC52-FAA3-4452-B696-EBC90DC6186F}">
      <dgm:prSet/>
      <dgm:spPr/>
      <dgm:t>
        <a:bodyPr/>
        <a:lstStyle/>
        <a:p>
          <a:pPr rtl="0"/>
          <a:r>
            <a:rPr lang="en-US" b="1" dirty="0" smtClean="0"/>
            <a:t>U.S. Incidence (2010):</a:t>
          </a:r>
          <a:r>
            <a:rPr lang="en-US" dirty="0" smtClean="0"/>
            <a:t> </a:t>
          </a:r>
          <a:endParaRPr lang="en-US" dirty="0"/>
        </a:p>
      </dgm:t>
    </dgm:pt>
    <dgm:pt modelId="{8A5C8C5A-C0F6-4FE1-B396-FC8BBE823B3B}" type="parTrans" cxnId="{DC0E5491-F25B-4CCA-9491-4D04DF2A63AA}">
      <dgm:prSet/>
      <dgm:spPr/>
      <dgm:t>
        <a:bodyPr/>
        <a:lstStyle/>
        <a:p>
          <a:endParaRPr lang="en-US"/>
        </a:p>
      </dgm:t>
    </dgm:pt>
    <dgm:pt modelId="{D1A3112B-3BD5-42A7-833B-BC566CB693CF}" type="sibTrans" cxnId="{DC0E5491-F25B-4CCA-9491-4D04DF2A63AA}">
      <dgm:prSet/>
      <dgm:spPr/>
      <dgm:t>
        <a:bodyPr/>
        <a:lstStyle/>
        <a:p>
          <a:endParaRPr lang="en-US"/>
        </a:p>
      </dgm:t>
    </dgm:pt>
    <dgm:pt modelId="{B457AB07-5818-47A6-88BD-0BA4111963C3}">
      <dgm:prSet/>
      <dgm:spPr/>
      <dgm:t>
        <a:bodyPr/>
        <a:lstStyle/>
        <a:p>
          <a:pPr rtl="0"/>
          <a:r>
            <a:rPr lang="en-US" dirty="0" smtClean="0"/>
            <a:t>25.7% of people newly infected were age 13-24 </a:t>
          </a:r>
          <a:endParaRPr lang="en-US" dirty="0"/>
        </a:p>
      </dgm:t>
    </dgm:pt>
    <dgm:pt modelId="{E05B79F7-E498-46EC-BA0B-AD6BA7A810BD}" type="parTrans" cxnId="{AC6C9D3B-AD93-46F6-AE6A-AC412AE82AE9}">
      <dgm:prSet/>
      <dgm:spPr/>
      <dgm:t>
        <a:bodyPr/>
        <a:lstStyle/>
        <a:p>
          <a:endParaRPr lang="en-US"/>
        </a:p>
      </dgm:t>
    </dgm:pt>
    <dgm:pt modelId="{993A924A-1FF6-408D-9FD7-838B98BBD8EF}" type="sibTrans" cxnId="{AC6C9D3B-AD93-46F6-AE6A-AC412AE82AE9}">
      <dgm:prSet/>
      <dgm:spPr/>
      <dgm:t>
        <a:bodyPr/>
        <a:lstStyle/>
        <a:p>
          <a:endParaRPr lang="en-US"/>
        </a:p>
      </dgm:t>
    </dgm:pt>
    <dgm:pt modelId="{771CFED5-6B6B-4304-B9A4-C4CA0F4D7B29}">
      <dgm:prSet/>
      <dgm:spPr/>
      <dgm:t>
        <a:bodyPr/>
        <a:lstStyle/>
        <a:p>
          <a:pPr rtl="0"/>
          <a:r>
            <a:rPr lang="en-US" dirty="0" smtClean="0"/>
            <a:t>57% African American ; 20% Latino; 20% White</a:t>
          </a:r>
          <a:endParaRPr lang="en-US" dirty="0"/>
        </a:p>
      </dgm:t>
    </dgm:pt>
    <dgm:pt modelId="{8912B890-7522-41B8-A123-5E4A6F9978FF}" type="parTrans" cxnId="{62F8A677-E79F-446C-8CF2-A331C8B52228}">
      <dgm:prSet/>
      <dgm:spPr/>
      <dgm:t>
        <a:bodyPr/>
        <a:lstStyle/>
        <a:p>
          <a:endParaRPr lang="en-US"/>
        </a:p>
      </dgm:t>
    </dgm:pt>
    <dgm:pt modelId="{8F0B431B-67C5-4AB9-9CF4-D8F92D438FD6}" type="sibTrans" cxnId="{62F8A677-E79F-446C-8CF2-A331C8B52228}">
      <dgm:prSet/>
      <dgm:spPr/>
      <dgm:t>
        <a:bodyPr/>
        <a:lstStyle/>
        <a:p>
          <a:endParaRPr lang="en-US"/>
        </a:p>
      </dgm:t>
    </dgm:pt>
    <dgm:pt modelId="{A4DD0672-6244-4498-8A8D-915D8DE09041}">
      <dgm:prSet/>
      <dgm:spPr/>
      <dgm:t>
        <a:bodyPr/>
        <a:lstStyle/>
        <a:p>
          <a:pPr rtl="0"/>
          <a:r>
            <a:rPr lang="en-US" smtClean="0"/>
            <a:t>About 72% of new youth infections are in MSM</a:t>
          </a:r>
          <a:endParaRPr lang="en-US"/>
        </a:p>
      </dgm:t>
    </dgm:pt>
    <dgm:pt modelId="{F1CA2800-AA77-4588-B408-1DC68E209899}" type="parTrans" cxnId="{A8E08E66-0800-4D80-AE41-C3FC7F0B7EA7}">
      <dgm:prSet/>
      <dgm:spPr/>
      <dgm:t>
        <a:bodyPr/>
        <a:lstStyle/>
        <a:p>
          <a:endParaRPr lang="en-US"/>
        </a:p>
      </dgm:t>
    </dgm:pt>
    <dgm:pt modelId="{B1AB16D9-E59C-4764-9650-E857EAD4EBB0}" type="sibTrans" cxnId="{A8E08E66-0800-4D80-AE41-C3FC7F0B7EA7}">
      <dgm:prSet/>
      <dgm:spPr/>
      <dgm:t>
        <a:bodyPr/>
        <a:lstStyle/>
        <a:p>
          <a:endParaRPr lang="en-US"/>
        </a:p>
      </dgm:t>
    </dgm:pt>
    <dgm:pt modelId="{442C6DCB-FDDA-456E-9B2F-0A6733A94BDF}">
      <dgm:prSet/>
      <dgm:spPr/>
      <dgm:t>
        <a:bodyPr/>
        <a:lstStyle/>
        <a:p>
          <a:pPr rtl="0"/>
          <a:r>
            <a:rPr lang="en-US" b="1" smtClean="0"/>
            <a:t>U.S. Prevalence Estimates (2009-2010):</a:t>
          </a:r>
          <a:endParaRPr lang="en-US"/>
        </a:p>
      </dgm:t>
    </dgm:pt>
    <dgm:pt modelId="{CA913109-7D83-48DC-AE38-CCF29A95C1C6}" type="parTrans" cxnId="{1CD28C2E-C07D-4F5D-B243-3347274EDC6D}">
      <dgm:prSet/>
      <dgm:spPr/>
      <dgm:t>
        <a:bodyPr/>
        <a:lstStyle/>
        <a:p>
          <a:endParaRPr lang="en-US"/>
        </a:p>
      </dgm:t>
    </dgm:pt>
    <dgm:pt modelId="{C08F84B3-CF61-41E7-B726-A9ABB12C5DA0}" type="sibTrans" cxnId="{1CD28C2E-C07D-4F5D-B243-3347274EDC6D}">
      <dgm:prSet/>
      <dgm:spPr/>
      <dgm:t>
        <a:bodyPr/>
        <a:lstStyle/>
        <a:p>
          <a:endParaRPr lang="en-US"/>
        </a:p>
      </dgm:t>
    </dgm:pt>
    <dgm:pt modelId="{65CCD927-3F8B-4A65-9235-E174B16FC748}">
      <dgm:prSet/>
      <dgm:spPr/>
      <dgm:t>
        <a:bodyPr/>
        <a:lstStyle/>
        <a:p>
          <a:pPr rtl="0"/>
          <a:r>
            <a:rPr lang="en-US" smtClean="0"/>
            <a:t>69.5 (2.3-562.8) /100,000 13-24 year olds are living with HIV  (LWH)</a:t>
          </a:r>
          <a:endParaRPr lang="en-US"/>
        </a:p>
      </dgm:t>
    </dgm:pt>
    <dgm:pt modelId="{F566B0EF-FCBC-474D-89DF-A1DAF963A06C}" type="parTrans" cxnId="{376AB9C5-9AEF-4168-86C3-37940A78DCCF}">
      <dgm:prSet/>
      <dgm:spPr/>
      <dgm:t>
        <a:bodyPr/>
        <a:lstStyle/>
        <a:p>
          <a:endParaRPr lang="en-US"/>
        </a:p>
      </dgm:t>
    </dgm:pt>
    <dgm:pt modelId="{150E1B27-8149-42B6-870D-A9B68B809EDC}" type="sibTrans" cxnId="{376AB9C5-9AEF-4168-86C3-37940A78DCCF}">
      <dgm:prSet/>
      <dgm:spPr/>
      <dgm:t>
        <a:bodyPr/>
        <a:lstStyle/>
        <a:p>
          <a:endParaRPr lang="en-US"/>
        </a:p>
      </dgm:t>
    </dgm:pt>
    <dgm:pt modelId="{2C0E64C5-5773-4002-90AC-9C5454859589}">
      <dgm:prSet/>
      <dgm:spPr/>
      <dgm:t>
        <a:bodyPr/>
        <a:lstStyle/>
        <a:p>
          <a:pPr rtl="0"/>
          <a:r>
            <a:rPr lang="en-US" smtClean="0"/>
            <a:t>6.7% of all people LWH in US were age 13-24</a:t>
          </a:r>
          <a:endParaRPr lang="en-US"/>
        </a:p>
      </dgm:t>
    </dgm:pt>
    <dgm:pt modelId="{8B633FF0-F8E0-4053-8294-B29C2B4827C0}" type="parTrans" cxnId="{6DF9948C-E812-45EC-A729-9F287269B2C7}">
      <dgm:prSet/>
      <dgm:spPr/>
      <dgm:t>
        <a:bodyPr/>
        <a:lstStyle/>
        <a:p>
          <a:endParaRPr lang="en-US"/>
        </a:p>
      </dgm:t>
    </dgm:pt>
    <dgm:pt modelId="{F446CE6C-25AA-4EB2-8227-BCC7DB219D36}" type="sibTrans" cxnId="{6DF9948C-E812-45EC-A729-9F287269B2C7}">
      <dgm:prSet/>
      <dgm:spPr/>
      <dgm:t>
        <a:bodyPr/>
        <a:lstStyle/>
        <a:p>
          <a:endParaRPr lang="en-US"/>
        </a:p>
      </dgm:t>
    </dgm:pt>
    <dgm:pt modelId="{5D565FA5-B055-4905-9C38-C8049E4FE0EC}">
      <dgm:prSet/>
      <dgm:spPr/>
      <dgm:t>
        <a:bodyPr/>
        <a:lstStyle/>
        <a:p>
          <a:pPr rtl="0"/>
          <a:r>
            <a:rPr lang="en-US" smtClean="0"/>
            <a:t>59.5% unaware of their infection</a:t>
          </a:r>
          <a:endParaRPr lang="en-US"/>
        </a:p>
      </dgm:t>
    </dgm:pt>
    <dgm:pt modelId="{B3E4B2FD-0AA6-4C01-AD80-61465DE8862B}" type="parTrans" cxnId="{8CCE9A46-5A80-402E-8BAF-AC466799065F}">
      <dgm:prSet/>
      <dgm:spPr/>
      <dgm:t>
        <a:bodyPr/>
        <a:lstStyle/>
        <a:p>
          <a:endParaRPr lang="en-US"/>
        </a:p>
      </dgm:t>
    </dgm:pt>
    <dgm:pt modelId="{F30E1671-3A9F-4E39-AE04-7F7C7066EFBA}" type="sibTrans" cxnId="{8CCE9A46-5A80-402E-8BAF-AC466799065F}">
      <dgm:prSet/>
      <dgm:spPr/>
      <dgm:t>
        <a:bodyPr/>
        <a:lstStyle/>
        <a:p>
          <a:endParaRPr lang="en-US"/>
        </a:p>
      </dgm:t>
    </dgm:pt>
    <dgm:pt modelId="{788787EE-E3C0-482D-B93B-685FBC639E22}" type="pres">
      <dgm:prSet presAssocID="{5AC8547E-4291-4428-8D85-548292C2BDB0}" presName="linear" presStyleCnt="0">
        <dgm:presLayoutVars>
          <dgm:animLvl val="lvl"/>
          <dgm:resizeHandles val="exact"/>
        </dgm:presLayoutVars>
      </dgm:prSet>
      <dgm:spPr/>
      <dgm:t>
        <a:bodyPr/>
        <a:lstStyle/>
        <a:p>
          <a:endParaRPr lang="en-US"/>
        </a:p>
      </dgm:t>
    </dgm:pt>
    <dgm:pt modelId="{6A223FC3-5115-43E3-A940-48A9DE141ED3}" type="pres">
      <dgm:prSet presAssocID="{CCCDAC52-FAA3-4452-B696-EBC90DC6186F}" presName="parentText" presStyleLbl="node1" presStyleIdx="0" presStyleCnt="2">
        <dgm:presLayoutVars>
          <dgm:chMax val="0"/>
          <dgm:bulletEnabled val="1"/>
        </dgm:presLayoutVars>
      </dgm:prSet>
      <dgm:spPr/>
      <dgm:t>
        <a:bodyPr/>
        <a:lstStyle/>
        <a:p>
          <a:endParaRPr lang="en-US"/>
        </a:p>
      </dgm:t>
    </dgm:pt>
    <dgm:pt modelId="{7F644485-12C2-4519-BEFA-B71DFDD0058F}" type="pres">
      <dgm:prSet presAssocID="{CCCDAC52-FAA3-4452-B696-EBC90DC6186F}" presName="childText" presStyleLbl="revTx" presStyleIdx="0" presStyleCnt="2">
        <dgm:presLayoutVars>
          <dgm:bulletEnabled val="1"/>
        </dgm:presLayoutVars>
      </dgm:prSet>
      <dgm:spPr/>
      <dgm:t>
        <a:bodyPr/>
        <a:lstStyle/>
        <a:p>
          <a:endParaRPr lang="en-US"/>
        </a:p>
      </dgm:t>
    </dgm:pt>
    <dgm:pt modelId="{2BF2F164-3577-40C8-AC1B-41E2644C1994}" type="pres">
      <dgm:prSet presAssocID="{442C6DCB-FDDA-456E-9B2F-0A6733A94BDF}" presName="parentText" presStyleLbl="node1" presStyleIdx="1" presStyleCnt="2">
        <dgm:presLayoutVars>
          <dgm:chMax val="0"/>
          <dgm:bulletEnabled val="1"/>
        </dgm:presLayoutVars>
      </dgm:prSet>
      <dgm:spPr/>
      <dgm:t>
        <a:bodyPr/>
        <a:lstStyle/>
        <a:p>
          <a:endParaRPr lang="en-US"/>
        </a:p>
      </dgm:t>
    </dgm:pt>
    <dgm:pt modelId="{FCFCFAD6-AECD-4AB3-886D-602EEA793049}" type="pres">
      <dgm:prSet presAssocID="{442C6DCB-FDDA-456E-9B2F-0A6733A94BDF}" presName="childText" presStyleLbl="revTx" presStyleIdx="1" presStyleCnt="2">
        <dgm:presLayoutVars>
          <dgm:bulletEnabled val="1"/>
        </dgm:presLayoutVars>
      </dgm:prSet>
      <dgm:spPr/>
      <dgm:t>
        <a:bodyPr/>
        <a:lstStyle/>
        <a:p>
          <a:endParaRPr lang="en-US"/>
        </a:p>
      </dgm:t>
    </dgm:pt>
  </dgm:ptLst>
  <dgm:cxnLst>
    <dgm:cxn modelId="{34A53DDE-E361-4702-B72E-B33AADDC6ADA}" type="presOf" srcId="{A4DD0672-6244-4498-8A8D-915D8DE09041}" destId="{7F644485-12C2-4519-BEFA-B71DFDD0058F}" srcOrd="0" destOrd="2" presId="urn:microsoft.com/office/officeart/2005/8/layout/vList2"/>
    <dgm:cxn modelId="{AC6C9D3B-AD93-46F6-AE6A-AC412AE82AE9}" srcId="{CCCDAC52-FAA3-4452-B696-EBC90DC6186F}" destId="{B457AB07-5818-47A6-88BD-0BA4111963C3}" srcOrd="0" destOrd="0" parTransId="{E05B79F7-E498-46EC-BA0B-AD6BA7A810BD}" sibTransId="{993A924A-1FF6-408D-9FD7-838B98BBD8EF}"/>
    <dgm:cxn modelId="{4546CDAC-960A-4036-B23B-4C6A96CCD5E8}" type="presOf" srcId="{65CCD927-3F8B-4A65-9235-E174B16FC748}" destId="{FCFCFAD6-AECD-4AB3-886D-602EEA793049}" srcOrd="0" destOrd="0" presId="urn:microsoft.com/office/officeart/2005/8/layout/vList2"/>
    <dgm:cxn modelId="{2AE9204C-98C9-4989-B597-C198FD2B1873}" type="presOf" srcId="{5AC8547E-4291-4428-8D85-548292C2BDB0}" destId="{788787EE-E3C0-482D-B93B-685FBC639E22}" srcOrd="0" destOrd="0" presId="urn:microsoft.com/office/officeart/2005/8/layout/vList2"/>
    <dgm:cxn modelId="{CCE78B5A-C6B2-41B9-A2D0-DCC11153F0C7}" type="presOf" srcId="{2C0E64C5-5773-4002-90AC-9C5454859589}" destId="{FCFCFAD6-AECD-4AB3-886D-602EEA793049}" srcOrd="0" destOrd="1" presId="urn:microsoft.com/office/officeart/2005/8/layout/vList2"/>
    <dgm:cxn modelId="{6DF9948C-E812-45EC-A729-9F287269B2C7}" srcId="{442C6DCB-FDDA-456E-9B2F-0A6733A94BDF}" destId="{2C0E64C5-5773-4002-90AC-9C5454859589}" srcOrd="1" destOrd="0" parTransId="{8B633FF0-F8E0-4053-8294-B29C2B4827C0}" sibTransId="{F446CE6C-25AA-4EB2-8227-BCC7DB219D36}"/>
    <dgm:cxn modelId="{ABEB35CC-0C1C-4B58-9770-445AF4F02A61}" type="presOf" srcId="{771CFED5-6B6B-4304-B9A4-C4CA0F4D7B29}" destId="{7F644485-12C2-4519-BEFA-B71DFDD0058F}" srcOrd="0" destOrd="1" presId="urn:microsoft.com/office/officeart/2005/8/layout/vList2"/>
    <dgm:cxn modelId="{A8E08E66-0800-4D80-AE41-C3FC7F0B7EA7}" srcId="{CCCDAC52-FAA3-4452-B696-EBC90DC6186F}" destId="{A4DD0672-6244-4498-8A8D-915D8DE09041}" srcOrd="2" destOrd="0" parTransId="{F1CA2800-AA77-4588-B408-1DC68E209899}" sibTransId="{B1AB16D9-E59C-4764-9650-E857EAD4EBB0}"/>
    <dgm:cxn modelId="{B81B0E78-8B6F-48B7-A6EB-DFA0F84295A0}" type="presOf" srcId="{5D565FA5-B055-4905-9C38-C8049E4FE0EC}" destId="{FCFCFAD6-AECD-4AB3-886D-602EEA793049}" srcOrd="0" destOrd="2" presId="urn:microsoft.com/office/officeart/2005/8/layout/vList2"/>
    <dgm:cxn modelId="{8CCE9A46-5A80-402E-8BAF-AC466799065F}" srcId="{442C6DCB-FDDA-456E-9B2F-0A6733A94BDF}" destId="{5D565FA5-B055-4905-9C38-C8049E4FE0EC}" srcOrd="2" destOrd="0" parTransId="{B3E4B2FD-0AA6-4C01-AD80-61465DE8862B}" sibTransId="{F30E1671-3A9F-4E39-AE04-7F7C7066EFBA}"/>
    <dgm:cxn modelId="{376AB9C5-9AEF-4168-86C3-37940A78DCCF}" srcId="{442C6DCB-FDDA-456E-9B2F-0A6733A94BDF}" destId="{65CCD927-3F8B-4A65-9235-E174B16FC748}" srcOrd="0" destOrd="0" parTransId="{F566B0EF-FCBC-474D-89DF-A1DAF963A06C}" sibTransId="{150E1B27-8149-42B6-870D-A9B68B809EDC}"/>
    <dgm:cxn modelId="{7C286216-3A54-4A3E-8919-C90B8491FBFA}" type="presOf" srcId="{442C6DCB-FDDA-456E-9B2F-0A6733A94BDF}" destId="{2BF2F164-3577-40C8-AC1B-41E2644C1994}" srcOrd="0" destOrd="0" presId="urn:microsoft.com/office/officeart/2005/8/layout/vList2"/>
    <dgm:cxn modelId="{DC0E5491-F25B-4CCA-9491-4D04DF2A63AA}" srcId="{5AC8547E-4291-4428-8D85-548292C2BDB0}" destId="{CCCDAC52-FAA3-4452-B696-EBC90DC6186F}" srcOrd="0" destOrd="0" parTransId="{8A5C8C5A-C0F6-4FE1-B396-FC8BBE823B3B}" sibTransId="{D1A3112B-3BD5-42A7-833B-BC566CB693CF}"/>
    <dgm:cxn modelId="{F83F4EF8-016F-42DD-917A-E73BF18A3026}" type="presOf" srcId="{CCCDAC52-FAA3-4452-B696-EBC90DC6186F}" destId="{6A223FC3-5115-43E3-A940-48A9DE141ED3}" srcOrd="0" destOrd="0" presId="urn:microsoft.com/office/officeart/2005/8/layout/vList2"/>
    <dgm:cxn modelId="{1CD28C2E-C07D-4F5D-B243-3347274EDC6D}" srcId="{5AC8547E-4291-4428-8D85-548292C2BDB0}" destId="{442C6DCB-FDDA-456E-9B2F-0A6733A94BDF}" srcOrd="1" destOrd="0" parTransId="{CA913109-7D83-48DC-AE38-CCF29A95C1C6}" sibTransId="{C08F84B3-CF61-41E7-B726-A9ABB12C5DA0}"/>
    <dgm:cxn modelId="{62F8A677-E79F-446C-8CF2-A331C8B52228}" srcId="{CCCDAC52-FAA3-4452-B696-EBC90DC6186F}" destId="{771CFED5-6B6B-4304-B9A4-C4CA0F4D7B29}" srcOrd="1" destOrd="0" parTransId="{8912B890-7522-41B8-A123-5E4A6F9978FF}" sibTransId="{8F0B431B-67C5-4AB9-9CF4-D8F92D438FD6}"/>
    <dgm:cxn modelId="{1F589D24-1565-49B0-9699-7EEF543EC390}" type="presOf" srcId="{B457AB07-5818-47A6-88BD-0BA4111963C3}" destId="{7F644485-12C2-4519-BEFA-B71DFDD0058F}" srcOrd="0" destOrd="0" presId="urn:microsoft.com/office/officeart/2005/8/layout/vList2"/>
    <dgm:cxn modelId="{AEE84392-233E-4584-A9DD-3B724ADBBCCE}" type="presParOf" srcId="{788787EE-E3C0-482D-B93B-685FBC639E22}" destId="{6A223FC3-5115-43E3-A940-48A9DE141ED3}" srcOrd="0" destOrd="0" presId="urn:microsoft.com/office/officeart/2005/8/layout/vList2"/>
    <dgm:cxn modelId="{EFD94FD3-D85E-48F0-B9EE-957D1C016AE6}" type="presParOf" srcId="{788787EE-E3C0-482D-B93B-685FBC639E22}" destId="{7F644485-12C2-4519-BEFA-B71DFDD0058F}" srcOrd="1" destOrd="0" presId="urn:microsoft.com/office/officeart/2005/8/layout/vList2"/>
    <dgm:cxn modelId="{A8912556-1B40-45B3-AFD4-BA94416A8EA0}" type="presParOf" srcId="{788787EE-E3C0-482D-B93B-685FBC639E22}" destId="{2BF2F164-3577-40C8-AC1B-41E2644C1994}" srcOrd="2" destOrd="0" presId="urn:microsoft.com/office/officeart/2005/8/layout/vList2"/>
    <dgm:cxn modelId="{32ABB487-D4F4-483D-8533-E22FCA55A740}" type="presParOf" srcId="{788787EE-E3C0-482D-B93B-685FBC639E22}" destId="{FCFCFAD6-AECD-4AB3-886D-602EEA79304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49BFC-DCD6-4EDE-92B0-4CF0F0892836}">
      <dsp:nvSpPr>
        <dsp:cNvPr id="0" name=""/>
        <dsp:cNvSpPr/>
      </dsp:nvSpPr>
      <dsp:spPr>
        <a:xfrm>
          <a:off x="0" y="187211"/>
          <a:ext cx="8077200" cy="747423"/>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i="1" kern="1200" dirty="0" smtClean="0"/>
            <a:t>Physical, Emotional, Cognitive, Family, Peer and Sexual Relationships </a:t>
          </a:r>
          <a:endParaRPr lang="en-US" sz="2100" kern="1200" dirty="0"/>
        </a:p>
      </dsp:txBody>
      <dsp:txXfrm>
        <a:off x="0" y="187211"/>
        <a:ext cx="8077200" cy="747423"/>
      </dsp:txXfrm>
    </dsp:sp>
    <dsp:sp modelId="{6DF3F414-D33A-4B69-8939-326D52272C8D}">
      <dsp:nvSpPr>
        <dsp:cNvPr id="0" name=""/>
        <dsp:cNvSpPr/>
      </dsp:nvSpPr>
      <dsp:spPr>
        <a:xfrm>
          <a:off x="0" y="863322"/>
          <a:ext cx="8077200" cy="3631635"/>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smtClean="0"/>
            <a:t>Early (10-13) – Growth spurt, and the beginnings of sexual maturation. Young people starting to think abstractly, but still concrete.</a:t>
          </a:r>
          <a:endParaRPr lang="en-US" sz="2100" kern="1200"/>
        </a:p>
        <a:p>
          <a:pPr marL="228600" lvl="1" indent="-228600" algn="l" defTabSz="933450" rtl="0">
            <a:lnSpc>
              <a:spcPct val="90000"/>
            </a:lnSpc>
            <a:spcBef>
              <a:spcPct val="0"/>
            </a:spcBef>
            <a:spcAft>
              <a:spcPct val="15000"/>
            </a:spcAft>
            <a:buChar char="••"/>
          </a:pPr>
          <a:r>
            <a:rPr lang="en-US" sz="2100" kern="1200" dirty="0" smtClean="0"/>
            <a:t>Mid (14-17) - Physical changes of puberty complete. Stronger sense of identity and relates more strongly to peer group. Thinking more reflective.</a:t>
          </a:r>
          <a:endParaRPr lang="en-US" sz="2100" kern="1200" dirty="0"/>
        </a:p>
        <a:p>
          <a:pPr marL="228600" lvl="1" indent="-228600" algn="l" defTabSz="933450" rtl="0">
            <a:lnSpc>
              <a:spcPct val="90000"/>
            </a:lnSpc>
            <a:spcBef>
              <a:spcPct val="0"/>
            </a:spcBef>
            <a:spcAft>
              <a:spcPct val="15000"/>
            </a:spcAft>
            <a:buChar char="••"/>
          </a:pPr>
          <a:r>
            <a:rPr lang="en-US" sz="2100" kern="1200" dirty="0" smtClean="0"/>
            <a:t>Late (18-24) – “Emerging adulthood” is the new term. The body fills out and takes its adult form. The individual now has a distinct identity and more settled ideas and opinions. </a:t>
          </a:r>
          <a:r>
            <a:rPr lang="en-US" sz="2100" i="1" kern="1200" dirty="0" smtClean="0"/>
            <a:t>Judgment more mature by mid-20’s, but impaired by presence of peers.</a:t>
          </a:r>
          <a:endParaRPr lang="en-US" sz="2100" kern="1200" dirty="0"/>
        </a:p>
      </dsp:txBody>
      <dsp:txXfrm>
        <a:off x="0" y="863322"/>
        <a:ext cx="8077200" cy="3631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23FC3-5115-43E3-A940-48A9DE141ED3}">
      <dsp:nvSpPr>
        <dsp:cNvPr id="0" name=""/>
        <dsp:cNvSpPr/>
      </dsp:nvSpPr>
      <dsp:spPr>
        <a:xfrm>
          <a:off x="0" y="29684"/>
          <a:ext cx="8534400" cy="84942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b="1" kern="1200" dirty="0" smtClean="0"/>
            <a:t>U.S. Incidence (2010):</a:t>
          </a:r>
          <a:r>
            <a:rPr lang="en-US" sz="3300" kern="1200" dirty="0" smtClean="0"/>
            <a:t> </a:t>
          </a:r>
          <a:endParaRPr lang="en-US" sz="3300" kern="1200" dirty="0"/>
        </a:p>
      </dsp:txBody>
      <dsp:txXfrm>
        <a:off x="41465" y="71149"/>
        <a:ext cx="8451470" cy="766490"/>
      </dsp:txXfrm>
    </dsp:sp>
    <dsp:sp modelId="{7F644485-12C2-4519-BEFA-B71DFDD0058F}">
      <dsp:nvSpPr>
        <dsp:cNvPr id="0" name=""/>
        <dsp:cNvSpPr/>
      </dsp:nvSpPr>
      <dsp:spPr>
        <a:xfrm>
          <a:off x="0" y="879104"/>
          <a:ext cx="8534400" cy="1468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967"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en-US" sz="2600" kern="1200" dirty="0" smtClean="0"/>
            <a:t>25.7% of people newly infected were age 13-24 </a:t>
          </a:r>
          <a:endParaRPr lang="en-US" sz="2600" kern="1200" dirty="0"/>
        </a:p>
        <a:p>
          <a:pPr marL="228600" lvl="1" indent="-228600" algn="l" defTabSz="1155700" rtl="0">
            <a:lnSpc>
              <a:spcPct val="90000"/>
            </a:lnSpc>
            <a:spcBef>
              <a:spcPct val="0"/>
            </a:spcBef>
            <a:spcAft>
              <a:spcPct val="20000"/>
            </a:spcAft>
            <a:buChar char="••"/>
          </a:pPr>
          <a:r>
            <a:rPr lang="en-US" sz="2600" kern="1200" dirty="0" smtClean="0"/>
            <a:t>57% African American ; 20% Latino; 20% White</a:t>
          </a:r>
          <a:endParaRPr lang="en-US" sz="2600" kern="1200" dirty="0"/>
        </a:p>
        <a:p>
          <a:pPr marL="228600" lvl="1" indent="-228600" algn="l" defTabSz="1155700" rtl="0">
            <a:lnSpc>
              <a:spcPct val="90000"/>
            </a:lnSpc>
            <a:spcBef>
              <a:spcPct val="0"/>
            </a:spcBef>
            <a:spcAft>
              <a:spcPct val="20000"/>
            </a:spcAft>
            <a:buChar char="••"/>
          </a:pPr>
          <a:r>
            <a:rPr lang="en-US" sz="2600" kern="1200" smtClean="0"/>
            <a:t>About 72% of new youth infections are in MSM</a:t>
          </a:r>
          <a:endParaRPr lang="en-US" sz="2600" kern="1200"/>
        </a:p>
      </dsp:txBody>
      <dsp:txXfrm>
        <a:off x="0" y="879104"/>
        <a:ext cx="8534400" cy="1468665"/>
      </dsp:txXfrm>
    </dsp:sp>
    <dsp:sp modelId="{2BF2F164-3577-40C8-AC1B-41E2644C1994}">
      <dsp:nvSpPr>
        <dsp:cNvPr id="0" name=""/>
        <dsp:cNvSpPr/>
      </dsp:nvSpPr>
      <dsp:spPr>
        <a:xfrm>
          <a:off x="0" y="2347769"/>
          <a:ext cx="8534400" cy="84942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b="1" kern="1200" smtClean="0"/>
            <a:t>U.S. Prevalence Estimates (2009-2010):</a:t>
          </a:r>
          <a:endParaRPr lang="en-US" sz="3300" kern="1200"/>
        </a:p>
      </dsp:txBody>
      <dsp:txXfrm>
        <a:off x="41465" y="2389234"/>
        <a:ext cx="8451470" cy="766490"/>
      </dsp:txXfrm>
    </dsp:sp>
    <dsp:sp modelId="{FCFCFAD6-AECD-4AB3-886D-602EEA793049}">
      <dsp:nvSpPr>
        <dsp:cNvPr id="0" name=""/>
        <dsp:cNvSpPr/>
      </dsp:nvSpPr>
      <dsp:spPr>
        <a:xfrm>
          <a:off x="0" y="3197189"/>
          <a:ext cx="8534400" cy="1878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967"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en-US" sz="2600" kern="1200" smtClean="0"/>
            <a:t>69.5 (2.3-562.8) /100,000 13-24 year olds are living with HIV  (LWH)</a:t>
          </a:r>
          <a:endParaRPr lang="en-US" sz="2600" kern="1200"/>
        </a:p>
        <a:p>
          <a:pPr marL="228600" lvl="1" indent="-228600" algn="l" defTabSz="1155700" rtl="0">
            <a:lnSpc>
              <a:spcPct val="90000"/>
            </a:lnSpc>
            <a:spcBef>
              <a:spcPct val="0"/>
            </a:spcBef>
            <a:spcAft>
              <a:spcPct val="20000"/>
            </a:spcAft>
            <a:buChar char="••"/>
          </a:pPr>
          <a:r>
            <a:rPr lang="en-US" sz="2600" kern="1200" smtClean="0"/>
            <a:t>6.7% of all people LWH in US were age 13-24</a:t>
          </a:r>
          <a:endParaRPr lang="en-US" sz="2600" kern="1200"/>
        </a:p>
        <a:p>
          <a:pPr marL="228600" lvl="1" indent="-228600" algn="l" defTabSz="1155700" rtl="0">
            <a:lnSpc>
              <a:spcPct val="90000"/>
            </a:lnSpc>
            <a:spcBef>
              <a:spcPct val="0"/>
            </a:spcBef>
            <a:spcAft>
              <a:spcPct val="20000"/>
            </a:spcAft>
            <a:buChar char="••"/>
          </a:pPr>
          <a:r>
            <a:rPr lang="en-US" sz="2600" kern="1200" smtClean="0"/>
            <a:t>59.5% unaware of their infection</a:t>
          </a:r>
          <a:endParaRPr lang="en-US" sz="2600" kern="1200"/>
        </a:p>
      </dsp:txBody>
      <dsp:txXfrm>
        <a:off x="0" y="3197189"/>
        <a:ext cx="8534400" cy="187852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0.33</cdr:x>
      <cdr:y>0.06452</cdr:y>
    </cdr:from>
    <cdr:to>
      <cdr:x>1</cdr:x>
      <cdr:y>0.30645</cdr:y>
    </cdr:to>
    <cdr:sp macro="" textlink="">
      <cdr:nvSpPr>
        <cdr:cNvPr id="2" name="TextBox 1"/>
        <cdr:cNvSpPr txBox="1"/>
      </cdr:nvSpPr>
      <cdr:spPr>
        <a:xfrm xmlns:a="http://schemas.openxmlformats.org/drawingml/2006/main">
          <a:off x="2514600" y="304819"/>
          <a:ext cx="5105400" cy="1142982"/>
        </a:xfrm>
        <a:prstGeom xmlns:a="http://schemas.openxmlformats.org/drawingml/2006/main" prst="rect">
          <a:avLst/>
        </a:prstGeom>
        <a:solidFill xmlns:a="http://schemas.openxmlformats.org/drawingml/2006/main">
          <a:schemeClr val="bg2"/>
        </a:solidFill>
        <a:ln xmlns:a="http://schemas.openxmlformats.org/drawingml/2006/main">
          <a:noFill/>
        </a:ln>
        <a:effectLst xmlns:a="http://schemas.openxmlformats.org/drawingml/2006/main">
          <a:outerShdw blurRad="44450" dist="27940" dir="5400000" algn="ctr">
            <a:srgbClr val="000000">
              <a:alpha val="32000"/>
            </a:srgb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txBody>
        <a:bodyPr xmlns:a="http://schemas.openxmlformats.org/drawingml/2006/main" vertOverflow="clip" wrap="none" rtlCol="0"/>
        <a:lstStyle xmlns:a="http://schemas.openxmlformats.org/drawingml/2006/main"/>
        <a:p xmlns:a="http://schemas.openxmlformats.org/drawingml/2006/main">
          <a:r>
            <a:rPr lang="en-US" sz="1800" dirty="0" smtClean="0"/>
            <a:t>Recent study (Lee, L. HIV Research Network) </a:t>
          </a:r>
        </a:p>
        <a:p xmlns:a="http://schemas.openxmlformats.org/drawingml/2006/main">
          <a:r>
            <a:rPr lang="en-US" sz="1800" dirty="0" smtClean="0"/>
            <a:t>suggest 10% of youth are lost to f/u at age 18, </a:t>
          </a:r>
        </a:p>
        <a:p xmlns:a="http://schemas.openxmlformats.org/drawingml/2006/main">
          <a:r>
            <a:rPr lang="en-US" sz="1800" dirty="0" smtClean="0"/>
            <a:t>And 20% after 21</a:t>
          </a:r>
          <a:r>
            <a:rPr lang="en-US" sz="1800" baseline="30000" dirty="0" smtClean="0"/>
            <a:t>st</a:t>
          </a:r>
          <a:r>
            <a:rPr lang="en-US" sz="1800" dirty="0" smtClean="0"/>
            <a:t> birthday; adult site predicts LTFU.</a:t>
          </a:r>
          <a:endParaRPr lang="en-US" sz="1800" dirty="0"/>
        </a:p>
      </cdr:txBody>
    </cdr:sp>
  </cdr:relSizeAnchor>
  <cdr:relSizeAnchor xmlns:cdr="http://schemas.openxmlformats.org/drawingml/2006/chartDrawing">
    <cdr:from>
      <cdr:x>0.46177</cdr:x>
      <cdr:y>0.64644</cdr:y>
    </cdr:from>
    <cdr:to>
      <cdr:x>0.5</cdr:x>
      <cdr:y>0.78535</cdr:y>
    </cdr:to>
    <cdr:sp macro="" textlink="">
      <cdr:nvSpPr>
        <cdr:cNvPr id="3" name="TextBox 2"/>
        <cdr:cNvSpPr txBox="1"/>
      </cdr:nvSpPr>
      <cdr:spPr>
        <a:xfrm xmlns:a="http://schemas.openxmlformats.org/drawingml/2006/main">
          <a:off x="3800203" y="2925763"/>
          <a:ext cx="314597" cy="6287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solidFill>
                <a:srgbClr val="FFC000"/>
              </a:solidFill>
            </a:rPr>
            <a:t>?</a:t>
          </a:r>
          <a:endParaRPr lang="en-US" sz="2000" dirty="0">
            <a:solidFill>
              <a:srgbClr val="FFC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r>
              <a:rPr lang="en-US" smtClean="0"/>
              <a:t>4/16/2015</a:t>
            </a:r>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en-US" smtClean="0"/>
              <a:t>Cathryn L. Samples, MD, MPH, AAHIVS</a:t>
            </a: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2337F65-B6A3-4559-A121-B9C32D0F72B1}" type="slidenum">
              <a:rPr lang="en-US" smtClean="0"/>
              <a:t>‹#›</a:t>
            </a:fld>
            <a:endParaRPr lang="en-US"/>
          </a:p>
        </p:txBody>
      </p:sp>
    </p:spTree>
    <p:extLst>
      <p:ext uri="{BB962C8B-B14F-4D97-AF65-F5344CB8AC3E}">
        <p14:creationId xmlns:p14="http://schemas.microsoft.com/office/powerpoint/2010/main" val="123233998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r>
              <a:rPr lang="en-US" smtClean="0"/>
              <a:t>4/16/2015</a:t>
            </a:r>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Cathryn L. Samples, MD, MPH, AAHIVS</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5D88D83-5426-46D9-B36D-1CD3EBC191D6}" type="slidenum">
              <a:rPr lang="en-US" smtClean="0"/>
              <a:t>‹#›</a:t>
            </a:fld>
            <a:endParaRPr lang="en-US"/>
          </a:p>
        </p:txBody>
      </p:sp>
    </p:spTree>
    <p:extLst>
      <p:ext uri="{BB962C8B-B14F-4D97-AF65-F5344CB8AC3E}">
        <p14:creationId xmlns:p14="http://schemas.microsoft.com/office/powerpoint/2010/main" val="332691301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Workshop at 16th Annual HIV Update, Boston, MA</a:t>
            </a:r>
          </a:p>
        </p:txBody>
      </p:sp>
      <p:sp>
        <p:nvSpPr>
          <p:cNvPr id="6" name="Rectangle 3"/>
          <p:cNvSpPr>
            <a:spLocks noGrp="1" noChangeArrowheads="1"/>
          </p:cNvSpPr>
          <p:nvPr>
            <p:ph type="dt" idx="1"/>
          </p:nvPr>
        </p:nvSpPr>
        <p:spPr>
          <a:ln/>
        </p:spPr>
        <p:txBody>
          <a:bodyPr/>
          <a:lstStyle/>
          <a:p>
            <a:r>
              <a:rPr lang="en-US" smtClean="0"/>
              <a:t>4/16/2015</a:t>
            </a:r>
            <a:endParaRPr lang="en-US"/>
          </a:p>
        </p:txBody>
      </p:sp>
      <p:sp>
        <p:nvSpPr>
          <p:cNvPr id="7" name="Rectangle 6"/>
          <p:cNvSpPr>
            <a:spLocks noGrp="1" noChangeArrowheads="1"/>
          </p:cNvSpPr>
          <p:nvPr>
            <p:ph type="ftr" sz="quarter" idx="4"/>
          </p:nvPr>
        </p:nvSpPr>
        <p:spPr>
          <a:ln/>
        </p:spPr>
        <p:txBody>
          <a:bodyPr/>
          <a:lstStyle/>
          <a:p>
            <a:r>
              <a:rPr lang="en-US" smtClean="0"/>
              <a:t>Cathryn L. Samples, MD, MPH, AAHIVS</a:t>
            </a:r>
            <a:endParaRPr lang="en-US"/>
          </a:p>
        </p:txBody>
      </p:sp>
      <p:sp>
        <p:nvSpPr>
          <p:cNvPr id="8" name="Rectangle 7"/>
          <p:cNvSpPr>
            <a:spLocks noGrp="1" noChangeArrowheads="1"/>
          </p:cNvSpPr>
          <p:nvPr>
            <p:ph type="sldNum" sz="quarter" idx="5"/>
          </p:nvPr>
        </p:nvSpPr>
        <p:spPr>
          <a:ln/>
        </p:spPr>
        <p:txBody>
          <a:bodyPr/>
          <a:lstStyle/>
          <a:p>
            <a:fld id="{4D599466-ECDA-4341-9B00-9AF9B868ECDB}" type="slidenum">
              <a:rPr lang="en-US"/>
              <a:pPr/>
              <a:t>4</a:t>
            </a:fld>
            <a:endParaRPr lang="en-US"/>
          </a:p>
        </p:txBody>
      </p:sp>
      <p:sp>
        <p:nvSpPr>
          <p:cNvPr id="58370"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buClrTx/>
              <a:buSzTx/>
              <a:buFontTx/>
              <a:buNone/>
            </a:pPr>
            <a:fld id="{3FF4FB1E-2E28-4257-B221-C281675B0412}" type="slidenum">
              <a:rPr lang="en-US" sz="1200"/>
              <a:pPr algn="r">
                <a:buClrTx/>
                <a:buSzTx/>
                <a:buFontTx/>
                <a:buNone/>
              </a:pPr>
              <a:t>4</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p:txBody>
          <a:bodyPr/>
          <a:lstStyle/>
          <a:p>
            <a:r>
              <a:rPr lang="en-US" sz="1000" dirty="0"/>
              <a:t>Other parts of the brain also undergo refinement during the teen years. Areas associated with more basic functions, including the motor and sensory areas, mature early. Areas involved in planning and decision-making, including the prefrontal cortex -- the cognitive or reasoning area of the brain important for controlling impulses and emotions -- appear not to have yet reached adult dimension during the early twenties. The brain's reward center, the ventral striatum, also is more active during adolescence than in adulthood, and the adolescent brain still is strengthening connections between its reasoning- and emotion-related regions.</a:t>
            </a:r>
          </a:p>
          <a:p>
            <a:r>
              <a:rPr lang="en-US" sz="1000" dirty="0"/>
              <a:t>Scientists believe these collective findings may indicate that cognitive control over high-risk behaviors is still maturing during adolescence, making teens more apt to engage in risky behaviors. Also, with the brain's emotion-related areas and connections still maturing, adolescents may be more vulnerable to psychological disorders.</a:t>
            </a:r>
          </a:p>
          <a:p>
            <a:r>
              <a:rPr lang="en-US" sz="1000" dirty="0"/>
              <a:t>Current research is looking at the manifestations of psychological disorders in adolescents, particularly schizophrenia and bipolar disorder. Large imaging studies have shown that brain changes associated with schizophrenia typically begin in adolescence when the brain undergoes the normal pruning sequence of myelination growth spurts and gray matter loss. It appears that a larger and more severe wave of gray matter loss occurs in the brains of adolescents developing schizophrenia, which eventually engulfs much of the cortex after a period of five years.</a:t>
            </a:r>
          </a:p>
          <a:p>
            <a:r>
              <a:rPr lang="en-US" sz="1000" dirty="0"/>
              <a:t>Scientists believe that the natural teenage process of pruning may be accelerated or otherwise altered in schizophrenia, bipolar disorder, and other neurodevelopmental disorders.</a:t>
            </a:r>
          </a:p>
          <a:p>
            <a:r>
              <a:rPr lang="en-US" sz="1000" dirty="0"/>
              <a:t>This research is leading to treatment implications, including a newer antipsychotic medication that, if administered early, may prevent or slow the severe wave of gray matter loss in schizophrenia and keep the disorder from progressing. Scientists also are exploring the use of low doses of medication to prevent the functional alterations in brain cells in bipolar disorder.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smtClean="0"/>
              <a:t>Presentation to CFAR Community Advisory Board</a:t>
            </a:r>
            <a:endParaRPr lang="en-US"/>
          </a:p>
        </p:txBody>
      </p:sp>
      <p:sp>
        <p:nvSpPr>
          <p:cNvPr id="9" name="Rectangle 3"/>
          <p:cNvSpPr>
            <a:spLocks noGrp="1" noChangeArrowheads="1"/>
          </p:cNvSpPr>
          <p:nvPr>
            <p:ph type="dt" idx="1"/>
          </p:nvPr>
        </p:nvSpPr>
        <p:spPr>
          <a:ln/>
        </p:spPr>
        <p:txBody>
          <a:bodyPr/>
          <a:lstStyle/>
          <a:p>
            <a:r>
              <a:rPr lang="en-US" smtClean="0"/>
              <a:t>4/16/2015</a:t>
            </a:r>
            <a:endParaRPr lang="en-US"/>
          </a:p>
        </p:txBody>
      </p:sp>
      <p:sp>
        <p:nvSpPr>
          <p:cNvPr id="10" name="Rectangle 6"/>
          <p:cNvSpPr>
            <a:spLocks noGrp="1" noChangeArrowheads="1"/>
          </p:cNvSpPr>
          <p:nvPr>
            <p:ph type="ftr" sz="quarter" idx="4"/>
          </p:nvPr>
        </p:nvSpPr>
        <p:spPr>
          <a:ln/>
        </p:spPr>
        <p:txBody>
          <a:bodyPr/>
          <a:lstStyle/>
          <a:p>
            <a:r>
              <a:rPr lang="en-US" smtClean="0"/>
              <a:t>Cathryn L. Samples, MD, MPH, AAHIVS</a:t>
            </a:r>
            <a:endParaRPr lang="en-US"/>
          </a:p>
        </p:txBody>
      </p:sp>
      <p:sp>
        <p:nvSpPr>
          <p:cNvPr id="11" name="Rectangle 7"/>
          <p:cNvSpPr>
            <a:spLocks noGrp="1" noChangeArrowheads="1"/>
          </p:cNvSpPr>
          <p:nvPr>
            <p:ph type="sldNum" sz="quarter" idx="5"/>
          </p:nvPr>
        </p:nvSpPr>
        <p:spPr>
          <a:ln/>
        </p:spPr>
        <p:txBody>
          <a:bodyPr/>
          <a:lstStyle/>
          <a:p>
            <a:fld id="{601D631B-1E1F-4699-BD09-84BBE9276BCF}" type="slidenum">
              <a:rPr lang="en-US"/>
              <a:pPr/>
              <a:t>29</a:t>
            </a:fld>
            <a:endParaRPr lang="en-US"/>
          </a:p>
        </p:txBody>
      </p:sp>
      <p:sp>
        <p:nvSpPr>
          <p:cNvPr id="133122" name="Rectangle 2"/>
          <p:cNvSpPr txBox="1">
            <a:spLocks noGrp="1" noChangeArrowheads="1"/>
          </p:cNvSpPr>
          <p:nvPr/>
        </p:nvSpPr>
        <p:spPr bwMode="auto">
          <a:xfrm>
            <a:off x="0" y="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7" tIns="46773" rIns="93547" bIns="46773"/>
          <a:lstStyle>
            <a:lvl1pPr defTabSz="917575">
              <a:defRPr>
                <a:solidFill>
                  <a:schemeClr val="tx1"/>
                </a:solidFill>
                <a:latin typeface="Arial" pitchFamily="34" charset="0"/>
              </a:defRPr>
            </a:lvl1pPr>
            <a:lvl2pPr marL="728663" indent="-279400" defTabSz="917575">
              <a:defRPr>
                <a:solidFill>
                  <a:schemeClr val="tx1"/>
                </a:solidFill>
                <a:latin typeface="Arial" pitchFamily="34" charset="0"/>
              </a:defRPr>
            </a:lvl2pPr>
            <a:lvl3pPr marL="1122363" indent="-225425" defTabSz="917575">
              <a:defRPr>
                <a:solidFill>
                  <a:schemeClr val="tx1"/>
                </a:solidFill>
                <a:latin typeface="Arial" pitchFamily="34" charset="0"/>
              </a:defRPr>
            </a:lvl3pPr>
            <a:lvl4pPr marL="1570038" indent="-223838" defTabSz="917575">
              <a:defRPr>
                <a:solidFill>
                  <a:schemeClr val="tx1"/>
                </a:solidFill>
                <a:latin typeface="Arial" pitchFamily="34" charset="0"/>
              </a:defRPr>
            </a:lvl4pPr>
            <a:lvl5pPr marL="2019300" indent="-225425" defTabSz="917575">
              <a:defRPr>
                <a:solidFill>
                  <a:schemeClr val="tx1"/>
                </a:solidFill>
                <a:latin typeface="Arial" pitchFamily="34" charset="0"/>
              </a:defRPr>
            </a:lvl5pPr>
            <a:lvl6pPr marL="2476500" indent="-225425" defTabSz="917575" fontAlgn="base">
              <a:spcBef>
                <a:spcPct val="0"/>
              </a:spcBef>
              <a:spcAft>
                <a:spcPct val="0"/>
              </a:spcAft>
              <a:defRPr>
                <a:solidFill>
                  <a:schemeClr val="tx1"/>
                </a:solidFill>
                <a:latin typeface="Arial" pitchFamily="34" charset="0"/>
              </a:defRPr>
            </a:lvl6pPr>
            <a:lvl7pPr marL="2933700" indent="-225425" defTabSz="917575" fontAlgn="base">
              <a:spcBef>
                <a:spcPct val="0"/>
              </a:spcBef>
              <a:spcAft>
                <a:spcPct val="0"/>
              </a:spcAft>
              <a:defRPr>
                <a:solidFill>
                  <a:schemeClr val="tx1"/>
                </a:solidFill>
                <a:latin typeface="Arial" pitchFamily="34" charset="0"/>
              </a:defRPr>
            </a:lvl7pPr>
            <a:lvl8pPr marL="3390900" indent="-225425" defTabSz="917575" fontAlgn="base">
              <a:spcBef>
                <a:spcPct val="0"/>
              </a:spcBef>
              <a:spcAft>
                <a:spcPct val="0"/>
              </a:spcAft>
              <a:defRPr>
                <a:solidFill>
                  <a:schemeClr val="tx1"/>
                </a:solidFill>
                <a:latin typeface="Arial" pitchFamily="34" charset="0"/>
              </a:defRPr>
            </a:lvl8pPr>
            <a:lvl9pPr marL="3848100" indent="-225425" defTabSz="917575" fontAlgn="base">
              <a:spcBef>
                <a:spcPct val="0"/>
              </a:spcBef>
              <a:spcAft>
                <a:spcPct val="0"/>
              </a:spcAft>
              <a:defRPr>
                <a:solidFill>
                  <a:schemeClr val="tx1"/>
                </a:solidFill>
                <a:latin typeface="Arial" pitchFamily="34" charset="0"/>
              </a:defRPr>
            </a:lvl9pPr>
          </a:lstStyle>
          <a:p>
            <a:pPr eaLnBrk="1" hangingPunct="1"/>
            <a:r>
              <a:rPr lang="en-US" sz="1200">
                <a:ea typeface="Arial Unicode MS" pitchFamily="34" charset="-128"/>
                <a:cs typeface="Arial Unicode MS" pitchFamily="34" charset="-128"/>
              </a:rPr>
              <a:t>Cathryn L. Samples, MD, MPH, AAHIVS</a:t>
            </a:r>
          </a:p>
        </p:txBody>
      </p:sp>
      <p:sp>
        <p:nvSpPr>
          <p:cNvPr id="133123" name="Rectangle 3"/>
          <p:cNvSpPr txBox="1">
            <a:spLocks noGrp="1" noChangeArrowheads="1"/>
          </p:cNvSpPr>
          <p:nvPr/>
        </p:nvSpPr>
        <p:spPr bwMode="auto">
          <a:xfrm>
            <a:off x="3970938" y="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7" tIns="46773" rIns="93547" bIns="46773"/>
          <a:lstStyle>
            <a:lvl1pPr defTabSz="917575">
              <a:defRPr>
                <a:solidFill>
                  <a:schemeClr val="tx1"/>
                </a:solidFill>
                <a:latin typeface="Arial" pitchFamily="34" charset="0"/>
              </a:defRPr>
            </a:lvl1pPr>
            <a:lvl2pPr marL="728663" indent="-279400" defTabSz="917575">
              <a:defRPr>
                <a:solidFill>
                  <a:schemeClr val="tx1"/>
                </a:solidFill>
                <a:latin typeface="Arial" pitchFamily="34" charset="0"/>
              </a:defRPr>
            </a:lvl2pPr>
            <a:lvl3pPr marL="1122363" indent="-225425" defTabSz="917575">
              <a:defRPr>
                <a:solidFill>
                  <a:schemeClr val="tx1"/>
                </a:solidFill>
                <a:latin typeface="Arial" pitchFamily="34" charset="0"/>
              </a:defRPr>
            </a:lvl3pPr>
            <a:lvl4pPr marL="1570038" indent="-223838" defTabSz="917575">
              <a:defRPr>
                <a:solidFill>
                  <a:schemeClr val="tx1"/>
                </a:solidFill>
                <a:latin typeface="Arial" pitchFamily="34" charset="0"/>
              </a:defRPr>
            </a:lvl4pPr>
            <a:lvl5pPr marL="2019300" indent="-225425" defTabSz="917575">
              <a:defRPr>
                <a:solidFill>
                  <a:schemeClr val="tx1"/>
                </a:solidFill>
                <a:latin typeface="Arial" pitchFamily="34" charset="0"/>
              </a:defRPr>
            </a:lvl5pPr>
            <a:lvl6pPr marL="2476500" indent="-225425" defTabSz="917575" fontAlgn="base">
              <a:spcBef>
                <a:spcPct val="0"/>
              </a:spcBef>
              <a:spcAft>
                <a:spcPct val="0"/>
              </a:spcAft>
              <a:defRPr>
                <a:solidFill>
                  <a:schemeClr val="tx1"/>
                </a:solidFill>
                <a:latin typeface="Arial" pitchFamily="34" charset="0"/>
              </a:defRPr>
            </a:lvl6pPr>
            <a:lvl7pPr marL="2933700" indent="-225425" defTabSz="917575" fontAlgn="base">
              <a:spcBef>
                <a:spcPct val="0"/>
              </a:spcBef>
              <a:spcAft>
                <a:spcPct val="0"/>
              </a:spcAft>
              <a:defRPr>
                <a:solidFill>
                  <a:schemeClr val="tx1"/>
                </a:solidFill>
                <a:latin typeface="Arial" pitchFamily="34" charset="0"/>
              </a:defRPr>
            </a:lvl7pPr>
            <a:lvl8pPr marL="3390900" indent="-225425" defTabSz="917575" fontAlgn="base">
              <a:spcBef>
                <a:spcPct val="0"/>
              </a:spcBef>
              <a:spcAft>
                <a:spcPct val="0"/>
              </a:spcAft>
              <a:defRPr>
                <a:solidFill>
                  <a:schemeClr val="tx1"/>
                </a:solidFill>
                <a:latin typeface="Arial" pitchFamily="34" charset="0"/>
              </a:defRPr>
            </a:lvl8pPr>
            <a:lvl9pPr marL="3848100" indent="-225425" defTabSz="917575" fontAlgn="base">
              <a:spcBef>
                <a:spcPct val="0"/>
              </a:spcBef>
              <a:spcAft>
                <a:spcPct val="0"/>
              </a:spcAft>
              <a:defRPr>
                <a:solidFill>
                  <a:schemeClr val="tx1"/>
                </a:solidFill>
                <a:latin typeface="Arial" pitchFamily="34" charset="0"/>
              </a:defRPr>
            </a:lvl9pPr>
          </a:lstStyle>
          <a:p>
            <a:pPr algn="r" eaLnBrk="1" hangingPunct="1"/>
            <a:r>
              <a:rPr lang="en-US" sz="1200">
                <a:ea typeface="Arial Unicode MS" pitchFamily="34" charset="-128"/>
                <a:cs typeface="Arial Unicode MS" pitchFamily="34" charset="-128"/>
              </a:rPr>
              <a:t>5-13-2011</a:t>
            </a:r>
          </a:p>
        </p:txBody>
      </p:sp>
      <p:sp>
        <p:nvSpPr>
          <p:cNvPr id="133124" name="Rectangle 6"/>
          <p:cNvSpPr txBox="1">
            <a:spLocks noGrp="1" noChangeArrowheads="1"/>
          </p:cNvSpPr>
          <p:nvPr/>
        </p:nvSpPr>
        <p:spPr bwMode="auto">
          <a:xfrm>
            <a:off x="0"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7" tIns="46773" rIns="93547" bIns="46773" anchor="b"/>
          <a:lstStyle>
            <a:lvl1pPr defTabSz="917575">
              <a:defRPr>
                <a:solidFill>
                  <a:schemeClr val="tx1"/>
                </a:solidFill>
                <a:latin typeface="Arial" pitchFamily="34" charset="0"/>
              </a:defRPr>
            </a:lvl1pPr>
            <a:lvl2pPr marL="728663" indent="-279400" defTabSz="917575">
              <a:defRPr>
                <a:solidFill>
                  <a:schemeClr val="tx1"/>
                </a:solidFill>
                <a:latin typeface="Arial" pitchFamily="34" charset="0"/>
              </a:defRPr>
            </a:lvl2pPr>
            <a:lvl3pPr marL="1122363" indent="-225425" defTabSz="917575">
              <a:defRPr>
                <a:solidFill>
                  <a:schemeClr val="tx1"/>
                </a:solidFill>
                <a:latin typeface="Arial" pitchFamily="34" charset="0"/>
              </a:defRPr>
            </a:lvl3pPr>
            <a:lvl4pPr marL="1570038" indent="-223838" defTabSz="917575">
              <a:defRPr>
                <a:solidFill>
                  <a:schemeClr val="tx1"/>
                </a:solidFill>
                <a:latin typeface="Arial" pitchFamily="34" charset="0"/>
              </a:defRPr>
            </a:lvl4pPr>
            <a:lvl5pPr marL="2019300" indent="-225425" defTabSz="917575">
              <a:defRPr>
                <a:solidFill>
                  <a:schemeClr val="tx1"/>
                </a:solidFill>
                <a:latin typeface="Arial" pitchFamily="34" charset="0"/>
              </a:defRPr>
            </a:lvl5pPr>
            <a:lvl6pPr marL="2476500" indent="-225425" defTabSz="917575" fontAlgn="base">
              <a:spcBef>
                <a:spcPct val="0"/>
              </a:spcBef>
              <a:spcAft>
                <a:spcPct val="0"/>
              </a:spcAft>
              <a:defRPr>
                <a:solidFill>
                  <a:schemeClr val="tx1"/>
                </a:solidFill>
                <a:latin typeface="Arial" pitchFamily="34" charset="0"/>
              </a:defRPr>
            </a:lvl6pPr>
            <a:lvl7pPr marL="2933700" indent="-225425" defTabSz="917575" fontAlgn="base">
              <a:spcBef>
                <a:spcPct val="0"/>
              </a:spcBef>
              <a:spcAft>
                <a:spcPct val="0"/>
              </a:spcAft>
              <a:defRPr>
                <a:solidFill>
                  <a:schemeClr val="tx1"/>
                </a:solidFill>
                <a:latin typeface="Arial" pitchFamily="34" charset="0"/>
              </a:defRPr>
            </a:lvl7pPr>
            <a:lvl8pPr marL="3390900" indent="-225425" defTabSz="917575" fontAlgn="base">
              <a:spcBef>
                <a:spcPct val="0"/>
              </a:spcBef>
              <a:spcAft>
                <a:spcPct val="0"/>
              </a:spcAft>
              <a:defRPr>
                <a:solidFill>
                  <a:schemeClr val="tx1"/>
                </a:solidFill>
                <a:latin typeface="Arial" pitchFamily="34" charset="0"/>
              </a:defRPr>
            </a:lvl8pPr>
            <a:lvl9pPr marL="3848100" indent="-225425" defTabSz="917575" fontAlgn="base">
              <a:spcBef>
                <a:spcPct val="0"/>
              </a:spcBef>
              <a:spcAft>
                <a:spcPct val="0"/>
              </a:spcAft>
              <a:defRPr>
                <a:solidFill>
                  <a:schemeClr val="tx1"/>
                </a:solidFill>
                <a:latin typeface="Arial" pitchFamily="34" charset="0"/>
              </a:defRPr>
            </a:lvl9pPr>
          </a:lstStyle>
          <a:p>
            <a:pPr eaLnBrk="1" hangingPunct="1"/>
            <a:r>
              <a:rPr lang="en-US" sz="1200">
                <a:ea typeface="Arial Unicode MS" pitchFamily="34" charset="-128"/>
                <a:cs typeface="Arial Unicode MS" pitchFamily="34" charset="-128"/>
              </a:rPr>
              <a:t>Adolescent Summit: Plenary</a:t>
            </a:r>
          </a:p>
        </p:txBody>
      </p:sp>
      <p:sp>
        <p:nvSpPr>
          <p:cNvPr id="133125"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7" tIns="46773" rIns="93547" bIns="46773" anchor="b"/>
          <a:lstStyle>
            <a:lvl1pPr defTabSz="917575">
              <a:defRPr>
                <a:solidFill>
                  <a:schemeClr val="tx1"/>
                </a:solidFill>
                <a:latin typeface="Arial" pitchFamily="34" charset="0"/>
              </a:defRPr>
            </a:lvl1pPr>
            <a:lvl2pPr marL="728663" indent="-279400" defTabSz="917575">
              <a:defRPr>
                <a:solidFill>
                  <a:schemeClr val="tx1"/>
                </a:solidFill>
                <a:latin typeface="Arial" pitchFamily="34" charset="0"/>
              </a:defRPr>
            </a:lvl2pPr>
            <a:lvl3pPr marL="1122363" indent="-225425" defTabSz="917575">
              <a:defRPr>
                <a:solidFill>
                  <a:schemeClr val="tx1"/>
                </a:solidFill>
                <a:latin typeface="Arial" pitchFamily="34" charset="0"/>
              </a:defRPr>
            </a:lvl3pPr>
            <a:lvl4pPr marL="1570038" indent="-223838" defTabSz="917575">
              <a:defRPr>
                <a:solidFill>
                  <a:schemeClr val="tx1"/>
                </a:solidFill>
                <a:latin typeface="Arial" pitchFamily="34" charset="0"/>
              </a:defRPr>
            </a:lvl4pPr>
            <a:lvl5pPr marL="2019300" indent="-225425" defTabSz="917575">
              <a:defRPr>
                <a:solidFill>
                  <a:schemeClr val="tx1"/>
                </a:solidFill>
                <a:latin typeface="Arial" pitchFamily="34" charset="0"/>
              </a:defRPr>
            </a:lvl5pPr>
            <a:lvl6pPr marL="2476500" indent="-225425" defTabSz="917575" fontAlgn="base">
              <a:spcBef>
                <a:spcPct val="0"/>
              </a:spcBef>
              <a:spcAft>
                <a:spcPct val="0"/>
              </a:spcAft>
              <a:defRPr>
                <a:solidFill>
                  <a:schemeClr val="tx1"/>
                </a:solidFill>
                <a:latin typeface="Arial" pitchFamily="34" charset="0"/>
              </a:defRPr>
            </a:lvl6pPr>
            <a:lvl7pPr marL="2933700" indent="-225425" defTabSz="917575" fontAlgn="base">
              <a:spcBef>
                <a:spcPct val="0"/>
              </a:spcBef>
              <a:spcAft>
                <a:spcPct val="0"/>
              </a:spcAft>
              <a:defRPr>
                <a:solidFill>
                  <a:schemeClr val="tx1"/>
                </a:solidFill>
                <a:latin typeface="Arial" pitchFamily="34" charset="0"/>
              </a:defRPr>
            </a:lvl7pPr>
            <a:lvl8pPr marL="3390900" indent="-225425" defTabSz="917575" fontAlgn="base">
              <a:spcBef>
                <a:spcPct val="0"/>
              </a:spcBef>
              <a:spcAft>
                <a:spcPct val="0"/>
              </a:spcAft>
              <a:defRPr>
                <a:solidFill>
                  <a:schemeClr val="tx1"/>
                </a:solidFill>
                <a:latin typeface="Arial" pitchFamily="34" charset="0"/>
              </a:defRPr>
            </a:lvl8pPr>
            <a:lvl9pPr marL="3848100" indent="-225425" defTabSz="917575" fontAlgn="base">
              <a:spcBef>
                <a:spcPct val="0"/>
              </a:spcBef>
              <a:spcAft>
                <a:spcPct val="0"/>
              </a:spcAft>
              <a:defRPr>
                <a:solidFill>
                  <a:schemeClr val="tx1"/>
                </a:solidFill>
                <a:latin typeface="Arial" pitchFamily="34" charset="0"/>
              </a:defRPr>
            </a:lvl9pPr>
          </a:lstStyle>
          <a:p>
            <a:pPr algn="r" eaLnBrk="1" hangingPunct="1"/>
            <a:fld id="{32AF8208-3C9B-4EE9-BFD7-CFC8381555AA}" type="slidenum">
              <a:rPr lang="en-US" sz="1200">
                <a:ea typeface="Arial Unicode MS" pitchFamily="34" charset="-128"/>
                <a:cs typeface="Arial Unicode MS" pitchFamily="34" charset="-128"/>
              </a:rPr>
              <a:pPr algn="r" eaLnBrk="1" hangingPunct="1"/>
              <a:t>29</a:t>
            </a:fld>
            <a:endParaRPr lang="en-US" sz="1200">
              <a:ea typeface="Arial Unicode MS" pitchFamily="34" charset="-128"/>
              <a:cs typeface="Arial Unicode MS" pitchFamily="34" charset="-128"/>
            </a:endParaRPr>
          </a:p>
        </p:txBody>
      </p:sp>
      <p:sp>
        <p:nvSpPr>
          <p:cNvPr id="133126" name="Rectangle 2"/>
          <p:cNvSpPr>
            <a:spLocks noGrp="1" noRot="1" noChangeAspect="1" noChangeArrowheads="1" noTextEdit="1"/>
          </p:cNvSpPr>
          <p:nvPr>
            <p:ph type="sldImg"/>
          </p:nvPr>
        </p:nvSpPr>
        <p:spPr>
          <a:ln/>
        </p:spPr>
      </p:sp>
      <p:sp>
        <p:nvSpPr>
          <p:cNvPr id="133127" name="Rectangle 3"/>
          <p:cNvSpPr>
            <a:spLocks noGrp="1" noChangeArrowheads="1"/>
          </p:cNvSpPr>
          <p:nvPr>
            <p:ph type="body" idx="1"/>
          </p:nvPr>
        </p:nvSpPr>
        <p:spPr>
          <a:xfrm>
            <a:off x="934720" y="4415790"/>
            <a:ext cx="5140960" cy="4183380"/>
          </a:xfrm>
        </p:spPr>
        <p:txBody>
          <a:bodyPr lIns="93547" tIns="46773" rIns="93547" bIns="46773"/>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smtClean="0"/>
              <a:t>Presentation to CFAR Community Advisory Board</a:t>
            </a:r>
            <a:endParaRPr lang="en-US"/>
          </a:p>
        </p:txBody>
      </p:sp>
      <p:sp>
        <p:nvSpPr>
          <p:cNvPr id="9" name="Rectangle 3"/>
          <p:cNvSpPr>
            <a:spLocks noGrp="1" noChangeArrowheads="1"/>
          </p:cNvSpPr>
          <p:nvPr>
            <p:ph type="dt" idx="1"/>
          </p:nvPr>
        </p:nvSpPr>
        <p:spPr>
          <a:ln/>
        </p:spPr>
        <p:txBody>
          <a:bodyPr/>
          <a:lstStyle/>
          <a:p>
            <a:r>
              <a:rPr lang="en-US" smtClean="0"/>
              <a:t>4/16/2015</a:t>
            </a:r>
            <a:endParaRPr lang="en-US"/>
          </a:p>
        </p:txBody>
      </p:sp>
      <p:sp>
        <p:nvSpPr>
          <p:cNvPr id="10" name="Rectangle 6"/>
          <p:cNvSpPr>
            <a:spLocks noGrp="1" noChangeArrowheads="1"/>
          </p:cNvSpPr>
          <p:nvPr>
            <p:ph type="ftr" sz="quarter" idx="4"/>
          </p:nvPr>
        </p:nvSpPr>
        <p:spPr>
          <a:ln/>
        </p:spPr>
        <p:txBody>
          <a:bodyPr/>
          <a:lstStyle/>
          <a:p>
            <a:r>
              <a:rPr lang="en-US" smtClean="0"/>
              <a:t>Cathryn L. Samples, MD, MPH, AAHIVS</a:t>
            </a:r>
            <a:endParaRPr lang="en-US"/>
          </a:p>
        </p:txBody>
      </p:sp>
      <p:sp>
        <p:nvSpPr>
          <p:cNvPr id="11" name="Rectangle 7"/>
          <p:cNvSpPr>
            <a:spLocks noGrp="1" noChangeArrowheads="1"/>
          </p:cNvSpPr>
          <p:nvPr>
            <p:ph type="sldNum" sz="quarter" idx="5"/>
          </p:nvPr>
        </p:nvSpPr>
        <p:spPr>
          <a:ln/>
        </p:spPr>
        <p:txBody>
          <a:bodyPr/>
          <a:lstStyle/>
          <a:p>
            <a:fld id="{A4749ABE-F7DE-4430-89C7-EDD243E0EDDA}" type="slidenum">
              <a:rPr lang="en-US"/>
              <a:pPr/>
              <a:t>31</a:t>
            </a:fld>
            <a:endParaRPr lang="en-US"/>
          </a:p>
        </p:txBody>
      </p:sp>
      <p:sp>
        <p:nvSpPr>
          <p:cNvPr id="139266" name="Rectangle 2"/>
          <p:cNvSpPr txBox="1">
            <a:spLocks noGrp="1" noChangeArrowheads="1"/>
          </p:cNvSpPr>
          <p:nvPr/>
        </p:nvSpPr>
        <p:spPr bwMode="auto">
          <a:xfrm>
            <a:off x="0" y="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7" tIns="46773" rIns="93547" bIns="46773"/>
          <a:lstStyle>
            <a:lvl1pPr defTabSz="917575">
              <a:defRPr>
                <a:solidFill>
                  <a:schemeClr val="tx1"/>
                </a:solidFill>
                <a:latin typeface="Arial" pitchFamily="34" charset="0"/>
              </a:defRPr>
            </a:lvl1pPr>
            <a:lvl2pPr marL="728663" indent="-279400" defTabSz="917575">
              <a:defRPr>
                <a:solidFill>
                  <a:schemeClr val="tx1"/>
                </a:solidFill>
                <a:latin typeface="Arial" pitchFamily="34" charset="0"/>
              </a:defRPr>
            </a:lvl2pPr>
            <a:lvl3pPr marL="1122363" indent="-225425" defTabSz="917575">
              <a:defRPr>
                <a:solidFill>
                  <a:schemeClr val="tx1"/>
                </a:solidFill>
                <a:latin typeface="Arial" pitchFamily="34" charset="0"/>
              </a:defRPr>
            </a:lvl3pPr>
            <a:lvl4pPr marL="1570038" indent="-223838" defTabSz="917575">
              <a:defRPr>
                <a:solidFill>
                  <a:schemeClr val="tx1"/>
                </a:solidFill>
                <a:latin typeface="Arial" pitchFamily="34" charset="0"/>
              </a:defRPr>
            </a:lvl4pPr>
            <a:lvl5pPr marL="2019300" indent="-225425" defTabSz="917575">
              <a:defRPr>
                <a:solidFill>
                  <a:schemeClr val="tx1"/>
                </a:solidFill>
                <a:latin typeface="Arial" pitchFamily="34" charset="0"/>
              </a:defRPr>
            </a:lvl5pPr>
            <a:lvl6pPr marL="2476500" indent="-225425" defTabSz="917575" fontAlgn="base">
              <a:spcBef>
                <a:spcPct val="0"/>
              </a:spcBef>
              <a:spcAft>
                <a:spcPct val="0"/>
              </a:spcAft>
              <a:defRPr>
                <a:solidFill>
                  <a:schemeClr val="tx1"/>
                </a:solidFill>
                <a:latin typeface="Arial" pitchFamily="34" charset="0"/>
              </a:defRPr>
            </a:lvl6pPr>
            <a:lvl7pPr marL="2933700" indent="-225425" defTabSz="917575" fontAlgn="base">
              <a:spcBef>
                <a:spcPct val="0"/>
              </a:spcBef>
              <a:spcAft>
                <a:spcPct val="0"/>
              </a:spcAft>
              <a:defRPr>
                <a:solidFill>
                  <a:schemeClr val="tx1"/>
                </a:solidFill>
                <a:latin typeface="Arial" pitchFamily="34" charset="0"/>
              </a:defRPr>
            </a:lvl7pPr>
            <a:lvl8pPr marL="3390900" indent="-225425" defTabSz="917575" fontAlgn="base">
              <a:spcBef>
                <a:spcPct val="0"/>
              </a:spcBef>
              <a:spcAft>
                <a:spcPct val="0"/>
              </a:spcAft>
              <a:defRPr>
                <a:solidFill>
                  <a:schemeClr val="tx1"/>
                </a:solidFill>
                <a:latin typeface="Arial" pitchFamily="34" charset="0"/>
              </a:defRPr>
            </a:lvl8pPr>
            <a:lvl9pPr marL="3848100" indent="-225425" defTabSz="917575" fontAlgn="base">
              <a:spcBef>
                <a:spcPct val="0"/>
              </a:spcBef>
              <a:spcAft>
                <a:spcPct val="0"/>
              </a:spcAft>
              <a:defRPr>
                <a:solidFill>
                  <a:schemeClr val="tx1"/>
                </a:solidFill>
                <a:latin typeface="Arial" pitchFamily="34" charset="0"/>
              </a:defRPr>
            </a:lvl9pPr>
          </a:lstStyle>
          <a:p>
            <a:pPr eaLnBrk="1" hangingPunct="1"/>
            <a:r>
              <a:rPr lang="en-US" sz="1200">
                <a:ea typeface="Arial Unicode MS" pitchFamily="34" charset="-128"/>
                <a:cs typeface="Arial Unicode MS" pitchFamily="34" charset="-128"/>
              </a:rPr>
              <a:t>Cathryn L. Samples, MD, MPH, AAHIVS</a:t>
            </a:r>
          </a:p>
        </p:txBody>
      </p:sp>
      <p:sp>
        <p:nvSpPr>
          <p:cNvPr id="139267" name="Rectangle 3"/>
          <p:cNvSpPr txBox="1">
            <a:spLocks noGrp="1" noChangeArrowheads="1"/>
          </p:cNvSpPr>
          <p:nvPr/>
        </p:nvSpPr>
        <p:spPr bwMode="auto">
          <a:xfrm>
            <a:off x="3970938" y="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7" tIns="46773" rIns="93547" bIns="46773"/>
          <a:lstStyle>
            <a:lvl1pPr defTabSz="917575">
              <a:defRPr>
                <a:solidFill>
                  <a:schemeClr val="tx1"/>
                </a:solidFill>
                <a:latin typeface="Arial" pitchFamily="34" charset="0"/>
              </a:defRPr>
            </a:lvl1pPr>
            <a:lvl2pPr marL="728663" indent="-279400" defTabSz="917575">
              <a:defRPr>
                <a:solidFill>
                  <a:schemeClr val="tx1"/>
                </a:solidFill>
                <a:latin typeface="Arial" pitchFamily="34" charset="0"/>
              </a:defRPr>
            </a:lvl2pPr>
            <a:lvl3pPr marL="1122363" indent="-225425" defTabSz="917575">
              <a:defRPr>
                <a:solidFill>
                  <a:schemeClr val="tx1"/>
                </a:solidFill>
                <a:latin typeface="Arial" pitchFamily="34" charset="0"/>
              </a:defRPr>
            </a:lvl3pPr>
            <a:lvl4pPr marL="1570038" indent="-223838" defTabSz="917575">
              <a:defRPr>
                <a:solidFill>
                  <a:schemeClr val="tx1"/>
                </a:solidFill>
                <a:latin typeface="Arial" pitchFamily="34" charset="0"/>
              </a:defRPr>
            </a:lvl4pPr>
            <a:lvl5pPr marL="2019300" indent="-225425" defTabSz="917575">
              <a:defRPr>
                <a:solidFill>
                  <a:schemeClr val="tx1"/>
                </a:solidFill>
                <a:latin typeface="Arial" pitchFamily="34" charset="0"/>
              </a:defRPr>
            </a:lvl5pPr>
            <a:lvl6pPr marL="2476500" indent="-225425" defTabSz="917575" fontAlgn="base">
              <a:spcBef>
                <a:spcPct val="0"/>
              </a:spcBef>
              <a:spcAft>
                <a:spcPct val="0"/>
              </a:spcAft>
              <a:defRPr>
                <a:solidFill>
                  <a:schemeClr val="tx1"/>
                </a:solidFill>
                <a:latin typeface="Arial" pitchFamily="34" charset="0"/>
              </a:defRPr>
            </a:lvl6pPr>
            <a:lvl7pPr marL="2933700" indent="-225425" defTabSz="917575" fontAlgn="base">
              <a:spcBef>
                <a:spcPct val="0"/>
              </a:spcBef>
              <a:spcAft>
                <a:spcPct val="0"/>
              </a:spcAft>
              <a:defRPr>
                <a:solidFill>
                  <a:schemeClr val="tx1"/>
                </a:solidFill>
                <a:latin typeface="Arial" pitchFamily="34" charset="0"/>
              </a:defRPr>
            </a:lvl7pPr>
            <a:lvl8pPr marL="3390900" indent="-225425" defTabSz="917575" fontAlgn="base">
              <a:spcBef>
                <a:spcPct val="0"/>
              </a:spcBef>
              <a:spcAft>
                <a:spcPct val="0"/>
              </a:spcAft>
              <a:defRPr>
                <a:solidFill>
                  <a:schemeClr val="tx1"/>
                </a:solidFill>
                <a:latin typeface="Arial" pitchFamily="34" charset="0"/>
              </a:defRPr>
            </a:lvl8pPr>
            <a:lvl9pPr marL="3848100" indent="-225425" defTabSz="917575" fontAlgn="base">
              <a:spcBef>
                <a:spcPct val="0"/>
              </a:spcBef>
              <a:spcAft>
                <a:spcPct val="0"/>
              </a:spcAft>
              <a:defRPr>
                <a:solidFill>
                  <a:schemeClr val="tx1"/>
                </a:solidFill>
                <a:latin typeface="Arial" pitchFamily="34" charset="0"/>
              </a:defRPr>
            </a:lvl9pPr>
          </a:lstStyle>
          <a:p>
            <a:pPr algn="r" eaLnBrk="1" hangingPunct="1"/>
            <a:r>
              <a:rPr lang="en-US" sz="1200">
                <a:ea typeface="Arial Unicode MS" pitchFamily="34" charset="-128"/>
                <a:cs typeface="Arial Unicode MS" pitchFamily="34" charset="-128"/>
              </a:rPr>
              <a:t>5-13-2011</a:t>
            </a:r>
          </a:p>
        </p:txBody>
      </p:sp>
      <p:sp>
        <p:nvSpPr>
          <p:cNvPr id="139268" name="Rectangle 6"/>
          <p:cNvSpPr txBox="1">
            <a:spLocks noGrp="1" noChangeArrowheads="1"/>
          </p:cNvSpPr>
          <p:nvPr/>
        </p:nvSpPr>
        <p:spPr bwMode="auto">
          <a:xfrm>
            <a:off x="0"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7" tIns="46773" rIns="93547" bIns="46773" anchor="b"/>
          <a:lstStyle>
            <a:lvl1pPr defTabSz="917575">
              <a:defRPr>
                <a:solidFill>
                  <a:schemeClr val="tx1"/>
                </a:solidFill>
                <a:latin typeface="Arial" pitchFamily="34" charset="0"/>
              </a:defRPr>
            </a:lvl1pPr>
            <a:lvl2pPr marL="728663" indent="-279400" defTabSz="917575">
              <a:defRPr>
                <a:solidFill>
                  <a:schemeClr val="tx1"/>
                </a:solidFill>
                <a:latin typeface="Arial" pitchFamily="34" charset="0"/>
              </a:defRPr>
            </a:lvl2pPr>
            <a:lvl3pPr marL="1122363" indent="-225425" defTabSz="917575">
              <a:defRPr>
                <a:solidFill>
                  <a:schemeClr val="tx1"/>
                </a:solidFill>
                <a:latin typeface="Arial" pitchFamily="34" charset="0"/>
              </a:defRPr>
            </a:lvl3pPr>
            <a:lvl4pPr marL="1570038" indent="-223838" defTabSz="917575">
              <a:defRPr>
                <a:solidFill>
                  <a:schemeClr val="tx1"/>
                </a:solidFill>
                <a:latin typeface="Arial" pitchFamily="34" charset="0"/>
              </a:defRPr>
            </a:lvl4pPr>
            <a:lvl5pPr marL="2019300" indent="-225425" defTabSz="917575">
              <a:defRPr>
                <a:solidFill>
                  <a:schemeClr val="tx1"/>
                </a:solidFill>
                <a:latin typeface="Arial" pitchFamily="34" charset="0"/>
              </a:defRPr>
            </a:lvl5pPr>
            <a:lvl6pPr marL="2476500" indent="-225425" defTabSz="917575" fontAlgn="base">
              <a:spcBef>
                <a:spcPct val="0"/>
              </a:spcBef>
              <a:spcAft>
                <a:spcPct val="0"/>
              </a:spcAft>
              <a:defRPr>
                <a:solidFill>
                  <a:schemeClr val="tx1"/>
                </a:solidFill>
                <a:latin typeface="Arial" pitchFamily="34" charset="0"/>
              </a:defRPr>
            </a:lvl6pPr>
            <a:lvl7pPr marL="2933700" indent="-225425" defTabSz="917575" fontAlgn="base">
              <a:spcBef>
                <a:spcPct val="0"/>
              </a:spcBef>
              <a:spcAft>
                <a:spcPct val="0"/>
              </a:spcAft>
              <a:defRPr>
                <a:solidFill>
                  <a:schemeClr val="tx1"/>
                </a:solidFill>
                <a:latin typeface="Arial" pitchFamily="34" charset="0"/>
              </a:defRPr>
            </a:lvl7pPr>
            <a:lvl8pPr marL="3390900" indent="-225425" defTabSz="917575" fontAlgn="base">
              <a:spcBef>
                <a:spcPct val="0"/>
              </a:spcBef>
              <a:spcAft>
                <a:spcPct val="0"/>
              </a:spcAft>
              <a:defRPr>
                <a:solidFill>
                  <a:schemeClr val="tx1"/>
                </a:solidFill>
                <a:latin typeface="Arial" pitchFamily="34" charset="0"/>
              </a:defRPr>
            </a:lvl8pPr>
            <a:lvl9pPr marL="3848100" indent="-225425" defTabSz="917575" fontAlgn="base">
              <a:spcBef>
                <a:spcPct val="0"/>
              </a:spcBef>
              <a:spcAft>
                <a:spcPct val="0"/>
              </a:spcAft>
              <a:defRPr>
                <a:solidFill>
                  <a:schemeClr val="tx1"/>
                </a:solidFill>
                <a:latin typeface="Arial" pitchFamily="34" charset="0"/>
              </a:defRPr>
            </a:lvl9pPr>
          </a:lstStyle>
          <a:p>
            <a:pPr eaLnBrk="1" hangingPunct="1"/>
            <a:r>
              <a:rPr lang="en-US" sz="1200">
                <a:ea typeface="Arial Unicode MS" pitchFamily="34" charset="-128"/>
                <a:cs typeface="Arial Unicode MS" pitchFamily="34" charset="-128"/>
              </a:rPr>
              <a:t>Adolescent Summit: Plenary</a:t>
            </a:r>
          </a:p>
        </p:txBody>
      </p:sp>
      <p:sp>
        <p:nvSpPr>
          <p:cNvPr id="139269"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7" tIns="46773" rIns="93547" bIns="46773" anchor="b"/>
          <a:lstStyle>
            <a:lvl1pPr defTabSz="917575">
              <a:defRPr>
                <a:solidFill>
                  <a:schemeClr val="tx1"/>
                </a:solidFill>
                <a:latin typeface="Arial" pitchFamily="34" charset="0"/>
              </a:defRPr>
            </a:lvl1pPr>
            <a:lvl2pPr marL="728663" indent="-279400" defTabSz="917575">
              <a:defRPr>
                <a:solidFill>
                  <a:schemeClr val="tx1"/>
                </a:solidFill>
                <a:latin typeface="Arial" pitchFamily="34" charset="0"/>
              </a:defRPr>
            </a:lvl2pPr>
            <a:lvl3pPr marL="1122363" indent="-225425" defTabSz="917575">
              <a:defRPr>
                <a:solidFill>
                  <a:schemeClr val="tx1"/>
                </a:solidFill>
                <a:latin typeface="Arial" pitchFamily="34" charset="0"/>
              </a:defRPr>
            </a:lvl3pPr>
            <a:lvl4pPr marL="1570038" indent="-223838" defTabSz="917575">
              <a:defRPr>
                <a:solidFill>
                  <a:schemeClr val="tx1"/>
                </a:solidFill>
                <a:latin typeface="Arial" pitchFamily="34" charset="0"/>
              </a:defRPr>
            </a:lvl4pPr>
            <a:lvl5pPr marL="2019300" indent="-225425" defTabSz="917575">
              <a:defRPr>
                <a:solidFill>
                  <a:schemeClr val="tx1"/>
                </a:solidFill>
                <a:latin typeface="Arial" pitchFamily="34" charset="0"/>
              </a:defRPr>
            </a:lvl5pPr>
            <a:lvl6pPr marL="2476500" indent="-225425" defTabSz="917575" fontAlgn="base">
              <a:spcBef>
                <a:spcPct val="0"/>
              </a:spcBef>
              <a:spcAft>
                <a:spcPct val="0"/>
              </a:spcAft>
              <a:defRPr>
                <a:solidFill>
                  <a:schemeClr val="tx1"/>
                </a:solidFill>
                <a:latin typeface="Arial" pitchFamily="34" charset="0"/>
              </a:defRPr>
            </a:lvl6pPr>
            <a:lvl7pPr marL="2933700" indent="-225425" defTabSz="917575" fontAlgn="base">
              <a:spcBef>
                <a:spcPct val="0"/>
              </a:spcBef>
              <a:spcAft>
                <a:spcPct val="0"/>
              </a:spcAft>
              <a:defRPr>
                <a:solidFill>
                  <a:schemeClr val="tx1"/>
                </a:solidFill>
                <a:latin typeface="Arial" pitchFamily="34" charset="0"/>
              </a:defRPr>
            </a:lvl7pPr>
            <a:lvl8pPr marL="3390900" indent="-225425" defTabSz="917575" fontAlgn="base">
              <a:spcBef>
                <a:spcPct val="0"/>
              </a:spcBef>
              <a:spcAft>
                <a:spcPct val="0"/>
              </a:spcAft>
              <a:defRPr>
                <a:solidFill>
                  <a:schemeClr val="tx1"/>
                </a:solidFill>
                <a:latin typeface="Arial" pitchFamily="34" charset="0"/>
              </a:defRPr>
            </a:lvl8pPr>
            <a:lvl9pPr marL="3848100" indent="-225425" defTabSz="917575" fontAlgn="base">
              <a:spcBef>
                <a:spcPct val="0"/>
              </a:spcBef>
              <a:spcAft>
                <a:spcPct val="0"/>
              </a:spcAft>
              <a:defRPr>
                <a:solidFill>
                  <a:schemeClr val="tx1"/>
                </a:solidFill>
                <a:latin typeface="Arial" pitchFamily="34" charset="0"/>
              </a:defRPr>
            </a:lvl9pPr>
          </a:lstStyle>
          <a:p>
            <a:pPr algn="r" eaLnBrk="1" hangingPunct="1"/>
            <a:fld id="{AA5E52B0-1F9D-43D9-B7E9-EC0D00B49FC4}" type="slidenum">
              <a:rPr lang="en-US" sz="1200">
                <a:ea typeface="Arial Unicode MS" pitchFamily="34" charset="-128"/>
                <a:cs typeface="Arial Unicode MS" pitchFamily="34" charset="-128"/>
              </a:rPr>
              <a:pPr algn="r" eaLnBrk="1" hangingPunct="1"/>
              <a:t>31</a:t>
            </a:fld>
            <a:endParaRPr lang="en-US" sz="1200">
              <a:ea typeface="Arial Unicode MS" pitchFamily="34" charset="-128"/>
              <a:cs typeface="Arial Unicode MS" pitchFamily="34" charset="-128"/>
            </a:endParaRPr>
          </a:p>
        </p:txBody>
      </p:sp>
      <p:sp>
        <p:nvSpPr>
          <p:cNvPr id="139270" name="Rectangle 2"/>
          <p:cNvSpPr>
            <a:spLocks noGrp="1" noRot="1" noChangeAspect="1" noChangeArrowheads="1" noTextEdit="1"/>
          </p:cNvSpPr>
          <p:nvPr>
            <p:ph type="sldImg"/>
          </p:nvPr>
        </p:nvSpPr>
        <p:spPr>
          <a:ln/>
        </p:spPr>
      </p:sp>
      <p:sp>
        <p:nvSpPr>
          <p:cNvPr id="139271" name="Rectangle 3"/>
          <p:cNvSpPr>
            <a:spLocks noGrp="1" noChangeArrowheads="1"/>
          </p:cNvSpPr>
          <p:nvPr>
            <p:ph type="body" idx="1"/>
          </p:nvPr>
        </p:nvSpPr>
        <p:spPr>
          <a:xfrm>
            <a:off x="934720" y="4415790"/>
            <a:ext cx="5140960" cy="4183380"/>
          </a:xfrm>
        </p:spPr>
        <p:txBody>
          <a:bodyPr lIns="93547" tIns="46773" rIns="93547" bIns="46773"/>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smtClean="0"/>
              <a:t>Presentation to CFAR Community Advisory Board</a:t>
            </a:r>
            <a:endParaRPr lang="en-US"/>
          </a:p>
        </p:txBody>
      </p:sp>
      <p:sp>
        <p:nvSpPr>
          <p:cNvPr id="6" name="Rectangle 3"/>
          <p:cNvSpPr>
            <a:spLocks noGrp="1" noChangeArrowheads="1"/>
          </p:cNvSpPr>
          <p:nvPr>
            <p:ph type="dt" idx="1"/>
          </p:nvPr>
        </p:nvSpPr>
        <p:spPr>
          <a:ln/>
        </p:spPr>
        <p:txBody>
          <a:bodyPr/>
          <a:lstStyle/>
          <a:p>
            <a:r>
              <a:rPr lang="en-US" smtClean="0"/>
              <a:t>4/16/2015</a:t>
            </a:r>
            <a:endParaRPr lang="en-US"/>
          </a:p>
        </p:txBody>
      </p:sp>
      <p:sp>
        <p:nvSpPr>
          <p:cNvPr id="8" name="Rectangle 6"/>
          <p:cNvSpPr>
            <a:spLocks noGrp="1" noChangeArrowheads="1"/>
          </p:cNvSpPr>
          <p:nvPr>
            <p:ph type="ftr" sz="quarter" idx="4"/>
          </p:nvPr>
        </p:nvSpPr>
        <p:spPr>
          <a:ln/>
        </p:spPr>
        <p:txBody>
          <a:bodyPr/>
          <a:lstStyle/>
          <a:p>
            <a:r>
              <a:rPr lang="en-US" smtClean="0"/>
              <a:t>Cathryn L. Samples, MD, MPH, AAHIVS</a:t>
            </a:r>
            <a:endParaRPr lang="en-US"/>
          </a:p>
        </p:txBody>
      </p:sp>
      <p:sp>
        <p:nvSpPr>
          <p:cNvPr id="9" name="Rectangle 7"/>
          <p:cNvSpPr>
            <a:spLocks noGrp="1" noChangeArrowheads="1"/>
          </p:cNvSpPr>
          <p:nvPr>
            <p:ph type="sldNum" sz="quarter" idx="5"/>
          </p:nvPr>
        </p:nvSpPr>
        <p:spPr>
          <a:ln/>
        </p:spPr>
        <p:txBody>
          <a:bodyPr/>
          <a:lstStyle/>
          <a:p>
            <a:fld id="{CDB1EE7E-D663-407B-ADDC-1CF7BCBAFFFF}" type="slidenum">
              <a:rPr lang="en-US"/>
              <a:pPr/>
              <a:t>33</a:t>
            </a:fld>
            <a:endParaRPr lang="en-US"/>
          </a:p>
        </p:txBody>
      </p:sp>
      <p:sp>
        <p:nvSpPr>
          <p:cNvPr id="7" name="Rectangle 7"/>
          <p:cNvSpPr txBox="1">
            <a:spLocks noGrp="1" noChangeArrowheads="1"/>
          </p:cNvSpPr>
          <p:nvPr/>
        </p:nvSpPr>
        <p:spPr>
          <a:xfrm>
            <a:off x="3970938" y="8829967"/>
            <a:ext cx="3037840" cy="464820"/>
          </a:xfrm>
          <a:prstGeom prst="rect">
            <a:avLst/>
          </a:prstGeom>
          <a:noFill/>
        </p:spPr>
        <p:txBody>
          <a:bodyPr lIns="93177" tIns="46589" rIns="93177" bIns="46589" anchor="b"/>
          <a:lstStyle/>
          <a:p>
            <a:pPr algn="r">
              <a:defRPr/>
            </a:pPr>
            <a:fld id="{8266BCE5-E7CA-4F9E-97FC-DD0BFEFF457B}" type="slidenum">
              <a:rPr lang="en-US" sz="1200"/>
              <a:pPr algn="r">
                <a:defRPr/>
              </a:pPr>
              <a:t>33</a:t>
            </a:fld>
            <a:endParaRPr lang="en-US" sz="120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i="1" smtClean="0"/>
              <a:t>ART, antiretroviral therapy; DHHS, Department of Health and Human Services; VL, viral load.</a:t>
            </a:r>
          </a:p>
          <a:p>
            <a:pPr eaLnBrk="1" hangingPunct="1">
              <a:spcBef>
                <a:spcPct val="0"/>
              </a:spcBef>
            </a:pPr>
            <a:endParaRPr lang="en-US" i="1" smtClean="0"/>
          </a:p>
          <a:p>
            <a:r>
              <a:rPr lang="en-US" smtClean="0"/>
              <a:t>An overview of the DHHS guidelines over time highlights the evolution in both our understanding of the natural history of HIV and the advances in HIV therapy. Generally, there has been a movement toward recommending antiretroviral therapy for broader populations of patients over time. Looking specifically at patients with high CD4+ cell counts (&gt; 500 cells/mm</a:t>
            </a:r>
            <a:r>
              <a:rPr lang="en-US" baseline="30000" smtClean="0"/>
              <a:t>3</a:t>
            </a:r>
            <a:r>
              <a:rPr lang="en-US" smtClean="0"/>
              <a:t>), one sees that the threshold for considering initiation of antiretroviral therapy increased from 1998-2006, reflecting an increasing recognition of the long-term toxicities associated with the available regimens. However, more recent data indicate that there are benefits to starting antiretroviral therapy at high CD4+ cell counts both for maintaining strong immune function and reducing the likelihood of treatment-related adverse events. Moreover, the introduction of less toxic antiretroviral agents has somewhat diminished that concern. These factors have led to the movement toward treating nearly all patients, including those with higher CD4+ cell counts. </a:t>
            </a:r>
          </a:p>
          <a:p>
            <a:r>
              <a:rPr lang="en-US" smtClean="0"/>
              <a:t> </a:t>
            </a:r>
          </a:p>
          <a:p>
            <a:r>
              <a:rPr lang="en-US" smtClean="0"/>
              <a:t>At the other end of the spectrum, antiretroviral therapy has always been recommended for patients with low CD4+ cell counts or, notably, those with symptomatic disease. Thus, even before the recommendation to initiate antiretroviral therapy regardless of CD4+ cell count, a patient with a high CD4+ cell count would still be recommended to start antiretroviral therapy on the basis of even subtle HIV-related symptoms, which could include chronic fatigue, night sweats, diarrhea, weight loss, or others. </a:t>
            </a:r>
            <a:endParaRPr lang="en-US" i="1"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870BA4-7DAC-4E35-8641-407E92444A6A}" type="slidenum">
              <a:rPr lang="en-US" smtClean="0"/>
              <a:pPr fontAlgn="base">
                <a:spcBef>
                  <a:spcPct val="0"/>
                </a:spcBef>
                <a:spcAft>
                  <a:spcPct val="0"/>
                </a:spcAft>
                <a:defRPr/>
              </a:pPr>
              <a:t>34</a:t>
            </a:fld>
            <a:endParaRPr lang="en-US" smtClean="0"/>
          </a:p>
        </p:txBody>
      </p:sp>
      <p:sp>
        <p:nvSpPr>
          <p:cNvPr id="5" name="Footer Placeholder 4"/>
          <p:cNvSpPr>
            <a:spLocks noGrp="1"/>
          </p:cNvSpPr>
          <p:nvPr>
            <p:ph type="ftr" sz="quarter" idx="10"/>
          </p:nvPr>
        </p:nvSpPr>
        <p:spPr/>
        <p:txBody>
          <a:bodyPr/>
          <a:lstStyle/>
          <a:p>
            <a:r>
              <a:rPr lang="en-US" smtClean="0"/>
              <a:t>Cathryn L. Samples, MD, MPH, AAHIVS</a:t>
            </a:r>
            <a:endParaRPr lang="en-US"/>
          </a:p>
        </p:txBody>
      </p:sp>
      <p:sp>
        <p:nvSpPr>
          <p:cNvPr id="6" name="Header Placeholder 5"/>
          <p:cNvSpPr>
            <a:spLocks noGrp="1"/>
          </p:cNvSpPr>
          <p:nvPr>
            <p:ph type="hdr" sz="quarter" idx="11"/>
          </p:nvPr>
        </p:nvSpPr>
        <p:spPr/>
        <p:txBody>
          <a:bodyPr/>
          <a:lstStyle/>
          <a:p>
            <a:r>
              <a:rPr lang="en-US" smtClean="0"/>
              <a:t>Presentation to CFAR Community Advisory Board</a:t>
            </a:r>
            <a:endParaRPr lang="en-US"/>
          </a:p>
        </p:txBody>
      </p:sp>
      <p:sp>
        <p:nvSpPr>
          <p:cNvPr id="2" name="Date Placeholder 1"/>
          <p:cNvSpPr>
            <a:spLocks noGrp="1"/>
          </p:cNvSpPr>
          <p:nvPr>
            <p:ph type="dt" idx="12"/>
          </p:nvPr>
        </p:nvSpPr>
        <p:spPr/>
        <p:txBody>
          <a:bodyPr/>
          <a:lstStyle/>
          <a:p>
            <a:r>
              <a:rPr lang="en-US" smtClean="0"/>
              <a:t>4/16/2015</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smtClean="0"/>
              <a:t>Presentation to CFAR Community Advisory Board</a:t>
            </a:r>
            <a:endParaRPr lang="en-US"/>
          </a:p>
        </p:txBody>
      </p:sp>
      <p:sp>
        <p:nvSpPr>
          <p:cNvPr id="6" name="Rectangle 3"/>
          <p:cNvSpPr>
            <a:spLocks noGrp="1" noChangeArrowheads="1"/>
          </p:cNvSpPr>
          <p:nvPr>
            <p:ph type="dt" idx="1"/>
          </p:nvPr>
        </p:nvSpPr>
        <p:spPr>
          <a:ln/>
        </p:spPr>
        <p:txBody>
          <a:bodyPr/>
          <a:lstStyle/>
          <a:p>
            <a:r>
              <a:rPr lang="en-US" smtClean="0"/>
              <a:t>4/16/2015</a:t>
            </a:r>
            <a:endParaRPr lang="en-US"/>
          </a:p>
        </p:txBody>
      </p:sp>
      <p:sp>
        <p:nvSpPr>
          <p:cNvPr id="8" name="Rectangle 6"/>
          <p:cNvSpPr>
            <a:spLocks noGrp="1" noChangeArrowheads="1"/>
          </p:cNvSpPr>
          <p:nvPr>
            <p:ph type="ftr" sz="quarter" idx="4"/>
          </p:nvPr>
        </p:nvSpPr>
        <p:spPr>
          <a:ln/>
        </p:spPr>
        <p:txBody>
          <a:bodyPr/>
          <a:lstStyle/>
          <a:p>
            <a:r>
              <a:rPr lang="en-US" smtClean="0"/>
              <a:t>Cathryn L. Samples, MD, MPH, AAHIVS</a:t>
            </a:r>
            <a:endParaRPr lang="en-US"/>
          </a:p>
        </p:txBody>
      </p:sp>
      <p:sp>
        <p:nvSpPr>
          <p:cNvPr id="9" name="Rectangle 7"/>
          <p:cNvSpPr>
            <a:spLocks noGrp="1" noChangeArrowheads="1"/>
          </p:cNvSpPr>
          <p:nvPr>
            <p:ph type="sldNum" sz="quarter" idx="5"/>
          </p:nvPr>
        </p:nvSpPr>
        <p:spPr>
          <a:ln/>
        </p:spPr>
        <p:txBody>
          <a:bodyPr/>
          <a:lstStyle/>
          <a:p>
            <a:fld id="{BCF7230B-3BD6-459E-97EF-C9AD38CE65BA}" type="slidenum">
              <a:rPr lang="en-US"/>
              <a:pPr/>
              <a:t>36</a:t>
            </a:fld>
            <a:endParaRPr lang="en-US"/>
          </a:p>
        </p:txBody>
      </p:sp>
      <p:sp>
        <p:nvSpPr>
          <p:cNvPr id="7" name="Rectangle 7"/>
          <p:cNvSpPr txBox="1">
            <a:spLocks noGrp="1" noChangeArrowheads="1"/>
          </p:cNvSpPr>
          <p:nvPr/>
        </p:nvSpPr>
        <p:spPr>
          <a:xfrm>
            <a:off x="3970938" y="8829967"/>
            <a:ext cx="3037840" cy="464820"/>
          </a:xfrm>
          <a:prstGeom prst="rect">
            <a:avLst/>
          </a:prstGeom>
          <a:noFill/>
        </p:spPr>
        <p:txBody>
          <a:bodyPr lIns="93177" tIns="46589" rIns="93177" bIns="46589" anchor="b"/>
          <a:lstStyle/>
          <a:p>
            <a:pPr algn="r">
              <a:defRPr/>
            </a:pPr>
            <a:fld id="{7B710E21-2A1C-4218-B990-84B6A23DDEF6}" type="slidenum">
              <a:rPr lang="en-US" sz="1200"/>
              <a:pPr algn="r">
                <a:defRPr/>
              </a:pPr>
              <a:t>36</a:t>
            </a:fld>
            <a:endParaRPr lang="en-US" sz="120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p:txBody>
          <a:bodyPr/>
          <a:lstStyle/>
          <a:p>
            <a:pPr lvl="1"/>
            <a:r>
              <a:rPr lang="en-US"/>
              <a:t>The decision to begin therapy for the asymptomatic</a:t>
            </a:r>
          </a:p>
          <a:p>
            <a:pPr lvl="1"/>
            <a:r>
              <a:rPr lang="en-US"/>
              <a:t>patient is complex and must be made in the setting of</a:t>
            </a:r>
          </a:p>
          <a:p>
            <a:pPr lvl="1"/>
            <a:r>
              <a:rPr lang="en-US"/>
              <a:t>careful patient counseling and education.</a:t>
            </a:r>
          </a:p>
          <a:p>
            <a:pPr lvl="1"/>
            <a:r>
              <a:rPr lang="en-US"/>
              <a:t>Considerations of initiating antiretroviral therapy</a:t>
            </a:r>
          </a:p>
          <a:p>
            <a:pPr lvl="1"/>
            <a:r>
              <a:rPr lang="en-US"/>
              <a:t>should be primarily based on the prognosis of diseasefree</a:t>
            </a:r>
          </a:p>
          <a:p>
            <a:pPr lvl="1"/>
            <a:r>
              <a:rPr lang="en-US"/>
              <a:t>survival as determined by baseline CD4+ T cell</a:t>
            </a:r>
          </a:p>
          <a:p>
            <a:pPr lvl="1"/>
            <a:r>
              <a:rPr lang="en-US"/>
              <a:t>count </a:t>
            </a:r>
            <a:r>
              <a:rPr lang="en-US" i="1"/>
              <a:t>[60-62] </a:t>
            </a:r>
            <a:r>
              <a:rPr lang="en-US"/>
              <a:t>(</a:t>
            </a:r>
            <a:r>
              <a:rPr lang="en-US" b="1"/>
              <a:t>Figure A </a:t>
            </a:r>
            <a:r>
              <a:rPr lang="en-US"/>
              <a:t>and </a:t>
            </a:r>
            <a:r>
              <a:rPr lang="en-US" b="1"/>
              <a:t>Tables 4a</a:t>
            </a:r>
            <a:r>
              <a:rPr lang="en-US"/>
              <a:t>, </a:t>
            </a:r>
            <a:r>
              <a:rPr lang="en-US" b="1"/>
              <a:t>4b</a:t>
            </a:r>
            <a:r>
              <a:rPr lang="en-US"/>
              <a:t>)</a:t>
            </a:r>
            <a:r>
              <a:rPr lang="en-US" i="1"/>
              <a:t>. </a:t>
            </a:r>
            <a:r>
              <a:rPr lang="en-US"/>
              <a:t>Also</a:t>
            </a:r>
          </a:p>
          <a:p>
            <a:pPr lvl="1"/>
            <a:r>
              <a:rPr lang="en-US"/>
              <a:t>important are baseline viral load </a:t>
            </a:r>
            <a:r>
              <a:rPr lang="en-US" i="1"/>
              <a:t>[60-62]</a:t>
            </a:r>
            <a:r>
              <a:rPr lang="en-US"/>
              <a:t>, readiness of</a:t>
            </a:r>
          </a:p>
          <a:p>
            <a:pPr lvl="1"/>
            <a:r>
              <a:rPr lang="en-US"/>
              <a:t>the patient to begin therapy; and assessment of</a:t>
            </a:r>
          </a:p>
          <a:p>
            <a:pPr lvl="1"/>
            <a:r>
              <a:rPr lang="en-US"/>
              <a:t>potential benefits and risks of initiating therapy for</a:t>
            </a:r>
          </a:p>
          <a:p>
            <a:pPr lvl="1"/>
            <a:r>
              <a:rPr lang="en-US"/>
              <a:t>asymptomatic persons, including short-and long-term</a:t>
            </a:r>
          </a:p>
          <a:p>
            <a:pPr lvl="1"/>
            <a:r>
              <a:rPr lang="en-US"/>
              <a:t>adverse drug effects; the likelihood, after counseling</a:t>
            </a:r>
          </a:p>
          <a:p>
            <a:pPr lvl="1"/>
            <a:r>
              <a:rPr lang="en-US"/>
              <a:t>and education, of adherence to the prescribed treatment</a:t>
            </a:r>
          </a:p>
          <a:p>
            <a:pPr lvl="1"/>
            <a:r>
              <a:rPr lang="en-US"/>
              <a:t>regimen.</a:t>
            </a:r>
          </a:p>
          <a:p>
            <a:pPr lvl="1"/>
            <a:r>
              <a:rPr lang="en-US"/>
              <a:t>Recommendations vary according to the CD4 count</a:t>
            </a:r>
          </a:p>
          <a:p>
            <a:pPr lvl="1"/>
            <a:r>
              <a:rPr lang="en-US"/>
              <a:t>and viral load of the patient, as follows.</a:t>
            </a:r>
          </a:p>
          <a:p>
            <a:pPr lvl="1"/>
            <a:r>
              <a:rPr lang="en-US" b="1"/>
              <a:t>&lt;200 CD4+ T cell count, with AIDS-defining illness,</a:t>
            </a:r>
          </a:p>
          <a:p>
            <a:pPr lvl="1"/>
            <a:r>
              <a:rPr lang="en-US" b="1"/>
              <a:t>or symptomatic. </a:t>
            </a:r>
            <a:r>
              <a:rPr lang="en-US"/>
              <a:t>Randomized clinical trials provide</a:t>
            </a:r>
          </a:p>
          <a:p>
            <a:pPr lvl="1"/>
            <a:r>
              <a:rPr lang="en-US"/>
              <a:t>strong evidence of improved survival and reduced</a:t>
            </a:r>
          </a:p>
          <a:p>
            <a:pPr lvl="1"/>
            <a:r>
              <a:rPr lang="en-US"/>
              <a:t>disease progression by treating symptomatic patients</a:t>
            </a:r>
          </a:p>
          <a:p>
            <a:pPr lvl="1"/>
            <a:r>
              <a:rPr lang="en-US"/>
              <a:t>and patients with &lt;200 CD4+ T cells/mm3 </a:t>
            </a:r>
            <a:r>
              <a:rPr lang="en-US" i="1"/>
              <a:t>[63-66].</a:t>
            </a:r>
          </a:p>
          <a:p>
            <a:pPr lvl="1"/>
            <a:r>
              <a:rPr lang="en-US"/>
              <a:t>Observational cohorts indicate a strong relationship</a:t>
            </a:r>
          </a:p>
          <a:p>
            <a:pPr lvl="1"/>
            <a:r>
              <a:rPr lang="en-US"/>
              <a:t>between lower CD4+ T cell counts and higher plasma</a:t>
            </a:r>
          </a:p>
          <a:p>
            <a:pPr lvl="1"/>
            <a:r>
              <a:rPr lang="en-US"/>
              <a:t>HIV RNA levels in terms of risk for progression to</a:t>
            </a:r>
          </a:p>
          <a:p>
            <a:pPr lvl="1"/>
            <a:r>
              <a:rPr lang="en-US"/>
              <a:t>AIDS for untreated persons and antiretroviral-naïve</a:t>
            </a:r>
          </a:p>
          <a:p>
            <a:pPr lvl="1"/>
            <a:r>
              <a:rPr lang="en-US"/>
              <a:t>patients beginning treatment. These data provide strong</a:t>
            </a:r>
          </a:p>
          <a:p>
            <a:pPr lvl="1"/>
            <a:r>
              <a:rPr lang="en-US"/>
              <a:t>support for the conclusion that therapy should be</a:t>
            </a:r>
          </a:p>
          <a:p>
            <a:pPr lvl="1"/>
            <a:r>
              <a:rPr lang="en-US"/>
              <a:t>initiated in patients with CD4+ T cell count &lt;200</a:t>
            </a:r>
          </a:p>
          <a:p>
            <a:pPr lvl="1"/>
            <a:r>
              <a:rPr lang="en-US"/>
              <a:t>cells/mm3 (</a:t>
            </a:r>
            <a:r>
              <a:rPr lang="en-US" b="1"/>
              <a:t>Figure A </a:t>
            </a:r>
            <a:r>
              <a:rPr lang="en-US"/>
              <a:t>and </a:t>
            </a:r>
            <a:r>
              <a:rPr lang="en-US" b="1"/>
              <a:t>Table 4a</a:t>
            </a:r>
            <a:r>
              <a:rPr lang="en-US"/>
              <a:t>) </a:t>
            </a:r>
            <a:r>
              <a:rPr lang="en-US" b="1"/>
              <a:t>(AI) </a:t>
            </a:r>
            <a:r>
              <a:rPr lang="en-US" i="1"/>
              <a:t>[60, 61].</a:t>
            </a:r>
          </a:p>
          <a:p>
            <a:pPr lvl="1"/>
            <a:r>
              <a:rPr lang="en-US" b="1"/>
              <a:t>200-350 CD4+ T cell count, patient</a:t>
            </a:r>
          </a:p>
          <a:p>
            <a:pPr lvl="1"/>
            <a:r>
              <a:rPr lang="en-US" b="1"/>
              <a:t>asymptomatic. </a:t>
            </a:r>
            <a:r>
              <a:rPr lang="en-US"/>
              <a:t>The optimal time to initiate</a:t>
            </a:r>
          </a:p>
          <a:p>
            <a:pPr lvl="1"/>
            <a:r>
              <a:rPr lang="en-US"/>
              <a:t>antiretroviral therapy among asymptomatic patients</a:t>
            </a:r>
          </a:p>
          <a:p>
            <a:pPr lvl="1"/>
            <a:r>
              <a:rPr lang="en-US"/>
              <a:t>with CD4+ T cell counts &gt;200 cells/mm3 is unknown.</a:t>
            </a:r>
          </a:p>
          <a:p>
            <a:pPr lvl="1"/>
            <a:r>
              <a:rPr lang="en-US"/>
              <a:t>For these patients, the strength of the recommendation</a:t>
            </a:r>
          </a:p>
          <a:p>
            <a:pPr lvl="1"/>
            <a:r>
              <a:rPr lang="en-US"/>
              <a:t>for therapy must balance other considerations, such as</a:t>
            </a:r>
          </a:p>
          <a:p>
            <a:pPr lvl="1"/>
            <a:r>
              <a:rPr lang="en-US"/>
              <a:t>patient readiness for treatment and potential drug</a:t>
            </a:r>
          </a:p>
          <a:p>
            <a:pPr lvl="1"/>
            <a:r>
              <a:rPr lang="en-US"/>
              <a:t>toxicities.</a:t>
            </a:r>
          </a:p>
          <a:p>
            <a:pPr lvl="1"/>
            <a:r>
              <a:rPr lang="en-US"/>
              <a:t>After considering available data in terms of the relative</a:t>
            </a:r>
          </a:p>
          <a:p>
            <a:pPr lvl="1"/>
            <a:r>
              <a:rPr lang="en-US"/>
              <a:t>risk for progression to AIDS at certain CD4+ T cell</a:t>
            </a:r>
          </a:p>
          <a:p>
            <a:pPr lvl="1"/>
            <a:r>
              <a:rPr lang="en-US"/>
              <a:t>counts and viral loads, and the potential risks and</a:t>
            </a:r>
          </a:p>
          <a:p>
            <a:pPr lvl="1"/>
            <a:r>
              <a:rPr lang="en-US"/>
              <a:t>benefits associated with initiating therapy, most</a:t>
            </a:r>
          </a:p>
          <a:p>
            <a:pPr lvl="1"/>
            <a:r>
              <a:rPr lang="en-US"/>
              <a:t>specialists in this area believe that the evidence supports</a:t>
            </a:r>
          </a:p>
          <a:p>
            <a:pPr lvl="1"/>
            <a:r>
              <a:rPr lang="en-US"/>
              <a:t>initiating therapy in asymptomatic HIV-infected persons</a:t>
            </a:r>
          </a:p>
          <a:p>
            <a:pPr lvl="1"/>
            <a:r>
              <a:rPr lang="en-US"/>
              <a:t>with a CD4+ T cell count of 200-350 cells/mm3 </a:t>
            </a:r>
            <a:r>
              <a:rPr lang="en-US" b="1"/>
              <a:t>(BII)</a:t>
            </a:r>
            <a:r>
              <a:rPr lang="en-US"/>
              <a:t>.</a:t>
            </a:r>
          </a:p>
          <a:p>
            <a:pPr lvl="1"/>
            <a:r>
              <a:rPr lang="en-US"/>
              <a:t>There is a paucity of data from randomized, controlled</a:t>
            </a:r>
          </a:p>
          <a:p>
            <a:pPr lvl="1"/>
            <a:r>
              <a:rPr lang="en-US"/>
              <a:t>trials concerning clinical endpoints (e.g., the</a:t>
            </a:r>
          </a:p>
          <a:p>
            <a:pPr lvl="1"/>
            <a:r>
              <a:rPr lang="en-US"/>
              <a:t>development of AIDS-defining illnesses or death) for</a:t>
            </a:r>
          </a:p>
          <a:p>
            <a:pPr lvl="1"/>
            <a:r>
              <a:rPr lang="en-US"/>
              <a:t>asymptomatic persons with &gt;200 CD4+ T cells/mm3 to</a:t>
            </a:r>
          </a:p>
          <a:p>
            <a:pPr lvl="1"/>
            <a:r>
              <a:rPr lang="en-US"/>
              <a:t>guide decisions on when to initiate therapy.</a:t>
            </a:r>
          </a:p>
          <a:p>
            <a:pPr lvl="1"/>
            <a:r>
              <a:rPr lang="en-US"/>
              <a:t>Observational data from cohorts of HIV-infected</a:t>
            </a:r>
          </a:p>
          <a:p>
            <a:pPr lvl="1"/>
            <a:r>
              <a:rPr lang="en-US"/>
              <a:t>persons provide some guidance to assist in risk</a:t>
            </a:r>
          </a:p>
          <a:p>
            <a:pPr lvl="1"/>
            <a:r>
              <a:rPr lang="en-US"/>
              <a:t>assessment for disease progression.</a:t>
            </a:r>
          </a:p>
          <a:p>
            <a:pPr lvl="1"/>
            <a:r>
              <a:rPr lang="en-US"/>
              <a:t>One source of observational data comes from cohorts</a:t>
            </a:r>
          </a:p>
          <a:p>
            <a:pPr lvl="1"/>
            <a:r>
              <a:rPr lang="en-US"/>
              <a:t>of untreated individuals with regular measurements of</a:t>
            </a:r>
          </a:p>
          <a:p>
            <a:pPr lvl="1"/>
            <a:r>
              <a:rPr lang="en-US"/>
              <a:t>CD4+ T cell counts and HIV RNA levels. </a:t>
            </a:r>
            <a:r>
              <a:rPr lang="en-US" b="1"/>
              <a:t>Table 4b </a:t>
            </a:r>
            <a:r>
              <a:rPr lang="en-US"/>
              <a:t>is</a:t>
            </a:r>
          </a:p>
          <a:p>
            <a:pPr lvl="1"/>
            <a:r>
              <a:rPr lang="en-US"/>
              <a:t>taken from a report by the CASCADE Collaboration,</a:t>
            </a:r>
          </a:p>
          <a:p>
            <a:pPr lvl="1"/>
            <a:r>
              <a:rPr lang="en-US"/>
              <a:t>composed of 20 cohorts in Europe and Australia </a:t>
            </a:r>
            <a:r>
              <a:rPr lang="en-US" i="1"/>
              <a:t>[62]</a:t>
            </a:r>
            <a:r>
              <a:rPr lang="en-US"/>
              <a:t>.</a:t>
            </a:r>
          </a:p>
          <a:p>
            <a:pPr lvl="1"/>
            <a:r>
              <a:rPr lang="en-US"/>
              <a:t>The information in this table provides an estimate of</a:t>
            </a:r>
          </a:p>
          <a:p>
            <a:pPr lvl="1"/>
            <a:r>
              <a:rPr lang="en-US"/>
              <a:t>the short-term (6-month) risk of AIDS progression</a:t>
            </a:r>
          </a:p>
          <a:p>
            <a:pPr lvl="1"/>
            <a:r>
              <a:rPr lang="en-US"/>
              <a:t>according to CD4+ T cell count, HIV RNA level, and</a:t>
            </a:r>
          </a:p>
          <a:p>
            <a:pPr lvl="1"/>
            <a:r>
              <a:rPr lang="en-US"/>
              <a:t>age. These estimates can be considered in making the</a:t>
            </a:r>
          </a:p>
          <a:p>
            <a:pPr lvl="1"/>
            <a:r>
              <a:rPr lang="en-US"/>
              <a:t>decision about whether to start antiretroviral therapy</a:t>
            </a:r>
          </a:p>
          <a:p>
            <a:pPr lvl="1"/>
            <a:r>
              <a:rPr lang="en-US"/>
              <a:t>before the next clinic visit.</a:t>
            </a:r>
          </a:p>
          <a:p>
            <a:pPr lvl="1"/>
            <a:r>
              <a:rPr lang="en-US"/>
              <a:t>Another source of observational data is from cohorts</a:t>
            </a:r>
          </a:p>
          <a:p>
            <a:pPr lvl="1"/>
            <a:r>
              <a:rPr lang="en-US"/>
              <a:t>that follow patients after the initiation of antiretroviral</a:t>
            </a:r>
          </a:p>
          <a:p>
            <a:pPr lvl="1"/>
            <a:r>
              <a:rPr lang="en-US"/>
              <a:t>treatment. A pooled analysis of 13 cohorts from</a:t>
            </a:r>
          </a:p>
          <a:p>
            <a:pPr lvl="1"/>
            <a:r>
              <a:rPr lang="en-US"/>
              <a:t>Europe and North America provide the most precise</a:t>
            </a:r>
          </a:p>
          <a:p>
            <a:pPr lvl="1"/>
            <a:r>
              <a:rPr lang="en-US"/>
              <a:t>information on prognosis following the initiation of</a:t>
            </a:r>
          </a:p>
          <a:p>
            <a:pPr lvl="1"/>
            <a:r>
              <a:rPr lang="en-US"/>
              <a:t>treatment </a:t>
            </a:r>
            <a:r>
              <a:rPr lang="en-US" i="1"/>
              <a:t>[61]. </a:t>
            </a:r>
            <a:r>
              <a:rPr lang="en-US"/>
              <a:t>These data indicate that CD4+ T cell</a:t>
            </a:r>
          </a:p>
          <a:p>
            <a:pPr lvl="1"/>
            <a:r>
              <a:rPr lang="en-US"/>
              <a:t>count is a much more important prognostic indicator</a:t>
            </a:r>
          </a:p>
          <a:p>
            <a:pPr lvl="1"/>
            <a:r>
              <a:rPr lang="en-US"/>
              <a:t>than viral load for those initiating therapy. In this</a:t>
            </a:r>
          </a:p>
          <a:p>
            <a:pPr lvl="1"/>
            <a:r>
              <a:rPr lang="en-US"/>
              <a:t>study, risk of progression was also greater for those</a:t>
            </a:r>
          </a:p>
          <a:p>
            <a:pPr lvl="1"/>
            <a:r>
              <a:rPr lang="en-US"/>
              <a:t>with a viral load &gt;100,000, older patients, those</a:t>
            </a:r>
          </a:p>
          <a:p>
            <a:pPr lvl="1"/>
            <a:r>
              <a:rPr lang="en-US"/>
              <a:t>infected through injecting drug use, and those with a</a:t>
            </a:r>
          </a:p>
          <a:p>
            <a:pPr lvl="1"/>
            <a:r>
              <a:rPr lang="en-US"/>
              <a:t>previous diagnosis of AIDS. The following chart</a:t>
            </a:r>
          </a:p>
          <a:p>
            <a:pPr lvl="1"/>
            <a:r>
              <a:rPr lang="en-US"/>
              <a:t>shows the risk of progression to AIDS or death after 3</a:t>
            </a:r>
          </a:p>
          <a:p>
            <a:pPr lvl="1"/>
            <a:r>
              <a:rPr lang="en-US"/>
              <a:t>years, according to CD4+ T cell count and HIV RNA</a:t>
            </a:r>
          </a:p>
          <a:p>
            <a:pPr lvl="1"/>
            <a:r>
              <a:rPr lang="en-US"/>
              <a:t>level at the time antiretroviral therapy was initiated.</a:t>
            </a:r>
          </a:p>
          <a:p>
            <a:pPr lvl="1"/>
            <a:r>
              <a:rPr lang="en-US"/>
              <a:t>These data are from a large subset of patients less than</a:t>
            </a:r>
          </a:p>
          <a:p>
            <a:pPr lvl="1"/>
            <a:r>
              <a:rPr lang="en-US"/>
              <a:t>50 years old and without a history of an AIDSdefining</a:t>
            </a:r>
          </a:p>
          <a:p>
            <a:pPr lvl="1"/>
            <a:r>
              <a:rPr lang="en-US"/>
              <a:t>illness or injection drug use:</a:t>
            </a:r>
          </a:p>
          <a:p>
            <a:pPr lvl="1"/>
            <a:r>
              <a:rPr lang="en-US" b="1"/>
              <a:t>CD4+ T cell count 3 yr-probability</a:t>
            </a:r>
          </a:p>
          <a:p>
            <a:pPr lvl="1"/>
            <a:r>
              <a:rPr lang="en-US" b="1"/>
              <a:t>VL &lt;105 VL &gt;105</a:t>
            </a:r>
          </a:p>
          <a:p>
            <a:pPr lvl="1"/>
            <a:r>
              <a:rPr lang="en-US"/>
              <a:t>0 - 49 cells/mm3 16 % 20%</a:t>
            </a:r>
          </a:p>
          <a:p>
            <a:pPr lvl="1"/>
            <a:r>
              <a:rPr lang="en-US"/>
              <a:t>50 - 99 cells/mm3 12 % 16%</a:t>
            </a:r>
          </a:p>
          <a:p>
            <a:pPr lvl="1"/>
            <a:r>
              <a:rPr lang="en-US"/>
              <a:t>100 - 199 cells/mm3 9.3 % 12%</a:t>
            </a:r>
          </a:p>
          <a:p>
            <a:pPr lvl="1"/>
            <a:r>
              <a:rPr lang="en-US"/>
              <a:t>200 - 349 cells/mm3 4.7 % 6.1%</a:t>
            </a:r>
          </a:p>
          <a:p>
            <a:pPr lvl="1"/>
            <a:r>
              <a:rPr lang="en-US"/>
              <a:t>&gt;350 cells/mm3 3.4 % 4.4%</a:t>
            </a:r>
          </a:p>
          <a:p>
            <a:pPr lvl="1"/>
            <a:r>
              <a:rPr lang="en-US"/>
              <a:t>These data provide strong support for the</a:t>
            </a:r>
          </a:p>
          <a:p>
            <a:pPr lvl="1"/>
            <a:r>
              <a:rPr lang="en-US"/>
              <a:t>recommendation, based on observational cohort , that</a:t>
            </a:r>
          </a:p>
          <a:p>
            <a:pPr lvl="1"/>
            <a:r>
              <a:rPr lang="en-US"/>
              <a:t>therapy should be initiated before the CD4+ T cell</a:t>
            </a:r>
          </a:p>
          <a:p>
            <a:pPr lvl="1"/>
            <a:r>
              <a:rPr lang="en-US"/>
              <a:t>count declines to &lt;200 cells/mm3. However,</a:t>
            </a:r>
          </a:p>
          <a:p>
            <a:pPr lvl="1"/>
            <a:r>
              <a:rPr lang="en-US"/>
              <a:t>differences in risk for those with CD4+ T cell counts</a:t>
            </a:r>
          </a:p>
          <a:p>
            <a:pPr lvl="1"/>
            <a:r>
              <a:rPr lang="en-US"/>
              <a:t>between 200–350 and &gt;350 cells/mm3 are based on too</a:t>
            </a:r>
          </a:p>
          <a:p>
            <a:pPr lvl="1"/>
            <a:r>
              <a:rPr lang="en-US"/>
              <a:t>few events, and too short a follow-up period, to make</a:t>
            </a:r>
          </a:p>
          <a:p>
            <a:pPr lvl="1"/>
            <a:r>
              <a:rPr lang="en-US"/>
              <a:t>reliable statements about when treatment should be</a:t>
            </a:r>
          </a:p>
          <a:p>
            <a:pPr lvl="1"/>
            <a:r>
              <a:rPr lang="en-US"/>
              <a:t>started.</a:t>
            </a:r>
          </a:p>
          <a:p>
            <a:pPr lvl="1"/>
            <a:r>
              <a:rPr lang="en-US"/>
              <a:t>Athough there are clear strengths to these</a:t>
            </a:r>
          </a:p>
          <a:p>
            <a:pPr lvl="1"/>
            <a:r>
              <a:rPr lang="en-US"/>
              <a:t>observational data, there are also important</a:t>
            </a:r>
          </a:p>
          <a:p>
            <a:pPr lvl="1"/>
            <a:r>
              <a:rPr lang="en-US"/>
              <a:t>limitations. Uncontrolled confounding factors could</a:t>
            </a:r>
          </a:p>
          <a:p>
            <a:pPr lvl="1"/>
            <a:r>
              <a:rPr lang="en-US"/>
              <a:t>impact estimates in both studies. Furthermore, neither</a:t>
            </a:r>
          </a:p>
          <a:p>
            <a:pPr lvl="1"/>
            <a:r>
              <a:rPr lang="en-US"/>
              <a:t>study provides direct evidence on the optimum CD4+</a:t>
            </a:r>
          </a:p>
          <a:p>
            <a:pPr lvl="1"/>
            <a:r>
              <a:rPr lang="en-US"/>
              <a:t>T cell count to begin therapy. Such data will have to</a:t>
            </a:r>
          </a:p>
          <a:p>
            <a:pPr lvl="1"/>
            <a:r>
              <a:rPr lang="en-US"/>
              <a:t>come from studies that follow patients who start</a:t>
            </a:r>
          </a:p>
          <a:p>
            <a:pPr lvl="1"/>
            <a:r>
              <a:rPr lang="en-US"/>
              <a:t>therapy at different CD4+ T cell counts greater than</a:t>
            </a:r>
          </a:p>
          <a:p>
            <a:pPr lvl="1"/>
            <a:r>
              <a:rPr lang="en-US"/>
              <a:t>200 cells/mm3 and compare them with a similar group</a:t>
            </a:r>
          </a:p>
          <a:p>
            <a:pPr lvl="1"/>
            <a:r>
              <a:rPr lang="en-US"/>
              <a:t>of patients (e.g., with similar CD4+ T cell count and</a:t>
            </a:r>
          </a:p>
          <a:p>
            <a:pPr lvl="1"/>
            <a:r>
              <a:rPr lang="en-US"/>
              <a:t>HIV RNA level) who defer treatment. To completely</a:t>
            </a:r>
          </a:p>
          <a:p>
            <a:pPr lvl="1"/>
            <a:r>
              <a:rPr lang="en-US"/>
              <a:t>balance the benefits and risks of therapy, follow-up</a:t>
            </a:r>
          </a:p>
          <a:p>
            <a:pPr lvl="1"/>
            <a:r>
              <a:rPr lang="en-US"/>
              <a:t>will have to examine progression to AIDS, major</a:t>
            </a:r>
          </a:p>
          <a:p>
            <a:pPr lvl="1"/>
            <a:r>
              <a:rPr lang="en-US"/>
              <a:t>toxicities, and death.</a:t>
            </a:r>
          </a:p>
          <a:p>
            <a:pPr lvl="1"/>
            <a:r>
              <a:rPr lang="en-US" b="1"/>
              <a:t>&gt;350 CD4+ T cell count, patient asymptomatic.</a:t>
            </a:r>
          </a:p>
          <a:p>
            <a:pPr lvl="1"/>
            <a:r>
              <a:rPr lang="en-US"/>
              <a:t>There is little evidence on the benefit of initiating</a:t>
            </a:r>
          </a:p>
          <a:p>
            <a:pPr lvl="1"/>
            <a:r>
              <a:rPr lang="en-US"/>
              <a:t>therapy in asymptomatic patients with CD4+ T cell</a:t>
            </a:r>
          </a:p>
          <a:p>
            <a:pPr lvl="1"/>
            <a:r>
              <a:rPr lang="en-US"/>
              <a:t>count &gt; 350 cells/mm3. Most clinicians would defer</a:t>
            </a:r>
          </a:p>
          <a:p>
            <a:pPr lvl="1"/>
            <a:r>
              <a:rPr lang="en-US"/>
              <a:t>therapy.</a:t>
            </a:r>
          </a:p>
          <a:p>
            <a:pPr lvl="1"/>
            <a:r>
              <a:rPr lang="en-US"/>
              <a:t>• The deferred treatment approach is based on the</a:t>
            </a:r>
          </a:p>
          <a:p>
            <a:pPr lvl="1"/>
            <a:r>
              <a:rPr lang="en-US"/>
              <a:t>recognition that robust immune reconstitution still</a:t>
            </a:r>
          </a:p>
          <a:p>
            <a:pPr lvl="1"/>
            <a:r>
              <a:rPr lang="en-US"/>
              <a:t>occurs in the majority of patients who initiate</a:t>
            </a:r>
          </a:p>
          <a:p>
            <a:pPr lvl="1"/>
            <a:r>
              <a:rPr lang="en-US"/>
              <a:t>treatment while CD4+ T cell counts are in the 200–</a:t>
            </a:r>
          </a:p>
          <a:p>
            <a:pPr lvl="1"/>
            <a:r>
              <a:rPr lang="en-US"/>
              <a:t>350 cells/mm3range. Also, toxicity risks and</a:t>
            </a:r>
          </a:p>
          <a:p>
            <a:pPr lvl="1"/>
            <a:r>
              <a:rPr lang="en-US"/>
              <a:t>adherence challenges generally outweigh the</a:t>
            </a:r>
          </a:p>
          <a:p>
            <a:pPr lvl="1"/>
            <a:r>
              <a:rPr lang="en-US"/>
              <a:t>benefits of initiating therapy at CD4+ T cell counts</a:t>
            </a:r>
          </a:p>
          <a:p>
            <a:pPr lvl="1"/>
            <a:r>
              <a:rPr lang="en-US"/>
              <a:t>&gt;350 cells/mm3. In the deferred treatment approach,</a:t>
            </a:r>
          </a:p>
          <a:p>
            <a:pPr lvl="1"/>
            <a:r>
              <a:rPr lang="en-US"/>
              <a:t>increased levels of plasma HIV RNA (i.e., &gt;100,000</a:t>
            </a:r>
          </a:p>
          <a:p>
            <a:pPr lvl="1"/>
            <a:r>
              <a:rPr lang="en-US"/>
              <a:t>copies/mL) are an indication for monitoring of</a:t>
            </a:r>
          </a:p>
          <a:p>
            <a:pPr lvl="1"/>
            <a:r>
              <a:rPr lang="en-US"/>
              <a:t>CD4+ T cell counts and plasma HIV RNA levels at</a:t>
            </a:r>
          </a:p>
          <a:p>
            <a:pPr lvl="1"/>
            <a:r>
              <a:rPr lang="en-US"/>
              <a:t>least every three months, but not necessarily for</a:t>
            </a:r>
          </a:p>
          <a:p>
            <a:pPr lvl="1"/>
            <a:r>
              <a:rPr lang="en-US"/>
              <a:t>initiation of therapy. For patients with HIV RNA</a:t>
            </a:r>
          </a:p>
          <a:p>
            <a:pPr lvl="1"/>
            <a:r>
              <a:rPr lang="en-US"/>
              <a:t>&lt;100,000 copies/mL, therapy should be deferred</a:t>
            </a:r>
          </a:p>
          <a:p>
            <a:pPr lvl="1"/>
            <a:r>
              <a:rPr lang="en-US" b="1"/>
              <a:t>(DII)</a:t>
            </a:r>
            <a:r>
              <a:rPr lang="en-US"/>
              <a:t>.</a:t>
            </a:r>
          </a:p>
          <a:p>
            <a:pPr lvl="1"/>
            <a:r>
              <a:rPr lang="en-US"/>
              <a:t>• In the early treatment approach, asymptomatic</a:t>
            </a:r>
          </a:p>
          <a:p>
            <a:pPr lvl="1"/>
            <a:r>
              <a:rPr lang="en-US"/>
              <a:t>patients with CD4+ T cell counts &gt;350 cells/mm3</a:t>
            </a:r>
          </a:p>
          <a:p>
            <a:pPr lvl="1"/>
            <a:r>
              <a:rPr lang="en-US"/>
              <a:t>and levels of plasma HIV RNA &gt;100,000</a:t>
            </a:r>
          </a:p>
          <a:p>
            <a:pPr lvl="1"/>
            <a:r>
              <a:rPr lang="en-US"/>
              <a:t>copies/mL would be treated because of the risk for</a:t>
            </a:r>
          </a:p>
          <a:p>
            <a:pPr lvl="1"/>
            <a:r>
              <a:rPr lang="en-US"/>
              <a:t>immunologic deterioration and disease progression</a:t>
            </a:r>
          </a:p>
          <a:p>
            <a:pPr lvl="1"/>
            <a:r>
              <a:rPr lang="en-US" b="1"/>
              <a:t>(CII)</a:t>
            </a:r>
            <a:r>
              <a:rPr lang="en-US"/>
              <a:t>.</a:t>
            </a:r>
          </a:p>
          <a:p>
            <a:pPr lvl="1"/>
            <a:r>
              <a:rPr lang="en-US"/>
              <a:t>An estimate of the short term risk of AIDS progression</a:t>
            </a:r>
          </a:p>
          <a:p>
            <a:pPr lvl="1"/>
            <a:r>
              <a:rPr lang="en-US"/>
              <a:t>may be useful in guiding clinicians and patients as they</a:t>
            </a:r>
          </a:p>
          <a:p>
            <a:pPr lvl="1"/>
            <a:r>
              <a:rPr lang="en-US"/>
              <a:t>weigh the risks and benefits of initiating versus</a:t>
            </a:r>
          </a:p>
          <a:p>
            <a:pPr lvl="1"/>
            <a:r>
              <a:rPr lang="en-US"/>
              <a:t>deferring therapy in this CD4 cell range. As cited above,</a:t>
            </a:r>
          </a:p>
          <a:p>
            <a:pPr lvl="1"/>
            <a:r>
              <a:rPr lang="en-US" b="1"/>
              <a:t>Table 4b </a:t>
            </a:r>
            <a:r>
              <a:rPr lang="en-US"/>
              <a:t>provides an analysis of data from the</a:t>
            </a:r>
          </a:p>
          <a:p>
            <a:pPr lvl="1"/>
            <a:r>
              <a:rPr lang="en-US"/>
              <a:t>CASCADE Collaboration, demonstrating the risk of</a:t>
            </a:r>
          </a:p>
          <a:p>
            <a:pPr lvl="1"/>
            <a:r>
              <a:rPr lang="en-US"/>
              <a:t>AIDS progression within 6 months for different strata of</a:t>
            </a:r>
          </a:p>
          <a:p>
            <a:pPr lvl="1"/>
            <a:r>
              <a:rPr lang="en-US"/>
              <a:t>CD4+ T cell count, viral load, and age. As seen in </a:t>
            </a:r>
            <a:r>
              <a:rPr lang="en-US" b="1"/>
              <a:t>Table</a:t>
            </a:r>
          </a:p>
          <a:p>
            <a:pPr lvl="1"/>
            <a:r>
              <a:rPr lang="en-US" b="1"/>
              <a:t>4b</a:t>
            </a:r>
            <a:r>
              <a:rPr lang="en-US"/>
              <a:t>, a 55 year old with a CD4+ T cell count of 350 and a</a:t>
            </a:r>
          </a:p>
          <a:p>
            <a:pPr lvl="1"/>
            <a:r>
              <a:rPr lang="en-US"/>
              <a:t>HIV viral load of 300,000 copies/mL has a 5% chance</a:t>
            </a:r>
          </a:p>
          <a:p>
            <a:pPr lvl="1"/>
            <a:r>
              <a:rPr lang="en-US"/>
              <a:t>of progression to an AIDS-defining diagnosis in 6</a:t>
            </a:r>
          </a:p>
          <a:p>
            <a:pPr lvl="1"/>
            <a:r>
              <a:rPr lang="en-US"/>
              <a:t>months, compared with a 1.2% chance for a similar</a:t>
            </a:r>
          </a:p>
          <a:p>
            <a:pPr lvl="1"/>
            <a:r>
              <a:rPr lang="en-US"/>
              <a:t>patient with a viral load of 3,000 copies/mL.</a:t>
            </a:r>
          </a:p>
          <a:p>
            <a:pPr lvl="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Arial" pitchFamily="34" charset="0"/>
              </a:rPr>
              <a:t>CV, cardiovascular.</a:t>
            </a:r>
          </a:p>
          <a:p>
            <a:r>
              <a:rPr lang="en-US" smtClean="0">
                <a:latin typeface="Arial" pitchFamily="34" charset="0"/>
              </a:rPr>
              <a:t>This slide outlines some of the patient, viral, and medication factors that may drive the choice of therapy. </a:t>
            </a:r>
            <a:endParaRPr lang="en-US" i="1" smtClean="0">
              <a:latin typeface="Arial"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16108" indent="-275427" eaLnBrk="0" hangingPunct="0">
              <a:defRPr b="1">
                <a:solidFill>
                  <a:schemeClr val="tx1"/>
                </a:solidFill>
                <a:latin typeface="Arial" pitchFamily="34" charset="0"/>
              </a:defRPr>
            </a:lvl2pPr>
            <a:lvl3pPr marL="1101706" indent="-220341" eaLnBrk="0" hangingPunct="0">
              <a:defRPr b="1">
                <a:solidFill>
                  <a:schemeClr val="tx1"/>
                </a:solidFill>
                <a:latin typeface="Arial" pitchFamily="34" charset="0"/>
              </a:defRPr>
            </a:lvl3pPr>
            <a:lvl4pPr marL="1542388" indent="-220341" eaLnBrk="0" hangingPunct="0">
              <a:defRPr b="1">
                <a:solidFill>
                  <a:schemeClr val="tx1"/>
                </a:solidFill>
                <a:latin typeface="Arial" pitchFamily="34" charset="0"/>
              </a:defRPr>
            </a:lvl4pPr>
            <a:lvl5pPr marL="1983071" indent="-220341" eaLnBrk="0" hangingPunct="0">
              <a:defRPr b="1">
                <a:solidFill>
                  <a:schemeClr val="tx1"/>
                </a:solidFill>
                <a:latin typeface="Arial" pitchFamily="34" charset="0"/>
              </a:defRPr>
            </a:lvl5pPr>
            <a:lvl6pPr marL="2423753" indent="-220341"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6pPr>
            <a:lvl7pPr marL="2864435" indent="-220341"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7pPr>
            <a:lvl8pPr marL="3305117" indent="-220341"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8pPr>
            <a:lvl9pPr marL="3745800" indent="-220341"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9pPr>
          </a:lstStyle>
          <a:p>
            <a:pPr eaLnBrk="1" hangingPunct="1"/>
            <a:fld id="{CA33D34B-68B3-4AC7-A90B-591F8F9FDCFA}" type="slidenum">
              <a:rPr lang="en-US" b="0" smtClean="0"/>
              <a:pPr eaLnBrk="1" hangingPunct="1"/>
              <a:t>41</a:t>
            </a:fld>
            <a:endParaRPr lang="en-US" b="0" smtClean="0"/>
          </a:p>
        </p:txBody>
      </p:sp>
      <p:sp>
        <p:nvSpPr>
          <p:cNvPr id="5" name="Footer Placeholder 4"/>
          <p:cNvSpPr>
            <a:spLocks noGrp="1"/>
          </p:cNvSpPr>
          <p:nvPr>
            <p:ph type="ftr" sz="quarter" idx="10"/>
          </p:nvPr>
        </p:nvSpPr>
        <p:spPr/>
        <p:txBody>
          <a:bodyPr/>
          <a:lstStyle/>
          <a:p>
            <a:r>
              <a:rPr lang="en-US" smtClean="0"/>
              <a:t>Cathryn L. Samples, MD, MPH, AAHIVS</a:t>
            </a:r>
            <a:endParaRPr lang="en-US"/>
          </a:p>
        </p:txBody>
      </p:sp>
      <p:sp>
        <p:nvSpPr>
          <p:cNvPr id="6" name="Header Placeholder 5"/>
          <p:cNvSpPr>
            <a:spLocks noGrp="1"/>
          </p:cNvSpPr>
          <p:nvPr>
            <p:ph type="hdr" sz="quarter" idx="11"/>
          </p:nvPr>
        </p:nvSpPr>
        <p:spPr/>
        <p:txBody>
          <a:bodyPr/>
          <a:lstStyle/>
          <a:p>
            <a:r>
              <a:rPr lang="en-US" smtClean="0"/>
              <a:t>Presentation to CFAR Community Advisory Board</a:t>
            </a:r>
            <a:endParaRPr lang="en-US"/>
          </a:p>
        </p:txBody>
      </p:sp>
      <p:sp>
        <p:nvSpPr>
          <p:cNvPr id="2" name="Date Placeholder 1"/>
          <p:cNvSpPr>
            <a:spLocks noGrp="1"/>
          </p:cNvSpPr>
          <p:nvPr>
            <p:ph type="dt" idx="12"/>
          </p:nvPr>
        </p:nvSpPr>
        <p:spPr/>
        <p:txBody>
          <a:bodyPr/>
          <a:lstStyle/>
          <a:p>
            <a:r>
              <a:rPr lang="en-US" smtClean="0"/>
              <a:t>4/16/2015</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smtClean="0"/>
              <a:t>Presentation to CFAR Community Advisory Board</a:t>
            </a:r>
            <a:endParaRPr lang="en-US"/>
          </a:p>
        </p:txBody>
      </p:sp>
      <p:sp>
        <p:nvSpPr>
          <p:cNvPr id="9" name="Rectangle 3"/>
          <p:cNvSpPr>
            <a:spLocks noGrp="1" noChangeArrowheads="1"/>
          </p:cNvSpPr>
          <p:nvPr>
            <p:ph type="dt" idx="1"/>
          </p:nvPr>
        </p:nvSpPr>
        <p:spPr>
          <a:ln/>
        </p:spPr>
        <p:txBody>
          <a:bodyPr/>
          <a:lstStyle/>
          <a:p>
            <a:r>
              <a:rPr lang="en-US" smtClean="0"/>
              <a:t>4/16/2015</a:t>
            </a:r>
            <a:endParaRPr lang="en-US"/>
          </a:p>
        </p:txBody>
      </p:sp>
      <p:sp>
        <p:nvSpPr>
          <p:cNvPr id="10" name="Rectangle 6"/>
          <p:cNvSpPr>
            <a:spLocks noGrp="1" noChangeArrowheads="1"/>
          </p:cNvSpPr>
          <p:nvPr>
            <p:ph type="ftr" sz="quarter" idx="4"/>
          </p:nvPr>
        </p:nvSpPr>
        <p:spPr>
          <a:ln/>
        </p:spPr>
        <p:txBody>
          <a:bodyPr/>
          <a:lstStyle/>
          <a:p>
            <a:r>
              <a:rPr lang="en-US" smtClean="0"/>
              <a:t>Cathryn L. Samples, MD, MPH, AAHIVS</a:t>
            </a:r>
            <a:endParaRPr lang="en-US"/>
          </a:p>
        </p:txBody>
      </p:sp>
      <p:sp>
        <p:nvSpPr>
          <p:cNvPr id="11" name="Rectangle 7"/>
          <p:cNvSpPr>
            <a:spLocks noGrp="1" noChangeArrowheads="1"/>
          </p:cNvSpPr>
          <p:nvPr>
            <p:ph type="sldNum" sz="quarter" idx="5"/>
          </p:nvPr>
        </p:nvSpPr>
        <p:spPr>
          <a:ln/>
        </p:spPr>
        <p:txBody>
          <a:bodyPr/>
          <a:lstStyle/>
          <a:p>
            <a:fld id="{9E896D1C-A3A7-443B-8D18-9DF7E75A8876}" type="slidenum">
              <a:rPr lang="en-US"/>
              <a:pPr/>
              <a:t>42</a:t>
            </a:fld>
            <a:endParaRPr lang="en-US"/>
          </a:p>
        </p:txBody>
      </p:sp>
      <p:sp>
        <p:nvSpPr>
          <p:cNvPr id="180226" name="Rectangle 2"/>
          <p:cNvSpPr txBox="1">
            <a:spLocks noGrp="1" noChangeArrowheads="1"/>
          </p:cNvSpPr>
          <p:nvPr/>
        </p:nvSpPr>
        <p:spPr bwMode="auto">
          <a:xfrm>
            <a:off x="0" y="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2" tIns="46770" rIns="93542" bIns="46770"/>
          <a:lstStyle>
            <a:lvl1pPr defTabSz="917575">
              <a:defRPr>
                <a:solidFill>
                  <a:schemeClr val="tx1"/>
                </a:solidFill>
                <a:latin typeface="Arial" pitchFamily="34" charset="0"/>
              </a:defRPr>
            </a:lvl1pPr>
            <a:lvl2pPr marL="728663" indent="-279400" defTabSz="917575">
              <a:defRPr>
                <a:solidFill>
                  <a:schemeClr val="tx1"/>
                </a:solidFill>
                <a:latin typeface="Arial" pitchFamily="34" charset="0"/>
              </a:defRPr>
            </a:lvl2pPr>
            <a:lvl3pPr marL="1122363" indent="-225425" defTabSz="917575">
              <a:defRPr>
                <a:solidFill>
                  <a:schemeClr val="tx1"/>
                </a:solidFill>
                <a:latin typeface="Arial" pitchFamily="34" charset="0"/>
              </a:defRPr>
            </a:lvl3pPr>
            <a:lvl4pPr marL="1570038" indent="-223838" defTabSz="917575">
              <a:defRPr>
                <a:solidFill>
                  <a:schemeClr val="tx1"/>
                </a:solidFill>
                <a:latin typeface="Arial" pitchFamily="34" charset="0"/>
              </a:defRPr>
            </a:lvl4pPr>
            <a:lvl5pPr marL="2019300" indent="-227013" defTabSz="917575">
              <a:defRPr>
                <a:solidFill>
                  <a:schemeClr val="tx1"/>
                </a:solidFill>
                <a:latin typeface="Arial" pitchFamily="34" charset="0"/>
              </a:defRPr>
            </a:lvl5pPr>
            <a:lvl6pPr marL="2476500" indent="-227013" defTabSz="917575" fontAlgn="base">
              <a:spcBef>
                <a:spcPct val="0"/>
              </a:spcBef>
              <a:spcAft>
                <a:spcPct val="0"/>
              </a:spcAft>
              <a:defRPr>
                <a:solidFill>
                  <a:schemeClr val="tx1"/>
                </a:solidFill>
                <a:latin typeface="Arial" pitchFamily="34" charset="0"/>
              </a:defRPr>
            </a:lvl6pPr>
            <a:lvl7pPr marL="2933700" indent="-227013" defTabSz="917575" fontAlgn="base">
              <a:spcBef>
                <a:spcPct val="0"/>
              </a:spcBef>
              <a:spcAft>
                <a:spcPct val="0"/>
              </a:spcAft>
              <a:defRPr>
                <a:solidFill>
                  <a:schemeClr val="tx1"/>
                </a:solidFill>
                <a:latin typeface="Arial" pitchFamily="34" charset="0"/>
              </a:defRPr>
            </a:lvl7pPr>
            <a:lvl8pPr marL="3390900" indent="-227013" defTabSz="917575" fontAlgn="base">
              <a:spcBef>
                <a:spcPct val="0"/>
              </a:spcBef>
              <a:spcAft>
                <a:spcPct val="0"/>
              </a:spcAft>
              <a:defRPr>
                <a:solidFill>
                  <a:schemeClr val="tx1"/>
                </a:solidFill>
                <a:latin typeface="Arial" pitchFamily="34" charset="0"/>
              </a:defRPr>
            </a:lvl8pPr>
            <a:lvl9pPr marL="3848100" indent="-227013" defTabSz="917575" fontAlgn="base">
              <a:spcBef>
                <a:spcPct val="0"/>
              </a:spcBef>
              <a:spcAft>
                <a:spcPct val="0"/>
              </a:spcAft>
              <a:defRPr>
                <a:solidFill>
                  <a:schemeClr val="tx1"/>
                </a:solidFill>
                <a:latin typeface="Arial" pitchFamily="34" charset="0"/>
              </a:defRPr>
            </a:lvl9pPr>
          </a:lstStyle>
          <a:p>
            <a:pPr eaLnBrk="1" hangingPunct="1"/>
            <a:r>
              <a:rPr lang="en-US" sz="1200">
                <a:ea typeface="Arial Unicode MS" pitchFamily="34" charset="-128"/>
                <a:cs typeface="Arial Unicode MS" pitchFamily="34" charset="-128"/>
              </a:rPr>
              <a:t>Cathryn L. Samples, MD, MPH, AAHIVS</a:t>
            </a:r>
          </a:p>
        </p:txBody>
      </p:sp>
      <p:sp>
        <p:nvSpPr>
          <p:cNvPr id="180227" name="Rectangle 3"/>
          <p:cNvSpPr txBox="1">
            <a:spLocks noGrp="1" noChangeArrowheads="1"/>
          </p:cNvSpPr>
          <p:nvPr/>
        </p:nvSpPr>
        <p:spPr bwMode="auto">
          <a:xfrm>
            <a:off x="3970938" y="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2" tIns="46770" rIns="93542" bIns="46770"/>
          <a:lstStyle>
            <a:lvl1pPr defTabSz="917575">
              <a:defRPr>
                <a:solidFill>
                  <a:schemeClr val="tx1"/>
                </a:solidFill>
                <a:latin typeface="Arial" pitchFamily="34" charset="0"/>
              </a:defRPr>
            </a:lvl1pPr>
            <a:lvl2pPr marL="728663" indent="-279400" defTabSz="917575">
              <a:defRPr>
                <a:solidFill>
                  <a:schemeClr val="tx1"/>
                </a:solidFill>
                <a:latin typeface="Arial" pitchFamily="34" charset="0"/>
              </a:defRPr>
            </a:lvl2pPr>
            <a:lvl3pPr marL="1122363" indent="-225425" defTabSz="917575">
              <a:defRPr>
                <a:solidFill>
                  <a:schemeClr val="tx1"/>
                </a:solidFill>
                <a:latin typeface="Arial" pitchFamily="34" charset="0"/>
              </a:defRPr>
            </a:lvl3pPr>
            <a:lvl4pPr marL="1570038" indent="-223838" defTabSz="917575">
              <a:defRPr>
                <a:solidFill>
                  <a:schemeClr val="tx1"/>
                </a:solidFill>
                <a:latin typeface="Arial" pitchFamily="34" charset="0"/>
              </a:defRPr>
            </a:lvl4pPr>
            <a:lvl5pPr marL="2019300" indent="-227013" defTabSz="917575">
              <a:defRPr>
                <a:solidFill>
                  <a:schemeClr val="tx1"/>
                </a:solidFill>
                <a:latin typeface="Arial" pitchFamily="34" charset="0"/>
              </a:defRPr>
            </a:lvl5pPr>
            <a:lvl6pPr marL="2476500" indent="-227013" defTabSz="917575" fontAlgn="base">
              <a:spcBef>
                <a:spcPct val="0"/>
              </a:spcBef>
              <a:spcAft>
                <a:spcPct val="0"/>
              </a:spcAft>
              <a:defRPr>
                <a:solidFill>
                  <a:schemeClr val="tx1"/>
                </a:solidFill>
                <a:latin typeface="Arial" pitchFamily="34" charset="0"/>
              </a:defRPr>
            </a:lvl6pPr>
            <a:lvl7pPr marL="2933700" indent="-227013" defTabSz="917575" fontAlgn="base">
              <a:spcBef>
                <a:spcPct val="0"/>
              </a:spcBef>
              <a:spcAft>
                <a:spcPct val="0"/>
              </a:spcAft>
              <a:defRPr>
                <a:solidFill>
                  <a:schemeClr val="tx1"/>
                </a:solidFill>
                <a:latin typeface="Arial" pitchFamily="34" charset="0"/>
              </a:defRPr>
            </a:lvl7pPr>
            <a:lvl8pPr marL="3390900" indent="-227013" defTabSz="917575" fontAlgn="base">
              <a:spcBef>
                <a:spcPct val="0"/>
              </a:spcBef>
              <a:spcAft>
                <a:spcPct val="0"/>
              </a:spcAft>
              <a:defRPr>
                <a:solidFill>
                  <a:schemeClr val="tx1"/>
                </a:solidFill>
                <a:latin typeface="Arial" pitchFamily="34" charset="0"/>
              </a:defRPr>
            </a:lvl8pPr>
            <a:lvl9pPr marL="3848100" indent="-227013" defTabSz="917575" fontAlgn="base">
              <a:spcBef>
                <a:spcPct val="0"/>
              </a:spcBef>
              <a:spcAft>
                <a:spcPct val="0"/>
              </a:spcAft>
              <a:defRPr>
                <a:solidFill>
                  <a:schemeClr val="tx1"/>
                </a:solidFill>
                <a:latin typeface="Arial" pitchFamily="34" charset="0"/>
              </a:defRPr>
            </a:lvl9pPr>
          </a:lstStyle>
          <a:p>
            <a:pPr algn="r" eaLnBrk="1" hangingPunct="1"/>
            <a:r>
              <a:rPr lang="en-US" sz="1200">
                <a:ea typeface="Arial Unicode MS" pitchFamily="34" charset="-128"/>
                <a:cs typeface="Arial Unicode MS" pitchFamily="34" charset="-128"/>
              </a:rPr>
              <a:t>5-13-2011</a:t>
            </a:r>
          </a:p>
        </p:txBody>
      </p:sp>
      <p:sp>
        <p:nvSpPr>
          <p:cNvPr id="180228" name="Rectangle 6"/>
          <p:cNvSpPr txBox="1">
            <a:spLocks noGrp="1" noChangeArrowheads="1"/>
          </p:cNvSpPr>
          <p:nvPr/>
        </p:nvSpPr>
        <p:spPr bwMode="auto">
          <a:xfrm>
            <a:off x="0"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2" tIns="46770" rIns="93542" bIns="46770" anchor="b"/>
          <a:lstStyle>
            <a:lvl1pPr defTabSz="917575">
              <a:defRPr>
                <a:solidFill>
                  <a:schemeClr val="tx1"/>
                </a:solidFill>
                <a:latin typeface="Arial" pitchFamily="34" charset="0"/>
              </a:defRPr>
            </a:lvl1pPr>
            <a:lvl2pPr marL="728663" indent="-279400" defTabSz="917575">
              <a:defRPr>
                <a:solidFill>
                  <a:schemeClr val="tx1"/>
                </a:solidFill>
                <a:latin typeface="Arial" pitchFamily="34" charset="0"/>
              </a:defRPr>
            </a:lvl2pPr>
            <a:lvl3pPr marL="1122363" indent="-225425" defTabSz="917575">
              <a:defRPr>
                <a:solidFill>
                  <a:schemeClr val="tx1"/>
                </a:solidFill>
                <a:latin typeface="Arial" pitchFamily="34" charset="0"/>
              </a:defRPr>
            </a:lvl3pPr>
            <a:lvl4pPr marL="1570038" indent="-223838" defTabSz="917575">
              <a:defRPr>
                <a:solidFill>
                  <a:schemeClr val="tx1"/>
                </a:solidFill>
                <a:latin typeface="Arial" pitchFamily="34" charset="0"/>
              </a:defRPr>
            </a:lvl4pPr>
            <a:lvl5pPr marL="2019300" indent="-227013" defTabSz="917575">
              <a:defRPr>
                <a:solidFill>
                  <a:schemeClr val="tx1"/>
                </a:solidFill>
                <a:latin typeface="Arial" pitchFamily="34" charset="0"/>
              </a:defRPr>
            </a:lvl5pPr>
            <a:lvl6pPr marL="2476500" indent="-227013" defTabSz="917575" fontAlgn="base">
              <a:spcBef>
                <a:spcPct val="0"/>
              </a:spcBef>
              <a:spcAft>
                <a:spcPct val="0"/>
              </a:spcAft>
              <a:defRPr>
                <a:solidFill>
                  <a:schemeClr val="tx1"/>
                </a:solidFill>
                <a:latin typeface="Arial" pitchFamily="34" charset="0"/>
              </a:defRPr>
            </a:lvl6pPr>
            <a:lvl7pPr marL="2933700" indent="-227013" defTabSz="917575" fontAlgn="base">
              <a:spcBef>
                <a:spcPct val="0"/>
              </a:spcBef>
              <a:spcAft>
                <a:spcPct val="0"/>
              </a:spcAft>
              <a:defRPr>
                <a:solidFill>
                  <a:schemeClr val="tx1"/>
                </a:solidFill>
                <a:latin typeface="Arial" pitchFamily="34" charset="0"/>
              </a:defRPr>
            </a:lvl7pPr>
            <a:lvl8pPr marL="3390900" indent="-227013" defTabSz="917575" fontAlgn="base">
              <a:spcBef>
                <a:spcPct val="0"/>
              </a:spcBef>
              <a:spcAft>
                <a:spcPct val="0"/>
              </a:spcAft>
              <a:defRPr>
                <a:solidFill>
                  <a:schemeClr val="tx1"/>
                </a:solidFill>
                <a:latin typeface="Arial" pitchFamily="34" charset="0"/>
              </a:defRPr>
            </a:lvl8pPr>
            <a:lvl9pPr marL="3848100" indent="-227013" defTabSz="917575" fontAlgn="base">
              <a:spcBef>
                <a:spcPct val="0"/>
              </a:spcBef>
              <a:spcAft>
                <a:spcPct val="0"/>
              </a:spcAft>
              <a:defRPr>
                <a:solidFill>
                  <a:schemeClr val="tx1"/>
                </a:solidFill>
                <a:latin typeface="Arial" pitchFamily="34" charset="0"/>
              </a:defRPr>
            </a:lvl9pPr>
          </a:lstStyle>
          <a:p>
            <a:pPr eaLnBrk="1" hangingPunct="1"/>
            <a:r>
              <a:rPr lang="en-US" sz="1200">
                <a:ea typeface="Arial Unicode MS" pitchFamily="34" charset="-128"/>
                <a:cs typeface="Arial Unicode MS" pitchFamily="34" charset="-128"/>
              </a:rPr>
              <a:t>Adolescent Summit: Plenary</a:t>
            </a:r>
          </a:p>
        </p:txBody>
      </p:sp>
      <p:sp>
        <p:nvSpPr>
          <p:cNvPr id="180229"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2" tIns="46770" rIns="93542" bIns="46770" anchor="b"/>
          <a:lstStyle>
            <a:lvl1pPr defTabSz="917575">
              <a:defRPr>
                <a:solidFill>
                  <a:schemeClr val="tx1"/>
                </a:solidFill>
                <a:latin typeface="Arial" pitchFamily="34" charset="0"/>
              </a:defRPr>
            </a:lvl1pPr>
            <a:lvl2pPr marL="728663" indent="-279400" defTabSz="917575">
              <a:defRPr>
                <a:solidFill>
                  <a:schemeClr val="tx1"/>
                </a:solidFill>
                <a:latin typeface="Arial" pitchFamily="34" charset="0"/>
              </a:defRPr>
            </a:lvl2pPr>
            <a:lvl3pPr marL="1122363" indent="-225425" defTabSz="917575">
              <a:defRPr>
                <a:solidFill>
                  <a:schemeClr val="tx1"/>
                </a:solidFill>
                <a:latin typeface="Arial" pitchFamily="34" charset="0"/>
              </a:defRPr>
            </a:lvl3pPr>
            <a:lvl4pPr marL="1570038" indent="-223838" defTabSz="917575">
              <a:defRPr>
                <a:solidFill>
                  <a:schemeClr val="tx1"/>
                </a:solidFill>
                <a:latin typeface="Arial" pitchFamily="34" charset="0"/>
              </a:defRPr>
            </a:lvl4pPr>
            <a:lvl5pPr marL="2019300" indent="-227013" defTabSz="917575">
              <a:defRPr>
                <a:solidFill>
                  <a:schemeClr val="tx1"/>
                </a:solidFill>
                <a:latin typeface="Arial" pitchFamily="34" charset="0"/>
              </a:defRPr>
            </a:lvl5pPr>
            <a:lvl6pPr marL="2476500" indent="-227013" defTabSz="917575" fontAlgn="base">
              <a:spcBef>
                <a:spcPct val="0"/>
              </a:spcBef>
              <a:spcAft>
                <a:spcPct val="0"/>
              </a:spcAft>
              <a:defRPr>
                <a:solidFill>
                  <a:schemeClr val="tx1"/>
                </a:solidFill>
                <a:latin typeface="Arial" pitchFamily="34" charset="0"/>
              </a:defRPr>
            </a:lvl6pPr>
            <a:lvl7pPr marL="2933700" indent="-227013" defTabSz="917575" fontAlgn="base">
              <a:spcBef>
                <a:spcPct val="0"/>
              </a:spcBef>
              <a:spcAft>
                <a:spcPct val="0"/>
              </a:spcAft>
              <a:defRPr>
                <a:solidFill>
                  <a:schemeClr val="tx1"/>
                </a:solidFill>
                <a:latin typeface="Arial" pitchFamily="34" charset="0"/>
              </a:defRPr>
            </a:lvl7pPr>
            <a:lvl8pPr marL="3390900" indent="-227013" defTabSz="917575" fontAlgn="base">
              <a:spcBef>
                <a:spcPct val="0"/>
              </a:spcBef>
              <a:spcAft>
                <a:spcPct val="0"/>
              </a:spcAft>
              <a:defRPr>
                <a:solidFill>
                  <a:schemeClr val="tx1"/>
                </a:solidFill>
                <a:latin typeface="Arial" pitchFamily="34" charset="0"/>
              </a:defRPr>
            </a:lvl8pPr>
            <a:lvl9pPr marL="3848100" indent="-227013" defTabSz="917575" fontAlgn="base">
              <a:spcBef>
                <a:spcPct val="0"/>
              </a:spcBef>
              <a:spcAft>
                <a:spcPct val="0"/>
              </a:spcAft>
              <a:defRPr>
                <a:solidFill>
                  <a:schemeClr val="tx1"/>
                </a:solidFill>
                <a:latin typeface="Arial" pitchFamily="34" charset="0"/>
              </a:defRPr>
            </a:lvl9pPr>
          </a:lstStyle>
          <a:p>
            <a:pPr algn="r" eaLnBrk="1" hangingPunct="1"/>
            <a:fld id="{5D290BDF-6B73-4694-9C2C-046F803652FB}" type="slidenum">
              <a:rPr lang="en-US" sz="1200">
                <a:ea typeface="Arial Unicode MS" pitchFamily="34" charset="-128"/>
                <a:cs typeface="Arial Unicode MS" pitchFamily="34" charset="-128"/>
              </a:rPr>
              <a:pPr algn="r" eaLnBrk="1" hangingPunct="1"/>
              <a:t>42</a:t>
            </a:fld>
            <a:endParaRPr lang="en-US" sz="1200">
              <a:ea typeface="Arial Unicode MS" pitchFamily="34" charset="-128"/>
              <a:cs typeface="Arial Unicode MS" pitchFamily="34" charset="-128"/>
            </a:endParaRPr>
          </a:p>
        </p:txBody>
      </p:sp>
      <p:sp>
        <p:nvSpPr>
          <p:cNvPr id="180230" name="Rectangle 2"/>
          <p:cNvSpPr>
            <a:spLocks noGrp="1" noRot="1" noChangeAspect="1" noChangeArrowheads="1" noTextEdit="1"/>
          </p:cNvSpPr>
          <p:nvPr>
            <p:ph type="sldImg"/>
          </p:nvPr>
        </p:nvSpPr>
        <p:spPr>
          <a:ln/>
        </p:spPr>
      </p:sp>
      <p:sp>
        <p:nvSpPr>
          <p:cNvPr id="180231" name="Rectangle 3"/>
          <p:cNvSpPr>
            <a:spLocks noGrp="1" noChangeArrowheads="1"/>
          </p:cNvSpPr>
          <p:nvPr>
            <p:ph type="body" idx="1"/>
          </p:nvPr>
        </p:nvSpPr>
        <p:spPr/>
        <p:txBody>
          <a:bodyPr lIns="93542" tIns="46770" rIns="93542" bIns="46770"/>
          <a:lstStyle/>
          <a:p>
            <a:r>
              <a:rPr lang="en-US"/>
              <a:t>Lopinavir / ritonavir no longer a preferred initial regimen except for pregnant women. ODIN trial showed once daily DAR/r not only non-inferior in naiive patients, but also in treatment experienced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smtClean="0"/>
              <a:t>Presentation to CFAR Community Advisory Board</a:t>
            </a:r>
            <a:endParaRPr lang="en-US"/>
          </a:p>
        </p:txBody>
      </p:sp>
      <p:sp>
        <p:nvSpPr>
          <p:cNvPr id="9" name="Rectangle 3"/>
          <p:cNvSpPr>
            <a:spLocks noGrp="1" noChangeArrowheads="1"/>
          </p:cNvSpPr>
          <p:nvPr>
            <p:ph type="dt" idx="1"/>
          </p:nvPr>
        </p:nvSpPr>
        <p:spPr>
          <a:ln/>
        </p:spPr>
        <p:txBody>
          <a:bodyPr/>
          <a:lstStyle/>
          <a:p>
            <a:r>
              <a:rPr lang="en-US" smtClean="0"/>
              <a:t>4/16/2015</a:t>
            </a:r>
            <a:endParaRPr lang="en-US"/>
          </a:p>
        </p:txBody>
      </p:sp>
      <p:sp>
        <p:nvSpPr>
          <p:cNvPr id="10" name="Rectangle 6"/>
          <p:cNvSpPr>
            <a:spLocks noGrp="1" noChangeArrowheads="1"/>
          </p:cNvSpPr>
          <p:nvPr>
            <p:ph type="ftr" sz="quarter" idx="4"/>
          </p:nvPr>
        </p:nvSpPr>
        <p:spPr>
          <a:ln/>
        </p:spPr>
        <p:txBody>
          <a:bodyPr/>
          <a:lstStyle/>
          <a:p>
            <a:r>
              <a:rPr lang="en-US" smtClean="0"/>
              <a:t>Cathryn L. Samples, MD, MPH, AAHIVS</a:t>
            </a:r>
            <a:endParaRPr lang="en-US"/>
          </a:p>
        </p:txBody>
      </p:sp>
      <p:sp>
        <p:nvSpPr>
          <p:cNvPr id="11" name="Rectangle 7"/>
          <p:cNvSpPr>
            <a:spLocks noGrp="1" noChangeArrowheads="1"/>
          </p:cNvSpPr>
          <p:nvPr>
            <p:ph type="sldNum" sz="quarter" idx="5"/>
          </p:nvPr>
        </p:nvSpPr>
        <p:spPr>
          <a:ln/>
        </p:spPr>
        <p:txBody>
          <a:bodyPr/>
          <a:lstStyle/>
          <a:p>
            <a:fld id="{213A98C5-AFE0-4E9A-9618-96FD929544FF}" type="slidenum">
              <a:rPr lang="en-US"/>
              <a:pPr/>
              <a:t>45</a:t>
            </a:fld>
            <a:endParaRPr lang="en-US"/>
          </a:p>
        </p:txBody>
      </p:sp>
      <p:sp>
        <p:nvSpPr>
          <p:cNvPr id="172034" name="Rectangle 2"/>
          <p:cNvSpPr txBox="1">
            <a:spLocks noGrp="1" noChangeArrowheads="1"/>
          </p:cNvSpPr>
          <p:nvPr/>
        </p:nvSpPr>
        <p:spPr bwMode="auto">
          <a:xfrm>
            <a:off x="0" y="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7" tIns="46773" rIns="93547" bIns="46773"/>
          <a:lstStyle>
            <a:lvl1pPr defTabSz="917575">
              <a:defRPr>
                <a:solidFill>
                  <a:schemeClr val="tx1"/>
                </a:solidFill>
                <a:latin typeface="Arial" pitchFamily="34" charset="0"/>
              </a:defRPr>
            </a:lvl1pPr>
            <a:lvl2pPr marL="728663" indent="-279400" defTabSz="917575">
              <a:defRPr>
                <a:solidFill>
                  <a:schemeClr val="tx1"/>
                </a:solidFill>
                <a:latin typeface="Arial" pitchFamily="34" charset="0"/>
              </a:defRPr>
            </a:lvl2pPr>
            <a:lvl3pPr marL="1122363" indent="-225425" defTabSz="917575">
              <a:defRPr>
                <a:solidFill>
                  <a:schemeClr val="tx1"/>
                </a:solidFill>
                <a:latin typeface="Arial" pitchFamily="34" charset="0"/>
              </a:defRPr>
            </a:lvl3pPr>
            <a:lvl4pPr marL="1570038" indent="-223838" defTabSz="917575">
              <a:defRPr>
                <a:solidFill>
                  <a:schemeClr val="tx1"/>
                </a:solidFill>
                <a:latin typeface="Arial" pitchFamily="34" charset="0"/>
              </a:defRPr>
            </a:lvl4pPr>
            <a:lvl5pPr marL="2019300" indent="-225425" defTabSz="917575">
              <a:defRPr>
                <a:solidFill>
                  <a:schemeClr val="tx1"/>
                </a:solidFill>
                <a:latin typeface="Arial" pitchFamily="34" charset="0"/>
              </a:defRPr>
            </a:lvl5pPr>
            <a:lvl6pPr marL="2476500" indent="-225425" defTabSz="917575" fontAlgn="base">
              <a:spcBef>
                <a:spcPct val="0"/>
              </a:spcBef>
              <a:spcAft>
                <a:spcPct val="0"/>
              </a:spcAft>
              <a:defRPr>
                <a:solidFill>
                  <a:schemeClr val="tx1"/>
                </a:solidFill>
                <a:latin typeface="Arial" pitchFamily="34" charset="0"/>
              </a:defRPr>
            </a:lvl6pPr>
            <a:lvl7pPr marL="2933700" indent="-225425" defTabSz="917575" fontAlgn="base">
              <a:spcBef>
                <a:spcPct val="0"/>
              </a:spcBef>
              <a:spcAft>
                <a:spcPct val="0"/>
              </a:spcAft>
              <a:defRPr>
                <a:solidFill>
                  <a:schemeClr val="tx1"/>
                </a:solidFill>
                <a:latin typeface="Arial" pitchFamily="34" charset="0"/>
              </a:defRPr>
            </a:lvl7pPr>
            <a:lvl8pPr marL="3390900" indent="-225425" defTabSz="917575" fontAlgn="base">
              <a:spcBef>
                <a:spcPct val="0"/>
              </a:spcBef>
              <a:spcAft>
                <a:spcPct val="0"/>
              </a:spcAft>
              <a:defRPr>
                <a:solidFill>
                  <a:schemeClr val="tx1"/>
                </a:solidFill>
                <a:latin typeface="Arial" pitchFamily="34" charset="0"/>
              </a:defRPr>
            </a:lvl8pPr>
            <a:lvl9pPr marL="3848100" indent="-225425" defTabSz="917575" fontAlgn="base">
              <a:spcBef>
                <a:spcPct val="0"/>
              </a:spcBef>
              <a:spcAft>
                <a:spcPct val="0"/>
              </a:spcAft>
              <a:defRPr>
                <a:solidFill>
                  <a:schemeClr val="tx1"/>
                </a:solidFill>
                <a:latin typeface="Arial" pitchFamily="34" charset="0"/>
              </a:defRPr>
            </a:lvl9pPr>
          </a:lstStyle>
          <a:p>
            <a:pPr eaLnBrk="1" hangingPunct="1"/>
            <a:r>
              <a:rPr lang="en-US" sz="1200">
                <a:ea typeface="Arial Unicode MS" pitchFamily="34" charset="-128"/>
                <a:cs typeface="Arial Unicode MS" pitchFamily="34" charset="-128"/>
              </a:rPr>
              <a:t>Cathryn L. Samples, MD, MPH, AAHIVS</a:t>
            </a:r>
          </a:p>
        </p:txBody>
      </p:sp>
      <p:sp>
        <p:nvSpPr>
          <p:cNvPr id="172035" name="Rectangle 3"/>
          <p:cNvSpPr txBox="1">
            <a:spLocks noGrp="1" noChangeArrowheads="1"/>
          </p:cNvSpPr>
          <p:nvPr/>
        </p:nvSpPr>
        <p:spPr bwMode="auto">
          <a:xfrm>
            <a:off x="3970938" y="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7" tIns="46773" rIns="93547" bIns="46773"/>
          <a:lstStyle>
            <a:lvl1pPr defTabSz="917575">
              <a:defRPr>
                <a:solidFill>
                  <a:schemeClr val="tx1"/>
                </a:solidFill>
                <a:latin typeface="Arial" pitchFamily="34" charset="0"/>
              </a:defRPr>
            </a:lvl1pPr>
            <a:lvl2pPr marL="728663" indent="-279400" defTabSz="917575">
              <a:defRPr>
                <a:solidFill>
                  <a:schemeClr val="tx1"/>
                </a:solidFill>
                <a:latin typeface="Arial" pitchFamily="34" charset="0"/>
              </a:defRPr>
            </a:lvl2pPr>
            <a:lvl3pPr marL="1122363" indent="-225425" defTabSz="917575">
              <a:defRPr>
                <a:solidFill>
                  <a:schemeClr val="tx1"/>
                </a:solidFill>
                <a:latin typeface="Arial" pitchFamily="34" charset="0"/>
              </a:defRPr>
            </a:lvl3pPr>
            <a:lvl4pPr marL="1570038" indent="-223838" defTabSz="917575">
              <a:defRPr>
                <a:solidFill>
                  <a:schemeClr val="tx1"/>
                </a:solidFill>
                <a:latin typeface="Arial" pitchFamily="34" charset="0"/>
              </a:defRPr>
            </a:lvl4pPr>
            <a:lvl5pPr marL="2019300" indent="-225425" defTabSz="917575">
              <a:defRPr>
                <a:solidFill>
                  <a:schemeClr val="tx1"/>
                </a:solidFill>
                <a:latin typeface="Arial" pitchFamily="34" charset="0"/>
              </a:defRPr>
            </a:lvl5pPr>
            <a:lvl6pPr marL="2476500" indent="-225425" defTabSz="917575" fontAlgn="base">
              <a:spcBef>
                <a:spcPct val="0"/>
              </a:spcBef>
              <a:spcAft>
                <a:spcPct val="0"/>
              </a:spcAft>
              <a:defRPr>
                <a:solidFill>
                  <a:schemeClr val="tx1"/>
                </a:solidFill>
                <a:latin typeface="Arial" pitchFamily="34" charset="0"/>
              </a:defRPr>
            </a:lvl6pPr>
            <a:lvl7pPr marL="2933700" indent="-225425" defTabSz="917575" fontAlgn="base">
              <a:spcBef>
                <a:spcPct val="0"/>
              </a:spcBef>
              <a:spcAft>
                <a:spcPct val="0"/>
              </a:spcAft>
              <a:defRPr>
                <a:solidFill>
                  <a:schemeClr val="tx1"/>
                </a:solidFill>
                <a:latin typeface="Arial" pitchFamily="34" charset="0"/>
              </a:defRPr>
            </a:lvl7pPr>
            <a:lvl8pPr marL="3390900" indent="-225425" defTabSz="917575" fontAlgn="base">
              <a:spcBef>
                <a:spcPct val="0"/>
              </a:spcBef>
              <a:spcAft>
                <a:spcPct val="0"/>
              </a:spcAft>
              <a:defRPr>
                <a:solidFill>
                  <a:schemeClr val="tx1"/>
                </a:solidFill>
                <a:latin typeface="Arial" pitchFamily="34" charset="0"/>
              </a:defRPr>
            </a:lvl8pPr>
            <a:lvl9pPr marL="3848100" indent="-225425" defTabSz="917575" fontAlgn="base">
              <a:spcBef>
                <a:spcPct val="0"/>
              </a:spcBef>
              <a:spcAft>
                <a:spcPct val="0"/>
              </a:spcAft>
              <a:defRPr>
                <a:solidFill>
                  <a:schemeClr val="tx1"/>
                </a:solidFill>
                <a:latin typeface="Arial" pitchFamily="34" charset="0"/>
              </a:defRPr>
            </a:lvl9pPr>
          </a:lstStyle>
          <a:p>
            <a:pPr algn="r" eaLnBrk="1" hangingPunct="1"/>
            <a:r>
              <a:rPr lang="en-US" sz="1200">
                <a:ea typeface="Arial Unicode MS" pitchFamily="34" charset="-128"/>
                <a:cs typeface="Arial Unicode MS" pitchFamily="34" charset="-128"/>
              </a:rPr>
              <a:t>5-13-2011</a:t>
            </a:r>
          </a:p>
        </p:txBody>
      </p:sp>
      <p:sp>
        <p:nvSpPr>
          <p:cNvPr id="172036" name="Rectangle 6"/>
          <p:cNvSpPr txBox="1">
            <a:spLocks noGrp="1" noChangeArrowheads="1"/>
          </p:cNvSpPr>
          <p:nvPr/>
        </p:nvSpPr>
        <p:spPr bwMode="auto">
          <a:xfrm>
            <a:off x="0"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7" tIns="46773" rIns="93547" bIns="46773" anchor="b"/>
          <a:lstStyle>
            <a:lvl1pPr defTabSz="917575">
              <a:defRPr>
                <a:solidFill>
                  <a:schemeClr val="tx1"/>
                </a:solidFill>
                <a:latin typeface="Arial" pitchFamily="34" charset="0"/>
              </a:defRPr>
            </a:lvl1pPr>
            <a:lvl2pPr marL="728663" indent="-279400" defTabSz="917575">
              <a:defRPr>
                <a:solidFill>
                  <a:schemeClr val="tx1"/>
                </a:solidFill>
                <a:latin typeface="Arial" pitchFamily="34" charset="0"/>
              </a:defRPr>
            </a:lvl2pPr>
            <a:lvl3pPr marL="1122363" indent="-225425" defTabSz="917575">
              <a:defRPr>
                <a:solidFill>
                  <a:schemeClr val="tx1"/>
                </a:solidFill>
                <a:latin typeface="Arial" pitchFamily="34" charset="0"/>
              </a:defRPr>
            </a:lvl3pPr>
            <a:lvl4pPr marL="1570038" indent="-223838" defTabSz="917575">
              <a:defRPr>
                <a:solidFill>
                  <a:schemeClr val="tx1"/>
                </a:solidFill>
                <a:latin typeface="Arial" pitchFamily="34" charset="0"/>
              </a:defRPr>
            </a:lvl4pPr>
            <a:lvl5pPr marL="2019300" indent="-225425" defTabSz="917575">
              <a:defRPr>
                <a:solidFill>
                  <a:schemeClr val="tx1"/>
                </a:solidFill>
                <a:latin typeface="Arial" pitchFamily="34" charset="0"/>
              </a:defRPr>
            </a:lvl5pPr>
            <a:lvl6pPr marL="2476500" indent="-225425" defTabSz="917575" fontAlgn="base">
              <a:spcBef>
                <a:spcPct val="0"/>
              </a:spcBef>
              <a:spcAft>
                <a:spcPct val="0"/>
              </a:spcAft>
              <a:defRPr>
                <a:solidFill>
                  <a:schemeClr val="tx1"/>
                </a:solidFill>
                <a:latin typeface="Arial" pitchFamily="34" charset="0"/>
              </a:defRPr>
            </a:lvl6pPr>
            <a:lvl7pPr marL="2933700" indent="-225425" defTabSz="917575" fontAlgn="base">
              <a:spcBef>
                <a:spcPct val="0"/>
              </a:spcBef>
              <a:spcAft>
                <a:spcPct val="0"/>
              </a:spcAft>
              <a:defRPr>
                <a:solidFill>
                  <a:schemeClr val="tx1"/>
                </a:solidFill>
                <a:latin typeface="Arial" pitchFamily="34" charset="0"/>
              </a:defRPr>
            </a:lvl7pPr>
            <a:lvl8pPr marL="3390900" indent="-225425" defTabSz="917575" fontAlgn="base">
              <a:spcBef>
                <a:spcPct val="0"/>
              </a:spcBef>
              <a:spcAft>
                <a:spcPct val="0"/>
              </a:spcAft>
              <a:defRPr>
                <a:solidFill>
                  <a:schemeClr val="tx1"/>
                </a:solidFill>
                <a:latin typeface="Arial" pitchFamily="34" charset="0"/>
              </a:defRPr>
            </a:lvl8pPr>
            <a:lvl9pPr marL="3848100" indent="-225425" defTabSz="917575" fontAlgn="base">
              <a:spcBef>
                <a:spcPct val="0"/>
              </a:spcBef>
              <a:spcAft>
                <a:spcPct val="0"/>
              </a:spcAft>
              <a:defRPr>
                <a:solidFill>
                  <a:schemeClr val="tx1"/>
                </a:solidFill>
                <a:latin typeface="Arial" pitchFamily="34" charset="0"/>
              </a:defRPr>
            </a:lvl9pPr>
          </a:lstStyle>
          <a:p>
            <a:pPr eaLnBrk="1" hangingPunct="1"/>
            <a:r>
              <a:rPr lang="en-US" sz="1200">
                <a:ea typeface="Arial Unicode MS" pitchFamily="34" charset="-128"/>
                <a:cs typeface="Arial Unicode MS" pitchFamily="34" charset="-128"/>
              </a:rPr>
              <a:t>Adolescent Summit: Plenary</a:t>
            </a:r>
          </a:p>
        </p:txBody>
      </p:sp>
      <p:sp>
        <p:nvSpPr>
          <p:cNvPr id="172037"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7" tIns="46773" rIns="93547" bIns="46773" anchor="b"/>
          <a:lstStyle>
            <a:lvl1pPr defTabSz="917575">
              <a:defRPr>
                <a:solidFill>
                  <a:schemeClr val="tx1"/>
                </a:solidFill>
                <a:latin typeface="Arial" pitchFamily="34" charset="0"/>
              </a:defRPr>
            </a:lvl1pPr>
            <a:lvl2pPr marL="728663" indent="-279400" defTabSz="917575">
              <a:defRPr>
                <a:solidFill>
                  <a:schemeClr val="tx1"/>
                </a:solidFill>
                <a:latin typeface="Arial" pitchFamily="34" charset="0"/>
              </a:defRPr>
            </a:lvl2pPr>
            <a:lvl3pPr marL="1122363" indent="-225425" defTabSz="917575">
              <a:defRPr>
                <a:solidFill>
                  <a:schemeClr val="tx1"/>
                </a:solidFill>
                <a:latin typeface="Arial" pitchFamily="34" charset="0"/>
              </a:defRPr>
            </a:lvl3pPr>
            <a:lvl4pPr marL="1570038" indent="-223838" defTabSz="917575">
              <a:defRPr>
                <a:solidFill>
                  <a:schemeClr val="tx1"/>
                </a:solidFill>
                <a:latin typeface="Arial" pitchFamily="34" charset="0"/>
              </a:defRPr>
            </a:lvl4pPr>
            <a:lvl5pPr marL="2019300" indent="-225425" defTabSz="917575">
              <a:defRPr>
                <a:solidFill>
                  <a:schemeClr val="tx1"/>
                </a:solidFill>
                <a:latin typeface="Arial" pitchFamily="34" charset="0"/>
              </a:defRPr>
            </a:lvl5pPr>
            <a:lvl6pPr marL="2476500" indent="-225425" defTabSz="917575" fontAlgn="base">
              <a:spcBef>
                <a:spcPct val="0"/>
              </a:spcBef>
              <a:spcAft>
                <a:spcPct val="0"/>
              </a:spcAft>
              <a:defRPr>
                <a:solidFill>
                  <a:schemeClr val="tx1"/>
                </a:solidFill>
                <a:latin typeface="Arial" pitchFamily="34" charset="0"/>
              </a:defRPr>
            </a:lvl6pPr>
            <a:lvl7pPr marL="2933700" indent="-225425" defTabSz="917575" fontAlgn="base">
              <a:spcBef>
                <a:spcPct val="0"/>
              </a:spcBef>
              <a:spcAft>
                <a:spcPct val="0"/>
              </a:spcAft>
              <a:defRPr>
                <a:solidFill>
                  <a:schemeClr val="tx1"/>
                </a:solidFill>
                <a:latin typeface="Arial" pitchFamily="34" charset="0"/>
              </a:defRPr>
            </a:lvl7pPr>
            <a:lvl8pPr marL="3390900" indent="-225425" defTabSz="917575" fontAlgn="base">
              <a:spcBef>
                <a:spcPct val="0"/>
              </a:spcBef>
              <a:spcAft>
                <a:spcPct val="0"/>
              </a:spcAft>
              <a:defRPr>
                <a:solidFill>
                  <a:schemeClr val="tx1"/>
                </a:solidFill>
                <a:latin typeface="Arial" pitchFamily="34" charset="0"/>
              </a:defRPr>
            </a:lvl8pPr>
            <a:lvl9pPr marL="3848100" indent="-225425" defTabSz="917575" fontAlgn="base">
              <a:spcBef>
                <a:spcPct val="0"/>
              </a:spcBef>
              <a:spcAft>
                <a:spcPct val="0"/>
              </a:spcAft>
              <a:defRPr>
                <a:solidFill>
                  <a:schemeClr val="tx1"/>
                </a:solidFill>
                <a:latin typeface="Arial" pitchFamily="34" charset="0"/>
              </a:defRPr>
            </a:lvl9pPr>
          </a:lstStyle>
          <a:p>
            <a:pPr algn="r" eaLnBrk="1" hangingPunct="1"/>
            <a:fld id="{F22FF46E-9F36-4739-BCCE-7A99B30A8448}" type="slidenum">
              <a:rPr lang="en-US" sz="1200">
                <a:ea typeface="Arial Unicode MS" pitchFamily="34" charset="-128"/>
                <a:cs typeface="Arial Unicode MS" pitchFamily="34" charset="-128"/>
              </a:rPr>
              <a:pPr algn="r" eaLnBrk="1" hangingPunct="1"/>
              <a:t>45</a:t>
            </a:fld>
            <a:endParaRPr lang="en-US" sz="1200">
              <a:ea typeface="Arial Unicode MS" pitchFamily="34" charset="-128"/>
              <a:cs typeface="Arial Unicode MS" pitchFamily="34" charset="-128"/>
            </a:endParaRPr>
          </a:p>
        </p:txBody>
      </p:sp>
      <p:sp>
        <p:nvSpPr>
          <p:cNvPr id="172038" name="Rectangle 2"/>
          <p:cNvSpPr>
            <a:spLocks noGrp="1" noRot="1" noChangeAspect="1" noChangeArrowheads="1" noTextEdit="1"/>
          </p:cNvSpPr>
          <p:nvPr>
            <p:ph type="sldImg"/>
          </p:nvPr>
        </p:nvSpPr>
        <p:spPr>
          <a:ln/>
        </p:spPr>
      </p:sp>
      <p:sp>
        <p:nvSpPr>
          <p:cNvPr id="172039" name="Rectangle 3"/>
          <p:cNvSpPr>
            <a:spLocks noGrp="1" noChangeArrowheads="1"/>
          </p:cNvSpPr>
          <p:nvPr>
            <p:ph type="body" idx="1"/>
          </p:nvPr>
        </p:nvSpPr>
        <p:spPr/>
        <p:txBody>
          <a:bodyPr lIns="93547" tIns="46773" rIns="93547" bIns="46773"/>
          <a:lstStyle/>
          <a:p>
            <a:r>
              <a:rPr lang="en-US"/>
              <a:t>1. EFV should not be used during the first trimester of pregnancy or in women trying to conceive or not using effective and consistent contraception. </a:t>
            </a:r>
          </a:p>
          <a:p>
            <a:r>
              <a:rPr lang="en-US"/>
              <a:t>2. 3TC can be used in place of FTC and vice versa.</a:t>
            </a:r>
          </a:p>
          <a:p>
            <a:r>
              <a:rPr lang="en-US"/>
              <a:t>3. ABC should not be used in patients positive for HLA B*5701; caution if HIV RNA &gt;100,000 copies/mL, or if high risk of cardiovascular disease.  4. NVP should not be started if pre-ARV CD4 &gt;250 in women or &gt;400 in men. 5. QD LPV/r  not recommended in pregnancy.</a:t>
            </a:r>
          </a:p>
          <a:p>
            <a:endParaRPr lang="en-US" b="1"/>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i="1" smtClean="0"/>
              <a:t>ART, antiretroviral therapy; PrEP, pre-exposure prophylaxis.</a:t>
            </a:r>
          </a:p>
          <a:p>
            <a:pPr eaLnBrk="1" hangingPunct="1">
              <a:spcBef>
                <a:spcPct val="0"/>
              </a:spcBef>
            </a:pPr>
            <a:endParaRPr lang="en-US" i="1" smtClean="0"/>
          </a:p>
          <a:p>
            <a:r>
              <a:rPr lang="en-US" smtClean="0"/>
              <a:t>In addition to updates regarding the care of older patients, the 2012 DHHS guidelines also provide updated guidance for the care of HIV-infected women. One important aspect of care for women of childbearing age relates to the central issue of reproductive choice. More HIV-positive women today are considering the possibility of motherhood, and women in discordant couples are seeking guidance on how to attempt conception while preventing sexual transmission of HIV. This important issue is addressed by the DHHS antiretroviral guidelines</a:t>
            </a:r>
            <a:r>
              <a:rPr lang="en-US" baseline="30000" smtClean="0"/>
              <a:t>[24]</a:t>
            </a:r>
            <a:r>
              <a:rPr lang="en-US" smtClean="0"/>
              <a:t> and is covered in greater depth in the recently updated DHHS perinatal guidelines.</a:t>
            </a:r>
            <a:r>
              <a:rPr lang="en-US" baseline="30000" smtClean="0"/>
              <a:t>[25]</a:t>
            </a:r>
            <a:r>
              <a:rPr lang="en-US" smtClean="0"/>
              <a:t> </a:t>
            </a:r>
          </a:p>
          <a:p>
            <a:r>
              <a:rPr lang="en-US" smtClean="0"/>
              <a:t> </a:t>
            </a:r>
          </a:p>
          <a:p>
            <a:r>
              <a:rPr lang="en-US" smtClean="0"/>
              <a:t>Women should be informed of the range of options available to minimize the risks of unprotected intercourse for the purpose of conception, which include ensuring the HIV-infected partner is receiving virologically suppressive antiretroviral therapy and considering pre-exposure prophylactic therapy for the HIV-negative partner, which has been shown to significantly reduce the risk of HIV acquisition through sexual transmission.</a:t>
            </a:r>
            <a:r>
              <a:rPr lang="en-US" baseline="30000" smtClean="0"/>
              <a:t>[26]</a:t>
            </a:r>
            <a:r>
              <a:rPr lang="en-US" smtClean="0"/>
              <a:t> Another option is artificial insemination, including self-insemination, which can be a more economical alternative for HIV-infected women with an HIV-uninfected partner.</a:t>
            </a:r>
          </a:p>
          <a:p>
            <a:r>
              <a:rPr lang="en-US" smtClean="0"/>
              <a:t> </a:t>
            </a:r>
          </a:p>
          <a:p>
            <a:r>
              <a:rPr lang="en-US" smtClean="0"/>
              <a:t>An important point raised in the guidelines is that, for women of childbearing age, reproductive issues should be discussed on an ongoing basis. </a:t>
            </a:r>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8F266B-86F2-49D8-9B65-533B9FC4B7BC}" type="slidenum">
              <a:rPr lang="en-US" smtClean="0"/>
              <a:pPr fontAlgn="base">
                <a:spcBef>
                  <a:spcPct val="0"/>
                </a:spcBef>
                <a:spcAft>
                  <a:spcPct val="0"/>
                </a:spcAft>
                <a:defRPr/>
              </a:pPr>
              <a:t>46</a:t>
            </a:fld>
            <a:endParaRPr lang="en-US" smtClean="0"/>
          </a:p>
        </p:txBody>
      </p:sp>
      <p:sp>
        <p:nvSpPr>
          <p:cNvPr id="5" name="Footer Placeholder 4"/>
          <p:cNvSpPr>
            <a:spLocks noGrp="1"/>
          </p:cNvSpPr>
          <p:nvPr>
            <p:ph type="ftr" sz="quarter" idx="10"/>
          </p:nvPr>
        </p:nvSpPr>
        <p:spPr/>
        <p:txBody>
          <a:bodyPr/>
          <a:lstStyle/>
          <a:p>
            <a:r>
              <a:rPr lang="en-US" smtClean="0"/>
              <a:t>Cathryn L. Samples, MD, MPH, AAHIVS</a:t>
            </a:r>
            <a:endParaRPr lang="en-US"/>
          </a:p>
        </p:txBody>
      </p:sp>
      <p:sp>
        <p:nvSpPr>
          <p:cNvPr id="6" name="Header Placeholder 5"/>
          <p:cNvSpPr>
            <a:spLocks noGrp="1"/>
          </p:cNvSpPr>
          <p:nvPr>
            <p:ph type="hdr" sz="quarter" idx="11"/>
          </p:nvPr>
        </p:nvSpPr>
        <p:spPr/>
        <p:txBody>
          <a:bodyPr/>
          <a:lstStyle/>
          <a:p>
            <a:r>
              <a:rPr lang="en-US" smtClean="0"/>
              <a:t>Presentation to CFAR Community Advisory Board</a:t>
            </a:r>
            <a:endParaRPr lang="en-US"/>
          </a:p>
        </p:txBody>
      </p:sp>
      <p:sp>
        <p:nvSpPr>
          <p:cNvPr id="2" name="Date Placeholder 1"/>
          <p:cNvSpPr>
            <a:spLocks noGrp="1"/>
          </p:cNvSpPr>
          <p:nvPr>
            <p:ph type="dt" idx="12"/>
          </p:nvPr>
        </p:nvSpPr>
        <p:spPr/>
        <p:txBody>
          <a:bodyPr/>
          <a:lstStyle/>
          <a:p>
            <a:r>
              <a:rPr lang="en-US" smtClean="0"/>
              <a:t>4/16/2015</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096498-D7D1-40E6-A2CF-4740333F772C}" type="slidenum">
              <a:rPr lang="en-US" smtClean="0"/>
              <a:t>52</a:t>
            </a:fld>
            <a:endParaRPr lang="en-US"/>
          </a:p>
        </p:txBody>
      </p:sp>
      <p:sp>
        <p:nvSpPr>
          <p:cNvPr id="5" name="Footer Placeholder 4"/>
          <p:cNvSpPr>
            <a:spLocks noGrp="1"/>
          </p:cNvSpPr>
          <p:nvPr>
            <p:ph type="ftr" sz="quarter" idx="11"/>
          </p:nvPr>
        </p:nvSpPr>
        <p:spPr/>
        <p:txBody>
          <a:bodyPr/>
          <a:lstStyle/>
          <a:p>
            <a:r>
              <a:rPr lang="en-US" smtClean="0"/>
              <a:t>Cathryn L. Samples, MD, MPH, AAHIVS</a:t>
            </a:r>
            <a:endParaRPr lang="en-US"/>
          </a:p>
        </p:txBody>
      </p:sp>
      <p:sp>
        <p:nvSpPr>
          <p:cNvPr id="6" name="Header Placeholder 5"/>
          <p:cNvSpPr>
            <a:spLocks noGrp="1"/>
          </p:cNvSpPr>
          <p:nvPr>
            <p:ph type="hdr" sz="quarter" idx="12"/>
          </p:nvPr>
        </p:nvSpPr>
        <p:spPr/>
        <p:txBody>
          <a:bodyPr/>
          <a:lstStyle/>
          <a:p>
            <a:r>
              <a:rPr lang="en-US" smtClean="0"/>
              <a:t>5/17/2014 Contemporary Forums</a:t>
            </a:r>
            <a:endParaRPr lang="en-US"/>
          </a:p>
        </p:txBody>
      </p:sp>
      <p:sp>
        <p:nvSpPr>
          <p:cNvPr id="7" name="Date Placeholder 6"/>
          <p:cNvSpPr>
            <a:spLocks noGrp="1"/>
          </p:cNvSpPr>
          <p:nvPr>
            <p:ph type="dt" idx="13"/>
          </p:nvPr>
        </p:nvSpPr>
        <p:spPr/>
        <p:txBody>
          <a:bodyPr/>
          <a:lstStyle/>
          <a:p>
            <a:r>
              <a:rPr lang="en-US" smtClean="0"/>
              <a:t>4/16/2015</a:t>
            </a:r>
            <a:endParaRPr lang="en-US"/>
          </a:p>
        </p:txBody>
      </p:sp>
    </p:spTree>
    <p:extLst>
      <p:ext uri="{BB962C8B-B14F-4D97-AF65-F5344CB8AC3E}">
        <p14:creationId xmlns:p14="http://schemas.microsoft.com/office/powerpoint/2010/main" val="16935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Workshop at 16th Annual HIV Update, Boston, MA</a:t>
            </a:r>
          </a:p>
        </p:txBody>
      </p:sp>
      <p:sp>
        <p:nvSpPr>
          <p:cNvPr id="6" name="Rectangle 3"/>
          <p:cNvSpPr>
            <a:spLocks noGrp="1" noChangeArrowheads="1"/>
          </p:cNvSpPr>
          <p:nvPr>
            <p:ph type="dt" idx="1"/>
          </p:nvPr>
        </p:nvSpPr>
        <p:spPr>
          <a:ln/>
        </p:spPr>
        <p:txBody>
          <a:bodyPr/>
          <a:lstStyle/>
          <a:p>
            <a:r>
              <a:rPr lang="en-US" smtClean="0"/>
              <a:t>4/16/2015</a:t>
            </a:r>
            <a:endParaRPr lang="en-US"/>
          </a:p>
        </p:txBody>
      </p:sp>
      <p:sp>
        <p:nvSpPr>
          <p:cNvPr id="7" name="Rectangle 6"/>
          <p:cNvSpPr>
            <a:spLocks noGrp="1" noChangeArrowheads="1"/>
          </p:cNvSpPr>
          <p:nvPr>
            <p:ph type="ftr" sz="quarter" idx="4"/>
          </p:nvPr>
        </p:nvSpPr>
        <p:spPr>
          <a:ln/>
        </p:spPr>
        <p:txBody>
          <a:bodyPr/>
          <a:lstStyle/>
          <a:p>
            <a:r>
              <a:rPr lang="en-US" smtClean="0"/>
              <a:t>Cathryn L. Samples, MD, MPH, AAHIVS</a:t>
            </a:r>
            <a:endParaRPr lang="en-US"/>
          </a:p>
        </p:txBody>
      </p:sp>
      <p:sp>
        <p:nvSpPr>
          <p:cNvPr id="8" name="Rectangle 7"/>
          <p:cNvSpPr>
            <a:spLocks noGrp="1" noChangeArrowheads="1"/>
          </p:cNvSpPr>
          <p:nvPr>
            <p:ph type="sldNum" sz="quarter" idx="5"/>
          </p:nvPr>
        </p:nvSpPr>
        <p:spPr>
          <a:ln/>
        </p:spPr>
        <p:txBody>
          <a:bodyPr/>
          <a:lstStyle/>
          <a:p>
            <a:fld id="{44E65C0D-F5A7-4976-90D8-EFB80225D912}" type="slidenum">
              <a:rPr lang="en-US"/>
              <a:pPr/>
              <a:t>5</a:t>
            </a:fld>
            <a:endParaRPr lang="en-US"/>
          </a:p>
        </p:txBody>
      </p:sp>
      <p:sp>
        <p:nvSpPr>
          <p:cNvPr id="88066"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buClrTx/>
              <a:buSzTx/>
              <a:buFontTx/>
              <a:buNone/>
            </a:pPr>
            <a:fld id="{0B289BDE-293E-4607-AF3B-B6E16BC7C69E}" type="slidenum">
              <a:rPr lang="en-US" sz="1200"/>
              <a:pPr algn="r">
                <a:buClrTx/>
                <a:buSzTx/>
                <a:buFontTx/>
                <a:buNone/>
              </a:pPr>
              <a:t>5</a:t>
            </a:fld>
            <a:endParaRPr 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31774" lvl="1" indent="-465887">
              <a:buFont typeface="+mj-lt"/>
              <a:buAutoNum type="alphaUcPeriod"/>
            </a:pPr>
            <a:r>
              <a:rPr lang="en-US" sz="3000" dirty="0"/>
              <a:t>(If selecting Rapid Test as point of Care, process for CLIA waiver, confirmatory testing of </a:t>
            </a:r>
            <a:r>
              <a:rPr lang="en-US" sz="3000" dirty="0" err="1"/>
              <a:t>reactives</a:t>
            </a:r>
            <a:r>
              <a:rPr lang="en-US" sz="3000" dirty="0"/>
              <a:t>, and cross-training of staff in testing and Quality Control)</a:t>
            </a:r>
          </a:p>
        </p:txBody>
      </p:sp>
      <p:sp>
        <p:nvSpPr>
          <p:cNvPr id="4" name="Slide Number Placeholder 3"/>
          <p:cNvSpPr>
            <a:spLocks noGrp="1"/>
          </p:cNvSpPr>
          <p:nvPr>
            <p:ph type="sldNum" sz="quarter" idx="10"/>
          </p:nvPr>
        </p:nvSpPr>
        <p:spPr/>
        <p:txBody>
          <a:bodyPr/>
          <a:lstStyle/>
          <a:p>
            <a:fld id="{30F6FE34-2464-404E-B111-70ABBCA3739D}" type="slidenum">
              <a:rPr lang="en-US" smtClean="0"/>
              <a:t>53</a:t>
            </a:fld>
            <a:endParaRPr lang="en-US"/>
          </a:p>
        </p:txBody>
      </p:sp>
      <p:sp>
        <p:nvSpPr>
          <p:cNvPr id="5" name="Footer Placeholder 4"/>
          <p:cNvSpPr>
            <a:spLocks noGrp="1"/>
          </p:cNvSpPr>
          <p:nvPr>
            <p:ph type="ftr" sz="quarter" idx="11"/>
          </p:nvPr>
        </p:nvSpPr>
        <p:spPr/>
        <p:txBody>
          <a:bodyPr/>
          <a:lstStyle/>
          <a:p>
            <a:r>
              <a:rPr lang="en-US" smtClean="0"/>
              <a:t>Cathryn L. Samples, MD, MPH, AAHIVS</a:t>
            </a:r>
            <a:endParaRPr lang="en-US"/>
          </a:p>
        </p:txBody>
      </p:sp>
      <p:sp>
        <p:nvSpPr>
          <p:cNvPr id="6" name="Header Placeholder 5"/>
          <p:cNvSpPr>
            <a:spLocks noGrp="1"/>
          </p:cNvSpPr>
          <p:nvPr>
            <p:ph type="hdr" sz="quarter" idx="12"/>
          </p:nvPr>
        </p:nvSpPr>
        <p:spPr/>
        <p:txBody>
          <a:bodyPr/>
          <a:lstStyle/>
          <a:p>
            <a:r>
              <a:rPr lang="en-US" smtClean="0"/>
              <a:t>5/17/2014 Contemporary Forums</a:t>
            </a:r>
            <a:endParaRPr lang="en-US"/>
          </a:p>
        </p:txBody>
      </p:sp>
      <p:sp>
        <p:nvSpPr>
          <p:cNvPr id="7" name="Date Placeholder 6"/>
          <p:cNvSpPr>
            <a:spLocks noGrp="1"/>
          </p:cNvSpPr>
          <p:nvPr>
            <p:ph type="dt" idx="13"/>
          </p:nvPr>
        </p:nvSpPr>
        <p:spPr/>
        <p:txBody>
          <a:bodyPr/>
          <a:lstStyle/>
          <a:p>
            <a:r>
              <a:rPr lang="en-US" smtClean="0"/>
              <a:t>4/16/2015</a:t>
            </a:r>
            <a:endParaRPr lang="en-US"/>
          </a:p>
        </p:txBody>
      </p:sp>
    </p:spTree>
    <p:extLst>
      <p:ext uri="{BB962C8B-B14F-4D97-AF65-F5344CB8AC3E}">
        <p14:creationId xmlns:p14="http://schemas.microsoft.com/office/powerpoint/2010/main" val="4194054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expanded</a:t>
            </a:r>
          </a:p>
          <a:p>
            <a:r>
              <a:rPr lang="en-US" dirty="0"/>
              <a:t>The most common HIV test is the </a:t>
            </a:r>
            <a:r>
              <a:rPr lang="en-US" b="1" dirty="0"/>
              <a:t>antibody screening test </a:t>
            </a:r>
            <a:r>
              <a:rPr lang="en-US" b="1" i="1" dirty="0"/>
              <a:t>(immunoassay)</a:t>
            </a:r>
            <a:r>
              <a:rPr lang="en-US" dirty="0"/>
              <a:t>, which tests for the antibodies that your body makes against HIV. The immunoassay may be conducted in a lab or as a rapid test at the testing site. It may be performed on blood or oral fluid (not saliva). Because the level of antibody in oral fluid is lower than it is in blood, blood tests tend to find infection sooner after exposure than do oral fluid tests. In addition, most blood-based lab tests find infection sooner after exposure than rapid HIV tests.</a:t>
            </a:r>
          </a:p>
          <a:p>
            <a:r>
              <a:rPr lang="en-US" dirty="0"/>
              <a:t>Several tests are being used more commonly that can detect both </a:t>
            </a:r>
            <a:r>
              <a:rPr lang="en-US" b="1" dirty="0"/>
              <a:t>antibodies and antigen (part of the virus itself)</a:t>
            </a:r>
            <a:r>
              <a:rPr lang="en-US" dirty="0"/>
              <a:t>. These tests can find recent infection earlier than tests that detect only antibodies. These antigen/antibody combination tests can find HIV as soon as 3 weeks after exposure to the virus, but they are only available for testing blood, not oral fluid.</a:t>
            </a:r>
          </a:p>
          <a:p>
            <a:r>
              <a:rPr lang="en-US" dirty="0"/>
              <a:t>The </a:t>
            </a:r>
            <a:r>
              <a:rPr lang="en-US" b="1" dirty="0"/>
              <a:t>rapid test</a:t>
            </a:r>
            <a:r>
              <a:rPr lang="en-US" dirty="0"/>
              <a:t> is an immunoassay used for screening, and it produces quick results, in 30 minutes or less. Rapid tests use blood or oral fluid to look for antibodies to HIV. If an immunoassay (lab test or rapid test) is conducted during the window period (i.e., the period after exposure but before the test can find antibodies), the test may not find antibodies and may give a false-negative result. All immunoassays that are positive need a follow-up test to confirm the result.</a:t>
            </a:r>
          </a:p>
          <a:p>
            <a:r>
              <a:rPr lang="en-US" b="1" dirty="0"/>
              <a:t>Follow-up diagnostic testing</a:t>
            </a:r>
            <a:r>
              <a:rPr lang="en-US" dirty="0"/>
              <a:t> is performed if the first immunoassay result is positive. Follow-up tests include: an antibody differentiation test, which distinguishes HIV-1 from HIV-2; an HIV-1 nucleic acid test, which looks for virus directly, or the Western blot or indirect immunofluorescence assay, which detect antibodies.</a:t>
            </a:r>
          </a:p>
          <a:p>
            <a:r>
              <a:rPr lang="en-US" dirty="0"/>
              <a:t>Immunoassays are generally very accurate, but follow-up testing allows you and your health care provider to be sure the diagnosis is right. If your first test is a rapid test, and it is positive, you will be directed to a medical setting to get follow-up testing. If your first test is a lab test, and it is positive, the lab will conduct follow-up testing, usually on the same blood specimen as the first test.</a:t>
            </a:r>
          </a:p>
          <a:p>
            <a:r>
              <a:rPr lang="en-US" dirty="0"/>
              <a:t>Currently there are only two home HIV tests: the Home Access HIV-1 Test System and the </a:t>
            </a:r>
            <a:r>
              <a:rPr lang="en-US" dirty="0" err="1"/>
              <a:t>OraQuick</a:t>
            </a:r>
            <a:r>
              <a:rPr lang="en-US" dirty="0"/>
              <a:t> In-home HIV test. If you buy your home test online make sure the HIV test is FDA-approved.</a:t>
            </a:r>
          </a:p>
          <a:p>
            <a:r>
              <a:rPr lang="en-US" dirty="0"/>
              <a:t>The </a:t>
            </a:r>
            <a:r>
              <a:rPr lang="en-US" b="1" dirty="0"/>
              <a:t>Home Access HIV-1 Test System</a:t>
            </a:r>
            <a:r>
              <a:rPr lang="en-US" dirty="0"/>
              <a:t> is a home collection kit, which involves pricking your finger to collect a blood sample, sending the sample to a licensed laboratory, and then calling in for results as early as the next business day. This test is anonymous. If the test is positive, a follow-up test is performed right away, and the results include the follow-up test. The manufacturer provides confidential counseling and referral to treatment. The tests conducted on the blood sample collected at home find infection later after infection than most lab-based tests using blood from a vein, but earlier than tests conducted with oral fluid.</a:t>
            </a:r>
          </a:p>
          <a:p>
            <a:r>
              <a:rPr lang="en-US" dirty="0"/>
              <a:t>The </a:t>
            </a:r>
            <a:r>
              <a:rPr lang="en-US" b="1" dirty="0" err="1"/>
              <a:t>OraQuick</a:t>
            </a:r>
            <a:r>
              <a:rPr lang="en-US" b="1" dirty="0"/>
              <a:t> In-Home HIV Test</a:t>
            </a:r>
            <a:r>
              <a:rPr lang="en-US" dirty="0"/>
              <a:t> provides rapid results in the home. The testing procedure involves swabbing your mouth for an oral fluid sample and using a kit to test it. Results are available in 20 minutes. If you test positive, you will need a follow-up test. The manufacturer provides confidential counseling and referral to follow-up testing sites. Because the level of antibody in oral fluid is lower than it is in blood, oral fluid tests find infection later after exposure than do blood tests. Up to 1 in 12 people may test false-negative with this test.</a:t>
            </a:r>
          </a:p>
          <a:p>
            <a:r>
              <a:rPr lang="en-US" b="1" dirty="0"/>
              <a:t>RNA tests</a:t>
            </a:r>
            <a:r>
              <a:rPr lang="en-US" dirty="0"/>
              <a:t> detect the virus directly (instead of the antibodies to HIV) and thus can detect HIV at about 10 days after infection—as soon as it appears in the bloodstream, before antibodies develop. These tests cost more than antibody tests and are generally not used as a screening test, although your doctor may order one as a follow-up test, after a positive antibody test, or as part of a clinical workup.</a:t>
            </a:r>
          </a:p>
          <a:p>
            <a:endParaRPr lang="en-US" dirty="0"/>
          </a:p>
        </p:txBody>
      </p:sp>
      <p:sp>
        <p:nvSpPr>
          <p:cNvPr id="4" name="Slide Number Placeholder 3"/>
          <p:cNvSpPr>
            <a:spLocks noGrp="1"/>
          </p:cNvSpPr>
          <p:nvPr>
            <p:ph type="sldNum" sz="quarter" idx="10"/>
          </p:nvPr>
        </p:nvSpPr>
        <p:spPr/>
        <p:txBody>
          <a:bodyPr/>
          <a:lstStyle/>
          <a:p>
            <a:fld id="{BC70A335-77D8-471B-85E8-C44CABB76F5D}" type="slidenum">
              <a:rPr lang="en-US" smtClean="0"/>
              <a:t>54</a:t>
            </a:fld>
            <a:endParaRPr lang="en-US"/>
          </a:p>
        </p:txBody>
      </p:sp>
      <p:sp>
        <p:nvSpPr>
          <p:cNvPr id="5" name="Date Placeholder 4"/>
          <p:cNvSpPr>
            <a:spLocks noGrp="1"/>
          </p:cNvSpPr>
          <p:nvPr>
            <p:ph type="dt" idx="11"/>
          </p:nvPr>
        </p:nvSpPr>
        <p:spPr/>
        <p:txBody>
          <a:bodyPr/>
          <a:lstStyle/>
          <a:p>
            <a:r>
              <a:rPr lang="en-US" smtClean="0"/>
              <a:t>4/16/2015</a:t>
            </a:r>
            <a:endParaRPr lang="en-US"/>
          </a:p>
        </p:txBody>
      </p:sp>
      <p:sp>
        <p:nvSpPr>
          <p:cNvPr id="6" name="Footer Placeholder 5"/>
          <p:cNvSpPr>
            <a:spLocks noGrp="1"/>
          </p:cNvSpPr>
          <p:nvPr>
            <p:ph type="ftr" sz="quarter" idx="12"/>
          </p:nvPr>
        </p:nvSpPr>
        <p:spPr/>
        <p:txBody>
          <a:bodyPr/>
          <a:lstStyle/>
          <a:p>
            <a:r>
              <a:rPr lang="en-US" smtClean="0"/>
              <a:t>Cathryn L. Samples, MD, MPH, AAHIVS</a:t>
            </a:r>
            <a:endParaRPr lang="en-US"/>
          </a:p>
        </p:txBody>
      </p:sp>
    </p:spTree>
    <p:extLst>
      <p:ext uri="{BB962C8B-B14F-4D97-AF65-F5344CB8AC3E}">
        <p14:creationId xmlns:p14="http://schemas.microsoft.com/office/powerpoint/2010/main" val="1682823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D88D83-5426-46D9-B36D-1CD3EBC191D6}" type="slidenum">
              <a:rPr lang="en-US" smtClean="0"/>
              <a:t>55</a:t>
            </a:fld>
            <a:endParaRPr lang="en-US"/>
          </a:p>
        </p:txBody>
      </p:sp>
      <p:sp>
        <p:nvSpPr>
          <p:cNvPr id="5" name="Date Placeholder 4"/>
          <p:cNvSpPr>
            <a:spLocks noGrp="1"/>
          </p:cNvSpPr>
          <p:nvPr>
            <p:ph type="dt" idx="11"/>
          </p:nvPr>
        </p:nvSpPr>
        <p:spPr/>
        <p:txBody>
          <a:bodyPr/>
          <a:lstStyle/>
          <a:p>
            <a:r>
              <a:rPr lang="en-US" smtClean="0"/>
              <a:t>4/16/2015</a:t>
            </a:r>
            <a:endParaRPr lang="en-US"/>
          </a:p>
        </p:txBody>
      </p:sp>
      <p:sp>
        <p:nvSpPr>
          <p:cNvPr id="6" name="Footer Placeholder 5"/>
          <p:cNvSpPr>
            <a:spLocks noGrp="1"/>
          </p:cNvSpPr>
          <p:nvPr>
            <p:ph type="ftr" sz="quarter" idx="12"/>
          </p:nvPr>
        </p:nvSpPr>
        <p:spPr/>
        <p:txBody>
          <a:bodyPr/>
          <a:lstStyle/>
          <a:p>
            <a:r>
              <a:rPr lang="en-US" smtClean="0"/>
              <a:t>Cathryn L. Samples, MD, MPH, AAHIVS</a:t>
            </a:r>
            <a:endParaRPr lang="en-US"/>
          </a:p>
        </p:txBody>
      </p:sp>
    </p:spTree>
    <p:extLst>
      <p:ext uri="{BB962C8B-B14F-4D97-AF65-F5344CB8AC3E}">
        <p14:creationId xmlns:p14="http://schemas.microsoft.com/office/powerpoint/2010/main" val="314031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DCBB9DEC-AAA1-4EC6-B7E9-FFCB368D2A07}" type="slidenum">
              <a:rPr lang="en-US"/>
              <a:pPr/>
              <a:t>60</a:t>
            </a:fld>
            <a:endParaRPr lang="en-US"/>
          </a:p>
        </p:txBody>
      </p:sp>
      <p:sp>
        <p:nvSpPr>
          <p:cNvPr id="103426" name="Rectangle 3"/>
          <p:cNvSpPr txBox="1">
            <a:spLocks noGrp="1" noChangeArrowheads="1"/>
          </p:cNvSpPr>
          <p:nvPr/>
        </p:nvSpPr>
        <p:spPr bwMode="auto">
          <a:xfrm>
            <a:off x="3970938" y="1"/>
            <a:ext cx="3037840" cy="465138"/>
          </a:xfrm>
          <a:prstGeom prst="rect">
            <a:avLst/>
          </a:prstGeom>
          <a:noFill/>
          <a:ln>
            <a:miter lim="800000"/>
            <a:headEnd/>
            <a:tailEnd/>
          </a:ln>
        </p:spPr>
        <p:txBody>
          <a:bodyPr lIns="93177" tIns="46589" rIns="93177" bIns="46589"/>
          <a:lstStyle/>
          <a:p>
            <a:pPr algn="r" eaLnBrk="1" hangingPunct="1">
              <a:defRPr/>
            </a:pPr>
            <a:fld id="{39E598F5-4AB9-44EF-AA2F-CC6F7F3A0492}" type="datetime1">
              <a:rPr lang="en-US" sz="1200"/>
              <a:pPr algn="r" eaLnBrk="1" hangingPunct="1">
                <a:defRPr/>
              </a:pPr>
              <a:t>4/8/2015</a:t>
            </a:fld>
            <a:endParaRPr lang="en-US" sz="1200"/>
          </a:p>
        </p:txBody>
      </p:sp>
      <p:sp>
        <p:nvSpPr>
          <p:cNvPr id="103427" name="Rectangle 6"/>
          <p:cNvSpPr txBox="1">
            <a:spLocks noGrp="1" noChangeArrowheads="1"/>
          </p:cNvSpPr>
          <p:nvPr/>
        </p:nvSpPr>
        <p:spPr bwMode="auto">
          <a:xfrm>
            <a:off x="0" y="8829675"/>
            <a:ext cx="3037840" cy="465138"/>
          </a:xfrm>
          <a:prstGeom prst="rect">
            <a:avLst/>
          </a:prstGeom>
          <a:noFill/>
          <a:ln>
            <a:miter lim="800000"/>
            <a:headEnd/>
            <a:tailEnd/>
          </a:ln>
        </p:spPr>
        <p:txBody>
          <a:bodyPr lIns="93177" tIns="46589" rIns="93177" bIns="46589" anchor="b"/>
          <a:lstStyle/>
          <a:p>
            <a:pPr eaLnBrk="1" hangingPunct="1">
              <a:defRPr/>
            </a:pPr>
            <a:r>
              <a:rPr lang="en-US" sz="1200"/>
              <a:t>Cathryn L. Samples, MD, MPH</a:t>
            </a:r>
          </a:p>
        </p:txBody>
      </p:sp>
      <p:sp>
        <p:nvSpPr>
          <p:cNvPr id="103428" name="Rectangle 7"/>
          <p:cNvSpPr txBox="1">
            <a:spLocks noGrp="1" noChangeArrowheads="1"/>
          </p:cNvSpPr>
          <p:nvPr/>
        </p:nvSpPr>
        <p:spPr bwMode="auto">
          <a:xfrm>
            <a:off x="3970938" y="8829675"/>
            <a:ext cx="3037840" cy="465138"/>
          </a:xfrm>
          <a:prstGeom prst="rect">
            <a:avLst/>
          </a:prstGeom>
          <a:noFill/>
          <a:ln>
            <a:miter lim="800000"/>
            <a:headEnd/>
            <a:tailEnd/>
          </a:ln>
        </p:spPr>
        <p:txBody>
          <a:bodyPr lIns="93177" tIns="46589" rIns="93177" bIns="46589" anchor="b"/>
          <a:lstStyle/>
          <a:p>
            <a:pPr algn="r" eaLnBrk="1" hangingPunct="1">
              <a:defRPr/>
            </a:pPr>
            <a:fld id="{4FBFAFD8-1801-4FDC-B707-530E2E4D052C}" type="slidenum">
              <a:rPr lang="en-US" sz="1200"/>
              <a:pPr algn="r" eaLnBrk="1" hangingPunct="1">
                <a:defRPr/>
              </a:pPr>
              <a:t>60</a:t>
            </a:fld>
            <a:endParaRPr lang="en-US" sz="1200"/>
          </a:p>
        </p:txBody>
      </p:sp>
      <p:sp>
        <p:nvSpPr>
          <p:cNvPr id="33797" name="Rectangle 2"/>
          <p:cNvSpPr>
            <a:spLocks noGrp="1" noRot="1" noChangeAspect="1" noChangeArrowheads="1" noTextEdit="1"/>
          </p:cNvSpPr>
          <p:nvPr>
            <p:ph type="sldImg"/>
          </p:nvPr>
        </p:nvSpPr>
        <p:spPr>
          <a:ln/>
        </p:spPr>
      </p:sp>
      <p:sp>
        <p:nvSpPr>
          <p:cNvPr id="33798" name="Rectangle 3"/>
          <p:cNvSpPr>
            <a:spLocks noGrp="1" noChangeArrowheads="1"/>
          </p:cNvSpPr>
          <p:nvPr>
            <p:ph type="body" idx="1"/>
          </p:nvPr>
        </p:nvSpPr>
        <p:spPr/>
        <p:txBody>
          <a:bodyPr/>
          <a:lstStyle/>
          <a:p>
            <a:pPr>
              <a:spcBef>
                <a:spcPct val="0"/>
              </a:spcBef>
            </a:pPr>
            <a:endParaRPr lang="en-US"/>
          </a:p>
        </p:txBody>
      </p:sp>
      <p:sp>
        <p:nvSpPr>
          <p:cNvPr id="2" name="Footer Placeholder 1"/>
          <p:cNvSpPr>
            <a:spLocks noGrp="1"/>
          </p:cNvSpPr>
          <p:nvPr>
            <p:ph type="ftr" sz="quarter" idx="10"/>
          </p:nvPr>
        </p:nvSpPr>
        <p:spPr/>
        <p:txBody>
          <a:bodyPr/>
          <a:lstStyle/>
          <a:p>
            <a:r>
              <a:rPr lang="en-US" smtClean="0"/>
              <a:t>Cathryn L. Samples, MD, MPH, AAHIVS</a:t>
            </a:r>
            <a:endParaRPr lang="en-US"/>
          </a:p>
        </p:txBody>
      </p:sp>
      <p:sp>
        <p:nvSpPr>
          <p:cNvPr id="3" name="Header Placeholder 2"/>
          <p:cNvSpPr>
            <a:spLocks noGrp="1"/>
          </p:cNvSpPr>
          <p:nvPr>
            <p:ph type="hdr" sz="quarter" idx="11"/>
          </p:nvPr>
        </p:nvSpPr>
        <p:spPr/>
        <p:txBody>
          <a:bodyPr/>
          <a:lstStyle/>
          <a:p>
            <a:r>
              <a:rPr lang="en-US" smtClean="0"/>
              <a:t>5/17/2014 Contemporary Forums</a:t>
            </a:r>
            <a:endParaRPr lang="en-US"/>
          </a:p>
        </p:txBody>
      </p:sp>
      <p:sp>
        <p:nvSpPr>
          <p:cNvPr id="4" name="Date Placeholder 3"/>
          <p:cNvSpPr>
            <a:spLocks noGrp="1"/>
          </p:cNvSpPr>
          <p:nvPr>
            <p:ph type="dt" idx="12"/>
          </p:nvPr>
        </p:nvSpPr>
        <p:spPr/>
        <p:txBody>
          <a:bodyPr/>
          <a:lstStyle/>
          <a:p>
            <a:r>
              <a:rPr lang="en-US" smtClean="0"/>
              <a:t>4/16/2015</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p:spPr>
        <p:txBody>
          <a:bodyPr/>
          <a:lstStyle>
            <a:lvl1pPr eaLnBrk="0" hangingPunct="0">
              <a:defRPr sz="2000">
                <a:solidFill>
                  <a:schemeClr val="tx1"/>
                </a:solidFill>
                <a:latin typeface="Tahoma" pitchFamily="34" charset="0"/>
              </a:defRPr>
            </a:lvl1pPr>
            <a:lvl2pPr marL="757066" indent="-291179" eaLnBrk="0" hangingPunct="0">
              <a:defRPr sz="2000">
                <a:solidFill>
                  <a:schemeClr val="tx1"/>
                </a:solidFill>
                <a:latin typeface="Tahoma" pitchFamily="34" charset="0"/>
              </a:defRPr>
            </a:lvl2pPr>
            <a:lvl3pPr marL="1164717" indent="-232943" eaLnBrk="0" hangingPunct="0">
              <a:defRPr sz="2000">
                <a:solidFill>
                  <a:schemeClr val="tx1"/>
                </a:solidFill>
                <a:latin typeface="Tahoma" pitchFamily="34" charset="0"/>
              </a:defRPr>
            </a:lvl3pPr>
            <a:lvl4pPr marL="1630604" indent="-232943" eaLnBrk="0" hangingPunct="0">
              <a:defRPr sz="2000">
                <a:solidFill>
                  <a:schemeClr val="tx1"/>
                </a:solidFill>
                <a:latin typeface="Tahoma" pitchFamily="34" charset="0"/>
              </a:defRPr>
            </a:lvl4pPr>
            <a:lvl5pPr marL="2096491" indent="-232943" eaLnBrk="0" hangingPunct="0">
              <a:defRPr sz="2000">
                <a:solidFill>
                  <a:schemeClr val="tx1"/>
                </a:solidFill>
                <a:latin typeface="Tahoma" pitchFamily="34" charset="0"/>
              </a:defRPr>
            </a:lvl5pPr>
            <a:lvl6pPr marL="2562377" indent="-232943"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6pPr>
            <a:lvl7pPr marL="3028264" indent="-232943"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7pPr>
            <a:lvl8pPr marL="3494151" indent="-232943"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8pPr>
            <a:lvl9pPr marL="3960038" indent="-232943"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9pPr>
          </a:lstStyle>
          <a:p>
            <a:pPr eaLnBrk="1" hangingPunct="1"/>
            <a:r>
              <a:rPr lang="en-US" sz="1200">
                <a:latin typeface="Arial" pitchFamily="34" charset="0"/>
              </a:rPr>
              <a:t>Workshop at 16th Annual HIV Update, Boston, MA</a:t>
            </a:r>
          </a:p>
        </p:txBody>
      </p:sp>
      <p:sp>
        <p:nvSpPr>
          <p:cNvPr id="65539" name="Rectangle 3"/>
          <p:cNvSpPr>
            <a:spLocks noGrp="1" noChangeArrowheads="1"/>
          </p:cNvSpPr>
          <p:nvPr>
            <p:ph type="dt" sz="quarter" idx="1"/>
          </p:nvPr>
        </p:nvSpPr>
        <p:spPr>
          <a:noFill/>
        </p:spPr>
        <p:txBody>
          <a:bodyPr/>
          <a:lstStyle>
            <a:lvl1pPr eaLnBrk="0" hangingPunct="0">
              <a:defRPr sz="2000">
                <a:solidFill>
                  <a:schemeClr val="tx1"/>
                </a:solidFill>
                <a:latin typeface="Tahoma" pitchFamily="34" charset="0"/>
              </a:defRPr>
            </a:lvl1pPr>
            <a:lvl2pPr marL="757066" indent="-291179" eaLnBrk="0" hangingPunct="0">
              <a:defRPr sz="2000">
                <a:solidFill>
                  <a:schemeClr val="tx1"/>
                </a:solidFill>
                <a:latin typeface="Tahoma" pitchFamily="34" charset="0"/>
              </a:defRPr>
            </a:lvl2pPr>
            <a:lvl3pPr marL="1164717" indent="-232943" eaLnBrk="0" hangingPunct="0">
              <a:defRPr sz="2000">
                <a:solidFill>
                  <a:schemeClr val="tx1"/>
                </a:solidFill>
                <a:latin typeface="Tahoma" pitchFamily="34" charset="0"/>
              </a:defRPr>
            </a:lvl3pPr>
            <a:lvl4pPr marL="1630604" indent="-232943" eaLnBrk="0" hangingPunct="0">
              <a:defRPr sz="2000">
                <a:solidFill>
                  <a:schemeClr val="tx1"/>
                </a:solidFill>
                <a:latin typeface="Tahoma" pitchFamily="34" charset="0"/>
              </a:defRPr>
            </a:lvl4pPr>
            <a:lvl5pPr marL="2096491" indent="-232943" eaLnBrk="0" hangingPunct="0">
              <a:defRPr sz="2000">
                <a:solidFill>
                  <a:schemeClr val="tx1"/>
                </a:solidFill>
                <a:latin typeface="Tahoma" pitchFamily="34" charset="0"/>
              </a:defRPr>
            </a:lvl5pPr>
            <a:lvl6pPr marL="2562377" indent="-232943"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6pPr>
            <a:lvl7pPr marL="3028264" indent="-232943"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7pPr>
            <a:lvl8pPr marL="3494151" indent="-232943"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8pPr>
            <a:lvl9pPr marL="3960038" indent="-232943"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9pPr>
          </a:lstStyle>
          <a:p>
            <a:pPr eaLnBrk="1" hangingPunct="1"/>
            <a:r>
              <a:rPr lang="en-US" sz="1200" smtClean="0">
                <a:latin typeface="Arial" pitchFamily="34" charset="0"/>
              </a:rPr>
              <a:t>4/16/2015</a:t>
            </a:r>
            <a:endParaRPr lang="en-US" sz="1200">
              <a:latin typeface="Arial" pitchFamily="34" charset="0"/>
            </a:endParaRPr>
          </a:p>
        </p:txBody>
      </p:sp>
      <p:sp>
        <p:nvSpPr>
          <p:cNvPr id="65540" name="Rectangle 6"/>
          <p:cNvSpPr>
            <a:spLocks noGrp="1" noChangeArrowheads="1"/>
          </p:cNvSpPr>
          <p:nvPr>
            <p:ph type="ftr" sz="quarter" idx="4"/>
          </p:nvPr>
        </p:nvSpPr>
        <p:spPr>
          <a:noFill/>
        </p:spPr>
        <p:txBody>
          <a:bodyPr/>
          <a:lstStyle>
            <a:lvl1pPr eaLnBrk="0" hangingPunct="0">
              <a:defRPr sz="2000">
                <a:solidFill>
                  <a:schemeClr val="tx1"/>
                </a:solidFill>
                <a:latin typeface="Tahoma" pitchFamily="34" charset="0"/>
              </a:defRPr>
            </a:lvl1pPr>
            <a:lvl2pPr marL="757066" indent="-291179" eaLnBrk="0" hangingPunct="0">
              <a:defRPr sz="2000">
                <a:solidFill>
                  <a:schemeClr val="tx1"/>
                </a:solidFill>
                <a:latin typeface="Tahoma" pitchFamily="34" charset="0"/>
              </a:defRPr>
            </a:lvl2pPr>
            <a:lvl3pPr marL="1164717" indent="-232943" eaLnBrk="0" hangingPunct="0">
              <a:defRPr sz="2000">
                <a:solidFill>
                  <a:schemeClr val="tx1"/>
                </a:solidFill>
                <a:latin typeface="Tahoma" pitchFamily="34" charset="0"/>
              </a:defRPr>
            </a:lvl3pPr>
            <a:lvl4pPr marL="1630604" indent="-232943" eaLnBrk="0" hangingPunct="0">
              <a:defRPr sz="2000">
                <a:solidFill>
                  <a:schemeClr val="tx1"/>
                </a:solidFill>
                <a:latin typeface="Tahoma" pitchFamily="34" charset="0"/>
              </a:defRPr>
            </a:lvl4pPr>
            <a:lvl5pPr marL="2096491" indent="-232943" eaLnBrk="0" hangingPunct="0">
              <a:defRPr sz="2000">
                <a:solidFill>
                  <a:schemeClr val="tx1"/>
                </a:solidFill>
                <a:latin typeface="Tahoma" pitchFamily="34" charset="0"/>
              </a:defRPr>
            </a:lvl5pPr>
            <a:lvl6pPr marL="2562377" indent="-232943"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6pPr>
            <a:lvl7pPr marL="3028264" indent="-232943"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7pPr>
            <a:lvl8pPr marL="3494151" indent="-232943"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8pPr>
            <a:lvl9pPr marL="3960038" indent="-232943"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9pPr>
          </a:lstStyle>
          <a:p>
            <a:pPr eaLnBrk="1" hangingPunct="1"/>
            <a:r>
              <a:rPr lang="en-US" sz="1200" smtClean="0">
                <a:latin typeface="Arial" pitchFamily="34" charset="0"/>
              </a:rPr>
              <a:t>Cathryn L. Samples, MD, MPH, AAHIVS</a:t>
            </a:r>
            <a:endParaRPr lang="en-US" sz="1200">
              <a:latin typeface="Arial" pitchFamily="34" charset="0"/>
            </a:endParaRPr>
          </a:p>
        </p:txBody>
      </p:sp>
      <p:sp>
        <p:nvSpPr>
          <p:cNvPr id="65541" name="Rectangle 7"/>
          <p:cNvSpPr>
            <a:spLocks noGrp="1" noChangeArrowheads="1"/>
          </p:cNvSpPr>
          <p:nvPr>
            <p:ph type="sldNum" sz="quarter" idx="5"/>
          </p:nvPr>
        </p:nvSpPr>
        <p:spPr>
          <a:noFill/>
        </p:spPr>
        <p:txBody>
          <a:bodyPr/>
          <a:lstStyle>
            <a:lvl1pPr eaLnBrk="0" hangingPunct="0">
              <a:defRPr sz="2000">
                <a:solidFill>
                  <a:schemeClr val="tx1"/>
                </a:solidFill>
                <a:latin typeface="Tahoma" pitchFamily="34" charset="0"/>
              </a:defRPr>
            </a:lvl1pPr>
            <a:lvl2pPr marL="757066" indent="-291179" eaLnBrk="0" hangingPunct="0">
              <a:defRPr sz="2000">
                <a:solidFill>
                  <a:schemeClr val="tx1"/>
                </a:solidFill>
                <a:latin typeface="Tahoma" pitchFamily="34" charset="0"/>
              </a:defRPr>
            </a:lvl2pPr>
            <a:lvl3pPr marL="1164717" indent="-232943" eaLnBrk="0" hangingPunct="0">
              <a:defRPr sz="2000">
                <a:solidFill>
                  <a:schemeClr val="tx1"/>
                </a:solidFill>
                <a:latin typeface="Tahoma" pitchFamily="34" charset="0"/>
              </a:defRPr>
            </a:lvl3pPr>
            <a:lvl4pPr marL="1630604" indent="-232943" eaLnBrk="0" hangingPunct="0">
              <a:defRPr sz="2000">
                <a:solidFill>
                  <a:schemeClr val="tx1"/>
                </a:solidFill>
                <a:latin typeface="Tahoma" pitchFamily="34" charset="0"/>
              </a:defRPr>
            </a:lvl4pPr>
            <a:lvl5pPr marL="2096491" indent="-232943" eaLnBrk="0" hangingPunct="0">
              <a:defRPr sz="2000">
                <a:solidFill>
                  <a:schemeClr val="tx1"/>
                </a:solidFill>
                <a:latin typeface="Tahoma" pitchFamily="34" charset="0"/>
              </a:defRPr>
            </a:lvl5pPr>
            <a:lvl6pPr marL="2562377" indent="-232943"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6pPr>
            <a:lvl7pPr marL="3028264" indent="-232943"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7pPr>
            <a:lvl8pPr marL="3494151" indent="-232943"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8pPr>
            <a:lvl9pPr marL="3960038" indent="-232943"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9pPr>
          </a:lstStyle>
          <a:p>
            <a:pPr eaLnBrk="1" hangingPunct="1"/>
            <a:fld id="{BFD76E5E-725C-47F5-B6D6-19968A91483A}" type="slidenum">
              <a:rPr lang="en-US" sz="1200">
                <a:latin typeface="Arial" pitchFamily="34" charset="0"/>
              </a:rPr>
              <a:pPr eaLnBrk="1" hangingPunct="1"/>
              <a:t>66</a:t>
            </a:fld>
            <a:endParaRPr lang="en-US" sz="1200">
              <a:latin typeface="Arial" pitchFamily="34" charset="0"/>
            </a:endParaRPr>
          </a:p>
        </p:txBody>
      </p:sp>
      <p:sp>
        <p:nvSpPr>
          <p:cNvPr id="65542"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fld id="{BE3EDB78-FB75-4037-92C1-477AE7055A89}" type="slidenum">
              <a:rPr lang="en-US" sz="1200">
                <a:latin typeface="Arial" pitchFamily="34" charset="0"/>
              </a:rPr>
              <a:pPr algn="r" eaLnBrk="1" hangingPunct="1">
                <a:spcBef>
                  <a:spcPct val="0"/>
                </a:spcBef>
                <a:buClrTx/>
                <a:buSzTx/>
                <a:buFontTx/>
                <a:buNone/>
              </a:pPr>
              <a:t>66</a:t>
            </a:fld>
            <a:endParaRPr lang="en-US" sz="1200">
              <a:latin typeface="Arial" pitchFamily="34" charset="0"/>
            </a:endParaRPr>
          </a:p>
        </p:txBody>
      </p:sp>
      <p:sp>
        <p:nvSpPr>
          <p:cNvPr id="65543" name="Header Placeholder 1"/>
          <p:cNvSpPr txBox="1">
            <a:spLocks noGrp="1"/>
          </p:cNvSpPr>
          <p:nvPr/>
        </p:nvSpPr>
        <p:spPr bwMode="auto">
          <a:xfrm>
            <a:off x="0" y="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sz="1200">
                <a:latin typeface="Arial" pitchFamily="34" charset="0"/>
              </a:rPr>
              <a:t>BMC</a:t>
            </a:r>
          </a:p>
        </p:txBody>
      </p:sp>
      <p:sp>
        <p:nvSpPr>
          <p:cNvPr id="65544" name="Date Placeholder 2"/>
          <p:cNvSpPr txBox="1">
            <a:spLocks noGrp="1"/>
          </p:cNvSpPr>
          <p:nvPr/>
        </p:nvSpPr>
        <p:spPr bwMode="auto">
          <a:xfrm>
            <a:off x="3970938" y="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fld id="{3B1B1717-02D6-44A2-99FF-B63F517DC1CB}" type="datetime1">
              <a:rPr lang="en-US" sz="1200">
                <a:latin typeface="Arial" pitchFamily="34" charset="0"/>
              </a:rPr>
              <a:pPr algn="r" eaLnBrk="1" hangingPunct="1">
                <a:spcBef>
                  <a:spcPct val="0"/>
                </a:spcBef>
                <a:buClrTx/>
                <a:buSzTx/>
                <a:buFontTx/>
                <a:buNone/>
              </a:pPr>
              <a:t>4/8/2015</a:t>
            </a:fld>
            <a:endParaRPr lang="en-US" sz="1200">
              <a:latin typeface="Arial" pitchFamily="34" charset="0"/>
            </a:endParaRPr>
          </a:p>
        </p:txBody>
      </p:sp>
      <p:sp>
        <p:nvSpPr>
          <p:cNvPr id="65545" name="Footer Placeholder 5"/>
          <p:cNvSpPr txBox="1">
            <a:spLocks noGrp="1"/>
          </p:cNvSpPr>
          <p:nvPr/>
        </p:nvSpPr>
        <p:spPr bwMode="auto">
          <a:xfrm>
            <a:off x="0"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sz="1200">
                <a:latin typeface="Arial" pitchFamily="34" charset="0"/>
              </a:rPr>
              <a:t>Cathryn L. Samples, MD, MPH</a:t>
            </a:r>
          </a:p>
        </p:txBody>
      </p:sp>
      <p:sp>
        <p:nvSpPr>
          <p:cNvPr id="65546" name="Slide Number Placeholder 6"/>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9pPr>
          </a:lstStyle>
          <a:p>
            <a:pPr algn="r" eaLnBrk="1" hangingPunct="1">
              <a:spcBef>
                <a:spcPct val="0"/>
              </a:spcBef>
              <a:buClrTx/>
              <a:buSzTx/>
              <a:buFontTx/>
              <a:buNone/>
            </a:pPr>
            <a:fld id="{91644CE5-DA66-4143-A362-06ECD2C8B798}" type="slidenum">
              <a:rPr lang="en-US" sz="1200">
                <a:latin typeface="Arial" pitchFamily="34" charset="0"/>
              </a:rPr>
              <a:pPr algn="r" eaLnBrk="1" hangingPunct="1">
                <a:spcBef>
                  <a:spcPct val="0"/>
                </a:spcBef>
                <a:buClrTx/>
                <a:buSzTx/>
                <a:buFontTx/>
                <a:buNone/>
              </a:pPr>
              <a:t>66</a:t>
            </a:fld>
            <a:endParaRPr lang="en-US" sz="1200">
              <a:latin typeface="Arial" pitchFamily="34" charset="0"/>
            </a:endParaRPr>
          </a:p>
        </p:txBody>
      </p:sp>
      <p:sp>
        <p:nvSpPr>
          <p:cNvPr id="65547" name="Rectangle 2"/>
          <p:cNvSpPr>
            <a:spLocks noGrp="1" noRot="1" noChangeAspect="1" noChangeArrowheads="1" noTextEdit="1"/>
          </p:cNvSpPr>
          <p:nvPr>
            <p:ph type="sldImg"/>
          </p:nvPr>
        </p:nvSpPr>
        <p:spPr>
          <a:xfrm>
            <a:off x="1190625" y="703263"/>
            <a:ext cx="4630738" cy="3473450"/>
          </a:xfrm>
          <a:ln/>
        </p:spPr>
      </p:sp>
      <p:sp>
        <p:nvSpPr>
          <p:cNvPr id="65548" name="Rectangle 3"/>
          <p:cNvSpPr>
            <a:spLocks noGrp="1" noChangeArrowheads="1"/>
          </p:cNvSpPr>
          <p:nvPr>
            <p:ph type="body" idx="1"/>
          </p:nvPr>
        </p:nvSpPr>
        <p:spPr>
          <a:noFill/>
        </p:spPr>
        <p:txBody>
          <a:bodyPr/>
          <a:lstStyle/>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15th Annual Summit: HIV and Adolescents / Young Adults</a:t>
            </a:r>
          </a:p>
        </p:txBody>
      </p:sp>
      <p:sp>
        <p:nvSpPr>
          <p:cNvPr id="6" name="Rectangle 3"/>
          <p:cNvSpPr>
            <a:spLocks noGrp="1" noChangeArrowheads="1"/>
          </p:cNvSpPr>
          <p:nvPr>
            <p:ph type="dt" idx="1"/>
          </p:nvPr>
        </p:nvSpPr>
        <p:spPr>
          <a:ln/>
        </p:spPr>
        <p:txBody>
          <a:bodyPr/>
          <a:lstStyle/>
          <a:p>
            <a:r>
              <a:rPr lang="en-US" smtClean="0"/>
              <a:t>4/16/2015</a:t>
            </a:r>
            <a:endParaRPr lang="en-US"/>
          </a:p>
        </p:txBody>
      </p:sp>
      <p:sp>
        <p:nvSpPr>
          <p:cNvPr id="7" name="Rectangle 6"/>
          <p:cNvSpPr>
            <a:spLocks noGrp="1" noChangeArrowheads="1"/>
          </p:cNvSpPr>
          <p:nvPr>
            <p:ph type="ftr" sz="quarter" idx="4"/>
          </p:nvPr>
        </p:nvSpPr>
        <p:spPr>
          <a:ln/>
        </p:spPr>
        <p:txBody>
          <a:bodyPr/>
          <a:lstStyle/>
          <a:p>
            <a:r>
              <a:rPr lang="en-US" smtClean="0"/>
              <a:t>Cathryn L. Samples, MD, MPH, AAHIVS</a:t>
            </a:r>
            <a:endParaRPr lang="en-US"/>
          </a:p>
        </p:txBody>
      </p:sp>
      <p:sp>
        <p:nvSpPr>
          <p:cNvPr id="8" name="Rectangle 7"/>
          <p:cNvSpPr>
            <a:spLocks noGrp="1" noChangeArrowheads="1"/>
          </p:cNvSpPr>
          <p:nvPr>
            <p:ph type="sldNum" sz="quarter" idx="5"/>
          </p:nvPr>
        </p:nvSpPr>
        <p:spPr>
          <a:ln/>
        </p:spPr>
        <p:txBody>
          <a:bodyPr/>
          <a:lstStyle/>
          <a:p>
            <a:fld id="{68AE2378-4DC8-4C6F-9486-02DA16C4FF93}" type="slidenum">
              <a:rPr lang="en-US"/>
              <a:pPr/>
              <a:t>67</a:t>
            </a:fld>
            <a:endParaRPr lang="en-US"/>
          </a:p>
        </p:txBody>
      </p:sp>
      <p:sp>
        <p:nvSpPr>
          <p:cNvPr id="114690" name="Rectangle 7"/>
          <p:cNvSpPr txBox="1">
            <a:spLocks noGrp="1" noChangeArrowheads="1"/>
          </p:cNvSpPr>
          <p:nvPr/>
        </p:nvSpPr>
        <p:spPr bwMode="auto">
          <a:xfrm>
            <a:off x="3970938" y="8829967"/>
            <a:ext cx="3037840" cy="464820"/>
          </a:xfrm>
          <a:prstGeom prst="rect">
            <a:avLst/>
          </a:prstGeom>
          <a:noFill/>
          <a:ln>
            <a:miter lim="800000"/>
            <a:headEnd/>
            <a:tailEnd/>
          </a:ln>
        </p:spPr>
        <p:txBody>
          <a:bodyPr lIns="93177" tIns="46589" rIns="93177" bIns="46589" anchor="b"/>
          <a:lstStyle/>
          <a:p>
            <a:pPr algn="r" eaLnBrk="1" hangingPunct="1">
              <a:defRPr/>
            </a:pPr>
            <a:fld id="{D0EFACD9-3FAD-4986-9838-B49FAD081EFA}" type="slidenum">
              <a:rPr lang="en-US" sz="1200"/>
              <a:pPr algn="r" eaLnBrk="1" hangingPunct="1">
                <a:defRPr/>
              </a:pPr>
              <a:t>67</a:t>
            </a:fld>
            <a:endParaRPr lang="en-US" sz="1200"/>
          </a:p>
        </p:txBody>
      </p:sp>
      <p:sp>
        <p:nvSpPr>
          <p:cNvPr id="216067" name="Rectangle 2"/>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216068" name="Rectangle 3"/>
          <p:cNvSpPr>
            <a:spLocks noGrp="1" noChangeArrowheads="1"/>
          </p:cNvSpPr>
          <p:nvPr>
            <p:ph type="body" idx="1"/>
          </p:nvPr>
        </p:nvSpPr>
        <p:spPr/>
        <p:txBody>
          <a:bodyPr/>
          <a:lstStyle/>
          <a:p>
            <a:pPr>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Grp="1" noChangeArrowheads="1"/>
          </p:cNvSpPr>
          <p:nvPr>
            <p:ph type="sldNum" sz="quarter" idx="5"/>
          </p:nvPr>
        </p:nvSpPr>
        <p:spPr>
          <a:ln/>
        </p:spPr>
        <p:txBody>
          <a:bodyPr/>
          <a:lstStyle/>
          <a:p>
            <a:fld id="{E1710A8C-D608-4C07-BAEC-3E64AD44AB9B}" type="slidenum">
              <a:rPr lang="en-US"/>
              <a:pPr/>
              <a:t>13</a:t>
            </a:fld>
            <a:endParaRPr lang="en-US"/>
          </a:p>
        </p:txBody>
      </p:sp>
      <p:sp>
        <p:nvSpPr>
          <p:cNvPr id="5122" name="Rectangle 2"/>
          <p:cNvSpPr txBox="1">
            <a:spLocks noGrp="1" noChangeArrowheads="1"/>
          </p:cNvSpPr>
          <p:nvPr/>
        </p:nvSpPr>
        <p:spPr bwMode="auto">
          <a:xfrm>
            <a:off x="0" y="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7" tIns="46773" rIns="93547" bIns="46773"/>
          <a:lstStyle>
            <a:lvl1pPr defTabSz="917575">
              <a:defRPr>
                <a:solidFill>
                  <a:schemeClr val="tx1"/>
                </a:solidFill>
                <a:latin typeface="Arial" pitchFamily="34" charset="0"/>
              </a:defRPr>
            </a:lvl1pPr>
            <a:lvl2pPr marL="728663" indent="-279400" defTabSz="917575">
              <a:defRPr>
                <a:solidFill>
                  <a:schemeClr val="tx1"/>
                </a:solidFill>
                <a:latin typeface="Arial" pitchFamily="34" charset="0"/>
              </a:defRPr>
            </a:lvl2pPr>
            <a:lvl3pPr marL="1122363" indent="-225425" defTabSz="917575">
              <a:defRPr>
                <a:solidFill>
                  <a:schemeClr val="tx1"/>
                </a:solidFill>
                <a:latin typeface="Arial" pitchFamily="34" charset="0"/>
              </a:defRPr>
            </a:lvl3pPr>
            <a:lvl4pPr marL="1570038" indent="-223838" defTabSz="917575">
              <a:defRPr>
                <a:solidFill>
                  <a:schemeClr val="tx1"/>
                </a:solidFill>
                <a:latin typeface="Arial" pitchFamily="34" charset="0"/>
              </a:defRPr>
            </a:lvl4pPr>
            <a:lvl5pPr marL="2019300" indent="-225425" defTabSz="917575">
              <a:defRPr>
                <a:solidFill>
                  <a:schemeClr val="tx1"/>
                </a:solidFill>
                <a:latin typeface="Arial" pitchFamily="34" charset="0"/>
              </a:defRPr>
            </a:lvl5pPr>
            <a:lvl6pPr marL="2476500" indent="-225425" defTabSz="917575" fontAlgn="base">
              <a:spcBef>
                <a:spcPct val="0"/>
              </a:spcBef>
              <a:spcAft>
                <a:spcPct val="0"/>
              </a:spcAft>
              <a:defRPr>
                <a:solidFill>
                  <a:schemeClr val="tx1"/>
                </a:solidFill>
                <a:latin typeface="Arial" pitchFamily="34" charset="0"/>
              </a:defRPr>
            </a:lvl6pPr>
            <a:lvl7pPr marL="2933700" indent="-225425" defTabSz="917575" fontAlgn="base">
              <a:spcBef>
                <a:spcPct val="0"/>
              </a:spcBef>
              <a:spcAft>
                <a:spcPct val="0"/>
              </a:spcAft>
              <a:defRPr>
                <a:solidFill>
                  <a:schemeClr val="tx1"/>
                </a:solidFill>
                <a:latin typeface="Arial" pitchFamily="34" charset="0"/>
              </a:defRPr>
            </a:lvl7pPr>
            <a:lvl8pPr marL="3390900" indent="-225425" defTabSz="917575" fontAlgn="base">
              <a:spcBef>
                <a:spcPct val="0"/>
              </a:spcBef>
              <a:spcAft>
                <a:spcPct val="0"/>
              </a:spcAft>
              <a:defRPr>
                <a:solidFill>
                  <a:schemeClr val="tx1"/>
                </a:solidFill>
                <a:latin typeface="Arial" pitchFamily="34" charset="0"/>
              </a:defRPr>
            </a:lvl8pPr>
            <a:lvl9pPr marL="3848100" indent="-225425" defTabSz="917575" fontAlgn="base">
              <a:spcBef>
                <a:spcPct val="0"/>
              </a:spcBef>
              <a:spcAft>
                <a:spcPct val="0"/>
              </a:spcAft>
              <a:defRPr>
                <a:solidFill>
                  <a:schemeClr val="tx1"/>
                </a:solidFill>
                <a:latin typeface="Arial" pitchFamily="34" charset="0"/>
              </a:defRPr>
            </a:lvl9pPr>
          </a:lstStyle>
          <a:p>
            <a:pPr eaLnBrk="1" hangingPunct="1"/>
            <a:r>
              <a:rPr lang="en-US" sz="1200">
                <a:ea typeface="Arial Unicode MS" pitchFamily="34" charset="-128"/>
                <a:cs typeface="Arial Unicode MS" pitchFamily="34" charset="-128"/>
              </a:rPr>
              <a:t>Cathryn L. Samples, MD, MPH, AAHIVS</a:t>
            </a:r>
          </a:p>
        </p:txBody>
      </p:sp>
      <p:sp>
        <p:nvSpPr>
          <p:cNvPr id="5123" name="Rectangle 3"/>
          <p:cNvSpPr txBox="1">
            <a:spLocks noGrp="1" noChangeArrowheads="1"/>
          </p:cNvSpPr>
          <p:nvPr/>
        </p:nvSpPr>
        <p:spPr bwMode="auto">
          <a:xfrm>
            <a:off x="3970938" y="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7" tIns="46773" rIns="93547" bIns="46773"/>
          <a:lstStyle>
            <a:lvl1pPr defTabSz="917575">
              <a:defRPr>
                <a:solidFill>
                  <a:schemeClr val="tx1"/>
                </a:solidFill>
                <a:latin typeface="Arial" pitchFamily="34" charset="0"/>
              </a:defRPr>
            </a:lvl1pPr>
            <a:lvl2pPr marL="728663" indent="-279400" defTabSz="917575">
              <a:defRPr>
                <a:solidFill>
                  <a:schemeClr val="tx1"/>
                </a:solidFill>
                <a:latin typeface="Arial" pitchFamily="34" charset="0"/>
              </a:defRPr>
            </a:lvl2pPr>
            <a:lvl3pPr marL="1122363" indent="-225425" defTabSz="917575">
              <a:defRPr>
                <a:solidFill>
                  <a:schemeClr val="tx1"/>
                </a:solidFill>
                <a:latin typeface="Arial" pitchFamily="34" charset="0"/>
              </a:defRPr>
            </a:lvl3pPr>
            <a:lvl4pPr marL="1570038" indent="-223838" defTabSz="917575">
              <a:defRPr>
                <a:solidFill>
                  <a:schemeClr val="tx1"/>
                </a:solidFill>
                <a:latin typeface="Arial" pitchFamily="34" charset="0"/>
              </a:defRPr>
            </a:lvl4pPr>
            <a:lvl5pPr marL="2019300" indent="-225425" defTabSz="917575">
              <a:defRPr>
                <a:solidFill>
                  <a:schemeClr val="tx1"/>
                </a:solidFill>
                <a:latin typeface="Arial" pitchFamily="34" charset="0"/>
              </a:defRPr>
            </a:lvl5pPr>
            <a:lvl6pPr marL="2476500" indent="-225425" defTabSz="917575" fontAlgn="base">
              <a:spcBef>
                <a:spcPct val="0"/>
              </a:spcBef>
              <a:spcAft>
                <a:spcPct val="0"/>
              </a:spcAft>
              <a:defRPr>
                <a:solidFill>
                  <a:schemeClr val="tx1"/>
                </a:solidFill>
                <a:latin typeface="Arial" pitchFamily="34" charset="0"/>
              </a:defRPr>
            </a:lvl6pPr>
            <a:lvl7pPr marL="2933700" indent="-225425" defTabSz="917575" fontAlgn="base">
              <a:spcBef>
                <a:spcPct val="0"/>
              </a:spcBef>
              <a:spcAft>
                <a:spcPct val="0"/>
              </a:spcAft>
              <a:defRPr>
                <a:solidFill>
                  <a:schemeClr val="tx1"/>
                </a:solidFill>
                <a:latin typeface="Arial" pitchFamily="34" charset="0"/>
              </a:defRPr>
            </a:lvl7pPr>
            <a:lvl8pPr marL="3390900" indent="-225425" defTabSz="917575" fontAlgn="base">
              <a:spcBef>
                <a:spcPct val="0"/>
              </a:spcBef>
              <a:spcAft>
                <a:spcPct val="0"/>
              </a:spcAft>
              <a:defRPr>
                <a:solidFill>
                  <a:schemeClr val="tx1"/>
                </a:solidFill>
                <a:latin typeface="Arial" pitchFamily="34" charset="0"/>
              </a:defRPr>
            </a:lvl8pPr>
            <a:lvl9pPr marL="3848100" indent="-225425" defTabSz="917575" fontAlgn="base">
              <a:spcBef>
                <a:spcPct val="0"/>
              </a:spcBef>
              <a:spcAft>
                <a:spcPct val="0"/>
              </a:spcAft>
              <a:defRPr>
                <a:solidFill>
                  <a:schemeClr val="tx1"/>
                </a:solidFill>
                <a:latin typeface="Arial" pitchFamily="34" charset="0"/>
              </a:defRPr>
            </a:lvl9pPr>
          </a:lstStyle>
          <a:p>
            <a:pPr algn="r" eaLnBrk="1" hangingPunct="1"/>
            <a:r>
              <a:rPr lang="en-US" sz="1200">
                <a:ea typeface="Arial Unicode MS" pitchFamily="34" charset="-128"/>
                <a:cs typeface="Arial Unicode MS" pitchFamily="34" charset="-128"/>
              </a:rPr>
              <a:t>5-13-2011</a:t>
            </a:r>
          </a:p>
        </p:txBody>
      </p:sp>
      <p:sp>
        <p:nvSpPr>
          <p:cNvPr id="5124" name="Rectangle 6"/>
          <p:cNvSpPr txBox="1">
            <a:spLocks noGrp="1" noChangeArrowheads="1"/>
          </p:cNvSpPr>
          <p:nvPr/>
        </p:nvSpPr>
        <p:spPr bwMode="auto">
          <a:xfrm>
            <a:off x="0"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7" tIns="46773" rIns="93547" bIns="46773" anchor="b"/>
          <a:lstStyle>
            <a:lvl1pPr defTabSz="917575">
              <a:defRPr>
                <a:solidFill>
                  <a:schemeClr val="tx1"/>
                </a:solidFill>
                <a:latin typeface="Arial" pitchFamily="34" charset="0"/>
              </a:defRPr>
            </a:lvl1pPr>
            <a:lvl2pPr marL="728663" indent="-279400" defTabSz="917575">
              <a:defRPr>
                <a:solidFill>
                  <a:schemeClr val="tx1"/>
                </a:solidFill>
                <a:latin typeface="Arial" pitchFamily="34" charset="0"/>
              </a:defRPr>
            </a:lvl2pPr>
            <a:lvl3pPr marL="1122363" indent="-225425" defTabSz="917575">
              <a:defRPr>
                <a:solidFill>
                  <a:schemeClr val="tx1"/>
                </a:solidFill>
                <a:latin typeface="Arial" pitchFamily="34" charset="0"/>
              </a:defRPr>
            </a:lvl3pPr>
            <a:lvl4pPr marL="1570038" indent="-223838" defTabSz="917575">
              <a:defRPr>
                <a:solidFill>
                  <a:schemeClr val="tx1"/>
                </a:solidFill>
                <a:latin typeface="Arial" pitchFamily="34" charset="0"/>
              </a:defRPr>
            </a:lvl4pPr>
            <a:lvl5pPr marL="2019300" indent="-225425" defTabSz="917575">
              <a:defRPr>
                <a:solidFill>
                  <a:schemeClr val="tx1"/>
                </a:solidFill>
                <a:latin typeface="Arial" pitchFamily="34" charset="0"/>
              </a:defRPr>
            </a:lvl5pPr>
            <a:lvl6pPr marL="2476500" indent="-225425" defTabSz="917575" fontAlgn="base">
              <a:spcBef>
                <a:spcPct val="0"/>
              </a:spcBef>
              <a:spcAft>
                <a:spcPct val="0"/>
              </a:spcAft>
              <a:defRPr>
                <a:solidFill>
                  <a:schemeClr val="tx1"/>
                </a:solidFill>
                <a:latin typeface="Arial" pitchFamily="34" charset="0"/>
              </a:defRPr>
            </a:lvl6pPr>
            <a:lvl7pPr marL="2933700" indent="-225425" defTabSz="917575" fontAlgn="base">
              <a:spcBef>
                <a:spcPct val="0"/>
              </a:spcBef>
              <a:spcAft>
                <a:spcPct val="0"/>
              </a:spcAft>
              <a:defRPr>
                <a:solidFill>
                  <a:schemeClr val="tx1"/>
                </a:solidFill>
                <a:latin typeface="Arial" pitchFamily="34" charset="0"/>
              </a:defRPr>
            </a:lvl7pPr>
            <a:lvl8pPr marL="3390900" indent="-225425" defTabSz="917575" fontAlgn="base">
              <a:spcBef>
                <a:spcPct val="0"/>
              </a:spcBef>
              <a:spcAft>
                <a:spcPct val="0"/>
              </a:spcAft>
              <a:defRPr>
                <a:solidFill>
                  <a:schemeClr val="tx1"/>
                </a:solidFill>
                <a:latin typeface="Arial" pitchFamily="34" charset="0"/>
              </a:defRPr>
            </a:lvl8pPr>
            <a:lvl9pPr marL="3848100" indent="-225425" defTabSz="917575" fontAlgn="base">
              <a:spcBef>
                <a:spcPct val="0"/>
              </a:spcBef>
              <a:spcAft>
                <a:spcPct val="0"/>
              </a:spcAft>
              <a:defRPr>
                <a:solidFill>
                  <a:schemeClr val="tx1"/>
                </a:solidFill>
                <a:latin typeface="Arial" pitchFamily="34" charset="0"/>
              </a:defRPr>
            </a:lvl9pPr>
          </a:lstStyle>
          <a:p>
            <a:pPr eaLnBrk="1" hangingPunct="1"/>
            <a:r>
              <a:rPr lang="en-US" sz="1200">
                <a:ea typeface="Arial Unicode MS" pitchFamily="34" charset="-128"/>
                <a:cs typeface="Arial Unicode MS" pitchFamily="34" charset="-128"/>
              </a:rPr>
              <a:t>Adolescent Summit: Plenary</a:t>
            </a:r>
          </a:p>
        </p:txBody>
      </p:sp>
      <p:sp>
        <p:nvSpPr>
          <p:cNvPr id="5125"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7" tIns="46773" rIns="93547" bIns="46773" anchor="b"/>
          <a:lstStyle>
            <a:lvl1pPr defTabSz="917575">
              <a:defRPr>
                <a:solidFill>
                  <a:schemeClr val="tx1"/>
                </a:solidFill>
                <a:latin typeface="Arial" pitchFamily="34" charset="0"/>
              </a:defRPr>
            </a:lvl1pPr>
            <a:lvl2pPr marL="728663" indent="-279400" defTabSz="917575">
              <a:defRPr>
                <a:solidFill>
                  <a:schemeClr val="tx1"/>
                </a:solidFill>
                <a:latin typeface="Arial" pitchFamily="34" charset="0"/>
              </a:defRPr>
            </a:lvl2pPr>
            <a:lvl3pPr marL="1122363" indent="-225425" defTabSz="917575">
              <a:defRPr>
                <a:solidFill>
                  <a:schemeClr val="tx1"/>
                </a:solidFill>
                <a:latin typeface="Arial" pitchFamily="34" charset="0"/>
              </a:defRPr>
            </a:lvl3pPr>
            <a:lvl4pPr marL="1570038" indent="-223838" defTabSz="917575">
              <a:defRPr>
                <a:solidFill>
                  <a:schemeClr val="tx1"/>
                </a:solidFill>
                <a:latin typeface="Arial" pitchFamily="34" charset="0"/>
              </a:defRPr>
            </a:lvl4pPr>
            <a:lvl5pPr marL="2019300" indent="-225425" defTabSz="917575">
              <a:defRPr>
                <a:solidFill>
                  <a:schemeClr val="tx1"/>
                </a:solidFill>
                <a:latin typeface="Arial" pitchFamily="34" charset="0"/>
              </a:defRPr>
            </a:lvl5pPr>
            <a:lvl6pPr marL="2476500" indent="-225425" defTabSz="917575" fontAlgn="base">
              <a:spcBef>
                <a:spcPct val="0"/>
              </a:spcBef>
              <a:spcAft>
                <a:spcPct val="0"/>
              </a:spcAft>
              <a:defRPr>
                <a:solidFill>
                  <a:schemeClr val="tx1"/>
                </a:solidFill>
                <a:latin typeface="Arial" pitchFamily="34" charset="0"/>
              </a:defRPr>
            </a:lvl6pPr>
            <a:lvl7pPr marL="2933700" indent="-225425" defTabSz="917575" fontAlgn="base">
              <a:spcBef>
                <a:spcPct val="0"/>
              </a:spcBef>
              <a:spcAft>
                <a:spcPct val="0"/>
              </a:spcAft>
              <a:defRPr>
                <a:solidFill>
                  <a:schemeClr val="tx1"/>
                </a:solidFill>
                <a:latin typeface="Arial" pitchFamily="34" charset="0"/>
              </a:defRPr>
            </a:lvl7pPr>
            <a:lvl8pPr marL="3390900" indent="-225425" defTabSz="917575" fontAlgn="base">
              <a:spcBef>
                <a:spcPct val="0"/>
              </a:spcBef>
              <a:spcAft>
                <a:spcPct val="0"/>
              </a:spcAft>
              <a:defRPr>
                <a:solidFill>
                  <a:schemeClr val="tx1"/>
                </a:solidFill>
                <a:latin typeface="Arial" pitchFamily="34" charset="0"/>
              </a:defRPr>
            </a:lvl8pPr>
            <a:lvl9pPr marL="3848100" indent="-225425" defTabSz="917575" fontAlgn="base">
              <a:spcBef>
                <a:spcPct val="0"/>
              </a:spcBef>
              <a:spcAft>
                <a:spcPct val="0"/>
              </a:spcAft>
              <a:defRPr>
                <a:solidFill>
                  <a:schemeClr val="tx1"/>
                </a:solidFill>
                <a:latin typeface="Arial" pitchFamily="34" charset="0"/>
              </a:defRPr>
            </a:lvl9pPr>
          </a:lstStyle>
          <a:p>
            <a:pPr algn="r" eaLnBrk="1" hangingPunct="1"/>
            <a:fld id="{BFFF9C04-22F1-4DC9-B922-CE293C0BDA9B}" type="slidenum">
              <a:rPr lang="en-US" sz="1200">
                <a:ea typeface="Arial Unicode MS" pitchFamily="34" charset="-128"/>
                <a:cs typeface="Arial Unicode MS" pitchFamily="34" charset="-128"/>
              </a:rPr>
              <a:pPr algn="r" eaLnBrk="1" hangingPunct="1"/>
              <a:t>13</a:t>
            </a:fld>
            <a:endParaRPr lang="en-US" sz="1200">
              <a:ea typeface="Arial Unicode MS" pitchFamily="34" charset="-128"/>
              <a:cs typeface="Arial Unicode MS" pitchFamily="34" charset="-128"/>
            </a:endParaRPr>
          </a:p>
        </p:txBody>
      </p:sp>
      <p:sp>
        <p:nvSpPr>
          <p:cNvPr id="5126" name="Rectangle 2"/>
          <p:cNvSpPr>
            <a:spLocks noChangeArrowheads="1"/>
          </p:cNvSpPr>
          <p:nvPr/>
        </p:nvSpPr>
        <p:spPr bwMode="auto">
          <a:xfrm>
            <a:off x="3975805" y="2"/>
            <a:ext cx="3058937" cy="45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547" tIns="46773" rIns="93547" bIns="46773"/>
          <a:lstStyle/>
          <a:p>
            <a:pPr defTabSz="935009"/>
            <a:endParaRPr lang="en-US" sz="2500" baseline="-25000">
              <a:latin typeface="Arial" pitchFamily="34" charset="0"/>
              <a:ea typeface="ＭＳ Ｐゴシック" pitchFamily="34" charset="-128"/>
              <a:cs typeface="Arial" pitchFamily="34" charset="0"/>
            </a:endParaRPr>
          </a:p>
        </p:txBody>
      </p:sp>
      <p:sp>
        <p:nvSpPr>
          <p:cNvPr id="5127" name="Rectangle 3"/>
          <p:cNvSpPr>
            <a:spLocks noChangeArrowheads="1"/>
          </p:cNvSpPr>
          <p:nvPr/>
        </p:nvSpPr>
        <p:spPr bwMode="auto">
          <a:xfrm>
            <a:off x="3975805" y="8854176"/>
            <a:ext cx="3058937" cy="45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573" tIns="45475" rIns="92573" bIns="45475" anchor="b"/>
          <a:lstStyle/>
          <a:p>
            <a:pPr algn="r" defTabSz="935009"/>
            <a:r>
              <a:rPr lang="en-US" sz="1200">
                <a:solidFill>
                  <a:srgbClr val="FFFFFF"/>
                </a:solidFill>
                <a:latin typeface="Arial" pitchFamily="34" charset="0"/>
                <a:ea typeface="ＭＳ Ｐゴシック" pitchFamily="34" charset="-128"/>
                <a:cs typeface="Arial" pitchFamily="34" charset="0"/>
              </a:rPr>
              <a:t>1</a:t>
            </a:r>
          </a:p>
        </p:txBody>
      </p:sp>
      <p:sp>
        <p:nvSpPr>
          <p:cNvPr id="5128" name="Rectangle 4"/>
          <p:cNvSpPr>
            <a:spLocks noChangeArrowheads="1"/>
          </p:cNvSpPr>
          <p:nvPr/>
        </p:nvSpPr>
        <p:spPr bwMode="auto">
          <a:xfrm>
            <a:off x="0" y="8854176"/>
            <a:ext cx="3058937" cy="45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547" tIns="46773" rIns="93547" bIns="46773"/>
          <a:lstStyle/>
          <a:p>
            <a:pPr defTabSz="935009"/>
            <a:endParaRPr lang="en-US" sz="2500" baseline="-25000">
              <a:latin typeface="Arial" pitchFamily="34" charset="0"/>
              <a:ea typeface="ＭＳ Ｐゴシック" pitchFamily="34" charset="-128"/>
              <a:cs typeface="Arial" pitchFamily="34" charset="0"/>
            </a:endParaRPr>
          </a:p>
        </p:txBody>
      </p:sp>
      <p:sp>
        <p:nvSpPr>
          <p:cNvPr id="5129" name="Rectangle 5"/>
          <p:cNvSpPr>
            <a:spLocks noChangeArrowheads="1"/>
          </p:cNvSpPr>
          <p:nvPr/>
        </p:nvSpPr>
        <p:spPr bwMode="auto">
          <a:xfrm>
            <a:off x="0" y="2"/>
            <a:ext cx="3058937" cy="45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547" tIns="46773" rIns="93547" bIns="46773"/>
          <a:lstStyle/>
          <a:p>
            <a:pPr defTabSz="935009"/>
            <a:endParaRPr lang="en-US" sz="2500" baseline="-25000">
              <a:latin typeface="Arial" pitchFamily="34" charset="0"/>
              <a:ea typeface="ＭＳ Ｐゴシック" pitchFamily="34" charset="-128"/>
              <a:cs typeface="Arial" pitchFamily="34" charset="0"/>
            </a:endParaRPr>
          </a:p>
        </p:txBody>
      </p:sp>
      <p:sp>
        <p:nvSpPr>
          <p:cNvPr id="5130" name="Rectangle 6"/>
          <p:cNvSpPr>
            <a:spLocks noGrp="1" noRot="1" noChangeAspect="1" noChangeArrowheads="1" noTextEdit="1"/>
          </p:cNvSpPr>
          <p:nvPr>
            <p:ph type="sldImg"/>
          </p:nvPr>
        </p:nvSpPr>
        <p:spPr>
          <a:xfrm>
            <a:off x="1239838" y="774700"/>
            <a:ext cx="4540250" cy="3405188"/>
          </a:xfrm>
          <a:ln cap="flat"/>
        </p:spPr>
      </p:sp>
      <p:sp>
        <p:nvSpPr>
          <p:cNvPr id="5131" name="Rectangle 7"/>
          <p:cNvSpPr>
            <a:spLocks noGrp="1" noChangeArrowheads="1"/>
          </p:cNvSpPr>
          <p:nvPr>
            <p:ph type="body" idx="1"/>
          </p:nvPr>
        </p:nvSpPr>
        <p:spPr>
          <a:xfrm>
            <a:off x="916875" y="4425474"/>
            <a:ext cx="5124732" cy="4197906"/>
          </a:xfrm>
        </p:spPr>
        <p:txBody>
          <a:bodyPr lIns="92573" tIns="45475" rIns="92573" bIns="45475"/>
          <a:lstStyle/>
          <a:p>
            <a:r>
              <a:rPr lang="en-US" dirty="0"/>
              <a:t>The CDC estimates that about one-fifth of persons living with HIV are unaware of their HIV infection.  Those who are unaware are more likely to transmit, and to develop AIDS before they are diagnosed. 54% OF NEW INFECTIONS COME FROM THE UNDIAGNOSED.</a:t>
            </a:r>
          </a:p>
          <a:p>
            <a:r>
              <a:rPr lang="en-US" dirty="0"/>
              <a:t>CDC: More than half of all new sexually transmitted cases arise from HIV+ persons who do not know their status</a:t>
            </a:r>
          </a:p>
          <a:p>
            <a:r>
              <a:rPr lang="en-US" dirty="0"/>
              <a:t>Greatest Gaps in knowledge of HIV status: (% Undiagnosed)</a:t>
            </a:r>
          </a:p>
          <a:p>
            <a:pPr marL="757066" lvl="1" indent="-291179"/>
            <a:r>
              <a:rPr lang="en-US" sz="1400" dirty="0"/>
              <a:t>Blacks and Hispanics (22%)</a:t>
            </a:r>
          </a:p>
          <a:p>
            <a:pPr marL="757066" lvl="1" indent="-291179"/>
            <a:r>
              <a:rPr lang="en-US" sz="1400" dirty="0"/>
              <a:t>Heterosexual Men w/o other risk (MSF-27%)</a:t>
            </a:r>
          </a:p>
          <a:p>
            <a:pPr marL="757066" lvl="1" indent="-291179"/>
            <a:r>
              <a:rPr lang="en-US" sz="1400" dirty="0"/>
              <a:t>Men having sex with men (MSM-24%)</a:t>
            </a:r>
          </a:p>
          <a:p>
            <a:pPr marL="757066" lvl="1" indent="-291179"/>
            <a:r>
              <a:rPr lang="en-US" sz="1400" b="1" dirty="0"/>
              <a:t>Youth have the greatest gap (48% undiagnosed)</a:t>
            </a:r>
          </a:p>
          <a:p>
            <a:r>
              <a:rPr lang="en-US" dirty="0"/>
              <a:t>Need interventions to increase testing and knowledge of status in youth of color, MSF MSM, and first-time testers</a:t>
            </a:r>
          </a:p>
          <a:p>
            <a:endParaRPr lang="en-US" dirty="0"/>
          </a:p>
        </p:txBody>
      </p:sp>
      <p:sp>
        <p:nvSpPr>
          <p:cNvPr id="2" name="Date Placeholder 1"/>
          <p:cNvSpPr>
            <a:spLocks noGrp="1"/>
          </p:cNvSpPr>
          <p:nvPr>
            <p:ph type="dt" idx="10"/>
          </p:nvPr>
        </p:nvSpPr>
        <p:spPr/>
        <p:txBody>
          <a:bodyPr/>
          <a:lstStyle/>
          <a:p>
            <a:r>
              <a:rPr lang="en-US" smtClean="0"/>
              <a:t>4/16/2015</a:t>
            </a:r>
            <a:endParaRPr lang="en-US"/>
          </a:p>
        </p:txBody>
      </p:sp>
      <p:sp>
        <p:nvSpPr>
          <p:cNvPr id="3" name="Footer Placeholder 2"/>
          <p:cNvSpPr>
            <a:spLocks noGrp="1"/>
          </p:cNvSpPr>
          <p:nvPr>
            <p:ph type="ftr" sz="quarter" idx="11"/>
          </p:nvPr>
        </p:nvSpPr>
        <p:spPr/>
        <p:txBody>
          <a:bodyPr/>
          <a:lstStyle/>
          <a:p>
            <a:r>
              <a:rPr lang="en-US" smtClean="0"/>
              <a:t>Cathryn L. Samples, MD, MPH, AAHIVS</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EC9BEE50-BF15-455E-A1BC-CE87A864640E}" type="slidenum">
              <a:rPr lang="en-US"/>
              <a:pPr/>
              <a:t>14</a:t>
            </a:fld>
            <a:endParaRPr lang="en-US"/>
          </a:p>
        </p:txBody>
      </p:sp>
      <p:sp>
        <p:nvSpPr>
          <p:cNvPr id="57346" name="Rectangle 2"/>
          <p:cNvSpPr>
            <a:spLocks noChangeArrowheads="1"/>
          </p:cNvSpPr>
          <p:nvPr/>
        </p:nvSpPr>
        <p:spPr bwMode="auto">
          <a:xfrm>
            <a:off x="3975805" y="3"/>
            <a:ext cx="3058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77" tIns="46589" rIns="93177" bIns="46589"/>
          <a:lstStyle/>
          <a:p>
            <a:endParaRPr lang="en-US" sz="2400" baseline="-25000">
              <a:latin typeface="Arial" pitchFamily="34" charset="0"/>
              <a:ea typeface="ＭＳ Ｐゴシック" pitchFamily="34" charset="-128"/>
              <a:cs typeface="Arial" pitchFamily="34" charset="0"/>
            </a:endParaRPr>
          </a:p>
        </p:txBody>
      </p:sp>
      <p:sp>
        <p:nvSpPr>
          <p:cNvPr id="57347" name="Rectangle 3"/>
          <p:cNvSpPr>
            <a:spLocks noChangeArrowheads="1"/>
          </p:cNvSpPr>
          <p:nvPr/>
        </p:nvSpPr>
        <p:spPr bwMode="auto">
          <a:xfrm>
            <a:off x="3975805" y="8851903"/>
            <a:ext cx="3058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207" tIns="45295" rIns="92207" bIns="45295" anchor="b"/>
          <a:lstStyle/>
          <a:p>
            <a:pPr algn="r"/>
            <a:r>
              <a:rPr lang="en-US" sz="1200">
                <a:solidFill>
                  <a:srgbClr val="FFFFFF"/>
                </a:solidFill>
                <a:latin typeface="Arial" pitchFamily="34" charset="0"/>
                <a:ea typeface="ＭＳ Ｐゴシック" pitchFamily="34" charset="-128"/>
                <a:cs typeface="Arial" pitchFamily="34" charset="0"/>
              </a:rPr>
              <a:t>1</a:t>
            </a:r>
          </a:p>
        </p:txBody>
      </p:sp>
      <p:sp>
        <p:nvSpPr>
          <p:cNvPr id="57348" name="Rectangle 4"/>
          <p:cNvSpPr>
            <a:spLocks noChangeArrowheads="1"/>
          </p:cNvSpPr>
          <p:nvPr/>
        </p:nvSpPr>
        <p:spPr bwMode="auto">
          <a:xfrm>
            <a:off x="0" y="8851903"/>
            <a:ext cx="3058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77" tIns="46589" rIns="93177" bIns="46589"/>
          <a:lstStyle/>
          <a:p>
            <a:endParaRPr lang="en-US" sz="2400" baseline="-25000">
              <a:latin typeface="Arial" pitchFamily="34" charset="0"/>
              <a:ea typeface="ＭＳ Ｐゴシック" pitchFamily="34" charset="-128"/>
              <a:cs typeface="Arial" pitchFamily="34" charset="0"/>
            </a:endParaRPr>
          </a:p>
        </p:txBody>
      </p:sp>
      <p:sp>
        <p:nvSpPr>
          <p:cNvPr id="57349" name="Rectangle 5"/>
          <p:cNvSpPr>
            <a:spLocks noChangeArrowheads="1"/>
          </p:cNvSpPr>
          <p:nvPr/>
        </p:nvSpPr>
        <p:spPr bwMode="auto">
          <a:xfrm>
            <a:off x="0" y="3"/>
            <a:ext cx="3058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77" tIns="46589" rIns="93177" bIns="46589"/>
          <a:lstStyle/>
          <a:p>
            <a:endParaRPr lang="en-US" sz="2400" baseline="-25000">
              <a:latin typeface="Arial" pitchFamily="34" charset="0"/>
              <a:ea typeface="ＭＳ Ｐゴシック" pitchFamily="34" charset="-128"/>
              <a:cs typeface="Arial" pitchFamily="34" charset="0"/>
            </a:endParaRPr>
          </a:p>
        </p:txBody>
      </p:sp>
      <p:sp>
        <p:nvSpPr>
          <p:cNvPr id="57350" name="Rectangle 6"/>
          <p:cNvSpPr>
            <a:spLocks noGrp="1" noRot="1" noChangeAspect="1" noChangeArrowheads="1" noTextEdit="1"/>
          </p:cNvSpPr>
          <p:nvPr>
            <p:ph type="sldImg"/>
          </p:nvPr>
        </p:nvSpPr>
        <p:spPr>
          <a:xfrm>
            <a:off x="1238250" y="774700"/>
            <a:ext cx="4540250" cy="3405188"/>
          </a:xfrm>
          <a:ln cap="flat"/>
        </p:spPr>
      </p:sp>
      <p:sp>
        <p:nvSpPr>
          <p:cNvPr id="57351" name="Rectangle 7"/>
          <p:cNvSpPr>
            <a:spLocks noGrp="1" noChangeArrowheads="1"/>
          </p:cNvSpPr>
          <p:nvPr>
            <p:ph type="body" idx="1"/>
          </p:nvPr>
        </p:nvSpPr>
        <p:spPr>
          <a:xfrm>
            <a:off x="916876" y="4425950"/>
            <a:ext cx="5124732" cy="4197350"/>
          </a:xfrm>
          <a:noFill/>
          <a:ln/>
        </p:spPr>
        <p:txBody>
          <a:bodyPr lIns="92207" tIns="45295" rIns="92207" bIns="45295"/>
          <a:lstStyle/>
          <a:p>
            <a:r>
              <a:rPr lang="en-US"/>
              <a:t>However, among young people, the CDC estimates a significantly higher proportion of those unaware of their HIV status, than among all other age groups. </a:t>
            </a:r>
          </a:p>
        </p:txBody>
      </p:sp>
      <p:sp>
        <p:nvSpPr>
          <p:cNvPr id="2" name="Date Placeholder 1"/>
          <p:cNvSpPr>
            <a:spLocks noGrp="1"/>
          </p:cNvSpPr>
          <p:nvPr>
            <p:ph type="dt" idx="10"/>
          </p:nvPr>
        </p:nvSpPr>
        <p:spPr/>
        <p:txBody>
          <a:bodyPr/>
          <a:lstStyle/>
          <a:p>
            <a:r>
              <a:rPr lang="en-US" smtClean="0"/>
              <a:t>4/16/2015</a:t>
            </a:r>
            <a:endParaRPr lang="en-US"/>
          </a:p>
        </p:txBody>
      </p:sp>
      <p:sp>
        <p:nvSpPr>
          <p:cNvPr id="3" name="Footer Placeholder 2"/>
          <p:cNvSpPr>
            <a:spLocks noGrp="1"/>
          </p:cNvSpPr>
          <p:nvPr>
            <p:ph type="ftr" sz="quarter" idx="11"/>
          </p:nvPr>
        </p:nvSpPr>
        <p:spPr/>
        <p:txBody>
          <a:bodyPr/>
          <a:lstStyle/>
          <a:p>
            <a:r>
              <a:rPr lang="en-US" smtClean="0"/>
              <a:t>Cathryn L. Samples, MD, MPH, AAHIVS</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C46EBA4-E26D-4CC6-A159-42AAE88CABC2}" type="slidenum">
              <a:rPr lang="en-US"/>
              <a:pPr/>
              <a:t>15</a:t>
            </a:fld>
            <a:endParaRPr lang="en-US"/>
          </a:p>
        </p:txBody>
      </p:sp>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p:txBody>
          <a:bodyPr lIns="93172" tIns="46587" rIns="93172" bIns="46587"/>
          <a:lstStyle/>
          <a:p>
            <a:pPr>
              <a:spcBef>
                <a:spcPct val="0"/>
              </a:spcBef>
            </a:pPr>
            <a:endParaRPr lang="en-US" dirty="0"/>
          </a:p>
        </p:txBody>
      </p:sp>
      <p:sp>
        <p:nvSpPr>
          <p:cNvPr id="25604" name="Slide Number Placeholder 3"/>
          <p:cNvSpPr txBox="1">
            <a:spLocks noGrp="1"/>
          </p:cNvSpPr>
          <p:nvPr/>
        </p:nvSpPr>
        <p:spPr bwMode="auto">
          <a:xfrm>
            <a:off x="3970938" y="8829675"/>
            <a:ext cx="3037840" cy="465138"/>
          </a:xfrm>
          <a:prstGeom prst="rect">
            <a:avLst/>
          </a:prstGeom>
          <a:noFill/>
          <a:ln w="9525">
            <a:noFill/>
            <a:miter lim="800000"/>
            <a:headEnd/>
            <a:tailEnd/>
          </a:ln>
        </p:spPr>
        <p:txBody>
          <a:bodyPr lIns="93172" tIns="46587" rIns="93172" bIns="46587" anchor="b"/>
          <a:lstStyle/>
          <a:p>
            <a:pPr algn="r" eaLnBrk="1" hangingPunct="1"/>
            <a:fld id="{3482E24A-7C3B-409D-8BF2-912096582AAA}" type="slidenum">
              <a:rPr lang="en-US" sz="1200">
                <a:solidFill>
                  <a:srgbClr val="000000"/>
                </a:solidFill>
                <a:latin typeface="Arial" pitchFamily="34" charset="0"/>
                <a:ea typeface="ＭＳ Ｐゴシック" pitchFamily="34" charset="-128"/>
              </a:rPr>
              <a:pPr algn="r" eaLnBrk="1" hangingPunct="1"/>
              <a:t>15</a:t>
            </a:fld>
            <a:endParaRPr lang="en-US" sz="1200">
              <a:solidFill>
                <a:srgbClr val="000000"/>
              </a:solidFill>
              <a:latin typeface="Arial" pitchFamily="34" charset="0"/>
              <a:ea typeface="ＭＳ Ｐゴシック" pitchFamily="34" charset="-128"/>
            </a:endParaRPr>
          </a:p>
        </p:txBody>
      </p:sp>
      <p:sp>
        <p:nvSpPr>
          <p:cNvPr id="2" name="Footer Placeholder 1"/>
          <p:cNvSpPr>
            <a:spLocks noGrp="1"/>
          </p:cNvSpPr>
          <p:nvPr>
            <p:ph type="ftr" sz="quarter" idx="10"/>
          </p:nvPr>
        </p:nvSpPr>
        <p:spPr/>
        <p:txBody>
          <a:bodyPr/>
          <a:lstStyle/>
          <a:p>
            <a:r>
              <a:rPr lang="en-US" smtClean="0"/>
              <a:t>Cathryn L. Samples, MD, MPH, AAHIVS</a:t>
            </a:r>
            <a:endParaRPr lang="en-US"/>
          </a:p>
        </p:txBody>
      </p:sp>
      <p:sp>
        <p:nvSpPr>
          <p:cNvPr id="3" name="Header Placeholder 2"/>
          <p:cNvSpPr>
            <a:spLocks noGrp="1"/>
          </p:cNvSpPr>
          <p:nvPr>
            <p:ph type="hdr" sz="quarter" idx="11"/>
          </p:nvPr>
        </p:nvSpPr>
        <p:spPr/>
        <p:txBody>
          <a:bodyPr/>
          <a:lstStyle/>
          <a:p>
            <a:r>
              <a:rPr lang="en-US" smtClean="0"/>
              <a:t>5/17/2014 Contemporary Forums</a:t>
            </a:r>
            <a:endParaRPr lang="en-US"/>
          </a:p>
        </p:txBody>
      </p:sp>
      <p:sp>
        <p:nvSpPr>
          <p:cNvPr id="4" name="Date Placeholder 3"/>
          <p:cNvSpPr>
            <a:spLocks noGrp="1"/>
          </p:cNvSpPr>
          <p:nvPr>
            <p:ph type="dt" idx="12"/>
          </p:nvPr>
        </p:nvSpPr>
        <p:spPr/>
        <p:txBody>
          <a:bodyPr/>
          <a:lstStyle/>
          <a:p>
            <a:r>
              <a:rPr lang="en-US" smtClean="0"/>
              <a:t>4/16/2015</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6FE34-2464-404E-B111-70ABBCA3739D}" type="slidenum">
              <a:rPr lang="en-US" smtClean="0"/>
              <a:t>19</a:t>
            </a:fld>
            <a:endParaRPr lang="en-US"/>
          </a:p>
        </p:txBody>
      </p:sp>
      <p:sp>
        <p:nvSpPr>
          <p:cNvPr id="5" name="Footer Placeholder 4"/>
          <p:cNvSpPr>
            <a:spLocks noGrp="1"/>
          </p:cNvSpPr>
          <p:nvPr>
            <p:ph type="ftr" sz="quarter" idx="11"/>
          </p:nvPr>
        </p:nvSpPr>
        <p:spPr/>
        <p:txBody>
          <a:bodyPr/>
          <a:lstStyle/>
          <a:p>
            <a:r>
              <a:rPr lang="en-US" smtClean="0"/>
              <a:t>Cathryn L. Samples, MD, MPH, AAHIVS</a:t>
            </a:r>
            <a:endParaRPr lang="en-US"/>
          </a:p>
        </p:txBody>
      </p:sp>
      <p:sp>
        <p:nvSpPr>
          <p:cNvPr id="6" name="Header Placeholder 5"/>
          <p:cNvSpPr>
            <a:spLocks noGrp="1"/>
          </p:cNvSpPr>
          <p:nvPr>
            <p:ph type="hdr" sz="quarter" idx="12"/>
          </p:nvPr>
        </p:nvSpPr>
        <p:spPr/>
        <p:txBody>
          <a:bodyPr/>
          <a:lstStyle/>
          <a:p>
            <a:r>
              <a:rPr lang="en-US" smtClean="0"/>
              <a:t>5/17/2014 Contemporary Forums</a:t>
            </a:r>
            <a:endParaRPr lang="en-US"/>
          </a:p>
        </p:txBody>
      </p:sp>
      <p:sp>
        <p:nvSpPr>
          <p:cNvPr id="7" name="Date Placeholder 6"/>
          <p:cNvSpPr>
            <a:spLocks noGrp="1"/>
          </p:cNvSpPr>
          <p:nvPr>
            <p:ph type="dt" idx="13"/>
          </p:nvPr>
        </p:nvSpPr>
        <p:spPr/>
        <p:txBody>
          <a:bodyPr/>
          <a:lstStyle/>
          <a:p>
            <a:r>
              <a:rPr lang="en-US" smtClean="0"/>
              <a:t>4/16/2015</a:t>
            </a:r>
            <a:endParaRPr lang="en-US"/>
          </a:p>
        </p:txBody>
      </p:sp>
    </p:spTree>
    <p:extLst>
      <p:ext uri="{BB962C8B-B14F-4D97-AF65-F5344CB8AC3E}">
        <p14:creationId xmlns:p14="http://schemas.microsoft.com/office/powerpoint/2010/main" val="2184059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Presentation to CFAR Community Advisory Board</a:t>
            </a:r>
            <a:endParaRPr lang="en-US"/>
          </a:p>
        </p:txBody>
      </p:sp>
      <p:sp>
        <p:nvSpPr>
          <p:cNvPr id="5" name="Rectangle 3"/>
          <p:cNvSpPr>
            <a:spLocks noGrp="1" noChangeArrowheads="1"/>
          </p:cNvSpPr>
          <p:nvPr>
            <p:ph type="dt" idx="1"/>
          </p:nvPr>
        </p:nvSpPr>
        <p:spPr>
          <a:ln/>
        </p:spPr>
        <p:txBody>
          <a:bodyPr/>
          <a:lstStyle/>
          <a:p>
            <a:r>
              <a:rPr lang="en-US" smtClean="0"/>
              <a:t>4/16/2015</a:t>
            </a:r>
            <a:endParaRPr lang="en-US"/>
          </a:p>
        </p:txBody>
      </p:sp>
      <p:sp>
        <p:nvSpPr>
          <p:cNvPr id="6" name="Rectangle 6"/>
          <p:cNvSpPr>
            <a:spLocks noGrp="1" noChangeArrowheads="1"/>
          </p:cNvSpPr>
          <p:nvPr>
            <p:ph type="ftr" sz="quarter" idx="4"/>
          </p:nvPr>
        </p:nvSpPr>
        <p:spPr>
          <a:ln/>
        </p:spPr>
        <p:txBody>
          <a:bodyPr/>
          <a:lstStyle/>
          <a:p>
            <a:r>
              <a:rPr lang="en-US" smtClean="0"/>
              <a:t>Cathryn L. Samples, MD, MPH, AAHIVS</a:t>
            </a:r>
            <a:endParaRPr lang="en-US"/>
          </a:p>
        </p:txBody>
      </p:sp>
      <p:sp>
        <p:nvSpPr>
          <p:cNvPr id="7" name="Rectangle 7"/>
          <p:cNvSpPr>
            <a:spLocks noGrp="1" noChangeArrowheads="1"/>
          </p:cNvSpPr>
          <p:nvPr>
            <p:ph type="sldNum" sz="quarter" idx="5"/>
          </p:nvPr>
        </p:nvSpPr>
        <p:spPr>
          <a:ln/>
        </p:spPr>
        <p:txBody>
          <a:bodyPr/>
          <a:lstStyle/>
          <a:p>
            <a:fld id="{10278D63-0CD1-48C3-89AC-23788AECC12C}" type="slidenum">
              <a:rPr lang="en-US"/>
              <a:pPr/>
              <a:t>23</a:t>
            </a:fld>
            <a:endParaRPr lang="en-US"/>
          </a:p>
        </p:txBody>
      </p:sp>
      <p:sp>
        <p:nvSpPr>
          <p:cNvPr id="125954"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125955" name="Rectangle 3"/>
          <p:cNvSpPr>
            <a:spLocks noGrp="1"/>
          </p:cNvSpPr>
          <p:nvPr>
            <p:ph type="body" idx="1"/>
          </p:nvPr>
        </p:nvSpPr>
        <p:spPr>
          <a:xfrm>
            <a:off x="934720" y="4415790"/>
            <a:ext cx="5140960" cy="4183380"/>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a:ln/>
        </p:spPr>
        <p:txBody>
          <a:bodyPr/>
          <a:lstStyle/>
          <a:p>
            <a:r>
              <a:rPr lang="en-US" smtClean="0"/>
              <a:t>Presentation to CFAR Community Advisory Board</a:t>
            </a:r>
            <a:endParaRPr lang="en-US"/>
          </a:p>
        </p:txBody>
      </p:sp>
      <p:sp>
        <p:nvSpPr>
          <p:cNvPr id="7" name="Rectangle 3"/>
          <p:cNvSpPr>
            <a:spLocks noGrp="1" noChangeArrowheads="1"/>
          </p:cNvSpPr>
          <p:nvPr>
            <p:ph type="dt" idx="1"/>
          </p:nvPr>
        </p:nvSpPr>
        <p:spPr>
          <a:ln/>
        </p:spPr>
        <p:txBody>
          <a:bodyPr/>
          <a:lstStyle/>
          <a:p>
            <a:r>
              <a:rPr lang="en-US" smtClean="0"/>
              <a:t>4/16/2015</a:t>
            </a:r>
            <a:endParaRPr lang="en-US"/>
          </a:p>
        </p:txBody>
      </p:sp>
      <p:sp>
        <p:nvSpPr>
          <p:cNvPr id="8" name="Rectangle 6"/>
          <p:cNvSpPr>
            <a:spLocks noGrp="1" noChangeArrowheads="1"/>
          </p:cNvSpPr>
          <p:nvPr>
            <p:ph type="ftr" sz="quarter" idx="4"/>
          </p:nvPr>
        </p:nvSpPr>
        <p:spPr>
          <a:ln/>
        </p:spPr>
        <p:txBody>
          <a:bodyPr/>
          <a:lstStyle/>
          <a:p>
            <a:r>
              <a:rPr lang="en-US" smtClean="0"/>
              <a:t>Cathryn L. Samples, MD, MPH, AAHIVS</a:t>
            </a:r>
            <a:endParaRPr lang="en-US"/>
          </a:p>
        </p:txBody>
      </p:sp>
      <p:sp>
        <p:nvSpPr>
          <p:cNvPr id="9" name="Rectangle 7"/>
          <p:cNvSpPr>
            <a:spLocks noGrp="1" noChangeArrowheads="1"/>
          </p:cNvSpPr>
          <p:nvPr>
            <p:ph type="sldNum" sz="quarter" idx="5"/>
          </p:nvPr>
        </p:nvSpPr>
        <p:spPr>
          <a:ln/>
        </p:spPr>
        <p:txBody>
          <a:bodyPr/>
          <a:lstStyle/>
          <a:p>
            <a:fld id="{ACBDE9EE-A3C3-4253-8125-D83D2AFF3384}" type="slidenum">
              <a:rPr lang="en-US"/>
              <a:pPr/>
              <a:t>27</a:t>
            </a:fld>
            <a:endParaRPr lang="en-US"/>
          </a:p>
        </p:txBody>
      </p:sp>
      <p:sp>
        <p:nvSpPr>
          <p:cNvPr id="129026" name="Rectangle 2"/>
          <p:cNvSpPr txBox="1">
            <a:spLocks noGrp="1" noChangeArrowheads="1"/>
          </p:cNvSpPr>
          <p:nvPr/>
        </p:nvSpPr>
        <p:spPr bwMode="auto">
          <a:xfrm>
            <a:off x="0" y="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7" tIns="46773" rIns="93547" bIns="46773"/>
          <a:lstStyle>
            <a:lvl1pPr defTabSz="917575">
              <a:defRPr>
                <a:solidFill>
                  <a:schemeClr val="tx1"/>
                </a:solidFill>
                <a:latin typeface="Arial" pitchFamily="34" charset="0"/>
              </a:defRPr>
            </a:lvl1pPr>
            <a:lvl2pPr marL="728663" indent="-279400" defTabSz="917575">
              <a:defRPr>
                <a:solidFill>
                  <a:schemeClr val="tx1"/>
                </a:solidFill>
                <a:latin typeface="Arial" pitchFamily="34" charset="0"/>
              </a:defRPr>
            </a:lvl2pPr>
            <a:lvl3pPr marL="1122363" indent="-225425" defTabSz="917575">
              <a:defRPr>
                <a:solidFill>
                  <a:schemeClr val="tx1"/>
                </a:solidFill>
                <a:latin typeface="Arial" pitchFamily="34" charset="0"/>
              </a:defRPr>
            </a:lvl3pPr>
            <a:lvl4pPr marL="1570038" indent="-223838" defTabSz="917575">
              <a:defRPr>
                <a:solidFill>
                  <a:schemeClr val="tx1"/>
                </a:solidFill>
                <a:latin typeface="Arial" pitchFamily="34" charset="0"/>
              </a:defRPr>
            </a:lvl4pPr>
            <a:lvl5pPr marL="2019300" indent="-225425" defTabSz="917575">
              <a:defRPr>
                <a:solidFill>
                  <a:schemeClr val="tx1"/>
                </a:solidFill>
                <a:latin typeface="Arial" pitchFamily="34" charset="0"/>
              </a:defRPr>
            </a:lvl5pPr>
            <a:lvl6pPr marL="2476500" indent="-225425" defTabSz="917575" fontAlgn="base">
              <a:spcBef>
                <a:spcPct val="0"/>
              </a:spcBef>
              <a:spcAft>
                <a:spcPct val="0"/>
              </a:spcAft>
              <a:defRPr>
                <a:solidFill>
                  <a:schemeClr val="tx1"/>
                </a:solidFill>
                <a:latin typeface="Arial" pitchFamily="34" charset="0"/>
              </a:defRPr>
            </a:lvl6pPr>
            <a:lvl7pPr marL="2933700" indent="-225425" defTabSz="917575" fontAlgn="base">
              <a:spcBef>
                <a:spcPct val="0"/>
              </a:spcBef>
              <a:spcAft>
                <a:spcPct val="0"/>
              </a:spcAft>
              <a:defRPr>
                <a:solidFill>
                  <a:schemeClr val="tx1"/>
                </a:solidFill>
                <a:latin typeface="Arial" pitchFamily="34" charset="0"/>
              </a:defRPr>
            </a:lvl7pPr>
            <a:lvl8pPr marL="3390900" indent="-225425" defTabSz="917575" fontAlgn="base">
              <a:spcBef>
                <a:spcPct val="0"/>
              </a:spcBef>
              <a:spcAft>
                <a:spcPct val="0"/>
              </a:spcAft>
              <a:defRPr>
                <a:solidFill>
                  <a:schemeClr val="tx1"/>
                </a:solidFill>
                <a:latin typeface="Arial" pitchFamily="34" charset="0"/>
              </a:defRPr>
            </a:lvl8pPr>
            <a:lvl9pPr marL="3848100" indent="-225425" defTabSz="917575" fontAlgn="base">
              <a:spcBef>
                <a:spcPct val="0"/>
              </a:spcBef>
              <a:spcAft>
                <a:spcPct val="0"/>
              </a:spcAft>
              <a:defRPr>
                <a:solidFill>
                  <a:schemeClr val="tx1"/>
                </a:solidFill>
                <a:latin typeface="Arial" pitchFamily="34" charset="0"/>
              </a:defRPr>
            </a:lvl9pPr>
          </a:lstStyle>
          <a:p>
            <a:pPr eaLnBrk="1" hangingPunct="1"/>
            <a:r>
              <a:rPr lang="en-US" sz="1200">
                <a:ea typeface="Arial Unicode MS" pitchFamily="34" charset="-128"/>
                <a:cs typeface="Arial Unicode MS" pitchFamily="34" charset="-128"/>
              </a:rPr>
              <a:t>Cathryn L. Samples, MD, MPH, AAHIVS</a:t>
            </a:r>
          </a:p>
        </p:txBody>
      </p:sp>
      <p:sp>
        <p:nvSpPr>
          <p:cNvPr id="129027" name="Rectangle 3"/>
          <p:cNvSpPr txBox="1">
            <a:spLocks noGrp="1" noChangeArrowheads="1"/>
          </p:cNvSpPr>
          <p:nvPr/>
        </p:nvSpPr>
        <p:spPr bwMode="auto">
          <a:xfrm>
            <a:off x="3970938" y="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7" tIns="46773" rIns="93547" bIns="46773"/>
          <a:lstStyle>
            <a:lvl1pPr defTabSz="917575">
              <a:defRPr>
                <a:solidFill>
                  <a:schemeClr val="tx1"/>
                </a:solidFill>
                <a:latin typeface="Arial" pitchFamily="34" charset="0"/>
              </a:defRPr>
            </a:lvl1pPr>
            <a:lvl2pPr marL="728663" indent="-279400" defTabSz="917575">
              <a:defRPr>
                <a:solidFill>
                  <a:schemeClr val="tx1"/>
                </a:solidFill>
                <a:latin typeface="Arial" pitchFamily="34" charset="0"/>
              </a:defRPr>
            </a:lvl2pPr>
            <a:lvl3pPr marL="1122363" indent="-225425" defTabSz="917575">
              <a:defRPr>
                <a:solidFill>
                  <a:schemeClr val="tx1"/>
                </a:solidFill>
                <a:latin typeface="Arial" pitchFamily="34" charset="0"/>
              </a:defRPr>
            </a:lvl3pPr>
            <a:lvl4pPr marL="1570038" indent="-223838" defTabSz="917575">
              <a:defRPr>
                <a:solidFill>
                  <a:schemeClr val="tx1"/>
                </a:solidFill>
                <a:latin typeface="Arial" pitchFamily="34" charset="0"/>
              </a:defRPr>
            </a:lvl4pPr>
            <a:lvl5pPr marL="2019300" indent="-225425" defTabSz="917575">
              <a:defRPr>
                <a:solidFill>
                  <a:schemeClr val="tx1"/>
                </a:solidFill>
                <a:latin typeface="Arial" pitchFamily="34" charset="0"/>
              </a:defRPr>
            </a:lvl5pPr>
            <a:lvl6pPr marL="2476500" indent="-225425" defTabSz="917575" fontAlgn="base">
              <a:spcBef>
                <a:spcPct val="0"/>
              </a:spcBef>
              <a:spcAft>
                <a:spcPct val="0"/>
              </a:spcAft>
              <a:defRPr>
                <a:solidFill>
                  <a:schemeClr val="tx1"/>
                </a:solidFill>
                <a:latin typeface="Arial" pitchFamily="34" charset="0"/>
              </a:defRPr>
            </a:lvl6pPr>
            <a:lvl7pPr marL="2933700" indent="-225425" defTabSz="917575" fontAlgn="base">
              <a:spcBef>
                <a:spcPct val="0"/>
              </a:spcBef>
              <a:spcAft>
                <a:spcPct val="0"/>
              </a:spcAft>
              <a:defRPr>
                <a:solidFill>
                  <a:schemeClr val="tx1"/>
                </a:solidFill>
                <a:latin typeface="Arial" pitchFamily="34" charset="0"/>
              </a:defRPr>
            </a:lvl7pPr>
            <a:lvl8pPr marL="3390900" indent="-225425" defTabSz="917575" fontAlgn="base">
              <a:spcBef>
                <a:spcPct val="0"/>
              </a:spcBef>
              <a:spcAft>
                <a:spcPct val="0"/>
              </a:spcAft>
              <a:defRPr>
                <a:solidFill>
                  <a:schemeClr val="tx1"/>
                </a:solidFill>
                <a:latin typeface="Arial" pitchFamily="34" charset="0"/>
              </a:defRPr>
            </a:lvl8pPr>
            <a:lvl9pPr marL="3848100" indent="-225425" defTabSz="917575" fontAlgn="base">
              <a:spcBef>
                <a:spcPct val="0"/>
              </a:spcBef>
              <a:spcAft>
                <a:spcPct val="0"/>
              </a:spcAft>
              <a:defRPr>
                <a:solidFill>
                  <a:schemeClr val="tx1"/>
                </a:solidFill>
                <a:latin typeface="Arial" pitchFamily="34" charset="0"/>
              </a:defRPr>
            </a:lvl9pPr>
          </a:lstStyle>
          <a:p>
            <a:pPr algn="r" eaLnBrk="1" hangingPunct="1"/>
            <a:r>
              <a:rPr lang="en-US" sz="1200">
                <a:ea typeface="Arial Unicode MS" pitchFamily="34" charset="-128"/>
                <a:cs typeface="Arial Unicode MS" pitchFamily="34" charset="-128"/>
              </a:rPr>
              <a:t>5-13-2011</a:t>
            </a:r>
          </a:p>
        </p:txBody>
      </p:sp>
      <p:sp>
        <p:nvSpPr>
          <p:cNvPr id="129028" name="Rectangle 6"/>
          <p:cNvSpPr txBox="1">
            <a:spLocks noGrp="1" noChangeArrowheads="1"/>
          </p:cNvSpPr>
          <p:nvPr/>
        </p:nvSpPr>
        <p:spPr bwMode="auto">
          <a:xfrm>
            <a:off x="0"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7" tIns="46773" rIns="93547" bIns="46773" anchor="b"/>
          <a:lstStyle>
            <a:lvl1pPr defTabSz="917575">
              <a:defRPr>
                <a:solidFill>
                  <a:schemeClr val="tx1"/>
                </a:solidFill>
                <a:latin typeface="Arial" pitchFamily="34" charset="0"/>
              </a:defRPr>
            </a:lvl1pPr>
            <a:lvl2pPr marL="728663" indent="-279400" defTabSz="917575">
              <a:defRPr>
                <a:solidFill>
                  <a:schemeClr val="tx1"/>
                </a:solidFill>
                <a:latin typeface="Arial" pitchFamily="34" charset="0"/>
              </a:defRPr>
            </a:lvl2pPr>
            <a:lvl3pPr marL="1122363" indent="-225425" defTabSz="917575">
              <a:defRPr>
                <a:solidFill>
                  <a:schemeClr val="tx1"/>
                </a:solidFill>
                <a:latin typeface="Arial" pitchFamily="34" charset="0"/>
              </a:defRPr>
            </a:lvl3pPr>
            <a:lvl4pPr marL="1570038" indent="-223838" defTabSz="917575">
              <a:defRPr>
                <a:solidFill>
                  <a:schemeClr val="tx1"/>
                </a:solidFill>
                <a:latin typeface="Arial" pitchFamily="34" charset="0"/>
              </a:defRPr>
            </a:lvl4pPr>
            <a:lvl5pPr marL="2019300" indent="-225425" defTabSz="917575">
              <a:defRPr>
                <a:solidFill>
                  <a:schemeClr val="tx1"/>
                </a:solidFill>
                <a:latin typeface="Arial" pitchFamily="34" charset="0"/>
              </a:defRPr>
            </a:lvl5pPr>
            <a:lvl6pPr marL="2476500" indent="-225425" defTabSz="917575" fontAlgn="base">
              <a:spcBef>
                <a:spcPct val="0"/>
              </a:spcBef>
              <a:spcAft>
                <a:spcPct val="0"/>
              </a:spcAft>
              <a:defRPr>
                <a:solidFill>
                  <a:schemeClr val="tx1"/>
                </a:solidFill>
                <a:latin typeface="Arial" pitchFamily="34" charset="0"/>
              </a:defRPr>
            </a:lvl6pPr>
            <a:lvl7pPr marL="2933700" indent="-225425" defTabSz="917575" fontAlgn="base">
              <a:spcBef>
                <a:spcPct val="0"/>
              </a:spcBef>
              <a:spcAft>
                <a:spcPct val="0"/>
              </a:spcAft>
              <a:defRPr>
                <a:solidFill>
                  <a:schemeClr val="tx1"/>
                </a:solidFill>
                <a:latin typeface="Arial" pitchFamily="34" charset="0"/>
              </a:defRPr>
            </a:lvl7pPr>
            <a:lvl8pPr marL="3390900" indent="-225425" defTabSz="917575" fontAlgn="base">
              <a:spcBef>
                <a:spcPct val="0"/>
              </a:spcBef>
              <a:spcAft>
                <a:spcPct val="0"/>
              </a:spcAft>
              <a:defRPr>
                <a:solidFill>
                  <a:schemeClr val="tx1"/>
                </a:solidFill>
                <a:latin typeface="Arial" pitchFamily="34" charset="0"/>
              </a:defRPr>
            </a:lvl8pPr>
            <a:lvl9pPr marL="3848100" indent="-225425" defTabSz="917575" fontAlgn="base">
              <a:spcBef>
                <a:spcPct val="0"/>
              </a:spcBef>
              <a:spcAft>
                <a:spcPct val="0"/>
              </a:spcAft>
              <a:defRPr>
                <a:solidFill>
                  <a:schemeClr val="tx1"/>
                </a:solidFill>
                <a:latin typeface="Arial" pitchFamily="34" charset="0"/>
              </a:defRPr>
            </a:lvl9pPr>
          </a:lstStyle>
          <a:p>
            <a:pPr eaLnBrk="1" hangingPunct="1"/>
            <a:r>
              <a:rPr lang="en-US" sz="1200">
                <a:ea typeface="Arial Unicode MS" pitchFamily="34" charset="-128"/>
                <a:cs typeface="Arial Unicode MS" pitchFamily="34" charset="-128"/>
              </a:rPr>
              <a:t>Adolescent Summit: Plenary</a:t>
            </a:r>
          </a:p>
        </p:txBody>
      </p:sp>
      <p:sp>
        <p:nvSpPr>
          <p:cNvPr id="129029"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7" tIns="46773" rIns="93547" bIns="46773" anchor="b"/>
          <a:lstStyle>
            <a:lvl1pPr defTabSz="917575">
              <a:defRPr>
                <a:solidFill>
                  <a:schemeClr val="tx1"/>
                </a:solidFill>
                <a:latin typeface="Arial" pitchFamily="34" charset="0"/>
              </a:defRPr>
            </a:lvl1pPr>
            <a:lvl2pPr marL="728663" indent="-279400" defTabSz="917575">
              <a:defRPr>
                <a:solidFill>
                  <a:schemeClr val="tx1"/>
                </a:solidFill>
                <a:latin typeface="Arial" pitchFamily="34" charset="0"/>
              </a:defRPr>
            </a:lvl2pPr>
            <a:lvl3pPr marL="1122363" indent="-225425" defTabSz="917575">
              <a:defRPr>
                <a:solidFill>
                  <a:schemeClr val="tx1"/>
                </a:solidFill>
                <a:latin typeface="Arial" pitchFamily="34" charset="0"/>
              </a:defRPr>
            </a:lvl3pPr>
            <a:lvl4pPr marL="1570038" indent="-223838" defTabSz="917575">
              <a:defRPr>
                <a:solidFill>
                  <a:schemeClr val="tx1"/>
                </a:solidFill>
                <a:latin typeface="Arial" pitchFamily="34" charset="0"/>
              </a:defRPr>
            </a:lvl4pPr>
            <a:lvl5pPr marL="2019300" indent="-225425" defTabSz="917575">
              <a:defRPr>
                <a:solidFill>
                  <a:schemeClr val="tx1"/>
                </a:solidFill>
                <a:latin typeface="Arial" pitchFamily="34" charset="0"/>
              </a:defRPr>
            </a:lvl5pPr>
            <a:lvl6pPr marL="2476500" indent="-225425" defTabSz="917575" fontAlgn="base">
              <a:spcBef>
                <a:spcPct val="0"/>
              </a:spcBef>
              <a:spcAft>
                <a:spcPct val="0"/>
              </a:spcAft>
              <a:defRPr>
                <a:solidFill>
                  <a:schemeClr val="tx1"/>
                </a:solidFill>
                <a:latin typeface="Arial" pitchFamily="34" charset="0"/>
              </a:defRPr>
            </a:lvl6pPr>
            <a:lvl7pPr marL="2933700" indent="-225425" defTabSz="917575" fontAlgn="base">
              <a:spcBef>
                <a:spcPct val="0"/>
              </a:spcBef>
              <a:spcAft>
                <a:spcPct val="0"/>
              </a:spcAft>
              <a:defRPr>
                <a:solidFill>
                  <a:schemeClr val="tx1"/>
                </a:solidFill>
                <a:latin typeface="Arial" pitchFamily="34" charset="0"/>
              </a:defRPr>
            </a:lvl7pPr>
            <a:lvl8pPr marL="3390900" indent="-225425" defTabSz="917575" fontAlgn="base">
              <a:spcBef>
                <a:spcPct val="0"/>
              </a:spcBef>
              <a:spcAft>
                <a:spcPct val="0"/>
              </a:spcAft>
              <a:defRPr>
                <a:solidFill>
                  <a:schemeClr val="tx1"/>
                </a:solidFill>
                <a:latin typeface="Arial" pitchFamily="34" charset="0"/>
              </a:defRPr>
            </a:lvl8pPr>
            <a:lvl9pPr marL="3848100" indent="-225425" defTabSz="917575" fontAlgn="base">
              <a:spcBef>
                <a:spcPct val="0"/>
              </a:spcBef>
              <a:spcAft>
                <a:spcPct val="0"/>
              </a:spcAft>
              <a:defRPr>
                <a:solidFill>
                  <a:schemeClr val="tx1"/>
                </a:solidFill>
                <a:latin typeface="Arial" pitchFamily="34" charset="0"/>
              </a:defRPr>
            </a:lvl9pPr>
          </a:lstStyle>
          <a:p>
            <a:pPr algn="r" eaLnBrk="1" hangingPunct="1"/>
            <a:fld id="{D6D94BC5-E2B0-4919-B68E-89E785E3598C}" type="slidenum">
              <a:rPr lang="en-US" sz="1200">
                <a:ea typeface="Arial Unicode MS" pitchFamily="34" charset="-128"/>
                <a:cs typeface="Arial Unicode MS" pitchFamily="34" charset="-128"/>
              </a:rPr>
              <a:pPr algn="r" eaLnBrk="1" hangingPunct="1"/>
              <a:t>27</a:t>
            </a:fld>
            <a:endParaRPr lang="en-US" sz="1200">
              <a:ea typeface="Arial Unicode MS" pitchFamily="34" charset="-128"/>
              <a:cs typeface="Arial Unicode MS"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smtClean="0"/>
              <a:t>Presentation to CFAR Community Advisory Board</a:t>
            </a:r>
            <a:endParaRPr lang="en-US"/>
          </a:p>
        </p:txBody>
      </p:sp>
      <p:sp>
        <p:nvSpPr>
          <p:cNvPr id="9" name="Rectangle 3"/>
          <p:cNvSpPr>
            <a:spLocks noGrp="1" noChangeArrowheads="1"/>
          </p:cNvSpPr>
          <p:nvPr>
            <p:ph type="dt" idx="1"/>
          </p:nvPr>
        </p:nvSpPr>
        <p:spPr>
          <a:ln/>
        </p:spPr>
        <p:txBody>
          <a:bodyPr/>
          <a:lstStyle/>
          <a:p>
            <a:r>
              <a:rPr lang="en-US" smtClean="0"/>
              <a:t>4/16/2015</a:t>
            </a:r>
            <a:endParaRPr lang="en-US"/>
          </a:p>
        </p:txBody>
      </p:sp>
      <p:sp>
        <p:nvSpPr>
          <p:cNvPr id="10" name="Rectangle 6"/>
          <p:cNvSpPr>
            <a:spLocks noGrp="1" noChangeArrowheads="1"/>
          </p:cNvSpPr>
          <p:nvPr>
            <p:ph type="ftr" sz="quarter" idx="4"/>
          </p:nvPr>
        </p:nvSpPr>
        <p:spPr>
          <a:ln/>
        </p:spPr>
        <p:txBody>
          <a:bodyPr/>
          <a:lstStyle/>
          <a:p>
            <a:r>
              <a:rPr lang="en-US" smtClean="0"/>
              <a:t>Cathryn L. Samples, MD, MPH, AAHIVS</a:t>
            </a:r>
            <a:endParaRPr lang="en-US"/>
          </a:p>
        </p:txBody>
      </p:sp>
      <p:sp>
        <p:nvSpPr>
          <p:cNvPr id="11" name="Rectangle 7"/>
          <p:cNvSpPr>
            <a:spLocks noGrp="1" noChangeArrowheads="1"/>
          </p:cNvSpPr>
          <p:nvPr>
            <p:ph type="sldNum" sz="quarter" idx="5"/>
          </p:nvPr>
        </p:nvSpPr>
        <p:spPr>
          <a:ln/>
        </p:spPr>
        <p:txBody>
          <a:bodyPr/>
          <a:lstStyle/>
          <a:p>
            <a:fld id="{B28C8E54-0FA1-43F5-B32D-1112E2D586A3}" type="slidenum">
              <a:rPr lang="en-US"/>
              <a:pPr/>
              <a:t>28</a:t>
            </a:fld>
            <a:endParaRPr lang="en-US"/>
          </a:p>
        </p:txBody>
      </p:sp>
      <p:sp>
        <p:nvSpPr>
          <p:cNvPr id="131074" name="Rectangle 2"/>
          <p:cNvSpPr txBox="1">
            <a:spLocks noGrp="1" noChangeArrowheads="1"/>
          </p:cNvSpPr>
          <p:nvPr/>
        </p:nvSpPr>
        <p:spPr bwMode="auto">
          <a:xfrm>
            <a:off x="0" y="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7" tIns="46773" rIns="93547" bIns="46773"/>
          <a:lstStyle>
            <a:lvl1pPr defTabSz="917575">
              <a:defRPr>
                <a:solidFill>
                  <a:schemeClr val="tx1"/>
                </a:solidFill>
                <a:latin typeface="Arial" pitchFamily="34" charset="0"/>
              </a:defRPr>
            </a:lvl1pPr>
            <a:lvl2pPr marL="728663" indent="-279400" defTabSz="917575">
              <a:defRPr>
                <a:solidFill>
                  <a:schemeClr val="tx1"/>
                </a:solidFill>
                <a:latin typeface="Arial" pitchFamily="34" charset="0"/>
              </a:defRPr>
            </a:lvl2pPr>
            <a:lvl3pPr marL="1122363" indent="-225425" defTabSz="917575">
              <a:defRPr>
                <a:solidFill>
                  <a:schemeClr val="tx1"/>
                </a:solidFill>
                <a:latin typeface="Arial" pitchFamily="34" charset="0"/>
              </a:defRPr>
            </a:lvl3pPr>
            <a:lvl4pPr marL="1570038" indent="-223838" defTabSz="917575">
              <a:defRPr>
                <a:solidFill>
                  <a:schemeClr val="tx1"/>
                </a:solidFill>
                <a:latin typeface="Arial" pitchFamily="34" charset="0"/>
              </a:defRPr>
            </a:lvl4pPr>
            <a:lvl5pPr marL="2019300" indent="-225425" defTabSz="917575">
              <a:defRPr>
                <a:solidFill>
                  <a:schemeClr val="tx1"/>
                </a:solidFill>
                <a:latin typeface="Arial" pitchFamily="34" charset="0"/>
              </a:defRPr>
            </a:lvl5pPr>
            <a:lvl6pPr marL="2476500" indent="-225425" defTabSz="917575" fontAlgn="base">
              <a:spcBef>
                <a:spcPct val="0"/>
              </a:spcBef>
              <a:spcAft>
                <a:spcPct val="0"/>
              </a:spcAft>
              <a:defRPr>
                <a:solidFill>
                  <a:schemeClr val="tx1"/>
                </a:solidFill>
                <a:latin typeface="Arial" pitchFamily="34" charset="0"/>
              </a:defRPr>
            </a:lvl6pPr>
            <a:lvl7pPr marL="2933700" indent="-225425" defTabSz="917575" fontAlgn="base">
              <a:spcBef>
                <a:spcPct val="0"/>
              </a:spcBef>
              <a:spcAft>
                <a:spcPct val="0"/>
              </a:spcAft>
              <a:defRPr>
                <a:solidFill>
                  <a:schemeClr val="tx1"/>
                </a:solidFill>
                <a:latin typeface="Arial" pitchFamily="34" charset="0"/>
              </a:defRPr>
            </a:lvl7pPr>
            <a:lvl8pPr marL="3390900" indent="-225425" defTabSz="917575" fontAlgn="base">
              <a:spcBef>
                <a:spcPct val="0"/>
              </a:spcBef>
              <a:spcAft>
                <a:spcPct val="0"/>
              </a:spcAft>
              <a:defRPr>
                <a:solidFill>
                  <a:schemeClr val="tx1"/>
                </a:solidFill>
                <a:latin typeface="Arial" pitchFamily="34" charset="0"/>
              </a:defRPr>
            </a:lvl8pPr>
            <a:lvl9pPr marL="3848100" indent="-225425" defTabSz="917575" fontAlgn="base">
              <a:spcBef>
                <a:spcPct val="0"/>
              </a:spcBef>
              <a:spcAft>
                <a:spcPct val="0"/>
              </a:spcAft>
              <a:defRPr>
                <a:solidFill>
                  <a:schemeClr val="tx1"/>
                </a:solidFill>
                <a:latin typeface="Arial" pitchFamily="34" charset="0"/>
              </a:defRPr>
            </a:lvl9pPr>
          </a:lstStyle>
          <a:p>
            <a:pPr eaLnBrk="1" hangingPunct="1"/>
            <a:r>
              <a:rPr lang="en-US" sz="1200">
                <a:ea typeface="Arial Unicode MS" pitchFamily="34" charset="-128"/>
                <a:cs typeface="Arial Unicode MS" pitchFamily="34" charset="-128"/>
              </a:rPr>
              <a:t>Cathryn L. Samples, MD, MPH, AAHIVS</a:t>
            </a:r>
          </a:p>
        </p:txBody>
      </p:sp>
      <p:sp>
        <p:nvSpPr>
          <p:cNvPr id="131075" name="Rectangle 3"/>
          <p:cNvSpPr txBox="1">
            <a:spLocks noGrp="1" noChangeArrowheads="1"/>
          </p:cNvSpPr>
          <p:nvPr/>
        </p:nvSpPr>
        <p:spPr bwMode="auto">
          <a:xfrm>
            <a:off x="3970938" y="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7" tIns="46773" rIns="93547" bIns="46773"/>
          <a:lstStyle>
            <a:lvl1pPr defTabSz="917575">
              <a:defRPr>
                <a:solidFill>
                  <a:schemeClr val="tx1"/>
                </a:solidFill>
                <a:latin typeface="Arial" pitchFamily="34" charset="0"/>
              </a:defRPr>
            </a:lvl1pPr>
            <a:lvl2pPr marL="728663" indent="-279400" defTabSz="917575">
              <a:defRPr>
                <a:solidFill>
                  <a:schemeClr val="tx1"/>
                </a:solidFill>
                <a:latin typeface="Arial" pitchFamily="34" charset="0"/>
              </a:defRPr>
            </a:lvl2pPr>
            <a:lvl3pPr marL="1122363" indent="-225425" defTabSz="917575">
              <a:defRPr>
                <a:solidFill>
                  <a:schemeClr val="tx1"/>
                </a:solidFill>
                <a:latin typeface="Arial" pitchFamily="34" charset="0"/>
              </a:defRPr>
            </a:lvl3pPr>
            <a:lvl4pPr marL="1570038" indent="-223838" defTabSz="917575">
              <a:defRPr>
                <a:solidFill>
                  <a:schemeClr val="tx1"/>
                </a:solidFill>
                <a:latin typeface="Arial" pitchFamily="34" charset="0"/>
              </a:defRPr>
            </a:lvl4pPr>
            <a:lvl5pPr marL="2019300" indent="-225425" defTabSz="917575">
              <a:defRPr>
                <a:solidFill>
                  <a:schemeClr val="tx1"/>
                </a:solidFill>
                <a:latin typeface="Arial" pitchFamily="34" charset="0"/>
              </a:defRPr>
            </a:lvl5pPr>
            <a:lvl6pPr marL="2476500" indent="-225425" defTabSz="917575" fontAlgn="base">
              <a:spcBef>
                <a:spcPct val="0"/>
              </a:spcBef>
              <a:spcAft>
                <a:spcPct val="0"/>
              </a:spcAft>
              <a:defRPr>
                <a:solidFill>
                  <a:schemeClr val="tx1"/>
                </a:solidFill>
                <a:latin typeface="Arial" pitchFamily="34" charset="0"/>
              </a:defRPr>
            </a:lvl6pPr>
            <a:lvl7pPr marL="2933700" indent="-225425" defTabSz="917575" fontAlgn="base">
              <a:spcBef>
                <a:spcPct val="0"/>
              </a:spcBef>
              <a:spcAft>
                <a:spcPct val="0"/>
              </a:spcAft>
              <a:defRPr>
                <a:solidFill>
                  <a:schemeClr val="tx1"/>
                </a:solidFill>
                <a:latin typeface="Arial" pitchFamily="34" charset="0"/>
              </a:defRPr>
            </a:lvl7pPr>
            <a:lvl8pPr marL="3390900" indent="-225425" defTabSz="917575" fontAlgn="base">
              <a:spcBef>
                <a:spcPct val="0"/>
              </a:spcBef>
              <a:spcAft>
                <a:spcPct val="0"/>
              </a:spcAft>
              <a:defRPr>
                <a:solidFill>
                  <a:schemeClr val="tx1"/>
                </a:solidFill>
                <a:latin typeface="Arial" pitchFamily="34" charset="0"/>
              </a:defRPr>
            </a:lvl8pPr>
            <a:lvl9pPr marL="3848100" indent="-225425" defTabSz="917575" fontAlgn="base">
              <a:spcBef>
                <a:spcPct val="0"/>
              </a:spcBef>
              <a:spcAft>
                <a:spcPct val="0"/>
              </a:spcAft>
              <a:defRPr>
                <a:solidFill>
                  <a:schemeClr val="tx1"/>
                </a:solidFill>
                <a:latin typeface="Arial" pitchFamily="34" charset="0"/>
              </a:defRPr>
            </a:lvl9pPr>
          </a:lstStyle>
          <a:p>
            <a:pPr algn="r" eaLnBrk="1" hangingPunct="1"/>
            <a:r>
              <a:rPr lang="en-US" sz="1200">
                <a:ea typeface="Arial Unicode MS" pitchFamily="34" charset="-128"/>
                <a:cs typeface="Arial Unicode MS" pitchFamily="34" charset="-128"/>
              </a:rPr>
              <a:t>5-13-2011</a:t>
            </a:r>
          </a:p>
        </p:txBody>
      </p:sp>
      <p:sp>
        <p:nvSpPr>
          <p:cNvPr id="131076" name="Rectangle 6"/>
          <p:cNvSpPr txBox="1">
            <a:spLocks noGrp="1" noChangeArrowheads="1"/>
          </p:cNvSpPr>
          <p:nvPr/>
        </p:nvSpPr>
        <p:spPr bwMode="auto">
          <a:xfrm>
            <a:off x="0"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7" tIns="46773" rIns="93547" bIns="46773" anchor="b"/>
          <a:lstStyle>
            <a:lvl1pPr defTabSz="917575">
              <a:defRPr>
                <a:solidFill>
                  <a:schemeClr val="tx1"/>
                </a:solidFill>
                <a:latin typeface="Arial" pitchFamily="34" charset="0"/>
              </a:defRPr>
            </a:lvl1pPr>
            <a:lvl2pPr marL="728663" indent="-279400" defTabSz="917575">
              <a:defRPr>
                <a:solidFill>
                  <a:schemeClr val="tx1"/>
                </a:solidFill>
                <a:latin typeface="Arial" pitchFamily="34" charset="0"/>
              </a:defRPr>
            </a:lvl2pPr>
            <a:lvl3pPr marL="1122363" indent="-225425" defTabSz="917575">
              <a:defRPr>
                <a:solidFill>
                  <a:schemeClr val="tx1"/>
                </a:solidFill>
                <a:latin typeface="Arial" pitchFamily="34" charset="0"/>
              </a:defRPr>
            </a:lvl3pPr>
            <a:lvl4pPr marL="1570038" indent="-223838" defTabSz="917575">
              <a:defRPr>
                <a:solidFill>
                  <a:schemeClr val="tx1"/>
                </a:solidFill>
                <a:latin typeface="Arial" pitchFamily="34" charset="0"/>
              </a:defRPr>
            </a:lvl4pPr>
            <a:lvl5pPr marL="2019300" indent="-225425" defTabSz="917575">
              <a:defRPr>
                <a:solidFill>
                  <a:schemeClr val="tx1"/>
                </a:solidFill>
                <a:latin typeface="Arial" pitchFamily="34" charset="0"/>
              </a:defRPr>
            </a:lvl5pPr>
            <a:lvl6pPr marL="2476500" indent="-225425" defTabSz="917575" fontAlgn="base">
              <a:spcBef>
                <a:spcPct val="0"/>
              </a:spcBef>
              <a:spcAft>
                <a:spcPct val="0"/>
              </a:spcAft>
              <a:defRPr>
                <a:solidFill>
                  <a:schemeClr val="tx1"/>
                </a:solidFill>
                <a:latin typeface="Arial" pitchFamily="34" charset="0"/>
              </a:defRPr>
            </a:lvl6pPr>
            <a:lvl7pPr marL="2933700" indent="-225425" defTabSz="917575" fontAlgn="base">
              <a:spcBef>
                <a:spcPct val="0"/>
              </a:spcBef>
              <a:spcAft>
                <a:spcPct val="0"/>
              </a:spcAft>
              <a:defRPr>
                <a:solidFill>
                  <a:schemeClr val="tx1"/>
                </a:solidFill>
                <a:latin typeface="Arial" pitchFamily="34" charset="0"/>
              </a:defRPr>
            </a:lvl7pPr>
            <a:lvl8pPr marL="3390900" indent="-225425" defTabSz="917575" fontAlgn="base">
              <a:spcBef>
                <a:spcPct val="0"/>
              </a:spcBef>
              <a:spcAft>
                <a:spcPct val="0"/>
              </a:spcAft>
              <a:defRPr>
                <a:solidFill>
                  <a:schemeClr val="tx1"/>
                </a:solidFill>
                <a:latin typeface="Arial" pitchFamily="34" charset="0"/>
              </a:defRPr>
            </a:lvl8pPr>
            <a:lvl9pPr marL="3848100" indent="-225425" defTabSz="917575" fontAlgn="base">
              <a:spcBef>
                <a:spcPct val="0"/>
              </a:spcBef>
              <a:spcAft>
                <a:spcPct val="0"/>
              </a:spcAft>
              <a:defRPr>
                <a:solidFill>
                  <a:schemeClr val="tx1"/>
                </a:solidFill>
                <a:latin typeface="Arial" pitchFamily="34" charset="0"/>
              </a:defRPr>
            </a:lvl9pPr>
          </a:lstStyle>
          <a:p>
            <a:pPr eaLnBrk="1" hangingPunct="1"/>
            <a:r>
              <a:rPr lang="en-US" sz="1200">
                <a:ea typeface="Arial Unicode MS" pitchFamily="34" charset="-128"/>
                <a:cs typeface="Arial Unicode MS" pitchFamily="34" charset="-128"/>
              </a:rPr>
              <a:t>Adolescent Summit: Plenary</a:t>
            </a:r>
          </a:p>
        </p:txBody>
      </p:sp>
      <p:sp>
        <p:nvSpPr>
          <p:cNvPr id="131077"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7" tIns="46773" rIns="93547" bIns="46773" anchor="b"/>
          <a:lstStyle>
            <a:lvl1pPr defTabSz="917575">
              <a:defRPr>
                <a:solidFill>
                  <a:schemeClr val="tx1"/>
                </a:solidFill>
                <a:latin typeface="Arial" pitchFamily="34" charset="0"/>
              </a:defRPr>
            </a:lvl1pPr>
            <a:lvl2pPr marL="728663" indent="-279400" defTabSz="917575">
              <a:defRPr>
                <a:solidFill>
                  <a:schemeClr val="tx1"/>
                </a:solidFill>
                <a:latin typeface="Arial" pitchFamily="34" charset="0"/>
              </a:defRPr>
            </a:lvl2pPr>
            <a:lvl3pPr marL="1122363" indent="-225425" defTabSz="917575">
              <a:defRPr>
                <a:solidFill>
                  <a:schemeClr val="tx1"/>
                </a:solidFill>
                <a:latin typeface="Arial" pitchFamily="34" charset="0"/>
              </a:defRPr>
            </a:lvl3pPr>
            <a:lvl4pPr marL="1570038" indent="-223838" defTabSz="917575">
              <a:defRPr>
                <a:solidFill>
                  <a:schemeClr val="tx1"/>
                </a:solidFill>
                <a:latin typeface="Arial" pitchFamily="34" charset="0"/>
              </a:defRPr>
            </a:lvl4pPr>
            <a:lvl5pPr marL="2019300" indent="-225425" defTabSz="917575">
              <a:defRPr>
                <a:solidFill>
                  <a:schemeClr val="tx1"/>
                </a:solidFill>
                <a:latin typeface="Arial" pitchFamily="34" charset="0"/>
              </a:defRPr>
            </a:lvl5pPr>
            <a:lvl6pPr marL="2476500" indent="-225425" defTabSz="917575" fontAlgn="base">
              <a:spcBef>
                <a:spcPct val="0"/>
              </a:spcBef>
              <a:spcAft>
                <a:spcPct val="0"/>
              </a:spcAft>
              <a:defRPr>
                <a:solidFill>
                  <a:schemeClr val="tx1"/>
                </a:solidFill>
                <a:latin typeface="Arial" pitchFamily="34" charset="0"/>
              </a:defRPr>
            </a:lvl6pPr>
            <a:lvl7pPr marL="2933700" indent="-225425" defTabSz="917575" fontAlgn="base">
              <a:spcBef>
                <a:spcPct val="0"/>
              </a:spcBef>
              <a:spcAft>
                <a:spcPct val="0"/>
              </a:spcAft>
              <a:defRPr>
                <a:solidFill>
                  <a:schemeClr val="tx1"/>
                </a:solidFill>
                <a:latin typeface="Arial" pitchFamily="34" charset="0"/>
              </a:defRPr>
            </a:lvl7pPr>
            <a:lvl8pPr marL="3390900" indent="-225425" defTabSz="917575" fontAlgn="base">
              <a:spcBef>
                <a:spcPct val="0"/>
              </a:spcBef>
              <a:spcAft>
                <a:spcPct val="0"/>
              </a:spcAft>
              <a:defRPr>
                <a:solidFill>
                  <a:schemeClr val="tx1"/>
                </a:solidFill>
                <a:latin typeface="Arial" pitchFamily="34" charset="0"/>
              </a:defRPr>
            </a:lvl8pPr>
            <a:lvl9pPr marL="3848100" indent="-225425" defTabSz="917575" fontAlgn="base">
              <a:spcBef>
                <a:spcPct val="0"/>
              </a:spcBef>
              <a:spcAft>
                <a:spcPct val="0"/>
              </a:spcAft>
              <a:defRPr>
                <a:solidFill>
                  <a:schemeClr val="tx1"/>
                </a:solidFill>
                <a:latin typeface="Arial" pitchFamily="34" charset="0"/>
              </a:defRPr>
            </a:lvl9pPr>
          </a:lstStyle>
          <a:p>
            <a:pPr algn="r" eaLnBrk="1" hangingPunct="1"/>
            <a:fld id="{646B067E-73CF-4954-B960-AC6DA6B7808E}" type="slidenum">
              <a:rPr lang="en-US" sz="1200">
                <a:ea typeface="Arial Unicode MS" pitchFamily="34" charset="-128"/>
                <a:cs typeface="Arial Unicode MS" pitchFamily="34" charset="-128"/>
              </a:rPr>
              <a:pPr algn="r" eaLnBrk="1" hangingPunct="1"/>
              <a:t>28</a:t>
            </a:fld>
            <a:endParaRPr lang="en-US" sz="1200">
              <a:ea typeface="Arial Unicode MS" pitchFamily="34" charset="-128"/>
              <a:cs typeface="Arial Unicode MS" pitchFamily="34" charset="-128"/>
            </a:endParaRPr>
          </a:p>
        </p:txBody>
      </p:sp>
      <p:sp>
        <p:nvSpPr>
          <p:cNvPr id="131078" name="Rectangle 2"/>
          <p:cNvSpPr>
            <a:spLocks noGrp="1" noRot="1" noChangeAspect="1" noChangeArrowheads="1" noTextEdit="1"/>
          </p:cNvSpPr>
          <p:nvPr>
            <p:ph type="sldImg"/>
          </p:nvPr>
        </p:nvSpPr>
        <p:spPr>
          <a:ln/>
        </p:spPr>
      </p:sp>
      <p:sp>
        <p:nvSpPr>
          <p:cNvPr id="131079" name="Rectangle 3"/>
          <p:cNvSpPr>
            <a:spLocks noGrp="1" noChangeArrowheads="1"/>
          </p:cNvSpPr>
          <p:nvPr>
            <p:ph type="body" idx="1"/>
          </p:nvPr>
        </p:nvSpPr>
        <p:spPr>
          <a:xfrm>
            <a:off x="934720" y="4415790"/>
            <a:ext cx="5140960" cy="4183380"/>
          </a:xfrm>
        </p:spPr>
        <p:txBody>
          <a:bodyPr lIns="93547" tIns="46773" rIns="93547" bIns="46773"/>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C35A9D3-6A3E-4E7C-B47C-53EA7241F87B}" type="datetime1">
              <a:rPr lang="en-US" smtClean="0"/>
              <a:t>4/8/2015</a:t>
            </a:fld>
            <a:endParaRPr lang="en-US"/>
          </a:p>
        </p:txBody>
      </p:sp>
      <p:sp>
        <p:nvSpPr>
          <p:cNvPr id="8" name="Slide Number Placeholder 7"/>
          <p:cNvSpPr>
            <a:spLocks noGrp="1"/>
          </p:cNvSpPr>
          <p:nvPr>
            <p:ph type="sldNum" sz="quarter" idx="11"/>
          </p:nvPr>
        </p:nvSpPr>
        <p:spPr/>
        <p:txBody>
          <a:bodyPr/>
          <a:lstStyle/>
          <a:p>
            <a:fld id="{F189695A-FEA4-4C98-9712-F3C86135C219}"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0D1225-C212-428C-AA8A-A29C12798C11}" type="datetime1">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9695A-FEA4-4C98-9712-F3C86135C21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CBCA59-98AB-4489-9393-010CF9B25E07}" type="datetime1">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9695A-FEA4-4C98-9712-F3C86135C21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312B319-3F0D-4B22-8712-6E13C8127E72}" type="datetime1">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9695A-FEA4-4C98-9712-F3C86135C21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57A96D-B8E0-4E79-8C1C-3B923BA44D79}" type="datetime1">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9695A-FEA4-4C98-9712-F3C86135C219}"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89D03BC-8C2D-41DC-97AD-B6AD0C763001}" type="datetime1">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9695A-FEA4-4C98-9712-F3C86135C219}"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6ED7BD3-7208-4F7D-9A34-284737289AD4}" type="datetime1">
              <a:rPr lang="en-US" smtClean="0"/>
              <a:t>4/8/2015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89695A-FEA4-4C98-9712-F3C86135C219}"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B2F861-8B38-40F2-BA11-30FFECF1579B}" type="datetime1">
              <a:rPr lang="en-US" smtClean="0"/>
              <a:t>4/8/2015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89695A-FEA4-4C98-9712-F3C86135C21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56650F-2D43-459E-8E45-AF336B690C27}" type="datetime1">
              <a:rPr lang="en-US" smtClean="0"/>
              <a:t>4/8/2015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89695A-FEA4-4C98-9712-F3C86135C21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B5353F-0659-479D-948E-95EDA7542CA7}" type="datetime1">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9695A-FEA4-4C98-9712-F3C86135C21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0CD7E-91C1-4D0E-95FD-54555BA8BA3B}" type="datetime1">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9695A-FEA4-4C98-9712-F3C86135C21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4D30A9E-FC50-4DC4-8966-4773FCDC27E0}" type="datetime1">
              <a:rPr lang="en-US" smtClean="0"/>
              <a:t>4/8/2015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189695A-FEA4-4C98-9712-F3C86135C219}"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26.xml.rels><?xml version="1.0" encoding="UTF-8" standalone="yes"?>
<Relationships xmlns="http://schemas.openxmlformats.org/package/2006/relationships"><Relationship Id="rId3" Type="http://schemas.openxmlformats.org/officeDocument/2006/relationships/hyperlink" Target="http://www.bmj.com/cgi/content/full/312/7041/1243/F1" TargetMode="Externa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4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www.aidsmeds.com/archive/Truvada_1584.shtml" TargetMode="External"/><Relationship Id="rId7" Type="http://schemas.openxmlformats.org/officeDocument/2006/relationships/hyperlink" Target="http://www.aidsmeds.com/archive/Norvir_1561.shtml" TargetMode="External"/><Relationship Id="rId12"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4.png"/><Relationship Id="rId5" Type="http://schemas.openxmlformats.org/officeDocument/2006/relationships/hyperlink" Target="http://www.aidsmeds.com/archive/Reyataz_1563.shtml" TargetMode="External"/><Relationship Id="rId10" Type="http://schemas.openxmlformats.org/officeDocument/2006/relationships/image" Target="../media/image23.jpeg"/><Relationship Id="rId4" Type="http://schemas.openxmlformats.org/officeDocument/2006/relationships/image" Target="../media/image20.jpeg"/><Relationship Id="rId9" Type="http://schemas.openxmlformats.org/officeDocument/2006/relationships/hyperlink" Target="http://www.aidsmeds.com/archive/Isentress_1639.shtml"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0.jpeg"/><Relationship Id="rId4" Type="http://schemas.openxmlformats.org/officeDocument/2006/relationships/hyperlink" Target="http://www.aidsmeds.com/archive/Truvada_1584.shtm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21.jpeg"/><Relationship Id="rId2" Type="http://schemas.openxmlformats.org/officeDocument/2006/relationships/hyperlink" Target="http://www.aidsmeds.com/archive/Sustiva_1615.shtml" TargetMode="External"/><Relationship Id="rId1" Type="http://schemas.openxmlformats.org/officeDocument/2006/relationships/slideLayout" Target="../slideLayouts/slideLayout2.xml"/><Relationship Id="rId6" Type="http://schemas.openxmlformats.org/officeDocument/2006/relationships/hyperlink" Target="http://www.aidsmeds.com/archive/Reyataz_1563.shtml"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4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30.jpeg"/><Relationship Id="rId7" Type="http://schemas.openxmlformats.org/officeDocument/2006/relationships/hyperlink" Target="http://www.aidsmeds.com/archive/Isentress_1639.shtml"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5.pn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hyperlink" Target="http://www.aidsmeds.com/archive/Sustiva_1615.shtml" TargetMode="External"/><Relationship Id="rId9" Type="http://schemas.openxmlformats.org/officeDocument/2006/relationships/image" Target="../media/image3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hyperlink" Target="http://www.adolescenthealth.org/clinicalcare.ht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aahivm.org/images/stories/pdfs/brochure_reimburse_guide_routinehivtest.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nccc.ucsf.edu/consultation_library/state_hiv_testing_law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http/gettested.cdc.gov/"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hyperlink" Target="http://www.cdc.gov/actagainstaids/"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aids.gov/" TargetMode="External"/><Relationship Id="rId2" Type="http://schemas.openxmlformats.org/officeDocument/2006/relationships/hyperlink" Target="http://hab.hrsa.gov/gethelp/index.html"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ncbi.nlm.nih.gov/pubmed/22874836" TargetMode="Externa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hyperlink" Target="http://www.cdc.gov/hiv/pdf/PrEPProviderSupplement2014.pdf" TargetMode="External"/><Relationship Id="rId2" Type="http://schemas.openxmlformats.org/officeDocument/2006/relationships/hyperlink" Target="http://www.cdc.gov/hiv/pdf/PrEPguidelines2014.pdf"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www.childrenshospital.org/happes"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www.aidsetc.org/aidsetc?page=cg-00-00" TargetMode="External"/><Relationship Id="rId3" Type="http://schemas.openxmlformats.org/officeDocument/2006/relationships/hyperlink" Target="http://www.aids-etc.org/" TargetMode="External"/><Relationship Id="rId7" Type="http://schemas.openxmlformats.org/officeDocument/2006/relationships/hyperlink" Target="http://www.aidsetc.org/aidsetc?page=cg-304_immunizations"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hab.hrsa.gov/deliverhivaidscare/clinicalguide11/cg-304_immunizations.html#t-1" TargetMode="External"/><Relationship Id="rId5" Type="http://schemas.openxmlformats.org/officeDocument/2006/relationships/hyperlink" Target="http://www.aidsinfo.nih.gov/" TargetMode="External"/><Relationship Id="rId4" Type="http://schemas.openxmlformats.org/officeDocument/2006/relationships/hyperlink" Target="http://www/neaetc.org" TargetMode="External"/><Relationship Id="rId9" Type="http://schemas.openxmlformats.org/officeDocument/2006/relationships/hyperlink" Target="http://www.hcvguidelines.org/full-report/testing-and-linkage-care-box-summary-recommendations-testing-and-linkage-car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1" y="533401"/>
            <a:ext cx="8001000" cy="2971800"/>
          </a:xfrm>
        </p:spPr>
        <p:txBody>
          <a:bodyPr/>
          <a:lstStyle/>
          <a:p>
            <a:r>
              <a:rPr lang="en-US" sz="4800" dirty="0" smtClean="0"/>
              <a:t>An Overview of HIV and HCV in Adolescents and Young Adults</a:t>
            </a:r>
            <a:endParaRPr lang="en-US" sz="4800" dirty="0"/>
          </a:p>
        </p:txBody>
      </p:sp>
      <p:sp>
        <p:nvSpPr>
          <p:cNvPr id="3" name="Subtitle 2"/>
          <p:cNvSpPr>
            <a:spLocks noGrp="1"/>
          </p:cNvSpPr>
          <p:nvPr>
            <p:ph type="subTitle" idx="1"/>
          </p:nvPr>
        </p:nvSpPr>
        <p:spPr>
          <a:xfrm>
            <a:off x="838200" y="3962400"/>
            <a:ext cx="7772400" cy="2286000"/>
          </a:xfrm>
        </p:spPr>
        <p:txBody>
          <a:bodyPr>
            <a:normAutofit fontScale="77500" lnSpcReduction="20000"/>
          </a:bodyPr>
          <a:lstStyle/>
          <a:p>
            <a:r>
              <a:rPr lang="en-US" sz="3100" b="1" dirty="0" err="1" smtClean="0"/>
              <a:t>Cathryn</a:t>
            </a:r>
            <a:r>
              <a:rPr lang="en-US" sz="3100" b="1" dirty="0" smtClean="0"/>
              <a:t> L. Samples, MD, MPH, AAHIVS</a:t>
            </a:r>
          </a:p>
          <a:p>
            <a:r>
              <a:rPr lang="en-US" sz="3100" b="1" dirty="0" smtClean="0"/>
              <a:t>Director, Boston HAPPENS</a:t>
            </a:r>
          </a:p>
          <a:p>
            <a:r>
              <a:rPr lang="en-US" sz="3100" b="1" dirty="0" smtClean="0"/>
              <a:t>Boston Children’s Hospital</a:t>
            </a:r>
          </a:p>
          <a:p>
            <a:r>
              <a:rPr lang="en-US" b="1" dirty="0" smtClean="0"/>
              <a:t>Presented at: Improving </a:t>
            </a:r>
            <a:r>
              <a:rPr lang="en-US" b="1" dirty="0"/>
              <a:t>Care for Substance Use, HIV and HCV in Adolescents: </a:t>
            </a:r>
            <a:endParaRPr lang="en-US" dirty="0"/>
          </a:p>
          <a:p>
            <a:r>
              <a:rPr lang="en-US" b="1" dirty="0"/>
              <a:t>Effective Approaches to Assessing, Treating, and Engaging </a:t>
            </a:r>
            <a:r>
              <a:rPr lang="en-US" b="1" dirty="0" smtClean="0"/>
              <a:t>teens</a:t>
            </a:r>
          </a:p>
          <a:p>
            <a:r>
              <a:rPr lang="en-US" b="1" dirty="0" err="1" smtClean="0"/>
              <a:t>Masantucket</a:t>
            </a:r>
            <a:r>
              <a:rPr lang="en-US" b="1" dirty="0" smtClean="0"/>
              <a:t> Pequot Museum</a:t>
            </a:r>
            <a:endParaRPr lang="en-US" dirty="0"/>
          </a:p>
          <a:p>
            <a:endParaRPr lang="en-US" dirty="0"/>
          </a:p>
        </p:txBody>
      </p:sp>
      <p:sp>
        <p:nvSpPr>
          <p:cNvPr id="4" name="Slide Number Placeholder 3"/>
          <p:cNvSpPr>
            <a:spLocks noGrp="1"/>
          </p:cNvSpPr>
          <p:nvPr>
            <p:ph type="sldNum" sz="quarter" idx="11"/>
          </p:nvPr>
        </p:nvSpPr>
        <p:spPr/>
        <p:txBody>
          <a:bodyPr/>
          <a:lstStyle/>
          <a:p>
            <a:fld id="{F189695A-FEA4-4C98-9712-F3C86135C219}" type="slidenum">
              <a:rPr lang="en-US" smtClean="0"/>
              <a:t>1</a:t>
            </a:fld>
            <a:endParaRPr lang="en-US"/>
          </a:p>
        </p:txBody>
      </p:sp>
    </p:spTree>
    <p:extLst>
      <p:ext uri="{BB962C8B-B14F-4D97-AF65-F5344CB8AC3E}">
        <p14:creationId xmlns:p14="http://schemas.microsoft.com/office/powerpoint/2010/main" val="3202348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lnSpc>
                <a:spcPct val="100000"/>
              </a:lnSpc>
            </a:pPr>
            <a:r>
              <a:rPr lang="en-US" sz="4000" b="1" dirty="0"/>
              <a:t>Age distribution of </a:t>
            </a:r>
            <a:r>
              <a:rPr lang="en-US" sz="4000" b="1" dirty="0" smtClean="0"/>
              <a:t>new HCV infection</a:t>
            </a:r>
            <a:r>
              <a:rPr lang="en-US" b="1" dirty="0" smtClean="0"/>
              <a:t> </a:t>
            </a:r>
            <a:r>
              <a:rPr lang="en-US" b="1" dirty="0"/>
              <a:t>--- </a:t>
            </a:r>
            <a:r>
              <a:rPr lang="en-US" sz="2400" b="1" dirty="0"/>
              <a:t>Massachusetts, 2002 and 2009</a:t>
            </a:r>
            <a:endParaRPr lang="en-US" sz="2400" dirty="0"/>
          </a:p>
        </p:txBody>
      </p:sp>
      <p:sp>
        <p:nvSpPr>
          <p:cNvPr id="4" name="Slide Number Placeholder 3"/>
          <p:cNvSpPr>
            <a:spLocks noGrp="1"/>
          </p:cNvSpPr>
          <p:nvPr>
            <p:ph type="sldNum" sz="quarter" idx="12"/>
          </p:nvPr>
        </p:nvSpPr>
        <p:spPr/>
        <p:txBody>
          <a:bodyPr/>
          <a:lstStyle/>
          <a:p>
            <a:fld id="{F189695A-FEA4-4C98-9712-F3C86135C219}" type="slidenum">
              <a:rPr lang="en-US" smtClean="0"/>
              <a:t>10</a:t>
            </a:fld>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3276600"/>
            <a:ext cx="8534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descr="The figure shows rates of newly reported cases of hepatitis C virus infection (confirmed and probable) among persons aged 15-24 years and among all other age groups in Massachusetts during 2002-2009. Rates increased from 65 to 113 cases per 100,000 popu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412240"/>
            <a:ext cx="5181600" cy="186436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t>MMWR. 2011 / 60(17)</a:t>
            </a:r>
            <a:endParaRPr lang="en-US"/>
          </a:p>
        </p:txBody>
      </p:sp>
    </p:spTree>
    <p:extLst>
      <p:ext uri="{BB962C8B-B14F-4D97-AF65-F5344CB8AC3E}">
        <p14:creationId xmlns:p14="http://schemas.microsoft.com/office/powerpoint/2010/main" val="2517510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HCV Trends</a:t>
            </a:r>
            <a:endParaRPr lang="en-US" dirty="0"/>
          </a:p>
        </p:txBody>
      </p:sp>
      <p:sp>
        <p:nvSpPr>
          <p:cNvPr id="5" name="Content Placeholder 4"/>
          <p:cNvSpPr>
            <a:spLocks noGrp="1"/>
          </p:cNvSpPr>
          <p:nvPr>
            <p:ph idx="1"/>
          </p:nvPr>
        </p:nvSpPr>
        <p:spPr>
          <a:xfrm>
            <a:off x="457200" y="1600200"/>
            <a:ext cx="8229600" cy="4800600"/>
          </a:xfrm>
        </p:spPr>
        <p:txBody>
          <a:bodyPr>
            <a:normAutofit fontScale="92500" lnSpcReduction="20000"/>
          </a:bodyPr>
          <a:lstStyle/>
          <a:p>
            <a:r>
              <a:rPr lang="en-US" dirty="0" smtClean="0"/>
              <a:t>2.9 – 3.9 million people living with chronic HCV in US</a:t>
            </a:r>
          </a:p>
          <a:p>
            <a:r>
              <a:rPr lang="en-US" dirty="0" smtClean="0"/>
              <a:t>75% age 45-65 in 2012</a:t>
            </a:r>
          </a:p>
          <a:p>
            <a:r>
              <a:rPr lang="en-US" dirty="0" smtClean="0"/>
              <a:t>45-85% of those living with HCV unaware</a:t>
            </a:r>
          </a:p>
          <a:p>
            <a:r>
              <a:rPr lang="en-US" dirty="0" smtClean="0"/>
              <a:t>Recent reports of </a:t>
            </a:r>
            <a:r>
              <a:rPr lang="en-US" dirty="0"/>
              <a:t>increases in </a:t>
            </a:r>
            <a:r>
              <a:rPr lang="en-US" dirty="0" smtClean="0"/>
              <a:t>new infections </a:t>
            </a:r>
            <a:r>
              <a:rPr lang="en-US" dirty="0"/>
              <a:t>among youth and young adults. </a:t>
            </a:r>
            <a:endParaRPr lang="en-US" dirty="0" smtClean="0"/>
          </a:p>
          <a:p>
            <a:r>
              <a:rPr lang="en-US" dirty="0" smtClean="0"/>
              <a:t>Massachusetts</a:t>
            </a:r>
            <a:r>
              <a:rPr lang="en-US" dirty="0"/>
              <a:t>, </a:t>
            </a:r>
            <a:r>
              <a:rPr lang="en-US" dirty="0" smtClean="0"/>
              <a:t>New </a:t>
            </a:r>
            <a:r>
              <a:rPr lang="en-US" dirty="0"/>
              <a:t>York state</a:t>
            </a:r>
            <a:r>
              <a:rPr lang="en-US" dirty="0" smtClean="0"/>
              <a:t>, and Wisconsin </a:t>
            </a:r>
            <a:r>
              <a:rPr lang="en-US" dirty="0"/>
              <a:t>have all reported increases and/or outbreaks of HCV among under-30-year-old injection drug users</a:t>
            </a:r>
            <a:r>
              <a:rPr lang="en-US" dirty="0" smtClean="0"/>
              <a:t>.</a:t>
            </a:r>
          </a:p>
          <a:p>
            <a:r>
              <a:rPr lang="en-US" dirty="0" smtClean="0"/>
              <a:t>Rhode Island: Increased prevalence of HCV among incarcerated 18-28 year olds</a:t>
            </a:r>
          </a:p>
          <a:p>
            <a:r>
              <a:rPr lang="en-US" dirty="0" smtClean="0"/>
              <a:t>Increased prevalence in suburban and rural youth</a:t>
            </a:r>
          </a:p>
          <a:p>
            <a:r>
              <a:rPr lang="en-US" dirty="0" smtClean="0"/>
              <a:t>Treatment improving, and cure with oral medications increasingly feasible</a:t>
            </a:r>
          </a:p>
          <a:p>
            <a:r>
              <a:rPr lang="en-US" dirty="0" smtClean="0"/>
              <a:t> MA DPH now offers combined HIV/HCV testing</a:t>
            </a:r>
            <a:endParaRPr lang="en-US" dirty="0"/>
          </a:p>
        </p:txBody>
      </p:sp>
      <p:sp>
        <p:nvSpPr>
          <p:cNvPr id="2" name="Slide Number Placeholder 1"/>
          <p:cNvSpPr>
            <a:spLocks noGrp="1"/>
          </p:cNvSpPr>
          <p:nvPr>
            <p:ph type="sldNum" sz="quarter" idx="12"/>
          </p:nvPr>
        </p:nvSpPr>
        <p:spPr/>
        <p:txBody>
          <a:bodyPr/>
          <a:lstStyle/>
          <a:p>
            <a:fld id="{F189695A-FEA4-4C98-9712-F3C86135C219}" type="slidenum">
              <a:rPr lang="en-US" smtClean="0"/>
              <a:t>11</a:t>
            </a:fld>
            <a:endParaRPr lang="en-US"/>
          </a:p>
        </p:txBody>
      </p:sp>
    </p:spTree>
    <p:extLst>
      <p:ext uri="{BB962C8B-B14F-4D97-AF65-F5344CB8AC3E}">
        <p14:creationId xmlns:p14="http://schemas.microsoft.com/office/powerpoint/2010/main" val="1795519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Increased Risk for MSM?</a:t>
            </a:r>
            <a:endParaRPr lang="en-US" dirty="0"/>
          </a:p>
        </p:txBody>
      </p:sp>
      <p:sp>
        <p:nvSpPr>
          <p:cNvPr id="3" name="Content Placeholder 2"/>
          <p:cNvSpPr>
            <a:spLocks noGrp="1"/>
          </p:cNvSpPr>
          <p:nvPr>
            <p:ph idx="1"/>
          </p:nvPr>
        </p:nvSpPr>
        <p:spPr>
          <a:xfrm>
            <a:off x="457200" y="1752600"/>
            <a:ext cx="8229600" cy="4572000"/>
          </a:xfrm>
        </p:spPr>
        <p:txBody>
          <a:bodyPr>
            <a:normAutofit fontScale="92500" lnSpcReduction="10000"/>
          </a:bodyPr>
          <a:lstStyle/>
          <a:p>
            <a:r>
              <a:rPr lang="en-US" dirty="0" smtClean="0"/>
              <a:t>Case control study in Netherlands</a:t>
            </a:r>
          </a:p>
          <a:p>
            <a:r>
              <a:rPr lang="en-US" dirty="0" smtClean="0"/>
              <a:t>82 </a:t>
            </a:r>
            <a:r>
              <a:rPr lang="en-US" b="1" dirty="0" smtClean="0"/>
              <a:t>HIV+</a:t>
            </a:r>
            <a:r>
              <a:rPr lang="en-US" dirty="0" smtClean="0"/>
              <a:t> MSM with new HCV compared to 131 </a:t>
            </a:r>
            <a:r>
              <a:rPr lang="en-US" dirty="0"/>
              <a:t>HCV-uninfected HIV-positive MSM controls. </a:t>
            </a:r>
            <a:endParaRPr lang="en-US" dirty="0" smtClean="0"/>
          </a:p>
          <a:p>
            <a:r>
              <a:rPr lang="en-US" dirty="0" smtClean="0"/>
              <a:t>Factors associated </a:t>
            </a:r>
            <a:r>
              <a:rPr lang="en-US" dirty="0"/>
              <a:t>with the following magnitudes of likeliness of contracting </a:t>
            </a:r>
            <a:r>
              <a:rPr lang="en-US" dirty="0" err="1"/>
              <a:t>hep</a:t>
            </a:r>
            <a:r>
              <a:rPr lang="en-US" dirty="0"/>
              <a:t> C: </a:t>
            </a:r>
            <a:endParaRPr lang="en-US" dirty="0" smtClean="0"/>
          </a:p>
          <a:p>
            <a:pPr lvl="1"/>
            <a:r>
              <a:rPr lang="en-US" sz="2000" dirty="0"/>
              <a:t>U</a:t>
            </a:r>
            <a:r>
              <a:rPr lang="en-US" sz="2000" dirty="0" smtClean="0"/>
              <a:t>lcerative </a:t>
            </a:r>
            <a:r>
              <a:rPr lang="en-US" sz="2000" dirty="0"/>
              <a:t>STI were 5.26 times as likely to contract </a:t>
            </a:r>
            <a:r>
              <a:rPr lang="en-US" sz="2000" dirty="0" err="1"/>
              <a:t>hep</a:t>
            </a:r>
            <a:r>
              <a:rPr lang="en-US" sz="2000" dirty="0"/>
              <a:t> C</a:t>
            </a:r>
            <a:r>
              <a:rPr lang="en-US" sz="2000" dirty="0" smtClean="0"/>
              <a:t>;</a:t>
            </a:r>
          </a:p>
          <a:p>
            <a:pPr lvl="1"/>
            <a:r>
              <a:rPr lang="en-US" sz="2000" dirty="0" smtClean="0"/>
              <a:t>Receptive </a:t>
            </a:r>
            <a:r>
              <a:rPr lang="en-US" sz="2000" dirty="0" err="1"/>
              <a:t>condomless</a:t>
            </a:r>
            <a:r>
              <a:rPr lang="en-US" sz="2000" dirty="0"/>
              <a:t> anal intercourse, 5.05 times as </a:t>
            </a:r>
            <a:r>
              <a:rPr lang="en-US" sz="2000" dirty="0" smtClean="0"/>
              <a:t>likely </a:t>
            </a:r>
          </a:p>
          <a:p>
            <a:pPr lvl="1"/>
            <a:r>
              <a:rPr lang="en-US" sz="2000" dirty="0" smtClean="0"/>
              <a:t>Sharing </a:t>
            </a:r>
            <a:r>
              <a:rPr lang="en-US" sz="2000" dirty="0"/>
              <a:t>sex toys, 3.98 times as </a:t>
            </a:r>
            <a:r>
              <a:rPr lang="en-US" sz="2000" dirty="0" smtClean="0"/>
              <a:t>likely</a:t>
            </a:r>
          </a:p>
          <a:p>
            <a:pPr lvl="1"/>
            <a:r>
              <a:rPr lang="en-US" sz="2000" dirty="0" smtClean="0"/>
              <a:t>Sharing </a:t>
            </a:r>
            <a:r>
              <a:rPr lang="en-US" sz="2000" dirty="0"/>
              <a:t>straws when snorting drugs, 3.46 times as likely; </a:t>
            </a:r>
            <a:endParaRPr lang="en-US" sz="2000" dirty="0" smtClean="0"/>
          </a:p>
          <a:p>
            <a:pPr lvl="1"/>
            <a:r>
              <a:rPr lang="en-US" sz="2000" dirty="0" smtClean="0"/>
              <a:t>Having </a:t>
            </a:r>
            <a:r>
              <a:rPr lang="en-US" sz="2000" dirty="0"/>
              <a:t>a lower CD4 count at last read before testing positive for </a:t>
            </a:r>
            <a:r>
              <a:rPr lang="en-US" sz="2000" dirty="0" err="1"/>
              <a:t>hep</a:t>
            </a:r>
            <a:r>
              <a:rPr lang="en-US" sz="2000" dirty="0"/>
              <a:t> C </a:t>
            </a:r>
            <a:r>
              <a:rPr lang="en-US" sz="2000" dirty="0" smtClean="0"/>
              <a:t>also </a:t>
            </a:r>
            <a:r>
              <a:rPr lang="en-US" sz="2000" dirty="0"/>
              <a:t>linked to a raised risk of </a:t>
            </a:r>
            <a:r>
              <a:rPr lang="en-US" sz="2000" dirty="0" err="1"/>
              <a:t>hep</a:t>
            </a:r>
            <a:r>
              <a:rPr lang="en-US" sz="2000" dirty="0"/>
              <a:t> </a:t>
            </a:r>
            <a:r>
              <a:rPr lang="en-US" sz="2000" dirty="0" smtClean="0"/>
              <a:t>C</a:t>
            </a:r>
          </a:p>
          <a:p>
            <a:pPr lvl="1"/>
            <a:r>
              <a:rPr lang="en-US" sz="2000" dirty="0" smtClean="0"/>
              <a:t>Douching, rectal bleeding, number of partners, IDU (small N of 12), group sex, not associated with increased risk in this study</a:t>
            </a:r>
            <a:r>
              <a:rPr lang="en-US" sz="2000" dirty="0"/>
              <a:t/>
            </a:r>
            <a:br>
              <a:rPr lang="en-US" sz="2000" dirty="0"/>
            </a:br>
            <a:endParaRPr lang="en-US" sz="2000" dirty="0"/>
          </a:p>
        </p:txBody>
      </p:sp>
      <p:sp>
        <p:nvSpPr>
          <p:cNvPr id="4" name="Slide Number Placeholder 3"/>
          <p:cNvSpPr>
            <a:spLocks noGrp="1"/>
          </p:cNvSpPr>
          <p:nvPr>
            <p:ph type="sldNum" sz="quarter" idx="12"/>
          </p:nvPr>
        </p:nvSpPr>
        <p:spPr/>
        <p:txBody>
          <a:bodyPr/>
          <a:lstStyle/>
          <a:p>
            <a:fld id="{F189695A-FEA4-4C98-9712-F3C86135C219}" type="slidenum">
              <a:rPr lang="en-US" smtClean="0"/>
              <a:t>12</a:t>
            </a:fld>
            <a:endParaRPr lang="en-US"/>
          </a:p>
        </p:txBody>
      </p:sp>
      <p:sp>
        <p:nvSpPr>
          <p:cNvPr id="5" name="Footer Placeholder 4"/>
          <p:cNvSpPr>
            <a:spLocks noGrp="1"/>
          </p:cNvSpPr>
          <p:nvPr>
            <p:ph type="ftr" sz="quarter" idx="11"/>
          </p:nvPr>
        </p:nvSpPr>
        <p:spPr/>
        <p:txBody>
          <a:bodyPr/>
          <a:lstStyle/>
          <a:p>
            <a:r>
              <a:rPr lang="en-US" smtClean="0"/>
              <a:t>CrOI Abstract 674, 2015</a:t>
            </a:r>
            <a:endParaRPr lang="en-US"/>
          </a:p>
        </p:txBody>
      </p:sp>
    </p:spTree>
    <p:extLst>
      <p:ext uri="{BB962C8B-B14F-4D97-AF65-F5344CB8AC3E}">
        <p14:creationId xmlns:p14="http://schemas.microsoft.com/office/powerpoint/2010/main" val="666083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endParaRPr lang="en-US" sz="1200" dirty="0">
              <a:latin typeface="Arial Black" pitchFamily="34" charset="0"/>
              <a:ea typeface="Arial Unicode MS" pitchFamily="34" charset="-128"/>
              <a:cs typeface="Arial Unicode MS" pitchFamily="34" charset="-128"/>
            </a:endParaRPr>
          </a:p>
        </p:txBody>
      </p:sp>
      <p:sp>
        <p:nvSpPr>
          <p:cNvPr id="307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z="2400" baseline="-25000">
              <a:latin typeface="Arial" pitchFamily="34" charset="0"/>
              <a:ea typeface="ＭＳ Ｐゴシック" pitchFamily="34" charset="-128"/>
              <a:cs typeface="Arial" pitchFamily="34" charset="0"/>
            </a:endParaRPr>
          </a:p>
        </p:txBody>
      </p:sp>
      <p:sp>
        <p:nvSpPr>
          <p:cNvPr id="3076" name="Rectangle 3"/>
          <p:cNvSpPr>
            <a:spLocks noGrp="1" noChangeArrowheads="1"/>
          </p:cNvSpPr>
          <p:nvPr>
            <p:ph type="title" idx="4294967295"/>
          </p:nvPr>
        </p:nvSpPr>
        <p:spPr>
          <a:xfrm>
            <a:off x="381000" y="533400"/>
            <a:ext cx="8305800" cy="731838"/>
          </a:xfrm>
        </p:spPr>
        <p:txBody>
          <a:bodyPr lIns="92539" tIns="45458" rIns="92539" bIns="45458" anchor="ctr"/>
          <a:lstStyle/>
          <a:p>
            <a:pPr>
              <a:lnSpc>
                <a:spcPct val="80000"/>
              </a:lnSpc>
            </a:pPr>
            <a:r>
              <a:rPr lang="en-US" sz="3500" smtClean="0"/>
              <a:t>Why </a:t>
            </a:r>
            <a:r>
              <a:rPr lang="en-US" sz="3500" dirty="0" smtClean="0"/>
              <a:t>Screen </a:t>
            </a:r>
            <a:r>
              <a:rPr lang="en-US" sz="3500" smtClean="0"/>
              <a:t>for HIV?</a:t>
            </a:r>
            <a:endParaRPr lang="en-US" sz="2800" dirty="0"/>
          </a:p>
        </p:txBody>
      </p:sp>
      <p:sp>
        <p:nvSpPr>
          <p:cNvPr id="3077" name="Rectangle 4"/>
          <p:cNvSpPr>
            <a:spLocks noChangeArrowheads="1"/>
          </p:cNvSpPr>
          <p:nvPr/>
        </p:nvSpPr>
        <p:spPr bwMode="auto">
          <a:xfrm>
            <a:off x="68263" y="6553200"/>
            <a:ext cx="3513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539" tIns="45458" rIns="92539" bIns="45458"/>
          <a:lstStyle/>
          <a:p>
            <a:pPr defTabSz="935038">
              <a:spcBef>
                <a:spcPct val="50000"/>
              </a:spcBef>
            </a:pPr>
            <a:r>
              <a:rPr lang="en-US" sz="1400" b="1">
                <a:solidFill>
                  <a:schemeClr val="folHlink"/>
                </a:solidFill>
                <a:latin typeface="Arial" pitchFamily="34" charset="0"/>
                <a:ea typeface="ＭＳ Ｐゴシック" pitchFamily="34" charset="-128"/>
                <a:cs typeface="Arial" pitchFamily="34" charset="0"/>
              </a:rPr>
              <a:t>Source: CDC. MMWR. 2008;57:1073-6.</a:t>
            </a:r>
            <a:endParaRPr lang="en-US" sz="2400" b="1">
              <a:solidFill>
                <a:schemeClr val="folHlink"/>
              </a:solidFill>
              <a:latin typeface="Times" pitchFamily="18" charset="0"/>
              <a:ea typeface="ＭＳ Ｐゴシック" pitchFamily="34" charset="-128"/>
              <a:cs typeface="Arial" pitchFamily="34" charset="0"/>
            </a:endParaRPr>
          </a:p>
        </p:txBody>
      </p:sp>
      <p:graphicFrame>
        <p:nvGraphicFramePr>
          <p:cNvPr id="3078" name="Object 6"/>
          <p:cNvGraphicFramePr>
            <a:graphicFrameLocks noGrp="1"/>
          </p:cNvGraphicFramePr>
          <p:nvPr>
            <p:ph type="body" idx="4294967295"/>
            <p:extLst>
              <p:ext uri="{D42A27DB-BD31-4B8C-83A1-F6EECF244321}">
                <p14:modId xmlns:p14="http://schemas.microsoft.com/office/powerpoint/2010/main" val="3452835087"/>
              </p:ext>
            </p:extLst>
          </p:nvPr>
        </p:nvGraphicFramePr>
        <p:xfrm>
          <a:off x="1219200" y="1143000"/>
          <a:ext cx="7086600" cy="5105400"/>
        </p:xfrm>
        <a:graphic>
          <a:graphicData uri="http://schemas.openxmlformats.org/presentationml/2006/ole">
            <mc:AlternateContent xmlns:mc="http://schemas.openxmlformats.org/markup-compatibility/2006">
              <mc:Choice xmlns:v="urn:schemas-microsoft-com:vml" Requires="v">
                <p:oleObj spid="_x0000_s1054" name="Worksheet" r:id="rId5" imgW="6324600" imgH="4409985" progId="Excel.Sheet.8">
                  <p:embed/>
                </p:oleObj>
              </mc:Choice>
              <mc:Fallback>
                <p:oleObj name="Worksheet" r:id="rId5" imgW="6324600" imgH="4409985" progId="Excel.Shee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143000"/>
                        <a:ext cx="7086600" cy="510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Rectangle 12"/>
          <p:cNvSpPr>
            <a:spLocks noChangeArrowheads="1"/>
          </p:cNvSpPr>
          <p:nvPr/>
        </p:nvSpPr>
        <p:spPr bwMode="auto">
          <a:xfrm>
            <a:off x="3733800" y="1143000"/>
            <a:ext cx="1981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539" tIns="45458" rIns="92539" bIns="45458" anchor="ctr"/>
          <a:lstStyle/>
          <a:p>
            <a:pPr algn="ctr" defTabSz="935038">
              <a:lnSpc>
                <a:spcPct val="90000"/>
              </a:lnSpc>
              <a:spcBef>
                <a:spcPct val="50000"/>
              </a:spcBef>
            </a:pPr>
            <a:r>
              <a:rPr lang="en-US" dirty="0">
                <a:solidFill>
                  <a:srgbClr val="FFFFFF"/>
                </a:solidFill>
                <a:latin typeface="Arial" pitchFamily="34" charset="0"/>
                <a:ea typeface="ＭＳ Ｐゴシック" pitchFamily="34" charset="-128"/>
                <a:cs typeface="Arial" pitchFamily="34" charset="0"/>
              </a:rPr>
              <a:t>Unaware of </a:t>
            </a:r>
            <a:br>
              <a:rPr lang="en-US" dirty="0">
                <a:solidFill>
                  <a:srgbClr val="FFFFFF"/>
                </a:solidFill>
                <a:latin typeface="Arial" pitchFamily="34" charset="0"/>
                <a:ea typeface="ＭＳ Ｐゴシック" pitchFamily="34" charset="-128"/>
                <a:cs typeface="Arial" pitchFamily="34" charset="0"/>
              </a:rPr>
            </a:br>
            <a:r>
              <a:rPr lang="en-US" dirty="0">
                <a:solidFill>
                  <a:srgbClr val="FFFFFF"/>
                </a:solidFill>
                <a:latin typeface="Arial" pitchFamily="34" charset="0"/>
                <a:ea typeface="ＭＳ Ｐゴシック" pitchFamily="34" charset="-128"/>
                <a:cs typeface="Arial" pitchFamily="34" charset="0"/>
              </a:rPr>
              <a:t>HIV infection</a:t>
            </a:r>
          </a:p>
        </p:txBody>
      </p:sp>
      <p:sp>
        <p:nvSpPr>
          <p:cNvPr id="3080" name="Rectangle 13"/>
          <p:cNvSpPr>
            <a:spLocks noChangeArrowheads="1"/>
          </p:cNvSpPr>
          <p:nvPr/>
        </p:nvSpPr>
        <p:spPr bwMode="auto">
          <a:xfrm>
            <a:off x="3810000" y="2133600"/>
            <a:ext cx="1744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539" tIns="45458" rIns="92539" bIns="45458" anchor="ctr"/>
          <a:lstStyle/>
          <a:p>
            <a:pPr algn="ctr" defTabSz="935038">
              <a:spcBef>
                <a:spcPct val="50000"/>
              </a:spcBef>
            </a:pPr>
            <a:r>
              <a:rPr lang="en-US" dirty="0">
                <a:solidFill>
                  <a:srgbClr val="FFFFFF"/>
                </a:solidFill>
                <a:latin typeface="Arial" pitchFamily="34" charset="0"/>
                <a:ea typeface="ＭＳ Ｐゴシック" pitchFamily="34" charset="-128"/>
                <a:cs typeface="Arial" pitchFamily="34" charset="0"/>
              </a:rPr>
              <a:t>21% </a:t>
            </a:r>
            <a:r>
              <a:rPr lang="en-US" dirty="0" smtClean="0">
                <a:solidFill>
                  <a:srgbClr val="FFFFFF"/>
                </a:solidFill>
                <a:latin typeface="Arial" pitchFamily="34" charset="0"/>
                <a:ea typeface="ＭＳ Ｐゴシック" pitchFamily="34" charset="-128"/>
                <a:cs typeface="Arial" pitchFamily="34" charset="0"/>
              </a:rPr>
              <a:t>( 48% of youth)</a:t>
            </a:r>
            <a:endParaRPr lang="en-US" dirty="0">
              <a:solidFill>
                <a:srgbClr val="FFFFFF"/>
              </a:solidFill>
              <a:latin typeface="Arial" pitchFamily="34" charset="0"/>
              <a:ea typeface="ＭＳ Ｐゴシック" pitchFamily="34" charset="-128"/>
              <a:cs typeface="Arial" pitchFamily="34" charset="0"/>
            </a:endParaRPr>
          </a:p>
        </p:txBody>
      </p:sp>
      <p:sp>
        <p:nvSpPr>
          <p:cNvPr id="3081" name="Rectangle 25"/>
          <p:cNvSpPr>
            <a:spLocks noChangeArrowheads="1"/>
          </p:cNvSpPr>
          <p:nvPr/>
        </p:nvSpPr>
        <p:spPr bwMode="auto">
          <a:xfrm>
            <a:off x="3589338" y="4562475"/>
            <a:ext cx="19653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539" tIns="45458" rIns="92539" bIns="45458" anchor="ctr"/>
          <a:lstStyle/>
          <a:p>
            <a:pPr algn="ctr" defTabSz="935038">
              <a:lnSpc>
                <a:spcPct val="90000"/>
              </a:lnSpc>
              <a:spcBef>
                <a:spcPct val="50000"/>
              </a:spcBef>
            </a:pPr>
            <a:r>
              <a:rPr lang="en-US" sz="2000">
                <a:solidFill>
                  <a:srgbClr val="FFFFFF"/>
                </a:solidFill>
                <a:latin typeface="Arial" pitchFamily="34" charset="0"/>
                <a:ea typeface="ＭＳ Ｐゴシック" pitchFamily="34" charset="-128"/>
                <a:cs typeface="Arial" pitchFamily="34" charset="0"/>
              </a:rPr>
              <a:t>Aware of </a:t>
            </a:r>
            <a:br>
              <a:rPr lang="en-US" sz="2000">
                <a:solidFill>
                  <a:srgbClr val="FFFFFF"/>
                </a:solidFill>
                <a:latin typeface="Arial" pitchFamily="34" charset="0"/>
                <a:ea typeface="ＭＳ Ｐゴシック" pitchFamily="34" charset="-128"/>
                <a:cs typeface="Arial" pitchFamily="34" charset="0"/>
              </a:rPr>
            </a:br>
            <a:r>
              <a:rPr lang="en-US" sz="2000">
                <a:solidFill>
                  <a:srgbClr val="FFFFFF"/>
                </a:solidFill>
                <a:latin typeface="Arial" pitchFamily="34" charset="0"/>
                <a:ea typeface="ＭＳ Ｐゴシック" pitchFamily="34" charset="-128"/>
                <a:cs typeface="Arial" pitchFamily="34" charset="0"/>
              </a:rPr>
              <a:t>HIV infection</a:t>
            </a:r>
          </a:p>
        </p:txBody>
      </p:sp>
      <p:sp>
        <p:nvSpPr>
          <p:cNvPr id="3082" name="Rectangle 26"/>
          <p:cNvSpPr>
            <a:spLocks noChangeArrowheads="1"/>
          </p:cNvSpPr>
          <p:nvPr/>
        </p:nvSpPr>
        <p:spPr bwMode="auto">
          <a:xfrm>
            <a:off x="4176713" y="4943475"/>
            <a:ext cx="8350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539" tIns="45458" rIns="92539" bIns="45458" anchor="ctr"/>
          <a:lstStyle/>
          <a:p>
            <a:pPr algn="ctr" defTabSz="935038">
              <a:spcBef>
                <a:spcPct val="50000"/>
              </a:spcBef>
            </a:pPr>
            <a:r>
              <a:rPr lang="en-US">
                <a:solidFill>
                  <a:srgbClr val="FFFFFF"/>
                </a:solidFill>
                <a:latin typeface="Arial" pitchFamily="34" charset="0"/>
                <a:ea typeface="ＭＳ Ｐゴシック" pitchFamily="34" charset="-128"/>
                <a:cs typeface="Arial" pitchFamily="34" charset="0"/>
              </a:rPr>
              <a:t>79%</a:t>
            </a:r>
          </a:p>
        </p:txBody>
      </p:sp>
      <p:sp>
        <p:nvSpPr>
          <p:cNvPr id="3083" name="Rectangle 11"/>
          <p:cNvSpPr>
            <a:spLocks noChangeArrowheads="1"/>
          </p:cNvSpPr>
          <p:nvPr/>
        </p:nvSpPr>
        <p:spPr bwMode="auto">
          <a:xfrm>
            <a:off x="0" y="2362200"/>
            <a:ext cx="3429000" cy="2362200"/>
          </a:xfrm>
          <a:prstGeom prst="rect">
            <a:avLst/>
          </a:prstGeom>
          <a:solidFill>
            <a:srgbClr val="CC99FF"/>
          </a:solidFill>
          <a:ln w="9525">
            <a:solidFill>
              <a:schemeClr val="tx1"/>
            </a:solidFill>
            <a:miter lim="800000"/>
            <a:headEnd/>
            <a:tailEnd/>
          </a:ln>
        </p:spPr>
        <p:txBody>
          <a:bodyPr wrap="none" anchor="ctr"/>
          <a:lstStyle/>
          <a:p>
            <a:pPr algn="ctr"/>
            <a:endParaRPr lang="en-US" sz="2400" dirty="0">
              <a:solidFill>
                <a:schemeClr val="bg2"/>
              </a:solidFill>
              <a:latin typeface="Garamond" pitchFamily="18" charset="0"/>
              <a:ea typeface="Arial Unicode MS" pitchFamily="34" charset="-128"/>
              <a:cs typeface="Arial Unicode MS" pitchFamily="34" charset="-128"/>
            </a:endParaRPr>
          </a:p>
          <a:p>
            <a:pPr algn="ctr"/>
            <a:r>
              <a:rPr lang="en-US" sz="2400" b="1" dirty="0">
                <a:solidFill>
                  <a:schemeClr val="bg1"/>
                </a:solidFill>
                <a:latin typeface="Garamond" pitchFamily="18" charset="0"/>
                <a:ea typeface="Arial Unicode MS" pitchFamily="34" charset="-128"/>
                <a:cs typeface="Arial Unicode MS" pitchFamily="34" charset="-128"/>
              </a:rPr>
              <a:t>Those who do not Know </a:t>
            </a:r>
          </a:p>
          <a:p>
            <a:pPr algn="ctr"/>
            <a:r>
              <a:rPr lang="en-US" sz="2400" b="1" dirty="0">
                <a:solidFill>
                  <a:schemeClr val="bg1"/>
                </a:solidFill>
                <a:latin typeface="Garamond" pitchFamily="18" charset="0"/>
                <a:ea typeface="Arial Unicode MS" pitchFamily="34" charset="-128"/>
                <a:cs typeface="Arial Unicode MS" pitchFamily="34" charset="-128"/>
              </a:rPr>
              <a:t>account for </a:t>
            </a:r>
            <a:r>
              <a:rPr lang="en-US" sz="2400" b="1" dirty="0" smtClean="0">
                <a:solidFill>
                  <a:schemeClr val="bg1"/>
                </a:solidFill>
                <a:latin typeface="Garamond" pitchFamily="18" charset="0"/>
                <a:ea typeface="Arial Unicode MS" pitchFamily="34" charset="-128"/>
                <a:cs typeface="Arial Unicode MS" pitchFamily="34" charset="-128"/>
              </a:rPr>
              <a:t>48-54</a:t>
            </a:r>
            <a:r>
              <a:rPr lang="en-US" sz="2400" b="1" dirty="0">
                <a:solidFill>
                  <a:schemeClr val="bg1"/>
                </a:solidFill>
                <a:latin typeface="Garamond" pitchFamily="18" charset="0"/>
                <a:ea typeface="Arial Unicode MS" pitchFamily="34" charset="-128"/>
                <a:cs typeface="Arial Unicode MS" pitchFamily="34" charset="-128"/>
              </a:rPr>
              <a:t>% of all </a:t>
            </a:r>
          </a:p>
          <a:p>
            <a:pPr algn="ctr"/>
            <a:r>
              <a:rPr lang="en-US" sz="2400" b="1" dirty="0">
                <a:solidFill>
                  <a:schemeClr val="bg1"/>
                </a:solidFill>
                <a:latin typeface="Garamond" pitchFamily="18" charset="0"/>
                <a:ea typeface="Arial Unicode MS" pitchFamily="34" charset="-128"/>
                <a:cs typeface="Arial Unicode MS" pitchFamily="34" charset="-128"/>
              </a:rPr>
              <a:t>new </a:t>
            </a:r>
          </a:p>
          <a:p>
            <a:pPr algn="ctr"/>
            <a:r>
              <a:rPr lang="en-US" sz="2400" b="1" dirty="0">
                <a:solidFill>
                  <a:schemeClr val="bg1"/>
                </a:solidFill>
                <a:latin typeface="Garamond" pitchFamily="18" charset="0"/>
                <a:ea typeface="Arial Unicode MS" pitchFamily="34" charset="-128"/>
                <a:cs typeface="Arial Unicode MS" pitchFamily="34" charset="-128"/>
              </a:rPr>
              <a:t>sexually transmitted HIV</a:t>
            </a:r>
          </a:p>
          <a:p>
            <a:pPr algn="ctr"/>
            <a:endParaRPr lang="en-US" dirty="0">
              <a:latin typeface="Garamond" pitchFamily="18" charset="0"/>
              <a:ea typeface="Arial Unicode MS" pitchFamily="34" charset="-128"/>
              <a:cs typeface="Arial Unicode MS" pitchFamily="34" charset="-128"/>
            </a:endParaRPr>
          </a:p>
          <a:p>
            <a:pPr algn="ctr"/>
            <a:endParaRPr lang="en-US" dirty="0">
              <a:latin typeface="Garamond" pitchFamily="18" charset="0"/>
              <a:ea typeface="Arial Unicode MS" pitchFamily="34" charset="-128"/>
              <a:cs typeface="Arial Unicode MS" pitchFamily="34" charset="-128"/>
            </a:endParaRPr>
          </a:p>
        </p:txBody>
      </p:sp>
      <p:sp>
        <p:nvSpPr>
          <p:cNvPr id="2" name="Explosion 2 1"/>
          <p:cNvSpPr/>
          <p:nvPr/>
        </p:nvSpPr>
        <p:spPr>
          <a:xfrm>
            <a:off x="5554663" y="1371600"/>
            <a:ext cx="3589337" cy="44196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Access to Care + Treatment</a:t>
            </a:r>
          </a:p>
          <a:p>
            <a:pPr algn="ctr"/>
            <a:r>
              <a:rPr lang="en-US" sz="2800" dirty="0" smtClean="0"/>
              <a:t>= </a:t>
            </a:r>
            <a:r>
              <a:rPr lang="en-US" sz="2000" dirty="0" smtClean="0"/>
              <a:t>Prevention!</a:t>
            </a:r>
            <a:endParaRPr lang="en-US" sz="2000" dirty="0"/>
          </a:p>
        </p:txBody>
      </p:sp>
      <p:sp>
        <p:nvSpPr>
          <p:cNvPr id="3" name="Slide Number Placeholder 2"/>
          <p:cNvSpPr>
            <a:spLocks noGrp="1"/>
          </p:cNvSpPr>
          <p:nvPr>
            <p:ph type="sldNum" sz="quarter" idx="12"/>
          </p:nvPr>
        </p:nvSpPr>
        <p:spPr/>
        <p:txBody>
          <a:bodyPr/>
          <a:lstStyle/>
          <a:p>
            <a:fld id="{A1A98CA5-3FCC-4559-9E2A-9D5A03E2EE47}" type="slidenum">
              <a:rPr lang="en-US" smtClean="0"/>
              <a:pPr/>
              <a:t>13</a:t>
            </a:fld>
            <a:endParaRPr lang="en-US" dirty="0"/>
          </a:p>
        </p:txBody>
      </p:sp>
      <p:sp>
        <p:nvSpPr>
          <p:cNvPr id="4" name="Heart 3"/>
          <p:cNvSpPr/>
          <p:nvPr/>
        </p:nvSpPr>
        <p:spPr>
          <a:xfrm>
            <a:off x="2971800" y="5138737"/>
            <a:ext cx="3276600" cy="1719263"/>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Effective treatment decreases transmission by 96%</a:t>
            </a:r>
            <a:endParaRPr lang="en-US" dirty="0"/>
          </a:p>
        </p:txBody>
      </p:sp>
    </p:spTree>
    <p:extLst>
      <p:ext uri="{BB962C8B-B14F-4D97-AF65-F5344CB8AC3E}">
        <p14:creationId xmlns:p14="http://schemas.microsoft.com/office/powerpoint/2010/main" val="2194250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z="2400" baseline="-25000">
              <a:latin typeface="Arial" pitchFamily="34" charset="0"/>
              <a:ea typeface="ＭＳ Ｐゴシック" pitchFamily="34" charset="-128"/>
              <a:cs typeface="Arial" pitchFamily="34" charset="0"/>
            </a:endParaRPr>
          </a:p>
        </p:txBody>
      </p:sp>
      <p:sp>
        <p:nvSpPr>
          <p:cNvPr id="56323" name="Rectangle 3"/>
          <p:cNvSpPr>
            <a:spLocks noGrp="1" noChangeArrowheads="1"/>
          </p:cNvSpPr>
          <p:nvPr>
            <p:ph type="title" idx="4294967295"/>
          </p:nvPr>
        </p:nvSpPr>
        <p:spPr>
          <a:xfrm>
            <a:off x="0" y="304800"/>
            <a:ext cx="9009063" cy="1143000"/>
          </a:xfrm>
        </p:spPr>
        <p:txBody>
          <a:bodyPr lIns="92539" tIns="45458" rIns="92539" bIns="45458" anchor="ctr"/>
          <a:lstStyle/>
          <a:p>
            <a:pPr>
              <a:lnSpc>
                <a:spcPct val="80000"/>
              </a:lnSpc>
            </a:pPr>
            <a:r>
              <a:rPr lang="en-US" sz="3600" dirty="0">
                <a:effectLst/>
              </a:rPr>
              <a:t>Undiagnosed HIV Infection in US </a:t>
            </a:r>
            <a:br>
              <a:rPr lang="en-US" sz="3600" dirty="0">
                <a:effectLst/>
              </a:rPr>
            </a:br>
            <a:r>
              <a:rPr lang="en-US" sz="3600" dirty="0">
                <a:effectLst/>
              </a:rPr>
              <a:t>Percent </a:t>
            </a:r>
            <a:r>
              <a:rPr lang="en-US" sz="3600" dirty="0" smtClean="0">
                <a:effectLst/>
              </a:rPr>
              <a:t>by </a:t>
            </a:r>
            <a:r>
              <a:rPr lang="en-US" sz="3600" dirty="0">
                <a:effectLst/>
              </a:rPr>
              <a:t>Age, at End of 2006</a:t>
            </a:r>
          </a:p>
        </p:txBody>
      </p:sp>
      <p:sp>
        <p:nvSpPr>
          <p:cNvPr id="56324" name="Rectangle 4"/>
          <p:cNvSpPr>
            <a:spLocks noChangeArrowheads="1"/>
          </p:cNvSpPr>
          <p:nvPr/>
        </p:nvSpPr>
        <p:spPr bwMode="auto">
          <a:xfrm>
            <a:off x="1600200" y="6553200"/>
            <a:ext cx="525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539" tIns="45458" rIns="92539" bIns="45458"/>
          <a:lstStyle/>
          <a:p>
            <a:pPr defTabSz="935038">
              <a:spcBef>
                <a:spcPct val="50000"/>
              </a:spcBef>
            </a:pPr>
            <a:r>
              <a:rPr lang="en-US" sz="1400" b="1">
                <a:solidFill>
                  <a:schemeClr val="folHlink"/>
                </a:solidFill>
                <a:latin typeface="Arial" pitchFamily="34" charset="0"/>
                <a:ea typeface="ＭＳ Ｐゴシック" pitchFamily="34" charset="-128"/>
                <a:cs typeface="Arial" pitchFamily="34" charset="0"/>
              </a:rPr>
              <a:t>Source: Campsmith M, et al. CROI 2009. Abstract 1038.</a:t>
            </a:r>
            <a:endParaRPr lang="en-US" sz="2400" b="1">
              <a:solidFill>
                <a:schemeClr val="folHlink"/>
              </a:solidFill>
              <a:latin typeface="Times" pitchFamily="18" charset="0"/>
              <a:ea typeface="ＭＳ Ｐゴシック" pitchFamily="34" charset="-128"/>
              <a:cs typeface="Arial" pitchFamily="34" charset="0"/>
            </a:endParaRPr>
          </a:p>
        </p:txBody>
      </p:sp>
      <p:pic>
        <p:nvPicPr>
          <p:cNvPr id="4457479" name="Picture 7" descr="HIV_Unknown_percent_byAgeBLUE"/>
          <p:cNvPicPr>
            <a:picLocks noChangeAspect="1" noChangeArrowheads="1"/>
          </p:cNvPicPr>
          <p:nvPr/>
        </p:nvPicPr>
        <p:blipFill>
          <a:blip r:embed="rId3" cstate="print"/>
          <a:srcRect/>
          <a:stretch>
            <a:fillRect/>
          </a:stretch>
        </p:blipFill>
        <p:spPr bwMode="auto">
          <a:xfrm>
            <a:off x="381000" y="1600201"/>
            <a:ext cx="8305800" cy="4648200"/>
          </a:xfrm>
          <a:prstGeom prst="rect">
            <a:avLst/>
          </a:prstGeom>
          <a:noFill/>
          <a:ln w="38100">
            <a:solidFill>
              <a:schemeClr val="tx1"/>
            </a:solidFill>
            <a:miter lim="800000"/>
            <a:headEnd/>
            <a:tailEnd/>
          </a:ln>
          <a:effectLst>
            <a:outerShdw blurRad="63500" dist="63500" dir="2700000" algn="ctr" rotWithShape="0">
              <a:srgbClr val="000000">
                <a:alpha val="74998"/>
              </a:srgbClr>
            </a:outerShdw>
          </a:effectLst>
        </p:spPr>
      </p:pic>
      <p:sp>
        <p:nvSpPr>
          <p:cNvPr id="2" name="Slide Number Placeholder 1"/>
          <p:cNvSpPr>
            <a:spLocks noGrp="1"/>
          </p:cNvSpPr>
          <p:nvPr>
            <p:ph type="sldNum" sz="quarter" idx="12"/>
          </p:nvPr>
        </p:nvSpPr>
        <p:spPr/>
        <p:txBody>
          <a:bodyPr/>
          <a:lstStyle/>
          <a:p>
            <a:fld id="{A1A98CA5-3FCC-4559-9E2A-9D5A03E2EE47}" type="slidenum">
              <a:rPr lang="en-US" smtClean="0"/>
              <a:pPr/>
              <a:t>14</a:t>
            </a:fld>
            <a:endParaRPr lang="en-US"/>
          </a:p>
        </p:txBody>
      </p:sp>
    </p:spTree>
    <p:extLst>
      <p:ext uri="{BB962C8B-B14F-4D97-AF65-F5344CB8AC3E}">
        <p14:creationId xmlns:p14="http://schemas.microsoft.com/office/powerpoint/2010/main" val="154780142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Picture2.png"/>
          <p:cNvPicPr>
            <a:picLocks noChangeAspect="1"/>
          </p:cNvPicPr>
          <p:nvPr/>
        </p:nvPicPr>
        <p:blipFill>
          <a:blip r:embed="rId3" cstate="print"/>
          <a:srcRect/>
          <a:stretch>
            <a:fillRect/>
          </a:stretch>
        </p:blipFill>
        <p:spPr bwMode="auto">
          <a:xfrm>
            <a:off x="714375" y="1143000"/>
            <a:ext cx="7972425" cy="4419600"/>
          </a:xfrm>
          <a:prstGeom prst="rect">
            <a:avLst/>
          </a:prstGeom>
          <a:noFill/>
          <a:ln w="9525">
            <a:noFill/>
            <a:miter lim="800000"/>
            <a:headEnd/>
            <a:tailEnd/>
          </a:ln>
        </p:spPr>
      </p:pic>
      <p:sp>
        <p:nvSpPr>
          <p:cNvPr id="24579" name="Title 1"/>
          <p:cNvSpPr>
            <a:spLocks noGrp="1"/>
          </p:cNvSpPr>
          <p:nvPr>
            <p:ph type="title" idx="4294967295"/>
          </p:nvPr>
        </p:nvSpPr>
        <p:spPr>
          <a:xfrm>
            <a:off x="419516" y="304801"/>
            <a:ext cx="8043863" cy="1523998"/>
          </a:xfrm>
        </p:spPr>
        <p:txBody>
          <a:bodyPr anchor="t">
            <a:normAutofit/>
          </a:bodyPr>
          <a:lstStyle/>
          <a:p>
            <a:r>
              <a:rPr lang="en-US" sz="3600" dirty="0" smtClean="0"/>
              <a:t>The </a:t>
            </a:r>
            <a:r>
              <a:rPr lang="en-US" sz="3600" dirty="0"/>
              <a:t>Continuum of HIV </a:t>
            </a:r>
            <a:r>
              <a:rPr lang="en-US" sz="3600" dirty="0" smtClean="0"/>
              <a:t>Care in the US</a:t>
            </a:r>
            <a:endParaRPr lang="en-US" sz="3600" dirty="0"/>
          </a:p>
        </p:txBody>
      </p:sp>
      <p:sp>
        <p:nvSpPr>
          <p:cNvPr id="4" name="TextBox 3"/>
          <p:cNvSpPr txBox="1"/>
          <p:nvPr/>
        </p:nvSpPr>
        <p:spPr>
          <a:xfrm>
            <a:off x="2701925" y="2659063"/>
            <a:ext cx="650875" cy="368300"/>
          </a:xfrm>
          <a:prstGeom prst="rect">
            <a:avLst/>
          </a:prstGeom>
          <a:solidFill>
            <a:schemeClr val="bg2">
              <a:alpha val="50000"/>
            </a:schemeClr>
          </a:solidFill>
        </p:spPr>
        <p:txBody>
          <a:bodyPr>
            <a:spAutoFit/>
          </a:bodyPr>
          <a:lstStyle/>
          <a:p>
            <a:pPr defTabSz="457200" eaLnBrk="1" fontAlgn="auto" hangingPunct="1">
              <a:spcBef>
                <a:spcPts val="0"/>
              </a:spcBef>
              <a:spcAft>
                <a:spcPts val="0"/>
              </a:spcAft>
              <a:defRPr/>
            </a:pPr>
            <a:r>
              <a:rPr lang="en-US" b="1" dirty="0">
                <a:solidFill>
                  <a:srgbClr val="FF0000"/>
                </a:solidFill>
                <a:effectLst>
                  <a:outerShdw blurRad="38100" dist="38100" dir="2700000" algn="tl">
                    <a:srgbClr val="000000">
                      <a:alpha val="43137"/>
                    </a:srgbClr>
                  </a:outerShdw>
                </a:effectLst>
                <a:latin typeface="Arial" pitchFamily="34" charset="0"/>
                <a:ea typeface="ＭＳ Ｐゴシック" pitchFamily="-109" charset="-128"/>
              </a:rPr>
              <a:t>80%</a:t>
            </a:r>
          </a:p>
        </p:txBody>
      </p:sp>
      <p:sp>
        <p:nvSpPr>
          <p:cNvPr id="12" name="TextBox 11"/>
          <p:cNvSpPr txBox="1"/>
          <p:nvPr/>
        </p:nvSpPr>
        <p:spPr>
          <a:xfrm>
            <a:off x="3962400" y="3136900"/>
            <a:ext cx="685800" cy="368300"/>
          </a:xfrm>
          <a:prstGeom prst="rect">
            <a:avLst/>
          </a:prstGeom>
          <a:solidFill>
            <a:schemeClr val="bg2">
              <a:alpha val="50000"/>
            </a:schemeClr>
          </a:solidFill>
        </p:spPr>
        <p:txBody>
          <a:bodyPr>
            <a:spAutoFit/>
          </a:bodyPr>
          <a:lstStyle/>
          <a:p>
            <a:pPr defTabSz="457200" eaLnBrk="1" fontAlgn="auto" hangingPunct="1">
              <a:spcBef>
                <a:spcPts val="0"/>
              </a:spcBef>
              <a:spcAft>
                <a:spcPts val="0"/>
              </a:spcAft>
              <a:defRPr/>
            </a:pPr>
            <a:r>
              <a:rPr lang="en-US" b="1" dirty="0">
                <a:solidFill>
                  <a:srgbClr val="FF0000"/>
                </a:solidFill>
                <a:effectLst>
                  <a:outerShdw blurRad="38100" dist="38100" dir="2700000" algn="tl">
                    <a:srgbClr val="000000">
                      <a:alpha val="43137"/>
                    </a:srgbClr>
                  </a:outerShdw>
                </a:effectLst>
                <a:latin typeface="Arial" pitchFamily="34" charset="0"/>
                <a:ea typeface="ＭＳ Ｐゴシック" pitchFamily="-109" charset="-128"/>
              </a:rPr>
              <a:t>77%</a:t>
            </a:r>
          </a:p>
        </p:txBody>
      </p:sp>
      <p:sp>
        <p:nvSpPr>
          <p:cNvPr id="13" name="TextBox 12"/>
          <p:cNvSpPr txBox="1"/>
          <p:nvPr/>
        </p:nvSpPr>
        <p:spPr>
          <a:xfrm>
            <a:off x="5257800" y="3657600"/>
            <a:ext cx="685800" cy="381000"/>
          </a:xfrm>
          <a:prstGeom prst="rect">
            <a:avLst/>
          </a:prstGeom>
          <a:solidFill>
            <a:schemeClr val="bg2">
              <a:alpha val="50000"/>
            </a:schemeClr>
          </a:solidFill>
        </p:spPr>
        <p:txBody>
          <a:bodyPr>
            <a:spAutoFit/>
          </a:bodyPr>
          <a:lstStyle/>
          <a:p>
            <a:pPr defTabSz="457200" eaLnBrk="1" fontAlgn="auto" hangingPunct="1">
              <a:spcBef>
                <a:spcPts val="0"/>
              </a:spcBef>
              <a:spcAft>
                <a:spcPts val="0"/>
              </a:spcAft>
              <a:defRPr/>
            </a:pPr>
            <a:r>
              <a:rPr lang="en-US" b="1" dirty="0">
                <a:solidFill>
                  <a:srgbClr val="FF0000"/>
                </a:solidFill>
                <a:effectLst>
                  <a:outerShdw blurRad="38100" dist="38100" dir="2700000" algn="tl">
                    <a:srgbClr val="000000">
                      <a:alpha val="43137"/>
                    </a:srgbClr>
                  </a:outerShdw>
                </a:effectLst>
                <a:latin typeface="Arial" pitchFamily="34" charset="0"/>
                <a:ea typeface="ＭＳ Ｐゴシック" pitchFamily="-109" charset="-128"/>
              </a:rPr>
              <a:t>66%</a:t>
            </a:r>
          </a:p>
        </p:txBody>
      </p:sp>
      <p:sp>
        <p:nvSpPr>
          <p:cNvPr id="14" name="TextBox 13"/>
          <p:cNvSpPr txBox="1"/>
          <p:nvPr/>
        </p:nvSpPr>
        <p:spPr>
          <a:xfrm>
            <a:off x="6400800" y="3962400"/>
            <a:ext cx="685800" cy="369888"/>
          </a:xfrm>
          <a:prstGeom prst="rect">
            <a:avLst/>
          </a:prstGeom>
          <a:solidFill>
            <a:schemeClr val="bg2">
              <a:alpha val="50000"/>
            </a:schemeClr>
          </a:solidFill>
        </p:spPr>
        <p:txBody>
          <a:bodyPr>
            <a:spAutoFit/>
          </a:bodyPr>
          <a:lstStyle/>
          <a:p>
            <a:pPr defTabSz="457200" eaLnBrk="1" fontAlgn="auto" hangingPunct="1">
              <a:spcBef>
                <a:spcPts val="0"/>
              </a:spcBef>
              <a:spcAft>
                <a:spcPts val="0"/>
              </a:spcAft>
              <a:defRPr/>
            </a:pPr>
            <a:r>
              <a:rPr lang="en-US" b="1" dirty="0">
                <a:solidFill>
                  <a:srgbClr val="FF0000"/>
                </a:solidFill>
                <a:effectLst>
                  <a:outerShdw blurRad="38100" dist="38100" dir="2700000" algn="tl">
                    <a:srgbClr val="000000">
                      <a:alpha val="43137"/>
                    </a:srgbClr>
                  </a:outerShdw>
                </a:effectLst>
                <a:latin typeface="Arial" pitchFamily="34" charset="0"/>
                <a:ea typeface="ＭＳ Ｐゴシック" pitchFamily="-109" charset="-128"/>
              </a:rPr>
              <a:t>89%</a:t>
            </a:r>
          </a:p>
        </p:txBody>
      </p:sp>
      <p:sp>
        <p:nvSpPr>
          <p:cNvPr id="16" name="TextBox 15"/>
          <p:cNvSpPr txBox="1"/>
          <p:nvPr/>
        </p:nvSpPr>
        <p:spPr>
          <a:xfrm>
            <a:off x="7696200" y="4430713"/>
            <a:ext cx="762000" cy="369887"/>
          </a:xfrm>
          <a:prstGeom prst="rect">
            <a:avLst/>
          </a:prstGeom>
          <a:solidFill>
            <a:schemeClr val="bg2">
              <a:alpha val="50000"/>
            </a:schemeClr>
          </a:solidFill>
        </p:spPr>
        <p:txBody>
          <a:bodyPr>
            <a:spAutoFit/>
          </a:bodyPr>
          <a:lstStyle/>
          <a:p>
            <a:pPr defTabSz="457200" eaLnBrk="1" fontAlgn="auto" hangingPunct="1">
              <a:spcBef>
                <a:spcPts val="0"/>
              </a:spcBef>
              <a:spcAft>
                <a:spcPts val="0"/>
              </a:spcAft>
              <a:defRPr/>
            </a:pPr>
            <a:r>
              <a:rPr lang="en-US" b="1" dirty="0">
                <a:solidFill>
                  <a:srgbClr val="FF0000"/>
                </a:solidFill>
                <a:effectLst>
                  <a:outerShdw blurRad="38100" dist="38100" dir="2700000" algn="tl">
                    <a:srgbClr val="000000">
                      <a:alpha val="43137"/>
                    </a:srgbClr>
                  </a:outerShdw>
                </a:effectLst>
                <a:latin typeface="Arial" pitchFamily="34" charset="0"/>
                <a:ea typeface="ＭＳ Ｐゴシック" pitchFamily="-109" charset="-128"/>
              </a:rPr>
              <a:t>77%</a:t>
            </a:r>
          </a:p>
        </p:txBody>
      </p:sp>
      <p:cxnSp>
        <p:nvCxnSpPr>
          <p:cNvPr id="17" name="Elbow Connector 16"/>
          <p:cNvCxnSpPr/>
          <p:nvPr/>
        </p:nvCxnSpPr>
        <p:spPr>
          <a:xfrm rot="16200000" flipH="1">
            <a:off x="1905000" y="2133600"/>
            <a:ext cx="990600" cy="381000"/>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a:off x="3173413" y="3087688"/>
            <a:ext cx="712787" cy="265112"/>
          </a:xfrm>
          <a:prstGeom prst="bentConnector3">
            <a:avLst>
              <a:gd name="adj1" fmla="val -167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a:off x="4191000" y="3581400"/>
            <a:ext cx="990600" cy="304800"/>
          </a:xfrm>
          <a:prstGeom prst="bentConnector3">
            <a:avLst>
              <a:gd name="adj1" fmla="val 128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a:off x="6705600" y="4433888"/>
            <a:ext cx="762000" cy="214312"/>
          </a:xfrm>
          <a:prstGeom prst="bentConnector3">
            <a:avLst>
              <a:gd name="adj1" fmla="val 227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589" name="TextBox 14"/>
          <p:cNvSpPr txBox="1">
            <a:spLocks noChangeArrowheads="1"/>
          </p:cNvSpPr>
          <p:nvPr/>
        </p:nvSpPr>
        <p:spPr bwMode="auto">
          <a:xfrm>
            <a:off x="4284616" y="6505575"/>
            <a:ext cx="4402183" cy="276225"/>
          </a:xfrm>
          <a:prstGeom prst="rect">
            <a:avLst/>
          </a:prstGeom>
          <a:noFill/>
          <a:ln w="9525">
            <a:noFill/>
            <a:miter lim="800000"/>
            <a:headEnd/>
            <a:tailEnd/>
          </a:ln>
        </p:spPr>
        <p:txBody>
          <a:bodyPr wrap="square">
            <a:spAutoFit/>
          </a:bodyPr>
          <a:lstStyle/>
          <a:p>
            <a:pPr algn="r" defTabSz="457200" eaLnBrk="1" hangingPunct="1"/>
            <a:r>
              <a:rPr lang="en-US" sz="1200" dirty="0">
                <a:solidFill>
                  <a:srgbClr val="000000"/>
                </a:solidFill>
                <a:latin typeface="Arial" pitchFamily="34" charset="0"/>
                <a:ea typeface="ＭＳ Ｐゴシック" pitchFamily="34" charset="-128"/>
              </a:rPr>
              <a:t>MMWR (60), 2011</a:t>
            </a:r>
            <a:endParaRPr lang="en-US" sz="1600" dirty="0">
              <a:solidFill>
                <a:srgbClr val="000000"/>
              </a:solidFill>
              <a:latin typeface="Arial" pitchFamily="34" charset="0"/>
              <a:ea typeface="ＭＳ Ｐゴシック" pitchFamily="34" charset="-128"/>
            </a:endParaRPr>
          </a:p>
        </p:txBody>
      </p:sp>
      <p:sp>
        <p:nvSpPr>
          <p:cNvPr id="24590" name="TextBox 5"/>
          <p:cNvSpPr txBox="1">
            <a:spLocks noChangeArrowheads="1"/>
          </p:cNvSpPr>
          <p:nvPr/>
        </p:nvSpPr>
        <p:spPr bwMode="auto">
          <a:xfrm>
            <a:off x="600030" y="5891621"/>
            <a:ext cx="7543800" cy="830262"/>
          </a:xfrm>
          <a:prstGeom prst="rect">
            <a:avLst/>
          </a:prstGeom>
          <a:noFill/>
          <a:ln w="9525">
            <a:noFill/>
            <a:miter lim="800000"/>
            <a:headEnd/>
            <a:tailEnd/>
          </a:ln>
        </p:spPr>
        <p:txBody>
          <a:bodyPr>
            <a:spAutoFit/>
          </a:bodyPr>
          <a:lstStyle/>
          <a:p>
            <a:pPr algn="ctr" defTabSz="457200" eaLnBrk="1" hangingPunct="1"/>
            <a:r>
              <a:rPr lang="en-US" sz="2400" dirty="0">
                <a:solidFill>
                  <a:srgbClr val="000000"/>
                </a:solidFill>
                <a:latin typeface="Arial" pitchFamily="34" charset="0"/>
                <a:ea typeface="ＭＳ Ｐゴシック" pitchFamily="34" charset="-128"/>
              </a:rPr>
              <a:t>Of all with HIV infection, 850,000 individuals do not have suppressed HIV RNA (72%)</a:t>
            </a:r>
          </a:p>
        </p:txBody>
      </p:sp>
      <p:sp>
        <p:nvSpPr>
          <p:cNvPr id="24592" name="TextBox 2"/>
          <p:cNvSpPr txBox="1">
            <a:spLocks noChangeArrowheads="1"/>
          </p:cNvSpPr>
          <p:nvPr/>
        </p:nvSpPr>
        <p:spPr bwMode="auto">
          <a:xfrm rot="-5400000">
            <a:off x="-230981" y="2875756"/>
            <a:ext cx="1289050" cy="338138"/>
          </a:xfrm>
          <a:prstGeom prst="rect">
            <a:avLst/>
          </a:prstGeom>
          <a:solidFill>
            <a:schemeClr val="bg1"/>
          </a:solidFill>
          <a:ln w="9525">
            <a:noFill/>
            <a:miter lim="800000"/>
            <a:headEnd/>
            <a:tailEnd/>
          </a:ln>
        </p:spPr>
        <p:txBody>
          <a:bodyPr wrap="none">
            <a:spAutoFit/>
          </a:bodyPr>
          <a:lstStyle/>
          <a:p>
            <a:pPr defTabSz="457200" eaLnBrk="1" hangingPunct="1"/>
            <a:r>
              <a:rPr lang="en-US" sz="1600" b="1">
                <a:solidFill>
                  <a:srgbClr val="000000"/>
                </a:solidFill>
                <a:latin typeface="Arial" pitchFamily="34" charset="0"/>
                <a:ea typeface="ＭＳ Ｐゴシック" pitchFamily="34" charset="-128"/>
                <a:cs typeface="Arial" pitchFamily="34" charset="0"/>
              </a:rPr>
              <a:t>Percentage</a:t>
            </a:r>
          </a:p>
        </p:txBody>
      </p:sp>
      <p:cxnSp>
        <p:nvCxnSpPr>
          <p:cNvPr id="29" name="Elbow Connector 28"/>
          <p:cNvCxnSpPr/>
          <p:nvPr/>
        </p:nvCxnSpPr>
        <p:spPr>
          <a:xfrm>
            <a:off x="5410200" y="4114800"/>
            <a:ext cx="762000" cy="214313"/>
          </a:xfrm>
          <a:prstGeom prst="bentConnector3">
            <a:avLst>
              <a:gd name="adj1" fmla="val 227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594" name="TextBox 328708"/>
          <p:cNvSpPr txBox="1">
            <a:spLocks noChangeArrowheads="1"/>
          </p:cNvSpPr>
          <p:nvPr/>
        </p:nvSpPr>
        <p:spPr bwMode="auto">
          <a:xfrm>
            <a:off x="3276600" y="5562600"/>
            <a:ext cx="3124200" cy="615950"/>
          </a:xfrm>
          <a:prstGeom prst="rect">
            <a:avLst/>
          </a:prstGeom>
          <a:noFill/>
          <a:ln w="9525">
            <a:noFill/>
            <a:miter lim="800000"/>
            <a:headEnd/>
            <a:tailEnd/>
          </a:ln>
        </p:spPr>
        <p:txBody>
          <a:bodyPr>
            <a:spAutoFit/>
          </a:bodyPr>
          <a:lstStyle/>
          <a:p>
            <a:pPr defTabSz="457200" eaLnBrk="1" hangingPunct="1"/>
            <a:r>
              <a:rPr lang="en-US" sz="1600" b="1">
                <a:solidFill>
                  <a:srgbClr val="000000"/>
                </a:solidFill>
                <a:latin typeface="Arial" pitchFamily="34" charset="0"/>
                <a:ea typeface="ＭＳ Ｐゴシック" pitchFamily="34" charset="-128"/>
                <a:cs typeface="Arial" pitchFamily="34" charset="0"/>
              </a:rPr>
              <a:t>Engagement in HIV care</a:t>
            </a:r>
          </a:p>
          <a:p>
            <a:pPr defTabSz="457200" eaLnBrk="1" hangingPunct="1"/>
            <a:endParaRPr lang="en-US" b="1">
              <a:solidFill>
                <a:srgbClr val="000000"/>
              </a:solidFill>
              <a:latin typeface="Arial" pitchFamily="34" charset="0"/>
              <a:ea typeface="ＭＳ Ｐゴシック" pitchFamily="34" charset="-128"/>
              <a:cs typeface="Arial" pitchFamily="34" charset="0"/>
            </a:endParaRPr>
          </a:p>
        </p:txBody>
      </p:sp>
      <p:sp>
        <p:nvSpPr>
          <p:cNvPr id="2" name="Slide Number Placeholder 1"/>
          <p:cNvSpPr>
            <a:spLocks noGrp="1"/>
          </p:cNvSpPr>
          <p:nvPr>
            <p:ph type="sldNum" sz="quarter" idx="12"/>
          </p:nvPr>
        </p:nvSpPr>
        <p:spPr/>
        <p:txBody>
          <a:bodyPr/>
          <a:lstStyle/>
          <a:p>
            <a:fld id="{F189695A-FEA4-4C98-9712-F3C86135C219}" type="slidenum">
              <a:rPr lang="en-US" smtClean="0"/>
              <a:t>15</a:t>
            </a:fld>
            <a:endParaRPr lang="en-US"/>
          </a:p>
        </p:txBody>
      </p:sp>
    </p:spTree>
    <p:extLst>
      <p:ext uri="{BB962C8B-B14F-4D97-AF65-F5344CB8AC3E}">
        <p14:creationId xmlns:p14="http://schemas.microsoft.com/office/powerpoint/2010/main" val="274620184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normAutofit/>
          </a:bodyPr>
          <a:lstStyle/>
          <a:p>
            <a:pPr>
              <a:lnSpc>
                <a:spcPct val="100000"/>
              </a:lnSpc>
            </a:pPr>
            <a:r>
              <a:rPr lang="en-US" sz="4000" dirty="0" smtClean="0"/>
              <a:t>Early Diagnosis Benefits All </a:t>
            </a:r>
            <a:br>
              <a:rPr lang="en-US" sz="4000" dirty="0" smtClean="0"/>
            </a:br>
            <a:r>
              <a:rPr lang="en-US" sz="4000" dirty="0" smtClean="0"/>
              <a:t>(If the Continuum Is Effective)</a:t>
            </a:r>
            <a:endParaRPr lang="en-US" sz="4000" dirty="0"/>
          </a:p>
        </p:txBody>
      </p:sp>
      <p:sp>
        <p:nvSpPr>
          <p:cNvPr id="3" name="Content Placeholder 2"/>
          <p:cNvSpPr>
            <a:spLocks noGrp="1"/>
          </p:cNvSpPr>
          <p:nvPr>
            <p:ph sz="half" idx="4294967295"/>
          </p:nvPr>
        </p:nvSpPr>
        <p:spPr>
          <a:xfrm>
            <a:off x="228600" y="1600200"/>
            <a:ext cx="4114800" cy="4800600"/>
          </a:xfrm>
          <a:prstGeom prst="rect">
            <a:avLst/>
          </a:prstGeom>
        </p:spPr>
        <p:txBody>
          <a:bodyPr>
            <a:normAutofit/>
          </a:bodyPr>
          <a:lstStyle/>
          <a:p>
            <a:r>
              <a:rPr lang="en-US" sz="2500" dirty="0" smtClean="0"/>
              <a:t>Effective care and treatment improves health, longevity, and future options</a:t>
            </a:r>
          </a:p>
          <a:p>
            <a:r>
              <a:rPr lang="en-US" sz="2500" dirty="0" smtClean="0"/>
              <a:t>Awareness of status aids risk reduction</a:t>
            </a:r>
          </a:p>
          <a:p>
            <a:r>
              <a:rPr lang="en-US" sz="2500" dirty="0" smtClean="0"/>
              <a:t>Treatment decreases risk of transmission by 96%</a:t>
            </a:r>
          </a:p>
          <a:p>
            <a:r>
              <a:rPr lang="en-US" sz="2500" dirty="0" smtClean="0"/>
              <a:t>But, </a:t>
            </a:r>
            <a:r>
              <a:rPr lang="en-US" sz="2500" b="1" dirty="0" smtClean="0"/>
              <a:t>youth</a:t>
            </a:r>
            <a:r>
              <a:rPr lang="en-US" sz="2500" dirty="0" smtClean="0"/>
              <a:t> have more barriers to care  </a:t>
            </a:r>
            <a:endParaRPr lang="en-US" sz="2500" dirty="0"/>
          </a:p>
        </p:txBody>
      </p:sp>
      <p:sp>
        <p:nvSpPr>
          <p:cNvPr id="4" name="Content Placeholder 3"/>
          <p:cNvSpPr>
            <a:spLocks noGrp="1"/>
          </p:cNvSpPr>
          <p:nvPr>
            <p:ph sz="half" idx="2"/>
          </p:nvPr>
        </p:nvSpPr>
        <p:spPr/>
        <p:txBody>
          <a:bodyPr>
            <a:normAutofit/>
          </a:bodyPr>
          <a:lstStyle/>
          <a:p>
            <a:endParaRPr lang="en-US"/>
          </a:p>
        </p:txBody>
      </p:sp>
      <p:sp>
        <p:nvSpPr>
          <p:cNvPr id="5" name="Slide Number Placeholder 4"/>
          <p:cNvSpPr>
            <a:spLocks noGrp="1"/>
          </p:cNvSpPr>
          <p:nvPr>
            <p:ph type="sldNum" sz="quarter" idx="12"/>
          </p:nvPr>
        </p:nvSpPr>
        <p:spPr/>
        <p:txBody>
          <a:bodyPr/>
          <a:lstStyle/>
          <a:p>
            <a:fld id="{57C536FD-2A6B-44DD-A8F4-8E7E3D6A1D5A}" type="slidenum">
              <a:rPr lang="en-US" smtClean="0"/>
              <a:t>16</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524000"/>
            <a:ext cx="47244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324600" y="3276600"/>
            <a:ext cx="2362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13 -29 year olds</a:t>
            </a:r>
            <a:endParaRPr lang="en-US" sz="2400" dirty="0"/>
          </a:p>
        </p:txBody>
      </p:sp>
      <p:sp>
        <p:nvSpPr>
          <p:cNvPr id="7" name="Footer Placeholder 6"/>
          <p:cNvSpPr>
            <a:spLocks noGrp="1"/>
          </p:cNvSpPr>
          <p:nvPr>
            <p:ph type="ftr" sz="quarter" idx="11"/>
          </p:nvPr>
        </p:nvSpPr>
        <p:spPr/>
        <p:txBody>
          <a:bodyPr/>
          <a:lstStyle/>
          <a:p>
            <a:r>
              <a:rPr lang="en-US" dirty="0" smtClean="0"/>
              <a:t>B. </a:t>
            </a:r>
            <a:r>
              <a:rPr lang="en-US" dirty="0" err="1" smtClean="0"/>
              <a:t>Zanoni</a:t>
            </a:r>
            <a:endParaRPr lang="en-US" dirty="0"/>
          </a:p>
        </p:txBody>
      </p:sp>
    </p:spTree>
    <p:extLst>
      <p:ext uri="{BB962C8B-B14F-4D97-AF65-F5344CB8AC3E}">
        <p14:creationId xmlns:p14="http://schemas.microsoft.com/office/powerpoint/2010/main" val="1520150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696200" cy="1295400"/>
          </a:xfrm>
        </p:spPr>
        <p:txBody>
          <a:bodyPr>
            <a:normAutofit fontScale="90000"/>
          </a:bodyPr>
          <a:lstStyle/>
          <a:p>
            <a:pPr>
              <a:lnSpc>
                <a:spcPct val="100000"/>
              </a:lnSpc>
            </a:pPr>
            <a:r>
              <a:rPr lang="en-US" sz="4000" dirty="0" smtClean="0"/>
              <a:t>Continuum of Care: Is There Data on </a:t>
            </a:r>
            <a:r>
              <a:rPr lang="en-US" sz="4000" b="1" dirty="0" smtClean="0"/>
              <a:t>Youth</a:t>
            </a:r>
            <a:r>
              <a:rPr lang="en-US" sz="4000" dirty="0" smtClean="0"/>
              <a:t> Linkage and Retention? </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2182708"/>
              </p:ext>
            </p:extLst>
          </p:nvPr>
        </p:nvGraphicFramePr>
        <p:xfrm>
          <a:off x="1066800" y="1295400"/>
          <a:ext cx="76200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53BD303B-BB59-42DC-87F3-5287ADC386C8}" type="slidenum">
              <a:rPr lang="en-US" smtClean="0"/>
              <a:pPr/>
              <a:t>17</a:t>
            </a:fld>
            <a:endParaRPr lang="en-US"/>
          </a:p>
        </p:txBody>
      </p:sp>
      <p:sp>
        <p:nvSpPr>
          <p:cNvPr id="5" name="TextBox 4"/>
          <p:cNvSpPr txBox="1"/>
          <p:nvPr/>
        </p:nvSpPr>
        <p:spPr>
          <a:xfrm>
            <a:off x="990600" y="6019800"/>
            <a:ext cx="7772400" cy="646331"/>
          </a:xfrm>
          <a:prstGeom prst="rect">
            <a:avLst/>
          </a:prstGeom>
          <a:noFill/>
        </p:spPr>
        <p:txBody>
          <a:bodyPr wrap="square" rtlCol="0">
            <a:spAutoFit/>
          </a:bodyPr>
          <a:lstStyle/>
          <a:p>
            <a:r>
              <a:rPr lang="en-US" dirty="0" smtClean="0"/>
              <a:t>Extrapolated from Hall, HI et al. CDC. </a:t>
            </a:r>
            <a:r>
              <a:rPr lang="en-US" dirty="0" err="1" smtClean="0"/>
              <a:t>Contiuum</a:t>
            </a:r>
            <a:r>
              <a:rPr lang="en-US" dirty="0" smtClean="0"/>
              <a:t> of HIV Care: Differences in Care and Treatment. Presented at AIDS 2012</a:t>
            </a:r>
            <a:endParaRPr lang="en-US" dirty="0"/>
          </a:p>
        </p:txBody>
      </p:sp>
      <p:sp>
        <p:nvSpPr>
          <p:cNvPr id="3" name="TextBox 2"/>
          <p:cNvSpPr txBox="1"/>
          <p:nvPr/>
        </p:nvSpPr>
        <p:spPr>
          <a:xfrm>
            <a:off x="6858000" y="4648200"/>
            <a:ext cx="304800" cy="400110"/>
          </a:xfrm>
          <a:prstGeom prst="rect">
            <a:avLst/>
          </a:prstGeom>
          <a:noFill/>
        </p:spPr>
        <p:txBody>
          <a:bodyPr wrap="square" rtlCol="0">
            <a:spAutoFit/>
          </a:bodyPr>
          <a:lstStyle/>
          <a:p>
            <a:r>
              <a:rPr lang="en-US" sz="2000" b="1" dirty="0" smtClean="0">
                <a:solidFill>
                  <a:schemeClr val="bg2"/>
                </a:solidFill>
              </a:rPr>
              <a:t>?</a:t>
            </a:r>
            <a:endParaRPr lang="en-US" sz="2000" b="1" dirty="0">
              <a:solidFill>
                <a:schemeClr val="bg2"/>
              </a:solidFill>
            </a:endParaRPr>
          </a:p>
        </p:txBody>
      </p:sp>
    </p:spTree>
    <p:extLst>
      <p:ext uri="{BB962C8B-B14F-4D97-AF65-F5344CB8AC3E}">
        <p14:creationId xmlns:p14="http://schemas.microsoft.com/office/powerpoint/2010/main" val="4145055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en-US" dirty="0" smtClean="0"/>
              <a:t>Current HIV Screening Recommendations</a:t>
            </a:r>
            <a:endParaRPr lang="en-US" dirty="0"/>
          </a:p>
        </p:txBody>
      </p:sp>
      <p:sp>
        <p:nvSpPr>
          <p:cNvPr id="3" name="Content Placeholder 2"/>
          <p:cNvSpPr>
            <a:spLocks noGrp="1"/>
          </p:cNvSpPr>
          <p:nvPr>
            <p:ph sz="half" idx="4294967295"/>
          </p:nvPr>
        </p:nvSpPr>
        <p:spPr>
          <a:xfrm>
            <a:off x="457200" y="1600201"/>
            <a:ext cx="8229600" cy="4800598"/>
          </a:xfrm>
          <a:prstGeom prst="rect">
            <a:avLst/>
          </a:prstGeom>
        </p:spPr>
        <p:txBody>
          <a:bodyPr>
            <a:normAutofit fontScale="92500" lnSpcReduction="10000"/>
          </a:bodyPr>
          <a:lstStyle/>
          <a:p>
            <a:r>
              <a:rPr lang="en-US" sz="3500" b="1" dirty="0" smtClean="0"/>
              <a:t>CDC 2006</a:t>
            </a:r>
            <a:r>
              <a:rPr lang="en-US" sz="3300" b="1" dirty="0" smtClean="0"/>
              <a:t>: </a:t>
            </a:r>
            <a:r>
              <a:rPr lang="en-US" sz="3300" dirty="0" smtClean="0"/>
              <a:t>Routine opt-out voluntary </a:t>
            </a:r>
            <a:r>
              <a:rPr lang="en-US" sz="3300" u="sng" dirty="0" smtClean="0"/>
              <a:t>screening</a:t>
            </a:r>
            <a:r>
              <a:rPr lang="en-US" sz="3300" dirty="0" smtClean="0"/>
              <a:t> for </a:t>
            </a:r>
            <a:r>
              <a:rPr lang="en-US" sz="3300" u="sng" dirty="0" smtClean="0"/>
              <a:t>all</a:t>
            </a:r>
            <a:r>
              <a:rPr lang="en-US" sz="3300" dirty="0" smtClean="0"/>
              <a:t> patients age 13-64 </a:t>
            </a:r>
            <a:r>
              <a:rPr lang="en-US" sz="3300" dirty="0" err="1" smtClean="0"/>
              <a:t>yrs</a:t>
            </a:r>
            <a:r>
              <a:rPr lang="en-US" sz="3300" dirty="0" smtClean="0"/>
              <a:t>:</a:t>
            </a:r>
          </a:p>
          <a:p>
            <a:pPr lvl="1"/>
            <a:r>
              <a:rPr lang="en-US" sz="2800" dirty="0" smtClean="0"/>
              <a:t>Unless prevalence &lt;0.1% </a:t>
            </a:r>
          </a:p>
          <a:p>
            <a:pPr lvl="1"/>
            <a:r>
              <a:rPr lang="en-US" sz="2800" dirty="0" smtClean="0"/>
              <a:t>All patients with TB, STI, pregnancy, Hepatitis B,  regardless of age </a:t>
            </a:r>
          </a:p>
          <a:p>
            <a:pPr lvl="1"/>
            <a:r>
              <a:rPr lang="en-US" sz="2800" dirty="0" smtClean="0"/>
              <a:t>Re-test high-risk persons at least annually; test new couples; test with STI</a:t>
            </a:r>
          </a:p>
          <a:p>
            <a:pPr lvl="1"/>
            <a:r>
              <a:rPr lang="en-US" sz="2800" dirty="0" smtClean="0"/>
              <a:t>MSM at high risk</a:t>
            </a:r>
          </a:p>
          <a:p>
            <a:pPr lvl="1"/>
            <a:r>
              <a:rPr lang="en-US" sz="2800" dirty="0" smtClean="0"/>
              <a:t>Increasing incidence </a:t>
            </a:r>
          </a:p>
          <a:p>
            <a:pPr lvl="2"/>
            <a:r>
              <a:rPr lang="en-US" sz="2600" dirty="0" smtClean="0"/>
              <a:t>Youth of color</a:t>
            </a:r>
          </a:p>
          <a:p>
            <a:pPr lvl="2"/>
            <a:r>
              <a:rPr lang="en-US" sz="2600" dirty="0" smtClean="0"/>
              <a:t>Young MSM</a:t>
            </a:r>
          </a:p>
          <a:p>
            <a:endParaRPr lang="en-US" dirty="0"/>
          </a:p>
        </p:txBody>
      </p:sp>
      <p:sp>
        <p:nvSpPr>
          <p:cNvPr id="5" name="Slide Number Placeholder 4"/>
          <p:cNvSpPr>
            <a:spLocks noGrp="1"/>
          </p:cNvSpPr>
          <p:nvPr>
            <p:ph type="sldNum" sz="quarter" idx="12"/>
          </p:nvPr>
        </p:nvSpPr>
        <p:spPr/>
        <p:txBody>
          <a:bodyPr/>
          <a:lstStyle/>
          <a:p>
            <a:fld id="{57C536FD-2A6B-44DD-A8F4-8E7E3D6A1D5A}" type="slidenum">
              <a:rPr lang="en-US" smtClean="0"/>
              <a:t>18</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1" y="4648200"/>
            <a:ext cx="3657600" cy="1676400"/>
          </a:xfrm>
          <a:prstGeom prst="rect">
            <a:avLst/>
          </a:prstGeom>
          <a:solidFill>
            <a:schemeClr val="bg1">
              <a:lumMod val="75000"/>
            </a:schemeClr>
          </a:solidFill>
          <a:ln>
            <a:solidFill>
              <a:schemeClr val="bg1">
                <a:lumMod val="75000"/>
              </a:schemeClr>
            </a:solidFill>
          </a:ln>
          <a:extLst/>
        </p:spPr>
      </p:pic>
    </p:spTree>
    <p:extLst>
      <p:ext uri="{BB962C8B-B14F-4D97-AF65-F5344CB8AC3E}">
        <p14:creationId xmlns:p14="http://schemas.microsoft.com/office/powerpoint/2010/main" val="3400004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74638"/>
            <a:ext cx="8763000" cy="1096962"/>
          </a:xfrm>
        </p:spPr>
        <p:txBody>
          <a:bodyPr>
            <a:normAutofit fontScale="90000"/>
          </a:bodyPr>
          <a:lstStyle/>
          <a:p>
            <a:pPr>
              <a:lnSpc>
                <a:spcPct val="100000"/>
              </a:lnSpc>
            </a:pPr>
            <a:r>
              <a:rPr lang="en-US" sz="3900" dirty="0" smtClean="0"/>
              <a:t>But Even Now, HIV Testing Is Still Not Universal</a:t>
            </a:r>
            <a:endParaRPr lang="en-US" sz="3900" dirty="0"/>
          </a:p>
        </p:txBody>
      </p:sp>
      <p:sp>
        <p:nvSpPr>
          <p:cNvPr id="7" name="Content Placeholder 6"/>
          <p:cNvSpPr>
            <a:spLocks noGrp="1"/>
          </p:cNvSpPr>
          <p:nvPr>
            <p:ph sz="half" idx="4294967295"/>
          </p:nvPr>
        </p:nvSpPr>
        <p:spPr>
          <a:xfrm>
            <a:off x="457200" y="1600200"/>
            <a:ext cx="4038600" cy="4525963"/>
          </a:xfrm>
          <a:prstGeom prst="rect">
            <a:avLst/>
          </a:prstGeom>
        </p:spPr>
        <p:txBody>
          <a:bodyPr/>
          <a:lstStyle/>
          <a:p>
            <a:endParaRPr lang="en-US"/>
          </a:p>
        </p:txBody>
      </p:sp>
      <p:sp>
        <p:nvSpPr>
          <p:cNvPr id="8" name="Content Placeholder 7"/>
          <p:cNvSpPr>
            <a:spLocks noGrp="1"/>
          </p:cNvSpPr>
          <p:nvPr>
            <p:ph sz="half" idx="2"/>
          </p:nvPr>
        </p:nvSpPr>
        <p:spPr/>
        <p:txBody>
          <a:bodyPr/>
          <a:lstStyle/>
          <a:p>
            <a:r>
              <a:rPr lang="en-US" dirty="0" smtClean="0"/>
              <a:t>38% of adults ever had HIV test by 2013</a:t>
            </a:r>
          </a:p>
          <a:p>
            <a:r>
              <a:rPr lang="en-US" dirty="0" smtClean="0"/>
              <a:t>Just 34% of 18-24 year olds had ever tested</a:t>
            </a:r>
          </a:p>
          <a:p>
            <a:r>
              <a:rPr lang="en-US" dirty="0" smtClean="0"/>
              <a:t>26% of young men</a:t>
            </a:r>
          </a:p>
          <a:p>
            <a:r>
              <a:rPr lang="en-US" dirty="0" smtClean="0"/>
              <a:t>Testing rates higher among Black (57%) and Hispanic/Latino (39%) adults</a:t>
            </a:r>
            <a:endParaRPr lang="en-US" dirty="0"/>
          </a:p>
        </p:txBody>
      </p:sp>
      <p:sp>
        <p:nvSpPr>
          <p:cNvPr id="17" name="Slide Number Placeholder 16"/>
          <p:cNvSpPr>
            <a:spLocks noGrp="1"/>
          </p:cNvSpPr>
          <p:nvPr>
            <p:ph type="sldNum" sz="quarter" idx="12"/>
          </p:nvPr>
        </p:nvSpPr>
        <p:spPr/>
        <p:txBody>
          <a:bodyPr/>
          <a:lstStyle/>
          <a:p>
            <a:fld id="{57C536FD-2A6B-44DD-A8F4-8E7E3D6A1D5A}" type="slidenum">
              <a:rPr lang="en-US" smtClean="0"/>
              <a:t>19</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44958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981200" y="6553200"/>
            <a:ext cx="5165885" cy="369332"/>
          </a:xfrm>
          <a:prstGeom prst="rect">
            <a:avLst/>
          </a:prstGeom>
          <a:noFill/>
        </p:spPr>
        <p:txBody>
          <a:bodyPr wrap="square" rtlCol="0">
            <a:spAutoFit/>
          </a:bodyPr>
          <a:lstStyle/>
          <a:p>
            <a:r>
              <a:rPr lang="en-US" dirty="0" smtClean="0"/>
              <a:t>CDC: Early Release of NHIS data, 3/27/2014</a:t>
            </a:r>
            <a:endParaRPr lang="en-US" dirty="0"/>
          </a:p>
        </p:txBody>
      </p:sp>
    </p:spTree>
    <p:extLst>
      <p:ext uri="{BB962C8B-B14F-4D97-AF65-F5344CB8AC3E}">
        <p14:creationId xmlns:p14="http://schemas.microsoft.com/office/powerpoint/2010/main" val="4098691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457200" y="1752600"/>
            <a:ext cx="8229600" cy="4495800"/>
          </a:xfrm>
        </p:spPr>
        <p:txBody>
          <a:bodyPr/>
          <a:lstStyle/>
          <a:p>
            <a:r>
              <a:rPr lang="en-US" dirty="0" smtClean="0"/>
              <a:t>Briefly describe the epidemics of HIV and HCV among US adolescents and young adults with regional examples.</a:t>
            </a:r>
          </a:p>
          <a:p>
            <a:r>
              <a:rPr lang="en-US" dirty="0" smtClean="0"/>
              <a:t>Describe the HIV continuum of care for Adolescents and Young Adults.</a:t>
            </a:r>
          </a:p>
          <a:p>
            <a:r>
              <a:rPr lang="en-US" dirty="0" smtClean="0"/>
              <a:t>Describe the value of HIV treatment, and current antiretroviral treatment guidelines and recent updates in care and treatment</a:t>
            </a:r>
          </a:p>
          <a:p>
            <a:r>
              <a:rPr lang="en-US" dirty="0" smtClean="0"/>
              <a:t>Discuss how to incorporate HIV and HCV prevention, screening and linkage to care into Your work with youth.</a:t>
            </a:r>
          </a:p>
          <a:p>
            <a:endParaRPr lang="en-US" dirty="0"/>
          </a:p>
        </p:txBody>
      </p:sp>
      <p:sp>
        <p:nvSpPr>
          <p:cNvPr id="4" name="Slide Number Placeholder 3"/>
          <p:cNvSpPr>
            <a:spLocks noGrp="1"/>
          </p:cNvSpPr>
          <p:nvPr>
            <p:ph type="sldNum" sz="quarter" idx="12"/>
          </p:nvPr>
        </p:nvSpPr>
        <p:spPr/>
        <p:txBody>
          <a:bodyPr/>
          <a:lstStyle/>
          <a:p>
            <a:fld id="{F189695A-FEA4-4C98-9712-F3C86135C219}" type="slidenum">
              <a:rPr lang="en-US" smtClean="0"/>
              <a:t>2</a:t>
            </a:fld>
            <a:endParaRPr lang="en-US"/>
          </a:p>
        </p:txBody>
      </p:sp>
    </p:spTree>
    <p:extLst>
      <p:ext uri="{BB962C8B-B14F-4D97-AF65-F5344CB8AC3E}">
        <p14:creationId xmlns:p14="http://schemas.microsoft.com/office/powerpoint/2010/main" val="3416536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800" dirty="0" smtClean="0"/>
              <a:t>Other Recommendations</a:t>
            </a:r>
            <a:endParaRPr lang="en-US" sz="4800" dirty="0"/>
          </a:p>
        </p:txBody>
      </p:sp>
      <p:sp>
        <p:nvSpPr>
          <p:cNvPr id="3" name="Content Placeholder 2"/>
          <p:cNvSpPr>
            <a:spLocks noGrp="1"/>
          </p:cNvSpPr>
          <p:nvPr>
            <p:ph idx="1"/>
          </p:nvPr>
        </p:nvSpPr>
        <p:spPr>
          <a:xfrm>
            <a:off x="457200" y="1295400"/>
            <a:ext cx="8229600" cy="5105400"/>
          </a:xfrm>
        </p:spPr>
        <p:txBody>
          <a:bodyPr>
            <a:noAutofit/>
          </a:bodyPr>
          <a:lstStyle/>
          <a:p>
            <a:r>
              <a:rPr lang="en-US" sz="2700" b="1" dirty="0" smtClean="0"/>
              <a:t>ACOG (2014): </a:t>
            </a:r>
            <a:r>
              <a:rPr lang="en-US" sz="2700" dirty="0" smtClean="0"/>
              <a:t>Test all women 13-64 at least once, rescreen annually if at risk. Have a plan for immediate action if positive.</a:t>
            </a:r>
            <a:endParaRPr lang="en-US" sz="2700" b="1" dirty="0"/>
          </a:p>
          <a:p>
            <a:r>
              <a:rPr lang="en-US" sz="2700" b="1" dirty="0" smtClean="0"/>
              <a:t>ACP (2009): </a:t>
            </a:r>
            <a:r>
              <a:rPr lang="en-US" sz="2700" dirty="0" smtClean="0"/>
              <a:t>Adopt and encourage routine screening and rescreen based on risk</a:t>
            </a:r>
          </a:p>
          <a:p>
            <a:r>
              <a:rPr lang="en-US" sz="2700" b="1" dirty="0" smtClean="0"/>
              <a:t>AAP (2011): </a:t>
            </a:r>
            <a:r>
              <a:rPr lang="en-US" sz="2700" dirty="0" smtClean="0"/>
              <a:t>Routine Screening once by age 16-18 years, and routinely if at risk (youth consent enough)</a:t>
            </a:r>
          </a:p>
          <a:p>
            <a:r>
              <a:rPr lang="en-US" sz="2700" b="1" dirty="0" smtClean="0"/>
              <a:t>USPSTF (April 2013): </a:t>
            </a:r>
            <a:r>
              <a:rPr lang="en-US" sz="2700" dirty="0" smtClean="0"/>
              <a:t>Screen all 15-64 year olds, all pregnant women, and older and younger patients at risk. Category A now.</a:t>
            </a:r>
          </a:p>
        </p:txBody>
      </p:sp>
      <p:sp>
        <p:nvSpPr>
          <p:cNvPr id="4" name="Slide Number Placeholder 3"/>
          <p:cNvSpPr>
            <a:spLocks noGrp="1"/>
          </p:cNvSpPr>
          <p:nvPr>
            <p:ph type="sldNum" sz="quarter" idx="12"/>
          </p:nvPr>
        </p:nvSpPr>
        <p:spPr/>
        <p:txBody>
          <a:bodyPr/>
          <a:lstStyle/>
          <a:p>
            <a:fld id="{A1A98CA5-3FCC-4559-9E2A-9D5A03E2EE47}" type="slidenum">
              <a:rPr lang="en-US" smtClean="0"/>
              <a:t>20</a:t>
            </a:fld>
            <a:endParaRPr lang="en-US"/>
          </a:p>
        </p:txBody>
      </p:sp>
    </p:spTree>
    <p:extLst>
      <p:ext uri="{BB962C8B-B14F-4D97-AF65-F5344CB8AC3E}">
        <p14:creationId xmlns:p14="http://schemas.microsoft.com/office/powerpoint/2010/main" val="3905080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a:lnSpc>
                <a:spcPct val="100000"/>
              </a:lnSpc>
            </a:pPr>
            <a:r>
              <a:rPr lang="en-US" sz="4000" dirty="0" smtClean="0"/>
              <a:t>HCV Screening Recommendations</a:t>
            </a:r>
            <a:endParaRPr lang="en-US" sz="4000" dirty="0"/>
          </a:p>
        </p:txBody>
      </p:sp>
      <p:sp>
        <p:nvSpPr>
          <p:cNvPr id="3" name="Content Placeholder 2"/>
          <p:cNvSpPr>
            <a:spLocks noGrp="1"/>
          </p:cNvSpPr>
          <p:nvPr>
            <p:ph idx="1"/>
          </p:nvPr>
        </p:nvSpPr>
        <p:spPr>
          <a:xfrm>
            <a:off x="457200" y="1143000"/>
            <a:ext cx="8229600" cy="5334000"/>
          </a:xfrm>
        </p:spPr>
        <p:txBody>
          <a:bodyPr>
            <a:normAutofit lnSpcReduction="10000"/>
          </a:bodyPr>
          <a:lstStyle/>
          <a:p>
            <a:r>
              <a:rPr lang="en-US" sz="2100" b="1" dirty="0" smtClean="0"/>
              <a:t>Born </a:t>
            </a:r>
            <a:r>
              <a:rPr lang="en-US" sz="2100" b="1" dirty="0"/>
              <a:t>between 1945 and 1965*, </a:t>
            </a:r>
            <a:r>
              <a:rPr lang="en-US" sz="2100" b="1" dirty="0" smtClean="0"/>
              <a:t>one time screen.</a:t>
            </a:r>
          </a:p>
          <a:p>
            <a:r>
              <a:rPr lang="en-US" sz="2100" b="1" dirty="0" smtClean="0"/>
              <a:t>Other persons at risk (b/o behavior, exposure or other):</a:t>
            </a:r>
          </a:p>
          <a:p>
            <a:pPr lvl="1"/>
            <a:r>
              <a:rPr lang="en-US" sz="1900" dirty="0"/>
              <a:t>Injection-drug use (current or ever, including </a:t>
            </a:r>
            <a:r>
              <a:rPr lang="en-US" sz="1900" dirty="0" smtClean="0"/>
              <a:t>once</a:t>
            </a:r>
            <a:r>
              <a:rPr lang="en-US" sz="1900" dirty="0"/>
              <a:t>)</a:t>
            </a:r>
          </a:p>
          <a:p>
            <a:pPr lvl="1"/>
            <a:r>
              <a:rPr lang="en-US" sz="1900" dirty="0"/>
              <a:t>Intranasal illicit drug use</a:t>
            </a:r>
          </a:p>
          <a:p>
            <a:pPr lvl="1"/>
            <a:r>
              <a:rPr lang="en-US" sz="1900" dirty="0"/>
              <a:t>Long-term hemodialysis (ever)</a:t>
            </a:r>
          </a:p>
          <a:p>
            <a:pPr lvl="1"/>
            <a:r>
              <a:rPr lang="en-US" sz="1900" dirty="0"/>
              <a:t>Getting a tattoo in an unregulated setting</a:t>
            </a:r>
          </a:p>
          <a:p>
            <a:pPr lvl="1"/>
            <a:r>
              <a:rPr lang="en-US" sz="1900" dirty="0" smtClean="0"/>
              <a:t>Occupational exposure </a:t>
            </a:r>
            <a:endParaRPr lang="en-US" sz="1900" dirty="0"/>
          </a:p>
          <a:p>
            <a:pPr lvl="1"/>
            <a:r>
              <a:rPr lang="en-US" sz="1900" dirty="0"/>
              <a:t>Children born to HCV-infected women</a:t>
            </a:r>
          </a:p>
          <a:p>
            <a:pPr lvl="1"/>
            <a:r>
              <a:rPr lang="en-US" sz="1900" dirty="0"/>
              <a:t>Prior recipients of transfusions or organ transplants, including persons who:</a:t>
            </a:r>
          </a:p>
          <a:p>
            <a:pPr lvl="2"/>
            <a:r>
              <a:rPr lang="en-US" sz="1900" dirty="0"/>
              <a:t>were notified that they received blood from a donor who later tested positive for HCV infection</a:t>
            </a:r>
          </a:p>
          <a:p>
            <a:pPr lvl="2"/>
            <a:r>
              <a:rPr lang="en-US" sz="1900" dirty="0" smtClean="0"/>
              <a:t>Transfusion or transplant before </a:t>
            </a:r>
            <a:r>
              <a:rPr lang="en-US" sz="1900" dirty="0"/>
              <a:t>July 1992</a:t>
            </a:r>
          </a:p>
          <a:p>
            <a:pPr lvl="2"/>
            <a:r>
              <a:rPr lang="en-US" sz="1900" dirty="0"/>
              <a:t>received clotting factor concentrates produced before 1987</a:t>
            </a:r>
          </a:p>
          <a:p>
            <a:pPr lvl="1"/>
            <a:r>
              <a:rPr lang="en-US" sz="1900" dirty="0"/>
              <a:t>Persons who were ever incarcerated</a:t>
            </a:r>
          </a:p>
          <a:p>
            <a:pPr lvl="1"/>
            <a:endParaRPr lang="en-US" dirty="0"/>
          </a:p>
        </p:txBody>
      </p:sp>
      <p:sp>
        <p:nvSpPr>
          <p:cNvPr id="5" name="Footer Placeholder 4"/>
          <p:cNvSpPr>
            <a:spLocks noGrp="1"/>
          </p:cNvSpPr>
          <p:nvPr>
            <p:ph type="ftr" sz="quarter" idx="11"/>
          </p:nvPr>
        </p:nvSpPr>
        <p:spPr/>
        <p:txBody>
          <a:bodyPr/>
          <a:lstStyle/>
          <a:p>
            <a:r>
              <a:rPr lang="en-US" smtClean="0"/>
              <a:t>USPSTF and ASLD Recommendations</a:t>
            </a:r>
            <a:endParaRPr lang="en-US"/>
          </a:p>
        </p:txBody>
      </p:sp>
      <p:sp>
        <p:nvSpPr>
          <p:cNvPr id="6" name="Slide Number Placeholder 5"/>
          <p:cNvSpPr>
            <a:spLocks noGrp="1"/>
          </p:cNvSpPr>
          <p:nvPr>
            <p:ph type="sldNum" sz="quarter" idx="12"/>
          </p:nvPr>
        </p:nvSpPr>
        <p:spPr/>
        <p:txBody>
          <a:bodyPr/>
          <a:lstStyle/>
          <a:p>
            <a:fld id="{F189695A-FEA4-4C98-9712-F3C86135C219}" type="slidenum">
              <a:rPr lang="en-US" smtClean="0"/>
              <a:t>21</a:t>
            </a:fld>
            <a:endParaRPr lang="en-US"/>
          </a:p>
        </p:txBody>
      </p:sp>
    </p:spTree>
    <p:extLst>
      <p:ext uri="{BB962C8B-B14F-4D97-AF65-F5344CB8AC3E}">
        <p14:creationId xmlns:p14="http://schemas.microsoft.com/office/powerpoint/2010/main" val="2004600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a:lnSpc>
                <a:spcPct val="100000"/>
              </a:lnSpc>
            </a:pPr>
            <a:r>
              <a:rPr lang="en-US" sz="4000" dirty="0" smtClean="0"/>
              <a:t>HCV Screening Recommendations</a:t>
            </a:r>
            <a:endParaRPr lang="en-US" sz="4000" dirty="0"/>
          </a:p>
        </p:txBody>
      </p:sp>
      <p:sp>
        <p:nvSpPr>
          <p:cNvPr id="3" name="Content Placeholder 2"/>
          <p:cNvSpPr>
            <a:spLocks noGrp="1"/>
          </p:cNvSpPr>
          <p:nvPr>
            <p:ph idx="1"/>
          </p:nvPr>
        </p:nvSpPr>
        <p:spPr>
          <a:xfrm>
            <a:off x="457200" y="1143000"/>
            <a:ext cx="8229600" cy="5410200"/>
          </a:xfrm>
        </p:spPr>
        <p:txBody>
          <a:bodyPr>
            <a:normAutofit/>
          </a:bodyPr>
          <a:lstStyle/>
          <a:p>
            <a:r>
              <a:rPr lang="en-US" i="1" dirty="0"/>
              <a:t>Other</a:t>
            </a:r>
            <a:endParaRPr lang="en-US" dirty="0"/>
          </a:p>
          <a:p>
            <a:pPr lvl="1"/>
            <a:r>
              <a:rPr lang="en-US" sz="1800" dirty="0"/>
              <a:t>HIV infection</a:t>
            </a:r>
          </a:p>
          <a:p>
            <a:pPr lvl="1"/>
            <a:r>
              <a:rPr lang="en-US" sz="1800" dirty="0"/>
              <a:t>Unexplained chronic liver disease and chronic hepatitis </a:t>
            </a:r>
            <a:endParaRPr lang="en-US" sz="1800" dirty="0" smtClean="0"/>
          </a:p>
          <a:p>
            <a:pPr lvl="1"/>
            <a:r>
              <a:rPr lang="en-US" sz="1800" dirty="0" smtClean="0"/>
              <a:t>Solid </a:t>
            </a:r>
            <a:r>
              <a:rPr lang="en-US" sz="1800" dirty="0"/>
              <a:t>organ donors (deceased and living)</a:t>
            </a:r>
          </a:p>
          <a:p>
            <a:r>
              <a:rPr lang="en-US" dirty="0" smtClean="0"/>
              <a:t>Annual Screening Recommended:</a:t>
            </a:r>
          </a:p>
          <a:p>
            <a:pPr lvl="1"/>
            <a:r>
              <a:rPr lang="en-US" sz="1800" dirty="0" smtClean="0"/>
              <a:t>Injection Drug Users </a:t>
            </a:r>
          </a:p>
          <a:p>
            <a:pPr lvl="1"/>
            <a:r>
              <a:rPr lang="en-US" sz="1800" dirty="0" smtClean="0"/>
              <a:t>HIV+ MSM</a:t>
            </a:r>
          </a:p>
          <a:p>
            <a:pPr marL="400050"/>
            <a:r>
              <a:rPr lang="en-US" dirty="0" smtClean="0"/>
              <a:t>Screening with Antibody unless:</a:t>
            </a:r>
          </a:p>
          <a:p>
            <a:pPr marL="800100" lvl="1"/>
            <a:r>
              <a:rPr lang="en-US" sz="1800" dirty="0" smtClean="0"/>
              <a:t>History of prior HCV infection and suspect reinfection</a:t>
            </a:r>
          </a:p>
          <a:p>
            <a:pPr marL="800100" lvl="1"/>
            <a:r>
              <a:rPr lang="en-US" sz="1800" dirty="0" smtClean="0"/>
              <a:t>Acute liver disease present and recent exposure</a:t>
            </a:r>
          </a:p>
          <a:p>
            <a:pPr marL="800100" lvl="1"/>
            <a:r>
              <a:rPr lang="en-US" sz="1800" dirty="0" smtClean="0"/>
              <a:t>Immunodeficiency </a:t>
            </a:r>
          </a:p>
          <a:p>
            <a:pPr marL="400050"/>
            <a:r>
              <a:rPr lang="en-US" dirty="0" smtClean="0"/>
              <a:t>If screen positive, ensure quantitative RNA to see if infection present and counsel on need for expert staging, care and how to maintain health</a:t>
            </a:r>
            <a:endParaRPr lang="en-US" dirty="0"/>
          </a:p>
        </p:txBody>
      </p:sp>
      <p:sp>
        <p:nvSpPr>
          <p:cNvPr id="4" name="Slide Number Placeholder 3"/>
          <p:cNvSpPr>
            <a:spLocks noGrp="1"/>
          </p:cNvSpPr>
          <p:nvPr>
            <p:ph type="sldNum" sz="quarter" idx="12"/>
          </p:nvPr>
        </p:nvSpPr>
        <p:spPr/>
        <p:txBody>
          <a:bodyPr/>
          <a:lstStyle/>
          <a:p>
            <a:fld id="{F189695A-FEA4-4C98-9712-F3C86135C219}" type="slidenum">
              <a:rPr lang="en-US" smtClean="0"/>
              <a:t>22</a:t>
            </a:fld>
            <a:endParaRPr lang="en-US"/>
          </a:p>
        </p:txBody>
      </p:sp>
      <p:sp>
        <p:nvSpPr>
          <p:cNvPr id="5" name="Footer Placeholder 4"/>
          <p:cNvSpPr>
            <a:spLocks noGrp="1"/>
          </p:cNvSpPr>
          <p:nvPr>
            <p:ph type="ftr" sz="quarter" idx="11"/>
          </p:nvPr>
        </p:nvSpPr>
        <p:spPr/>
        <p:txBody>
          <a:bodyPr/>
          <a:lstStyle/>
          <a:p>
            <a:r>
              <a:rPr lang="en-US" smtClean="0"/>
              <a:t>USPSTF and ASLD Recommendations</a:t>
            </a:r>
            <a:endParaRPr lang="en-US"/>
          </a:p>
        </p:txBody>
      </p:sp>
    </p:spTree>
    <p:extLst>
      <p:ext uri="{BB962C8B-B14F-4D97-AF65-F5344CB8AC3E}">
        <p14:creationId xmlns:p14="http://schemas.microsoft.com/office/powerpoint/2010/main" val="1391465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AF9C57-3DD5-4A95-9837-FD635FC25074}" type="slidenum">
              <a:rPr lang="en-US"/>
              <a:pPr/>
              <a:t>23</a:t>
            </a:fld>
            <a:endParaRPr lang="en-US"/>
          </a:p>
        </p:txBody>
      </p:sp>
      <p:sp>
        <p:nvSpPr>
          <p:cNvPr id="124930" name="Rectangle 2"/>
          <p:cNvSpPr>
            <a:spLocks noGrp="1"/>
          </p:cNvSpPr>
          <p:nvPr>
            <p:ph type="title" idx="4294967295"/>
          </p:nvPr>
        </p:nvSpPr>
        <p:spPr>
          <a:xfrm>
            <a:off x="1066800" y="228600"/>
            <a:ext cx="7620000" cy="1143000"/>
          </a:xfrm>
        </p:spPr>
        <p:txBody>
          <a:bodyPr lIns="0" rIns="0" bIns="0" anchor="b" anchorCtr="0"/>
          <a:lstStyle/>
          <a:p>
            <a:pPr>
              <a:lnSpc>
                <a:spcPct val="100000"/>
              </a:lnSpc>
            </a:pPr>
            <a:r>
              <a:rPr lang="en-US" sz="3500" dirty="0"/>
              <a:t>The HIV Test Is Positive: </a:t>
            </a:r>
            <a:r>
              <a:rPr lang="en-US" sz="3500" dirty="0" smtClean="0"/>
              <a:t/>
            </a:r>
            <a:br>
              <a:rPr lang="en-US" sz="3500" dirty="0" smtClean="0"/>
            </a:br>
            <a:r>
              <a:rPr lang="en-US" sz="3500" dirty="0" smtClean="0"/>
              <a:t>What does Care involve? </a:t>
            </a:r>
            <a:endParaRPr lang="en-US" sz="3500" dirty="0"/>
          </a:p>
        </p:txBody>
      </p:sp>
      <p:sp>
        <p:nvSpPr>
          <p:cNvPr id="124931" name="Rectangle 3"/>
          <p:cNvSpPr>
            <a:spLocks noGrp="1"/>
          </p:cNvSpPr>
          <p:nvPr>
            <p:ph type="body" idx="4294967295"/>
          </p:nvPr>
        </p:nvSpPr>
        <p:spPr>
          <a:xfrm>
            <a:off x="990600" y="1600200"/>
            <a:ext cx="7848600" cy="4876800"/>
          </a:xfrm>
        </p:spPr>
        <p:txBody>
          <a:bodyPr>
            <a:normAutofit fontScale="92500" lnSpcReduction="10000"/>
          </a:bodyPr>
          <a:lstStyle/>
          <a:p>
            <a:pPr marL="273050" indent="-273050"/>
            <a:r>
              <a:rPr lang="en-US" sz="2400" b="1" dirty="0"/>
              <a:t>Medical history</a:t>
            </a:r>
            <a:r>
              <a:rPr lang="en-US" sz="2400" dirty="0"/>
              <a:t> (previous testing, reason for testing, symptom assessment, past medical and psychiatric history, medications, review of systems, growth and development, immunization, nutrition, when and how infected) </a:t>
            </a:r>
          </a:p>
          <a:p>
            <a:pPr marL="273050" indent="-273050"/>
            <a:r>
              <a:rPr lang="en-US" sz="2400" b="1" dirty="0"/>
              <a:t>Coping - Social history</a:t>
            </a:r>
            <a:r>
              <a:rPr lang="en-US" sz="2400" dirty="0"/>
              <a:t> (living situation, social support, disclosure of status </a:t>
            </a:r>
            <a:r>
              <a:rPr lang="en-US" sz="2400" dirty="0" err="1"/>
              <a:t>genogram</a:t>
            </a:r>
            <a:r>
              <a:rPr lang="en-US" sz="2400" dirty="0"/>
              <a:t>, school, employment, legal status, entitlements, violence or abuse history)</a:t>
            </a:r>
          </a:p>
          <a:p>
            <a:pPr marL="273050" indent="-273050"/>
            <a:r>
              <a:rPr lang="en-US" sz="2400" b="1" dirty="0"/>
              <a:t>Sexual risk assessment</a:t>
            </a:r>
            <a:r>
              <a:rPr lang="en-US" sz="2400" dirty="0"/>
              <a:t> (voluntary debut, recent and current sexual partners (gender, practices, use of barriers, disclosure status, contraceptive use and plans, sexually transmitted disease history, partner status)</a:t>
            </a:r>
          </a:p>
          <a:p>
            <a:pPr marL="273050" indent="-273050"/>
            <a:r>
              <a:rPr lang="en-US" sz="2400" b="1" dirty="0"/>
              <a:t>Substance and tobacco use</a:t>
            </a:r>
            <a:r>
              <a:rPr lang="en-US" sz="2400" dirty="0"/>
              <a:t> and treatment history</a:t>
            </a:r>
          </a:p>
          <a:p>
            <a:pPr marL="273050" indent="-273050">
              <a:buFont typeface="Wingdings" pitchFamily="2" charset="2"/>
              <a:buNone/>
            </a:pPr>
            <a:endParaRPr lang="en-US" sz="2400" dirty="0"/>
          </a:p>
          <a:p>
            <a:pPr marL="273050" indent="-273050"/>
            <a:endParaRPr lang="en-US" dirty="0"/>
          </a:p>
        </p:txBody>
      </p:sp>
    </p:spTree>
    <p:extLst>
      <p:ext uri="{BB962C8B-B14F-4D97-AF65-F5344CB8AC3E}">
        <p14:creationId xmlns:p14="http://schemas.microsoft.com/office/powerpoint/2010/main" val="17498564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0"/>
            <a:ext cx="8229600" cy="990600"/>
          </a:xfrm>
        </p:spPr>
        <p:txBody>
          <a:bodyPr/>
          <a:lstStyle/>
          <a:p>
            <a:pPr>
              <a:lnSpc>
                <a:spcPct val="100000"/>
              </a:lnSpc>
            </a:pPr>
            <a:r>
              <a:rPr lang="en-US" sz="4600" dirty="0"/>
              <a:t>What </a:t>
            </a:r>
            <a:r>
              <a:rPr lang="en-US" sz="4600" dirty="0" smtClean="0"/>
              <a:t>does the Team do Next</a:t>
            </a:r>
            <a:r>
              <a:rPr lang="en-US" sz="4600" dirty="0"/>
              <a:t>?</a:t>
            </a:r>
          </a:p>
        </p:txBody>
      </p:sp>
      <p:sp>
        <p:nvSpPr>
          <p:cNvPr id="126979" name="Rectangle 3"/>
          <p:cNvSpPr>
            <a:spLocks noGrp="1" noChangeArrowheads="1"/>
          </p:cNvSpPr>
          <p:nvPr>
            <p:ph idx="1"/>
          </p:nvPr>
        </p:nvSpPr>
        <p:spPr>
          <a:xfrm>
            <a:off x="762000" y="1219200"/>
            <a:ext cx="7924800" cy="4906963"/>
          </a:xfrm>
        </p:spPr>
        <p:txBody>
          <a:bodyPr>
            <a:normAutofit lnSpcReduction="10000"/>
          </a:bodyPr>
          <a:lstStyle/>
          <a:p>
            <a:r>
              <a:rPr lang="en-US" dirty="0" smtClean="0"/>
              <a:t>Support and Education and linkage to care</a:t>
            </a:r>
            <a:endParaRPr lang="en-US" dirty="0"/>
          </a:p>
          <a:p>
            <a:endParaRPr lang="en-US" dirty="0"/>
          </a:p>
          <a:p>
            <a:r>
              <a:rPr lang="en-US" dirty="0"/>
              <a:t>Physical </a:t>
            </a:r>
            <a:r>
              <a:rPr lang="en-US" dirty="0" smtClean="0"/>
              <a:t>Exam</a:t>
            </a:r>
            <a:endParaRPr lang="en-US" dirty="0"/>
          </a:p>
          <a:p>
            <a:endParaRPr lang="en-US" dirty="0"/>
          </a:p>
          <a:p>
            <a:r>
              <a:rPr lang="en-US" dirty="0"/>
              <a:t>Laboratory and other testing</a:t>
            </a:r>
          </a:p>
          <a:p>
            <a:endParaRPr lang="en-US" dirty="0"/>
          </a:p>
          <a:p>
            <a:r>
              <a:rPr lang="en-US" dirty="0" smtClean="0"/>
              <a:t>Prevention: Risk reduction, immunization, nutrition, physical activity, </a:t>
            </a:r>
            <a:r>
              <a:rPr lang="en-US" dirty="0"/>
              <a:t> </a:t>
            </a:r>
            <a:r>
              <a:rPr lang="en-US" dirty="0" smtClean="0"/>
              <a:t>tobacco and substance use </a:t>
            </a:r>
          </a:p>
          <a:p>
            <a:pPr>
              <a:buNone/>
            </a:pPr>
            <a:endParaRPr lang="en-US" dirty="0"/>
          </a:p>
          <a:p>
            <a:r>
              <a:rPr lang="en-US" dirty="0" smtClean="0"/>
              <a:t>Time for Questions and Answers and Resources</a:t>
            </a:r>
          </a:p>
          <a:p>
            <a:endParaRPr lang="en-US" dirty="0" smtClean="0"/>
          </a:p>
          <a:p>
            <a:r>
              <a:rPr lang="en-US" dirty="0" smtClean="0"/>
              <a:t>Client-centered Team approach helps</a:t>
            </a:r>
            <a:endParaRPr lang="en-US" dirty="0"/>
          </a:p>
        </p:txBody>
      </p:sp>
      <p:sp>
        <p:nvSpPr>
          <p:cNvPr id="4" name="Slide Number Placeholder 5"/>
          <p:cNvSpPr>
            <a:spLocks noGrp="1"/>
          </p:cNvSpPr>
          <p:nvPr>
            <p:ph type="sldNum" sz="quarter" idx="12"/>
          </p:nvPr>
        </p:nvSpPr>
        <p:spPr/>
        <p:txBody>
          <a:bodyPr/>
          <a:lstStyle/>
          <a:p>
            <a:fld id="{FBFD1760-7E55-420E-8993-C497597555A9}" type="slidenum">
              <a:rPr lang="en-US"/>
              <a:pPr/>
              <a:t>24</a:t>
            </a:fld>
            <a:endParaRPr lang="en-US"/>
          </a:p>
        </p:txBody>
      </p:sp>
    </p:spTree>
    <p:extLst>
      <p:ext uri="{BB962C8B-B14F-4D97-AF65-F5344CB8AC3E}">
        <p14:creationId xmlns:p14="http://schemas.microsoft.com/office/powerpoint/2010/main" val="249025883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3"/>
          <p:cNvSpPr>
            <a:spLocks noGrp="1"/>
          </p:cNvSpPr>
          <p:nvPr>
            <p:ph type="sldNum" sz="quarter" idx="12"/>
          </p:nvPr>
        </p:nvSpPr>
        <p:spPr/>
        <p:txBody>
          <a:bodyPr/>
          <a:lstStyle/>
          <a:p>
            <a:fld id="{9E59A7CA-8ABD-41A3-AAC2-BDD76CAC0EAD}" type="slidenum">
              <a:rPr lang="en-US"/>
              <a:pPr/>
              <a:t>25</a:t>
            </a:fld>
            <a:endParaRPr lang="en-US"/>
          </a:p>
        </p:txBody>
      </p:sp>
      <p:graphicFrame>
        <p:nvGraphicFramePr>
          <p:cNvPr id="136194" name="Object 2"/>
          <p:cNvGraphicFramePr>
            <a:graphicFrameLocks noGrp="1" noChangeAspect="1"/>
          </p:cNvGraphicFramePr>
          <p:nvPr>
            <p:ph type="chart" idx="4294967295"/>
          </p:nvPr>
        </p:nvGraphicFramePr>
        <p:xfrm>
          <a:off x="990600" y="1524000"/>
          <a:ext cx="7543800" cy="4800600"/>
        </p:xfrm>
        <a:graphic>
          <a:graphicData uri="http://schemas.openxmlformats.org/presentationml/2006/ole">
            <mc:AlternateContent xmlns:mc="http://schemas.openxmlformats.org/markup-compatibility/2006">
              <mc:Choice xmlns:v="urn:schemas-microsoft-com:vml" Requires="v">
                <p:oleObj spid="_x0000_s2079" name="Chart" r:id="rId3" imgW="7772400" imgH="4114800" progId="MSGraph.Chart.8">
                  <p:embed followColorScheme="full"/>
                </p:oleObj>
              </mc:Choice>
              <mc:Fallback>
                <p:oleObj name="Chart" r:id="rId3" imgW="7772400" imgH="4114800" progId="MSGraph.Chart.8">
                  <p:embed followColorScheme="full"/>
                  <p:pic>
                    <p:nvPicPr>
                      <p:cNvPr id="0" name=""/>
                      <p:cNvPicPr>
                        <a:picLocks noGrp="1" noChangeAspect="1" noChangeArrowheads="1"/>
                      </p:cNvPicPr>
                      <p:nvPr/>
                    </p:nvPicPr>
                    <p:blipFill>
                      <a:blip r:embed="rId4"/>
                      <a:srcRect/>
                      <a:stretch>
                        <a:fillRect/>
                      </a:stretch>
                    </p:blipFill>
                    <p:spPr bwMode="auto">
                      <a:xfrm>
                        <a:off x="990600" y="1524000"/>
                        <a:ext cx="75438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6217" name="Rectangle 25"/>
          <p:cNvSpPr>
            <a:spLocks noGrp="1" noChangeArrowheads="1"/>
          </p:cNvSpPr>
          <p:nvPr>
            <p:ph type="title" idx="4294967295"/>
          </p:nvPr>
        </p:nvSpPr>
        <p:spPr>
          <a:xfrm>
            <a:off x="669925" y="228600"/>
            <a:ext cx="7864475" cy="1219200"/>
          </a:xfrm>
          <a:noFill/>
        </p:spPr>
        <p:txBody>
          <a:bodyPr lIns="92075" tIns="46038" rIns="92075" bIns="46038" anchor="b" anchorCtr="0"/>
          <a:lstStyle/>
          <a:p>
            <a:pPr>
              <a:lnSpc>
                <a:spcPct val="100000"/>
              </a:lnSpc>
            </a:pPr>
            <a:r>
              <a:rPr lang="en-US" sz="3600" dirty="0" smtClean="0"/>
              <a:t>Explaining HIV</a:t>
            </a:r>
            <a:endParaRPr lang="en-US" dirty="0"/>
          </a:p>
        </p:txBody>
      </p:sp>
      <p:sp>
        <p:nvSpPr>
          <p:cNvPr id="136195" name="Line 3"/>
          <p:cNvSpPr>
            <a:spLocks noChangeShapeType="1"/>
          </p:cNvSpPr>
          <p:nvPr/>
        </p:nvSpPr>
        <p:spPr bwMode="auto">
          <a:xfrm>
            <a:off x="2362200" y="3886200"/>
            <a:ext cx="533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196" name="Line 4"/>
          <p:cNvSpPr>
            <a:spLocks noChangeShapeType="1"/>
          </p:cNvSpPr>
          <p:nvPr/>
        </p:nvSpPr>
        <p:spPr bwMode="auto">
          <a:xfrm>
            <a:off x="2895600" y="4114800"/>
            <a:ext cx="304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197" name="Line 5"/>
          <p:cNvSpPr>
            <a:spLocks noChangeShapeType="1"/>
          </p:cNvSpPr>
          <p:nvPr/>
        </p:nvSpPr>
        <p:spPr bwMode="auto">
          <a:xfrm flipV="1">
            <a:off x="3200400" y="4191000"/>
            <a:ext cx="304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198" name="Line 6"/>
          <p:cNvSpPr>
            <a:spLocks noChangeShapeType="1"/>
          </p:cNvSpPr>
          <p:nvPr/>
        </p:nvSpPr>
        <p:spPr bwMode="auto">
          <a:xfrm>
            <a:off x="3505200" y="4191000"/>
            <a:ext cx="28956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199" name="Line 7"/>
          <p:cNvSpPr>
            <a:spLocks noChangeShapeType="1"/>
          </p:cNvSpPr>
          <p:nvPr/>
        </p:nvSpPr>
        <p:spPr bwMode="auto">
          <a:xfrm>
            <a:off x="6400800" y="5029200"/>
            <a:ext cx="16764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200" name="Text Box 8"/>
          <p:cNvSpPr txBox="1">
            <a:spLocks noChangeArrowheads="1"/>
          </p:cNvSpPr>
          <p:nvPr/>
        </p:nvSpPr>
        <p:spPr bwMode="auto">
          <a:xfrm>
            <a:off x="4648200" y="42672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1400">
                <a:latin typeface="Times New Roman" pitchFamily="18" charset="0"/>
              </a:rPr>
              <a:t>CD4 cell count</a:t>
            </a:r>
          </a:p>
        </p:txBody>
      </p:sp>
      <p:sp>
        <p:nvSpPr>
          <p:cNvPr id="136201" name="Text Box 9"/>
          <p:cNvSpPr txBox="1">
            <a:spLocks noChangeArrowheads="1"/>
          </p:cNvSpPr>
          <p:nvPr/>
        </p:nvSpPr>
        <p:spPr bwMode="auto">
          <a:xfrm>
            <a:off x="2514600" y="5943600"/>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1400" b="1">
                <a:latin typeface="Times New Roman" pitchFamily="18" charset="0"/>
              </a:rPr>
              <a:t>4-8 Weeks</a:t>
            </a:r>
            <a:endParaRPr lang="en-US" sz="1200">
              <a:latin typeface="Times New Roman" pitchFamily="18" charset="0"/>
            </a:endParaRPr>
          </a:p>
        </p:txBody>
      </p:sp>
      <p:sp>
        <p:nvSpPr>
          <p:cNvPr id="136202" name="Line 10"/>
          <p:cNvSpPr>
            <a:spLocks noChangeShapeType="1"/>
          </p:cNvSpPr>
          <p:nvPr/>
        </p:nvSpPr>
        <p:spPr bwMode="auto">
          <a:xfrm>
            <a:off x="2438400" y="5943600"/>
            <a:ext cx="11430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6203" name="Line 11"/>
          <p:cNvSpPr>
            <a:spLocks noChangeShapeType="1"/>
          </p:cNvSpPr>
          <p:nvPr/>
        </p:nvSpPr>
        <p:spPr bwMode="auto">
          <a:xfrm>
            <a:off x="3657600" y="5943600"/>
            <a:ext cx="28956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6204" name="Line 12"/>
          <p:cNvSpPr>
            <a:spLocks noChangeShapeType="1"/>
          </p:cNvSpPr>
          <p:nvPr/>
        </p:nvSpPr>
        <p:spPr bwMode="auto">
          <a:xfrm>
            <a:off x="6629400" y="5943600"/>
            <a:ext cx="14478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6205" name="Text Box 13"/>
          <p:cNvSpPr txBox="1">
            <a:spLocks noChangeArrowheads="1"/>
          </p:cNvSpPr>
          <p:nvPr/>
        </p:nvSpPr>
        <p:spPr bwMode="auto">
          <a:xfrm>
            <a:off x="4495800" y="594360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1400" b="1">
                <a:latin typeface="Times New Roman" pitchFamily="18" charset="0"/>
              </a:rPr>
              <a:t>Up to 12 Years</a:t>
            </a:r>
          </a:p>
        </p:txBody>
      </p:sp>
      <p:sp>
        <p:nvSpPr>
          <p:cNvPr id="136206" name="Text Box 14"/>
          <p:cNvSpPr txBox="1">
            <a:spLocks noChangeArrowheads="1"/>
          </p:cNvSpPr>
          <p:nvPr/>
        </p:nvSpPr>
        <p:spPr bwMode="auto">
          <a:xfrm>
            <a:off x="6934200" y="59436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1400" b="1">
                <a:latin typeface="Times New Roman" pitchFamily="18" charset="0"/>
              </a:rPr>
              <a:t>2-3 Years</a:t>
            </a:r>
          </a:p>
        </p:txBody>
      </p:sp>
      <p:sp>
        <p:nvSpPr>
          <p:cNvPr id="136207" name="Text Box 15"/>
          <p:cNvSpPr txBox="1">
            <a:spLocks noChangeArrowheads="1"/>
          </p:cNvSpPr>
          <p:nvPr/>
        </p:nvSpPr>
        <p:spPr bwMode="auto">
          <a:xfrm flipV="1">
            <a:off x="1066800" y="1905000"/>
            <a:ext cx="4286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1600" b="1">
                <a:latin typeface="Times New Roman" pitchFamily="18" charset="0"/>
              </a:rPr>
              <a:t>CD4 Cell Count (</a:t>
            </a:r>
            <a:r>
              <a:rPr lang="en-US" sz="1600">
                <a:latin typeface="Times New Roman" pitchFamily="18" charset="0"/>
              </a:rPr>
              <a:t>cells/mm³)</a:t>
            </a:r>
          </a:p>
        </p:txBody>
      </p:sp>
      <p:sp>
        <p:nvSpPr>
          <p:cNvPr id="136208" name="Text Box 16"/>
          <p:cNvSpPr txBox="1">
            <a:spLocks noChangeArrowheads="1"/>
          </p:cNvSpPr>
          <p:nvPr/>
        </p:nvSpPr>
        <p:spPr bwMode="auto">
          <a:xfrm>
            <a:off x="1447800" y="37338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b="1">
                <a:latin typeface="Times New Roman" pitchFamily="18" charset="0"/>
              </a:rPr>
              <a:t>1,000</a:t>
            </a:r>
          </a:p>
        </p:txBody>
      </p:sp>
      <p:sp>
        <p:nvSpPr>
          <p:cNvPr id="136209" name="Text Box 17"/>
          <p:cNvSpPr txBox="1">
            <a:spLocks noChangeArrowheads="1"/>
          </p:cNvSpPr>
          <p:nvPr/>
        </p:nvSpPr>
        <p:spPr bwMode="auto">
          <a:xfrm>
            <a:off x="1524000" y="44958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b="1">
                <a:latin typeface="Times New Roman" pitchFamily="18" charset="0"/>
              </a:rPr>
              <a:t>500</a:t>
            </a:r>
          </a:p>
        </p:txBody>
      </p:sp>
      <p:sp>
        <p:nvSpPr>
          <p:cNvPr id="136210" name="Line 18"/>
          <p:cNvSpPr>
            <a:spLocks noChangeShapeType="1"/>
          </p:cNvSpPr>
          <p:nvPr/>
        </p:nvSpPr>
        <p:spPr bwMode="auto">
          <a:xfrm>
            <a:off x="3276600" y="3581400"/>
            <a:ext cx="3352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6211" name="Line 19"/>
          <p:cNvSpPr>
            <a:spLocks noChangeShapeType="1"/>
          </p:cNvSpPr>
          <p:nvPr/>
        </p:nvSpPr>
        <p:spPr bwMode="auto">
          <a:xfrm>
            <a:off x="6629400" y="3581400"/>
            <a:ext cx="1447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6212" name="Text Box 20"/>
          <p:cNvSpPr txBox="1">
            <a:spLocks noChangeArrowheads="1"/>
          </p:cNvSpPr>
          <p:nvPr/>
        </p:nvSpPr>
        <p:spPr bwMode="auto">
          <a:xfrm>
            <a:off x="3505200" y="3124200"/>
            <a:ext cx="297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1600" b="1">
                <a:latin typeface="Times New Roman" pitchFamily="18" charset="0"/>
              </a:rPr>
              <a:t>Asymptomatic HIV Infection</a:t>
            </a:r>
            <a:endParaRPr lang="en-US" sz="1600">
              <a:latin typeface="Times New Roman" pitchFamily="18" charset="0"/>
            </a:endParaRPr>
          </a:p>
        </p:txBody>
      </p:sp>
      <p:sp>
        <p:nvSpPr>
          <p:cNvPr id="136213" name="Text Box 21"/>
          <p:cNvSpPr txBox="1">
            <a:spLocks noChangeArrowheads="1"/>
          </p:cNvSpPr>
          <p:nvPr/>
        </p:nvSpPr>
        <p:spPr bwMode="auto">
          <a:xfrm>
            <a:off x="7010400" y="31242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1600" b="1">
                <a:latin typeface="Times New Roman" pitchFamily="18" charset="0"/>
              </a:rPr>
              <a:t>AIDS</a:t>
            </a:r>
            <a:endParaRPr lang="en-US" sz="1600">
              <a:latin typeface="Times New Roman" pitchFamily="18" charset="0"/>
            </a:endParaRPr>
          </a:p>
        </p:txBody>
      </p:sp>
      <p:sp>
        <p:nvSpPr>
          <p:cNvPr id="136214" name="Line 22"/>
          <p:cNvSpPr>
            <a:spLocks noChangeShapeType="1"/>
          </p:cNvSpPr>
          <p:nvPr/>
        </p:nvSpPr>
        <p:spPr bwMode="auto">
          <a:xfrm>
            <a:off x="2438400" y="3124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6215" name="Text Box 23"/>
          <p:cNvSpPr txBox="1">
            <a:spLocks noChangeArrowheads="1"/>
          </p:cNvSpPr>
          <p:nvPr/>
        </p:nvSpPr>
        <p:spPr bwMode="auto">
          <a:xfrm>
            <a:off x="2133600" y="25908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1200">
                <a:latin typeface="Times New Roman" pitchFamily="18" charset="0"/>
              </a:rPr>
              <a:t>Acute Infection</a:t>
            </a:r>
            <a:endParaRPr lang="en-US" sz="1000">
              <a:latin typeface="Times New Roman" pitchFamily="18" charset="0"/>
            </a:endParaRPr>
          </a:p>
        </p:txBody>
      </p:sp>
      <p:sp>
        <p:nvSpPr>
          <p:cNvPr id="136216" name="Text Box 24"/>
          <p:cNvSpPr txBox="1">
            <a:spLocks noChangeArrowheads="1"/>
          </p:cNvSpPr>
          <p:nvPr/>
        </p:nvSpPr>
        <p:spPr bwMode="auto">
          <a:xfrm>
            <a:off x="669925" y="346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sz="2400">
              <a:latin typeface="Times New Roman" pitchFamily="18" charset="0"/>
            </a:endParaRPr>
          </a:p>
        </p:txBody>
      </p:sp>
      <p:sp>
        <p:nvSpPr>
          <p:cNvPr id="136218" name="Line 26"/>
          <p:cNvSpPr>
            <a:spLocks noChangeShapeType="1"/>
          </p:cNvSpPr>
          <p:nvPr/>
        </p:nvSpPr>
        <p:spPr bwMode="auto">
          <a:xfrm flipV="1">
            <a:off x="2286000" y="3124200"/>
            <a:ext cx="0" cy="2743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6219" name="Line 27"/>
          <p:cNvSpPr>
            <a:spLocks noChangeShapeType="1"/>
          </p:cNvSpPr>
          <p:nvPr/>
        </p:nvSpPr>
        <p:spPr bwMode="auto">
          <a:xfrm>
            <a:off x="2286000" y="5867400"/>
            <a:ext cx="5867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6220" name="Text Box 28"/>
          <p:cNvSpPr txBox="1">
            <a:spLocks noChangeArrowheads="1"/>
          </p:cNvSpPr>
          <p:nvPr/>
        </p:nvSpPr>
        <p:spPr bwMode="auto">
          <a:xfrm>
            <a:off x="4572000" y="6400800"/>
            <a:ext cx="82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2400">
                <a:latin typeface="Times New Roman" pitchFamily="18" charset="0"/>
              </a:rPr>
              <a:t>Time</a:t>
            </a:r>
          </a:p>
        </p:txBody>
      </p:sp>
      <p:sp>
        <p:nvSpPr>
          <p:cNvPr id="136221" name="Text Box 29"/>
          <p:cNvSpPr txBox="1">
            <a:spLocks noChangeArrowheads="1"/>
          </p:cNvSpPr>
          <p:nvPr/>
        </p:nvSpPr>
        <p:spPr bwMode="auto">
          <a:xfrm>
            <a:off x="1524000" y="5029200"/>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b="1">
                <a:latin typeface="Times New Roman" pitchFamily="18" charset="0"/>
              </a:rPr>
              <a:t>200</a:t>
            </a:r>
            <a:endParaRPr lang="en-US" sz="1600" b="1">
              <a:latin typeface="Times New Roman" pitchFamily="18" charset="0"/>
            </a:endParaRPr>
          </a:p>
        </p:txBody>
      </p:sp>
      <p:sp>
        <p:nvSpPr>
          <p:cNvPr id="136222" name="Line 30"/>
          <p:cNvSpPr>
            <a:spLocks noChangeShapeType="1"/>
          </p:cNvSpPr>
          <p:nvPr/>
        </p:nvSpPr>
        <p:spPr bwMode="auto">
          <a:xfrm>
            <a:off x="2133600" y="388620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6223" name="Line 31"/>
          <p:cNvSpPr>
            <a:spLocks noChangeShapeType="1"/>
          </p:cNvSpPr>
          <p:nvPr/>
        </p:nvSpPr>
        <p:spPr bwMode="auto">
          <a:xfrm>
            <a:off x="2057400" y="4724400"/>
            <a:ext cx="22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6224" name="Line 32"/>
          <p:cNvSpPr>
            <a:spLocks noChangeShapeType="1"/>
          </p:cNvSpPr>
          <p:nvPr/>
        </p:nvSpPr>
        <p:spPr bwMode="auto">
          <a:xfrm>
            <a:off x="2057400" y="5181600"/>
            <a:ext cx="22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6225" name="Rectangle 33"/>
          <p:cNvSpPr>
            <a:spLocks noChangeArrowheads="1"/>
          </p:cNvSpPr>
          <p:nvPr/>
        </p:nvSpPr>
        <p:spPr bwMode="auto">
          <a:xfrm>
            <a:off x="2286000" y="5181600"/>
            <a:ext cx="6096000" cy="685800"/>
          </a:xfrm>
          <a:prstGeom prst="rect">
            <a:avLst/>
          </a:prstGeom>
          <a:solidFill>
            <a:srgbClr val="FF0066">
              <a:alpha val="50195"/>
            </a:srgb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ctr"/>
            <a:r>
              <a:rPr lang="en-US" sz="2400">
                <a:latin typeface="Times New Roman" pitchFamily="18" charset="0"/>
              </a:rPr>
              <a:t>high risk of opportunistic infections</a:t>
            </a:r>
          </a:p>
        </p:txBody>
      </p:sp>
    </p:spTree>
    <p:extLst>
      <p:ext uri="{BB962C8B-B14F-4D97-AF65-F5344CB8AC3E}">
        <p14:creationId xmlns:p14="http://schemas.microsoft.com/office/powerpoint/2010/main" val="361140021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219200" y="228600"/>
            <a:ext cx="7696200" cy="838200"/>
          </a:xfrm>
        </p:spPr>
        <p:txBody>
          <a:bodyPr>
            <a:normAutofit fontScale="90000"/>
          </a:bodyPr>
          <a:lstStyle/>
          <a:p>
            <a:pPr>
              <a:lnSpc>
                <a:spcPct val="100000"/>
              </a:lnSpc>
            </a:pPr>
            <a:r>
              <a:rPr lang="en-US" sz="3100" dirty="0"/>
              <a:t>Treatment Alters HIV Course </a:t>
            </a:r>
            <a:br>
              <a:rPr lang="en-US" sz="3100" dirty="0"/>
            </a:br>
            <a:r>
              <a:rPr lang="en-US" sz="2700" dirty="0"/>
              <a:t>(and maintains health and decreases transmission)</a:t>
            </a:r>
          </a:p>
        </p:txBody>
      </p:sp>
      <p:sp>
        <p:nvSpPr>
          <p:cNvPr id="10" name="Slide Number Placeholder 4"/>
          <p:cNvSpPr>
            <a:spLocks noGrp="1"/>
          </p:cNvSpPr>
          <p:nvPr>
            <p:ph type="sldNum" sz="quarter" idx="12"/>
          </p:nvPr>
        </p:nvSpPr>
        <p:spPr/>
        <p:txBody>
          <a:bodyPr/>
          <a:lstStyle/>
          <a:p>
            <a:fld id="{5AFE8414-2137-44B0-9BDA-3206912E1B4F}" type="slidenum">
              <a:rPr lang="en-US"/>
              <a:pPr/>
              <a:t>26</a:t>
            </a:fld>
            <a:endParaRPr lang="en-US"/>
          </a:p>
        </p:txBody>
      </p:sp>
      <p:pic>
        <p:nvPicPr>
          <p:cNvPr id="137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143000"/>
            <a:ext cx="7848600" cy="5029200"/>
          </a:xfrm>
          <a:prstGeom prst="rect">
            <a:avLst/>
          </a:prstGeom>
          <a:ln w="9525">
            <a:noFill/>
            <a:miter lim="800000"/>
            <a:headEnd/>
            <a:tailEnd/>
          </a:ln>
          <a:effectLst/>
          <a:extLst/>
        </p:spPr>
        <p:style>
          <a:lnRef idx="0">
            <a:scrgbClr r="0" g="0" b="0"/>
          </a:lnRef>
          <a:fillRef idx="1002">
            <a:schemeClr val="lt1"/>
          </a:fillRef>
          <a:effectRef idx="0">
            <a:scrgbClr r="0" g="0" b="0"/>
          </a:effectRef>
          <a:fontRef idx="major"/>
        </p:style>
      </p:pic>
      <p:sp>
        <p:nvSpPr>
          <p:cNvPr id="137220" name="Rectangle 4"/>
          <p:cNvSpPr>
            <a:spLocks noChangeArrowheads="1"/>
          </p:cNvSpPr>
          <p:nvPr/>
        </p:nvSpPr>
        <p:spPr bwMode="auto">
          <a:xfrm>
            <a:off x="1066800" y="6140450"/>
            <a:ext cx="7772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r>
              <a:rPr lang="en-US" sz="1600" dirty="0"/>
              <a:t>Fig. 1 - Changes in CD4 cell counts and plasma </a:t>
            </a:r>
            <a:r>
              <a:rPr lang="en-US" sz="1600" dirty="0" err="1"/>
              <a:t>viraemia</a:t>
            </a:r>
            <a:r>
              <a:rPr lang="en-US" sz="1600" dirty="0"/>
              <a:t> during HIV infection (modified </a:t>
            </a:r>
            <a:br>
              <a:rPr lang="en-US" sz="1600" dirty="0"/>
            </a:br>
            <a:r>
              <a:rPr lang="en-US" sz="1600" dirty="0"/>
              <a:t>from </a:t>
            </a:r>
            <a:r>
              <a:rPr lang="en-US" sz="1600" dirty="0" err="1"/>
              <a:t>Fauci</a:t>
            </a:r>
            <a:r>
              <a:rPr lang="en-US" sz="1600" dirty="0"/>
              <a:t>(</a:t>
            </a:r>
            <a:r>
              <a:rPr lang="en-US" sz="1600" dirty="0">
                <a:hlinkClick r:id="rId3"/>
              </a:rPr>
              <a:t>5</a:t>
            </a:r>
            <a:r>
              <a:rPr lang="en-US" sz="1600" dirty="0"/>
              <a:t>) with permission).. </a:t>
            </a:r>
            <a:r>
              <a:rPr lang="en-US" sz="1600" dirty="0" err="1"/>
              <a:t>Jolles</a:t>
            </a:r>
            <a:r>
              <a:rPr lang="en-US" sz="1600" dirty="0"/>
              <a:t>, S. et al. BMJ 1996;312:1243-1244 </a:t>
            </a:r>
          </a:p>
        </p:txBody>
      </p:sp>
      <p:sp>
        <p:nvSpPr>
          <p:cNvPr id="137221" name="Freeform 5"/>
          <p:cNvSpPr>
            <a:spLocks/>
          </p:cNvSpPr>
          <p:nvPr/>
        </p:nvSpPr>
        <p:spPr bwMode="auto">
          <a:xfrm>
            <a:off x="4191000" y="3200400"/>
            <a:ext cx="3124200" cy="762000"/>
          </a:xfrm>
          <a:custGeom>
            <a:avLst/>
            <a:gdLst>
              <a:gd name="T0" fmla="*/ 0 w 1968"/>
              <a:gd name="T1" fmla="*/ 480 h 480"/>
              <a:gd name="T2" fmla="*/ 750 w 1968"/>
              <a:gd name="T3" fmla="*/ 307 h 480"/>
              <a:gd name="T4" fmla="*/ 1043 w 1968"/>
              <a:gd name="T5" fmla="*/ 90 h 480"/>
              <a:gd name="T6" fmla="*/ 1798 w 1968"/>
              <a:gd name="T7" fmla="*/ 52 h 480"/>
              <a:gd name="T8" fmla="*/ 1968 w 1968"/>
              <a:gd name="T9" fmla="*/ 0 h 480"/>
            </a:gdLst>
            <a:ahLst/>
            <a:cxnLst>
              <a:cxn ang="0">
                <a:pos x="T0" y="T1"/>
              </a:cxn>
              <a:cxn ang="0">
                <a:pos x="T2" y="T3"/>
              </a:cxn>
              <a:cxn ang="0">
                <a:pos x="T4" y="T5"/>
              </a:cxn>
              <a:cxn ang="0">
                <a:pos x="T6" y="T7"/>
              </a:cxn>
              <a:cxn ang="0">
                <a:pos x="T8" y="T9"/>
              </a:cxn>
            </a:cxnLst>
            <a:rect l="0" t="0" r="r" b="b"/>
            <a:pathLst>
              <a:path w="1968" h="480">
                <a:moveTo>
                  <a:pt x="0" y="480"/>
                </a:moveTo>
                <a:lnTo>
                  <a:pt x="750" y="307"/>
                </a:lnTo>
                <a:lnTo>
                  <a:pt x="1043" y="90"/>
                </a:lnTo>
                <a:lnTo>
                  <a:pt x="1798" y="52"/>
                </a:lnTo>
                <a:lnTo>
                  <a:pt x="1968" y="0"/>
                </a:lnTo>
              </a:path>
            </a:pathLst>
          </a:custGeom>
          <a:noFill/>
          <a:ln w="57150">
            <a:solidFill>
              <a:srgbClr val="FF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222" name="Line 6"/>
          <p:cNvSpPr>
            <a:spLocks noChangeShapeType="1"/>
          </p:cNvSpPr>
          <p:nvPr/>
        </p:nvSpPr>
        <p:spPr bwMode="auto">
          <a:xfrm>
            <a:off x="4038600" y="5257800"/>
            <a:ext cx="381000" cy="228600"/>
          </a:xfrm>
          <a:prstGeom prst="line">
            <a:avLst/>
          </a:prstGeom>
          <a:noFill/>
          <a:ln w="5715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223" name="Line 7"/>
          <p:cNvSpPr>
            <a:spLocks noChangeShapeType="1"/>
          </p:cNvSpPr>
          <p:nvPr/>
        </p:nvSpPr>
        <p:spPr bwMode="auto">
          <a:xfrm>
            <a:off x="4572000" y="5410200"/>
            <a:ext cx="2743200" cy="0"/>
          </a:xfrm>
          <a:prstGeom prst="line">
            <a:avLst/>
          </a:prstGeom>
          <a:noFill/>
          <a:ln w="762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224" name="Text Box 8"/>
          <p:cNvSpPr txBox="1">
            <a:spLocks noChangeArrowheads="1"/>
          </p:cNvSpPr>
          <p:nvPr/>
        </p:nvSpPr>
        <p:spPr bwMode="auto">
          <a:xfrm>
            <a:off x="2057400" y="1865313"/>
            <a:ext cx="205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solidFill>
                  <a:srgbClr val="FF0066"/>
                </a:solidFill>
              </a:rPr>
              <a:t>Treatment Initiated</a:t>
            </a:r>
          </a:p>
        </p:txBody>
      </p:sp>
      <p:sp>
        <p:nvSpPr>
          <p:cNvPr id="137225" name="Line 9"/>
          <p:cNvSpPr>
            <a:spLocks noChangeShapeType="1"/>
          </p:cNvSpPr>
          <p:nvPr/>
        </p:nvSpPr>
        <p:spPr bwMode="auto">
          <a:xfrm>
            <a:off x="2667000" y="2514600"/>
            <a:ext cx="1371600" cy="144780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94794069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885C9D08-53FF-40FC-8C79-C3013856E897}" type="slidenum">
              <a:rPr lang="en-US"/>
              <a:pPr/>
              <a:t>27</a:t>
            </a:fld>
            <a:endParaRPr lang="en-US"/>
          </a:p>
        </p:txBody>
      </p:sp>
      <p:sp>
        <p:nvSpPr>
          <p:cNvPr id="128005" name="Rectangle 4"/>
          <p:cNvSpPr>
            <a:spLocks noGrp="1" noChangeArrowheads="1"/>
          </p:cNvSpPr>
          <p:nvPr>
            <p:ph type="title" idx="4294967295"/>
          </p:nvPr>
        </p:nvSpPr>
        <p:spPr>
          <a:xfrm>
            <a:off x="838200" y="152400"/>
            <a:ext cx="7543800" cy="685800"/>
          </a:xfrm>
        </p:spPr>
        <p:txBody>
          <a:bodyPr lIns="90488" tIns="44450" rIns="90488" bIns="44450" anchor="b" anchorCtr="0">
            <a:normAutofit/>
          </a:bodyPr>
          <a:lstStyle/>
          <a:p>
            <a:pPr>
              <a:lnSpc>
                <a:spcPct val="100000"/>
              </a:lnSpc>
            </a:pPr>
            <a:r>
              <a:rPr lang="en-US" sz="3500" dirty="0"/>
              <a:t>Initial </a:t>
            </a:r>
            <a:r>
              <a:rPr lang="en-US" sz="3500" dirty="0" smtClean="0"/>
              <a:t>Care for HIV </a:t>
            </a:r>
            <a:r>
              <a:rPr lang="en-US" sz="3500" dirty="0"/>
              <a:t>Infected Youth</a:t>
            </a:r>
            <a:r>
              <a:rPr lang="en-US" sz="3600" dirty="0"/>
              <a:t> </a:t>
            </a:r>
          </a:p>
        </p:txBody>
      </p:sp>
      <p:sp>
        <p:nvSpPr>
          <p:cNvPr id="128006" name="Rectangle 5"/>
          <p:cNvSpPr>
            <a:spLocks noGrp="1" noChangeArrowheads="1"/>
          </p:cNvSpPr>
          <p:nvPr>
            <p:ph type="body" idx="4294967295"/>
          </p:nvPr>
        </p:nvSpPr>
        <p:spPr>
          <a:xfrm>
            <a:off x="914400" y="1066800"/>
            <a:ext cx="7696200" cy="5486400"/>
          </a:xfrm>
        </p:spPr>
        <p:txBody>
          <a:bodyPr lIns="90488" tIns="44450" rIns="90488" bIns="44450">
            <a:normAutofit fontScale="92500" lnSpcReduction="10000"/>
          </a:bodyPr>
          <a:lstStyle/>
          <a:p>
            <a:pPr>
              <a:lnSpc>
                <a:spcPct val="90000"/>
              </a:lnSpc>
            </a:pPr>
            <a:r>
              <a:rPr lang="en-US" sz="2600" dirty="0"/>
              <a:t>Assess and educate about immune function and viral load</a:t>
            </a:r>
          </a:p>
          <a:p>
            <a:pPr>
              <a:lnSpc>
                <a:spcPct val="90000"/>
              </a:lnSpc>
            </a:pPr>
            <a:r>
              <a:rPr lang="en-US" sz="2600" dirty="0"/>
              <a:t>Assess presence/absence of symptoms and signs</a:t>
            </a:r>
          </a:p>
          <a:p>
            <a:pPr>
              <a:lnSpc>
                <a:spcPct val="90000"/>
              </a:lnSpc>
            </a:pPr>
            <a:r>
              <a:rPr lang="en-US" sz="2600" dirty="0"/>
              <a:t>Assess presence of or risk for opportunistic infection (OI)</a:t>
            </a:r>
          </a:p>
          <a:p>
            <a:pPr>
              <a:lnSpc>
                <a:spcPct val="90000"/>
              </a:lnSpc>
            </a:pPr>
            <a:r>
              <a:rPr lang="en-US" sz="2600" dirty="0"/>
              <a:t>Screen for coexisting active or latent conditions</a:t>
            </a:r>
          </a:p>
          <a:p>
            <a:pPr lvl="1">
              <a:lnSpc>
                <a:spcPct val="90000"/>
              </a:lnSpc>
            </a:pPr>
            <a:r>
              <a:rPr lang="en-US" sz="2200" dirty="0"/>
              <a:t>Infections, STD’s (all exposed sites), hepatitis B, C, toxoplasmosis</a:t>
            </a:r>
          </a:p>
          <a:p>
            <a:pPr lvl="1">
              <a:lnSpc>
                <a:spcPct val="90000"/>
              </a:lnSpc>
            </a:pPr>
            <a:r>
              <a:rPr lang="en-US" sz="2200" dirty="0"/>
              <a:t>Substance use/abuse</a:t>
            </a:r>
          </a:p>
          <a:p>
            <a:pPr lvl="1">
              <a:lnSpc>
                <a:spcPct val="90000"/>
              </a:lnSpc>
            </a:pPr>
            <a:r>
              <a:rPr lang="en-US" sz="2200" dirty="0"/>
              <a:t>Psychosocial issues</a:t>
            </a:r>
          </a:p>
          <a:p>
            <a:pPr lvl="1">
              <a:lnSpc>
                <a:spcPct val="90000"/>
              </a:lnSpc>
            </a:pPr>
            <a:r>
              <a:rPr lang="en-US" sz="2200" dirty="0"/>
              <a:t>Treatment readiness</a:t>
            </a:r>
          </a:p>
          <a:p>
            <a:pPr lvl="1">
              <a:lnSpc>
                <a:spcPct val="90000"/>
              </a:lnSpc>
            </a:pPr>
            <a:r>
              <a:rPr lang="en-US" sz="2200" dirty="0"/>
              <a:t>Barriers to care and adherence</a:t>
            </a:r>
          </a:p>
          <a:p>
            <a:pPr>
              <a:lnSpc>
                <a:spcPct val="90000"/>
              </a:lnSpc>
            </a:pPr>
            <a:r>
              <a:rPr lang="en-US" sz="2600" dirty="0"/>
              <a:t>Staging and prognosis enable plan of care</a:t>
            </a:r>
          </a:p>
          <a:p>
            <a:pPr>
              <a:lnSpc>
                <a:spcPct val="90000"/>
              </a:lnSpc>
            </a:pPr>
            <a:r>
              <a:rPr lang="en-US" sz="2600" dirty="0"/>
              <a:t>Psychosocial risk assessment, support and education promote engaging and staying in care </a:t>
            </a:r>
          </a:p>
        </p:txBody>
      </p:sp>
      <p:sp>
        <p:nvSpPr>
          <p:cNvPr id="128002" name="Slide Number Placeholder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endParaRPr lang="en-US" sz="1200" dirty="0">
              <a:latin typeface="Arial Black" pitchFamily="34" charset="0"/>
              <a:ea typeface="Arial Unicode MS" pitchFamily="34" charset="-128"/>
              <a:cs typeface="Arial Unicode MS" pitchFamily="34" charset="-128"/>
            </a:endParaRPr>
          </a:p>
        </p:txBody>
      </p:sp>
      <p:sp>
        <p:nvSpPr>
          <p:cNvPr id="12800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nSpc>
                <a:spcPct val="95000"/>
              </a:lnSpc>
              <a:spcBef>
                <a:spcPct val="40000"/>
              </a:spcBef>
            </a:pPr>
            <a:endParaRPr lang="en-US" sz="1600" b="1">
              <a:ea typeface="Arial Unicode MS" pitchFamily="34" charset="-128"/>
              <a:cs typeface="Arial Unicode MS" pitchFamily="34" charset="-128"/>
            </a:endParaRPr>
          </a:p>
        </p:txBody>
      </p:sp>
      <p:sp>
        <p:nvSpPr>
          <p:cNvPr id="12800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nSpc>
                <a:spcPct val="95000"/>
              </a:lnSpc>
              <a:spcBef>
                <a:spcPct val="40000"/>
              </a:spcBef>
            </a:pPr>
            <a:endParaRPr lang="en-US" sz="1600" b="1">
              <a:ea typeface="Arial Unicode MS" pitchFamily="34" charset="-128"/>
              <a:cs typeface="Arial Unicode MS" pitchFamily="34" charset="-128"/>
            </a:endParaRPr>
          </a:p>
        </p:txBody>
      </p:sp>
    </p:spTree>
    <p:extLst>
      <p:ext uri="{BB962C8B-B14F-4D97-AF65-F5344CB8AC3E}">
        <p14:creationId xmlns:p14="http://schemas.microsoft.com/office/powerpoint/2010/main" val="238866393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D6FBE4B5-F845-4A66-9B2B-B623DB4D32F4}" type="slidenum">
              <a:rPr lang="en-US"/>
              <a:pPr/>
              <a:t>28</a:t>
            </a:fld>
            <a:endParaRPr lang="en-US"/>
          </a:p>
        </p:txBody>
      </p:sp>
      <p:sp>
        <p:nvSpPr>
          <p:cNvPr id="130051" name="Rectangle 2"/>
          <p:cNvSpPr>
            <a:spLocks noGrp="1" noChangeArrowheads="1"/>
          </p:cNvSpPr>
          <p:nvPr>
            <p:ph type="title" idx="4294967295"/>
          </p:nvPr>
        </p:nvSpPr>
        <p:spPr>
          <a:xfrm>
            <a:off x="1066800" y="304800"/>
            <a:ext cx="7467600" cy="685800"/>
          </a:xfrm>
        </p:spPr>
        <p:txBody>
          <a:bodyPr anchorCtr="0"/>
          <a:lstStyle/>
          <a:p>
            <a:r>
              <a:rPr lang="en-US" sz="3600" dirty="0"/>
              <a:t>Initial Physical Exam</a:t>
            </a:r>
          </a:p>
        </p:txBody>
      </p:sp>
      <p:sp>
        <p:nvSpPr>
          <p:cNvPr id="130052" name="Rectangle 3"/>
          <p:cNvSpPr>
            <a:spLocks noGrp="1" noChangeArrowheads="1"/>
          </p:cNvSpPr>
          <p:nvPr>
            <p:ph type="body" idx="4294967295"/>
          </p:nvPr>
        </p:nvSpPr>
        <p:spPr>
          <a:xfrm>
            <a:off x="685800" y="1447800"/>
            <a:ext cx="7696200" cy="4800600"/>
          </a:xfrm>
        </p:spPr>
        <p:txBody>
          <a:bodyPr>
            <a:normAutofit lnSpcReduction="10000"/>
          </a:bodyPr>
          <a:lstStyle/>
          <a:p>
            <a:pPr>
              <a:lnSpc>
                <a:spcPct val="90000"/>
              </a:lnSpc>
            </a:pPr>
            <a:r>
              <a:rPr lang="en-US" sz="2800" dirty="0"/>
              <a:t>Skin (seborrhea, acne, </a:t>
            </a:r>
            <a:r>
              <a:rPr lang="en-US" sz="2800" dirty="0" err="1"/>
              <a:t>molloscum</a:t>
            </a:r>
            <a:r>
              <a:rPr lang="en-US" sz="2800" dirty="0"/>
              <a:t>, fungal infection common)</a:t>
            </a:r>
          </a:p>
          <a:p>
            <a:pPr>
              <a:lnSpc>
                <a:spcPct val="90000"/>
              </a:lnSpc>
            </a:pPr>
            <a:r>
              <a:rPr lang="en-US" sz="2800" dirty="0"/>
              <a:t>Lymph</a:t>
            </a:r>
          </a:p>
          <a:p>
            <a:pPr>
              <a:lnSpc>
                <a:spcPct val="90000"/>
              </a:lnSpc>
            </a:pPr>
            <a:r>
              <a:rPr lang="en-US" sz="2800" dirty="0"/>
              <a:t>Oral (thrush, ulcers, herpes and other STI, gum and dental condition)</a:t>
            </a:r>
          </a:p>
          <a:p>
            <a:pPr>
              <a:lnSpc>
                <a:spcPct val="90000"/>
              </a:lnSpc>
            </a:pPr>
            <a:r>
              <a:rPr lang="en-US" sz="2800" dirty="0"/>
              <a:t>Cardiovascular, respiratory, abdomen</a:t>
            </a:r>
          </a:p>
          <a:p>
            <a:pPr>
              <a:lnSpc>
                <a:spcPct val="90000"/>
              </a:lnSpc>
            </a:pPr>
            <a:r>
              <a:rPr lang="en-US" sz="2800" dirty="0"/>
              <a:t>Genital (STD signs, vaginitis)</a:t>
            </a:r>
          </a:p>
          <a:p>
            <a:pPr>
              <a:lnSpc>
                <a:spcPct val="90000"/>
              </a:lnSpc>
            </a:pPr>
            <a:r>
              <a:rPr lang="en-US" sz="2800" dirty="0"/>
              <a:t>Rectal (screen for </a:t>
            </a:r>
            <a:r>
              <a:rPr lang="en-US" sz="2800" dirty="0" smtClean="0"/>
              <a:t>STI if </a:t>
            </a:r>
            <a:r>
              <a:rPr lang="en-US" sz="2800" dirty="0"/>
              <a:t>receptive anal sex</a:t>
            </a:r>
            <a:r>
              <a:rPr lang="en-US" sz="2800" dirty="0" smtClean="0"/>
              <a:t>)</a:t>
            </a:r>
          </a:p>
          <a:p>
            <a:pPr>
              <a:lnSpc>
                <a:spcPct val="90000"/>
              </a:lnSpc>
            </a:pPr>
            <a:r>
              <a:rPr lang="en-US" sz="2800" dirty="0" smtClean="0"/>
              <a:t>Neurological </a:t>
            </a:r>
            <a:r>
              <a:rPr lang="en-US" sz="2800" dirty="0"/>
              <a:t>exam, mental status, screen for depression and anxiety</a:t>
            </a:r>
          </a:p>
        </p:txBody>
      </p:sp>
    </p:spTree>
    <p:extLst>
      <p:ext uri="{BB962C8B-B14F-4D97-AF65-F5344CB8AC3E}">
        <p14:creationId xmlns:p14="http://schemas.microsoft.com/office/powerpoint/2010/main" val="301881127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4AFB0DD0-1781-44F4-8F83-D4D007D8F4B9}" type="slidenum">
              <a:rPr lang="en-US"/>
              <a:pPr/>
              <a:t>29</a:t>
            </a:fld>
            <a:endParaRPr lang="en-US"/>
          </a:p>
        </p:txBody>
      </p:sp>
      <p:sp>
        <p:nvSpPr>
          <p:cNvPr id="132099" name="Rectangle 2"/>
          <p:cNvSpPr>
            <a:spLocks noGrp="1" noChangeArrowheads="1"/>
          </p:cNvSpPr>
          <p:nvPr>
            <p:ph type="title" idx="4294967295"/>
          </p:nvPr>
        </p:nvSpPr>
        <p:spPr>
          <a:xfrm>
            <a:off x="838201" y="277813"/>
            <a:ext cx="7467599" cy="817562"/>
          </a:xfrm>
        </p:spPr>
        <p:txBody>
          <a:bodyPr anchorCtr="0"/>
          <a:lstStyle/>
          <a:p>
            <a:r>
              <a:rPr lang="en-US" sz="4000" dirty="0"/>
              <a:t>Lab Tests: Order and Explain</a:t>
            </a:r>
          </a:p>
        </p:txBody>
      </p:sp>
      <p:sp>
        <p:nvSpPr>
          <p:cNvPr id="132100" name="Rectangle 3"/>
          <p:cNvSpPr>
            <a:spLocks noGrp="1" noChangeArrowheads="1"/>
          </p:cNvSpPr>
          <p:nvPr>
            <p:ph type="body" idx="4294967295"/>
          </p:nvPr>
        </p:nvSpPr>
        <p:spPr>
          <a:xfrm>
            <a:off x="533400" y="1295400"/>
            <a:ext cx="8153400" cy="5029200"/>
          </a:xfrm>
        </p:spPr>
        <p:txBody>
          <a:bodyPr>
            <a:normAutofit lnSpcReduction="10000"/>
          </a:bodyPr>
          <a:lstStyle/>
          <a:p>
            <a:pPr>
              <a:lnSpc>
                <a:spcPct val="80000"/>
              </a:lnSpc>
            </a:pPr>
            <a:r>
              <a:rPr lang="en-US" sz="2400" b="1" dirty="0"/>
              <a:t>Confirmatory</a:t>
            </a:r>
            <a:r>
              <a:rPr lang="en-US" sz="2400" dirty="0"/>
              <a:t> HIV antibody </a:t>
            </a:r>
            <a:r>
              <a:rPr lang="en-US" sz="2400" dirty="0" smtClean="0"/>
              <a:t>test, if not already done</a:t>
            </a:r>
            <a:endParaRPr lang="en-US" sz="2400" dirty="0"/>
          </a:p>
          <a:p>
            <a:pPr>
              <a:lnSpc>
                <a:spcPct val="80000"/>
              </a:lnSpc>
            </a:pPr>
            <a:r>
              <a:rPr lang="en-US" sz="2400" b="1" dirty="0"/>
              <a:t>Immune function</a:t>
            </a:r>
            <a:r>
              <a:rPr lang="en-US" sz="2400" dirty="0"/>
              <a:t>: CD4 t-lymphocyte count and percent (t-cell profile)</a:t>
            </a:r>
          </a:p>
          <a:p>
            <a:pPr>
              <a:lnSpc>
                <a:spcPct val="80000"/>
              </a:lnSpc>
            </a:pPr>
            <a:r>
              <a:rPr lang="en-US" sz="2400" b="1" dirty="0"/>
              <a:t>Viral burden</a:t>
            </a:r>
            <a:r>
              <a:rPr lang="en-US" sz="2400" dirty="0"/>
              <a:t>: HIV-RNA testing (twice); Genotype (up to 30% of youth inherit resistant virus)</a:t>
            </a:r>
          </a:p>
          <a:p>
            <a:pPr>
              <a:lnSpc>
                <a:spcPct val="80000"/>
              </a:lnSpc>
            </a:pPr>
            <a:r>
              <a:rPr lang="en-US" sz="2400" dirty="0"/>
              <a:t>Blood count, chemistries, urinalysis, antibody screens (toxoplasmosis, hepatitis B, C, varicella, CMV)</a:t>
            </a:r>
          </a:p>
          <a:p>
            <a:pPr>
              <a:lnSpc>
                <a:spcPct val="80000"/>
              </a:lnSpc>
            </a:pPr>
            <a:r>
              <a:rPr lang="en-US" sz="2400" dirty="0"/>
              <a:t>STD </a:t>
            </a:r>
            <a:r>
              <a:rPr lang="en-US" sz="2400" b="1" dirty="0"/>
              <a:t>screening</a:t>
            </a:r>
            <a:r>
              <a:rPr lang="en-US" sz="2400" dirty="0"/>
              <a:t> for gonorrhea and chlamydia (site specific), vaginal wet preps, serologic test for syphilis, pregnancy test, HSV 2 serology </a:t>
            </a:r>
          </a:p>
          <a:p>
            <a:pPr>
              <a:lnSpc>
                <a:spcPct val="80000"/>
              </a:lnSpc>
            </a:pPr>
            <a:r>
              <a:rPr lang="en-US" sz="2400" dirty="0"/>
              <a:t>Cervical </a:t>
            </a:r>
            <a:r>
              <a:rPr lang="en-US" sz="2400" b="1" dirty="0"/>
              <a:t>pap</a:t>
            </a:r>
            <a:r>
              <a:rPr lang="en-US" sz="2400" dirty="0"/>
              <a:t> smear for young women (annual once normal q/ 6 months twice). Anal pap smear for MSM, Others?</a:t>
            </a:r>
          </a:p>
          <a:p>
            <a:pPr>
              <a:lnSpc>
                <a:spcPct val="80000"/>
              </a:lnSpc>
            </a:pPr>
            <a:r>
              <a:rPr lang="en-US" sz="2400" dirty="0"/>
              <a:t>Tuberculosis test (</a:t>
            </a:r>
            <a:r>
              <a:rPr lang="en-US" sz="2400" b="1" dirty="0"/>
              <a:t>PPD</a:t>
            </a:r>
            <a:r>
              <a:rPr lang="en-US" sz="2400" dirty="0"/>
              <a:t> skin test or x-ray if PPD positive)</a:t>
            </a:r>
          </a:p>
          <a:p>
            <a:pPr>
              <a:lnSpc>
                <a:spcPct val="80000"/>
              </a:lnSpc>
            </a:pPr>
            <a:r>
              <a:rPr lang="en-US" sz="2400" b="1" dirty="0">
                <a:cs typeface="Times New Roman" pitchFamily="18" charset="0"/>
              </a:rPr>
              <a:t>Share Results and Follow-up Plan</a:t>
            </a:r>
            <a:endParaRPr lang="en-US" sz="2400" b="1" dirty="0"/>
          </a:p>
          <a:p>
            <a:pPr>
              <a:lnSpc>
                <a:spcPct val="80000"/>
              </a:lnSpc>
            </a:pPr>
            <a:endParaRPr lang="en-US" sz="2400" dirty="0"/>
          </a:p>
        </p:txBody>
      </p:sp>
      <p:sp>
        <p:nvSpPr>
          <p:cNvPr id="132098" name="Slide Number Placeholder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endParaRPr lang="en-US" sz="1200" dirty="0">
              <a:latin typeface="Arial Black"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1380426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2A5B6B2C-2305-4CCE-9FE3-7B784478D8F5}" type="slidenum">
              <a:rPr lang="en-US"/>
              <a:pPr/>
              <a:t>3</a:t>
            </a:fld>
            <a:endParaRPr lang="en-US"/>
          </a:p>
        </p:txBody>
      </p:sp>
      <p:sp>
        <p:nvSpPr>
          <p:cNvPr id="54274" name="Rectangle 2"/>
          <p:cNvSpPr>
            <a:spLocks noGrp="1" noChangeArrowheads="1"/>
          </p:cNvSpPr>
          <p:nvPr>
            <p:ph type="title" idx="4294967295"/>
          </p:nvPr>
        </p:nvSpPr>
        <p:spPr>
          <a:xfrm>
            <a:off x="609601" y="609600"/>
            <a:ext cx="8077200" cy="1066800"/>
          </a:xfrm>
        </p:spPr>
        <p:txBody>
          <a:bodyPr anchor="ctr"/>
          <a:lstStyle/>
          <a:p>
            <a:r>
              <a:rPr lang="en-US" sz="4200" dirty="0" smtClean="0"/>
              <a:t>Why Youth are Different than Adults: Stages </a:t>
            </a:r>
            <a:r>
              <a:rPr lang="en-US" sz="4200" dirty="0"/>
              <a:t>of </a:t>
            </a:r>
            <a:r>
              <a:rPr lang="en-US" sz="4200" dirty="0" smtClean="0"/>
              <a:t>Adolescence</a:t>
            </a:r>
            <a:endParaRPr lang="en-US" sz="4200" dirty="0"/>
          </a:p>
        </p:txBody>
      </p:sp>
      <p:graphicFrame>
        <p:nvGraphicFramePr>
          <p:cNvPr id="3" name="Diagram 2"/>
          <p:cNvGraphicFramePr/>
          <p:nvPr>
            <p:extLst>
              <p:ext uri="{D42A27DB-BD31-4B8C-83A1-F6EECF244321}">
                <p14:modId xmlns:p14="http://schemas.microsoft.com/office/powerpoint/2010/main" val="2960125069"/>
              </p:ext>
            </p:extLst>
          </p:nvPr>
        </p:nvGraphicFramePr>
        <p:xfrm>
          <a:off x="533400" y="1828800"/>
          <a:ext cx="8077200" cy="4682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22718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3E596F5-66AD-4606-A75F-48E53B453A9E}" type="slidenum">
              <a:rPr lang="en-US"/>
              <a:pPr/>
              <a:t>30</a:t>
            </a:fld>
            <a:endParaRPr lang="en-US"/>
          </a:p>
        </p:txBody>
      </p:sp>
      <p:sp>
        <p:nvSpPr>
          <p:cNvPr id="221186" name="Rectangle 2"/>
          <p:cNvSpPr>
            <a:spLocks noGrp="1" noChangeArrowheads="1"/>
          </p:cNvSpPr>
          <p:nvPr>
            <p:ph type="title"/>
          </p:nvPr>
        </p:nvSpPr>
        <p:spPr/>
        <p:txBody>
          <a:bodyPr>
            <a:normAutofit/>
          </a:bodyPr>
          <a:lstStyle/>
          <a:p>
            <a:pPr>
              <a:lnSpc>
                <a:spcPct val="100000"/>
              </a:lnSpc>
            </a:pPr>
            <a:r>
              <a:rPr lang="en-US" sz="4000" dirty="0"/>
              <a:t>Primary Care: Prevention and Intervention</a:t>
            </a:r>
          </a:p>
        </p:txBody>
      </p:sp>
      <p:sp>
        <p:nvSpPr>
          <p:cNvPr id="221187" name="Rectangle 3"/>
          <p:cNvSpPr>
            <a:spLocks noGrp="1" noChangeArrowheads="1"/>
          </p:cNvSpPr>
          <p:nvPr>
            <p:ph type="body" idx="1"/>
          </p:nvPr>
        </p:nvSpPr>
        <p:spPr>
          <a:xfrm>
            <a:off x="990600" y="1600200"/>
            <a:ext cx="7924800" cy="4953000"/>
          </a:xfrm>
        </p:spPr>
        <p:txBody>
          <a:bodyPr/>
          <a:lstStyle/>
          <a:p>
            <a:pPr>
              <a:lnSpc>
                <a:spcPct val="80000"/>
              </a:lnSpc>
            </a:pPr>
            <a:r>
              <a:rPr lang="en-US" sz="2400" dirty="0"/>
              <a:t>Food safety and healthy nutrition</a:t>
            </a:r>
          </a:p>
          <a:p>
            <a:pPr>
              <a:lnSpc>
                <a:spcPct val="80000"/>
              </a:lnSpc>
            </a:pPr>
            <a:r>
              <a:rPr lang="en-US" sz="2400" dirty="0"/>
              <a:t>Pet (especially cat) safety</a:t>
            </a:r>
          </a:p>
          <a:p>
            <a:pPr>
              <a:lnSpc>
                <a:spcPct val="80000"/>
              </a:lnSpc>
            </a:pPr>
            <a:r>
              <a:rPr lang="en-US" sz="2400" dirty="0"/>
              <a:t>STI screening (all exposed sites</a:t>
            </a:r>
            <a:r>
              <a:rPr lang="en-US" sz="2400" dirty="0" smtClean="0"/>
              <a:t>); risk reduction</a:t>
            </a:r>
            <a:endParaRPr lang="en-US" sz="2400" dirty="0"/>
          </a:p>
          <a:p>
            <a:pPr>
              <a:lnSpc>
                <a:spcPct val="80000"/>
              </a:lnSpc>
            </a:pPr>
            <a:r>
              <a:rPr lang="en-US" sz="2400" dirty="0"/>
              <a:t>Monitor for new co-infections </a:t>
            </a:r>
            <a:r>
              <a:rPr lang="en-US" sz="2000" dirty="0"/>
              <a:t>(TB, CMV, HSV, </a:t>
            </a:r>
            <a:r>
              <a:rPr lang="en-US" sz="2000" dirty="0" err="1"/>
              <a:t>Toxo</a:t>
            </a:r>
            <a:r>
              <a:rPr lang="en-US" sz="2000" dirty="0"/>
              <a:t>, </a:t>
            </a:r>
            <a:r>
              <a:rPr lang="en-US" sz="2000" dirty="0" err="1"/>
              <a:t>Hep</a:t>
            </a:r>
            <a:r>
              <a:rPr lang="en-US" sz="2000" dirty="0"/>
              <a:t> C)</a:t>
            </a:r>
          </a:p>
          <a:p>
            <a:pPr>
              <a:lnSpc>
                <a:spcPct val="80000"/>
              </a:lnSpc>
            </a:pPr>
            <a:r>
              <a:rPr lang="en-US" sz="2400" dirty="0"/>
              <a:t>Monitor for cardiovascular risk factors: obesity (BMI), lipids, </a:t>
            </a:r>
            <a:r>
              <a:rPr lang="en-US" sz="2400" dirty="0" err="1"/>
              <a:t>lipodystrophy</a:t>
            </a:r>
            <a:r>
              <a:rPr lang="en-US" sz="2400" dirty="0"/>
              <a:t>, hyperlipidemia, hypertension, insulin resistance</a:t>
            </a:r>
          </a:p>
          <a:p>
            <a:pPr>
              <a:lnSpc>
                <a:spcPct val="80000"/>
              </a:lnSpc>
            </a:pPr>
            <a:r>
              <a:rPr lang="en-US" sz="2400" dirty="0"/>
              <a:t>Monitor for hepatotoxicity, renal dysfunction, reduced bone density (aseptic necrosis of hip can occur), vitamin D deficiency</a:t>
            </a:r>
          </a:p>
          <a:p>
            <a:pPr>
              <a:lnSpc>
                <a:spcPct val="80000"/>
              </a:lnSpc>
            </a:pPr>
            <a:r>
              <a:rPr lang="en-US" sz="2400" dirty="0"/>
              <a:t>Encourage exercise and healthy lifestyle; peer support may aid some youth</a:t>
            </a:r>
          </a:p>
          <a:p>
            <a:pPr>
              <a:lnSpc>
                <a:spcPct val="80000"/>
              </a:lnSpc>
            </a:pPr>
            <a:r>
              <a:rPr lang="en-US" sz="2400" dirty="0"/>
              <a:t>Smoking cessation very important</a:t>
            </a:r>
          </a:p>
          <a:p>
            <a:pPr>
              <a:lnSpc>
                <a:spcPct val="80000"/>
              </a:lnSpc>
            </a:pPr>
            <a:endParaRPr lang="en-US" sz="2400" dirty="0"/>
          </a:p>
          <a:p>
            <a:pPr>
              <a:lnSpc>
                <a:spcPct val="80000"/>
              </a:lnSpc>
            </a:pPr>
            <a:endParaRPr lang="en-US" sz="2400" dirty="0"/>
          </a:p>
        </p:txBody>
      </p:sp>
    </p:spTree>
    <p:extLst>
      <p:ext uri="{BB962C8B-B14F-4D97-AF65-F5344CB8AC3E}">
        <p14:creationId xmlns:p14="http://schemas.microsoft.com/office/powerpoint/2010/main" val="1104697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fld id="{85B52A13-C844-49B1-9973-F38054FB52A4}" type="slidenum">
              <a:rPr lang="en-US" sz="1200">
                <a:latin typeface="Arial Black" pitchFamily="34" charset="0"/>
                <a:ea typeface="Arial Unicode MS" pitchFamily="34" charset="-128"/>
                <a:cs typeface="Arial Unicode MS" pitchFamily="34" charset="-128"/>
              </a:rPr>
              <a:pPr algn="r" eaLnBrk="1" hangingPunct="1"/>
              <a:t>31</a:t>
            </a:fld>
            <a:endParaRPr lang="en-US" sz="1200">
              <a:latin typeface="Arial Black" pitchFamily="34" charset="0"/>
              <a:ea typeface="Arial Unicode MS" pitchFamily="34" charset="-128"/>
              <a:cs typeface="Arial Unicode MS" pitchFamily="34" charset="-128"/>
            </a:endParaRPr>
          </a:p>
        </p:txBody>
      </p:sp>
      <p:sp>
        <p:nvSpPr>
          <p:cNvPr id="2" name="Slide Number Placeholder 1"/>
          <p:cNvSpPr>
            <a:spLocks noGrp="1"/>
          </p:cNvSpPr>
          <p:nvPr>
            <p:ph type="sldNum" sz="quarter" idx="12"/>
          </p:nvPr>
        </p:nvSpPr>
        <p:spPr/>
        <p:txBody>
          <a:bodyPr/>
          <a:lstStyle/>
          <a:p>
            <a:fld id="{1771831D-1869-4854-8C7C-9B12B4355B24}" type="slidenum">
              <a:rPr lang="en-US" smtClean="0"/>
              <a:pPr/>
              <a:t>31</a:t>
            </a:fld>
            <a:endParaRPr lang="en-US"/>
          </a:p>
        </p:txBody>
      </p:sp>
      <p:sp>
        <p:nvSpPr>
          <p:cNvPr id="138243" name="Rectangle 2"/>
          <p:cNvSpPr>
            <a:spLocks noGrp="1" noChangeArrowheads="1"/>
          </p:cNvSpPr>
          <p:nvPr>
            <p:ph type="title" idx="4294967295"/>
          </p:nvPr>
        </p:nvSpPr>
        <p:spPr>
          <a:xfrm>
            <a:off x="1066800" y="228600"/>
            <a:ext cx="6897688" cy="685800"/>
          </a:xfrm>
        </p:spPr>
        <p:txBody>
          <a:bodyPr anchorCtr="0"/>
          <a:lstStyle/>
          <a:p>
            <a:r>
              <a:rPr lang="en-US" sz="3100" dirty="0"/>
              <a:t>Treatment </a:t>
            </a:r>
            <a:r>
              <a:rPr lang="en-US" sz="3100" dirty="0" smtClean="0"/>
              <a:t>As Prevention (TAP)</a:t>
            </a:r>
            <a:endParaRPr lang="en-US" sz="3100" dirty="0"/>
          </a:p>
        </p:txBody>
      </p:sp>
      <p:graphicFrame>
        <p:nvGraphicFramePr>
          <p:cNvPr id="138276" name="Group 36"/>
          <p:cNvGraphicFramePr>
            <a:graphicFrameLocks noGrp="1"/>
          </p:cNvGraphicFramePr>
          <p:nvPr>
            <p:extLst>
              <p:ext uri="{D42A27DB-BD31-4B8C-83A1-F6EECF244321}">
                <p14:modId xmlns:p14="http://schemas.microsoft.com/office/powerpoint/2010/main" val="4222229506"/>
              </p:ext>
            </p:extLst>
          </p:nvPr>
        </p:nvGraphicFramePr>
        <p:xfrm>
          <a:off x="990600" y="868064"/>
          <a:ext cx="7772400" cy="5081973"/>
        </p:xfrm>
        <a:graphic>
          <a:graphicData uri="http://schemas.openxmlformats.org/drawingml/2006/table">
            <a:tbl>
              <a:tblPr/>
              <a:tblGrid>
                <a:gridCol w="4904431"/>
                <a:gridCol w="2867969"/>
              </a:tblGrid>
              <a:tr h="12554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400" b="1"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Viral Load of HIV+ Partner (copies per mL)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400" b="1"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Risk for Transmission</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400" b="1"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 </a:t>
                      </a:r>
                      <a:r>
                        <a:rPr kumimoji="0" lang="en-US" sz="1600" b="1"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(rate ratio: 95% CI)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400" b="0" i="0" u="sng"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&lt;</a:t>
                      </a:r>
                      <a:r>
                        <a:rPr kumimoji="0" lang="en-US" sz="2400" b="0"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 3500</a:t>
                      </a:r>
                      <a:endParaRPr kumimoji="0" lang="en-US" sz="2400" b="0" i="0" u="sng"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Referent (one)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3500-9999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5.80 (2.26-17.80)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10,000-49,999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6.91 (2.96-20.15)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400" b="0" i="0" u="sng"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&gt;</a:t>
                      </a:r>
                      <a:r>
                        <a:rPr kumimoji="0" lang="en-US" sz="2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 50,000</a:t>
                      </a:r>
                      <a:endParaRPr kumimoji="0" lang="en-US" sz="2400" b="0" i="0" u="sng" strike="noStrike" cap="none" normalizeH="0" baseline="0" smtClean="0">
                        <a:ln>
                          <a:noFill/>
                        </a:ln>
                        <a:solidFill>
                          <a:schemeClr val="tx1"/>
                        </a:solidFill>
                        <a:effectLst/>
                        <a:latin typeface="Arial" pitchFamily="34"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11.87 (5.02-34.88)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Per log increment viral load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2.45 (1.85-3.26)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2247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400" b="1" i="0" u="none" strike="noStrike" cap="none" normalizeH="0" baseline="0" dirty="0" smtClean="0">
                          <a:ln>
                            <a:noFill/>
                          </a:ln>
                          <a:solidFill>
                            <a:schemeClr val="tx2"/>
                          </a:solidFill>
                          <a:effectLst/>
                          <a:latin typeface="Arial" pitchFamily="34" charset="0"/>
                          <a:ea typeface="Arial Unicode MS" pitchFamily="34" charset="-128"/>
                          <a:cs typeface="Arial Unicode MS" pitchFamily="34" charset="-128"/>
                        </a:rPr>
                        <a:t>HPTN 052</a:t>
                      </a:r>
                      <a:r>
                        <a:rPr kumimoji="0" lang="en-US" sz="2400" b="0" i="0" u="none" strike="noStrike" cap="none" normalizeH="0" baseline="0" dirty="0" smtClean="0">
                          <a:ln>
                            <a:noFill/>
                          </a:ln>
                          <a:solidFill>
                            <a:schemeClr val="tx2"/>
                          </a:solidFill>
                          <a:effectLst/>
                          <a:latin typeface="Arial" pitchFamily="34" charset="0"/>
                          <a:ea typeface="Arial Unicode MS" pitchFamily="34" charset="-128"/>
                          <a:cs typeface="Arial Unicode MS" pitchFamily="34" charset="-128"/>
                        </a:rPr>
                        <a:t> [1763 serodiscordant couples: early </a:t>
                      </a:r>
                      <a:r>
                        <a:rPr kumimoji="0" lang="en-US" sz="2400" b="0" i="0" u="none" strike="noStrike" cap="none" normalizeH="0" baseline="0" dirty="0" err="1" smtClean="0">
                          <a:ln>
                            <a:noFill/>
                          </a:ln>
                          <a:solidFill>
                            <a:schemeClr val="tx2"/>
                          </a:solidFill>
                          <a:effectLst/>
                          <a:latin typeface="Arial" pitchFamily="34" charset="0"/>
                          <a:ea typeface="Arial Unicode MS" pitchFamily="34" charset="-128"/>
                          <a:cs typeface="Arial Unicode MS" pitchFamily="34" charset="-128"/>
                        </a:rPr>
                        <a:t>vs</a:t>
                      </a:r>
                      <a:r>
                        <a:rPr kumimoji="0" lang="en-US" sz="2400" b="0" i="0" u="none" strike="noStrike" cap="none" normalizeH="0" baseline="0" dirty="0" smtClean="0">
                          <a:ln>
                            <a:noFill/>
                          </a:ln>
                          <a:solidFill>
                            <a:schemeClr val="tx2"/>
                          </a:solidFill>
                          <a:effectLst/>
                          <a:latin typeface="Arial" pitchFamily="34" charset="0"/>
                          <a:ea typeface="Arial Unicode MS" pitchFamily="34" charset="-128"/>
                          <a:cs typeface="Arial Unicode MS" pitchFamily="34" charset="-128"/>
                        </a:rPr>
                        <a:t> late (&lt;250 CD4) ARV treatment]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000" b="0" i="0" u="none" strike="noStrike" cap="none" normalizeH="0" baseline="0" dirty="0" smtClean="0">
                          <a:ln>
                            <a:noFill/>
                          </a:ln>
                          <a:solidFill>
                            <a:schemeClr val="tx2"/>
                          </a:solidFill>
                          <a:effectLst/>
                          <a:latin typeface="Arial" pitchFamily="34" charset="0"/>
                        </a:rPr>
                        <a:t>96 % less transmission in early treatment  group. (P≤0.0001).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8270" name="Text Box 26"/>
          <p:cNvSpPr txBox="1">
            <a:spLocks noChangeArrowheads="1"/>
          </p:cNvSpPr>
          <p:nvPr/>
        </p:nvSpPr>
        <p:spPr bwMode="auto">
          <a:xfrm>
            <a:off x="609600" y="6172200"/>
            <a:ext cx="8305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dirty="0">
                <a:solidFill>
                  <a:schemeClr val="tx2"/>
                </a:solidFill>
                <a:latin typeface="Verdana" pitchFamily="34" charset="0"/>
                <a:ea typeface="Arial Unicode MS" pitchFamily="34" charset="-128"/>
                <a:cs typeface="Arial Unicode MS" pitchFamily="34" charset="-128"/>
              </a:rPr>
              <a:t>(Sources: Advancing HIV Prevention, the Science Behind the Initiative. CDC, 9/2003 and Quinn TC. NEJM 1996, and Cohen et al, NEJM 7/28/2011)</a:t>
            </a:r>
          </a:p>
        </p:txBody>
      </p:sp>
    </p:spTree>
    <p:extLst>
      <p:ext uri="{BB962C8B-B14F-4D97-AF65-F5344CB8AC3E}">
        <p14:creationId xmlns:p14="http://schemas.microsoft.com/office/powerpoint/2010/main" val="197836287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9698" name="AutoShape 1"/>
          <p:cNvCxnSpPr>
            <a:cxnSpLocks noChangeShapeType="1"/>
          </p:cNvCxnSpPr>
          <p:nvPr/>
        </p:nvCxnSpPr>
        <p:spPr bwMode="auto">
          <a:xfrm rot="10800000">
            <a:off x="1243013" y="4364038"/>
            <a:ext cx="2414587" cy="0"/>
          </a:xfrm>
          <a:prstGeom prst="straightConnector1">
            <a:avLst/>
          </a:prstGeom>
          <a:noFill/>
          <a:ln w="28575">
            <a:solidFill>
              <a:schemeClr val="tx1"/>
            </a:solidFill>
            <a:round/>
            <a:headEnd/>
            <a:tailEnd/>
          </a:ln>
        </p:spPr>
      </p:cxnSp>
      <p:cxnSp>
        <p:nvCxnSpPr>
          <p:cNvPr id="29699" name="AutoShape 3"/>
          <p:cNvCxnSpPr>
            <a:cxnSpLocks noChangeShapeType="1"/>
          </p:cNvCxnSpPr>
          <p:nvPr/>
        </p:nvCxnSpPr>
        <p:spPr bwMode="auto">
          <a:xfrm>
            <a:off x="2405063" y="3895725"/>
            <a:ext cx="0" cy="457200"/>
          </a:xfrm>
          <a:prstGeom prst="straightConnector1">
            <a:avLst/>
          </a:prstGeom>
          <a:noFill/>
          <a:ln w="28575">
            <a:solidFill>
              <a:schemeClr val="tx1"/>
            </a:solidFill>
            <a:round/>
            <a:headEnd/>
            <a:tailEnd/>
          </a:ln>
        </p:spPr>
      </p:cxnSp>
      <p:cxnSp>
        <p:nvCxnSpPr>
          <p:cNvPr id="29700" name="AutoShape 3"/>
          <p:cNvCxnSpPr>
            <a:cxnSpLocks noChangeShapeType="1"/>
          </p:cNvCxnSpPr>
          <p:nvPr/>
        </p:nvCxnSpPr>
        <p:spPr bwMode="auto">
          <a:xfrm>
            <a:off x="1249363" y="4357688"/>
            <a:ext cx="0" cy="457200"/>
          </a:xfrm>
          <a:prstGeom prst="straightConnector1">
            <a:avLst/>
          </a:prstGeom>
          <a:noFill/>
          <a:ln w="28575">
            <a:solidFill>
              <a:schemeClr val="tx1"/>
            </a:solidFill>
            <a:round/>
            <a:headEnd/>
            <a:tailEnd/>
          </a:ln>
        </p:spPr>
      </p:cxnSp>
      <p:cxnSp>
        <p:nvCxnSpPr>
          <p:cNvPr id="29701" name="AutoShape 3"/>
          <p:cNvCxnSpPr>
            <a:cxnSpLocks noChangeShapeType="1"/>
          </p:cNvCxnSpPr>
          <p:nvPr/>
        </p:nvCxnSpPr>
        <p:spPr bwMode="auto">
          <a:xfrm>
            <a:off x="3649663" y="4357688"/>
            <a:ext cx="0" cy="457200"/>
          </a:xfrm>
          <a:prstGeom prst="straightConnector1">
            <a:avLst/>
          </a:prstGeom>
          <a:noFill/>
          <a:ln w="28575">
            <a:solidFill>
              <a:schemeClr val="tx1"/>
            </a:solidFill>
            <a:round/>
            <a:headEnd/>
            <a:tailEnd/>
          </a:ln>
        </p:spPr>
      </p:cxnSp>
      <p:cxnSp>
        <p:nvCxnSpPr>
          <p:cNvPr id="29702" name="AutoShape 1"/>
          <p:cNvCxnSpPr>
            <a:cxnSpLocks noChangeShapeType="1"/>
          </p:cNvCxnSpPr>
          <p:nvPr/>
        </p:nvCxnSpPr>
        <p:spPr bwMode="auto">
          <a:xfrm>
            <a:off x="4872038" y="2986088"/>
            <a:ext cx="2481262" cy="0"/>
          </a:xfrm>
          <a:prstGeom prst="straightConnector1">
            <a:avLst/>
          </a:prstGeom>
          <a:noFill/>
          <a:ln w="28575">
            <a:solidFill>
              <a:schemeClr val="tx1"/>
            </a:solidFill>
            <a:round/>
            <a:headEnd/>
            <a:tailEnd/>
          </a:ln>
        </p:spPr>
      </p:cxnSp>
      <p:cxnSp>
        <p:nvCxnSpPr>
          <p:cNvPr id="29703" name="AutoShape 1"/>
          <p:cNvCxnSpPr>
            <a:cxnSpLocks noChangeShapeType="1"/>
          </p:cNvCxnSpPr>
          <p:nvPr/>
        </p:nvCxnSpPr>
        <p:spPr bwMode="auto">
          <a:xfrm flipH="1">
            <a:off x="2393950" y="2986088"/>
            <a:ext cx="2481263" cy="0"/>
          </a:xfrm>
          <a:prstGeom prst="straightConnector1">
            <a:avLst/>
          </a:prstGeom>
          <a:noFill/>
          <a:ln w="28575">
            <a:solidFill>
              <a:schemeClr val="tx1"/>
            </a:solidFill>
            <a:round/>
            <a:headEnd/>
            <a:tailEnd/>
          </a:ln>
        </p:spPr>
      </p:cxnSp>
      <p:cxnSp>
        <p:nvCxnSpPr>
          <p:cNvPr id="29704" name="AutoShape 3"/>
          <p:cNvCxnSpPr>
            <a:cxnSpLocks noChangeShapeType="1"/>
          </p:cNvCxnSpPr>
          <p:nvPr/>
        </p:nvCxnSpPr>
        <p:spPr bwMode="auto">
          <a:xfrm>
            <a:off x="4872038" y="2519363"/>
            <a:ext cx="0" cy="457200"/>
          </a:xfrm>
          <a:prstGeom prst="straightConnector1">
            <a:avLst/>
          </a:prstGeom>
          <a:noFill/>
          <a:ln w="28575">
            <a:solidFill>
              <a:schemeClr val="tx1"/>
            </a:solidFill>
            <a:round/>
            <a:headEnd/>
            <a:tailEnd/>
          </a:ln>
        </p:spPr>
      </p:cxnSp>
      <p:cxnSp>
        <p:nvCxnSpPr>
          <p:cNvPr id="29705" name="AutoShape 3"/>
          <p:cNvCxnSpPr>
            <a:cxnSpLocks noChangeShapeType="1"/>
          </p:cNvCxnSpPr>
          <p:nvPr/>
        </p:nvCxnSpPr>
        <p:spPr bwMode="auto">
          <a:xfrm>
            <a:off x="2405063" y="2967038"/>
            <a:ext cx="0" cy="455612"/>
          </a:xfrm>
          <a:prstGeom prst="straightConnector1">
            <a:avLst/>
          </a:prstGeom>
          <a:noFill/>
          <a:ln w="28575">
            <a:solidFill>
              <a:schemeClr val="tx1"/>
            </a:solidFill>
            <a:round/>
            <a:headEnd/>
            <a:tailEnd/>
          </a:ln>
        </p:spPr>
      </p:cxnSp>
      <p:cxnSp>
        <p:nvCxnSpPr>
          <p:cNvPr id="29706" name="AutoShape 3"/>
          <p:cNvCxnSpPr>
            <a:cxnSpLocks noChangeShapeType="1"/>
          </p:cNvCxnSpPr>
          <p:nvPr/>
        </p:nvCxnSpPr>
        <p:spPr bwMode="auto">
          <a:xfrm>
            <a:off x="7339013" y="2967038"/>
            <a:ext cx="0" cy="457200"/>
          </a:xfrm>
          <a:prstGeom prst="straightConnector1">
            <a:avLst/>
          </a:prstGeom>
          <a:noFill/>
          <a:ln w="28575">
            <a:solidFill>
              <a:schemeClr val="tx1"/>
            </a:solidFill>
            <a:round/>
            <a:headEnd/>
            <a:tailEnd/>
          </a:ln>
        </p:spPr>
      </p:cxnSp>
      <p:sp>
        <p:nvSpPr>
          <p:cNvPr id="2" name="Slide Number Placeholder 1"/>
          <p:cNvSpPr>
            <a:spLocks noGrp="1"/>
          </p:cNvSpPr>
          <p:nvPr>
            <p:ph type="sldNum" sz="quarter" idx="12"/>
          </p:nvPr>
        </p:nvSpPr>
        <p:spPr/>
        <p:txBody>
          <a:bodyPr/>
          <a:lstStyle/>
          <a:p>
            <a:fld id="{1771831D-1869-4854-8C7C-9B12B4355B24}" type="slidenum">
              <a:rPr lang="en-US" smtClean="0"/>
              <a:pPr/>
              <a:t>32</a:t>
            </a:fld>
            <a:endParaRPr lang="en-US"/>
          </a:p>
        </p:txBody>
      </p:sp>
      <p:sp>
        <p:nvSpPr>
          <p:cNvPr id="29707" name="Rectangle 2"/>
          <p:cNvSpPr>
            <a:spLocks noGrp="1" noChangeArrowheads="1"/>
          </p:cNvSpPr>
          <p:nvPr>
            <p:ph type="title" idx="4294967295"/>
          </p:nvPr>
        </p:nvSpPr>
        <p:spPr>
          <a:xfrm>
            <a:off x="990600" y="277813"/>
            <a:ext cx="7086600" cy="1139825"/>
          </a:xfrm>
        </p:spPr>
        <p:txBody>
          <a:bodyPr anchor="ctr">
            <a:normAutofit fontScale="90000"/>
          </a:bodyPr>
          <a:lstStyle/>
          <a:p>
            <a:pPr>
              <a:lnSpc>
                <a:spcPct val="100000"/>
              </a:lnSpc>
            </a:pPr>
            <a:r>
              <a:rPr lang="en-US" sz="3600" dirty="0"/>
              <a:t>HPTN 052: </a:t>
            </a:r>
            <a:r>
              <a:rPr lang="en-US" sz="3600" dirty="0" smtClean="0"/>
              <a:t/>
            </a:r>
            <a:br>
              <a:rPr lang="en-US" sz="3600" dirty="0" smtClean="0"/>
            </a:br>
            <a:r>
              <a:rPr lang="en-US" sz="3600" dirty="0" smtClean="0"/>
              <a:t>HIV </a:t>
            </a:r>
            <a:r>
              <a:rPr lang="en-US" sz="3600" dirty="0"/>
              <a:t>Transmission Reduced by 96% in </a:t>
            </a:r>
            <a:r>
              <a:rPr lang="en-US" sz="3600" dirty="0" smtClean="0"/>
              <a:t>1763 </a:t>
            </a:r>
            <a:r>
              <a:rPr lang="en-US" sz="3600" dirty="0" err="1" smtClean="0"/>
              <a:t>Serodiscordant</a:t>
            </a:r>
            <a:r>
              <a:rPr lang="en-US" sz="3600" dirty="0" smtClean="0"/>
              <a:t> </a:t>
            </a:r>
            <a:r>
              <a:rPr lang="en-US" sz="3600" dirty="0"/>
              <a:t>Couples</a:t>
            </a:r>
          </a:p>
        </p:txBody>
      </p:sp>
      <p:sp>
        <p:nvSpPr>
          <p:cNvPr id="29708" name="Rectangle 3"/>
          <p:cNvSpPr>
            <a:spLocks noGrp="1" noChangeArrowheads="1"/>
          </p:cNvSpPr>
          <p:nvPr>
            <p:ph idx="4294967295"/>
          </p:nvPr>
        </p:nvSpPr>
        <p:spPr>
          <a:xfrm>
            <a:off x="5402263" y="4505325"/>
            <a:ext cx="3741737" cy="1377950"/>
          </a:xfrm>
        </p:spPr>
        <p:txBody>
          <a:bodyPr>
            <a:normAutofit lnSpcReduction="10000"/>
          </a:bodyPr>
          <a:lstStyle/>
          <a:p>
            <a:pPr marL="0" indent="0">
              <a:buFont typeface="Wingdings" pitchFamily="2" charset="2"/>
              <a:buNone/>
            </a:pPr>
            <a:r>
              <a:rPr lang="en-US" sz="1800" dirty="0"/>
              <a:t>Single transmission in patient in immediate HAART arm believed </a:t>
            </a:r>
            <a:br>
              <a:rPr lang="en-US" sz="1800" dirty="0"/>
            </a:br>
            <a:r>
              <a:rPr lang="en-US" sz="1800" dirty="0"/>
              <a:t>to have occurred close to time therapy began and prior to suppression of genital tract HIV</a:t>
            </a:r>
          </a:p>
        </p:txBody>
      </p:sp>
      <p:sp>
        <p:nvSpPr>
          <p:cNvPr id="29709" name="Text Box 6"/>
          <p:cNvSpPr txBox="1">
            <a:spLocks noChangeArrowheads="1"/>
          </p:cNvSpPr>
          <p:nvPr/>
        </p:nvSpPr>
        <p:spPr bwMode="auto">
          <a:xfrm>
            <a:off x="2713038" y="1919288"/>
            <a:ext cx="4303712" cy="923925"/>
          </a:xfrm>
          <a:prstGeom prst="rect">
            <a:avLst/>
          </a:prstGeom>
          <a:solidFill>
            <a:schemeClr val="folHlink"/>
          </a:solidFill>
          <a:ln w="9525">
            <a:noFill/>
            <a:miter lim="800000"/>
            <a:headEnd/>
            <a:tailEnd/>
          </a:ln>
        </p:spPr>
        <p:txBody>
          <a:bodyPr anchor="ctr"/>
          <a:lstStyle/>
          <a:p>
            <a:pPr algn="ctr" eaLnBrk="1" hangingPunct="1"/>
            <a:r>
              <a:rPr lang="en-US" altLang="zh-CN" b="1" dirty="0">
                <a:solidFill>
                  <a:srgbClr val="141415"/>
                </a:solidFill>
                <a:latin typeface="Arial" pitchFamily="34" charset="0"/>
                <a:ea typeface="SimSun" pitchFamily="2" charset="-122"/>
                <a:cs typeface="Arial" pitchFamily="34" charset="0"/>
              </a:rPr>
              <a:t>Total HIV-1 Transmission Events: 39</a:t>
            </a:r>
          </a:p>
          <a:p>
            <a:pPr algn="ctr" eaLnBrk="1" hangingPunct="1"/>
            <a:r>
              <a:rPr lang="en-US" altLang="zh-CN" dirty="0">
                <a:solidFill>
                  <a:srgbClr val="141415"/>
                </a:solidFill>
                <a:latin typeface="Arial" pitchFamily="34" charset="0"/>
                <a:ea typeface="SimSun" pitchFamily="2" charset="-122"/>
                <a:cs typeface="Arial" pitchFamily="34" charset="0"/>
              </a:rPr>
              <a:t>(4 in immediate arm and </a:t>
            </a:r>
            <a:br>
              <a:rPr lang="en-US" altLang="zh-CN" dirty="0">
                <a:solidFill>
                  <a:srgbClr val="141415"/>
                </a:solidFill>
                <a:latin typeface="Arial" pitchFamily="34" charset="0"/>
                <a:ea typeface="SimSun" pitchFamily="2" charset="-122"/>
                <a:cs typeface="Arial" pitchFamily="34" charset="0"/>
              </a:rPr>
            </a:br>
            <a:r>
              <a:rPr lang="en-US" altLang="zh-CN" dirty="0">
                <a:solidFill>
                  <a:srgbClr val="141415"/>
                </a:solidFill>
                <a:latin typeface="Arial" pitchFamily="34" charset="0"/>
                <a:ea typeface="SimSun" pitchFamily="2" charset="-122"/>
                <a:cs typeface="Arial" pitchFamily="34" charset="0"/>
              </a:rPr>
              <a:t>35 in delayed arm; </a:t>
            </a:r>
            <a:r>
              <a:rPr lang="en-US" altLang="zh-CN" i="1" dirty="0">
                <a:solidFill>
                  <a:srgbClr val="141415"/>
                </a:solidFill>
                <a:latin typeface="Arial" pitchFamily="34" charset="0"/>
                <a:ea typeface="SimSun" pitchFamily="2" charset="-122"/>
                <a:cs typeface="Arial" pitchFamily="34" charset="0"/>
              </a:rPr>
              <a:t>P </a:t>
            </a:r>
            <a:r>
              <a:rPr lang="en-US" altLang="zh-CN" dirty="0">
                <a:solidFill>
                  <a:srgbClr val="141415"/>
                </a:solidFill>
                <a:latin typeface="Arial" pitchFamily="34" charset="0"/>
                <a:ea typeface="SimSun" pitchFamily="2" charset="-122"/>
                <a:cs typeface="Arial" pitchFamily="34" charset="0"/>
              </a:rPr>
              <a:t>&lt; .0001)</a:t>
            </a:r>
          </a:p>
        </p:txBody>
      </p:sp>
      <p:sp>
        <p:nvSpPr>
          <p:cNvPr id="29710" name="Text Box 6"/>
          <p:cNvSpPr txBox="1">
            <a:spLocks noChangeArrowheads="1"/>
          </p:cNvSpPr>
          <p:nvPr/>
        </p:nvSpPr>
        <p:spPr bwMode="auto">
          <a:xfrm>
            <a:off x="1230313" y="3125788"/>
            <a:ext cx="2351087" cy="1081087"/>
          </a:xfrm>
          <a:prstGeom prst="rect">
            <a:avLst/>
          </a:prstGeom>
          <a:solidFill>
            <a:schemeClr val="folHlink"/>
          </a:solidFill>
          <a:ln w="9525">
            <a:noFill/>
            <a:miter lim="800000"/>
            <a:headEnd/>
            <a:tailEnd/>
          </a:ln>
        </p:spPr>
        <p:txBody>
          <a:bodyPr anchor="ctr"/>
          <a:lstStyle/>
          <a:p>
            <a:pPr algn="ctr" eaLnBrk="1" hangingPunct="1"/>
            <a:r>
              <a:rPr lang="en-US" altLang="zh-CN" b="1" dirty="0">
                <a:solidFill>
                  <a:srgbClr val="141415"/>
                </a:solidFill>
                <a:latin typeface="Arial" pitchFamily="34" charset="0"/>
                <a:ea typeface="SimSun" pitchFamily="2" charset="-122"/>
                <a:cs typeface="Arial" pitchFamily="34" charset="0"/>
              </a:rPr>
              <a:t>Linked Transmissions: 28</a:t>
            </a:r>
          </a:p>
        </p:txBody>
      </p:sp>
      <p:sp>
        <p:nvSpPr>
          <p:cNvPr id="29711" name="Text Box 6"/>
          <p:cNvSpPr txBox="1">
            <a:spLocks noChangeArrowheads="1"/>
          </p:cNvSpPr>
          <p:nvPr/>
        </p:nvSpPr>
        <p:spPr bwMode="auto">
          <a:xfrm>
            <a:off x="6162675" y="3125788"/>
            <a:ext cx="2351088" cy="1081087"/>
          </a:xfrm>
          <a:prstGeom prst="rect">
            <a:avLst/>
          </a:prstGeom>
          <a:solidFill>
            <a:schemeClr val="folHlink"/>
          </a:solidFill>
          <a:ln w="9525">
            <a:noFill/>
            <a:miter lim="800000"/>
            <a:headEnd/>
            <a:tailEnd/>
          </a:ln>
        </p:spPr>
        <p:txBody>
          <a:bodyPr anchor="ctr"/>
          <a:lstStyle/>
          <a:p>
            <a:pPr algn="ctr" eaLnBrk="1" hangingPunct="1"/>
            <a:r>
              <a:rPr lang="en-US" altLang="zh-CN" b="1">
                <a:solidFill>
                  <a:srgbClr val="141415"/>
                </a:solidFill>
                <a:latin typeface="Arial" pitchFamily="34" charset="0"/>
                <a:ea typeface="SimSun" pitchFamily="2" charset="-122"/>
              </a:rPr>
              <a:t>Unlinked or TBD Transmissions: 11</a:t>
            </a:r>
          </a:p>
        </p:txBody>
      </p:sp>
      <p:sp>
        <p:nvSpPr>
          <p:cNvPr id="14" name="Right Brace 13"/>
          <p:cNvSpPr/>
          <p:nvPr/>
        </p:nvSpPr>
        <p:spPr>
          <a:xfrm rot="5400000">
            <a:off x="2329656" y="4431507"/>
            <a:ext cx="261937" cy="2425700"/>
          </a:xfrm>
          <a:prstGeom prst="rightBrace">
            <a:avLst>
              <a:gd name="adj1" fmla="val 49822"/>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b="1" dirty="0">
              <a:solidFill>
                <a:srgbClr val="FFFFFF"/>
              </a:solidFill>
            </a:endParaRPr>
          </a:p>
        </p:txBody>
      </p:sp>
      <p:sp>
        <p:nvSpPr>
          <p:cNvPr id="29713" name="Title 1"/>
          <p:cNvSpPr txBox="1">
            <a:spLocks/>
          </p:cNvSpPr>
          <p:nvPr/>
        </p:nvSpPr>
        <p:spPr bwMode="auto">
          <a:xfrm>
            <a:off x="617538" y="5645150"/>
            <a:ext cx="3686175" cy="425450"/>
          </a:xfrm>
          <a:prstGeom prst="rect">
            <a:avLst/>
          </a:prstGeom>
          <a:noFill/>
          <a:ln w="9525">
            <a:noFill/>
            <a:miter lim="800000"/>
            <a:headEnd/>
            <a:tailEnd/>
          </a:ln>
        </p:spPr>
        <p:txBody>
          <a:bodyPr anchor="ctr"/>
          <a:lstStyle/>
          <a:p>
            <a:pPr algn="ctr" eaLnBrk="1" hangingPunct="1"/>
            <a:r>
              <a:rPr lang="en-US" sz="2000" i="1">
                <a:solidFill>
                  <a:srgbClr val="FFFFFF"/>
                </a:solidFill>
                <a:latin typeface="Arial" pitchFamily="34" charset="0"/>
                <a:cs typeface="Arial" pitchFamily="34" charset="0"/>
              </a:rPr>
              <a:t>P</a:t>
            </a:r>
            <a:r>
              <a:rPr lang="en-US" sz="2000">
                <a:solidFill>
                  <a:srgbClr val="FFFFFF"/>
                </a:solidFill>
                <a:latin typeface="Arial" pitchFamily="34" charset="0"/>
                <a:cs typeface="Arial" pitchFamily="34" charset="0"/>
              </a:rPr>
              <a:t> &lt; .001</a:t>
            </a:r>
          </a:p>
        </p:txBody>
      </p:sp>
      <p:sp>
        <p:nvSpPr>
          <p:cNvPr id="29714" name="Text Box 6"/>
          <p:cNvSpPr txBox="1">
            <a:spLocks noChangeArrowheads="1"/>
          </p:cNvSpPr>
          <p:nvPr/>
        </p:nvSpPr>
        <p:spPr bwMode="auto">
          <a:xfrm>
            <a:off x="2940050" y="4527550"/>
            <a:ext cx="1414463" cy="974725"/>
          </a:xfrm>
          <a:prstGeom prst="rect">
            <a:avLst/>
          </a:prstGeom>
          <a:solidFill>
            <a:schemeClr val="folHlink"/>
          </a:solidFill>
          <a:ln w="9525">
            <a:noFill/>
            <a:miter lim="800000"/>
            <a:headEnd/>
            <a:tailEnd/>
          </a:ln>
        </p:spPr>
        <p:txBody>
          <a:bodyPr anchor="ctr"/>
          <a:lstStyle/>
          <a:p>
            <a:pPr algn="ctr" eaLnBrk="1" hangingPunct="1"/>
            <a:r>
              <a:rPr lang="en-US" altLang="zh-CN" b="1">
                <a:solidFill>
                  <a:srgbClr val="141415"/>
                </a:solidFill>
                <a:latin typeface="Arial" pitchFamily="34" charset="0"/>
                <a:ea typeface="SimSun" pitchFamily="2" charset="-122"/>
              </a:rPr>
              <a:t>Immediate Arm: 1</a:t>
            </a:r>
          </a:p>
        </p:txBody>
      </p:sp>
      <p:sp>
        <p:nvSpPr>
          <p:cNvPr id="29715" name="Text Box 6"/>
          <p:cNvSpPr txBox="1">
            <a:spLocks noChangeArrowheads="1"/>
          </p:cNvSpPr>
          <p:nvPr/>
        </p:nvSpPr>
        <p:spPr bwMode="auto">
          <a:xfrm>
            <a:off x="557213" y="4527550"/>
            <a:ext cx="1414462" cy="955675"/>
          </a:xfrm>
          <a:prstGeom prst="rect">
            <a:avLst/>
          </a:prstGeom>
          <a:solidFill>
            <a:schemeClr val="folHlink"/>
          </a:solidFill>
          <a:ln w="9525">
            <a:noFill/>
            <a:miter lim="800000"/>
            <a:headEnd/>
            <a:tailEnd/>
          </a:ln>
        </p:spPr>
        <p:txBody>
          <a:bodyPr anchor="ctr"/>
          <a:lstStyle/>
          <a:p>
            <a:pPr algn="ctr" eaLnBrk="1" hangingPunct="1"/>
            <a:r>
              <a:rPr lang="en-US" altLang="zh-CN" b="1">
                <a:solidFill>
                  <a:srgbClr val="141415"/>
                </a:solidFill>
                <a:latin typeface="Arial" pitchFamily="34" charset="0"/>
                <a:ea typeface="SimSun" pitchFamily="2" charset="-122"/>
              </a:rPr>
              <a:t>Delayed Arm: 27</a:t>
            </a:r>
          </a:p>
        </p:txBody>
      </p:sp>
      <p:cxnSp>
        <p:nvCxnSpPr>
          <p:cNvPr id="11284" name="Straight Arrow Connector 25"/>
          <p:cNvCxnSpPr>
            <a:cxnSpLocks noChangeShapeType="1"/>
          </p:cNvCxnSpPr>
          <p:nvPr/>
        </p:nvCxnSpPr>
        <p:spPr bwMode="auto">
          <a:xfrm flipV="1">
            <a:off x="4419600" y="4645025"/>
            <a:ext cx="677863" cy="393700"/>
          </a:xfrm>
          <a:prstGeom prst="straightConnector1">
            <a:avLst/>
          </a:prstGeom>
          <a:noFill/>
          <a:ln w="28575" algn="ctr">
            <a:solidFill>
              <a:schemeClr val="accent3"/>
            </a:solidFill>
            <a:round/>
            <a:headEnd/>
            <a:tailEnd type="triangle" w="med" len="med"/>
          </a:ln>
          <a:extLst/>
        </p:spPr>
      </p:cxnSp>
      <p:sp>
        <p:nvSpPr>
          <p:cNvPr id="29717" name="Text Box 11"/>
          <p:cNvSpPr txBox="1">
            <a:spLocks noChangeArrowheads="1"/>
          </p:cNvSpPr>
          <p:nvPr/>
        </p:nvSpPr>
        <p:spPr bwMode="auto">
          <a:xfrm>
            <a:off x="285750" y="6135688"/>
            <a:ext cx="8561388" cy="517525"/>
          </a:xfrm>
          <a:prstGeom prst="rect">
            <a:avLst/>
          </a:prstGeom>
          <a:noFill/>
          <a:ln w="9525" algn="ctr">
            <a:noFill/>
            <a:miter lim="800000"/>
            <a:headEnd/>
            <a:tailEnd/>
          </a:ln>
        </p:spPr>
        <p:txBody>
          <a:bodyPr anchor="b">
            <a:spAutoFit/>
          </a:bodyPr>
          <a:lstStyle/>
          <a:p>
            <a:pPr eaLnBrk="1" hangingPunct="1"/>
            <a:r>
              <a:rPr lang="en-US" sz="1400">
                <a:solidFill>
                  <a:schemeClr val="tx2"/>
                </a:solidFill>
                <a:latin typeface="Arial" pitchFamily="34" charset="0"/>
              </a:rPr>
              <a:t/>
            </a:r>
            <a:br>
              <a:rPr lang="en-US" sz="1400">
                <a:solidFill>
                  <a:schemeClr val="tx2"/>
                </a:solidFill>
                <a:latin typeface="Arial" pitchFamily="34" charset="0"/>
              </a:rPr>
            </a:br>
            <a:r>
              <a:rPr lang="en-US" sz="1400">
                <a:solidFill>
                  <a:schemeClr val="tx2"/>
                </a:solidFill>
                <a:latin typeface="Arial" pitchFamily="34" charset="0"/>
              </a:rPr>
              <a:t>Cohen MS, et al. N Engl J Med. 2011;365: 493-505..</a:t>
            </a:r>
          </a:p>
        </p:txBody>
      </p:sp>
    </p:spTree>
    <p:extLst>
      <p:ext uri="{BB962C8B-B14F-4D97-AF65-F5344CB8AC3E}">
        <p14:creationId xmlns:p14="http://schemas.microsoft.com/office/powerpoint/2010/main" val="3630165900"/>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8AC31549-71DB-4F18-9E8C-F3154D68594A}" type="slidenum">
              <a:rPr lang="en-US"/>
              <a:pPr/>
              <a:t>33</a:t>
            </a:fld>
            <a:endParaRPr lang="en-US"/>
          </a:p>
        </p:txBody>
      </p:sp>
      <p:sp>
        <p:nvSpPr>
          <p:cNvPr id="147459" name="Rectangle 2"/>
          <p:cNvSpPr>
            <a:spLocks noGrp="1" noChangeArrowheads="1"/>
          </p:cNvSpPr>
          <p:nvPr>
            <p:ph type="title" idx="4294967295"/>
          </p:nvPr>
        </p:nvSpPr>
        <p:spPr>
          <a:xfrm>
            <a:off x="1371600" y="276225"/>
            <a:ext cx="7772400" cy="561975"/>
          </a:xfrm>
        </p:spPr>
        <p:txBody>
          <a:bodyPr lIns="0" rIns="0" bIns="0" anchor="b" anchorCtr="0"/>
          <a:lstStyle/>
          <a:p>
            <a:r>
              <a:rPr lang="en-US" sz="3200" dirty="0"/>
              <a:t>Goals of Therapy &amp; Tools to Achieve Goals</a:t>
            </a:r>
          </a:p>
        </p:txBody>
      </p:sp>
      <p:sp>
        <p:nvSpPr>
          <p:cNvPr id="147460" name="Rectangle 3"/>
          <p:cNvSpPr>
            <a:spLocks noGrp="1" noChangeArrowheads="1"/>
          </p:cNvSpPr>
          <p:nvPr>
            <p:ph type="body" sz="half" idx="4294967295"/>
          </p:nvPr>
        </p:nvSpPr>
        <p:spPr>
          <a:xfrm>
            <a:off x="1066800" y="990600"/>
            <a:ext cx="3581400" cy="5486400"/>
          </a:xfrm>
        </p:spPr>
        <p:txBody>
          <a:bodyPr>
            <a:normAutofit fontScale="92500" lnSpcReduction="20000"/>
          </a:bodyPr>
          <a:lstStyle/>
          <a:p>
            <a:pPr marL="273050" indent="-273050">
              <a:lnSpc>
                <a:spcPct val="90000"/>
              </a:lnSpc>
              <a:buFont typeface="Wingdings" pitchFamily="2" charset="2"/>
              <a:buNone/>
            </a:pPr>
            <a:r>
              <a:rPr lang="en-US" sz="3000" dirty="0" smtClean="0"/>
              <a:t>GOALS</a:t>
            </a:r>
          </a:p>
          <a:p>
            <a:pPr marL="273050" indent="-273050">
              <a:lnSpc>
                <a:spcPct val="90000"/>
              </a:lnSpc>
              <a:buFont typeface="Wingdings" pitchFamily="2" charset="2"/>
              <a:buNone/>
            </a:pPr>
            <a:endParaRPr lang="en-US" sz="2600" dirty="0"/>
          </a:p>
          <a:p>
            <a:r>
              <a:rPr lang="en-US" sz="2800" dirty="0"/>
              <a:t>Reduce HIV-related morbidity; prolong duration and quality of survival</a:t>
            </a:r>
          </a:p>
          <a:p>
            <a:r>
              <a:rPr lang="en-US" sz="2800" dirty="0"/>
              <a:t>Restore and/or preserve immunologic function</a:t>
            </a:r>
          </a:p>
          <a:p>
            <a:r>
              <a:rPr lang="en-US" sz="2800" dirty="0"/>
              <a:t>Maximally and durably suppress HIV viral load</a:t>
            </a:r>
          </a:p>
          <a:p>
            <a:r>
              <a:rPr lang="en-US" sz="2800" dirty="0"/>
              <a:t>Prevent T</a:t>
            </a:r>
            <a:r>
              <a:rPr lang="en-US" sz="2800" dirty="0" smtClean="0"/>
              <a:t>ransmission</a:t>
            </a:r>
            <a:endParaRPr lang="en-US" sz="2800" dirty="0"/>
          </a:p>
          <a:p>
            <a:pPr>
              <a:lnSpc>
                <a:spcPct val="90000"/>
              </a:lnSpc>
            </a:pPr>
            <a:endParaRPr lang="en-US" sz="2600" dirty="0"/>
          </a:p>
          <a:p>
            <a:pPr marL="273050" indent="-273050">
              <a:lnSpc>
                <a:spcPct val="90000"/>
              </a:lnSpc>
            </a:pPr>
            <a:endParaRPr lang="en-US" sz="2600" dirty="0"/>
          </a:p>
        </p:txBody>
      </p:sp>
      <p:sp>
        <p:nvSpPr>
          <p:cNvPr id="147461" name="Rectangle 4"/>
          <p:cNvSpPr>
            <a:spLocks noGrp="1" noChangeArrowheads="1"/>
          </p:cNvSpPr>
          <p:nvPr>
            <p:ph type="body" sz="half" idx="4294967295"/>
          </p:nvPr>
        </p:nvSpPr>
        <p:spPr>
          <a:xfrm>
            <a:off x="4572000" y="1066800"/>
            <a:ext cx="4191000" cy="5410200"/>
          </a:xfrm>
          <a:solidFill>
            <a:schemeClr val="bg2"/>
          </a:solidFill>
          <a:ln>
            <a:noFill/>
          </a:ln>
        </p:spPr>
        <p:style>
          <a:lnRef idx="2">
            <a:schemeClr val="accent6"/>
          </a:lnRef>
          <a:fillRef idx="1003">
            <a:schemeClr val="lt1"/>
          </a:fillRef>
          <a:effectRef idx="0">
            <a:schemeClr val="accent6"/>
          </a:effectRef>
          <a:fontRef idx="minor">
            <a:schemeClr val="dk1"/>
          </a:fontRef>
        </p:style>
        <p:txBody>
          <a:bodyPr>
            <a:normAutofit/>
          </a:bodyPr>
          <a:lstStyle/>
          <a:p>
            <a:pPr marL="273050" indent="-273050">
              <a:lnSpc>
                <a:spcPct val="80000"/>
              </a:lnSpc>
              <a:buFont typeface="Wingdings" pitchFamily="2" charset="2"/>
              <a:buNone/>
            </a:pPr>
            <a:r>
              <a:rPr lang="en-US" sz="2900" dirty="0">
                <a:solidFill>
                  <a:schemeClr val="tx1"/>
                </a:solidFill>
              </a:rPr>
              <a:t>TOOLS</a:t>
            </a:r>
          </a:p>
          <a:p>
            <a:pPr marL="273050" indent="-273050">
              <a:lnSpc>
                <a:spcPct val="80000"/>
              </a:lnSpc>
              <a:buFont typeface="Wingdings" pitchFamily="2" charset="2"/>
              <a:buNone/>
            </a:pPr>
            <a:endParaRPr lang="en-US" sz="2900" dirty="0">
              <a:solidFill>
                <a:schemeClr val="tx1"/>
              </a:solidFill>
            </a:endParaRPr>
          </a:p>
          <a:p>
            <a:pPr marL="273050" indent="-273050">
              <a:lnSpc>
                <a:spcPct val="80000"/>
              </a:lnSpc>
            </a:pPr>
            <a:r>
              <a:rPr lang="en-US" sz="2700" dirty="0">
                <a:solidFill>
                  <a:schemeClr val="tx1"/>
                </a:solidFill>
              </a:rPr>
              <a:t>Selection of ARV regimen</a:t>
            </a:r>
          </a:p>
          <a:p>
            <a:pPr marL="273050" indent="-273050">
              <a:lnSpc>
                <a:spcPct val="80000"/>
              </a:lnSpc>
            </a:pPr>
            <a:r>
              <a:rPr lang="en-US" sz="2700" dirty="0">
                <a:solidFill>
                  <a:schemeClr val="tx1"/>
                </a:solidFill>
              </a:rPr>
              <a:t>Maximizing adherence</a:t>
            </a:r>
          </a:p>
          <a:p>
            <a:pPr marL="273050" indent="-273050">
              <a:lnSpc>
                <a:spcPct val="80000"/>
              </a:lnSpc>
            </a:pPr>
            <a:r>
              <a:rPr lang="en-US" sz="2700" dirty="0">
                <a:solidFill>
                  <a:schemeClr val="tx1"/>
                </a:solidFill>
              </a:rPr>
              <a:t>Pretreatment resistance testing</a:t>
            </a:r>
          </a:p>
          <a:p>
            <a:pPr marL="273050" indent="-273050">
              <a:lnSpc>
                <a:spcPct val="80000"/>
              </a:lnSpc>
            </a:pPr>
            <a:r>
              <a:rPr lang="en-US" sz="2700" dirty="0">
                <a:solidFill>
                  <a:schemeClr val="tx1"/>
                </a:solidFill>
              </a:rPr>
              <a:t>Use of CD4 count to guide therapy </a:t>
            </a:r>
            <a:r>
              <a:rPr lang="en-US" sz="2700" dirty="0" smtClean="0">
                <a:solidFill>
                  <a:schemeClr val="tx1"/>
                </a:solidFill>
              </a:rPr>
              <a:t>decisions</a:t>
            </a:r>
            <a:endParaRPr lang="en-US" sz="2700" dirty="0">
              <a:solidFill>
                <a:schemeClr val="tx1"/>
              </a:solidFill>
            </a:endParaRPr>
          </a:p>
          <a:p>
            <a:pPr marL="273050" indent="-273050">
              <a:lnSpc>
                <a:spcPct val="80000"/>
              </a:lnSpc>
            </a:pPr>
            <a:r>
              <a:rPr lang="en-US" sz="2700" dirty="0">
                <a:solidFill>
                  <a:schemeClr val="tx1"/>
                </a:solidFill>
              </a:rPr>
              <a:t>Use of HIV RNA (viral </a:t>
            </a:r>
            <a:r>
              <a:rPr lang="en-US" sz="2700" dirty="0" smtClean="0">
                <a:solidFill>
                  <a:schemeClr val="tx1"/>
                </a:solidFill>
              </a:rPr>
              <a:t>load, HIV-1) </a:t>
            </a:r>
            <a:r>
              <a:rPr lang="en-US" sz="2700" dirty="0">
                <a:solidFill>
                  <a:schemeClr val="tx1"/>
                </a:solidFill>
              </a:rPr>
              <a:t>to guide therapy decisions and assess treatment </a:t>
            </a:r>
            <a:r>
              <a:rPr lang="en-US" sz="2700" dirty="0" smtClean="0">
                <a:solidFill>
                  <a:schemeClr val="tx1"/>
                </a:solidFill>
              </a:rPr>
              <a:t>efficacy </a:t>
            </a:r>
            <a:endParaRPr lang="en-US" sz="2700" dirty="0">
              <a:solidFill>
                <a:schemeClr val="tx1"/>
              </a:solidFill>
            </a:endParaRPr>
          </a:p>
        </p:txBody>
      </p:sp>
    </p:spTree>
    <p:extLst>
      <p:ext uri="{BB962C8B-B14F-4D97-AF65-F5344CB8AC3E}">
        <p14:creationId xmlns:p14="http://schemas.microsoft.com/office/powerpoint/2010/main" val="1215940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6" name="Title 4"/>
          <p:cNvSpPr>
            <a:spLocks noGrp="1"/>
          </p:cNvSpPr>
          <p:nvPr>
            <p:ph type="title"/>
          </p:nvPr>
        </p:nvSpPr>
        <p:spPr>
          <a:xfrm>
            <a:off x="685800" y="0"/>
            <a:ext cx="8077200" cy="1219200"/>
          </a:xfrm>
        </p:spPr>
        <p:txBody>
          <a:bodyPr>
            <a:noAutofit/>
          </a:bodyPr>
          <a:lstStyle/>
          <a:p>
            <a:pPr eaLnBrk="1" hangingPunct="1">
              <a:lnSpc>
                <a:spcPct val="100000"/>
              </a:lnSpc>
            </a:pPr>
            <a:r>
              <a:rPr lang="en-US" sz="3600" dirty="0" smtClean="0"/>
              <a:t>DHHS Guidelines: </a:t>
            </a:r>
            <a:br>
              <a:rPr lang="en-US" sz="3600" dirty="0" smtClean="0"/>
            </a:br>
            <a:r>
              <a:rPr lang="en-US" sz="3600" dirty="0" smtClean="0"/>
              <a:t>Changing Criteria for Initiating ART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2603483"/>
              </p:ext>
            </p:extLst>
          </p:nvPr>
        </p:nvGraphicFramePr>
        <p:xfrm>
          <a:off x="990600" y="1371598"/>
          <a:ext cx="7924799" cy="5105401"/>
        </p:xfrm>
        <a:graphic>
          <a:graphicData uri="http://schemas.openxmlformats.org/drawingml/2006/table">
            <a:tbl>
              <a:tblPr/>
              <a:tblGrid>
                <a:gridCol w="1258802"/>
                <a:gridCol w="1169525"/>
                <a:gridCol w="1124887"/>
                <a:gridCol w="1248388"/>
                <a:gridCol w="1123399"/>
                <a:gridCol w="999899"/>
                <a:gridCol w="999899"/>
              </a:tblGrid>
              <a:tr h="11206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charset="0"/>
                        </a:rPr>
                        <a:t>CD4+ Count, cells/mm</a:t>
                      </a:r>
                      <a:r>
                        <a:rPr kumimoji="0" lang="en-US" sz="1600" b="1" i="0" u="none" strike="noStrike" cap="none" normalizeH="0" baseline="30000" dirty="0" smtClean="0">
                          <a:ln>
                            <a:noFill/>
                          </a:ln>
                          <a:solidFill>
                            <a:srgbClr val="FFFFFF"/>
                          </a:solidFill>
                          <a:effectLst/>
                          <a:latin typeface="Arial" charset="0"/>
                        </a:rPr>
                        <a:t>3</a:t>
                      </a:r>
                    </a:p>
                  </a:txBody>
                  <a:tcPr marT="45728" marB="45728" horzOverflow="overflow">
                    <a:lnL>
                      <a:noFill/>
                    </a:lnL>
                    <a:lnR>
                      <a:noFill/>
                    </a:lnR>
                    <a:lnT>
                      <a:noFill/>
                    </a:lnT>
                    <a:lnB>
                      <a:noFill/>
                    </a:lnB>
                    <a:lnTlToBr>
                      <a:noFill/>
                    </a:lnTlToBr>
                    <a:lnBlToTr>
                      <a:noFill/>
                    </a:lnBlToTr>
                    <a:solidFill>
                      <a:srgbClr val="2B85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rPr>
                        <a:t>1998</a:t>
                      </a:r>
                    </a:p>
                  </a:txBody>
                  <a:tcPr marT="45728" marB="45728" horzOverflow="overflow">
                    <a:lnL>
                      <a:noFill/>
                    </a:lnL>
                    <a:lnR>
                      <a:noFill/>
                    </a:lnR>
                    <a:lnT>
                      <a:noFill/>
                    </a:lnT>
                    <a:lnB>
                      <a:noFill/>
                    </a:lnB>
                    <a:lnTlToBr>
                      <a:noFill/>
                    </a:lnTlToBr>
                    <a:lnBlToTr>
                      <a:noFill/>
                    </a:lnBlToTr>
                    <a:solidFill>
                      <a:srgbClr val="2B85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rPr>
                        <a:t>2001</a:t>
                      </a:r>
                      <a:endParaRPr kumimoji="0" lang="en-US" sz="1600" b="1" i="0" u="none" strike="noStrike" cap="none" normalizeH="0" baseline="30000" smtClean="0">
                        <a:ln>
                          <a:noFill/>
                        </a:ln>
                        <a:solidFill>
                          <a:srgbClr val="FFFFFF"/>
                        </a:solidFill>
                        <a:effectLst/>
                        <a:latin typeface="Arial" charset="0"/>
                      </a:endParaRPr>
                    </a:p>
                  </a:txBody>
                  <a:tcPr marT="45728" marB="45728" horzOverflow="overflow">
                    <a:lnL>
                      <a:noFill/>
                    </a:lnL>
                    <a:lnR>
                      <a:noFill/>
                    </a:lnR>
                    <a:lnT>
                      <a:noFill/>
                    </a:lnT>
                    <a:lnB>
                      <a:noFill/>
                    </a:lnB>
                    <a:lnTlToBr>
                      <a:noFill/>
                    </a:lnTlToBr>
                    <a:lnBlToTr>
                      <a:noFill/>
                    </a:lnBlToTr>
                    <a:solidFill>
                      <a:srgbClr val="2B85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rPr>
                        <a:t>2006</a:t>
                      </a:r>
                      <a:endParaRPr kumimoji="0" lang="en-US" sz="1600" b="1" i="0" u="none" strike="noStrike" cap="none" normalizeH="0" baseline="30000" smtClean="0">
                        <a:ln>
                          <a:noFill/>
                        </a:ln>
                        <a:solidFill>
                          <a:srgbClr val="FFFFFF"/>
                        </a:solidFill>
                        <a:effectLst/>
                        <a:latin typeface="Arial" charset="0"/>
                      </a:endParaRPr>
                    </a:p>
                  </a:txBody>
                  <a:tcPr marT="45728" marB="45728" horzOverflow="overflow">
                    <a:lnL>
                      <a:noFill/>
                    </a:lnL>
                    <a:lnR>
                      <a:noFill/>
                    </a:lnR>
                    <a:lnT>
                      <a:noFill/>
                    </a:lnT>
                    <a:lnB>
                      <a:noFill/>
                    </a:lnB>
                    <a:lnTlToBr>
                      <a:noFill/>
                    </a:lnTlToBr>
                    <a:lnBlToTr>
                      <a:noFill/>
                    </a:lnBlToTr>
                    <a:solidFill>
                      <a:srgbClr val="2B85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rPr>
                        <a:t>2008</a:t>
                      </a:r>
                      <a:endParaRPr kumimoji="0" lang="en-US" sz="1600" b="1" i="0" u="none" strike="noStrike" cap="none" normalizeH="0" baseline="30000" smtClean="0">
                        <a:ln>
                          <a:noFill/>
                        </a:ln>
                        <a:solidFill>
                          <a:srgbClr val="FFFFFF"/>
                        </a:solidFill>
                        <a:effectLst/>
                        <a:latin typeface="Arial" charset="0"/>
                      </a:endParaRPr>
                    </a:p>
                  </a:txBody>
                  <a:tcPr marT="45728" marB="45728" horzOverflow="overflow">
                    <a:lnL>
                      <a:noFill/>
                    </a:lnL>
                    <a:lnR>
                      <a:noFill/>
                    </a:lnR>
                    <a:lnT>
                      <a:noFill/>
                    </a:lnT>
                    <a:lnB>
                      <a:noFill/>
                    </a:lnB>
                    <a:lnTlToBr>
                      <a:noFill/>
                    </a:lnTlToBr>
                    <a:lnBlToTr>
                      <a:noFill/>
                    </a:lnBlToTr>
                    <a:solidFill>
                      <a:srgbClr val="2B85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rPr>
                        <a:t>2009</a:t>
                      </a:r>
                      <a:endParaRPr kumimoji="0" lang="en-US" sz="1600" b="1" i="0" u="none" strike="noStrike" cap="none" normalizeH="0" baseline="30000" smtClean="0">
                        <a:ln>
                          <a:noFill/>
                        </a:ln>
                        <a:solidFill>
                          <a:srgbClr val="FFFFFF"/>
                        </a:solidFill>
                        <a:effectLst/>
                        <a:latin typeface="Arial" charset="0"/>
                      </a:endParaRPr>
                    </a:p>
                  </a:txBody>
                  <a:tcPr marT="45728" marB="45728" horzOverflow="overflow">
                    <a:lnL>
                      <a:noFill/>
                    </a:lnL>
                    <a:lnR>
                      <a:noFill/>
                    </a:lnR>
                    <a:lnT>
                      <a:noFill/>
                    </a:lnT>
                    <a:lnB>
                      <a:noFill/>
                    </a:lnB>
                    <a:lnTlToBr>
                      <a:noFill/>
                    </a:lnTlToBr>
                    <a:lnBlToTr>
                      <a:noFill/>
                    </a:lnBlToTr>
                    <a:solidFill>
                      <a:srgbClr val="2B85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charset="0"/>
                        </a:rPr>
                        <a:t>2013</a:t>
                      </a:r>
                      <a:endParaRPr kumimoji="0" lang="en-US" sz="1600" b="1" i="0" u="none" strike="noStrike" cap="none" normalizeH="0" baseline="30000" dirty="0" smtClean="0">
                        <a:ln>
                          <a:noFill/>
                        </a:ln>
                        <a:solidFill>
                          <a:srgbClr val="FFFFFF"/>
                        </a:solidFill>
                        <a:effectLst/>
                        <a:latin typeface="Arial" charset="0"/>
                      </a:endParaRPr>
                    </a:p>
                  </a:txBody>
                  <a:tcPr marT="45728" marB="45728" horzOverflow="overflow">
                    <a:lnL>
                      <a:noFill/>
                    </a:lnL>
                    <a:lnR>
                      <a:noFill/>
                    </a:lnR>
                    <a:lnT>
                      <a:noFill/>
                    </a:lnT>
                    <a:lnB>
                      <a:noFill/>
                    </a:lnB>
                    <a:lnTlToBr>
                      <a:noFill/>
                    </a:lnTlToBr>
                    <a:lnBlToTr>
                      <a:noFill/>
                    </a:lnBlToTr>
                    <a:solidFill>
                      <a:srgbClr val="2B85B8"/>
                    </a:solidFill>
                  </a:tcPr>
                </a:tc>
              </a:tr>
              <a:tr h="9961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41415"/>
                          </a:solidFill>
                          <a:effectLst/>
                          <a:latin typeface="Arial" charset="0"/>
                        </a:rPr>
                        <a:t>&gt; 500</a:t>
                      </a:r>
                    </a:p>
                  </a:txBody>
                  <a:tcPr marT="45728" marB="45728"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t>Offer if </a:t>
                      </a:r>
                      <a:b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br>
                      <a: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t>VL &gt; 20,000</a:t>
                      </a:r>
                    </a:p>
                  </a:txBody>
                  <a:tcPr marL="68580" marR="68580" marT="0" marB="0"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t>Offer if </a:t>
                      </a:r>
                      <a:b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br>
                      <a: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t>VL </a:t>
                      </a:r>
                      <a:b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br>
                      <a: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t>&gt; 55,000</a:t>
                      </a:r>
                    </a:p>
                  </a:txBody>
                  <a:tcPr marL="68580" marR="68580" marT="0" marB="0"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t>Consider if </a:t>
                      </a:r>
                      <a:b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br>
                      <a: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t>VL </a:t>
                      </a:r>
                      <a:b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br>
                      <a: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t>≥ 100,000</a:t>
                      </a:r>
                    </a:p>
                  </a:txBody>
                  <a:tcPr marL="68580" marR="68580" marT="0" marB="0"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t>Consider in certain</a:t>
                      </a:r>
                      <a:b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br>
                      <a: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t>groups</a:t>
                      </a:r>
                    </a:p>
                  </a:txBody>
                  <a:tcPr marL="68580" marR="68580" marT="0" marB="0"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41415"/>
                          </a:solidFill>
                          <a:effectLst/>
                          <a:latin typeface="Arial" charset="0"/>
                        </a:rPr>
                        <a:t>Consider</a:t>
                      </a:r>
                      <a:endParaRPr kumimoji="0" lang="en-US" sz="1600" b="0" i="0" u="none" strike="noStrike" cap="none" normalizeH="0" baseline="30000" smtClean="0">
                        <a:ln>
                          <a:noFill/>
                        </a:ln>
                        <a:solidFill>
                          <a:srgbClr val="141415"/>
                        </a:solidFill>
                        <a:effectLst/>
                        <a:latin typeface="Arial" charset="0"/>
                      </a:endParaRPr>
                    </a:p>
                  </a:txBody>
                  <a:tcPr marL="68580" marR="68580" marT="0" marB="0"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t>Treat</a:t>
                      </a:r>
                    </a:p>
                  </a:txBody>
                  <a:tcPr marL="68580" marR="68580" marT="0" marB="0" anchor="ctr" horzOverflow="overflow">
                    <a:lnL>
                      <a:noFill/>
                    </a:lnL>
                    <a:lnR>
                      <a:noFill/>
                    </a:lnR>
                    <a:lnT>
                      <a:noFill/>
                    </a:lnT>
                    <a:lnB>
                      <a:noFill/>
                    </a:lnB>
                    <a:lnTlToBr>
                      <a:noFill/>
                    </a:lnTlToBr>
                    <a:lnBlToTr>
                      <a:noFill/>
                    </a:lnBlToTr>
                    <a:solidFill>
                      <a:schemeClr val="bg2"/>
                    </a:solidFill>
                  </a:tcPr>
                </a:tc>
              </a:tr>
              <a:tr h="9961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t>350-500</a:t>
                      </a:r>
                    </a:p>
                  </a:txBody>
                  <a:tcPr marL="68580" marR="68580" marT="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t>Offer if </a:t>
                      </a:r>
                      <a:b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br>
                      <a: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t>VL &gt; 20,000</a:t>
                      </a:r>
                    </a:p>
                  </a:txBody>
                  <a:tcPr marL="68580" marR="68580" marT="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t>Consider if </a:t>
                      </a:r>
                      <a:b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br>
                      <a: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t>VL </a:t>
                      </a:r>
                      <a:b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br>
                      <a: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t>&gt; 55,000</a:t>
                      </a:r>
                    </a:p>
                  </a:txBody>
                  <a:tcPr marL="68580" marR="68580" marT="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141415"/>
                          </a:solidFill>
                          <a:effectLst/>
                          <a:latin typeface="Arial" charset="0"/>
                          <a:ea typeface="Times New Roman" pitchFamily="18" charset="0"/>
                          <a:cs typeface="Arial" charset="0"/>
                        </a:rPr>
                        <a:t>Consider if </a:t>
                      </a:r>
                      <a:br>
                        <a:rPr kumimoji="0" lang="en-US" sz="1600" b="0" i="0" u="none" strike="noStrike" cap="none" normalizeH="0" baseline="0" dirty="0" smtClean="0">
                          <a:ln>
                            <a:noFill/>
                          </a:ln>
                          <a:solidFill>
                            <a:srgbClr val="141415"/>
                          </a:solidFill>
                          <a:effectLst/>
                          <a:latin typeface="Arial" charset="0"/>
                          <a:ea typeface="Times New Roman" pitchFamily="18" charset="0"/>
                          <a:cs typeface="Arial" charset="0"/>
                        </a:rPr>
                      </a:br>
                      <a:r>
                        <a:rPr kumimoji="0" lang="en-US" sz="1600" b="0" i="0" u="none" strike="noStrike" cap="none" normalizeH="0" baseline="0" dirty="0" smtClean="0">
                          <a:ln>
                            <a:noFill/>
                          </a:ln>
                          <a:solidFill>
                            <a:srgbClr val="141415"/>
                          </a:solidFill>
                          <a:effectLst/>
                          <a:latin typeface="Arial" charset="0"/>
                          <a:ea typeface="Times New Roman" pitchFamily="18" charset="0"/>
                          <a:cs typeface="Arial" charset="0"/>
                        </a:rPr>
                        <a:t>VL </a:t>
                      </a:r>
                      <a:br>
                        <a:rPr kumimoji="0" lang="en-US" sz="1600" b="0" i="0" u="none" strike="noStrike" cap="none" normalizeH="0" baseline="0" dirty="0" smtClean="0">
                          <a:ln>
                            <a:noFill/>
                          </a:ln>
                          <a:solidFill>
                            <a:srgbClr val="141415"/>
                          </a:solidFill>
                          <a:effectLst/>
                          <a:latin typeface="Arial" charset="0"/>
                          <a:ea typeface="Times New Roman" pitchFamily="18" charset="0"/>
                          <a:cs typeface="Arial" charset="0"/>
                        </a:rPr>
                      </a:br>
                      <a:r>
                        <a:rPr kumimoji="0" lang="en-US" sz="1600" b="0" i="0" u="none" strike="noStrike" cap="none" normalizeH="0" baseline="0" dirty="0" smtClean="0">
                          <a:ln>
                            <a:noFill/>
                          </a:ln>
                          <a:solidFill>
                            <a:srgbClr val="141415"/>
                          </a:solidFill>
                          <a:effectLst/>
                          <a:latin typeface="Arial" charset="0"/>
                          <a:ea typeface="Times New Roman" pitchFamily="18" charset="0"/>
                          <a:cs typeface="Arial" charset="0"/>
                        </a:rPr>
                        <a:t>≥ 100,000</a:t>
                      </a:r>
                    </a:p>
                  </a:txBody>
                  <a:tcPr marL="68580" marR="68580" marT="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t>Consider in certain groups</a:t>
                      </a:r>
                    </a:p>
                  </a:txBody>
                  <a:tcPr marL="68580" marR="68580" marT="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t>Treat </a:t>
                      </a:r>
                    </a:p>
                  </a:txBody>
                  <a:tcPr marL="68580" marR="68580" marT="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t>Treat</a:t>
                      </a:r>
                    </a:p>
                  </a:txBody>
                  <a:tcPr marL="68580" marR="68580" marT="0" marB="0" anchor="ctr" horzOverflow="overflow">
                    <a:lnL>
                      <a:noFill/>
                    </a:lnL>
                    <a:lnR>
                      <a:noFill/>
                    </a:lnR>
                    <a:lnT>
                      <a:noFill/>
                    </a:lnT>
                    <a:lnB>
                      <a:noFill/>
                    </a:lnB>
                    <a:lnTlToBr>
                      <a:noFill/>
                    </a:lnTlToBr>
                    <a:lnBlToTr>
                      <a:noFill/>
                    </a:lnBlToTr>
                    <a:solidFill>
                      <a:srgbClr val="F2F2F2"/>
                    </a:solidFill>
                  </a:tcPr>
                </a:tc>
              </a:tr>
              <a:tr h="9961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t>200-350</a:t>
                      </a:r>
                    </a:p>
                  </a:txBody>
                  <a:tcPr marL="68580" marR="68580" marT="0" marB="0"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141415"/>
                          </a:solidFill>
                          <a:effectLst/>
                          <a:latin typeface="Arial" charset="0"/>
                          <a:ea typeface="Times New Roman" pitchFamily="18" charset="0"/>
                          <a:cs typeface="Arial" charset="0"/>
                        </a:rPr>
                        <a:t>Offer if </a:t>
                      </a:r>
                      <a:br>
                        <a:rPr kumimoji="0" lang="it-IT" sz="1600" b="0" i="0" u="none" strike="noStrike" cap="none" normalizeH="0" baseline="0" smtClean="0">
                          <a:ln>
                            <a:noFill/>
                          </a:ln>
                          <a:solidFill>
                            <a:srgbClr val="141415"/>
                          </a:solidFill>
                          <a:effectLst/>
                          <a:latin typeface="Arial" charset="0"/>
                          <a:ea typeface="Times New Roman" pitchFamily="18" charset="0"/>
                          <a:cs typeface="Arial" charset="0"/>
                        </a:rPr>
                      </a:br>
                      <a:r>
                        <a:rPr kumimoji="0" lang="it-IT" sz="1600" b="0" i="0" u="none" strike="noStrike" cap="none" normalizeH="0" baseline="0" smtClean="0">
                          <a:ln>
                            <a:noFill/>
                          </a:ln>
                          <a:solidFill>
                            <a:srgbClr val="141415"/>
                          </a:solidFill>
                          <a:effectLst/>
                          <a:latin typeface="Arial" charset="0"/>
                          <a:ea typeface="Times New Roman" pitchFamily="18" charset="0"/>
                          <a:cs typeface="Arial" charset="0"/>
                        </a:rPr>
                        <a:t>VL &gt; 20,000</a:t>
                      </a:r>
                      <a:endParaRPr kumimoji="0" lang="en-US" sz="1600" b="0" i="0" u="none" strike="noStrike" cap="none" normalizeH="0" baseline="0" smtClean="0">
                        <a:ln>
                          <a:noFill/>
                        </a:ln>
                        <a:solidFill>
                          <a:srgbClr val="141415"/>
                        </a:solidFill>
                        <a:effectLst/>
                        <a:latin typeface="Arial" charset="0"/>
                        <a:ea typeface="Times New Roman" pitchFamily="18" charset="0"/>
                        <a:cs typeface="Arial" charset="0"/>
                      </a:endParaRPr>
                    </a:p>
                  </a:txBody>
                  <a:tcPr marL="68580" marR="68580" marT="0" marB="0"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t>Offer, but controversy exists</a:t>
                      </a:r>
                    </a:p>
                  </a:txBody>
                  <a:tcPr marL="68580" marR="68580" marT="0" marB="0"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t>Offer after discussion with patient</a:t>
                      </a:r>
                    </a:p>
                  </a:txBody>
                  <a:tcPr marL="68580" marR="68580" marT="0" marB="0"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t>Treat</a:t>
                      </a:r>
                    </a:p>
                  </a:txBody>
                  <a:tcPr marL="68580" marR="68580" marT="0" marB="0"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t>Treat</a:t>
                      </a:r>
                    </a:p>
                  </a:txBody>
                  <a:tcPr marL="68580" marR="68580" marT="0" marB="0"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t>Treat</a:t>
                      </a:r>
                    </a:p>
                  </a:txBody>
                  <a:tcPr marL="68580" marR="68580" marT="0" marB="0" anchor="ctr" horzOverflow="overflow">
                    <a:lnL>
                      <a:noFill/>
                    </a:lnL>
                    <a:lnR>
                      <a:noFill/>
                    </a:lnR>
                    <a:lnT>
                      <a:noFill/>
                    </a:lnT>
                    <a:lnB>
                      <a:noFill/>
                    </a:lnB>
                    <a:lnTlToBr>
                      <a:noFill/>
                    </a:lnTlToBr>
                    <a:lnBlToTr>
                      <a:noFill/>
                    </a:lnBlToTr>
                    <a:solidFill>
                      <a:schemeClr val="bg2"/>
                    </a:solidFill>
                  </a:tcPr>
                </a:tc>
              </a:tr>
              <a:tr h="9961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t>&lt; 200 or symptomatic disease</a:t>
                      </a:r>
                    </a:p>
                  </a:txBody>
                  <a:tcPr marL="68580" marR="68580" marT="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t>Treat</a:t>
                      </a:r>
                    </a:p>
                  </a:txBody>
                  <a:tcPr marL="68580" marR="68580" marT="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41415"/>
                          </a:solidFill>
                          <a:effectLst/>
                          <a:latin typeface="Arial" charset="0"/>
                          <a:ea typeface="Times New Roman" pitchFamily="18" charset="0"/>
                          <a:cs typeface="Arial" charset="0"/>
                        </a:rPr>
                        <a:t>Treat</a:t>
                      </a:r>
                    </a:p>
                  </a:txBody>
                  <a:tcPr marL="68580" marR="68580" marT="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141415"/>
                          </a:solidFill>
                          <a:effectLst/>
                          <a:latin typeface="Arial" charset="0"/>
                          <a:ea typeface="Times New Roman" pitchFamily="18" charset="0"/>
                          <a:cs typeface="Arial" charset="0"/>
                        </a:rPr>
                        <a:t>Treat</a:t>
                      </a:r>
                    </a:p>
                  </a:txBody>
                  <a:tcPr marL="68580" marR="68580" marT="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141415"/>
                          </a:solidFill>
                          <a:effectLst/>
                          <a:latin typeface="Arial" charset="0"/>
                          <a:ea typeface="Times New Roman" pitchFamily="18" charset="0"/>
                          <a:cs typeface="Arial" charset="0"/>
                        </a:rPr>
                        <a:t>Treat</a:t>
                      </a:r>
                    </a:p>
                  </a:txBody>
                  <a:tcPr marL="68580" marR="68580" marT="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141415"/>
                          </a:solidFill>
                          <a:effectLst/>
                          <a:latin typeface="Arial" charset="0"/>
                          <a:ea typeface="Times New Roman" pitchFamily="18" charset="0"/>
                          <a:cs typeface="Arial" charset="0"/>
                        </a:rPr>
                        <a:t>Treat</a:t>
                      </a:r>
                    </a:p>
                  </a:txBody>
                  <a:tcPr marL="68580" marR="68580" marT="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141415"/>
                          </a:solidFill>
                          <a:effectLst/>
                          <a:latin typeface="Arial" charset="0"/>
                          <a:ea typeface="Times New Roman" pitchFamily="18" charset="0"/>
                          <a:cs typeface="Arial" charset="0"/>
                        </a:rPr>
                        <a:t>Treat</a:t>
                      </a:r>
                    </a:p>
                  </a:txBody>
                  <a:tcPr marL="68580" marR="68580" marT="0" marB="0" anchor="ctr" horzOverflow="overflow">
                    <a:lnL>
                      <a:noFill/>
                    </a:lnL>
                    <a:lnR>
                      <a:noFill/>
                    </a:lnR>
                    <a:lnT>
                      <a:noFill/>
                    </a:lnT>
                    <a:lnB>
                      <a:noFill/>
                    </a:lnB>
                    <a:lnTlToBr>
                      <a:noFill/>
                    </a:lnTlToBr>
                    <a:lnBlToTr>
                      <a:noFill/>
                    </a:lnBlToTr>
                    <a:solidFill>
                      <a:srgbClr val="F2F2F2"/>
                    </a:solidFill>
                  </a:tcPr>
                </a:tc>
              </a:tr>
            </a:tbl>
          </a:graphicData>
        </a:graphic>
      </p:graphicFrame>
      <p:sp>
        <p:nvSpPr>
          <p:cNvPr id="3" name="Slide Number Placeholder 2"/>
          <p:cNvSpPr>
            <a:spLocks noGrp="1"/>
          </p:cNvSpPr>
          <p:nvPr>
            <p:ph type="sldNum" sz="quarter" idx="12"/>
          </p:nvPr>
        </p:nvSpPr>
        <p:spPr/>
        <p:txBody>
          <a:bodyPr/>
          <a:lstStyle/>
          <a:p>
            <a:fld id="{1771831D-1869-4854-8C7C-9B12B4355B24}" type="slidenum">
              <a:rPr lang="en-US" smtClean="0"/>
              <a:pPr/>
              <a:t>34</a:t>
            </a:fld>
            <a:endParaRPr lang="en-US"/>
          </a:p>
        </p:txBody>
      </p:sp>
      <p:sp>
        <p:nvSpPr>
          <p:cNvPr id="2" name="TextBox 1"/>
          <p:cNvSpPr txBox="1"/>
          <p:nvPr/>
        </p:nvSpPr>
        <p:spPr>
          <a:xfrm>
            <a:off x="1295400" y="6595626"/>
            <a:ext cx="3711272" cy="369332"/>
          </a:xfrm>
          <a:prstGeom prst="rect">
            <a:avLst/>
          </a:prstGeom>
          <a:noFill/>
        </p:spPr>
        <p:txBody>
          <a:bodyPr wrap="none" rtlCol="0">
            <a:spAutoFit/>
          </a:bodyPr>
          <a:lstStyle/>
          <a:p>
            <a:r>
              <a:rPr lang="en-US" dirty="0" smtClean="0"/>
              <a:t>Source: Clinical Care Options-HIV</a:t>
            </a:r>
            <a:endParaRPr lang="en-US" dirty="0"/>
          </a:p>
        </p:txBody>
      </p:sp>
    </p:spTree>
    <p:extLst>
      <p:ext uri="{BB962C8B-B14F-4D97-AF65-F5344CB8AC3E}">
        <p14:creationId xmlns:p14="http://schemas.microsoft.com/office/powerpoint/2010/main" val="12230410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00200"/>
          </a:xfrm>
        </p:spPr>
        <p:txBody>
          <a:bodyPr/>
          <a:lstStyle/>
          <a:p>
            <a:r>
              <a:rPr lang="en-US" sz="4400" dirty="0" smtClean="0"/>
              <a:t>May 2014 Recommendations</a:t>
            </a:r>
            <a:endParaRPr lang="en-US" sz="4400" dirty="0"/>
          </a:p>
        </p:txBody>
      </p:sp>
      <p:sp>
        <p:nvSpPr>
          <p:cNvPr id="3" name="Content Placeholder 2"/>
          <p:cNvSpPr>
            <a:spLocks noGrp="1"/>
          </p:cNvSpPr>
          <p:nvPr>
            <p:ph idx="1"/>
          </p:nvPr>
        </p:nvSpPr>
        <p:spPr>
          <a:xfrm>
            <a:off x="457200" y="1143000"/>
            <a:ext cx="8229600" cy="5334000"/>
          </a:xfrm>
        </p:spPr>
        <p:txBody>
          <a:bodyPr>
            <a:normAutofit fontScale="92500" lnSpcReduction="10000"/>
          </a:bodyPr>
          <a:lstStyle/>
          <a:p>
            <a:r>
              <a:rPr lang="en-US" dirty="0"/>
              <a:t>Antiretroviral therapy (ART) is recommended for all HIV-infected individuals to reduce the risk of disease progression. </a:t>
            </a:r>
          </a:p>
          <a:p>
            <a:pPr lvl="1"/>
            <a:r>
              <a:rPr lang="en-US" dirty="0"/>
              <a:t>The strength of and evidence for this recommendation vary by pretreatment CD4 T </a:t>
            </a:r>
            <a:r>
              <a:rPr lang="en-US" dirty="0" err="1"/>
              <a:t>lymphocite</a:t>
            </a:r>
            <a:r>
              <a:rPr lang="en-US" dirty="0"/>
              <a:t> (CD4) cell count: CD4 count &lt;350 cells/mm</a:t>
            </a:r>
            <a:r>
              <a:rPr lang="en-US" baseline="30000" dirty="0"/>
              <a:t>3</a:t>
            </a:r>
            <a:r>
              <a:rPr lang="en-US" dirty="0"/>
              <a:t> </a:t>
            </a:r>
            <a:r>
              <a:rPr lang="en-US" b="1" dirty="0"/>
              <a:t>(AI)</a:t>
            </a:r>
            <a:r>
              <a:rPr lang="en-US" dirty="0"/>
              <a:t>; CD4 count 350–500 cells/mm</a:t>
            </a:r>
            <a:r>
              <a:rPr lang="en-US" baseline="30000" dirty="0"/>
              <a:t>3</a:t>
            </a:r>
            <a:r>
              <a:rPr lang="en-US" dirty="0"/>
              <a:t> </a:t>
            </a:r>
            <a:r>
              <a:rPr lang="en-US" b="1" dirty="0"/>
              <a:t>(AII)</a:t>
            </a:r>
            <a:r>
              <a:rPr lang="en-US" dirty="0"/>
              <a:t>; CD4 count &gt;500 cells/mm</a:t>
            </a:r>
            <a:r>
              <a:rPr lang="en-US" baseline="30000" dirty="0"/>
              <a:t>3</a:t>
            </a:r>
            <a:r>
              <a:rPr lang="en-US" dirty="0"/>
              <a:t> </a:t>
            </a:r>
            <a:r>
              <a:rPr lang="en-US" b="1" dirty="0"/>
              <a:t>(BIII)</a:t>
            </a:r>
            <a:r>
              <a:rPr lang="en-US" dirty="0"/>
              <a:t>.</a:t>
            </a:r>
          </a:p>
          <a:p>
            <a:r>
              <a:rPr lang="en-US" dirty="0"/>
              <a:t>ART also is recommended for HIV-infected individuals for the prevention of transmission of HIV. </a:t>
            </a:r>
          </a:p>
          <a:p>
            <a:pPr lvl="1"/>
            <a:r>
              <a:rPr lang="en-US" dirty="0"/>
              <a:t>The strength of and evidence for this recommendation vary by transmission risks: perinatal transmission </a:t>
            </a:r>
            <a:r>
              <a:rPr lang="en-US" b="1" dirty="0"/>
              <a:t>(AI)</a:t>
            </a:r>
            <a:r>
              <a:rPr lang="en-US" dirty="0"/>
              <a:t>; heterosexual transmission </a:t>
            </a:r>
            <a:r>
              <a:rPr lang="en-US" b="1" dirty="0"/>
              <a:t>(AI)</a:t>
            </a:r>
            <a:r>
              <a:rPr lang="en-US" dirty="0"/>
              <a:t>; other transmission risk groups </a:t>
            </a:r>
            <a:r>
              <a:rPr lang="en-US" b="1" dirty="0"/>
              <a:t>(AIII)</a:t>
            </a:r>
            <a:r>
              <a:rPr lang="en-US" dirty="0"/>
              <a:t>. </a:t>
            </a:r>
          </a:p>
          <a:p>
            <a:r>
              <a:rPr lang="en-US" dirty="0"/>
              <a:t>Patients starting ART should be willing and able to commit to treatment and understand the benefits and risks of therapy and the importance of adherence </a:t>
            </a:r>
            <a:r>
              <a:rPr lang="en-US" b="1" dirty="0"/>
              <a:t>(AIII)</a:t>
            </a:r>
            <a:r>
              <a:rPr lang="en-US" dirty="0"/>
              <a:t>. Patients may choose to postpone therapy, and providers, on a case-by-case basis, may elect to defer therapy on the basis of clinical and/or psychosocial factors.</a:t>
            </a:r>
          </a:p>
          <a:p>
            <a:endParaRPr lang="en-US" dirty="0"/>
          </a:p>
        </p:txBody>
      </p:sp>
      <p:sp>
        <p:nvSpPr>
          <p:cNvPr id="4" name="Slide Number Placeholder 3"/>
          <p:cNvSpPr>
            <a:spLocks noGrp="1"/>
          </p:cNvSpPr>
          <p:nvPr>
            <p:ph type="sldNum" sz="quarter" idx="12"/>
          </p:nvPr>
        </p:nvSpPr>
        <p:spPr/>
        <p:txBody>
          <a:bodyPr/>
          <a:lstStyle/>
          <a:p>
            <a:fld id="{F189695A-FEA4-4C98-9712-F3C86135C219}" type="slidenum">
              <a:rPr lang="en-US" smtClean="0"/>
              <a:t>35</a:t>
            </a:fld>
            <a:endParaRPr lang="en-US"/>
          </a:p>
        </p:txBody>
      </p:sp>
    </p:spTree>
    <p:extLst>
      <p:ext uri="{BB962C8B-B14F-4D97-AF65-F5344CB8AC3E}">
        <p14:creationId xmlns:p14="http://schemas.microsoft.com/office/powerpoint/2010/main" val="3732728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2F0D159F-E31D-40D9-B14B-AB62CC43C325}" type="slidenum">
              <a:rPr lang="en-US"/>
              <a:pPr/>
              <a:t>36</a:t>
            </a:fld>
            <a:endParaRPr lang="en-US"/>
          </a:p>
        </p:txBody>
      </p:sp>
      <p:sp>
        <p:nvSpPr>
          <p:cNvPr id="157699" name="Rectangle 2"/>
          <p:cNvSpPr>
            <a:spLocks noGrp="1" noChangeArrowheads="1"/>
          </p:cNvSpPr>
          <p:nvPr>
            <p:ph type="title" idx="4294967295"/>
          </p:nvPr>
        </p:nvSpPr>
        <p:spPr>
          <a:xfrm>
            <a:off x="1143000" y="152400"/>
            <a:ext cx="7162800" cy="990600"/>
          </a:xfrm>
        </p:spPr>
        <p:txBody>
          <a:bodyPr lIns="0" rIns="0" bIns="0" anchor="b" anchorCtr="0"/>
          <a:lstStyle/>
          <a:p>
            <a:pPr>
              <a:lnSpc>
                <a:spcPct val="100000"/>
              </a:lnSpc>
            </a:pPr>
            <a:r>
              <a:rPr lang="en-US" sz="3100" dirty="0" smtClean="0"/>
              <a:t>Summary Indications </a:t>
            </a:r>
            <a:r>
              <a:rPr lang="en-US" sz="3100" dirty="0"/>
              <a:t>for Initiating ART: </a:t>
            </a:r>
            <a:br>
              <a:rPr lang="en-US" sz="3100" dirty="0"/>
            </a:br>
            <a:r>
              <a:rPr lang="en-US" sz="3100" dirty="0" smtClean="0"/>
              <a:t>2014  Guidelines for Asymptomatic HIV</a:t>
            </a:r>
            <a:endParaRPr lang="en-US" sz="3100" dirty="0"/>
          </a:p>
        </p:txBody>
      </p:sp>
      <p:sp>
        <p:nvSpPr>
          <p:cNvPr id="15" name="Date Placeholder 3"/>
          <p:cNvSpPr txBox="1">
            <a:spLocks noGrp="1"/>
          </p:cNvSpPr>
          <p:nvPr/>
        </p:nvSpPr>
        <p:spPr>
          <a:xfrm>
            <a:off x="0" y="6477000"/>
            <a:ext cx="1143000" cy="381000"/>
          </a:xfrm>
          <a:prstGeom prst="rect">
            <a:avLst/>
          </a:prstGeom>
          <a:noFill/>
        </p:spPr>
        <p:txBody>
          <a:bodyPr lIns="0" tIns="0" rIns="0" bIns="0" anchor="b"/>
          <a:lstStyle/>
          <a:p>
            <a:pPr eaLnBrk="1" fontAlgn="auto" hangingPunct="1">
              <a:spcBef>
                <a:spcPts val="0"/>
              </a:spcBef>
              <a:spcAft>
                <a:spcPts val="0"/>
              </a:spcAft>
              <a:defRPr/>
            </a:pPr>
            <a:r>
              <a:rPr lang="en-US" sz="1200">
                <a:solidFill>
                  <a:schemeClr val="tx2">
                    <a:shade val="90000"/>
                  </a:schemeClr>
                </a:solidFill>
                <a:latin typeface="+mn-lt"/>
              </a:rPr>
              <a:t>12/07</a:t>
            </a:r>
          </a:p>
        </p:txBody>
      </p:sp>
      <p:graphicFrame>
        <p:nvGraphicFramePr>
          <p:cNvPr id="157714" name="Group 18"/>
          <p:cNvGraphicFramePr>
            <a:graphicFrameLocks noGrp="1"/>
          </p:cNvGraphicFramePr>
          <p:nvPr>
            <p:extLst>
              <p:ext uri="{D42A27DB-BD31-4B8C-83A1-F6EECF244321}">
                <p14:modId xmlns:p14="http://schemas.microsoft.com/office/powerpoint/2010/main" val="423583749"/>
              </p:ext>
            </p:extLst>
          </p:nvPr>
        </p:nvGraphicFramePr>
        <p:xfrm>
          <a:off x="1066800" y="1295400"/>
          <a:ext cx="7772400" cy="4943856"/>
        </p:xfrm>
        <a:graphic>
          <a:graphicData uri="http://schemas.openxmlformats.org/drawingml/2006/table">
            <a:tbl>
              <a:tblPr/>
              <a:tblGrid>
                <a:gridCol w="4184257"/>
                <a:gridCol w="3588143"/>
              </a:tblGrid>
              <a:tr h="822959">
                <a:tc>
                  <a:txBody>
                    <a:bodyPr/>
                    <a:lstStyle/>
                    <a:p>
                      <a:pPr marL="0" marR="0" lvl="0" indent="0" algn="ctr"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2900" b="1" i="0" u="none" strike="noStrike" cap="none" normalizeH="0" baseline="0" dirty="0" smtClean="0">
                          <a:ln>
                            <a:noFill/>
                          </a:ln>
                          <a:solidFill>
                            <a:schemeClr val="tx1">
                              <a:lumMod val="50000"/>
                              <a:lumOff val="50000"/>
                            </a:schemeClr>
                          </a:solidFill>
                          <a:effectLst/>
                          <a:latin typeface="Arial" pitchFamily="34" charset="0"/>
                        </a:rPr>
                        <a:t>Category and/or CD4 Count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2900" b="1" i="0" u="none" strike="noStrike" cap="none" normalizeH="0" baseline="0" dirty="0" smtClean="0">
                          <a:ln>
                            <a:noFill/>
                          </a:ln>
                          <a:solidFill>
                            <a:schemeClr val="tx1">
                              <a:lumMod val="50000"/>
                              <a:lumOff val="50000"/>
                            </a:schemeClr>
                          </a:solidFill>
                          <a:effectLst/>
                          <a:latin typeface="Arial" pitchFamily="34" charset="0"/>
                        </a:rPr>
                        <a:t>Recommendation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01440">
                <a:tc>
                  <a:txBody>
                    <a:bodyPr/>
                    <a:lstStyle/>
                    <a:p>
                      <a:pPr marL="342900" marR="0" lvl="0" indent="-342900" algn="l" defTabSz="914400" rtl="0" eaLnBrk="1" fontAlgn="base" latinLnBrk="0" hangingPunct="1">
                        <a:lnSpc>
                          <a:spcPct val="100000"/>
                        </a:lnSpc>
                        <a:spcBef>
                          <a:spcPct val="20000"/>
                        </a:spcBef>
                        <a:spcAft>
                          <a:spcPct val="0"/>
                        </a:spcAft>
                        <a:buClr>
                          <a:srgbClr val="CCFF33"/>
                        </a:buClr>
                        <a:buSzTx/>
                        <a:buFontTx/>
                        <a:buBlip>
                          <a:blip r:embed="rId3"/>
                        </a:buBlip>
                        <a:tabLst/>
                      </a:pPr>
                      <a:r>
                        <a:rPr kumimoji="0" lang="en-US" sz="2400" b="0" i="0" u="none" strike="noStrike" cap="none" normalizeH="0" baseline="0" dirty="0" smtClean="0">
                          <a:ln>
                            <a:noFill/>
                          </a:ln>
                          <a:solidFill>
                            <a:schemeClr val="tx1">
                              <a:lumMod val="50000"/>
                              <a:lumOff val="50000"/>
                            </a:schemeClr>
                          </a:solidFill>
                          <a:effectLst/>
                          <a:latin typeface="Arial" pitchFamily="34" charset="0"/>
                        </a:rPr>
                        <a:t>CD4 &lt; 350 cells/mm</a:t>
                      </a:r>
                      <a:r>
                        <a:rPr kumimoji="0" lang="en-US" sz="2400" b="0" i="0" u="none" strike="noStrike" cap="none" normalizeH="0" baseline="0" dirty="0" smtClean="0">
                          <a:ln>
                            <a:noFill/>
                          </a:ln>
                          <a:solidFill>
                            <a:schemeClr val="tx1">
                              <a:lumMod val="50000"/>
                              <a:lumOff val="50000"/>
                            </a:schemeClr>
                          </a:solidFill>
                          <a:effectLst/>
                          <a:latin typeface="Arial" pitchFamily="34" charset="0"/>
                          <a:cs typeface="Arial" pitchFamily="34" charset="0"/>
                        </a:rPr>
                        <a:t>³ (AI)</a:t>
                      </a:r>
                    </a:p>
                    <a:p>
                      <a:pPr marL="342900" marR="0" lvl="0" indent="-342900" algn="l" defTabSz="914400" rtl="0" eaLnBrk="1" fontAlgn="base" latinLnBrk="0" hangingPunct="1">
                        <a:lnSpc>
                          <a:spcPct val="100000"/>
                        </a:lnSpc>
                        <a:spcBef>
                          <a:spcPct val="20000"/>
                        </a:spcBef>
                        <a:spcAft>
                          <a:spcPct val="0"/>
                        </a:spcAft>
                        <a:buClr>
                          <a:srgbClr val="CCFF33"/>
                        </a:buClr>
                        <a:buSzTx/>
                        <a:buFontTx/>
                        <a:buBlip>
                          <a:blip r:embed="rId3"/>
                        </a:buBlip>
                        <a:tabLst/>
                      </a:pPr>
                      <a:r>
                        <a:rPr kumimoji="0" lang="en-US" sz="2400" b="0" i="0" u="none" strike="noStrike" cap="none" normalizeH="0" baseline="0" dirty="0" smtClean="0">
                          <a:ln>
                            <a:noFill/>
                          </a:ln>
                          <a:solidFill>
                            <a:schemeClr val="tx1">
                              <a:lumMod val="50000"/>
                              <a:lumOff val="50000"/>
                            </a:schemeClr>
                          </a:solidFill>
                          <a:effectLst/>
                          <a:latin typeface="Arial" pitchFamily="34" charset="0"/>
                          <a:cs typeface="Arial" pitchFamily="34" charset="0"/>
                        </a:rPr>
                        <a:t>CD4 350-500 (AII)</a:t>
                      </a:r>
                    </a:p>
                    <a:p>
                      <a:pPr marL="342900" marR="0" lvl="0" indent="-342900" algn="l" defTabSz="914400" rtl="0" eaLnBrk="1" fontAlgn="base" latinLnBrk="0" hangingPunct="1">
                        <a:lnSpc>
                          <a:spcPct val="100000"/>
                        </a:lnSpc>
                        <a:spcBef>
                          <a:spcPct val="20000"/>
                        </a:spcBef>
                        <a:spcAft>
                          <a:spcPct val="0"/>
                        </a:spcAft>
                        <a:buClr>
                          <a:srgbClr val="CCFF33"/>
                        </a:buClr>
                        <a:buSzTx/>
                        <a:buFontTx/>
                        <a:buBlip>
                          <a:blip r:embed="rId3"/>
                        </a:buBlip>
                        <a:tabLst/>
                      </a:pPr>
                      <a:r>
                        <a:rPr kumimoji="0" lang="en-US" sz="2400" b="0" i="0" u="none" strike="noStrike" cap="none" normalizeH="0" baseline="0" dirty="0" smtClean="0">
                          <a:ln>
                            <a:noFill/>
                          </a:ln>
                          <a:solidFill>
                            <a:schemeClr val="tx1">
                              <a:lumMod val="50000"/>
                              <a:lumOff val="50000"/>
                            </a:schemeClr>
                          </a:solidFill>
                          <a:effectLst/>
                          <a:latin typeface="Arial" pitchFamily="34" charset="0"/>
                          <a:cs typeface="Arial" pitchFamily="34" charset="0"/>
                        </a:rPr>
                        <a:t>CD4 &gt; 500 </a:t>
                      </a:r>
                      <a:r>
                        <a:rPr kumimoji="0" lang="en-US" sz="2400" b="0" i="0" u="none" strike="noStrike" cap="none" normalizeH="0" baseline="0" dirty="0" smtClean="0">
                          <a:ln>
                            <a:noFill/>
                          </a:ln>
                          <a:solidFill>
                            <a:schemeClr val="tx1">
                              <a:lumMod val="50000"/>
                              <a:lumOff val="50000"/>
                            </a:schemeClr>
                          </a:solidFill>
                          <a:effectLst/>
                          <a:latin typeface="Arial" pitchFamily="34" charset="0"/>
                        </a:rPr>
                        <a:t>cells/mm</a:t>
                      </a:r>
                      <a:r>
                        <a:rPr kumimoji="0" lang="en-US" sz="2400" b="0" i="0" u="none" strike="noStrike" cap="none" normalizeH="0" baseline="0" dirty="0" smtClean="0">
                          <a:ln>
                            <a:noFill/>
                          </a:ln>
                          <a:solidFill>
                            <a:schemeClr val="tx1">
                              <a:lumMod val="50000"/>
                              <a:lumOff val="50000"/>
                            </a:schemeClr>
                          </a:solidFill>
                          <a:effectLst/>
                          <a:latin typeface="Arial" pitchFamily="34" charset="0"/>
                          <a:cs typeface="Arial" pitchFamily="34" charset="0"/>
                        </a:rPr>
                        <a:t>³ (BIII)</a:t>
                      </a:r>
                    </a:p>
                    <a:p>
                      <a:pPr marL="342900" marR="0" lvl="0" indent="-342900" algn="l" defTabSz="914400" rtl="0" eaLnBrk="1" fontAlgn="base" latinLnBrk="0" hangingPunct="1">
                        <a:lnSpc>
                          <a:spcPct val="100000"/>
                        </a:lnSpc>
                        <a:spcBef>
                          <a:spcPct val="20000"/>
                        </a:spcBef>
                        <a:spcAft>
                          <a:spcPct val="0"/>
                        </a:spcAft>
                        <a:buClr>
                          <a:srgbClr val="CCFF33"/>
                        </a:buClr>
                        <a:buSzTx/>
                        <a:buFontTx/>
                        <a:buBlip>
                          <a:blip r:embed="rId3"/>
                        </a:buBlip>
                        <a:tabLst/>
                      </a:pPr>
                      <a:endParaRPr kumimoji="0" lang="en-US" sz="2400" b="0" i="0" u="none" strike="noStrike" cap="none" normalizeH="0" baseline="0" dirty="0" smtClean="0">
                        <a:ln>
                          <a:noFill/>
                        </a:ln>
                        <a:solidFill>
                          <a:schemeClr val="tx1">
                            <a:lumMod val="50000"/>
                            <a:lumOff val="50000"/>
                          </a:schemeClr>
                        </a:solidFill>
                        <a:effectLst/>
                        <a:latin typeface="Arial" pitchFamily="34" charset="0"/>
                        <a:cs typeface="Arial" pitchFamily="34" charset="0"/>
                      </a:endParaRPr>
                    </a:p>
                    <a:p>
                      <a:pPr marL="342900" marR="0" lvl="0" indent="-342900" algn="l" defTabSz="914400" rtl="0" eaLnBrk="1" fontAlgn="base" latinLnBrk="0" hangingPunct="1">
                        <a:lnSpc>
                          <a:spcPct val="100000"/>
                        </a:lnSpc>
                        <a:spcBef>
                          <a:spcPct val="20000"/>
                        </a:spcBef>
                        <a:spcAft>
                          <a:spcPct val="0"/>
                        </a:spcAft>
                        <a:buClr>
                          <a:srgbClr val="CCFF33"/>
                        </a:buClr>
                        <a:buSzTx/>
                        <a:buFontTx/>
                        <a:buBlip>
                          <a:blip r:embed="rId3"/>
                        </a:buBlip>
                        <a:tabLst/>
                      </a:pPr>
                      <a:r>
                        <a:rPr kumimoji="0" lang="en-US" sz="2400" b="0" i="0" u="none" strike="noStrike" cap="none" normalizeH="0" baseline="0" dirty="0" smtClean="0">
                          <a:ln>
                            <a:noFill/>
                          </a:ln>
                          <a:solidFill>
                            <a:schemeClr val="tx1">
                              <a:lumMod val="50000"/>
                              <a:lumOff val="50000"/>
                            </a:schemeClr>
                          </a:solidFill>
                          <a:effectLst/>
                          <a:latin typeface="Arial" pitchFamily="34" charset="0"/>
                          <a:cs typeface="Arial" pitchFamily="34" charset="0"/>
                        </a:rPr>
                        <a:t>Prevention of transmission</a:t>
                      </a:r>
                    </a:p>
                    <a:p>
                      <a:pPr marL="800100" marR="0" lvl="1" indent="-342900" algn="l" defTabSz="914400" rtl="0" eaLnBrk="1" fontAlgn="base" latinLnBrk="0" hangingPunct="1">
                        <a:lnSpc>
                          <a:spcPct val="100000"/>
                        </a:lnSpc>
                        <a:spcBef>
                          <a:spcPct val="20000"/>
                        </a:spcBef>
                        <a:spcAft>
                          <a:spcPct val="0"/>
                        </a:spcAft>
                        <a:buClr>
                          <a:srgbClr val="CCFF33"/>
                        </a:buClr>
                        <a:buSzTx/>
                        <a:buFontTx/>
                        <a:buBlip>
                          <a:blip r:embed="rId3"/>
                        </a:buBlip>
                        <a:tabLst/>
                      </a:pPr>
                      <a:r>
                        <a:rPr kumimoji="0" lang="en-US" sz="2400" b="0" i="0" u="none" strike="noStrike" cap="none" normalizeH="0" baseline="0" dirty="0" smtClean="0">
                          <a:ln>
                            <a:noFill/>
                          </a:ln>
                          <a:solidFill>
                            <a:schemeClr val="tx1">
                              <a:lumMod val="50000"/>
                              <a:lumOff val="50000"/>
                            </a:schemeClr>
                          </a:solidFill>
                          <a:effectLst/>
                          <a:latin typeface="Arial" pitchFamily="34" charset="0"/>
                          <a:cs typeface="Arial" pitchFamily="34" charset="0"/>
                        </a:rPr>
                        <a:t>Pregnant women (AI)</a:t>
                      </a:r>
                    </a:p>
                    <a:p>
                      <a:pPr marL="800100" marR="0" lvl="1" indent="-342900" algn="l" defTabSz="914400" rtl="0" eaLnBrk="1" fontAlgn="base" latinLnBrk="0" hangingPunct="1">
                        <a:lnSpc>
                          <a:spcPct val="100000"/>
                        </a:lnSpc>
                        <a:spcBef>
                          <a:spcPct val="20000"/>
                        </a:spcBef>
                        <a:spcAft>
                          <a:spcPct val="0"/>
                        </a:spcAft>
                        <a:buClr>
                          <a:srgbClr val="CCFF33"/>
                        </a:buClr>
                        <a:buSzTx/>
                        <a:buFontTx/>
                        <a:buBlip>
                          <a:blip r:embed="rId3"/>
                        </a:buBlip>
                        <a:tabLst/>
                      </a:pPr>
                      <a:r>
                        <a:rPr kumimoji="0" lang="en-US" sz="2400" b="0" i="0" u="none" strike="noStrike" cap="none" normalizeH="0" baseline="0" dirty="0" smtClean="0">
                          <a:ln>
                            <a:noFill/>
                          </a:ln>
                          <a:solidFill>
                            <a:schemeClr val="tx1">
                              <a:lumMod val="50000"/>
                              <a:lumOff val="50000"/>
                            </a:schemeClr>
                          </a:solidFill>
                          <a:effectLst/>
                          <a:latin typeface="Arial" pitchFamily="34" charset="0"/>
                          <a:cs typeface="Arial" pitchFamily="34" charset="0"/>
                        </a:rPr>
                        <a:t>Sexual transmission</a:t>
                      </a:r>
                    </a:p>
                    <a:p>
                      <a:pPr marL="1257300" marR="0" lvl="2" indent="-342900" algn="l" defTabSz="914400" rtl="0" eaLnBrk="1" fontAlgn="base" latinLnBrk="0" hangingPunct="1">
                        <a:lnSpc>
                          <a:spcPct val="100000"/>
                        </a:lnSpc>
                        <a:spcBef>
                          <a:spcPct val="20000"/>
                        </a:spcBef>
                        <a:spcAft>
                          <a:spcPct val="0"/>
                        </a:spcAft>
                        <a:buClr>
                          <a:srgbClr val="CCFF33"/>
                        </a:buClr>
                        <a:buSzTx/>
                        <a:buFontTx/>
                        <a:buBlip>
                          <a:blip r:embed="rId3"/>
                        </a:buBlip>
                        <a:tabLst/>
                      </a:pPr>
                      <a:r>
                        <a:rPr kumimoji="0" lang="en-US" sz="2400" b="0" i="0" u="none" strike="noStrike" cap="none" normalizeH="0" baseline="0" dirty="0" smtClean="0">
                          <a:ln>
                            <a:noFill/>
                          </a:ln>
                          <a:solidFill>
                            <a:schemeClr val="tx1">
                              <a:lumMod val="50000"/>
                              <a:lumOff val="50000"/>
                            </a:schemeClr>
                          </a:solidFill>
                          <a:effectLst/>
                          <a:latin typeface="Arial" pitchFamily="34" charset="0"/>
                          <a:cs typeface="Arial" pitchFamily="34" charset="0"/>
                        </a:rPr>
                        <a:t>Heterosexual (AI)</a:t>
                      </a:r>
                    </a:p>
                    <a:p>
                      <a:pPr marL="1257300" marR="0" lvl="2" indent="-342900" algn="l" defTabSz="914400" rtl="0" eaLnBrk="1" fontAlgn="base" latinLnBrk="0" hangingPunct="1">
                        <a:lnSpc>
                          <a:spcPct val="100000"/>
                        </a:lnSpc>
                        <a:spcBef>
                          <a:spcPct val="20000"/>
                        </a:spcBef>
                        <a:spcAft>
                          <a:spcPct val="0"/>
                        </a:spcAft>
                        <a:buClr>
                          <a:srgbClr val="CCFF33"/>
                        </a:buClr>
                        <a:buSzTx/>
                        <a:buFontTx/>
                        <a:buBlip>
                          <a:blip r:embed="rId3"/>
                        </a:buBlip>
                        <a:tabLst/>
                      </a:pPr>
                      <a:r>
                        <a:rPr kumimoji="0" lang="en-US" sz="2400" b="0" i="0" u="none" strike="noStrike" cap="none" normalizeH="0" baseline="0" dirty="0" smtClean="0">
                          <a:ln>
                            <a:noFill/>
                          </a:ln>
                          <a:solidFill>
                            <a:schemeClr val="tx1">
                              <a:lumMod val="50000"/>
                              <a:lumOff val="50000"/>
                            </a:schemeClr>
                          </a:solidFill>
                          <a:effectLst/>
                          <a:latin typeface="Arial" pitchFamily="34" charset="0"/>
                          <a:cs typeface="Arial" pitchFamily="34" charset="0"/>
                        </a:rPr>
                        <a:t>Other sexual (AIII)</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FF33"/>
                        </a:buClr>
                        <a:buSzTx/>
                        <a:buFont typeface="Wingdings" pitchFamily="2" charset="2"/>
                        <a:buNone/>
                        <a:tabLst/>
                      </a:pPr>
                      <a:endParaRPr kumimoji="0" lang="en-US" sz="3300" b="0" i="0" u="none" strike="noStrike" cap="none" normalizeH="0" baseline="0" dirty="0" smtClean="0">
                        <a:ln>
                          <a:noFill/>
                        </a:ln>
                        <a:solidFill>
                          <a:schemeClr val="tx1">
                            <a:lumMod val="50000"/>
                            <a:lumOff val="50000"/>
                          </a:schemeClr>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4000" b="0" i="0" u="none" strike="noStrike" cap="none" normalizeH="0" baseline="0" dirty="0" smtClean="0">
                          <a:ln>
                            <a:noFill/>
                          </a:ln>
                          <a:solidFill>
                            <a:schemeClr val="tx1">
                              <a:lumMod val="50000"/>
                              <a:lumOff val="50000"/>
                            </a:schemeClr>
                          </a:solidFill>
                          <a:effectLst/>
                          <a:latin typeface="Arial" pitchFamily="34" charset="0"/>
                        </a:rPr>
                        <a:t>Initiate ART</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None/>
                        <a:tabLst/>
                      </a:pPr>
                      <a:endParaRPr kumimoji="0" lang="en-US" sz="3500" b="0" i="0" u="none" strike="noStrike" cap="none" normalizeH="0" baseline="0" dirty="0" smtClean="0">
                        <a:ln>
                          <a:noFill/>
                        </a:ln>
                        <a:solidFill>
                          <a:schemeClr val="tx1">
                            <a:lumMod val="50000"/>
                            <a:lumOff val="50000"/>
                          </a:schemeClr>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3500" b="0" i="0" u="none" strike="noStrike" cap="none" normalizeH="0" baseline="0" dirty="0" smtClean="0">
                          <a:ln>
                            <a:noFill/>
                          </a:ln>
                          <a:solidFill>
                            <a:schemeClr val="tx1">
                              <a:lumMod val="50000"/>
                              <a:lumOff val="50000"/>
                            </a:schemeClr>
                          </a:solidFill>
                          <a:effectLst/>
                          <a:latin typeface="Arial" pitchFamily="34" charset="0"/>
                        </a:rPr>
                        <a:t> </a:t>
                      </a:r>
                      <a:r>
                        <a:rPr kumimoji="0" lang="en-US" sz="2400" b="0" i="0" u="none" strike="noStrike" cap="none" normalizeH="0" baseline="0" dirty="0" smtClean="0">
                          <a:ln>
                            <a:noFill/>
                          </a:ln>
                          <a:solidFill>
                            <a:schemeClr val="tx1">
                              <a:lumMod val="50000"/>
                              <a:lumOff val="50000"/>
                            </a:schemeClr>
                          </a:solidFill>
                          <a:effectLst/>
                          <a:latin typeface="Arial" pitchFamily="34" charset="0"/>
                        </a:rPr>
                        <a:t>(</a:t>
                      </a:r>
                      <a:r>
                        <a:rPr kumimoji="0" lang="en-US" sz="2400" b="1" i="0" u="none" strike="noStrike" cap="none" normalizeH="0" baseline="0" dirty="0" smtClean="0">
                          <a:ln>
                            <a:noFill/>
                          </a:ln>
                          <a:solidFill>
                            <a:schemeClr val="tx1">
                              <a:lumMod val="50000"/>
                              <a:lumOff val="50000"/>
                            </a:schemeClr>
                          </a:solidFill>
                          <a:effectLst/>
                          <a:latin typeface="Arial" pitchFamily="34" charset="0"/>
                        </a:rPr>
                        <a:t>If </a:t>
                      </a:r>
                      <a:r>
                        <a:rPr kumimoji="0" lang="en-US" sz="2400" b="0" i="0" u="none" strike="noStrike" cap="none" normalizeH="0" baseline="0" dirty="0" smtClean="0">
                          <a:ln>
                            <a:noFill/>
                          </a:ln>
                          <a:solidFill>
                            <a:schemeClr val="tx1">
                              <a:lumMod val="50000"/>
                              <a:lumOff val="50000"/>
                            </a:schemeClr>
                          </a:solidFill>
                          <a:effectLst/>
                          <a:latin typeface="Arial" pitchFamily="34" charset="0"/>
                        </a:rPr>
                        <a:t>ready, willing and able, and life circumstances permit)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233167499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3B01B957-DD90-4C67-8B1B-0242B1E0BAD6}" type="slidenum">
              <a:rPr lang="en-US"/>
              <a:pPr/>
              <a:t>37</a:t>
            </a:fld>
            <a:endParaRPr lang="en-US"/>
          </a:p>
        </p:txBody>
      </p:sp>
      <p:sp>
        <p:nvSpPr>
          <p:cNvPr id="161795" name="Rectangle 8"/>
          <p:cNvSpPr>
            <a:spLocks noGrp="1" noChangeArrowheads="1"/>
          </p:cNvSpPr>
          <p:nvPr>
            <p:ph type="title" idx="4294967295"/>
          </p:nvPr>
        </p:nvSpPr>
        <p:spPr>
          <a:xfrm>
            <a:off x="1066800" y="274638"/>
            <a:ext cx="7162800" cy="1143000"/>
          </a:xfrm>
        </p:spPr>
        <p:txBody>
          <a:bodyPr anchorCtr="0">
            <a:normAutofit fontScale="90000"/>
          </a:bodyPr>
          <a:lstStyle/>
          <a:p>
            <a:pPr>
              <a:lnSpc>
                <a:spcPct val="100000"/>
              </a:lnSpc>
            </a:pPr>
            <a:r>
              <a:rPr lang="en-US" sz="4000" dirty="0"/>
              <a:t>Clinical or personal factors may support </a:t>
            </a:r>
            <a:r>
              <a:rPr lang="en-US" sz="4000" dirty="0" smtClean="0"/>
              <a:t>waiting to start</a:t>
            </a:r>
            <a:endParaRPr lang="en-US" sz="4000" dirty="0"/>
          </a:p>
        </p:txBody>
      </p:sp>
      <p:sp>
        <p:nvSpPr>
          <p:cNvPr id="161796" name="Rectangle 9"/>
          <p:cNvSpPr>
            <a:spLocks noGrp="1" noChangeArrowheads="1"/>
          </p:cNvSpPr>
          <p:nvPr>
            <p:ph type="body" idx="4294967295"/>
          </p:nvPr>
        </p:nvSpPr>
        <p:spPr>
          <a:xfrm>
            <a:off x="1143000" y="1905000"/>
            <a:ext cx="7467600" cy="4572000"/>
          </a:xfrm>
        </p:spPr>
        <p:txBody>
          <a:bodyPr>
            <a:normAutofit/>
          </a:bodyPr>
          <a:lstStyle/>
          <a:p>
            <a:pPr>
              <a:lnSpc>
                <a:spcPct val="90000"/>
              </a:lnSpc>
            </a:pPr>
            <a:r>
              <a:rPr lang="en-US" sz="2800" dirty="0"/>
              <a:t>If CD4 count is low, deferral should be considered only in unusual situations, and with close </a:t>
            </a:r>
            <a:r>
              <a:rPr lang="en-US" sz="2800" dirty="0" smtClean="0"/>
              <a:t>follow-up</a:t>
            </a:r>
          </a:p>
          <a:p>
            <a:pPr lvl="1">
              <a:lnSpc>
                <a:spcPct val="90000"/>
              </a:lnSpc>
            </a:pPr>
            <a:r>
              <a:rPr lang="en-US" sz="2000" dirty="0" smtClean="0"/>
              <a:t>Keep clients engaged in care if they refuse ART</a:t>
            </a:r>
            <a:endParaRPr lang="en-US" sz="2000" dirty="0"/>
          </a:p>
          <a:p>
            <a:pPr>
              <a:lnSpc>
                <a:spcPct val="90000"/>
              </a:lnSpc>
            </a:pPr>
            <a:r>
              <a:rPr lang="en-US" sz="2800" dirty="0"/>
              <a:t>When there are significant barriers to adherence </a:t>
            </a:r>
          </a:p>
          <a:p>
            <a:pPr>
              <a:lnSpc>
                <a:spcPct val="90000"/>
              </a:lnSpc>
            </a:pPr>
            <a:r>
              <a:rPr lang="en-US" sz="2800" dirty="0"/>
              <a:t>If co-morbidities or their treatment complicate or prohibit ART</a:t>
            </a:r>
          </a:p>
          <a:p>
            <a:pPr>
              <a:lnSpc>
                <a:spcPct val="90000"/>
              </a:lnSpc>
            </a:pPr>
            <a:r>
              <a:rPr lang="en-US" sz="2800" dirty="0"/>
              <a:t>“Elite controllers” and long-term non-</a:t>
            </a:r>
            <a:r>
              <a:rPr lang="en-US" sz="2800" dirty="0" err="1"/>
              <a:t>progressors</a:t>
            </a:r>
            <a:endParaRPr lang="en-US" sz="2800" dirty="0"/>
          </a:p>
          <a:p>
            <a:pPr lvl="1">
              <a:lnSpc>
                <a:spcPct val="90000"/>
              </a:lnSpc>
              <a:buClr>
                <a:schemeClr val="tx1"/>
              </a:buClr>
              <a:buFont typeface="Wingdings 2" pitchFamily="18" charset="2"/>
              <a:buChar char=""/>
            </a:pPr>
            <a:r>
              <a:rPr lang="en-US" sz="2400" dirty="0"/>
              <a:t>Case </a:t>
            </a:r>
            <a:r>
              <a:rPr lang="en-US" sz="2400" dirty="0" smtClean="0"/>
              <a:t>Examples</a:t>
            </a:r>
            <a:endParaRPr lang="en-US" sz="2400" dirty="0"/>
          </a:p>
          <a:p>
            <a:pPr>
              <a:lnSpc>
                <a:spcPct val="90000"/>
              </a:lnSpc>
            </a:pPr>
            <a:endParaRPr lang="en-US" sz="2400" dirty="0"/>
          </a:p>
        </p:txBody>
      </p:sp>
    </p:spTree>
    <p:extLst>
      <p:ext uri="{BB962C8B-B14F-4D97-AF65-F5344CB8AC3E}">
        <p14:creationId xmlns:p14="http://schemas.microsoft.com/office/powerpoint/2010/main" val="327438005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533400" y="152400"/>
            <a:ext cx="8420100" cy="1066800"/>
          </a:xfrm>
        </p:spPr>
        <p:txBody>
          <a:bodyPr/>
          <a:lstStyle/>
          <a:p>
            <a:pPr>
              <a:lnSpc>
                <a:spcPct val="100000"/>
              </a:lnSpc>
            </a:pPr>
            <a:r>
              <a:rPr lang="en-US" sz="2800" dirty="0" smtClean="0"/>
              <a:t>ARV (antiretroviral) </a:t>
            </a:r>
            <a:r>
              <a:rPr lang="en-US" sz="2800" dirty="0"/>
              <a:t>Drugs:  </a:t>
            </a:r>
            <a:r>
              <a:rPr lang="en-US" sz="2800" dirty="0" smtClean="0"/>
              <a:t/>
            </a:r>
            <a:br>
              <a:rPr lang="en-US" sz="2800" dirty="0" smtClean="0"/>
            </a:br>
            <a:r>
              <a:rPr lang="en-US" sz="2800" dirty="0" smtClean="0"/>
              <a:t>Now </a:t>
            </a:r>
            <a:r>
              <a:rPr lang="en-US" sz="2800" dirty="0"/>
              <a:t>Work on Four Different HIV Life Cycle Stages</a:t>
            </a:r>
          </a:p>
        </p:txBody>
      </p:sp>
      <p:sp>
        <p:nvSpPr>
          <p:cNvPr id="162820" name="Rectangle 4"/>
          <p:cNvSpPr>
            <a:spLocks noGrp="1" noChangeArrowheads="1"/>
          </p:cNvSpPr>
          <p:nvPr>
            <p:ph sz="half" idx="4294967295"/>
          </p:nvPr>
        </p:nvSpPr>
        <p:spPr>
          <a:xfrm>
            <a:off x="5257800" y="1295400"/>
            <a:ext cx="3657600" cy="5257800"/>
          </a:xfrm>
          <a:prstGeom prst="rect">
            <a:avLst/>
          </a:prstGeom>
        </p:spPr>
        <p:txBody>
          <a:bodyPr>
            <a:normAutofit fontScale="92500"/>
          </a:bodyPr>
          <a:lstStyle/>
          <a:p>
            <a:pPr marL="419100" indent="-419100">
              <a:buFont typeface="Wingdings 2" pitchFamily="18" charset="2"/>
              <a:buAutoNum type="arabicPeriod"/>
            </a:pPr>
            <a:r>
              <a:rPr lang="en-US" sz="2600" dirty="0"/>
              <a:t>Binding </a:t>
            </a:r>
            <a:r>
              <a:rPr lang="en-US" sz="2600" b="1" dirty="0"/>
              <a:t>(Entry Inhibitors)</a:t>
            </a:r>
          </a:p>
          <a:p>
            <a:pPr marL="419100" indent="-419100">
              <a:buFont typeface="Wingdings 2" pitchFamily="18" charset="2"/>
              <a:buAutoNum type="arabicPeriod"/>
            </a:pPr>
            <a:r>
              <a:rPr lang="en-US" sz="2600" dirty="0"/>
              <a:t>Reverse Transcription </a:t>
            </a:r>
            <a:r>
              <a:rPr lang="en-US" sz="2600" b="1" dirty="0"/>
              <a:t>(NRTI, NNRTI)</a:t>
            </a:r>
          </a:p>
          <a:p>
            <a:pPr marL="419100" indent="-419100">
              <a:buFont typeface="Wingdings 2" pitchFamily="18" charset="2"/>
              <a:buAutoNum type="arabicPeriod"/>
            </a:pPr>
            <a:r>
              <a:rPr lang="en-US" sz="2600" dirty="0"/>
              <a:t>Integration </a:t>
            </a:r>
            <a:r>
              <a:rPr lang="en-US" sz="2600" b="1" dirty="0"/>
              <a:t>(</a:t>
            </a:r>
            <a:r>
              <a:rPr lang="en-US" sz="2600" b="1" dirty="0" err="1"/>
              <a:t>Integrase</a:t>
            </a:r>
            <a:r>
              <a:rPr lang="en-US" sz="2600" b="1" dirty="0"/>
              <a:t> Inhibitors)</a:t>
            </a:r>
          </a:p>
          <a:p>
            <a:pPr marL="419100" indent="-419100">
              <a:buFont typeface="Wingdings 2" pitchFamily="18" charset="2"/>
              <a:buAutoNum type="arabicPeriod"/>
            </a:pPr>
            <a:r>
              <a:rPr lang="en-US" sz="2600" dirty="0"/>
              <a:t>Transcription</a:t>
            </a:r>
          </a:p>
          <a:p>
            <a:pPr marL="419100" indent="-419100">
              <a:buFont typeface="Wingdings 2" pitchFamily="18" charset="2"/>
              <a:buAutoNum type="arabicPeriod"/>
            </a:pPr>
            <a:r>
              <a:rPr lang="en-US" sz="2600" dirty="0"/>
              <a:t>Translation</a:t>
            </a:r>
          </a:p>
          <a:p>
            <a:pPr marL="419100" indent="-419100">
              <a:buFont typeface="Wingdings 2" pitchFamily="18" charset="2"/>
              <a:buAutoNum type="arabicPeriod"/>
            </a:pPr>
            <a:r>
              <a:rPr lang="en-US" sz="2600" dirty="0"/>
              <a:t>Viral Assembly and Maturation </a:t>
            </a:r>
            <a:r>
              <a:rPr lang="en-US" sz="2600" b="1" dirty="0"/>
              <a:t>(Protease Inhibitors)</a:t>
            </a:r>
          </a:p>
        </p:txBody>
      </p:sp>
      <p:sp>
        <p:nvSpPr>
          <p:cNvPr id="6" name="Slide Number Placeholder 6"/>
          <p:cNvSpPr>
            <a:spLocks noGrp="1"/>
          </p:cNvSpPr>
          <p:nvPr>
            <p:ph type="sldNum" sz="quarter" idx="12"/>
          </p:nvPr>
        </p:nvSpPr>
        <p:spPr/>
        <p:txBody>
          <a:bodyPr/>
          <a:lstStyle/>
          <a:p>
            <a:fld id="{F8E96CC7-A5B6-42F5-8271-E0E3D8E48404}" type="slidenum">
              <a:rPr lang="en-US"/>
              <a:pPr/>
              <a:t>38</a:t>
            </a:fld>
            <a:endParaRPr lang="en-US"/>
          </a:p>
        </p:txBody>
      </p:sp>
      <p:pic>
        <p:nvPicPr>
          <p:cNvPr id="162821" name="Picture 5" descr="HIV Life Cyc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295400"/>
            <a:ext cx="4190999"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73238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D21A9B67-BEF9-46C0-82FC-D2DB13C7432D}" type="slidenum">
              <a:rPr lang="en-US"/>
              <a:pPr/>
              <a:t>39</a:t>
            </a:fld>
            <a:endParaRPr lang="en-US"/>
          </a:p>
        </p:txBody>
      </p:sp>
      <p:sp>
        <p:nvSpPr>
          <p:cNvPr id="412674" name="Rectangle 2"/>
          <p:cNvSpPr>
            <a:spLocks noGrp="1" noChangeArrowheads="1"/>
          </p:cNvSpPr>
          <p:nvPr>
            <p:ph type="title" idx="4294967295"/>
          </p:nvPr>
        </p:nvSpPr>
        <p:spPr>
          <a:xfrm>
            <a:off x="1066800" y="0"/>
            <a:ext cx="7467600" cy="630942"/>
          </a:xfrm>
        </p:spPr>
        <p:txBody>
          <a:bodyPr wrap="square" anchor="t" anchorCtr="0">
            <a:spAutoFit/>
          </a:bodyPr>
          <a:lstStyle/>
          <a:p>
            <a:r>
              <a:rPr lang="en-US" sz="3500" dirty="0"/>
              <a:t>Current ARV Medications (</a:t>
            </a:r>
            <a:r>
              <a:rPr lang="en-US" sz="3500" dirty="0" smtClean="0"/>
              <a:t>26)</a:t>
            </a:r>
            <a:endParaRPr lang="en-US" sz="3500" dirty="0"/>
          </a:p>
        </p:txBody>
      </p:sp>
      <p:graphicFrame>
        <p:nvGraphicFramePr>
          <p:cNvPr id="163858" name="Group 18"/>
          <p:cNvGraphicFramePr>
            <a:graphicFrameLocks noGrp="1"/>
          </p:cNvGraphicFramePr>
          <p:nvPr>
            <p:ph idx="4294967295"/>
            <p:extLst>
              <p:ext uri="{D42A27DB-BD31-4B8C-83A1-F6EECF244321}">
                <p14:modId xmlns:p14="http://schemas.microsoft.com/office/powerpoint/2010/main" val="4116598375"/>
              </p:ext>
            </p:extLst>
          </p:nvPr>
        </p:nvGraphicFramePr>
        <p:xfrm>
          <a:off x="228600" y="609600"/>
          <a:ext cx="8763000" cy="6449532"/>
        </p:xfrm>
        <a:graphic>
          <a:graphicData uri="http://schemas.openxmlformats.org/drawingml/2006/table">
            <a:tbl>
              <a:tblPr/>
              <a:tblGrid>
                <a:gridCol w="3124201"/>
                <a:gridCol w="2590800"/>
                <a:gridCol w="3047999"/>
              </a:tblGrid>
              <a:tr h="5638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500" b="1" i="0" u="none" strike="noStrike" cap="none" normalizeH="0" baseline="0" dirty="0" smtClean="0">
                          <a:ln>
                            <a:noFill/>
                          </a:ln>
                          <a:solidFill>
                            <a:schemeClr val="tx1">
                              <a:lumMod val="50000"/>
                              <a:lumOff val="50000"/>
                            </a:schemeClr>
                          </a:solidFill>
                          <a:effectLst/>
                          <a:latin typeface="+mj-lt"/>
                        </a:rPr>
                        <a:t>NRTI</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en-US" sz="2500" b="0" i="0" u="none" strike="noStrike" cap="none" normalizeH="0" baseline="0" dirty="0" smtClean="0">
                          <a:ln>
                            <a:noFill/>
                          </a:ln>
                          <a:solidFill>
                            <a:schemeClr val="tx1">
                              <a:lumMod val="50000"/>
                              <a:lumOff val="50000"/>
                            </a:schemeClr>
                          </a:solidFill>
                          <a:effectLst/>
                          <a:latin typeface="+mj-lt"/>
                        </a:rPr>
                        <a:t> </a:t>
                      </a:r>
                      <a:r>
                        <a:rPr kumimoji="0" lang="en-US" sz="2000" b="0" i="0" u="none" strike="noStrike" cap="none" normalizeH="0" baseline="0" dirty="0" err="1" smtClean="0">
                          <a:ln>
                            <a:noFill/>
                          </a:ln>
                          <a:solidFill>
                            <a:schemeClr val="tx1">
                              <a:lumMod val="50000"/>
                              <a:lumOff val="50000"/>
                            </a:schemeClr>
                          </a:solidFill>
                          <a:effectLst/>
                          <a:latin typeface="+mj-lt"/>
                        </a:rPr>
                        <a:t>Abacavir</a:t>
                      </a:r>
                      <a:r>
                        <a:rPr kumimoji="0" lang="en-US" sz="2000" b="0" i="0" u="none" strike="noStrike" cap="none" normalizeH="0" baseline="0" dirty="0" smtClean="0">
                          <a:ln>
                            <a:noFill/>
                          </a:ln>
                          <a:solidFill>
                            <a:schemeClr val="tx1">
                              <a:lumMod val="50000"/>
                              <a:lumOff val="50000"/>
                            </a:schemeClr>
                          </a:solidFill>
                          <a:effectLst/>
                          <a:latin typeface="+mj-lt"/>
                        </a:rPr>
                        <a:t> (ABC)</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en-US" sz="2000" b="0" i="0" u="none" strike="noStrike" cap="none" normalizeH="0" baseline="0" dirty="0" smtClean="0">
                          <a:ln>
                            <a:noFill/>
                          </a:ln>
                          <a:solidFill>
                            <a:schemeClr val="tx1">
                              <a:lumMod val="50000"/>
                              <a:lumOff val="50000"/>
                            </a:schemeClr>
                          </a:solidFill>
                          <a:effectLst/>
                          <a:latin typeface="+mj-lt"/>
                        </a:rPr>
                        <a:t> </a:t>
                      </a:r>
                      <a:r>
                        <a:rPr kumimoji="0" lang="en-US" sz="2000" b="0" i="0" u="none" strike="noStrike" cap="none" normalizeH="0" baseline="0" dirty="0" err="1" smtClean="0">
                          <a:ln>
                            <a:noFill/>
                          </a:ln>
                          <a:solidFill>
                            <a:schemeClr val="tx1">
                              <a:lumMod val="50000"/>
                              <a:lumOff val="50000"/>
                            </a:schemeClr>
                          </a:solidFill>
                          <a:effectLst/>
                          <a:latin typeface="+mj-lt"/>
                        </a:rPr>
                        <a:t>Didanosine</a:t>
                      </a:r>
                      <a:r>
                        <a:rPr kumimoji="0" lang="en-US" sz="2000" b="0" i="0" u="none" strike="noStrike" cap="none" normalizeH="0" baseline="0" dirty="0" smtClean="0">
                          <a:ln>
                            <a:noFill/>
                          </a:ln>
                          <a:solidFill>
                            <a:schemeClr val="tx1">
                              <a:lumMod val="50000"/>
                              <a:lumOff val="50000"/>
                            </a:schemeClr>
                          </a:solidFill>
                          <a:effectLst/>
                          <a:latin typeface="+mj-lt"/>
                        </a:rPr>
                        <a:t> (</a:t>
                      </a:r>
                      <a:r>
                        <a:rPr kumimoji="0" lang="en-US" sz="2000" b="0" i="0" u="none" strike="noStrike" cap="none" normalizeH="0" baseline="0" dirty="0" err="1" smtClean="0">
                          <a:ln>
                            <a:noFill/>
                          </a:ln>
                          <a:solidFill>
                            <a:schemeClr val="tx1">
                              <a:lumMod val="50000"/>
                              <a:lumOff val="50000"/>
                            </a:schemeClr>
                          </a:solidFill>
                          <a:effectLst/>
                          <a:latin typeface="+mj-lt"/>
                        </a:rPr>
                        <a:t>ddI</a:t>
                      </a:r>
                      <a:r>
                        <a:rPr kumimoji="0" lang="en-US" sz="2000" b="0" i="0" u="none" strike="noStrike" cap="none" normalizeH="0" baseline="0" dirty="0" smtClean="0">
                          <a:ln>
                            <a:noFill/>
                          </a:ln>
                          <a:solidFill>
                            <a:schemeClr val="tx1">
                              <a:lumMod val="50000"/>
                              <a:lumOff val="50000"/>
                            </a:schemeClr>
                          </a:solidFill>
                          <a:effectLst/>
                          <a:latin typeface="+mj-lt"/>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en-US" sz="2000" b="0" i="0" u="none" strike="noStrike" cap="none" normalizeH="0" baseline="0" dirty="0" smtClean="0">
                          <a:ln>
                            <a:noFill/>
                          </a:ln>
                          <a:solidFill>
                            <a:schemeClr val="tx1">
                              <a:lumMod val="50000"/>
                              <a:lumOff val="50000"/>
                            </a:schemeClr>
                          </a:solidFill>
                          <a:effectLst/>
                          <a:latin typeface="+mj-lt"/>
                        </a:rPr>
                        <a:t> </a:t>
                      </a:r>
                      <a:r>
                        <a:rPr kumimoji="0" lang="en-US" sz="2000" b="0" i="0" u="none" strike="noStrike" cap="none" normalizeH="0" baseline="0" dirty="0" err="1" smtClean="0">
                          <a:ln>
                            <a:noFill/>
                          </a:ln>
                          <a:solidFill>
                            <a:schemeClr val="tx1">
                              <a:lumMod val="50000"/>
                              <a:lumOff val="50000"/>
                            </a:schemeClr>
                          </a:solidFill>
                          <a:effectLst/>
                          <a:latin typeface="+mj-lt"/>
                        </a:rPr>
                        <a:t>Emtricitabine</a:t>
                      </a:r>
                      <a:r>
                        <a:rPr kumimoji="0" lang="en-US" sz="2000" b="0" i="0" u="none" strike="noStrike" cap="none" normalizeH="0" baseline="0" dirty="0" smtClean="0">
                          <a:ln>
                            <a:noFill/>
                          </a:ln>
                          <a:solidFill>
                            <a:schemeClr val="tx1">
                              <a:lumMod val="50000"/>
                              <a:lumOff val="50000"/>
                            </a:schemeClr>
                          </a:solidFill>
                          <a:effectLst/>
                          <a:latin typeface="+mj-lt"/>
                        </a:rPr>
                        <a:t> (FTC)</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en-US" sz="2000" b="0" i="0" u="none" strike="noStrike" cap="none" normalizeH="0" baseline="0" dirty="0" smtClean="0">
                          <a:ln>
                            <a:noFill/>
                          </a:ln>
                          <a:solidFill>
                            <a:schemeClr val="tx1">
                              <a:lumMod val="50000"/>
                              <a:lumOff val="50000"/>
                            </a:schemeClr>
                          </a:solidFill>
                          <a:effectLst/>
                          <a:latin typeface="+mj-lt"/>
                        </a:rPr>
                        <a:t> Lamivudine (3TC)</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en-US" sz="2000" b="0" i="0" u="none" strike="noStrike" cap="none" normalizeH="0" baseline="0" dirty="0" smtClean="0">
                          <a:ln>
                            <a:noFill/>
                          </a:ln>
                          <a:solidFill>
                            <a:schemeClr val="tx1">
                              <a:lumMod val="50000"/>
                              <a:lumOff val="50000"/>
                            </a:schemeClr>
                          </a:solidFill>
                          <a:effectLst/>
                          <a:latin typeface="+mj-lt"/>
                        </a:rPr>
                        <a:t> </a:t>
                      </a:r>
                      <a:r>
                        <a:rPr kumimoji="0" lang="en-US" sz="2000" b="0" i="0" u="none" strike="noStrike" cap="none" normalizeH="0" baseline="0" dirty="0" err="1" smtClean="0">
                          <a:ln>
                            <a:noFill/>
                          </a:ln>
                          <a:solidFill>
                            <a:schemeClr val="tx1">
                              <a:lumMod val="50000"/>
                              <a:lumOff val="50000"/>
                            </a:schemeClr>
                          </a:solidFill>
                          <a:effectLst/>
                          <a:latin typeface="+mj-lt"/>
                        </a:rPr>
                        <a:t>Stavudine</a:t>
                      </a:r>
                      <a:r>
                        <a:rPr kumimoji="0" lang="en-US" sz="2000" b="0" i="0" u="none" strike="noStrike" cap="none" normalizeH="0" baseline="0" dirty="0" smtClean="0">
                          <a:ln>
                            <a:noFill/>
                          </a:ln>
                          <a:solidFill>
                            <a:schemeClr val="tx1">
                              <a:lumMod val="50000"/>
                              <a:lumOff val="50000"/>
                            </a:schemeClr>
                          </a:solidFill>
                          <a:effectLst/>
                          <a:latin typeface="+mj-lt"/>
                        </a:rPr>
                        <a:t> (d4T)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en-US" sz="2000" b="0" i="0" u="none" strike="noStrike" cap="none" normalizeH="0" baseline="0" dirty="0" smtClean="0">
                          <a:ln>
                            <a:noFill/>
                          </a:ln>
                          <a:solidFill>
                            <a:schemeClr val="tx1">
                              <a:lumMod val="50000"/>
                              <a:lumOff val="50000"/>
                            </a:schemeClr>
                          </a:solidFill>
                          <a:effectLst/>
                          <a:latin typeface="+mj-lt"/>
                        </a:rPr>
                        <a:t> </a:t>
                      </a:r>
                      <a:r>
                        <a:rPr kumimoji="0" lang="en-US" sz="2000" b="0" i="0" u="none" strike="noStrike" cap="none" normalizeH="0" baseline="0" dirty="0" err="1" smtClean="0">
                          <a:ln>
                            <a:noFill/>
                          </a:ln>
                          <a:solidFill>
                            <a:schemeClr val="tx1">
                              <a:lumMod val="50000"/>
                              <a:lumOff val="50000"/>
                            </a:schemeClr>
                          </a:solidFill>
                          <a:effectLst/>
                          <a:latin typeface="+mj-lt"/>
                        </a:rPr>
                        <a:t>Tenofovir</a:t>
                      </a:r>
                      <a:r>
                        <a:rPr kumimoji="0" lang="en-US" sz="2000" b="0" i="0" u="none" strike="noStrike" cap="none" normalizeH="0" baseline="0" dirty="0" smtClean="0">
                          <a:ln>
                            <a:noFill/>
                          </a:ln>
                          <a:solidFill>
                            <a:schemeClr val="tx1">
                              <a:lumMod val="50000"/>
                              <a:lumOff val="50000"/>
                            </a:schemeClr>
                          </a:solidFill>
                          <a:effectLst/>
                          <a:latin typeface="+mj-lt"/>
                        </a:rPr>
                        <a:t> (TDF)</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en-US" sz="2000" b="0" i="0" u="none" strike="noStrike" cap="none" normalizeH="0" baseline="0" dirty="0" smtClean="0">
                          <a:ln>
                            <a:noFill/>
                          </a:ln>
                          <a:solidFill>
                            <a:schemeClr val="tx1">
                              <a:lumMod val="50000"/>
                              <a:lumOff val="50000"/>
                            </a:schemeClr>
                          </a:solidFill>
                          <a:effectLst/>
                          <a:latin typeface="+mj-lt"/>
                        </a:rPr>
                        <a:t> </a:t>
                      </a:r>
                      <a:r>
                        <a:rPr kumimoji="0" lang="en-US" sz="2000" b="0" i="0" u="none" strike="noStrike" cap="none" normalizeH="0" baseline="0" dirty="0" err="1" smtClean="0">
                          <a:ln>
                            <a:noFill/>
                          </a:ln>
                          <a:solidFill>
                            <a:schemeClr val="tx1">
                              <a:lumMod val="50000"/>
                              <a:lumOff val="50000"/>
                            </a:schemeClr>
                          </a:solidFill>
                          <a:effectLst/>
                          <a:latin typeface="+mj-lt"/>
                        </a:rPr>
                        <a:t>Zidovudine</a:t>
                      </a:r>
                      <a:r>
                        <a:rPr kumimoji="0" lang="en-US" sz="2000" b="0" i="0" u="none" strike="noStrike" cap="none" normalizeH="0" baseline="0" dirty="0" smtClean="0">
                          <a:ln>
                            <a:noFill/>
                          </a:ln>
                          <a:solidFill>
                            <a:schemeClr val="tx1">
                              <a:lumMod val="50000"/>
                              <a:lumOff val="50000"/>
                            </a:schemeClr>
                          </a:solidFill>
                          <a:effectLst/>
                          <a:latin typeface="+mj-lt"/>
                        </a:rPr>
                        <a:t> (AZT, ZDV)</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800" b="1" i="0" u="none" strike="noStrike" cap="none" normalizeH="0" baseline="0" dirty="0" smtClean="0">
                          <a:ln>
                            <a:noFill/>
                          </a:ln>
                          <a:solidFill>
                            <a:schemeClr val="tx1">
                              <a:lumMod val="50000"/>
                              <a:lumOff val="50000"/>
                            </a:schemeClr>
                          </a:solidFill>
                          <a:effectLst/>
                          <a:latin typeface="+mj-lt"/>
                        </a:rPr>
                        <a:t>NNRTI</a:t>
                      </a:r>
                    </a:p>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itchFamily="2" charset="2"/>
                        <a:buChar char="Ø"/>
                        <a:tabLst/>
                      </a:pPr>
                      <a:r>
                        <a:rPr kumimoji="0" lang="en-US" sz="2000" b="0" i="0" u="none" strike="noStrike" cap="none" normalizeH="0" baseline="0" dirty="0" smtClean="0">
                          <a:ln>
                            <a:noFill/>
                          </a:ln>
                          <a:solidFill>
                            <a:schemeClr val="tx1">
                              <a:lumMod val="50000"/>
                              <a:lumOff val="50000"/>
                            </a:schemeClr>
                          </a:solidFill>
                          <a:effectLst/>
                          <a:latin typeface="+mj-lt"/>
                        </a:rPr>
                        <a:t> </a:t>
                      </a:r>
                      <a:r>
                        <a:rPr kumimoji="0" lang="en-US" sz="2000" b="0" i="0" u="none" strike="noStrike" cap="none" normalizeH="0" baseline="0" dirty="0" err="1" smtClean="0">
                          <a:ln>
                            <a:noFill/>
                          </a:ln>
                          <a:solidFill>
                            <a:schemeClr val="tx1">
                              <a:lumMod val="50000"/>
                              <a:lumOff val="50000"/>
                            </a:schemeClr>
                          </a:solidFill>
                          <a:effectLst/>
                          <a:latin typeface="+mj-lt"/>
                        </a:rPr>
                        <a:t>Delavirdine</a:t>
                      </a:r>
                      <a:r>
                        <a:rPr kumimoji="0" lang="en-US" sz="2000" b="0" i="0" u="none" strike="noStrike" cap="none" normalizeH="0" baseline="0" dirty="0" smtClean="0">
                          <a:ln>
                            <a:noFill/>
                          </a:ln>
                          <a:solidFill>
                            <a:schemeClr val="tx1">
                              <a:lumMod val="50000"/>
                              <a:lumOff val="50000"/>
                            </a:schemeClr>
                          </a:solidFill>
                          <a:effectLst/>
                          <a:latin typeface="+mj-lt"/>
                        </a:rPr>
                        <a:t> (DLV)</a:t>
                      </a:r>
                    </a:p>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itchFamily="2" charset="2"/>
                        <a:buChar char="Ø"/>
                        <a:tabLst/>
                      </a:pPr>
                      <a:r>
                        <a:rPr kumimoji="0" lang="en-US" sz="2000" b="0" i="0" u="none" strike="noStrike" cap="none" normalizeH="0" baseline="0" dirty="0" smtClean="0">
                          <a:ln>
                            <a:noFill/>
                          </a:ln>
                          <a:solidFill>
                            <a:schemeClr val="tx1">
                              <a:lumMod val="50000"/>
                              <a:lumOff val="50000"/>
                            </a:schemeClr>
                          </a:solidFill>
                          <a:effectLst/>
                          <a:latin typeface="+mj-lt"/>
                        </a:rPr>
                        <a:t> </a:t>
                      </a:r>
                      <a:r>
                        <a:rPr kumimoji="0" lang="en-US" sz="2000" b="0" i="0" u="none" strike="noStrike" cap="none" normalizeH="0" baseline="0" dirty="0" err="1" smtClean="0">
                          <a:ln>
                            <a:noFill/>
                          </a:ln>
                          <a:solidFill>
                            <a:schemeClr val="tx1">
                              <a:lumMod val="50000"/>
                              <a:lumOff val="50000"/>
                            </a:schemeClr>
                          </a:solidFill>
                          <a:effectLst/>
                          <a:latin typeface="+mj-lt"/>
                        </a:rPr>
                        <a:t>Efavirenz</a:t>
                      </a:r>
                      <a:r>
                        <a:rPr kumimoji="0" lang="en-US" sz="2000" b="0" i="0" u="none" strike="noStrike" cap="none" normalizeH="0" baseline="0" dirty="0" smtClean="0">
                          <a:ln>
                            <a:noFill/>
                          </a:ln>
                          <a:solidFill>
                            <a:schemeClr val="tx1">
                              <a:lumMod val="50000"/>
                              <a:lumOff val="50000"/>
                            </a:schemeClr>
                          </a:solidFill>
                          <a:effectLst/>
                          <a:latin typeface="+mj-lt"/>
                        </a:rPr>
                        <a:t> (EFV)</a:t>
                      </a:r>
                    </a:p>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itchFamily="2" charset="2"/>
                        <a:buChar char="Ø"/>
                        <a:tabLst/>
                      </a:pPr>
                      <a:r>
                        <a:rPr kumimoji="0" lang="en-US" sz="2000" b="0" i="0" u="none" strike="noStrike" cap="none" normalizeH="0" baseline="0" dirty="0" smtClean="0">
                          <a:ln>
                            <a:noFill/>
                          </a:ln>
                          <a:solidFill>
                            <a:schemeClr val="tx1">
                              <a:lumMod val="50000"/>
                              <a:lumOff val="50000"/>
                            </a:schemeClr>
                          </a:solidFill>
                          <a:effectLst/>
                          <a:latin typeface="+mj-lt"/>
                        </a:rPr>
                        <a:t> </a:t>
                      </a:r>
                      <a:r>
                        <a:rPr kumimoji="0" lang="en-US" sz="2000" b="0" i="0" u="none" strike="noStrike" cap="none" normalizeH="0" baseline="0" dirty="0" err="1" smtClean="0">
                          <a:ln>
                            <a:noFill/>
                          </a:ln>
                          <a:solidFill>
                            <a:schemeClr val="tx1">
                              <a:lumMod val="50000"/>
                              <a:lumOff val="50000"/>
                            </a:schemeClr>
                          </a:solidFill>
                          <a:effectLst/>
                          <a:latin typeface="+mj-lt"/>
                        </a:rPr>
                        <a:t>Etravirine</a:t>
                      </a:r>
                      <a:r>
                        <a:rPr kumimoji="0" lang="en-US" sz="2000" b="0" i="0" u="none" strike="noStrike" cap="none" normalizeH="0" baseline="0" dirty="0" smtClean="0">
                          <a:ln>
                            <a:noFill/>
                          </a:ln>
                          <a:solidFill>
                            <a:schemeClr val="tx1">
                              <a:lumMod val="50000"/>
                              <a:lumOff val="50000"/>
                            </a:schemeClr>
                          </a:solidFill>
                          <a:effectLst/>
                          <a:latin typeface="+mj-lt"/>
                        </a:rPr>
                        <a:t> (ETR)</a:t>
                      </a:r>
                    </a:p>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itchFamily="2" charset="2"/>
                        <a:buChar char="Ø"/>
                        <a:tabLst/>
                      </a:pPr>
                      <a:r>
                        <a:rPr kumimoji="0" lang="en-US" sz="2000" b="0" i="0" u="none" strike="noStrike" cap="none" normalizeH="0" baseline="0" dirty="0" smtClean="0">
                          <a:ln>
                            <a:noFill/>
                          </a:ln>
                          <a:solidFill>
                            <a:schemeClr val="tx1">
                              <a:lumMod val="50000"/>
                              <a:lumOff val="50000"/>
                            </a:schemeClr>
                          </a:solidFill>
                          <a:effectLst/>
                          <a:latin typeface="+mj-lt"/>
                        </a:rPr>
                        <a:t> </a:t>
                      </a:r>
                      <a:r>
                        <a:rPr kumimoji="0" lang="en-US" sz="2000" b="0" i="0" u="none" strike="noStrike" cap="none" normalizeH="0" baseline="0" dirty="0" err="1" smtClean="0">
                          <a:ln>
                            <a:noFill/>
                          </a:ln>
                          <a:solidFill>
                            <a:schemeClr val="tx1">
                              <a:lumMod val="50000"/>
                              <a:lumOff val="50000"/>
                            </a:schemeClr>
                          </a:solidFill>
                          <a:effectLst/>
                          <a:latin typeface="+mj-lt"/>
                        </a:rPr>
                        <a:t>Nevirapine</a:t>
                      </a:r>
                      <a:r>
                        <a:rPr kumimoji="0" lang="en-US" sz="2000" b="0" i="0" u="none" strike="noStrike" cap="none" normalizeH="0" baseline="0" dirty="0" smtClean="0">
                          <a:ln>
                            <a:noFill/>
                          </a:ln>
                          <a:solidFill>
                            <a:schemeClr val="tx1">
                              <a:lumMod val="50000"/>
                              <a:lumOff val="50000"/>
                            </a:schemeClr>
                          </a:solidFill>
                          <a:effectLst/>
                          <a:latin typeface="+mj-lt"/>
                        </a:rPr>
                        <a:t> (NVP)</a:t>
                      </a:r>
                    </a:p>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itchFamily="2" charset="2"/>
                        <a:buChar char="Ø"/>
                        <a:tabLst/>
                      </a:pPr>
                      <a:r>
                        <a:rPr kumimoji="0" lang="en-US" sz="2000" b="0" i="0" u="none" strike="noStrike" cap="none" normalizeH="0" baseline="0" dirty="0" smtClean="0">
                          <a:ln>
                            <a:noFill/>
                          </a:ln>
                          <a:solidFill>
                            <a:schemeClr val="tx1">
                              <a:lumMod val="50000"/>
                              <a:lumOff val="50000"/>
                            </a:schemeClr>
                          </a:solidFill>
                          <a:effectLst/>
                          <a:latin typeface="+mj-lt"/>
                        </a:rPr>
                        <a:t> </a:t>
                      </a:r>
                      <a:r>
                        <a:rPr kumimoji="0" lang="en-US" sz="2000" b="0" i="0" u="none" strike="noStrike" cap="none" normalizeH="0" baseline="0" dirty="0" err="1" smtClean="0">
                          <a:ln>
                            <a:noFill/>
                          </a:ln>
                          <a:solidFill>
                            <a:schemeClr val="tx1">
                              <a:lumMod val="50000"/>
                              <a:lumOff val="50000"/>
                            </a:schemeClr>
                          </a:solidFill>
                          <a:effectLst/>
                          <a:latin typeface="+mj-lt"/>
                        </a:rPr>
                        <a:t>Rilpivirine</a:t>
                      </a:r>
                      <a:r>
                        <a:rPr kumimoji="0" lang="en-US" sz="2000" b="0" i="0" u="none" strike="noStrike" cap="none" normalizeH="0" baseline="0" dirty="0" smtClean="0">
                          <a:ln>
                            <a:noFill/>
                          </a:ln>
                          <a:solidFill>
                            <a:schemeClr val="tx1">
                              <a:lumMod val="50000"/>
                              <a:lumOff val="50000"/>
                            </a:schemeClr>
                          </a:solidFill>
                          <a:effectLst/>
                          <a:latin typeface="+mj-lt"/>
                        </a:rPr>
                        <a:t> (RPV)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200" b="0" i="0" u="none" strike="noStrike" cap="none" normalizeH="0" baseline="0" dirty="0" smtClean="0">
                        <a:ln>
                          <a:noFill/>
                        </a:ln>
                        <a:solidFill>
                          <a:schemeClr val="tx1">
                            <a:lumMod val="50000"/>
                            <a:lumOff val="50000"/>
                          </a:schemeClr>
                        </a:solidFill>
                        <a:effectLst/>
                        <a:latin typeface="+mj-lt"/>
                      </a:endParaRPr>
                    </a:p>
                  </a:txBody>
                  <a:tcPr marT="45702" marB="4570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500" b="1" i="0" u="none" strike="noStrike" cap="none" normalizeH="0" baseline="0" dirty="0" smtClean="0">
                          <a:ln>
                            <a:noFill/>
                          </a:ln>
                          <a:solidFill>
                            <a:schemeClr val="tx1">
                              <a:lumMod val="50000"/>
                              <a:lumOff val="50000"/>
                            </a:schemeClr>
                          </a:solidFill>
                          <a:effectLst/>
                          <a:latin typeface="+mj-lt"/>
                        </a:rPr>
                        <a:t>PI</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en-US" sz="2500" b="0" i="0" u="none" strike="noStrike" cap="none" normalizeH="0" baseline="0" dirty="0" smtClean="0">
                          <a:ln>
                            <a:noFill/>
                          </a:ln>
                          <a:solidFill>
                            <a:schemeClr val="tx1">
                              <a:lumMod val="50000"/>
                              <a:lumOff val="50000"/>
                            </a:schemeClr>
                          </a:solidFill>
                          <a:effectLst/>
                          <a:latin typeface="+mj-lt"/>
                        </a:rPr>
                        <a:t> </a:t>
                      </a:r>
                      <a:r>
                        <a:rPr kumimoji="0" lang="en-US" sz="2000" b="0" i="0" u="none" strike="noStrike" cap="none" normalizeH="0" baseline="0" dirty="0" err="1" smtClean="0">
                          <a:ln>
                            <a:noFill/>
                          </a:ln>
                          <a:solidFill>
                            <a:schemeClr val="tx1">
                              <a:lumMod val="50000"/>
                              <a:lumOff val="50000"/>
                            </a:schemeClr>
                          </a:solidFill>
                          <a:effectLst/>
                          <a:latin typeface="+mj-lt"/>
                        </a:rPr>
                        <a:t>Atazanavir</a:t>
                      </a:r>
                      <a:r>
                        <a:rPr kumimoji="0" lang="en-US" sz="2000" b="0" i="0" u="none" strike="noStrike" cap="none" normalizeH="0" baseline="0" dirty="0" smtClean="0">
                          <a:ln>
                            <a:noFill/>
                          </a:ln>
                          <a:solidFill>
                            <a:schemeClr val="tx1">
                              <a:lumMod val="50000"/>
                              <a:lumOff val="50000"/>
                            </a:schemeClr>
                          </a:solidFill>
                          <a:effectLst/>
                          <a:latin typeface="+mj-lt"/>
                        </a:rPr>
                        <a:t> (ATV)</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en-US" sz="2000" b="0" i="0" u="none" strike="noStrike" cap="none" normalizeH="0" baseline="0" dirty="0" smtClean="0">
                          <a:ln>
                            <a:noFill/>
                          </a:ln>
                          <a:solidFill>
                            <a:schemeClr val="tx1">
                              <a:lumMod val="50000"/>
                              <a:lumOff val="50000"/>
                            </a:schemeClr>
                          </a:solidFill>
                          <a:effectLst/>
                          <a:latin typeface="+mj-lt"/>
                        </a:rPr>
                        <a:t> </a:t>
                      </a:r>
                      <a:r>
                        <a:rPr kumimoji="0" lang="en-US" sz="2000" b="0" i="0" u="none" strike="noStrike" cap="none" normalizeH="0" baseline="0" dirty="0" err="1" smtClean="0">
                          <a:ln>
                            <a:noFill/>
                          </a:ln>
                          <a:solidFill>
                            <a:schemeClr val="tx1">
                              <a:lumMod val="50000"/>
                              <a:lumOff val="50000"/>
                            </a:schemeClr>
                          </a:solidFill>
                          <a:effectLst/>
                          <a:latin typeface="+mj-lt"/>
                        </a:rPr>
                        <a:t>Darunavir</a:t>
                      </a:r>
                      <a:r>
                        <a:rPr kumimoji="0" lang="en-US" sz="2000" b="0" i="0" u="none" strike="noStrike" cap="none" normalizeH="0" baseline="0" dirty="0" smtClean="0">
                          <a:ln>
                            <a:noFill/>
                          </a:ln>
                          <a:solidFill>
                            <a:schemeClr val="tx1">
                              <a:lumMod val="50000"/>
                              <a:lumOff val="50000"/>
                            </a:schemeClr>
                          </a:solidFill>
                          <a:effectLst/>
                          <a:latin typeface="+mj-lt"/>
                        </a:rPr>
                        <a:t> (DRV)</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en-US" sz="2000" b="0" i="0" u="none" strike="noStrike" cap="none" normalizeH="0" baseline="0" dirty="0" smtClean="0">
                          <a:ln>
                            <a:noFill/>
                          </a:ln>
                          <a:solidFill>
                            <a:schemeClr val="tx1">
                              <a:lumMod val="50000"/>
                              <a:lumOff val="50000"/>
                            </a:schemeClr>
                          </a:solidFill>
                          <a:effectLst/>
                          <a:latin typeface="+mj-lt"/>
                        </a:rPr>
                        <a:t> </a:t>
                      </a:r>
                      <a:r>
                        <a:rPr kumimoji="0" lang="en-US" sz="2000" b="0" i="0" u="none" strike="noStrike" cap="none" normalizeH="0" baseline="0" dirty="0" err="1" smtClean="0">
                          <a:ln>
                            <a:noFill/>
                          </a:ln>
                          <a:solidFill>
                            <a:schemeClr val="tx1">
                              <a:lumMod val="50000"/>
                              <a:lumOff val="50000"/>
                            </a:schemeClr>
                          </a:solidFill>
                          <a:effectLst/>
                          <a:latin typeface="+mj-lt"/>
                        </a:rPr>
                        <a:t>Fosamprenavir</a:t>
                      </a:r>
                      <a:r>
                        <a:rPr kumimoji="0" lang="en-US" sz="2000" b="0" i="0" u="none" strike="noStrike" cap="none" normalizeH="0" baseline="0" dirty="0" smtClean="0">
                          <a:ln>
                            <a:noFill/>
                          </a:ln>
                          <a:solidFill>
                            <a:schemeClr val="tx1">
                              <a:lumMod val="50000"/>
                              <a:lumOff val="50000"/>
                            </a:schemeClr>
                          </a:solidFill>
                          <a:effectLst/>
                          <a:latin typeface="+mj-lt"/>
                        </a:rPr>
                        <a:t> (FPV)</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en-US" sz="2000" b="0" i="0" u="none" strike="noStrike" cap="none" normalizeH="0" baseline="0" dirty="0" smtClean="0">
                          <a:ln>
                            <a:noFill/>
                          </a:ln>
                          <a:solidFill>
                            <a:schemeClr val="tx1">
                              <a:lumMod val="50000"/>
                              <a:lumOff val="50000"/>
                            </a:schemeClr>
                          </a:solidFill>
                          <a:effectLst/>
                          <a:latin typeface="+mj-lt"/>
                        </a:rPr>
                        <a:t> </a:t>
                      </a:r>
                      <a:r>
                        <a:rPr kumimoji="0" lang="en-US" sz="2000" b="0" i="0" u="none" strike="noStrike" cap="none" normalizeH="0" baseline="0" dirty="0" err="1" smtClean="0">
                          <a:ln>
                            <a:noFill/>
                          </a:ln>
                          <a:solidFill>
                            <a:schemeClr val="tx1">
                              <a:lumMod val="50000"/>
                              <a:lumOff val="50000"/>
                            </a:schemeClr>
                          </a:solidFill>
                          <a:effectLst/>
                          <a:latin typeface="+mj-lt"/>
                        </a:rPr>
                        <a:t>Indinavir</a:t>
                      </a:r>
                      <a:r>
                        <a:rPr kumimoji="0" lang="en-US" sz="2000" b="0" i="0" u="none" strike="noStrike" cap="none" normalizeH="0" baseline="0" dirty="0" smtClean="0">
                          <a:ln>
                            <a:noFill/>
                          </a:ln>
                          <a:solidFill>
                            <a:schemeClr val="tx1">
                              <a:lumMod val="50000"/>
                              <a:lumOff val="50000"/>
                            </a:schemeClr>
                          </a:solidFill>
                          <a:effectLst/>
                          <a:latin typeface="+mj-lt"/>
                        </a:rPr>
                        <a:t> (IDV)</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en-US" sz="2000" b="0" i="0" u="none" strike="noStrike" cap="none" normalizeH="0" baseline="0" dirty="0" smtClean="0">
                          <a:ln>
                            <a:noFill/>
                          </a:ln>
                          <a:solidFill>
                            <a:schemeClr val="tx1">
                              <a:lumMod val="50000"/>
                              <a:lumOff val="50000"/>
                            </a:schemeClr>
                          </a:solidFill>
                          <a:effectLst/>
                          <a:latin typeface="+mj-lt"/>
                        </a:rPr>
                        <a:t> </a:t>
                      </a:r>
                      <a:r>
                        <a:rPr kumimoji="0" lang="en-US" sz="2000" b="0" i="0" u="none" strike="noStrike" cap="none" normalizeH="0" baseline="0" dirty="0" err="1" smtClean="0">
                          <a:ln>
                            <a:noFill/>
                          </a:ln>
                          <a:solidFill>
                            <a:schemeClr val="tx1">
                              <a:lumMod val="50000"/>
                              <a:lumOff val="50000"/>
                            </a:schemeClr>
                          </a:solidFill>
                          <a:effectLst/>
                          <a:latin typeface="+mj-lt"/>
                        </a:rPr>
                        <a:t>Lopinavir</a:t>
                      </a:r>
                      <a:r>
                        <a:rPr kumimoji="0" lang="en-US" sz="2000" b="0" i="0" u="none" strike="noStrike" cap="none" normalizeH="0" baseline="0" dirty="0" smtClean="0">
                          <a:ln>
                            <a:noFill/>
                          </a:ln>
                          <a:solidFill>
                            <a:schemeClr val="tx1">
                              <a:lumMod val="50000"/>
                              <a:lumOff val="50000"/>
                            </a:schemeClr>
                          </a:solidFill>
                          <a:effectLst/>
                          <a:latin typeface="+mj-lt"/>
                        </a:rPr>
                        <a:t>/r (LPV/r*)</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en-US" sz="2000" b="0" i="0" u="none" strike="noStrike" cap="none" normalizeH="0" baseline="0" dirty="0" smtClean="0">
                          <a:ln>
                            <a:noFill/>
                          </a:ln>
                          <a:solidFill>
                            <a:schemeClr val="tx1">
                              <a:lumMod val="50000"/>
                              <a:lumOff val="50000"/>
                            </a:schemeClr>
                          </a:solidFill>
                          <a:effectLst/>
                          <a:latin typeface="+mj-lt"/>
                        </a:rPr>
                        <a:t> </a:t>
                      </a:r>
                      <a:r>
                        <a:rPr kumimoji="0" lang="en-US" sz="2000" b="0" i="0" u="none" strike="noStrike" cap="none" normalizeH="0" baseline="0" dirty="0" err="1" smtClean="0">
                          <a:ln>
                            <a:noFill/>
                          </a:ln>
                          <a:solidFill>
                            <a:schemeClr val="tx1">
                              <a:lumMod val="50000"/>
                              <a:lumOff val="50000"/>
                            </a:schemeClr>
                          </a:solidFill>
                          <a:effectLst/>
                          <a:latin typeface="+mj-lt"/>
                        </a:rPr>
                        <a:t>Nelfinavir</a:t>
                      </a:r>
                      <a:r>
                        <a:rPr kumimoji="0" lang="en-US" sz="2000" b="0" i="0" u="none" strike="noStrike" cap="none" normalizeH="0" baseline="0" dirty="0" smtClean="0">
                          <a:ln>
                            <a:noFill/>
                          </a:ln>
                          <a:solidFill>
                            <a:schemeClr val="tx1">
                              <a:lumMod val="50000"/>
                              <a:lumOff val="50000"/>
                            </a:schemeClr>
                          </a:solidFill>
                          <a:effectLst/>
                          <a:latin typeface="+mj-lt"/>
                        </a:rPr>
                        <a:t> (NFV)</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en-US" sz="2000" b="0" i="0" u="none" strike="noStrike" cap="none" normalizeH="0" baseline="0" dirty="0" smtClean="0">
                          <a:ln>
                            <a:noFill/>
                          </a:ln>
                          <a:solidFill>
                            <a:schemeClr val="tx1">
                              <a:lumMod val="50000"/>
                              <a:lumOff val="50000"/>
                            </a:schemeClr>
                          </a:solidFill>
                          <a:effectLst/>
                          <a:latin typeface="+mj-lt"/>
                        </a:rPr>
                        <a:t> Ritonavir (RTV)</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en-US" sz="2000" b="0" i="0" u="none" strike="noStrike" cap="none" normalizeH="0" baseline="0" dirty="0" smtClean="0">
                          <a:ln>
                            <a:noFill/>
                          </a:ln>
                          <a:solidFill>
                            <a:schemeClr val="tx1">
                              <a:lumMod val="50000"/>
                              <a:lumOff val="50000"/>
                            </a:schemeClr>
                          </a:solidFill>
                          <a:effectLst/>
                          <a:latin typeface="+mj-lt"/>
                        </a:rPr>
                        <a:t> </a:t>
                      </a:r>
                      <a:r>
                        <a:rPr kumimoji="0" lang="en-US" sz="2000" b="0" i="0" u="none" strike="noStrike" cap="none" normalizeH="0" baseline="0" dirty="0" err="1" smtClean="0">
                          <a:ln>
                            <a:noFill/>
                          </a:ln>
                          <a:solidFill>
                            <a:schemeClr val="tx1">
                              <a:lumMod val="50000"/>
                              <a:lumOff val="50000"/>
                            </a:schemeClr>
                          </a:solidFill>
                          <a:effectLst/>
                          <a:latin typeface="+mj-lt"/>
                        </a:rPr>
                        <a:t>Saquinavir</a:t>
                      </a:r>
                      <a:r>
                        <a:rPr kumimoji="0" lang="en-US" sz="2000" b="0" i="0" u="none" strike="noStrike" cap="none" normalizeH="0" baseline="0" dirty="0" smtClean="0">
                          <a:ln>
                            <a:noFill/>
                          </a:ln>
                          <a:solidFill>
                            <a:schemeClr val="tx1">
                              <a:lumMod val="50000"/>
                              <a:lumOff val="50000"/>
                            </a:schemeClr>
                          </a:solidFill>
                          <a:effectLst/>
                          <a:latin typeface="+mj-lt"/>
                        </a:rPr>
                        <a:t> (SQV)</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en-US" sz="2000" b="0" i="0" u="none" strike="noStrike" cap="none" normalizeH="0" baseline="0" dirty="0" smtClean="0">
                          <a:ln>
                            <a:noFill/>
                          </a:ln>
                          <a:solidFill>
                            <a:schemeClr val="tx1">
                              <a:lumMod val="50000"/>
                              <a:lumOff val="50000"/>
                            </a:schemeClr>
                          </a:solidFill>
                          <a:effectLst/>
                          <a:latin typeface="+mj-lt"/>
                        </a:rPr>
                        <a:t> </a:t>
                      </a:r>
                      <a:r>
                        <a:rPr kumimoji="0" lang="en-US" sz="2000" b="0" i="0" u="none" strike="noStrike" cap="none" normalizeH="0" baseline="0" dirty="0" err="1" smtClean="0">
                          <a:ln>
                            <a:noFill/>
                          </a:ln>
                          <a:solidFill>
                            <a:schemeClr val="tx1">
                              <a:lumMod val="50000"/>
                              <a:lumOff val="50000"/>
                            </a:schemeClr>
                          </a:solidFill>
                          <a:effectLst/>
                          <a:latin typeface="+mj-lt"/>
                        </a:rPr>
                        <a:t>Tipranavir</a:t>
                      </a:r>
                      <a:r>
                        <a:rPr kumimoji="0" lang="en-US" sz="2000" b="0" i="0" u="none" strike="noStrike" cap="none" normalizeH="0" baseline="0" dirty="0" smtClean="0">
                          <a:ln>
                            <a:noFill/>
                          </a:ln>
                          <a:solidFill>
                            <a:schemeClr val="tx1">
                              <a:lumMod val="50000"/>
                              <a:lumOff val="50000"/>
                            </a:schemeClr>
                          </a:solidFill>
                          <a:effectLst/>
                          <a:latin typeface="+mj-lt"/>
                        </a:rPr>
                        <a:t> (TPV)</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endParaRPr kumimoji="0" lang="en-US" sz="2800" b="0" i="0" u="none" strike="noStrike" kern="1200" cap="none" normalizeH="0" baseline="0" dirty="0" smtClean="0">
                        <a:ln>
                          <a:noFill/>
                        </a:ln>
                        <a:solidFill>
                          <a:schemeClr val="tx1">
                            <a:lumMod val="50000"/>
                            <a:lumOff val="50000"/>
                          </a:schemeClr>
                        </a:solidFill>
                        <a:effectLst/>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en-US" sz="2800" b="0" i="0" u="none" strike="noStrike" kern="1200" cap="none" normalizeH="0" baseline="0" dirty="0" smtClean="0">
                          <a:ln>
                            <a:noFill/>
                          </a:ln>
                          <a:solidFill>
                            <a:schemeClr val="tx1">
                              <a:lumMod val="50000"/>
                              <a:lumOff val="50000"/>
                            </a:schemeClr>
                          </a:solidFill>
                          <a:effectLst/>
                          <a:latin typeface="+mn-lt"/>
                          <a:ea typeface="+mn-ea"/>
                          <a:cs typeface="+mn-cs"/>
                        </a:rPr>
                        <a:t>*</a:t>
                      </a:r>
                      <a:r>
                        <a:rPr kumimoji="0" lang="en-US" sz="2000" b="0" i="0" u="none" strike="noStrike" kern="1200" cap="none" normalizeH="0" baseline="0" dirty="0" smtClean="0">
                          <a:ln>
                            <a:noFill/>
                          </a:ln>
                          <a:solidFill>
                            <a:schemeClr val="tx1">
                              <a:lumMod val="50000"/>
                              <a:lumOff val="50000"/>
                            </a:schemeClr>
                          </a:solidFill>
                          <a:effectLst/>
                          <a:latin typeface="+mn-lt"/>
                          <a:ea typeface="+mn-ea"/>
                          <a:cs typeface="+mn-cs"/>
                        </a:rPr>
                        <a:t>r= Ritonavir booster</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500" b="0" i="0" u="none" strike="noStrike" cap="none" normalizeH="0" baseline="0" dirty="0" smtClean="0">
                          <a:ln>
                            <a:noFill/>
                          </a:ln>
                          <a:solidFill>
                            <a:schemeClr val="tx1">
                              <a:lumMod val="50000"/>
                              <a:lumOff val="50000"/>
                            </a:schemeClr>
                          </a:solidFill>
                          <a:effectLst/>
                          <a:latin typeface="+mj-lt"/>
                        </a:rPr>
                        <a:t>	</a:t>
                      </a:r>
                    </a:p>
                  </a:txBody>
                  <a:tcPr marT="45702" marB="4570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500" b="1" i="0" u="none" strike="noStrike" cap="none" normalizeH="0" baseline="0" dirty="0" err="1" smtClean="0">
                          <a:ln>
                            <a:noFill/>
                          </a:ln>
                          <a:solidFill>
                            <a:schemeClr val="tx1">
                              <a:lumMod val="50000"/>
                              <a:lumOff val="50000"/>
                            </a:schemeClr>
                          </a:solidFill>
                          <a:effectLst/>
                          <a:latin typeface="+mj-lt"/>
                        </a:rPr>
                        <a:t>Integrase</a:t>
                      </a:r>
                      <a:r>
                        <a:rPr kumimoji="0" lang="en-US" sz="2500" b="1" i="0" u="none" strike="noStrike" cap="none" normalizeH="0" baseline="0" dirty="0" smtClean="0">
                          <a:ln>
                            <a:noFill/>
                          </a:ln>
                          <a:solidFill>
                            <a:schemeClr val="tx1">
                              <a:lumMod val="50000"/>
                              <a:lumOff val="50000"/>
                            </a:schemeClr>
                          </a:solidFill>
                          <a:effectLst/>
                          <a:latin typeface="+mj-lt"/>
                        </a:rPr>
                        <a:t> Inhibitor (II)</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en-US" sz="2000" b="0" i="0" u="none" strike="noStrike" cap="none" normalizeH="0" baseline="0" dirty="0" smtClean="0">
                          <a:ln>
                            <a:noFill/>
                          </a:ln>
                          <a:solidFill>
                            <a:schemeClr val="tx1">
                              <a:lumMod val="50000"/>
                              <a:lumOff val="50000"/>
                            </a:schemeClr>
                          </a:solidFill>
                          <a:effectLst/>
                          <a:latin typeface="+mj-lt"/>
                        </a:rPr>
                        <a:t> </a:t>
                      </a:r>
                      <a:r>
                        <a:rPr kumimoji="0" lang="en-US" sz="2000" b="0" i="0" u="none" strike="noStrike" cap="none" normalizeH="0" baseline="0" dirty="0" err="1" smtClean="0">
                          <a:ln>
                            <a:noFill/>
                          </a:ln>
                          <a:solidFill>
                            <a:schemeClr val="tx1">
                              <a:lumMod val="50000"/>
                              <a:lumOff val="50000"/>
                            </a:schemeClr>
                          </a:solidFill>
                          <a:effectLst/>
                          <a:latin typeface="+mj-lt"/>
                        </a:rPr>
                        <a:t>Raltegravir</a:t>
                      </a:r>
                      <a:r>
                        <a:rPr kumimoji="0" lang="en-US" sz="2000" b="0" i="0" u="none" strike="noStrike" cap="none" normalizeH="0" baseline="0" dirty="0" smtClean="0">
                          <a:ln>
                            <a:noFill/>
                          </a:ln>
                          <a:solidFill>
                            <a:schemeClr val="tx1">
                              <a:lumMod val="50000"/>
                              <a:lumOff val="50000"/>
                            </a:schemeClr>
                          </a:solidFill>
                          <a:effectLst/>
                          <a:latin typeface="+mj-lt"/>
                        </a:rPr>
                        <a:t> (RAL)</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en-US" sz="2000" b="1" i="0" u="none" strike="noStrike" cap="none" normalizeH="0" baseline="0" dirty="0" err="1" smtClean="0">
                          <a:ln>
                            <a:noFill/>
                          </a:ln>
                          <a:solidFill>
                            <a:schemeClr val="tx1">
                              <a:lumMod val="50000"/>
                              <a:lumOff val="50000"/>
                            </a:schemeClr>
                          </a:solidFill>
                          <a:effectLst/>
                          <a:latin typeface="+mj-lt"/>
                        </a:rPr>
                        <a:t>Elvitegravir</a:t>
                      </a:r>
                      <a:r>
                        <a:rPr kumimoji="0" lang="en-US" sz="2000" b="1" i="0" u="none" strike="noStrike" cap="none" normalizeH="0" baseline="0" dirty="0" smtClean="0">
                          <a:ln>
                            <a:noFill/>
                          </a:ln>
                          <a:solidFill>
                            <a:schemeClr val="tx1">
                              <a:lumMod val="50000"/>
                              <a:lumOff val="50000"/>
                            </a:schemeClr>
                          </a:solidFill>
                          <a:effectLst/>
                          <a:latin typeface="+mj-lt"/>
                        </a:rPr>
                        <a:t> </a:t>
                      </a:r>
                      <a:r>
                        <a:rPr kumimoji="0" lang="en-US" sz="2000" b="1" i="0" u="none" strike="noStrike" cap="none" normalizeH="0" baseline="30000" dirty="0" smtClean="0">
                          <a:ln>
                            <a:noFill/>
                          </a:ln>
                          <a:solidFill>
                            <a:schemeClr val="tx1">
                              <a:lumMod val="50000"/>
                              <a:lumOff val="50000"/>
                            </a:schemeClr>
                          </a:solidFill>
                          <a:effectLst/>
                          <a:latin typeface="+mj-lt"/>
                        </a:rPr>
                        <a:t>**</a:t>
                      </a:r>
                      <a:r>
                        <a:rPr kumimoji="0" lang="en-US" sz="2000" b="1" i="0" u="none" strike="noStrike" cap="none" normalizeH="0" baseline="0" dirty="0" smtClean="0">
                          <a:ln>
                            <a:noFill/>
                          </a:ln>
                          <a:solidFill>
                            <a:schemeClr val="tx1">
                              <a:lumMod val="50000"/>
                              <a:lumOff val="50000"/>
                            </a:schemeClr>
                          </a:solidFill>
                          <a:effectLst/>
                          <a:latin typeface="+mj-lt"/>
                        </a:rPr>
                        <a:t>(EVG)</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en-US" sz="2000" b="1" i="0" u="none" strike="noStrike" cap="none" normalizeH="0" baseline="0" dirty="0" err="1" smtClean="0">
                          <a:ln>
                            <a:noFill/>
                          </a:ln>
                          <a:solidFill>
                            <a:schemeClr val="tx1">
                              <a:lumMod val="50000"/>
                              <a:lumOff val="50000"/>
                            </a:schemeClr>
                          </a:solidFill>
                          <a:effectLst/>
                          <a:latin typeface="+mj-lt"/>
                        </a:rPr>
                        <a:t>Dolutegravir</a:t>
                      </a:r>
                      <a:r>
                        <a:rPr kumimoji="0" lang="en-US" sz="1600" b="1" i="0" u="none" strike="noStrike" cap="none" normalizeH="0" baseline="0" dirty="0" smtClean="0">
                          <a:ln>
                            <a:noFill/>
                          </a:ln>
                          <a:solidFill>
                            <a:schemeClr val="tx1">
                              <a:lumMod val="50000"/>
                              <a:lumOff val="50000"/>
                            </a:schemeClr>
                          </a:solidFill>
                          <a:effectLst/>
                          <a:latin typeface="+mj-lt"/>
                        </a:rPr>
                        <a:t>***</a:t>
                      </a:r>
                      <a:r>
                        <a:rPr kumimoji="0" lang="en-US" sz="2000" b="1" i="0" u="none" strike="noStrike" cap="none" normalizeH="0" baseline="0" dirty="0" smtClean="0">
                          <a:ln>
                            <a:noFill/>
                          </a:ln>
                          <a:solidFill>
                            <a:schemeClr val="tx1">
                              <a:lumMod val="50000"/>
                              <a:lumOff val="50000"/>
                            </a:schemeClr>
                          </a:solidFill>
                          <a:effectLst/>
                          <a:latin typeface="+mj-lt"/>
                        </a:rPr>
                        <a:t> (DTG)</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Ø"/>
                        <a:tabLst/>
                      </a:pPr>
                      <a:endParaRPr kumimoji="0" lang="en-US" sz="1100" b="0" i="0" u="none" strike="noStrike" cap="none" normalizeH="0" baseline="0" dirty="0" smtClean="0">
                        <a:ln>
                          <a:noFill/>
                        </a:ln>
                        <a:solidFill>
                          <a:schemeClr val="tx1">
                            <a:lumMod val="50000"/>
                            <a:lumOff val="50000"/>
                          </a:schemeClr>
                        </a:solidFill>
                        <a:effectLst/>
                        <a:latin typeface="+mj-lt"/>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500" b="1" i="0" u="none" strike="noStrike" cap="none" normalizeH="0" baseline="0" dirty="0" smtClean="0">
                          <a:ln>
                            <a:noFill/>
                          </a:ln>
                          <a:solidFill>
                            <a:schemeClr val="tx1">
                              <a:lumMod val="50000"/>
                              <a:lumOff val="50000"/>
                            </a:schemeClr>
                          </a:solidFill>
                          <a:effectLst/>
                          <a:latin typeface="+mj-lt"/>
                        </a:rPr>
                        <a:t>Fusion Inhibitor</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en-US" sz="2000" b="0" i="0" u="none" strike="noStrike" cap="none" normalizeH="0" baseline="0" dirty="0" smtClean="0">
                          <a:ln>
                            <a:noFill/>
                          </a:ln>
                          <a:solidFill>
                            <a:schemeClr val="tx1">
                              <a:lumMod val="50000"/>
                              <a:lumOff val="50000"/>
                            </a:schemeClr>
                          </a:solidFill>
                          <a:effectLst/>
                          <a:latin typeface="+mj-lt"/>
                        </a:rPr>
                        <a:t> </a:t>
                      </a:r>
                      <a:r>
                        <a:rPr kumimoji="0" lang="en-US" sz="2000" b="0" i="0" u="none" strike="noStrike" cap="none" normalizeH="0" baseline="0" dirty="0" err="1" smtClean="0">
                          <a:ln>
                            <a:noFill/>
                          </a:ln>
                          <a:solidFill>
                            <a:schemeClr val="tx1">
                              <a:lumMod val="50000"/>
                              <a:lumOff val="50000"/>
                            </a:schemeClr>
                          </a:solidFill>
                          <a:effectLst/>
                          <a:latin typeface="+mj-lt"/>
                        </a:rPr>
                        <a:t>Enfuvirtide</a:t>
                      </a:r>
                      <a:r>
                        <a:rPr kumimoji="0" lang="en-US" sz="2000" b="0" i="0" u="none" strike="noStrike" cap="none" normalizeH="0" baseline="0" dirty="0" smtClean="0">
                          <a:ln>
                            <a:noFill/>
                          </a:ln>
                          <a:solidFill>
                            <a:schemeClr val="tx1">
                              <a:lumMod val="50000"/>
                              <a:lumOff val="50000"/>
                            </a:schemeClr>
                          </a:solidFill>
                          <a:effectLst/>
                          <a:latin typeface="+mj-lt"/>
                        </a:rPr>
                        <a:t> (ENF, T-20)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endParaRPr kumimoji="0" lang="en-US" sz="2500" b="1" i="0" u="none" strike="noStrike" cap="none" normalizeH="0" baseline="0" dirty="0" smtClean="0">
                        <a:ln>
                          <a:noFill/>
                        </a:ln>
                        <a:solidFill>
                          <a:schemeClr val="tx1">
                            <a:lumMod val="50000"/>
                            <a:lumOff val="50000"/>
                          </a:schemeClr>
                        </a:solidFill>
                        <a:effectLst/>
                        <a:latin typeface="+mj-lt"/>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500" b="1" i="0" u="none" strike="noStrike" cap="none" normalizeH="0" baseline="0" dirty="0" smtClean="0">
                          <a:ln>
                            <a:noFill/>
                          </a:ln>
                          <a:solidFill>
                            <a:schemeClr val="tx1">
                              <a:lumMod val="50000"/>
                              <a:lumOff val="50000"/>
                            </a:schemeClr>
                          </a:solidFill>
                          <a:effectLst/>
                          <a:latin typeface="+mj-lt"/>
                        </a:rPr>
                        <a:t>CCR5 Antagonist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en-US" sz="2500" b="0" i="0" u="none" strike="noStrike" cap="none" normalizeH="0" baseline="0" dirty="0" smtClean="0">
                          <a:ln>
                            <a:noFill/>
                          </a:ln>
                          <a:solidFill>
                            <a:schemeClr val="tx1">
                              <a:lumMod val="50000"/>
                              <a:lumOff val="50000"/>
                            </a:schemeClr>
                          </a:solidFill>
                          <a:effectLst/>
                          <a:latin typeface="+mj-lt"/>
                        </a:rPr>
                        <a:t> </a:t>
                      </a:r>
                      <a:r>
                        <a:rPr kumimoji="0" lang="en-US" sz="2000" b="0" i="0" u="none" strike="noStrike" cap="none" normalizeH="0" baseline="0" dirty="0" err="1" smtClean="0">
                          <a:ln>
                            <a:noFill/>
                          </a:ln>
                          <a:solidFill>
                            <a:schemeClr val="tx1">
                              <a:lumMod val="50000"/>
                              <a:lumOff val="50000"/>
                            </a:schemeClr>
                          </a:solidFill>
                          <a:effectLst/>
                          <a:latin typeface="+mj-lt"/>
                        </a:rPr>
                        <a:t>Maraviroc</a:t>
                      </a:r>
                      <a:r>
                        <a:rPr kumimoji="0" lang="en-US" sz="2000" b="0" i="0" u="none" strike="noStrike" cap="none" normalizeH="0" baseline="0" dirty="0" smtClean="0">
                          <a:ln>
                            <a:noFill/>
                          </a:ln>
                          <a:solidFill>
                            <a:schemeClr val="tx1">
                              <a:lumMod val="50000"/>
                              <a:lumOff val="50000"/>
                            </a:schemeClr>
                          </a:solidFill>
                          <a:effectLst/>
                          <a:latin typeface="+mj-lt"/>
                        </a:rPr>
                        <a:t> (MVC)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Ø"/>
                        <a:tabLst/>
                      </a:pPr>
                      <a:endParaRPr kumimoji="0" lang="en-US" sz="2000" b="0" i="0" u="none" strike="noStrike" cap="none" normalizeH="0" baseline="0" dirty="0" smtClean="0">
                        <a:ln>
                          <a:noFill/>
                        </a:ln>
                        <a:solidFill>
                          <a:schemeClr val="tx1">
                            <a:lumMod val="50000"/>
                            <a:lumOff val="50000"/>
                          </a:schemeClr>
                        </a:solidFill>
                        <a:effectLst/>
                        <a:latin typeface="+mj-lt"/>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lang="en-US" sz="2000" dirty="0" smtClean="0">
                          <a:solidFill>
                            <a:schemeClr val="tx1">
                              <a:lumMod val="50000"/>
                              <a:lumOff val="50000"/>
                            </a:schemeClr>
                          </a:solidFill>
                          <a:latin typeface="+mn-lt"/>
                        </a:rPr>
                        <a:t>** </a:t>
                      </a:r>
                      <a:r>
                        <a:rPr lang="en-US" sz="1800" dirty="0" smtClean="0">
                          <a:solidFill>
                            <a:schemeClr val="tx1">
                              <a:lumMod val="50000"/>
                              <a:lumOff val="50000"/>
                            </a:schemeClr>
                          </a:solidFill>
                          <a:latin typeface="+mn-lt"/>
                        </a:rPr>
                        <a:t>EVG currently available only in </a:t>
                      </a:r>
                      <a:r>
                        <a:rPr lang="en-US" sz="1800" dirty="0" err="1" smtClean="0">
                          <a:solidFill>
                            <a:schemeClr val="tx1">
                              <a:lumMod val="50000"/>
                              <a:lumOff val="50000"/>
                            </a:schemeClr>
                          </a:solidFill>
                          <a:latin typeface="+mn-lt"/>
                        </a:rPr>
                        <a:t>coformulation</a:t>
                      </a:r>
                      <a:r>
                        <a:rPr lang="en-US" sz="1800" dirty="0" smtClean="0">
                          <a:solidFill>
                            <a:schemeClr val="tx1">
                              <a:lumMod val="50000"/>
                              <a:lumOff val="50000"/>
                            </a:schemeClr>
                          </a:solidFill>
                          <a:latin typeface="+mn-lt"/>
                        </a:rPr>
                        <a:t> with </a:t>
                      </a:r>
                      <a:r>
                        <a:rPr lang="en-US" sz="1800" dirty="0" err="1" smtClean="0">
                          <a:solidFill>
                            <a:schemeClr val="tx1">
                              <a:lumMod val="50000"/>
                              <a:lumOff val="50000"/>
                            </a:schemeClr>
                          </a:solidFill>
                          <a:latin typeface="+mn-lt"/>
                        </a:rPr>
                        <a:t>cobicistat</a:t>
                      </a:r>
                      <a:r>
                        <a:rPr lang="en-US" sz="1800" dirty="0" smtClean="0">
                          <a:solidFill>
                            <a:schemeClr val="tx1">
                              <a:lumMod val="50000"/>
                              <a:lumOff val="50000"/>
                            </a:schemeClr>
                          </a:solidFill>
                          <a:latin typeface="+mn-lt"/>
                        </a:rPr>
                        <a:t> (COBI)/TDF/FTC</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smtClean="0">
                        <a:ln>
                          <a:noFill/>
                        </a:ln>
                        <a:solidFill>
                          <a:schemeClr val="tx1">
                            <a:lumMod val="50000"/>
                            <a:lumOff val="50000"/>
                          </a:schemeClr>
                        </a:solidFill>
                        <a:effectLst/>
                        <a:latin typeface="+mj-lt"/>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500" b="0" i="0" u="none" strike="noStrike" cap="none" normalizeH="0" baseline="0" dirty="0" smtClean="0">
                          <a:ln>
                            <a:noFill/>
                          </a:ln>
                          <a:solidFill>
                            <a:schemeClr val="tx1">
                              <a:lumMod val="50000"/>
                              <a:lumOff val="50000"/>
                            </a:schemeClr>
                          </a:solidFill>
                          <a:effectLst/>
                          <a:latin typeface="+mj-lt"/>
                        </a:rPr>
                        <a:t>	</a:t>
                      </a:r>
                    </a:p>
                  </a:txBody>
                  <a:tcPr marT="45702" marB="45702" horzOverflow="overflow">
                    <a:lnL>
                      <a:noFill/>
                    </a:lnL>
                    <a:lnR>
                      <a:noFill/>
                    </a:lnR>
                    <a:lnT>
                      <a:noFill/>
                    </a:lnT>
                    <a:lnB>
                      <a:noFill/>
                    </a:lnB>
                    <a:lnTlToBr>
                      <a:noFill/>
                    </a:lnTlToBr>
                    <a:lnBlToTr>
                      <a:noFill/>
                    </a:lnBlToTr>
                    <a:noFill/>
                  </a:tcPr>
                </a:tc>
              </a:tr>
            </a:tbl>
          </a:graphicData>
        </a:graphic>
      </p:graphicFrame>
      <p:sp>
        <p:nvSpPr>
          <p:cNvPr id="2" name="Date Placeholder 1"/>
          <p:cNvSpPr txBox="1">
            <a:spLocks noGrp="1"/>
          </p:cNvSpPr>
          <p:nvPr/>
        </p:nvSpPr>
        <p:spPr bwMode="auto">
          <a:xfrm>
            <a:off x="2362200" y="6400800"/>
            <a:ext cx="47244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eaLnBrk="1" hangingPunct="1">
              <a:defRPr/>
            </a:pPr>
            <a:r>
              <a:rPr lang="en-US" sz="1000" b="1" dirty="0" smtClean="0">
                <a:latin typeface="+mn-lt"/>
              </a:rPr>
              <a:t>February 2013.  Updated *** October 2013</a:t>
            </a:r>
            <a:endParaRPr lang="en-US" sz="1000" b="1" dirty="0">
              <a:latin typeface="+mn-lt"/>
            </a:endParaRPr>
          </a:p>
        </p:txBody>
      </p:sp>
      <p:sp>
        <p:nvSpPr>
          <p:cNvPr id="3" name="Footer Placeholder 2"/>
          <p:cNvSpPr txBox="1">
            <a:spLocks noGrp="1"/>
          </p:cNvSpPr>
          <p:nvPr/>
        </p:nvSpPr>
        <p:spPr bwMode="auto">
          <a:xfrm>
            <a:off x="7086600" y="6400800"/>
            <a:ext cx="12954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eaLnBrk="1" hangingPunct="1">
              <a:defRPr/>
            </a:pPr>
            <a:r>
              <a:rPr lang="en-US" sz="1000" b="1">
                <a:latin typeface="+mn-lt"/>
              </a:rPr>
              <a:t>www.aidsetc.org</a:t>
            </a:r>
          </a:p>
        </p:txBody>
      </p:sp>
    </p:spTree>
    <p:extLst>
      <p:ext uri="{BB962C8B-B14F-4D97-AF65-F5344CB8AC3E}">
        <p14:creationId xmlns:p14="http://schemas.microsoft.com/office/powerpoint/2010/main" val="273927193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E13042D6-69E9-4511-BC01-4DF772EA5356}" type="slidenum">
              <a:rPr lang="en-US"/>
              <a:pPr/>
              <a:t>4</a:t>
            </a:fld>
            <a:endParaRPr lang="en-US"/>
          </a:p>
        </p:txBody>
      </p:sp>
      <p:pic>
        <p:nvPicPr>
          <p:cNvPr id="573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66800"/>
            <a:ext cx="8915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3"/>
          <p:cNvSpPr>
            <a:spLocks noGrp="1" noChangeArrowheads="1"/>
          </p:cNvSpPr>
          <p:nvPr>
            <p:ph type="title" idx="4294967295"/>
          </p:nvPr>
        </p:nvSpPr>
        <p:spPr>
          <a:xfrm>
            <a:off x="304800" y="228600"/>
            <a:ext cx="8639176" cy="1066800"/>
          </a:xfrm>
        </p:spPr>
        <p:txBody>
          <a:bodyPr anchor="ctr"/>
          <a:lstStyle/>
          <a:p>
            <a:r>
              <a:rPr lang="en-US" sz="4000" dirty="0"/>
              <a:t>Why are Youth Brains Different?</a:t>
            </a:r>
          </a:p>
        </p:txBody>
      </p:sp>
      <p:sp>
        <p:nvSpPr>
          <p:cNvPr id="57348" name="Text Box 4"/>
          <p:cNvSpPr txBox="1">
            <a:spLocks noChangeArrowheads="1"/>
          </p:cNvSpPr>
          <p:nvPr/>
        </p:nvSpPr>
        <p:spPr bwMode="auto">
          <a:xfrm>
            <a:off x="228600" y="4572001"/>
            <a:ext cx="8763000"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285750" indent="-285750">
              <a:lnSpc>
                <a:spcPct val="120000"/>
              </a:lnSpc>
              <a:buFont typeface="Arial" pitchFamily="34" charset="0"/>
              <a:buChar char="•"/>
            </a:pPr>
            <a:r>
              <a:rPr lang="en-US" dirty="0"/>
              <a:t>Youth rely more on their amygdala than their prefrontal cortex for making decisions, especially in the presence of peers or high levels of emotion.</a:t>
            </a:r>
          </a:p>
          <a:p>
            <a:pPr marL="285750" indent="-285750">
              <a:lnSpc>
                <a:spcPct val="120000"/>
              </a:lnSpc>
              <a:buFont typeface="Arial" pitchFamily="34" charset="0"/>
              <a:buChar char="•"/>
            </a:pPr>
            <a:r>
              <a:rPr lang="en-US" dirty="0"/>
              <a:t>As the prefrontal cortex matures, teenagers and young adults can reason better, develop more control over impulses and make judgments better. </a:t>
            </a:r>
          </a:p>
          <a:p>
            <a:pPr marL="285750" indent="-285750">
              <a:lnSpc>
                <a:spcPct val="120000"/>
              </a:lnSpc>
              <a:buFont typeface="Arial" pitchFamily="34" charset="0"/>
              <a:buChar char="•"/>
            </a:pPr>
            <a:r>
              <a:rPr lang="en-US" dirty="0" smtClean="0"/>
              <a:t>After a </a:t>
            </a:r>
            <a:r>
              <a:rPr lang="en-US" dirty="0"/>
              <a:t>period of pruning, </a:t>
            </a:r>
            <a:r>
              <a:rPr lang="en-US" dirty="0" smtClean="0"/>
              <a:t>Last </a:t>
            </a:r>
            <a:r>
              <a:rPr lang="en-US" dirty="0"/>
              <a:t>areas to develop (in the mid-20’s) are emotional control, planning, reasoning, and judgment.</a:t>
            </a:r>
          </a:p>
        </p:txBody>
      </p:sp>
    </p:spTree>
    <p:extLst>
      <p:ext uri="{BB962C8B-B14F-4D97-AF65-F5344CB8AC3E}">
        <p14:creationId xmlns:p14="http://schemas.microsoft.com/office/powerpoint/2010/main" val="37133300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295400"/>
          </a:xfrm>
        </p:spPr>
        <p:txBody>
          <a:bodyPr/>
          <a:lstStyle/>
          <a:p>
            <a:pPr>
              <a:lnSpc>
                <a:spcPct val="100000"/>
              </a:lnSpc>
            </a:pPr>
            <a:r>
              <a:rPr lang="en-US" sz="4000" dirty="0" smtClean="0"/>
              <a:t>Drug Development Timeline (Plus 2 more </a:t>
            </a:r>
            <a:r>
              <a:rPr lang="en-US" sz="4000" dirty="0" err="1" smtClean="0"/>
              <a:t>coformulations</a:t>
            </a:r>
            <a:r>
              <a:rPr lang="en-US" sz="4000" dirty="0" smtClean="0"/>
              <a:t> in 3/2015!)</a:t>
            </a:r>
            <a:endParaRPr lang="en-US" sz="4000" dirty="0"/>
          </a:p>
        </p:txBody>
      </p:sp>
      <p:sp>
        <p:nvSpPr>
          <p:cNvPr id="3" name="Content Placeholder 2"/>
          <p:cNvSpPr>
            <a:spLocks noGrp="1"/>
          </p:cNvSpPr>
          <p:nvPr>
            <p:ph sz="half" idx="2"/>
          </p:nvPr>
        </p:nvSpPr>
        <p:spPr>
          <a:xfrm>
            <a:off x="7696200" y="1219200"/>
            <a:ext cx="1447800" cy="4906963"/>
          </a:xfrm>
        </p:spPr>
        <p:txBody>
          <a:bodyPr>
            <a:normAutofit/>
          </a:bodyPr>
          <a:lstStyle/>
          <a:p>
            <a:endParaRPr lang="en-US" dirty="0"/>
          </a:p>
          <a:p>
            <a:r>
              <a:rPr lang="en-US" sz="2000" b="1" u="sng" dirty="0" smtClean="0">
                <a:solidFill>
                  <a:srgbClr val="FF0000"/>
                </a:solidFill>
              </a:rPr>
              <a:t>2015</a:t>
            </a:r>
          </a:p>
          <a:p>
            <a:endParaRPr lang="en-US" sz="2000" b="1" dirty="0">
              <a:solidFill>
                <a:srgbClr val="FF0000"/>
              </a:solidFill>
            </a:endParaRPr>
          </a:p>
          <a:p>
            <a:endParaRPr lang="en-US" sz="2000" b="1" dirty="0" smtClean="0">
              <a:solidFill>
                <a:srgbClr val="FF0000"/>
              </a:solidFill>
            </a:endParaRPr>
          </a:p>
          <a:p>
            <a:endParaRPr lang="en-US" sz="2000" b="1" dirty="0">
              <a:solidFill>
                <a:srgbClr val="FF0000"/>
              </a:solidFill>
            </a:endParaRPr>
          </a:p>
          <a:p>
            <a:endParaRPr lang="en-US" sz="2000" b="1" dirty="0" smtClean="0">
              <a:solidFill>
                <a:srgbClr val="FF0000"/>
              </a:solidFill>
            </a:endParaRPr>
          </a:p>
          <a:p>
            <a:endParaRPr lang="en-US" sz="2000" b="1" dirty="0">
              <a:solidFill>
                <a:srgbClr val="FF0000"/>
              </a:solidFill>
            </a:endParaRPr>
          </a:p>
          <a:p>
            <a:endParaRPr lang="en-US" sz="2000" b="1" dirty="0" smtClean="0">
              <a:solidFill>
                <a:srgbClr val="FF0000"/>
              </a:solidFill>
            </a:endParaRPr>
          </a:p>
          <a:p>
            <a:endParaRPr lang="en-US" sz="2000" b="1" dirty="0">
              <a:solidFill>
                <a:srgbClr val="FF0000"/>
              </a:solidFill>
            </a:endParaRPr>
          </a:p>
          <a:p>
            <a:endParaRPr lang="en-US" sz="2000" b="1" dirty="0" smtClean="0">
              <a:solidFill>
                <a:srgbClr val="FF0000"/>
              </a:solidFill>
            </a:endParaRPr>
          </a:p>
          <a:p>
            <a:endParaRPr lang="en-US" sz="2000" b="1" dirty="0" smtClean="0">
              <a:solidFill>
                <a:srgbClr val="FF0000"/>
              </a:solidFill>
            </a:endParaRPr>
          </a:p>
          <a:p>
            <a:r>
              <a:rPr lang="en-US" sz="1200" b="1" dirty="0" smtClean="0">
                <a:solidFill>
                  <a:srgbClr val="C00000"/>
                </a:solidFill>
              </a:rPr>
              <a:t>COBI/DAR</a:t>
            </a:r>
          </a:p>
          <a:p>
            <a:r>
              <a:rPr lang="en-US" sz="1200" b="1" dirty="0" smtClean="0">
                <a:solidFill>
                  <a:srgbClr val="C00000"/>
                </a:solidFill>
              </a:rPr>
              <a:t>ATV/COBI</a:t>
            </a:r>
          </a:p>
          <a:p>
            <a:endParaRPr lang="en-US" sz="1600" b="1" dirty="0">
              <a:solidFill>
                <a:srgbClr val="FF0000"/>
              </a:solidFill>
            </a:endParaRPr>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65125" y="1371600"/>
            <a:ext cx="7635875" cy="5029200"/>
          </a:xfrm>
        </p:spPr>
      </p:pic>
      <p:sp>
        <p:nvSpPr>
          <p:cNvPr id="2" name="Slide Number Placeholder 1"/>
          <p:cNvSpPr>
            <a:spLocks noGrp="1"/>
          </p:cNvSpPr>
          <p:nvPr>
            <p:ph type="sldNum" sz="quarter" idx="12"/>
          </p:nvPr>
        </p:nvSpPr>
        <p:spPr/>
        <p:txBody>
          <a:bodyPr/>
          <a:lstStyle/>
          <a:p>
            <a:fld id="{F189695A-FEA4-4C98-9712-F3C86135C219}" type="slidenum">
              <a:rPr lang="en-US" smtClean="0"/>
              <a:t>40</a:t>
            </a:fld>
            <a:endParaRPr lang="en-US"/>
          </a:p>
        </p:txBody>
      </p:sp>
    </p:spTree>
    <p:extLst>
      <p:ext uri="{BB962C8B-B14F-4D97-AF65-F5344CB8AC3E}">
        <p14:creationId xmlns:p14="http://schemas.microsoft.com/office/powerpoint/2010/main" val="10963612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a:bodyPr>
          <a:lstStyle/>
          <a:p>
            <a:pPr>
              <a:lnSpc>
                <a:spcPct val="100000"/>
              </a:lnSpc>
            </a:pPr>
            <a:r>
              <a:rPr lang="en-US" sz="4000" dirty="0" smtClean="0"/>
              <a:t>Considerations When Selecting First-line Antiretroviral Therapy</a:t>
            </a:r>
          </a:p>
        </p:txBody>
      </p:sp>
      <p:sp>
        <p:nvSpPr>
          <p:cNvPr id="4" name="Slide Number Placeholder 3"/>
          <p:cNvSpPr>
            <a:spLocks noGrp="1"/>
          </p:cNvSpPr>
          <p:nvPr>
            <p:ph type="sldNum" sz="quarter" idx="12"/>
          </p:nvPr>
        </p:nvSpPr>
        <p:spPr/>
        <p:txBody>
          <a:bodyPr/>
          <a:lstStyle/>
          <a:p>
            <a:fld id="{1771831D-1869-4854-8C7C-9B12B4355B24}" type="slidenum">
              <a:rPr lang="en-US" smtClean="0"/>
              <a:pPr/>
              <a:t>41</a:t>
            </a:fld>
            <a:endParaRPr lang="en-US"/>
          </a:p>
        </p:txBody>
      </p:sp>
      <p:pic>
        <p:nvPicPr>
          <p:cNvPr id="34819" name="Picture 6" descr="http://www.vectorstock.com/i/composite/07,71/male-body-outline-vector-6907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038" y="2222500"/>
            <a:ext cx="3706812"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1881271166"/>
              </p:ext>
            </p:extLst>
          </p:nvPr>
        </p:nvGraphicFramePr>
        <p:xfrm>
          <a:off x="433432" y="2389558"/>
          <a:ext cx="4138567" cy="4174528"/>
        </p:xfrm>
        <a:graphic>
          <a:graphicData uri="http://schemas.openxmlformats.org/drawingml/2006/table">
            <a:tbl>
              <a:tblPr/>
              <a:tblGrid>
                <a:gridCol w="4138567"/>
              </a:tblGrid>
              <a:tr h="579002">
                <a:tc>
                  <a:txBody>
                    <a:bodyPr/>
                    <a:lstStyle/>
                    <a:p>
                      <a:pPr marL="290513" marR="0" lvl="0" indent="-176213" algn="l" defTabSz="914400" rtl="0" eaLnBrk="1" fontAlgn="base" latinLnBrk="0" hangingPunct="1">
                        <a:lnSpc>
                          <a:spcPct val="100000"/>
                        </a:lnSpc>
                        <a:spcBef>
                          <a:spcPct val="0"/>
                        </a:spcBef>
                        <a:spcAft>
                          <a:spcPct val="0"/>
                        </a:spcAft>
                        <a:buClr>
                          <a:schemeClr val="accent2"/>
                        </a:buClr>
                        <a:buSzTx/>
                        <a:buFont typeface="Wingdings" pitchFamily="2" charset="2"/>
                        <a:buChar char="§"/>
                        <a:tabLst/>
                      </a:pPr>
                      <a:r>
                        <a:rPr kumimoji="0" lang="en-US" sz="1600" b="0" i="0" u="none" strike="noStrike" cap="none" normalizeH="0" baseline="0" dirty="0" smtClean="0">
                          <a:ln>
                            <a:noFill/>
                          </a:ln>
                          <a:solidFill>
                            <a:schemeClr val="bg2">
                              <a:lumMod val="10000"/>
                            </a:schemeClr>
                          </a:solidFill>
                          <a:effectLst/>
                          <a:latin typeface="Arial" pitchFamily="34" charset="0"/>
                          <a:ea typeface="Cambria" pitchFamily="18" charset="0"/>
                          <a:cs typeface="Times New Roman" pitchFamily="18" charset="0"/>
                        </a:rPr>
                        <a:t>Baseline CD4+ cell count/</a:t>
                      </a:r>
                      <a:br>
                        <a:rPr kumimoji="0" lang="en-US" sz="1600" b="0" i="0" u="none" strike="noStrike" cap="none" normalizeH="0" baseline="0" dirty="0" smtClean="0">
                          <a:ln>
                            <a:noFill/>
                          </a:ln>
                          <a:solidFill>
                            <a:schemeClr val="bg2">
                              <a:lumMod val="10000"/>
                            </a:schemeClr>
                          </a:solidFill>
                          <a:effectLst/>
                          <a:latin typeface="Arial" pitchFamily="34" charset="0"/>
                          <a:ea typeface="Cambria" pitchFamily="18" charset="0"/>
                          <a:cs typeface="Times New Roman" pitchFamily="18" charset="0"/>
                        </a:rPr>
                      </a:br>
                      <a:r>
                        <a:rPr kumimoji="0" lang="en-US" sz="1600" b="0" i="0" u="none" strike="noStrike" cap="none" normalizeH="0" baseline="0" dirty="0" smtClean="0">
                          <a:ln>
                            <a:noFill/>
                          </a:ln>
                          <a:solidFill>
                            <a:schemeClr val="bg2">
                              <a:lumMod val="10000"/>
                            </a:schemeClr>
                          </a:solidFill>
                          <a:effectLst/>
                          <a:latin typeface="Arial" pitchFamily="34" charset="0"/>
                          <a:ea typeface="Cambria" pitchFamily="18" charset="0"/>
                          <a:cs typeface="Times New Roman" pitchFamily="18" charset="0"/>
                        </a:rPr>
                        <a:t>HIV-1 RNA level</a:t>
                      </a:r>
                    </a:p>
                  </a:txBody>
                  <a:tcPr marL="91437" marR="91437" marT="45664" marB="4566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165">
                <a:tc>
                  <a:txBody>
                    <a:bodyPr/>
                    <a:lstStyle/>
                    <a:p>
                      <a:pPr marL="114300" marR="0" lvl="0" indent="176213" algn="l" defTabSz="914400" rtl="0" eaLnBrk="1" fontAlgn="base" latinLnBrk="0" hangingPunct="1">
                        <a:lnSpc>
                          <a:spcPct val="100000"/>
                        </a:lnSpc>
                        <a:spcBef>
                          <a:spcPct val="0"/>
                        </a:spcBef>
                        <a:spcAft>
                          <a:spcPct val="0"/>
                        </a:spcAft>
                        <a:buClr>
                          <a:schemeClr val="accent2"/>
                        </a:buClr>
                        <a:buSzTx/>
                        <a:buFont typeface="Wingdings" pitchFamily="2" charset="2"/>
                        <a:buChar char="§"/>
                        <a:tabLst/>
                      </a:pPr>
                      <a:r>
                        <a:rPr kumimoji="0" lang="en-US" sz="1600" b="0" i="0" u="none" strike="noStrike" kern="1200" cap="none" normalizeH="0" baseline="0" dirty="0" smtClean="0">
                          <a:ln>
                            <a:noFill/>
                          </a:ln>
                          <a:solidFill>
                            <a:schemeClr val="bg2">
                              <a:lumMod val="10000"/>
                            </a:schemeClr>
                          </a:solidFill>
                          <a:effectLst/>
                          <a:latin typeface="Arial" pitchFamily="34" charset="0"/>
                          <a:ea typeface="Cambria" pitchFamily="18" charset="0"/>
                          <a:cs typeface="Times New Roman" pitchFamily="18" charset="0"/>
                        </a:rPr>
                        <a:t>Age</a:t>
                      </a:r>
                    </a:p>
                  </a:txBody>
                  <a:tcPr marL="91437" marR="91437" marT="45664" marB="4566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165">
                <a:tc>
                  <a:txBody>
                    <a:bodyPr/>
                    <a:lstStyle/>
                    <a:p>
                      <a:pPr marL="114300" marR="0" lvl="0" indent="176213" algn="l" defTabSz="914400" rtl="0" eaLnBrk="1" fontAlgn="base" latinLnBrk="0" hangingPunct="1">
                        <a:lnSpc>
                          <a:spcPct val="100000"/>
                        </a:lnSpc>
                        <a:spcBef>
                          <a:spcPct val="0"/>
                        </a:spcBef>
                        <a:spcAft>
                          <a:spcPct val="0"/>
                        </a:spcAft>
                        <a:buClr>
                          <a:schemeClr val="accent2"/>
                        </a:buClr>
                        <a:buSzTx/>
                        <a:buFont typeface="Wingdings" pitchFamily="2" charset="2"/>
                        <a:buChar char="§"/>
                        <a:tabLst/>
                      </a:pPr>
                      <a:r>
                        <a:rPr kumimoji="0" lang="en-US" sz="1600" b="0" i="0" u="none" strike="noStrike" kern="1200" cap="none" normalizeH="0" baseline="0" dirty="0" smtClean="0">
                          <a:ln>
                            <a:noFill/>
                          </a:ln>
                          <a:solidFill>
                            <a:schemeClr val="bg2">
                              <a:lumMod val="10000"/>
                            </a:schemeClr>
                          </a:solidFill>
                          <a:effectLst/>
                          <a:latin typeface="Arial" pitchFamily="34" charset="0"/>
                          <a:ea typeface="Cambria" pitchFamily="18" charset="0"/>
                          <a:cs typeface="Times New Roman" pitchFamily="18" charset="0"/>
                        </a:rPr>
                        <a:t>Sex</a:t>
                      </a:r>
                    </a:p>
                  </a:txBody>
                  <a:tcPr marL="91437" marR="91437" marT="45664" marB="4566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165">
                <a:tc>
                  <a:txBody>
                    <a:bodyPr/>
                    <a:lstStyle/>
                    <a:p>
                      <a:pPr marL="114300" marR="0" lvl="0" indent="176213" algn="l" defTabSz="914400" rtl="0" eaLnBrk="1" fontAlgn="base" latinLnBrk="0" hangingPunct="1">
                        <a:lnSpc>
                          <a:spcPct val="100000"/>
                        </a:lnSpc>
                        <a:spcBef>
                          <a:spcPct val="0"/>
                        </a:spcBef>
                        <a:spcAft>
                          <a:spcPct val="0"/>
                        </a:spcAft>
                        <a:buClr>
                          <a:schemeClr val="accent2"/>
                        </a:buClr>
                        <a:buSzTx/>
                        <a:buFont typeface="Wingdings" pitchFamily="2" charset="2"/>
                        <a:buChar char="§"/>
                        <a:tabLst/>
                      </a:pPr>
                      <a:r>
                        <a:rPr kumimoji="0" lang="en-US" sz="1600" b="0" i="0" u="none" strike="noStrike" kern="1200" cap="none" normalizeH="0" baseline="0" dirty="0" smtClean="0">
                          <a:ln>
                            <a:noFill/>
                          </a:ln>
                          <a:solidFill>
                            <a:schemeClr val="bg2">
                              <a:lumMod val="10000"/>
                            </a:schemeClr>
                          </a:solidFill>
                          <a:effectLst/>
                          <a:latin typeface="Arial" pitchFamily="34" charset="0"/>
                          <a:ea typeface="Cambria" pitchFamily="18" charset="0"/>
                          <a:cs typeface="Times New Roman" pitchFamily="18" charset="0"/>
                        </a:rPr>
                        <a:t>Occupation (eg, work schedule)</a:t>
                      </a:r>
                    </a:p>
                  </a:txBody>
                  <a:tcPr marL="91437" marR="91437" marT="45664" marB="4566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165">
                <a:tc>
                  <a:txBody>
                    <a:bodyPr/>
                    <a:lstStyle/>
                    <a:p>
                      <a:pPr marL="114300" marR="0" lvl="0" indent="176213" algn="l" defTabSz="914400" rtl="0" eaLnBrk="1" fontAlgn="base" latinLnBrk="0" hangingPunct="1">
                        <a:lnSpc>
                          <a:spcPct val="100000"/>
                        </a:lnSpc>
                        <a:spcBef>
                          <a:spcPct val="0"/>
                        </a:spcBef>
                        <a:spcAft>
                          <a:spcPct val="0"/>
                        </a:spcAft>
                        <a:buClr>
                          <a:schemeClr val="accent2"/>
                        </a:buClr>
                        <a:buSzTx/>
                        <a:buFont typeface="Wingdings" pitchFamily="2" charset="2"/>
                        <a:buChar char="§"/>
                        <a:tabLst/>
                      </a:pPr>
                      <a:r>
                        <a:rPr kumimoji="0" lang="en-US" sz="1600" b="0" i="0" u="none" strike="noStrike" kern="1200" cap="none" normalizeH="0" baseline="0" dirty="0" smtClean="0">
                          <a:ln>
                            <a:noFill/>
                          </a:ln>
                          <a:solidFill>
                            <a:schemeClr val="bg2">
                              <a:lumMod val="10000"/>
                            </a:schemeClr>
                          </a:solidFill>
                          <a:effectLst/>
                          <a:latin typeface="Arial" pitchFamily="34" charset="0"/>
                          <a:ea typeface="Cambria" pitchFamily="18" charset="0"/>
                          <a:cs typeface="Times New Roman" pitchFamily="18" charset="0"/>
                        </a:rPr>
                        <a:t>Comorbid conditions (eg, CV risk)</a:t>
                      </a:r>
                    </a:p>
                  </a:txBody>
                  <a:tcPr marL="91437" marR="91437" marT="45664" marB="4566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165">
                <a:tc>
                  <a:txBody>
                    <a:bodyPr/>
                    <a:lstStyle/>
                    <a:p>
                      <a:pPr marL="114300" marR="0" lvl="0" indent="176213" algn="l" defTabSz="914400" rtl="0" eaLnBrk="1" fontAlgn="base" latinLnBrk="0" hangingPunct="1">
                        <a:lnSpc>
                          <a:spcPct val="100000"/>
                        </a:lnSpc>
                        <a:spcBef>
                          <a:spcPct val="0"/>
                        </a:spcBef>
                        <a:spcAft>
                          <a:spcPct val="0"/>
                        </a:spcAft>
                        <a:buClr>
                          <a:schemeClr val="accent2"/>
                        </a:buClr>
                        <a:buSzTx/>
                        <a:buFont typeface="Wingdings" pitchFamily="2" charset="2"/>
                        <a:buChar char="§"/>
                        <a:tabLst/>
                      </a:pPr>
                      <a:r>
                        <a:rPr kumimoji="0" lang="en-US" sz="1600" b="0" i="0" u="none" strike="noStrike" kern="1200" cap="none" normalizeH="0" baseline="0" dirty="0" smtClean="0">
                          <a:ln>
                            <a:noFill/>
                          </a:ln>
                          <a:solidFill>
                            <a:schemeClr val="bg2">
                              <a:lumMod val="10000"/>
                            </a:schemeClr>
                          </a:solidFill>
                          <a:effectLst/>
                          <a:latin typeface="Arial" pitchFamily="34" charset="0"/>
                          <a:ea typeface="Cambria" pitchFamily="18" charset="0"/>
                          <a:cs typeface="Times New Roman" pitchFamily="18" charset="0"/>
                        </a:rPr>
                        <a:t>Plans for pregnancy</a:t>
                      </a:r>
                    </a:p>
                  </a:txBody>
                  <a:tcPr marL="91437" marR="91437" marT="45664" marB="4566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165">
                <a:tc>
                  <a:txBody>
                    <a:bodyPr/>
                    <a:lstStyle/>
                    <a:p>
                      <a:pPr marL="114300" marR="0" lvl="0" indent="176213" algn="l" defTabSz="914400" rtl="0" eaLnBrk="1" fontAlgn="base" latinLnBrk="0" hangingPunct="1">
                        <a:lnSpc>
                          <a:spcPct val="100000"/>
                        </a:lnSpc>
                        <a:spcBef>
                          <a:spcPct val="0"/>
                        </a:spcBef>
                        <a:spcAft>
                          <a:spcPct val="0"/>
                        </a:spcAft>
                        <a:buClr>
                          <a:schemeClr val="accent2"/>
                        </a:buClr>
                        <a:buSzTx/>
                        <a:buFont typeface="Wingdings" pitchFamily="2" charset="2"/>
                        <a:buChar char="§"/>
                        <a:tabLst/>
                      </a:pPr>
                      <a:r>
                        <a:rPr kumimoji="0" lang="en-US" sz="1600" b="0" i="0" u="none" strike="noStrike" kern="1200" cap="none" normalizeH="0" baseline="0" dirty="0" smtClean="0">
                          <a:ln>
                            <a:noFill/>
                          </a:ln>
                          <a:solidFill>
                            <a:schemeClr val="bg2">
                              <a:lumMod val="10000"/>
                            </a:schemeClr>
                          </a:solidFill>
                          <a:effectLst/>
                          <a:latin typeface="Arial" pitchFamily="34" charset="0"/>
                          <a:ea typeface="Cambria" pitchFamily="18" charset="0"/>
                          <a:cs typeface="Times New Roman" pitchFamily="18" charset="0"/>
                        </a:rPr>
                        <a:t>Access to care</a:t>
                      </a:r>
                    </a:p>
                  </a:txBody>
                  <a:tcPr marL="91437" marR="91437" marT="45664" marB="4566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165">
                <a:tc>
                  <a:txBody>
                    <a:bodyPr/>
                    <a:lstStyle/>
                    <a:p>
                      <a:pPr marL="114300" marR="0" lvl="0" indent="176213" algn="l" defTabSz="914400" rtl="0" eaLnBrk="1" fontAlgn="base" latinLnBrk="0" hangingPunct="1">
                        <a:lnSpc>
                          <a:spcPct val="100000"/>
                        </a:lnSpc>
                        <a:spcBef>
                          <a:spcPct val="0"/>
                        </a:spcBef>
                        <a:spcAft>
                          <a:spcPct val="0"/>
                        </a:spcAft>
                        <a:buClr>
                          <a:schemeClr val="accent2"/>
                        </a:buClr>
                        <a:buSzTx/>
                        <a:buFont typeface="Wingdings" pitchFamily="2" charset="2"/>
                        <a:buChar char="§"/>
                        <a:tabLst/>
                      </a:pPr>
                      <a:r>
                        <a:rPr kumimoji="0" lang="en-US" sz="1600" b="0" i="0" u="none" strike="noStrike" kern="1200" cap="none" normalizeH="0" baseline="0" dirty="0" smtClean="0">
                          <a:ln>
                            <a:noFill/>
                          </a:ln>
                          <a:solidFill>
                            <a:schemeClr val="bg2">
                              <a:lumMod val="10000"/>
                            </a:schemeClr>
                          </a:solidFill>
                          <a:effectLst/>
                          <a:latin typeface="Arial" pitchFamily="34" charset="0"/>
                          <a:ea typeface="Cambria" pitchFamily="18" charset="0"/>
                          <a:cs typeface="Times New Roman" pitchFamily="18" charset="0"/>
                        </a:rPr>
                        <a:t>Concurrent medications</a:t>
                      </a:r>
                    </a:p>
                  </a:txBody>
                  <a:tcPr marL="91437" marR="91437" marT="45664" marB="4566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165">
                <a:tc>
                  <a:txBody>
                    <a:bodyPr/>
                    <a:lstStyle/>
                    <a:p>
                      <a:pPr marL="114300" marR="0" lvl="0" indent="176213" algn="l" defTabSz="914400" rtl="0" eaLnBrk="1" fontAlgn="base" latinLnBrk="0" hangingPunct="1">
                        <a:lnSpc>
                          <a:spcPct val="100000"/>
                        </a:lnSpc>
                        <a:spcBef>
                          <a:spcPct val="0"/>
                        </a:spcBef>
                        <a:spcAft>
                          <a:spcPct val="0"/>
                        </a:spcAft>
                        <a:buClr>
                          <a:schemeClr val="accent2"/>
                        </a:buClr>
                        <a:buSzTx/>
                        <a:buFont typeface="Wingdings" pitchFamily="2" charset="2"/>
                        <a:buChar char="§"/>
                        <a:tabLst/>
                      </a:pPr>
                      <a:r>
                        <a:rPr kumimoji="0" lang="en-US" sz="1600" b="0" i="0" u="none" strike="noStrike" kern="1200" cap="none" normalizeH="0" baseline="0" dirty="0" smtClean="0">
                          <a:ln>
                            <a:noFill/>
                          </a:ln>
                          <a:solidFill>
                            <a:schemeClr val="bg2">
                              <a:lumMod val="10000"/>
                            </a:schemeClr>
                          </a:solidFill>
                          <a:effectLst/>
                          <a:latin typeface="Arial" pitchFamily="34" charset="0"/>
                          <a:ea typeface="Cambria" pitchFamily="18" charset="0"/>
                          <a:cs typeface="Times New Roman" pitchFamily="18" charset="0"/>
                        </a:rPr>
                        <a:t>Adherence to other medications</a:t>
                      </a:r>
                    </a:p>
                  </a:txBody>
                  <a:tcPr marL="91437" marR="91437" marT="45664" marB="4566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165">
                <a:tc>
                  <a:txBody>
                    <a:bodyPr/>
                    <a:lstStyle/>
                    <a:p>
                      <a:pPr marL="114300" marR="0" lvl="0" indent="176213" algn="l" defTabSz="914400" rtl="0" eaLnBrk="1" fontAlgn="base" latinLnBrk="0" hangingPunct="1">
                        <a:lnSpc>
                          <a:spcPct val="100000"/>
                        </a:lnSpc>
                        <a:spcBef>
                          <a:spcPct val="0"/>
                        </a:spcBef>
                        <a:spcAft>
                          <a:spcPct val="0"/>
                        </a:spcAft>
                        <a:buClr>
                          <a:schemeClr val="accent2"/>
                        </a:buClr>
                        <a:buSzTx/>
                        <a:buFont typeface="Wingdings" pitchFamily="2" charset="2"/>
                        <a:buChar char="§"/>
                        <a:tabLst/>
                      </a:pPr>
                      <a:r>
                        <a:rPr kumimoji="0" lang="en-US" sz="1600" b="0" i="0" u="none" strike="noStrike" kern="1200" cap="none" normalizeH="0" baseline="0" dirty="0" smtClean="0">
                          <a:ln>
                            <a:noFill/>
                          </a:ln>
                          <a:solidFill>
                            <a:schemeClr val="bg2">
                              <a:lumMod val="10000"/>
                            </a:schemeClr>
                          </a:solidFill>
                          <a:effectLst/>
                          <a:latin typeface="Arial" pitchFamily="34" charset="0"/>
                          <a:ea typeface="Cambria" pitchFamily="18" charset="0"/>
                          <a:cs typeface="Times New Roman" pitchFamily="18" charset="0"/>
                        </a:rPr>
                        <a:t>Genetics (eg, HLA-B*5701)</a:t>
                      </a:r>
                    </a:p>
                  </a:txBody>
                  <a:tcPr marL="91437" marR="91437" marT="45664" marB="4566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165">
                <a:tc>
                  <a:txBody>
                    <a:bodyPr/>
                    <a:lstStyle/>
                    <a:p>
                      <a:pPr marL="114300" marR="0" lvl="0" indent="176213" algn="l" defTabSz="914400" rtl="0" eaLnBrk="1" fontAlgn="base" latinLnBrk="0" hangingPunct="1">
                        <a:lnSpc>
                          <a:spcPct val="100000"/>
                        </a:lnSpc>
                        <a:spcBef>
                          <a:spcPct val="0"/>
                        </a:spcBef>
                        <a:spcAft>
                          <a:spcPct val="0"/>
                        </a:spcAft>
                        <a:buClr>
                          <a:schemeClr val="accent2"/>
                        </a:buClr>
                        <a:buSzTx/>
                        <a:buFont typeface="Wingdings" pitchFamily="2" charset="2"/>
                        <a:buChar char="§"/>
                        <a:tabLst/>
                      </a:pPr>
                      <a:r>
                        <a:rPr kumimoji="0" lang="en-US" sz="1600" b="0" i="0" u="none" strike="noStrike" kern="1200" cap="none" normalizeH="0" baseline="0" dirty="0" smtClean="0">
                          <a:ln>
                            <a:noFill/>
                          </a:ln>
                          <a:solidFill>
                            <a:schemeClr val="bg2">
                              <a:lumMod val="10000"/>
                            </a:schemeClr>
                          </a:solidFill>
                          <a:effectLst/>
                          <a:latin typeface="Arial" pitchFamily="34" charset="0"/>
                          <a:ea typeface="Cambria" pitchFamily="18" charset="0"/>
                          <a:cs typeface="Times New Roman" pitchFamily="18" charset="0"/>
                        </a:rPr>
                        <a:t>Viral tropism</a:t>
                      </a:r>
                    </a:p>
                    <a:p>
                      <a:pPr marL="114300" marR="0" lvl="0" indent="176213" algn="l" defTabSz="914400" rtl="0" eaLnBrk="1" fontAlgn="base" latinLnBrk="0" hangingPunct="1">
                        <a:lnSpc>
                          <a:spcPct val="100000"/>
                        </a:lnSpc>
                        <a:spcBef>
                          <a:spcPct val="0"/>
                        </a:spcBef>
                        <a:spcAft>
                          <a:spcPct val="0"/>
                        </a:spcAft>
                        <a:buClr>
                          <a:schemeClr val="accent2"/>
                        </a:buClr>
                        <a:buSzTx/>
                        <a:buFont typeface="Wingdings" pitchFamily="2" charset="2"/>
                        <a:buChar char="§"/>
                        <a:tabLst/>
                      </a:pPr>
                      <a:r>
                        <a:rPr kumimoji="0" lang="en-US" sz="1600" b="0" i="0" u="none" strike="noStrike" kern="1200" cap="none" normalizeH="0" baseline="0" dirty="0" smtClean="0">
                          <a:ln>
                            <a:noFill/>
                          </a:ln>
                          <a:solidFill>
                            <a:schemeClr val="bg2">
                              <a:lumMod val="10000"/>
                            </a:schemeClr>
                          </a:solidFill>
                          <a:effectLst/>
                          <a:latin typeface="Arial" pitchFamily="34" charset="0"/>
                          <a:ea typeface="Cambria" pitchFamily="18" charset="0"/>
                          <a:cs typeface="Times New Roman" pitchFamily="18" charset="0"/>
                        </a:rPr>
                        <a:t>Disclosure </a:t>
                      </a:r>
                    </a:p>
                  </a:txBody>
                  <a:tcPr marL="91437" marR="91437" marT="45664" marB="4566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pic>
        <p:nvPicPr>
          <p:cNvPr id="8" name="Picture 8" descr="http://t2.gstatic.com/images?q=tbn:ANd9GcRSo0ZGa_q7aJp4FjAU1VKrVAW__QERE86_NbwQFcP4hPzSIb6WN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9488" y="2224088"/>
            <a:ext cx="3486150" cy="415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3" name="TextBox 4"/>
          <p:cNvSpPr txBox="1">
            <a:spLocks noChangeArrowheads="1"/>
          </p:cNvSpPr>
          <p:nvPr/>
        </p:nvSpPr>
        <p:spPr bwMode="auto">
          <a:xfrm>
            <a:off x="1190625" y="1843088"/>
            <a:ext cx="24114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6pPr>
            <a:lvl7pPr marL="2971800" indent="-228600"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7pPr>
            <a:lvl8pPr marL="3429000" indent="-228600"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8pPr>
            <a:lvl9pPr marL="3886200" indent="-228600"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9pPr>
          </a:lstStyle>
          <a:p>
            <a:pPr eaLnBrk="1" hangingPunct="1">
              <a:buFont typeface="Arial" pitchFamily="34" charset="0"/>
              <a:buNone/>
            </a:pPr>
            <a:r>
              <a:rPr lang="en-US" dirty="0"/>
              <a:t>Patient/Viral Factors</a:t>
            </a:r>
          </a:p>
        </p:txBody>
      </p:sp>
      <p:sp>
        <p:nvSpPr>
          <p:cNvPr id="11" name="TextBox 10"/>
          <p:cNvSpPr txBox="1">
            <a:spLocks noChangeArrowheads="1"/>
          </p:cNvSpPr>
          <p:nvPr/>
        </p:nvSpPr>
        <p:spPr bwMode="auto">
          <a:xfrm>
            <a:off x="5076825" y="1843088"/>
            <a:ext cx="31337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6pPr>
            <a:lvl7pPr marL="2971800" indent="-228600"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7pPr>
            <a:lvl8pPr marL="3429000" indent="-228600"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8pPr>
            <a:lvl9pPr marL="3886200" indent="-228600"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9pPr>
          </a:lstStyle>
          <a:p>
            <a:pPr eaLnBrk="1" hangingPunct="1">
              <a:buFont typeface="Arial" pitchFamily="34" charset="0"/>
              <a:buNone/>
            </a:pPr>
            <a:r>
              <a:rPr lang="en-US"/>
              <a:t>Antiretroviral Drug Factors</a:t>
            </a:r>
          </a:p>
        </p:txBody>
      </p:sp>
      <p:graphicFrame>
        <p:nvGraphicFramePr>
          <p:cNvPr id="9" name="Table 8"/>
          <p:cNvGraphicFramePr>
            <a:graphicFrameLocks noGrp="1"/>
          </p:cNvGraphicFramePr>
          <p:nvPr>
            <p:extLst>
              <p:ext uri="{D42A27DB-BD31-4B8C-83A1-F6EECF244321}">
                <p14:modId xmlns:p14="http://schemas.microsoft.com/office/powerpoint/2010/main" val="2438177895"/>
              </p:ext>
            </p:extLst>
          </p:nvPr>
        </p:nvGraphicFramePr>
        <p:xfrm>
          <a:off x="4572001" y="2373315"/>
          <a:ext cx="4267200" cy="4002084"/>
        </p:xfrm>
        <a:graphic>
          <a:graphicData uri="http://schemas.openxmlformats.org/drawingml/2006/table">
            <a:tbl>
              <a:tblPr/>
              <a:tblGrid>
                <a:gridCol w="4267200"/>
              </a:tblGrid>
              <a:tr h="349385">
                <a:tc>
                  <a:txBody>
                    <a:bodyPr/>
                    <a:lstStyle/>
                    <a:p>
                      <a:pPr marL="114300" marR="0" lvl="0" indent="176213" algn="l" defTabSz="914400" rtl="0" eaLnBrk="1" fontAlgn="base" latinLnBrk="0" hangingPunct="1">
                        <a:lnSpc>
                          <a:spcPct val="100000"/>
                        </a:lnSpc>
                        <a:spcBef>
                          <a:spcPct val="0"/>
                        </a:spcBef>
                        <a:spcAft>
                          <a:spcPct val="0"/>
                        </a:spcAft>
                        <a:buClr>
                          <a:schemeClr val="accent2"/>
                        </a:buClr>
                        <a:buSzTx/>
                        <a:buFont typeface="Wingdings" pitchFamily="2" charset="2"/>
                        <a:buChar char="§"/>
                        <a:tabLst/>
                      </a:pPr>
                      <a:r>
                        <a:rPr kumimoji="0" lang="en-US" sz="1600" b="0" i="0" u="none" strike="noStrike" kern="1200" cap="none" normalizeH="0" baseline="0" dirty="0" smtClean="0">
                          <a:ln>
                            <a:noFill/>
                          </a:ln>
                          <a:solidFill>
                            <a:schemeClr val="bg2">
                              <a:lumMod val="10000"/>
                            </a:schemeClr>
                          </a:solidFill>
                          <a:effectLst/>
                          <a:latin typeface="Arial" pitchFamily="34" charset="0"/>
                          <a:ea typeface="Cambria" pitchFamily="18" charset="0"/>
                          <a:cs typeface="Times New Roman" pitchFamily="18" charset="0"/>
                        </a:rPr>
                        <a:t>Efficacy</a:t>
                      </a:r>
                    </a:p>
                  </a:txBody>
                  <a:tcPr marL="91435" marR="91435"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603505">
                <a:tc>
                  <a:txBody>
                    <a:bodyPr/>
                    <a:lstStyle/>
                    <a:p>
                      <a:pPr marL="290513" marR="0" lvl="0" indent="-176213" algn="l" defTabSz="914400" rtl="0" eaLnBrk="1" fontAlgn="base" latinLnBrk="0" hangingPunct="1">
                        <a:lnSpc>
                          <a:spcPct val="100000"/>
                        </a:lnSpc>
                        <a:spcBef>
                          <a:spcPct val="0"/>
                        </a:spcBef>
                        <a:spcAft>
                          <a:spcPct val="0"/>
                        </a:spcAft>
                        <a:buClr>
                          <a:schemeClr val="accent2"/>
                        </a:buClr>
                        <a:buSzTx/>
                        <a:buFont typeface="Wingdings" pitchFamily="2" charset="2"/>
                        <a:buChar char="§"/>
                        <a:tabLst/>
                      </a:pPr>
                      <a:r>
                        <a:rPr kumimoji="0" lang="en-US" sz="1600" b="0" i="0" u="none" strike="noStrike" kern="1200" cap="none" normalizeH="0" baseline="0" dirty="0" smtClean="0">
                          <a:ln>
                            <a:noFill/>
                          </a:ln>
                          <a:solidFill>
                            <a:schemeClr val="bg2">
                              <a:lumMod val="10000"/>
                            </a:schemeClr>
                          </a:solidFill>
                          <a:effectLst/>
                          <a:latin typeface="Arial" pitchFamily="34" charset="0"/>
                          <a:ea typeface="Cambria" pitchFamily="18" charset="0"/>
                          <a:cs typeface="Times New Roman" pitchFamily="18" charset="0"/>
                        </a:rPr>
                        <a:t>Baseline drug susceptibility/ resistance </a:t>
                      </a:r>
                    </a:p>
                  </a:txBody>
                  <a:tcPr marL="91435" marR="91435"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49385">
                <a:tc>
                  <a:txBody>
                    <a:bodyPr/>
                    <a:lstStyle/>
                    <a:p>
                      <a:pPr marL="114300" marR="0" lvl="0" indent="176213" algn="l" defTabSz="914400" rtl="0" eaLnBrk="1" fontAlgn="base" latinLnBrk="0" hangingPunct="1">
                        <a:lnSpc>
                          <a:spcPct val="100000"/>
                        </a:lnSpc>
                        <a:spcBef>
                          <a:spcPct val="0"/>
                        </a:spcBef>
                        <a:spcAft>
                          <a:spcPct val="0"/>
                        </a:spcAft>
                        <a:buClr>
                          <a:schemeClr val="accent2"/>
                        </a:buClr>
                        <a:buSzTx/>
                        <a:buFont typeface="Wingdings" pitchFamily="2" charset="2"/>
                        <a:buChar char="§"/>
                        <a:tabLst/>
                      </a:pPr>
                      <a:r>
                        <a:rPr kumimoji="0" lang="en-US" sz="1600" b="0" i="0" u="none" strike="noStrike" kern="1200" cap="none" normalizeH="0" baseline="0" dirty="0" smtClean="0">
                          <a:ln>
                            <a:noFill/>
                          </a:ln>
                          <a:solidFill>
                            <a:schemeClr val="bg2">
                              <a:lumMod val="10000"/>
                            </a:schemeClr>
                          </a:solidFill>
                          <a:effectLst/>
                          <a:latin typeface="Arial" pitchFamily="34" charset="0"/>
                          <a:ea typeface="Cambria" pitchFamily="18" charset="0"/>
                          <a:cs typeface="Times New Roman" pitchFamily="18" charset="0"/>
                        </a:rPr>
                        <a:t>Tolerability </a:t>
                      </a:r>
                    </a:p>
                  </a:txBody>
                  <a:tcPr marL="91435" marR="91435"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603499">
                <a:tc>
                  <a:txBody>
                    <a:bodyPr/>
                    <a:lstStyle/>
                    <a:p>
                      <a:pPr marL="282575" marR="0" lvl="0" indent="-169863" algn="l" defTabSz="914400" rtl="0" eaLnBrk="1" fontAlgn="base" latinLnBrk="0" hangingPunct="1">
                        <a:lnSpc>
                          <a:spcPct val="100000"/>
                        </a:lnSpc>
                        <a:spcBef>
                          <a:spcPct val="0"/>
                        </a:spcBef>
                        <a:spcAft>
                          <a:spcPct val="0"/>
                        </a:spcAft>
                        <a:buClr>
                          <a:schemeClr val="accent2"/>
                        </a:buClr>
                        <a:buSzTx/>
                        <a:buFont typeface="Wingdings" pitchFamily="2" charset="2"/>
                        <a:buChar char="§"/>
                        <a:tabLst/>
                      </a:pPr>
                      <a:r>
                        <a:rPr kumimoji="0" lang="en-US" sz="1600" b="0" i="0" u="none" strike="noStrike" kern="1200" cap="none" normalizeH="0" baseline="0" dirty="0" smtClean="0">
                          <a:ln>
                            <a:noFill/>
                          </a:ln>
                          <a:solidFill>
                            <a:schemeClr val="bg2">
                              <a:lumMod val="10000"/>
                            </a:schemeClr>
                          </a:solidFill>
                          <a:effectLst/>
                          <a:latin typeface="Arial" pitchFamily="34" charset="0"/>
                          <a:ea typeface="Cambria" pitchFamily="18" charset="0"/>
                          <a:cs typeface="Times New Roman" pitchFamily="18" charset="0"/>
                        </a:rPr>
                        <a:t>Long-term toxicity, metabolic effects</a:t>
                      </a:r>
                    </a:p>
                  </a:txBody>
                  <a:tcPr marL="91435" marR="91435"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49385">
                <a:tc>
                  <a:txBody>
                    <a:bodyPr/>
                    <a:lstStyle/>
                    <a:p>
                      <a:pPr marL="114300" marR="0" lvl="0" indent="176213" algn="l" defTabSz="914400" rtl="0" eaLnBrk="1" fontAlgn="base" latinLnBrk="0" hangingPunct="1">
                        <a:lnSpc>
                          <a:spcPct val="100000"/>
                        </a:lnSpc>
                        <a:spcBef>
                          <a:spcPct val="0"/>
                        </a:spcBef>
                        <a:spcAft>
                          <a:spcPct val="0"/>
                        </a:spcAft>
                        <a:buClr>
                          <a:schemeClr val="accent2"/>
                        </a:buClr>
                        <a:buSzTx/>
                        <a:buFont typeface="Wingdings" pitchFamily="2" charset="2"/>
                        <a:buChar char="§"/>
                        <a:tabLst/>
                      </a:pPr>
                      <a:r>
                        <a:rPr kumimoji="0" lang="en-US" sz="1600" b="0" i="0" u="none" strike="noStrike" kern="1200" cap="none" normalizeH="0" baseline="0" dirty="0" smtClean="0">
                          <a:ln>
                            <a:noFill/>
                          </a:ln>
                          <a:solidFill>
                            <a:schemeClr val="bg2">
                              <a:lumMod val="10000"/>
                            </a:schemeClr>
                          </a:solidFill>
                          <a:effectLst/>
                          <a:latin typeface="Arial" pitchFamily="34" charset="0"/>
                          <a:ea typeface="Cambria" pitchFamily="18" charset="0"/>
                          <a:cs typeface="Times New Roman" pitchFamily="18" charset="0"/>
                        </a:rPr>
                        <a:t>Drug interactions</a:t>
                      </a:r>
                    </a:p>
                  </a:txBody>
                  <a:tcPr marL="91435" marR="91435"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49385">
                <a:tc>
                  <a:txBody>
                    <a:bodyPr/>
                    <a:lstStyle/>
                    <a:p>
                      <a:pPr marL="114300" marR="0" lvl="0" indent="176213" algn="l" defTabSz="914400" rtl="0" eaLnBrk="1" fontAlgn="base" latinLnBrk="0" hangingPunct="1">
                        <a:lnSpc>
                          <a:spcPct val="100000"/>
                        </a:lnSpc>
                        <a:spcBef>
                          <a:spcPct val="0"/>
                        </a:spcBef>
                        <a:spcAft>
                          <a:spcPct val="0"/>
                        </a:spcAft>
                        <a:buClr>
                          <a:schemeClr val="accent2"/>
                        </a:buClr>
                        <a:buSzTx/>
                        <a:buFont typeface="Wingdings" pitchFamily="2" charset="2"/>
                        <a:buChar char="§"/>
                        <a:tabLst/>
                      </a:pPr>
                      <a:r>
                        <a:rPr kumimoji="0" lang="en-US" sz="1600" b="0" i="0" u="none" strike="noStrike" kern="1200" cap="none" normalizeH="0" baseline="0" dirty="0" smtClean="0">
                          <a:ln>
                            <a:noFill/>
                          </a:ln>
                          <a:solidFill>
                            <a:schemeClr val="bg2">
                              <a:lumMod val="10000"/>
                            </a:schemeClr>
                          </a:solidFill>
                          <a:effectLst/>
                          <a:latin typeface="Arial" pitchFamily="34" charset="0"/>
                          <a:ea typeface="Cambria" pitchFamily="18" charset="0"/>
                          <a:cs typeface="Times New Roman" pitchFamily="18" charset="0"/>
                        </a:rPr>
                        <a:t>Dosing frequency</a:t>
                      </a:r>
                    </a:p>
                  </a:txBody>
                  <a:tcPr marL="91435" marR="91435"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49385">
                <a:tc>
                  <a:txBody>
                    <a:bodyPr/>
                    <a:lstStyle/>
                    <a:p>
                      <a:pPr marL="114300" marR="0" lvl="0" indent="176213" algn="l" defTabSz="914400" rtl="0" eaLnBrk="1" fontAlgn="base" latinLnBrk="0" hangingPunct="1">
                        <a:lnSpc>
                          <a:spcPct val="100000"/>
                        </a:lnSpc>
                        <a:spcBef>
                          <a:spcPct val="0"/>
                        </a:spcBef>
                        <a:spcAft>
                          <a:spcPct val="0"/>
                        </a:spcAft>
                        <a:buClr>
                          <a:schemeClr val="accent2"/>
                        </a:buClr>
                        <a:buSzTx/>
                        <a:buFont typeface="Wingdings" pitchFamily="2" charset="2"/>
                        <a:buChar char="§"/>
                        <a:tabLst/>
                      </a:pPr>
                      <a:r>
                        <a:rPr kumimoji="0" lang="en-US" sz="1600" b="0" i="0" u="none" strike="noStrike" kern="1200" cap="none" normalizeH="0" baseline="0" dirty="0" smtClean="0">
                          <a:ln>
                            <a:noFill/>
                          </a:ln>
                          <a:solidFill>
                            <a:schemeClr val="bg2">
                              <a:lumMod val="10000"/>
                            </a:schemeClr>
                          </a:solidFill>
                          <a:effectLst/>
                          <a:latin typeface="Arial" pitchFamily="34" charset="0"/>
                          <a:ea typeface="Cambria" pitchFamily="18" charset="0"/>
                          <a:cs typeface="Times New Roman" pitchFamily="18" charset="0"/>
                        </a:rPr>
                        <a:t>Pill burden</a:t>
                      </a:r>
                    </a:p>
                  </a:txBody>
                  <a:tcPr marL="91435" marR="91435"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49385">
                <a:tc>
                  <a:txBody>
                    <a:bodyPr/>
                    <a:lstStyle/>
                    <a:p>
                      <a:pPr marL="114300" marR="0" lvl="0" indent="176213" algn="l" defTabSz="914400" rtl="0" eaLnBrk="1" fontAlgn="base" latinLnBrk="0" hangingPunct="1">
                        <a:lnSpc>
                          <a:spcPct val="100000"/>
                        </a:lnSpc>
                        <a:spcBef>
                          <a:spcPct val="0"/>
                        </a:spcBef>
                        <a:spcAft>
                          <a:spcPct val="0"/>
                        </a:spcAft>
                        <a:buClr>
                          <a:schemeClr val="accent2"/>
                        </a:buClr>
                        <a:buSzTx/>
                        <a:buFont typeface="Wingdings" pitchFamily="2" charset="2"/>
                        <a:buChar char="§"/>
                        <a:tabLst/>
                      </a:pPr>
                      <a:r>
                        <a:rPr kumimoji="0" lang="en-US" sz="1600" b="0" i="0" u="none" strike="noStrike" kern="1200" cap="none" normalizeH="0" baseline="0" dirty="0" smtClean="0">
                          <a:ln>
                            <a:noFill/>
                          </a:ln>
                          <a:solidFill>
                            <a:schemeClr val="bg2">
                              <a:lumMod val="10000"/>
                            </a:schemeClr>
                          </a:solidFill>
                          <a:effectLst/>
                          <a:latin typeface="Arial" pitchFamily="34" charset="0"/>
                          <a:ea typeface="Cambria" pitchFamily="18" charset="0"/>
                          <a:cs typeface="Times New Roman" pitchFamily="18" charset="0"/>
                        </a:rPr>
                        <a:t>Pharmacokinetics</a:t>
                      </a:r>
                    </a:p>
                  </a:txBody>
                  <a:tcPr marL="91435" marR="91435"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49385">
                <a:tc>
                  <a:txBody>
                    <a:bodyPr/>
                    <a:lstStyle/>
                    <a:p>
                      <a:pPr marL="114300" marR="0" lvl="0" indent="176213" algn="l" defTabSz="914400" rtl="0" eaLnBrk="1" fontAlgn="base" latinLnBrk="0" hangingPunct="1">
                        <a:lnSpc>
                          <a:spcPct val="100000"/>
                        </a:lnSpc>
                        <a:spcBef>
                          <a:spcPct val="0"/>
                        </a:spcBef>
                        <a:spcAft>
                          <a:spcPct val="0"/>
                        </a:spcAft>
                        <a:buClr>
                          <a:schemeClr val="accent2"/>
                        </a:buClr>
                        <a:buSzTx/>
                        <a:buFont typeface="Wingdings" pitchFamily="2" charset="2"/>
                        <a:buChar char="§"/>
                        <a:tabLst/>
                      </a:pPr>
                      <a:r>
                        <a:rPr kumimoji="0" lang="en-US" sz="1600" b="0" i="0" u="none" strike="noStrike" kern="1200" cap="none" normalizeH="0" baseline="0" dirty="0" smtClean="0">
                          <a:ln>
                            <a:noFill/>
                          </a:ln>
                          <a:solidFill>
                            <a:schemeClr val="bg2">
                              <a:lumMod val="10000"/>
                            </a:schemeClr>
                          </a:solidFill>
                          <a:effectLst/>
                          <a:latin typeface="Arial" pitchFamily="34" charset="0"/>
                          <a:ea typeface="Cambria" pitchFamily="18" charset="0"/>
                          <a:cs typeface="Times New Roman" pitchFamily="18" charset="0"/>
                        </a:rPr>
                        <a:t>Cost / Insurance coverage/ copays?</a:t>
                      </a:r>
                    </a:p>
                  </a:txBody>
                  <a:tcPr marL="91435" marR="91435"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49385">
                <a:tc>
                  <a:txBody>
                    <a:bodyPr/>
                    <a:lstStyle/>
                    <a:p>
                      <a:pPr marL="11430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kern="1200" cap="none" normalizeH="0" baseline="0" dirty="0" smtClean="0">
                        <a:ln>
                          <a:noFill/>
                        </a:ln>
                        <a:solidFill>
                          <a:schemeClr val="bg2">
                            <a:lumMod val="10000"/>
                          </a:schemeClr>
                        </a:solidFill>
                        <a:effectLst/>
                        <a:latin typeface="Arial" pitchFamily="34" charset="0"/>
                        <a:ea typeface="Cambria" pitchFamily="18" charset="0"/>
                        <a:cs typeface="Times New Roman" pitchFamily="18" charset="0"/>
                      </a:endParaRPr>
                    </a:p>
                  </a:txBody>
                  <a:tcPr marL="91435" marR="91435"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3886200" y="6553200"/>
            <a:ext cx="4800600" cy="369332"/>
          </a:xfrm>
          <a:prstGeom prst="rect">
            <a:avLst/>
          </a:prstGeom>
          <a:noFill/>
        </p:spPr>
        <p:txBody>
          <a:bodyPr wrap="square" rtlCol="0">
            <a:spAutoFit/>
          </a:bodyPr>
          <a:lstStyle/>
          <a:p>
            <a:r>
              <a:rPr lang="en-US" dirty="0" smtClean="0"/>
              <a:t>Source: CCOHIV </a:t>
            </a:r>
            <a:r>
              <a:rPr lang="en-US" dirty="0" err="1" smtClean="0"/>
              <a:t>Slideset</a:t>
            </a:r>
            <a:r>
              <a:rPr lang="en-US" dirty="0" smtClean="0"/>
              <a:t>, Practical Skills…</a:t>
            </a:r>
            <a:endParaRPr lang="en-US" dirty="0"/>
          </a:p>
        </p:txBody>
      </p:sp>
    </p:spTree>
    <p:extLst>
      <p:ext uri="{BB962C8B-B14F-4D97-AF65-F5344CB8AC3E}">
        <p14:creationId xmlns:p14="http://schemas.microsoft.com/office/powerpoint/2010/main" val="1274796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2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p:cNvSpPr>
            <a:spLocks noGrp="1"/>
          </p:cNvSpPr>
          <p:nvPr>
            <p:ph type="sldNum" sz="quarter" idx="12"/>
          </p:nvPr>
        </p:nvSpPr>
        <p:spPr/>
        <p:txBody>
          <a:bodyPr/>
          <a:lstStyle/>
          <a:p>
            <a:fld id="{9F5C945D-A1D8-419E-886E-22C0A04018A0}" type="slidenum">
              <a:rPr lang="en-US"/>
              <a:pPr/>
              <a:t>42</a:t>
            </a:fld>
            <a:endParaRPr lang="en-US"/>
          </a:p>
        </p:txBody>
      </p:sp>
      <p:sp>
        <p:nvSpPr>
          <p:cNvPr id="179203" name="Rectangle 47"/>
          <p:cNvSpPr>
            <a:spLocks noGrp="1" noChangeArrowheads="1"/>
          </p:cNvSpPr>
          <p:nvPr>
            <p:ph type="title" idx="4294967295"/>
          </p:nvPr>
        </p:nvSpPr>
        <p:spPr>
          <a:xfrm>
            <a:off x="457200" y="152400"/>
            <a:ext cx="8382000" cy="762000"/>
          </a:xfrm>
        </p:spPr>
        <p:txBody>
          <a:bodyPr anchorCtr="0">
            <a:normAutofit fontScale="90000"/>
          </a:bodyPr>
          <a:lstStyle/>
          <a:p>
            <a:pPr>
              <a:lnSpc>
                <a:spcPct val="100000"/>
              </a:lnSpc>
            </a:pPr>
            <a:r>
              <a:rPr lang="en-US" sz="3000" dirty="0" smtClean="0"/>
              <a:t>2014 Guidelines: </a:t>
            </a:r>
            <a:r>
              <a:rPr lang="en-US" sz="3000" u="sng" dirty="0" smtClean="0"/>
              <a:t>Preferred</a:t>
            </a:r>
            <a:r>
              <a:rPr lang="en-US" sz="3000" dirty="0" smtClean="0"/>
              <a:t> </a:t>
            </a:r>
            <a:r>
              <a:rPr lang="en-US" sz="3000" dirty="0"/>
              <a:t>Initial Regimens</a:t>
            </a:r>
            <a:r>
              <a:rPr lang="en-US" sz="3800" dirty="0"/>
              <a:t> </a:t>
            </a:r>
            <a:r>
              <a:rPr lang="en-US" sz="3800" dirty="0" smtClean="0"/>
              <a:t/>
            </a:r>
            <a:br>
              <a:rPr lang="en-US" sz="3800" dirty="0" smtClean="0"/>
            </a:br>
            <a:r>
              <a:rPr lang="en-US" sz="1700" dirty="0" smtClean="0"/>
              <a:t>(</a:t>
            </a:r>
            <a:r>
              <a:rPr lang="en-US" sz="1700" dirty="0"/>
              <a:t>There are alternative and acceptable ones too)</a:t>
            </a:r>
          </a:p>
        </p:txBody>
      </p:sp>
      <p:graphicFrame>
        <p:nvGraphicFramePr>
          <p:cNvPr id="179245" name="Group 45"/>
          <p:cNvGraphicFramePr>
            <a:graphicFrameLocks noGrp="1"/>
          </p:cNvGraphicFramePr>
          <p:nvPr>
            <p:ph idx="4294967295"/>
            <p:extLst>
              <p:ext uri="{D42A27DB-BD31-4B8C-83A1-F6EECF244321}">
                <p14:modId xmlns:p14="http://schemas.microsoft.com/office/powerpoint/2010/main" val="3189158855"/>
              </p:ext>
            </p:extLst>
          </p:nvPr>
        </p:nvGraphicFramePr>
        <p:xfrm>
          <a:off x="226424" y="865142"/>
          <a:ext cx="8536576" cy="5082812"/>
        </p:xfrm>
        <a:graphic>
          <a:graphicData uri="http://schemas.openxmlformats.org/drawingml/2006/table">
            <a:tbl>
              <a:tblPr/>
              <a:tblGrid>
                <a:gridCol w="3922211"/>
                <a:gridCol w="4614365"/>
              </a:tblGrid>
              <a:tr h="98641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800" b="1" i="0" u="none" strike="noStrike" cap="none" normalizeH="0" baseline="0" dirty="0" smtClean="0">
                          <a:ln>
                            <a:noFill/>
                          </a:ln>
                          <a:solidFill>
                            <a:schemeClr val="tx1">
                              <a:lumMod val="50000"/>
                              <a:lumOff val="50000"/>
                            </a:schemeClr>
                          </a:solidFill>
                          <a:effectLst/>
                          <a:latin typeface="Arial" pitchFamily="34" charset="0"/>
                          <a:ea typeface="Arial Unicode MS" pitchFamily="34" charset="-128"/>
                          <a:cs typeface="Arial Unicode MS" pitchFamily="34" charset="-128"/>
                        </a:rPr>
                        <a:t>NNRTI based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en-US" sz="2000" b="0" i="0" u="none" strike="noStrike" cap="none" normalizeH="0" baseline="0" dirty="0" smtClean="0">
                          <a:ln>
                            <a:noFill/>
                          </a:ln>
                          <a:solidFill>
                            <a:schemeClr val="tx1">
                              <a:lumMod val="50000"/>
                              <a:lumOff val="50000"/>
                            </a:schemeClr>
                          </a:solidFill>
                          <a:effectLst/>
                          <a:latin typeface="Arial" pitchFamily="34" charset="0"/>
                          <a:ea typeface="Arial Unicode MS" pitchFamily="34" charset="-128"/>
                          <a:cs typeface="Arial Unicode MS" pitchFamily="34" charset="-128"/>
                        </a:rPr>
                        <a:t>EFV/TDF/FTC</a:t>
                      </a:r>
                      <a:r>
                        <a:rPr kumimoji="0" lang="en-US" sz="2000" b="1" i="0" u="none" strike="noStrike" cap="none" normalizeH="0" baseline="30000" dirty="0" smtClean="0">
                          <a:ln>
                            <a:noFill/>
                          </a:ln>
                          <a:solidFill>
                            <a:schemeClr val="tx1">
                              <a:lumMod val="50000"/>
                              <a:lumOff val="50000"/>
                            </a:schemeClr>
                          </a:solidFill>
                          <a:effectLst/>
                          <a:latin typeface="Arial" pitchFamily="34" charset="0"/>
                          <a:ea typeface="Arial Unicode MS" pitchFamily="34" charset="-128"/>
                          <a:cs typeface="Arial Unicode MS" pitchFamily="34" charset="-128"/>
                        </a:rPr>
                        <a:t>1,2   </a:t>
                      </a:r>
                    </a:p>
                    <a:p>
                      <a:pPr marL="457200" marR="0" lvl="1" indent="0" algn="l" defTabSz="914400" rtl="0" eaLnBrk="1" fontAlgn="base" latinLnBrk="0" hangingPunct="1">
                        <a:lnSpc>
                          <a:spcPct val="100000"/>
                        </a:lnSpc>
                        <a:spcBef>
                          <a:spcPct val="20000"/>
                        </a:spcBef>
                        <a:spcAft>
                          <a:spcPct val="0"/>
                        </a:spcAft>
                        <a:buClr>
                          <a:schemeClr val="tx2"/>
                        </a:buClr>
                        <a:buSzPct val="50000"/>
                        <a:buFont typeface="Wingdings" pitchFamily="2" charset="2"/>
                        <a:buNone/>
                        <a:tabLst/>
                      </a:pPr>
                      <a:r>
                        <a:rPr kumimoji="0" lang="en-US" sz="2000" b="1" i="0" u="none" strike="noStrike" cap="none" normalizeH="0" baseline="0" dirty="0" smtClean="0">
                          <a:ln>
                            <a:noFill/>
                          </a:ln>
                          <a:solidFill>
                            <a:schemeClr val="tx1">
                              <a:lumMod val="50000"/>
                              <a:lumOff val="50000"/>
                            </a:schemeClr>
                          </a:solidFill>
                          <a:effectLst/>
                          <a:latin typeface="Arial" pitchFamily="34" charset="0"/>
                          <a:ea typeface="Arial Unicode MS" pitchFamily="34" charset="-128"/>
                          <a:cs typeface="Arial Unicode MS" pitchFamily="34" charset="-128"/>
                        </a:rPr>
                        <a:t>1 pill once a day</a:t>
                      </a:r>
                      <a:r>
                        <a:rPr kumimoji="0" lang="en-US" sz="2000" b="1" i="0" u="none" strike="noStrike" cap="none" normalizeH="0" baseline="30000" dirty="0" smtClean="0">
                          <a:ln>
                            <a:noFill/>
                          </a:ln>
                          <a:solidFill>
                            <a:schemeClr val="tx1">
                              <a:lumMod val="50000"/>
                              <a:lumOff val="50000"/>
                            </a:schemeClr>
                          </a:solidFill>
                          <a:effectLst/>
                          <a:latin typeface="Arial" pitchFamily="34" charset="0"/>
                          <a:ea typeface="Arial Unicode MS" pitchFamily="34" charset="-128"/>
                          <a:cs typeface="Arial Unicode MS" pitchFamily="34" charset="-128"/>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9018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800" b="1" i="0" u="none" strike="noStrike" cap="none" normalizeH="0" baseline="0" dirty="0" smtClean="0">
                          <a:ln>
                            <a:noFill/>
                          </a:ln>
                          <a:solidFill>
                            <a:schemeClr val="tx1">
                              <a:lumMod val="50000"/>
                              <a:lumOff val="50000"/>
                            </a:schemeClr>
                          </a:solidFill>
                          <a:effectLst/>
                          <a:latin typeface="Arial" pitchFamily="34" charset="0"/>
                          <a:ea typeface="Arial Unicode MS" pitchFamily="34" charset="-128"/>
                          <a:cs typeface="Arial Unicode MS" pitchFamily="34" charset="-128"/>
                        </a:rPr>
                        <a:t>PI based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smtClean="0">
                        <a:ln>
                          <a:noFill/>
                        </a:ln>
                        <a:solidFill>
                          <a:schemeClr val="tx1">
                            <a:lumMod val="50000"/>
                            <a:lumOff val="50000"/>
                          </a:schemeClr>
                        </a:solidFill>
                        <a:effectLst/>
                        <a:latin typeface="Arial" pitchFamily="34" charset="0"/>
                        <a:ea typeface="Arial Unicode MS" pitchFamily="34" charset="-128"/>
                        <a:cs typeface="Arial Unicode MS" pitchFamily="34" charset="-128"/>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itchFamily="2" charset="2"/>
                        <a:buChar char="Ø"/>
                        <a:tabLst/>
                      </a:pPr>
                      <a:r>
                        <a:rPr kumimoji="0" lang="en-US" sz="2000" b="0" i="0" u="none" strike="noStrike" cap="none" normalizeH="0" baseline="0" dirty="0" smtClean="0">
                          <a:ln>
                            <a:noFill/>
                          </a:ln>
                          <a:solidFill>
                            <a:schemeClr val="tx1">
                              <a:lumMod val="50000"/>
                              <a:lumOff val="50000"/>
                            </a:schemeClr>
                          </a:solidFill>
                          <a:effectLst/>
                          <a:latin typeface="Arial" pitchFamily="34" charset="0"/>
                          <a:ea typeface="Arial Unicode MS" pitchFamily="34" charset="-128"/>
                          <a:cs typeface="Arial Unicode MS" pitchFamily="34" charset="-128"/>
                        </a:rPr>
                        <a:t>ATV/r</a:t>
                      </a:r>
                      <a:r>
                        <a:rPr kumimoji="0" lang="en-US" sz="2000" b="0" i="0" u="none" strike="noStrike" cap="none" normalizeH="0" baseline="30000" dirty="0" smtClean="0">
                          <a:ln>
                            <a:noFill/>
                          </a:ln>
                          <a:solidFill>
                            <a:schemeClr val="tx1">
                              <a:lumMod val="50000"/>
                              <a:lumOff val="50000"/>
                            </a:schemeClr>
                          </a:solidFill>
                          <a:effectLst/>
                          <a:latin typeface="Arial" pitchFamily="34" charset="0"/>
                          <a:ea typeface="Arial Unicode MS" pitchFamily="34" charset="-128"/>
                          <a:cs typeface="Arial Unicode MS" pitchFamily="34" charset="-128"/>
                        </a:rPr>
                        <a:t>3</a:t>
                      </a:r>
                      <a:r>
                        <a:rPr kumimoji="0" lang="en-US" sz="2000" b="0" i="0" u="none" strike="noStrike" cap="none" normalizeH="0" baseline="0" dirty="0" smtClean="0">
                          <a:ln>
                            <a:noFill/>
                          </a:ln>
                          <a:solidFill>
                            <a:schemeClr val="tx1">
                              <a:lumMod val="50000"/>
                              <a:lumOff val="50000"/>
                            </a:schemeClr>
                          </a:solidFill>
                          <a:effectLst/>
                          <a:latin typeface="Arial" pitchFamily="34" charset="0"/>
                          <a:ea typeface="Arial Unicode MS" pitchFamily="34" charset="-128"/>
                          <a:cs typeface="Arial Unicode MS" pitchFamily="34" charset="-128"/>
                        </a:rPr>
                        <a:t> + TDF/FTC</a:t>
                      </a:r>
                      <a:r>
                        <a:rPr kumimoji="0" lang="en-US" sz="2000" b="1" i="0" u="none" strike="noStrike" cap="none" normalizeH="0" baseline="0" dirty="0" smtClean="0">
                          <a:ln>
                            <a:noFill/>
                          </a:ln>
                          <a:solidFill>
                            <a:schemeClr val="tx1">
                              <a:lumMod val="50000"/>
                              <a:lumOff val="50000"/>
                            </a:schemeClr>
                          </a:solidFill>
                          <a:effectLst/>
                          <a:latin typeface="Arial" pitchFamily="34" charset="0"/>
                          <a:ea typeface="Arial Unicode MS" pitchFamily="34" charset="-128"/>
                          <a:cs typeface="Arial Unicode MS" pitchFamily="34" charset="-128"/>
                        </a:rPr>
                        <a:t>²  </a:t>
                      </a:r>
                    </a:p>
                    <a:p>
                      <a:pPr marL="457200" marR="0" lvl="1" indent="0" algn="l" defTabSz="914400" rtl="0" eaLnBrk="1" fontAlgn="base" latinLnBrk="0" hangingPunct="1">
                        <a:lnSpc>
                          <a:spcPct val="80000"/>
                        </a:lnSpc>
                        <a:spcBef>
                          <a:spcPct val="20000"/>
                        </a:spcBef>
                        <a:spcAft>
                          <a:spcPct val="0"/>
                        </a:spcAft>
                        <a:buClr>
                          <a:schemeClr val="tx2"/>
                        </a:buClr>
                        <a:buSzPct val="50000"/>
                        <a:buFont typeface="Wingdings" pitchFamily="2" charset="2"/>
                        <a:buNone/>
                        <a:tabLst/>
                      </a:pPr>
                      <a:r>
                        <a:rPr kumimoji="0" lang="en-US" sz="2000" b="1" i="0" u="none" strike="noStrike" cap="none" normalizeH="0" baseline="0" dirty="0" smtClean="0">
                          <a:ln>
                            <a:noFill/>
                          </a:ln>
                          <a:solidFill>
                            <a:schemeClr val="tx1">
                              <a:lumMod val="50000"/>
                              <a:lumOff val="50000"/>
                            </a:schemeClr>
                          </a:solidFill>
                          <a:effectLst/>
                          <a:latin typeface="Arial" pitchFamily="34" charset="0"/>
                          <a:ea typeface="Arial Unicode MS" pitchFamily="34" charset="-128"/>
                          <a:cs typeface="Arial Unicode MS" pitchFamily="34" charset="-128"/>
                        </a:rPr>
                        <a:t>3 pills once daily</a:t>
                      </a:r>
                    </a:p>
                    <a:p>
                      <a:pPr marL="0" marR="0" lvl="0" indent="0" algn="l" defTabSz="914400" rtl="0" eaLnBrk="1" fontAlgn="base" latinLnBrk="0" hangingPunct="1">
                        <a:lnSpc>
                          <a:spcPct val="80000"/>
                        </a:lnSpc>
                        <a:spcBef>
                          <a:spcPct val="20000"/>
                        </a:spcBef>
                        <a:spcAft>
                          <a:spcPct val="0"/>
                        </a:spcAft>
                        <a:buClr>
                          <a:schemeClr val="tx2"/>
                        </a:buClr>
                        <a:buSzPct val="50000"/>
                        <a:buFont typeface="Wingdings" pitchFamily="2" charset="2"/>
                        <a:buNone/>
                        <a:tabLst/>
                      </a:pPr>
                      <a:r>
                        <a:rPr kumimoji="0" lang="en-US" sz="2000" b="1" i="0" u="none" strike="noStrike" cap="none" normalizeH="0" baseline="0" dirty="0" smtClean="0">
                          <a:ln>
                            <a:noFill/>
                          </a:ln>
                          <a:solidFill>
                            <a:schemeClr val="tx1">
                              <a:lumMod val="50000"/>
                              <a:lumOff val="50000"/>
                            </a:schemeClr>
                          </a:solidFill>
                          <a:effectLst/>
                          <a:latin typeface="Arial" pitchFamily="34" charset="0"/>
                          <a:ea typeface="Arial Unicode MS" pitchFamily="34" charset="-128"/>
                          <a:cs typeface="Arial Unicode MS" pitchFamily="34" charset="-128"/>
                        </a:rPr>
                        <a:t>____________________________</a:t>
                      </a:r>
                    </a:p>
                    <a:p>
                      <a:pPr marL="457200" marR="0" lvl="1" indent="0" algn="l" defTabSz="914400" rtl="0" eaLnBrk="1" fontAlgn="base" latinLnBrk="0" hangingPunct="1">
                        <a:lnSpc>
                          <a:spcPct val="80000"/>
                        </a:lnSpc>
                        <a:spcBef>
                          <a:spcPct val="20000"/>
                        </a:spcBef>
                        <a:spcAft>
                          <a:spcPct val="0"/>
                        </a:spcAft>
                        <a:buClr>
                          <a:schemeClr val="tx2"/>
                        </a:buClr>
                        <a:buSzPct val="50000"/>
                        <a:buFont typeface="Wingdings" pitchFamily="2" charset="2"/>
                        <a:buNone/>
                        <a:tabLst/>
                      </a:pPr>
                      <a:r>
                        <a:rPr kumimoji="0" lang="en-US" sz="2000" b="1" i="0" u="none" strike="noStrike" cap="none" normalizeH="0" baseline="0" dirty="0" smtClean="0">
                          <a:ln>
                            <a:noFill/>
                          </a:ln>
                          <a:solidFill>
                            <a:schemeClr val="tx1">
                              <a:lumMod val="50000"/>
                              <a:lumOff val="50000"/>
                            </a:schemeClr>
                          </a:solidFill>
                          <a:effectLst/>
                          <a:latin typeface="Arial" pitchFamily="34" charset="0"/>
                          <a:ea typeface="Arial Unicode MS" pitchFamily="34" charset="-128"/>
                          <a:cs typeface="Arial Unicode MS" pitchFamily="34" charset="-128"/>
                        </a:rPr>
                        <a:t> </a:t>
                      </a:r>
                    </a:p>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itchFamily="2" charset="2"/>
                        <a:buChar char="Ø"/>
                        <a:tabLst/>
                      </a:pPr>
                      <a:r>
                        <a:rPr kumimoji="0" lang="en-US" sz="2000" b="0" i="0" u="none" strike="noStrike" cap="none" normalizeH="0" baseline="0" dirty="0" smtClean="0">
                          <a:ln>
                            <a:noFill/>
                          </a:ln>
                          <a:solidFill>
                            <a:schemeClr val="tx1">
                              <a:lumMod val="50000"/>
                              <a:lumOff val="50000"/>
                            </a:schemeClr>
                          </a:solidFill>
                          <a:effectLst/>
                          <a:latin typeface="Arial" pitchFamily="34" charset="0"/>
                          <a:ea typeface="Arial Unicode MS" pitchFamily="34" charset="-128"/>
                          <a:cs typeface="Arial Unicode MS" pitchFamily="34" charset="-128"/>
                        </a:rPr>
                        <a:t>DRV/r (QD) + TDF/FTC</a:t>
                      </a:r>
                      <a:r>
                        <a:rPr kumimoji="0" lang="en-US" sz="2000" b="1" i="0" u="none" strike="noStrike" cap="none" normalizeH="0" baseline="0" dirty="0" smtClean="0">
                          <a:ln>
                            <a:noFill/>
                          </a:ln>
                          <a:solidFill>
                            <a:schemeClr val="tx1">
                              <a:lumMod val="50000"/>
                              <a:lumOff val="50000"/>
                            </a:schemeClr>
                          </a:solidFill>
                          <a:effectLst/>
                          <a:latin typeface="Arial" pitchFamily="34" charset="0"/>
                          <a:ea typeface="Arial Unicode MS" pitchFamily="34" charset="-128"/>
                          <a:cs typeface="Arial Unicode MS" pitchFamily="34" charset="-128"/>
                        </a:rPr>
                        <a:t>²</a:t>
                      </a:r>
                    </a:p>
                    <a:p>
                      <a:pPr marL="457200" marR="0" lvl="1" indent="0" algn="l" defTabSz="914400" rtl="0" eaLnBrk="1" fontAlgn="base" latinLnBrk="0" hangingPunct="1">
                        <a:lnSpc>
                          <a:spcPct val="90000"/>
                        </a:lnSpc>
                        <a:spcBef>
                          <a:spcPct val="20000"/>
                        </a:spcBef>
                        <a:spcAft>
                          <a:spcPct val="0"/>
                        </a:spcAft>
                        <a:buClr>
                          <a:schemeClr val="tx2"/>
                        </a:buClr>
                        <a:buSzPct val="50000"/>
                        <a:buFont typeface="Wingdings" pitchFamily="2" charset="2"/>
                        <a:buNone/>
                        <a:tabLst/>
                      </a:pPr>
                      <a:r>
                        <a:rPr kumimoji="0" lang="en-US" sz="2000" b="1" i="0" u="none" strike="noStrike" cap="none" normalizeH="0" baseline="0" dirty="0" smtClean="0">
                          <a:ln>
                            <a:noFill/>
                          </a:ln>
                          <a:solidFill>
                            <a:schemeClr val="tx1">
                              <a:lumMod val="50000"/>
                              <a:lumOff val="50000"/>
                            </a:schemeClr>
                          </a:solidFill>
                          <a:effectLst/>
                          <a:latin typeface="Arial" pitchFamily="34" charset="0"/>
                          <a:ea typeface="Arial Unicode MS" pitchFamily="34" charset="-128"/>
                          <a:cs typeface="Arial Unicode MS" pitchFamily="34" charset="-128"/>
                        </a:rPr>
                        <a:t>3 pills once daily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62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800" b="1" i="0" u="none" strike="noStrike" cap="none" normalizeH="0" baseline="0" dirty="0" smtClean="0">
                          <a:ln>
                            <a:noFill/>
                          </a:ln>
                          <a:solidFill>
                            <a:schemeClr val="tx1">
                              <a:lumMod val="50000"/>
                              <a:lumOff val="50000"/>
                            </a:schemeClr>
                          </a:solidFill>
                          <a:effectLst/>
                          <a:latin typeface="Arial" pitchFamily="34" charset="0"/>
                          <a:ea typeface="Arial Unicode MS" pitchFamily="34" charset="-128"/>
                          <a:cs typeface="Arial Unicode MS" pitchFamily="34" charset="-128"/>
                        </a:rPr>
                        <a:t>II based</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endParaRPr kumimoji="0" lang="en-US" sz="2800" b="1" i="0" u="none" strike="noStrike" cap="none" normalizeH="0" baseline="0" dirty="0" smtClean="0">
                        <a:ln>
                          <a:noFill/>
                        </a:ln>
                        <a:solidFill>
                          <a:schemeClr val="tx1">
                            <a:lumMod val="50000"/>
                            <a:lumOff val="50000"/>
                          </a:schemeClr>
                        </a:solidFill>
                        <a:effectLst/>
                        <a:latin typeface="Arial" pitchFamily="34"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2EF">
                        <a:alpha val="49804"/>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50000"/>
                        <a:buFont typeface="Wingdings" pitchFamily="2" charset="2"/>
                        <a:buNone/>
                        <a:tabLst/>
                        <a:defRPr/>
                      </a:pPr>
                      <a:endParaRPr kumimoji="0" lang="en-US" sz="1000" b="1" i="0" u="none" strike="noStrike" cap="none" normalizeH="0" baseline="0" dirty="0" smtClean="0">
                        <a:ln>
                          <a:noFill/>
                        </a:ln>
                        <a:solidFill>
                          <a:schemeClr val="tx1">
                            <a:lumMod val="50000"/>
                            <a:lumOff val="50000"/>
                          </a:schemeClr>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50000"/>
                        <a:buFont typeface="Wingdings" pitchFamily="2" charset="2"/>
                        <a:buNone/>
                        <a:tabLst/>
                        <a:defRPr/>
                      </a:pPr>
                      <a:endParaRPr kumimoji="0" lang="en-US" sz="2000" b="0" i="0" u="none" strike="noStrike" cap="none" normalizeH="0" baseline="0" dirty="0" smtClean="0">
                        <a:ln>
                          <a:noFill/>
                        </a:ln>
                        <a:solidFill>
                          <a:schemeClr val="tx1">
                            <a:lumMod val="50000"/>
                            <a:lumOff val="50000"/>
                          </a:schemeClr>
                        </a:solidFill>
                        <a:effectLst/>
                        <a:latin typeface="Arial" pitchFamily="34" charset="0"/>
                      </a:endParaRPr>
                    </a:p>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panose="05000000000000000000" pitchFamily="2" charset="2"/>
                        <a:buChar char="Ø"/>
                        <a:tabLst/>
                        <a:defRPr/>
                      </a:pPr>
                      <a:r>
                        <a:rPr kumimoji="0" lang="en-US" sz="2000" b="0" i="0" u="none" strike="noStrike" cap="none" normalizeH="0" baseline="0" dirty="0" smtClean="0">
                          <a:ln>
                            <a:noFill/>
                          </a:ln>
                          <a:solidFill>
                            <a:schemeClr val="tx1">
                              <a:lumMod val="50000"/>
                              <a:lumOff val="50000"/>
                            </a:schemeClr>
                          </a:solidFill>
                          <a:effectLst/>
                          <a:latin typeface="Arial" pitchFamily="34" charset="0"/>
                        </a:rPr>
                        <a:t>RAL bid + TDF/FTC once daily</a:t>
                      </a:r>
                    </a:p>
                    <a:p>
                      <a:pPr marL="0" marR="0" lvl="0" indent="0" algn="l" defTabSz="914400" rtl="0" eaLnBrk="1" fontAlgn="base" latinLnBrk="0" hangingPunct="1">
                        <a:lnSpc>
                          <a:spcPct val="100000"/>
                        </a:lnSpc>
                        <a:spcBef>
                          <a:spcPct val="20000"/>
                        </a:spcBef>
                        <a:spcAft>
                          <a:spcPct val="0"/>
                        </a:spcAft>
                        <a:buClr>
                          <a:schemeClr val="tx2"/>
                        </a:buClr>
                        <a:buSzPct val="50000"/>
                        <a:buFont typeface="Wingdings" pitchFamily="2" charset="2"/>
                        <a:buNone/>
                        <a:tabLst/>
                        <a:defRPr/>
                      </a:pPr>
                      <a:endParaRPr kumimoji="0" lang="en-US" sz="1000" b="1" i="0" u="none" strike="noStrike" cap="none" normalizeH="0" baseline="0" dirty="0" smtClean="0">
                        <a:ln>
                          <a:noFill/>
                        </a:ln>
                        <a:solidFill>
                          <a:schemeClr val="tx1">
                            <a:lumMod val="50000"/>
                            <a:lumOff val="50000"/>
                          </a:schemeClr>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50000"/>
                        <a:buFont typeface="Wingdings" pitchFamily="2" charset="2"/>
                        <a:buChar char="l"/>
                        <a:tabLst/>
                        <a:defRPr/>
                      </a:pPr>
                      <a:endParaRPr kumimoji="0" lang="en-US" sz="2000" b="1" i="0" u="none" strike="noStrike" cap="none" normalizeH="0" baseline="0" dirty="0" smtClean="0">
                        <a:ln>
                          <a:noFill/>
                        </a:ln>
                        <a:solidFill>
                          <a:schemeClr val="tx1">
                            <a:lumMod val="50000"/>
                            <a:lumOff val="50000"/>
                          </a:schemeClr>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50000"/>
                        <a:buFont typeface="Wingdings" pitchFamily="2" charset="2"/>
                        <a:buNone/>
                        <a:tabLst/>
                        <a:defRPr/>
                      </a:pPr>
                      <a:endParaRPr kumimoji="0" lang="en-US" sz="1000" b="1" i="0" u="none" strike="noStrike" cap="none" normalizeH="0" baseline="0" dirty="0" smtClean="0">
                        <a:ln>
                          <a:noFill/>
                        </a:ln>
                        <a:solidFill>
                          <a:schemeClr val="tx1">
                            <a:lumMod val="50000"/>
                            <a:lumOff val="50000"/>
                          </a:schemeClr>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2EF">
                        <a:alpha val="49804"/>
                      </a:srgbClr>
                    </a:solidFill>
                  </a:tcPr>
                </a:tc>
              </a:tr>
            </a:tbl>
          </a:graphicData>
        </a:graphic>
      </p:graphicFrame>
      <p:sp>
        <p:nvSpPr>
          <p:cNvPr id="179227" name="Text Box 49"/>
          <p:cNvSpPr txBox="1">
            <a:spLocks noChangeArrowheads="1"/>
          </p:cNvSpPr>
          <p:nvPr/>
        </p:nvSpPr>
        <p:spPr bwMode="auto">
          <a:xfrm>
            <a:off x="990600" y="5943600"/>
            <a:ext cx="8153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342900" indent="-342900">
              <a:spcBef>
                <a:spcPct val="40000"/>
              </a:spcBef>
              <a:buAutoNum type="arabicPeriod"/>
            </a:pPr>
            <a:endParaRPr lang="en-US" sz="1400" dirty="0" smtClean="0">
              <a:ea typeface="Arial Unicode MS" pitchFamily="34" charset="-128"/>
              <a:cs typeface="Arial Unicode MS" pitchFamily="34" charset="-128"/>
            </a:endParaRPr>
          </a:p>
          <a:p>
            <a:pPr marL="342900" indent="-342900">
              <a:spcBef>
                <a:spcPct val="40000"/>
              </a:spcBef>
              <a:buAutoNum type="arabicPeriod"/>
            </a:pPr>
            <a:r>
              <a:rPr lang="en-US" sz="1400" dirty="0" smtClean="0">
                <a:ea typeface="Arial Unicode MS" pitchFamily="34" charset="-128"/>
                <a:cs typeface="Arial Unicode MS" pitchFamily="34" charset="-128"/>
              </a:rPr>
              <a:t>Avoid if planned pregnancy </a:t>
            </a:r>
            <a:r>
              <a:rPr lang="en-US" sz="1400" dirty="0">
                <a:ea typeface="Arial Unicode MS" pitchFamily="34" charset="-128"/>
                <a:cs typeface="Arial Unicode MS" pitchFamily="34" charset="-128"/>
              </a:rPr>
              <a:t>or non-contraception     </a:t>
            </a:r>
            <a:r>
              <a:rPr lang="en-US" sz="1400" dirty="0" smtClean="0">
                <a:ea typeface="Arial Unicode MS" pitchFamily="34" charset="-128"/>
                <a:cs typeface="Arial Unicode MS" pitchFamily="34" charset="-128"/>
              </a:rPr>
              <a:t> </a:t>
            </a:r>
            <a:r>
              <a:rPr lang="en-US" sz="1600" b="1" dirty="0" smtClean="0">
                <a:ea typeface="Arial Unicode MS" pitchFamily="34" charset="-128"/>
                <a:cs typeface="Arial Unicode MS" pitchFamily="34" charset="-128"/>
              </a:rPr>
              <a:t>2. </a:t>
            </a:r>
            <a:r>
              <a:rPr lang="en-US" sz="1400" dirty="0" smtClean="0">
                <a:ea typeface="Arial Unicode MS" pitchFamily="34" charset="-128"/>
                <a:cs typeface="Arial Unicode MS" pitchFamily="34" charset="-128"/>
              </a:rPr>
              <a:t>FTC </a:t>
            </a:r>
            <a:r>
              <a:rPr lang="en-US" sz="1400" dirty="0">
                <a:ea typeface="Arial Unicode MS" pitchFamily="34" charset="-128"/>
                <a:cs typeface="Arial Unicode MS" pitchFamily="34" charset="-128"/>
              </a:rPr>
              <a:t>and 3TC interchangeable in </a:t>
            </a:r>
            <a:r>
              <a:rPr lang="en-US" sz="1400" dirty="0" smtClean="0">
                <a:ea typeface="Arial Unicode MS" pitchFamily="34" charset="-128"/>
                <a:cs typeface="Arial Unicode MS" pitchFamily="34" charset="-128"/>
              </a:rPr>
              <a:t>efficacy </a:t>
            </a:r>
          </a:p>
          <a:p>
            <a:pPr>
              <a:spcBef>
                <a:spcPct val="40000"/>
              </a:spcBef>
            </a:pPr>
            <a:r>
              <a:rPr lang="en-US" sz="1400" dirty="0" smtClean="0">
                <a:ea typeface="Arial Unicode MS" pitchFamily="34" charset="-128"/>
                <a:cs typeface="Arial Unicode MS" pitchFamily="34" charset="-128"/>
              </a:rPr>
              <a:t>3.  Not with omeprazole</a:t>
            </a:r>
            <a:endParaRPr lang="en-US" sz="1400" dirty="0">
              <a:ea typeface="Arial Unicode MS" pitchFamily="34" charset="-128"/>
              <a:cs typeface="Arial Unicode MS" pitchFamily="34" charset="-128"/>
            </a:endParaRPr>
          </a:p>
        </p:txBody>
      </p:sp>
      <p:pic>
        <p:nvPicPr>
          <p:cNvPr id="179228" name="Picture 94" descr="Truvad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878" y="2380456"/>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29" name="Picture 96" descr="Reyataz">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8800" y="2436813"/>
            <a:ext cx="8382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30" name="Picture 98" descr="Norvir">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81300" y="2340087"/>
            <a:ext cx="114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33" name="Picture 104" descr="Norvir">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99111" y="3316878"/>
            <a:ext cx="106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34" name="Picture 106" descr="Truvad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500" y="3353889"/>
            <a:ext cx="106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35" name="Picture 108" descr="Isentress">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7511" y="5396706"/>
            <a:ext cx="705461"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36" name="Picture 110" descr="Isentress">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7478" y="48768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37" name="Picture 115" descr="Truvad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6900" y="5384801"/>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9241" name="Straight Connector 20"/>
          <p:cNvCxnSpPr>
            <a:cxnSpLocks noChangeShapeType="1"/>
          </p:cNvCxnSpPr>
          <p:nvPr/>
        </p:nvCxnSpPr>
        <p:spPr bwMode="auto">
          <a:xfrm>
            <a:off x="457200" y="3124200"/>
            <a:ext cx="32766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79242" name="Text Box 42"/>
          <p:cNvSpPr txBox="1">
            <a:spLocks noChangeArrowheads="1"/>
          </p:cNvSpPr>
          <p:nvPr/>
        </p:nvSpPr>
        <p:spPr bwMode="auto">
          <a:xfrm flipV="1">
            <a:off x="457200" y="5715001"/>
            <a:ext cx="3581400"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endParaRPr lang="en-US"/>
          </a:p>
        </p:txBody>
      </p:sp>
      <p:pic>
        <p:nvPicPr>
          <p:cNvPr id="179243" name="Picture 5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27960" y="1023257"/>
            <a:ext cx="121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098"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7478" y="3316878"/>
            <a:ext cx="1143001" cy="691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62208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219200"/>
          </a:xfrm>
        </p:spPr>
        <p:txBody>
          <a:bodyPr/>
          <a:lstStyle/>
          <a:p>
            <a:r>
              <a:rPr lang="en-US" sz="4000" dirty="0" smtClean="0"/>
              <a:t>More </a:t>
            </a:r>
            <a:r>
              <a:rPr lang="en-US" sz="4000" u="sng" dirty="0" smtClean="0"/>
              <a:t>Preferred</a:t>
            </a:r>
            <a:r>
              <a:rPr lang="en-US" sz="4000" dirty="0" smtClean="0"/>
              <a:t> Initial Regimens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35325217"/>
              </p:ext>
            </p:extLst>
          </p:nvPr>
        </p:nvGraphicFramePr>
        <p:xfrm>
          <a:off x="381000" y="1447800"/>
          <a:ext cx="8553450" cy="5136164"/>
        </p:xfrm>
        <a:graphic>
          <a:graphicData uri="http://schemas.openxmlformats.org/drawingml/2006/table">
            <a:tbl>
              <a:tblPr firstRow="1" bandRow="1">
                <a:tableStyleId>{5C22544A-7EE6-4342-B048-85BDC9FD1C3A}</a:tableStyleId>
              </a:tblPr>
              <a:tblGrid>
                <a:gridCol w="4273104"/>
                <a:gridCol w="4280346"/>
              </a:tblGrid>
              <a:tr h="685800">
                <a:tc>
                  <a:txBody>
                    <a:bodyPr/>
                    <a:lstStyle/>
                    <a:p>
                      <a:pPr marL="365760" marR="0" lvl="0" indent="-283464" algn="ctr" defTabSz="914400" rtl="0" eaLnBrk="1" fontAlgn="auto" latinLnBrk="0" hangingPunct="1">
                        <a:lnSpc>
                          <a:spcPct val="100000"/>
                        </a:lnSpc>
                        <a:spcBef>
                          <a:spcPts val="600"/>
                        </a:spcBef>
                        <a:spcAft>
                          <a:spcPts val="0"/>
                        </a:spcAft>
                        <a:buClr>
                          <a:srgbClr val="3891A7"/>
                        </a:buClr>
                        <a:buSzPct val="80000"/>
                        <a:buFont typeface="Wingdings 2"/>
                        <a:buNone/>
                        <a:tabLst/>
                        <a:defRPr/>
                      </a:pP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Integrase</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Inhibitors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40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endParaRPr lang="en-US" b="1" dirty="0" smtClean="0">
                        <a:latin typeface="Arial" pitchFamily="34" charset="0"/>
                      </a:endParaRPr>
                    </a:p>
                    <a:p>
                      <a:pPr lvl="0"/>
                      <a:r>
                        <a:rPr lang="en-US" sz="2400" b="1" dirty="0" smtClean="0">
                          <a:latin typeface="Arial" pitchFamily="34" charset="0"/>
                        </a:rPr>
                        <a:t>EVG/COB/TDF/FTC </a:t>
                      </a:r>
                    </a:p>
                    <a:p>
                      <a:pPr marL="0" indent="0">
                        <a:buNone/>
                      </a:pPr>
                      <a:r>
                        <a:rPr lang="en-US" sz="2000" dirty="0" smtClean="0"/>
                        <a:t>(once daily with food -fixed dose)</a:t>
                      </a:r>
                    </a:p>
                    <a:p>
                      <a:pPr marL="0" indent="0">
                        <a:buNone/>
                      </a:pPr>
                      <a:r>
                        <a:rPr lang="en-US" sz="2000" dirty="0" smtClean="0"/>
                        <a:t>[IF good</a:t>
                      </a:r>
                      <a:r>
                        <a:rPr lang="en-US" sz="2000" baseline="0" dirty="0" smtClean="0"/>
                        <a:t> renal function]</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404">
                <a:tc>
                  <a:txBody>
                    <a:bodyPr/>
                    <a:lstStyle/>
                    <a:p>
                      <a:endParaRPr lang="en-US" dirty="0" smtClean="0"/>
                    </a:p>
                    <a:p>
                      <a:endParaRPr lang="en-US" dirty="0" smtClean="0"/>
                    </a:p>
                    <a:p>
                      <a:endParaRPr lang="en-US" dirty="0" smtClean="0"/>
                    </a:p>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b="1" dirty="0" smtClean="0"/>
                    </a:p>
                    <a:p>
                      <a:r>
                        <a:rPr lang="en-US" sz="2400" b="1" dirty="0" smtClean="0"/>
                        <a:t>DTG + ABC/3TC</a:t>
                      </a:r>
                    </a:p>
                    <a:p>
                      <a:pPr marL="0" indent="0">
                        <a:buNone/>
                      </a:pPr>
                      <a:r>
                        <a:rPr lang="en-US" sz="2000" dirty="0" smtClean="0"/>
                        <a:t>(was 2 pills once daily, now 1)</a:t>
                      </a:r>
                    </a:p>
                    <a:p>
                      <a:pPr marL="0" indent="0">
                        <a:buNone/>
                      </a:pPr>
                      <a:r>
                        <a:rPr lang="en-US" sz="2000" dirty="0" smtClean="0"/>
                        <a:t>[IF HLA-B*5701 negative]</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40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b="1" dirty="0" smtClean="0"/>
                    </a:p>
                    <a:p>
                      <a:r>
                        <a:rPr lang="en-US" sz="2400" b="1" dirty="0" smtClean="0"/>
                        <a:t>DTG + TDF/FTC</a:t>
                      </a:r>
                    </a:p>
                    <a:p>
                      <a:pPr marL="0" indent="0">
                        <a:buNone/>
                      </a:pPr>
                      <a:r>
                        <a:rPr lang="en-US" sz="2000" dirty="0" smtClean="0"/>
                        <a:t>(2 pills once daily)</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825534" y="2514600"/>
            <a:ext cx="9906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http://ts3.mm.bing.net/th?id=H.4670688009782258&amp;w=171&amp;h=171&amp;c=7&amp;rs=1&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397" y="5275217"/>
            <a:ext cx="14478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6" descr="Truvada">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0097" y="5545183"/>
            <a:ext cx="106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7197" y="3733801"/>
            <a:ext cx="809625" cy="760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F189695A-FEA4-4C98-9712-F3C86135C219}" type="slidenum">
              <a:rPr lang="en-US" smtClean="0"/>
              <a:t>43</a:t>
            </a:fld>
            <a:endParaRPr lang="en-US"/>
          </a:p>
        </p:txBody>
      </p:sp>
    </p:spTree>
    <p:extLst>
      <p:ext uri="{BB962C8B-B14F-4D97-AF65-F5344CB8AC3E}">
        <p14:creationId xmlns:p14="http://schemas.microsoft.com/office/powerpoint/2010/main" val="22969138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Also Recommended, but only  IF Viral Load &lt; 100,000</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0107615"/>
              </p:ext>
            </p:extLst>
          </p:nvPr>
        </p:nvGraphicFramePr>
        <p:xfrm>
          <a:off x="457200" y="1880658"/>
          <a:ext cx="8229600" cy="3992880"/>
        </p:xfrm>
        <a:graphic>
          <a:graphicData uri="http://schemas.openxmlformats.org/drawingml/2006/table">
            <a:tbl>
              <a:tblPr firstRow="1" bandRow="1">
                <a:tableStyleId>{2D5ABB26-0587-4C30-8999-92F81FD0307C}</a:tableStyleId>
              </a:tblPr>
              <a:tblGrid>
                <a:gridCol w="4114800"/>
                <a:gridCol w="4114800"/>
              </a:tblGrid>
              <a:tr h="533400">
                <a:tc gridSpan="2">
                  <a:txBody>
                    <a:bodyPr/>
                    <a:lstStyle/>
                    <a:p>
                      <a:r>
                        <a:rPr lang="en-US" dirty="0" smtClean="0"/>
                        <a:t>NNRTI-Based Regimens: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indent="0">
                        <a:buFont typeface="Arial" panose="020B0604020202020204" pitchFamily="34" charset="0"/>
                        <a:buNone/>
                      </a:pPr>
                      <a:endParaRPr lang="en-US" dirty="0" smtClean="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9869">
                <a:tc>
                  <a:txBody>
                    <a:bodyPr/>
                    <a:lstStyle/>
                    <a:p>
                      <a:endParaRPr lang="en-US" dirty="0" smtClean="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Char char="•"/>
                        <a:tabLst/>
                      </a:pPr>
                      <a:r>
                        <a:rPr kumimoji="0" lang="en-US" sz="2400" b="0" i="0" u="none" strike="noStrike" cap="none" normalizeH="0" baseline="0" dirty="0" smtClean="0">
                          <a:ln>
                            <a:noFill/>
                          </a:ln>
                          <a:solidFill>
                            <a:schemeClr val="tx1">
                              <a:lumMod val="50000"/>
                              <a:lumOff val="50000"/>
                            </a:schemeClr>
                          </a:solidFill>
                          <a:effectLst/>
                          <a:latin typeface="Arial" pitchFamily="34" charset="0"/>
                        </a:rPr>
                        <a:t>EFV¹ + ABC/3TC</a:t>
                      </a:r>
                    </a:p>
                    <a:p>
                      <a:pPr marL="0" marR="0" lvl="0" indent="0" algn="l" defTabSz="914400" rtl="0" eaLnBrk="1" fontAlgn="base" latinLnBrk="0" hangingPunct="1">
                        <a:lnSpc>
                          <a:spcPct val="100000"/>
                        </a:lnSpc>
                        <a:spcBef>
                          <a:spcPct val="20000"/>
                        </a:spcBef>
                        <a:spcAft>
                          <a:spcPct val="0"/>
                        </a:spcAft>
                        <a:buClr>
                          <a:schemeClr val="hlink"/>
                        </a:buClr>
                        <a:buSzPct val="80000"/>
                        <a:buFontTx/>
                        <a:buNone/>
                        <a:tabLst/>
                      </a:pPr>
                      <a:r>
                        <a:rPr kumimoji="0" lang="en-US" sz="2400" b="0" i="0" u="none" strike="noStrike" cap="none" normalizeH="0" baseline="0" dirty="0" smtClean="0">
                          <a:ln>
                            <a:noFill/>
                          </a:ln>
                          <a:solidFill>
                            <a:schemeClr val="tx1">
                              <a:lumMod val="50000"/>
                              <a:lumOff val="50000"/>
                            </a:schemeClr>
                          </a:solidFill>
                          <a:effectLst/>
                          <a:latin typeface="Arial" pitchFamily="34" charset="0"/>
                        </a:rPr>
                        <a:t>[IF HLA-B*5701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653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cap="none" normalizeH="0" baseline="0" dirty="0" smtClean="0">
                          <a:ln>
                            <a:noFill/>
                          </a:ln>
                          <a:solidFill>
                            <a:schemeClr val="tx1">
                              <a:lumMod val="50000"/>
                              <a:lumOff val="50000"/>
                            </a:schemeClr>
                          </a:solidFill>
                          <a:effectLst/>
                          <a:latin typeface="Arial" pitchFamily="34" charset="0"/>
                        </a:rPr>
                        <a:t>RPV + TDF/3TC</a:t>
                      </a:r>
                      <a:endParaRPr kumimoji="0" lang="en-US" sz="2400" b="0" i="0" u="none" strike="noStrike" cap="none" normalizeH="0" baseline="30000" dirty="0" smtClean="0">
                        <a:ln>
                          <a:noFill/>
                        </a:ln>
                        <a:solidFill>
                          <a:schemeClr val="tx1">
                            <a:lumMod val="50000"/>
                            <a:lumOff val="50000"/>
                          </a:schemeClr>
                        </a:solidFill>
                        <a:effectLst/>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smtClean="0">
                          <a:ln>
                            <a:noFill/>
                          </a:ln>
                          <a:solidFill>
                            <a:schemeClr val="tx1">
                              <a:lumMod val="50000"/>
                              <a:lumOff val="50000"/>
                            </a:schemeClr>
                          </a:solidFill>
                          <a:effectLst/>
                          <a:latin typeface="Arial" pitchFamily="34" charset="0"/>
                        </a:rPr>
                        <a:t>[IF CD4 </a:t>
                      </a:r>
                      <a:r>
                        <a:rPr kumimoji="0" lang="en-US" sz="2400" b="0" i="0" u="none" strike="noStrike" cap="none" normalizeH="0" baseline="0" dirty="0" err="1" smtClean="0">
                          <a:ln>
                            <a:noFill/>
                          </a:ln>
                          <a:solidFill>
                            <a:schemeClr val="tx1">
                              <a:lumMod val="50000"/>
                              <a:lumOff val="50000"/>
                            </a:schemeClr>
                          </a:solidFill>
                          <a:effectLst/>
                          <a:latin typeface="Arial" pitchFamily="34" charset="0"/>
                        </a:rPr>
                        <a:t>Tcell</a:t>
                      </a:r>
                      <a:r>
                        <a:rPr kumimoji="0" lang="en-US" sz="2400" b="0" i="0" u="none" strike="noStrike" cap="none" normalizeH="0" baseline="0" dirty="0" smtClean="0">
                          <a:ln>
                            <a:noFill/>
                          </a:ln>
                          <a:solidFill>
                            <a:schemeClr val="tx1">
                              <a:lumMod val="50000"/>
                              <a:lumOff val="50000"/>
                            </a:schemeClr>
                          </a:solidFill>
                          <a:effectLst/>
                          <a:latin typeface="Arial" pitchFamily="34" charset="0"/>
                        </a:rPr>
                        <a:t> &gt;200]</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808">
                <a:tc gridSpan="2">
                  <a:txBody>
                    <a:bodyPr/>
                    <a:lstStyle/>
                    <a:p>
                      <a:r>
                        <a:rPr lang="en-US" dirty="0" smtClean="0"/>
                        <a:t>PI-Based Regimens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653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400" dirty="0" smtClean="0"/>
                        <a:t>ATV/r +ABC/3TC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cap="none" normalizeH="0" baseline="0" dirty="0" smtClean="0">
                          <a:ln>
                            <a:noFill/>
                          </a:ln>
                          <a:solidFill>
                            <a:schemeClr val="tx1">
                              <a:lumMod val="50000"/>
                              <a:lumOff val="50000"/>
                            </a:schemeClr>
                          </a:solidFill>
                          <a:effectLst/>
                          <a:latin typeface="Arial" pitchFamily="34" charset="0"/>
                        </a:rPr>
                        <a:t>[IF HLA-B*5701 negative]</a:t>
                      </a:r>
                    </a:p>
                    <a:p>
                      <a:pPr marL="0" indent="0">
                        <a:buFont typeface="Arial" panose="020B0604020202020204" pitchFamily="34" charset="0"/>
                        <a:buNone/>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Picture 20" descr="Sustiv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701874"/>
            <a:ext cx="9144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6" descr="EPZI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3862" y="2693142"/>
            <a:ext cx="876300" cy="512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8" descr="COMPLERA_emtricitabine-rilpivirine-tenofovir_08-23-11_resiz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903" y="3549276"/>
            <a:ext cx="1088781" cy="5429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2" descr="Reyataz">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9383" y="5106988"/>
            <a:ext cx="838200" cy="3063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9" descr="Sustiv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3812" y="5050632"/>
            <a:ext cx="8382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3" descr="EPZI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7431" y="4993482"/>
            <a:ext cx="914400" cy="5334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F189695A-FEA4-4C98-9712-F3C86135C219}" type="slidenum">
              <a:rPr lang="en-US" smtClean="0"/>
              <a:t>44</a:t>
            </a:fld>
            <a:endParaRPr lang="en-US"/>
          </a:p>
        </p:txBody>
      </p:sp>
    </p:spTree>
    <p:extLst>
      <p:ext uri="{BB962C8B-B14F-4D97-AF65-F5344CB8AC3E}">
        <p14:creationId xmlns:p14="http://schemas.microsoft.com/office/powerpoint/2010/main" val="27634539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p:cNvSpPr>
            <a:spLocks noGrp="1"/>
          </p:cNvSpPr>
          <p:nvPr>
            <p:ph type="sldNum" sz="quarter" idx="12"/>
          </p:nvPr>
        </p:nvSpPr>
        <p:spPr/>
        <p:txBody>
          <a:bodyPr/>
          <a:lstStyle/>
          <a:p>
            <a:fld id="{CA133910-5132-4EF1-8A2E-09C5C10A8022}" type="slidenum">
              <a:rPr lang="en-US"/>
              <a:pPr/>
              <a:t>45</a:t>
            </a:fld>
            <a:endParaRPr lang="en-US" dirty="0"/>
          </a:p>
        </p:txBody>
      </p:sp>
      <p:sp>
        <p:nvSpPr>
          <p:cNvPr id="171011" name="Rectangle 4"/>
          <p:cNvSpPr>
            <a:spLocks noGrp="1" noChangeArrowheads="1"/>
          </p:cNvSpPr>
          <p:nvPr>
            <p:ph type="title" idx="4294967295"/>
          </p:nvPr>
        </p:nvSpPr>
        <p:spPr>
          <a:xfrm>
            <a:off x="609600" y="0"/>
            <a:ext cx="8077200" cy="762000"/>
          </a:xfrm>
        </p:spPr>
        <p:txBody>
          <a:bodyPr anchorCtr="0">
            <a:normAutofit fontScale="90000"/>
          </a:bodyPr>
          <a:lstStyle/>
          <a:p>
            <a:r>
              <a:rPr lang="en-US" sz="3600" dirty="0" smtClean="0">
                <a:solidFill>
                  <a:schemeClr val="tx1">
                    <a:lumMod val="50000"/>
                    <a:lumOff val="50000"/>
                  </a:schemeClr>
                </a:solidFill>
              </a:rPr>
              <a:t>2014 DHHS </a:t>
            </a:r>
            <a:r>
              <a:rPr lang="en-US" sz="3600" dirty="0">
                <a:solidFill>
                  <a:schemeClr val="tx1">
                    <a:lumMod val="50000"/>
                    <a:lumOff val="50000"/>
                  </a:schemeClr>
                </a:solidFill>
              </a:rPr>
              <a:t>Alternative Initial ARV</a:t>
            </a:r>
          </a:p>
        </p:txBody>
      </p:sp>
      <p:sp>
        <p:nvSpPr>
          <p:cNvPr id="171010" name="Slide Number Placeholder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endParaRPr lang="en-US" sz="1200" dirty="0">
              <a:latin typeface="Arial Black" pitchFamily="34" charset="0"/>
              <a:ea typeface="Arial Unicode MS" pitchFamily="34" charset="-128"/>
              <a:cs typeface="Arial Unicode MS" pitchFamily="34" charset="-128"/>
            </a:endParaRPr>
          </a:p>
        </p:txBody>
      </p:sp>
      <p:graphicFrame>
        <p:nvGraphicFramePr>
          <p:cNvPr id="171052" name="Group 44"/>
          <p:cNvGraphicFramePr>
            <a:graphicFrameLocks noGrp="1"/>
          </p:cNvGraphicFramePr>
          <p:nvPr>
            <p:extLst>
              <p:ext uri="{D42A27DB-BD31-4B8C-83A1-F6EECF244321}">
                <p14:modId xmlns:p14="http://schemas.microsoft.com/office/powerpoint/2010/main" val="2595221013"/>
              </p:ext>
            </p:extLst>
          </p:nvPr>
        </p:nvGraphicFramePr>
        <p:xfrm>
          <a:off x="457200" y="642912"/>
          <a:ext cx="8458200" cy="5247112"/>
        </p:xfrm>
        <a:graphic>
          <a:graphicData uri="http://schemas.openxmlformats.org/drawingml/2006/table">
            <a:tbl>
              <a:tblPr/>
              <a:tblGrid>
                <a:gridCol w="1691026"/>
                <a:gridCol w="6767174"/>
              </a:tblGrid>
              <a:tr h="395507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400" b="0" i="0" u="none" strike="noStrike" cap="none" normalizeH="0" baseline="0" dirty="0" smtClean="0">
                          <a:ln>
                            <a:noFill/>
                          </a:ln>
                          <a:solidFill>
                            <a:schemeClr val="tx1">
                              <a:lumMod val="50000"/>
                              <a:lumOff val="50000"/>
                            </a:schemeClr>
                          </a:solidFill>
                          <a:effectLst/>
                          <a:latin typeface="Arial" pitchFamily="34" charset="0"/>
                          <a:ea typeface="Arial Unicode MS" pitchFamily="34" charset="-128"/>
                          <a:cs typeface="Arial Unicode MS" pitchFamily="34" charset="-128"/>
                        </a:rPr>
                        <a:t>PI based</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endParaRPr kumimoji="0" lang="en-US" sz="2400" b="0" i="0" u="none" strike="noStrike" cap="none" normalizeH="0" baseline="0" dirty="0" smtClean="0">
                        <a:ln>
                          <a:noFill/>
                        </a:ln>
                        <a:solidFill>
                          <a:schemeClr val="tx1">
                            <a:lumMod val="50000"/>
                            <a:lumOff val="50000"/>
                          </a:schemeClr>
                        </a:solidFill>
                        <a:effectLst/>
                        <a:latin typeface="Arial" pitchFamily="34"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30000" dirty="0" smtClean="0">
                        <a:ln>
                          <a:noFill/>
                        </a:ln>
                        <a:solidFill>
                          <a:schemeClr val="tx1">
                            <a:lumMod val="50000"/>
                            <a:lumOff val="50000"/>
                          </a:schemeClr>
                        </a:solidFill>
                        <a:effectLst/>
                        <a:latin typeface="Arial" pitchFamily="34" charset="0"/>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Char char="•"/>
                        <a:tabLst/>
                      </a:pPr>
                      <a:r>
                        <a:rPr kumimoji="0" lang="en-US" sz="2000" b="0" i="0" u="none" strike="noStrike" cap="none" normalizeH="0" baseline="0" dirty="0" smtClean="0">
                          <a:ln>
                            <a:noFill/>
                          </a:ln>
                          <a:solidFill>
                            <a:schemeClr val="tx1">
                              <a:lumMod val="50000"/>
                              <a:lumOff val="50000"/>
                            </a:schemeClr>
                          </a:solidFill>
                          <a:effectLst/>
                          <a:latin typeface="Arial" pitchFamily="34" charset="0"/>
                        </a:rPr>
                        <a:t>(DRV/r + ABC/3TC</a:t>
                      </a:r>
                      <a:r>
                        <a:rPr kumimoji="0" lang="en-US" sz="2000" b="0" i="0" u="none" strike="noStrike" cap="none" normalizeH="0" baseline="30000" dirty="0" smtClean="0">
                          <a:ln>
                            <a:noFill/>
                          </a:ln>
                          <a:solidFill>
                            <a:schemeClr val="tx1">
                              <a:lumMod val="50000"/>
                              <a:lumOff val="50000"/>
                            </a:schemeClr>
                          </a:solidFill>
                          <a:effectLst/>
                          <a:latin typeface="Arial" pitchFamily="34" charset="0"/>
                        </a:rPr>
                        <a:t>2,3</a:t>
                      </a:r>
                      <a:r>
                        <a:rPr kumimoji="0" lang="en-US" sz="2000" b="0" i="0" u="none" strike="noStrike" cap="none" normalizeH="0" baseline="0" dirty="0" smtClean="0">
                          <a:ln>
                            <a:noFill/>
                          </a:ln>
                          <a:solidFill>
                            <a:schemeClr val="tx1">
                              <a:lumMod val="50000"/>
                              <a:lumOff val="50000"/>
                            </a:schemeClr>
                          </a:solidFill>
                          <a:effectLst/>
                          <a:latin typeface="Arial" pitchFamily="34" charset="0"/>
                        </a:rPr>
                        <a:t> 3 pills once a day)</a:t>
                      </a:r>
                    </a:p>
                    <a:p>
                      <a:pPr marL="0" marR="0" lvl="0" indent="0" algn="l" defTabSz="914400" rtl="0" eaLnBrk="1" fontAlgn="base" latinLnBrk="0" hangingPunct="1">
                        <a:lnSpc>
                          <a:spcPct val="100000"/>
                        </a:lnSpc>
                        <a:spcBef>
                          <a:spcPct val="20000"/>
                        </a:spcBef>
                        <a:spcAft>
                          <a:spcPct val="0"/>
                        </a:spcAft>
                        <a:buClr>
                          <a:schemeClr val="hlink"/>
                        </a:buClr>
                        <a:buSzPct val="80000"/>
                        <a:buFontTx/>
                        <a:buNone/>
                        <a:tabLst/>
                      </a:pPr>
                      <a:endParaRPr kumimoji="0" lang="en-US" sz="2000" b="0" i="0" u="none" strike="noStrike" cap="none" normalizeH="0" baseline="0" dirty="0" smtClean="0">
                        <a:ln>
                          <a:noFill/>
                        </a:ln>
                        <a:solidFill>
                          <a:schemeClr val="tx1">
                            <a:lumMod val="50000"/>
                            <a:lumOff val="50000"/>
                          </a:schemeClr>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Tx/>
                        <a:buNone/>
                        <a:tabLst/>
                      </a:pPr>
                      <a:endParaRPr kumimoji="0" lang="en-US" sz="1000" b="0" i="0" u="none" strike="noStrike" cap="none" normalizeH="0" baseline="0" dirty="0" smtClean="0">
                        <a:ln>
                          <a:noFill/>
                        </a:ln>
                        <a:solidFill>
                          <a:schemeClr val="tx1">
                            <a:lumMod val="50000"/>
                            <a:lumOff val="50000"/>
                          </a:schemeClr>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Ø"/>
                        <a:tabLst/>
                      </a:pPr>
                      <a:endParaRPr kumimoji="0" lang="en-US" sz="2000" b="0" i="0" u="none" strike="noStrike" cap="none" normalizeH="0" baseline="0" dirty="0" smtClean="0">
                        <a:ln>
                          <a:noFill/>
                        </a:ln>
                        <a:solidFill>
                          <a:schemeClr val="tx1">
                            <a:lumMod val="50000"/>
                            <a:lumOff val="50000"/>
                          </a:schemeClr>
                        </a:solidFill>
                        <a:effectLst/>
                        <a:latin typeface="Arial" pitchFamily="34" charset="0"/>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Char char="•"/>
                        <a:tabLst/>
                      </a:pPr>
                      <a:r>
                        <a:rPr kumimoji="0" lang="en-US" sz="2000" b="0" i="0" u="none" strike="noStrike" cap="none" normalizeH="0" baseline="0" dirty="0" smtClean="0">
                          <a:ln>
                            <a:noFill/>
                          </a:ln>
                          <a:solidFill>
                            <a:schemeClr val="tx1">
                              <a:lumMod val="50000"/>
                              <a:lumOff val="50000"/>
                            </a:schemeClr>
                          </a:solidFill>
                          <a:effectLst/>
                          <a:latin typeface="Arial" pitchFamily="34" charset="0"/>
                        </a:rPr>
                        <a:t>LPV/r (800/200 QD if not pregnant)+ (ABC/3TC   or TDF/FTC)</a:t>
                      </a:r>
                      <a:endParaRPr kumimoji="0" lang="en-US" sz="2000" b="0" i="0" u="none" strike="noStrike" cap="none" normalizeH="0" baseline="30000" dirty="0" smtClean="0">
                        <a:ln>
                          <a:noFill/>
                        </a:ln>
                        <a:solidFill>
                          <a:schemeClr val="tx1">
                            <a:lumMod val="50000"/>
                            <a:lumOff val="50000"/>
                          </a:schemeClr>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lumMod val="50000"/>
                              <a:lumOff val="50000"/>
                            </a:schemeClr>
                          </a:solidFill>
                          <a:effectLst/>
                          <a:latin typeface="Arial" pitchFamily="34" charset="0"/>
                          <a:ea typeface="Arial Unicode MS" pitchFamily="34" charset="-128"/>
                          <a:cs typeface="Arial Unicode MS" pitchFamily="34" charset="-128"/>
                        </a:rPr>
                        <a:t>(5 pills once a day)</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lumMod val="50000"/>
                              <a:lumOff val="50000"/>
                            </a:schemeClr>
                          </a:solidFill>
                          <a:effectLst/>
                          <a:latin typeface="Arial" pitchFamily="34" charset="0"/>
                          <a:ea typeface="Arial Unicode MS" pitchFamily="34" charset="-128"/>
                          <a:cs typeface="Arial Unicode MS" pitchFamily="34" charset="-128"/>
                        </a:rPr>
                        <a:t>1 pill of 200/50 at right         4 X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smtClean="0">
                        <a:ln>
                          <a:noFill/>
                        </a:ln>
                        <a:solidFill>
                          <a:schemeClr val="tx1">
                            <a:lumMod val="50000"/>
                            <a:lumOff val="50000"/>
                          </a:schemeClr>
                        </a:solidFill>
                        <a:effectLst/>
                        <a:latin typeface="Arial" pitchFamily="34" charset="0"/>
                        <a:ea typeface="Arial Unicode MS" pitchFamily="34" charset="-128"/>
                        <a:cs typeface="Arial Unicode MS" pitchFamily="34" charset="-128"/>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lumMod val="50000"/>
                              <a:lumOff val="50000"/>
                            </a:schemeClr>
                          </a:solidFill>
                          <a:effectLst/>
                          <a:latin typeface="Arial" pitchFamily="34" charset="0"/>
                          <a:ea typeface="Arial Unicode MS" pitchFamily="34" charset="-128"/>
                          <a:cs typeface="Arial Unicode MS" pitchFamily="34" charset="-128"/>
                        </a:rPr>
                        <a:t>    +                                     or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lumMod val="50000"/>
                              <a:lumOff val="50000"/>
                            </a:schemeClr>
                          </a:solidFill>
                          <a:effectLst/>
                          <a:latin typeface="Arial" pitchFamily="34" charset="0"/>
                          <a:ea typeface="Arial Unicode MS" pitchFamily="34" charset="-128"/>
                          <a:cs typeface="Arial Unicode MS" pitchFamily="34" charset="-128"/>
                        </a:rPr>
                        <a:t>[LPV/r must be 400/100 bid if pregnant]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295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2" pitchFamily="18" charset="2"/>
                        <a:buNone/>
                        <a:tabLst/>
                      </a:pPr>
                      <a:r>
                        <a:rPr kumimoji="0" lang="en-US" sz="2400" b="0" i="0" u="none" strike="noStrike" cap="none" normalizeH="0" baseline="0" dirty="0" smtClean="0">
                          <a:ln>
                            <a:noFill/>
                          </a:ln>
                          <a:solidFill>
                            <a:schemeClr val="tx1">
                              <a:lumMod val="50000"/>
                              <a:lumOff val="50000"/>
                            </a:schemeClr>
                          </a:solidFill>
                          <a:effectLst/>
                          <a:latin typeface="Arial" pitchFamily="34" charset="0"/>
                          <a:ea typeface="Arial Unicode MS" pitchFamily="34" charset="-128"/>
                          <a:cs typeface="Arial Unicode MS" pitchFamily="34" charset="-128"/>
                        </a:rPr>
                        <a:t>II based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Char char="•"/>
                        <a:tabLst/>
                      </a:pPr>
                      <a:r>
                        <a:rPr kumimoji="0" lang="en-US" sz="2000" b="0" i="0" u="none" strike="noStrike" cap="none" normalizeH="0" baseline="0" dirty="0" smtClean="0">
                          <a:ln>
                            <a:noFill/>
                          </a:ln>
                          <a:solidFill>
                            <a:schemeClr val="tx1">
                              <a:lumMod val="50000"/>
                              <a:lumOff val="50000"/>
                            </a:schemeClr>
                          </a:solidFill>
                          <a:effectLst/>
                          <a:latin typeface="Arial" pitchFamily="34" charset="0"/>
                        </a:rPr>
                        <a:t>RAL bid  + ABC/3TC 1/day</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endParaRPr kumimoji="0" lang="en-US" sz="2000" b="0" i="0" u="none" strike="noStrike" cap="none" normalizeH="0" baseline="0" dirty="0" smtClean="0">
                        <a:ln>
                          <a:noFill/>
                        </a:ln>
                        <a:solidFill>
                          <a:schemeClr val="tx1">
                            <a:lumMod val="50000"/>
                            <a:lumOff val="50000"/>
                          </a:schemeClr>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smtClean="0">
                        <a:ln>
                          <a:noFill/>
                        </a:ln>
                        <a:solidFill>
                          <a:schemeClr val="tx1">
                            <a:lumMod val="50000"/>
                            <a:lumOff val="50000"/>
                          </a:schemeClr>
                        </a:solidFill>
                        <a:effectLst/>
                        <a:latin typeface="Arial"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71027" name="Picture 19" descr="EPZI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8993" y="5348649"/>
            <a:ext cx="1006719" cy="455613"/>
          </a:xfrm>
          <a:prstGeom prst="rect">
            <a:avLst/>
          </a:prstGeom>
          <a:noFill/>
          <a:extLst>
            <a:ext uri="{909E8E84-426E-40DD-AFC4-6F175D3DCCD1}">
              <a14:hiddenFill xmlns:a14="http://schemas.microsoft.com/office/drawing/2010/main">
                <a:solidFill>
                  <a:srgbClr val="FFFFFF"/>
                </a:solidFill>
              </a14:hiddenFill>
            </a:ext>
          </a:extLst>
        </p:spPr>
      </p:pic>
      <p:pic>
        <p:nvPicPr>
          <p:cNvPr id="171055" name="Picture 47" descr="Sustiva">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9026" y="1343819"/>
            <a:ext cx="8382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71056" name="Picture 48" descr="EPZI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7377" y="3823039"/>
            <a:ext cx="1143000" cy="56118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60766" y="1295400"/>
            <a:ext cx="1143000"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10" descr="Isentress">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91498" y="5385955"/>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10" descr="Isentress">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65372" y="48006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05500" y="3163389"/>
            <a:ext cx="131445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61273" y="1353389"/>
            <a:ext cx="1139825"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91498" y="3823039"/>
            <a:ext cx="10668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84803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eaLnBrk="1" hangingPunct="1">
              <a:lnSpc>
                <a:spcPct val="100000"/>
              </a:lnSpc>
            </a:pPr>
            <a:r>
              <a:rPr lang="en-US" sz="4000" dirty="0" smtClean="0"/>
              <a:t>Preventing HIV Transmission While Attempting Conception</a:t>
            </a:r>
          </a:p>
        </p:txBody>
      </p:sp>
      <p:sp>
        <p:nvSpPr>
          <p:cNvPr id="20483" name="Content Placeholder 2"/>
          <p:cNvSpPr>
            <a:spLocks noGrp="1"/>
          </p:cNvSpPr>
          <p:nvPr>
            <p:ph idx="1"/>
          </p:nvPr>
        </p:nvSpPr>
        <p:spPr>
          <a:xfrm>
            <a:off x="1066800" y="1981200"/>
            <a:ext cx="7620000" cy="4144963"/>
          </a:xfrm>
        </p:spPr>
        <p:txBody>
          <a:bodyPr/>
          <a:lstStyle/>
          <a:p>
            <a:pPr eaLnBrk="1" hangingPunct="1"/>
            <a:r>
              <a:rPr lang="en-US" sz="2800" dirty="0" smtClean="0"/>
              <a:t>Inform HIV-infected women of options to prevent sexual transmission of HIV while attempting conception</a:t>
            </a:r>
          </a:p>
          <a:p>
            <a:pPr eaLnBrk="1" hangingPunct="1"/>
            <a:r>
              <a:rPr lang="en-US" sz="2800" dirty="0" smtClean="0"/>
              <a:t>Possible interventions</a:t>
            </a:r>
          </a:p>
          <a:p>
            <a:pPr lvl="1" eaLnBrk="1" hangingPunct="1">
              <a:lnSpc>
                <a:spcPct val="70000"/>
              </a:lnSpc>
            </a:pPr>
            <a:r>
              <a:rPr lang="en-US" sz="2400" dirty="0" smtClean="0"/>
              <a:t>Start maximally suppressive ART</a:t>
            </a:r>
          </a:p>
          <a:p>
            <a:pPr lvl="1" eaLnBrk="1" hangingPunct="1">
              <a:lnSpc>
                <a:spcPct val="70000"/>
              </a:lnSpc>
            </a:pPr>
            <a:r>
              <a:rPr lang="en-US" sz="2400" dirty="0" smtClean="0"/>
              <a:t>Consider </a:t>
            </a:r>
            <a:r>
              <a:rPr lang="en-US" sz="2400" dirty="0" err="1" smtClean="0"/>
              <a:t>PrEP</a:t>
            </a:r>
            <a:r>
              <a:rPr lang="en-US" sz="2400" dirty="0" smtClean="0"/>
              <a:t> in discordant couples</a:t>
            </a:r>
          </a:p>
          <a:p>
            <a:pPr lvl="1" eaLnBrk="1" hangingPunct="1">
              <a:lnSpc>
                <a:spcPct val="70000"/>
              </a:lnSpc>
            </a:pPr>
            <a:r>
              <a:rPr lang="en-US" sz="2400" dirty="0" smtClean="0"/>
              <a:t>Artificial insemination, including self-insemination</a:t>
            </a:r>
          </a:p>
          <a:p>
            <a:pPr eaLnBrk="1" hangingPunct="1"/>
            <a:r>
              <a:rPr lang="en-US" sz="2800" dirty="0" smtClean="0"/>
              <a:t>Counsel about reproductive issues on an ongoing basis</a:t>
            </a:r>
          </a:p>
          <a:p>
            <a:pPr marL="0" indent="0" eaLnBrk="1" hangingPunct="1">
              <a:buNone/>
            </a:pPr>
            <a:endParaRPr lang="en-US" dirty="0" smtClean="0"/>
          </a:p>
        </p:txBody>
      </p:sp>
      <p:sp>
        <p:nvSpPr>
          <p:cNvPr id="2" name="Slide Number Placeholder 1"/>
          <p:cNvSpPr>
            <a:spLocks noGrp="1"/>
          </p:cNvSpPr>
          <p:nvPr>
            <p:ph type="sldNum" sz="quarter" idx="12"/>
          </p:nvPr>
        </p:nvSpPr>
        <p:spPr/>
        <p:txBody>
          <a:bodyPr/>
          <a:lstStyle/>
          <a:p>
            <a:fld id="{1771831D-1869-4854-8C7C-9B12B4355B24}" type="slidenum">
              <a:rPr lang="en-US" smtClean="0"/>
              <a:pPr/>
              <a:t>46</a:t>
            </a:fld>
            <a:endParaRPr lang="en-US"/>
          </a:p>
        </p:txBody>
      </p:sp>
      <p:sp>
        <p:nvSpPr>
          <p:cNvPr id="4" name="Text Box 11"/>
          <p:cNvSpPr txBox="1">
            <a:spLocks noChangeArrowheads="1"/>
          </p:cNvSpPr>
          <p:nvPr/>
        </p:nvSpPr>
        <p:spPr bwMode="auto">
          <a:xfrm>
            <a:off x="284163" y="6130925"/>
            <a:ext cx="8561387" cy="522288"/>
          </a:xfrm>
          <a:prstGeom prst="rect">
            <a:avLst/>
          </a:prstGeom>
          <a:noFill/>
          <a:ln w="9525" algn="ctr">
            <a:noFill/>
            <a:miter lim="800000"/>
            <a:headEnd/>
            <a:tailEnd/>
          </a:ln>
        </p:spPr>
        <p:txBody>
          <a:bodyPr anchor="b">
            <a:spAutoFit/>
          </a:bodyPr>
          <a:lstStyle/>
          <a:p>
            <a:pPr>
              <a:buFont typeface="Arial" pitchFamily="34" charset="0"/>
              <a:buNone/>
              <a:defRPr/>
            </a:pPr>
            <a:r>
              <a:rPr lang="en-US" sz="1400" kern="0" dirty="0">
                <a:solidFill>
                  <a:srgbClr val="CDCDCF"/>
                </a:solidFill>
                <a:latin typeface="+mn-lt"/>
                <a:cs typeface="Arial" pitchFamily="34" charset="0"/>
              </a:rPr>
              <a:t>24. DHHS Guidelines for Antiretroviral Therapy in Adults and Adolescents. </a:t>
            </a:r>
            <a:r>
              <a:rPr lang="en-US" sz="1400" kern="0" dirty="0" smtClean="0">
                <a:solidFill>
                  <a:srgbClr val="CDCDCF"/>
                </a:solidFill>
                <a:cs typeface="Arial" pitchFamily="34" charset="0"/>
              </a:rPr>
              <a:t>February 2013</a:t>
            </a:r>
            <a:r>
              <a:rPr lang="en-US" sz="1400" kern="0" dirty="0" smtClean="0">
                <a:solidFill>
                  <a:srgbClr val="CDCDCF"/>
                </a:solidFill>
                <a:latin typeface="+mn-lt"/>
                <a:cs typeface="Arial" pitchFamily="34" charset="0"/>
              </a:rPr>
              <a:t>.</a:t>
            </a:r>
            <a:endParaRPr lang="en-US" sz="1400" kern="0" dirty="0">
              <a:solidFill>
                <a:srgbClr val="CDCDCF"/>
              </a:solidFill>
              <a:latin typeface="+mn-lt"/>
              <a:cs typeface="Arial" pitchFamily="34" charset="0"/>
            </a:endParaRPr>
          </a:p>
          <a:p>
            <a:pPr>
              <a:buFont typeface="Arial" pitchFamily="34" charset="0"/>
              <a:buNone/>
              <a:defRPr/>
            </a:pPr>
            <a:r>
              <a:rPr lang="en-US" sz="1400" kern="0" dirty="0">
                <a:solidFill>
                  <a:srgbClr val="CDCDCF"/>
                </a:solidFill>
                <a:latin typeface="+mn-lt"/>
                <a:cs typeface="Arial" pitchFamily="34" charset="0"/>
              </a:rPr>
              <a:t>25. DHHS Perinatal Guidelines. July 2012.</a:t>
            </a:r>
          </a:p>
        </p:txBody>
      </p:sp>
    </p:spTree>
    <p:extLst>
      <p:ext uri="{BB962C8B-B14F-4D97-AF65-F5344CB8AC3E}">
        <p14:creationId xmlns:p14="http://schemas.microsoft.com/office/powerpoint/2010/main" val="24491765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HCV Screen is Positive</a:t>
            </a:r>
            <a:endParaRPr lang="en-US" dirty="0"/>
          </a:p>
        </p:txBody>
      </p:sp>
      <p:sp>
        <p:nvSpPr>
          <p:cNvPr id="3" name="Content Placeholder 2"/>
          <p:cNvSpPr>
            <a:spLocks noGrp="1"/>
          </p:cNvSpPr>
          <p:nvPr>
            <p:ph idx="1"/>
          </p:nvPr>
        </p:nvSpPr>
        <p:spPr>
          <a:xfrm>
            <a:off x="457200" y="1600200"/>
            <a:ext cx="8229600" cy="4724400"/>
          </a:xfrm>
        </p:spPr>
        <p:txBody>
          <a:bodyPr>
            <a:normAutofit lnSpcReduction="10000"/>
          </a:bodyPr>
          <a:lstStyle/>
          <a:p>
            <a:r>
              <a:rPr lang="en-US" dirty="0" smtClean="0"/>
              <a:t>Educate about risk of transmission and safe needle use </a:t>
            </a:r>
          </a:p>
          <a:p>
            <a:r>
              <a:rPr lang="en-US" dirty="0"/>
              <a:t>Confirm whether virus present with a PCR (viral load), check genotype if </a:t>
            </a:r>
            <a:r>
              <a:rPr lang="en-US" dirty="0" err="1"/>
              <a:t>viremia</a:t>
            </a:r>
            <a:endParaRPr lang="en-US" dirty="0"/>
          </a:p>
          <a:p>
            <a:r>
              <a:rPr lang="en-US" dirty="0" smtClean="0"/>
              <a:t>Refer to a specialist if symptomatic, liver dysfunction, or measurable viral load</a:t>
            </a:r>
          </a:p>
          <a:p>
            <a:r>
              <a:rPr lang="en-US" dirty="0" smtClean="0"/>
              <a:t>Monitor for </a:t>
            </a:r>
            <a:r>
              <a:rPr lang="en-US" dirty="0" err="1" smtClean="0"/>
              <a:t>coinfections</a:t>
            </a:r>
            <a:r>
              <a:rPr lang="en-US" dirty="0" smtClean="0"/>
              <a:t>, including HIV</a:t>
            </a:r>
          </a:p>
          <a:p>
            <a:r>
              <a:rPr lang="en-US" dirty="0"/>
              <a:t>Acute HIV and Acute HCV can look alike.</a:t>
            </a:r>
          </a:p>
          <a:p>
            <a:r>
              <a:rPr lang="en-US" dirty="0"/>
              <a:t>Some youth clear infection on their own, but reinfection can occur with repeated risk</a:t>
            </a:r>
          </a:p>
          <a:p>
            <a:r>
              <a:rPr lang="en-US" dirty="0"/>
              <a:t>Youth with active virus present need </a:t>
            </a:r>
            <a:r>
              <a:rPr lang="en-US" dirty="0" smtClean="0"/>
              <a:t>monitoring, and assessment for possible </a:t>
            </a:r>
            <a:r>
              <a:rPr lang="en-US" dirty="0" err="1" smtClean="0"/>
              <a:t>teratment</a:t>
            </a: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F189695A-FEA4-4C98-9712-F3C86135C219}" type="slidenum">
              <a:rPr lang="en-US" smtClean="0"/>
              <a:t>47</a:t>
            </a:fld>
            <a:endParaRPr lang="en-US"/>
          </a:p>
        </p:txBody>
      </p:sp>
    </p:spTree>
    <p:extLst>
      <p:ext uri="{BB962C8B-B14F-4D97-AF65-F5344CB8AC3E}">
        <p14:creationId xmlns:p14="http://schemas.microsoft.com/office/powerpoint/2010/main" val="16243972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Hepatitis C Treatment</a:t>
            </a:r>
            <a:endParaRPr lang="en-US" dirty="0"/>
          </a:p>
        </p:txBody>
      </p:sp>
      <p:sp>
        <p:nvSpPr>
          <p:cNvPr id="3" name="Content Placeholder 2"/>
          <p:cNvSpPr>
            <a:spLocks noGrp="1"/>
          </p:cNvSpPr>
          <p:nvPr>
            <p:ph idx="1"/>
          </p:nvPr>
        </p:nvSpPr>
        <p:spPr/>
        <p:txBody>
          <a:bodyPr>
            <a:normAutofit/>
          </a:bodyPr>
          <a:lstStyle/>
          <a:p>
            <a:r>
              <a:rPr lang="en-US" dirty="0" smtClean="0"/>
              <a:t>New better tolerated drugs can CURE infection for many</a:t>
            </a:r>
          </a:p>
          <a:p>
            <a:r>
              <a:rPr lang="en-US" dirty="0" smtClean="0"/>
              <a:t>Success rate depends on genotype of the virus</a:t>
            </a:r>
          </a:p>
          <a:p>
            <a:r>
              <a:rPr lang="en-US" dirty="0" smtClean="0"/>
              <a:t>SVR (sustained </a:t>
            </a:r>
            <a:r>
              <a:rPr lang="en-US" dirty="0" err="1" smtClean="0"/>
              <a:t>virologic</a:t>
            </a:r>
            <a:r>
              <a:rPr lang="en-US" dirty="0" smtClean="0"/>
              <a:t> response) possible in most</a:t>
            </a:r>
          </a:p>
          <a:p>
            <a:r>
              <a:rPr lang="en-US" dirty="0" smtClean="0"/>
              <a:t>Cost is a major factor</a:t>
            </a:r>
          </a:p>
          <a:p>
            <a:r>
              <a:rPr lang="en-US" dirty="0" smtClean="0"/>
              <a:t>Timing of treatment often linked to advancement of liver disease versus the Treat early to prevent body damage and transmission in HIV</a:t>
            </a:r>
          </a:p>
          <a:p>
            <a:r>
              <a:rPr lang="en-US" dirty="0" smtClean="0"/>
              <a:t>Much research in progress – watch for new developments</a:t>
            </a:r>
          </a:p>
          <a:p>
            <a:endParaRPr lang="en-US" dirty="0"/>
          </a:p>
        </p:txBody>
      </p:sp>
      <p:sp>
        <p:nvSpPr>
          <p:cNvPr id="4" name="Slide Number Placeholder 3"/>
          <p:cNvSpPr>
            <a:spLocks noGrp="1"/>
          </p:cNvSpPr>
          <p:nvPr>
            <p:ph type="sldNum" sz="quarter" idx="12"/>
          </p:nvPr>
        </p:nvSpPr>
        <p:spPr/>
        <p:txBody>
          <a:bodyPr/>
          <a:lstStyle/>
          <a:p>
            <a:fld id="{F189695A-FEA4-4C98-9712-F3C86135C219}" type="slidenum">
              <a:rPr lang="en-US" smtClean="0"/>
              <a:t>48</a:t>
            </a:fld>
            <a:endParaRPr lang="en-US"/>
          </a:p>
        </p:txBody>
      </p:sp>
    </p:spTree>
    <p:extLst>
      <p:ext uri="{BB962C8B-B14F-4D97-AF65-F5344CB8AC3E}">
        <p14:creationId xmlns:p14="http://schemas.microsoft.com/office/powerpoint/2010/main" val="17574897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3176E441-23B9-4B3B-BEE0-C78DFBA9E832}" type="slidenum">
              <a:rPr lang="en-US"/>
              <a:pPr/>
              <a:t>49</a:t>
            </a:fld>
            <a:endParaRPr lang="en-US" dirty="0"/>
          </a:p>
        </p:txBody>
      </p:sp>
      <p:sp>
        <p:nvSpPr>
          <p:cNvPr id="181250" name="Title 1"/>
          <p:cNvSpPr>
            <a:spLocks noGrp="1"/>
          </p:cNvSpPr>
          <p:nvPr>
            <p:ph type="title" idx="4294967295"/>
          </p:nvPr>
        </p:nvSpPr>
        <p:spPr>
          <a:xfrm>
            <a:off x="990600" y="304800"/>
            <a:ext cx="7315200" cy="685800"/>
          </a:xfrm>
        </p:spPr>
        <p:txBody>
          <a:bodyPr anchor="b" anchorCtr="0">
            <a:normAutofit fontScale="90000"/>
          </a:bodyPr>
          <a:lstStyle/>
          <a:p>
            <a:pPr>
              <a:lnSpc>
                <a:spcPct val="100000"/>
              </a:lnSpc>
            </a:pPr>
            <a:r>
              <a:rPr lang="en-US" sz="3800" b="1" dirty="0"/>
              <a:t>Treatment </a:t>
            </a:r>
            <a:r>
              <a:rPr lang="en-US" sz="3800" b="1" dirty="0" err="1" smtClean="0"/>
              <a:t>vs</a:t>
            </a:r>
            <a:r>
              <a:rPr lang="en-US" sz="3800" b="1" dirty="0" smtClean="0"/>
              <a:t> Delay Considerations</a:t>
            </a:r>
            <a:endParaRPr lang="en-US" sz="3800" b="1" dirty="0"/>
          </a:p>
        </p:txBody>
      </p:sp>
      <p:sp>
        <p:nvSpPr>
          <p:cNvPr id="181252" name="Text Placeholder 5"/>
          <p:cNvSpPr>
            <a:spLocks noGrp="1"/>
          </p:cNvSpPr>
          <p:nvPr>
            <p:ph type="body" sz="half" idx="4294967295"/>
          </p:nvPr>
        </p:nvSpPr>
        <p:spPr>
          <a:xfrm>
            <a:off x="533400" y="1371600"/>
            <a:ext cx="3886200" cy="5029200"/>
          </a:xfrm>
        </p:spPr>
        <p:txBody>
          <a:bodyPr>
            <a:normAutofit lnSpcReduction="10000"/>
          </a:bodyPr>
          <a:lstStyle/>
          <a:p>
            <a:pPr marL="0" indent="0">
              <a:lnSpc>
                <a:spcPct val="90000"/>
              </a:lnSpc>
              <a:buFont typeface="Wingdings" pitchFamily="2" charset="2"/>
              <a:buChar char="ü"/>
            </a:pPr>
            <a:r>
              <a:rPr lang="en-US" sz="2400" dirty="0"/>
              <a:t>Ready for treatment?</a:t>
            </a:r>
          </a:p>
          <a:p>
            <a:pPr marL="0" indent="0">
              <a:lnSpc>
                <a:spcPct val="90000"/>
              </a:lnSpc>
              <a:buFont typeface="Wingdings" pitchFamily="2" charset="2"/>
              <a:buChar char="ü"/>
            </a:pPr>
            <a:r>
              <a:rPr lang="en-US" sz="2400" dirty="0"/>
              <a:t>No? Motivational Interviewing may help</a:t>
            </a:r>
          </a:p>
          <a:p>
            <a:pPr marL="0" indent="0">
              <a:lnSpc>
                <a:spcPct val="90000"/>
              </a:lnSpc>
              <a:buFont typeface="Wingdings" pitchFamily="2" charset="2"/>
              <a:buChar char="ü"/>
            </a:pPr>
            <a:r>
              <a:rPr lang="en-US" sz="2400" dirty="0"/>
              <a:t>Who knows </a:t>
            </a:r>
            <a:r>
              <a:rPr lang="en-US" sz="2400" dirty="0" err="1"/>
              <a:t>dx</a:t>
            </a:r>
            <a:r>
              <a:rPr lang="en-US" sz="2400" dirty="0"/>
              <a:t>?</a:t>
            </a:r>
          </a:p>
          <a:p>
            <a:pPr marL="0" indent="0">
              <a:lnSpc>
                <a:spcPct val="90000"/>
              </a:lnSpc>
              <a:buFont typeface="Wingdings" pitchFamily="2" charset="2"/>
              <a:buChar char="ü"/>
            </a:pPr>
            <a:r>
              <a:rPr lang="en-US" sz="2400" dirty="0"/>
              <a:t>Lifestyle and schedule</a:t>
            </a:r>
          </a:p>
          <a:p>
            <a:pPr marL="0" indent="0">
              <a:lnSpc>
                <a:spcPct val="90000"/>
              </a:lnSpc>
              <a:buFont typeface="Wingdings" pitchFamily="2" charset="2"/>
              <a:buChar char="ü"/>
            </a:pPr>
            <a:r>
              <a:rPr lang="en-US" sz="2400" dirty="0"/>
              <a:t>Tolerable drug interactions, side effects </a:t>
            </a:r>
          </a:p>
          <a:p>
            <a:pPr marL="0" indent="0">
              <a:lnSpc>
                <a:spcPct val="90000"/>
              </a:lnSpc>
              <a:buFont typeface="Wingdings" pitchFamily="2" charset="2"/>
              <a:buChar char="ü"/>
            </a:pPr>
            <a:r>
              <a:rPr lang="en-US" sz="2400" dirty="0"/>
              <a:t>Able to reach for follow-up and communication?</a:t>
            </a:r>
          </a:p>
          <a:p>
            <a:pPr marL="0" indent="0">
              <a:lnSpc>
                <a:spcPct val="90000"/>
              </a:lnSpc>
              <a:buFont typeface="Wingdings" pitchFamily="2" charset="2"/>
              <a:buChar char="ü"/>
            </a:pPr>
            <a:r>
              <a:rPr lang="en-US" sz="2400" dirty="0"/>
              <a:t>Access to care, insurance, transportation</a:t>
            </a:r>
          </a:p>
          <a:p>
            <a:pPr marL="0" indent="0">
              <a:lnSpc>
                <a:spcPct val="90000"/>
              </a:lnSpc>
              <a:buFont typeface="Wingdings" pitchFamily="2" charset="2"/>
              <a:buChar char="ü"/>
            </a:pPr>
            <a:r>
              <a:rPr lang="en-US" sz="2400" dirty="0"/>
              <a:t>Access to prescriptions</a:t>
            </a:r>
          </a:p>
          <a:p>
            <a:pPr marL="0" indent="0">
              <a:lnSpc>
                <a:spcPct val="90000"/>
              </a:lnSpc>
              <a:buFont typeface="Wingdings" pitchFamily="2" charset="2"/>
              <a:buChar char="ü"/>
            </a:pPr>
            <a:r>
              <a:rPr lang="en-US" sz="2400" dirty="0"/>
              <a:t>Able to swallow pills?</a:t>
            </a:r>
          </a:p>
          <a:p>
            <a:pPr marL="0" indent="0">
              <a:lnSpc>
                <a:spcPct val="90000"/>
              </a:lnSpc>
              <a:buFont typeface="Wingdings" pitchFamily="2" charset="2"/>
              <a:buNone/>
            </a:pPr>
            <a:endParaRPr lang="en-US" sz="2400" dirty="0"/>
          </a:p>
        </p:txBody>
      </p:sp>
      <p:sp>
        <p:nvSpPr>
          <p:cNvPr id="181253" name="Slide Number Placeholder 3"/>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endParaRPr lang="en-US" sz="1200" dirty="0">
              <a:latin typeface="Arial Black" pitchFamily="34" charset="0"/>
              <a:ea typeface="Arial Unicode MS" pitchFamily="34" charset="-128"/>
              <a:cs typeface="Arial Unicode MS" pitchFamily="34" charset="-128"/>
            </a:endParaRPr>
          </a:p>
        </p:txBody>
      </p:sp>
      <p:pic>
        <p:nvPicPr>
          <p:cNvPr id="181254" name="Picture 2" descr="C:\Documents and Settings\HP_Administrator\Local Settings\Temporary Internet Files\Content.IE5\KZD0G16A\MC91021594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447800"/>
            <a:ext cx="449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32254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FB53D84B-4569-43D8-8A7B-04B67C4D2407}" type="slidenum">
              <a:rPr lang="en-US"/>
              <a:pPr/>
              <a:t>5</a:t>
            </a:fld>
            <a:endParaRPr lang="en-US"/>
          </a:p>
        </p:txBody>
      </p:sp>
      <p:sp>
        <p:nvSpPr>
          <p:cNvPr id="87042" name="Rectangle 2"/>
          <p:cNvSpPr>
            <a:spLocks noGrp="1" noChangeArrowheads="1"/>
          </p:cNvSpPr>
          <p:nvPr>
            <p:ph type="title" idx="4294967295"/>
          </p:nvPr>
        </p:nvSpPr>
        <p:spPr>
          <a:xfrm>
            <a:off x="304800" y="-152400"/>
            <a:ext cx="8763000" cy="990601"/>
          </a:xfrm>
        </p:spPr>
        <p:txBody>
          <a:bodyPr anchor="ctr"/>
          <a:lstStyle/>
          <a:p>
            <a:pPr algn="l"/>
            <a:r>
              <a:rPr lang="en-US" sz="3600" dirty="0"/>
              <a:t/>
            </a:r>
            <a:br>
              <a:rPr lang="en-US" sz="3600" dirty="0"/>
            </a:br>
            <a:r>
              <a:rPr lang="en-US" sz="3600" dirty="0"/>
              <a:t>Trends in </a:t>
            </a:r>
            <a:r>
              <a:rPr lang="en-US" sz="3600" dirty="0" smtClean="0"/>
              <a:t>Estimated HIV among Youth</a:t>
            </a:r>
            <a:endParaRPr lang="en-US" sz="3600" dirty="0"/>
          </a:p>
        </p:txBody>
      </p:sp>
      <p:graphicFrame>
        <p:nvGraphicFramePr>
          <p:cNvPr id="6" name="Diagram 5"/>
          <p:cNvGraphicFramePr/>
          <p:nvPr>
            <p:extLst>
              <p:ext uri="{D42A27DB-BD31-4B8C-83A1-F6EECF244321}">
                <p14:modId xmlns:p14="http://schemas.microsoft.com/office/powerpoint/2010/main" val="1226946692"/>
              </p:ext>
            </p:extLst>
          </p:nvPr>
        </p:nvGraphicFramePr>
        <p:xfrm>
          <a:off x="381000" y="1219200"/>
          <a:ext cx="8534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609600" y="6324600"/>
            <a:ext cx="7924800" cy="486287"/>
          </a:xfrm>
          <a:prstGeom prst="rect">
            <a:avLst/>
          </a:prstGeom>
          <a:noFill/>
        </p:spPr>
        <p:txBody>
          <a:bodyPr wrap="square" rtlCol="0">
            <a:spAutoFit/>
          </a:bodyPr>
          <a:lstStyle/>
          <a:p>
            <a:pPr lvl="1">
              <a:lnSpc>
                <a:spcPct val="80000"/>
              </a:lnSpc>
            </a:pPr>
            <a:r>
              <a:rPr lang="en-US" sz="1600" dirty="0">
                <a:latin typeface="+mj-lt"/>
              </a:rPr>
              <a:t>CDC. Vital Signs: HIV Infection, Testing, and Risk Behaviors Among Youths </a:t>
            </a:r>
            <a:r>
              <a:rPr lang="en-US" sz="1600" dirty="0" smtClean="0">
                <a:latin typeface="+mj-lt"/>
              </a:rPr>
              <a:t>—US. MMWR 61(47) 2012 </a:t>
            </a:r>
            <a:endParaRPr lang="en-US" sz="1600" dirty="0">
              <a:latin typeface="+mj-lt"/>
            </a:endParaRPr>
          </a:p>
        </p:txBody>
      </p:sp>
    </p:spTree>
    <p:extLst>
      <p:ext uri="{BB962C8B-B14F-4D97-AF65-F5344CB8AC3E}">
        <p14:creationId xmlns:p14="http://schemas.microsoft.com/office/powerpoint/2010/main" val="162499982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535362"/>
          </a:xfrm>
        </p:spPr>
        <p:txBody>
          <a:bodyPr>
            <a:normAutofit/>
          </a:bodyPr>
          <a:lstStyle/>
          <a:p>
            <a:pPr algn="l"/>
            <a:r>
              <a:rPr lang="en-US" dirty="0" smtClean="0"/>
              <a:t>What Are Barriers to Screening Youth?</a:t>
            </a:r>
            <a:endParaRPr lang="en-US" dirty="0"/>
          </a:p>
        </p:txBody>
      </p:sp>
      <p:sp>
        <p:nvSpPr>
          <p:cNvPr id="4" name="Slide Number Placeholder 3"/>
          <p:cNvSpPr>
            <a:spLocks noGrp="1"/>
          </p:cNvSpPr>
          <p:nvPr>
            <p:ph type="sldNum" sz="quarter" idx="12"/>
          </p:nvPr>
        </p:nvSpPr>
        <p:spPr/>
        <p:txBody>
          <a:bodyPr/>
          <a:lstStyle/>
          <a:p>
            <a:fld id="{A1A98CA5-3FCC-4559-9E2A-9D5A03E2EE47}" type="slidenum">
              <a:rPr lang="en-US" smtClean="0"/>
              <a:t>50</a:t>
            </a:fld>
            <a:endParaRPr lang="en-US"/>
          </a:p>
        </p:txBody>
      </p:sp>
      <p:pic>
        <p:nvPicPr>
          <p:cNvPr id="6148" name="Picture 4" descr="C:\Users\samples\AppData\Local\Microsoft\Windows\Temporary Internet Files\Content.IE5\571CB0YR\MC900326662[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895600"/>
            <a:ext cx="86106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299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sz="4400" dirty="0" smtClean="0"/>
              <a:t>Practice Tips</a:t>
            </a:r>
            <a:endParaRPr lang="en-US" sz="4400" dirty="0"/>
          </a:p>
        </p:txBody>
      </p:sp>
      <p:sp>
        <p:nvSpPr>
          <p:cNvPr id="3" name="Content Placeholder 2"/>
          <p:cNvSpPr>
            <a:spLocks noGrp="1"/>
          </p:cNvSpPr>
          <p:nvPr>
            <p:ph idx="1"/>
          </p:nvPr>
        </p:nvSpPr>
        <p:spPr>
          <a:xfrm>
            <a:off x="457200" y="1371600"/>
            <a:ext cx="8229600" cy="5334000"/>
          </a:xfrm>
        </p:spPr>
        <p:txBody>
          <a:bodyPr>
            <a:normAutofit lnSpcReduction="10000"/>
          </a:bodyPr>
          <a:lstStyle/>
          <a:p>
            <a:pPr>
              <a:lnSpc>
                <a:spcPct val="120000"/>
              </a:lnSpc>
            </a:pPr>
            <a:r>
              <a:rPr lang="en-US" dirty="0" smtClean="0"/>
              <a:t>Anticipatory Guidance as part of all adolescent encounters:  see 2008 </a:t>
            </a:r>
            <a:r>
              <a:rPr lang="en-US" dirty="0"/>
              <a:t>USPSTF Guidelines on </a:t>
            </a:r>
            <a:r>
              <a:rPr lang="en-US" dirty="0" smtClean="0"/>
              <a:t>sexually transmitted infection prevention</a:t>
            </a:r>
          </a:p>
          <a:p>
            <a:pPr>
              <a:lnSpc>
                <a:spcPct val="120000"/>
              </a:lnSpc>
            </a:pPr>
            <a:r>
              <a:rPr lang="en-US" dirty="0" smtClean="0"/>
              <a:t>Know local resources for intensive science-based prevention and risk reduction counseling </a:t>
            </a:r>
            <a:endParaRPr lang="en-US" dirty="0"/>
          </a:p>
          <a:p>
            <a:pPr>
              <a:lnSpc>
                <a:spcPct val="120000"/>
              </a:lnSpc>
            </a:pPr>
            <a:r>
              <a:rPr lang="en-US" dirty="0" smtClean="0"/>
              <a:t>Discuss </a:t>
            </a:r>
            <a:r>
              <a:rPr lang="en-US" dirty="0"/>
              <a:t>confidentiality </a:t>
            </a:r>
            <a:r>
              <a:rPr lang="en-US" dirty="0" smtClean="0"/>
              <a:t>(and exceptions) with </a:t>
            </a:r>
            <a:r>
              <a:rPr lang="en-US" dirty="0"/>
              <a:t>patient and parent at </a:t>
            </a:r>
            <a:r>
              <a:rPr lang="en-US" b="1" dirty="0"/>
              <a:t>first</a:t>
            </a:r>
            <a:r>
              <a:rPr lang="en-US" dirty="0"/>
              <a:t> visit as teen (or age 12</a:t>
            </a:r>
            <a:r>
              <a:rPr lang="en-US" dirty="0" smtClean="0"/>
              <a:t>+); provide privacy and identify confidential counseling and care resources</a:t>
            </a:r>
          </a:p>
          <a:p>
            <a:pPr>
              <a:lnSpc>
                <a:spcPct val="120000"/>
              </a:lnSpc>
            </a:pPr>
            <a:r>
              <a:rPr lang="en-US" dirty="0" smtClean="0"/>
              <a:t>Sample </a:t>
            </a:r>
            <a:r>
              <a:rPr lang="en-US" dirty="0"/>
              <a:t>adolescent billing and coding tips and case vignettes at </a:t>
            </a:r>
            <a:r>
              <a:rPr lang="en-US" dirty="0">
                <a:hlinkClick r:id="rId2"/>
              </a:rPr>
              <a:t>http://</a:t>
            </a:r>
            <a:r>
              <a:rPr lang="en-US" dirty="0" smtClean="0">
                <a:hlinkClick r:id="rId2"/>
              </a:rPr>
              <a:t>www.adolescenthealth.org/clinicalcare.htm</a:t>
            </a:r>
            <a:endParaRPr lang="en-US" dirty="0" smtClean="0"/>
          </a:p>
          <a:p>
            <a:endParaRPr lang="en-US" dirty="0"/>
          </a:p>
        </p:txBody>
      </p:sp>
      <p:sp>
        <p:nvSpPr>
          <p:cNvPr id="4" name="Slide Number Placeholder 3"/>
          <p:cNvSpPr>
            <a:spLocks noGrp="1"/>
          </p:cNvSpPr>
          <p:nvPr>
            <p:ph type="sldNum" sz="quarter" idx="12"/>
          </p:nvPr>
        </p:nvSpPr>
        <p:spPr/>
        <p:txBody>
          <a:bodyPr/>
          <a:lstStyle/>
          <a:p>
            <a:fld id="{A1A98CA5-3FCC-4559-9E2A-9D5A03E2EE47}" type="slidenum">
              <a:rPr lang="en-US" smtClean="0"/>
              <a:t>51</a:t>
            </a:fld>
            <a:endParaRPr lang="en-US"/>
          </a:p>
        </p:txBody>
      </p:sp>
    </p:spTree>
    <p:extLst>
      <p:ext uri="{BB962C8B-B14F-4D97-AF65-F5344CB8AC3E}">
        <p14:creationId xmlns:p14="http://schemas.microsoft.com/office/powerpoint/2010/main" val="2291218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4400" dirty="0" smtClean="0"/>
              <a:t>Coding Guide</a:t>
            </a:r>
            <a:endParaRPr lang="en-US" sz="4400" dirty="0"/>
          </a:p>
        </p:txBody>
      </p:sp>
      <p:sp>
        <p:nvSpPr>
          <p:cNvPr id="3" name="Content Placeholder 2"/>
          <p:cNvSpPr>
            <a:spLocks noGrp="1"/>
          </p:cNvSpPr>
          <p:nvPr>
            <p:ph idx="1"/>
          </p:nvPr>
        </p:nvSpPr>
        <p:spPr>
          <a:xfrm>
            <a:off x="457200" y="1066800"/>
            <a:ext cx="8229600" cy="4724401"/>
          </a:xfrm>
        </p:spPr>
        <p:txBody>
          <a:bodyPr>
            <a:normAutofit fontScale="77500" lnSpcReduction="20000"/>
          </a:bodyPr>
          <a:lstStyle/>
          <a:p>
            <a:pPr marL="0" indent="0">
              <a:buNone/>
            </a:pPr>
            <a:r>
              <a:rPr lang="en-US" dirty="0" smtClean="0"/>
              <a:t>Can use with RHCM CPT codes or problem visits or Preventive Medicine Codes (99381-99397, 99401-999412).</a:t>
            </a:r>
          </a:p>
          <a:p>
            <a:pPr marL="0" indent="0">
              <a:buNone/>
            </a:pPr>
            <a:r>
              <a:rPr lang="en-US" b="1" dirty="0" smtClean="0"/>
              <a:t>Screening</a:t>
            </a:r>
          </a:p>
          <a:p>
            <a:r>
              <a:rPr lang="en-US" dirty="0" smtClean="0"/>
              <a:t>V74.5: Screen for STI</a:t>
            </a:r>
          </a:p>
          <a:p>
            <a:r>
              <a:rPr lang="en-US" dirty="0" smtClean="0"/>
              <a:t>V01.6: Contact with or exposure to STI</a:t>
            </a:r>
          </a:p>
          <a:p>
            <a:r>
              <a:rPr lang="en-US" dirty="0" smtClean="0"/>
              <a:t>V65.45: Counseling on other STI (non-specific)</a:t>
            </a:r>
          </a:p>
          <a:p>
            <a:r>
              <a:rPr lang="en-US" dirty="0" smtClean="0"/>
              <a:t>V65.44: HIV counseling (if provided during the test or results visit)</a:t>
            </a:r>
          </a:p>
          <a:p>
            <a:r>
              <a:rPr lang="en-US" dirty="0" smtClean="0"/>
              <a:t>V73.89: Visit specifically for HIV testing  (special viral screening)</a:t>
            </a:r>
          </a:p>
          <a:p>
            <a:pPr marL="0" indent="0">
              <a:buNone/>
            </a:pPr>
            <a:r>
              <a:rPr lang="en-US" b="1" dirty="0" smtClean="0"/>
              <a:t>Rapid Test (POCT) in office (if billing for the test)</a:t>
            </a:r>
          </a:p>
          <a:p>
            <a:r>
              <a:rPr lang="en-US" dirty="0"/>
              <a:t>86703 </a:t>
            </a:r>
            <a:r>
              <a:rPr lang="en-US" dirty="0" smtClean="0"/>
              <a:t>+92 modifier (Antibody</a:t>
            </a:r>
            <a:r>
              <a:rPr lang="en-US" dirty="0"/>
              <a:t>; HIV-1 and HIV-2, single </a:t>
            </a:r>
            <a:r>
              <a:rPr lang="en-US" dirty="0" smtClean="0"/>
              <a:t>assay) </a:t>
            </a:r>
            <a:endParaRPr lang="en-US" dirty="0"/>
          </a:p>
          <a:p>
            <a:pPr marL="0" indent="0">
              <a:buNone/>
            </a:pPr>
            <a:r>
              <a:rPr lang="en-US" b="1" dirty="0" smtClean="0"/>
              <a:t>HIV </a:t>
            </a:r>
            <a:r>
              <a:rPr lang="en-US" b="1" dirty="0"/>
              <a:t>positive</a:t>
            </a:r>
          </a:p>
          <a:p>
            <a:r>
              <a:rPr lang="en-US" dirty="0"/>
              <a:t>V08: Asymptomatic </a:t>
            </a:r>
            <a:r>
              <a:rPr lang="en-US" dirty="0" smtClean="0"/>
              <a:t>HIV (positive results </a:t>
            </a:r>
            <a:endParaRPr lang="en-US" dirty="0"/>
          </a:p>
          <a:p>
            <a:r>
              <a:rPr lang="en-US" dirty="0"/>
              <a:t>042: HIV Disease (AIDS or </a:t>
            </a:r>
            <a:r>
              <a:rPr lang="en-US" dirty="0" smtClean="0"/>
              <a:t>symptomatic</a:t>
            </a:r>
          </a:p>
          <a:p>
            <a:pPr marL="0" indent="0">
              <a:buNone/>
            </a:pPr>
            <a:r>
              <a:rPr lang="en-US" b="1" dirty="0" smtClean="0"/>
              <a:t>HCV</a:t>
            </a:r>
          </a:p>
          <a:p>
            <a:r>
              <a:rPr lang="en-US" dirty="0" smtClean="0"/>
              <a:t>86803  (+92 modifier if rapid); </a:t>
            </a:r>
          </a:p>
          <a:p>
            <a:r>
              <a:rPr lang="en-US" dirty="0" smtClean="0"/>
              <a:t>Screening codes: 070 (symptoms), V69.8 (lifestyle), V02.6, V01.79</a:t>
            </a:r>
          </a:p>
          <a:p>
            <a:endParaRPr lang="en-US" dirty="0"/>
          </a:p>
        </p:txBody>
      </p:sp>
      <p:sp>
        <p:nvSpPr>
          <p:cNvPr id="4" name="Slide Number Placeholder 3"/>
          <p:cNvSpPr>
            <a:spLocks noGrp="1"/>
          </p:cNvSpPr>
          <p:nvPr>
            <p:ph type="sldNum" sz="quarter" idx="12"/>
          </p:nvPr>
        </p:nvSpPr>
        <p:spPr/>
        <p:txBody>
          <a:bodyPr/>
          <a:lstStyle/>
          <a:p>
            <a:fld id="{A1A98CA5-3FCC-4559-9E2A-9D5A03E2EE47}" type="slidenum">
              <a:rPr lang="en-US" smtClean="0"/>
              <a:t>52</a:t>
            </a:fld>
            <a:endParaRPr lang="en-US"/>
          </a:p>
        </p:txBody>
      </p:sp>
      <p:sp>
        <p:nvSpPr>
          <p:cNvPr id="5" name="TextBox 4"/>
          <p:cNvSpPr txBox="1"/>
          <p:nvPr/>
        </p:nvSpPr>
        <p:spPr>
          <a:xfrm>
            <a:off x="243840" y="5689600"/>
            <a:ext cx="8595360" cy="1415772"/>
          </a:xfrm>
          <a:prstGeom prst="rect">
            <a:avLst/>
          </a:prstGeom>
          <a:noFill/>
        </p:spPr>
        <p:txBody>
          <a:bodyPr wrap="square" rtlCol="0">
            <a:spAutoFit/>
          </a:bodyPr>
          <a:lstStyle/>
          <a:p>
            <a:endParaRPr lang="en-US" dirty="0" smtClean="0"/>
          </a:p>
          <a:p>
            <a:r>
              <a:rPr lang="en-US" dirty="0" smtClean="0"/>
              <a:t>Available at </a:t>
            </a:r>
            <a:r>
              <a:rPr lang="en-US" sz="1600" dirty="0" smtClean="0">
                <a:hlinkClick r:id="rId3"/>
              </a:rPr>
              <a:t>http://aahivm.org/images/stories/pdfs/brochure_reimburse_guide_routinehivtest.pdf</a:t>
            </a:r>
            <a:r>
              <a:rPr lang="en-US" sz="1600" dirty="0" smtClean="0"/>
              <a:t>. </a:t>
            </a:r>
          </a:p>
          <a:p>
            <a:r>
              <a:rPr lang="en-US" sz="1600" dirty="0" smtClean="0"/>
              <a:t>ICD-10 codes available in new 5/14/14 CDC </a:t>
            </a:r>
            <a:r>
              <a:rPr lang="en-US" sz="1600" dirty="0" err="1" smtClean="0"/>
              <a:t>PrEP</a:t>
            </a:r>
            <a:r>
              <a:rPr lang="en-US" sz="1600" dirty="0" smtClean="0"/>
              <a:t> guidelines (see refs)</a:t>
            </a:r>
          </a:p>
          <a:p>
            <a:endParaRPr lang="en-US" dirty="0"/>
          </a:p>
        </p:txBody>
      </p:sp>
    </p:spTree>
    <p:extLst>
      <p:ext uri="{BB962C8B-B14F-4D97-AF65-F5344CB8AC3E}">
        <p14:creationId xmlns:p14="http://schemas.microsoft.com/office/powerpoint/2010/main" val="682870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noAutofit/>
          </a:bodyPr>
          <a:lstStyle/>
          <a:p>
            <a:pPr>
              <a:lnSpc>
                <a:spcPct val="100000"/>
              </a:lnSpc>
            </a:pPr>
            <a:r>
              <a:rPr lang="en-US" sz="3600" dirty="0"/>
              <a:t>Readiness Steps</a:t>
            </a:r>
            <a:r>
              <a:rPr lang="en-US" sz="3600" dirty="0" smtClean="0"/>
              <a:t>: Make  </a:t>
            </a:r>
            <a:r>
              <a:rPr lang="en-US" sz="3600" dirty="0"/>
              <a:t>HIV Screening Routine in Your </a:t>
            </a:r>
            <a:r>
              <a:rPr lang="en-US" sz="3600" dirty="0" smtClean="0"/>
              <a:t>Practice or Program?</a:t>
            </a:r>
            <a:endParaRPr lang="en-US" sz="3600" dirty="0"/>
          </a:p>
        </p:txBody>
      </p:sp>
      <p:sp>
        <p:nvSpPr>
          <p:cNvPr id="3" name="Content Placeholder 2"/>
          <p:cNvSpPr>
            <a:spLocks noGrp="1"/>
          </p:cNvSpPr>
          <p:nvPr>
            <p:ph idx="1"/>
          </p:nvPr>
        </p:nvSpPr>
        <p:spPr>
          <a:xfrm>
            <a:off x="457200" y="1600200"/>
            <a:ext cx="8458200" cy="4953000"/>
          </a:xfrm>
        </p:spPr>
        <p:txBody>
          <a:bodyPr>
            <a:normAutofit fontScale="92500" lnSpcReduction="20000"/>
          </a:bodyPr>
          <a:lstStyle/>
          <a:p>
            <a:pPr marL="457200" indent="-457200">
              <a:buFont typeface="+mj-lt"/>
              <a:buAutoNum type="arabicPeriod"/>
            </a:pPr>
            <a:r>
              <a:rPr lang="en-US" sz="3600" dirty="0"/>
              <a:t>Know </a:t>
            </a:r>
            <a:r>
              <a:rPr lang="en-US" sz="3600" dirty="0" smtClean="0"/>
              <a:t>state laws, regulations </a:t>
            </a:r>
            <a:r>
              <a:rPr lang="en-US" sz="3600" dirty="0"/>
              <a:t>and institution policies </a:t>
            </a:r>
            <a:r>
              <a:rPr lang="en-US" sz="3600" dirty="0" smtClean="0"/>
              <a:t>re:  </a:t>
            </a:r>
            <a:r>
              <a:rPr lang="en-US" sz="3600" dirty="0"/>
              <a:t>consent, reporting and partner </a:t>
            </a:r>
            <a:r>
              <a:rPr lang="en-US" sz="3600" dirty="0" smtClean="0"/>
              <a:t>notification</a:t>
            </a:r>
            <a:endParaRPr lang="en-US" sz="3600" dirty="0"/>
          </a:p>
          <a:p>
            <a:pPr marL="0" indent="0">
              <a:buNone/>
            </a:pPr>
            <a:r>
              <a:rPr lang="en-US" sz="2900" i="1" dirty="0" smtClean="0"/>
              <a:t>(</a:t>
            </a:r>
            <a:r>
              <a:rPr lang="en-US" sz="2900" i="1" dirty="0"/>
              <a:t>National HIV/AIDS Clinicians’ Consultation Center </a:t>
            </a:r>
            <a:r>
              <a:rPr lang="en-US" sz="2900" i="1" dirty="0" smtClean="0"/>
              <a:t>web  resource):</a:t>
            </a:r>
          </a:p>
          <a:p>
            <a:pPr marL="0" indent="0">
              <a:buNone/>
            </a:pPr>
            <a:r>
              <a:rPr lang="en-US" sz="2900" b="1" dirty="0" smtClean="0">
                <a:hlinkClick r:id="rId3"/>
              </a:rPr>
              <a:t>http</a:t>
            </a:r>
            <a:r>
              <a:rPr lang="en-US" sz="2900" b="1" dirty="0">
                <a:hlinkClick r:id="rId3"/>
              </a:rPr>
              <a:t>://</a:t>
            </a:r>
            <a:r>
              <a:rPr lang="en-US" sz="2900" b="1" dirty="0" smtClean="0">
                <a:hlinkClick r:id="rId3"/>
              </a:rPr>
              <a:t>www.nccc.ucsf.edu/consultation_library/state_hiv_testing_laws</a:t>
            </a:r>
            <a:endParaRPr lang="en-US" sz="2900" b="1" dirty="0" smtClean="0"/>
          </a:p>
          <a:p>
            <a:pPr marL="0" indent="0">
              <a:buNone/>
            </a:pPr>
            <a:endParaRPr lang="en-US" sz="1800" b="1" dirty="0" smtClean="0"/>
          </a:p>
          <a:p>
            <a:pPr marL="514350" indent="-514350">
              <a:buFont typeface="+mj-lt"/>
              <a:buAutoNum type="arabicPeriod" startAt="2"/>
            </a:pPr>
            <a:r>
              <a:rPr lang="en-US" sz="3600" dirty="0" smtClean="0"/>
              <a:t>Discuss and choose </a:t>
            </a:r>
            <a:r>
              <a:rPr lang="en-US" sz="3600" dirty="0"/>
              <a:t>what </a:t>
            </a:r>
            <a:r>
              <a:rPr lang="en-US" sz="3600" dirty="0" smtClean="0"/>
              <a:t>test(s) </a:t>
            </a:r>
            <a:r>
              <a:rPr lang="en-US" sz="3600" dirty="0"/>
              <a:t>you will offer </a:t>
            </a:r>
            <a:r>
              <a:rPr lang="en-US" sz="3600" dirty="0" smtClean="0"/>
              <a:t>and </a:t>
            </a:r>
            <a:r>
              <a:rPr lang="en-US" sz="3600" dirty="0"/>
              <a:t>how to document and fund the </a:t>
            </a:r>
            <a:r>
              <a:rPr lang="en-US" sz="3600" dirty="0" smtClean="0"/>
              <a:t>test and/or link youth to free testing sites by referral or co-location</a:t>
            </a:r>
            <a:endParaRPr lang="en-US" sz="3600" dirty="0"/>
          </a:p>
          <a:p>
            <a:pPr marL="457200" indent="-457200">
              <a:buFont typeface="+mj-lt"/>
              <a:buAutoNum type="arabicPeriod" startAt="2"/>
            </a:pPr>
            <a:endParaRPr lang="en-US" b="1" dirty="0"/>
          </a:p>
          <a:p>
            <a:endParaRPr lang="en-US" dirty="0"/>
          </a:p>
        </p:txBody>
      </p:sp>
      <p:sp>
        <p:nvSpPr>
          <p:cNvPr id="4" name="Slide Number Placeholder 3"/>
          <p:cNvSpPr>
            <a:spLocks noGrp="1"/>
          </p:cNvSpPr>
          <p:nvPr>
            <p:ph type="sldNum" sz="quarter" idx="12"/>
          </p:nvPr>
        </p:nvSpPr>
        <p:spPr/>
        <p:txBody>
          <a:bodyPr/>
          <a:lstStyle/>
          <a:p>
            <a:fld id="{A1A98CA5-3FCC-4559-9E2A-9D5A03E2EE47}" type="slidenum">
              <a:rPr lang="en-US" smtClean="0"/>
              <a:t>53</a:t>
            </a:fld>
            <a:endParaRPr lang="en-US" dirty="0"/>
          </a:p>
        </p:txBody>
      </p:sp>
    </p:spTree>
    <p:extLst>
      <p:ext uri="{BB962C8B-B14F-4D97-AF65-F5344CB8AC3E}">
        <p14:creationId xmlns:p14="http://schemas.microsoft.com/office/powerpoint/2010/main" val="1200886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295400"/>
          </a:xfrm>
        </p:spPr>
        <p:txBody>
          <a:bodyPr/>
          <a:lstStyle/>
          <a:p>
            <a:pPr>
              <a:lnSpc>
                <a:spcPct val="100000"/>
              </a:lnSpc>
            </a:pPr>
            <a:r>
              <a:rPr lang="en-US" sz="4400" dirty="0" smtClean="0"/>
              <a:t>What Technology is Available?</a:t>
            </a:r>
            <a:br>
              <a:rPr lang="en-US" sz="4400" dirty="0" smtClean="0"/>
            </a:br>
            <a:r>
              <a:rPr lang="en-US" sz="3600" dirty="0" smtClean="0"/>
              <a:t>(and What’s at Your Lab?)</a:t>
            </a:r>
            <a:endParaRPr lang="en-US" sz="3600" dirty="0"/>
          </a:p>
        </p:txBody>
      </p:sp>
      <p:sp>
        <p:nvSpPr>
          <p:cNvPr id="4" name="Content Placeholder 3"/>
          <p:cNvSpPr>
            <a:spLocks noGrp="1"/>
          </p:cNvSpPr>
          <p:nvPr>
            <p:ph idx="1"/>
          </p:nvPr>
        </p:nvSpPr>
        <p:spPr>
          <a:xfrm>
            <a:off x="457200" y="1524000"/>
            <a:ext cx="8229600" cy="5029200"/>
          </a:xfrm>
        </p:spPr>
        <p:txBody>
          <a:bodyPr>
            <a:normAutofit fontScale="92500" lnSpcReduction="10000"/>
          </a:bodyPr>
          <a:lstStyle/>
          <a:p>
            <a:r>
              <a:rPr lang="en-US" dirty="0" smtClean="0"/>
              <a:t>Preferred non-rapid test is now a 4</a:t>
            </a:r>
            <a:r>
              <a:rPr lang="en-US" baseline="30000" dirty="0" smtClean="0"/>
              <a:t>th</a:t>
            </a:r>
            <a:r>
              <a:rPr lang="en-US" dirty="0" smtClean="0"/>
              <a:t> generation Antigen/Antibody test (p24 </a:t>
            </a:r>
            <a:r>
              <a:rPr lang="en-US" dirty="0"/>
              <a:t>Antigen if negative </a:t>
            </a:r>
            <a:r>
              <a:rPr lang="en-US" dirty="0" smtClean="0"/>
              <a:t>HIV1 and HIV 2 Antibody</a:t>
            </a:r>
            <a:r>
              <a:rPr lang="en-US" dirty="0"/>
              <a:t>) detects </a:t>
            </a:r>
            <a:r>
              <a:rPr lang="en-US" dirty="0" smtClean="0"/>
              <a:t>HIV after </a:t>
            </a:r>
            <a:r>
              <a:rPr lang="en-US" dirty="0"/>
              <a:t>2-3 </a:t>
            </a:r>
            <a:r>
              <a:rPr lang="en-US" dirty="0" smtClean="0"/>
              <a:t>weeks. No confirmation required, if positive.</a:t>
            </a:r>
            <a:endParaRPr lang="en-US" dirty="0"/>
          </a:p>
          <a:p>
            <a:r>
              <a:rPr lang="en-US" dirty="0" smtClean="0"/>
              <a:t>Antibody immunoassay  (3</a:t>
            </a:r>
            <a:r>
              <a:rPr lang="en-US" baseline="30000" dirty="0" smtClean="0"/>
              <a:t>rd</a:t>
            </a:r>
            <a:r>
              <a:rPr lang="en-US" dirty="0" smtClean="0"/>
              <a:t> generation)</a:t>
            </a:r>
            <a:endParaRPr lang="en-US" dirty="0"/>
          </a:p>
          <a:p>
            <a:pPr lvl="1"/>
            <a:r>
              <a:rPr lang="en-US" sz="2200" dirty="0"/>
              <a:t>EIA or CIA (HIV 1 / 2)</a:t>
            </a:r>
          </a:p>
          <a:p>
            <a:pPr lvl="1"/>
            <a:r>
              <a:rPr lang="en-US" sz="2200" dirty="0" smtClean="0"/>
              <a:t>Requires Reflex </a:t>
            </a:r>
            <a:r>
              <a:rPr lang="en-US" sz="2200" dirty="0"/>
              <a:t>Western </a:t>
            </a:r>
            <a:r>
              <a:rPr lang="en-US" sz="2200" dirty="0" smtClean="0"/>
              <a:t>Blot (may be </a:t>
            </a:r>
            <a:r>
              <a:rPr lang="en-US" sz="2200" dirty="0" err="1" smtClean="0"/>
              <a:t>pos</a:t>
            </a:r>
            <a:r>
              <a:rPr lang="en-US" sz="2200" dirty="0" smtClean="0"/>
              <a:t>, </a:t>
            </a:r>
            <a:r>
              <a:rPr lang="en-US" sz="2200" dirty="0" err="1" smtClean="0"/>
              <a:t>neg</a:t>
            </a:r>
            <a:r>
              <a:rPr lang="en-US" sz="2200" dirty="0" smtClean="0"/>
              <a:t> or </a:t>
            </a:r>
            <a:r>
              <a:rPr lang="en-US" sz="2200" dirty="0" err="1" smtClean="0"/>
              <a:t>Indet</a:t>
            </a:r>
            <a:r>
              <a:rPr lang="en-US" sz="2200" dirty="0" smtClean="0"/>
              <a:t>)</a:t>
            </a:r>
          </a:p>
          <a:p>
            <a:r>
              <a:rPr lang="en-US" dirty="0"/>
              <a:t>Rapid Testing (6 now licensed; 4 POCT)</a:t>
            </a:r>
          </a:p>
          <a:p>
            <a:pPr lvl="1"/>
            <a:r>
              <a:rPr lang="en-US" sz="2200" dirty="0"/>
              <a:t>Requires CLIA </a:t>
            </a:r>
            <a:r>
              <a:rPr lang="en-US" sz="2200" dirty="0" smtClean="0"/>
              <a:t>waiver, QC protocols. Preliminary </a:t>
            </a:r>
            <a:r>
              <a:rPr lang="en-US" sz="2200" dirty="0"/>
              <a:t>results in 10-20 minutes, if reactive</a:t>
            </a:r>
            <a:r>
              <a:rPr lang="en-US" sz="2200" dirty="0">
                <a:sym typeface="Wingdings" pitchFamily="2" charset="2"/>
              </a:rPr>
              <a:t></a:t>
            </a:r>
            <a:endParaRPr lang="en-US" sz="2200" dirty="0"/>
          </a:p>
          <a:p>
            <a:pPr lvl="1"/>
            <a:r>
              <a:rPr lang="en-US" sz="2200" dirty="0"/>
              <a:t>C</a:t>
            </a:r>
            <a:r>
              <a:rPr lang="en-US" sz="2200" dirty="0" smtClean="0"/>
              <a:t>onfirmatory test (preferably 4</a:t>
            </a:r>
            <a:r>
              <a:rPr lang="en-US" sz="2200" baseline="30000" dirty="0" smtClean="0"/>
              <a:t>th</a:t>
            </a:r>
            <a:r>
              <a:rPr lang="en-US" sz="2200" dirty="0" smtClean="0"/>
              <a:t> Gen), </a:t>
            </a:r>
            <a:r>
              <a:rPr lang="en-US" sz="2200" dirty="0"/>
              <a:t>very </a:t>
            </a:r>
            <a:r>
              <a:rPr lang="en-US" sz="2200" dirty="0" smtClean="0"/>
              <a:t>sensitive</a:t>
            </a:r>
          </a:p>
          <a:p>
            <a:r>
              <a:rPr lang="en-US" dirty="0" smtClean="0"/>
              <a:t>Home Rapid Testing: </a:t>
            </a:r>
            <a:r>
              <a:rPr lang="en-US" dirty="0" err="1" smtClean="0"/>
              <a:t>OraQuick</a:t>
            </a:r>
            <a:r>
              <a:rPr lang="en-US" dirty="0" smtClean="0"/>
              <a:t> </a:t>
            </a:r>
            <a:r>
              <a:rPr lang="en-US" dirty="0"/>
              <a:t>In-Home HIV Test (approved July 2012) for </a:t>
            </a:r>
            <a:r>
              <a:rPr lang="en-US" b="1" dirty="0"/>
              <a:t>age </a:t>
            </a:r>
            <a:r>
              <a:rPr lang="en-US" b="1" u="sng" dirty="0"/>
              <a:t>&gt;</a:t>
            </a:r>
            <a:r>
              <a:rPr lang="en-US" b="1" dirty="0"/>
              <a:t>17</a:t>
            </a:r>
            <a:r>
              <a:rPr lang="en-US" dirty="0"/>
              <a:t>.</a:t>
            </a:r>
          </a:p>
          <a:p>
            <a:pPr lvl="1"/>
            <a:r>
              <a:rPr lang="en-US" sz="2200" dirty="0"/>
              <a:t>Like a POCT rapid test, confirmatory </a:t>
            </a:r>
            <a:endParaRPr lang="en-US" sz="2200" dirty="0" smtClean="0"/>
          </a:p>
          <a:p>
            <a:pPr marL="457200" lvl="1" indent="0">
              <a:buNone/>
            </a:pPr>
            <a:r>
              <a:rPr lang="en-US" sz="2200" dirty="0" smtClean="0"/>
              <a:t>    test (</a:t>
            </a:r>
            <a:r>
              <a:rPr lang="en-US" sz="2200" dirty="0"/>
              <a:t>and support) essential</a:t>
            </a:r>
          </a:p>
          <a:p>
            <a:endParaRPr lang="en-US" sz="29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638800"/>
            <a:ext cx="2286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52565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lstStyle/>
          <a:p>
            <a:r>
              <a:rPr lang="en-US" dirty="0" smtClean="0"/>
              <a:t>What Mode of Testing is Available?</a:t>
            </a:r>
            <a:endParaRPr lang="en-US" dirty="0"/>
          </a:p>
        </p:txBody>
      </p:sp>
      <p:sp>
        <p:nvSpPr>
          <p:cNvPr id="3" name="Text Placeholder 2"/>
          <p:cNvSpPr>
            <a:spLocks noGrp="1"/>
          </p:cNvSpPr>
          <p:nvPr>
            <p:ph type="body" idx="1"/>
          </p:nvPr>
        </p:nvSpPr>
        <p:spPr/>
        <p:txBody>
          <a:bodyPr/>
          <a:lstStyle/>
          <a:p>
            <a:r>
              <a:rPr lang="en-US" b="1" dirty="0" smtClean="0"/>
              <a:t>Routine medical</a:t>
            </a:r>
            <a:endParaRPr lang="en-US" b="1" dirty="0"/>
          </a:p>
        </p:txBody>
      </p:sp>
      <p:sp>
        <p:nvSpPr>
          <p:cNvPr id="4" name="Text Placeholder 3"/>
          <p:cNvSpPr>
            <a:spLocks noGrp="1"/>
          </p:cNvSpPr>
          <p:nvPr>
            <p:ph type="body" sz="quarter" idx="3"/>
          </p:nvPr>
        </p:nvSpPr>
        <p:spPr/>
        <p:txBody>
          <a:bodyPr/>
          <a:lstStyle/>
          <a:p>
            <a:r>
              <a:rPr lang="en-US" b="1" dirty="0" smtClean="0"/>
              <a:t>Publicly funded</a:t>
            </a:r>
            <a:endParaRPr lang="en-US" b="1" dirty="0"/>
          </a:p>
        </p:txBody>
      </p:sp>
      <p:sp>
        <p:nvSpPr>
          <p:cNvPr id="5" name="Content Placeholder 4"/>
          <p:cNvSpPr>
            <a:spLocks noGrp="1"/>
          </p:cNvSpPr>
          <p:nvPr>
            <p:ph sz="quarter" idx="13"/>
          </p:nvPr>
        </p:nvSpPr>
        <p:spPr>
          <a:xfrm>
            <a:off x="457200" y="2212848"/>
            <a:ext cx="4114800" cy="4264152"/>
          </a:xfrm>
          <a:solidFill>
            <a:schemeClr val="accent2">
              <a:lumMod val="20000"/>
              <a:lumOff val="80000"/>
            </a:schemeClr>
          </a:solidFill>
        </p:spPr>
        <p:txBody>
          <a:bodyPr>
            <a:noAutofit/>
          </a:bodyPr>
          <a:lstStyle/>
          <a:p>
            <a:r>
              <a:rPr lang="en-US" dirty="0" smtClean="0"/>
              <a:t>Provider ordered tests </a:t>
            </a:r>
          </a:p>
          <a:p>
            <a:pPr lvl="1"/>
            <a:r>
              <a:rPr lang="en-US" sz="2000" dirty="0" smtClean="0"/>
              <a:t>In office rapid POCT</a:t>
            </a:r>
          </a:p>
          <a:p>
            <a:pPr lvl="1"/>
            <a:r>
              <a:rPr lang="en-US" sz="2000" dirty="0" smtClean="0"/>
              <a:t>In house lab</a:t>
            </a:r>
          </a:p>
          <a:p>
            <a:pPr lvl="1"/>
            <a:r>
              <a:rPr lang="en-US" sz="2000" dirty="0" smtClean="0"/>
              <a:t>Reference lab</a:t>
            </a:r>
          </a:p>
          <a:p>
            <a:r>
              <a:rPr lang="en-US" dirty="0" smtClean="0"/>
              <a:t>Opt-out screenings offered by support staff at urgent or well visits</a:t>
            </a:r>
          </a:p>
          <a:p>
            <a:r>
              <a:rPr lang="en-US" dirty="0" smtClean="0"/>
              <a:t>Payment, insurance, confidentiality issues</a:t>
            </a:r>
          </a:p>
          <a:p>
            <a:r>
              <a:rPr lang="en-US" dirty="0" smtClean="0"/>
              <a:t>Know which test(s) are offered</a:t>
            </a:r>
            <a:endParaRPr lang="en-US" dirty="0"/>
          </a:p>
        </p:txBody>
      </p:sp>
      <p:sp>
        <p:nvSpPr>
          <p:cNvPr id="6" name="Content Placeholder 5"/>
          <p:cNvSpPr>
            <a:spLocks noGrp="1"/>
          </p:cNvSpPr>
          <p:nvPr>
            <p:ph sz="quarter" idx="14"/>
          </p:nvPr>
        </p:nvSpPr>
        <p:spPr>
          <a:xfrm>
            <a:off x="4572000" y="2212848"/>
            <a:ext cx="4267200" cy="4264152"/>
          </a:xfrm>
          <a:solidFill>
            <a:schemeClr val="bg2"/>
          </a:solidFill>
        </p:spPr>
        <p:txBody>
          <a:bodyPr>
            <a:normAutofit lnSpcReduction="10000"/>
          </a:bodyPr>
          <a:lstStyle/>
          <a:p>
            <a:r>
              <a:rPr lang="en-US" dirty="0" smtClean="0"/>
              <a:t>Now mainly 4</a:t>
            </a:r>
            <a:r>
              <a:rPr lang="en-US" baseline="30000" dirty="0" smtClean="0"/>
              <a:t>th</a:t>
            </a:r>
            <a:r>
              <a:rPr lang="en-US" dirty="0" smtClean="0"/>
              <a:t> generation to improve surveillance for acute HIV</a:t>
            </a:r>
          </a:p>
          <a:p>
            <a:r>
              <a:rPr lang="en-US" dirty="0" smtClean="0"/>
              <a:t>Integrated screening models (PICSR)</a:t>
            </a:r>
          </a:p>
          <a:p>
            <a:r>
              <a:rPr lang="en-US" dirty="0" smtClean="0"/>
              <a:t>Combined screening for HCV and HIV (MA)</a:t>
            </a:r>
          </a:p>
          <a:p>
            <a:r>
              <a:rPr lang="en-US" dirty="0" smtClean="0"/>
              <a:t>Know resources:</a:t>
            </a:r>
          </a:p>
          <a:p>
            <a:pPr marL="0" indent="0">
              <a:buNone/>
            </a:pPr>
            <a:r>
              <a:rPr lang="en-US" sz="2000" dirty="0" smtClean="0">
                <a:hlinkClick r:id="rId3"/>
              </a:rPr>
              <a:t>http://www. gettested.cdc.gov/</a:t>
            </a:r>
            <a:endParaRPr lang="en-US" sz="2000" dirty="0" smtClean="0"/>
          </a:p>
          <a:p>
            <a:pPr marL="0" indent="0">
              <a:buNone/>
            </a:pPr>
            <a:r>
              <a:rPr lang="en-US" sz="2000" dirty="0">
                <a:hlinkClick r:id="rId4"/>
              </a:rPr>
              <a:t>http://www.cdc.gov/actagainstaids</a:t>
            </a:r>
            <a:r>
              <a:rPr lang="en-US" sz="2000" dirty="0" smtClean="0">
                <a:hlinkClick r:id="rId4"/>
              </a:rPr>
              <a:t>/</a:t>
            </a:r>
            <a:endParaRPr lang="en-US" sz="2000" dirty="0" smtClean="0"/>
          </a:p>
          <a:p>
            <a:pPr marL="0" indent="0">
              <a:buNone/>
            </a:pPr>
            <a:endParaRPr lang="en-US" sz="2000" dirty="0"/>
          </a:p>
        </p:txBody>
      </p:sp>
    </p:spTree>
    <p:extLst>
      <p:ext uri="{BB962C8B-B14F-4D97-AF65-F5344CB8AC3E}">
        <p14:creationId xmlns:p14="http://schemas.microsoft.com/office/powerpoint/2010/main" val="26997456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fontScale="90000"/>
          </a:bodyPr>
          <a:lstStyle/>
          <a:p>
            <a:pPr>
              <a:lnSpc>
                <a:spcPct val="100000"/>
              </a:lnSpc>
            </a:pPr>
            <a:r>
              <a:rPr lang="en-US" sz="3600" dirty="0" smtClean="0"/>
              <a:t>How to Make  HIV/HCV Screening Routine? Bring it UP!</a:t>
            </a:r>
            <a:endParaRPr lang="en-US" sz="3600" dirty="0"/>
          </a:p>
        </p:txBody>
      </p:sp>
      <p:sp>
        <p:nvSpPr>
          <p:cNvPr id="3" name="Content Placeholder 2"/>
          <p:cNvSpPr>
            <a:spLocks noGrp="1"/>
          </p:cNvSpPr>
          <p:nvPr>
            <p:ph idx="1"/>
          </p:nvPr>
        </p:nvSpPr>
        <p:spPr>
          <a:xfrm>
            <a:off x="457200" y="1371600"/>
            <a:ext cx="8229600" cy="5181600"/>
          </a:xfrm>
        </p:spPr>
        <p:txBody>
          <a:bodyPr>
            <a:normAutofit/>
          </a:bodyPr>
          <a:lstStyle/>
          <a:p>
            <a:r>
              <a:rPr lang="en-US" sz="2800" dirty="0" smtClean="0"/>
              <a:t>Research local HIV/AIDS care and service providers and youth-friendly HIV specialists and support providers</a:t>
            </a:r>
          </a:p>
          <a:p>
            <a:pPr marL="400050" lvl="1" indent="0">
              <a:buNone/>
            </a:pPr>
            <a:r>
              <a:rPr lang="en-US" sz="2000" dirty="0" smtClean="0"/>
              <a:t>Resources: Ryan White funded programs, HIV Specialist registries: American Academy of HIV Medicine (AAHIVM), and HIV Medical Association (HIVMA) websites </a:t>
            </a:r>
            <a:r>
              <a:rPr lang="en-US" sz="2000" dirty="0" smtClean="0">
                <a:hlinkClick r:id="rId2"/>
              </a:rPr>
              <a:t>http</a:t>
            </a:r>
            <a:r>
              <a:rPr lang="en-US" sz="2000" dirty="0">
                <a:hlinkClick r:id="rId2"/>
              </a:rPr>
              <a:t>://</a:t>
            </a:r>
            <a:r>
              <a:rPr lang="en-US" sz="2000" dirty="0" smtClean="0">
                <a:hlinkClick r:id="rId2"/>
              </a:rPr>
              <a:t>hab.hrsa.gov/gethelp/index.html</a:t>
            </a:r>
            <a:r>
              <a:rPr lang="en-US" sz="2000" dirty="0" smtClean="0"/>
              <a:t> and the </a:t>
            </a:r>
            <a:r>
              <a:rPr lang="en-US" sz="2000" dirty="0" smtClean="0">
                <a:hlinkClick r:id="rId3"/>
              </a:rPr>
              <a:t>www.aids.gov</a:t>
            </a:r>
            <a:r>
              <a:rPr lang="en-US" sz="2000" dirty="0" smtClean="0"/>
              <a:t>  locater can identify local resources</a:t>
            </a:r>
          </a:p>
          <a:p>
            <a:pPr marL="457200" indent="-457200"/>
            <a:r>
              <a:rPr lang="en-US" sz="2800" dirty="0" smtClean="0"/>
              <a:t>Contact local publicly funded HIV and HCV screening and care providers to learn how to access screening and /or services quickly (and their comfort with youth)</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A1A98CA5-3FCC-4559-9E2A-9D5A03E2EE47}" type="slidenum">
              <a:rPr lang="en-US" smtClean="0"/>
              <a:t>56</a:t>
            </a:fld>
            <a:endParaRPr lang="en-US"/>
          </a:p>
        </p:txBody>
      </p:sp>
    </p:spTree>
    <p:extLst>
      <p:ext uri="{BB962C8B-B14F-4D97-AF65-F5344CB8AC3E}">
        <p14:creationId xmlns:p14="http://schemas.microsoft.com/office/powerpoint/2010/main" val="3399335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fontScale="90000"/>
          </a:bodyPr>
          <a:lstStyle/>
          <a:p>
            <a:pPr>
              <a:lnSpc>
                <a:spcPct val="100000"/>
              </a:lnSpc>
            </a:pPr>
            <a:r>
              <a:rPr lang="en-US" sz="3600" dirty="0" smtClean="0"/>
              <a:t>How to Make  HIV, HCV  Screening, Prevention and Linkage to Care Routine?</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Plan/develop </a:t>
            </a:r>
            <a:r>
              <a:rPr lang="en-US" dirty="0"/>
              <a:t>a referral process for: </a:t>
            </a:r>
            <a:r>
              <a:rPr lang="en-US" dirty="0" smtClean="0"/>
              <a:t>linkage </a:t>
            </a:r>
            <a:r>
              <a:rPr lang="en-US" dirty="0"/>
              <a:t>to care and treatment, support, partner notification and mental </a:t>
            </a:r>
            <a:r>
              <a:rPr lang="en-US" dirty="0" smtClean="0"/>
              <a:t>health, substance abuse services</a:t>
            </a:r>
          </a:p>
          <a:p>
            <a:endParaRPr lang="en-US" dirty="0"/>
          </a:p>
          <a:p>
            <a:r>
              <a:rPr lang="en-US" dirty="0"/>
              <a:t>Use a negative test as a trigger for risk </a:t>
            </a:r>
            <a:r>
              <a:rPr lang="en-US" dirty="0" smtClean="0"/>
              <a:t>reduction; some </a:t>
            </a:r>
            <a:r>
              <a:rPr lang="en-US" dirty="0"/>
              <a:t>clients need intensive prevention </a:t>
            </a:r>
            <a:r>
              <a:rPr lang="en-US" dirty="0" smtClean="0"/>
              <a:t>(including behavioral </a:t>
            </a:r>
            <a:r>
              <a:rPr lang="en-US" dirty="0"/>
              <a:t>or biologic such as </a:t>
            </a:r>
            <a:r>
              <a:rPr lang="en-US" dirty="0" err="1"/>
              <a:t>nPEP</a:t>
            </a:r>
            <a:r>
              <a:rPr lang="en-US" dirty="0"/>
              <a:t>, </a:t>
            </a:r>
            <a:r>
              <a:rPr lang="en-US" dirty="0" err="1" smtClean="0"/>
              <a:t>PrEP</a:t>
            </a:r>
            <a:r>
              <a:rPr lang="en-US" dirty="0" smtClean="0"/>
              <a:t>, needle exchange)</a:t>
            </a:r>
          </a:p>
          <a:p>
            <a:endParaRPr lang="en-US" dirty="0"/>
          </a:p>
          <a:p>
            <a:r>
              <a:rPr lang="en-US" dirty="0" smtClean="0"/>
              <a:t>Behavioral health services can incorporate and normalize prevention and referral for screening and care</a:t>
            </a:r>
            <a:endParaRPr lang="en-US" dirty="0"/>
          </a:p>
          <a:p>
            <a:endParaRPr lang="en-US" dirty="0"/>
          </a:p>
        </p:txBody>
      </p:sp>
      <p:sp>
        <p:nvSpPr>
          <p:cNvPr id="4" name="Slide Number Placeholder 3"/>
          <p:cNvSpPr>
            <a:spLocks noGrp="1"/>
          </p:cNvSpPr>
          <p:nvPr>
            <p:ph type="sldNum" sz="quarter" idx="12"/>
          </p:nvPr>
        </p:nvSpPr>
        <p:spPr/>
        <p:txBody>
          <a:bodyPr/>
          <a:lstStyle/>
          <a:p>
            <a:fld id="{57C536FD-2A6B-44DD-A8F4-8E7E3D6A1D5A}" type="slidenum">
              <a:rPr lang="en-US" smtClean="0"/>
              <a:t>57</a:t>
            </a:fld>
            <a:endParaRPr lang="en-US"/>
          </a:p>
        </p:txBody>
      </p:sp>
    </p:spTree>
    <p:extLst>
      <p:ext uri="{BB962C8B-B14F-4D97-AF65-F5344CB8AC3E}">
        <p14:creationId xmlns:p14="http://schemas.microsoft.com/office/powerpoint/2010/main" val="1655303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MA Public Health Approaches</a:t>
            </a:r>
            <a:endParaRPr lang="en-US" sz="4400" dirty="0"/>
          </a:p>
        </p:txBody>
      </p:sp>
      <p:sp>
        <p:nvSpPr>
          <p:cNvPr id="3" name="Content Placeholder 2"/>
          <p:cNvSpPr>
            <a:spLocks noGrp="1"/>
          </p:cNvSpPr>
          <p:nvPr>
            <p:ph idx="1"/>
          </p:nvPr>
        </p:nvSpPr>
        <p:spPr/>
        <p:txBody>
          <a:bodyPr>
            <a:normAutofit/>
          </a:bodyPr>
          <a:lstStyle/>
          <a:p>
            <a:r>
              <a:rPr lang="en-US" sz="3200" dirty="0" smtClean="0"/>
              <a:t>Phasing out public health funding of Rapid Testing</a:t>
            </a:r>
          </a:p>
          <a:p>
            <a:r>
              <a:rPr lang="en-US" sz="3200" dirty="0" smtClean="0"/>
              <a:t>Linking HIV 4</a:t>
            </a:r>
            <a:r>
              <a:rPr lang="en-US" sz="3200" baseline="30000" dirty="0" smtClean="0"/>
              <a:t>th</a:t>
            </a:r>
            <a:r>
              <a:rPr lang="en-US" sz="3200" dirty="0" smtClean="0"/>
              <a:t> generation and Hepatitis C Antibody testing</a:t>
            </a:r>
          </a:p>
          <a:p>
            <a:r>
              <a:rPr lang="en-US" sz="3200" dirty="0" smtClean="0"/>
              <a:t>Should more rapidly identify new positives and allow planning for care and treatment capacity</a:t>
            </a:r>
          </a:p>
          <a:p>
            <a:r>
              <a:rPr lang="en-US" sz="3200" dirty="0" smtClean="0"/>
              <a:t>What is happening in your state?</a:t>
            </a:r>
            <a:endParaRPr lang="en-US" sz="3200" dirty="0"/>
          </a:p>
        </p:txBody>
      </p:sp>
      <p:sp>
        <p:nvSpPr>
          <p:cNvPr id="4" name="Slide Number Placeholder 3"/>
          <p:cNvSpPr>
            <a:spLocks noGrp="1"/>
          </p:cNvSpPr>
          <p:nvPr>
            <p:ph type="sldNum" sz="quarter" idx="12"/>
          </p:nvPr>
        </p:nvSpPr>
        <p:spPr/>
        <p:txBody>
          <a:bodyPr/>
          <a:lstStyle/>
          <a:p>
            <a:fld id="{F189695A-FEA4-4C98-9712-F3C86135C219}" type="slidenum">
              <a:rPr lang="en-US" smtClean="0"/>
              <a:t>58</a:t>
            </a:fld>
            <a:endParaRPr lang="en-US"/>
          </a:p>
        </p:txBody>
      </p:sp>
    </p:spTree>
    <p:extLst>
      <p:ext uri="{BB962C8B-B14F-4D97-AF65-F5344CB8AC3E}">
        <p14:creationId xmlns:p14="http://schemas.microsoft.com/office/powerpoint/2010/main" val="7298603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noAutofit/>
          </a:bodyPr>
          <a:lstStyle/>
          <a:p>
            <a:pPr>
              <a:lnSpc>
                <a:spcPct val="100000"/>
              </a:lnSpc>
            </a:pPr>
            <a:r>
              <a:rPr lang="en-US" sz="4000" dirty="0" smtClean="0"/>
              <a:t>Incorporate Risk Assessment and STI/ Hepatitis C Screening and Treatment into Urgent Care and Sexual Health Services</a:t>
            </a:r>
            <a:endParaRPr lang="en-US" sz="4000" dirty="0"/>
          </a:p>
        </p:txBody>
      </p:sp>
      <p:sp>
        <p:nvSpPr>
          <p:cNvPr id="3" name="Content Placeholder 2"/>
          <p:cNvSpPr>
            <a:spLocks noGrp="1"/>
          </p:cNvSpPr>
          <p:nvPr>
            <p:ph idx="1"/>
          </p:nvPr>
        </p:nvSpPr>
        <p:spPr>
          <a:xfrm>
            <a:off x="457200" y="3200400"/>
            <a:ext cx="8229600" cy="3200400"/>
          </a:xfrm>
        </p:spPr>
        <p:txBody>
          <a:bodyPr/>
          <a:lstStyle/>
          <a:p>
            <a:r>
              <a:rPr lang="en-US" dirty="0" smtClean="0"/>
              <a:t>STI screening or Family Planning an opportunity for behavior-specific prevention</a:t>
            </a:r>
          </a:p>
          <a:p>
            <a:r>
              <a:rPr lang="en-US" dirty="0" smtClean="0"/>
              <a:t>Identification and treatment of STI (including </a:t>
            </a:r>
            <a:r>
              <a:rPr lang="en-US" dirty="0" err="1" smtClean="0"/>
              <a:t>extragenital</a:t>
            </a:r>
            <a:r>
              <a:rPr lang="en-US" dirty="0" smtClean="0"/>
              <a:t> STI) decreases transmission risk</a:t>
            </a:r>
          </a:p>
          <a:p>
            <a:r>
              <a:rPr lang="en-US" dirty="0" smtClean="0"/>
              <a:t>Risk assessment for substance use aids harm reduction</a:t>
            </a:r>
          </a:p>
          <a:p>
            <a:r>
              <a:rPr lang="en-US" dirty="0" smtClean="0"/>
              <a:t>Counsel about NPEP and </a:t>
            </a:r>
            <a:r>
              <a:rPr lang="en-US" dirty="0" err="1" smtClean="0"/>
              <a:t>PrEP</a:t>
            </a:r>
            <a:r>
              <a:rPr lang="en-US" dirty="0" smtClean="0"/>
              <a:t> when applicable </a:t>
            </a:r>
          </a:p>
          <a:p>
            <a:endParaRPr lang="en-US" dirty="0"/>
          </a:p>
        </p:txBody>
      </p:sp>
      <p:sp>
        <p:nvSpPr>
          <p:cNvPr id="4" name="Slide Number Placeholder 3"/>
          <p:cNvSpPr>
            <a:spLocks noGrp="1"/>
          </p:cNvSpPr>
          <p:nvPr>
            <p:ph type="sldNum" sz="quarter" idx="12"/>
          </p:nvPr>
        </p:nvSpPr>
        <p:spPr/>
        <p:txBody>
          <a:bodyPr/>
          <a:lstStyle/>
          <a:p>
            <a:fld id="{57C536FD-2A6B-44DD-A8F4-8E7E3D6A1D5A}" type="slidenum">
              <a:rPr lang="en-US" smtClean="0"/>
              <a:t>59</a:t>
            </a:fld>
            <a:endParaRPr lang="en-US"/>
          </a:p>
        </p:txBody>
      </p:sp>
    </p:spTree>
    <p:extLst>
      <p:ext uri="{BB962C8B-B14F-4D97-AF65-F5344CB8AC3E}">
        <p14:creationId xmlns:p14="http://schemas.microsoft.com/office/powerpoint/2010/main" val="1690778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pPr>
              <a:lnSpc>
                <a:spcPct val="100000"/>
              </a:lnSpc>
            </a:pPr>
            <a:r>
              <a:rPr lang="en-US" sz="3600" dirty="0" smtClean="0"/>
              <a:t>MA Reports of HIV:</a:t>
            </a:r>
            <a:br>
              <a:rPr lang="en-US" sz="3600" dirty="0" smtClean="0"/>
            </a:br>
            <a:r>
              <a:rPr lang="en-US" sz="3600" dirty="0" smtClean="0"/>
              <a:t>Newly Diagnosed Youth</a:t>
            </a:r>
            <a:endParaRPr lang="en-US" sz="3600" dirty="0"/>
          </a:p>
        </p:txBody>
      </p:sp>
      <p:sp>
        <p:nvSpPr>
          <p:cNvPr id="3" name="Content Placeholder 2"/>
          <p:cNvSpPr>
            <a:spLocks noGrp="1"/>
          </p:cNvSpPr>
          <p:nvPr>
            <p:ph idx="1"/>
          </p:nvPr>
        </p:nvSpPr>
        <p:spPr>
          <a:xfrm>
            <a:off x="457200" y="1600200"/>
            <a:ext cx="8382000" cy="4953000"/>
          </a:xfrm>
        </p:spPr>
        <p:txBody>
          <a:bodyPr>
            <a:normAutofit fontScale="62500" lnSpcReduction="20000"/>
          </a:bodyPr>
          <a:lstStyle/>
          <a:p>
            <a:r>
              <a:rPr lang="en-US" sz="4500" dirty="0" smtClean="0"/>
              <a:t>12% of newly diagnosed persons reported in MA 2009-2011 were age 13-24 at diagnosis</a:t>
            </a:r>
          </a:p>
          <a:p>
            <a:r>
              <a:rPr lang="en-US" sz="4500" dirty="0" smtClean="0"/>
              <a:t>Of those, 35% were non-Hispanic Black, 26% Latino</a:t>
            </a:r>
          </a:p>
          <a:p>
            <a:r>
              <a:rPr lang="en-US" sz="4500" dirty="0" smtClean="0"/>
              <a:t>77% Male and 23% Female</a:t>
            </a:r>
          </a:p>
          <a:p>
            <a:r>
              <a:rPr lang="en-US" sz="4500" dirty="0" smtClean="0"/>
              <a:t>Mode of Transmission (for newly diagnosed youth):</a:t>
            </a:r>
          </a:p>
          <a:p>
            <a:pPr lvl="1"/>
            <a:r>
              <a:rPr lang="en-US" sz="3800" dirty="0" smtClean="0"/>
              <a:t>60% MSM (78% of Males)</a:t>
            </a:r>
          </a:p>
          <a:p>
            <a:pPr lvl="1"/>
            <a:r>
              <a:rPr lang="en-US" sz="3800" dirty="0" smtClean="0"/>
              <a:t>7% Heterosexual or Presumed Heterosexual</a:t>
            </a:r>
          </a:p>
          <a:p>
            <a:pPr lvl="1"/>
            <a:r>
              <a:rPr lang="en-US" sz="3800" dirty="0" smtClean="0"/>
              <a:t>4% IDU (1% of Males. 15% of females))</a:t>
            </a:r>
          </a:p>
          <a:p>
            <a:pPr lvl="1"/>
            <a:r>
              <a:rPr lang="en-US" sz="3800" dirty="0" smtClean="0"/>
              <a:t>17% Undetermined mode</a:t>
            </a:r>
          </a:p>
          <a:p>
            <a:endParaRPr lang="en-US" dirty="0"/>
          </a:p>
          <a:p>
            <a:endParaRPr lang="en-US" dirty="0" smtClean="0"/>
          </a:p>
          <a:p>
            <a:endParaRPr lang="en-US" dirty="0"/>
          </a:p>
          <a:p>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1771831D-1869-4854-8C7C-9B12B4355B24}" type="slidenum">
              <a:rPr lang="en-US" smtClean="0"/>
              <a:pPr/>
              <a:t>6</a:t>
            </a:fld>
            <a:endParaRPr lang="en-US"/>
          </a:p>
        </p:txBody>
      </p:sp>
    </p:spTree>
    <p:extLst>
      <p:ext uri="{BB962C8B-B14F-4D97-AF65-F5344CB8AC3E}">
        <p14:creationId xmlns:p14="http://schemas.microsoft.com/office/powerpoint/2010/main" val="28604045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609600" y="228600"/>
            <a:ext cx="7772400" cy="990600"/>
          </a:xfrm>
        </p:spPr>
        <p:txBody>
          <a:bodyPr lIns="0" rIns="0" bIns="0">
            <a:noAutofit/>
          </a:bodyPr>
          <a:lstStyle/>
          <a:p>
            <a:pPr>
              <a:lnSpc>
                <a:spcPct val="100000"/>
              </a:lnSpc>
            </a:pPr>
            <a:r>
              <a:rPr lang="en-US" sz="4400" dirty="0"/>
              <a:t>HIV Transmission </a:t>
            </a:r>
            <a:r>
              <a:rPr lang="en-US" sz="4400" dirty="0" smtClean="0"/>
              <a:t>Risk</a:t>
            </a:r>
            <a:endParaRPr lang="en-US" sz="4400" dirty="0"/>
          </a:p>
        </p:txBody>
      </p:sp>
      <p:graphicFrame>
        <p:nvGraphicFramePr>
          <p:cNvPr id="32771" name="Group 3"/>
          <p:cNvGraphicFramePr>
            <a:graphicFrameLocks noGrp="1"/>
          </p:cNvGraphicFramePr>
          <p:nvPr>
            <p:extLst>
              <p:ext uri="{D42A27DB-BD31-4B8C-83A1-F6EECF244321}">
                <p14:modId xmlns:p14="http://schemas.microsoft.com/office/powerpoint/2010/main" val="2280605461"/>
              </p:ext>
            </p:extLst>
          </p:nvPr>
        </p:nvGraphicFramePr>
        <p:xfrm>
          <a:off x="533400" y="1266372"/>
          <a:ext cx="7924800" cy="5058228"/>
        </p:xfrm>
        <a:graphic>
          <a:graphicData uri="http://schemas.openxmlformats.org/drawingml/2006/table">
            <a:tbl>
              <a:tblPr/>
              <a:tblGrid>
                <a:gridCol w="3962400"/>
                <a:gridCol w="3962400"/>
              </a:tblGrid>
              <a:tr h="69516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smtClean="0">
                          <a:ln>
                            <a:noFill/>
                          </a:ln>
                          <a:solidFill>
                            <a:schemeClr val="tx1"/>
                          </a:solidFill>
                          <a:effectLst/>
                          <a:latin typeface="Times New Roman" pitchFamily="18" charset="0"/>
                        </a:rPr>
                        <a:t>Risk Factor/Sex Act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smtClean="0">
                          <a:ln>
                            <a:noFill/>
                          </a:ln>
                          <a:solidFill>
                            <a:schemeClr val="tx1"/>
                          </a:solidFill>
                          <a:effectLst/>
                          <a:latin typeface="Times New Roman" pitchFamily="18" charset="0"/>
                        </a:rPr>
                        <a:t>Relative Risk of Getting HIV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307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500" b="0" i="0" u="none" strike="noStrike" cap="none" normalizeH="0" baseline="0" smtClean="0">
                          <a:ln>
                            <a:noFill/>
                          </a:ln>
                          <a:solidFill>
                            <a:schemeClr val="tx1"/>
                          </a:solidFill>
                          <a:effectLst/>
                          <a:latin typeface="Times New Roman" pitchFamily="18" charset="0"/>
                        </a:rPr>
                        <a:t>Insertive Oral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5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307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500" b="0" i="0" u="none" strike="noStrike" cap="none" normalizeH="0" baseline="0" smtClean="0">
                          <a:ln>
                            <a:noFill/>
                          </a:ln>
                          <a:solidFill>
                            <a:schemeClr val="tx1"/>
                          </a:solidFill>
                          <a:effectLst/>
                          <a:latin typeface="Times New Roman" pitchFamily="18" charset="0"/>
                        </a:rPr>
                        <a:t>Receptive Oral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500" b="0" i="0" u="none" strike="noStrike" cap="none" normalizeH="0" baseline="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307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500" b="0" i="0" u="none" strike="noStrike" cap="none" normalizeH="0" baseline="0" smtClean="0">
                          <a:ln>
                            <a:noFill/>
                          </a:ln>
                          <a:solidFill>
                            <a:schemeClr val="tx1"/>
                          </a:solidFill>
                          <a:effectLst/>
                          <a:latin typeface="Times New Roman" pitchFamily="18" charset="0"/>
                        </a:rPr>
                        <a:t>Insertive Vaginal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500" b="0"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307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500" b="0" i="0" u="none" strike="noStrike" cap="none" normalizeH="0" baseline="0" smtClean="0">
                          <a:ln>
                            <a:noFill/>
                          </a:ln>
                          <a:solidFill>
                            <a:schemeClr val="tx1"/>
                          </a:solidFill>
                          <a:effectLst/>
                          <a:latin typeface="Times New Roman" pitchFamily="18" charset="0"/>
                        </a:rPr>
                        <a:t>Receptive Vaginal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500" b="0" i="0" u="none" strike="noStrike" cap="none" normalizeH="0" baseline="0" smtClean="0">
                          <a:ln>
                            <a:noFill/>
                          </a:ln>
                          <a:solidFill>
                            <a:schemeClr val="tx1"/>
                          </a:solidFill>
                          <a:effectLst/>
                          <a:latin typeface="Times New Roman" pitchFamily="18"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307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500" b="0" i="0" u="none" strike="noStrike" cap="none" normalizeH="0" baseline="0" dirty="0" err="1" smtClean="0">
                          <a:ln>
                            <a:noFill/>
                          </a:ln>
                          <a:solidFill>
                            <a:schemeClr val="tx1"/>
                          </a:solidFill>
                          <a:effectLst/>
                          <a:latin typeface="Times New Roman" pitchFamily="18" charset="0"/>
                        </a:rPr>
                        <a:t>Insertive</a:t>
                      </a:r>
                      <a:r>
                        <a:rPr kumimoji="0" lang="en-US" sz="2500" b="0" i="0" u="none" strike="noStrike" cap="none" normalizeH="0" baseline="0" dirty="0" smtClean="0">
                          <a:ln>
                            <a:noFill/>
                          </a:ln>
                          <a:solidFill>
                            <a:schemeClr val="tx1"/>
                          </a:solidFill>
                          <a:effectLst/>
                          <a:latin typeface="Times New Roman" pitchFamily="18" charset="0"/>
                        </a:rPr>
                        <a:t> Anal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500" b="0" i="0" u="none" strike="noStrike" cap="none" normalizeH="0" baseline="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307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500" b="0" i="0" u="none" strike="noStrike" cap="none" normalizeH="0" baseline="0" smtClean="0">
                          <a:ln>
                            <a:noFill/>
                          </a:ln>
                          <a:solidFill>
                            <a:schemeClr val="tx1"/>
                          </a:solidFill>
                          <a:effectLst/>
                          <a:latin typeface="Times New Roman" pitchFamily="18" charset="0"/>
                        </a:rPr>
                        <a:t>Receptive Anal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500" b="0" i="0" u="none" strike="noStrike" cap="none" normalizeH="0" baseline="0" smtClean="0">
                          <a:ln>
                            <a:noFill/>
                          </a:ln>
                          <a:solidFill>
                            <a:schemeClr val="tx1"/>
                          </a:solidFill>
                          <a:effectLst/>
                          <a:latin typeface="Times New Roman" pitchFamily="18"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307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500" b="1" i="0" u="none" strike="noStrike" cap="none" normalizeH="0" baseline="0" smtClean="0">
                          <a:ln>
                            <a:noFill/>
                          </a:ln>
                          <a:solidFill>
                            <a:schemeClr val="tx1"/>
                          </a:solidFill>
                          <a:effectLst/>
                          <a:latin typeface="Times New Roman" pitchFamily="18" charset="0"/>
                        </a:rPr>
                        <a:t>Condom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5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307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500" b="0" i="0" u="none" strike="noStrike" cap="none" normalizeH="0" baseline="0" smtClean="0">
                          <a:ln>
                            <a:noFill/>
                          </a:ln>
                          <a:solidFill>
                            <a:schemeClr val="tx1"/>
                          </a:solidFill>
                          <a:effectLst/>
                          <a:latin typeface="Times New Roman" pitchFamily="18" charset="0"/>
                        </a:rPr>
                        <a:t>YES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5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58354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500" b="0" i="0" u="none" strike="noStrike" cap="none" normalizeH="0" baseline="0" smtClean="0">
                          <a:ln>
                            <a:noFill/>
                          </a:ln>
                          <a:solidFill>
                            <a:schemeClr val="tx1"/>
                          </a:solidFill>
                          <a:effectLst/>
                          <a:latin typeface="Times New Roman" pitchFamily="18"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500" b="0" i="0" u="none" strike="noStrike" cap="none" normalizeH="0" baseline="0" dirty="0" smtClean="0">
                          <a:ln>
                            <a:noFill/>
                          </a:ln>
                          <a:solidFill>
                            <a:schemeClr val="tx1"/>
                          </a:solidFill>
                          <a:effectLst/>
                          <a:latin typeface="Times New Roman" pitchFamily="18"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bl>
          </a:graphicData>
        </a:graphic>
      </p:graphicFrame>
      <p:sp>
        <p:nvSpPr>
          <p:cNvPr id="2" name="TextBox 1"/>
          <p:cNvSpPr txBox="1"/>
          <p:nvPr/>
        </p:nvSpPr>
        <p:spPr>
          <a:xfrm>
            <a:off x="3124200" y="6340136"/>
            <a:ext cx="2819400" cy="369332"/>
          </a:xfrm>
          <a:prstGeom prst="rect">
            <a:avLst/>
          </a:prstGeom>
          <a:noFill/>
        </p:spPr>
        <p:txBody>
          <a:bodyPr wrap="square" rtlCol="0">
            <a:spAutoFit/>
          </a:bodyPr>
          <a:lstStyle/>
          <a:p>
            <a:pPr algn="ctr"/>
            <a:r>
              <a:rPr lang="en-US" dirty="0" smtClean="0"/>
              <a:t>(Modified from Varghese)</a:t>
            </a:r>
            <a:endParaRPr lang="en-US" dirty="0"/>
          </a:p>
        </p:txBody>
      </p:sp>
      <p:sp>
        <p:nvSpPr>
          <p:cNvPr id="3" name="Slide Number Placeholder 2"/>
          <p:cNvSpPr>
            <a:spLocks noGrp="1"/>
          </p:cNvSpPr>
          <p:nvPr>
            <p:ph type="sldNum" sz="quarter" idx="12"/>
          </p:nvPr>
        </p:nvSpPr>
        <p:spPr/>
        <p:txBody>
          <a:bodyPr/>
          <a:lstStyle/>
          <a:p>
            <a:fld id="{F189695A-FEA4-4C98-9712-F3C86135C219}" type="slidenum">
              <a:rPr lang="en-US" smtClean="0"/>
              <a:t>60</a:t>
            </a:fld>
            <a:endParaRPr lang="en-US"/>
          </a:p>
        </p:txBody>
      </p:sp>
    </p:spTree>
    <p:extLst>
      <p:ext uri="{BB962C8B-B14F-4D97-AF65-F5344CB8AC3E}">
        <p14:creationId xmlns:p14="http://schemas.microsoft.com/office/powerpoint/2010/main" val="14902197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nSpc>
                <a:spcPct val="100000"/>
              </a:lnSpc>
            </a:pPr>
            <a:r>
              <a:rPr lang="en-US" sz="3600" dirty="0" smtClean="0"/>
              <a:t>Living with HCV? </a:t>
            </a:r>
            <a:br>
              <a:rPr lang="en-US" sz="3600" dirty="0" smtClean="0"/>
            </a:br>
            <a:r>
              <a:rPr lang="en-US" sz="3600" dirty="0" smtClean="0"/>
              <a:t>Counsel on Transmission Risk</a:t>
            </a:r>
            <a:endParaRPr lang="en-US" sz="3600" dirty="0"/>
          </a:p>
        </p:txBody>
      </p:sp>
      <p:sp>
        <p:nvSpPr>
          <p:cNvPr id="3" name="Content Placeholder 2"/>
          <p:cNvSpPr>
            <a:spLocks noGrp="1"/>
          </p:cNvSpPr>
          <p:nvPr>
            <p:ph idx="1"/>
          </p:nvPr>
        </p:nvSpPr>
        <p:spPr>
          <a:xfrm>
            <a:off x="457200" y="1143000"/>
            <a:ext cx="8229600" cy="5410200"/>
          </a:xfrm>
        </p:spPr>
        <p:txBody>
          <a:bodyPr>
            <a:normAutofit fontScale="55000" lnSpcReduction="20000"/>
          </a:bodyPr>
          <a:lstStyle/>
          <a:p>
            <a:r>
              <a:rPr lang="en-US" sz="3500" dirty="0" smtClean="0"/>
              <a:t>Avoid </a:t>
            </a:r>
            <a:r>
              <a:rPr lang="en-US" sz="3500" dirty="0"/>
              <a:t>sharing toothbrushes and dental or shaving </a:t>
            </a:r>
            <a:r>
              <a:rPr lang="en-US" sz="3500" dirty="0" smtClean="0"/>
              <a:t>equipment</a:t>
            </a:r>
          </a:p>
          <a:p>
            <a:r>
              <a:rPr lang="en-US" sz="3500" dirty="0" smtClean="0"/>
              <a:t>Cover </a:t>
            </a:r>
            <a:r>
              <a:rPr lang="en-US" sz="3500" dirty="0"/>
              <a:t>any bleeding wound </a:t>
            </a:r>
            <a:endParaRPr lang="en-US" sz="3500" dirty="0" smtClean="0"/>
          </a:p>
          <a:p>
            <a:r>
              <a:rPr lang="en-US" sz="3500" dirty="0" smtClean="0"/>
              <a:t>Stop using </a:t>
            </a:r>
            <a:r>
              <a:rPr lang="en-US" sz="3500" dirty="0"/>
              <a:t>illicit drugs and enter substance abuse </a:t>
            </a:r>
            <a:r>
              <a:rPr lang="en-US" sz="3500" dirty="0" smtClean="0"/>
              <a:t>treatment</a:t>
            </a:r>
          </a:p>
          <a:p>
            <a:r>
              <a:rPr lang="en-US" sz="3500" dirty="0" smtClean="0"/>
              <a:t>Those </a:t>
            </a:r>
            <a:r>
              <a:rPr lang="en-US" sz="3500" dirty="0"/>
              <a:t>who continue to inject drugs should be counseled </a:t>
            </a:r>
            <a:r>
              <a:rPr lang="en-US" sz="3500" dirty="0" smtClean="0"/>
              <a:t>to: </a:t>
            </a:r>
          </a:p>
          <a:p>
            <a:pPr lvl="1"/>
            <a:r>
              <a:rPr lang="en-US" sz="3300" dirty="0" smtClean="0"/>
              <a:t>Avoid reusing </a:t>
            </a:r>
            <a:r>
              <a:rPr lang="en-US" sz="3300" dirty="0"/>
              <a:t>or sharing syringes, needles, water, cotton, and other drug preparation equipment; </a:t>
            </a:r>
            <a:endParaRPr lang="en-US" sz="3300" dirty="0" smtClean="0"/>
          </a:p>
          <a:p>
            <a:pPr lvl="1"/>
            <a:r>
              <a:rPr lang="en-US" sz="3300" dirty="0" smtClean="0"/>
              <a:t>Use </a:t>
            </a:r>
            <a:r>
              <a:rPr lang="en-US" sz="3300" dirty="0"/>
              <a:t>new sterile syringes and filters and disinfected cookers; </a:t>
            </a:r>
            <a:endParaRPr lang="en-US" sz="3300" dirty="0" smtClean="0"/>
          </a:p>
          <a:p>
            <a:pPr lvl="1"/>
            <a:r>
              <a:rPr lang="en-US" sz="3300" dirty="0" smtClean="0"/>
              <a:t>Clean </a:t>
            </a:r>
            <a:r>
              <a:rPr lang="en-US" sz="3300" dirty="0"/>
              <a:t>the injection site with a new alcohol swab; </a:t>
            </a:r>
            <a:endParaRPr lang="en-US" sz="3300" dirty="0" smtClean="0"/>
          </a:p>
          <a:p>
            <a:pPr lvl="1"/>
            <a:r>
              <a:rPr lang="en-US" sz="3300" dirty="0" smtClean="0"/>
              <a:t>Dispose of </a:t>
            </a:r>
            <a:r>
              <a:rPr lang="en-US" sz="3300" dirty="0"/>
              <a:t>syringes and needles </a:t>
            </a:r>
            <a:r>
              <a:rPr lang="en-US" sz="3300" dirty="0" smtClean="0"/>
              <a:t>safely</a:t>
            </a:r>
            <a:endParaRPr lang="en-US" sz="3300" dirty="0"/>
          </a:p>
          <a:p>
            <a:r>
              <a:rPr lang="en-US" sz="3500" dirty="0" smtClean="0"/>
              <a:t>Know not to </a:t>
            </a:r>
            <a:r>
              <a:rPr lang="en-US" sz="3500" dirty="0"/>
              <a:t>donate blood and to discuss HCV </a:t>
            </a:r>
            <a:r>
              <a:rPr lang="en-US" sz="3500" dirty="0" err="1"/>
              <a:t>serostatus</a:t>
            </a:r>
            <a:r>
              <a:rPr lang="en-US" sz="3500" dirty="0"/>
              <a:t> prior to donation of body organs, other tissue, or semen.</a:t>
            </a:r>
          </a:p>
          <a:p>
            <a:r>
              <a:rPr lang="en-US" sz="3500" dirty="0"/>
              <a:t>Persons with HIV </a:t>
            </a:r>
            <a:r>
              <a:rPr lang="en-US" sz="3500" dirty="0" smtClean="0"/>
              <a:t>and /or multiple </a:t>
            </a:r>
            <a:r>
              <a:rPr lang="en-US" sz="3500" dirty="0"/>
              <a:t>sexual partners or sexually transmitted infections should be encouraged to use barrier precautions to prevent sexual transmission. Other persons with HCV infection should be counseled that the risk of sexual transmission is low and may not warrant barrier protection.</a:t>
            </a:r>
          </a:p>
          <a:p>
            <a:r>
              <a:rPr lang="en-US" sz="3500" dirty="0"/>
              <a:t>Household surfaces and implements contaminated with visible blood </a:t>
            </a:r>
            <a:r>
              <a:rPr lang="en-US" sz="3500" dirty="0" smtClean="0"/>
              <a:t>should </a:t>
            </a:r>
            <a:r>
              <a:rPr lang="en-US" sz="3500" dirty="0"/>
              <a:t>be cleaned using a dilution of 1 part household bleach to 9 parts water. Gloves should be worn when cleaning up blood spills.</a:t>
            </a:r>
          </a:p>
          <a:p>
            <a:endParaRPr lang="en-US" dirty="0"/>
          </a:p>
        </p:txBody>
      </p:sp>
      <p:sp>
        <p:nvSpPr>
          <p:cNvPr id="4" name="Slide Number Placeholder 3"/>
          <p:cNvSpPr>
            <a:spLocks noGrp="1"/>
          </p:cNvSpPr>
          <p:nvPr>
            <p:ph type="sldNum" sz="quarter" idx="12"/>
          </p:nvPr>
        </p:nvSpPr>
        <p:spPr/>
        <p:txBody>
          <a:bodyPr/>
          <a:lstStyle/>
          <a:p>
            <a:fld id="{F189695A-FEA4-4C98-9712-F3C86135C219}" type="slidenum">
              <a:rPr lang="en-US" smtClean="0"/>
              <a:t>61</a:t>
            </a:fld>
            <a:endParaRPr lang="en-US"/>
          </a:p>
        </p:txBody>
      </p:sp>
    </p:spTree>
    <p:extLst>
      <p:ext uri="{BB962C8B-B14F-4D97-AF65-F5344CB8AC3E}">
        <p14:creationId xmlns:p14="http://schemas.microsoft.com/office/powerpoint/2010/main" val="21177696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sz="4400" dirty="0" smtClean="0"/>
              <a:t>The Test is Negative: </a:t>
            </a:r>
            <a:br>
              <a:rPr lang="en-US" sz="4400" dirty="0" smtClean="0"/>
            </a:br>
            <a:r>
              <a:rPr lang="en-US" sz="4400" dirty="0" smtClean="0"/>
              <a:t>Risk Reduction Opportunities</a:t>
            </a:r>
            <a:endParaRPr lang="en-US" sz="4400" dirty="0"/>
          </a:p>
        </p:txBody>
      </p:sp>
      <p:sp>
        <p:nvSpPr>
          <p:cNvPr id="3" name="Content Placeholder 2"/>
          <p:cNvSpPr>
            <a:spLocks noGrp="1"/>
          </p:cNvSpPr>
          <p:nvPr>
            <p:ph idx="1"/>
          </p:nvPr>
        </p:nvSpPr>
        <p:spPr>
          <a:xfrm>
            <a:off x="457200" y="1600200"/>
            <a:ext cx="8229600" cy="5029200"/>
          </a:xfrm>
        </p:spPr>
        <p:txBody>
          <a:bodyPr>
            <a:normAutofit fontScale="92500"/>
          </a:bodyPr>
          <a:lstStyle/>
          <a:p>
            <a:r>
              <a:rPr lang="en-US" dirty="0" smtClean="0"/>
              <a:t>Safer sex counseling, safer injection practices, harm reduction, motivational interviewing</a:t>
            </a:r>
          </a:p>
          <a:p>
            <a:r>
              <a:rPr lang="en-US" dirty="0"/>
              <a:t>Individualized </a:t>
            </a:r>
            <a:r>
              <a:rPr lang="en-US" dirty="0" smtClean="0"/>
              <a:t>plan </a:t>
            </a:r>
            <a:r>
              <a:rPr lang="en-US" dirty="0"/>
              <a:t>for </a:t>
            </a:r>
            <a:r>
              <a:rPr lang="en-US" dirty="0" smtClean="0"/>
              <a:t>re-testing </a:t>
            </a:r>
            <a:r>
              <a:rPr lang="en-US" dirty="0"/>
              <a:t>based on </a:t>
            </a:r>
            <a:r>
              <a:rPr lang="en-US" dirty="0" smtClean="0"/>
              <a:t>risk </a:t>
            </a:r>
            <a:r>
              <a:rPr lang="en-US" dirty="0"/>
              <a:t>and </a:t>
            </a:r>
            <a:r>
              <a:rPr lang="en-US" dirty="0" smtClean="0"/>
              <a:t>circumstances</a:t>
            </a:r>
          </a:p>
          <a:p>
            <a:r>
              <a:rPr lang="en-US" dirty="0" smtClean="0"/>
              <a:t>Linking infected partners to effective treatment and care</a:t>
            </a:r>
          </a:p>
          <a:p>
            <a:r>
              <a:rPr lang="en-US" dirty="0" smtClean="0"/>
              <a:t>Diagnosing and treating STI, substance abuse, mental health issues</a:t>
            </a:r>
          </a:p>
          <a:p>
            <a:r>
              <a:rPr lang="en-US" dirty="0" smtClean="0"/>
              <a:t>Advocating for access to health care services</a:t>
            </a:r>
          </a:p>
          <a:p>
            <a:r>
              <a:rPr lang="en-US" dirty="0" smtClean="0"/>
              <a:t>Work to eliminate stigma and health disparities</a:t>
            </a:r>
          </a:p>
          <a:p>
            <a:r>
              <a:rPr lang="en-US" dirty="0" smtClean="0"/>
              <a:t>Educate about symptoms of </a:t>
            </a:r>
            <a:r>
              <a:rPr lang="en-US" dirty="0"/>
              <a:t>A</a:t>
            </a:r>
            <a:r>
              <a:rPr lang="en-US" dirty="0" smtClean="0"/>
              <a:t>cute HIV and HCV, and methods of biological HIV prevention (</a:t>
            </a:r>
            <a:r>
              <a:rPr lang="en-US" dirty="0" err="1" smtClean="0"/>
              <a:t>nPEP</a:t>
            </a:r>
            <a:r>
              <a:rPr lang="en-US" dirty="0" smtClean="0"/>
              <a:t>, </a:t>
            </a:r>
            <a:r>
              <a:rPr lang="en-US" dirty="0" err="1" smtClean="0"/>
              <a:t>PrEP</a:t>
            </a:r>
            <a:r>
              <a:rPr lang="en-US" dirty="0" smtClean="0"/>
              <a:t>) in select circumstances; vaccine and microbicide trials</a:t>
            </a:r>
          </a:p>
        </p:txBody>
      </p:sp>
      <p:sp>
        <p:nvSpPr>
          <p:cNvPr id="4" name="Slide Number Placeholder 3"/>
          <p:cNvSpPr>
            <a:spLocks noGrp="1"/>
          </p:cNvSpPr>
          <p:nvPr>
            <p:ph type="sldNum" sz="quarter" idx="12"/>
          </p:nvPr>
        </p:nvSpPr>
        <p:spPr/>
        <p:txBody>
          <a:bodyPr/>
          <a:lstStyle/>
          <a:p>
            <a:fld id="{57C536FD-2A6B-44DD-A8F4-8E7E3D6A1D5A}" type="slidenum">
              <a:rPr lang="en-US" smtClean="0"/>
              <a:t>62</a:t>
            </a:fld>
            <a:endParaRPr lang="en-US"/>
          </a:p>
        </p:txBody>
      </p:sp>
    </p:spTree>
    <p:extLst>
      <p:ext uri="{BB962C8B-B14F-4D97-AF65-F5344CB8AC3E}">
        <p14:creationId xmlns:p14="http://schemas.microsoft.com/office/powerpoint/2010/main" val="5616041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Pre-Exposure Prophylaxis (HIV </a:t>
            </a:r>
            <a:r>
              <a:rPr lang="en-US" sz="4400" dirty="0" err="1" smtClean="0"/>
              <a:t>PrEP</a:t>
            </a:r>
            <a:r>
              <a:rPr lang="en-US" sz="4400" dirty="0" smtClean="0"/>
              <a:t>)</a:t>
            </a:r>
            <a:endParaRPr lang="en-US" sz="4400" dirty="0"/>
          </a:p>
        </p:txBody>
      </p:sp>
      <p:sp>
        <p:nvSpPr>
          <p:cNvPr id="5" name="Text Placeholder 4"/>
          <p:cNvSpPr>
            <a:spLocks noGrp="1"/>
          </p:cNvSpPr>
          <p:nvPr>
            <p:ph type="body" idx="1"/>
          </p:nvPr>
        </p:nvSpPr>
        <p:spPr>
          <a:xfrm>
            <a:off x="457200" y="1295401"/>
            <a:ext cx="4040188" cy="533400"/>
          </a:xfrm>
        </p:spPr>
        <p:txBody>
          <a:bodyPr/>
          <a:lstStyle/>
          <a:p>
            <a:r>
              <a:rPr lang="en-US" b="1" dirty="0" smtClean="0"/>
              <a:t>Before </a:t>
            </a:r>
            <a:r>
              <a:rPr lang="en-US" b="1" dirty="0" err="1" smtClean="0"/>
              <a:t>PrEP</a:t>
            </a:r>
            <a:endParaRPr lang="en-US" b="1" dirty="0"/>
          </a:p>
        </p:txBody>
      </p:sp>
      <p:sp>
        <p:nvSpPr>
          <p:cNvPr id="3" name="Content Placeholder 2"/>
          <p:cNvSpPr>
            <a:spLocks noGrp="1"/>
          </p:cNvSpPr>
          <p:nvPr>
            <p:ph sz="half" idx="4294967295"/>
          </p:nvPr>
        </p:nvSpPr>
        <p:spPr>
          <a:xfrm>
            <a:off x="228600" y="1828800"/>
            <a:ext cx="4268788" cy="4648199"/>
          </a:xfrm>
          <a:prstGeom prst="rect">
            <a:avLst/>
          </a:prstGeom>
        </p:spPr>
        <p:txBody>
          <a:bodyPr>
            <a:normAutofit fontScale="62500" lnSpcReduction="20000"/>
          </a:bodyPr>
          <a:lstStyle/>
          <a:p>
            <a:r>
              <a:rPr lang="en-US" sz="3200" dirty="0" smtClean="0"/>
              <a:t>Document </a:t>
            </a:r>
            <a:r>
              <a:rPr lang="en-US" sz="3200" dirty="0"/>
              <a:t>negative </a:t>
            </a:r>
            <a:r>
              <a:rPr lang="en-US" sz="3200" dirty="0" smtClean="0"/>
              <a:t>HIV status</a:t>
            </a:r>
          </a:p>
          <a:p>
            <a:r>
              <a:rPr lang="en-US" sz="3200" dirty="0" smtClean="0"/>
              <a:t>Confirm </a:t>
            </a:r>
            <a:r>
              <a:rPr lang="en-US" sz="3200" dirty="0"/>
              <a:t>that patient </a:t>
            </a:r>
            <a:r>
              <a:rPr lang="en-US" sz="3200" dirty="0" smtClean="0"/>
              <a:t>is at risk</a:t>
            </a:r>
            <a:endParaRPr lang="en-US" sz="3200" dirty="0"/>
          </a:p>
          <a:p>
            <a:r>
              <a:rPr lang="en-US" sz="3200" dirty="0"/>
              <a:t>Document the pregnancy intention of the patient </a:t>
            </a:r>
          </a:p>
          <a:p>
            <a:r>
              <a:rPr lang="en-US" sz="3200" dirty="0"/>
              <a:t>Determine method of contraception </a:t>
            </a:r>
          </a:p>
          <a:p>
            <a:r>
              <a:rPr lang="en-US" sz="3200" dirty="0"/>
              <a:t>Prescribe </a:t>
            </a:r>
            <a:r>
              <a:rPr lang="en-US" sz="3200" dirty="0" smtClean="0"/>
              <a:t>90-day </a:t>
            </a:r>
            <a:r>
              <a:rPr lang="en-US" sz="3200" dirty="0"/>
              <a:t>supply of </a:t>
            </a:r>
            <a:r>
              <a:rPr lang="en-US" sz="3200" dirty="0" err="1" smtClean="0"/>
              <a:t>PrEP</a:t>
            </a:r>
            <a:r>
              <a:rPr lang="en-US" sz="3200" dirty="0" smtClean="0"/>
              <a:t> medication</a:t>
            </a:r>
            <a:endParaRPr lang="en-US" sz="3200" dirty="0"/>
          </a:p>
          <a:p>
            <a:r>
              <a:rPr lang="en-US" sz="3200" dirty="0" smtClean="0"/>
              <a:t>Hepatitis B: screen and  vaccinate</a:t>
            </a:r>
            <a:endParaRPr lang="en-US" sz="3200" dirty="0"/>
          </a:p>
          <a:p>
            <a:r>
              <a:rPr lang="en-US" sz="3200" dirty="0"/>
              <a:t>Screen and treat for </a:t>
            </a:r>
            <a:r>
              <a:rPr lang="en-US" sz="3200" dirty="0" smtClean="0"/>
              <a:t>STIs</a:t>
            </a:r>
          </a:p>
          <a:p>
            <a:r>
              <a:rPr lang="en-US" sz="3200" dirty="0" smtClean="0"/>
              <a:t>Ensure renal function adequate (</a:t>
            </a:r>
            <a:r>
              <a:rPr lang="en-US" sz="3200" dirty="0" err="1" smtClean="0"/>
              <a:t>PrEP</a:t>
            </a:r>
            <a:r>
              <a:rPr lang="en-US" sz="3200" dirty="0" smtClean="0"/>
              <a:t> contraindicated if </a:t>
            </a:r>
            <a:r>
              <a:rPr lang="en-US" sz="3200" dirty="0" err="1" smtClean="0"/>
              <a:t>CrCl</a:t>
            </a:r>
            <a:r>
              <a:rPr lang="en-US" sz="3200" dirty="0" smtClean="0"/>
              <a:t>&lt;60)</a:t>
            </a:r>
          </a:p>
          <a:p>
            <a:r>
              <a:rPr lang="en-US" sz="3200" dirty="0" smtClean="0"/>
              <a:t>Discuss plan of care</a:t>
            </a:r>
            <a:endParaRPr lang="en-US" sz="3200" dirty="0"/>
          </a:p>
          <a:p>
            <a:endParaRPr lang="en-US" dirty="0"/>
          </a:p>
        </p:txBody>
      </p:sp>
      <p:sp>
        <p:nvSpPr>
          <p:cNvPr id="6" name="Text Placeholder 5"/>
          <p:cNvSpPr>
            <a:spLocks noGrp="1"/>
          </p:cNvSpPr>
          <p:nvPr>
            <p:ph type="body" sz="quarter" idx="3"/>
          </p:nvPr>
        </p:nvSpPr>
        <p:spPr>
          <a:xfrm>
            <a:off x="4645025" y="1447800"/>
            <a:ext cx="4041775" cy="380999"/>
          </a:xfrm>
        </p:spPr>
        <p:txBody>
          <a:bodyPr>
            <a:noAutofit/>
          </a:bodyPr>
          <a:lstStyle/>
          <a:p>
            <a:r>
              <a:rPr lang="en-US" b="1" dirty="0" smtClean="0"/>
              <a:t>During </a:t>
            </a:r>
            <a:r>
              <a:rPr lang="en-US" b="1" dirty="0" err="1" smtClean="0"/>
              <a:t>PrEP</a:t>
            </a:r>
            <a:endParaRPr lang="en-US" b="1" dirty="0"/>
          </a:p>
        </p:txBody>
      </p:sp>
      <p:sp>
        <p:nvSpPr>
          <p:cNvPr id="7" name="Content Placeholder 6"/>
          <p:cNvSpPr>
            <a:spLocks noGrp="1"/>
          </p:cNvSpPr>
          <p:nvPr>
            <p:ph sz="quarter" idx="4294967295"/>
          </p:nvPr>
        </p:nvSpPr>
        <p:spPr>
          <a:xfrm>
            <a:off x="4645025" y="1828800"/>
            <a:ext cx="4117975" cy="4419600"/>
          </a:xfrm>
          <a:prstGeom prst="rect">
            <a:avLst/>
          </a:prstGeom>
        </p:spPr>
        <p:txBody>
          <a:bodyPr>
            <a:normAutofit fontScale="47500" lnSpcReduction="20000"/>
          </a:bodyPr>
          <a:lstStyle/>
          <a:p>
            <a:r>
              <a:rPr lang="en-US" sz="4200" dirty="0" smtClean="0"/>
              <a:t>HIV-antibody </a:t>
            </a:r>
            <a:r>
              <a:rPr lang="en-US" sz="4200" dirty="0"/>
              <a:t>test every 2–3 months </a:t>
            </a:r>
          </a:p>
          <a:p>
            <a:r>
              <a:rPr lang="en-US" sz="4200" dirty="0"/>
              <a:t>Evaluate medication adherence at each </a:t>
            </a:r>
            <a:r>
              <a:rPr lang="en-US" sz="4200" dirty="0" smtClean="0"/>
              <a:t>visit </a:t>
            </a:r>
            <a:endParaRPr lang="en-US" sz="4200" dirty="0"/>
          </a:p>
          <a:p>
            <a:r>
              <a:rPr lang="en-US" sz="4200" dirty="0"/>
              <a:t>Assess risk behaviors and provide risk-reduction counseling and condoms every 2–3 months </a:t>
            </a:r>
          </a:p>
          <a:p>
            <a:r>
              <a:rPr lang="en-US" sz="4200" dirty="0"/>
              <a:t>Test </a:t>
            </a:r>
            <a:r>
              <a:rPr lang="en-US" sz="4200" dirty="0" smtClean="0"/>
              <a:t>and treat for STI  </a:t>
            </a:r>
          </a:p>
          <a:p>
            <a:pPr marL="0" indent="0">
              <a:buNone/>
            </a:pPr>
            <a:endParaRPr lang="en-US" sz="600" dirty="0"/>
          </a:p>
          <a:p>
            <a:pPr marL="0" indent="0" algn="ctr">
              <a:buNone/>
            </a:pPr>
            <a:r>
              <a:rPr lang="en-US" sz="5100" b="1" dirty="0"/>
              <a:t>Discontinuing </a:t>
            </a:r>
            <a:r>
              <a:rPr lang="en-US" sz="5100" b="1" dirty="0" err="1" smtClean="0"/>
              <a:t>PrEP</a:t>
            </a:r>
            <a:r>
              <a:rPr lang="en-US" sz="5100" b="1" dirty="0" smtClean="0"/>
              <a:t> </a:t>
            </a:r>
            <a:endParaRPr lang="en-US" sz="5100" b="1" dirty="0"/>
          </a:p>
          <a:p>
            <a:r>
              <a:rPr lang="en-US" sz="3800" dirty="0" smtClean="0"/>
              <a:t>D/C if patient requests, safety issues or HIV+</a:t>
            </a:r>
            <a:endParaRPr lang="en-US" sz="3800" dirty="0"/>
          </a:p>
          <a:p>
            <a:r>
              <a:rPr lang="en-US" sz="3800" dirty="0"/>
              <a:t>Test for </a:t>
            </a:r>
            <a:r>
              <a:rPr lang="en-US" sz="3800" dirty="0" smtClean="0"/>
              <a:t>ARV </a:t>
            </a:r>
            <a:r>
              <a:rPr lang="en-US" sz="3800" dirty="0"/>
              <a:t>resistance and refer for </a:t>
            </a:r>
            <a:r>
              <a:rPr lang="en-US" sz="3800" dirty="0" smtClean="0"/>
              <a:t>care</a:t>
            </a:r>
            <a:r>
              <a:rPr lang="en-US" sz="3800" dirty="0"/>
              <a:t>, if HIV </a:t>
            </a:r>
            <a:r>
              <a:rPr lang="en-US" sz="3800" dirty="0" smtClean="0"/>
              <a:t>+ </a:t>
            </a:r>
            <a:endParaRPr lang="en-US" sz="3800" dirty="0"/>
          </a:p>
          <a:p>
            <a:r>
              <a:rPr lang="en-US" sz="3800" dirty="0"/>
              <a:t>Continue risk-reduction counseling, if HIV negative </a:t>
            </a:r>
          </a:p>
          <a:p>
            <a:endParaRPr lang="en-US" dirty="0"/>
          </a:p>
        </p:txBody>
      </p:sp>
      <p:sp>
        <p:nvSpPr>
          <p:cNvPr id="4" name="Slide Number Placeholder 3"/>
          <p:cNvSpPr>
            <a:spLocks noGrp="1"/>
          </p:cNvSpPr>
          <p:nvPr>
            <p:ph type="sldNum" sz="quarter" idx="12"/>
          </p:nvPr>
        </p:nvSpPr>
        <p:spPr/>
        <p:txBody>
          <a:bodyPr/>
          <a:lstStyle/>
          <a:p>
            <a:fld id="{57C536FD-2A6B-44DD-A8F4-8E7E3D6A1D5A}" type="slidenum">
              <a:rPr lang="en-US" smtClean="0"/>
              <a:t>63</a:t>
            </a:fld>
            <a:endParaRPr lang="en-US"/>
          </a:p>
        </p:txBody>
      </p:sp>
      <p:sp>
        <p:nvSpPr>
          <p:cNvPr id="9" name="Rectangle 8"/>
          <p:cNvSpPr/>
          <p:nvPr/>
        </p:nvSpPr>
        <p:spPr>
          <a:xfrm>
            <a:off x="533400" y="6235988"/>
            <a:ext cx="7924800" cy="584775"/>
          </a:xfrm>
          <a:prstGeom prst="rect">
            <a:avLst/>
          </a:prstGeom>
          <a:solidFill>
            <a:schemeClr val="bg1">
              <a:lumMod val="85000"/>
            </a:schemeClr>
          </a:solidFill>
        </p:spPr>
        <p:txBody>
          <a:bodyPr wrap="square">
            <a:spAutoFit/>
          </a:bodyPr>
          <a:lstStyle/>
          <a:p>
            <a:r>
              <a:rPr lang="en-US" sz="1600" dirty="0" smtClean="0"/>
              <a:t>ACOG Committee Opinion 595-May2014. and CDC Interim Guidance. </a:t>
            </a:r>
            <a:r>
              <a:rPr lang="en-US" sz="1600" dirty="0">
                <a:hlinkClick r:id="rId2"/>
              </a:rPr>
              <a:t>MMWR </a:t>
            </a:r>
            <a:r>
              <a:rPr lang="en-US" sz="1600" dirty="0" err="1">
                <a:hlinkClick r:id="rId2"/>
              </a:rPr>
              <a:t>Morb</a:t>
            </a:r>
            <a:r>
              <a:rPr lang="en-US" sz="1600" dirty="0">
                <a:hlinkClick r:id="rId2"/>
              </a:rPr>
              <a:t> Mortal </a:t>
            </a:r>
            <a:r>
              <a:rPr lang="en-US" sz="1600" dirty="0" err="1">
                <a:hlinkClick r:id="rId2"/>
              </a:rPr>
              <a:t>Wkly</a:t>
            </a:r>
            <a:r>
              <a:rPr lang="en-US" sz="1600" dirty="0">
                <a:hlinkClick r:id="rId2"/>
              </a:rPr>
              <a:t> Rep 2012;61:586–9</a:t>
            </a:r>
            <a:r>
              <a:rPr lang="en-US" sz="1600" dirty="0"/>
              <a:t>.</a:t>
            </a:r>
          </a:p>
        </p:txBody>
      </p:sp>
    </p:spTree>
    <p:extLst>
      <p:ext uri="{BB962C8B-B14F-4D97-AF65-F5344CB8AC3E}">
        <p14:creationId xmlns:p14="http://schemas.microsoft.com/office/powerpoint/2010/main" val="36253540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CDC New </a:t>
            </a:r>
            <a:r>
              <a:rPr lang="en-US" dirty="0" err="1" smtClean="0"/>
              <a:t>PrEP</a:t>
            </a:r>
            <a:r>
              <a:rPr lang="en-US" dirty="0" smtClean="0"/>
              <a:t> Guidelines (5/14/2014)</a:t>
            </a:r>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sz="3100" dirty="0" smtClean="0"/>
              <a:t>“</a:t>
            </a:r>
            <a:r>
              <a:rPr lang="en-US" sz="3100" dirty="0" err="1" smtClean="0"/>
              <a:t>Preexposure</a:t>
            </a:r>
            <a:r>
              <a:rPr lang="en-US" sz="3100" dirty="0" smtClean="0"/>
              <a:t> Prophylaxis for the Prevention of HIV Infection in the US – 2014 Clinical Practice Guidelines”</a:t>
            </a:r>
          </a:p>
          <a:p>
            <a:pPr lvl="1"/>
            <a:r>
              <a:rPr lang="en-US" sz="2400" dirty="0" smtClean="0"/>
              <a:t>Available </a:t>
            </a:r>
            <a:r>
              <a:rPr lang="en-US" sz="2400" dirty="0"/>
              <a:t>at </a:t>
            </a:r>
            <a:r>
              <a:rPr lang="en-US" sz="2400" dirty="0">
                <a:hlinkClick r:id="rId2"/>
              </a:rPr>
              <a:t>http://</a:t>
            </a:r>
            <a:r>
              <a:rPr lang="en-US" sz="2400" dirty="0" smtClean="0">
                <a:hlinkClick r:id="rId2"/>
              </a:rPr>
              <a:t>www.cdc.gov/hiv/pdf/PrEPguidelines2014.pdf</a:t>
            </a:r>
            <a:endParaRPr lang="en-US" sz="2400" dirty="0" smtClean="0"/>
          </a:p>
          <a:p>
            <a:pPr lvl="1"/>
            <a:r>
              <a:rPr lang="en-US" sz="2400" dirty="0" smtClean="0"/>
              <a:t>Clinical Providers’  Supplement (checklist, MSM screen, and </a:t>
            </a:r>
            <a:r>
              <a:rPr lang="en-US" sz="2400" dirty="0"/>
              <a:t>patient fact </a:t>
            </a:r>
            <a:r>
              <a:rPr lang="en-US" sz="2400" dirty="0" smtClean="0"/>
              <a:t>sheets on </a:t>
            </a:r>
            <a:r>
              <a:rPr lang="en-US" sz="2400" dirty="0" err="1" smtClean="0"/>
              <a:t>PrEP</a:t>
            </a:r>
            <a:r>
              <a:rPr lang="en-US" sz="2400" dirty="0" smtClean="0"/>
              <a:t> and acute HIV) </a:t>
            </a:r>
            <a:r>
              <a:rPr lang="en-US" sz="2400" dirty="0">
                <a:hlinkClick r:id="rId3"/>
              </a:rPr>
              <a:t>http://</a:t>
            </a:r>
            <a:r>
              <a:rPr lang="en-US" sz="2400" dirty="0" smtClean="0">
                <a:hlinkClick r:id="rId3"/>
              </a:rPr>
              <a:t>www.cdc.gov/hiv/pdf/PrEPProviderSupplement2014.pdf</a:t>
            </a:r>
            <a:endParaRPr lang="en-US" sz="2400" dirty="0" smtClean="0"/>
          </a:p>
          <a:p>
            <a:r>
              <a:rPr lang="en-US" sz="3100" dirty="0" smtClean="0"/>
              <a:t>Includes risk and eligibility criteria, and Rx, lab, and F/U schedule</a:t>
            </a:r>
          </a:p>
          <a:p>
            <a:pPr lvl="1"/>
            <a:r>
              <a:rPr lang="en-US" sz="2200" dirty="0" smtClean="0"/>
              <a:t>Rx maximum of 90 day supply; HIV test and risk reduction before </a:t>
            </a:r>
            <a:r>
              <a:rPr lang="en-US" sz="2200" dirty="0" err="1" smtClean="0"/>
              <a:t>PrEP</a:t>
            </a:r>
            <a:r>
              <a:rPr lang="en-US" sz="2200" dirty="0" smtClean="0"/>
              <a:t> and every 3 months</a:t>
            </a:r>
          </a:p>
          <a:p>
            <a:pPr lvl="1"/>
            <a:r>
              <a:rPr lang="en-US" sz="2200" dirty="0" smtClean="0"/>
              <a:t>Assess </a:t>
            </a:r>
            <a:r>
              <a:rPr lang="en-US" sz="2200" dirty="0" err="1" smtClean="0"/>
              <a:t>Hep</a:t>
            </a:r>
            <a:r>
              <a:rPr lang="en-US" sz="2200" dirty="0" smtClean="0"/>
              <a:t> B status (and vaccinate if susceptible) prior to initiation</a:t>
            </a:r>
          </a:p>
          <a:p>
            <a:pPr lvl="1"/>
            <a:r>
              <a:rPr lang="en-US" sz="2200" dirty="0" smtClean="0"/>
              <a:t>3 site STI screen baseline and 6 months</a:t>
            </a:r>
          </a:p>
          <a:p>
            <a:pPr lvl="1"/>
            <a:r>
              <a:rPr lang="en-US" sz="2200" dirty="0" smtClean="0"/>
              <a:t>Renal function at 0,3,6, and every 6 months</a:t>
            </a:r>
          </a:p>
          <a:p>
            <a:pPr lvl="1"/>
            <a:r>
              <a:rPr lang="en-US" sz="2200" dirty="0" smtClean="0"/>
              <a:t>Coding Guide with new relevant ICD-10 codes compared to old ICD-9</a:t>
            </a:r>
          </a:p>
          <a:p>
            <a:pPr lvl="1"/>
            <a:endParaRPr lang="en-US" dirty="0"/>
          </a:p>
        </p:txBody>
      </p:sp>
      <p:sp>
        <p:nvSpPr>
          <p:cNvPr id="4" name="Slide Number Placeholder 3"/>
          <p:cNvSpPr>
            <a:spLocks noGrp="1"/>
          </p:cNvSpPr>
          <p:nvPr>
            <p:ph type="sldNum" sz="quarter" idx="12"/>
          </p:nvPr>
        </p:nvSpPr>
        <p:spPr/>
        <p:txBody>
          <a:bodyPr/>
          <a:lstStyle/>
          <a:p>
            <a:fld id="{57C536FD-2A6B-44DD-A8F4-8E7E3D6A1D5A}" type="slidenum">
              <a:rPr lang="en-US" smtClean="0"/>
              <a:t>64</a:t>
            </a:fld>
            <a:endParaRPr lang="en-US"/>
          </a:p>
        </p:txBody>
      </p:sp>
    </p:spTree>
    <p:extLst>
      <p:ext uri="{BB962C8B-B14F-4D97-AF65-F5344CB8AC3E}">
        <p14:creationId xmlns:p14="http://schemas.microsoft.com/office/powerpoint/2010/main" val="26262863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smtClean="0"/>
              <a:t>Offer Hope, Support</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sz="2600" dirty="0" smtClean="0"/>
              <a:t>HIV+ Youth diagnosed early and able to access care and treatment and support CAN:</a:t>
            </a:r>
          </a:p>
          <a:p>
            <a:pPr lvl="1"/>
            <a:r>
              <a:rPr lang="en-US" sz="2000" dirty="0" smtClean="0"/>
              <a:t>Have a long life </a:t>
            </a:r>
          </a:p>
          <a:p>
            <a:pPr lvl="1"/>
            <a:r>
              <a:rPr lang="en-US" sz="2000" dirty="0" smtClean="0"/>
              <a:t>Control their virus and Avoid immunodeficiency</a:t>
            </a:r>
          </a:p>
          <a:p>
            <a:pPr lvl="1"/>
            <a:r>
              <a:rPr lang="en-US" sz="2000" dirty="0" smtClean="0"/>
              <a:t>Safely have children, be parents </a:t>
            </a:r>
            <a:endParaRPr lang="en-US" sz="2000" dirty="0"/>
          </a:p>
          <a:p>
            <a:r>
              <a:rPr lang="en-US" sz="2800" dirty="0" smtClean="0"/>
              <a:t>HCV+ youth have new opportunities for treatment and possibility of cure</a:t>
            </a:r>
          </a:p>
          <a:p>
            <a:r>
              <a:rPr lang="en-US" sz="2600" dirty="0" smtClean="0"/>
              <a:t>But their success is impaired by their youth and environment, by trauma and stigma, and by social inequities and systems that provide barriers, so age-appropriate risk reduction, support and care is needed</a:t>
            </a:r>
          </a:p>
          <a:p>
            <a:r>
              <a:rPr lang="en-US" sz="2600" dirty="0" smtClean="0"/>
              <a:t>Thank you for working on this issue and for Bringing it Up through risk assessment, screening and linkage to care!</a:t>
            </a:r>
          </a:p>
          <a:p>
            <a:endParaRPr lang="en-US" dirty="0" smtClean="0"/>
          </a:p>
          <a:p>
            <a:pPr marL="457200" lvl="1" indent="0">
              <a:buNone/>
            </a:pPr>
            <a:endParaRPr lang="en-US" dirty="0"/>
          </a:p>
        </p:txBody>
      </p:sp>
      <p:sp>
        <p:nvSpPr>
          <p:cNvPr id="4" name="Slide Number Placeholder 3"/>
          <p:cNvSpPr>
            <a:spLocks noGrp="1"/>
          </p:cNvSpPr>
          <p:nvPr>
            <p:ph type="sldNum" sz="quarter" idx="12"/>
          </p:nvPr>
        </p:nvSpPr>
        <p:spPr/>
        <p:txBody>
          <a:bodyPr/>
          <a:lstStyle/>
          <a:p>
            <a:fld id="{57C536FD-2A6B-44DD-A8F4-8E7E3D6A1D5A}" type="slidenum">
              <a:rPr lang="en-US" smtClean="0"/>
              <a:t>65</a:t>
            </a:fld>
            <a:endParaRPr lang="en-US"/>
          </a:p>
        </p:txBody>
      </p:sp>
    </p:spTree>
    <p:extLst>
      <p:ext uri="{BB962C8B-B14F-4D97-AF65-F5344CB8AC3E}">
        <p14:creationId xmlns:p14="http://schemas.microsoft.com/office/powerpoint/2010/main" val="3792259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6"/>
          <p:cNvSpPr>
            <a:spLocks noGrp="1"/>
          </p:cNvSpPr>
          <p:nvPr>
            <p:ph type="sldNum" sz="quarter" idx="12"/>
          </p:nvPr>
        </p:nvSpPr>
        <p:spPr>
          <a:noFill/>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9pPr>
          </a:lstStyle>
          <a:p>
            <a:pPr eaLnBrk="1" hangingPunct="1"/>
            <a:fld id="{8BAC3ABD-8519-45BC-AF8C-45B4A1B1D1F4}" type="slidenum">
              <a:rPr lang="en-US" sz="1400" smtClean="0"/>
              <a:pPr eaLnBrk="1" hangingPunct="1"/>
              <a:t>66</a:t>
            </a:fld>
            <a:endParaRPr lang="en-US" sz="1400" smtClean="0"/>
          </a:p>
        </p:txBody>
      </p:sp>
      <p:sp>
        <p:nvSpPr>
          <p:cNvPr id="39939" name="Rectangle 2"/>
          <p:cNvSpPr>
            <a:spLocks noGrp="1" noChangeArrowheads="1"/>
          </p:cNvSpPr>
          <p:nvPr>
            <p:ph type="title"/>
          </p:nvPr>
        </p:nvSpPr>
        <p:spPr>
          <a:xfrm>
            <a:off x="304800" y="214313"/>
            <a:ext cx="5486400" cy="1081087"/>
          </a:xfrm>
        </p:spPr>
        <p:txBody>
          <a:bodyPr anchor="ctr"/>
          <a:lstStyle/>
          <a:p>
            <a:pPr algn="l" eaLnBrk="1" hangingPunct="1">
              <a:lnSpc>
                <a:spcPct val="100000"/>
              </a:lnSpc>
            </a:pPr>
            <a:r>
              <a:rPr lang="en-US" sz="3600" dirty="0" smtClean="0"/>
              <a:t>Links to Specialized Care: Our Services </a:t>
            </a:r>
            <a:br>
              <a:rPr lang="en-US" sz="3600" dirty="0" smtClean="0"/>
            </a:br>
            <a:endParaRPr lang="en-US" sz="3200" dirty="0" smtClean="0"/>
          </a:p>
        </p:txBody>
      </p:sp>
      <p:sp>
        <p:nvSpPr>
          <p:cNvPr id="39940" name="Rectangle 3"/>
          <p:cNvSpPr>
            <a:spLocks noGrp="1" noChangeArrowheads="1"/>
          </p:cNvSpPr>
          <p:nvPr>
            <p:ph type="body" sz="half" idx="4294967295"/>
          </p:nvPr>
        </p:nvSpPr>
        <p:spPr>
          <a:xfrm>
            <a:off x="228600" y="1219200"/>
            <a:ext cx="4114800" cy="5334000"/>
          </a:xfrm>
          <a:prstGeom prst="rect">
            <a:avLst/>
          </a:prstGeom>
        </p:spPr>
        <p:txBody>
          <a:bodyPr>
            <a:noAutofit/>
          </a:bodyPr>
          <a:lstStyle/>
          <a:p>
            <a:pPr eaLnBrk="1" hangingPunct="1">
              <a:lnSpc>
                <a:spcPct val="80000"/>
              </a:lnSpc>
            </a:pPr>
            <a:r>
              <a:rPr lang="en-US" sz="2200" dirty="0" smtClean="0"/>
              <a:t>Free HIV Rapid testing; Linked HCV/HIV 4</a:t>
            </a:r>
            <a:r>
              <a:rPr lang="en-US" sz="2200" baseline="30000" dirty="0" smtClean="0"/>
              <a:t>th</a:t>
            </a:r>
            <a:r>
              <a:rPr lang="en-US" sz="2200" dirty="0" smtClean="0"/>
              <a:t> Gen. Testing </a:t>
            </a:r>
          </a:p>
          <a:p>
            <a:pPr eaLnBrk="1" hangingPunct="1">
              <a:lnSpc>
                <a:spcPct val="80000"/>
              </a:lnSpc>
            </a:pPr>
            <a:r>
              <a:rPr lang="en-US" sz="2200" dirty="0" smtClean="0"/>
              <a:t>Free STI screening (DPH funding) </a:t>
            </a:r>
          </a:p>
          <a:p>
            <a:pPr eaLnBrk="1" hangingPunct="1">
              <a:lnSpc>
                <a:spcPct val="80000"/>
              </a:lnSpc>
            </a:pPr>
            <a:r>
              <a:rPr lang="en-US" sz="2200" dirty="0" smtClean="0"/>
              <a:t>MD/NP for Primary Care, Consultation and rapid entry to HIV Care, Urgent Care 617-355-2735</a:t>
            </a:r>
          </a:p>
          <a:p>
            <a:pPr eaLnBrk="1" hangingPunct="1">
              <a:lnSpc>
                <a:spcPct val="80000"/>
              </a:lnSpc>
            </a:pPr>
            <a:r>
              <a:rPr lang="en-US" sz="2200" dirty="0" smtClean="0"/>
              <a:t>Case Management and Support, team approach</a:t>
            </a:r>
          </a:p>
          <a:p>
            <a:pPr eaLnBrk="1" hangingPunct="1">
              <a:lnSpc>
                <a:spcPct val="80000"/>
              </a:lnSpc>
            </a:pPr>
            <a:r>
              <a:rPr lang="en-US" sz="2200" dirty="0" smtClean="0"/>
              <a:t>Integrated Mental Health with onsite LICSW</a:t>
            </a:r>
          </a:p>
          <a:p>
            <a:pPr eaLnBrk="1" hangingPunct="1">
              <a:lnSpc>
                <a:spcPct val="80000"/>
              </a:lnSpc>
            </a:pPr>
            <a:r>
              <a:rPr lang="en-US" sz="2200" dirty="0" smtClean="0"/>
              <a:t>Risk Reduction counseling, STI and Rapid HIV screening for partners </a:t>
            </a:r>
          </a:p>
          <a:p>
            <a:pPr eaLnBrk="1" hangingPunct="1">
              <a:lnSpc>
                <a:spcPct val="80000"/>
              </a:lnSpc>
            </a:pPr>
            <a:r>
              <a:rPr lang="en-US" sz="2200" dirty="0" err="1" smtClean="0"/>
              <a:t>Pageable</a:t>
            </a:r>
            <a:r>
              <a:rPr lang="en-US" sz="2200" dirty="0" smtClean="0"/>
              <a:t> staff</a:t>
            </a:r>
          </a:p>
          <a:p>
            <a:pPr marL="0" indent="0" eaLnBrk="1" hangingPunct="1">
              <a:lnSpc>
                <a:spcPct val="80000"/>
              </a:lnSpc>
              <a:buNone/>
            </a:pPr>
            <a:endParaRPr lang="en-US" sz="2200" dirty="0" smtClean="0"/>
          </a:p>
        </p:txBody>
      </p:sp>
      <p:sp>
        <p:nvSpPr>
          <p:cNvPr id="39941" name="Rectangle 6"/>
          <p:cNvSpPr>
            <a:spLocks noGrp="1" noChangeArrowheads="1"/>
          </p:cNvSpPr>
          <p:nvPr>
            <p:ph type="body" sz="half" idx="2"/>
          </p:nvPr>
        </p:nvSpPr>
        <p:spPr>
          <a:xfrm>
            <a:off x="4419600" y="1905000"/>
            <a:ext cx="4535488" cy="4572000"/>
          </a:xfrm>
        </p:spPr>
        <p:txBody>
          <a:bodyPr>
            <a:normAutofit/>
          </a:bodyPr>
          <a:lstStyle/>
          <a:p>
            <a:pPr eaLnBrk="1" hangingPunct="1">
              <a:lnSpc>
                <a:spcPct val="80000"/>
              </a:lnSpc>
            </a:pPr>
            <a:r>
              <a:rPr lang="en-US" sz="2200" dirty="0" smtClean="0"/>
              <a:t>Post-Exposure Prophylaxis (NPEP) and follow-up for discordant partners and sexual assault survivors; education and access to </a:t>
            </a:r>
            <a:r>
              <a:rPr lang="en-US" sz="2200" dirty="0" err="1" smtClean="0"/>
              <a:t>PrEP</a:t>
            </a:r>
            <a:r>
              <a:rPr lang="en-US" sz="2200" dirty="0" smtClean="0"/>
              <a:t> and </a:t>
            </a:r>
            <a:r>
              <a:rPr lang="en-US" sz="2200" dirty="0" err="1" smtClean="0"/>
              <a:t>nPEP</a:t>
            </a:r>
            <a:endParaRPr lang="en-US" sz="2200" dirty="0" smtClean="0"/>
          </a:p>
          <a:p>
            <a:pPr eaLnBrk="1" hangingPunct="1">
              <a:lnSpc>
                <a:spcPct val="80000"/>
              </a:lnSpc>
            </a:pPr>
            <a:r>
              <a:rPr lang="en-US" sz="2200" dirty="0" smtClean="0"/>
              <a:t>Individual and Group Therapy (Life Skill focus)</a:t>
            </a:r>
          </a:p>
          <a:p>
            <a:pPr eaLnBrk="1" hangingPunct="1">
              <a:lnSpc>
                <a:spcPct val="80000"/>
              </a:lnSpc>
            </a:pPr>
            <a:r>
              <a:rPr lang="en-US" sz="2200" dirty="0" smtClean="0"/>
              <a:t>Competency building and training for providers, pediatric residents</a:t>
            </a:r>
          </a:p>
          <a:p>
            <a:pPr eaLnBrk="1" hangingPunct="1">
              <a:lnSpc>
                <a:spcPct val="80000"/>
              </a:lnSpc>
            </a:pPr>
            <a:r>
              <a:rPr lang="en-US" sz="2200" dirty="0" smtClean="0"/>
              <a:t>Assistance with transitions from Pediatric to Adolescent and Adolescent/Young Adult to Adult care systems</a:t>
            </a:r>
          </a:p>
          <a:p>
            <a:pPr eaLnBrk="1" hangingPunct="1">
              <a:lnSpc>
                <a:spcPct val="80000"/>
              </a:lnSpc>
              <a:buFont typeface="Wingdings" pitchFamily="2" charset="2"/>
              <a:buNone/>
            </a:pPr>
            <a:endParaRPr lang="en-US" sz="2400" dirty="0" smtClean="0"/>
          </a:p>
          <a:p>
            <a:pPr eaLnBrk="1" hangingPunct="1">
              <a:lnSpc>
                <a:spcPct val="80000"/>
              </a:lnSpc>
            </a:pPr>
            <a:endParaRPr lang="en-US" sz="1600" dirty="0" smtClean="0"/>
          </a:p>
        </p:txBody>
      </p:sp>
      <p:pic>
        <p:nvPicPr>
          <p:cNvPr id="39942" name="Picture 8" descr="BostonHappensLogo_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0"/>
            <a:ext cx="3352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xt Box 7"/>
          <p:cNvSpPr txBox="1">
            <a:spLocks noChangeArrowheads="1"/>
          </p:cNvSpPr>
          <p:nvPr/>
        </p:nvSpPr>
        <p:spPr bwMode="auto">
          <a:xfrm>
            <a:off x="3962400" y="6477000"/>
            <a:ext cx="518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Tahoma" pitchFamily="34" charset="0"/>
              </a:defRPr>
            </a:lvl9pPr>
          </a:lstStyle>
          <a:p>
            <a:pPr eaLnBrk="1" hangingPunct="1">
              <a:buFont typeface="Wingdings" pitchFamily="2" charset="2"/>
              <a:buNone/>
            </a:pPr>
            <a:r>
              <a:rPr lang="en-US" dirty="0">
                <a:hlinkClick r:id="rId4"/>
              </a:rPr>
              <a:t>http://</a:t>
            </a:r>
            <a:r>
              <a:rPr lang="en-US" dirty="0" smtClean="0">
                <a:hlinkClick r:id="rId4"/>
              </a:rPr>
              <a:t>www.childrenshospital.org/happens</a:t>
            </a:r>
            <a:endParaRPr lang="en-US" dirty="0"/>
          </a:p>
        </p:txBody>
      </p:sp>
    </p:spTree>
    <p:extLst>
      <p:ext uri="{BB962C8B-B14F-4D97-AF65-F5344CB8AC3E}">
        <p14:creationId xmlns:p14="http://schemas.microsoft.com/office/powerpoint/2010/main" val="39159346"/>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F941AD-CDF4-41AB-A90F-FE7F16F32B18}" type="slidenum">
              <a:rPr lang="en-US"/>
              <a:pPr/>
              <a:t>67</a:t>
            </a:fld>
            <a:endParaRPr lang="en-US"/>
          </a:p>
        </p:txBody>
      </p:sp>
      <p:sp>
        <p:nvSpPr>
          <p:cNvPr id="215042" name="Rectangle 2"/>
          <p:cNvSpPr>
            <a:spLocks noGrp="1" noChangeArrowheads="1"/>
          </p:cNvSpPr>
          <p:nvPr>
            <p:ph type="title" idx="4294967295"/>
          </p:nvPr>
        </p:nvSpPr>
        <p:spPr>
          <a:xfrm>
            <a:off x="533400" y="411163"/>
            <a:ext cx="7772400" cy="427037"/>
          </a:xfrm>
        </p:spPr>
        <p:txBody>
          <a:bodyPr lIns="0" rIns="0" bIns="0" anchor="b" anchorCtr="0"/>
          <a:lstStyle/>
          <a:p>
            <a:r>
              <a:rPr lang="en-US" sz="3500"/>
              <a:t>Resources</a:t>
            </a:r>
          </a:p>
        </p:txBody>
      </p:sp>
      <p:sp>
        <p:nvSpPr>
          <p:cNvPr id="215043" name="Rectangle 3"/>
          <p:cNvSpPr>
            <a:spLocks noGrp="1" noChangeArrowheads="1"/>
          </p:cNvSpPr>
          <p:nvPr>
            <p:ph type="body" idx="4294967295"/>
          </p:nvPr>
        </p:nvSpPr>
        <p:spPr>
          <a:xfrm>
            <a:off x="381000" y="914400"/>
            <a:ext cx="8382000" cy="5638800"/>
          </a:xfrm>
        </p:spPr>
        <p:txBody>
          <a:bodyPr>
            <a:normAutofit fontScale="92500" lnSpcReduction="20000"/>
          </a:bodyPr>
          <a:lstStyle/>
          <a:p>
            <a:pPr marL="273050" indent="-273050">
              <a:lnSpc>
                <a:spcPct val="90000"/>
              </a:lnSpc>
            </a:pPr>
            <a:r>
              <a:rPr lang="en-US" sz="2400" dirty="0"/>
              <a:t>National AIDS Education and Training Center: (See the AETC NRC Web Site for the most current version of slides on treatment guidelines, </a:t>
            </a:r>
            <a:r>
              <a:rPr lang="en-US" sz="2400" dirty="0" err="1"/>
              <a:t>nPEP</a:t>
            </a:r>
            <a:r>
              <a:rPr lang="en-US" sz="2400" dirty="0"/>
              <a:t> and transition) </a:t>
            </a:r>
            <a:r>
              <a:rPr lang="en-US" sz="2400" dirty="0">
                <a:hlinkClick r:id="rId3"/>
              </a:rPr>
              <a:t>http://www.aids-etc.org</a:t>
            </a:r>
            <a:endParaRPr lang="en-US" sz="2400" dirty="0"/>
          </a:p>
          <a:p>
            <a:pPr marL="273050" indent="-273050">
              <a:lnSpc>
                <a:spcPct val="90000"/>
              </a:lnSpc>
            </a:pPr>
            <a:r>
              <a:rPr lang="en-US" sz="2400" dirty="0"/>
              <a:t>Local provider education from New England AIDS Education  and Training Center </a:t>
            </a:r>
            <a:r>
              <a:rPr lang="en-US" sz="2400" dirty="0">
                <a:hlinkClick r:id="rId4"/>
              </a:rPr>
              <a:t>http://www/neaetc.org</a:t>
            </a:r>
            <a:endParaRPr lang="en-US" sz="2400" dirty="0"/>
          </a:p>
          <a:p>
            <a:pPr marL="273050" indent="-273050">
              <a:lnSpc>
                <a:spcPct val="90000"/>
              </a:lnSpc>
            </a:pPr>
            <a:r>
              <a:rPr lang="en-US" sz="2400" dirty="0"/>
              <a:t>Treatment Guidelines, Drug information and interactions, and treatment fact sheets and glossaries available from </a:t>
            </a:r>
            <a:r>
              <a:rPr lang="en-US" sz="2400" dirty="0">
                <a:hlinkClick r:id="rId5"/>
              </a:rPr>
              <a:t>http://www.aidsinfo.nih.gov</a:t>
            </a:r>
            <a:endParaRPr lang="en-US" sz="2400" dirty="0"/>
          </a:p>
          <a:p>
            <a:pPr marL="273050" indent="-273050">
              <a:lnSpc>
                <a:spcPct val="90000"/>
              </a:lnSpc>
            </a:pPr>
            <a:r>
              <a:rPr lang="en-US" sz="2400" dirty="0"/>
              <a:t>Immunization recommendations: </a:t>
            </a:r>
            <a:r>
              <a:rPr lang="en-US" sz="2400" dirty="0">
                <a:hlinkClick r:id="rId6"/>
              </a:rPr>
              <a:t>http://hab.hrsa.gov/deliverhivaidscare/clinicalguide11/cg-304_immunizations.html#t-1</a:t>
            </a:r>
            <a:endParaRPr lang="en-US" sz="2400" dirty="0"/>
          </a:p>
          <a:p>
            <a:pPr marL="273050" indent="-273050">
              <a:lnSpc>
                <a:spcPct val="90000"/>
              </a:lnSpc>
              <a:buFont typeface="Wingdings" pitchFamily="2" charset="2"/>
              <a:buNone/>
            </a:pPr>
            <a:r>
              <a:rPr lang="en-US" sz="2400" dirty="0"/>
              <a:t>	And: </a:t>
            </a:r>
            <a:r>
              <a:rPr lang="en-US" sz="2400" dirty="0">
                <a:hlinkClick r:id="rId7"/>
              </a:rPr>
              <a:t>http://www.aidsetc.org/aidsetc?page=cg-304_immunizations</a:t>
            </a:r>
            <a:r>
              <a:rPr lang="en-US" sz="2400" dirty="0"/>
              <a:t> </a:t>
            </a:r>
          </a:p>
          <a:p>
            <a:pPr marL="273050" indent="-273050">
              <a:lnSpc>
                <a:spcPct val="90000"/>
              </a:lnSpc>
            </a:pPr>
            <a:r>
              <a:rPr lang="en-US" sz="2400" dirty="0"/>
              <a:t>Primary Care manual: HRSA Guide for HIV/AIDS Clinical Care </a:t>
            </a:r>
            <a:r>
              <a:rPr lang="en-US" sz="2400" dirty="0">
                <a:hlinkClick r:id="rId8"/>
              </a:rPr>
              <a:t>http://</a:t>
            </a:r>
            <a:r>
              <a:rPr lang="en-US" sz="2400" dirty="0" smtClean="0">
                <a:hlinkClick r:id="rId8"/>
              </a:rPr>
              <a:t>www.aidsetc.org/aidsetc?page=cg-00-00</a:t>
            </a:r>
            <a:endParaRPr lang="en-US" sz="2400" dirty="0" smtClean="0"/>
          </a:p>
          <a:p>
            <a:pPr marL="273050" indent="-273050">
              <a:lnSpc>
                <a:spcPct val="90000"/>
              </a:lnSpc>
            </a:pPr>
            <a:r>
              <a:rPr lang="en-US" dirty="0" smtClean="0"/>
              <a:t>Hepatitis </a:t>
            </a:r>
            <a:r>
              <a:rPr lang="en-US" dirty="0"/>
              <a:t>C Recommendations: </a:t>
            </a:r>
            <a:r>
              <a:rPr lang="en-US" dirty="0">
                <a:hlinkClick r:id="rId9"/>
              </a:rPr>
              <a:t>http://</a:t>
            </a:r>
            <a:r>
              <a:rPr lang="en-US" dirty="0" smtClean="0">
                <a:hlinkClick r:id="rId9"/>
              </a:rPr>
              <a:t>www.hcvguidelines.org/full-report/testing-and-linkage-care-box-summary-recommendations-testing-and-linkage-care</a:t>
            </a:r>
            <a:endParaRPr lang="en-US" dirty="0" smtClean="0"/>
          </a:p>
          <a:p>
            <a:pPr marL="273050" indent="-273050">
              <a:lnSpc>
                <a:spcPct val="90000"/>
              </a:lnSpc>
            </a:pPr>
            <a:endParaRPr lang="en-US" sz="2400" dirty="0"/>
          </a:p>
          <a:p>
            <a:pPr marL="273050" indent="-273050">
              <a:lnSpc>
                <a:spcPct val="90000"/>
              </a:lnSpc>
            </a:pPr>
            <a:endParaRPr lang="en-US" sz="2400" dirty="0"/>
          </a:p>
          <a:p>
            <a:pPr marL="273050" indent="-273050">
              <a:lnSpc>
                <a:spcPct val="90000"/>
              </a:lnSpc>
              <a:buFont typeface="Wingdings" pitchFamily="2" charset="2"/>
              <a:buNone/>
            </a:pPr>
            <a:endParaRPr lang="en-US" sz="2000" dirty="0"/>
          </a:p>
          <a:p>
            <a:pPr marL="273050" indent="-273050">
              <a:lnSpc>
                <a:spcPct val="90000"/>
              </a:lnSpc>
              <a:buFont typeface="Wingdings" pitchFamily="2" charset="2"/>
              <a:buNone/>
            </a:pPr>
            <a:endParaRPr lang="en-US" sz="2400" dirty="0"/>
          </a:p>
          <a:p>
            <a:pPr marL="273050" indent="-273050">
              <a:lnSpc>
                <a:spcPct val="90000"/>
              </a:lnSpc>
              <a:buFont typeface="Wingdings" pitchFamily="2" charset="2"/>
              <a:buNone/>
            </a:pPr>
            <a:endParaRPr lang="en-US" sz="2400" dirty="0"/>
          </a:p>
          <a:p>
            <a:pPr marL="273050" indent="-273050">
              <a:lnSpc>
                <a:spcPct val="90000"/>
              </a:lnSpc>
            </a:pPr>
            <a:endParaRPr lang="en-US" sz="2400" dirty="0"/>
          </a:p>
          <a:p>
            <a:pPr marL="273050" indent="-273050">
              <a:lnSpc>
                <a:spcPct val="90000"/>
              </a:lnSpc>
            </a:pPr>
            <a:endParaRPr lang="en-US" sz="2400" dirty="0"/>
          </a:p>
          <a:p>
            <a:pPr marL="273050" indent="-273050">
              <a:lnSpc>
                <a:spcPct val="90000"/>
              </a:lnSpc>
            </a:pPr>
            <a:endParaRPr lang="en-US" sz="2800" dirty="0"/>
          </a:p>
        </p:txBody>
      </p:sp>
    </p:spTree>
    <p:extLst>
      <p:ext uri="{BB962C8B-B14F-4D97-AF65-F5344CB8AC3E}">
        <p14:creationId xmlns:p14="http://schemas.microsoft.com/office/powerpoint/2010/main" val="279515019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buClrTx/>
              <a:buSzTx/>
              <a:buFontTx/>
              <a:buNone/>
            </a:pPr>
            <a:fld id="{29587C1D-1FBE-4101-A824-7AD475C811F6}" type="slidenum">
              <a:rPr lang="en-US" sz="1200">
                <a:latin typeface="Arial Black" pitchFamily="34" charset="0"/>
                <a:ea typeface="Arial Unicode MS" pitchFamily="34" charset="-128"/>
                <a:cs typeface="Arial Unicode MS" pitchFamily="34" charset="-128"/>
              </a:rPr>
              <a:pPr algn="r">
                <a:buClrTx/>
                <a:buSzTx/>
                <a:buFontTx/>
                <a:buNone/>
              </a:pPr>
              <a:t>7</a:t>
            </a:fld>
            <a:endParaRPr lang="en-US" sz="1200">
              <a:latin typeface="Arial Black" pitchFamily="34" charset="0"/>
              <a:ea typeface="Arial Unicode MS" pitchFamily="34" charset="-128"/>
              <a:cs typeface="Arial Unicode MS" pitchFamily="34" charset="-128"/>
            </a:endParaRPr>
          </a:p>
        </p:txBody>
      </p:sp>
      <p:sp>
        <p:nvSpPr>
          <p:cNvPr id="69635" name="Rectangle 2"/>
          <p:cNvSpPr>
            <a:spLocks noGrp="1" noChangeArrowheads="1"/>
          </p:cNvSpPr>
          <p:nvPr>
            <p:ph type="title" idx="4294967295"/>
          </p:nvPr>
        </p:nvSpPr>
        <p:spPr>
          <a:xfrm>
            <a:off x="533401" y="214313"/>
            <a:ext cx="7924800" cy="1462087"/>
          </a:xfrm>
        </p:spPr>
        <p:txBody>
          <a:bodyPr anchor="ctr"/>
          <a:lstStyle/>
          <a:p>
            <a:r>
              <a:rPr lang="en-US" sz="4400" dirty="0"/>
              <a:t>Youth </a:t>
            </a:r>
            <a:r>
              <a:rPr lang="en-US" sz="4400" dirty="0" smtClean="0"/>
              <a:t>Living </a:t>
            </a:r>
            <a:r>
              <a:rPr lang="en-US" sz="4400" dirty="0"/>
              <a:t>with HIV </a:t>
            </a:r>
            <a:r>
              <a:rPr lang="en-US" sz="4400" dirty="0" smtClean="0"/>
              <a:t>in </a:t>
            </a:r>
            <a:r>
              <a:rPr lang="en-US" sz="4400" dirty="0"/>
              <a:t>MA</a:t>
            </a:r>
          </a:p>
        </p:txBody>
      </p:sp>
      <p:sp>
        <p:nvSpPr>
          <p:cNvPr id="69636" name="Rectangle 3"/>
          <p:cNvSpPr>
            <a:spLocks noGrp="1" noChangeArrowheads="1"/>
          </p:cNvSpPr>
          <p:nvPr>
            <p:ph type="body" idx="4294967295"/>
          </p:nvPr>
        </p:nvSpPr>
        <p:spPr>
          <a:xfrm>
            <a:off x="685800" y="1600200"/>
            <a:ext cx="8229600" cy="4525963"/>
          </a:xfrm>
        </p:spPr>
        <p:txBody>
          <a:bodyPr>
            <a:normAutofit fontScale="92500" lnSpcReduction="10000"/>
          </a:bodyPr>
          <a:lstStyle/>
          <a:p>
            <a:pPr>
              <a:lnSpc>
                <a:spcPct val="90000"/>
              </a:lnSpc>
            </a:pPr>
            <a:r>
              <a:rPr lang="en-US" sz="2600" dirty="0" smtClean="0"/>
              <a:t>About 2% </a:t>
            </a:r>
            <a:r>
              <a:rPr lang="en-US" sz="2600" dirty="0"/>
              <a:t>of people </a:t>
            </a:r>
            <a:r>
              <a:rPr lang="en-US" sz="2600" u="sng" dirty="0"/>
              <a:t>known</a:t>
            </a:r>
            <a:r>
              <a:rPr lang="en-US" sz="2600" dirty="0"/>
              <a:t> to be </a:t>
            </a:r>
            <a:r>
              <a:rPr lang="en-US" sz="2600" u="sng" dirty="0"/>
              <a:t>living with HIV</a:t>
            </a:r>
            <a:r>
              <a:rPr lang="en-US" sz="2600" dirty="0"/>
              <a:t> in MA </a:t>
            </a:r>
            <a:r>
              <a:rPr lang="en-US" sz="2600" dirty="0" smtClean="0"/>
              <a:t>(410) </a:t>
            </a:r>
            <a:r>
              <a:rPr lang="en-US" sz="2600" dirty="0"/>
              <a:t>are </a:t>
            </a:r>
            <a:r>
              <a:rPr lang="en-US" sz="2600" b="1" dirty="0"/>
              <a:t>now</a:t>
            </a:r>
            <a:r>
              <a:rPr lang="en-US" sz="2600" dirty="0"/>
              <a:t> (as of </a:t>
            </a:r>
            <a:r>
              <a:rPr lang="en-US" sz="2600" dirty="0" smtClean="0"/>
              <a:t>12/2012) </a:t>
            </a:r>
            <a:r>
              <a:rPr lang="en-US" sz="2600" dirty="0"/>
              <a:t>age 13-24 </a:t>
            </a:r>
            <a:r>
              <a:rPr lang="en-US" sz="2600" dirty="0" smtClean="0"/>
              <a:t>years</a:t>
            </a:r>
          </a:p>
          <a:p>
            <a:pPr>
              <a:lnSpc>
                <a:spcPct val="90000"/>
              </a:lnSpc>
              <a:buFont typeface="Wingdings" pitchFamily="2" charset="2"/>
              <a:buNone/>
            </a:pPr>
            <a:r>
              <a:rPr lang="en-US" sz="2600" dirty="0" smtClean="0"/>
              <a:t>These known HIV+ 13-24 year olds are:</a:t>
            </a:r>
            <a:endParaRPr lang="en-US" sz="2600" dirty="0"/>
          </a:p>
          <a:p>
            <a:pPr>
              <a:lnSpc>
                <a:spcPct val="90000"/>
              </a:lnSpc>
            </a:pPr>
            <a:r>
              <a:rPr lang="en-US" sz="2600" dirty="0" smtClean="0"/>
              <a:t>51% </a:t>
            </a:r>
            <a:r>
              <a:rPr lang="en-US" sz="2600" dirty="0"/>
              <a:t>Male (</a:t>
            </a:r>
            <a:r>
              <a:rPr lang="en-US" sz="2600" dirty="0" smtClean="0"/>
              <a:t>50% </a:t>
            </a:r>
            <a:r>
              <a:rPr lang="en-US" sz="2600" dirty="0"/>
              <a:t>of 13-19 y/o)</a:t>
            </a:r>
          </a:p>
          <a:p>
            <a:pPr>
              <a:lnSpc>
                <a:spcPct val="90000"/>
              </a:lnSpc>
            </a:pPr>
            <a:r>
              <a:rPr lang="en-US" sz="2600" dirty="0" smtClean="0"/>
              <a:t>42% </a:t>
            </a:r>
            <a:r>
              <a:rPr lang="en-US" sz="2600" dirty="0"/>
              <a:t>Black; </a:t>
            </a:r>
            <a:r>
              <a:rPr lang="en-US" sz="2600" dirty="0" smtClean="0"/>
              <a:t>31% Latino (52% Black; 32% Latino of 13-19 y/o) </a:t>
            </a:r>
          </a:p>
          <a:p>
            <a:pPr>
              <a:lnSpc>
                <a:spcPct val="90000"/>
              </a:lnSpc>
            </a:pPr>
            <a:r>
              <a:rPr lang="en-US" sz="2600" dirty="0" smtClean="0"/>
              <a:t>Mode of transmission:</a:t>
            </a:r>
          </a:p>
          <a:p>
            <a:pPr lvl="1">
              <a:lnSpc>
                <a:spcPct val="90000"/>
              </a:lnSpc>
            </a:pPr>
            <a:r>
              <a:rPr lang="en-US" sz="2400" dirty="0" smtClean="0"/>
              <a:t>23% </a:t>
            </a:r>
            <a:r>
              <a:rPr lang="en-US" sz="2400" dirty="0"/>
              <a:t>MSM </a:t>
            </a:r>
            <a:r>
              <a:rPr lang="en-US" sz="2400" dirty="0" smtClean="0"/>
              <a:t>(35% </a:t>
            </a:r>
            <a:r>
              <a:rPr lang="en-US" sz="2400" dirty="0"/>
              <a:t>of young men); </a:t>
            </a:r>
            <a:r>
              <a:rPr lang="en-US" sz="2400" dirty="0" smtClean="0"/>
              <a:t>1%IDU</a:t>
            </a:r>
            <a:endParaRPr lang="en-US" sz="2400" dirty="0"/>
          </a:p>
          <a:p>
            <a:pPr lvl="1">
              <a:lnSpc>
                <a:spcPct val="90000"/>
              </a:lnSpc>
            </a:pPr>
            <a:r>
              <a:rPr lang="en-US" sz="2400" dirty="0" smtClean="0"/>
              <a:t>59% of MA youth living with HIV were </a:t>
            </a:r>
            <a:r>
              <a:rPr lang="en-US" sz="2400" dirty="0" err="1"/>
              <a:t>perinatally</a:t>
            </a:r>
            <a:r>
              <a:rPr lang="en-US" sz="2400" dirty="0"/>
              <a:t> exposed </a:t>
            </a:r>
            <a:r>
              <a:rPr lang="en-US" sz="2400" dirty="0" smtClean="0"/>
              <a:t>(78%of those  Black or Latino)</a:t>
            </a:r>
            <a:endParaRPr lang="en-US" sz="2400" dirty="0"/>
          </a:p>
          <a:p>
            <a:pPr lvl="1">
              <a:lnSpc>
                <a:spcPct val="90000"/>
              </a:lnSpc>
            </a:pPr>
            <a:r>
              <a:rPr lang="en-US" sz="2400" dirty="0" smtClean="0"/>
              <a:t>92% </a:t>
            </a:r>
            <a:r>
              <a:rPr lang="en-US" sz="2400" dirty="0"/>
              <a:t>of all </a:t>
            </a:r>
            <a:r>
              <a:rPr lang="en-US" sz="2400" dirty="0" smtClean="0"/>
              <a:t>337 youth </a:t>
            </a:r>
            <a:r>
              <a:rPr lang="en-US" sz="2400" dirty="0"/>
              <a:t>with perinatal infection are </a:t>
            </a:r>
            <a:r>
              <a:rPr lang="en-US" sz="2400" dirty="0" smtClean="0"/>
              <a:t> now 13-24 </a:t>
            </a:r>
            <a:r>
              <a:rPr lang="en-US" sz="2400" dirty="0"/>
              <a:t>years </a:t>
            </a:r>
            <a:r>
              <a:rPr lang="en-US" sz="2400" dirty="0" smtClean="0"/>
              <a:t>old (31% 13-19, 40% 20-24, 21% age 25+)</a:t>
            </a:r>
          </a:p>
          <a:p>
            <a:pPr lvl="1">
              <a:lnSpc>
                <a:spcPct val="90000"/>
              </a:lnSpc>
            </a:pPr>
            <a:r>
              <a:rPr lang="en-US" sz="2400" dirty="0" smtClean="0"/>
              <a:t>These youth more likely to be female and non-white</a:t>
            </a:r>
            <a:endParaRPr lang="en-US" sz="2400" dirty="0"/>
          </a:p>
        </p:txBody>
      </p:sp>
      <p:sp>
        <p:nvSpPr>
          <p:cNvPr id="2" name="TextBox 1"/>
          <p:cNvSpPr txBox="1"/>
          <p:nvPr/>
        </p:nvSpPr>
        <p:spPr>
          <a:xfrm>
            <a:off x="685800" y="6248400"/>
            <a:ext cx="8001000" cy="861774"/>
          </a:xfrm>
          <a:prstGeom prst="rect">
            <a:avLst/>
          </a:prstGeom>
          <a:noFill/>
        </p:spPr>
        <p:txBody>
          <a:bodyPr wrap="square" rtlCol="0">
            <a:spAutoFit/>
          </a:bodyPr>
          <a:lstStyle/>
          <a:p>
            <a:r>
              <a:rPr lang="en-US" sz="1600" dirty="0" smtClean="0"/>
              <a:t>Source: MA DPH Fact Sheet 2013 (</a:t>
            </a:r>
            <a:r>
              <a:rPr lang="en-US" sz="1600" dirty="0" smtClean="0">
                <a:solidFill>
                  <a:srgbClr val="0070C0"/>
                </a:solidFill>
              </a:rPr>
              <a:t>http</a:t>
            </a:r>
            <a:r>
              <a:rPr lang="en-US" sz="1600" dirty="0">
                <a:solidFill>
                  <a:srgbClr val="0070C0"/>
                </a:solidFill>
              </a:rPr>
              <a:t>://www.mass.gov/eohhs/docs/dph/aids/2012-profiles/adolescents-young-adults.pdf</a:t>
            </a:r>
            <a:r>
              <a:rPr lang="en-US" sz="1600" dirty="0"/>
              <a:t> )</a:t>
            </a:r>
            <a:endParaRPr lang="en-US" sz="1600" dirty="0" smtClean="0"/>
          </a:p>
          <a:p>
            <a:endParaRPr lang="en-US" dirty="0"/>
          </a:p>
        </p:txBody>
      </p:sp>
      <p:sp>
        <p:nvSpPr>
          <p:cNvPr id="3" name="Slide Number Placeholder 2"/>
          <p:cNvSpPr>
            <a:spLocks noGrp="1"/>
          </p:cNvSpPr>
          <p:nvPr>
            <p:ph type="sldNum" sz="quarter" idx="12"/>
          </p:nvPr>
        </p:nvSpPr>
        <p:spPr/>
        <p:txBody>
          <a:bodyPr/>
          <a:lstStyle/>
          <a:p>
            <a:fld id="{1771831D-1869-4854-8C7C-9B12B4355B24}" type="slidenum">
              <a:rPr lang="en-US" smtClean="0"/>
              <a:pPr/>
              <a:t>7</a:t>
            </a:fld>
            <a:endParaRPr lang="en-US"/>
          </a:p>
        </p:txBody>
      </p:sp>
    </p:spTree>
    <p:extLst>
      <p:ext uri="{BB962C8B-B14F-4D97-AF65-F5344CB8AC3E}">
        <p14:creationId xmlns:p14="http://schemas.microsoft.com/office/powerpoint/2010/main" val="73471273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838200"/>
            <a:ext cx="7772400" cy="3038475"/>
          </a:xfrm>
        </p:spPr>
        <p:txBody>
          <a:bodyPr/>
          <a:lstStyle/>
          <a:p>
            <a:r>
              <a:rPr lang="en-US" dirty="0" smtClean="0"/>
              <a:t>What About Hepatitis C?</a:t>
            </a:r>
            <a:endParaRPr lang="en-US" dirty="0"/>
          </a:p>
        </p:txBody>
      </p:sp>
      <p:sp>
        <p:nvSpPr>
          <p:cNvPr id="3" name="Text Placeholder 2"/>
          <p:cNvSpPr>
            <a:spLocks noGrp="1"/>
          </p:cNvSpPr>
          <p:nvPr>
            <p:ph type="body" idx="1"/>
          </p:nvPr>
        </p:nvSpPr>
        <p:spPr/>
        <p:txBody>
          <a:bodyPr>
            <a:normAutofit/>
          </a:bodyPr>
          <a:lstStyle/>
          <a:p>
            <a:r>
              <a:rPr lang="en-US" sz="2800" dirty="0" smtClean="0"/>
              <a:t>HCV: It’s not just for IDU and baby boomers any more, some unanswered questions.</a:t>
            </a:r>
            <a:endParaRPr lang="en-US" sz="2800" dirty="0"/>
          </a:p>
        </p:txBody>
      </p:sp>
      <p:sp>
        <p:nvSpPr>
          <p:cNvPr id="4" name="Slide Number Placeholder 3"/>
          <p:cNvSpPr>
            <a:spLocks noGrp="1"/>
          </p:cNvSpPr>
          <p:nvPr>
            <p:ph type="sldNum" sz="quarter" idx="12"/>
          </p:nvPr>
        </p:nvSpPr>
        <p:spPr/>
        <p:txBody>
          <a:bodyPr/>
          <a:lstStyle/>
          <a:p>
            <a:fld id="{F189695A-FEA4-4C98-9712-F3C86135C219}" type="slidenum">
              <a:rPr lang="en-US" smtClean="0"/>
              <a:t>8</a:t>
            </a:fld>
            <a:endParaRPr lang="en-US"/>
          </a:p>
        </p:txBody>
      </p:sp>
    </p:spTree>
    <p:extLst>
      <p:ext uri="{BB962C8B-B14F-4D97-AF65-F5344CB8AC3E}">
        <p14:creationId xmlns:p14="http://schemas.microsoft.com/office/powerpoint/2010/main" val="2744611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0"/>
            <a:ext cx="8229600" cy="914400"/>
          </a:xfrm>
        </p:spPr>
        <p:txBody>
          <a:bodyPr/>
          <a:lstStyle/>
          <a:p>
            <a:r>
              <a:rPr lang="en-US" sz="4400" dirty="0" smtClean="0"/>
              <a:t>HCV Trends, 2006-2011</a:t>
            </a:r>
            <a:endParaRPr lang="en-US" sz="4400" dirty="0"/>
          </a:p>
        </p:txBody>
      </p:sp>
      <p:sp>
        <p:nvSpPr>
          <p:cNvPr id="4" name="Slide Number Placeholder 3"/>
          <p:cNvSpPr>
            <a:spLocks noGrp="1"/>
          </p:cNvSpPr>
          <p:nvPr>
            <p:ph type="sldNum" sz="quarter" idx="12"/>
          </p:nvPr>
        </p:nvSpPr>
        <p:spPr/>
        <p:txBody>
          <a:bodyPr/>
          <a:lstStyle/>
          <a:p>
            <a:fld id="{F189695A-FEA4-4C98-9712-F3C86135C219}" type="slidenum">
              <a:rPr lang="en-US" smtClean="0"/>
              <a:t>9</a:t>
            </a:fld>
            <a:endParaRPr lang="en-US"/>
          </a:p>
        </p:txBody>
      </p:sp>
      <p:pic>
        <p:nvPicPr>
          <p:cNvPr id="512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3886199"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29200" y="1066800"/>
            <a:ext cx="38862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2007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564</TotalTime>
  <Words>8888</Words>
  <Application>Microsoft Office PowerPoint</Application>
  <PresentationFormat>On-screen Show (4:3)</PresentationFormat>
  <Paragraphs>1124</Paragraphs>
  <Slides>67</Slides>
  <Notes>25</Notes>
  <HiddenSlides>2</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67</vt:i4>
      </vt:variant>
    </vt:vector>
  </HeadingPairs>
  <TitlesOfParts>
    <vt:vector size="70" baseType="lpstr">
      <vt:lpstr>Executive</vt:lpstr>
      <vt:lpstr>Worksheet</vt:lpstr>
      <vt:lpstr>Chart</vt:lpstr>
      <vt:lpstr>An Overview of HIV and HCV in Adolescents and Young Adults</vt:lpstr>
      <vt:lpstr>Learning Objectives</vt:lpstr>
      <vt:lpstr>Why Youth are Different than Adults: Stages of Adolescence</vt:lpstr>
      <vt:lpstr>Why are Youth Brains Different?</vt:lpstr>
      <vt:lpstr> Trends in Estimated HIV among Youth</vt:lpstr>
      <vt:lpstr>MA Reports of HIV: Newly Diagnosed Youth</vt:lpstr>
      <vt:lpstr>Youth Living with HIV in MA</vt:lpstr>
      <vt:lpstr>What About Hepatitis C?</vt:lpstr>
      <vt:lpstr>HCV Trends, 2006-2011</vt:lpstr>
      <vt:lpstr>Age distribution of new HCV infection --- Massachusetts, 2002 and 2009</vt:lpstr>
      <vt:lpstr>HCV Trends</vt:lpstr>
      <vt:lpstr>Increased Risk for MSM?</vt:lpstr>
      <vt:lpstr>Why Screen for HIV?</vt:lpstr>
      <vt:lpstr>Undiagnosed HIV Infection in US  Percent by Age, at End of 2006</vt:lpstr>
      <vt:lpstr>The Continuum of HIV Care in the US</vt:lpstr>
      <vt:lpstr>Early Diagnosis Benefits All  (If the Continuum Is Effective)</vt:lpstr>
      <vt:lpstr>Continuum of Care: Is There Data on Youth Linkage and Retention? </vt:lpstr>
      <vt:lpstr>Current HIV Screening Recommendations</vt:lpstr>
      <vt:lpstr>But Even Now, HIV Testing Is Still Not Universal</vt:lpstr>
      <vt:lpstr>Other Recommendations</vt:lpstr>
      <vt:lpstr>HCV Screening Recommendations</vt:lpstr>
      <vt:lpstr>HCV Screening Recommendations</vt:lpstr>
      <vt:lpstr>The HIV Test Is Positive:  What does Care involve? </vt:lpstr>
      <vt:lpstr>What does the Team do Next?</vt:lpstr>
      <vt:lpstr>Explaining HIV</vt:lpstr>
      <vt:lpstr>Treatment Alters HIV Course  (and maintains health and decreases transmission)</vt:lpstr>
      <vt:lpstr>Initial Care for HIV Infected Youth </vt:lpstr>
      <vt:lpstr>Initial Physical Exam</vt:lpstr>
      <vt:lpstr>Lab Tests: Order and Explain</vt:lpstr>
      <vt:lpstr>Primary Care: Prevention and Intervention</vt:lpstr>
      <vt:lpstr>Treatment As Prevention (TAP)</vt:lpstr>
      <vt:lpstr>HPTN 052:  HIV Transmission Reduced by 96% in 1763 Serodiscordant Couples</vt:lpstr>
      <vt:lpstr>Goals of Therapy &amp; Tools to Achieve Goals</vt:lpstr>
      <vt:lpstr>DHHS Guidelines:  Changing Criteria for Initiating ART</vt:lpstr>
      <vt:lpstr>May 2014 Recommendations</vt:lpstr>
      <vt:lpstr>Summary Indications for Initiating ART:  2014  Guidelines for Asymptomatic HIV</vt:lpstr>
      <vt:lpstr>Clinical or personal factors may support waiting to start</vt:lpstr>
      <vt:lpstr>ARV (antiretroviral) Drugs:   Now Work on Four Different HIV Life Cycle Stages</vt:lpstr>
      <vt:lpstr>Current ARV Medications (26)</vt:lpstr>
      <vt:lpstr>Drug Development Timeline (Plus 2 more coformulations in 3/2015!)</vt:lpstr>
      <vt:lpstr>Considerations When Selecting First-line Antiretroviral Therapy</vt:lpstr>
      <vt:lpstr>2014 Guidelines: Preferred Initial Regimens  (There are alternative and acceptable ones too)</vt:lpstr>
      <vt:lpstr>More Preferred Initial Regimens</vt:lpstr>
      <vt:lpstr>Also Recommended, but only  IF Viral Load &lt; 100,000</vt:lpstr>
      <vt:lpstr>2014 DHHS Alternative Initial ARV</vt:lpstr>
      <vt:lpstr>Preventing HIV Transmission While Attempting Conception</vt:lpstr>
      <vt:lpstr>The HCV Screen is Positive</vt:lpstr>
      <vt:lpstr>Hepatitis C Treatment</vt:lpstr>
      <vt:lpstr>Treatment vs Delay Considerations</vt:lpstr>
      <vt:lpstr>What Are Barriers to Screening Youth?</vt:lpstr>
      <vt:lpstr>Practice Tips</vt:lpstr>
      <vt:lpstr>Coding Guide</vt:lpstr>
      <vt:lpstr>Readiness Steps: Make  HIV Screening Routine in Your Practice or Program?</vt:lpstr>
      <vt:lpstr>What Technology is Available? (and What’s at Your Lab?)</vt:lpstr>
      <vt:lpstr>What Mode of Testing is Available?</vt:lpstr>
      <vt:lpstr>How to Make  HIV/HCV Screening Routine? Bring it UP!</vt:lpstr>
      <vt:lpstr>How to Make  HIV, HCV  Screening, Prevention and Linkage to Care Routine?</vt:lpstr>
      <vt:lpstr>MA Public Health Approaches</vt:lpstr>
      <vt:lpstr>Incorporate Risk Assessment and STI/ Hepatitis C Screening and Treatment into Urgent Care and Sexual Health Services</vt:lpstr>
      <vt:lpstr>HIV Transmission Risk</vt:lpstr>
      <vt:lpstr>Living with HCV?  Counsel on Transmission Risk</vt:lpstr>
      <vt:lpstr>The Test is Negative:  Risk Reduction Opportunities</vt:lpstr>
      <vt:lpstr>Pre-Exposure Prophylaxis (HIV PrEP)</vt:lpstr>
      <vt:lpstr>CDC New PrEP Guidelines (5/14/2014)</vt:lpstr>
      <vt:lpstr>Offer Hope, Support</vt:lpstr>
      <vt:lpstr>Links to Specialized Care: Our Services  </vt:lpstr>
      <vt:lpstr>Resources</vt:lpstr>
    </vt:vector>
  </TitlesOfParts>
  <Company>Boston Childrens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HIV and HCV in Adolescents and Young Adults</dc:title>
  <dc:creator>user</dc:creator>
  <cp:lastModifiedBy>Authorized User</cp:lastModifiedBy>
  <cp:revision>40</cp:revision>
  <cp:lastPrinted>2015-04-08T14:34:04Z</cp:lastPrinted>
  <dcterms:created xsi:type="dcterms:W3CDTF">2015-03-22T19:55:05Z</dcterms:created>
  <dcterms:modified xsi:type="dcterms:W3CDTF">2015-04-08T16:16:00Z</dcterms:modified>
</cp:coreProperties>
</file>