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68"/>
  </p:notesMasterIdLst>
  <p:handoutMasterIdLst>
    <p:handoutMasterId r:id="rId69"/>
  </p:handoutMasterIdLst>
  <p:sldIdLst>
    <p:sldId id="279" r:id="rId2"/>
    <p:sldId id="287" r:id="rId3"/>
    <p:sldId id="282" r:id="rId4"/>
    <p:sldId id="288" r:id="rId5"/>
    <p:sldId id="289" r:id="rId6"/>
    <p:sldId id="304" r:id="rId7"/>
    <p:sldId id="313" r:id="rId8"/>
    <p:sldId id="336" r:id="rId9"/>
    <p:sldId id="338" r:id="rId10"/>
    <p:sldId id="267" r:id="rId11"/>
    <p:sldId id="337" r:id="rId12"/>
    <p:sldId id="305" r:id="rId13"/>
    <p:sldId id="339" r:id="rId14"/>
    <p:sldId id="340" r:id="rId15"/>
    <p:sldId id="341" r:id="rId16"/>
    <p:sldId id="266" r:id="rId17"/>
    <p:sldId id="258" r:id="rId18"/>
    <p:sldId id="306" r:id="rId19"/>
    <p:sldId id="307" r:id="rId20"/>
    <p:sldId id="308" r:id="rId21"/>
    <p:sldId id="309" r:id="rId22"/>
    <p:sldId id="312" r:id="rId23"/>
    <p:sldId id="314" r:id="rId24"/>
    <p:sldId id="315" r:id="rId25"/>
    <p:sldId id="334" r:id="rId26"/>
    <p:sldId id="335" r:id="rId27"/>
    <p:sldId id="316" r:id="rId28"/>
    <p:sldId id="317" r:id="rId29"/>
    <p:sldId id="318" r:id="rId30"/>
    <p:sldId id="319" r:id="rId31"/>
    <p:sldId id="320" r:id="rId32"/>
    <p:sldId id="321" r:id="rId33"/>
    <p:sldId id="322" r:id="rId34"/>
    <p:sldId id="356" r:id="rId35"/>
    <p:sldId id="344" r:id="rId36"/>
    <p:sldId id="345" r:id="rId37"/>
    <p:sldId id="346" r:id="rId38"/>
    <p:sldId id="347" r:id="rId39"/>
    <p:sldId id="352" r:id="rId40"/>
    <p:sldId id="354" r:id="rId41"/>
    <p:sldId id="357" r:id="rId42"/>
    <p:sldId id="372" r:id="rId43"/>
    <p:sldId id="368" r:id="rId44"/>
    <p:sldId id="369" r:id="rId45"/>
    <p:sldId id="370" r:id="rId46"/>
    <p:sldId id="371" r:id="rId47"/>
    <p:sldId id="358" r:id="rId48"/>
    <p:sldId id="359" r:id="rId49"/>
    <p:sldId id="360" r:id="rId50"/>
    <p:sldId id="361" r:id="rId51"/>
    <p:sldId id="363" r:id="rId52"/>
    <p:sldId id="364" r:id="rId53"/>
    <p:sldId id="365" r:id="rId54"/>
    <p:sldId id="324" r:id="rId55"/>
    <p:sldId id="323" r:id="rId56"/>
    <p:sldId id="325" r:id="rId57"/>
    <p:sldId id="326" r:id="rId58"/>
    <p:sldId id="327" r:id="rId59"/>
    <p:sldId id="328" r:id="rId60"/>
    <p:sldId id="329" r:id="rId61"/>
    <p:sldId id="330" r:id="rId62"/>
    <p:sldId id="331" r:id="rId63"/>
    <p:sldId id="332" r:id="rId64"/>
    <p:sldId id="333" r:id="rId65"/>
    <p:sldId id="367" r:id="rId66"/>
    <p:sldId id="285" r:id="rId67"/>
  </p:sldIdLst>
  <p:sldSz cx="9144000" cy="6858000" type="screen4x3"/>
  <p:notesSz cx="7023100" cy="9309100"/>
  <p:custDataLst>
    <p:tags r:id="rId7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9900"/>
    <a:srgbClr val="008000"/>
    <a:srgbClr val="FFFFCC"/>
    <a:srgbClr val="CCFF66"/>
    <a:srgbClr val="66FF33"/>
    <a:srgbClr val="663300"/>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8351" autoAdjust="0"/>
  </p:normalViewPr>
  <p:slideViewPr>
    <p:cSldViewPr>
      <p:cViewPr>
        <p:scale>
          <a:sx n="70" d="100"/>
          <a:sy n="70" d="100"/>
        </p:scale>
        <p:origin x="-128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defTabSz="933450" eaLnBrk="1" hangingPunct="1">
              <a:defRPr sz="1200" u="sng">
                <a:latin typeface="Times New Roman" pitchFamily="18" charset="0"/>
              </a:defRPr>
            </a:lvl1pPr>
          </a:lstStyle>
          <a:p>
            <a:endParaRPr lang="en-US" dirty="0"/>
          </a:p>
        </p:txBody>
      </p:sp>
      <p:sp>
        <p:nvSpPr>
          <p:cNvPr id="35843" name="Rectangle 3"/>
          <p:cNvSpPr>
            <a:spLocks noGrp="1" noChangeArrowheads="1"/>
          </p:cNvSpPr>
          <p:nvPr>
            <p:ph type="dt" sz="quarter" idx="1"/>
          </p:nvPr>
        </p:nvSpPr>
        <p:spPr bwMode="auto">
          <a:xfrm>
            <a:off x="3979863" y="0"/>
            <a:ext cx="3043237"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defTabSz="933450" eaLnBrk="1" hangingPunct="1">
              <a:defRPr sz="1200" u="sng">
                <a:latin typeface="Times New Roman" pitchFamily="18" charset="0"/>
              </a:defRPr>
            </a:lvl1pPr>
          </a:lstStyle>
          <a:p>
            <a:endParaRPr lang="en-US" dirty="0"/>
          </a:p>
        </p:txBody>
      </p:sp>
      <p:sp>
        <p:nvSpPr>
          <p:cNvPr id="35844" name="Rectangle 4"/>
          <p:cNvSpPr>
            <a:spLocks noGrp="1" noChangeArrowheads="1"/>
          </p:cNvSpPr>
          <p:nvPr>
            <p:ph type="ftr" sz="quarter" idx="2"/>
          </p:nvPr>
        </p:nvSpPr>
        <p:spPr bwMode="auto">
          <a:xfrm>
            <a:off x="0" y="8843963"/>
            <a:ext cx="3043238"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defTabSz="933450" eaLnBrk="1" hangingPunct="1">
              <a:defRPr sz="1200" u="sng">
                <a:latin typeface="Times New Roman" pitchFamily="18" charset="0"/>
              </a:defRPr>
            </a:lvl1pPr>
          </a:lstStyle>
          <a:p>
            <a:endParaRPr lang="en-US" dirty="0"/>
          </a:p>
        </p:txBody>
      </p:sp>
      <p:sp>
        <p:nvSpPr>
          <p:cNvPr id="35845" name="Rectangle 5"/>
          <p:cNvSpPr>
            <a:spLocks noGrp="1" noChangeArrowheads="1"/>
          </p:cNvSpPr>
          <p:nvPr>
            <p:ph type="sldNum" sz="quarter" idx="3"/>
          </p:nvPr>
        </p:nvSpPr>
        <p:spPr bwMode="auto">
          <a:xfrm>
            <a:off x="3979863" y="8843963"/>
            <a:ext cx="3043237"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defTabSz="933450" eaLnBrk="1" hangingPunct="1">
              <a:defRPr sz="1200" u="sng">
                <a:latin typeface="Times New Roman" pitchFamily="18" charset="0"/>
              </a:defRPr>
            </a:lvl1pPr>
          </a:lstStyle>
          <a:p>
            <a:fld id="{4E2EEB0F-6457-4D3F-BBCA-4B6CD25155D5}"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defTabSz="933450" eaLnBrk="1" hangingPunct="1">
              <a:defRPr sz="1200">
                <a:latin typeface="Times New Roman" pitchFamily="18" charset="0"/>
              </a:defRPr>
            </a:lvl1pPr>
          </a:lstStyle>
          <a:p>
            <a:endParaRPr lang="en-US" dirty="0"/>
          </a:p>
        </p:txBody>
      </p:sp>
      <p:sp>
        <p:nvSpPr>
          <p:cNvPr id="10243" name="Rectangle 3"/>
          <p:cNvSpPr>
            <a:spLocks noGrp="1" noChangeArrowheads="1"/>
          </p:cNvSpPr>
          <p:nvPr>
            <p:ph type="dt" idx="1"/>
          </p:nvPr>
        </p:nvSpPr>
        <p:spPr bwMode="auto">
          <a:xfrm>
            <a:off x="3979863" y="0"/>
            <a:ext cx="3043237"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defTabSz="933450" eaLnBrk="1" hangingPunct="1">
              <a:defRPr sz="1200">
                <a:latin typeface="Times New Roman" pitchFamily="18" charset="0"/>
              </a:defRPr>
            </a:lvl1pPr>
          </a:lstStyle>
          <a:p>
            <a:endParaRPr lang="en-US" dirty="0"/>
          </a:p>
        </p:txBody>
      </p:sp>
      <p:sp>
        <p:nvSpPr>
          <p:cNvPr id="1024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936625" y="4421188"/>
            <a:ext cx="5149850" cy="4189412"/>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843963"/>
            <a:ext cx="3043238"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defTabSz="933450" eaLnBrk="1" hangingPunct="1">
              <a:defRPr sz="1200">
                <a:latin typeface="Times New Roman" pitchFamily="18" charset="0"/>
              </a:defRPr>
            </a:lvl1pPr>
          </a:lstStyle>
          <a:p>
            <a:endParaRPr lang="en-US" dirty="0"/>
          </a:p>
        </p:txBody>
      </p:sp>
      <p:sp>
        <p:nvSpPr>
          <p:cNvPr id="10247" name="Rectangle 7"/>
          <p:cNvSpPr>
            <a:spLocks noGrp="1" noChangeArrowheads="1"/>
          </p:cNvSpPr>
          <p:nvPr>
            <p:ph type="sldNum" sz="quarter" idx="5"/>
          </p:nvPr>
        </p:nvSpPr>
        <p:spPr bwMode="auto">
          <a:xfrm>
            <a:off x="3979863" y="8843963"/>
            <a:ext cx="3043237"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defTabSz="933450" eaLnBrk="1" hangingPunct="1">
              <a:defRPr sz="1200">
                <a:latin typeface="Times New Roman" pitchFamily="18" charset="0"/>
              </a:defRPr>
            </a:lvl1pPr>
          </a:lstStyle>
          <a:p>
            <a:fld id="{3AD99FAB-5092-47D2-B51B-442CC1098363}"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Opening slide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B97E17-5176-4E0D-93DE-C414DE79EB60}" type="slidenum">
              <a:rPr lang="en-US"/>
              <a:pPr/>
              <a:t>10</a:t>
            </a:fld>
            <a:endParaRPr lang="en-US" dirty="0"/>
          </a:p>
        </p:txBody>
      </p:sp>
      <p:sp>
        <p:nvSpPr>
          <p:cNvPr id="18434" name="Rectangle 2"/>
          <p:cNvSpPr>
            <a:spLocks noGrp="1" noRot="1" noChangeAspect="1" noChangeArrowheads="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18435" name="Rectangle 3"/>
          <p:cNvSpPr>
            <a:spLocks noGrp="1" noChangeArrowheads="1"/>
          </p:cNvSpPr>
          <p:nvPr>
            <p:ph type="body" idx="1"/>
          </p:nvPr>
        </p:nvSpPr>
        <p:spPr bwMode="auto">
          <a:xfrm>
            <a:off x="936625" y="4421188"/>
            <a:ext cx="5149850" cy="4189412"/>
          </a:xfrm>
          <a:prstGeom prst="rect">
            <a:avLst/>
          </a:prstGeom>
          <a:solidFill>
            <a:srgbClr val="FFFFFF"/>
          </a:solidFill>
          <a:ln>
            <a:solidFill>
              <a:srgbClr val="000000"/>
            </a:solidFill>
            <a:miter lim="800000"/>
            <a:headEnd/>
            <a:tailEnd/>
          </a:ln>
        </p:spPr>
        <p:txBody>
          <a:bodyPr lIns="91803" tIns="45901" rIns="91803" bIns="45901"/>
          <a:lstStyle/>
          <a:p>
            <a:r>
              <a:rPr lang="en-US" dirty="0" smtClean="0"/>
              <a:t>translate </a:t>
            </a:r>
            <a:r>
              <a:rPr lang="en-US" dirty="0"/>
              <a:t>and communicate research in the field of substance abuse treatment </a:t>
            </a:r>
            <a:r>
              <a:rPr lang="en-US" dirty="0" smtClean="0"/>
              <a:t>to FB practitioners </a:t>
            </a:r>
            <a:r>
              <a:rPr lang="en-US" dirty="0"/>
              <a:t>to ensure excellent care for all people with substance use disorders.</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the developmental suitability</a:t>
            </a:r>
            <a:r>
              <a:rPr lang="en-US" baseline="0" dirty="0" smtClean="0"/>
              <a:t> of the client and correlate to the tool when </a:t>
            </a:r>
            <a:r>
              <a:rPr lang="en-US" baseline="0" dirty="0" smtClean="0"/>
              <a:t>possible</a:t>
            </a:r>
          </a:p>
          <a:p>
            <a:r>
              <a:rPr lang="en-US" baseline="0" dirty="0" smtClean="0"/>
              <a:t>Maybe have copies of each tool available for handouts</a:t>
            </a:r>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the developmental suitability</a:t>
            </a:r>
            <a:r>
              <a:rPr lang="en-US" baseline="0" dirty="0" smtClean="0"/>
              <a:t> of the client and correlate to the tool when possible</a:t>
            </a:r>
          </a:p>
          <a:p>
            <a:r>
              <a:rPr lang="en-US" baseline="0" dirty="0" smtClean="0"/>
              <a:t>Maybe have copies of each tool available for handouts</a:t>
            </a:r>
            <a:endParaRPr lang="en-US" dirty="0" smtClean="0"/>
          </a:p>
          <a:p>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the developmental suitability</a:t>
            </a:r>
            <a:r>
              <a:rPr lang="en-US" baseline="0" dirty="0" smtClean="0"/>
              <a:t> of the client and correlate to the tool when possible</a:t>
            </a:r>
          </a:p>
          <a:p>
            <a:r>
              <a:rPr lang="en-US" baseline="0" dirty="0" smtClean="0"/>
              <a:t>Maybe have copies of each tool available for handouts</a:t>
            </a:r>
            <a:endParaRPr lang="en-US" dirty="0" smtClean="0"/>
          </a:p>
          <a:p>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the developmental suitability</a:t>
            </a:r>
            <a:r>
              <a:rPr lang="en-US" baseline="0" dirty="0" smtClean="0"/>
              <a:t> of the client and correlate to the tool when possible</a:t>
            </a:r>
          </a:p>
          <a:p>
            <a:r>
              <a:rPr lang="en-US" baseline="0" dirty="0" smtClean="0"/>
              <a:t>Maybe have copies of each tool available for handouts</a:t>
            </a:r>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Criminal justice populations</a:t>
            </a:r>
            <a:r>
              <a:rPr lang="en-US" baseline="0" dirty="0" smtClean="0"/>
              <a:t> in </a:t>
            </a:r>
            <a:r>
              <a:rPr lang="en-US" baseline="0" dirty="0" smtClean="0"/>
              <a:t>treatment</a:t>
            </a:r>
          </a:p>
          <a:p>
            <a:r>
              <a:rPr lang="en-US" dirty="0" smtClean="0"/>
              <a:t>Consider the developmental suitability</a:t>
            </a:r>
            <a:r>
              <a:rPr lang="en-US" baseline="0" dirty="0" smtClean="0"/>
              <a:t> of the client and correlate to the tool when possible</a:t>
            </a:r>
          </a:p>
          <a:p>
            <a:r>
              <a:rPr lang="en-US" baseline="0" dirty="0" smtClean="0"/>
              <a:t>Maybe have copies of each tool available for handouts</a:t>
            </a:r>
            <a:endParaRPr lang="en-US" dirty="0" smtClean="0"/>
          </a:p>
          <a:p>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9028B-8CC5-4852-A56E-FA434FB28F44}" type="slidenum">
              <a:rPr lang="en-US"/>
              <a:pPr/>
              <a:t>16</a:t>
            </a:fld>
            <a:endParaRPr lang="en-US" dirty="0"/>
          </a:p>
        </p:txBody>
      </p:sp>
      <p:sp>
        <p:nvSpPr>
          <p:cNvPr id="16386" name="Rectangle 2"/>
          <p:cNvSpPr>
            <a:spLocks noGrp="1" noRot="1" noChangeAspect="1" noChangeArrowheads="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16387" name="Rectangle 3"/>
          <p:cNvSpPr>
            <a:spLocks noGrp="1" noChangeArrowheads="1"/>
          </p:cNvSpPr>
          <p:nvPr>
            <p:ph type="body" idx="1"/>
          </p:nvPr>
        </p:nvSpPr>
        <p:spPr bwMode="auto">
          <a:xfrm>
            <a:off x="936625" y="4421188"/>
            <a:ext cx="5149850" cy="4189412"/>
          </a:xfrm>
          <a:prstGeom prst="rect">
            <a:avLst/>
          </a:prstGeom>
          <a:solidFill>
            <a:srgbClr val="FFFFFF"/>
          </a:solidFill>
          <a:ln>
            <a:solidFill>
              <a:srgbClr val="000000"/>
            </a:solidFill>
            <a:miter lim="800000"/>
            <a:headEnd/>
            <a:tailEnd/>
          </a:ln>
        </p:spPr>
        <p:txBody>
          <a:bodyPr lIns="91803" tIns="45901" rIns="91803" bIns="45901"/>
          <a:lstStyle/>
          <a:p>
            <a:r>
              <a:rPr lang="en-US" dirty="0"/>
              <a:t>One of the primary roles of the ATTC is to ensure that treatment systems best serve the needs and interests of the addicted person. This is accomplished in a number of ways, such as promoting collaboration among various disciplines and influencing the education and licensing requirements for treatment </a:t>
            </a:r>
            <a:r>
              <a:rPr lang="en-US" dirty="0" smtClean="0"/>
              <a:t>professionals</a:t>
            </a:r>
            <a:r>
              <a:rPr lang="en-US" baseline="0" dirty="0" smtClean="0"/>
              <a:t> in your region.</a:t>
            </a:r>
          </a:p>
          <a:p>
            <a:r>
              <a:rPr lang="en-US" baseline="0" dirty="0" smtClean="0"/>
              <a:t>Order free copies of book. Have copies </a:t>
            </a:r>
            <a:r>
              <a:rPr lang="en-US" baseline="0" dirty="0" err="1" smtClean="0"/>
              <a:t>avaiable</a:t>
            </a:r>
            <a:r>
              <a:rPr lang="en-US" baseline="0" dirty="0" smtClean="0"/>
              <a:t> for participants on site.</a:t>
            </a:r>
            <a:endParaRPr lang="en-US" dirty="0"/>
          </a:p>
          <a:p>
            <a:endParaRPr lang="en-US" dirty="0"/>
          </a:p>
          <a:p>
            <a:r>
              <a:rPr lang="en-US" dirty="0"/>
              <a:t>One of the greatest systems change projects the ATTC has conducted was the development of TAP 21:  Addiction Counseling Competencies:  The Knowledge, Skills, and Attitudes of Professional Practice.  TAP 2 is one in a series of publications developed by SAMHSA to get information to the field.</a:t>
            </a:r>
          </a:p>
          <a:p>
            <a:endParaRPr lang="en-US" dirty="0"/>
          </a:p>
          <a:p>
            <a:r>
              <a:rPr lang="en-US" dirty="0"/>
              <a:t>This important ATTC document has become a benchmark by which curriculum is developed and educational programs and professional standards are measured for the field. </a:t>
            </a:r>
          </a:p>
          <a:p>
            <a:endParaRPr lang="en-US" dirty="0"/>
          </a:p>
          <a:p>
            <a:r>
              <a:rPr lang="en-US" b="1" dirty="0"/>
              <a:t>The following may be added in the interest of time -</a:t>
            </a:r>
            <a:r>
              <a:rPr lang="en-US" dirty="0"/>
              <a:t> </a:t>
            </a:r>
          </a:p>
          <a:p>
            <a:r>
              <a:rPr lang="en-US" dirty="0"/>
              <a:t>Since its publication, </a:t>
            </a:r>
            <a:r>
              <a:rPr lang="en-US" b="1" i="1" dirty="0"/>
              <a:t>TAP 21</a:t>
            </a:r>
            <a:r>
              <a:rPr lang="en-US" dirty="0"/>
              <a:t> has been widely accepted by a diverse group of educators, credentialing bodies and practitioners as a definitive reference in the study and practice of addictions treatment.  Its use has heightened the credibility of the treatment profession and has raised the academic standard by which treatment professionals are educated. </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a:t>
            </a:r>
            <a:r>
              <a:rPr lang="en-US" baseline="0" dirty="0" smtClean="0"/>
              <a:t> of Intake as beginning of treatment process. Emphasize very important to retention and TX outcomes.</a:t>
            </a:r>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a:t>
            </a:r>
            <a:r>
              <a:rPr lang="en-US" baseline="0" dirty="0" smtClean="0"/>
              <a:t> of Intake as beginning of treatment process. Emphasize very important to retention and TX outcomes.</a:t>
            </a:r>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a:t>
            </a:r>
            <a:r>
              <a:rPr lang="en-US" baseline="0" dirty="0" smtClean="0"/>
              <a:t> of  Orientation as part of beginning of treatment process. Emphasize very important to retention and TX outcomes.</a:t>
            </a:r>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Agenda</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Welcome! Today we are going to</a:t>
            </a:r>
            <a:r>
              <a:rPr lang="en-US" baseline="0" dirty="0" smtClean="0"/>
              <a:t> discuss assessments &amp; screenings practices.</a:t>
            </a:r>
            <a:endParaRPr lang="en-US" dirty="0" smtClean="0"/>
          </a:p>
          <a:p>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a:t>
            </a:r>
            <a:r>
              <a:rPr lang="en-US" baseline="0" dirty="0" smtClean="0"/>
              <a:t> of  Orientation as part of beginning of treatment process. Emphasize very important to retention and TX outcomes.</a:t>
            </a:r>
            <a:endParaRPr lang="en-US" dirty="0" smtClean="0"/>
          </a:p>
          <a:p>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Definition</a:t>
            </a:r>
            <a:r>
              <a:rPr lang="en-US" baseline="0" dirty="0" smtClean="0"/>
              <a:t> of  assessment as part of beginning of treatment process. Emphasize analyzing &amp; interpreting client response(s); very important to retention and TX outcomes. Resist administering an assessment as a “clerical function” or “checking all the boxes”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Emphasize screening &amp; assessment is important to retention and TX outcomes. Accurate assessments lead to positive outcomes</a:t>
            </a:r>
          </a:p>
          <a:p>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Emphasize screening &amp; assessment is important to retention and TX outcomes. Accurate assessments lead to positive outcomes</a:t>
            </a:r>
          </a:p>
          <a:p>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Emphasize screening &amp; assessment is important to retention and TX outcomes. Accurate assessments lead to positive outcomes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Several factors influence good assessment</a:t>
            </a:r>
            <a:endParaRPr lang="en-US" baseline="0" dirty="0" smtClean="0"/>
          </a:p>
        </p:txBody>
      </p:sp>
      <p:sp>
        <p:nvSpPr>
          <p:cNvPr id="4" name="Slide Number Placeholder 3"/>
          <p:cNvSpPr>
            <a:spLocks noGrp="1"/>
          </p:cNvSpPr>
          <p:nvPr>
            <p:ph type="sldNum" sz="quarter" idx="10"/>
          </p:nvPr>
        </p:nvSpPr>
        <p:spPr/>
        <p:txBody>
          <a:bodyPr/>
          <a:lstStyle/>
          <a:p>
            <a:fld id="{3AD99FAB-5092-47D2-B51B-442CC109836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Emphasize screening &amp; assessment is important to retention and TX outcomes. Accurate assessments lead to positive outcomes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Technique to use in effective assessment process, activity</a:t>
            </a:r>
          </a:p>
          <a:p>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Emphasize screening &amp; assessment is important to retention and TX outcomes. Accurate assessments lead to positive outcomes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Technique to use in effective assessment process, activity</a:t>
            </a:r>
          </a:p>
          <a:p>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Emphasize screening &amp; assessment is important to retention and TX outcomes. Accurate assessments lead to positive outcomes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Technique to use in effective assessment process, activity</a:t>
            </a:r>
            <a:endParaRPr lang="en-US" baseline="0" dirty="0" smtClean="0"/>
          </a:p>
        </p:txBody>
      </p:sp>
      <p:sp>
        <p:nvSpPr>
          <p:cNvPr id="4" name="Slide Number Placeholder 3"/>
          <p:cNvSpPr>
            <a:spLocks noGrp="1"/>
          </p:cNvSpPr>
          <p:nvPr>
            <p:ph type="sldNum" sz="quarter" idx="10"/>
          </p:nvPr>
        </p:nvSpPr>
        <p:spPr/>
        <p:txBody>
          <a:bodyPr/>
          <a:lstStyle/>
          <a:p>
            <a:fld id="{3AD99FAB-5092-47D2-B51B-442CC109836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Emphasize screening &amp; assessment is important to retention and TX outcomes. Accurate assessments lead to positive outcomes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Technique to use in effective assessment process, activity</a:t>
            </a:r>
          </a:p>
          <a:p>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6ADF6-7DB2-43AE-858D-7225E95976FB}" type="slidenum">
              <a:rPr lang="en-US"/>
              <a:pPr/>
              <a:t>29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Emphasize screening &amp; assessment is important to retention and TX outcomes. Accurate assessments lead to positive outcomes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Technique to use in effective assessment process, activity</a:t>
            </a:r>
            <a:endParaRPr lang="en-US"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Topics</a:t>
            </a:r>
            <a:r>
              <a:rPr lang="en-US" baseline="0" dirty="0" smtClean="0"/>
              <a:t> to be discussed in today’s session</a:t>
            </a:r>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8BC07-3B67-46DB-A62E-6148CE1C91DF}" type="slidenum">
              <a:rPr lang="en-US"/>
              <a:pPr/>
              <a:t>30</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Emphasize screening &amp; assessment is important to retention and TX outcomes. Accurate assessments lead to positive outcomes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Technique to use in effective assessment process, activity</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44085-F7A7-4CCF-9A61-355CFBA01515}" type="slidenum">
              <a:rPr lang="en-US"/>
              <a:pPr/>
              <a:t>31</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Emphasize screening &amp; assessment is important to retention and TX outcomes. Accurate assessments lead to positive outcomes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Technique to use in effective assessment process, activity</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BD375-A647-4572-BA43-275BDD063D96}" type="slidenum">
              <a:rPr lang="en-US"/>
              <a:pPr/>
              <a:t>32</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Emphasize retention and TX outcomes. Accurate assessments lead to positive outcomes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Technique to use in effective assessment process, activity</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New science is about more than counselor personal experience. Develop these practices through professional development. Review ATTC resources</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Emphasize retention and TX outcomes. Accurate assessments lead to positive outcomes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Technique to use in effective assessment process, activity</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New science is about more than counselor personal experience. Develop these practices through professional development. Review ATTC resources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 slide; </a:t>
            </a:r>
          </a:p>
          <a:p>
            <a:r>
              <a:rPr lang="en-US" dirty="0" smtClean="0"/>
              <a:t>Assessment</a:t>
            </a:r>
            <a:r>
              <a:rPr lang="en-US" baseline="0" dirty="0" smtClean="0"/>
              <a:t> tool for the </a:t>
            </a:r>
            <a:r>
              <a:rPr lang="en-US" dirty="0" smtClean="0"/>
              <a:t>new ACA</a:t>
            </a:r>
            <a:r>
              <a:rPr lang="en-US" baseline="0" dirty="0" smtClean="0"/>
              <a:t> </a:t>
            </a:r>
            <a:r>
              <a:rPr lang="en-US" dirty="0" smtClean="0"/>
              <a:t>paradigm-</a:t>
            </a:r>
            <a:r>
              <a:rPr lang="en-US" baseline="0" dirty="0" smtClean="0"/>
              <a:t> Gold ticket for community treatment programs is the SBIRT</a:t>
            </a:r>
          </a:p>
          <a:p>
            <a:endParaRPr lang="en-US" baseline="0" dirty="0" smtClean="0"/>
          </a:p>
        </p:txBody>
      </p:sp>
      <p:sp>
        <p:nvSpPr>
          <p:cNvPr id="4" name="Slide Number Placeholder 3"/>
          <p:cNvSpPr>
            <a:spLocks noGrp="1"/>
          </p:cNvSpPr>
          <p:nvPr>
            <p:ph type="sldNum" sz="quarter" idx="10"/>
          </p:nvPr>
        </p:nvSpPr>
        <p:spPr/>
        <p:txBody>
          <a:bodyPr/>
          <a:lstStyle/>
          <a:p>
            <a:fld id="{3AD99FAB-5092-47D2-B51B-442CC109836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what is SBIRT</a:t>
            </a:r>
            <a:r>
              <a:rPr lang="en-US" baseline="0" dirty="0" smtClean="0"/>
              <a:t> and its components</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 what is SBIRT</a:t>
            </a:r>
            <a:r>
              <a:rPr lang="en-US" baseline="0" dirty="0" smtClean="0"/>
              <a:t> and its components</a:t>
            </a:r>
            <a:endParaRPr lang="en-US" dirty="0" smtClean="0"/>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 what is SBIRT</a:t>
            </a:r>
            <a:r>
              <a:rPr lang="en-US" baseline="0" dirty="0" smtClean="0"/>
              <a:t> and its components</a:t>
            </a:r>
            <a:endParaRPr lang="en-US" dirty="0" smtClean="0"/>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what is SBIRT</a:t>
            </a:r>
            <a:r>
              <a:rPr lang="en-US" baseline="0" dirty="0" smtClean="0"/>
              <a:t> and its components</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 what is SBIRT</a:t>
            </a:r>
            <a:r>
              <a:rPr lang="en-US" baseline="0" dirty="0" smtClean="0"/>
              <a:t> and its components</a:t>
            </a:r>
            <a:endParaRPr lang="en-US" dirty="0" smtClean="0"/>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a:t>
            </a:r>
            <a:r>
              <a:rPr lang="en-US" baseline="0" dirty="0" smtClean="0"/>
              <a:t> your audience. Reinforce what they are to expect and learn today.</a:t>
            </a:r>
          </a:p>
          <a:p>
            <a:r>
              <a:rPr lang="en-US" baseline="0" dirty="0" smtClean="0"/>
              <a:t>Invite interaction.</a:t>
            </a:r>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 what is SBIRT</a:t>
            </a:r>
            <a:r>
              <a:rPr lang="en-US" baseline="0" dirty="0" smtClean="0"/>
              <a:t> and its components</a:t>
            </a:r>
            <a:endParaRPr lang="en-US" dirty="0" smtClean="0"/>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the stuff we know how to do from </a:t>
            </a:r>
            <a:r>
              <a:rPr lang="en-US" baseline="0" dirty="0" smtClean="0"/>
              <a:t>Case management activities; advocate role</a:t>
            </a:r>
          </a:p>
          <a:p>
            <a:r>
              <a:rPr lang="en-US" baseline="0" dirty="0" smtClean="0"/>
              <a:t> </a:t>
            </a:r>
            <a:r>
              <a:rPr lang="en-US" baseline="0" dirty="0" smtClean="0"/>
              <a:t>—don’t be fooled by the language—refer to glossary of terms handout</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Examples</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Example of evidenced based tools for alcohol abusers in clinical setting</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examples of evidenced based tools for alcohol abusers in clinical setting</a:t>
            </a:r>
            <a:endParaRPr lang="en-US" dirty="0" smtClean="0"/>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other assessment</a:t>
            </a:r>
            <a:r>
              <a:rPr lang="en-US" baseline="0" dirty="0" smtClean="0"/>
              <a:t> tool – discuss or refer to compendium of AOD evidence based practices</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 more</a:t>
            </a:r>
            <a:r>
              <a:rPr lang="en-US" sz="1200" baseline="0" dirty="0" smtClean="0"/>
              <a:t> </a:t>
            </a:r>
            <a:r>
              <a:rPr lang="en-US" sz="1200" dirty="0" smtClean="0"/>
              <a:t>example</a:t>
            </a:r>
          </a:p>
          <a:p>
            <a:r>
              <a:rPr lang="en-US" sz="1200" dirty="0" smtClean="0"/>
              <a:t>this </a:t>
            </a:r>
            <a:r>
              <a:rPr lang="en-US" sz="1200" dirty="0" smtClean="0"/>
              <a:t>model for transition age </a:t>
            </a:r>
            <a:r>
              <a:rPr lang="en-US" sz="1200" dirty="0" smtClean="0"/>
              <a:t>youth of color;</a:t>
            </a:r>
            <a:r>
              <a:rPr lang="en-US" sz="1200" baseline="0" dirty="0" smtClean="0"/>
              <a:t> </a:t>
            </a:r>
          </a:p>
          <a:p>
            <a:r>
              <a:rPr lang="en-US" sz="1200" baseline="0" dirty="0" smtClean="0"/>
              <a:t>discuss </a:t>
            </a:r>
            <a:r>
              <a:rPr lang="en-US" sz="1200" baseline="0" dirty="0" smtClean="0"/>
              <a:t>how adapt model for </a:t>
            </a:r>
            <a:r>
              <a:rPr lang="en-US" sz="1200" baseline="0" dirty="0" smtClean="0"/>
              <a:t>your region area/population</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 reinforce</a:t>
            </a:r>
            <a:r>
              <a:rPr lang="en-US" baseline="0" dirty="0" smtClean="0"/>
              <a:t> where assessment fits into treatment process</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reinforce</a:t>
            </a:r>
            <a:r>
              <a:rPr lang="en-US" baseline="0" dirty="0" smtClean="0"/>
              <a:t> where assessment skills, knowledge, practice fits into treatment process</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reinforce</a:t>
            </a:r>
            <a:r>
              <a:rPr lang="en-US" baseline="0" dirty="0" smtClean="0"/>
              <a:t> where assessment skills, knowledge, practice fits into treatment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a:t>
            </a:r>
            <a:r>
              <a:rPr lang="en-US" baseline="0" dirty="0" smtClean="0"/>
              <a:t> your audience. Reinforce what they are to expect and learn today.</a:t>
            </a:r>
          </a:p>
          <a:p>
            <a:r>
              <a:rPr lang="en-US" baseline="0" dirty="0" smtClean="0"/>
              <a:t>Invite interaction.</a:t>
            </a:r>
            <a:endParaRPr lang="en-US" dirty="0" smtClean="0"/>
          </a:p>
          <a:p>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reinforce</a:t>
            </a:r>
            <a:r>
              <a:rPr lang="en-US" baseline="0" dirty="0" smtClean="0"/>
              <a:t> where assessment skills, knowledge, practice fits into treatment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a:t>
            </a:r>
            <a:r>
              <a:rPr lang="en-US" baseline="0" dirty="0" smtClean="0"/>
              <a:t> examples in each topic </a:t>
            </a:r>
            <a:r>
              <a:rPr lang="en-US" baseline="0" dirty="0" smtClean="0"/>
              <a:t>area- process improvement steps</a:t>
            </a:r>
            <a:endParaRPr lang="en-US" dirty="0"/>
          </a:p>
        </p:txBody>
      </p:sp>
      <p:sp>
        <p:nvSpPr>
          <p:cNvPr id="4" name="Slide Number Placeholder 3"/>
          <p:cNvSpPr>
            <a:spLocks noGrp="1"/>
          </p:cNvSpPr>
          <p:nvPr>
            <p:ph type="sldNum" sz="quarter" idx="10"/>
          </p:nvPr>
        </p:nvSpPr>
        <p:spPr/>
        <p:txBody>
          <a:bodyPr/>
          <a:lstStyle/>
          <a:p>
            <a:fld id="{CC70E3B8-EBF5-485A-A8C1-B967A9590FC4}"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3EF23-C622-4314-A72F-EE83FA3F11F2}" type="slidenum">
              <a:rPr lang="en-US"/>
              <a:pPr/>
              <a:t>52</a:t>
            </a:fld>
            <a:endParaRPr lang="en-US"/>
          </a:p>
        </p:txBody>
      </p:sp>
      <p:sp>
        <p:nvSpPr>
          <p:cNvPr id="165890" name="Rectangle 1026"/>
          <p:cNvSpPr>
            <a:spLocks noGrp="1" noRot="1" noChangeAspect="1" noChangeArrowheads="1" noTextEdit="1"/>
          </p:cNvSpPr>
          <p:nvPr>
            <p:ph type="sldImg"/>
          </p:nvPr>
        </p:nvSpPr>
        <p:spPr>
          <a:ln/>
        </p:spPr>
      </p:sp>
      <p:sp>
        <p:nvSpPr>
          <p:cNvPr id="165891" name="Rectangle 1027"/>
          <p:cNvSpPr>
            <a:spLocks noGrp="1" noChangeArrowheads="1"/>
          </p:cNvSpPr>
          <p:nvPr>
            <p:ph type="body" idx="1"/>
          </p:nvPr>
        </p:nvSpPr>
        <p:spPr/>
        <p:txBody>
          <a:bodyPr/>
          <a:lstStyle/>
          <a:p>
            <a:r>
              <a:rPr lang="en-US" dirty="0"/>
              <a:t>So, how do you decide what to do</a:t>
            </a:r>
            <a:r>
              <a:rPr lang="en-US" dirty="0" smtClean="0"/>
              <a:t>?</a:t>
            </a:r>
          </a:p>
          <a:p>
            <a:r>
              <a:rPr lang="en-US" dirty="0" smtClean="0"/>
              <a:t>It can be a lot for FB</a:t>
            </a:r>
            <a:r>
              <a:rPr lang="en-US" baseline="0" dirty="0" smtClean="0"/>
              <a:t> </a:t>
            </a:r>
            <a:r>
              <a:rPr lang="en-US" dirty="0" smtClean="0"/>
              <a:t>counselors</a:t>
            </a:r>
            <a:r>
              <a:rPr lang="en-US" baseline="0" dirty="0" smtClean="0"/>
              <a:t> who are new to evidenced based practice</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reinforce</a:t>
            </a:r>
            <a:r>
              <a:rPr lang="en-US" baseline="0" dirty="0" smtClean="0"/>
              <a:t> where AOD counselor skills, knowledge, practice</a:t>
            </a:r>
            <a:endParaRPr lang="en-US" dirty="0" smtClean="0"/>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42901-E9E3-4546-81E6-FE32997C943C}" type="slidenum">
              <a:rPr lang="en-US"/>
              <a:pPr/>
              <a:t>54</a:t>
            </a:fld>
            <a:endParaRPr lang="en-US"/>
          </a:p>
        </p:txBody>
      </p:sp>
      <p:sp>
        <p:nvSpPr>
          <p:cNvPr id="158722" name="Rectangle 2"/>
          <p:cNvSpPr>
            <a:spLocks noGrp="1" noRot="1" noChangeAspect="1" noChangeArrowheads="1" noTextEdit="1"/>
          </p:cNvSpPr>
          <p:nvPr>
            <p:ph type="sldImg"/>
          </p:nvPr>
        </p:nvSpPr>
        <p:spPr>
          <a:xfrm>
            <a:off x="1158875" y="692150"/>
            <a:ext cx="4710113" cy="3532188"/>
          </a:xfrm>
          <a:ln/>
        </p:spPr>
      </p:sp>
      <p:sp>
        <p:nvSpPr>
          <p:cNvPr id="158723" name="Rectangle 3"/>
          <p:cNvSpPr>
            <a:spLocks noGrp="1" noChangeArrowheads="1"/>
          </p:cNvSpPr>
          <p:nvPr>
            <p:ph type="body" idx="1"/>
          </p:nvPr>
        </p:nvSpPr>
        <p:spPr>
          <a:xfrm>
            <a:off x="936413" y="4454543"/>
            <a:ext cx="5151900" cy="4147334"/>
          </a:xfrm>
        </p:spPr>
        <p:txBody>
          <a:bodyPr wrap="square" lIns="91038" tIns="45518" rIns="91038" bIns="45518"/>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reinforce</a:t>
            </a:r>
            <a:r>
              <a:rPr lang="en-US" baseline="0" dirty="0" smtClean="0"/>
              <a:t> where AOD counselor skills, knowledge, practice</a:t>
            </a:r>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 treatment</a:t>
            </a:r>
            <a:r>
              <a:rPr lang="en-US" baseline="0" dirty="0" smtClean="0"/>
              <a:t> components, practice</a:t>
            </a:r>
            <a:endParaRPr lang="en-US" dirty="0" smtClean="0"/>
          </a:p>
        </p:txBody>
      </p:sp>
      <p:sp>
        <p:nvSpPr>
          <p:cNvPr id="4" name="Slide Number Placeholder 3"/>
          <p:cNvSpPr>
            <a:spLocks noGrp="1"/>
          </p:cNvSpPr>
          <p:nvPr>
            <p:ph type="sldNum" sz="quarter" idx="10"/>
          </p:nvPr>
        </p:nvSpPr>
        <p:spPr/>
        <p:txBody>
          <a:bodyPr/>
          <a:lstStyle/>
          <a:p>
            <a:fld id="{5585F1C0-B9E3-4756-99D5-3BBA67B8BE3E}"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02CF2A-4B98-42FE-B2AD-B34709CBCA56}" type="slidenum">
              <a:rPr lang="en-US"/>
              <a:pPr/>
              <a:t>56</a:t>
            </a:fld>
            <a:endParaRPr lang="en-US"/>
          </a:p>
        </p:txBody>
      </p:sp>
      <p:sp>
        <p:nvSpPr>
          <p:cNvPr id="172034" name="Rectangle 2"/>
          <p:cNvSpPr>
            <a:spLocks noGrp="1" noRot="1" noChangeAspect="1" noChangeArrowheads="1" noTextEdit="1"/>
          </p:cNvSpPr>
          <p:nvPr>
            <p:ph type="sldImg"/>
          </p:nvPr>
        </p:nvSpPr>
        <p:spPr>
          <a:xfrm>
            <a:off x="1121746" y="692823"/>
            <a:ext cx="4784487" cy="3531313"/>
          </a:xfrm>
          <a:ln/>
        </p:spPr>
      </p:sp>
      <p:sp>
        <p:nvSpPr>
          <p:cNvPr id="172035" name="Rectangle 3"/>
          <p:cNvSpPr>
            <a:spLocks noGrp="1" noChangeArrowheads="1"/>
          </p:cNvSpPr>
          <p:nvPr>
            <p:ph type="body" idx="1"/>
          </p:nvPr>
        </p:nvSpPr>
        <p:spPr>
          <a:xfrm>
            <a:off x="938040" y="4454543"/>
            <a:ext cx="5148647" cy="4147334"/>
          </a:xfrm>
        </p:spPr>
        <p:txBody>
          <a:bodyPr wrap="square" lIns="90864" tIns="45432" rIns="90864" bIns="4543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 treatment</a:t>
            </a:r>
            <a:r>
              <a:rPr lang="en-US" baseline="0" dirty="0" smtClean="0"/>
              <a:t> components, practice</a:t>
            </a:r>
            <a:endParaRPr lang="en-US" dirty="0" smtClean="0"/>
          </a:p>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520516-0F96-4FF0-ABEF-5915AF98DE47}" type="slidenum">
              <a:rPr lang="en-US"/>
              <a:pPr/>
              <a:t>57</a:t>
            </a:fld>
            <a:endParaRPr lang="en-US"/>
          </a:p>
        </p:txBody>
      </p:sp>
      <p:sp>
        <p:nvSpPr>
          <p:cNvPr id="174082" name="Rectangle 2"/>
          <p:cNvSpPr>
            <a:spLocks noGrp="1" noRot="1" noChangeAspect="1" noChangeArrowheads="1" noTextEdit="1"/>
          </p:cNvSpPr>
          <p:nvPr>
            <p:ph type="sldImg"/>
          </p:nvPr>
        </p:nvSpPr>
        <p:spPr>
          <a:xfrm>
            <a:off x="1158875" y="692150"/>
            <a:ext cx="4710113" cy="3532188"/>
          </a:xfrm>
          <a:ln/>
        </p:spPr>
      </p:sp>
      <p:sp>
        <p:nvSpPr>
          <p:cNvPr id="174083" name="Rectangle 3"/>
          <p:cNvSpPr>
            <a:spLocks noGrp="1" noChangeArrowheads="1"/>
          </p:cNvSpPr>
          <p:nvPr>
            <p:ph type="body" idx="1"/>
          </p:nvPr>
        </p:nvSpPr>
        <p:spPr>
          <a:xfrm>
            <a:off x="938040" y="4454543"/>
            <a:ext cx="5148647" cy="4147334"/>
          </a:xfrm>
        </p:spPr>
        <p:txBody>
          <a:bodyPr wrap="square" lIns="90864" tIns="45432" rIns="90864" bIns="4543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 treatment</a:t>
            </a:r>
            <a:r>
              <a:rPr lang="en-US" baseline="0" dirty="0" smtClean="0"/>
              <a:t> components, practice</a:t>
            </a:r>
            <a:endParaRPr lang="en-US" dirty="0" smtClean="0"/>
          </a:p>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75C9B1-DADA-4133-9253-278C8A864D1B}" type="slidenum">
              <a:rPr lang="en-US"/>
              <a:pPr/>
              <a:t>58</a:t>
            </a:fld>
            <a:endParaRPr lang="en-US"/>
          </a:p>
        </p:txBody>
      </p:sp>
      <p:sp>
        <p:nvSpPr>
          <p:cNvPr id="176130" name="Rectangle 2"/>
          <p:cNvSpPr>
            <a:spLocks noGrp="1" noRot="1" noChangeAspect="1" noChangeArrowheads="1" noTextEdit="1"/>
          </p:cNvSpPr>
          <p:nvPr>
            <p:ph type="sldImg"/>
          </p:nvPr>
        </p:nvSpPr>
        <p:spPr>
          <a:xfrm>
            <a:off x="1158875" y="692150"/>
            <a:ext cx="4710113" cy="3532188"/>
          </a:xfrm>
          <a:ln/>
        </p:spPr>
      </p:sp>
      <p:sp>
        <p:nvSpPr>
          <p:cNvPr id="176131" name="Rectangle 3"/>
          <p:cNvSpPr>
            <a:spLocks noGrp="1" noChangeArrowheads="1"/>
          </p:cNvSpPr>
          <p:nvPr>
            <p:ph type="body" idx="1"/>
          </p:nvPr>
        </p:nvSpPr>
        <p:spPr>
          <a:xfrm>
            <a:off x="938040" y="4454543"/>
            <a:ext cx="5148647" cy="4147334"/>
          </a:xfrm>
        </p:spPr>
        <p:txBody>
          <a:bodyPr wrap="square" lIns="90857" tIns="45429" rIns="90857" bIns="45429"/>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 treatment</a:t>
            </a:r>
            <a:r>
              <a:rPr lang="en-US" baseline="0" dirty="0" smtClean="0"/>
              <a:t> components, practice</a:t>
            </a:r>
            <a:endParaRPr lang="en-US" dirty="0" smtClean="0"/>
          </a:p>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F5C561-5F3D-4320-BB2F-1672D2761C6E}" type="slidenum">
              <a:rPr lang="en-US"/>
              <a:pPr/>
              <a:t>59</a:t>
            </a:fld>
            <a:endParaRPr lang="en-US"/>
          </a:p>
        </p:txBody>
      </p:sp>
      <p:sp>
        <p:nvSpPr>
          <p:cNvPr id="178178" name="Rectangle 2"/>
          <p:cNvSpPr>
            <a:spLocks noGrp="1" noRot="1" noChangeAspect="1" noChangeArrowheads="1" noTextEdit="1"/>
          </p:cNvSpPr>
          <p:nvPr>
            <p:ph type="sldImg"/>
          </p:nvPr>
        </p:nvSpPr>
        <p:spPr>
          <a:xfrm>
            <a:off x="1158875" y="692150"/>
            <a:ext cx="4710113" cy="3532188"/>
          </a:xfrm>
          <a:ln/>
        </p:spPr>
      </p:sp>
      <p:sp>
        <p:nvSpPr>
          <p:cNvPr id="178179" name="Rectangle 3"/>
          <p:cNvSpPr>
            <a:spLocks noGrp="1" noChangeArrowheads="1"/>
          </p:cNvSpPr>
          <p:nvPr>
            <p:ph type="body" idx="1"/>
          </p:nvPr>
        </p:nvSpPr>
        <p:spPr>
          <a:xfrm>
            <a:off x="938040" y="4454543"/>
            <a:ext cx="5148647" cy="4147334"/>
          </a:xfrm>
        </p:spPr>
        <p:txBody>
          <a:bodyPr wrap="square" lIns="90857" tIns="45429" rIns="90857" bIns="45429"/>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 treatment</a:t>
            </a:r>
            <a:r>
              <a:rPr lang="en-US" baseline="0" dirty="0" smtClean="0"/>
              <a:t> components, practice</a:t>
            </a:r>
            <a:endParaRPr lang="en-US"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a:t>
            </a:r>
            <a:r>
              <a:rPr lang="en-US" baseline="0" dirty="0" smtClean="0"/>
              <a:t> your audience. Reinforce what they are to expect and learn today. </a:t>
            </a:r>
          </a:p>
          <a:p>
            <a:r>
              <a:rPr lang="en-US" baseline="0" dirty="0" smtClean="0"/>
              <a:t>Invite interaction.</a:t>
            </a:r>
            <a:endParaRPr lang="en-US" dirty="0" smtClean="0"/>
          </a:p>
          <a:p>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A2E1A-9943-418F-A103-D6994B61C0A2}" type="slidenum">
              <a:rPr lang="en-US"/>
              <a:pPr/>
              <a:t>60</a:t>
            </a:fld>
            <a:endParaRPr lang="en-US"/>
          </a:p>
        </p:txBody>
      </p:sp>
      <p:sp>
        <p:nvSpPr>
          <p:cNvPr id="180226" name="Rectangle 2"/>
          <p:cNvSpPr>
            <a:spLocks noGrp="1" noRot="1" noChangeAspect="1" noChangeArrowheads="1" noTextEdit="1"/>
          </p:cNvSpPr>
          <p:nvPr>
            <p:ph type="sldImg"/>
          </p:nvPr>
        </p:nvSpPr>
        <p:spPr>
          <a:xfrm>
            <a:off x="1158875" y="692150"/>
            <a:ext cx="4710113" cy="3532188"/>
          </a:xfrm>
          <a:ln/>
        </p:spPr>
      </p:sp>
      <p:sp>
        <p:nvSpPr>
          <p:cNvPr id="180227" name="Rectangle 3"/>
          <p:cNvSpPr>
            <a:spLocks noGrp="1" noChangeArrowheads="1"/>
          </p:cNvSpPr>
          <p:nvPr>
            <p:ph type="body" idx="1"/>
          </p:nvPr>
        </p:nvSpPr>
        <p:spPr>
          <a:xfrm>
            <a:off x="938040" y="4454543"/>
            <a:ext cx="5148647" cy="4147334"/>
          </a:xfrm>
        </p:spPr>
        <p:txBody>
          <a:bodyPr wrap="square" lIns="90857" tIns="45429" rIns="90857" bIns="45429"/>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 treatment</a:t>
            </a:r>
            <a:r>
              <a:rPr lang="en-US" baseline="0" dirty="0" smtClean="0"/>
              <a:t> components, practice</a:t>
            </a:r>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C48F3-995D-4FE5-979D-E7C4B46E990E}" type="slidenum">
              <a:rPr lang="en-US"/>
              <a:pPr/>
              <a:t>61</a:t>
            </a:fld>
            <a:endParaRPr lang="en-US"/>
          </a:p>
        </p:txBody>
      </p:sp>
      <p:sp>
        <p:nvSpPr>
          <p:cNvPr id="182274" name="Rectangle 2"/>
          <p:cNvSpPr>
            <a:spLocks noGrp="1" noRot="1" noChangeAspect="1" noChangeArrowheads="1" noTextEdit="1"/>
          </p:cNvSpPr>
          <p:nvPr>
            <p:ph type="sldImg"/>
          </p:nvPr>
        </p:nvSpPr>
        <p:spPr>
          <a:xfrm>
            <a:off x="1158875" y="692150"/>
            <a:ext cx="4710113" cy="3532188"/>
          </a:xfrm>
          <a:ln/>
        </p:spPr>
      </p:sp>
      <p:sp>
        <p:nvSpPr>
          <p:cNvPr id="182275" name="Rectangle 3"/>
          <p:cNvSpPr>
            <a:spLocks noGrp="1" noChangeArrowheads="1"/>
          </p:cNvSpPr>
          <p:nvPr>
            <p:ph type="body" idx="1"/>
          </p:nvPr>
        </p:nvSpPr>
        <p:spPr>
          <a:xfrm>
            <a:off x="938040" y="4454543"/>
            <a:ext cx="5148647" cy="4147334"/>
          </a:xfrm>
        </p:spPr>
        <p:txBody>
          <a:bodyPr wrap="square" lIns="90857" tIns="45429" rIns="90857" bIns="45429"/>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 treatment</a:t>
            </a:r>
            <a:r>
              <a:rPr lang="en-US" baseline="0" dirty="0" smtClean="0"/>
              <a:t> components, practice</a:t>
            </a:r>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FDF638-3051-4E7D-9D2C-AFD09271702F}" type="slidenum">
              <a:rPr lang="en-US"/>
              <a:pPr/>
              <a:t>62</a:t>
            </a:fld>
            <a:endParaRPr lang="en-US"/>
          </a:p>
        </p:txBody>
      </p:sp>
      <p:sp>
        <p:nvSpPr>
          <p:cNvPr id="184322" name="Rectangle 2"/>
          <p:cNvSpPr>
            <a:spLocks noGrp="1" noRot="1" noChangeAspect="1" noChangeArrowheads="1" noTextEdit="1"/>
          </p:cNvSpPr>
          <p:nvPr>
            <p:ph type="sldImg"/>
          </p:nvPr>
        </p:nvSpPr>
        <p:spPr>
          <a:xfrm>
            <a:off x="1158875" y="692150"/>
            <a:ext cx="4710113" cy="3532188"/>
          </a:xfrm>
          <a:ln/>
        </p:spPr>
      </p:sp>
      <p:sp>
        <p:nvSpPr>
          <p:cNvPr id="184323" name="Rectangle 3"/>
          <p:cNvSpPr>
            <a:spLocks noGrp="1" noChangeArrowheads="1"/>
          </p:cNvSpPr>
          <p:nvPr>
            <p:ph type="body" idx="1"/>
          </p:nvPr>
        </p:nvSpPr>
        <p:spPr>
          <a:xfrm>
            <a:off x="938040" y="4454543"/>
            <a:ext cx="5148647" cy="4147334"/>
          </a:xfrm>
        </p:spPr>
        <p:txBody>
          <a:bodyPr wrap="square" lIns="90857" tIns="45429" rIns="90857" bIns="45429"/>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 treatment</a:t>
            </a:r>
            <a:r>
              <a:rPr lang="en-US" baseline="0" dirty="0" smtClean="0"/>
              <a:t> components, practice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incentives</a:t>
            </a:r>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9DB03-7EB7-4468-A63A-6094772F3F94}" type="slidenum">
              <a:rPr lang="en-US"/>
              <a:pPr/>
              <a:t>63</a:t>
            </a:fld>
            <a:endParaRPr lang="en-US"/>
          </a:p>
        </p:txBody>
      </p:sp>
      <p:sp>
        <p:nvSpPr>
          <p:cNvPr id="186370" name="Rectangle 2"/>
          <p:cNvSpPr>
            <a:spLocks noGrp="1" noRot="1" noChangeAspect="1" noChangeArrowheads="1" noTextEdit="1"/>
          </p:cNvSpPr>
          <p:nvPr>
            <p:ph type="sldImg"/>
          </p:nvPr>
        </p:nvSpPr>
        <p:spPr>
          <a:xfrm>
            <a:off x="1158875" y="692150"/>
            <a:ext cx="4710113" cy="3532188"/>
          </a:xfrm>
          <a:ln/>
        </p:spPr>
      </p:sp>
      <p:sp>
        <p:nvSpPr>
          <p:cNvPr id="186371" name="Rectangle 3"/>
          <p:cNvSpPr>
            <a:spLocks noGrp="1" noChangeArrowheads="1"/>
          </p:cNvSpPr>
          <p:nvPr>
            <p:ph type="body" idx="1"/>
          </p:nvPr>
        </p:nvSpPr>
        <p:spPr>
          <a:xfrm>
            <a:off x="938040" y="4454543"/>
            <a:ext cx="5148647" cy="4147334"/>
          </a:xfrm>
        </p:spPr>
        <p:txBody>
          <a:bodyPr wrap="square" lIns="90857" tIns="45429" rIns="90857" bIns="45429"/>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6F535-8702-43E2-8D3C-39C1FD6822F3}" type="slidenum">
              <a:rPr lang="en-US"/>
              <a:pPr/>
              <a:t>64</a:t>
            </a:fld>
            <a:endParaRPr lang="en-US"/>
          </a:p>
        </p:txBody>
      </p:sp>
      <p:sp>
        <p:nvSpPr>
          <p:cNvPr id="200706" name="Rectangle 2"/>
          <p:cNvSpPr>
            <a:spLocks noGrp="1" noRot="1" noChangeAspect="1" noChangeArrowheads="1" noTextEdit="1"/>
          </p:cNvSpPr>
          <p:nvPr>
            <p:ph type="sldImg"/>
          </p:nvPr>
        </p:nvSpPr>
        <p:spPr>
          <a:xfrm>
            <a:off x="1158875" y="692150"/>
            <a:ext cx="4710113" cy="3532188"/>
          </a:xfrm>
          <a:ln/>
        </p:spPr>
      </p:sp>
      <p:sp>
        <p:nvSpPr>
          <p:cNvPr id="200707" name="Rectangle 3"/>
          <p:cNvSpPr>
            <a:spLocks noGrp="1" noChangeArrowheads="1"/>
          </p:cNvSpPr>
          <p:nvPr>
            <p:ph type="body" idx="1"/>
          </p:nvPr>
        </p:nvSpPr>
        <p:spPr>
          <a:xfrm>
            <a:off x="938040" y="4454543"/>
            <a:ext cx="5148647" cy="4147334"/>
          </a:xfrm>
        </p:spPr>
        <p:txBody>
          <a:bodyPr wrap="square" lIns="90857" tIns="45429" rIns="90857" bIns="45429"/>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 treatment</a:t>
            </a:r>
            <a:r>
              <a:rPr lang="en-US" baseline="0" dirty="0" smtClean="0"/>
              <a:t> components, practice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 know now more than we ever knew about treatment process and outcomes.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Screening &amp; Assessment impact all other steps of treatment process. Get it right first time!</a:t>
            </a:r>
            <a:endParaRPr lang="en-US" dirty="0" smtClean="0"/>
          </a:p>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 of training. Scripture is</a:t>
            </a:r>
            <a:r>
              <a:rPr lang="en-US" baseline="0" dirty="0" smtClean="0"/>
              <a:t> only a point of engagement and rapport for FB audience</a:t>
            </a:r>
            <a:endParaRPr lang="en-US" dirty="0" smtClean="0"/>
          </a:p>
          <a:p>
            <a:r>
              <a:rPr lang="en-US" dirty="0" smtClean="0"/>
              <a:t>No </a:t>
            </a:r>
            <a:r>
              <a:rPr lang="en-US" dirty="0" smtClean="0"/>
              <a:t>proselytizing. We are working</a:t>
            </a:r>
            <a:r>
              <a:rPr lang="en-US" baseline="0" dirty="0" smtClean="0"/>
              <a:t> for federal government</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66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a:t>
            </a:r>
            <a:r>
              <a:rPr lang="en-US" baseline="0" dirty="0" smtClean="0"/>
              <a:t> slide. </a:t>
            </a:r>
          </a:p>
          <a:p>
            <a:r>
              <a:rPr lang="en-US" baseline="0" dirty="0" smtClean="0"/>
              <a:t>Good time to check in with audience, restate logistics (i.e. refreshments, bathrooms)</a:t>
            </a:r>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a:t>
            </a:r>
            <a:r>
              <a:rPr lang="en-US" baseline="0" dirty="0" smtClean="0"/>
              <a:t>client severity and matching to the appropriate program = better outcomes</a:t>
            </a:r>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Things to consider in </a:t>
            </a:r>
            <a:r>
              <a:rPr lang="en-US" dirty="0" smtClean="0"/>
              <a:t>assessment/screening</a:t>
            </a:r>
          </a:p>
          <a:p>
            <a:r>
              <a:rPr lang="en-US" dirty="0" smtClean="0"/>
              <a:t>Promote adoption</a:t>
            </a:r>
            <a:r>
              <a:rPr lang="en-US" baseline="0" dirty="0" smtClean="0"/>
              <a:t> of new science in addiction and tools available in SAMHSA/CSAT</a:t>
            </a:r>
            <a:endParaRPr lang="en-US" dirty="0"/>
          </a:p>
        </p:txBody>
      </p:sp>
      <p:sp>
        <p:nvSpPr>
          <p:cNvPr id="4" name="Slide Number Placeholder 3"/>
          <p:cNvSpPr>
            <a:spLocks noGrp="1"/>
          </p:cNvSpPr>
          <p:nvPr>
            <p:ph type="sldNum" sz="quarter" idx="10"/>
          </p:nvPr>
        </p:nvSpPr>
        <p:spPr/>
        <p:txBody>
          <a:bodyPr/>
          <a:lstStyle/>
          <a:p>
            <a:fld id="{3AD99FAB-5092-47D2-B51B-442CC109836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A489DF-7CE7-491F-8F4E-97018136963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1306E0-7F05-4388-A0A2-7D845B5BFE7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792F41-EA0A-4F97-8982-79805CF509C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2CB7139F-E695-4ADB-AC59-602AB711197F}"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A87CA4-56E5-4E10-A888-8C525842DD7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7F0D0D-1268-4770-87E6-008E6F4663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5CC559-F2E2-478C-B9B9-2BA1F67B7A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8D7A27-0C7E-4961-B387-1D4884336B3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BB9776-1848-4E9F-B75E-65AE192CAD8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060F41-2AED-4B94-8116-45032A895E4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A94553-CB06-4D7D-AD43-33EE5E00882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87430B-4192-4AA8-B95D-08BD2845151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6B073-4619-4A54-BC0C-D666D43E454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0.wmf"/></Relationships>
</file>

<file path=ppt/slides/_rels/slide3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birt.samhsa.gov/glossary.ht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depts.washington.edu/abrc/basics.ht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15.wmf"/></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www.ncbi.nlm.nih.gov/books/bv.fcgi?rid=hstat5.chapter.59192" TargetMode="External"/><Relationship Id="rId7" Type="http://schemas.openxmlformats.org/officeDocument/2006/relationships/hyperlink" Target="http://www.nned.net/index-nned.php/" TargetMode="External"/><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hyperlink" Target="http://www.aecf.org/" TargetMode="External"/><Relationship Id="rId5" Type="http://schemas.openxmlformats.org/officeDocument/2006/relationships/hyperlink" Target="http://ncmhd.nih.gov/" TargetMode="External"/><Relationship Id="rId4" Type="http://schemas.openxmlformats.org/officeDocument/2006/relationships/hyperlink" Target="http://www.samhsa.gov/"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subTitle" idx="1"/>
          </p:nvPr>
        </p:nvSpPr>
        <p:spPr>
          <a:xfrm>
            <a:off x="381000" y="2667000"/>
            <a:ext cx="6629400" cy="2819400"/>
          </a:xfrm>
        </p:spPr>
        <p:txBody>
          <a:bodyPr>
            <a:normAutofit/>
          </a:bodyPr>
          <a:lstStyle/>
          <a:p>
            <a:pPr>
              <a:lnSpc>
                <a:spcPct val="80000"/>
              </a:lnSpc>
            </a:pPr>
            <a:endParaRPr lang="en-US" sz="1600" b="1" dirty="0"/>
          </a:p>
          <a:p>
            <a:pPr>
              <a:lnSpc>
                <a:spcPct val="80000"/>
              </a:lnSpc>
            </a:pPr>
            <a:endParaRPr lang="en-US" sz="1800" dirty="0">
              <a:solidFill>
                <a:schemeClr val="tx1"/>
              </a:solidFill>
            </a:endParaRPr>
          </a:p>
          <a:p>
            <a:pPr algn="l">
              <a:lnSpc>
                <a:spcPct val="80000"/>
              </a:lnSpc>
            </a:pPr>
            <a:r>
              <a:rPr lang="en-US" sz="1800" b="1" dirty="0" smtClean="0">
                <a:solidFill>
                  <a:schemeClr val="tx1"/>
                </a:solidFill>
              </a:rPr>
              <a:t>Los Angeles Metropolitan Churches </a:t>
            </a:r>
          </a:p>
          <a:p>
            <a:pPr algn="l">
              <a:lnSpc>
                <a:spcPct val="80000"/>
              </a:lnSpc>
            </a:pPr>
            <a:r>
              <a:rPr lang="en-US" sz="1800" b="1" dirty="0" smtClean="0">
                <a:solidFill>
                  <a:schemeClr val="tx1"/>
                </a:solidFill>
              </a:rPr>
              <a:t>African </a:t>
            </a:r>
            <a:r>
              <a:rPr lang="en-US" sz="1800" b="1" dirty="0">
                <a:solidFill>
                  <a:schemeClr val="tx1"/>
                </a:solidFill>
              </a:rPr>
              <a:t>American Alcohol &amp; Other Drug Council (AAAOD)</a:t>
            </a:r>
          </a:p>
          <a:p>
            <a:pPr algn="l">
              <a:lnSpc>
                <a:spcPct val="80000"/>
              </a:lnSpc>
            </a:pPr>
            <a:r>
              <a:rPr lang="en-US" sz="1800" b="1" dirty="0" smtClean="0">
                <a:solidFill>
                  <a:schemeClr val="tx1"/>
                </a:solidFill>
              </a:rPr>
              <a:t>and UCLA – Integrated Substance Abuse Programs</a:t>
            </a:r>
          </a:p>
          <a:p>
            <a:pPr algn="l">
              <a:lnSpc>
                <a:spcPct val="80000"/>
              </a:lnSpc>
            </a:pPr>
            <a:r>
              <a:rPr lang="en-US" sz="1800" b="1" dirty="0" smtClean="0">
                <a:solidFill>
                  <a:schemeClr val="tx1"/>
                </a:solidFill>
              </a:rPr>
              <a:t>Pacific Southwest Addiction Technology Training Center</a:t>
            </a:r>
            <a:endParaRPr lang="en-US" sz="1800" b="1" dirty="0">
              <a:solidFill>
                <a:schemeClr val="tx1"/>
              </a:solidFill>
            </a:endParaRPr>
          </a:p>
          <a:p>
            <a:pPr algn="l">
              <a:lnSpc>
                <a:spcPct val="80000"/>
              </a:lnSpc>
            </a:pPr>
            <a:r>
              <a:rPr lang="en-US" sz="1800" b="1" dirty="0">
                <a:solidFill>
                  <a:schemeClr val="tx1"/>
                </a:solidFill>
              </a:rPr>
              <a:t>Faith Based </a:t>
            </a:r>
            <a:r>
              <a:rPr lang="en-US" sz="1800" b="1" dirty="0" smtClean="0">
                <a:solidFill>
                  <a:schemeClr val="tx1"/>
                </a:solidFill>
              </a:rPr>
              <a:t>Training Series</a:t>
            </a:r>
            <a:endParaRPr lang="en-US" sz="1800" b="1" dirty="0" smtClean="0">
              <a:solidFill>
                <a:schemeClr val="tx1"/>
              </a:solidFill>
            </a:endParaRPr>
          </a:p>
          <a:p>
            <a:pPr algn="l">
              <a:lnSpc>
                <a:spcPct val="80000"/>
              </a:lnSpc>
            </a:pPr>
            <a:r>
              <a:rPr lang="en-US" sz="1800" b="1" dirty="0" smtClean="0">
                <a:solidFill>
                  <a:schemeClr val="tx1"/>
                </a:solidFill>
              </a:rPr>
              <a:t>Trainer: Cheryl A. Branch, MS</a:t>
            </a:r>
            <a:endParaRPr lang="en-US" sz="1800" b="1" dirty="0">
              <a:solidFill>
                <a:schemeClr val="tx1"/>
              </a:solidFill>
            </a:endParaRPr>
          </a:p>
          <a:p>
            <a:pPr>
              <a:lnSpc>
                <a:spcPct val="80000"/>
              </a:lnSpc>
            </a:pPr>
            <a:endParaRPr lang="en-US" sz="1800" dirty="0">
              <a:solidFill>
                <a:schemeClr val="tx1"/>
              </a:solidFill>
            </a:endParaRPr>
          </a:p>
          <a:p>
            <a:pPr>
              <a:lnSpc>
                <a:spcPct val="80000"/>
              </a:lnSpc>
            </a:pPr>
            <a:r>
              <a:rPr lang="en-US" sz="1800" dirty="0" smtClean="0">
                <a:solidFill>
                  <a:schemeClr val="tx1"/>
                </a:solidFill>
              </a:rPr>
              <a:t>March </a:t>
            </a:r>
            <a:r>
              <a:rPr lang="en-US" sz="1800" dirty="0" smtClean="0">
                <a:solidFill>
                  <a:schemeClr val="tx1"/>
                </a:solidFill>
              </a:rPr>
              <a:t>16, </a:t>
            </a:r>
            <a:r>
              <a:rPr lang="en-US" sz="1800" dirty="0" smtClean="0">
                <a:solidFill>
                  <a:schemeClr val="tx1"/>
                </a:solidFill>
              </a:rPr>
              <a:t>2013</a:t>
            </a:r>
            <a:endParaRPr lang="en-US" sz="1800" dirty="0">
              <a:solidFill>
                <a:schemeClr val="tx1"/>
              </a:solidFill>
            </a:endParaRPr>
          </a:p>
        </p:txBody>
      </p:sp>
      <p:sp>
        <p:nvSpPr>
          <p:cNvPr id="32772" name="WordArt 4"/>
          <p:cNvSpPr>
            <a:spLocks noChangeArrowheads="1" noChangeShapeType="1" noTextEdit="1"/>
          </p:cNvSpPr>
          <p:nvPr/>
        </p:nvSpPr>
        <p:spPr bwMode="auto">
          <a:xfrm>
            <a:off x="990600" y="1219200"/>
            <a:ext cx="7315200" cy="1981200"/>
          </a:xfrm>
          <a:prstGeom prst="rect">
            <a:avLst/>
          </a:prstGeom>
        </p:spPr>
        <p:txBody>
          <a:bodyPr wrap="none" fromWordArt="1">
            <a:prstTxWarp prst="textPlain">
              <a:avLst>
                <a:gd name="adj" fmla="val 50000"/>
              </a:avLst>
            </a:prstTxWarp>
          </a:bodyPr>
          <a:lstStyle/>
          <a:p>
            <a:pPr algn="ctr"/>
            <a:endParaRPr lang="en-US" sz="2000" kern="10" dirty="0">
              <a:ln w="19050">
                <a:solidFill>
                  <a:srgbClr val="99CCFF"/>
                </a:solidFill>
                <a:round/>
                <a:headEnd/>
                <a:tailEnd/>
              </a:ln>
              <a:solidFill>
                <a:srgbClr val="0066CC"/>
              </a:solidFill>
              <a:effectLst>
                <a:outerShdw blurRad="38100" dist="38100" dir="2700000" algn="tl">
                  <a:srgbClr val="000000">
                    <a:alpha val="43137"/>
                  </a:srgbClr>
                </a:outerShdw>
              </a:effectLst>
              <a:latin typeface="Arial" pitchFamily="34" charset="0"/>
              <a:cs typeface="Arial" pitchFamily="34" charset="0"/>
            </a:endParaRPr>
          </a:p>
        </p:txBody>
      </p:sp>
      <p:pic>
        <p:nvPicPr>
          <p:cNvPr id="32775" name="Picture 7" descr="LAMLOGO"/>
          <p:cNvPicPr>
            <a:picLocks noChangeAspect="1" noChangeArrowheads="1"/>
          </p:cNvPicPr>
          <p:nvPr/>
        </p:nvPicPr>
        <p:blipFill>
          <a:blip r:embed="rId3" cstate="print"/>
          <a:srcRect/>
          <a:stretch>
            <a:fillRect/>
          </a:stretch>
        </p:blipFill>
        <p:spPr bwMode="auto">
          <a:xfrm>
            <a:off x="7696200" y="381000"/>
            <a:ext cx="990600" cy="838200"/>
          </a:xfrm>
          <a:prstGeom prst="rect">
            <a:avLst/>
          </a:prstGeom>
          <a:noFill/>
          <a:ln w="9525">
            <a:noFill/>
            <a:miter lim="800000"/>
            <a:headEnd/>
            <a:tailEnd/>
          </a:ln>
        </p:spPr>
      </p:pic>
      <p:sp>
        <p:nvSpPr>
          <p:cNvPr id="9" name="TextBox 8"/>
          <p:cNvSpPr txBox="1"/>
          <p:nvPr/>
        </p:nvSpPr>
        <p:spPr>
          <a:xfrm>
            <a:off x="838200" y="457200"/>
            <a:ext cx="6400800" cy="3293209"/>
          </a:xfrm>
          <a:prstGeom prst="rect">
            <a:avLst/>
          </a:prstGeom>
          <a:noFill/>
        </p:spPr>
        <p:txBody>
          <a:bodyPr wrap="square" rtlCol="0">
            <a:spAutoFit/>
          </a:bodyPr>
          <a:lstStyle/>
          <a:p>
            <a:pPr algn="ctr"/>
            <a:r>
              <a:rPr lang="en-US" sz="4800" dirty="0" smtClean="0">
                <a:latin typeface="+mn-lt"/>
              </a:rPr>
              <a:t>Alcohol and Drug Assessments for Clergy and Pastoral Counselors</a:t>
            </a:r>
          </a:p>
          <a:p>
            <a:pPr algn="ctr"/>
            <a:endParaRPr lang="en-US" sz="3200" dirty="0"/>
          </a:p>
          <a:p>
            <a:pPr algn="ctr"/>
            <a:endParaRPr lang="en-US" sz="3200" dirty="0" smtClean="0"/>
          </a:p>
        </p:txBody>
      </p:sp>
      <p:pic>
        <p:nvPicPr>
          <p:cNvPr id="10" name="Picture 328" descr="ISAPLogo Dec 5"/>
          <p:cNvPicPr>
            <a:picLocks noChangeAspect="1" noChangeArrowheads="1"/>
          </p:cNvPicPr>
          <p:nvPr/>
        </p:nvPicPr>
        <p:blipFill>
          <a:blip r:embed="rId4" cstate="print"/>
          <a:srcRect/>
          <a:stretch>
            <a:fillRect/>
          </a:stretch>
        </p:blipFill>
        <p:spPr bwMode="auto">
          <a:xfrm>
            <a:off x="7467600" y="3581400"/>
            <a:ext cx="1447800" cy="1066800"/>
          </a:xfrm>
          <a:prstGeom prst="rect">
            <a:avLst/>
          </a:prstGeom>
          <a:noFill/>
          <a:ln w="9525">
            <a:noFill/>
            <a:miter lim="800000"/>
            <a:headEnd/>
            <a:tailEnd/>
          </a:ln>
        </p:spPr>
      </p:pic>
      <p:pic>
        <p:nvPicPr>
          <p:cNvPr id="11" name="Picture 10" descr="C:\Users\cbranch\Documents\AAAOD\AAAODlogo_transparent\AAAODlogo_transparent.png"/>
          <p:cNvPicPr/>
          <p:nvPr/>
        </p:nvPicPr>
        <p:blipFill>
          <a:blip r:embed="rId5" cstate="print"/>
          <a:srcRect/>
          <a:stretch>
            <a:fillRect/>
          </a:stretch>
        </p:blipFill>
        <p:spPr bwMode="auto">
          <a:xfrm>
            <a:off x="7391400" y="1600200"/>
            <a:ext cx="1492458" cy="533400"/>
          </a:xfrm>
          <a:prstGeom prst="rect">
            <a:avLst/>
          </a:prstGeom>
          <a:noFill/>
          <a:ln w="9525">
            <a:noFill/>
            <a:miter lim="800000"/>
            <a:headEnd/>
            <a:tailEnd/>
          </a:ln>
        </p:spPr>
      </p:pic>
      <p:pic>
        <p:nvPicPr>
          <p:cNvPr id="12" name="Picture 8" descr="NudePSW"/>
          <p:cNvPicPr>
            <a:picLocks noChangeAspect="1" noChangeArrowheads="1"/>
          </p:cNvPicPr>
          <p:nvPr/>
        </p:nvPicPr>
        <p:blipFill>
          <a:blip r:embed="rId6" cstate="print"/>
          <a:srcRect/>
          <a:stretch>
            <a:fillRect/>
          </a:stretch>
        </p:blipFill>
        <p:spPr bwMode="auto">
          <a:xfrm>
            <a:off x="7543800" y="2667000"/>
            <a:ext cx="1385943" cy="70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533400"/>
            <a:ext cx="8305800" cy="1143000"/>
          </a:xfrm>
        </p:spPr>
        <p:txBody>
          <a:bodyPr/>
          <a:lstStyle/>
          <a:p>
            <a:r>
              <a:rPr lang="en-US" b="1" dirty="0"/>
              <a:t>Screening Definition</a:t>
            </a:r>
            <a:endParaRPr lang="en-US" sz="5400" b="1" dirty="0"/>
          </a:p>
        </p:txBody>
      </p:sp>
      <p:sp>
        <p:nvSpPr>
          <p:cNvPr id="17411" name="Rectangle 3"/>
          <p:cNvSpPr>
            <a:spLocks noGrp="1" noChangeArrowheads="1"/>
          </p:cNvSpPr>
          <p:nvPr>
            <p:ph idx="1"/>
          </p:nvPr>
        </p:nvSpPr>
        <p:spPr>
          <a:xfrm>
            <a:off x="685800" y="1752600"/>
            <a:ext cx="8077200" cy="4568825"/>
          </a:xfrm>
        </p:spPr>
        <p:txBody>
          <a:bodyPr>
            <a:normAutofit lnSpcReduction="10000"/>
          </a:bodyPr>
          <a:lstStyle/>
          <a:p>
            <a:pPr marL="609600" indent="-609600"/>
            <a:r>
              <a:rPr lang="en-US" sz="2800" b="1" dirty="0"/>
              <a:t>The process by which the client is determined appropriate and eligible for admission to a particular program</a:t>
            </a:r>
            <a:r>
              <a:rPr lang="en-US" sz="2800" b="1" dirty="0" smtClean="0"/>
              <a:t>.</a:t>
            </a:r>
          </a:p>
          <a:p>
            <a:pPr marL="609600" indent="-609600"/>
            <a:endParaRPr lang="en-US" sz="2800" b="1" dirty="0" smtClean="0"/>
          </a:p>
          <a:p>
            <a:r>
              <a:rPr lang="en-US" sz="2800" b="1" dirty="0" smtClean="0"/>
              <a:t>Screening Instruments </a:t>
            </a:r>
          </a:p>
          <a:p>
            <a:pPr lvl="1"/>
            <a:r>
              <a:rPr lang="en-US" sz="2400" dirty="0" smtClean="0"/>
              <a:t>Screening instruments are the objective arm of the screening procedure, providing uniformity, quality control, and structure to the process. Some instruments may be more appropriate than others in certain settings. Among the more commonly used instruments are the </a:t>
            </a:r>
            <a:r>
              <a:rPr lang="en-US" sz="2400" dirty="0" smtClean="0">
                <a:solidFill>
                  <a:srgbClr val="FF0000"/>
                </a:solidFill>
              </a:rPr>
              <a:t>CAGE questionnaire, the MAST, and the OPI. </a:t>
            </a:r>
            <a:endParaRPr lang="en-US" sz="2400" b="1" dirty="0">
              <a:solidFill>
                <a:srgbClr val="FF0000"/>
              </a:solidFill>
            </a:endParaRPr>
          </a:p>
          <a:p>
            <a:pPr marL="609600" indent="-609600">
              <a:buFontTx/>
              <a:buNone/>
            </a:pP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anim calcmode="lin" valueType="num">
                                      <p:cBhvr>
                                        <p:cTn id="9" dur="500" fill="hold"/>
                                        <p:tgtEl>
                                          <p:spTgt spid="17410"/>
                                        </p:tgtEl>
                                        <p:attrNameLst>
                                          <p:attrName>ppt_x</p:attrName>
                                        </p:attrNameLst>
                                      </p:cBhvr>
                                      <p:tavLst>
                                        <p:tav tm="0">
                                          <p:val>
                                            <p:fltVal val="0.5"/>
                                          </p:val>
                                        </p:tav>
                                        <p:tav tm="100000">
                                          <p:val>
                                            <p:strVal val="#ppt_x"/>
                                          </p:val>
                                        </p:tav>
                                      </p:tavLst>
                                    </p:anim>
                                    <p:anim calcmode="lin" valueType="num">
                                      <p:cBhvr>
                                        <p:cTn id="10" dur="500" fill="hold"/>
                                        <p:tgtEl>
                                          <p:spTgt spid="1741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14" dur="500"/>
                                        <p:tgtEl>
                                          <p:spTgt spid="17411">
                                            <p:txEl>
                                              <p:pRg st="0" end="0"/>
                                            </p:txEl>
                                          </p:spTgt>
                                        </p:tgtEl>
                                      </p:cBhvr>
                                    </p:animEffect>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17411">
                                            <p:txEl>
                                              <p:pRg st="2" end="2"/>
                                            </p:txEl>
                                          </p:spTgt>
                                        </p:tgtEl>
                                        <p:attrNameLst>
                                          <p:attrName>style.visibility</p:attrName>
                                        </p:attrNameLst>
                                      </p:cBhvr>
                                      <p:to>
                                        <p:strVal val="visible"/>
                                      </p:to>
                                    </p:set>
                                    <p:animEffect transition="in" filter="checkerboard(across)">
                                      <p:cBhvr>
                                        <p:cTn id="18" dur="500"/>
                                        <p:tgtEl>
                                          <p:spTgt spid="17411">
                                            <p:txEl>
                                              <p:pRg st="2" end="2"/>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animEffect transition="in" filter="checkerboard(across)">
                                      <p:cBhvr>
                                        <p:cTn id="21"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dirty="0"/>
              <a:t>Assessment Tools</a:t>
            </a:r>
          </a:p>
        </p:txBody>
      </p:sp>
      <p:sp>
        <p:nvSpPr>
          <p:cNvPr id="113667" name="Rectangle 3"/>
          <p:cNvSpPr>
            <a:spLocks noGrp="1" noChangeArrowheads="1"/>
          </p:cNvSpPr>
          <p:nvPr>
            <p:ph idx="1"/>
          </p:nvPr>
        </p:nvSpPr>
        <p:spPr>
          <a:xfrm>
            <a:off x="609600" y="1295400"/>
            <a:ext cx="7772400" cy="4953000"/>
          </a:xfrm>
        </p:spPr>
        <p:txBody>
          <a:bodyPr/>
          <a:lstStyle/>
          <a:p>
            <a:pPr>
              <a:lnSpc>
                <a:spcPct val="80000"/>
              </a:lnSpc>
            </a:pPr>
            <a:r>
              <a:rPr lang="en-US" sz="2800" dirty="0" smtClean="0"/>
              <a:t>CAGE (alcohol)</a:t>
            </a:r>
          </a:p>
          <a:p>
            <a:pPr>
              <a:lnSpc>
                <a:spcPct val="80000"/>
              </a:lnSpc>
            </a:pPr>
            <a:r>
              <a:rPr lang="en-US" sz="2800" dirty="0" smtClean="0"/>
              <a:t>ASI </a:t>
            </a:r>
            <a:r>
              <a:rPr lang="en-US" sz="2800" dirty="0"/>
              <a:t>(Addiction Severity Index)/CJ ASI</a:t>
            </a:r>
          </a:p>
          <a:p>
            <a:pPr>
              <a:lnSpc>
                <a:spcPct val="80000"/>
              </a:lnSpc>
            </a:pPr>
            <a:r>
              <a:rPr lang="en-US" sz="2800" dirty="0"/>
              <a:t>Screening, Brief Intervention Referral to Treat Treatment (SBIRT)-CSAT</a:t>
            </a:r>
          </a:p>
          <a:p>
            <a:pPr>
              <a:lnSpc>
                <a:spcPct val="80000"/>
              </a:lnSpc>
            </a:pPr>
            <a:r>
              <a:rPr lang="en-US" sz="2800" dirty="0"/>
              <a:t>Motivational Interviewing Assessment: Supervisory Tools</a:t>
            </a:r>
            <a:r>
              <a:rPr lang="en-US" sz="2800" b="1" dirty="0"/>
              <a:t> </a:t>
            </a:r>
            <a:r>
              <a:rPr lang="en-US" sz="2800" dirty="0"/>
              <a:t>for Enhancing Proficiency-NIDA</a:t>
            </a:r>
          </a:p>
          <a:p>
            <a:pPr>
              <a:lnSpc>
                <a:spcPct val="80000"/>
              </a:lnSpc>
            </a:pPr>
            <a:endParaRPr lang="en-US" sz="2800" dirty="0"/>
          </a:p>
          <a:p>
            <a:pPr>
              <a:lnSpc>
                <a:spcPct val="80000"/>
              </a:lnSpc>
            </a:pPr>
            <a:r>
              <a:rPr lang="en-US" sz="2800" dirty="0"/>
              <a:t>Visit:  </a:t>
            </a:r>
            <a:r>
              <a:rPr lang="en-US" sz="2800" b="1" dirty="0"/>
              <a:t>CSAT Inventory of Effective Substance Abuse Treatment Practices</a:t>
            </a:r>
          </a:p>
          <a:p>
            <a:pPr>
              <a:lnSpc>
                <a:spcPct val="80000"/>
              </a:lnSpc>
              <a:buFontTx/>
              <a:buNone/>
            </a:pPr>
            <a:r>
              <a:rPr lang="en-US" sz="2800" dirty="0"/>
              <a:t>	http://csat.samhsa.gov/treatment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b="1" dirty="0"/>
              <a:t>Screening</a:t>
            </a:r>
          </a:p>
        </p:txBody>
      </p:sp>
      <p:sp>
        <p:nvSpPr>
          <p:cNvPr id="108547" name="Rectangle 3"/>
          <p:cNvSpPr>
            <a:spLocks noGrp="1" noChangeArrowheads="1"/>
          </p:cNvSpPr>
          <p:nvPr>
            <p:ph idx="1"/>
          </p:nvPr>
        </p:nvSpPr>
        <p:spPr>
          <a:xfrm>
            <a:off x="457200" y="1447800"/>
            <a:ext cx="8229600" cy="4876800"/>
          </a:xfrm>
        </p:spPr>
        <p:txBody>
          <a:bodyPr>
            <a:normAutofit/>
          </a:bodyPr>
          <a:lstStyle/>
          <a:p>
            <a:pPr marL="609600" indent="-609600" algn="ctr">
              <a:lnSpc>
                <a:spcPct val="90000"/>
              </a:lnSpc>
              <a:buFontTx/>
              <a:buNone/>
            </a:pPr>
            <a:r>
              <a:rPr lang="en-US" sz="2400" b="1" dirty="0"/>
              <a:t>Global Criteria</a:t>
            </a:r>
          </a:p>
          <a:p>
            <a:pPr marL="609600" indent="-609600" algn="ctr">
              <a:lnSpc>
                <a:spcPct val="90000"/>
              </a:lnSpc>
              <a:buFontTx/>
              <a:buNone/>
            </a:pPr>
            <a:endParaRPr lang="en-US" sz="2400" b="1" dirty="0"/>
          </a:p>
          <a:p>
            <a:pPr marL="609600" indent="-609600">
              <a:lnSpc>
                <a:spcPct val="90000"/>
              </a:lnSpc>
              <a:buFontTx/>
              <a:buAutoNum type="arabicPeriod"/>
            </a:pPr>
            <a:r>
              <a:rPr lang="en-US" sz="2400" dirty="0"/>
              <a:t>Evaluate psychological, social and physiological signs and symptoms of alcohol and drug abuse.</a:t>
            </a:r>
          </a:p>
          <a:p>
            <a:pPr marL="609600" indent="-609600">
              <a:lnSpc>
                <a:spcPct val="90000"/>
              </a:lnSpc>
              <a:buFontTx/>
              <a:buAutoNum type="arabicPeriod"/>
            </a:pPr>
            <a:r>
              <a:rPr lang="en-US" sz="2400" dirty="0"/>
              <a:t>Determine the client’s appropriateness for admission.</a:t>
            </a:r>
          </a:p>
          <a:p>
            <a:pPr marL="609600" indent="-609600">
              <a:lnSpc>
                <a:spcPct val="90000"/>
              </a:lnSpc>
              <a:buFontTx/>
              <a:buAutoNum type="arabicPeriod"/>
            </a:pPr>
            <a:r>
              <a:rPr lang="en-US" sz="2400" dirty="0"/>
              <a:t>Determine the client’s eligibility for admission or referral.</a:t>
            </a:r>
          </a:p>
          <a:p>
            <a:pPr marL="609600" indent="-609600">
              <a:lnSpc>
                <a:spcPct val="90000"/>
              </a:lnSpc>
              <a:buFontTx/>
              <a:buAutoNum type="arabicPeriod"/>
            </a:pPr>
            <a:r>
              <a:rPr lang="en-US" sz="2400" dirty="0"/>
              <a:t>Identify any co-existing conditions (medical, psychiatric, physical, etc.) that indicate need for additional professional assessment and/or service.</a:t>
            </a:r>
          </a:p>
          <a:p>
            <a:pPr marL="609600" indent="-609600">
              <a:lnSpc>
                <a:spcPct val="90000"/>
              </a:lnSpc>
              <a:buFontTx/>
              <a:buAutoNum type="arabicPeriod"/>
            </a:pPr>
            <a:r>
              <a:rPr lang="en-US" sz="2400" dirty="0"/>
              <a:t>Adhere to applicable laws, regulations and agency policies governing alcohol and other drug abuse services.</a:t>
            </a:r>
          </a:p>
          <a:p>
            <a:pPr marL="609600" indent="-609600">
              <a:lnSpc>
                <a:spcPct val="90000"/>
              </a:lnSpc>
            </a:pP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CAGE Questionnaire </a:t>
            </a:r>
            <a:br>
              <a:rPr lang="en-US" b="1"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CAGE questionnaire is a simple but effective test designed to screen for alcohol abuse. It consists of four questions: </a:t>
            </a:r>
          </a:p>
          <a:p>
            <a:pPr marL="971550" lvl="1" indent="-514350">
              <a:buFont typeface="+mj-lt"/>
              <a:buAutoNum type="arabicPeriod"/>
            </a:pPr>
            <a:r>
              <a:rPr lang="en-US" dirty="0" smtClean="0"/>
              <a:t>Have you ever felt the need to </a:t>
            </a:r>
            <a:r>
              <a:rPr lang="en-US" b="1" dirty="0" smtClean="0"/>
              <a:t>Cut down on your drinking? </a:t>
            </a:r>
          </a:p>
          <a:p>
            <a:pPr marL="971550" lvl="1" indent="-514350">
              <a:buFont typeface="+mj-lt"/>
              <a:buAutoNum type="arabicPeriod"/>
            </a:pPr>
            <a:r>
              <a:rPr lang="en-US" dirty="0" smtClean="0"/>
              <a:t>Do you feel </a:t>
            </a:r>
            <a:r>
              <a:rPr lang="en-US" b="1" dirty="0" smtClean="0"/>
              <a:t>Annoyed by people complaining about your drinking? </a:t>
            </a:r>
          </a:p>
          <a:p>
            <a:pPr marL="971550" lvl="1" indent="-514350">
              <a:buFont typeface="+mj-lt"/>
              <a:buAutoNum type="arabicPeriod"/>
            </a:pPr>
            <a:r>
              <a:rPr lang="en-US" dirty="0" smtClean="0"/>
              <a:t>Do you ever feel </a:t>
            </a:r>
            <a:r>
              <a:rPr lang="en-US" b="1" dirty="0" smtClean="0"/>
              <a:t>Guilty about your drinking? </a:t>
            </a:r>
          </a:p>
          <a:p>
            <a:pPr marL="971550" lvl="1" indent="-514350">
              <a:buFont typeface="+mj-lt"/>
              <a:buAutoNum type="arabicPeriod"/>
            </a:pPr>
            <a:r>
              <a:rPr lang="en-US" dirty="0" smtClean="0"/>
              <a:t>Do you ever drink an </a:t>
            </a:r>
            <a:r>
              <a:rPr lang="en-US" b="1" dirty="0" smtClean="0"/>
              <a:t>Eye-opener in the morning to relieve the shakes?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Michigan Alcoholism Screening Test</a:t>
            </a:r>
            <a:endParaRPr lang="en-US" dirty="0"/>
          </a:p>
        </p:txBody>
      </p:sp>
      <p:sp>
        <p:nvSpPr>
          <p:cNvPr id="3" name="Content Placeholder 2"/>
          <p:cNvSpPr>
            <a:spLocks noGrp="1"/>
          </p:cNvSpPr>
          <p:nvPr>
            <p:ph idx="1"/>
          </p:nvPr>
        </p:nvSpPr>
        <p:spPr/>
        <p:txBody>
          <a:bodyPr/>
          <a:lstStyle/>
          <a:p>
            <a:r>
              <a:rPr lang="en-US" dirty="0" smtClean="0"/>
              <a:t>The MAST is a frequently used test that is more detailed than the CAGE questionnaire. The MAST consists of 25 questions and can be used during longer interviews or in holding and confinement situations. It is a commonly used indicator of alcoholism.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Offender Profile Index </a:t>
            </a:r>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r>
              <a:rPr lang="en-US" dirty="0" smtClean="0"/>
              <a:t>The OPI measures the client's drug use severity as well as his or her "stakes in conformity" within a variety of contexts: family support, education, and school involvement; work, home, and correctional history; psychological and treatment history; drug use severity; and HIV-risk behaviors. </a:t>
            </a:r>
          </a:p>
          <a:p>
            <a:r>
              <a:rPr lang="en-US" dirty="0" smtClean="0"/>
              <a:t>It can be administered in about 30 minutes by an experienced probation officer, counselor, or other trained clinician. </a:t>
            </a:r>
          </a:p>
          <a:p>
            <a:r>
              <a:rPr lang="en-US" dirty="0" smtClean="0"/>
              <a:t>It includes a straightforward grading guide to help interpret the seriousness of an AOD abuser's problem. A day of training is required to be able to administer it, and a training manual is available. The client's numerical score has a corresponding treatment recommendation.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152400"/>
            <a:ext cx="8610600" cy="1143000"/>
          </a:xfrm>
          <a:noFill/>
          <a:ln/>
        </p:spPr>
        <p:txBody>
          <a:bodyPr anchor="b"/>
          <a:lstStyle/>
          <a:p>
            <a:r>
              <a:rPr lang="en-US" dirty="0"/>
              <a:t>National Standards</a:t>
            </a:r>
          </a:p>
        </p:txBody>
      </p:sp>
      <p:sp>
        <p:nvSpPr>
          <p:cNvPr id="15363" name="Rectangle 3"/>
          <p:cNvSpPr>
            <a:spLocks noGrp="1" noChangeArrowheads="1"/>
          </p:cNvSpPr>
          <p:nvPr>
            <p:ph idx="1"/>
          </p:nvPr>
        </p:nvSpPr>
        <p:spPr>
          <a:xfrm>
            <a:off x="304800" y="1447800"/>
            <a:ext cx="8077200" cy="4449763"/>
          </a:xfrm>
          <a:noFill/>
          <a:ln/>
        </p:spPr>
        <p:txBody>
          <a:bodyPr>
            <a:normAutofit lnSpcReduction="10000"/>
          </a:bodyPr>
          <a:lstStyle/>
          <a:p>
            <a:r>
              <a:rPr lang="en-US" sz="2800" b="1" i="1" dirty="0"/>
              <a:t>TAP 21 - Addiction Counseling Competencies:  The Knowledge, </a:t>
            </a:r>
          </a:p>
          <a:p>
            <a:pPr lvl="1">
              <a:buFontTx/>
              <a:buNone/>
            </a:pPr>
            <a:r>
              <a:rPr lang="en-US" b="1" i="1" dirty="0" smtClean="0"/>
              <a:t>-Skills </a:t>
            </a:r>
            <a:r>
              <a:rPr lang="en-US" b="1" i="1" dirty="0"/>
              <a:t>and Attitudes of </a:t>
            </a:r>
          </a:p>
          <a:p>
            <a:pPr lvl="1">
              <a:buFontTx/>
              <a:buNone/>
            </a:pPr>
            <a:r>
              <a:rPr lang="en-US" b="1" i="1" dirty="0" smtClean="0"/>
              <a:t>-</a:t>
            </a:r>
            <a:r>
              <a:rPr lang="en-US" b="1" i="1" dirty="0" smtClean="0"/>
              <a:t>Professional </a:t>
            </a:r>
            <a:r>
              <a:rPr lang="en-US" b="1" i="1" dirty="0"/>
              <a:t>Practice</a:t>
            </a:r>
          </a:p>
          <a:p>
            <a:r>
              <a:rPr lang="en-US" sz="2800" b="1" dirty="0"/>
              <a:t>In an effort </a:t>
            </a:r>
            <a:r>
              <a:rPr lang="en-US" sz="2800" b="1" dirty="0" smtClean="0"/>
              <a:t>to maximize certification </a:t>
            </a:r>
          </a:p>
          <a:p>
            <a:pPr>
              <a:buNone/>
            </a:pPr>
            <a:r>
              <a:rPr lang="en-US" sz="2800" b="1" dirty="0" smtClean="0"/>
              <a:t>	Standards in </a:t>
            </a:r>
            <a:r>
              <a:rPr lang="en-US" sz="2800" b="1" dirty="0"/>
              <a:t>the State of California, while elevating the level of professionalism within the field, AAAOD and LAM uses national standards for substance abuse </a:t>
            </a:r>
            <a:r>
              <a:rPr lang="en-US" sz="2800" b="1" dirty="0" smtClean="0"/>
              <a:t>counseling to educate FB counselors.</a:t>
            </a:r>
            <a:endParaRPr lang="en-US" dirty="0"/>
          </a:p>
        </p:txBody>
      </p:sp>
      <p:pic>
        <p:nvPicPr>
          <p:cNvPr id="15365" name="Picture 5" descr="tap21s2"/>
          <p:cNvPicPr>
            <a:picLocks noChangeAspect="1" noChangeArrowheads="1"/>
          </p:cNvPicPr>
          <p:nvPr/>
        </p:nvPicPr>
        <p:blipFill>
          <a:blip r:embed="rId3" cstate="print"/>
          <a:srcRect/>
          <a:stretch>
            <a:fillRect/>
          </a:stretch>
        </p:blipFill>
        <p:spPr bwMode="auto">
          <a:xfrm rot="496776">
            <a:off x="7157031" y="1926433"/>
            <a:ext cx="1511299" cy="2145873"/>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checkerboard(across)">
                                      <p:cBhvr>
                                        <p:cTn id="10" dur="500"/>
                                        <p:tgtEl>
                                          <p:spTgt spid="1536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checkerboard(across)">
                                      <p:cBhvr>
                                        <p:cTn id="13" dur="500"/>
                                        <p:tgtEl>
                                          <p:spTgt spid="15363">
                                            <p:txEl>
                                              <p:pRg st="2" end="2"/>
                                            </p:txEl>
                                          </p:spTgt>
                                        </p:tgtEl>
                                      </p:cBhvr>
                                    </p:animEffect>
                                  </p:childTnLst>
                                </p:cTn>
                              </p:par>
                            </p:childTnLst>
                          </p:cTn>
                        </p:par>
                        <p:par>
                          <p:cTn id="14" fill="hold">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checkerboard(across)">
                                      <p:cBhvr>
                                        <p:cTn id="17" dur="500"/>
                                        <p:tgtEl>
                                          <p:spTgt spid="15363">
                                            <p:txEl>
                                              <p:pRg st="3" end="3"/>
                                            </p:txEl>
                                          </p:spTgt>
                                        </p:tgtEl>
                                      </p:cBhvr>
                                    </p:animEffect>
                                  </p:childTnLst>
                                </p:cTn>
                              </p:par>
                            </p:childTnLst>
                          </p:cTn>
                        </p:par>
                        <p:par>
                          <p:cTn id="18" fill="hold">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animEffect transition="in" filter="checkerboard(across)">
                                      <p:cBhvr>
                                        <p:cTn id="21"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p:txBody>
          <a:bodyPr/>
          <a:lstStyle/>
          <a:p>
            <a:r>
              <a:rPr lang="en-US"/>
              <a:t>Intake Definition</a:t>
            </a:r>
          </a:p>
        </p:txBody>
      </p:sp>
      <p:sp>
        <p:nvSpPr>
          <p:cNvPr id="4100" name="Text Box 4"/>
          <p:cNvSpPr txBox="1">
            <a:spLocks noChangeArrowheads="1"/>
          </p:cNvSpPr>
          <p:nvPr/>
        </p:nvSpPr>
        <p:spPr bwMode="auto">
          <a:xfrm>
            <a:off x="533400" y="1828800"/>
            <a:ext cx="6629400" cy="3511550"/>
          </a:xfrm>
          <a:prstGeom prst="rect">
            <a:avLst/>
          </a:prstGeom>
          <a:noFill/>
          <a:ln w="9525">
            <a:noFill/>
            <a:miter lim="800000"/>
            <a:headEnd/>
            <a:tailEnd/>
          </a:ln>
          <a:effectLst/>
        </p:spPr>
        <p:txBody>
          <a:bodyPr>
            <a:spAutoFit/>
          </a:bodyPr>
          <a:lstStyle/>
          <a:p>
            <a:pPr>
              <a:spcBef>
                <a:spcPct val="50000"/>
              </a:spcBef>
              <a:buFontTx/>
              <a:buChar char="•"/>
            </a:pPr>
            <a:r>
              <a:rPr lang="en-US" sz="2800" dirty="0"/>
              <a:t> The administrative and initial assessment procedures for admission</a:t>
            </a:r>
          </a:p>
          <a:p>
            <a:pPr>
              <a:spcBef>
                <a:spcPct val="50000"/>
              </a:spcBef>
              <a:buFontTx/>
              <a:buChar char="•"/>
            </a:pPr>
            <a:endParaRPr lang="en-US" sz="2800" dirty="0"/>
          </a:p>
          <a:p>
            <a:pPr>
              <a:spcBef>
                <a:spcPct val="50000"/>
              </a:spcBef>
              <a:buFontTx/>
              <a:buChar char="•"/>
            </a:pPr>
            <a:endParaRPr lang="en-US" sz="2800" dirty="0"/>
          </a:p>
          <a:p>
            <a:pPr>
              <a:spcBef>
                <a:spcPct val="50000"/>
              </a:spcBef>
              <a:buFontTx/>
              <a:buChar char="•"/>
            </a:pPr>
            <a:endParaRPr lang="en-US" sz="2800" dirty="0"/>
          </a:p>
          <a:p>
            <a:pPr>
              <a:spcBef>
                <a:spcPct val="50000"/>
              </a:spcBef>
              <a:buFontTx/>
              <a:buChar char="•"/>
            </a:pPr>
            <a:endParaRPr lang="en-US" sz="2800" i="1" dirty="0">
              <a:solidFill>
                <a:schemeClr val="hlink"/>
              </a:solidFill>
            </a:endParaRPr>
          </a:p>
        </p:txBody>
      </p:sp>
      <p:pic>
        <p:nvPicPr>
          <p:cNvPr id="4101" name="Picture 5" descr="j0398089[1]"/>
          <p:cNvPicPr>
            <a:picLocks noChangeAspect="1" noChangeArrowheads="1"/>
          </p:cNvPicPr>
          <p:nvPr/>
        </p:nvPicPr>
        <p:blipFill>
          <a:blip r:embed="rId3" cstate="print"/>
          <a:srcRect/>
          <a:stretch>
            <a:fillRect/>
          </a:stretch>
        </p:blipFill>
        <p:spPr bwMode="auto">
          <a:xfrm>
            <a:off x="5943600" y="2667000"/>
            <a:ext cx="2632075" cy="2743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t>Intake</a:t>
            </a:r>
          </a:p>
        </p:txBody>
      </p:sp>
      <p:sp>
        <p:nvSpPr>
          <p:cNvPr id="109571" name="Rectangle 3"/>
          <p:cNvSpPr>
            <a:spLocks noGrp="1" noChangeArrowheads="1"/>
          </p:cNvSpPr>
          <p:nvPr>
            <p:ph idx="1"/>
          </p:nvPr>
        </p:nvSpPr>
        <p:spPr/>
        <p:txBody>
          <a:bodyPr/>
          <a:lstStyle/>
          <a:p>
            <a:pPr marL="609600" indent="-609600" algn="ctr">
              <a:lnSpc>
                <a:spcPct val="80000"/>
              </a:lnSpc>
              <a:buFontTx/>
              <a:buNone/>
            </a:pPr>
            <a:r>
              <a:rPr lang="en-US" sz="2800" b="1" dirty="0"/>
              <a:t>Global Criteria</a:t>
            </a:r>
          </a:p>
          <a:p>
            <a:pPr marL="609600" indent="-609600" algn="ctr">
              <a:lnSpc>
                <a:spcPct val="80000"/>
              </a:lnSpc>
              <a:buFontTx/>
              <a:buNone/>
            </a:pPr>
            <a:endParaRPr lang="en-US" sz="2800" b="1" dirty="0"/>
          </a:p>
          <a:p>
            <a:pPr marL="609600" indent="-609600">
              <a:lnSpc>
                <a:spcPct val="80000"/>
              </a:lnSpc>
              <a:buFontTx/>
              <a:buAutoNum type="arabicPeriod" startAt="6"/>
            </a:pPr>
            <a:r>
              <a:rPr lang="en-US" sz="2800" dirty="0"/>
              <a:t>Complete required documents for admission to the program.</a:t>
            </a:r>
          </a:p>
          <a:p>
            <a:pPr marL="609600" indent="-609600">
              <a:lnSpc>
                <a:spcPct val="80000"/>
              </a:lnSpc>
              <a:buFontTx/>
              <a:buAutoNum type="arabicPeriod" startAt="6"/>
            </a:pPr>
            <a:r>
              <a:rPr lang="en-US" sz="2800" dirty="0"/>
              <a:t>Complete required documents for program eligibility and appropriateness.</a:t>
            </a:r>
          </a:p>
          <a:p>
            <a:pPr marL="609600" indent="-609600">
              <a:lnSpc>
                <a:spcPct val="80000"/>
              </a:lnSpc>
              <a:buFontTx/>
              <a:buAutoNum type="arabicPeriod" startAt="6"/>
            </a:pPr>
            <a:r>
              <a:rPr lang="en-US" sz="2800" dirty="0"/>
              <a:t>Obtain appropriately signed consents when soliciting from or providing information to outside sources to protect client confidentiality and </a:t>
            </a:r>
          </a:p>
          <a:p>
            <a:pPr marL="609600" indent="-609600">
              <a:lnSpc>
                <a:spcPct val="80000"/>
              </a:lnSpc>
              <a:buFontTx/>
              <a:buAutoNum type="arabicPeriod" startAt="6"/>
            </a:pPr>
            <a:r>
              <a:rPr lang="en-US" sz="2800" dirty="0"/>
              <a:t>Rights.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Orientation Definition</a:t>
            </a:r>
          </a:p>
        </p:txBody>
      </p:sp>
      <p:sp>
        <p:nvSpPr>
          <p:cNvPr id="110595" name="Rectangle 3"/>
          <p:cNvSpPr>
            <a:spLocks noGrp="1" noChangeArrowheads="1"/>
          </p:cNvSpPr>
          <p:nvPr>
            <p:ph idx="1"/>
          </p:nvPr>
        </p:nvSpPr>
        <p:spPr>
          <a:xfrm>
            <a:off x="457200" y="1752600"/>
            <a:ext cx="8534400" cy="4373563"/>
          </a:xfrm>
        </p:spPr>
        <p:txBody>
          <a:bodyPr/>
          <a:lstStyle/>
          <a:p>
            <a:pPr>
              <a:buFontTx/>
              <a:buNone/>
            </a:pPr>
            <a:r>
              <a:rPr lang="en-US" sz="2800" dirty="0"/>
              <a:t>Describing to the client the following: </a:t>
            </a:r>
          </a:p>
          <a:p>
            <a:r>
              <a:rPr lang="en-US" sz="2800" dirty="0"/>
              <a:t>general nature and goals of the program;</a:t>
            </a:r>
          </a:p>
          <a:p>
            <a:r>
              <a:rPr lang="en-US" sz="2800" dirty="0"/>
              <a:t>rules governing client conduct and </a:t>
            </a:r>
          </a:p>
          <a:p>
            <a:r>
              <a:rPr lang="en-US" sz="2800" dirty="0"/>
              <a:t>infractions that can lead to disciplinary action or discharge from the program; </a:t>
            </a:r>
          </a:p>
          <a:p>
            <a:r>
              <a:rPr lang="en-US" sz="2800" dirty="0"/>
              <a:t>in a non-residential program the hours during which services are available; </a:t>
            </a:r>
          </a:p>
          <a:p>
            <a:r>
              <a:rPr lang="en-US" sz="2800" dirty="0"/>
              <a:t>treatment costs to be borne by the client, if any and rights</a:t>
            </a:r>
          </a:p>
          <a:p>
            <a:pPr algn="ctr">
              <a:buFontTx/>
              <a:buNone/>
            </a:pPr>
            <a:endParaRPr lang="en-US" sz="2800" dirty="0"/>
          </a:p>
          <a:p>
            <a:pPr>
              <a:buFontTx/>
              <a:buNone/>
            </a:pP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152400"/>
            <a:ext cx="8229600" cy="838200"/>
          </a:xfrm>
        </p:spPr>
        <p:txBody>
          <a:bodyPr>
            <a:noAutofit/>
          </a:bodyPr>
          <a:lstStyle/>
          <a:p>
            <a:r>
              <a:rPr lang="en-US" sz="6000" dirty="0"/>
              <a:t>Agenda</a:t>
            </a:r>
          </a:p>
        </p:txBody>
      </p:sp>
      <p:sp>
        <p:nvSpPr>
          <p:cNvPr id="87043" name="Rectangle 3"/>
          <p:cNvSpPr>
            <a:spLocks noGrp="1" noChangeArrowheads="1"/>
          </p:cNvSpPr>
          <p:nvPr>
            <p:ph idx="1"/>
          </p:nvPr>
        </p:nvSpPr>
        <p:spPr>
          <a:xfrm>
            <a:off x="381000" y="1143000"/>
            <a:ext cx="8534400" cy="4876800"/>
          </a:xfrm>
        </p:spPr>
        <p:txBody>
          <a:bodyPr>
            <a:normAutofit fontScale="92500" lnSpcReduction="10000"/>
          </a:bodyPr>
          <a:lstStyle/>
          <a:p>
            <a:pPr>
              <a:lnSpc>
                <a:spcPct val="80000"/>
              </a:lnSpc>
              <a:buFontTx/>
              <a:buNone/>
            </a:pPr>
            <a:r>
              <a:rPr lang="en-US" sz="900" dirty="0">
                <a:latin typeface="Lucida Sans" pitchFamily="34" charset="0"/>
              </a:rPr>
              <a:t>		</a:t>
            </a:r>
          </a:p>
          <a:p>
            <a:pPr>
              <a:lnSpc>
                <a:spcPct val="80000"/>
              </a:lnSpc>
              <a:buFontTx/>
              <a:buNone/>
            </a:pPr>
            <a:r>
              <a:rPr lang="en-US" sz="900" b="1" dirty="0">
                <a:latin typeface="Lucida Sans" pitchFamily="34" charset="0"/>
              </a:rPr>
              <a:t>		</a:t>
            </a:r>
            <a:r>
              <a:rPr lang="en-US" sz="1600" dirty="0">
                <a:latin typeface="Lucida Sans" pitchFamily="34" charset="0"/>
              </a:rPr>
              <a:t>I:     Open &amp; Welcome </a:t>
            </a:r>
            <a:r>
              <a:rPr lang="en-US" sz="1600" dirty="0" smtClean="0">
                <a:latin typeface="Lucida Sans" pitchFamily="34" charset="0"/>
              </a:rPr>
              <a:t>– Cheryl </a:t>
            </a:r>
            <a:r>
              <a:rPr lang="en-US" sz="1600" dirty="0">
                <a:latin typeface="Lucida Sans" pitchFamily="34" charset="0"/>
              </a:rPr>
              <a:t>A. Branch, </a:t>
            </a:r>
            <a:r>
              <a:rPr lang="en-US" sz="1600" dirty="0" smtClean="0">
                <a:latin typeface="Lucida Sans" pitchFamily="34" charset="0"/>
              </a:rPr>
              <a:t>PSATTC </a:t>
            </a:r>
            <a:r>
              <a:rPr lang="en-US" sz="1600" dirty="0">
                <a:latin typeface="Lucida Sans" pitchFamily="34" charset="0"/>
              </a:rPr>
              <a:t>Trainer </a:t>
            </a:r>
          </a:p>
          <a:p>
            <a:pPr>
              <a:lnSpc>
                <a:spcPct val="80000"/>
              </a:lnSpc>
              <a:buFontTx/>
              <a:buNone/>
            </a:pPr>
            <a:endParaRPr lang="en-US" sz="1600" dirty="0">
              <a:latin typeface="Lucida Sans" pitchFamily="34" charset="0"/>
            </a:endParaRPr>
          </a:p>
          <a:p>
            <a:pPr>
              <a:lnSpc>
                <a:spcPct val="80000"/>
              </a:lnSpc>
              <a:buFontTx/>
              <a:buNone/>
            </a:pPr>
            <a:r>
              <a:rPr lang="en-US" sz="1600" dirty="0">
                <a:latin typeface="Lucida Sans" pitchFamily="34" charset="0"/>
              </a:rPr>
              <a:t>		II:    </a:t>
            </a:r>
            <a:r>
              <a:rPr lang="en-US" sz="1600" dirty="0" smtClean="0">
                <a:latin typeface="Lucida Sans" pitchFamily="34" charset="0"/>
              </a:rPr>
              <a:t>Sign In and Sign Out, CEUs </a:t>
            </a:r>
            <a:r>
              <a:rPr lang="en-US" sz="1600" dirty="0" smtClean="0">
                <a:latin typeface="Lucida Sans" pitchFamily="34" charset="0"/>
              </a:rPr>
              <a:t>Expectations Read   </a:t>
            </a:r>
            <a:endParaRPr lang="en-US" sz="1600" dirty="0">
              <a:latin typeface="Lucida Sans" pitchFamily="34" charset="0"/>
            </a:endParaRPr>
          </a:p>
          <a:p>
            <a:pPr>
              <a:lnSpc>
                <a:spcPct val="80000"/>
              </a:lnSpc>
              <a:buFontTx/>
              <a:buNone/>
            </a:pPr>
            <a:endParaRPr lang="en-US" sz="1600" dirty="0">
              <a:latin typeface="Lucida Sans" pitchFamily="34" charset="0"/>
            </a:endParaRPr>
          </a:p>
          <a:p>
            <a:pPr>
              <a:lnSpc>
                <a:spcPct val="80000"/>
              </a:lnSpc>
              <a:buFontTx/>
              <a:buNone/>
            </a:pPr>
            <a:r>
              <a:rPr lang="en-US" sz="1600" dirty="0">
                <a:latin typeface="Lucida Sans" pitchFamily="34" charset="0"/>
              </a:rPr>
              <a:t>		III.   Training </a:t>
            </a:r>
            <a:r>
              <a:rPr lang="en-US" sz="1600" i="1" dirty="0" smtClean="0">
                <a:latin typeface="Lucida Sans" pitchFamily="34" charset="0"/>
              </a:rPr>
              <a:t>– Branch </a:t>
            </a:r>
            <a:endParaRPr lang="en-US" sz="1600" dirty="0">
              <a:latin typeface="Lucida Sans" pitchFamily="34" charset="0"/>
            </a:endParaRPr>
          </a:p>
          <a:p>
            <a:pPr>
              <a:lnSpc>
                <a:spcPct val="80000"/>
              </a:lnSpc>
              <a:buFontTx/>
              <a:buNone/>
            </a:pPr>
            <a:endParaRPr lang="en-US" sz="1600" dirty="0">
              <a:latin typeface="Lucida Sans" pitchFamily="34" charset="0"/>
            </a:endParaRPr>
          </a:p>
          <a:p>
            <a:pPr>
              <a:lnSpc>
                <a:spcPct val="80000"/>
              </a:lnSpc>
              <a:buFontTx/>
              <a:buNone/>
            </a:pPr>
            <a:r>
              <a:rPr lang="en-US" sz="1600" dirty="0">
                <a:latin typeface="Lucida Sans" pitchFamily="34" charset="0"/>
              </a:rPr>
              <a:t>		IV.   </a:t>
            </a:r>
            <a:r>
              <a:rPr lang="en-US" sz="1600" dirty="0" smtClean="0">
                <a:latin typeface="Lucida Sans" pitchFamily="34" charset="0"/>
              </a:rPr>
              <a:t>Break </a:t>
            </a:r>
            <a:endParaRPr lang="en-US" sz="1600" dirty="0">
              <a:latin typeface="Lucida Sans" pitchFamily="34" charset="0"/>
            </a:endParaRPr>
          </a:p>
          <a:p>
            <a:pPr>
              <a:lnSpc>
                <a:spcPct val="80000"/>
              </a:lnSpc>
              <a:buFontTx/>
              <a:buNone/>
            </a:pPr>
            <a:endParaRPr lang="en-US" sz="1600" dirty="0">
              <a:latin typeface="Lucida Sans" pitchFamily="34" charset="0"/>
            </a:endParaRPr>
          </a:p>
          <a:p>
            <a:pPr>
              <a:lnSpc>
                <a:spcPct val="80000"/>
              </a:lnSpc>
              <a:buFontTx/>
              <a:buNone/>
            </a:pPr>
            <a:r>
              <a:rPr lang="en-US" sz="1600" dirty="0">
                <a:latin typeface="Lucida Sans" pitchFamily="34" charset="0"/>
              </a:rPr>
              <a:t>		V.    Training </a:t>
            </a:r>
            <a:r>
              <a:rPr lang="en-US" sz="1600" dirty="0" smtClean="0">
                <a:latin typeface="Lucida Sans" pitchFamily="34" charset="0"/>
              </a:rPr>
              <a:t>Continues</a:t>
            </a:r>
            <a:endParaRPr lang="en-US" sz="1600" dirty="0">
              <a:latin typeface="Lucida Sans" pitchFamily="34" charset="0"/>
            </a:endParaRPr>
          </a:p>
          <a:p>
            <a:pPr>
              <a:lnSpc>
                <a:spcPct val="80000"/>
              </a:lnSpc>
              <a:buFontTx/>
              <a:buNone/>
            </a:pPr>
            <a:endParaRPr lang="en-US" sz="1600" dirty="0">
              <a:latin typeface="Lucida Sans" pitchFamily="34" charset="0"/>
            </a:endParaRPr>
          </a:p>
          <a:p>
            <a:pPr>
              <a:lnSpc>
                <a:spcPct val="80000"/>
              </a:lnSpc>
              <a:buFontTx/>
              <a:buNone/>
            </a:pPr>
            <a:r>
              <a:rPr lang="en-US" sz="1600" dirty="0">
                <a:latin typeface="Lucida Sans" pitchFamily="34" charset="0"/>
              </a:rPr>
              <a:t>		VI.   Q &amp; A </a:t>
            </a:r>
          </a:p>
          <a:p>
            <a:pPr>
              <a:lnSpc>
                <a:spcPct val="80000"/>
              </a:lnSpc>
              <a:buFontTx/>
              <a:buNone/>
            </a:pPr>
            <a:endParaRPr lang="en-US" sz="1600" dirty="0">
              <a:latin typeface="Lucida Sans" pitchFamily="34" charset="0"/>
            </a:endParaRPr>
          </a:p>
          <a:p>
            <a:pPr>
              <a:lnSpc>
                <a:spcPct val="80000"/>
              </a:lnSpc>
              <a:buFontTx/>
              <a:buNone/>
            </a:pPr>
            <a:r>
              <a:rPr lang="en-US" sz="1600" dirty="0">
                <a:latin typeface="Lucida Sans" pitchFamily="34" charset="0"/>
              </a:rPr>
              <a:t>		VII.  Post </a:t>
            </a:r>
            <a:r>
              <a:rPr lang="en-US" sz="1600" dirty="0" smtClean="0">
                <a:latin typeface="Lucida Sans" pitchFamily="34" charset="0"/>
              </a:rPr>
              <a:t>Test/GPRA </a:t>
            </a:r>
            <a:endParaRPr lang="en-US" sz="1600" dirty="0">
              <a:latin typeface="Lucida Sans" pitchFamily="34" charset="0"/>
            </a:endParaRPr>
          </a:p>
          <a:p>
            <a:pPr>
              <a:lnSpc>
                <a:spcPct val="80000"/>
              </a:lnSpc>
              <a:buFontTx/>
              <a:buNone/>
            </a:pPr>
            <a:endParaRPr lang="en-US" sz="1600" dirty="0">
              <a:latin typeface="Lucida Sans" pitchFamily="34" charset="0"/>
            </a:endParaRPr>
          </a:p>
          <a:p>
            <a:pPr>
              <a:lnSpc>
                <a:spcPct val="80000"/>
              </a:lnSpc>
              <a:buFontTx/>
              <a:buNone/>
            </a:pPr>
            <a:r>
              <a:rPr lang="en-US" sz="1600" dirty="0">
                <a:latin typeface="Lucida Sans" pitchFamily="34" charset="0"/>
              </a:rPr>
              <a:t>		VIII. </a:t>
            </a:r>
            <a:r>
              <a:rPr lang="en-US" sz="1600" dirty="0" smtClean="0">
                <a:latin typeface="Lucida Sans" pitchFamily="34" charset="0"/>
              </a:rPr>
              <a:t> Resume Training </a:t>
            </a:r>
            <a:endParaRPr lang="en-US" sz="1600" dirty="0" smtClean="0">
              <a:latin typeface="Lucida Sans" pitchFamily="34" charset="0"/>
            </a:endParaRPr>
          </a:p>
          <a:p>
            <a:pPr>
              <a:lnSpc>
                <a:spcPct val="80000"/>
              </a:lnSpc>
              <a:buFontTx/>
              <a:buNone/>
            </a:pPr>
            <a:endParaRPr lang="en-US" sz="1600" dirty="0" smtClean="0">
              <a:latin typeface="Lucida Sans" pitchFamily="34" charset="0"/>
            </a:endParaRPr>
          </a:p>
          <a:p>
            <a:pPr>
              <a:lnSpc>
                <a:spcPct val="80000"/>
              </a:lnSpc>
              <a:buFontTx/>
              <a:buNone/>
            </a:pPr>
            <a:r>
              <a:rPr lang="en-US" sz="1600" dirty="0" smtClean="0">
                <a:latin typeface="Lucida Sans" pitchFamily="34" charset="0"/>
              </a:rPr>
              <a:t>		VIIII. Break</a:t>
            </a:r>
          </a:p>
          <a:p>
            <a:pPr>
              <a:lnSpc>
                <a:spcPct val="80000"/>
              </a:lnSpc>
              <a:buFontTx/>
              <a:buNone/>
            </a:pPr>
            <a:endParaRPr lang="en-US" sz="1600" dirty="0" smtClean="0">
              <a:latin typeface="Lucida Sans" pitchFamily="34" charset="0"/>
            </a:endParaRPr>
          </a:p>
          <a:p>
            <a:pPr>
              <a:lnSpc>
                <a:spcPct val="80000"/>
              </a:lnSpc>
              <a:buFontTx/>
              <a:buNone/>
            </a:pPr>
            <a:r>
              <a:rPr lang="en-US" sz="1600" dirty="0" smtClean="0">
                <a:latin typeface="Lucida Sans" pitchFamily="34" charset="0"/>
              </a:rPr>
              <a:t>		IX.    Training</a:t>
            </a:r>
          </a:p>
          <a:p>
            <a:pPr>
              <a:lnSpc>
                <a:spcPct val="80000"/>
              </a:lnSpc>
              <a:buFontTx/>
              <a:buNone/>
            </a:pPr>
            <a:r>
              <a:rPr lang="en-US" sz="1600" dirty="0" smtClean="0">
                <a:latin typeface="Lucida Sans" pitchFamily="34" charset="0"/>
              </a:rPr>
              <a:t>		        Ends </a:t>
            </a:r>
            <a:endParaRPr lang="en-US" sz="1600" dirty="0">
              <a:latin typeface="Lucida Sans" pitchFamily="34" charset="0"/>
            </a:endParaRPr>
          </a:p>
          <a:p>
            <a:pPr>
              <a:lnSpc>
                <a:spcPct val="80000"/>
              </a:lnSpc>
              <a:buFontTx/>
              <a:buNone/>
            </a:pPr>
            <a:endParaRPr lang="en-US" sz="1600" b="1" dirty="0">
              <a:latin typeface="Lucida Sans" pitchFamily="34" charset="0"/>
            </a:endParaRPr>
          </a:p>
          <a:p>
            <a:pPr>
              <a:lnSpc>
                <a:spcPct val="80000"/>
              </a:lnSpc>
              <a:buFontTx/>
              <a:buNone/>
            </a:pPr>
            <a:r>
              <a:rPr lang="en-US" sz="1600" b="1" dirty="0">
                <a:latin typeface="Lucida Sans" pitchFamily="34" charset="0"/>
              </a:rPr>
              <a:t>						</a:t>
            </a:r>
            <a:r>
              <a:rPr lang="en-US" sz="900" dirty="0">
                <a:latin typeface="Lucida Sans" pitchFamily="34" charset="0"/>
              </a:rPr>
              <a:t>		</a:t>
            </a:r>
          </a:p>
        </p:txBody>
      </p:sp>
      <p:sp>
        <p:nvSpPr>
          <p:cNvPr id="87044" name="Text Box 4"/>
          <p:cNvSpPr txBox="1">
            <a:spLocks noChangeArrowheads="1"/>
          </p:cNvSpPr>
          <p:nvPr/>
        </p:nvSpPr>
        <p:spPr bwMode="auto">
          <a:xfrm>
            <a:off x="5410200" y="3657600"/>
            <a:ext cx="3352800" cy="366713"/>
          </a:xfrm>
          <a:prstGeom prst="rect">
            <a:avLst/>
          </a:prstGeom>
          <a:noFill/>
          <a:ln w="9525">
            <a:noFill/>
            <a:miter lim="800000"/>
            <a:headEnd/>
            <a:tailEnd/>
          </a:ln>
          <a:effectLst/>
        </p:spPr>
        <p:txBody>
          <a:bodyPr>
            <a:spAutoFit/>
          </a:bodyPr>
          <a:lstStyle/>
          <a:p>
            <a:endParaRPr lang="en-US" dirty="0"/>
          </a:p>
        </p:txBody>
      </p:sp>
    </p:spTree>
  </p:cSld>
  <p:clrMapOvr>
    <a:masterClrMapping/>
  </p:clrMapOvr>
  <p:transition>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t>Orientation </a:t>
            </a:r>
          </a:p>
        </p:txBody>
      </p:sp>
      <p:sp>
        <p:nvSpPr>
          <p:cNvPr id="111619" name="Rectangle 3"/>
          <p:cNvSpPr>
            <a:spLocks noGrp="1" noChangeArrowheads="1"/>
          </p:cNvSpPr>
          <p:nvPr>
            <p:ph idx="1"/>
          </p:nvPr>
        </p:nvSpPr>
        <p:spPr>
          <a:xfrm>
            <a:off x="457200" y="1524000"/>
            <a:ext cx="8229600" cy="4602163"/>
          </a:xfrm>
        </p:spPr>
        <p:txBody>
          <a:bodyPr>
            <a:normAutofit/>
          </a:bodyPr>
          <a:lstStyle/>
          <a:p>
            <a:pPr marL="609600" indent="-609600" algn="ctr">
              <a:buFontTx/>
              <a:buNone/>
            </a:pPr>
            <a:r>
              <a:rPr lang="en-US" sz="2800" b="1" dirty="0"/>
              <a:t>Global Criteria</a:t>
            </a:r>
          </a:p>
          <a:p>
            <a:pPr marL="609600" indent="-609600" algn="ctr">
              <a:buFontTx/>
              <a:buNone/>
            </a:pPr>
            <a:endParaRPr lang="en-US" sz="2800" b="1" dirty="0"/>
          </a:p>
          <a:p>
            <a:pPr marL="609600" indent="-609600">
              <a:buFontTx/>
              <a:buAutoNum type="arabicPeriod" startAt="9"/>
            </a:pPr>
            <a:r>
              <a:rPr lang="en-US" sz="2800" dirty="0"/>
              <a:t>Provide an overview to the client by describing program goals and objectives for client care.</a:t>
            </a:r>
          </a:p>
          <a:p>
            <a:pPr marL="609600" indent="-609600">
              <a:buFontTx/>
              <a:buAutoNum type="arabicPeriod" startAt="9"/>
            </a:pPr>
            <a:r>
              <a:rPr lang="en-US" sz="2800" dirty="0"/>
              <a:t>Provide an overview to the client by describing program rules and client obligations and rights.</a:t>
            </a:r>
          </a:p>
          <a:p>
            <a:pPr marL="609600" indent="-609600">
              <a:buFontTx/>
              <a:buAutoNum type="arabicPeriod" startAt="9"/>
            </a:pPr>
            <a:r>
              <a:rPr lang="en-US" sz="2800" dirty="0"/>
              <a:t>Provide an overview to the client of program operations.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Assessment Definition</a:t>
            </a:r>
          </a:p>
        </p:txBody>
      </p:sp>
      <p:sp>
        <p:nvSpPr>
          <p:cNvPr id="112643" name="Rectangle 3"/>
          <p:cNvSpPr>
            <a:spLocks noGrp="1" noChangeArrowheads="1"/>
          </p:cNvSpPr>
          <p:nvPr>
            <p:ph idx="1"/>
          </p:nvPr>
        </p:nvSpPr>
        <p:spPr>
          <a:xfrm>
            <a:off x="838200" y="1752600"/>
            <a:ext cx="4419600" cy="4373563"/>
          </a:xfrm>
        </p:spPr>
        <p:txBody>
          <a:bodyPr>
            <a:normAutofit/>
          </a:bodyPr>
          <a:lstStyle/>
          <a:p>
            <a:r>
              <a:rPr lang="en-US" sz="2800" dirty="0"/>
              <a:t>The procedures by which a counselor/program identifies and evaluates an individual’s strengths, weaknesses, problems and needs for the development of a treatment plan.</a:t>
            </a:r>
          </a:p>
        </p:txBody>
      </p:sp>
      <p:pic>
        <p:nvPicPr>
          <p:cNvPr id="112644" name="Picture 4"/>
          <p:cNvPicPr>
            <a:picLocks noChangeAspect="1" noChangeArrowheads="1"/>
          </p:cNvPicPr>
          <p:nvPr/>
        </p:nvPicPr>
        <p:blipFill>
          <a:blip r:embed="rId3" cstate="print"/>
          <a:srcRect/>
          <a:stretch>
            <a:fillRect/>
          </a:stretch>
        </p:blipFill>
        <p:spPr bwMode="auto">
          <a:xfrm>
            <a:off x="5767388" y="1600200"/>
            <a:ext cx="2622550" cy="3352800"/>
          </a:xfrm>
          <a:prstGeom prst="rect">
            <a:avLst/>
          </a:prstGeom>
          <a:noFill/>
          <a:ln w="57150">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28600" y="685800"/>
            <a:ext cx="8915400" cy="914400"/>
          </a:xfrm>
        </p:spPr>
        <p:txBody>
          <a:bodyPr>
            <a:normAutofit fontScale="90000"/>
          </a:bodyPr>
          <a:lstStyle/>
          <a:p>
            <a:r>
              <a:rPr lang="en-US" sz="2400" b="1" dirty="0">
                <a:latin typeface="Arial" charset="0"/>
              </a:rPr>
              <a:t>Interrelationships between stages of screening, </a:t>
            </a:r>
            <a:br>
              <a:rPr lang="en-US" sz="2400" b="1" dirty="0">
                <a:latin typeface="Arial" charset="0"/>
              </a:rPr>
            </a:br>
            <a:r>
              <a:rPr lang="en-US" sz="2400" b="1" dirty="0">
                <a:latin typeface="Arial" charset="0"/>
              </a:rPr>
              <a:t>assessment, and treatment</a:t>
            </a:r>
            <a:r>
              <a:rPr lang="en-US" sz="3600" dirty="0"/>
              <a:t> </a:t>
            </a:r>
          </a:p>
        </p:txBody>
      </p:sp>
      <p:pic>
        <p:nvPicPr>
          <p:cNvPr id="115716" name="Picture 4" descr="diagram explaining the interrelationships"/>
          <p:cNvPicPr>
            <a:picLocks noGrp="1" noChangeAspect="1" noChangeArrowheads="1"/>
          </p:cNvPicPr>
          <p:nvPr>
            <p:ph idx="1"/>
          </p:nvPr>
        </p:nvPicPr>
        <p:blipFill>
          <a:blip r:embed="rId3" cstate="print"/>
          <a:stretch>
            <a:fillRect/>
          </a:stretch>
        </p:blipFill>
        <p:spPr>
          <a:xfrm>
            <a:off x="609600" y="2057400"/>
            <a:ext cx="8001000" cy="3428999"/>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t>Foundation of Assessment</a:t>
            </a:r>
          </a:p>
        </p:txBody>
      </p:sp>
      <p:sp>
        <p:nvSpPr>
          <p:cNvPr id="184323" name="Rectangle 3"/>
          <p:cNvSpPr>
            <a:spLocks noGrp="1" noChangeArrowheads="1"/>
          </p:cNvSpPr>
          <p:nvPr>
            <p:ph sz="quarter" idx="1"/>
          </p:nvPr>
        </p:nvSpPr>
        <p:spPr>
          <a:xfrm>
            <a:off x="457200" y="1447800"/>
            <a:ext cx="8229600" cy="4525963"/>
          </a:xfrm>
        </p:spPr>
        <p:txBody>
          <a:bodyPr/>
          <a:lstStyle/>
          <a:p>
            <a:r>
              <a:rPr lang="en-US" dirty="0"/>
              <a:t>What in </a:t>
            </a:r>
            <a:r>
              <a:rPr lang="en-US" dirty="0" smtClean="0"/>
              <a:t>client’s </a:t>
            </a:r>
            <a:r>
              <a:rPr lang="en-US" dirty="0"/>
              <a:t>story can you connect to as counselor?</a:t>
            </a:r>
          </a:p>
          <a:p>
            <a:r>
              <a:rPr lang="en-US" dirty="0"/>
              <a:t>Who they </a:t>
            </a:r>
            <a:r>
              <a:rPr lang="en-US" dirty="0" smtClean="0"/>
              <a:t>are?</a:t>
            </a:r>
            <a:endParaRPr lang="en-US" dirty="0"/>
          </a:p>
          <a:p>
            <a:r>
              <a:rPr lang="en-US" dirty="0"/>
              <a:t>What they really </a:t>
            </a:r>
            <a:r>
              <a:rPr lang="en-US" dirty="0" smtClean="0"/>
              <a:t>want?</a:t>
            </a:r>
            <a:endParaRPr lang="en-US" dirty="0"/>
          </a:p>
          <a:p>
            <a:r>
              <a:rPr lang="en-US" dirty="0"/>
              <a:t>What do they really need/when are </a:t>
            </a:r>
            <a:r>
              <a:rPr lang="en-US" dirty="0" smtClean="0"/>
              <a:t>ready?</a:t>
            </a:r>
            <a:endParaRPr lang="en-US" dirty="0"/>
          </a:p>
          <a:p>
            <a:r>
              <a:rPr lang="en-US" dirty="0"/>
              <a:t>Importance of honesty for staff &amp; clients</a:t>
            </a:r>
          </a:p>
          <a:p>
            <a:r>
              <a:rPr lang="en-US" dirty="0"/>
              <a:t>Empathetic connections with clients-values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a:t>Foundation of Assessment</a:t>
            </a:r>
          </a:p>
        </p:txBody>
      </p:sp>
      <p:sp>
        <p:nvSpPr>
          <p:cNvPr id="185347" name="Rectangle 3"/>
          <p:cNvSpPr>
            <a:spLocks noGrp="1" noChangeArrowheads="1"/>
          </p:cNvSpPr>
          <p:nvPr>
            <p:ph sz="quarter" idx="1"/>
          </p:nvPr>
        </p:nvSpPr>
        <p:spPr/>
        <p:txBody>
          <a:bodyPr/>
          <a:lstStyle/>
          <a:p>
            <a:r>
              <a:rPr lang="en-US" dirty="0"/>
              <a:t>Importance of initial meeting</a:t>
            </a:r>
          </a:p>
          <a:p>
            <a:pPr lvl="1"/>
            <a:r>
              <a:rPr lang="en-US" dirty="0"/>
              <a:t>Story/Strength based discussion</a:t>
            </a:r>
          </a:p>
          <a:p>
            <a:pPr lvl="1"/>
            <a:r>
              <a:rPr lang="en-US" dirty="0"/>
              <a:t>What place/time in life was the person doing really well</a:t>
            </a:r>
          </a:p>
          <a:p>
            <a:pPr lvl="2"/>
            <a:r>
              <a:rPr lang="en-US" dirty="0"/>
              <a:t>Identify that time period and “Begin” there </a:t>
            </a:r>
          </a:p>
          <a:p>
            <a:pPr lvl="2"/>
            <a:r>
              <a:rPr lang="en-US" dirty="0"/>
              <a:t>Identify strengths &amp; capacity from that time</a:t>
            </a:r>
          </a:p>
          <a:p>
            <a:pPr lvl="2"/>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Role of Motivational Interviewing Techniques</a:t>
            </a:r>
            <a:endParaRPr lang="en-US" dirty="0"/>
          </a:p>
        </p:txBody>
      </p:sp>
      <p:sp>
        <p:nvSpPr>
          <p:cNvPr id="3" name="Content Placeholder 2"/>
          <p:cNvSpPr>
            <a:spLocks noGrp="1"/>
          </p:cNvSpPr>
          <p:nvPr>
            <p:ph idx="1"/>
          </p:nvPr>
        </p:nvSpPr>
        <p:spPr>
          <a:xfrm>
            <a:off x="457200" y="1905000"/>
            <a:ext cx="8229600" cy="4525963"/>
          </a:xfrm>
        </p:spPr>
        <p:txBody>
          <a:bodyPr/>
          <a:lstStyle/>
          <a:p>
            <a:r>
              <a:rPr lang="en-US" dirty="0" smtClean="0"/>
              <a:t>Advancing problem recognition, readiness for action, treatment suitability (availability and accessibility), and influences that lead to coercive pressure to seek treatment.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Self-Efficacy In Assessment</a:t>
            </a:r>
            <a:endParaRPr lang="en-US" dirty="0"/>
          </a:p>
        </p:txBody>
      </p:sp>
      <p:sp>
        <p:nvSpPr>
          <p:cNvPr id="3" name="Content Placeholder 2"/>
          <p:cNvSpPr>
            <a:spLocks noGrp="1"/>
          </p:cNvSpPr>
          <p:nvPr>
            <p:ph idx="1"/>
          </p:nvPr>
        </p:nvSpPr>
        <p:spPr>
          <a:xfrm>
            <a:off x="381000" y="1828800"/>
            <a:ext cx="8229600" cy="4678363"/>
          </a:xfrm>
        </p:spPr>
        <p:txBody>
          <a:bodyPr>
            <a:normAutofit fontScale="92500" lnSpcReduction="20000"/>
          </a:bodyPr>
          <a:lstStyle/>
          <a:p>
            <a:r>
              <a:rPr lang="en-US" dirty="0" smtClean="0"/>
              <a:t>Self–efficacy, or the confidence in personal ability, has been shown to predict a variety of health behavior outcomes (O’Leary 1985; </a:t>
            </a:r>
            <a:r>
              <a:rPr lang="en-US" dirty="0" err="1" smtClean="0"/>
              <a:t>Grembowski</a:t>
            </a:r>
            <a:r>
              <a:rPr lang="en-US" dirty="0" smtClean="0"/>
              <a:t> et al. 1993), including alcohol treatment outcome (Miller and </a:t>
            </a:r>
            <a:r>
              <a:rPr lang="en-US" dirty="0" err="1" smtClean="0"/>
              <a:t>Rollnick</a:t>
            </a:r>
            <a:r>
              <a:rPr lang="en-US" dirty="0" smtClean="0"/>
              <a:t> 1991). </a:t>
            </a:r>
          </a:p>
          <a:p>
            <a:r>
              <a:rPr lang="en-US" dirty="0" smtClean="0"/>
              <a:t>Self–efficacy may increase attention to goal attainment; thus it is important to measure goal setting and achievement, as well as other constructs believed to underlie self–efficacy, such as the client’s perceptions of personal ability to overcome barriers to change (Miller 1983).</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a:t>Strength Based Model</a:t>
            </a:r>
          </a:p>
        </p:txBody>
      </p:sp>
      <p:sp>
        <p:nvSpPr>
          <p:cNvPr id="186371" name="Rectangle 3"/>
          <p:cNvSpPr>
            <a:spLocks noGrp="1" noChangeArrowheads="1"/>
          </p:cNvSpPr>
          <p:nvPr>
            <p:ph sz="quarter" idx="1"/>
          </p:nvPr>
        </p:nvSpPr>
        <p:spPr/>
        <p:txBody>
          <a:bodyPr/>
          <a:lstStyle/>
          <a:p>
            <a:r>
              <a:rPr lang="en-US"/>
              <a:t>There are strengths &amp; capacity within that time period of stability</a:t>
            </a:r>
          </a:p>
          <a:p>
            <a:pPr lvl="1"/>
            <a:r>
              <a:rPr lang="en-US"/>
              <a:t>Diagnostic goldmine for ASSESSMENT</a:t>
            </a:r>
          </a:p>
          <a:p>
            <a:r>
              <a:rPr lang="en-US"/>
              <a:t>Utilize that time period for:</a:t>
            </a:r>
          </a:p>
          <a:p>
            <a:pPr lvl="1"/>
            <a:r>
              <a:rPr lang="en-US"/>
              <a:t>Screening</a:t>
            </a:r>
          </a:p>
          <a:p>
            <a:pPr lvl="1"/>
            <a:r>
              <a:rPr lang="en-US"/>
              <a:t>Building blocks for assessment</a:t>
            </a:r>
          </a:p>
          <a:p>
            <a:pPr lvl="1"/>
            <a:r>
              <a:rPr lang="en-US"/>
              <a:t>Building blocks for treatment planning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t>Foundation of Assessment</a:t>
            </a:r>
          </a:p>
        </p:txBody>
      </p:sp>
      <p:sp>
        <p:nvSpPr>
          <p:cNvPr id="187395" name="Rectangle 3"/>
          <p:cNvSpPr>
            <a:spLocks noGrp="1" noChangeArrowheads="1"/>
          </p:cNvSpPr>
          <p:nvPr>
            <p:ph sz="quarter" idx="1"/>
          </p:nvPr>
        </p:nvSpPr>
        <p:spPr/>
        <p:txBody>
          <a:bodyPr/>
          <a:lstStyle/>
          <a:p>
            <a:r>
              <a:rPr lang="en-US"/>
              <a:t>Change the way we think about people</a:t>
            </a:r>
          </a:p>
          <a:p>
            <a:r>
              <a:rPr lang="en-US"/>
              <a:t>Build something that is right and different</a:t>
            </a:r>
          </a:p>
          <a:p>
            <a:r>
              <a:rPr lang="en-US"/>
              <a:t>Practice boundaries and ethics</a:t>
            </a:r>
          </a:p>
          <a:p>
            <a:r>
              <a:rPr lang="en-US"/>
              <a:t>How well do we know people through strength-based screenings and assessment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09600" y="228600"/>
            <a:ext cx="8153400" cy="914400"/>
          </a:xfrm>
        </p:spPr>
        <p:txBody>
          <a:bodyPr/>
          <a:lstStyle/>
          <a:p>
            <a:pPr algn="ctr"/>
            <a:r>
              <a:rPr lang="en-US" dirty="0"/>
              <a:t>Knowledge, Skills, Attitudes</a:t>
            </a:r>
          </a:p>
        </p:txBody>
      </p:sp>
      <p:sp>
        <p:nvSpPr>
          <p:cNvPr id="102403" name="Text Box 3"/>
          <p:cNvSpPr txBox="1">
            <a:spLocks noChangeArrowheads="1"/>
          </p:cNvSpPr>
          <p:nvPr/>
        </p:nvSpPr>
        <p:spPr bwMode="auto">
          <a:xfrm>
            <a:off x="381000" y="1676400"/>
            <a:ext cx="8382000" cy="3647152"/>
          </a:xfrm>
          <a:prstGeom prst="rect">
            <a:avLst/>
          </a:prstGeom>
          <a:noFill/>
          <a:ln w="9525">
            <a:noFill/>
            <a:miter lim="800000"/>
            <a:headEnd/>
            <a:tailEnd/>
          </a:ln>
          <a:effectLst/>
        </p:spPr>
        <p:txBody>
          <a:bodyPr wrap="square">
            <a:spAutoFit/>
          </a:bodyPr>
          <a:lstStyle/>
          <a:p>
            <a:pPr>
              <a:spcBef>
                <a:spcPct val="50000"/>
              </a:spcBef>
              <a:buFontTx/>
              <a:buChar char="•"/>
            </a:pPr>
            <a:r>
              <a:rPr lang="en-US" sz="2800" dirty="0">
                <a:latin typeface="Arial" charset="0"/>
              </a:rPr>
              <a:t> </a:t>
            </a:r>
            <a:r>
              <a:rPr lang="en-US" sz="2800" b="1" dirty="0" err="1">
                <a:latin typeface="Arial" charset="0"/>
              </a:rPr>
              <a:t>Transdisciplinary</a:t>
            </a:r>
            <a:r>
              <a:rPr lang="en-US" sz="2800" b="1" dirty="0">
                <a:latin typeface="Arial" charset="0"/>
              </a:rPr>
              <a:t> Foundations</a:t>
            </a:r>
            <a:r>
              <a:rPr lang="en-US" sz="2800" dirty="0">
                <a:latin typeface="Arial" charset="0"/>
              </a:rPr>
              <a:t> – </a:t>
            </a:r>
            <a:r>
              <a:rPr lang="en-US" sz="2800" b="1" dirty="0">
                <a:latin typeface="Arial" charset="0"/>
              </a:rPr>
              <a:t>identify the knowledge and attitudes that underlie competent </a:t>
            </a:r>
            <a:r>
              <a:rPr lang="en-US" sz="2800" b="1" dirty="0" smtClean="0">
                <a:latin typeface="Arial" charset="0"/>
              </a:rPr>
              <a:t>practice</a:t>
            </a:r>
            <a:endParaRPr lang="en-US" sz="2800" i="1" dirty="0">
              <a:solidFill>
                <a:schemeClr val="hlink"/>
              </a:solidFill>
              <a:latin typeface="Arial" charset="0"/>
            </a:endParaRPr>
          </a:p>
          <a:p>
            <a:pPr>
              <a:spcBef>
                <a:spcPct val="50000"/>
              </a:spcBef>
              <a:buFontTx/>
              <a:buChar char="•"/>
            </a:pPr>
            <a:endParaRPr lang="en-US" sz="1400" i="1" dirty="0">
              <a:solidFill>
                <a:schemeClr val="hlink"/>
              </a:solidFill>
              <a:latin typeface="Arial" charset="0"/>
            </a:endParaRPr>
          </a:p>
          <a:p>
            <a:pPr>
              <a:spcBef>
                <a:spcPct val="50000"/>
              </a:spcBef>
              <a:buFontTx/>
              <a:buChar char="•"/>
            </a:pPr>
            <a:r>
              <a:rPr lang="en-US" sz="2800" b="1" dirty="0">
                <a:latin typeface="Arial" charset="0"/>
              </a:rPr>
              <a:t> Skills may vary across disciplines but the knowledge and attitudes provide a basis of understanding that should be common to all addiction </a:t>
            </a:r>
            <a:r>
              <a:rPr lang="en-US" sz="2800" b="1" dirty="0" smtClean="0">
                <a:latin typeface="Arial" charset="0"/>
              </a:rPr>
              <a:t>professionals</a:t>
            </a:r>
            <a:endParaRPr lang="en-US" sz="2800" i="1" dirty="0">
              <a:solidFill>
                <a:schemeClr val="hlink"/>
              </a:solidFill>
              <a:latin typeface="Arial" charset="0"/>
            </a:endParaRPr>
          </a:p>
        </p:txBody>
      </p:sp>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457200"/>
            <a:ext cx="8229600" cy="1143000"/>
          </a:xfrm>
        </p:spPr>
        <p:txBody>
          <a:bodyPr/>
          <a:lstStyle/>
          <a:p>
            <a:r>
              <a:rPr lang="en-US" dirty="0"/>
              <a:t>Topics of Discussion</a:t>
            </a:r>
          </a:p>
        </p:txBody>
      </p:sp>
      <p:sp>
        <p:nvSpPr>
          <p:cNvPr id="44035" name="Rectangle 3"/>
          <p:cNvSpPr>
            <a:spLocks noGrp="1" noChangeArrowheads="1"/>
          </p:cNvSpPr>
          <p:nvPr>
            <p:ph idx="1"/>
          </p:nvPr>
        </p:nvSpPr>
        <p:spPr>
          <a:xfrm>
            <a:off x="762000" y="1828800"/>
            <a:ext cx="7010400" cy="3916363"/>
          </a:xfrm>
        </p:spPr>
        <p:txBody>
          <a:bodyPr/>
          <a:lstStyle/>
          <a:p>
            <a:pPr>
              <a:lnSpc>
                <a:spcPct val="90000"/>
              </a:lnSpc>
            </a:pPr>
            <a:r>
              <a:rPr lang="en-US" b="1" dirty="0"/>
              <a:t>Screening</a:t>
            </a:r>
          </a:p>
          <a:p>
            <a:pPr>
              <a:lnSpc>
                <a:spcPct val="90000"/>
              </a:lnSpc>
            </a:pPr>
            <a:r>
              <a:rPr lang="en-US" b="1" dirty="0"/>
              <a:t>Intake</a:t>
            </a:r>
          </a:p>
          <a:p>
            <a:pPr>
              <a:lnSpc>
                <a:spcPct val="90000"/>
              </a:lnSpc>
            </a:pPr>
            <a:r>
              <a:rPr lang="en-US" b="1" dirty="0"/>
              <a:t>Orientation</a:t>
            </a:r>
          </a:p>
          <a:p>
            <a:pPr>
              <a:lnSpc>
                <a:spcPct val="90000"/>
              </a:lnSpc>
            </a:pPr>
            <a:r>
              <a:rPr lang="en-US" b="1" dirty="0"/>
              <a:t>Assessment</a:t>
            </a:r>
          </a:p>
          <a:p>
            <a:pPr>
              <a:lnSpc>
                <a:spcPct val="90000"/>
              </a:lnSpc>
            </a:pPr>
            <a:r>
              <a:rPr lang="en-US" b="1" dirty="0"/>
              <a:t>Assessment Tools</a:t>
            </a:r>
          </a:p>
          <a:p>
            <a:pPr>
              <a:lnSpc>
                <a:spcPct val="90000"/>
              </a:lnSpc>
            </a:pPr>
            <a:r>
              <a:rPr lang="en-US" b="1" dirty="0"/>
              <a:t>NIDA Risk Factors</a:t>
            </a:r>
          </a:p>
          <a:p>
            <a:pPr>
              <a:lnSpc>
                <a:spcPct val="90000"/>
              </a:lnSpc>
            </a:pPr>
            <a:r>
              <a:rPr lang="en-US" b="1" dirty="0"/>
              <a:t>Resources</a:t>
            </a:r>
          </a:p>
          <a:p>
            <a:pPr>
              <a:lnSpc>
                <a:spcPct val="90000"/>
              </a:lnSpc>
            </a:pPr>
            <a:endParaRPr lang="en-US" b="1" dirty="0"/>
          </a:p>
          <a:p>
            <a:pPr>
              <a:lnSpc>
                <a:spcPct val="90000"/>
              </a:lnSpc>
              <a:buFontTx/>
              <a:buNone/>
            </a:pPr>
            <a:endParaRPr lang="en-US" b="1" dirty="0"/>
          </a:p>
          <a:p>
            <a:pPr>
              <a:lnSpc>
                <a:spcPct val="90000"/>
              </a:lnSpc>
            </a:pPr>
            <a:endParaRPr lang="en-US" b="1" dirty="0"/>
          </a:p>
          <a:p>
            <a:pPr>
              <a:lnSpc>
                <a:spcPct val="90000"/>
              </a:lnSpc>
              <a:buFontTx/>
              <a:buNone/>
            </a:pPr>
            <a:endParaRPr lang="en-US" b="1" dirty="0"/>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8" name="Rectangle 6"/>
          <p:cNvSpPr>
            <a:spLocks noGrp="1" noChangeArrowheads="1"/>
          </p:cNvSpPr>
          <p:nvPr>
            <p:ph type="title"/>
          </p:nvPr>
        </p:nvSpPr>
        <p:spPr>
          <a:xfrm>
            <a:off x="457200" y="274638"/>
            <a:ext cx="8229600" cy="1173162"/>
          </a:xfrm>
        </p:spPr>
        <p:txBody>
          <a:bodyPr/>
          <a:lstStyle/>
          <a:p>
            <a:r>
              <a:rPr lang="en-US" sz="3600" b="1"/>
              <a:t>Transdisciplinary Foundations</a:t>
            </a:r>
          </a:p>
        </p:txBody>
      </p:sp>
      <p:sp>
        <p:nvSpPr>
          <p:cNvPr id="105474" name="Rectangle 2"/>
          <p:cNvSpPr>
            <a:spLocks noGrp="1" noChangeArrowheads="1"/>
          </p:cNvSpPr>
          <p:nvPr>
            <p:ph sz="quarter" idx="1"/>
          </p:nvPr>
        </p:nvSpPr>
        <p:spPr>
          <a:xfrm>
            <a:off x="685800" y="1524000"/>
            <a:ext cx="3733800" cy="4876800"/>
          </a:xfrm>
          <a:solidFill>
            <a:srgbClr val="CCCCFF"/>
          </a:solidFill>
        </p:spPr>
        <p:txBody>
          <a:bodyPr/>
          <a:lstStyle/>
          <a:p>
            <a:pPr>
              <a:lnSpc>
                <a:spcPct val="90000"/>
              </a:lnSpc>
            </a:pPr>
            <a:endParaRPr lang="en-US" sz="2400" b="1" i="1" dirty="0"/>
          </a:p>
          <a:p>
            <a:pPr>
              <a:lnSpc>
                <a:spcPct val="90000"/>
              </a:lnSpc>
              <a:buFont typeface="Wingdings" pitchFamily="2" charset="2"/>
              <a:buNone/>
            </a:pPr>
            <a:r>
              <a:rPr lang="en-US" sz="2400" b="1" i="1" dirty="0"/>
              <a:t>(A) Understanding Addiction</a:t>
            </a:r>
          </a:p>
          <a:p>
            <a:pPr>
              <a:lnSpc>
                <a:spcPct val="90000"/>
              </a:lnSpc>
            </a:pPr>
            <a:endParaRPr lang="en-US" sz="2400" b="1" i="1" dirty="0"/>
          </a:p>
          <a:p>
            <a:pPr>
              <a:lnSpc>
                <a:spcPct val="90000"/>
              </a:lnSpc>
            </a:pPr>
            <a:endParaRPr lang="en-US" sz="2400" b="1" i="1" dirty="0"/>
          </a:p>
          <a:p>
            <a:pPr>
              <a:lnSpc>
                <a:spcPct val="90000"/>
              </a:lnSpc>
            </a:pPr>
            <a:endParaRPr lang="en-US" sz="2400" b="1" i="1" dirty="0"/>
          </a:p>
          <a:p>
            <a:pPr>
              <a:lnSpc>
                <a:spcPct val="90000"/>
              </a:lnSpc>
            </a:pPr>
            <a:endParaRPr lang="en-US" sz="2400" b="1" i="1" dirty="0"/>
          </a:p>
          <a:p>
            <a:pPr>
              <a:lnSpc>
                <a:spcPct val="90000"/>
              </a:lnSpc>
            </a:pPr>
            <a:endParaRPr lang="en-US" sz="2400" b="1" i="1" dirty="0"/>
          </a:p>
          <a:p>
            <a:pPr>
              <a:lnSpc>
                <a:spcPct val="90000"/>
              </a:lnSpc>
              <a:buFont typeface="Wingdings" pitchFamily="2" charset="2"/>
              <a:buNone/>
            </a:pPr>
            <a:r>
              <a:rPr lang="en-US" sz="2400" b="1" i="1" dirty="0"/>
              <a:t>(B) Treatment Knowledge</a:t>
            </a:r>
            <a:endParaRPr lang="en-US" sz="2400" dirty="0"/>
          </a:p>
        </p:txBody>
      </p:sp>
      <p:sp>
        <p:nvSpPr>
          <p:cNvPr id="105475" name="Rectangle 3"/>
          <p:cNvSpPr>
            <a:spLocks noGrp="1" noChangeArrowheads="1"/>
          </p:cNvSpPr>
          <p:nvPr>
            <p:ph sz="quarter" idx="2"/>
          </p:nvPr>
        </p:nvSpPr>
        <p:spPr>
          <a:xfrm>
            <a:off x="4648200" y="1524000"/>
            <a:ext cx="4038600" cy="4876800"/>
          </a:xfrm>
          <a:solidFill>
            <a:srgbClr val="FFFF00"/>
          </a:solidFill>
        </p:spPr>
        <p:txBody>
          <a:bodyPr/>
          <a:lstStyle/>
          <a:p>
            <a:pPr>
              <a:buFont typeface="Wingdings" pitchFamily="2" charset="2"/>
              <a:buNone/>
            </a:pPr>
            <a:endParaRPr lang="en-US" sz="1800" b="1" i="1"/>
          </a:p>
          <a:p>
            <a:pPr>
              <a:buFont typeface="Wingdings" pitchFamily="2" charset="2"/>
              <a:buNone/>
            </a:pPr>
            <a:r>
              <a:rPr lang="en-US" sz="2400" b="1" i="1"/>
              <a:t>(C) Application to Practice</a:t>
            </a:r>
          </a:p>
          <a:p>
            <a:endParaRPr lang="en-US" sz="2400" b="1" i="1"/>
          </a:p>
          <a:p>
            <a:endParaRPr lang="en-US" sz="2400" b="1" i="1"/>
          </a:p>
          <a:p>
            <a:endParaRPr lang="en-US" sz="2400" b="1" i="1"/>
          </a:p>
          <a:p>
            <a:endParaRPr lang="en-US" sz="2400" b="1" i="1"/>
          </a:p>
          <a:p>
            <a:pPr>
              <a:buFont typeface="Wingdings" pitchFamily="2" charset="2"/>
              <a:buNone/>
            </a:pPr>
            <a:endParaRPr lang="en-US" sz="1200" b="1" i="1"/>
          </a:p>
          <a:p>
            <a:pPr>
              <a:buFont typeface="Wingdings" pitchFamily="2" charset="2"/>
              <a:buNone/>
            </a:pPr>
            <a:r>
              <a:rPr lang="en-US" sz="2400" b="1" i="1"/>
              <a:t>(D) Professional Readiness</a:t>
            </a:r>
            <a:endParaRPr lang="en-US" sz="2400"/>
          </a:p>
        </p:txBody>
      </p:sp>
      <p:pic>
        <p:nvPicPr>
          <p:cNvPr id="105476" name="Picture 4" descr="MCED00219_0000[1]"/>
          <p:cNvPicPr>
            <a:picLocks noChangeAspect="1" noChangeArrowheads="1"/>
          </p:cNvPicPr>
          <p:nvPr/>
        </p:nvPicPr>
        <p:blipFill>
          <a:blip r:embed="rId3" cstate="print"/>
          <a:srcRect/>
          <a:stretch>
            <a:fillRect/>
          </a:stretch>
        </p:blipFill>
        <p:spPr bwMode="auto">
          <a:xfrm>
            <a:off x="1447800" y="2590800"/>
            <a:ext cx="2362200" cy="2057400"/>
          </a:xfrm>
          <a:prstGeom prst="rect">
            <a:avLst/>
          </a:prstGeom>
          <a:noFill/>
        </p:spPr>
      </p:pic>
      <p:pic>
        <p:nvPicPr>
          <p:cNvPr id="105477" name="Picture 5" descr="MCBD06699_0000[1]"/>
          <p:cNvPicPr>
            <a:picLocks noChangeAspect="1" noChangeArrowheads="1"/>
          </p:cNvPicPr>
          <p:nvPr/>
        </p:nvPicPr>
        <p:blipFill>
          <a:blip r:embed="rId4" cstate="print"/>
          <a:srcRect/>
          <a:stretch>
            <a:fillRect/>
          </a:stretch>
        </p:blipFill>
        <p:spPr bwMode="auto">
          <a:xfrm>
            <a:off x="5562600" y="2743200"/>
            <a:ext cx="2016125" cy="1676400"/>
          </a:xfrm>
          <a:prstGeom prst="rect">
            <a:avLst/>
          </a:prstGeom>
          <a:noFill/>
        </p:spPr>
      </p:pic>
    </p:spTree>
  </p:cSld>
  <p:clrMapOvr>
    <a:masterClrMapping/>
  </p:clrMapOvr>
  <p:transition>
    <p:zoom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a:xfrm>
            <a:off x="914400" y="152400"/>
            <a:ext cx="8229600" cy="1139825"/>
          </a:xfrm>
        </p:spPr>
        <p:txBody>
          <a:bodyPr/>
          <a:lstStyle/>
          <a:p>
            <a:r>
              <a:rPr lang="en-US" sz="4000" b="1" dirty="0">
                <a:solidFill>
                  <a:schemeClr val="accent2"/>
                </a:solidFill>
              </a:rPr>
              <a:t>8 Practice Dimensions</a:t>
            </a:r>
          </a:p>
        </p:txBody>
      </p:sp>
      <p:sp>
        <p:nvSpPr>
          <p:cNvPr id="108546" name="Rectangle 2"/>
          <p:cNvSpPr>
            <a:spLocks noGrp="1" noChangeArrowheads="1"/>
          </p:cNvSpPr>
          <p:nvPr>
            <p:ph type="body" sz="half" idx="1"/>
          </p:nvPr>
        </p:nvSpPr>
        <p:spPr>
          <a:xfrm>
            <a:off x="609600" y="1524000"/>
            <a:ext cx="7696200" cy="4648200"/>
          </a:xfrm>
        </p:spPr>
        <p:txBody>
          <a:bodyPr/>
          <a:lstStyle/>
          <a:p>
            <a:pPr algn="ctr">
              <a:buFont typeface="Wingdings" pitchFamily="2" charset="2"/>
              <a:buNone/>
            </a:pPr>
            <a:endParaRPr lang="en-US" sz="2000" b="1" u="sng" dirty="0"/>
          </a:p>
          <a:p>
            <a:pPr>
              <a:buFont typeface="Wingdings" pitchFamily="2" charset="2"/>
              <a:buNone/>
            </a:pPr>
            <a:r>
              <a:rPr lang="en-US" sz="2400" b="1" dirty="0"/>
              <a:t>Clinical evaluation (</a:t>
            </a:r>
            <a:r>
              <a:rPr lang="en-US" sz="1400" b="1" i="1" dirty="0">
                <a:solidFill>
                  <a:schemeClr val="hlink"/>
                </a:solidFill>
              </a:rPr>
              <a:t>assessment/interview</a:t>
            </a:r>
            <a:r>
              <a:rPr lang="en-US" sz="2400" b="1" dirty="0"/>
              <a:t>)</a:t>
            </a:r>
          </a:p>
          <a:p>
            <a:pPr>
              <a:buFont typeface="Wingdings" pitchFamily="2" charset="2"/>
              <a:buNone/>
            </a:pPr>
            <a:r>
              <a:rPr lang="en-US" sz="2400" b="1" dirty="0"/>
              <a:t>Treatment planning</a:t>
            </a:r>
          </a:p>
          <a:p>
            <a:pPr>
              <a:buFont typeface="Wingdings" pitchFamily="2" charset="2"/>
              <a:buNone/>
            </a:pPr>
            <a:r>
              <a:rPr lang="en-US" sz="2400" b="1" dirty="0"/>
              <a:t>Referral</a:t>
            </a:r>
          </a:p>
          <a:p>
            <a:pPr>
              <a:buFont typeface="Wingdings" pitchFamily="2" charset="2"/>
              <a:buNone/>
            </a:pPr>
            <a:r>
              <a:rPr lang="en-US" sz="2400" b="1" dirty="0"/>
              <a:t>Service coordination</a:t>
            </a:r>
          </a:p>
          <a:p>
            <a:pPr>
              <a:buFont typeface="Wingdings" pitchFamily="2" charset="2"/>
              <a:buNone/>
            </a:pPr>
            <a:r>
              <a:rPr lang="en-US" sz="2400" b="1" dirty="0"/>
              <a:t>Counseling</a:t>
            </a:r>
          </a:p>
          <a:p>
            <a:pPr>
              <a:buFont typeface="Wingdings" pitchFamily="2" charset="2"/>
              <a:buNone/>
            </a:pPr>
            <a:r>
              <a:rPr lang="en-US" sz="2400" b="1" dirty="0"/>
              <a:t>Client, family and community education</a:t>
            </a:r>
          </a:p>
          <a:p>
            <a:pPr>
              <a:buFont typeface="Wingdings" pitchFamily="2" charset="2"/>
              <a:buNone/>
            </a:pPr>
            <a:r>
              <a:rPr lang="en-US" sz="2400" b="1" dirty="0"/>
              <a:t>Documentation</a:t>
            </a:r>
          </a:p>
          <a:p>
            <a:pPr>
              <a:buFont typeface="Wingdings" pitchFamily="2" charset="2"/>
              <a:buNone/>
            </a:pPr>
            <a:r>
              <a:rPr lang="en-US" sz="2400" b="1" dirty="0"/>
              <a:t>Professional and ethical responsibilities</a:t>
            </a:r>
          </a:p>
          <a:p>
            <a:endParaRPr lang="en-US" sz="2400" dirty="0"/>
          </a:p>
        </p:txBody>
      </p:sp>
      <p:pic>
        <p:nvPicPr>
          <p:cNvPr id="108547" name="Picture 3" descr="j0398089[1]"/>
          <p:cNvPicPr>
            <a:picLocks noGrp="1" noChangeAspect="1" noChangeArrowheads="1"/>
          </p:cNvPicPr>
          <p:nvPr>
            <p:ph sz="half" idx="2"/>
          </p:nvPr>
        </p:nvPicPr>
        <p:blipFill>
          <a:blip r:embed="rId3" cstate="print"/>
          <a:srcRect/>
          <a:stretch>
            <a:fillRect/>
          </a:stretch>
        </p:blipFill>
        <p:spPr>
          <a:xfrm>
            <a:off x="6324600" y="1600200"/>
            <a:ext cx="2479675" cy="2971800"/>
          </a:xfrm>
          <a:noFill/>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8546">
                                            <p:txEl>
                                              <p:pRg st="1" end="1"/>
                                            </p:txEl>
                                          </p:spTgt>
                                        </p:tgtEl>
                                        <p:attrNameLst>
                                          <p:attrName>style.visibility</p:attrName>
                                        </p:attrNameLst>
                                      </p:cBhvr>
                                      <p:to>
                                        <p:strVal val="visible"/>
                                      </p:to>
                                    </p:set>
                                    <p:anim calcmode="lin" valueType="num">
                                      <p:cBhvr additive="base">
                                        <p:cTn id="7" dur="500" fill="hold"/>
                                        <p:tgtEl>
                                          <p:spTgt spid="108546">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854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8546">
                                            <p:txEl>
                                              <p:pRg st="2" end="2"/>
                                            </p:txEl>
                                          </p:spTgt>
                                        </p:tgtEl>
                                        <p:attrNameLst>
                                          <p:attrName>style.visibility</p:attrName>
                                        </p:attrNameLst>
                                      </p:cBhvr>
                                      <p:to>
                                        <p:strVal val="visible"/>
                                      </p:to>
                                    </p:set>
                                    <p:anim calcmode="lin" valueType="num">
                                      <p:cBhvr additive="base">
                                        <p:cTn id="13" dur="500" fill="hold"/>
                                        <p:tgtEl>
                                          <p:spTgt spid="10854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854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8546">
                                            <p:txEl>
                                              <p:pRg st="3" end="3"/>
                                            </p:txEl>
                                          </p:spTgt>
                                        </p:tgtEl>
                                        <p:attrNameLst>
                                          <p:attrName>style.visibility</p:attrName>
                                        </p:attrNameLst>
                                      </p:cBhvr>
                                      <p:to>
                                        <p:strVal val="visible"/>
                                      </p:to>
                                    </p:set>
                                    <p:anim calcmode="lin" valueType="num">
                                      <p:cBhvr additive="base">
                                        <p:cTn id="19" dur="500" fill="hold"/>
                                        <p:tgtEl>
                                          <p:spTgt spid="108546">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854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8546">
                                            <p:txEl>
                                              <p:pRg st="4" end="4"/>
                                            </p:txEl>
                                          </p:spTgt>
                                        </p:tgtEl>
                                        <p:attrNameLst>
                                          <p:attrName>style.visibility</p:attrName>
                                        </p:attrNameLst>
                                      </p:cBhvr>
                                      <p:to>
                                        <p:strVal val="visible"/>
                                      </p:to>
                                    </p:set>
                                    <p:anim calcmode="lin" valueType="num">
                                      <p:cBhvr additive="base">
                                        <p:cTn id="25" dur="500" fill="hold"/>
                                        <p:tgtEl>
                                          <p:spTgt spid="10854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854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8546">
                                            <p:txEl>
                                              <p:pRg st="5" end="5"/>
                                            </p:txEl>
                                          </p:spTgt>
                                        </p:tgtEl>
                                        <p:attrNameLst>
                                          <p:attrName>style.visibility</p:attrName>
                                        </p:attrNameLst>
                                      </p:cBhvr>
                                      <p:to>
                                        <p:strVal val="visible"/>
                                      </p:to>
                                    </p:set>
                                    <p:anim calcmode="lin" valueType="num">
                                      <p:cBhvr additive="base">
                                        <p:cTn id="31" dur="500" fill="hold"/>
                                        <p:tgtEl>
                                          <p:spTgt spid="108546">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854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8546">
                                            <p:txEl>
                                              <p:pRg st="6" end="6"/>
                                            </p:txEl>
                                          </p:spTgt>
                                        </p:tgtEl>
                                        <p:attrNameLst>
                                          <p:attrName>style.visibility</p:attrName>
                                        </p:attrNameLst>
                                      </p:cBhvr>
                                      <p:to>
                                        <p:strVal val="visible"/>
                                      </p:to>
                                    </p:set>
                                    <p:anim calcmode="lin" valueType="num">
                                      <p:cBhvr additive="base">
                                        <p:cTn id="37" dur="500" fill="hold"/>
                                        <p:tgtEl>
                                          <p:spTgt spid="108546">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854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8546">
                                            <p:txEl>
                                              <p:pRg st="7" end="7"/>
                                            </p:txEl>
                                          </p:spTgt>
                                        </p:tgtEl>
                                        <p:attrNameLst>
                                          <p:attrName>style.visibility</p:attrName>
                                        </p:attrNameLst>
                                      </p:cBhvr>
                                      <p:to>
                                        <p:strVal val="visible"/>
                                      </p:to>
                                    </p:set>
                                    <p:anim calcmode="lin" valueType="num">
                                      <p:cBhvr additive="base">
                                        <p:cTn id="43" dur="500" fill="hold"/>
                                        <p:tgtEl>
                                          <p:spTgt spid="108546">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854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08546">
                                            <p:txEl>
                                              <p:pRg st="8" end="8"/>
                                            </p:txEl>
                                          </p:spTgt>
                                        </p:tgtEl>
                                        <p:attrNameLst>
                                          <p:attrName>style.visibility</p:attrName>
                                        </p:attrNameLst>
                                      </p:cBhvr>
                                      <p:to>
                                        <p:strVal val="visible"/>
                                      </p:to>
                                    </p:set>
                                    <p:anim calcmode="lin" valueType="num">
                                      <p:cBhvr additive="base">
                                        <p:cTn id="49" dur="500" fill="hold"/>
                                        <p:tgtEl>
                                          <p:spTgt spid="108546">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0854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AutoShape 2"/>
          <p:cNvSpPr>
            <a:spLocks noChangeArrowheads="1"/>
          </p:cNvSpPr>
          <p:nvPr/>
        </p:nvSpPr>
        <p:spPr bwMode="auto">
          <a:xfrm>
            <a:off x="2362200" y="4267200"/>
            <a:ext cx="4419600" cy="1905000"/>
          </a:xfrm>
          <a:prstGeom prst="upArrowCallout">
            <a:avLst>
              <a:gd name="adj1" fmla="val 19827"/>
              <a:gd name="adj2" fmla="val 58000"/>
              <a:gd name="adj3" fmla="val 18528"/>
              <a:gd name="adj4" fmla="val 76852"/>
            </a:avLst>
          </a:prstGeom>
          <a:solidFill>
            <a:schemeClr val="accent1"/>
          </a:solidFill>
          <a:ln w="9525">
            <a:solidFill>
              <a:schemeClr val="tx1"/>
            </a:solidFill>
            <a:miter lim="800000"/>
            <a:headEnd/>
            <a:tailEnd/>
          </a:ln>
          <a:effectLst/>
        </p:spPr>
        <p:txBody>
          <a:bodyPr wrap="none" anchor="ctr"/>
          <a:lstStyle/>
          <a:p>
            <a:endParaRPr lang="en-US"/>
          </a:p>
        </p:txBody>
      </p:sp>
      <p:sp>
        <p:nvSpPr>
          <p:cNvPr id="111619" name="Text Box 3"/>
          <p:cNvSpPr txBox="1">
            <a:spLocks noChangeArrowheads="1"/>
          </p:cNvSpPr>
          <p:nvPr/>
        </p:nvSpPr>
        <p:spPr bwMode="auto">
          <a:xfrm>
            <a:off x="2971800" y="4114800"/>
            <a:ext cx="4267200" cy="2468563"/>
          </a:xfrm>
          <a:prstGeom prst="rect">
            <a:avLst/>
          </a:prstGeom>
          <a:noFill/>
          <a:ln w="9525">
            <a:noFill/>
            <a:miter lim="800000"/>
            <a:headEnd/>
            <a:tailEnd/>
          </a:ln>
          <a:effectLst/>
        </p:spPr>
        <p:txBody>
          <a:bodyPr>
            <a:spAutoFit/>
          </a:bodyPr>
          <a:lstStyle/>
          <a:p>
            <a:pPr marL="609600" indent="-609600" algn="ctr" eaLnBrk="1" hangingPunct="1"/>
            <a:endParaRPr lang="en-US" sz="2400">
              <a:latin typeface="Times New Roman" pitchFamily="18" charset="0"/>
            </a:endParaRPr>
          </a:p>
          <a:p>
            <a:pPr marL="609600" indent="-609600" algn="ctr" eaLnBrk="1" hangingPunct="1"/>
            <a:endParaRPr lang="en-US" sz="2000">
              <a:latin typeface="Times New Roman" pitchFamily="18" charset="0"/>
            </a:endParaRPr>
          </a:p>
          <a:p>
            <a:pPr marL="609600" indent="-609600" eaLnBrk="1" hangingPunct="1"/>
            <a:r>
              <a:rPr lang="en-US" sz="2000">
                <a:latin typeface="Times New Roman" pitchFamily="18" charset="0"/>
              </a:rPr>
              <a:t>IV.  Professional Readiness</a:t>
            </a:r>
          </a:p>
          <a:p>
            <a:pPr marL="609600" indent="-609600" eaLnBrk="1" hangingPunct="1"/>
            <a:r>
              <a:rPr lang="en-US" sz="2000">
                <a:latin typeface="Times New Roman" pitchFamily="18" charset="0"/>
              </a:rPr>
              <a:t>III.  Application to Practice</a:t>
            </a:r>
          </a:p>
          <a:p>
            <a:pPr marL="609600" indent="-609600" eaLnBrk="1" hangingPunct="1"/>
            <a:r>
              <a:rPr lang="en-US" sz="2000">
                <a:latin typeface="Times New Roman" pitchFamily="18" charset="0"/>
              </a:rPr>
              <a:t>II.   Treatment Knowledge</a:t>
            </a:r>
          </a:p>
          <a:p>
            <a:pPr marL="609600" indent="-609600" eaLnBrk="1" hangingPunct="1"/>
            <a:r>
              <a:rPr lang="en-US" sz="2000">
                <a:latin typeface="Times New Roman" pitchFamily="18" charset="0"/>
              </a:rPr>
              <a:t> I.   Understanding Addiction</a:t>
            </a:r>
          </a:p>
          <a:p>
            <a:pPr marL="609600" indent="-609600" algn="ctr" eaLnBrk="1" hangingPunct="1">
              <a:buFontTx/>
              <a:buChar char="•"/>
            </a:pPr>
            <a:endParaRPr lang="en-US" sz="800">
              <a:latin typeface="Times New Roman" pitchFamily="18" charset="0"/>
            </a:endParaRPr>
          </a:p>
          <a:p>
            <a:pPr marL="609600" indent="-609600" algn="ctr" eaLnBrk="1" hangingPunct="1"/>
            <a:endParaRPr lang="en-US" sz="2400" b="1">
              <a:latin typeface="Times New Roman" pitchFamily="18" charset="0"/>
            </a:endParaRPr>
          </a:p>
        </p:txBody>
      </p:sp>
      <p:sp>
        <p:nvSpPr>
          <p:cNvPr id="111620" name="Text Box 4"/>
          <p:cNvSpPr txBox="1">
            <a:spLocks noChangeArrowheads="1"/>
          </p:cNvSpPr>
          <p:nvPr/>
        </p:nvSpPr>
        <p:spPr bwMode="auto">
          <a:xfrm>
            <a:off x="2514600" y="3886200"/>
            <a:ext cx="4051300" cy="396875"/>
          </a:xfrm>
          <a:prstGeom prst="rect">
            <a:avLst/>
          </a:prstGeom>
          <a:noFill/>
          <a:ln w="9525">
            <a:noFill/>
            <a:miter lim="800000"/>
            <a:headEnd/>
            <a:tailEnd/>
          </a:ln>
          <a:effectLst/>
        </p:spPr>
        <p:txBody>
          <a:bodyPr wrap="none">
            <a:spAutoFit/>
          </a:bodyPr>
          <a:lstStyle/>
          <a:p>
            <a:pPr eaLnBrk="1" hangingPunct="1"/>
            <a:r>
              <a:rPr lang="en-US" sz="2000" b="1">
                <a:latin typeface="Times New Roman" pitchFamily="18" charset="0"/>
              </a:rPr>
              <a:t>Dimensions of Professional Practice</a:t>
            </a:r>
          </a:p>
        </p:txBody>
      </p:sp>
      <p:sp>
        <p:nvSpPr>
          <p:cNvPr id="111621" name="Text Box 5"/>
          <p:cNvSpPr txBox="1">
            <a:spLocks noChangeArrowheads="1"/>
          </p:cNvSpPr>
          <p:nvPr/>
        </p:nvSpPr>
        <p:spPr bwMode="auto">
          <a:xfrm>
            <a:off x="2232025" y="449263"/>
            <a:ext cx="184150" cy="457200"/>
          </a:xfrm>
          <a:prstGeom prst="rect">
            <a:avLst/>
          </a:prstGeom>
          <a:noFill/>
          <a:ln w="9525">
            <a:noFill/>
            <a:miter lim="800000"/>
            <a:headEnd/>
            <a:tailEnd/>
          </a:ln>
          <a:effectLst/>
        </p:spPr>
        <p:txBody>
          <a:bodyPr>
            <a:spAutoFit/>
          </a:bodyPr>
          <a:lstStyle/>
          <a:p>
            <a:pPr eaLnBrk="1" hangingPunct="1">
              <a:spcBef>
                <a:spcPct val="50000"/>
              </a:spcBef>
            </a:pPr>
            <a:endParaRPr lang="en-US" sz="2400">
              <a:latin typeface="Times New Roman" pitchFamily="18" charset="0"/>
            </a:endParaRPr>
          </a:p>
        </p:txBody>
      </p:sp>
      <p:sp>
        <p:nvSpPr>
          <p:cNvPr id="111622" name="Text Box 6"/>
          <p:cNvSpPr txBox="1">
            <a:spLocks noChangeArrowheads="1"/>
          </p:cNvSpPr>
          <p:nvPr/>
        </p:nvSpPr>
        <p:spPr bwMode="auto">
          <a:xfrm>
            <a:off x="0" y="0"/>
            <a:ext cx="9144000" cy="822325"/>
          </a:xfrm>
          <a:prstGeom prst="rect">
            <a:avLst/>
          </a:prstGeom>
          <a:noFill/>
          <a:ln w="9525">
            <a:noFill/>
            <a:miter lim="800000"/>
            <a:headEnd/>
            <a:tailEnd/>
          </a:ln>
          <a:effectLst/>
        </p:spPr>
        <p:txBody>
          <a:bodyPr>
            <a:spAutoFit/>
          </a:bodyPr>
          <a:lstStyle/>
          <a:p>
            <a:pPr algn="ctr" eaLnBrk="1" hangingPunct="1"/>
            <a:r>
              <a:rPr lang="en-US" sz="2400" b="1">
                <a:latin typeface="Times New Roman" pitchFamily="18" charset="0"/>
              </a:rPr>
              <a:t>Addiction Counseling Competencies:</a:t>
            </a:r>
          </a:p>
          <a:p>
            <a:pPr algn="ctr" eaLnBrk="1" hangingPunct="1"/>
            <a:r>
              <a:rPr lang="en-US" sz="2400" b="1">
                <a:latin typeface="Times New Roman" pitchFamily="18" charset="0"/>
              </a:rPr>
              <a:t>The Knowledge, Skills and Attitudes of Professional Practice</a:t>
            </a:r>
          </a:p>
        </p:txBody>
      </p:sp>
      <p:sp>
        <p:nvSpPr>
          <p:cNvPr id="111623" name="AutoShape 7"/>
          <p:cNvSpPr>
            <a:spLocks noChangeArrowheads="1"/>
          </p:cNvSpPr>
          <p:nvPr/>
        </p:nvSpPr>
        <p:spPr bwMode="auto">
          <a:xfrm>
            <a:off x="1600200" y="1066800"/>
            <a:ext cx="762000" cy="2678113"/>
          </a:xfrm>
          <a:prstGeom prst="cube">
            <a:avLst>
              <a:gd name="adj" fmla="val 21829"/>
            </a:avLst>
          </a:prstGeom>
          <a:solidFill>
            <a:schemeClr val="accent1"/>
          </a:solidFill>
          <a:ln w="9525">
            <a:solidFill>
              <a:schemeClr val="tx1"/>
            </a:solidFill>
            <a:miter lim="800000"/>
            <a:headEnd/>
            <a:tailEnd/>
          </a:ln>
          <a:effectLst/>
        </p:spPr>
        <p:txBody>
          <a:bodyPr wrap="none" anchor="ctr"/>
          <a:lstStyle/>
          <a:p>
            <a:endParaRPr lang="en-US"/>
          </a:p>
        </p:txBody>
      </p:sp>
      <p:sp>
        <p:nvSpPr>
          <p:cNvPr id="111624" name="AutoShape 8"/>
          <p:cNvSpPr>
            <a:spLocks noChangeArrowheads="1"/>
          </p:cNvSpPr>
          <p:nvPr/>
        </p:nvSpPr>
        <p:spPr bwMode="auto">
          <a:xfrm>
            <a:off x="5562600" y="1066800"/>
            <a:ext cx="941388" cy="2678113"/>
          </a:xfrm>
          <a:prstGeom prst="cube">
            <a:avLst>
              <a:gd name="adj" fmla="val 21829"/>
            </a:avLst>
          </a:prstGeom>
          <a:solidFill>
            <a:schemeClr val="accent1"/>
          </a:solidFill>
          <a:ln w="9525">
            <a:solidFill>
              <a:schemeClr val="tx1"/>
            </a:solidFill>
            <a:miter lim="800000"/>
            <a:headEnd/>
            <a:tailEnd/>
          </a:ln>
          <a:effectLst/>
        </p:spPr>
        <p:txBody>
          <a:bodyPr wrap="none" anchor="ctr"/>
          <a:lstStyle/>
          <a:p>
            <a:endParaRPr lang="en-US"/>
          </a:p>
        </p:txBody>
      </p:sp>
      <p:sp>
        <p:nvSpPr>
          <p:cNvPr id="111625" name="Text Box 9"/>
          <p:cNvSpPr txBox="1">
            <a:spLocks noChangeArrowheads="1"/>
          </p:cNvSpPr>
          <p:nvPr/>
        </p:nvSpPr>
        <p:spPr bwMode="auto">
          <a:xfrm>
            <a:off x="1584325" y="1641475"/>
            <a:ext cx="6797675" cy="457200"/>
          </a:xfrm>
          <a:prstGeom prst="rect">
            <a:avLst/>
          </a:prstGeom>
          <a:noFill/>
          <a:ln w="9525">
            <a:noFill/>
            <a:miter lim="800000"/>
            <a:headEnd/>
            <a:tailEnd/>
          </a:ln>
          <a:effectLst/>
        </p:spPr>
        <p:txBody>
          <a:bodyPr>
            <a:spAutoFit/>
          </a:bodyPr>
          <a:lstStyle/>
          <a:p>
            <a:pPr eaLnBrk="1" hangingPunct="1"/>
            <a:endParaRPr lang="en-US" sz="2400">
              <a:latin typeface="Times New Roman" pitchFamily="18" charset="0"/>
            </a:endParaRPr>
          </a:p>
        </p:txBody>
      </p:sp>
      <p:grpSp>
        <p:nvGrpSpPr>
          <p:cNvPr id="2" name="Group 10"/>
          <p:cNvGrpSpPr>
            <a:grpSpLocks/>
          </p:cNvGrpSpPr>
          <p:nvPr/>
        </p:nvGrpSpPr>
        <p:grpSpPr bwMode="auto">
          <a:xfrm>
            <a:off x="609600" y="1066800"/>
            <a:ext cx="762000" cy="2678113"/>
            <a:chOff x="480" y="576"/>
            <a:chExt cx="480" cy="1629"/>
          </a:xfrm>
        </p:grpSpPr>
        <p:sp>
          <p:nvSpPr>
            <p:cNvPr id="111627" name="AutoShape 11"/>
            <p:cNvSpPr>
              <a:spLocks noChangeArrowheads="1"/>
            </p:cNvSpPr>
            <p:nvPr/>
          </p:nvSpPr>
          <p:spPr bwMode="auto">
            <a:xfrm>
              <a:off x="480" y="576"/>
              <a:ext cx="480" cy="1629"/>
            </a:xfrm>
            <a:prstGeom prst="cube">
              <a:avLst>
                <a:gd name="adj" fmla="val 21829"/>
              </a:avLst>
            </a:prstGeom>
            <a:solidFill>
              <a:schemeClr val="accent1"/>
            </a:solidFill>
            <a:ln w="9525">
              <a:solidFill>
                <a:schemeClr val="tx1"/>
              </a:solidFill>
              <a:miter lim="800000"/>
              <a:headEnd/>
              <a:tailEnd/>
            </a:ln>
            <a:effectLst/>
          </p:spPr>
          <p:txBody>
            <a:bodyPr wrap="none" anchor="ctr"/>
            <a:lstStyle/>
            <a:p>
              <a:endParaRPr lang="en-US"/>
            </a:p>
          </p:txBody>
        </p:sp>
        <p:sp>
          <p:nvSpPr>
            <p:cNvPr id="111628" name="Text Box 12"/>
            <p:cNvSpPr txBox="1">
              <a:spLocks noChangeArrowheads="1"/>
            </p:cNvSpPr>
            <p:nvPr/>
          </p:nvSpPr>
          <p:spPr bwMode="auto">
            <a:xfrm rot="-5400000">
              <a:off x="-4" y="1367"/>
              <a:ext cx="1345" cy="250"/>
            </a:xfrm>
            <a:prstGeom prst="rect">
              <a:avLst/>
            </a:prstGeom>
            <a:noFill/>
            <a:ln w="9525">
              <a:noFill/>
              <a:miter lim="800000"/>
              <a:headEnd/>
              <a:tailEnd/>
            </a:ln>
            <a:effectLst/>
          </p:spPr>
          <p:txBody>
            <a:bodyPr wrap="none">
              <a:spAutoFit/>
            </a:bodyPr>
            <a:lstStyle/>
            <a:p>
              <a:pPr eaLnBrk="1" hangingPunct="1"/>
              <a:r>
                <a:rPr lang="en-US" sz="2000">
                  <a:latin typeface="Times New Roman" pitchFamily="18" charset="0"/>
                </a:rPr>
                <a:t>Clinical Evaluation </a:t>
              </a:r>
            </a:p>
          </p:txBody>
        </p:sp>
      </p:grpSp>
      <p:sp>
        <p:nvSpPr>
          <p:cNvPr id="111629" name="Text Box 13"/>
          <p:cNvSpPr txBox="1">
            <a:spLocks noChangeArrowheads="1"/>
          </p:cNvSpPr>
          <p:nvPr/>
        </p:nvSpPr>
        <p:spPr bwMode="auto">
          <a:xfrm rot="-5300107">
            <a:off x="779463" y="2420937"/>
            <a:ext cx="2190750" cy="396875"/>
          </a:xfrm>
          <a:prstGeom prst="rect">
            <a:avLst/>
          </a:prstGeom>
          <a:noFill/>
          <a:ln w="9525">
            <a:noFill/>
            <a:miter lim="800000"/>
            <a:headEnd/>
            <a:tailEnd/>
          </a:ln>
          <a:effectLst/>
        </p:spPr>
        <p:txBody>
          <a:bodyPr wrap="none">
            <a:spAutoFit/>
          </a:bodyPr>
          <a:lstStyle/>
          <a:p>
            <a:pPr eaLnBrk="1" hangingPunct="1"/>
            <a:r>
              <a:rPr lang="en-US" sz="2000">
                <a:latin typeface="Times New Roman" pitchFamily="18" charset="0"/>
              </a:rPr>
              <a:t>Treatment Planning</a:t>
            </a:r>
          </a:p>
        </p:txBody>
      </p:sp>
      <p:sp>
        <p:nvSpPr>
          <p:cNvPr id="111630" name="Text Box 14"/>
          <p:cNvSpPr txBox="1">
            <a:spLocks noChangeArrowheads="1"/>
          </p:cNvSpPr>
          <p:nvPr/>
        </p:nvSpPr>
        <p:spPr bwMode="auto">
          <a:xfrm rot="-5333091">
            <a:off x="2434431" y="2747169"/>
            <a:ext cx="1014413" cy="396875"/>
          </a:xfrm>
          <a:prstGeom prst="rect">
            <a:avLst/>
          </a:prstGeom>
          <a:noFill/>
          <a:ln w="9525">
            <a:noFill/>
            <a:miter lim="800000"/>
            <a:headEnd/>
            <a:tailEnd/>
          </a:ln>
          <a:effectLst/>
        </p:spPr>
        <p:txBody>
          <a:bodyPr wrap="none">
            <a:spAutoFit/>
          </a:bodyPr>
          <a:lstStyle/>
          <a:p>
            <a:pPr eaLnBrk="1" hangingPunct="1"/>
            <a:r>
              <a:rPr lang="en-US" sz="2000">
                <a:latin typeface="Times New Roman" pitchFamily="18" charset="0"/>
              </a:rPr>
              <a:t>Referral</a:t>
            </a:r>
          </a:p>
        </p:txBody>
      </p:sp>
      <p:grpSp>
        <p:nvGrpSpPr>
          <p:cNvPr id="3" name="Group 15"/>
          <p:cNvGrpSpPr>
            <a:grpSpLocks/>
          </p:cNvGrpSpPr>
          <p:nvPr/>
        </p:nvGrpSpPr>
        <p:grpSpPr bwMode="auto">
          <a:xfrm>
            <a:off x="2590800" y="1066800"/>
            <a:ext cx="762000" cy="2678113"/>
            <a:chOff x="1680" y="576"/>
            <a:chExt cx="480" cy="1629"/>
          </a:xfrm>
        </p:grpSpPr>
        <p:sp>
          <p:nvSpPr>
            <p:cNvPr id="111632" name="AutoShape 16"/>
            <p:cNvSpPr>
              <a:spLocks noChangeArrowheads="1"/>
            </p:cNvSpPr>
            <p:nvPr/>
          </p:nvSpPr>
          <p:spPr bwMode="auto">
            <a:xfrm>
              <a:off x="1680" y="576"/>
              <a:ext cx="480" cy="1629"/>
            </a:xfrm>
            <a:prstGeom prst="cube">
              <a:avLst>
                <a:gd name="adj" fmla="val 21829"/>
              </a:avLst>
            </a:prstGeom>
            <a:solidFill>
              <a:schemeClr val="accent1"/>
            </a:solidFill>
            <a:ln w="9525">
              <a:solidFill>
                <a:schemeClr val="tx1"/>
              </a:solidFill>
              <a:miter lim="800000"/>
              <a:headEnd/>
              <a:tailEnd/>
            </a:ln>
            <a:effectLst/>
          </p:spPr>
          <p:txBody>
            <a:bodyPr wrap="none" anchor="ctr"/>
            <a:lstStyle/>
            <a:p>
              <a:endParaRPr lang="en-US"/>
            </a:p>
          </p:txBody>
        </p:sp>
        <p:sp>
          <p:nvSpPr>
            <p:cNvPr id="111633" name="Text Box 17"/>
            <p:cNvSpPr txBox="1">
              <a:spLocks noChangeArrowheads="1"/>
            </p:cNvSpPr>
            <p:nvPr/>
          </p:nvSpPr>
          <p:spPr bwMode="auto">
            <a:xfrm rot="-5333091">
              <a:off x="1543" y="1741"/>
              <a:ext cx="617" cy="250"/>
            </a:xfrm>
            <a:prstGeom prst="rect">
              <a:avLst/>
            </a:prstGeom>
            <a:noFill/>
            <a:ln w="9525">
              <a:noFill/>
              <a:miter lim="800000"/>
              <a:headEnd/>
              <a:tailEnd/>
            </a:ln>
            <a:effectLst/>
          </p:spPr>
          <p:txBody>
            <a:bodyPr wrap="none">
              <a:spAutoFit/>
            </a:bodyPr>
            <a:lstStyle/>
            <a:p>
              <a:pPr eaLnBrk="1" hangingPunct="1"/>
              <a:r>
                <a:rPr lang="en-US" sz="2000">
                  <a:latin typeface="Times New Roman" pitchFamily="18" charset="0"/>
                </a:rPr>
                <a:t>Referral</a:t>
              </a:r>
            </a:p>
          </p:txBody>
        </p:sp>
      </p:grpSp>
      <p:grpSp>
        <p:nvGrpSpPr>
          <p:cNvPr id="4" name="Group 18"/>
          <p:cNvGrpSpPr>
            <a:grpSpLocks/>
          </p:cNvGrpSpPr>
          <p:nvPr/>
        </p:nvGrpSpPr>
        <p:grpSpPr bwMode="auto">
          <a:xfrm>
            <a:off x="3581400" y="1066800"/>
            <a:ext cx="762000" cy="2678113"/>
            <a:chOff x="2256" y="576"/>
            <a:chExt cx="480" cy="1629"/>
          </a:xfrm>
        </p:grpSpPr>
        <p:sp>
          <p:nvSpPr>
            <p:cNvPr id="111635" name="AutoShape 19"/>
            <p:cNvSpPr>
              <a:spLocks noChangeArrowheads="1"/>
            </p:cNvSpPr>
            <p:nvPr/>
          </p:nvSpPr>
          <p:spPr bwMode="auto">
            <a:xfrm>
              <a:off x="2256" y="576"/>
              <a:ext cx="480" cy="1629"/>
            </a:xfrm>
            <a:prstGeom prst="cube">
              <a:avLst>
                <a:gd name="adj" fmla="val 21829"/>
              </a:avLst>
            </a:prstGeom>
            <a:solidFill>
              <a:schemeClr val="accent1"/>
            </a:solidFill>
            <a:ln w="9525">
              <a:solidFill>
                <a:schemeClr val="tx1"/>
              </a:solidFill>
              <a:miter lim="800000"/>
              <a:headEnd/>
              <a:tailEnd/>
            </a:ln>
            <a:effectLst/>
          </p:spPr>
          <p:txBody>
            <a:bodyPr wrap="none" anchor="ctr"/>
            <a:lstStyle/>
            <a:p>
              <a:endParaRPr lang="en-US"/>
            </a:p>
          </p:txBody>
        </p:sp>
        <p:sp>
          <p:nvSpPr>
            <p:cNvPr id="111636" name="Text Box 20"/>
            <p:cNvSpPr txBox="1">
              <a:spLocks noChangeArrowheads="1"/>
            </p:cNvSpPr>
            <p:nvPr/>
          </p:nvSpPr>
          <p:spPr bwMode="auto">
            <a:xfrm rot="-5297513">
              <a:off x="1714" y="1359"/>
              <a:ext cx="1427" cy="250"/>
            </a:xfrm>
            <a:prstGeom prst="rect">
              <a:avLst/>
            </a:prstGeom>
            <a:noFill/>
            <a:ln w="9525">
              <a:noFill/>
              <a:miter lim="800000"/>
              <a:headEnd/>
              <a:tailEnd/>
            </a:ln>
            <a:effectLst/>
          </p:spPr>
          <p:txBody>
            <a:bodyPr wrap="none">
              <a:spAutoFit/>
            </a:bodyPr>
            <a:lstStyle/>
            <a:p>
              <a:pPr eaLnBrk="1" hangingPunct="1"/>
              <a:r>
                <a:rPr lang="en-US" sz="2000">
                  <a:latin typeface="Times New Roman" pitchFamily="18" charset="0"/>
                </a:rPr>
                <a:t>Service Coordination</a:t>
              </a:r>
            </a:p>
          </p:txBody>
        </p:sp>
      </p:grpSp>
      <p:grpSp>
        <p:nvGrpSpPr>
          <p:cNvPr id="5" name="Group 21"/>
          <p:cNvGrpSpPr>
            <a:grpSpLocks/>
          </p:cNvGrpSpPr>
          <p:nvPr/>
        </p:nvGrpSpPr>
        <p:grpSpPr bwMode="auto">
          <a:xfrm>
            <a:off x="4572000" y="1066800"/>
            <a:ext cx="762000" cy="2678113"/>
            <a:chOff x="2832" y="576"/>
            <a:chExt cx="480" cy="1629"/>
          </a:xfrm>
        </p:grpSpPr>
        <p:sp>
          <p:nvSpPr>
            <p:cNvPr id="111638" name="AutoShape 22"/>
            <p:cNvSpPr>
              <a:spLocks noChangeArrowheads="1"/>
            </p:cNvSpPr>
            <p:nvPr/>
          </p:nvSpPr>
          <p:spPr bwMode="auto">
            <a:xfrm>
              <a:off x="2832" y="576"/>
              <a:ext cx="480" cy="1629"/>
            </a:xfrm>
            <a:prstGeom prst="cube">
              <a:avLst>
                <a:gd name="adj" fmla="val 21829"/>
              </a:avLst>
            </a:prstGeom>
            <a:solidFill>
              <a:schemeClr val="accent1"/>
            </a:solidFill>
            <a:ln w="9525">
              <a:solidFill>
                <a:schemeClr val="tx1"/>
              </a:solidFill>
              <a:miter lim="800000"/>
              <a:headEnd/>
              <a:tailEnd/>
            </a:ln>
            <a:effectLst/>
          </p:spPr>
          <p:txBody>
            <a:bodyPr wrap="none" anchor="ctr"/>
            <a:lstStyle/>
            <a:p>
              <a:endParaRPr lang="en-US"/>
            </a:p>
          </p:txBody>
        </p:sp>
        <p:sp>
          <p:nvSpPr>
            <p:cNvPr id="111639" name="Text Box 23"/>
            <p:cNvSpPr txBox="1">
              <a:spLocks noChangeArrowheads="1"/>
            </p:cNvSpPr>
            <p:nvPr/>
          </p:nvSpPr>
          <p:spPr bwMode="auto">
            <a:xfrm rot="-5350655">
              <a:off x="2596" y="1655"/>
              <a:ext cx="815" cy="250"/>
            </a:xfrm>
            <a:prstGeom prst="rect">
              <a:avLst/>
            </a:prstGeom>
            <a:noFill/>
            <a:ln w="9525">
              <a:noFill/>
              <a:miter lim="800000"/>
              <a:headEnd/>
              <a:tailEnd/>
            </a:ln>
            <a:effectLst/>
          </p:spPr>
          <p:txBody>
            <a:bodyPr wrap="none">
              <a:spAutoFit/>
            </a:bodyPr>
            <a:lstStyle/>
            <a:p>
              <a:pPr eaLnBrk="1" hangingPunct="1"/>
              <a:r>
                <a:rPr lang="en-US" sz="2000">
                  <a:latin typeface="Times New Roman" pitchFamily="18" charset="0"/>
                </a:rPr>
                <a:t>Counseling</a:t>
              </a:r>
            </a:p>
          </p:txBody>
        </p:sp>
      </p:grpSp>
      <p:sp>
        <p:nvSpPr>
          <p:cNvPr id="111640" name="Text Box 24"/>
          <p:cNvSpPr txBox="1">
            <a:spLocks noChangeArrowheads="1"/>
          </p:cNvSpPr>
          <p:nvPr/>
        </p:nvSpPr>
        <p:spPr bwMode="auto">
          <a:xfrm rot="-5350733">
            <a:off x="4669631" y="2188369"/>
            <a:ext cx="2487613" cy="701675"/>
          </a:xfrm>
          <a:prstGeom prst="rect">
            <a:avLst/>
          </a:prstGeom>
          <a:noFill/>
          <a:ln w="9525">
            <a:noFill/>
            <a:miter lim="800000"/>
            <a:headEnd/>
            <a:tailEnd/>
          </a:ln>
          <a:effectLst/>
        </p:spPr>
        <p:txBody>
          <a:bodyPr wrap="none">
            <a:spAutoFit/>
          </a:bodyPr>
          <a:lstStyle/>
          <a:p>
            <a:pPr eaLnBrk="1" hangingPunct="1"/>
            <a:r>
              <a:rPr lang="en-US" sz="2000">
                <a:latin typeface="Times New Roman" pitchFamily="18" charset="0"/>
              </a:rPr>
              <a:t>Client, Family, &amp;</a:t>
            </a:r>
          </a:p>
          <a:p>
            <a:pPr eaLnBrk="1" hangingPunct="1"/>
            <a:r>
              <a:rPr lang="en-US" sz="2000">
                <a:latin typeface="Times New Roman" pitchFamily="18" charset="0"/>
              </a:rPr>
              <a:t>Community Education</a:t>
            </a:r>
          </a:p>
        </p:txBody>
      </p:sp>
      <p:grpSp>
        <p:nvGrpSpPr>
          <p:cNvPr id="6" name="Group 25"/>
          <p:cNvGrpSpPr>
            <a:grpSpLocks/>
          </p:cNvGrpSpPr>
          <p:nvPr/>
        </p:nvGrpSpPr>
        <p:grpSpPr bwMode="auto">
          <a:xfrm>
            <a:off x="6781800" y="1066800"/>
            <a:ext cx="762000" cy="2678113"/>
            <a:chOff x="4080" y="576"/>
            <a:chExt cx="480" cy="1629"/>
          </a:xfrm>
        </p:grpSpPr>
        <p:sp>
          <p:nvSpPr>
            <p:cNvPr id="111642" name="AutoShape 26"/>
            <p:cNvSpPr>
              <a:spLocks noChangeArrowheads="1"/>
            </p:cNvSpPr>
            <p:nvPr/>
          </p:nvSpPr>
          <p:spPr bwMode="auto">
            <a:xfrm>
              <a:off x="4080" y="576"/>
              <a:ext cx="480" cy="1629"/>
            </a:xfrm>
            <a:prstGeom prst="cube">
              <a:avLst>
                <a:gd name="adj" fmla="val 21829"/>
              </a:avLst>
            </a:prstGeom>
            <a:solidFill>
              <a:schemeClr val="accent1"/>
            </a:solidFill>
            <a:ln w="9525">
              <a:solidFill>
                <a:schemeClr val="tx1"/>
              </a:solidFill>
              <a:miter lim="800000"/>
              <a:headEnd/>
              <a:tailEnd/>
            </a:ln>
            <a:effectLst/>
          </p:spPr>
          <p:txBody>
            <a:bodyPr wrap="none" anchor="ctr"/>
            <a:lstStyle/>
            <a:p>
              <a:endParaRPr lang="en-US"/>
            </a:p>
          </p:txBody>
        </p:sp>
        <p:sp>
          <p:nvSpPr>
            <p:cNvPr id="111643" name="Text Box 27"/>
            <p:cNvSpPr txBox="1">
              <a:spLocks noChangeArrowheads="1"/>
            </p:cNvSpPr>
            <p:nvPr/>
          </p:nvSpPr>
          <p:spPr bwMode="auto">
            <a:xfrm rot="-5376355">
              <a:off x="3720" y="1548"/>
              <a:ext cx="1063" cy="250"/>
            </a:xfrm>
            <a:prstGeom prst="rect">
              <a:avLst/>
            </a:prstGeom>
            <a:noFill/>
            <a:ln w="9525">
              <a:noFill/>
              <a:miter lim="800000"/>
              <a:headEnd/>
              <a:tailEnd/>
            </a:ln>
            <a:effectLst/>
          </p:spPr>
          <p:txBody>
            <a:bodyPr wrap="none">
              <a:spAutoFit/>
            </a:bodyPr>
            <a:lstStyle/>
            <a:p>
              <a:pPr eaLnBrk="1" hangingPunct="1"/>
              <a:r>
                <a:rPr lang="en-US" sz="2000">
                  <a:latin typeface="Times New Roman" pitchFamily="18" charset="0"/>
                </a:rPr>
                <a:t>Documentation</a:t>
              </a:r>
            </a:p>
          </p:txBody>
        </p:sp>
      </p:grpSp>
      <p:grpSp>
        <p:nvGrpSpPr>
          <p:cNvPr id="7" name="Group 28"/>
          <p:cNvGrpSpPr>
            <a:grpSpLocks/>
          </p:cNvGrpSpPr>
          <p:nvPr/>
        </p:nvGrpSpPr>
        <p:grpSpPr bwMode="auto">
          <a:xfrm>
            <a:off x="7848600" y="1066800"/>
            <a:ext cx="941388" cy="2678113"/>
            <a:chOff x="4896" y="576"/>
            <a:chExt cx="593" cy="1629"/>
          </a:xfrm>
        </p:grpSpPr>
        <p:sp>
          <p:nvSpPr>
            <p:cNvPr id="111645" name="AutoShape 29"/>
            <p:cNvSpPr>
              <a:spLocks noChangeArrowheads="1"/>
            </p:cNvSpPr>
            <p:nvPr/>
          </p:nvSpPr>
          <p:spPr bwMode="auto">
            <a:xfrm>
              <a:off x="4896" y="576"/>
              <a:ext cx="593" cy="1629"/>
            </a:xfrm>
            <a:prstGeom prst="cube">
              <a:avLst>
                <a:gd name="adj" fmla="val 21829"/>
              </a:avLst>
            </a:prstGeom>
            <a:solidFill>
              <a:schemeClr val="accent1"/>
            </a:solidFill>
            <a:ln w="9525">
              <a:solidFill>
                <a:schemeClr val="tx1"/>
              </a:solidFill>
              <a:miter lim="800000"/>
              <a:headEnd/>
              <a:tailEnd/>
            </a:ln>
            <a:effectLst/>
          </p:spPr>
          <p:txBody>
            <a:bodyPr wrap="none" anchor="ctr"/>
            <a:lstStyle/>
            <a:p>
              <a:endParaRPr lang="en-US"/>
            </a:p>
          </p:txBody>
        </p:sp>
        <p:sp>
          <p:nvSpPr>
            <p:cNvPr id="111646" name="Text Box 30"/>
            <p:cNvSpPr txBox="1">
              <a:spLocks noChangeArrowheads="1"/>
            </p:cNvSpPr>
            <p:nvPr/>
          </p:nvSpPr>
          <p:spPr bwMode="auto">
            <a:xfrm rot="-5381387">
              <a:off x="4363" y="1209"/>
              <a:ext cx="1508" cy="442"/>
            </a:xfrm>
            <a:prstGeom prst="rect">
              <a:avLst/>
            </a:prstGeom>
            <a:noFill/>
            <a:ln w="9525">
              <a:noFill/>
              <a:miter lim="800000"/>
              <a:headEnd/>
              <a:tailEnd/>
            </a:ln>
            <a:effectLst/>
          </p:spPr>
          <p:txBody>
            <a:bodyPr wrap="none">
              <a:spAutoFit/>
            </a:bodyPr>
            <a:lstStyle/>
            <a:p>
              <a:pPr eaLnBrk="1" hangingPunct="1"/>
              <a:r>
                <a:rPr lang="en-US" sz="2000">
                  <a:latin typeface="Times New Roman" pitchFamily="18" charset="0"/>
                </a:rPr>
                <a:t>Professional &amp; Ethical</a:t>
              </a:r>
            </a:p>
            <a:p>
              <a:pPr eaLnBrk="1" hangingPunct="1"/>
              <a:r>
                <a:rPr lang="en-US" sz="2000">
                  <a:latin typeface="Times New Roman" pitchFamily="18" charset="0"/>
                </a:rPr>
                <a:t>Responsibilities</a:t>
              </a:r>
            </a:p>
          </p:txBody>
        </p:sp>
      </p:grpSp>
      <p:sp>
        <p:nvSpPr>
          <p:cNvPr id="111647" name="Text Box 31"/>
          <p:cNvSpPr txBox="1">
            <a:spLocks noChangeArrowheads="1"/>
          </p:cNvSpPr>
          <p:nvPr/>
        </p:nvSpPr>
        <p:spPr bwMode="auto">
          <a:xfrm>
            <a:off x="1371600" y="6324600"/>
            <a:ext cx="6096000" cy="396875"/>
          </a:xfrm>
          <a:prstGeom prst="rect">
            <a:avLst/>
          </a:prstGeom>
          <a:noFill/>
          <a:ln w="9525">
            <a:noFill/>
            <a:miter lim="800000"/>
            <a:headEnd/>
            <a:tailEnd/>
          </a:ln>
          <a:effectLst/>
        </p:spPr>
        <p:txBody>
          <a:bodyPr>
            <a:spAutoFit/>
          </a:bodyPr>
          <a:lstStyle/>
          <a:p>
            <a:pPr algn="ctr" eaLnBrk="1" hangingPunct="1"/>
            <a:r>
              <a:rPr lang="en-US" sz="2000" b="1">
                <a:latin typeface="Times New Roman" pitchFamily="18" charset="0"/>
              </a:rPr>
              <a:t>Transdisciplinary Foundations</a:t>
            </a:r>
          </a:p>
        </p:txBody>
      </p:sp>
      <p:sp>
        <p:nvSpPr>
          <p:cNvPr id="111648" name="Text Box 32"/>
          <p:cNvSpPr txBox="1">
            <a:spLocks noChangeArrowheads="1"/>
          </p:cNvSpPr>
          <p:nvPr/>
        </p:nvSpPr>
        <p:spPr bwMode="auto">
          <a:xfrm>
            <a:off x="609600" y="762000"/>
            <a:ext cx="8077200" cy="304800"/>
          </a:xfrm>
          <a:prstGeom prst="rect">
            <a:avLst/>
          </a:prstGeom>
          <a:noFill/>
          <a:ln w="9525">
            <a:noFill/>
            <a:miter lim="800000"/>
            <a:headEnd/>
            <a:tailEnd/>
          </a:ln>
          <a:effectLst/>
        </p:spPr>
        <p:txBody>
          <a:bodyPr>
            <a:spAutoFit/>
          </a:bodyPr>
          <a:lstStyle/>
          <a:p>
            <a:pPr eaLnBrk="1" hangingPunct="1">
              <a:spcBef>
                <a:spcPct val="50000"/>
              </a:spcBef>
            </a:pPr>
            <a:r>
              <a:rPr lang="en-US" sz="1400">
                <a:latin typeface="Times New Roman" pitchFamily="18" charset="0"/>
              </a:rPr>
              <a:t>      I	        II                  III                  IV                  V                     VI                      VII                    VIII</a:t>
            </a:r>
          </a:p>
        </p:txBody>
      </p:sp>
      <p:sp>
        <p:nvSpPr>
          <p:cNvPr id="111649" name="Line 33"/>
          <p:cNvSpPr>
            <a:spLocks noChangeShapeType="1"/>
          </p:cNvSpPr>
          <p:nvPr/>
        </p:nvSpPr>
        <p:spPr bwMode="auto">
          <a:xfrm flipV="1">
            <a:off x="609600" y="3810000"/>
            <a:ext cx="7924800" cy="0"/>
          </a:xfrm>
          <a:prstGeom prst="line">
            <a:avLst/>
          </a:prstGeom>
          <a:noFill/>
          <a:ln w="19050">
            <a:solidFill>
              <a:schemeClr val="tx1"/>
            </a:solidFill>
            <a:round/>
            <a:headEnd/>
            <a:tailEnd/>
          </a:ln>
          <a:effectLst/>
        </p:spPr>
        <p:txBody>
          <a:bodyPr/>
          <a:lstStyle/>
          <a:p>
            <a:endParaRPr lang="en-US"/>
          </a:p>
        </p:txBody>
      </p:sp>
      <p:sp>
        <p:nvSpPr>
          <p:cNvPr id="111650" name="Line 34"/>
          <p:cNvSpPr>
            <a:spLocks noChangeShapeType="1"/>
          </p:cNvSpPr>
          <p:nvPr/>
        </p:nvSpPr>
        <p:spPr bwMode="auto">
          <a:xfrm flipH="1" flipV="1">
            <a:off x="1066800" y="3962400"/>
            <a:ext cx="1143000" cy="1828800"/>
          </a:xfrm>
          <a:prstGeom prst="line">
            <a:avLst/>
          </a:prstGeom>
          <a:noFill/>
          <a:ln w="9525">
            <a:solidFill>
              <a:schemeClr val="tx1"/>
            </a:solidFill>
            <a:round/>
            <a:headEnd/>
            <a:tailEnd type="triangle" w="med" len="med"/>
          </a:ln>
          <a:effectLst/>
        </p:spPr>
        <p:txBody>
          <a:bodyPr/>
          <a:lstStyle/>
          <a:p>
            <a:endParaRPr lang="en-US"/>
          </a:p>
        </p:txBody>
      </p:sp>
      <p:sp>
        <p:nvSpPr>
          <p:cNvPr id="111651" name="Line 35"/>
          <p:cNvSpPr>
            <a:spLocks noChangeShapeType="1"/>
          </p:cNvSpPr>
          <p:nvPr/>
        </p:nvSpPr>
        <p:spPr bwMode="auto">
          <a:xfrm flipV="1">
            <a:off x="6934200" y="3962400"/>
            <a:ext cx="1143000" cy="18288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zoom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524000"/>
          <a:ext cx="8382000" cy="1234440"/>
        </p:xfrm>
        <a:graphic>
          <a:graphicData uri="http://schemas.openxmlformats.org/drawingml/2006/table">
            <a:tbl>
              <a:tblPr/>
              <a:tblGrid>
                <a:gridCol w="4545013"/>
                <a:gridCol w="3836987"/>
              </a:tblGrid>
              <a:tr h="1138238">
                <a:tc>
                  <a:txBody>
                    <a:bodyPr/>
                    <a:lstStyle/>
                    <a:p>
                      <a:pPr marL="342900" marR="0" lvl="0" indent="-342900" algn="l" defTabSz="914400" rtl="0" eaLnBrk="1" fontAlgn="base" latinLnBrk="0" hangingPunct="1">
                        <a:lnSpc>
                          <a:spcPct val="100000"/>
                        </a:lnSpc>
                        <a:spcBef>
                          <a:spcPct val="0"/>
                        </a:spcBef>
                        <a:spcAft>
                          <a:spcPct val="0"/>
                        </a:spcAft>
                        <a:buClr>
                          <a:schemeClr val="bg1"/>
                        </a:buClr>
                        <a:buSzPct val="75000"/>
                        <a:buFontTx/>
                        <a:buNone/>
                        <a:tabLst/>
                      </a:pPr>
                      <a:endParaRPr kumimoji="0" lang="en-US" sz="1500" b="1" i="0" u="none" strike="noStrike" cap="none" normalizeH="0" baseline="0" dirty="0" smtClean="0">
                        <a:ln>
                          <a:noFill/>
                        </a:ln>
                        <a:solidFill>
                          <a:schemeClr val="tx1"/>
                        </a:solidFill>
                        <a:effectLst/>
                        <a:latin typeface="Book Antiqua"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
                          <a:schemeClr val="bg1"/>
                        </a:buClr>
                        <a:buSzPct val="75000"/>
                        <a:buFontTx/>
                        <a:buNone/>
                        <a:tabLst/>
                      </a:pPr>
                      <a:r>
                        <a:rPr kumimoji="0" lang="en-US" sz="1500" b="1" i="0" u="none" strike="noStrike" cap="none" normalizeH="0" baseline="0" dirty="0" smtClean="0">
                          <a:ln>
                            <a:noFill/>
                          </a:ln>
                          <a:solidFill>
                            <a:schemeClr val="tx1"/>
                          </a:solidFill>
                          <a:effectLst/>
                          <a:latin typeface="Book Antiqua" pitchFamily="18" charset="0"/>
                          <a:cs typeface="Times New Roman" pitchFamily="18" charset="0"/>
                        </a:rPr>
                        <a:t>Clinical Evaluation (Screening &amp; Assessment)</a:t>
                      </a:r>
                      <a:endParaRPr kumimoji="0" lang="en-US" sz="15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Pct val="75000"/>
                        <a:buFontTx/>
                        <a:buNone/>
                        <a:tabLst/>
                      </a:pPr>
                      <a:endParaRPr kumimoji="0" lang="en-US" sz="1500" b="1" i="0" u="none" strike="noStrike" cap="none" normalizeH="0" baseline="0" dirty="0" smtClean="0">
                        <a:ln>
                          <a:noFill/>
                        </a:ln>
                        <a:solidFill>
                          <a:schemeClr val="tx1"/>
                        </a:solidFill>
                        <a:effectLst/>
                        <a:latin typeface="Book Antiqua"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
                          <a:schemeClr val="bg1"/>
                        </a:buClr>
                        <a:buSzPct val="75000"/>
                        <a:buFontTx/>
                        <a:buNone/>
                        <a:tabLst/>
                      </a:pPr>
                      <a:r>
                        <a:rPr kumimoji="0" lang="en-US" sz="1500" b="1" i="0" u="none" strike="noStrike" cap="none" normalizeH="0" baseline="0" dirty="0" smtClean="0">
                          <a:ln>
                            <a:noFill/>
                          </a:ln>
                          <a:solidFill>
                            <a:schemeClr val="tx1"/>
                          </a:solidFill>
                          <a:effectLst/>
                          <a:latin typeface="Book Antiqua" pitchFamily="18" charset="0"/>
                          <a:cs typeface="Times New Roman" pitchFamily="18" charset="0"/>
                        </a:rPr>
                        <a:t>Screening</a:t>
                      </a:r>
                      <a:endParaRPr kumimoji="0" lang="en-US" sz="15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sz="1500" b="1" i="0" u="none" strike="noStrike" cap="none" normalizeH="0" baseline="0" dirty="0" smtClean="0">
                          <a:ln>
                            <a:noFill/>
                          </a:ln>
                          <a:solidFill>
                            <a:schemeClr val="tx1"/>
                          </a:solidFill>
                          <a:effectLst/>
                          <a:latin typeface="Book Antiqua" pitchFamily="18" charset="0"/>
                          <a:cs typeface="Times New Roman" pitchFamily="18" charset="0"/>
                        </a:rPr>
                        <a:t>Intake</a:t>
                      </a:r>
                      <a:endParaRPr kumimoji="0" lang="en-US" sz="15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sz="1500" b="1" i="0" u="none" strike="noStrike" cap="none" normalizeH="0" baseline="0" dirty="0" smtClean="0">
                          <a:ln>
                            <a:noFill/>
                          </a:ln>
                          <a:solidFill>
                            <a:schemeClr val="tx1"/>
                          </a:solidFill>
                          <a:effectLst/>
                          <a:latin typeface="Book Antiqua" pitchFamily="18" charset="0"/>
                          <a:cs typeface="Times New Roman" pitchFamily="18" charset="0"/>
                        </a:rPr>
                        <a:t>Orientation</a:t>
                      </a:r>
                      <a:endParaRPr kumimoji="0" lang="en-US" sz="15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sz="1500" b="1" i="0" u="none" strike="noStrike" cap="none" normalizeH="0" baseline="0" dirty="0" smtClean="0">
                          <a:ln>
                            <a:noFill/>
                          </a:ln>
                          <a:solidFill>
                            <a:schemeClr val="tx1"/>
                          </a:solidFill>
                          <a:effectLst/>
                          <a:latin typeface="Book Antiqua" pitchFamily="18" charset="0"/>
                          <a:cs typeface="Times New Roman" pitchFamily="18" charset="0"/>
                        </a:rPr>
                        <a:t>Assessment</a:t>
                      </a:r>
                      <a:endParaRPr kumimoji="0" lang="en-US" sz="15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 name="Table 2"/>
          <p:cNvGraphicFramePr>
            <a:graphicFrameLocks noGrp="1"/>
          </p:cNvGraphicFramePr>
          <p:nvPr/>
        </p:nvGraphicFramePr>
        <p:xfrm>
          <a:off x="457200" y="990600"/>
          <a:ext cx="8382000" cy="458788"/>
        </p:xfrm>
        <a:graphic>
          <a:graphicData uri="http://schemas.openxmlformats.org/drawingml/2006/table">
            <a:tbl>
              <a:tblPr/>
              <a:tblGrid>
                <a:gridCol w="4545013"/>
                <a:gridCol w="3836987"/>
              </a:tblGrid>
              <a:tr h="458788">
                <a:tc>
                  <a:txBody>
                    <a:bodyPr/>
                    <a:lstStyle/>
                    <a:p>
                      <a:pPr marL="342900" marR="0" lvl="0" indent="-342900" algn="ctr" defTabSz="914400" rtl="0" eaLnBrk="1" fontAlgn="base" latinLnBrk="0" hangingPunct="1">
                        <a:lnSpc>
                          <a:spcPct val="100000"/>
                        </a:lnSpc>
                        <a:spcBef>
                          <a:spcPct val="0"/>
                        </a:spcBef>
                        <a:spcAft>
                          <a:spcPct val="0"/>
                        </a:spcAft>
                        <a:buClr>
                          <a:schemeClr val="bg1"/>
                        </a:buClr>
                        <a:buSzPct val="75000"/>
                        <a:buFontTx/>
                        <a:buNone/>
                        <a:tabLst/>
                      </a:pPr>
                      <a:r>
                        <a:rPr kumimoji="0" lang="en-US" sz="1600" b="1" i="0" u="none" strike="noStrike" cap="none" normalizeH="0" baseline="0" dirty="0" smtClean="0">
                          <a:ln>
                            <a:noFill/>
                          </a:ln>
                          <a:solidFill>
                            <a:srgbClr val="FFFFFF"/>
                          </a:solidFill>
                          <a:effectLst/>
                          <a:latin typeface="Book Antiqua" pitchFamily="18" charset="0"/>
                          <a:cs typeface="Times New Roman" pitchFamily="18" charset="0"/>
                        </a:rPr>
                        <a:t>Knowledge, Skills, Attitudes</a:t>
                      </a: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06060"/>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Pct val="75000"/>
                        <a:buFontTx/>
                        <a:buNone/>
                        <a:tabLst/>
                      </a:pPr>
                      <a:r>
                        <a:rPr kumimoji="0" lang="en-US" sz="1600" b="1" i="0" u="none" strike="noStrike" cap="none" normalizeH="0" baseline="0" dirty="0" smtClean="0">
                          <a:ln>
                            <a:noFill/>
                          </a:ln>
                          <a:solidFill>
                            <a:srgbClr val="FFFFFF"/>
                          </a:solidFill>
                          <a:effectLst/>
                          <a:latin typeface="Book Antiqua" pitchFamily="18" charset="0"/>
                          <a:cs typeface="Times New Roman" pitchFamily="18" charset="0"/>
                        </a:rPr>
                        <a:t>12 Core Functions</a:t>
                      </a: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06060"/>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lstStyle/>
          <a:p>
            <a:r>
              <a:rPr lang="en-US" dirty="0" smtClean="0"/>
              <a:t>SBIRT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nmaen.org/SCI/2007/program/SBIRT/SBIRT_Figure3.gif"/>
          <p:cNvPicPr>
            <a:picLocks noGrp="1"/>
          </p:cNvPicPr>
          <p:nvPr>
            <p:ph idx="1"/>
          </p:nvPr>
        </p:nvPicPr>
        <p:blipFill>
          <a:blip r:embed="rId3" cstate="print"/>
          <a:srcRect/>
          <a:stretch>
            <a:fillRect/>
          </a:stretch>
        </p:blipFill>
        <p:spPr bwMode="auto">
          <a:xfrm>
            <a:off x="152400" y="0"/>
            <a:ext cx="8991600" cy="708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1143000"/>
          </a:xfrm>
        </p:spPr>
        <p:txBody>
          <a:bodyPr/>
          <a:lstStyle/>
          <a:p>
            <a:pPr algn="ctr"/>
            <a:r>
              <a:rPr lang="en-US" sz="6000" dirty="0" smtClean="0"/>
              <a:t>S</a:t>
            </a:r>
            <a:r>
              <a:rPr lang="en-US" dirty="0" smtClean="0"/>
              <a:t>creening</a:t>
            </a:r>
            <a:endParaRPr lang="en-US" dirty="0"/>
          </a:p>
        </p:txBody>
      </p:sp>
      <p:sp>
        <p:nvSpPr>
          <p:cNvPr id="3" name="Content Placeholder 2"/>
          <p:cNvSpPr>
            <a:spLocks noGrp="1"/>
          </p:cNvSpPr>
          <p:nvPr>
            <p:ph idx="1"/>
          </p:nvPr>
        </p:nvSpPr>
        <p:spPr>
          <a:xfrm>
            <a:off x="1219200" y="1600200"/>
            <a:ext cx="7391400" cy="4114800"/>
          </a:xfrm>
        </p:spPr>
        <p:txBody>
          <a:bodyPr>
            <a:normAutofit fontScale="92500" lnSpcReduction="10000"/>
          </a:bodyPr>
          <a:lstStyle/>
          <a:p>
            <a:pPr marL="514350" indent="-514350">
              <a:buFont typeface="+mj-lt"/>
              <a:buAutoNum type="arabicPeriod"/>
            </a:pPr>
            <a:r>
              <a:rPr lang="en-US" dirty="0" smtClean="0"/>
              <a:t>Screening is a quick, simple way to identify patients who need further assessment or treatment for substance use disorders. </a:t>
            </a:r>
          </a:p>
          <a:p>
            <a:pPr marL="514350" indent="-514350">
              <a:buFont typeface="+mj-lt"/>
              <a:buAutoNum type="arabicPeriod"/>
            </a:pPr>
            <a:r>
              <a:rPr lang="en-US" dirty="0" smtClean="0"/>
              <a:t>It does not establish definitive information about diagnosis and possible treatment needs. </a:t>
            </a:r>
          </a:p>
          <a:p>
            <a:pPr marL="514350" indent="-514350">
              <a:buFont typeface="+mj-lt"/>
              <a:buAutoNum type="arabicPeriod"/>
            </a:pPr>
            <a:r>
              <a:rPr lang="en-US" dirty="0" smtClean="0"/>
              <a:t>The goal of SBIRT is to make screening for substance abuse a routine part of medical care</a:t>
            </a:r>
            <a:endParaRPr lang="en-US"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553200" cy="1143000"/>
          </a:xfrm>
        </p:spPr>
        <p:txBody>
          <a:bodyPr/>
          <a:lstStyle/>
          <a:p>
            <a:pPr algn="ctr"/>
            <a:r>
              <a:rPr lang="en-US" dirty="0" smtClean="0"/>
              <a:t>Screening Process</a:t>
            </a:r>
            <a:endParaRPr lang="en-US" dirty="0"/>
          </a:p>
        </p:txBody>
      </p:sp>
      <p:sp>
        <p:nvSpPr>
          <p:cNvPr id="3" name="Content Placeholder 2"/>
          <p:cNvSpPr>
            <a:spLocks noGrp="1"/>
          </p:cNvSpPr>
          <p:nvPr>
            <p:ph idx="1"/>
          </p:nvPr>
        </p:nvSpPr>
        <p:spPr>
          <a:xfrm>
            <a:off x="1981200" y="1371600"/>
            <a:ext cx="6477000" cy="4114800"/>
          </a:xfrm>
        </p:spPr>
        <p:txBody>
          <a:bodyPr>
            <a:normAutofit lnSpcReduction="10000"/>
          </a:bodyPr>
          <a:lstStyle/>
          <a:p>
            <a:r>
              <a:rPr lang="en-US" sz="2800" dirty="0" smtClean="0"/>
              <a:t>A screen should be simple enough that it can be administered by a wide range of </a:t>
            </a:r>
            <a:r>
              <a:rPr lang="en-US" sz="2800" b="1" dirty="0" smtClean="0"/>
              <a:t>health professionals. </a:t>
            </a:r>
          </a:p>
          <a:p>
            <a:endParaRPr lang="en-US" sz="2800" dirty="0" smtClean="0"/>
          </a:p>
          <a:p>
            <a:r>
              <a:rPr lang="en-US" sz="2800" dirty="0" smtClean="0"/>
              <a:t>It should focus on the substance use </a:t>
            </a:r>
            <a:r>
              <a:rPr lang="en-US" sz="2800" b="1" dirty="0" smtClean="0"/>
              <a:t>severity</a:t>
            </a:r>
            <a:r>
              <a:rPr lang="en-US" sz="2800" dirty="0" smtClean="0"/>
              <a:t> (primarily consumption patterns) and a core group of associated factors such as legal problems, mental health status, educational functioning, and living situation. </a:t>
            </a:r>
            <a:endParaRPr lang="en-US" sz="2800"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553200" cy="1143000"/>
          </a:xfrm>
        </p:spPr>
        <p:txBody>
          <a:bodyPr/>
          <a:lstStyle/>
          <a:p>
            <a:pPr algn="ctr"/>
            <a:r>
              <a:rPr lang="en-US" dirty="0" smtClean="0"/>
              <a:t>Screening Process</a:t>
            </a:r>
            <a:endParaRPr lang="en-US" dirty="0"/>
          </a:p>
        </p:txBody>
      </p:sp>
      <p:sp>
        <p:nvSpPr>
          <p:cNvPr id="3" name="Content Placeholder 2"/>
          <p:cNvSpPr>
            <a:spLocks noGrp="1"/>
          </p:cNvSpPr>
          <p:nvPr>
            <p:ph idx="1"/>
          </p:nvPr>
        </p:nvSpPr>
        <p:spPr>
          <a:xfrm>
            <a:off x="1828800" y="1828800"/>
            <a:ext cx="6477000" cy="4114800"/>
          </a:xfrm>
        </p:spPr>
        <p:txBody>
          <a:bodyPr/>
          <a:lstStyle/>
          <a:p>
            <a:r>
              <a:rPr lang="en-US" dirty="0" smtClean="0"/>
              <a:t>The client's </a:t>
            </a:r>
            <a:r>
              <a:rPr lang="en-US" b="1" dirty="0" smtClean="0"/>
              <a:t>awareness</a:t>
            </a:r>
            <a:r>
              <a:rPr lang="en-US" dirty="0" smtClean="0"/>
              <a:t> of the problem, feelings about his or her substance use, and motivation for </a:t>
            </a:r>
            <a:r>
              <a:rPr lang="en-US" b="1" dirty="0" smtClean="0"/>
              <a:t>changing behavior </a:t>
            </a:r>
            <a:r>
              <a:rPr lang="en-US" dirty="0" smtClean="0"/>
              <a:t>may also be solicited. </a:t>
            </a:r>
          </a:p>
          <a:p>
            <a:endParaRPr lang="en-US" dirty="0" smtClean="0"/>
          </a:p>
          <a:p>
            <a:endParaRPr 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1143000"/>
          </a:xfrm>
        </p:spPr>
        <p:txBody>
          <a:bodyPr>
            <a:normAutofit fontScale="90000"/>
          </a:bodyPr>
          <a:lstStyle/>
          <a:p>
            <a:pPr algn="ctr"/>
            <a:r>
              <a:rPr lang="en-US" sz="7200" dirty="0" smtClean="0"/>
              <a:t>B</a:t>
            </a:r>
            <a:r>
              <a:rPr lang="en-US" dirty="0" smtClean="0"/>
              <a:t>rief </a:t>
            </a:r>
            <a:r>
              <a:rPr lang="en-US" sz="7200" dirty="0" smtClean="0"/>
              <a:t>I</a:t>
            </a:r>
            <a:r>
              <a:rPr lang="en-US" dirty="0" smtClean="0"/>
              <a:t>ntervention </a:t>
            </a:r>
            <a:endParaRPr lang="en-US" dirty="0"/>
          </a:p>
        </p:txBody>
      </p:sp>
      <p:sp>
        <p:nvSpPr>
          <p:cNvPr id="3" name="Content Placeholder 2"/>
          <p:cNvSpPr>
            <a:spLocks noGrp="1"/>
          </p:cNvSpPr>
          <p:nvPr>
            <p:ph idx="1"/>
          </p:nvPr>
        </p:nvSpPr>
        <p:spPr>
          <a:xfrm>
            <a:off x="1905000" y="1447800"/>
            <a:ext cx="6477000" cy="4419600"/>
          </a:xfrm>
        </p:spPr>
        <p:txBody>
          <a:bodyPr/>
          <a:lstStyle/>
          <a:p>
            <a:r>
              <a:rPr lang="en-US" sz="2400" dirty="0" smtClean="0"/>
              <a:t>Brief intervention is a single session or multiple sessions of </a:t>
            </a:r>
            <a:r>
              <a:rPr lang="en-US" sz="2400" b="1" dirty="0" smtClean="0"/>
              <a:t>motivational discussion </a:t>
            </a:r>
            <a:r>
              <a:rPr lang="en-US" sz="2400" dirty="0" smtClean="0"/>
              <a:t>focused on increasing insight and </a:t>
            </a:r>
            <a:r>
              <a:rPr lang="en-US" sz="2400" b="1" dirty="0" smtClean="0"/>
              <a:t>awareness</a:t>
            </a:r>
            <a:r>
              <a:rPr lang="en-US" sz="2400" dirty="0" smtClean="0"/>
              <a:t> regarding substance use and motivation toward behavioral </a:t>
            </a:r>
            <a:r>
              <a:rPr lang="en-US" sz="2400" b="1" dirty="0" smtClean="0"/>
              <a:t>change</a:t>
            </a:r>
            <a:r>
              <a:rPr lang="en-US" sz="2400" dirty="0" smtClean="0"/>
              <a:t>. </a:t>
            </a:r>
          </a:p>
          <a:p>
            <a:endParaRPr lang="en-US" sz="2400" dirty="0" smtClean="0"/>
          </a:p>
          <a:p>
            <a:r>
              <a:rPr lang="en-US" sz="2400" dirty="0" smtClean="0"/>
              <a:t>Brief intervention can be tailored for </a:t>
            </a:r>
            <a:r>
              <a:rPr lang="en-US" sz="2400" b="1" dirty="0" smtClean="0"/>
              <a:t>variance</a:t>
            </a:r>
            <a:r>
              <a:rPr lang="en-US" sz="2400" dirty="0" smtClean="0"/>
              <a:t> in population or setting and can be used as a </a:t>
            </a:r>
            <a:r>
              <a:rPr lang="en-US" sz="2400" b="1" dirty="0" smtClean="0"/>
              <a:t>stand-alone treatment </a:t>
            </a:r>
            <a:r>
              <a:rPr lang="en-US" sz="2400" dirty="0" smtClean="0"/>
              <a:t>for those at-risk as well as a vehicle for engaging those in need of more extensive levels of care.</a:t>
            </a:r>
            <a:endParaRPr lang="en-US" sz="24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b="1" dirty="0" smtClean="0"/>
              <a:t>Today’s Training </a:t>
            </a:r>
            <a:r>
              <a:rPr lang="en-US" b="1" dirty="0"/>
              <a:t>Objective</a:t>
            </a:r>
          </a:p>
        </p:txBody>
      </p:sp>
      <p:sp>
        <p:nvSpPr>
          <p:cNvPr id="88067" name="Rectangle 3"/>
          <p:cNvSpPr>
            <a:spLocks noGrp="1" noChangeArrowheads="1"/>
          </p:cNvSpPr>
          <p:nvPr>
            <p:ph idx="1"/>
          </p:nvPr>
        </p:nvSpPr>
        <p:spPr>
          <a:xfrm>
            <a:off x="457200" y="1600200"/>
            <a:ext cx="8382000" cy="4525963"/>
          </a:xfrm>
        </p:spPr>
        <p:txBody>
          <a:bodyPr/>
          <a:lstStyle/>
          <a:p>
            <a:pPr algn="ctr">
              <a:buFontTx/>
              <a:buNone/>
            </a:pPr>
            <a:r>
              <a:rPr lang="en-US" dirty="0">
                <a:latin typeface="Lucida Sans" pitchFamily="34" charset="0"/>
              </a:rPr>
              <a:t>	</a:t>
            </a:r>
            <a:r>
              <a:rPr lang="en-US" dirty="0" smtClean="0">
                <a:latin typeface="Lucida Sans" pitchFamily="34" charset="0"/>
              </a:rPr>
              <a:t>-</a:t>
            </a:r>
            <a:r>
              <a:rPr lang="en-US" sz="2800" dirty="0" smtClean="0">
                <a:latin typeface="Lucida Sans" pitchFamily="34" charset="0"/>
              </a:rPr>
              <a:t>Reinforce participants understanding about </a:t>
            </a:r>
            <a:r>
              <a:rPr lang="en-US" sz="2800" dirty="0">
                <a:latin typeface="Lucida Sans" pitchFamily="34" charset="0"/>
              </a:rPr>
              <a:t>alcohol and drug assessment and screening </a:t>
            </a:r>
            <a:r>
              <a:rPr lang="en-US" sz="2800" dirty="0" smtClean="0">
                <a:latin typeface="Lucida Sans" pitchFamily="34" charset="0"/>
              </a:rPr>
              <a:t> </a:t>
            </a:r>
            <a:r>
              <a:rPr lang="en-US" sz="2800" b="1" i="1" dirty="0" smtClean="0">
                <a:latin typeface="Lucida Sans" pitchFamily="34" charset="0"/>
              </a:rPr>
              <a:t>using</a:t>
            </a:r>
            <a:r>
              <a:rPr lang="en-US" sz="2800" dirty="0" smtClean="0">
                <a:latin typeface="Lucida Sans" pitchFamily="34" charset="0"/>
              </a:rPr>
              <a:t> evidence-based </a:t>
            </a:r>
            <a:r>
              <a:rPr lang="en-US" sz="2800" dirty="0">
                <a:latin typeface="Lucida Sans" pitchFamily="34" charset="0"/>
              </a:rPr>
              <a:t>practices </a:t>
            </a:r>
            <a:r>
              <a:rPr lang="en-US" sz="2800" dirty="0" smtClean="0">
                <a:latin typeface="Lucida Sans" pitchFamily="34" charset="0"/>
              </a:rPr>
              <a:t>and tools that </a:t>
            </a:r>
            <a:r>
              <a:rPr lang="en-US" sz="2800" dirty="0">
                <a:latin typeface="Lucida Sans" pitchFamily="34" charset="0"/>
              </a:rPr>
              <a:t>will enable clergy </a:t>
            </a:r>
            <a:r>
              <a:rPr lang="en-US" sz="2800" dirty="0" smtClean="0">
                <a:latin typeface="Lucida Sans" pitchFamily="34" charset="0"/>
              </a:rPr>
              <a:t>and laity to </a:t>
            </a:r>
            <a:r>
              <a:rPr lang="en-US" sz="2800" b="1" i="1" dirty="0">
                <a:latin typeface="Lucida Sans" pitchFamily="34" charset="0"/>
              </a:rPr>
              <a:t>practice</a:t>
            </a:r>
            <a:r>
              <a:rPr lang="en-US" sz="2800" dirty="0">
                <a:latin typeface="Lucida Sans" pitchFamily="34" charset="0"/>
              </a:rPr>
              <a:t> </a:t>
            </a:r>
            <a:r>
              <a:rPr lang="en-US" sz="2800" b="1" i="1" dirty="0">
                <a:latin typeface="Lucida Sans" pitchFamily="34" charset="0"/>
              </a:rPr>
              <a:t>new science </a:t>
            </a:r>
            <a:r>
              <a:rPr lang="en-US" sz="2800" dirty="0">
                <a:latin typeface="Lucida Sans" pitchFamily="34" charset="0"/>
              </a:rPr>
              <a:t>in addiction and alcohol treatment and to encourage faith communities in LAC to become users of SAMHSA/CSAT TAPs and TIPs.</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553200" cy="1143000"/>
          </a:xfrm>
        </p:spPr>
        <p:txBody>
          <a:bodyPr/>
          <a:lstStyle/>
          <a:p>
            <a:pPr algn="ctr"/>
            <a:r>
              <a:rPr lang="en-US" sz="6600" b="1" dirty="0" smtClean="0"/>
              <a:t>B</a:t>
            </a:r>
            <a:r>
              <a:rPr lang="en-US" b="1" dirty="0" smtClean="0"/>
              <a:t>rief </a:t>
            </a:r>
            <a:r>
              <a:rPr lang="en-US" sz="6600" b="1" dirty="0" smtClean="0"/>
              <a:t>T</a:t>
            </a:r>
            <a:r>
              <a:rPr lang="en-US" b="1" dirty="0" smtClean="0"/>
              <a:t>reatment</a:t>
            </a:r>
            <a:endParaRPr lang="en-US" b="1" dirty="0"/>
          </a:p>
        </p:txBody>
      </p:sp>
      <p:sp>
        <p:nvSpPr>
          <p:cNvPr id="3" name="Content Placeholder 2"/>
          <p:cNvSpPr>
            <a:spLocks noGrp="1"/>
          </p:cNvSpPr>
          <p:nvPr>
            <p:ph idx="1"/>
          </p:nvPr>
        </p:nvSpPr>
        <p:spPr>
          <a:xfrm>
            <a:off x="1828800" y="1371600"/>
            <a:ext cx="7315200" cy="4800600"/>
          </a:xfrm>
        </p:spPr>
        <p:txBody>
          <a:bodyPr/>
          <a:lstStyle/>
          <a:p>
            <a:r>
              <a:rPr lang="en-US" sz="2200" dirty="0" smtClean="0"/>
              <a:t>Brief treatment is a </a:t>
            </a:r>
            <a:r>
              <a:rPr lang="en-US" sz="2200" b="1" i="1" dirty="0" smtClean="0"/>
              <a:t>distinct</a:t>
            </a:r>
            <a:r>
              <a:rPr lang="en-US" sz="2200" dirty="0" smtClean="0"/>
              <a:t> level of care and is inherently </a:t>
            </a:r>
            <a:r>
              <a:rPr lang="en-US" sz="2200" b="1" i="1" dirty="0" smtClean="0"/>
              <a:t>different</a:t>
            </a:r>
            <a:r>
              <a:rPr lang="en-US" sz="2200" b="1" dirty="0" smtClean="0"/>
              <a:t> </a:t>
            </a:r>
            <a:r>
              <a:rPr lang="en-US" sz="2200" dirty="0" smtClean="0"/>
              <a:t>from both brief intervention and specialist treatment. </a:t>
            </a:r>
          </a:p>
          <a:p>
            <a:endParaRPr lang="en-US" sz="2200" dirty="0" smtClean="0"/>
          </a:p>
          <a:p>
            <a:r>
              <a:rPr lang="en-US" sz="2200" dirty="0" smtClean="0"/>
              <a:t>Brief treatment is provided to those seeking or already </a:t>
            </a:r>
            <a:r>
              <a:rPr lang="en-US" sz="2200" b="1" i="1" dirty="0" smtClean="0"/>
              <a:t>engaged</a:t>
            </a:r>
            <a:r>
              <a:rPr lang="en-US" sz="2200" dirty="0" smtClean="0"/>
              <a:t> in treatment who acknowledge problems related to substance use. </a:t>
            </a:r>
          </a:p>
          <a:p>
            <a:endParaRPr lang="en-US" sz="2200" dirty="0" smtClean="0"/>
          </a:p>
          <a:p>
            <a:r>
              <a:rPr lang="en-US" sz="2200" dirty="0" smtClean="0"/>
              <a:t>Brief treatment in relation to traditional or specialist treatment has increased intensity and is of </a:t>
            </a:r>
            <a:r>
              <a:rPr lang="en-US" sz="2200" b="1" i="1" dirty="0" smtClean="0"/>
              <a:t>shorter duration</a:t>
            </a:r>
            <a:r>
              <a:rPr lang="en-US" sz="2200" dirty="0" smtClean="0"/>
              <a:t>. It consists of a limited number of highly focused and structured clinical sessions with the purpose of </a:t>
            </a:r>
            <a:r>
              <a:rPr lang="en-US" sz="2200" b="1" i="1" dirty="0" smtClean="0"/>
              <a:t>eliminating</a:t>
            </a:r>
            <a:r>
              <a:rPr lang="en-US" sz="2200" dirty="0" smtClean="0"/>
              <a:t> hazardous and/or harmful substance use. </a:t>
            </a:r>
          </a:p>
          <a:p>
            <a:endParaRPr 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1143000"/>
          </a:xfrm>
        </p:spPr>
        <p:txBody>
          <a:bodyPr/>
          <a:lstStyle/>
          <a:p>
            <a:pPr algn="ctr"/>
            <a:r>
              <a:rPr lang="en-US" sz="6600" b="1" dirty="0" smtClean="0"/>
              <a:t>R</a:t>
            </a:r>
            <a:r>
              <a:rPr lang="en-US" dirty="0" smtClean="0"/>
              <a:t>eferral To </a:t>
            </a:r>
            <a:r>
              <a:rPr lang="en-US" sz="6600" b="1" dirty="0" smtClean="0"/>
              <a:t>T</a:t>
            </a:r>
            <a:r>
              <a:rPr lang="en-US" dirty="0" smtClean="0"/>
              <a:t>reatment</a:t>
            </a:r>
            <a:endParaRPr lang="en-US" dirty="0"/>
          </a:p>
        </p:txBody>
      </p:sp>
      <p:sp>
        <p:nvSpPr>
          <p:cNvPr id="3" name="Content Placeholder 2"/>
          <p:cNvSpPr>
            <a:spLocks noGrp="1"/>
          </p:cNvSpPr>
          <p:nvPr>
            <p:ph idx="1"/>
          </p:nvPr>
        </p:nvSpPr>
        <p:spPr>
          <a:xfrm>
            <a:off x="533400" y="1143000"/>
            <a:ext cx="7620000" cy="5181600"/>
          </a:xfrm>
        </p:spPr>
        <p:txBody>
          <a:bodyPr/>
          <a:lstStyle/>
          <a:p>
            <a:endParaRPr lang="en-US" sz="2400" dirty="0" smtClean="0"/>
          </a:p>
          <a:p>
            <a:r>
              <a:rPr lang="en-US" sz="2800" dirty="0" smtClean="0"/>
              <a:t>Referral to specialized treatment is provided to those identified as </a:t>
            </a:r>
            <a:r>
              <a:rPr lang="en-US" sz="2800" b="1" i="1" dirty="0" smtClean="0"/>
              <a:t>needing more extensive treatment </a:t>
            </a:r>
            <a:r>
              <a:rPr lang="en-US" sz="2800" dirty="0" smtClean="0"/>
              <a:t>than offered by the SBIRT program. </a:t>
            </a:r>
          </a:p>
          <a:p>
            <a:endParaRPr lang="en-US" sz="2800" dirty="0" smtClean="0"/>
          </a:p>
          <a:p>
            <a:r>
              <a:rPr lang="en-US" sz="2800" dirty="0" smtClean="0"/>
              <a:t>The </a:t>
            </a:r>
            <a:r>
              <a:rPr lang="en-US" sz="2800" b="1" i="1" dirty="0" smtClean="0"/>
              <a:t>effectiveness </a:t>
            </a:r>
            <a:r>
              <a:rPr lang="en-US" sz="2800" dirty="0" smtClean="0"/>
              <a:t>of the </a:t>
            </a:r>
            <a:r>
              <a:rPr lang="en-US" sz="2800" b="1" i="1" dirty="0" smtClean="0"/>
              <a:t>referral process </a:t>
            </a:r>
            <a:r>
              <a:rPr lang="en-US" sz="2800" dirty="0" smtClean="0"/>
              <a:t>to specialty treatment is a strong measure of SBIRT </a:t>
            </a:r>
            <a:r>
              <a:rPr lang="en-US" sz="2800" b="1" i="1" dirty="0" smtClean="0"/>
              <a:t>success </a:t>
            </a:r>
            <a:r>
              <a:rPr lang="en-US" sz="2800" dirty="0" smtClean="0"/>
              <a:t>and involves a proactive and </a:t>
            </a:r>
            <a:r>
              <a:rPr lang="en-US" sz="2800" b="1" i="1" dirty="0" smtClean="0"/>
              <a:t>collaborative </a:t>
            </a:r>
            <a:r>
              <a:rPr lang="en-US" sz="2800" dirty="0" smtClean="0"/>
              <a:t>effort between SBIRT providers and those providing specialty treatment to ensure access to the appropriate level of care.</a:t>
            </a:r>
          </a:p>
          <a:p>
            <a:endParaRPr lang="en-US" sz="2000" dirty="0" smtClean="0"/>
          </a:p>
          <a:p>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1143000"/>
          </a:xfrm>
        </p:spPr>
        <p:txBody>
          <a:bodyPr/>
          <a:lstStyle/>
          <a:p>
            <a:r>
              <a:rPr lang="en-US" dirty="0" smtClean="0"/>
              <a:t>Screening Instruments</a:t>
            </a:r>
            <a:endParaRPr lang="en-US" dirty="0"/>
          </a:p>
        </p:txBody>
      </p:sp>
      <p:sp>
        <p:nvSpPr>
          <p:cNvPr id="3" name="Content Placeholder 2"/>
          <p:cNvSpPr>
            <a:spLocks noGrp="1"/>
          </p:cNvSpPr>
          <p:nvPr>
            <p:ph idx="1"/>
          </p:nvPr>
        </p:nvSpPr>
        <p:spPr>
          <a:xfrm>
            <a:off x="1828800" y="1600200"/>
            <a:ext cx="6477000" cy="4114800"/>
          </a:xfrm>
        </p:spPr>
        <p:txBody>
          <a:bodyPr/>
          <a:lstStyle/>
          <a:p>
            <a:r>
              <a:rPr lang="en-US" dirty="0" smtClean="0"/>
              <a:t>Three commonly used screening instruments are:</a:t>
            </a:r>
          </a:p>
          <a:p>
            <a:endParaRPr lang="en-US" dirty="0" smtClean="0"/>
          </a:p>
          <a:p>
            <a:pPr marL="457200" indent="-457200">
              <a:buFont typeface="+mj-lt"/>
              <a:buAutoNum type="arabicPeriod"/>
            </a:pPr>
            <a:r>
              <a:rPr lang="en-US" sz="2400" dirty="0" smtClean="0">
                <a:hlinkClick r:id="rId3" action="ppaction://hlinkfile"/>
              </a:rPr>
              <a:t>Alcohol Use Disorders Identification Test (AUDIT) </a:t>
            </a:r>
            <a:endParaRPr lang="en-US" sz="2400" dirty="0" smtClean="0"/>
          </a:p>
          <a:p>
            <a:pPr marL="457200" indent="-457200">
              <a:buFont typeface="+mj-lt"/>
              <a:buAutoNum type="arabicPeriod"/>
            </a:pPr>
            <a:r>
              <a:rPr lang="en-US" sz="2400" u="sng" dirty="0" smtClean="0">
                <a:hlinkClick r:id="rId3" action="ppaction://hlinkfile"/>
              </a:rPr>
              <a:t>Alcohol, Smoking, and Substance Involvement Screening Test (ASSIST) </a:t>
            </a:r>
            <a:endParaRPr lang="en-US" sz="2400" u="sng" dirty="0" smtClean="0"/>
          </a:p>
          <a:p>
            <a:pPr marL="457200" indent="-457200">
              <a:buFont typeface="+mj-lt"/>
              <a:buAutoNum type="arabicPeriod"/>
            </a:pPr>
            <a:r>
              <a:rPr lang="en-US" sz="2400" u="sng" dirty="0" smtClean="0">
                <a:hlinkClick r:id="rId3" action="ppaction://hlinkfile"/>
              </a:rPr>
              <a:t>Drug Abuse Screening Test (DAST)</a:t>
            </a:r>
            <a:r>
              <a:rPr lang="en-US" sz="2400" u="sng" dirty="0" smtClean="0"/>
              <a:t> </a:t>
            </a:r>
          </a:p>
          <a:p>
            <a:endParaRPr 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6858000" cy="1143000"/>
          </a:xfrm>
        </p:spPr>
        <p:txBody>
          <a:bodyPr>
            <a:normAutofit fontScale="90000"/>
          </a:bodyPr>
          <a:lstStyle/>
          <a:p>
            <a:r>
              <a:rPr lang="en-US" sz="3600" b="1" dirty="0" smtClean="0"/>
              <a:t>Alcohol Use Disorders Identification Test (AUDIT</a:t>
            </a:r>
            <a:r>
              <a:rPr lang="en-US" sz="3600" dirty="0" smtClean="0"/>
              <a:t>)</a:t>
            </a:r>
            <a:endParaRPr lang="en-US" sz="3600" dirty="0"/>
          </a:p>
        </p:txBody>
      </p:sp>
      <p:sp>
        <p:nvSpPr>
          <p:cNvPr id="3" name="Content Placeholder 2"/>
          <p:cNvSpPr>
            <a:spLocks noGrp="1"/>
          </p:cNvSpPr>
          <p:nvPr>
            <p:ph idx="1"/>
          </p:nvPr>
        </p:nvSpPr>
        <p:spPr/>
        <p:txBody>
          <a:bodyPr/>
          <a:lstStyle/>
          <a:p>
            <a:r>
              <a:rPr lang="en-US" sz="2400" dirty="0" smtClean="0"/>
              <a:t>— a screening tool developed by the World Health Organization to identify persons whose alcohol consumption has become hazardous or harmful to their health. It is a 10-item screening questionnaire with 3 questions on the amount and frequency of drinking, 3 questions on alcohol dependence, and 4 on problems caused by alcohol. All of the questions are scored using a 5-point </a:t>
            </a:r>
            <a:r>
              <a:rPr lang="en-US" sz="2400" dirty="0" err="1" smtClean="0"/>
              <a:t>Likert</a:t>
            </a:r>
            <a:r>
              <a:rPr lang="en-US" sz="2400" dirty="0" smtClean="0"/>
              <a:t> scale. </a:t>
            </a:r>
            <a:endParaRPr lang="en-US" sz="2400"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543800" cy="1143000"/>
          </a:xfrm>
        </p:spPr>
        <p:txBody>
          <a:bodyPr>
            <a:normAutofit fontScale="90000"/>
          </a:bodyPr>
          <a:lstStyle/>
          <a:p>
            <a:r>
              <a:rPr lang="en-US" sz="3600" b="1" dirty="0" smtClean="0"/>
              <a:t>Alcohol, Smoking and Substance Involvement Screening Test </a:t>
            </a:r>
            <a:endParaRPr lang="en-US" sz="3600" b="1" dirty="0"/>
          </a:p>
        </p:txBody>
      </p:sp>
      <p:sp>
        <p:nvSpPr>
          <p:cNvPr id="3" name="Content Placeholder 2"/>
          <p:cNvSpPr>
            <a:spLocks noGrp="1"/>
          </p:cNvSpPr>
          <p:nvPr>
            <p:ph idx="1"/>
          </p:nvPr>
        </p:nvSpPr>
        <p:spPr/>
        <p:txBody>
          <a:bodyPr/>
          <a:lstStyle/>
          <a:p>
            <a:r>
              <a:rPr lang="en-US" dirty="0" smtClean="0"/>
              <a:t>— an instrument developed for the World Health Organization (WHO) by an international group of substance abuse researchers to detect and manage substance use and related problems in primary and general medical care settings. </a:t>
            </a:r>
          </a:p>
          <a:p>
            <a:endParaRPr lang="en-US"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553200" cy="1143000"/>
          </a:xfrm>
        </p:spPr>
        <p:txBody>
          <a:bodyPr>
            <a:normAutofit fontScale="90000"/>
          </a:bodyPr>
          <a:lstStyle/>
          <a:p>
            <a:r>
              <a:rPr lang="en-US" b="1" dirty="0" smtClean="0"/>
              <a:t>The Drug Abuse Screening Test (DAST)</a:t>
            </a:r>
            <a:endParaRPr lang="en-US" dirty="0"/>
          </a:p>
        </p:txBody>
      </p:sp>
      <p:sp>
        <p:nvSpPr>
          <p:cNvPr id="3" name="Content Placeholder 2"/>
          <p:cNvSpPr>
            <a:spLocks noGrp="1"/>
          </p:cNvSpPr>
          <p:nvPr>
            <p:ph idx="1"/>
          </p:nvPr>
        </p:nvSpPr>
        <p:spPr>
          <a:xfrm>
            <a:off x="1752600" y="1752600"/>
            <a:ext cx="7162800" cy="4114800"/>
          </a:xfrm>
        </p:spPr>
        <p:txBody>
          <a:bodyPr/>
          <a:lstStyle/>
          <a:p>
            <a:r>
              <a:rPr lang="en-US" dirty="0" smtClean="0"/>
              <a:t>— DAST was designed to provide a brief instrument to detect drug abuse or dependence disorders. The DAST provides a general measure of lifetime problem severity that can be used to guide further inquiry into drug-related problems and to help determine treatment intensity. </a:t>
            </a:r>
          </a:p>
          <a:p>
            <a:endParaRPr lang="en-US"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553200" cy="990600"/>
          </a:xfrm>
        </p:spPr>
        <p:txBody>
          <a:bodyPr/>
          <a:lstStyle/>
          <a:p>
            <a:pPr algn="ctr"/>
            <a:r>
              <a:rPr lang="en-US" sz="4000" b="1" dirty="0" smtClean="0"/>
              <a:t>BASICS</a:t>
            </a:r>
            <a:endParaRPr lang="en-US" sz="4000" b="1" dirty="0"/>
          </a:p>
        </p:txBody>
      </p:sp>
      <p:sp>
        <p:nvSpPr>
          <p:cNvPr id="3" name="Content Placeholder 2"/>
          <p:cNvSpPr>
            <a:spLocks noGrp="1"/>
          </p:cNvSpPr>
          <p:nvPr>
            <p:ph idx="1"/>
          </p:nvPr>
        </p:nvSpPr>
        <p:spPr>
          <a:xfrm>
            <a:off x="685800" y="1066800"/>
            <a:ext cx="7315200" cy="5410200"/>
          </a:xfrm>
        </p:spPr>
        <p:txBody>
          <a:bodyPr>
            <a:normAutofit lnSpcReduction="10000"/>
          </a:bodyPr>
          <a:lstStyle/>
          <a:p>
            <a:endParaRPr lang="en-US" sz="2000" u="sng" dirty="0" smtClean="0">
              <a:hlinkClick r:id="rId3"/>
            </a:endParaRPr>
          </a:p>
          <a:p>
            <a:r>
              <a:rPr lang="en-US" sz="2200" dirty="0" smtClean="0"/>
              <a:t>Brief Alcohol Screening and Intervention of College Students (BASICS):  A Harm Reduction Approach, is a preventive intervention for college students </a:t>
            </a:r>
            <a:r>
              <a:rPr lang="en-US" sz="2200" b="1" i="1" dirty="0" smtClean="0"/>
              <a:t>18 to 24 years old. </a:t>
            </a:r>
          </a:p>
          <a:p>
            <a:r>
              <a:rPr lang="en-US" sz="2200" dirty="0" smtClean="0"/>
              <a:t>It is aimed at students who drink alcohol heavily and have experienced or are at risk for alcohol-related problems such as poor class attendance, missed assignments, accidents, sexual assault, and </a:t>
            </a:r>
            <a:r>
              <a:rPr lang="en-US" sz="2200" b="1" i="1" dirty="0" smtClean="0"/>
              <a:t>violence</a:t>
            </a:r>
            <a:r>
              <a:rPr lang="en-US" sz="2200" dirty="0" smtClean="0"/>
              <a:t>. </a:t>
            </a:r>
          </a:p>
          <a:p>
            <a:r>
              <a:rPr lang="en-US" sz="2200" dirty="0" smtClean="0"/>
              <a:t>BASICS is conducted over the course of only two interviews, and these brief, limited interventions prompt students to change their drinking patterns.</a:t>
            </a:r>
          </a:p>
          <a:p>
            <a:endParaRPr lang="en-US" sz="2200" dirty="0" smtClean="0"/>
          </a:p>
          <a:p>
            <a:r>
              <a:rPr lang="en-US" sz="1200" dirty="0" err="1" smtClean="0"/>
              <a:t>Dimeff</a:t>
            </a:r>
            <a:r>
              <a:rPr lang="en-US" sz="1200" dirty="0" smtClean="0"/>
              <a:t>, L. A., Baer, J. S., </a:t>
            </a:r>
            <a:r>
              <a:rPr lang="en-US" sz="1200" dirty="0" err="1" smtClean="0"/>
              <a:t>Kivlahan</a:t>
            </a:r>
            <a:r>
              <a:rPr lang="en-US" sz="1200" dirty="0" smtClean="0"/>
              <a:t>, D. R., &amp; </a:t>
            </a:r>
            <a:r>
              <a:rPr lang="en-US" sz="1200" dirty="0" err="1" smtClean="0"/>
              <a:t>Marlatt</a:t>
            </a:r>
            <a:r>
              <a:rPr lang="en-US" sz="1200" dirty="0" smtClean="0"/>
              <a:t>, G. A. (1999). </a:t>
            </a:r>
            <a:r>
              <a:rPr lang="en-US" sz="1200" i="1" dirty="0" smtClean="0"/>
              <a:t>Brief Alcohol Screening and Intervention for College Students (BASICS): A harm reduction approach</a:t>
            </a:r>
            <a:r>
              <a:rPr lang="en-US" sz="1200" dirty="0" smtClean="0"/>
              <a:t>. New York, NY: The Guilford Press.</a:t>
            </a:r>
            <a:r>
              <a:rPr lang="en-US" sz="2400" dirty="0" smtClean="0"/>
              <a:t/>
            </a:r>
            <a:br>
              <a:rPr lang="en-US" sz="2400" dirty="0" smtClean="0"/>
            </a:br>
            <a:endParaRPr lang="en-US" sz="2200"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294202">
            <a:off x="911539" y="1853798"/>
            <a:ext cx="8164200" cy="1143000"/>
          </a:xfrm>
        </p:spPr>
        <p:txBody>
          <a:bodyPr>
            <a:normAutofit fontScale="90000"/>
          </a:bodyPr>
          <a:lstStyle/>
          <a:p>
            <a:r>
              <a:rPr lang="en-US" b="1" dirty="0" smtClean="0"/>
              <a:t>Principles of Effective Treatment</a:t>
            </a:r>
            <a:br>
              <a:rPr lang="en-US" b="1" dirty="0" smtClean="0"/>
            </a:br>
            <a:endParaRPr lang="en-U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0" y="304800"/>
            <a:ext cx="9144000" cy="1143000"/>
          </a:xfrm>
        </p:spPr>
        <p:txBody>
          <a:bodyPr>
            <a:normAutofit/>
          </a:bodyPr>
          <a:lstStyle/>
          <a:p>
            <a:pPr algn="ctr"/>
            <a:r>
              <a:rPr lang="en-US" b="1" dirty="0"/>
              <a:t>Principles of Effective </a:t>
            </a:r>
            <a:r>
              <a:rPr lang="en-US" b="1" dirty="0" smtClean="0"/>
              <a:t>Treatment</a:t>
            </a:r>
            <a:br>
              <a:rPr lang="en-US" b="1" dirty="0" smtClean="0"/>
            </a:br>
            <a:r>
              <a:rPr lang="en-US" sz="2400" b="1" i="1" dirty="0" smtClean="0"/>
              <a:t>”First things first”</a:t>
            </a:r>
            <a:endParaRPr lang="en-US" sz="2400" b="1" i="1" dirty="0"/>
          </a:p>
        </p:txBody>
      </p:sp>
      <p:sp>
        <p:nvSpPr>
          <p:cNvPr id="210947" name="Rectangle 3"/>
          <p:cNvSpPr>
            <a:spLocks noGrp="1" noChangeArrowheads="1"/>
          </p:cNvSpPr>
          <p:nvPr>
            <p:ph idx="1"/>
          </p:nvPr>
        </p:nvSpPr>
        <p:spPr>
          <a:xfrm>
            <a:off x="1905000" y="1676400"/>
            <a:ext cx="6934200" cy="4267200"/>
          </a:xfrm>
        </p:spPr>
        <p:txBody>
          <a:bodyPr>
            <a:normAutofit fontScale="92500"/>
          </a:bodyPr>
          <a:lstStyle/>
          <a:p>
            <a:pPr marL="465138" indent="-465138">
              <a:buFont typeface="Wingdings" pitchFamily="2" charset="2"/>
              <a:buNone/>
            </a:pPr>
            <a:r>
              <a:rPr lang="en-US" sz="2800" dirty="0"/>
              <a:t>1. No single treatment is appropriate for all</a:t>
            </a:r>
          </a:p>
          <a:p>
            <a:pPr marL="465138" indent="-465138">
              <a:buFont typeface="Wingdings" pitchFamily="2" charset="2"/>
              <a:buNone/>
            </a:pPr>
            <a:r>
              <a:rPr lang="en-US" sz="2800" dirty="0">
                <a:solidFill>
                  <a:schemeClr val="folHlink"/>
                </a:solidFill>
              </a:rPr>
              <a:t>2. Treatment needs to be readily available</a:t>
            </a:r>
          </a:p>
          <a:p>
            <a:pPr marL="465138" indent="-465138">
              <a:buFont typeface="Wingdings" pitchFamily="2" charset="2"/>
              <a:buNone/>
            </a:pPr>
            <a:r>
              <a:rPr lang="en-US" sz="2800" dirty="0"/>
              <a:t>3. Effective treatment attends to the multiple needs of the individual</a:t>
            </a:r>
          </a:p>
          <a:p>
            <a:pPr marL="465138" indent="-465138">
              <a:buFont typeface="Wingdings" pitchFamily="2" charset="2"/>
              <a:buNone/>
            </a:pPr>
            <a:r>
              <a:rPr lang="en-US" sz="2800" dirty="0">
                <a:solidFill>
                  <a:schemeClr val="folHlink"/>
                </a:solidFill>
              </a:rPr>
              <a:t>4. Treatment plans must be assessed and modified continually to meet changing needs</a:t>
            </a:r>
          </a:p>
          <a:p>
            <a:pPr marL="465138" indent="-465138">
              <a:buFont typeface="Wingdings" pitchFamily="2" charset="2"/>
              <a:buNone/>
            </a:pPr>
            <a:r>
              <a:rPr lang="en-US" sz="2800" dirty="0"/>
              <a:t>5. Remaining in treatment for an adequate period of time is critical for treatment effectiveness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0946"/>
                                        </p:tgtEl>
                                        <p:attrNameLst>
                                          <p:attrName>style.visibility</p:attrName>
                                        </p:attrNameLst>
                                      </p:cBhvr>
                                      <p:to>
                                        <p:strVal val="visible"/>
                                      </p:to>
                                    </p:set>
                                    <p:anim calcmode="lin" valueType="num">
                                      <p:cBhvr additive="base">
                                        <p:cTn id="7" dur="500" fill="hold"/>
                                        <p:tgtEl>
                                          <p:spTgt spid="210946"/>
                                        </p:tgtEl>
                                        <p:attrNameLst>
                                          <p:attrName>ppt_x</p:attrName>
                                        </p:attrNameLst>
                                      </p:cBhvr>
                                      <p:tavLst>
                                        <p:tav tm="0">
                                          <p:val>
                                            <p:strVal val="0-#ppt_w/2"/>
                                          </p:val>
                                        </p:tav>
                                        <p:tav tm="100000">
                                          <p:val>
                                            <p:strVal val="#ppt_x"/>
                                          </p:val>
                                        </p:tav>
                                      </p:tavLst>
                                    </p:anim>
                                    <p:anim calcmode="lin" valueType="num">
                                      <p:cBhvr additive="base">
                                        <p:cTn id="8" dur="500" fill="hold"/>
                                        <p:tgtEl>
                                          <p:spTgt spid="2109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0947">
                                            <p:txEl>
                                              <p:pRg st="0" end="0"/>
                                            </p:txEl>
                                          </p:spTgt>
                                        </p:tgtEl>
                                        <p:attrNameLst>
                                          <p:attrName>style.visibility</p:attrName>
                                        </p:attrNameLst>
                                      </p:cBhvr>
                                      <p:to>
                                        <p:strVal val="visible"/>
                                      </p:to>
                                    </p:set>
                                    <p:anim calcmode="lin" valueType="num">
                                      <p:cBhvr additive="base">
                                        <p:cTn id="12" dur="500" fill="hold"/>
                                        <p:tgtEl>
                                          <p:spTgt spid="2109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094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0947">
                                            <p:txEl>
                                              <p:pRg st="1" end="1"/>
                                            </p:txEl>
                                          </p:spTgt>
                                        </p:tgtEl>
                                        <p:attrNameLst>
                                          <p:attrName>style.visibility</p:attrName>
                                        </p:attrNameLst>
                                      </p:cBhvr>
                                      <p:to>
                                        <p:strVal val="visible"/>
                                      </p:to>
                                    </p:set>
                                    <p:anim calcmode="lin" valueType="num">
                                      <p:cBhvr additive="base">
                                        <p:cTn id="17" dur="500" fill="hold"/>
                                        <p:tgtEl>
                                          <p:spTgt spid="21094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0947">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10947">
                                            <p:txEl>
                                              <p:pRg st="2" end="2"/>
                                            </p:txEl>
                                          </p:spTgt>
                                        </p:tgtEl>
                                        <p:attrNameLst>
                                          <p:attrName>style.visibility</p:attrName>
                                        </p:attrNameLst>
                                      </p:cBhvr>
                                      <p:to>
                                        <p:strVal val="visible"/>
                                      </p:to>
                                    </p:set>
                                    <p:anim calcmode="lin" valueType="num">
                                      <p:cBhvr additive="base">
                                        <p:cTn id="22" dur="500" fill="hold"/>
                                        <p:tgtEl>
                                          <p:spTgt spid="21094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0947">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0947">
                                            <p:txEl>
                                              <p:pRg st="3" end="3"/>
                                            </p:txEl>
                                          </p:spTgt>
                                        </p:tgtEl>
                                        <p:attrNameLst>
                                          <p:attrName>style.visibility</p:attrName>
                                        </p:attrNameLst>
                                      </p:cBhvr>
                                      <p:to>
                                        <p:strVal val="visible"/>
                                      </p:to>
                                    </p:set>
                                    <p:anim calcmode="lin" valueType="num">
                                      <p:cBhvr additive="base">
                                        <p:cTn id="27" dur="500" fill="hold"/>
                                        <p:tgtEl>
                                          <p:spTgt spid="21094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0947">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10947">
                                            <p:txEl>
                                              <p:pRg st="4" end="4"/>
                                            </p:txEl>
                                          </p:spTgt>
                                        </p:tgtEl>
                                        <p:attrNameLst>
                                          <p:attrName>style.visibility</p:attrName>
                                        </p:attrNameLst>
                                      </p:cBhvr>
                                      <p:to>
                                        <p:strVal val="visible"/>
                                      </p:to>
                                    </p:set>
                                    <p:anim calcmode="lin" valueType="num">
                                      <p:cBhvr additive="base">
                                        <p:cTn id="32" dur="500" fill="hold"/>
                                        <p:tgtEl>
                                          <p:spTgt spid="21094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09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p:bldP spid="21094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0" y="0"/>
            <a:ext cx="9372600" cy="1143000"/>
          </a:xfrm>
        </p:spPr>
        <p:txBody>
          <a:bodyPr/>
          <a:lstStyle/>
          <a:p>
            <a:pPr algn="ctr"/>
            <a:r>
              <a:rPr lang="en-US" b="1" dirty="0"/>
              <a:t>Principles of Effective Treatment</a:t>
            </a:r>
          </a:p>
        </p:txBody>
      </p:sp>
      <p:sp>
        <p:nvSpPr>
          <p:cNvPr id="211971" name="Rectangle 3"/>
          <p:cNvSpPr>
            <a:spLocks noGrp="1" noChangeArrowheads="1"/>
          </p:cNvSpPr>
          <p:nvPr>
            <p:ph idx="1"/>
          </p:nvPr>
        </p:nvSpPr>
        <p:spPr>
          <a:xfrm>
            <a:off x="1828800" y="1143000"/>
            <a:ext cx="7010400" cy="4495800"/>
          </a:xfrm>
        </p:spPr>
        <p:txBody>
          <a:bodyPr>
            <a:normAutofit fontScale="92500" lnSpcReduction="10000"/>
          </a:bodyPr>
          <a:lstStyle/>
          <a:p>
            <a:pPr marL="973138" indent="-625475">
              <a:buFont typeface="Wingdings" pitchFamily="2" charset="2"/>
              <a:buNone/>
            </a:pPr>
            <a:r>
              <a:rPr lang="en-US" sz="2800" dirty="0"/>
              <a:t>6.   Counseling and other behavioral therapies are critical components of effective treatment</a:t>
            </a:r>
          </a:p>
          <a:p>
            <a:pPr marL="973138" indent="-625475">
              <a:buFont typeface="Wingdings" pitchFamily="2" charset="2"/>
              <a:buNone/>
            </a:pPr>
            <a:r>
              <a:rPr lang="en-US" sz="2800" dirty="0">
                <a:solidFill>
                  <a:schemeClr val="folHlink"/>
                </a:solidFill>
              </a:rPr>
              <a:t>7.   Medications are an important element of treatment for many patients</a:t>
            </a:r>
          </a:p>
          <a:p>
            <a:pPr marL="973138" indent="-625475">
              <a:buFont typeface="Wingdings" pitchFamily="2" charset="2"/>
              <a:buNone/>
            </a:pPr>
            <a:r>
              <a:rPr lang="en-US" sz="2800" dirty="0"/>
              <a:t>8.   Co-existing disorders should be treated in an integrated way</a:t>
            </a:r>
          </a:p>
          <a:p>
            <a:pPr marL="973138" indent="-625475">
              <a:buFont typeface="Wingdings" pitchFamily="2" charset="2"/>
              <a:buNone/>
            </a:pPr>
            <a:r>
              <a:rPr lang="en-US" sz="2800" dirty="0">
                <a:solidFill>
                  <a:schemeClr val="folHlink"/>
                </a:solidFill>
              </a:rPr>
              <a:t>9.   Medical </a:t>
            </a:r>
            <a:r>
              <a:rPr lang="en-US" sz="2800" dirty="0" err="1">
                <a:solidFill>
                  <a:schemeClr val="folHlink"/>
                </a:solidFill>
              </a:rPr>
              <a:t>detox</a:t>
            </a:r>
            <a:r>
              <a:rPr lang="en-US" sz="2800" dirty="0">
                <a:solidFill>
                  <a:schemeClr val="folHlink"/>
                </a:solidFill>
              </a:rPr>
              <a:t> is only the first stage of treatment</a:t>
            </a:r>
          </a:p>
          <a:p>
            <a:pPr marL="973138" indent="-625475">
              <a:buFont typeface="Wingdings" pitchFamily="2" charset="2"/>
              <a:buNone/>
            </a:pPr>
            <a:r>
              <a:rPr lang="en-US" sz="2800" dirty="0"/>
              <a:t>10. Treatment does not need to be voluntary to be effective</a:t>
            </a:r>
          </a:p>
          <a:p>
            <a:pPr marL="973138" indent="-625475">
              <a:buClr>
                <a:schemeClr val="tx2"/>
              </a:buClr>
              <a:buFont typeface="Wingdings" pitchFamily="2" charset="2"/>
              <a:buNone/>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1970"/>
                                        </p:tgtEl>
                                        <p:attrNameLst>
                                          <p:attrName>style.visibility</p:attrName>
                                        </p:attrNameLst>
                                      </p:cBhvr>
                                      <p:to>
                                        <p:strVal val="visible"/>
                                      </p:to>
                                    </p:set>
                                    <p:anim calcmode="lin" valueType="num">
                                      <p:cBhvr additive="base">
                                        <p:cTn id="7" dur="500" fill="hold"/>
                                        <p:tgtEl>
                                          <p:spTgt spid="211970"/>
                                        </p:tgtEl>
                                        <p:attrNameLst>
                                          <p:attrName>ppt_x</p:attrName>
                                        </p:attrNameLst>
                                      </p:cBhvr>
                                      <p:tavLst>
                                        <p:tav tm="0">
                                          <p:val>
                                            <p:strVal val="0-#ppt_w/2"/>
                                          </p:val>
                                        </p:tav>
                                        <p:tav tm="100000">
                                          <p:val>
                                            <p:strVal val="#ppt_x"/>
                                          </p:val>
                                        </p:tav>
                                      </p:tavLst>
                                    </p:anim>
                                    <p:anim calcmode="lin" valueType="num">
                                      <p:cBhvr additive="base">
                                        <p:cTn id="8" dur="500" fill="hold"/>
                                        <p:tgtEl>
                                          <p:spTgt spid="2119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1971">
                                            <p:txEl>
                                              <p:pRg st="0" end="0"/>
                                            </p:txEl>
                                          </p:spTgt>
                                        </p:tgtEl>
                                        <p:attrNameLst>
                                          <p:attrName>style.visibility</p:attrName>
                                        </p:attrNameLst>
                                      </p:cBhvr>
                                      <p:to>
                                        <p:strVal val="visible"/>
                                      </p:to>
                                    </p:set>
                                    <p:anim calcmode="lin" valueType="num">
                                      <p:cBhvr additive="base">
                                        <p:cTn id="12" dur="500" fill="hold"/>
                                        <p:tgtEl>
                                          <p:spTgt spid="21197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1971">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1971">
                                            <p:txEl>
                                              <p:pRg st="1" end="1"/>
                                            </p:txEl>
                                          </p:spTgt>
                                        </p:tgtEl>
                                        <p:attrNameLst>
                                          <p:attrName>style.visibility</p:attrName>
                                        </p:attrNameLst>
                                      </p:cBhvr>
                                      <p:to>
                                        <p:strVal val="visible"/>
                                      </p:to>
                                    </p:set>
                                    <p:anim calcmode="lin" valueType="num">
                                      <p:cBhvr additive="base">
                                        <p:cTn id="17" dur="500" fill="hold"/>
                                        <p:tgtEl>
                                          <p:spTgt spid="21197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1971">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11971">
                                            <p:txEl>
                                              <p:pRg st="2" end="2"/>
                                            </p:txEl>
                                          </p:spTgt>
                                        </p:tgtEl>
                                        <p:attrNameLst>
                                          <p:attrName>style.visibility</p:attrName>
                                        </p:attrNameLst>
                                      </p:cBhvr>
                                      <p:to>
                                        <p:strVal val="visible"/>
                                      </p:to>
                                    </p:set>
                                    <p:anim calcmode="lin" valueType="num">
                                      <p:cBhvr additive="base">
                                        <p:cTn id="22" dur="500" fill="hold"/>
                                        <p:tgtEl>
                                          <p:spTgt spid="21197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1971">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1971">
                                            <p:txEl>
                                              <p:pRg st="3" end="3"/>
                                            </p:txEl>
                                          </p:spTgt>
                                        </p:tgtEl>
                                        <p:attrNameLst>
                                          <p:attrName>style.visibility</p:attrName>
                                        </p:attrNameLst>
                                      </p:cBhvr>
                                      <p:to>
                                        <p:strVal val="visible"/>
                                      </p:to>
                                    </p:set>
                                    <p:anim calcmode="lin" valueType="num">
                                      <p:cBhvr additive="base">
                                        <p:cTn id="27" dur="500" fill="hold"/>
                                        <p:tgtEl>
                                          <p:spTgt spid="21197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1971">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11971">
                                            <p:txEl>
                                              <p:pRg st="4" end="4"/>
                                            </p:txEl>
                                          </p:spTgt>
                                        </p:tgtEl>
                                        <p:attrNameLst>
                                          <p:attrName>style.visibility</p:attrName>
                                        </p:attrNameLst>
                                      </p:cBhvr>
                                      <p:to>
                                        <p:strVal val="visible"/>
                                      </p:to>
                                    </p:set>
                                    <p:anim calcmode="lin" valueType="num">
                                      <p:cBhvr additive="base">
                                        <p:cTn id="32" dur="500" fill="hold"/>
                                        <p:tgtEl>
                                          <p:spTgt spid="211971">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19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p:bldP spid="2119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0"/>
            <a:ext cx="8229600" cy="1143000"/>
          </a:xfrm>
        </p:spPr>
        <p:txBody>
          <a:bodyPr/>
          <a:lstStyle/>
          <a:p>
            <a:r>
              <a:rPr lang="en-US" b="1" dirty="0"/>
              <a:t>Big Picture Goals</a:t>
            </a:r>
          </a:p>
        </p:txBody>
      </p:sp>
      <p:sp>
        <p:nvSpPr>
          <p:cNvPr id="90115" name="Rectangle 3"/>
          <p:cNvSpPr>
            <a:spLocks noGrp="1" noChangeArrowheads="1"/>
          </p:cNvSpPr>
          <p:nvPr>
            <p:ph idx="1"/>
          </p:nvPr>
        </p:nvSpPr>
        <p:spPr>
          <a:xfrm>
            <a:off x="381000" y="1143000"/>
            <a:ext cx="8305800" cy="4572000"/>
          </a:xfrm>
        </p:spPr>
        <p:txBody>
          <a:bodyPr>
            <a:normAutofit lnSpcReduction="10000"/>
          </a:bodyPr>
          <a:lstStyle/>
          <a:p>
            <a:pPr algn="just"/>
            <a:r>
              <a:rPr lang="en-US" dirty="0"/>
              <a:t>To build a new breed of faith-based organizations </a:t>
            </a:r>
            <a:r>
              <a:rPr lang="en-US" dirty="0" smtClean="0"/>
              <a:t>and </a:t>
            </a:r>
            <a:r>
              <a:rPr lang="en-US" dirty="0"/>
              <a:t>churches </a:t>
            </a:r>
            <a:r>
              <a:rPr lang="en-US" dirty="0" smtClean="0"/>
              <a:t>in South LA through “</a:t>
            </a:r>
            <a:r>
              <a:rPr lang="en-US" dirty="0"/>
              <a:t>developmental technical assistance” to guide their growth and development. </a:t>
            </a:r>
            <a:endParaRPr lang="en-US" dirty="0" smtClean="0"/>
          </a:p>
          <a:p>
            <a:pPr algn="just"/>
            <a:r>
              <a:rPr lang="en-US" dirty="0" smtClean="0"/>
              <a:t>In </a:t>
            </a:r>
            <a:r>
              <a:rPr lang="en-US" dirty="0"/>
              <a:t>order to become providers of health and human services in their community FBOs must understand the </a:t>
            </a:r>
            <a:r>
              <a:rPr lang="en-US" sz="3600" b="1" u="sng" dirty="0"/>
              <a:t>rules </a:t>
            </a:r>
            <a:r>
              <a:rPr lang="en-US" dirty="0" smtClean="0"/>
              <a:t>o</a:t>
            </a:r>
            <a:r>
              <a:rPr lang="en-US" dirty="0" smtClean="0"/>
              <a:t>f </a:t>
            </a:r>
            <a:r>
              <a:rPr lang="en-US" dirty="0"/>
              <a:t>non-profit </a:t>
            </a:r>
            <a:r>
              <a:rPr lang="en-US" dirty="0" smtClean="0"/>
              <a:t>business and evidenced based programming in AOD services/counseling.</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idx="1"/>
          </p:nvPr>
        </p:nvSpPr>
        <p:spPr>
          <a:xfrm>
            <a:off x="1752600" y="990600"/>
            <a:ext cx="7010400" cy="4953000"/>
          </a:xfrm>
        </p:spPr>
        <p:txBody>
          <a:bodyPr>
            <a:normAutofit/>
          </a:bodyPr>
          <a:lstStyle/>
          <a:p>
            <a:pPr marL="609600" indent="-609600">
              <a:buFont typeface="Wingdings" pitchFamily="2" charset="2"/>
              <a:buNone/>
            </a:pPr>
            <a:r>
              <a:rPr lang="en-US" sz="2800" dirty="0"/>
              <a:t>11. Possible drug use during treatment must be monitored continuously</a:t>
            </a:r>
          </a:p>
          <a:p>
            <a:pPr marL="609600" indent="-609600">
              <a:buFont typeface="Wingdings" pitchFamily="2" charset="2"/>
              <a:buNone/>
            </a:pPr>
            <a:r>
              <a:rPr lang="en-US" sz="2800" dirty="0">
                <a:solidFill>
                  <a:schemeClr val="folHlink"/>
                </a:solidFill>
              </a:rPr>
              <a:t>12. Treatment programs should assess for HIV/AIDS, Hepatitis B &amp; C, Tuberculosis and other infectious diseases and help clients modify at-risk behaviors</a:t>
            </a:r>
          </a:p>
          <a:p>
            <a:pPr marL="609600" indent="-609600">
              <a:buFont typeface="Wingdings" pitchFamily="2" charset="2"/>
              <a:buNone/>
            </a:pPr>
            <a:r>
              <a:rPr lang="en-US" sz="2800" dirty="0"/>
              <a:t>13. Recovery can be a long-term process and frequently requires multiple episodes of treatment</a:t>
            </a:r>
          </a:p>
          <a:p>
            <a:pPr marL="609600" indent="-609600">
              <a:buClr>
                <a:schemeClr val="tx2"/>
              </a:buClr>
              <a:buFontTx/>
              <a:buNone/>
            </a:pPr>
            <a:endParaRPr lang="en-US" sz="1800" dirty="0"/>
          </a:p>
          <a:p>
            <a:pPr marL="609600" indent="-609600">
              <a:buClr>
                <a:schemeClr val="tx2"/>
              </a:buClr>
              <a:buFontTx/>
              <a:buNone/>
            </a:pPr>
            <a:r>
              <a:rPr lang="en-US" sz="1800" dirty="0">
                <a:solidFill>
                  <a:srgbClr val="CCECFF"/>
                </a:solidFill>
              </a:rPr>
              <a:t>- NIDA (1999) </a:t>
            </a:r>
            <a:r>
              <a:rPr lang="en-US" sz="1800" i="1" dirty="0">
                <a:solidFill>
                  <a:srgbClr val="CCECFF"/>
                </a:solidFill>
              </a:rPr>
              <a:t>Principles of Drug Addiction Treatment</a:t>
            </a:r>
            <a:r>
              <a:rPr lang="en-US" sz="2800" dirty="0"/>
              <a:t> </a:t>
            </a:r>
          </a:p>
        </p:txBody>
      </p:sp>
      <p:sp>
        <p:nvSpPr>
          <p:cNvPr id="212997" name="Rectangle 5"/>
          <p:cNvSpPr>
            <a:spLocks noChangeArrowheads="1"/>
          </p:cNvSpPr>
          <p:nvPr/>
        </p:nvSpPr>
        <p:spPr bwMode="auto">
          <a:xfrm>
            <a:off x="0" y="152400"/>
            <a:ext cx="9372600" cy="1143000"/>
          </a:xfrm>
          <a:prstGeom prst="rect">
            <a:avLst/>
          </a:prstGeom>
          <a:noFill/>
          <a:ln w="9525">
            <a:noFill/>
            <a:miter lim="800000"/>
            <a:headEnd/>
            <a:tailEnd/>
          </a:ln>
          <a:effectLst/>
        </p:spPr>
        <p:txBody>
          <a:bodyPr anchor="ctr"/>
          <a:lstStyle/>
          <a:p>
            <a:pPr algn="ctr"/>
            <a:r>
              <a:rPr lang="en-US" sz="4400" b="1" dirty="0">
                <a:solidFill>
                  <a:schemeClr val="folHlink"/>
                </a:solidFill>
              </a:rPr>
              <a:t>Principles of Effective Treatment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2997"/>
                                        </p:tgtEl>
                                        <p:attrNameLst>
                                          <p:attrName>style.visibility</p:attrName>
                                        </p:attrNameLst>
                                      </p:cBhvr>
                                      <p:to>
                                        <p:strVal val="visible"/>
                                      </p:to>
                                    </p:set>
                                    <p:anim calcmode="lin" valueType="num">
                                      <p:cBhvr additive="base">
                                        <p:cTn id="7" dur="500" fill="hold"/>
                                        <p:tgtEl>
                                          <p:spTgt spid="212997"/>
                                        </p:tgtEl>
                                        <p:attrNameLst>
                                          <p:attrName>ppt_x</p:attrName>
                                        </p:attrNameLst>
                                      </p:cBhvr>
                                      <p:tavLst>
                                        <p:tav tm="0">
                                          <p:val>
                                            <p:strVal val="0-#ppt_w/2"/>
                                          </p:val>
                                        </p:tav>
                                        <p:tav tm="100000">
                                          <p:val>
                                            <p:strVal val="#ppt_x"/>
                                          </p:val>
                                        </p:tav>
                                      </p:tavLst>
                                    </p:anim>
                                    <p:anim calcmode="lin" valueType="num">
                                      <p:cBhvr additive="base">
                                        <p:cTn id="8" dur="500" fill="hold"/>
                                        <p:tgtEl>
                                          <p:spTgt spid="21299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2995">
                                            <p:txEl>
                                              <p:pRg st="0" end="0"/>
                                            </p:txEl>
                                          </p:spTgt>
                                        </p:tgtEl>
                                        <p:attrNameLst>
                                          <p:attrName>style.visibility</p:attrName>
                                        </p:attrNameLst>
                                      </p:cBhvr>
                                      <p:to>
                                        <p:strVal val="visible"/>
                                      </p:to>
                                    </p:set>
                                    <p:anim calcmode="lin" valueType="num">
                                      <p:cBhvr additive="base">
                                        <p:cTn id="12" dur="500" fill="hold"/>
                                        <p:tgtEl>
                                          <p:spTgt spid="21299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299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2995">
                                            <p:txEl>
                                              <p:pRg st="1" end="1"/>
                                            </p:txEl>
                                          </p:spTgt>
                                        </p:tgtEl>
                                        <p:attrNameLst>
                                          <p:attrName>style.visibility</p:attrName>
                                        </p:attrNameLst>
                                      </p:cBhvr>
                                      <p:to>
                                        <p:strVal val="visible"/>
                                      </p:to>
                                    </p:set>
                                    <p:anim calcmode="lin" valueType="num">
                                      <p:cBhvr additive="base">
                                        <p:cTn id="17" dur="500" fill="hold"/>
                                        <p:tgtEl>
                                          <p:spTgt spid="21299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299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12995">
                                            <p:txEl>
                                              <p:pRg st="2" end="2"/>
                                            </p:txEl>
                                          </p:spTgt>
                                        </p:tgtEl>
                                        <p:attrNameLst>
                                          <p:attrName>style.visibility</p:attrName>
                                        </p:attrNameLst>
                                      </p:cBhvr>
                                      <p:to>
                                        <p:strVal val="visible"/>
                                      </p:to>
                                    </p:set>
                                    <p:anim calcmode="lin" valueType="num">
                                      <p:cBhvr additive="base">
                                        <p:cTn id="22" dur="500" fill="hold"/>
                                        <p:tgtEl>
                                          <p:spTgt spid="21299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299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2995">
                                            <p:txEl>
                                              <p:pRg st="4" end="4"/>
                                            </p:txEl>
                                          </p:spTgt>
                                        </p:tgtEl>
                                        <p:attrNameLst>
                                          <p:attrName>style.visibility</p:attrName>
                                        </p:attrNameLst>
                                      </p:cBhvr>
                                      <p:to>
                                        <p:strVal val="visible"/>
                                      </p:to>
                                    </p:set>
                                    <p:anim calcmode="lin" valueType="num">
                                      <p:cBhvr additive="base">
                                        <p:cTn id="27" dur="500" fill="hold"/>
                                        <p:tgtEl>
                                          <p:spTgt spid="2129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29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p:bldP spid="21299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1676400" y="228600"/>
            <a:ext cx="6629400" cy="830997"/>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r>
              <a:rPr lang="en-US" sz="4800" b="1" dirty="0" smtClean="0">
                <a:solidFill>
                  <a:srgbClr val="92D050"/>
                </a:solidFill>
                <a:latin typeface="Arial" charset="0"/>
              </a:rPr>
              <a:t>Get Over the Barriers!</a:t>
            </a:r>
            <a:endParaRPr lang="en-US" sz="4800" b="1" dirty="0">
              <a:solidFill>
                <a:srgbClr val="92D050"/>
              </a:solidFill>
              <a:latin typeface="Arial" charset="0"/>
            </a:endParaRPr>
          </a:p>
        </p:txBody>
      </p:sp>
      <p:sp>
        <p:nvSpPr>
          <p:cNvPr id="163843" name="Rectangle 3"/>
          <p:cNvSpPr>
            <a:spLocks noChangeArrowheads="1"/>
          </p:cNvSpPr>
          <p:nvPr/>
        </p:nvSpPr>
        <p:spPr bwMode="auto">
          <a:xfrm>
            <a:off x="838200" y="1295400"/>
            <a:ext cx="7315200" cy="4837113"/>
          </a:xfrm>
          <a:prstGeom prst="rect">
            <a:avLst/>
          </a:prstGeom>
          <a:noFill/>
          <a:ln w="9525">
            <a:noFill/>
            <a:miter lim="800000"/>
            <a:headEnd/>
            <a:tailEnd/>
          </a:ln>
          <a:effectLst/>
        </p:spPr>
        <p:txBody>
          <a:bodyPr wrap="square">
            <a:spAutoFit/>
          </a:bodyPr>
          <a:lstStyle/>
          <a:p>
            <a:pPr>
              <a:spcBef>
                <a:spcPct val="50000"/>
              </a:spcBef>
              <a:buClr>
                <a:schemeClr val="bg1"/>
              </a:buClr>
              <a:buFontTx/>
              <a:buChar char="•"/>
            </a:pPr>
            <a:r>
              <a:rPr lang="en-US" sz="3600" dirty="0">
                <a:effectLst>
                  <a:outerShdw blurRad="38100" dist="38100" dir="2700000" algn="tl">
                    <a:srgbClr val="C0C0C0"/>
                  </a:outerShdw>
                </a:effectLst>
                <a:latin typeface="Arial" charset="0"/>
              </a:rPr>
              <a:t> </a:t>
            </a:r>
            <a:r>
              <a:rPr lang="en-US" sz="3600" b="0" dirty="0">
                <a:latin typeface="Arial" charset="0"/>
              </a:rPr>
              <a:t>Administrative philosophy </a:t>
            </a:r>
          </a:p>
          <a:p>
            <a:pPr>
              <a:spcBef>
                <a:spcPct val="50000"/>
              </a:spcBef>
              <a:buClr>
                <a:schemeClr val="bg1"/>
              </a:buClr>
              <a:buFontTx/>
              <a:buChar char="•"/>
            </a:pPr>
            <a:r>
              <a:rPr lang="en-US" sz="3600" b="0" dirty="0">
                <a:latin typeface="Arial" charset="0"/>
              </a:rPr>
              <a:t> Organizational policy </a:t>
            </a:r>
          </a:p>
          <a:p>
            <a:pPr>
              <a:spcBef>
                <a:spcPct val="50000"/>
              </a:spcBef>
              <a:buClr>
                <a:schemeClr val="bg1"/>
              </a:buClr>
              <a:buFontTx/>
              <a:buChar char="•"/>
            </a:pPr>
            <a:r>
              <a:rPr lang="en-US" sz="3600" b="0" dirty="0">
                <a:latin typeface="Arial" charset="0"/>
              </a:rPr>
              <a:t> System structure</a:t>
            </a:r>
          </a:p>
          <a:p>
            <a:pPr>
              <a:spcBef>
                <a:spcPct val="50000"/>
              </a:spcBef>
              <a:buClr>
                <a:schemeClr val="bg1"/>
              </a:buClr>
              <a:buFontTx/>
              <a:buChar char="•"/>
            </a:pPr>
            <a:r>
              <a:rPr lang="en-US" sz="3600" b="0" dirty="0">
                <a:latin typeface="Arial" charset="0"/>
              </a:rPr>
              <a:t> Unclear literature</a:t>
            </a:r>
          </a:p>
          <a:p>
            <a:pPr>
              <a:spcBef>
                <a:spcPct val="50000"/>
              </a:spcBef>
              <a:buClr>
                <a:schemeClr val="bg1"/>
              </a:buClr>
              <a:buFontTx/>
              <a:buChar char="•"/>
            </a:pPr>
            <a:r>
              <a:rPr lang="en-US" sz="3600" b="0" dirty="0">
                <a:latin typeface="Arial" charset="0"/>
              </a:rPr>
              <a:t> Agency staff</a:t>
            </a:r>
          </a:p>
          <a:p>
            <a:pPr>
              <a:spcBef>
                <a:spcPct val="50000"/>
              </a:spcBef>
              <a:buClr>
                <a:schemeClr val="bg1"/>
              </a:buClr>
              <a:buFontTx/>
              <a:buChar char="•"/>
            </a:pPr>
            <a:r>
              <a:rPr lang="en-US" sz="3600" b="0" dirty="0">
                <a:latin typeface="Arial" charset="0"/>
              </a:rPr>
              <a:t> Client population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3842">
                                            <p:txEl>
                                              <p:pRg st="0" end="0"/>
                                            </p:txEl>
                                          </p:spTgt>
                                        </p:tgtEl>
                                        <p:attrNameLst>
                                          <p:attrName>style.visibility</p:attrName>
                                        </p:attrNameLst>
                                      </p:cBhvr>
                                      <p:to>
                                        <p:strVal val="visible"/>
                                      </p:to>
                                    </p:set>
                                    <p:anim calcmode="lin" valueType="num">
                                      <p:cBhvr additive="base">
                                        <p:cTn id="7" dur="500" fill="hold"/>
                                        <p:tgtEl>
                                          <p:spTgt spid="163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nodeType="afterEffect">
                                  <p:stCondLst>
                                    <p:cond delay="0"/>
                                  </p:stCondLst>
                                  <p:childTnLst>
                                    <p:set>
                                      <p:cBhvr>
                                        <p:cTn id="11" dur="1" fill="hold">
                                          <p:stCondLst>
                                            <p:cond delay="0"/>
                                          </p:stCondLst>
                                        </p:cTn>
                                        <p:tgtEl>
                                          <p:spTgt spid="163843">
                                            <p:txEl>
                                              <p:pRg st="0" end="0"/>
                                            </p:txEl>
                                          </p:spTgt>
                                        </p:tgtEl>
                                        <p:attrNameLst>
                                          <p:attrName>style.visibility</p:attrName>
                                        </p:attrNameLst>
                                      </p:cBhvr>
                                      <p:to>
                                        <p:strVal val="visible"/>
                                      </p:to>
                                    </p:set>
                                    <p:animEffect transition="in" filter="box(in)">
                                      <p:cBhvr>
                                        <p:cTn id="12" dur="500"/>
                                        <p:tgtEl>
                                          <p:spTgt spid="163843">
                                            <p:txEl>
                                              <p:pRg st="0" end="0"/>
                                            </p:txEl>
                                          </p:spTgt>
                                        </p:tgtEl>
                                      </p:cBhvr>
                                    </p:animEffect>
                                  </p:childTnLst>
                                </p:cTn>
                              </p:par>
                            </p:childTnLst>
                          </p:cTn>
                        </p:par>
                        <p:par>
                          <p:cTn id="13" fill="hold">
                            <p:stCondLst>
                              <p:cond delay="1000"/>
                            </p:stCondLst>
                            <p:childTnLst>
                              <p:par>
                                <p:cTn id="14" presetID="4" presetClass="entr" presetSubtype="16" fill="hold" nodeType="afterEffect">
                                  <p:stCondLst>
                                    <p:cond delay="0"/>
                                  </p:stCondLst>
                                  <p:childTnLst>
                                    <p:set>
                                      <p:cBhvr>
                                        <p:cTn id="15" dur="1" fill="hold">
                                          <p:stCondLst>
                                            <p:cond delay="0"/>
                                          </p:stCondLst>
                                        </p:cTn>
                                        <p:tgtEl>
                                          <p:spTgt spid="163843">
                                            <p:txEl>
                                              <p:pRg st="1" end="1"/>
                                            </p:txEl>
                                          </p:spTgt>
                                        </p:tgtEl>
                                        <p:attrNameLst>
                                          <p:attrName>style.visibility</p:attrName>
                                        </p:attrNameLst>
                                      </p:cBhvr>
                                      <p:to>
                                        <p:strVal val="visible"/>
                                      </p:to>
                                    </p:set>
                                    <p:animEffect transition="in" filter="box(in)">
                                      <p:cBhvr>
                                        <p:cTn id="16" dur="500"/>
                                        <p:tgtEl>
                                          <p:spTgt spid="163843">
                                            <p:txEl>
                                              <p:pRg st="1" end="1"/>
                                            </p:txEl>
                                          </p:spTgt>
                                        </p:tgtEl>
                                      </p:cBhvr>
                                    </p:animEffect>
                                  </p:childTnLst>
                                </p:cTn>
                              </p:par>
                            </p:childTnLst>
                          </p:cTn>
                        </p:par>
                        <p:par>
                          <p:cTn id="17" fill="hold">
                            <p:stCondLst>
                              <p:cond delay="1500"/>
                            </p:stCondLst>
                            <p:childTnLst>
                              <p:par>
                                <p:cTn id="18" presetID="4" presetClass="entr" presetSubtype="16" fill="hold" nodeType="afterEffect">
                                  <p:stCondLst>
                                    <p:cond delay="0"/>
                                  </p:stCondLst>
                                  <p:childTnLst>
                                    <p:set>
                                      <p:cBhvr>
                                        <p:cTn id="19" dur="1" fill="hold">
                                          <p:stCondLst>
                                            <p:cond delay="0"/>
                                          </p:stCondLst>
                                        </p:cTn>
                                        <p:tgtEl>
                                          <p:spTgt spid="163843">
                                            <p:txEl>
                                              <p:pRg st="2" end="2"/>
                                            </p:txEl>
                                          </p:spTgt>
                                        </p:tgtEl>
                                        <p:attrNameLst>
                                          <p:attrName>style.visibility</p:attrName>
                                        </p:attrNameLst>
                                      </p:cBhvr>
                                      <p:to>
                                        <p:strVal val="visible"/>
                                      </p:to>
                                    </p:set>
                                    <p:animEffect transition="in" filter="box(in)">
                                      <p:cBhvr>
                                        <p:cTn id="20" dur="500"/>
                                        <p:tgtEl>
                                          <p:spTgt spid="163843">
                                            <p:txEl>
                                              <p:pRg st="2" end="2"/>
                                            </p:txEl>
                                          </p:spTgt>
                                        </p:tgtEl>
                                      </p:cBhvr>
                                    </p:animEffect>
                                  </p:childTnLst>
                                </p:cTn>
                              </p:par>
                            </p:childTnLst>
                          </p:cTn>
                        </p:par>
                        <p:par>
                          <p:cTn id="21" fill="hold">
                            <p:stCondLst>
                              <p:cond delay="2000"/>
                            </p:stCondLst>
                            <p:childTnLst>
                              <p:par>
                                <p:cTn id="22" presetID="4" presetClass="entr" presetSubtype="16" fill="hold" nodeType="afterEffect">
                                  <p:stCondLst>
                                    <p:cond delay="0"/>
                                  </p:stCondLst>
                                  <p:childTnLst>
                                    <p:set>
                                      <p:cBhvr>
                                        <p:cTn id="23" dur="1" fill="hold">
                                          <p:stCondLst>
                                            <p:cond delay="0"/>
                                          </p:stCondLst>
                                        </p:cTn>
                                        <p:tgtEl>
                                          <p:spTgt spid="163843">
                                            <p:txEl>
                                              <p:pRg st="3" end="3"/>
                                            </p:txEl>
                                          </p:spTgt>
                                        </p:tgtEl>
                                        <p:attrNameLst>
                                          <p:attrName>style.visibility</p:attrName>
                                        </p:attrNameLst>
                                      </p:cBhvr>
                                      <p:to>
                                        <p:strVal val="visible"/>
                                      </p:to>
                                    </p:set>
                                    <p:animEffect transition="in" filter="box(in)">
                                      <p:cBhvr>
                                        <p:cTn id="24" dur="500"/>
                                        <p:tgtEl>
                                          <p:spTgt spid="163843">
                                            <p:txEl>
                                              <p:pRg st="3" end="3"/>
                                            </p:txEl>
                                          </p:spTgt>
                                        </p:tgtEl>
                                      </p:cBhvr>
                                    </p:animEffect>
                                  </p:childTnLst>
                                </p:cTn>
                              </p:par>
                            </p:childTnLst>
                          </p:cTn>
                        </p:par>
                        <p:par>
                          <p:cTn id="25" fill="hold">
                            <p:stCondLst>
                              <p:cond delay="2500"/>
                            </p:stCondLst>
                            <p:childTnLst>
                              <p:par>
                                <p:cTn id="26" presetID="4" presetClass="entr" presetSubtype="16" fill="hold" nodeType="afterEffect">
                                  <p:stCondLst>
                                    <p:cond delay="0"/>
                                  </p:stCondLst>
                                  <p:childTnLst>
                                    <p:set>
                                      <p:cBhvr>
                                        <p:cTn id="27" dur="1" fill="hold">
                                          <p:stCondLst>
                                            <p:cond delay="0"/>
                                          </p:stCondLst>
                                        </p:cTn>
                                        <p:tgtEl>
                                          <p:spTgt spid="163843">
                                            <p:txEl>
                                              <p:pRg st="4" end="4"/>
                                            </p:txEl>
                                          </p:spTgt>
                                        </p:tgtEl>
                                        <p:attrNameLst>
                                          <p:attrName>style.visibility</p:attrName>
                                        </p:attrNameLst>
                                      </p:cBhvr>
                                      <p:to>
                                        <p:strVal val="visible"/>
                                      </p:to>
                                    </p:set>
                                    <p:animEffect transition="in" filter="box(in)">
                                      <p:cBhvr>
                                        <p:cTn id="28" dur="500"/>
                                        <p:tgtEl>
                                          <p:spTgt spid="163843">
                                            <p:txEl>
                                              <p:pRg st="4" end="4"/>
                                            </p:txEl>
                                          </p:spTgt>
                                        </p:tgtEl>
                                      </p:cBhvr>
                                    </p:animEffect>
                                  </p:childTnLst>
                                </p:cTn>
                              </p:par>
                            </p:childTnLst>
                          </p:cTn>
                        </p:par>
                        <p:par>
                          <p:cTn id="29" fill="hold">
                            <p:stCondLst>
                              <p:cond delay="3000"/>
                            </p:stCondLst>
                            <p:childTnLst>
                              <p:par>
                                <p:cTn id="30" presetID="4" presetClass="entr" presetSubtype="16" fill="hold" nodeType="afterEffect">
                                  <p:stCondLst>
                                    <p:cond delay="0"/>
                                  </p:stCondLst>
                                  <p:childTnLst>
                                    <p:set>
                                      <p:cBhvr>
                                        <p:cTn id="31" dur="1" fill="hold">
                                          <p:stCondLst>
                                            <p:cond delay="0"/>
                                          </p:stCondLst>
                                        </p:cTn>
                                        <p:tgtEl>
                                          <p:spTgt spid="163843">
                                            <p:txEl>
                                              <p:pRg st="5" end="5"/>
                                            </p:txEl>
                                          </p:spTgt>
                                        </p:tgtEl>
                                        <p:attrNameLst>
                                          <p:attrName>style.visibility</p:attrName>
                                        </p:attrNameLst>
                                      </p:cBhvr>
                                      <p:to>
                                        <p:strVal val="visible"/>
                                      </p:to>
                                    </p:set>
                                    <p:animEffect transition="in" filter="box(in)">
                                      <p:cBhvr>
                                        <p:cTn id="32" dur="500"/>
                                        <p:tgtEl>
                                          <p:spTgt spid="163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609600" y="990600"/>
            <a:ext cx="6934200" cy="4724400"/>
          </a:xfrm>
          <a:prstGeom prst="rect">
            <a:avLst/>
          </a:prstGeom>
          <a:noFill/>
          <a:ln w="9525">
            <a:noFill/>
            <a:miter lim="800000"/>
            <a:headEnd/>
            <a:tailEnd/>
          </a:ln>
          <a:effectLst/>
        </p:spPr>
        <p:txBody>
          <a:bodyPr anchor="ctr"/>
          <a:lstStyle/>
          <a:p>
            <a:endParaRPr lang="en-US" sz="4400" b="0">
              <a:latin typeface="Arial" charset="0"/>
            </a:endParaRPr>
          </a:p>
        </p:txBody>
      </p:sp>
      <p:sp>
        <p:nvSpPr>
          <p:cNvPr id="164867" name="Rectangle 3"/>
          <p:cNvSpPr>
            <a:spLocks noChangeArrowheads="1"/>
          </p:cNvSpPr>
          <p:nvPr/>
        </p:nvSpPr>
        <p:spPr bwMode="auto">
          <a:xfrm>
            <a:off x="990600" y="304800"/>
            <a:ext cx="7543800" cy="4664075"/>
          </a:xfrm>
          <a:prstGeom prst="rect">
            <a:avLst/>
          </a:prstGeom>
          <a:noFill/>
          <a:ln w="9525">
            <a:noFill/>
            <a:miter lim="800000"/>
            <a:headEnd/>
            <a:tailEnd/>
          </a:ln>
          <a:effectLst>
            <a:outerShdw dist="35921" dir="2700000" algn="ctr" rotWithShape="0">
              <a:schemeClr val="folHlink"/>
            </a:outerShdw>
          </a:effectLst>
        </p:spPr>
        <p:txBody>
          <a:bodyPr>
            <a:spAutoFit/>
          </a:bodyPr>
          <a:lstStyle/>
          <a:p>
            <a:pPr eaLnBrk="0" hangingPunct="0"/>
            <a:r>
              <a:rPr lang="en-US" sz="30000" b="0" dirty="0">
                <a:latin typeface="Times New Roman" pitchFamily="18" charset="0"/>
              </a:rPr>
              <a:t>????</a:t>
            </a:r>
          </a:p>
        </p:txBody>
      </p:sp>
      <p:sp>
        <p:nvSpPr>
          <p:cNvPr id="164868" name="Rectangle 4"/>
          <p:cNvSpPr>
            <a:spLocks noGrp="1" noChangeArrowheads="1"/>
          </p:cNvSpPr>
          <p:nvPr>
            <p:ph type="title"/>
          </p:nvPr>
        </p:nvSpPr>
        <p:spPr bwMode="blackWhite">
          <a:xfrm>
            <a:off x="2819400" y="1828800"/>
            <a:ext cx="5638800" cy="1905000"/>
          </a:xfrm>
          <a:noFill/>
          <a:ln>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normAutofit fontScale="90000"/>
          </a:bodyPr>
          <a:lstStyle/>
          <a:p>
            <a:pPr algn="ctr"/>
            <a:r>
              <a:rPr lang="en-US" sz="6000" b="1" dirty="0">
                <a:solidFill>
                  <a:srgbClr val="FF0000"/>
                </a:solidFill>
              </a:rPr>
              <a:t>So, how do you </a:t>
            </a:r>
            <a:br>
              <a:rPr lang="en-US" sz="6000" b="1" dirty="0">
                <a:solidFill>
                  <a:srgbClr val="FF0000"/>
                </a:solidFill>
              </a:rPr>
            </a:br>
            <a:r>
              <a:rPr lang="en-US" sz="6000" b="1" dirty="0">
                <a:solidFill>
                  <a:srgbClr val="FF0000"/>
                </a:solidFill>
              </a:rPr>
              <a:t>decide what to do?</a:t>
            </a:r>
            <a:endParaRPr lang="en-US" b="1" dirty="0">
              <a:solidFill>
                <a:srgbClr val="FF0000"/>
              </a:solidFill>
            </a:endParaRPr>
          </a:p>
        </p:txBody>
      </p:sp>
      <p:pic>
        <p:nvPicPr>
          <p:cNvPr id="164870" name="Picture 6" descr="BD06663_"/>
          <p:cNvPicPr>
            <a:picLocks noChangeAspect="1" noChangeArrowheads="1"/>
          </p:cNvPicPr>
          <p:nvPr/>
        </p:nvPicPr>
        <p:blipFill>
          <a:blip r:embed="rId3" cstate="print"/>
          <a:srcRect/>
          <a:stretch>
            <a:fillRect/>
          </a:stretch>
        </p:blipFill>
        <p:spPr bwMode="auto">
          <a:xfrm>
            <a:off x="457200" y="4114800"/>
            <a:ext cx="2076450" cy="2209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64867"/>
                                        </p:tgtEl>
                                        <p:attrNameLst>
                                          <p:attrName>style.visibility</p:attrName>
                                        </p:attrNameLst>
                                      </p:cBhvr>
                                      <p:to>
                                        <p:strVal val="visible"/>
                                      </p:to>
                                    </p:set>
                                    <p:animEffect transition="in" filter="box(in)">
                                      <p:cBhvr>
                                        <p:cTn id="7" dur="500"/>
                                        <p:tgtEl>
                                          <p:spTgt spid="16486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4868"/>
                                        </p:tgtEl>
                                        <p:attrNameLst>
                                          <p:attrName>style.visibility</p:attrName>
                                        </p:attrNameLst>
                                      </p:cBhvr>
                                      <p:to>
                                        <p:strVal val="visible"/>
                                      </p:to>
                                    </p:set>
                                    <p:anim calcmode="lin" valueType="num">
                                      <p:cBhvr additive="base">
                                        <p:cTn id="11" dur="500" fill="hold"/>
                                        <p:tgtEl>
                                          <p:spTgt spid="164868"/>
                                        </p:tgtEl>
                                        <p:attrNameLst>
                                          <p:attrName>ppt_x</p:attrName>
                                        </p:attrNameLst>
                                      </p:cBhvr>
                                      <p:tavLst>
                                        <p:tav tm="0">
                                          <p:val>
                                            <p:strVal val="#ppt_x"/>
                                          </p:val>
                                        </p:tav>
                                        <p:tav tm="100000">
                                          <p:val>
                                            <p:strVal val="#ppt_x"/>
                                          </p:val>
                                        </p:tav>
                                      </p:tavLst>
                                    </p:anim>
                                    <p:anim calcmode="lin" valueType="num">
                                      <p:cBhvr additive="base">
                                        <p:cTn id="12" dur="500" fill="hold"/>
                                        <p:tgtEl>
                                          <p:spTgt spid="164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autoUpdateAnimBg="0"/>
      <p:bldP spid="16486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0" y="381000"/>
            <a:ext cx="9144000" cy="1219200"/>
          </a:xfrm>
        </p:spPr>
        <p:txBody>
          <a:bodyPr/>
          <a:lstStyle/>
          <a:p>
            <a:pPr algn="ctr"/>
            <a:r>
              <a:rPr lang="en-US" sz="4800" b="1"/>
              <a:t>What Is Our Goal?</a:t>
            </a:r>
            <a:endParaRPr lang="en-US" b="1"/>
          </a:p>
        </p:txBody>
      </p:sp>
      <p:sp>
        <p:nvSpPr>
          <p:cNvPr id="146435" name="Rectangle 3"/>
          <p:cNvSpPr>
            <a:spLocks noGrp="1" noChangeArrowheads="1"/>
          </p:cNvSpPr>
          <p:nvPr>
            <p:ph idx="1"/>
          </p:nvPr>
        </p:nvSpPr>
        <p:spPr>
          <a:xfrm>
            <a:off x="1143000" y="2286000"/>
            <a:ext cx="7391400" cy="2971800"/>
          </a:xfrm>
        </p:spPr>
        <p:txBody>
          <a:bodyPr/>
          <a:lstStyle/>
          <a:p>
            <a:r>
              <a:rPr lang="en-US"/>
              <a:t>To provide persistent, incremental improvements in the quality and effectiveness of substance abuse treatment which results in better quality recovery for more people.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6434"/>
                                        </p:tgtEl>
                                        <p:attrNameLst>
                                          <p:attrName>style.visibility</p:attrName>
                                        </p:attrNameLst>
                                      </p:cBhvr>
                                      <p:to>
                                        <p:strVal val="visible"/>
                                      </p:to>
                                    </p:set>
                                    <p:anim calcmode="lin" valueType="num">
                                      <p:cBhvr additive="base">
                                        <p:cTn id="7" dur="500" fill="hold"/>
                                        <p:tgtEl>
                                          <p:spTgt spid="146434"/>
                                        </p:tgtEl>
                                        <p:attrNameLst>
                                          <p:attrName>ppt_x</p:attrName>
                                        </p:attrNameLst>
                                      </p:cBhvr>
                                      <p:tavLst>
                                        <p:tav tm="0">
                                          <p:val>
                                            <p:strVal val="0-#ppt_w/2"/>
                                          </p:val>
                                        </p:tav>
                                        <p:tav tm="100000">
                                          <p:val>
                                            <p:strVal val="#ppt_x"/>
                                          </p:val>
                                        </p:tav>
                                      </p:tavLst>
                                    </p:anim>
                                    <p:anim calcmode="lin" valueType="num">
                                      <p:cBhvr additive="base">
                                        <p:cTn id="8" dur="500" fill="hold"/>
                                        <p:tgtEl>
                                          <p:spTgt spid="1464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6435">
                                            <p:txEl>
                                              <p:pRg st="0" end="0"/>
                                            </p:txEl>
                                          </p:spTgt>
                                        </p:tgtEl>
                                        <p:attrNameLst>
                                          <p:attrName>style.visibility</p:attrName>
                                        </p:attrNameLst>
                                      </p:cBhvr>
                                      <p:to>
                                        <p:strVal val="visible"/>
                                      </p:to>
                                    </p:set>
                                    <p:anim calcmode="lin" valueType="num">
                                      <p:cBhvr additive="base">
                                        <p:cTn id="12" dur="500" fill="hold"/>
                                        <p:tgtEl>
                                          <p:spTgt spid="1464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64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P spid="14643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4294967295"/>
          </p:nvPr>
        </p:nvSpPr>
        <p:spPr>
          <a:xfrm>
            <a:off x="6553200" y="6248400"/>
            <a:ext cx="1905000" cy="457200"/>
          </a:xfrm>
          <a:prstGeom prst="rect">
            <a:avLst/>
          </a:prstGeom>
        </p:spPr>
        <p:txBody>
          <a:bodyPr/>
          <a:lstStyle/>
          <a:p>
            <a:fld id="{EE8C87FB-5847-4F9A-9289-C1AD775716DA}" type="slidenum">
              <a:rPr lang="en-US"/>
              <a:pPr/>
              <a:t>54</a:t>
            </a:fld>
            <a:endParaRPr lang="en-US"/>
          </a:p>
        </p:txBody>
      </p:sp>
      <p:sp>
        <p:nvSpPr>
          <p:cNvPr id="157698" name="Rectangle 2"/>
          <p:cNvSpPr>
            <a:spLocks noGrp="1" noChangeArrowheads="1"/>
          </p:cNvSpPr>
          <p:nvPr>
            <p:ph type="ctrTitle"/>
          </p:nvPr>
        </p:nvSpPr>
        <p:spPr>
          <a:xfrm>
            <a:off x="0" y="1600200"/>
            <a:ext cx="9144000" cy="2743200"/>
          </a:xfrm>
        </p:spPr>
        <p:txBody>
          <a:bodyPr/>
          <a:lstStyle/>
          <a:p>
            <a:pPr algn="ctr">
              <a:lnSpc>
                <a:spcPct val="90000"/>
              </a:lnSpc>
            </a:pPr>
            <a:r>
              <a:rPr lang="en-US" sz="6000" b="1"/>
              <a:t>An Evidence-Based Treatment Model for Improving Practice</a:t>
            </a:r>
            <a:endParaRPr lang="en-US" sz="8000" b="1"/>
          </a:p>
        </p:txBody>
      </p:sp>
      <p:sp>
        <p:nvSpPr>
          <p:cNvPr id="157699" name="Text Box 3"/>
          <p:cNvSpPr txBox="1">
            <a:spLocks noChangeArrowheads="1"/>
          </p:cNvSpPr>
          <p:nvPr/>
        </p:nvSpPr>
        <p:spPr bwMode="auto">
          <a:xfrm>
            <a:off x="2959526" y="5330825"/>
            <a:ext cx="3240824" cy="313932"/>
          </a:xfrm>
          <a:prstGeom prst="rect">
            <a:avLst/>
          </a:prstGeom>
          <a:noFill/>
          <a:ln w="9525">
            <a:noFill/>
            <a:miter lim="800000"/>
            <a:headEnd/>
            <a:tailEnd/>
          </a:ln>
          <a:effectLst/>
        </p:spPr>
        <p:txBody>
          <a:bodyPr wrap="none">
            <a:spAutoFit/>
          </a:bodyPr>
          <a:lstStyle/>
          <a:p>
            <a:pPr algn="ctr">
              <a:lnSpc>
                <a:spcPct val="90000"/>
              </a:lnSpc>
            </a:pPr>
            <a:r>
              <a:rPr lang="en-US" sz="1600" dirty="0" smtClean="0">
                <a:latin typeface="Tahoma" pitchFamily="34" charset="0"/>
              </a:rPr>
              <a:t>Source: Texas </a:t>
            </a:r>
            <a:r>
              <a:rPr lang="en-US" sz="1600" dirty="0">
                <a:latin typeface="Tahoma" pitchFamily="34" charset="0"/>
              </a:rPr>
              <a:t>Christian University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7698"/>
                                        </p:tgtEl>
                                        <p:attrNameLst>
                                          <p:attrName>style.visibility</p:attrName>
                                        </p:attrNameLst>
                                      </p:cBhvr>
                                      <p:to>
                                        <p:strVal val="visible"/>
                                      </p:to>
                                    </p:set>
                                    <p:anim calcmode="lin" valueType="num">
                                      <p:cBhvr additive="base">
                                        <p:cTn id="7" dur="500" fill="hold"/>
                                        <p:tgtEl>
                                          <p:spTgt spid="157698"/>
                                        </p:tgtEl>
                                        <p:attrNameLst>
                                          <p:attrName>ppt_x</p:attrName>
                                        </p:attrNameLst>
                                      </p:cBhvr>
                                      <p:tavLst>
                                        <p:tav tm="0">
                                          <p:val>
                                            <p:strVal val="0-#ppt_w/2"/>
                                          </p:val>
                                        </p:tav>
                                        <p:tav tm="100000">
                                          <p:val>
                                            <p:strVal val="#ppt_x"/>
                                          </p:val>
                                        </p:tav>
                                      </p:tavLst>
                                    </p:anim>
                                    <p:anim calcmode="lin" valueType="num">
                                      <p:cBhvr additive="base">
                                        <p:cTn id="8" dur="500" fill="hold"/>
                                        <p:tgtEl>
                                          <p:spTgt spid="1576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7699"/>
                                        </p:tgtEl>
                                        <p:attrNameLst>
                                          <p:attrName>style.visibility</p:attrName>
                                        </p:attrNameLst>
                                      </p:cBhvr>
                                      <p:to>
                                        <p:strVal val="visible"/>
                                      </p:to>
                                    </p:set>
                                    <p:anim calcmode="lin" valueType="num">
                                      <p:cBhvr additive="base">
                                        <p:cTn id="12" dur="1000" fill="hold"/>
                                        <p:tgtEl>
                                          <p:spTgt spid="157699"/>
                                        </p:tgtEl>
                                        <p:attrNameLst>
                                          <p:attrName>ppt_x</p:attrName>
                                        </p:attrNameLst>
                                      </p:cBhvr>
                                      <p:tavLst>
                                        <p:tav tm="0">
                                          <p:val>
                                            <p:strVal val="#ppt_x"/>
                                          </p:val>
                                        </p:tav>
                                        <p:tav tm="100000">
                                          <p:val>
                                            <p:strVal val="#ppt_x"/>
                                          </p:val>
                                        </p:tav>
                                      </p:tavLst>
                                    </p:anim>
                                    <p:anim calcmode="lin" valueType="num">
                                      <p:cBhvr additive="base">
                                        <p:cTn id="13" dur="1000" fill="hold"/>
                                        <p:tgtEl>
                                          <p:spTgt spid="157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69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381000" y="76200"/>
            <a:ext cx="8382000" cy="971550"/>
          </a:xfrm>
          <a:prstGeom prst="rect">
            <a:avLst/>
          </a:prstGeom>
          <a:noFill/>
          <a:ln w="9525">
            <a:noFill/>
            <a:miter lim="800000"/>
            <a:headEnd/>
            <a:tailEnd/>
          </a:ln>
          <a:effectLst/>
        </p:spPr>
        <p:txBody>
          <a:bodyPr>
            <a:spAutoFit/>
          </a:bodyPr>
          <a:lstStyle/>
          <a:p>
            <a:pPr algn="ctr">
              <a:lnSpc>
                <a:spcPct val="80000"/>
              </a:lnSpc>
              <a:spcBef>
                <a:spcPct val="50000"/>
              </a:spcBef>
            </a:pPr>
            <a:r>
              <a:rPr lang="en-US" sz="3600" b="1">
                <a:solidFill>
                  <a:schemeClr val="folHlink"/>
                </a:solidFill>
              </a:rPr>
              <a:t>Core Components of  Comprehensive Services</a:t>
            </a:r>
          </a:p>
        </p:txBody>
      </p:sp>
      <p:sp>
        <p:nvSpPr>
          <p:cNvPr id="163843" name="Oval 3"/>
          <p:cNvSpPr>
            <a:spLocks noChangeArrowheads="1"/>
          </p:cNvSpPr>
          <p:nvPr/>
        </p:nvSpPr>
        <p:spPr bwMode="blackWhite">
          <a:xfrm>
            <a:off x="1295400" y="2133600"/>
            <a:ext cx="6629400" cy="3657600"/>
          </a:xfrm>
          <a:prstGeom prst="ellipse">
            <a:avLst/>
          </a:prstGeom>
          <a:gradFill rotWithShape="0">
            <a:gsLst>
              <a:gs pos="0">
                <a:schemeClr val="hlink"/>
              </a:gs>
              <a:gs pos="100000">
                <a:schemeClr val="hlink">
                  <a:gamma/>
                  <a:shade val="56078"/>
                  <a:invGamma/>
                </a:schemeClr>
              </a:gs>
            </a:gsLst>
            <a:path path="shape">
              <a:fillToRect l="50000" t="50000" r="50000" b="50000"/>
            </a:path>
          </a:gradFill>
          <a:ln w="9525">
            <a:noFill/>
            <a:round/>
            <a:headEnd/>
            <a:tailEnd/>
          </a:ln>
          <a:effectLst/>
        </p:spPr>
        <p:txBody>
          <a:bodyPr wrap="none" anchor="ctr"/>
          <a:lstStyle/>
          <a:p>
            <a:pPr algn="ctr"/>
            <a:endParaRPr lang="en-US" sz="2800"/>
          </a:p>
        </p:txBody>
      </p:sp>
      <p:sp>
        <p:nvSpPr>
          <p:cNvPr id="163844" name="Oval 4"/>
          <p:cNvSpPr>
            <a:spLocks noChangeArrowheads="1"/>
          </p:cNvSpPr>
          <p:nvPr/>
        </p:nvSpPr>
        <p:spPr bwMode="auto">
          <a:xfrm>
            <a:off x="3733800" y="14478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r>
              <a:rPr lang="en-US" sz="2000" b="1" dirty="0">
                <a:effectLst>
                  <a:outerShdw blurRad="38100" dist="38100" dir="2700000" algn="tl">
                    <a:srgbClr val="FFFFFF"/>
                  </a:outerShdw>
                </a:effectLst>
              </a:rPr>
              <a:t>Medical</a:t>
            </a:r>
          </a:p>
        </p:txBody>
      </p:sp>
      <p:sp>
        <p:nvSpPr>
          <p:cNvPr id="163845" name="Oval 5"/>
          <p:cNvSpPr>
            <a:spLocks noChangeArrowheads="1"/>
          </p:cNvSpPr>
          <p:nvPr/>
        </p:nvSpPr>
        <p:spPr bwMode="auto">
          <a:xfrm>
            <a:off x="5943600" y="18288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lnSpc>
                <a:spcPct val="90000"/>
              </a:lnSpc>
              <a:spcBef>
                <a:spcPct val="50000"/>
              </a:spcBef>
            </a:pPr>
            <a:r>
              <a:rPr lang="en-US" sz="2000" b="1" dirty="0">
                <a:effectLst>
                  <a:outerShdw blurRad="38100" dist="38100" dir="2700000" algn="tl">
                    <a:srgbClr val="FFFFFF"/>
                  </a:outerShdw>
                </a:effectLst>
              </a:rPr>
              <a:t>Mental Health</a:t>
            </a:r>
            <a:endParaRPr lang="en-US" sz="3200" dirty="0"/>
          </a:p>
        </p:txBody>
      </p:sp>
      <p:sp>
        <p:nvSpPr>
          <p:cNvPr id="163846" name="Text Box 6"/>
          <p:cNvSpPr txBox="1">
            <a:spLocks noChangeArrowheads="1"/>
          </p:cNvSpPr>
          <p:nvPr/>
        </p:nvSpPr>
        <p:spPr bwMode="auto">
          <a:xfrm>
            <a:off x="6400800" y="762000"/>
            <a:ext cx="2209800" cy="641350"/>
          </a:xfrm>
          <a:prstGeom prst="rect">
            <a:avLst/>
          </a:prstGeom>
          <a:noFill/>
          <a:ln w="9525">
            <a:noFill/>
            <a:miter lim="800000"/>
            <a:headEnd/>
            <a:tailEnd/>
          </a:ln>
          <a:effectLst/>
        </p:spPr>
        <p:txBody>
          <a:bodyPr/>
          <a:lstStyle/>
          <a:p>
            <a:pPr algn="ctr">
              <a:spcBef>
                <a:spcPct val="50000"/>
              </a:spcBef>
            </a:pPr>
            <a:endParaRPr lang="en-US" sz="1800" b="1">
              <a:effectLst>
                <a:outerShdw blurRad="38100" dist="38100" dir="2700000" algn="tl">
                  <a:srgbClr val="C0C0C0"/>
                </a:outerShdw>
              </a:effectLst>
            </a:endParaRPr>
          </a:p>
        </p:txBody>
      </p:sp>
      <p:sp>
        <p:nvSpPr>
          <p:cNvPr id="163847" name="Oval 7"/>
          <p:cNvSpPr>
            <a:spLocks noChangeArrowheads="1"/>
          </p:cNvSpPr>
          <p:nvPr/>
        </p:nvSpPr>
        <p:spPr bwMode="auto">
          <a:xfrm>
            <a:off x="7239000" y="2895600"/>
            <a:ext cx="1752600" cy="914400"/>
          </a:xfrm>
          <a:prstGeom prst="ellipse">
            <a:avLst/>
          </a:prstGeom>
          <a:solidFill>
            <a:srgbClr val="99CCFF">
              <a:alpha val="50000"/>
            </a:srgbClr>
          </a:solidFill>
          <a:ln w="6350">
            <a:solidFill>
              <a:srgbClr val="C0C0C0"/>
            </a:solidFill>
            <a:round/>
            <a:headEnd/>
            <a:tailEnd/>
          </a:ln>
          <a:effectLst/>
        </p:spPr>
        <p:txBody>
          <a:bodyPr wrap="none" lIns="0" tIns="0" rIns="0" bIns="0" anchor="ctr" anchorCtr="1"/>
          <a:lstStyle/>
          <a:p>
            <a:pPr algn="ctr">
              <a:spcBef>
                <a:spcPct val="50000"/>
              </a:spcBef>
            </a:pPr>
            <a:r>
              <a:rPr lang="en-US" sz="2000" b="1">
                <a:effectLst>
                  <a:outerShdw blurRad="38100" dist="38100" dir="2700000" algn="tl">
                    <a:srgbClr val="FFFFFF"/>
                  </a:outerShdw>
                </a:effectLst>
              </a:rPr>
              <a:t>Vocational</a:t>
            </a:r>
            <a:endParaRPr lang="en-US" sz="1900"/>
          </a:p>
        </p:txBody>
      </p:sp>
      <p:sp>
        <p:nvSpPr>
          <p:cNvPr id="163848" name="Oval 8"/>
          <p:cNvSpPr>
            <a:spLocks noChangeArrowheads="1"/>
          </p:cNvSpPr>
          <p:nvPr/>
        </p:nvSpPr>
        <p:spPr bwMode="auto">
          <a:xfrm>
            <a:off x="7200900" y="4191000"/>
            <a:ext cx="1752600" cy="914400"/>
          </a:xfrm>
          <a:prstGeom prst="ellipse">
            <a:avLst/>
          </a:prstGeom>
          <a:solidFill>
            <a:srgbClr val="99CCFF">
              <a:alpha val="50000"/>
            </a:srgbClr>
          </a:solidFill>
          <a:ln w="6350">
            <a:solidFill>
              <a:srgbClr val="C0C0C0"/>
            </a:solidFill>
            <a:round/>
            <a:headEnd/>
            <a:tailEnd/>
          </a:ln>
          <a:effectLst/>
        </p:spPr>
        <p:txBody>
          <a:bodyPr wrap="none" lIns="0" tIns="0" rIns="0" bIns="0" anchor="ctr"/>
          <a:lstStyle/>
          <a:p>
            <a:pPr algn="ctr">
              <a:spcBef>
                <a:spcPct val="50000"/>
              </a:spcBef>
            </a:pPr>
            <a:r>
              <a:rPr lang="en-US" sz="2000" b="1">
                <a:effectLst>
                  <a:outerShdw blurRad="38100" dist="38100" dir="2700000" algn="tl">
                    <a:srgbClr val="FFFFFF"/>
                  </a:outerShdw>
                </a:effectLst>
              </a:rPr>
              <a:t>Educational</a:t>
            </a:r>
            <a:endParaRPr lang="en-US"/>
          </a:p>
        </p:txBody>
      </p:sp>
      <p:sp>
        <p:nvSpPr>
          <p:cNvPr id="163849" name="Oval 9"/>
          <p:cNvSpPr>
            <a:spLocks noChangeArrowheads="1"/>
          </p:cNvSpPr>
          <p:nvPr/>
        </p:nvSpPr>
        <p:spPr bwMode="auto">
          <a:xfrm>
            <a:off x="5943600" y="51816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r>
              <a:rPr lang="en-US" sz="2000" b="1">
                <a:effectLst>
                  <a:outerShdw blurRad="38100" dist="38100" dir="2700000" algn="tl">
                    <a:srgbClr val="FFFFFF"/>
                  </a:outerShdw>
                </a:effectLst>
              </a:rPr>
              <a:t>Legal</a:t>
            </a:r>
          </a:p>
        </p:txBody>
      </p:sp>
      <p:sp>
        <p:nvSpPr>
          <p:cNvPr id="163850" name="Oval 10"/>
          <p:cNvSpPr>
            <a:spLocks noChangeArrowheads="1"/>
          </p:cNvSpPr>
          <p:nvPr/>
        </p:nvSpPr>
        <p:spPr bwMode="auto">
          <a:xfrm>
            <a:off x="3771900" y="54864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r>
              <a:rPr lang="en-US" sz="2000" b="1">
                <a:effectLst>
                  <a:outerShdw blurRad="38100" dist="38100" dir="2700000" algn="tl">
                    <a:srgbClr val="FFFFFF"/>
                  </a:outerShdw>
                </a:effectLst>
              </a:rPr>
              <a:t>AIDS / HIV Risks</a:t>
            </a:r>
          </a:p>
        </p:txBody>
      </p:sp>
      <p:sp>
        <p:nvSpPr>
          <p:cNvPr id="163851" name="Oval 11"/>
          <p:cNvSpPr>
            <a:spLocks noChangeArrowheads="1"/>
          </p:cNvSpPr>
          <p:nvPr/>
        </p:nvSpPr>
        <p:spPr bwMode="auto">
          <a:xfrm>
            <a:off x="1485900" y="18288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r>
              <a:rPr lang="en-US" sz="2000" b="1" dirty="0">
                <a:effectLst>
                  <a:outerShdw blurRad="38100" dist="38100" dir="2700000" algn="tl">
                    <a:srgbClr val="FFFFFF"/>
                  </a:outerShdw>
                </a:effectLst>
              </a:rPr>
              <a:t>Financial</a:t>
            </a:r>
          </a:p>
        </p:txBody>
      </p:sp>
      <p:sp>
        <p:nvSpPr>
          <p:cNvPr id="163852" name="Oval 12"/>
          <p:cNvSpPr>
            <a:spLocks noChangeArrowheads="1"/>
          </p:cNvSpPr>
          <p:nvPr/>
        </p:nvSpPr>
        <p:spPr bwMode="auto">
          <a:xfrm>
            <a:off x="228600" y="2895600"/>
            <a:ext cx="1752600" cy="914400"/>
          </a:xfrm>
          <a:prstGeom prst="ellipse">
            <a:avLst/>
          </a:prstGeom>
          <a:solidFill>
            <a:srgbClr val="99CCFF">
              <a:alpha val="50000"/>
            </a:srgbClr>
          </a:solidFill>
          <a:ln w="6350">
            <a:solidFill>
              <a:srgbClr val="C0C0C0"/>
            </a:solidFill>
            <a:round/>
            <a:headEnd/>
            <a:tailEnd/>
          </a:ln>
          <a:effectLst/>
        </p:spPr>
        <p:txBody>
          <a:bodyPr wrap="none" lIns="0" tIns="0" rIns="0" bIns="0" anchor="ctr" anchorCtr="1"/>
          <a:lstStyle/>
          <a:p>
            <a:pPr algn="ctr"/>
            <a:r>
              <a:rPr lang="en-US" sz="1800" b="1" dirty="0">
                <a:effectLst>
                  <a:outerShdw blurRad="38100" dist="38100" dir="2700000" algn="tl">
                    <a:srgbClr val="FFFFFF"/>
                  </a:outerShdw>
                </a:effectLst>
              </a:rPr>
              <a:t>Housing &amp; </a:t>
            </a:r>
          </a:p>
          <a:p>
            <a:pPr algn="ctr"/>
            <a:r>
              <a:rPr lang="en-US" sz="1800" b="1" dirty="0">
                <a:effectLst>
                  <a:outerShdw blurRad="38100" dist="38100" dir="2700000" algn="tl">
                    <a:srgbClr val="FFFFFF"/>
                  </a:outerShdw>
                </a:effectLst>
              </a:rPr>
              <a:t>Transportation</a:t>
            </a:r>
          </a:p>
        </p:txBody>
      </p:sp>
      <p:sp>
        <p:nvSpPr>
          <p:cNvPr id="163853" name="Oval 13"/>
          <p:cNvSpPr>
            <a:spLocks noChangeArrowheads="1"/>
          </p:cNvSpPr>
          <p:nvPr/>
        </p:nvSpPr>
        <p:spPr bwMode="auto">
          <a:xfrm>
            <a:off x="228600" y="41910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r>
              <a:rPr lang="en-US" sz="2000" b="1" dirty="0">
                <a:effectLst>
                  <a:outerShdw blurRad="38100" dist="38100" dir="2700000" algn="tl">
                    <a:srgbClr val="FFFFFF"/>
                  </a:outerShdw>
                </a:effectLst>
              </a:rPr>
              <a:t>Child Care</a:t>
            </a:r>
          </a:p>
        </p:txBody>
      </p:sp>
      <p:sp>
        <p:nvSpPr>
          <p:cNvPr id="163854" name="Oval 14"/>
          <p:cNvSpPr>
            <a:spLocks noChangeArrowheads="1"/>
          </p:cNvSpPr>
          <p:nvPr/>
        </p:nvSpPr>
        <p:spPr bwMode="auto">
          <a:xfrm>
            <a:off x="1524000" y="51816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r>
              <a:rPr lang="en-US" sz="2000" b="1">
                <a:effectLst>
                  <a:outerShdw blurRad="38100" dist="38100" dir="2700000" algn="tl">
                    <a:srgbClr val="FFFFFF"/>
                  </a:outerShdw>
                </a:effectLst>
              </a:rPr>
              <a:t>Family</a:t>
            </a:r>
          </a:p>
        </p:txBody>
      </p:sp>
      <p:grpSp>
        <p:nvGrpSpPr>
          <p:cNvPr id="2" name="Group 15"/>
          <p:cNvGrpSpPr>
            <a:grpSpLocks/>
          </p:cNvGrpSpPr>
          <p:nvPr/>
        </p:nvGrpSpPr>
        <p:grpSpPr bwMode="auto">
          <a:xfrm>
            <a:off x="5638800" y="3048000"/>
            <a:ext cx="1524000" cy="1752600"/>
            <a:chOff x="3552" y="1920"/>
            <a:chExt cx="960" cy="1104"/>
          </a:xfrm>
        </p:grpSpPr>
        <p:sp>
          <p:nvSpPr>
            <p:cNvPr id="163856" name="Rectangle 16"/>
            <p:cNvSpPr>
              <a:spLocks noChangeArrowheads="1"/>
            </p:cNvSpPr>
            <p:nvPr/>
          </p:nvSpPr>
          <p:spPr bwMode="auto">
            <a:xfrm>
              <a:off x="3552" y="2688"/>
              <a:ext cx="960" cy="336"/>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dirty="0">
                  <a:solidFill>
                    <a:srgbClr val="339933"/>
                  </a:solidFill>
                </a:rPr>
                <a:t>Continuing Care</a:t>
              </a:r>
              <a:endParaRPr lang="en-US" sz="1600" dirty="0">
                <a:solidFill>
                  <a:srgbClr val="339933"/>
                </a:solidFill>
              </a:endParaRPr>
            </a:p>
          </p:txBody>
        </p:sp>
        <p:sp>
          <p:nvSpPr>
            <p:cNvPr id="163857" name="Rectangle 17"/>
            <p:cNvSpPr>
              <a:spLocks noChangeArrowheads="1"/>
            </p:cNvSpPr>
            <p:nvPr/>
          </p:nvSpPr>
          <p:spPr bwMode="auto">
            <a:xfrm>
              <a:off x="3552" y="2304"/>
              <a:ext cx="960" cy="336"/>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dirty="0">
                  <a:solidFill>
                    <a:srgbClr val="339933"/>
                  </a:solidFill>
                </a:rPr>
                <a:t>Case Management</a:t>
              </a:r>
              <a:endParaRPr lang="en-US" sz="1600" dirty="0">
                <a:solidFill>
                  <a:srgbClr val="339933"/>
                </a:solidFill>
              </a:endParaRPr>
            </a:p>
          </p:txBody>
        </p:sp>
        <p:sp>
          <p:nvSpPr>
            <p:cNvPr id="163858" name="Rectangle 18"/>
            <p:cNvSpPr>
              <a:spLocks noChangeArrowheads="1"/>
            </p:cNvSpPr>
            <p:nvPr/>
          </p:nvSpPr>
          <p:spPr bwMode="auto">
            <a:xfrm>
              <a:off x="3552" y="1920"/>
              <a:ext cx="960" cy="336"/>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dirty="0">
                  <a:solidFill>
                    <a:srgbClr val="339933"/>
                  </a:solidFill>
                </a:rPr>
                <a:t>Urine Monitoring</a:t>
              </a:r>
            </a:p>
          </p:txBody>
        </p:sp>
      </p:grpSp>
      <p:grpSp>
        <p:nvGrpSpPr>
          <p:cNvPr id="3" name="Group 19"/>
          <p:cNvGrpSpPr>
            <a:grpSpLocks/>
          </p:cNvGrpSpPr>
          <p:nvPr/>
        </p:nvGrpSpPr>
        <p:grpSpPr bwMode="auto">
          <a:xfrm>
            <a:off x="3657600" y="2743200"/>
            <a:ext cx="1905000" cy="2514600"/>
            <a:chOff x="2304" y="1728"/>
            <a:chExt cx="1200" cy="1584"/>
          </a:xfrm>
        </p:grpSpPr>
        <p:sp>
          <p:nvSpPr>
            <p:cNvPr id="163860" name="Rectangle 20"/>
            <p:cNvSpPr>
              <a:spLocks noChangeArrowheads="1"/>
            </p:cNvSpPr>
            <p:nvPr/>
          </p:nvSpPr>
          <p:spPr bwMode="auto">
            <a:xfrm>
              <a:off x="2304" y="2976"/>
              <a:ext cx="1200" cy="336"/>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a:solidFill>
                    <a:srgbClr val="339933"/>
                  </a:solidFill>
                </a:rPr>
                <a:t>Self-Help</a:t>
              </a:r>
            </a:p>
            <a:p>
              <a:pPr algn="ctr">
                <a:lnSpc>
                  <a:spcPct val="80000"/>
                </a:lnSpc>
              </a:pPr>
              <a:r>
                <a:rPr lang="en-US" sz="1600" b="1">
                  <a:solidFill>
                    <a:srgbClr val="339933"/>
                  </a:solidFill>
                </a:rPr>
                <a:t>(AA/NA)</a:t>
              </a:r>
            </a:p>
          </p:txBody>
        </p:sp>
        <p:sp>
          <p:nvSpPr>
            <p:cNvPr id="163861" name="Rectangle 21"/>
            <p:cNvSpPr>
              <a:spLocks noChangeArrowheads="1"/>
            </p:cNvSpPr>
            <p:nvPr/>
          </p:nvSpPr>
          <p:spPr bwMode="auto">
            <a:xfrm>
              <a:off x="2304" y="2592"/>
              <a:ext cx="1200" cy="336"/>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dirty="0" err="1">
                  <a:solidFill>
                    <a:srgbClr val="339933"/>
                  </a:solidFill>
                </a:rPr>
                <a:t>Pharmaco</a:t>
              </a:r>
              <a:r>
                <a:rPr lang="en-US" sz="1600" b="1" dirty="0">
                  <a:solidFill>
                    <a:srgbClr val="339933"/>
                  </a:solidFill>
                </a:rPr>
                <a:t>-therapy</a:t>
              </a:r>
              <a:endParaRPr lang="en-US" sz="1600" dirty="0">
                <a:solidFill>
                  <a:srgbClr val="339933"/>
                </a:solidFill>
              </a:endParaRPr>
            </a:p>
          </p:txBody>
        </p:sp>
        <p:sp>
          <p:nvSpPr>
            <p:cNvPr id="163862" name="Rectangle 22"/>
            <p:cNvSpPr>
              <a:spLocks noChangeArrowheads="1"/>
            </p:cNvSpPr>
            <p:nvPr/>
          </p:nvSpPr>
          <p:spPr bwMode="auto">
            <a:xfrm>
              <a:off x="2304" y="1728"/>
              <a:ext cx="1200" cy="384"/>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dirty="0">
                  <a:solidFill>
                    <a:srgbClr val="339933"/>
                  </a:solidFill>
                </a:rPr>
                <a:t>Group/Individual Counseling</a:t>
              </a:r>
            </a:p>
          </p:txBody>
        </p:sp>
        <p:sp>
          <p:nvSpPr>
            <p:cNvPr id="163863" name="Rectangle 23"/>
            <p:cNvSpPr>
              <a:spLocks noChangeArrowheads="1"/>
            </p:cNvSpPr>
            <p:nvPr/>
          </p:nvSpPr>
          <p:spPr bwMode="auto">
            <a:xfrm>
              <a:off x="2304" y="2160"/>
              <a:ext cx="1200" cy="384"/>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dirty="0">
                  <a:solidFill>
                    <a:srgbClr val="339933"/>
                  </a:solidFill>
                </a:rPr>
                <a:t>Abstinence</a:t>
              </a:r>
            </a:p>
            <a:p>
              <a:pPr algn="ctr">
                <a:lnSpc>
                  <a:spcPct val="80000"/>
                </a:lnSpc>
              </a:pPr>
              <a:r>
                <a:rPr lang="en-US" sz="1600" b="1" dirty="0">
                  <a:solidFill>
                    <a:srgbClr val="339933"/>
                  </a:solidFill>
                </a:rPr>
                <a:t>Based</a:t>
              </a:r>
            </a:p>
          </p:txBody>
        </p:sp>
      </p:grpSp>
      <p:grpSp>
        <p:nvGrpSpPr>
          <p:cNvPr id="4" name="Group 24"/>
          <p:cNvGrpSpPr>
            <a:grpSpLocks/>
          </p:cNvGrpSpPr>
          <p:nvPr/>
        </p:nvGrpSpPr>
        <p:grpSpPr bwMode="auto">
          <a:xfrm>
            <a:off x="1998663" y="3017838"/>
            <a:ext cx="1658937" cy="1782762"/>
            <a:chOff x="1259" y="1949"/>
            <a:chExt cx="1045" cy="1123"/>
          </a:xfrm>
        </p:grpSpPr>
        <p:sp>
          <p:nvSpPr>
            <p:cNvPr id="163865" name="Rectangle 25"/>
            <p:cNvSpPr>
              <a:spLocks noChangeArrowheads="1"/>
            </p:cNvSpPr>
            <p:nvPr/>
          </p:nvSpPr>
          <p:spPr bwMode="auto">
            <a:xfrm>
              <a:off x="1296" y="2352"/>
              <a:ext cx="960" cy="336"/>
            </a:xfrm>
            <a:prstGeom prst="rect">
              <a:avLst/>
            </a:prstGeom>
            <a:solidFill>
              <a:srgbClr val="FFFF00"/>
            </a:solidFill>
            <a:ln w="12700">
              <a:solidFill>
                <a:schemeClr val="folHlink"/>
              </a:solidFill>
              <a:miter lim="800000"/>
              <a:headEnd/>
              <a:tailEnd/>
            </a:ln>
            <a:effectLst/>
          </p:spPr>
          <p:txBody>
            <a:bodyPr anchor="ctr"/>
            <a:lstStyle/>
            <a:p>
              <a:pPr algn="ctr">
                <a:lnSpc>
                  <a:spcPct val="70000"/>
                </a:lnSpc>
              </a:pPr>
              <a:r>
                <a:rPr lang="en-US" sz="1600" b="1" dirty="0">
                  <a:solidFill>
                    <a:srgbClr val="339933"/>
                  </a:solidFill>
                </a:rPr>
                <a:t>Intake </a:t>
              </a:r>
            </a:p>
            <a:p>
              <a:pPr algn="ctr">
                <a:lnSpc>
                  <a:spcPct val="70000"/>
                </a:lnSpc>
              </a:pPr>
              <a:r>
                <a:rPr lang="en-US" sz="1600" b="1" dirty="0">
                  <a:solidFill>
                    <a:srgbClr val="339933"/>
                  </a:solidFill>
                </a:rPr>
                <a:t>Assessment</a:t>
              </a:r>
              <a:endParaRPr lang="en-US" sz="1600" dirty="0">
                <a:solidFill>
                  <a:srgbClr val="339933"/>
                </a:solidFill>
              </a:endParaRPr>
            </a:p>
          </p:txBody>
        </p:sp>
        <p:sp>
          <p:nvSpPr>
            <p:cNvPr id="163866" name="Rectangle 26"/>
            <p:cNvSpPr>
              <a:spLocks noChangeArrowheads="1"/>
            </p:cNvSpPr>
            <p:nvPr/>
          </p:nvSpPr>
          <p:spPr bwMode="auto">
            <a:xfrm>
              <a:off x="1296" y="2736"/>
              <a:ext cx="960" cy="336"/>
            </a:xfrm>
            <a:prstGeom prst="rect">
              <a:avLst/>
            </a:prstGeom>
            <a:solidFill>
              <a:srgbClr val="FFFF00"/>
            </a:solidFill>
            <a:ln w="12700">
              <a:solidFill>
                <a:schemeClr val="folHlink"/>
              </a:solidFill>
              <a:miter lim="800000"/>
              <a:headEnd/>
              <a:tailEnd/>
            </a:ln>
            <a:effectLst/>
          </p:spPr>
          <p:txBody>
            <a:bodyPr anchor="ctr"/>
            <a:lstStyle/>
            <a:p>
              <a:pPr algn="ctr">
                <a:lnSpc>
                  <a:spcPct val="70000"/>
                </a:lnSpc>
              </a:pPr>
              <a:r>
                <a:rPr lang="en-US" sz="1600" b="1">
                  <a:solidFill>
                    <a:srgbClr val="339933"/>
                  </a:solidFill>
                </a:rPr>
                <a:t>Treatment </a:t>
              </a:r>
            </a:p>
            <a:p>
              <a:pPr algn="ctr">
                <a:lnSpc>
                  <a:spcPct val="70000"/>
                </a:lnSpc>
              </a:pPr>
              <a:r>
                <a:rPr lang="en-US" sz="1600" b="1">
                  <a:solidFill>
                    <a:srgbClr val="339933"/>
                  </a:solidFill>
                </a:rPr>
                <a:t>Plans</a:t>
              </a:r>
              <a:endParaRPr lang="en-US" sz="1600">
                <a:solidFill>
                  <a:srgbClr val="339933"/>
                </a:solidFill>
              </a:endParaRPr>
            </a:p>
          </p:txBody>
        </p:sp>
        <p:sp>
          <p:nvSpPr>
            <p:cNvPr id="163867" name="Text Box 27"/>
            <p:cNvSpPr txBox="1">
              <a:spLocks noChangeArrowheads="1"/>
            </p:cNvSpPr>
            <p:nvPr/>
          </p:nvSpPr>
          <p:spPr bwMode="auto">
            <a:xfrm>
              <a:off x="1259" y="1949"/>
              <a:ext cx="1045" cy="380"/>
            </a:xfrm>
            <a:prstGeom prst="rect">
              <a:avLst/>
            </a:prstGeom>
            <a:noFill/>
            <a:ln w="28575">
              <a:noFill/>
              <a:miter lim="800000"/>
              <a:headEnd/>
              <a:tailEnd/>
            </a:ln>
            <a:effectLst/>
          </p:spPr>
          <p:txBody>
            <a:bodyPr wrap="none" anchor="ctr">
              <a:spAutoFit/>
            </a:bodyPr>
            <a:lstStyle/>
            <a:p>
              <a:pPr algn="ctr">
                <a:lnSpc>
                  <a:spcPct val="70000"/>
                </a:lnSpc>
              </a:pPr>
              <a:r>
                <a:rPr lang="en-US" b="1" dirty="0">
                  <a:effectLst>
                    <a:outerShdw blurRad="38100" dist="38100" dir="2700000" algn="tl">
                      <a:srgbClr val="C0C0C0"/>
                    </a:outerShdw>
                  </a:effectLst>
                </a:rPr>
                <a:t>Core</a:t>
              </a:r>
            </a:p>
            <a:p>
              <a:pPr algn="ctr">
                <a:lnSpc>
                  <a:spcPct val="70000"/>
                </a:lnSpc>
              </a:pPr>
              <a:r>
                <a:rPr lang="en-US" b="1" dirty="0">
                  <a:effectLst>
                    <a:outerShdw blurRad="38100" dist="38100" dir="2700000" algn="tl">
                      <a:srgbClr val="C0C0C0"/>
                    </a:outerShdw>
                  </a:effectLst>
                </a:rPr>
                <a:t>Treatment</a:t>
              </a:r>
            </a:p>
          </p:txBody>
        </p:sp>
      </p:grpSp>
      <p:sp>
        <p:nvSpPr>
          <p:cNvPr id="163868" name="Text Box 28"/>
          <p:cNvSpPr txBox="1">
            <a:spLocks noChangeArrowheads="1"/>
          </p:cNvSpPr>
          <p:nvPr/>
        </p:nvSpPr>
        <p:spPr bwMode="auto">
          <a:xfrm>
            <a:off x="1524000" y="6445250"/>
            <a:ext cx="6065838" cy="336550"/>
          </a:xfrm>
          <a:prstGeom prst="rect">
            <a:avLst/>
          </a:prstGeom>
          <a:noFill/>
          <a:ln w="9525">
            <a:noFill/>
            <a:miter lim="800000"/>
            <a:headEnd/>
            <a:tailEnd/>
          </a:ln>
          <a:effectLst/>
        </p:spPr>
        <p:txBody>
          <a:bodyPr>
            <a:spAutoFit/>
          </a:bodyPr>
          <a:lstStyle/>
          <a:p>
            <a:pPr algn="ctr"/>
            <a:r>
              <a:rPr lang="en-US" sz="1600">
                <a:solidFill>
                  <a:srgbClr val="CCECFF"/>
                </a:solidFill>
              </a:rPr>
              <a:t>Etheridge, Hubbard, Anderson, Craddock, &amp; Flynn, 1997 (</a:t>
            </a:r>
            <a:r>
              <a:rPr lang="en-US" sz="1600" u="sng">
                <a:solidFill>
                  <a:srgbClr val="CCECFF"/>
                </a:solidFill>
              </a:rPr>
              <a:t>PAB</a:t>
            </a:r>
            <a:r>
              <a:rPr lang="en-US" sz="1600">
                <a:solidFill>
                  <a:srgbClr val="CCECFF"/>
                </a:solidFill>
              </a:rPr>
              <a:t>)</a:t>
            </a:r>
          </a:p>
        </p:txBody>
      </p:sp>
    </p:spTree>
  </p:cSld>
  <p:clrMapOvr>
    <a:masterClrMapping/>
  </p:clrMapOvr>
  <p:transition>
    <p:blinds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2133600" y="2133600"/>
            <a:ext cx="4572000" cy="3352800"/>
          </a:xfrm>
          <a:prstGeom prst="rect">
            <a:avLst/>
          </a:prstGeom>
          <a:noFill/>
          <a:ln w="19050">
            <a:solidFill>
              <a:schemeClr val="tx1"/>
            </a:solidFill>
            <a:miter lim="800000"/>
            <a:headEnd/>
            <a:tailEnd/>
          </a:ln>
          <a:effectLst/>
        </p:spPr>
        <p:txBody>
          <a:bodyPr wrap="none" anchor="ctr"/>
          <a:lstStyle/>
          <a:p>
            <a:pPr algn="ctr"/>
            <a:r>
              <a:rPr lang="en-US" sz="14000">
                <a:solidFill>
                  <a:schemeClr val="tx2"/>
                </a:solidFill>
                <a:latin typeface="Arial Rounded MT Bold" pitchFamily="34" charset="0"/>
              </a:rPr>
              <a:t>  </a:t>
            </a:r>
          </a:p>
        </p:txBody>
      </p:sp>
      <p:sp>
        <p:nvSpPr>
          <p:cNvPr id="171011" name="Rectangle 3"/>
          <p:cNvSpPr>
            <a:spLocks noGrp="1" noChangeArrowheads="1"/>
          </p:cNvSpPr>
          <p:nvPr>
            <p:ph type="title"/>
          </p:nvPr>
        </p:nvSpPr>
        <p:spPr>
          <a:xfrm>
            <a:off x="0" y="228600"/>
            <a:ext cx="9144000" cy="1295400"/>
          </a:xfrm>
        </p:spPr>
        <p:txBody>
          <a:bodyPr>
            <a:normAutofit fontScale="90000"/>
          </a:bodyPr>
          <a:lstStyle/>
          <a:p>
            <a:pPr algn="ctr">
              <a:lnSpc>
                <a:spcPct val="90000"/>
              </a:lnSpc>
            </a:pPr>
            <a:r>
              <a:rPr lang="en-US" b="1"/>
              <a:t>Elements of a Treatment </a:t>
            </a:r>
            <a:br>
              <a:rPr lang="en-US" b="1"/>
            </a:br>
            <a:r>
              <a:rPr lang="en-US" b="1"/>
              <a:t>Process Model</a:t>
            </a:r>
          </a:p>
        </p:txBody>
      </p:sp>
      <p:sp>
        <p:nvSpPr>
          <p:cNvPr id="171012" name="Rectangle 4"/>
          <p:cNvSpPr>
            <a:spLocks noChangeArrowheads="1"/>
          </p:cNvSpPr>
          <p:nvPr/>
        </p:nvSpPr>
        <p:spPr bwMode="auto">
          <a:xfrm>
            <a:off x="2133600" y="2133600"/>
            <a:ext cx="4572000" cy="3352800"/>
          </a:xfrm>
          <a:prstGeom prst="rect">
            <a:avLst/>
          </a:prstGeom>
          <a:solidFill>
            <a:schemeClr val="bg2"/>
          </a:solidFill>
          <a:ln w="12700">
            <a:solidFill>
              <a:schemeClr val="bg2"/>
            </a:solidFill>
            <a:miter lim="800000"/>
            <a:headEnd/>
            <a:tailEnd/>
          </a:ln>
          <a:effectLst>
            <a:outerShdw dist="81320" dir="2319588" algn="ctr" rotWithShape="0">
              <a:schemeClr val="folHlink"/>
            </a:outerShdw>
          </a:effectLst>
        </p:spPr>
        <p:txBody>
          <a:bodyPr wrap="none" anchor="ctr"/>
          <a:lstStyle/>
          <a:p>
            <a:pPr algn="ctr"/>
            <a:r>
              <a:rPr lang="en-US" sz="14000" b="1">
                <a:solidFill>
                  <a:schemeClr val="tx2"/>
                </a:solidFill>
                <a:latin typeface="Arial Rounded MT Bold" pitchFamily="34" charset="0"/>
              </a:rPr>
              <a:t>  </a:t>
            </a:r>
          </a:p>
        </p:txBody>
      </p:sp>
      <p:sp>
        <p:nvSpPr>
          <p:cNvPr id="171013" name="Oval 5"/>
          <p:cNvSpPr>
            <a:spLocks noChangeArrowheads="1"/>
          </p:cNvSpPr>
          <p:nvPr/>
        </p:nvSpPr>
        <p:spPr bwMode="blackWhite">
          <a:xfrm>
            <a:off x="5334000" y="3429000"/>
            <a:ext cx="1371600" cy="1066800"/>
          </a:xfrm>
          <a:prstGeom prst="ellipse">
            <a:avLst/>
          </a:prstGeom>
          <a:gradFill rotWithShape="0">
            <a:gsLst>
              <a:gs pos="0">
                <a:srgbClr val="FF0066"/>
              </a:gs>
              <a:gs pos="100000">
                <a:srgbClr val="FF0066">
                  <a:gamma/>
                  <a:shade val="46275"/>
                  <a:invGamma/>
                </a:srgbClr>
              </a:gs>
            </a:gsLst>
            <a:path path="shape">
              <a:fillToRect l="50000" t="50000" r="50000" b="50000"/>
            </a:path>
          </a:gradFill>
          <a:ln w="9525">
            <a:solidFill>
              <a:schemeClr val="bg2"/>
            </a:solidFill>
            <a:round/>
            <a:headEnd/>
            <a:tailEnd/>
          </a:ln>
          <a:effectLst>
            <a:outerShdw dist="74053" dir="3542175" algn="ctr" rotWithShape="0">
              <a:schemeClr val="folHlink"/>
            </a:outerShdw>
          </a:effectLst>
        </p:spPr>
        <p:txBody>
          <a:bodyPr wrap="none" anchor="ctr"/>
          <a:lstStyle/>
          <a:p>
            <a:pPr algn="ctr">
              <a:lnSpc>
                <a:spcPct val="90000"/>
              </a:lnSpc>
            </a:pPr>
            <a:r>
              <a:rPr lang="en-US" sz="2000" b="1">
                <a:effectLst>
                  <a:outerShdw blurRad="38100" dist="38100" dir="2700000" algn="tl">
                    <a:srgbClr val="FFFFFF"/>
                  </a:outerShdw>
                </a:effectLst>
              </a:rPr>
              <a:t>Sufficient</a:t>
            </a:r>
          </a:p>
          <a:p>
            <a:pPr algn="ctr">
              <a:lnSpc>
                <a:spcPct val="90000"/>
              </a:lnSpc>
            </a:pPr>
            <a:r>
              <a:rPr lang="en-US" sz="2000" b="1">
                <a:effectLst>
                  <a:outerShdw blurRad="38100" dist="38100" dir="2700000" algn="tl">
                    <a:srgbClr val="FFFFFF"/>
                  </a:outerShdw>
                </a:effectLst>
              </a:rPr>
              <a:t>Retention</a:t>
            </a:r>
          </a:p>
        </p:txBody>
      </p:sp>
      <p:sp>
        <p:nvSpPr>
          <p:cNvPr id="171014" name="Rectangle 6"/>
          <p:cNvSpPr>
            <a:spLocks noChangeArrowheads="1"/>
          </p:cNvSpPr>
          <p:nvPr/>
        </p:nvSpPr>
        <p:spPr bwMode="auto">
          <a:xfrm>
            <a:off x="381000" y="838200"/>
            <a:ext cx="8229600" cy="685800"/>
          </a:xfrm>
          <a:prstGeom prst="rect">
            <a:avLst/>
          </a:prstGeom>
          <a:noFill/>
          <a:ln w="9525">
            <a:noFill/>
            <a:miter lim="800000"/>
            <a:headEnd/>
            <a:tailEnd/>
          </a:ln>
          <a:effectLst/>
        </p:spPr>
        <p:txBody>
          <a:bodyPr anchor="ctr"/>
          <a:lstStyle/>
          <a:p>
            <a:endParaRPr lang="en-US" sz="4600">
              <a:solidFill>
                <a:schemeClr val="folHlink"/>
              </a:solidFill>
            </a:endParaRPr>
          </a:p>
        </p:txBody>
      </p:sp>
      <p:sp>
        <p:nvSpPr>
          <p:cNvPr id="171015" name="Text Box 7"/>
          <p:cNvSpPr txBox="1">
            <a:spLocks noChangeArrowheads="1"/>
          </p:cNvSpPr>
          <p:nvPr/>
        </p:nvSpPr>
        <p:spPr bwMode="white">
          <a:xfrm>
            <a:off x="3686175" y="2590800"/>
            <a:ext cx="1379538" cy="2438400"/>
          </a:xfrm>
          <a:prstGeom prst="rect">
            <a:avLst/>
          </a:prstGeom>
          <a:noFill/>
          <a:ln w="9525">
            <a:noFill/>
            <a:miter lim="800000"/>
            <a:headEnd/>
            <a:tailEnd/>
          </a:ln>
          <a:effectLst/>
        </p:spPr>
        <p:txBody>
          <a:bodyPr wrap="none">
            <a:spAutoFit/>
          </a:bodyPr>
          <a:lstStyle/>
          <a:p>
            <a:pPr algn="ctr"/>
            <a:r>
              <a:rPr lang="en-US" sz="15400" b="1">
                <a:solidFill>
                  <a:schemeClr val="tx2"/>
                </a:solidFill>
                <a:latin typeface="Arial Rounded MT Bold" pitchFamily="34" charset="0"/>
              </a:rPr>
              <a:t>?</a:t>
            </a:r>
          </a:p>
        </p:txBody>
      </p:sp>
      <p:sp>
        <p:nvSpPr>
          <p:cNvPr id="171016" name="Oval 8"/>
          <p:cNvSpPr>
            <a:spLocks noChangeArrowheads="1"/>
          </p:cNvSpPr>
          <p:nvPr/>
        </p:nvSpPr>
        <p:spPr bwMode="blackWhite">
          <a:xfrm>
            <a:off x="381000" y="2401888"/>
            <a:ext cx="1447800" cy="914400"/>
          </a:xfrm>
          <a:prstGeom prst="ellipse">
            <a:avLst/>
          </a:prstGeom>
          <a:solidFill>
            <a:schemeClr val="accent1"/>
          </a:solidFill>
          <a:ln w="9525">
            <a:noFill/>
            <a:round/>
            <a:headEnd/>
            <a:tailEnd/>
          </a:ln>
          <a:effectLst>
            <a:outerShdw dist="53882" dir="2700000" algn="ctr" rotWithShape="0">
              <a:schemeClr val="folHlink"/>
            </a:outerShdw>
          </a:effectLst>
        </p:spPr>
        <p:txBody>
          <a:bodyPr wrap="none" anchor="ctr"/>
          <a:lstStyle/>
          <a:p>
            <a:pPr algn="ctr">
              <a:lnSpc>
                <a:spcPct val="80000"/>
              </a:lnSpc>
            </a:pPr>
            <a:r>
              <a:rPr lang="en-US" sz="2000" b="1">
                <a:effectLst>
                  <a:outerShdw blurRad="38100" dist="38100" dir="2700000" algn="tl">
                    <a:srgbClr val="FFFFFF"/>
                  </a:outerShdw>
                </a:effectLst>
              </a:rPr>
              <a:t>Patient</a:t>
            </a:r>
          </a:p>
          <a:p>
            <a:pPr algn="ctr">
              <a:lnSpc>
                <a:spcPct val="80000"/>
              </a:lnSpc>
            </a:pPr>
            <a:r>
              <a:rPr lang="en-US" sz="2000" b="1">
                <a:effectLst>
                  <a:outerShdw blurRad="38100" dist="38100" dir="2700000" algn="tl">
                    <a:srgbClr val="FFFFFF"/>
                  </a:outerShdw>
                </a:effectLst>
              </a:rPr>
              <a:t>Factors</a:t>
            </a:r>
          </a:p>
        </p:txBody>
      </p:sp>
      <p:sp>
        <p:nvSpPr>
          <p:cNvPr id="171017" name="Text Box 9"/>
          <p:cNvSpPr txBox="1">
            <a:spLocks noChangeArrowheads="1"/>
          </p:cNvSpPr>
          <p:nvPr/>
        </p:nvSpPr>
        <p:spPr bwMode="auto">
          <a:xfrm>
            <a:off x="228600" y="3468688"/>
            <a:ext cx="1752600" cy="1941512"/>
          </a:xfrm>
          <a:prstGeom prst="rect">
            <a:avLst/>
          </a:prstGeom>
          <a:noFill/>
          <a:ln w="9525">
            <a:noFill/>
            <a:miter lim="800000"/>
            <a:headEnd/>
            <a:tailEnd/>
          </a:ln>
          <a:effectLst/>
        </p:spPr>
        <p:txBody>
          <a:bodyPr>
            <a:spAutoFit/>
          </a:bodyPr>
          <a:lstStyle/>
          <a:p>
            <a:pPr algn="ctr">
              <a:lnSpc>
                <a:spcPct val="90000"/>
              </a:lnSpc>
            </a:pPr>
            <a:r>
              <a:rPr lang="en-US" sz="1800" b="1" u="sng">
                <a:solidFill>
                  <a:srgbClr val="FFCC99"/>
                </a:solidFill>
                <a:effectLst>
                  <a:outerShdw blurRad="38100" dist="38100" dir="2700000" algn="tl">
                    <a:srgbClr val="C0C0C0"/>
                  </a:outerShdw>
                </a:effectLst>
              </a:rPr>
              <a:t>Psychological</a:t>
            </a:r>
            <a:r>
              <a:rPr lang="en-US" sz="1800" b="1">
                <a:solidFill>
                  <a:srgbClr val="FFCC99"/>
                </a:solidFill>
                <a:effectLst>
                  <a:outerShdw blurRad="38100" dist="38100" dir="2700000" algn="tl">
                    <a:srgbClr val="C0C0C0"/>
                  </a:outerShdw>
                </a:effectLst>
              </a:rPr>
              <a:t/>
            </a:r>
            <a:br>
              <a:rPr lang="en-US" sz="1800" b="1">
                <a:solidFill>
                  <a:srgbClr val="FFCC99"/>
                </a:solidFill>
                <a:effectLst>
                  <a:outerShdw blurRad="38100" dist="38100" dir="2700000" algn="tl">
                    <a:srgbClr val="C0C0C0"/>
                  </a:outerShdw>
                </a:effectLst>
              </a:rPr>
            </a:br>
            <a:r>
              <a:rPr lang="en-US" sz="1800" b="1">
                <a:solidFill>
                  <a:srgbClr val="FFCC99"/>
                </a:solidFill>
                <a:effectLst>
                  <a:outerShdw blurRad="38100" dist="38100" dir="2700000" algn="tl">
                    <a:srgbClr val="C0C0C0"/>
                  </a:outerShdw>
                </a:effectLst>
              </a:rPr>
              <a:t>Functioning,</a:t>
            </a:r>
          </a:p>
          <a:p>
            <a:pPr algn="ctr">
              <a:lnSpc>
                <a:spcPct val="90000"/>
              </a:lnSpc>
            </a:pPr>
            <a:endParaRPr lang="en-US" sz="900" b="1">
              <a:solidFill>
                <a:srgbClr val="FFCC99"/>
              </a:solidFill>
              <a:effectLst>
                <a:outerShdw blurRad="38100" dist="38100" dir="2700000" algn="tl">
                  <a:srgbClr val="C0C0C0"/>
                </a:outerShdw>
              </a:effectLst>
            </a:endParaRPr>
          </a:p>
          <a:p>
            <a:pPr algn="ctr">
              <a:lnSpc>
                <a:spcPct val="140000"/>
              </a:lnSpc>
            </a:pPr>
            <a:r>
              <a:rPr lang="en-US" sz="1800" b="1" u="sng">
                <a:solidFill>
                  <a:srgbClr val="FFCC99"/>
                </a:solidFill>
                <a:effectLst>
                  <a:outerShdw blurRad="38100" dist="38100" dir="2700000" algn="tl">
                    <a:srgbClr val="C0C0C0"/>
                  </a:outerShdw>
                </a:effectLst>
              </a:rPr>
              <a:t>Motivation</a:t>
            </a:r>
            <a:r>
              <a:rPr lang="en-US" sz="1800" b="1">
                <a:solidFill>
                  <a:srgbClr val="FFCC99"/>
                </a:solidFill>
                <a:effectLst>
                  <a:outerShdw blurRad="38100" dist="38100" dir="2700000" algn="tl">
                    <a:srgbClr val="C0C0C0"/>
                  </a:outerShdw>
                </a:effectLst>
              </a:rPr>
              <a:t>,</a:t>
            </a:r>
          </a:p>
          <a:p>
            <a:pPr algn="ctr">
              <a:lnSpc>
                <a:spcPct val="140000"/>
              </a:lnSpc>
            </a:pPr>
            <a:endParaRPr lang="en-US" sz="900" b="1">
              <a:solidFill>
                <a:srgbClr val="FFCC99"/>
              </a:solidFill>
              <a:effectLst>
                <a:outerShdw blurRad="38100" dist="38100" dir="2700000" algn="tl">
                  <a:srgbClr val="C0C0C0"/>
                </a:outerShdw>
              </a:effectLst>
            </a:endParaRPr>
          </a:p>
          <a:p>
            <a:pPr algn="ctr">
              <a:lnSpc>
                <a:spcPct val="80000"/>
              </a:lnSpc>
            </a:pPr>
            <a:r>
              <a:rPr lang="en-US" sz="1800" b="1">
                <a:solidFill>
                  <a:srgbClr val="FFCC99"/>
                </a:solidFill>
                <a:effectLst>
                  <a:outerShdw blurRad="38100" dist="38100" dir="2700000" algn="tl">
                    <a:srgbClr val="C0C0C0"/>
                  </a:outerShdw>
                </a:effectLst>
              </a:rPr>
              <a:t>&amp; Problem</a:t>
            </a:r>
            <a:br>
              <a:rPr lang="en-US" sz="1800" b="1">
                <a:solidFill>
                  <a:srgbClr val="FFCC99"/>
                </a:solidFill>
                <a:effectLst>
                  <a:outerShdw blurRad="38100" dist="38100" dir="2700000" algn="tl">
                    <a:srgbClr val="C0C0C0"/>
                  </a:outerShdw>
                </a:effectLst>
              </a:rPr>
            </a:br>
            <a:r>
              <a:rPr lang="en-US" sz="1800" b="1" u="sng">
                <a:solidFill>
                  <a:srgbClr val="FFCC99"/>
                </a:solidFill>
                <a:effectLst>
                  <a:outerShdw blurRad="38100" dist="38100" dir="2700000" algn="tl">
                    <a:srgbClr val="C0C0C0"/>
                  </a:outerShdw>
                </a:effectLst>
              </a:rPr>
              <a:t>Severity</a:t>
            </a:r>
          </a:p>
          <a:p>
            <a:pPr algn="ctr">
              <a:lnSpc>
                <a:spcPct val="80000"/>
              </a:lnSpc>
            </a:pPr>
            <a:endParaRPr lang="en-US" sz="1800" b="1" u="sng">
              <a:solidFill>
                <a:srgbClr val="FFCC99"/>
              </a:solidFill>
              <a:effectLst>
                <a:outerShdw blurRad="38100" dist="38100" dir="2700000" algn="tl">
                  <a:srgbClr val="C0C0C0"/>
                </a:outerShdw>
              </a:effectLst>
            </a:endParaRPr>
          </a:p>
        </p:txBody>
      </p:sp>
      <p:sp>
        <p:nvSpPr>
          <p:cNvPr id="171018" name="Oval 10"/>
          <p:cNvSpPr>
            <a:spLocks noChangeArrowheads="1"/>
          </p:cNvSpPr>
          <p:nvPr/>
        </p:nvSpPr>
        <p:spPr bwMode="auto">
          <a:xfrm>
            <a:off x="152400" y="2133600"/>
            <a:ext cx="1905000" cy="3429000"/>
          </a:xfrm>
          <a:prstGeom prst="ellipse">
            <a:avLst/>
          </a:prstGeom>
          <a:noFill/>
          <a:ln w="57150">
            <a:solidFill>
              <a:schemeClr val="tx2"/>
            </a:solidFill>
            <a:round/>
            <a:headEnd/>
            <a:tailEnd/>
          </a:ln>
          <a:effectLst/>
        </p:spPr>
        <p:txBody>
          <a:bodyPr wrap="none" anchor="ctr"/>
          <a:lstStyle/>
          <a:p>
            <a:endParaRPr lang="en-US"/>
          </a:p>
        </p:txBody>
      </p:sp>
      <p:sp>
        <p:nvSpPr>
          <p:cNvPr id="171019" name="Text Box 11"/>
          <p:cNvSpPr txBox="1">
            <a:spLocks noChangeArrowheads="1"/>
          </p:cNvSpPr>
          <p:nvPr/>
        </p:nvSpPr>
        <p:spPr bwMode="auto">
          <a:xfrm>
            <a:off x="852488" y="5626100"/>
            <a:ext cx="7239000" cy="968375"/>
          </a:xfrm>
          <a:prstGeom prst="rect">
            <a:avLst/>
          </a:prstGeom>
          <a:noFill/>
          <a:ln w="9525">
            <a:noFill/>
            <a:miter lim="800000"/>
            <a:headEnd/>
            <a:tailEnd/>
          </a:ln>
          <a:effectLst/>
        </p:spPr>
        <p:txBody>
          <a:bodyPr wrap="none">
            <a:spAutoFit/>
          </a:bodyPr>
          <a:lstStyle/>
          <a:p>
            <a:pPr algn="ctr">
              <a:lnSpc>
                <a:spcPct val="90000"/>
              </a:lnSpc>
            </a:pPr>
            <a:r>
              <a:rPr lang="en-US" sz="3200" b="1">
                <a:solidFill>
                  <a:schemeClr val="folHlink"/>
                </a:solidFill>
                <a:latin typeface="Arial Rounded MT Bold" pitchFamily="34" charset="0"/>
              </a:rPr>
              <a:t>Cognitive and behavioral</a:t>
            </a:r>
            <a:r>
              <a:rPr lang="en-US" sz="3200" b="1" u="sng">
                <a:solidFill>
                  <a:srgbClr val="CCECFF"/>
                </a:solidFill>
                <a:latin typeface="Arial Rounded MT Bold" pitchFamily="34" charset="0"/>
              </a:rPr>
              <a:t/>
            </a:r>
            <a:br>
              <a:rPr lang="en-US" sz="3200" b="1" u="sng">
                <a:solidFill>
                  <a:srgbClr val="CCECFF"/>
                </a:solidFill>
                <a:latin typeface="Arial Rounded MT Bold" pitchFamily="34" charset="0"/>
              </a:rPr>
            </a:br>
            <a:r>
              <a:rPr lang="en-US" sz="3200" b="1">
                <a:solidFill>
                  <a:schemeClr val="folHlink"/>
                </a:solidFill>
                <a:latin typeface="Arial Rounded MT Bold" pitchFamily="34" charset="0"/>
              </a:rPr>
              <a:t>components with therapeutic impact</a:t>
            </a:r>
          </a:p>
        </p:txBody>
      </p:sp>
      <p:sp>
        <p:nvSpPr>
          <p:cNvPr id="171020" name="AutoShape 12"/>
          <p:cNvSpPr>
            <a:spLocks noChangeArrowheads="1"/>
          </p:cNvSpPr>
          <p:nvPr/>
        </p:nvSpPr>
        <p:spPr bwMode="auto">
          <a:xfrm>
            <a:off x="6705600" y="3657600"/>
            <a:ext cx="381000" cy="609600"/>
          </a:xfrm>
          <a:prstGeom prst="rightArrow">
            <a:avLst>
              <a:gd name="adj1" fmla="val 55731"/>
              <a:gd name="adj2" fmla="val 39583"/>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1021" name="Rectangle 13"/>
          <p:cNvSpPr>
            <a:spLocks noChangeArrowheads="1"/>
          </p:cNvSpPr>
          <p:nvPr/>
        </p:nvSpPr>
        <p:spPr bwMode="auto">
          <a:xfrm>
            <a:off x="7086600" y="3276600"/>
            <a:ext cx="1447800" cy="1905000"/>
          </a:xfrm>
          <a:prstGeom prst="rect">
            <a:avLst/>
          </a:prstGeom>
          <a:solidFill>
            <a:srgbClr val="FFCCCC"/>
          </a:solidFill>
          <a:ln w="3175">
            <a:solidFill>
              <a:schemeClr val="bg2"/>
            </a:solidFill>
            <a:miter lim="800000"/>
            <a:headEnd/>
            <a:tailEnd/>
          </a:ln>
          <a:effectLst>
            <a:outerShdw dist="71842" dir="2700000" algn="ctr" rotWithShape="0">
              <a:schemeClr val="folHlink"/>
            </a:outerShdw>
          </a:effectLst>
        </p:spPr>
        <p:txBody>
          <a:bodyPr wrap="none" anchor="ctr"/>
          <a:lstStyle/>
          <a:p>
            <a:endParaRPr lang="en-US"/>
          </a:p>
        </p:txBody>
      </p:sp>
      <p:sp>
        <p:nvSpPr>
          <p:cNvPr id="171022" name="Text Box 14"/>
          <p:cNvSpPr txBox="1">
            <a:spLocks noChangeArrowheads="1"/>
          </p:cNvSpPr>
          <p:nvPr/>
        </p:nvSpPr>
        <p:spPr bwMode="auto">
          <a:xfrm>
            <a:off x="6872288" y="5178425"/>
            <a:ext cx="1890712" cy="396875"/>
          </a:xfrm>
          <a:prstGeom prst="rect">
            <a:avLst/>
          </a:prstGeom>
          <a:noFill/>
          <a:ln w="9525">
            <a:noFill/>
            <a:miter lim="800000"/>
            <a:headEnd/>
            <a:tailEnd/>
          </a:ln>
          <a:effectLst/>
        </p:spPr>
        <p:txBody>
          <a:bodyPr wrap="none">
            <a:spAutoFit/>
          </a:bodyPr>
          <a:lstStyle/>
          <a:p>
            <a:r>
              <a:rPr lang="en-US" sz="2000" b="1">
                <a:solidFill>
                  <a:srgbClr val="FFCCCC"/>
                </a:solidFill>
                <a:effectLst>
                  <a:outerShdw blurRad="38100" dist="38100" dir="2700000" algn="tl">
                    <a:srgbClr val="C0C0C0"/>
                  </a:outerShdw>
                </a:effectLst>
              </a:rPr>
              <a:t>Posttreatment</a:t>
            </a:r>
          </a:p>
        </p:txBody>
      </p:sp>
      <p:sp>
        <p:nvSpPr>
          <p:cNvPr id="171023" name="Oval 15"/>
          <p:cNvSpPr>
            <a:spLocks noChangeArrowheads="1"/>
          </p:cNvSpPr>
          <p:nvPr/>
        </p:nvSpPr>
        <p:spPr bwMode="blackWhite">
          <a:xfrm>
            <a:off x="7162800" y="3429000"/>
            <a:ext cx="1295400" cy="533400"/>
          </a:xfrm>
          <a:prstGeom prst="ellipse">
            <a:avLst/>
          </a:prstGeom>
          <a:gradFill rotWithShape="0">
            <a:gsLst>
              <a:gs pos="0">
                <a:srgbClr val="FF66CC"/>
              </a:gs>
              <a:gs pos="50000">
                <a:srgbClr val="CC0000"/>
              </a:gs>
              <a:gs pos="100000">
                <a:srgbClr val="FF66CC"/>
              </a:gs>
            </a:gsLst>
            <a:lin ang="18900000" scaled="1"/>
          </a:gradFill>
          <a:ln w="12700">
            <a:solidFill>
              <a:schemeClr val="tx1"/>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Drug</a:t>
            </a:r>
          </a:p>
          <a:p>
            <a:pPr algn="ctr">
              <a:lnSpc>
                <a:spcPct val="80000"/>
              </a:lnSpc>
            </a:pPr>
            <a:r>
              <a:rPr lang="en-US" sz="1600" b="1">
                <a:effectLst>
                  <a:outerShdw blurRad="38100" dist="38100" dir="2700000" algn="tl">
                    <a:srgbClr val="FFFFFF"/>
                  </a:outerShdw>
                </a:effectLst>
              </a:rPr>
              <a:t>Use</a:t>
            </a:r>
          </a:p>
        </p:txBody>
      </p:sp>
      <p:sp>
        <p:nvSpPr>
          <p:cNvPr id="171024" name="Oval 16"/>
          <p:cNvSpPr>
            <a:spLocks noChangeArrowheads="1"/>
          </p:cNvSpPr>
          <p:nvPr/>
        </p:nvSpPr>
        <p:spPr bwMode="blackWhite">
          <a:xfrm>
            <a:off x="7162800" y="3962400"/>
            <a:ext cx="1295400" cy="533400"/>
          </a:xfrm>
          <a:prstGeom prst="ellipse">
            <a:avLst/>
          </a:prstGeom>
          <a:gradFill rotWithShape="0">
            <a:gsLst>
              <a:gs pos="0">
                <a:srgbClr val="FF66CC"/>
              </a:gs>
              <a:gs pos="50000">
                <a:srgbClr val="CC0000"/>
              </a:gs>
              <a:gs pos="100000">
                <a:srgbClr val="FF66CC"/>
              </a:gs>
            </a:gsLst>
            <a:lin ang="18900000" scaled="1"/>
          </a:gradFill>
          <a:ln w="12700">
            <a:solidFill>
              <a:schemeClr val="tx1"/>
            </a:solidFill>
            <a:round/>
            <a:headEnd/>
            <a:tailEnd/>
          </a:ln>
          <a:effectLst>
            <a:outerShdw dist="53882" dir="2700000" algn="ctr" rotWithShape="0">
              <a:schemeClr val="folHlink"/>
            </a:outerShdw>
          </a:effectLst>
        </p:spPr>
        <p:txBody>
          <a:bodyPr wrap="none" anchor="ctr"/>
          <a:lstStyle/>
          <a:p>
            <a:pPr algn="ctr"/>
            <a:r>
              <a:rPr lang="en-US" sz="1600" b="1">
                <a:effectLst>
                  <a:outerShdw blurRad="38100" dist="38100" dir="2700000" algn="tl">
                    <a:srgbClr val="FFFFFF"/>
                  </a:outerShdw>
                </a:effectLst>
              </a:rPr>
              <a:t>Crime</a:t>
            </a:r>
          </a:p>
        </p:txBody>
      </p:sp>
      <p:sp>
        <p:nvSpPr>
          <p:cNvPr id="171025" name="Oval 17"/>
          <p:cNvSpPr>
            <a:spLocks noChangeArrowheads="1"/>
          </p:cNvSpPr>
          <p:nvPr/>
        </p:nvSpPr>
        <p:spPr bwMode="blackWhite">
          <a:xfrm>
            <a:off x="7162800" y="4495800"/>
            <a:ext cx="1295400" cy="533400"/>
          </a:xfrm>
          <a:prstGeom prst="ellipse">
            <a:avLst/>
          </a:prstGeom>
          <a:gradFill rotWithShape="0">
            <a:gsLst>
              <a:gs pos="0">
                <a:srgbClr val="FF66CC"/>
              </a:gs>
              <a:gs pos="50000">
                <a:srgbClr val="CC0000"/>
              </a:gs>
              <a:gs pos="100000">
                <a:srgbClr val="FF66CC"/>
              </a:gs>
            </a:gsLst>
            <a:lin ang="18900000" scaled="1"/>
          </a:gradFill>
          <a:ln w="12700">
            <a:solidFill>
              <a:schemeClr val="tx1"/>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Social</a:t>
            </a:r>
          </a:p>
          <a:p>
            <a:pPr algn="ctr">
              <a:lnSpc>
                <a:spcPct val="80000"/>
              </a:lnSpc>
            </a:pPr>
            <a:r>
              <a:rPr lang="en-US" sz="1600" b="1">
                <a:effectLst>
                  <a:outerShdw blurRad="38100" dist="38100" dir="2700000" algn="tl">
                    <a:srgbClr val="FFFFFF"/>
                  </a:outerShdw>
                </a:effectLst>
              </a:rPr>
              <a:t>Relations</a:t>
            </a:r>
          </a:p>
        </p:txBody>
      </p:sp>
      <p:sp>
        <p:nvSpPr>
          <p:cNvPr id="171026" name="Oval 18"/>
          <p:cNvSpPr>
            <a:spLocks noChangeArrowheads="1"/>
          </p:cNvSpPr>
          <p:nvPr/>
        </p:nvSpPr>
        <p:spPr bwMode="blackWhite">
          <a:xfrm>
            <a:off x="2133600" y="2362200"/>
            <a:ext cx="1524000" cy="609600"/>
          </a:xfrm>
          <a:prstGeom prst="ellipse">
            <a:avLst/>
          </a:prstGeom>
          <a:solidFill>
            <a:srgbClr val="FF9999"/>
          </a:solidFill>
          <a:ln w="9525">
            <a:noFill/>
            <a:round/>
            <a:headEnd/>
            <a:tailEnd/>
          </a:ln>
          <a:effectLst/>
        </p:spPr>
        <p:txBody>
          <a:bodyPr wrap="none" anchor="ctr"/>
          <a:lstStyle/>
          <a:p>
            <a:pPr algn="ctr"/>
            <a:r>
              <a:rPr lang="en-US" sz="2800" b="1">
                <a:effectLst>
                  <a:outerShdw blurRad="38100" dist="38100" dir="2700000" algn="tl">
                    <a:srgbClr val="FFFFFF"/>
                  </a:outerShdw>
                </a:effectLst>
              </a:rPr>
              <a:t>Detox</a:t>
            </a:r>
          </a:p>
        </p:txBody>
      </p:sp>
      <p:sp>
        <p:nvSpPr>
          <p:cNvPr id="171027" name="Oval 19"/>
          <p:cNvSpPr>
            <a:spLocks noChangeArrowheads="1"/>
          </p:cNvSpPr>
          <p:nvPr/>
        </p:nvSpPr>
        <p:spPr bwMode="blackWhite">
          <a:xfrm>
            <a:off x="2133600" y="3352800"/>
            <a:ext cx="1524000" cy="609600"/>
          </a:xfrm>
          <a:prstGeom prst="ellipse">
            <a:avLst/>
          </a:prstGeom>
          <a:solidFill>
            <a:srgbClr val="339966"/>
          </a:solidFill>
          <a:ln w="9525">
            <a:noFill/>
            <a:round/>
            <a:headEnd/>
            <a:tailEnd/>
          </a:ln>
          <a:effectLst/>
        </p:spPr>
        <p:txBody>
          <a:bodyPr wrap="none" anchor="ctr"/>
          <a:lstStyle/>
          <a:p>
            <a:pPr algn="ctr"/>
            <a:r>
              <a:rPr lang="en-US" sz="2800" b="1">
                <a:effectLst>
                  <a:outerShdw blurRad="38100" dist="38100" dir="2700000" algn="tl">
                    <a:srgbClr val="FFFFFF"/>
                  </a:outerShdw>
                </a:effectLst>
              </a:rPr>
              <a:t>OP-DF</a:t>
            </a:r>
          </a:p>
        </p:txBody>
      </p:sp>
      <p:sp>
        <p:nvSpPr>
          <p:cNvPr id="171028" name="Oval 20"/>
          <p:cNvSpPr>
            <a:spLocks noChangeArrowheads="1"/>
          </p:cNvSpPr>
          <p:nvPr/>
        </p:nvSpPr>
        <p:spPr bwMode="blackWhite">
          <a:xfrm>
            <a:off x="2133600" y="3962400"/>
            <a:ext cx="1524000" cy="609600"/>
          </a:xfrm>
          <a:prstGeom prst="ellipse">
            <a:avLst/>
          </a:prstGeom>
          <a:solidFill>
            <a:srgbClr val="339966"/>
          </a:solidFill>
          <a:ln w="9525">
            <a:noFill/>
            <a:round/>
            <a:headEnd/>
            <a:tailEnd/>
          </a:ln>
          <a:effectLst/>
        </p:spPr>
        <p:txBody>
          <a:bodyPr wrap="none" anchor="ctr"/>
          <a:lstStyle/>
          <a:p>
            <a:pPr algn="ctr"/>
            <a:r>
              <a:rPr lang="en-US" sz="2800" b="1">
                <a:effectLst>
                  <a:outerShdw blurRad="38100" dist="38100" dir="2700000" algn="tl">
                    <a:srgbClr val="FFFFFF"/>
                  </a:outerShdw>
                </a:effectLst>
              </a:rPr>
              <a:t>TC/Res</a:t>
            </a:r>
          </a:p>
        </p:txBody>
      </p:sp>
      <p:sp>
        <p:nvSpPr>
          <p:cNvPr id="171029" name="Oval 21"/>
          <p:cNvSpPr>
            <a:spLocks noChangeArrowheads="1"/>
          </p:cNvSpPr>
          <p:nvPr/>
        </p:nvSpPr>
        <p:spPr bwMode="blackWhite">
          <a:xfrm>
            <a:off x="2133600" y="4572000"/>
            <a:ext cx="1524000" cy="609600"/>
          </a:xfrm>
          <a:prstGeom prst="ellipse">
            <a:avLst/>
          </a:prstGeom>
          <a:solidFill>
            <a:srgbClr val="339966"/>
          </a:solidFill>
          <a:ln w="9525">
            <a:noFill/>
            <a:round/>
            <a:headEnd/>
            <a:tailEnd/>
          </a:ln>
          <a:effectLst/>
        </p:spPr>
        <p:txBody>
          <a:bodyPr wrap="none" anchor="ctr"/>
          <a:lstStyle/>
          <a:p>
            <a:pPr algn="ctr"/>
            <a:r>
              <a:rPr lang="en-US" sz="2800" b="1">
                <a:effectLst>
                  <a:outerShdw blurRad="38100" dist="38100" dir="2700000" algn="tl">
                    <a:srgbClr val="FFFFFF"/>
                  </a:outerShdw>
                </a:effectLst>
              </a:rPr>
              <a:t>OP-MM</a:t>
            </a:r>
          </a:p>
        </p:txBody>
      </p:sp>
      <p:cxnSp>
        <p:nvCxnSpPr>
          <p:cNvPr id="171030" name="AutoShape 22"/>
          <p:cNvCxnSpPr>
            <a:cxnSpLocks noChangeShapeType="1"/>
            <a:stCxn id="171026" idx="4"/>
            <a:endCxn id="171027" idx="0"/>
          </p:cNvCxnSpPr>
          <p:nvPr/>
        </p:nvCxnSpPr>
        <p:spPr bwMode="auto">
          <a:xfrm>
            <a:off x="2895600" y="2971800"/>
            <a:ext cx="0" cy="381000"/>
          </a:xfrm>
          <a:prstGeom prst="straightConnector1">
            <a:avLst/>
          </a:prstGeom>
          <a:noFill/>
          <a:ln w="28575">
            <a:solidFill>
              <a:schemeClr val="tx2"/>
            </a:solidFill>
            <a:round/>
            <a:headEnd/>
            <a:tailEnd type="triangle" w="med" len="med"/>
          </a:ln>
          <a:effectLst/>
        </p:spPr>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71012"/>
                                        </p:tgtEl>
                                        <p:attrNameLst>
                                          <p:attrName>style.visibility</p:attrName>
                                        </p:attrNameLst>
                                      </p:cBhvr>
                                      <p:to>
                                        <p:strVal val="visible"/>
                                      </p:to>
                                    </p:set>
                                    <p:animEffect transition="in" filter="dissolve">
                                      <p:cBhvr>
                                        <p:cTn id="7" dur="500"/>
                                        <p:tgtEl>
                                          <p:spTgt spid="171012"/>
                                        </p:tgtEl>
                                      </p:cBhvr>
                                    </p:animEffect>
                                  </p:childTnLst>
                                </p:cTn>
                              </p:par>
                            </p:childTnLst>
                          </p:cTn>
                        </p:par>
                        <p:par>
                          <p:cTn id="8" fill="hold">
                            <p:stCondLst>
                              <p:cond delay="1500"/>
                            </p:stCondLst>
                            <p:childTnLst>
                              <p:par>
                                <p:cTn id="9" presetID="23" presetClass="entr" presetSubtype="528" fill="hold" grpId="0" nodeType="afterEffect">
                                  <p:stCondLst>
                                    <p:cond delay="0"/>
                                  </p:stCondLst>
                                  <p:childTnLst>
                                    <p:set>
                                      <p:cBhvr>
                                        <p:cTn id="10" dur="1" fill="hold">
                                          <p:stCondLst>
                                            <p:cond delay="0"/>
                                          </p:stCondLst>
                                        </p:cTn>
                                        <p:tgtEl>
                                          <p:spTgt spid="171015"/>
                                        </p:tgtEl>
                                        <p:attrNameLst>
                                          <p:attrName>style.visibility</p:attrName>
                                        </p:attrNameLst>
                                      </p:cBhvr>
                                      <p:to>
                                        <p:strVal val="visible"/>
                                      </p:to>
                                    </p:set>
                                    <p:anim calcmode="lin" valueType="num">
                                      <p:cBhvr>
                                        <p:cTn id="11" dur="500" fill="hold"/>
                                        <p:tgtEl>
                                          <p:spTgt spid="171015"/>
                                        </p:tgtEl>
                                        <p:attrNameLst>
                                          <p:attrName>ppt_w</p:attrName>
                                        </p:attrNameLst>
                                      </p:cBhvr>
                                      <p:tavLst>
                                        <p:tav tm="0">
                                          <p:val>
                                            <p:fltVal val="0"/>
                                          </p:val>
                                        </p:tav>
                                        <p:tav tm="100000">
                                          <p:val>
                                            <p:strVal val="#ppt_w"/>
                                          </p:val>
                                        </p:tav>
                                      </p:tavLst>
                                    </p:anim>
                                    <p:anim calcmode="lin" valueType="num">
                                      <p:cBhvr>
                                        <p:cTn id="12" dur="500" fill="hold"/>
                                        <p:tgtEl>
                                          <p:spTgt spid="171015"/>
                                        </p:tgtEl>
                                        <p:attrNameLst>
                                          <p:attrName>ppt_h</p:attrName>
                                        </p:attrNameLst>
                                      </p:cBhvr>
                                      <p:tavLst>
                                        <p:tav tm="0">
                                          <p:val>
                                            <p:fltVal val="0"/>
                                          </p:val>
                                        </p:tav>
                                        <p:tav tm="100000">
                                          <p:val>
                                            <p:strVal val="#ppt_h"/>
                                          </p:val>
                                        </p:tav>
                                      </p:tavLst>
                                    </p:anim>
                                    <p:anim calcmode="lin" valueType="num">
                                      <p:cBhvr>
                                        <p:cTn id="13" dur="500" fill="hold"/>
                                        <p:tgtEl>
                                          <p:spTgt spid="171015"/>
                                        </p:tgtEl>
                                        <p:attrNameLst>
                                          <p:attrName>ppt_x</p:attrName>
                                        </p:attrNameLst>
                                      </p:cBhvr>
                                      <p:tavLst>
                                        <p:tav tm="0">
                                          <p:val>
                                            <p:fltVal val="0.5"/>
                                          </p:val>
                                        </p:tav>
                                        <p:tav tm="100000">
                                          <p:val>
                                            <p:strVal val="#ppt_x"/>
                                          </p:val>
                                        </p:tav>
                                      </p:tavLst>
                                    </p:anim>
                                    <p:anim calcmode="lin" valueType="num">
                                      <p:cBhvr>
                                        <p:cTn id="14" dur="500" fill="hold"/>
                                        <p:tgtEl>
                                          <p:spTgt spid="171015"/>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710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71016"/>
                                        </p:tgtEl>
                                        <p:attrNameLst>
                                          <p:attrName>style.visibility</p:attrName>
                                        </p:attrNameLst>
                                      </p:cBhvr>
                                      <p:to>
                                        <p:strVal val="visible"/>
                                      </p:to>
                                    </p:set>
                                    <p:animEffect transition="in" filter="dissolve">
                                      <p:cBhvr>
                                        <p:cTn id="19" dur="500"/>
                                        <p:tgtEl>
                                          <p:spTgt spid="171016"/>
                                        </p:tgtEl>
                                      </p:cBhvr>
                                    </p:animEffect>
                                  </p:childTnLst>
                                </p:cTn>
                              </p:par>
                            </p:childTnLst>
                          </p:cTn>
                        </p:par>
                        <p:par>
                          <p:cTn id="20" fill="hold">
                            <p:stCondLst>
                              <p:cond delay="500"/>
                            </p:stCondLst>
                            <p:childTnLst>
                              <p:par>
                                <p:cTn id="21" presetID="12" presetClass="entr" presetSubtype="1" fill="hold" grpId="0" nodeType="afterEffect">
                                  <p:stCondLst>
                                    <p:cond delay="1000"/>
                                  </p:stCondLst>
                                  <p:childTnLst>
                                    <p:set>
                                      <p:cBhvr>
                                        <p:cTn id="22" dur="1" fill="hold">
                                          <p:stCondLst>
                                            <p:cond delay="0"/>
                                          </p:stCondLst>
                                        </p:cTn>
                                        <p:tgtEl>
                                          <p:spTgt spid="171017">
                                            <p:txEl>
                                              <p:pRg st="0" end="0"/>
                                            </p:txEl>
                                          </p:spTgt>
                                        </p:tgtEl>
                                        <p:attrNameLst>
                                          <p:attrName>style.visibility</p:attrName>
                                        </p:attrNameLst>
                                      </p:cBhvr>
                                      <p:to>
                                        <p:strVal val="visible"/>
                                      </p:to>
                                    </p:set>
                                    <p:animEffect transition="in" filter="slide(fromTop)">
                                      <p:cBhvr>
                                        <p:cTn id="23" dur="500"/>
                                        <p:tgtEl>
                                          <p:spTgt spid="171017">
                                            <p:txEl>
                                              <p:pRg st="0" end="0"/>
                                            </p:txEl>
                                          </p:spTgt>
                                        </p:tgtEl>
                                      </p:cBhvr>
                                    </p:animEffect>
                                  </p:childTnLst>
                                </p:cTn>
                              </p:par>
                            </p:childTnLst>
                          </p:cTn>
                        </p:par>
                        <p:par>
                          <p:cTn id="24" fill="hold">
                            <p:stCondLst>
                              <p:cond delay="2000"/>
                            </p:stCondLst>
                            <p:childTnLst>
                              <p:par>
                                <p:cTn id="25" presetID="12" presetClass="entr" presetSubtype="1" fill="hold" grpId="0" nodeType="afterEffect">
                                  <p:stCondLst>
                                    <p:cond delay="1000"/>
                                  </p:stCondLst>
                                  <p:childTnLst>
                                    <p:set>
                                      <p:cBhvr>
                                        <p:cTn id="26" dur="1" fill="hold">
                                          <p:stCondLst>
                                            <p:cond delay="0"/>
                                          </p:stCondLst>
                                        </p:cTn>
                                        <p:tgtEl>
                                          <p:spTgt spid="171017">
                                            <p:txEl>
                                              <p:pRg st="2" end="2"/>
                                            </p:txEl>
                                          </p:spTgt>
                                        </p:tgtEl>
                                        <p:attrNameLst>
                                          <p:attrName>style.visibility</p:attrName>
                                        </p:attrNameLst>
                                      </p:cBhvr>
                                      <p:to>
                                        <p:strVal val="visible"/>
                                      </p:to>
                                    </p:set>
                                    <p:animEffect transition="in" filter="slide(fromTop)">
                                      <p:cBhvr>
                                        <p:cTn id="27" dur="500"/>
                                        <p:tgtEl>
                                          <p:spTgt spid="171017">
                                            <p:txEl>
                                              <p:pRg st="2" end="2"/>
                                            </p:txEl>
                                          </p:spTgt>
                                        </p:tgtEl>
                                      </p:cBhvr>
                                    </p:animEffect>
                                  </p:childTnLst>
                                </p:cTn>
                              </p:par>
                            </p:childTnLst>
                          </p:cTn>
                        </p:par>
                        <p:par>
                          <p:cTn id="28" fill="hold">
                            <p:stCondLst>
                              <p:cond delay="3500"/>
                            </p:stCondLst>
                            <p:childTnLst>
                              <p:par>
                                <p:cTn id="29" presetID="12" presetClass="entr" presetSubtype="1" fill="hold" grpId="0" nodeType="afterEffect">
                                  <p:stCondLst>
                                    <p:cond delay="1000"/>
                                  </p:stCondLst>
                                  <p:childTnLst>
                                    <p:set>
                                      <p:cBhvr>
                                        <p:cTn id="30" dur="1" fill="hold">
                                          <p:stCondLst>
                                            <p:cond delay="0"/>
                                          </p:stCondLst>
                                        </p:cTn>
                                        <p:tgtEl>
                                          <p:spTgt spid="171017">
                                            <p:txEl>
                                              <p:pRg st="4" end="4"/>
                                            </p:txEl>
                                          </p:spTgt>
                                        </p:tgtEl>
                                        <p:attrNameLst>
                                          <p:attrName>style.visibility</p:attrName>
                                        </p:attrNameLst>
                                      </p:cBhvr>
                                      <p:to>
                                        <p:strVal val="visible"/>
                                      </p:to>
                                    </p:set>
                                    <p:animEffect transition="in" filter="slide(fromTop)">
                                      <p:cBhvr>
                                        <p:cTn id="31" dur="500"/>
                                        <p:tgtEl>
                                          <p:spTgt spid="17101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71018"/>
                                        </p:tgtEl>
                                        <p:attrNameLst>
                                          <p:attrName>style.visibility</p:attrName>
                                        </p:attrNameLst>
                                      </p:cBhvr>
                                      <p:to>
                                        <p:strVal val="visible"/>
                                      </p:to>
                                    </p:set>
                                    <p:animEffect transition="in" filter="wipe(up)">
                                      <p:cBhvr>
                                        <p:cTn id="36" dur="500"/>
                                        <p:tgtEl>
                                          <p:spTgt spid="171018"/>
                                        </p:tgtEl>
                                      </p:cBhvr>
                                    </p:animEffect>
                                  </p:childTnLst>
                                  <p:subTnLst>
                                    <p:set>
                                      <p:cBhvr override="childStyle">
                                        <p:cTn dur="1" fill="hold" display="0" masterRel="nextClick" afterEffect="1"/>
                                        <p:tgtEl>
                                          <p:spTgt spid="171018"/>
                                        </p:tgtEl>
                                        <p:attrNameLst>
                                          <p:attrName>style.visibility</p:attrName>
                                        </p:attrNameLst>
                                      </p:cBhvr>
                                      <p:to>
                                        <p:strVal val="hidden"/>
                                      </p:to>
                                    </p:set>
                                  </p:subTnLst>
                                </p:cTn>
                              </p:par>
                            </p:childTnLst>
                          </p:cTn>
                        </p:par>
                        <p:par>
                          <p:cTn id="37" fill="hold">
                            <p:stCondLst>
                              <p:cond delay="500"/>
                            </p:stCondLst>
                            <p:childTnLst>
                              <p:par>
                                <p:cTn id="38" presetID="9" presetClass="entr" presetSubtype="0" fill="hold" grpId="0" nodeType="afterEffect">
                                  <p:stCondLst>
                                    <p:cond delay="2000"/>
                                  </p:stCondLst>
                                  <p:childTnLst>
                                    <p:set>
                                      <p:cBhvr>
                                        <p:cTn id="39" dur="1" fill="hold">
                                          <p:stCondLst>
                                            <p:cond delay="0"/>
                                          </p:stCondLst>
                                        </p:cTn>
                                        <p:tgtEl>
                                          <p:spTgt spid="171026"/>
                                        </p:tgtEl>
                                        <p:attrNameLst>
                                          <p:attrName>style.visibility</p:attrName>
                                        </p:attrNameLst>
                                      </p:cBhvr>
                                      <p:to>
                                        <p:strVal val="visible"/>
                                      </p:to>
                                    </p:set>
                                    <p:animEffect transition="in" filter="dissolve">
                                      <p:cBhvr>
                                        <p:cTn id="40" dur="500"/>
                                        <p:tgtEl>
                                          <p:spTgt spid="171026"/>
                                        </p:tgtEl>
                                      </p:cBhvr>
                                    </p:animEffect>
                                  </p:childTnLst>
                                </p:cTn>
                              </p:par>
                            </p:childTnLst>
                          </p:cTn>
                        </p:par>
                        <p:par>
                          <p:cTn id="41" fill="hold">
                            <p:stCondLst>
                              <p:cond delay="3000"/>
                            </p:stCondLst>
                            <p:childTnLst>
                              <p:par>
                                <p:cTn id="42" presetID="17" presetClass="entr" presetSubtype="1" fill="hold" nodeType="afterEffect">
                                  <p:stCondLst>
                                    <p:cond delay="1000"/>
                                  </p:stCondLst>
                                  <p:childTnLst>
                                    <p:set>
                                      <p:cBhvr>
                                        <p:cTn id="43" dur="1" fill="hold">
                                          <p:stCondLst>
                                            <p:cond delay="0"/>
                                          </p:stCondLst>
                                        </p:cTn>
                                        <p:tgtEl>
                                          <p:spTgt spid="171030"/>
                                        </p:tgtEl>
                                        <p:attrNameLst>
                                          <p:attrName>style.visibility</p:attrName>
                                        </p:attrNameLst>
                                      </p:cBhvr>
                                      <p:to>
                                        <p:strVal val="visible"/>
                                      </p:to>
                                    </p:set>
                                    <p:anim calcmode="lin" valueType="num">
                                      <p:cBhvr>
                                        <p:cTn id="44" dur="500" fill="hold"/>
                                        <p:tgtEl>
                                          <p:spTgt spid="171030"/>
                                        </p:tgtEl>
                                        <p:attrNameLst>
                                          <p:attrName>ppt_x</p:attrName>
                                        </p:attrNameLst>
                                      </p:cBhvr>
                                      <p:tavLst>
                                        <p:tav tm="0">
                                          <p:val>
                                            <p:strVal val="#ppt_x"/>
                                          </p:val>
                                        </p:tav>
                                        <p:tav tm="100000">
                                          <p:val>
                                            <p:strVal val="#ppt_x"/>
                                          </p:val>
                                        </p:tav>
                                      </p:tavLst>
                                    </p:anim>
                                    <p:anim calcmode="lin" valueType="num">
                                      <p:cBhvr>
                                        <p:cTn id="45" dur="500" fill="hold"/>
                                        <p:tgtEl>
                                          <p:spTgt spid="171030"/>
                                        </p:tgtEl>
                                        <p:attrNameLst>
                                          <p:attrName>ppt_y</p:attrName>
                                        </p:attrNameLst>
                                      </p:cBhvr>
                                      <p:tavLst>
                                        <p:tav tm="0">
                                          <p:val>
                                            <p:strVal val="#ppt_y-#ppt_h/2"/>
                                          </p:val>
                                        </p:tav>
                                        <p:tav tm="100000">
                                          <p:val>
                                            <p:strVal val="#ppt_y"/>
                                          </p:val>
                                        </p:tav>
                                      </p:tavLst>
                                    </p:anim>
                                    <p:anim calcmode="lin" valueType="num">
                                      <p:cBhvr>
                                        <p:cTn id="46" dur="500" fill="hold"/>
                                        <p:tgtEl>
                                          <p:spTgt spid="171030"/>
                                        </p:tgtEl>
                                        <p:attrNameLst>
                                          <p:attrName>ppt_w</p:attrName>
                                        </p:attrNameLst>
                                      </p:cBhvr>
                                      <p:tavLst>
                                        <p:tav tm="0">
                                          <p:val>
                                            <p:strVal val="#ppt_w"/>
                                          </p:val>
                                        </p:tav>
                                        <p:tav tm="100000">
                                          <p:val>
                                            <p:strVal val="#ppt_w"/>
                                          </p:val>
                                        </p:tav>
                                      </p:tavLst>
                                    </p:anim>
                                    <p:anim calcmode="lin" valueType="num">
                                      <p:cBhvr>
                                        <p:cTn id="47" dur="500" fill="hold"/>
                                        <p:tgtEl>
                                          <p:spTgt spid="171030"/>
                                        </p:tgtEl>
                                        <p:attrNameLst>
                                          <p:attrName>ppt_h</p:attrName>
                                        </p:attrNameLst>
                                      </p:cBhvr>
                                      <p:tavLst>
                                        <p:tav tm="0">
                                          <p:val>
                                            <p:fltVal val="0"/>
                                          </p:val>
                                        </p:tav>
                                        <p:tav tm="100000">
                                          <p:val>
                                            <p:strVal val="#ppt_h"/>
                                          </p:val>
                                        </p:tav>
                                      </p:tavLst>
                                    </p:anim>
                                  </p:childTnLst>
                                </p:cTn>
                              </p:par>
                            </p:childTnLst>
                          </p:cTn>
                        </p:par>
                        <p:par>
                          <p:cTn id="48" fill="hold">
                            <p:stCondLst>
                              <p:cond delay="4500"/>
                            </p:stCondLst>
                            <p:childTnLst>
                              <p:par>
                                <p:cTn id="49" presetID="12" presetClass="entr" presetSubtype="1" fill="hold" grpId="0" nodeType="afterEffect">
                                  <p:stCondLst>
                                    <p:cond delay="0"/>
                                  </p:stCondLst>
                                  <p:childTnLst>
                                    <p:set>
                                      <p:cBhvr>
                                        <p:cTn id="50" dur="1" fill="hold">
                                          <p:stCondLst>
                                            <p:cond delay="0"/>
                                          </p:stCondLst>
                                        </p:cTn>
                                        <p:tgtEl>
                                          <p:spTgt spid="171027"/>
                                        </p:tgtEl>
                                        <p:attrNameLst>
                                          <p:attrName>style.visibility</p:attrName>
                                        </p:attrNameLst>
                                      </p:cBhvr>
                                      <p:to>
                                        <p:strVal val="visible"/>
                                      </p:to>
                                    </p:set>
                                    <p:animEffect transition="in" filter="slide(fromTop)">
                                      <p:cBhvr>
                                        <p:cTn id="51" dur="500"/>
                                        <p:tgtEl>
                                          <p:spTgt spid="171027"/>
                                        </p:tgtEl>
                                      </p:cBhvr>
                                    </p:animEffect>
                                  </p:childTnLst>
                                </p:cTn>
                              </p:par>
                            </p:childTnLst>
                          </p:cTn>
                        </p:par>
                        <p:par>
                          <p:cTn id="52" fill="hold">
                            <p:stCondLst>
                              <p:cond delay="5000"/>
                            </p:stCondLst>
                            <p:childTnLst>
                              <p:par>
                                <p:cTn id="53" presetID="12" presetClass="entr" presetSubtype="1" fill="hold" grpId="0" nodeType="afterEffect">
                                  <p:stCondLst>
                                    <p:cond delay="0"/>
                                  </p:stCondLst>
                                  <p:childTnLst>
                                    <p:set>
                                      <p:cBhvr>
                                        <p:cTn id="54" dur="1" fill="hold">
                                          <p:stCondLst>
                                            <p:cond delay="0"/>
                                          </p:stCondLst>
                                        </p:cTn>
                                        <p:tgtEl>
                                          <p:spTgt spid="171028"/>
                                        </p:tgtEl>
                                        <p:attrNameLst>
                                          <p:attrName>style.visibility</p:attrName>
                                        </p:attrNameLst>
                                      </p:cBhvr>
                                      <p:to>
                                        <p:strVal val="visible"/>
                                      </p:to>
                                    </p:set>
                                    <p:animEffect transition="in" filter="slide(fromTop)">
                                      <p:cBhvr>
                                        <p:cTn id="55" dur="500"/>
                                        <p:tgtEl>
                                          <p:spTgt spid="171028"/>
                                        </p:tgtEl>
                                      </p:cBhvr>
                                    </p:animEffect>
                                  </p:childTnLst>
                                </p:cTn>
                              </p:par>
                            </p:childTnLst>
                          </p:cTn>
                        </p:par>
                        <p:par>
                          <p:cTn id="56" fill="hold">
                            <p:stCondLst>
                              <p:cond delay="5500"/>
                            </p:stCondLst>
                            <p:childTnLst>
                              <p:par>
                                <p:cTn id="57" presetID="12" presetClass="entr" presetSubtype="1" fill="hold" grpId="0" nodeType="afterEffect">
                                  <p:stCondLst>
                                    <p:cond delay="0"/>
                                  </p:stCondLst>
                                  <p:childTnLst>
                                    <p:set>
                                      <p:cBhvr>
                                        <p:cTn id="58" dur="1" fill="hold">
                                          <p:stCondLst>
                                            <p:cond delay="0"/>
                                          </p:stCondLst>
                                        </p:cTn>
                                        <p:tgtEl>
                                          <p:spTgt spid="171029"/>
                                        </p:tgtEl>
                                        <p:attrNameLst>
                                          <p:attrName>style.visibility</p:attrName>
                                        </p:attrNameLst>
                                      </p:cBhvr>
                                      <p:to>
                                        <p:strVal val="visible"/>
                                      </p:to>
                                    </p:set>
                                    <p:animEffect transition="in" filter="slide(fromTop)">
                                      <p:cBhvr>
                                        <p:cTn id="59" dur="500"/>
                                        <p:tgtEl>
                                          <p:spTgt spid="171029"/>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171019"/>
                                        </p:tgtEl>
                                        <p:attrNameLst>
                                          <p:attrName>style.visibility</p:attrName>
                                        </p:attrNameLst>
                                      </p:cBhvr>
                                      <p:to>
                                        <p:strVal val="visible"/>
                                      </p:to>
                                    </p:set>
                                    <p:animEffect transition="in" filter="slide(fromBottom)">
                                      <p:cBhvr>
                                        <p:cTn id="64" dur="500"/>
                                        <p:tgtEl>
                                          <p:spTgt spid="171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animBg="1" autoUpdateAnimBg="0"/>
      <p:bldP spid="171015" grpId="0" autoUpdateAnimBg="0"/>
      <p:bldP spid="171016" grpId="0" animBg="1" autoUpdateAnimBg="0"/>
      <p:bldP spid="171017" grpId="0" build="p" autoUpdateAnimBg="0" advAuto="1000"/>
      <p:bldP spid="171018" grpId="0" animBg="1"/>
      <p:bldP spid="171019" grpId="0" autoUpdateAnimBg="0"/>
      <p:bldP spid="171026" grpId="0" animBg="1" autoUpdateAnimBg="0"/>
      <p:bldP spid="171027" grpId="0" animBg="1" autoUpdateAnimBg="0"/>
      <p:bldP spid="171028" grpId="0" animBg="1" autoUpdateAnimBg="0"/>
      <p:bldP spid="171029"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0" y="0"/>
            <a:ext cx="9144000" cy="1143000"/>
          </a:xfrm>
        </p:spPr>
        <p:txBody>
          <a:bodyPr/>
          <a:lstStyle/>
          <a:p>
            <a:pPr algn="ctr"/>
            <a:r>
              <a:rPr lang="en-US" b="1" dirty="0"/>
              <a:t>TCU Treatment Process Model</a:t>
            </a:r>
          </a:p>
        </p:txBody>
      </p:sp>
      <p:sp>
        <p:nvSpPr>
          <p:cNvPr id="173059" name="AutoShape 3"/>
          <p:cNvSpPr>
            <a:spLocks noChangeArrowheads="1"/>
          </p:cNvSpPr>
          <p:nvPr/>
        </p:nvSpPr>
        <p:spPr bwMode="auto">
          <a:xfrm>
            <a:off x="6781800" y="3657600"/>
            <a:ext cx="304800" cy="609600"/>
          </a:xfrm>
          <a:prstGeom prst="rightArrow">
            <a:avLst>
              <a:gd name="adj1" fmla="val 55556"/>
              <a:gd name="adj2" fmla="val 48435"/>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3060" name="Rectangle 4"/>
          <p:cNvSpPr>
            <a:spLocks noChangeArrowheads="1"/>
          </p:cNvSpPr>
          <p:nvPr/>
        </p:nvSpPr>
        <p:spPr bwMode="auto">
          <a:xfrm>
            <a:off x="7086600" y="3276600"/>
            <a:ext cx="1447800" cy="1905000"/>
          </a:xfrm>
          <a:prstGeom prst="rect">
            <a:avLst/>
          </a:prstGeom>
          <a:solidFill>
            <a:srgbClr val="FFCCCC"/>
          </a:solidFill>
          <a:ln w="3175">
            <a:solidFill>
              <a:srgbClr val="808080"/>
            </a:solidFill>
            <a:miter lim="800000"/>
            <a:headEnd/>
            <a:tailEnd/>
          </a:ln>
          <a:effectLst>
            <a:outerShdw dist="71842" dir="2700000" algn="ctr" rotWithShape="0">
              <a:schemeClr val="folHlink"/>
            </a:outerShdw>
          </a:effectLst>
        </p:spPr>
        <p:txBody>
          <a:bodyPr wrap="none" anchor="ctr"/>
          <a:lstStyle/>
          <a:p>
            <a:pPr algn="ctr"/>
            <a:endParaRPr lang="en-US" sz="1800"/>
          </a:p>
        </p:txBody>
      </p:sp>
      <p:sp>
        <p:nvSpPr>
          <p:cNvPr id="173061" name="Rectangle 5" descr="White marble"/>
          <p:cNvSpPr>
            <a:spLocks noChangeArrowheads="1"/>
          </p:cNvSpPr>
          <p:nvPr/>
        </p:nvSpPr>
        <p:spPr bwMode="auto">
          <a:xfrm>
            <a:off x="2057400" y="2133600"/>
            <a:ext cx="4724400" cy="3352800"/>
          </a:xfrm>
          <a:prstGeom prst="rect">
            <a:avLst/>
          </a:prstGeom>
          <a:blipFill dpi="0" rotWithShape="0">
            <a:blip r:embed="rId3" cstate="print"/>
            <a:srcRect/>
            <a:tile tx="0" ty="0" sx="100000" sy="100000" flip="none" algn="tl"/>
          </a:blipFill>
          <a:ln w="12700">
            <a:solidFill>
              <a:srgbClr val="808080"/>
            </a:solidFill>
            <a:miter lim="800000"/>
            <a:headEnd/>
            <a:tailEnd/>
          </a:ln>
          <a:effectLst>
            <a:outerShdw dist="81320" dir="2319588" algn="ctr" rotWithShape="0">
              <a:schemeClr val="folHlink"/>
            </a:outerShdw>
          </a:effectLst>
        </p:spPr>
        <p:txBody>
          <a:bodyPr wrap="none" anchor="ctr"/>
          <a:lstStyle/>
          <a:p>
            <a:pPr algn="ctr"/>
            <a:endParaRPr lang="en-US"/>
          </a:p>
        </p:txBody>
      </p:sp>
      <p:sp>
        <p:nvSpPr>
          <p:cNvPr id="173062" name="Oval 6"/>
          <p:cNvSpPr>
            <a:spLocks noChangeArrowheads="1"/>
          </p:cNvSpPr>
          <p:nvPr/>
        </p:nvSpPr>
        <p:spPr bwMode="blackWhite">
          <a:xfrm>
            <a:off x="5410200" y="3429000"/>
            <a:ext cx="1371600" cy="1066800"/>
          </a:xfrm>
          <a:prstGeom prst="ellipse">
            <a:avLst/>
          </a:prstGeom>
          <a:gradFill rotWithShape="0">
            <a:gsLst>
              <a:gs pos="0">
                <a:srgbClr val="FF0066"/>
              </a:gs>
              <a:gs pos="100000">
                <a:srgbClr val="FF0066">
                  <a:gamma/>
                  <a:shade val="46275"/>
                  <a:invGamma/>
                </a:srgbClr>
              </a:gs>
            </a:gsLst>
            <a:path path="shape">
              <a:fillToRect l="50000" t="50000" r="50000" b="50000"/>
            </a:path>
          </a:gradFill>
          <a:ln w="12700">
            <a:solidFill>
              <a:srgbClr val="800000"/>
            </a:solidFill>
            <a:round/>
            <a:headEnd/>
            <a:tailEnd/>
          </a:ln>
          <a:effectLst>
            <a:outerShdw dist="74053" dir="3542175" algn="ctr" rotWithShape="0">
              <a:schemeClr val="folHlink"/>
            </a:outerShdw>
          </a:effectLst>
        </p:spPr>
        <p:txBody>
          <a:bodyPr wrap="none" anchor="ctr"/>
          <a:lstStyle/>
          <a:p>
            <a:pPr algn="ctr">
              <a:lnSpc>
                <a:spcPct val="90000"/>
              </a:lnSpc>
            </a:pPr>
            <a:r>
              <a:rPr lang="en-US" sz="2000" b="1" dirty="0">
                <a:effectLst>
                  <a:outerShdw blurRad="38100" dist="38100" dir="2700000" algn="tl">
                    <a:srgbClr val="FFFFFF"/>
                  </a:outerShdw>
                </a:effectLst>
              </a:rPr>
              <a:t>Sufficient</a:t>
            </a:r>
          </a:p>
          <a:p>
            <a:pPr algn="ctr">
              <a:lnSpc>
                <a:spcPct val="90000"/>
              </a:lnSpc>
            </a:pPr>
            <a:r>
              <a:rPr lang="en-US" sz="2000" b="1" dirty="0">
                <a:effectLst>
                  <a:outerShdw blurRad="38100" dist="38100" dir="2700000" algn="tl">
                    <a:srgbClr val="FFFFFF"/>
                  </a:outerShdw>
                </a:effectLst>
              </a:rPr>
              <a:t>Retention</a:t>
            </a:r>
          </a:p>
        </p:txBody>
      </p:sp>
      <p:sp>
        <p:nvSpPr>
          <p:cNvPr id="173063" name="Text Box 7"/>
          <p:cNvSpPr txBox="1">
            <a:spLocks noChangeArrowheads="1"/>
          </p:cNvSpPr>
          <p:nvPr/>
        </p:nvSpPr>
        <p:spPr bwMode="auto">
          <a:xfrm>
            <a:off x="6872288" y="5178425"/>
            <a:ext cx="1890712" cy="396875"/>
          </a:xfrm>
          <a:prstGeom prst="rect">
            <a:avLst/>
          </a:prstGeom>
          <a:noFill/>
          <a:ln w="9525">
            <a:noFill/>
            <a:miter lim="800000"/>
            <a:headEnd/>
            <a:tailEnd/>
          </a:ln>
          <a:effectLst/>
        </p:spPr>
        <p:txBody>
          <a:bodyPr wrap="none">
            <a:spAutoFit/>
          </a:bodyPr>
          <a:lstStyle/>
          <a:p>
            <a:r>
              <a:rPr lang="en-US" sz="2000" b="1">
                <a:solidFill>
                  <a:srgbClr val="FFCCCC"/>
                </a:solidFill>
                <a:effectLst>
                  <a:outerShdw blurRad="38100" dist="38100" dir="2700000" algn="tl">
                    <a:srgbClr val="C0C0C0"/>
                  </a:outerShdw>
                </a:effectLst>
              </a:rPr>
              <a:t>Posttreatment</a:t>
            </a:r>
          </a:p>
        </p:txBody>
      </p:sp>
      <p:sp>
        <p:nvSpPr>
          <p:cNvPr id="173064" name="Oval 8"/>
          <p:cNvSpPr>
            <a:spLocks noChangeArrowheads="1"/>
          </p:cNvSpPr>
          <p:nvPr/>
        </p:nvSpPr>
        <p:spPr bwMode="blackWhite">
          <a:xfrm>
            <a:off x="7162800" y="34290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Drug</a:t>
            </a:r>
          </a:p>
          <a:p>
            <a:pPr algn="ctr">
              <a:lnSpc>
                <a:spcPct val="80000"/>
              </a:lnSpc>
            </a:pPr>
            <a:r>
              <a:rPr lang="en-US" sz="1600" b="1">
                <a:effectLst>
                  <a:outerShdw blurRad="38100" dist="38100" dir="2700000" algn="tl">
                    <a:srgbClr val="FFFFFF"/>
                  </a:outerShdw>
                </a:effectLst>
              </a:rPr>
              <a:t>Use</a:t>
            </a:r>
          </a:p>
        </p:txBody>
      </p:sp>
      <p:sp>
        <p:nvSpPr>
          <p:cNvPr id="173065" name="Oval 9"/>
          <p:cNvSpPr>
            <a:spLocks noChangeArrowheads="1"/>
          </p:cNvSpPr>
          <p:nvPr/>
        </p:nvSpPr>
        <p:spPr bwMode="blackWhite">
          <a:xfrm>
            <a:off x="7162800" y="39624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r>
              <a:rPr lang="en-US" sz="1600" b="1">
                <a:effectLst>
                  <a:outerShdw blurRad="38100" dist="38100" dir="2700000" algn="tl">
                    <a:srgbClr val="FFFFFF"/>
                  </a:outerShdw>
                </a:effectLst>
              </a:rPr>
              <a:t>Crime</a:t>
            </a:r>
          </a:p>
        </p:txBody>
      </p:sp>
      <p:sp>
        <p:nvSpPr>
          <p:cNvPr id="173066" name="Oval 10"/>
          <p:cNvSpPr>
            <a:spLocks noChangeArrowheads="1"/>
          </p:cNvSpPr>
          <p:nvPr/>
        </p:nvSpPr>
        <p:spPr bwMode="blackWhite">
          <a:xfrm>
            <a:off x="7162800" y="44958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Social</a:t>
            </a:r>
          </a:p>
          <a:p>
            <a:pPr algn="ctr">
              <a:lnSpc>
                <a:spcPct val="80000"/>
              </a:lnSpc>
            </a:pPr>
            <a:r>
              <a:rPr lang="en-US" sz="1600" b="1">
                <a:effectLst>
                  <a:outerShdw blurRad="38100" dist="38100" dir="2700000" algn="tl">
                    <a:srgbClr val="FFFFFF"/>
                  </a:outerShdw>
                </a:effectLst>
              </a:rPr>
              <a:t>Relations</a:t>
            </a:r>
          </a:p>
        </p:txBody>
      </p:sp>
      <p:grpSp>
        <p:nvGrpSpPr>
          <p:cNvPr id="2" name="Group 11"/>
          <p:cNvGrpSpPr>
            <a:grpSpLocks/>
          </p:cNvGrpSpPr>
          <p:nvPr/>
        </p:nvGrpSpPr>
        <p:grpSpPr bwMode="auto">
          <a:xfrm>
            <a:off x="381000" y="2133600"/>
            <a:ext cx="1676400" cy="1447800"/>
            <a:chOff x="240" y="1344"/>
            <a:chExt cx="1104" cy="912"/>
          </a:xfrm>
        </p:grpSpPr>
        <p:sp>
          <p:nvSpPr>
            <p:cNvPr id="173068" name="Line 12"/>
            <p:cNvSpPr>
              <a:spLocks noChangeShapeType="1"/>
            </p:cNvSpPr>
            <p:nvPr/>
          </p:nvSpPr>
          <p:spPr bwMode="auto">
            <a:xfrm>
              <a:off x="1152" y="1968"/>
              <a:ext cx="192" cy="0"/>
            </a:xfrm>
            <a:prstGeom prst="line">
              <a:avLst/>
            </a:prstGeom>
            <a:noFill/>
            <a:ln w="38100">
              <a:solidFill>
                <a:schemeClr val="folHlink"/>
              </a:solidFill>
              <a:round/>
              <a:headEnd/>
              <a:tailEnd type="triangle" w="med" len="med"/>
            </a:ln>
            <a:effectLst/>
          </p:spPr>
          <p:txBody>
            <a:bodyPr wrap="none" anchor="ctr"/>
            <a:lstStyle/>
            <a:p>
              <a:endParaRPr lang="en-US"/>
            </a:p>
          </p:txBody>
        </p:sp>
        <p:grpSp>
          <p:nvGrpSpPr>
            <p:cNvPr id="3" name="Group 13"/>
            <p:cNvGrpSpPr>
              <a:grpSpLocks/>
            </p:cNvGrpSpPr>
            <p:nvPr/>
          </p:nvGrpSpPr>
          <p:grpSpPr bwMode="auto">
            <a:xfrm>
              <a:off x="240" y="1344"/>
              <a:ext cx="912" cy="912"/>
              <a:chOff x="240" y="1344"/>
              <a:chExt cx="912" cy="912"/>
            </a:xfrm>
          </p:grpSpPr>
          <p:sp>
            <p:nvSpPr>
              <p:cNvPr id="173070" name="Oval 14"/>
              <p:cNvSpPr>
                <a:spLocks noChangeArrowheads="1"/>
              </p:cNvSpPr>
              <p:nvPr/>
            </p:nvSpPr>
            <p:spPr bwMode="auto">
              <a:xfrm>
                <a:off x="240" y="1680"/>
                <a:ext cx="912" cy="576"/>
              </a:xfrm>
              <a:prstGeom prst="ellipse">
                <a:avLst/>
              </a:prstGeom>
              <a:solidFill>
                <a:srgbClr val="FFCC00"/>
              </a:solidFill>
              <a:ln w="9525">
                <a:solidFill>
                  <a:schemeClr val="bg2"/>
                </a:solidFill>
                <a:round/>
                <a:headEnd/>
                <a:tailEnd/>
              </a:ln>
              <a:effectLst>
                <a:outerShdw dist="35921" dir="2700000" algn="ctr" rotWithShape="0">
                  <a:schemeClr val="folHlink"/>
                </a:outerShdw>
              </a:effectLst>
            </p:spPr>
            <p:txBody>
              <a:bodyPr wrap="none" anchor="ctr"/>
              <a:lstStyle/>
              <a:p>
                <a:pPr algn="ctr">
                  <a:lnSpc>
                    <a:spcPct val="80000"/>
                  </a:lnSpc>
                </a:pPr>
                <a:r>
                  <a:rPr lang="en-US" sz="1800" b="1">
                    <a:solidFill>
                      <a:schemeClr val="bg2"/>
                    </a:solidFill>
                    <a:effectLst>
                      <a:outerShdw blurRad="38100" dist="38100" dir="2700000" algn="tl">
                        <a:srgbClr val="000000"/>
                      </a:outerShdw>
                    </a:effectLst>
                  </a:rPr>
                  <a:t>Patient</a:t>
                </a:r>
              </a:p>
              <a:p>
                <a:pPr algn="ctr">
                  <a:lnSpc>
                    <a:spcPct val="80000"/>
                  </a:lnSpc>
                </a:pPr>
                <a:r>
                  <a:rPr lang="en-US" sz="1800" b="1">
                    <a:solidFill>
                      <a:schemeClr val="bg2"/>
                    </a:solidFill>
                    <a:effectLst>
                      <a:outerShdw blurRad="38100" dist="38100" dir="2700000" algn="tl">
                        <a:srgbClr val="000000"/>
                      </a:outerShdw>
                    </a:effectLst>
                  </a:rPr>
                  <a:t>Attributes</a:t>
                </a:r>
              </a:p>
              <a:p>
                <a:pPr algn="ctr">
                  <a:lnSpc>
                    <a:spcPct val="80000"/>
                  </a:lnSpc>
                </a:pPr>
                <a:r>
                  <a:rPr lang="en-US" sz="1800" b="1">
                    <a:solidFill>
                      <a:schemeClr val="bg2"/>
                    </a:solidFill>
                    <a:effectLst>
                      <a:outerShdw blurRad="38100" dist="38100" dir="2700000" algn="tl">
                        <a:srgbClr val="000000"/>
                      </a:outerShdw>
                    </a:effectLst>
                  </a:rPr>
                  <a:t>at Intake</a:t>
                </a:r>
                <a:endParaRPr lang="en-US" sz="2800" b="1">
                  <a:solidFill>
                    <a:schemeClr val="bg2"/>
                  </a:solidFill>
                  <a:effectLst>
                    <a:outerShdw blurRad="38100" dist="38100" dir="2700000" algn="tl">
                      <a:srgbClr val="000000"/>
                    </a:outerShdw>
                  </a:effectLst>
                </a:endParaRPr>
              </a:p>
            </p:txBody>
          </p:sp>
          <p:sp>
            <p:nvSpPr>
              <p:cNvPr id="173071" name="Oval 15"/>
              <p:cNvSpPr>
                <a:spLocks noChangeArrowheads="1"/>
              </p:cNvSpPr>
              <p:nvPr/>
            </p:nvSpPr>
            <p:spPr bwMode="auto">
              <a:xfrm>
                <a:off x="432" y="1344"/>
                <a:ext cx="240" cy="144"/>
              </a:xfrm>
              <a:prstGeom prst="ellipse">
                <a:avLst/>
              </a:prstGeom>
              <a:solidFill>
                <a:srgbClr val="FFCC00"/>
              </a:solidFill>
              <a:ln w="28575">
                <a:noFill/>
                <a:round/>
                <a:headEnd/>
                <a:tailEnd/>
              </a:ln>
              <a:effectLst/>
            </p:spPr>
            <p:txBody>
              <a:bodyPr wrap="none" anchor="ctr"/>
              <a:lstStyle/>
              <a:p>
                <a:endParaRPr lang="en-US"/>
              </a:p>
            </p:txBody>
          </p:sp>
          <p:sp>
            <p:nvSpPr>
              <p:cNvPr id="173072" name="Oval 16"/>
              <p:cNvSpPr>
                <a:spLocks noChangeArrowheads="1"/>
              </p:cNvSpPr>
              <p:nvPr/>
            </p:nvSpPr>
            <p:spPr bwMode="auto">
              <a:xfrm>
                <a:off x="720" y="1344"/>
                <a:ext cx="240" cy="144"/>
              </a:xfrm>
              <a:prstGeom prst="ellipse">
                <a:avLst/>
              </a:prstGeom>
              <a:solidFill>
                <a:srgbClr val="FFCC00"/>
              </a:solidFill>
              <a:ln w="28575">
                <a:noFill/>
                <a:round/>
                <a:headEnd/>
                <a:tailEnd/>
              </a:ln>
              <a:effectLst/>
            </p:spPr>
            <p:txBody>
              <a:bodyPr wrap="none" anchor="ctr"/>
              <a:lstStyle/>
              <a:p>
                <a:endParaRPr lang="en-US"/>
              </a:p>
            </p:txBody>
          </p:sp>
          <p:sp>
            <p:nvSpPr>
              <p:cNvPr id="173073" name="Oval 17"/>
              <p:cNvSpPr>
                <a:spLocks noChangeArrowheads="1"/>
              </p:cNvSpPr>
              <p:nvPr/>
            </p:nvSpPr>
            <p:spPr bwMode="auto">
              <a:xfrm>
                <a:off x="240" y="1440"/>
                <a:ext cx="240" cy="144"/>
              </a:xfrm>
              <a:prstGeom prst="ellipse">
                <a:avLst/>
              </a:prstGeom>
              <a:solidFill>
                <a:srgbClr val="FFCC00"/>
              </a:solidFill>
              <a:ln w="28575">
                <a:noFill/>
                <a:round/>
                <a:headEnd/>
                <a:tailEnd/>
              </a:ln>
              <a:effectLst/>
            </p:spPr>
            <p:txBody>
              <a:bodyPr wrap="none" anchor="ctr"/>
              <a:lstStyle/>
              <a:p>
                <a:endParaRPr lang="en-US"/>
              </a:p>
            </p:txBody>
          </p:sp>
          <p:sp>
            <p:nvSpPr>
              <p:cNvPr id="173074" name="Oval 18"/>
              <p:cNvSpPr>
                <a:spLocks noChangeArrowheads="1"/>
              </p:cNvSpPr>
              <p:nvPr/>
            </p:nvSpPr>
            <p:spPr bwMode="auto">
              <a:xfrm>
                <a:off x="912" y="1440"/>
                <a:ext cx="240" cy="144"/>
              </a:xfrm>
              <a:prstGeom prst="ellipse">
                <a:avLst/>
              </a:prstGeom>
              <a:solidFill>
                <a:srgbClr val="FFCC00"/>
              </a:solidFill>
              <a:ln w="28575">
                <a:noFill/>
                <a:round/>
                <a:headEnd/>
                <a:tailEnd/>
              </a:ln>
              <a:effectLst/>
            </p:spPr>
            <p:txBody>
              <a:bodyPr wrap="none" anchor="ctr"/>
              <a:lstStyle/>
              <a:p>
                <a:endParaRPr lang="en-US"/>
              </a:p>
            </p:txBody>
          </p:sp>
          <p:sp>
            <p:nvSpPr>
              <p:cNvPr id="173075" name="Oval 19"/>
              <p:cNvSpPr>
                <a:spLocks noChangeArrowheads="1"/>
              </p:cNvSpPr>
              <p:nvPr/>
            </p:nvSpPr>
            <p:spPr bwMode="auto">
              <a:xfrm>
                <a:off x="480" y="1488"/>
                <a:ext cx="432" cy="144"/>
              </a:xfrm>
              <a:prstGeom prst="ellipse">
                <a:avLst/>
              </a:prstGeom>
              <a:solidFill>
                <a:srgbClr val="FFCC00"/>
              </a:solidFill>
              <a:ln w="28575">
                <a:noFill/>
                <a:round/>
                <a:headEnd/>
                <a:tailEnd/>
              </a:ln>
              <a:effectLst/>
            </p:spPr>
            <p:txBody>
              <a:bodyPr wrap="none" anchor="ctr"/>
              <a:lstStyle/>
              <a:p>
                <a:pPr algn="ctr"/>
                <a:r>
                  <a:rPr lang="en-US" sz="1400">
                    <a:solidFill>
                      <a:schemeClr val="bg2"/>
                    </a:solidFill>
                    <a:effectLst>
                      <a:outerShdw blurRad="38100" dist="38100" dir="2700000" algn="tl">
                        <a:srgbClr val="000000"/>
                      </a:outerShdw>
                    </a:effectLst>
                  </a:rPr>
                  <a:t>Motiv</a:t>
                </a:r>
                <a:endParaRPr lang="en-US" sz="1400">
                  <a:solidFill>
                    <a:schemeClr val="bg2"/>
                  </a:solidFill>
                </a:endParaRPr>
              </a:p>
            </p:txBody>
          </p:sp>
          <p:cxnSp>
            <p:nvCxnSpPr>
              <p:cNvPr id="173076" name="AutoShape 20"/>
              <p:cNvCxnSpPr>
                <a:cxnSpLocks noChangeShapeType="1"/>
                <a:stCxn id="173075" idx="4"/>
                <a:endCxn id="173070" idx="0"/>
              </p:cNvCxnSpPr>
              <p:nvPr/>
            </p:nvCxnSpPr>
            <p:spPr bwMode="auto">
              <a:xfrm>
                <a:off x="696" y="1632"/>
                <a:ext cx="0" cy="48"/>
              </a:xfrm>
              <a:prstGeom prst="straightConnector1">
                <a:avLst/>
              </a:prstGeom>
              <a:noFill/>
              <a:ln w="28575">
                <a:solidFill>
                  <a:srgbClr val="FFCC00"/>
                </a:solidFill>
                <a:round/>
                <a:headEnd/>
                <a:tailEnd/>
              </a:ln>
              <a:effectLst/>
            </p:spPr>
          </p:cxnSp>
        </p:grpSp>
      </p:grpSp>
      <p:sp>
        <p:nvSpPr>
          <p:cNvPr id="173077" name="Oval 21"/>
          <p:cNvSpPr>
            <a:spLocks noChangeArrowheads="1"/>
          </p:cNvSpPr>
          <p:nvPr/>
        </p:nvSpPr>
        <p:spPr bwMode="auto">
          <a:xfrm>
            <a:off x="1752600" y="1828800"/>
            <a:ext cx="4191000" cy="396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73078" name="Text Box 22"/>
          <p:cNvSpPr txBox="1">
            <a:spLocks noChangeArrowheads="1"/>
          </p:cNvSpPr>
          <p:nvPr/>
        </p:nvSpPr>
        <p:spPr bwMode="auto">
          <a:xfrm>
            <a:off x="614363" y="6445250"/>
            <a:ext cx="8072437" cy="336550"/>
          </a:xfrm>
          <a:prstGeom prst="rect">
            <a:avLst/>
          </a:prstGeom>
          <a:noFill/>
          <a:ln w="9525">
            <a:noFill/>
            <a:miter lim="800000"/>
            <a:headEnd/>
            <a:tailEnd/>
          </a:ln>
          <a:effectLst/>
        </p:spPr>
        <p:txBody>
          <a:bodyPr>
            <a:spAutoFit/>
          </a:bodyPr>
          <a:lstStyle/>
          <a:p>
            <a:pPr algn="ctr"/>
            <a:r>
              <a:rPr lang="en-US" sz="1600" dirty="0"/>
              <a:t>Simpson, 2001 (</a:t>
            </a:r>
            <a:r>
              <a:rPr lang="en-US" sz="1600" u="sng" dirty="0"/>
              <a:t>Addiction</a:t>
            </a:r>
            <a:r>
              <a:rPr lang="en-US" sz="1600" dirty="0"/>
              <a:t>)</a:t>
            </a:r>
          </a:p>
        </p:txBody>
      </p:sp>
      <p:sp>
        <p:nvSpPr>
          <p:cNvPr id="173079" name="Text Box 23"/>
          <p:cNvSpPr txBox="1">
            <a:spLocks noChangeArrowheads="1"/>
          </p:cNvSpPr>
          <p:nvPr/>
        </p:nvSpPr>
        <p:spPr bwMode="auto">
          <a:xfrm>
            <a:off x="2133600" y="2266950"/>
            <a:ext cx="1600200" cy="476250"/>
          </a:xfrm>
          <a:prstGeom prst="rect">
            <a:avLst/>
          </a:prstGeom>
          <a:noFill/>
          <a:ln w="9525">
            <a:noFill/>
            <a:miter lim="800000"/>
            <a:headEnd/>
            <a:tailEnd/>
          </a:ln>
          <a:effectLst/>
        </p:spPr>
        <p:txBody>
          <a:bodyPr>
            <a:spAutoFit/>
          </a:bodyPr>
          <a:lstStyle/>
          <a:p>
            <a:pPr algn="ctr">
              <a:lnSpc>
                <a:spcPct val="70000"/>
              </a:lnSpc>
            </a:pPr>
            <a:r>
              <a:rPr lang="en-US" sz="1800" b="1">
                <a:solidFill>
                  <a:schemeClr val="bg2"/>
                </a:solidFill>
                <a:effectLst>
                  <a:outerShdw blurRad="38100" dist="38100" dir="2700000" algn="tl">
                    <a:srgbClr val="C0C0C0"/>
                  </a:outerShdw>
                </a:effectLst>
              </a:rPr>
              <a:t>Early </a:t>
            </a:r>
          </a:p>
          <a:p>
            <a:pPr algn="ctr">
              <a:lnSpc>
                <a:spcPct val="70000"/>
              </a:lnSpc>
            </a:pPr>
            <a:r>
              <a:rPr lang="en-US" sz="1800" b="1">
                <a:solidFill>
                  <a:schemeClr val="bg2"/>
                </a:solidFill>
                <a:effectLst>
                  <a:outerShdw blurRad="38100" dist="38100" dir="2700000" algn="tl">
                    <a:srgbClr val="C0C0C0"/>
                  </a:outerShdw>
                </a:effectLst>
              </a:rPr>
              <a:t>Engagement</a:t>
            </a:r>
          </a:p>
        </p:txBody>
      </p:sp>
      <p:sp>
        <p:nvSpPr>
          <p:cNvPr id="173080" name="Text Box 24"/>
          <p:cNvSpPr txBox="1">
            <a:spLocks noChangeArrowheads="1"/>
          </p:cNvSpPr>
          <p:nvPr/>
        </p:nvSpPr>
        <p:spPr bwMode="auto">
          <a:xfrm>
            <a:off x="3886200" y="2266950"/>
            <a:ext cx="1295400" cy="476250"/>
          </a:xfrm>
          <a:prstGeom prst="rect">
            <a:avLst/>
          </a:prstGeom>
          <a:noFill/>
          <a:ln w="9525">
            <a:noFill/>
            <a:miter lim="800000"/>
            <a:headEnd/>
            <a:tailEnd/>
          </a:ln>
          <a:effectLst/>
        </p:spPr>
        <p:txBody>
          <a:bodyPr>
            <a:spAutoFit/>
          </a:bodyPr>
          <a:lstStyle/>
          <a:p>
            <a:pPr algn="ctr">
              <a:lnSpc>
                <a:spcPct val="70000"/>
              </a:lnSpc>
            </a:pPr>
            <a:r>
              <a:rPr lang="en-US" sz="1800" b="1">
                <a:solidFill>
                  <a:schemeClr val="bg2"/>
                </a:solidFill>
                <a:effectLst>
                  <a:outerShdw blurRad="38100" dist="38100" dir="2700000" algn="tl">
                    <a:srgbClr val="C0C0C0"/>
                  </a:outerShdw>
                </a:effectLst>
              </a:rPr>
              <a:t>Early </a:t>
            </a:r>
          </a:p>
          <a:p>
            <a:pPr algn="ctr">
              <a:lnSpc>
                <a:spcPct val="70000"/>
              </a:lnSpc>
            </a:pPr>
            <a:r>
              <a:rPr lang="en-US" sz="1800" b="1">
                <a:solidFill>
                  <a:schemeClr val="bg2"/>
                </a:solidFill>
                <a:effectLst>
                  <a:outerShdw blurRad="38100" dist="38100" dir="2700000" algn="tl">
                    <a:srgbClr val="C0C0C0"/>
                  </a:outerShdw>
                </a:effectLst>
              </a:rPr>
              <a:t>Recovery</a:t>
            </a:r>
          </a:p>
        </p:txBody>
      </p:sp>
      <p:sp>
        <p:nvSpPr>
          <p:cNvPr id="173081" name="Rectangle 25"/>
          <p:cNvSpPr>
            <a:spLocks noChangeArrowheads="1"/>
          </p:cNvSpPr>
          <p:nvPr/>
        </p:nvSpPr>
        <p:spPr bwMode="blackWhite">
          <a:xfrm>
            <a:off x="2209800" y="2819400"/>
            <a:ext cx="1447800" cy="838200"/>
          </a:xfrm>
          <a:prstGeom prst="rect">
            <a:avLst/>
          </a:prstGeom>
          <a:solidFill>
            <a:srgbClr val="009999"/>
          </a:solidFill>
          <a:ln w="3175">
            <a:miter lim="800000"/>
            <a:headEnd/>
            <a:tailEnd/>
          </a:ln>
          <a:effectLst>
            <a:outerShdw dist="107763" dir="2700000" algn="ctr" rotWithShape="0">
              <a:srgbClr val="969696"/>
            </a:outerShdw>
          </a:effectLst>
          <a:scene3d>
            <a:camera prst="legacyObliqueBottomRight"/>
            <a:lightRig rig="legacyFlat3" dir="l"/>
          </a:scene3d>
          <a:sp3d extrusionH="163500" prstMaterial="legacyMatte">
            <a:bevelT w="13500" h="13500" prst="angle"/>
            <a:bevelB w="13500" h="13500" prst="angle"/>
            <a:extrusionClr>
              <a:srgbClr val="5F5F5F"/>
            </a:extrusionClr>
          </a:sp3d>
        </p:spPr>
        <p:txBody>
          <a:bodyPr wrap="none" anchor="ctr">
            <a:flatTx/>
          </a:bodyPr>
          <a:lstStyle/>
          <a:p>
            <a:pPr algn="ctr"/>
            <a:r>
              <a:rPr lang="en-US" sz="1800" b="1">
                <a:effectLst>
                  <a:outerShdw blurRad="38100" dist="38100" dir="2700000" algn="tl">
                    <a:srgbClr val="FFFFFF"/>
                  </a:outerShdw>
                </a:effectLst>
              </a:rPr>
              <a:t>Program</a:t>
            </a:r>
          </a:p>
          <a:p>
            <a:pPr algn="ctr"/>
            <a:r>
              <a:rPr lang="en-US" sz="1800" b="1">
                <a:effectLst>
                  <a:outerShdw blurRad="38100" dist="38100" dir="2700000" algn="tl">
                    <a:srgbClr val="FFFFFF"/>
                  </a:outerShdw>
                </a:effectLst>
              </a:rPr>
              <a:t>Participation</a:t>
            </a:r>
          </a:p>
        </p:txBody>
      </p:sp>
      <p:sp>
        <p:nvSpPr>
          <p:cNvPr id="173082" name="Rectangle 26"/>
          <p:cNvSpPr>
            <a:spLocks noChangeArrowheads="1"/>
          </p:cNvSpPr>
          <p:nvPr/>
        </p:nvSpPr>
        <p:spPr bwMode="blackWhite">
          <a:xfrm>
            <a:off x="2209800" y="4267200"/>
            <a:ext cx="1447800" cy="838200"/>
          </a:xfrm>
          <a:prstGeom prst="rect">
            <a:avLst/>
          </a:prstGeom>
          <a:solidFill>
            <a:srgbClr val="009999"/>
          </a:solidFill>
          <a:ln w="3175">
            <a:miter lim="800000"/>
            <a:headEnd/>
            <a:tailEnd/>
          </a:ln>
          <a:effectLst>
            <a:outerShdw dist="107763" dir="2700000" algn="ctr" rotWithShape="0">
              <a:srgbClr val="969696"/>
            </a:outerShdw>
          </a:effectLst>
          <a:scene3d>
            <a:camera prst="legacyObliqueBottomRight"/>
            <a:lightRig rig="legacyFlat3" dir="l"/>
          </a:scene3d>
          <a:sp3d extrusionH="163500" prstMaterial="legacyMatte">
            <a:bevelT w="13500" h="13500" prst="angle"/>
            <a:bevelB w="13500" h="13500" prst="angle"/>
            <a:extrusionClr>
              <a:srgbClr val="5F5F5F"/>
            </a:extrusionClr>
          </a:sp3d>
        </p:spPr>
        <p:txBody>
          <a:bodyPr wrap="none" anchor="ctr">
            <a:flatTx/>
          </a:bodyPr>
          <a:lstStyle/>
          <a:p>
            <a:pPr algn="ctr"/>
            <a:r>
              <a:rPr lang="en-US" sz="1800" b="1">
                <a:effectLst>
                  <a:outerShdw blurRad="38100" dist="38100" dir="2700000" algn="tl">
                    <a:srgbClr val="FFFFFF"/>
                  </a:outerShdw>
                </a:effectLst>
              </a:rPr>
              <a:t>Therapeutic</a:t>
            </a:r>
          </a:p>
          <a:p>
            <a:pPr algn="ctr"/>
            <a:r>
              <a:rPr lang="en-US" sz="1800" b="1">
                <a:effectLst>
                  <a:outerShdw blurRad="38100" dist="38100" dir="2700000" algn="tl">
                    <a:srgbClr val="FFFFFF"/>
                  </a:outerShdw>
                </a:effectLst>
              </a:rPr>
              <a:t>Relationship</a:t>
            </a:r>
          </a:p>
        </p:txBody>
      </p:sp>
      <p:sp>
        <p:nvSpPr>
          <p:cNvPr id="173083" name="Rectangle 27"/>
          <p:cNvSpPr>
            <a:spLocks noChangeArrowheads="1"/>
          </p:cNvSpPr>
          <p:nvPr/>
        </p:nvSpPr>
        <p:spPr bwMode="blackWhite">
          <a:xfrm>
            <a:off x="3810000" y="2819400"/>
            <a:ext cx="1524000" cy="838200"/>
          </a:xfrm>
          <a:prstGeom prst="rect">
            <a:avLst/>
          </a:prstGeom>
          <a:solidFill>
            <a:srgbClr val="3333CC"/>
          </a:solidFill>
          <a:ln w="3175">
            <a:miter lim="800000"/>
            <a:headEnd/>
            <a:tailEnd/>
          </a:ln>
          <a:effectLst>
            <a:outerShdw dist="99190" dir="3011666" algn="ctr" rotWithShape="0">
              <a:srgbClr val="969696"/>
            </a:outerShdw>
          </a:effectLst>
          <a:scene3d>
            <a:camera prst="legacyObliqueBottomRight"/>
            <a:lightRig rig="legacyFlat3" dir="l"/>
          </a:scene3d>
          <a:sp3d extrusionH="163500" prstMaterial="legacyMatte">
            <a:bevelT w="13500" h="13500" prst="angle"/>
            <a:bevelB w="13500" h="13500" prst="angle"/>
            <a:extrusionClr>
              <a:schemeClr val="folHlink"/>
            </a:extrusionClr>
          </a:sp3d>
        </p:spPr>
        <p:txBody>
          <a:bodyPr wrap="none" anchor="ctr">
            <a:flatTx/>
          </a:bodyPr>
          <a:lstStyle/>
          <a:p>
            <a:pPr algn="ctr"/>
            <a:r>
              <a:rPr lang="en-US" sz="1800" b="1" dirty="0">
                <a:effectLst>
                  <a:outerShdw blurRad="38100" dist="38100" dir="2700000" algn="tl">
                    <a:srgbClr val="FFFFFF"/>
                  </a:outerShdw>
                </a:effectLst>
              </a:rPr>
              <a:t>Behavioral</a:t>
            </a:r>
          </a:p>
          <a:p>
            <a:pPr algn="ctr"/>
            <a:r>
              <a:rPr lang="en-US" sz="1800" b="1" dirty="0">
                <a:effectLst>
                  <a:outerShdw blurRad="38100" dist="38100" dir="2700000" algn="tl">
                    <a:srgbClr val="FFFFFF"/>
                  </a:outerShdw>
                </a:effectLst>
              </a:rPr>
              <a:t>Change</a:t>
            </a:r>
          </a:p>
        </p:txBody>
      </p:sp>
      <p:sp>
        <p:nvSpPr>
          <p:cNvPr id="173084" name="Rectangle 28"/>
          <p:cNvSpPr>
            <a:spLocks noChangeArrowheads="1"/>
          </p:cNvSpPr>
          <p:nvPr/>
        </p:nvSpPr>
        <p:spPr bwMode="blackWhite">
          <a:xfrm>
            <a:off x="3805238" y="4267200"/>
            <a:ext cx="1609725" cy="838200"/>
          </a:xfrm>
          <a:prstGeom prst="rect">
            <a:avLst/>
          </a:prstGeom>
          <a:solidFill>
            <a:srgbClr val="3333CC"/>
          </a:solidFill>
          <a:ln w="3175">
            <a:miter lim="800000"/>
            <a:headEnd/>
            <a:tailEnd/>
          </a:ln>
          <a:effectLst>
            <a:outerShdw dist="99190" dir="3011666" algn="ctr" rotWithShape="0">
              <a:srgbClr val="969696"/>
            </a:outerShdw>
          </a:effectLst>
          <a:scene3d>
            <a:camera prst="legacyObliqueBottomRight"/>
            <a:lightRig rig="legacyFlat3" dir="l"/>
          </a:scene3d>
          <a:sp3d extrusionH="163500" prstMaterial="legacyMatte">
            <a:bevelT w="13500" h="13500" prst="angle"/>
            <a:bevelB w="13500" h="13500" prst="angle"/>
            <a:extrusionClr>
              <a:schemeClr val="folHlink"/>
            </a:extrusionClr>
          </a:sp3d>
        </p:spPr>
        <p:txBody>
          <a:bodyPr wrap="none" anchor="ctr">
            <a:flatTx/>
          </a:bodyPr>
          <a:lstStyle/>
          <a:p>
            <a:pPr algn="ctr"/>
            <a:r>
              <a:rPr lang="en-US" sz="1800" b="1">
                <a:effectLst>
                  <a:outerShdw blurRad="38100" dist="38100" dir="2700000" algn="tl">
                    <a:srgbClr val="FFFFFF"/>
                  </a:outerShdw>
                </a:effectLst>
              </a:rPr>
              <a:t>Psycho-Social</a:t>
            </a:r>
          </a:p>
          <a:p>
            <a:pPr algn="ctr"/>
            <a:r>
              <a:rPr lang="en-US" sz="1800" b="1">
                <a:effectLst>
                  <a:outerShdw blurRad="38100" dist="38100" dir="2700000" algn="tl">
                    <a:srgbClr val="FFFFFF"/>
                  </a:outerShdw>
                </a:effectLst>
              </a:rPr>
              <a:t>Change</a:t>
            </a:r>
          </a:p>
        </p:txBody>
      </p:sp>
      <p:sp>
        <p:nvSpPr>
          <p:cNvPr id="173085" name="AutoShape 29"/>
          <p:cNvSpPr>
            <a:spLocks noChangeArrowheads="1"/>
          </p:cNvSpPr>
          <p:nvPr/>
        </p:nvSpPr>
        <p:spPr bwMode="auto">
          <a:xfrm>
            <a:off x="2667000" y="3505200"/>
            <a:ext cx="304800" cy="914400"/>
          </a:xfrm>
          <a:prstGeom prst="upDownArrow">
            <a:avLst>
              <a:gd name="adj1" fmla="val 50000"/>
              <a:gd name="adj2" fmla="val 6000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3086" name="AutoShape 30"/>
          <p:cNvSpPr>
            <a:spLocks noChangeArrowheads="1"/>
          </p:cNvSpPr>
          <p:nvPr/>
        </p:nvSpPr>
        <p:spPr bwMode="auto">
          <a:xfrm>
            <a:off x="2895600" y="3810000"/>
            <a:ext cx="990600" cy="304800"/>
          </a:xfrm>
          <a:prstGeom prst="rightArrow">
            <a:avLst>
              <a:gd name="adj1" fmla="val 59370"/>
              <a:gd name="adj2" fmla="val 7812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3087" name="AutoShape 31"/>
          <p:cNvSpPr>
            <a:spLocks noChangeArrowheads="1"/>
          </p:cNvSpPr>
          <p:nvPr/>
        </p:nvSpPr>
        <p:spPr bwMode="auto">
          <a:xfrm>
            <a:off x="4267200" y="3505200"/>
            <a:ext cx="304800" cy="914400"/>
          </a:xfrm>
          <a:prstGeom prst="upDownArrow">
            <a:avLst>
              <a:gd name="adj1" fmla="val 50000"/>
              <a:gd name="adj2" fmla="val 6000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3088" name="AutoShape 32"/>
          <p:cNvSpPr>
            <a:spLocks noChangeArrowheads="1"/>
          </p:cNvSpPr>
          <p:nvPr/>
        </p:nvSpPr>
        <p:spPr bwMode="auto">
          <a:xfrm>
            <a:off x="4495800" y="3810000"/>
            <a:ext cx="990600" cy="304800"/>
          </a:xfrm>
          <a:prstGeom prst="rightArrow">
            <a:avLst>
              <a:gd name="adj1" fmla="val 59370"/>
              <a:gd name="adj2" fmla="val 72403"/>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3089" name="Rectangle 33"/>
          <p:cNvSpPr>
            <a:spLocks noChangeArrowheads="1"/>
          </p:cNvSpPr>
          <p:nvPr/>
        </p:nvSpPr>
        <p:spPr bwMode="auto">
          <a:xfrm>
            <a:off x="2133600" y="2743200"/>
            <a:ext cx="3352800" cy="1066800"/>
          </a:xfrm>
          <a:prstGeom prst="rect">
            <a:avLst/>
          </a:prstGeom>
          <a:noFill/>
          <a:ln w="57150">
            <a:solidFill>
              <a:schemeClr val="folHlink"/>
            </a:solidFill>
            <a:miter lim="800000"/>
            <a:headEnd/>
            <a:tailEnd/>
          </a:ln>
          <a:effectLst/>
        </p:spPr>
        <p:txBody>
          <a:bodyPr wrap="none" anchor="ctr"/>
          <a:lstStyle/>
          <a:p>
            <a:pPr algn="ctr"/>
            <a:endParaRPr lang="en-US" sz="6000" b="1">
              <a:solidFill>
                <a:schemeClr val="folHlink"/>
              </a:solidFill>
            </a:endParaRPr>
          </a:p>
        </p:txBody>
      </p:sp>
      <p:sp>
        <p:nvSpPr>
          <p:cNvPr id="173090" name="Rectangle 34"/>
          <p:cNvSpPr>
            <a:spLocks noChangeArrowheads="1"/>
          </p:cNvSpPr>
          <p:nvPr/>
        </p:nvSpPr>
        <p:spPr bwMode="auto">
          <a:xfrm>
            <a:off x="2133600" y="4191000"/>
            <a:ext cx="3429000" cy="1066800"/>
          </a:xfrm>
          <a:prstGeom prst="rect">
            <a:avLst/>
          </a:prstGeom>
          <a:noFill/>
          <a:ln w="57150">
            <a:solidFill>
              <a:schemeClr val="folHlink"/>
            </a:solidFill>
            <a:miter lim="800000"/>
            <a:headEnd/>
            <a:tailEnd/>
          </a:ln>
          <a:effectLst/>
        </p:spPr>
        <p:txBody>
          <a:bodyPr wrap="none" anchor="ctr"/>
          <a:lstStyle/>
          <a:p>
            <a:endParaRPr lang="en-US"/>
          </a:p>
        </p:txBody>
      </p:sp>
      <p:sp>
        <p:nvSpPr>
          <p:cNvPr id="173091" name="Text Box 35"/>
          <p:cNvSpPr txBox="1">
            <a:spLocks noChangeArrowheads="1"/>
          </p:cNvSpPr>
          <p:nvPr/>
        </p:nvSpPr>
        <p:spPr bwMode="auto">
          <a:xfrm>
            <a:off x="2057400" y="5654675"/>
            <a:ext cx="3538538" cy="762000"/>
          </a:xfrm>
          <a:prstGeom prst="rect">
            <a:avLst/>
          </a:prstGeom>
          <a:noFill/>
          <a:ln w="9525">
            <a:noFill/>
            <a:miter lim="800000"/>
            <a:headEnd/>
            <a:tailEnd/>
          </a:ln>
          <a:effectLst/>
        </p:spPr>
        <p:txBody>
          <a:bodyPr wrap="none">
            <a:spAutoFit/>
          </a:bodyPr>
          <a:lstStyle/>
          <a:p>
            <a:r>
              <a:rPr lang="en-US" sz="4400" b="1">
                <a:solidFill>
                  <a:schemeClr val="folHlink"/>
                </a:solidFill>
                <a:latin typeface="Arial Rounded MT Bold" pitchFamily="34" charset="0"/>
              </a:rPr>
              <a:t>Engagement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73061"/>
                                        </p:tgtEl>
                                        <p:attrNameLst>
                                          <p:attrName>style.visibility</p:attrName>
                                        </p:attrNameLst>
                                      </p:cBhvr>
                                      <p:to>
                                        <p:strVal val="visible"/>
                                      </p:to>
                                    </p:set>
                                    <p:animEffect transition="in" filter="box(out)">
                                      <p:cBhvr>
                                        <p:cTn id="7" dur="500"/>
                                        <p:tgtEl>
                                          <p:spTgt spid="17306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73079"/>
                                        </p:tgtEl>
                                        <p:attrNameLst>
                                          <p:attrName>style.visibility</p:attrName>
                                        </p:attrNameLst>
                                      </p:cBhvr>
                                      <p:to>
                                        <p:strVal val="visible"/>
                                      </p:to>
                                    </p:set>
                                  </p:childTnLst>
                                </p:cTn>
                              </p:par>
                            </p:childTnLst>
                          </p:cTn>
                        </p:par>
                        <p:par>
                          <p:cTn id="12" fill="hold">
                            <p:stCondLst>
                              <p:cond delay="500"/>
                            </p:stCondLst>
                            <p:childTnLst>
                              <p:par>
                                <p:cTn id="13" presetID="9" presetClass="entr" presetSubtype="0" fill="hold" grpId="0" nodeType="afterEffect">
                                  <p:stCondLst>
                                    <p:cond delay="0"/>
                                  </p:stCondLst>
                                  <p:childTnLst>
                                    <p:set>
                                      <p:cBhvr>
                                        <p:cTn id="14" dur="1" fill="hold">
                                          <p:stCondLst>
                                            <p:cond delay="0"/>
                                          </p:stCondLst>
                                        </p:cTn>
                                        <p:tgtEl>
                                          <p:spTgt spid="173081"/>
                                        </p:tgtEl>
                                        <p:attrNameLst>
                                          <p:attrName>style.visibility</p:attrName>
                                        </p:attrNameLst>
                                      </p:cBhvr>
                                      <p:to>
                                        <p:strVal val="visible"/>
                                      </p:to>
                                    </p:set>
                                    <p:animEffect transition="in" filter="dissolve">
                                      <p:cBhvr>
                                        <p:cTn id="15" dur="500"/>
                                        <p:tgtEl>
                                          <p:spTgt spid="173081"/>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173082"/>
                                        </p:tgtEl>
                                        <p:attrNameLst>
                                          <p:attrName>style.visibility</p:attrName>
                                        </p:attrNameLst>
                                      </p:cBhvr>
                                      <p:to>
                                        <p:strVal val="visible"/>
                                      </p:to>
                                    </p:set>
                                    <p:animEffect transition="in" filter="dissolve">
                                      <p:cBhvr>
                                        <p:cTn id="19" dur="500"/>
                                        <p:tgtEl>
                                          <p:spTgt spid="173082"/>
                                        </p:tgtEl>
                                      </p:cBhvr>
                                    </p:animEffect>
                                  </p:childTnLst>
                                </p:cTn>
                              </p:par>
                            </p:childTnLst>
                          </p:cTn>
                        </p:par>
                        <p:par>
                          <p:cTn id="20" fill="hold">
                            <p:stCondLst>
                              <p:cond delay="1500"/>
                            </p:stCondLst>
                            <p:childTnLst>
                              <p:par>
                                <p:cTn id="21" presetID="16" presetClass="entr" presetSubtype="42" fill="hold" grpId="0" nodeType="afterEffect">
                                  <p:stCondLst>
                                    <p:cond delay="1000"/>
                                  </p:stCondLst>
                                  <p:childTnLst>
                                    <p:set>
                                      <p:cBhvr>
                                        <p:cTn id="22" dur="1" fill="hold">
                                          <p:stCondLst>
                                            <p:cond delay="0"/>
                                          </p:stCondLst>
                                        </p:cTn>
                                        <p:tgtEl>
                                          <p:spTgt spid="173085"/>
                                        </p:tgtEl>
                                        <p:attrNameLst>
                                          <p:attrName>style.visibility</p:attrName>
                                        </p:attrNameLst>
                                      </p:cBhvr>
                                      <p:to>
                                        <p:strVal val="visible"/>
                                      </p:to>
                                    </p:set>
                                    <p:animEffect transition="in" filter="barn(outHorizontal)">
                                      <p:cBhvr>
                                        <p:cTn id="23" dur="500"/>
                                        <p:tgtEl>
                                          <p:spTgt spid="173085"/>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173086"/>
                                        </p:tgtEl>
                                        <p:attrNameLst>
                                          <p:attrName>style.visibility</p:attrName>
                                        </p:attrNameLst>
                                      </p:cBhvr>
                                      <p:to>
                                        <p:strVal val="visible"/>
                                      </p:to>
                                    </p:set>
                                    <p:anim calcmode="lin" valueType="num">
                                      <p:cBhvr>
                                        <p:cTn id="28" dur="500" fill="hold"/>
                                        <p:tgtEl>
                                          <p:spTgt spid="173086"/>
                                        </p:tgtEl>
                                        <p:attrNameLst>
                                          <p:attrName>ppt_x</p:attrName>
                                        </p:attrNameLst>
                                      </p:cBhvr>
                                      <p:tavLst>
                                        <p:tav tm="0">
                                          <p:val>
                                            <p:strVal val="#ppt_x-#ppt_w/2"/>
                                          </p:val>
                                        </p:tav>
                                        <p:tav tm="100000">
                                          <p:val>
                                            <p:strVal val="#ppt_x"/>
                                          </p:val>
                                        </p:tav>
                                      </p:tavLst>
                                    </p:anim>
                                    <p:anim calcmode="lin" valueType="num">
                                      <p:cBhvr>
                                        <p:cTn id="29" dur="500" fill="hold"/>
                                        <p:tgtEl>
                                          <p:spTgt spid="173086"/>
                                        </p:tgtEl>
                                        <p:attrNameLst>
                                          <p:attrName>ppt_y</p:attrName>
                                        </p:attrNameLst>
                                      </p:cBhvr>
                                      <p:tavLst>
                                        <p:tav tm="0">
                                          <p:val>
                                            <p:strVal val="#ppt_y"/>
                                          </p:val>
                                        </p:tav>
                                        <p:tav tm="100000">
                                          <p:val>
                                            <p:strVal val="#ppt_y"/>
                                          </p:val>
                                        </p:tav>
                                      </p:tavLst>
                                    </p:anim>
                                    <p:anim calcmode="lin" valueType="num">
                                      <p:cBhvr>
                                        <p:cTn id="30" dur="500" fill="hold"/>
                                        <p:tgtEl>
                                          <p:spTgt spid="173086"/>
                                        </p:tgtEl>
                                        <p:attrNameLst>
                                          <p:attrName>ppt_w</p:attrName>
                                        </p:attrNameLst>
                                      </p:cBhvr>
                                      <p:tavLst>
                                        <p:tav tm="0">
                                          <p:val>
                                            <p:fltVal val="0"/>
                                          </p:val>
                                        </p:tav>
                                        <p:tav tm="100000">
                                          <p:val>
                                            <p:strVal val="#ppt_w"/>
                                          </p:val>
                                        </p:tav>
                                      </p:tavLst>
                                    </p:anim>
                                    <p:anim calcmode="lin" valueType="num">
                                      <p:cBhvr>
                                        <p:cTn id="31" dur="500" fill="hold"/>
                                        <p:tgtEl>
                                          <p:spTgt spid="173086"/>
                                        </p:tgtEl>
                                        <p:attrNameLst>
                                          <p:attrName>ppt_h</p:attrName>
                                        </p:attrNameLst>
                                      </p:cBhvr>
                                      <p:tavLst>
                                        <p:tav tm="0">
                                          <p:val>
                                            <p:strVal val="#ppt_h"/>
                                          </p:val>
                                        </p:tav>
                                        <p:tav tm="100000">
                                          <p:val>
                                            <p:strVal val="#ppt_h"/>
                                          </p:val>
                                        </p:tav>
                                      </p:tavLst>
                                    </p:anim>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73080"/>
                                        </p:tgtEl>
                                        <p:attrNameLst>
                                          <p:attrName>style.visibility</p:attrName>
                                        </p:attrNameLst>
                                      </p:cBhvr>
                                      <p:to>
                                        <p:strVal val="visible"/>
                                      </p:to>
                                    </p:set>
                                  </p:childTnLst>
                                </p:cTn>
                              </p:par>
                            </p:childTnLst>
                          </p:cTn>
                        </p:par>
                        <p:par>
                          <p:cTn id="35" fill="hold">
                            <p:stCondLst>
                              <p:cond delay="1000"/>
                            </p:stCondLst>
                            <p:childTnLst>
                              <p:par>
                                <p:cTn id="36" presetID="9" presetClass="entr" presetSubtype="0" fill="hold" grpId="0" nodeType="afterEffect">
                                  <p:stCondLst>
                                    <p:cond delay="0"/>
                                  </p:stCondLst>
                                  <p:childTnLst>
                                    <p:set>
                                      <p:cBhvr>
                                        <p:cTn id="37" dur="1" fill="hold">
                                          <p:stCondLst>
                                            <p:cond delay="0"/>
                                          </p:stCondLst>
                                        </p:cTn>
                                        <p:tgtEl>
                                          <p:spTgt spid="173083"/>
                                        </p:tgtEl>
                                        <p:attrNameLst>
                                          <p:attrName>style.visibility</p:attrName>
                                        </p:attrNameLst>
                                      </p:cBhvr>
                                      <p:to>
                                        <p:strVal val="visible"/>
                                      </p:to>
                                    </p:set>
                                    <p:animEffect transition="in" filter="dissolve">
                                      <p:cBhvr>
                                        <p:cTn id="38" dur="500"/>
                                        <p:tgtEl>
                                          <p:spTgt spid="173083"/>
                                        </p:tgtEl>
                                      </p:cBhvr>
                                    </p:animEffect>
                                  </p:childTnLst>
                                </p:cTn>
                              </p:par>
                            </p:childTnLst>
                          </p:cTn>
                        </p:par>
                        <p:par>
                          <p:cTn id="39" fill="hold">
                            <p:stCondLst>
                              <p:cond delay="1500"/>
                            </p:stCondLst>
                            <p:childTnLst>
                              <p:par>
                                <p:cTn id="40" presetID="9" presetClass="entr" presetSubtype="0" fill="hold" grpId="0" nodeType="afterEffect">
                                  <p:stCondLst>
                                    <p:cond delay="0"/>
                                  </p:stCondLst>
                                  <p:childTnLst>
                                    <p:set>
                                      <p:cBhvr>
                                        <p:cTn id="41" dur="1" fill="hold">
                                          <p:stCondLst>
                                            <p:cond delay="0"/>
                                          </p:stCondLst>
                                        </p:cTn>
                                        <p:tgtEl>
                                          <p:spTgt spid="173084"/>
                                        </p:tgtEl>
                                        <p:attrNameLst>
                                          <p:attrName>style.visibility</p:attrName>
                                        </p:attrNameLst>
                                      </p:cBhvr>
                                      <p:to>
                                        <p:strVal val="visible"/>
                                      </p:to>
                                    </p:set>
                                    <p:animEffect transition="in" filter="dissolve">
                                      <p:cBhvr>
                                        <p:cTn id="42" dur="500"/>
                                        <p:tgtEl>
                                          <p:spTgt spid="173084"/>
                                        </p:tgtEl>
                                      </p:cBhvr>
                                    </p:animEffect>
                                  </p:childTnLst>
                                </p:cTn>
                              </p:par>
                            </p:childTnLst>
                          </p:cTn>
                        </p:par>
                        <p:par>
                          <p:cTn id="43" fill="hold">
                            <p:stCondLst>
                              <p:cond delay="2000"/>
                            </p:stCondLst>
                            <p:childTnLst>
                              <p:par>
                                <p:cTn id="44" presetID="16" presetClass="entr" presetSubtype="42" fill="hold" grpId="0" nodeType="afterEffect">
                                  <p:stCondLst>
                                    <p:cond delay="1000"/>
                                  </p:stCondLst>
                                  <p:childTnLst>
                                    <p:set>
                                      <p:cBhvr>
                                        <p:cTn id="45" dur="1" fill="hold">
                                          <p:stCondLst>
                                            <p:cond delay="0"/>
                                          </p:stCondLst>
                                        </p:cTn>
                                        <p:tgtEl>
                                          <p:spTgt spid="173087"/>
                                        </p:tgtEl>
                                        <p:attrNameLst>
                                          <p:attrName>style.visibility</p:attrName>
                                        </p:attrNameLst>
                                      </p:cBhvr>
                                      <p:to>
                                        <p:strVal val="visible"/>
                                      </p:to>
                                    </p:set>
                                    <p:animEffect transition="in" filter="barn(outHorizontal)">
                                      <p:cBhvr>
                                        <p:cTn id="46" dur="500"/>
                                        <p:tgtEl>
                                          <p:spTgt spid="173087"/>
                                        </p:tgtEl>
                                      </p:cBhvr>
                                    </p:animEffect>
                                  </p:childTnLst>
                                </p:cTn>
                              </p:par>
                            </p:childTnLst>
                          </p:cTn>
                        </p:par>
                        <p:par>
                          <p:cTn id="47" fill="hold">
                            <p:stCondLst>
                              <p:cond delay="3500"/>
                            </p:stCondLst>
                            <p:childTnLst>
                              <p:par>
                                <p:cTn id="48" presetID="17" presetClass="entr" presetSubtype="8" fill="hold" grpId="0" nodeType="afterEffect">
                                  <p:stCondLst>
                                    <p:cond delay="0"/>
                                  </p:stCondLst>
                                  <p:childTnLst>
                                    <p:set>
                                      <p:cBhvr>
                                        <p:cTn id="49" dur="1" fill="hold">
                                          <p:stCondLst>
                                            <p:cond delay="0"/>
                                          </p:stCondLst>
                                        </p:cTn>
                                        <p:tgtEl>
                                          <p:spTgt spid="173088"/>
                                        </p:tgtEl>
                                        <p:attrNameLst>
                                          <p:attrName>style.visibility</p:attrName>
                                        </p:attrNameLst>
                                      </p:cBhvr>
                                      <p:to>
                                        <p:strVal val="visible"/>
                                      </p:to>
                                    </p:set>
                                    <p:anim calcmode="lin" valueType="num">
                                      <p:cBhvr>
                                        <p:cTn id="50" dur="500" fill="hold"/>
                                        <p:tgtEl>
                                          <p:spTgt spid="173088"/>
                                        </p:tgtEl>
                                        <p:attrNameLst>
                                          <p:attrName>ppt_x</p:attrName>
                                        </p:attrNameLst>
                                      </p:cBhvr>
                                      <p:tavLst>
                                        <p:tav tm="0">
                                          <p:val>
                                            <p:strVal val="#ppt_x-#ppt_w/2"/>
                                          </p:val>
                                        </p:tav>
                                        <p:tav tm="100000">
                                          <p:val>
                                            <p:strVal val="#ppt_x"/>
                                          </p:val>
                                        </p:tav>
                                      </p:tavLst>
                                    </p:anim>
                                    <p:anim calcmode="lin" valueType="num">
                                      <p:cBhvr>
                                        <p:cTn id="51" dur="500" fill="hold"/>
                                        <p:tgtEl>
                                          <p:spTgt spid="173088"/>
                                        </p:tgtEl>
                                        <p:attrNameLst>
                                          <p:attrName>ppt_y</p:attrName>
                                        </p:attrNameLst>
                                      </p:cBhvr>
                                      <p:tavLst>
                                        <p:tav tm="0">
                                          <p:val>
                                            <p:strVal val="#ppt_y"/>
                                          </p:val>
                                        </p:tav>
                                        <p:tav tm="100000">
                                          <p:val>
                                            <p:strVal val="#ppt_y"/>
                                          </p:val>
                                        </p:tav>
                                      </p:tavLst>
                                    </p:anim>
                                    <p:anim calcmode="lin" valueType="num">
                                      <p:cBhvr>
                                        <p:cTn id="52" dur="500" fill="hold"/>
                                        <p:tgtEl>
                                          <p:spTgt spid="173088"/>
                                        </p:tgtEl>
                                        <p:attrNameLst>
                                          <p:attrName>ppt_w</p:attrName>
                                        </p:attrNameLst>
                                      </p:cBhvr>
                                      <p:tavLst>
                                        <p:tav tm="0">
                                          <p:val>
                                            <p:fltVal val="0"/>
                                          </p:val>
                                        </p:tav>
                                        <p:tav tm="100000">
                                          <p:val>
                                            <p:strVal val="#ppt_w"/>
                                          </p:val>
                                        </p:tav>
                                      </p:tavLst>
                                    </p:anim>
                                    <p:anim calcmode="lin" valueType="num">
                                      <p:cBhvr>
                                        <p:cTn id="53" dur="500" fill="hold"/>
                                        <p:tgtEl>
                                          <p:spTgt spid="173088"/>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checkerboard(across)">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173089"/>
                                        </p:tgtEl>
                                        <p:attrNameLst>
                                          <p:attrName>style.visibility</p:attrName>
                                        </p:attrNameLst>
                                      </p:cBhvr>
                                      <p:to>
                                        <p:strVal val="visible"/>
                                      </p:to>
                                    </p:set>
                                    <p:anim calcmode="lin" valueType="num">
                                      <p:cBhvr>
                                        <p:cTn id="63" dur="500" fill="hold"/>
                                        <p:tgtEl>
                                          <p:spTgt spid="173089"/>
                                        </p:tgtEl>
                                        <p:attrNameLst>
                                          <p:attrName>ppt_x</p:attrName>
                                        </p:attrNameLst>
                                      </p:cBhvr>
                                      <p:tavLst>
                                        <p:tav tm="0">
                                          <p:val>
                                            <p:strVal val="#ppt_x-#ppt_w/2"/>
                                          </p:val>
                                        </p:tav>
                                        <p:tav tm="100000">
                                          <p:val>
                                            <p:strVal val="#ppt_x"/>
                                          </p:val>
                                        </p:tav>
                                      </p:tavLst>
                                    </p:anim>
                                    <p:anim calcmode="lin" valueType="num">
                                      <p:cBhvr>
                                        <p:cTn id="64" dur="500" fill="hold"/>
                                        <p:tgtEl>
                                          <p:spTgt spid="173089"/>
                                        </p:tgtEl>
                                        <p:attrNameLst>
                                          <p:attrName>ppt_y</p:attrName>
                                        </p:attrNameLst>
                                      </p:cBhvr>
                                      <p:tavLst>
                                        <p:tav tm="0">
                                          <p:val>
                                            <p:strVal val="#ppt_y"/>
                                          </p:val>
                                        </p:tav>
                                        <p:tav tm="100000">
                                          <p:val>
                                            <p:strVal val="#ppt_y"/>
                                          </p:val>
                                        </p:tav>
                                      </p:tavLst>
                                    </p:anim>
                                    <p:anim calcmode="lin" valueType="num">
                                      <p:cBhvr>
                                        <p:cTn id="65" dur="500" fill="hold"/>
                                        <p:tgtEl>
                                          <p:spTgt spid="173089"/>
                                        </p:tgtEl>
                                        <p:attrNameLst>
                                          <p:attrName>ppt_w</p:attrName>
                                        </p:attrNameLst>
                                      </p:cBhvr>
                                      <p:tavLst>
                                        <p:tav tm="0">
                                          <p:val>
                                            <p:fltVal val="0"/>
                                          </p:val>
                                        </p:tav>
                                        <p:tav tm="100000">
                                          <p:val>
                                            <p:strVal val="#ppt_w"/>
                                          </p:val>
                                        </p:tav>
                                      </p:tavLst>
                                    </p:anim>
                                    <p:anim calcmode="lin" valueType="num">
                                      <p:cBhvr>
                                        <p:cTn id="66" dur="500" fill="hold"/>
                                        <p:tgtEl>
                                          <p:spTgt spid="173089"/>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73089"/>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7" presetClass="entr" presetSubtype="8" fill="hold" grpId="0" nodeType="clickEffect">
                                  <p:stCondLst>
                                    <p:cond delay="0"/>
                                  </p:stCondLst>
                                  <p:childTnLst>
                                    <p:set>
                                      <p:cBhvr>
                                        <p:cTn id="70" dur="1" fill="hold">
                                          <p:stCondLst>
                                            <p:cond delay="0"/>
                                          </p:stCondLst>
                                        </p:cTn>
                                        <p:tgtEl>
                                          <p:spTgt spid="173090"/>
                                        </p:tgtEl>
                                        <p:attrNameLst>
                                          <p:attrName>style.visibility</p:attrName>
                                        </p:attrNameLst>
                                      </p:cBhvr>
                                      <p:to>
                                        <p:strVal val="visible"/>
                                      </p:to>
                                    </p:set>
                                    <p:anim calcmode="lin" valueType="num">
                                      <p:cBhvr>
                                        <p:cTn id="71" dur="500" fill="hold"/>
                                        <p:tgtEl>
                                          <p:spTgt spid="173090"/>
                                        </p:tgtEl>
                                        <p:attrNameLst>
                                          <p:attrName>ppt_x</p:attrName>
                                        </p:attrNameLst>
                                      </p:cBhvr>
                                      <p:tavLst>
                                        <p:tav tm="0">
                                          <p:val>
                                            <p:strVal val="#ppt_x-#ppt_w/2"/>
                                          </p:val>
                                        </p:tav>
                                        <p:tav tm="100000">
                                          <p:val>
                                            <p:strVal val="#ppt_x"/>
                                          </p:val>
                                        </p:tav>
                                      </p:tavLst>
                                    </p:anim>
                                    <p:anim calcmode="lin" valueType="num">
                                      <p:cBhvr>
                                        <p:cTn id="72" dur="500" fill="hold"/>
                                        <p:tgtEl>
                                          <p:spTgt spid="173090"/>
                                        </p:tgtEl>
                                        <p:attrNameLst>
                                          <p:attrName>ppt_y</p:attrName>
                                        </p:attrNameLst>
                                      </p:cBhvr>
                                      <p:tavLst>
                                        <p:tav tm="0">
                                          <p:val>
                                            <p:strVal val="#ppt_y"/>
                                          </p:val>
                                        </p:tav>
                                        <p:tav tm="100000">
                                          <p:val>
                                            <p:strVal val="#ppt_y"/>
                                          </p:val>
                                        </p:tav>
                                      </p:tavLst>
                                    </p:anim>
                                    <p:anim calcmode="lin" valueType="num">
                                      <p:cBhvr>
                                        <p:cTn id="73" dur="500" fill="hold"/>
                                        <p:tgtEl>
                                          <p:spTgt spid="173090"/>
                                        </p:tgtEl>
                                        <p:attrNameLst>
                                          <p:attrName>ppt_w</p:attrName>
                                        </p:attrNameLst>
                                      </p:cBhvr>
                                      <p:tavLst>
                                        <p:tav tm="0">
                                          <p:val>
                                            <p:fltVal val="0"/>
                                          </p:val>
                                        </p:tav>
                                        <p:tav tm="100000">
                                          <p:val>
                                            <p:strVal val="#ppt_w"/>
                                          </p:val>
                                        </p:tav>
                                      </p:tavLst>
                                    </p:anim>
                                    <p:anim calcmode="lin" valueType="num">
                                      <p:cBhvr>
                                        <p:cTn id="74" dur="500" fill="hold"/>
                                        <p:tgtEl>
                                          <p:spTgt spid="173090"/>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73090"/>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4" presetClass="entr" presetSubtype="32" fill="hold" grpId="0" nodeType="clickEffect">
                                  <p:stCondLst>
                                    <p:cond delay="0"/>
                                  </p:stCondLst>
                                  <p:childTnLst>
                                    <p:set>
                                      <p:cBhvr>
                                        <p:cTn id="78" dur="1" fill="hold">
                                          <p:stCondLst>
                                            <p:cond delay="0"/>
                                          </p:stCondLst>
                                        </p:cTn>
                                        <p:tgtEl>
                                          <p:spTgt spid="173077"/>
                                        </p:tgtEl>
                                        <p:attrNameLst>
                                          <p:attrName>style.visibility</p:attrName>
                                        </p:attrNameLst>
                                      </p:cBhvr>
                                      <p:to>
                                        <p:strVal val="visible"/>
                                      </p:to>
                                    </p:set>
                                    <p:animEffect transition="in" filter="box(out)">
                                      <p:cBhvr>
                                        <p:cTn id="79" dur="500"/>
                                        <p:tgtEl>
                                          <p:spTgt spid="173077"/>
                                        </p:tgtEl>
                                      </p:cBhvr>
                                    </p:animEffect>
                                  </p:childTnLst>
                                </p:cTn>
                              </p:par>
                            </p:childTnLst>
                          </p:cTn>
                        </p:par>
                        <p:par>
                          <p:cTn id="80" fill="hold">
                            <p:stCondLst>
                              <p:cond delay="500"/>
                            </p:stCondLst>
                            <p:childTnLst>
                              <p:par>
                                <p:cTn id="81" presetID="12" presetClass="entr" presetSubtype="1" fill="hold" grpId="0" nodeType="afterEffect">
                                  <p:stCondLst>
                                    <p:cond delay="0"/>
                                  </p:stCondLst>
                                  <p:childTnLst>
                                    <p:set>
                                      <p:cBhvr>
                                        <p:cTn id="82" dur="1" fill="hold">
                                          <p:stCondLst>
                                            <p:cond delay="0"/>
                                          </p:stCondLst>
                                        </p:cTn>
                                        <p:tgtEl>
                                          <p:spTgt spid="173091"/>
                                        </p:tgtEl>
                                        <p:attrNameLst>
                                          <p:attrName>style.visibility</p:attrName>
                                        </p:attrNameLst>
                                      </p:cBhvr>
                                      <p:to>
                                        <p:strVal val="visible"/>
                                      </p:to>
                                    </p:set>
                                    <p:animEffect transition="in" filter="slide(fromTop)">
                                      <p:cBhvr>
                                        <p:cTn id="83" dur="500"/>
                                        <p:tgtEl>
                                          <p:spTgt spid="173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1" grpId="0" animBg="1" autoUpdateAnimBg="0"/>
      <p:bldP spid="173077" grpId="0" animBg="1"/>
      <p:bldP spid="173079" grpId="0" autoUpdateAnimBg="0"/>
      <p:bldP spid="173080" grpId="0" autoUpdateAnimBg="0"/>
      <p:bldP spid="173081" grpId="0" animBg="1" autoUpdateAnimBg="0"/>
      <p:bldP spid="173082" grpId="0" animBg="1" autoUpdateAnimBg="0"/>
      <p:bldP spid="173083" grpId="0" animBg="1" autoUpdateAnimBg="0"/>
      <p:bldP spid="173084" grpId="0" animBg="1" autoUpdateAnimBg="0"/>
      <p:bldP spid="173085" grpId="0" animBg="1"/>
      <p:bldP spid="173086" grpId="0" animBg="1"/>
      <p:bldP spid="173087" grpId="0" animBg="1"/>
      <p:bldP spid="173088" grpId="0" animBg="1"/>
      <p:bldP spid="173089" grpId="0" animBg="1" autoUpdateAnimBg="0"/>
      <p:bldP spid="173090" grpId="0" animBg="1"/>
      <p:bldP spid="173091"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Oval 2"/>
          <p:cNvSpPr>
            <a:spLocks noChangeArrowheads="1"/>
          </p:cNvSpPr>
          <p:nvPr/>
        </p:nvSpPr>
        <p:spPr bwMode="auto">
          <a:xfrm>
            <a:off x="2057400" y="3581400"/>
            <a:ext cx="1828800" cy="1600200"/>
          </a:xfrm>
          <a:prstGeom prst="ellipse">
            <a:avLst/>
          </a:prstGeom>
          <a:solidFill>
            <a:schemeClr val="tx2"/>
          </a:solidFill>
          <a:ln w="9525">
            <a:round/>
            <a:headEnd/>
            <a:tailEnd/>
          </a:ln>
          <a:effectLst/>
          <a:scene3d>
            <a:camera prst="legacyPerspectiveLeft">
              <a:rot lat="21299999" lon="0" rev="0"/>
            </a:camera>
            <a:lightRig rig="legacyFlat3" dir="r"/>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75107" name="Oval 3"/>
          <p:cNvSpPr>
            <a:spLocks noChangeArrowheads="1"/>
          </p:cNvSpPr>
          <p:nvPr/>
        </p:nvSpPr>
        <p:spPr bwMode="auto">
          <a:xfrm>
            <a:off x="2057400" y="2057400"/>
            <a:ext cx="1828800" cy="1600200"/>
          </a:xfrm>
          <a:prstGeom prst="ellipse">
            <a:avLst/>
          </a:prstGeom>
          <a:solidFill>
            <a:schemeClr val="tx2"/>
          </a:solidFill>
          <a:ln w="9525">
            <a:round/>
            <a:headEnd/>
            <a:tailEnd/>
          </a:ln>
          <a:effectLst/>
          <a:scene3d>
            <a:camera prst="legacyPerspectiveBottomLeft"/>
            <a:lightRig rig="legacyFlat3" dir="r"/>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75108" name="Oval 4"/>
          <p:cNvSpPr>
            <a:spLocks noChangeArrowheads="1"/>
          </p:cNvSpPr>
          <p:nvPr/>
        </p:nvSpPr>
        <p:spPr bwMode="auto">
          <a:xfrm>
            <a:off x="76200" y="2057400"/>
            <a:ext cx="1828800" cy="1600200"/>
          </a:xfrm>
          <a:prstGeom prst="ellipse">
            <a:avLst/>
          </a:prstGeom>
          <a:solidFill>
            <a:schemeClr val="tx2"/>
          </a:solidFill>
          <a:ln w="9525">
            <a:round/>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75109" name="AutoShape 5"/>
          <p:cNvSpPr>
            <a:spLocks noChangeArrowheads="1"/>
          </p:cNvSpPr>
          <p:nvPr/>
        </p:nvSpPr>
        <p:spPr bwMode="auto">
          <a:xfrm>
            <a:off x="6705600" y="3294063"/>
            <a:ext cx="381000" cy="609600"/>
          </a:xfrm>
          <a:prstGeom prst="rightArrow">
            <a:avLst>
              <a:gd name="adj1" fmla="val 55731"/>
              <a:gd name="adj2" fmla="val 37500"/>
            </a:avLst>
          </a:prstGeom>
          <a:solidFill>
            <a:schemeClr val="tx1"/>
          </a:solidFill>
          <a:ln w="3175">
            <a:noFill/>
            <a:miter lim="800000"/>
            <a:headEnd/>
            <a:tailEnd/>
          </a:ln>
          <a:effectLst/>
        </p:spPr>
        <p:txBody>
          <a:bodyPr wrap="none" anchor="ctr"/>
          <a:lstStyle/>
          <a:p>
            <a:endParaRPr lang="en-US"/>
          </a:p>
        </p:txBody>
      </p:sp>
      <p:sp>
        <p:nvSpPr>
          <p:cNvPr id="175110" name="AutoShape 6"/>
          <p:cNvSpPr>
            <a:spLocks noChangeArrowheads="1"/>
          </p:cNvSpPr>
          <p:nvPr/>
        </p:nvSpPr>
        <p:spPr bwMode="auto">
          <a:xfrm>
            <a:off x="1676400" y="2633663"/>
            <a:ext cx="533400" cy="457200"/>
          </a:xfrm>
          <a:prstGeom prst="rightArrow">
            <a:avLst>
              <a:gd name="adj1" fmla="val 64583"/>
              <a:gd name="adj2" fmla="val 25002"/>
            </a:avLst>
          </a:prstGeom>
          <a:solidFill>
            <a:schemeClr val="tx1"/>
          </a:solidFill>
          <a:ln w="3175">
            <a:noFill/>
            <a:miter lim="800000"/>
            <a:headEnd/>
            <a:tailEnd/>
          </a:ln>
          <a:effectLst/>
        </p:spPr>
        <p:txBody>
          <a:bodyPr wrap="none" anchor="ctr"/>
          <a:lstStyle/>
          <a:p>
            <a:endParaRPr lang="en-US"/>
          </a:p>
        </p:txBody>
      </p:sp>
      <p:sp>
        <p:nvSpPr>
          <p:cNvPr id="175111" name="AutoShape 7"/>
          <p:cNvSpPr>
            <a:spLocks noChangeArrowheads="1"/>
          </p:cNvSpPr>
          <p:nvPr/>
        </p:nvSpPr>
        <p:spPr bwMode="auto">
          <a:xfrm>
            <a:off x="3505200" y="4068763"/>
            <a:ext cx="381000" cy="457200"/>
          </a:xfrm>
          <a:prstGeom prst="rightArrow">
            <a:avLst>
              <a:gd name="adj1" fmla="val 59370"/>
              <a:gd name="adj2" fmla="val 24037"/>
            </a:avLst>
          </a:prstGeom>
          <a:solidFill>
            <a:schemeClr val="tx1"/>
          </a:solidFill>
          <a:ln w="3175">
            <a:noFill/>
            <a:miter lim="800000"/>
            <a:headEnd/>
            <a:tailEnd/>
          </a:ln>
          <a:effectLst/>
        </p:spPr>
        <p:txBody>
          <a:bodyPr wrap="none" anchor="ctr"/>
          <a:lstStyle/>
          <a:p>
            <a:endParaRPr lang="en-US"/>
          </a:p>
        </p:txBody>
      </p:sp>
      <p:sp>
        <p:nvSpPr>
          <p:cNvPr id="175112" name="AutoShape 8"/>
          <p:cNvSpPr>
            <a:spLocks noChangeArrowheads="1"/>
          </p:cNvSpPr>
          <p:nvPr/>
        </p:nvSpPr>
        <p:spPr bwMode="auto">
          <a:xfrm>
            <a:off x="2590800" y="3230563"/>
            <a:ext cx="609600" cy="685800"/>
          </a:xfrm>
          <a:prstGeom prst="downArrow">
            <a:avLst>
              <a:gd name="adj1" fmla="val 50000"/>
              <a:gd name="adj2" fmla="val 28125"/>
            </a:avLst>
          </a:prstGeom>
          <a:solidFill>
            <a:schemeClr val="tx1"/>
          </a:solidFill>
          <a:ln w="3175">
            <a:noFill/>
            <a:miter lim="800000"/>
            <a:headEnd/>
            <a:tailEnd/>
          </a:ln>
          <a:effectLst/>
        </p:spPr>
        <p:txBody>
          <a:bodyPr wrap="none" anchor="ctr"/>
          <a:lstStyle/>
          <a:p>
            <a:endParaRPr lang="en-US"/>
          </a:p>
        </p:txBody>
      </p:sp>
      <p:sp>
        <p:nvSpPr>
          <p:cNvPr id="175113" name="AutoShape 9"/>
          <p:cNvSpPr>
            <a:spLocks noChangeArrowheads="1"/>
          </p:cNvSpPr>
          <p:nvPr/>
        </p:nvSpPr>
        <p:spPr bwMode="auto">
          <a:xfrm>
            <a:off x="4267200" y="3306763"/>
            <a:ext cx="685800" cy="609600"/>
          </a:xfrm>
          <a:prstGeom prst="upArrow">
            <a:avLst>
              <a:gd name="adj1" fmla="val 50000"/>
              <a:gd name="adj2" fmla="val 25000"/>
            </a:avLst>
          </a:prstGeom>
          <a:solidFill>
            <a:schemeClr val="tx1"/>
          </a:solidFill>
          <a:ln w="3175">
            <a:noFill/>
            <a:miter lim="800000"/>
            <a:headEnd/>
            <a:tailEnd/>
          </a:ln>
          <a:effectLst/>
        </p:spPr>
        <p:txBody>
          <a:bodyPr wrap="none" anchor="ctr"/>
          <a:lstStyle/>
          <a:p>
            <a:endParaRPr lang="en-US"/>
          </a:p>
        </p:txBody>
      </p:sp>
      <p:sp>
        <p:nvSpPr>
          <p:cNvPr id="175114" name="AutoShape 10"/>
          <p:cNvSpPr>
            <a:spLocks noChangeArrowheads="1"/>
          </p:cNvSpPr>
          <p:nvPr/>
        </p:nvSpPr>
        <p:spPr bwMode="auto">
          <a:xfrm flipV="1">
            <a:off x="5334000" y="2468563"/>
            <a:ext cx="1066800" cy="6096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w="3175">
            <a:noFill/>
            <a:miter lim="800000"/>
            <a:headEnd/>
            <a:tailEnd/>
          </a:ln>
          <a:effectLst/>
        </p:spPr>
        <p:txBody>
          <a:bodyPr wrap="none" anchor="ctr"/>
          <a:lstStyle/>
          <a:p>
            <a:endParaRPr lang="en-US"/>
          </a:p>
        </p:txBody>
      </p:sp>
      <p:sp>
        <p:nvSpPr>
          <p:cNvPr id="175115" name="Rectangle 11" descr="White marble"/>
          <p:cNvSpPr>
            <a:spLocks noChangeArrowheads="1"/>
          </p:cNvSpPr>
          <p:nvPr/>
        </p:nvSpPr>
        <p:spPr bwMode="auto">
          <a:xfrm>
            <a:off x="1981200" y="2163763"/>
            <a:ext cx="4800600" cy="2959100"/>
          </a:xfrm>
          <a:prstGeom prst="rect">
            <a:avLst/>
          </a:prstGeom>
          <a:noFill/>
          <a:ln w="38100">
            <a:solidFill>
              <a:schemeClr val="tx1"/>
            </a:solidFill>
            <a:miter lim="800000"/>
            <a:headEnd/>
            <a:tailEnd/>
          </a:ln>
          <a:effectLst/>
        </p:spPr>
        <p:txBody>
          <a:bodyPr wrap="none" anchor="ctr"/>
          <a:lstStyle/>
          <a:p>
            <a:pPr algn="ctr"/>
            <a:endParaRPr lang="en-US"/>
          </a:p>
        </p:txBody>
      </p:sp>
      <p:sp>
        <p:nvSpPr>
          <p:cNvPr id="175116" name="Oval 12"/>
          <p:cNvSpPr>
            <a:spLocks noChangeArrowheads="1"/>
          </p:cNvSpPr>
          <p:nvPr/>
        </p:nvSpPr>
        <p:spPr bwMode="auto">
          <a:xfrm>
            <a:off x="5410200" y="3065463"/>
            <a:ext cx="1371600" cy="1066800"/>
          </a:xfrm>
          <a:prstGeom prst="ellipse">
            <a:avLst/>
          </a:prstGeom>
          <a:solidFill>
            <a:schemeClr val="tx1"/>
          </a:solidFill>
          <a:ln w="12700">
            <a:noFill/>
            <a:round/>
            <a:headEnd/>
            <a:tailEnd/>
          </a:ln>
          <a:effectLst/>
        </p:spPr>
        <p:txBody>
          <a:bodyPr wrap="none" anchor="ctr"/>
          <a:lstStyle/>
          <a:p>
            <a:pPr algn="ctr">
              <a:lnSpc>
                <a:spcPct val="90000"/>
              </a:lnSpc>
            </a:pPr>
            <a:r>
              <a:rPr lang="en-US" sz="2000">
                <a:solidFill>
                  <a:schemeClr val="bg2"/>
                </a:solidFill>
              </a:rPr>
              <a:t>Adequate</a:t>
            </a:r>
            <a:br>
              <a:rPr lang="en-US" sz="2000">
                <a:solidFill>
                  <a:schemeClr val="bg2"/>
                </a:solidFill>
              </a:rPr>
            </a:br>
            <a:r>
              <a:rPr lang="en-US" sz="2000">
                <a:solidFill>
                  <a:schemeClr val="bg2"/>
                </a:solidFill>
              </a:rPr>
              <a:t>Stay in Tx</a:t>
            </a:r>
          </a:p>
        </p:txBody>
      </p:sp>
      <p:grpSp>
        <p:nvGrpSpPr>
          <p:cNvPr id="2" name="Group 13"/>
          <p:cNvGrpSpPr>
            <a:grpSpLocks/>
          </p:cNvGrpSpPr>
          <p:nvPr/>
        </p:nvGrpSpPr>
        <p:grpSpPr bwMode="auto">
          <a:xfrm>
            <a:off x="6872288" y="2913063"/>
            <a:ext cx="1890712" cy="2298700"/>
            <a:chOff x="4329" y="2056"/>
            <a:chExt cx="1191" cy="1448"/>
          </a:xfrm>
        </p:grpSpPr>
        <p:sp>
          <p:nvSpPr>
            <p:cNvPr id="175118" name="Rectangle 14"/>
            <p:cNvSpPr>
              <a:spLocks noChangeArrowheads="1"/>
            </p:cNvSpPr>
            <p:nvPr/>
          </p:nvSpPr>
          <p:spPr bwMode="blackWhite">
            <a:xfrm>
              <a:off x="4464" y="2056"/>
              <a:ext cx="912" cy="1200"/>
            </a:xfrm>
            <a:prstGeom prst="rect">
              <a:avLst/>
            </a:prstGeom>
            <a:solidFill>
              <a:srgbClr val="FFCCCC"/>
            </a:solidFill>
            <a:ln w="3175">
              <a:solidFill>
                <a:srgbClr val="808080"/>
              </a:solidFill>
              <a:miter lim="800000"/>
              <a:headEnd/>
              <a:tailEnd/>
            </a:ln>
            <a:effectLst>
              <a:outerShdw dist="71842" dir="2700000" algn="ctr" rotWithShape="0">
                <a:schemeClr val="folHlink"/>
              </a:outerShdw>
            </a:effectLst>
          </p:spPr>
          <p:txBody>
            <a:bodyPr wrap="none" anchor="ctr"/>
            <a:lstStyle/>
            <a:p>
              <a:pPr algn="ctr"/>
              <a:endParaRPr lang="en-US" sz="1800"/>
            </a:p>
          </p:txBody>
        </p:sp>
        <p:sp>
          <p:nvSpPr>
            <p:cNvPr id="175119" name="Text Box 15"/>
            <p:cNvSpPr txBox="1">
              <a:spLocks noChangeArrowheads="1"/>
            </p:cNvSpPr>
            <p:nvPr/>
          </p:nvSpPr>
          <p:spPr bwMode="blackWhite">
            <a:xfrm>
              <a:off x="4329" y="3254"/>
              <a:ext cx="1191" cy="250"/>
            </a:xfrm>
            <a:prstGeom prst="rect">
              <a:avLst/>
            </a:prstGeom>
            <a:noFill/>
            <a:ln w="9525">
              <a:noFill/>
              <a:miter lim="800000"/>
              <a:headEnd/>
              <a:tailEnd/>
            </a:ln>
            <a:effectLst/>
          </p:spPr>
          <p:txBody>
            <a:bodyPr wrap="none">
              <a:spAutoFit/>
            </a:bodyPr>
            <a:lstStyle/>
            <a:p>
              <a:r>
                <a:rPr lang="en-US" sz="2000" b="1">
                  <a:solidFill>
                    <a:srgbClr val="FFCCCC"/>
                  </a:solidFill>
                  <a:effectLst>
                    <a:outerShdw blurRad="38100" dist="38100" dir="2700000" algn="tl">
                      <a:srgbClr val="C0C0C0"/>
                    </a:outerShdw>
                  </a:effectLst>
                </a:rPr>
                <a:t>Posttreatment</a:t>
              </a:r>
            </a:p>
          </p:txBody>
        </p:sp>
        <p:sp>
          <p:nvSpPr>
            <p:cNvPr id="175120" name="Oval 16"/>
            <p:cNvSpPr>
              <a:spLocks noChangeArrowheads="1"/>
            </p:cNvSpPr>
            <p:nvPr/>
          </p:nvSpPr>
          <p:spPr bwMode="blackWhite">
            <a:xfrm>
              <a:off x="4512" y="2152"/>
              <a:ext cx="816" cy="336"/>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Drug</a:t>
              </a:r>
            </a:p>
            <a:p>
              <a:pPr algn="ctr">
                <a:lnSpc>
                  <a:spcPct val="80000"/>
                </a:lnSpc>
              </a:pPr>
              <a:r>
                <a:rPr lang="en-US" sz="1600" b="1">
                  <a:effectLst>
                    <a:outerShdw blurRad="38100" dist="38100" dir="2700000" algn="tl">
                      <a:srgbClr val="FFFFFF"/>
                    </a:outerShdw>
                  </a:effectLst>
                </a:rPr>
                <a:t>Use</a:t>
              </a:r>
            </a:p>
          </p:txBody>
        </p:sp>
        <p:sp>
          <p:nvSpPr>
            <p:cNvPr id="175121" name="Oval 17"/>
            <p:cNvSpPr>
              <a:spLocks noChangeArrowheads="1"/>
            </p:cNvSpPr>
            <p:nvPr/>
          </p:nvSpPr>
          <p:spPr bwMode="blackWhite">
            <a:xfrm>
              <a:off x="4512" y="2488"/>
              <a:ext cx="816" cy="336"/>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r>
                <a:rPr lang="en-US" sz="1600" b="1">
                  <a:effectLst>
                    <a:outerShdw blurRad="38100" dist="38100" dir="2700000" algn="tl">
                      <a:srgbClr val="FFFFFF"/>
                    </a:outerShdw>
                  </a:effectLst>
                </a:rPr>
                <a:t>Crime</a:t>
              </a:r>
            </a:p>
          </p:txBody>
        </p:sp>
        <p:sp>
          <p:nvSpPr>
            <p:cNvPr id="175122" name="Oval 18"/>
            <p:cNvSpPr>
              <a:spLocks noChangeArrowheads="1"/>
            </p:cNvSpPr>
            <p:nvPr/>
          </p:nvSpPr>
          <p:spPr bwMode="blackWhite">
            <a:xfrm>
              <a:off x="4512" y="2824"/>
              <a:ext cx="816" cy="336"/>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Social</a:t>
              </a:r>
            </a:p>
            <a:p>
              <a:pPr algn="ctr">
                <a:lnSpc>
                  <a:spcPct val="80000"/>
                </a:lnSpc>
              </a:pPr>
              <a:r>
                <a:rPr lang="en-US" sz="1600" b="1">
                  <a:effectLst>
                    <a:outerShdw blurRad="38100" dist="38100" dir="2700000" algn="tl">
                      <a:srgbClr val="FFFFFF"/>
                    </a:outerShdw>
                  </a:effectLst>
                </a:rPr>
                <a:t>Relations</a:t>
              </a:r>
            </a:p>
          </p:txBody>
        </p:sp>
      </p:grpSp>
      <p:sp>
        <p:nvSpPr>
          <p:cNvPr id="175123" name="Rectangle 19"/>
          <p:cNvSpPr>
            <a:spLocks noChangeArrowheads="1"/>
          </p:cNvSpPr>
          <p:nvPr/>
        </p:nvSpPr>
        <p:spPr bwMode="auto">
          <a:xfrm>
            <a:off x="2209800" y="2455863"/>
            <a:ext cx="1371600" cy="838200"/>
          </a:xfrm>
          <a:prstGeom prst="rect">
            <a:avLst/>
          </a:prstGeom>
          <a:solidFill>
            <a:schemeClr val="tx1"/>
          </a:solidFill>
          <a:ln w="3175">
            <a:noFill/>
            <a:miter lim="800000"/>
            <a:headEnd/>
            <a:tailEnd/>
          </a:ln>
          <a:effectLst/>
        </p:spPr>
        <p:txBody>
          <a:bodyPr wrap="none" anchor="ctr"/>
          <a:lstStyle/>
          <a:p>
            <a:pPr algn="ctr"/>
            <a:r>
              <a:rPr lang="en-US" sz="1800">
                <a:solidFill>
                  <a:schemeClr val="bg2"/>
                </a:solidFill>
              </a:rPr>
              <a:t>Program</a:t>
            </a:r>
          </a:p>
          <a:p>
            <a:pPr algn="ctr"/>
            <a:r>
              <a:rPr lang="en-US" sz="1800">
                <a:solidFill>
                  <a:schemeClr val="bg2"/>
                </a:solidFill>
              </a:rPr>
              <a:t>Participation</a:t>
            </a:r>
          </a:p>
        </p:txBody>
      </p:sp>
      <p:sp>
        <p:nvSpPr>
          <p:cNvPr id="175124" name="Rectangle 20"/>
          <p:cNvSpPr>
            <a:spLocks noChangeArrowheads="1"/>
          </p:cNvSpPr>
          <p:nvPr/>
        </p:nvSpPr>
        <p:spPr bwMode="auto">
          <a:xfrm>
            <a:off x="2209800" y="3916363"/>
            <a:ext cx="1371600" cy="838200"/>
          </a:xfrm>
          <a:prstGeom prst="rect">
            <a:avLst/>
          </a:prstGeom>
          <a:solidFill>
            <a:schemeClr val="tx1"/>
          </a:solidFill>
          <a:ln w="3175">
            <a:noFill/>
            <a:miter lim="800000"/>
            <a:headEnd/>
            <a:tailEnd/>
          </a:ln>
          <a:effectLst/>
        </p:spPr>
        <p:txBody>
          <a:bodyPr wrap="none" anchor="ctr"/>
          <a:lstStyle/>
          <a:p>
            <a:pPr algn="ctr"/>
            <a:r>
              <a:rPr lang="en-US" sz="1800">
                <a:solidFill>
                  <a:schemeClr val="bg2"/>
                </a:solidFill>
              </a:rPr>
              <a:t>Therapeutic</a:t>
            </a:r>
          </a:p>
          <a:p>
            <a:pPr algn="ctr"/>
            <a:r>
              <a:rPr lang="en-US" sz="1800">
                <a:solidFill>
                  <a:schemeClr val="bg2"/>
                </a:solidFill>
              </a:rPr>
              <a:t>Relationship</a:t>
            </a:r>
          </a:p>
        </p:txBody>
      </p:sp>
      <p:sp>
        <p:nvSpPr>
          <p:cNvPr id="175125" name="Rectangle 21"/>
          <p:cNvSpPr>
            <a:spLocks noChangeArrowheads="1"/>
          </p:cNvSpPr>
          <p:nvPr/>
        </p:nvSpPr>
        <p:spPr bwMode="auto">
          <a:xfrm>
            <a:off x="3886200" y="2455863"/>
            <a:ext cx="1447800" cy="838200"/>
          </a:xfrm>
          <a:prstGeom prst="rect">
            <a:avLst/>
          </a:prstGeom>
          <a:solidFill>
            <a:schemeClr val="tx1"/>
          </a:solidFill>
          <a:ln w="3175">
            <a:noFill/>
            <a:miter lim="800000"/>
            <a:headEnd/>
            <a:tailEnd/>
          </a:ln>
          <a:effectLst/>
        </p:spPr>
        <p:txBody>
          <a:bodyPr wrap="none" anchor="ctr"/>
          <a:lstStyle/>
          <a:p>
            <a:pPr algn="ctr"/>
            <a:r>
              <a:rPr lang="en-US" sz="1800">
                <a:solidFill>
                  <a:schemeClr val="bg2"/>
                </a:solidFill>
              </a:rPr>
              <a:t>Behavioral</a:t>
            </a:r>
          </a:p>
          <a:p>
            <a:pPr algn="ctr"/>
            <a:r>
              <a:rPr lang="en-US" sz="1800">
                <a:solidFill>
                  <a:schemeClr val="bg2"/>
                </a:solidFill>
              </a:rPr>
              <a:t>Change</a:t>
            </a:r>
          </a:p>
        </p:txBody>
      </p:sp>
      <p:sp>
        <p:nvSpPr>
          <p:cNvPr id="175126" name="Rectangle 22"/>
          <p:cNvSpPr>
            <a:spLocks noChangeArrowheads="1"/>
          </p:cNvSpPr>
          <p:nvPr/>
        </p:nvSpPr>
        <p:spPr bwMode="auto">
          <a:xfrm>
            <a:off x="3886200" y="3916363"/>
            <a:ext cx="1447800" cy="838200"/>
          </a:xfrm>
          <a:prstGeom prst="rect">
            <a:avLst/>
          </a:prstGeom>
          <a:solidFill>
            <a:schemeClr val="tx1"/>
          </a:solidFill>
          <a:ln w="3175">
            <a:noFill/>
            <a:miter lim="800000"/>
            <a:headEnd/>
            <a:tailEnd/>
          </a:ln>
          <a:effectLst/>
        </p:spPr>
        <p:txBody>
          <a:bodyPr wrap="none" anchor="ctr"/>
          <a:lstStyle/>
          <a:p>
            <a:pPr algn="ctr"/>
            <a:r>
              <a:rPr lang="en-US" sz="1800">
                <a:solidFill>
                  <a:schemeClr val="bg2"/>
                </a:solidFill>
              </a:rPr>
              <a:t>Cognitive</a:t>
            </a:r>
          </a:p>
          <a:p>
            <a:pPr algn="ctr"/>
            <a:r>
              <a:rPr lang="en-US" sz="1800">
                <a:solidFill>
                  <a:schemeClr val="bg2"/>
                </a:solidFill>
              </a:rPr>
              <a:t>Change</a:t>
            </a:r>
          </a:p>
        </p:txBody>
      </p:sp>
      <p:sp>
        <p:nvSpPr>
          <p:cNvPr id="175127" name="Oval 23"/>
          <p:cNvSpPr>
            <a:spLocks noChangeArrowheads="1"/>
          </p:cNvSpPr>
          <p:nvPr/>
        </p:nvSpPr>
        <p:spPr bwMode="auto">
          <a:xfrm>
            <a:off x="381000" y="2392363"/>
            <a:ext cx="1384300" cy="914400"/>
          </a:xfrm>
          <a:prstGeom prst="ellipse">
            <a:avLst/>
          </a:prstGeom>
          <a:solidFill>
            <a:schemeClr val="tx1"/>
          </a:solidFill>
          <a:ln w="9525">
            <a:noFill/>
            <a:round/>
            <a:headEnd/>
            <a:tailEnd/>
          </a:ln>
          <a:effectLst/>
        </p:spPr>
        <p:txBody>
          <a:bodyPr wrap="none" anchor="ctr"/>
          <a:lstStyle/>
          <a:p>
            <a:pPr algn="ctr">
              <a:lnSpc>
                <a:spcPct val="80000"/>
              </a:lnSpc>
            </a:pPr>
            <a:r>
              <a:rPr lang="en-US" sz="1800">
                <a:solidFill>
                  <a:schemeClr val="bg2"/>
                </a:solidFill>
              </a:rPr>
              <a:t>Patient</a:t>
            </a:r>
          </a:p>
          <a:p>
            <a:pPr algn="ctr">
              <a:lnSpc>
                <a:spcPct val="80000"/>
              </a:lnSpc>
            </a:pPr>
            <a:r>
              <a:rPr lang="en-US" sz="1800">
                <a:solidFill>
                  <a:schemeClr val="bg2"/>
                </a:solidFill>
              </a:rPr>
              <a:t>Readiness </a:t>
            </a:r>
            <a:br>
              <a:rPr lang="en-US" sz="1800">
                <a:solidFill>
                  <a:schemeClr val="bg2"/>
                </a:solidFill>
              </a:rPr>
            </a:br>
            <a:r>
              <a:rPr lang="en-US" sz="1800">
                <a:solidFill>
                  <a:schemeClr val="bg2"/>
                </a:solidFill>
              </a:rPr>
              <a:t>for Tx</a:t>
            </a:r>
            <a:endParaRPr lang="en-US" sz="2800">
              <a:solidFill>
                <a:schemeClr val="bg2"/>
              </a:solidFill>
            </a:endParaRPr>
          </a:p>
        </p:txBody>
      </p:sp>
      <p:sp>
        <p:nvSpPr>
          <p:cNvPr id="175128" name="Rectangle 24"/>
          <p:cNvSpPr>
            <a:spLocks noGrp="1" noChangeArrowheads="1"/>
          </p:cNvSpPr>
          <p:nvPr>
            <p:ph type="title"/>
          </p:nvPr>
        </p:nvSpPr>
        <p:spPr>
          <a:xfrm>
            <a:off x="0" y="0"/>
            <a:ext cx="9144000" cy="1447800"/>
          </a:xfrm>
          <a:noFill/>
          <a:ln/>
        </p:spPr>
        <p:txBody>
          <a:bodyPr/>
          <a:lstStyle/>
          <a:p>
            <a:pPr algn="ctr">
              <a:lnSpc>
                <a:spcPct val="80000"/>
              </a:lnSpc>
            </a:pPr>
            <a:r>
              <a:rPr lang="en-US" b="1" dirty="0"/>
              <a:t>“Sequence” of Recovery Stages</a:t>
            </a:r>
          </a:p>
        </p:txBody>
      </p:sp>
      <p:sp>
        <p:nvSpPr>
          <p:cNvPr id="175129" name="AutoShape 25"/>
          <p:cNvSpPr>
            <a:spLocks noChangeArrowheads="1"/>
          </p:cNvSpPr>
          <p:nvPr/>
        </p:nvSpPr>
        <p:spPr bwMode="auto">
          <a:xfrm>
            <a:off x="1447800" y="2392363"/>
            <a:ext cx="990600" cy="990600"/>
          </a:xfrm>
          <a:prstGeom prst="irregularSeal1">
            <a:avLst/>
          </a:prstGeom>
          <a:gradFill rotWithShape="0">
            <a:gsLst>
              <a:gs pos="0">
                <a:schemeClr val="hlink"/>
              </a:gs>
              <a:gs pos="100000">
                <a:srgbClr val="FF9933"/>
              </a:gs>
            </a:gsLst>
            <a:path path="shape">
              <a:fillToRect l="50000" t="50000" r="50000" b="50000"/>
            </a:path>
          </a:gradFill>
          <a:ln w="19050">
            <a:solidFill>
              <a:schemeClr val="tx2"/>
            </a:solidFill>
            <a:miter lim="800000"/>
            <a:headEnd/>
            <a:tailEnd/>
          </a:ln>
          <a:effectLst/>
        </p:spPr>
        <p:txBody>
          <a:bodyPr wrap="none" anchor="ctr"/>
          <a:lstStyle/>
          <a:p>
            <a:endParaRPr lang="en-US"/>
          </a:p>
        </p:txBody>
      </p:sp>
      <p:sp>
        <p:nvSpPr>
          <p:cNvPr id="175130" name="AutoShape 26"/>
          <p:cNvSpPr>
            <a:spLocks noChangeArrowheads="1"/>
          </p:cNvSpPr>
          <p:nvPr/>
        </p:nvSpPr>
        <p:spPr bwMode="auto">
          <a:xfrm>
            <a:off x="3276600" y="3840163"/>
            <a:ext cx="990600" cy="990600"/>
          </a:xfrm>
          <a:prstGeom prst="irregularSeal1">
            <a:avLst/>
          </a:prstGeom>
          <a:gradFill rotWithShape="0">
            <a:gsLst>
              <a:gs pos="0">
                <a:schemeClr val="hlink"/>
              </a:gs>
              <a:gs pos="100000">
                <a:srgbClr val="FF9933"/>
              </a:gs>
            </a:gsLst>
            <a:path path="shape">
              <a:fillToRect l="50000" t="50000" r="50000" b="50000"/>
            </a:path>
          </a:gradFill>
          <a:ln w="19050">
            <a:solidFill>
              <a:schemeClr val="tx2"/>
            </a:solidFill>
            <a:miter lim="800000"/>
            <a:headEnd/>
            <a:tailEnd/>
          </a:ln>
          <a:effectLst/>
        </p:spPr>
        <p:txBody>
          <a:bodyPr wrap="none" anchor="ctr"/>
          <a:lstStyle/>
          <a:p>
            <a:endParaRPr lang="en-US"/>
          </a:p>
        </p:txBody>
      </p:sp>
      <p:sp>
        <p:nvSpPr>
          <p:cNvPr id="175131" name="AutoShape 27"/>
          <p:cNvSpPr>
            <a:spLocks noChangeArrowheads="1"/>
          </p:cNvSpPr>
          <p:nvPr/>
        </p:nvSpPr>
        <p:spPr bwMode="auto">
          <a:xfrm>
            <a:off x="5562600" y="2468563"/>
            <a:ext cx="990600" cy="990600"/>
          </a:xfrm>
          <a:prstGeom prst="irregularSeal1">
            <a:avLst/>
          </a:prstGeom>
          <a:gradFill rotWithShape="0">
            <a:gsLst>
              <a:gs pos="0">
                <a:schemeClr val="hlink"/>
              </a:gs>
              <a:gs pos="100000">
                <a:srgbClr val="FF9933"/>
              </a:gs>
            </a:gsLst>
            <a:path path="shape">
              <a:fillToRect l="50000" t="50000" r="50000" b="50000"/>
            </a:path>
          </a:gradFill>
          <a:ln w="19050">
            <a:solidFill>
              <a:schemeClr val="tx2"/>
            </a:solidFill>
            <a:miter lim="800000"/>
            <a:headEnd/>
            <a:tailEnd/>
          </a:ln>
          <a:effectLst/>
        </p:spPr>
        <p:txBody>
          <a:bodyPr wrap="none" anchor="ctr"/>
          <a:lstStyle/>
          <a:p>
            <a:endParaRPr lang="en-US"/>
          </a:p>
        </p:txBody>
      </p:sp>
      <p:sp>
        <p:nvSpPr>
          <p:cNvPr id="175132" name="AutoShape 28"/>
          <p:cNvSpPr>
            <a:spLocks noChangeArrowheads="1"/>
          </p:cNvSpPr>
          <p:nvPr/>
        </p:nvSpPr>
        <p:spPr bwMode="auto">
          <a:xfrm>
            <a:off x="6934200" y="1935163"/>
            <a:ext cx="1828800" cy="3429000"/>
          </a:xfrm>
          <a:custGeom>
            <a:avLst/>
            <a:gdLst>
              <a:gd name="G0" fmla="+- 1747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788" y="16554"/>
                </a:moveTo>
                <a:cubicBezTo>
                  <a:pt x="19123" y="14933"/>
                  <a:pt x="19853" y="12899"/>
                  <a:pt x="19853" y="10800"/>
                </a:cubicBezTo>
                <a:cubicBezTo>
                  <a:pt x="19853" y="5800"/>
                  <a:pt x="15799" y="1747"/>
                  <a:pt x="10800" y="1747"/>
                </a:cubicBezTo>
                <a:cubicBezTo>
                  <a:pt x="8700" y="1746"/>
                  <a:pt x="6666" y="2476"/>
                  <a:pt x="5045" y="3811"/>
                </a:cubicBezTo>
                <a:close/>
                <a:moveTo>
                  <a:pt x="3811" y="5045"/>
                </a:moveTo>
                <a:cubicBezTo>
                  <a:pt x="2476" y="6666"/>
                  <a:pt x="1747" y="8700"/>
                  <a:pt x="1747" y="10799"/>
                </a:cubicBezTo>
                <a:cubicBezTo>
                  <a:pt x="1747" y="15799"/>
                  <a:pt x="5800" y="19853"/>
                  <a:pt x="10800" y="19853"/>
                </a:cubicBezTo>
                <a:cubicBezTo>
                  <a:pt x="12899" y="19853"/>
                  <a:pt x="14933" y="19123"/>
                  <a:pt x="16554" y="17788"/>
                </a:cubicBezTo>
                <a:close/>
              </a:path>
            </a:pathLst>
          </a:custGeom>
          <a:solidFill>
            <a:schemeClr val="hlink"/>
          </a:solidFill>
          <a:ln w="9525">
            <a:solidFill>
              <a:schemeClr val="tx1"/>
            </a:solidFill>
            <a:miter lim="800000"/>
            <a:headEnd/>
            <a:tailEnd/>
          </a:ln>
          <a:effectLst/>
        </p:spPr>
        <p:txBody>
          <a:bodyPr wrap="none" anchor="ctr"/>
          <a:lstStyle/>
          <a:p>
            <a:pPr algn="ctr"/>
            <a:endParaRPr lang="en-US" sz="1800">
              <a:solidFill>
                <a:schemeClr val="hlink"/>
              </a:solidFill>
            </a:endParaRPr>
          </a:p>
        </p:txBody>
      </p:sp>
      <p:sp>
        <p:nvSpPr>
          <p:cNvPr id="175133" name="Text Box 29"/>
          <p:cNvSpPr txBox="1">
            <a:spLocks noChangeArrowheads="1"/>
          </p:cNvSpPr>
          <p:nvPr/>
        </p:nvSpPr>
        <p:spPr bwMode="auto">
          <a:xfrm>
            <a:off x="1447800" y="5257800"/>
            <a:ext cx="5867400" cy="641350"/>
          </a:xfrm>
          <a:prstGeom prst="rect">
            <a:avLst/>
          </a:prstGeom>
          <a:noFill/>
          <a:ln w="9525">
            <a:noFill/>
            <a:miter lim="800000"/>
            <a:headEnd/>
            <a:tailEnd/>
          </a:ln>
          <a:effectLst/>
        </p:spPr>
        <p:txBody>
          <a:bodyPr>
            <a:spAutoFit/>
          </a:bodyPr>
          <a:lstStyle/>
          <a:p>
            <a:pPr algn="ctr"/>
            <a:r>
              <a:rPr lang="en-US" sz="3600" b="1">
                <a:effectLst>
                  <a:outerShdw blurRad="38100" dist="38100" dir="2700000" algn="tl">
                    <a:srgbClr val="C0C0C0"/>
                  </a:outerShdw>
                </a:effectLst>
                <a:latin typeface="Arial Rounded MT Bold" pitchFamily="34" charset="0"/>
              </a:rPr>
              <a:t>Targeted Interventions</a:t>
            </a:r>
          </a:p>
        </p:txBody>
      </p:sp>
      <p:pic>
        <p:nvPicPr>
          <p:cNvPr id="175134" name="Picture 30" descr="hh01296_"/>
          <p:cNvPicPr>
            <a:picLocks noChangeAspect="1" noChangeArrowheads="1"/>
          </p:cNvPicPr>
          <p:nvPr/>
        </p:nvPicPr>
        <p:blipFill>
          <a:blip r:embed="rId3" cstate="print"/>
          <a:srcRect/>
          <a:stretch>
            <a:fillRect/>
          </a:stretch>
        </p:blipFill>
        <p:spPr bwMode="auto">
          <a:xfrm>
            <a:off x="325438" y="4724400"/>
            <a:ext cx="1503362" cy="1962150"/>
          </a:xfrm>
          <a:prstGeom prst="rect">
            <a:avLst/>
          </a:prstGeom>
          <a:noFill/>
        </p:spPr>
      </p:pic>
      <p:sp>
        <p:nvSpPr>
          <p:cNvPr id="175135" name="Text Box 31"/>
          <p:cNvSpPr txBox="1">
            <a:spLocks noChangeArrowheads="1"/>
          </p:cNvSpPr>
          <p:nvPr/>
        </p:nvSpPr>
        <p:spPr bwMode="auto">
          <a:xfrm>
            <a:off x="2133600" y="5867400"/>
            <a:ext cx="3697288" cy="762000"/>
          </a:xfrm>
          <a:prstGeom prst="rect">
            <a:avLst/>
          </a:prstGeom>
          <a:noFill/>
          <a:ln w="9525">
            <a:noFill/>
            <a:miter lim="800000"/>
            <a:headEnd/>
            <a:tailEnd/>
          </a:ln>
          <a:effectLst/>
        </p:spPr>
        <p:txBody>
          <a:bodyPr wrap="none">
            <a:spAutoFit/>
          </a:bodyPr>
          <a:lstStyle/>
          <a:p>
            <a:r>
              <a:rPr lang="en-US" sz="4400" dirty="0"/>
              <a:t>Get Focused!!</a:t>
            </a:r>
          </a:p>
        </p:txBody>
      </p:sp>
      <p:pic>
        <p:nvPicPr>
          <p:cNvPr id="175136" name="Picture 32" descr="DD00023_"/>
          <p:cNvPicPr>
            <a:picLocks noChangeAspect="1" noChangeArrowheads="1"/>
          </p:cNvPicPr>
          <p:nvPr/>
        </p:nvPicPr>
        <p:blipFill>
          <a:blip r:embed="rId4" cstate="print"/>
          <a:srcRect/>
          <a:stretch>
            <a:fillRect/>
          </a:stretch>
        </p:blipFill>
        <p:spPr bwMode="auto">
          <a:xfrm>
            <a:off x="3276600" y="3200400"/>
            <a:ext cx="838200" cy="75565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75127"/>
                                        </p:tgtEl>
                                        <p:attrNameLst>
                                          <p:attrName>style.visibility</p:attrName>
                                        </p:attrNameLst>
                                      </p:cBhvr>
                                      <p:to>
                                        <p:strVal val="visible"/>
                                      </p:to>
                                    </p:set>
                                    <p:animEffect transition="in" filter="dissolve">
                                      <p:cBhvr>
                                        <p:cTn id="7" dur="500"/>
                                        <p:tgtEl>
                                          <p:spTgt spid="17512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75110"/>
                                        </p:tgtEl>
                                        <p:attrNameLst>
                                          <p:attrName>style.visibility</p:attrName>
                                        </p:attrNameLst>
                                      </p:cBhvr>
                                      <p:to>
                                        <p:strVal val="visible"/>
                                      </p:to>
                                    </p:set>
                                    <p:anim calcmode="lin" valueType="num">
                                      <p:cBhvr>
                                        <p:cTn id="12" dur="500" fill="hold"/>
                                        <p:tgtEl>
                                          <p:spTgt spid="175110"/>
                                        </p:tgtEl>
                                        <p:attrNameLst>
                                          <p:attrName>ppt_x</p:attrName>
                                        </p:attrNameLst>
                                      </p:cBhvr>
                                      <p:tavLst>
                                        <p:tav tm="0">
                                          <p:val>
                                            <p:strVal val="#ppt_x-#ppt_w/2"/>
                                          </p:val>
                                        </p:tav>
                                        <p:tav tm="100000">
                                          <p:val>
                                            <p:strVal val="#ppt_x"/>
                                          </p:val>
                                        </p:tav>
                                      </p:tavLst>
                                    </p:anim>
                                    <p:anim calcmode="lin" valueType="num">
                                      <p:cBhvr>
                                        <p:cTn id="13" dur="500" fill="hold"/>
                                        <p:tgtEl>
                                          <p:spTgt spid="175110"/>
                                        </p:tgtEl>
                                        <p:attrNameLst>
                                          <p:attrName>ppt_y</p:attrName>
                                        </p:attrNameLst>
                                      </p:cBhvr>
                                      <p:tavLst>
                                        <p:tav tm="0">
                                          <p:val>
                                            <p:strVal val="#ppt_y"/>
                                          </p:val>
                                        </p:tav>
                                        <p:tav tm="100000">
                                          <p:val>
                                            <p:strVal val="#ppt_y"/>
                                          </p:val>
                                        </p:tav>
                                      </p:tavLst>
                                    </p:anim>
                                    <p:anim calcmode="lin" valueType="num">
                                      <p:cBhvr>
                                        <p:cTn id="14" dur="500" fill="hold"/>
                                        <p:tgtEl>
                                          <p:spTgt spid="175110"/>
                                        </p:tgtEl>
                                        <p:attrNameLst>
                                          <p:attrName>ppt_w</p:attrName>
                                        </p:attrNameLst>
                                      </p:cBhvr>
                                      <p:tavLst>
                                        <p:tav tm="0">
                                          <p:val>
                                            <p:fltVal val="0"/>
                                          </p:val>
                                        </p:tav>
                                        <p:tav tm="100000">
                                          <p:val>
                                            <p:strVal val="#ppt_w"/>
                                          </p:val>
                                        </p:tav>
                                      </p:tavLst>
                                    </p:anim>
                                    <p:anim calcmode="lin" valueType="num">
                                      <p:cBhvr>
                                        <p:cTn id="15" dur="500" fill="hold"/>
                                        <p:tgtEl>
                                          <p:spTgt spid="175110"/>
                                        </p:tgtEl>
                                        <p:attrNameLst>
                                          <p:attrName>ppt_h</p:attrName>
                                        </p:attrNameLst>
                                      </p:cBhvr>
                                      <p:tavLst>
                                        <p:tav tm="0">
                                          <p:val>
                                            <p:strVal val="#ppt_h"/>
                                          </p:val>
                                        </p:tav>
                                        <p:tav tm="100000">
                                          <p:val>
                                            <p:strVal val="#ppt_h"/>
                                          </p:val>
                                        </p:tav>
                                      </p:tavLst>
                                    </p:anim>
                                  </p:childTnLst>
                                </p:cTn>
                              </p:par>
                            </p:childTnLst>
                          </p:cTn>
                        </p:par>
                        <p:par>
                          <p:cTn id="16" fill="hold">
                            <p:stCondLst>
                              <p:cond delay="500"/>
                            </p:stCondLst>
                            <p:childTnLst>
                              <p:par>
                                <p:cTn id="17" presetID="9" presetClass="entr" presetSubtype="0" fill="hold" grpId="0" nodeType="afterEffect">
                                  <p:stCondLst>
                                    <p:cond delay="1000"/>
                                  </p:stCondLst>
                                  <p:childTnLst>
                                    <p:set>
                                      <p:cBhvr>
                                        <p:cTn id="18" dur="1" fill="hold">
                                          <p:stCondLst>
                                            <p:cond delay="0"/>
                                          </p:stCondLst>
                                        </p:cTn>
                                        <p:tgtEl>
                                          <p:spTgt spid="175123"/>
                                        </p:tgtEl>
                                        <p:attrNameLst>
                                          <p:attrName>style.visibility</p:attrName>
                                        </p:attrNameLst>
                                      </p:cBhvr>
                                      <p:to>
                                        <p:strVal val="visible"/>
                                      </p:to>
                                    </p:set>
                                    <p:animEffect transition="in" filter="dissolve">
                                      <p:cBhvr>
                                        <p:cTn id="19" dur="500"/>
                                        <p:tgtEl>
                                          <p:spTgt spid="175123"/>
                                        </p:tgtEl>
                                      </p:cBhvr>
                                    </p:animEffect>
                                  </p:childTnLst>
                                </p:cTn>
                              </p:par>
                            </p:childTnLst>
                          </p:cTn>
                        </p:par>
                        <p:par>
                          <p:cTn id="20" fill="hold">
                            <p:stCondLst>
                              <p:cond delay="2000"/>
                            </p:stCondLst>
                            <p:childTnLst>
                              <p:par>
                                <p:cTn id="21" presetID="17" presetClass="entr" presetSubtype="1" fill="hold" grpId="0" nodeType="afterEffect">
                                  <p:stCondLst>
                                    <p:cond delay="1000"/>
                                  </p:stCondLst>
                                  <p:childTnLst>
                                    <p:set>
                                      <p:cBhvr>
                                        <p:cTn id="22" dur="1" fill="hold">
                                          <p:stCondLst>
                                            <p:cond delay="0"/>
                                          </p:stCondLst>
                                        </p:cTn>
                                        <p:tgtEl>
                                          <p:spTgt spid="175112"/>
                                        </p:tgtEl>
                                        <p:attrNameLst>
                                          <p:attrName>style.visibility</p:attrName>
                                        </p:attrNameLst>
                                      </p:cBhvr>
                                      <p:to>
                                        <p:strVal val="visible"/>
                                      </p:to>
                                    </p:set>
                                    <p:anim calcmode="lin" valueType="num">
                                      <p:cBhvr>
                                        <p:cTn id="23" dur="500" fill="hold"/>
                                        <p:tgtEl>
                                          <p:spTgt spid="175112"/>
                                        </p:tgtEl>
                                        <p:attrNameLst>
                                          <p:attrName>ppt_x</p:attrName>
                                        </p:attrNameLst>
                                      </p:cBhvr>
                                      <p:tavLst>
                                        <p:tav tm="0">
                                          <p:val>
                                            <p:strVal val="#ppt_x"/>
                                          </p:val>
                                        </p:tav>
                                        <p:tav tm="100000">
                                          <p:val>
                                            <p:strVal val="#ppt_x"/>
                                          </p:val>
                                        </p:tav>
                                      </p:tavLst>
                                    </p:anim>
                                    <p:anim calcmode="lin" valueType="num">
                                      <p:cBhvr>
                                        <p:cTn id="24" dur="500" fill="hold"/>
                                        <p:tgtEl>
                                          <p:spTgt spid="175112"/>
                                        </p:tgtEl>
                                        <p:attrNameLst>
                                          <p:attrName>ppt_y</p:attrName>
                                        </p:attrNameLst>
                                      </p:cBhvr>
                                      <p:tavLst>
                                        <p:tav tm="0">
                                          <p:val>
                                            <p:strVal val="#ppt_y-#ppt_h/2"/>
                                          </p:val>
                                        </p:tav>
                                        <p:tav tm="100000">
                                          <p:val>
                                            <p:strVal val="#ppt_y"/>
                                          </p:val>
                                        </p:tav>
                                      </p:tavLst>
                                    </p:anim>
                                    <p:anim calcmode="lin" valueType="num">
                                      <p:cBhvr>
                                        <p:cTn id="25" dur="500" fill="hold"/>
                                        <p:tgtEl>
                                          <p:spTgt spid="175112"/>
                                        </p:tgtEl>
                                        <p:attrNameLst>
                                          <p:attrName>ppt_w</p:attrName>
                                        </p:attrNameLst>
                                      </p:cBhvr>
                                      <p:tavLst>
                                        <p:tav tm="0">
                                          <p:val>
                                            <p:strVal val="#ppt_w"/>
                                          </p:val>
                                        </p:tav>
                                        <p:tav tm="100000">
                                          <p:val>
                                            <p:strVal val="#ppt_w"/>
                                          </p:val>
                                        </p:tav>
                                      </p:tavLst>
                                    </p:anim>
                                    <p:anim calcmode="lin" valueType="num">
                                      <p:cBhvr>
                                        <p:cTn id="26" dur="500" fill="hold"/>
                                        <p:tgtEl>
                                          <p:spTgt spid="175112"/>
                                        </p:tgtEl>
                                        <p:attrNameLst>
                                          <p:attrName>ppt_h</p:attrName>
                                        </p:attrNameLst>
                                      </p:cBhvr>
                                      <p:tavLst>
                                        <p:tav tm="0">
                                          <p:val>
                                            <p:fltVal val="0"/>
                                          </p:val>
                                        </p:tav>
                                        <p:tav tm="100000">
                                          <p:val>
                                            <p:strVal val="#ppt_h"/>
                                          </p:val>
                                        </p:tav>
                                      </p:tavLst>
                                    </p:anim>
                                  </p:childTnLst>
                                </p:cTn>
                              </p:par>
                            </p:childTnLst>
                          </p:cTn>
                        </p:par>
                        <p:par>
                          <p:cTn id="27" fill="hold">
                            <p:stCondLst>
                              <p:cond delay="3500"/>
                            </p:stCondLst>
                            <p:childTnLst>
                              <p:par>
                                <p:cTn id="28" presetID="9" presetClass="entr" presetSubtype="0" fill="hold" grpId="0" nodeType="afterEffect">
                                  <p:stCondLst>
                                    <p:cond delay="1000"/>
                                  </p:stCondLst>
                                  <p:childTnLst>
                                    <p:set>
                                      <p:cBhvr>
                                        <p:cTn id="29" dur="1" fill="hold">
                                          <p:stCondLst>
                                            <p:cond delay="0"/>
                                          </p:stCondLst>
                                        </p:cTn>
                                        <p:tgtEl>
                                          <p:spTgt spid="175124"/>
                                        </p:tgtEl>
                                        <p:attrNameLst>
                                          <p:attrName>style.visibility</p:attrName>
                                        </p:attrNameLst>
                                      </p:cBhvr>
                                      <p:to>
                                        <p:strVal val="visible"/>
                                      </p:to>
                                    </p:set>
                                    <p:animEffect transition="in" filter="dissolve">
                                      <p:cBhvr>
                                        <p:cTn id="30" dur="500"/>
                                        <p:tgtEl>
                                          <p:spTgt spid="175124"/>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175111"/>
                                        </p:tgtEl>
                                        <p:attrNameLst>
                                          <p:attrName>style.visibility</p:attrName>
                                        </p:attrNameLst>
                                      </p:cBhvr>
                                      <p:to>
                                        <p:strVal val="visible"/>
                                      </p:to>
                                    </p:set>
                                    <p:anim calcmode="lin" valueType="num">
                                      <p:cBhvr>
                                        <p:cTn id="35" dur="500" fill="hold"/>
                                        <p:tgtEl>
                                          <p:spTgt spid="175111"/>
                                        </p:tgtEl>
                                        <p:attrNameLst>
                                          <p:attrName>ppt_x</p:attrName>
                                        </p:attrNameLst>
                                      </p:cBhvr>
                                      <p:tavLst>
                                        <p:tav tm="0">
                                          <p:val>
                                            <p:strVal val="#ppt_x-#ppt_w/2"/>
                                          </p:val>
                                        </p:tav>
                                        <p:tav tm="100000">
                                          <p:val>
                                            <p:strVal val="#ppt_x"/>
                                          </p:val>
                                        </p:tav>
                                      </p:tavLst>
                                    </p:anim>
                                    <p:anim calcmode="lin" valueType="num">
                                      <p:cBhvr>
                                        <p:cTn id="36" dur="500" fill="hold"/>
                                        <p:tgtEl>
                                          <p:spTgt spid="175111"/>
                                        </p:tgtEl>
                                        <p:attrNameLst>
                                          <p:attrName>ppt_y</p:attrName>
                                        </p:attrNameLst>
                                      </p:cBhvr>
                                      <p:tavLst>
                                        <p:tav tm="0">
                                          <p:val>
                                            <p:strVal val="#ppt_y"/>
                                          </p:val>
                                        </p:tav>
                                        <p:tav tm="100000">
                                          <p:val>
                                            <p:strVal val="#ppt_y"/>
                                          </p:val>
                                        </p:tav>
                                      </p:tavLst>
                                    </p:anim>
                                    <p:anim calcmode="lin" valueType="num">
                                      <p:cBhvr>
                                        <p:cTn id="37" dur="500" fill="hold"/>
                                        <p:tgtEl>
                                          <p:spTgt spid="175111"/>
                                        </p:tgtEl>
                                        <p:attrNameLst>
                                          <p:attrName>ppt_w</p:attrName>
                                        </p:attrNameLst>
                                      </p:cBhvr>
                                      <p:tavLst>
                                        <p:tav tm="0">
                                          <p:val>
                                            <p:fltVal val="0"/>
                                          </p:val>
                                        </p:tav>
                                        <p:tav tm="100000">
                                          <p:val>
                                            <p:strVal val="#ppt_w"/>
                                          </p:val>
                                        </p:tav>
                                      </p:tavLst>
                                    </p:anim>
                                    <p:anim calcmode="lin" valueType="num">
                                      <p:cBhvr>
                                        <p:cTn id="38" dur="500" fill="hold"/>
                                        <p:tgtEl>
                                          <p:spTgt spid="175111"/>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9" presetClass="entr" presetSubtype="0" fill="hold" grpId="0" nodeType="afterEffect">
                                  <p:stCondLst>
                                    <p:cond delay="1000"/>
                                  </p:stCondLst>
                                  <p:childTnLst>
                                    <p:set>
                                      <p:cBhvr>
                                        <p:cTn id="41" dur="1" fill="hold">
                                          <p:stCondLst>
                                            <p:cond delay="0"/>
                                          </p:stCondLst>
                                        </p:cTn>
                                        <p:tgtEl>
                                          <p:spTgt spid="175126"/>
                                        </p:tgtEl>
                                        <p:attrNameLst>
                                          <p:attrName>style.visibility</p:attrName>
                                        </p:attrNameLst>
                                      </p:cBhvr>
                                      <p:to>
                                        <p:strVal val="visible"/>
                                      </p:to>
                                    </p:set>
                                    <p:animEffect transition="in" filter="dissolve">
                                      <p:cBhvr>
                                        <p:cTn id="42" dur="500"/>
                                        <p:tgtEl>
                                          <p:spTgt spid="175126"/>
                                        </p:tgtEl>
                                      </p:cBhvr>
                                    </p:animEffect>
                                  </p:childTnLst>
                                </p:cTn>
                              </p:par>
                            </p:childTnLst>
                          </p:cTn>
                        </p:par>
                        <p:par>
                          <p:cTn id="43" fill="hold">
                            <p:stCondLst>
                              <p:cond delay="2000"/>
                            </p:stCondLst>
                            <p:childTnLst>
                              <p:par>
                                <p:cTn id="44" presetID="17" presetClass="entr" presetSubtype="4" fill="hold" grpId="0" nodeType="afterEffect">
                                  <p:stCondLst>
                                    <p:cond delay="1000"/>
                                  </p:stCondLst>
                                  <p:childTnLst>
                                    <p:set>
                                      <p:cBhvr>
                                        <p:cTn id="45" dur="1" fill="hold">
                                          <p:stCondLst>
                                            <p:cond delay="0"/>
                                          </p:stCondLst>
                                        </p:cTn>
                                        <p:tgtEl>
                                          <p:spTgt spid="175113"/>
                                        </p:tgtEl>
                                        <p:attrNameLst>
                                          <p:attrName>style.visibility</p:attrName>
                                        </p:attrNameLst>
                                      </p:cBhvr>
                                      <p:to>
                                        <p:strVal val="visible"/>
                                      </p:to>
                                    </p:set>
                                    <p:anim calcmode="lin" valueType="num">
                                      <p:cBhvr>
                                        <p:cTn id="46" dur="500" fill="hold"/>
                                        <p:tgtEl>
                                          <p:spTgt spid="175113"/>
                                        </p:tgtEl>
                                        <p:attrNameLst>
                                          <p:attrName>ppt_x</p:attrName>
                                        </p:attrNameLst>
                                      </p:cBhvr>
                                      <p:tavLst>
                                        <p:tav tm="0">
                                          <p:val>
                                            <p:strVal val="#ppt_x"/>
                                          </p:val>
                                        </p:tav>
                                        <p:tav tm="100000">
                                          <p:val>
                                            <p:strVal val="#ppt_x"/>
                                          </p:val>
                                        </p:tav>
                                      </p:tavLst>
                                    </p:anim>
                                    <p:anim calcmode="lin" valueType="num">
                                      <p:cBhvr>
                                        <p:cTn id="47" dur="500" fill="hold"/>
                                        <p:tgtEl>
                                          <p:spTgt spid="175113"/>
                                        </p:tgtEl>
                                        <p:attrNameLst>
                                          <p:attrName>ppt_y</p:attrName>
                                        </p:attrNameLst>
                                      </p:cBhvr>
                                      <p:tavLst>
                                        <p:tav tm="0">
                                          <p:val>
                                            <p:strVal val="#ppt_y+#ppt_h/2"/>
                                          </p:val>
                                        </p:tav>
                                        <p:tav tm="100000">
                                          <p:val>
                                            <p:strVal val="#ppt_y"/>
                                          </p:val>
                                        </p:tav>
                                      </p:tavLst>
                                    </p:anim>
                                    <p:anim calcmode="lin" valueType="num">
                                      <p:cBhvr>
                                        <p:cTn id="48" dur="500" fill="hold"/>
                                        <p:tgtEl>
                                          <p:spTgt spid="175113"/>
                                        </p:tgtEl>
                                        <p:attrNameLst>
                                          <p:attrName>ppt_w</p:attrName>
                                        </p:attrNameLst>
                                      </p:cBhvr>
                                      <p:tavLst>
                                        <p:tav tm="0">
                                          <p:val>
                                            <p:strVal val="#ppt_w"/>
                                          </p:val>
                                        </p:tav>
                                        <p:tav tm="100000">
                                          <p:val>
                                            <p:strVal val="#ppt_w"/>
                                          </p:val>
                                        </p:tav>
                                      </p:tavLst>
                                    </p:anim>
                                    <p:anim calcmode="lin" valueType="num">
                                      <p:cBhvr>
                                        <p:cTn id="49" dur="500" fill="hold"/>
                                        <p:tgtEl>
                                          <p:spTgt spid="175113"/>
                                        </p:tgtEl>
                                        <p:attrNameLst>
                                          <p:attrName>ppt_h</p:attrName>
                                        </p:attrNameLst>
                                      </p:cBhvr>
                                      <p:tavLst>
                                        <p:tav tm="0">
                                          <p:val>
                                            <p:fltVal val="0"/>
                                          </p:val>
                                        </p:tav>
                                        <p:tav tm="100000">
                                          <p:val>
                                            <p:strVal val="#ppt_h"/>
                                          </p:val>
                                        </p:tav>
                                      </p:tavLst>
                                    </p:anim>
                                  </p:childTnLst>
                                </p:cTn>
                              </p:par>
                            </p:childTnLst>
                          </p:cTn>
                        </p:par>
                        <p:par>
                          <p:cTn id="50" fill="hold">
                            <p:stCondLst>
                              <p:cond delay="3500"/>
                            </p:stCondLst>
                            <p:childTnLst>
                              <p:par>
                                <p:cTn id="51" presetID="9" presetClass="entr" presetSubtype="0" fill="hold" grpId="0" nodeType="afterEffect">
                                  <p:stCondLst>
                                    <p:cond delay="1000"/>
                                  </p:stCondLst>
                                  <p:childTnLst>
                                    <p:set>
                                      <p:cBhvr>
                                        <p:cTn id="52" dur="1" fill="hold">
                                          <p:stCondLst>
                                            <p:cond delay="0"/>
                                          </p:stCondLst>
                                        </p:cTn>
                                        <p:tgtEl>
                                          <p:spTgt spid="175125"/>
                                        </p:tgtEl>
                                        <p:attrNameLst>
                                          <p:attrName>style.visibility</p:attrName>
                                        </p:attrNameLst>
                                      </p:cBhvr>
                                      <p:to>
                                        <p:strVal val="visible"/>
                                      </p:to>
                                    </p:set>
                                    <p:animEffect transition="in" filter="dissolve">
                                      <p:cBhvr>
                                        <p:cTn id="53" dur="500"/>
                                        <p:tgtEl>
                                          <p:spTgt spid="175125"/>
                                        </p:tgtEl>
                                      </p:cBhvr>
                                    </p:animEffect>
                                  </p:childTnLst>
                                </p:cTn>
                              </p:par>
                            </p:childTnLst>
                          </p:cTn>
                        </p:par>
                        <p:par>
                          <p:cTn id="54" fill="hold">
                            <p:stCondLst>
                              <p:cond delay="5000"/>
                            </p:stCondLst>
                            <p:childTnLst>
                              <p:par>
                                <p:cTn id="55" presetID="23" presetClass="entr" presetSubtype="288" fill="hold" nodeType="afterEffect">
                                  <p:stCondLst>
                                    <p:cond delay="1000"/>
                                  </p:stCondLst>
                                  <p:childTnLst>
                                    <p:set>
                                      <p:cBhvr>
                                        <p:cTn id="56" dur="1" fill="hold">
                                          <p:stCondLst>
                                            <p:cond delay="0"/>
                                          </p:stCondLst>
                                        </p:cTn>
                                        <p:tgtEl>
                                          <p:spTgt spid="175136"/>
                                        </p:tgtEl>
                                        <p:attrNameLst>
                                          <p:attrName>style.visibility</p:attrName>
                                        </p:attrNameLst>
                                      </p:cBhvr>
                                      <p:to>
                                        <p:strVal val="visible"/>
                                      </p:to>
                                    </p:set>
                                    <p:anim calcmode="lin" valueType="num">
                                      <p:cBhvr>
                                        <p:cTn id="57" dur="500" fill="hold"/>
                                        <p:tgtEl>
                                          <p:spTgt spid="175136"/>
                                        </p:tgtEl>
                                        <p:attrNameLst>
                                          <p:attrName>ppt_w</p:attrName>
                                        </p:attrNameLst>
                                      </p:cBhvr>
                                      <p:tavLst>
                                        <p:tav tm="0">
                                          <p:val>
                                            <p:strVal val="4/3*#ppt_w"/>
                                          </p:val>
                                        </p:tav>
                                        <p:tav tm="100000">
                                          <p:val>
                                            <p:strVal val="#ppt_w"/>
                                          </p:val>
                                        </p:tav>
                                      </p:tavLst>
                                    </p:anim>
                                    <p:anim calcmode="lin" valueType="num">
                                      <p:cBhvr>
                                        <p:cTn id="58" dur="500" fill="hold"/>
                                        <p:tgtEl>
                                          <p:spTgt spid="175136"/>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175136"/>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7" presetClass="entr" presetSubtype="1" fill="hold" grpId="0" nodeType="clickEffect">
                                  <p:stCondLst>
                                    <p:cond delay="0"/>
                                  </p:stCondLst>
                                  <p:childTnLst>
                                    <p:set>
                                      <p:cBhvr>
                                        <p:cTn id="62" dur="1" fill="hold">
                                          <p:stCondLst>
                                            <p:cond delay="0"/>
                                          </p:stCondLst>
                                        </p:cTn>
                                        <p:tgtEl>
                                          <p:spTgt spid="175114"/>
                                        </p:tgtEl>
                                        <p:attrNameLst>
                                          <p:attrName>style.visibility</p:attrName>
                                        </p:attrNameLst>
                                      </p:cBhvr>
                                      <p:to>
                                        <p:strVal val="visible"/>
                                      </p:to>
                                    </p:set>
                                    <p:anim calcmode="lin" valueType="num">
                                      <p:cBhvr>
                                        <p:cTn id="63" dur="500" fill="hold"/>
                                        <p:tgtEl>
                                          <p:spTgt spid="175114"/>
                                        </p:tgtEl>
                                        <p:attrNameLst>
                                          <p:attrName>ppt_x</p:attrName>
                                        </p:attrNameLst>
                                      </p:cBhvr>
                                      <p:tavLst>
                                        <p:tav tm="0">
                                          <p:val>
                                            <p:strVal val="#ppt_x"/>
                                          </p:val>
                                        </p:tav>
                                        <p:tav tm="100000">
                                          <p:val>
                                            <p:strVal val="#ppt_x"/>
                                          </p:val>
                                        </p:tav>
                                      </p:tavLst>
                                    </p:anim>
                                    <p:anim calcmode="lin" valueType="num">
                                      <p:cBhvr>
                                        <p:cTn id="64" dur="500" fill="hold"/>
                                        <p:tgtEl>
                                          <p:spTgt spid="175114"/>
                                        </p:tgtEl>
                                        <p:attrNameLst>
                                          <p:attrName>ppt_y</p:attrName>
                                        </p:attrNameLst>
                                      </p:cBhvr>
                                      <p:tavLst>
                                        <p:tav tm="0">
                                          <p:val>
                                            <p:strVal val="#ppt_y-#ppt_h/2"/>
                                          </p:val>
                                        </p:tav>
                                        <p:tav tm="100000">
                                          <p:val>
                                            <p:strVal val="#ppt_y"/>
                                          </p:val>
                                        </p:tav>
                                      </p:tavLst>
                                    </p:anim>
                                    <p:anim calcmode="lin" valueType="num">
                                      <p:cBhvr>
                                        <p:cTn id="65" dur="500" fill="hold"/>
                                        <p:tgtEl>
                                          <p:spTgt spid="175114"/>
                                        </p:tgtEl>
                                        <p:attrNameLst>
                                          <p:attrName>ppt_w</p:attrName>
                                        </p:attrNameLst>
                                      </p:cBhvr>
                                      <p:tavLst>
                                        <p:tav tm="0">
                                          <p:val>
                                            <p:strVal val="#ppt_w"/>
                                          </p:val>
                                        </p:tav>
                                        <p:tav tm="100000">
                                          <p:val>
                                            <p:strVal val="#ppt_w"/>
                                          </p:val>
                                        </p:tav>
                                      </p:tavLst>
                                    </p:anim>
                                    <p:anim calcmode="lin" valueType="num">
                                      <p:cBhvr>
                                        <p:cTn id="66" dur="500" fill="hold"/>
                                        <p:tgtEl>
                                          <p:spTgt spid="175114"/>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9" presetClass="entr" presetSubtype="0" fill="hold" grpId="0" nodeType="afterEffect">
                                  <p:stCondLst>
                                    <p:cond delay="1000"/>
                                  </p:stCondLst>
                                  <p:childTnLst>
                                    <p:set>
                                      <p:cBhvr>
                                        <p:cTn id="69" dur="1" fill="hold">
                                          <p:stCondLst>
                                            <p:cond delay="0"/>
                                          </p:stCondLst>
                                        </p:cTn>
                                        <p:tgtEl>
                                          <p:spTgt spid="175116"/>
                                        </p:tgtEl>
                                        <p:attrNameLst>
                                          <p:attrName>style.visibility</p:attrName>
                                        </p:attrNameLst>
                                      </p:cBhvr>
                                      <p:to>
                                        <p:strVal val="visible"/>
                                      </p:to>
                                    </p:set>
                                    <p:animEffect transition="in" filter="dissolve">
                                      <p:cBhvr>
                                        <p:cTn id="70" dur="500"/>
                                        <p:tgtEl>
                                          <p:spTgt spid="175116"/>
                                        </p:tgtEl>
                                      </p:cBhvr>
                                    </p:animEffect>
                                  </p:childTnLst>
                                </p:cTn>
                              </p:par>
                            </p:childTnLst>
                          </p:cTn>
                        </p:par>
                        <p:par>
                          <p:cTn id="71" fill="hold">
                            <p:stCondLst>
                              <p:cond delay="2000"/>
                            </p:stCondLst>
                            <p:childTnLst>
                              <p:par>
                                <p:cTn id="72" presetID="17" presetClass="entr" presetSubtype="8" fill="hold" grpId="0" nodeType="afterEffect">
                                  <p:stCondLst>
                                    <p:cond delay="1000"/>
                                  </p:stCondLst>
                                  <p:childTnLst>
                                    <p:set>
                                      <p:cBhvr>
                                        <p:cTn id="73" dur="1" fill="hold">
                                          <p:stCondLst>
                                            <p:cond delay="0"/>
                                          </p:stCondLst>
                                        </p:cTn>
                                        <p:tgtEl>
                                          <p:spTgt spid="175109"/>
                                        </p:tgtEl>
                                        <p:attrNameLst>
                                          <p:attrName>style.visibility</p:attrName>
                                        </p:attrNameLst>
                                      </p:cBhvr>
                                      <p:to>
                                        <p:strVal val="visible"/>
                                      </p:to>
                                    </p:set>
                                    <p:anim calcmode="lin" valueType="num">
                                      <p:cBhvr>
                                        <p:cTn id="74" dur="500" fill="hold"/>
                                        <p:tgtEl>
                                          <p:spTgt spid="175109"/>
                                        </p:tgtEl>
                                        <p:attrNameLst>
                                          <p:attrName>ppt_x</p:attrName>
                                        </p:attrNameLst>
                                      </p:cBhvr>
                                      <p:tavLst>
                                        <p:tav tm="0">
                                          <p:val>
                                            <p:strVal val="#ppt_x-#ppt_w/2"/>
                                          </p:val>
                                        </p:tav>
                                        <p:tav tm="100000">
                                          <p:val>
                                            <p:strVal val="#ppt_x"/>
                                          </p:val>
                                        </p:tav>
                                      </p:tavLst>
                                    </p:anim>
                                    <p:anim calcmode="lin" valueType="num">
                                      <p:cBhvr>
                                        <p:cTn id="75" dur="500" fill="hold"/>
                                        <p:tgtEl>
                                          <p:spTgt spid="175109"/>
                                        </p:tgtEl>
                                        <p:attrNameLst>
                                          <p:attrName>ppt_y</p:attrName>
                                        </p:attrNameLst>
                                      </p:cBhvr>
                                      <p:tavLst>
                                        <p:tav tm="0">
                                          <p:val>
                                            <p:strVal val="#ppt_y"/>
                                          </p:val>
                                        </p:tav>
                                        <p:tav tm="100000">
                                          <p:val>
                                            <p:strVal val="#ppt_y"/>
                                          </p:val>
                                        </p:tav>
                                      </p:tavLst>
                                    </p:anim>
                                    <p:anim calcmode="lin" valueType="num">
                                      <p:cBhvr>
                                        <p:cTn id="76" dur="500" fill="hold"/>
                                        <p:tgtEl>
                                          <p:spTgt spid="175109"/>
                                        </p:tgtEl>
                                        <p:attrNameLst>
                                          <p:attrName>ppt_w</p:attrName>
                                        </p:attrNameLst>
                                      </p:cBhvr>
                                      <p:tavLst>
                                        <p:tav tm="0">
                                          <p:val>
                                            <p:fltVal val="0"/>
                                          </p:val>
                                        </p:tav>
                                        <p:tav tm="100000">
                                          <p:val>
                                            <p:strVal val="#ppt_w"/>
                                          </p:val>
                                        </p:tav>
                                      </p:tavLst>
                                    </p:anim>
                                    <p:anim calcmode="lin" valueType="num">
                                      <p:cBhvr>
                                        <p:cTn id="77" dur="500" fill="hold"/>
                                        <p:tgtEl>
                                          <p:spTgt spid="175109"/>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9" presetClass="entr" presetSubtype="0" fill="hold" nodeType="afterEffect">
                                  <p:stCondLst>
                                    <p:cond delay="1000"/>
                                  </p:stCondLst>
                                  <p:childTnLst>
                                    <p:set>
                                      <p:cBhvr>
                                        <p:cTn id="80" dur="1" fill="hold">
                                          <p:stCondLst>
                                            <p:cond delay="0"/>
                                          </p:stCondLst>
                                        </p:cTn>
                                        <p:tgtEl>
                                          <p:spTgt spid="2"/>
                                        </p:tgtEl>
                                        <p:attrNameLst>
                                          <p:attrName>style.visibility</p:attrName>
                                        </p:attrNameLst>
                                      </p:cBhvr>
                                      <p:to>
                                        <p:strVal val="visible"/>
                                      </p:to>
                                    </p:set>
                                    <p:animEffect transition="in" filter="dissolve">
                                      <p:cBhvr>
                                        <p:cTn id="81" dur="500"/>
                                        <p:tgtEl>
                                          <p:spTgt spid="2"/>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32" fill="hold" grpId="0" nodeType="clickEffect">
                                  <p:stCondLst>
                                    <p:cond delay="0"/>
                                  </p:stCondLst>
                                  <p:childTnLst>
                                    <p:set>
                                      <p:cBhvr>
                                        <p:cTn id="85" dur="1" fill="hold">
                                          <p:stCondLst>
                                            <p:cond delay="0"/>
                                          </p:stCondLst>
                                        </p:cTn>
                                        <p:tgtEl>
                                          <p:spTgt spid="175129"/>
                                        </p:tgtEl>
                                        <p:attrNameLst>
                                          <p:attrName>style.visibility</p:attrName>
                                        </p:attrNameLst>
                                      </p:cBhvr>
                                      <p:to>
                                        <p:strVal val="visible"/>
                                      </p:to>
                                    </p:set>
                                    <p:animEffect transition="in" filter="box(out)">
                                      <p:cBhvr>
                                        <p:cTn id="86" dur="500"/>
                                        <p:tgtEl>
                                          <p:spTgt spid="175129"/>
                                        </p:tgtEl>
                                      </p:cBhvr>
                                    </p:animEffect>
                                  </p:childTnLst>
                                </p:cTn>
                              </p:par>
                            </p:childTnLst>
                          </p:cTn>
                        </p:par>
                        <p:par>
                          <p:cTn id="87" fill="hold">
                            <p:stCondLst>
                              <p:cond delay="500"/>
                            </p:stCondLst>
                            <p:childTnLst>
                              <p:par>
                                <p:cTn id="88" presetID="4" presetClass="entr" presetSubtype="32" fill="hold" grpId="0" nodeType="afterEffect">
                                  <p:stCondLst>
                                    <p:cond delay="0"/>
                                  </p:stCondLst>
                                  <p:childTnLst>
                                    <p:set>
                                      <p:cBhvr>
                                        <p:cTn id="89" dur="1" fill="hold">
                                          <p:stCondLst>
                                            <p:cond delay="0"/>
                                          </p:stCondLst>
                                        </p:cTn>
                                        <p:tgtEl>
                                          <p:spTgt spid="175130"/>
                                        </p:tgtEl>
                                        <p:attrNameLst>
                                          <p:attrName>style.visibility</p:attrName>
                                        </p:attrNameLst>
                                      </p:cBhvr>
                                      <p:to>
                                        <p:strVal val="visible"/>
                                      </p:to>
                                    </p:set>
                                    <p:animEffect transition="in" filter="box(out)">
                                      <p:cBhvr>
                                        <p:cTn id="90" dur="500"/>
                                        <p:tgtEl>
                                          <p:spTgt spid="175130"/>
                                        </p:tgtEl>
                                      </p:cBhvr>
                                    </p:animEffect>
                                  </p:childTnLst>
                                </p:cTn>
                              </p:par>
                            </p:childTnLst>
                          </p:cTn>
                        </p:par>
                        <p:par>
                          <p:cTn id="91" fill="hold">
                            <p:stCondLst>
                              <p:cond delay="1000"/>
                            </p:stCondLst>
                            <p:childTnLst>
                              <p:par>
                                <p:cTn id="92" presetID="4" presetClass="entr" presetSubtype="32" fill="hold" grpId="0" nodeType="afterEffect">
                                  <p:stCondLst>
                                    <p:cond delay="0"/>
                                  </p:stCondLst>
                                  <p:childTnLst>
                                    <p:set>
                                      <p:cBhvr>
                                        <p:cTn id="93" dur="1" fill="hold">
                                          <p:stCondLst>
                                            <p:cond delay="0"/>
                                          </p:stCondLst>
                                        </p:cTn>
                                        <p:tgtEl>
                                          <p:spTgt spid="175131"/>
                                        </p:tgtEl>
                                        <p:attrNameLst>
                                          <p:attrName>style.visibility</p:attrName>
                                        </p:attrNameLst>
                                      </p:cBhvr>
                                      <p:to>
                                        <p:strVal val="visible"/>
                                      </p:to>
                                    </p:set>
                                    <p:animEffect transition="in" filter="box(out)">
                                      <p:cBhvr>
                                        <p:cTn id="94" dur="500"/>
                                        <p:tgtEl>
                                          <p:spTgt spid="175131"/>
                                        </p:tgtEl>
                                      </p:cBhvr>
                                    </p:animEffect>
                                  </p:childTnLst>
                                </p:cTn>
                              </p:par>
                            </p:childTnLst>
                          </p:cTn>
                        </p:par>
                        <p:par>
                          <p:cTn id="95" fill="hold">
                            <p:stCondLst>
                              <p:cond delay="1500"/>
                            </p:stCondLst>
                            <p:childTnLst>
                              <p:par>
                                <p:cTn id="96" presetID="9" presetClass="entr" presetSubtype="0" fill="hold" grpId="0" nodeType="afterEffect">
                                  <p:stCondLst>
                                    <p:cond delay="2000"/>
                                  </p:stCondLst>
                                  <p:childTnLst>
                                    <p:set>
                                      <p:cBhvr>
                                        <p:cTn id="97" dur="1" fill="hold">
                                          <p:stCondLst>
                                            <p:cond delay="0"/>
                                          </p:stCondLst>
                                        </p:cTn>
                                        <p:tgtEl>
                                          <p:spTgt spid="175132"/>
                                        </p:tgtEl>
                                        <p:attrNameLst>
                                          <p:attrName>style.visibility</p:attrName>
                                        </p:attrNameLst>
                                      </p:cBhvr>
                                      <p:to>
                                        <p:strVal val="visible"/>
                                      </p:to>
                                    </p:set>
                                    <p:animEffect transition="in" filter="dissolve">
                                      <p:cBhvr>
                                        <p:cTn id="98" dur="500"/>
                                        <p:tgtEl>
                                          <p:spTgt spid="175132"/>
                                        </p:tgtEl>
                                      </p:cBhvr>
                                    </p:animEffect>
                                  </p:childTnLst>
                                  <p:subTnLst>
                                    <p:set>
                                      <p:cBhvr override="childStyle">
                                        <p:cTn dur="1" fill="hold" display="0" masterRel="nextClick" afterEffect="1"/>
                                        <p:tgtEl>
                                          <p:spTgt spid="175132"/>
                                        </p:tgtEl>
                                        <p:attrNameLst>
                                          <p:attrName>style.visibility</p:attrName>
                                        </p:attrNameLst>
                                      </p:cBhvr>
                                      <p:to>
                                        <p:strVal val="hidden"/>
                                      </p:to>
                                    </p:set>
                                  </p:subTnLst>
                                </p:cTn>
                              </p:par>
                            </p:childTnLst>
                          </p:cTn>
                        </p:par>
                      </p:childTnLst>
                    </p:cTn>
                  </p:par>
                  <p:par>
                    <p:cTn id="99" fill="hold">
                      <p:stCondLst>
                        <p:cond delay="indefinite"/>
                      </p:stCondLst>
                      <p:childTnLst>
                        <p:par>
                          <p:cTn id="100" fill="hold">
                            <p:stCondLst>
                              <p:cond delay="0"/>
                            </p:stCondLst>
                            <p:childTnLst>
                              <p:par>
                                <p:cTn id="101" presetID="23" presetClass="entr" presetSubtype="528" fill="hold" grpId="0" nodeType="clickEffect">
                                  <p:stCondLst>
                                    <p:cond delay="0"/>
                                  </p:stCondLst>
                                  <p:childTnLst>
                                    <p:set>
                                      <p:cBhvr>
                                        <p:cTn id="102" dur="1" fill="hold">
                                          <p:stCondLst>
                                            <p:cond delay="0"/>
                                          </p:stCondLst>
                                        </p:cTn>
                                        <p:tgtEl>
                                          <p:spTgt spid="175133"/>
                                        </p:tgtEl>
                                        <p:attrNameLst>
                                          <p:attrName>style.visibility</p:attrName>
                                        </p:attrNameLst>
                                      </p:cBhvr>
                                      <p:to>
                                        <p:strVal val="visible"/>
                                      </p:to>
                                    </p:set>
                                    <p:anim calcmode="lin" valueType="num">
                                      <p:cBhvr>
                                        <p:cTn id="103" dur="500" fill="hold"/>
                                        <p:tgtEl>
                                          <p:spTgt spid="175133"/>
                                        </p:tgtEl>
                                        <p:attrNameLst>
                                          <p:attrName>ppt_w</p:attrName>
                                        </p:attrNameLst>
                                      </p:cBhvr>
                                      <p:tavLst>
                                        <p:tav tm="0">
                                          <p:val>
                                            <p:fltVal val="0"/>
                                          </p:val>
                                        </p:tav>
                                        <p:tav tm="100000">
                                          <p:val>
                                            <p:strVal val="#ppt_w"/>
                                          </p:val>
                                        </p:tav>
                                      </p:tavLst>
                                    </p:anim>
                                    <p:anim calcmode="lin" valueType="num">
                                      <p:cBhvr>
                                        <p:cTn id="104" dur="500" fill="hold"/>
                                        <p:tgtEl>
                                          <p:spTgt spid="175133"/>
                                        </p:tgtEl>
                                        <p:attrNameLst>
                                          <p:attrName>ppt_h</p:attrName>
                                        </p:attrNameLst>
                                      </p:cBhvr>
                                      <p:tavLst>
                                        <p:tav tm="0">
                                          <p:val>
                                            <p:fltVal val="0"/>
                                          </p:val>
                                        </p:tav>
                                        <p:tav tm="100000">
                                          <p:val>
                                            <p:strVal val="#ppt_h"/>
                                          </p:val>
                                        </p:tav>
                                      </p:tavLst>
                                    </p:anim>
                                    <p:anim calcmode="lin" valueType="num">
                                      <p:cBhvr>
                                        <p:cTn id="105" dur="500" fill="hold"/>
                                        <p:tgtEl>
                                          <p:spTgt spid="175133"/>
                                        </p:tgtEl>
                                        <p:attrNameLst>
                                          <p:attrName>ppt_x</p:attrName>
                                        </p:attrNameLst>
                                      </p:cBhvr>
                                      <p:tavLst>
                                        <p:tav tm="0">
                                          <p:val>
                                            <p:fltVal val="0.5"/>
                                          </p:val>
                                        </p:tav>
                                        <p:tav tm="100000">
                                          <p:val>
                                            <p:strVal val="#ppt_x"/>
                                          </p:val>
                                        </p:tav>
                                      </p:tavLst>
                                    </p:anim>
                                    <p:anim calcmode="lin" valueType="num">
                                      <p:cBhvr>
                                        <p:cTn id="106" dur="500" fill="hold"/>
                                        <p:tgtEl>
                                          <p:spTgt spid="175133"/>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75133"/>
                                        </p:tgtEl>
                                        <p:attrNameLst>
                                          <p:attrName>style.visibility</p:attrName>
                                        </p:attrNameLst>
                                      </p:cBhvr>
                                      <p:to>
                                        <p:strVal val="hidden"/>
                                      </p:to>
                                    </p:set>
                                  </p:subTnLst>
                                </p:cTn>
                              </p:par>
                            </p:childTnLst>
                          </p:cTn>
                        </p:par>
                      </p:childTnLst>
                    </p:cTn>
                  </p:par>
                  <p:par>
                    <p:cTn id="107" fill="hold">
                      <p:stCondLst>
                        <p:cond delay="indefinite"/>
                      </p:stCondLst>
                      <p:childTnLst>
                        <p:par>
                          <p:cTn id="108" fill="hold">
                            <p:stCondLst>
                              <p:cond delay="0"/>
                            </p:stCondLst>
                            <p:childTnLst>
                              <p:par>
                                <p:cTn id="109" presetID="9" presetClass="entr" presetSubtype="0" fill="hold" nodeType="clickEffect">
                                  <p:stCondLst>
                                    <p:cond delay="0"/>
                                  </p:stCondLst>
                                  <p:childTnLst>
                                    <p:set>
                                      <p:cBhvr>
                                        <p:cTn id="110" dur="1" fill="hold">
                                          <p:stCondLst>
                                            <p:cond delay="0"/>
                                          </p:stCondLst>
                                        </p:cTn>
                                        <p:tgtEl>
                                          <p:spTgt spid="175134"/>
                                        </p:tgtEl>
                                        <p:attrNameLst>
                                          <p:attrName>style.visibility</p:attrName>
                                        </p:attrNameLst>
                                      </p:cBhvr>
                                      <p:to>
                                        <p:strVal val="visible"/>
                                      </p:to>
                                    </p:set>
                                    <p:animEffect transition="in" filter="dissolve">
                                      <p:cBhvr>
                                        <p:cTn id="111" dur="500"/>
                                        <p:tgtEl>
                                          <p:spTgt spid="175134"/>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175135">
                                            <p:txEl>
                                              <p:pRg st="0" end="0"/>
                                            </p:txEl>
                                          </p:spTgt>
                                        </p:tgtEl>
                                        <p:attrNameLst>
                                          <p:attrName>style.visibility</p:attrName>
                                        </p:attrNameLst>
                                      </p:cBhvr>
                                      <p:to>
                                        <p:strVal val="visible"/>
                                      </p:to>
                                    </p:set>
                                    <p:animEffect transition="in" filter="wipe(left)">
                                      <p:cBhvr>
                                        <p:cTn id="115" dur="500"/>
                                        <p:tgtEl>
                                          <p:spTgt spid="175135">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7" presetClass="entr" presetSubtype="4" fill="hold" grpId="0" nodeType="clickEffect">
                                  <p:stCondLst>
                                    <p:cond delay="0"/>
                                  </p:stCondLst>
                                  <p:childTnLst>
                                    <p:set>
                                      <p:cBhvr>
                                        <p:cTn id="119" dur="1" fill="hold">
                                          <p:stCondLst>
                                            <p:cond delay="0"/>
                                          </p:stCondLst>
                                        </p:cTn>
                                        <p:tgtEl>
                                          <p:spTgt spid="175108"/>
                                        </p:tgtEl>
                                        <p:attrNameLst>
                                          <p:attrName>style.visibility</p:attrName>
                                        </p:attrNameLst>
                                      </p:cBhvr>
                                      <p:to>
                                        <p:strVal val="visible"/>
                                      </p:to>
                                    </p:set>
                                    <p:anim calcmode="lin" valueType="num">
                                      <p:cBhvr>
                                        <p:cTn id="120" dur="500" fill="hold"/>
                                        <p:tgtEl>
                                          <p:spTgt spid="175108"/>
                                        </p:tgtEl>
                                        <p:attrNameLst>
                                          <p:attrName>ppt_x</p:attrName>
                                        </p:attrNameLst>
                                      </p:cBhvr>
                                      <p:tavLst>
                                        <p:tav tm="0">
                                          <p:val>
                                            <p:strVal val="#ppt_x"/>
                                          </p:val>
                                        </p:tav>
                                        <p:tav tm="100000">
                                          <p:val>
                                            <p:strVal val="#ppt_x"/>
                                          </p:val>
                                        </p:tav>
                                      </p:tavLst>
                                    </p:anim>
                                    <p:anim calcmode="lin" valueType="num">
                                      <p:cBhvr>
                                        <p:cTn id="121" dur="500" fill="hold"/>
                                        <p:tgtEl>
                                          <p:spTgt spid="175108"/>
                                        </p:tgtEl>
                                        <p:attrNameLst>
                                          <p:attrName>ppt_y</p:attrName>
                                        </p:attrNameLst>
                                      </p:cBhvr>
                                      <p:tavLst>
                                        <p:tav tm="0">
                                          <p:val>
                                            <p:strVal val="#ppt_y+#ppt_h/2"/>
                                          </p:val>
                                        </p:tav>
                                        <p:tav tm="100000">
                                          <p:val>
                                            <p:strVal val="#ppt_y"/>
                                          </p:val>
                                        </p:tav>
                                      </p:tavLst>
                                    </p:anim>
                                    <p:anim calcmode="lin" valueType="num">
                                      <p:cBhvr>
                                        <p:cTn id="122" dur="500" fill="hold"/>
                                        <p:tgtEl>
                                          <p:spTgt spid="175108"/>
                                        </p:tgtEl>
                                        <p:attrNameLst>
                                          <p:attrName>ppt_w</p:attrName>
                                        </p:attrNameLst>
                                      </p:cBhvr>
                                      <p:tavLst>
                                        <p:tav tm="0">
                                          <p:val>
                                            <p:strVal val="#ppt_w"/>
                                          </p:val>
                                        </p:tav>
                                        <p:tav tm="100000">
                                          <p:val>
                                            <p:strVal val="#ppt_w"/>
                                          </p:val>
                                        </p:tav>
                                      </p:tavLst>
                                    </p:anim>
                                    <p:anim calcmode="lin" valueType="num">
                                      <p:cBhvr>
                                        <p:cTn id="123" dur="500" fill="hold"/>
                                        <p:tgtEl>
                                          <p:spTgt spid="175108"/>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75108"/>
                                        </p:tgtEl>
                                        <p:attrNameLst>
                                          <p:attrName>style.visibility</p:attrName>
                                        </p:attrNameLst>
                                      </p:cBhvr>
                                      <p:to>
                                        <p:strVal val="hidden"/>
                                      </p:to>
                                    </p:set>
                                  </p:subTnLst>
                                </p:cTn>
                              </p:par>
                            </p:childTnLst>
                          </p:cTn>
                        </p:par>
                      </p:childTnLst>
                    </p:cTn>
                  </p:par>
                  <p:par>
                    <p:cTn id="124" fill="hold">
                      <p:stCondLst>
                        <p:cond delay="indefinite"/>
                      </p:stCondLst>
                      <p:childTnLst>
                        <p:par>
                          <p:cTn id="125" fill="hold">
                            <p:stCondLst>
                              <p:cond delay="0"/>
                            </p:stCondLst>
                            <p:childTnLst>
                              <p:par>
                                <p:cTn id="126" presetID="17" presetClass="entr" presetSubtype="4" fill="hold" grpId="0" nodeType="clickEffect">
                                  <p:stCondLst>
                                    <p:cond delay="0"/>
                                  </p:stCondLst>
                                  <p:childTnLst>
                                    <p:set>
                                      <p:cBhvr>
                                        <p:cTn id="127" dur="1" fill="hold">
                                          <p:stCondLst>
                                            <p:cond delay="0"/>
                                          </p:stCondLst>
                                        </p:cTn>
                                        <p:tgtEl>
                                          <p:spTgt spid="175107"/>
                                        </p:tgtEl>
                                        <p:attrNameLst>
                                          <p:attrName>style.visibility</p:attrName>
                                        </p:attrNameLst>
                                      </p:cBhvr>
                                      <p:to>
                                        <p:strVal val="visible"/>
                                      </p:to>
                                    </p:set>
                                    <p:anim calcmode="lin" valueType="num">
                                      <p:cBhvr>
                                        <p:cTn id="128" dur="500" fill="hold"/>
                                        <p:tgtEl>
                                          <p:spTgt spid="175107"/>
                                        </p:tgtEl>
                                        <p:attrNameLst>
                                          <p:attrName>ppt_x</p:attrName>
                                        </p:attrNameLst>
                                      </p:cBhvr>
                                      <p:tavLst>
                                        <p:tav tm="0">
                                          <p:val>
                                            <p:strVal val="#ppt_x"/>
                                          </p:val>
                                        </p:tav>
                                        <p:tav tm="100000">
                                          <p:val>
                                            <p:strVal val="#ppt_x"/>
                                          </p:val>
                                        </p:tav>
                                      </p:tavLst>
                                    </p:anim>
                                    <p:anim calcmode="lin" valueType="num">
                                      <p:cBhvr>
                                        <p:cTn id="129" dur="500" fill="hold"/>
                                        <p:tgtEl>
                                          <p:spTgt spid="175107"/>
                                        </p:tgtEl>
                                        <p:attrNameLst>
                                          <p:attrName>ppt_y</p:attrName>
                                        </p:attrNameLst>
                                      </p:cBhvr>
                                      <p:tavLst>
                                        <p:tav tm="0">
                                          <p:val>
                                            <p:strVal val="#ppt_y+#ppt_h/2"/>
                                          </p:val>
                                        </p:tav>
                                        <p:tav tm="100000">
                                          <p:val>
                                            <p:strVal val="#ppt_y"/>
                                          </p:val>
                                        </p:tav>
                                      </p:tavLst>
                                    </p:anim>
                                    <p:anim calcmode="lin" valueType="num">
                                      <p:cBhvr>
                                        <p:cTn id="130" dur="500" fill="hold"/>
                                        <p:tgtEl>
                                          <p:spTgt spid="175107"/>
                                        </p:tgtEl>
                                        <p:attrNameLst>
                                          <p:attrName>ppt_w</p:attrName>
                                        </p:attrNameLst>
                                      </p:cBhvr>
                                      <p:tavLst>
                                        <p:tav tm="0">
                                          <p:val>
                                            <p:strVal val="#ppt_w"/>
                                          </p:val>
                                        </p:tav>
                                        <p:tav tm="100000">
                                          <p:val>
                                            <p:strVal val="#ppt_w"/>
                                          </p:val>
                                        </p:tav>
                                      </p:tavLst>
                                    </p:anim>
                                    <p:anim calcmode="lin" valueType="num">
                                      <p:cBhvr>
                                        <p:cTn id="131" dur="500" fill="hold"/>
                                        <p:tgtEl>
                                          <p:spTgt spid="17510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75107"/>
                                        </p:tgtEl>
                                        <p:attrNameLst>
                                          <p:attrName>style.visibility</p:attrName>
                                        </p:attrNameLst>
                                      </p:cBhvr>
                                      <p:to>
                                        <p:strVal val="hidden"/>
                                      </p:to>
                                    </p:set>
                                  </p:subTnLst>
                                </p:cTn>
                              </p:par>
                            </p:childTnLst>
                          </p:cTn>
                        </p:par>
                      </p:childTnLst>
                    </p:cTn>
                  </p:par>
                  <p:par>
                    <p:cTn id="132" fill="hold">
                      <p:stCondLst>
                        <p:cond delay="indefinite"/>
                      </p:stCondLst>
                      <p:childTnLst>
                        <p:par>
                          <p:cTn id="133" fill="hold">
                            <p:stCondLst>
                              <p:cond delay="0"/>
                            </p:stCondLst>
                            <p:childTnLst>
                              <p:par>
                                <p:cTn id="134" presetID="17" presetClass="entr" presetSubtype="8" fill="hold" grpId="0" nodeType="clickEffect">
                                  <p:stCondLst>
                                    <p:cond delay="0"/>
                                  </p:stCondLst>
                                  <p:childTnLst>
                                    <p:set>
                                      <p:cBhvr>
                                        <p:cTn id="135" dur="1" fill="hold">
                                          <p:stCondLst>
                                            <p:cond delay="0"/>
                                          </p:stCondLst>
                                        </p:cTn>
                                        <p:tgtEl>
                                          <p:spTgt spid="175106"/>
                                        </p:tgtEl>
                                        <p:attrNameLst>
                                          <p:attrName>style.visibility</p:attrName>
                                        </p:attrNameLst>
                                      </p:cBhvr>
                                      <p:to>
                                        <p:strVal val="visible"/>
                                      </p:to>
                                    </p:set>
                                    <p:anim calcmode="lin" valueType="num">
                                      <p:cBhvr>
                                        <p:cTn id="136" dur="500" fill="hold"/>
                                        <p:tgtEl>
                                          <p:spTgt spid="175106"/>
                                        </p:tgtEl>
                                        <p:attrNameLst>
                                          <p:attrName>ppt_x</p:attrName>
                                        </p:attrNameLst>
                                      </p:cBhvr>
                                      <p:tavLst>
                                        <p:tav tm="0">
                                          <p:val>
                                            <p:strVal val="#ppt_x-#ppt_w/2"/>
                                          </p:val>
                                        </p:tav>
                                        <p:tav tm="100000">
                                          <p:val>
                                            <p:strVal val="#ppt_x"/>
                                          </p:val>
                                        </p:tav>
                                      </p:tavLst>
                                    </p:anim>
                                    <p:anim calcmode="lin" valueType="num">
                                      <p:cBhvr>
                                        <p:cTn id="137" dur="500" fill="hold"/>
                                        <p:tgtEl>
                                          <p:spTgt spid="175106"/>
                                        </p:tgtEl>
                                        <p:attrNameLst>
                                          <p:attrName>ppt_y</p:attrName>
                                        </p:attrNameLst>
                                      </p:cBhvr>
                                      <p:tavLst>
                                        <p:tav tm="0">
                                          <p:val>
                                            <p:strVal val="#ppt_y"/>
                                          </p:val>
                                        </p:tav>
                                        <p:tav tm="100000">
                                          <p:val>
                                            <p:strVal val="#ppt_y"/>
                                          </p:val>
                                        </p:tav>
                                      </p:tavLst>
                                    </p:anim>
                                    <p:anim calcmode="lin" valueType="num">
                                      <p:cBhvr>
                                        <p:cTn id="138" dur="500" fill="hold"/>
                                        <p:tgtEl>
                                          <p:spTgt spid="175106"/>
                                        </p:tgtEl>
                                        <p:attrNameLst>
                                          <p:attrName>ppt_w</p:attrName>
                                        </p:attrNameLst>
                                      </p:cBhvr>
                                      <p:tavLst>
                                        <p:tav tm="0">
                                          <p:val>
                                            <p:fltVal val="0"/>
                                          </p:val>
                                        </p:tav>
                                        <p:tav tm="100000">
                                          <p:val>
                                            <p:strVal val="#ppt_w"/>
                                          </p:val>
                                        </p:tav>
                                      </p:tavLst>
                                    </p:anim>
                                    <p:anim calcmode="lin" valueType="num">
                                      <p:cBhvr>
                                        <p:cTn id="139" dur="500" fill="hold"/>
                                        <p:tgtEl>
                                          <p:spTgt spid="175106"/>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7510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animBg="1"/>
      <p:bldP spid="175107" grpId="0" animBg="1"/>
      <p:bldP spid="175108" grpId="0" animBg="1"/>
      <p:bldP spid="175109" grpId="0" animBg="1"/>
      <p:bldP spid="175110" grpId="0" animBg="1"/>
      <p:bldP spid="175111" grpId="0" animBg="1"/>
      <p:bldP spid="175112" grpId="0" animBg="1"/>
      <p:bldP spid="175113" grpId="0" animBg="1"/>
      <p:bldP spid="175114" grpId="0" animBg="1"/>
      <p:bldP spid="175116" grpId="0" animBg="1" autoUpdateAnimBg="0"/>
      <p:bldP spid="175123" grpId="0" animBg="1" autoUpdateAnimBg="0"/>
      <p:bldP spid="175124" grpId="0" animBg="1" autoUpdateAnimBg="0"/>
      <p:bldP spid="175125" grpId="0" animBg="1" autoUpdateAnimBg="0"/>
      <p:bldP spid="175126" grpId="0" animBg="1" autoUpdateAnimBg="0"/>
      <p:bldP spid="175127" grpId="0" animBg="1" autoUpdateAnimBg="0"/>
      <p:bldP spid="175129" grpId="0" animBg="1"/>
      <p:bldP spid="175130" grpId="0" animBg="1"/>
      <p:bldP spid="175131" grpId="0" animBg="1"/>
      <p:bldP spid="175132" grpId="0" animBg="1" autoUpdateAnimBg="0"/>
      <p:bldP spid="175133" grpId="0" autoUpdateAnimBg="0"/>
      <p:bldP spid="175135" grpId="0" build="p" autoUpdateAnimBg="0" advAuto="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614363" y="6445250"/>
            <a:ext cx="8072437" cy="336550"/>
          </a:xfrm>
          <a:prstGeom prst="rect">
            <a:avLst/>
          </a:prstGeom>
          <a:noFill/>
          <a:ln w="9525">
            <a:noFill/>
            <a:miter lim="800000"/>
            <a:headEnd/>
            <a:tailEnd/>
          </a:ln>
          <a:effectLst/>
        </p:spPr>
        <p:txBody>
          <a:bodyPr>
            <a:spAutoFit/>
          </a:bodyPr>
          <a:lstStyle/>
          <a:p>
            <a:pPr algn="ctr"/>
            <a:r>
              <a:rPr lang="en-US" sz="1600" dirty="0"/>
              <a:t>Simpson, 2001 (</a:t>
            </a:r>
            <a:r>
              <a:rPr lang="en-US" sz="1600" u="sng" dirty="0"/>
              <a:t>Addiction</a:t>
            </a:r>
            <a:r>
              <a:rPr lang="en-US" sz="1600" dirty="0"/>
              <a:t>)</a:t>
            </a:r>
          </a:p>
        </p:txBody>
      </p:sp>
      <p:sp>
        <p:nvSpPr>
          <p:cNvPr id="177155" name="AutoShape 3"/>
          <p:cNvSpPr>
            <a:spLocks noChangeArrowheads="1"/>
          </p:cNvSpPr>
          <p:nvPr/>
        </p:nvSpPr>
        <p:spPr bwMode="auto">
          <a:xfrm>
            <a:off x="6781800" y="3644900"/>
            <a:ext cx="304800" cy="609600"/>
          </a:xfrm>
          <a:prstGeom prst="rightArrow">
            <a:avLst>
              <a:gd name="adj1" fmla="val 55556"/>
              <a:gd name="adj2" fmla="val 48435"/>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7156" name="Rectangle 4"/>
          <p:cNvSpPr>
            <a:spLocks noChangeArrowheads="1"/>
          </p:cNvSpPr>
          <p:nvPr/>
        </p:nvSpPr>
        <p:spPr bwMode="auto">
          <a:xfrm>
            <a:off x="7086600" y="3263900"/>
            <a:ext cx="1447800" cy="1905000"/>
          </a:xfrm>
          <a:prstGeom prst="rect">
            <a:avLst/>
          </a:prstGeom>
          <a:solidFill>
            <a:srgbClr val="FFCCCC"/>
          </a:solidFill>
          <a:ln w="3175">
            <a:solidFill>
              <a:srgbClr val="808080"/>
            </a:solidFill>
            <a:miter lim="800000"/>
            <a:headEnd/>
            <a:tailEnd/>
          </a:ln>
          <a:effectLst>
            <a:outerShdw dist="71842" dir="2700000" algn="ctr" rotWithShape="0">
              <a:schemeClr val="folHlink"/>
            </a:outerShdw>
          </a:effectLst>
        </p:spPr>
        <p:txBody>
          <a:bodyPr wrap="none" anchor="ctr"/>
          <a:lstStyle/>
          <a:p>
            <a:pPr algn="ctr"/>
            <a:endParaRPr lang="en-US" sz="1800"/>
          </a:p>
        </p:txBody>
      </p:sp>
      <p:sp>
        <p:nvSpPr>
          <p:cNvPr id="177157" name="Rectangle 5" descr="White marble"/>
          <p:cNvSpPr>
            <a:spLocks noChangeArrowheads="1"/>
          </p:cNvSpPr>
          <p:nvPr/>
        </p:nvSpPr>
        <p:spPr bwMode="auto">
          <a:xfrm>
            <a:off x="2057400" y="2120900"/>
            <a:ext cx="4724400" cy="3352800"/>
          </a:xfrm>
          <a:prstGeom prst="rect">
            <a:avLst/>
          </a:prstGeom>
          <a:blipFill dpi="0" rotWithShape="0">
            <a:blip r:embed="rId3" cstate="print"/>
            <a:srcRect/>
            <a:tile tx="0" ty="0" sx="100000" sy="100000" flip="none" algn="tl"/>
          </a:blipFill>
          <a:ln w="12700">
            <a:solidFill>
              <a:srgbClr val="808080"/>
            </a:solidFill>
            <a:miter lim="800000"/>
            <a:headEnd/>
            <a:tailEnd/>
          </a:ln>
          <a:effectLst>
            <a:outerShdw dist="81320" dir="2319588" algn="ctr" rotWithShape="0">
              <a:schemeClr val="folHlink"/>
            </a:outerShdw>
          </a:effectLst>
        </p:spPr>
        <p:txBody>
          <a:bodyPr wrap="none" anchor="ctr"/>
          <a:lstStyle/>
          <a:p>
            <a:pPr algn="ctr"/>
            <a:endParaRPr lang="en-US"/>
          </a:p>
        </p:txBody>
      </p:sp>
      <p:sp>
        <p:nvSpPr>
          <p:cNvPr id="177158" name="Oval 6"/>
          <p:cNvSpPr>
            <a:spLocks noChangeArrowheads="1"/>
          </p:cNvSpPr>
          <p:nvPr/>
        </p:nvSpPr>
        <p:spPr bwMode="blackWhite">
          <a:xfrm>
            <a:off x="5410200" y="3416300"/>
            <a:ext cx="1371600" cy="1066800"/>
          </a:xfrm>
          <a:prstGeom prst="ellipse">
            <a:avLst/>
          </a:prstGeom>
          <a:gradFill rotWithShape="0">
            <a:gsLst>
              <a:gs pos="0">
                <a:srgbClr val="FF0066"/>
              </a:gs>
              <a:gs pos="100000">
                <a:srgbClr val="FF0066">
                  <a:gamma/>
                  <a:shade val="46275"/>
                  <a:invGamma/>
                </a:srgbClr>
              </a:gs>
            </a:gsLst>
            <a:path path="shape">
              <a:fillToRect l="50000" t="50000" r="50000" b="50000"/>
            </a:path>
          </a:gradFill>
          <a:ln w="12700">
            <a:solidFill>
              <a:srgbClr val="800000"/>
            </a:solidFill>
            <a:round/>
            <a:headEnd/>
            <a:tailEnd/>
          </a:ln>
          <a:effectLst>
            <a:outerShdw dist="74053" dir="3542175" algn="ctr" rotWithShape="0">
              <a:schemeClr val="folHlink"/>
            </a:outerShdw>
          </a:effectLst>
        </p:spPr>
        <p:txBody>
          <a:bodyPr wrap="none" anchor="ctr"/>
          <a:lstStyle/>
          <a:p>
            <a:pPr algn="ctr">
              <a:lnSpc>
                <a:spcPct val="90000"/>
              </a:lnSpc>
            </a:pPr>
            <a:r>
              <a:rPr lang="en-US" sz="2000" b="1">
                <a:effectLst>
                  <a:outerShdw blurRad="38100" dist="38100" dir="2700000" algn="tl">
                    <a:srgbClr val="FFFFFF"/>
                  </a:outerShdw>
                </a:effectLst>
              </a:rPr>
              <a:t>Sufficient</a:t>
            </a:r>
          </a:p>
          <a:p>
            <a:pPr algn="ctr">
              <a:lnSpc>
                <a:spcPct val="90000"/>
              </a:lnSpc>
            </a:pPr>
            <a:r>
              <a:rPr lang="en-US" sz="2000" b="1">
                <a:effectLst>
                  <a:outerShdw blurRad="38100" dist="38100" dir="2700000" algn="tl">
                    <a:srgbClr val="FFFFFF"/>
                  </a:outerShdw>
                </a:effectLst>
              </a:rPr>
              <a:t>Retention</a:t>
            </a:r>
          </a:p>
        </p:txBody>
      </p:sp>
      <p:sp>
        <p:nvSpPr>
          <p:cNvPr id="177159" name="Text Box 7"/>
          <p:cNvSpPr txBox="1">
            <a:spLocks noChangeArrowheads="1"/>
          </p:cNvSpPr>
          <p:nvPr/>
        </p:nvSpPr>
        <p:spPr bwMode="auto">
          <a:xfrm>
            <a:off x="2133600" y="2254250"/>
            <a:ext cx="1600200" cy="476250"/>
          </a:xfrm>
          <a:prstGeom prst="rect">
            <a:avLst/>
          </a:prstGeom>
          <a:noFill/>
          <a:ln w="9525">
            <a:noFill/>
            <a:miter lim="800000"/>
            <a:headEnd/>
            <a:tailEnd/>
          </a:ln>
          <a:effectLst/>
        </p:spPr>
        <p:txBody>
          <a:bodyPr>
            <a:spAutoFit/>
          </a:bodyPr>
          <a:lstStyle/>
          <a:p>
            <a:pPr algn="ctr">
              <a:lnSpc>
                <a:spcPct val="70000"/>
              </a:lnSpc>
            </a:pPr>
            <a:r>
              <a:rPr lang="en-US" sz="1800" b="1">
                <a:solidFill>
                  <a:schemeClr val="bg2"/>
                </a:solidFill>
                <a:effectLst>
                  <a:outerShdw blurRad="38100" dist="38100" dir="2700000" algn="tl">
                    <a:srgbClr val="C0C0C0"/>
                  </a:outerShdw>
                </a:effectLst>
              </a:rPr>
              <a:t>Early </a:t>
            </a:r>
          </a:p>
          <a:p>
            <a:pPr algn="ctr">
              <a:lnSpc>
                <a:spcPct val="70000"/>
              </a:lnSpc>
            </a:pPr>
            <a:r>
              <a:rPr lang="en-US" sz="1800" b="1">
                <a:solidFill>
                  <a:schemeClr val="bg2"/>
                </a:solidFill>
                <a:effectLst>
                  <a:outerShdw blurRad="38100" dist="38100" dir="2700000" algn="tl">
                    <a:srgbClr val="C0C0C0"/>
                  </a:outerShdw>
                </a:effectLst>
              </a:rPr>
              <a:t>Engagement</a:t>
            </a:r>
          </a:p>
        </p:txBody>
      </p:sp>
      <p:sp>
        <p:nvSpPr>
          <p:cNvPr id="177160" name="Text Box 8"/>
          <p:cNvSpPr txBox="1">
            <a:spLocks noChangeArrowheads="1"/>
          </p:cNvSpPr>
          <p:nvPr/>
        </p:nvSpPr>
        <p:spPr bwMode="auto">
          <a:xfrm>
            <a:off x="3886200" y="2254250"/>
            <a:ext cx="1295400" cy="476250"/>
          </a:xfrm>
          <a:prstGeom prst="rect">
            <a:avLst/>
          </a:prstGeom>
          <a:noFill/>
          <a:ln w="9525">
            <a:noFill/>
            <a:miter lim="800000"/>
            <a:headEnd/>
            <a:tailEnd/>
          </a:ln>
          <a:effectLst/>
        </p:spPr>
        <p:txBody>
          <a:bodyPr>
            <a:spAutoFit/>
          </a:bodyPr>
          <a:lstStyle/>
          <a:p>
            <a:pPr algn="ctr">
              <a:lnSpc>
                <a:spcPct val="70000"/>
              </a:lnSpc>
            </a:pPr>
            <a:r>
              <a:rPr lang="en-US" sz="1800" b="1">
                <a:solidFill>
                  <a:schemeClr val="bg2"/>
                </a:solidFill>
                <a:effectLst>
                  <a:outerShdw blurRad="38100" dist="38100" dir="2700000" algn="tl">
                    <a:srgbClr val="C0C0C0"/>
                  </a:outerShdw>
                </a:effectLst>
              </a:rPr>
              <a:t>Early </a:t>
            </a:r>
          </a:p>
          <a:p>
            <a:pPr algn="ctr">
              <a:lnSpc>
                <a:spcPct val="70000"/>
              </a:lnSpc>
            </a:pPr>
            <a:r>
              <a:rPr lang="en-US" sz="1800" b="1">
                <a:solidFill>
                  <a:schemeClr val="bg2"/>
                </a:solidFill>
                <a:effectLst>
                  <a:outerShdw blurRad="38100" dist="38100" dir="2700000" algn="tl">
                    <a:srgbClr val="C0C0C0"/>
                  </a:outerShdw>
                </a:effectLst>
              </a:rPr>
              <a:t>Recovery</a:t>
            </a:r>
          </a:p>
        </p:txBody>
      </p:sp>
      <p:sp>
        <p:nvSpPr>
          <p:cNvPr id="177161" name="Text Box 9"/>
          <p:cNvSpPr txBox="1">
            <a:spLocks noChangeArrowheads="1"/>
          </p:cNvSpPr>
          <p:nvPr/>
        </p:nvSpPr>
        <p:spPr bwMode="auto">
          <a:xfrm>
            <a:off x="6872288" y="5165725"/>
            <a:ext cx="1890712" cy="396875"/>
          </a:xfrm>
          <a:prstGeom prst="rect">
            <a:avLst/>
          </a:prstGeom>
          <a:noFill/>
          <a:ln w="9525">
            <a:noFill/>
            <a:miter lim="800000"/>
            <a:headEnd/>
            <a:tailEnd/>
          </a:ln>
          <a:effectLst/>
        </p:spPr>
        <p:txBody>
          <a:bodyPr wrap="none">
            <a:spAutoFit/>
          </a:bodyPr>
          <a:lstStyle/>
          <a:p>
            <a:r>
              <a:rPr lang="en-US" sz="2000" b="1">
                <a:solidFill>
                  <a:srgbClr val="FFCCCC"/>
                </a:solidFill>
                <a:effectLst>
                  <a:outerShdw blurRad="38100" dist="38100" dir="2700000" algn="tl">
                    <a:srgbClr val="C0C0C0"/>
                  </a:outerShdw>
                </a:effectLst>
              </a:rPr>
              <a:t>Posttreatment</a:t>
            </a:r>
          </a:p>
        </p:txBody>
      </p:sp>
      <p:sp>
        <p:nvSpPr>
          <p:cNvPr id="177162" name="Oval 10"/>
          <p:cNvSpPr>
            <a:spLocks noChangeArrowheads="1"/>
          </p:cNvSpPr>
          <p:nvPr/>
        </p:nvSpPr>
        <p:spPr bwMode="blackWhite">
          <a:xfrm>
            <a:off x="7162800" y="34163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Drug</a:t>
            </a:r>
          </a:p>
          <a:p>
            <a:pPr algn="ctr">
              <a:lnSpc>
                <a:spcPct val="80000"/>
              </a:lnSpc>
            </a:pPr>
            <a:r>
              <a:rPr lang="en-US" sz="1600" b="1">
                <a:effectLst>
                  <a:outerShdw blurRad="38100" dist="38100" dir="2700000" algn="tl">
                    <a:srgbClr val="FFFFFF"/>
                  </a:outerShdw>
                </a:effectLst>
              </a:rPr>
              <a:t>Use</a:t>
            </a:r>
          </a:p>
        </p:txBody>
      </p:sp>
      <p:sp>
        <p:nvSpPr>
          <p:cNvPr id="177163" name="Oval 11"/>
          <p:cNvSpPr>
            <a:spLocks noChangeArrowheads="1"/>
          </p:cNvSpPr>
          <p:nvPr/>
        </p:nvSpPr>
        <p:spPr bwMode="blackWhite">
          <a:xfrm>
            <a:off x="7162800" y="39497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r>
              <a:rPr lang="en-US" sz="1600" b="1">
                <a:effectLst>
                  <a:outerShdw blurRad="38100" dist="38100" dir="2700000" algn="tl">
                    <a:srgbClr val="FFFFFF"/>
                  </a:outerShdw>
                </a:effectLst>
              </a:rPr>
              <a:t>Crime</a:t>
            </a:r>
          </a:p>
        </p:txBody>
      </p:sp>
      <p:sp>
        <p:nvSpPr>
          <p:cNvPr id="177164" name="Oval 12"/>
          <p:cNvSpPr>
            <a:spLocks noChangeArrowheads="1"/>
          </p:cNvSpPr>
          <p:nvPr/>
        </p:nvSpPr>
        <p:spPr bwMode="blackWhite">
          <a:xfrm>
            <a:off x="7162800" y="44831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Social</a:t>
            </a:r>
          </a:p>
          <a:p>
            <a:pPr algn="ctr">
              <a:lnSpc>
                <a:spcPct val="80000"/>
              </a:lnSpc>
            </a:pPr>
            <a:r>
              <a:rPr lang="en-US" sz="1600" b="1">
                <a:effectLst>
                  <a:outerShdw blurRad="38100" dist="38100" dir="2700000" algn="tl">
                    <a:srgbClr val="FFFFFF"/>
                  </a:outerShdw>
                </a:effectLst>
              </a:rPr>
              <a:t>Relations</a:t>
            </a:r>
          </a:p>
        </p:txBody>
      </p:sp>
      <p:sp>
        <p:nvSpPr>
          <p:cNvPr id="177165" name="Rectangle 13"/>
          <p:cNvSpPr>
            <a:spLocks noChangeArrowheads="1"/>
          </p:cNvSpPr>
          <p:nvPr/>
        </p:nvSpPr>
        <p:spPr bwMode="blackWhite">
          <a:xfrm>
            <a:off x="2209800" y="2806700"/>
            <a:ext cx="1447800" cy="838200"/>
          </a:xfrm>
          <a:prstGeom prst="rect">
            <a:avLst/>
          </a:prstGeom>
          <a:solidFill>
            <a:srgbClr val="009999"/>
          </a:solidFill>
          <a:ln w="3175">
            <a:miter lim="800000"/>
            <a:headEnd/>
            <a:tailEnd/>
          </a:ln>
          <a:effectLst>
            <a:outerShdw dist="107763" dir="2700000" algn="ctr" rotWithShape="0">
              <a:srgbClr val="969696"/>
            </a:outerShdw>
          </a:effectLst>
          <a:scene3d>
            <a:camera prst="legacyObliqueBottomRight"/>
            <a:lightRig rig="legacyFlat3" dir="l"/>
          </a:scene3d>
          <a:sp3d extrusionH="163500" prstMaterial="legacyMatte">
            <a:bevelT w="13500" h="13500" prst="angle"/>
            <a:bevelB w="13500" h="13500" prst="angle"/>
            <a:extrusionClr>
              <a:srgbClr val="5F5F5F"/>
            </a:extrusionClr>
          </a:sp3d>
        </p:spPr>
        <p:txBody>
          <a:bodyPr wrap="none" anchor="ctr">
            <a:flatTx/>
          </a:bodyPr>
          <a:lstStyle/>
          <a:p>
            <a:pPr algn="ctr"/>
            <a:r>
              <a:rPr lang="en-US" sz="1800" b="1">
                <a:effectLst>
                  <a:outerShdw blurRad="38100" dist="38100" dir="2700000" algn="tl">
                    <a:srgbClr val="FFFFFF"/>
                  </a:outerShdw>
                </a:effectLst>
              </a:rPr>
              <a:t>Program</a:t>
            </a:r>
          </a:p>
          <a:p>
            <a:pPr algn="ctr"/>
            <a:r>
              <a:rPr lang="en-US" sz="1800" b="1">
                <a:effectLst>
                  <a:outerShdw blurRad="38100" dist="38100" dir="2700000" algn="tl">
                    <a:srgbClr val="FFFFFF"/>
                  </a:outerShdw>
                </a:effectLst>
              </a:rPr>
              <a:t>Participation</a:t>
            </a:r>
          </a:p>
        </p:txBody>
      </p:sp>
      <p:sp>
        <p:nvSpPr>
          <p:cNvPr id="177166" name="Rectangle 14"/>
          <p:cNvSpPr>
            <a:spLocks noChangeArrowheads="1"/>
          </p:cNvSpPr>
          <p:nvPr/>
        </p:nvSpPr>
        <p:spPr bwMode="blackWhite">
          <a:xfrm>
            <a:off x="2209800" y="4254500"/>
            <a:ext cx="1447800" cy="838200"/>
          </a:xfrm>
          <a:prstGeom prst="rect">
            <a:avLst/>
          </a:prstGeom>
          <a:solidFill>
            <a:srgbClr val="009999"/>
          </a:solidFill>
          <a:ln w="3175">
            <a:miter lim="800000"/>
            <a:headEnd/>
            <a:tailEnd/>
          </a:ln>
          <a:effectLst>
            <a:outerShdw dist="107763" dir="2700000" algn="ctr" rotWithShape="0">
              <a:srgbClr val="969696"/>
            </a:outerShdw>
          </a:effectLst>
          <a:scene3d>
            <a:camera prst="legacyObliqueBottomRight"/>
            <a:lightRig rig="legacyFlat3" dir="l"/>
          </a:scene3d>
          <a:sp3d extrusionH="163500" prstMaterial="legacyMatte">
            <a:bevelT w="13500" h="13500" prst="angle"/>
            <a:bevelB w="13500" h="13500" prst="angle"/>
            <a:extrusionClr>
              <a:srgbClr val="5F5F5F"/>
            </a:extrusionClr>
          </a:sp3d>
        </p:spPr>
        <p:txBody>
          <a:bodyPr wrap="none" anchor="ctr">
            <a:flatTx/>
          </a:bodyPr>
          <a:lstStyle/>
          <a:p>
            <a:pPr algn="ctr"/>
            <a:r>
              <a:rPr lang="en-US" sz="1800" b="1">
                <a:effectLst>
                  <a:outerShdw blurRad="38100" dist="38100" dir="2700000" algn="tl">
                    <a:srgbClr val="FFFFFF"/>
                  </a:outerShdw>
                </a:effectLst>
              </a:rPr>
              <a:t>Therapeutic</a:t>
            </a:r>
          </a:p>
          <a:p>
            <a:pPr algn="ctr"/>
            <a:r>
              <a:rPr lang="en-US" sz="1800" b="1">
                <a:effectLst>
                  <a:outerShdw blurRad="38100" dist="38100" dir="2700000" algn="tl">
                    <a:srgbClr val="FFFFFF"/>
                  </a:outerShdw>
                </a:effectLst>
              </a:rPr>
              <a:t>Relationship</a:t>
            </a:r>
          </a:p>
        </p:txBody>
      </p:sp>
      <p:sp>
        <p:nvSpPr>
          <p:cNvPr id="177167" name="Rectangle 15"/>
          <p:cNvSpPr>
            <a:spLocks noChangeArrowheads="1"/>
          </p:cNvSpPr>
          <p:nvPr/>
        </p:nvSpPr>
        <p:spPr bwMode="blackWhite">
          <a:xfrm>
            <a:off x="3810000" y="2806700"/>
            <a:ext cx="1524000" cy="838200"/>
          </a:xfrm>
          <a:prstGeom prst="rect">
            <a:avLst/>
          </a:prstGeom>
          <a:solidFill>
            <a:srgbClr val="3333CC"/>
          </a:solidFill>
          <a:ln w="3175">
            <a:miter lim="800000"/>
            <a:headEnd/>
            <a:tailEnd/>
          </a:ln>
          <a:effectLst>
            <a:outerShdw dist="99190" dir="3011666" algn="ctr" rotWithShape="0">
              <a:srgbClr val="969696"/>
            </a:outerShdw>
          </a:effectLst>
          <a:scene3d>
            <a:camera prst="legacyObliqueBottomRight"/>
            <a:lightRig rig="legacyFlat3" dir="l"/>
          </a:scene3d>
          <a:sp3d extrusionH="163500" prstMaterial="legacyMatte">
            <a:bevelT w="13500" h="13500" prst="angle"/>
            <a:bevelB w="13500" h="13500" prst="angle"/>
            <a:extrusionClr>
              <a:schemeClr val="folHlink"/>
            </a:extrusionClr>
          </a:sp3d>
        </p:spPr>
        <p:txBody>
          <a:bodyPr wrap="none" anchor="ctr">
            <a:flatTx/>
          </a:bodyPr>
          <a:lstStyle/>
          <a:p>
            <a:pPr algn="ctr"/>
            <a:r>
              <a:rPr lang="en-US" sz="1800" b="1">
                <a:effectLst>
                  <a:outerShdw blurRad="38100" dist="38100" dir="2700000" algn="tl">
                    <a:srgbClr val="FFFFFF"/>
                  </a:outerShdw>
                </a:effectLst>
              </a:rPr>
              <a:t>Behavioral</a:t>
            </a:r>
          </a:p>
          <a:p>
            <a:pPr algn="ctr"/>
            <a:r>
              <a:rPr lang="en-US" sz="1800" b="1">
                <a:effectLst>
                  <a:outerShdw blurRad="38100" dist="38100" dir="2700000" algn="tl">
                    <a:srgbClr val="FFFFFF"/>
                  </a:outerShdw>
                </a:effectLst>
              </a:rPr>
              <a:t>Change</a:t>
            </a:r>
          </a:p>
        </p:txBody>
      </p:sp>
      <p:sp>
        <p:nvSpPr>
          <p:cNvPr id="177168" name="Rectangle 16"/>
          <p:cNvSpPr>
            <a:spLocks noChangeArrowheads="1"/>
          </p:cNvSpPr>
          <p:nvPr/>
        </p:nvSpPr>
        <p:spPr bwMode="blackWhite">
          <a:xfrm>
            <a:off x="3805238" y="4254500"/>
            <a:ext cx="1609725" cy="838200"/>
          </a:xfrm>
          <a:prstGeom prst="rect">
            <a:avLst/>
          </a:prstGeom>
          <a:solidFill>
            <a:srgbClr val="3333CC"/>
          </a:solidFill>
          <a:ln w="3175">
            <a:miter lim="800000"/>
            <a:headEnd/>
            <a:tailEnd/>
          </a:ln>
          <a:effectLst>
            <a:outerShdw dist="99190" dir="3011666" algn="ctr" rotWithShape="0">
              <a:srgbClr val="969696"/>
            </a:outerShdw>
          </a:effectLst>
          <a:scene3d>
            <a:camera prst="legacyObliqueBottomRight"/>
            <a:lightRig rig="legacyFlat3" dir="l"/>
          </a:scene3d>
          <a:sp3d extrusionH="163500" prstMaterial="legacyMatte">
            <a:bevelT w="13500" h="13500" prst="angle"/>
            <a:bevelB w="13500" h="13500" prst="angle"/>
            <a:extrusionClr>
              <a:schemeClr val="folHlink"/>
            </a:extrusionClr>
          </a:sp3d>
        </p:spPr>
        <p:txBody>
          <a:bodyPr wrap="none" anchor="ctr">
            <a:flatTx/>
          </a:bodyPr>
          <a:lstStyle/>
          <a:p>
            <a:pPr algn="ctr"/>
            <a:r>
              <a:rPr lang="en-US" sz="1800" b="1">
                <a:effectLst>
                  <a:outerShdw blurRad="38100" dist="38100" dir="2700000" algn="tl">
                    <a:srgbClr val="FFFFFF"/>
                  </a:outerShdw>
                </a:effectLst>
              </a:rPr>
              <a:t>Psycho-Social</a:t>
            </a:r>
          </a:p>
          <a:p>
            <a:pPr algn="ctr"/>
            <a:r>
              <a:rPr lang="en-US" sz="1800" b="1">
                <a:effectLst>
                  <a:outerShdw blurRad="38100" dist="38100" dir="2700000" algn="tl">
                    <a:srgbClr val="FFFFFF"/>
                  </a:outerShdw>
                </a:effectLst>
              </a:rPr>
              <a:t>Change</a:t>
            </a:r>
          </a:p>
        </p:txBody>
      </p:sp>
      <p:grpSp>
        <p:nvGrpSpPr>
          <p:cNvPr id="2" name="Group 17"/>
          <p:cNvGrpSpPr>
            <a:grpSpLocks/>
          </p:cNvGrpSpPr>
          <p:nvPr/>
        </p:nvGrpSpPr>
        <p:grpSpPr bwMode="auto">
          <a:xfrm>
            <a:off x="381000" y="2120900"/>
            <a:ext cx="1676400" cy="1447800"/>
            <a:chOff x="240" y="1344"/>
            <a:chExt cx="1104" cy="912"/>
          </a:xfrm>
        </p:grpSpPr>
        <p:sp>
          <p:nvSpPr>
            <p:cNvPr id="177170" name="Line 18"/>
            <p:cNvSpPr>
              <a:spLocks noChangeShapeType="1"/>
            </p:cNvSpPr>
            <p:nvPr/>
          </p:nvSpPr>
          <p:spPr bwMode="blackWhite">
            <a:xfrm>
              <a:off x="1152" y="1968"/>
              <a:ext cx="192" cy="0"/>
            </a:xfrm>
            <a:prstGeom prst="line">
              <a:avLst/>
            </a:prstGeom>
            <a:noFill/>
            <a:ln w="38100">
              <a:solidFill>
                <a:schemeClr val="folHlink"/>
              </a:solidFill>
              <a:round/>
              <a:headEnd/>
              <a:tailEnd type="triangle" w="med" len="med"/>
            </a:ln>
            <a:effectLst/>
          </p:spPr>
          <p:txBody>
            <a:bodyPr wrap="none" anchor="ctr"/>
            <a:lstStyle/>
            <a:p>
              <a:endParaRPr lang="en-US"/>
            </a:p>
          </p:txBody>
        </p:sp>
        <p:grpSp>
          <p:nvGrpSpPr>
            <p:cNvPr id="3" name="Group 19"/>
            <p:cNvGrpSpPr>
              <a:grpSpLocks/>
            </p:cNvGrpSpPr>
            <p:nvPr/>
          </p:nvGrpSpPr>
          <p:grpSpPr bwMode="auto">
            <a:xfrm>
              <a:off x="240" y="1344"/>
              <a:ext cx="912" cy="912"/>
              <a:chOff x="240" y="1344"/>
              <a:chExt cx="912" cy="912"/>
            </a:xfrm>
          </p:grpSpPr>
          <p:sp>
            <p:nvSpPr>
              <p:cNvPr id="177172" name="Oval 20"/>
              <p:cNvSpPr>
                <a:spLocks noChangeArrowheads="1"/>
              </p:cNvSpPr>
              <p:nvPr/>
            </p:nvSpPr>
            <p:spPr bwMode="blackWhite">
              <a:xfrm>
                <a:off x="240" y="1680"/>
                <a:ext cx="912" cy="576"/>
              </a:xfrm>
              <a:prstGeom prst="ellipse">
                <a:avLst/>
              </a:prstGeom>
              <a:solidFill>
                <a:srgbClr val="FFCC00"/>
              </a:solidFill>
              <a:ln w="9525">
                <a:solidFill>
                  <a:schemeClr val="bg2"/>
                </a:solidFill>
                <a:round/>
                <a:headEnd/>
                <a:tailEnd/>
              </a:ln>
              <a:effectLst>
                <a:outerShdw dist="35921" dir="2700000" algn="ctr" rotWithShape="0">
                  <a:schemeClr val="folHlink"/>
                </a:outerShdw>
              </a:effectLst>
            </p:spPr>
            <p:txBody>
              <a:bodyPr wrap="none" anchor="ctr"/>
              <a:lstStyle/>
              <a:p>
                <a:pPr algn="ctr">
                  <a:lnSpc>
                    <a:spcPct val="80000"/>
                  </a:lnSpc>
                </a:pPr>
                <a:r>
                  <a:rPr lang="en-US" sz="1800" b="1">
                    <a:solidFill>
                      <a:schemeClr val="bg2"/>
                    </a:solidFill>
                    <a:effectLst>
                      <a:outerShdw blurRad="38100" dist="38100" dir="2700000" algn="tl">
                        <a:srgbClr val="000000"/>
                      </a:outerShdw>
                    </a:effectLst>
                  </a:rPr>
                  <a:t>Patient</a:t>
                </a:r>
              </a:p>
              <a:p>
                <a:pPr algn="ctr">
                  <a:lnSpc>
                    <a:spcPct val="80000"/>
                  </a:lnSpc>
                </a:pPr>
                <a:r>
                  <a:rPr lang="en-US" sz="1800" b="1">
                    <a:solidFill>
                      <a:schemeClr val="bg2"/>
                    </a:solidFill>
                    <a:effectLst>
                      <a:outerShdw blurRad="38100" dist="38100" dir="2700000" algn="tl">
                        <a:srgbClr val="000000"/>
                      </a:outerShdw>
                    </a:effectLst>
                  </a:rPr>
                  <a:t>Attributes</a:t>
                </a:r>
              </a:p>
              <a:p>
                <a:pPr algn="ctr">
                  <a:lnSpc>
                    <a:spcPct val="80000"/>
                  </a:lnSpc>
                </a:pPr>
                <a:r>
                  <a:rPr lang="en-US" sz="1800" b="1">
                    <a:solidFill>
                      <a:schemeClr val="bg2"/>
                    </a:solidFill>
                    <a:effectLst>
                      <a:outerShdw blurRad="38100" dist="38100" dir="2700000" algn="tl">
                        <a:srgbClr val="000000"/>
                      </a:outerShdw>
                    </a:effectLst>
                  </a:rPr>
                  <a:t>at Intake</a:t>
                </a:r>
                <a:endParaRPr lang="en-US" sz="2800" b="1">
                  <a:solidFill>
                    <a:schemeClr val="bg2"/>
                  </a:solidFill>
                  <a:effectLst>
                    <a:outerShdw blurRad="38100" dist="38100" dir="2700000" algn="tl">
                      <a:srgbClr val="000000"/>
                    </a:outerShdw>
                  </a:effectLst>
                </a:endParaRPr>
              </a:p>
            </p:txBody>
          </p:sp>
          <p:sp>
            <p:nvSpPr>
              <p:cNvPr id="177173" name="Oval 21"/>
              <p:cNvSpPr>
                <a:spLocks noChangeArrowheads="1"/>
              </p:cNvSpPr>
              <p:nvPr/>
            </p:nvSpPr>
            <p:spPr bwMode="blackWhite">
              <a:xfrm>
                <a:off x="432" y="1344"/>
                <a:ext cx="240" cy="144"/>
              </a:xfrm>
              <a:prstGeom prst="ellipse">
                <a:avLst/>
              </a:prstGeom>
              <a:solidFill>
                <a:srgbClr val="FFCC00"/>
              </a:solidFill>
              <a:ln w="28575">
                <a:noFill/>
                <a:round/>
                <a:headEnd/>
                <a:tailEnd/>
              </a:ln>
              <a:effectLst/>
            </p:spPr>
            <p:txBody>
              <a:bodyPr wrap="none" anchor="ctr"/>
              <a:lstStyle/>
              <a:p>
                <a:endParaRPr lang="en-US"/>
              </a:p>
            </p:txBody>
          </p:sp>
          <p:sp>
            <p:nvSpPr>
              <p:cNvPr id="177174" name="Oval 22"/>
              <p:cNvSpPr>
                <a:spLocks noChangeArrowheads="1"/>
              </p:cNvSpPr>
              <p:nvPr/>
            </p:nvSpPr>
            <p:spPr bwMode="blackWhite">
              <a:xfrm>
                <a:off x="720" y="1344"/>
                <a:ext cx="240" cy="144"/>
              </a:xfrm>
              <a:prstGeom prst="ellipse">
                <a:avLst/>
              </a:prstGeom>
              <a:solidFill>
                <a:srgbClr val="FFCC00"/>
              </a:solidFill>
              <a:ln w="28575">
                <a:noFill/>
                <a:round/>
                <a:headEnd/>
                <a:tailEnd/>
              </a:ln>
              <a:effectLst/>
            </p:spPr>
            <p:txBody>
              <a:bodyPr wrap="none" anchor="ctr"/>
              <a:lstStyle/>
              <a:p>
                <a:endParaRPr lang="en-US"/>
              </a:p>
            </p:txBody>
          </p:sp>
          <p:sp>
            <p:nvSpPr>
              <p:cNvPr id="177175" name="Oval 23"/>
              <p:cNvSpPr>
                <a:spLocks noChangeArrowheads="1"/>
              </p:cNvSpPr>
              <p:nvPr/>
            </p:nvSpPr>
            <p:spPr bwMode="blackWhite">
              <a:xfrm>
                <a:off x="240" y="1440"/>
                <a:ext cx="240" cy="144"/>
              </a:xfrm>
              <a:prstGeom prst="ellipse">
                <a:avLst/>
              </a:prstGeom>
              <a:solidFill>
                <a:srgbClr val="FFCC00"/>
              </a:solidFill>
              <a:ln w="28575">
                <a:noFill/>
                <a:round/>
                <a:headEnd/>
                <a:tailEnd/>
              </a:ln>
              <a:effectLst/>
            </p:spPr>
            <p:txBody>
              <a:bodyPr wrap="none" anchor="ctr"/>
              <a:lstStyle/>
              <a:p>
                <a:endParaRPr lang="en-US"/>
              </a:p>
            </p:txBody>
          </p:sp>
          <p:sp>
            <p:nvSpPr>
              <p:cNvPr id="177176" name="Oval 24"/>
              <p:cNvSpPr>
                <a:spLocks noChangeArrowheads="1"/>
              </p:cNvSpPr>
              <p:nvPr/>
            </p:nvSpPr>
            <p:spPr bwMode="blackWhite">
              <a:xfrm>
                <a:off x="912" y="1440"/>
                <a:ext cx="240" cy="144"/>
              </a:xfrm>
              <a:prstGeom prst="ellipse">
                <a:avLst/>
              </a:prstGeom>
              <a:solidFill>
                <a:srgbClr val="FFCC00"/>
              </a:solidFill>
              <a:ln w="28575">
                <a:noFill/>
                <a:round/>
                <a:headEnd/>
                <a:tailEnd/>
              </a:ln>
              <a:effectLst/>
            </p:spPr>
            <p:txBody>
              <a:bodyPr wrap="none" anchor="ctr"/>
              <a:lstStyle/>
              <a:p>
                <a:endParaRPr lang="en-US"/>
              </a:p>
            </p:txBody>
          </p:sp>
          <p:sp>
            <p:nvSpPr>
              <p:cNvPr id="177177" name="Oval 25"/>
              <p:cNvSpPr>
                <a:spLocks noChangeArrowheads="1"/>
              </p:cNvSpPr>
              <p:nvPr/>
            </p:nvSpPr>
            <p:spPr bwMode="blackWhite">
              <a:xfrm>
                <a:off x="480" y="1488"/>
                <a:ext cx="432" cy="144"/>
              </a:xfrm>
              <a:prstGeom prst="ellipse">
                <a:avLst/>
              </a:prstGeom>
              <a:solidFill>
                <a:srgbClr val="FFCC00"/>
              </a:solidFill>
              <a:ln w="28575">
                <a:noFill/>
                <a:round/>
                <a:headEnd/>
                <a:tailEnd/>
              </a:ln>
              <a:effectLst/>
            </p:spPr>
            <p:txBody>
              <a:bodyPr wrap="none" anchor="ctr"/>
              <a:lstStyle/>
              <a:p>
                <a:pPr algn="ctr"/>
                <a:r>
                  <a:rPr lang="en-US" sz="1400">
                    <a:solidFill>
                      <a:schemeClr val="bg2"/>
                    </a:solidFill>
                    <a:effectLst>
                      <a:outerShdw blurRad="38100" dist="38100" dir="2700000" algn="tl">
                        <a:srgbClr val="000000"/>
                      </a:outerShdw>
                    </a:effectLst>
                  </a:rPr>
                  <a:t>Motiv</a:t>
                </a:r>
                <a:endParaRPr lang="en-US" sz="1400">
                  <a:solidFill>
                    <a:schemeClr val="bg2"/>
                  </a:solidFill>
                </a:endParaRPr>
              </a:p>
            </p:txBody>
          </p:sp>
          <p:cxnSp>
            <p:nvCxnSpPr>
              <p:cNvPr id="177178" name="AutoShape 26"/>
              <p:cNvCxnSpPr>
                <a:cxnSpLocks noChangeShapeType="1"/>
                <a:stCxn id="177177" idx="4"/>
                <a:endCxn id="177172" idx="0"/>
              </p:cNvCxnSpPr>
              <p:nvPr/>
            </p:nvCxnSpPr>
            <p:spPr bwMode="blackWhite">
              <a:xfrm>
                <a:off x="696" y="1632"/>
                <a:ext cx="0" cy="48"/>
              </a:xfrm>
              <a:prstGeom prst="straightConnector1">
                <a:avLst/>
              </a:prstGeom>
              <a:noFill/>
              <a:ln w="28575">
                <a:solidFill>
                  <a:srgbClr val="FFCC00"/>
                </a:solidFill>
                <a:round/>
                <a:headEnd/>
                <a:tailEnd/>
              </a:ln>
              <a:effectLst/>
            </p:spPr>
          </p:cxnSp>
        </p:grpSp>
      </p:grpSp>
      <p:sp>
        <p:nvSpPr>
          <p:cNvPr id="177179" name="AutoShape 27"/>
          <p:cNvSpPr>
            <a:spLocks noChangeArrowheads="1"/>
          </p:cNvSpPr>
          <p:nvPr/>
        </p:nvSpPr>
        <p:spPr bwMode="auto">
          <a:xfrm>
            <a:off x="2667000" y="3492500"/>
            <a:ext cx="304800" cy="914400"/>
          </a:xfrm>
          <a:prstGeom prst="upDownArrow">
            <a:avLst>
              <a:gd name="adj1" fmla="val 50000"/>
              <a:gd name="adj2" fmla="val 6000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7180" name="AutoShape 28"/>
          <p:cNvSpPr>
            <a:spLocks noChangeArrowheads="1"/>
          </p:cNvSpPr>
          <p:nvPr/>
        </p:nvSpPr>
        <p:spPr bwMode="auto">
          <a:xfrm>
            <a:off x="2895600" y="3797300"/>
            <a:ext cx="990600" cy="304800"/>
          </a:xfrm>
          <a:prstGeom prst="rightArrow">
            <a:avLst>
              <a:gd name="adj1" fmla="val 59370"/>
              <a:gd name="adj2" fmla="val 7812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7181" name="AutoShape 29"/>
          <p:cNvSpPr>
            <a:spLocks noChangeArrowheads="1"/>
          </p:cNvSpPr>
          <p:nvPr/>
        </p:nvSpPr>
        <p:spPr bwMode="auto">
          <a:xfrm>
            <a:off x="4267200" y="3492500"/>
            <a:ext cx="304800" cy="914400"/>
          </a:xfrm>
          <a:prstGeom prst="upDownArrow">
            <a:avLst>
              <a:gd name="adj1" fmla="val 50000"/>
              <a:gd name="adj2" fmla="val 6000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7182" name="AutoShape 30"/>
          <p:cNvSpPr>
            <a:spLocks noChangeArrowheads="1"/>
          </p:cNvSpPr>
          <p:nvPr/>
        </p:nvSpPr>
        <p:spPr bwMode="auto">
          <a:xfrm>
            <a:off x="4495800" y="3797300"/>
            <a:ext cx="990600" cy="304800"/>
          </a:xfrm>
          <a:prstGeom prst="rightArrow">
            <a:avLst>
              <a:gd name="adj1" fmla="val 59370"/>
              <a:gd name="adj2" fmla="val 72403"/>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7185" name="Rectangle 33"/>
          <p:cNvSpPr>
            <a:spLocks noChangeArrowheads="1"/>
          </p:cNvSpPr>
          <p:nvPr/>
        </p:nvSpPr>
        <p:spPr bwMode="auto">
          <a:xfrm>
            <a:off x="0" y="0"/>
            <a:ext cx="9144000" cy="1981200"/>
          </a:xfrm>
          <a:prstGeom prst="rect">
            <a:avLst/>
          </a:prstGeom>
          <a:noFill/>
          <a:ln w="9525">
            <a:noFill/>
            <a:miter lim="800000"/>
            <a:headEnd/>
            <a:tailEnd/>
          </a:ln>
          <a:effectLst/>
        </p:spPr>
        <p:txBody>
          <a:bodyPr anchor="ctr"/>
          <a:lstStyle/>
          <a:p>
            <a:pPr algn="ctr">
              <a:lnSpc>
                <a:spcPct val="90000"/>
              </a:lnSpc>
            </a:pPr>
            <a:r>
              <a:rPr lang="en-US" sz="4400" b="1">
                <a:solidFill>
                  <a:schemeClr val="folHlink"/>
                </a:solidFill>
              </a:rPr>
              <a:t>Interventions Should </a:t>
            </a:r>
            <a:br>
              <a:rPr lang="en-US" sz="4400" b="1">
                <a:solidFill>
                  <a:schemeClr val="folHlink"/>
                </a:solidFill>
              </a:rPr>
            </a:br>
            <a:r>
              <a:rPr lang="en-US" sz="4400" b="1">
                <a:solidFill>
                  <a:schemeClr val="folHlink"/>
                </a:solidFill>
              </a:rPr>
              <a:t>Maintain This Process</a:t>
            </a:r>
          </a:p>
        </p:txBody>
      </p:sp>
    </p:spTree>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304800"/>
            <a:ext cx="8229600" cy="1143000"/>
          </a:xfrm>
        </p:spPr>
        <p:txBody>
          <a:bodyPr/>
          <a:lstStyle/>
          <a:p>
            <a:r>
              <a:rPr lang="en-US" b="1" dirty="0"/>
              <a:t>Big Picture Goals</a:t>
            </a:r>
          </a:p>
        </p:txBody>
      </p:sp>
      <p:sp>
        <p:nvSpPr>
          <p:cNvPr id="107523" name="Rectangle 3"/>
          <p:cNvSpPr>
            <a:spLocks noGrp="1" noChangeArrowheads="1"/>
          </p:cNvSpPr>
          <p:nvPr>
            <p:ph idx="1"/>
          </p:nvPr>
        </p:nvSpPr>
        <p:spPr>
          <a:xfrm>
            <a:off x="685800" y="1295400"/>
            <a:ext cx="7848600" cy="4754563"/>
          </a:xfrm>
        </p:spPr>
        <p:txBody>
          <a:bodyPr/>
          <a:lstStyle/>
          <a:p>
            <a:endParaRPr lang="en-US" b="1" dirty="0"/>
          </a:p>
          <a:p>
            <a:r>
              <a:rPr lang="en-US" dirty="0"/>
              <a:t>To Accelerate the dissemination of evidence-based practices into faith-based community  practices in South LA.</a:t>
            </a:r>
          </a:p>
          <a:p>
            <a:r>
              <a:rPr lang="en-US" dirty="0"/>
              <a:t>Particular focus on faith based agencies that work with offender populations (prison ministries</a:t>
            </a:r>
            <a:r>
              <a:rPr lang="en-US" dirty="0" smtClean="0"/>
              <a:t>). </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179202" name="AutoShape 2"/>
          <p:cNvCxnSpPr>
            <a:cxnSpLocks noChangeShapeType="1"/>
            <a:stCxn id="179228" idx="4"/>
            <a:endCxn id="179219" idx="0"/>
          </p:cNvCxnSpPr>
          <p:nvPr/>
        </p:nvCxnSpPr>
        <p:spPr bwMode="auto">
          <a:xfrm>
            <a:off x="1584325" y="2514600"/>
            <a:ext cx="1311275" cy="304800"/>
          </a:xfrm>
          <a:prstGeom prst="straightConnector1">
            <a:avLst/>
          </a:prstGeom>
          <a:noFill/>
          <a:ln w="76200">
            <a:solidFill>
              <a:schemeClr val="tx1"/>
            </a:solidFill>
            <a:round/>
            <a:headEnd/>
            <a:tailEnd/>
          </a:ln>
          <a:effectLst/>
        </p:spPr>
      </p:cxnSp>
      <p:cxnSp>
        <p:nvCxnSpPr>
          <p:cNvPr id="179203" name="AutoShape 3"/>
          <p:cNvCxnSpPr>
            <a:cxnSpLocks noChangeShapeType="1"/>
            <a:stCxn id="179231" idx="4"/>
            <a:endCxn id="179231" idx="0"/>
          </p:cNvCxnSpPr>
          <p:nvPr/>
        </p:nvCxnSpPr>
        <p:spPr bwMode="auto">
          <a:xfrm flipV="1">
            <a:off x="2895600" y="3670300"/>
            <a:ext cx="0" cy="596900"/>
          </a:xfrm>
          <a:prstGeom prst="straightConnector1">
            <a:avLst/>
          </a:prstGeom>
          <a:noFill/>
          <a:ln w="76200">
            <a:solidFill>
              <a:schemeClr val="tx1"/>
            </a:solidFill>
            <a:round/>
            <a:headEnd/>
            <a:tailEnd/>
          </a:ln>
          <a:effectLst/>
        </p:spPr>
      </p:cxnSp>
      <p:sp>
        <p:nvSpPr>
          <p:cNvPr id="179204" name="Oval 4"/>
          <p:cNvSpPr>
            <a:spLocks noChangeArrowheads="1"/>
          </p:cNvSpPr>
          <p:nvPr/>
        </p:nvSpPr>
        <p:spPr bwMode="auto">
          <a:xfrm>
            <a:off x="2133600" y="4114800"/>
            <a:ext cx="1511300" cy="1143000"/>
          </a:xfrm>
          <a:prstGeom prst="ellipse">
            <a:avLst/>
          </a:prstGeom>
          <a:solidFill>
            <a:schemeClr val="accent1"/>
          </a:solidFill>
          <a:ln w="28575">
            <a:solidFill>
              <a:schemeClr val="tx1"/>
            </a:solidFill>
            <a:round/>
            <a:headEnd/>
            <a:tailEnd/>
          </a:ln>
          <a:effectLst/>
        </p:spPr>
        <p:txBody>
          <a:bodyPr wrap="none" anchor="ctr"/>
          <a:lstStyle/>
          <a:p>
            <a:endParaRPr lang="en-US"/>
          </a:p>
        </p:txBody>
      </p:sp>
      <p:sp>
        <p:nvSpPr>
          <p:cNvPr id="179205" name="Oval 5"/>
          <p:cNvSpPr>
            <a:spLocks noChangeArrowheads="1"/>
          </p:cNvSpPr>
          <p:nvPr/>
        </p:nvSpPr>
        <p:spPr bwMode="auto">
          <a:xfrm>
            <a:off x="152400" y="1981200"/>
            <a:ext cx="1828800" cy="1676400"/>
          </a:xfrm>
          <a:prstGeom prst="ellipse">
            <a:avLst/>
          </a:prstGeom>
          <a:solidFill>
            <a:schemeClr val="tx2"/>
          </a:solidFill>
          <a:ln w="28575">
            <a:solidFill>
              <a:schemeClr val="tx2"/>
            </a:solidFill>
            <a:round/>
            <a:headEnd/>
            <a:tailEnd/>
          </a:ln>
          <a:effectLst/>
        </p:spPr>
        <p:txBody>
          <a:bodyPr wrap="none" anchor="ctr"/>
          <a:lstStyle/>
          <a:p>
            <a:pPr algn="ctr"/>
            <a:endParaRPr lang="en-US" sz="1600">
              <a:solidFill>
                <a:schemeClr val="tx2"/>
              </a:solidFill>
            </a:endParaRPr>
          </a:p>
        </p:txBody>
      </p:sp>
      <p:sp>
        <p:nvSpPr>
          <p:cNvPr id="179206" name="Oval 6"/>
          <p:cNvSpPr>
            <a:spLocks noChangeArrowheads="1"/>
          </p:cNvSpPr>
          <p:nvPr/>
        </p:nvSpPr>
        <p:spPr bwMode="auto">
          <a:xfrm>
            <a:off x="2133600" y="2667000"/>
            <a:ext cx="1508125" cy="1143000"/>
          </a:xfrm>
          <a:prstGeom prst="ellipse">
            <a:avLst/>
          </a:prstGeom>
          <a:solidFill>
            <a:schemeClr val="accent1"/>
          </a:solidFill>
          <a:ln w="28575">
            <a:solidFill>
              <a:schemeClr val="tx1"/>
            </a:solidFill>
            <a:round/>
            <a:headEnd/>
            <a:tailEnd/>
          </a:ln>
          <a:effectLst/>
        </p:spPr>
        <p:txBody>
          <a:bodyPr wrap="none" anchor="ctr"/>
          <a:lstStyle/>
          <a:p>
            <a:pPr algn="ctr"/>
            <a:endParaRPr lang="en-US" sz="6000" b="1">
              <a:solidFill>
                <a:schemeClr val="tx2"/>
              </a:solidFill>
            </a:endParaRPr>
          </a:p>
        </p:txBody>
      </p:sp>
      <p:sp>
        <p:nvSpPr>
          <p:cNvPr id="179207" name="AutoShape 7"/>
          <p:cNvSpPr>
            <a:spLocks noChangeArrowheads="1"/>
          </p:cNvSpPr>
          <p:nvPr/>
        </p:nvSpPr>
        <p:spPr bwMode="auto">
          <a:xfrm flipH="1">
            <a:off x="762000" y="1371600"/>
            <a:ext cx="1828800" cy="533400"/>
          </a:xfrm>
          <a:prstGeom prst="curvedDownArrow">
            <a:avLst>
              <a:gd name="adj1" fmla="val 44492"/>
              <a:gd name="adj2" fmla="val 112651"/>
              <a:gd name="adj3" fmla="val 36810"/>
            </a:avLst>
          </a:prstGeom>
          <a:solidFill>
            <a:schemeClr val="accent1"/>
          </a:solidFill>
          <a:ln w="28575">
            <a:solidFill>
              <a:schemeClr val="tx1"/>
            </a:solidFill>
            <a:miter lim="800000"/>
            <a:headEnd/>
            <a:tailEnd/>
          </a:ln>
          <a:effectLst/>
        </p:spPr>
        <p:txBody>
          <a:bodyPr wrap="none" anchor="ctr"/>
          <a:lstStyle/>
          <a:p>
            <a:endParaRPr lang="en-US"/>
          </a:p>
        </p:txBody>
      </p:sp>
      <p:grpSp>
        <p:nvGrpSpPr>
          <p:cNvPr id="2" name="Group 8"/>
          <p:cNvGrpSpPr>
            <a:grpSpLocks/>
          </p:cNvGrpSpPr>
          <p:nvPr/>
        </p:nvGrpSpPr>
        <p:grpSpPr bwMode="auto">
          <a:xfrm>
            <a:off x="381000" y="2133600"/>
            <a:ext cx="8253413" cy="3441700"/>
            <a:chOff x="240" y="1336"/>
            <a:chExt cx="5199" cy="2168"/>
          </a:xfrm>
        </p:grpSpPr>
        <p:sp>
          <p:nvSpPr>
            <p:cNvPr id="179209" name="AutoShape 9"/>
            <p:cNvSpPr>
              <a:spLocks noChangeArrowheads="1"/>
            </p:cNvSpPr>
            <p:nvPr/>
          </p:nvSpPr>
          <p:spPr bwMode="auto">
            <a:xfrm>
              <a:off x="4272" y="2296"/>
              <a:ext cx="192" cy="384"/>
            </a:xfrm>
            <a:prstGeom prst="rightArrow">
              <a:avLst>
                <a:gd name="adj1" fmla="val 55556"/>
                <a:gd name="adj2" fmla="val 48435"/>
              </a:avLst>
            </a:prstGeom>
            <a:noFill/>
            <a:ln w="3175">
              <a:solidFill>
                <a:schemeClr val="folHlink"/>
              </a:solidFill>
              <a:miter lim="800000"/>
              <a:headEnd/>
              <a:tailEnd/>
            </a:ln>
            <a:effectLst/>
          </p:spPr>
          <p:txBody>
            <a:bodyPr wrap="none" anchor="ctr"/>
            <a:lstStyle/>
            <a:p>
              <a:endParaRPr lang="en-US"/>
            </a:p>
          </p:txBody>
        </p:sp>
        <p:sp>
          <p:nvSpPr>
            <p:cNvPr id="179210" name="Rectangle 10"/>
            <p:cNvSpPr>
              <a:spLocks noChangeArrowheads="1"/>
            </p:cNvSpPr>
            <p:nvPr/>
          </p:nvSpPr>
          <p:spPr bwMode="auto">
            <a:xfrm>
              <a:off x="4464" y="2056"/>
              <a:ext cx="912" cy="1200"/>
            </a:xfrm>
            <a:prstGeom prst="rect">
              <a:avLst/>
            </a:prstGeom>
            <a:noFill/>
            <a:ln w="12700">
              <a:solidFill>
                <a:schemeClr val="folHlink"/>
              </a:solidFill>
              <a:miter lim="800000"/>
              <a:headEnd/>
              <a:tailEnd/>
            </a:ln>
            <a:effectLst/>
          </p:spPr>
          <p:txBody>
            <a:bodyPr wrap="none" anchor="ctr"/>
            <a:lstStyle/>
            <a:p>
              <a:pPr algn="ctr"/>
              <a:endParaRPr lang="en-US" sz="1800" b="1">
                <a:solidFill>
                  <a:schemeClr val="folHlink"/>
                </a:solidFill>
              </a:endParaRPr>
            </a:p>
          </p:txBody>
        </p:sp>
        <p:sp>
          <p:nvSpPr>
            <p:cNvPr id="179211" name="Rectangle 11" descr="White marble"/>
            <p:cNvSpPr>
              <a:spLocks noChangeArrowheads="1"/>
            </p:cNvSpPr>
            <p:nvPr/>
          </p:nvSpPr>
          <p:spPr bwMode="auto">
            <a:xfrm>
              <a:off x="1296" y="1336"/>
              <a:ext cx="2976" cy="2112"/>
            </a:xfrm>
            <a:prstGeom prst="rect">
              <a:avLst/>
            </a:prstGeom>
            <a:noFill/>
            <a:ln w="12700">
              <a:solidFill>
                <a:schemeClr val="folHlink"/>
              </a:solidFill>
              <a:miter lim="800000"/>
              <a:headEnd/>
              <a:tailEnd/>
            </a:ln>
            <a:effectLst/>
          </p:spPr>
          <p:txBody>
            <a:bodyPr wrap="none" anchor="ctr"/>
            <a:lstStyle/>
            <a:p>
              <a:pPr algn="ctr"/>
              <a:endParaRPr lang="en-US" b="1">
                <a:solidFill>
                  <a:schemeClr val="folHlink"/>
                </a:solidFill>
              </a:endParaRPr>
            </a:p>
          </p:txBody>
        </p:sp>
        <p:sp>
          <p:nvSpPr>
            <p:cNvPr id="179212" name="Oval 12"/>
            <p:cNvSpPr>
              <a:spLocks noChangeArrowheads="1"/>
            </p:cNvSpPr>
            <p:nvPr/>
          </p:nvSpPr>
          <p:spPr bwMode="auto">
            <a:xfrm>
              <a:off x="3408" y="2152"/>
              <a:ext cx="864" cy="672"/>
            </a:xfrm>
            <a:prstGeom prst="ellipse">
              <a:avLst/>
            </a:prstGeom>
            <a:noFill/>
            <a:ln w="12700">
              <a:solidFill>
                <a:schemeClr val="folHlink"/>
              </a:solidFill>
              <a:round/>
              <a:headEnd/>
              <a:tailEnd/>
            </a:ln>
            <a:effectLst/>
          </p:spPr>
          <p:txBody>
            <a:bodyPr wrap="none" anchor="ctr"/>
            <a:lstStyle/>
            <a:p>
              <a:pPr algn="ctr">
                <a:lnSpc>
                  <a:spcPct val="90000"/>
                </a:lnSpc>
              </a:pPr>
              <a:r>
                <a:rPr lang="en-US" sz="2000">
                  <a:solidFill>
                    <a:schemeClr val="folHlink"/>
                  </a:solidFill>
                </a:rPr>
                <a:t>Sufficient</a:t>
              </a:r>
            </a:p>
            <a:p>
              <a:pPr algn="ctr">
                <a:lnSpc>
                  <a:spcPct val="90000"/>
                </a:lnSpc>
              </a:pPr>
              <a:r>
                <a:rPr lang="en-US" sz="2000">
                  <a:solidFill>
                    <a:schemeClr val="folHlink"/>
                  </a:solidFill>
                </a:rPr>
                <a:t>Retention</a:t>
              </a:r>
            </a:p>
          </p:txBody>
        </p:sp>
        <p:sp>
          <p:nvSpPr>
            <p:cNvPr id="179213" name="Text Box 13"/>
            <p:cNvSpPr txBox="1">
              <a:spLocks noChangeArrowheads="1"/>
            </p:cNvSpPr>
            <p:nvPr/>
          </p:nvSpPr>
          <p:spPr bwMode="auto">
            <a:xfrm>
              <a:off x="1344" y="1420"/>
              <a:ext cx="1008"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Engagement</a:t>
              </a:r>
            </a:p>
          </p:txBody>
        </p:sp>
        <p:sp>
          <p:nvSpPr>
            <p:cNvPr id="179214" name="Text Box 14"/>
            <p:cNvSpPr txBox="1">
              <a:spLocks noChangeArrowheads="1"/>
            </p:cNvSpPr>
            <p:nvPr/>
          </p:nvSpPr>
          <p:spPr bwMode="auto">
            <a:xfrm>
              <a:off x="2448" y="1420"/>
              <a:ext cx="816"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Recovery</a:t>
              </a:r>
            </a:p>
          </p:txBody>
        </p:sp>
        <p:sp>
          <p:nvSpPr>
            <p:cNvPr id="179215" name="Text Box 15"/>
            <p:cNvSpPr txBox="1">
              <a:spLocks noChangeArrowheads="1"/>
            </p:cNvSpPr>
            <p:nvPr/>
          </p:nvSpPr>
          <p:spPr bwMode="auto">
            <a:xfrm>
              <a:off x="4329" y="3254"/>
              <a:ext cx="1110" cy="250"/>
            </a:xfrm>
            <a:prstGeom prst="rect">
              <a:avLst/>
            </a:prstGeom>
            <a:noFill/>
            <a:ln w="9525">
              <a:noFill/>
              <a:miter lim="800000"/>
              <a:headEnd/>
              <a:tailEnd/>
            </a:ln>
            <a:effectLst/>
          </p:spPr>
          <p:txBody>
            <a:bodyPr wrap="none">
              <a:spAutoFit/>
            </a:bodyPr>
            <a:lstStyle/>
            <a:p>
              <a:r>
                <a:rPr lang="en-US" sz="2000">
                  <a:solidFill>
                    <a:schemeClr val="folHlink"/>
                  </a:solidFill>
                </a:rPr>
                <a:t>Posttreatment</a:t>
              </a:r>
            </a:p>
          </p:txBody>
        </p:sp>
        <p:sp>
          <p:nvSpPr>
            <p:cNvPr id="179216" name="Oval 16"/>
            <p:cNvSpPr>
              <a:spLocks noChangeArrowheads="1"/>
            </p:cNvSpPr>
            <p:nvPr/>
          </p:nvSpPr>
          <p:spPr bwMode="auto">
            <a:xfrm>
              <a:off x="4512" y="2152"/>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Drug</a:t>
              </a:r>
            </a:p>
            <a:p>
              <a:pPr algn="ctr">
                <a:lnSpc>
                  <a:spcPct val="80000"/>
                </a:lnSpc>
              </a:pPr>
              <a:r>
                <a:rPr lang="en-US" sz="1600" b="1">
                  <a:solidFill>
                    <a:schemeClr val="folHlink"/>
                  </a:solidFill>
                </a:rPr>
                <a:t>Use</a:t>
              </a:r>
            </a:p>
          </p:txBody>
        </p:sp>
        <p:sp>
          <p:nvSpPr>
            <p:cNvPr id="179217" name="Oval 17"/>
            <p:cNvSpPr>
              <a:spLocks noChangeArrowheads="1"/>
            </p:cNvSpPr>
            <p:nvPr/>
          </p:nvSpPr>
          <p:spPr bwMode="auto">
            <a:xfrm>
              <a:off x="4512" y="2488"/>
              <a:ext cx="816" cy="336"/>
            </a:xfrm>
            <a:prstGeom prst="ellipse">
              <a:avLst/>
            </a:prstGeom>
            <a:noFill/>
            <a:ln w="12700">
              <a:solidFill>
                <a:schemeClr val="folHlink"/>
              </a:solidFill>
              <a:round/>
              <a:headEnd/>
              <a:tailEnd/>
            </a:ln>
            <a:effectLst/>
          </p:spPr>
          <p:txBody>
            <a:bodyPr wrap="none" anchor="ctr"/>
            <a:lstStyle/>
            <a:p>
              <a:pPr algn="ctr"/>
              <a:r>
                <a:rPr lang="en-US" sz="1600" b="1">
                  <a:solidFill>
                    <a:schemeClr val="folHlink"/>
                  </a:solidFill>
                </a:rPr>
                <a:t>Crime</a:t>
              </a:r>
            </a:p>
          </p:txBody>
        </p:sp>
        <p:sp>
          <p:nvSpPr>
            <p:cNvPr id="179218" name="Oval 18"/>
            <p:cNvSpPr>
              <a:spLocks noChangeArrowheads="1"/>
            </p:cNvSpPr>
            <p:nvPr/>
          </p:nvSpPr>
          <p:spPr bwMode="auto">
            <a:xfrm>
              <a:off x="4512" y="2824"/>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Social</a:t>
              </a:r>
            </a:p>
            <a:p>
              <a:pPr algn="ctr">
                <a:lnSpc>
                  <a:spcPct val="80000"/>
                </a:lnSpc>
              </a:pPr>
              <a:r>
                <a:rPr lang="en-US" sz="1600" b="1">
                  <a:solidFill>
                    <a:schemeClr val="folHlink"/>
                  </a:solidFill>
                </a:rPr>
                <a:t>Relations</a:t>
              </a:r>
            </a:p>
          </p:txBody>
        </p:sp>
        <p:sp>
          <p:nvSpPr>
            <p:cNvPr id="179219" name="Rectangle 19"/>
            <p:cNvSpPr>
              <a:spLocks noChangeArrowheads="1"/>
            </p:cNvSpPr>
            <p:nvPr/>
          </p:nvSpPr>
          <p:spPr bwMode="auto">
            <a:xfrm>
              <a:off x="1392" y="1768"/>
              <a:ext cx="864" cy="528"/>
            </a:xfrm>
            <a:prstGeom prst="rect">
              <a:avLst/>
            </a:prstGeom>
            <a:noFill/>
            <a:ln w="12700">
              <a:solidFill>
                <a:schemeClr val="folHlink"/>
              </a:solidFill>
              <a:miter lim="800000"/>
              <a:headEnd/>
              <a:tailEnd/>
            </a:ln>
            <a:effectLst/>
          </p:spPr>
          <p:txBody>
            <a:bodyPr wrap="none" anchor="ctr"/>
            <a:lstStyle/>
            <a:p>
              <a:pPr algn="ctr"/>
              <a:r>
                <a:rPr lang="en-US" sz="1800">
                  <a:solidFill>
                    <a:srgbClr val="339933"/>
                  </a:solidFill>
                </a:rPr>
                <a:t>Program</a:t>
              </a:r>
            </a:p>
            <a:p>
              <a:pPr algn="ctr"/>
              <a:r>
                <a:rPr lang="en-US" sz="1800">
                  <a:solidFill>
                    <a:srgbClr val="339933"/>
                  </a:solidFill>
                </a:rPr>
                <a:t>Participation</a:t>
              </a:r>
            </a:p>
          </p:txBody>
        </p:sp>
        <p:sp>
          <p:nvSpPr>
            <p:cNvPr id="179220" name="Rectangle 20"/>
            <p:cNvSpPr>
              <a:spLocks noChangeArrowheads="1"/>
            </p:cNvSpPr>
            <p:nvPr/>
          </p:nvSpPr>
          <p:spPr bwMode="auto">
            <a:xfrm>
              <a:off x="1392" y="2680"/>
              <a:ext cx="864" cy="528"/>
            </a:xfrm>
            <a:prstGeom prst="rect">
              <a:avLst/>
            </a:prstGeom>
            <a:noFill/>
            <a:ln w="12700">
              <a:solidFill>
                <a:schemeClr val="folHlink"/>
              </a:solidFill>
              <a:miter lim="800000"/>
              <a:headEnd/>
              <a:tailEnd/>
            </a:ln>
            <a:effectLst/>
          </p:spPr>
          <p:txBody>
            <a:bodyPr wrap="none" anchor="ctr"/>
            <a:lstStyle/>
            <a:p>
              <a:pPr algn="ctr"/>
              <a:r>
                <a:rPr lang="en-US" sz="1800">
                  <a:solidFill>
                    <a:srgbClr val="339933"/>
                  </a:solidFill>
                </a:rPr>
                <a:t>Therapeutic</a:t>
              </a:r>
            </a:p>
            <a:p>
              <a:pPr algn="ctr"/>
              <a:r>
                <a:rPr lang="en-US" sz="1800">
                  <a:solidFill>
                    <a:srgbClr val="339933"/>
                  </a:solidFill>
                </a:rPr>
                <a:t>Relationship</a:t>
              </a:r>
            </a:p>
          </p:txBody>
        </p:sp>
        <p:sp>
          <p:nvSpPr>
            <p:cNvPr id="179221" name="Rectangle 21"/>
            <p:cNvSpPr>
              <a:spLocks noChangeArrowheads="1"/>
            </p:cNvSpPr>
            <p:nvPr/>
          </p:nvSpPr>
          <p:spPr bwMode="auto">
            <a:xfrm>
              <a:off x="2400" y="1768"/>
              <a:ext cx="960"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Behavioral</a:t>
              </a:r>
            </a:p>
            <a:p>
              <a:pPr algn="ctr"/>
              <a:r>
                <a:rPr lang="en-US" sz="1800">
                  <a:solidFill>
                    <a:schemeClr val="folHlink"/>
                  </a:solidFill>
                </a:rPr>
                <a:t>Change</a:t>
              </a:r>
            </a:p>
          </p:txBody>
        </p:sp>
        <p:sp>
          <p:nvSpPr>
            <p:cNvPr id="179222" name="Rectangle 22"/>
            <p:cNvSpPr>
              <a:spLocks noChangeArrowheads="1"/>
            </p:cNvSpPr>
            <p:nvPr/>
          </p:nvSpPr>
          <p:spPr bwMode="auto">
            <a:xfrm>
              <a:off x="2400" y="2680"/>
              <a:ext cx="963"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Psycho-Social</a:t>
              </a:r>
            </a:p>
            <a:p>
              <a:pPr algn="ctr"/>
              <a:r>
                <a:rPr lang="en-US" sz="1800">
                  <a:solidFill>
                    <a:schemeClr val="folHlink"/>
                  </a:solidFill>
                </a:rPr>
                <a:t>Change</a:t>
              </a:r>
            </a:p>
          </p:txBody>
        </p:sp>
        <p:sp>
          <p:nvSpPr>
            <p:cNvPr id="179223" name="Line 23"/>
            <p:cNvSpPr>
              <a:spLocks noChangeShapeType="1"/>
            </p:cNvSpPr>
            <p:nvPr/>
          </p:nvSpPr>
          <p:spPr bwMode="auto">
            <a:xfrm>
              <a:off x="1112" y="1960"/>
              <a:ext cx="184" cy="0"/>
            </a:xfrm>
            <a:prstGeom prst="line">
              <a:avLst/>
            </a:prstGeom>
            <a:noFill/>
            <a:ln w="38100">
              <a:solidFill>
                <a:schemeClr val="folHlink"/>
              </a:solidFill>
              <a:round/>
              <a:headEnd/>
              <a:tailEnd type="triangle" w="med" len="med"/>
            </a:ln>
            <a:effectLst/>
          </p:spPr>
          <p:txBody>
            <a:bodyPr wrap="none" anchor="ctr"/>
            <a:lstStyle/>
            <a:p>
              <a:endParaRPr lang="en-US"/>
            </a:p>
          </p:txBody>
        </p:sp>
        <p:sp>
          <p:nvSpPr>
            <p:cNvPr id="179224" name="Oval 24"/>
            <p:cNvSpPr>
              <a:spLocks noChangeArrowheads="1"/>
            </p:cNvSpPr>
            <p:nvPr/>
          </p:nvSpPr>
          <p:spPr bwMode="auto">
            <a:xfrm>
              <a:off x="240" y="1672"/>
              <a:ext cx="872" cy="576"/>
            </a:xfrm>
            <a:prstGeom prst="ellipse">
              <a:avLst/>
            </a:prstGeom>
            <a:noFill/>
            <a:ln w="12700">
              <a:solidFill>
                <a:schemeClr val="folHlink"/>
              </a:solidFill>
              <a:round/>
              <a:headEnd/>
              <a:tailEnd/>
            </a:ln>
            <a:effectLst/>
          </p:spPr>
          <p:txBody>
            <a:bodyPr wrap="none" anchor="ctr"/>
            <a:lstStyle/>
            <a:p>
              <a:pPr algn="ctr">
                <a:lnSpc>
                  <a:spcPct val="80000"/>
                </a:lnSpc>
              </a:pPr>
              <a:r>
                <a:rPr lang="en-US" sz="1800">
                  <a:solidFill>
                    <a:schemeClr val="folHlink"/>
                  </a:solidFill>
                </a:rPr>
                <a:t>Patient</a:t>
              </a:r>
            </a:p>
            <a:p>
              <a:pPr algn="ctr">
                <a:lnSpc>
                  <a:spcPct val="80000"/>
                </a:lnSpc>
              </a:pPr>
              <a:r>
                <a:rPr lang="en-US" sz="1800">
                  <a:solidFill>
                    <a:schemeClr val="folHlink"/>
                  </a:solidFill>
                </a:rPr>
                <a:t>Attributes</a:t>
              </a:r>
            </a:p>
            <a:p>
              <a:pPr algn="ctr">
                <a:lnSpc>
                  <a:spcPct val="80000"/>
                </a:lnSpc>
              </a:pPr>
              <a:r>
                <a:rPr lang="en-US" sz="1800">
                  <a:solidFill>
                    <a:schemeClr val="folHlink"/>
                  </a:solidFill>
                </a:rPr>
                <a:t>at Intake</a:t>
              </a:r>
              <a:endParaRPr lang="en-US" sz="2800">
                <a:solidFill>
                  <a:schemeClr val="folHlink"/>
                </a:solidFill>
              </a:endParaRPr>
            </a:p>
          </p:txBody>
        </p:sp>
        <p:sp>
          <p:nvSpPr>
            <p:cNvPr id="179225" name="Oval 25"/>
            <p:cNvSpPr>
              <a:spLocks noChangeArrowheads="1"/>
            </p:cNvSpPr>
            <p:nvPr/>
          </p:nvSpPr>
          <p:spPr bwMode="auto">
            <a:xfrm>
              <a:off x="424"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79226" name="Oval 26"/>
            <p:cNvSpPr>
              <a:spLocks noChangeArrowheads="1"/>
            </p:cNvSpPr>
            <p:nvPr/>
          </p:nvSpPr>
          <p:spPr bwMode="auto">
            <a:xfrm>
              <a:off x="699"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79227" name="Oval 27"/>
            <p:cNvSpPr>
              <a:spLocks noChangeArrowheads="1"/>
            </p:cNvSpPr>
            <p:nvPr/>
          </p:nvSpPr>
          <p:spPr bwMode="auto">
            <a:xfrm>
              <a:off x="240"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79228" name="Oval 28"/>
            <p:cNvSpPr>
              <a:spLocks noChangeArrowheads="1"/>
            </p:cNvSpPr>
            <p:nvPr/>
          </p:nvSpPr>
          <p:spPr bwMode="auto">
            <a:xfrm>
              <a:off x="883"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79229" name="Oval 29"/>
            <p:cNvSpPr>
              <a:spLocks noChangeArrowheads="1"/>
            </p:cNvSpPr>
            <p:nvPr/>
          </p:nvSpPr>
          <p:spPr bwMode="auto">
            <a:xfrm>
              <a:off x="469" y="1480"/>
              <a:ext cx="414" cy="144"/>
            </a:xfrm>
            <a:prstGeom prst="ellipse">
              <a:avLst/>
            </a:prstGeom>
            <a:noFill/>
            <a:ln w="12700">
              <a:solidFill>
                <a:schemeClr val="folHlink"/>
              </a:solidFill>
              <a:round/>
              <a:headEnd/>
              <a:tailEnd/>
            </a:ln>
            <a:effectLst/>
          </p:spPr>
          <p:txBody>
            <a:bodyPr wrap="none" anchor="ctr"/>
            <a:lstStyle/>
            <a:p>
              <a:pPr algn="ctr"/>
              <a:r>
                <a:rPr lang="en-US" sz="1400">
                  <a:solidFill>
                    <a:schemeClr val="folHlink"/>
                  </a:solidFill>
                </a:rPr>
                <a:t>Motiv</a:t>
              </a:r>
            </a:p>
          </p:txBody>
        </p:sp>
        <p:cxnSp>
          <p:nvCxnSpPr>
            <p:cNvPr id="179230" name="AutoShape 30"/>
            <p:cNvCxnSpPr>
              <a:cxnSpLocks noChangeShapeType="1"/>
              <a:stCxn id="179229" idx="4"/>
              <a:endCxn id="179224" idx="0"/>
            </p:cNvCxnSpPr>
            <p:nvPr/>
          </p:nvCxnSpPr>
          <p:spPr bwMode="auto">
            <a:xfrm>
              <a:off x="676" y="1624"/>
              <a:ext cx="0" cy="48"/>
            </a:xfrm>
            <a:prstGeom prst="straightConnector1">
              <a:avLst/>
            </a:prstGeom>
            <a:noFill/>
            <a:ln w="28575">
              <a:solidFill>
                <a:schemeClr val="folHlink"/>
              </a:solidFill>
              <a:round/>
              <a:headEnd/>
              <a:tailEnd/>
            </a:ln>
            <a:effectLst/>
          </p:spPr>
        </p:cxnSp>
        <p:sp>
          <p:nvSpPr>
            <p:cNvPr id="179231" name="AutoShape 31"/>
            <p:cNvSpPr>
              <a:spLocks noChangeArrowheads="1"/>
            </p:cNvSpPr>
            <p:nvPr/>
          </p:nvSpPr>
          <p:spPr bwMode="auto">
            <a:xfrm>
              <a:off x="1728"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sp>
          <p:nvSpPr>
            <p:cNvPr id="179232" name="AutoShape 32"/>
            <p:cNvSpPr>
              <a:spLocks noChangeArrowheads="1"/>
            </p:cNvSpPr>
            <p:nvPr/>
          </p:nvSpPr>
          <p:spPr bwMode="auto">
            <a:xfrm>
              <a:off x="2784"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grpSp>
      <p:sp>
        <p:nvSpPr>
          <p:cNvPr id="179233" name="Rectangle 33"/>
          <p:cNvSpPr>
            <a:spLocks noGrp="1" noChangeArrowheads="1"/>
          </p:cNvSpPr>
          <p:nvPr>
            <p:ph type="title"/>
          </p:nvPr>
        </p:nvSpPr>
        <p:spPr>
          <a:xfrm>
            <a:off x="228600" y="152400"/>
            <a:ext cx="9144000" cy="1295400"/>
          </a:xfrm>
          <a:noFill/>
          <a:ln/>
        </p:spPr>
        <p:txBody>
          <a:bodyPr/>
          <a:lstStyle/>
          <a:p>
            <a:pPr algn="ctr">
              <a:lnSpc>
                <a:spcPct val="80000"/>
              </a:lnSpc>
            </a:pPr>
            <a:r>
              <a:rPr lang="en-US" b="1" dirty="0"/>
              <a:t>Induction to Treatment</a:t>
            </a:r>
            <a:r>
              <a:rPr lang="en-US" sz="4000" b="1" dirty="0"/>
              <a:t/>
            </a:r>
            <a:br>
              <a:rPr lang="en-US" sz="4000" b="1" dirty="0"/>
            </a:br>
            <a:r>
              <a:rPr lang="en-US" sz="1400" b="1" dirty="0"/>
              <a:t/>
            </a:r>
            <a:br>
              <a:rPr lang="en-US" sz="1400" b="1" dirty="0"/>
            </a:br>
            <a:r>
              <a:rPr lang="en-US" sz="3200" b="1" dirty="0"/>
              <a:t>(Motivational Enhancement)</a:t>
            </a:r>
          </a:p>
        </p:txBody>
      </p:sp>
      <p:sp>
        <p:nvSpPr>
          <p:cNvPr id="179234" name="Text Box 34"/>
          <p:cNvSpPr txBox="1">
            <a:spLocks noChangeArrowheads="1"/>
          </p:cNvSpPr>
          <p:nvPr/>
        </p:nvSpPr>
        <p:spPr bwMode="auto">
          <a:xfrm>
            <a:off x="0" y="5791200"/>
            <a:ext cx="8991600" cy="336550"/>
          </a:xfrm>
          <a:prstGeom prst="rect">
            <a:avLst/>
          </a:prstGeom>
          <a:noFill/>
          <a:ln w="9525">
            <a:noFill/>
            <a:miter lim="800000"/>
            <a:headEnd/>
            <a:tailEnd/>
          </a:ln>
          <a:effectLst/>
        </p:spPr>
        <p:txBody>
          <a:bodyPr>
            <a:spAutoFit/>
          </a:bodyPr>
          <a:lstStyle/>
          <a:p>
            <a:pPr algn="ctr"/>
            <a:r>
              <a:rPr lang="en-US" sz="1600" dirty="0"/>
              <a:t>Simpson &amp; Joe, 1993 (</a:t>
            </a:r>
            <a:r>
              <a:rPr lang="en-US" sz="1600" u="sng" dirty="0"/>
              <a:t>Pt</a:t>
            </a:r>
            <a:r>
              <a:rPr lang="en-US" sz="1600" dirty="0"/>
              <a:t>); Blankenship </a:t>
            </a:r>
            <a:r>
              <a:rPr lang="en-US" sz="1400" dirty="0"/>
              <a:t>et al.,</a:t>
            </a:r>
            <a:r>
              <a:rPr lang="en-US" sz="1600" dirty="0"/>
              <a:t>1999 (</a:t>
            </a:r>
            <a:r>
              <a:rPr lang="en-US" sz="1600" u="sng" dirty="0"/>
              <a:t>PJ</a:t>
            </a:r>
            <a:r>
              <a:rPr lang="en-US" sz="1600" dirty="0"/>
              <a:t>); </a:t>
            </a:r>
            <a:r>
              <a:rPr lang="en-US" sz="1600" dirty="0" err="1"/>
              <a:t>Sia</a:t>
            </a:r>
            <a:r>
              <a:rPr lang="en-US" sz="1600" dirty="0"/>
              <a:t>, </a:t>
            </a:r>
            <a:r>
              <a:rPr lang="en-US" sz="1600" dirty="0" err="1"/>
              <a:t>Dansereau</a:t>
            </a:r>
            <a:r>
              <a:rPr lang="en-US" sz="1600" dirty="0"/>
              <a:t>, &amp; </a:t>
            </a:r>
            <a:r>
              <a:rPr lang="en-US" sz="1600" dirty="0" err="1"/>
              <a:t>Czuchry</a:t>
            </a:r>
            <a:r>
              <a:rPr lang="en-US" sz="1600" dirty="0"/>
              <a:t>, 2000 (</a:t>
            </a:r>
            <a:r>
              <a:rPr lang="en-US" sz="1600" u="sng" dirty="0"/>
              <a:t>JSAT</a:t>
            </a:r>
            <a:r>
              <a:rPr lang="en-US" sz="1600" dirty="0"/>
              <a:t>)</a:t>
            </a:r>
            <a:endParaRPr lang="en-US" sz="1400" dirty="0"/>
          </a:p>
        </p:txBody>
      </p:sp>
      <p:sp>
        <p:nvSpPr>
          <p:cNvPr id="179235" name="Text Box 35"/>
          <p:cNvSpPr txBox="1">
            <a:spLocks noChangeArrowheads="1"/>
          </p:cNvSpPr>
          <p:nvPr/>
        </p:nvSpPr>
        <p:spPr bwMode="auto">
          <a:xfrm>
            <a:off x="304800" y="3733800"/>
            <a:ext cx="1522413" cy="476250"/>
          </a:xfrm>
          <a:prstGeom prst="rect">
            <a:avLst/>
          </a:prstGeom>
          <a:noFill/>
          <a:ln w="9525">
            <a:noFill/>
            <a:miter lim="800000"/>
            <a:headEnd/>
            <a:tailEnd/>
          </a:ln>
          <a:effectLst/>
        </p:spPr>
        <p:txBody>
          <a:bodyPr wrap="none">
            <a:spAutoFit/>
          </a:bodyPr>
          <a:lstStyle/>
          <a:p>
            <a:pPr algn="ctr">
              <a:lnSpc>
                <a:spcPct val="70000"/>
              </a:lnSpc>
            </a:pPr>
            <a:r>
              <a:rPr lang="en-US" sz="1800">
                <a:solidFill>
                  <a:schemeClr val="tx2"/>
                </a:solidFill>
                <a:effectLst>
                  <a:outerShdw blurRad="38100" dist="38100" dir="2700000" algn="tl">
                    <a:srgbClr val="C0C0C0"/>
                  </a:outerShdw>
                </a:effectLst>
                <a:latin typeface="Arial Rounded MT Bold" pitchFamily="34" charset="0"/>
              </a:rPr>
              <a:t>Problem</a:t>
            </a:r>
            <a:br>
              <a:rPr lang="en-US" sz="1800">
                <a:solidFill>
                  <a:schemeClr val="tx2"/>
                </a:solidFill>
                <a:effectLst>
                  <a:outerShdw blurRad="38100" dist="38100" dir="2700000" algn="tl">
                    <a:srgbClr val="C0C0C0"/>
                  </a:outerShdw>
                </a:effectLst>
                <a:latin typeface="Arial Rounded MT Bold" pitchFamily="34" charset="0"/>
              </a:rPr>
            </a:br>
            <a:r>
              <a:rPr lang="en-US" sz="1800">
                <a:solidFill>
                  <a:schemeClr val="tx2"/>
                </a:solidFill>
                <a:effectLst>
                  <a:outerShdw blurRad="38100" dist="38100" dir="2700000" algn="tl">
                    <a:srgbClr val="C0C0C0"/>
                  </a:outerShdw>
                </a:effectLst>
                <a:latin typeface="Arial Rounded MT Bold" pitchFamily="34" charset="0"/>
              </a:rPr>
              <a:t>Recognition</a:t>
            </a:r>
          </a:p>
        </p:txBody>
      </p:sp>
      <p:sp>
        <p:nvSpPr>
          <p:cNvPr id="179236" name="Text Box 36"/>
          <p:cNvSpPr txBox="1">
            <a:spLocks noChangeArrowheads="1"/>
          </p:cNvSpPr>
          <p:nvPr/>
        </p:nvSpPr>
        <p:spPr bwMode="auto">
          <a:xfrm>
            <a:off x="527050" y="4419600"/>
            <a:ext cx="1069975" cy="476250"/>
          </a:xfrm>
          <a:prstGeom prst="rect">
            <a:avLst/>
          </a:prstGeom>
          <a:noFill/>
          <a:ln w="9525">
            <a:noFill/>
            <a:miter lim="800000"/>
            <a:headEnd/>
            <a:tailEnd/>
          </a:ln>
          <a:effectLst/>
        </p:spPr>
        <p:txBody>
          <a:bodyPr wrap="none">
            <a:spAutoFit/>
          </a:bodyPr>
          <a:lstStyle/>
          <a:p>
            <a:pPr algn="ctr">
              <a:lnSpc>
                <a:spcPct val="70000"/>
              </a:lnSpc>
            </a:pPr>
            <a:r>
              <a:rPr lang="en-US" sz="1800">
                <a:solidFill>
                  <a:schemeClr val="tx2"/>
                </a:solidFill>
                <a:effectLst>
                  <a:outerShdw blurRad="38100" dist="38100" dir="2700000" algn="tl">
                    <a:srgbClr val="C0C0C0"/>
                  </a:outerShdw>
                </a:effectLst>
                <a:latin typeface="Arial Rounded MT Bold" pitchFamily="34" charset="0"/>
              </a:rPr>
              <a:t>Desire</a:t>
            </a:r>
            <a:br>
              <a:rPr lang="en-US" sz="1800">
                <a:solidFill>
                  <a:schemeClr val="tx2"/>
                </a:solidFill>
                <a:effectLst>
                  <a:outerShdw blurRad="38100" dist="38100" dir="2700000" algn="tl">
                    <a:srgbClr val="C0C0C0"/>
                  </a:outerShdw>
                </a:effectLst>
                <a:latin typeface="Arial Rounded MT Bold" pitchFamily="34" charset="0"/>
              </a:rPr>
            </a:br>
            <a:r>
              <a:rPr lang="en-US" sz="1800">
                <a:solidFill>
                  <a:schemeClr val="tx2"/>
                </a:solidFill>
                <a:effectLst>
                  <a:outerShdw blurRad="38100" dist="38100" dir="2700000" algn="tl">
                    <a:srgbClr val="C0C0C0"/>
                  </a:outerShdw>
                </a:effectLst>
                <a:latin typeface="Arial Rounded MT Bold" pitchFamily="34" charset="0"/>
              </a:rPr>
              <a:t>for Help</a:t>
            </a:r>
          </a:p>
        </p:txBody>
      </p:sp>
      <p:sp>
        <p:nvSpPr>
          <p:cNvPr id="179237" name="Text Box 37"/>
          <p:cNvSpPr txBox="1">
            <a:spLocks noChangeArrowheads="1"/>
          </p:cNvSpPr>
          <p:nvPr/>
        </p:nvSpPr>
        <p:spPr bwMode="auto">
          <a:xfrm>
            <a:off x="211138" y="5086350"/>
            <a:ext cx="1709737" cy="476250"/>
          </a:xfrm>
          <a:prstGeom prst="rect">
            <a:avLst/>
          </a:prstGeom>
          <a:noFill/>
          <a:ln w="9525">
            <a:noFill/>
            <a:miter lim="800000"/>
            <a:headEnd/>
            <a:tailEnd/>
          </a:ln>
          <a:effectLst/>
        </p:spPr>
        <p:txBody>
          <a:bodyPr wrap="none">
            <a:spAutoFit/>
          </a:bodyPr>
          <a:lstStyle/>
          <a:p>
            <a:pPr algn="ctr">
              <a:lnSpc>
                <a:spcPct val="70000"/>
              </a:lnSpc>
            </a:pPr>
            <a:r>
              <a:rPr lang="en-US" sz="1800">
                <a:solidFill>
                  <a:schemeClr val="tx2"/>
                </a:solidFill>
                <a:effectLst>
                  <a:outerShdw blurRad="38100" dist="38100" dir="2700000" algn="tl">
                    <a:srgbClr val="C0C0C0"/>
                  </a:outerShdw>
                </a:effectLst>
                <a:latin typeface="Arial Rounded MT Bold" pitchFamily="34" charset="0"/>
              </a:rPr>
              <a:t>Readiness</a:t>
            </a:r>
            <a:br>
              <a:rPr lang="en-US" sz="1800">
                <a:solidFill>
                  <a:schemeClr val="tx2"/>
                </a:solidFill>
                <a:effectLst>
                  <a:outerShdw blurRad="38100" dist="38100" dir="2700000" algn="tl">
                    <a:srgbClr val="C0C0C0"/>
                  </a:outerShdw>
                </a:effectLst>
                <a:latin typeface="Arial Rounded MT Bold" pitchFamily="34" charset="0"/>
              </a:rPr>
            </a:br>
            <a:r>
              <a:rPr lang="en-US" sz="1800">
                <a:solidFill>
                  <a:schemeClr val="tx2"/>
                </a:solidFill>
                <a:effectLst>
                  <a:outerShdw blurRad="38100" dist="38100" dir="2700000" algn="tl">
                    <a:srgbClr val="C0C0C0"/>
                  </a:outerShdw>
                </a:effectLst>
                <a:latin typeface="Arial Rounded MT Bold" pitchFamily="34" charset="0"/>
              </a:rPr>
              <a:t>for Treatment</a:t>
            </a:r>
          </a:p>
        </p:txBody>
      </p:sp>
      <p:sp>
        <p:nvSpPr>
          <p:cNvPr id="179238" name="AutoShape 38"/>
          <p:cNvSpPr>
            <a:spLocks noChangeArrowheads="1"/>
          </p:cNvSpPr>
          <p:nvPr/>
        </p:nvSpPr>
        <p:spPr bwMode="auto">
          <a:xfrm>
            <a:off x="914400" y="4221163"/>
            <a:ext cx="304800" cy="228600"/>
          </a:xfrm>
          <a:prstGeom prst="downArrow">
            <a:avLst>
              <a:gd name="adj1" fmla="val 50000"/>
              <a:gd name="adj2" fmla="val 25000"/>
            </a:avLst>
          </a:prstGeom>
          <a:solidFill>
            <a:schemeClr val="tx2"/>
          </a:solidFill>
          <a:ln w="9525">
            <a:noFill/>
            <a:miter lim="800000"/>
            <a:headEnd/>
            <a:tailEnd/>
          </a:ln>
          <a:effectLst/>
        </p:spPr>
        <p:txBody>
          <a:bodyPr wrap="none" anchor="ctr"/>
          <a:lstStyle/>
          <a:p>
            <a:endParaRPr lang="en-US"/>
          </a:p>
        </p:txBody>
      </p:sp>
      <p:sp>
        <p:nvSpPr>
          <p:cNvPr id="179239" name="AutoShape 39"/>
          <p:cNvSpPr>
            <a:spLocks noChangeArrowheads="1"/>
          </p:cNvSpPr>
          <p:nvPr/>
        </p:nvSpPr>
        <p:spPr bwMode="auto">
          <a:xfrm>
            <a:off x="914400" y="4876800"/>
            <a:ext cx="304800" cy="228600"/>
          </a:xfrm>
          <a:prstGeom prst="downArrow">
            <a:avLst>
              <a:gd name="adj1" fmla="val 50000"/>
              <a:gd name="adj2" fmla="val 25000"/>
            </a:avLst>
          </a:prstGeom>
          <a:solidFill>
            <a:schemeClr val="tx2"/>
          </a:solidFill>
          <a:ln w="9525">
            <a:noFill/>
            <a:miter lim="800000"/>
            <a:headEnd/>
            <a:tailEnd/>
          </a:ln>
          <a:effectLst/>
        </p:spPr>
        <p:txBody>
          <a:bodyPr wrap="none" anchor="ctr"/>
          <a:lstStyle/>
          <a:p>
            <a:endParaRPr 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1000"/>
                                  </p:stCondLst>
                                  <p:childTnLst>
                                    <p:set>
                                      <p:cBhvr>
                                        <p:cTn id="6" dur="1" fill="hold">
                                          <p:stCondLst>
                                            <p:cond delay="0"/>
                                          </p:stCondLst>
                                        </p:cTn>
                                        <p:tgtEl>
                                          <p:spTgt spid="179207"/>
                                        </p:tgtEl>
                                        <p:attrNameLst>
                                          <p:attrName>style.visibility</p:attrName>
                                        </p:attrNameLst>
                                      </p:cBhvr>
                                      <p:to>
                                        <p:strVal val="visible"/>
                                      </p:to>
                                    </p:set>
                                    <p:anim calcmode="lin" valueType="num">
                                      <p:cBhvr>
                                        <p:cTn id="7" dur="500" fill="hold"/>
                                        <p:tgtEl>
                                          <p:spTgt spid="179207"/>
                                        </p:tgtEl>
                                        <p:attrNameLst>
                                          <p:attrName>ppt_x</p:attrName>
                                        </p:attrNameLst>
                                      </p:cBhvr>
                                      <p:tavLst>
                                        <p:tav tm="0">
                                          <p:val>
                                            <p:strVal val="#ppt_x+#ppt_w/2"/>
                                          </p:val>
                                        </p:tav>
                                        <p:tav tm="100000">
                                          <p:val>
                                            <p:strVal val="#ppt_x"/>
                                          </p:val>
                                        </p:tav>
                                      </p:tavLst>
                                    </p:anim>
                                    <p:anim calcmode="lin" valueType="num">
                                      <p:cBhvr>
                                        <p:cTn id="8" dur="500" fill="hold"/>
                                        <p:tgtEl>
                                          <p:spTgt spid="179207"/>
                                        </p:tgtEl>
                                        <p:attrNameLst>
                                          <p:attrName>ppt_y</p:attrName>
                                        </p:attrNameLst>
                                      </p:cBhvr>
                                      <p:tavLst>
                                        <p:tav tm="0">
                                          <p:val>
                                            <p:strVal val="#ppt_y"/>
                                          </p:val>
                                        </p:tav>
                                        <p:tav tm="100000">
                                          <p:val>
                                            <p:strVal val="#ppt_y"/>
                                          </p:val>
                                        </p:tav>
                                      </p:tavLst>
                                    </p:anim>
                                    <p:anim calcmode="lin" valueType="num">
                                      <p:cBhvr>
                                        <p:cTn id="9" dur="500" fill="hold"/>
                                        <p:tgtEl>
                                          <p:spTgt spid="179207"/>
                                        </p:tgtEl>
                                        <p:attrNameLst>
                                          <p:attrName>ppt_w</p:attrName>
                                        </p:attrNameLst>
                                      </p:cBhvr>
                                      <p:tavLst>
                                        <p:tav tm="0">
                                          <p:val>
                                            <p:fltVal val="0"/>
                                          </p:val>
                                        </p:tav>
                                        <p:tav tm="100000">
                                          <p:val>
                                            <p:strVal val="#ppt_w"/>
                                          </p:val>
                                        </p:tav>
                                      </p:tavLst>
                                    </p:anim>
                                    <p:anim calcmode="lin" valueType="num">
                                      <p:cBhvr>
                                        <p:cTn id="10" dur="500" fill="hold"/>
                                        <p:tgtEl>
                                          <p:spTgt spid="179207"/>
                                        </p:tgtEl>
                                        <p:attrNameLst>
                                          <p:attrName>ppt_h</p:attrName>
                                        </p:attrNameLst>
                                      </p:cBhvr>
                                      <p:tavLst>
                                        <p:tav tm="0">
                                          <p:val>
                                            <p:strVal val="#ppt_h"/>
                                          </p:val>
                                        </p:tav>
                                        <p:tav tm="100000">
                                          <p:val>
                                            <p:strVal val="#ppt_h"/>
                                          </p:val>
                                        </p:tav>
                                      </p:tavLst>
                                    </p:anim>
                                  </p:childTnLst>
                                </p:cTn>
                              </p:par>
                            </p:childTnLst>
                          </p:cTn>
                        </p:par>
                        <p:par>
                          <p:cTn id="11" fill="hold">
                            <p:stCondLst>
                              <p:cond delay="1500"/>
                            </p:stCondLst>
                            <p:childTnLst>
                              <p:par>
                                <p:cTn id="12" presetID="5" presetClass="entr" presetSubtype="5" fill="hold" grpId="0" nodeType="afterEffect">
                                  <p:stCondLst>
                                    <p:cond delay="100"/>
                                  </p:stCondLst>
                                  <p:childTnLst>
                                    <p:set>
                                      <p:cBhvr>
                                        <p:cTn id="13" dur="1" fill="hold">
                                          <p:stCondLst>
                                            <p:cond delay="0"/>
                                          </p:stCondLst>
                                        </p:cTn>
                                        <p:tgtEl>
                                          <p:spTgt spid="179205"/>
                                        </p:tgtEl>
                                        <p:attrNameLst>
                                          <p:attrName>style.visibility</p:attrName>
                                        </p:attrNameLst>
                                      </p:cBhvr>
                                      <p:to>
                                        <p:strVal val="visible"/>
                                      </p:to>
                                    </p:set>
                                    <p:animEffect transition="in" filter="checkerboard(down)">
                                      <p:cBhvr>
                                        <p:cTn id="14" dur="500"/>
                                        <p:tgtEl>
                                          <p:spTgt spid="17920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79235"/>
                                        </p:tgtEl>
                                        <p:attrNameLst>
                                          <p:attrName>style.visibility</p:attrName>
                                        </p:attrNameLst>
                                      </p:cBhvr>
                                      <p:to>
                                        <p:strVal val="visible"/>
                                      </p:to>
                                    </p:set>
                                    <p:animEffect transition="in" filter="slide(fromTop)">
                                      <p:cBhvr>
                                        <p:cTn id="19" dur="500"/>
                                        <p:tgtEl>
                                          <p:spTgt spid="179235"/>
                                        </p:tgtEl>
                                      </p:cBhvr>
                                    </p:animEffect>
                                  </p:childTnLst>
                                </p:cTn>
                              </p:par>
                            </p:childTnLst>
                          </p:cTn>
                        </p:par>
                        <p:par>
                          <p:cTn id="20" fill="hold">
                            <p:stCondLst>
                              <p:cond delay="500"/>
                            </p:stCondLst>
                            <p:childTnLst>
                              <p:par>
                                <p:cTn id="21" presetID="12" presetClass="entr" presetSubtype="1" fill="hold" grpId="0" nodeType="afterEffect">
                                  <p:stCondLst>
                                    <p:cond delay="1000"/>
                                  </p:stCondLst>
                                  <p:childTnLst>
                                    <p:set>
                                      <p:cBhvr>
                                        <p:cTn id="22" dur="1" fill="hold">
                                          <p:stCondLst>
                                            <p:cond delay="0"/>
                                          </p:stCondLst>
                                        </p:cTn>
                                        <p:tgtEl>
                                          <p:spTgt spid="179238"/>
                                        </p:tgtEl>
                                        <p:attrNameLst>
                                          <p:attrName>style.visibility</p:attrName>
                                        </p:attrNameLst>
                                      </p:cBhvr>
                                      <p:to>
                                        <p:strVal val="visible"/>
                                      </p:to>
                                    </p:set>
                                    <p:animEffect transition="in" filter="slide(fromTop)">
                                      <p:cBhvr>
                                        <p:cTn id="23" dur="500"/>
                                        <p:tgtEl>
                                          <p:spTgt spid="179238"/>
                                        </p:tgtEl>
                                      </p:cBhvr>
                                    </p:animEffect>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179236"/>
                                        </p:tgtEl>
                                        <p:attrNameLst>
                                          <p:attrName>style.visibility</p:attrName>
                                        </p:attrNameLst>
                                      </p:cBhvr>
                                      <p:to>
                                        <p:strVal val="visible"/>
                                      </p:to>
                                    </p:set>
                                    <p:animEffect transition="in" filter="slide(fromTop)">
                                      <p:cBhvr>
                                        <p:cTn id="27" dur="500"/>
                                        <p:tgtEl>
                                          <p:spTgt spid="179236"/>
                                        </p:tgtEl>
                                      </p:cBhvr>
                                    </p:animEffect>
                                  </p:childTnLst>
                                </p:cTn>
                              </p:par>
                            </p:childTnLst>
                          </p:cTn>
                        </p:par>
                        <p:par>
                          <p:cTn id="28" fill="hold">
                            <p:stCondLst>
                              <p:cond delay="2500"/>
                            </p:stCondLst>
                            <p:childTnLst>
                              <p:par>
                                <p:cTn id="29" presetID="12" presetClass="entr" presetSubtype="1" fill="hold" grpId="0" nodeType="afterEffect">
                                  <p:stCondLst>
                                    <p:cond delay="1000"/>
                                  </p:stCondLst>
                                  <p:childTnLst>
                                    <p:set>
                                      <p:cBhvr>
                                        <p:cTn id="30" dur="1" fill="hold">
                                          <p:stCondLst>
                                            <p:cond delay="0"/>
                                          </p:stCondLst>
                                        </p:cTn>
                                        <p:tgtEl>
                                          <p:spTgt spid="179239"/>
                                        </p:tgtEl>
                                        <p:attrNameLst>
                                          <p:attrName>style.visibility</p:attrName>
                                        </p:attrNameLst>
                                      </p:cBhvr>
                                      <p:to>
                                        <p:strVal val="visible"/>
                                      </p:to>
                                    </p:set>
                                    <p:animEffect transition="in" filter="slide(fromTop)">
                                      <p:cBhvr>
                                        <p:cTn id="31" dur="500"/>
                                        <p:tgtEl>
                                          <p:spTgt spid="179239"/>
                                        </p:tgtEl>
                                      </p:cBhvr>
                                    </p:animEffect>
                                  </p:childTnLst>
                                </p:cTn>
                              </p:par>
                            </p:childTnLst>
                          </p:cTn>
                        </p:par>
                        <p:par>
                          <p:cTn id="32" fill="hold">
                            <p:stCondLst>
                              <p:cond delay="4000"/>
                            </p:stCondLst>
                            <p:childTnLst>
                              <p:par>
                                <p:cTn id="33" presetID="12" presetClass="entr" presetSubtype="1" fill="hold" grpId="0" nodeType="afterEffect">
                                  <p:stCondLst>
                                    <p:cond delay="0"/>
                                  </p:stCondLst>
                                  <p:childTnLst>
                                    <p:set>
                                      <p:cBhvr>
                                        <p:cTn id="34" dur="1" fill="hold">
                                          <p:stCondLst>
                                            <p:cond delay="0"/>
                                          </p:stCondLst>
                                        </p:cTn>
                                        <p:tgtEl>
                                          <p:spTgt spid="179237"/>
                                        </p:tgtEl>
                                        <p:attrNameLst>
                                          <p:attrName>style.visibility</p:attrName>
                                        </p:attrNameLst>
                                      </p:cBhvr>
                                      <p:to>
                                        <p:strVal val="visible"/>
                                      </p:to>
                                    </p:set>
                                    <p:animEffect transition="in" filter="slide(fromTop)">
                                      <p:cBhvr>
                                        <p:cTn id="35" dur="500"/>
                                        <p:tgtEl>
                                          <p:spTgt spid="179237"/>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8" fill="hold" nodeType="clickEffect">
                                  <p:stCondLst>
                                    <p:cond delay="0"/>
                                  </p:stCondLst>
                                  <p:childTnLst>
                                    <p:set>
                                      <p:cBhvr>
                                        <p:cTn id="39" dur="1" fill="hold">
                                          <p:stCondLst>
                                            <p:cond delay="0"/>
                                          </p:stCondLst>
                                        </p:cTn>
                                        <p:tgtEl>
                                          <p:spTgt spid="179202"/>
                                        </p:tgtEl>
                                        <p:attrNameLst>
                                          <p:attrName>style.visibility</p:attrName>
                                        </p:attrNameLst>
                                      </p:cBhvr>
                                      <p:to>
                                        <p:strVal val="visible"/>
                                      </p:to>
                                    </p:set>
                                    <p:anim calcmode="lin" valueType="num">
                                      <p:cBhvr>
                                        <p:cTn id="40" dur="500" fill="hold"/>
                                        <p:tgtEl>
                                          <p:spTgt spid="179202"/>
                                        </p:tgtEl>
                                        <p:attrNameLst>
                                          <p:attrName>ppt_x</p:attrName>
                                        </p:attrNameLst>
                                      </p:cBhvr>
                                      <p:tavLst>
                                        <p:tav tm="0">
                                          <p:val>
                                            <p:strVal val="#ppt_x-#ppt_w/2"/>
                                          </p:val>
                                        </p:tav>
                                        <p:tav tm="100000">
                                          <p:val>
                                            <p:strVal val="#ppt_x"/>
                                          </p:val>
                                        </p:tav>
                                      </p:tavLst>
                                    </p:anim>
                                    <p:anim calcmode="lin" valueType="num">
                                      <p:cBhvr>
                                        <p:cTn id="41" dur="500" fill="hold"/>
                                        <p:tgtEl>
                                          <p:spTgt spid="179202"/>
                                        </p:tgtEl>
                                        <p:attrNameLst>
                                          <p:attrName>ppt_y</p:attrName>
                                        </p:attrNameLst>
                                      </p:cBhvr>
                                      <p:tavLst>
                                        <p:tav tm="0">
                                          <p:val>
                                            <p:strVal val="#ppt_y"/>
                                          </p:val>
                                        </p:tav>
                                        <p:tav tm="100000">
                                          <p:val>
                                            <p:strVal val="#ppt_y"/>
                                          </p:val>
                                        </p:tav>
                                      </p:tavLst>
                                    </p:anim>
                                    <p:anim calcmode="lin" valueType="num">
                                      <p:cBhvr>
                                        <p:cTn id="42" dur="500" fill="hold"/>
                                        <p:tgtEl>
                                          <p:spTgt spid="179202"/>
                                        </p:tgtEl>
                                        <p:attrNameLst>
                                          <p:attrName>ppt_w</p:attrName>
                                        </p:attrNameLst>
                                      </p:cBhvr>
                                      <p:tavLst>
                                        <p:tav tm="0">
                                          <p:val>
                                            <p:fltVal val="0"/>
                                          </p:val>
                                        </p:tav>
                                        <p:tav tm="100000">
                                          <p:val>
                                            <p:strVal val="#ppt_w"/>
                                          </p:val>
                                        </p:tav>
                                      </p:tavLst>
                                    </p:anim>
                                    <p:anim calcmode="lin" valueType="num">
                                      <p:cBhvr>
                                        <p:cTn id="43" dur="500" fill="hold"/>
                                        <p:tgtEl>
                                          <p:spTgt spid="179202"/>
                                        </p:tgtEl>
                                        <p:attrNameLst>
                                          <p:attrName>ppt_h</p:attrName>
                                        </p:attrNameLst>
                                      </p:cBhvr>
                                      <p:tavLst>
                                        <p:tav tm="0">
                                          <p:val>
                                            <p:strVal val="#ppt_h"/>
                                          </p:val>
                                        </p:tav>
                                        <p:tav tm="100000">
                                          <p:val>
                                            <p:strVal val="#ppt_h"/>
                                          </p:val>
                                        </p:tav>
                                      </p:tavLst>
                                    </p:anim>
                                  </p:childTnLst>
                                </p:cTn>
                              </p:par>
                            </p:childTnLst>
                          </p:cTn>
                        </p:par>
                        <p:par>
                          <p:cTn id="44" fill="hold">
                            <p:stCondLst>
                              <p:cond delay="500"/>
                            </p:stCondLst>
                            <p:childTnLst>
                              <p:par>
                                <p:cTn id="45" presetID="9" presetClass="entr" presetSubtype="0" fill="hold" grpId="0" nodeType="afterEffect">
                                  <p:stCondLst>
                                    <p:cond delay="500"/>
                                  </p:stCondLst>
                                  <p:childTnLst>
                                    <p:set>
                                      <p:cBhvr>
                                        <p:cTn id="46" dur="1" fill="hold">
                                          <p:stCondLst>
                                            <p:cond delay="0"/>
                                          </p:stCondLst>
                                        </p:cTn>
                                        <p:tgtEl>
                                          <p:spTgt spid="179206"/>
                                        </p:tgtEl>
                                        <p:attrNameLst>
                                          <p:attrName>style.visibility</p:attrName>
                                        </p:attrNameLst>
                                      </p:cBhvr>
                                      <p:to>
                                        <p:strVal val="visible"/>
                                      </p:to>
                                    </p:set>
                                    <p:animEffect transition="in" filter="dissolve">
                                      <p:cBhvr>
                                        <p:cTn id="47" dur="500"/>
                                        <p:tgtEl>
                                          <p:spTgt spid="179206"/>
                                        </p:tgtEl>
                                      </p:cBhvr>
                                    </p:animEffect>
                                  </p:childTnLst>
                                </p:cTn>
                              </p:par>
                            </p:childTnLst>
                          </p:cTn>
                        </p:par>
                        <p:par>
                          <p:cTn id="48" fill="hold">
                            <p:stCondLst>
                              <p:cond delay="1500"/>
                            </p:stCondLst>
                            <p:childTnLst>
                              <p:par>
                                <p:cTn id="49" presetID="17" presetClass="entr" presetSubtype="1" fill="hold" nodeType="afterEffect">
                                  <p:stCondLst>
                                    <p:cond delay="500"/>
                                  </p:stCondLst>
                                  <p:childTnLst>
                                    <p:set>
                                      <p:cBhvr>
                                        <p:cTn id="50" dur="1" fill="hold">
                                          <p:stCondLst>
                                            <p:cond delay="0"/>
                                          </p:stCondLst>
                                        </p:cTn>
                                        <p:tgtEl>
                                          <p:spTgt spid="179203"/>
                                        </p:tgtEl>
                                        <p:attrNameLst>
                                          <p:attrName>style.visibility</p:attrName>
                                        </p:attrNameLst>
                                      </p:cBhvr>
                                      <p:to>
                                        <p:strVal val="visible"/>
                                      </p:to>
                                    </p:set>
                                    <p:anim calcmode="lin" valueType="num">
                                      <p:cBhvr>
                                        <p:cTn id="51" dur="500" fill="hold"/>
                                        <p:tgtEl>
                                          <p:spTgt spid="179203"/>
                                        </p:tgtEl>
                                        <p:attrNameLst>
                                          <p:attrName>ppt_x</p:attrName>
                                        </p:attrNameLst>
                                      </p:cBhvr>
                                      <p:tavLst>
                                        <p:tav tm="0">
                                          <p:val>
                                            <p:strVal val="#ppt_x"/>
                                          </p:val>
                                        </p:tav>
                                        <p:tav tm="100000">
                                          <p:val>
                                            <p:strVal val="#ppt_x"/>
                                          </p:val>
                                        </p:tav>
                                      </p:tavLst>
                                    </p:anim>
                                    <p:anim calcmode="lin" valueType="num">
                                      <p:cBhvr>
                                        <p:cTn id="52" dur="500" fill="hold"/>
                                        <p:tgtEl>
                                          <p:spTgt spid="179203"/>
                                        </p:tgtEl>
                                        <p:attrNameLst>
                                          <p:attrName>ppt_y</p:attrName>
                                        </p:attrNameLst>
                                      </p:cBhvr>
                                      <p:tavLst>
                                        <p:tav tm="0">
                                          <p:val>
                                            <p:strVal val="#ppt_y-#ppt_h/2"/>
                                          </p:val>
                                        </p:tav>
                                        <p:tav tm="100000">
                                          <p:val>
                                            <p:strVal val="#ppt_y"/>
                                          </p:val>
                                        </p:tav>
                                      </p:tavLst>
                                    </p:anim>
                                    <p:anim calcmode="lin" valueType="num">
                                      <p:cBhvr>
                                        <p:cTn id="53" dur="500" fill="hold"/>
                                        <p:tgtEl>
                                          <p:spTgt spid="179203"/>
                                        </p:tgtEl>
                                        <p:attrNameLst>
                                          <p:attrName>ppt_w</p:attrName>
                                        </p:attrNameLst>
                                      </p:cBhvr>
                                      <p:tavLst>
                                        <p:tav tm="0">
                                          <p:val>
                                            <p:strVal val="#ppt_w"/>
                                          </p:val>
                                        </p:tav>
                                        <p:tav tm="100000">
                                          <p:val>
                                            <p:strVal val="#ppt_w"/>
                                          </p:val>
                                        </p:tav>
                                      </p:tavLst>
                                    </p:anim>
                                    <p:anim calcmode="lin" valueType="num">
                                      <p:cBhvr>
                                        <p:cTn id="54" dur="500" fill="hold"/>
                                        <p:tgtEl>
                                          <p:spTgt spid="179203"/>
                                        </p:tgtEl>
                                        <p:attrNameLst>
                                          <p:attrName>ppt_h</p:attrName>
                                        </p:attrNameLst>
                                      </p:cBhvr>
                                      <p:tavLst>
                                        <p:tav tm="0">
                                          <p:val>
                                            <p:fltVal val="0"/>
                                          </p:val>
                                        </p:tav>
                                        <p:tav tm="100000">
                                          <p:val>
                                            <p:strVal val="#ppt_h"/>
                                          </p:val>
                                        </p:tav>
                                      </p:tavLst>
                                    </p:anim>
                                  </p:childTnLst>
                                </p:cTn>
                              </p:par>
                            </p:childTnLst>
                          </p:cTn>
                        </p:par>
                        <p:par>
                          <p:cTn id="55" fill="hold">
                            <p:stCondLst>
                              <p:cond delay="2500"/>
                            </p:stCondLst>
                            <p:childTnLst>
                              <p:par>
                                <p:cTn id="56" presetID="1" presetClass="entr" presetSubtype="0" fill="hold" grpId="0" nodeType="afterEffect">
                                  <p:stCondLst>
                                    <p:cond delay="300"/>
                                  </p:stCondLst>
                                  <p:childTnLst>
                                    <p:set>
                                      <p:cBhvr>
                                        <p:cTn id="57" dur="1" fill="hold">
                                          <p:stCondLst>
                                            <p:cond delay="499"/>
                                          </p:stCondLst>
                                        </p:cTn>
                                        <p:tgtEl>
                                          <p:spTgt spid="179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animBg="1"/>
      <p:bldP spid="179205" grpId="0" animBg="1" autoUpdateAnimBg="0"/>
      <p:bldP spid="179206" grpId="0" animBg="1" autoUpdateAnimBg="0"/>
      <p:bldP spid="179207" grpId="0" animBg="1"/>
      <p:bldP spid="179235" grpId="0" autoUpdateAnimBg="0"/>
      <p:bldP spid="179236" grpId="0" autoUpdateAnimBg="0"/>
      <p:bldP spid="179237" grpId="0" autoUpdateAnimBg="0"/>
      <p:bldP spid="179238" grpId="0" animBg="1"/>
      <p:bldP spid="179239"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09800" y="2667000"/>
            <a:ext cx="1371600" cy="2590800"/>
            <a:chOff x="1392" y="1680"/>
            <a:chExt cx="864" cy="1632"/>
          </a:xfrm>
        </p:grpSpPr>
        <p:sp>
          <p:nvSpPr>
            <p:cNvPr id="181251" name="Oval 3"/>
            <p:cNvSpPr>
              <a:spLocks noChangeArrowheads="1"/>
            </p:cNvSpPr>
            <p:nvPr/>
          </p:nvSpPr>
          <p:spPr bwMode="auto">
            <a:xfrm>
              <a:off x="1392" y="2592"/>
              <a:ext cx="864" cy="720"/>
            </a:xfrm>
            <a:prstGeom prst="ellipse">
              <a:avLst/>
            </a:prstGeom>
            <a:solidFill>
              <a:srgbClr val="CC99FF"/>
            </a:solidFill>
            <a:ln w="28575">
              <a:solidFill>
                <a:schemeClr val="tx1"/>
              </a:solidFill>
              <a:round/>
              <a:headEnd/>
              <a:tailEnd/>
            </a:ln>
            <a:effectLst/>
          </p:spPr>
          <p:txBody>
            <a:bodyPr wrap="none" anchor="ctr"/>
            <a:lstStyle/>
            <a:p>
              <a:endParaRPr lang="en-US"/>
            </a:p>
          </p:txBody>
        </p:sp>
        <p:sp>
          <p:nvSpPr>
            <p:cNvPr id="181252" name="Oval 4"/>
            <p:cNvSpPr>
              <a:spLocks noChangeArrowheads="1"/>
            </p:cNvSpPr>
            <p:nvPr/>
          </p:nvSpPr>
          <p:spPr bwMode="auto">
            <a:xfrm>
              <a:off x="1392" y="1680"/>
              <a:ext cx="864" cy="720"/>
            </a:xfrm>
            <a:prstGeom prst="ellipse">
              <a:avLst/>
            </a:prstGeom>
            <a:solidFill>
              <a:srgbClr val="CC99FF"/>
            </a:solidFill>
            <a:ln w="28575">
              <a:solidFill>
                <a:schemeClr val="tx1"/>
              </a:solidFill>
              <a:round/>
              <a:headEnd/>
              <a:tailEnd/>
            </a:ln>
            <a:effectLst/>
          </p:spPr>
          <p:txBody>
            <a:bodyPr wrap="none" anchor="ctr"/>
            <a:lstStyle/>
            <a:p>
              <a:endParaRPr lang="en-US"/>
            </a:p>
          </p:txBody>
        </p:sp>
        <p:cxnSp>
          <p:nvCxnSpPr>
            <p:cNvPr id="181253" name="AutoShape 5"/>
            <p:cNvCxnSpPr>
              <a:cxnSpLocks noChangeShapeType="1"/>
              <a:stCxn id="181281" idx="4"/>
              <a:endCxn id="181281" idx="0"/>
            </p:cNvCxnSpPr>
            <p:nvPr/>
          </p:nvCxnSpPr>
          <p:spPr bwMode="auto">
            <a:xfrm flipV="1">
              <a:off x="1824" y="2304"/>
              <a:ext cx="0" cy="376"/>
            </a:xfrm>
            <a:prstGeom prst="straightConnector1">
              <a:avLst/>
            </a:prstGeom>
            <a:noFill/>
            <a:ln w="76200">
              <a:solidFill>
                <a:schemeClr val="tx1"/>
              </a:solidFill>
              <a:round/>
              <a:headEnd/>
              <a:tailEnd/>
            </a:ln>
            <a:effectLst/>
          </p:spPr>
        </p:cxnSp>
      </p:grpSp>
      <p:cxnSp>
        <p:nvCxnSpPr>
          <p:cNvPr id="181254" name="AutoShape 6"/>
          <p:cNvCxnSpPr>
            <a:cxnSpLocks noChangeShapeType="1"/>
            <a:stCxn id="181282" idx="4"/>
            <a:endCxn id="181282" idx="0"/>
          </p:cNvCxnSpPr>
          <p:nvPr/>
        </p:nvCxnSpPr>
        <p:spPr bwMode="auto">
          <a:xfrm flipV="1">
            <a:off x="4572000" y="3657600"/>
            <a:ext cx="0" cy="596900"/>
          </a:xfrm>
          <a:prstGeom prst="straightConnector1">
            <a:avLst/>
          </a:prstGeom>
          <a:noFill/>
          <a:ln w="76200">
            <a:solidFill>
              <a:schemeClr val="tx1"/>
            </a:solidFill>
            <a:round/>
            <a:headEnd/>
            <a:tailEnd/>
          </a:ln>
          <a:effectLst/>
        </p:spPr>
      </p:cxnSp>
      <p:sp>
        <p:nvSpPr>
          <p:cNvPr id="181255" name="Oval 7"/>
          <p:cNvSpPr>
            <a:spLocks noChangeArrowheads="1"/>
          </p:cNvSpPr>
          <p:nvPr/>
        </p:nvSpPr>
        <p:spPr bwMode="auto">
          <a:xfrm>
            <a:off x="3810000" y="2667000"/>
            <a:ext cx="1524000" cy="1143000"/>
          </a:xfrm>
          <a:prstGeom prst="ellipse">
            <a:avLst/>
          </a:prstGeom>
          <a:solidFill>
            <a:srgbClr val="CC99FF"/>
          </a:solidFill>
          <a:ln w="28575">
            <a:solidFill>
              <a:schemeClr val="tx1"/>
            </a:solidFill>
            <a:round/>
            <a:headEnd/>
            <a:tailEnd/>
          </a:ln>
          <a:effectLst/>
        </p:spPr>
        <p:txBody>
          <a:bodyPr wrap="none" anchor="ctr"/>
          <a:lstStyle/>
          <a:p>
            <a:endParaRPr lang="en-US"/>
          </a:p>
        </p:txBody>
      </p:sp>
      <p:cxnSp>
        <p:nvCxnSpPr>
          <p:cNvPr id="181256" name="AutoShape 8"/>
          <p:cNvCxnSpPr>
            <a:cxnSpLocks noChangeShapeType="1"/>
            <a:stCxn id="181271" idx="1"/>
            <a:endCxn id="181269" idx="3"/>
          </p:cNvCxnSpPr>
          <p:nvPr/>
        </p:nvCxnSpPr>
        <p:spPr bwMode="auto">
          <a:xfrm flipH="1">
            <a:off x="3581400" y="3225800"/>
            <a:ext cx="228600" cy="0"/>
          </a:xfrm>
          <a:prstGeom prst="straightConnector1">
            <a:avLst/>
          </a:prstGeom>
          <a:noFill/>
          <a:ln w="76200">
            <a:solidFill>
              <a:schemeClr val="tx1"/>
            </a:solidFill>
            <a:round/>
            <a:headEnd/>
            <a:tailEnd/>
          </a:ln>
          <a:effectLst/>
        </p:spPr>
      </p:cxnSp>
      <p:sp>
        <p:nvSpPr>
          <p:cNvPr id="181257" name="Oval 9"/>
          <p:cNvSpPr>
            <a:spLocks noChangeArrowheads="1"/>
          </p:cNvSpPr>
          <p:nvPr/>
        </p:nvSpPr>
        <p:spPr bwMode="auto">
          <a:xfrm>
            <a:off x="3810000" y="4114800"/>
            <a:ext cx="1524000" cy="1143000"/>
          </a:xfrm>
          <a:prstGeom prst="ellipse">
            <a:avLst/>
          </a:prstGeom>
          <a:solidFill>
            <a:srgbClr val="CC99FF"/>
          </a:solidFill>
          <a:ln w="28575">
            <a:solidFill>
              <a:schemeClr val="tx1"/>
            </a:solidFill>
            <a:round/>
            <a:headEnd/>
            <a:tailEnd/>
          </a:ln>
          <a:effectLst/>
        </p:spPr>
        <p:txBody>
          <a:bodyPr wrap="none" anchor="ctr"/>
          <a:lstStyle/>
          <a:p>
            <a:endParaRPr lang="en-US"/>
          </a:p>
        </p:txBody>
      </p:sp>
      <p:grpSp>
        <p:nvGrpSpPr>
          <p:cNvPr id="3" name="Group 10"/>
          <p:cNvGrpSpPr>
            <a:grpSpLocks/>
          </p:cNvGrpSpPr>
          <p:nvPr/>
        </p:nvGrpSpPr>
        <p:grpSpPr bwMode="auto">
          <a:xfrm>
            <a:off x="381000" y="2120900"/>
            <a:ext cx="8253413" cy="3441700"/>
            <a:chOff x="240" y="1336"/>
            <a:chExt cx="5199" cy="2168"/>
          </a:xfrm>
        </p:grpSpPr>
        <p:sp>
          <p:nvSpPr>
            <p:cNvPr id="181259" name="AutoShape 11"/>
            <p:cNvSpPr>
              <a:spLocks noChangeArrowheads="1"/>
            </p:cNvSpPr>
            <p:nvPr/>
          </p:nvSpPr>
          <p:spPr bwMode="auto">
            <a:xfrm>
              <a:off x="4272" y="2296"/>
              <a:ext cx="192" cy="384"/>
            </a:xfrm>
            <a:prstGeom prst="rightArrow">
              <a:avLst>
                <a:gd name="adj1" fmla="val 55556"/>
                <a:gd name="adj2" fmla="val 48435"/>
              </a:avLst>
            </a:prstGeom>
            <a:noFill/>
            <a:ln w="3175">
              <a:solidFill>
                <a:schemeClr val="folHlink"/>
              </a:solidFill>
              <a:miter lim="800000"/>
              <a:headEnd/>
              <a:tailEnd/>
            </a:ln>
            <a:effectLst/>
          </p:spPr>
          <p:txBody>
            <a:bodyPr wrap="none" anchor="ctr"/>
            <a:lstStyle/>
            <a:p>
              <a:endParaRPr lang="en-US"/>
            </a:p>
          </p:txBody>
        </p:sp>
        <p:sp>
          <p:nvSpPr>
            <p:cNvPr id="181260" name="Rectangle 12"/>
            <p:cNvSpPr>
              <a:spLocks noChangeArrowheads="1"/>
            </p:cNvSpPr>
            <p:nvPr/>
          </p:nvSpPr>
          <p:spPr bwMode="auto">
            <a:xfrm>
              <a:off x="4464" y="2056"/>
              <a:ext cx="912" cy="1200"/>
            </a:xfrm>
            <a:prstGeom prst="rect">
              <a:avLst/>
            </a:prstGeom>
            <a:noFill/>
            <a:ln w="12700">
              <a:solidFill>
                <a:schemeClr val="folHlink"/>
              </a:solidFill>
              <a:miter lim="800000"/>
              <a:headEnd/>
              <a:tailEnd/>
            </a:ln>
            <a:effectLst/>
          </p:spPr>
          <p:txBody>
            <a:bodyPr wrap="none" anchor="ctr"/>
            <a:lstStyle/>
            <a:p>
              <a:pPr algn="ctr"/>
              <a:endParaRPr lang="en-US" sz="1800" b="1">
                <a:solidFill>
                  <a:schemeClr val="folHlink"/>
                </a:solidFill>
              </a:endParaRPr>
            </a:p>
          </p:txBody>
        </p:sp>
        <p:sp>
          <p:nvSpPr>
            <p:cNvPr id="181261" name="Rectangle 13" descr="White marble"/>
            <p:cNvSpPr>
              <a:spLocks noChangeArrowheads="1"/>
            </p:cNvSpPr>
            <p:nvPr/>
          </p:nvSpPr>
          <p:spPr bwMode="auto">
            <a:xfrm>
              <a:off x="1296" y="1336"/>
              <a:ext cx="2976" cy="2112"/>
            </a:xfrm>
            <a:prstGeom prst="rect">
              <a:avLst/>
            </a:prstGeom>
            <a:noFill/>
            <a:ln w="12700">
              <a:solidFill>
                <a:schemeClr val="folHlink"/>
              </a:solidFill>
              <a:miter lim="800000"/>
              <a:headEnd/>
              <a:tailEnd/>
            </a:ln>
            <a:effectLst/>
          </p:spPr>
          <p:txBody>
            <a:bodyPr wrap="none" anchor="ctr"/>
            <a:lstStyle/>
            <a:p>
              <a:pPr algn="ctr"/>
              <a:endParaRPr lang="en-US" b="1">
                <a:solidFill>
                  <a:schemeClr val="folHlink"/>
                </a:solidFill>
              </a:endParaRPr>
            </a:p>
          </p:txBody>
        </p:sp>
        <p:sp>
          <p:nvSpPr>
            <p:cNvPr id="181262" name="Oval 14"/>
            <p:cNvSpPr>
              <a:spLocks noChangeArrowheads="1"/>
            </p:cNvSpPr>
            <p:nvPr/>
          </p:nvSpPr>
          <p:spPr bwMode="auto">
            <a:xfrm>
              <a:off x="3408" y="2152"/>
              <a:ext cx="864" cy="672"/>
            </a:xfrm>
            <a:prstGeom prst="ellipse">
              <a:avLst/>
            </a:prstGeom>
            <a:noFill/>
            <a:ln w="12700">
              <a:solidFill>
                <a:schemeClr val="folHlink"/>
              </a:solidFill>
              <a:round/>
              <a:headEnd/>
              <a:tailEnd/>
            </a:ln>
            <a:effectLst/>
          </p:spPr>
          <p:txBody>
            <a:bodyPr wrap="none" anchor="ctr"/>
            <a:lstStyle/>
            <a:p>
              <a:pPr algn="ctr">
                <a:lnSpc>
                  <a:spcPct val="90000"/>
                </a:lnSpc>
              </a:pPr>
              <a:r>
                <a:rPr lang="en-US" sz="2000">
                  <a:solidFill>
                    <a:schemeClr val="folHlink"/>
                  </a:solidFill>
                </a:rPr>
                <a:t>Sufficient</a:t>
              </a:r>
            </a:p>
            <a:p>
              <a:pPr algn="ctr">
                <a:lnSpc>
                  <a:spcPct val="90000"/>
                </a:lnSpc>
              </a:pPr>
              <a:r>
                <a:rPr lang="en-US" sz="2000">
                  <a:solidFill>
                    <a:schemeClr val="folHlink"/>
                  </a:solidFill>
                </a:rPr>
                <a:t>Retention</a:t>
              </a:r>
            </a:p>
          </p:txBody>
        </p:sp>
        <p:sp>
          <p:nvSpPr>
            <p:cNvPr id="181263" name="Text Box 15"/>
            <p:cNvSpPr txBox="1">
              <a:spLocks noChangeArrowheads="1"/>
            </p:cNvSpPr>
            <p:nvPr/>
          </p:nvSpPr>
          <p:spPr bwMode="auto">
            <a:xfrm>
              <a:off x="1344" y="1420"/>
              <a:ext cx="1008"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Engagement</a:t>
              </a:r>
            </a:p>
          </p:txBody>
        </p:sp>
        <p:sp>
          <p:nvSpPr>
            <p:cNvPr id="181264" name="Text Box 16"/>
            <p:cNvSpPr txBox="1">
              <a:spLocks noChangeArrowheads="1"/>
            </p:cNvSpPr>
            <p:nvPr/>
          </p:nvSpPr>
          <p:spPr bwMode="auto">
            <a:xfrm>
              <a:off x="2448" y="1420"/>
              <a:ext cx="816"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Recovery</a:t>
              </a:r>
            </a:p>
          </p:txBody>
        </p:sp>
        <p:sp>
          <p:nvSpPr>
            <p:cNvPr id="181265" name="Text Box 17"/>
            <p:cNvSpPr txBox="1">
              <a:spLocks noChangeArrowheads="1"/>
            </p:cNvSpPr>
            <p:nvPr/>
          </p:nvSpPr>
          <p:spPr bwMode="auto">
            <a:xfrm>
              <a:off x="4329" y="3254"/>
              <a:ext cx="1110" cy="250"/>
            </a:xfrm>
            <a:prstGeom prst="rect">
              <a:avLst/>
            </a:prstGeom>
            <a:noFill/>
            <a:ln w="9525">
              <a:noFill/>
              <a:miter lim="800000"/>
              <a:headEnd/>
              <a:tailEnd/>
            </a:ln>
            <a:effectLst/>
          </p:spPr>
          <p:txBody>
            <a:bodyPr wrap="none">
              <a:spAutoFit/>
            </a:bodyPr>
            <a:lstStyle/>
            <a:p>
              <a:r>
                <a:rPr lang="en-US" sz="2000">
                  <a:solidFill>
                    <a:schemeClr val="folHlink"/>
                  </a:solidFill>
                </a:rPr>
                <a:t>Posttreatment</a:t>
              </a:r>
            </a:p>
          </p:txBody>
        </p:sp>
        <p:sp>
          <p:nvSpPr>
            <p:cNvPr id="181266" name="Oval 18"/>
            <p:cNvSpPr>
              <a:spLocks noChangeArrowheads="1"/>
            </p:cNvSpPr>
            <p:nvPr/>
          </p:nvSpPr>
          <p:spPr bwMode="auto">
            <a:xfrm>
              <a:off x="4512" y="2152"/>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Drug</a:t>
              </a:r>
            </a:p>
            <a:p>
              <a:pPr algn="ctr">
                <a:lnSpc>
                  <a:spcPct val="80000"/>
                </a:lnSpc>
              </a:pPr>
              <a:r>
                <a:rPr lang="en-US" sz="1600" b="1">
                  <a:solidFill>
                    <a:schemeClr val="folHlink"/>
                  </a:solidFill>
                </a:rPr>
                <a:t>Use</a:t>
              </a:r>
            </a:p>
          </p:txBody>
        </p:sp>
        <p:sp>
          <p:nvSpPr>
            <p:cNvPr id="181267" name="Oval 19"/>
            <p:cNvSpPr>
              <a:spLocks noChangeArrowheads="1"/>
            </p:cNvSpPr>
            <p:nvPr/>
          </p:nvSpPr>
          <p:spPr bwMode="auto">
            <a:xfrm>
              <a:off x="4512" y="2488"/>
              <a:ext cx="816" cy="336"/>
            </a:xfrm>
            <a:prstGeom prst="ellipse">
              <a:avLst/>
            </a:prstGeom>
            <a:noFill/>
            <a:ln w="12700">
              <a:solidFill>
                <a:schemeClr val="folHlink"/>
              </a:solidFill>
              <a:round/>
              <a:headEnd/>
              <a:tailEnd/>
            </a:ln>
            <a:effectLst/>
          </p:spPr>
          <p:txBody>
            <a:bodyPr wrap="none" anchor="ctr"/>
            <a:lstStyle/>
            <a:p>
              <a:pPr algn="ctr"/>
              <a:r>
                <a:rPr lang="en-US" sz="1600" b="1">
                  <a:solidFill>
                    <a:schemeClr val="folHlink"/>
                  </a:solidFill>
                </a:rPr>
                <a:t>Crime</a:t>
              </a:r>
            </a:p>
          </p:txBody>
        </p:sp>
        <p:sp>
          <p:nvSpPr>
            <p:cNvPr id="181268" name="Oval 20"/>
            <p:cNvSpPr>
              <a:spLocks noChangeArrowheads="1"/>
            </p:cNvSpPr>
            <p:nvPr/>
          </p:nvSpPr>
          <p:spPr bwMode="auto">
            <a:xfrm>
              <a:off x="4512" y="2824"/>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Social</a:t>
              </a:r>
            </a:p>
            <a:p>
              <a:pPr algn="ctr">
                <a:lnSpc>
                  <a:spcPct val="80000"/>
                </a:lnSpc>
              </a:pPr>
              <a:r>
                <a:rPr lang="en-US" sz="1600" b="1">
                  <a:solidFill>
                    <a:schemeClr val="folHlink"/>
                  </a:solidFill>
                </a:rPr>
                <a:t>Relations</a:t>
              </a:r>
            </a:p>
          </p:txBody>
        </p:sp>
        <p:sp>
          <p:nvSpPr>
            <p:cNvPr id="181269" name="Rectangle 21"/>
            <p:cNvSpPr>
              <a:spLocks noChangeArrowheads="1"/>
            </p:cNvSpPr>
            <p:nvPr/>
          </p:nvSpPr>
          <p:spPr bwMode="auto">
            <a:xfrm>
              <a:off x="1392" y="1768"/>
              <a:ext cx="864" cy="528"/>
            </a:xfrm>
            <a:prstGeom prst="rect">
              <a:avLst/>
            </a:prstGeom>
            <a:noFill/>
            <a:ln w="12700">
              <a:solidFill>
                <a:schemeClr val="folHlink"/>
              </a:solidFill>
              <a:miter lim="800000"/>
              <a:headEnd/>
              <a:tailEnd/>
            </a:ln>
            <a:effectLst/>
          </p:spPr>
          <p:txBody>
            <a:bodyPr wrap="none" anchor="ctr"/>
            <a:lstStyle/>
            <a:p>
              <a:pPr algn="ctr"/>
              <a:r>
                <a:rPr lang="en-US" sz="1800">
                  <a:solidFill>
                    <a:srgbClr val="339933"/>
                  </a:solidFill>
                </a:rPr>
                <a:t>Program</a:t>
              </a:r>
            </a:p>
            <a:p>
              <a:pPr algn="ctr"/>
              <a:r>
                <a:rPr lang="en-US" sz="1800">
                  <a:solidFill>
                    <a:srgbClr val="339933"/>
                  </a:solidFill>
                </a:rPr>
                <a:t>Participation</a:t>
              </a:r>
            </a:p>
          </p:txBody>
        </p:sp>
        <p:sp>
          <p:nvSpPr>
            <p:cNvPr id="181270" name="Rectangle 22"/>
            <p:cNvSpPr>
              <a:spLocks noChangeArrowheads="1"/>
            </p:cNvSpPr>
            <p:nvPr/>
          </p:nvSpPr>
          <p:spPr bwMode="auto">
            <a:xfrm>
              <a:off x="1392" y="2680"/>
              <a:ext cx="864" cy="528"/>
            </a:xfrm>
            <a:prstGeom prst="rect">
              <a:avLst/>
            </a:prstGeom>
            <a:noFill/>
            <a:ln w="12700">
              <a:solidFill>
                <a:schemeClr val="folHlink"/>
              </a:solidFill>
              <a:miter lim="800000"/>
              <a:headEnd/>
              <a:tailEnd/>
            </a:ln>
            <a:effectLst/>
          </p:spPr>
          <p:txBody>
            <a:bodyPr wrap="none" anchor="ctr"/>
            <a:lstStyle/>
            <a:p>
              <a:pPr algn="ctr"/>
              <a:r>
                <a:rPr lang="en-US" sz="1800">
                  <a:solidFill>
                    <a:srgbClr val="339933"/>
                  </a:solidFill>
                </a:rPr>
                <a:t>Therapeutic</a:t>
              </a:r>
            </a:p>
            <a:p>
              <a:pPr algn="ctr"/>
              <a:r>
                <a:rPr lang="en-US" sz="1800">
                  <a:solidFill>
                    <a:srgbClr val="339933"/>
                  </a:solidFill>
                </a:rPr>
                <a:t>Relationship</a:t>
              </a:r>
            </a:p>
          </p:txBody>
        </p:sp>
        <p:sp>
          <p:nvSpPr>
            <p:cNvPr id="181271" name="Rectangle 23"/>
            <p:cNvSpPr>
              <a:spLocks noChangeArrowheads="1"/>
            </p:cNvSpPr>
            <p:nvPr/>
          </p:nvSpPr>
          <p:spPr bwMode="auto">
            <a:xfrm>
              <a:off x="2400" y="1768"/>
              <a:ext cx="960" cy="528"/>
            </a:xfrm>
            <a:prstGeom prst="rect">
              <a:avLst/>
            </a:prstGeom>
            <a:noFill/>
            <a:ln w="12700">
              <a:solidFill>
                <a:schemeClr val="folHlink"/>
              </a:solidFill>
              <a:miter lim="800000"/>
              <a:headEnd/>
              <a:tailEnd/>
            </a:ln>
            <a:effectLst/>
          </p:spPr>
          <p:txBody>
            <a:bodyPr wrap="none" anchor="ctr"/>
            <a:lstStyle/>
            <a:p>
              <a:pPr algn="ctr"/>
              <a:r>
                <a:rPr lang="en-US" sz="1800">
                  <a:solidFill>
                    <a:srgbClr val="339933"/>
                  </a:solidFill>
                </a:rPr>
                <a:t>Behavioral</a:t>
              </a:r>
            </a:p>
            <a:p>
              <a:pPr algn="ctr"/>
              <a:r>
                <a:rPr lang="en-US" sz="1800">
                  <a:solidFill>
                    <a:srgbClr val="339933"/>
                  </a:solidFill>
                </a:rPr>
                <a:t>Change</a:t>
              </a:r>
            </a:p>
          </p:txBody>
        </p:sp>
        <p:sp>
          <p:nvSpPr>
            <p:cNvPr id="181272" name="Rectangle 24"/>
            <p:cNvSpPr>
              <a:spLocks noChangeArrowheads="1"/>
            </p:cNvSpPr>
            <p:nvPr/>
          </p:nvSpPr>
          <p:spPr bwMode="auto">
            <a:xfrm>
              <a:off x="2400" y="2680"/>
              <a:ext cx="963" cy="528"/>
            </a:xfrm>
            <a:prstGeom prst="rect">
              <a:avLst/>
            </a:prstGeom>
            <a:noFill/>
            <a:ln w="12700">
              <a:solidFill>
                <a:schemeClr val="folHlink"/>
              </a:solidFill>
              <a:miter lim="800000"/>
              <a:headEnd/>
              <a:tailEnd/>
            </a:ln>
            <a:effectLst/>
          </p:spPr>
          <p:txBody>
            <a:bodyPr wrap="none" anchor="ctr"/>
            <a:lstStyle/>
            <a:p>
              <a:pPr algn="ctr"/>
              <a:r>
                <a:rPr lang="en-US" sz="1800">
                  <a:solidFill>
                    <a:srgbClr val="339933"/>
                  </a:solidFill>
                </a:rPr>
                <a:t>Psycho-Social</a:t>
              </a:r>
            </a:p>
            <a:p>
              <a:pPr algn="ctr"/>
              <a:r>
                <a:rPr lang="en-US" sz="1800">
                  <a:solidFill>
                    <a:srgbClr val="339933"/>
                  </a:solidFill>
                </a:rPr>
                <a:t>Change</a:t>
              </a:r>
            </a:p>
          </p:txBody>
        </p:sp>
        <p:sp>
          <p:nvSpPr>
            <p:cNvPr id="181273" name="Line 25"/>
            <p:cNvSpPr>
              <a:spLocks noChangeShapeType="1"/>
            </p:cNvSpPr>
            <p:nvPr/>
          </p:nvSpPr>
          <p:spPr bwMode="auto">
            <a:xfrm>
              <a:off x="1112" y="1960"/>
              <a:ext cx="184" cy="0"/>
            </a:xfrm>
            <a:prstGeom prst="line">
              <a:avLst/>
            </a:prstGeom>
            <a:noFill/>
            <a:ln w="38100">
              <a:solidFill>
                <a:schemeClr val="folHlink"/>
              </a:solidFill>
              <a:round/>
              <a:headEnd/>
              <a:tailEnd type="triangle" w="med" len="med"/>
            </a:ln>
            <a:effectLst/>
          </p:spPr>
          <p:txBody>
            <a:bodyPr wrap="none" anchor="ctr"/>
            <a:lstStyle/>
            <a:p>
              <a:endParaRPr lang="en-US"/>
            </a:p>
          </p:txBody>
        </p:sp>
        <p:sp>
          <p:nvSpPr>
            <p:cNvPr id="181274" name="Oval 26"/>
            <p:cNvSpPr>
              <a:spLocks noChangeArrowheads="1"/>
            </p:cNvSpPr>
            <p:nvPr/>
          </p:nvSpPr>
          <p:spPr bwMode="auto">
            <a:xfrm>
              <a:off x="240" y="1672"/>
              <a:ext cx="872" cy="576"/>
            </a:xfrm>
            <a:prstGeom prst="ellipse">
              <a:avLst/>
            </a:prstGeom>
            <a:noFill/>
            <a:ln w="12700">
              <a:solidFill>
                <a:schemeClr val="folHlink"/>
              </a:solidFill>
              <a:round/>
              <a:headEnd/>
              <a:tailEnd/>
            </a:ln>
            <a:effectLst/>
          </p:spPr>
          <p:txBody>
            <a:bodyPr wrap="none" anchor="ctr"/>
            <a:lstStyle/>
            <a:p>
              <a:pPr algn="ctr">
                <a:lnSpc>
                  <a:spcPct val="80000"/>
                </a:lnSpc>
              </a:pPr>
              <a:r>
                <a:rPr lang="en-US" sz="1800">
                  <a:solidFill>
                    <a:schemeClr val="folHlink"/>
                  </a:solidFill>
                </a:rPr>
                <a:t>Patient</a:t>
              </a:r>
            </a:p>
            <a:p>
              <a:pPr algn="ctr">
                <a:lnSpc>
                  <a:spcPct val="80000"/>
                </a:lnSpc>
              </a:pPr>
              <a:r>
                <a:rPr lang="en-US" sz="1800">
                  <a:solidFill>
                    <a:schemeClr val="folHlink"/>
                  </a:solidFill>
                </a:rPr>
                <a:t>Attributes</a:t>
              </a:r>
            </a:p>
            <a:p>
              <a:pPr algn="ctr">
                <a:lnSpc>
                  <a:spcPct val="80000"/>
                </a:lnSpc>
              </a:pPr>
              <a:r>
                <a:rPr lang="en-US" sz="1800">
                  <a:solidFill>
                    <a:schemeClr val="folHlink"/>
                  </a:solidFill>
                </a:rPr>
                <a:t>at Intake</a:t>
              </a:r>
              <a:endParaRPr lang="en-US" sz="2800">
                <a:solidFill>
                  <a:schemeClr val="folHlink"/>
                </a:solidFill>
              </a:endParaRPr>
            </a:p>
          </p:txBody>
        </p:sp>
        <p:sp>
          <p:nvSpPr>
            <p:cNvPr id="181275" name="Oval 27"/>
            <p:cNvSpPr>
              <a:spLocks noChangeArrowheads="1"/>
            </p:cNvSpPr>
            <p:nvPr/>
          </p:nvSpPr>
          <p:spPr bwMode="auto">
            <a:xfrm>
              <a:off x="424"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1276" name="Oval 28"/>
            <p:cNvSpPr>
              <a:spLocks noChangeArrowheads="1"/>
            </p:cNvSpPr>
            <p:nvPr/>
          </p:nvSpPr>
          <p:spPr bwMode="auto">
            <a:xfrm>
              <a:off x="699"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1277" name="Oval 29"/>
            <p:cNvSpPr>
              <a:spLocks noChangeArrowheads="1"/>
            </p:cNvSpPr>
            <p:nvPr/>
          </p:nvSpPr>
          <p:spPr bwMode="auto">
            <a:xfrm>
              <a:off x="240"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1278" name="Oval 30"/>
            <p:cNvSpPr>
              <a:spLocks noChangeArrowheads="1"/>
            </p:cNvSpPr>
            <p:nvPr/>
          </p:nvSpPr>
          <p:spPr bwMode="auto">
            <a:xfrm>
              <a:off x="883"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1279" name="Oval 31"/>
            <p:cNvSpPr>
              <a:spLocks noChangeArrowheads="1"/>
            </p:cNvSpPr>
            <p:nvPr/>
          </p:nvSpPr>
          <p:spPr bwMode="auto">
            <a:xfrm>
              <a:off x="469" y="1480"/>
              <a:ext cx="414" cy="144"/>
            </a:xfrm>
            <a:prstGeom prst="ellipse">
              <a:avLst/>
            </a:prstGeom>
            <a:noFill/>
            <a:ln w="12700">
              <a:solidFill>
                <a:schemeClr val="folHlink"/>
              </a:solidFill>
              <a:round/>
              <a:headEnd/>
              <a:tailEnd/>
            </a:ln>
            <a:effectLst/>
          </p:spPr>
          <p:txBody>
            <a:bodyPr wrap="none" anchor="ctr"/>
            <a:lstStyle/>
            <a:p>
              <a:pPr algn="ctr"/>
              <a:r>
                <a:rPr lang="en-US" sz="1400">
                  <a:solidFill>
                    <a:schemeClr val="folHlink"/>
                  </a:solidFill>
                </a:rPr>
                <a:t>Motiv</a:t>
              </a:r>
            </a:p>
          </p:txBody>
        </p:sp>
        <p:cxnSp>
          <p:nvCxnSpPr>
            <p:cNvPr id="181280" name="AutoShape 32"/>
            <p:cNvCxnSpPr>
              <a:cxnSpLocks noChangeShapeType="1"/>
              <a:stCxn id="181279" idx="4"/>
              <a:endCxn id="181274" idx="0"/>
            </p:cNvCxnSpPr>
            <p:nvPr/>
          </p:nvCxnSpPr>
          <p:spPr bwMode="auto">
            <a:xfrm>
              <a:off x="676" y="1624"/>
              <a:ext cx="0" cy="48"/>
            </a:xfrm>
            <a:prstGeom prst="straightConnector1">
              <a:avLst/>
            </a:prstGeom>
            <a:noFill/>
            <a:ln w="28575">
              <a:solidFill>
                <a:schemeClr val="folHlink"/>
              </a:solidFill>
              <a:round/>
              <a:headEnd/>
              <a:tailEnd/>
            </a:ln>
            <a:effectLst/>
          </p:spPr>
        </p:cxnSp>
        <p:sp>
          <p:nvSpPr>
            <p:cNvPr id="181281" name="AutoShape 33"/>
            <p:cNvSpPr>
              <a:spLocks noChangeArrowheads="1"/>
            </p:cNvSpPr>
            <p:nvPr/>
          </p:nvSpPr>
          <p:spPr bwMode="auto">
            <a:xfrm>
              <a:off x="1728"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sp>
          <p:nvSpPr>
            <p:cNvPr id="181282" name="AutoShape 34"/>
            <p:cNvSpPr>
              <a:spLocks noChangeArrowheads="1"/>
            </p:cNvSpPr>
            <p:nvPr/>
          </p:nvSpPr>
          <p:spPr bwMode="auto">
            <a:xfrm>
              <a:off x="2784"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grpSp>
      <p:sp>
        <p:nvSpPr>
          <p:cNvPr id="181283" name="Rectangle 35"/>
          <p:cNvSpPr>
            <a:spLocks noGrp="1" noChangeArrowheads="1"/>
          </p:cNvSpPr>
          <p:nvPr>
            <p:ph type="title"/>
          </p:nvPr>
        </p:nvSpPr>
        <p:spPr>
          <a:xfrm>
            <a:off x="0" y="304800"/>
            <a:ext cx="9144000" cy="1295400"/>
          </a:xfrm>
          <a:noFill/>
          <a:ln/>
        </p:spPr>
        <p:txBody>
          <a:bodyPr/>
          <a:lstStyle/>
          <a:p>
            <a:pPr algn="ctr">
              <a:lnSpc>
                <a:spcPct val="80000"/>
              </a:lnSpc>
            </a:pPr>
            <a:r>
              <a:rPr lang="en-US" b="1" dirty="0"/>
              <a:t>Counseling Enhancements</a:t>
            </a:r>
            <a:r>
              <a:rPr lang="en-US" sz="1600" b="1" dirty="0"/>
              <a:t/>
            </a:r>
            <a:br>
              <a:rPr lang="en-US" sz="1600" b="1" dirty="0"/>
            </a:br>
            <a:r>
              <a:rPr lang="en-US" sz="1600" dirty="0"/>
              <a:t> </a:t>
            </a:r>
            <a:br>
              <a:rPr lang="en-US" sz="1600" dirty="0"/>
            </a:br>
            <a:r>
              <a:rPr lang="en-US" sz="3200" b="1" dirty="0"/>
              <a:t>(Cognitive “Mapping”)</a:t>
            </a:r>
          </a:p>
        </p:txBody>
      </p:sp>
      <p:sp>
        <p:nvSpPr>
          <p:cNvPr id="181284" name="AutoShape 36"/>
          <p:cNvSpPr>
            <a:spLocks noChangeArrowheads="1"/>
          </p:cNvSpPr>
          <p:nvPr/>
        </p:nvSpPr>
        <p:spPr bwMode="auto">
          <a:xfrm>
            <a:off x="914400" y="1295400"/>
            <a:ext cx="990600" cy="2971800"/>
          </a:xfrm>
          <a:prstGeom prst="curvedRightArrow">
            <a:avLst>
              <a:gd name="adj1" fmla="val 25181"/>
              <a:gd name="adj2" fmla="val 95042"/>
              <a:gd name="adj3" fmla="val 33333"/>
            </a:avLst>
          </a:prstGeom>
          <a:solidFill>
            <a:srgbClr val="CC99FF"/>
          </a:solidFill>
          <a:ln w="28575">
            <a:solidFill>
              <a:schemeClr val="tx1"/>
            </a:solidFill>
            <a:miter lim="800000"/>
            <a:headEnd/>
            <a:tailEnd/>
          </a:ln>
          <a:effectLst/>
        </p:spPr>
        <p:txBody>
          <a:bodyPr wrap="none" anchor="ctr"/>
          <a:lstStyle/>
          <a:p>
            <a:endParaRPr lang="en-US"/>
          </a:p>
        </p:txBody>
      </p:sp>
      <p:sp>
        <p:nvSpPr>
          <p:cNvPr id="181285" name="Text Box 37"/>
          <p:cNvSpPr txBox="1">
            <a:spLocks noChangeArrowheads="1"/>
          </p:cNvSpPr>
          <p:nvPr/>
        </p:nvSpPr>
        <p:spPr bwMode="auto">
          <a:xfrm>
            <a:off x="304800" y="5791200"/>
            <a:ext cx="8534400" cy="336550"/>
          </a:xfrm>
          <a:prstGeom prst="rect">
            <a:avLst/>
          </a:prstGeom>
          <a:noFill/>
          <a:ln w="9525">
            <a:noFill/>
            <a:miter lim="800000"/>
            <a:headEnd/>
            <a:tailEnd/>
          </a:ln>
          <a:effectLst/>
        </p:spPr>
        <p:txBody>
          <a:bodyPr>
            <a:spAutoFit/>
          </a:bodyPr>
          <a:lstStyle/>
          <a:p>
            <a:pPr algn="ctr"/>
            <a:r>
              <a:rPr lang="en-US" sz="1600" dirty="0" err="1"/>
              <a:t>Dansereau</a:t>
            </a:r>
            <a:r>
              <a:rPr lang="en-US" sz="1600" dirty="0"/>
              <a:t> </a:t>
            </a:r>
            <a:r>
              <a:rPr lang="en-US" sz="1400" dirty="0"/>
              <a:t>et al.,</a:t>
            </a:r>
            <a:r>
              <a:rPr lang="en-US" sz="1600" dirty="0"/>
              <a:t> 1993 (</a:t>
            </a:r>
            <a:r>
              <a:rPr lang="en-US" sz="1600" u="sng" dirty="0"/>
              <a:t>JCP</a:t>
            </a:r>
            <a:r>
              <a:rPr lang="en-US" sz="1600" dirty="0"/>
              <a:t>), 1995 (</a:t>
            </a:r>
            <a:r>
              <a:rPr lang="en-US" sz="1600" u="sng" dirty="0"/>
              <a:t>PAB</a:t>
            </a:r>
            <a:r>
              <a:rPr lang="en-US" sz="1600" dirty="0"/>
              <a:t>); Joe </a:t>
            </a:r>
            <a:r>
              <a:rPr lang="en-US" sz="1400" dirty="0"/>
              <a:t>et al.,</a:t>
            </a:r>
            <a:r>
              <a:rPr lang="en-US" sz="1600" dirty="0"/>
              <a:t> 1997 (</a:t>
            </a:r>
            <a:r>
              <a:rPr lang="en-US" sz="1600" u="sng" dirty="0"/>
              <a:t>JNMD</a:t>
            </a:r>
            <a:r>
              <a:rPr lang="en-US" sz="1600" dirty="0"/>
              <a:t>); </a:t>
            </a:r>
            <a:r>
              <a:rPr lang="en-US" sz="1600" dirty="0" err="1"/>
              <a:t>Pitre</a:t>
            </a:r>
            <a:r>
              <a:rPr lang="en-US" sz="1600" dirty="0"/>
              <a:t> </a:t>
            </a:r>
            <a:r>
              <a:rPr lang="en-US" sz="1400" dirty="0"/>
              <a:t>et al.,</a:t>
            </a:r>
            <a:r>
              <a:rPr lang="en-US" sz="1600" dirty="0"/>
              <a:t> 1998 (</a:t>
            </a:r>
            <a:r>
              <a:rPr lang="en-US" sz="1600" u="sng" dirty="0"/>
              <a:t>JSAT</a:t>
            </a:r>
            <a:r>
              <a:rPr lang="en-US" sz="1600" dirty="0"/>
              <a:t>)</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1000"/>
                                  </p:stCondLst>
                                  <p:childTnLst>
                                    <p:set>
                                      <p:cBhvr>
                                        <p:cTn id="6" dur="1" fill="hold">
                                          <p:stCondLst>
                                            <p:cond delay="0"/>
                                          </p:stCondLst>
                                        </p:cTn>
                                        <p:tgtEl>
                                          <p:spTgt spid="181284"/>
                                        </p:tgtEl>
                                        <p:attrNameLst>
                                          <p:attrName>style.visibility</p:attrName>
                                        </p:attrNameLst>
                                      </p:cBhvr>
                                      <p:to>
                                        <p:strVal val="visible"/>
                                      </p:to>
                                    </p:set>
                                    <p:anim calcmode="lin" valueType="num">
                                      <p:cBhvr>
                                        <p:cTn id="7" dur="500" fill="hold"/>
                                        <p:tgtEl>
                                          <p:spTgt spid="181284"/>
                                        </p:tgtEl>
                                        <p:attrNameLst>
                                          <p:attrName>ppt_x</p:attrName>
                                        </p:attrNameLst>
                                      </p:cBhvr>
                                      <p:tavLst>
                                        <p:tav tm="0">
                                          <p:val>
                                            <p:strVal val="#ppt_x"/>
                                          </p:val>
                                        </p:tav>
                                        <p:tav tm="100000">
                                          <p:val>
                                            <p:strVal val="#ppt_x"/>
                                          </p:val>
                                        </p:tav>
                                      </p:tavLst>
                                    </p:anim>
                                    <p:anim calcmode="lin" valueType="num">
                                      <p:cBhvr>
                                        <p:cTn id="8" dur="500" fill="hold"/>
                                        <p:tgtEl>
                                          <p:spTgt spid="181284"/>
                                        </p:tgtEl>
                                        <p:attrNameLst>
                                          <p:attrName>ppt_y</p:attrName>
                                        </p:attrNameLst>
                                      </p:cBhvr>
                                      <p:tavLst>
                                        <p:tav tm="0">
                                          <p:val>
                                            <p:strVal val="#ppt_y-#ppt_h/2"/>
                                          </p:val>
                                        </p:tav>
                                        <p:tav tm="100000">
                                          <p:val>
                                            <p:strVal val="#ppt_y"/>
                                          </p:val>
                                        </p:tav>
                                      </p:tavLst>
                                    </p:anim>
                                    <p:anim calcmode="lin" valueType="num">
                                      <p:cBhvr>
                                        <p:cTn id="9" dur="500" fill="hold"/>
                                        <p:tgtEl>
                                          <p:spTgt spid="181284"/>
                                        </p:tgtEl>
                                        <p:attrNameLst>
                                          <p:attrName>ppt_w</p:attrName>
                                        </p:attrNameLst>
                                      </p:cBhvr>
                                      <p:tavLst>
                                        <p:tav tm="0">
                                          <p:val>
                                            <p:strVal val="#ppt_w"/>
                                          </p:val>
                                        </p:tav>
                                        <p:tav tm="100000">
                                          <p:val>
                                            <p:strVal val="#ppt_w"/>
                                          </p:val>
                                        </p:tav>
                                      </p:tavLst>
                                    </p:anim>
                                    <p:anim calcmode="lin" valueType="num">
                                      <p:cBhvr>
                                        <p:cTn id="10" dur="500" fill="hold"/>
                                        <p:tgtEl>
                                          <p:spTgt spid="181284"/>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4" presetClass="entr" presetSubtype="32"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ox(out)">
                                      <p:cBhvr>
                                        <p:cTn id="14" dur="500"/>
                                        <p:tgtEl>
                                          <p:spTgt spid="2"/>
                                        </p:tgtEl>
                                      </p:cBhvr>
                                    </p:animEffect>
                                  </p:childTnLst>
                                </p:cTn>
                              </p:par>
                            </p:childTnLst>
                          </p:cTn>
                        </p:par>
                        <p:par>
                          <p:cTn id="15" fill="hold">
                            <p:stCondLst>
                              <p:cond delay="2000"/>
                            </p:stCondLst>
                            <p:childTnLst>
                              <p:par>
                                <p:cTn id="16" presetID="17" presetClass="entr" presetSubtype="8" fill="hold" nodeType="afterEffect">
                                  <p:stCondLst>
                                    <p:cond delay="1000"/>
                                  </p:stCondLst>
                                  <p:childTnLst>
                                    <p:set>
                                      <p:cBhvr>
                                        <p:cTn id="17" dur="1" fill="hold">
                                          <p:stCondLst>
                                            <p:cond delay="0"/>
                                          </p:stCondLst>
                                        </p:cTn>
                                        <p:tgtEl>
                                          <p:spTgt spid="181256"/>
                                        </p:tgtEl>
                                        <p:attrNameLst>
                                          <p:attrName>style.visibility</p:attrName>
                                        </p:attrNameLst>
                                      </p:cBhvr>
                                      <p:to>
                                        <p:strVal val="visible"/>
                                      </p:to>
                                    </p:set>
                                    <p:anim calcmode="lin" valueType="num">
                                      <p:cBhvr>
                                        <p:cTn id="18" dur="500" fill="hold"/>
                                        <p:tgtEl>
                                          <p:spTgt spid="181256"/>
                                        </p:tgtEl>
                                        <p:attrNameLst>
                                          <p:attrName>ppt_x</p:attrName>
                                        </p:attrNameLst>
                                      </p:cBhvr>
                                      <p:tavLst>
                                        <p:tav tm="0">
                                          <p:val>
                                            <p:strVal val="#ppt_x-#ppt_w/2"/>
                                          </p:val>
                                        </p:tav>
                                        <p:tav tm="100000">
                                          <p:val>
                                            <p:strVal val="#ppt_x"/>
                                          </p:val>
                                        </p:tav>
                                      </p:tavLst>
                                    </p:anim>
                                    <p:anim calcmode="lin" valueType="num">
                                      <p:cBhvr>
                                        <p:cTn id="19" dur="500" fill="hold"/>
                                        <p:tgtEl>
                                          <p:spTgt spid="181256"/>
                                        </p:tgtEl>
                                        <p:attrNameLst>
                                          <p:attrName>ppt_y</p:attrName>
                                        </p:attrNameLst>
                                      </p:cBhvr>
                                      <p:tavLst>
                                        <p:tav tm="0">
                                          <p:val>
                                            <p:strVal val="#ppt_y"/>
                                          </p:val>
                                        </p:tav>
                                        <p:tav tm="100000">
                                          <p:val>
                                            <p:strVal val="#ppt_y"/>
                                          </p:val>
                                        </p:tav>
                                      </p:tavLst>
                                    </p:anim>
                                    <p:anim calcmode="lin" valueType="num">
                                      <p:cBhvr>
                                        <p:cTn id="20" dur="500" fill="hold"/>
                                        <p:tgtEl>
                                          <p:spTgt spid="181256"/>
                                        </p:tgtEl>
                                        <p:attrNameLst>
                                          <p:attrName>ppt_w</p:attrName>
                                        </p:attrNameLst>
                                      </p:cBhvr>
                                      <p:tavLst>
                                        <p:tav tm="0">
                                          <p:val>
                                            <p:fltVal val="0"/>
                                          </p:val>
                                        </p:tav>
                                        <p:tav tm="100000">
                                          <p:val>
                                            <p:strVal val="#ppt_w"/>
                                          </p:val>
                                        </p:tav>
                                      </p:tavLst>
                                    </p:anim>
                                    <p:anim calcmode="lin" valueType="num">
                                      <p:cBhvr>
                                        <p:cTn id="21" dur="500" fill="hold"/>
                                        <p:tgtEl>
                                          <p:spTgt spid="181256"/>
                                        </p:tgtEl>
                                        <p:attrNameLst>
                                          <p:attrName>ppt_h</p:attrName>
                                        </p:attrNameLst>
                                      </p:cBhvr>
                                      <p:tavLst>
                                        <p:tav tm="0">
                                          <p:val>
                                            <p:strVal val="#ppt_h"/>
                                          </p:val>
                                        </p:tav>
                                        <p:tav tm="100000">
                                          <p:val>
                                            <p:strVal val="#ppt_h"/>
                                          </p:val>
                                        </p:tav>
                                      </p:tavLst>
                                    </p:anim>
                                  </p:childTnLst>
                                </p:cTn>
                              </p:par>
                            </p:childTnLst>
                          </p:cTn>
                        </p:par>
                        <p:par>
                          <p:cTn id="22" fill="hold">
                            <p:stCondLst>
                              <p:cond delay="3500"/>
                            </p:stCondLst>
                            <p:childTnLst>
                              <p:par>
                                <p:cTn id="23" presetID="1" presetClass="entr" presetSubtype="0" fill="hold" grpId="0" nodeType="afterEffect">
                                  <p:stCondLst>
                                    <p:cond delay="300"/>
                                  </p:stCondLst>
                                  <p:childTnLst>
                                    <p:set>
                                      <p:cBhvr>
                                        <p:cTn id="24" dur="1" fill="hold">
                                          <p:stCondLst>
                                            <p:cond delay="499"/>
                                          </p:stCondLst>
                                        </p:cTn>
                                        <p:tgtEl>
                                          <p:spTgt spid="181255"/>
                                        </p:tgtEl>
                                        <p:attrNameLst>
                                          <p:attrName>style.visibility</p:attrName>
                                        </p:attrNameLst>
                                      </p:cBhvr>
                                      <p:to>
                                        <p:strVal val="visible"/>
                                      </p:to>
                                    </p:set>
                                  </p:childTnLst>
                                </p:cTn>
                              </p:par>
                            </p:childTnLst>
                          </p:cTn>
                        </p:par>
                        <p:par>
                          <p:cTn id="25" fill="hold">
                            <p:stCondLst>
                              <p:cond delay="4300"/>
                            </p:stCondLst>
                            <p:childTnLst>
                              <p:par>
                                <p:cTn id="26" presetID="17" presetClass="entr" presetSubtype="1" fill="hold" nodeType="afterEffect">
                                  <p:stCondLst>
                                    <p:cond delay="500"/>
                                  </p:stCondLst>
                                  <p:childTnLst>
                                    <p:set>
                                      <p:cBhvr>
                                        <p:cTn id="27" dur="1" fill="hold">
                                          <p:stCondLst>
                                            <p:cond delay="0"/>
                                          </p:stCondLst>
                                        </p:cTn>
                                        <p:tgtEl>
                                          <p:spTgt spid="181254"/>
                                        </p:tgtEl>
                                        <p:attrNameLst>
                                          <p:attrName>style.visibility</p:attrName>
                                        </p:attrNameLst>
                                      </p:cBhvr>
                                      <p:to>
                                        <p:strVal val="visible"/>
                                      </p:to>
                                    </p:set>
                                    <p:anim calcmode="lin" valueType="num">
                                      <p:cBhvr>
                                        <p:cTn id="28" dur="500" fill="hold"/>
                                        <p:tgtEl>
                                          <p:spTgt spid="181254"/>
                                        </p:tgtEl>
                                        <p:attrNameLst>
                                          <p:attrName>ppt_x</p:attrName>
                                        </p:attrNameLst>
                                      </p:cBhvr>
                                      <p:tavLst>
                                        <p:tav tm="0">
                                          <p:val>
                                            <p:strVal val="#ppt_x"/>
                                          </p:val>
                                        </p:tav>
                                        <p:tav tm="100000">
                                          <p:val>
                                            <p:strVal val="#ppt_x"/>
                                          </p:val>
                                        </p:tav>
                                      </p:tavLst>
                                    </p:anim>
                                    <p:anim calcmode="lin" valueType="num">
                                      <p:cBhvr>
                                        <p:cTn id="29" dur="500" fill="hold"/>
                                        <p:tgtEl>
                                          <p:spTgt spid="181254"/>
                                        </p:tgtEl>
                                        <p:attrNameLst>
                                          <p:attrName>ppt_y</p:attrName>
                                        </p:attrNameLst>
                                      </p:cBhvr>
                                      <p:tavLst>
                                        <p:tav tm="0">
                                          <p:val>
                                            <p:strVal val="#ppt_y-#ppt_h/2"/>
                                          </p:val>
                                        </p:tav>
                                        <p:tav tm="100000">
                                          <p:val>
                                            <p:strVal val="#ppt_y"/>
                                          </p:val>
                                        </p:tav>
                                      </p:tavLst>
                                    </p:anim>
                                    <p:anim calcmode="lin" valueType="num">
                                      <p:cBhvr>
                                        <p:cTn id="30" dur="500" fill="hold"/>
                                        <p:tgtEl>
                                          <p:spTgt spid="181254"/>
                                        </p:tgtEl>
                                        <p:attrNameLst>
                                          <p:attrName>ppt_w</p:attrName>
                                        </p:attrNameLst>
                                      </p:cBhvr>
                                      <p:tavLst>
                                        <p:tav tm="0">
                                          <p:val>
                                            <p:strVal val="#ppt_w"/>
                                          </p:val>
                                        </p:tav>
                                        <p:tav tm="100000">
                                          <p:val>
                                            <p:strVal val="#ppt_w"/>
                                          </p:val>
                                        </p:tav>
                                      </p:tavLst>
                                    </p:anim>
                                    <p:anim calcmode="lin" valueType="num">
                                      <p:cBhvr>
                                        <p:cTn id="31" dur="500" fill="hold"/>
                                        <p:tgtEl>
                                          <p:spTgt spid="181254"/>
                                        </p:tgtEl>
                                        <p:attrNameLst>
                                          <p:attrName>ppt_h</p:attrName>
                                        </p:attrNameLst>
                                      </p:cBhvr>
                                      <p:tavLst>
                                        <p:tav tm="0">
                                          <p:val>
                                            <p:fltVal val="0"/>
                                          </p:val>
                                        </p:tav>
                                        <p:tav tm="100000">
                                          <p:val>
                                            <p:strVal val="#ppt_h"/>
                                          </p:val>
                                        </p:tav>
                                      </p:tavLst>
                                    </p:anim>
                                  </p:childTnLst>
                                </p:cTn>
                              </p:par>
                            </p:childTnLst>
                          </p:cTn>
                        </p:par>
                        <p:par>
                          <p:cTn id="32" fill="hold">
                            <p:stCondLst>
                              <p:cond delay="5300"/>
                            </p:stCondLst>
                            <p:childTnLst>
                              <p:par>
                                <p:cTn id="33" presetID="1" presetClass="entr" presetSubtype="0" fill="hold" grpId="0" nodeType="afterEffect">
                                  <p:stCondLst>
                                    <p:cond delay="300"/>
                                  </p:stCondLst>
                                  <p:childTnLst>
                                    <p:set>
                                      <p:cBhvr>
                                        <p:cTn id="34" dur="1" fill="hold">
                                          <p:stCondLst>
                                            <p:cond delay="499"/>
                                          </p:stCondLst>
                                        </p:cTn>
                                        <p:tgtEl>
                                          <p:spTgt spid="181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5" grpId="0" animBg="1"/>
      <p:bldP spid="181257" grpId="0" animBg="1"/>
      <p:bldP spid="181284"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183298" name="AutoShape 2"/>
          <p:cNvCxnSpPr>
            <a:cxnSpLocks noChangeShapeType="1"/>
            <a:stCxn id="183312" idx="3"/>
            <a:endCxn id="183314" idx="1"/>
          </p:cNvCxnSpPr>
          <p:nvPr/>
        </p:nvCxnSpPr>
        <p:spPr bwMode="auto">
          <a:xfrm>
            <a:off x="3581400" y="3225800"/>
            <a:ext cx="228600" cy="0"/>
          </a:xfrm>
          <a:prstGeom prst="straightConnector1">
            <a:avLst/>
          </a:prstGeom>
          <a:noFill/>
          <a:ln w="76200">
            <a:solidFill>
              <a:schemeClr val="tx1"/>
            </a:solidFill>
            <a:round/>
            <a:headEnd/>
            <a:tailEnd/>
          </a:ln>
          <a:effectLst/>
        </p:spPr>
      </p:cxnSp>
      <p:sp>
        <p:nvSpPr>
          <p:cNvPr id="183299" name="Oval 3"/>
          <p:cNvSpPr>
            <a:spLocks noChangeArrowheads="1"/>
          </p:cNvSpPr>
          <p:nvPr/>
        </p:nvSpPr>
        <p:spPr bwMode="auto">
          <a:xfrm>
            <a:off x="3810000" y="2667000"/>
            <a:ext cx="1524000" cy="1066800"/>
          </a:xfrm>
          <a:prstGeom prst="ellipse">
            <a:avLst/>
          </a:prstGeom>
          <a:solidFill>
            <a:srgbClr val="99FF66"/>
          </a:solidFill>
          <a:ln w="28575">
            <a:solidFill>
              <a:schemeClr val="tx1"/>
            </a:solidFill>
            <a:round/>
            <a:headEnd/>
            <a:tailEnd/>
          </a:ln>
          <a:effectLst/>
        </p:spPr>
        <p:txBody>
          <a:bodyPr wrap="none" anchor="ctr"/>
          <a:lstStyle/>
          <a:p>
            <a:endParaRPr lang="en-US"/>
          </a:p>
        </p:txBody>
      </p:sp>
      <p:sp>
        <p:nvSpPr>
          <p:cNvPr id="183300" name="Oval 4"/>
          <p:cNvSpPr>
            <a:spLocks noChangeArrowheads="1"/>
          </p:cNvSpPr>
          <p:nvPr/>
        </p:nvSpPr>
        <p:spPr bwMode="auto">
          <a:xfrm>
            <a:off x="2133600" y="2667000"/>
            <a:ext cx="1524000" cy="1066800"/>
          </a:xfrm>
          <a:prstGeom prst="ellipse">
            <a:avLst/>
          </a:prstGeom>
          <a:solidFill>
            <a:srgbClr val="99FF66"/>
          </a:solidFill>
          <a:ln w="28575">
            <a:solidFill>
              <a:schemeClr val="tx1"/>
            </a:solidFill>
            <a:round/>
            <a:headEnd/>
            <a:tailEnd/>
          </a:ln>
          <a:effectLst/>
        </p:spPr>
        <p:txBody>
          <a:bodyPr wrap="none" anchor="ctr"/>
          <a:lstStyle/>
          <a:p>
            <a:endParaRPr lang="en-US"/>
          </a:p>
        </p:txBody>
      </p:sp>
      <p:grpSp>
        <p:nvGrpSpPr>
          <p:cNvPr id="2" name="Group 5"/>
          <p:cNvGrpSpPr>
            <a:grpSpLocks/>
          </p:cNvGrpSpPr>
          <p:nvPr/>
        </p:nvGrpSpPr>
        <p:grpSpPr bwMode="auto">
          <a:xfrm>
            <a:off x="381000" y="2120900"/>
            <a:ext cx="8253413" cy="3441700"/>
            <a:chOff x="240" y="1336"/>
            <a:chExt cx="5199" cy="2168"/>
          </a:xfrm>
        </p:grpSpPr>
        <p:sp>
          <p:nvSpPr>
            <p:cNvPr id="183302" name="AutoShape 6"/>
            <p:cNvSpPr>
              <a:spLocks noChangeArrowheads="1"/>
            </p:cNvSpPr>
            <p:nvPr/>
          </p:nvSpPr>
          <p:spPr bwMode="auto">
            <a:xfrm>
              <a:off x="4272" y="2296"/>
              <a:ext cx="192" cy="384"/>
            </a:xfrm>
            <a:prstGeom prst="rightArrow">
              <a:avLst>
                <a:gd name="adj1" fmla="val 55556"/>
                <a:gd name="adj2" fmla="val 48435"/>
              </a:avLst>
            </a:prstGeom>
            <a:noFill/>
            <a:ln w="3175">
              <a:solidFill>
                <a:schemeClr val="folHlink"/>
              </a:solidFill>
              <a:miter lim="800000"/>
              <a:headEnd/>
              <a:tailEnd/>
            </a:ln>
            <a:effectLst/>
          </p:spPr>
          <p:txBody>
            <a:bodyPr wrap="none" anchor="ctr"/>
            <a:lstStyle/>
            <a:p>
              <a:endParaRPr lang="en-US"/>
            </a:p>
          </p:txBody>
        </p:sp>
        <p:sp>
          <p:nvSpPr>
            <p:cNvPr id="183303" name="Rectangle 7"/>
            <p:cNvSpPr>
              <a:spLocks noChangeArrowheads="1"/>
            </p:cNvSpPr>
            <p:nvPr/>
          </p:nvSpPr>
          <p:spPr bwMode="auto">
            <a:xfrm>
              <a:off x="4464" y="2056"/>
              <a:ext cx="912" cy="1200"/>
            </a:xfrm>
            <a:prstGeom prst="rect">
              <a:avLst/>
            </a:prstGeom>
            <a:noFill/>
            <a:ln w="12700">
              <a:solidFill>
                <a:schemeClr val="folHlink"/>
              </a:solidFill>
              <a:miter lim="800000"/>
              <a:headEnd/>
              <a:tailEnd/>
            </a:ln>
            <a:effectLst/>
          </p:spPr>
          <p:txBody>
            <a:bodyPr wrap="none" anchor="ctr"/>
            <a:lstStyle/>
            <a:p>
              <a:pPr algn="ctr"/>
              <a:endParaRPr lang="en-US" sz="1800" b="1">
                <a:solidFill>
                  <a:schemeClr val="folHlink"/>
                </a:solidFill>
              </a:endParaRPr>
            </a:p>
          </p:txBody>
        </p:sp>
        <p:sp>
          <p:nvSpPr>
            <p:cNvPr id="183304" name="Rectangle 8" descr="White marble"/>
            <p:cNvSpPr>
              <a:spLocks noChangeArrowheads="1"/>
            </p:cNvSpPr>
            <p:nvPr/>
          </p:nvSpPr>
          <p:spPr bwMode="auto">
            <a:xfrm>
              <a:off x="1296" y="1336"/>
              <a:ext cx="2976" cy="2112"/>
            </a:xfrm>
            <a:prstGeom prst="rect">
              <a:avLst/>
            </a:prstGeom>
            <a:noFill/>
            <a:ln w="12700">
              <a:solidFill>
                <a:schemeClr val="folHlink"/>
              </a:solidFill>
              <a:miter lim="800000"/>
              <a:headEnd/>
              <a:tailEnd/>
            </a:ln>
            <a:effectLst/>
          </p:spPr>
          <p:txBody>
            <a:bodyPr wrap="none" anchor="ctr"/>
            <a:lstStyle/>
            <a:p>
              <a:pPr algn="ctr"/>
              <a:endParaRPr lang="en-US" b="1">
                <a:solidFill>
                  <a:schemeClr val="folHlink"/>
                </a:solidFill>
              </a:endParaRPr>
            </a:p>
          </p:txBody>
        </p:sp>
        <p:sp>
          <p:nvSpPr>
            <p:cNvPr id="183305" name="Oval 9"/>
            <p:cNvSpPr>
              <a:spLocks noChangeArrowheads="1"/>
            </p:cNvSpPr>
            <p:nvPr/>
          </p:nvSpPr>
          <p:spPr bwMode="auto">
            <a:xfrm>
              <a:off x="3408" y="2152"/>
              <a:ext cx="864" cy="672"/>
            </a:xfrm>
            <a:prstGeom prst="ellipse">
              <a:avLst/>
            </a:prstGeom>
            <a:noFill/>
            <a:ln w="12700">
              <a:solidFill>
                <a:schemeClr val="folHlink"/>
              </a:solidFill>
              <a:round/>
              <a:headEnd/>
              <a:tailEnd/>
            </a:ln>
            <a:effectLst/>
          </p:spPr>
          <p:txBody>
            <a:bodyPr wrap="none" anchor="ctr"/>
            <a:lstStyle/>
            <a:p>
              <a:pPr algn="ctr">
                <a:lnSpc>
                  <a:spcPct val="90000"/>
                </a:lnSpc>
              </a:pPr>
              <a:r>
                <a:rPr lang="en-US" sz="2000">
                  <a:solidFill>
                    <a:schemeClr val="folHlink"/>
                  </a:solidFill>
                </a:rPr>
                <a:t>Sufficient</a:t>
              </a:r>
            </a:p>
            <a:p>
              <a:pPr algn="ctr">
                <a:lnSpc>
                  <a:spcPct val="90000"/>
                </a:lnSpc>
              </a:pPr>
              <a:r>
                <a:rPr lang="en-US" sz="2000">
                  <a:solidFill>
                    <a:schemeClr val="folHlink"/>
                  </a:solidFill>
                </a:rPr>
                <a:t>Retention</a:t>
              </a:r>
            </a:p>
          </p:txBody>
        </p:sp>
        <p:sp>
          <p:nvSpPr>
            <p:cNvPr id="183306" name="Text Box 10"/>
            <p:cNvSpPr txBox="1">
              <a:spLocks noChangeArrowheads="1"/>
            </p:cNvSpPr>
            <p:nvPr/>
          </p:nvSpPr>
          <p:spPr bwMode="auto">
            <a:xfrm>
              <a:off x="1344" y="1420"/>
              <a:ext cx="1008"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Engagement</a:t>
              </a:r>
            </a:p>
          </p:txBody>
        </p:sp>
        <p:sp>
          <p:nvSpPr>
            <p:cNvPr id="183307" name="Text Box 11"/>
            <p:cNvSpPr txBox="1">
              <a:spLocks noChangeArrowheads="1"/>
            </p:cNvSpPr>
            <p:nvPr/>
          </p:nvSpPr>
          <p:spPr bwMode="auto">
            <a:xfrm>
              <a:off x="2448" y="1420"/>
              <a:ext cx="816"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Recovery</a:t>
              </a:r>
            </a:p>
          </p:txBody>
        </p:sp>
        <p:sp>
          <p:nvSpPr>
            <p:cNvPr id="183308" name="Text Box 12"/>
            <p:cNvSpPr txBox="1">
              <a:spLocks noChangeArrowheads="1"/>
            </p:cNvSpPr>
            <p:nvPr/>
          </p:nvSpPr>
          <p:spPr bwMode="auto">
            <a:xfrm>
              <a:off x="4329" y="3254"/>
              <a:ext cx="1110" cy="250"/>
            </a:xfrm>
            <a:prstGeom prst="rect">
              <a:avLst/>
            </a:prstGeom>
            <a:noFill/>
            <a:ln w="9525">
              <a:noFill/>
              <a:miter lim="800000"/>
              <a:headEnd/>
              <a:tailEnd/>
            </a:ln>
            <a:effectLst/>
          </p:spPr>
          <p:txBody>
            <a:bodyPr wrap="none">
              <a:spAutoFit/>
            </a:bodyPr>
            <a:lstStyle/>
            <a:p>
              <a:r>
                <a:rPr lang="en-US" sz="2000">
                  <a:solidFill>
                    <a:schemeClr val="folHlink"/>
                  </a:solidFill>
                </a:rPr>
                <a:t>Posttreatment</a:t>
              </a:r>
            </a:p>
          </p:txBody>
        </p:sp>
        <p:sp>
          <p:nvSpPr>
            <p:cNvPr id="183309" name="Oval 13"/>
            <p:cNvSpPr>
              <a:spLocks noChangeArrowheads="1"/>
            </p:cNvSpPr>
            <p:nvPr/>
          </p:nvSpPr>
          <p:spPr bwMode="auto">
            <a:xfrm>
              <a:off x="4512" y="2152"/>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Drug</a:t>
              </a:r>
            </a:p>
            <a:p>
              <a:pPr algn="ctr">
                <a:lnSpc>
                  <a:spcPct val="80000"/>
                </a:lnSpc>
              </a:pPr>
              <a:r>
                <a:rPr lang="en-US" sz="1600" b="1">
                  <a:solidFill>
                    <a:schemeClr val="folHlink"/>
                  </a:solidFill>
                </a:rPr>
                <a:t>Use</a:t>
              </a:r>
            </a:p>
          </p:txBody>
        </p:sp>
        <p:sp>
          <p:nvSpPr>
            <p:cNvPr id="183310" name="Oval 14"/>
            <p:cNvSpPr>
              <a:spLocks noChangeArrowheads="1"/>
            </p:cNvSpPr>
            <p:nvPr/>
          </p:nvSpPr>
          <p:spPr bwMode="auto">
            <a:xfrm>
              <a:off x="4512" y="2488"/>
              <a:ext cx="816" cy="336"/>
            </a:xfrm>
            <a:prstGeom prst="ellipse">
              <a:avLst/>
            </a:prstGeom>
            <a:noFill/>
            <a:ln w="12700">
              <a:solidFill>
                <a:schemeClr val="folHlink"/>
              </a:solidFill>
              <a:round/>
              <a:headEnd/>
              <a:tailEnd/>
            </a:ln>
            <a:effectLst/>
          </p:spPr>
          <p:txBody>
            <a:bodyPr wrap="none" anchor="ctr"/>
            <a:lstStyle/>
            <a:p>
              <a:pPr algn="ctr"/>
              <a:r>
                <a:rPr lang="en-US" sz="1600" b="1">
                  <a:solidFill>
                    <a:schemeClr val="folHlink"/>
                  </a:solidFill>
                </a:rPr>
                <a:t>Crime</a:t>
              </a:r>
            </a:p>
          </p:txBody>
        </p:sp>
        <p:sp>
          <p:nvSpPr>
            <p:cNvPr id="183311" name="Oval 15"/>
            <p:cNvSpPr>
              <a:spLocks noChangeArrowheads="1"/>
            </p:cNvSpPr>
            <p:nvPr/>
          </p:nvSpPr>
          <p:spPr bwMode="auto">
            <a:xfrm>
              <a:off x="4512" y="2824"/>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Social</a:t>
              </a:r>
            </a:p>
            <a:p>
              <a:pPr algn="ctr">
                <a:lnSpc>
                  <a:spcPct val="80000"/>
                </a:lnSpc>
              </a:pPr>
              <a:r>
                <a:rPr lang="en-US" sz="1600" b="1">
                  <a:solidFill>
                    <a:schemeClr val="folHlink"/>
                  </a:solidFill>
                </a:rPr>
                <a:t>Relations</a:t>
              </a:r>
            </a:p>
          </p:txBody>
        </p:sp>
        <p:sp>
          <p:nvSpPr>
            <p:cNvPr id="183312" name="Rectangle 16"/>
            <p:cNvSpPr>
              <a:spLocks noChangeArrowheads="1"/>
            </p:cNvSpPr>
            <p:nvPr/>
          </p:nvSpPr>
          <p:spPr bwMode="auto">
            <a:xfrm>
              <a:off x="1392" y="1768"/>
              <a:ext cx="864" cy="528"/>
            </a:xfrm>
            <a:prstGeom prst="rect">
              <a:avLst/>
            </a:prstGeom>
            <a:noFill/>
            <a:ln w="12700">
              <a:solidFill>
                <a:schemeClr val="folHlink"/>
              </a:solidFill>
              <a:miter lim="800000"/>
              <a:headEnd/>
              <a:tailEnd/>
            </a:ln>
            <a:effectLst/>
          </p:spPr>
          <p:txBody>
            <a:bodyPr wrap="none" anchor="ctr"/>
            <a:lstStyle/>
            <a:p>
              <a:pPr algn="ctr"/>
              <a:r>
                <a:rPr lang="en-US" sz="1800">
                  <a:solidFill>
                    <a:schemeClr val="accent2"/>
                  </a:solidFill>
                </a:rPr>
                <a:t>Program</a:t>
              </a:r>
            </a:p>
            <a:p>
              <a:pPr algn="ctr"/>
              <a:r>
                <a:rPr lang="en-US" sz="1800">
                  <a:solidFill>
                    <a:schemeClr val="accent2"/>
                  </a:solidFill>
                </a:rPr>
                <a:t>Participation</a:t>
              </a:r>
            </a:p>
          </p:txBody>
        </p:sp>
        <p:sp>
          <p:nvSpPr>
            <p:cNvPr id="183313" name="Rectangle 17"/>
            <p:cNvSpPr>
              <a:spLocks noChangeArrowheads="1"/>
            </p:cNvSpPr>
            <p:nvPr/>
          </p:nvSpPr>
          <p:spPr bwMode="auto">
            <a:xfrm>
              <a:off x="1392" y="2680"/>
              <a:ext cx="864"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Therapeutic</a:t>
              </a:r>
            </a:p>
            <a:p>
              <a:pPr algn="ctr"/>
              <a:r>
                <a:rPr lang="en-US" sz="1800">
                  <a:solidFill>
                    <a:schemeClr val="folHlink"/>
                  </a:solidFill>
                </a:rPr>
                <a:t>Relationship</a:t>
              </a:r>
            </a:p>
          </p:txBody>
        </p:sp>
        <p:sp>
          <p:nvSpPr>
            <p:cNvPr id="183314" name="Rectangle 18"/>
            <p:cNvSpPr>
              <a:spLocks noChangeArrowheads="1"/>
            </p:cNvSpPr>
            <p:nvPr/>
          </p:nvSpPr>
          <p:spPr bwMode="auto">
            <a:xfrm>
              <a:off x="2400" y="1768"/>
              <a:ext cx="960" cy="528"/>
            </a:xfrm>
            <a:prstGeom prst="rect">
              <a:avLst/>
            </a:prstGeom>
            <a:noFill/>
            <a:ln w="12700">
              <a:solidFill>
                <a:schemeClr val="folHlink"/>
              </a:solidFill>
              <a:miter lim="800000"/>
              <a:headEnd/>
              <a:tailEnd/>
            </a:ln>
            <a:effectLst/>
          </p:spPr>
          <p:txBody>
            <a:bodyPr wrap="none" anchor="ctr"/>
            <a:lstStyle/>
            <a:p>
              <a:pPr algn="ctr"/>
              <a:r>
                <a:rPr lang="en-US" sz="1800">
                  <a:solidFill>
                    <a:schemeClr val="accent2"/>
                  </a:solidFill>
                </a:rPr>
                <a:t>Behavioral</a:t>
              </a:r>
            </a:p>
            <a:p>
              <a:pPr algn="ctr"/>
              <a:r>
                <a:rPr lang="en-US" sz="1800">
                  <a:solidFill>
                    <a:schemeClr val="accent2"/>
                  </a:solidFill>
                </a:rPr>
                <a:t>Change</a:t>
              </a:r>
            </a:p>
          </p:txBody>
        </p:sp>
        <p:sp>
          <p:nvSpPr>
            <p:cNvPr id="183315" name="Rectangle 19"/>
            <p:cNvSpPr>
              <a:spLocks noChangeArrowheads="1"/>
            </p:cNvSpPr>
            <p:nvPr/>
          </p:nvSpPr>
          <p:spPr bwMode="auto">
            <a:xfrm>
              <a:off x="2400" y="2680"/>
              <a:ext cx="963"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Psycho-Social</a:t>
              </a:r>
            </a:p>
            <a:p>
              <a:pPr algn="ctr"/>
              <a:r>
                <a:rPr lang="en-US" sz="1800">
                  <a:solidFill>
                    <a:schemeClr val="folHlink"/>
                  </a:solidFill>
                </a:rPr>
                <a:t>Change</a:t>
              </a:r>
            </a:p>
          </p:txBody>
        </p:sp>
        <p:sp>
          <p:nvSpPr>
            <p:cNvPr id="183316" name="Line 20"/>
            <p:cNvSpPr>
              <a:spLocks noChangeShapeType="1"/>
            </p:cNvSpPr>
            <p:nvPr/>
          </p:nvSpPr>
          <p:spPr bwMode="auto">
            <a:xfrm>
              <a:off x="1112" y="1960"/>
              <a:ext cx="184" cy="0"/>
            </a:xfrm>
            <a:prstGeom prst="line">
              <a:avLst/>
            </a:prstGeom>
            <a:noFill/>
            <a:ln w="38100">
              <a:solidFill>
                <a:schemeClr val="folHlink"/>
              </a:solidFill>
              <a:round/>
              <a:headEnd/>
              <a:tailEnd type="triangle" w="med" len="med"/>
            </a:ln>
            <a:effectLst/>
          </p:spPr>
          <p:txBody>
            <a:bodyPr wrap="none" anchor="ctr"/>
            <a:lstStyle/>
            <a:p>
              <a:endParaRPr lang="en-US"/>
            </a:p>
          </p:txBody>
        </p:sp>
        <p:sp>
          <p:nvSpPr>
            <p:cNvPr id="183317" name="Oval 21"/>
            <p:cNvSpPr>
              <a:spLocks noChangeArrowheads="1"/>
            </p:cNvSpPr>
            <p:nvPr/>
          </p:nvSpPr>
          <p:spPr bwMode="auto">
            <a:xfrm>
              <a:off x="240" y="1672"/>
              <a:ext cx="872" cy="576"/>
            </a:xfrm>
            <a:prstGeom prst="ellipse">
              <a:avLst/>
            </a:prstGeom>
            <a:noFill/>
            <a:ln w="12700">
              <a:solidFill>
                <a:schemeClr val="folHlink"/>
              </a:solidFill>
              <a:round/>
              <a:headEnd/>
              <a:tailEnd/>
            </a:ln>
            <a:effectLst/>
          </p:spPr>
          <p:txBody>
            <a:bodyPr wrap="none" anchor="ctr"/>
            <a:lstStyle/>
            <a:p>
              <a:pPr algn="ctr">
                <a:lnSpc>
                  <a:spcPct val="80000"/>
                </a:lnSpc>
              </a:pPr>
              <a:r>
                <a:rPr lang="en-US" sz="1800">
                  <a:solidFill>
                    <a:schemeClr val="folHlink"/>
                  </a:solidFill>
                </a:rPr>
                <a:t>Patient</a:t>
              </a:r>
            </a:p>
            <a:p>
              <a:pPr algn="ctr">
                <a:lnSpc>
                  <a:spcPct val="80000"/>
                </a:lnSpc>
              </a:pPr>
              <a:r>
                <a:rPr lang="en-US" sz="1800">
                  <a:solidFill>
                    <a:schemeClr val="folHlink"/>
                  </a:solidFill>
                </a:rPr>
                <a:t>Attributes</a:t>
              </a:r>
            </a:p>
            <a:p>
              <a:pPr algn="ctr">
                <a:lnSpc>
                  <a:spcPct val="80000"/>
                </a:lnSpc>
              </a:pPr>
              <a:r>
                <a:rPr lang="en-US" sz="1800">
                  <a:solidFill>
                    <a:schemeClr val="folHlink"/>
                  </a:solidFill>
                </a:rPr>
                <a:t>at Intake</a:t>
              </a:r>
              <a:endParaRPr lang="en-US" sz="2800">
                <a:solidFill>
                  <a:schemeClr val="folHlink"/>
                </a:solidFill>
              </a:endParaRPr>
            </a:p>
          </p:txBody>
        </p:sp>
        <p:sp>
          <p:nvSpPr>
            <p:cNvPr id="183318" name="Oval 22"/>
            <p:cNvSpPr>
              <a:spLocks noChangeArrowheads="1"/>
            </p:cNvSpPr>
            <p:nvPr/>
          </p:nvSpPr>
          <p:spPr bwMode="auto">
            <a:xfrm>
              <a:off x="424"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3319" name="Oval 23"/>
            <p:cNvSpPr>
              <a:spLocks noChangeArrowheads="1"/>
            </p:cNvSpPr>
            <p:nvPr/>
          </p:nvSpPr>
          <p:spPr bwMode="auto">
            <a:xfrm>
              <a:off x="699"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3320" name="Oval 24"/>
            <p:cNvSpPr>
              <a:spLocks noChangeArrowheads="1"/>
            </p:cNvSpPr>
            <p:nvPr/>
          </p:nvSpPr>
          <p:spPr bwMode="auto">
            <a:xfrm>
              <a:off x="240"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3321" name="Oval 25"/>
            <p:cNvSpPr>
              <a:spLocks noChangeArrowheads="1"/>
            </p:cNvSpPr>
            <p:nvPr/>
          </p:nvSpPr>
          <p:spPr bwMode="auto">
            <a:xfrm>
              <a:off x="883"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3322" name="Oval 26"/>
            <p:cNvSpPr>
              <a:spLocks noChangeArrowheads="1"/>
            </p:cNvSpPr>
            <p:nvPr/>
          </p:nvSpPr>
          <p:spPr bwMode="auto">
            <a:xfrm>
              <a:off x="469" y="1480"/>
              <a:ext cx="414" cy="144"/>
            </a:xfrm>
            <a:prstGeom prst="ellipse">
              <a:avLst/>
            </a:prstGeom>
            <a:noFill/>
            <a:ln w="12700">
              <a:solidFill>
                <a:schemeClr val="folHlink"/>
              </a:solidFill>
              <a:round/>
              <a:headEnd/>
              <a:tailEnd/>
            </a:ln>
            <a:effectLst/>
          </p:spPr>
          <p:txBody>
            <a:bodyPr wrap="none" anchor="ctr"/>
            <a:lstStyle/>
            <a:p>
              <a:pPr algn="ctr"/>
              <a:r>
                <a:rPr lang="en-US" sz="1400">
                  <a:solidFill>
                    <a:schemeClr val="folHlink"/>
                  </a:solidFill>
                </a:rPr>
                <a:t>Motiv</a:t>
              </a:r>
            </a:p>
          </p:txBody>
        </p:sp>
        <p:cxnSp>
          <p:nvCxnSpPr>
            <p:cNvPr id="183323" name="AutoShape 27"/>
            <p:cNvCxnSpPr>
              <a:cxnSpLocks noChangeShapeType="1"/>
              <a:stCxn id="183322" idx="4"/>
              <a:endCxn id="183317" idx="0"/>
            </p:cNvCxnSpPr>
            <p:nvPr/>
          </p:nvCxnSpPr>
          <p:spPr bwMode="auto">
            <a:xfrm>
              <a:off x="676" y="1624"/>
              <a:ext cx="0" cy="48"/>
            </a:xfrm>
            <a:prstGeom prst="straightConnector1">
              <a:avLst/>
            </a:prstGeom>
            <a:noFill/>
            <a:ln w="28575">
              <a:solidFill>
                <a:schemeClr val="folHlink"/>
              </a:solidFill>
              <a:round/>
              <a:headEnd/>
              <a:tailEnd/>
            </a:ln>
            <a:effectLst/>
          </p:spPr>
        </p:cxnSp>
        <p:sp>
          <p:nvSpPr>
            <p:cNvPr id="183324" name="AutoShape 28"/>
            <p:cNvSpPr>
              <a:spLocks noChangeArrowheads="1"/>
            </p:cNvSpPr>
            <p:nvPr/>
          </p:nvSpPr>
          <p:spPr bwMode="auto">
            <a:xfrm>
              <a:off x="1728"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sp>
          <p:nvSpPr>
            <p:cNvPr id="183325" name="AutoShape 29"/>
            <p:cNvSpPr>
              <a:spLocks noChangeArrowheads="1"/>
            </p:cNvSpPr>
            <p:nvPr/>
          </p:nvSpPr>
          <p:spPr bwMode="auto">
            <a:xfrm>
              <a:off x="2784"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grpSp>
      <p:sp>
        <p:nvSpPr>
          <p:cNvPr id="183326" name="Rectangle 30"/>
          <p:cNvSpPr>
            <a:spLocks noGrp="1" noChangeArrowheads="1"/>
          </p:cNvSpPr>
          <p:nvPr>
            <p:ph type="title"/>
          </p:nvPr>
        </p:nvSpPr>
        <p:spPr>
          <a:xfrm>
            <a:off x="0" y="228600"/>
            <a:ext cx="9144000" cy="1295400"/>
          </a:xfrm>
          <a:noFill/>
          <a:ln/>
        </p:spPr>
        <p:txBody>
          <a:bodyPr/>
          <a:lstStyle/>
          <a:p>
            <a:pPr algn="ctr">
              <a:lnSpc>
                <a:spcPct val="80000"/>
              </a:lnSpc>
            </a:pPr>
            <a:r>
              <a:rPr lang="en-US" b="1" dirty="0"/>
              <a:t>Contingency Management</a:t>
            </a:r>
            <a:br>
              <a:rPr lang="en-US" b="1" dirty="0"/>
            </a:br>
            <a:r>
              <a:rPr lang="en-US" sz="1600" b="1" dirty="0"/>
              <a:t/>
            </a:r>
            <a:br>
              <a:rPr lang="en-US" sz="1600" b="1" dirty="0"/>
            </a:br>
            <a:r>
              <a:rPr lang="en-US" sz="3600" b="1" dirty="0"/>
              <a:t>(Token Rewards)</a:t>
            </a:r>
          </a:p>
        </p:txBody>
      </p:sp>
      <p:sp>
        <p:nvSpPr>
          <p:cNvPr id="183327" name="AutoShape 31"/>
          <p:cNvSpPr>
            <a:spLocks noChangeArrowheads="1"/>
          </p:cNvSpPr>
          <p:nvPr/>
        </p:nvSpPr>
        <p:spPr bwMode="auto">
          <a:xfrm>
            <a:off x="990600" y="1295400"/>
            <a:ext cx="1066800" cy="2133600"/>
          </a:xfrm>
          <a:prstGeom prst="curvedRightArrow">
            <a:avLst>
              <a:gd name="adj1" fmla="val 17093"/>
              <a:gd name="adj2" fmla="val 58333"/>
              <a:gd name="adj3" fmla="val 48028"/>
            </a:avLst>
          </a:prstGeom>
          <a:solidFill>
            <a:srgbClr val="99FF66"/>
          </a:solidFill>
          <a:ln w="28575">
            <a:solidFill>
              <a:schemeClr val="tx1"/>
            </a:solidFill>
            <a:miter lim="800000"/>
            <a:headEnd/>
            <a:tailEnd/>
          </a:ln>
          <a:effectLst/>
        </p:spPr>
        <p:txBody>
          <a:bodyPr wrap="none" anchor="ctr"/>
          <a:lstStyle/>
          <a:p>
            <a:endParaRPr lang="en-US"/>
          </a:p>
        </p:txBody>
      </p:sp>
      <p:sp>
        <p:nvSpPr>
          <p:cNvPr id="183328" name="Text Box 32"/>
          <p:cNvSpPr txBox="1">
            <a:spLocks noChangeArrowheads="1"/>
          </p:cNvSpPr>
          <p:nvPr/>
        </p:nvSpPr>
        <p:spPr bwMode="auto">
          <a:xfrm>
            <a:off x="152400" y="5791200"/>
            <a:ext cx="8991600" cy="336550"/>
          </a:xfrm>
          <a:prstGeom prst="rect">
            <a:avLst/>
          </a:prstGeom>
          <a:noFill/>
          <a:ln w="9525">
            <a:noFill/>
            <a:miter lim="800000"/>
            <a:headEnd/>
            <a:tailEnd/>
          </a:ln>
          <a:effectLst/>
        </p:spPr>
        <p:txBody>
          <a:bodyPr>
            <a:spAutoFit/>
          </a:bodyPr>
          <a:lstStyle/>
          <a:p>
            <a:pPr algn="ctr"/>
            <a:r>
              <a:rPr lang="en-US" sz="1600" dirty="0"/>
              <a:t>Rowan-</a:t>
            </a:r>
            <a:r>
              <a:rPr lang="en-US" sz="1600" dirty="0" err="1"/>
              <a:t>Szal</a:t>
            </a:r>
            <a:r>
              <a:rPr lang="en-US" sz="1600" dirty="0"/>
              <a:t> </a:t>
            </a:r>
            <a:r>
              <a:rPr lang="en-US" sz="1400" dirty="0"/>
              <a:t>et al.,</a:t>
            </a:r>
            <a:r>
              <a:rPr lang="en-US" sz="1600" dirty="0"/>
              <a:t> 1994 (</a:t>
            </a:r>
            <a:r>
              <a:rPr lang="en-US" sz="1600" u="sng" dirty="0"/>
              <a:t>JSAT</a:t>
            </a:r>
            <a:r>
              <a:rPr lang="en-US" sz="1600" dirty="0"/>
              <a:t>); 1997 (</a:t>
            </a:r>
            <a:r>
              <a:rPr lang="en-US" sz="1600" u="sng" dirty="0"/>
              <a:t>JMA</a:t>
            </a:r>
            <a:r>
              <a:rPr lang="en-US" sz="1600" dirty="0"/>
              <a:t>); Griffith, Rowan-</a:t>
            </a:r>
            <a:r>
              <a:rPr lang="en-US" sz="1600" dirty="0" err="1"/>
              <a:t>Szal</a:t>
            </a:r>
            <a:r>
              <a:rPr lang="en-US" sz="1600" dirty="0"/>
              <a:t> </a:t>
            </a:r>
            <a:r>
              <a:rPr lang="en-US" sz="1400" dirty="0"/>
              <a:t>et al.</a:t>
            </a:r>
            <a:r>
              <a:rPr lang="en-US" sz="1600" dirty="0"/>
              <a:t>, 2000 (</a:t>
            </a:r>
            <a:r>
              <a:rPr lang="en-US" sz="1600" u="sng" dirty="0"/>
              <a:t>DAD</a:t>
            </a:r>
            <a:r>
              <a:rPr lang="en-US" sz="1600" dirty="0"/>
              <a:t>)</a:t>
            </a:r>
          </a:p>
        </p:txBody>
      </p:sp>
      <p:sp>
        <p:nvSpPr>
          <p:cNvPr id="33" name="Rectangle 32"/>
          <p:cNvSpPr/>
          <p:nvPr/>
        </p:nvSpPr>
        <p:spPr>
          <a:xfrm>
            <a:off x="2453471" y="3244334"/>
            <a:ext cx="4237057" cy="369332"/>
          </a:xfrm>
          <a:prstGeom prst="rect">
            <a:avLst/>
          </a:prstGeom>
        </p:spPr>
        <p:txBody>
          <a:bodyPr wrap="none">
            <a:spAutoFit/>
          </a:bodyPr>
          <a:lstStyle/>
          <a:p>
            <a:pPr eaLnBrk="1" hangingPunct="1">
              <a:spcBef>
                <a:spcPct val="30000"/>
              </a:spcBef>
              <a:defRPr/>
            </a:pPr>
            <a:r>
              <a:rPr lang="en-US" dirty="0" smtClean="0"/>
              <a:t>Explain treatment components, practice</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1000"/>
                                  </p:stCondLst>
                                  <p:childTnLst>
                                    <p:set>
                                      <p:cBhvr>
                                        <p:cTn id="6" dur="1" fill="hold">
                                          <p:stCondLst>
                                            <p:cond delay="0"/>
                                          </p:stCondLst>
                                        </p:cTn>
                                        <p:tgtEl>
                                          <p:spTgt spid="183327"/>
                                        </p:tgtEl>
                                        <p:attrNameLst>
                                          <p:attrName>style.visibility</p:attrName>
                                        </p:attrNameLst>
                                      </p:cBhvr>
                                      <p:to>
                                        <p:strVal val="visible"/>
                                      </p:to>
                                    </p:set>
                                    <p:anim calcmode="lin" valueType="num">
                                      <p:cBhvr>
                                        <p:cTn id="7" dur="500" fill="hold"/>
                                        <p:tgtEl>
                                          <p:spTgt spid="183327"/>
                                        </p:tgtEl>
                                        <p:attrNameLst>
                                          <p:attrName>ppt_x</p:attrName>
                                        </p:attrNameLst>
                                      </p:cBhvr>
                                      <p:tavLst>
                                        <p:tav tm="0">
                                          <p:val>
                                            <p:strVal val="#ppt_x"/>
                                          </p:val>
                                        </p:tav>
                                        <p:tav tm="100000">
                                          <p:val>
                                            <p:strVal val="#ppt_x"/>
                                          </p:val>
                                        </p:tav>
                                      </p:tavLst>
                                    </p:anim>
                                    <p:anim calcmode="lin" valueType="num">
                                      <p:cBhvr>
                                        <p:cTn id="8" dur="500" fill="hold"/>
                                        <p:tgtEl>
                                          <p:spTgt spid="183327"/>
                                        </p:tgtEl>
                                        <p:attrNameLst>
                                          <p:attrName>ppt_y</p:attrName>
                                        </p:attrNameLst>
                                      </p:cBhvr>
                                      <p:tavLst>
                                        <p:tav tm="0">
                                          <p:val>
                                            <p:strVal val="#ppt_y-#ppt_h/2"/>
                                          </p:val>
                                        </p:tav>
                                        <p:tav tm="100000">
                                          <p:val>
                                            <p:strVal val="#ppt_y"/>
                                          </p:val>
                                        </p:tav>
                                      </p:tavLst>
                                    </p:anim>
                                    <p:anim calcmode="lin" valueType="num">
                                      <p:cBhvr>
                                        <p:cTn id="9" dur="500" fill="hold"/>
                                        <p:tgtEl>
                                          <p:spTgt spid="183327"/>
                                        </p:tgtEl>
                                        <p:attrNameLst>
                                          <p:attrName>ppt_w</p:attrName>
                                        </p:attrNameLst>
                                      </p:cBhvr>
                                      <p:tavLst>
                                        <p:tav tm="0">
                                          <p:val>
                                            <p:strVal val="#ppt_w"/>
                                          </p:val>
                                        </p:tav>
                                        <p:tav tm="100000">
                                          <p:val>
                                            <p:strVal val="#ppt_w"/>
                                          </p:val>
                                        </p:tav>
                                      </p:tavLst>
                                    </p:anim>
                                    <p:anim calcmode="lin" valueType="num">
                                      <p:cBhvr>
                                        <p:cTn id="10" dur="500" fill="hold"/>
                                        <p:tgtEl>
                                          <p:spTgt spid="183327"/>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9" presetClass="entr" presetSubtype="0" fill="hold" grpId="0" nodeType="afterEffect">
                                  <p:stCondLst>
                                    <p:cond delay="1000"/>
                                  </p:stCondLst>
                                  <p:childTnLst>
                                    <p:set>
                                      <p:cBhvr>
                                        <p:cTn id="13" dur="1" fill="hold">
                                          <p:stCondLst>
                                            <p:cond delay="0"/>
                                          </p:stCondLst>
                                        </p:cTn>
                                        <p:tgtEl>
                                          <p:spTgt spid="183300"/>
                                        </p:tgtEl>
                                        <p:attrNameLst>
                                          <p:attrName>style.visibility</p:attrName>
                                        </p:attrNameLst>
                                      </p:cBhvr>
                                      <p:to>
                                        <p:strVal val="visible"/>
                                      </p:to>
                                    </p:set>
                                    <p:animEffect transition="in" filter="dissolve">
                                      <p:cBhvr>
                                        <p:cTn id="14" dur="500"/>
                                        <p:tgtEl>
                                          <p:spTgt spid="183300"/>
                                        </p:tgtEl>
                                      </p:cBhvr>
                                    </p:animEffect>
                                  </p:childTnLst>
                                </p:cTn>
                              </p:par>
                            </p:childTnLst>
                          </p:cTn>
                        </p:par>
                        <p:par>
                          <p:cTn id="15" fill="hold">
                            <p:stCondLst>
                              <p:cond delay="3000"/>
                            </p:stCondLst>
                            <p:childTnLst>
                              <p:par>
                                <p:cTn id="16" presetID="22" presetClass="entr" presetSubtype="8" fill="hold" nodeType="afterEffect">
                                  <p:stCondLst>
                                    <p:cond delay="500"/>
                                  </p:stCondLst>
                                  <p:childTnLst>
                                    <p:set>
                                      <p:cBhvr>
                                        <p:cTn id="17" dur="1" fill="hold">
                                          <p:stCondLst>
                                            <p:cond delay="0"/>
                                          </p:stCondLst>
                                        </p:cTn>
                                        <p:tgtEl>
                                          <p:spTgt spid="183298"/>
                                        </p:tgtEl>
                                        <p:attrNameLst>
                                          <p:attrName>style.visibility</p:attrName>
                                        </p:attrNameLst>
                                      </p:cBhvr>
                                      <p:to>
                                        <p:strVal val="visible"/>
                                      </p:to>
                                    </p:set>
                                    <p:animEffect transition="in" filter="wipe(left)">
                                      <p:cBhvr>
                                        <p:cTn id="18" dur="500"/>
                                        <p:tgtEl>
                                          <p:spTgt spid="183298"/>
                                        </p:tgtEl>
                                      </p:cBhvr>
                                    </p:animEffect>
                                  </p:childTnLst>
                                </p:cTn>
                              </p:par>
                            </p:childTnLst>
                          </p:cTn>
                        </p:par>
                        <p:par>
                          <p:cTn id="19" fill="hold">
                            <p:stCondLst>
                              <p:cond delay="4000"/>
                            </p:stCondLst>
                            <p:childTnLst>
                              <p:par>
                                <p:cTn id="20" presetID="1" presetClass="entr" presetSubtype="0" fill="hold" grpId="0" nodeType="afterEffect">
                                  <p:stCondLst>
                                    <p:cond delay="100"/>
                                  </p:stCondLst>
                                  <p:childTnLst>
                                    <p:set>
                                      <p:cBhvr>
                                        <p:cTn id="21" dur="1" fill="hold">
                                          <p:stCondLst>
                                            <p:cond delay="499"/>
                                          </p:stCondLst>
                                        </p:cTn>
                                        <p:tgtEl>
                                          <p:spTgt spid="183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animBg="1"/>
      <p:bldP spid="183300" grpId="0" animBg="1"/>
      <p:bldP spid="183327"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Oval 2"/>
          <p:cNvSpPr>
            <a:spLocks noChangeArrowheads="1"/>
          </p:cNvSpPr>
          <p:nvPr/>
        </p:nvSpPr>
        <p:spPr bwMode="auto">
          <a:xfrm>
            <a:off x="7086600" y="1828800"/>
            <a:ext cx="1524000" cy="1371600"/>
          </a:xfrm>
          <a:prstGeom prst="ellipse">
            <a:avLst/>
          </a:prstGeom>
          <a:solidFill>
            <a:srgbClr val="90DBFF"/>
          </a:solidFill>
          <a:ln w="28575">
            <a:solidFill>
              <a:schemeClr val="tx1"/>
            </a:solidFill>
            <a:round/>
            <a:headEnd/>
            <a:tailEnd/>
          </a:ln>
          <a:effectLst/>
        </p:spPr>
        <p:txBody>
          <a:bodyPr wrap="none" anchor="ctr"/>
          <a:lstStyle/>
          <a:p>
            <a:pPr algn="ctr"/>
            <a:endParaRPr lang="en-US" sz="6000" b="1">
              <a:solidFill>
                <a:srgbClr val="90DBFF"/>
              </a:solidFill>
            </a:endParaRPr>
          </a:p>
        </p:txBody>
      </p:sp>
      <p:cxnSp>
        <p:nvCxnSpPr>
          <p:cNvPr id="185347" name="AutoShape 3"/>
          <p:cNvCxnSpPr>
            <a:cxnSpLocks noChangeShapeType="1"/>
            <a:stCxn id="185355" idx="7"/>
            <a:endCxn id="185380" idx="2"/>
          </p:cNvCxnSpPr>
          <p:nvPr/>
        </p:nvCxnSpPr>
        <p:spPr bwMode="auto">
          <a:xfrm flipV="1">
            <a:off x="6580188" y="2895600"/>
            <a:ext cx="1268412" cy="676275"/>
          </a:xfrm>
          <a:prstGeom prst="straightConnector1">
            <a:avLst/>
          </a:prstGeom>
          <a:noFill/>
          <a:ln w="76200">
            <a:solidFill>
              <a:schemeClr val="tx1"/>
            </a:solidFill>
            <a:round/>
            <a:headEnd/>
            <a:tailEnd/>
          </a:ln>
          <a:effectLst/>
        </p:spPr>
      </p:cxnSp>
      <p:cxnSp>
        <p:nvCxnSpPr>
          <p:cNvPr id="185348" name="AutoShape 4"/>
          <p:cNvCxnSpPr>
            <a:cxnSpLocks noChangeShapeType="1"/>
            <a:stCxn id="185365" idx="3"/>
            <a:endCxn id="185355" idx="4"/>
          </p:cNvCxnSpPr>
          <p:nvPr/>
        </p:nvCxnSpPr>
        <p:spPr bwMode="auto">
          <a:xfrm flipV="1">
            <a:off x="5338763" y="4483100"/>
            <a:ext cx="757237" cy="190500"/>
          </a:xfrm>
          <a:prstGeom prst="straightConnector1">
            <a:avLst/>
          </a:prstGeom>
          <a:noFill/>
          <a:ln w="76200">
            <a:solidFill>
              <a:schemeClr val="tx1"/>
            </a:solidFill>
            <a:round/>
            <a:headEnd/>
            <a:tailEnd/>
          </a:ln>
          <a:effectLst/>
        </p:spPr>
      </p:cxnSp>
      <p:sp>
        <p:nvSpPr>
          <p:cNvPr id="185349" name="Oval 5"/>
          <p:cNvSpPr>
            <a:spLocks noChangeArrowheads="1"/>
          </p:cNvSpPr>
          <p:nvPr/>
        </p:nvSpPr>
        <p:spPr bwMode="auto">
          <a:xfrm>
            <a:off x="5334000" y="3276600"/>
            <a:ext cx="1524000" cy="1371600"/>
          </a:xfrm>
          <a:prstGeom prst="ellipse">
            <a:avLst/>
          </a:prstGeom>
          <a:solidFill>
            <a:srgbClr val="90DBFF"/>
          </a:solidFill>
          <a:ln w="28575">
            <a:solidFill>
              <a:schemeClr val="tx1"/>
            </a:solidFill>
            <a:round/>
            <a:headEnd/>
            <a:tailEnd/>
          </a:ln>
          <a:effectLst/>
        </p:spPr>
        <p:txBody>
          <a:bodyPr wrap="none" anchor="ctr"/>
          <a:lstStyle/>
          <a:p>
            <a:endParaRPr lang="en-US"/>
          </a:p>
        </p:txBody>
      </p:sp>
      <p:sp>
        <p:nvSpPr>
          <p:cNvPr id="185350" name="Oval 6"/>
          <p:cNvSpPr>
            <a:spLocks noChangeArrowheads="1"/>
          </p:cNvSpPr>
          <p:nvPr/>
        </p:nvSpPr>
        <p:spPr bwMode="auto">
          <a:xfrm>
            <a:off x="3810000" y="4114800"/>
            <a:ext cx="1524000" cy="1066800"/>
          </a:xfrm>
          <a:prstGeom prst="ellipse">
            <a:avLst/>
          </a:prstGeom>
          <a:solidFill>
            <a:srgbClr val="90DBFF"/>
          </a:solidFill>
          <a:ln w="28575">
            <a:solidFill>
              <a:schemeClr val="tx1"/>
            </a:solidFill>
            <a:round/>
            <a:headEnd/>
            <a:tailEnd/>
          </a:ln>
          <a:effectLst/>
        </p:spPr>
        <p:txBody>
          <a:bodyPr wrap="none" anchor="ctr"/>
          <a:lstStyle/>
          <a:p>
            <a:endParaRPr lang="en-US"/>
          </a:p>
        </p:txBody>
      </p:sp>
      <p:grpSp>
        <p:nvGrpSpPr>
          <p:cNvPr id="2" name="Group 7"/>
          <p:cNvGrpSpPr>
            <a:grpSpLocks/>
          </p:cNvGrpSpPr>
          <p:nvPr/>
        </p:nvGrpSpPr>
        <p:grpSpPr bwMode="auto">
          <a:xfrm>
            <a:off x="381000" y="2120900"/>
            <a:ext cx="8253413" cy="3441700"/>
            <a:chOff x="240" y="1336"/>
            <a:chExt cx="5199" cy="2168"/>
          </a:xfrm>
        </p:grpSpPr>
        <p:sp>
          <p:nvSpPr>
            <p:cNvPr id="185352" name="AutoShape 8"/>
            <p:cNvSpPr>
              <a:spLocks noChangeArrowheads="1"/>
            </p:cNvSpPr>
            <p:nvPr/>
          </p:nvSpPr>
          <p:spPr bwMode="auto">
            <a:xfrm>
              <a:off x="4272" y="2296"/>
              <a:ext cx="192" cy="384"/>
            </a:xfrm>
            <a:prstGeom prst="rightArrow">
              <a:avLst>
                <a:gd name="adj1" fmla="val 55556"/>
                <a:gd name="adj2" fmla="val 48435"/>
              </a:avLst>
            </a:prstGeom>
            <a:noFill/>
            <a:ln w="3175">
              <a:solidFill>
                <a:schemeClr val="folHlink"/>
              </a:solidFill>
              <a:miter lim="800000"/>
              <a:headEnd/>
              <a:tailEnd/>
            </a:ln>
            <a:effectLst/>
          </p:spPr>
          <p:txBody>
            <a:bodyPr wrap="none" anchor="ctr"/>
            <a:lstStyle/>
            <a:p>
              <a:endParaRPr lang="en-US"/>
            </a:p>
          </p:txBody>
        </p:sp>
        <p:sp>
          <p:nvSpPr>
            <p:cNvPr id="185353" name="Rectangle 9"/>
            <p:cNvSpPr>
              <a:spLocks noChangeArrowheads="1"/>
            </p:cNvSpPr>
            <p:nvPr/>
          </p:nvSpPr>
          <p:spPr bwMode="auto">
            <a:xfrm>
              <a:off x="4464" y="2056"/>
              <a:ext cx="912" cy="1200"/>
            </a:xfrm>
            <a:prstGeom prst="rect">
              <a:avLst/>
            </a:prstGeom>
            <a:noFill/>
            <a:ln w="12700">
              <a:solidFill>
                <a:schemeClr val="folHlink"/>
              </a:solidFill>
              <a:miter lim="800000"/>
              <a:headEnd/>
              <a:tailEnd/>
            </a:ln>
            <a:effectLst/>
          </p:spPr>
          <p:txBody>
            <a:bodyPr wrap="none" anchor="ctr"/>
            <a:lstStyle/>
            <a:p>
              <a:pPr algn="ctr"/>
              <a:endParaRPr lang="en-US" sz="1800" b="1">
                <a:solidFill>
                  <a:schemeClr val="folHlink"/>
                </a:solidFill>
              </a:endParaRPr>
            </a:p>
          </p:txBody>
        </p:sp>
        <p:sp>
          <p:nvSpPr>
            <p:cNvPr id="185354" name="Rectangle 10" descr="White marble"/>
            <p:cNvSpPr>
              <a:spLocks noChangeArrowheads="1"/>
            </p:cNvSpPr>
            <p:nvPr/>
          </p:nvSpPr>
          <p:spPr bwMode="auto">
            <a:xfrm>
              <a:off x="1296" y="1336"/>
              <a:ext cx="2976" cy="2112"/>
            </a:xfrm>
            <a:prstGeom prst="rect">
              <a:avLst/>
            </a:prstGeom>
            <a:noFill/>
            <a:ln w="12700">
              <a:solidFill>
                <a:schemeClr val="folHlink"/>
              </a:solidFill>
              <a:miter lim="800000"/>
              <a:headEnd/>
              <a:tailEnd/>
            </a:ln>
            <a:effectLst/>
          </p:spPr>
          <p:txBody>
            <a:bodyPr wrap="none" anchor="ctr"/>
            <a:lstStyle/>
            <a:p>
              <a:pPr algn="ctr"/>
              <a:endParaRPr lang="en-US" b="1">
                <a:solidFill>
                  <a:schemeClr val="folHlink"/>
                </a:solidFill>
              </a:endParaRPr>
            </a:p>
          </p:txBody>
        </p:sp>
        <p:sp>
          <p:nvSpPr>
            <p:cNvPr id="185355" name="Oval 11"/>
            <p:cNvSpPr>
              <a:spLocks noChangeArrowheads="1"/>
            </p:cNvSpPr>
            <p:nvPr/>
          </p:nvSpPr>
          <p:spPr bwMode="auto">
            <a:xfrm>
              <a:off x="3408" y="2152"/>
              <a:ext cx="864" cy="672"/>
            </a:xfrm>
            <a:prstGeom prst="ellipse">
              <a:avLst/>
            </a:prstGeom>
            <a:noFill/>
            <a:ln w="12700">
              <a:solidFill>
                <a:schemeClr val="folHlink"/>
              </a:solidFill>
              <a:round/>
              <a:headEnd/>
              <a:tailEnd/>
            </a:ln>
            <a:effectLst/>
          </p:spPr>
          <p:txBody>
            <a:bodyPr wrap="none" anchor="ctr"/>
            <a:lstStyle/>
            <a:p>
              <a:pPr algn="ctr">
                <a:lnSpc>
                  <a:spcPct val="90000"/>
                </a:lnSpc>
              </a:pPr>
              <a:r>
                <a:rPr lang="en-US" sz="2000">
                  <a:solidFill>
                    <a:schemeClr val="accent2"/>
                  </a:solidFill>
                </a:rPr>
                <a:t>Sufficient</a:t>
              </a:r>
            </a:p>
            <a:p>
              <a:pPr algn="ctr">
                <a:lnSpc>
                  <a:spcPct val="90000"/>
                </a:lnSpc>
              </a:pPr>
              <a:r>
                <a:rPr lang="en-US" sz="2000">
                  <a:solidFill>
                    <a:schemeClr val="accent2"/>
                  </a:solidFill>
                </a:rPr>
                <a:t>Retention</a:t>
              </a:r>
            </a:p>
          </p:txBody>
        </p:sp>
        <p:sp>
          <p:nvSpPr>
            <p:cNvPr id="185356" name="Text Box 12"/>
            <p:cNvSpPr txBox="1">
              <a:spLocks noChangeArrowheads="1"/>
            </p:cNvSpPr>
            <p:nvPr/>
          </p:nvSpPr>
          <p:spPr bwMode="auto">
            <a:xfrm>
              <a:off x="1344" y="1420"/>
              <a:ext cx="1008"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Engagement</a:t>
              </a:r>
            </a:p>
          </p:txBody>
        </p:sp>
        <p:sp>
          <p:nvSpPr>
            <p:cNvPr id="185357" name="Text Box 13"/>
            <p:cNvSpPr txBox="1">
              <a:spLocks noChangeArrowheads="1"/>
            </p:cNvSpPr>
            <p:nvPr/>
          </p:nvSpPr>
          <p:spPr bwMode="auto">
            <a:xfrm>
              <a:off x="2448" y="1420"/>
              <a:ext cx="816"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Recovery</a:t>
              </a:r>
            </a:p>
          </p:txBody>
        </p:sp>
        <p:sp>
          <p:nvSpPr>
            <p:cNvPr id="185358" name="Text Box 14"/>
            <p:cNvSpPr txBox="1">
              <a:spLocks noChangeArrowheads="1"/>
            </p:cNvSpPr>
            <p:nvPr/>
          </p:nvSpPr>
          <p:spPr bwMode="auto">
            <a:xfrm>
              <a:off x="4329" y="3254"/>
              <a:ext cx="1110" cy="250"/>
            </a:xfrm>
            <a:prstGeom prst="rect">
              <a:avLst/>
            </a:prstGeom>
            <a:noFill/>
            <a:ln w="9525">
              <a:noFill/>
              <a:miter lim="800000"/>
              <a:headEnd/>
              <a:tailEnd/>
            </a:ln>
            <a:effectLst/>
          </p:spPr>
          <p:txBody>
            <a:bodyPr wrap="none">
              <a:spAutoFit/>
            </a:bodyPr>
            <a:lstStyle/>
            <a:p>
              <a:r>
                <a:rPr lang="en-US" sz="2000">
                  <a:solidFill>
                    <a:schemeClr val="folHlink"/>
                  </a:solidFill>
                </a:rPr>
                <a:t>Posttreatment</a:t>
              </a:r>
            </a:p>
          </p:txBody>
        </p:sp>
        <p:sp>
          <p:nvSpPr>
            <p:cNvPr id="185359" name="Oval 15"/>
            <p:cNvSpPr>
              <a:spLocks noChangeArrowheads="1"/>
            </p:cNvSpPr>
            <p:nvPr/>
          </p:nvSpPr>
          <p:spPr bwMode="auto">
            <a:xfrm>
              <a:off x="4512" y="2152"/>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Drug</a:t>
              </a:r>
            </a:p>
            <a:p>
              <a:pPr algn="ctr">
                <a:lnSpc>
                  <a:spcPct val="80000"/>
                </a:lnSpc>
              </a:pPr>
              <a:r>
                <a:rPr lang="en-US" sz="1600" b="1">
                  <a:solidFill>
                    <a:schemeClr val="folHlink"/>
                  </a:solidFill>
                </a:rPr>
                <a:t>Use</a:t>
              </a:r>
            </a:p>
          </p:txBody>
        </p:sp>
        <p:sp>
          <p:nvSpPr>
            <p:cNvPr id="185360" name="Oval 16"/>
            <p:cNvSpPr>
              <a:spLocks noChangeArrowheads="1"/>
            </p:cNvSpPr>
            <p:nvPr/>
          </p:nvSpPr>
          <p:spPr bwMode="auto">
            <a:xfrm>
              <a:off x="4512" y="2488"/>
              <a:ext cx="816" cy="336"/>
            </a:xfrm>
            <a:prstGeom prst="ellipse">
              <a:avLst/>
            </a:prstGeom>
            <a:noFill/>
            <a:ln w="12700">
              <a:solidFill>
                <a:schemeClr val="folHlink"/>
              </a:solidFill>
              <a:round/>
              <a:headEnd/>
              <a:tailEnd/>
            </a:ln>
            <a:effectLst/>
          </p:spPr>
          <p:txBody>
            <a:bodyPr wrap="none" anchor="ctr"/>
            <a:lstStyle/>
            <a:p>
              <a:pPr algn="ctr"/>
              <a:r>
                <a:rPr lang="en-US" sz="1600" b="1">
                  <a:solidFill>
                    <a:schemeClr val="folHlink"/>
                  </a:solidFill>
                </a:rPr>
                <a:t>Crime</a:t>
              </a:r>
            </a:p>
          </p:txBody>
        </p:sp>
        <p:sp>
          <p:nvSpPr>
            <p:cNvPr id="185361" name="Oval 17"/>
            <p:cNvSpPr>
              <a:spLocks noChangeArrowheads="1"/>
            </p:cNvSpPr>
            <p:nvPr/>
          </p:nvSpPr>
          <p:spPr bwMode="auto">
            <a:xfrm>
              <a:off x="4512" y="2824"/>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Social</a:t>
              </a:r>
            </a:p>
            <a:p>
              <a:pPr algn="ctr">
                <a:lnSpc>
                  <a:spcPct val="80000"/>
                </a:lnSpc>
              </a:pPr>
              <a:r>
                <a:rPr lang="en-US" sz="1600" b="1">
                  <a:solidFill>
                    <a:schemeClr val="folHlink"/>
                  </a:solidFill>
                </a:rPr>
                <a:t>Relations</a:t>
              </a:r>
            </a:p>
          </p:txBody>
        </p:sp>
        <p:sp>
          <p:nvSpPr>
            <p:cNvPr id="185362" name="Rectangle 18"/>
            <p:cNvSpPr>
              <a:spLocks noChangeArrowheads="1"/>
            </p:cNvSpPr>
            <p:nvPr/>
          </p:nvSpPr>
          <p:spPr bwMode="auto">
            <a:xfrm>
              <a:off x="1392" y="1768"/>
              <a:ext cx="864"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Program</a:t>
              </a:r>
            </a:p>
            <a:p>
              <a:pPr algn="ctr"/>
              <a:r>
                <a:rPr lang="en-US" sz="1800">
                  <a:solidFill>
                    <a:schemeClr val="folHlink"/>
                  </a:solidFill>
                </a:rPr>
                <a:t>Participation</a:t>
              </a:r>
            </a:p>
          </p:txBody>
        </p:sp>
        <p:sp>
          <p:nvSpPr>
            <p:cNvPr id="185363" name="Rectangle 19"/>
            <p:cNvSpPr>
              <a:spLocks noChangeArrowheads="1"/>
            </p:cNvSpPr>
            <p:nvPr/>
          </p:nvSpPr>
          <p:spPr bwMode="auto">
            <a:xfrm>
              <a:off x="1392" y="2680"/>
              <a:ext cx="864"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Therapeutic</a:t>
              </a:r>
            </a:p>
            <a:p>
              <a:pPr algn="ctr"/>
              <a:r>
                <a:rPr lang="en-US" sz="1800">
                  <a:solidFill>
                    <a:schemeClr val="folHlink"/>
                  </a:solidFill>
                </a:rPr>
                <a:t>Relationship</a:t>
              </a:r>
            </a:p>
          </p:txBody>
        </p:sp>
        <p:sp>
          <p:nvSpPr>
            <p:cNvPr id="185364" name="Rectangle 20"/>
            <p:cNvSpPr>
              <a:spLocks noChangeArrowheads="1"/>
            </p:cNvSpPr>
            <p:nvPr/>
          </p:nvSpPr>
          <p:spPr bwMode="auto">
            <a:xfrm>
              <a:off x="2400" y="1768"/>
              <a:ext cx="960"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Behavioral</a:t>
              </a:r>
            </a:p>
            <a:p>
              <a:pPr algn="ctr"/>
              <a:r>
                <a:rPr lang="en-US" sz="1800">
                  <a:solidFill>
                    <a:schemeClr val="folHlink"/>
                  </a:solidFill>
                </a:rPr>
                <a:t>Change</a:t>
              </a:r>
            </a:p>
          </p:txBody>
        </p:sp>
        <p:sp>
          <p:nvSpPr>
            <p:cNvPr id="185365" name="Rectangle 21"/>
            <p:cNvSpPr>
              <a:spLocks noChangeArrowheads="1"/>
            </p:cNvSpPr>
            <p:nvPr/>
          </p:nvSpPr>
          <p:spPr bwMode="auto">
            <a:xfrm>
              <a:off x="2400" y="2680"/>
              <a:ext cx="963" cy="528"/>
            </a:xfrm>
            <a:prstGeom prst="rect">
              <a:avLst/>
            </a:prstGeom>
            <a:noFill/>
            <a:ln w="12700">
              <a:solidFill>
                <a:schemeClr val="folHlink"/>
              </a:solidFill>
              <a:miter lim="800000"/>
              <a:headEnd/>
              <a:tailEnd/>
            </a:ln>
            <a:effectLst/>
          </p:spPr>
          <p:txBody>
            <a:bodyPr wrap="none" anchor="ctr"/>
            <a:lstStyle/>
            <a:p>
              <a:pPr algn="ctr"/>
              <a:r>
                <a:rPr lang="en-US" sz="1800">
                  <a:solidFill>
                    <a:schemeClr val="accent2"/>
                  </a:solidFill>
                </a:rPr>
                <a:t>Psycho-Social</a:t>
              </a:r>
            </a:p>
            <a:p>
              <a:pPr algn="ctr"/>
              <a:r>
                <a:rPr lang="en-US" sz="1800">
                  <a:solidFill>
                    <a:schemeClr val="accent2"/>
                  </a:solidFill>
                </a:rPr>
                <a:t>Change</a:t>
              </a:r>
            </a:p>
          </p:txBody>
        </p:sp>
        <p:sp>
          <p:nvSpPr>
            <p:cNvPr id="185366" name="Line 22"/>
            <p:cNvSpPr>
              <a:spLocks noChangeShapeType="1"/>
            </p:cNvSpPr>
            <p:nvPr/>
          </p:nvSpPr>
          <p:spPr bwMode="auto">
            <a:xfrm>
              <a:off x="1112" y="1960"/>
              <a:ext cx="184" cy="0"/>
            </a:xfrm>
            <a:prstGeom prst="line">
              <a:avLst/>
            </a:prstGeom>
            <a:noFill/>
            <a:ln w="38100">
              <a:solidFill>
                <a:schemeClr val="folHlink"/>
              </a:solidFill>
              <a:round/>
              <a:headEnd/>
              <a:tailEnd type="triangle" w="med" len="med"/>
            </a:ln>
            <a:effectLst/>
          </p:spPr>
          <p:txBody>
            <a:bodyPr wrap="none" anchor="ctr"/>
            <a:lstStyle/>
            <a:p>
              <a:endParaRPr lang="en-US"/>
            </a:p>
          </p:txBody>
        </p:sp>
        <p:sp>
          <p:nvSpPr>
            <p:cNvPr id="185367" name="Oval 23"/>
            <p:cNvSpPr>
              <a:spLocks noChangeArrowheads="1"/>
            </p:cNvSpPr>
            <p:nvPr/>
          </p:nvSpPr>
          <p:spPr bwMode="auto">
            <a:xfrm>
              <a:off x="240" y="1672"/>
              <a:ext cx="872" cy="576"/>
            </a:xfrm>
            <a:prstGeom prst="ellipse">
              <a:avLst/>
            </a:prstGeom>
            <a:noFill/>
            <a:ln w="12700">
              <a:solidFill>
                <a:schemeClr val="folHlink"/>
              </a:solidFill>
              <a:round/>
              <a:headEnd/>
              <a:tailEnd/>
            </a:ln>
            <a:effectLst/>
          </p:spPr>
          <p:txBody>
            <a:bodyPr wrap="none" anchor="ctr"/>
            <a:lstStyle/>
            <a:p>
              <a:pPr algn="ctr">
                <a:lnSpc>
                  <a:spcPct val="80000"/>
                </a:lnSpc>
              </a:pPr>
              <a:r>
                <a:rPr lang="en-US" sz="1800">
                  <a:solidFill>
                    <a:schemeClr val="folHlink"/>
                  </a:solidFill>
                </a:rPr>
                <a:t>Patient</a:t>
              </a:r>
            </a:p>
            <a:p>
              <a:pPr algn="ctr">
                <a:lnSpc>
                  <a:spcPct val="80000"/>
                </a:lnSpc>
              </a:pPr>
              <a:r>
                <a:rPr lang="en-US" sz="1800">
                  <a:solidFill>
                    <a:schemeClr val="folHlink"/>
                  </a:solidFill>
                </a:rPr>
                <a:t>Attributes</a:t>
              </a:r>
            </a:p>
            <a:p>
              <a:pPr algn="ctr">
                <a:lnSpc>
                  <a:spcPct val="80000"/>
                </a:lnSpc>
              </a:pPr>
              <a:r>
                <a:rPr lang="en-US" sz="1800">
                  <a:solidFill>
                    <a:schemeClr val="folHlink"/>
                  </a:solidFill>
                </a:rPr>
                <a:t>at Intake</a:t>
              </a:r>
              <a:endParaRPr lang="en-US" sz="2800">
                <a:solidFill>
                  <a:schemeClr val="folHlink"/>
                </a:solidFill>
              </a:endParaRPr>
            </a:p>
          </p:txBody>
        </p:sp>
        <p:sp>
          <p:nvSpPr>
            <p:cNvPr id="185368" name="Oval 24"/>
            <p:cNvSpPr>
              <a:spLocks noChangeArrowheads="1"/>
            </p:cNvSpPr>
            <p:nvPr/>
          </p:nvSpPr>
          <p:spPr bwMode="auto">
            <a:xfrm>
              <a:off x="424"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5369" name="Oval 25"/>
            <p:cNvSpPr>
              <a:spLocks noChangeArrowheads="1"/>
            </p:cNvSpPr>
            <p:nvPr/>
          </p:nvSpPr>
          <p:spPr bwMode="auto">
            <a:xfrm>
              <a:off x="699"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5370" name="Oval 26"/>
            <p:cNvSpPr>
              <a:spLocks noChangeArrowheads="1"/>
            </p:cNvSpPr>
            <p:nvPr/>
          </p:nvSpPr>
          <p:spPr bwMode="auto">
            <a:xfrm>
              <a:off x="240"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5371" name="Oval 27"/>
            <p:cNvSpPr>
              <a:spLocks noChangeArrowheads="1"/>
            </p:cNvSpPr>
            <p:nvPr/>
          </p:nvSpPr>
          <p:spPr bwMode="auto">
            <a:xfrm>
              <a:off x="883"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5372" name="Oval 28"/>
            <p:cNvSpPr>
              <a:spLocks noChangeArrowheads="1"/>
            </p:cNvSpPr>
            <p:nvPr/>
          </p:nvSpPr>
          <p:spPr bwMode="auto">
            <a:xfrm>
              <a:off x="469" y="1480"/>
              <a:ext cx="414" cy="144"/>
            </a:xfrm>
            <a:prstGeom prst="ellipse">
              <a:avLst/>
            </a:prstGeom>
            <a:noFill/>
            <a:ln w="12700">
              <a:solidFill>
                <a:schemeClr val="folHlink"/>
              </a:solidFill>
              <a:round/>
              <a:headEnd/>
              <a:tailEnd/>
            </a:ln>
            <a:effectLst/>
          </p:spPr>
          <p:txBody>
            <a:bodyPr wrap="none" anchor="ctr"/>
            <a:lstStyle/>
            <a:p>
              <a:pPr algn="ctr"/>
              <a:r>
                <a:rPr lang="en-US" sz="1400">
                  <a:solidFill>
                    <a:schemeClr val="folHlink"/>
                  </a:solidFill>
                </a:rPr>
                <a:t>Motiv</a:t>
              </a:r>
            </a:p>
          </p:txBody>
        </p:sp>
        <p:cxnSp>
          <p:nvCxnSpPr>
            <p:cNvPr id="185373" name="AutoShape 29"/>
            <p:cNvCxnSpPr>
              <a:cxnSpLocks noChangeShapeType="1"/>
              <a:stCxn id="185372" idx="4"/>
              <a:endCxn id="185367" idx="0"/>
            </p:cNvCxnSpPr>
            <p:nvPr/>
          </p:nvCxnSpPr>
          <p:spPr bwMode="auto">
            <a:xfrm>
              <a:off x="676" y="1624"/>
              <a:ext cx="0" cy="48"/>
            </a:xfrm>
            <a:prstGeom prst="straightConnector1">
              <a:avLst/>
            </a:prstGeom>
            <a:noFill/>
            <a:ln w="28575">
              <a:solidFill>
                <a:schemeClr val="folHlink"/>
              </a:solidFill>
              <a:round/>
              <a:headEnd/>
              <a:tailEnd/>
            </a:ln>
            <a:effectLst/>
          </p:spPr>
        </p:cxnSp>
        <p:sp>
          <p:nvSpPr>
            <p:cNvPr id="185374" name="AutoShape 30"/>
            <p:cNvSpPr>
              <a:spLocks noChangeArrowheads="1"/>
            </p:cNvSpPr>
            <p:nvPr/>
          </p:nvSpPr>
          <p:spPr bwMode="auto">
            <a:xfrm>
              <a:off x="1728"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sp>
          <p:nvSpPr>
            <p:cNvPr id="185375" name="AutoShape 31"/>
            <p:cNvSpPr>
              <a:spLocks noChangeArrowheads="1"/>
            </p:cNvSpPr>
            <p:nvPr/>
          </p:nvSpPr>
          <p:spPr bwMode="auto">
            <a:xfrm>
              <a:off x="2784"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grpSp>
      <p:sp>
        <p:nvSpPr>
          <p:cNvPr id="185376" name="Rectangle 32"/>
          <p:cNvSpPr>
            <a:spLocks noGrp="1" noChangeArrowheads="1"/>
          </p:cNvSpPr>
          <p:nvPr>
            <p:ph type="title"/>
          </p:nvPr>
        </p:nvSpPr>
        <p:spPr>
          <a:xfrm>
            <a:off x="0" y="76200"/>
            <a:ext cx="9144000" cy="1295400"/>
          </a:xfrm>
          <a:noFill/>
          <a:ln/>
        </p:spPr>
        <p:txBody>
          <a:bodyPr/>
          <a:lstStyle/>
          <a:p>
            <a:pPr algn="ctr">
              <a:lnSpc>
                <a:spcPct val="70000"/>
              </a:lnSpc>
            </a:pPr>
            <a:r>
              <a:rPr lang="en-US" sz="4800" dirty="0"/>
              <a:t>   </a:t>
            </a:r>
            <a:r>
              <a:rPr lang="en-US" sz="4800" b="1" dirty="0"/>
              <a:t>Specialized Interventions</a:t>
            </a:r>
            <a:r>
              <a:rPr lang="en-US" sz="4800" b="1" dirty="0">
                <a:solidFill>
                  <a:srgbClr val="CCECFF"/>
                </a:solidFill>
              </a:rPr>
              <a:t/>
            </a:r>
            <a:br>
              <a:rPr lang="en-US" sz="4800" b="1" dirty="0">
                <a:solidFill>
                  <a:srgbClr val="CCECFF"/>
                </a:solidFill>
              </a:rPr>
            </a:br>
            <a:r>
              <a:rPr lang="en-US" sz="5400" b="1" dirty="0"/>
              <a:t>  </a:t>
            </a:r>
            <a:r>
              <a:rPr lang="en-US" sz="2800" b="1" dirty="0"/>
              <a:t>(Skills-Based Counseling Manuals)</a:t>
            </a:r>
          </a:p>
        </p:txBody>
      </p:sp>
      <p:sp>
        <p:nvSpPr>
          <p:cNvPr id="185377" name="AutoShape 33"/>
          <p:cNvSpPr>
            <a:spLocks noChangeArrowheads="1"/>
          </p:cNvSpPr>
          <p:nvPr/>
        </p:nvSpPr>
        <p:spPr bwMode="auto">
          <a:xfrm rot="-5400000" flipH="1" flipV="1">
            <a:off x="647700" y="2400300"/>
            <a:ext cx="3962400" cy="1905000"/>
          </a:xfrm>
          <a:custGeom>
            <a:avLst/>
            <a:gdLst>
              <a:gd name="G0" fmla="+- 14408 0 0"/>
              <a:gd name="G1" fmla="+- 18623 0 0"/>
              <a:gd name="G2" fmla="+- 6786 0 0"/>
              <a:gd name="G3" fmla="*/ 14408 1 2"/>
              <a:gd name="G4" fmla="+- G3 10800 0"/>
              <a:gd name="G5" fmla="+- 21600 14408 18623"/>
              <a:gd name="G6" fmla="+- 18623 6786 0"/>
              <a:gd name="G7" fmla="*/ G6 1 2"/>
              <a:gd name="G8" fmla="*/ 18623 2 1"/>
              <a:gd name="G9" fmla="+- G8 0 21600"/>
              <a:gd name="G10" fmla="*/ 21600 G0 G1"/>
              <a:gd name="G11" fmla="*/ 21600 G4 G1"/>
              <a:gd name="G12" fmla="*/ 21600 G5 G1"/>
              <a:gd name="G13" fmla="*/ 21600 G7 G1"/>
              <a:gd name="G14" fmla="*/ 18623 1 2"/>
              <a:gd name="G15" fmla="+- G5 0 G4"/>
              <a:gd name="G16" fmla="+- G0 0 G4"/>
              <a:gd name="G17" fmla="*/ G2 G15 G16"/>
              <a:gd name="T0" fmla="*/ 18004 w 21600"/>
              <a:gd name="T1" fmla="*/ 0 h 21600"/>
              <a:gd name="T2" fmla="*/ 14408 w 21600"/>
              <a:gd name="T3" fmla="*/ 6786 h 21600"/>
              <a:gd name="T4" fmla="*/ 0 w 21600"/>
              <a:gd name="T5" fmla="*/ 20882 h 21600"/>
              <a:gd name="T6" fmla="*/ 9312 w 21600"/>
              <a:gd name="T7" fmla="*/ 21600 h 21600"/>
              <a:gd name="T8" fmla="*/ 18623 w 21600"/>
              <a:gd name="T9" fmla="*/ 14736 h 21600"/>
              <a:gd name="T10" fmla="*/ 21600 w 21600"/>
              <a:gd name="T11" fmla="*/ 6786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004" y="0"/>
                </a:moveTo>
                <a:lnTo>
                  <a:pt x="14408" y="6786"/>
                </a:lnTo>
                <a:lnTo>
                  <a:pt x="17385" y="6786"/>
                </a:lnTo>
                <a:lnTo>
                  <a:pt x="17385" y="20164"/>
                </a:lnTo>
                <a:lnTo>
                  <a:pt x="0" y="20164"/>
                </a:lnTo>
                <a:lnTo>
                  <a:pt x="0" y="21600"/>
                </a:lnTo>
                <a:lnTo>
                  <a:pt x="18623" y="21600"/>
                </a:lnTo>
                <a:lnTo>
                  <a:pt x="18623" y="6786"/>
                </a:lnTo>
                <a:lnTo>
                  <a:pt x="21600" y="6786"/>
                </a:lnTo>
                <a:close/>
              </a:path>
            </a:pathLst>
          </a:custGeom>
          <a:solidFill>
            <a:srgbClr val="90DBFF"/>
          </a:solidFill>
          <a:ln w="28575">
            <a:solidFill>
              <a:schemeClr val="tx1"/>
            </a:solidFill>
            <a:miter lim="800000"/>
            <a:headEnd/>
            <a:tailEnd/>
          </a:ln>
          <a:effectLst/>
        </p:spPr>
        <p:txBody>
          <a:bodyPr wrap="none" anchor="ctr"/>
          <a:lstStyle/>
          <a:p>
            <a:endParaRPr lang="en-US"/>
          </a:p>
        </p:txBody>
      </p:sp>
      <p:sp>
        <p:nvSpPr>
          <p:cNvPr id="185378" name="Text Box 34"/>
          <p:cNvSpPr txBox="1">
            <a:spLocks noChangeArrowheads="1"/>
          </p:cNvSpPr>
          <p:nvPr/>
        </p:nvSpPr>
        <p:spPr bwMode="auto">
          <a:xfrm>
            <a:off x="533400" y="5791200"/>
            <a:ext cx="8072438" cy="336550"/>
          </a:xfrm>
          <a:prstGeom prst="rect">
            <a:avLst/>
          </a:prstGeom>
          <a:noFill/>
          <a:ln w="9525">
            <a:noFill/>
            <a:miter lim="800000"/>
            <a:headEnd/>
            <a:tailEnd/>
          </a:ln>
          <a:effectLst/>
        </p:spPr>
        <p:txBody>
          <a:bodyPr>
            <a:spAutoFit/>
          </a:bodyPr>
          <a:lstStyle/>
          <a:p>
            <a:pPr algn="ctr"/>
            <a:r>
              <a:rPr lang="en-US" sz="1600" dirty="0"/>
              <a:t>Bartholomew </a:t>
            </a:r>
            <a:r>
              <a:rPr lang="en-US" sz="1400" dirty="0"/>
              <a:t>et al.,</a:t>
            </a:r>
            <a:r>
              <a:rPr lang="en-US" sz="1600" dirty="0"/>
              <a:t> 1994 (</a:t>
            </a:r>
            <a:r>
              <a:rPr lang="en-US" sz="1600" u="sng" dirty="0"/>
              <a:t>JPD</a:t>
            </a:r>
            <a:r>
              <a:rPr lang="en-US" sz="1600" dirty="0"/>
              <a:t>); 2000 (</a:t>
            </a:r>
            <a:r>
              <a:rPr lang="en-US" sz="1600" u="sng" dirty="0"/>
              <a:t>JSAT</a:t>
            </a:r>
            <a:r>
              <a:rPr lang="en-US" sz="1600" dirty="0"/>
              <a:t>); Hiller </a:t>
            </a:r>
            <a:r>
              <a:rPr lang="en-US" sz="1400" dirty="0"/>
              <a:t>et al.,</a:t>
            </a:r>
            <a:r>
              <a:rPr lang="en-US" sz="1600" dirty="0"/>
              <a:t> 1996 (</a:t>
            </a:r>
            <a:r>
              <a:rPr lang="en-US" sz="1600" u="sng" dirty="0"/>
              <a:t>SUM</a:t>
            </a:r>
            <a:r>
              <a:rPr lang="en-US" sz="1600" dirty="0"/>
              <a:t>)</a:t>
            </a:r>
          </a:p>
        </p:txBody>
      </p:sp>
      <p:cxnSp>
        <p:nvCxnSpPr>
          <p:cNvPr id="185379" name="AutoShape 35"/>
          <p:cNvCxnSpPr>
            <a:cxnSpLocks noChangeShapeType="1"/>
            <a:stCxn id="185380" idx="2"/>
          </p:cNvCxnSpPr>
          <p:nvPr/>
        </p:nvCxnSpPr>
        <p:spPr bwMode="auto">
          <a:xfrm>
            <a:off x="7848600" y="2895600"/>
            <a:ext cx="0" cy="381000"/>
          </a:xfrm>
          <a:prstGeom prst="straightConnector1">
            <a:avLst/>
          </a:prstGeom>
          <a:noFill/>
          <a:ln w="38100">
            <a:solidFill>
              <a:schemeClr val="folHlink"/>
            </a:solidFill>
            <a:round/>
            <a:headEnd/>
            <a:tailEnd type="triangle" w="med" len="med"/>
          </a:ln>
          <a:effectLst/>
        </p:spPr>
      </p:cxnSp>
      <p:sp>
        <p:nvSpPr>
          <p:cNvPr id="185380" name="Rectangle 36"/>
          <p:cNvSpPr>
            <a:spLocks noChangeArrowheads="1"/>
          </p:cNvSpPr>
          <p:nvPr/>
        </p:nvSpPr>
        <p:spPr bwMode="auto">
          <a:xfrm>
            <a:off x="7162800" y="2209800"/>
            <a:ext cx="1371600" cy="685800"/>
          </a:xfrm>
          <a:prstGeom prst="rect">
            <a:avLst/>
          </a:prstGeom>
          <a:noFill/>
          <a:ln w="9525">
            <a:solidFill>
              <a:schemeClr val="folHlink"/>
            </a:solidFill>
            <a:miter lim="800000"/>
            <a:headEnd/>
            <a:tailEnd/>
          </a:ln>
          <a:effectLst/>
        </p:spPr>
        <p:txBody>
          <a:bodyPr wrap="none" anchor="ctr"/>
          <a:lstStyle/>
          <a:p>
            <a:pPr algn="ctr">
              <a:lnSpc>
                <a:spcPct val="80000"/>
              </a:lnSpc>
            </a:pPr>
            <a:r>
              <a:rPr lang="en-US" sz="2000">
                <a:solidFill>
                  <a:schemeClr val="accent2"/>
                </a:solidFill>
              </a:rPr>
              <a:t>Supportive</a:t>
            </a:r>
          </a:p>
          <a:p>
            <a:pPr algn="ctr">
              <a:lnSpc>
                <a:spcPct val="80000"/>
              </a:lnSpc>
            </a:pPr>
            <a:r>
              <a:rPr lang="en-US" sz="2000">
                <a:solidFill>
                  <a:schemeClr val="accent2"/>
                </a:solidFill>
              </a:rPr>
              <a:t>Networks</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1000"/>
                                  </p:stCondLst>
                                  <p:childTnLst>
                                    <p:set>
                                      <p:cBhvr>
                                        <p:cTn id="6" dur="1" fill="hold">
                                          <p:stCondLst>
                                            <p:cond delay="0"/>
                                          </p:stCondLst>
                                        </p:cTn>
                                        <p:tgtEl>
                                          <p:spTgt spid="185377"/>
                                        </p:tgtEl>
                                        <p:attrNameLst>
                                          <p:attrName>style.visibility</p:attrName>
                                        </p:attrNameLst>
                                      </p:cBhvr>
                                      <p:to>
                                        <p:strVal val="visible"/>
                                      </p:to>
                                    </p:set>
                                    <p:anim calcmode="lin" valueType="num">
                                      <p:cBhvr>
                                        <p:cTn id="7" dur="500" fill="hold"/>
                                        <p:tgtEl>
                                          <p:spTgt spid="185377"/>
                                        </p:tgtEl>
                                        <p:attrNameLst>
                                          <p:attrName>ppt_x</p:attrName>
                                        </p:attrNameLst>
                                      </p:cBhvr>
                                      <p:tavLst>
                                        <p:tav tm="0">
                                          <p:val>
                                            <p:strVal val="#ppt_x"/>
                                          </p:val>
                                        </p:tav>
                                        <p:tav tm="100000">
                                          <p:val>
                                            <p:strVal val="#ppt_x"/>
                                          </p:val>
                                        </p:tav>
                                      </p:tavLst>
                                    </p:anim>
                                    <p:anim calcmode="lin" valueType="num">
                                      <p:cBhvr>
                                        <p:cTn id="8" dur="500" fill="hold"/>
                                        <p:tgtEl>
                                          <p:spTgt spid="185377"/>
                                        </p:tgtEl>
                                        <p:attrNameLst>
                                          <p:attrName>ppt_y</p:attrName>
                                        </p:attrNameLst>
                                      </p:cBhvr>
                                      <p:tavLst>
                                        <p:tav tm="0">
                                          <p:val>
                                            <p:strVal val="#ppt_y-#ppt_h/2"/>
                                          </p:val>
                                        </p:tav>
                                        <p:tav tm="100000">
                                          <p:val>
                                            <p:strVal val="#ppt_y"/>
                                          </p:val>
                                        </p:tav>
                                      </p:tavLst>
                                    </p:anim>
                                    <p:anim calcmode="lin" valueType="num">
                                      <p:cBhvr>
                                        <p:cTn id="9" dur="500" fill="hold"/>
                                        <p:tgtEl>
                                          <p:spTgt spid="185377"/>
                                        </p:tgtEl>
                                        <p:attrNameLst>
                                          <p:attrName>ppt_w</p:attrName>
                                        </p:attrNameLst>
                                      </p:cBhvr>
                                      <p:tavLst>
                                        <p:tav tm="0">
                                          <p:val>
                                            <p:strVal val="#ppt_w"/>
                                          </p:val>
                                        </p:tav>
                                        <p:tav tm="100000">
                                          <p:val>
                                            <p:strVal val="#ppt_w"/>
                                          </p:val>
                                        </p:tav>
                                      </p:tavLst>
                                    </p:anim>
                                    <p:anim calcmode="lin" valueType="num">
                                      <p:cBhvr>
                                        <p:cTn id="10" dur="500" fill="hold"/>
                                        <p:tgtEl>
                                          <p:spTgt spid="185377"/>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9" presetClass="entr" presetSubtype="0" fill="hold" grpId="0" nodeType="afterEffect">
                                  <p:stCondLst>
                                    <p:cond delay="1000"/>
                                  </p:stCondLst>
                                  <p:childTnLst>
                                    <p:set>
                                      <p:cBhvr>
                                        <p:cTn id="13" dur="1" fill="hold">
                                          <p:stCondLst>
                                            <p:cond delay="0"/>
                                          </p:stCondLst>
                                        </p:cTn>
                                        <p:tgtEl>
                                          <p:spTgt spid="185350"/>
                                        </p:tgtEl>
                                        <p:attrNameLst>
                                          <p:attrName>style.visibility</p:attrName>
                                        </p:attrNameLst>
                                      </p:cBhvr>
                                      <p:to>
                                        <p:strVal val="visible"/>
                                      </p:to>
                                    </p:set>
                                    <p:animEffect transition="in" filter="dissolve">
                                      <p:cBhvr>
                                        <p:cTn id="14" dur="500"/>
                                        <p:tgtEl>
                                          <p:spTgt spid="185350"/>
                                        </p:tgtEl>
                                      </p:cBhvr>
                                    </p:animEffect>
                                  </p:childTnLst>
                                </p:cTn>
                              </p:par>
                            </p:childTnLst>
                          </p:cTn>
                        </p:par>
                        <p:par>
                          <p:cTn id="15" fill="hold">
                            <p:stCondLst>
                              <p:cond delay="3000"/>
                            </p:stCondLst>
                            <p:childTnLst>
                              <p:par>
                                <p:cTn id="16" presetID="22" presetClass="entr" presetSubtype="8" fill="hold" nodeType="afterEffect">
                                  <p:stCondLst>
                                    <p:cond delay="500"/>
                                  </p:stCondLst>
                                  <p:childTnLst>
                                    <p:set>
                                      <p:cBhvr>
                                        <p:cTn id="17" dur="1" fill="hold">
                                          <p:stCondLst>
                                            <p:cond delay="0"/>
                                          </p:stCondLst>
                                        </p:cTn>
                                        <p:tgtEl>
                                          <p:spTgt spid="185348"/>
                                        </p:tgtEl>
                                        <p:attrNameLst>
                                          <p:attrName>style.visibility</p:attrName>
                                        </p:attrNameLst>
                                      </p:cBhvr>
                                      <p:to>
                                        <p:strVal val="visible"/>
                                      </p:to>
                                    </p:set>
                                    <p:animEffect transition="in" filter="wipe(left)">
                                      <p:cBhvr>
                                        <p:cTn id="18" dur="500"/>
                                        <p:tgtEl>
                                          <p:spTgt spid="185348"/>
                                        </p:tgtEl>
                                      </p:cBhvr>
                                    </p:animEffect>
                                  </p:childTnLst>
                                </p:cTn>
                              </p:par>
                            </p:childTnLst>
                          </p:cTn>
                        </p:par>
                        <p:par>
                          <p:cTn id="19" fill="hold">
                            <p:stCondLst>
                              <p:cond delay="4000"/>
                            </p:stCondLst>
                            <p:childTnLst>
                              <p:par>
                                <p:cTn id="20" presetID="1" presetClass="entr" presetSubtype="0" fill="hold" grpId="0" nodeType="afterEffect">
                                  <p:stCondLst>
                                    <p:cond delay="100"/>
                                  </p:stCondLst>
                                  <p:childTnLst>
                                    <p:set>
                                      <p:cBhvr>
                                        <p:cTn id="21" dur="1" fill="hold">
                                          <p:stCondLst>
                                            <p:cond delay="499"/>
                                          </p:stCondLst>
                                        </p:cTn>
                                        <p:tgtEl>
                                          <p:spTgt spid="185349"/>
                                        </p:tgtEl>
                                        <p:attrNameLst>
                                          <p:attrName>style.visibility</p:attrName>
                                        </p:attrNameLst>
                                      </p:cBhvr>
                                      <p:to>
                                        <p:strVal val="visible"/>
                                      </p:to>
                                    </p:set>
                                  </p:childTnLst>
                                </p:cTn>
                              </p:par>
                            </p:childTnLst>
                          </p:cTn>
                        </p:par>
                        <p:par>
                          <p:cTn id="22" fill="hold">
                            <p:stCondLst>
                              <p:cond delay="4600"/>
                            </p:stCondLst>
                            <p:childTnLst>
                              <p:par>
                                <p:cTn id="23" presetID="22" presetClass="entr" presetSubtype="8" fill="hold" nodeType="afterEffect">
                                  <p:stCondLst>
                                    <p:cond delay="500"/>
                                  </p:stCondLst>
                                  <p:childTnLst>
                                    <p:set>
                                      <p:cBhvr>
                                        <p:cTn id="24" dur="1" fill="hold">
                                          <p:stCondLst>
                                            <p:cond delay="0"/>
                                          </p:stCondLst>
                                        </p:cTn>
                                        <p:tgtEl>
                                          <p:spTgt spid="185347"/>
                                        </p:tgtEl>
                                        <p:attrNameLst>
                                          <p:attrName>style.visibility</p:attrName>
                                        </p:attrNameLst>
                                      </p:cBhvr>
                                      <p:to>
                                        <p:strVal val="visible"/>
                                      </p:to>
                                    </p:set>
                                    <p:animEffect transition="in" filter="wipe(left)">
                                      <p:cBhvr>
                                        <p:cTn id="25" dur="500"/>
                                        <p:tgtEl>
                                          <p:spTgt spid="185347"/>
                                        </p:tgtEl>
                                      </p:cBhvr>
                                    </p:animEffect>
                                  </p:childTnLst>
                                </p:cTn>
                              </p:par>
                            </p:childTnLst>
                          </p:cTn>
                        </p:par>
                        <p:par>
                          <p:cTn id="26" fill="hold">
                            <p:stCondLst>
                              <p:cond delay="5600"/>
                            </p:stCondLst>
                            <p:childTnLst>
                              <p:par>
                                <p:cTn id="27" presetID="1" presetClass="entr" presetSubtype="0" fill="hold" grpId="0" nodeType="afterEffect">
                                  <p:stCondLst>
                                    <p:cond delay="100"/>
                                  </p:stCondLst>
                                  <p:childTnLst>
                                    <p:set>
                                      <p:cBhvr>
                                        <p:cTn id="28" dur="1" fill="hold">
                                          <p:stCondLst>
                                            <p:cond delay="499"/>
                                          </p:stCondLst>
                                        </p:cTn>
                                        <p:tgtEl>
                                          <p:spTgt spid="185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animBg="1" autoUpdateAnimBg="0"/>
      <p:bldP spid="185349" grpId="0" animBg="1"/>
      <p:bldP spid="185350" grpId="0" animBg="1"/>
      <p:bldP spid="185377"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AutoShape 2"/>
          <p:cNvSpPr>
            <a:spLocks noChangeArrowheads="1"/>
          </p:cNvSpPr>
          <p:nvPr/>
        </p:nvSpPr>
        <p:spPr bwMode="auto">
          <a:xfrm>
            <a:off x="6781800" y="3644900"/>
            <a:ext cx="304800" cy="609600"/>
          </a:xfrm>
          <a:prstGeom prst="rightArrow">
            <a:avLst>
              <a:gd name="adj1" fmla="val 55556"/>
              <a:gd name="adj2" fmla="val 48435"/>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99683" name="Rectangle 3"/>
          <p:cNvSpPr>
            <a:spLocks noChangeArrowheads="1"/>
          </p:cNvSpPr>
          <p:nvPr/>
        </p:nvSpPr>
        <p:spPr bwMode="auto">
          <a:xfrm>
            <a:off x="7086600" y="3263900"/>
            <a:ext cx="1447800" cy="1905000"/>
          </a:xfrm>
          <a:prstGeom prst="rect">
            <a:avLst/>
          </a:prstGeom>
          <a:solidFill>
            <a:srgbClr val="FFCCCC"/>
          </a:solidFill>
          <a:ln w="3175">
            <a:solidFill>
              <a:srgbClr val="808080"/>
            </a:solidFill>
            <a:miter lim="800000"/>
            <a:headEnd/>
            <a:tailEnd/>
          </a:ln>
          <a:effectLst>
            <a:outerShdw dist="71842" dir="2700000" algn="ctr" rotWithShape="0">
              <a:schemeClr val="folHlink"/>
            </a:outerShdw>
          </a:effectLst>
        </p:spPr>
        <p:txBody>
          <a:bodyPr wrap="none" anchor="ctr"/>
          <a:lstStyle/>
          <a:p>
            <a:pPr algn="ctr"/>
            <a:endParaRPr lang="en-US" sz="1800"/>
          </a:p>
        </p:txBody>
      </p:sp>
      <p:sp>
        <p:nvSpPr>
          <p:cNvPr id="199684" name="Rectangle 4" descr="White marble"/>
          <p:cNvSpPr>
            <a:spLocks noChangeArrowheads="1"/>
          </p:cNvSpPr>
          <p:nvPr/>
        </p:nvSpPr>
        <p:spPr bwMode="auto">
          <a:xfrm>
            <a:off x="2057400" y="2120900"/>
            <a:ext cx="4724400" cy="3352800"/>
          </a:xfrm>
          <a:prstGeom prst="rect">
            <a:avLst/>
          </a:prstGeom>
          <a:blipFill dpi="0" rotWithShape="0">
            <a:blip r:embed="rId3" cstate="print"/>
            <a:srcRect/>
            <a:tile tx="0" ty="0" sx="100000" sy="100000" flip="none" algn="tl"/>
          </a:blipFill>
          <a:ln w="12700">
            <a:solidFill>
              <a:srgbClr val="808080"/>
            </a:solidFill>
            <a:miter lim="800000"/>
            <a:headEnd/>
            <a:tailEnd/>
          </a:ln>
          <a:effectLst>
            <a:outerShdw dist="81320" dir="2319588" algn="ctr" rotWithShape="0">
              <a:schemeClr val="folHlink"/>
            </a:outerShdw>
          </a:effectLst>
        </p:spPr>
        <p:txBody>
          <a:bodyPr wrap="none" anchor="ctr"/>
          <a:lstStyle/>
          <a:p>
            <a:pPr algn="ctr"/>
            <a:endParaRPr lang="en-US"/>
          </a:p>
        </p:txBody>
      </p:sp>
      <p:sp>
        <p:nvSpPr>
          <p:cNvPr id="199685" name="Oval 5"/>
          <p:cNvSpPr>
            <a:spLocks noChangeArrowheads="1"/>
          </p:cNvSpPr>
          <p:nvPr/>
        </p:nvSpPr>
        <p:spPr bwMode="blackWhite">
          <a:xfrm>
            <a:off x="5410200" y="3416300"/>
            <a:ext cx="1371600" cy="1066800"/>
          </a:xfrm>
          <a:prstGeom prst="ellipse">
            <a:avLst/>
          </a:prstGeom>
          <a:gradFill rotWithShape="0">
            <a:gsLst>
              <a:gs pos="0">
                <a:srgbClr val="FF0066"/>
              </a:gs>
              <a:gs pos="100000">
                <a:srgbClr val="FF0066">
                  <a:gamma/>
                  <a:shade val="46275"/>
                  <a:invGamma/>
                </a:srgbClr>
              </a:gs>
            </a:gsLst>
            <a:path path="shape">
              <a:fillToRect l="50000" t="50000" r="50000" b="50000"/>
            </a:path>
          </a:gradFill>
          <a:ln w="12700">
            <a:solidFill>
              <a:srgbClr val="800000"/>
            </a:solidFill>
            <a:round/>
            <a:headEnd/>
            <a:tailEnd/>
          </a:ln>
          <a:effectLst>
            <a:outerShdw dist="74053" dir="3542175" algn="ctr" rotWithShape="0">
              <a:schemeClr val="folHlink"/>
            </a:outerShdw>
          </a:effectLst>
        </p:spPr>
        <p:txBody>
          <a:bodyPr wrap="none" anchor="ctr"/>
          <a:lstStyle/>
          <a:p>
            <a:pPr algn="ctr">
              <a:lnSpc>
                <a:spcPct val="90000"/>
              </a:lnSpc>
            </a:pPr>
            <a:r>
              <a:rPr lang="en-US" sz="2000" b="1">
                <a:effectLst>
                  <a:outerShdw blurRad="38100" dist="38100" dir="2700000" algn="tl">
                    <a:srgbClr val="FFFFFF"/>
                  </a:outerShdw>
                </a:effectLst>
              </a:rPr>
              <a:t>Sufficient</a:t>
            </a:r>
          </a:p>
          <a:p>
            <a:pPr algn="ctr">
              <a:lnSpc>
                <a:spcPct val="90000"/>
              </a:lnSpc>
            </a:pPr>
            <a:r>
              <a:rPr lang="en-US" sz="2000" b="1">
                <a:effectLst>
                  <a:outerShdw blurRad="38100" dist="38100" dir="2700000" algn="tl">
                    <a:srgbClr val="FFFFFF"/>
                  </a:outerShdw>
                </a:effectLst>
              </a:rPr>
              <a:t>Retention</a:t>
            </a:r>
          </a:p>
        </p:txBody>
      </p:sp>
      <p:sp>
        <p:nvSpPr>
          <p:cNvPr id="199686" name="Text Box 6"/>
          <p:cNvSpPr txBox="1">
            <a:spLocks noChangeArrowheads="1"/>
          </p:cNvSpPr>
          <p:nvPr/>
        </p:nvSpPr>
        <p:spPr bwMode="auto">
          <a:xfrm>
            <a:off x="2133600" y="2254250"/>
            <a:ext cx="1600200" cy="476250"/>
          </a:xfrm>
          <a:prstGeom prst="rect">
            <a:avLst/>
          </a:prstGeom>
          <a:noFill/>
          <a:ln w="9525">
            <a:noFill/>
            <a:miter lim="800000"/>
            <a:headEnd/>
            <a:tailEnd/>
          </a:ln>
          <a:effectLst/>
        </p:spPr>
        <p:txBody>
          <a:bodyPr>
            <a:spAutoFit/>
          </a:bodyPr>
          <a:lstStyle/>
          <a:p>
            <a:pPr algn="ctr">
              <a:lnSpc>
                <a:spcPct val="70000"/>
              </a:lnSpc>
            </a:pPr>
            <a:r>
              <a:rPr lang="en-US" sz="1800" b="1">
                <a:solidFill>
                  <a:schemeClr val="bg2"/>
                </a:solidFill>
                <a:effectLst>
                  <a:outerShdw blurRad="38100" dist="38100" dir="2700000" algn="tl">
                    <a:srgbClr val="C0C0C0"/>
                  </a:outerShdw>
                </a:effectLst>
              </a:rPr>
              <a:t>Early </a:t>
            </a:r>
          </a:p>
          <a:p>
            <a:pPr algn="ctr">
              <a:lnSpc>
                <a:spcPct val="70000"/>
              </a:lnSpc>
            </a:pPr>
            <a:r>
              <a:rPr lang="en-US" sz="1800" b="1">
                <a:solidFill>
                  <a:schemeClr val="bg2"/>
                </a:solidFill>
                <a:effectLst>
                  <a:outerShdw blurRad="38100" dist="38100" dir="2700000" algn="tl">
                    <a:srgbClr val="C0C0C0"/>
                  </a:outerShdw>
                </a:effectLst>
              </a:rPr>
              <a:t>Engagement</a:t>
            </a:r>
          </a:p>
        </p:txBody>
      </p:sp>
      <p:sp>
        <p:nvSpPr>
          <p:cNvPr id="199687" name="Text Box 7"/>
          <p:cNvSpPr txBox="1">
            <a:spLocks noChangeArrowheads="1"/>
          </p:cNvSpPr>
          <p:nvPr/>
        </p:nvSpPr>
        <p:spPr bwMode="auto">
          <a:xfrm>
            <a:off x="3886200" y="2254250"/>
            <a:ext cx="1295400" cy="476250"/>
          </a:xfrm>
          <a:prstGeom prst="rect">
            <a:avLst/>
          </a:prstGeom>
          <a:noFill/>
          <a:ln w="9525">
            <a:noFill/>
            <a:miter lim="800000"/>
            <a:headEnd/>
            <a:tailEnd/>
          </a:ln>
          <a:effectLst/>
        </p:spPr>
        <p:txBody>
          <a:bodyPr>
            <a:spAutoFit/>
          </a:bodyPr>
          <a:lstStyle/>
          <a:p>
            <a:pPr algn="ctr">
              <a:lnSpc>
                <a:spcPct val="70000"/>
              </a:lnSpc>
            </a:pPr>
            <a:r>
              <a:rPr lang="en-US" sz="1800" b="1">
                <a:solidFill>
                  <a:schemeClr val="bg2"/>
                </a:solidFill>
                <a:effectLst>
                  <a:outerShdw blurRad="38100" dist="38100" dir="2700000" algn="tl">
                    <a:srgbClr val="C0C0C0"/>
                  </a:outerShdw>
                </a:effectLst>
              </a:rPr>
              <a:t>Early </a:t>
            </a:r>
          </a:p>
          <a:p>
            <a:pPr algn="ctr">
              <a:lnSpc>
                <a:spcPct val="70000"/>
              </a:lnSpc>
            </a:pPr>
            <a:r>
              <a:rPr lang="en-US" sz="1800" b="1">
                <a:solidFill>
                  <a:schemeClr val="bg2"/>
                </a:solidFill>
                <a:effectLst>
                  <a:outerShdw blurRad="38100" dist="38100" dir="2700000" algn="tl">
                    <a:srgbClr val="C0C0C0"/>
                  </a:outerShdw>
                </a:effectLst>
              </a:rPr>
              <a:t>Recovery</a:t>
            </a:r>
          </a:p>
        </p:txBody>
      </p:sp>
      <p:sp>
        <p:nvSpPr>
          <p:cNvPr id="199688" name="Text Box 8"/>
          <p:cNvSpPr txBox="1">
            <a:spLocks noChangeArrowheads="1"/>
          </p:cNvSpPr>
          <p:nvPr/>
        </p:nvSpPr>
        <p:spPr bwMode="auto">
          <a:xfrm>
            <a:off x="6872288" y="5165725"/>
            <a:ext cx="1890712" cy="396875"/>
          </a:xfrm>
          <a:prstGeom prst="rect">
            <a:avLst/>
          </a:prstGeom>
          <a:noFill/>
          <a:ln w="9525">
            <a:noFill/>
            <a:miter lim="800000"/>
            <a:headEnd/>
            <a:tailEnd/>
          </a:ln>
          <a:effectLst/>
        </p:spPr>
        <p:txBody>
          <a:bodyPr wrap="none">
            <a:spAutoFit/>
          </a:bodyPr>
          <a:lstStyle/>
          <a:p>
            <a:r>
              <a:rPr lang="en-US" sz="2000" b="1">
                <a:solidFill>
                  <a:srgbClr val="FFCCCC"/>
                </a:solidFill>
                <a:effectLst>
                  <a:outerShdw blurRad="38100" dist="38100" dir="2700000" algn="tl">
                    <a:srgbClr val="C0C0C0"/>
                  </a:outerShdw>
                </a:effectLst>
              </a:rPr>
              <a:t>Posttreatment</a:t>
            </a:r>
          </a:p>
        </p:txBody>
      </p:sp>
      <p:sp>
        <p:nvSpPr>
          <p:cNvPr id="199689" name="Oval 9"/>
          <p:cNvSpPr>
            <a:spLocks noChangeArrowheads="1"/>
          </p:cNvSpPr>
          <p:nvPr/>
        </p:nvSpPr>
        <p:spPr bwMode="blackWhite">
          <a:xfrm>
            <a:off x="7162800" y="34163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Drug</a:t>
            </a:r>
          </a:p>
          <a:p>
            <a:pPr algn="ctr">
              <a:lnSpc>
                <a:spcPct val="80000"/>
              </a:lnSpc>
            </a:pPr>
            <a:r>
              <a:rPr lang="en-US" sz="1600" b="1">
                <a:effectLst>
                  <a:outerShdw blurRad="38100" dist="38100" dir="2700000" algn="tl">
                    <a:srgbClr val="FFFFFF"/>
                  </a:outerShdw>
                </a:effectLst>
              </a:rPr>
              <a:t>Use</a:t>
            </a:r>
          </a:p>
        </p:txBody>
      </p:sp>
      <p:sp>
        <p:nvSpPr>
          <p:cNvPr id="199690" name="Oval 10"/>
          <p:cNvSpPr>
            <a:spLocks noChangeArrowheads="1"/>
          </p:cNvSpPr>
          <p:nvPr/>
        </p:nvSpPr>
        <p:spPr bwMode="blackWhite">
          <a:xfrm>
            <a:off x="7162800" y="39497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r>
              <a:rPr lang="en-US" sz="1600" b="1">
                <a:effectLst>
                  <a:outerShdw blurRad="38100" dist="38100" dir="2700000" algn="tl">
                    <a:srgbClr val="FFFFFF"/>
                  </a:outerShdw>
                </a:effectLst>
              </a:rPr>
              <a:t>Crime</a:t>
            </a:r>
          </a:p>
        </p:txBody>
      </p:sp>
      <p:sp>
        <p:nvSpPr>
          <p:cNvPr id="199691" name="Oval 11"/>
          <p:cNvSpPr>
            <a:spLocks noChangeArrowheads="1"/>
          </p:cNvSpPr>
          <p:nvPr/>
        </p:nvSpPr>
        <p:spPr bwMode="blackWhite">
          <a:xfrm>
            <a:off x="7162800" y="44831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Social</a:t>
            </a:r>
          </a:p>
          <a:p>
            <a:pPr algn="ctr">
              <a:lnSpc>
                <a:spcPct val="80000"/>
              </a:lnSpc>
            </a:pPr>
            <a:r>
              <a:rPr lang="en-US" sz="1600" b="1">
                <a:effectLst>
                  <a:outerShdw blurRad="38100" dist="38100" dir="2700000" algn="tl">
                    <a:srgbClr val="FFFFFF"/>
                  </a:outerShdw>
                </a:effectLst>
              </a:rPr>
              <a:t>Relations</a:t>
            </a:r>
          </a:p>
        </p:txBody>
      </p:sp>
      <p:sp>
        <p:nvSpPr>
          <p:cNvPr id="199692" name="Rectangle 12"/>
          <p:cNvSpPr>
            <a:spLocks noChangeArrowheads="1"/>
          </p:cNvSpPr>
          <p:nvPr/>
        </p:nvSpPr>
        <p:spPr bwMode="blackWhite">
          <a:xfrm>
            <a:off x="2209800" y="2806700"/>
            <a:ext cx="1447800" cy="838200"/>
          </a:xfrm>
          <a:prstGeom prst="rect">
            <a:avLst/>
          </a:prstGeom>
          <a:solidFill>
            <a:srgbClr val="009999"/>
          </a:solidFill>
          <a:ln w="3175">
            <a:miter lim="800000"/>
            <a:headEnd/>
            <a:tailEnd/>
          </a:ln>
          <a:effectLst>
            <a:outerShdw dist="107763" dir="2700000" algn="ctr" rotWithShape="0">
              <a:srgbClr val="969696"/>
            </a:outerShdw>
          </a:effectLst>
          <a:scene3d>
            <a:camera prst="legacyObliqueBottomRight"/>
            <a:lightRig rig="legacyFlat3" dir="l"/>
          </a:scene3d>
          <a:sp3d extrusionH="163500" prstMaterial="legacyMatte">
            <a:bevelT w="13500" h="13500" prst="angle"/>
            <a:bevelB w="13500" h="13500" prst="angle"/>
            <a:extrusionClr>
              <a:srgbClr val="5F5F5F"/>
            </a:extrusionClr>
          </a:sp3d>
        </p:spPr>
        <p:txBody>
          <a:bodyPr wrap="none" anchor="ctr">
            <a:flatTx/>
          </a:bodyPr>
          <a:lstStyle/>
          <a:p>
            <a:pPr algn="ctr"/>
            <a:r>
              <a:rPr lang="en-US" sz="1800" b="1">
                <a:effectLst>
                  <a:outerShdw blurRad="38100" dist="38100" dir="2700000" algn="tl">
                    <a:srgbClr val="FFFFFF"/>
                  </a:outerShdw>
                </a:effectLst>
              </a:rPr>
              <a:t>Program</a:t>
            </a:r>
          </a:p>
          <a:p>
            <a:pPr algn="ctr"/>
            <a:r>
              <a:rPr lang="en-US" sz="1800" b="1">
                <a:effectLst>
                  <a:outerShdw blurRad="38100" dist="38100" dir="2700000" algn="tl">
                    <a:srgbClr val="FFFFFF"/>
                  </a:outerShdw>
                </a:effectLst>
              </a:rPr>
              <a:t>Participation</a:t>
            </a:r>
          </a:p>
        </p:txBody>
      </p:sp>
      <p:sp>
        <p:nvSpPr>
          <p:cNvPr id="199693" name="Rectangle 13"/>
          <p:cNvSpPr>
            <a:spLocks noChangeArrowheads="1"/>
          </p:cNvSpPr>
          <p:nvPr/>
        </p:nvSpPr>
        <p:spPr bwMode="blackWhite">
          <a:xfrm>
            <a:off x="2209800" y="4254500"/>
            <a:ext cx="1447800" cy="838200"/>
          </a:xfrm>
          <a:prstGeom prst="rect">
            <a:avLst/>
          </a:prstGeom>
          <a:solidFill>
            <a:srgbClr val="009999"/>
          </a:solidFill>
          <a:ln w="3175">
            <a:miter lim="800000"/>
            <a:headEnd/>
            <a:tailEnd/>
          </a:ln>
          <a:effectLst>
            <a:outerShdw dist="107763" dir="2700000" algn="ctr" rotWithShape="0">
              <a:srgbClr val="969696"/>
            </a:outerShdw>
          </a:effectLst>
          <a:scene3d>
            <a:camera prst="legacyObliqueBottomRight"/>
            <a:lightRig rig="legacyFlat3" dir="l"/>
          </a:scene3d>
          <a:sp3d extrusionH="163500" prstMaterial="legacyMatte">
            <a:bevelT w="13500" h="13500" prst="angle"/>
            <a:bevelB w="13500" h="13500" prst="angle"/>
            <a:extrusionClr>
              <a:srgbClr val="5F5F5F"/>
            </a:extrusionClr>
          </a:sp3d>
        </p:spPr>
        <p:txBody>
          <a:bodyPr wrap="none" anchor="ctr">
            <a:flatTx/>
          </a:bodyPr>
          <a:lstStyle/>
          <a:p>
            <a:pPr algn="ctr"/>
            <a:r>
              <a:rPr lang="en-US" sz="1800" b="1">
                <a:effectLst>
                  <a:outerShdw blurRad="38100" dist="38100" dir="2700000" algn="tl">
                    <a:srgbClr val="FFFFFF"/>
                  </a:outerShdw>
                </a:effectLst>
              </a:rPr>
              <a:t>Therapeutic</a:t>
            </a:r>
          </a:p>
          <a:p>
            <a:pPr algn="ctr"/>
            <a:r>
              <a:rPr lang="en-US" sz="1800" b="1">
                <a:effectLst>
                  <a:outerShdw blurRad="38100" dist="38100" dir="2700000" algn="tl">
                    <a:srgbClr val="FFFFFF"/>
                  </a:outerShdw>
                </a:effectLst>
              </a:rPr>
              <a:t>Relationship</a:t>
            </a:r>
          </a:p>
        </p:txBody>
      </p:sp>
      <p:sp>
        <p:nvSpPr>
          <p:cNvPr id="199694" name="Rectangle 14"/>
          <p:cNvSpPr>
            <a:spLocks noChangeArrowheads="1"/>
          </p:cNvSpPr>
          <p:nvPr/>
        </p:nvSpPr>
        <p:spPr bwMode="blackWhite">
          <a:xfrm>
            <a:off x="3810000" y="2806700"/>
            <a:ext cx="1524000" cy="838200"/>
          </a:xfrm>
          <a:prstGeom prst="rect">
            <a:avLst/>
          </a:prstGeom>
          <a:solidFill>
            <a:srgbClr val="3333CC"/>
          </a:solidFill>
          <a:ln w="3175">
            <a:miter lim="800000"/>
            <a:headEnd/>
            <a:tailEnd/>
          </a:ln>
          <a:effectLst>
            <a:outerShdw dist="99190" dir="3011666" algn="ctr" rotWithShape="0">
              <a:srgbClr val="969696"/>
            </a:outerShdw>
          </a:effectLst>
          <a:scene3d>
            <a:camera prst="legacyObliqueBottomRight"/>
            <a:lightRig rig="legacyFlat3" dir="l"/>
          </a:scene3d>
          <a:sp3d extrusionH="163500" prstMaterial="legacyMatte">
            <a:bevelT w="13500" h="13500" prst="angle"/>
            <a:bevelB w="13500" h="13500" prst="angle"/>
            <a:extrusionClr>
              <a:schemeClr val="folHlink"/>
            </a:extrusionClr>
          </a:sp3d>
        </p:spPr>
        <p:txBody>
          <a:bodyPr wrap="none" anchor="ctr">
            <a:flatTx/>
          </a:bodyPr>
          <a:lstStyle/>
          <a:p>
            <a:pPr algn="ctr"/>
            <a:r>
              <a:rPr lang="en-US" sz="1800" b="1">
                <a:effectLst>
                  <a:outerShdw blurRad="38100" dist="38100" dir="2700000" algn="tl">
                    <a:srgbClr val="FFFFFF"/>
                  </a:outerShdw>
                </a:effectLst>
              </a:rPr>
              <a:t>Behavioral</a:t>
            </a:r>
          </a:p>
          <a:p>
            <a:pPr algn="ctr"/>
            <a:r>
              <a:rPr lang="en-US" sz="1800" b="1">
                <a:effectLst>
                  <a:outerShdw blurRad="38100" dist="38100" dir="2700000" algn="tl">
                    <a:srgbClr val="FFFFFF"/>
                  </a:outerShdw>
                </a:effectLst>
              </a:rPr>
              <a:t>Change</a:t>
            </a:r>
          </a:p>
        </p:txBody>
      </p:sp>
      <p:sp>
        <p:nvSpPr>
          <p:cNvPr id="199695" name="Rectangle 15"/>
          <p:cNvSpPr>
            <a:spLocks noChangeArrowheads="1"/>
          </p:cNvSpPr>
          <p:nvPr/>
        </p:nvSpPr>
        <p:spPr bwMode="blackWhite">
          <a:xfrm>
            <a:off x="3805238" y="4254500"/>
            <a:ext cx="1609725" cy="838200"/>
          </a:xfrm>
          <a:prstGeom prst="rect">
            <a:avLst/>
          </a:prstGeom>
          <a:solidFill>
            <a:srgbClr val="3333CC"/>
          </a:solidFill>
          <a:ln w="3175">
            <a:miter lim="800000"/>
            <a:headEnd/>
            <a:tailEnd/>
          </a:ln>
          <a:effectLst>
            <a:outerShdw dist="99190" dir="3011666" algn="ctr" rotWithShape="0">
              <a:srgbClr val="969696"/>
            </a:outerShdw>
          </a:effectLst>
          <a:scene3d>
            <a:camera prst="legacyObliqueBottomRight"/>
            <a:lightRig rig="legacyFlat3" dir="l"/>
          </a:scene3d>
          <a:sp3d extrusionH="163500" prstMaterial="legacyMatte">
            <a:bevelT w="13500" h="13500" prst="angle"/>
            <a:bevelB w="13500" h="13500" prst="angle"/>
            <a:extrusionClr>
              <a:schemeClr val="folHlink"/>
            </a:extrusionClr>
          </a:sp3d>
        </p:spPr>
        <p:txBody>
          <a:bodyPr wrap="none" anchor="ctr">
            <a:flatTx/>
          </a:bodyPr>
          <a:lstStyle/>
          <a:p>
            <a:pPr algn="ctr"/>
            <a:r>
              <a:rPr lang="en-US" sz="1800" b="1">
                <a:effectLst>
                  <a:outerShdw blurRad="38100" dist="38100" dir="2700000" algn="tl">
                    <a:srgbClr val="FFFFFF"/>
                  </a:outerShdw>
                </a:effectLst>
              </a:rPr>
              <a:t>Psycho-Social</a:t>
            </a:r>
          </a:p>
          <a:p>
            <a:pPr algn="ctr"/>
            <a:r>
              <a:rPr lang="en-US" sz="1800" b="1">
                <a:effectLst>
                  <a:outerShdw blurRad="38100" dist="38100" dir="2700000" algn="tl">
                    <a:srgbClr val="FFFFFF"/>
                  </a:outerShdw>
                </a:effectLst>
              </a:rPr>
              <a:t>Change</a:t>
            </a:r>
          </a:p>
        </p:txBody>
      </p:sp>
      <p:grpSp>
        <p:nvGrpSpPr>
          <p:cNvPr id="2" name="Group 16"/>
          <p:cNvGrpSpPr>
            <a:grpSpLocks/>
          </p:cNvGrpSpPr>
          <p:nvPr/>
        </p:nvGrpSpPr>
        <p:grpSpPr bwMode="auto">
          <a:xfrm>
            <a:off x="381000" y="2120900"/>
            <a:ext cx="1676400" cy="1447800"/>
            <a:chOff x="240" y="1344"/>
            <a:chExt cx="1104" cy="912"/>
          </a:xfrm>
        </p:grpSpPr>
        <p:sp>
          <p:nvSpPr>
            <p:cNvPr id="199697" name="Line 17"/>
            <p:cNvSpPr>
              <a:spLocks noChangeShapeType="1"/>
            </p:cNvSpPr>
            <p:nvPr/>
          </p:nvSpPr>
          <p:spPr bwMode="auto">
            <a:xfrm>
              <a:off x="1152" y="1968"/>
              <a:ext cx="192" cy="0"/>
            </a:xfrm>
            <a:prstGeom prst="line">
              <a:avLst/>
            </a:prstGeom>
            <a:noFill/>
            <a:ln w="38100">
              <a:solidFill>
                <a:schemeClr val="folHlink"/>
              </a:solidFill>
              <a:round/>
              <a:headEnd/>
              <a:tailEnd type="triangle" w="med" len="med"/>
            </a:ln>
            <a:effectLst/>
          </p:spPr>
          <p:txBody>
            <a:bodyPr wrap="none" anchor="ctr"/>
            <a:lstStyle/>
            <a:p>
              <a:endParaRPr lang="en-US"/>
            </a:p>
          </p:txBody>
        </p:sp>
        <p:grpSp>
          <p:nvGrpSpPr>
            <p:cNvPr id="3" name="Group 18"/>
            <p:cNvGrpSpPr>
              <a:grpSpLocks/>
            </p:cNvGrpSpPr>
            <p:nvPr/>
          </p:nvGrpSpPr>
          <p:grpSpPr bwMode="auto">
            <a:xfrm>
              <a:off x="240" y="1344"/>
              <a:ext cx="912" cy="912"/>
              <a:chOff x="240" y="1344"/>
              <a:chExt cx="912" cy="912"/>
            </a:xfrm>
          </p:grpSpPr>
          <p:sp>
            <p:nvSpPr>
              <p:cNvPr id="199699" name="Oval 19"/>
              <p:cNvSpPr>
                <a:spLocks noChangeArrowheads="1"/>
              </p:cNvSpPr>
              <p:nvPr/>
            </p:nvSpPr>
            <p:spPr bwMode="auto">
              <a:xfrm>
                <a:off x="240" y="1680"/>
                <a:ext cx="912" cy="576"/>
              </a:xfrm>
              <a:prstGeom prst="ellipse">
                <a:avLst/>
              </a:prstGeom>
              <a:solidFill>
                <a:srgbClr val="FFCC00"/>
              </a:solidFill>
              <a:ln w="9525">
                <a:solidFill>
                  <a:schemeClr val="bg2"/>
                </a:solidFill>
                <a:round/>
                <a:headEnd/>
                <a:tailEnd/>
              </a:ln>
              <a:effectLst>
                <a:outerShdw dist="35921" dir="2700000" algn="ctr" rotWithShape="0">
                  <a:schemeClr val="folHlink"/>
                </a:outerShdw>
              </a:effectLst>
            </p:spPr>
            <p:txBody>
              <a:bodyPr wrap="none" anchor="ctr"/>
              <a:lstStyle/>
              <a:p>
                <a:pPr algn="ctr">
                  <a:lnSpc>
                    <a:spcPct val="80000"/>
                  </a:lnSpc>
                </a:pPr>
                <a:r>
                  <a:rPr lang="en-US" sz="1800" b="1">
                    <a:solidFill>
                      <a:schemeClr val="bg2"/>
                    </a:solidFill>
                    <a:effectLst>
                      <a:outerShdw blurRad="38100" dist="38100" dir="2700000" algn="tl">
                        <a:srgbClr val="000000"/>
                      </a:outerShdw>
                    </a:effectLst>
                  </a:rPr>
                  <a:t>Patient</a:t>
                </a:r>
              </a:p>
              <a:p>
                <a:pPr algn="ctr">
                  <a:lnSpc>
                    <a:spcPct val="80000"/>
                  </a:lnSpc>
                </a:pPr>
                <a:r>
                  <a:rPr lang="en-US" sz="1800" b="1">
                    <a:solidFill>
                      <a:schemeClr val="bg2"/>
                    </a:solidFill>
                    <a:effectLst>
                      <a:outerShdw blurRad="38100" dist="38100" dir="2700000" algn="tl">
                        <a:srgbClr val="000000"/>
                      </a:outerShdw>
                    </a:effectLst>
                  </a:rPr>
                  <a:t>Attributes</a:t>
                </a:r>
              </a:p>
              <a:p>
                <a:pPr algn="ctr">
                  <a:lnSpc>
                    <a:spcPct val="80000"/>
                  </a:lnSpc>
                </a:pPr>
                <a:r>
                  <a:rPr lang="en-US" sz="1800" b="1">
                    <a:solidFill>
                      <a:schemeClr val="bg2"/>
                    </a:solidFill>
                    <a:effectLst>
                      <a:outerShdw blurRad="38100" dist="38100" dir="2700000" algn="tl">
                        <a:srgbClr val="000000"/>
                      </a:outerShdw>
                    </a:effectLst>
                  </a:rPr>
                  <a:t>at Intake</a:t>
                </a:r>
                <a:endParaRPr lang="en-US" sz="2800" b="1">
                  <a:solidFill>
                    <a:schemeClr val="bg2"/>
                  </a:solidFill>
                  <a:effectLst>
                    <a:outerShdw blurRad="38100" dist="38100" dir="2700000" algn="tl">
                      <a:srgbClr val="000000"/>
                    </a:outerShdw>
                  </a:effectLst>
                </a:endParaRPr>
              </a:p>
            </p:txBody>
          </p:sp>
          <p:sp>
            <p:nvSpPr>
              <p:cNvPr id="199700" name="Oval 20"/>
              <p:cNvSpPr>
                <a:spLocks noChangeArrowheads="1"/>
              </p:cNvSpPr>
              <p:nvPr/>
            </p:nvSpPr>
            <p:spPr bwMode="auto">
              <a:xfrm>
                <a:off x="432" y="1344"/>
                <a:ext cx="240" cy="144"/>
              </a:xfrm>
              <a:prstGeom prst="ellipse">
                <a:avLst/>
              </a:prstGeom>
              <a:solidFill>
                <a:srgbClr val="FFCC00"/>
              </a:solidFill>
              <a:ln w="28575">
                <a:noFill/>
                <a:round/>
                <a:headEnd/>
                <a:tailEnd/>
              </a:ln>
              <a:effectLst/>
            </p:spPr>
            <p:txBody>
              <a:bodyPr wrap="none" anchor="ctr"/>
              <a:lstStyle/>
              <a:p>
                <a:endParaRPr lang="en-US"/>
              </a:p>
            </p:txBody>
          </p:sp>
          <p:sp>
            <p:nvSpPr>
              <p:cNvPr id="199701" name="Oval 21"/>
              <p:cNvSpPr>
                <a:spLocks noChangeArrowheads="1"/>
              </p:cNvSpPr>
              <p:nvPr/>
            </p:nvSpPr>
            <p:spPr bwMode="auto">
              <a:xfrm>
                <a:off x="720" y="1344"/>
                <a:ext cx="240" cy="144"/>
              </a:xfrm>
              <a:prstGeom prst="ellipse">
                <a:avLst/>
              </a:prstGeom>
              <a:solidFill>
                <a:srgbClr val="FFCC00"/>
              </a:solidFill>
              <a:ln w="28575">
                <a:noFill/>
                <a:round/>
                <a:headEnd/>
                <a:tailEnd/>
              </a:ln>
              <a:effectLst/>
            </p:spPr>
            <p:txBody>
              <a:bodyPr wrap="none" anchor="ctr"/>
              <a:lstStyle/>
              <a:p>
                <a:endParaRPr lang="en-US"/>
              </a:p>
            </p:txBody>
          </p:sp>
          <p:sp>
            <p:nvSpPr>
              <p:cNvPr id="199702" name="Oval 22"/>
              <p:cNvSpPr>
                <a:spLocks noChangeArrowheads="1"/>
              </p:cNvSpPr>
              <p:nvPr/>
            </p:nvSpPr>
            <p:spPr bwMode="auto">
              <a:xfrm>
                <a:off x="240" y="1440"/>
                <a:ext cx="240" cy="144"/>
              </a:xfrm>
              <a:prstGeom prst="ellipse">
                <a:avLst/>
              </a:prstGeom>
              <a:solidFill>
                <a:srgbClr val="FFCC00"/>
              </a:solidFill>
              <a:ln w="28575">
                <a:noFill/>
                <a:round/>
                <a:headEnd/>
                <a:tailEnd/>
              </a:ln>
              <a:effectLst/>
            </p:spPr>
            <p:txBody>
              <a:bodyPr wrap="none" anchor="ctr"/>
              <a:lstStyle/>
              <a:p>
                <a:endParaRPr lang="en-US"/>
              </a:p>
            </p:txBody>
          </p:sp>
          <p:sp>
            <p:nvSpPr>
              <p:cNvPr id="199703" name="Oval 23"/>
              <p:cNvSpPr>
                <a:spLocks noChangeArrowheads="1"/>
              </p:cNvSpPr>
              <p:nvPr/>
            </p:nvSpPr>
            <p:spPr bwMode="auto">
              <a:xfrm>
                <a:off x="912" y="1440"/>
                <a:ext cx="240" cy="144"/>
              </a:xfrm>
              <a:prstGeom prst="ellipse">
                <a:avLst/>
              </a:prstGeom>
              <a:solidFill>
                <a:srgbClr val="FFCC00"/>
              </a:solidFill>
              <a:ln w="28575">
                <a:noFill/>
                <a:round/>
                <a:headEnd/>
                <a:tailEnd/>
              </a:ln>
              <a:effectLst/>
            </p:spPr>
            <p:txBody>
              <a:bodyPr wrap="none" anchor="ctr"/>
              <a:lstStyle/>
              <a:p>
                <a:endParaRPr lang="en-US"/>
              </a:p>
            </p:txBody>
          </p:sp>
          <p:sp>
            <p:nvSpPr>
              <p:cNvPr id="199704" name="Oval 24"/>
              <p:cNvSpPr>
                <a:spLocks noChangeArrowheads="1"/>
              </p:cNvSpPr>
              <p:nvPr/>
            </p:nvSpPr>
            <p:spPr bwMode="auto">
              <a:xfrm>
                <a:off x="480" y="1488"/>
                <a:ext cx="432" cy="144"/>
              </a:xfrm>
              <a:prstGeom prst="ellipse">
                <a:avLst/>
              </a:prstGeom>
              <a:solidFill>
                <a:srgbClr val="FFCC00"/>
              </a:solidFill>
              <a:ln w="28575">
                <a:noFill/>
                <a:round/>
                <a:headEnd/>
                <a:tailEnd/>
              </a:ln>
              <a:effectLst/>
            </p:spPr>
            <p:txBody>
              <a:bodyPr wrap="none" anchor="ctr"/>
              <a:lstStyle/>
              <a:p>
                <a:pPr algn="ctr"/>
                <a:r>
                  <a:rPr lang="en-US" sz="1400">
                    <a:solidFill>
                      <a:schemeClr val="bg2"/>
                    </a:solidFill>
                    <a:effectLst>
                      <a:outerShdw blurRad="38100" dist="38100" dir="2700000" algn="tl">
                        <a:srgbClr val="000000"/>
                      </a:outerShdw>
                    </a:effectLst>
                  </a:rPr>
                  <a:t>Motiv</a:t>
                </a:r>
                <a:endParaRPr lang="en-US" sz="1400">
                  <a:solidFill>
                    <a:schemeClr val="bg2"/>
                  </a:solidFill>
                </a:endParaRPr>
              </a:p>
            </p:txBody>
          </p:sp>
          <p:cxnSp>
            <p:nvCxnSpPr>
              <p:cNvPr id="199705" name="AutoShape 25"/>
              <p:cNvCxnSpPr>
                <a:cxnSpLocks noChangeShapeType="1"/>
                <a:stCxn id="199704" idx="4"/>
                <a:endCxn id="199699" idx="0"/>
              </p:cNvCxnSpPr>
              <p:nvPr/>
            </p:nvCxnSpPr>
            <p:spPr bwMode="auto">
              <a:xfrm>
                <a:off x="696" y="1632"/>
                <a:ext cx="0" cy="48"/>
              </a:xfrm>
              <a:prstGeom prst="straightConnector1">
                <a:avLst/>
              </a:prstGeom>
              <a:noFill/>
              <a:ln w="28575">
                <a:solidFill>
                  <a:srgbClr val="FFCC00"/>
                </a:solidFill>
                <a:round/>
                <a:headEnd/>
                <a:tailEnd/>
              </a:ln>
              <a:effectLst/>
            </p:spPr>
          </p:cxnSp>
        </p:grpSp>
      </p:grpSp>
      <p:sp>
        <p:nvSpPr>
          <p:cNvPr id="199706" name="AutoShape 26"/>
          <p:cNvSpPr>
            <a:spLocks noChangeArrowheads="1"/>
          </p:cNvSpPr>
          <p:nvPr/>
        </p:nvSpPr>
        <p:spPr bwMode="auto">
          <a:xfrm>
            <a:off x="2667000" y="3492500"/>
            <a:ext cx="304800" cy="914400"/>
          </a:xfrm>
          <a:prstGeom prst="upDownArrow">
            <a:avLst>
              <a:gd name="adj1" fmla="val 50000"/>
              <a:gd name="adj2" fmla="val 6000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99707" name="AutoShape 27"/>
          <p:cNvSpPr>
            <a:spLocks noChangeArrowheads="1"/>
          </p:cNvSpPr>
          <p:nvPr/>
        </p:nvSpPr>
        <p:spPr bwMode="auto">
          <a:xfrm>
            <a:off x="2895600" y="3797300"/>
            <a:ext cx="990600" cy="304800"/>
          </a:xfrm>
          <a:prstGeom prst="rightArrow">
            <a:avLst>
              <a:gd name="adj1" fmla="val 59370"/>
              <a:gd name="adj2" fmla="val 7812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99708" name="AutoShape 28"/>
          <p:cNvSpPr>
            <a:spLocks noChangeArrowheads="1"/>
          </p:cNvSpPr>
          <p:nvPr/>
        </p:nvSpPr>
        <p:spPr bwMode="auto">
          <a:xfrm>
            <a:off x="4267200" y="3492500"/>
            <a:ext cx="304800" cy="914400"/>
          </a:xfrm>
          <a:prstGeom prst="upDownArrow">
            <a:avLst>
              <a:gd name="adj1" fmla="val 50000"/>
              <a:gd name="adj2" fmla="val 6000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99709" name="AutoShape 29"/>
          <p:cNvSpPr>
            <a:spLocks noChangeArrowheads="1"/>
          </p:cNvSpPr>
          <p:nvPr/>
        </p:nvSpPr>
        <p:spPr bwMode="auto">
          <a:xfrm>
            <a:off x="4495800" y="3797300"/>
            <a:ext cx="990600" cy="304800"/>
          </a:xfrm>
          <a:prstGeom prst="rightArrow">
            <a:avLst>
              <a:gd name="adj1" fmla="val 59370"/>
              <a:gd name="adj2" fmla="val 72403"/>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99710" name="Rectangle 30"/>
          <p:cNvSpPr>
            <a:spLocks noGrp="1" noChangeArrowheads="1"/>
          </p:cNvSpPr>
          <p:nvPr>
            <p:ph type="title"/>
          </p:nvPr>
        </p:nvSpPr>
        <p:spPr>
          <a:xfrm>
            <a:off x="0" y="0"/>
            <a:ext cx="9144000" cy="990600"/>
          </a:xfrm>
          <a:noFill/>
          <a:ln/>
        </p:spPr>
        <p:txBody>
          <a:bodyPr/>
          <a:lstStyle/>
          <a:p>
            <a:pPr algn="ctr">
              <a:lnSpc>
                <a:spcPct val="80000"/>
              </a:lnSpc>
            </a:pPr>
            <a:r>
              <a:rPr lang="en-US" b="1" dirty="0"/>
              <a:t>Evidence-Based Treatment Model</a:t>
            </a:r>
          </a:p>
        </p:txBody>
      </p:sp>
      <p:sp>
        <p:nvSpPr>
          <p:cNvPr id="199711" name="Line 31"/>
          <p:cNvSpPr>
            <a:spLocks noChangeShapeType="1"/>
          </p:cNvSpPr>
          <p:nvPr/>
        </p:nvSpPr>
        <p:spPr bwMode="auto">
          <a:xfrm flipV="1">
            <a:off x="4648200" y="5486400"/>
            <a:ext cx="0" cy="304800"/>
          </a:xfrm>
          <a:prstGeom prst="line">
            <a:avLst/>
          </a:prstGeom>
          <a:noFill/>
          <a:ln w="76200">
            <a:solidFill>
              <a:srgbClr val="6699FF"/>
            </a:solidFill>
            <a:round/>
            <a:headEnd/>
            <a:tailEnd type="triangle" w="med" len="sm"/>
          </a:ln>
          <a:effectLst/>
        </p:spPr>
        <p:txBody>
          <a:bodyPr wrap="none" anchor="ctr"/>
          <a:lstStyle/>
          <a:p>
            <a:endParaRPr lang="en-US"/>
          </a:p>
        </p:txBody>
      </p:sp>
      <p:sp>
        <p:nvSpPr>
          <p:cNvPr id="199712" name="Line 32"/>
          <p:cNvSpPr>
            <a:spLocks noChangeShapeType="1"/>
          </p:cNvSpPr>
          <p:nvPr/>
        </p:nvSpPr>
        <p:spPr bwMode="auto">
          <a:xfrm>
            <a:off x="4648200" y="1828800"/>
            <a:ext cx="0" cy="304800"/>
          </a:xfrm>
          <a:prstGeom prst="line">
            <a:avLst/>
          </a:prstGeom>
          <a:noFill/>
          <a:ln w="76200">
            <a:solidFill>
              <a:srgbClr val="6699FF"/>
            </a:solidFill>
            <a:round/>
            <a:headEnd/>
            <a:tailEnd type="triangle" w="med" len="sm"/>
          </a:ln>
          <a:effectLst/>
        </p:spPr>
        <p:txBody>
          <a:bodyPr wrap="none" anchor="ctr"/>
          <a:lstStyle/>
          <a:p>
            <a:endParaRPr lang="en-US"/>
          </a:p>
        </p:txBody>
      </p:sp>
      <p:sp>
        <p:nvSpPr>
          <p:cNvPr id="199713" name="Line 33"/>
          <p:cNvSpPr>
            <a:spLocks noChangeShapeType="1"/>
          </p:cNvSpPr>
          <p:nvPr/>
        </p:nvSpPr>
        <p:spPr bwMode="auto">
          <a:xfrm flipV="1">
            <a:off x="2971800" y="5486400"/>
            <a:ext cx="0" cy="304800"/>
          </a:xfrm>
          <a:prstGeom prst="line">
            <a:avLst/>
          </a:prstGeom>
          <a:noFill/>
          <a:ln w="76200">
            <a:solidFill>
              <a:srgbClr val="009999"/>
            </a:solidFill>
            <a:round/>
            <a:headEnd/>
            <a:tailEnd type="triangle" w="med" len="sm"/>
          </a:ln>
          <a:effectLst/>
        </p:spPr>
        <p:txBody>
          <a:bodyPr wrap="none" anchor="ctr"/>
          <a:lstStyle/>
          <a:p>
            <a:endParaRPr lang="en-US"/>
          </a:p>
        </p:txBody>
      </p:sp>
      <p:sp>
        <p:nvSpPr>
          <p:cNvPr id="199714" name="Line 34"/>
          <p:cNvSpPr>
            <a:spLocks noChangeShapeType="1"/>
          </p:cNvSpPr>
          <p:nvPr/>
        </p:nvSpPr>
        <p:spPr bwMode="auto">
          <a:xfrm>
            <a:off x="2971800" y="1828800"/>
            <a:ext cx="0" cy="304800"/>
          </a:xfrm>
          <a:prstGeom prst="line">
            <a:avLst/>
          </a:prstGeom>
          <a:noFill/>
          <a:ln w="76200">
            <a:solidFill>
              <a:srgbClr val="009999"/>
            </a:solidFill>
            <a:round/>
            <a:headEnd/>
            <a:tailEnd type="triangle" w="med" len="sm"/>
          </a:ln>
          <a:effectLst/>
        </p:spPr>
        <p:txBody>
          <a:bodyPr wrap="none" anchor="ctr"/>
          <a:lstStyle/>
          <a:p>
            <a:endParaRPr lang="en-US"/>
          </a:p>
        </p:txBody>
      </p:sp>
      <p:sp>
        <p:nvSpPr>
          <p:cNvPr id="199715" name="AutoShape 35"/>
          <p:cNvSpPr>
            <a:spLocks noChangeArrowheads="1"/>
          </p:cNvSpPr>
          <p:nvPr/>
        </p:nvSpPr>
        <p:spPr bwMode="blackWhite">
          <a:xfrm>
            <a:off x="2286000" y="5791200"/>
            <a:ext cx="1371600" cy="533400"/>
          </a:xfrm>
          <a:prstGeom prst="roundRect">
            <a:avLst>
              <a:gd name="adj" fmla="val 16667"/>
            </a:avLst>
          </a:prstGeom>
          <a:gradFill rotWithShape="0">
            <a:gsLst>
              <a:gs pos="0">
                <a:srgbClr val="009999">
                  <a:gamma/>
                  <a:shade val="29804"/>
                  <a:invGamma/>
                </a:srgbClr>
              </a:gs>
              <a:gs pos="50000">
                <a:srgbClr val="009999"/>
              </a:gs>
              <a:gs pos="100000">
                <a:srgbClr val="009999">
                  <a:gamma/>
                  <a:shade val="29804"/>
                  <a:invGamma/>
                </a:srgbClr>
              </a:gs>
            </a:gsLst>
            <a:lin ang="5400000" scaled="1"/>
          </a:gradFill>
          <a:ln w="9525">
            <a:solidFill>
              <a:schemeClr val="tx1"/>
            </a:solidFill>
            <a:round/>
            <a:headEnd/>
            <a:tailEnd/>
          </a:ln>
          <a:effectLst/>
        </p:spPr>
        <p:txBody>
          <a:bodyPr wrap="none" anchor="ctr"/>
          <a:lstStyle/>
          <a:p>
            <a:pPr algn="ctr">
              <a:lnSpc>
                <a:spcPct val="80000"/>
              </a:lnSpc>
            </a:pPr>
            <a:r>
              <a:rPr lang="en-US" sz="1600" b="1">
                <a:effectLst>
                  <a:outerShdw blurRad="38100" dist="38100" dir="2700000" algn="tl">
                    <a:srgbClr val="FFFFFF"/>
                  </a:outerShdw>
                </a:effectLst>
              </a:rPr>
              <a:t>Enhanced</a:t>
            </a:r>
          </a:p>
          <a:p>
            <a:pPr algn="ctr">
              <a:lnSpc>
                <a:spcPct val="80000"/>
              </a:lnSpc>
            </a:pPr>
            <a:r>
              <a:rPr lang="en-US" sz="1600" b="1">
                <a:effectLst>
                  <a:outerShdw blurRad="38100" dist="38100" dir="2700000" algn="tl">
                    <a:srgbClr val="FFFFFF"/>
                  </a:outerShdw>
                </a:effectLst>
              </a:rPr>
              <a:t>Counseling</a:t>
            </a:r>
          </a:p>
        </p:txBody>
      </p:sp>
      <p:sp>
        <p:nvSpPr>
          <p:cNvPr id="199716" name="AutoShape 36"/>
          <p:cNvSpPr>
            <a:spLocks noChangeArrowheads="1"/>
          </p:cNvSpPr>
          <p:nvPr/>
        </p:nvSpPr>
        <p:spPr bwMode="blackWhite">
          <a:xfrm>
            <a:off x="2286000" y="1066800"/>
            <a:ext cx="1371600" cy="762000"/>
          </a:xfrm>
          <a:prstGeom prst="roundRect">
            <a:avLst>
              <a:gd name="adj" fmla="val 16667"/>
            </a:avLst>
          </a:prstGeom>
          <a:gradFill rotWithShape="0">
            <a:gsLst>
              <a:gs pos="0">
                <a:srgbClr val="009999">
                  <a:gamma/>
                  <a:shade val="29804"/>
                  <a:invGamma/>
                </a:srgbClr>
              </a:gs>
              <a:gs pos="50000">
                <a:srgbClr val="009999"/>
              </a:gs>
              <a:gs pos="100000">
                <a:srgbClr val="009999">
                  <a:gamma/>
                  <a:shade val="29804"/>
                  <a:invGamma/>
                </a:srgbClr>
              </a:gs>
            </a:gsLst>
            <a:lin ang="5400000" scaled="1"/>
          </a:gradFill>
          <a:ln w="9525">
            <a:solidFill>
              <a:schemeClr val="tx1"/>
            </a:solidFill>
            <a:round/>
            <a:headEnd/>
            <a:tailEnd/>
          </a:ln>
          <a:effectLst/>
        </p:spPr>
        <p:txBody>
          <a:bodyPr wrap="none" anchor="ctr"/>
          <a:lstStyle/>
          <a:p>
            <a:pPr algn="ctr">
              <a:lnSpc>
                <a:spcPct val="80000"/>
              </a:lnSpc>
            </a:pPr>
            <a:r>
              <a:rPr lang="en-US" sz="1600" b="1" dirty="0">
                <a:effectLst>
                  <a:outerShdw blurRad="38100" dist="38100" dir="2700000" algn="tl">
                    <a:srgbClr val="FFFFFF"/>
                  </a:outerShdw>
                </a:effectLst>
              </a:rPr>
              <a:t>Behavioral</a:t>
            </a:r>
          </a:p>
          <a:p>
            <a:pPr algn="ctr">
              <a:lnSpc>
                <a:spcPct val="80000"/>
              </a:lnSpc>
            </a:pPr>
            <a:r>
              <a:rPr lang="en-US" sz="1600" b="1" dirty="0">
                <a:effectLst>
                  <a:outerShdw blurRad="38100" dist="38100" dir="2700000" algn="tl">
                    <a:srgbClr val="FFFFFF"/>
                  </a:outerShdw>
                </a:effectLst>
              </a:rPr>
              <a:t>Strategies</a:t>
            </a:r>
          </a:p>
        </p:txBody>
      </p:sp>
      <p:sp>
        <p:nvSpPr>
          <p:cNvPr id="199717" name="AutoShape 37"/>
          <p:cNvSpPr>
            <a:spLocks noChangeArrowheads="1"/>
          </p:cNvSpPr>
          <p:nvPr/>
        </p:nvSpPr>
        <p:spPr bwMode="blackWhite">
          <a:xfrm>
            <a:off x="3886200" y="5791200"/>
            <a:ext cx="1524000" cy="533400"/>
          </a:xfrm>
          <a:prstGeom prst="roundRect">
            <a:avLst>
              <a:gd name="adj" fmla="val 16667"/>
            </a:avLst>
          </a:prstGeom>
          <a:gradFill rotWithShape="0">
            <a:gsLst>
              <a:gs pos="0">
                <a:srgbClr val="3366FF">
                  <a:gamma/>
                  <a:shade val="0"/>
                  <a:invGamma/>
                </a:srgbClr>
              </a:gs>
              <a:gs pos="50000">
                <a:srgbClr val="3366FF"/>
              </a:gs>
              <a:gs pos="100000">
                <a:srgbClr val="3366FF">
                  <a:gamma/>
                  <a:shade val="0"/>
                  <a:invGamma/>
                </a:srgbClr>
              </a:gs>
            </a:gsLst>
            <a:lin ang="5400000" scaled="1"/>
          </a:gradFill>
          <a:ln w="9525">
            <a:solidFill>
              <a:schemeClr val="tx1"/>
            </a:solidFill>
            <a:round/>
            <a:headEnd/>
            <a:tailEnd/>
          </a:ln>
          <a:effectLst/>
        </p:spPr>
        <p:txBody>
          <a:bodyPr wrap="none" anchor="ctr"/>
          <a:lstStyle/>
          <a:p>
            <a:pPr algn="ctr">
              <a:lnSpc>
                <a:spcPct val="80000"/>
              </a:lnSpc>
            </a:pPr>
            <a:r>
              <a:rPr lang="en-US" sz="1600" b="1">
                <a:effectLst>
                  <a:outerShdw blurRad="38100" dist="38100" dir="2700000" algn="tl">
                    <a:srgbClr val="FFFFFF"/>
                  </a:outerShdw>
                </a:effectLst>
              </a:rPr>
              <a:t>Social Skills</a:t>
            </a:r>
          </a:p>
          <a:p>
            <a:pPr algn="ctr">
              <a:lnSpc>
                <a:spcPct val="80000"/>
              </a:lnSpc>
            </a:pPr>
            <a:r>
              <a:rPr lang="en-US" sz="1600" b="1">
                <a:effectLst>
                  <a:outerShdw blurRad="38100" dist="38100" dir="2700000" algn="tl">
                    <a:srgbClr val="FFFFFF"/>
                  </a:outerShdw>
                </a:effectLst>
              </a:rPr>
              <a:t>Training</a:t>
            </a:r>
          </a:p>
        </p:txBody>
      </p:sp>
      <p:sp>
        <p:nvSpPr>
          <p:cNvPr id="199718" name="AutoShape 38"/>
          <p:cNvSpPr>
            <a:spLocks noChangeArrowheads="1"/>
          </p:cNvSpPr>
          <p:nvPr/>
        </p:nvSpPr>
        <p:spPr bwMode="blackWhite">
          <a:xfrm>
            <a:off x="3962400" y="1295400"/>
            <a:ext cx="1371600" cy="533400"/>
          </a:xfrm>
          <a:prstGeom prst="roundRect">
            <a:avLst>
              <a:gd name="adj" fmla="val 16667"/>
            </a:avLst>
          </a:prstGeom>
          <a:gradFill rotWithShape="0">
            <a:gsLst>
              <a:gs pos="0">
                <a:srgbClr val="3366FF">
                  <a:gamma/>
                  <a:shade val="0"/>
                  <a:invGamma/>
                </a:srgbClr>
              </a:gs>
              <a:gs pos="50000">
                <a:srgbClr val="3366FF"/>
              </a:gs>
              <a:gs pos="100000">
                <a:srgbClr val="3366FF">
                  <a:gamma/>
                  <a:shade val="0"/>
                  <a:invGamma/>
                </a:srgbClr>
              </a:gs>
            </a:gsLst>
            <a:lin ang="5400000" scaled="1"/>
          </a:gradFill>
          <a:ln w="9525">
            <a:solidFill>
              <a:schemeClr val="tx1"/>
            </a:solidFill>
            <a:round/>
            <a:headEnd/>
            <a:tailEnd/>
          </a:ln>
          <a:effectLst/>
        </p:spPr>
        <p:txBody>
          <a:bodyPr wrap="none" anchor="ctr"/>
          <a:lstStyle/>
          <a:p>
            <a:pPr algn="ctr">
              <a:lnSpc>
                <a:spcPct val="80000"/>
              </a:lnSpc>
            </a:pPr>
            <a:r>
              <a:rPr lang="en-US" sz="1600" b="1" dirty="0">
                <a:effectLst>
                  <a:outerShdw blurRad="38100" dist="38100" dir="2700000" algn="tl">
                    <a:srgbClr val="FFFFFF"/>
                  </a:outerShdw>
                </a:effectLst>
              </a:rPr>
              <a:t>Family &amp;</a:t>
            </a:r>
          </a:p>
          <a:p>
            <a:pPr algn="ctr">
              <a:lnSpc>
                <a:spcPct val="80000"/>
              </a:lnSpc>
            </a:pPr>
            <a:r>
              <a:rPr lang="en-US" sz="1600" b="1" dirty="0">
                <a:effectLst>
                  <a:outerShdw blurRad="38100" dist="38100" dir="2700000" algn="tl">
                    <a:srgbClr val="FFFFFF"/>
                  </a:outerShdw>
                </a:effectLst>
              </a:rPr>
              <a:t>Friends</a:t>
            </a:r>
          </a:p>
        </p:txBody>
      </p:sp>
      <p:cxnSp>
        <p:nvCxnSpPr>
          <p:cNvPr id="199719" name="AutoShape 39"/>
          <p:cNvCxnSpPr>
            <a:cxnSpLocks noChangeShapeType="1"/>
            <a:stCxn id="199720" idx="2"/>
          </p:cNvCxnSpPr>
          <p:nvPr/>
        </p:nvCxnSpPr>
        <p:spPr bwMode="auto">
          <a:xfrm>
            <a:off x="7848600" y="2895600"/>
            <a:ext cx="0" cy="381000"/>
          </a:xfrm>
          <a:prstGeom prst="straightConnector1">
            <a:avLst/>
          </a:prstGeom>
          <a:noFill/>
          <a:ln w="38100">
            <a:solidFill>
              <a:srgbClr val="B2B2B2"/>
            </a:solidFill>
            <a:round/>
            <a:headEnd/>
            <a:tailEnd type="triangle" w="med" len="med"/>
          </a:ln>
          <a:effectLst/>
        </p:spPr>
      </p:cxnSp>
      <p:sp>
        <p:nvSpPr>
          <p:cNvPr id="199720" name="Rectangle 40"/>
          <p:cNvSpPr>
            <a:spLocks noChangeArrowheads="1"/>
          </p:cNvSpPr>
          <p:nvPr/>
        </p:nvSpPr>
        <p:spPr bwMode="auto">
          <a:xfrm>
            <a:off x="7162800" y="2209800"/>
            <a:ext cx="1371600" cy="685800"/>
          </a:xfrm>
          <a:prstGeom prst="rect">
            <a:avLst/>
          </a:prstGeom>
          <a:gradFill rotWithShape="0">
            <a:gsLst>
              <a:gs pos="0">
                <a:srgbClr val="99CCFF"/>
              </a:gs>
              <a:gs pos="50000">
                <a:srgbClr val="FFFFCC"/>
              </a:gs>
              <a:gs pos="100000">
                <a:srgbClr val="99CCFF"/>
              </a:gs>
            </a:gsLst>
            <a:lin ang="18900000" scaled="1"/>
          </a:gradFill>
          <a:ln w="9525">
            <a:solidFill>
              <a:schemeClr val="bg2"/>
            </a:solidFill>
            <a:miter lim="800000"/>
            <a:headEnd/>
            <a:tailEnd/>
          </a:ln>
          <a:effectLst>
            <a:outerShdw dist="63500" dir="3187806" algn="ctr" rotWithShape="0">
              <a:schemeClr val="folHlink"/>
            </a:outerShdw>
          </a:effectLst>
        </p:spPr>
        <p:txBody>
          <a:bodyPr wrap="none" anchor="ctr"/>
          <a:lstStyle/>
          <a:p>
            <a:pPr algn="ctr">
              <a:lnSpc>
                <a:spcPct val="80000"/>
              </a:lnSpc>
            </a:pPr>
            <a:r>
              <a:rPr lang="en-US" sz="2000">
                <a:solidFill>
                  <a:schemeClr val="bg2"/>
                </a:solidFill>
                <a:effectLst>
                  <a:outerShdw blurRad="38100" dist="38100" dir="2700000" algn="tl">
                    <a:srgbClr val="000000"/>
                  </a:outerShdw>
                </a:effectLst>
              </a:rPr>
              <a:t>Supportive</a:t>
            </a:r>
          </a:p>
          <a:p>
            <a:pPr algn="ctr">
              <a:lnSpc>
                <a:spcPct val="80000"/>
              </a:lnSpc>
            </a:pPr>
            <a:r>
              <a:rPr lang="en-US" sz="2000">
                <a:solidFill>
                  <a:schemeClr val="bg2"/>
                </a:solidFill>
                <a:effectLst>
                  <a:outerShdw blurRad="38100" dist="38100" dir="2700000" algn="tl">
                    <a:srgbClr val="000000"/>
                  </a:outerShdw>
                </a:effectLst>
              </a:rPr>
              <a:t>Networks</a:t>
            </a:r>
          </a:p>
        </p:txBody>
      </p:sp>
      <p:sp>
        <p:nvSpPr>
          <p:cNvPr id="199721" name="Line 41"/>
          <p:cNvSpPr>
            <a:spLocks noChangeShapeType="1"/>
          </p:cNvSpPr>
          <p:nvPr/>
        </p:nvSpPr>
        <p:spPr bwMode="auto">
          <a:xfrm>
            <a:off x="1143000" y="1828800"/>
            <a:ext cx="0" cy="304800"/>
          </a:xfrm>
          <a:prstGeom prst="line">
            <a:avLst/>
          </a:prstGeom>
          <a:noFill/>
          <a:ln w="76200">
            <a:solidFill>
              <a:srgbClr val="FF9999"/>
            </a:solidFill>
            <a:round/>
            <a:headEnd/>
            <a:tailEnd type="triangle" w="med" len="sm"/>
          </a:ln>
          <a:effectLst/>
        </p:spPr>
        <p:txBody>
          <a:bodyPr wrap="none" anchor="ctr"/>
          <a:lstStyle/>
          <a:p>
            <a:endParaRPr lang="en-US"/>
          </a:p>
        </p:txBody>
      </p:sp>
      <p:sp>
        <p:nvSpPr>
          <p:cNvPr id="199722" name="AutoShape 42"/>
          <p:cNvSpPr>
            <a:spLocks noChangeArrowheads="1"/>
          </p:cNvSpPr>
          <p:nvPr/>
        </p:nvSpPr>
        <p:spPr bwMode="blackWhite">
          <a:xfrm>
            <a:off x="533400" y="1295400"/>
            <a:ext cx="1219200" cy="533400"/>
          </a:xfrm>
          <a:prstGeom prst="roundRect">
            <a:avLst>
              <a:gd name="adj" fmla="val 16667"/>
            </a:avLst>
          </a:prstGeom>
          <a:gradFill rotWithShape="0">
            <a:gsLst>
              <a:gs pos="0">
                <a:srgbClr val="FF9999">
                  <a:gamma/>
                  <a:shade val="6275"/>
                  <a:invGamma/>
                </a:srgbClr>
              </a:gs>
              <a:gs pos="50000">
                <a:srgbClr val="FF9999"/>
              </a:gs>
              <a:gs pos="100000">
                <a:srgbClr val="FF9999">
                  <a:gamma/>
                  <a:shade val="6275"/>
                  <a:invGamma/>
                </a:srgbClr>
              </a:gs>
            </a:gsLst>
            <a:lin ang="5400000" scaled="1"/>
          </a:gradFill>
          <a:ln w="9525">
            <a:solidFill>
              <a:schemeClr val="tx1"/>
            </a:solidFill>
            <a:round/>
            <a:headEnd/>
            <a:tailEnd/>
          </a:ln>
          <a:effectLst/>
        </p:spPr>
        <p:txBody>
          <a:bodyPr wrap="none" anchor="ctr"/>
          <a:lstStyle/>
          <a:p>
            <a:pPr algn="ctr">
              <a:lnSpc>
                <a:spcPct val="70000"/>
              </a:lnSpc>
            </a:pPr>
            <a:r>
              <a:rPr lang="en-US" sz="1800" b="1">
                <a:effectLst>
                  <a:outerShdw blurRad="38100" dist="38100" dir="2700000" algn="tl">
                    <a:srgbClr val="FFFFFF"/>
                  </a:outerShdw>
                </a:effectLst>
              </a:rPr>
              <a:t>Induction</a:t>
            </a:r>
          </a:p>
        </p:txBody>
      </p:sp>
      <p:sp>
        <p:nvSpPr>
          <p:cNvPr id="199723" name="AutoShape 43"/>
          <p:cNvSpPr>
            <a:spLocks noChangeArrowheads="1"/>
          </p:cNvSpPr>
          <p:nvPr/>
        </p:nvSpPr>
        <p:spPr bwMode="blackWhite">
          <a:xfrm>
            <a:off x="5638800" y="1295400"/>
            <a:ext cx="2971800" cy="533400"/>
          </a:xfrm>
          <a:prstGeom prst="roundRect">
            <a:avLst>
              <a:gd name="adj" fmla="val 16667"/>
            </a:avLst>
          </a:prstGeom>
          <a:gradFill rotWithShape="0">
            <a:gsLst>
              <a:gs pos="0">
                <a:srgbClr val="CC6600"/>
              </a:gs>
              <a:gs pos="50000">
                <a:srgbClr val="CC6600">
                  <a:gamma/>
                  <a:shade val="45882"/>
                  <a:invGamma/>
                </a:srgbClr>
              </a:gs>
              <a:gs pos="100000">
                <a:srgbClr val="CC6600"/>
              </a:gs>
            </a:gsLst>
            <a:lin ang="5400000" scaled="1"/>
          </a:gradFill>
          <a:ln w="9525">
            <a:solidFill>
              <a:schemeClr val="tx1"/>
            </a:solidFill>
            <a:round/>
            <a:headEnd/>
            <a:tailEnd/>
          </a:ln>
          <a:effectLst/>
        </p:spPr>
        <p:txBody>
          <a:bodyPr wrap="none" anchor="ctr"/>
          <a:lstStyle/>
          <a:p>
            <a:pPr algn="ctr"/>
            <a:r>
              <a:rPr lang="en-US" sz="2000">
                <a:effectLst>
                  <a:outerShdw blurRad="38100" dist="38100" dir="2700000" algn="tl">
                    <a:srgbClr val="FFFFFF"/>
                  </a:outerShdw>
                </a:effectLst>
              </a:rPr>
              <a:t>Personal Health Services</a:t>
            </a:r>
          </a:p>
        </p:txBody>
      </p:sp>
      <p:sp>
        <p:nvSpPr>
          <p:cNvPr id="199724" name="AutoShape 44"/>
          <p:cNvSpPr>
            <a:spLocks noChangeArrowheads="1"/>
          </p:cNvSpPr>
          <p:nvPr/>
        </p:nvSpPr>
        <p:spPr bwMode="blackWhite">
          <a:xfrm>
            <a:off x="5638800" y="5791200"/>
            <a:ext cx="2971800" cy="533400"/>
          </a:xfrm>
          <a:prstGeom prst="roundRect">
            <a:avLst>
              <a:gd name="adj" fmla="val 16667"/>
            </a:avLst>
          </a:prstGeom>
          <a:gradFill rotWithShape="0">
            <a:gsLst>
              <a:gs pos="0">
                <a:srgbClr val="CC6600"/>
              </a:gs>
              <a:gs pos="50000">
                <a:srgbClr val="CC6600">
                  <a:gamma/>
                  <a:shade val="45882"/>
                  <a:invGamma/>
                </a:srgbClr>
              </a:gs>
              <a:gs pos="100000">
                <a:srgbClr val="CC6600"/>
              </a:gs>
            </a:gsLst>
            <a:lin ang="5400000" scaled="1"/>
          </a:gradFill>
          <a:ln w="9525">
            <a:solidFill>
              <a:schemeClr val="tx1"/>
            </a:solidFill>
            <a:round/>
            <a:headEnd/>
            <a:tailEnd/>
          </a:ln>
          <a:effectLst/>
        </p:spPr>
        <p:txBody>
          <a:bodyPr wrap="none" anchor="ctr"/>
          <a:lstStyle/>
          <a:p>
            <a:pPr algn="ctr"/>
            <a:r>
              <a:rPr lang="en-US" sz="2000">
                <a:effectLst>
                  <a:outerShdw blurRad="38100" dist="38100" dir="2700000" algn="tl">
                    <a:srgbClr val="FFFFFF"/>
                  </a:outerShdw>
                </a:effectLst>
              </a:rPr>
              <a:t>Social Support Services</a:t>
            </a:r>
          </a:p>
        </p:txBody>
      </p:sp>
      <p:grpSp>
        <p:nvGrpSpPr>
          <p:cNvPr id="4" name="Group 45"/>
          <p:cNvGrpSpPr>
            <a:grpSpLocks/>
          </p:cNvGrpSpPr>
          <p:nvPr/>
        </p:nvGrpSpPr>
        <p:grpSpPr bwMode="auto">
          <a:xfrm>
            <a:off x="304800" y="3810000"/>
            <a:ext cx="1828800" cy="1676400"/>
            <a:chOff x="192" y="2400"/>
            <a:chExt cx="1152" cy="1056"/>
          </a:xfrm>
        </p:grpSpPr>
        <p:sp>
          <p:nvSpPr>
            <p:cNvPr id="199726" name="Rectangle 46"/>
            <p:cNvSpPr>
              <a:spLocks noChangeArrowheads="1"/>
            </p:cNvSpPr>
            <p:nvPr/>
          </p:nvSpPr>
          <p:spPr bwMode="auto">
            <a:xfrm>
              <a:off x="192" y="2400"/>
              <a:ext cx="1008" cy="1056"/>
            </a:xfrm>
            <a:prstGeom prst="rect">
              <a:avLst/>
            </a:prstGeom>
            <a:solidFill>
              <a:srgbClr val="FFCC99"/>
            </a:solidFill>
            <a:ln w="3175">
              <a:solidFill>
                <a:schemeClr val="bg2"/>
              </a:solidFill>
              <a:miter lim="800000"/>
              <a:headEnd/>
              <a:tailEnd/>
            </a:ln>
            <a:effectLst>
              <a:outerShdw dist="71842" dir="2700000" algn="ctr" rotWithShape="0">
                <a:schemeClr val="folHlink"/>
              </a:outerShdw>
            </a:effectLst>
          </p:spPr>
          <p:txBody>
            <a:bodyPr wrap="none" anchor="ctr"/>
            <a:lstStyle/>
            <a:p>
              <a:pPr algn="ctr"/>
              <a:endParaRPr lang="en-US" sz="1700" b="1">
                <a:solidFill>
                  <a:schemeClr val="bg2"/>
                </a:solidFill>
                <a:effectLst>
                  <a:outerShdw blurRad="38100" dist="38100" dir="2700000" algn="tl">
                    <a:srgbClr val="000000"/>
                  </a:outerShdw>
                </a:effectLst>
              </a:endParaRPr>
            </a:p>
            <a:p>
              <a:pPr algn="ctr"/>
              <a:endParaRPr lang="en-US" sz="1700" b="1">
                <a:solidFill>
                  <a:schemeClr val="bg2"/>
                </a:solidFill>
                <a:effectLst>
                  <a:outerShdw blurRad="38100" dist="38100" dir="2700000" algn="tl">
                    <a:srgbClr val="000000"/>
                  </a:outerShdw>
                </a:effectLst>
              </a:endParaRPr>
            </a:p>
            <a:p>
              <a:pPr algn="ctr"/>
              <a:endParaRPr lang="en-US" sz="1700" b="1">
                <a:solidFill>
                  <a:schemeClr val="bg2"/>
                </a:solidFill>
                <a:effectLst>
                  <a:outerShdw blurRad="38100" dist="38100" dir="2700000" algn="tl">
                    <a:srgbClr val="000000"/>
                  </a:outerShdw>
                </a:effectLst>
              </a:endParaRPr>
            </a:p>
            <a:p>
              <a:pPr algn="ctr"/>
              <a:endParaRPr lang="en-US" sz="1700" b="1">
                <a:solidFill>
                  <a:schemeClr val="bg2"/>
                </a:solidFill>
                <a:effectLst>
                  <a:outerShdw blurRad="38100" dist="38100" dir="2700000" algn="tl">
                    <a:srgbClr val="000000"/>
                  </a:outerShdw>
                </a:effectLst>
              </a:endParaRPr>
            </a:p>
            <a:p>
              <a:pPr algn="ctr">
                <a:lnSpc>
                  <a:spcPct val="90000"/>
                </a:lnSpc>
              </a:pPr>
              <a:r>
                <a:rPr lang="en-US" sz="1700" b="1">
                  <a:solidFill>
                    <a:schemeClr val="bg2"/>
                  </a:solidFill>
                  <a:effectLst>
                    <a:outerShdw blurRad="38100" dist="38100" dir="2700000" algn="tl">
                      <a:srgbClr val="000000"/>
                    </a:outerShdw>
                  </a:effectLst>
                </a:rPr>
                <a:t>Program</a:t>
              </a:r>
            </a:p>
            <a:p>
              <a:pPr algn="ctr">
                <a:lnSpc>
                  <a:spcPct val="90000"/>
                </a:lnSpc>
              </a:pPr>
              <a:r>
                <a:rPr lang="en-US" sz="1700" b="1">
                  <a:solidFill>
                    <a:schemeClr val="bg2"/>
                  </a:solidFill>
                  <a:effectLst>
                    <a:outerShdw blurRad="38100" dist="38100" dir="2700000" algn="tl">
                      <a:srgbClr val="000000"/>
                    </a:outerShdw>
                  </a:effectLst>
                </a:rPr>
                <a:t>Characteristics</a:t>
              </a:r>
            </a:p>
          </p:txBody>
        </p:sp>
        <p:sp>
          <p:nvSpPr>
            <p:cNvPr id="199727" name="Line 47"/>
            <p:cNvSpPr>
              <a:spLocks noChangeShapeType="1"/>
            </p:cNvSpPr>
            <p:nvPr/>
          </p:nvSpPr>
          <p:spPr bwMode="auto">
            <a:xfrm>
              <a:off x="1152" y="2784"/>
              <a:ext cx="192" cy="0"/>
            </a:xfrm>
            <a:prstGeom prst="line">
              <a:avLst/>
            </a:prstGeom>
            <a:noFill/>
            <a:ln w="38100">
              <a:solidFill>
                <a:schemeClr val="folHlink"/>
              </a:solidFill>
              <a:round/>
              <a:headEnd/>
              <a:tailEnd type="triangle" w="med" len="med"/>
            </a:ln>
            <a:effectLst/>
          </p:spPr>
          <p:txBody>
            <a:bodyPr wrap="none" anchor="ctr"/>
            <a:lstStyle/>
            <a:p>
              <a:endParaRPr lang="en-US"/>
            </a:p>
          </p:txBody>
        </p:sp>
        <p:sp>
          <p:nvSpPr>
            <p:cNvPr id="199728" name="Oval 48"/>
            <p:cNvSpPr>
              <a:spLocks noChangeArrowheads="1"/>
            </p:cNvSpPr>
            <p:nvPr/>
          </p:nvSpPr>
          <p:spPr bwMode="auto">
            <a:xfrm>
              <a:off x="240" y="2496"/>
              <a:ext cx="912" cy="576"/>
            </a:xfrm>
            <a:prstGeom prst="ellipse">
              <a:avLst/>
            </a:prstGeom>
            <a:solidFill>
              <a:srgbClr val="99CCFF"/>
            </a:solidFill>
            <a:ln w="9525">
              <a:solidFill>
                <a:schemeClr val="bg2"/>
              </a:solidFill>
              <a:round/>
              <a:headEnd/>
              <a:tailEnd/>
            </a:ln>
            <a:effectLst>
              <a:outerShdw dist="35921" dir="2700000" algn="ctr" rotWithShape="0">
                <a:schemeClr val="folHlink"/>
              </a:outerShdw>
            </a:effectLst>
          </p:spPr>
          <p:txBody>
            <a:bodyPr wrap="none" anchor="ctr"/>
            <a:lstStyle/>
            <a:p>
              <a:pPr algn="ctr">
                <a:lnSpc>
                  <a:spcPct val="80000"/>
                </a:lnSpc>
              </a:pPr>
              <a:r>
                <a:rPr lang="en-US" sz="1800" b="1">
                  <a:solidFill>
                    <a:schemeClr val="bg2"/>
                  </a:solidFill>
                  <a:effectLst>
                    <a:outerShdw blurRad="38100" dist="38100" dir="2700000" algn="tl">
                      <a:srgbClr val="000000"/>
                    </a:outerShdw>
                  </a:effectLst>
                </a:rPr>
                <a:t>Staff</a:t>
              </a:r>
            </a:p>
            <a:p>
              <a:pPr algn="ctr">
                <a:lnSpc>
                  <a:spcPct val="80000"/>
                </a:lnSpc>
              </a:pPr>
              <a:r>
                <a:rPr lang="en-US" sz="1800" b="1">
                  <a:solidFill>
                    <a:schemeClr val="bg2"/>
                  </a:solidFill>
                  <a:effectLst>
                    <a:outerShdw blurRad="38100" dist="38100" dir="2700000" algn="tl">
                      <a:srgbClr val="000000"/>
                    </a:outerShdw>
                  </a:effectLst>
                </a:rPr>
                <a:t>Attributes</a:t>
              </a:r>
            </a:p>
            <a:p>
              <a:pPr algn="ctr">
                <a:lnSpc>
                  <a:spcPct val="80000"/>
                </a:lnSpc>
              </a:pPr>
              <a:r>
                <a:rPr lang="en-US" sz="1800" b="1">
                  <a:solidFill>
                    <a:schemeClr val="bg2"/>
                  </a:solidFill>
                  <a:effectLst>
                    <a:outerShdw blurRad="38100" dist="38100" dir="2700000" algn="tl">
                      <a:srgbClr val="000000"/>
                    </a:outerShdw>
                  </a:effectLst>
                </a:rPr>
                <a:t>&amp; Skills</a:t>
              </a:r>
            </a:p>
          </p:txBody>
        </p:sp>
      </p:grpSp>
      <p:sp>
        <p:nvSpPr>
          <p:cNvPr id="199729" name="Oval 49"/>
          <p:cNvSpPr>
            <a:spLocks noChangeArrowheads="1"/>
          </p:cNvSpPr>
          <p:nvPr/>
        </p:nvSpPr>
        <p:spPr bwMode="auto">
          <a:xfrm>
            <a:off x="152400" y="2057400"/>
            <a:ext cx="1905000" cy="3657600"/>
          </a:xfrm>
          <a:prstGeom prst="ellipse">
            <a:avLst/>
          </a:prstGeom>
          <a:noFill/>
          <a:ln w="57150">
            <a:solidFill>
              <a:srgbClr val="FF0000"/>
            </a:solidFill>
            <a:round/>
            <a:headEnd/>
            <a:tailEnd/>
          </a:ln>
          <a:effectLst/>
        </p:spPr>
        <p:txBody>
          <a:bodyPr wrap="none" anchor="ctr"/>
          <a:lstStyle/>
          <a:p>
            <a:endParaRPr lang="en-US"/>
          </a:p>
        </p:txBody>
      </p:sp>
      <p:sp>
        <p:nvSpPr>
          <p:cNvPr id="199730" name="Oval 50"/>
          <p:cNvSpPr>
            <a:spLocks noChangeArrowheads="1"/>
          </p:cNvSpPr>
          <p:nvPr/>
        </p:nvSpPr>
        <p:spPr bwMode="auto">
          <a:xfrm>
            <a:off x="2057400" y="2057400"/>
            <a:ext cx="1752600" cy="3657600"/>
          </a:xfrm>
          <a:prstGeom prst="ellipse">
            <a:avLst/>
          </a:prstGeom>
          <a:noFill/>
          <a:ln w="57150">
            <a:solidFill>
              <a:srgbClr val="FF0000"/>
            </a:solidFill>
            <a:round/>
            <a:headEnd/>
            <a:tailEnd/>
          </a:ln>
          <a:effectLst/>
        </p:spPr>
        <p:txBody>
          <a:bodyPr wrap="none" anchor="ctr"/>
          <a:lstStyle/>
          <a:p>
            <a:endParaRPr lang="en-US"/>
          </a:p>
        </p:txBody>
      </p:sp>
      <p:sp>
        <p:nvSpPr>
          <p:cNvPr id="199731" name="Oval 51"/>
          <p:cNvSpPr>
            <a:spLocks noChangeArrowheads="1"/>
          </p:cNvSpPr>
          <p:nvPr/>
        </p:nvSpPr>
        <p:spPr bwMode="auto">
          <a:xfrm>
            <a:off x="3733800" y="2057400"/>
            <a:ext cx="1676400" cy="3657600"/>
          </a:xfrm>
          <a:prstGeom prst="ellipse">
            <a:avLst/>
          </a:prstGeom>
          <a:noFill/>
          <a:ln w="57150">
            <a:solidFill>
              <a:srgbClr val="FF0000"/>
            </a:solidFill>
            <a:round/>
            <a:headEnd/>
            <a:tailEnd/>
          </a:ln>
          <a:effectLst/>
        </p:spPr>
        <p:txBody>
          <a:bodyPr wrap="none" anchor="ctr"/>
          <a:lstStyle/>
          <a:p>
            <a:endParaRPr lang="en-US"/>
          </a:p>
        </p:txBody>
      </p:sp>
      <p:sp>
        <p:nvSpPr>
          <p:cNvPr id="199732" name="Oval 52"/>
          <p:cNvSpPr>
            <a:spLocks noChangeArrowheads="1"/>
          </p:cNvSpPr>
          <p:nvPr/>
        </p:nvSpPr>
        <p:spPr bwMode="auto">
          <a:xfrm>
            <a:off x="5334000" y="2895600"/>
            <a:ext cx="1524000" cy="2057400"/>
          </a:xfrm>
          <a:prstGeom prst="ellipse">
            <a:avLst/>
          </a:prstGeom>
          <a:noFill/>
          <a:ln w="57150">
            <a:solidFill>
              <a:srgbClr val="FF0000"/>
            </a:solidFill>
            <a:round/>
            <a:headEnd/>
            <a:tailEnd/>
          </a:ln>
          <a:effectLst/>
        </p:spPr>
        <p:txBody>
          <a:bodyPr wrap="none" anchor="ctr"/>
          <a:lstStyle/>
          <a:p>
            <a:endParaRPr lang="en-US"/>
          </a:p>
        </p:txBody>
      </p:sp>
      <p:sp>
        <p:nvSpPr>
          <p:cNvPr id="199733" name="Rectangle 53"/>
          <p:cNvSpPr>
            <a:spLocks noChangeArrowheads="1"/>
          </p:cNvSpPr>
          <p:nvPr/>
        </p:nvSpPr>
        <p:spPr bwMode="auto">
          <a:xfrm>
            <a:off x="6858000" y="3124200"/>
            <a:ext cx="1905000" cy="2438400"/>
          </a:xfrm>
          <a:prstGeom prst="rect">
            <a:avLst/>
          </a:prstGeom>
          <a:noFill/>
          <a:ln w="76200">
            <a:solidFill>
              <a:schemeClr val="tx2"/>
            </a:solidFill>
            <a:miter lim="800000"/>
            <a:headEnd/>
            <a:tailEnd/>
          </a:ln>
          <a:effectLst/>
        </p:spPr>
        <p:txBody>
          <a:bodyPr wrap="none" anchor="ctr"/>
          <a:lstStyle/>
          <a:p>
            <a:endParaRPr lang="en-US"/>
          </a:p>
        </p:txBody>
      </p:sp>
      <p:sp>
        <p:nvSpPr>
          <p:cNvPr id="199734" name="Text Box 54"/>
          <p:cNvSpPr txBox="1">
            <a:spLocks noChangeArrowheads="1"/>
          </p:cNvSpPr>
          <p:nvPr/>
        </p:nvSpPr>
        <p:spPr bwMode="auto">
          <a:xfrm>
            <a:off x="614363" y="6445250"/>
            <a:ext cx="8072437" cy="336550"/>
          </a:xfrm>
          <a:prstGeom prst="rect">
            <a:avLst/>
          </a:prstGeom>
          <a:noFill/>
          <a:ln w="9525">
            <a:noFill/>
            <a:miter lim="800000"/>
            <a:headEnd/>
            <a:tailEnd/>
          </a:ln>
          <a:effectLst/>
        </p:spPr>
        <p:txBody>
          <a:bodyPr>
            <a:spAutoFit/>
          </a:bodyPr>
          <a:lstStyle/>
          <a:p>
            <a:pPr algn="ctr"/>
            <a:r>
              <a:rPr lang="en-US" sz="1600" dirty="0"/>
              <a:t>Simpson, 2001 (</a:t>
            </a:r>
            <a:r>
              <a:rPr lang="en-US" sz="1600" u="sng" dirty="0"/>
              <a:t>Addiction</a:t>
            </a:r>
            <a:r>
              <a:rPr lang="en-US" sz="1600" dirty="0"/>
              <a: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9722"/>
                                        </p:tgtEl>
                                        <p:attrNameLst>
                                          <p:attrName>style.visibility</p:attrName>
                                        </p:attrNameLst>
                                      </p:cBhvr>
                                      <p:to>
                                        <p:strVal val="visible"/>
                                      </p:to>
                                    </p:set>
                                    <p:animEffect transition="in" filter="wipe(up)">
                                      <p:cBhvr>
                                        <p:cTn id="7" dur="500"/>
                                        <p:tgtEl>
                                          <p:spTgt spid="1997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9721"/>
                                        </p:tgtEl>
                                        <p:attrNameLst>
                                          <p:attrName>style.visibility</p:attrName>
                                        </p:attrNameLst>
                                      </p:cBhvr>
                                      <p:to>
                                        <p:strVal val="visible"/>
                                      </p:to>
                                    </p:set>
                                    <p:animEffect transition="in" filter="wipe(up)">
                                      <p:cBhvr>
                                        <p:cTn id="11" dur="500"/>
                                        <p:tgtEl>
                                          <p:spTgt spid="19972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9716"/>
                                        </p:tgtEl>
                                        <p:attrNameLst>
                                          <p:attrName>style.visibility</p:attrName>
                                        </p:attrNameLst>
                                      </p:cBhvr>
                                      <p:to>
                                        <p:strVal val="visible"/>
                                      </p:to>
                                    </p:set>
                                    <p:animEffect transition="in" filter="wipe(up)">
                                      <p:cBhvr>
                                        <p:cTn id="15" dur="500"/>
                                        <p:tgtEl>
                                          <p:spTgt spid="1997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99714"/>
                                        </p:tgtEl>
                                        <p:attrNameLst>
                                          <p:attrName>style.visibility</p:attrName>
                                        </p:attrNameLst>
                                      </p:cBhvr>
                                      <p:to>
                                        <p:strVal val="visible"/>
                                      </p:to>
                                    </p:set>
                                    <p:animEffect transition="in" filter="wipe(up)">
                                      <p:cBhvr>
                                        <p:cTn id="19" dur="500"/>
                                        <p:tgtEl>
                                          <p:spTgt spid="19971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99715"/>
                                        </p:tgtEl>
                                        <p:attrNameLst>
                                          <p:attrName>style.visibility</p:attrName>
                                        </p:attrNameLst>
                                      </p:cBhvr>
                                      <p:to>
                                        <p:strVal val="visible"/>
                                      </p:to>
                                    </p:set>
                                    <p:animEffect transition="in" filter="wipe(down)">
                                      <p:cBhvr>
                                        <p:cTn id="23" dur="500"/>
                                        <p:tgtEl>
                                          <p:spTgt spid="199715"/>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99713"/>
                                        </p:tgtEl>
                                        <p:attrNameLst>
                                          <p:attrName>style.visibility</p:attrName>
                                        </p:attrNameLst>
                                      </p:cBhvr>
                                      <p:to>
                                        <p:strVal val="visible"/>
                                      </p:to>
                                    </p:set>
                                    <p:animEffect transition="in" filter="wipe(down)">
                                      <p:cBhvr>
                                        <p:cTn id="27" dur="500"/>
                                        <p:tgtEl>
                                          <p:spTgt spid="19971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99717"/>
                                        </p:tgtEl>
                                        <p:attrNameLst>
                                          <p:attrName>style.visibility</p:attrName>
                                        </p:attrNameLst>
                                      </p:cBhvr>
                                      <p:to>
                                        <p:strVal val="visible"/>
                                      </p:to>
                                    </p:set>
                                    <p:animEffect transition="in" filter="wipe(down)">
                                      <p:cBhvr>
                                        <p:cTn id="31" dur="500"/>
                                        <p:tgtEl>
                                          <p:spTgt spid="199717"/>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99711"/>
                                        </p:tgtEl>
                                        <p:attrNameLst>
                                          <p:attrName>style.visibility</p:attrName>
                                        </p:attrNameLst>
                                      </p:cBhvr>
                                      <p:to>
                                        <p:strVal val="visible"/>
                                      </p:to>
                                    </p:set>
                                    <p:animEffect transition="in" filter="wipe(down)">
                                      <p:cBhvr>
                                        <p:cTn id="35" dur="500"/>
                                        <p:tgtEl>
                                          <p:spTgt spid="1997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99718"/>
                                        </p:tgtEl>
                                        <p:attrNameLst>
                                          <p:attrName>style.visibility</p:attrName>
                                        </p:attrNameLst>
                                      </p:cBhvr>
                                      <p:to>
                                        <p:strVal val="visible"/>
                                      </p:to>
                                    </p:set>
                                    <p:animEffect transition="in" filter="wipe(up)">
                                      <p:cBhvr>
                                        <p:cTn id="40" dur="500"/>
                                        <p:tgtEl>
                                          <p:spTgt spid="199718"/>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199712"/>
                                        </p:tgtEl>
                                        <p:attrNameLst>
                                          <p:attrName>style.visibility</p:attrName>
                                        </p:attrNameLst>
                                      </p:cBhvr>
                                      <p:to>
                                        <p:strVal val="visible"/>
                                      </p:to>
                                    </p:set>
                                    <p:animEffect transition="in" filter="wipe(up)">
                                      <p:cBhvr>
                                        <p:cTn id="44" dur="500"/>
                                        <p:tgtEl>
                                          <p:spTgt spid="199712"/>
                                        </p:tgtEl>
                                      </p:cBhvr>
                                    </p:animEffect>
                                  </p:childTnLst>
                                </p:cTn>
                              </p:par>
                            </p:childTnLst>
                          </p:cTn>
                        </p:par>
                        <p:par>
                          <p:cTn id="45" fill="hold">
                            <p:stCondLst>
                              <p:cond delay="1000"/>
                            </p:stCondLst>
                            <p:childTnLst>
                              <p:par>
                                <p:cTn id="46" presetID="9" presetClass="entr" presetSubtype="0" fill="hold" grpId="0" nodeType="afterEffect">
                                  <p:stCondLst>
                                    <p:cond delay="300"/>
                                  </p:stCondLst>
                                  <p:childTnLst>
                                    <p:set>
                                      <p:cBhvr>
                                        <p:cTn id="47" dur="1" fill="hold">
                                          <p:stCondLst>
                                            <p:cond delay="0"/>
                                          </p:stCondLst>
                                        </p:cTn>
                                        <p:tgtEl>
                                          <p:spTgt spid="199720"/>
                                        </p:tgtEl>
                                        <p:attrNameLst>
                                          <p:attrName>style.visibility</p:attrName>
                                        </p:attrNameLst>
                                      </p:cBhvr>
                                      <p:to>
                                        <p:strVal val="visible"/>
                                      </p:to>
                                    </p:set>
                                    <p:animEffect transition="in" filter="dissolve">
                                      <p:cBhvr>
                                        <p:cTn id="48" dur="500"/>
                                        <p:tgtEl>
                                          <p:spTgt spid="199720"/>
                                        </p:tgtEl>
                                      </p:cBhvr>
                                    </p:animEffect>
                                  </p:childTnLst>
                                </p:cTn>
                              </p:par>
                            </p:childTnLst>
                          </p:cTn>
                        </p:par>
                        <p:par>
                          <p:cTn id="49" fill="hold">
                            <p:stCondLst>
                              <p:cond delay="1800"/>
                            </p:stCondLst>
                            <p:childTnLst>
                              <p:par>
                                <p:cTn id="50" presetID="9" presetClass="entr" presetSubtype="0" fill="hold" nodeType="afterEffect">
                                  <p:stCondLst>
                                    <p:cond delay="0"/>
                                  </p:stCondLst>
                                  <p:childTnLst>
                                    <p:set>
                                      <p:cBhvr>
                                        <p:cTn id="51" dur="1" fill="hold">
                                          <p:stCondLst>
                                            <p:cond delay="0"/>
                                          </p:stCondLst>
                                        </p:cTn>
                                        <p:tgtEl>
                                          <p:spTgt spid="199719"/>
                                        </p:tgtEl>
                                        <p:attrNameLst>
                                          <p:attrName>style.visibility</p:attrName>
                                        </p:attrNameLst>
                                      </p:cBhvr>
                                      <p:to>
                                        <p:strVal val="visible"/>
                                      </p:to>
                                    </p:set>
                                    <p:animEffect transition="in" filter="dissolve">
                                      <p:cBhvr>
                                        <p:cTn id="52" dur="500"/>
                                        <p:tgtEl>
                                          <p:spTgt spid="19971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dissolv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99723"/>
                                        </p:tgtEl>
                                        <p:attrNameLst>
                                          <p:attrName>style.visibility</p:attrName>
                                        </p:attrNameLst>
                                      </p:cBhvr>
                                      <p:to>
                                        <p:strVal val="visible"/>
                                      </p:to>
                                    </p:set>
                                    <p:animEffect transition="in" filter="dissolve">
                                      <p:cBhvr>
                                        <p:cTn id="62" dur="500"/>
                                        <p:tgtEl>
                                          <p:spTgt spid="199723"/>
                                        </p:tgtEl>
                                      </p:cBhvr>
                                    </p:animEffect>
                                  </p:childTnLst>
                                </p:cTn>
                              </p:par>
                            </p:childTnLst>
                          </p:cTn>
                        </p:par>
                        <p:par>
                          <p:cTn id="63" fill="hold">
                            <p:stCondLst>
                              <p:cond delay="500"/>
                            </p:stCondLst>
                            <p:childTnLst>
                              <p:par>
                                <p:cTn id="64" presetID="9" presetClass="entr" presetSubtype="0" fill="hold" grpId="0" nodeType="afterEffect">
                                  <p:stCondLst>
                                    <p:cond delay="0"/>
                                  </p:stCondLst>
                                  <p:childTnLst>
                                    <p:set>
                                      <p:cBhvr>
                                        <p:cTn id="65" dur="1" fill="hold">
                                          <p:stCondLst>
                                            <p:cond delay="0"/>
                                          </p:stCondLst>
                                        </p:cTn>
                                        <p:tgtEl>
                                          <p:spTgt spid="199724"/>
                                        </p:tgtEl>
                                        <p:attrNameLst>
                                          <p:attrName>style.visibility</p:attrName>
                                        </p:attrNameLst>
                                      </p:cBhvr>
                                      <p:to>
                                        <p:strVal val="visible"/>
                                      </p:to>
                                    </p:set>
                                    <p:animEffect transition="in" filter="dissolve">
                                      <p:cBhvr>
                                        <p:cTn id="66" dur="500"/>
                                        <p:tgtEl>
                                          <p:spTgt spid="199724"/>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99733"/>
                                        </p:tgtEl>
                                        <p:attrNameLst>
                                          <p:attrName>style.visibility</p:attrName>
                                        </p:attrNameLst>
                                      </p:cBhvr>
                                      <p:to>
                                        <p:strVal val="visible"/>
                                      </p:to>
                                    </p:set>
                                    <p:animEffect transition="in" filter="dissolve">
                                      <p:cBhvr>
                                        <p:cTn id="71" dur="500"/>
                                        <p:tgtEl>
                                          <p:spTgt spid="199733"/>
                                        </p:tgtEl>
                                      </p:cBhvr>
                                    </p:animEffect>
                                  </p:childTnLst>
                                  <p:subTnLst>
                                    <p:set>
                                      <p:cBhvr override="childStyle">
                                        <p:cTn dur="1" fill="hold" display="0" masterRel="nextClick" afterEffect="1"/>
                                        <p:tgtEl>
                                          <p:spTgt spid="199733"/>
                                        </p:tgtEl>
                                        <p:attrNameLst>
                                          <p:attrName>style.visibility</p:attrName>
                                        </p:attrNameLst>
                                      </p:cBhvr>
                                      <p:to>
                                        <p:strVal val="hidden"/>
                                      </p:to>
                                    </p:set>
                                  </p:sub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199732"/>
                                        </p:tgtEl>
                                        <p:attrNameLst>
                                          <p:attrName>style.visibility</p:attrName>
                                        </p:attrNameLst>
                                      </p:cBhvr>
                                      <p:to>
                                        <p:strVal val="visible"/>
                                      </p:to>
                                    </p:set>
                                    <p:animEffect transition="in" filter="wipe(right)">
                                      <p:cBhvr>
                                        <p:cTn id="76" dur="500"/>
                                        <p:tgtEl>
                                          <p:spTgt spid="199732"/>
                                        </p:tgtEl>
                                      </p:cBhvr>
                                    </p:animEffect>
                                  </p:childTnLst>
                                </p:cTn>
                              </p:par>
                            </p:childTnLst>
                          </p:cTn>
                        </p:par>
                        <p:par>
                          <p:cTn id="77" fill="hold">
                            <p:stCondLst>
                              <p:cond delay="500"/>
                            </p:stCondLst>
                            <p:childTnLst>
                              <p:par>
                                <p:cTn id="78" presetID="22" presetClass="entr" presetSubtype="2" fill="hold" grpId="0" nodeType="afterEffect">
                                  <p:stCondLst>
                                    <p:cond delay="1000"/>
                                  </p:stCondLst>
                                  <p:childTnLst>
                                    <p:set>
                                      <p:cBhvr>
                                        <p:cTn id="79" dur="1" fill="hold">
                                          <p:stCondLst>
                                            <p:cond delay="0"/>
                                          </p:stCondLst>
                                        </p:cTn>
                                        <p:tgtEl>
                                          <p:spTgt spid="199731"/>
                                        </p:tgtEl>
                                        <p:attrNameLst>
                                          <p:attrName>style.visibility</p:attrName>
                                        </p:attrNameLst>
                                      </p:cBhvr>
                                      <p:to>
                                        <p:strVal val="visible"/>
                                      </p:to>
                                    </p:set>
                                    <p:animEffect transition="in" filter="wipe(right)">
                                      <p:cBhvr>
                                        <p:cTn id="80" dur="500"/>
                                        <p:tgtEl>
                                          <p:spTgt spid="199731"/>
                                        </p:tgtEl>
                                      </p:cBhvr>
                                    </p:animEffect>
                                  </p:childTnLst>
                                </p:cTn>
                              </p:par>
                            </p:childTnLst>
                          </p:cTn>
                        </p:par>
                        <p:par>
                          <p:cTn id="81" fill="hold">
                            <p:stCondLst>
                              <p:cond delay="2000"/>
                            </p:stCondLst>
                            <p:childTnLst>
                              <p:par>
                                <p:cTn id="82" presetID="22" presetClass="entr" presetSubtype="2" fill="hold" grpId="0" nodeType="afterEffect">
                                  <p:stCondLst>
                                    <p:cond delay="1000"/>
                                  </p:stCondLst>
                                  <p:childTnLst>
                                    <p:set>
                                      <p:cBhvr>
                                        <p:cTn id="83" dur="1" fill="hold">
                                          <p:stCondLst>
                                            <p:cond delay="0"/>
                                          </p:stCondLst>
                                        </p:cTn>
                                        <p:tgtEl>
                                          <p:spTgt spid="199730"/>
                                        </p:tgtEl>
                                        <p:attrNameLst>
                                          <p:attrName>style.visibility</p:attrName>
                                        </p:attrNameLst>
                                      </p:cBhvr>
                                      <p:to>
                                        <p:strVal val="visible"/>
                                      </p:to>
                                    </p:set>
                                    <p:animEffect transition="in" filter="wipe(right)">
                                      <p:cBhvr>
                                        <p:cTn id="84" dur="500"/>
                                        <p:tgtEl>
                                          <p:spTgt spid="199730"/>
                                        </p:tgtEl>
                                      </p:cBhvr>
                                    </p:animEffect>
                                  </p:childTnLst>
                                </p:cTn>
                              </p:par>
                            </p:childTnLst>
                          </p:cTn>
                        </p:par>
                        <p:par>
                          <p:cTn id="85" fill="hold">
                            <p:stCondLst>
                              <p:cond delay="3500"/>
                            </p:stCondLst>
                            <p:childTnLst>
                              <p:par>
                                <p:cTn id="86" presetID="22" presetClass="entr" presetSubtype="2" fill="hold" grpId="0" nodeType="afterEffect">
                                  <p:stCondLst>
                                    <p:cond delay="1000"/>
                                  </p:stCondLst>
                                  <p:childTnLst>
                                    <p:set>
                                      <p:cBhvr>
                                        <p:cTn id="87" dur="1" fill="hold">
                                          <p:stCondLst>
                                            <p:cond delay="0"/>
                                          </p:stCondLst>
                                        </p:cTn>
                                        <p:tgtEl>
                                          <p:spTgt spid="199729"/>
                                        </p:tgtEl>
                                        <p:attrNameLst>
                                          <p:attrName>style.visibility</p:attrName>
                                        </p:attrNameLst>
                                      </p:cBhvr>
                                      <p:to>
                                        <p:strVal val="visible"/>
                                      </p:to>
                                    </p:set>
                                    <p:animEffect transition="in" filter="wipe(right)">
                                      <p:cBhvr>
                                        <p:cTn id="88" dur="500"/>
                                        <p:tgtEl>
                                          <p:spTgt spid="199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11" grpId="0" animBg="1"/>
      <p:bldP spid="199712" grpId="0" animBg="1"/>
      <p:bldP spid="199713" grpId="0" animBg="1"/>
      <p:bldP spid="199714" grpId="0" animBg="1"/>
      <p:bldP spid="199715" grpId="0" animBg="1" autoUpdateAnimBg="0"/>
      <p:bldP spid="199716" grpId="0" animBg="1" autoUpdateAnimBg="0"/>
      <p:bldP spid="199717" grpId="0" animBg="1" autoUpdateAnimBg="0"/>
      <p:bldP spid="199718" grpId="0" animBg="1" autoUpdateAnimBg="0"/>
      <p:bldP spid="199720" grpId="0" animBg="1" autoUpdateAnimBg="0"/>
      <p:bldP spid="199721" grpId="0" animBg="1"/>
      <p:bldP spid="199722" grpId="0" animBg="1" autoUpdateAnimBg="0"/>
      <p:bldP spid="199723" grpId="0" animBg="1" autoUpdateAnimBg="0"/>
      <p:bldP spid="199724" grpId="0" animBg="1" autoUpdateAnimBg="0"/>
      <p:bldP spid="199729" grpId="0" animBg="1"/>
      <p:bldP spid="199730" grpId="0" animBg="1"/>
      <p:bldP spid="199731" grpId="0" animBg="1"/>
      <p:bldP spid="199732" grpId="0" animBg="1"/>
      <p:bldP spid="19973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751344"/>
            <a:ext cx="6934200" cy="4801314"/>
          </a:xfrm>
          <a:prstGeom prst="rect">
            <a:avLst/>
          </a:prstGeom>
        </p:spPr>
        <p:txBody>
          <a:bodyPr wrap="square">
            <a:spAutoFit/>
          </a:bodyPr>
          <a:lstStyle/>
          <a:p>
            <a:r>
              <a:rPr lang="en-US" i="1" dirty="0" smtClean="0">
                <a:hlinkClick r:id="rId3"/>
              </a:rPr>
              <a:t>Resources:</a:t>
            </a:r>
          </a:p>
          <a:p>
            <a:endParaRPr lang="en-US" i="1" dirty="0" smtClean="0">
              <a:hlinkClick r:id="rId3"/>
            </a:endParaRPr>
          </a:p>
          <a:p>
            <a:pPr>
              <a:buFont typeface="+mj-lt"/>
              <a:buAutoNum type="arabicPeriod"/>
            </a:pPr>
            <a:r>
              <a:rPr lang="en-US" i="1" dirty="0" smtClean="0">
                <a:hlinkClick r:id="rId3"/>
              </a:rPr>
              <a:t>Brief Interventions and Brief Therapies for Substance Abuse</a:t>
            </a:r>
            <a:r>
              <a:rPr lang="en-US" dirty="0" smtClean="0">
                <a:hlinkClick r:id="rId3"/>
              </a:rPr>
              <a:t> SAMHSA TIP #34</a:t>
            </a:r>
            <a:r>
              <a:rPr lang="en-US" dirty="0" smtClean="0"/>
              <a:t> provides rich resources for varied and diverse provision of brief intervention.</a:t>
            </a:r>
          </a:p>
          <a:p>
            <a:endParaRPr lang="en-US" dirty="0" smtClean="0">
              <a:hlinkClick r:id="rId3"/>
            </a:endParaRPr>
          </a:p>
          <a:p>
            <a:pPr>
              <a:buFont typeface="+mj-lt"/>
              <a:buAutoNum type="arabicPeriod" startAt="2"/>
            </a:pPr>
            <a:r>
              <a:rPr lang="en-US" dirty="0" smtClean="0">
                <a:hlinkClick r:id="rId3"/>
              </a:rPr>
              <a:t>Brief Interventions and Brief Therapies for Substance Abuse SAMHSA TIP #34</a:t>
            </a:r>
            <a:r>
              <a:rPr lang="en-US" dirty="0" smtClean="0"/>
              <a:t> provides rich resources for varied and diverse provision of brief treatment.</a:t>
            </a:r>
          </a:p>
          <a:p>
            <a:pPr>
              <a:buNone/>
            </a:pPr>
            <a:endParaRPr lang="en-US" dirty="0" smtClean="0"/>
          </a:p>
          <a:p>
            <a:pPr>
              <a:buFont typeface="+mj-lt"/>
              <a:buAutoNum type="arabicPeriod" startAt="3"/>
            </a:pPr>
            <a:r>
              <a:rPr lang="en-US" dirty="0" smtClean="0"/>
              <a:t>The NNED is supported by the </a:t>
            </a:r>
            <a:r>
              <a:rPr lang="en-US" dirty="0" smtClean="0">
                <a:hlinkClick r:id="rId4"/>
              </a:rPr>
              <a:t>Substance Abuse and Mental Health Services Administration</a:t>
            </a:r>
            <a:r>
              <a:rPr lang="en-US" dirty="0" smtClean="0"/>
              <a:t>, </a:t>
            </a:r>
            <a:r>
              <a:rPr lang="en-US" dirty="0" smtClean="0">
                <a:hlinkClick r:id="rId5"/>
              </a:rPr>
              <a:t>National Institutes of Health/National Center on Minority Health and Health Disparities</a:t>
            </a:r>
            <a:r>
              <a:rPr lang="en-US" dirty="0" smtClean="0"/>
              <a:t>, and the </a:t>
            </a:r>
            <a:r>
              <a:rPr lang="en-US" dirty="0" smtClean="0">
                <a:hlinkClick r:id="rId6"/>
              </a:rPr>
              <a:t>Annie E. Casey Foundation</a:t>
            </a:r>
            <a:endParaRPr lang="en-US" dirty="0" smtClean="0"/>
          </a:p>
          <a:p>
            <a:r>
              <a:rPr lang="en-US" dirty="0" smtClean="0">
                <a:hlinkClick r:id="rId7" action="ppaction://hlinkfile"/>
              </a:rPr>
              <a:t>Home</a:t>
            </a:r>
            <a:r>
              <a:rPr lang="en-US" dirty="0" smtClean="0"/>
              <a:t> •</a:t>
            </a:r>
          </a:p>
          <a:p>
            <a:endParaRPr lang="en-US" dirty="0" smtClean="0"/>
          </a:p>
          <a:p>
            <a:pPr>
              <a:buFont typeface="+mj-lt"/>
              <a:buAutoNum type="arabicPeriod" startAt="4"/>
            </a:pPr>
            <a:r>
              <a:rPr lang="en-US" dirty="0" smtClean="0"/>
              <a:t>SAMHSA Glossary of Terms</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a:t>Questions?</a:t>
            </a:r>
          </a:p>
        </p:txBody>
      </p:sp>
      <p:pic>
        <p:nvPicPr>
          <p:cNvPr id="81924" name="Picture 4" descr="j0134567[1]"/>
          <p:cNvPicPr>
            <a:picLocks noGrp="1" noChangeAspect="1" noChangeArrowheads="1"/>
          </p:cNvPicPr>
          <p:nvPr>
            <p:ph idx="1"/>
          </p:nvPr>
        </p:nvPicPr>
        <p:blipFill>
          <a:blip r:embed="rId3" cstate="print"/>
          <a:srcRect/>
          <a:stretch>
            <a:fillRect/>
          </a:stretch>
        </p:blipFill>
        <p:spPr>
          <a:xfrm>
            <a:off x="2514600" y="1371600"/>
            <a:ext cx="3067050" cy="4373563"/>
          </a:xfrm>
          <a:noFill/>
          <a:ln/>
        </p:spPr>
      </p:pic>
      <p:sp>
        <p:nvSpPr>
          <p:cNvPr id="81926" name="Rectangle 6"/>
          <p:cNvSpPr>
            <a:spLocks noChangeArrowheads="1"/>
          </p:cNvSpPr>
          <p:nvPr/>
        </p:nvSpPr>
        <p:spPr bwMode="auto">
          <a:xfrm>
            <a:off x="5943600" y="3657600"/>
            <a:ext cx="2743200" cy="2701925"/>
          </a:xfrm>
          <a:prstGeom prst="rect">
            <a:avLst/>
          </a:prstGeom>
          <a:noFill/>
          <a:ln w="9525">
            <a:noFill/>
            <a:miter lim="800000"/>
            <a:headEnd/>
            <a:tailEnd/>
          </a:ln>
          <a:effectLst/>
        </p:spPr>
        <p:txBody>
          <a:bodyPr>
            <a:spAutoFit/>
          </a:bodyPr>
          <a:lstStyle/>
          <a:p>
            <a:r>
              <a:rPr lang="en-US" i="1" dirty="0" smtClean="0"/>
              <a:t>"</a:t>
            </a:r>
            <a:r>
              <a:rPr lang="en-US" i="1" dirty="0"/>
              <a:t>And we know that all things work together for good to them that love God, to them who are called according to His purpose." </a:t>
            </a:r>
          </a:p>
          <a:p>
            <a:endParaRPr lang="en-US" i="1" dirty="0"/>
          </a:p>
          <a:p>
            <a:pPr lvl="1"/>
            <a:r>
              <a:rPr lang="en-US" i="1" dirty="0"/>
              <a:t>	Romans 8:28</a:t>
            </a:r>
          </a:p>
          <a:p>
            <a:pPr>
              <a:spcBef>
                <a:spcPct val="50000"/>
              </a:spcBef>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317688">
            <a:off x="893374" y="2143619"/>
            <a:ext cx="6972670" cy="1200329"/>
          </a:xfrm>
          <a:prstGeom prst="rect">
            <a:avLst/>
          </a:prstGeom>
          <a:noFill/>
        </p:spPr>
        <p:txBody>
          <a:bodyPr wrap="square" rtlCol="0">
            <a:spAutoFit/>
          </a:bodyPr>
          <a:lstStyle/>
          <a:p>
            <a:pPr algn="ctr"/>
            <a:r>
              <a:rPr lang="en-US" sz="7200" dirty="0" smtClean="0"/>
              <a:t>TRAINING</a:t>
            </a:r>
            <a:endParaRPr lang="en-US" sz="7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457200"/>
            <a:ext cx="7010400" cy="4524315"/>
          </a:xfrm>
          <a:prstGeom prst="rect">
            <a:avLst/>
          </a:prstGeom>
        </p:spPr>
        <p:txBody>
          <a:bodyPr wrap="square">
            <a:spAutoFit/>
          </a:bodyPr>
          <a:lstStyle/>
          <a:p>
            <a:pPr algn="ctr"/>
            <a:r>
              <a:rPr lang="en-US" sz="3600" b="1" dirty="0" smtClean="0"/>
              <a:t>Why Screen &amp; Assess?</a:t>
            </a:r>
          </a:p>
          <a:p>
            <a:endParaRPr lang="en-US" sz="3600" dirty="0" smtClean="0"/>
          </a:p>
          <a:p>
            <a:endParaRPr lang="en-US" sz="3600" dirty="0" smtClean="0"/>
          </a:p>
          <a:p>
            <a:r>
              <a:rPr lang="en-US" sz="3600" dirty="0" smtClean="0"/>
              <a:t>Screening, clinical assessment, and determining a client's readiness for treatment represent the </a:t>
            </a:r>
            <a:r>
              <a:rPr lang="en-US" sz="3600" b="1" i="1" dirty="0" smtClean="0"/>
              <a:t>beginning</a:t>
            </a:r>
            <a:r>
              <a:rPr lang="en-US" sz="3600" dirty="0" smtClean="0"/>
              <a:t> of the treatment process. </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dirty="0"/>
              <a:t>NIDA Risk Factors</a:t>
            </a:r>
          </a:p>
        </p:txBody>
      </p:sp>
      <p:sp>
        <p:nvSpPr>
          <p:cNvPr id="114691" name="Rectangle 3"/>
          <p:cNvSpPr>
            <a:spLocks noGrp="1" noChangeArrowheads="1"/>
          </p:cNvSpPr>
          <p:nvPr>
            <p:ph idx="1"/>
          </p:nvPr>
        </p:nvSpPr>
        <p:spPr/>
        <p:txBody>
          <a:bodyPr/>
          <a:lstStyle/>
          <a:p>
            <a:r>
              <a:rPr lang="en-US" sz="2800" dirty="0">
                <a:latin typeface="Times New Roman" pitchFamily="18" charset="0"/>
              </a:rPr>
              <a:t>Unstable home environment due to parental substance abuse or mental illness</a:t>
            </a:r>
          </a:p>
          <a:p>
            <a:r>
              <a:rPr lang="en-US" sz="2800" dirty="0">
                <a:latin typeface="Times New Roman" pitchFamily="18" charset="0"/>
              </a:rPr>
              <a:t>Fractured relationship of parents and adolescent/child</a:t>
            </a:r>
          </a:p>
          <a:p>
            <a:r>
              <a:rPr lang="en-US" sz="2800" dirty="0">
                <a:latin typeface="Times New Roman" pitchFamily="18" charset="0"/>
              </a:rPr>
              <a:t>Poor level of supervision of the adolescent's activities</a:t>
            </a:r>
          </a:p>
          <a:p>
            <a:r>
              <a:rPr lang="en-US" sz="2800" dirty="0">
                <a:latin typeface="Times New Roman" pitchFamily="18" charset="0"/>
              </a:rPr>
              <a:t>Peer use of drugs</a:t>
            </a:r>
          </a:p>
          <a:p>
            <a:r>
              <a:rPr lang="en-US" sz="2800" dirty="0">
                <a:latin typeface="Times New Roman" pitchFamily="18" charset="0"/>
              </a:rPr>
              <a:t>Liberal parental attitude of their own drug use or adolescent's use of drugs</a:t>
            </a:r>
          </a:p>
          <a:p>
            <a:endParaRPr lang="en-US" sz="28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R_METADATA_KEY" val="34f8a493-1ff7-49e9-8fac-8a4460188fa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1653</TotalTime>
  <Words>4213</Words>
  <Application>Microsoft Office PowerPoint</Application>
  <PresentationFormat>On-screen Show (4:3)</PresentationFormat>
  <Paragraphs>770</Paragraphs>
  <Slides>66</Slides>
  <Notes>66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Slide 1</vt:lpstr>
      <vt:lpstr>Agenda</vt:lpstr>
      <vt:lpstr>Topics of Discussion</vt:lpstr>
      <vt:lpstr>Today’s Training Objective</vt:lpstr>
      <vt:lpstr>Big Picture Goals</vt:lpstr>
      <vt:lpstr>Big Picture Goals</vt:lpstr>
      <vt:lpstr>Slide 7</vt:lpstr>
      <vt:lpstr>Slide 8</vt:lpstr>
      <vt:lpstr>NIDA Risk Factors</vt:lpstr>
      <vt:lpstr>Screening Definition</vt:lpstr>
      <vt:lpstr>Assessment Tools</vt:lpstr>
      <vt:lpstr>Screening</vt:lpstr>
      <vt:lpstr>The CAGE Questionnaire  </vt:lpstr>
      <vt:lpstr>The Michigan Alcoholism Screening Test</vt:lpstr>
      <vt:lpstr>The Offender Profile Index </vt:lpstr>
      <vt:lpstr>National Standards</vt:lpstr>
      <vt:lpstr>Intake Definition</vt:lpstr>
      <vt:lpstr>Intake</vt:lpstr>
      <vt:lpstr>Orientation Definition</vt:lpstr>
      <vt:lpstr>Orientation </vt:lpstr>
      <vt:lpstr>Assessment Definition</vt:lpstr>
      <vt:lpstr>Interrelationships between stages of screening,  assessment, and treatment </vt:lpstr>
      <vt:lpstr>Foundation of Assessment</vt:lpstr>
      <vt:lpstr>Foundation of Assessment</vt:lpstr>
      <vt:lpstr>Role of Motivational Interviewing Techniques</vt:lpstr>
      <vt:lpstr>Understanding Self-Efficacy In Assessment</vt:lpstr>
      <vt:lpstr>Strength Based Model</vt:lpstr>
      <vt:lpstr>Foundation of Assessment</vt:lpstr>
      <vt:lpstr>Knowledge, Skills, Attitudes</vt:lpstr>
      <vt:lpstr>Transdisciplinary Foundations</vt:lpstr>
      <vt:lpstr>8 Practice Dimensions</vt:lpstr>
      <vt:lpstr>Slide 32</vt:lpstr>
      <vt:lpstr>Slide 33</vt:lpstr>
      <vt:lpstr>SBIRT</vt:lpstr>
      <vt:lpstr>Slide 35</vt:lpstr>
      <vt:lpstr>Screening</vt:lpstr>
      <vt:lpstr>Screening Process</vt:lpstr>
      <vt:lpstr>Screening Process</vt:lpstr>
      <vt:lpstr>Brief Intervention </vt:lpstr>
      <vt:lpstr>Brief Treatment</vt:lpstr>
      <vt:lpstr>Referral To Treatment</vt:lpstr>
      <vt:lpstr>Screening Instruments</vt:lpstr>
      <vt:lpstr>Alcohol Use Disorders Identification Test (AUDIT)</vt:lpstr>
      <vt:lpstr>Alcohol, Smoking and Substance Involvement Screening Test </vt:lpstr>
      <vt:lpstr>The Drug Abuse Screening Test (DAST)</vt:lpstr>
      <vt:lpstr>BASICS</vt:lpstr>
      <vt:lpstr>Principles of Effective Treatment </vt:lpstr>
      <vt:lpstr>Principles of Effective Treatment ”First things first”</vt:lpstr>
      <vt:lpstr>Principles of Effective Treatment</vt:lpstr>
      <vt:lpstr>Slide 50</vt:lpstr>
      <vt:lpstr>Slide 51</vt:lpstr>
      <vt:lpstr>So, how do you  decide what to do?</vt:lpstr>
      <vt:lpstr>What Is Our Goal?</vt:lpstr>
      <vt:lpstr>An Evidence-Based Treatment Model for Improving Practice</vt:lpstr>
      <vt:lpstr>Slide 55</vt:lpstr>
      <vt:lpstr>Elements of a Treatment  Process Model</vt:lpstr>
      <vt:lpstr>TCU Treatment Process Model</vt:lpstr>
      <vt:lpstr>“Sequence” of Recovery Stages</vt:lpstr>
      <vt:lpstr>Slide 59</vt:lpstr>
      <vt:lpstr>Induction to Treatment  (Motivational Enhancement)</vt:lpstr>
      <vt:lpstr>Counseling Enhancements   (Cognitive “Mapping”)</vt:lpstr>
      <vt:lpstr>Contingency Management  (Token Rewards)</vt:lpstr>
      <vt:lpstr>   Specialized Interventions   (Skills-Based Counseling Manuals)</vt:lpstr>
      <vt:lpstr>Evidence-Based Treatment Model</vt:lpstr>
      <vt:lpstr>Slide 65</vt:lpstr>
      <vt:lpstr>Questions?</vt:lpstr>
    </vt:vector>
  </TitlesOfParts>
  <Company>ATTC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Gerhard Erich Carrier</dc:creator>
  <cp:lastModifiedBy>cbranch</cp:lastModifiedBy>
  <cp:revision>243</cp:revision>
  <dcterms:created xsi:type="dcterms:W3CDTF">2001-04-30T22:51:39Z</dcterms:created>
  <dcterms:modified xsi:type="dcterms:W3CDTF">2014-04-18T20:54:15Z</dcterms:modified>
</cp:coreProperties>
</file>