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notesMasterIdLst>
    <p:notesMasterId r:id="rId51"/>
  </p:notesMasterIdLst>
  <p:handoutMasterIdLst>
    <p:handoutMasterId r:id="rId52"/>
  </p:handoutMasterIdLst>
  <p:sldIdLst>
    <p:sldId id="279" r:id="rId3"/>
    <p:sldId id="282" r:id="rId4"/>
    <p:sldId id="288" r:id="rId5"/>
    <p:sldId id="267" r:id="rId6"/>
    <p:sldId id="266" r:id="rId7"/>
    <p:sldId id="258" r:id="rId8"/>
    <p:sldId id="260" r:id="rId9"/>
    <p:sldId id="261" r:id="rId10"/>
    <p:sldId id="270" r:id="rId11"/>
    <p:sldId id="283" r:id="rId12"/>
    <p:sldId id="264" r:id="rId13"/>
    <p:sldId id="284" r:id="rId14"/>
    <p:sldId id="291" r:id="rId15"/>
    <p:sldId id="292" r:id="rId16"/>
    <p:sldId id="293" r:id="rId17"/>
    <p:sldId id="294" r:id="rId18"/>
    <p:sldId id="339"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285" r:id="rId50"/>
  </p:sldIdLst>
  <p:sldSz cx="9144000" cy="6858000" type="screen4x3"/>
  <p:notesSz cx="7023100" cy="9309100"/>
  <p:custDataLst>
    <p:tags r:id="rId5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9900"/>
    <a:srgbClr val="008000"/>
    <a:srgbClr val="FFFFCC"/>
    <a:srgbClr val="CCFF66"/>
    <a:srgbClr val="66FF33"/>
    <a:srgbClr val="6633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814" autoAdjust="0"/>
  </p:normalViewPr>
  <p:slideViewPr>
    <p:cSldViewPr>
      <p:cViewPr>
        <p:scale>
          <a:sx n="60" d="100"/>
          <a:sy n="60"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29BBC-1C11-5449-8D8D-3B8D327B01D2}" type="doc">
      <dgm:prSet loTypeId="urn:microsoft.com/office/officeart/2005/8/layout/radial1" loCatId="relationship" qsTypeId="urn:microsoft.com/office/officeart/2005/8/quickstyle/simple1" qsCatId="simple" csTypeId="urn:microsoft.com/office/officeart/2005/8/colors/accent0_3" csCatId="mainScheme" phldr="1"/>
      <dgm:spPr/>
      <dgm:t>
        <a:bodyPr/>
        <a:lstStyle/>
        <a:p>
          <a:endParaRPr lang="en-US"/>
        </a:p>
      </dgm:t>
    </dgm:pt>
    <dgm:pt modelId="{EFC3C039-04B2-F54C-BFF3-2DCA17DAF064}">
      <dgm:prSet phldrT="[Text]" custT="1"/>
      <dgm:spPr/>
      <dgm:t>
        <a:bodyPr/>
        <a:lstStyle/>
        <a:p>
          <a:r>
            <a:rPr lang="en-US" sz="1800" dirty="0" smtClean="0"/>
            <a:t>Client &amp; Family</a:t>
          </a:r>
          <a:endParaRPr lang="en-US" sz="1000" dirty="0"/>
        </a:p>
      </dgm:t>
    </dgm:pt>
    <dgm:pt modelId="{FFF13B30-E1EB-914C-82F9-BCA72B9C31FE}" type="parTrans" cxnId="{4DA21966-D441-8047-9066-67F16E48CC2A}">
      <dgm:prSet/>
      <dgm:spPr/>
      <dgm:t>
        <a:bodyPr/>
        <a:lstStyle/>
        <a:p>
          <a:endParaRPr lang="en-US"/>
        </a:p>
      </dgm:t>
    </dgm:pt>
    <dgm:pt modelId="{F5041795-227F-6245-831D-1CEF34A7A8C3}" type="sibTrans" cxnId="{4DA21966-D441-8047-9066-67F16E48CC2A}">
      <dgm:prSet/>
      <dgm:spPr/>
      <dgm:t>
        <a:bodyPr/>
        <a:lstStyle/>
        <a:p>
          <a:endParaRPr lang="en-US"/>
        </a:p>
      </dgm:t>
    </dgm:pt>
    <dgm:pt modelId="{FFF2EE18-31B8-3347-A8BD-5969C9D60DAA}">
      <dgm:prSet phldrT="[Text]" custT="1"/>
      <dgm:spPr/>
      <dgm:t>
        <a:bodyPr/>
        <a:lstStyle/>
        <a:p>
          <a:r>
            <a:rPr lang="en-US" sz="1400" dirty="0" smtClean="0"/>
            <a:t>What is the Problem ?</a:t>
          </a:r>
          <a:endParaRPr lang="en-US" sz="1050" i="1" dirty="0"/>
        </a:p>
      </dgm:t>
    </dgm:pt>
    <dgm:pt modelId="{28B54236-7B8E-B945-A4EC-3A986B6E19CD}" type="parTrans" cxnId="{1D5B9A5F-D757-8B47-B5F2-E64A6DC0EE43}">
      <dgm:prSet/>
      <dgm:spPr/>
      <dgm:t>
        <a:bodyPr/>
        <a:lstStyle/>
        <a:p>
          <a:endParaRPr lang="en-US" dirty="0"/>
        </a:p>
      </dgm:t>
    </dgm:pt>
    <dgm:pt modelId="{61DF725E-A33F-BA43-AA06-6C61C6E84A70}" type="sibTrans" cxnId="{1D5B9A5F-D757-8B47-B5F2-E64A6DC0EE43}">
      <dgm:prSet/>
      <dgm:spPr/>
      <dgm:t>
        <a:bodyPr/>
        <a:lstStyle/>
        <a:p>
          <a:endParaRPr lang="en-US"/>
        </a:p>
      </dgm:t>
    </dgm:pt>
    <dgm:pt modelId="{F73C7A35-3E0D-B441-BF0A-809929407D00}">
      <dgm:prSet phldrT="[Text]"/>
      <dgm:spPr/>
      <dgm:t>
        <a:bodyPr/>
        <a:lstStyle/>
        <a:p>
          <a:r>
            <a:rPr lang="en-US" dirty="0" smtClean="0"/>
            <a:t>Why Is It Occurring?</a:t>
          </a:r>
          <a:endParaRPr lang="en-US" dirty="0"/>
        </a:p>
      </dgm:t>
    </dgm:pt>
    <dgm:pt modelId="{999C8EA2-B668-8A45-9805-247258A4398A}" type="parTrans" cxnId="{14325EAB-A5C0-8C4E-94D5-378CFC663EF0}">
      <dgm:prSet/>
      <dgm:spPr/>
      <dgm:t>
        <a:bodyPr/>
        <a:lstStyle/>
        <a:p>
          <a:endParaRPr lang="en-US" dirty="0"/>
        </a:p>
      </dgm:t>
    </dgm:pt>
    <dgm:pt modelId="{18FDCC3C-8DBC-BB44-B762-3D15AD088D4C}" type="sibTrans" cxnId="{14325EAB-A5C0-8C4E-94D5-378CFC663EF0}">
      <dgm:prSet/>
      <dgm:spPr/>
      <dgm:t>
        <a:bodyPr/>
        <a:lstStyle/>
        <a:p>
          <a:endParaRPr lang="en-US"/>
        </a:p>
      </dgm:t>
    </dgm:pt>
    <dgm:pt modelId="{04746634-8436-2345-8E78-656214D93C43}">
      <dgm:prSet phldrT="[Text]" custT="1"/>
      <dgm:spPr/>
      <dgm:t>
        <a:bodyPr/>
        <a:lstStyle/>
        <a:p>
          <a:r>
            <a:rPr lang="en-US" sz="1200" dirty="0" smtClean="0"/>
            <a:t>What Are We going to Do About It?</a:t>
          </a:r>
        </a:p>
        <a:p>
          <a:r>
            <a:rPr lang="en-US" sz="1200" dirty="0" smtClean="0"/>
            <a:t>Intervention/ Solution </a:t>
          </a:r>
          <a:endParaRPr lang="en-US" sz="1200" dirty="0"/>
        </a:p>
      </dgm:t>
    </dgm:pt>
    <dgm:pt modelId="{0CFB0EE4-8AC5-FE40-A58E-E362BF64A040}" type="parTrans" cxnId="{074C85DE-3FDD-0448-89C1-76EAA6650F4D}">
      <dgm:prSet/>
      <dgm:spPr/>
      <dgm:t>
        <a:bodyPr/>
        <a:lstStyle/>
        <a:p>
          <a:endParaRPr lang="en-US" dirty="0"/>
        </a:p>
      </dgm:t>
    </dgm:pt>
    <dgm:pt modelId="{35B10FBB-5ED4-C746-83A9-E1D6183A1D4D}" type="sibTrans" cxnId="{074C85DE-3FDD-0448-89C1-76EAA6650F4D}">
      <dgm:prSet/>
      <dgm:spPr/>
      <dgm:t>
        <a:bodyPr/>
        <a:lstStyle/>
        <a:p>
          <a:endParaRPr lang="en-US"/>
        </a:p>
      </dgm:t>
    </dgm:pt>
    <dgm:pt modelId="{81E6ADE1-4DD9-2B48-AE52-64EEF5738E8C}">
      <dgm:prSet phldrT="[Text]" custT="1"/>
      <dgm:spPr/>
      <dgm:t>
        <a:bodyPr/>
        <a:lstStyle/>
        <a:p>
          <a:r>
            <a:rPr lang="en-US" sz="1200" dirty="0" smtClean="0"/>
            <a:t>Is It Working?</a:t>
          </a:r>
        </a:p>
        <a:p>
          <a:r>
            <a:rPr lang="en-US" sz="1200" dirty="0" smtClean="0"/>
            <a:t>Response to Intervention/ Instruction</a:t>
          </a:r>
          <a:endParaRPr lang="en-US" sz="1200" dirty="0"/>
        </a:p>
      </dgm:t>
    </dgm:pt>
    <dgm:pt modelId="{6B3C117A-8027-8949-B3DE-98B134D14196}" type="parTrans" cxnId="{2780AD00-C645-C54F-8A87-78F0D24A301D}">
      <dgm:prSet/>
      <dgm:spPr/>
      <dgm:t>
        <a:bodyPr/>
        <a:lstStyle/>
        <a:p>
          <a:endParaRPr lang="en-US" dirty="0"/>
        </a:p>
      </dgm:t>
    </dgm:pt>
    <dgm:pt modelId="{E0BB71C4-CDF8-6A46-8E5A-ABEDDB4447DE}" type="sibTrans" cxnId="{2780AD00-C645-C54F-8A87-78F0D24A301D}">
      <dgm:prSet/>
      <dgm:spPr/>
      <dgm:t>
        <a:bodyPr/>
        <a:lstStyle/>
        <a:p>
          <a:endParaRPr lang="en-US"/>
        </a:p>
      </dgm:t>
    </dgm:pt>
    <dgm:pt modelId="{8F1EAB74-03AA-B04C-83FF-AEC401F9069C}" type="pres">
      <dgm:prSet presAssocID="{A4829BBC-1C11-5449-8D8D-3B8D327B01D2}" presName="cycle" presStyleCnt="0">
        <dgm:presLayoutVars>
          <dgm:chMax val="1"/>
          <dgm:dir/>
          <dgm:animLvl val="ctr"/>
          <dgm:resizeHandles val="exact"/>
        </dgm:presLayoutVars>
      </dgm:prSet>
      <dgm:spPr/>
      <dgm:t>
        <a:bodyPr/>
        <a:lstStyle/>
        <a:p>
          <a:endParaRPr lang="en-US"/>
        </a:p>
      </dgm:t>
    </dgm:pt>
    <dgm:pt modelId="{480D7D73-1C30-3244-B6D7-A05D286176BF}" type="pres">
      <dgm:prSet presAssocID="{EFC3C039-04B2-F54C-BFF3-2DCA17DAF064}" presName="centerShape" presStyleLbl="node0" presStyleIdx="0" presStyleCnt="1"/>
      <dgm:spPr/>
      <dgm:t>
        <a:bodyPr/>
        <a:lstStyle/>
        <a:p>
          <a:endParaRPr lang="en-US"/>
        </a:p>
      </dgm:t>
    </dgm:pt>
    <dgm:pt modelId="{679866F0-DA16-7546-8262-530E1A3BEC38}" type="pres">
      <dgm:prSet presAssocID="{28B54236-7B8E-B945-A4EC-3A986B6E19CD}" presName="Name9" presStyleLbl="parChTrans1D2" presStyleIdx="0" presStyleCnt="4"/>
      <dgm:spPr/>
      <dgm:t>
        <a:bodyPr/>
        <a:lstStyle/>
        <a:p>
          <a:endParaRPr lang="en-US"/>
        </a:p>
      </dgm:t>
    </dgm:pt>
    <dgm:pt modelId="{CEE9F86E-3B11-CB4A-94F2-4D4B1DD24EBA}" type="pres">
      <dgm:prSet presAssocID="{28B54236-7B8E-B945-A4EC-3A986B6E19CD}" presName="connTx" presStyleLbl="parChTrans1D2" presStyleIdx="0" presStyleCnt="4"/>
      <dgm:spPr/>
      <dgm:t>
        <a:bodyPr/>
        <a:lstStyle/>
        <a:p>
          <a:endParaRPr lang="en-US"/>
        </a:p>
      </dgm:t>
    </dgm:pt>
    <dgm:pt modelId="{B0A898F4-3AAA-554C-B0A3-52ED437D4C3E}" type="pres">
      <dgm:prSet presAssocID="{FFF2EE18-31B8-3347-A8BD-5969C9D60DAA}" presName="node" presStyleLbl="node1" presStyleIdx="0" presStyleCnt="4">
        <dgm:presLayoutVars>
          <dgm:bulletEnabled val="1"/>
        </dgm:presLayoutVars>
      </dgm:prSet>
      <dgm:spPr/>
      <dgm:t>
        <a:bodyPr/>
        <a:lstStyle/>
        <a:p>
          <a:endParaRPr lang="en-US"/>
        </a:p>
      </dgm:t>
    </dgm:pt>
    <dgm:pt modelId="{CE993956-04BB-D140-8EC8-8978896CC4D7}" type="pres">
      <dgm:prSet presAssocID="{999C8EA2-B668-8A45-9805-247258A4398A}" presName="Name9" presStyleLbl="parChTrans1D2" presStyleIdx="1" presStyleCnt="4"/>
      <dgm:spPr/>
      <dgm:t>
        <a:bodyPr/>
        <a:lstStyle/>
        <a:p>
          <a:endParaRPr lang="en-US"/>
        </a:p>
      </dgm:t>
    </dgm:pt>
    <dgm:pt modelId="{E5E73509-7230-8F4B-A380-B461AE2CFCF0}" type="pres">
      <dgm:prSet presAssocID="{999C8EA2-B668-8A45-9805-247258A4398A}" presName="connTx" presStyleLbl="parChTrans1D2" presStyleIdx="1" presStyleCnt="4"/>
      <dgm:spPr/>
      <dgm:t>
        <a:bodyPr/>
        <a:lstStyle/>
        <a:p>
          <a:endParaRPr lang="en-US"/>
        </a:p>
      </dgm:t>
    </dgm:pt>
    <dgm:pt modelId="{4663556C-7734-2D4D-95E4-1E7CBC976ECA}" type="pres">
      <dgm:prSet presAssocID="{F73C7A35-3E0D-B441-BF0A-809929407D00}" presName="node" presStyleLbl="node1" presStyleIdx="1" presStyleCnt="4">
        <dgm:presLayoutVars>
          <dgm:bulletEnabled val="1"/>
        </dgm:presLayoutVars>
      </dgm:prSet>
      <dgm:spPr/>
      <dgm:t>
        <a:bodyPr/>
        <a:lstStyle/>
        <a:p>
          <a:endParaRPr lang="en-US"/>
        </a:p>
      </dgm:t>
    </dgm:pt>
    <dgm:pt modelId="{5B3C4809-E3B2-CB49-A356-33DA0B6AFD0E}" type="pres">
      <dgm:prSet presAssocID="{0CFB0EE4-8AC5-FE40-A58E-E362BF64A040}" presName="Name9" presStyleLbl="parChTrans1D2" presStyleIdx="2" presStyleCnt="4"/>
      <dgm:spPr/>
      <dgm:t>
        <a:bodyPr/>
        <a:lstStyle/>
        <a:p>
          <a:endParaRPr lang="en-US"/>
        </a:p>
      </dgm:t>
    </dgm:pt>
    <dgm:pt modelId="{15DB38D8-CE88-2243-B898-E94D2022FC10}" type="pres">
      <dgm:prSet presAssocID="{0CFB0EE4-8AC5-FE40-A58E-E362BF64A040}" presName="connTx" presStyleLbl="parChTrans1D2" presStyleIdx="2" presStyleCnt="4"/>
      <dgm:spPr/>
      <dgm:t>
        <a:bodyPr/>
        <a:lstStyle/>
        <a:p>
          <a:endParaRPr lang="en-US"/>
        </a:p>
      </dgm:t>
    </dgm:pt>
    <dgm:pt modelId="{B1D50D86-220B-F14B-898C-07F3F22D770A}" type="pres">
      <dgm:prSet presAssocID="{04746634-8436-2345-8E78-656214D93C43}" presName="node" presStyleLbl="node1" presStyleIdx="2" presStyleCnt="4" custScaleX="114877" custScaleY="110834" custRadScaleRad="101333" custRadScaleInc="756">
        <dgm:presLayoutVars>
          <dgm:bulletEnabled val="1"/>
        </dgm:presLayoutVars>
      </dgm:prSet>
      <dgm:spPr/>
      <dgm:t>
        <a:bodyPr/>
        <a:lstStyle/>
        <a:p>
          <a:endParaRPr lang="en-US"/>
        </a:p>
      </dgm:t>
    </dgm:pt>
    <dgm:pt modelId="{35547E7F-9BCA-FB47-9280-8556BB28101A}" type="pres">
      <dgm:prSet presAssocID="{6B3C117A-8027-8949-B3DE-98B134D14196}" presName="Name9" presStyleLbl="parChTrans1D2" presStyleIdx="3" presStyleCnt="4"/>
      <dgm:spPr/>
      <dgm:t>
        <a:bodyPr/>
        <a:lstStyle/>
        <a:p>
          <a:endParaRPr lang="en-US"/>
        </a:p>
      </dgm:t>
    </dgm:pt>
    <dgm:pt modelId="{1F81A4E4-085A-864A-841E-79637E583ACD}" type="pres">
      <dgm:prSet presAssocID="{6B3C117A-8027-8949-B3DE-98B134D14196}" presName="connTx" presStyleLbl="parChTrans1D2" presStyleIdx="3" presStyleCnt="4"/>
      <dgm:spPr/>
      <dgm:t>
        <a:bodyPr/>
        <a:lstStyle/>
        <a:p>
          <a:endParaRPr lang="en-US"/>
        </a:p>
      </dgm:t>
    </dgm:pt>
    <dgm:pt modelId="{C4FF0FE1-B7A6-6A4E-B36B-1B4A7A3BC60A}" type="pres">
      <dgm:prSet presAssocID="{81E6ADE1-4DD9-2B48-AE52-64EEF5738E8C}" presName="node" presStyleLbl="node1" presStyleIdx="3" presStyleCnt="4" custScaleX="110341" custScaleY="113735">
        <dgm:presLayoutVars>
          <dgm:bulletEnabled val="1"/>
        </dgm:presLayoutVars>
      </dgm:prSet>
      <dgm:spPr/>
      <dgm:t>
        <a:bodyPr/>
        <a:lstStyle/>
        <a:p>
          <a:endParaRPr lang="en-US"/>
        </a:p>
      </dgm:t>
    </dgm:pt>
  </dgm:ptLst>
  <dgm:cxnLst>
    <dgm:cxn modelId="{89287567-74B3-4CC1-86DC-C138EF580406}" type="presOf" srcId="{81E6ADE1-4DD9-2B48-AE52-64EEF5738E8C}" destId="{C4FF0FE1-B7A6-6A4E-B36B-1B4A7A3BC60A}" srcOrd="0" destOrd="0" presId="urn:microsoft.com/office/officeart/2005/8/layout/radial1"/>
    <dgm:cxn modelId="{081B312F-B977-47BC-9D1D-9DBB8D703FC3}" type="presOf" srcId="{FFF2EE18-31B8-3347-A8BD-5969C9D60DAA}" destId="{B0A898F4-3AAA-554C-B0A3-52ED437D4C3E}" srcOrd="0" destOrd="0" presId="urn:microsoft.com/office/officeart/2005/8/layout/radial1"/>
    <dgm:cxn modelId="{1D5B9A5F-D757-8B47-B5F2-E64A6DC0EE43}" srcId="{EFC3C039-04B2-F54C-BFF3-2DCA17DAF064}" destId="{FFF2EE18-31B8-3347-A8BD-5969C9D60DAA}" srcOrd="0" destOrd="0" parTransId="{28B54236-7B8E-B945-A4EC-3A986B6E19CD}" sibTransId="{61DF725E-A33F-BA43-AA06-6C61C6E84A70}"/>
    <dgm:cxn modelId="{E48187BE-28B6-4CFA-8C47-C1E7E848122F}" type="presOf" srcId="{EFC3C039-04B2-F54C-BFF3-2DCA17DAF064}" destId="{480D7D73-1C30-3244-B6D7-A05D286176BF}" srcOrd="0" destOrd="0" presId="urn:microsoft.com/office/officeart/2005/8/layout/radial1"/>
    <dgm:cxn modelId="{E991C2D8-3544-4A58-9E2A-1CF00F24994D}" type="presOf" srcId="{F73C7A35-3E0D-B441-BF0A-809929407D00}" destId="{4663556C-7734-2D4D-95E4-1E7CBC976ECA}" srcOrd="0" destOrd="0" presId="urn:microsoft.com/office/officeart/2005/8/layout/radial1"/>
    <dgm:cxn modelId="{9CEC3148-95E5-49CF-B629-2A283E4B4E54}" type="presOf" srcId="{999C8EA2-B668-8A45-9805-247258A4398A}" destId="{CE993956-04BB-D140-8EC8-8978896CC4D7}" srcOrd="0" destOrd="0" presId="urn:microsoft.com/office/officeart/2005/8/layout/radial1"/>
    <dgm:cxn modelId="{1A88E13E-1094-4E1B-B6B9-E275D65436CC}" type="presOf" srcId="{0CFB0EE4-8AC5-FE40-A58E-E362BF64A040}" destId="{5B3C4809-E3B2-CB49-A356-33DA0B6AFD0E}" srcOrd="0" destOrd="0" presId="urn:microsoft.com/office/officeart/2005/8/layout/radial1"/>
    <dgm:cxn modelId="{5320C699-1764-4BEB-BD29-D03ADD33C1FE}" type="presOf" srcId="{A4829BBC-1C11-5449-8D8D-3B8D327B01D2}" destId="{8F1EAB74-03AA-B04C-83FF-AEC401F9069C}" srcOrd="0" destOrd="0" presId="urn:microsoft.com/office/officeart/2005/8/layout/radial1"/>
    <dgm:cxn modelId="{6CE536EB-C12A-4688-B304-C068532FF453}" type="presOf" srcId="{6B3C117A-8027-8949-B3DE-98B134D14196}" destId="{35547E7F-9BCA-FB47-9280-8556BB28101A}" srcOrd="0" destOrd="0" presId="urn:microsoft.com/office/officeart/2005/8/layout/radial1"/>
    <dgm:cxn modelId="{E2E583A1-03DC-401F-A392-96CEA87574AF}" type="presOf" srcId="{28B54236-7B8E-B945-A4EC-3A986B6E19CD}" destId="{CEE9F86E-3B11-CB4A-94F2-4D4B1DD24EBA}" srcOrd="1" destOrd="0" presId="urn:microsoft.com/office/officeart/2005/8/layout/radial1"/>
    <dgm:cxn modelId="{2780AD00-C645-C54F-8A87-78F0D24A301D}" srcId="{EFC3C039-04B2-F54C-BFF3-2DCA17DAF064}" destId="{81E6ADE1-4DD9-2B48-AE52-64EEF5738E8C}" srcOrd="3" destOrd="0" parTransId="{6B3C117A-8027-8949-B3DE-98B134D14196}" sibTransId="{E0BB71C4-CDF8-6A46-8E5A-ABEDDB4447DE}"/>
    <dgm:cxn modelId="{2D05916A-89E1-4EDA-BC17-365A5E7AD5A2}" type="presOf" srcId="{0CFB0EE4-8AC5-FE40-A58E-E362BF64A040}" destId="{15DB38D8-CE88-2243-B898-E94D2022FC10}" srcOrd="1" destOrd="0" presId="urn:microsoft.com/office/officeart/2005/8/layout/radial1"/>
    <dgm:cxn modelId="{4DA21966-D441-8047-9066-67F16E48CC2A}" srcId="{A4829BBC-1C11-5449-8D8D-3B8D327B01D2}" destId="{EFC3C039-04B2-F54C-BFF3-2DCA17DAF064}" srcOrd="0" destOrd="0" parTransId="{FFF13B30-E1EB-914C-82F9-BCA72B9C31FE}" sibTransId="{F5041795-227F-6245-831D-1CEF34A7A8C3}"/>
    <dgm:cxn modelId="{A45A3019-1D0C-4507-9098-A4CA55055E4E}" type="presOf" srcId="{999C8EA2-B668-8A45-9805-247258A4398A}" destId="{E5E73509-7230-8F4B-A380-B461AE2CFCF0}" srcOrd="1" destOrd="0" presId="urn:microsoft.com/office/officeart/2005/8/layout/radial1"/>
    <dgm:cxn modelId="{14325EAB-A5C0-8C4E-94D5-378CFC663EF0}" srcId="{EFC3C039-04B2-F54C-BFF3-2DCA17DAF064}" destId="{F73C7A35-3E0D-B441-BF0A-809929407D00}" srcOrd="1" destOrd="0" parTransId="{999C8EA2-B668-8A45-9805-247258A4398A}" sibTransId="{18FDCC3C-8DBC-BB44-B762-3D15AD088D4C}"/>
    <dgm:cxn modelId="{E44A766D-3E55-45A6-9DE7-27A7D2F2D109}" type="presOf" srcId="{28B54236-7B8E-B945-A4EC-3A986B6E19CD}" destId="{679866F0-DA16-7546-8262-530E1A3BEC38}" srcOrd="0" destOrd="0" presId="urn:microsoft.com/office/officeart/2005/8/layout/radial1"/>
    <dgm:cxn modelId="{8CC97D68-E544-41E9-B8D0-B2E5D28EB5DD}" type="presOf" srcId="{04746634-8436-2345-8E78-656214D93C43}" destId="{B1D50D86-220B-F14B-898C-07F3F22D770A}" srcOrd="0" destOrd="0" presId="urn:microsoft.com/office/officeart/2005/8/layout/radial1"/>
    <dgm:cxn modelId="{074C85DE-3FDD-0448-89C1-76EAA6650F4D}" srcId="{EFC3C039-04B2-F54C-BFF3-2DCA17DAF064}" destId="{04746634-8436-2345-8E78-656214D93C43}" srcOrd="2" destOrd="0" parTransId="{0CFB0EE4-8AC5-FE40-A58E-E362BF64A040}" sibTransId="{35B10FBB-5ED4-C746-83A9-E1D6183A1D4D}"/>
    <dgm:cxn modelId="{0218C9BE-3C0B-45F2-A891-40007DA7066D}" type="presOf" srcId="{6B3C117A-8027-8949-B3DE-98B134D14196}" destId="{1F81A4E4-085A-864A-841E-79637E583ACD}" srcOrd="1" destOrd="0" presId="urn:microsoft.com/office/officeart/2005/8/layout/radial1"/>
    <dgm:cxn modelId="{83133DCB-BC1D-4F05-8D52-95C4A13D57C0}" type="presParOf" srcId="{8F1EAB74-03AA-B04C-83FF-AEC401F9069C}" destId="{480D7D73-1C30-3244-B6D7-A05D286176BF}" srcOrd="0" destOrd="0" presId="urn:microsoft.com/office/officeart/2005/8/layout/radial1"/>
    <dgm:cxn modelId="{D927E1DE-7E12-49A6-8755-E0AFF9756416}" type="presParOf" srcId="{8F1EAB74-03AA-B04C-83FF-AEC401F9069C}" destId="{679866F0-DA16-7546-8262-530E1A3BEC38}" srcOrd="1" destOrd="0" presId="urn:microsoft.com/office/officeart/2005/8/layout/radial1"/>
    <dgm:cxn modelId="{29AAA998-E5CF-4A51-A51E-352BCE00D413}" type="presParOf" srcId="{679866F0-DA16-7546-8262-530E1A3BEC38}" destId="{CEE9F86E-3B11-CB4A-94F2-4D4B1DD24EBA}" srcOrd="0" destOrd="0" presId="urn:microsoft.com/office/officeart/2005/8/layout/radial1"/>
    <dgm:cxn modelId="{53226907-37E4-47FE-A33A-BB1DCF383DC9}" type="presParOf" srcId="{8F1EAB74-03AA-B04C-83FF-AEC401F9069C}" destId="{B0A898F4-3AAA-554C-B0A3-52ED437D4C3E}" srcOrd="2" destOrd="0" presId="urn:microsoft.com/office/officeart/2005/8/layout/radial1"/>
    <dgm:cxn modelId="{67574CCF-593E-427F-B373-08BF8A185D24}" type="presParOf" srcId="{8F1EAB74-03AA-B04C-83FF-AEC401F9069C}" destId="{CE993956-04BB-D140-8EC8-8978896CC4D7}" srcOrd="3" destOrd="0" presId="urn:microsoft.com/office/officeart/2005/8/layout/radial1"/>
    <dgm:cxn modelId="{11864016-C009-44EA-BD4B-2E19A84B17B3}" type="presParOf" srcId="{CE993956-04BB-D140-8EC8-8978896CC4D7}" destId="{E5E73509-7230-8F4B-A380-B461AE2CFCF0}" srcOrd="0" destOrd="0" presId="urn:microsoft.com/office/officeart/2005/8/layout/radial1"/>
    <dgm:cxn modelId="{3383E4E7-862E-4BDB-92CB-CE213650BFFB}" type="presParOf" srcId="{8F1EAB74-03AA-B04C-83FF-AEC401F9069C}" destId="{4663556C-7734-2D4D-95E4-1E7CBC976ECA}" srcOrd="4" destOrd="0" presId="urn:microsoft.com/office/officeart/2005/8/layout/radial1"/>
    <dgm:cxn modelId="{793A41F2-1772-4456-A824-1097C34800BC}" type="presParOf" srcId="{8F1EAB74-03AA-B04C-83FF-AEC401F9069C}" destId="{5B3C4809-E3B2-CB49-A356-33DA0B6AFD0E}" srcOrd="5" destOrd="0" presId="urn:microsoft.com/office/officeart/2005/8/layout/radial1"/>
    <dgm:cxn modelId="{EEF3CC65-7919-4F00-B0F6-6BE16EFBFC2D}" type="presParOf" srcId="{5B3C4809-E3B2-CB49-A356-33DA0B6AFD0E}" destId="{15DB38D8-CE88-2243-B898-E94D2022FC10}" srcOrd="0" destOrd="0" presId="urn:microsoft.com/office/officeart/2005/8/layout/radial1"/>
    <dgm:cxn modelId="{697F67DD-2586-4E9B-9BBA-2B6C9567F932}" type="presParOf" srcId="{8F1EAB74-03AA-B04C-83FF-AEC401F9069C}" destId="{B1D50D86-220B-F14B-898C-07F3F22D770A}" srcOrd="6" destOrd="0" presId="urn:microsoft.com/office/officeart/2005/8/layout/radial1"/>
    <dgm:cxn modelId="{D579303D-3765-45FE-ADC3-409E9504B9F3}" type="presParOf" srcId="{8F1EAB74-03AA-B04C-83FF-AEC401F9069C}" destId="{35547E7F-9BCA-FB47-9280-8556BB28101A}" srcOrd="7" destOrd="0" presId="urn:microsoft.com/office/officeart/2005/8/layout/radial1"/>
    <dgm:cxn modelId="{7DEA2BBD-E2AC-4BB9-A3E7-9C68A2753267}" type="presParOf" srcId="{35547E7F-9BCA-FB47-9280-8556BB28101A}" destId="{1F81A4E4-085A-864A-841E-79637E583ACD}" srcOrd="0" destOrd="0" presId="urn:microsoft.com/office/officeart/2005/8/layout/radial1"/>
    <dgm:cxn modelId="{DFCB2B22-0FA4-465F-A701-08CCD1C6F5B1}" type="presParOf" srcId="{8F1EAB74-03AA-B04C-83FF-AEC401F9069C}" destId="{C4FF0FE1-B7A6-6A4E-B36B-1B4A7A3BC60A}"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0D7D73-1C30-3244-B6D7-A05D286176BF}">
      <dsp:nvSpPr>
        <dsp:cNvPr id="0" name=""/>
        <dsp:cNvSpPr/>
      </dsp:nvSpPr>
      <dsp:spPr>
        <a:xfrm>
          <a:off x="2049807" y="2113394"/>
          <a:ext cx="1542752" cy="154275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Client &amp; Family</a:t>
          </a:r>
          <a:endParaRPr lang="en-US" sz="1000" kern="1200" dirty="0"/>
        </a:p>
      </dsp:txBody>
      <dsp:txXfrm>
        <a:off x="2049807" y="2113394"/>
        <a:ext cx="1542752" cy="1542752"/>
      </dsp:txXfrm>
    </dsp:sp>
    <dsp:sp modelId="{679866F0-DA16-7546-8262-530E1A3BEC38}">
      <dsp:nvSpPr>
        <dsp:cNvPr id="0" name=""/>
        <dsp:cNvSpPr/>
      </dsp:nvSpPr>
      <dsp:spPr>
        <a:xfrm rot="16200000">
          <a:off x="2588854" y="1856104"/>
          <a:ext cx="464658" cy="49921"/>
        </a:xfrm>
        <a:custGeom>
          <a:avLst/>
          <a:gdLst/>
          <a:ahLst/>
          <a:cxnLst/>
          <a:rect l="0" t="0" r="0" b="0"/>
          <a:pathLst>
            <a:path>
              <a:moveTo>
                <a:pt x="0" y="24960"/>
              </a:moveTo>
              <a:lnTo>
                <a:pt x="464658" y="249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2809567" y="1869449"/>
        <a:ext cx="23232" cy="23232"/>
      </dsp:txXfrm>
    </dsp:sp>
    <dsp:sp modelId="{B0A898F4-3AAA-554C-B0A3-52ED437D4C3E}">
      <dsp:nvSpPr>
        <dsp:cNvPr id="0" name=""/>
        <dsp:cNvSpPr/>
      </dsp:nvSpPr>
      <dsp:spPr>
        <a:xfrm>
          <a:off x="2049807" y="105984"/>
          <a:ext cx="1542752" cy="154275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What is the Problem ?</a:t>
          </a:r>
          <a:endParaRPr lang="en-US" sz="1050" i="1" kern="1200" dirty="0"/>
        </a:p>
      </dsp:txBody>
      <dsp:txXfrm>
        <a:off x="2049807" y="105984"/>
        <a:ext cx="1542752" cy="1542752"/>
      </dsp:txXfrm>
    </dsp:sp>
    <dsp:sp modelId="{CE993956-04BB-D140-8EC8-8978896CC4D7}">
      <dsp:nvSpPr>
        <dsp:cNvPr id="0" name=""/>
        <dsp:cNvSpPr/>
      </dsp:nvSpPr>
      <dsp:spPr>
        <a:xfrm>
          <a:off x="3592560" y="2859810"/>
          <a:ext cx="464658" cy="49921"/>
        </a:xfrm>
        <a:custGeom>
          <a:avLst/>
          <a:gdLst/>
          <a:ahLst/>
          <a:cxnLst/>
          <a:rect l="0" t="0" r="0" b="0"/>
          <a:pathLst>
            <a:path>
              <a:moveTo>
                <a:pt x="0" y="24960"/>
              </a:moveTo>
              <a:lnTo>
                <a:pt x="464658" y="249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13272" y="2873154"/>
        <a:ext cx="23232" cy="23232"/>
      </dsp:txXfrm>
    </dsp:sp>
    <dsp:sp modelId="{4663556C-7734-2D4D-95E4-1E7CBC976ECA}">
      <dsp:nvSpPr>
        <dsp:cNvPr id="0" name=""/>
        <dsp:cNvSpPr/>
      </dsp:nvSpPr>
      <dsp:spPr>
        <a:xfrm>
          <a:off x="4057218" y="2113394"/>
          <a:ext cx="1542752" cy="154275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Why Is It Occurring?</a:t>
          </a:r>
          <a:endParaRPr lang="en-US" sz="1700" kern="1200" dirty="0"/>
        </a:p>
      </dsp:txBody>
      <dsp:txXfrm>
        <a:off x="4057218" y="2113394"/>
        <a:ext cx="1542752" cy="1542752"/>
      </dsp:txXfrm>
    </dsp:sp>
    <dsp:sp modelId="{5B3C4809-E3B2-CB49-A356-33DA0B6AFD0E}">
      <dsp:nvSpPr>
        <dsp:cNvPr id="0" name=""/>
        <dsp:cNvSpPr/>
      </dsp:nvSpPr>
      <dsp:spPr>
        <a:xfrm rot="5420412">
          <a:off x="2611470" y="3835091"/>
          <a:ext cx="407845" cy="49921"/>
        </a:xfrm>
        <a:custGeom>
          <a:avLst/>
          <a:gdLst/>
          <a:ahLst/>
          <a:cxnLst/>
          <a:rect l="0" t="0" r="0" b="0"/>
          <a:pathLst>
            <a:path>
              <a:moveTo>
                <a:pt x="0" y="24960"/>
              </a:moveTo>
              <a:lnTo>
                <a:pt x="407845" y="249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20412">
        <a:off x="2805196" y="3849856"/>
        <a:ext cx="20392" cy="20392"/>
      </dsp:txXfrm>
    </dsp:sp>
    <dsp:sp modelId="{B1D50D86-220B-F14B-898C-07F3F22D770A}">
      <dsp:nvSpPr>
        <dsp:cNvPr id="0" name=""/>
        <dsp:cNvSpPr/>
      </dsp:nvSpPr>
      <dsp:spPr>
        <a:xfrm>
          <a:off x="1922972" y="4063957"/>
          <a:ext cx="1772267" cy="170989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What Are We going to Do About It?</a:t>
          </a:r>
        </a:p>
        <a:p>
          <a:pPr lvl="0" algn="ctr" defTabSz="533400">
            <a:lnSpc>
              <a:spcPct val="90000"/>
            </a:lnSpc>
            <a:spcBef>
              <a:spcPct val="0"/>
            </a:spcBef>
            <a:spcAft>
              <a:spcPct val="35000"/>
            </a:spcAft>
          </a:pPr>
          <a:r>
            <a:rPr lang="en-US" sz="1200" kern="1200" dirty="0" smtClean="0"/>
            <a:t>Intervention/ Solution </a:t>
          </a:r>
          <a:endParaRPr lang="en-US" sz="1200" kern="1200" dirty="0"/>
        </a:p>
      </dsp:txBody>
      <dsp:txXfrm>
        <a:off x="1922972" y="4063957"/>
        <a:ext cx="1772267" cy="1709894"/>
      </dsp:txXfrm>
    </dsp:sp>
    <dsp:sp modelId="{35547E7F-9BCA-FB47-9280-8556BB28101A}">
      <dsp:nvSpPr>
        <dsp:cNvPr id="0" name=""/>
        <dsp:cNvSpPr/>
      </dsp:nvSpPr>
      <dsp:spPr>
        <a:xfrm rot="10800000">
          <a:off x="1664917" y="2859810"/>
          <a:ext cx="384890" cy="49921"/>
        </a:xfrm>
        <a:custGeom>
          <a:avLst/>
          <a:gdLst/>
          <a:ahLst/>
          <a:cxnLst/>
          <a:rect l="0" t="0" r="0" b="0"/>
          <a:pathLst>
            <a:path>
              <a:moveTo>
                <a:pt x="0" y="24960"/>
              </a:moveTo>
              <a:lnTo>
                <a:pt x="384890" y="249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1847740" y="2875148"/>
        <a:ext cx="19244" cy="19244"/>
      </dsp:txXfrm>
    </dsp:sp>
    <dsp:sp modelId="{C4FF0FE1-B7A6-6A4E-B36B-1B4A7A3BC60A}">
      <dsp:nvSpPr>
        <dsp:cNvPr id="0" name=""/>
        <dsp:cNvSpPr/>
      </dsp:nvSpPr>
      <dsp:spPr>
        <a:xfrm>
          <a:off x="-37370" y="2007446"/>
          <a:ext cx="1702288" cy="175464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Is It Working?</a:t>
          </a:r>
        </a:p>
        <a:p>
          <a:pPr lvl="0" algn="ctr" defTabSz="533400">
            <a:lnSpc>
              <a:spcPct val="90000"/>
            </a:lnSpc>
            <a:spcBef>
              <a:spcPct val="0"/>
            </a:spcBef>
            <a:spcAft>
              <a:spcPct val="35000"/>
            </a:spcAft>
          </a:pPr>
          <a:r>
            <a:rPr lang="en-US" sz="1200" kern="1200" dirty="0" smtClean="0"/>
            <a:t>Response to Intervention/ Instruction</a:t>
          </a:r>
          <a:endParaRPr lang="en-US" sz="1200" kern="1200" dirty="0"/>
        </a:p>
      </dsp:txBody>
      <dsp:txXfrm>
        <a:off x="-37370" y="2007446"/>
        <a:ext cx="1702288" cy="17546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eaLnBrk="1" hangingPunct="1">
              <a:defRPr sz="1200" u="sng">
                <a:latin typeface="Times New Roman" pitchFamily="18" charset="0"/>
              </a:defRPr>
            </a:lvl1pPr>
          </a:lstStyle>
          <a:p>
            <a:endParaRPr lang="en-US"/>
          </a:p>
        </p:txBody>
      </p:sp>
      <p:sp>
        <p:nvSpPr>
          <p:cNvPr id="3584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eaLnBrk="1" hangingPunct="1">
              <a:defRPr sz="1200" u="sng">
                <a:latin typeface="Times New Roman" pitchFamily="18" charset="0"/>
              </a:defRPr>
            </a:lvl1pPr>
          </a:lstStyle>
          <a:p>
            <a:endParaRPr lang="en-US"/>
          </a:p>
        </p:txBody>
      </p:sp>
      <p:sp>
        <p:nvSpPr>
          <p:cNvPr id="3584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eaLnBrk="1" hangingPunct="1">
              <a:defRPr sz="1200" u="sng">
                <a:latin typeface="Times New Roman" pitchFamily="18" charset="0"/>
              </a:defRPr>
            </a:lvl1pPr>
          </a:lstStyle>
          <a:p>
            <a:endParaRPr lang="en-US"/>
          </a:p>
        </p:txBody>
      </p:sp>
      <p:sp>
        <p:nvSpPr>
          <p:cNvPr id="3584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eaLnBrk="1" hangingPunct="1">
              <a:defRPr sz="1200" u="sng">
                <a:latin typeface="Times New Roman" pitchFamily="18" charset="0"/>
              </a:defRPr>
            </a:lvl1pPr>
          </a:lstStyle>
          <a:p>
            <a:fld id="{629CC1F5-D214-4245-B644-ABC86EAD3D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defTabSz="933450" eaLnBrk="1" hangingPunct="1">
              <a:defRPr sz="1200">
                <a:latin typeface="Times New Roman" pitchFamily="18" charset="0"/>
              </a:defRPr>
            </a:lvl1pPr>
          </a:lstStyle>
          <a:p>
            <a:endParaRPr lang="en-US"/>
          </a:p>
        </p:txBody>
      </p:sp>
      <p:sp>
        <p:nvSpPr>
          <p:cNvPr id="1024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defTabSz="933450" eaLnBrk="1" hangingPunct="1">
              <a:defRPr sz="1200">
                <a:latin typeface="Times New Roman"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defTabSz="933450" eaLnBrk="1" hangingPunct="1">
              <a:defRPr sz="1200">
                <a:latin typeface="Times New Roman" pitchFamily="18" charset="0"/>
              </a:defRPr>
            </a:lvl1pPr>
          </a:lstStyle>
          <a:p>
            <a:endParaRPr lang="en-US"/>
          </a:p>
        </p:txBody>
      </p:sp>
      <p:sp>
        <p:nvSpPr>
          <p:cNvPr id="1024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defTabSz="933450" eaLnBrk="1" hangingPunct="1">
              <a:defRPr sz="1200">
                <a:latin typeface="Times New Roman" pitchFamily="18" charset="0"/>
              </a:defRPr>
            </a:lvl1pPr>
          </a:lstStyle>
          <a:p>
            <a:fld id="{5D3CB02D-64FF-4F08-A387-768AD54EE4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A3246-24F5-403D-822D-9C6F2497955A}" type="slidenum">
              <a:rPr lang="en-US"/>
              <a:pPr/>
              <a:t>1</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smtClean="0"/>
              <a:t>Opening Slide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B21C4-C3D6-49B2-B67D-AEF6EDF506DA}" type="slidenum">
              <a:rPr lang="en-US"/>
              <a:pPr/>
              <a:t>10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dirty="0" smtClean="0"/>
              <a:t>Refer</a:t>
            </a:r>
            <a:r>
              <a:rPr lang="en-US" baseline="0" dirty="0" smtClean="0"/>
              <a:t> to the TX model and explain. Continue - </a:t>
            </a:r>
            <a:r>
              <a:rPr lang="en-US" dirty="0" smtClean="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smtClean="0"/>
          </a:p>
          <a:p>
            <a:r>
              <a:rPr lang="en-US" dirty="0" smtClean="0"/>
              <a:t>One of the greatest systems change projects the ATTC has conducted was the development of TAP 21:  Addiction Counseling Competencies:  The Knowledge, Skills, and Attitudes of Professional Practice.  TAP 21 is one in a series of publications developed by SAMHSA to get information to the field.</a:t>
            </a:r>
          </a:p>
          <a:p>
            <a:endParaRPr lang="en-US" dirty="0" smtClean="0"/>
          </a:p>
          <a:p>
            <a:r>
              <a:rPr lang="en-US" dirty="0" smtClean="0"/>
              <a:t>This important ATTC document has become a benchmark by which curriculum is developed and educational programs and professional standards are measured for the field. </a:t>
            </a:r>
          </a:p>
          <a:p>
            <a:endParaRPr lang="en-US" dirty="0" smtClean="0"/>
          </a:p>
          <a:p>
            <a:r>
              <a:rPr lang="en-US" b="1" dirty="0" smtClean="0"/>
              <a:t>The following may be added in the interest of time -</a:t>
            </a:r>
            <a:r>
              <a:rPr lang="en-US" dirty="0" smtClean="0"/>
              <a:t> </a:t>
            </a:r>
          </a:p>
          <a:p>
            <a:r>
              <a:rPr lang="en-US" dirty="0" smtClean="0"/>
              <a:t>Since its publication, </a:t>
            </a:r>
            <a:r>
              <a:rPr lang="en-US" b="1" i="1" dirty="0" smtClean="0"/>
              <a:t>TAP 21</a:t>
            </a:r>
            <a:r>
              <a:rPr lang="en-US" dirty="0" smtClean="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F7E76-D206-43EF-AC3E-B824185204B0}" type="slidenum">
              <a:rPr lang="en-US"/>
              <a:pPr/>
              <a:t>11</a:t>
            </a:fld>
            <a:endParaRPr lang="en-US"/>
          </a:p>
        </p:txBody>
      </p:sp>
      <p:sp>
        <p:nvSpPr>
          <p:cNvPr id="13314" name="Rectangle 2"/>
          <p:cNvSpPr>
            <a:spLocks noGrp="1" noRot="1" noChangeAspect="1" noChangeArrowheads="1"/>
          </p:cNvSpPr>
          <p:nvPr>
            <p:ph type="sldImg"/>
          </p:nvPr>
        </p:nvSpPr>
        <p:spPr bwMode="auto">
          <a:xfrm>
            <a:off x="1184275" y="696913"/>
            <a:ext cx="4654550" cy="3490912"/>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36625" y="4419600"/>
            <a:ext cx="5149850" cy="4189413"/>
          </a:xfrm>
          <a:prstGeom prst="rect">
            <a:avLst/>
          </a:prstGeom>
          <a:solidFill>
            <a:srgbClr val="FFFFFF"/>
          </a:solidFill>
          <a:ln>
            <a:solidFill>
              <a:srgbClr val="000000"/>
            </a:solidFill>
            <a:miter lim="800000"/>
            <a:headEnd/>
            <a:tailEnd/>
          </a:ln>
        </p:spPr>
        <p:txBody>
          <a:bodyPr lIns="95321" tIns="47660" rIns="95321" bIns="47660"/>
          <a:lstStyle/>
          <a:p>
            <a:r>
              <a:rPr lang="en-US" dirty="0" smtClean="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smtClean="0"/>
          </a:p>
          <a:p>
            <a:r>
              <a:rPr lang="en-US" dirty="0" smtClean="0"/>
              <a:t>One of the greatest systems change projects the ATTC has conducted was the development of TAP 21:  Addiction Counseling Competencies:  The Knowledge, Skills, and Attitudes of Professional Practice.  TAP 21 is one in a series of publications developed by SAMHSA to get information to the field.</a:t>
            </a:r>
          </a:p>
          <a:p>
            <a:endParaRPr lang="en-US" dirty="0" smtClean="0"/>
          </a:p>
          <a:p>
            <a:r>
              <a:rPr lang="en-US" dirty="0" smtClean="0"/>
              <a:t>This important ATTC document has become a benchmark by which curriculum is developed and educational programs and professional standards are measured for the field. </a:t>
            </a:r>
          </a:p>
          <a:p>
            <a:endParaRPr lang="en-US" dirty="0" smtClean="0"/>
          </a:p>
          <a:p>
            <a:r>
              <a:rPr lang="en-US" b="1" dirty="0" smtClean="0"/>
              <a:t>The following may be added in the interest of time -</a:t>
            </a:r>
            <a:r>
              <a:rPr lang="en-US" dirty="0" smtClean="0"/>
              <a:t> </a:t>
            </a:r>
          </a:p>
          <a:p>
            <a:r>
              <a:rPr lang="en-US" dirty="0" smtClean="0"/>
              <a:t>Since its publication, </a:t>
            </a:r>
            <a:r>
              <a:rPr lang="en-US" b="1" i="1" dirty="0" smtClean="0"/>
              <a:t>TAP 21</a:t>
            </a:r>
            <a:r>
              <a:rPr lang="en-US" dirty="0" smtClean="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41BD0-1C40-4BC0-BF1E-15D37EEC359A}" type="slidenum">
              <a:rPr lang="en-US"/>
              <a:pPr/>
              <a:t>12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smtClean="0"/>
              <a:t>Explain</a:t>
            </a:r>
            <a:r>
              <a:rPr lang="en-US" baseline="0" dirty="0" smtClean="0"/>
              <a:t> in relation to Tap 21- give examples. Use local examples.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6AA86-8545-4255-94DA-532C8C740428}" type="slidenum">
              <a:rPr lang="en-US"/>
              <a:pPr/>
              <a:t>13</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in relation to Tap 21- give examples. Use local examples.</a:t>
            </a:r>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B9994-B87C-44FE-924B-EAF9D17A2488}" type="slidenum">
              <a:rPr lang="en-US"/>
              <a:pPr/>
              <a:t>14</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in relation to Tap 21- give examples. Use local examples.</a:t>
            </a:r>
            <a:endParaRPr lang="en-US" dirty="0" smtClean="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6A88E-B616-446D-A4AC-E4798FE76C0C}" type="slidenum">
              <a:rPr lang="en-US"/>
              <a:pPr/>
              <a:t>15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Give</a:t>
            </a:r>
            <a:r>
              <a:rPr lang="en-US" baseline="0" dirty="0" smtClean="0"/>
              <a:t> examples. Use local examples.</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37EFF-9798-461F-B72F-27FA9E343C11}" type="slidenum">
              <a:rPr lang="en-US"/>
              <a:pPr/>
              <a:t>16</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Explain</a:t>
            </a:r>
            <a:r>
              <a:rPr lang="en-US" baseline="0" dirty="0" smtClean="0"/>
              <a:t> in relation to Tap 21- give examples. Use local examples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deep</a:t>
            </a:r>
            <a:r>
              <a:rPr lang="en-US" baseline="0" dirty="0" smtClean="0"/>
              <a:t> dive into documentation as one of the core competencies- transition slide</a:t>
            </a:r>
            <a:endParaRPr lang="en-US" dirty="0"/>
          </a:p>
        </p:txBody>
      </p:sp>
      <p:sp>
        <p:nvSpPr>
          <p:cNvPr id="4" name="Slide Number Placeholder 3"/>
          <p:cNvSpPr>
            <a:spLocks noGrp="1"/>
          </p:cNvSpPr>
          <p:nvPr>
            <p:ph type="sldNum" sz="quarter" idx="10"/>
          </p:nvPr>
        </p:nvSpPr>
        <p:spPr/>
        <p:txBody>
          <a:bodyPr/>
          <a:lstStyle/>
          <a:p>
            <a:fld id="{5D3CB02D-64FF-4F08-A387-768AD54EE4F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 definition of documentation.</a:t>
            </a:r>
            <a:r>
              <a:rPr lang="en-US" baseline="0" dirty="0" smtClean="0"/>
              <a:t> Based on CASC/SSG Program data 2010.</a:t>
            </a:r>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Rot="1" noChangeAspect="1" noChangeArrowheads="1" noTextEdit="1"/>
          </p:cNvSpPr>
          <p:nvPr>
            <p:ph type="sldImg"/>
          </p:nvPr>
        </p:nvSpPr>
        <p:spPr>
          <a:ln/>
        </p:spPr>
      </p:sp>
      <p:sp>
        <p:nvSpPr>
          <p:cNvPr id="74755" name="Rectangle 1027"/>
          <p:cNvSpPr>
            <a:spLocks noGrp="1" noChangeArrowheads="1"/>
          </p:cNvSpPr>
          <p:nvPr>
            <p:ph type="body" idx="1"/>
          </p:nvPr>
        </p:nvSpPr>
        <p:spPr>
          <a:noFill/>
          <a:ln/>
        </p:spPr>
        <p:txBody>
          <a:bodyPr/>
          <a:lstStyle/>
          <a:p>
            <a:r>
              <a:rPr lang="en-US" dirty="0" smtClean="0">
                <a:latin typeface="Arial" charset="0"/>
              </a:rPr>
              <a:t>Explain tools of documentation and treatment services/counseling - ASI; GAIN; CAGE; MH Assessment; WTP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FC0C3-D63F-488A-A771-AE35665FC06D}" type="slidenum">
              <a:rPr lang="en-US"/>
              <a:pPr/>
              <a:t>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Agenda. Provide logistics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Assume each program has its own individual requirements;</a:t>
            </a:r>
            <a:r>
              <a:rPr lang="en-US" baseline="0" dirty="0" smtClean="0"/>
              <a:t> generally speaking above is true</a:t>
            </a:r>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true</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Give local examples as applicable. 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EC9CB-546A-4A2E-B99A-D7E46C5ED96A}" type="slidenum">
              <a:rPr lang="en-US"/>
              <a:pPr/>
              <a:t>3</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smtClean="0"/>
              <a:t>Describe the overall goal of the ATTC and the promotion of EBPs</a:t>
            </a:r>
            <a:r>
              <a:rPr lang="en-US" baseline="0" dirty="0" smtClean="0"/>
              <a:t> among FBOs and prison ministries. Use local examples.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Assume each program has its own individual requirements;</a:t>
            </a:r>
            <a:r>
              <a:rPr lang="en-US" baseline="0" dirty="0" smtClean="0"/>
              <a:t> generally speaking above is a widely used practice in AOD community 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 and A</a:t>
            </a:r>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 and A, B, D, E</a:t>
            </a:r>
            <a:endParaRPr lang="en-US" dirty="0"/>
          </a:p>
        </p:txBody>
      </p:sp>
      <p:sp>
        <p:nvSpPr>
          <p:cNvPr id="4" name="Slide Number Placeholder 3"/>
          <p:cNvSpPr>
            <a:spLocks noGrp="1"/>
          </p:cNvSpPr>
          <p:nvPr>
            <p:ph type="sldNum" sz="quarter" idx="10"/>
          </p:nvPr>
        </p:nvSpPr>
        <p:spPr/>
        <p:txBody>
          <a:bodyPr/>
          <a:lstStyle/>
          <a:p>
            <a:fld id="{C8D549CC-9DD1-4D94-AA7E-F56E76B60FD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Reinforce</a:t>
            </a:r>
            <a:r>
              <a:rPr lang="en-US" baseline="0" dirty="0" smtClean="0"/>
              <a:t> purpose of the practice and why we do it. – new things happening under ACA and Obama Care and each state/region will be different. Check local guidelines and stay abreast of trends and new practices. EHR will change practices in documentation at community level. Give examples.</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get back to the basics folks—do what we know works</a:t>
            </a:r>
            <a:r>
              <a:rPr lang="en-US" dirty="0" smtClean="0"/>
              <a:t>! Know</a:t>
            </a:r>
            <a:r>
              <a:rPr lang="en-US" baseline="0" dirty="0" smtClean="0"/>
              <a:t> your treatment model</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integrated model of treatment.</a:t>
            </a:r>
            <a:endParaRPr lang="en-US" dirty="0"/>
          </a:p>
        </p:txBody>
      </p:sp>
      <p:sp>
        <p:nvSpPr>
          <p:cNvPr id="4" name="Slide Number Placeholder 3"/>
          <p:cNvSpPr>
            <a:spLocks noGrp="1"/>
          </p:cNvSpPr>
          <p:nvPr>
            <p:ph type="sldNum" sz="quarter" idx="10"/>
          </p:nvPr>
        </p:nvSpPr>
        <p:spPr/>
        <p:txBody>
          <a:bodyPr/>
          <a:lstStyle/>
          <a:p>
            <a:fld id="{5585F1C0-B9E3-4756-99D5-3BBA67B8BE3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42901-E9E3-4546-81E6-FE32997C943C}" type="slidenum">
              <a:rPr lang="en-US"/>
              <a:pPr/>
              <a:t>38</a:t>
            </a:fld>
            <a:endParaRPr lang="en-US"/>
          </a:p>
        </p:txBody>
      </p:sp>
      <p:sp>
        <p:nvSpPr>
          <p:cNvPr id="158722" name="Rectangle 2"/>
          <p:cNvSpPr>
            <a:spLocks noGrp="1" noRot="1" noChangeAspect="1" noChangeArrowheads="1" noTextEdit="1"/>
          </p:cNvSpPr>
          <p:nvPr>
            <p:ph type="sldImg"/>
          </p:nvPr>
        </p:nvSpPr>
        <p:spPr>
          <a:xfrm>
            <a:off x="1158875" y="692150"/>
            <a:ext cx="4710113" cy="3532188"/>
          </a:xfrm>
          <a:ln/>
        </p:spPr>
      </p:sp>
      <p:sp>
        <p:nvSpPr>
          <p:cNvPr id="158723" name="Rectangle 3"/>
          <p:cNvSpPr>
            <a:spLocks noGrp="1" noChangeArrowheads="1"/>
          </p:cNvSpPr>
          <p:nvPr>
            <p:ph type="body" idx="1"/>
          </p:nvPr>
        </p:nvSpPr>
        <p:spPr>
          <a:xfrm>
            <a:off x="936413" y="4454543"/>
            <a:ext cx="5151900" cy="4147334"/>
          </a:xfrm>
        </p:spPr>
        <p:txBody>
          <a:bodyPr wrap="square" lIns="91027" tIns="45513" rIns="91027" bIns="45513"/>
          <a:lstStyle/>
          <a:p>
            <a:r>
              <a:rPr lang="en-US" dirty="0" smtClean="0"/>
              <a:t>Transition slide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2CF2A-4B98-42FE-B2AD-B34709CBCA56}" type="slidenum">
              <a:rPr lang="en-US"/>
              <a:pPr/>
              <a:t>39</a:t>
            </a:fld>
            <a:endParaRPr lang="en-US"/>
          </a:p>
        </p:txBody>
      </p:sp>
      <p:sp>
        <p:nvSpPr>
          <p:cNvPr id="172034" name="Rectangle 2"/>
          <p:cNvSpPr>
            <a:spLocks noGrp="1" noRot="1" noChangeAspect="1" noChangeArrowheads="1" noTextEdit="1"/>
          </p:cNvSpPr>
          <p:nvPr>
            <p:ph type="sldImg"/>
          </p:nvPr>
        </p:nvSpPr>
        <p:spPr>
          <a:xfrm>
            <a:off x="1158875" y="692150"/>
            <a:ext cx="4710113" cy="3532188"/>
          </a:xfrm>
          <a:ln/>
        </p:spPr>
      </p:sp>
      <p:sp>
        <p:nvSpPr>
          <p:cNvPr id="172035" name="Rectangle 3"/>
          <p:cNvSpPr>
            <a:spLocks noGrp="1" noChangeArrowheads="1"/>
          </p:cNvSpPr>
          <p:nvPr>
            <p:ph type="body" idx="1"/>
          </p:nvPr>
        </p:nvSpPr>
        <p:spPr>
          <a:xfrm>
            <a:off x="938041" y="4454543"/>
            <a:ext cx="5148647" cy="4147334"/>
          </a:xfrm>
        </p:spPr>
        <p:txBody>
          <a:bodyPr wrap="square" lIns="90853" tIns="45427" rIns="90853" bIns="45427"/>
          <a:lstStyle/>
          <a:p>
            <a:r>
              <a:rPr lang="en-US" dirty="0" smtClean="0"/>
              <a:t>Explain</a:t>
            </a:r>
            <a:r>
              <a:rPr lang="en-US" baseline="0" dirty="0" smtClean="0"/>
              <a:t> treatment model and tie to core competencies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8EB56-5BD2-45CB-A3EA-87A9191AF29D}" type="slidenum">
              <a:rPr lang="en-US"/>
              <a:pPr/>
              <a:t>4</a:t>
            </a:fld>
            <a:endParaRPr lang="en-US" dirty="0"/>
          </a:p>
        </p:txBody>
      </p:sp>
      <p:sp>
        <p:nvSpPr>
          <p:cNvPr id="18434"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36625" y="4421188"/>
            <a:ext cx="5149850" cy="4189412"/>
          </a:xfrm>
          <a:prstGeom prst="rect">
            <a:avLst/>
          </a:prstGeom>
          <a:solidFill>
            <a:srgbClr val="FFFFFF"/>
          </a:solidFill>
          <a:ln>
            <a:solidFill>
              <a:srgbClr val="000000"/>
            </a:solidFill>
            <a:miter lim="800000"/>
            <a:headEnd/>
            <a:tailEnd/>
          </a:ln>
        </p:spPr>
        <p:txBody>
          <a:bodyPr lIns="91803" tIns="45901" rIns="91803" bIns="45901"/>
          <a:lstStyle/>
          <a:p>
            <a:r>
              <a:rPr lang="en-US" dirty="0"/>
              <a:t>Our purpose is to translate and communicate research in the field of substance abuse treatment to practitioners to ensure excellent care for all people with substance use disorders.</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20516-0F96-4FF0-ABEF-5915AF98DE47}" type="slidenum">
              <a:rPr lang="en-US"/>
              <a:pPr/>
              <a:t>40</a:t>
            </a:fld>
            <a:endParaRPr lang="en-US"/>
          </a:p>
        </p:txBody>
      </p:sp>
      <p:sp>
        <p:nvSpPr>
          <p:cNvPr id="174082" name="Rectangle 2"/>
          <p:cNvSpPr>
            <a:spLocks noGrp="1" noRot="1" noChangeAspect="1" noChangeArrowheads="1" noTextEdit="1"/>
          </p:cNvSpPr>
          <p:nvPr>
            <p:ph type="sldImg"/>
          </p:nvPr>
        </p:nvSpPr>
        <p:spPr>
          <a:xfrm>
            <a:off x="1158875" y="692150"/>
            <a:ext cx="4710113" cy="3532188"/>
          </a:xfrm>
          <a:ln/>
        </p:spPr>
      </p:sp>
      <p:sp>
        <p:nvSpPr>
          <p:cNvPr id="174083" name="Rectangle 3"/>
          <p:cNvSpPr>
            <a:spLocks noGrp="1" noChangeArrowheads="1"/>
          </p:cNvSpPr>
          <p:nvPr>
            <p:ph type="body" idx="1"/>
          </p:nvPr>
        </p:nvSpPr>
        <p:spPr>
          <a:xfrm>
            <a:off x="938041" y="4454543"/>
            <a:ext cx="5148647" cy="4147334"/>
          </a:xfrm>
        </p:spPr>
        <p:txBody>
          <a:bodyPr wrap="square" lIns="90853" tIns="45427" rIns="90853" bIns="45427"/>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5C9B1-DADA-4133-9253-278C8A864D1B}" type="slidenum">
              <a:rPr lang="en-US"/>
              <a:pPr/>
              <a:t>41</a:t>
            </a:fld>
            <a:endParaRPr lang="en-US"/>
          </a:p>
        </p:txBody>
      </p:sp>
      <p:sp>
        <p:nvSpPr>
          <p:cNvPr id="176130" name="Rectangle 2"/>
          <p:cNvSpPr>
            <a:spLocks noGrp="1" noRot="1" noChangeAspect="1" noChangeArrowheads="1" noTextEdit="1"/>
          </p:cNvSpPr>
          <p:nvPr>
            <p:ph type="sldImg"/>
          </p:nvPr>
        </p:nvSpPr>
        <p:spPr>
          <a:xfrm>
            <a:off x="1158875" y="692150"/>
            <a:ext cx="4710113" cy="3532188"/>
          </a:xfrm>
          <a:ln/>
        </p:spPr>
      </p:sp>
      <p:sp>
        <p:nvSpPr>
          <p:cNvPr id="176131"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5C561-5F3D-4320-BB2F-1672D2761C6E}" type="slidenum">
              <a:rPr lang="en-US"/>
              <a:pPr/>
              <a:t>42</a:t>
            </a:fld>
            <a:endParaRPr lang="en-US"/>
          </a:p>
        </p:txBody>
      </p:sp>
      <p:sp>
        <p:nvSpPr>
          <p:cNvPr id="178178" name="Rectangle 2"/>
          <p:cNvSpPr>
            <a:spLocks noGrp="1" noRot="1" noChangeAspect="1" noChangeArrowheads="1" noTextEdit="1"/>
          </p:cNvSpPr>
          <p:nvPr>
            <p:ph type="sldImg"/>
          </p:nvPr>
        </p:nvSpPr>
        <p:spPr>
          <a:xfrm>
            <a:off x="1158875" y="692150"/>
            <a:ext cx="4710113" cy="3532188"/>
          </a:xfrm>
          <a:ln/>
        </p:spPr>
      </p:sp>
      <p:sp>
        <p:nvSpPr>
          <p:cNvPr id="178179"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2E1A-9943-418F-A103-D6994B61C0A2}" type="slidenum">
              <a:rPr lang="en-US"/>
              <a:pPr/>
              <a:t>43</a:t>
            </a:fld>
            <a:endParaRPr lang="en-US"/>
          </a:p>
        </p:txBody>
      </p:sp>
      <p:sp>
        <p:nvSpPr>
          <p:cNvPr id="180226" name="Rectangle 2"/>
          <p:cNvSpPr>
            <a:spLocks noGrp="1" noRot="1" noChangeAspect="1" noChangeArrowheads="1" noTextEdit="1"/>
          </p:cNvSpPr>
          <p:nvPr>
            <p:ph type="sldImg"/>
          </p:nvPr>
        </p:nvSpPr>
        <p:spPr>
          <a:xfrm>
            <a:off x="1158875" y="692150"/>
            <a:ext cx="4710113" cy="3532188"/>
          </a:xfrm>
          <a:ln/>
        </p:spPr>
      </p:sp>
      <p:sp>
        <p:nvSpPr>
          <p:cNvPr id="180227"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C48F3-995D-4FE5-979D-E7C4B46E990E}" type="slidenum">
              <a:rPr lang="en-US"/>
              <a:pPr/>
              <a:t>44</a:t>
            </a:fld>
            <a:endParaRPr lang="en-US"/>
          </a:p>
        </p:txBody>
      </p:sp>
      <p:sp>
        <p:nvSpPr>
          <p:cNvPr id="182274" name="Rectangle 2"/>
          <p:cNvSpPr>
            <a:spLocks noGrp="1" noRot="1" noChangeAspect="1" noChangeArrowheads="1" noTextEdit="1"/>
          </p:cNvSpPr>
          <p:nvPr>
            <p:ph type="sldImg"/>
          </p:nvPr>
        </p:nvSpPr>
        <p:spPr>
          <a:xfrm>
            <a:off x="1158875" y="692150"/>
            <a:ext cx="4710113" cy="3532188"/>
          </a:xfrm>
          <a:ln/>
        </p:spPr>
      </p:sp>
      <p:sp>
        <p:nvSpPr>
          <p:cNvPr id="182275"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DF638-3051-4E7D-9D2C-AFD09271702F}" type="slidenum">
              <a:rPr lang="en-US"/>
              <a:pPr/>
              <a:t>45</a:t>
            </a:fld>
            <a:endParaRPr lang="en-US"/>
          </a:p>
        </p:txBody>
      </p:sp>
      <p:sp>
        <p:nvSpPr>
          <p:cNvPr id="184322" name="Rectangle 2"/>
          <p:cNvSpPr>
            <a:spLocks noGrp="1" noRot="1" noChangeAspect="1" noChangeArrowheads="1" noTextEdit="1"/>
          </p:cNvSpPr>
          <p:nvPr>
            <p:ph type="sldImg"/>
          </p:nvPr>
        </p:nvSpPr>
        <p:spPr>
          <a:xfrm>
            <a:off x="1158875" y="692150"/>
            <a:ext cx="4710113" cy="3532188"/>
          </a:xfrm>
          <a:ln/>
        </p:spPr>
      </p:sp>
      <p:sp>
        <p:nvSpPr>
          <p:cNvPr id="184323"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9DB03-7EB7-4468-A63A-6094772F3F94}" type="slidenum">
              <a:rPr lang="en-US"/>
              <a:pPr/>
              <a:t>46</a:t>
            </a:fld>
            <a:endParaRPr lang="en-US"/>
          </a:p>
        </p:txBody>
      </p:sp>
      <p:sp>
        <p:nvSpPr>
          <p:cNvPr id="186370" name="Rectangle 2"/>
          <p:cNvSpPr>
            <a:spLocks noGrp="1" noRot="1" noChangeAspect="1" noChangeArrowheads="1" noTextEdit="1"/>
          </p:cNvSpPr>
          <p:nvPr>
            <p:ph type="sldImg"/>
          </p:nvPr>
        </p:nvSpPr>
        <p:spPr>
          <a:xfrm>
            <a:off x="1158875" y="692150"/>
            <a:ext cx="4710113" cy="3532188"/>
          </a:xfrm>
          <a:ln/>
        </p:spPr>
      </p:sp>
      <p:sp>
        <p:nvSpPr>
          <p:cNvPr id="186371"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6F535-8702-43E2-8D3C-39C1FD6822F3}" type="slidenum">
              <a:rPr lang="en-US"/>
              <a:pPr/>
              <a:t>47</a:t>
            </a:fld>
            <a:endParaRPr lang="en-US"/>
          </a:p>
        </p:txBody>
      </p:sp>
      <p:sp>
        <p:nvSpPr>
          <p:cNvPr id="200706" name="Rectangle 2"/>
          <p:cNvSpPr>
            <a:spLocks noGrp="1" noRot="1" noChangeAspect="1" noChangeArrowheads="1" noTextEdit="1"/>
          </p:cNvSpPr>
          <p:nvPr>
            <p:ph type="sldImg"/>
          </p:nvPr>
        </p:nvSpPr>
        <p:spPr>
          <a:xfrm>
            <a:off x="1158875" y="692150"/>
            <a:ext cx="4710113" cy="3532188"/>
          </a:xfrm>
          <a:ln/>
        </p:spPr>
      </p:sp>
      <p:sp>
        <p:nvSpPr>
          <p:cNvPr id="200707" name="Rectangle 3"/>
          <p:cNvSpPr>
            <a:spLocks noGrp="1" noChangeArrowheads="1"/>
          </p:cNvSpPr>
          <p:nvPr>
            <p:ph type="body" idx="1"/>
          </p:nvPr>
        </p:nvSpPr>
        <p:spPr>
          <a:xfrm>
            <a:off x="938041" y="4454543"/>
            <a:ext cx="5148647" cy="4147334"/>
          </a:xfrm>
        </p:spPr>
        <p:txBody>
          <a:bodyPr wrap="square" lIns="90847" tIns="45424" rIns="90847" bIns="4542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Explain</a:t>
            </a:r>
            <a:r>
              <a:rPr lang="en-US" baseline="0" dirty="0" smtClean="0"/>
              <a:t> treatment model and tie to core competencies</a:t>
            </a:r>
            <a:endParaRPr lang="en-US" dirty="0" smtClean="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D679F-BCDD-4AC1-9BD8-2AB1F2379984}" type="slidenum">
              <a:rPr lang="en-US"/>
              <a:pPr/>
              <a:t>48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smtClean="0"/>
              <a:t>End</a:t>
            </a:r>
            <a:r>
              <a:rPr lang="en-US" baseline="0" dirty="0" smtClean="0"/>
              <a:t> of training. Remind class to complete GPRA forms, sign-out/sign in must be accurate and complete. </a:t>
            </a:r>
            <a:r>
              <a:rPr lang="en-US" baseline="0" smtClean="0"/>
              <a:t>Other announcements.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3FFD2-5BA4-4142-84F7-8AC5DDC6C7B0}" type="slidenum">
              <a:rPr lang="en-US"/>
              <a:pPr/>
              <a:t>5</a:t>
            </a:fld>
            <a:endParaRPr lang="en-US" dirty="0"/>
          </a:p>
        </p:txBody>
      </p:sp>
      <p:sp>
        <p:nvSpPr>
          <p:cNvPr id="16386"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36625" y="4421188"/>
            <a:ext cx="5149850" cy="4189412"/>
          </a:xfrm>
          <a:prstGeom prst="rect">
            <a:avLst/>
          </a:prstGeom>
          <a:solidFill>
            <a:srgbClr val="FFFFFF"/>
          </a:solidFill>
          <a:ln>
            <a:solidFill>
              <a:srgbClr val="000000"/>
            </a:solidFill>
            <a:miter lim="800000"/>
            <a:headEnd/>
            <a:tailEnd/>
          </a:ln>
        </p:spPr>
        <p:txBody>
          <a:bodyPr lIns="91803" tIns="45901" rIns="91803" bIns="45901"/>
          <a:lstStyle/>
          <a:p>
            <a:r>
              <a:rPr lang="en-US" dirty="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a:p>
          <a:p>
            <a:r>
              <a:rPr lang="en-US" dirty="0"/>
              <a:t>One of the greatest systems change projects the ATTC has conducted was the development of TAP 21:  Addiction Counseling Competencies:  The Knowledge, Skills, and Attitudes of Professional Practice.  TAP </a:t>
            </a:r>
            <a:r>
              <a:rPr lang="en-US" dirty="0" smtClean="0"/>
              <a:t>21 </a:t>
            </a:r>
            <a:r>
              <a:rPr lang="en-US" dirty="0"/>
              <a:t>is one in a series of publications developed by SAMHSA to get information to the field.</a:t>
            </a:r>
          </a:p>
          <a:p>
            <a:endParaRPr lang="en-US" dirty="0"/>
          </a:p>
          <a:p>
            <a:r>
              <a:rPr lang="en-US" dirty="0"/>
              <a:t>This important ATTC document has become a benchmark by which curriculum is developed and educational programs and professional standards are measured for the field. </a:t>
            </a:r>
          </a:p>
          <a:p>
            <a:endParaRPr lang="en-US" dirty="0"/>
          </a:p>
          <a:p>
            <a:r>
              <a:rPr lang="en-US" b="1" dirty="0"/>
              <a:t>The following may be added in the interest of time -</a:t>
            </a:r>
            <a:r>
              <a:rPr lang="en-US" dirty="0"/>
              <a:t> </a:t>
            </a:r>
          </a:p>
          <a:p>
            <a:r>
              <a:rPr lang="en-US" dirty="0"/>
              <a:t>Since its publication, </a:t>
            </a:r>
            <a:r>
              <a:rPr lang="en-US" b="1" i="1" dirty="0"/>
              <a:t>TAP 21</a:t>
            </a:r>
            <a:r>
              <a:rPr lang="en-US" dirty="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15553-89D3-4F1E-9E74-529F76C97AC1}" type="slidenum">
              <a:rPr lang="en-US"/>
              <a:pPr/>
              <a:t>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dirty="0" smtClean="0"/>
              <a:t>Continue: 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smtClean="0"/>
          </a:p>
          <a:p>
            <a:r>
              <a:rPr lang="en-US" dirty="0" smtClean="0"/>
              <a:t>One of the greatest systems change projects the ATTC has conducted was the development of TAP 21:  Addiction Counseling Competencies:  The Knowledge, Skills, and Attitudes of Professional Practice.  TAP 21 is one in a series of publications developed by SAMHSA to get information to the field.</a:t>
            </a:r>
          </a:p>
          <a:p>
            <a:endParaRPr lang="en-US" dirty="0" smtClean="0"/>
          </a:p>
          <a:p>
            <a:r>
              <a:rPr lang="en-US" dirty="0" smtClean="0"/>
              <a:t>This important ATTC document has become a benchmark by which curriculum is developed and educational programs and professional standards are measured for the field. </a:t>
            </a:r>
          </a:p>
          <a:p>
            <a:endParaRPr lang="en-US" dirty="0" smtClean="0"/>
          </a:p>
          <a:p>
            <a:r>
              <a:rPr lang="en-US" b="1" dirty="0" smtClean="0"/>
              <a:t>The following may be added in the interest of time -</a:t>
            </a:r>
            <a:r>
              <a:rPr lang="en-US" dirty="0" smtClean="0"/>
              <a:t> </a:t>
            </a:r>
          </a:p>
          <a:p>
            <a:r>
              <a:rPr lang="en-US" dirty="0" smtClean="0"/>
              <a:t>Since its publication, </a:t>
            </a:r>
            <a:r>
              <a:rPr lang="en-US" b="1" i="1" dirty="0" smtClean="0"/>
              <a:t>TAP 21</a:t>
            </a:r>
            <a:r>
              <a:rPr lang="en-US" dirty="0" smtClean="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8DECA-CA74-4FAC-9D13-DB436FA2A66B}" type="slidenum">
              <a:rPr lang="en-US"/>
              <a:pPr/>
              <a:t>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smtClean="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smtClean="0"/>
          </a:p>
          <a:p>
            <a:r>
              <a:rPr lang="en-US" dirty="0" smtClean="0"/>
              <a:t>One of the greatest systems change projects the ATTC has conducted was the development of TAP 21:  Addiction Counseling Competencies:  The Knowledge, Skills, and Attitudes of Professional Practice.  TAP 21 is one in a series of publications developed by SAMHSA to get information to the field.</a:t>
            </a:r>
          </a:p>
          <a:p>
            <a:endParaRPr lang="en-US" dirty="0" smtClean="0"/>
          </a:p>
          <a:p>
            <a:r>
              <a:rPr lang="en-US" dirty="0" smtClean="0"/>
              <a:t>This important ATTC document has become a benchmark by which curriculum is developed and educational programs and professional standards are measured for the field. </a:t>
            </a:r>
          </a:p>
          <a:p>
            <a:endParaRPr lang="en-US" dirty="0" smtClean="0"/>
          </a:p>
          <a:p>
            <a:r>
              <a:rPr lang="en-US" b="1" dirty="0" smtClean="0"/>
              <a:t>The following may be added in the interest of time -</a:t>
            </a:r>
            <a:r>
              <a:rPr lang="en-US" dirty="0" smtClean="0"/>
              <a:t> </a:t>
            </a:r>
          </a:p>
          <a:p>
            <a:r>
              <a:rPr lang="en-US" dirty="0" smtClean="0"/>
              <a:t>Since its publication, </a:t>
            </a:r>
            <a:r>
              <a:rPr lang="en-US" b="1" i="1" dirty="0" smtClean="0"/>
              <a:t>TAP 21</a:t>
            </a:r>
            <a:r>
              <a:rPr lang="en-US" dirty="0" smtClean="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D1B44-C288-4D44-9E86-8329DDCB7688}" type="slidenum">
              <a:rPr lang="en-US"/>
              <a:pPr/>
              <a:t>8</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Core activities of counselors; FB counselors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0A0E4-7A89-476C-B723-476692E4E23D}" type="slidenum">
              <a:rPr lang="en-US"/>
              <a:pPr/>
              <a:t>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dirty="0" smtClean="0"/>
              <a:t>One of the primary roles of the ATTC is to ensure that treatment systems best serve the needs and interests of the addicted person. This is accomplished in a number of ways, such as promoting collaboration among various disciplines and influencing the education and licensing requirements for treatment professionals.</a:t>
            </a:r>
          </a:p>
          <a:p>
            <a:endParaRPr lang="en-US" dirty="0" smtClean="0"/>
          </a:p>
          <a:p>
            <a:r>
              <a:rPr lang="en-US" dirty="0" smtClean="0"/>
              <a:t>One of the greatest systems change projects the ATTC has conducted was the development of TAP 21:  Addiction Counseling Competencies:  The Knowledge, Skills, and Attitudes of Professional Practice.  TAP 21 is one in a series of publications developed by SAMHSA to get information to the field.</a:t>
            </a:r>
          </a:p>
          <a:p>
            <a:endParaRPr lang="en-US" dirty="0" smtClean="0"/>
          </a:p>
          <a:p>
            <a:r>
              <a:rPr lang="en-US" dirty="0" smtClean="0"/>
              <a:t>This important ATTC document has become a benchmark by which curriculum is developed and educational programs and professional standards are measured for the field. </a:t>
            </a:r>
          </a:p>
          <a:p>
            <a:endParaRPr lang="en-US" dirty="0" smtClean="0"/>
          </a:p>
          <a:p>
            <a:r>
              <a:rPr lang="en-US" b="1" dirty="0" smtClean="0"/>
              <a:t>The following may be added in the interest of time -</a:t>
            </a:r>
            <a:r>
              <a:rPr lang="en-US" dirty="0" smtClean="0"/>
              <a:t> </a:t>
            </a:r>
          </a:p>
          <a:p>
            <a:r>
              <a:rPr lang="en-US" dirty="0" smtClean="0"/>
              <a:t>Since its publication, </a:t>
            </a:r>
            <a:r>
              <a:rPr lang="en-US" b="1" i="1" dirty="0" smtClean="0"/>
              <a:t>TAP 21</a:t>
            </a:r>
            <a:r>
              <a:rPr lang="en-US" dirty="0" smtClean="0"/>
              <a:t> has been widely accepted by a diverse group of educators, credentialing bodies and practitioners as a definitive reference in the study and practice of addictions treatment.  Its use has heightened the credibility of the treatment profession and has raised the academic standard by which treatment professionals are educated.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B6AB51-7841-4662-8D4B-E5E35BA9826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38D18C-0EE0-4923-A778-EFAAF2D0BB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1C86AF-1865-402E-85EF-0FB9448297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757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5780" name="Rectangle 4"/>
          <p:cNvSpPr>
            <a:spLocks noGrp="1" noChangeArrowheads="1"/>
          </p:cNvSpPr>
          <p:nvPr>
            <p:ph type="dt" sz="half" idx="2"/>
          </p:nvPr>
        </p:nvSpPr>
        <p:spPr/>
        <p:txBody>
          <a:bodyPr/>
          <a:lstStyle>
            <a:lvl1pPr>
              <a:defRPr/>
            </a:lvl1pPr>
          </a:lstStyle>
          <a:p>
            <a:endParaRPr lang="en-US"/>
          </a:p>
        </p:txBody>
      </p:sp>
      <p:sp>
        <p:nvSpPr>
          <p:cNvPr id="75781" name="Rectangle 5"/>
          <p:cNvSpPr>
            <a:spLocks noGrp="1" noChangeArrowheads="1"/>
          </p:cNvSpPr>
          <p:nvPr>
            <p:ph type="ftr" sz="quarter" idx="3"/>
          </p:nvPr>
        </p:nvSpPr>
        <p:spPr/>
        <p:txBody>
          <a:bodyPr/>
          <a:lstStyle>
            <a:lvl1pPr>
              <a:defRPr/>
            </a:lvl1pPr>
          </a:lstStyle>
          <a:p>
            <a:endParaRPr lang="en-US"/>
          </a:p>
        </p:txBody>
      </p:sp>
      <p:sp>
        <p:nvSpPr>
          <p:cNvPr id="75782" name="Rectangle 6"/>
          <p:cNvSpPr>
            <a:spLocks noGrp="1" noChangeArrowheads="1"/>
          </p:cNvSpPr>
          <p:nvPr>
            <p:ph type="sldNum" sz="quarter" idx="4"/>
          </p:nvPr>
        </p:nvSpPr>
        <p:spPr/>
        <p:txBody>
          <a:bodyPr/>
          <a:lstStyle>
            <a:lvl1pPr>
              <a:defRPr/>
            </a:lvl1pPr>
          </a:lstStyle>
          <a:p>
            <a:fld id="{3F253B2C-9399-434A-832A-EADCEEC7461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96C784-CC3F-4D80-86DE-667EE081876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86E68D-CF51-43A2-90E7-42C4C2C65AC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26ADAF-8AE8-4420-8DF3-D7840859443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38972B-F24E-4A5A-A5F2-1CCEB9908BC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C0A0E-8448-49A7-A39E-654D2EB3B20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3CA611-0159-4AB6-9815-86D69F57C23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BE21B6-BBB0-4914-A081-93B504D27A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6D0EFD-C8DA-4CAD-8413-CDB60845197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6F6F72-7870-4107-A7A7-284125D377C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B3B21A-03A5-4611-BE68-85FCDD690DD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FFAC8A-4BF9-4AAA-8F77-8B2BAC947C7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A425E37-F49B-431D-A48C-1540D286DA0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2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D79ABE8-B4BD-4777-A17B-EEF37EEBAEC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tx1">
                  <a:lumMod val="95000"/>
                  <a:lumOff val="5000"/>
                </a:schemeClr>
              </a:buClr>
              <a:buFont typeface="Arial" pitchFamily="34" charset="0"/>
              <a:buChar char="•"/>
              <a:defRPr sz="2400" b="0"/>
            </a:lvl1pPr>
            <a:lvl2pPr marL="684213" indent="-227013">
              <a:lnSpc>
                <a:spcPts val="2600"/>
              </a:lnSpc>
              <a:buClr>
                <a:schemeClr val="tx1">
                  <a:lumMod val="95000"/>
                  <a:lumOff val="5000"/>
                </a:schemeClr>
              </a:buClr>
              <a:defRPr sz="2000"/>
            </a:lvl2pPr>
            <a:lvl3pPr marL="1087438" indent="-173038">
              <a:lnSpc>
                <a:spcPts val="2600"/>
              </a:lnSpc>
              <a:buClr>
                <a:schemeClr val="tx1">
                  <a:lumMod val="95000"/>
                  <a:lumOff val="5000"/>
                </a:schemeClr>
              </a:buClr>
              <a:defRPr sz="1800"/>
            </a:lvl3pPr>
            <a:lvl4pPr marL="1541463" indent="-169863">
              <a:lnSpc>
                <a:spcPts val="2600"/>
              </a:lnSpc>
              <a:buClr>
                <a:schemeClr val="tx1">
                  <a:lumMod val="95000"/>
                  <a:lumOff val="5000"/>
                </a:schemeClr>
              </a:buClr>
              <a:defRPr sz="1600"/>
            </a:lvl4pPr>
            <a:lvl5pPr marL="2001838" indent="-173038">
              <a:lnSpc>
                <a:spcPts val="2600"/>
              </a:lnSpc>
              <a:buClr>
                <a:schemeClr val="tx1">
                  <a:lumMod val="95000"/>
                  <a:lumOff val="5000"/>
                </a:schemeClr>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Clr>
                <a:schemeClr val="tx1">
                  <a:lumMod val="95000"/>
                  <a:lumOff val="5000"/>
                </a:schemeClr>
              </a:buClr>
              <a:buFont typeface="Arial" pitchFamily="34" charset="0"/>
              <a:buChar char="•"/>
              <a:defRPr sz="2400"/>
            </a:lvl1pPr>
          </a:lstStyle>
          <a:p>
            <a:pPr lvl="0"/>
            <a:r>
              <a:rPr lang="en-US" dirty="0"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r>
              <a:rPr lang="en-US" dirty="0" smtClean="0"/>
              <a:t>Copyright 2009</a:t>
            </a:r>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lvl1pPr>
              <a:buClr>
                <a:schemeClr val="tx1">
                  <a:lumMod val="95000"/>
                  <a:lumOff val="5000"/>
                </a:schemeClr>
              </a:buClr>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67FE4-E53F-4CBE-B3A5-E91745F322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2886A1-2194-4AF8-954A-8E6DF74CBC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F8F376-3ED8-4286-8AE0-81D9817D21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BAFE0F-3D53-4F0C-AD5F-D80E4FB2C3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C16846-DA1F-4D88-BFCE-4E881950D8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F3242B-E927-44E6-8B11-7DBC3BA270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5904A1-A485-4786-9204-71128002F8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0FE7CF3-10B4-4A8F-B636-3D25AD70EF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457200" y="1752600"/>
            <a:ext cx="82296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D7C9928-9619-4673-A137-C609D0F1D9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ctr" rtl="0" fontAlgn="base">
        <a:spcBef>
          <a:spcPct val="0"/>
        </a:spcBef>
        <a:spcAft>
          <a:spcPct val="0"/>
        </a:spcAft>
        <a:defRPr sz="4000">
          <a:solidFill>
            <a:srgbClr val="0066FF"/>
          </a:solidFill>
          <a:latin typeface="+mj-lt"/>
          <a:ea typeface="+mj-ea"/>
          <a:cs typeface="+mj-cs"/>
        </a:defRPr>
      </a:lvl1pPr>
      <a:lvl2pPr algn="ctr" rtl="0" fontAlgn="base">
        <a:spcBef>
          <a:spcPct val="0"/>
        </a:spcBef>
        <a:spcAft>
          <a:spcPct val="0"/>
        </a:spcAft>
        <a:defRPr sz="4000">
          <a:solidFill>
            <a:srgbClr val="0066FF"/>
          </a:solidFill>
          <a:latin typeface="Arial Black" pitchFamily="34" charset="0"/>
        </a:defRPr>
      </a:lvl2pPr>
      <a:lvl3pPr algn="ctr" rtl="0" fontAlgn="base">
        <a:spcBef>
          <a:spcPct val="0"/>
        </a:spcBef>
        <a:spcAft>
          <a:spcPct val="0"/>
        </a:spcAft>
        <a:defRPr sz="4000">
          <a:solidFill>
            <a:srgbClr val="0066FF"/>
          </a:solidFill>
          <a:latin typeface="Arial Black" pitchFamily="34" charset="0"/>
        </a:defRPr>
      </a:lvl3pPr>
      <a:lvl4pPr algn="ctr" rtl="0" fontAlgn="base">
        <a:spcBef>
          <a:spcPct val="0"/>
        </a:spcBef>
        <a:spcAft>
          <a:spcPct val="0"/>
        </a:spcAft>
        <a:defRPr sz="4000">
          <a:solidFill>
            <a:srgbClr val="0066FF"/>
          </a:solidFill>
          <a:latin typeface="Arial Black" pitchFamily="34" charset="0"/>
        </a:defRPr>
      </a:lvl4pPr>
      <a:lvl5pPr algn="ctr" rtl="0" fontAlgn="base">
        <a:spcBef>
          <a:spcPct val="0"/>
        </a:spcBef>
        <a:spcAft>
          <a:spcPct val="0"/>
        </a:spcAft>
        <a:defRPr sz="4000">
          <a:solidFill>
            <a:srgbClr val="0066FF"/>
          </a:solidFill>
          <a:latin typeface="Arial Black" pitchFamily="34" charset="0"/>
        </a:defRPr>
      </a:lvl5pPr>
      <a:lvl6pPr marL="457200" algn="ctr" rtl="0" fontAlgn="base">
        <a:spcBef>
          <a:spcPct val="0"/>
        </a:spcBef>
        <a:spcAft>
          <a:spcPct val="0"/>
        </a:spcAft>
        <a:defRPr sz="4000">
          <a:solidFill>
            <a:srgbClr val="0066FF"/>
          </a:solidFill>
          <a:latin typeface="Arial Black" pitchFamily="34" charset="0"/>
        </a:defRPr>
      </a:lvl6pPr>
      <a:lvl7pPr marL="914400" algn="ctr" rtl="0" fontAlgn="base">
        <a:spcBef>
          <a:spcPct val="0"/>
        </a:spcBef>
        <a:spcAft>
          <a:spcPct val="0"/>
        </a:spcAft>
        <a:defRPr sz="4000">
          <a:solidFill>
            <a:srgbClr val="0066FF"/>
          </a:solidFill>
          <a:latin typeface="Arial Black" pitchFamily="34" charset="0"/>
        </a:defRPr>
      </a:lvl7pPr>
      <a:lvl8pPr marL="1371600" algn="ctr" rtl="0" fontAlgn="base">
        <a:spcBef>
          <a:spcPct val="0"/>
        </a:spcBef>
        <a:spcAft>
          <a:spcPct val="0"/>
        </a:spcAft>
        <a:defRPr sz="4000">
          <a:solidFill>
            <a:srgbClr val="0066FF"/>
          </a:solidFill>
          <a:latin typeface="Arial Black" pitchFamily="34" charset="0"/>
        </a:defRPr>
      </a:lvl8pPr>
      <a:lvl9pPr marL="1828800" algn="ctr" rtl="0" fontAlgn="base">
        <a:spcBef>
          <a:spcPct val="0"/>
        </a:spcBef>
        <a:spcAft>
          <a:spcPct val="0"/>
        </a:spcAft>
        <a:defRPr sz="4000">
          <a:solidFill>
            <a:srgbClr val="0066FF"/>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subTitle" idx="1"/>
          </p:nvPr>
        </p:nvSpPr>
        <p:spPr>
          <a:xfrm>
            <a:off x="914400" y="3581400"/>
            <a:ext cx="7467600" cy="2057400"/>
          </a:xfrm>
        </p:spPr>
        <p:txBody>
          <a:bodyPr/>
          <a:lstStyle/>
          <a:p>
            <a:pPr>
              <a:lnSpc>
                <a:spcPct val="80000"/>
              </a:lnSpc>
            </a:pPr>
            <a:endParaRPr lang="en-US" sz="1600" b="1" dirty="0"/>
          </a:p>
          <a:p>
            <a:pPr>
              <a:lnSpc>
                <a:spcPct val="80000"/>
              </a:lnSpc>
            </a:pPr>
            <a:r>
              <a:rPr lang="en-US" sz="2400" b="1" i="1" dirty="0" smtClean="0">
                <a:latin typeface="Aharoni" pitchFamily="2" charset="-79"/>
                <a:cs typeface="Aharoni" pitchFamily="2" charset="-79"/>
              </a:rPr>
              <a:t>Los </a:t>
            </a:r>
            <a:r>
              <a:rPr lang="en-US" sz="2400" b="1" i="1" dirty="0">
                <a:latin typeface="Aharoni" pitchFamily="2" charset="-79"/>
                <a:cs typeface="Aharoni" pitchFamily="2" charset="-79"/>
              </a:rPr>
              <a:t>Angeles Metropolitan Churches and PSATTC with </a:t>
            </a:r>
            <a:r>
              <a:rPr lang="en-US" sz="2400" b="1" i="1" dirty="0" smtClean="0">
                <a:latin typeface="Aharoni" pitchFamily="2" charset="-79"/>
                <a:cs typeface="Aharoni" pitchFamily="2" charset="-79"/>
              </a:rPr>
              <a:t>Faith </a:t>
            </a:r>
            <a:r>
              <a:rPr lang="en-US" sz="2400" b="1" i="1" dirty="0">
                <a:latin typeface="Aharoni" pitchFamily="2" charset="-79"/>
                <a:cs typeface="Aharoni" pitchFamily="2" charset="-79"/>
              </a:rPr>
              <a:t>Based </a:t>
            </a:r>
            <a:r>
              <a:rPr lang="en-US" sz="2400" b="1" i="1" dirty="0" smtClean="0">
                <a:latin typeface="Aharoni" pitchFamily="2" charset="-79"/>
                <a:cs typeface="Aharoni" pitchFamily="2" charset="-79"/>
              </a:rPr>
              <a:t>Training</a:t>
            </a:r>
            <a:endParaRPr lang="en-US" sz="2400" b="1" i="1" dirty="0">
              <a:latin typeface="Aharoni" pitchFamily="2" charset="-79"/>
              <a:cs typeface="Aharoni" pitchFamily="2" charset="-79"/>
            </a:endParaRPr>
          </a:p>
          <a:p>
            <a:pPr>
              <a:lnSpc>
                <a:spcPct val="80000"/>
              </a:lnSpc>
            </a:pPr>
            <a:endParaRPr lang="en-US" sz="1600" b="1" dirty="0"/>
          </a:p>
          <a:p>
            <a:pPr>
              <a:lnSpc>
                <a:spcPct val="80000"/>
              </a:lnSpc>
            </a:pPr>
            <a:r>
              <a:rPr lang="en-US" sz="1600" b="1" dirty="0" smtClean="0"/>
              <a:t>May 4, 2013</a:t>
            </a:r>
            <a:endParaRPr lang="en-US" sz="1600" b="1" dirty="0"/>
          </a:p>
        </p:txBody>
      </p:sp>
      <p:sp>
        <p:nvSpPr>
          <p:cNvPr id="32772" name="WordArt 4"/>
          <p:cNvSpPr>
            <a:spLocks noChangeArrowheads="1" noChangeShapeType="1" noTextEdit="1"/>
          </p:cNvSpPr>
          <p:nvPr/>
        </p:nvSpPr>
        <p:spPr bwMode="auto">
          <a:xfrm>
            <a:off x="685800" y="609600"/>
            <a:ext cx="7848600" cy="2743200"/>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Goudy Old Style"/>
              </a:rPr>
              <a:t>The TAP 21 Competencies</a:t>
            </a:r>
          </a:p>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Goudy Old Style"/>
              </a:rPr>
              <a:t>and 12 Competencies for Clergy </a:t>
            </a:r>
          </a:p>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Goudy Old Style"/>
              </a:rPr>
              <a:t>and Other Pastoral Ministers </a:t>
            </a:r>
          </a:p>
        </p:txBody>
      </p:sp>
      <p:pic>
        <p:nvPicPr>
          <p:cNvPr id="32775" name="Picture 7" descr="LAMLOGO"/>
          <p:cNvPicPr>
            <a:picLocks noChangeAspect="1" noChangeArrowheads="1"/>
          </p:cNvPicPr>
          <p:nvPr/>
        </p:nvPicPr>
        <p:blipFill>
          <a:blip r:embed="rId3" cstate="print"/>
          <a:srcRect/>
          <a:stretch>
            <a:fillRect/>
          </a:stretch>
        </p:blipFill>
        <p:spPr bwMode="auto">
          <a:xfrm>
            <a:off x="6934200" y="5486400"/>
            <a:ext cx="1295400" cy="808038"/>
          </a:xfrm>
          <a:prstGeom prst="rect">
            <a:avLst/>
          </a:prstGeom>
          <a:noFill/>
          <a:ln w="9525">
            <a:noFill/>
            <a:miter lim="800000"/>
            <a:headEnd/>
            <a:tailEnd/>
          </a:ln>
        </p:spPr>
      </p:pic>
      <p:pic>
        <p:nvPicPr>
          <p:cNvPr id="6" name="Picture 5" descr="C:\Users\cbranch\Documents\AAAOD\AAAODlogo_transparent\AAAODlogo_transparent.png"/>
          <p:cNvPicPr/>
          <p:nvPr/>
        </p:nvPicPr>
        <p:blipFill>
          <a:blip r:embed="rId4" cstate="print"/>
          <a:srcRect/>
          <a:stretch>
            <a:fillRect/>
          </a:stretch>
        </p:blipFill>
        <p:spPr bwMode="auto">
          <a:xfrm>
            <a:off x="762000" y="5638800"/>
            <a:ext cx="1981200" cy="533400"/>
          </a:xfrm>
          <a:prstGeom prst="rect">
            <a:avLst/>
          </a:prstGeom>
          <a:noFill/>
          <a:ln w="9525">
            <a:noFill/>
            <a:miter lim="800000"/>
            <a:headEnd/>
            <a:tailEnd/>
          </a:ln>
        </p:spPr>
      </p:pic>
      <p:pic>
        <p:nvPicPr>
          <p:cNvPr id="7" name="Picture 328" descr="ISAPLogo Dec 5"/>
          <p:cNvPicPr>
            <a:picLocks noChangeAspect="1" noChangeArrowheads="1"/>
          </p:cNvPicPr>
          <p:nvPr/>
        </p:nvPicPr>
        <p:blipFill>
          <a:blip r:embed="rId5" cstate="print"/>
          <a:srcRect/>
          <a:stretch>
            <a:fillRect/>
          </a:stretch>
        </p:blipFill>
        <p:spPr bwMode="auto">
          <a:xfrm>
            <a:off x="3048000" y="5562600"/>
            <a:ext cx="838200" cy="838200"/>
          </a:xfrm>
          <a:prstGeom prst="rect">
            <a:avLst/>
          </a:prstGeom>
          <a:noFill/>
          <a:ln w="9525">
            <a:noFill/>
            <a:miter lim="800000"/>
            <a:headEnd/>
            <a:tailEnd/>
          </a:ln>
        </p:spPr>
      </p:pic>
      <p:pic>
        <p:nvPicPr>
          <p:cNvPr id="8" name="Picture 8" descr="NudePSW"/>
          <p:cNvPicPr>
            <a:picLocks noChangeAspect="1" noChangeArrowheads="1"/>
          </p:cNvPicPr>
          <p:nvPr/>
        </p:nvPicPr>
        <p:blipFill>
          <a:blip r:embed="rId6" cstate="print"/>
          <a:srcRect/>
          <a:stretch>
            <a:fillRect/>
          </a:stretch>
        </p:blipFill>
        <p:spPr bwMode="auto">
          <a:xfrm>
            <a:off x="5257800" y="5638800"/>
            <a:ext cx="1136650" cy="711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972" name="Group 148"/>
          <p:cNvGraphicFramePr>
            <a:graphicFrameLocks noGrp="1"/>
          </p:cNvGraphicFramePr>
          <p:nvPr>
            <p:ph/>
          </p:nvPr>
        </p:nvGraphicFramePr>
        <p:xfrm>
          <a:off x="381000" y="193675"/>
          <a:ext cx="8382000" cy="6283329"/>
        </p:xfrm>
        <a:graphic>
          <a:graphicData uri="http://schemas.openxmlformats.org/drawingml/2006/table">
            <a:tbl>
              <a:tblPr/>
              <a:tblGrid>
                <a:gridCol w="4545013"/>
                <a:gridCol w="3836987"/>
              </a:tblGrid>
              <a:tr h="64611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8" charset="0"/>
                          <a:cs typeface="Times New Roman" pitchFamily="18" charset="0"/>
                        </a:rPr>
                        <a:t>Comparison of the Eight Practice Dimensions of Addiction Counseling Competencies (KSA’s) With  the 12 Core Functions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hMerge="1">
                  <a:txBody>
                    <a:bodyPr/>
                    <a:lstStyle/>
                    <a:p>
                      <a:endParaRPr lang="en-US"/>
                    </a:p>
                  </a:txBody>
                  <a:tcPr/>
                </a:tc>
              </a:tr>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8" charset="0"/>
                          <a:cs typeface="Times New Roman" pitchFamily="18" charset="0"/>
                        </a:rPr>
                        <a:t>Knowledge, Skills, Attitudes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8" charset="0"/>
                          <a:cs typeface="Times New Roman" pitchFamily="18" charset="0"/>
                        </a:rPr>
                        <a:t>12 Core Functions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06060"/>
                    </a:solidFill>
                  </a:tcPr>
                </a:tc>
              </a:tr>
              <a:tr h="1138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Clinical Evaluation (Screening &amp; Assessment)</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Screening</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Intake</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Orientation</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Assessment</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Treatment Planning</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Treatment Planning</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Counseling (Individual, Group, Counseling Families, Couples &amp; Significant Others)</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Counseling</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Crisis Intervention </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7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Service Coordination (Implement Treatment Plan Consulting, Continuing Assessment &amp; Treatment Planning)</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Case Management</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Client, Family and Community Education</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Client Education</a:t>
                      </a:r>
                      <a:endParaRPr kumimoji="0" lang="en-US" sz="17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Referral</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Referral</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Documentation</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Reports and Record Keeping</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Professional and Ethical Responsibilities</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Book Antiqua" pitchFamily="18" charset="0"/>
                          <a:cs typeface="Times New Roman" pitchFamily="18" charset="0"/>
                        </a:rPr>
                        <a:t>Consultation with Other Professionals</a:t>
                      </a:r>
                      <a:endParaRPr kumimoji="0" lang="en-US" sz="17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457200" y="609600"/>
            <a:ext cx="8229600" cy="990600"/>
          </a:xfrm>
        </p:spPr>
        <p:txBody>
          <a:bodyPr/>
          <a:lstStyle/>
          <a:p>
            <a:r>
              <a:rPr lang="en-US" sz="3600" b="1"/>
              <a:t>Similarities/</a:t>
            </a:r>
            <a:r>
              <a:rPr lang="en-US" sz="3600" b="1" i="1"/>
              <a:t>differences</a:t>
            </a:r>
            <a:r>
              <a:rPr lang="en-US" sz="3600" i="1"/>
              <a:t>?</a:t>
            </a:r>
            <a:r>
              <a:rPr lang="en-US" sz="3600"/>
              <a:t/>
            </a:r>
            <a:br>
              <a:rPr lang="en-US" sz="3600"/>
            </a:br>
            <a:r>
              <a:rPr lang="en-US" sz="3200"/>
              <a:t>KSA’s                </a:t>
            </a:r>
            <a:r>
              <a:rPr lang="en-US" sz="3200" i="1">
                <a:solidFill>
                  <a:srgbClr val="3366CC"/>
                </a:solidFill>
              </a:rPr>
              <a:t>12 Core Functions</a:t>
            </a:r>
            <a:endParaRPr lang="en-US" sz="3200">
              <a:solidFill>
                <a:srgbClr val="3366CC"/>
              </a:solidFill>
            </a:endParaRPr>
          </a:p>
        </p:txBody>
      </p:sp>
      <p:sp>
        <p:nvSpPr>
          <p:cNvPr id="12293" name="Rectangle 5"/>
          <p:cNvSpPr>
            <a:spLocks noGrp="1" noChangeArrowheads="1"/>
          </p:cNvSpPr>
          <p:nvPr>
            <p:ph type="body" sz="half" idx="1"/>
          </p:nvPr>
        </p:nvSpPr>
        <p:spPr>
          <a:xfrm>
            <a:off x="381000" y="1752600"/>
            <a:ext cx="4114800" cy="4373563"/>
          </a:xfrm>
        </p:spPr>
        <p:txBody>
          <a:bodyPr/>
          <a:lstStyle/>
          <a:p>
            <a:pPr>
              <a:buFontTx/>
              <a:buNone/>
            </a:pPr>
            <a:r>
              <a:rPr lang="en-US" sz="2400" b="1" i="1"/>
              <a:t>Service coordination </a:t>
            </a:r>
          </a:p>
          <a:p>
            <a:pPr algn="ctr">
              <a:buFontTx/>
              <a:buNone/>
            </a:pPr>
            <a:endParaRPr lang="en-US" sz="1200" b="1" i="1"/>
          </a:p>
          <a:p>
            <a:pPr>
              <a:buFontTx/>
              <a:buNone/>
            </a:pPr>
            <a:r>
              <a:rPr lang="en-US" sz="2400"/>
              <a:t>   The administrative, clinical,</a:t>
            </a:r>
          </a:p>
          <a:p>
            <a:pPr>
              <a:buFontTx/>
              <a:buNone/>
            </a:pPr>
            <a:r>
              <a:rPr lang="en-US" sz="2400"/>
              <a:t>    and evaluative activities that </a:t>
            </a:r>
            <a:r>
              <a:rPr lang="en-US" sz="2400" u="sng"/>
              <a:t>bring the client, treatment</a:t>
            </a:r>
            <a:r>
              <a:rPr lang="en-US" sz="2400"/>
              <a:t> </a:t>
            </a:r>
            <a:r>
              <a:rPr lang="en-US" sz="2400" u="sng"/>
              <a:t>services, community  agencies, and other resources together</a:t>
            </a:r>
            <a:r>
              <a:rPr lang="en-US" sz="2400"/>
              <a:t> to focus on issues and needs identified in the treatment plan.</a:t>
            </a:r>
          </a:p>
        </p:txBody>
      </p:sp>
      <p:sp>
        <p:nvSpPr>
          <p:cNvPr id="12294" name="Text Box 6"/>
          <p:cNvSpPr txBox="1">
            <a:spLocks noChangeArrowheads="1"/>
          </p:cNvSpPr>
          <p:nvPr/>
        </p:nvSpPr>
        <p:spPr bwMode="auto">
          <a:xfrm>
            <a:off x="4572000" y="1752600"/>
            <a:ext cx="4191000" cy="4656138"/>
          </a:xfrm>
          <a:prstGeom prst="rect">
            <a:avLst/>
          </a:prstGeom>
          <a:noFill/>
          <a:ln w="9525">
            <a:noFill/>
            <a:miter lim="800000"/>
            <a:headEnd/>
            <a:tailEnd/>
          </a:ln>
          <a:effectLst/>
        </p:spPr>
        <p:txBody>
          <a:bodyPr>
            <a:spAutoFit/>
          </a:bodyPr>
          <a:lstStyle/>
          <a:p>
            <a:r>
              <a:rPr lang="en-US" sz="2400" b="1">
                <a:solidFill>
                  <a:srgbClr val="3366CC"/>
                </a:solidFill>
              </a:rPr>
              <a:t>Case Management</a:t>
            </a:r>
          </a:p>
          <a:p>
            <a:endParaRPr lang="en-US" sz="2400">
              <a:solidFill>
                <a:srgbClr val="3366CC"/>
              </a:solidFill>
            </a:endParaRPr>
          </a:p>
          <a:p>
            <a:r>
              <a:rPr lang="en-US" sz="2400">
                <a:solidFill>
                  <a:srgbClr val="3366CC"/>
                </a:solidFill>
              </a:rPr>
              <a:t>Activities intended </a:t>
            </a:r>
            <a:r>
              <a:rPr lang="en-US" sz="2400" u="sng">
                <a:solidFill>
                  <a:srgbClr val="3366CC"/>
                </a:solidFill>
              </a:rPr>
              <a:t>to bring services, agencies, resources, or people together</a:t>
            </a:r>
            <a:r>
              <a:rPr lang="en-US" sz="2400">
                <a:solidFill>
                  <a:srgbClr val="3366CC"/>
                </a:solidFill>
              </a:rPr>
              <a:t> within a planned framework of action toward the achievement of</a:t>
            </a:r>
          </a:p>
          <a:p>
            <a:r>
              <a:rPr lang="en-US" sz="2400">
                <a:solidFill>
                  <a:srgbClr val="3366CC"/>
                </a:solidFill>
              </a:rPr>
              <a:t>established goals.  It may </a:t>
            </a:r>
          </a:p>
          <a:p>
            <a:r>
              <a:rPr lang="en-US" sz="2400">
                <a:solidFill>
                  <a:srgbClr val="3366CC"/>
                </a:solidFill>
              </a:rPr>
              <a:t>involve liaison activities and collateral contacts.</a:t>
            </a:r>
          </a:p>
          <a:p>
            <a:pPr>
              <a:spcBef>
                <a:spcPct val="50000"/>
              </a:spcBef>
            </a:pPr>
            <a:endParaRPr lang="en-US" sz="2400">
              <a:solidFill>
                <a:srgbClr val="3366CC"/>
              </a:solidFill>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000"/>
              <a:t>12 Core Competencies </a:t>
            </a:r>
            <a:br>
              <a:rPr lang="en-US" sz="3000"/>
            </a:br>
            <a:r>
              <a:rPr lang="en-US" sz="3000"/>
              <a:t>for Clergy &amp; Other Pastoral Ministers</a:t>
            </a:r>
          </a:p>
        </p:txBody>
      </p:sp>
      <p:sp>
        <p:nvSpPr>
          <p:cNvPr id="80899" name="Rectangle 3"/>
          <p:cNvSpPr>
            <a:spLocks noGrp="1" noChangeArrowheads="1"/>
          </p:cNvSpPr>
          <p:nvPr>
            <p:ph type="body" idx="1"/>
          </p:nvPr>
        </p:nvSpPr>
        <p:spPr>
          <a:xfrm>
            <a:off x="457200" y="1905000"/>
            <a:ext cx="8229600" cy="4221163"/>
          </a:xfrm>
        </p:spPr>
        <p:txBody>
          <a:bodyPr/>
          <a:lstStyle/>
          <a:p>
            <a:pPr marL="457200" indent="-457200">
              <a:lnSpc>
                <a:spcPct val="80000"/>
              </a:lnSpc>
              <a:buFontTx/>
              <a:buNone/>
            </a:pPr>
            <a:r>
              <a:rPr lang="en-US" sz="2000" dirty="0"/>
              <a:t>1. Be Aware of the:</a:t>
            </a:r>
          </a:p>
          <a:p>
            <a:pPr marL="838200" lvl="1" indent="-381000">
              <a:lnSpc>
                <a:spcPct val="80000"/>
              </a:lnSpc>
            </a:pPr>
            <a:r>
              <a:rPr lang="en-US" sz="1800" dirty="0"/>
              <a:t>Generally accepted definition of alcohol and drug dependence</a:t>
            </a:r>
          </a:p>
          <a:p>
            <a:pPr marL="838200" lvl="1" indent="-381000">
              <a:lnSpc>
                <a:spcPct val="80000"/>
              </a:lnSpc>
            </a:pPr>
            <a:r>
              <a:rPr lang="en-US" sz="1800" dirty="0"/>
              <a:t>Societal Stigma attached to alcohol and drug dependence</a:t>
            </a:r>
          </a:p>
          <a:p>
            <a:pPr marL="457200" indent="-457200">
              <a:lnSpc>
                <a:spcPct val="80000"/>
              </a:lnSpc>
            </a:pPr>
            <a:endParaRPr lang="en-US" sz="1800" dirty="0"/>
          </a:p>
          <a:p>
            <a:pPr marL="457200" indent="-457200">
              <a:lnSpc>
                <a:spcPct val="80000"/>
              </a:lnSpc>
              <a:buFontTx/>
              <a:buNone/>
            </a:pPr>
            <a:r>
              <a:rPr lang="en-US" sz="2000" dirty="0"/>
              <a:t>2. Be knowledgeable about the:</a:t>
            </a:r>
          </a:p>
          <a:p>
            <a:pPr marL="838200" lvl="1" indent="-381000">
              <a:lnSpc>
                <a:spcPct val="80000"/>
              </a:lnSpc>
              <a:buFontTx/>
              <a:buChar char="-"/>
            </a:pPr>
            <a:r>
              <a:rPr lang="en-US" sz="1800" dirty="0"/>
              <a:t>Signs of alcohol and drug dependence</a:t>
            </a:r>
          </a:p>
          <a:p>
            <a:pPr marL="838200" lvl="1" indent="-381000">
              <a:lnSpc>
                <a:spcPct val="80000"/>
              </a:lnSpc>
              <a:buFontTx/>
              <a:buChar char="-"/>
            </a:pPr>
            <a:r>
              <a:rPr lang="en-US" sz="1800" dirty="0"/>
              <a:t>Characteristics of withdrawal</a:t>
            </a:r>
          </a:p>
          <a:p>
            <a:pPr marL="838200" lvl="1" indent="-381000">
              <a:lnSpc>
                <a:spcPct val="80000"/>
              </a:lnSpc>
              <a:buFontTx/>
              <a:buChar char="-"/>
            </a:pPr>
            <a:r>
              <a:rPr lang="en-US" sz="1800" dirty="0"/>
              <a:t>Effects on the individual and the family</a:t>
            </a:r>
          </a:p>
          <a:p>
            <a:pPr marL="838200" lvl="1" indent="-381000">
              <a:lnSpc>
                <a:spcPct val="80000"/>
              </a:lnSpc>
              <a:buFontTx/>
              <a:buChar char="-"/>
            </a:pPr>
            <a:r>
              <a:rPr lang="en-US" sz="1800" dirty="0"/>
              <a:t>Characteristics of the stages of recovery</a:t>
            </a:r>
          </a:p>
          <a:p>
            <a:pPr marL="838200" lvl="1" indent="-381000">
              <a:lnSpc>
                <a:spcPct val="80000"/>
              </a:lnSpc>
              <a:buFontTx/>
              <a:buNone/>
            </a:pPr>
            <a:endParaRPr lang="en-US" sz="1800" dirty="0"/>
          </a:p>
          <a:p>
            <a:pPr marL="457200" indent="-457200">
              <a:lnSpc>
                <a:spcPct val="80000"/>
              </a:lnSpc>
              <a:buFontTx/>
              <a:buNone/>
            </a:pPr>
            <a:r>
              <a:rPr lang="en-US" sz="2000" dirty="0"/>
              <a:t>3. Be aware that possible indicators of the disease may include: among others: marital conflict, family violence, suicide, hospitalization or encounters with the criminal justice System</a:t>
            </a: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000"/>
              <a:t>12 Core Competencies </a:t>
            </a:r>
            <a:br>
              <a:rPr lang="en-US" sz="3000"/>
            </a:br>
            <a:r>
              <a:rPr lang="en-US" sz="3000"/>
              <a:t>for Clergy &amp; Other Pastoral Ministers</a:t>
            </a:r>
          </a:p>
        </p:txBody>
      </p:sp>
      <p:sp>
        <p:nvSpPr>
          <p:cNvPr id="92163" name="Rectangle 3"/>
          <p:cNvSpPr>
            <a:spLocks noGrp="1" noChangeArrowheads="1"/>
          </p:cNvSpPr>
          <p:nvPr>
            <p:ph type="body" idx="1"/>
          </p:nvPr>
        </p:nvSpPr>
        <p:spPr>
          <a:xfrm>
            <a:off x="914400" y="2209800"/>
            <a:ext cx="7772400" cy="3916363"/>
          </a:xfrm>
        </p:spPr>
        <p:txBody>
          <a:bodyPr/>
          <a:lstStyle/>
          <a:p>
            <a:pPr>
              <a:lnSpc>
                <a:spcPct val="90000"/>
              </a:lnSpc>
              <a:buFontTx/>
              <a:buNone/>
            </a:pPr>
            <a:r>
              <a:rPr lang="en-US" sz="2800"/>
              <a:t>4. Understand that addiction erodes and   blocks religious and spiritual development</a:t>
            </a:r>
          </a:p>
          <a:p>
            <a:pPr>
              <a:lnSpc>
                <a:spcPct val="90000"/>
              </a:lnSpc>
              <a:buFontTx/>
              <a:buNone/>
            </a:pPr>
            <a:endParaRPr lang="en-US" sz="2800"/>
          </a:p>
          <a:p>
            <a:pPr>
              <a:lnSpc>
                <a:spcPct val="90000"/>
              </a:lnSpc>
              <a:buFontTx/>
              <a:buNone/>
            </a:pPr>
            <a:r>
              <a:rPr lang="en-US" sz="2800"/>
              <a:t>5. Be aware of the potential benefits of early intervention to the:</a:t>
            </a:r>
          </a:p>
          <a:p>
            <a:pPr>
              <a:lnSpc>
                <a:spcPct val="90000"/>
              </a:lnSpc>
              <a:buFontTx/>
              <a:buNone/>
            </a:pPr>
            <a:r>
              <a:rPr lang="en-US" sz="2800"/>
              <a:t>	- addicted person</a:t>
            </a:r>
          </a:p>
          <a:p>
            <a:pPr>
              <a:lnSpc>
                <a:spcPct val="90000"/>
              </a:lnSpc>
              <a:buFontTx/>
              <a:buNone/>
            </a:pPr>
            <a:r>
              <a:rPr lang="en-US" sz="2800"/>
              <a:t>	- family system</a:t>
            </a:r>
          </a:p>
          <a:p>
            <a:pPr>
              <a:lnSpc>
                <a:spcPct val="90000"/>
              </a:lnSpc>
              <a:buFontTx/>
              <a:buNone/>
            </a:pPr>
            <a:r>
              <a:rPr lang="en-US" sz="2800"/>
              <a:t>	- affected children</a:t>
            </a:r>
          </a:p>
          <a:p>
            <a:pPr>
              <a:lnSpc>
                <a:spcPct val="90000"/>
              </a:lnSpc>
              <a:buFontTx/>
              <a:buNone/>
            </a:pP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3000"/>
              <a:t>12 Core Competencies </a:t>
            </a:r>
            <a:br>
              <a:rPr lang="en-US" sz="3000"/>
            </a:br>
            <a:r>
              <a:rPr lang="en-US" sz="3000"/>
              <a:t>for Clergy &amp; Other Pastoral Ministers</a:t>
            </a:r>
          </a:p>
        </p:txBody>
      </p:sp>
      <p:sp>
        <p:nvSpPr>
          <p:cNvPr id="93187" name="Rectangle 3"/>
          <p:cNvSpPr>
            <a:spLocks noGrp="1" noChangeArrowheads="1"/>
          </p:cNvSpPr>
          <p:nvPr>
            <p:ph type="body" idx="1"/>
          </p:nvPr>
        </p:nvSpPr>
        <p:spPr/>
        <p:txBody>
          <a:bodyPr/>
          <a:lstStyle/>
          <a:p>
            <a:pPr>
              <a:lnSpc>
                <a:spcPct val="90000"/>
              </a:lnSpc>
              <a:buFontTx/>
              <a:buNone/>
            </a:pPr>
            <a:r>
              <a:rPr lang="en-US" sz="2800" dirty="0"/>
              <a:t>7. Be able to communicate and sustain:</a:t>
            </a:r>
          </a:p>
          <a:p>
            <a:pPr lvl="1">
              <a:lnSpc>
                <a:spcPct val="90000"/>
              </a:lnSpc>
              <a:buFontTx/>
              <a:buChar char="-"/>
            </a:pPr>
            <a:r>
              <a:rPr lang="en-US" sz="2400" dirty="0"/>
              <a:t>An appropriate level of concern</a:t>
            </a:r>
          </a:p>
          <a:p>
            <a:pPr lvl="1">
              <a:lnSpc>
                <a:spcPct val="90000"/>
              </a:lnSpc>
              <a:buFontTx/>
              <a:buChar char="-"/>
            </a:pPr>
            <a:r>
              <a:rPr lang="en-US" sz="2400" dirty="0"/>
              <a:t>Messages of hope and caring</a:t>
            </a:r>
          </a:p>
          <a:p>
            <a:pPr>
              <a:lnSpc>
                <a:spcPct val="90000"/>
              </a:lnSpc>
              <a:buFontTx/>
              <a:buNone/>
            </a:pPr>
            <a:endParaRPr lang="en-US" sz="2800" dirty="0"/>
          </a:p>
          <a:p>
            <a:pPr>
              <a:lnSpc>
                <a:spcPct val="90000"/>
              </a:lnSpc>
              <a:buFontTx/>
              <a:buNone/>
            </a:pPr>
            <a:r>
              <a:rPr lang="en-US" sz="2800" dirty="0"/>
              <a:t>8. Be familiar with and utilize available community resources to ensure a continuum of care for the: </a:t>
            </a:r>
          </a:p>
          <a:p>
            <a:pPr>
              <a:lnSpc>
                <a:spcPct val="90000"/>
              </a:lnSpc>
              <a:buFontTx/>
              <a:buNone/>
            </a:pPr>
            <a:r>
              <a:rPr lang="en-US" sz="2800" dirty="0"/>
              <a:t>	- addicted person</a:t>
            </a:r>
          </a:p>
          <a:p>
            <a:pPr>
              <a:lnSpc>
                <a:spcPct val="90000"/>
              </a:lnSpc>
              <a:buFontTx/>
              <a:buNone/>
            </a:pPr>
            <a:r>
              <a:rPr lang="en-US" sz="2800" dirty="0"/>
              <a:t>	- family system</a:t>
            </a:r>
          </a:p>
          <a:p>
            <a:pPr>
              <a:lnSpc>
                <a:spcPct val="90000"/>
              </a:lnSpc>
              <a:buFontTx/>
              <a:buNone/>
            </a:pPr>
            <a:r>
              <a:rPr lang="en-US" sz="2800" dirty="0"/>
              <a:t>	- affected children</a:t>
            </a:r>
          </a:p>
          <a:p>
            <a:pPr>
              <a:lnSpc>
                <a:spcPct val="90000"/>
              </a:lnSpc>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000"/>
              <a:t>12 Core Competencies </a:t>
            </a:r>
            <a:br>
              <a:rPr lang="en-US" sz="3000"/>
            </a:br>
            <a:r>
              <a:rPr lang="en-US" sz="3000"/>
              <a:t>for Clergy &amp; Other Pastoral Ministers</a:t>
            </a:r>
          </a:p>
        </p:txBody>
      </p:sp>
      <p:sp>
        <p:nvSpPr>
          <p:cNvPr id="94211" name="Rectangle 3"/>
          <p:cNvSpPr>
            <a:spLocks noGrp="1" noChangeArrowheads="1"/>
          </p:cNvSpPr>
          <p:nvPr>
            <p:ph type="body" idx="1"/>
          </p:nvPr>
        </p:nvSpPr>
        <p:spPr>
          <a:xfrm>
            <a:off x="609600" y="1905000"/>
            <a:ext cx="8077200" cy="4373563"/>
          </a:xfrm>
        </p:spPr>
        <p:txBody>
          <a:bodyPr/>
          <a:lstStyle/>
          <a:p>
            <a:pPr>
              <a:lnSpc>
                <a:spcPct val="90000"/>
              </a:lnSpc>
              <a:buFontTx/>
              <a:buNone/>
            </a:pPr>
            <a:r>
              <a:rPr lang="en-US" sz="2800" dirty="0"/>
              <a:t>9. Have a general knowledge of and exposure to:</a:t>
            </a:r>
          </a:p>
          <a:p>
            <a:pPr lvl="1">
              <a:lnSpc>
                <a:spcPct val="90000"/>
              </a:lnSpc>
              <a:buFontTx/>
              <a:buChar char="-"/>
            </a:pPr>
            <a:r>
              <a:rPr lang="en-US" sz="2400" dirty="0"/>
              <a:t>12-step programs </a:t>
            </a:r>
            <a:r>
              <a:rPr lang="en-US" sz="2400" dirty="0" smtClean="0"/>
              <a:t>(i.e. </a:t>
            </a:r>
            <a:r>
              <a:rPr lang="en-US" sz="2400" i="1" dirty="0" smtClean="0"/>
              <a:t>Free-N-One</a:t>
            </a:r>
            <a:r>
              <a:rPr lang="en-US" sz="2400" dirty="0"/>
              <a:t>, AA, NA, CA, </a:t>
            </a:r>
            <a:r>
              <a:rPr lang="en-US" sz="2400" dirty="0" err="1"/>
              <a:t>Alateen</a:t>
            </a:r>
            <a:r>
              <a:rPr lang="en-US" sz="2400" dirty="0"/>
              <a:t>)</a:t>
            </a:r>
          </a:p>
          <a:p>
            <a:pPr lvl="1">
              <a:lnSpc>
                <a:spcPct val="90000"/>
              </a:lnSpc>
              <a:buFontTx/>
              <a:buChar char="-"/>
            </a:pPr>
            <a:r>
              <a:rPr lang="en-US" sz="2400" dirty="0"/>
              <a:t>Other </a:t>
            </a:r>
            <a:r>
              <a:rPr lang="en-US" sz="2400" dirty="0" smtClean="0"/>
              <a:t>groups</a:t>
            </a:r>
            <a:endParaRPr lang="en-US" sz="2400" dirty="0"/>
          </a:p>
          <a:p>
            <a:pPr lvl="1">
              <a:lnSpc>
                <a:spcPct val="90000"/>
              </a:lnSpc>
              <a:buFontTx/>
              <a:buNone/>
            </a:pPr>
            <a:endParaRPr lang="en-US" sz="2400" dirty="0"/>
          </a:p>
          <a:p>
            <a:pPr>
              <a:lnSpc>
                <a:spcPct val="90000"/>
              </a:lnSpc>
              <a:buFontTx/>
              <a:buNone/>
            </a:pPr>
            <a:r>
              <a:rPr lang="en-US" sz="2800" dirty="0"/>
              <a:t>10. Be able to acknowledge and address values, issues, and attitudes regarding alcohol and drug use and dependence in:</a:t>
            </a:r>
          </a:p>
          <a:p>
            <a:pPr lvl="1">
              <a:lnSpc>
                <a:spcPct val="90000"/>
              </a:lnSpc>
              <a:buFontTx/>
              <a:buChar char="-"/>
            </a:pPr>
            <a:r>
              <a:rPr lang="en-US" sz="2400" dirty="0"/>
              <a:t>Oneself</a:t>
            </a:r>
          </a:p>
          <a:p>
            <a:pPr lvl="1">
              <a:lnSpc>
                <a:spcPct val="90000"/>
              </a:lnSpc>
              <a:buFontTx/>
              <a:buChar char="-"/>
            </a:pPr>
            <a:r>
              <a:rPr lang="en-US" sz="2400" dirty="0"/>
              <a:t>One’s own family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000" dirty="0"/>
              <a:t>12 Core Competencies </a:t>
            </a:r>
            <a:br>
              <a:rPr lang="en-US" sz="3000" dirty="0"/>
            </a:br>
            <a:r>
              <a:rPr lang="en-US" sz="3000" dirty="0"/>
              <a:t>for Clergy &amp; Other Pastoral Ministers</a:t>
            </a:r>
          </a:p>
        </p:txBody>
      </p:sp>
      <p:sp>
        <p:nvSpPr>
          <p:cNvPr id="95235" name="Rectangle 3"/>
          <p:cNvSpPr>
            <a:spLocks noGrp="1" noChangeArrowheads="1"/>
          </p:cNvSpPr>
          <p:nvPr>
            <p:ph type="body" idx="1"/>
          </p:nvPr>
        </p:nvSpPr>
        <p:spPr>
          <a:xfrm>
            <a:off x="457200" y="1981200"/>
            <a:ext cx="8229600" cy="4373563"/>
          </a:xfrm>
        </p:spPr>
        <p:txBody>
          <a:bodyPr/>
          <a:lstStyle/>
          <a:p>
            <a:pPr>
              <a:buFontTx/>
              <a:buNone/>
            </a:pPr>
            <a:r>
              <a:rPr lang="en-US" dirty="0"/>
              <a:t>11. Be able to shape, form and educate a caring congregation that welcomes and supports persons and families affected by alcohol and drug dependence</a:t>
            </a:r>
          </a:p>
          <a:p>
            <a:pPr>
              <a:buFontTx/>
              <a:buNone/>
            </a:pPr>
            <a:endParaRPr lang="en-US" dirty="0"/>
          </a:p>
          <a:p>
            <a:pPr>
              <a:buFontTx/>
              <a:buNone/>
            </a:pPr>
            <a:r>
              <a:rPr lang="en-US" dirty="0"/>
              <a:t>12. Be aware of how prevention strategies can benefit the larger community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Deep Dive</a:t>
            </a:r>
            <a:br>
              <a:rPr lang="en-US" dirty="0" smtClean="0"/>
            </a:br>
            <a:r>
              <a:rPr lang="en-US" dirty="0" smtClean="0"/>
              <a:t/>
            </a:r>
            <a:br>
              <a:rPr lang="en-US" dirty="0" smtClean="0"/>
            </a:br>
            <a:r>
              <a:rPr lang="en-US" dirty="0" smtClean="0"/>
              <a:t>Documentation Competency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143000"/>
            <a:ext cx="8229600" cy="5486400"/>
          </a:xfrm>
        </p:spPr>
        <p:txBody>
          <a:bodyPr>
            <a:normAutofit/>
          </a:bodyPr>
          <a:lstStyle/>
          <a:p>
            <a:pPr>
              <a:buNone/>
            </a:pPr>
            <a:r>
              <a:rPr lang="en-US" b="1" dirty="0" smtClean="0"/>
              <a:t>Basic Definition</a:t>
            </a:r>
            <a:r>
              <a:rPr lang="en-US" dirty="0" smtClean="0"/>
              <a:t>:  The act or an instance of the supplying of written documents or supporting references or records.</a:t>
            </a:r>
            <a:br>
              <a:rPr lang="en-US" dirty="0" smtClean="0"/>
            </a:br>
            <a:r>
              <a:rPr lang="en-US" dirty="0" smtClean="0"/>
              <a:t>Most commonly used for developing treatment plan Goals &amp; Objectives;</a:t>
            </a:r>
          </a:p>
          <a:p>
            <a:pPr lvl="2"/>
            <a:r>
              <a:rPr lang="en-US" sz="2200" b="1" dirty="0" smtClean="0"/>
              <a:t>Goals </a:t>
            </a:r>
            <a:r>
              <a:rPr lang="en-US" sz="2200" dirty="0" smtClean="0"/>
              <a:t>are the hoped for—to be achieved in the best possible world.</a:t>
            </a:r>
          </a:p>
          <a:p>
            <a:pPr lvl="2"/>
            <a:r>
              <a:rPr lang="en-US" sz="2200" b="1" dirty="0" smtClean="0"/>
              <a:t>Objectives </a:t>
            </a:r>
            <a:r>
              <a:rPr lang="en-US" sz="2200" dirty="0" smtClean="0"/>
              <a:t>are: measurable, specific, achievable</a:t>
            </a:r>
          </a:p>
          <a:p>
            <a:pPr lvl="3"/>
            <a:r>
              <a:rPr lang="en-US" sz="2000" dirty="0" smtClean="0"/>
              <a:t>Objectives should contain: </a:t>
            </a:r>
          </a:p>
          <a:p>
            <a:pPr lvl="4"/>
            <a:r>
              <a:rPr lang="en-US" dirty="0" smtClean="0"/>
              <a:t>1) Client name/identifying info/number</a:t>
            </a:r>
          </a:p>
          <a:p>
            <a:pPr lvl="4"/>
            <a:r>
              <a:rPr lang="en-US" dirty="0" smtClean="0"/>
              <a:t>2) # persons to be served and/or participate </a:t>
            </a:r>
          </a:p>
          <a:p>
            <a:pPr lvl="4"/>
            <a:r>
              <a:rPr lang="en-US" dirty="0" smtClean="0"/>
              <a:t>3) time frame from start to finish </a:t>
            </a:r>
          </a:p>
          <a:p>
            <a:pPr lvl="4"/>
            <a:r>
              <a:rPr lang="en-US" dirty="0" smtClean="0"/>
              <a:t>4) expected measurable tasks to complete</a:t>
            </a:r>
          </a:p>
          <a:p>
            <a:pPr lvl="4"/>
            <a:r>
              <a:rPr lang="en-US" dirty="0" smtClean="0"/>
              <a:t>5) geographic location (optional)</a:t>
            </a:r>
          </a:p>
          <a:p>
            <a:pPr>
              <a:buFont typeface="Wingdings" pitchFamily="2" charset="2"/>
              <a:buChar char="ü"/>
            </a:pPr>
            <a:endParaRPr lang="en-US" dirty="0" smtClean="0"/>
          </a:p>
        </p:txBody>
      </p:sp>
      <p:sp>
        <p:nvSpPr>
          <p:cNvPr id="14" name="Slide Number Placeholder 13"/>
          <p:cNvSpPr>
            <a:spLocks noGrp="1"/>
          </p:cNvSpPr>
          <p:nvPr>
            <p:ph type="sldNum" sz="quarter" idx="4"/>
          </p:nvPr>
        </p:nvSpPr>
        <p:spPr/>
        <p:txBody>
          <a:bodyPr/>
          <a:lstStyle/>
          <a:p>
            <a:fld id="{81582BD6-FC20-4557-852B-8433F8572D30}" type="slidenum">
              <a:rPr lang="en-US" smtClean="0"/>
              <a:pPr/>
              <a:t>18</a:t>
            </a:fld>
            <a:endParaRPr lang="en-US" dirty="0"/>
          </a:p>
        </p:txBody>
      </p:sp>
      <p:sp>
        <p:nvSpPr>
          <p:cNvPr id="6" name="Title 5"/>
          <p:cNvSpPr>
            <a:spLocks noGrp="1"/>
          </p:cNvSpPr>
          <p:nvPr>
            <p:ph type="title"/>
          </p:nvPr>
        </p:nvSpPr>
        <p:spPr>
          <a:xfrm>
            <a:off x="-228600" y="381000"/>
            <a:ext cx="8229600" cy="639763"/>
          </a:xfrm>
        </p:spPr>
        <p:txBody>
          <a:bodyPr/>
          <a:lstStyle/>
          <a:p>
            <a:pPr>
              <a:buNone/>
            </a:pPr>
            <a:r>
              <a:rPr lang="en-US" sz="3600" dirty="0" smtClean="0"/>
              <a:t>What is Documentation</a:t>
            </a:r>
            <a:r>
              <a:rPr lang="en-US" dirty="0" smtClean="0"/>
              <a:t>?</a:t>
            </a:r>
            <a:endParaRPr lang="en-US" dirty="0"/>
          </a:p>
        </p:txBody>
      </p:sp>
      <p:pic>
        <p:nvPicPr>
          <p:cNvPr id="13" name="Picture 12" descr="old_instruments_800.png"/>
          <p:cNvPicPr>
            <a:picLocks noChangeAspect="1"/>
          </p:cNvPicPr>
          <p:nvPr/>
        </p:nvPicPr>
        <p:blipFill>
          <a:blip r:embed="rId3" cstate="print"/>
          <a:stretch>
            <a:fillRect/>
          </a:stretch>
        </p:blipFill>
        <p:spPr>
          <a:xfrm>
            <a:off x="-152400" y="4114800"/>
            <a:ext cx="2343150" cy="3124200"/>
          </a:xfrm>
          <a:prstGeom prst="rect">
            <a:avLst/>
          </a:prstGeom>
        </p:spPr>
      </p:pic>
      <p:pic>
        <p:nvPicPr>
          <p:cNvPr id="10" name="Picture 9" descr="NudePSW"/>
          <p:cNvPicPr>
            <a:picLocks noChangeAspect="1" noChangeArrowheads="1"/>
          </p:cNvPicPr>
          <p:nvPr/>
        </p:nvPicPr>
        <p:blipFill>
          <a:blip r:embed="rId4" cstate="print"/>
          <a:srcRect/>
          <a:stretch>
            <a:fillRect/>
          </a:stretch>
        </p:blipFill>
        <p:spPr bwMode="auto">
          <a:xfrm>
            <a:off x="6705600" y="5486400"/>
            <a:ext cx="19050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p:cNvSpPr>
            <a:spLocks noGrp="1" noChangeArrowheads="1"/>
          </p:cNvSpPr>
          <p:nvPr>
            <p:ph type="title"/>
          </p:nvPr>
        </p:nvSpPr>
        <p:spPr bwMode="auto">
          <a:xfrm>
            <a:off x="685800" y="533400"/>
            <a:ext cx="4724400" cy="762000"/>
          </a:xfrm>
          <a:noFill/>
          <a:ln>
            <a:miter lim="800000"/>
            <a:headEnd/>
            <a:tailEnd/>
          </a:ln>
        </p:spPr>
        <p:txBody>
          <a:bodyPr wrap="square" lIns="91440" tIns="45720" rIns="91440" bIns="45720" numCol="1" anchorCtr="0" compatLnSpc="1">
            <a:prstTxWarp prst="textNoShape">
              <a:avLst/>
            </a:prstTxWarp>
          </a:bodyPr>
          <a:lstStyle/>
          <a:p>
            <a:pPr eaLnBrk="1" hangingPunct="1">
              <a:buNone/>
            </a:pPr>
            <a:r>
              <a:rPr lang="en-US" sz="2800" dirty="0" smtClean="0">
                <a:solidFill>
                  <a:srgbClr val="800000"/>
                </a:solidFill>
              </a:rPr>
              <a:t>Documentation </a:t>
            </a:r>
            <a:br>
              <a:rPr lang="en-US" sz="2800" dirty="0" smtClean="0">
                <a:solidFill>
                  <a:srgbClr val="800000"/>
                </a:solidFill>
              </a:rPr>
            </a:br>
            <a:r>
              <a:rPr lang="en-US" sz="2800" dirty="0" smtClean="0">
                <a:solidFill>
                  <a:srgbClr val="800000"/>
                </a:solidFill>
              </a:rPr>
              <a:t>Approach</a:t>
            </a:r>
          </a:p>
        </p:txBody>
      </p:sp>
      <p:graphicFrame>
        <p:nvGraphicFramePr>
          <p:cNvPr id="11" name="Content Placeholder 10"/>
          <p:cNvGraphicFramePr>
            <a:graphicFrameLocks noGrp="1"/>
          </p:cNvGraphicFramePr>
          <p:nvPr>
            <p:ph idx="1"/>
          </p:nvPr>
        </p:nvGraphicFramePr>
        <p:xfrm>
          <a:off x="3429000" y="609600"/>
          <a:ext cx="556260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Rectangle 2051"/>
          <p:cNvSpPr>
            <a:spLocks noGrp="1" noChangeArrowheads="1"/>
          </p:cNvSpPr>
          <p:nvPr>
            <p:ph type="body" sz="half" idx="2"/>
          </p:nvPr>
        </p:nvSpPr>
        <p:spPr bwMode="auto">
          <a:xfrm>
            <a:off x="228600" y="1371600"/>
            <a:ext cx="3276600" cy="5029200"/>
          </a:xfrm>
          <a:noFill/>
          <a:ln>
            <a:miter lim="800000"/>
            <a:headEnd/>
            <a:tailEnd/>
          </a:ln>
        </p:spPr>
        <p:txBody>
          <a:bodyPr wrap="square" lIns="91440" tIns="45720" rIns="91440" bIns="45720" numCol="1" anchor="t" anchorCtr="0" compatLnSpc="1">
            <a:prstTxWarp prst="textNoShape">
              <a:avLst/>
            </a:prstTxWarp>
            <a:normAutofit fontScale="92500" lnSpcReduction="10000"/>
          </a:bodyPr>
          <a:lstStyle/>
          <a:p>
            <a:pPr eaLnBrk="1" hangingPunct="1">
              <a:lnSpc>
                <a:spcPct val="90000"/>
              </a:lnSpc>
              <a:buFont typeface="Wingdings" pitchFamily="2" charset="2"/>
              <a:buChar char="ü"/>
            </a:pPr>
            <a:r>
              <a:rPr lang="en-US" sz="1800" dirty="0" smtClean="0"/>
              <a:t> Must clearly define need for treatment plan/case management and </a:t>
            </a:r>
            <a:r>
              <a:rPr lang="en-US" sz="1800" b="1" dirty="0" smtClean="0"/>
              <a:t>document </a:t>
            </a:r>
            <a:r>
              <a:rPr lang="en-US" sz="1800" dirty="0" smtClean="0"/>
              <a:t>it daily, weekly, monthly, annually. </a:t>
            </a:r>
          </a:p>
          <a:p>
            <a:pPr eaLnBrk="1" hangingPunct="1">
              <a:lnSpc>
                <a:spcPct val="90000"/>
              </a:lnSpc>
            </a:pPr>
            <a:endParaRPr lang="en-US" sz="1800" dirty="0" smtClean="0"/>
          </a:p>
          <a:p>
            <a:pPr eaLnBrk="1" hangingPunct="1">
              <a:lnSpc>
                <a:spcPct val="90000"/>
              </a:lnSpc>
              <a:buFont typeface="Wingdings" pitchFamily="2" charset="2"/>
              <a:buChar char="ü"/>
            </a:pPr>
            <a:r>
              <a:rPr lang="en-US" sz="1800" dirty="0" smtClean="0"/>
              <a:t>Increasingly, the Addiction Counselor must also work with the inter-disciplinary team to establish the treatment plan (MHT; MD).</a:t>
            </a:r>
          </a:p>
          <a:p>
            <a:pPr eaLnBrk="1" hangingPunct="1">
              <a:lnSpc>
                <a:spcPct val="90000"/>
              </a:lnSpc>
            </a:pPr>
            <a:endParaRPr lang="en-US" sz="1800" dirty="0" smtClean="0"/>
          </a:p>
          <a:p>
            <a:pPr eaLnBrk="1" hangingPunct="1">
              <a:lnSpc>
                <a:spcPct val="90000"/>
              </a:lnSpc>
              <a:buFont typeface="Wingdings" pitchFamily="2" charset="2"/>
              <a:buChar char="ü"/>
            </a:pPr>
            <a:r>
              <a:rPr lang="en-US" sz="1800" dirty="0" smtClean="0"/>
              <a:t> This team is composed of the consumer, case manager, FQHC/medical provider, mental health therapist and/or other natural supports such as family and friends. </a:t>
            </a:r>
          </a:p>
          <a:p>
            <a:pPr eaLnBrk="1" hangingPunct="1">
              <a:lnSpc>
                <a:spcPct val="90000"/>
              </a:lnSpc>
            </a:pPr>
            <a:endParaRPr lang="en-US" sz="1800" dirty="0" smtClean="0"/>
          </a:p>
          <a:p>
            <a:pPr eaLnBrk="1" hangingPunct="1">
              <a:lnSpc>
                <a:spcPct val="90000"/>
              </a:lnSpc>
              <a:buFont typeface="Wingdings" pitchFamily="2" charset="2"/>
              <a:buChar char="ü"/>
            </a:pPr>
            <a:r>
              <a:rPr lang="en-US" sz="1800" dirty="0" smtClean="0"/>
              <a:t>Service coordination is top priority!	</a:t>
            </a:r>
          </a:p>
        </p:txBody>
      </p:sp>
      <p:sp>
        <p:nvSpPr>
          <p:cNvPr id="18437" name="Slide Number Placeholder 4"/>
          <p:cNvSpPr>
            <a:spLocks noGrp="1"/>
          </p:cNvSpPr>
          <p:nvPr>
            <p:ph type="sldNum" sz="quarter" idx="10"/>
          </p:nvPr>
        </p:nvSpPr>
        <p:spPr>
          <a:noFill/>
        </p:spPr>
        <p:txBody>
          <a:bodyPr/>
          <a:lstStyle/>
          <a:p>
            <a:fld id="{5A501369-E681-4E12-BDB7-FEC079926C4F}" type="slidenum">
              <a:rPr lang="en-US"/>
              <a:pPr/>
              <a:t>19</a:t>
            </a:fld>
            <a:endParaRPr lang="en-US" dirty="0"/>
          </a:p>
        </p:txBody>
      </p:sp>
      <p:sp>
        <p:nvSpPr>
          <p:cNvPr id="8" name="Curved Left Arrow 7"/>
          <p:cNvSpPr/>
          <p:nvPr/>
        </p:nvSpPr>
        <p:spPr>
          <a:xfrm rot="18514545">
            <a:off x="7565629" y="1165759"/>
            <a:ext cx="570469" cy="17266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Left Arrow 8"/>
          <p:cNvSpPr/>
          <p:nvPr/>
        </p:nvSpPr>
        <p:spPr>
          <a:xfrm rot="14214523">
            <a:off x="4172537" y="900173"/>
            <a:ext cx="609716" cy="16483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rot="2600393">
            <a:off x="7514379" y="4312955"/>
            <a:ext cx="768503" cy="18183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Curved Left Arrow 14"/>
          <p:cNvSpPr/>
          <p:nvPr/>
        </p:nvSpPr>
        <p:spPr>
          <a:xfrm rot="7612495">
            <a:off x="3764870" y="4355419"/>
            <a:ext cx="853726" cy="20285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229600" cy="1143000"/>
          </a:xfrm>
        </p:spPr>
        <p:txBody>
          <a:bodyPr/>
          <a:lstStyle/>
          <a:p>
            <a:r>
              <a:rPr lang="en-US" dirty="0"/>
              <a:t>Topics of Discussion</a:t>
            </a:r>
          </a:p>
        </p:txBody>
      </p:sp>
      <p:sp>
        <p:nvSpPr>
          <p:cNvPr id="44035" name="Rectangle 3"/>
          <p:cNvSpPr>
            <a:spLocks noGrp="1" noChangeArrowheads="1"/>
          </p:cNvSpPr>
          <p:nvPr>
            <p:ph type="body" idx="1"/>
          </p:nvPr>
        </p:nvSpPr>
        <p:spPr>
          <a:xfrm>
            <a:off x="685800" y="1828801"/>
            <a:ext cx="7848600" cy="3733800"/>
          </a:xfrm>
        </p:spPr>
        <p:txBody>
          <a:bodyPr/>
          <a:lstStyle/>
          <a:p>
            <a:r>
              <a:rPr lang="en-US" b="1" dirty="0"/>
              <a:t>Introduction of the TAP 21</a:t>
            </a:r>
          </a:p>
          <a:p>
            <a:r>
              <a:rPr lang="en-US" b="1" dirty="0"/>
              <a:t>Introduction of the Scope of Professional Practice</a:t>
            </a:r>
          </a:p>
          <a:p>
            <a:r>
              <a:rPr lang="en-US" b="1" dirty="0"/>
              <a:t>Foundations for Addiction Professionals</a:t>
            </a:r>
          </a:p>
          <a:p>
            <a:r>
              <a:rPr lang="en-US" b="1" dirty="0"/>
              <a:t>12 Core Competencies for Clergy</a:t>
            </a:r>
          </a:p>
          <a:p>
            <a:pPr>
              <a:buFontTx/>
              <a:buNone/>
            </a:pPr>
            <a:endParaRPr lang="en-US" b="1"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827A64FC-3F66-42F2-9DF3-44CB3FD16C4D}" type="slidenum">
              <a:rPr lang="en-US"/>
              <a:pPr/>
              <a:t>20</a:t>
            </a:fld>
            <a:endParaRPr lang="en-US" dirty="0"/>
          </a:p>
        </p:txBody>
      </p:sp>
      <p:sp>
        <p:nvSpPr>
          <p:cNvPr id="324610" name="Rectangle 2"/>
          <p:cNvSpPr>
            <a:spLocks noGrp="1" noChangeArrowheads="1"/>
          </p:cNvSpPr>
          <p:nvPr>
            <p:ph type="title"/>
          </p:nvPr>
        </p:nvSpPr>
        <p:spPr>
          <a:xfrm>
            <a:off x="152400" y="685800"/>
            <a:ext cx="8229600" cy="639763"/>
          </a:xfrm>
        </p:spPr>
        <p:txBody>
          <a:bodyPr/>
          <a:lstStyle/>
          <a:p>
            <a:pPr>
              <a:buNone/>
            </a:pPr>
            <a:r>
              <a:rPr lang="en-US" dirty="0"/>
              <a:t>Progress Note Documentation</a:t>
            </a:r>
          </a:p>
        </p:txBody>
      </p:sp>
      <p:sp>
        <p:nvSpPr>
          <p:cNvPr id="324611" name="Rectangle 3"/>
          <p:cNvSpPr>
            <a:spLocks noGrp="1" noChangeArrowheads="1"/>
          </p:cNvSpPr>
          <p:nvPr>
            <p:ph type="body" idx="1"/>
          </p:nvPr>
        </p:nvSpPr>
        <p:spPr>
          <a:xfrm>
            <a:off x="609600" y="2057400"/>
            <a:ext cx="7696200" cy="3810000"/>
          </a:xfrm>
        </p:spPr>
        <p:txBody>
          <a:bodyPr/>
          <a:lstStyle/>
          <a:p>
            <a:pPr>
              <a:lnSpc>
                <a:spcPct val="90000"/>
              </a:lnSpc>
            </a:pPr>
            <a:r>
              <a:rPr lang="en-US" sz="2400" dirty="0"/>
              <a:t>There should be a progress note documented following each clinical session, for each day that the consumer is present in a residential or </a:t>
            </a:r>
            <a:r>
              <a:rPr lang="en-US" sz="2400" dirty="0" err="1"/>
              <a:t>detox</a:t>
            </a:r>
            <a:r>
              <a:rPr lang="en-US" sz="2400" dirty="0"/>
              <a:t> program, and at the time of discharge</a:t>
            </a:r>
            <a:r>
              <a:rPr lang="en-US" sz="2400" dirty="0" smtClean="0"/>
              <a:t>.</a:t>
            </a:r>
          </a:p>
          <a:p>
            <a:pPr>
              <a:lnSpc>
                <a:spcPct val="90000"/>
              </a:lnSpc>
              <a:buNone/>
            </a:pPr>
            <a:endParaRPr lang="en-US" sz="2400" dirty="0"/>
          </a:p>
          <a:p>
            <a:pPr>
              <a:lnSpc>
                <a:spcPct val="90000"/>
              </a:lnSpc>
            </a:pPr>
            <a:r>
              <a:rPr lang="en-US" sz="2400" dirty="0"/>
              <a:t>Progress notes must be signed by the author, and have their credentials clearly documented</a:t>
            </a:r>
            <a:r>
              <a:rPr lang="en-US" sz="2400" dirty="0" smtClean="0"/>
              <a:t>.</a:t>
            </a:r>
            <a:endParaRPr lang="en-US"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827A64FC-3F66-42F2-9DF3-44CB3FD16C4D}" type="slidenum">
              <a:rPr lang="en-US"/>
              <a:pPr/>
              <a:t>21</a:t>
            </a:fld>
            <a:endParaRPr lang="en-US"/>
          </a:p>
        </p:txBody>
      </p:sp>
      <p:sp>
        <p:nvSpPr>
          <p:cNvPr id="324610" name="Rectangle 2"/>
          <p:cNvSpPr>
            <a:spLocks noGrp="1" noChangeArrowheads="1"/>
          </p:cNvSpPr>
          <p:nvPr>
            <p:ph type="title"/>
          </p:nvPr>
        </p:nvSpPr>
        <p:spPr>
          <a:xfrm>
            <a:off x="457200" y="533400"/>
            <a:ext cx="8229600" cy="639763"/>
          </a:xfrm>
        </p:spPr>
        <p:txBody>
          <a:bodyPr/>
          <a:lstStyle/>
          <a:p>
            <a:pPr>
              <a:buNone/>
            </a:pPr>
            <a:r>
              <a:rPr lang="en-US" dirty="0"/>
              <a:t>Progress Note Documentation</a:t>
            </a:r>
          </a:p>
        </p:txBody>
      </p:sp>
      <p:sp>
        <p:nvSpPr>
          <p:cNvPr id="324611" name="Rectangle 3"/>
          <p:cNvSpPr>
            <a:spLocks noGrp="1" noChangeArrowheads="1"/>
          </p:cNvSpPr>
          <p:nvPr>
            <p:ph type="body" idx="1"/>
          </p:nvPr>
        </p:nvSpPr>
        <p:spPr>
          <a:xfrm>
            <a:off x="381000" y="1798636"/>
            <a:ext cx="8229600" cy="5059364"/>
          </a:xfrm>
        </p:spPr>
        <p:txBody>
          <a:bodyPr/>
          <a:lstStyle/>
          <a:p>
            <a:pPr>
              <a:lnSpc>
                <a:spcPct val="90000"/>
              </a:lnSpc>
            </a:pPr>
            <a:r>
              <a:rPr lang="en-US" sz="2400" dirty="0" smtClean="0"/>
              <a:t>Progress </a:t>
            </a:r>
            <a:r>
              <a:rPr lang="en-US" sz="2400" dirty="0"/>
              <a:t>notes must contain the date of the session and the length of time of the session, with either a beginning and ending time or a total time spent with the consumer</a:t>
            </a:r>
            <a:r>
              <a:rPr lang="en-US" sz="2400" dirty="0" smtClean="0"/>
              <a:t>.</a:t>
            </a:r>
          </a:p>
          <a:p>
            <a:pPr>
              <a:lnSpc>
                <a:spcPct val="90000"/>
              </a:lnSpc>
            </a:pPr>
            <a:endParaRPr lang="en-US" sz="2400" dirty="0"/>
          </a:p>
          <a:p>
            <a:pPr>
              <a:lnSpc>
                <a:spcPct val="90000"/>
              </a:lnSpc>
            </a:pPr>
            <a:r>
              <a:rPr lang="en-US" sz="2400" dirty="0"/>
              <a:t>Progress notes can be written in several different formats, three discussed here are the SOAP, the  DAP and the Gillman HIPAA Progress Note.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431E7E34-6EA7-4492-988B-8D16702C47FC}" type="slidenum">
              <a:rPr lang="en-US"/>
              <a:pPr/>
              <a:t>22</a:t>
            </a:fld>
            <a:endParaRPr lang="en-US"/>
          </a:p>
        </p:txBody>
      </p:sp>
      <p:sp>
        <p:nvSpPr>
          <p:cNvPr id="312322" name="Rectangle 2"/>
          <p:cNvSpPr>
            <a:spLocks noGrp="1" noChangeArrowheads="1"/>
          </p:cNvSpPr>
          <p:nvPr>
            <p:ph type="title"/>
          </p:nvPr>
        </p:nvSpPr>
        <p:spPr>
          <a:xfrm>
            <a:off x="533400" y="609600"/>
            <a:ext cx="4419600" cy="639763"/>
          </a:xfrm>
        </p:spPr>
        <p:txBody>
          <a:bodyPr/>
          <a:lstStyle/>
          <a:p>
            <a:pPr>
              <a:buNone/>
            </a:pPr>
            <a:r>
              <a:rPr lang="en-US" u="sng" dirty="0"/>
              <a:t>S.O.A.P. Notes</a:t>
            </a:r>
          </a:p>
        </p:txBody>
      </p:sp>
      <p:sp>
        <p:nvSpPr>
          <p:cNvPr id="312323" name="Rectangle 3"/>
          <p:cNvSpPr>
            <a:spLocks noGrp="1" noChangeArrowheads="1"/>
          </p:cNvSpPr>
          <p:nvPr>
            <p:ph type="body" idx="1"/>
          </p:nvPr>
        </p:nvSpPr>
        <p:spPr>
          <a:xfrm>
            <a:off x="914400" y="1676400"/>
            <a:ext cx="8001000" cy="4876800"/>
          </a:xfrm>
        </p:spPr>
        <p:txBody>
          <a:bodyPr/>
          <a:lstStyle/>
          <a:p>
            <a:r>
              <a:rPr lang="en-US" b="1" dirty="0"/>
              <a:t>S = Subjective</a:t>
            </a:r>
            <a:r>
              <a:rPr lang="en-US" dirty="0"/>
              <a:t> </a:t>
            </a:r>
            <a:r>
              <a:rPr lang="en-US" sz="2500" i="1" dirty="0"/>
              <a:t>[Consumer’s view of problems or progress noted, use consumer’s own words.]</a:t>
            </a:r>
          </a:p>
          <a:p>
            <a:r>
              <a:rPr lang="en-US" b="1" dirty="0"/>
              <a:t>O = Objective</a:t>
            </a:r>
            <a:r>
              <a:rPr lang="en-US" dirty="0"/>
              <a:t>  </a:t>
            </a:r>
            <a:r>
              <a:rPr lang="en-US" sz="2500" i="1" dirty="0"/>
              <a:t>[Therapist’s objective observations of the consumers progress.]</a:t>
            </a:r>
          </a:p>
          <a:p>
            <a:r>
              <a:rPr lang="en-US" b="1" dirty="0"/>
              <a:t>A = Assessment</a:t>
            </a:r>
            <a:r>
              <a:rPr lang="en-US" sz="2500" i="1" dirty="0"/>
              <a:t>  </a:t>
            </a:r>
            <a:r>
              <a:rPr lang="en-US" sz="2500" i="1" dirty="0" smtClean="0"/>
              <a:t>[CM/Counselor/Therapist’s </a:t>
            </a:r>
            <a:r>
              <a:rPr lang="en-US" sz="2500" i="1" dirty="0"/>
              <a:t>assessment of the consumer’s affect, mental status, and psychosocial functioning.]</a:t>
            </a:r>
          </a:p>
          <a:p>
            <a:r>
              <a:rPr lang="en-US" b="1" dirty="0"/>
              <a:t>P = Plan</a:t>
            </a:r>
            <a:r>
              <a:rPr lang="en-US" sz="2500" i="1" dirty="0"/>
              <a:t>  [Plan for future treatment as it relates to progress noted.]</a:t>
            </a:r>
            <a:endParaRPr lang="en-US"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9E217EB-8E0F-4C3D-B3BE-EB639C7AB9E3}" type="slidenum">
              <a:rPr lang="en-US"/>
              <a:pPr/>
              <a:t>23</a:t>
            </a:fld>
            <a:endParaRPr lang="en-US"/>
          </a:p>
        </p:txBody>
      </p:sp>
      <p:sp>
        <p:nvSpPr>
          <p:cNvPr id="313348" name="Rectangle 4"/>
          <p:cNvSpPr>
            <a:spLocks noGrp="1" noChangeArrowheads="1"/>
          </p:cNvSpPr>
          <p:nvPr>
            <p:ph type="title"/>
          </p:nvPr>
        </p:nvSpPr>
        <p:spPr>
          <a:noFill/>
          <a:ln/>
        </p:spPr>
        <p:txBody>
          <a:bodyPr/>
          <a:lstStyle/>
          <a:p>
            <a:pPr>
              <a:buNone/>
            </a:pPr>
            <a:r>
              <a:rPr lang="en-US" u="sng" dirty="0"/>
              <a:t>S.O.A.P. Notes, Subjective</a:t>
            </a:r>
          </a:p>
        </p:txBody>
      </p:sp>
      <p:sp>
        <p:nvSpPr>
          <p:cNvPr id="313347" name="Rectangle 3"/>
          <p:cNvSpPr>
            <a:spLocks noGrp="1" noChangeArrowheads="1"/>
          </p:cNvSpPr>
          <p:nvPr>
            <p:ph type="body" sz="half" idx="1"/>
          </p:nvPr>
        </p:nvSpPr>
        <p:spPr>
          <a:xfrm>
            <a:off x="838200" y="1447800"/>
            <a:ext cx="4191000" cy="4953000"/>
          </a:xfrm>
        </p:spPr>
        <p:txBody>
          <a:bodyPr>
            <a:normAutofit lnSpcReduction="10000"/>
          </a:bodyPr>
          <a:lstStyle/>
          <a:p>
            <a:r>
              <a:rPr lang="en-US" sz="3600" dirty="0"/>
              <a:t>Use the “S” section to document the consumers view of the problem and their progress in goal attainment</a:t>
            </a:r>
            <a:r>
              <a:rPr lang="en-US" sz="3600" dirty="0" smtClean="0"/>
              <a:t>.</a:t>
            </a:r>
          </a:p>
          <a:p>
            <a:pPr algn="ctr">
              <a:buNone/>
            </a:pPr>
            <a:r>
              <a:rPr lang="en-US" sz="3600" b="1" dirty="0" smtClean="0"/>
              <a:t>CONSISTENTLY!</a:t>
            </a:r>
            <a:endParaRPr lang="en-US" sz="3600" b="1" dirty="0"/>
          </a:p>
        </p:txBody>
      </p:sp>
      <p:pic>
        <p:nvPicPr>
          <p:cNvPr id="313349" name="Picture 5" descr="j0078625"/>
          <p:cNvPicPr>
            <a:picLocks noGrp="1" noChangeAspect="1" noChangeArrowheads="1"/>
          </p:cNvPicPr>
          <p:nvPr>
            <p:ph sz="half" idx="2"/>
          </p:nvPr>
        </p:nvPicPr>
        <p:blipFill>
          <a:blip r:embed="rId3" cstate="print"/>
          <a:srcRect/>
          <a:stretch>
            <a:fillRect/>
          </a:stretch>
        </p:blipFill>
        <p:spPr>
          <a:xfrm rot="319279">
            <a:off x="5714412" y="1425845"/>
            <a:ext cx="1380317" cy="452959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79732385-B144-4D68-92DF-AA9D9B36E27F}" type="slidenum">
              <a:rPr lang="en-US"/>
              <a:pPr/>
              <a:t>24</a:t>
            </a:fld>
            <a:endParaRPr lang="en-US"/>
          </a:p>
        </p:txBody>
      </p:sp>
      <p:sp>
        <p:nvSpPr>
          <p:cNvPr id="314371" name="Rectangle 3"/>
          <p:cNvSpPr>
            <a:spLocks noGrp="1" noChangeArrowheads="1"/>
          </p:cNvSpPr>
          <p:nvPr>
            <p:ph type="body" idx="1"/>
          </p:nvPr>
        </p:nvSpPr>
        <p:spPr>
          <a:xfrm>
            <a:off x="381000" y="1295400"/>
            <a:ext cx="8458200" cy="5105400"/>
          </a:xfrm>
        </p:spPr>
        <p:txBody>
          <a:bodyPr>
            <a:normAutofit fontScale="92500" lnSpcReduction="10000"/>
          </a:bodyPr>
          <a:lstStyle/>
          <a:p>
            <a:pPr>
              <a:lnSpc>
                <a:spcPct val="80000"/>
              </a:lnSpc>
            </a:pPr>
            <a:r>
              <a:rPr lang="en-US" sz="2800" dirty="0"/>
              <a:t>Use the “O” section to document your objective observations of the consumer’s behavior and personal appearance</a:t>
            </a:r>
            <a:r>
              <a:rPr lang="en-US" sz="2800" dirty="0" smtClean="0"/>
              <a:t>.</a:t>
            </a:r>
          </a:p>
          <a:p>
            <a:pPr>
              <a:lnSpc>
                <a:spcPct val="80000"/>
              </a:lnSpc>
              <a:buNone/>
            </a:pPr>
            <a:endParaRPr lang="en-US" sz="2800" dirty="0"/>
          </a:p>
          <a:p>
            <a:pPr>
              <a:lnSpc>
                <a:spcPct val="80000"/>
              </a:lnSpc>
            </a:pPr>
            <a:r>
              <a:rPr lang="en-US" sz="2800" dirty="0"/>
              <a:t>Was the consumer appropriate, </a:t>
            </a:r>
            <a:r>
              <a:rPr lang="en-US" sz="2800" dirty="0" err="1"/>
              <a:t>hypervigilant</a:t>
            </a:r>
            <a:r>
              <a:rPr lang="en-US" sz="2800" dirty="0"/>
              <a:t>, hostile, hypoactive, distracted, hyperactive, suspicious or argumentative?</a:t>
            </a:r>
          </a:p>
          <a:p>
            <a:pPr>
              <a:lnSpc>
                <a:spcPct val="80000"/>
              </a:lnSpc>
            </a:pPr>
            <a:endParaRPr lang="en-US" sz="2800" dirty="0" smtClean="0"/>
          </a:p>
          <a:p>
            <a:pPr>
              <a:lnSpc>
                <a:spcPct val="80000"/>
              </a:lnSpc>
            </a:pPr>
            <a:r>
              <a:rPr lang="en-US" sz="2800" dirty="0" smtClean="0"/>
              <a:t>Did </a:t>
            </a:r>
            <a:r>
              <a:rPr lang="en-US" sz="2800" dirty="0"/>
              <a:t>the consumer have hallucinations?  If so, were they auditory, visual, or command?</a:t>
            </a:r>
          </a:p>
          <a:p>
            <a:pPr>
              <a:lnSpc>
                <a:spcPct val="80000"/>
              </a:lnSpc>
            </a:pPr>
            <a:endParaRPr lang="en-US" sz="2800" dirty="0" smtClean="0"/>
          </a:p>
          <a:p>
            <a:pPr>
              <a:lnSpc>
                <a:spcPct val="80000"/>
              </a:lnSpc>
            </a:pPr>
            <a:r>
              <a:rPr lang="en-US" sz="2800" dirty="0" smtClean="0"/>
              <a:t>Was </a:t>
            </a:r>
            <a:r>
              <a:rPr lang="en-US" sz="2800" dirty="0"/>
              <a:t>the consumer delusional, paranoid, or persecutory?</a:t>
            </a:r>
          </a:p>
          <a:p>
            <a:pPr>
              <a:lnSpc>
                <a:spcPct val="80000"/>
              </a:lnSpc>
            </a:pPr>
            <a:endParaRPr lang="en-US" sz="2800" dirty="0" smtClean="0"/>
          </a:p>
          <a:p>
            <a:pPr>
              <a:lnSpc>
                <a:spcPct val="80000"/>
              </a:lnSpc>
            </a:pPr>
            <a:r>
              <a:rPr lang="en-US" sz="2800" dirty="0" smtClean="0"/>
              <a:t>Was </a:t>
            </a:r>
            <a:r>
              <a:rPr lang="en-US" sz="2800" dirty="0"/>
              <a:t>suicidal or homicidal ideation present?</a:t>
            </a:r>
          </a:p>
        </p:txBody>
      </p:sp>
      <p:sp>
        <p:nvSpPr>
          <p:cNvPr id="314372" name="Rectangle 4"/>
          <p:cNvSpPr>
            <a:spLocks noGrp="1" noChangeArrowheads="1"/>
          </p:cNvSpPr>
          <p:nvPr>
            <p:ph type="title"/>
          </p:nvPr>
        </p:nvSpPr>
        <p:spPr>
          <a:xfrm>
            <a:off x="152400" y="381000"/>
            <a:ext cx="6248400" cy="639763"/>
          </a:xfrm>
          <a:noFill/>
          <a:ln/>
        </p:spPr>
        <p:txBody>
          <a:bodyPr/>
          <a:lstStyle/>
          <a:p>
            <a:pPr>
              <a:buNone/>
            </a:pPr>
            <a:r>
              <a:rPr lang="en-US" u="sng" dirty="0"/>
              <a:t>S.O.A.P. Notes, Objective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EE21F6D-EA09-4169-BE38-7C89D3F32E50}" type="slidenum">
              <a:rPr lang="en-US"/>
              <a:pPr/>
              <a:t>25</a:t>
            </a:fld>
            <a:endParaRPr lang="en-US"/>
          </a:p>
        </p:txBody>
      </p:sp>
      <p:sp>
        <p:nvSpPr>
          <p:cNvPr id="315396" name="Rectangle 4"/>
          <p:cNvSpPr>
            <a:spLocks noGrp="1" noChangeArrowheads="1"/>
          </p:cNvSpPr>
          <p:nvPr>
            <p:ph type="title"/>
          </p:nvPr>
        </p:nvSpPr>
        <p:spPr>
          <a:noFill/>
          <a:ln/>
        </p:spPr>
        <p:txBody>
          <a:bodyPr/>
          <a:lstStyle/>
          <a:p>
            <a:pPr>
              <a:buNone/>
            </a:pPr>
            <a:r>
              <a:rPr lang="en-US" u="sng" dirty="0"/>
              <a:t>S.O.A.P. Notes, Assessment</a:t>
            </a:r>
          </a:p>
        </p:txBody>
      </p:sp>
      <p:sp>
        <p:nvSpPr>
          <p:cNvPr id="315395" name="Rectangle 3"/>
          <p:cNvSpPr>
            <a:spLocks noGrp="1" noChangeArrowheads="1"/>
          </p:cNvSpPr>
          <p:nvPr>
            <p:ph type="body" sz="half" idx="1"/>
          </p:nvPr>
        </p:nvSpPr>
        <p:spPr>
          <a:xfrm>
            <a:off x="457200" y="1447800"/>
            <a:ext cx="7772400" cy="4724400"/>
          </a:xfrm>
        </p:spPr>
        <p:txBody>
          <a:bodyPr/>
          <a:lstStyle/>
          <a:p>
            <a:r>
              <a:rPr lang="en-US" sz="3000" dirty="0"/>
              <a:t>Use the “A” section to document your views of the consumer’s </a:t>
            </a:r>
            <a:r>
              <a:rPr lang="en-US" sz="3000" dirty="0" smtClean="0"/>
              <a:t>employability, </a:t>
            </a:r>
            <a:r>
              <a:rPr lang="en-US" sz="3000" dirty="0"/>
              <a:t>mental status, and social functioning</a:t>
            </a:r>
            <a:r>
              <a:rPr lang="en-US" sz="3000" dirty="0" smtClean="0"/>
              <a:t>.</a:t>
            </a:r>
          </a:p>
          <a:p>
            <a:pPr>
              <a:buNone/>
            </a:pPr>
            <a:endParaRPr lang="en-US" sz="3000" dirty="0"/>
          </a:p>
          <a:p>
            <a:r>
              <a:rPr lang="en-US" sz="3000" dirty="0"/>
              <a:t>Was the consumer blunted, </a:t>
            </a:r>
            <a:r>
              <a:rPr lang="en-US" sz="3000" dirty="0" smtClean="0"/>
              <a:t>sad</a:t>
            </a:r>
            <a:r>
              <a:rPr lang="en-US" sz="3000" dirty="0"/>
              <a:t>, flat, angry, suspicious, euphoric, ashamed, depressed, anxious, fearful or experiencing </a:t>
            </a:r>
            <a:r>
              <a:rPr lang="en-US" sz="3000" dirty="0" err="1" smtClean="0"/>
              <a:t>dillusions</a:t>
            </a:r>
            <a:r>
              <a:rPr lang="en-US" sz="3000" dirty="0" smtClean="0"/>
              <a:t>?</a:t>
            </a:r>
            <a:endParaRPr lang="en-US" sz="3000" dirty="0"/>
          </a:p>
        </p:txBody>
      </p:sp>
      <p:pic>
        <p:nvPicPr>
          <p:cNvPr id="315397" name="Picture 5" descr="HH00779_"/>
          <p:cNvPicPr>
            <a:picLocks noGrp="1" noChangeAspect="1" noChangeArrowheads="1"/>
          </p:cNvPicPr>
          <p:nvPr>
            <p:ph sz="half" idx="2"/>
          </p:nvPr>
        </p:nvPicPr>
        <p:blipFill>
          <a:blip r:embed="rId3" cstate="print"/>
          <a:srcRect/>
          <a:stretch>
            <a:fillRect/>
          </a:stretch>
        </p:blipFill>
        <p:spPr>
          <a:xfrm rot="5400000">
            <a:off x="6178550" y="4184650"/>
            <a:ext cx="1555750" cy="24828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32794282-511E-4025-B710-67551E873CA1}" type="slidenum">
              <a:rPr lang="en-US"/>
              <a:pPr/>
              <a:t>26</a:t>
            </a:fld>
            <a:endParaRPr lang="en-US"/>
          </a:p>
        </p:txBody>
      </p:sp>
      <p:sp>
        <p:nvSpPr>
          <p:cNvPr id="316419" name="Rectangle 3"/>
          <p:cNvSpPr>
            <a:spLocks noGrp="1" noChangeArrowheads="1"/>
          </p:cNvSpPr>
          <p:nvPr>
            <p:ph type="body" idx="1"/>
          </p:nvPr>
        </p:nvSpPr>
        <p:spPr>
          <a:xfrm>
            <a:off x="381000" y="1371600"/>
            <a:ext cx="8229600" cy="5059364"/>
          </a:xfrm>
        </p:spPr>
        <p:txBody>
          <a:bodyPr>
            <a:normAutofit fontScale="92500" lnSpcReduction="10000"/>
          </a:bodyPr>
          <a:lstStyle/>
          <a:p>
            <a:pPr>
              <a:lnSpc>
                <a:spcPct val="80000"/>
              </a:lnSpc>
            </a:pPr>
            <a:r>
              <a:rPr lang="en-US" sz="2800" dirty="0"/>
              <a:t>Use the “P” section to plan for the consumer’s future </a:t>
            </a:r>
            <a:r>
              <a:rPr lang="en-US" sz="2800" dirty="0" smtClean="0"/>
              <a:t>housing/treatment etc.</a:t>
            </a:r>
          </a:p>
          <a:p>
            <a:pPr>
              <a:lnSpc>
                <a:spcPct val="80000"/>
              </a:lnSpc>
              <a:buNone/>
            </a:pPr>
            <a:endParaRPr lang="en-US" sz="2800" dirty="0"/>
          </a:p>
          <a:p>
            <a:pPr>
              <a:lnSpc>
                <a:spcPct val="80000"/>
              </a:lnSpc>
            </a:pPr>
            <a:r>
              <a:rPr lang="en-US" sz="2800" dirty="0"/>
              <a:t>Do you and the treatment team continue with the current treatment plan, or do you need a chance to update the treatment plan in light of a documented problem or event</a:t>
            </a:r>
            <a:r>
              <a:rPr lang="en-US" sz="2800" dirty="0" smtClean="0"/>
              <a:t>?</a:t>
            </a:r>
          </a:p>
          <a:p>
            <a:pPr>
              <a:lnSpc>
                <a:spcPct val="80000"/>
              </a:lnSpc>
            </a:pPr>
            <a:endParaRPr lang="en-US" sz="2800" dirty="0"/>
          </a:p>
          <a:p>
            <a:pPr>
              <a:lnSpc>
                <a:spcPct val="80000"/>
              </a:lnSpc>
            </a:pPr>
            <a:r>
              <a:rPr lang="en-US" sz="2800" dirty="0"/>
              <a:t>Has it been 90 days since the last ASI </a:t>
            </a:r>
            <a:r>
              <a:rPr lang="en-US" sz="2800" dirty="0" smtClean="0"/>
              <a:t>or SDS </a:t>
            </a:r>
            <a:r>
              <a:rPr lang="en-US" sz="2800" dirty="0"/>
              <a:t>and does the consumer need to update these assessments?</a:t>
            </a:r>
          </a:p>
          <a:p>
            <a:pPr>
              <a:lnSpc>
                <a:spcPct val="80000"/>
              </a:lnSpc>
            </a:pPr>
            <a:endParaRPr lang="en-US" sz="2800" dirty="0" smtClean="0"/>
          </a:p>
          <a:p>
            <a:pPr>
              <a:lnSpc>
                <a:spcPct val="80000"/>
              </a:lnSpc>
            </a:pPr>
            <a:r>
              <a:rPr lang="en-US" sz="2800" dirty="0" smtClean="0"/>
              <a:t>Has </a:t>
            </a:r>
            <a:r>
              <a:rPr lang="en-US" sz="2800" dirty="0"/>
              <a:t>it been 90 to 120 days since the last treatment plan update and is it time to update the treatment plan?</a:t>
            </a:r>
          </a:p>
        </p:txBody>
      </p:sp>
      <p:sp>
        <p:nvSpPr>
          <p:cNvPr id="316420" name="Rectangle 4"/>
          <p:cNvSpPr>
            <a:spLocks noGrp="1" noChangeArrowheads="1"/>
          </p:cNvSpPr>
          <p:nvPr>
            <p:ph type="title"/>
          </p:nvPr>
        </p:nvSpPr>
        <p:spPr>
          <a:xfrm>
            <a:off x="152400" y="381000"/>
            <a:ext cx="8229600" cy="639763"/>
          </a:xfrm>
          <a:noFill/>
          <a:ln/>
        </p:spPr>
        <p:txBody>
          <a:bodyPr/>
          <a:lstStyle/>
          <a:p>
            <a:pPr>
              <a:buNone/>
            </a:pPr>
            <a:r>
              <a:rPr lang="en-US" u="sng" dirty="0"/>
              <a:t>S.O.A.P. Notes, Objective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BE64D3CA-7C0C-40B5-AFB3-DD1DD81F6D13}" type="slidenum">
              <a:rPr lang="en-US"/>
              <a:pPr/>
              <a:t>27</a:t>
            </a:fld>
            <a:endParaRPr lang="en-US"/>
          </a:p>
        </p:txBody>
      </p:sp>
      <p:sp>
        <p:nvSpPr>
          <p:cNvPr id="317442" name="Rectangle 2"/>
          <p:cNvSpPr>
            <a:spLocks noGrp="1" noChangeArrowheads="1"/>
          </p:cNvSpPr>
          <p:nvPr>
            <p:ph type="title"/>
          </p:nvPr>
        </p:nvSpPr>
        <p:spPr>
          <a:xfrm>
            <a:off x="304800" y="457200"/>
            <a:ext cx="8229600" cy="639763"/>
          </a:xfrm>
        </p:spPr>
        <p:txBody>
          <a:bodyPr/>
          <a:lstStyle/>
          <a:p>
            <a:pPr>
              <a:buNone/>
            </a:pPr>
            <a:r>
              <a:rPr lang="en-US" u="sng" dirty="0"/>
              <a:t>D.A.P. Notes</a:t>
            </a:r>
          </a:p>
        </p:txBody>
      </p:sp>
      <p:sp>
        <p:nvSpPr>
          <p:cNvPr id="317444" name="Rectangle 4"/>
          <p:cNvSpPr>
            <a:spLocks noGrp="1" noChangeArrowheads="1"/>
          </p:cNvSpPr>
          <p:nvPr>
            <p:ph type="body" idx="1"/>
          </p:nvPr>
        </p:nvSpPr>
        <p:spPr>
          <a:xfrm>
            <a:off x="304800" y="1371600"/>
            <a:ext cx="8229600" cy="5059364"/>
          </a:xfrm>
          <a:noFill/>
          <a:ln/>
        </p:spPr>
        <p:txBody>
          <a:bodyPr>
            <a:normAutofit lnSpcReduction="10000"/>
          </a:bodyPr>
          <a:lstStyle/>
          <a:p>
            <a:pPr>
              <a:lnSpc>
                <a:spcPct val="90000"/>
              </a:lnSpc>
            </a:pPr>
            <a:r>
              <a:rPr lang="en-US" b="1" dirty="0"/>
              <a:t>D = Data </a:t>
            </a:r>
            <a:r>
              <a:rPr lang="en-US" i="1" dirty="0" smtClean="0"/>
              <a:t>[CM/Counselor/Therapist’s </a:t>
            </a:r>
            <a:r>
              <a:rPr lang="en-US" i="1" dirty="0"/>
              <a:t>observations, what the clinician saw and heard, quote statements made by the consumer.]</a:t>
            </a:r>
          </a:p>
          <a:p>
            <a:pPr>
              <a:lnSpc>
                <a:spcPct val="90000"/>
              </a:lnSpc>
            </a:pPr>
            <a:r>
              <a:rPr lang="en-US" b="1" dirty="0"/>
              <a:t>A = Assessment </a:t>
            </a:r>
            <a:r>
              <a:rPr lang="en-US" i="1" dirty="0"/>
              <a:t>[The </a:t>
            </a:r>
            <a:r>
              <a:rPr lang="en-US" i="1" dirty="0" smtClean="0"/>
              <a:t>staff/therapists </a:t>
            </a:r>
            <a:r>
              <a:rPr lang="en-US" i="1" dirty="0"/>
              <a:t>assessment of the consumer’s </a:t>
            </a:r>
            <a:r>
              <a:rPr lang="en-US" i="1" dirty="0" smtClean="0"/>
              <a:t>job status, education, parenting, mental </a:t>
            </a:r>
            <a:r>
              <a:rPr lang="en-US" i="1" dirty="0"/>
              <a:t>status and psychological functioning.]</a:t>
            </a:r>
          </a:p>
          <a:p>
            <a:pPr>
              <a:lnSpc>
                <a:spcPct val="90000"/>
              </a:lnSpc>
            </a:pPr>
            <a:r>
              <a:rPr lang="en-US" b="1" dirty="0"/>
              <a:t>P = Plan</a:t>
            </a:r>
            <a:r>
              <a:rPr lang="en-US" i="1" dirty="0"/>
              <a:t>  [Plan for future treatment as it relates to progress noted and updating of the treatment plan.]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1417F45C-0000-437A-A805-7E463C237633}" type="slidenum">
              <a:rPr lang="en-US"/>
              <a:pPr/>
              <a:t>28</a:t>
            </a:fld>
            <a:endParaRPr lang="en-US"/>
          </a:p>
        </p:txBody>
      </p:sp>
      <p:sp>
        <p:nvSpPr>
          <p:cNvPr id="320514" name="Rectangle 2"/>
          <p:cNvSpPr>
            <a:spLocks noGrp="1" noChangeArrowheads="1"/>
          </p:cNvSpPr>
          <p:nvPr>
            <p:ph type="title"/>
          </p:nvPr>
        </p:nvSpPr>
        <p:spPr>
          <a:xfrm>
            <a:off x="152400" y="381000"/>
            <a:ext cx="8229600" cy="639763"/>
          </a:xfrm>
        </p:spPr>
        <p:txBody>
          <a:bodyPr/>
          <a:lstStyle/>
          <a:p>
            <a:pPr>
              <a:buNone/>
            </a:pPr>
            <a:r>
              <a:rPr lang="en-US" dirty="0"/>
              <a:t>Example D.A.P. Note</a:t>
            </a:r>
          </a:p>
        </p:txBody>
      </p:sp>
      <p:sp>
        <p:nvSpPr>
          <p:cNvPr id="320515" name="Rectangle 3"/>
          <p:cNvSpPr>
            <a:spLocks noGrp="1" noChangeArrowheads="1"/>
          </p:cNvSpPr>
          <p:nvPr>
            <p:ph type="body" idx="1"/>
          </p:nvPr>
        </p:nvSpPr>
        <p:spPr>
          <a:xfrm>
            <a:off x="381000" y="1219200"/>
            <a:ext cx="8534400" cy="5059364"/>
          </a:xfrm>
        </p:spPr>
        <p:txBody>
          <a:bodyPr/>
          <a:lstStyle/>
          <a:p>
            <a:pPr>
              <a:lnSpc>
                <a:spcPct val="80000"/>
              </a:lnSpc>
            </a:pPr>
            <a:r>
              <a:rPr lang="en-US" sz="2000" b="1" dirty="0"/>
              <a:t>Consumer </a:t>
            </a:r>
            <a:r>
              <a:rPr lang="en-US" sz="2000" b="1" dirty="0" smtClean="0"/>
              <a:t>Name</a:t>
            </a:r>
            <a:r>
              <a:rPr lang="en-US" sz="2000" dirty="0" smtClean="0"/>
              <a:t>:      Clark Kent</a:t>
            </a:r>
            <a:endParaRPr lang="en-US" sz="2000" dirty="0"/>
          </a:p>
          <a:p>
            <a:pPr>
              <a:lnSpc>
                <a:spcPct val="80000"/>
              </a:lnSpc>
            </a:pPr>
            <a:r>
              <a:rPr lang="en-US" sz="2000" b="1" dirty="0"/>
              <a:t>Date:</a:t>
            </a:r>
            <a:r>
              <a:rPr lang="en-US" sz="2000" dirty="0"/>
              <a:t>		</a:t>
            </a:r>
            <a:r>
              <a:rPr lang="en-US" sz="2000" dirty="0" smtClean="0"/>
              <a:t>             February </a:t>
            </a:r>
            <a:r>
              <a:rPr lang="en-US" sz="2000" dirty="0"/>
              <a:t>03, 2005</a:t>
            </a:r>
          </a:p>
          <a:p>
            <a:pPr>
              <a:lnSpc>
                <a:spcPct val="80000"/>
              </a:lnSpc>
            </a:pPr>
            <a:r>
              <a:rPr lang="en-US" sz="2000" b="1" dirty="0"/>
              <a:t>Time in Group:</a:t>
            </a:r>
            <a:r>
              <a:rPr lang="en-US" sz="2000" dirty="0"/>
              <a:t>	1 hour</a:t>
            </a:r>
          </a:p>
          <a:p>
            <a:pPr>
              <a:lnSpc>
                <a:spcPct val="80000"/>
              </a:lnSpc>
            </a:pPr>
            <a:r>
              <a:rPr lang="en-US" sz="2000" b="1" dirty="0"/>
              <a:t>(D)</a:t>
            </a:r>
            <a:r>
              <a:rPr lang="en-US" sz="2000" dirty="0"/>
              <a:t>	Client attended and took part in group today, second day in group.  Client reports fear of losing his wife and job if he does not get sober.  Reported also fear that he will be unable to remain sober.  He reports 4 days sobriety.</a:t>
            </a:r>
          </a:p>
          <a:p>
            <a:pPr>
              <a:lnSpc>
                <a:spcPct val="80000"/>
              </a:lnSpc>
            </a:pPr>
            <a:r>
              <a:rPr lang="en-US" sz="2000" b="1" dirty="0"/>
              <a:t>(A)</a:t>
            </a:r>
            <a:r>
              <a:rPr lang="en-US" sz="2000" dirty="0"/>
              <a:t>	Client’s mental and psychological functioning were appropriate, no suicidal or homicidal ideation, per client.  Affect and mood sad and depressed, sometimes tearful.  Participation in group was active and appropriate.</a:t>
            </a:r>
          </a:p>
          <a:p>
            <a:pPr>
              <a:lnSpc>
                <a:spcPct val="80000"/>
              </a:lnSpc>
            </a:pPr>
            <a:r>
              <a:rPr lang="en-US" sz="2000" b="1" dirty="0"/>
              <a:t>(P)	Plan:  </a:t>
            </a:r>
            <a:r>
              <a:rPr lang="en-US" sz="2000" dirty="0"/>
              <a:t>Only client’s second day in treatment, continue with current plan.</a:t>
            </a:r>
          </a:p>
          <a:p>
            <a:pPr>
              <a:lnSpc>
                <a:spcPct val="80000"/>
              </a:lnSpc>
              <a:buFontTx/>
              <a:buNone/>
            </a:pPr>
            <a:r>
              <a:rPr lang="en-US" sz="2000" dirty="0"/>
              <a:t>	</a:t>
            </a:r>
            <a:r>
              <a:rPr lang="en-US" sz="2800" dirty="0" smtClean="0">
                <a:latin typeface="Script MT Bold" pitchFamily="66" charset="0"/>
              </a:rPr>
              <a:t>Cinderella Jackson</a:t>
            </a:r>
            <a:endParaRPr lang="en-US" sz="2800" dirty="0">
              <a:latin typeface="Script MT Bold" pitchFamily="66" charset="0"/>
            </a:endParaRPr>
          </a:p>
          <a:p>
            <a:pPr>
              <a:lnSpc>
                <a:spcPct val="80000"/>
              </a:lnSpc>
              <a:buFontTx/>
              <a:buNone/>
            </a:pPr>
            <a:r>
              <a:rPr lang="en-US" sz="2000" dirty="0"/>
              <a:t>	</a:t>
            </a:r>
            <a:r>
              <a:rPr lang="en-US" sz="2000" dirty="0" smtClean="0"/>
              <a:t>Cinderella Jackson, Certified Case Manager (CCM)/CAS II</a:t>
            </a:r>
            <a:endParaRPr lang="en-US" sz="20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03D7E96D-AA31-490B-BF6B-A9FDB1C3CE25}" type="slidenum">
              <a:rPr lang="en-US"/>
              <a:pPr/>
              <a:t>29</a:t>
            </a:fld>
            <a:endParaRPr lang="en-US"/>
          </a:p>
        </p:txBody>
      </p:sp>
      <p:sp>
        <p:nvSpPr>
          <p:cNvPr id="321538" name="Rectangle 2"/>
          <p:cNvSpPr>
            <a:spLocks noGrp="1" noChangeArrowheads="1"/>
          </p:cNvSpPr>
          <p:nvPr>
            <p:ph type="title"/>
          </p:nvPr>
        </p:nvSpPr>
        <p:spPr>
          <a:xfrm>
            <a:off x="0" y="381000"/>
            <a:ext cx="8229600" cy="639763"/>
          </a:xfrm>
        </p:spPr>
        <p:txBody>
          <a:bodyPr/>
          <a:lstStyle/>
          <a:p>
            <a:pPr>
              <a:buNone/>
            </a:pPr>
            <a:r>
              <a:rPr lang="en-US" u="sng" dirty="0"/>
              <a:t>Gillman HIPAA Progress Note</a:t>
            </a:r>
          </a:p>
        </p:txBody>
      </p:sp>
      <p:sp>
        <p:nvSpPr>
          <p:cNvPr id="321539" name="Rectangle 3"/>
          <p:cNvSpPr>
            <a:spLocks noGrp="1" noChangeArrowheads="1"/>
          </p:cNvSpPr>
          <p:nvPr>
            <p:ph type="body" idx="1"/>
          </p:nvPr>
        </p:nvSpPr>
        <p:spPr>
          <a:xfrm>
            <a:off x="381000" y="1295400"/>
            <a:ext cx="8229600" cy="5059364"/>
          </a:xfrm>
        </p:spPr>
        <p:txBody>
          <a:bodyPr/>
          <a:lstStyle/>
          <a:p>
            <a:pPr>
              <a:lnSpc>
                <a:spcPct val="80000"/>
              </a:lnSpc>
            </a:pPr>
            <a:r>
              <a:rPr lang="en-US" sz="2000" dirty="0"/>
              <a:t>This is a new system used to document behavioral therapy notes created by Peter B. Gillman, PhD, in response to the HIPAA regulations around psychotherapy notes</a:t>
            </a:r>
            <a:r>
              <a:rPr lang="en-US" sz="2000" dirty="0" smtClean="0"/>
              <a:t>.</a:t>
            </a:r>
          </a:p>
          <a:p>
            <a:pPr>
              <a:lnSpc>
                <a:spcPct val="80000"/>
              </a:lnSpc>
            </a:pPr>
            <a:endParaRPr lang="en-US" sz="2000" dirty="0"/>
          </a:p>
          <a:p>
            <a:pPr>
              <a:lnSpc>
                <a:spcPct val="80000"/>
              </a:lnSpc>
            </a:pPr>
            <a:r>
              <a:rPr lang="en-US" sz="2000" b="1" dirty="0"/>
              <a:t>The Gillman HIPAA Progress Note contains the following elements:</a:t>
            </a:r>
          </a:p>
          <a:p>
            <a:pPr lvl="1">
              <a:lnSpc>
                <a:spcPct val="80000"/>
              </a:lnSpc>
            </a:pPr>
            <a:r>
              <a:rPr lang="en-US" sz="2000" b="1" dirty="0"/>
              <a:t>Counseling session start and stop time</a:t>
            </a:r>
          </a:p>
          <a:p>
            <a:pPr lvl="1">
              <a:lnSpc>
                <a:spcPct val="80000"/>
              </a:lnSpc>
            </a:pPr>
            <a:r>
              <a:rPr lang="en-US" sz="2000" b="1" dirty="0"/>
              <a:t>Modalities of treatment furnished</a:t>
            </a:r>
          </a:p>
          <a:p>
            <a:pPr lvl="1">
              <a:lnSpc>
                <a:spcPct val="80000"/>
              </a:lnSpc>
            </a:pPr>
            <a:r>
              <a:rPr lang="en-US" sz="2000" b="1" dirty="0"/>
              <a:t>Frequency of modalities furnished</a:t>
            </a:r>
          </a:p>
          <a:p>
            <a:pPr lvl="1">
              <a:lnSpc>
                <a:spcPct val="80000"/>
              </a:lnSpc>
            </a:pPr>
            <a:r>
              <a:rPr lang="en-US" sz="2000" b="1" dirty="0"/>
              <a:t>Medication prescription and monitoring</a:t>
            </a:r>
          </a:p>
          <a:p>
            <a:pPr lvl="1">
              <a:lnSpc>
                <a:spcPct val="80000"/>
              </a:lnSpc>
            </a:pPr>
            <a:r>
              <a:rPr lang="en-US" sz="2000" b="1" dirty="0"/>
              <a:t>Results of any clinical tests or assessments</a:t>
            </a:r>
          </a:p>
          <a:p>
            <a:pPr lvl="1">
              <a:lnSpc>
                <a:spcPct val="80000"/>
              </a:lnSpc>
            </a:pPr>
            <a:r>
              <a:rPr lang="en-US" sz="2000" b="1" dirty="0"/>
              <a:t>Summary of Symptoms</a:t>
            </a:r>
          </a:p>
          <a:p>
            <a:pPr lvl="1">
              <a:lnSpc>
                <a:spcPct val="80000"/>
              </a:lnSpc>
            </a:pPr>
            <a:r>
              <a:rPr lang="en-US" sz="2000" b="1" dirty="0"/>
              <a:t>Summary of Functional Status</a:t>
            </a:r>
          </a:p>
          <a:p>
            <a:pPr lvl="1">
              <a:lnSpc>
                <a:spcPct val="80000"/>
              </a:lnSpc>
            </a:pPr>
            <a:r>
              <a:rPr lang="en-US" sz="2000" b="1" dirty="0"/>
              <a:t>Summary of Progress</a:t>
            </a:r>
          </a:p>
          <a:p>
            <a:pPr lvl="1">
              <a:lnSpc>
                <a:spcPct val="80000"/>
              </a:lnSpc>
            </a:pPr>
            <a:r>
              <a:rPr lang="en-US" sz="2000" b="1" dirty="0"/>
              <a:t>Summary of Diagnosis</a:t>
            </a:r>
          </a:p>
          <a:p>
            <a:pPr lvl="1">
              <a:lnSpc>
                <a:spcPct val="80000"/>
              </a:lnSpc>
            </a:pPr>
            <a:r>
              <a:rPr lang="en-US" sz="2000" b="1" dirty="0"/>
              <a:t>Summary of Treatment Plan</a:t>
            </a:r>
          </a:p>
          <a:p>
            <a:pPr lvl="1">
              <a:lnSpc>
                <a:spcPct val="80000"/>
              </a:lnSpc>
            </a:pPr>
            <a:r>
              <a:rPr lang="en-US" sz="2000" b="1" dirty="0" smtClean="0"/>
              <a:t>Summary of Progress</a:t>
            </a:r>
            <a:endParaRPr lang="en-US" sz="2000" b="1" dirty="0"/>
          </a:p>
        </p:txBody>
      </p:sp>
      <p:sp>
        <p:nvSpPr>
          <p:cNvPr id="9" name="Rectangle 8"/>
          <p:cNvSpPr/>
          <p:nvPr/>
        </p:nvSpPr>
        <p:spPr>
          <a:xfrm>
            <a:off x="4495800" y="6248400"/>
            <a:ext cx="1659429" cy="369332"/>
          </a:xfrm>
          <a:prstGeom prst="rect">
            <a:avLst/>
          </a:prstGeom>
        </p:spPr>
        <p:txBody>
          <a:bodyPr wrap="none">
            <a:spAutoFit/>
          </a:bodyPr>
          <a:lstStyle/>
          <a:p>
            <a:pPr>
              <a:spcBef>
                <a:spcPct val="50000"/>
              </a:spcBef>
            </a:pPr>
            <a:r>
              <a:rPr lang="en-US" dirty="0" smtClean="0"/>
              <a:t>(Gillman., 50)</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a:t>Training Objective</a:t>
            </a:r>
          </a:p>
        </p:txBody>
      </p:sp>
      <p:sp>
        <p:nvSpPr>
          <p:cNvPr id="88067" name="Rectangle 3"/>
          <p:cNvSpPr>
            <a:spLocks noGrp="1" noChangeArrowheads="1"/>
          </p:cNvSpPr>
          <p:nvPr>
            <p:ph type="body" idx="1"/>
          </p:nvPr>
        </p:nvSpPr>
        <p:spPr/>
        <p:txBody>
          <a:bodyPr/>
          <a:lstStyle/>
          <a:p>
            <a:pPr algn="ctr">
              <a:buFontTx/>
              <a:buNone/>
            </a:pPr>
            <a:r>
              <a:rPr lang="en-US" dirty="0">
                <a:latin typeface="Lucida Sans" pitchFamily="34" charset="0"/>
              </a:rPr>
              <a:t>	Teach participants about core competencies that will enable clergy and other pastoral ministers to practice new science in addiction and alcohol treatment and to encourage faith communities in LAC to become users of SAMHSA TAPs and TIPs.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19139A3F-EF0F-4149-BF7A-BAAAA084E9FA}" type="slidenum">
              <a:rPr lang="en-US"/>
              <a:pPr/>
              <a:t>30</a:t>
            </a:fld>
            <a:endParaRPr lang="en-US"/>
          </a:p>
        </p:txBody>
      </p:sp>
      <p:sp>
        <p:nvSpPr>
          <p:cNvPr id="326659" name="Rectangle 3"/>
          <p:cNvSpPr>
            <a:spLocks noGrp="1" noChangeArrowheads="1"/>
          </p:cNvSpPr>
          <p:nvPr>
            <p:ph type="body" idx="1"/>
          </p:nvPr>
        </p:nvSpPr>
        <p:spPr>
          <a:xfrm>
            <a:off x="533400" y="1600200"/>
            <a:ext cx="7924800" cy="4602164"/>
          </a:xfrm>
        </p:spPr>
        <p:txBody>
          <a:bodyPr/>
          <a:lstStyle/>
          <a:p>
            <a:r>
              <a:rPr lang="en-US" sz="2400" dirty="0"/>
              <a:t>Use the following questions to obtain the information you need to complete this type of progress note</a:t>
            </a:r>
            <a:r>
              <a:rPr lang="en-US" sz="2400" dirty="0" smtClean="0"/>
              <a:t>:</a:t>
            </a:r>
          </a:p>
          <a:p>
            <a:endParaRPr lang="en-US" sz="2400" dirty="0"/>
          </a:p>
          <a:p>
            <a:pPr lvl="1"/>
            <a:r>
              <a:rPr lang="en-US" sz="2400" dirty="0"/>
              <a:t>What symptoms did my client bring to me today?</a:t>
            </a:r>
          </a:p>
          <a:p>
            <a:pPr lvl="1"/>
            <a:r>
              <a:rPr lang="en-US" sz="2400" dirty="0"/>
              <a:t>What is the impact on their functional status?</a:t>
            </a:r>
          </a:p>
          <a:p>
            <a:pPr lvl="1"/>
            <a:r>
              <a:rPr lang="en-US" sz="2400" dirty="0"/>
              <a:t>What progress did the client make since the last session?</a:t>
            </a:r>
          </a:p>
          <a:p>
            <a:pPr lvl="1"/>
            <a:r>
              <a:rPr lang="en-US" sz="2400" dirty="0"/>
              <a:t>How does this change my diagnostic thinking?</a:t>
            </a:r>
          </a:p>
          <a:p>
            <a:pPr lvl="1"/>
            <a:r>
              <a:rPr lang="en-US" sz="2400" dirty="0"/>
              <a:t>What is my treatment plan and recommendation for the next treatment period?</a:t>
            </a:r>
          </a:p>
          <a:p>
            <a:pPr lvl="1"/>
            <a:r>
              <a:rPr lang="en-US" sz="2400" dirty="0"/>
              <a:t>What is the prognosis for this period of time?</a:t>
            </a:r>
          </a:p>
        </p:txBody>
      </p:sp>
      <p:sp>
        <p:nvSpPr>
          <p:cNvPr id="326660" name="Rectangle 4"/>
          <p:cNvSpPr>
            <a:spLocks noGrp="1" noChangeArrowheads="1"/>
          </p:cNvSpPr>
          <p:nvPr>
            <p:ph type="title"/>
          </p:nvPr>
        </p:nvSpPr>
        <p:spPr>
          <a:noFill/>
          <a:ln/>
        </p:spPr>
        <p:txBody>
          <a:bodyPr/>
          <a:lstStyle/>
          <a:p>
            <a:pPr>
              <a:buNone/>
            </a:pPr>
            <a:r>
              <a:rPr lang="en-US" sz="2800" u="sng" dirty="0"/>
              <a:t>Gillman HIPAA Progress Note</a:t>
            </a:r>
          </a:p>
        </p:txBody>
      </p:sp>
      <p:sp>
        <p:nvSpPr>
          <p:cNvPr id="9" name="Rectangle 8"/>
          <p:cNvSpPr/>
          <p:nvPr/>
        </p:nvSpPr>
        <p:spPr>
          <a:xfrm>
            <a:off x="6400800" y="6172200"/>
            <a:ext cx="1659429" cy="369332"/>
          </a:xfrm>
          <a:prstGeom prst="rect">
            <a:avLst/>
          </a:prstGeom>
        </p:spPr>
        <p:txBody>
          <a:bodyPr wrap="square">
            <a:spAutoFit/>
          </a:bodyPr>
          <a:lstStyle/>
          <a:p>
            <a:pPr>
              <a:spcBef>
                <a:spcPct val="50000"/>
              </a:spcBef>
            </a:pPr>
            <a:r>
              <a:rPr lang="en-US" dirty="0" smtClean="0"/>
              <a:t>(Gillman., 50)</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718300" y="6248400"/>
            <a:ext cx="1905000" cy="457200"/>
          </a:xfrm>
          <a:prstGeom prst="rect">
            <a:avLst/>
          </a:prstGeom>
        </p:spPr>
        <p:txBody>
          <a:bodyPr/>
          <a:lstStyle/>
          <a:p>
            <a:fld id="{4819AB35-02AD-451F-A454-25F4FB737CB6}" type="slidenum">
              <a:rPr lang="en-US"/>
              <a:pPr/>
              <a:t>31</a:t>
            </a:fld>
            <a:endParaRPr lang="en-US"/>
          </a:p>
        </p:txBody>
      </p:sp>
      <p:sp>
        <p:nvSpPr>
          <p:cNvPr id="327682" name="Rectangle 2"/>
          <p:cNvSpPr>
            <a:spLocks noGrp="1" noChangeArrowheads="1"/>
          </p:cNvSpPr>
          <p:nvPr>
            <p:ph type="title"/>
          </p:nvPr>
        </p:nvSpPr>
        <p:spPr>
          <a:xfrm>
            <a:off x="228600" y="304800"/>
            <a:ext cx="8382000" cy="639763"/>
          </a:xfrm>
        </p:spPr>
        <p:txBody>
          <a:bodyPr/>
          <a:lstStyle/>
          <a:p>
            <a:pPr>
              <a:buNone/>
            </a:pPr>
            <a:r>
              <a:rPr lang="en-US" sz="3200" dirty="0"/>
              <a:t>What makes the Gillman HIPAA Note superior to the SOAP or </a:t>
            </a:r>
            <a:r>
              <a:rPr lang="en-US" sz="3200" dirty="0" smtClean="0"/>
              <a:t>DAP</a:t>
            </a:r>
            <a:endParaRPr lang="en-US" sz="3200" dirty="0"/>
          </a:p>
        </p:txBody>
      </p:sp>
      <p:sp>
        <p:nvSpPr>
          <p:cNvPr id="327683" name="Rectangle 3"/>
          <p:cNvSpPr>
            <a:spLocks noGrp="1" noChangeArrowheads="1"/>
          </p:cNvSpPr>
          <p:nvPr>
            <p:ph type="body" idx="1"/>
          </p:nvPr>
        </p:nvSpPr>
        <p:spPr>
          <a:xfrm>
            <a:off x="533400" y="1219200"/>
            <a:ext cx="8153400" cy="4953000"/>
          </a:xfrm>
        </p:spPr>
        <p:txBody>
          <a:bodyPr/>
          <a:lstStyle/>
          <a:p>
            <a:pPr marL="457200" indent="-457200">
              <a:lnSpc>
                <a:spcPct val="80000"/>
              </a:lnSpc>
              <a:buFont typeface="+mj-lt"/>
              <a:buAutoNum type="arabicPeriod"/>
            </a:pPr>
            <a:r>
              <a:rPr lang="en-US" sz="2400" dirty="0"/>
              <a:t>It requires the clinician to think in more behavioral terms.</a:t>
            </a:r>
          </a:p>
          <a:p>
            <a:pPr marL="457200" indent="-457200">
              <a:lnSpc>
                <a:spcPct val="80000"/>
              </a:lnSpc>
              <a:buFont typeface="+mj-lt"/>
              <a:buAutoNum type="arabicPeriod"/>
            </a:pPr>
            <a:r>
              <a:rPr lang="en-US" sz="2400" dirty="0"/>
              <a:t>It requires the clinician to focus on presenting </a:t>
            </a:r>
            <a:r>
              <a:rPr lang="en-US" sz="2400" dirty="0" smtClean="0"/>
              <a:t>symptoms/indicators/barriers.</a:t>
            </a:r>
            <a:endParaRPr lang="en-US" sz="2400" dirty="0"/>
          </a:p>
          <a:p>
            <a:pPr marL="457200" indent="-457200">
              <a:lnSpc>
                <a:spcPct val="80000"/>
              </a:lnSpc>
              <a:buFont typeface="+mj-lt"/>
              <a:buAutoNum type="arabicPeriod"/>
            </a:pPr>
            <a:r>
              <a:rPr lang="en-US" sz="2400" dirty="0"/>
              <a:t>It requires the clinician to think about functional environments that the consumer finds more meaningful to express their psychopathology.</a:t>
            </a:r>
          </a:p>
          <a:p>
            <a:pPr marL="457200" indent="-457200">
              <a:lnSpc>
                <a:spcPct val="80000"/>
              </a:lnSpc>
              <a:buFont typeface="+mj-lt"/>
              <a:buAutoNum type="arabicPeriod"/>
            </a:pPr>
            <a:r>
              <a:rPr lang="en-US" sz="2400" dirty="0"/>
              <a:t>It requires the clinician to think about the progress made since the last session.</a:t>
            </a:r>
          </a:p>
          <a:p>
            <a:pPr marL="457200" indent="-457200">
              <a:lnSpc>
                <a:spcPct val="80000"/>
              </a:lnSpc>
              <a:buFont typeface="+mj-lt"/>
              <a:buAutoNum type="arabicPeriod"/>
            </a:pPr>
            <a:r>
              <a:rPr lang="en-US" sz="2400" dirty="0"/>
              <a:t>It requires the clinician to think about how the above data might change their diagnostic thinking.</a:t>
            </a:r>
          </a:p>
          <a:p>
            <a:pPr marL="457200" indent="-457200">
              <a:lnSpc>
                <a:spcPct val="80000"/>
              </a:lnSpc>
              <a:buFont typeface="+mj-lt"/>
              <a:buAutoNum type="arabicPeriod"/>
            </a:pPr>
            <a:r>
              <a:rPr lang="en-US" sz="2400" dirty="0"/>
              <a:t>It requires the clinician to think about changes to their treatment plan and recommendations.</a:t>
            </a:r>
          </a:p>
          <a:p>
            <a:pPr marL="457200" indent="-457200">
              <a:lnSpc>
                <a:spcPct val="80000"/>
              </a:lnSpc>
              <a:buFont typeface="+mj-lt"/>
              <a:buAutoNum type="arabicPeriod"/>
            </a:pPr>
            <a:r>
              <a:rPr lang="en-US" sz="2400" dirty="0"/>
              <a:t>It requires the clinician to think about the prognosis until the next treatment session.</a:t>
            </a:r>
          </a:p>
        </p:txBody>
      </p:sp>
      <p:sp>
        <p:nvSpPr>
          <p:cNvPr id="327684" name="Text Box 4"/>
          <p:cNvSpPr txBox="1">
            <a:spLocks noChangeArrowheads="1"/>
          </p:cNvSpPr>
          <p:nvPr/>
        </p:nvSpPr>
        <p:spPr bwMode="auto">
          <a:xfrm>
            <a:off x="6705600" y="6019800"/>
            <a:ext cx="1752600" cy="366713"/>
          </a:xfrm>
          <a:prstGeom prst="rect">
            <a:avLst/>
          </a:prstGeom>
          <a:noFill/>
          <a:ln w="9525">
            <a:noFill/>
            <a:miter lim="800000"/>
            <a:headEnd/>
            <a:tailEnd/>
          </a:ln>
          <a:effectLst/>
        </p:spPr>
        <p:txBody>
          <a:bodyPr>
            <a:spAutoFit/>
          </a:bodyPr>
          <a:lstStyle/>
          <a:p>
            <a:pPr>
              <a:spcBef>
                <a:spcPct val="50000"/>
              </a:spcBef>
            </a:pPr>
            <a:r>
              <a:rPr lang="en-US" dirty="0"/>
              <a:t>(Gillman., 50)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dissolve">
                                      <p:cBhvr>
                                        <p:cTn id="7" dur="500"/>
                                        <p:tgtEl>
                                          <p:spTgt spid="3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538F4F3A-9643-4762-A7D6-4625395292E5}" type="slidenum">
              <a:rPr lang="en-US"/>
              <a:pPr/>
              <a:t>32</a:t>
            </a:fld>
            <a:endParaRPr lang="en-US"/>
          </a:p>
        </p:txBody>
      </p:sp>
      <p:sp>
        <p:nvSpPr>
          <p:cNvPr id="372738" name="Rectangle 2"/>
          <p:cNvSpPr>
            <a:spLocks noGrp="1" noChangeArrowheads="1"/>
          </p:cNvSpPr>
          <p:nvPr>
            <p:ph type="title"/>
          </p:nvPr>
        </p:nvSpPr>
        <p:spPr>
          <a:xfrm>
            <a:off x="533400" y="609600"/>
            <a:ext cx="8077200" cy="639763"/>
          </a:xfrm>
        </p:spPr>
        <p:txBody>
          <a:bodyPr/>
          <a:lstStyle/>
          <a:p>
            <a:pPr>
              <a:buNone/>
            </a:pPr>
            <a:r>
              <a:rPr lang="en-US" sz="2600" dirty="0"/>
              <a:t>Progress Note Test </a:t>
            </a:r>
            <a:r>
              <a:rPr lang="en-US" sz="2600" dirty="0" smtClean="0"/>
              <a:t>Questions/Discussions:</a:t>
            </a:r>
            <a:r>
              <a:rPr lang="en-US" sz="2600" dirty="0"/>
              <a:t/>
            </a:r>
            <a:br>
              <a:rPr lang="en-US" sz="2600" dirty="0"/>
            </a:br>
            <a:endParaRPr lang="en-US" sz="2000" dirty="0">
              <a:solidFill>
                <a:schemeClr val="tx2"/>
              </a:solidFill>
            </a:endParaRPr>
          </a:p>
        </p:txBody>
      </p:sp>
      <p:sp>
        <p:nvSpPr>
          <p:cNvPr id="372739" name="Rectangle 3"/>
          <p:cNvSpPr>
            <a:spLocks noGrp="1" noChangeArrowheads="1"/>
          </p:cNvSpPr>
          <p:nvPr>
            <p:ph type="body" idx="1"/>
          </p:nvPr>
        </p:nvSpPr>
        <p:spPr>
          <a:xfrm>
            <a:off x="685800" y="1295400"/>
            <a:ext cx="7848600" cy="4953000"/>
          </a:xfrm>
        </p:spPr>
        <p:txBody>
          <a:bodyPr/>
          <a:lstStyle/>
          <a:p>
            <a:pPr marL="609600" indent="-609600">
              <a:lnSpc>
                <a:spcPct val="80000"/>
              </a:lnSpc>
              <a:buNone/>
            </a:pPr>
            <a:r>
              <a:rPr lang="en-US" sz="1700" b="1" dirty="0">
                <a:solidFill>
                  <a:srgbClr val="3333FF"/>
                </a:solidFill>
              </a:rPr>
              <a:t>Which of the following is </a:t>
            </a:r>
            <a:r>
              <a:rPr lang="en-US" sz="1700" b="1" dirty="0" smtClean="0">
                <a:solidFill>
                  <a:srgbClr val="3333FF"/>
                </a:solidFill>
              </a:rPr>
              <a:t>an </a:t>
            </a:r>
            <a:r>
              <a:rPr lang="en-US" sz="1700" b="1" dirty="0">
                <a:solidFill>
                  <a:srgbClr val="3333FF"/>
                </a:solidFill>
              </a:rPr>
              <a:t>indication for a progress note?</a:t>
            </a:r>
          </a:p>
          <a:p>
            <a:pPr marL="1276350" lvl="1" indent="-533400">
              <a:lnSpc>
                <a:spcPct val="80000"/>
              </a:lnSpc>
              <a:buFontTx/>
              <a:buAutoNum type="alphaUcPeriod"/>
            </a:pPr>
            <a:r>
              <a:rPr lang="en-US" sz="1700" dirty="0">
                <a:solidFill>
                  <a:srgbClr val="3333FF"/>
                </a:solidFill>
              </a:rPr>
              <a:t>Following each clinical session</a:t>
            </a:r>
          </a:p>
          <a:p>
            <a:pPr marL="1276350" lvl="1" indent="-533400">
              <a:lnSpc>
                <a:spcPct val="80000"/>
              </a:lnSpc>
              <a:buFontTx/>
              <a:buAutoNum type="alphaUcPeriod"/>
            </a:pPr>
            <a:r>
              <a:rPr lang="en-US" sz="1700" dirty="0">
                <a:solidFill>
                  <a:srgbClr val="3333FF"/>
                </a:solidFill>
              </a:rPr>
              <a:t>Each day that the consumer is present in a residential or </a:t>
            </a:r>
            <a:r>
              <a:rPr lang="en-US" sz="1700" dirty="0" err="1">
                <a:solidFill>
                  <a:srgbClr val="3333FF"/>
                </a:solidFill>
              </a:rPr>
              <a:t>detox</a:t>
            </a:r>
            <a:r>
              <a:rPr lang="en-US" sz="1700" dirty="0">
                <a:solidFill>
                  <a:srgbClr val="3333FF"/>
                </a:solidFill>
              </a:rPr>
              <a:t> program</a:t>
            </a:r>
          </a:p>
          <a:p>
            <a:pPr marL="1276350" lvl="1" indent="-533400">
              <a:lnSpc>
                <a:spcPct val="80000"/>
              </a:lnSpc>
              <a:buFontTx/>
              <a:buAutoNum type="alphaUcPeriod"/>
            </a:pPr>
            <a:r>
              <a:rPr lang="en-US" sz="1700" dirty="0">
                <a:solidFill>
                  <a:srgbClr val="3333FF"/>
                </a:solidFill>
              </a:rPr>
              <a:t>Each time a consumer is redirected when displaying negative feelings</a:t>
            </a:r>
          </a:p>
          <a:p>
            <a:pPr marL="1276350" lvl="1" indent="-533400">
              <a:lnSpc>
                <a:spcPct val="80000"/>
              </a:lnSpc>
              <a:buFontTx/>
              <a:buAutoNum type="alphaUcPeriod"/>
            </a:pPr>
            <a:r>
              <a:rPr lang="en-US" sz="1700" dirty="0">
                <a:solidFill>
                  <a:srgbClr val="3333FF"/>
                </a:solidFill>
              </a:rPr>
              <a:t>At the time of discharge</a:t>
            </a:r>
          </a:p>
          <a:p>
            <a:pPr marL="1276350" lvl="1" indent="-533400">
              <a:lnSpc>
                <a:spcPct val="80000"/>
              </a:lnSpc>
              <a:buFontTx/>
              <a:buAutoNum type="alphaUcPeriod"/>
            </a:pPr>
            <a:r>
              <a:rPr lang="en-US" sz="1700" dirty="0">
                <a:solidFill>
                  <a:srgbClr val="3333FF"/>
                </a:solidFill>
              </a:rPr>
              <a:t>All of the above</a:t>
            </a:r>
          </a:p>
          <a:p>
            <a:pPr marL="1276350" lvl="1" indent="-533400">
              <a:lnSpc>
                <a:spcPct val="80000"/>
              </a:lnSpc>
              <a:buFontTx/>
              <a:buNone/>
            </a:pPr>
            <a:endParaRPr lang="en-US" sz="1700" dirty="0">
              <a:solidFill>
                <a:srgbClr val="3333FF"/>
              </a:solidFill>
            </a:endParaRPr>
          </a:p>
          <a:p>
            <a:pPr marL="609600" indent="-609600">
              <a:lnSpc>
                <a:spcPct val="80000"/>
              </a:lnSpc>
              <a:buNone/>
            </a:pPr>
            <a:r>
              <a:rPr lang="en-US" sz="1700" b="1" dirty="0">
                <a:solidFill>
                  <a:srgbClr val="3333FF"/>
                </a:solidFill>
              </a:rPr>
              <a:t>Which of the following statements are incorrect?</a:t>
            </a:r>
          </a:p>
          <a:p>
            <a:pPr marL="1276350" lvl="1" indent="-533400">
              <a:lnSpc>
                <a:spcPct val="80000"/>
              </a:lnSpc>
              <a:buFontTx/>
              <a:buAutoNum type="alphaUcPeriod"/>
            </a:pPr>
            <a:r>
              <a:rPr lang="en-US" sz="1700" dirty="0">
                <a:solidFill>
                  <a:srgbClr val="3333FF"/>
                </a:solidFill>
              </a:rPr>
              <a:t>S = Subjective [Therapist’s view of problems or progress noted, use consumer’s own words.]</a:t>
            </a:r>
          </a:p>
          <a:p>
            <a:pPr marL="1276350" lvl="1" indent="-533400">
              <a:lnSpc>
                <a:spcPct val="80000"/>
              </a:lnSpc>
              <a:buFontTx/>
              <a:buAutoNum type="alphaUcPeriod"/>
            </a:pPr>
            <a:r>
              <a:rPr lang="en-US" sz="1700" dirty="0">
                <a:solidFill>
                  <a:srgbClr val="3333FF"/>
                </a:solidFill>
              </a:rPr>
              <a:t>O = Objective [Therapist’s objective observations of the consumers progress.]</a:t>
            </a:r>
          </a:p>
          <a:p>
            <a:pPr marL="1276350" lvl="1" indent="-533400">
              <a:lnSpc>
                <a:spcPct val="80000"/>
              </a:lnSpc>
              <a:buFontTx/>
              <a:buAutoNum type="alphaUcPeriod"/>
            </a:pPr>
            <a:r>
              <a:rPr lang="en-US" sz="1700" dirty="0">
                <a:solidFill>
                  <a:srgbClr val="3333FF"/>
                </a:solidFill>
              </a:rPr>
              <a:t>A = Assessment [Therapist’s assessment of the consumer’s affect, mental status, and psychosocial functioning.]</a:t>
            </a:r>
          </a:p>
          <a:p>
            <a:pPr marL="1276350" lvl="1" indent="-533400">
              <a:lnSpc>
                <a:spcPct val="80000"/>
              </a:lnSpc>
              <a:buFontTx/>
              <a:buAutoNum type="alphaUcPeriod"/>
            </a:pPr>
            <a:r>
              <a:rPr lang="en-US" sz="1700" dirty="0">
                <a:solidFill>
                  <a:srgbClr val="3333FF"/>
                </a:solidFill>
              </a:rPr>
              <a:t>P = Plan [Plan for future treatment as it relates to progress noted.]</a:t>
            </a:r>
          </a:p>
          <a:p>
            <a:pPr marL="1276350" lvl="1" indent="-533400">
              <a:lnSpc>
                <a:spcPct val="80000"/>
              </a:lnSpc>
              <a:buFontTx/>
              <a:buAutoNum type="alphaUcPeriod"/>
            </a:pPr>
            <a:endParaRPr lang="en-US" sz="1700" dirty="0">
              <a:solidFill>
                <a:srgbClr val="008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3FD1112E-F98C-45A5-A3F3-0B3B426FC725}" type="slidenum">
              <a:rPr lang="en-US"/>
              <a:pPr/>
              <a:t>33</a:t>
            </a:fld>
            <a:endParaRPr lang="en-US"/>
          </a:p>
        </p:txBody>
      </p:sp>
      <p:sp>
        <p:nvSpPr>
          <p:cNvPr id="373763" name="Rectangle 3"/>
          <p:cNvSpPr>
            <a:spLocks noGrp="1" noChangeArrowheads="1"/>
          </p:cNvSpPr>
          <p:nvPr>
            <p:ph type="body" idx="1"/>
          </p:nvPr>
        </p:nvSpPr>
        <p:spPr>
          <a:xfrm>
            <a:off x="457200" y="1524000"/>
            <a:ext cx="8153400" cy="4800600"/>
          </a:xfrm>
        </p:spPr>
        <p:txBody>
          <a:bodyPr>
            <a:normAutofit/>
          </a:bodyPr>
          <a:lstStyle/>
          <a:p>
            <a:pPr marL="609600" indent="-609600">
              <a:lnSpc>
                <a:spcPct val="80000"/>
              </a:lnSpc>
              <a:buNone/>
            </a:pPr>
            <a:r>
              <a:rPr lang="en-US" sz="1700" b="1" dirty="0">
                <a:solidFill>
                  <a:srgbClr val="3333FF"/>
                </a:solidFill>
              </a:rPr>
              <a:t>Which of the following is an incorrect example of a DAP progress note entry</a:t>
            </a:r>
            <a:r>
              <a:rPr lang="en-US" sz="1700" b="1" dirty="0" smtClean="0">
                <a:solidFill>
                  <a:srgbClr val="3333FF"/>
                </a:solidFill>
              </a:rPr>
              <a:t>?</a:t>
            </a:r>
          </a:p>
          <a:p>
            <a:pPr marL="609600" indent="-609600">
              <a:lnSpc>
                <a:spcPct val="80000"/>
              </a:lnSpc>
              <a:buNone/>
            </a:pPr>
            <a:endParaRPr lang="en-US" sz="1700" b="1" dirty="0">
              <a:solidFill>
                <a:srgbClr val="3333FF"/>
              </a:solidFill>
            </a:endParaRPr>
          </a:p>
          <a:p>
            <a:pPr marL="1333500" lvl="1" indent="-533400">
              <a:lnSpc>
                <a:spcPct val="80000"/>
              </a:lnSpc>
              <a:buFontTx/>
              <a:buAutoNum type="alphaUcPeriod"/>
            </a:pPr>
            <a:r>
              <a:rPr lang="en-US" sz="1700" dirty="0">
                <a:solidFill>
                  <a:srgbClr val="3333FF"/>
                </a:solidFill>
              </a:rPr>
              <a:t>Client attended and took part in group today, second day in group.  Client reports fear of losing his wife and job if he does not get sober.  Reported also fear that he will be unable to remain sober.  He reports 4 days sobriety.  (D</a:t>
            </a:r>
            <a:r>
              <a:rPr lang="en-US" sz="1700" dirty="0" smtClean="0">
                <a:solidFill>
                  <a:srgbClr val="3333FF"/>
                </a:solidFill>
              </a:rPr>
              <a:t>)</a:t>
            </a:r>
          </a:p>
          <a:p>
            <a:pPr marL="1333500" lvl="1" indent="-533400">
              <a:lnSpc>
                <a:spcPct val="80000"/>
              </a:lnSpc>
              <a:buFontTx/>
              <a:buAutoNum type="alphaUcPeriod"/>
            </a:pPr>
            <a:endParaRPr lang="en-US" sz="1700" dirty="0">
              <a:solidFill>
                <a:srgbClr val="3333FF"/>
              </a:solidFill>
            </a:endParaRPr>
          </a:p>
          <a:p>
            <a:pPr marL="1333500" lvl="1" indent="-533400">
              <a:lnSpc>
                <a:spcPct val="80000"/>
              </a:lnSpc>
              <a:buFontTx/>
              <a:buAutoNum type="alphaUcPeriod"/>
            </a:pPr>
            <a:r>
              <a:rPr lang="en-US" sz="1700" dirty="0">
                <a:solidFill>
                  <a:srgbClr val="3333FF"/>
                </a:solidFill>
              </a:rPr>
              <a:t>Client attended and took part in group today, second day in group.  He reports 4 days sobriety, Affect and mood sad and depressed, sometimes tearful, continue with current plan.  (A</a:t>
            </a:r>
            <a:r>
              <a:rPr lang="en-US" sz="1700" dirty="0" smtClean="0">
                <a:solidFill>
                  <a:srgbClr val="3333FF"/>
                </a:solidFill>
              </a:rPr>
              <a:t>)</a:t>
            </a:r>
          </a:p>
          <a:p>
            <a:pPr marL="1333500" lvl="1" indent="-533400">
              <a:lnSpc>
                <a:spcPct val="80000"/>
              </a:lnSpc>
              <a:buFontTx/>
              <a:buAutoNum type="alphaUcPeriod"/>
            </a:pPr>
            <a:endParaRPr lang="en-US" sz="1700" dirty="0">
              <a:solidFill>
                <a:srgbClr val="3333FF"/>
              </a:solidFill>
            </a:endParaRPr>
          </a:p>
          <a:p>
            <a:pPr marL="1333500" lvl="1" indent="-533400">
              <a:lnSpc>
                <a:spcPct val="80000"/>
              </a:lnSpc>
              <a:buFontTx/>
              <a:buAutoNum type="alphaUcPeriod"/>
            </a:pPr>
            <a:r>
              <a:rPr lang="en-US" sz="1700" dirty="0">
                <a:solidFill>
                  <a:srgbClr val="3333FF"/>
                </a:solidFill>
              </a:rPr>
              <a:t>Client’s mental and psychological functioning were </a:t>
            </a:r>
            <a:r>
              <a:rPr lang="en-US" sz="1700" dirty="0" smtClean="0">
                <a:solidFill>
                  <a:srgbClr val="3333FF"/>
                </a:solidFill>
              </a:rPr>
              <a:t>appropriate</a:t>
            </a:r>
            <a:r>
              <a:rPr lang="en-US" sz="1700" dirty="0">
                <a:solidFill>
                  <a:srgbClr val="3333FF"/>
                </a:solidFill>
              </a:rPr>
              <a:t>, no suicidal or homicidal ideation, per client.  Affect and mood sad and depressed, sometimes tearful.  Participation in group was active and appropriate.  (A</a:t>
            </a:r>
            <a:r>
              <a:rPr lang="en-US" sz="1700" dirty="0" smtClean="0">
                <a:solidFill>
                  <a:srgbClr val="3333FF"/>
                </a:solidFill>
              </a:rPr>
              <a:t>)</a:t>
            </a:r>
          </a:p>
          <a:p>
            <a:pPr marL="1333500" lvl="1" indent="-533400">
              <a:lnSpc>
                <a:spcPct val="80000"/>
              </a:lnSpc>
              <a:buFontTx/>
              <a:buAutoNum type="alphaUcPeriod"/>
            </a:pPr>
            <a:endParaRPr lang="en-US" sz="1700" dirty="0">
              <a:solidFill>
                <a:srgbClr val="3333FF"/>
              </a:solidFill>
            </a:endParaRPr>
          </a:p>
          <a:p>
            <a:pPr marL="1333500" lvl="1" indent="-533400">
              <a:lnSpc>
                <a:spcPct val="80000"/>
              </a:lnSpc>
              <a:buFontTx/>
              <a:buAutoNum type="alphaUcPeriod"/>
            </a:pPr>
            <a:r>
              <a:rPr lang="en-US" sz="1700" dirty="0">
                <a:solidFill>
                  <a:srgbClr val="3333FF"/>
                </a:solidFill>
              </a:rPr>
              <a:t>Plan:  Only client’s second day in treatment, continue with current plan.  (P</a:t>
            </a:r>
            <a:r>
              <a:rPr lang="en-US" sz="1700" dirty="0" smtClean="0">
                <a:solidFill>
                  <a:srgbClr val="3333FF"/>
                </a:solidFill>
              </a:rPr>
              <a:t>)</a:t>
            </a:r>
          </a:p>
          <a:p>
            <a:pPr marL="1333500" lvl="1" indent="-533400">
              <a:lnSpc>
                <a:spcPct val="80000"/>
              </a:lnSpc>
              <a:buNone/>
            </a:pPr>
            <a:endParaRPr lang="en-US" sz="1700" dirty="0">
              <a:solidFill>
                <a:srgbClr val="3333FF"/>
              </a:solidFill>
            </a:endParaRPr>
          </a:p>
          <a:p>
            <a:pPr marL="1333500" lvl="1" indent="-533400">
              <a:lnSpc>
                <a:spcPct val="80000"/>
              </a:lnSpc>
              <a:buFontTx/>
              <a:buAutoNum type="alphaUcPeriod"/>
            </a:pPr>
            <a:r>
              <a:rPr lang="en-US" sz="1700" dirty="0">
                <a:solidFill>
                  <a:srgbClr val="3333FF"/>
                </a:solidFill>
              </a:rPr>
              <a:t>All of the above</a:t>
            </a:r>
          </a:p>
        </p:txBody>
      </p:sp>
      <p:sp>
        <p:nvSpPr>
          <p:cNvPr id="373764" name="Rectangle 4"/>
          <p:cNvSpPr>
            <a:spLocks noGrp="1" noChangeArrowheads="1"/>
          </p:cNvSpPr>
          <p:nvPr>
            <p:ph type="title"/>
          </p:nvPr>
        </p:nvSpPr>
        <p:spPr>
          <a:xfrm>
            <a:off x="228600" y="762000"/>
            <a:ext cx="7924800" cy="639763"/>
          </a:xfrm>
          <a:noFill/>
          <a:ln/>
        </p:spPr>
        <p:txBody>
          <a:bodyPr/>
          <a:lstStyle/>
          <a:p>
            <a:pPr>
              <a:buNone/>
            </a:pPr>
            <a:r>
              <a:rPr lang="en-US" sz="2600" dirty="0"/>
              <a:t>Progress Note Test Questions:</a:t>
            </a:r>
            <a:br>
              <a:rPr lang="en-US" sz="2600" dirty="0"/>
            </a:b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18300" y="6248400"/>
            <a:ext cx="1905000" cy="457200"/>
          </a:xfrm>
          <a:prstGeom prst="rect">
            <a:avLst/>
          </a:prstGeom>
        </p:spPr>
        <p:txBody>
          <a:bodyPr/>
          <a:lstStyle/>
          <a:p>
            <a:fld id="{01E56377-3CA3-4EEB-B433-CA13E267D153}" type="slidenum">
              <a:rPr lang="en-US"/>
              <a:pPr/>
              <a:t>34</a:t>
            </a:fld>
            <a:endParaRPr lang="en-US"/>
          </a:p>
        </p:txBody>
      </p:sp>
      <p:sp>
        <p:nvSpPr>
          <p:cNvPr id="374787" name="Rectangle 3"/>
          <p:cNvSpPr>
            <a:spLocks noGrp="1" noChangeArrowheads="1"/>
          </p:cNvSpPr>
          <p:nvPr>
            <p:ph type="body" idx="1"/>
          </p:nvPr>
        </p:nvSpPr>
        <p:spPr>
          <a:xfrm>
            <a:off x="533400" y="1447800"/>
            <a:ext cx="7696200" cy="5135564"/>
          </a:xfrm>
        </p:spPr>
        <p:txBody>
          <a:bodyPr/>
          <a:lstStyle/>
          <a:p>
            <a:pPr marL="609600" indent="-609600">
              <a:lnSpc>
                <a:spcPct val="80000"/>
              </a:lnSpc>
              <a:buNone/>
            </a:pPr>
            <a:r>
              <a:rPr lang="en-US" sz="1700" b="1" dirty="0">
                <a:solidFill>
                  <a:srgbClr val="3333FF"/>
                </a:solidFill>
              </a:rPr>
              <a:t>Which of the following are elements of the Gillman HIPAA Progress Note?</a:t>
            </a:r>
          </a:p>
          <a:p>
            <a:pPr marL="1257300" lvl="1" indent="-533400">
              <a:lnSpc>
                <a:spcPct val="80000"/>
              </a:lnSpc>
              <a:buFontTx/>
              <a:buAutoNum type="alphaUcPeriod"/>
            </a:pPr>
            <a:r>
              <a:rPr lang="en-US" sz="1700" dirty="0">
                <a:solidFill>
                  <a:srgbClr val="3333FF"/>
                </a:solidFill>
              </a:rPr>
              <a:t>Counseling session start and stop time</a:t>
            </a:r>
          </a:p>
          <a:p>
            <a:pPr marL="1257300" lvl="1" indent="-533400">
              <a:lnSpc>
                <a:spcPct val="80000"/>
              </a:lnSpc>
              <a:buFontTx/>
              <a:buAutoNum type="alphaUcPeriod"/>
            </a:pPr>
            <a:r>
              <a:rPr lang="en-US" sz="1700" dirty="0">
                <a:solidFill>
                  <a:srgbClr val="3333FF"/>
                </a:solidFill>
              </a:rPr>
              <a:t>Modalities of treatment furnished</a:t>
            </a:r>
          </a:p>
          <a:p>
            <a:pPr marL="1257300" lvl="1" indent="-533400">
              <a:lnSpc>
                <a:spcPct val="80000"/>
              </a:lnSpc>
              <a:buFontTx/>
              <a:buAutoNum type="alphaUcPeriod"/>
            </a:pPr>
            <a:r>
              <a:rPr lang="en-US" sz="1700" dirty="0">
                <a:solidFill>
                  <a:srgbClr val="3333FF"/>
                </a:solidFill>
              </a:rPr>
              <a:t>Frequency of modalities furnished</a:t>
            </a:r>
          </a:p>
          <a:p>
            <a:pPr marL="1257300" lvl="1" indent="-533400">
              <a:lnSpc>
                <a:spcPct val="80000"/>
              </a:lnSpc>
              <a:buFontTx/>
              <a:buAutoNum type="alphaUcPeriod"/>
            </a:pPr>
            <a:r>
              <a:rPr lang="en-US" sz="1700" dirty="0">
                <a:solidFill>
                  <a:srgbClr val="3333FF"/>
                </a:solidFill>
              </a:rPr>
              <a:t>Medication prescription and monitoring</a:t>
            </a:r>
          </a:p>
          <a:p>
            <a:pPr marL="1257300" lvl="1" indent="-533400">
              <a:lnSpc>
                <a:spcPct val="80000"/>
              </a:lnSpc>
              <a:buFontTx/>
              <a:buAutoNum type="alphaUcPeriod"/>
            </a:pPr>
            <a:r>
              <a:rPr lang="en-US" sz="1700" dirty="0">
                <a:solidFill>
                  <a:srgbClr val="3333FF"/>
                </a:solidFill>
              </a:rPr>
              <a:t>All of the above</a:t>
            </a:r>
          </a:p>
          <a:p>
            <a:pPr marL="1257300" lvl="1" indent="-533400">
              <a:lnSpc>
                <a:spcPct val="80000"/>
              </a:lnSpc>
              <a:buFontTx/>
              <a:buNone/>
            </a:pPr>
            <a:endParaRPr lang="en-US" sz="1700" dirty="0">
              <a:solidFill>
                <a:srgbClr val="3333FF"/>
              </a:solidFill>
            </a:endParaRPr>
          </a:p>
          <a:p>
            <a:pPr marL="609600" indent="-609600">
              <a:lnSpc>
                <a:spcPct val="80000"/>
              </a:lnSpc>
              <a:buNone/>
            </a:pPr>
            <a:r>
              <a:rPr lang="en-US" sz="1700" b="1" dirty="0">
                <a:solidFill>
                  <a:srgbClr val="3333FF"/>
                </a:solidFill>
              </a:rPr>
              <a:t>Which of the following make the Gillman HIPAA Note superior to the SOAP or DAP note?</a:t>
            </a:r>
          </a:p>
          <a:p>
            <a:pPr marL="1257300" lvl="1" indent="-533400">
              <a:lnSpc>
                <a:spcPct val="80000"/>
              </a:lnSpc>
              <a:buFontTx/>
              <a:buAutoNum type="alphaUcPeriod"/>
            </a:pPr>
            <a:r>
              <a:rPr lang="en-US" sz="1700" dirty="0">
                <a:solidFill>
                  <a:srgbClr val="3333FF"/>
                </a:solidFill>
              </a:rPr>
              <a:t>It requires the clinician to think in more behavioral terms</a:t>
            </a:r>
          </a:p>
          <a:p>
            <a:pPr marL="1257300" lvl="1" indent="-533400">
              <a:lnSpc>
                <a:spcPct val="80000"/>
              </a:lnSpc>
              <a:buFontTx/>
              <a:buAutoNum type="alphaUcPeriod"/>
            </a:pPr>
            <a:r>
              <a:rPr lang="en-US" sz="1700" dirty="0">
                <a:solidFill>
                  <a:srgbClr val="3333FF"/>
                </a:solidFill>
              </a:rPr>
              <a:t>It requires the clinician to focus on presenting symptoms</a:t>
            </a:r>
          </a:p>
          <a:p>
            <a:pPr marL="1257300" lvl="1" indent="-533400">
              <a:lnSpc>
                <a:spcPct val="80000"/>
              </a:lnSpc>
              <a:buFontTx/>
              <a:buAutoNum type="alphaUcPeriod"/>
            </a:pPr>
            <a:r>
              <a:rPr lang="en-US" sz="1700" dirty="0">
                <a:solidFill>
                  <a:srgbClr val="3333FF"/>
                </a:solidFill>
              </a:rPr>
              <a:t>It requires the clinician to think about how frequently they have made a HIPAA violation.</a:t>
            </a:r>
          </a:p>
          <a:p>
            <a:pPr marL="1257300" lvl="1" indent="-533400">
              <a:lnSpc>
                <a:spcPct val="80000"/>
              </a:lnSpc>
              <a:buFontTx/>
              <a:buAutoNum type="alphaUcPeriod"/>
            </a:pPr>
            <a:r>
              <a:rPr lang="en-US" sz="1700" dirty="0">
                <a:solidFill>
                  <a:srgbClr val="3333FF"/>
                </a:solidFill>
              </a:rPr>
              <a:t>It requires the clinician to think about changes to their treatment plan and recommendations</a:t>
            </a:r>
          </a:p>
          <a:p>
            <a:pPr marL="1257300" lvl="1" indent="-533400">
              <a:lnSpc>
                <a:spcPct val="80000"/>
              </a:lnSpc>
              <a:buFontTx/>
              <a:buAutoNum type="alphaUcPeriod"/>
            </a:pPr>
            <a:r>
              <a:rPr lang="en-US" sz="1700" dirty="0">
                <a:solidFill>
                  <a:srgbClr val="3333FF"/>
                </a:solidFill>
              </a:rPr>
              <a:t>It requires the clinician to think about the prognosis until the next treatment session.</a:t>
            </a:r>
          </a:p>
        </p:txBody>
      </p:sp>
      <p:sp>
        <p:nvSpPr>
          <p:cNvPr id="374788" name="Rectangle 4"/>
          <p:cNvSpPr>
            <a:spLocks noGrp="1" noChangeArrowheads="1"/>
          </p:cNvSpPr>
          <p:nvPr>
            <p:ph type="title"/>
          </p:nvPr>
        </p:nvSpPr>
        <p:spPr>
          <a:xfrm>
            <a:off x="152400" y="457200"/>
            <a:ext cx="8229600" cy="639763"/>
          </a:xfrm>
          <a:noFill/>
          <a:ln/>
        </p:spPr>
        <p:txBody>
          <a:bodyPr/>
          <a:lstStyle/>
          <a:p>
            <a:pPr>
              <a:buNone/>
            </a:pPr>
            <a:r>
              <a:rPr lang="en-US" sz="2600" dirty="0"/>
              <a:t>Progress Note Test Questions:</a:t>
            </a:r>
            <a:br>
              <a:rPr lang="en-US" sz="2600" dirty="0"/>
            </a:br>
            <a:endParaRPr lang="en-US" sz="2000" dirty="0">
              <a:solidFill>
                <a:schemeClr val="tx2"/>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533400"/>
            <a:ext cx="9144000" cy="1219200"/>
          </a:xfrm>
        </p:spPr>
        <p:txBody>
          <a:bodyPr/>
          <a:lstStyle/>
          <a:p>
            <a:pPr algn="ctr"/>
            <a:r>
              <a:rPr lang="en-US" sz="4800" b="1" dirty="0"/>
              <a:t>What Is </a:t>
            </a:r>
            <a:r>
              <a:rPr lang="en-US" sz="4800" b="1" dirty="0" smtClean="0"/>
              <a:t>Goal of Documentation?</a:t>
            </a:r>
            <a:endParaRPr lang="en-US" b="1" dirty="0"/>
          </a:p>
        </p:txBody>
      </p:sp>
      <p:sp>
        <p:nvSpPr>
          <p:cNvPr id="146435" name="Rectangle 3"/>
          <p:cNvSpPr>
            <a:spLocks noGrp="1" noChangeArrowheads="1"/>
          </p:cNvSpPr>
          <p:nvPr>
            <p:ph idx="1"/>
          </p:nvPr>
        </p:nvSpPr>
        <p:spPr>
          <a:xfrm>
            <a:off x="838200" y="1828800"/>
            <a:ext cx="7467600" cy="4038600"/>
          </a:xfrm>
        </p:spPr>
        <p:txBody>
          <a:bodyPr>
            <a:normAutofit fontScale="92500" lnSpcReduction="20000"/>
          </a:bodyPr>
          <a:lstStyle/>
          <a:p>
            <a:r>
              <a:rPr lang="en-US" dirty="0"/>
              <a:t>To provide persistent, incremental improvements in the quality and effectiveness of substance abuse treatment which results in better quality recovery for more people</a:t>
            </a:r>
            <a:r>
              <a:rPr lang="en-US" dirty="0" smtClean="0"/>
              <a:t>.</a:t>
            </a:r>
          </a:p>
          <a:p>
            <a:pPr>
              <a:buNone/>
            </a:pPr>
            <a:endParaRPr lang="en-US" dirty="0" smtClean="0"/>
          </a:p>
          <a:p>
            <a:r>
              <a:rPr lang="en-US" dirty="0" smtClean="0"/>
              <a:t>To advance </a:t>
            </a:r>
            <a:r>
              <a:rPr lang="en-US" dirty="0" smtClean="0"/>
              <a:t>skills, knowledge, understanding </a:t>
            </a:r>
            <a:r>
              <a:rPr lang="en-US" dirty="0" smtClean="0"/>
              <a:t>and adoption of evidence based practices by community and faith based </a:t>
            </a:r>
            <a:r>
              <a:rPr lang="en-US" dirty="0" smtClean="0"/>
              <a:t>programs in SLA.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additive="base">
                                        <p:cTn id="7" dur="500" fill="hold"/>
                                        <p:tgtEl>
                                          <p:spTgt spid="146434"/>
                                        </p:tgtEl>
                                        <p:attrNameLst>
                                          <p:attrName>ppt_x</p:attrName>
                                        </p:attrNameLst>
                                      </p:cBhvr>
                                      <p:tavLst>
                                        <p:tav tm="0">
                                          <p:val>
                                            <p:strVal val="0-#ppt_w/2"/>
                                          </p:val>
                                        </p:tav>
                                        <p:tav tm="100000">
                                          <p:val>
                                            <p:strVal val="#ppt_x"/>
                                          </p:val>
                                        </p:tav>
                                      </p:tavLst>
                                    </p:anim>
                                    <p:anim calcmode="lin" valueType="num">
                                      <p:cBhvr additive="base">
                                        <p:cTn id="8" dur="500" fill="hold"/>
                                        <p:tgtEl>
                                          <p:spTgt spid="146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 calcmode="lin" valueType="num">
                                      <p:cBhvr additive="base">
                                        <p:cTn id="12"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6435">
                                            <p:txEl>
                                              <p:pRg st="2" end="2"/>
                                            </p:txEl>
                                          </p:spTgt>
                                        </p:tgtEl>
                                        <p:attrNameLst>
                                          <p:attrName>style.visibility</p:attrName>
                                        </p:attrNameLst>
                                      </p:cBhvr>
                                      <p:to>
                                        <p:strVal val="visible"/>
                                      </p:to>
                                    </p:set>
                                    <p:anim calcmode="lin" valueType="num">
                                      <p:cBhvr additive="base">
                                        <p:cTn id="18"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735876">
            <a:off x="124204" y="1507526"/>
            <a:ext cx="8794036" cy="3319410"/>
          </a:xfrm>
        </p:spPr>
        <p:txBody>
          <a:bodyPr/>
          <a:lstStyle/>
          <a:p>
            <a:pPr algn="ctr"/>
            <a:r>
              <a:rPr lang="en-US" sz="9600" dirty="0" smtClean="0"/>
              <a:t>Back to Basics</a:t>
            </a:r>
            <a:endParaRPr lang="en-US" sz="96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 y="304800"/>
            <a:ext cx="8382000" cy="971550"/>
          </a:xfrm>
          <a:prstGeom prst="rect">
            <a:avLst/>
          </a:prstGeom>
          <a:noFill/>
          <a:ln w="9525">
            <a:noFill/>
            <a:miter lim="800000"/>
            <a:headEnd/>
            <a:tailEnd/>
          </a:ln>
          <a:effectLst/>
        </p:spPr>
        <p:txBody>
          <a:bodyPr>
            <a:spAutoFit/>
          </a:bodyPr>
          <a:lstStyle/>
          <a:p>
            <a:pPr algn="ctr">
              <a:lnSpc>
                <a:spcPct val="80000"/>
              </a:lnSpc>
              <a:spcBef>
                <a:spcPct val="50000"/>
              </a:spcBef>
            </a:pPr>
            <a:r>
              <a:rPr lang="en-US" sz="3600" b="1" dirty="0"/>
              <a:t>Core Components of  Comprehensive Services</a:t>
            </a:r>
          </a:p>
        </p:txBody>
      </p:sp>
      <p:sp>
        <p:nvSpPr>
          <p:cNvPr id="163843" name="Oval 3"/>
          <p:cNvSpPr>
            <a:spLocks noChangeArrowheads="1"/>
          </p:cNvSpPr>
          <p:nvPr/>
        </p:nvSpPr>
        <p:spPr bwMode="blackWhite">
          <a:xfrm>
            <a:off x="1295400" y="2133600"/>
            <a:ext cx="6629400" cy="3657600"/>
          </a:xfrm>
          <a:prstGeom prst="ellipse">
            <a:avLst/>
          </a:prstGeom>
          <a:gradFill rotWithShape="0">
            <a:gsLst>
              <a:gs pos="0">
                <a:schemeClr val="hlink"/>
              </a:gs>
              <a:gs pos="100000">
                <a:schemeClr val="hlink">
                  <a:gamma/>
                  <a:shade val="56078"/>
                  <a:invGamma/>
                </a:schemeClr>
              </a:gs>
            </a:gsLst>
            <a:path path="shape">
              <a:fillToRect l="50000" t="50000" r="50000" b="50000"/>
            </a:path>
          </a:gradFill>
          <a:ln w="9525">
            <a:noFill/>
            <a:round/>
            <a:headEnd/>
            <a:tailEnd/>
          </a:ln>
          <a:effectLst/>
        </p:spPr>
        <p:txBody>
          <a:bodyPr wrap="none" anchor="ctr"/>
          <a:lstStyle/>
          <a:p>
            <a:pPr algn="ctr"/>
            <a:endParaRPr lang="en-US" sz="2800"/>
          </a:p>
        </p:txBody>
      </p:sp>
      <p:sp>
        <p:nvSpPr>
          <p:cNvPr id="163844" name="Oval 4"/>
          <p:cNvSpPr>
            <a:spLocks noChangeArrowheads="1"/>
          </p:cNvSpPr>
          <p:nvPr/>
        </p:nvSpPr>
        <p:spPr bwMode="auto">
          <a:xfrm>
            <a:off x="3733800" y="1447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Medical</a:t>
            </a:r>
          </a:p>
        </p:txBody>
      </p:sp>
      <p:sp>
        <p:nvSpPr>
          <p:cNvPr id="163845" name="Oval 5"/>
          <p:cNvSpPr>
            <a:spLocks noChangeArrowheads="1"/>
          </p:cNvSpPr>
          <p:nvPr/>
        </p:nvSpPr>
        <p:spPr bwMode="auto">
          <a:xfrm>
            <a:off x="59436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lnSpc>
                <a:spcPct val="90000"/>
              </a:lnSpc>
              <a:spcBef>
                <a:spcPct val="50000"/>
              </a:spcBef>
            </a:pPr>
            <a:r>
              <a:rPr lang="en-US" sz="2000" b="1" dirty="0">
                <a:effectLst>
                  <a:outerShdw blurRad="38100" dist="38100" dir="2700000" algn="tl">
                    <a:srgbClr val="FFFFFF"/>
                  </a:outerShdw>
                </a:effectLst>
              </a:rPr>
              <a:t>Mental Health</a:t>
            </a:r>
            <a:endParaRPr lang="en-US" sz="3200" dirty="0"/>
          </a:p>
        </p:txBody>
      </p:sp>
      <p:sp>
        <p:nvSpPr>
          <p:cNvPr id="163846" name="Text Box 6"/>
          <p:cNvSpPr txBox="1">
            <a:spLocks noChangeArrowheads="1"/>
          </p:cNvSpPr>
          <p:nvPr/>
        </p:nvSpPr>
        <p:spPr bwMode="auto">
          <a:xfrm>
            <a:off x="6400800" y="762000"/>
            <a:ext cx="2209800" cy="641350"/>
          </a:xfrm>
          <a:prstGeom prst="rect">
            <a:avLst/>
          </a:prstGeom>
          <a:noFill/>
          <a:ln w="9525">
            <a:noFill/>
            <a:miter lim="800000"/>
            <a:headEnd/>
            <a:tailEnd/>
          </a:ln>
          <a:effectLst/>
        </p:spPr>
        <p:txBody>
          <a:bodyPr/>
          <a:lstStyle/>
          <a:p>
            <a:pPr algn="ctr">
              <a:spcBef>
                <a:spcPct val="50000"/>
              </a:spcBef>
            </a:pPr>
            <a:endParaRPr lang="en-US" sz="1800" b="1">
              <a:effectLst>
                <a:outerShdw blurRad="38100" dist="38100" dir="2700000" algn="tl">
                  <a:srgbClr val="C0C0C0"/>
                </a:outerShdw>
              </a:effectLst>
            </a:endParaRPr>
          </a:p>
        </p:txBody>
      </p:sp>
      <p:sp>
        <p:nvSpPr>
          <p:cNvPr id="163847" name="Oval 7"/>
          <p:cNvSpPr>
            <a:spLocks noChangeArrowheads="1"/>
          </p:cNvSpPr>
          <p:nvPr/>
        </p:nvSpPr>
        <p:spPr bwMode="auto">
          <a:xfrm>
            <a:off x="72390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spcBef>
                <a:spcPct val="50000"/>
              </a:spcBef>
            </a:pPr>
            <a:r>
              <a:rPr lang="en-US" sz="2000" b="1">
                <a:effectLst>
                  <a:outerShdw blurRad="38100" dist="38100" dir="2700000" algn="tl">
                    <a:srgbClr val="FFFFFF"/>
                  </a:outerShdw>
                </a:effectLst>
              </a:rPr>
              <a:t>Vocational</a:t>
            </a:r>
            <a:endParaRPr lang="en-US" sz="1900"/>
          </a:p>
        </p:txBody>
      </p:sp>
      <p:sp>
        <p:nvSpPr>
          <p:cNvPr id="163848" name="Oval 8"/>
          <p:cNvSpPr>
            <a:spLocks noChangeArrowheads="1"/>
          </p:cNvSpPr>
          <p:nvPr/>
        </p:nvSpPr>
        <p:spPr bwMode="auto">
          <a:xfrm>
            <a:off x="7200900" y="41910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lstStyle/>
          <a:p>
            <a:pPr algn="ctr">
              <a:spcBef>
                <a:spcPct val="50000"/>
              </a:spcBef>
            </a:pPr>
            <a:r>
              <a:rPr lang="en-US" sz="2000" b="1">
                <a:effectLst>
                  <a:outerShdw blurRad="38100" dist="38100" dir="2700000" algn="tl">
                    <a:srgbClr val="FFFFFF"/>
                  </a:outerShdw>
                </a:effectLst>
              </a:rPr>
              <a:t>Educational</a:t>
            </a:r>
            <a:endParaRPr lang="en-US"/>
          </a:p>
        </p:txBody>
      </p:sp>
      <p:sp>
        <p:nvSpPr>
          <p:cNvPr id="163849" name="Oval 9"/>
          <p:cNvSpPr>
            <a:spLocks noChangeArrowheads="1"/>
          </p:cNvSpPr>
          <p:nvPr/>
        </p:nvSpPr>
        <p:spPr bwMode="auto">
          <a:xfrm>
            <a:off x="59436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Legal</a:t>
            </a:r>
          </a:p>
        </p:txBody>
      </p:sp>
      <p:sp>
        <p:nvSpPr>
          <p:cNvPr id="163850" name="Oval 10"/>
          <p:cNvSpPr>
            <a:spLocks noChangeArrowheads="1"/>
          </p:cNvSpPr>
          <p:nvPr/>
        </p:nvSpPr>
        <p:spPr bwMode="auto">
          <a:xfrm>
            <a:off x="3771900" y="54864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AIDS / HIV Risks</a:t>
            </a:r>
          </a:p>
        </p:txBody>
      </p:sp>
      <p:sp>
        <p:nvSpPr>
          <p:cNvPr id="163851" name="Oval 11"/>
          <p:cNvSpPr>
            <a:spLocks noChangeArrowheads="1"/>
          </p:cNvSpPr>
          <p:nvPr/>
        </p:nvSpPr>
        <p:spPr bwMode="auto">
          <a:xfrm>
            <a:off x="1485900" y="18288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Financial</a:t>
            </a:r>
          </a:p>
        </p:txBody>
      </p:sp>
      <p:sp>
        <p:nvSpPr>
          <p:cNvPr id="163852" name="Oval 12"/>
          <p:cNvSpPr>
            <a:spLocks noChangeArrowheads="1"/>
          </p:cNvSpPr>
          <p:nvPr/>
        </p:nvSpPr>
        <p:spPr bwMode="auto">
          <a:xfrm>
            <a:off x="228600" y="2895600"/>
            <a:ext cx="1752600" cy="914400"/>
          </a:xfrm>
          <a:prstGeom prst="ellipse">
            <a:avLst/>
          </a:prstGeom>
          <a:solidFill>
            <a:srgbClr val="99CCFF">
              <a:alpha val="50000"/>
            </a:srgbClr>
          </a:solidFill>
          <a:ln w="6350">
            <a:solidFill>
              <a:srgbClr val="C0C0C0"/>
            </a:solidFill>
            <a:round/>
            <a:headEnd/>
            <a:tailEnd/>
          </a:ln>
          <a:effectLst/>
        </p:spPr>
        <p:txBody>
          <a:bodyPr wrap="none" lIns="0" tIns="0" rIns="0" bIns="0" anchor="ctr" anchorCtr="1"/>
          <a:lstStyle/>
          <a:p>
            <a:pPr algn="ctr"/>
            <a:r>
              <a:rPr lang="en-US" sz="1800" b="1" dirty="0">
                <a:effectLst>
                  <a:outerShdw blurRad="38100" dist="38100" dir="2700000" algn="tl">
                    <a:srgbClr val="FFFFFF"/>
                  </a:outerShdw>
                </a:effectLst>
              </a:rPr>
              <a:t>Housing &amp; </a:t>
            </a:r>
          </a:p>
          <a:p>
            <a:pPr algn="ctr"/>
            <a:r>
              <a:rPr lang="en-US" sz="1800" b="1" dirty="0">
                <a:effectLst>
                  <a:outerShdw blurRad="38100" dist="38100" dir="2700000" algn="tl">
                    <a:srgbClr val="FFFFFF"/>
                  </a:outerShdw>
                </a:effectLst>
              </a:rPr>
              <a:t>Transportation</a:t>
            </a:r>
          </a:p>
        </p:txBody>
      </p:sp>
      <p:sp>
        <p:nvSpPr>
          <p:cNvPr id="163853" name="Oval 13"/>
          <p:cNvSpPr>
            <a:spLocks noChangeArrowheads="1"/>
          </p:cNvSpPr>
          <p:nvPr/>
        </p:nvSpPr>
        <p:spPr bwMode="auto">
          <a:xfrm>
            <a:off x="228600" y="41910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dirty="0">
                <a:effectLst>
                  <a:outerShdw blurRad="38100" dist="38100" dir="2700000" algn="tl">
                    <a:srgbClr val="FFFFFF"/>
                  </a:outerShdw>
                </a:effectLst>
              </a:rPr>
              <a:t>Child Care</a:t>
            </a:r>
          </a:p>
        </p:txBody>
      </p:sp>
      <p:sp>
        <p:nvSpPr>
          <p:cNvPr id="163854" name="Oval 14"/>
          <p:cNvSpPr>
            <a:spLocks noChangeArrowheads="1"/>
          </p:cNvSpPr>
          <p:nvPr/>
        </p:nvSpPr>
        <p:spPr bwMode="auto">
          <a:xfrm>
            <a:off x="1524000" y="5181600"/>
            <a:ext cx="1752600" cy="914400"/>
          </a:xfrm>
          <a:prstGeom prst="ellipse">
            <a:avLst/>
          </a:prstGeom>
          <a:solidFill>
            <a:srgbClr val="99CCFF">
              <a:alpha val="50000"/>
            </a:srgbClr>
          </a:solidFill>
          <a:ln w="6350">
            <a:solidFill>
              <a:srgbClr val="C0C0C0"/>
            </a:solidFill>
            <a:round/>
            <a:headEnd/>
            <a:tailEnd/>
          </a:ln>
          <a:effectLst/>
        </p:spPr>
        <p:txBody>
          <a:bodyPr lIns="0" tIns="0" rIns="0" bIns="0" anchor="ctr" anchorCtr="1"/>
          <a:lstStyle/>
          <a:p>
            <a:pPr algn="ctr"/>
            <a:r>
              <a:rPr lang="en-US" sz="2000" b="1">
                <a:effectLst>
                  <a:outerShdw blurRad="38100" dist="38100" dir="2700000" algn="tl">
                    <a:srgbClr val="FFFFFF"/>
                  </a:outerShdw>
                </a:effectLst>
              </a:rPr>
              <a:t>Family</a:t>
            </a:r>
          </a:p>
        </p:txBody>
      </p:sp>
      <p:grpSp>
        <p:nvGrpSpPr>
          <p:cNvPr id="2" name="Group 15"/>
          <p:cNvGrpSpPr>
            <a:grpSpLocks/>
          </p:cNvGrpSpPr>
          <p:nvPr/>
        </p:nvGrpSpPr>
        <p:grpSpPr bwMode="auto">
          <a:xfrm>
            <a:off x="5638800" y="3048000"/>
            <a:ext cx="1524000" cy="1752600"/>
            <a:chOff x="3552" y="1920"/>
            <a:chExt cx="960" cy="1104"/>
          </a:xfrm>
        </p:grpSpPr>
        <p:sp>
          <p:nvSpPr>
            <p:cNvPr id="163856" name="Rectangle 16"/>
            <p:cNvSpPr>
              <a:spLocks noChangeArrowheads="1"/>
            </p:cNvSpPr>
            <p:nvPr/>
          </p:nvSpPr>
          <p:spPr bwMode="auto">
            <a:xfrm>
              <a:off x="3552" y="2688"/>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Continuing Care</a:t>
              </a:r>
              <a:endParaRPr lang="en-US" sz="1600" dirty="0">
                <a:solidFill>
                  <a:srgbClr val="339933"/>
                </a:solidFill>
              </a:endParaRPr>
            </a:p>
          </p:txBody>
        </p:sp>
        <p:sp>
          <p:nvSpPr>
            <p:cNvPr id="163857" name="Rectangle 17"/>
            <p:cNvSpPr>
              <a:spLocks noChangeArrowheads="1"/>
            </p:cNvSpPr>
            <p:nvPr/>
          </p:nvSpPr>
          <p:spPr bwMode="auto">
            <a:xfrm>
              <a:off x="3552" y="2304"/>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Case Management</a:t>
              </a:r>
              <a:endParaRPr lang="en-US" sz="1600" dirty="0">
                <a:solidFill>
                  <a:srgbClr val="339933"/>
                </a:solidFill>
              </a:endParaRPr>
            </a:p>
          </p:txBody>
        </p:sp>
        <p:sp>
          <p:nvSpPr>
            <p:cNvPr id="163858" name="Rectangle 18"/>
            <p:cNvSpPr>
              <a:spLocks noChangeArrowheads="1"/>
            </p:cNvSpPr>
            <p:nvPr/>
          </p:nvSpPr>
          <p:spPr bwMode="auto">
            <a:xfrm>
              <a:off x="3552" y="1920"/>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Urine Monitoring</a:t>
              </a:r>
            </a:p>
          </p:txBody>
        </p:sp>
      </p:grpSp>
      <p:grpSp>
        <p:nvGrpSpPr>
          <p:cNvPr id="3" name="Group 19"/>
          <p:cNvGrpSpPr>
            <a:grpSpLocks/>
          </p:cNvGrpSpPr>
          <p:nvPr/>
        </p:nvGrpSpPr>
        <p:grpSpPr bwMode="auto">
          <a:xfrm>
            <a:off x="3657600" y="2743200"/>
            <a:ext cx="1905000" cy="2514600"/>
            <a:chOff x="2304" y="1728"/>
            <a:chExt cx="1200" cy="1584"/>
          </a:xfrm>
        </p:grpSpPr>
        <p:sp>
          <p:nvSpPr>
            <p:cNvPr id="163860" name="Rectangle 20"/>
            <p:cNvSpPr>
              <a:spLocks noChangeArrowheads="1"/>
            </p:cNvSpPr>
            <p:nvPr/>
          </p:nvSpPr>
          <p:spPr bwMode="auto">
            <a:xfrm>
              <a:off x="2304" y="2976"/>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a:solidFill>
                    <a:srgbClr val="339933"/>
                  </a:solidFill>
                </a:rPr>
                <a:t>Self-Help</a:t>
              </a:r>
            </a:p>
            <a:p>
              <a:pPr algn="ctr">
                <a:lnSpc>
                  <a:spcPct val="80000"/>
                </a:lnSpc>
              </a:pPr>
              <a:r>
                <a:rPr lang="en-US" sz="1600" b="1">
                  <a:solidFill>
                    <a:srgbClr val="339933"/>
                  </a:solidFill>
                </a:rPr>
                <a:t>(AA/NA)</a:t>
              </a:r>
            </a:p>
          </p:txBody>
        </p:sp>
        <p:sp>
          <p:nvSpPr>
            <p:cNvPr id="163861" name="Rectangle 21"/>
            <p:cNvSpPr>
              <a:spLocks noChangeArrowheads="1"/>
            </p:cNvSpPr>
            <p:nvPr/>
          </p:nvSpPr>
          <p:spPr bwMode="auto">
            <a:xfrm>
              <a:off x="2304" y="2592"/>
              <a:ext cx="1200" cy="336"/>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err="1">
                  <a:solidFill>
                    <a:srgbClr val="339933"/>
                  </a:solidFill>
                </a:rPr>
                <a:t>Pharmaco</a:t>
              </a:r>
              <a:r>
                <a:rPr lang="en-US" sz="1600" b="1" dirty="0">
                  <a:solidFill>
                    <a:srgbClr val="339933"/>
                  </a:solidFill>
                </a:rPr>
                <a:t>-therapy</a:t>
              </a:r>
              <a:endParaRPr lang="en-US" sz="1600" dirty="0">
                <a:solidFill>
                  <a:srgbClr val="339933"/>
                </a:solidFill>
              </a:endParaRPr>
            </a:p>
          </p:txBody>
        </p:sp>
        <p:sp>
          <p:nvSpPr>
            <p:cNvPr id="163862" name="Rectangle 22"/>
            <p:cNvSpPr>
              <a:spLocks noChangeArrowheads="1"/>
            </p:cNvSpPr>
            <p:nvPr/>
          </p:nvSpPr>
          <p:spPr bwMode="auto">
            <a:xfrm>
              <a:off x="2304" y="1728"/>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Group/Individual Counseling</a:t>
              </a:r>
            </a:p>
          </p:txBody>
        </p:sp>
        <p:sp>
          <p:nvSpPr>
            <p:cNvPr id="163863" name="Rectangle 23"/>
            <p:cNvSpPr>
              <a:spLocks noChangeArrowheads="1"/>
            </p:cNvSpPr>
            <p:nvPr/>
          </p:nvSpPr>
          <p:spPr bwMode="auto">
            <a:xfrm>
              <a:off x="2304" y="2160"/>
              <a:ext cx="1200" cy="384"/>
            </a:xfrm>
            <a:prstGeom prst="rect">
              <a:avLst/>
            </a:prstGeom>
            <a:solidFill>
              <a:srgbClr val="FFFF00"/>
            </a:solidFill>
            <a:ln w="12700">
              <a:solidFill>
                <a:schemeClr val="folHlink"/>
              </a:solidFill>
              <a:miter lim="800000"/>
              <a:headEnd/>
              <a:tailEnd/>
            </a:ln>
            <a:effectLst/>
          </p:spPr>
          <p:txBody>
            <a:bodyPr anchor="ctr"/>
            <a:lstStyle/>
            <a:p>
              <a:pPr algn="ctr">
                <a:lnSpc>
                  <a:spcPct val="80000"/>
                </a:lnSpc>
              </a:pPr>
              <a:r>
                <a:rPr lang="en-US" sz="1600" b="1" dirty="0">
                  <a:solidFill>
                    <a:srgbClr val="339933"/>
                  </a:solidFill>
                </a:rPr>
                <a:t>Abstinence</a:t>
              </a:r>
            </a:p>
            <a:p>
              <a:pPr algn="ctr">
                <a:lnSpc>
                  <a:spcPct val="80000"/>
                </a:lnSpc>
              </a:pPr>
              <a:r>
                <a:rPr lang="en-US" sz="1600" b="1" dirty="0">
                  <a:solidFill>
                    <a:srgbClr val="339933"/>
                  </a:solidFill>
                </a:rPr>
                <a:t>Based</a:t>
              </a:r>
            </a:p>
          </p:txBody>
        </p:sp>
      </p:grpSp>
      <p:grpSp>
        <p:nvGrpSpPr>
          <p:cNvPr id="4" name="Group 24"/>
          <p:cNvGrpSpPr>
            <a:grpSpLocks/>
          </p:cNvGrpSpPr>
          <p:nvPr/>
        </p:nvGrpSpPr>
        <p:grpSpPr bwMode="auto">
          <a:xfrm>
            <a:off x="1998663" y="3017838"/>
            <a:ext cx="1658937" cy="1782762"/>
            <a:chOff x="1259" y="1949"/>
            <a:chExt cx="1045" cy="1123"/>
          </a:xfrm>
        </p:grpSpPr>
        <p:sp>
          <p:nvSpPr>
            <p:cNvPr id="163865" name="Rectangle 25"/>
            <p:cNvSpPr>
              <a:spLocks noChangeArrowheads="1"/>
            </p:cNvSpPr>
            <p:nvPr/>
          </p:nvSpPr>
          <p:spPr bwMode="auto">
            <a:xfrm>
              <a:off x="1296" y="2352"/>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dirty="0">
                  <a:solidFill>
                    <a:srgbClr val="339933"/>
                  </a:solidFill>
                </a:rPr>
                <a:t>Intake </a:t>
              </a:r>
            </a:p>
            <a:p>
              <a:pPr algn="ctr">
                <a:lnSpc>
                  <a:spcPct val="70000"/>
                </a:lnSpc>
              </a:pPr>
              <a:r>
                <a:rPr lang="en-US" sz="1600" b="1" dirty="0">
                  <a:solidFill>
                    <a:srgbClr val="339933"/>
                  </a:solidFill>
                </a:rPr>
                <a:t>Assessment</a:t>
              </a:r>
              <a:endParaRPr lang="en-US" sz="1600" dirty="0">
                <a:solidFill>
                  <a:srgbClr val="339933"/>
                </a:solidFill>
              </a:endParaRPr>
            </a:p>
          </p:txBody>
        </p:sp>
        <p:sp>
          <p:nvSpPr>
            <p:cNvPr id="163866" name="Rectangle 26"/>
            <p:cNvSpPr>
              <a:spLocks noChangeArrowheads="1"/>
            </p:cNvSpPr>
            <p:nvPr/>
          </p:nvSpPr>
          <p:spPr bwMode="auto">
            <a:xfrm>
              <a:off x="1296" y="2736"/>
              <a:ext cx="960" cy="336"/>
            </a:xfrm>
            <a:prstGeom prst="rect">
              <a:avLst/>
            </a:prstGeom>
            <a:solidFill>
              <a:srgbClr val="FFFF00"/>
            </a:solidFill>
            <a:ln w="12700">
              <a:solidFill>
                <a:schemeClr val="folHlink"/>
              </a:solidFill>
              <a:miter lim="800000"/>
              <a:headEnd/>
              <a:tailEnd/>
            </a:ln>
            <a:effectLst/>
          </p:spPr>
          <p:txBody>
            <a:bodyPr anchor="ctr"/>
            <a:lstStyle/>
            <a:p>
              <a:pPr algn="ctr">
                <a:lnSpc>
                  <a:spcPct val="70000"/>
                </a:lnSpc>
              </a:pPr>
              <a:r>
                <a:rPr lang="en-US" sz="1600" b="1">
                  <a:solidFill>
                    <a:srgbClr val="339933"/>
                  </a:solidFill>
                </a:rPr>
                <a:t>Treatment </a:t>
              </a:r>
            </a:p>
            <a:p>
              <a:pPr algn="ctr">
                <a:lnSpc>
                  <a:spcPct val="70000"/>
                </a:lnSpc>
              </a:pPr>
              <a:r>
                <a:rPr lang="en-US" sz="1600" b="1">
                  <a:solidFill>
                    <a:srgbClr val="339933"/>
                  </a:solidFill>
                </a:rPr>
                <a:t>Plans</a:t>
              </a:r>
              <a:endParaRPr lang="en-US" sz="1600">
                <a:solidFill>
                  <a:srgbClr val="339933"/>
                </a:solidFill>
              </a:endParaRPr>
            </a:p>
          </p:txBody>
        </p:sp>
        <p:sp>
          <p:nvSpPr>
            <p:cNvPr id="163867" name="Text Box 27"/>
            <p:cNvSpPr txBox="1">
              <a:spLocks noChangeArrowheads="1"/>
            </p:cNvSpPr>
            <p:nvPr/>
          </p:nvSpPr>
          <p:spPr bwMode="auto">
            <a:xfrm>
              <a:off x="1259" y="1949"/>
              <a:ext cx="1045" cy="380"/>
            </a:xfrm>
            <a:prstGeom prst="rect">
              <a:avLst/>
            </a:prstGeom>
            <a:noFill/>
            <a:ln w="28575">
              <a:noFill/>
              <a:miter lim="800000"/>
              <a:headEnd/>
              <a:tailEnd/>
            </a:ln>
            <a:effectLst/>
          </p:spPr>
          <p:txBody>
            <a:bodyPr wrap="none" anchor="ctr">
              <a:spAutoFit/>
            </a:bodyPr>
            <a:lstStyle/>
            <a:p>
              <a:pPr algn="ctr">
                <a:lnSpc>
                  <a:spcPct val="70000"/>
                </a:lnSpc>
              </a:pPr>
              <a:r>
                <a:rPr lang="en-US" b="1" dirty="0">
                  <a:effectLst>
                    <a:outerShdw blurRad="38100" dist="38100" dir="2700000" algn="tl">
                      <a:srgbClr val="C0C0C0"/>
                    </a:outerShdw>
                  </a:effectLst>
                </a:rPr>
                <a:t>Core</a:t>
              </a:r>
            </a:p>
            <a:p>
              <a:pPr algn="ctr">
                <a:lnSpc>
                  <a:spcPct val="70000"/>
                </a:lnSpc>
              </a:pPr>
              <a:r>
                <a:rPr lang="en-US" b="1" dirty="0">
                  <a:effectLst>
                    <a:outerShdw blurRad="38100" dist="38100" dir="2700000" algn="tl">
                      <a:srgbClr val="C0C0C0"/>
                    </a:outerShdw>
                  </a:effectLst>
                </a:rPr>
                <a:t>Treatment</a:t>
              </a:r>
            </a:p>
          </p:txBody>
        </p:sp>
      </p:grpSp>
      <p:sp>
        <p:nvSpPr>
          <p:cNvPr id="163868" name="Text Box 28"/>
          <p:cNvSpPr txBox="1">
            <a:spLocks noChangeArrowheads="1"/>
          </p:cNvSpPr>
          <p:nvPr/>
        </p:nvSpPr>
        <p:spPr bwMode="auto">
          <a:xfrm>
            <a:off x="1600200" y="6400800"/>
            <a:ext cx="6065838" cy="276999"/>
          </a:xfrm>
          <a:prstGeom prst="rect">
            <a:avLst/>
          </a:prstGeom>
          <a:noFill/>
          <a:ln w="9525">
            <a:noFill/>
            <a:miter lim="800000"/>
            <a:headEnd/>
            <a:tailEnd/>
          </a:ln>
          <a:effectLst/>
        </p:spPr>
        <p:txBody>
          <a:bodyPr>
            <a:spAutoFit/>
          </a:bodyPr>
          <a:lstStyle/>
          <a:p>
            <a:pPr algn="ctr"/>
            <a:r>
              <a:rPr lang="en-US" sz="1200" dirty="0"/>
              <a:t>Etheridge, Hubbard, Anderson, Craddock, &amp; Flynn, 1997 (</a:t>
            </a:r>
            <a:r>
              <a:rPr lang="en-US" sz="1200" u="sng" dirty="0"/>
              <a:t>PAB</a:t>
            </a:r>
            <a:r>
              <a:rPr lang="en-US" sz="1200" dirty="0"/>
              <a:t>)</a:t>
            </a:r>
          </a:p>
        </p:txBody>
      </p:sp>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143000" y="1524000"/>
            <a:ext cx="7239000" cy="2743200"/>
          </a:xfrm>
        </p:spPr>
        <p:txBody>
          <a:bodyPr/>
          <a:lstStyle/>
          <a:p>
            <a:pPr algn="ctr">
              <a:lnSpc>
                <a:spcPct val="90000"/>
              </a:lnSpc>
            </a:pPr>
            <a:r>
              <a:rPr lang="en-US" sz="5400" b="1" dirty="0"/>
              <a:t>An Evidence-Based Treatment Model for Improving Practice</a:t>
            </a:r>
          </a:p>
        </p:txBody>
      </p:sp>
      <p:sp>
        <p:nvSpPr>
          <p:cNvPr id="7" name="Rectangle 7"/>
          <p:cNvSpPr>
            <a:spLocks noGrp="1" noChangeArrowheads="1"/>
          </p:cNvSpPr>
          <p:nvPr>
            <p:ph type="sldNum" sz="quarter" idx="4294967295"/>
          </p:nvPr>
        </p:nvSpPr>
        <p:spPr>
          <a:xfrm>
            <a:off x="6553200" y="6248400"/>
            <a:ext cx="1905000" cy="457200"/>
          </a:xfrm>
          <a:prstGeom prst="rect">
            <a:avLst/>
          </a:prstGeom>
        </p:spPr>
        <p:txBody>
          <a:bodyPr/>
          <a:lstStyle/>
          <a:p>
            <a:fld id="{EE8C87FB-5847-4F9A-9289-C1AD775716DA}" type="slidenum">
              <a:rPr lang="en-US"/>
              <a:pPr/>
              <a:t>38</a:t>
            </a:fld>
            <a:endParaRPr lang="en-US"/>
          </a:p>
        </p:txBody>
      </p:sp>
      <p:sp>
        <p:nvSpPr>
          <p:cNvPr id="157699" name="Text Box 3"/>
          <p:cNvSpPr txBox="1">
            <a:spLocks noChangeArrowheads="1"/>
          </p:cNvSpPr>
          <p:nvPr/>
        </p:nvSpPr>
        <p:spPr bwMode="auto">
          <a:xfrm>
            <a:off x="3505200" y="5105400"/>
            <a:ext cx="4231671" cy="480131"/>
          </a:xfrm>
          <a:prstGeom prst="rect">
            <a:avLst/>
          </a:prstGeom>
          <a:noFill/>
          <a:ln w="9525">
            <a:noFill/>
            <a:miter lim="800000"/>
            <a:headEnd/>
            <a:tailEnd/>
          </a:ln>
          <a:effectLst/>
        </p:spPr>
        <p:txBody>
          <a:bodyPr wrap="none">
            <a:spAutoFit/>
          </a:bodyPr>
          <a:lstStyle/>
          <a:p>
            <a:pPr algn="ctr">
              <a:lnSpc>
                <a:spcPct val="90000"/>
              </a:lnSpc>
            </a:pPr>
            <a:r>
              <a:rPr lang="en-US" sz="2800" dirty="0" smtClean="0">
                <a:latin typeface="Tahoma" pitchFamily="34" charset="0"/>
              </a:rPr>
              <a:t>Texas </a:t>
            </a:r>
            <a:r>
              <a:rPr lang="en-US" sz="2800" dirty="0">
                <a:latin typeface="Tahoma" pitchFamily="34" charset="0"/>
              </a:rPr>
              <a:t>Christian University</a:t>
            </a:r>
          </a:p>
        </p:txBody>
      </p:sp>
      <p:grpSp>
        <p:nvGrpSpPr>
          <p:cNvPr id="2" name="Group 4"/>
          <p:cNvGrpSpPr>
            <a:grpSpLocks/>
          </p:cNvGrpSpPr>
          <p:nvPr/>
        </p:nvGrpSpPr>
        <p:grpSpPr bwMode="auto">
          <a:xfrm>
            <a:off x="4114800" y="5562600"/>
            <a:ext cx="1219200" cy="838200"/>
            <a:chOff x="720" y="336"/>
            <a:chExt cx="768" cy="528"/>
          </a:xfrm>
        </p:grpSpPr>
        <p:sp>
          <p:nvSpPr>
            <p:cNvPr id="157701" name="Rectangle 5"/>
            <p:cNvSpPr>
              <a:spLocks noChangeArrowheads="1"/>
            </p:cNvSpPr>
            <p:nvPr/>
          </p:nvSpPr>
          <p:spPr bwMode="auto">
            <a:xfrm>
              <a:off x="720" y="336"/>
              <a:ext cx="768" cy="528"/>
            </a:xfrm>
            <a:prstGeom prst="rect">
              <a:avLst/>
            </a:prstGeom>
            <a:solidFill>
              <a:schemeClr val="tx1"/>
            </a:solidFill>
            <a:ln w="12700">
              <a:noFill/>
              <a:miter lim="800000"/>
              <a:headEnd/>
              <a:tailEnd/>
            </a:ln>
            <a:effectLst>
              <a:prstShdw prst="shdw17" dist="17961" dir="2700000">
                <a:srgbClr val="969696"/>
              </a:prstShdw>
            </a:effectLst>
          </p:spPr>
          <p:txBody>
            <a:bodyPr wrap="none" anchor="ctr"/>
            <a:lstStyle/>
            <a:p>
              <a:endParaRPr lang="en-US"/>
            </a:p>
          </p:txBody>
        </p:sp>
        <p:pic>
          <p:nvPicPr>
            <p:cNvPr id="157702" name="Picture 6" descr="frogtculogo"/>
            <p:cNvPicPr>
              <a:picLocks noChangeAspect="1" noChangeArrowheads="1"/>
            </p:cNvPicPr>
            <p:nvPr/>
          </p:nvPicPr>
          <p:blipFill>
            <a:blip r:embed="rId3" cstate="print"/>
            <a:srcRect/>
            <a:stretch>
              <a:fillRect/>
            </a:stretch>
          </p:blipFill>
          <p:spPr bwMode="auto">
            <a:xfrm>
              <a:off x="720" y="336"/>
              <a:ext cx="768" cy="528"/>
            </a:xfrm>
            <a:prstGeom prst="rect">
              <a:avLst/>
            </a:prstGeom>
            <a:noFill/>
            <a:ln w="9525">
              <a:noFill/>
              <a:miter lim="800000"/>
              <a:headEnd/>
              <a:tailEnd/>
            </a:ln>
            <a:effectLst/>
          </p:spPr>
        </p:pic>
      </p:grpSp>
      <p:pic>
        <p:nvPicPr>
          <p:cNvPr id="8" name="Picture 5" descr="AAAOD Logo"/>
          <p:cNvPicPr>
            <a:picLocks noChangeAspect="1" noChangeArrowheads="1"/>
          </p:cNvPicPr>
          <p:nvPr/>
        </p:nvPicPr>
        <p:blipFill>
          <a:blip r:embed="rId4" cstate="print"/>
          <a:srcRect/>
          <a:stretch>
            <a:fillRect/>
          </a:stretch>
        </p:blipFill>
        <p:spPr bwMode="auto">
          <a:xfrm>
            <a:off x="7010400" y="5791200"/>
            <a:ext cx="1676400" cy="914400"/>
          </a:xfrm>
          <a:prstGeom prst="rect">
            <a:avLst/>
          </a:prstGeom>
          <a:noFill/>
        </p:spPr>
      </p:pic>
      <p:pic>
        <p:nvPicPr>
          <p:cNvPr id="9" name="Picture 8" descr="NudePSW"/>
          <p:cNvPicPr>
            <a:picLocks noChangeAspect="1" noChangeArrowheads="1"/>
          </p:cNvPicPr>
          <p:nvPr/>
        </p:nvPicPr>
        <p:blipFill>
          <a:blip r:embed="rId5" cstate="print"/>
          <a:srcRect/>
          <a:stretch>
            <a:fillRect/>
          </a:stretch>
        </p:blipFill>
        <p:spPr bwMode="auto">
          <a:xfrm>
            <a:off x="7010400" y="5715000"/>
            <a:ext cx="1828800" cy="1143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0-#ppt_w/2"/>
                                          </p:val>
                                        </p:tav>
                                        <p:tav tm="100000">
                                          <p:val>
                                            <p:strVal val="#ppt_x"/>
                                          </p:val>
                                        </p:tav>
                                      </p:tavLst>
                                    </p:anim>
                                    <p:anim calcmode="lin" valueType="num">
                                      <p:cBhvr additive="base">
                                        <p:cTn id="8" dur="500" fill="hold"/>
                                        <p:tgtEl>
                                          <p:spTgt spid="1576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7699"/>
                                        </p:tgtEl>
                                        <p:attrNameLst>
                                          <p:attrName>style.visibility</p:attrName>
                                        </p:attrNameLst>
                                      </p:cBhvr>
                                      <p:to>
                                        <p:strVal val="visible"/>
                                      </p:to>
                                    </p:set>
                                    <p:anim calcmode="lin" valueType="num">
                                      <p:cBhvr additive="base">
                                        <p:cTn id="12" dur="1000" fill="hold"/>
                                        <p:tgtEl>
                                          <p:spTgt spid="157699"/>
                                        </p:tgtEl>
                                        <p:attrNameLst>
                                          <p:attrName>ppt_x</p:attrName>
                                        </p:attrNameLst>
                                      </p:cBhvr>
                                      <p:tavLst>
                                        <p:tav tm="0">
                                          <p:val>
                                            <p:strVal val="#ppt_x"/>
                                          </p:val>
                                        </p:tav>
                                        <p:tav tm="100000">
                                          <p:val>
                                            <p:strVal val="#ppt_x"/>
                                          </p:val>
                                        </p:tav>
                                      </p:tavLst>
                                    </p:anim>
                                    <p:anim calcmode="lin" valueType="num">
                                      <p:cBhvr additive="base">
                                        <p:cTn id="13" dur="1000" fill="hold"/>
                                        <p:tgtEl>
                                          <p:spTgt spid="157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2133600" y="2133600"/>
            <a:ext cx="4572000" cy="3352800"/>
          </a:xfrm>
          <a:prstGeom prst="rect">
            <a:avLst/>
          </a:prstGeom>
          <a:noFill/>
          <a:ln w="19050">
            <a:solidFill>
              <a:schemeClr val="tx1"/>
            </a:solidFill>
            <a:miter lim="800000"/>
            <a:headEnd/>
            <a:tailEnd/>
          </a:ln>
          <a:effectLst/>
        </p:spPr>
        <p:txBody>
          <a:bodyPr wrap="none" anchor="ctr"/>
          <a:lstStyle/>
          <a:p>
            <a:pPr algn="ctr"/>
            <a:r>
              <a:rPr lang="en-US" sz="14000">
                <a:solidFill>
                  <a:schemeClr val="tx2"/>
                </a:solidFill>
                <a:latin typeface="Arial Rounded MT Bold" pitchFamily="34" charset="0"/>
              </a:rPr>
              <a:t>  </a:t>
            </a:r>
          </a:p>
        </p:txBody>
      </p:sp>
      <p:sp>
        <p:nvSpPr>
          <p:cNvPr id="171011" name="Rectangle 3"/>
          <p:cNvSpPr>
            <a:spLocks noGrp="1" noChangeArrowheads="1"/>
          </p:cNvSpPr>
          <p:nvPr>
            <p:ph type="title"/>
          </p:nvPr>
        </p:nvSpPr>
        <p:spPr>
          <a:xfrm>
            <a:off x="-381000" y="381000"/>
            <a:ext cx="9525000" cy="1295400"/>
          </a:xfrm>
        </p:spPr>
        <p:txBody>
          <a:bodyPr/>
          <a:lstStyle/>
          <a:p>
            <a:pPr algn="ctr">
              <a:lnSpc>
                <a:spcPct val="90000"/>
              </a:lnSpc>
            </a:pPr>
            <a:r>
              <a:rPr lang="en-US" b="1" dirty="0"/>
              <a:t>Elements of a Treatment </a:t>
            </a:r>
            <a:br>
              <a:rPr lang="en-US" b="1" dirty="0"/>
            </a:br>
            <a:r>
              <a:rPr lang="en-US" b="1" dirty="0"/>
              <a:t>Process Model</a:t>
            </a:r>
          </a:p>
        </p:txBody>
      </p:sp>
      <p:sp>
        <p:nvSpPr>
          <p:cNvPr id="171012" name="Rectangle 4"/>
          <p:cNvSpPr>
            <a:spLocks noChangeArrowheads="1"/>
          </p:cNvSpPr>
          <p:nvPr/>
        </p:nvSpPr>
        <p:spPr bwMode="auto">
          <a:xfrm>
            <a:off x="2133600" y="2133600"/>
            <a:ext cx="4572000" cy="3429000"/>
          </a:xfrm>
          <a:prstGeom prst="rect">
            <a:avLst/>
          </a:prstGeom>
          <a:solidFill>
            <a:schemeClr val="bg2"/>
          </a:solidFill>
          <a:ln w="12700">
            <a:solidFill>
              <a:schemeClr val="bg2"/>
            </a:solidFill>
            <a:miter lim="800000"/>
            <a:headEnd/>
            <a:tailEnd/>
          </a:ln>
          <a:effectLst>
            <a:outerShdw dist="81320" dir="2319588" algn="ctr" rotWithShape="0">
              <a:schemeClr val="folHlink"/>
            </a:outerShdw>
          </a:effectLst>
        </p:spPr>
        <p:txBody>
          <a:bodyPr wrap="none" anchor="ctr"/>
          <a:lstStyle/>
          <a:p>
            <a:pPr algn="ctr"/>
            <a:r>
              <a:rPr lang="en-US" sz="14000" b="1">
                <a:solidFill>
                  <a:schemeClr val="tx2"/>
                </a:solidFill>
                <a:latin typeface="Arial Rounded MT Bold" pitchFamily="34" charset="0"/>
              </a:rPr>
              <a:t>  </a:t>
            </a:r>
          </a:p>
        </p:txBody>
      </p:sp>
      <p:sp>
        <p:nvSpPr>
          <p:cNvPr id="171013" name="Oval 5"/>
          <p:cNvSpPr>
            <a:spLocks noChangeArrowheads="1"/>
          </p:cNvSpPr>
          <p:nvPr/>
        </p:nvSpPr>
        <p:spPr bwMode="blackWhite">
          <a:xfrm>
            <a:off x="53340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9525">
            <a:solidFill>
              <a:schemeClr val="bg2"/>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71014" name="Rectangle 6"/>
          <p:cNvSpPr>
            <a:spLocks noChangeArrowheads="1"/>
          </p:cNvSpPr>
          <p:nvPr/>
        </p:nvSpPr>
        <p:spPr bwMode="auto">
          <a:xfrm>
            <a:off x="381000" y="838200"/>
            <a:ext cx="8229600" cy="685800"/>
          </a:xfrm>
          <a:prstGeom prst="rect">
            <a:avLst/>
          </a:prstGeom>
          <a:noFill/>
          <a:ln w="9525">
            <a:noFill/>
            <a:miter lim="800000"/>
            <a:headEnd/>
            <a:tailEnd/>
          </a:ln>
          <a:effectLst/>
        </p:spPr>
        <p:txBody>
          <a:bodyPr anchor="ctr"/>
          <a:lstStyle/>
          <a:p>
            <a:endParaRPr lang="en-US" sz="4600">
              <a:solidFill>
                <a:schemeClr val="folHlink"/>
              </a:solidFill>
            </a:endParaRPr>
          </a:p>
        </p:txBody>
      </p:sp>
      <p:sp>
        <p:nvSpPr>
          <p:cNvPr id="171015" name="Text Box 7"/>
          <p:cNvSpPr txBox="1">
            <a:spLocks noChangeArrowheads="1"/>
          </p:cNvSpPr>
          <p:nvPr/>
        </p:nvSpPr>
        <p:spPr bwMode="white">
          <a:xfrm>
            <a:off x="3686175" y="2590800"/>
            <a:ext cx="1379538" cy="2438400"/>
          </a:xfrm>
          <a:prstGeom prst="rect">
            <a:avLst/>
          </a:prstGeom>
          <a:noFill/>
          <a:ln w="9525">
            <a:noFill/>
            <a:miter lim="800000"/>
            <a:headEnd/>
            <a:tailEnd/>
          </a:ln>
          <a:effectLst/>
        </p:spPr>
        <p:txBody>
          <a:bodyPr wrap="none">
            <a:spAutoFit/>
          </a:bodyPr>
          <a:lstStyle/>
          <a:p>
            <a:pPr algn="ctr"/>
            <a:r>
              <a:rPr lang="en-US" sz="15400" b="1" dirty="0">
                <a:solidFill>
                  <a:schemeClr val="tx2"/>
                </a:solidFill>
                <a:latin typeface="Arial Rounded MT Bold" pitchFamily="34" charset="0"/>
              </a:rPr>
              <a:t>?</a:t>
            </a:r>
          </a:p>
        </p:txBody>
      </p:sp>
      <p:sp>
        <p:nvSpPr>
          <p:cNvPr id="171016" name="Oval 8"/>
          <p:cNvSpPr>
            <a:spLocks noChangeArrowheads="1"/>
          </p:cNvSpPr>
          <p:nvPr/>
        </p:nvSpPr>
        <p:spPr bwMode="blackWhite">
          <a:xfrm>
            <a:off x="381000" y="2401888"/>
            <a:ext cx="1447800" cy="914400"/>
          </a:xfrm>
          <a:prstGeom prst="ellipse">
            <a:avLst/>
          </a:prstGeom>
          <a:solidFill>
            <a:schemeClr val="accent1"/>
          </a:solidFill>
          <a:ln w="9525">
            <a:noFill/>
            <a:round/>
            <a:headEnd/>
            <a:tailEnd/>
          </a:ln>
          <a:effectLst>
            <a:outerShdw dist="53882" dir="2700000" algn="ctr" rotWithShape="0">
              <a:schemeClr val="folHlink"/>
            </a:outerShdw>
          </a:effectLst>
        </p:spPr>
        <p:txBody>
          <a:bodyPr wrap="none" anchor="ctr"/>
          <a:lstStyle/>
          <a:p>
            <a:pPr algn="ctr">
              <a:lnSpc>
                <a:spcPct val="80000"/>
              </a:lnSpc>
            </a:pPr>
            <a:r>
              <a:rPr lang="en-US" sz="2000" b="1">
                <a:effectLst>
                  <a:outerShdw blurRad="38100" dist="38100" dir="2700000" algn="tl">
                    <a:srgbClr val="FFFFFF"/>
                  </a:outerShdw>
                </a:effectLst>
              </a:rPr>
              <a:t>Patient</a:t>
            </a:r>
          </a:p>
          <a:p>
            <a:pPr algn="ctr">
              <a:lnSpc>
                <a:spcPct val="80000"/>
              </a:lnSpc>
            </a:pPr>
            <a:r>
              <a:rPr lang="en-US" sz="2000" b="1">
                <a:effectLst>
                  <a:outerShdw blurRad="38100" dist="38100" dir="2700000" algn="tl">
                    <a:srgbClr val="FFFFFF"/>
                  </a:outerShdw>
                </a:effectLst>
              </a:rPr>
              <a:t>Factors</a:t>
            </a:r>
          </a:p>
        </p:txBody>
      </p:sp>
      <p:sp>
        <p:nvSpPr>
          <p:cNvPr id="171017" name="Text Box 9"/>
          <p:cNvSpPr txBox="1">
            <a:spLocks noChangeArrowheads="1"/>
          </p:cNvSpPr>
          <p:nvPr/>
        </p:nvSpPr>
        <p:spPr bwMode="auto">
          <a:xfrm>
            <a:off x="228600" y="3468688"/>
            <a:ext cx="1752600" cy="1962076"/>
          </a:xfrm>
          <a:prstGeom prst="rect">
            <a:avLst/>
          </a:prstGeom>
          <a:noFill/>
          <a:ln w="9525">
            <a:noFill/>
            <a:miter lim="800000"/>
            <a:headEnd/>
            <a:tailEnd/>
          </a:ln>
          <a:effectLst/>
        </p:spPr>
        <p:txBody>
          <a:bodyPr>
            <a:spAutoFit/>
          </a:bodyPr>
          <a:lstStyle/>
          <a:p>
            <a:pPr algn="ctr">
              <a:lnSpc>
                <a:spcPct val="90000"/>
              </a:lnSpc>
            </a:pPr>
            <a:r>
              <a:rPr lang="en-US" sz="1800" b="1" u="sng" dirty="0">
                <a:effectLst>
                  <a:outerShdw blurRad="38100" dist="38100" dir="2700000" algn="tl">
                    <a:srgbClr val="C0C0C0"/>
                  </a:outerShdw>
                </a:effectLst>
              </a:rPr>
              <a:t>Psychological</a:t>
            </a:r>
            <a:r>
              <a:rPr lang="en-US" sz="1800" b="1" dirty="0">
                <a:effectLst>
                  <a:outerShdw blurRad="38100" dist="38100" dir="2700000" algn="tl">
                    <a:srgbClr val="C0C0C0"/>
                  </a:outerShdw>
                </a:effectLst>
              </a:rPr>
              <a:t/>
            </a:r>
            <a:br>
              <a:rPr lang="en-US" sz="1800" b="1" dirty="0">
                <a:effectLst>
                  <a:outerShdw blurRad="38100" dist="38100" dir="2700000" algn="tl">
                    <a:srgbClr val="C0C0C0"/>
                  </a:outerShdw>
                </a:effectLst>
              </a:rPr>
            </a:br>
            <a:r>
              <a:rPr lang="en-US" sz="1800" b="1" dirty="0">
                <a:effectLst>
                  <a:outerShdw blurRad="38100" dist="38100" dir="2700000" algn="tl">
                    <a:srgbClr val="C0C0C0"/>
                  </a:outerShdw>
                </a:effectLst>
              </a:rPr>
              <a:t>Functioning,</a:t>
            </a:r>
          </a:p>
          <a:p>
            <a:pPr algn="ctr">
              <a:lnSpc>
                <a:spcPct val="90000"/>
              </a:lnSpc>
            </a:pPr>
            <a:endParaRPr lang="en-US" sz="900" b="1" dirty="0">
              <a:effectLst>
                <a:outerShdw blurRad="38100" dist="38100" dir="2700000" algn="tl">
                  <a:srgbClr val="C0C0C0"/>
                </a:outerShdw>
              </a:effectLst>
            </a:endParaRPr>
          </a:p>
          <a:p>
            <a:pPr algn="ctr">
              <a:lnSpc>
                <a:spcPct val="140000"/>
              </a:lnSpc>
            </a:pPr>
            <a:r>
              <a:rPr lang="en-US" sz="1800" b="1" u="sng" dirty="0">
                <a:effectLst>
                  <a:outerShdw blurRad="38100" dist="38100" dir="2700000" algn="tl">
                    <a:srgbClr val="C0C0C0"/>
                  </a:outerShdw>
                </a:effectLst>
              </a:rPr>
              <a:t>Motivation</a:t>
            </a:r>
            <a:r>
              <a:rPr lang="en-US" sz="1800" b="1" dirty="0">
                <a:effectLst>
                  <a:outerShdw blurRad="38100" dist="38100" dir="2700000" algn="tl">
                    <a:srgbClr val="C0C0C0"/>
                  </a:outerShdw>
                </a:effectLst>
              </a:rPr>
              <a:t>,</a:t>
            </a:r>
          </a:p>
          <a:p>
            <a:pPr algn="ctr">
              <a:lnSpc>
                <a:spcPct val="140000"/>
              </a:lnSpc>
            </a:pPr>
            <a:endParaRPr lang="en-US" sz="900" b="1" dirty="0">
              <a:effectLst>
                <a:outerShdw blurRad="38100" dist="38100" dir="2700000" algn="tl">
                  <a:srgbClr val="C0C0C0"/>
                </a:outerShdw>
              </a:effectLst>
            </a:endParaRPr>
          </a:p>
          <a:p>
            <a:pPr algn="ctr">
              <a:lnSpc>
                <a:spcPct val="80000"/>
              </a:lnSpc>
            </a:pPr>
            <a:r>
              <a:rPr lang="en-US" sz="1800" b="1" dirty="0">
                <a:effectLst>
                  <a:outerShdw blurRad="38100" dist="38100" dir="2700000" algn="tl">
                    <a:srgbClr val="C0C0C0"/>
                  </a:outerShdw>
                </a:effectLst>
              </a:rPr>
              <a:t>&amp; Problem</a:t>
            </a:r>
            <a:br>
              <a:rPr lang="en-US" sz="1800" b="1" dirty="0">
                <a:effectLst>
                  <a:outerShdw blurRad="38100" dist="38100" dir="2700000" algn="tl">
                    <a:srgbClr val="C0C0C0"/>
                  </a:outerShdw>
                </a:effectLst>
              </a:rPr>
            </a:br>
            <a:r>
              <a:rPr lang="en-US" sz="1800" b="1" u="sng" dirty="0">
                <a:effectLst>
                  <a:outerShdw blurRad="38100" dist="38100" dir="2700000" algn="tl">
                    <a:srgbClr val="C0C0C0"/>
                  </a:outerShdw>
                </a:effectLst>
              </a:rPr>
              <a:t>Severity</a:t>
            </a:r>
          </a:p>
          <a:p>
            <a:pPr algn="ctr">
              <a:lnSpc>
                <a:spcPct val="80000"/>
              </a:lnSpc>
            </a:pPr>
            <a:endParaRPr lang="en-US" sz="1800" b="1" u="sng" dirty="0">
              <a:solidFill>
                <a:srgbClr val="FFCC99"/>
              </a:solidFill>
              <a:effectLst>
                <a:outerShdw blurRad="38100" dist="38100" dir="2700000" algn="tl">
                  <a:srgbClr val="C0C0C0"/>
                </a:outerShdw>
              </a:effectLst>
            </a:endParaRPr>
          </a:p>
        </p:txBody>
      </p:sp>
      <p:sp>
        <p:nvSpPr>
          <p:cNvPr id="171018" name="Oval 10"/>
          <p:cNvSpPr>
            <a:spLocks noChangeArrowheads="1"/>
          </p:cNvSpPr>
          <p:nvPr/>
        </p:nvSpPr>
        <p:spPr bwMode="auto">
          <a:xfrm>
            <a:off x="152400" y="2133600"/>
            <a:ext cx="1905000" cy="3429000"/>
          </a:xfrm>
          <a:prstGeom prst="ellipse">
            <a:avLst/>
          </a:prstGeom>
          <a:noFill/>
          <a:ln w="57150">
            <a:solidFill>
              <a:schemeClr val="tx2"/>
            </a:solidFill>
            <a:round/>
            <a:headEnd/>
            <a:tailEnd/>
          </a:ln>
          <a:effectLst/>
        </p:spPr>
        <p:txBody>
          <a:bodyPr wrap="none" anchor="ctr"/>
          <a:lstStyle/>
          <a:p>
            <a:endParaRPr lang="en-US"/>
          </a:p>
        </p:txBody>
      </p:sp>
      <p:sp>
        <p:nvSpPr>
          <p:cNvPr id="171019" name="Text Box 11"/>
          <p:cNvSpPr txBox="1">
            <a:spLocks noChangeArrowheads="1"/>
          </p:cNvSpPr>
          <p:nvPr/>
        </p:nvSpPr>
        <p:spPr bwMode="auto">
          <a:xfrm>
            <a:off x="739813" y="5626100"/>
            <a:ext cx="7464351" cy="978729"/>
          </a:xfrm>
          <a:prstGeom prst="rect">
            <a:avLst/>
          </a:prstGeom>
          <a:noFill/>
          <a:ln w="9525">
            <a:noFill/>
            <a:miter lim="800000"/>
            <a:headEnd/>
            <a:tailEnd/>
          </a:ln>
          <a:effectLst/>
        </p:spPr>
        <p:txBody>
          <a:bodyPr wrap="none">
            <a:spAutoFit/>
          </a:bodyPr>
          <a:lstStyle/>
          <a:p>
            <a:pPr algn="ctr">
              <a:lnSpc>
                <a:spcPct val="90000"/>
              </a:lnSpc>
            </a:pPr>
            <a:r>
              <a:rPr lang="en-US" sz="3200" b="1" dirty="0">
                <a:latin typeface="Arial Rounded MT Bold" pitchFamily="34" charset="0"/>
              </a:rPr>
              <a:t>Cognitive and behavioral</a:t>
            </a:r>
            <a:r>
              <a:rPr lang="en-US" sz="3200" b="1" u="sng" dirty="0">
                <a:latin typeface="Arial Rounded MT Bold" pitchFamily="34" charset="0"/>
              </a:rPr>
              <a:t/>
            </a:r>
            <a:br>
              <a:rPr lang="en-US" sz="3200" b="1" u="sng" dirty="0">
                <a:latin typeface="Arial Rounded MT Bold" pitchFamily="34" charset="0"/>
              </a:rPr>
            </a:br>
            <a:r>
              <a:rPr lang="en-US" sz="3200" b="1" dirty="0">
                <a:latin typeface="Arial Rounded MT Bold" pitchFamily="34" charset="0"/>
              </a:rPr>
              <a:t>components with therapeutic impact</a:t>
            </a:r>
          </a:p>
        </p:txBody>
      </p:sp>
      <p:sp>
        <p:nvSpPr>
          <p:cNvPr id="171020" name="AutoShape 12"/>
          <p:cNvSpPr>
            <a:spLocks noChangeArrowheads="1"/>
          </p:cNvSpPr>
          <p:nvPr/>
        </p:nvSpPr>
        <p:spPr bwMode="auto">
          <a:xfrm>
            <a:off x="6705600" y="3657600"/>
            <a:ext cx="381000" cy="609600"/>
          </a:xfrm>
          <a:prstGeom prst="rightArrow">
            <a:avLst>
              <a:gd name="adj1" fmla="val 55731"/>
              <a:gd name="adj2" fmla="val 3958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1021" name="Rectangle 13"/>
          <p:cNvSpPr>
            <a:spLocks noChangeArrowheads="1"/>
          </p:cNvSpPr>
          <p:nvPr/>
        </p:nvSpPr>
        <p:spPr bwMode="auto">
          <a:xfrm>
            <a:off x="7086600" y="3276600"/>
            <a:ext cx="1447800" cy="1905000"/>
          </a:xfrm>
          <a:prstGeom prst="rect">
            <a:avLst/>
          </a:prstGeom>
          <a:solidFill>
            <a:srgbClr val="FFCCCC"/>
          </a:solidFill>
          <a:ln w="3175">
            <a:solidFill>
              <a:schemeClr val="bg2"/>
            </a:solidFill>
            <a:miter lim="800000"/>
            <a:headEnd/>
            <a:tailEnd/>
          </a:ln>
          <a:effectLst>
            <a:outerShdw dist="71842" dir="2700000" algn="ctr" rotWithShape="0">
              <a:schemeClr val="folHlink"/>
            </a:outerShdw>
          </a:effectLst>
        </p:spPr>
        <p:txBody>
          <a:bodyPr wrap="none" anchor="ctr"/>
          <a:lstStyle/>
          <a:p>
            <a:endParaRPr lang="en-US"/>
          </a:p>
        </p:txBody>
      </p:sp>
      <p:sp>
        <p:nvSpPr>
          <p:cNvPr id="171022" name="Text Box 14"/>
          <p:cNvSpPr txBox="1">
            <a:spLocks noChangeArrowheads="1"/>
          </p:cNvSpPr>
          <p:nvPr/>
        </p:nvSpPr>
        <p:spPr bwMode="auto">
          <a:xfrm>
            <a:off x="6872288" y="5178425"/>
            <a:ext cx="1890712" cy="396875"/>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1023" name="Oval 15"/>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1024" name="Oval 16"/>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1025" name="Oval 17"/>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chemeClr val="tx1"/>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1026" name="Oval 18"/>
          <p:cNvSpPr>
            <a:spLocks noChangeArrowheads="1"/>
          </p:cNvSpPr>
          <p:nvPr/>
        </p:nvSpPr>
        <p:spPr bwMode="blackWhite">
          <a:xfrm>
            <a:off x="2133600" y="2362200"/>
            <a:ext cx="1524000" cy="609600"/>
          </a:xfrm>
          <a:prstGeom prst="ellipse">
            <a:avLst/>
          </a:prstGeom>
          <a:solidFill>
            <a:srgbClr val="FF9999"/>
          </a:solidFill>
          <a:ln w="9525">
            <a:noFill/>
            <a:round/>
            <a:headEnd/>
            <a:tailEnd/>
          </a:ln>
          <a:effectLst/>
        </p:spPr>
        <p:txBody>
          <a:bodyPr wrap="none" anchor="ctr"/>
          <a:lstStyle/>
          <a:p>
            <a:pPr algn="ctr"/>
            <a:r>
              <a:rPr lang="en-US" sz="2800" b="1">
                <a:effectLst>
                  <a:outerShdw blurRad="38100" dist="38100" dir="2700000" algn="tl">
                    <a:srgbClr val="FFFFFF"/>
                  </a:outerShdw>
                </a:effectLst>
              </a:rPr>
              <a:t>Detox</a:t>
            </a:r>
          </a:p>
        </p:txBody>
      </p:sp>
      <p:sp>
        <p:nvSpPr>
          <p:cNvPr id="171027" name="Oval 19"/>
          <p:cNvSpPr>
            <a:spLocks noChangeArrowheads="1"/>
          </p:cNvSpPr>
          <p:nvPr/>
        </p:nvSpPr>
        <p:spPr bwMode="blackWhite">
          <a:xfrm>
            <a:off x="2133600" y="3352800"/>
            <a:ext cx="1524000" cy="609600"/>
          </a:xfrm>
          <a:prstGeom prst="ellipse">
            <a:avLst/>
          </a:prstGeom>
          <a:solidFill>
            <a:srgbClr val="339966"/>
          </a:solidFill>
          <a:ln w="9525">
            <a:noFill/>
            <a:round/>
            <a:headEnd/>
            <a:tailEnd/>
          </a:ln>
          <a:effectLst/>
        </p:spPr>
        <p:txBody>
          <a:bodyPr wrap="none" anchor="ctr"/>
          <a:lstStyle/>
          <a:p>
            <a:pPr algn="ctr"/>
            <a:r>
              <a:rPr lang="en-US" sz="2800" b="1" dirty="0">
                <a:effectLst>
                  <a:outerShdw blurRad="38100" dist="38100" dir="2700000" algn="tl">
                    <a:srgbClr val="FFFFFF"/>
                  </a:outerShdw>
                </a:effectLst>
              </a:rPr>
              <a:t>OP-DF</a:t>
            </a:r>
          </a:p>
        </p:txBody>
      </p:sp>
      <p:sp>
        <p:nvSpPr>
          <p:cNvPr id="171028" name="Oval 20"/>
          <p:cNvSpPr>
            <a:spLocks noChangeArrowheads="1"/>
          </p:cNvSpPr>
          <p:nvPr/>
        </p:nvSpPr>
        <p:spPr bwMode="blackWhite">
          <a:xfrm>
            <a:off x="2133600" y="39624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TC/Res</a:t>
            </a:r>
          </a:p>
        </p:txBody>
      </p:sp>
      <p:sp>
        <p:nvSpPr>
          <p:cNvPr id="171029" name="Oval 21"/>
          <p:cNvSpPr>
            <a:spLocks noChangeArrowheads="1"/>
          </p:cNvSpPr>
          <p:nvPr/>
        </p:nvSpPr>
        <p:spPr bwMode="blackWhite">
          <a:xfrm>
            <a:off x="2133600" y="4572000"/>
            <a:ext cx="1524000" cy="609600"/>
          </a:xfrm>
          <a:prstGeom prst="ellipse">
            <a:avLst/>
          </a:prstGeom>
          <a:solidFill>
            <a:srgbClr val="339966"/>
          </a:solidFill>
          <a:ln w="9525">
            <a:noFill/>
            <a:round/>
            <a:headEnd/>
            <a:tailEnd/>
          </a:ln>
          <a:effectLst/>
        </p:spPr>
        <p:txBody>
          <a:bodyPr wrap="none" anchor="ctr"/>
          <a:lstStyle/>
          <a:p>
            <a:pPr algn="ctr"/>
            <a:r>
              <a:rPr lang="en-US" sz="2800" b="1">
                <a:effectLst>
                  <a:outerShdw blurRad="38100" dist="38100" dir="2700000" algn="tl">
                    <a:srgbClr val="FFFFFF"/>
                  </a:outerShdw>
                </a:effectLst>
              </a:rPr>
              <a:t>OP-MM</a:t>
            </a:r>
          </a:p>
        </p:txBody>
      </p:sp>
      <p:cxnSp>
        <p:nvCxnSpPr>
          <p:cNvPr id="171030" name="AutoShape 22"/>
          <p:cNvCxnSpPr>
            <a:cxnSpLocks noChangeShapeType="1"/>
            <a:stCxn id="171026" idx="4"/>
            <a:endCxn id="171027" idx="0"/>
          </p:cNvCxnSpPr>
          <p:nvPr/>
        </p:nvCxnSpPr>
        <p:spPr bwMode="auto">
          <a:xfrm>
            <a:off x="2895600" y="2971800"/>
            <a:ext cx="0" cy="381000"/>
          </a:xfrm>
          <a:prstGeom prst="straightConnector1">
            <a:avLst/>
          </a:prstGeom>
          <a:noFill/>
          <a:ln w="28575">
            <a:solidFill>
              <a:schemeClr val="tx2"/>
            </a:solidFill>
            <a:round/>
            <a:headEnd/>
            <a:tailEnd type="triangle" w="med" len="med"/>
          </a:ln>
          <a:effectLst/>
        </p:spPr>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1012"/>
                                        </p:tgtEl>
                                        <p:attrNameLst>
                                          <p:attrName>style.visibility</p:attrName>
                                        </p:attrNameLst>
                                      </p:cBhvr>
                                      <p:to>
                                        <p:strVal val="visible"/>
                                      </p:to>
                                    </p:set>
                                    <p:animEffect transition="in" filter="dissolve">
                                      <p:cBhvr>
                                        <p:cTn id="7" dur="500"/>
                                        <p:tgtEl>
                                          <p:spTgt spid="171012"/>
                                        </p:tgtEl>
                                      </p:cBhvr>
                                    </p:animEffect>
                                  </p:childTnLst>
                                </p:cTn>
                              </p:par>
                            </p:childTnLst>
                          </p:cTn>
                        </p:par>
                        <p:par>
                          <p:cTn id="8" fill="hold">
                            <p:stCondLst>
                              <p:cond delay="1500"/>
                            </p:stCondLst>
                            <p:childTnLst>
                              <p:par>
                                <p:cTn id="9" presetID="23" presetClass="entr" presetSubtype="528" fill="hold" grpId="0" nodeType="afterEffect">
                                  <p:stCondLst>
                                    <p:cond delay="0"/>
                                  </p:stCondLst>
                                  <p:childTnLst>
                                    <p:set>
                                      <p:cBhvr>
                                        <p:cTn id="10" dur="1" fill="hold">
                                          <p:stCondLst>
                                            <p:cond delay="0"/>
                                          </p:stCondLst>
                                        </p:cTn>
                                        <p:tgtEl>
                                          <p:spTgt spid="171015"/>
                                        </p:tgtEl>
                                        <p:attrNameLst>
                                          <p:attrName>style.visibility</p:attrName>
                                        </p:attrNameLst>
                                      </p:cBhvr>
                                      <p:to>
                                        <p:strVal val="visible"/>
                                      </p:to>
                                    </p:set>
                                    <p:anim calcmode="lin" valueType="num">
                                      <p:cBhvr>
                                        <p:cTn id="11" dur="500" fill="hold"/>
                                        <p:tgtEl>
                                          <p:spTgt spid="171015"/>
                                        </p:tgtEl>
                                        <p:attrNameLst>
                                          <p:attrName>ppt_w</p:attrName>
                                        </p:attrNameLst>
                                      </p:cBhvr>
                                      <p:tavLst>
                                        <p:tav tm="0">
                                          <p:val>
                                            <p:fltVal val="0"/>
                                          </p:val>
                                        </p:tav>
                                        <p:tav tm="100000">
                                          <p:val>
                                            <p:strVal val="#ppt_w"/>
                                          </p:val>
                                        </p:tav>
                                      </p:tavLst>
                                    </p:anim>
                                    <p:anim calcmode="lin" valueType="num">
                                      <p:cBhvr>
                                        <p:cTn id="12" dur="500" fill="hold"/>
                                        <p:tgtEl>
                                          <p:spTgt spid="171015"/>
                                        </p:tgtEl>
                                        <p:attrNameLst>
                                          <p:attrName>ppt_h</p:attrName>
                                        </p:attrNameLst>
                                      </p:cBhvr>
                                      <p:tavLst>
                                        <p:tav tm="0">
                                          <p:val>
                                            <p:fltVal val="0"/>
                                          </p:val>
                                        </p:tav>
                                        <p:tav tm="100000">
                                          <p:val>
                                            <p:strVal val="#ppt_h"/>
                                          </p:val>
                                        </p:tav>
                                      </p:tavLst>
                                    </p:anim>
                                    <p:anim calcmode="lin" valueType="num">
                                      <p:cBhvr>
                                        <p:cTn id="13" dur="500" fill="hold"/>
                                        <p:tgtEl>
                                          <p:spTgt spid="171015"/>
                                        </p:tgtEl>
                                        <p:attrNameLst>
                                          <p:attrName>ppt_x</p:attrName>
                                        </p:attrNameLst>
                                      </p:cBhvr>
                                      <p:tavLst>
                                        <p:tav tm="0">
                                          <p:val>
                                            <p:fltVal val="0.5"/>
                                          </p:val>
                                        </p:tav>
                                        <p:tav tm="100000">
                                          <p:val>
                                            <p:strVal val="#ppt_x"/>
                                          </p:val>
                                        </p:tav>
                                      </p:tavLst>
                                    </p:anim>
                                    <p:anim calcmode="lin" valueType="num">
                                      <p:cBhvr>
                                        <p:cTn id="14" dur="500" fill="hold"/>
                                        <p:tgtEl>
                                          <p:spTgt spid="17101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10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1016"/>
                                        </p:tgtEl>
                                        <p:attrNameLst>
                                          <p:attrName>style.visibility</p:attrName>
                                        </p:attrNameLst>
                                      </p:cBhvr>
                                      <p:to>
                                        <p:strVal val="visible"/>
                                      </p:to>
                                    </p:set>
                                    <p:animEffect transition="in" filter="dissolve">
                                      <p:cBhvr>
                                        <p:cTn id="19" dur="500"/>
                                        <p:tgtEl>
                                          <p:spTgt spid="171016"/>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1017">
                                            <p:txEl>
                                              <p:pRg st="0" end="0"/>
                                            </p:txEl>
                                          </p:spTgt>
                                        </p:tgtEl>
                                        <p:attrNameLst>
                                          <p:attrName>style.visibility</p:attrName>
                                        </p:attrNameLst>
                                      </p:cBhvr>
                                      <p:to>
                                        <p:strVal val="visible"/>
                                      </p:to>
                                    </p:set>
                                    <p:animEffect transition="in" filter="slide(fromTop)">
                                      <p:cBhvr>
                                        <p:cTn id="23" dur="500"/>
                                        <p:tgtEl>
                                          <p:spTgt spid="171017">
                                            <p:txEl>
                                              <p:pRg st="0" end="0"/>
                                            </p:txEl>
                                          </p:spTgt>
                                        </p:tgtEl>
                                      </p:cBhvr>
                                    </p:animEffect>
                                  </p:childTnLst>
                                </p:cTn>
                              </p:par>
                            </p:childTnLst>
                          </p:cTn>
                        </p:par>
                        <p:par>
                          <p:cTn id="24" fill="hold">
                            <p:stCondLst>
                              <p:cond delay="2000"/>
                            </p:stCondLst>
                            <p:childTnLst>
                              <p:par>
                                <p:cTn id="25" presetID="12" presetClass="entr" presetSubtype="1" fill="hold" grpId="0" nodeType="afterEffect">
                                  <p:stCondLst>
                                    <p:cond delay="1000"/>
                                  </p:stCondLst>
                                  <p:childTnLst>
                                    <p:set>
                                      <p:cBhvr>
                                        <p:cTn id="26" dur="1" fill="hold">
                                          <p:stCondLst>
                                            <p:cond delay="0"/>
                                          </p:stCondLst>
                                        </p:cTn>
                                        <p:tgtEl>
                                          <p:spTgt spid="171017">
                                            <p:txEl>
                                              <p:pRg st="2" end="2"/>
                                            </p:txEl>
                                          </p:spTgt>
                                        </p:tgtEl>
                                        <p:attrNameLst>
                                          <p:attrName>style.visibility</p:attrName>
                                        </p:attrNameLst>
                                      </p:cBhvr>
                                      <p:to>
                                        <p:strVal val="visible"/>
                                      </p:to>
                                    </p:set>
                                    <p:animEffect transition="in" filter="slide(fromTop)">
                                      <p:cBhvr>
                                        <p:cTn id="27" dur="500"/>
                                        <p:tgtEl>
                                          <p:spTgt spid="171017">
                                            <p:txEl>
                                              <p:pRg st="2" end="2"/>
                                            </p:txEl>
                                          </p:spTgt>
                                        </p:tgtEl>
                                      </p:cBhvr>
                                    </p:animEffect>
                                  </p:childTnLst>
                                </p:cTn>
                              </p:par>
                            </p:childTnLst>
                          </p:cTn>
                        </p:par>
                        <p:par>
                          <p:cTn id="28" fill="hold">
                            <p:stCondLst>
                              <p:cond delay="3500"/>
                            </p:stCondLst>
                            <p:childTnLst>
                              <p:par>
                                <p:cTn id="29" presetID="12" presetClass="entr" presetSubtype="1" fill="hold" grpId="0" nodeType="afterEffect">
                                  <p:stCondLst>
                                    <p:cond delay="1000"/>
                                  </p:stCondLst>
                                  <p:childTnLst>
                                    <p:set>
                                      <p:cBhvr>
                                        <p:cTn id="30" dur="1" fill="hold">
                                          <p:stCondLst>
                                            <p:cond delay="0"/>
                                          </p:stCondLst>
                                        </p:cTn>
                                        <p:tgtEl>
                                          <p:spTgt spid="171017">
                                            <p:txEl>
                                              <p:pRg st="4" end="4"/>
                                            </p:txEl>
                                          </p:spTgt>
                                        </p:tgtEl>
                                        <p:attrNameLst>
                                          <p:attrName>style.visibility</p:attrName>
                                        </p:attrNameLst>
                                      </p:cBhvr>
                                      <p:to>
                                        <p:strVal val="visible"/>
                                      </p:to>
                                    </p:set>
                                    <p:animEffect transition="in" filter="slide(fromTop)">
                                      <p:cBhvr>
                                        <p:cTn id="31" dur="500"/>
                                        <p:tgtEl>
                                          <p:spTgt spid="17101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1018"/>
                                        </p:tgtEl>
                                        <p:attrNameLst>
                                          <p:attrName>style.visibility</p:attrName>
                                        </p:attrNameLst>
                                      </p:cBhvr>
                                      <p:to>
                                        <p:strVal val="visible"/>
                                      </p:to>
                                    </p:set>
                                    <p:animEffect transition="in" filter="wipe(up)">
                                      <p:cBhvr>
                                        <p:cTn id="36" dur="500"/>
                                        <p:tgtEl>
                                          <p:spTgt spid="171018"/>
                                        </p:tgtEl>
                                      </p:cBhvr>
                                    </p:animEffect>
                                  </p:childTnLst>
                                  <p:subTnLst>
                                    <p:set>
                                      <p:cBhvr override="childStyle">
                                        <p:cTn dur="1" fill="hold" display="0" masterRel="nextClick" afterEffect="1"/>
                                        <p:tgtEl>
                                          <p:spTgt spid="171018"/>
                                        </p:tgtEl>
                                        <p:attrNameLst>
                                          <p:attrName>style.visibility</p:attrName>
                                        </p:attrNameLst>
                                      </p:cBhvr>
                                      <p:to>
                                        <p:strVal val="hidden"/>
                                      </p:to>
                                    </p:set>
                                  </p:subTnLst>
                                </p:cTn>
                              </p:par>
                            </p:childTnLst>
                          </p:cTn>
                        </p:par>
                        <p:par>
                          <p:cTn id="37" fill="hold">
                            <p:stCondLst>
                              <p:cond delay="500"/>
                            </p:stCondLst>
                            <p:childTnLst>
                              <p:par>
                                <p:cTn id="38" presetID="9" presetClass="entr" presetSubtype="0" fill="hold" grpId="0" nodeType="afterEffect">
                                  <p:stCondLst>
                                    <p:cond delay="2000"/>
                                  </p:stCondLst>
                                  <p:childTnLst>
                                    <p:set>
                                      <p:cBhvr>
                                        <p:cTn id="39" dur="1" fill="hold">
                                          <p:stCondLst>
                                            <p:cond delay="0"/>
                                          </p:stCondLst>
                                        </p:cTn>
                                        <p:tgtEl>
                                          <p:spTgt spid="171026"/>
                                        </p:tgtEl>
                                        <p:attrNameLst>
                                          <p:attrName>style.visibility</p:attrName>
                                        </p:attrNameLst>
                                      </p:cBhvr>
                                      <p:to>
                                        <p:strVal val="visible"/>
                                      </p:to>
                                    </p:set>
                                    <p:animEffect transition="in" filter="dissolve">
                                      <p:cBhvr>
                                        <p:cTn id="40" dur="500"/>
                                        <p:tgtEl>
                                          <p:spTgt spid="171026"/>
                                        </p:tgtEl>
                                      </p:cBhvr>
                                    </p:animEffect>
                                  </p:childTnLst>
                                </p:cTn>
                              </p:par>
                            </p:childTnLst>
                          </p:cTn>
                        </p:par>
                        <p:par>
                          <p:cTn id="41" fill="hold">
                            <p:stCondLst>
                              <p:cond delay="3000"/>
                            </p:stCondLst>
                            <p:childTnLst>
                              <p:par>
                                <p:cTn id="42" presetID="17" presetClass="entr" presetSubtype="1" fill="hold" nodeType="afterEffect">
                                  <p:stCondLst>
                                    <p:cond delay="1000"/>
                                  </p:stCondLst>
                                  <p:childTnLst>
                                    <p:set>
                                      <p:cBhvr>
                                        <p:cTn id="43" dur="1" fill="hold">
                                          <p:stCondLst>
                                            <p:cond delay="0"/>
                                          </p:stCondLst>
                                        </p:cTn>
                                        <p:tgtEl>
                                          <p:spTgt spid="171030"/>
                                        </p:tgtEl>
                                        <p:attrNameLst>
                                          <p:attrName>style.visibility</p:attrName>
                                        </p:attrNameLst>
                                      </p:cBhvr>
                                      <p:to>
                                        <p:strVal val="visible"/>
                                      </p:to>
                                    </p:set>
                                    <p:anim calcmode="lin" valueType="num">
                                      <p:cBhvr>
                                        <p:cTn id="44" dur="500" fill="hold"/>
                                        <p:tgtEl>
                                          <p:spTgt spid="171030"/>
                                        </p:tgtEl>
                                        <p:attrNameLst>
                                          <p:attrName>ppt_x</p:attrName>
                                        </p:attrNameLst>
                                      </p:cBhvr>
                                      <p:tavLst>
                                        <p:tav tm="0">
                                          <p:val>
                                            <p:strVal val="#ppt_x"/>
                                          </p:val>
                                        </p:tav>
                                        <p:tav tm="100000">
                                          <p:val>
                                            <p:strVal val="#ppt_x"/>
                                          </p:val>
                                        </p:tav>
                                      </p:tavLst>
                                    </p:anim>
                                    <p:anim calcmode="lin" valueType="num">
                                      <p:cBhvr>
                                        <p:cTn id="45" dur="500" fill="hold"/>
                                        <p:tgtEl>
                                          <p:spTgt spid="171030"/>
                                        </p:tgtEl>
                                        <p:attrNameLst>
                                          <p:attrName>ppt_y</p:attrName>
                                        </p:attrNameLst>
                                      </p:cBhvr>
                                      <p:tavLst>
                                        <p:tav tm="0">
                                          <p:val>
                                            <p:strVal val="#ppt_y-#ppt_h/2"/>
                                          </p:val>
                                        </p:tav>
                                        <p:tav tm="100000">
                                          <p:val>
                                            <p:strVal val="#ppt_y"/>
                                          </p:val>
                                        </p:tav>
                                      </p:tavLst>
                                    </p:anim>
                                    <p:anim calcmode="lin" valueType="num">
                                      <p:cBhvr>
                                        <p:cTn id="46" dur="500" fill="hold"/>
                                        <p:tgtEl>
                                          <p:spTgt spid="171030"/>
                                        </p:tgtEl>
                                        <p:attrNameLst>
                                          <p:attrName>ppt_w</p:attrName>
                                        </p:attrNameLst>
                                      </p:cBhvr>
                                      <p:tavLst>
                                        <p:tav tm="0">
                                          <p:val>
                                            <p:strVal val="#ppt_w"/>
                                          </p:val>
                                        </p:tav>
                                        <p:tav tm="100000">
                                          <p:val>
                                            <p:strVal val="#ppt_w"/>
                                          </p:val>
                                        </p:tav>
                                      </p:tavLst>
                                    </p:anim>
                                    <p:anim calcmode="lin" valueType="num">
                                      <p:cBhvr>
                                        <p:cTn id="47" dur="500" fill="hold"/>
                                        <p:tgtEl>
                                          <p:spTgt spid="171030"/>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12" presetClass="entr" presetSubtype="1" fill="hold" grpId="0" nodeType="afterEffect">
                                  <p:stCondLst>
                                    <p:cond delay="0"/>
                                  </p:stCondLst>
                                  <p:childTnLst>
                                    <p:set>
                                      <p:cBhvr>
                                        <p:cTn id="50" dur="1" fill="hold">
                                          <p:stCondLst>
                                            <p:cond delay="0"/>
                                          </p:stCondLst>
                                        </p:cTn>
                                        <p:tgtEl>
                                          <p:spTgt spid="171027"/>
                                        </p:tgtEl>
                                        <p:attrNameLst>
                                          <p:attrName>style.visibility</p:attrName>
                                        </p:attrNameLst>
                                      </p:cBhvr>
                                      <p:to>
                                        <p:strVal val="visible"/>
                                      </p:to>
                                    </p:set>
                                    <p:animEffect transition="in" filter="slide(fromTop)">
                                      <p:cBhvr>
                                        <p:cTn id="51" dur="500"/>
                                        <p:tgtEl>
                                          <p:spTgt spid="171027"/>
                                        </p:tgtEl>
                                      </p:cBhvr>
                                    </p:animEffect>
                                  </p:childTnLst>
                                </p:cTn>
                              </p:par>
                            </p:childTnLst>
                          </p:cTn>
                        </p:par>
                        <p:par>
                          <p:cTn id="52" fill="hold">
                            <p:stCondLst>
                              <p:cond delay="5000"/>
                            </p:stCondLst>
                            <p:childTnLst>
                              <p:par>
                                <p:cTn id="53" presetID="12" presetClass="entr" presetSubtype="1" fill="hold" grpId="0" nodeType="afterEffect">
                                  <p:stCondLst>
                                    <p:cond delay="0"/>
                                  </p:stCondLst>
                                  <p:childTnLst>
                                    <p:set>
                                      <p:cBhvr>
                                        <p:cTn id="54" dur="1" fill="hold">
                                          <p:stCondLst>
                                            <p:cond delay="0"/>
                                          </p:stCondLst>
                                        </p:cTn>
                                        <p:tgtEl>
                                          <p:spTgt spid="171028"/>
                                        </p:tgtEl>
                                        <p:attrNameLst>
                                          <p:attrName>style.visibility</p:attrName>
                                        </p:attrNameLst>
                                      </p:cBhvr>
                                      <p:to>
                                        <p:strVal val="visible"/>
                                      </p:to>
                                    </p:set>
                                    <p:animEffect transition="in" filter="slide(fromTop)">
                                      <p:cBhvr>
                                        <p:cTn id="55" dur="500"/>
                                        <p:tgtEl>
                                          <p:spTgt spid="171028"/>
                                        </p:tgtEl>
                                      </p:cBhvr>
                                    </p:animEffect>
                                  </p:childTnLst>
                                </p:cTn>
                              </p:par>
                            </p:childTnLst>
                          </p:cTn>
                        </p:par>
                        <p:par>
                          <p:cTn id="56" fill="hold">
                            <p:stCondLst>
                              <p:cond delay="5500"/>
                            </p:stCondLst>
                            <p:childTnLst>
                              <p:par>
                                <p:cTn id="57" presetID="12" presetClass="entr" presetSubtype="1" fill="hold" grpId="0" nodeType="afterEffect">
                                  <p:stCondLst>
                                    <p:cond delay="0"/>
                                  </p:stCondLst>
                                  <p:childTnLst>
                                    <p:set>
                                      <p:cBhvr>
                                        <p:cTn id="58" dur="1" fill="hold">
                                          <p:stCondLst>
                                            <p:cond delay="0"/>
                                          </p:stCondLst>
                                        </p:cTn>
                                        <p:tgtEl>
                                          <p:spTgt spid="171029"/>
                                        </p:tgtEl>
                                        <p:attrNameLst>
                                          <p:attrName>style.visibility</p:attrName>
                                        </p:attrNameLst>
                                      </p:cBhvr>
                                      <p:to>
                                        <p:strVal val="visible"/>
                                      </p:to>
                                    </p:set>
                                    <p:animEffect transition="in" filter="slide(fromTop)">
                                      <p:cBhvr>
                                        <p:cTn id="59" dur="500"/>
                                        <p:tgtEl>
                                          <p:spTgt spid="17102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71019"/>
                                        </p:tgtEl>
                                        <p:attrNameLst>
                                          <p:attrName>style.visibility</p:attrName>
                                        </p:attrNameLst>
                                      </p:cBhvr>
                                      <p:to>
                                        <p:strVal val="visible"/>
                                      </p:to>
                                    </p:set>
                                    <p:animEffect transition="in" filter="slide(fromBottom)">
                                      <p:cBhvr>
                                        <p:cTn id="64"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autoUpdateAnimBg="0"/>
      <p:bldP spid="171015" grpId="0" autoUpdateAnimBg="0"/>
      <p:bldP spid="171016" grpId="0" animBg="1" autoUpdateAnimBg="0"/>
      <p:bldP spid="171017" grpId="0" build="p" autoUpdateAnimBg="0" advAuto="1000"/>
      <p:bldP spid="171018" grpId="0" animBg="1"/>
      <p:bldP spid="171019" grpId="0" autoUpdateAnimBg="0"/>
      <p:bldP spid="171026" grpId="0" animBg="1" autoUpdateAnimBg="0"/>
      <p:bldP spid="171027" grpId="0" animBg="1" autoUpdateAnimBg="0"/>
      <p:bldP spid="171028" grpId="0" animBg="1" autoUpdateAnimBg="0"/>
      <p:bldP spid="17102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533400"/>
            <a:ext cx="8305800" cy="1143000"/>
          </a:xfrm>
        </p:spPr>
        <p:txBody>
          <a:bodyPr/>
          <a:lstStyle/>
          <a:p>
            <a:r>
              <a:rPr lang="en-US" b="1" dirty="0"/>
              <a:t>Purpose of Certification</a:t>
            </a:r>
            <a:endParaRPr lang="en-US" sz="5400" b="1" dirty="0"/>
          </a:p>
        </p:txBody>
      </p:sp>
      <p:sp>
        <p:nvSpPr>
          <p:cNvPr id="17411" name="Rectangle 3"/>
          <p:cNvSpPr>
            <a:spLocks noGrp="1" noChangeArrowheads="1"/>
          </p:cNvSpPr>
          <p:nvPr>
            <p:ph type="body" idx="1"/>
          </p:nvPr>
        </p:nvSpPr>
        <p:spPr>
          <a:xfrm>
            <a:off x="457200" y="1828800"/>
            <a:ext cx="8229600" cy="3730625"/>
          </a:xfrm>
        </p:spPr>
        <p:txBody>
          <a:bodyPr/>
          <a:lstStyle/>
          <a:p>
            <a:r>
              <a:rPr lang="en-US" sz="2800" b="1" dirty="0"/>
              <a:t>Assure the public a minimum level of competency for quality service</a:t>
            </a:r>
          </a:p>
          <a:p>
            <a:pPr>
              <a:buFontTx/>
              <a:buNone/>
            </a:pPr>
            <a:endParaRPr lang="en-US" sz="2800" b="1" dirty="0"/>
          </a:p>
          <a:p>
            <a:r>
              <a:rPr lang="en-US" sz="2800" b="1" dirty="0"/>
              <a:t>Give community workers professional status and recognition to qualified addiction professionals through a process that examines demonstrated work competencies </a:t>
            </a:r>
            <a:r>
              <a:rPr lang="en-US" sz="2800" b="1" i="1" dirty="0">
                <a:solidFill>
                  <a:schemeClr val="hlink"/>
                </a:solidFill>
              </a:rPr>
              <a:t>(Workforce Development for Target Population)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 calcmode="lin" valueType="num">
                                      <p:cBhvr>
                                        <p:cTn id="9" dur="500" fill="hold"/>
                                        <p:tgtEl>
                                          <p:spTgt spid="17410"/>
                                        </p:tgtEl>
                                        <p:attrNameLst>
                                          <p:attrName>ppt_x</p:attrName>
                                        </p:attrNameLst>
                                      </p:cBhvr>
                                      <p:tavLst>
                                        <p:tav tm="0">
                                          <p:val>
                                            <p:fltVal val="0.5"/>
                                          </p:val>
                                        </p:tav>
                                        <p:tav tm="100000">
                                          <p:val>
                                            <p:strVal val="#ppt_x"/>
                                          </p:val>
                                        </p:tav>
                                      </p:tavLst>
                                    </p:anim>
                                    <p:anim calcmode="lin" valueType="num">
                                      <p:cBhvr>
                                        <p:cTn id="10" dur="500" fill="hold"/>
                                        <p:tgtEl>
                                          <p:spTgt spid="174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4" dur="500"/>
                                        <p:tgtEl>
                                          <p:spTgt spid="17411">
                                            <p:txEl>
                                              <p:pRg st="0" end="0"/>
                                            </p:txEl>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8"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33400" y="457200"/>
            <a:ext cx="7848600" cy="1066800"/>
          </a:xfrm>
        </p:spPr>
        <p:txBody>
          <a:bodyPr/>
          <a:lstStyle/>
          <a:p>
            <a:pPr algn="ctr"/>
            <a:r>
              <a:rPr lang="en-US" b="1" dirty="0"/>
              <a:t>TCU Treatment Process Model</a:t>
            </a:r>
          </a:p>
        </p:txBody>
      </p:sp>
      <p:sp>
        <p:nvSpPr>
          <p:cNvPr id="173059" name="AutoShape 3"/>
          <p:cNvSpPr>
            <a:spLocks noChangeArrowheads="1"/>
          </p:cNvSpPr>
          <p:nvPr/>
        </p:nvSpPr>
        <p:spPr bwMode="auto">
          <a:xfrm>
            <a:off x="6781800" y="36576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60" name="Rectangle 4"/>
          <p:cNvSpPr>
            <a:spLocks noChangeArrowheads="1"/>
          </p:cNvSpPr>
          <p:nvPr/>
        </p:nvSpPr>
        <p:spPr bwMode="auto">
          <a:xfrm>
            <a:off x="7086600" y="32766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3061" name="Rectangle 5" descr="White marble"/>
          <p:cNvSpPr>
            <a:spLocks noChangeArrowheads="1"/>
          </p:cNvSpPr>
          <p:nvPr/>
        </p:nvSpPr>
        <p:spPr bwMode="auto">
          <a:xfrm>
            <a:off x="2133600" y="20574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3062" name="Oval 6"/>
          <p:cNvSpPr>
            <a:spLocks noChangeArrowheads="1"/>
          </p:cNvSpPr>
          <p:nvPr/>
        </p:nvSpPr>
        <p:spPr bwMode="blackWhite">
          <a:xfrm>
            <a:off x="5791200" y="34290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1600" b="1" dirty="0" smtClean="0">
                <a:effectLst>
                  <a:outerShdw blurRad="38100" dist="38100" dir="2700000" algn="tl">
                    <a:srgbClr val="FFFFFF"/>
                  </a:outerShdw>
                </a:effectLst>
              </a:rPr>
              <a:t>  Sufficient</a:t>
            </a:r>
            <a:endParaRPr lang="en-US" sz="1600" b="1" dirty="0">
              <a:effectLst>
                <a:outerShdw blurRad="38100" dist="38100" dir="2700000" algn="tl">
                  <a:srgbClr val="FFFFFF"/>
                </a:outerShdw>
              </a:effectLst>
            </a:endParaRPr>
          </a:p>
          <a:p>
            <a:pPr algn="ctr">
              <a:lnSpc>
                <a:spcPct val="90000"/>
              </a:lnSpc>
            </a:pPr>
            <a:r>
              <a:rPr lang="en-US" sz="1600" b="1" dirty="0" smtClean="0">
                <a:effectLst>
                  <a:outerShdw blurRad="38100" dist="38100" dir="2700000" algn="tl">
                    <a:srgbClr val="FFFFFF"/>
                  </a:outerShdw>
                </a:effectLst>
              </a:rPr>
              <a:t>  Retention</a:t>
            </a:r>
            <a:endParaRPr lang="en-US" sz="1600" b="1" dirty="0">
              <a:effectLst>
                <a:outerShdw blurRad="38100" dist="38100" dir="2700000" algn="tl">
                  <a:srgbClr val="FFFFFF"/>
                </a:outerShdw>
              </a:effectLst>
            </a:endParaRPr>
          </a:p>
        </p:txBody>
      </p:sp>
      <p:sp>
        <p:nvSpPr>
          <p:cNvPr id="173063" name="Text Box 7"/>
          <p:cNvSpPr txBox="1">
            <a:spLocks noChangeArrowheads="1"/>
          </p:cNvSpPr>
          <p:nvPr/>
        </p:nvSpPr>
        <p:spPr bwMode="auto">
          <a:xfrm>
            <a:off x="6872288" y="5178425"/>
            <a:ext cx="1992853" cy="400110"/>
          </a:xfrm>
          <a:prstGeom prst="rect">
            <a:avLst/>
          </a:prstGeom>
          <a:noFill/>
          <a:ln w="9525">
            <a:noFill/>
            <a:miter lim="800000"/>
            <a:headEnd/>
            <a:tailEnd/>
          </a:ln>
          <a:effectLst/>
        </p:spPr>
        <p:txBody>
          <a:bodyPr wrap="none">
            <a:spAutoFit/>
          </a:bodyPr>
          <a:lstStyle/>
          <a:p>
            <a:r>
              <a:rPr lang="en-US" sz="2000" b="1" dirty="0" smtClean="0">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3064" name="Oval 8"/>
          <p:cNvSpPr>
            <a:spLocks noChangeArrowheads="1"/>
          </p:cNvSpPr>
          <p:nvPr/>
        </p:nvSpPr>
        <p:spPr bwMode="blackWhite">
          <a:xfrm>
            <a:off x="7162800" y="34290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3065" name="Oval 9"/>
          <p:cNvSpPr>
            <a:spLocks noChangeArrowheads="1"/>
          </p:cNvSpPr>
          <p:nvPr/>
        </p:nvSpPr>
        <p:spPr bwMode="blackWhite">
          <a:xfrm>
            <a:off x="7162800" y="39624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3066" name="Oval 10"/>
          <p:cNvSpPr>
            <a:spLocks noChangeArrowheads="1"/>
          </p:cNvSpPr>
          <p:nvPr/>
        </p:nvSpPr>
        <p:spPr bwMode="blackWhite">
          <a:xfrm>
            <a:off x="7162800" y="44958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nvGrpSpPr>
          <p:cNvPr id="2" name="Group 11"/>
          <p:cNvGrpSpPr>
            <a:grpSpLocks/>
          </p:cNvGrpSpPr>
          <p:nvPr/>
        </p:nvGrpSpPr>
        <p:grpSpPr bwMode="auto">
          <a:xfrm>
            <a:off x="381000" y="2133600"/>
            <a:ext cx="1676400" cy="1447800"/>
            <a:chOff x="240" y="1344"/>
            <a:chExt cx="1104" cy="912"/>
          </a:xfrm>
        </p:grpSpPr>
        <p:sp>
          <p:nvSpPr>
            <p:cNvPr id="173068" name="Line 12"/>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3"/>
            <p:cNvGrpSpPr>
              <a:grpSpLocks/>
            </p:cNvGrpSpPr>
            <p:nvPr/>
          </p:nvGrpSpPr>
          <p:grpSpPr bwMode="auto">
            <a:xfrm>
              <a:off x="240" y="1344"/>
              <a:ext cx="912" cy="912"/>
              <a:chOff x="240" y="1344"/>
              <a:chExt cx="912" cy="912"/>
            </a:xfrm>
          </p:grpSpPr>
          <p:sp>
            <p:nvSpPr>
              <p:cNvPr id="173070" name="Oval 14"/>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dirty="0">
                    <a:solidFill>
                      <a:schemeClr val="bg2"/>
                    </a:solidFill>
                    <a:effectLst>
                      <a:outerShdw blurRad="38100" dist="38100" dir="2700000" algn="tl">
                        <a:srgbClr val="000000"/>
                      </a:outerShdw>
                    </a:effectLst>
                  </a:rPr>
                  <a:t>Patient</a:t>
                </a:r>
              </a:p>
              <a:p>
                <a:pPr algn="ctr">
                  <a:lnSpc>
                    <a:spcPct val="80000"/>
                  </a:lnSpc>
                </a:pPr>
                <a:r>
                  <a:rPr lang="en-US" sz="1800" b="1" dirty="0">
                    <a:solidFill>
                      <a:schemeClr val="bg2"/>
                    </a:solidFill>
                    <a:effectLst>
                      <a:outerShdw blurRad="38100" dist="38100" dir="2700000" algn="tl">
                        <a:srgbClr val="000000"/>
                      </a:outerShdw>
                    </a:effectLst>
                  </a:rPr>
                  <a:t>Attributes</a:t>
                </a:r>
              </a:p>
              <a:p>
                <a:pPr algn="ctr">
                  <a:lnSpc>
                    <a:spcPct val="80000"/>
                  </a:lnSpc>
                </a:pPr>
                <a:r>
                  <a:rPr lang="en-US" sz="1800" b="1" dirty="0">
                    <a:solidFill>
                      <a:schemeClr val="bg2"/>
                    </a:solidFill>
                    <a:effectLst>
                      <a:outerShdw blurRad="38100" dist="38100" dir="2700000" algn="tl">
                        <a:srgbClr val="000000"/>
                      </a:outerShdw>
                    </a:effectLst>
                  </a:rPr>
                  <a:t>at Intake</a:t>
                </a:r>
                <a:endParaRPr lang="en-US" sz="2800" b="1" dirty="0">
                  <a:solidFill>
                    <a:schemeClr val="bg2"/>
                  </a:solidFill>
                  <a:effectLst>
                    <a:outerShdw blurRad="38100" dist="38100" dir="2700000" algn="tl">
                      <a:srgbClr val="000000"/>
                    </a:outerShdw>
                  </a:effectLst>
                </a:endParaRPr>
              </a:p>
            </p:txBody>
          </p:sp>
          <p:sp>
            <p:nvSpPr>
              <p:cNvPr id="173071" name="Oval 15"/>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2" name="Oval 16"/>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3073" name="Oval 17"/>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4" name="Oval 18"/>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3075" name="Oval 19"/>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3076" name="AutoShape 20"/>
              <p:cNvCxnSpPr>
                <a:cxnSpLocks noChangeShapeType="1"/>
                <a:stCxn id="173075" idx="4"/>
                <a:endCxn id="173070"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73077" name="Oval 21"/>
          <p:cNvSpPr>
            <a:spLocks noChangeArrowheads="1"/>
          </p:cNvSpPr>
          <p:nvPr/>
        </p:nvSpPr>
        <p:spPr bwMode="auto">
          <a:xfrm>
            <a:off x="1752600" y="1828800"/>
            <a:ext cx="4191000" cy="396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73078" name="Text Box 22"/>
          <p:cNvSpPr txBox="1">
            <a:spLocks noChangeArrowheads="1"/>
          </p:cNvSpPr>
          <p:nvPr/>
        </p:nvSpPr>
        <p:spPr bwMode="auto">
          <a:xfrm>
            <a:off x="838200" y="624840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
        <p:nvSpPr>
          <p:cNvPr id="173079" name="Text Box 23"/>
          <p:cNvSpPr txBox="1">
            <a:spLocks noChangeArrowheads="1"/>
          </p:cNvSpPr>
          <p:nvPr/>
        </p:nvSpPr>
        <p:spPr bwMode="auto">
          <a:xfrm>
            <a:off x="2133600" y="2266950"/>
            <a:ext cx="1600200" cy="437043"/>
          </a:xfrm>
          <a:prstGeom prst="rect">
            <a:avLst/>
          </a:prstGeom>
          <a:noFill/>
          <a:ln w="9525">
            <a:noFill/>
            <a:miter lim="800000"/>
            <a:headEnd/>
            <a:tailEnd/>
          </a:ln>
          <a:effectLst/>
        </p:spPr>
        <p:txBody>
          <a:bodyPr>
            <a:spAutoFit/>
          </a:bodyPr>
          <a:lstStyle/>
          <a:p>
            <a:pPr algn="ctr">
              <a:lnSpc>
                <a:spcPct val="70000"/>
              </a:lnSpc>
            </a:pPr>
            <a:r>
              <a:rPr lang="en-US" sz="1600" b="1" dirty="0">
                <a:effectLst>
                  <a:outerShdw blurRad="38100" dist="38100" dir="2700000" algn="tl">
                    <a:srgbClr val="C0C0C0"/>
                  </a:outerShdw>
                </a:effectLst>
              </a:rPr>
              <a:t>Early </a:t>
            </a:r>
          </a:p>
          <a:p>
            <a:pPr algn="ctr">
              <a:lnSpc>
                <a:spcPct val="70000"/>
              </a:lnSpc>
            </a:pPr>
            <a:r>
              <a:rPr lang="en-US" sz="1600" b="1" dirty="0">
                <a:effectLst>
                  <a:outerShdw blurRad="38100" dist="38100" dir="2700000" algn="tl">
                    <a:srgbClr val="C0C0C0"/>
                  </a:outerShdw>
                </a:effectLst>
              </a:rPr>
              <a:t>Engagement</a:t>
            </a:r>
          </a:p>
        </p:txBody>
      </p:sp>
      <p:sp>
        <p:nvSpPr>
          <p:cNvPr id="173080" name="Text Box 24"/>
          <p:cNvSpPr txBox="1">
            <a:spLocks noChangeArrowheads="1"/>
          </p:cNvSpPr>
          <p:nvPr/>
        </p:nvSpPr>
        <p:spPr bwMode="auto">
          <a:xfrm>
            <a:off x="3886200" y="2266950"/>
            <a:ext cx="1295400" cy="437043"/>
          </a:xfrm>
          <a:prstGeom prst="rect">
            <a:avLst/>
          </a:prstGeom>
          <a:noFill/>
          <a:ln w="9525">
            <a:noFill/>
            <a:miter lim="800000"/>
            <a:headEnd/>
            <a:tailEnd/>
          </a:ln>
          <a:effectLst/>
        </p:spPr>
        <p:txBody>
          <a:bodyPr>
            <a:spAutoFit/>
          </a:bodyPr>
          <a:lstStyle/>
          <a:p>
            <a:pPr algn="ctr">
              <a:lnSpc>
                <a:spcPct val="70000"/>
              </a:lnSpc>
            </a:pPr>
            <a:r>
              <a:rPr lang="en-US" sz="1600" b="1" dirty="0">
                <a:effectLst>
                  <a:outerShdw blurRad="38100" dist="38100" dir="2700000" algn="tl">
                    <a:srgbClr val="C0C0C0"/>
                  </a:outerShdw>
                </a:effectLst>
              </a:rPr>
              <a:t>Early </a:t>
            </a:r>
          </a:p>
          <a:p>
            <a:pPr algn="ctr">
              <a:lnSpc>
                <a:spcPct val="70000"/>
              </a:lnSpc>
            </a:pPr>
            <a:r>
              <a:rPr lang="en-US" sz="1600" b="1" dirty="0">
                <a:effectLst>
                  <a:outerShdw blurRad="38100" dist="38100" dir="2700000" algn="tl">
                    <a:srgbClr val="C0C0C0"/>
                  </a:outerShdw>
                </a:effectLst>
              </a:rPr>
              <a:t>Recovery</a:t>
            </a:r>
          </a:p>
        </p:txBody>
      </p:sp>
      <p:sp>
        <p:nvSpPr>
          <p:cNvPr id="173081" name="Rectangle 25"/>
          <p:cNvSpPr>
            <a:spLocks noChangeArrowheads="1"/>
          </p:cNvSpPr>
          <p:nvPr/>
        </p:nvSpPr>
        <p:spPr bwMode="blackWhite">
          <a:xfrm>
            <a:off x="2209800" y="28194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3082" name="Rectangle 26"/>
          <p:cNvSpPr>
            <a:spLocks noChangeArrowheads="1"/>
          </p:cNvSpPr>
          <p:nvPr/>
        </p:nvSpPr>
        <p:spPr bwMode="blackWhite">
          <a:xfrm>
            <a:off x="2209800" y="42672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dirty="0">
                <a:effectLst>
                  <a:outerShdw blurRad="38100" dist="38100" dir="2700000" algn="tl">
                    <a:srgbClr val="FFFFFF"/>
                  </a:outerShdw>
                </a:effectLst>
              </a:rPr>
              <a:t>Therapeutic</a:t>
            </a:r>
          </a:p>
          <a:p>
            <a:pPr algn="ctr"/>
            <a:r>
              <a:rPr lang="en-US" sz="1800" b="1" dirty="0">
                <a:effectLst>
                  <a:outerShdw blurRad="38100" dist="38100" dir="2700000" algn="tl">
                    <a:srgbClr val="FFFFFF"/>
                  </a:outerShdw>
                </a:effectLst>
              </a:rPr>
              <a:t>Relationship</a:t>
            </a:r>
          </a:p>
        </p:txBody>
      </p:sp>
      <p:sp>
        <p:nvSpPr>
          <p:cNvPr id="173083" name="Rectangle 27"/>
          <p:cNvSpPr>
            <a:spLocks noChangeArrowheads="1"/>
          </p:cNvSpPr>
          <p:nvPr/>
        </p:nvSpPr>
        <p:spPr bwMode="blackWhite">
          <a:xfrm>
            <a:off x="3810000" y="28194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dirty="0">
                <a:effectLst>
                  <a:outerShdw blurRad="38100" dist="38100" dir="2700000" algn="tl">
                    <a:srgbClr val="FFFFFF"/>
                  </a:outerShdw>
                </a:effectLst>
              </a:rPr>
              <a:t>Behavioral</a:t>
            </a:r>
          </a:p>
          <a:p>
            <a:pPr algn="ctr"/>
            <a:r>
              <a:rPr lang="en-US" sz="1800" b="1" dirty="0">
                <a:effectLst>
                  <a:outerShdw blurRad="38100" dist="38100" dir="2700000" algn="tl">
                    <a:srgbClr val="FFFFFF"/>
                  </a:outerShdw>
                </a:effectLst>
              </a:rPr>
              <a:t>Change</a:t>
            </a:r>
          </a:p>
        </p:txBody>
      </p:sp>
      <p:sp>
        <p:nvSpPr>
          <p:cNvPr id="173084" name="Rectangle 28"/>
          <p:cNvSpPr>
            <a:spLocks noChangeArrowheads="1"/>
          </p:cNvSpPr>
          <p:nvPr/>
        </p:nvSpPr>
        <p:spPr bwMode="blackWhite">
          <a:xfrm>
            <a:off x="3805238" y="42672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sp>
        <p:nvSpPr>
          <p:cNvPr id="173085" name="AutoShape 29"/>
          <p:cNvSpPr>
            <a:spLocks noChangeArrowheads="1"/>
          </p:cNvSpPr>
          <p:nvPr/>
        </p:nvSpPr>
        <p:spPr bwMode="auto">
          <a:xfrm>
            <a:off x="26670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6" name="AutoShape 30"/>
          <p:cNvSpPr>
            <a:spLocks noChangeArrowheads="1"/>
          </p:cNvSpPr>
          <p:nvPr/>
        </p:nvSpPr>
        <p:spPr bwMode="auto">
          <a:xfrm>
            <a:off x="2895600" y="38100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7" name="AutoShape 31"/>
          <p:cNvSpPr>
            <a:spLocks noChangeArrowheads="1"/>
          </p:cNvSpPr>
          <p:nvPr/>
        </p:nvSpPr>
        <p:spPr bwMode="auto">
          <a:xfrm>
            <a:off x="4267200" y="35052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8" name="AutoShape 32"/>
          <p:cNvSpPr>
            <a:spLocks noChangeArrowheads="1"/>
          </p:cNvSpPr>
          <p:nvPr/>
        </p:nvSpPr>
        <p:spPr bwMode="auto">
          <a:xfrm>
            <a:off x="4495800" y="38100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3089" name="Rectangle 33"/>
          <p:cNvSpPr>
            <a:spLocks noChangeArrowheads="1"/>
          </p:cNvSpPr>
          <p:nvPr/>
        </p:nvSpPr>
        <p:spPr bwMode="auto">
          <a:xfrm>
            <a:off x="2133600" y="2743200"/>
            <a:ext cx="3352800" cy="1066800"/>
          </a:xfrm>
          <a:prstGeom prst="rect">
            <a:avLst/>
          </a:prstGeom>
          <a:noFill/>
          <a:ln w="57150">
            <a:solidFill>
              <a:schemeClr val="folHlink"/>
            </a:solidFill>
            <a:miter lim="800000"/>
            <a:headEnd/>
            <a:tailEnd/>
          </a:ln>
          <a:effectLst/>
        </p:spPr>
        <p:txBody>
          <a:bodyPr wrap="none" anchor="ctr"/>
          <a:lstStyle/>
          <a:p>
            <a:pPr algn="ctr"/>
            <a:endParaRPr lang="en-US" sz="6000" b="1">
              <a:solidFill>
                <a:schemeClr val="folHlink"/>
              </a:solidFill>
            </a:endParaRPr>
          </a:p>
        </p:txBody>
      </p:sp>
      <p:sp>
        <p:nvSpPr>
          <p:cNvPr id="173090" name="Rectangle 34"/>
          <p:cNvSpPr>
            <a:spLocks noChangeArrowheads="1"/>
          </p:cNvSpPr>
          <p:nvPr/>
        </p:nvSpPr>
        <p:spPr bwMode="auto">
          <a:xfrm>
            <a:off x="2133600" y="4191000"/>
            <a:ext cx="3429000" cy="1066800"/>
          </a:xfrm>
          <a:prstGeom prst="rect">
            <a:avLst/>
          </a:prstGeom>
          <a:noFill/>
          <a:ln w="57150">
            <a:solidFill>
              <a:schemeClr val="folHlink"/>
            </a:solidFill>
            <a:miter lim="800000"/>
            <a:headEnd/>
            <a:tailEnd/>
          </a:ln>
          <a:effectLst/>
        </p:spPr>
        <p:txBody>
          <a:bodyPr wrap="none" anchor="ctr"/>
          <a:lstStyle/>
          <a:p>
            <a:endParaRPr lang="en-US"/>
          </a:p>
        </p:txBody>
      </p:sp>
      <p:sp>
        <p:nvSpPr>
          <p:cNvPr id="173091" name="Text Box 35"/>
          <p:cNvSpPr txBox="1">
            <a:spLocks noChangeArrowheads="1"/>
          </p:cNvSpPr>
          <p:nvPr/>
        </p:nvSpPr>
        <p:spPr bwMode="auto">
          <a:xfrm>
            <a:off x="2286000" y="5638800"/>
            <a:ext cx="3619645" cy="769441"/>
          </a:xfrm>
          <a:prstGeom prst="rect">
            <a:avLst/>
          </a:prstGeom>
          <a:noFill/>
          <a:ln w="9525">
            <a:noFill/>
            <a:miter lim="800000"/>
            <a:headEnd/>
            <a:tailEnd/>
          </a:ln>
          <a:effectLst/>
        </p:spPr>
        <p:txBody>
          <a:bodyPr wrap="none">
            <a:spAutoFit/>
          </a:bodyPr>
          <a:lstStyle/>
          <a:p>
            <a:r>
              <a:rPr lang="en-US" sz="4400" b="1" dirty="0">
                <a:latin typeface="Arial Rounded MT Bold" pitchFamily="34" charset="0"/>
              </a:rPr>
              <a:t>Engagement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ox(out)">
                                      <p:cBhvr>
                                        <p:cTn id="7" dur="500"/>
                                        <p:tgtEl>
                                          <p:spTgt spid="1730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73079"/>
                                        </p:tgtEl>
                                        <p:attrNameLst>
                                          <p:attrName>style.visibility</p:attrName>
                                        </p:attrNameLst>
                                      </p:cBhvr>
                                      <p:to>
                                        <p:strVal val="visible"/>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73081"/>
                                        </p:tgtEl>
                                        <p:attrNameLst>
                                          <p:attrName>style.visibility</p:attrName>
                                        </p:attrNameLst>
                                      </p:cBhvr>
                                      <p:to>
                                        <p:strVal val="visible"/>
                                      </p:to>
                                    </p:set>
                                    <p:animEffect transition="in" filter="dissolve">
                                      <p:cBhvr>
                                        <p:cTn id="15" dur="500"/>
                                        <p:tgtEl>
                                          <p:spTgt spid="173081"/>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73082"/>
                                        </p:tgtEl>
                                        <p:attrNameLst>
                                          <p:attrName>style.visibility</p:attrName>
                                        </p:attrNameLst>
                                      </p:cBhvr>
                                      <p:to>
                                        <p:strVal val="visible"/>
                                      </p:to>
                                    </p:set>
                                    <p:animEffect transition="in" filter="dissolve">
                                      <p:cBhvr>
                                        <p:cTn id="19" dur="500"/>
                                        <p:tgtEl>
                                          <p:spTgt spid="173082"/>
                                        </p:tgtEl>
                                      </p:cBhvr>
                                    </p:animEffect>
                                  </p:childTnLst>
                                </p:cTn>
                              </p:par>
                            </p:childTnLst>
                          </p:cTn>
                        </p:par>
                        <p:par>
                          <p:cTn id="20" fill="hold">
                            <p:stCondLst>
                              <p:cond delay="1500"/>
                            </p:stCondLst>
                            <p:childTnLst>
                              <p:par>
                                <p:cTn id="21" presetID="16" presetClass="entr" presetSubtype="42" fill="hold" grpId="0" nodeType="afterEffect">
                                  <p:stCondLst>
                                    <p:cond delay="1000"/>
                                  </p:stCondLst>
                                  <p:childTnLst>
                                    <p:set>
                                      <p:cBhvr>
                                        <p:cTn id="22" dur="1" fill="hold">
                                          <p:stCondLst>
                                            <p:cond delay="0"/>
                                          </p:stCondLst>
                                        </p:cTn>
                                        <p:tgtEl>
                                          <p:spTgt spid="173085"/>
                                        </p:tgtEl>
                                        <p:attrNameLst>
                                          <p:attrName>style.visibility</p:attrName>
                                        </p:attrNameLst>
                                      </p:cBhvr>
                                      <p:to>
                                        <p:strVal val="visible"/>
                                      </p:to>
                                    </p:set>
                                    <p:animEffect transition="in" filter="barn(outHorizontal)">
                                      <p:cBhvr>
                                        <p:cTn id="23" dur="500"/>
                                        <p:tgtEl>
                                          <p:spTgt spid="17308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73086"/>
                                        </p:tgtEl>
                                        <p:attrNameLst>
                                          <p:attrName>style.visibility</p:attrName>
                                        </p:attrNameLst>
                                      </p:cBhvr>
                                      <p:to>
                                        <p:strVal val="visible"/>
                                      </p:to>
                                    </p:set>
                                    <p:anim calcmode="lin" valueType="num">
                                      <p:cBhvr>
                                        <p:cTn id="28" dur="500" fill="hold"/>
                                        <p:tgtEl>
                                          <p:spTgt spid="173086"/>
                                        </p:tgtEl>
                                        <p:attrNameLst>
                                          <p:attrName>ppt_x</p:attrName>
                                        </p:attrNameLst>
                                      </p:cBhvr>
                                      <p:tavLst>
                                        <p:tav tm="0">
                                          <p:val>
                                            <p:strVal val="#ppt_x-#ppt_w/2"/>
                                          </p:val>
                                        </p:tav>
                                        <p:tav tm="100000">
                                          <p:val>
                                            <p:strVal val="#ppt_x"/>
                                          </p:val>
                                        </p:tav>
                                      </p:tavLst>
                                    </p:anim>
                                    <p:anim calcmode="lin" valueType="num">
                                      <p:cBhvr>
                                        <p:cTn id="29" dur="500" fill="hold"/>
                                        <p:tgtEl>
                                          <p:spTgt spid="173086"/>
                                        </p:tgtEl>
                                        <p:attrNameLst>
                                          <p:attrName>ppt_y</p:attrName>
                                        </p:attrNameLst>
                                      </p:cBhvr>
                                      <p:tavLst>
                                        <p:tav tm="0">
                                          <p:val>
                                            <p:strVal val="#ppt_y"/>
                                          </p:val>
                                        </p:tav>
                                        <p:tav tm="100000">
                                          <p:val>
                                            <p:strVal val="#ppt_y"/>
                                          </p:val>
                                        </p:tav>
                                      </p:tavLst>
                                    </p:anim>
                                    <p:anim calcmode="lin" valueType="num">
                                      <p:cBhvr>
                                        <p:cTn id="30" dur="500" fill="hold"/>
                                        <p:tgtEl>
                                          <p:spTgt spid="173086"/>
                                        </p:tgtEl>
                                        <p:attrNameLst>
                                          <p:attrName>ppt_w</p:attrName>
                                        </p:attrNameLst>
                                      </p:cBhvr>
                                      <p:tavLst>
                                        <p:tav tm="0">
                                          <p:val>
                                            <p:fltVal val="0"/>
                                          </p:val>
                                        </p:tav>
                                        <p:tav tm="100000">
                                          <p:val>
                                            <p:strVal val="#ppt_w"/>
                                          </p:val>
                                        </p:tav>
                                      </p:tavLst>
                                    </p:anim>
                                    <p:anim calcmode="lin" valueType="num">
                                      <p:cBhvr>
                                        <p:cTn id="31" dur="500" fill="hold"/>
                                        <p:tgtEl>
                                          <p:spTgt spid="173086"/>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73080"/>
                                        </p:tgtEl>
                                        <p:attrNameLst>
                                          <p:attrName>style.visibility</p:attrName>
                                        </p:attrNameLst>
                                      </p:cBhvr>
                                      <p:to>
                                        <p:strVal val="visible"/>
                                      </p:to>
                                    </p:se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73083"/>
                                        </p:tgtEl>
                                        <p:attrNameLst>
                                          <p:attrName>style.visibility</p:attrName>
                                        </p:attrNameLst>
                                      </p:cBhvr>
                                      <p:to>
                                        <p:strVal val="visible"/>
                                      </p:to>
                                    </p:set>
                                    <p:animEffect transition="in" filter="dissolve">
                                      <p:cBhvr>
                                        <p:cTn id="38" dur="500"/>
                                        <p:tgtEl>
                                          <p:spTgt spid="173083"/>
                                        </p:tgtEl>
                                      </p:cBhvr>
                                    </p:animEffect>
                                  </p:childTnLst>
                                </p:cTn>
                              </p:par>
                            </p:childTnLst>
                          </p:cTn>
                        </p:par>
                        <p:par>
                          <p:cTn id="39" fill="hold">
                            <p:stCondLst>
                              <p:cond delay="1500"/>
                            </p:stCondLst>
                            <p:childTnLst>
                              <p:par>
                                <p:cTn id="40" presetID="9" presetClass="entr" presetSubtype="0" fill="hold" grpId="0" nodeType="afterEffect">
                                  <p:stCondLst>
                                    <p:cond delay="0"/>
                                  </p:stCondLst>
                                  <p:childTnLst>
                                    <p:set>
                                      <p:cBhvr>
                                        <p:cTn id="41" dur="1" fill="hold">
                                          <p:stCondLst>
                                            <p:cond delay="0"/>
                                          </p:stCondLst>
                                        </p:cTn>
                                        <p:tgtEl>
                                          <p:spTgt spid="173084"/>
                                        </p:tgtEl>
                                        <p:attrNameLst>
                                          <p:attrName>style.visibility</p:attrName>
                                        </p:attrNameLst>
                                      </p:cBhvr>
                                      <p:to>
                                        <p:strVal val="visible"/>
                                      </p:to>
                                    </p:set>
                                    <p:animEffect transition="in" filter="dissolve">
                                      <p:cBhvr>
                                        <p:cTn id="42" dur="500"/>
                                        <p:tgtEl>
                                          <p:spTgt spid="173084"/>
                                        </p:tgtEl>
                                      </p:cBhvr>
                                    </p:animEffect>
                                  </p:childTnLst>
                                </p:cTn>
                              </p:par>
                            </p:childTnLst>
                          </p:cTn>
                        </p:par>
                        <p:par>
                          <p:cTn id="43" fill="hold">
                            <p:stCondLst>
                              <p:cond delay="2000"/>
                            </p:stCondLst>
                            <p:childTnLst>
                              <p:par>
                                <p:cTn id="44" presetID="16" presetClass="entr" presetSubtype="42" fill="hold" grpId="0" nodeType="afterEffect">
                                  <p:stCondLst>
                                    <p:cond delay="1000"/>
                                  </p:stCondLst>
                                  <p:childTnLst>
                                    <p:set>
                                      <p:cBhvr>
                                        <p:cTn id="45" dur="1" fill="hold">
                                          <p:stCondLst>
                                            <p:cond delay="0"/>
                                          </p:stCondLst>
                                        </p:cTn>
                                        <p:tgtEl>
                                          <p:spTgt spid="173087"/>
                                        </p:tgtEl>
                                        <p:attrNameLst>
                                          <p:attrName>style.visibility</p:attrName>
                                        </p:attrNameLst>
                                      </p:cBhvr>
                                      <p:to>
                                        <p:strVal val="visible"/>
                                      </p:to>
                                    </p:set>
                                    <p:animEffect transition="in" filter="barn(outHorizontal)">
                                      <p:cBhvr>
                                        <p:cTn id="46" dur="500"/>
                                        <p:tgtEl>
                                          <p:spTgt spid="173087"/>
                                        </p:tgtEl>
                                      </p:cBhvr>
                                    </p:animEffect>
                                  </p:childTnLst>
                                </p:cTn>
                              </p:par>
                            </p:childTnLst>
                          </p:cTn>
                        </p:par>
                        <p:par>
                          <p:cTn id="47" fill="hold">
                            <p:stCondLst>
                              <p:cond delay="3500"/>
                            </p:stCondLst>
                            <p:childTnLst>
                              <p:par>
                                <p:cTn id="48" presetID="17" presetClass="entr" presetSubtype="8" fill="hold" grpId="0" nodeType="afterEffect">
                                  <p:stCondLst>
                                    <p:cond delay="0"/>
                                  </p:stCondLst>
                                  <p:childTnLst>
                                    <p:set>
                                      <p:cBhvr>
                                        <p:cTn id="49" dur="1" fill="hold">
                                          <p:stCondLst>
                                            <p:cond delay="0"/>
                                          </p:stCondLst>
                                        </p:cTn>
                                        <p:tgtEl>
                                          <p:spTgt spid="173088"/>
                                        </p:tgtEl>
                                        <p:attrNameLst>
                                          <p:attrName>style.visibility</p:attrName>
                                        </p:attrNameLst>
                                      </p:cBhvr>
                                      <p:to>
                                        <p:strVal val="visible"/>
                                      </p:to>
                                    </p:set>
                                    <p:anim calcmode="lin" valueType="num">
                                      <p:cBhvr>
                                        <p:cTn id="50" dur="500" fill="hold"/>
                                        <p:tgtEl>
                                          <p:spTgt spid="173088"/>
                                        </p:tgtEl>
                                        <p:attrNameLst>
                                          <p:attrName>ppt_x</p:attrName>
                                        </p:attrNameLst>
                                      </p:cBhvr>
                                      <p:tavLst>
                                        <p:tav tm="0">
                                          <p:val>
                                            <p:strVal val="#ppt_x-#ppt_w/2"/>
                                          </p:val>
                                        </p:tav>
                                        <p:tav tm="100000">
                                          <p:val>
                                            <p:strVal val="#ppt_x"/>
                                          </p:val>
                                        </p:tav>
                                      </p:tavLst>
                                    </p:anim>
                                    <p:anim calcmode="lin" valueType="num">
                                      <p:cBhvr>
                                        <p:cTn id="51" dur="500" fill="hold"/>
                                        <p:tgtEl>
                                          <p:spTgt spid="173088"/>
                                        </p:tgtEl>
                                        <p:attrNameLst>
                                          <p:attrName>ppt_y</p:attrName>
                                        </p:attrNameLst>
                                      </p:cBhvr>
                                      <p:tavLst>
                                        <p:tav tm="0">
                                          <p:val>
                                            <p:strVal val="#ppt_y"/>
                                          </p:val>
                                        </p:tav>
                                        <p:tav tm="100000">
                                          <p:val>
                                            <p:strVal val="#ppt_y"/>
                                          </p:val>
                                        </p:tav>
                                      </p:tavLst>
                                    </p:anim>
                                    <p:anim calcmode="lin" valueType="num">
                                      <p:cBhvr>
                                        <p:cTn id="52" dur="500" fill="hold"/>
                                        <p:tgtEl>
                                          <p:spTgt spid="173088"/>
                                        </p:tgtEl>
                                        <p:attrNameLst>
                                          <p:attrName>ppt_w</p:attrName>
                                        </p:attrNameLst>
                                      </p:cBhvr>
                                      <p:tavLst>
                                        <p:tav tm="0">
                                          <p:val>
                                            <p:fltVal val="0"/>
                                          </p:val>
                                        </p:tav>
                                        <p:tav tm="100000">
                                          <p:val>
                                            <p:strVal val="#ppt_w"/>
                                          </p:val>
                                        </p:tav>
                                      </p:tavLst>
                                    </p:anim>
                                    <p:anim calcmode="lin" valueType="num">
                                      <p:cBhvr>
                                        <p:cTn id="53" dur="500" fill="hold"/>
                                        <p:tgtEl>
                                          <p:spTgt spid="17308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heckerboard(across)">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73089"/>
                                        </p:tgtEl>
                                        <p:attrNameLst>
                                          <p:attrName>style.visibility</p:attrName>
                                        </p:attrNameLst>
                                      </p:cBhvr>
                                      <p:to>
                                        <p:strVal val="visible"/>
                                      </p:to>
                                    </p:set>
                                    <p:anim calcmode="lin" valueType="num">
                                      <p:cBhvr>
                                        <p:cTn id="63" dur="500" fill="hold"/>
                                        <p:tgtEl>
                                          <p:spTgt spid="173089"/>
                                        </p:tgtEl>
                                        <p:attrNameLst>
                                          <p:attrName>ppt_x</p:attrName>
                                        </p:attrNameLst>
                                      </p:cBhvr>
                                      <p:tavLst>
                                        <p:tav tm="0">
                                          <p:val>
                                            <p:strVal val="#ppt_x-#ppt_w/2"/>
                                          </p:val>
                                        </p:tav>
                                        <p:tav tm="100000">
                                          <p:val>
                                            <p:strVal val="#ppt_x"/>
                                          </p:val>
                                        </p:tav>
                                      </p:tavLst>
                                    </p:anim>
                                    <p:anim calcmode="lin" valueType="num">
                                      <p:cBhvr>
                                        <p:cTn id="64" dur="500" fill="hold"/>
                                        <p:tgtEl>
                                          <p:spTgt spid="173089"/>
                                        </p:tgtEl>
                                        <p:attrNameLst>
                                          <p:attrName>ppt_y</p:attrName>
                                        </p:attrNameLst>
                                      </p:cBhvr>
                                      <p:tavLst>
                                        <p:tav tm="0">
                                          <p:val>
                                            <p:strVal val="#ppt_y"/>
                                          </p:val>
                                        </p:tav>
                                        <p:tav tm="100000">
                                          <p:val>
                                            <p:strVal val="#ppt_y"/>
                                          </p:val>
                                        </p:tav>
                                      </p:tavLst>
                                    </p:anim>
                                    <p:anim calcmode="lin" valueType="num">
                                      <p:cBhvr>
                                        <p:cTn id="65" dur="500" fill="hold"/>
                                        <p:tgtEl>
                                          <p:spTgt spid="173089"/>
                                        </p:tgtEl>
                                        <p:attrNameLst>
                                          <p:attrName>ppt_w</p:attrName>
                                        </p:attrNameLst>
                                      </p:cBhvr>
                                      <p:tavLst>
                                        <p:tav tm="0">
                                          <p:val>
                                            <p:fltVal val="0"/>
                                          </p:val>
                                        </p:tav>
                                        <p:tav tm="100000">
                                          <p:val>
                                            <p:strVal val="#ppt_w"/>
                                          </p:val>
                                        </p:tav>
                                      </p:tavLst>
                                    </p:anim>
                                    <p:anim calcmode="lin" valueType="num">
                                      <p:cBhvr>
                                        <p:cTn id="66" dur="500" fill="hold"/>
                                        <p:tgtEl>
                                          <p:spTgt spid="17308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89"/>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173090"/>
                                        </p:tgtEl>
                                        <p:attrNameLst>
                                          <p:attrName>style.visibility</p:attrName>
                                        </p:attrNameLst>
                                      </p:cBhvr>
                                      <p:to>
                                        <p:strVal val="visible"/>
                                      </p:to>
                                    </p:set>
                                    <p:anim calcmode="lin" valueType="num">
                                      <p:cBhvr>
                                        <p:cTn id="71" dur="500" fill="hold"/>
                                        <p:tgtEl>
                                          <p:spTgt spid="173090"/>
                                        </p:tgtEl>
                                        <p:attrNameLst>
                                          <p:attrName>ppt_x</p:attrName>
                                        </p:attrNameLst>
                                      </p:cBhvr>
                                      <p:tavLst>
                                        <p:tav tm="0">
                                          <p:val>
                                            <p:strVal val="#ppt_x-#ppt_w/2"/>
                                          </p:val>
                                        </p:tav>
                                        <p:tav tm="100000">
                                          <p:val>
                                            <p:strVal val="#ppt_x"/>
                                          </p:val>
                                        </p:tav>
                                      </p:tavLst>
                                    </p:anim>
                                    <p:anim calcmode="lin" valueType="num">
                                      <p:cBhvr>
                                        <p:cTn id="72" dur="500" fill="hold"/>
                                        <p:tgtEl>
                                          <p:spTgt spid="173090"/>
                                        </p:tgtEl>
                                        <p:attrNameLst>
                                          <p:attrName>ppt_y</p:attrName>
                                        </p:attrNameLst>
                                      </p:cBhvr>
                                      <p:tavLst>
                                        <p:tav tm="0">
                                          <p:val>
                                            <p:strVal val="#ppt_y"/>
                                          </p:val>
                                        </p:tav>
                                        <p:tav tm="100000">
                                          <p:val>
                                            <p:strVal val="#ppt_y"/>
                                          </p:val>
                                        </p:tav>
                                      </p:tavLst>
                                    </p:anim>
                                    <p:anim calcmode="lin" valueType="num">
                                      <p:cBhvr>
                                        <p:cTn id="73" dur="500" fill="hold"/>
                                        <p:tgtEl>
                                          <p:spTgt spid="173090"/>
                                        </p:tgtEl>
                                        <p:attrNameLst>
                                          <p:attrName>ppt_w</p:attrName>
                                        </p:attrNameLst>
                                      </p:cBhvr>
                                      <p:tavLst>
                                        <p:tav tm="0">
                                          <p:val>
                                            <p:fltVal val="0"/>
                                          </p:val>
                                        </p:tav>
                                        <p:tav tm="100000">
                                          <p:val>
                                            <p:strVal val="#ppt_w"/>
                                          </p:val>
                                        </p:tav>
                                      </p:tavLst>
                                    </p:anim>
                                    <p:anim calcmode="lin" valueType="num">
                                      <p:cBhvr>
                                        <p:cTn id="74" dur="500" fill="hold"/>
                                        <p:tgtEl>
                                          <p:spTgt spid="17309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309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4" presetClass="entr" presetSubtype="32" fill="hold" grpId="0" nodeType="clickEffect">
                                  <p:stCondLst>
                                    <p:cond delay="0"/>
                                  </p:stCondLst>
                                  <p:childTnLst>
                                    <p:set>
                                      <p:cBhvr>
                                        <p:cTn id="78" dur="1" fill="hold">
                                          <p:stCondLst>
                                            <p:cond delay="0"/>
                                          </p:stCondLst>
                                        </p:cTn>
                                        <p:tgtEl>
                                          <p:spTgt spid="173077"/>
                                        </p:tgtEl>
                                        <p:attrNameLst>
                                          <p:attrName>style.visibility</p:attrName>
                                        </p:attrNameLst>
                                      </p:cBhvr>
                                      <p:to>
                                        <p:strVal val="visible"/>
                                      </p:to>
                                    </p:set>
                                    <p:animEffect transition="in" filter="box(out)">
                                      <p:cBhvr>
                                        <p:cTn id="79" dur="500"/>
                                        <p:tgtEl>
                                          <p:spTgt spid="173077"/>
                                        </p:tgtEl>
                                      </p:cBhvr>
                                    </p:animEffect>
                                  </p:childTnLst>
                                </p:cTn>
                              </p:par>
                            </p:childTnLst>
                          </p:cTn>
                        </p:par>
                        <p:par>
                          <p:cTn id="80" fill="hold">
                            <p:stCondLst>
                              <p:cond delay="500"/>
                            </p:stCondLst>
                            <p:childTnLst>
                              <p:par>
                                <p:cTn id="81" presetID="12" presetClass="entr" presetSubtype="1" fill="hold" grpId="0" nodeType="afterEffect">
                                  <p:stCondLst>
                                    <p:cond delay="0"/>
                                  </p:stCondLst>
                                  <p:childTnLst>
                                    <p:set>
                                      <p:cBhvr>
                                        <p:cTn id="82" dur="1" fill="hold">
                                          <p:stCondLst>
                                            <p:cond delay="0"/>
                                          </p:stCondLst>
                                        </p:cTn>
                                        <p:tgtEl>
                                          <p:spTgt spid="173091"/>
                                        </p:tgtEl>
                                        <p:attrNameLst>
                                          <p:attrName>style.visibility</p:attrName>
                                        </p:attrNameLst>
                                      </p:cBhvr>
                                      <p:to>
                                        <p:strVal val="visible"/>
                                      </p:to>
                                    </p:set>
                                    <p:animEffect transition="in" filter="slide(fromTop)">
                                      <p:cBhvr>
                                        <p:cTn id="83" dur="500"/>
                                        <p:tgtEl>
                                          <p:spTgt spid="1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autoUpdateAnimBg="0"/>
      <p:bldP spid="173077" grpId="0" animBg="1"/>
      <p:bldP spid="173079" grpId="0" autoUpdateAnimBg="0"/>
      <p:bldP spid="173080" grpId="0" autoUpdateAnimBg="0"/>
      <p:bldP spid="173081" grpId="0" animBg="1" autoUpdateAnimBg="0"/>
      <p:bldP spid="173082" grpId="0" animBg="1" autoUpdateAnimBg="0"/>
      <p:bldP spid="173083" grpId="0" animBg="1" autoUpdateAnimBg="0"/>
      <p:bldP spid="173084" grpId="0" animBg="1" autoUpdateAnimBg="0"/>
      <p:bldP spid="173085" grpId="0" animBg="1"/>
      <p:bldP spid="173086" grpId="0" animBg="1"/>
      <p:bldP spid="173087" grpId="0" animBg="1"/>
      <p:bldP spid="173088" grpId="0" animBg="1"/>
      <p:bldP spid="173089" grpId="0" animBg="1" autoUpdateAnimBg="0"/>
      <p:bldP spid="173090" grpId="0" animBg="1"/>
      <p:bldP spid="17309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Oval 2"/>
          <p:cNvSpPr>
            <a:spLocks noChangeArrowheads="1"/>
          </p:cNvSpPr>
          <p:nvPr/>
        </p:nvSpPr>
        <p:spPr bwMode="auto">
          <a:xfrm>
            <a:off x="2057400" y="3581400"/>
            <a:ext cx="1828800" cy="1600200"/>
          </a:xfrm>
          <a:prstGeom prst="ellipse">
            <a:avLst/>
          </a:prstGeom>
          <a:solidFill>
            <a:schemeClr val="tx2"/>
          </a:solidFill>
          <a:ln w="9525">
            <a:round/>
            <a:headEnd/>
            <a:tailEnd/>
          </a:ln>
          <a:effectLst/>
          <a:scene3d>
            <a:camera prst="legacyPerspectiveLeft">
              <a:rot lat="21299999" lon="0" rev="0"/>
            </a:camera>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7" name="Oval 3"/>
          <p:cNvSpPr>
            <a:spLocks noChangeArrowheads="1"/>
          </p:cNvSpPr>
          <p:nvPr/>
        </p:nvSpPr>
        <p:spPr bwMode="auto">
          <a:xfrm>
            <a:off x="2057400" y="2057400"/>
            <a:ext cx="1828800" cy="1600200"/>
          </a:xfrm>
          <a:prstGeom prst="ellipse">
            <a:avLst/>
          </a:prstGeom>
          <a:solidFill>
            <a:schemeClr val="tx2"/>
          </a:solidFill>
          <a:ln w="9525">
            <a:round/>
            <a:headEnd/>
            <a:tailEnd/>
          </a:ln>
          <a:effectLst/>
          <a:scene3d>
            <a:camera prst="legacyPerspectiveBottomLeft"/>
            <a:lightRig rig="legacyFlat3" dir="r"/>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8" name="Oval 4"/>
          <p:cNvSpPr>
            <a:spLocks noChangeArrowheads="1"/>
          </p:cNvSpPr>
          <p:nvPr/>
        </p:nvSpPr>
        <p:spPr bwMode="auto">
          <a:xfrm>
            <a:off x="76200" y="2057400"/>
            <a:ext cx="1828800" cy="1600200"/>
          </a:xfrm>
          <a:prstGeom prst="ellipse">
            <a:avLst/>
          </a:prstGeom>
          <a:solidFill>
            <a:schemeClr val="tx2"/>
          </a:solidFill>
          <a:ln w="9525">
            <a:round/>
            <a:headEnd/>
            <a:tailEnd/>
          </a:ln>
          <a:effectLst/>
          <a:scene3d>
            <a:camera prst="legacyPerspectiveBottom"/>
            <a:lightRig rig="legacyFlat3" dir="t"/>
          </a:scene3d>
          <a:sp3d extrusionH="121893000" prstMaterial="legacyMatte">
            <a:bevelT w="13500" h="13500" prst="angle"/>
            <a:bevelB w="13500" h="13500" prst="angle"/>
            <a:extrusionClr>
              <a:schemeClr val="tx2"/>
            </a:extrusionClr>
          </a:sp3d>
        </p:spPr>
        <p:txBody>
          <a:bodyPr wrap="none" anchor="ctr">
            <a:flatTx/>
          </a:bodyPr>
          <a:lstStyle/>
          <a:p>
            <a:endParaRPr lang="en-US"/>
          </a:p>
        </p:txBody>
      </p:sp>
      <p:sp>
        <p:nvSpPr>
          <p:cNvPr id="175109" name="AutoShape 5"/>
          <p:cNvSpPr>
            <a:spLocks noChangeArrowheads="1"/>
          </p:cNvSpPr>
          <p:nvPr/>
        </p:nvSpPr>
        <p:spPr bwMode="auto">
          <a:xfrm>
            <a:off x="6705600" y="3294063"/>
            <a:ext cx="381000" cy="609600"/>
          </a:xfrm>
          <a:prstGeom prst="rightArrow">
            <a:avLst>
              <a:gd name="adj1" fmla="val 55731"/>
              <a:gd name="adj2" fmla="val 37500"/>
            </a:avLst>
          </a:prstGeom>
          <a:solidFill>
            <a:schemeClr val="tx1"/>
          </a:solidFill>
          <a:ln w="3175">
            <a:noFill/>
            <a:miter lim="800000"/>
            <a:headEnd/>
            <a:tailEnd/>
          </a:ln>
          <a:effectLst/>
        </p:spPr>
        <p:txBody>
          <a:bodyPr wrap="none" anchor="ctr"/>
          <a:lstStyle/>
          <a:p>
            <a:endParaRPr lang="en-US"/>
          </a:p>
        </p:txBody>
      </p:sp>
      <p:sp>
        <p:nvSpPr>
          <p:cNvPr id="175110" name="AutoShape 6"/>
          <p:cNvSpPr>
            <a:spLocks noChangeArrowheads="1"/>
          </p:cNvSpPr>
          <p:nvPr/>
        </p:nvSpPr>
        <p:spPr bwMode="auto">
          <a:xfrm>
            <a:off x="1676400" y="2633663"/>
            <a:ext cx="533400" cy="457200"/>
          </a:xfrm>
          <a:prstGeom prst="rightArrow">
            <a:avLst>
              <a:gd name="adj1" fmla="val 64583"/>
              <a:gd name="adj2" fmla="val 25002"/>
            </a:avLst>
          </a:prstGeom>
          <a:solidFill>
            <a:schemeClr val="tx1"/>
          </a:solidFill>
          <a:ln w="3175">
            <a:noFill/>
            <a:miter lim="800000"/>
            <a:headEnd/>
            <a:tailEnd/>
          </a:ln>
          <a:effectLst/>
        </p:spPr>
        <p:txBody>
          <a:bodyPr wrap="none" anchor="ctr"/>
          <a:lstStyle/>
          <a:p>
            <a:endParaRPr lang="en-US"/>
          </a:p>
        </p:txBody>
      </p:sp>
      <p:sp>
        <p:nvSpPr>
          <p:cNvPr id="175111" name="AutoShape 7"/>
          <p:cNvSpPr>
            <a:spLocks noChangeArrowheads="1"/>
          </p:cNvSpPr>
          <p:nvPr/>
        </p:nvSpPr>
        <p:spPr bwMode="auto">
          <a:xfrm>
            <a:off x="3505200" y="4068763"/>
            <a:ext cx="381000" cy="457200"/>
          </a:xfrm>
          <a:prstGeom prst="rightArrow">
            <a:avLst>
              <a:gd name="adj1" fmla="val 59370"/>
              <a:gd name="adj2" fmla="val 24037"/>
            </a:avLst>
          </a:prstGeom>
          <a:solidFill>
            <a:schemeClr val="tx1"/>
          </a:solidFill>
          <a:ln w="3175">
            <a:noFill/>
            <a:miter lim="800000"/>
            <a:headEnd/>
            <a:tailEnd/>
          </a:ln>
          <a:effectLst/>
        </p:spPr>
        <p:txBody>
          <a:bodyPr wrap="none" anchor="ctr"/>
          <a:lstStyle/>
          <a:p>
            <a:endParaRPr lang="en-US"/>
          </a:p>
        </p:txBody>
      </p:sp>
      <p:sp>
        <p:nvSpPr>
          <p:cNvPr id="175112" name="AutoShape 8"/>
          <p:cNvSpPr>
            <a:spLocks noChangeArrowheads="1"/>
          </p:cNvSpPr>
          <p:nvPr/>
        </p:nvSpPr>
        <p:spPr bwMode="auto">
          <a:xfrm>
            <a:off x="2590800" y="3230563"/>
            <a:ext cx="609600" cy="685800"/>
          </a:xfrm>
          <a:prstGeom prst="downArrow">
            <a:avLst>
              <a:gd name="adj1" fmla="val 50000"/>
              <a:gd name="adj2" fmla="val 28125"/>
            </a:avLst>
          </a:prstGeom>
          <a:solidFill>
            <a:schemeClr val="tx1"/>
          </a:solidFill>
          <a:ln w="3175">
            <a:noFill/>
            <a:miter lim="800000"/>
            <a:headEnd/>
            <a:tailEnd/>
          </a:ln>
          <a:effectLst/>
        </p:spPr>
        <p:txBody>
          <a:bodyPr wrap="none" anchor="ctr"/>
          <a:lstStyle/>
          <a:p>
            <a:endParaRPr lang="en-US"/>
          </a:p>
        </p:txBody>
      </p:sp>
      <p:sp>
        <p:nvSpPr>
          <p:cNvPr id="175113" name="AutoShape 9"/>
          <p:cNvSpPr>
            <a:spLocks noChangeArrowheads="1"/>
          </p:cNvSpPr>
          <p:nvPr/>
        </p:nvSpPr>
        <p:spPr bwMode="auto">
          <a:xfrm>
            <a:off x="4267200" y="3306763"/>
            <a:ext cx="685800" cy="609600"/>
          </a:xfrm>
          <a:prstGeom prst="upArrow">
            <a:avLst>
              <a:gd name="adj1" fmla="val 50000"/>
              <a:gd name="adj2" fmla="val 25000"/>
            </a:avLst>
          </a:prstGeom>
          <a:solidFill>
            <a:schemeClr val="tx1"/>
          </a:solidFill>
          <a:ln w="3175">
            <a:noFill/>
            <a:miter lim="800000"/>
            <a:headEnd/>
            <a:tailEnd/>
          </a:ln>
          <a:effectLst/>
        </p:spPr>
        <p:txBody>
          <a:bodyPr wrap="none" anchor="ctr"/>
          <a:lstStyle/>
          <a:p>
            <a:endParaRPr lang="en-US"/>
          </a:p>
        </p:txBody>
      </p:sp>
      <p:sp>
        <p:nvSpPr>
          <p:cNvPr id="175114" name="AutoShape 10"/>
          <p:cNvSpPr>
            <a:spLocks noChangeArrowheads="1"/>
          </p:cNvSpPr>
          <p:nvPr/>
        </p:nvSpPr>
        <p:spPr bwMode="auto">
          <a:xfrm flipV="1">
            <a:off x="5334000" y="2468563"/>
            <a:ext cx="1066800" cy="609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3175">
            <a:noFill/>
            <a:miter lim="800000"/>
            <a:headEnd/>
            <a:tailEnd/>
          </a:ln>
          <a:effectLst/>
        </p:spPr>
        <p:txBody>
          <a:bodyPr wrap="none" anchor="ctr"/>
          <a:lstStyle/>
          <a:p>
            <a:endParaRPr lang="en-US"/>
          </a:p>
        </p:txBody>
      </p:sp>
      <p:sp>
        <p:nvSpPr>
          <p:cNvPr id="175115" name="Rectangle 11" descr="White marble"/>
          <p:cNvSpPr>
            <a:spLocks noChangeArrowheads="1"/>
          </p:cNvSpPr>
          <p:nvPr/>
        </p:nvSpPr>
        <p:spPr bwMode="auto">
          <a:xfrm>
            <a:off x="1981200" y="2163763"/>
            <a:ext cx="4800600" cy="2959100"/>
          </a:xfrm>
          <a:prstGeom prst="rect">
            <a:avLst/>
          </a:prstGeom>
          <a:noFill/>
          <a:ln w="38100">
            <a:solidFill>
              <a:schemeClr val="tx1"/>
            </a:solidFill>
            <a:miter lim="800000"/>
            <a:headEnd/>
            <a:tailEnd/>
          </a:ln>
          <a:effectLst/>
        </p:spPr>
        <p:txBody>
          <a:bodyPr wrap="none" anchor="ctr"/>
          <a:lstStyle/>
          <a:p>
            <a:pPr algn="ctr"/>
            <a:endParaRPr lang="en-US"/>
          </a:p>
        </p:txBody>
      </p:sp>
      <p:sp>
        <p:nvSpPr>
          <p:cNvPr id="175116" name="Oval 12"/>
          <p:cNvSpPr>
            <a:spLocks noChangeArrowheads="1"/>
          </p:cNvSpPr>
          <p:nvPr/>
        </p:nvSpPr>
        <p:spPr bwMode="auto">
          <a:xfrm>
            <a:off x="5410200" y="3065463"/>
            <a:ext cx="1371600" cy="1066800"/>
          </a:xfrm>
          <a:prstGeom prst="ellipse">
            <a:avLst/>
          </a:prstGeom>
          <a:solidFill>
            <a:schemeClr val="tx1"/>
          </a:solidFill>
          <a:ln w="12700">
            <a:noFill/>
            <a:round/>
            <a:headEnd/>
            <a:tailEnd/>
          </a:ln>
          <a:effectLst/>
        </p:spPr>
        <p:txBody>
          <a:bodyPr wrap="none" anchor="ctr"/>
          <a:lstStyle/>
          <a:p>
            <a:pPr algn="ctr">
              <a:lnSpc>
                <a:spcPct val="90000"/>
              </a:lnSpc>
            </a:pPr>
            <a:r>
              <a:rPr lang="en-US" sz="2000">
                <a:solidFill>
                  <a:schemeClr val="bg2"/>
                </a:solidFill>
              </a:rPr>
              <a:t>Adequate</a:t>
            </a:r>
            <a:br>
              <a:rPr lang="en-US" sz="2000">
                <a:solidFill>
                  <a:schemeClr val="bg2"/>
                </a:solidFill>
              </a:rPr>
            </a:br>
            <a:r>
              <a:rPr lang="en-US" sz="2000">
                <a:solidFill>
                  <a:schemeClr val="bg2"/>
                </a:solidFill>
              </a:rPr>
              <a:t>Stay in Tx</a:t>
            </a:r>
          </a:p>
        </p:txBody>
      </p:sp>
      <p:grpSp>
        <p:nvGrpSpPr>
          <p:cNvPr id="2" name="Group 13"/>
          <p:cNvGrpSpPr>
            <a:grpSpLocks/>
          </p:cNvGrpSpPr>
          <p:nvPr/>
        </p:nvGrpSpPr>
        <p:grpSpPr bwMode="auto">
          <a:xfrm>
            <a:off x="6872288" y="2913063"/>
            <a:ext cx="1890712" cy="2298700"/>
            <a:chOff x="4329" y="2056"/>
            <a:chExt cx="1191" cy="1448"/>
          </a:xfrm>
        </p:grpSpPr>
        <p:sp>
          <p:nvSpPr>
            <p:cNvPr id="175118" name="Rectangle 14"/>
            <p:cNvSpPr>
              <a:spLocks noChangeArrowheads="1"/>
            </p:cNvSpPr>
            <p:nvPr/>
          </p:nvSpPr>
          <p:spPr bwMode="blackWhite">
            <a:xfrm>
              <a:off x="4464" y="2056"/>
              <a:ext cx="912" cy="12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5119" name="Text Box 15"/>
            <p:cNvSpPr txBox="1">
              <a:spLocks noChangeArrowheads="1"/>
            </p:cNvSpPr>
            <p:nvPr/>
          </p:nvSpPr>
          <p:spPr bwMode="blackWhite">
            <a:xfrm>
              <a:off x="4329" y="3254"/>
              <a:ext cx="1191" cy="250"/>
            </a:xfrm>
            <a:prstGeom prst="rect">
              <a:avLst/>
            </a:prstGeom>
            <a:noFill/>
            <a:ln w="9525">
              <a:noFill/>
              <a:miter lim="800000"/>
              <a:headEnd/>
              <a:tailEnd/>
            </a:ln>
            <a:effectLst/>
          </p:spPr>
          <p:txBody>
            <a:bodyPr wrap="none">
              <a:spAutoFit/>
            </a:bodyPr>
            <a:lstStyle/>
            <a:p>
              <a:r>
                <a:rPr lang="en-US" sz="2000" b="1" dirty="0" err="1">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5120" name="Oval 16"/>
            <p:cNvSpPr>
              <a:spLocks noChangeArrowheads="1"/>
            </p:cNvSpPr>
            <p:nvPr/>
          </p:nvSpPr>
          <p:spPr bwMode="blackWhite">
            <a:xfrm>
              <a:off x="4512" y="2152"/>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5121" name="Oval 17"/>
            <p:cNvSpPr>
              <a:spLocks noChangeArrowheads="1"/>
            </p:cNvSpPr>
            <p:nvPr/>
          </p:nvSpPr>
          <p:spPr bwMode="blackWhite">
            <a:xfrm>
              <a:off x="4512" y="2488"/>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5122" name="Oval 18"/>
            <p:cNvSpPr>
              <a:spLocks noChangeArrowheads="1"/>
            </p:cNvSpPr>
            <p:nvPr/>
          </p:nvSpPr>
          <p:spPr bwMode="blackWhite">
            <a:xfrm>
              <a:off x="4512" y="2824"/>
              <a:ext cx="816" cy="336"/>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grpSp>
      <p:sp>
        <p:nvSpPr>
          <p:cNvPr id="175123" name="Rectangle 19"/>
          <p:cNvSpPr>
            <a:spLocks noChangeArrowheads="1"/>
          </p:cNvSpPr>
          <p:nvPr/>
        </p:nvSpPr>
        <p:spPr bwMode="auto">
          <a:xfrm>
            <a:off x="2209800" y="24558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Program</a:t>
            </a:r>
          </a:p>
          <a:p>
            <a:pPr algn="ctr"/>
            <a:r>
              <a:rPr lang="en-US" sz="1800">
                <a:solidFill>
                  <a:schemeClr val="bg2"/>
                </a:solidFill>
              </a:rPr>
              <a:t>Participation</a:t>
            </a:r>
          </a:p>
        </p:txBody>
      </p:sp>
      <p:sp>
        <p:nvSpPr>
          <p:cNvPr id="175124" name="Rectangle 20"/>
          <p:cNvSpPr>
            <a:spLocks noChangeArrowheads="1"/>
          </p:cNvSpPr>
          <p:nvPr/>
        </p:nvSpPr>
        <p:spPr bwMode="auto">
          <a:xfrm>
            <a:off x="2209800" y="3916363"/>
            <a:ext cx="13716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Therapeutic</a:t>
            </a:r>
          </a:p>
          <a:p>
            <a:pPr algn="ctr"/>
            <a:r>
              <a:rPr lang="en-US" sz="1800">
                <a:solidFill>
                  <a:schemeClr val="bg2"/>
                </a:solidFill>
              </a:rPr>
              <a:t>Relationship</a:t>
            </a:r>
          </a:p>
        </p:txBody>
      </p:sp>
      <p:sp>
        <p:nvSpPr>
          <p:cNvPr id="175125" name="Rectangle 21"/>
          <p:cNvSpPr>
            <a:spLocks noChangeArrowheads="1"/>
          </p:cNvSpPr>
          <p:nvPr/>
        </p:nvSpPr>
        <p:spPr bwMode="auto">
          <a:xfrm>
            <a:off x="3886200" y="24558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Behavioral</a:t>
            </a:r>
          </a:p>
          <a:p>
            <a:pPr algn="ctr"/>
            <a:r>
              <a:rPr lang="en-US" sz="1800">
                <a:solidFill>
                  <a:schemeClr val="bg2"/>
                </a:solidFill>
              </a:rPr>
              <a:t>Change</a:t>
            </a:r>
          </a:p>
        </p:txBody>
      </p:sp>
      <p:sp>
        <p:nvSpPr>
          <p:cNvPr id="175126" name="Rectangle 22"/>
          <p:cNvSpPr>
            <a:spLocks noChangeArrowheads="1"/>
          </p:cNvSpPr>
          <p:nvPr/>
        </p:nvSpPr>
        <p:spPr bwMode="auto">
          <a:xfrm>
            <a:off x="3886200" y="3916363"/>
            <a:ext cx="1447800" cy="838200"/>
          </a:xfrm>
          <a:prstGeom prst="rect">
            <a:avLst/>
          </a:prstGeom>
          <a:solidFill>
            <a:schemeClr val="tx1"/>
          </a:solidFill>
          <a:ln w="3175">
            <a:noFill/>
            <a:miter lim="800000"/>
            <a:headEnd/>
            <a:tailEnd/>
          </a:ln>
          <a:effectLst/>
        </p:spPr>
        <p:txBody>
          <a:bodyPr wrap="none" anchor="ctr"/>
          <a:lstStyle/>
          <a:p>
            <a:pPr algn="ctr"/>
            <a:r>
              <a:rPr lang="en-US" sz="1800">
                <a:solidFill>
                  <a:schemeClr val="bg2"/>
                </a:solidFill>
              </a:rPr>
              <a:t>Cognitive</a:t>
            </a:r>
          </a:p>
          <a:p>
            <a:pPr algn="ctr"/>
            <a:r>
              <a:rPr lang="en-US" sz="1800">
                <a:solidFill>
                  <a:schemeClr val="bg2"/>
                </a:solidFill>
              </a:rPr>
              <a:t>Change</a:t>
            </a:r>
          </a:p>
        </p:txBody>
      </p:sp>
      <p:sp>
        <p:nvSpPr>
          <p:cNvPr id="175127" name="Oval 23"/>
          <p:cNvSpPr>
            <a:spLocks noChangeArrowheads="1"/>
          </p:cNvSpPr>
          <p:nvPr/>
        </p:nvSpPr>
        <p:spPr bwMode="auto">
          <a:xfrm>
            <a:off x="381000" y="2392363"/>
            <a:ext cx="1384300" cy="914400"/>
          </a:xfrm>
          <a:prstGeom prst="ellipse">
            <a:avLst/>
          </a:prstGeom>
          <a:solidFill>
            <a:schemeClr val="tx1"/>
          </a:solidFill>
          <a:ln w="9525">
            <a:noFill/>
            <a:round/>
            <a:headEnd/>
            <a:tailEnd/>
          </a:ln>
          <a:effectLst/>
        </p:spPr>
        <p:txBody>
          <a:bodyPr wrap="none" anchor="ctr"/>
          <a:lstStyle/>
          <a:p>
            <a:pPr algn="ctr">
              <a:lnSpc>
                <a:spcPct val="80000"/>
              </a:lnSpc>
            </a:pPr>
            <a:r>
              <a:rPr lang="en-US" sz="1800">
                <a:solidFill>
                  <a:schemeClr val="bg2"/>
                </a:solidFill>
              </a:rPr>
              <a:t>Patient</a:t>
            </a:r>
          </a:p>
          <a:p>
            <a:pPr algn="ctr">
              <a:lnSpc>
                <a:spcPct val="80000"/>
              </a:lnSpc>
            </a:pPr>
            <a:r>
              <a:rPr lang="en-US" sz="1800">
                <a:solidFill>
                  <a:schemeClr val="bg2"/>
                </a:solidFill>
              </a:rPr>
              <a:t>Readiness </a:t>
            </a:r>
            <a:br>
              <a:rPr lang="en-US" sz="1800">
                <a:solidFill>
                  <a:schemeClr val="bg2"/>
                </a:solidFill>
              </a:rPr>
            </a:br>
            <a:r>
              <a:rPr lang="en-US" sz="1800">
                <a:solidFill>
                  <a:schemeClr val="bg2"/>
                </a:solidFill>
              </a:rPr>
              <a:t>for Tx</a:t>
            </a:r>
            <a:endParaRPr lang="en-US" sz="2800">
              <a:solidFill>
                <a:schemeClr val="bg2"/>
              </a:solidFill>
            </a:endParaRPr>
          </a:p>
        </p:txBody>
      </p:sp>
      <p:sp>
        <p:nvSpPr>
          <p:cNvPr id="175128" name="Rectangle 24"/>
          <p:cNvSpPr>
            <a:spLocks noGrp="1" noChangeArrowheads="1"/>
          </p:cNvSpPr>
          <p:nvPr>
            <p:ph type="title"/>
          </p:nvPr>
        </p:nvSpPr>
        <p:spPr>
          <a:xfrm>
            <a:off x="0" y="381000"/>
            <a:ext cx="8915400" cy="1447800"/>
          </a:xfrm>
          <a:noFill/>
          <a:ln/>
        </p:spPr>
        <p:txBody>
          <a:bodyPr/>
          <a:lstStyle/>
          <a:p>
            <a:pPr algn="ctr">
              <a:lnSpc>
                <a:spcPct val="80000"/>
              </a:lnSpc>
            </a:pPr>
            <a:r>
              <a:rPr lang="en-US" sz="3600" b="1" dirty="0"/>
              <a:t>“Sequence” of Recovery Stages</a:t>
            </a:r>
          </a:p>
        </p:txBody>
      </p:sp>
      <p:sp>
        <p:nvSpPr>
          <p:cNvPr id="175129" name="AutoShape 25"/>
          <p:cNvSpPr>
            <a:spLocks noChangeArrowheads="1"/>
          </p:cNvSpPr>
          <p:nvPr/>
        </p:nvSpPr>
        <p:spPr bwMode="auto">
          <a:xfrm>
            <a:off x="1447800" y="23923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0" name="AutoShape 26"/>
          <p:cNvSpPr>
            <a:spLocks noChangeArrowheads="1"/>
          </p:cNvSpPr>
          <p:nvPr/>
        </p:nvSpPr>
        <p:spPr bwMode="auto">
          <a:xfrm>
            <a:off x="3276600" y="38401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1" name="AutoShape 27"/>
          <p:cNvSpPr>
            <a:spLocks noChangeArrowheads="1"/>
          </p:cNvSpPr>
          <p:nvPr/>
        </p:nvSpPr>
        <p:spPr bwMode="auto">
          <a:xfrm>
            <a:off x="5562600" y="2468563"/>
            <a:ext cx="990600" cy="990600"/>
          </a:xfrm>
          <a:prstGeom prst="irregularSeal1">
            <a:avLst/>
          </a:prstGeom>
          <a:gradFill rotWithShape="0">
            <a:gsLst>
              <a:gs pos="0">
                <a:schemeClr val="hlink"/>
              </a:gs>
              <a:gs pos="100000">
                <a:srgbClr val="FF9933"/>
              </a:gs>
            </a:gsLst>
            <a:path path="shape">
              <a:fillToRect l="50000" t="50000" r="50000" b="50000"/>
            </a:path>
          </a:gradFill>
          <a:ln w="19050">
            <a:solidFill>
              <a:schemeClr val="tx2"/>
            </a:solidFill>
            <a:miter lim="800000"/>
            <a:headEnd/>
            <a:tailEnd/>
          </a:ln>
          <a:effectLst/>
        </p:spPr>
        <p:txBody>
          <a:bodyPr wrap="none" anchor="ctr"/>
          <a:lstStyle/>
          <a:p>
            <a:endParaRPr lang="en-US"/>
          </a:p>
        </p:txBody>
      </p:sp>
      <p:sp>
        <p:nvSpPr>
          <p:cNvPr id="175132" name="AutoShape 28"/>
          <p:cNvSpPr>
            <a:spLocks noChangeArrowheads="1"/>
          </p:cNvSpPr>
          <p:nvPr/>
        </p:nvSpPr>
        <p:spPr bwMode="auto">
          <a:xfrm>
            <a:off x="6934200" y="1935163"/>
            <a:ext cx="1828800" cy="3429000"/>
          </a:xfrm>
          <a:custGeom>
            <a:avLst/>
            <a:gdLst>
              <a:gd name="G0" fmla="+- 1747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788" y="16554"/>
                </a:moveTo>
                <a:cubicBezTo>
                  <a:pt x="19123" y="14933"/>
                  <a:pt x="19853" y="12899"/>
                  <a:pt x="19853" y="10800"/>
                </a:cubicBezTo>
                <a:cubicBezTo>
                  <a:pt x="19853" y="5800"/>
                  <a:pt x="15799" y="1747"/>
                  <a:pt x="10800" y="1747"/>
                </a:cubicBezTo>
                <a:cubicBezTo>
                  <a:pt x="8700" y="1746"/>
                  <a:pt x="6666" y="2476"/>
                  <a:pt x="5045" y="3811"/>
                </a:cubicBezTo>
                <a:close/>
                <a:moveTo>
                  <a:pt x="3811" y="5045"/>
                </a:moveTo>
                <a:cubicBezTo>
                  <a:pt x="2476" y="6666"/>
                  <a:pt x="1747" y="8700"/>
                  <a:pt x="1747" y="10799"/>
                </a:cubicBezTo>
                <a:cubicBezTo>
                  <a:pt x="1747" y="15799"/>
                  <a:pt x="5800" y="19853"/>
                  <a:pt x="10800" y="19853"/>
                </a:cubicBezTo>
                <a:cubicBezTo>
                  <a:pt x="12899" y="19853"/>
                  <a:pt x="14933" y="19123"/>
                  <a:pt x="16554" y="17788"/>
                </a:cubicBezTo>
                <a:close/>
              </a:path>
            </a:pathLst>
          </a:custGeom>
          <a:solidFill>
            <a:schemeClr val="hlink"/>
          </a:solidFill>
          <a:ln w="9525">
            <a:solidFill>
              <a:schemeClr val="tx1"/>
            </a:solidFill>
            <a:miter lim="800000"/>
            <a:headEnd/>
            <a:tailEnd/>
          </a:ln>
          <a:effectLst/>
        </p:spPr>
        <p:txBody>
          <a:bodyPr wrap="none" anchor="ctr"/>
          <a:lstStyle/>
          <a:p>
            <a:pPr algn="ctr"/>
            <a:endParaRPr lang="en-US" sz="1800">
              <a:solidFill>
                <a:schemeClr val="hlink"/>
              </a:solidFill>
            </a:endParaRPr>
          </a:p>
        </p:txBody>
      </p:sp>
      <p:sp>
        <p:nvSpPr>
          <p:cNvPr id="175133" name="Text Box 29"/>
          <p:cNvSpPr txBox="1">
            <a:spLocks noChangeArrowheads="1"/>
          </p:cNvSpPr>
          <p:nvPr/>
        </p:nvSpPr>
        <p:spPr bwMode="auto">
          <a:xfrm>
            <a:off x="1676400" y="5257800"/>
            <a:ext cx="5867400" cy="641350"/>
          </a:xfrm>
          <a:prstGeom prst="rect">
            <a:avLst/>
          </a:prstGeom>
          <a:noFill/>
          <a:ln w="9525">
            <a:noFill/>
            <a:miter lim="800000"/>
            <a:headEnd/>
            <a:tailEnd/>
          </a:ln>
          <a:effectLst/>
        </p:spPr>
        <p:txBody>
          <a:bodyPr>
            <a:spAutoFit/>
          </a:bodyPr>
          <a:lstStyle/>
          <a:p>
            <a:pPr algn="ctr"/>
            <a:r>
              <a:rPr lang="en-US" sz="3600" b="1" dirty="0">
                <a:effectLst>
                  <a:outerShdw blurRad="38100" dist="38100" dir="2700000" algn="tl">
                    <a:srgbClr val="C0C0C0"/>
                  </a:outerShdw>
                </a:effectLst>
                <a:latin typeface="Arial Rounded MT Bold" pitchFamily="34" charset="0"/>
              </a:rPr>
              <a:t>Targeted Interventions</a:t>
            </a:r>
          </a:p>
        </p:txBody>
      </p:sp>
      <p:pic>
        <p:nvPicPr>
          <p:cNvPr id="175134" name="Picture 30" descr="hh01296_"/>
          <p:cNvPicPr>
            <a:picLocks noChangeAspect="1" noChangeArrowheads="1"/>
          </p:cNvPicPr>
          <p:nvPr/>
        </p:nvPicPr>
        <p:blipFill>
          <a:blip r:embed="rId3" cstate="print"/>
          <a:srcRect/>
          <a:stretch>
            <a:fillRect/>
          </a:stretch>
        </p:blipFill>
        <p:spPr bwMode="auto">
          <a:xfrm>
            <a:off x="325438" y="4724400"/>
            <a:ext cx="1503362" cy="1962150"/>
          </a:xfrm>
          <a:prstGeom prst="rect">
            <a:avLst/>
          </a:prstGeom>
          <a:noFill/>
        </p:spPr>
      </p:pic>
      <p:sp>
        <p:nvSpPr>
          <p:cNvPr id="175135" name="Text Box 31"/>
          <p:cNvSpPr txBox="1">
            <a:spLocks noChangeArrowheads="1"/>
          </p:cNvSpPr>
          <p:nvPr/>
        </p:nvSpPr>
        <p:spPr bwMode="auto">
          <a:xfrm>
            <a:off x="2743200" y="5867400"/>
            <a:ext cx="4572000" cy="769441"/>
          </a:xfrm>
          <a:prstGeom prst="rect">
            <a:avLst/>
          </a:prstGeom>
          <a:noFill/>
          <a:ln w="9525">
            <a:noFill/>
            <a:miter lim="800000"/>
            <a:headEnd/>
            <a:tailEnd/>
          </a:ln>
          <a:effectLst/>
        </p:spPr>
        <p:txBody>
          <a:bodyPr wrap="square">
            <a:spAutoFit/>
          </a:bodyPr>
          <a:lstStyle/>
          <a:p>
            <a:r>
              <a:rPr lang="en-US" sz="4400" dirty="0"/>
              <a:t>Get Focused!!</a:t>
            </a:r>
          </a:p>
        </p:txBody>
      </p:sp>
      <p:pic>
        <p:nvPicPr>
          <p:cNvPr id="175136" name="Picture 32" descr="DD00023_"/>
          <p:cNvPicPr>
            <a:picLocks noChangeAspect="1" noChangeArrowheads="1"/>
          </p:cNvPicPr>
          <p:nvPr/>
        </p:nvPicPr>
        <p:blipFill>
          <a:blip r:embed="rId4" cstate="print"/>
          <a:srcRect/>
          <a:stretch>
            <a:fillRect/>
          </a:stretch>
        </p:blipFill>
        <p:spPr bwMode="auto">
          <a:xfrm>
            <a:off x="3276600" y="3200400"/>
            <a:ext cx="838200" cy="7556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75127"/>
                                        </p:tgtEl>
                                        <p:attrNameLst>
                                          <p:attrName>style.visibility</p:attrName>
                                        </p:attrNameLst>
                                      </p:cBhvr>
                                      <p:to>
                                        <p:strVal val="visible"/>
                                      </p:to>
                                    </p:set>
                                    <p:animEffect transition="in" filter="dissolve">
                                      <p:cBhvr>
                                        <p:cTn id="7" dur="500"/>
                                        <p:tgtEl>
                                          <p:spTgt spid="1751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 calcmode="lin" valueType="num">
                                      <p:cBhvr>
                                        <p:cTn id="12" dur="500" fill="hold"/>
                                        <p:tgtEl>
                                          <p:spTgt spid="175110"/>
                                        </p:tgtEl>
                                        <p:attrNameLst>
                                          <p:attrName>ppt_x</p:attrName>
                                        </p:attrNameLst>
                                      </p:cBhvr>
                                      <p:tavLst>
                                        <p:tav tm="0">
                                          <p:val>
                                            <p:strVal val="#ppt_x-#ppt_w/2"/>
                                          </p:val>
                                        </p:tav>
                                        <p:tav tm="100000">
                                          <p:val>
                                            <p:strVal val="#ppt_x"/>
                                          </p:val>
                                        </p:tav>
                                      </p:tavLst>
                                    </p:anim>
                                    <p:anim calcmode="lin" valueType="num">
                                      <p:cBhvr>
                                        <p:cTn id="13" dur="500" fill="hold"/>
                                        <p:tgtEl>
                                          <p:spTgt spid="175110"/>
                                        </p:tgtEl>
                                        <p:attrNameLst>
                                          <p:attrName>ppt_y</p:attrName>
                                        </p:attrNameLst>
                                      </p:cBhvr>
                                      <p:tavLst>
                                        <p:tav tm="0">
                                          <p:val>
                                            <p:strVal val="#ppt_y"/>
                                          </p:val>
                                        </p:tav>
                                        <p:tav tm="100000">
                                          <p:val>
                                            <p:strVal val="#ppt_y"/>
                                          </p:val>
                                        </p:tav>
                                      </p:tavLst>
                                    </p:anim>
                                    <p:anim calcmode="lin" valueType="num">
                                      <p:cBhvr>
                                        <p:cTn id="14" dur="500" fill="hold"/>
                                        <p:tgtEl>
                                          <p:spTgt spid="175110"/>
                                        </p:tgtEl>
                                        <p:attrNameLst>
                                          <p:attrName>ppt_w</p:attrName>
                                        </p:attrNameLst>
                                      </p:cBhvr>
                                      <p:tavLst>
                                        <p:tav tm="0">
                                          <p:val>
                                            <p:fltVal val="0"/>
                                          </p:val>
                                        </p:tav>
                                        <p:tav tm="100000">
                                          <p:val>
                                            <p:strVal val="#ppt_w"/>
                                          </p:val>
                                        </p:tav>
                                      </p:tavLst>
                                    </p:anim>
                                    <p:anim calcmode="lin" valueType="num">
                                      <p:cBhvr>
                                        <p:cTn id="15" dur="500" fill="hold"/>
                                        <p:tgtEl>
                                          <p:spTgt spid="175110"/>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9" presetClass="entr" presetSubtype="0" fill="hold" grpId="0" nodeType="afterEffect">
                                  <p:stCondLst>
                                    <p:cond delay="1000"/>
                                  </p:stCondLst>
                                  <p:childTnLst>
                                    <p:set>
                                      <p:cBhvr>
                                        <p:cTn id="18" dur="1" fill="hold">
                                          <p:stCondLst>
                                            <p:cond delay="0"/>
                                          </p:stCondLst>
                                        </p:cTn>
                                        <p:tgtEl>
                                          <p:spTgt spid="175123"/>
                                        </p:tgtEl>
                                        <p:attrNameLst>
                                          <p:attrName>style.visibility</p:attrName>
                                        </p:attrNameLst>
                                      </p:cBhvr>
                                      <p:to>
                                        <p:strVal val="visible"/>
                                      </p:to>
                                    </p:set>
                                    <p:animEffect transition="in" filter="dissolve">
                                      <p:cBhvr>
                                        <p:cTn id="19" dur="500"/>
                                        <p:tgtEl>
                                          <p:spTgt spid="175123"/>
                                        </p:tgtEl>
                                      </p:cBhvr>
                                    </p:animEffect>
                                  </p:childTnLst>
                                </p:cTn>
                              </p:par>
                            </p:childTnLst>
                          </p:cTn>
                        </p:par>
                        <p:par>
                          <p:cTn id="20" fill="hold">
                            <p:stCondLst>
                              <p:cond delay="2000"/>
                            </p:stCondLst>
                            <p:childTnLst>
                              <p:par>
                                <p:cTn id="21" presetID="17" presetClass="entr" presetSubtype="1" fill="hold" grpId="0" nodeType="afterEffect">
                                  <p:stCondLst>
                                    <p:cond delay="1000"/>
                                  </p:stCondLst>
                                  <p:childTnLst>
                                    <p:set>
                                      <p:cBhvr>
                                        <p:cTn id="22" dur="1" fill="hold">
                                          <p:stCondLst>
                                            <p:cond delay="0"/>
                                          </p:stCondLst>
                                        </p:cTn>
                                        <p:tgtEl>
                                          <p:spTgt spid="175112"/>
                                        </p:tgtEl>
                                        <p:attrNameLst>
                                          <p:attrName>style.visibility</p:attrName>
                                        </p:attrNameLst>
                                      </p:cBhvr>
                                      <p:to>
                                        <p:strVal val="visible"/>
                                      </p:to>
                                    </p:set>
                                    <p:anim calcmode="lin" valueType="num">
                                      <p:cBhvr>
                                        <p:cTn id="23" dur="500" fill="hold"/>
                                        <p:tgtEl>
                                          <p:spTgt spid="175112"/>
                                        </p:tgtEl>
                                        <p:attrNameLst>
                                          <p:attrName>ppt_x</p:attrName>
                                        </p:attrNameLst>
                                      </p:cBhvr>
                                      <p:tavLst>
                                        <p:tav tm="0">
                                          <p:val>
                                            <p:strVal val="#ppt_x"/>
                                          </p:val>
                                        </p:tav>
                                        <p:tav tm="100000">
                                          <p:val>
                                            <p:strVal val="#ppt_x"/>
                                          </p:val>
                                        </p:tav>
                                      </p:tavLst>
                                    </p:anim>
                                    <p:anim calcmode="lin" valueType="num">
                                      <p:cBhvr>
                                        <p:cTn id="24" dur="500" fill="hold"/>
                                        <p:tgtEl>
                                          <p:spTgt spid="175112"/>
                                        </p:tgtEl>
                                        <p:attrNameLst>
                                          <p:attrName>ppt_y</p:attrName>
                                        </p:attrNameLst>
                                      </p:cBhvr>
                                      <p:tavLst>
                                        <p:tav tm="0">
                                          <p:val>
                                            <p:strVal val="#ppt_y-#ppt_h/2"/>
                                          </p:val>
                                        </p:tav>
                                        <p:tav tm="100000">
                                          <p:val>
                                            <p:strVal val="#ppt_y"/>
                                          </p:val>
                                        </p:tav>
                                      </p:tavLst>
                                    </p:anim>
                                    <p:anim calcmode="lin" valueType="num">
                                      <p:cBhvr>
                                        <p:cTn id="25" dur="500" fill="hold"/>
                                        <p:tgtEl>
                                          <p:spTgt spid="175112"/>
                                        </p:tgtEl>
                                        <p:attrNameLst>
                                          <p:attrName>ppt_w</p:attrName>
                                        </p:attrNameLst>
                                      </p:cBhvr>
                                      <p:tavLst>
                                        <p:tav tm="0">
                                          <p:val>
                                            <p:strVal val="#ppt_w"/>
                                          </p:val>
                                        </p:tav>
                                        <p:tav tm="100000">
                                          <p:val>
                                            <p:strVal val="#ppt_w"/>
                                          </p:val>
                                        </p:tav>
                                      </p:tavLst>
                                    </p:anim>
                                    <p:anim calcmode="lin" valueType="num">
                                      <p:cBhvr>
                                        <p:cTn id="26" dur="500" fill="hold"/>
                                        <p:tgtEl>
                                          <p:spTgt spid="175112"/>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9" presetClass="entr" presetSubtype="0" fill="hold" grpId="0" nodeType="afterEffect">
                                  <p:stCondLst>
                                    <p:cond delay="1000"/>
                                  </p:stCondLst>
                                  <p:childTnLst>
                                    <p:set>
                                      <p:cBhvr>
                                        <p:cTn id="29" dur="1" fill="hold">
                                          <p:stCondLst>
                                            <p:cond delay="0"/>
                                          </p:stCondLst>
                                        </p:cTn>
                                        <p:tgtEl>
                                          <p:spTgt spid="175124"/>
                                        </p:tgtEl>
                                        <p:attrNameLst>
                                          <p:attrName>style.visibility</p:attrName>
                                        </p:attrNameLst>
                                      </p:cBhvr>
                                      <p:to>
                                        <p:strVal val="visible"/>
                                      </p:to>
                                    </p:set>
                                    <p:animEffect transition="in" filter="dissolve">
                                      <p:cBhvr>
                                        <p:cTn id="30" dur="500"/>
                                        <p:tgtEl>
                                          <p:spTgt spid="175124"/>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175111"/>
                                        </p:tgtEl>
                                        <p:attrNameLst>
                                          <p:attrName>style.visibility</p:attrName>
                                        </p:attrNameLst>
                                      </p:cBhvr>
                                      <p:to>
                                        <p:strVal val="visible"/>
                                      </p:to>
                                    </p:set>
                                    <p:anim calcmode="lin" valueType="num">
                                      <p:cBhvr>
                                        <p:cTn id="35" dur="500" fill="hold"/>
                                        <p:tgtEl>
                                          <p:spTgt spid="175111"/>
                                        </p:tgtEl>
                                        <p:attrNameLst>
                                          <p:attrName>ppt_x</p:attrName>
                                        </p:attrNameLst>
                                      </p:cBhvr>
                                      <p:tavLst>
                                        <p:tav tm="0">
                                          <p:val>
                                            <p:strVal val="#ppt_x-#ppt_w/2"/>
                                          </p:val>
                                        </p:tav>
                                        <p:tav tm="100000">
                                          <p:val>
                                            <p:strVal val="#ppt_x"/>
                                          </p:val>
                                        </p:tav>
                                      </p:tavLst>
                                    </p:anim>
                                    <p:anim calcmode="lin" valueType="num">
                                      <p:cBhvr>
                                        <p:cTn id="36" dur="500" fill="hold"/>
                                        <p:tgtEl>
                                          <p:spTgt spid="175111"/>
                                        </p:tgtEl>
                                        <p:attrNameLst>
                                          <p:attrName>ppt_y</p:attrName>
                                        </p:attrNameLst>
                                      </p:cBhvr>
                                      <p:tavLst>
                                        <p:tav tm="0">
                                          <p:val>
                                            <p:strVal val="#ppt_y"/>
                                          </p:val>
                                        </p:tav>
                                        <p:tav tm="100000">
                                          <p:val>
                                            <p:strVal val="#ppt_y"/>
                                          </p:val>
                                        </p:tav>
                                      </p:tavLst>
                                    </p:anim>
                                    <p:anim calcmode="lin" valueType="num">
                                      <p:cBhvr>
                                        <p:cTn id="37" dur="500" fill="hold"/>
                                        <p:tgtEl>
                                          <p:spTgt spid="175111"/>
                                        </p:tgtEl>
                                        <p:attrNameLst>
                                          <p:attrName>ppt_w</p:attrName>
                                        </p:attrNameLst>
                                      </p:cBhvr>
                                      <p:tavLst>
                                        <p:tav tm="0">
                                          <p:val>
                                            <p:fltVal val="0"/>
                                          </p:val>
                                        </p:tav>
                                        <p:tav tm="100000">
                                          <p:val>
                                            <p:strVal val="#ppt_w"/>
                                          </p:val>
                                        </p:tav>
                                      </p:tavLst>
                                    </p:anim>
                                    <p:anim calcmode="lin" valueType="num">
                                      <p:cBhvr>
                                        <p:cTn id="38" dur="500" fill="hold"/>
                                        <p:tgtEl>
                                          <p:spTgt spid="175111"/>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9" presetClass="entr" presetSubtype="0" fill="hold" grpId="0" nodeType="afterEffect">
                                  <p:stCondLst>
                                    <p:cond delay="1000"/>
                                  </p:stCondLst>
                                  <p:childTnLst>
                                    <p:set>
                                      <p:cBhvr>
                                        <p:cTn id="41" dur="1" fill="hold">
                                          <p:stCondLst>
                                            <p:cond delay="0"/>
                                          </p:stCondLst>
                                        </p:cTn>
                                        <p:tgtEl>
                                          <p:spTgt spid="175126"/>
                                        </p:tgtEl>
                                        <p:attrNameLst>
                                          <p:attrName>style.visibility</p:attrName>
                                        </p:attrNameLst>
                                      </p:cBhvr>
                                      <p:to>
                                        <p:strVal val="visible"/>
                                      </p:to>
                                    </p:set>
                                    <p:animEffect transition="in" filter="dissolve">
                                      <p:cBhvr>
                                        <p:cTn id="42" dur="500"/>
                                        <p:tgtEl>
                                          <p:spTgt spid="175126"/>
                                        </p:tgtEl>
                                      </p:cBhvr>
                                    </p:animEffect>
                                  </p:childTnLst>
                                </p:cTn>
                              </p:par>
                            </p:childTnLst>
                          </p:cTn>
                        </p:par>
                        <p:par>
                          <p:cTn id="43" fill="hold">
                            <p:stCondLst>
                              <p:cond delay="2000"/>
                            </p:stCondLst>
                            <p:childTnLst>
                              <p:par>
                                <p:cTn id="44" presetID="17" presetClass="entr" presetSubtype="4" fill="hold" grpId="0" nodeType="afterEffect">
                                  <p:stCondLst>
                                    <p:cond delay="1000"/>
                                  </p:stCondLst>
                                  <p:childTnLst>
                                    <p:set>
                                      <p:cBhvr>
                                        <p:cTn id="45" dur="1" fill="hold">
                                          <p:stCondLst>
                                            <p:cond delay="0"/>
                                          </p:stCondLst>
                                        </p:cTn>
                                        <p:tgtEl>
                                          <p:spTgt spid="175113"/>
                                        </p:tgtEl>
                                        <p:attrNameLst>
                                          <p:attrName>style.visibility</p:attrName>
                                        </p:attrNameLst>
                                      </p:cBhvr>
                                      <p:to>
                                        <p:strVal val="visible"/>
                                      </p:to>
                                    </p:set>
                                    <p:anim calcmode="lin" valueType="num">
                                      <p:cBhvr>
                                        <p:cTn id="46" dur="500" fill="hold"/>
                                        <p:tgtEl>
                                          <p:spTgt spid="175113"/>
                                        </p:tgtEl>
                                        <p:attrNameLst>
                                          <p:attrName>ppt_x</p:attrName>
                                        </p:attrNameLst>
                                      </p:cBhvr>
                                      <p:tavLst>
                                        <p:tav tm="0">
                                          <p:val>
                                            <p:strVal val="#ppt_x"/>
                                          </p:val>
                                        </p:tav>
                                        <p:tav tm="100000">
                                          <p:val>
                                            <p:strVal val="#ppt_x"/>
                                          </p:val>
                                        </p:tav>
                                      </p:tavLst>
                                    </p:anim>
                                    <p:anim calcmode="lin" valueType="num">
                                      <p:cBhvr>
                                        <p:cTn id="47" dur="500" fill="hold"/>
                                        <p:tgtEl>
                                          <p:spTgt spid="175113"/>
                                        </p:tgtEl>
                                        <p:attrNameLst>
                                          <p:attrName>ppt_y</p:attrName>
                                        </p:attrNameLst>
                                      </p:cBhvr>
                                      <p:tavLst>
                                        <p:tav tm="0">
                                          <p:val>
                                            <p:strVal val="#ppt_y+#ppt_h/2"/>
                                          </p:val>
                                        </p:tav>
                                        <p:tav tm="100000">
                                          <p:val>
                                            <p:strVal val="#ppt_y"/>
                                          </p:val>
                                        </p:tav>
                                      </p:tavLst>
                                    </p:anim>
                                    <p:anim calcmode="lin" valueType="num">
                                      <p:cBhvr>
                                        <p:cTn id="48" dur="500" fill="hold"/>
                                        <p:tgtEl>
                                          <p:spTgt spid="175113"/>
                                        </p:tgtEl>
                                        <p:attrNameLst>
                                          <p:attrName>ppt_w</p:attrName>
                                        </p:attrNameLst>
                                      </p:cBhvr>
                                      <p:tavLst>
                                        <p:tav tm="0">
                                          <p:val>
                                            <p:strVal val="#ppt_w"/>
                                          </p:val>
                                        </p:tav>
                                        <p:tav tm="100000">
                                          <p:val>
                                            <p:strVal val="#ppt_w"/>
                                          </p:val>
                                        </p:tav>
                                      </p:tavLst>
                                    </p:anim>
                                    <p:anim calcmode="lin" valueType="num">
                                      <p:cBhvr>
                                        <p:cTn id="49" dur="500" fill="hold"/>
                                        <p:tgtEl>
                                          <p:spTgt spid="175113"/>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9" presetClass="entr" presetSubtype="0" fill="hold" grpId="0" nodeType="afterEffect">
                                  <p:stCondLst>
                                    <p:cond delay="1000"/>
                                  </p:stCondLst>
                                  <p:childTnLst>
                                    <p:set>
                                      <p:cBhvr>
                                        <p:cTn id="52" dur="1" fill="hold">
                                          <p:stCondLst>
                                            <p:cond delay="0"/>
                                          </p:stCondLst>
                                        </p:cTn>
                                        <p:tgtEl>
                                          <p:spTgt spid="175125"/>
                                        </p:tgtEl>
                                        <p:attrNameLst>
                                          <p:attrName>style.visibility</p:attrName>
                                        </p:attrNameLst>
                                      </p:cBhvr>
                                      <p:to>
                                        <p:strVal val="visible"/>
                                      </p:to>
                                    </p:set>
                                    <p:animEffect transition="in" filter="dissolve">
                                      <p:cBhvr>
                                        <p:cTn id="53" dur="500"/>
                                        <p:tgtEl>
                                          <p:spTgt spid="175125"/>
                                        </p:tgtEl>
                                      </p:cBhvr>
                                    </p:animEffect>
                                  </p:childTnLst>
                                </p:cTn>
                              </p:par>
                            </p:childTnLst>
                          </p:cTn>
                        </p:par>
                        <p:par>
                          <p:cTn id="54" fill="hold">
                            <p:stCondLst>
                              <p:cond delay="5000"/>
                            </p:stCondLst>
                            <p:childTnLst>
                              <p:par>
                                <p:cTn id="55" presetID="23" presetClass="entr" presetSubtype="288" fill="hold" nodeType="afterEffect">
                                  <p:stCondLst>
                                    <p:cond delay="1000"/>
                                  </p:stCondLst>
                                  <p:childTnLst>
                                    <p:set>
                                      <p:cBhvr>
                                        <p:cTn id="56" dur="1" fill="hold">
                                          <p:stCondLst>
                                            <p:cond delay="0"/>
                                          </p:stCondLst>
                                        </p:cTn>
                                        <p:tgtEl>
                                          <p:spTgt spid="175136"/>
                                        </p:tgtEl>
                                        <p:attrNameLst>
                                          <p:attrName>style.visibility</p:attrName>
                                        </p:attrNameLst>
                                      </p:cBhvr>
                                      <p:to>
                                        <p:strVal val="visible"/>
                                      </p:to>
                                    </p:set>
                                    <p:anim calcmode="lin" valueType="num">
                                      <p:cBhvr>
                                        <p:cTn id="57" dur="500" fill="hold"/>
                                        <p:tgtEl>
                                          <p:spTgt spid="175136"/>
                                        </p:tgtEl>
                                        <p:attrNameLst>
                                          <p:attrName>ppt_w</p:attrName>
                                        </p:attrNameLst>
                                      </p:cBhvr>
                                      <p:tavLst>
                                        <p:tav tm="0">
                                          <p:val>
                                            <p:strVal val="4/3*#ppt_w"/>
                                          </p:val>
                                        </p:tav>
                                        <p:tav tm="100000">
                                          <p:val>
                                            <p:strVal val="#ppt_w"/>
                                          </p:val>
                                        </p:tav>
                                      </p:tavLst>
                                    </p:anim>
                                    <p:anim calcmode="lin" valueType="num">
                                      <p:cBhvr>
                                        <p:cTn id="58" dur="500" fill="hold"/>
                                        <p:tgtEl>
                                          <p:spTgt spid="17513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17513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75114"/>
                                        </p:tgtEl>
                                        <p:attrNameLst>
                                          <p:attrName>style.visibility</p:attrName>
                                        </p:attrNameLst>
                                      </p:cBhvr>
                                      <p:to>
                                        <p:strVal val="visible"/>
                                      </p:to>
                                    </p:set>
                                    <p:anim calcmode="lin" valueType="num">
                                      <p:cBhvr>
                                        <p:cTn id="63" dur="500" fill="hold"/>
                                        <p:tgtEl>
                                          <p:spTgt spid="175114"/>
                                        </p:tgtEl>
                                        <p:attrNameLst>
                                          <p:attrName>ppt_x</p:attrName>
                                        </p:attrNameLst>
                                      </p:cBhvr>
                                      <p:tavLst>
                                        <p:tav tm="0">
                                          <p:val>
                                            <p:strVal val="#ppt_x"/>
                                          </p:val>
                                        </p:tav>
                                        <p:tav tm="100000">
                                          <p:val>
                                            <p:strVal val="#ppt_x"/>
                                          </p:val>
                                        </p:tav>
                                      </p:tavLst>
                                    </p:anim>
                                    <p:anim calcmode="lin" valueType="num">
                                      <p:cBhvr>
                                        <p:cTn id="64" dur="500" fill="hold"/>
                                        <p:tgtEl>
                                          <p:spTgt spid="175114"/>
                                        </p:tgtEl>
                                        <p:attrNameLst>
                                          <p:attrName>ppt_y</p:attrName>
                                        </p:attrNameLst>
                                      </p:cBhvr>
                                      <p:tavLst>
                                        <p:tav tm="0">
                                          <p:val>
                                            <p:strVal val="#ppt_y-#ppt_h/2"/>
                                          </p:val>
                                        </p:tav>
                                        <p:tav tm="100000">
                                          <p:val>
                                            <p:strVal val="#ppt_y"/>
                                          </p:val>
                                        </p:tav>
                                      </p:tavLst>
                                    </p:anim>
                                    <p:anim calcmode="lin" valueType="num">
                                      <p:cBhvr>
                                        <p:cTn id="65" dur="500" fill="hold"/>
                                        <p:tgtEl>
                                          <p:spTgt spid="175114"/>
                                        </p:tgtEl>
                                        <p:attrNameLst>
                                          <p:attrName>ppt_w</p:attrName>
                                        </p:attrNameLst>
                                      </p:cBhvr>
                                      <p:tavLst>
                                        <p:tav tm="0">
                                          <p:val>
                                            <p:strVal val="#ppt_w"/>
                                          </p:val>
                                        </p:tav>
                                        <p:tav tm="100000">
                                          <p:val>
                                            <p:strVal val="#ppt_w"/>
                                          </p:val>
                                        </p:tav>
                                      </p:tavLst>
                                    </p:anim>
                                    <p:anim calcmode="lin" valueType="num">
                                      <p:cBhvr>
                                        <p:cTn id="66" dur="500" fill="hold"/>
                                        <p:tgtEl>
                                          <p:spTgt spid="175114"/>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9" presetClass="entr" presetSubtype="0" fill="hold" grpId="0" nodeType="afterEffect">
                                  <p:stCondLst>
                                    <p:cond delay="1000"/>
                                  </p:stCondLst>
                                  <p:childTnLst>
                                    <p:set>
                                      <p:cBhvr>
                                        <p:cTn id="69" dur="1" fill="hold">
                                          <p:stCondLst>
                                            <p:cond delay="0"/>
                                          </p:stCondLst>
                                        </p:cTn>
                                        <p:tgtEl>
                                          <p:spTgt spid="175116"/>
                                        </p:tgtEl>
                                        <p:attrNameLst>
                                          <p:attrName>style.visibility</p:attrName>
                                        </p:attrNameLst>
                                      </p:cBhvr>
                                      <p:to>
                                        <p:strVal val="visible"/>
                                      </p:to>
                                    </p:set>
                                    <p:animEffect transition="in" filter="dissolve">
                                      <p:cBhvr>
                                        <p:cTn id="70" dur="500"/>
                                        <p:tgtEl>
                                          <p:spTgt spid="175116"/>
                                        </p:tgtEl>
                                      </p:cBhvr>
                                    </p:animEffect>
                                  </p:childTnLst>
                                </p:cTn>
                              </p:par>
                            </p:childTnLst>
                          </p:cTn>
                        </p:par>
                        <p:par>
                          <p:cTn id="71" fill="hold">
                            <p:stCondLst>
                              <p:cond delay="2000"/>
                            </p:stCondLst>
                            <p:childTnLst>
                              <p:par>
                                <p:cTn id="72" presetID="17" presetClass="entr" presetSubtype="8" fill="hold" grpId="0" nodeType="afterEffect">
                                  <p:stCondLst>
                                    <p:cond delay="1000"/>
                                  </p:stCondLst>
                                  <p:childTnLst>
                                    <p:set>
                                      <p:cBhvr>
                                        <p:cTn id="73" dur="1" fill="hold">
                                          <p:stCondLst>
                                            <p:cond delay="0"/>
                                          </p:stCondLst>
                                        </p:cTn>
                                        <p:tgtEl>
                                          <p:spTgt spid="175109"/>
                                        </p:tgtEl>
                                        <p:attrNameLst>
                                          <p:attrName>style.visibility</p:attrName>
                                        </p:attrNameLst>
                                      </p:cBhvr>
                                      <p:to>
                                        <p:strVal val="visible"/>
                                      </p:to>
                                    </p:set>
                                    <p:anim calcmode="lin" valueType="num">
                                      <p:cBhvr>
                                        <p:cTn id="74" dur="500" fill="hold"/>
                                        <p:tgtEl>
                                          <p:spTgt spid="175109"/>
                                        </p:tgtEl>
                                        <p:attrNameLst>
                                          <p:attrName>ppt_x</p:attrName>
                                        </p:attrNameLst>
                                      </p:cBhvr>
                                      <p:tavLst>
                                        <p:tav tm="0">
                                          <p:val>
                                            <p:strVal val="#ppt_x-#ppt_w/2"/>
                                          </p:val>
                                        </p:tav>
                                        <p:tav tm="100000">
                                          <p:val>
                                            <p:strVal val="#ppt_x"/>
                                          </p:val>
                                        </p:tav>
                                      </p:tavLst>
                                    </p:anim>
                                    <p:anim calcmode="lin" valueType="num">
                                      <p:cBhvr>
                                        <p:cTn id="75" dur="500" fill="hold"/>
                                        <p:tgtEl>
                                          <p:spTgt spid="175109"/>
                                        </p:tgtEl>
                                        <p:attrNameLst>
                                          <p:attrName>ppt_y</p:attrName>
                                        </p:attrNameLst>
                                      </p:cBhvr>
                                      <p:tavLst>
                                        <p:tav tm="0">
                                          <p:val>
                                            <p:strVal val="#ppt_y"/>
                                          </p:val>
                                        </p:tav>
                                        <p:tav tm="100000">
                                          <p:val>
                                            <p:strVal val="#ppt_y"/>
                                          </p:val>
                                        </p:tav>
                                      </p:tavLst>
                                    </p:anim>
                                    <p:anim calcmode="lin" valueType="num">
                                      <p:cBhvr>
                                        <p:cTn id="76" dur="500" fill="hold"/>
                                        <p:tgtEl>
                                          <p:spTgt spid="175109"/>
                                        </p:tgtEl>
                                        <p:attrNameLst>
                                          <p:attrName>ppt_w</p:attrName>
                                        </p:attrNameLst>
                                      </p:cBhvr>
                                      <p:tavLst>
                                        <p:tav tm="0">
                                          <p:val>
                                            <p:fltVal val="0"/>
                                          </p:val>
                                        </p:tav>
                                        <p:tav tm="100000">
                                          <p:val>
                                            <p:strVal val="#ppt_w"/>
                                          </p:val>
                                        </p:tav>
                                      </p:tavLst>
                                    </p:anim>
                                    <p:anim calcmode="lin" valueType="num">
                                      <p:cBhvr>
                                        <p:cTn id="77" dur="500" fill="hold"/>
                                        <p:tgtEl>
                                          <p:spTgt spid="175109"/>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9" presetClass="entr" presetSubtype="0" fill="hold" nodeType="afterEffect">
                                  <p:stCondLst>
                                    <p:cond delay="1000"/>
                                  </p:stCondLst>
                                  <p:childTnLst>
                                    <p:set>
                                      <p:cBhvr>
                                        <p:cTn id="80" dur="1" fill="hold">
                                          <p:stCondLst>
                                            <p:cond delay="0"/>
                                          </p:stCondLst>
                                        </p:cTn>
                                        <p:tgtEl>
                                          <p:spTgt spid="2"/>
                                        </p:tgtEl>
                                        <p:attrNameLst>
                                          <p:attrName>style.visibility</p:attrName>
                                        </p:attrNameLst>
                                      </p:cBhvr>
                                      <p:to>
                                        <p:strVal val="visible"/>
                                      </p:to>
                                    </p:set>
                                    <p:animEffect transition="in" filter="dissolve">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175129"/>
                                        </p:tgtEl>
                                        <p:attrNameLst>
                                          <p:attrName>style.visibility</p:attrName>
                                        </p:attrNameLst>
                                      </p:cBhvr>
                                      <p:to>
                                        <p:strVal val="visible"/>
                                      </p:to>
                                    </p:set>
                                    <p:animEffect transition="in" filter="box(out)">
                                      <p:cBhvr>
                                        <p:cTn id="86" dur="500"/>
                                        <p:tgtEl>
                                          <p:spTgt spid="175129"/>
                                        </p:tgtEl>
                                      </p:cBhvr>
                                    </p:animEffect>
                                  </p:childTnLst>
                                </p:cTn>
                              </p:par>
                            </p:childTnLst>
                          </p:cTn>
                        </p:par>
                        <p:par>
                          <p:cTn id="87" fill="hold">
                            <p:stCondLst>
                              <p:cond delay="500"/>
                            </p:stCondLst>
                            <p:childTnLst>
                              <p:par>
                                <p:cTn id="88" presetID="4" presetClass="entr" presetSubtype="32" fill="hold" grpId="0" nodeType="afterEffect">
                                  <p:stCondLst>
                                    <p:cond delay="0"/>
                                  </p:stCondLst>
                                  <p:childTnLst>
                                    <p:set>
                                      <p:cBhvr>
                                        <p:cTn id="89" dur="1" fill="hold">
                                          <p:stCondLst>
                                            <p:cond delay="0"/>
                                          </p:stCondLst>
                                        </p:cTn>
                                        <p:tgtEl>
                                          <p:spTgt spid="175130"/>
                                        </p:tgtEl>
                                        <p:attrNameLst>
                                          <p:attrName>style.visibility</p:attrName>
                                        </p:attrNameLst>
                                      </p:cBhvr>
                                      <p:to>
                                        <p:strVal val="visible"/>
                                      </p:to>
                                    </p:set>
                                    <p:animEffect transition="in" filter="box(out)">
                                      <p:cBhvr>
                                        <p:cTn id="90" dur="500"/>
                                        <p:tgtEl>
                                          <p:spTgt spid="175130"/>
                                        </p:tgtEl>
                                      </p:cBhvr>
                                    </p:animEffect>
                                  </p:childTnLst>
                                </p:cTn>
                              </p:par>
                            </p:childTnLst>
                          </p:cTn>
                        </p:par>
                        <p:par>
                          <p:cTn id="91" fill="hold">
                            <p:stCondLst>
                              <p:cond delay="1000"/>
                            </p:stCondLst>
                            <p:childTnLst>
                              <p:par>
                                <p:cTn id="92" presetID="4" presetClass="entr" presetSubtype="32" fill="hold" grpId="0" nodeType="afterEffect">
                                  <p:stCondLst>
                                    <p:cond delay="0"/>
                                  </p:stCondLst>
                                  <p:childTnLst>
                                    <p:set>
                                      <p:cBhvr>
                                        <p:cTn id="93" dur="1" fill="hold">
                                          <p:stCondLst>
                                            <p:cond delay="0"/>
                                          </p:stCondLst>
                                        </p:cTn>
                                        <p:tgtEl>
                                          <p:spTgt spid="175131"/>
                                        </p:tgtEl>
                                        <p:attrNameLst>
                                          <p:attrName>style.visibility</p:attrName>
                                        </p:attrNameLst>
                                      </p:cBhvr>
                                      <p:to>
                                        <p:strVal val="visible"/>
                                      </p:to>
                                    </p:set>
                                    <p:animEffect transition="in" filter="box(out)">
                                      <p:cBhvr>
                                        <p:cTn id="94" dur="500"/>
                                        <p:tgtEl>
                                          <p:spTgt spid="175131"/>
                                        </p:tgtEl>
                                      </p:cBhvr>
                                    </p:animEffect>
                                  </p:childTnLst>
                                </p:cTn>
                              </p:par>
                            </p:childTnLst>
                          </p:cTn>
                        </p:par>
                        <p:par>
                          <p:cTn id="95" fill="hold">
                            <p:stCondLst>
                              <p:cond delay="1500"/>
                            </p:stCondLst>
                            <p:childTnLst>
                              <p:par>
                                <p:cTn id="96" presetID="9" presetClass="entr" presetSubtype="0" fill="hold" grpId="0" nodeType="afterEffect">
                                  <p:stCondLst>
                                    <p:cond delay="2000"/>
                                  </p:stCondLst>
                                  <p:childTnLst>
                                    <p:set>
                                      <p:cBhvr>
                                        <p:cTn id="97" dur="1" fill="hold">
                                          <p:stCondLst>
                                            <p:cond delay="0"/>
                                          </p:stCondLst>
                                        </p:cTn>
                                        <p:tgtEl>
                                          <p:spTgt spid="175132"/>
                                        </p:tgtEl>
                                        <p:attrNameLst>
                                          <p:attrName>style.visibility</p:attrName>
                                        </p:attrNameLst>
                                      </p:cBhvr>
                                      <p:to>
                                        <p:strVal val="visible"/>
                                      </p:to>
                                    </p:set>
                                    <p:animEffect transition="in" filter="dissolve">
                                      <p:cBhvr>
                                        <p:cTn id="98" dur="500"/>
                                        <p:tgtEl>
                                          <p:spTgt spid="175132"/>
                                        </p:tgtEl>
                                      </p:cBhvr>
                                    </p:animEffect>
                                  </p:childTnLst>
                                  <p:subTnLst>
                                    <p:set>
                                      <p:cBhvr override="childStyle">
                                        <p:cTn dur="1" fill="hold" display="0" masterRel="nextClick" afterEffect="1"/>
                                        <p:tgtEl>
                                          <p:spTgt spid="175132"/>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175133"/>
                                        </p:tgtEl>
                                        <p:attrNameLst>
                                          <p:attrName>style.visibility</p:attrName>
                                        </p:attrNameLst>
                                      </p:cBhvr>
                                      <p:to>
                                        <p:strVal val="visible"/>
                                      </p:to>
                                    </p:set>
                                    <p:anim calcmode="lin" valueType="num">
                                      <p:cBhvr>
                                        <p:cTn id="103" dur="500" fill="hold"/>
                                        <p:tgtEl>
                                          <p:spTgt spid="175133"/>
                                        </p:tgtEl>
                                        <p:attrNameLst>
                                          <p:attrName>ppt_w</p:attrName>
                                        </p:attrNameLst>
                                      </p:cBhvr>
                                      <p:tavLst>
                                        <p:tav tm="0">
                                          <p:val>
                                            <p:fltVal val="0"/>
                                          </p:val>
                                        </p:tav>
                                        <p:tav tm="100000">
                                          <p:val>
                                            <p:strVal val="#ppt_w"/>
                                          </p:val>
                                        </p:tav>
                                      </p:tavLst>
                                    </p:anim>
                                    <p:anim calcmode="lin" valueType="num">
                                      <p:cBhvr>
                                        <p:cTn id="104" dur="500" fill="hold"/>
                                        <p:tgtEl>
                                          <p:spTgt spid="175133"/>
                                        </p:tgtEl>
                                        <p:attrNameLst>
                                          <p:attrName>ppt_h</p:attrName>
                                        </p:attrNameLst>
                                      </p:cBhvr>
                                      <p:tavLst>
                                        <p:tav tm="0">
                                          <p:val>
                                            <p:fltVal val="0"/>
                                          </p:val>
                                        </p:tav>
                                        <p:tav tm="100000">
                                          <p:val>
                                            <p:strVal val="#ppt_h"/>
                                          </p:val>
                                        </p:tav>
                                      </p:tavLst>
                                    </p:anim>
                                    <p:anim calcmode="lin" valueType="num">
                                      <p:cBhvr>
                                        <p:cTn id="105" dur="500" fill="hold"/>
                                        <p:tgtEl>
                                          <p:spTgt spid="175133"/>
                                        </p:tgtEl>
                                        <p:attrNameLst>
                                          <p:attrName>ppt_x</p:attrName>
                                        </p:attrNameLst>
                                      </p:cBhvr>
                                      <p:tavLst>
                                        <p:tav tm="0">
                                          <p:val>
                                            <p:fltVal val="0.5"/>
                                          </p:val>
                                        </p:tav>
                                        <p:tav tm="100000">
                                          <p:val>
                                            <p:strVal val="#ppt_x"/>
                                          </p:val>
                                        </p:tav>
                                      </p:tavLst>
                                    </p:anim>
                                    <p:anim calcmode="lin" valueType="num">
                                      <p:cBhvr>
                                        <p:cTn id="106" dur="500" fill="hold"/>
                                        <p:tgtEl>
                                          <p:spTgt spid="17513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75133"/>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175134"/>
                                        </p:tgtEl>
                                        <p:attrNameLst>
                                          <p:attrName>style.visibility</p:attrName>
                                        </p:attrNameLst>
                                      </p:cBhvr>
                                      <p:to>
                                        <p:strVal val="visible"/>
                                      </p:to>
                                    </p:set>
                                    <p:animEffect transition="in" filter="dissolve">
                                      <p:cBhvr>
                                        <p:cTn id="111" dur="500"/>
                                        <p:tgtEl>
                                          <p:spTgt spid="175134"/>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75135">
                                            <p:txEl>
                                              <p:pRg st="0" end="0"/>
                                            </p:txEl>
                                          </p:spTgt>
                                        </p:tgtEl>
                                        <p:attrNameLst>
                                          <p:attrName>style.visibility</p:attrName>
                                        </p:attrNameLst>
                                      </p:cBhvr>
                                      <p:to>
                                        <p:strVal val="visible"/>
                                      </p:to>
                                    </p:set>
                                    <p:animEffect transition="in" filter="wipe(left)">
                                      <p:cBhvr>
                                        <p:cTn id="115" dur="500"/>
                                        <p:tgtEl>
                                          <p:spTgt spid="175135">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7" presetClass="entr" presetSubtype="4" fill="hold" grpId="0" nodeType="clickEffect">
                                  <p:stCondLst>
                                    <p:cond delay="0"/>
                                  </p:stCondLst>
                                  <p:childTnLst>
                                    <p:set>
                                      <p:cBhvr>
                                        <p:cTn id="119" dur="1" fill="hold">
                                          <p:stCondLst>
                                            <p:cond delay="0"/>
                                          </p:stCondLst>
                                        </p:cTn>
                                        <p:tgtEl>
                                          <p:spTgt spid="175108"/>
                                        </p:tgtEl>
                                        <p:attrNameLst>
                                          <p:attrName>style.visibility</p:attrName>
                                        </p:attrNameLst>
                                      </p:cBhvr>
                                      <p:to>
                                        <p:strVal val="visible"/>
                                      </p:to>
                                    </p:set>
                                    <p:anim calcmode="lin" valueType="num">
                                      <p:cBhvr>
                                        <p:cTn id="120" dur="500" fill="hold"/>
                                        <p:tgtEl>
                                          <p:spTgt spid="175108"/>
                                        </p:tgtEl>
                                        <p:attrNameLst>
                                          <p:attrName>ppt_x</p:attrName>
                                        </p:attrNameLst>
                                      </p:cBhvr>
                                      <p:tavLst>
                                        <p:tav tm="0">
                                          <p:val>
                                            <p:strVal val="#ppt_x"/>
                                          </p:val>
                                        </p:tav>
                                        <p:tav tm="100000">
                                          <p:val>
                                            <p:strVal val="#ppt_x"/>
                                          </p:val>
                                        </p:tav>
                                      </p:tavLst>
                                    </p:anim>
                                    <p:anim calcmode="lin" valueType="num">
                                      <p:cBhvr>
                                        <p:cTn id="121" dur="500" fill="hold"/>
                                        <p:tgtEl>
                                          <p:spTgt spid="175108"/>
                                        </p:tgtEl>
                                        <p:attrNameLst>
                                          <p:attrName>ppt_y</p:attrName>
                                        </p:attrNameLst>
                                      </p:cBhvr>
                                      <p:tavLst>
                                        <p:tav tm="0">
                                          <p:val>
                                            <p:strVal val="#ppt_y+#ppt_h/2"/>
                                          </p:val>
                                        </p:tav>
                                        <p:tav tm="100000">
                                          <p:val>
                                            <p:strVal val="#ppt_y"/>
                                          </p:val>
                                        </p:tav>
                                      </p:tavLst>
                                    </p:anim>
                                    <p:anim calcmode="lin" valueType="num">
                                      <p:cBhvr>
                                        <p:cTn id="122" dur="500" fill="hold"/>
                                        <p:tgtEl>
                                          <p:spTgt spid="175108"/>
                                        </p:tgtEl>
                                        <p:attrNameLst>
                                          <p:attrName>ppt_w</p:attrName>
                                        </p:attrNameLst>
                                      </p:cBhvr>
                                      <p:tavLst>
                                        <p:tav tm="0">
                                          <p:val>
                                            <p:strVal val="#ppt_w"/>
                                          </p:val>
                                        </p:tav>
                                        <p:tav tm="100000">
                                          <p:val>
                                            <p:strVal val="#ppt_w"/>
                                          </p:val>
                                        </p:tav>
                                      </p:tavLst>
                                    </p:anim>
                                    <p:anim calcmode="lin" valueType="num">
                                      <p:cBhvr>
                                        <p:cTn id="123" dur="500" fill="hold"/>
                                        <p:tgtEl>
                                          <p:spTgt spid="17510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24" fill="hold">
                      <p:stCondLst>
                        <p:cond delay="indefinite"/>
                      </p:stCondLst>
                      <p:childTnLst>
                        <p:par>
                          <p:cTn id="125" fill="hold">
                            <p:stCondLst>
                              <p:cond delay="0"/>
                            </p:stCondLst>
                            <p:childTnLst>
                              <p:par>
                                <p:cTn id="126" presetID="17" presetClass="entr" presetSubtype="4" fill="hold" grpId="0" nodeType="clickEffect">
                                  <p:stCondLst>
                                    <p:cond delay="0"/>
                                  </p:stCondLst>
                                  <p:childTnLst>
                                    <p:set>
                                      <p:cBhvr>
                                        <p:cTn id="127" dur="1" fill="hold">
                                          <p:stCondLst>
                                            <p:cond delay="0"/>
                                          </p:stCondLst>
                                        </p:cTn>
                                        <p:tgtEl>
                                          <p:spTgt spid="175107"/>
                                        </p:tgtEl>
                                        <p:attrNameLst>
                                          <p:attrName>style.visibility</p:attrName>
                                        </p:attrNameLst>
                                      </p:cBhvr>
                                      <p:to>
                                        <p:strVal val="visible"/>
                                      </p:to>
                                    </p:set>
                                    <p:anim calcmode="lin" valueType="num">
                                      <p:cBhvr>
                                        <p:cTn id="128" dur="500" fill="hold"/>
                                        <p:tgtEl>
                                          <p:spTgt spid="175107"/>
                                        </p:tgtEl>
                                        <p:attrNameLst>
                                          <p:attrName>ppt_x</p:attrName>
                                        </p:attrNameLst>
                                      </p:cBhvr>
                                      <p:tavLst>
                                        <p:tav tm="0">
                                          <p:val>
                                            <p:strVal val="#ppt_x"/>
                                          </p:val>
                                        </p:tav>
                                        <p:tav tm="100000">
                                          <p:val>
                                            <p:strVal val="#ppt_x"/>
                                          </p:val>
                                        </p:tav>
                                      </p:tavLst>
                                    </p:anim>
                                    <p:anim calcmode="lin" valueType="num">
                                      <p:cBhvr>
                                        <p:cTn id="129" dur="500" fill="hold"/>
                                        <p:tgtEl>
                                          <p:spTgt spid="175107"/>
                                        </p:tgtEl>
                                        <p:attrNameLst>
                                          <p:attrName>ppt_y</p:attrName>
                                        </p:attrNameLst>
                                      </p:cBhvr>
                                      <p:tavLst>
                                        <p:tav tm="0">
                                          <p:val>
                                            <p:strVal val="#ppt_y+#ppt_h/2"/>
                                          </p:val>
                                        </p:tav>
                                        <p:tav tm="100000">
                                          <p:val>
                                            <p:strVal val="#ppt_y"/>
                                          </p:val>
                                        </p:tav>
                                      </p:tavLst>
                                    </p:anim>
                                    <p:anim calcmode="lin" valueType="num">
                                      <p:cBhvr>
                                        <p:cTn id="130" dur="500" fill="hold"/>
                                        <p:tgtEl>
                                          <p:spTgt spid="175107"/>
                                        </p:tgtEl>
                                        <p:attrNameLst>
                                          <p:attrName>ppt_w</p:attrName>
                                        </p:attrNameLst>
                                      </p:cBhvr>
                                      <p:tavLst>
                                        <p:tav tm="0">
                                          <p:val>
                                            <p:strVal val="#ppt_w"/>
                                          </p:val>
                                        </p:tav>
                                        <p:tav tm="100000">
                                          <p:val>
                                            <p:strVal val="#ppt_w"/>
                                          </p:val>
                                        </p:tav>
                                      </p:tavLst>
                                    </p:anim>
                                    <p:anim calcmode="lin" valueType="num">
                                      <p:cBhvr>
                                        <p:cTn id="131" dur="500" fill="hold"/>
                                        <p:tgtEl>
                                          <p:spTgt spid="17510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5107"/>
                                        </p:tgtEl>
                                        <p:attrNameLst>
                                          <p:attrName>style.visibility</p:attrName>
                                        </p:attrNameLst>
                                      </p:cBhvr>
                                      <p:to>
                                        <p:strVal val="hidden"/>
                                      </p:to>
                                    </p:set>
                                  </p:sub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175106"/>
                                        </p:tgtEl>
                                        <p:attrNameLst>
                                          <p:attrName>style.visibility</p:attrName>
                                        </p:attrNameLst>
                                      </p:cBhvr>
                                      <p:to>
                                        <p:strVal val="visible"/>
                                      </p:to>
                                    </p:set>
                                    <p:anim calcmode="lin" valueType="num">
                                      <p:cBhvr>
                                        <p:cTn id="136" dur="500" fill="hold"/>
                                        <p:tgtEl>
                                          <p:spTgt spid="175106"/>
                                        </p:tgtEl>
                                        <p:attrNameLst>
                                          <p:attrName>ppt_x</p:attrName>
                                        </p:attrNameLst>
                                      </p:cBhvr>
                                      <p:tavLst>
                                        <p:tav tm="0">
                                          <p:val>
                                            <p:strVal val="#ppt_x-#ppt_w/2"/>
                                          </p:val>
                                        </p:tav>
                                        <p:tav tm="100000">
                                          <p:val>
                                            <p:strVal val="#ppt_x"/>
                                          </p:val>
                                        </p:tav>
                                      </p:tavLst>
                                    </p:anim>
                                    <p:anim calcmode="lin" valueType="num">
                                      <p:cBhvr>
                                        <p:cTn id="137" dur="500" fill="hold"/>
                                        <p:tgtEl>
                                          <p:spTgt spid="175106"/>
                                        </p:tgtEl>
                                        <p:attrNameLst>
                                          <p:attrName>ppt_y</p:attrName>
                                        </p:attrNameLst>
                                      </p:cBhvr>
                                      <p:tavLst>
                                        <p:tav tm="0">
                                          <p:val>
                                            <p:strVal val="#ppt_y"/>
                                          </p:val>
                                        </p:tav>
                                        <p:tav tm="100000">
                                          <p:val>
                                            <p:strVal val="#ppt_y"/>
                                          </p:val>
                                        </p:tav>
                                      </p:tavLst>
                                    </p:anim>
                                    <p:anim calcmode="lin" valueType="num">
                                      <p:cBhvr>
                                        <p:cTn id="138" dur="500" fill="hold"/>
                                        <p:tgtEl>
                                          <p:spTgt spid="175106"/>
                                        </p:tgtEl>
                                        <p:attrNameLst>
                                          <p:attrName>ppt_w</p:attrName>
                                        </p:attrNameLst>
                                      </p:cBhvr>
                                      <p:tavLst>
                                        <p:tav tm="0">
                                          <p:val>
                                            <p:fltVal val="0"/>
                                          </p:val>
                                        </p:tav>
                                        <p:tav tm="100000">
                                          <p:val>
                                            <p:strVal val="#ppt_w"/>
                                          </p:val>
                                        </p:tav>
                                      </p:tavLst>
                                    </p:anim>
                                    <p:anim calcmode="lin" valueType="num">
                                      <p:cBhvr>
                                        <p:cTn id="139" dur="500" fill="hold"/>
                                        <p:tgtEl>
                                          <p:spTgt spid="17510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51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animBg="1"/>
      <p:bldP spid="175108" grpId="0" animBg="1"/>
      <p:bldP spid="175109" grpId="0" animBg="1"/>
      <p:bldP spid="175110" grpId="0" animBg="1"/>
      <p:bldP spid="175111" grpId="0" animBg="1"/>
      <p:bldP spid="175112" grpId="0" animBg="1"/>
      <p:bldP spid="175113" grpId="0" animBg="1"/>
      <p:bldP spid="175114" grpId="0" animBg="1"/>
      <p:bldP spid="175116" grpId="0" animBg="1" autoUpdateAnimBg="0"/>
      <p:bldP spid="175123" grpId="0" animBg="1" autoUpdateAnimBg="0"/>
      <p:bldP spid="175124" grpId="0" animBg="1" autoUpdateAnimBg="0"/>
      <p:bldP spid="175125" grpId="0" animBg="1" autoUpdateAnimBg="0"/>
      <p:bldP spid="175126" grpId="0" animBg="1" autoUpdateAnimBg="0"/>
      <p:bldP spid="175127" grpId="0" animBg="1" autoUpdateAnimBg="0"/>
      <p:bldP spid="175129" grpId="0" animBg="1"/>
      <p:bldP spid="175130" grpId="0" animBg="1"/>
      <p:bldP spid="175131" grpId="0" animBg="1"/>
      <p:bldP spid="175132" grpId="0" animBg="1" autoUpdateAnimBg="0"/>
      <p:bldP spid="175133" grpId="0" autoUpdateAnimBg="0"/>
      <p:bldP spid="17513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838200" y="617220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
        <p:nvSpPr>
          <p:cNvPr id="177155" name="AutoShape 3"/>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56" name="Rectangle 4"/>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77157" name="Rectangle 5"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77158" name="Oval 6"/>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77159" name="Text Box 7"/>
          <p:cNvSpPr txBox="1">
            <a:spLocks noChangeArrowheads="1"/>
          </p:cNvSpPr>
          <p:nvPr/>
        </p:nvSpPr>
        <p:spPr bwMode="auto">
          <a:xfrm>
            <a:off x="2133600" y="2254250"/>
            <a:ext cx="1600200" cy="437043"/>
          </a:xfrm>
          <a:prstGeom prst="rect">
            <a:avLst/>
          </a:prstGeom>
          <a:noFill/>
          <a:ln w="9525">
            <a:noFill/>
            <a:miter lim="800000"/>
            <a:headEnd/>
            <a:tailEnd/>
          </a:ln>
          <a:effectLst/>
        </p:spPr>
        <p:txBody>
          <a:bodyPr>
            <a:spAutoFit/>
          </a:bodyPr>
          <a:lstStyle/>
          <a:p>
            <a:pPr algn="ctr">
              <a:lnSpc>
                <a:spcPct val="70000"/>
              </a:lnSpc>
            </a:pPr>
            <a:r>
              <a:rPr lang="en-US" sz="1600" b="1" dirty="0">
                <a:effectLst>
                  <a:outerShdw blurRad="38100" dist="38100" dir="2700000" algn="tl">
                    <a:srgbClr val="C0C0C0"/>
                  </a:outerShdw>
                </a:effectLst>
              </a:rPr>
              <a:t>Early </a:t>
            </a:r>
          </a:p>
          <a:p>
            <a:pPr algn="ctr">
              <a:lnSpc>
                <a:spcPct val="70000"/>
              </a:lnSpc>
            </a:pPr>
            <a:r>
              <a:rPr lang="en-US" sz="1600" b="1" dirty="0">
                <a:effectLst>
                  <a:outerShdw blurRad="38100" dist="38100" dir="2700000" algn="tl">
                    <a:srgbClr val="C0C0C0"/>
                  </a:outerShdw>
                </a:effectLst>
              </a:rPr>
              <a:t>Engagement</a:t>
            </a:r>
          </a:p>
        </p:txBody>
      </p:sp>
      <p:sp>
        <p:nvSpPr>
          <p:cNvPr id="177160" name="Text Box 8"/>
          <p:cNvSpPr txBox="1">
            <a:spLocks noChangeArrowheads="1"/>
          </p:cNvSpPr>
          <p:nvPr/>
        </p:nvSpPr>
        <p:spPr bwMode="auto">
          <a:xfrm>
            <a:off x="3886200" y="2254250"/>
            <a:ext cx="1295400" cy="481991"/>
          </a:xfrm>
          <a:prstGeom prst="rect">
            <a:avLst/>
          </a:prstGeom>
          <a:noFill/>
          <a:ln w="9525">
            <a:noFill/>
            <a:miter lim="800000"/>
            <a:headEnd/>
            <a:tailEnd/>
          </a:ln>
          <a:effectLst/>
        </p:spPr>
        <p:txBody>
          <a:bodyPr>
            <a:spAutoFit/>
          </a:bodyPr>
          <a:lstStyle/>
          <a:p>
            <a:pPr algn="ctr">
              <a:lnSpc>
                <a:spcPct val="70000"/>
              </a:lnSpc>
            </a:pPr>
            <a:r>
              <a:rPr lang="en-US" sz="1800" b="1" dirty="0">
                <a:effectLst>
                  <a:outerShdw blurRad="38100" dist="38100" dir="2700000" algn="tl">
                    <a:srgbClr val="C0C0C0"/>
                  </a:outerShdw>
                </a:effectLst>
              </a:rPr>
              <a:t>Early </a:t>
            </a:r>
          </a:p>
          <a:p>
            <a:pPr algn="ctr">
              <a:lnSpc>
                <a:spcPct val="70000"/>
              </a:lnSpc>
            </a:pPr>
            <a:r>
              <a:rPr lang="en-US" sz="1800" b="1" dirty="0">
                <a:effectLst>
                  <a:outerShdw blurRad="38100" dist="38100" dir="2700000" algn="tl">
                    <a:srgbClr val="C0C0C0"/>
                  </a:outerShdw>
                </a:effectLst>
              </a:rPr>
              <a:t>Recovery</a:t>
            </a:r>
          </a:p>
        </p:txBody>
      </p:sp>
      <p:sp>
        <p:nvSpPr>
          <p:cNvPr id="177161" name="Text Box 9"/>
          <p:cNvSpPr txBox="1">
            <a:spLocks noChangeArrowheads="1"/>
          </p:cNvSpPr>
          <p:nvPr/>
        </p:nvSpPr>
        <p:spPr bwMode="auto">
          <a:xfrm>
            <a:off x="6872288" y="5165725"/>
            <a:ext cx="1992853" cy="400110"/>
          </a:xfrm>
          <a:prstGeom prst="rect">
            <a:avLst/>
          </a:prstGeom>
          <a:noFill/>
          <a:ln w="9525">
            <a:noFill/>
            <a:miter lim="800000"/>
            <a:headEnd/>
            <a:tailEnd/>
          </a:ln>
          <a:effectLst/>
        </p:spPr>
        <p:txBody>
          <a:bodyPr wrap="none">
            <a:spAutoFit/>
          </a:bodyPr>
          <a:lstStyle/>
          <a:p>
            <a:r>
              <a:rPr lang="en-US" sz="2000" b="1" dirty="0" smtClean="0">
                <a:effectLst>
                  <a:outerShdw blurRad="38100" dist="38100" dir="2700000" algn="tl">
                    <a:srgbClr val="C0C0C0"/>
                  </a:outerShdw>
                </a:effectLst>
              </a:rPr>
              <a:t>Post-treatment</a:t>
            </a:r>
            <a:endParaRPr lang="en-US" sz="2000" b="1" dirty="0">
              <a:effectLst>
                <a:outerShdw blurRad="38100" dist="38100" dir="2700000" algn="tl">
                  <a:srgbClr val="C0C0C0"/>
                </a:outerShdw>
              </a:effectLst>
            </a:endParaRPr>
          </a:p>
        </p:txBody>
      </p:sp>
      <p:sp>
        <p:nvSpPr>
          <p:cNvPr id="177162" name="Oval 10"/>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77163" name="Oval 11"/>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77164" name="Oval 12"/>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77165" name="Rectangle 13"/>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77166" name="Rectangle 14"/>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77167" name="Rectangle 15"/>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77168" name="Rectangle 16"/>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2" name="Group 17"/>
          <p:cNvGrpSpPr>
            <a:grpSpLocks/>
          </p:cNvGrpSpPr>
          <p:nvPr/>
        </p:nvGrpSpPr>
        <p:grpSpPr bwMode="auto">
          <a:xfrm>
            <a:off x="381000" y="2120900"/>
            <a:ext cx="1676400" cy="1447800"/>
            <a:chOff x="240" y="1344"/>
            <a:chExt cx="1104" cy="912"/>
          </a:xfrm>
        </p:grpSpPr>
        <p:sp>
          <p:nvSpPr>
            <p:cNvPr id="177170" name="Line 18"/>
            <p:cNvSpPr>
              <a:spLocks noChangeShapeType="1"/>
            </p:cNvSpPr>
            <p:nvPr/>
          </p:nvSpPr>
          <p:spPr bwMode="blackWhite">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9"/>
            <p:cNvGrpSpPr>
              <a:grpSpLocks/>
            </p:cNvGrpSpPr>
            <p:nvPr/>
          </p:nvGrpSpPr>
          <p:grpSpPr bwMode="auto">
            <a:xfrm>
              <a:off x="240" y="1344"/>
              <a:ext cx="912" cy="912"/>
              <a:chOff x="240" y="1344"/>
              <a:chExt cx="912" cy="912"/>
            </a:xfrm>
          </p:grpSpPr>
          <p:sp>
            <p:nvSpPr>
              <p:cNvPr id="177172" name="Oval 20"/>
              <p:cNvSpPr>
                <a:spLocks noChangeArrowheads="1"/>
              </p:cNvSpPr>
              <p:nvPr/>
            </p:nvSpPr>
            <p:spPr bwMode="blackWhite">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77173" name="Oval 21"/>
              <p:cNvSpPr>
                <a:spLocks noChangeArrowheads="1"/>
              </p:cNvSpPr>
              <p:nvPr/>
            </p:nvSpPr>
            <p:spPr bwMode="blackWhite">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4" name="Oval 22"/>
              <p:cNvSpPr>
                <a:spLocks noChangeArrowheads="1"/>
              </p:cNvSpPr>
              <p:nvPr/>
            </p:nvSpPr>
            <p:spPr bwMode="blackWhite">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77175" name="Oval 23"/>
              <p:cNvSpPr>
                <a:spLocks noChangeArrowheads="1"/>
              </p:cNvSpPr>
              <p:nvPr/>
            </p:nvSpPr>
            <p:spPr bwMode="blackWhite">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6" name="Oval 24"/>
              <p:cNvSpPr>
                <a:spLocks noChangeArrowheads="1"/>
              </p:cNvSpPr>
              <p:nvPr/>
            </p:nvSpPr>
            <p:spPr bwMode="blackWhite">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77177" name="Oval 25"/>
              <p:cNvSpPr>
                <a:spLocks noChangeArrowheads="1"/>
              </p:cNvSpPr>
              <p:nvPr/>
            </p:nvSpPr>
            <p:spPr bwMode="blackWhite">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77178" name="AutoShape 26"/>
              <p:cNvCxnSpPr>
                <a:cxnSpLocks noChangeShapeType="1"/>
                <a:stCxn id="177177" idx="4"/>
                <a:endCxn id="177172" idx="0"/>
              </p:cNvCxnSpPr>
              <p:nvPr/>
            </p:nvCxnSpPr>
            <p:spPr bwMode="blackWhite">
              <a:xfrm>
                <a:off x="696" y="1632"/>
                <a:ext cx="0" cy="48"/>
              </a:xfrm>
              <a:prstGeom prst="straightConnector1">
                <a:avLst/>
              </a:prstGeom>
              <a:noFill/>
              <a:ln w="28575">
                <a:solidFill>
                  <a:srgbClr val="FFCC00"/>
                </a:solidFill>
                <a:round/>
                <a:headEnd/>
                <a:tailEnd/>
              </a:ln>
              <a:effectLst/>
            </p:spPr>
          </p:cxnSp>
        </p:grpSp>
      </p:grpSp>
      <p:sp>
        <p:nvSpPr>
          <p:cNvPr id="177179" name="AutoShape 27"/>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0" name="AutoShape 28"/>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1" name="AutoShape 29"/>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2" name="AutoShape 30"/>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77185" name="Rectangle 33"/>
          <p:cNvSpPr>
            <a:spLocks noChangeArrowheads="1"/>
          </p:cNvSpPr>
          <p:nvPr/>
        </p:nvSpPr>
        <p:spPr bwMode="auto">
          <a:xfrm>
            <a:off x="0" y="0"/>
            <a:ext cx="9144000" cy="1981200"/>
          </a:xfrm>
          <a:prstGeom prst="rect">
            <a:avLst/>
          </a:prstGeom>
          <a:noFill/>
          <a:ln w="9525">
            <a:noFill/>
            <a:miter lim="800000"/>
            <a:headEnd/>
            <a:tailEnd/>
          </a:ln>
          <a:effectLst/>
        </p:spPr>
        <p:txBody>
          <a:bodyPr anchor="ctr"/>
          <a:lstStyle/>
          <a:p>
            <a:pPr algn="ctr">
              <a:lnSpc>
                <a:spcPct val="90000"/>
              </a:lnSpc>
            </a:pPr>
            <a:r>
              <a:rPr lang="en-US" sz="4400" b="1">
                <a:solidFill>
                  <a:schemeClr val="folHlink"/>
                </a:solidFill>
              </a:rPr>
              <a:t>Interventions Should </a:t>
            </a:r>
            <a:br>
              <a:rPr lang="en-US" sz="4400" b="1">
                <a:solidFill>
                  <a:schemeClr val="folHlink"/>
                </a:solidFill>
              </a:rPr>
            </a:br>
            <a:r>
              <a:rPr lang="en-US" sz="4400" b="1">
                <a:solidFill>
                  <a:schemeClr val="folHlink"/>
                </a:solidFill>
              </a:rPr>
              <a:t>Maintain This Process</a:t>
            </a: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79202" name="AutoShape 2"/>
          <p:cNvCxnSpPr>
            <a:cxnSpLocks noChangeShapeType="1"/>
            <a:stCxn id="179228" idx="4"/>
            <a:endCxn id="179219" idx="0"/>
          </p:cNvCxnSpPr>
          <p:nvPr/>
        </p:nvCxnSpPr>
        <p:spPr bwMode="auto">
          <a:xfrm>
            <a:off x="1584325" y="2514600"/>
            <a:ext cx="1311275" cy="304800"/>
          </a:xfrm>
          <a:prstGeom prst="straightConnector1">
            <a:avLst/>
          </a:prstGeom>
          <a:noFill/>
          <a:ln w="76200">
            <a:solidFill>
              <a:schemeClr val="tx1"/>
            </a:solidFill>
            <a:round/>
            <a:headEnd/>
            <a:tailEnd/>
          </a:ln>
          <a:effectLst/>
        </p:spPr>
      </p:cxnSp>
      <p:cxnSp>
        <p:nvCxnSpPr>
          <p:cNvPr id="179203" name="AutoShape 3"/>
          <p:cNvCxnSpPr>
            <a:cxnSpLocks noChangeShapeType="1"/>
            <a:stCxn id="179231" idx="4"/>
            <a:endCxn id="179231" idx="0"/>
          </p:cNvCxnSpPr>
          <p:nvPr/>
        </p:nvCxnSpPr>
        <p:spPr bwMode="auto">
          <a:xfrm flipV="1">
            <a:off x="2895600" y="3670300"/>
            <a:ext cx="0" cy="596900"/>
          </a:xfrm>
          <a:prstGeom prst="straightConnector1">
            <a:avLst/>
          </a:prstGeom>
          <a:noFill/>
          <a:ln w="76200">
            <a:solidFill>
              <a:schemeClr val="tx1"/>
            </a:solidFill>
            <a:round/>
            <a:headEnd/>
            <a:tailEnd/>
          </a:ln>
          <a:effectLst/>
        </p:spPr>
      </p:cxnSp>
      <p:sp>
        <p:nvSpPr>
          <p:cNvPr id="179204" name="Oval 4"/>
          <p:cNvSpPr>
            <a:spLocks noChangeArrowheads="1"/>
          </p:cNvSpPr>
          <p:nvPr/>
        </p:nvSpPr>
        <p:spPr bwMode="auto">
          <a:xfrm>
            <a:off x="2133600" y="4114800"/>
            <a:ext cx="1511300" cy="1143000"/>
          </a:xfrm>
          <a:prstGeom prst="ellipse">
            <a:avLst/>
          </a:prstGeom>
          <a:solidFill>
            <a:schemeClr val="accent1"/>
          </a:solidFill>
          <a:ln w="28575">
            <a:solidFill>
              <a:schemeClr val="tx1"/>
            </a:solidFill>
            <a:round/>
            <a:headEnd/>
            <a:tailEnd/>
          </a:ln>
          <a:effectLst/>
        </p:spPr>
        <p:txBody>
          <a:bodyPr wrap="none" anchor="ctr"/>
          <a:lstStyle/>
          <a:p>
            <a:endParaRPr lang="en-US"/>
          </a:p>
        </p:txBody>
      </p:sp>
      <p:sp>
        <p:nvSpPr>
          <p:cNvPr id="179205" name="Oval 5"/>
          <p:cNvSpPr>
            <a:spLocks noChangeArrowheads="1"/>
          </p:cNvSpPr>
          <p:nvPr/>
        </p:nvSpPr>
        <p:spPr bwMode="auto">
          <a:xfrm>
            <a:off x="152400" y="1981200"/>
            <a:ext cx="1828800" cy="1676400"/>
          </a:xfrm>
          <a:prstGeom prst="ellipse">
            <a:avLst/>
          </a:prstGeom>
          <a:solidFill>
            <a:schemeClr val="tx2"/>
          </a:solidFill>
          <a:ln w="28575">
            <a:solidFill>
              <a:schemeClr val="tx2"/>
            </a:solidFill>
            <a:round/>
            <a:headEnd/>
            <a:tailEnd/>
          </a:ln>
          <a:effectLst/>
        </p:spPr>
        <p:txBody>
          <a:bodyPr wrap="none" anchor="ctr"/>
          <a:lstStyle/>
          <a:p>
            <a:pPr algn="ctr"/>
            <a:endParaRPr lang="en-US" sz="1600">
              <a:solidFill>
                <a:schemeClr val="tx2"/>
              </a:solidFill>
            </a:endParaRPr>
          </a:p>
        </p:txBody>
      </p:sp>
      <p:sp>
        <p:nvSpPr>
          <p:cNvPr id="179206" name="Oval 6"/>
          <p:cNvSpPr>
            <a:spLocks noChangeArrowheads="1"/>
          </p:cNvSpPr>
          <p:nvPr/>
        </p:nvSpPr>
        <p:spPr bwMode="auto">
          <a:xfrm>
            <a:off x="2133600" y="2667000"/>
            <a:ext cx="1508125" cy="1143000"/>
          </a:xfrm>
          <a:prstGeom prst="ellipse">
            <a:avLst/>
          </a:prstGeom>
          <a:solidFill>
            <a:schemeClr val="accent1"/>
          </a:solidFill>
          <a:ln w="28575">
            <a:solidFill>
              <a:schemeClr val="tx1"/>
            </a:solidFill>
            <a:round/>
            <a:headEnd/>
            <a:tailEnd/>
          </a:ln>
          <a:effectLst/>
        </p:spPr>
        <p:txBody>
          <a:bodyPr wrap="none" anchor="ctr"/>
          <a:lstStyle/>
          <a:p>
            <a:pPr algn="ctr"/>
            <a:endParaRPr lang="en-US" sz="6000" b="1">
              <a:solidFill>
                <a:schemeClr val="tx2"/>
              </a:solidFill>
            </a:endParaRPr>
          </a:p>
        </p:txBody>
      </p:sp>
      <p:sp>
        <p:nvSpPr>
          <p:cNvPr id="179207" name="AutoShape 7"/>
          <p:cNvSpPr>
            <a:spLocks noChangeArrowheads="1"/>
          </p:cNvSpPr>
          <p:nvPr/>
        </p:nvSpPr>
        <p:spPr bwMode="auto">
          <a:xfrm flipH="1">
            <a:off x="762000" y="1371600"/>
            <a:ext cx="1828800" cy="533400"/>
          </a:xfrm>
          <a:prstGeom prst="curvedDownArrow">
            <a:avLst>
              <a:gd name="adj1" fmla="val 44492"/>
              <a:gd name="adj2" fmla="val 112651"/>
              <a:gd name="adj3" fmla="val 36810"/>
            </a:avLst>
          </a:prstGeom>
          <a:solidFill>
            <a:schemeClr val="accent1"/>
          </a:solidFill>
          <a:ln w="28575">
            <a:solidFill>
              <a:schemeClr val="tx1"/>
            </a:solidFill>
            <a:miter lim="800000"/>
            <a:headEnd/>
            <a:tailEnd/>
          </a:ln>
          <a:effectLst/>
        </p:spPr>
        <p:txBody>
          <a:bodyPr wrap="none" anchor="ctr"/>
          <a:lstStyle/>
          <a:p>
            <a:endParaRPr lang="en-US"/>
          </a:p>
        </p:txBody>
      </p:sp>
      <p:grpSp>
        <p:nvGrpSpPr>
          <p:cNvPr id="2" name="Group 8"/>
          <p:cNvGrpSpPr>
            <a:grpSpLocks/>
          </p:cNvGrpSpPr>
          <p:nvPr/>
        </p:nvGrpSpPr>
        <p:grpSpPr bwMode="auto">
          <a:xfrm>
            <a:off x="381000" y="2133600"/>
            <a:ext cx="8509001" cy="3444875"/>
            <a:chOff x="240" y="1336"/>
            <a:chExt cx="5360" cy="2170"/>
          </a:xfrm>
        </p:grpSpPr>
        <p:sp>
          <p:nvSpPr>
            <p:cNvPr id="179209" name="AutoShape 9"/>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79210" name="Rectangle 10"/>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79211" name="Rectangle 11"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79212" name="Oval 12"/>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79213" name="Text Box 13"/>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79214" name="Text Box 14"/>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79215" name="Text Box 15"/>
            <p:cNvSpPr txBox="1">
              <a:spLocks noChangeArrowheads="1"/>
            </p:cNvSpPr>
            <p:nvPr/>
          </p:nvSpPr>
          <p:spPr bwMode="auto">
            <a:xfrm>
              <a:off x="4329" y="3254"/>
              <a:ext cx="1271" cy="252"/>
            </a:xfrm>
            <a:prstGeom prst="rect">
              <a:avLst/>
            </a:prstGeom>
            <a:noFill/>
            <a:ln w="9525">
              <a:noFill/>
              <a:miter lim="800000"/>
              <a:headEnd/>
              <a:tailEnd/>
            </a:ln>
            <a:effectLst/>
          </p:spPr>
          <p:txBody>
            <a:bodyPr wrap="none">
              <a:spAutoFit/>
            </a:bodyPr>
            <a:lstStyle/>
            <a:p>
              <a:r>
                <a:rPr lang="en-US" sz="2000" dirty="0" smtClean="0">
                  <a:solidFill>
                    <a:schemeClr val="folHlink"/>
                  </a:solidFill>
                </a:rPr>
                <a:t>Post-treatment</a:t>
              </a:r>
              <a:endParaRPr lang="en-US" sz="2000" dirty="0">
                <a:solidFill>
                  <a:schemeClr val="folHlink"/>
                </a:solidFill>
              </a:endParaRPr>
            </a:p>
          </p:txBody>
        </p:sp>
        <p:sp>
          <p:nvSpPr>
            <p:cNvPr id="179216" name="Oval 16"/>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79217" name="Oval 17"/>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79218" name="Oval 18"/>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79219" name="Rectangle 19"/>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Program</a:t>
              </a:r>
            </a:p>
            <a:p>
              <a:pPr algn="ctr"/>
              <a:r>
                <a:rPr lang="en-US" sz="1800">
                  <a:solidFill>
                    <a:srgbClr val="339933"/>
                  </a:solidFill>
                </a:rPr>
                <a:t>Participation</a:t>
              </a:r>
            </a:p>
          </p:txBody>
        </p:sp>
        <p:sp>
          <p:nvSpPr>
            <p:cNvPr id="179220" name="Rectangle 20"/>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79221" name="Rectangle 21"/>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79222" name="Rectangle 22"/>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79223" name="Line 23"/>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79224" name="Oval 24"/>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79225" name="Oval 25"/>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6" name="Oval 26"/>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7" name="Oval 27"/>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8" name="Oval 28"/>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79229" name="Oval 29"/>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79230" name="AutoShape 30"/>
            <p:cNvCxnSpPr>
              <a:cxnSpLocks noChangeShapeType="1"/>
              <a:stCxn id="179229" idx="4"/>
              <a:endCxn id="17922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79231" name="AutoShape 31"/>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79232" name="AutoShape 32"/>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79233" name="Rectangle 33"/>
          <p:cNvSpPr>
            <a:spLocks noGrp="1" noChangeArrowheads="1"/>
          </p:cNvSpPr>
          <p:nvPr>
            <p:ph type="title"/>
          </p:nvPr>
        </p:nvSpPr>
        <p:spPr>
          <a:xfrm>
            <a:off x="228600" y="0"/>
            <a:ext cx="9144000" cy="1295400"/>
          </a:xfrm>
          <a:noFill/>
          <a:ln/>
        </p:spPr>
        <p:txBody>
          <a:bodyPr/>
          <a:lstStyle/>
          <a:p>
            <a:pPr algn="ctr">
              <a:lnSpc>
                <a:spcPct val="80000"/>
              </a:lnSpc>
            </a:pPr>
            <a:r>
              <a:rPr lang="en-US" b="1" dirty="0"/>
              <a:t>Induction to Treatment</a:t>
            </a:r>
            <a:r>
              <a:rPr lang="en-US" sz="4000" b="1" dirty="0"/>
              <a:t/>
            </a:r>
            <a:br>
              <a:rPr lang="en-US" sz="4000" b="1" dirty="0"/>
            </a:br>
            <a:r>
              <a:rPr lang="en-US" sz="1400" b="1" dirty="0"/>
              <a:t/>
            </a:r>
            <a:br>
              <a:rPr lang="en-US" sz="1400" b="1" dirty="0"/>
            </a:br>
            <a:r>
              <a:rPr lang="en-US" sz="3200" b="1" dirty="0">
                <a:solidFill>
                  <a:schemeClr val="tx1"/>
                </a:solidFill>
              </a:rPr>
              <a:t>(Motivational Enhancement)</a:t>
            </a:r>
          </a:p>
        </p:txBody>
      </p:sp>
      <p:sp>
        <p:nvSpPr>
          <p:cNvPr id="179234" name="Text Box 34"/>
          <p:cNvSpPr txBox="1">
            <a:spLocks noChangeArrowheads="1"/>
          </p:cNvSpPr>
          <p:nvPr/>
        </p:nvSpPr>
        <p:spPr bwMode="auto">
          <a:xfrm>
            <a:off x="0" y="5943600"/>
            <a:ext cx="8991600" cy="276999"/>
          </a:xfrm>
          <a:prstGeom prst="rect">
            <a:avLst/>
          </a:prstGeom>
          <a:noFill/>
          <a:ln w="9525">
            <a:noFill/>
            <a:miter lim="800000"/>
            <a:headEnd/>
            <a:tailEnd/>
          </a:ln>
          <a:effectLst/>
        </p:spPr>
        <p:txBody>
          <a:bodyPr>
            <a:spAutoFit/>
          </a:bodyPr>
          <a:lstStyle/>
          <a:p>
            <a:pPr algn="ctr"/>
            <a:r>
              <a:rPr lang="en-US" sz="1200" dirty="0"/>
              <a:t>Simpson &amp; Joe, 1993 (</a:t>
            </a:r>
            <a:r>
              <a:rPr lang="en-US" sz="1200" u="sng" dirty="0"/>
              <a:t>Pt</a:t>
            </a:r>
            <a:r>
              <a:rPr lang="en-US" sz="1200" dirty="0"/>
              <a:t>); Blankenship et al.,1999 (</a:t>
            </a:r>
            <a:r>
              <a:rPr lang="en-US" sz="1200" u="sng" dirty="0"/>
              <a:t>PJ</a:t>
            </a:r>
            <a:r>
              <a:rPr lang="en-US" sz="1200" dirty="0"/>
              <a:t>); </a:t>
            </a:r>
            <a:r>
              <a:rPr lang="en-US" sz="1200" dirty="0" err="1"/>
              <a:t>Sia</a:t>
            </a:r>
            <a:r>
              <a:rPr lang="en-US" sz="1200" dirty="0"/>
              <a:t>, </a:t>
            </a:r>
            <a:r>
              <a:rPr lang="en-US" sz="1200" dirty="0" err="1"/>
              <a:t>Dansereau</a:t>
            </a:r>
            <a:r>
              <a:rPr lang="en-US" sz="1200" dirty="0"/>
              <a:t>, &amp; </a:t>
            </a:r>
            <a:r>
              <a:rPr lang="en-US" sz="1200" dirty="0" err="1"/>
              <a:t>Czuchry</a:t>
            </a:r>
            <a:r>
              <a:rPr lang="en-US" sz="1200" dirty="0"/>
              <a:t>, 2000 (</a:t>
            </a:r>
            <a:r>
              <a:rPr lang="en-US" sz="1200" u="sng" dirty="0"/>
              <a:t>JSAT</a:t>
            </a:r>
            <a:r>
              <a:rPr lang="en-US" sz="1200" dirty="0"/>
              <a:t>)</a:t>
            </a:r>
          </a:p>
        </p:txBody>
      </p:sp>
      <p:sp>
        <p:nvSpPr>
          <p:cNvPr id="179235" name="Text Box 35"/>
          <p:cNvSpPr txBox="1">
            <a:spLocks noChangeArrowheads="1"/>
          </p:cNvSpPr>
          <p:nvPr/>
        </p:nvSpPr>
        <p:spPr bwMode="auto">
          <a:xfrm>
            <a:off x="304800" y="3733800"/>
            <a:ext cx="1522413"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Problem</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Recognition</a:t>
            </a:r>
          </a:p>
        </p:txBody>
      </p:sp>
      <p:sp>
        <p:nvSpPr>
          <p:cNvPr id="179236" name="Text Box 36"/>
          <p:cNvSpPr txBox="1">
            <a:spLocks noChangeArrowheads="1"/>
          </p:cNvSpPr>
          <p:nvPr/>
        </p:nvSpPr>
        <p:spPr bwMode="auto">
          <a:xfrm>
            <a:off x="527050" y="4419600"/>
            <a:ext cx="1069975"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Desire</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Help</a:t>
            </a:r>
          </a:p>
        </p:txBody>
      </p:sp>
      <p:sp>
        <p:nvSpPr>
          <p:cNvPr id="179237" name="Text Box 37"/>
          <p:cNvSpPr txBox="1">
            <a:spLocks noChangeArrowheads="1"/>
          </p:cNvSpPr>
          <p:nvPr/>
        </p:nvSpPr>
        <p:spPr bwMode="auto">
          <a:xfrm>
            <a:off x="211138" y="5086350"/>
            <a:ext cx="1709737" cy="476250"/>
          </a:xfrm>
          <a:prstGeom prst="rect">
            <a:avLst/>
          </a:prstGeom>
          <a:noFill/>
          <a:ln w="9525">
            <a:noFill/>
            <a:miter lim="800000"/>
            <a:headEnd/>
            <a:tailEnd/>
          </a:ln>
          <a:effectLst/>
        </p:spPr>
        <p:txBody>
          <a:bodyPr wrap="none">
            <a:spAutoFit/>
          </a:bodyPr>
          <a:lstStyle/>
          <a:p>
            <a:pPr algn="ctr">
              <a:lnSpc>
                <a:spcPct val="70000"/>
              </a:lnSpc>
            </a:pPr>
            <a:r>
              <a:rPr lang="en-US" sz="1800">
                <a:solidFill>
                  <a:schemeClr val="tx2"/>
                </a:solidFill>
                <a:effectLst>
                  <a:outerShdw blurRad="38100" dist="38100" dir="2700000" algn="tl">
                    <a:srgbClr val="C0C0C0"/>
                  </a:outerShdw>
                </a:effectLst>
                <a:latin typeface="Arial Rounded MT Bold" pitchFamily="34" charset="0"/>
              </a:rPr>
              <a:t>Readiness</a:t>
            </a:r>
            <a:br>
              <a:rPr lang="en-US" sz="1800">
                <a:solidFill>
                  <a:schemeClr val="tx2"/>
                </a:solidFill>
                <a:effectLst>
                  <a:outerShdw blurRad="38100" dist="38100" dir="2700000" algn="tl">
                    <a:srgbClr val="C0C0C0"/>
                  </a:outerShdw>
                </a:effectLst>
                <a:latin typeface="Arial Rounded MT Bold" pitchFamily="34" charset="0"/>
              </a:rPr>
            </a:br>
            <a:r>
              <a:rPr lang="en-US" sz="1800">
                <a:solidFill>
                  <a:schemeClr val="tx2"/>
                </a:solidFill>
                <a:effectLst>
                  <a:outerShdw blurRad="38100" dist="38100" dir="2700000" algn="tl">
                    <a:srgbClr val="C0C0C0"/>
                  </a:outerShdw>
                </a:effectLst>
                <a:latin typeface="Arial Rounded MT Bold" pitchFamily="34" charset="0"/>
              </a:rPr>
              <a:t>for Treatment</a:t>
            </a:r>
          </a:p>
        </p:txBody>
      </p:sp>
      <p:sp>
        <p:nvSpPr>
          <p:cNvPr id="179238" name="AutoShape 38"/>
          <p:cNvSpPr>
            <a:spLocks noChangeArrowheads="1"/>
          </p:cNvSpPr>
          <p:nvPr/>
        </p:nvSpPr>
        <p:spPr bwMode="auto">
          <a:xfrm>
            <a:off x="914400" y="4221163"/>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
        <p:nvSpPr>
          <p:cNvPr id="179239" name="AutoShape 39"/>
          <p:cNvSpPr>
            <a:spLocks noChangeArrowheads="1"/>
          </p:cNvSpPr>
          <p:nvPr/>
        </p:nvSpPr>
        <p:spPr bwMode="auto">
          <a:xfrm>
            <a:off x="914400" y="4876800"/>
            <a:ext cx="304800" cy="228600"/>
          </a:xfrm>
          <a:prstGeom prst="downArrow">
            <a:avLst>
              <a:gd name="adj1" fmla="val 50000"/>
              <a:gd name="adj2" fmla="val 25000"/>
            </a:avLst>
          </a:prstGeom>
          <a:solidFill>
            <a:schemeClr val="tx2"/>
          </a:solidFill>
          <a:ln w="9525">
            <a:noFill/>
            <a:miter lim="800000"/>
            <a:headEnd/>
            <a:tailEnd/>
          </a:ln>
          <a:effec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1000"/>
                                  </p:stCondLst>
                                  <p:childTnLst>
                                    <p:set>
                                      <p:cBhvr>
                                        <p:cTn id="6" dur="1" fill="hold">
                                          <p:stCondLst>
                                            <p:cond delay="0"/>
                                          </p:stCondLst>
                                        </p:cTn>
                                        <p:tgtEl>
                                          <p:spTgt spid="179207"/>
                                        </p:tgtEl>
                                        <p:attrNameLst>
                                          <p:attrName>style.visibility</p:attrName>
                                        </p:attrNameLst>
                                      </p:cBhvr>
                                      <p:to>
                                        <p:strVal val="visible"/>
                                      </p:to>
                                    </p:set>
                                    <p:anim calcmode="lin" valueType="num">
                                      <p:cBhvr>
                                        <p:cTn id="7" dur="500" fill="hold"/>
                                        <p:tgtEl>
                                          <p:spTgt spid="179207"/>
                                        </p:tgtEl>
                                        <p:attrNameLst>
                                          <p:attrName>ppt_x</p:attrName>
                                        </p:attrNameLst>
                                      </p:cBhvr>
                                      <p:tavLst>
                                        <p:tav tm="0">
                                          <p:val>
                                            <p:strVal val="#ppt_x+#ppt_w/2"/>
                                          </p:val>
                                        </p:tav>
                                        <p:tav tm="100000">
                                          <p:val>
                                            <p:strVal val="#ppt_x"/>
                                          </p:val>
                                        </p:tav>
                                      </p:tavLst>
                                    </p:anim>
                                    <p:anim calcmode="lin" valueType="num">
                                      <p:cBhvr>
                                        <p:cTn id="8" dur="500" fill="hold"/>
                                        <p:tgtEl>
                                          <p:spTgt spid="179207"/>
                                        </p:tgtEl>
                                        <p:attrNameLst>
                                          <p:attrName>ppt_y</p:attrName>
                                        </p:attrNameLst>
                                      </p:cBhvr>
                                      <p:tavLst>
                                        <p:tav tm="0">
                                          <p:val>
                                            <p:strVal val="#ppt_y"/>
                                          </p:val>
                                        </p:tav>
                                        <p:tav tm="100000">
                                          <p:val>
                                            <p:strVal val="#ppt_y"/>
                                          </p:val>
                                        </p:tav>
                                      </p:tavLst>
                                    </p:anim>
                                    <p:anim calcmode="lin" valueType="num">
                                      <p:cBhvr>
                                        <p:cTn id="9" dur="500" fill="hold"/>
                                        <p:tgtEl>
                                          <p:spTgt spid="179207"/>
                                        </p:tgtEl>
                                        <p:attrNameLst>
                                          <p:attrName>ppt_w</p:attrName>
                                        </p:attrNameLst>
                                      </p:cBhvr>
                                      <p:tavLst>
                                        <p:tav tm="0">
                                          <p:val>
                                            <p:fltVal val="0"/>
                                          </p:val>
                                        </p:tav>
                                        <p:tav tm="100000">
                                          <p:val>
                                            <p:strVal val="#ppt_w"/>
                                          </p:val>
                                        </p:tav>
                                      </p:tavLst>
                                    </p:anim>
                                    <p:anim calcmode="lin" valueType="num">
                                      <p:cBhvr>
                                        <p:cTn id="10" dur="500" fill="hold"/>
                                        <p:tgtEl>
                                          <p:spTgt spid="179207"/>
                                        </p:tgtEl>
                                        <p:attrNameLst>
                                          <p:attrName>ppt_h</p:attrName>
                                        </p:attrNameLst>
                                      </p:cBhvr>
                                      <p:tavLst>
                                        <p:tav tm="0">
                                          <p:val>
                                            <p:strVal val="#ppt_h"/>
                                          </p:val>
                                        </p:tav>
                                        <p:tav tm="100000">
                                          <p:val>
                                            <p:strVal val="#ppt_h"/>
                                          </p:val>
                                        </p:tav>
                                      </p:tavLst>
                                    </p:anim>
                                  </p:childTnLst>
                                </p:cTn>
                              </p:par>
                            </p:childTnLst>
                          </p:cTn>
                        </p:par>
                        <p:par>
                          <p:cTn id="11" fill="hold">
                            <p:stCondLst>
                              <p:cond delay="1500"/>
                            </p:stCondLst>
                            <p:childTnLst>
                              <p:par>
                                <p:cTn id="12" presetID="5" presetClass="entr" presetSubtype="5" fill="hold" grpId="0" nodeType="afterEffect">
                                  <p:stCondLst>
                                    <p:cond delay="100"/>
                                  </p:stCondLst>
                                  <p:childTnLst>
                                    <p:set>
                                      <p:cBhvr>
                                        <p:cTn id="13" dur="1" fill="hold">
                                          <p:stCondLst>
                                            <p:cond delay="0"/>
                                          </p:stCondLst>
                                        </p:cTn>
                                        <p:tgtEl>
                                          <p:spTgt spid="179205"/>
                                        </p:tgtEl>
                                        <p:attrNameLst>
                                          <p:attrName>style.visibility</p:attrName>
                                        </p:attrNameLst>
                                      </p:cBhvr>
                                      <p:to>
                                        <p:strVal val="visible"/>
                                      </p:to>
                                    </p:set>
                                    <p:animEffect transition="in" filter="checkerboard(down)">
                                      <p:cBhvr>
                                        <p:cTn id="14" dur="500"/>
                                        <p:tgtEl>
                                          <p:spTgt spid="17920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79235"/>
                                        </p:tgtEl>
                                        <p:attrNameLst>
                                          <p:attrName>style.visibility</p:attrName>
                                        </p:attrNameLst>
                                      </p:cBhvr>
                                      <p:to>
                                        <p:strVal val="visible"/>
                                      </p:to>
                                    </p:set>
                                    <p:animEffect transition="in" filter="slide(fromTop)">
                                      <p:cBhvr>
                                        <p:cTn id="19" dur="500"/>
                                        <p:tgtEl>
                                          <p:spTgt spid="179235"/>
                                        </p:tgtEl>
                                      </p:cBhvr>
                                    </p:animEffect>
                                  </p:childTnLst>
                                </p:cTn>
                              </p:par>
                            </p:childTnLst>
                          </p:cTn>
                        </p:par>
                        <p:par>
                          <p:cTn id="20" fill="hold">
                            <p:stCondLst>
                              <p:cond delay="500"/>
                            </p:stCondLst>
                            <p:childTnLst>
                              <p:par>
                                <p:cTn id="21" presetID="12" presetClass="entr" presetSubtype="1" fill="hold" grpId="0" nodeType="afterEffect">
                                  <p:stCondLst>
                                    <p:cond delay="1000"/>
                                  </p:stCondLst>
                                  <p:childTnLst>
                                    <p:set>
                                      <p:cBhvr>
                                        <p:cTn id="22" dur="1" fill="hold">
                                          <p:stCondLst>
                                            <p:cond delay="0"/>
                                          </p:stCondLst>
                                        </p:cTn>
                                        <p:tgtEl>
                                          <p:spTgt spid="179238"/>
                                        </p:tgtEl>
                                        <p:attrNameLst>
                                          <p:attrName>style.visibility</p:attrName>
                                        </p:attrNameLst>
                                      </p:cBhvr>
                                      <p:to>
                                        <p:strVal val="visible"/>
                                      </p:to>
                                    </p:set>
                                    <p:animEffect transition="in" filter="slide(fromTop)">
                                      <p:cBhvr>
                                        <p:cTn id="23" dur="500"/>
                                        <p:tgtEl>
                                          <p:spTgt spid="179238"/>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79236"/>
                                        </p:tgtEl>
                                        <p:attrNameLst>
                                          <p:attrName>style.visibility</p:attrName>
                                        </p:attrNameLst>
                                      </p:cBhvr>
                                      <p:to>
                                        <p:strVal val="visible"/>
                                      </p:to>
                                    </p:set>
                                    <p:animEffect transition="in" filter="slide(fromTop)">
                                      <p:cBhvr>
                                        <p:cTn id="27" dur="500"/>
                                        <p:tgtEl>
                                          <p:spTgt spid="179236"/>
                                        </p:tgtEl>
                                      </p:cBhvr>
                                    </p:animEffect>
                                  </p:childTnLst>
                                </p:cTn>
                              </p:par>
                            </p:childTnLst>
                          </p:cTn>
                        </p:par>
                        <p:par>
                          <p:cTn id="28" fill="hold">
                            <p:stCondLst>
                              <p:cond delay="2500"/>
                            </p:stCondLst>
                            <p:childTnLst>
                              <p:par>
                                <p:cTn id="29" presetID="12" presetClass="entr" presetSubtype="1" fill="hold" grpId="0" nodeType="afterEffect">
                                  <p:stCondLst>
                                    <p:cond delay="1000"/>
                                  </p:stCondLst>
                                  <p:childTnLst>
                                    <p:set>
                                      <p:cBhvr>
                                        <p:cTn id="30" dur="1" fill="hold">
                                          <p:stCondLst>
                                            <p:cond delay="0"/>
                                          </p:stCondLst>
                                        </p:cTn>
                                        <p:tgtEl>
                                          <p:spTgt spid="179239"/>
                                        </p:tgtEl>
                                        <p:attrNameLst>
                                          <p:attrName>style.visibility</p:attrName>
                                        </p:attrNameLst>
                                      </p:cBhvr>
                                      <p:to>
                                        <p:strVal val="visible"/>
                                      </p:to>
                                    </p:set>
                                    <p:animEffect transition="in" filter="slide(fromTop)">
                                      <p:cBhvr>
                                        <p:cTn id="31" dur="500"/>
                                        <p:tgtEl>
                                          <p:spTgt spid="179239"/>
                                        </p:tgtEl>
                                      </p:cBhvr>
                                    </p:animEffect>
                                  </p:childTnLst>
                                </p:cTn>
                              </p:par>
                            </p:childTnLst>
                          </p:cTn>
                        </p:par>
                        <p:par>
                          <p:cTn id="32" fill="hold">
                            <p:stCondLst>
                              <p:cond delay="4000"/>
                            </p:stCondLst>
                            <p:childTnLst>
                              <p:par>
                                <p:cTn id="33" presetID="12" presetClass="entr" presetSubtype="1" fill="hold" grpId="0" nodeType="afterEffect">
                                  <p:stCondLst>
                                    <p:cond delay="0"/>
                                  </p:stCondLst>
                                  <p:childTnLst>
                                    <p:set>
                                      <p:cBhvr>
                                        <p:cTn id="34" dur="1" fill="hold">
                                          <p:stCondLst>
                                            <p:cond delay="0"/>
                                          </p:stCondLst>
                                        </p:cTn>
                                        <p:tgtEl>
                                          <p:spTgt spid="179237"/>
                                        </p:tgtEl>
                                        <p:attrNameLst>
                                          <p:attrName>style.visibility</p:attrName>
                                        </p:attrNameLst>
                                      </p:cBhvr>
                                      <p:to>
                                        <p:strVal val="visible"/>
                                      </p:to>
                                    </p:set>
                                    <p:animEffect transition="in" filter="slide(fromTop)">
                                      <p:cBhvr>
                                        <p:cTn id="35" dur="500"/>
                                        <p:tgtEl>
                                          <p:spTgt spid="179237"/>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179202"/>
                                        </p:tgtEl>
                                        <p:attrNameLst>
                                          <p:attrName>style.visibility</p:attrName>
                                        </p:attrNameLst>
                                      </p:cBhvr>
                                      <p:to>
                                        <p:strVal val="visible"/>
                                      </p:to>
                                    </p:set>
                                    <p:anim calcmode="lin" valueType="num">
                                      <p:cBhvr>
                                        <p:cTn id="40" dur="500" fill="hold"/>
                                        <p:tgtEl>
                                          <p:spTgt spid="179202"/>
                                        </p:tgtEl>
                                        <p:attrNameLst>
                                          <p:attrName>ppt_x</p:attrName>
                                        </p:attrNameLst>
                                      </p:cBhvr>
                                      <p:tavLst>
                                        <p:tav tm="0">
                                          <p:val>
                                            <p:strVal val="#ppt_x-#ppt_w/2"/>
                                          </p:val>
                                        </p:tav>
                                        <p:tav tm="100000">
                                          <p:val>
                                            <p:strVal val="#ppt_x"/>
                                          </p:val>
                                        </p:tav>
                                      </p:tavLst>
                                    </p:anim>
                                    <p:anim calcmode="lin" valueType="num">
                                      <p:cBhvr>
                                        <p:cTn id="41" dur="500" fill="hold"/>
                                        <p:tgtEl>
                                          <p:spTgt spid="179202"/>
                                        </p:tgtEl>
                                        <p:attrNameLst>
                                          <p:attrName>ppt_y</p:attrName>
                                        </p:attrNameLst>
                                      </p:cBhvr>
                                      <p:tavLst>
                                        <p:tav tm="0">
                                          <p:val>
                                            <p:strVal val="#ppt_y"/>
                                          </p:val>
                                        </p:tav>
                                        <p:tav tm="100000">
                                          <p:val>
                                            <p:strVal val="#ppt_y"/>
                                          </p:val>
                                        </p:tav>
                                      </p:tavLst>
                                    </p:anim>
                                    <p:anim calcmode="lin" valueType="num">
                                      <p:cBhvr>
                                        <p:cTn id="42" dur="500" fill="hold"/>
                                        <p:tgtEl>
                                          <p:spTgt spid="179202"/>
                                        </p:tgtEl>
                                        <p:attrNameLst>
                                          <p:attrName>ppt_w</p:attrName>
                                        </p:attrNameLst>
                                      </p:cBhvr>
                                      <p:tavLst>
                                        <p:tav tm="0">
                                          <p:val>
                                            <p:fltVal val="0"/>
                                          </p:val>
                                        </p:tav>
                                        <p:tav tm="100000">
                                          <p:val>
                                            <p:strVal val="#ppt_w"/>
                                          </p:val>
                                        </p:tav>
                                      </p:tavLst>
                                    </p:anim>
                                    <p:anim calcmode="lin" valueType="num">
                                      <p:cBhvr>
                                        <p:cTn id="43" dur="500" fill="hold"/>
                                        <p:tgtEl>
                                          <p:spTgt spid="179202"/>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9" presetClass="entr" presetSubtype="0" fill="hold" grpId="0" nodeType="afterEffect">
                                  <p:stCondLst>
                                    <p:cond delay="500"/>
                                  </p:stCondLst>
                                  <p:childTnLst>
                                    <p:set>
                                      <p:cBhvr>
                                        <p:cTn id="46" dur="1" fill="hold">
                                          <p:stCondLst>
                                            <p:cond delay="0"/>
                                          </p:stCondLst>
                                        </p:cTn>
                                        <p:tgtEl>
                                          <p:spTgt spid="179206"/>
                                        </p:tgtEl>
                                        <p:attrNameLst>
                                          <p:attrName>style.visibility</p:attrName>
                                        </p:attrNameLst>
                                      </p:cBhvr>
                                      <p:to>
                                        <p:strVal val="visible"/>
                                      </p:to>
                                    </p:set>
                                    <p:animEffect transition="in" filter="dissolve">
                                      <p:cBhvr>
                                        <p:cTn id="47" dur="500"/>
                                        <p:tgtEl>
                                          <p:spTgt spid="179206"/>
                                        </p:tgtEl>
                                      </p:cBhvr>
                                    </p:animEffect>
                                  </p:childTnLst>
                                </p:cTn>
                              </p:par>
                            </p:childTnLst>
                          </p:cTn>
                        </p:par>
                        <p:par>
                          <p:cTn id="48" fill="hold">
                            <p:stCondLst>
                              <p:cond delay="1500"/>
                            </p:stCondLst>
                            <p:childTnLst>
                              <p:par>
                                <p:cTn id="49" presetID="17" presetClass="entr" presetSubtype="1" fill="hold" nodeType="afterEffect">
                                  <p:stCondLst>
                                    <p:cond delay="500"/>
                                  </p:stCondLst>
                                  <p:childTnLst>
                                    <p:set>
                                      <p:cBhvr>
                                        <p:cTn id="50" dur="1" fill="hold">
                                          <p:stCondLst>
                                            <p:cond delay="0"/>
                                          </p:stCondLst>
                                        </p:cTn>
                                        <p:tgtEl>
                                          <p:spTgt spid="179203"/>
                                        </p:tgtEl>
                                        <p:attrNameLst>
                                          <p:attrName>style.visibility</p:attrName>
                                        </p:attrNameLst>
                                      </p:cBhvr>
                                      <p:to>
                                        <p:strVal val="visible"/>
                                      </p:to>
                                    </p:set>
                                    <p:anim calcmode="lin" valueType="num">
                                      <p:cBhvr>
                                        <p:cTn id="51" dur="500" fill="hold"/>
                                        <p:tgtEl>
                                          <p:spTgt spid="179203"/>
                                        </p:tgtEl>
                                        <p:attrNameLst>
                                          <p:attrName>ppt_x</p:attrName>
                                        </p:attrNameLst>
                                      </p:cBhvr>
                                      <p:tavLst>
                                        <p:tav tm="0">
                                          <p:val>
                                            <p:strVal val="#ppt_x"/>
                                          </p:val>
                                        </p:tav>
                                        <p:tav tm="100000">
                                          <p:val>
                                            <p:strVal val="#ppt_x"/>
                                          </p:val>
                                        </p:tav>
                                      </p:tavLst>
                                    </p:anim>
                                    <p:anim calcmode="lin" valueType="num">
                                      <p:cBhvr>
                                        <p:cTn id="52" dur="500" fill="hold"/>
                                        <p:tgtEl>
                                          <p:spTgt spid="179203"/>
                                        </p:tgtEl>
                                        <p:attrNameLst>
                                          <p:attrName>ppt_y</p:attrName>
                                        </p:attrNameLst>
                                      </p:cBhvr>
                                      <p:tavLst>
                                        <p:tav tm="0">
                                          <p:val>
                                            <p:strVal val="#ppt_y-#ppt_h/2"/>
                                          </p:val>
                                        </p:tav>
                                        <p:tav tm="100000">
                                          <p:val>
                                            <p:strVal val="#ppt_y"/>
                                          </p:val>
                                        </p:tav>
                                      </p:tavLst>
                                    </p:anim>
                                    <p:anim calcmode="lin" valueType="num">
                                      <p:cBhvr>
                                        <p:cTn id="53" dur="500" fill="hold"/>
                                        <p:tgtEl>
                                          <p:spTgt spid="179203"/>
                                        </p:tgtEl>
                                        <p:attrNameLst>
                                          <p:attrName>ppt_w</p:attrName>
                                        </p:attrNameLst>
                                      </p:cBhvr>
                                      <p:tavLst>
                                        <p:tav tm="0">
                                          <p:val>
                                            <p:strVal val="#ppt_w"/>
                                          </p:val>
                                        </p:tav>
                                        <p:tav tm="100000">
                                          <p:val>
                                            <p:strVal val="#ppt_w"/>
                                          </p:val>
                                        </p:tav>
                                      </p:tavLst>
                                    </p:anim>
                                    <p:anim calcmode="lin" valueType="num">
                                      <p:cBhvr>
                                        <p:cTn id="54" dur="500" fill="hold"/>
                                        <p:tgtEl>
                                          <p:spTgt spid="179203"/>
                                        </p:tgtEl>
                                        <p:attrNameLst>
                                          <p:attrName>ppt_h</p:attrName>
                                        </p:attrNameLst>
                                      </p:cBhvr>
                                      <p:tavLst>
                                        <p:tav tm="0">
                                          <p:val>
                                            <p:fltVal val="0"/>
                                          </p:val>
                                        </p:tav>
                                        <p:tav tm="100000">
                                          <p:val>
                                            <p:strVal val="#ppt_h"/>
                                          </p:val>
                                        </p:tav>
                                      </p:tavLst>
                                    </p:anim>
                                  </p:childTnLst>
                                </p:cTn>
                              </p:par>
                            </p:childTnLst>
                          </p:cTn>
                        </p:par>
                        <p:par>
                          <p:cTn id="55" fill="hold">
                            <p:stCondLst>
                              <p:cond delay="2500"/>
                            </p:stCondLst>
                            <p:childTnLst>
                              <p:par>
                                <p:cTn id="56" presetID="1" presetClass="entr" presetSubtype="0" fill="hold" grpId="0" nodeType="afterEffect">
                                  <p:stCondLst>
                                    <p:cond delay="300"/>
                                  </p:stCondLst>
                                  <p:childTnLst>
                                    <p:set>
                                      <p:cBhvr>
                                        <p:cTn id="57" dur="1" fill="hold">
                                          <p:stCondLst>
                                            <p:cond delay="499"/>
                                          </p:stCondLst>
                                        </p:cTn>
                                        <p:tgtEl>
                                          <p:spTgt spid="17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5" grpId="0" animBg="1" autoUpdateAnimBg="0"/>
      <p:bldP spid="179206" grpId="0" animBg="1" autoUpdateAnimBg="0"/>
      <p:bldP spid="179207" grpId="0" animBg="1"/>
      <p:bldP spid="179235" grpId="0" autoUpdateAnimBg="0"/>
      <p:bldP spid="179236" grpId="0" autoUpdateAnimBg="0"/>
      <p:bldP spid="179237" grpId="0" autoUpdateAnimBg="0"/>
      <p:bldP spid="179238" grpId="0" animBg="1"/>
      <p:bldP spid="17923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2667000"/>
            <a:ext cx="1371600" cy="2590800"/>
            <a:chOff x="1392" y="1680"/>
            <a:chExt cx="864" cy="1632"/>
          </a:xfrm>
        </p:grpSpPr>
        <p:sp>
          <p:nvSpPr>
            <p:cNvPr id="181251" name="Oval 3"/>
            <p:cNvSpPr>
              <a:spLocks noChangeArrowheads="1"/>
            </p:cNvSpPr>
            <p:nvPr/>
          </p:nvSpPr>
          <p:spPr bwMode="auto">
            <a:xfrm>
              <a:off x="1392" y="2592"/>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sp>
          <p:nvSpPr>
            <p:cNvPr id="181252" name="Oval 4"/>
            <p:cNvSpPr>
              <a:spLocks noChangeArrowheads="1"/>
            </p:cNvSpPr>
            <p:nvPr/>
          </p:nvSpPr>
          <p:spPr bwMode="auto">
            <a:xfrm>
              <a:off x="1392" y="1680"/>
              <a:ext cx="864" cy="72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3" name="AutoShape 5"/>
            <p:cNvCxnSpPr>
              <a:cxnSpLocks noChangeShapeType="1"/>
              <a:stCxn id="181281" idx="4"/>
              <a:endCxn id="181281" idx="0"/>
            </p:cNvCxnSpPr>
            <p:nvPr/>
          </p:nvCxnSpPr>
          <p:spPr bwMode="auto">
            <a:xfrm flipV="1">
              <a:off x="1824" y="2304"/>
              <a:ext cx="0" cy="376"/>
            </a:xfrm>
            <a:prstGeom prst="straightConnector1">
              <a:avLst/>
            </a:prstGeom>
            <a:noFill/>
            <a:ln w="76200">
              <a:solidFill>
                <a:schemeClr val="tx1"/>
              </a:solidFill>
              <a:round/>
              <a:headEnd/>
              <a:tailEnd/>
            </a:ln>
            <a:effectLst/>
          </p:spPr>
        </p:cxnSp>
      </p:grpSp>
      <p:cxnSp>
        <p:nvCxnSpPr>
          <p:cNvPr id="181254" name="AutoShape 6"/>
          <p:cNvCxnSpPr>
            <a:cxnSpLocks noChangeShapeType="1"/>
            <a:stCxn id="181282" idx="4"/>
            <a:endCxn id="181282" idx="0"/>
          </p:cNvCxnSpPr>
          <p:nvPr/>
        </p:nvCxnSpPr>
        <p:spPr bwMode="auto">
          <a:xfrm flipV="1">
            <a:off x="4572000" y="3657600"/>
            <a:ext cx="0" cy="596900"/>
          </a:xfrm>
          <a:prstGeom prst="straightConnector1">
            <a:avLst/>
          </a:prstGeom>
          <a:noFill/>
          <a:ln w="76200">
            <a:solidFill>
              <a:schemeClr val="tx1"/>
            </a:solidFill>
            <a:round/>
            <a:headEnd/>
            <a:tailEnd/>
          </a:ln>
          <a:effectLst/>
        </p:spPr>
      </p:cxnSp>
      <p:sp>
        <p:nvSpPr>
          <p:cNvPr id="181255" name="Oval 7"/>
          <p:cNvSpPr>
            <a:spLocks noChangeArrowheads="1"/>
          </p:cNvSpPr>
          <p:nvPr/>
        </p:nvSpPr>
        <p:spPr bwMode="auto">
          <a:xfrm>
            <a:off x="3810000" y="26670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cxnSp>
        <p:nvCxnSpPr>
          <p:cNvPr id="181256" name="AutoShape 8"/>
          <p:cNvCxnSpPr>
            <a:cxnSpLocks noChangeShapeType="1"/>
            <a:stCxn id="181271" idx="1"/>
            <a:endCxn id="181269" idx="3"/>
          </p:cNvCxnSpPr>
          <p:nvPr/>
        </p:nvCxnSpPr>
        <p:spPr bwMode="auto">
          <a:xfrm flipH="1">
            <a:off x="3581400" y="3225800"/>
            <a:ext cx="228600" cy="0"/>
          </a:xfrm>
          <a:prstGeom prst="straightConnector1">
            <a:avLst/>
          </a:prstGeom>
          <a:noFill/>
          <a:ln w="76200">
            <a:solidFill>
              <a:schemeClr val="tx1"/>
            </a:solidFill>
            <a:round/>
            <a:headEnd/>
            <a:tailEnd/>
          </a:ln>
          <a:effectLst/>
        </p:spPr>
      </p:cxnSp>
      <p:sp>
        <p:nvSpPr>
          <p:cNvPr id="181257" name="Oval 9"/>
          <p:cNvSpPr>
            <a:spLocks noChangeArrowheads="1"/>
          </p:cNvSpPr>
          <p:nvPr/>
        </p:nvSpPr>
        <p:spPr bwMode="auto">
          <a:xfrm>
            <a:off x="3810000" y="4114800"/>
            <a:ext cx="1524000" cy="1143000"/>
          </a:xfrm>
          <a:prstGeom prst="ellipse">
            <a:avLst/>
          </a:prstGeom>
          <a:solidFill>
            <a:srgbClr val="CC99FF"/>
          </a:solidFill>
          <a:ln w="28575">
            <a:solidFill>
              <a:schemeClr val="tx1"/>
            </a:solidFill>
            <a:round/>
            <a:headEnd/>
            <a:tailEnd/>
          </a:ln>
          <a:effectLst/>
        </p:spPr>
        <p:txBody>
          <a:bodyPr wrap="none" anchor="ctr"/>
          <a:lstStyle/>
          <a:p>
            <a:endParaRPr lang="en-US"/>
          </a:p>
        </p:txBody>
      </p:sp>
      <p:grpSp>
        <p:nvGrpSpPr>
          <p:cNvPr id="3" name="Group 10"/>
          <p:cNvGrpSpPr>
            <a:grpSpLocks/>
          </p:cNvGrpSpPr>
          <p:nvPr/>
        </p:nvGrpSpPr>
        <p:grpSpPr bwMode="auto">
          <a:xfrm>
            <a:off x="381000" y="2120900"/>
            <a:ext cx="8509001" cy="3444875"/>
            <a:chOff x="240" y="1336"/>
            <a:chExt cx="5360" cy="2170"/>
          </a:xfrm>
        </p:grpSpPr>
        <p:sp>
          <p:nvSpPr>
            <p:cNvPr id="181259" name="AutoShape 11"/>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1260" name="Rectangle 12"/>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1261" name="Rectangle 13"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1262" name="Oval 14"/>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1263" name="Text Box 15"/>
            <p:cNvSpPr txBox="1">
              <a:spLocks noChangeArrowheads="1"/>
            </p:cNvSpPr>
            <p:nvPr/>
          </p:nvSpPr>
          <p:spPr bwMode="auto">
            <a:xfrm>
              <a:off x="1344" y="1420"/>
              <a:ext cx="1008" cy="275"/>
            </a:xfrm>
            <a:prstGeom prst="rect">
              <a:avLst/>
            </a:prstGeom>
            <a:noFill/>
            <a:ln w="9525">
              <a:noFill/>
              <a:miter lim="800000"/>
              <a:headEnd/>
              <a:tailEnd/>
            </a:ln>
            <a:effectLst/>
          </p:spPr>
          <p:txBody>
            <a:bodyPr>
              <a:spAutoFit/>
            </a:bodyPr>
            <a:lstStyle/>
            <a:p>
              <a:pPr algn="ctr">
                <a:lnSpc>
                  <a:spcPct val="70000"/>
                </a:lnSpc>
              </a:pPr>
              <a:r>
                <a:rPr lang="en-US" sz="1600" dirty="0">
                  <a:solidFill>
                    <a:schemeClr val="folHlink"/>
                  </a:solidFill>
                </a:rPr>
                <a:t>Early </a:t>
              </a:r>
            </a:p>
            <a:p>
              <a:pPr algn="ctr">
                <a:lnSpc>
                  <a:spcPct val="70000"/>
                </a:lnSpc>
              </a:pPr>
              <a:r>
                <a:rPr lang="en-US" sz="1600" dirty="0">
                  <a:solidFill>
                    <a:schemeClr val="folHlink"/>
                  </a:solidFill>
                </a:rPr>
                <a:t>Engagement</a:t>
              </a:r>
            </a:p>
          </p:txBody>
        </p:sp>
        <p:sp>
          <p:nvSpPr>
            <p:cNvPr id="181264" name="Text Box 16"/>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1265" name="Text Box 17"/>
            <p:cNvSpPr txBox="1">
              <a:spLocks noChangeArrowheads="1"/>
            </p:cNvSpPr>
            <p:nvPr/>
          </p:nvSpPr>
          <p:spPr bwMode="auto">
            <a:xfrm>
              <a:off x="4329" y="3254"/>
              <a:ext cx="1271" cy="252"/>
            </a:xfrm>
            <a:prstGeom prst="rect">
              <a:avLst/>
            </a:prstGeom>
            <a:noFill/>
            <a:ln w="9525">
              <a:noFill/>
              <a:miter lim="800000"/>
              <a:headEnd/>
              <a:tailEnd/>
            </a:ln>
            <a:effectLst/>
          </p:spPr>
          <p:txBody>
            <a:bodyPr wrap="none">
              <a:spAutoFit/>
            </a:bodyPr>
            <a:lstStyle/>
            <a:p>
              <a:r>
                <a:rPr lang="en-US" sz="2000" dirty="0" smtClean="0">
                  <a:solidFill>
                    <a:schemeClr val="folHlink"/>
                  </a:solidFill>
                </a:rPr>
                <a:t>Post-treatment</a:t>
              </a:r>
              <a:endParaRPr lang="en-US" sz="2000" dirty="0">
                <a:solidFill>
                  <a:schemeClr val="folHlink"/>
                </a:solidFill>
              </a:endParaRPr>
            </a:p>
          </p:txBody>
        </p:sp>
        <p:sp>
          <p:nvSpPr>
            <p:cNvPr id="181266" name="Oval 18"/>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1267" name="Oval 19"/>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1268" name="Oval 20"/>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1269" name="Rectangle 21"/>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dirty="0">
                  <a:solidFill>
                    <a:srgbClr val="339933"/>
                  </a:solidFill>
                </a:rPr>
                <a:t>Program</a:t>
              </a:r>
            </a:p>
            <a:p>
              <a:pPr algn="ctr"/>
              <a:r>
                <a:rPr lang="en-US" sz="1800" dirty="0">
                  <a:solidFill>
                    <a:srgbClr val="339933"/>
                  </a:solidFill>
                </a:rPr>
                <a:t>Participation</a:t>
              </a:r>
            </a:p>
          </p:txBody>
        </p:sp>
        <p:sp>
          <p:nvSpPr>
            <p:cNvPr id="181270" name="Rectangle 22"/>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Therapeutic</a:t>
              </a:r>
            </a:p>
            <a:p>
              <a:pPr algn="ctr"/>
              <a:r>
                <a:rPr lang="en-US" sz="1800">
                  <a:solidFill>
                    <a:srgbClr val="339933"/>
                  </a:solidFill>
                </a:rPr>
                <a:t>Relationship</a:t>
              </a:r>
            </a:p>
          </p:txBody>
        </p:sp>
        <p:sp>
          <p:nvSpPr>
            <p:cNvPr id="181271" name="Rectangle 23"/>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Behavioral</a:t>
              </a:r>
            </a:p>
            <a:p>
              <a:pPr algn="ctr"/>
              <a:r>
                <a:rPr lang="en-US" sz="1800">
                  <a:solidFill>
                    <a:srgbClr val="339933"/>
                  </a:solidFill>
                </a:rPr>
                <a:t>Change</a:t>
              </a:r>
            </a:p>
          </p:txBody>
        </p:sp>
        <p:sp>
          <p:nvSpPr>
            <p:cNvPr id="181272" name="Rectangle 24"/>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rgbClr val="339933"/>
                  </a:solidFill>
                </a:rPr>
                <a:t>Psycho-Social</a:t>
              </a:r>
            </a:p>
            <a:p>
              <a:pPr algn="ctr"/>
              <a:r>
                <a:rPr lang="en-US" sz="1800">
                  <a:solidFill>
                    <a:srgbClr val="339933"/>
                  </a:solidFill>
                </a:rPr>
                <a:t>Change</a:t>
              </a:r>
            </a:p>
          </p:txBody>
        </p:sp>
        <p:sp>
          <p:nvSpPr>
            <p:cNvPr id="181273" name="Line 25"/>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1274" name="Oval 26"/>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1275" name="Oval 27"/>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6" name="Oval 28"/>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7" name="Oval 29"/>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8" name="Oval 30"/>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1279" name="Oval 31"/>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1280" name="AutoShape 32"/>
            <p:cNvCxnSpPr>
              <a:cxnSpLocks noChangeShapeType="1"/>
              <a:stCxn id="181279" idx="4"/>
              <a:endCxn id="181274"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1281" name="AutoShape 33"/>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1282" name="AutoShape 34"/>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1283" name="Rectangle 35"/>
          <p:cNvSpPr>
            <a:spLocks noGrp="1" noChangeArrowheads="1"/>
          </p:cNvSpPr>
          <p:nvPr>
            <p:ph type="title"/>
          </p:nvPr>
        </p:nvSpPr>
        <p:spPr>
          <a:xfrm>
            <a:off x="-685800" y="304800"/>
            <a:ext cx="9525000" cy="1295400"/>
          </a:xfrm>
          <a:noFill/>
          <a:ln/>
        </p:spPr>
        <p:txBody>
          <a:bodyPr/>
          <a:lstStyle/>
          <a:p>
            <a:pPr algn="ctr">
              <a:lnSpc>
                <a:spcPct val="80000"/>
              </a:lnSpc>
            </a:pPr>
            <a:r>
              <a:rPr lang="en-US" b="1" dirty="0"/>
              <a:t>Counseling Enhancements</a:t>
            </a:r>
            <a:r>
              <a:rPr lang="en-US" sz="1600" b="1" dirty="0"/>
              <a:t/>
            </a:r>
            <a:br>
              <a:rPr lang="en-US" sz="1600" b="1" dirty="0"/>
            </a:br>
            <a:r>
              <a:rPr lang="en-US" sz="1600" dirty="0"/>
              <a:t> </a:t>
            </a:r>
            <a:br>
              <a:rPr lang="en-US" sz="1600" dirty="0"/>
            </a:br>
            <a:r>
              <a:rPr lang="en-US" sz="3200" b="1" dirty="0">
                <a:solidFill>
                  <a:srgbClr val="CCECFF"/>
                </a:solidFill>
              </a:rPr>
              <a:t>(Cognitive “Mapping”)</a:t>
            </a:r>
          </a:p>
        </p:txBody>
      </p:sp>
      <p:sp>
        <p:nvSpPr>
          <p:cNvPr id="181284" name="AutoShape 36"/>
          <p:cNvSpPr>
            <a:spLocks noChangeArrowheads="1"/>
          </p:cNvSpPr>
          <p:nvPr/>
        </p:nvSpPr>
        <p:spPr bwMode="auto">
          <a:xfrm>
            <a:off x="914400" y="1295400"/>
            <a:ext cx="990600" cy="2971800"/>
          </a:xfrm>
          <a:prstGeom prst="curvedRightArrow">
            <a:avLst>
              <a:gd name="adj1" fmla="val 25181"/>
              <a:gd name="adj2" fmla="val 95042"/>
              <a:gd name="adj3" fmla="val 33333"/>
            </a:avLst>
          </a:prstGeom>
          <a:solidFill>
            <a:srgbClr val="CC99FF"/>
          </a:solidFill>
          <a:ln w="28575">
            <a:solidFill>
              <a:schemeClr val="tx1"/>
            </a:solidFill>
            <a:miter lim="800000"/>
            <a:headEnd/>
            <a:tailEnd/>
          </a:ln>
          <a:effectLst/>
        </p:spPr>
        <p:txBody>
          <a:bodyPr wrap="none" anchor="ctr"/>
          <a:lstStyle/>
          <a:p>
            <a:endParaRPr lang="en-US"/>
          </a:p>
        </p:txBody>
      </p:sp>
      <p:sp>
        <p:nvSpPr>
          <p:cNvPr id="181285" name="Text Box 37"/>
          <p:cNvSpPr txBox="1">
            <a:spLocks noChangeArrowheads="1"/>
          </p:cNvSpPr>
          <p:nvPr/>
        </p:nvSpPr>
        <p:spPr bwMode="auto">
          <a:xfrm>
            <a:off x="304800" y="5791200"/>
            <a:ext cx="8534400" cy="584775"/>
          </a:xfrm>
          <a:prstGeom prst="rect">
            <a:avLst/>
          </a:prstGeom>
          <a:noFill/>
          <a:ln w="9525">
            <a:noFill/>
            <a:miter lim="800000"/>
            <a:headEnd/>
            <a:tailEnd/>
          </a:ln>
          <a:effectLst/>
        </p:spPr>
        <p:txBody>
          <a:bodyPr>
            <a:spAutoFit/>
          </a:bodyPr>
          <a:lstStyle/>
          <a:p>
            <a:pPr algn="ctr"/>
            <a:r>
              <a:rPr lang="en-US" sz="1600" dirty="0" err="1"/>
              <a:t>Dansereau</a:t>
            </a:r>
            <a:r>
              <a:rPr lang="en-US" sz="1600" dirty="0"/>
              <a:t> </a:t>
            </a:r>
            <a:r>
              <a:rPr lang="en-US" sz="1400" dirty="0"/>
              <a:t>et al.,</a:t>
            </a:r>
            <a:r>
              <a:rPr lang="en-US" sz="1600" dirty="0"/>
              <a:t> 1993 (</a:t>
            </a:r>
            <a:r>
              <a:rPr lang="en-US" sz="1600" u="sng" dirty="0"/>
              <a:t>JCP</a:t>
            </a:r>
            <a:r>
              <a:rPr lang="en-US" sz="1600" dirty="0"/>
              <a:t>), 1995 (</a:t>
            </a:r>
            <a:r>
              <a:rPr lang="en-US" sz="1600" u="sng" dirty="0"/>
              <a:t>PAB</a:t>
            </a:r>
            <a:r>
              <a:rPr lang="en-US" sz="1600" dirty="0"/>
              <a:t>); Joe </a:t>
            </a:r>
            <a:r>
              <a:rPr lang="en-US" sz="1400" dirty="0"/>
              <a:t>et al.,</a:t>
            </a:r>
            <a:r>
              <a:rPr lang="en-US" sz="1600" dirty="0"/>
              <a:t> 1997 (</a:t>
            </a:r>
            <a:r>
              <a:rPr lang="en-US" sz="1600" u="sng" dirty="0"/>
              <a:t>JNMD</a:t>
            </a:r>
            <a:r>
              <a:rPr lang="en-US" sz="1600" dirty="0"/>
              <a:t>); </a:t>
            </a:r>
            <a:r>
              <a:rPr lang="en-US" sz="1600" dirty="0" err="1"/>
              <a:t>Pitre</a:t>
            </a:r>
            <a:r>
              <a:rPr lang="en-US" sz="1600" dirty="0"/>
              <a:t> </a:t>
            </a:r>
            <a:r>
              <a:rPr lang="en-US" sz="1400" dirty="0"/>
              <a:t>et al.,</a:t>
            </a:r>
            <a:r>
              <a:rPr lang="en-US" sz="1600" dirty="0"/>
              <a:t> 1998 (</a:t>
            </a:r>
            <a:r>
              <a:rPr lang="en-US" sz="1600" u="sng" dirty="0"/>
              <a:t>JSAT</a:t>
            </a:r>
            <a:r>
              <a:rPr lang="en-US" sz="1600" dirty="0"/>
              <a: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1284"/>
                                        </p:tgtEl>
                                        <p:attrNameLst>
                                          <p:attrName>style.visibility</p:attrName>
                                        </p:attrNameLst>
                                      </p:cBhvr>
                                      <p:to>
                                        <p:strVal val="visible"/>
                                      </p:to>
                                    </p:set>
                                    <p:anim calcmode="lin" valueType="num">
                                      <p:cBhvr>
                                        <p:cTn id="7" dur="500" fill="hold"/>
                                        <p:tgtEl>
                                          <p:spTgt spid="181284"/>
                                        </p:tgtEl>
                                        <p:attrNameLst>
                                          <p:attrName>ppt_x</p:attrName>
                                        </p:attrNameLst>
                                      </p:cBhvr>
                                      <p:tavLst>
                                        <p:tav tm="0">
                                          <p:val>
                                            <p:strVal val="#ppt_x"/>
                                          </p:val>
                                        </p:tav>
                                        <p:tav tm="100000">
                                          <p:val>
                                            <p:strVal val="#ppt_x"/>
                                          </p:val>
                                        </p:tav>
                                      </p:tavLst>
                                    </p:anim>
                                    <p:anim calcmode="lin" valueType="num">
                                      <p:cBhvr>
                                        <p:cTn id="8" dur="500" fill="hold"/>
                                        <p:tgtEl>
                                          <p:spTgt spid="181284"/>
                                        </p:tgtEl>
                                        <p:attrNameLst>
                                          <p:attrName>ppt_y</p:attrName>
                                        </p:attrNameLst>
                                      </p:cBhvr>
                                      <p:tavLst>
                                        <p:tav tm="0">
                                          <p:val>
                                            <p:strVal val="#ppt_y-#ppt_h/2"/>
                                          </p:val>
                                        </p:tav>
                                        <p:tav tm="100000">
                                          <p:val>
                                            <p:strVal val="#ppt_y"/>
                                          </p:val>
                                        </p:tav>
                                      </p:tavLst>
                                    </p:anim>
                                    <p:anim calcmode="lin" valueType="num">
                                      <p:cBhvr>
                                        <p:cTn id="9" dur="500" fill="hold"/>
                                        <p:tgtEl>
                                          <p:spTgt spid="181284"/>
                                        </p:tgtEl>
                                        <p:attrNameLst>
                                          <p:attrName>ppt_w</p:attrName>
                                        </p:attrNameLst>
                                      </p:cBhvr>
                                      <p:tavLst>
                                        <p:tav tm="0">
                                          <p:val>
                                            <p:strVal val="#ppt_w"/>
                                          </p:val>
                                        </p:tav>
                                        <p:tav tm="100000">
                                          <p:val>
                                            <p:strVal val="#ppt_w"/>
                                          </p:val>
                                        </p:tav>
                                      </p:tavLst>
                                    </p:anim>
                                    <p:anim calcmode="lin" valueType="num">
                                      <p:cBhvr>
                                        <p:cTn id="10" dur="500" fill="hold"/>
                                        <p:tgtEl>
                                          <p:spTgt spid="181284"/>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4" presetClass="entr" presetSubtype="3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out)">
                                      <p:cBhvr>
                                        <p:cTn id="14" dur="500"/>
                                        <p:tgtEl>
                                          <p:spTgt spid="2"/>
                                        </p:tgtEl>
                                      </p:cBhvr>
                                    </p:animEffect>
                                  </p:childTnLst>
                                </p:cTn>
                              </p:par>
                            </p:childTnLst>
                          </p:cTn>
                        </p:par>
                        <p:par>
                          <p:cTn id="15" fill="hold">
                            <p:stCondLst>
                              <p:cond delay="2000"/>
                            </p:stCondLst>
                            <p:childTnLst>
                              <p:par>
                                <p:cTn id="16" presetID="17" presetClass="entr" presetSubtype="8" fill="hold" nodeType="afterEffect">
                                  <p:stCondLst>
                                    <p:cond delay="1000"/>
                                  </p:stCondLst>
                                  <p:childTnLst>
                                    <p:set>
                                      <p:cBhvr>
                                        <p:cTn id="17" dur="1" fill="hold">
                                          <p:stCondLst>
                                            <p:cond delay="0"/>
                                          </p:stCondLst>
                                        </p:cTn>
                                        <p:tgtEl>
                                          <p:spTgt spid="181256"/>
                                        </p:tgtEl>
                                        <p:attrNameLst>
                                          <p:attrName>style.visibility</p:attrName>
                                        </p:attrNameLst>
                                      </p:cBhvr>
                                      <p:to>
                                        <p:strVal val="visible"/>
                                      </p:to>
                                    </p:set>
                                    <p:anim calcmode="lin" valueType="num">
                                      <p:cBhvr>
                                        <p:cTn id="18" dur="500" fill="hold"/>
                                        <p:tgtEl>
                                          <p:spTgt spid="181256"/>
                                        </p:tgtEl>
                                        <p:attrNameLst>
                                          <p:attrName>ppt_x</p:attrName>
                                        </p:attrNameLst>
                                      </p:cBhvr>
                                      <p:tavLst>
                                        <p:tav tm="0">
                                          <p:val>
                                            <p:strVal val="#ppt_x-#ppt_w/2"/>
                                          </p:val>
                                        </p:tav>
                                        <p:tav tm="100000">
                                          <p:val>
                                            <p:strVal val="#ppt_x"/>
                                          </p:val>
                                        </p:tav>
                                      </p:tavLst>
                                    </p:anim>
                                    <p:anim calcmode="lin" valueType="num">
                                      <p:cBhvr>
                                        <p:cTn id="19" dur="500" fill="hold"/>
                                        <p:tgtEl>
                                          <p:spTgt spid="181256"/>
                                        </p:tgtEl>
                                        <p:attrNameLst>
                                          <p:attrName>ppt_y</p:attrName>
                                        </p:attrNameLst>
                                      </p:cBhvr>
                                      <p:tavLst>
                                        <p:tav tm="0">
                                          <p:val>
                                            <p:strVal val="#ppt_y"/>
                                          </p:val>
                                        </p:tav>
                                        <p:tav tm="100000">
                                          <p:val>
                                            <p:strVal val="#ppt_y"/>
                                          </p:val>
                                        </p:tav>
                                      </p:tavLst>
                                    </p:anim>
                                    <p:anim calcmode="lin" valueType="num">
                                      <p:cBhvr>
                                        <p:cTn id="20" dur="500" fill="hold"/>
                                        <p:tgtEl>
                                          <p:spTgt spid="181256"/>
                                        </p:tgtEl>
                                        <p:attrNameLst>
                                          <p:attrName>ppt_w</p:attrName>
                                        </p:attrNameLst>
                                      </p:cBhvr>
                                      <p:tavLst>
                                        <p:tav tm="0">
                                          <p:val>
                                            <p:fltVal val="0"/>
                                          </p:val>
                                        </p:tav>
                                        <p:tav tm="100000">
                                          <p:val>
                                            <p:strVal val="#ppt_w"/>
                                          </p:val>
                                        </p:tav>
                                      </p:tavLst>
                                    </p:anim>
                                    <p:anim calcmode="lin" valueType="num">
                                      <p:cBhvr>
                                        <p:cTn id="21" dur="500" fill="hold"/>
                                        <p:tgtEl>
                                          <p:spTgt spid="181256"/>
                                        </p:tgtEl>
                                        <p:attrNameLst>
                                          <p:attrName>ppt_h</p:attrName>
                                        </p:attrNameLst>
                                      </p:cBhvr>
                                      <p:tavLst>
                                        <p:tav tm="0">
                                          <p:val>
                                            <p:strVal val="#ppt_h"/>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300"/>
                                  </p:stCondLst>
                                  <p:childTnLst>
                                    <p:set>
                                      <p:cBhvr>
                                        <p:cTn id="24" dur="1" fill="hold">
                                          <p:stCondLst>
                                            <p:cond delay="499"/>
                                          </p:stCondLst>
                                        </p:cTn>
                                        <p:tgtEl>
                                          <p:spTgt spid="181255"/>
                                        </p:tgtEl>
                                        <p:attrNameLst>
                                          <p:attrName>style.visibility</p:attrName>
                                        </p:attrNameLst>
                                      </p:cBhvr>
                                      <p:to>
                                        <p:strVal val="visible"/>
                                      </p:to>
                                    </p:set>
                                  </p:childTnLst>
                                </p:cTn>
                              </p:par>
                            </p:childTnLst>
                          </p:cTn>
                        </p:par>
                        <p:par>
                          <p:cTn id="25" fill="hold">
                            <p:stCondLst>
                              <p:cond delay="4300"/>
                            </p:stCondLst>
                            <p:childTnLst>
                              <p:par>
                                <p:cTn id="26" presetID="17" presetClass="entr" presetSubtype="1" fill="hold" nodeType="afterEffect">
                                  <p:stCondLst>
                                    <p:cond delay="500"/>
                                  </p:stCondLst>
                                  <p:childTnLst>
                                    <p:set>
                                      <p:cBhvr>
                                        <p:cTn id="27" dur="1" fill="hold">
                                          <p:stCondLst>
                                            <p:cond delay="0"/>
                                          </p:stCondLst>
                                        </p:cTn>
                                        <p:tgtEl>
                                          <p:spTgt spid="181254"/>
                                        </p:tgtEl>
                                        <p:attrNameLst>
                                          <p:attrName>style.visibility</p:attrName>
                                        </p:attrNameLst>
                                      </p:cBhvr>
                                      <p:to>
                                        <p:strVal val="visible"/>
                                      </p:to>
                                    </p:set>
                                    <p:anim calcmode="lin" valueType="num">
                                      <p:cBhvr>
                                        <p:cTn id="28" dur="500" fill="hold"/>
                                        <p:tgtEl>
                                          <p:spTgt spid="181254"/>
                                        </p:tgtEl>
                                        <p:attrNameLst>
                                          <p:attrName>ppt_x</p:attrName>
                                        </p:attrNameLst>
                                      </p:cBhvr>
                                      <p:tavLst>
                                        <p:tav tm="0">
                                          <p:val>
                                            <p:strVal val="#ppt_x"/>
                                          </p:val>
                                        </p:tav>
                                        <p:tav tm="100000">
                                          <p:val>
                                            <p:strVal val="#ppt_x"/>
                                          </p:val>
                                        </p:tav>
                                      </p:tavLst>
                                    </p:anim>
                                    <p:anim calcmode="lin" valueType="num">
                                      <p:cBhvr>
                                        <p:cTn id="29" dur="500" fill="hold"/>
                                        <p:tgtEl>
                                          <p:spTgt spid="181254"/>
                                        </p:tgtEl>
                                        <p:attrNameLst>
                                          <p:attrName>ppt_y</p:attrName>
                                        </p:attrNameLst>
                                      </p:cBhvr>
                                      <p:tavLst>
                                        <p:tav tm="0">
                                          <p:val>
                                            <p:strVal val="#ppt_y-#ppt_h/2"/>
                                          </p:val>
                                        </p:tav>
                                        <p:tav tm="100000">
                                          <p:val>
                                            <p:strVal val="#ppt_y"/>
                                          </p:val>
                                        </p:tav>
                                      </p:tavLst>
                                    </p:anim>
                                    <p:anim calcmode="lin" valueType="num">
                                      <p:cBhvr>
                                        <p:cTn id="30" dur="500" fill="hold"/>
                                        <p:tgtEl>
                                          <p:spTgt spid="181254"/>
                                        </p:tgtEl>
                                        <p:attrNameLst>
                                          <p:attrName>ppt_w</p:attrName>
                                        </p:attrNameLst>
                                      </p:cBhvr>
                                      <p:tavLst>
                                        <p:tav tm="0">
                                          <p:val>
                                            <p:strVal val="#ppt_w"/>
                                          </p:val>
                                        </p:tav>
                                        <p:tav tm="100000">
                                          <p:val>
                                            <p:strVal val="#ppt_w"/>
                                          </p:val>
                                        </p:tav>
                                      </p:tavLst>
                                    </p:anim>
                                    <p:anim calcmode="lin" valueType="num">
                                      <p:cBhvr>
                                        <p:cTn id="31" dur="500" fill="hold"/>
                                        <p:tgtEl>
                                          <p:spTgt spid="181254"/>
                                        </p:tgtEl>
                                        <p:attrNameLst>
                                          <p:attrName>ppt_h</p:attrName>
                                        </p:attrNameLst>
                                      </p:cBhvr>
                                      <p:tavLst>
                                        <p:tav tm="0">
                                          <p:val>
                                            <p:fltVal val="0"/>
                                          </p:val>
                                        </p:tav>
                                        <p:tav tm="100000">
                                          <p:val>
                                            <p:strVal val="#ppt_h"/>
                                          </p:val>
                                        </p:tav>
                                      </p:tavLst>
                                    </p:anim>
                                  </p:childTnLst>
                                </p:cTn>
                              </p:par>
                            </p:childTnLst>
                          </p:cTn>
                        </p:par>
                        <p:par>
                          <p:cTn id="32" fill="hold">
                            <p:stCondLst>
                              <p:cond delay="5300"/>
                            </p:stCondLst>
                            <p:childTnLst>
                              <p:par>
                                <p:cTn id="33" presetID="1" presetClass="entr" presetSubtype="0" fill="hold" grpId="0" nodeType="afterEffect">
                                  <p:stCondLst>
                                    <p:cond delay="300"/>
                                  </p:stCondLst>
                                  <p:childTnLst>
                                    <p:set>
                                      <p:cBhvr>
                                        <p:cTn id="34" dur="1" fill="hold">
                                          <p:stCondLst>
                                            <p:cond delay="499"/>
                                          </p:stCondLst>
                                        </p:cTn>
                                        <p:tgtEl>
                                          <p:spTgt spid="181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7" grpId="0" animBg="1"/>
      <p:bldP spid="18128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83298" name="AutoShape 2"/>
          <p:cNvCxnSpPr>
            <a:cxnSpLocks noChangeShapeType="1"/>
            <a:stCxn id="183312" idx="3"/>
            <a:endCxn id="183314" idx="1"/>
          </p:cNvCxnSpPr>
          <p:nvPr/>
        </p:nvCxnSpPr>
        <p:spPr bwMode="auto">
          <a:xfrm>
            <a:off x="3581400" y="3225800"/>
            <a:ext cx="228600" cy="0"/>
          </a:xfrm>
          <a:prstGeom prst="straightConnector1">
            <a:avLst/>
          </a:prstGeom>
          <a:noFill/>
          <a:ln w="76200">
            <a:solidFill>
              <a:schemeClr val="tx1"/>
            </a:solidFill>
            <a:round/>
            <a:headEnd/>
            <a:tailEnd/>
          </a:ln>
          <a:effectLst/>
        </p:spPr>
      </p:cxnSp>
      <p:sp>
        <p:nvSpPr>
          <p:cNvPr id="183299" name="Oval 3"/>
          <p:cNvSpPr>
            <a:spLocks noChangeArrowheads="1"/>
          </p:cNvSpPr>
          <p:nvPr/>
        </p:nvSpPr>
        <p:spPr bwMode="auto">
          <a:xfrm>
            <a:off x="38100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sp>
        <p:nvSpPr>
          <p:cNvPr id="183300" name="Oval 4"/>
          <p:cNvSpPr>
            <a:spLocks noChangeArrowheads="1"/>
          </p:cNvSpPr>
          <p:nvPr/>
        </p:nvSpPr>
        <p:spPr bwMode="auto">
          <a:xfrm>
            <a:off x="2133600" y="2667000"/>
            <a:ext cx="1524000" cy="1066800"/>
          </a:xfrm>
          <a:prstGeom prst="ellipse">
            <a:avLst/>
          </a:prstGeom>
          <a:solidFill>
            <a:srgbClr val="99FF66"/>
          </a:solidFill>
          <a:ln w="28575">
            <a:solidFill>
              <a:schemeClr val="tx1"/>
            </a:solidFill>
            <a:round/>
            <a:headEnd/>
            <a:tailEnd/>
          </a:ln>
          <a:effectLst/>
        </p:spPr>
        <p:txBody>
          <a:bodyPr wrap="none" anchor="ctr"/>
          <a:lstStyle/>
          <a:p>
            <a:endParaRPr lang="en-US"/>
          </a:p>
        </p:txBody>
      </p:sp>
      <p:grpSp>
        <p:nvGrpSpPr>
          <p:cNvPr id="2" name="Group 5"/>
          <p:cNvGrpSpPr>
            <a:grpSpLocks/>
          </p:cNvGrpSpPr>
          <p:nvPr/>
        </p:nvGrpSpPr>
        <p:grpSpPr bwMode="auto">
          <a:xfrm>
            <a:off x="381000" y="2120900"/>
            <a:ext cx="8509001" cy="3444875"/>
            <a:chOff x="240" y="1336"/>
            <a:chExt cx="5360" cy="2170"/>
          </a:xfrm>
        </p:grpSpPr>
        <p:sp>
          <p:nvSpPr>
            <p:cNvPr id="183302" name="AutoShape 6"/>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3303" name="Rectangle 7"/>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3304" name="Rectangle 8"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3305" name="Oval 9"/>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folHlink"/>
                  </a:solidFill>
                </a:rPr>
                <a:t>Sufficient</a:t>
              </a:r>
            </a:p>
            <a:p>
              <a:pPr algn="ctr">
                <a:lnSpc>
                  <a:spcPct val="90000"/>
                </a:lnSpc>
              </a:pPr>
              <a:r>
                <a:rPr lang="en-US" sz="2000">
                  <a:solidFill>
                    <a:schemeClr val="folHlink"/>
                  </a:solidFill>
                </a:rPr>
                <a:t>Retention</a:t>
              </a:r>
            </a:p>
          </p:txBody>
        </p:sp>
        <p:sp>
          <p:nvSpPr>
            <p:cNvPr id="183306" name="Text Box 10"/>
            <p:cNvSpPr txBox="1">
              <a:spLocks noChangeArrowheads="1"/>
            </p:cNvSpPr>
            <p:nvPr/>
          </p:nvSpPr>
          <p:spPr bwMode="auto">
            <a:xfrm>
              <a:off x="1344" y="1420"/>
              <a:ext cx="1008" cy="275"/>
            </a:xfrm>
            <a:prstGeom prst="rect">
              <a:avLst/>
            </a:prstGeom>
            <a:noFill/>
            <a:ln w="9525">
              <a:noFill/>
              <a:miter lim="800000"/>
              <a:headEnd/>
              <a:tailEnd/>
            </a:ln>
            <a:effectLst/>
          </p:spPr>
          <p:txBody>
            <a:bodyPr>
              <a:spAutoFit/>
            </a:bodyPr>
            <a:lstStyle/>
            <a:p>
              <a:pPr algn="ctr">
                <a:lnSpc>
                  <a:spcPct val="70000"/>
                </a:lnSpc>
              </a:pPr>
              <a:r>
                <a:rPr lang="en-US" sz="1600" dirty="0">
                  <a:solidFill>
                    <a:schemeClr val="folHlink"/>
                  </a:solidFill>
                </a:rPr>
                <a:t>Early </a:t>
              </a:r>
            </a:p>
            <a:p>
              <a:pPr algn="ctr">
                <a:lnSpc>
                  <a:spcPct val="70000"/>
                </a:lnSpc>
              </a:pPr>
              <a:r>
                <a:rPr lang="en-US" sz="1600" dirty="0">
                  <a:solidFill>
                    <a:schemeClr val="folHlink"/>
                  </a:solidFill>
                </a:rPr>
                <a:t>Engagement</a:t>
              </a:r>
            </a:p>
          </p:txBody>
        </p:sp>
        <p:sp>
          <p:nvSpPr>
            <p:cNvPr id="183307" name="Text Box 11"/>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3308" name="Text Box 12"/>
            <p:cNvSpPr txBox="1">
              <a:spLocks noChangeArrowheads="1"/>
            </p:cNvSpPr>
            <p:nvPr/>
          </p:nvSpPr>
          <p:spPr bwMode="auto">
            <a:xfrm>
              <a:off x="4329" y="3254"/>
              <a:ext cx="1271" cy="252"/>
            </a:xfrm>
            <a:prstGeom prst="rect">
              <a:avLst/>
            </a:prstGeom>
            <a:noFill/>
            <a:ln w="9525">
              <a:noFill/>
              <a:miter lim="800000"/>
              <a:headEnd/>
              <a:tailEnd/>
            </a:ln>
            <a:effectLst/>
          </p:spPr>
          <p:txBody>
            <a:bodyPr wrap="none">
              <a:spAutoFit/>
            </a:bodyPr>
            <a:lstStyle/>
            <a:p>
              <a:r>
                <a:rPr lang="en-US" sz="2000" dirty="0" smtClean="0"/>
                <a:t>Post-treatment</a:t>
              </a:r>
              <a:endParaRPr lang="en-US" sz="2000" dirty="0"/>
            </a:p>
          </p:txBody>
        </p:sp>
        <p:sp>
          <p:nvSpPr>
            <p:cNvPr id="183309" name="Oval 13"/>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3310" name="Oval 14"/>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3311" name="Oval 15"/>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3312" name="Rectangle 16"/>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Program</a:t>
              </a:r>
            </a:p>
            <a:p>
              <a:pPr algn="ctr"/>
              <a:r>
                <a:rPr lang="en-US" sz="1800">
                  <a:solidFill>
                    <a:schemeClr val="accent2"/>
                  </a:solidFill>
                </a:rPr>
                <a:t>Participation</a:t>
              </a:r>
            </a:p>
          </p:txBody>
        </p:sp>
        <p:sp>
          <p:nvSpPr>
            <p:cNvPr id="183313" name="Rectangle 17"/>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3314" name="Rectangle 18"/>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Behavioral</a:t>
              </a:r>
            </a:p>
            <a:p>
              <a:pPr algn="ctr"/>
              <a:r>
                <a:rPr lang="en-US" sz="1800">
                  <a:solidFill>
                    <a:schemeClr val="accent2"/>
                  </a:solidFill>
                </a:rPr>
                <a:t>Change</a:t>
              </a:r>
            </a:p>
          </p:txBody>
        </p:sp>
        <p:sp>
          <p:nvSpPr>
            <p:cNvPr id="183315" name="Rectangle 19"/>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Psycho-Social</a:t>
              </a:r>
            </a:p>
            <a:p>
              <a:pPr algn="ctr"/>
              <a:r>
                <a:rPr lang="en-US" sz="1800">
                  <a:solidFill>
                    <a:schemeClr val="folHlink"/>
                  </a:solidFill>
                </a:rPr>
                <a:t>Change</a:t>
              </a:r>
            </a:p>
          </p:txBody>
        </p:sp>
        <p:sp>
          <p:nvSpPr>
            <p:cNvPr id="183316" name="Line 20"/>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3317" name="Oval 21"/>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3318" name="Oval 22"/>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19" name="Oval 23"/>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0" name="Oval 24"/>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1" name="Oval 25"/>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3322" name="Oval 26"/>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3323" name="AutoShape 27"/>
            <p:cNvCxnSpPr>
              <a:cxnSpLocks noChangeShapeType="1"/>
              <a:stCxn id="183322" idx="4"/>
              <a:endCxn id="18331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3324" name="AutoShape 28"/>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3325" name="AutoShape 29"/>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3326" name="Rectangle 30"/>
          <p:cNvSpPr>
            <a:spLocks noGrp="1" noChangeArrowheads="1"/>
          </p:cNvSpPr>
          <p:nvPr>
            <p:ph type="title"/>
          </p:nvPr>
        </p:nvSpPr>
        <p:spPr>
          <a:xfrm>
            <a:off x="-304800" y="533400"/>
            <a:ext cx="9448800" cy="1143000"/>
          </a:xfrm>
          <a:noFill/>
          <a:ln/>
        </p:spPr>
        <p:txBody>
          <a:bodyPr/>
          <a:lstStyle/>
          <a:p>
            <a:pPr algn="ctr">
              <a:lnSpc>
                <a:spcPct val="80000"/>
              </a:lnSpc>
            </a:pPr>
            <a:r>
              <a:rPr lang="en-US" b="1" dirty="0"/>
              <a:t>Contingency Management</a:t>
            </a:r>
            <a:br>
              <a:rPr lang="en-US" b="1" dirty="0"/>
            </a:br>
            <a:r>
              <a:rPr lang="en-US" sz="1600" b="1" dirty="0"/>
              <a:t/>
            </a:r>
            <a:br>
              <a:rPr lang="en-US" sz="1600" b="1" dirty="0"/>
            </a:br>
            <a:r>
              <a:rPr lang="en-US" sz="3600" b="1" dirty="0">
                <a:solidFill>
                  <a:schemeClr val="tx1"/>
                </a:solidFill>
              </a:rPr>
              <a:t>(Token Rewards)</a:t>
            </a:r>
          </a:p>
        </p:txBody>
      </p:sp>
      <p:sp>
        <p:nvSpPr>
          <p:cNvPr id="183327" name="AutoShape 31"/>
          <p:cNvSpPr>
            <a:spLocks noChangeArrowheads="1"/>
          </p:cNvSpPr>
          <p:nvPr/>
        </p:nvSpPr>
        <p:spPr bwMode="auto">
          <a:xfrm>
            <a:off x="990600" y="1295400"/>
            <a:ext cx="1066800" cy="2133600"/>
          </a:xfrm>
          <a:prstGeom prst="curvedRightArrow">
            <a:avLst>
              <a:gd name="adj1" fmla="val 17093"/>
              <a:gd name="adj2" fmla="val 58333"/>
              <a:gd name="adj3" fmla="val 48028"/>
            </a:avLst>
          </a:prstGeom>
          <a:solidFill>
            <a:srgbClr val="99FF66"/>
          </a:solidFill>
          <a:ln w="28575">
            <a:solidFill>
              <a:schemeClr val="tx1"/>
            </a:solidFill>
            <a:miter lim="800000"/>
            <a:headEnd/>
            <a:tailEnd/>
          </a:ln>
          <a:effectLst/>
        </p:spPr>
        <p:txBody>
          <a:bodyPr wrap="none" anchor="ctr"/>
          <a:lstStyle/>
          <a:p>
            <a:endParaRPr lang="en-US"/>
          </a:p>
        </p:txBody>
      </p:sp>
      <p:sp>
        <p:nvSpPr>
          <p:cNvPr id="183328" name="Text Box 32"/>
          <p:cNvSpPr txBox="1">
            <a:spLocks noChangeArrowheads="1"/>
          </p:cNvSpPr>
          <p:nvPr/>
        </p:nvSpPr>
        <p:spPr bwMode="auto">
          <a:xfrm>
            <a:off x="152400" y="5867400"/>
            <a:ext cx="8991600" cy="336550"/>
          </a:xfrm>
          <a:prstGeom prst="rect">
            <a:avLst/>
          </a:prstGeom>
          <a:noFill/>
          <a:ln w="9525">
            <a:noFill/>
            <a:miter lim="800000"/>
            <a:headEnd/>
            <a:tailEnd/>
          </a:ln>
          <a:effectLst/>
        </p:spPr>
        <p:txBody>
          <a:bodyPr>
            <a:spAutoFit/>
          </a:bodyPr>
          <a:lstStyle/>
          <a:p>
            <a:pPr algn="ctr"/>
            <a:r>
              <a:rPr lang="en-US" sz="1600" dirty="0"/>
              <a:t>Rowan-</a:t>
            </a:r>
            <a:r>
              <a:rPr lang="en-US" sz="1600" dirty="0" err="1"/>
              <a:t>Szal</a:t>
            </a:r>
            <a:r>
              <a:rPr lang="en-US" sz="1600" dirty="0"/>
              <a:t> </a:t>
            </a:r>
            <a:r>
              <a:rPr lang="en-US" sz="1400" dirty="0"/>
              <a:t>et al.,</a:t>
            </a:r>
            <a:r>
              <a:rPr lang="en-US" sz="1600" dirty="0"/>
              <a:t> 1994 (</a:t>
            </a:r>
            <a:r>
              <a:rPr lang="en-US" sz="1600" u="sng" dirty="0"/>
              <a:t>JSAT</a:t>
            </a:r>
            <a:r>
              <a:rPr lang="en-US" sz="1600" dirty="0"/>
              <a:t>); 1997 (</a:t>
            </a:r>
            <a:r>
              <a:rPr lang="en-US" sz="1600" u="sng" dirty="0"/>
              <a:t>JMA</a:t>
            </a:r>
            <a:r>
              <a:rPr lang="en-US" sz="1600" dirty="0"/>
              <a:t>); Griffith, Rowan-</a:t>
            </a:r>
            <a:r>
              <a:rPr lang="en-US" sz="1600" dirty="0" err="1"/>
              <a:t>Szal</a:t>
            </a:r>
            <a:r>
              <a:rPr lang="en-US" sz="1600" dirty="0"/>
              <a:t> </a:t>
            </a:r>
            <a:r>
              <a:rPr lang="en-US" sz="1400" dirty="0"/>
              <a:t>et al.</a:t>
            </a:r>
            <a:r>
              <a:rPr lang="en-US" sz="1600" dirty="0"/>
              <a:t>, 2000 (</a:t>
            </a:r>
            <a:r>
              <a:rPr lang="en-US" sz="1600" u="sng" dirty="0"/>
              <a:t>DAD</a:t>
            </a:r>
            <a:r>
              <a:rPr lang="en-US" sz="1600" dirty="0"/>
              <a: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3327"/>
                                        </p:tgtEl>
                                        <p:attrNameLst>
                                          <p:attrName>style.visibility</p:attrName>
                                        </p:attrNameLst>
                                      </p:cBhvr>
                                      <p:to>
                                        <p:strVal val="visible"/>
                                      </p:to>
                                    </p:set>
                                    <p:anim calcmode="lin" valueType="num">
                                      <p:cBhvr>
                                        <p:cTn id="7" dur="500" fill="hold"/>
                                        <p:tgtEl>
                                          <p:spTgt spid="183327"/>
                                        </p:tgtEl>
                                        <p:attrNameLst>
                                          <p:attrName>ppt_x</p:attrName>
                                        </p:attrNameLst>
                                      </p:cBhvr>
                                      <p:tavLst>
                                        <p:tav tm="0">
                                          <p:val>
                                            <p:strVal val="#ppt_x"/>
                                          </p:val>
                                        </p:tav>
                                        <p:tav tm="100000">
                                          <p:val>
                                            <p:strVal val="#ppt_x"/>
                                          </p:val>
                                        </p:tav>
                                      </p:tavLst>
                                    </p:anim>
                                    <p:anim calcmode="lin" valueType="num">
                                      <p:cBhvr>
                                        <p:cTn id="8" dur="500" fill="hold"/>
                                        <p:tgtEl>
                                          <p:spTgt spid="183327"/>
                                        </p:tgtEl>
                                        <p:attrNameLst>
                                          <p:attrName>ppt_y</p:attrName>
                                        </p:attrNameLst>
                                      </p:cBhvr>
                                      <p:tavLst>
                                        <p:tav tm="0">
                                          <p:val>
                                            <p:strVal val="#ppt_y-#ppt_h/2"/>
                                          </p:val>
                                        </p:tav>
                                        <p:tav tm="100000">
                                          <p:val>
                                            <p:strVal val="#ppt_y"/>
                                          </p:val>
                                        </p:tav>
                                      </p:tavLst>
                                    </p:anim>
                                    <p:anim calcmode="lin" valueType="num">
                                      <p:cBhvr>
                                        <p:cTn id="9" dur="500" fill="hold"/>
                                        <p:tgtEl>
                                          <p:spTgt spid="183327"/>
                                        </p:tgtEl>
                                        <p:attrNameLst>
                                          <p:attrName>ppt_w</p:attrName>
                                        </p:attrNameLst>
                                      </p:cBhvr>
                                      <p:tavLst>
                                        <p:tav tm="0">
                                          <p:val>
                                            <p:strVal val="#ppt_w"/>
                                          </p:val>
                                        </p:tav>
                                        <p:tav tm="100000">
                                          <p:val>
                                            <p:strVal val="#ppt_w"/>
                                          </p:val>
                                        </p:tav>
                                      </p:tavLst>
                                    </p:anim>
                                    <p:anim calcmode="lin" valueType="num">
                                      <p:cBhvr>
                                        <p:cTn id="10" dur="500" fill="hold"/>
                                        <p:tgtEl>
                                          <p:spTgt spid="18332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3300"/>
                                        </p:tgtEl>
                                        <p:attrNameLst>
                                          <p:attrName>style.visibility</p:attrName>
                                        </p:attrNameLst>
                                      </p:cBhvr>
                                      <p:to>
                                        <p:strVal val="visible"/>
                                      </p:to>
                                    </p:set>
                                    <p:animEffect transition="in" filter="dissolve">
                                      <p:cBhvr>
                                        <p:cTn id="14" dur="500"/>
                                        <p:tgtEl>
                                          <p:spTgt spid="18330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3298"/>
                                        </p:tgtEl>
                                        <p:attrNameLst>
                                          <p:attrName>style.visibility</p:attrName>
                                        </p:attrNameLst>
                                      </p:cBhvr>
                                      <p:to>
                                        <p:strVal val="visible"/>
                                      </p:to>
                                    </p:set>
                                    <p:animEffect transition="in" filter="wipe(left)">
                                      <p:cBhvr>
                                        <p:cTn id="18" dur="500"/>
                                        <p:tgtEl>
                                          <p:spTgt spid="18329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P spid="183300" grpId="0" animBg="1"/>
      <p:bldP spid="18332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Oval 2"/>
          <p:cNvSpPr>
            <a:spLocks noChangeArrowheads="1"/>
          </p:cNvSpPr>
          <p:nvPr/>
        </p:nvSpPr>
        <p:spPr bwMode="auto">
          <a:xfrm>
            <a:off x="7086600" y="1828800"/>
            <a:ext cx="1524000" cy="1371600"/>
          </a:xfrm>
          <a:prstGeom prst="ellipse">
            <a:avLst/>
          </a:prstGeom>
          <a:solidFill>
            <a:srgbClr val="90DBFF"/>
          </a:solidFill>
          <a:ln w="28575">
            <a:solidFill>
              <a:schemeClr val="tx1"/>
            </a:solidFill>
            <a:round/>
            <a:headEnd/>
            <a:tailEnd/>
          </a:ln>
          <a:effectLst/>
        </p:spPr>
        <p:txBody>
          <a:bodyPr wrap="none" anchor="ctr"/>
          <a:lstStyle/>
          <a:p>
            <a:pPr algn="ctr"/>
            <a:endParaRPr lang="en-US" sz="6000" b="1">
              <a:solidFill>
                <a:srgbClr val="90DBFF"/>
              </a:solidFill>
            </a:endParaRPr>
          </a:p>
        </p:txBody>
      </p:sp>
      <p:cxnSp>
        <p:nvCxnSpPr>
          <p:cNvPr id="185347" name="AutoShape 3"/>
          <p:cNvCxnSpPr>
            <a:cxnSpLocks noChangeShapeType="1"/>
            <a:stCxn id="185355" idx="7"/>
            <a:endCxn id="185380" idx="2"/>
          </p:cNvCxnSpPr>
          <p:nvPr/>
        </p:nvCxnSpPr>
        <p:spPr bwMode="auto">
          <a:xfrm flipV="1">
            <a:off x="6580188" y="2895600"/>
            <a:ext cx="1268412" cy="676275"/>
          </a:xfrm>
          <a:prstGeom prst="straightConnector1">
            <a:avLst/>
          </a:prstGeom>
          <a:noFill/>
          <a:ln w="76200">
            <a:solidFill>
              <a:schemeClr val="tx1"/>
            </a:solidFill>
            <a:round/>
            <a:headEnd/>
            <a:tailEnd/>
          </a:ln>
          <a:effectLst/>
        </p:spPr>
      </p:cxnSp>
      <p:cxnSp>
        <p:nvCxnSpPr>
          <p:cNvPr id="185348" name="AutoShape 4"/>
          <p:cNvCxnSpPr>
            <a:cxnSpLocks noChangeShapeType="1"/>
            <a:stCxn id="185365" idx="3"/>
            <a:endCxn id="185355" idx="4"/>
          </p:cNvCxnSpPr>
          <p:nvPr/>
        </p:nvCxnSpPr>
        <p:spPr bwMode="auto">
          <a:xfrm flipV="1">
            <a:off x="5338763" y="4483100"/>
            <a:ext cx="757237" cy="190500"/>
          </a:xfrm>
          <a:prstGeom prst="straightConnector1">
            <a:avLst/>
          </a:prstGeom>
          <a:noFill/>
          <a:ln w="76200">
            <a:solidFill>
              <a:schemeClr val="tx1"/>
            </a:solidFill>
            <a:round/>
            <a:headEnd/>
            <a:tailEnd/>
          </a:ln>
          <a:effectLst/>
        </p:spPr>
      </p:cxnSp>
      <p:sp>
        <p:nvSpPr>
          <p:cNvPr id="185349" name="Oval 5"/>
          <p:cNvSpPr>
            <a:spLocks noChangeArrowheads="1"/>
          </p:cNvSpPr>
          <p:nvPr/>
        </p:nvSpPr>
        <p:spPr bwMode="auto">
          <a:xfrm>
            <a:off x="5334000" y="3276600"/>
            <a:ext cx="1524000" cy="1371600"/>
          </a:xfrm>
          <a:prstGeom prst="ellipse">
            <a:avLst/>
          </a:prstGeom>
          <a:solidFill>
            <a:srgbClr val="90DBFF"/>
          </a:solidFill>
          <a:ln w="28575">
            <a:solidFill>
              <a:schemeClr val="tx1"/>
            </a:solidFill>
            <a:round/>
            <a:headEnd/>
            <a:tailEnd/>
          </a:ln>
          <a:effectLst/>
        </p:spPr>
        <p:txBody>
          <a:bodyPr wrap="none" anchor="ctr"/>
          <a:lstStyle/>
          <a:p>
            <a:endParaRPr lang="en-US"/>
          </a:p>
        </p:txBody>
      </p:sp>
      <p:sp>
        <p:nvSpPr>
          <p:cNvPr id="185350" name="Oval 6"/>
          <p:cNvSpPr>
            <a:spLocks noChangeArrowheads="1"/>
          </p:cNvSpPr>
          <p:nvPr/>
        </p:nvSpPr>
        <p:spPr bwMode="auto">
          <a:xfrm>
            <a:off x="3810000" y="4114800"/>
            <a:ext cx="1524000" cy="1066800"/>
          </a:xfrm>
          <a:prstGeom prst="ellipse">
            <a:avLst/>
          </a:prstGeom>
          <a:solidFill>
            <a:srgbClr val="90DBFF"/>
          </a:solidFill>
          <a:ln w="28575">
            <a:solidFill>
              <a:schemeClr val="tx1"/>
            </a:solidFill>
            <a:round/>
            <a:headEnd/>
            <a:tailEnd/>
          </a:ln>
          <a:effectLst/>
        </p:spPr>
        <p:txBody>
          <a:bodyPr wrap="none" anchor="ctr"/>
          <a:lstStyle/>
          <a:p>
            <a:endParaRPr lang="en-US"/>
          </a:p>
        </p:txBody>
      </p:sp>
      <p:grpSp>
        <p:nvGrpSpPr>
          <p:cNvPr id="2" name="Group 7"/>
          <p:cNvGrpSpPr>
            <a:grpSpLocks/>
          </p:cNvGrpSpPr>
          <p:nvPr/>
        </p:nvGrpSpPr>
        <p:grpSpPr bwMode="auto">
          <a:xfrm>
            <a:off x="381000" y="2120900"/>
            <a:ext cx="8509001" cy="3444875"/>
            <a:chOff x="240" y="1336"/>
            <a:chExt cx="5360" cy="2170"/>
          </a:xfrm>
        </p:grpSpPr>
        <p:sp>
          <p:nvSpPr>
            <p:cNvPr id="185352" name="AutoShape 8"/>
            <p:cNvSpPr>
              <a:spLocks noChangeArrowheads="1"/>
            </p:cNvSpPr>
            <p:nvPr/>
          </p:nvSpPr>
          <p:spPr bwMode="auto">
            <a:xfrm>
              <a:off x="4272" y="2296"/>
              <a:ext cx="192" cy="384"/>
            </a:xfrm>
            <a:prstGeom prst="rightArrow">
              <a:avLst>
                <a:gd name="adj1" fmla="val 55556"/>
                <a:gd name="adj2" fmla="val 48435"/>
              </a:avLst>
            </a:prstGeom>
            <a:noFill/>
            <a:ln w="3175">
              <a:solidFill>
                <a:schemeClr val="folHlink"/>
              </a:solidFill>
              <a:miter lim="800000"/>
              <a:headEnd/>
              <a:tailEnd/>
            </a:ln>
            <a:effectLst/>
          </p:spPr>
          <p:txBody>
            <a:bodyPr wrap="none" anchor="ctr"/>
            <a:lstStyle/>
            <a:p>
              <a:endParaRPr lang="en-US"/>
            </a:p>
          </p:txBody>
        </p:sp>
        <p:sp>
          <p:nvSpPr>
            <p:cNvPr id="185353" name="Rectangle 9"/>
            <p:cNvSpPr>
              <a:spLocks noChangeArrowheads="1"/>
            </p:cNvSpPr>
            <p:nvPr/>
          </p:nvSpPr>
          <p:spPr bwMode="auto">
            <a:xfrm>
              <a:off x="4464" y="2056"/>
              <a:ext cx="912" cy="1200"/>
            </a:xfrm>
            <a:prstGeom prst="rect">
              <a:avLst/>
            </a:prstGeom>
            <a:noFill/>
            <a:ln w="12700">
              <a:solidFill>
                <a:schemeClr val="folHlink"/>
              </a:solidFill>
              <a:miter lim="800000"/>
              <a:headEnd/>
              <a:tailEnd/>
            </a:ln>
            <a:effectLst/>
          </p:spPr>
          <p:txBody>
            <a:bodyPr wrap="none" anchor="ctr"/>
            <a:lstStyle/>
            <a:p>
              <a:pPr algn="ctr"/>
              <a:endParaRPr lang="en-US" sz="1800" b="1">
                <a:solidFill>
                  <a:schemeClr val="folHlink"/>
                </a:solidFill>
              </a:endParaRPr>
            </a:p>
          </p:txBody>
        </p:sp>
        <p:sp>
          <p:nvSpPr>
            <p:cNvPr id="185354" name="Rectangle 10" descr="White marble"/>
            <p:cNvSpPr>
              <a:spLocks noChangeArrowheads="1"/>
            </p:cNvSpPr>
            <p:nvPr/>
          </p:nvSpPr>
          <p:spPr bwMode="auto">
            <a:xfrm>
              <a:off x="1296" y="1336"/>
              <a:ext cx="2976" cy="2112"/>
            </a:xfrm>
            <a:prstGeom prst="rect">
              <a:avLst/>
            </a:prstGeom>
            <a:noFill/>
            <a:ln w="12700">
              <a:solidFill>
                <a:schemeClr val="folHlink"/>
              </a:solidFill>
              <a:miter lim="800000"/>
              <a:headEnd/>
              <a:tailEnd/>
            </a:ln>
            <a:effectLst/>
          </p:spPr>
          <p:txBody>
            <a:bodyPr wrap="none" anchor="ctr"/>
            <a:lstStyle/>
            <a:p>
              <a:pPr algn="ctr"/>
              <a:endParaRPr lang="en-US" b="1">
                <a:solidFill>
                  <a:schemeClr val="folHlink"/>
                </a:solidFill>
              </a:endParaRPr>
            </a:p>
          </p:txBody>
        </p:sp>
        <p:sp>
          <p:nvSpPr>
            <p:cNvPr id="185355" name="Oval 11"/>
            <p:cNvSpPr>
              <a:spLocks noChangeArrowheads="1"/>
            </p:cNvSpPr>
            <p:nvPr/>
          </p:nvSpPr>
          <p:spPr bwMode="auto">
            <a:xfrm>
              <a:off x="3408" y="2152"/>
              <a:ext cx="864" cy="672"/>
            </a:xfrm>
            <a:prstGeom prst="ellipse">
              <a:avLst/>
            </a:prstGeom>
            <a:noFill/>
            <a:ln w="12700">
              <a:solidFill>
                <a:schemeClr val="folHlink"/>
              </a:solidFill>
              <a:round/>
              <a:headEnd/>
              <a:tailEnd/>
            </a:ln>
            <a:effectLst/>
          </p:spPr>
          <p:txBody>
            <a:bodyPr wrap="none" anchor="ctr"/>
            <a:lstStyle/>
            <a:p>
              <a:pPr algn="ctr">
                <a:lnSpc>
                  <a:spcPct val="90000"/>
                </a:lnSpc>
              </a:pPr>
              <a:r>
                <a:rPr lang="en-US" sz="2000">
                  <a:solidFill>
                    <a:schemeClr val="accent2"/>
                  </a:solidFill>
                </a:rPr>
                <a:t>Sufficient</a:t>
              </a:r>
            </a:p>
            <a:p>
              <a:pPr algn="ctr">
                <a:lnSpc>
                  <a:spcPct val="90000"/>
                </a:lnSpc>
              </a:pPr>
              <a:r>
                <a:rPr lang="en-US" sz="2000">
                  <a:solidFill>
                    <a:schemeClr val="accent2"/>
                  </a:solidFill>
                </a:rPr>
                <a:t>Retention</a:t>
              </a:r>
            </a:p>
          </p:txBody>
        </p:sp>
        <p:sp>
          <p:nvSpPr>
            <p:cNvPr id="185356" name="Text Box 12"/>
            <p:cNvSpPr txBox="1">
              <a:spLocks noChangeArrowheads="1"/>
            </p:cNvSpPr>
            <p:nvPr/>
          </p:nvSpPr>
          <p:spPr bwMode="auto">
            <a:xfrm>
              <a:off x="1344" y="1420"/>
              <a:ext cx="1008"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Engagement</a:t>
              </a:r>
            </a:p>
          </p:txBody>
        </p:sp>
        <p:sp>
          <p:nvSpPr>
            <p:cNvPr id="185357" name="Text Box 13"/>
            <p:cNvSpPr txBox="1">
              <a:spLocks noChangeArrowheads="1"/>
            </p:cNvSpPr>
            <p:nvPr/>
          </p:nvSpPr>
          <p:spPr bwMode="auto">
            <a:xfrm>
              <a:off x="2448" y="1420"/>
              <a:ext cx="816" cy="300"/>
            </a:xfrm>
            <a:prstGeom prst="rect">
              <a:avLst/>
            </a:prstGeom>
            <a:noFill/>
            <a:ln w="9525">
              <a:noFill/>
              <a:miter lim="800000"/>
              <a:headEnd/>
              <a:tailEnd/>
            </a:ln>
            <a:effectLst/>
          </p:spPr>
          <p:txBody>
            <a:bodyPr>
              <a:spAutoFit/>
            </a:bodyPr>
            <a:lstStyle/>
            <a:p>
              <a:pPr algn="ctr">
                <a:lnSpc>
                  <a:spcPct val="70000"/>
                </a:lnSpc>
              </a:pPr>
              <a:r>
                <a:rPr lang="en-US" sz="1800">
                  <a:solidFill>
                    <a:schemeClr val="folHlink"/>
                  </a:solidFill>
                </a:rPr>
                <a:t>Early </a:t>
              </a:r>
            </a:p>
            <a:p>
              <a:pPr algn="ctr">
                <a:lnSpc>
                  <a:spcPct val="70000"/>
                </a:lnSpc>
              </a:pPr>
              <a:r>
                <a:rPr lang="en-US" sz="1800">
                  <a:solidFill>
                    <a:schemeClr val="folHlink"/>
                  </a:solidFill>
                </a:rPr>
                <a:t>Recovery</a:t>
              </a:r>
            </a:p>
          </p:txBody>
        </p:sp>
        <p:sp>
          <p:nvSpPr>
            <p:cNvPr id="185358" name="Text Box 14"/>
            <p:cNvSpPr txBox="1">
              <a:spLocks noChangeArrowheads="1"/>
            </p:cNvSpPr>
            <p:nvPr/>
          </p:nvSpPr>
          <p:spPr bwMode="auto">
            <a:xfrm>
              <a:off x="4329" y="3254"/>
              <a:ext cx="1271" cy="252"/>
            </a:xfrm>
            <a:prstGeom prst="rect">
              <a:avLst/>
            </a:prstGeom>
            <a:noFill/>
            <a:ln w="9525">
              <a:noFill/>
              <a:miter lim="800000"/>
              <a:headEnd/>
              <a:tailEnd/>
            </a:ln>
            <a:effectLst/>
          </p:spPr>
          <p:txBody>
            <a:bodyPr wrap="none">
              <a:spAutoFit/>
            </a:bodyPr>
            <a:lstStyle/>
            <a:p>
              <a:r>
                <a:rPr lang="en-US" sz="2000" dirty="0" smtClean="0">
                  <a:solidFill>
                    <a:schemeClr val="folHlink"/>
                  </a:solidFill>
                </a:rPr>
                <a:t>Post-treatment</a:t>
              </a:r>
              <a:endParaRPr lang="en-US" sz="2000" dirty="0">
                <a:solidFill>
                  <a:schemeClr val="folHlink"/>
                </a:solidFill>
              </a:endParaRPr>
            </a:p>
          </p:txBody>
        </p:sp>
        <p:sp>
          <p:nvSpPr>
            <p:cNvPr id="185359" name="Oval 15"/>
            <p:cNvSpPr>
              <a:spLocks noChangeArrowheads="1"/>
            </p:cNvSpPr>
            <p:nvPr/>
          </p:nvSpPr>
          <p:spPr bwMode="auto">
            <a:xfrm>
              <a:off x="4512" y="2152"/>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Drug</a:t>
              </a:r>
            </a:p>
            <a:p>
              <a:pPr algn="ctr">
                <a:lnSpc>
                  <a:spcPct val="80000"/>
                </a:lnSpc>
              </a:pPr>
              <a:r>
                <a:rPr lang="en-US" sz="1600" b="1">
                  <a:solidFill>
                    <a:schemeClr val="folHlink"/>
                  </a:solidFill>
                </a:rPr>
                <a:t>Use</a:t>
              </a:r>
            </a:p>
          </p:txBody>
        </p:sp>
        <p:sp>
          <p:nvSpPr>
            <p:cNvPr id="185360" name="Oval 16"/>
            <p:cNvSpPr>
              <a:spLocks noChangeArrowheads="1"/>
            </p:cNvSpPr>
            <p:nvPr/>
          </p:nvSpPr>
          <p:spPr bwMode="auto">
            <a:xfrm>
              <a:off x="4512" y="2488"/>
              <a:ext cx="816" cy="336"/>
            </a:xfrm>
            <a:prstGeom prst="ellipse">
              <a:avLst/>
            </a:prstGeom>
            <a:noFill/>
            <a:ln w="12700">
              <a:solidFill>
                <a:schemeClr val="folHlink"/>
              </a:solidFill>
              <a:round/>
              <a:headEnd/>
              <a:tailEnd/>
            </a:ln>
            <a:effectLst/>
          </p:spPr>
          <p:txBody>
            <a:bodyPr wrap="none" anchor="ctr"/>
            <a:lstStyle/>
            <a:p>
              <a:pPr algn="ctr"/>
              <a:r>
                <a:rPr lang="en-US" sz="1600" b="1">
                  <a:solidFill>
                    <a:schemeClr val="folHlink"/>
                  </a:solidFill>
                </a:rPr>
                <a:t>Crime</a:t>
              </a:r>
            </a:p>
          </p:txBody>
        </p:sp>
        <p:sp>
          <p:nvSpPr>
            <p:cNvPr id="185361" name="Oval 17"/>
            <p:cNvSpPr>
              <a:spLocks noChangeArrowheads="1"/>
            </p:cNvSpPr>
            <p:nvPr/>
          </p:nvSpPr>
          <p:spPr bwMode="auto">
            <a:xfrm>
              <a:off x="4512" y="2824"/>
              <a:ext cx="816" cy="336"/>
            </a:xfrm>
            <a:prstGeom prst="ellipse">
              <a:avLst/>
            </a:prstGeom>
            <a:noFill/>
            <a:ln w="12700">
              <a:solidFill>
                <a:schemeClr val="folHlink"/>
              </a:solidFill>
              <a:round/>
              <a:headEnd/>
              <a:tailEnd/>
            </a:ln>
            <a:effectLst/>
          </p:spPr>
          <p:txBody>
            <a:bodyPr wrap="none" anchor="ctr"/>
            <a:lstStyle/>
            <a:p>
              <a:pPr algn="ctr">
                <a:lnSpc>
                  <a:spcPct val="80000"/>
                </a:lnSpc>
              </a:pPr>
              <a:r>
                <a:rPr lang="en-US" sz="1600" b="1">
                  <a:solidFill>
                    <a:schemeClr val="folHlink"/>
                  </a:solidFill>
                </a:rPr>
                <a:t>Social</a:t>
              </a:r>
            </a:p>
            <a:p>
              <a:pPr algn="ctr">
                <a:lnSpc>
                  <a:spcPct val="80000"/>
                </a:lnSpc>
              </a:pPr>
              <a:r>
                <a:rPr lang="en-US" sz="1600" b="1">
                  <a:solidFill>
                    <a:schemeClr val="folHlink"/>
                  </a:solidFill>
                </a:rPr>
                <a:t>Relations</a:t>
              </a:r>
            </a:p>
          </p:txBody>
        </p:sp>
        <p:sp>
          <p:nvSpPr>
            <p:cNvPr id="185362" name="Rectangle 18"/>
            <p:cNvSpPr>
              <a:spLocks noChangeArrowheads="1"/>
            </p:cNvSpPr>
            <p:nvPr/>
          </p:nvSpPr>
          <p:spPr bwMode="auto">
            <a:xfrm>
              <a:off x="1392" y="1768"/>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Program</a:t>
              </a:r>
            </a:p>
            <a:p>
              <a:pPr algn="ctr"/>
              <a:r>
                <a:rPr lang="en-US" sz="1800">
                  <a:solidFill>
                    <a:schemeClr val="folHlink"/>
                  </a:solidFill>
                </a:rPr>
                <a:t>Participation</a:t>
              </a:r>
            </a:p>
          </p:txBody>
        </p:sp>
        <p:sp>
          <p:nvSpPr>
            <p:cNvPr id="185363" name="Rectangle 19"/>
            <p:cNvSpPr>
              <a:spLocks noChangeArrowheads="1"/>
            </p:cNvSpPr>
            <p:nvPr/>
          </p:nvSpPr>
          <p:spPr bwMode="auto">
            <a:xfrm>
              <a:off x="1392" y="2680"/>
              <a:ext cx="864"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Therapeutic</a:t>
              </a:r>
            </a:p>
            <a:p>
              <a:pPr algn="ctr"/>
              <a:r>
                <a:rPr lang="en-US" sz="1800">
                  <a:solidFill>
                    <a:schemeClr val="folHlink"/>
                  </a:solidFill>
                </a:rPr>
                <a:t>Relationship</a:t>
              </a:r>
            </a:p>
          </p:txBody>
        </p:sp>
        <p:sp>
          <p:nvSpPr>
            <p:cNvPr id="185364" name="Rectangle 20"/>
            <p:cNvSpPr>
              <a:spLocks noChangeArrowheads="1"/>
            </p:cNvSpPr>
            <p:nvPr/>
          </p:nvSpPr>
          <p:spPr bwMode="auto">
            <a:xfrm>
              <a:off x="2400" y="1768"/>
              <a:ext cx="960" cy="528"/>
            </a:xfrm>
            <a:prstGeom prst="rect">
              <a:avLst/>
            </a:prstGeom>
            <a:noFill/>
            <a:ln w="12700">
              <a:solidFill>
                <a:schemeClr val="folHlink"/>
              </a:solidFill>
              <a:miter lim="800000"/>
              <a:headEnd/>
              <a:tailEnd/>
            </a:ln>
            <a:effectLst/>
          </p:spPr>
          <p:txBody>
            <a:bodyPr wrap="none" anchor="ctr"/>
            <a:lstStyle/>
            <a:p>
              <a:pPr algn="ctr"/>
              <a:r>
                <a:rPr lang="en-US" sz="1800">
                  <a:solidFill>
                    <a:schemeClr val="folHlink"/>
                  </a:solidFill>
                </a:rPr>
                <a:t>Behavioral</a:t>
              </a:r>
            </a:p>
            <a:p>
              <a:pPr algn="ctr"/>
              <a:r>
                <a:rPr lang="en-US" sz="1800">
                  <a:solidFill>
                    <a:schemeClr val="folHlink"/>
                  </a:solidFill>
                </a:rPr>
                <a:t>Change</a:t>
              </a:r>
            </a:p>
          </p:txBody>
        </p:sp>
        <p:sp>
          <p:nvSpPr>
            <p:cNvPr id="185365" name="Rectangle 21"/>
            <p:cNvSpPr>
              <a:spLocks noChangeArrowheads="1"/>
            </p:cNvSpPr>
            <p:nvPr/>
          </p:nvSpPr>
          <p:spPr bwMode="auto">
            <a:xfrm>
              <a:off x="2400" y="2680"/>
              <a:ext cx="963" cy="528"/>
            </a:xfrm>
            <a:prstGeom prst="rect">
              <a:avLst/>
            </a:prstGeom>
            <a:noFill/>
            <a:ln w="12700">
              <a:solidFill>
                <a:schemeClr val="folHlink"/>
              </a:solidFill>
              <a:miter lim="800000"/>
              <a:headEnd/>
              <a:tailEnd/>
            </a:ln>
            <a:effectLst/>
          </p:spPr>
          <p:txBody>
            <a:bodyPr wrap="none" anchor="ctr"/>
            <a:lstStyle/>
            <a:p>
              <a:pPr algn="ctr"/>
              <a:r>
                <a:rPr lang="en-US" sz="1800">
                  <a:solidFill>
                    <a:schemeClr val="accent2"/>
                  </a:solidFill>
                </a:rPr>
                <a:t>Psycho-Social</a:t>
              </a:r>
            </a:p>
            <a:p>
              <a:pPr algn="ctr"/>
              <a:r>
                <a:rPr lang="en-US" sz="1800">
                  <a:solidFill>
                    <a:schemeClr val="accent2"/>
                  </a:solidFill>
                </a:rPr>
                <a:t>Change</a:t>
              </a:r>
            </a:p>
          </p:txBody>
        </p:sp>
        <p:sp>
          <p:nvSpPr>
            <p:cNvPr id="185366" name="Line 22"/>
            <p:cNvSpPr>
              <a:spLocks noChangeShapeType="1"/>
            </p:cNvSpPr>
            <p:nvPr/>
          </p:nvSpPr>
          <p:spPr bwMode="auto">
            <a:xfrm>
              <a:off x="1112" y="1960"/>
              <a:ext cx="184"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85367" name="Oval 23"/>
            <p:cNvSpPr>
              <a:spLocks noChangeArrowheads="1"/>
            </p:cNvSpPr>
            <p:nvPr/>
          </p:nvSpPr>
          <p:spPr bwMode="auto">
            <a:xfrm>
              <a:off x="240" y="1672"/>
              <a:ext cx="872" cy="576"/>
            </a:xfrm>
            <a:prstGeom prst="ellipse">
              <a:avLst/>
            </a:prstGeom>
            <a:noFill/>
            <a:ln w="12700">
              <a:solidFill>
                <a:schemeClr val="folHlink"/>
              </a:solidFill>
              <a:round/>
              <a:headEnd/>
              <a:tailEnd/>
            </a:ln>
            <a:effectLst/>
          </p:spPr>
          <p:txBody>
            <a:bodyPr wrap="none" anchor="ctr"/>
            <a:lstStyle/>
            <a:p>
              <a:pPr algn="ctr">
                <a:lnSpc>
                  <a:spcPct val="80000"/>
                </a:lnSpc>
              </a:pPr>
              <a:r>
                <a:rPr lang="en-US" sz="1800">
                  <a:solidFill>
                    <a:schemeClr val="folHlink"/>
                  </a:solidFill>
                </a:rPr>
                <a:t>Patient</a:t>
              </a:r>
            </a:p>
            <a:p>
              <a:pPr algn="ctr">
                <a:lnSpc>
                  <a:spcPct val="80000"/>
                </a:lnSpc>
              </a:pPr>
              <a:r>
                <a:rPr lang="en-US" sz="1800">
                  <a:solidFill>
                    <a:schemeClr val="folHlink"/>
                  </a:solidFill>
                </a:rPr>
                <a:t>Attributes</a:t>
              </a:r>
            </a:p>
            <a:p>
              <a:pPr algn="ctr">
                <a:lnSpc>
                  <a:spcPct val="80000"/>
                </a:lnSpc>
              </a:pPr>
              <a:r>
                <a:rPr lang="en-US" sz="1800">
                  <a:solidFill>
                    <a:schemeClr val="folHlink"/>
                  </a:solidFill>
                </a:rPr>
                <a:t>at Intake</a:t>
              </a:r>
              <a:endParaRPr lang="en-US" sz="2800">
                <a:solidFill>
                  <a:schemeClr val="folHlink"/>
                </a:solidFill>
              </a:endParaRPr>
            </a:p>
          </p:txBody>
        </p:sp>
        <p:sp>
          <p:nvSpPr>
            <p:cNvPr id="185368" name="Oval 24"/>
            <p:cNvSpPr>
              <a:spLocks noChangeArrowheads="1"/>
            </p:cNvSpPr>
            <p:nvPr/>
          </p:nvSpPr>
          <p:spPr bwMode="auto">
            <a:xfrm>
              <a:off x="424"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69" name="Oval 25"/>
            <p:cNvSpPr>
              <a:spLocks noChangeArrowheads="1"/>
            </p:cNvSpPr>
            <p:nvPr/>
          </p:nvSpPr>
          <p:spPr bwMode="auto">
            <a:xfrm>
              <a:off x="699" y="1336"/>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0" name="Oval 26"/>
            <p:cNvSpPr>
              <a:spLocks noChangeArrowheads="1"/>
            </p:cNvSpPr>
            <p:nvPr/>
          </p:nvSpPr>
          <p:spPr bwMode="auto">
            <a:xfrm>
              <a:off x="240"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1" name="Oval 27"/>
            <p:cNvSpPr>
              <a:spLocks noChangeArrowheads="1"/>
            </p:cNvSpPr>
            <p:nvPr/>
          </p:nvSpPr>
          <p:spPr bwMode="auto">
            <a:xfrm>
              <a:off x="883" y="1432"/>
              <a:ext cx="229" cy="144"/>
            </a:xfrm>
            <a:prstGeom prst="ellipse">
              <a:avLst/>
            </a:prstGeom>
            <a:noFill/>
            <a:ln w="12700">
              <a:solidFill>
                <a:schemeClr val="folHlink"/>
              </a:solidFill>
              <a:round/>
              <a:headEnd/>
              <a:tailEnd/>
            </a:ln>
            <a:effectLst/>
          </p:spPr>
          <p:txBody>
            <a:bodyPr wrap="none" anchor="ctr"/>
            <a:lstStyle/>
            <a:p>
              <a:endParaRPr lang="en-US"/>
            </a:p>
          </p:txBody>
        </p:sp>
        <p:sp>
          <p:nvSpPr>
            <p:cNvPr id="185372" name="Oval 28"/>
            <p:cNvSpPr>
              <a:spLocks noChangeArrowheads="1"/>
            </p:cNvSpPr>
            <p:nvPr/>
          </p:nvSpPr>
          <p:spPr bwMode="auto">
            <a:xfrm>
              <a:off x="469" y="1480"/>
              <a:ext cx="414" cy="144"/>
            </a:xfrm>
            <a:prstGeom prst="ellipse">
              <a:avLst/>
            </a:prstGeom>
            <a:noFill/>
            <a:ln w="12700">
              <a:solidFill>
                <a:schemeClr val="folHlink"/>
              </a:solidFill>
              <a:round/>
              <a:headEnd/>
              <a:tailEnd/>
            </a:ln>
            <a:effectLst/>
          </p:spPr>
          <p:txBody>
            <a:bodyPr wrap="none" anchor="ctr"/>
            <a:lstStyle/>
            <a:p>
              <a:pPr algn="ctr"/>
              <a:r>
                <a:rPr lang="en-US" sz="1400">
                  <a:solidFill>
                    <a:schemeClr val="folHlink"/>
                  </a:solidFill>
                </a:rPr>
                <a:t>Motiv</a:t>
              </a:r>
            </a:p>
          </p:txBody>
        </p:sp>
        <p:cxnSp>
          <p:nvCxnSpPr>
            <p:cNvPr id="185373" name="AutoShape 29"/>
            <p:cNvCxnSpPr>
              <a:cxnSpLocks noChangeShapeType="1"/>
              <a:stCxn id="185372" idx="4"/>
              <a:endCxn id="185367" idx="0"/>
            </p:cNvCxnSpPr>
            <p:nvPr/>
          </p:nvCxnSpPr>
          <p:spPr bwMode="auto">
            <a:xfrm>
              <a:off x="676" y="1624"/>
              <a:ext cx="0" cy="48"/>
            </a:xfrm>
            <a:prstGeom prst="straightConnector1">
              <a:avLst/>
            </a:prstGeom>
            <a:noFill/>
            <a:ln w="28575">
              <a:solidFill>
                <a:schemeClr val="folHlink"/>
              </a:solidFill>
              <a:round/>
              <a:headEnd/>
              <a:tailEnd/>
            </a:ln>
            <a:effectLst/>
          </p:spPr>
        </p:cxnSp>
        <p:sp>
          <p:nvSpPr>
            <p:cNvPr id="185374" name="AutoShape 30"/>
            <p:cNvSpPr>
              <a:spLocks noChangeArrowheads="1"/>
            </p:cNvSpPr>
            <p:nvPr/>
          </p:nvSpPr>
          <p:spPr bwMode="auto">
            <a:xfrm>
              <a:off x="1728"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sp>
          <p:nvSpPr>
            <p:cNvPr id="185375" name="AutoShape 31"/>
            <p:cNvSpPr>
              <a:spLocks noChangeArrowheads="1"/>
            </p:cNvSpPr>
            <p:nvPr/>
          </p:nvSpPr>
          <p:spPr bwMode="auto">
            <a:xfrm>
              <a:off x="2784" y="2304"/>
              <a:ext cx="192" cy="376"/>
            </a:xfrm>
            <a:prstGeom prst="upDownArrow">
              <a:avLst>
                <a:gd name="adj1" fmla="val 50000"/>
                <a:gd name="adj2" fmla="val 39167"/>
              </a:avLst>
            </a:prstGeom>
            <a:noFill/>
            <a:ln w="3175">
              <a:solidFill>
                <a:schemeClr val="folHlink"/>
              </a:solidFill>
              <a:miter lim="800000"/>
              <a:headEnd/>
              <a:tailEnd/>
            </a:ln>
            <a:effectLst/>
          </p:spPr>
          <p:txBody>
            <a:bodyPr wrap="none" anchor="ctr"/>
            <a:lstStyle/>
            <a:p>
              <a:endParaRPr lang="en-US"/>
            </a:p>
          </p:txBody>
        </p:sp>
      </p:grpSp>
      <p:sp>
        <p:nvSpPr>
          <p:cNvPr id="185376" name="Rectangle 32"/>
          <p:cNvSpPr>
            <a:spLocks noGrp="1" noChangeArrowheads="1"/>
          </p:cNvSpPr>
          <p:nvPr>
            <p:ph type="title"/>
          </p:nvPr>
        </p:nvSpPr>
        <p:spPr>
          <a:xfrm>
            <a:off x="381000" y="381000"/>
            <a:ext cx="7848600" cy="1066800"/>
          </a:xfrm>
          <a:noFill/>
          <a:ln/>
        </p:spPr>
        <p:txBody>
          <a:bodyPr/>
          <a:lstStyle/>
          <a:p>
            <a:pPr algn="ctr">
              <a:lnSpc>
                <a:spcPct val="70000"/>
              </a:lnSpc>
            </a:pPr>
            <a:r>
              <a:rPr lang="en-US" sz="4400" dirty="0"/>
              <a:t>   </a:t>
            </a:r>
            <a:r>
              <a:rPr lang="en-US" sz="2000" b="1" dirty="0"/>
              <a:t>Specialized Interventions</a:t>
            </a:r>
            <a:r>
              <a:rPr lang="en-US" sz="2000" b="1" dirty="0">
                <a:solidFill>
                  <a:srgbClr val="CCECFF"/>
                </a:solidFill>
              </a:rPr>
              <a:t/>
            </a:r>
            <a:br>
              <a:rPr lang="en-US" sz="2000" b="1" dirty="0">
                <a:solidFill>
                  <a:srgbClr val="CCECFF"/>
                </a:solidFill>
              </a:rPr>
            </a:br>
            <a:r>
              <a:rPr lang="en-US" sz="2000" b="1" dirty="0">
                <a:solidFill>
                  <a:srgbClr val="CCECFF"/>
                </a:solidFill>
              </a:rPr>
              <a:t>  </a:t>
            </a:r>
            <a:r>
              <a:rPr lang="en-US" sz="2000" b="1" dirty="0">
                <a:solidFill>
                  <a:schemeClr val="tx1"/>
                </a:solidFill>
              </a:rPr>
              <a:t>(Skills-Based Counseling Manuals)</a:t>
            </a:r>
          </a:p>
        </p:txBody>
      </p:sp>
      <p:sp>
        <p:nvSpPr>
          <p:cNvPr id="185377" name="AutoShape 33"/>
          <p:cNvSpPr>
            <a:spLocks noChangeArrowheads="1"/>
          </p:cNvSpPr>
          <p:nvPr/>
        </p:nvSpPr>
        <p:spPr bwMode="auto">
          <a:xfrm rot="-5400000" flipH="1" flipV="1">
            <a:off x="647700" y="2400300"/>
            <a:ext cx="3962400" cy="1905000"/>
          </a:xfrm>
          <a:custGeom>
            <a:avLst/>
            <a:gdLst>
              <a:gd name="G0" fmla="+- 14408 0 0"/>
              <a:gd name="G1" fmla="+- 18623 0 0"/>
              <a:gd name="G2" fmla="+- 6786 0 0"/>
              <a:gd name="G3" fmla="*/ 14408 1 2"/>
              <a:gd name="G4" fmla="+- G3 10800 0"/>
              <a:gd name="G5" fmla="+- 21600 14408 18623"/>
              <a:gd name="G6" fmla="+- 18623 6786 0"/>
              <a:gd name="G7" fmla="*/ G6 1 2"/>
              <a:gd name="G8" fmla="*/ 18623 2 1"/>
              <a:gd name="G9" fmla="+- G8 0 21600"/>
              <a:gd name="G10" fmla="*/ 21600 G0 G1"/>
              <a:gd name="G11" fmla="*/ 21600 G4 G1"/>
              <a:gd name="G12" fmla="*/ 21600 G5 G1"/>
              <a:gd name="G13" fmla="*/ 21600 G7 G1"/>
              <a:gd name="G14" fmla="*/ 18623 1 2"/>
              <a:gd name="G15" fmla="+- G5 0 G4"/>
              <a:gd name="G16" fmla="+- G0 0 G4"/>
              <a:gd name="G17" fmla="*/ G2 G15 G16"/>
              <a:gd name="T0" fmla="*/ 18004 w 21600"/>
              <a:gd name="T1" fmla="*/ 0 h 21600"/>
              <a:gd name="T2" fmla="*/ 14408 w 21600"/>
              <a:gd name="T3" fmla="*/ 6786 h 21600"/>
              <a:gd name="T4" fmla="*/ 0 w 21600"/>
              <a:gd name="T5" fmla="*/ 20882 h 21600"/>
              <a:gd name="T6" fmla="*/ 9312 w 21600"/>
              <a:gd name="T7" fmla="*/ 21600 h 21600"/>
              <a:gd name="T8" fmla="*/ 18623 w 21600"/>
              <a:gd name="T9" fmla="*/ 14736 h 21600"/>
              <a:gd name="T10" fmla="*/ 21600 w 21600"/>
              <a:gd name="T11" fmla="*/ 678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04" y="0"/>
                </a:moveTo>
                <a:lnTo>
                  <a:pt x="14408" y="6786"/>
                </a:lnTo>
                <a:lnTo>
                  <a:pt x="17385" y="6786"/>
                </a:lnTo>
                <a:lnTo>
                  <a:pt x="17385" y="20164"/>
                </a:lnTo>
                <a:lnTo>
                  <a:pt x="0" y="20164"/>
                </a:lnTo>
                <a:lnTo>
                  <a:pt x="0" y="21600"/>
                </a:lnTo>
                <a:lnTo>
                  <a:pt x="18623" y="21600"/>
                </a:lnTo>
                <a:lnTo>
                  <a:pt x="18623" y="6786"/>
                </a:lnTo>
                <a:lnTo>
                  <a:pt x="21600" y="6786"/>
                </a:lnTo>
                <a:close/>
              </a:path>
            </a:pathLst>
          </a:custGeom>
          <a:solidFill>
            <a:srgbClr val="90DBFF"/>
          </a:solidFill>
          <a:ln w="28575">
            <a:solidFill>
              <a:schemeClr val="tx1"/>
            </a:solidFill>
            <a:miter lim="800000"/>
            <a:headEnd/>
            <a:tailEnd/>
          </a:ln>
          <a:effectLst/>
        </p:spPr>
        <p:txBody>
          <a:bodyPr wrap="none" anchor="ctr"/>
          <a:lstStyle/>
          <a:p>
            <a:endParaRPr lang="en-US"/>
          </a:p>
        </p:txBody>
      </p:sp>
      <p:sp>
        <p:nvSpPr>
          <p:cNvPr id="185378" name="Text Box 34"/>
          <p:cNvSpPr txBox="1">
            <a:spLocks noChangeArrowheads="1"/>
          </p:cNvSpPr>
          <p:nvPr/>
        </p:nvSpPr>
        <p:spPr bwMode="auto">
          <a:xfrm>
            <a:off x="533400" y="5791200"/>
            <a:ext cx="8072438" cy="336550"/>
          </a:xfrm>
          <a:prstGeom prst="rect">
            <a:avLst/>
          </a:prstGeom>
          <a:noFill/>
          <a:ln w="9525">
            <a:noFill/>
            <a:miter lim="800000"/>
            <a:headEnd/>
            <a:tailEnd/>
          </a:ln>
          <a:effectLst/>
        </p:spPr>
        <p:txBody>
          <a:bodyPr>
            <a:spAutoFit/>
          </a:bodyPr>
          <a:lstStyle/>
          <a:p>
            <a:pPr algn="ctr"/>
            <a:r>
              <a:rPr lang="en-US" sz="1600" dirty="0"/>
              <a:t>Bartholomew </a:t>
            </a:r>
            <a:r>
              <a:rPr lang="en-US" sz="1400" dirty="0"/>
              <a:t>et al.,</a:t>
            </a:r>
            <a:r>
              <a:rPr lang="en-US" sz="1600" dirty="0"/>
              <a:t> 1994 (</a:t>
            </a:r>
            <a:r>
              <a:rPr lang="en-US" sz="1600" u="sng" dirty="0"/>
              <a:t>JPD</a:t>
            </a:r>
            <a:r>
              <a:rPr lang="en-US" sz="1600" dirty="0"/>
              <a:t>); 2000 (</a:t>
            </a:r>
            <a:r>
              <a:rPr lang="en-US" sz="1600" u="sng" dirty="0"/>
              <a:t>JSAT</a:t>
            </a:r>
            <a:r>
              <a:rPr lang="en-US" sz="1600" dirty="0"/>
              <a:t>); Hiller </a:t>
            </a:r>
            <a:r>
              <a:rPr lang="en-US" sz="1400" dirty="0"/>
              <a:t>et al.,</a:t>
            </a:r>
            <a:r>
              <a:rPr lang="en-US" sz="1600" dirty="0"/>
              <a:t> 1996 (</a:t>
            </a:r>
            <a:r>
              <a:rPr lang="en-US" sz="1600" u="sng" dirty="0"/>
              <a:t>SUM</a:t>
            </a:r>
            <a:r>
              <a:rPr lang="en-US" sz="1600" dirty="0"/>
              <a:t>)</a:t>
            </a:r>
          </a:p>
        </p:txBody>
      </p:sp>
      <p:cxnSp>
        <p:nvCxnSpPr>
          <p:cNvPr id="185379" name="AutoShape 35"/>
          <p:cNvCxnSpPr>
            <a:cxnSpLocks noChangeShapeType="1"/>
            <a:stCxn id="185380" idx="2"/>
          </p:cNvCxnSpPr>
          <p:nvPr/>
        </p:nvCxnSpPr>
        <p:spPr bwMode="auto">
          <a:xfrm>
            <a:off x="7848600" y="2895600"/>
            <a:ext cx="0" cy="381000"/>
          </a:xfrm>
          <a:prstGeom prst="straightConnector1">
            <a:avLst/>
          </a:prstGeom>
          <a:noFill/>
          <a:ln w="38100">
            <a:solidFill>
              <a:schemeClr val="folHlink"/>
            </a:solidFill>
            <a:round/>
            <a:headEnd/>
            <a:tailEnd type="triangle" w="med" len="med"/>
          </a:ln>
          <a:effectLst/>
        </p:spPr>
      </p:cxnSp>
      <p:sp>
        <p:nvSpPr>
          <p:cNvPr id="185380" name="Rectangle 36"/>
          <p:cNvSpPr>
            <a:spLocks noChangeArrowheads="1"/>
          </p:cNvSpPr>
          <p:nvPr/>
        </p:nvSpPr>
        <p:spPr bwMode="auto">
          <a:xfrm>
            <a:off x="7162800" y="2209800"/>
            <a:ext cx="1371600" cy="685800"/>
          </a:xfrm>
          <a:prstGeom prst="rect">
            <a:avLst/>
          </a:prstGeom>
          <a:noFill/>
          <a:ln w="9525">
            <a:solidFill>
              <a:schemeClr val="folHlink"/>
            </a:solidFill>
            <a:miter lim="800000"/>
            <a:headEnd/>
            <a:tailEnd/>
          </a:ln>
          <a:effectLst/>
        </p:spPr>
        <p:txBody>
          <a:bodyPr wrap="none" anchor="ctr"/>
          <a:lstStyle/>
          <a:p>
            <a:pPr algn="ctr">
              <a:lnSpc>
                <a:spcPct val="80000"/>
              </a:lnSpc>
            </a:pPr>
            <a:r>
              <a:rPr lang="en-US" sz="2000">
                <a:solidFill>
                  <a:schemeClr val="accent2"/>
                </a:solidFill>
              </a:rPr>
              <a:t>Supportive</a:t>
            </a:r>
          </a:p>
          <a:p>
            <a:pPr algn="ctr">
              <a:lnSpc>
                <a:spcPct val="80000"/>
              </a:lnSpc>
            </a:pPr>
            <a:r>
              <a:rPr lang="en-US" sz="2000">
                <a:solidFill>
                  <a:schemeClr val="accent2"/>
                </a:solidFill>
              </a:rPr>
              <a:t>Networks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185377"/>
                                        </p:tgtEl>
                                        <p:attrNameLst>
                                          <p:attrName>style.visibility</p:attrName>
                                        </p:attrNameLst>
                                      </p:cBhvr>
                                      <p:to>
                                        <p:strVal val="visible"/>
                                      </p:to>
                                    </p:set>
                                    <p:anim calcmode="lin" valueType="num">
                                      <p:cBhvr>
                                        <p:cTn id="7" dur="500" fill="hold"/>
                                        <p:tgtEl>
                                          <p:spTgt spid="185377"/>
                                        </p:tgtEl>
                                        <p:attrNameLst>
                                          <p:attrName>ppt_x</p:attrName>
                                        </p:attrNameLst>
                                      </p:cBhvr>
                                      <p:tavLst>
                                        <p:tav tm="0">
                                          <p:val>
                                            <p:strVal val="#ppt_x"/>
                                          </p:val>
                                        </p:tav>
                                        <p:tav tm="100000">
                                          <p:val>
                                            <p:strVal val="#ppt_x"/>
                                          </p:val>
                                        </p:tav>
                                      </p:tavLst>
                                    </p:anim>
                                    <p:anim calcmode="lin" valueType="num">
                                      <p:cBhvr>
                                        <p:cTn id="8" dur="500" fill="hold"/>
                                        <p:tgtEl>
                                          <p:spTgt spid="185377"/>
                                        </p:tgtEl>
                                        <p:attrNameLst>
                                          <p:attrName>ppt_y</p:attrName>
                                        </p:attrNameLst>
                                      </p:cBhvr>
                                      <p:tavLst>
                                        <p:tav tm="0">
                                          <p:val>
                                            <p:strVal val="#ppt_y-#ppt_h/2"/>
                                          </p:val>
                                        </p:tav>
                                        <p:tav tm="100000">
                                          <p:val>
                                            <p:strVal val="#ppt_y"/>
                                          </p:val>
                                        </p:tav>
                                      </p:tavLst>
                                    </p:anim>
                                    <p:anim calcmode="lin" valueType="num">
                                      <p:cBhvr>
                                        <p:cTn id="9" dur="500" fill="hold"/>
                                        <p:tgtEl>
                                          <p:spTgt spid="185377"/>
                                        </p:tgtEl>
                                        <p:attrNameLst>
                                          <p:attrName>ppt_w</p:attrName>
                                        </p:attrNameLst>
                                      </p:cBhvr>
                                      <p:tavLst>
                                        <p:tav tm="0">
                                          <p:val>
                                            <p:strVal val="#ppt_w"/>
                                          </p:val>
                                        </p:tav>
                                        <p:tav tm="100000">
                                          <p:val>
                                            <p:strVal val="#ppt_w"/>
                                          </p:val>
                                        </p:tav>
                                      </p:tavLst>
                                    </p:anim>
                                    <p:anim calcmode="lin" valueType="num">
                                      <p:cBhvr>
                                        <p:cTn id="10" dur="500" fill="hold"/>
                                        <p:tgtEl>
                                          <p:spTgt spid="185377"/>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185350"/>
                                        </p:tgtEl>
                                        <p:attrNameLst>
                                          <p:attrName>style.visibility</p:attrName>
                                        </p:attrNameLst>
                                      </p:cBhvr>
                                      <p:to>
                                        <p:strVal val="visible"/>
                                      </p:to>
                                    </p:set>
                                    <p:animEffect transition="in" filter="dissolve">
                                      <p:cBhvr>
                                        <p:cTn id="14" dur="500"/>
                                        <p:tgtEl>
                                          <p:spTgt spid="185350"/>
                                        </p:tgtEl>
                                      </p:cBhvr>
                                    </p:animEffect>
                                  </p:childTnLst>
                                </p:cTn>
                              </p:par>
                            </p:childTnLst>
                          </p:cTn>
                        </p:par>
                        <p:par>
                          <p:cTn id="15" fill="hold">
                            <p:stCondLst>
                              <p:cond delay="3000"/>
                            </p:stCondLst>
                            <p:childTnLst>
                              <p:par>
                                <p:cTn id="16" presetID="22" presetClass="entr" presetSubtype="8" fill="hold" nodeType="afterEffect">
                                  <p:stCondLst>
                                    <p:cond delay="500"/>
                                  </p:stCondLst>
                                  <p:childTnLst>
                                    <p:set>
                                      <p:cBhvr>
                                        <p:cTn id="17" dur="1" fill="hold">
                                          <p:stCondLst>
                                            <p:cond delay="0"/>
                                          </p:stCondLst>
                                        </p:cTn>
                                        <p:tgtEl>
                                          <p:spTgt spid="185348"/>
                                        </p:tgtEl>
                                        <p:attrNameLst>
                                          <p:attrName>style.visibility</p:attrName>
                                        </p:attrNameLst>
                                      </p:cBhvr>
                                      <p:to>
                                        <p:strVal val="visible"/>
                                      </p:to>
                                    </p:set>
                                    <p:animEffect transition="in" filter="wipe(left)">
                                      <p:cBhvr>
                                        <p:cTn id="18" dur="500"/>
                                        <p:tgtEl>
                                          <p:spTgt spid="185348"/>
                                        </p:tgtEl>
                                      </p:cBhvr>
                                    </p:animEffect>
                                  </p:childTnLst>
                                </p:cTn>
                              </p:par>
                            </p:childTnLst>
                          </p:cTn>
                        </p:par>
                        <p:par>
                          <p:cTn id="19" fill="hold">
                            <p:stCondLst>
                              <p:cond delay="4000"/>
                            </p:stCondLst>
                            <p:childTnLst>
                              <p:par>
                                <p:cTn id="20" presetID="1" presetClass="entr" presetSubtype="0" fill="hold" grpId="0" nodeType="afterEffect">
                                  <p:stCondLst>
                                    <p:cond delay="100"/>
                                  </p:stCondLst>
                                  <p:childTnLst>
                                    <p:set>
                                      <p:cBhvr>
                                        <p:cTn id="21" dur="1" fill="hold">
                                          <p:stCondLst>
                                            <p:cond delay="499"/>
                                          </p:stCondLst>
                                        </p:cTn>
                                        <p:tgtEl>
                                          <p:spTgt spid="185349"/>
                                        </p:tgtEl>
                                        <p:attrNameLst>
                                          <p:attrName>style.visibility</p:attrName>
                                        </p:attrNameLst>
                                      </p:cBhvr>
                                      <p:to>
                                        <p:strVal val="visible"/>
                                      </p:to>
                                    </p:set>
                                  </p:childTnLst>
                                </p:cTn>
                              </p:par>
                            </p:childTnLst>
                          </p:cTn>
                        </p:par>
                        <p:par>
                          <p:cTn id="22" fill="hold">
                            <p:stCondLst>
                              <p:cond delay="4600"/>
                            </p:stCondLst>
                            <p:childTnLst>
                              <p:par>
                                <p:cTn id="23" presetID="22" presetClass="entr" presetSubtype="8" fill="hold" nodeType="afterEffect">
                                  <p:stCondLst>
                                    <p:cond delay="500"/>
                                  </p:stCondLst>
                                  <p:childTnLst>
                                    <p:set>
                                      <p:cBhvr>
                                        <p:cTn id="24" dur="1" fill="hold">
                                          <p:stCondLst>
                                            <p:cond delay="0"/>
                                          </p:stCondLst>
                                        </p:cTn>
                                        <p:tgtEl>
                                          <p:spTgt spid="185347"/>
                                        </p:tgtEl>
                                        <p:attrNameLst>
                                          <p:attrName>style.visibility</p:attrName>
                                        </p:attrNameLst>
                                      </p:cBhvr>
                                      <p:to>
                                        <p:strVal val="visible"/>
                                      </p:to>
                                    </p:set>
                                    <p:animEffect transition="in" filter="wipe(left)">
                                      <p:cBhvr>
                                        <p:cTn id="25" dur="500"/>
                                        <p:tgtEl>
                                          <p:spTgt spid="185347"/>
                                        </p:tgtEl>
                                      </p:cBhvr>
                                    </p:animEffect>
                                  </p:childTnLst>
                                </p:cTn>
                              </p:par>
                            </p:childTnLst>
                          </p:cTn>
                        </p:par>
                        <p:par>
                          <p:cTn id="26" fill="hold">
                            <p:stCondLst>
                              <p:cond delay="5600"/>
                            </p:stCondLst>
                            <p:childTnLst>
                              <p:par>
                                <p:cTn id="27" presetID="1" presetClass="entr" presetSubtype="0" fill="hold" grpId="0" nodeType="afterEffect">
                                  <p:stCondLst>
                                    <p:cond delay="100"/>
                                  </p:stCondLst>
                                  <p:childTnLst>
                                    <p:set>
                                      <p:cBhvr>
                                        <p:cTn id="28" dur="1" fill="hold">
                                          <p:stCondLst>
                                            <p:cond delay="499"/>
                                          </p:stCondLst>
                                        </p:cTn>
                                        <p:tgtEl>
                                          <p:spTgt spid="185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nimBg="1" autoUpdateAnimBg="0"/>
      <p:bldP spid="185349" grpId="0" animBg="1"/>
      <p:bldP spid="185350" grpId="0" animBg="1"/>
      <p:bldP spid="18537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6781800" y="3644900"/>
            <a:ext cx="304800" cy="609600"/>
          </a:xfrm>
          <a:prstGeom prst="rightArrow">
            <a:avLst>
              <a:gd name="adj1" fmla="val 55556"/>
              <a:gd name="adj2" fmla="val 48435"/>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683" name="Rectangle 3"/>
          <p:cNvSpPr>
            <a:spLocks noChangeArrowheads="1"/>
          </p:cNvSpPr>
          <p:nvPr/>
        </p:nvSpPr>
        <p:spPr bwMode="auto">
          <a:xfrm>
            <a:off x="7086600" y="3263900"/>
            <a:ext cx="1447800" cy="1905000"/>
          </a:xfrm>
          <a:prstGeom prst="rect">
            <a:avLst/>
          </a:prstGeom>
          <a:solidFill>
            <a:srgbClr val="FFCCCC"/>
          </a:solidFill>
          <a:ln w="3175">
            <a:solidFill>
              <a:srgbClr val="808080"/>
            </a:solidFill>
            <a:miter lim="800000"/>
            <a:headEnd/>
            <a:tailEnd/>
          </a:ln>
          <a:effectLst>
            <a:outerShdw dist="71842" dir="2700000" algn="ctr" rotWithShape="0">
              <a:schemeClr val="folHlink"/>
            </a:outerShdw>
          </a:effectLst>
        </p:spPr>
        <p:txBody>
          <a:bodyPr wrap="none" anchor="ctr"/>
          <a:lstStyle/>
          <a:p>
            <a:pPr algn="ctr"/>
            <a:endParaRPr lang="en-US" sz="1800"/>
          </a:p>
        </p:txBody>
      </p:sp>
      <p:sp>
        <p:nvSpPr>
          <p:cNvPr id="199684" name="Rectangle 4" descr="White marble"/>
          <p:cNvSpPr>
            <a:spLocks noChangeArrowheads="1"/>
          </p:cNvSpPr>
          <p:nvPr/>
        </p:nvSpPr>
        <p:spPr bwMode="auto">
          <a:xfrm>
            <a:off x="2057400" y="2120900"/>
            <a:ext cx="4724400" cy="3352800"/>
          </a:xfrm>
          <a:prstGeom prst="rect">
            <a:avLst/>
          </a:prstGeom>
          <a:blipFill dpi="0" rotWithShape="0">
            <a:blip r:embed="rId3" cstate="print"/>
            <a:srcRect/>
            <a:tile tx="0" ty="0" sx="100000" sy="100000" flip="none" algn="tl"/>
          </a:blipFill>
          <a:ln w="12700">
            <a:solidFill>
              <a:srgbClr val="808080"/>
            </a:solidFill>
            <a:miter lim="800000"/>
            <a:headEnd/>
            <a:tailEnd/>
          </a:ln>
          <a:effectLst>
            <a:outerShdw dist="81320" dir="2319588" algn="ctr" rotWithShape="0">
              <a:schemeClr val="folHlink"/>
            </a:outerShdw>
          </a:effectLst>
        </p:spPr>
        <p:txBody>
          <a:bodyPr wrap="none" anchor="ctr"/>
          <a:lstStyle/>
          <a:p>
            <a:pPr algn="ctr"/>
            <a:endParaRPr lang="en-US"/>
          </a:p>
        </p:txBody>
      </p:sp>
      <p:sp>
        <p:nvSpPr>
          <p:cNvPr id="199685" name="Oval 5"/>
          <p:cNvSpPr>
            <a:spLocks noChangeArrowheads="1"/>
          </p:cNvSpPr>
          <p:nvPr/>
        </p:nvSpPr>
        <p:spPr bwMode="blackWhite">
          <a:xfrm>
            <a:off x="5410200" y="3416300"/>
            <a:ext cx="1371600" cy="1066800"/>
          </a:xfrm>
          <a:prstGeom prst="ellipse">
            <a:avLst/>
          </a:prstGeom>
          <a:gradFill rotWithShape="0">
            <a:gsLst>
              <a:gs pos="0">
                <a:srgbClr val="FF0066"/>
              </a:gs>
              <a:gs pos="100000">
                <a:srgbClr val="FF0066">
                  <a:gamma/>
                  <a:shade val="46275"/>
                  <a:invGamma/>
                </a:srgbClr>
              </a:gs>
            </a:gsLst>
            <a:path path="shape">
              <a:fillToRect l="50000" t="50000" r="50000" b="50000"/>
            </a:path>
          </a:gradFill>
          <a:ln w="12700">
            <a:solidFill>
              <a:srgbClr val="800000"/>
            </a:solidFill>
            <a:round/>
            <a:headEnd/>
            <a:tailEnd/>
          </a:ln>
          <a:effectLst>
            <a:outerShdw dist="74053" dir="3542175" algn="ctr" rotWithShape="0">
              <a:schemeClr val="folHlink"/>
            </a:outerShdw>
          </a:effectLst>
        </p:spPr>
        <p:txBody>
          <a:bodyPr wrap="none" anchor="ctr"/>
          <a:lstStyle/>
          <a:p>
            <a:pPr algn="ctr">
              <a:lnSpc>
                <a:spcPct val="90000"/>
              </a:lnSpc>
            </a:pPr>
            <a:r>
              <a:rPr lang="en-US" sz="2000" b="1">
                <a:effectLst>
                  <a:outerShdw blurRad="38100" dist="38100" dir="2700000" algn="tl">
                    <a:srgbClr val="FFFFFF"/>
                  </a:outerShdw>
                </a:effectLst>
              </a:rPr>
              <a:t>Sufficient</a:t>
            </a:r>
          </a:p>
          <a:p>
            <a:pPr algn="ctr">
              <a:lnSpc>
                <a:spcPct val="90000"/>
              </a:lnSpc>
            </a:pPr>
            <a:r>
              <a:rPr lang="en-US" sz="2000" b="1">
                <a:effectLst>
                  <a:outerShdw blurRad="38100" dist="38100" dir="2700000" algn="tl">
                    <a:srgbClr val="FFFFFF"/>
                  </a:outerShdw>
                </a:effectLst>
              </a:rPr>
              <a:t>Retention</a:t>
            </a:r>
          </a:p>
        </p:txBody>
      </p:sp>
      <p:sp>
        <p:nvSpPr>
          <p:cNvPr id="199686" name="Text Box 6"/>
          <p:cNvSpPr txBox="1">
            <a:spLocks noChangeArrowheads="1"/>
          </p:cNvSpPr>
          <p:nvPr/>
        </p:nvSpPr>
        <p:spPr bwMode="auto">
          <a:xfrm>
            <a:off x="2133600" y="2254250"/>
            <a:ext cx="16002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Engagement</a:t>
            </a:r>
          </a:p>
        </p:txBody>
      </p:sp>
      <p:sp>
        <p:nvSpPr>
          <p:cNvPr id="199687" name="Text Box 7"/>
          <p:cNvSpPr txBox="1">
            <a:spLocks noChangeArrowheads="1"/>
          </p:cNvSpPr>
          <p:nvPr/>
        </p:nvSpPr>
        <p:spPr bwMode="auto">
          <a:xfrm>
            <a:off x="3886200" y="2254250"/>
            <a:ext cx="1295400" cy="476250"/>
          </a:xfrm>
          <a:prstGeom prst="rect">
            <a:avLst/>
          </a:prstGeom>
          <a:noFill/>
          <a:ln w="9525">
            <a:noFill/>
            <a:miter lim="800000"/>
            <a:headEnd/>
            <a:tailEnd/>
          </a:ln>
          <a:effectLst/>
        </p:spPr>
        <p:txBody>
          <a:bodyPr>
            <a:spAutoFit/>
          </a:bodyPr>
          <a:lstStyle/>
          <a:p>
            <a:pPr algn="ctr">
              <a:lnSpc>
                <a:spcPct val="70000"/>
              </a:lnSpc>
            </a:pPr>
            <a:r>
              <a:rPr lang="en-US" sz="1800" b="1">
                <a:solidFill>
                  <a:schemeClr val="bg2"/>
                </a:solidFill>
                <a:effectLst>
                  <a:outerShdw blurRad="38100" dist="38100" dir="2700000" algn="tl">
                    <a:srgbClr val="C0C0C0"/>
                  </a:outerShdw>
                </a:effectLst>
              </a:rPr>
              <a:t>Early </a:t>
            </a:r>
          </a:p>
          <a:p>
            <a:pPr algn="ctr">
              <a:lnSpc>
                <a:spcPct val="70000"/>
              </a:lnSpc>
            </a:pPr>
            <a:r>
              <a:rPr lang="en-US" sz="1800" b="1">
                <a:solidFill>
                  <a:schemeClr val="bg2"/>
                </a:solidFill>
                <a:effectLst>
                  <a:outerShdw blurRad="38100" dist="38100" dir="2700000" algn="tl">
                    <a:srgbClr val="C0C0C0"/>
                  </a:outerShdw>
                </a:effectLst>
              </a:rPr>
              <a:t>Recovery</a:t>
            </a:r>
          </a:p>
        </p:txBody>
      </p:sp>
      <p:sp>
        <p:nvSpPr>
          <p:cNvPr id="199688" name="Text Box 8"/>
          <p:cNvSpPr txBox="1">
            <a:spLocks noChangeArrowheads="1"/>
          </p:cNvSpPr>
          <p:nvPr/>
        </p:nvSpPr>
        <p:spPr bwMode="auto">
          <a:xfrm>
            <a:off x="6872288" y="5165725"/>
            <a:ext cx="1810111" cy="369332"/>
          </a:xfrm>
          <a:prstGeom prst="rect">
            <a:avLst/>
          </a:prstGeom>
          <a:noFill/>
          <a:ln w="9525">
            <a:noFill/>
            <a:miter lim="800000"/>
            <a:headEnd/>
            <a:tailEnd/>
          </a:ln>
          <a:effectLst/>
        </p:spPr>
        <p:txBody>
          <a:bodyPr wrap="none">
            <a:spAutoFit/>
          </a:bodyPr>
          <a:lstStyle/>
          <a:p>
            <a:r>
              <a:rPr lang="en-US" b="1" dirty="0" smtClean="0">
                <a:effectLst>
                  <a:outerShdw blurRad="38100" dist="38100" dir="2700000" algn="tl">
                    <a:srgbClr val="C0C0C0"/>
                  </a:outerShdw>
                </a:effectLst>
              </a:rPr>
              <a:t>Post-treatment</a:t>
            </a:r>
            <a:endParaRPr lang="en-US" b="1" dirty="0">
              <a:effectLst>
                <a:outerShdw blurRad="38100" dist="38100" dir="2700000" algn="tl">
                  <a:srgbClr val="C0C0C0"/>
                </a:outerShdw>
              </a:effectLst>
            </a:endParaRPr>
          </a:p>
        </p:txBody>
      </p:sp>
      <p:sp>
        <p:nvSpPr>
          <p:cNvPr id="199689" name="Oval 9"/>
          <p:cNvSpPr>
            <a:spLocks noChangeArrowheads="1"/>
          </p:cNvSpPr>
          <p:nvPr/>
        </p:nvSpPr>
        <p:spPr bwMode="blackWhite">
          <a:xfrm>
            <a:off x="7162800" y="34163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Drug</a:t>
            </a:r>
          </a:p>
          <a:p>
            <a:pPr algn="ctr">
              <a:lnSpc>
                <a:spcPct val="80000"/>
              </a:lnSpc>
            </a:pPr>
            <a:r>
              <a:rPr lang="en-US" sz="1600" b="1">
                <a:effectLst>
                  <a:outerShdw blurRad="38100" dist="38100" dir="2700000" algn="tl">
                    <a:srgbClr val="FFFFFF"/>
                  </a:outerShdw>
                </a:effectLst>
              </a:rPr>
              <a:t>Use</a:t>
            </a:r>
          </a:p>
        </p:txBody>
      </p:sp>
      <p:sp>
        <p:nvSpPr>
          <p:cNvPr id="199690" name="Oval 10"/>
          <p:cNvSpPr>
            <a:spLocks noChangeArrowheads="1"/>
          </p:cNvSpPr>
          <p:nvPr/>
        </p:nvSpPr>
        <p:spPr bwMode="blackWhite">
          <a:xfrm>
            <a:off x="7162800" y="39497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r>
              <a:rPr lang="en-US" sz="1600" b="1">
                <a:effectLst>
                  <a:outerShdw blurRad="38100" dist="38100" dir="2700000" algn="tl">
                    <a:srgbClr val="FFFFFF"/>
                  </a:outerShdw>
                </a:effectLst>
              </a:rPr>
              <a:t>Crime</a:t>
            </a:r>
          </a:p>
        </p:txBody>
      </p:sp>
      <p:sp>
        <p:nvSpPr>
          <p:cNvPr id="199691" name="Oval 11"/>
          <p:cNvSpPr>
            <a:spLocks noChangeArrowheads="1"/>
          </p:cNvSpPr>
          <p:nvPr/>
        </p:nvSpPr>
        <p:spPr bwMode="blackWhite">
          <a:xfrm>
            <a:off x="7162800" y="4483100"/>
            <a:ext cx="1295400" cy="533400"/>
          </a:xfrm>
          <a:prstGeom prst="ellipse">
            <a:avLst/>
          </a:prstGeom>
          <a:gradFill rotWithShape="0">
            <a:gsLst>
              <a:gs pos="0">
                <a:srgbClr val="FF66CC"/>
              </a:gs>
              <a:gs pos="50000">
                <a:srgbClr val="CC0000"/>
              </a:gs>
              <a:gs pos="100000">
                <a:srgbClr val="FF66CC"/>
              </a:gs>
            </a:gsLst>
            <a:lin ang="18900000" scaled="1"/>
          </a:gradFill>
          <a:ln w="12700">
            <a:solidFill>
              <a:srgbClr val="808080"/>
            </a:solidFill>
            <a:round/>
            <a:headEnd/>
            <a:tailEnd/>
          </a:ln>
          <a:effectLst>
            <a:outerShdw dist="53882" dir="2700000" algn="ctr" rotWithShape="0">
              <a:schemeClr val="folHlink"/>
            </a:outerShdw>
          </a:effectLst>
        </p:spPr>
        <p:txBody>
          <a:bodyPr wrap="none" anchor="ctr"/>
          <a:lstStyle/>
          <a:p>
            <a:pPr algn="ctr">
              <a:lnSpc>
                <a:spcPct val="80000"/>
              </a:lnSpc>
            </a:pPr>
            <a:r>
              <a:rPr lang="en-US" sz="1600" b="1">
                <a:effectLst>
                  <a:outerShdw blurRad="38100" dist="38100" dir="2700000" algn="tl">
                    <a:srgbClr val="FFFFFF"/>
                  </a:outerShdw>
                </a:effectLst>
              </a:rPr>
              <a:t>Social</a:t>
            </a:r>
          </a:p>
          <a:p>
            <a:pPr algn="ctr">
              <a:lnSpc>
                <a:spcPct val="80000"/>
              </a:lnSpc>
            </a:pPr>
            <a:r>
              <a:rPr lang="en-US" sz="1600" b="1">
                <a:effectLst>
                  <a:outerShdw blurRad="38100" dist="38100" dir="2700000" algn="tl">
                    <a:srgbClr val="FFFFFF"/>
                  </a:outerShdw>
                </a:effectLst>
              </a:rPr>
              <a:t>Relations</a:t>
            </a:r>
          </a:p>
        </p:txBody>
      </p:sp>
      <p:sp>
        <p:nvSpPr>
          <p:cNvPr id="199692" name="Rectangle 12"/>
          <p:cNvSpPr>
            <a:spLocks noChangeArrowheads="1"/>
          </p:cNvSpPr>
          <p:nvPr/>
        </p:nvSpPr>
        <p:spPr bwMode="blackWhite">
          <a:xfrm>
            <a:off x="2209800" y="28067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Program</a:t>
            </a:r>
          </a:p>
          <a:p>
            <a:pPr algn="ctr"/>
            <a:r>
              <a:rPr lang="en-US" sz="1800" b="1">
                <a:effectLst>
                  <a:outerShdw blurRad="38100" dist="38100" dir="2700000" algn="tl">
                    <a:srgbClr val="FFFFFF"/>
                  </a:outerShdw>
                </a:effectLst>
              </a:rPr>
              <a:t>Participation</a:t>
            </a:r>
          </a:p>
        </p:txBody>
      </p:sp>
      <p:sp>
        <p:nvSpPr>
          <p:cNvPr id="199693" name="Rectangle 13"/>
          <p:cNvSpPr>
            <a:spLocks noChangeArrowheads="1"/>
          </p:cNvSpPr>
          <p:nvPr/>
        </p:nvSpPr>
        <p:spPr bwMode="blackWhite">
          <a:xfrm>
            <a:off x="2209800" y="4254500"/>
            <a:ext cx="1447800" cy="838200"/>
          </a:xfrm>
          <a:prstGeom prst="rect">
            <a:avLst/>
          </a:prstGeom>
          <a:solidFill>
            <a:srgbClr val="009999"/>
          </a:solidFill>
          <a:ln w="3175">
            <a:miter lim="800000"/>
            <a:headEnd/>
            <a:tailEnd/>
          </a:ln>
          <a:effectLst>
            <a:outerShdw dist="107763" dir="2700000" algn="ctr" rotWithShape="0">
              <a:srgbClr val="969696"/>
            </a:outerShdw>
          </a:effectLst>
          <a:scene3d>
            <a:camera prst="legacyObliqueBottomRight"/>
            <a:lightRig rig="legacyFlat3" dir="l"/>
          </a:scene3d>
          <a:sp3d extrusionH="163500" prstMaterial="legacyMatte">
            <a:bevelT w="13500" h="13500" prst="angle"/>
            <a:bevelB w="13500" h="13500" prst="angle"/>
            <a:extrusionClr>
              <a:srgbClr val="5F5F5F"/>
            </a:extrusionClr>
          </a:sp3d>
        </p:spPr>
        <p:txBody>
          <a:bodyPr wrap="none" anchor="ctr">
            <a:flatTx/>
          </a:bodyPr>
          <a:lstStyle/>
          <a:p>
            <a:pPr algn="ctr"/>
            <a:r>
              <a:rPr lang="en-US" sz="1800" b="1">
                <a:effectLst>
                  <a:outerShdw blurRad="38100" dist="38100" dir="2700000" algn="tl">
                    <a:srgbClr val="FFFFFF"/>
                  </a:outerShdw>
                </a:effectLst>
              </a:rPr>
              <a:t>Therapeutic</a:t>
            </a:r>
          </a:p>
          <a:p>
            <a:pPr algn="ctr"/>
            <a:r>
              <a:rPr lang="en-US" sz="1800" b="1">
                <a:effectLst>
                  <a:outerShdw blurRad="38100" dist="38100" dir="2700000" algn="tl">
                    <a:srgbClr val="FFFFFF"/>
                  </a:outerShdw>
                </a:effectLst>
              </a:rPr>
              <a:t>Relationship</a:t>
            </a:r>
          </a:p>
        </p:txBody>
      </p:sp>
      <p:sp>
        <p:nvSpPr>
          <p:cNvPr id="199694" name="Rectangle 14"/>
          <p:cNvSpPr>
            <a:spLocks noChangeArrowheads="1"/>
          </p:cNvSpPr>
          <p:nvPr/>
        </p:nvSpPr>
        <p:spPr bwMode="blackWhite">
          <a:xfrm>
            <a:off x="3810000" y="2806700"/>
            <a:ext cx="1524000"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Behavioral</a:t>
            </a:r>
          </a:p>
          <a:p>
            <a:pPr algn="ctr"/>
            <a:r>
              <a:rPr lang="en-US" sz="1800" b="1">
                <a:effectLst>
                  <a:outerShdw blurRad="38100" dist="38100" dir="2700000" algn="tl">
                    <a:srgbClr val="FFFFFF"/>
                  </a:outerShdw>
                </a:effectLst>
              </a:rPr>
              <a:t>Change</a:t>
            </a:r>
          </a:p>
        </p:txBody>
      </p:sp>
      <p:sp>
        <p:nvSpPr>
          <p:cNvPr id="199695" name="Rectangle 15"/>
          <p:cNvSpPr>
            <a:spLocks noChangeArrowheads="1"/>
          </p:cNvSpPr>
          <p:nvPr/>
        </p:nvSpPr>
        <p:spPr bwMode="blackWhite">
          <a:xfrm>
            <a:off x="3805238" y="4254500"/>
            <a:ext cx="1609725" cy="838200"/>
          </a:xfrm>
          <a:prstGeom prst="rect">
            <a:avLst/>
          </a:prstGeom>
          <a:solidFill>
            <a:srgbClr val="3333CC"/>
          </a:solidFill>
          <a:ln w="3175">
            <a:miter lim="800000"/>
            <a:headEnd/>
            <a:tailEnd/>
          </a:ln>
          <a:effectLst>
            <a:outerShdw dist="99190" dir="3011666" algn="ctr" rotWithShape="0">
              <a:srgbClr val="969696"/>
            </a:outerShdw>
          </a:effectLst>
          <a:scene3d>
            <a:camera prst="legacyObliqueBottomRight"/>
            <a:lightRig rig="legacyFlat3" dir="l"/>
          </a:scene3d>
          <a:sp3d extrusionH="163500" prstMaterial="legacyMatte">
            <a:bevelT w="13500" h="13500" prst="angle"/>
            <a:bevelB w="13500" h="13500" prst="angle"/>
            <a:extrusionClr>
              <a:schemeClr val="folHlink"/>
            </a:extrusionClr>
          </a:sp3d>
        </p:spPr>
        <p:txBody>
          <a:bodyPr wrap="none" anchor="ctr">
            <a:flatTx/>
          </a:bodyPr>
          <a:lstStyle/>
          <a:p>
            <a:pPr algn="ctr"/>
            <a:r>
              <a:rPr lang="en-US" sz="1800" b="1">
                <a:effectLst>
                  <a:outerShdw blurRad="38100" dist="38100" dir="2700000" algn="tl">
                    <a:srgbClr val="FFFFFF"/>
                  </a:outerShdw>
                </a:effectLst>
              </a:rPr>
              <a:t>Psycho-Social</a:t>
            </a:r>
          </a:p>
          <a:p>
            <a:pPr algn="ctr"/>
            <a:r>
              <a:rPr lang="en-US" sz="1800" b="1">
                <a:effectLst>
                  <a:outerShdw blurRad="38100" dist="38100" dir="2700000" algn="tl">
                    <a:srgbClr val="FFFFFF"/>
                  </a:outerShdw>
                </a:effectLst>
              </a:rPr>
              <a:t>Change</a:t>
            </a:r>
          </a:p>
        </p:txBody>
      </p:sp>
      <p:grpSp>
        <p:nvGrpSpPr>
          <p:cNvPr id="2" name="Group 16"/>
          <p:cNvGrpSpPr>
            <a:grpSpLocks/>
          </p:cNvGrpSpPr>
          <p:nvPr/>
        </p:nvGrpSpPr>
        <p:grpSpPr bwMode="auto">
          <a:xfrm>
            <a:off x="381000" y="2120900"/>
            <a:ext cx="1676400" cy="1447800"/>
            <a:chOff x="240" y="1344"/>
            <a:chExt cx="1104" cy="912"/>
          </a:xfrm>
        </p:grpSpPr>
        <p:sp>
          <p:nvSpPr>
            <p:cNvPr id="199697" name="Line 17"/>
            <p:cNvSpPr>
              <a:spLocks noChangeShapeType="1"/>
            </p:cNvSpPr>
            <p:nvPr/>
          </p:nvSpPr>
          <p:spPr bwMode="auto">
            <a:xfrm>
              <a:off x="1152" y="1968"/>
              <a:ext cx="192" cy="0"/>
            </a:xfrm>
            <a:prstGeom prst="line">
              <a:avLst/>
            </a:prstGeom>
            <a:noFill/>
            <a:ln w="38100">
              <a:solidFill>
                <a:schemeClr val="folHlink"/>
              </a:solidFill>
              <a:round/>
              <a:headEnd/>
              <a:tailEnd type="triangle" w="med" len="med"/>
            </a:ln>
            <a:effectLst/>
          </p:spPr>
          <p:txBody>
            <a:bodyPr wrap="none" anchor="ctr"/>
            <a:lstStyle/>
            <a:p>
              <a:endParaRPr lang="en-US"/>
            </a:p>
          </p:txBody>
        </p:sp>
        <p:grpSp>
          <p:nvGrpSpPr>
            <p:cNvPr id="3" name="Group 18"/>
            <p:cNvGrpSpPr>
              <a:grpSpLocks/>
            </p:cNvGrpSpPr>
            <p:nvPr/>
          </p:nvGrpSpPr>
          <p:grpSpPr bwMode="auto">
            <a:xfrm>
              <a:off x="240" y="1344"/>
              <a:ext cx="912" cy="912"/>
              <a:chOff x="240" y="1344"/>
              <a:chExt cx="912" cy="912"/>
            </a:xfrm>
          </p:grpSpPr>
          <p:sp>
            <p:nvSpPr>
              <p:cNvPr id="199699" name="Oval 19"/>
              <p:cNvSpPr>
                <a:spLocks noChangeArrowheads="1"/>
              </p:cNvSpPr>
              <p:nvPr/>
            </p:nvSpPr>
            <p:spPr bwMode="auto">
              <a:xfrm>
                <a:off x="240" y="1680"/>
                <a:ext cx="912" cy="576"/>
              </a:xfrm>
              <a:prstGeom prst="ellipse">
                <a:avLst/>
              </a:prstGeom>
              <a:solidFill>
                <a:srgbClr val="FFCC00"/>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Patient</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at Intake</a:t>
                </a:r>
                <a:endParaRPr lang="en-US" sz="2800" b="1">
                  <a:solidFill>
                    <a:schemeClr val="bg2"/>
                  </a:solidFill>
                  <a:effectLst>
                    <a:outerShdw blurRad="38100" dist="38100" dir="2700000" algn="tl">
                      <a:srgbClr val="000000"/>
                    </a:outerShdw>
                  </a:effectLst>
                </a:endParaRPr>
              </a:p>
            </p:txBody>
          </p:sp>
          <p:sp>
            <p:nvSpPr>
              <p:cNvPr id="199700" name="Oval 20"/>
              <p:cNvSpPr>
                <a:spLocks noChangeArrowheads="1"/>
              </p:cNvSpPr>
              <p:nvPr/>
            </p:nvSpPr>
            <p:spPr bwMode="auto">
              <a:xfrm>
                <a:off x="432"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1" name="Oval 21"/>
              <p:cNvSpPr>
                <a:spLocks noChangeArrowheads="1"/>
              </p:cNvSpPr>
              <p:nvPr/>
            </p:nvSpPr>
            <p:spPr bwMode="auto">
              <a:xfrm>
                <a:off x="720" y="1344"/>
                <a:ext cx="240" cy="144"/>
              </a:xfrm>
              <a:prstGeom prst="ellipse">
                <a:avLst/>
              </a:prstGeom>
              <a:solidFill>
                <a:srgbClr val="FFCC00"/>
              </a:solidFill>
              <a:ln w="28575">
                <a:noFill/>
                <a:round/>
                <a:headEnd/>
                <a:tailEnd/>
              </a:ln>
              <a:effectLst/>
            </p:spPr>
            <p:txBody>
              <a:bodyPr wrap="none" anchor="ctr"/>
              <a:lstStyle/>
              <a:p>
                <a:endParaRPr lang="en-US"/>
              </a:p>
            </p:txBody>
          </p:sp>
          <p:sp>
            <p:nvSpPr>
              <p:cNvPr id="199702" name="Oval 22"/>
              <p:cNvSpPr>
                <a:spLocks noChangeArrowheads="1"/>
              </p:cNvSpPr>
              <p:nvPr/>
            </p:nvSpPr>
            <p:spPr bwMode="auto">
              <a:xfrm>
                <a:off x="240"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3" name="Oval 23"/>
              <p:cNvSpPr>
                <a:spLocks noChangeArrowheads="1"/>
              </p:cNvSpPr>
              <p:nvPr/>
            </p:nvSpPr>
            <p:spPr bwMode="auto">
              <a:xfrm>
                <a:off x="912" y="1440"/>
                <a:ext cx="240" cy="144"/>
              </a:xfrm>
              <a:prstGeom prst="ellipse">
                <a:avLst/>
              </a:prstGeom>
              <a:solidFill>
                <a:srgbClr val="FFCC00"/>
              </a:solidFill>
              <a:ln w="28575">
                <a:noFill/>
                <a:round/>
                <a:headEnd/>
                <a:tailEnd/>
              </a:ln>
              <a:effectLst/>
            </p:spPr>
            <p:txBody>
              <a:bodyPr wrap="none" anchor="ctr"/>
              <a:lstStyle/>
              <a:p>
                <a:endParaRPr lang="en-US"/>
              </a:p>
            </p:txBody>
          </p:sp>
          <p:sp>
            <p:nvSpPr>
              <p:cNvPr id="199704" name="Oval 24"/>
              <p:cNvSpPr>
                <a:spLocks noChangeArrowheads="1"/>
              </p:cNvSpPr>
              <p:nvPr/>
            </p:nvSpPr>
            <p:spPr bwMode="auto">
              <a:xfrm>
                <a:off x="480" y="1488"/>
                <a:ext cx="432" cy="144"/>
              </a:xfrm>
              <a:prstGeom prst="ellipse">
                <a:avLst/>
              </a:prstGeom>
              <a:solidFill>
                <a:srgbClr val="FFCC00"/>
              </a:solidFill>
              <a:ln w="28575">
                <a:noFill/>
                <a:round/>
                <a:headEnd/>
                <a:tailEnd/>
              </a:ln>
              <a:effectLst/>
            </p:spPr>
            <p:txBody>
              <a:bodyPr wrap="none" anchor="ctr"/>
              <a:lstStyle/>
              <a:p>
                <a:pPr algn="ctr"/>
                <a:r>
                  <a:rPr lang="en-US" sz="1400">
                    <a:solidFill>
                      <a:schemeClr val="bg2"/>
                    </a:solidFill>
                    <a:effectLst>
                      <a:outerShdw blurRad="38100" dist="38100" dir="2700000" algn="tl">
                        <a:srgbClr val="000000"/>
                      </a:outerShdw>
                    </a:effectLst>
                  </a:rPr>
                  <a:t>Motiv</a:t>
                </a:r>
                <a:endParaRPr lang="en-US" sz="1400">
                  <a:solidFill>
                    <a:schemeClr val="bg2"/>
                  </a:solidFill>
                </a:endParaRPr>
              </a:p>
            </p:txBody>
          </p:sp>
          <p:cxnSp>
            <p:nvCxnSpPr>
              <p:cNvPr id="199705" name="AutoShape 25"/>
              <p:cNvCxnSpPr>
                <a:cxnSpLocks noChangeShapeType="1"/>
                <a:stCxn id="199704" idx="4"/>
                <a:endCxn id="199699" idx="0"/>
              </p:cNvCxnSpPr>
              <p:nvPr/>
            </p:nvCxnSpPr>
            <p:spPr bwMode="auto">
              <a:xfrm>
                <a:off x="696" y="1632"/>
                <a:ext cx="0" cy="48"/>
              </a:xfrm>
              <a:prstGeom prst="straightConnector1">
                <a:avLst/>
              </a:prstGeom>
              <a:noFill/>
              <a:ln w="28575">
                <a:solidFill>
                  <a:srgbClr val="FFCC00"/>
                </a:solidFill>
                <a:round/>
                <a:headEnd/>
                <a:tailEnd/>
              </a:ln>
              <a:effectLst/>
            </p:spPr>
          </p:cxnSp>
        </p:grpSp>
      </p:grpSp>
      <p:sp>
        <p:nvSpPr>
          <p:cNvPr id="199706" name="AutoShape 26"/>
          <p:cNvSpPr>
            <a:spLocks noChangeArrowheads="1"/>
          </p:cNvSpPr>
          <p:nvPr/>
        </p:nvSpPr>
        <p:spPr bwMode="auto">
          <a:xfrm>
            <a:off x="26670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7" name="AutoShape 27"/>
          <p:cNvSpPr>
            <a:spLocks noChangeArrowheads="1"/>
          </p:cNvSpPr>
          <p:nvPr/>
        </p:nvSpPr>
        <p:spPr bwMode="auto">
          <a:xfrm>
            <a:off x="2895600" y="3797300"/>
            <a:ext cx="990600" cy="304800"/>
          </a:xfrm>
          <a:prstGeom prst="rightArrow">
            <a:avLst>
              <a:gd name="adj1" fmla="val 59370"/>
              <a:gd name="adj2" fmla="val 7812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8" name="AutoShape 28"/>
          <p:cNvSpPr>
            <a:spLocks noChangeArrowheads="1"/>
          </p:cNvSpPr>
          <p:nvPr/>
        </p:nvSpPr>
        <p:spPr bwMode="auto">
          <a:xfrm>
            <a:off x="4267200" y="3492500"/>
            <a:ext cx="304800" cy="914400"/>
          </a:xfrm>
          <a:prstGeom prst="upDownArrow">
            <a:avLst>
              <a:gd name="adj1" fmla="val 50000"/>
              <a:gd name="adj2" fmla="val 60000"/>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09" name="AutoShape 29"/>
          <p:cNvSpPr>
            <a:spLocks noChangeArrowheads="1"/>
          </p:cNvSpPr>
          <p:nvPr/>
        </p:nvSpPr>
        <p:spPr bwMode="auto">
          <a:xfrm>
            <a:off x="4495800" y="3797300"/>
            <a:ext cx="990600" cy="304800"/>
          </a:xfrm>
          <a:prstGeom prst="rightArrow">
            <a:avLst>
              <a:gd name="adj1" fmla="val 59370"/>
              <a:gd name="adj2" fmla="val 72403"/>
            </a:avLst>
          </a:prstGeom>
          <a:solidFill>
            <a:schemeClr val="folHlink"/>
          </a:solidFill>
          <a:ln w="3175">
            <a:solidFill>
              <a:schemeClr val="folHlink"/>
            </a:solidFill>
            <a:miter lim="800000"/>
            <a:headEnd/>
            <a:tailEnd/>
          </a:ln>
          <a:effectLst/>
        </p:spPr>
        <p:txBody>
          <a:bodyPr wrap="none" anchor="ctr"/>
          <a:lstStyle/>
          <a:p>
            <a:endParaRPr lang="en-US"/>
          </a:p>
        </p:txBody>
      </p:sp>
      <p:sp>
        <p:nvSpPr>
          <p:cNvPr id="199710" name="Rectangle 30"/>
          <p:cNvSpPr>
            <a:spLocks noGrp="1" noChangeArrowheads="1"/>
          </p:cNvSpPr>
          <p:nvPr>
            <p:ph type="title"/>
          </p:nvPr>
        </p:nvSpPr>
        <p:spPr>
          <a:xfrm>
            <a:off x="-228600" y="304800"/>
            <a:ext cx="9144000" cy="990600"/>
          </a:xfrm>
          <a:noFill/>
          <a:ln/>
        </p:spPr>
        <p:txBody>
          <a:bodyPr/>
          <a:lstStyle/>
          <a:p>
            <a:pPr algn="ctr">
              <a:lnSpc>
                <a:spcPct val="80000"/>
              </a:lnSpc>
            </a:pPr>
            <a:r>
              <a:rPr lang="en-US" sz="3200" b="1" dirty="0"/>
              <a:t>Evidence-Based Treatment Model</a:t>
            </a:r>
          </a:p>
        </p:txBody>
      </p:sp>
      <p:sp>
        <p:nvSpPr>
          <p:cNvPr id="199711" name="Line 31"/>
          <p:cNvSpPr>
            <a:spLocks noChangeShapeType="1"/>
          </p:cNvSpPr>
          <p:nvPr/>
        </p:nvSpPr>
        <p:spPr bwMode="auto">
          <a:xfrm flipV="1">
            <a:off x="4648200" y="54864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2" name="Line 32"/>
          <p:cNvSpPr>
            <a:spLocks noChangeShapeType="1"/>
          </p:cNvSpPr>
          <p:nvPr/>
        </p:nvSpPr>
        <p:spPr bwMode="auto">
          <a:xfrm>
            <a:off x="4648200" y="1828800"/>
            <a:ext cx="0" cy="304800"/>
          </a:xfrm>
          <a:prstGeom prst="line">
            <a:avLst/>
          </a:prstGeom>
          <a:noFill/>
          <a:ln w="76200">
            <a:solidFill>
              <a:srgbClr val="6699FF"/>
            </a:solidFill>
            <a:round/>
            <a:headEnd/>
            <a:tailEnd type="triangle" w="med" len="sm"/>
          </a:ln>
          <a:effectLst/>
        </p:spPr>
        <p:txBody>
          <a:bodyPr wrap="none" anchor="ctr"/>
          <a:lstStyle/>
          <a:p>
            <a:endParaRPr lang="en-US"/>
          </a:p>
        </p:txBody>
      </p:sp>
      <p:sp>
        <p:nvSpPr>
          <p:cNvPr id="199713" name="Line 33"/>
          <p:cNvSpPr>
            <a:spLocks noChangeShapeType="1"/>
          </p:cNvSpPr>
          <p:nvPr/>
        </p:nvSpPr>
        <p:spPr bwMode="auto">
          <a:xfrm flipV="1">
            <a:off x="2971800" y="54864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4" name="Line 34"/>
          <p:cNvSpPr>
            <a:spLocks noChangeShapeType="1"/>
          </p:cNvSpPr>
          <p:nvPr/>
        </p:nvSpPr>
        <p:spPr bwMode="auto">
          <a:xfrm>
            <a:off x="2971800" y="1828800"/>
            <a:ext cx="0" cy="304800"/>
          </a:xfrm>
          <a:prstGeom prst="line">
            <a:avLst/>
          </a:prstGeom>
          <a:noFill/>
          <a:ln w="76200">
            <a:solidFill>
              <a:srgbClr val="009999"/>
            </a:solidFill>
            <a:round/>
            <a:headEnd/>
            <a:tailEnd type="triangle" w="med" len="sm"/>
          </a:ln>
          <a:effectLst/>
        </p:spPr>
        <p:txBody>
          <a:bodyPr wrap="none" anchor="ctr"/>
          <a:lstStyle/>
          <a:p>
            <a:endParaRPr lang="en-US"/>
          </a:p>
        </p:txBody>
      </p:sp>
      <p:sp>
        <p:nvSpPr>
          <p:cNvPr id="199715" name="AutoShape 35"/>
          <p:cNvSpPr>
            <a:spLocks noChangeArrowheads="1"/>
          </p:cNvSpPr>
          <p:nvPr/>
        </p:nvSpPr>
        <p:spPr bwMode="blackWhite">
          <a:xfrm>
            <a:off x="2286000" y="5791200"/>
            <a:ext cx="1371600" cy="5334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a:effectLst>
                  <a:outerShdw blurRad="38100" dist="38100" dir="2700000" algn="tl">
                    <a:srgbClr val="FFFFFF"/>
                  </a:outerShdw>
                </a:effectLst>
              </a:rPr>
              <a:t>Enhanced</a:t>
            </a:r>
          </a:p>
          <a:p>
            <a:pPr algn="ctr">
              <a:lnSpc>
                <a:spcPct val="80000"/>
              </a:lnSpc>
            </a:pPr>
            <a:r>
              <a:rPr lang="en-US" sz="1600" b="1">
                <a:effectLst>
                  <a:outerShdw blurRad="38100" dist="38100" dir="2700000" algn="tl">
                    <a:srgbClr val="FFFFFF"/>
                  </a:outerShdw>
                </a:effectLst>
              </a:rPr>
              <a:t>Counseling</a:t>
            </a:r>
          </a:p>
        </p:txBody>
      </p:sp>
      <p:sp>
        <p:nvSpPr>
          <p:cNvPr id="199716" name="AutoShape 36"/>
          <p:cNvSpPr>
            <a:spLocks noChangeArrowheads="1"/>
          </p:cNvSpPr>
          <p:nvPr/>
        </p:nvSpPr>
        <p:spPr bwMode="blackWhite">
          <a:xfrm>
            <a:off x="2286000" y="1066800"/>
            <a:ext cx="1371600" cy="762000"/>
          </a:xfrm>
          <a:prstGeom prst="roundRect">
            <a:avLst>
              <a:gd name="adj" fmla="val 16667"/>
            </a:avLst>
          </a:prstGeom>
          <a:gradFill rotWithShape="0">
            <a:gsLst>
              <a:gs pos="0">
                <a:srgbClr val="009999">
                  <a:gamma/>
                  <a:shade val="29804"/>
                  <a:invGamma/>
                </a:srgbClr>
              </a:gs>
              <a:gs pos="50000">
                <a:srgbClr val="009999"/>
              </a:gs>
              <a:gs pos="100000">
                <a:srgbClr val="009999">
                  <a:gamma/>
                  <a:shade val="29804"/>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Behavioral</a:t>
            </a:r>
          </a:p>
          <a:p>
            <a:pPr algn="ctr">
              <a:lnSpc>
                <a:spcPct val="80000"/>
              </a:lnSpc>
            </a:pPr>
            <a:r>
              <a:rPr lang="en-US" sz="1600" b="1" dirty="0">
                <a:effectLst>
                  <a:outerShdw blurRad="38100" dist="38100" dir="2700000" algn="tl">
                    <a:srgbClr val="FFFFFF"/>
                  </a:outerShdw>
                </a:effectLst>
              </a:rPr>
              <a:t>Strategies</a:t>
            </a:r>
          </a:p>
        </p:txBody>
      </p:sp>
      <p:sp>
        <p:nvSpPr>
          <p:cNvPr id="199717" name="AutoShape 37"/>
          <p:cNvSpPr>
            <a:spLocks noChangeArrowheads="1"/>
          </p:cNvSpPr>
          <p:nvPr/>
        </p:nvSpPr>
        <p:spPr bwMode="blackWhite">
          <a:xfrm>
            <a:off x="3886200" y="5791200"/>
            <a:ext cx="15240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a:effectLst>
                  <a:outerShdw blurRad="38100" dist="38100" dir="2700000" algn="tl">
                    <a:srgbClr val="FFFFFF"/>
                  </a:outerShdw>
                </a:effectLst>
              </a:rPr>
              <a:t>Social Skills</a:t>
            </a:r>
          </a:p>
          <a:p>
            <a:pPr algn="ctr">
              <a:lnSpc>
                <a:spcPct val="80000"/>
              </a:lnSpc>
            </a:pPr>
            <a:r>
              <a:rPr lang="en-US" sz="1600" b="1">
                <a:effectLst>
                  <a:outerShdw blurRad="38100" dist="38100" dir="2700000" algn="tl">
                    <a:srgbClr val="FFFFFF"/>
                  </a:outerShdw>
                </a:effectLst>
              </a:rPr>
              <a:t>Training</a:t>
            </a:r>
          </a:p>
        </p:txBody>
      </p:sp>
      <p:sp>
        <p:nvSpPr>
          <p:cNvPr id="199718" name="AutoShape 38"/>
          <p:cNvSpPr>
            <a:spLocks noChangeArrowheads="1"/>
          </p:cNvSpPr>
          <p:nvPr/>
        </p:nvSpPr>
        <p:spPr bwMode="blackWhite">
          <a:xfrm>
            <a:off x="3962400" y="1295400"/>
            <a:ext cx="1371600" cy="533400"/>
          </a:xfrm>
          <a:prstGeom prst="roundRect">
            <a:avLst>
              <a:gd name="adj" fmla="val 16667"/>
            </a:avLst>
          </a:prstGeom>
          <a:gradFill rotWithShape="0">
            <a:gsLst>
              <a:gs pos="0">
                <a:srgbClr val="3366FF">
                  <a:gamma/>
                  <a:shade val="0"/>
                  <a:invGamma/>
                </a:srgbClr>
              </a:gs>
              <a:gs pos="50000">
                <a:srgbClr val="3366FF"/>
              </a:gs>
              <a:gs pos="100000">
                <a:srgbClr val="3366FF">
                  <a:gamma/>
                  <a:shade val="0"/>
                  <a:invGamma/>
                </a:srgbClr>
              </a:gs>
            </a:gsLst>
            <a:lin ang="5400000" scaled="1"/>
          </a:gradFill>
          <a:ln w="9525">
            <a:solidFill>
              <a:schemeClr val="tx1"/>
            </a:solidFill>
            <a:round/>
            <a:headEnd/>
            <a:tailEnd/>
          </a:ln>
          <a:effectLst/>
        </p:spPr>
        <p:txBody>
          <a:bodyPr wrap="none" anchor="ctr"/>
          <a:lstStyle/>
          <a:p>
            <a:pPr algn="ctr">
              <a:lnSpc>
                <a:spcPct val="80000"/>
              </a:lnSpc>
            </a:pPr>
            <a:r>
              <a:rPr lang="en-US" sz="1600" b="1" dirty="0">
                <a:effectLst>
                  <a:outerShdw blurRad="38100" dist="38100" dir="2700000" algn="tl">
                    <a:srgbClr val="FFFFFF"/>
                  </a:outerShdw>
                </a:effectLst>
              </a:rPr>
              <a:t>Family &amp;</a:t>
            </a:r>
          </a:p>
          <a:p>
            <a:pPr algn="ctr">
              <a:lnSpc>
                <a:spcPct val="80000"/>
              </a:lnSpc>
            </a:pPr>
            <a:r>
              <a:rPr lang="en-US" sz="1600" b="1" dirty="0">
                <a:effectLst>
                  <a:outerShdw blurRad="38100" dist="38100" dir="2700000" algn="tl">
                    <a:srgbClr val="FFFFFF"/>
                  </a:outerShdw>
                </a:effectLst>
              </a:rPr>
              <a:t>Friends</a:t>
            </a:r>
          </a:p>
        </p:txBody>
      </p:sp>
      <p:cxnSp>
        <p:nvCxnSpPr>
          <p:cNvPr id="199719" name="AutoShape 39"/>
          <p:cNvCxnSpPr>
            <a:cxnSpLocks noChangeShapeType="1"/>
            <a:stCxn id="199720" idx="2"/>
          </p:cNvCxnSpPr>
          <p:nvPr/>
        </p:nvCxnSpPr>
        <p:spPr bwMode="auto">
          <a:xfrm>
            <a:off x="7848600" y="2895600"/>
            <a:ext cx="0" cy="381000"/>
          </a:xfrm>
          <a:prstGeom prst="straightConnector1">
            <a:avLst/>
          </a:prstGeom>
          <a:noFill/>
          <a:ln w="38100">
            <a:solidFill>
              <a:srgbClr val="B2B2B2"/>
            </a:solidFill>
            <a:round/>
            <a:headEnd/>
            <a:tailEnd type="triangle" w="med" len="med"/>
          </a:ln>
          <a:effectLst/>
        </p:spPr>
      </p:cxnSp>
      <p:sp>
        <p:nvSpPr>
          <p:cNvPr id="199720" name="Rectangle 40"/>
          <p:cNvSpPr>
            <a:spLocks noChangeArrowheads="1"/>
          </p:cNvSpPr>
          <p:nvPr/>
        </p:nvSpPr>
        <p:spPr bwMode="auto">
          <a:xfrm>
            <a:off x="7162800" y="2209800"/>
            <a:ext cx="1371600" cy="685800"/>
          </a:xfrm>
          <a:prstGeom prst="rect">
            <a:avLst/>
          </a:prstGeom>
          <a:gradFill rotWithShape="0">
            <a:gsLst>
              <a:gs pos="0">
                <a:srgbClr val="99CCFF"/>
              </a:gs>
              <a:gs pos="50000">
                <a:srgbClr val="FFFFCC"/>
              </a:gs>
              <a:gs pos="100000">
                <a:srgbClr val="99CCFF"/>
              </a:gs>
            </a:gsLst>
            <a:lin ang="18900000" scaled="1"/>
          </a:gradFill>
          <a:ln w="9525">
            <a:solidFill>
              <a:schemeClr val="bg2"/>
            </a:solidFill>
            <a:miter lim="800000"/>
            <a:headEnd/>
            <a:tailEnd/>
          </a:ln>
          <a:effectLst>
            <a:outerShdw dist="63500" dir="3187806" algn="ctr" rotWithShape="0">
              <a:schemeClr val="folHlink"/>
            </a:outerShdw>
          </a:effectLst>
        </p:spPr>
        <p:txBody>
          <a:bodyPr wrap="none" anchor="ctr"/>
          <a:lstStyle/>
          <a:p>
            <a:pPr algn="ctr">
              <a:lnSpc>
                <a:spcPct val="80000"/>
              </a:lnSpc>
            </a:pPr>
            <a:r>
              <a:rPr lang="en-US" sz="2000">
                <a:solidFill>
                  <a:schemeClr val="bg2"/>
                </a:solidFill>
                <a:effectLst>
                  <a:outerShdw blurRad="38100" dist="38100" dir="2700000" algn="tl">
                    <a:srgbClr val="000000"/>
                  </a:outerShdw>
                </a:effectLst>
              </a:rPr>
              <a:t>Supportive</a:t>
            </a:r>
          </a:p>
          <a:p>
            <a:pPr algn="ctr">
              <a:lnSpc>
                <a:spcPct val="80000"/>
              </a:lnSpc>
            </a:pPr>
            <a:r>
              <a:rPr lang="en-US" sz="2000">
                <a:solidFill>
                  <a:schemeClr val="bg2"/>
                </a:solidFill>
                <a:effectLst>
                  <a:outerShdw blurRad="38100" dist="38100" dir="2700000" algn="tl">
                    <a:srgbClr val="000000"/>
                  </a:outerShdw>
                </a:effectLst>
              </a:rPr>
              <a:t>Networks</a:t>
            </a:r>
          </a:p>
        </p:txBody>
      </p:sp>
      <p:sp>
        <p:nvSpPr>
          <p:cNvPr id="199721" name="Line 41"/>
          <p:cNvSpPr>
            <a:spLocks noChangeShapeType="1"/>
          </p:cNvSpPr>
          <p:nvPr/>
        </p:nvSpPr>
        <p:spPr bwMode="auto">
          <a:xfrm>
            <a:off x="1143000" y="1828800"/>
            <a:ext cx="0" cy="304800"/>
          </a:xfrm>
          <a:prstGeom prst="line">
            <a:avLst/>
          </a:prstGeom>
          <a:noFill/>
          <a:ln w="76200">
            <a:solidFill>
              <a:srgbClr val="FF9999"/>
            </a:solidFill>
            <a:round/>
            <a:headEnd/>
            <a:tailEnd type="triangle" w="med" len="sm"/>
          </a:ln>
          <a:effectLst/>
        </p:spPr>
        <p:txBody>
          <a:bodyPr wrap="none" anchor="ctr"/>
          <a:lstStyle/>
          <a:p>
            <a:endParaRPr lang="en-US"/>
          </a:p>
        </p:txBody>
      </p:sp>
      <p:sp>
        <p:nvSpPr>
          <p:cNvPr id="199722" name="AutoShape 42"/>
          <p:cNvSpPr>
            <a:spLocks noChangeArrowheads="1"/>
          </p:cNvSpPr>
          <p:nvPr/>
        </p:nvSpPr>
        <p:spPr bwMode="blackWhite">
          <a:xfrm>
            <a:off x="533400" y="1295400"/>
            <a:ext cx="1219200" cy="533400"/>
          </a:xfrm>
          <a:prstGeom prst="roundRect">
            <a:avLst>
              <a:gd name="adj" fmla="val 16667"/>
            </a:avLst>
          </a:prstGeom>
          <a:gradFill rotWithShape="0">
            <a:gsLst>
              <a:gs pos="0">
                <a:srgbClr val="FF9999">
                  <a:gamma/>
                  <a:shade val="6275"/>
                  <a:invGamma/>
                </a:srgbClr>
              </a:gs>
              <a:gs pos="50000">
                <a:srgbClr val="FF9999"/>
              </a:gs>
              <a:gs pos="100000">
                <a:srgbClr val="FF9999">
                  <a:gamma/>
                  <a:shade val="6275"/>
                  <a:invGamma/>
                </a:srgbClr>
              </a:gs>
            </a:gsLst>
            <a:lin ang="5400000" scaled="1"/>
          </a:gradFill>
          <a:ln w="9525">
            <a:solidFill>
              <a:schemeClr val="tx1"/>
            </a:solidFill>
            <a:round/>
            <a:headEnd/>
            <a:tailEnd/>
          </a:ln>
          <a:effectLst/>
        </p:spPr>
        <p:txBody>
          <a:bodyPr wrap="none" anchor="ctr"/>
          <a:lstStyle/>
          <a:p>
            <a:pPr algn="ctr">
              <a:lnSpc>
                <a:spcPct val="70000"/>
              </a:lnSpc>
            </a:pPr>
            <a:r>
              <a:rPr lang="en-US" sz="1800" b="1">
                <a:effectLst>
                  <a:outerShdw blurRad="38100" dist="38100" dir="2700000" algn="tl">
                    <a:srgbClr val="FFFFFF"/>
                  </a:outerShdw>
                </a:effectLst>
              </a:rPr>
              <a:t>Induction</a:t>
            </a:r>
          </a:p>
        </p:txBody>
      </p:sp>
      <p:sp>
        <p:nvSpPr>
          <p:cNvPr id="199723" name="AutoShape 43"/>
          <p:cNvSpPr>
            <a:spLocks noChangeArrowheads="1"/>
          </p:cNvSpPr>
          <p:nvPr/>
        </p:nvSpPr>
        <p:spPr bwMode="blackWhite">
          <a:xfrm>
            <a:off x="5638800" y="12954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a:effectLst>
                  <a:outerShdw blurRad="38100" dist="38100" dir="2700000" algn="tl">
                    <a:srgbClr val="FFFFFF"/>
                  </a:outerShdw>
                </a:effectLst>
              </a:rPr>
              <a:t>Personal Health Services</a:t>
            </a:r>
          </a:p>
        </p:txBody>
      </p:sp>
      <p:sp>
        <p:nvSpPr>
          <p:cNvPr id="199724" name="AutoShape 44"/>
          <p:cNvSpPr>
            <a:spLocks noChangeArrowheads="1"/>
          </p:cNvSpPr>
          <p:nvPr/>
        </p:nvSpPr>
        <p:spPr bwMode="blackWhite">
          <a:xfrm>
            <a:off x="5638800" y="5791200"/>
            <a:ext cx="2971800" cy="533400"/>
          </a:xfrm>
          <a:prstGeom prst="roundRect">
            <a:avLst>
              <a:gd name="adj" fmla="val 16667"/>
            </a:avLst>
          </a:prstGeom>
          <a:gradFill rotWithShape="0">
            <a:gsLst>
              <a:gs pos="0">
                <a:srgbClr val="CC6600"/>
              </a:gs>
              <a:gs pos="50000">
                <a:srgbClr val="CC6600">
                  <a:gamma/>
                  <a:shade val="45882"/>
                  <a:invGamma/>
                </a:srgbClr>
              </a:gs>
              <a:gs pos="100000">
                <a:srgbClr val="CC6600"/>
              </a:gs>
            </a:gsLst>
            <a:lin ang="5400000" scaled="1"/>
          </a:gradFill>
          <a:ln w="9525">
            <a:solidFill>
              <a:schemeClr val="tx1"/>
            </a:solidFill>
            <a:round/>
            <a:headEnd/>
            <a:tailEnd/>
          </a:ln>
          <a:effectLst/>
        </p:spPr>
        <p:txBody>
          <a:bodyPr wrap="none" anchor="ctr"/>
          <a:lstStyle/>
          <a:p>
            <a:pPr algn="ctr"/>
            <a:r>
              <a:rPr lang="en-US" sz="2000" dirty="0">
                <a:effectLst>
                  <a:outerShdw blurRad="38100" dist="38100" dir="2700000" algn="tl">
                    <a:srgbClr val="FFFFFF"/>
                  </a:outerShdw>
                </a:effectLst>
              </a:rPr>
              <a:t>Social Support Services</a:t>
            </a:r>
          </a:p>
        </p:txBody>
      </p:sp>
      <p:grpSp>
        <p:nvGrpSpPr>
          <p:cNvPr id="4" name="Group 45"/>
          <p:cNvGrpSpPr>
            <a:grpSpLocks/>
          </p:cNvGrpSpPr>
          <p:nvPr/>
        </p:nvGrpSpPr>
        <p:grpSpPr bwMode="auto">
          <a:xfrm>
            <a:off x="304800" y="3810000"/>
            <a:ext cx="1828800" cy="1676400"/>
            <a:chOff x="192" y="2400"/>
            <a:chExt cx="1152" cy="1056"/>
          </a:xfrm>
        </p:grpSpPr>
        <p:sp>
          <p:nvSpPr>
            <p:cNvPr id="199726" name="Rectangle 46"/>
            <p:cNvSpPr>
              <a:spLocks noChangeArrowheads="1"/>
            </p:cNvSpPr>
            <p:nvPr/>
          </p:nvSpPr>
          <p:spPr bwMode="auto">
            <a:xfrm>
              <a:off x="192" y="2400"/>
              <a:ext cx="1008" cy="1056"/>
            </a:xfrm>
            <a:prstGeom prst="rect">
              <a:avLst/>
            </a:prstGeom>
            <a:solidFill>
              <a:srgbClr val="FFCC99"/>
            </a:solidFill>
            <a:ln w="3175">
              <a:solidFill>
                <a:schemeClr val="bg2"/>
              </a:solidFill>
              <a:miter lim="800000"/>
              <a:headEnd/>
              <a:tailEnd/>
            </a:ln>
            <a:effectLst>
              <a:outerShdw dist="71842" dir="2700000" algn="ctr" rotWithShape="0">
                <a:schemeClr val="folHlink"/>
              </a:outerShdw>
            </a:effectLst>
          </p:spPr>
          <p:txBody>
            <a:bodyPr wrap="none" anchor="ctr"/>
            <a:lstStyle/>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endParaRPr lang="en-US" sz="1700" b="1">
                <a:solidFill>
                  <a:schemeClr val="bg2"/>
                </a:solidFill>
                <a:effectLst>
                  <a:outerShdw blurRad="38100" dist="38100" dir="2700000" algn="tl">
                    <a:srgbClr val="000000"/>
                  </a:outerShdw>
                </a:effectLst>
              </a:endParaRPr>
            </a:p>
            <a:p>
              <a:pPr algn="ctr">
                <a:lnSpc>
                  <a:spcPct val="90000"/>
                </a:lnSpc>
              </a:pPr>
              <a:r>
                <a:rPr lang="en-US" sz="1700" b="1">
                  <a:solidFill>
                    <a:schemeClr val="bg2"/>
                  </a:solidFill>
                  <a:effectLst>
                    <a:outerShdw blurRad="38100" dist="38100" dir="2700000" algn="tl">
                      <a:srgbClr val="000000"/>
                    </a:outerShdw>
                  </a:effectLst>
                </a:rPr>
                <a:t>Program</a:t>
              </a:r>
            </a:p>
            <a:p>
              <a:pPr algn="ctr">
                <a:lnSpc>
                  <a:spcPct val="90000"/>
                </a:lnSpc>
              </a:pPr>
              <a:r>
                <a:rPr lang="en-US" sz="1700" b="1">
                  <a:solidFill>
                    <a:schemeClr val="bg2"/>
                  </a:solidFill>
                  <a:effectLst>
                    <a:outerShdw blurRad="38100" dist="38100" dir="2700000" algn="tl">
                      <a:srgbClr val="000000"/>
                    </a:outerShdw>
                  </a:effectLst>
                </a:rPr>
                <a:t>Characteristics</a:t>
              </a:r>
            </a:p>
          </p:txBody>
        </p:sp>
        <p:sp>
          <p:nvSpPr>
            <p:cNvPr id="199727" name="Line 47"/>
            <p:cNvSpPr>
              <a:spLocks noChangeShapeType="1"/>
            </p:cNvSpPr>
            <p:nvPr/>
          </p:nvSpPr>
          <p:spPr bwMode="auto">
            <a:xfrm>
              <a:off x="1152" y="2784"/>
              <a:ext cx="192" cy="0"/>
            </a:xfrm>
            <a:prstGeom prst="line">
              <a:avLst/>
            </a:prstGeom>
            <a:noFill/>
            <a:ln w="38100">
              <a:solidFill>
                <a:schemeClr val="folHlink"/>
              </a:solidFill>
              <a:round/>
              <a:headEnd/>
              <a:tailEnd type="triangle" w="med" len="med"/>
            </a:ln>
            <a:effectLst/>
          </p:spPr>
          <p:txBody>
            <a:bodyPr wrap="none" anchor="ctr"/>
            <a:lstStyle/>
            <a:p>
              <a:endParaRPr lang="en-US"/>
            </a:p>
          </p:txBody>
        </p:sp>
        <p:sp>
          <p:nvSpPr>
            <p:cNvPr id="199728" name="Oval 48"/>
            <p:cNvSpPr>
              <a:spLocks noChangeArrowheads="1"/>
            </p:cNvSpPr>
            <p:nvPr/>
          </p:nvSpPr>
          <p:spPr bwMode="auto">
            <a:xfrm>
              <a:off x="240" y="2496"/>
              <a:ext cx="912" cy="576"/>
            </a:xfrm>
            <a:prstGeom prst="ellipse">
              <a:avLst/>
            </a:prstGeom>
            <a:solidFill>
              <a:srgbClr val="99CCFF"/>
            </a:solidFill>
            <a:ln w="9525">
              <a:solidFill>
                <a:schemeClr val="bg2"/>
              </a:solidFill>
              <a:round/>
              <a:headEnd/>
              <a:tailEnd/>
            </a:ln>
            <a:effectLst>
              <a:outerShdw dist="35921" dir="2700000" algn="ctr" rotWithShape="0">
                <a:schemeClr val="folHlink"/>
              </a:outerShdw>
            </a:effectLst>
          </p:spPr>
          <p:txBody>
            <a:bodyPr wrap="none" anchor="ctr"/>
            <a:lstStyle/>
            <a:p>
              <a:pPr algn="ctr">
                <a:lnSpc>
                  <a:spcPct val="80000"/>
                </a:lnSpc>
              </a:pPr>
              <a:r>
                <a:rPr lang="en-US" sz="1800" b="1">
                  <a:solidFill>
                    <a:schemeClr val="bg2"/>
                  </a:solidFill>
                  <a:effectLst>
                    <a:outerShdw blurRad="38100" dist="38100" dir="2700000" algn="tl">
                      <a:srgbClr val="000000"/>
                    </a:outerShdw>
                  </a:effectLst>
                </a:rPr>
                <a:t>Staff</a:t>
              </a:r>
            </a:p>
            <a:p>
              <a:pPr algn="ctr">
                <a:lnSpc>
                  <a:spcPct val="80000"/>
                </a:lnSpc>
              </a:pPr>
              <a:r>
                <a:rPr lang="en-US" sz="1800" b="1">
                  <a:solidFill>
                    <a:schemeClr val="bg2"/>
                  </a:solidFill>
                  <a:effectLst>
                    <a:outerShdw blurRad="38100" dist="38100" dir="2700000" algn="tl">
                      <a:srgbClr val="000000"/>
                    </a:outerShdw>
                  </a:effectLst>
                </a:rPr>
                <a:t>Attributes</a:t>
              </a:r>
            </a:p>
            <a:p>
              <a:pPr algn="ctr">
                <a:lnSpc>
                  <a:spcPct val="80000"/>
                </a:lnSpc>
              </a:pPr>
              <a:r>
                <a:rPr lang="en-US" sz="1800" b="1">
                  <a:solidFill>
                    <a:schemeClr val="bg2"/>
                  </a:solidFill>
                  <a:effectLst>
                    <a:outerShdw blurRad="38100" dist="38100" dir="2700000" algn="tl">
                      <a:srgbClr val="000000"/>
                    </a:outerShdw>
                  </a:effectLst>
                </a:rPr>
                <a:t>&amp; Skills</a:t>
              </a:r>
            </a:p>
          </p:txBody>
        </p:sp>
      </p:grpSp>
      <p:sp>
        <p:nvSpPr>
          <p:cNvPr id="199729" name="Oval 49"/>
          <p:cNvSpPr>
            <a:spLocks noChangeArrowheads="1"/>
          </p:cNvSpPr>
          <p:nvPr/>
        </p:nvSpPr>
        <p:spPr bwMode="auto">
          <a:xfrm>
            <a:off x="152400" y="2057400"/>
            <a:ext cx="1905000" cy="3657600"/>
          </a:xfrm>
          <a:prstGeom prst="ellipse">
            <a:avLst/>
          </a:prstGeom>
          <a:noFill/>
          <a:ln w="57150">
            <a:solidFill>
              <a:srgbClr val="FF0000"/>
            </a:solidFill>
            <a:round/>
            <a:headEnd/>
            <a:tailEnd/>
          </a:ln>
          <a:effectLst/>
        </p:spPr>
        <p:txBody>
          <a:bodyPr wrap="none" anchor="ctr"/>
          <a:lstStyle/>
          <a:p>
            <a:endParaRPr lang="en-US"/>
          </a:p>
        </p:txBody>
      </p:sp>
      <p:sp>
        <p:nvSpPr>
          <p:cNvPr id="199730" name="Oval 50"/>
          <p:cNvSpPr>
            <a:spLocks noChangeArrowheads="1"/>
          </p:cNvSpPr>
          <p:nvPr/>
        </p:nvSpPr>
        <p:spPr bwMode="auto">
          <a:xfrm>
            <a:off x="2057400" y="2057400"/>
            <a:ext cx="1752600" cy="3657600"/>
          </a:xfrm>
          <a:prstGeom prst="ellipse">
            <a:avLst/>
          </a:prstGeom>
          <a:noFill/>
          <a:ln w="57150">
            <a:solidFill>
              <a:srgbClr val="FF0000"/>
            </a:solidFill>
            <a:round/>
            <a:headEnd/>
            <a:tailEnd/>
          </a:ln>
          <a:effectLst/>
        </p:spPr>
        <p:txBody>
          <a:bodyPr wrap="none" anchor="ctr"/>
          <a:lstStyle/>
          <a:p>
            <a:endParaRPr lang="en-US"/>
          </a:p>
        </p:txBody>
      </p:sp>
      <p:sp>
        <p:nvSpPr>
          <p:cNvPr id="199731" name="Oval 51"/>
          <p:cNvSpPr>
            <a:spLocks noChangeArrowheads="1"/>
          </p:cNvSpPr>
          <p:nvPr/>
        </p:nvSpPr>
        <p:spPr bwMode="auto">
          <a:xfrm>
            <a:off x="3733800" y="2057400"/>
            <a:ext cx="1676400" cy="3657600"/>
          </a:xfrm>
          <a:prstGeom prst="ellipse">
            <a:avLst/>
          </a:prstGeom>
          <a:noFill/>
          <a:ln w="57150">
            <a:solidFill>
              <a:srgbClr val="FF0000"/>
            </a:solidFill>
            <a:round/>
            <a:headEnd/>
            <a:tailEnd/>
          </a:ln>
          <a:effectLst/>
        </p:spPr>
        <p:txBody>
          <a:bodyPr wrap="none" anchor="ctr"/>
          <a:lstStyle/>
          <a:p>
            <a:endParaRPr lang="en-US"/>
          </a:p>
        </p:txBody>
      </p:sp>
      <p:sp>
        <p:nvSpPr>
          <p:cNvPr id="199732" name="Oval 52"/>
          <p:cNvSpPr>
            <a:spLocks noChangeArrowheads="1"/>
          </p:cNvSpPr>
          <p:nvPr/>
        </p:nvSpPr>
        <p:spPr bwMode="auto">
          <a:xfrm>
            <a:off x="5334000" y="2895600"/>
            <a:ext cx="1524000" cy="2057400"/>
          </a:xfrm>
          <a:prstGeom prst="ellipse">
            <a:avLst/>
          </a:prstGeom>
          <a:noFill/>
          <a:ln w="57150">
            <a:solidFill>
              <a:srgbClr val="FF0000"/>
            </a:solidFill>
            <a:round/>
            <a:headEnd/>
            <a:tailEnd/>
          </a:ln>
          <a:effectLst/>
        </p:spPr>
        <p:txBody>
          <a:bodyPr wrap="none" anchor="ctr"/>
          <a:lstStyle/>
          <a:p>
            <a:endParaRPr lang="en-US"/>
          </a:p>
        </p:txBody>
      </p:sp>
      <p:sp>
        <p:nvSpPr>
          <p:cNvPr id="199733" name="Rectangle 53"/>
          <p:cNvSpPr>
            <a:spLocks noChangeArrowheads="1"/>
          </p:cNvSpPr>
          <p:nvPr/>
        </p:nvSpPr>
        <p:spPr bwMode="auto">
          <a:xfrm>
            <a:off x="6858000" y="3124200"/>
            <a:ext cx="1905000" cy="2438400"/>
          </a:xfrm>
          <a:prstGeom prst="rect">
            <a:avLst/>
          </a:prstGeom>
          <a:noFill/>
          <a:ln w="76200">
            <a:solidFill>
              <a:schemeClr val="tx2"/>
            </a:solidFill>
            <a:miter lim="800000"/>
            <a:headEnd/>
            <a:tailEnd/>
          </a:ln>
          <a:effectLst/>
        </p:spPr>
        <p:txBody>
          <a:bodyPr wrap="none" anchor="ctr"/>
          <a:lstStyle/>
          <a:p>
            <a:endParaRPr lang="en-US"/>
          </a:p>
        </p:txBody>
      </p:sp>
      <p:sp>
        <p:nvSpPr>
          <p:cNvPr id="199734" name="Text Box 54"/>
          <p:cNvSpPr txBox="1">
            <a:spLocks noChangeArrowheads="1"/>
          </p:cNvSpPr>
          <p:nvPr/>
        </p:nvSpPr>
        <p:spPr bwMode="auto">
          <a:xfrm>
            <a:off x="609600" y="6521450"/>
            <a:ext cx="8072437" cy="336550"/>
          </a:xfrm>
          <a:prstGeom prst="rect">
            <a:avLst/>
          </a:prstGeom>
          <a:noFill/>
          <a:ln w="9525">
            <a:noFill/>
            <a:miter lim="800000"/>
            <a:headEnd/>
            <a:tailEnd/>
          </a:ln>
          <a:effectLst/>
        </p:spPr>
        <p:txBody>
          <a:bodyPr>
            <a:spAutoFit/>
          </a:bodyPr>
          <a:lstStyle/>
          <a:p>
            <a:pPr algn="ctr"/>
            <a:r>
              <a:rPr lang="en-US" sz="1600" dirty="0"/>
              <a:t>Simpson, 2001 (</a:t>
            </a:r>
            <a:r>
              <a:rPr lang="en-US" sz="1600" u="sng" dirty="0"/>
              <a:t>Addiction</a:t>
            </a:r>
            <a:r>
              <a:rPr lang="en-US" sz="1600" dirty="0"/>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9722"/>
                                        </p:tgtEl>
                                        <p:attrNameLst>
                                          <p:attrName>style.visibility</p:attrName>
                                        </p:attrNameLst>
                                      </p:cBhvr>
                                      <p:to>
                                        <p:strVal val="visible"/>
                                      </p:to>
                                    </p:set>
                                    <p:animEffect transition="in" filter="wipe(up)">
                                      <p:cBhvr>
                                        <p:cTn id="7" dur="500"/>
                                        <p:tgtEl>
                                          <p:spTgt spid="1997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9721"/>
                                        </p:tgtEl>
                                        <p:attrNameLst>
                                          <p:attrName>style.visibility</p:attrName>
                                        </p:attrNameLst>
                                      </p:cBhvr>
                                      <p:to>
                                        <p:strVal val="visible"/>
                                      </p:to>
                                    </p:set>
                                    <p:animEffect transition="in" filter="wipe(up)">
                                      <p:cBhvr>
                                        <p:cTn id="11" dur="500"/>
                                        <p:tgtEl>
                                          <p:spTgt spid="1997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9716"/>
                                        </p:tgtEl>
                                        <p:attrNameLst>
                                          <p:attrName>style.visibility</p:attrName>
                                        </p:attrNameLst>
                                      </p:cBhvr>
                                      <p:to>
                                        <p:strVal val="visible"/>
                                      </p:to>
                                    </p:set>
                                    <p:animEffect transition="in" filter="wipe(up)">
                                      <p:cBhvr>
                                        <p:cTn id="15" dur="500"/>
                                        <p:tgtEl>
                                          <p:spTgt spid="1997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9714"/>
                                        </p:tgtEl>
                                        <p:attrNameLst>
                                          <p:attrName>style.visibility</p:attrName>
                                        </p:attrNameLst>
                                      </p:cBhvr>
                                      <p:to>
                                        <p:strVal val="visible"/>
                                      </p:to>
                                    </p:set>
                                    <p:animEffect transition="in" filter="wipe(up)">
                                      <p:cBhvr>
                                        <p:cTn id="19" dur="500"/>
                                        <p:tgtEl>
                                          <p:spTgt spid="1997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9715"/>
                                        </p:tgtEl>
                                        <p:attrNameLst>
                                          <p:attrName>style.visibility</p:attrName>
                                        </p:attrNameLst>
                                      </p:cBhvr>
                                      <p:to>
                                        <p:strVal val="visible"/>
                                      </p:to>
                                    </p:set>
                                    <p:animEffect transition="in" filter="wipe(down)">
                                      <p:cBhvr>
                                        <p:cTn id="23" dur="500"/>
                                        <p:tgtEl>
                                          <p:spTgt spid="1997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9713"/>
                                        </p:tgtEl>
                                        <p:attrNameLst>
                                          <p:attrName>style.visibility</p:attrName>
                                        </p:attrNameLst>
                                      </p:cBhvr>
                                      <p:to>
                                        <p:strVal val="visible"/>
                                      </p:to>
                                    </p:set>
                                    <p:animEffect transition="in" filter="wipe(down)">
                                      <p:cBhvr>
                                        <p:cTn id="27" dur="500"/>
                                        <p:tgtEl>
                                          <p:spTgt spid="1997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9717"/>
                                        </p:tgtEl>
                                        <p:attrNameLst>
                                          <p:attrName>style.visibility</p:attrName>
                                        </p:attrNameLst>
                                      </p:cBhvr>
                                      <p:to>
                                        <p:strVal val="visible"/>
                                      </p:to>
                                    </p:set>
                                    <p:animEffect transition="in" filter="wipe(down)">
                                      <p:cBhvr>
                                        <p:cTn id="31" dur="500"/>
                                        <p:tgtEl>
                                          <p:spTgt spid="19971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99711"/>
                                        </p:tgtEl>
                                        <p:attrNameLst>
                                          <p:attrName>style.visibility</p:attrName>
                                        </p:attrNameLst>
                                      </p:cBhvr>
                                      <p:to>
                                        <p:strVal val="visible"/>
                                      </p:to>
                                    </p:set>
                                    <p:animEffect transition="in" filter="wipe(down)">
                                      <p:cBhvr>
                                        <p:cTn id="35" dur="500"/>
                                        <p:tgtEl>
                                          <p:spTgt spid="1997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99718"/>
                                        </p:tgtEl>
                                        <p:attrNameLst>
                                          <p:attrName>style.visibility</p:attrName>
                                        </p:attrNameLst>
                                      </p:cBhvr>
                                      <p:to>
                                        <p:strVal val="visible"/>
                                      </p:to>
                                    </p:set>
                                    <p:animEffect transition="in" filter="wipe(up)">
                                      <p:cBhvr>
                                        <p:cTn id="40" dur="500"/>
                                        <p:tgtEl>
                                          <p:spTgt spid="199718"/>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99712"/>
                                        </p:tgtEl>
                                        <p:attrNameLst>
                                          <p:attrName>style.visibility</p:attrName>
                                        </p:attrNameLst>
                                      </p:cBhvr>
                                      <p:to>
                                        <p:strVal val="visible"/>
                                      </p:to>
                                    </p:set>
                                    <p:animEffect transition="in" filter="wipe(up)">
                                      <p:cBhvr>
                                        <p:cTn id="44" dur="500"/>
                                        <p:tgtEl>
                                          <p:spTgt spid="199712"/>
                                        </p:tgtEl>
                                      </p:cBhvr>
                                    </p:animEffect>
                                  </p:childTnLst>
                                </p:cTn>
                              </p:par>
                            </p:childTnLst>
                          </p:cTn>
                        </p:par>
                        <p:par>
                          <p:cTn id="45" fill="hold">
                            <p:stCondLst>
                              <p:cond delay="1000"/>
                            </p:stCondLst>
                            <p:childTnLst>
                              <p:par>
                                <p:cTn id="46" presetID="9" presetClass="entr" presetSubtype="0" fill="hold" grpId="0" nodeType="afterEffect">
                                  <p:stCondLst>
                                    <p:cond delay="300"/>
                                  </p:stCondLst>
                                  <p:childTnLst>
                                    <p:set>
                                      <p:cBhvr>
                                        <p:cTn id="47" dur="1" fill="hold">
                                          <p:stCondLst>
                                            <p:cond delay="0"/>
                                          </p:stCondLst>
                                        </p:cTn>
                                        <p:tgtEl>
                                          <p:spTgt spid="199720"/>
                                        </p:tgtEl>
                                        <p:attrNameLst>
                                          <p:attrName>style.visibility</p:attrName>
                                        </p:attrNameLst>
                                      </p:cBhvr>
                                      <p:to>
                                        <p:strVal val="visible"/>
                                      </p:to>
                                    </p:set>
                                    <p:animEffect transition="in" filter="dissolve">
                                      <p:cBhvr>
                                        <p:cTn id="48" dur="500"/>
                                        <p:tgtEl>
                                          <p:spTgt spid="199720"/>
                                        </p:tgtEl>
                                      </p:cBhvr>
                                    </p:animEffect>
                                  </p:childTnLst>
                                </p:cTn>
                              </p:par>
                            </p:childTnLst>
                          </p:cTn>
                        </p:par>
                        <p:par>
                          <p:cTn id="49" fill="hold">
                            <p:stCondLst>
                              <p:cond delay="1800"/>
                            </p:stCondLst>
                            <p:childTnLst>
                              <p:par>
                                <p:cTn id="50" presetID="9" presetClass="entr" presetSubtype="0" fill="hold" nodeType="afterEffect">
                                  <p:stCondLst>
                                    <p:cond delay="0"/>
                                  </p:stCondLst>
                                  <p:childTnLst>
                                    <p:set>
                                      <p:cBhvr>
                                        <p:cTn id="51" dur="1" fill="hold">
                                          <p:stCondLst>
                                            <p:cond delay="0"/>
                                          </p:stCondLst>
                                        </p:cTn>
                                        <p:tgtEl>
                                          <p:spTgt spid="199719"/>
                                        </p:tgtEl>
                                        <p:attrNameLst>
                                          <p:attrName>style.visibility</p:attrName>
                                        </p:attrNameLst>
                                      </p:cBhvr>
                                      <p:to>
                                        <p:strVal val="visible"/>
                                      </p:to>
                                    </p:set>
                                    <p:animEffect transition="in" filter="dissolve">
                                      <p:cBhvr>
                                        <p:cTn id="52" dur="500"/>
                                        <p:tgtEl>
                                          <p:spTgt spid="1997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9723"/>
                                        </p:tgtEl>
                                        <p:attrNameLst>
                                          <p:attrName>style.visibility</p:attrName>
                                        </p:attrNameLst>
                                      </p:cBhvr>
                                      <p:to>
                                        <p:strVal val="visible"/>
                                      </p:to>
                                    </p:set>
                                    <p:animEffect transition="in" filter="dissolve">
                                      <p:cBhvr>
                                        <p:cTn id="62" dur="500"/>
                                        <p:tgtEl>
                                          <p:spTgt spid="199723"/>
                                        </p:tgtEl>
                                      </p:cBhvr>
                                    </p:animEffec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199724"/>
                                        </p:tgtEl>
                                        <p:attrNameLst>
                                          <p:attrName>style.visibility</p:attrName>
                                        </p:attrNameLst>
                                      </p:cBhvr>
                                      <p:to>
                                        <p:strVal val="visible"/>
                                      </p:to>
                                    </p:set>
                                    <p:animEffect transition="in" filter="dissolve">
                                      <p:cBhvr>
                                        <p:cTn id="66" dur="500"/>
                                        <p:tgtEl>
                                          <p:spTgt spid="1997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9733"/>
                                        </p:tgtEl>
                                        <p:attrNameLst>
                                          <p:attrName>style.visibility</p:attrName>
                                        </p:attrNameLst>
                                      </p:cBhvr>
                                      <p:to>
                                        <p:strVal val="visible"/>
                                      </p:to>
                                    </p:set>
                                    <p:animEffect transition="in" filter="dissolve">
                                      <p:cBhvr>
                                        <p:cTn id="71" dur="500"/>
                                        <p:tgtEl>
                                          <p:spTgt spid="199733"/>
                                        </p:tgtEl>
                                      </p:cBhvr>
                                    </p:animEffect>
                                  </p:childTnLst>
                                  <p:subTnLst>
                                    <p:set>
                                      <p:cBhvr override="childStyle">
                                        <p:cTn dur="1" fill="hold" display="0" masterRel="nextClick" afterEffect="1"/>
                                        <p:tgtEl>
                                          <p:spTgt spid="199733"/>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99732"/>
                                        </p:tgtEl>
                                        <p:attrNameLst>
                                          <p:attrName>style.visibility</p:attrName>
                                        </p:attrNameLst>
                                      </p:cBhvr>
                                      <p:to>
                                        <p:strVal val="visible"/>
                                      </p:to>
                                    </p:set>
                                    <p:animEffect transition="in" filter="wipe(right)">
                                      <p:cBhvr>
                                        <p:cTn id="76" dur="500"/>
                                        <p:tgtEl>
                                          <p:spTgt spid="199732"/>
                                        </p:tgtEl>
                                      </p:cBhvr>
                                    </p:animEffect>
                                  </p:childTnLst>
                                </p:cTn>
                              </p:par>
                            </p:childTnLst>
                          </p:cTn>
                        </p:par>
                        <p:par>
                          <p:cTn id="77" fill="hold">
                            <p:stCondLst>
                              <p:cond delay="500"/>
                            </p:stCondLst>
                            <p:childTnLst>
                              <p:par>
                                <p:cTn id="78" presetID="22" presetClass="entr" presetSubtype="2" fill="hold" grpId="0" nodeType="afterEffect">
                                  <p:stCondLst>
                                    <p:cond delay="1000"/>
                                  </p:stCondLst>
                                  <p:childTnLst>
                                    <p:set>
                                      <p:cBhvr>
                                        <p:cTn id="79" dur="1" fill="hold">
                                          <p:stCondLst>
                                            <p:cond delay="0"/>
                                          </p:stCondLst>
                                        </p:cTn>
                                        <p:tgtEl>
                                          <p:spTgt spid="199731"/>
                                        </p:tgtEl>
                                        <p:attrNameLst>
                                          <p:attrName>style.visibility</p:attrName>
                                        </p:attrNameLst>
                                      </p:cBhvr>
                                      <p:to>
                                        <p:strVal val="visible"/>
                                      </p:to>
                                    </p:set>
                                    <p:animEffect transition="in" filter="wipe(right)">
                                      <p:cBhvr>
                                        <p:cTn id="80" dur="500"/>
                                        <p:tgtEl>
                                          <p:spTgt spid="199731"/>
                                        </p:tgtEl>
                                      </p:cBhvr>
                                    </p:animEffect>
                                  </p:childTnLst>
                                </p:cTn>
                              </p:par>
                            </p:childTnLst>
                          </p:cTn>
                        </p:par>
                        <p:par>
                          <p:cTn id="81" fill="hold">
                            <p:stCondLst>
                              <p:cond delay="2000"/>
                            </p:stCondLst>
                            <p:childTnLst>
                              <p:par>
                                <p:cTn id="82" presetID="22" presetClass="entr" presetSubtype="2" fill="hold" grpId="0" nodeType="afterEffect">
                                  <p:stCondLst>
                                    <p:cond delay="1000"/>
                                  </p:stCondLst>
                                  <p:childTnLst>
                                    <p:set>
                                      <p:cBhvr>
                                        <p:cTn id="83" dur="1" fill="hold">
                                          <p:stCondLst>
                                            <p:cond delay="0"/>
                                          </p:stCondLst>
                                        </p:cTn>
                                        <p:tgtEl>
                                          <p:spTgt spid="199730"/>
                                        </p:tgtEl>
                                        <p:attrNameLst>
                                          <p:attrName>style.visibility</p:attrName>
                                        </p:attrNameLst>
                                      </p:cBhvr>
                                      <p:to>
                                        <p:strVal val="visible"/>
                                      </p:to>
                                    </p:set>
                                    <p:animEffect transition="in" filter="wipe(right)">
                                      <p:cBhvr>
                                        <p:cTn id="84" dur="500"/>
                                        <p:tgtEl>
                                          <p:spTgt spid="199730"/>
                                        </p:tgtEl>
                                      </p:cBhvr>
                                    </p:animEffect>
                                  </p:childTnLst>
                                </p:cTn>
                              </p:par>
                            </p:childTnLst>
                          </p:cTn>
                        </p:par>
                        <p:par>
                          <p:cTn id="85" fill="hold">
                            <p:stCondLst>
                              <p:cond delay="3500"/>
                            </p:stCondLst>
                            <p:childTnLst>
                              <p:par>
                                <p:cTn id="86" presetID="22" presetClass="entr" presetSubtype="2" fill="hold" grpId="0" nodeType="afterEffect">
                                  <p:stCondLst>
                                    <p:cond delay="1000"/>
                                  </p:stCondLst>
                                  <p:childTnLst>
                                    <p:set>
                                      <p:cBhvr>
                                        <p:cTn id="87" dur="1" fill="hold">
                                          <p:stCondLst>
                                            <p:cond delay="0"/>
                                          </p:stCondLst>
                                        </p:cTn>
                                        <p:tgtEl>
                                          <p:spTgt spid="199729"/>
                                        </p:tgtEl>
                                        <p:attrNameLst>
                                          <p:attrName>style.visibility</p:attrName>
                                        </p:attrNameLst>
                                      </p:cBhvr>
                                      <p:to>
                                        <p:strVal val="visible"/>
                                      </p:to>
                                    </p:set>
                                    <p:animEffect transition="in" filter="wipe(right)">
                                      <p:cBhvr>
                                        <p:cTn id="88" dur="500"/>
                                        <p:tgtEl>
                                          <p:spTgt spid="19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1" grpId="0" animBg="1"/>
      <p:bldP spid="199712" grpId="0" animBg="1"/>
      <p:bldP spid="199713" grpId="0" animBg="1"/>
      <p:bldP spid="199714" grpId="0" animBg="1"/>
      <p:bldP spid="199715" grpId="0" animBg="1" autoUpdateAnimBg="0"/>
      <p:bldP spid="199716" grpId="0" animBg="1" autoUpdateAnimBg="0"/>
      <p:bldP spid="199717" grpId="0" animBg="1" autoUpdateAnimBg="0"/>
      <p:bldP spid="199718" grpId="0" animBg="1" autoUpdateAnimBg="0"/>
      <p:bldP spid="199720" grpId="0" animBg="1" autoUpdateAnimBg="0"/>
      <p:bldP spid="199721" grpId="0" animBg="1"/>
      <p:bldP spid="199722" grpId="0" animBg="1" autoUpdateAnimBg="0"/>
      <p:bldP spid="199723" grpId="0" animBg="1" autoUpdateAnimBg="0"/>
      <p:bldP spid="199724" grpId="0" animBg="1" autoUpdateAnimBg="0"/>
      <p:bldP spid="199729" grpId="0" animBg="1"/>
      <p:bldP spid="199730" grpId="0" animBg="1"/>
      <p:bldP spid="199731" grpId="0" animBg="1"/>
      <p:bldP spid="199732" grpId="0" animBg="1"/>
      <p:bldP spid="1997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90600" y="228600"/>
            <a:ext cx="8229600" cy="1143000"/>
          </a:xfrm>
        </p:spPr>
        <p:txBody>
          <a:bodyPr/>
          <a:lstStyle/>
          <a:p>
            <a:r>
              <a:rPr lang="en-US" dirty="0"/>
              <a:t>Questions</a:t>
            </a:r>
            <a:r>
              <a:rPr lang="en-US" dirty="0" smtClean="0"/>
              <a:t>?</a:t>
            </a:r>
            <a:endParaRPr lang="en-US" dirty="0"/>
          </a:p>
        </p:txBody>
      </p:sp>
      <p:pic>
        <p:nvPicPr>
          <p:cNvPr id="81924" name="Picture 4" descr="j0134567[1]"/>
          <p:cNvPicPr>
            <a:picLocks noGrp="1" noChangeAspect="1" noChangeArrowheads="1"/>
          </p:cNvPicPr>
          <p:nvPr>
            <p:ph idx="1"/>
          </p:nvPr>
        </p:nvPicPr>
        <p:blipFill>
          <a:blip r:embed="rId3" cstate="print"/>
          <a:srcRect/>
          <a:stretch>
            <a:fillRect/>
          </a:stretch>
        </p:blipFill>
        <p:spPr>
          <a:xfrm>
            <a:off x="1828800" y="1295400"/>
            <a:ext cx="3067050" cy="4373563"/>
          </a:xfrm>
          <a:noFill/>
          <a:ln/>
        </p:spPr>
      </p:pic>
      <p:sp>
        <p:nvSpPr>
          <p:cNvPr id="81926" name="Rectangle 6"/>
          <p:cNvSpPr>
            <a:spLocks noChangeArrowheads="1"/>
          </p:cNvSpPr>
          <p:nvPr/>
        </p:nvSpPr>
        <p:spPr bwMode="auto">
          <a:xfrm>
            <a:off x="6096000" y="779413"/>
            <a:ext cx="2743200" cy="6078587"/>
          </a:xfrm>
          <a:prstGeom prst="rect">
            <a:avLst/>
          </a:prstGeom>
          <a:noFill/>
          <a:ln w="9525">
            <a:noFill/>
            <a:miter lim="800000"/>
            <a:headEnd/>
            <a:tailEnd/>
          </a:ln>
          <a:effectLst/>
        </p:spPr>
        <p:txBody>
          <a:bodyPr wrap="square">
            <a:spAutoFit/>
          </a:bodyPr>
          <a:lstStyle/>
          <a:p>
            <a:r>
              <a:rPr lang="en-US" sz="6600" i="1" dirty="0" smtClean="0"/>
              <a:t>The End.</a:t>
            </a:r>
          </a:p>
          <a:p>
            <a:endParaRPr lang="en-US" sz="6600" i="1" dirty="0" smtClean="0"/>
          </a:p>
          <a:p>
            <a:r>
              <a:rPr lang="en-US" sz="6600" i="1" dirty="0" smtClean="0"/>
              <a:t>Thank you!</a:t>
            </a:r>
          </a:p>
          <a:p>
            <a:endParaRPr lang="en-US" sz="1600" i="1" dirty="0" smtClean="0"/>
          </a:p>
          <a:p>
            <a:endParaRPr lang="en-US" sz="1600" i="1" dirty="0"/>
          </a:p>
          <a:p>
            <a:pPr>
              <a:spcBef>
                <a:spcPct val="500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457200"/>
            <a:ext cx="8610600" cy="1143000"/>
          </a:xfrm>
          <a:noFill/>
          <a:ln/>
        </p:spPr>
        <p:txBody>
          <a:bodyPr anchor="b"/>
          <a:lstStyle/>
          <a:p>
            <a:r>
              <a:rPr lang="en-US" dirty="0"/>
              <a:t>National Standards</a:t>
            </a:r>
          </a:p>
        </p:txBody>
      </p:sp>
      <p:sp>
        <p:nvSpPr>
          <p:cNvPr id="15363" name="Rectangle 3"/>
          <p:cNvSpPr>
            <a:spLocks noGrp="1" noChangeArrowheads="1"/>
          </p:cNvSpPr>
          <p:nvPr>
            <p:ph type="body" idx="1"/>
          </p:nvPr>
        </p:nvSpPr>
        <p:spPr>
          <a:xfrm>
            <a:off x="457200" y="1676400"/>
            <a:ext cx="7543800" cy="4449763"/>
          </a:xfrm>
          <a:noFill/>
          <a:ln/>
        </p:spPr>
        <p:txBody>
          <a:bodyPr/>
          <a:lstStyle/>
          <a:p>
            <a:r>
              <a:rPr lang="en-US" sz="2800" b="1" i="1" dirty="0"/>
              <a:t>TAP 21 - Addiction Counseling Competencies:  The Knowledge, </a:t>
            </a:r>
          </a:p>
          <a:p>
            <a:pPr lvl="1">
              <a:buFontTx/>
              <a:buNone/>
            </a:pPr>
            <a:r>
              <a:rPr lang="en-US" b="1" i="1" dirty="0"/>
              <a:t>Skills and Attitudes of </a:t>
            </a:r>
          </a:p>
          <a:p>
            <a:pPr lvl="1">
              <a:buFontTx/>
              <a:buNone/>
            </a:pPr>
            <a:r>
              <a:rPr lang="en-US" b="1" i="1" dirty="0"/>
              <a:t>Professional Practice</a:t>
            </a:r>
          </a:p>
          <a:p>
            <a:r>
              <a:rPr lang="en-US" sz="2800" b="1" dirty="0"/>
              <a:t>In an effort to standardize the process of certification in the State of California, while elevating the level of professionalism within the field, AAAOD and LAM uses national standards for substance abuse counseling.</a:t>
            </a:r>
            <a:endParaRPr lang="en-US" dirty="0"/>
          </a:p>
        </p:txBody>
      </p:sp>
      <p:pic>
        <p:nvPicPr>
          <p:cNvPr id="15365" name="Picture 5" descr="tap21s2"/>
          <p:cNvPicPr>
            <a:picLocks noChangeAspect="1" noChangeArrowheads="1"/>
          </p:cNvPicPr>
          <p:nvPr/>
        </p:nvPicPr>
        <p:blipFill>
          <a:blip r:embed="rId3" cstate="print"/>
          <a:srcRect/>
          <a:stretch>
            <a:fillRect/>
          </a:stretch>
        </p:blipFill>
        <p:spPr bwMode="auto">
          <a:xfrm>
            <a:off x="6400800" y="1447800"/>
            <a:ext cx="1892300" cy="220980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0" dur="500"/>
                                        <p:tgtEl>
                                          <p:spTgt spid="1536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3" dur="500"/>
                                        <p:tgtEl>
                                          <p:spTgt spid="15363">
                                            <p:txEl>
                                              <p:pRg st="2" end="2"/>
                                            </p:txEl>
                                          </p:spTgt>
                                        </p:tgtEl>
                                      </p:cBhvr>
                                    </p:animEffec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checkerboard(across)">
                                      <p:cBhvr>
                                        <p:cTn id="1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r>
              <a:rPr lang="en-US" dirty="0"/>
              <a:t>Knowledge, Skills, Attitudes</a:t>
            </a:r>
          </a:p>
        </p:txBody>
      </p:sp>
      <p:sp>
        <p:nvSpPr>
          <p:cNvPr id="4100" name="Text Box 4"/>
          <p:cNvSpPr txBox="1">
            <a:spLocks noChangeArrowheads="1"/>
          </p:cNvSpPr>
          <p:nvPr/>
        </p:nvSpPr>
        <p:spPr bwMode="auto">
          <a:xfrm>
            <a:off x="533400" y="1752600"/>
            <a:ext cx="8229600" cy="4041775"/>
          </a:xfrm>
          <a:prstGeom prst="rect">
            <a:avLst/>
          </a:prstGeom>
          <a:noFill/>
          <a:ln w="9525">
            <a:noFill/>
            <a:miter lim="800000"/>
            <a:headEnd/>
            <a:tailEnd/>
          </a:ln>
          <a:effectLst/>
        </p:spPr>
        <p:txBody>
          <a:bodyPr>
            <a:spAutoFit/>
          </a:bodyPr>
          <a:lstStyle/>
          <a:p>
            <a:pPr>
              <a:spcBef>
                <a:spcPct val="50000"/>
              </a:spcBef>
              <a:buFontTx/>
              <a:buChar char="•"/>
            </a:pPr>
            <a:r>
              <a:rPr lang="en-US" sz="2800" dirty="0"/>
              <a:t> </a:t>
            </a:r>
            <a:r>
              <a:rPr lang="en-US" sz="2800" b="1" dirty="0" err="1">
                <a:solidFill>
                  <a:schemeClr val="tx2"/>
                </a:solidFill>
              </a:rPr>
              <a:t>Transdisciplinary</a:t>
            </a:r>
            <a:r>
              <a:rPr lang="en-US" sz="2800" b="1" dirty="0">
                <a:solidFill>
                  <a:schemeClr val="tx2"/>
                </a:solidFill>
              </a:rPr>
              <a:t> Foundations</a:t>
            </a:r>
            <a:r>
              <a:rPr lang="en-US" sz="2800" dirty="0"/>
              <a:t> – </a:t>
            </a:r>
            <a:r>
              <a:rPr lang="en-US" sz="2800" b="1" dirty="0"/>
              <a:t>identify the knowledge and attitudes that underlie competent practice</a:t>
            </a:r>
            <a:r>
              <a:rPr lang="en-US" sz="2800" dirty="0" smtClean="0"/>
              <a:t>—</a:t>
            </a:r>
            <a:r>
              <a:rPr lang="en-US" sz="2800" dirty="0" smtClean="0">
                <a:solidFill>
                  <a:schemeClr val="hlink"/>
                </a:solidFill>
              </a:rPr>
              <a:t>(i.e. </a:t>
            </a:r>
            <a:r>
              <a:rPr lang="en-US" sz="2800" i="1" dirty="0" smtClean="0">
                <a:solidFill>
                  <a:schemeClr val="hlink"/>
                </a:solidFill>
              </a:rPr>
              <a:t>cultural </a:t>
            </a:r>
            <a:r>
              <a:rPr lang="en-US" sz="2800" i="1" dirty="0">
                <a:solidFill>
                  <a:schemeClr val="hlink"/>
                </a:solidFill>
              </a:rPr>
              <a:t>competence and </a:t>
            </a:r>
            <a:r>
              <a:rPr lang="en-US" sz="2800" i="1" dirty="0" smtClean="0">
                <a:solidFill>
                  <a:schemeClr val="hlink"/>
                </a:solidFill>
              </a:rPr>
              <a:t>peer-based)</a:t>
            </a:r>
            <a:endParaRPr lang="en-US" sz="2800" i="1" dirty="0">
              <a:solidFill>
                <a:schemeClr val="hlink"/>
              </a:solidFill>
            </a:endParaRPr>
          </a:p>
          <a:p>
            <a:pPr>
              <a:spcBef>
                <a:spcPct val="50000"/>
              </a:spcBef>
              <a:buFontTx/>
              <a:buChar char="•"/>
            </a:pPr>
            <a:endParaRPr lang="en-US" sz="1400" i="1" dirty="0">
              <a:solidFill>
                <a:schemeClr val="hlink"/>
              </a:solidFill>
            </a:endParaRPr>
          </a:p>
          <a:p>
            <a:pPr>
              <a:spcBef>
                <a:spcPct val="50000"/>
              </a:spcBef>
              <a:buFontTx/>
              <a:buChar char="•"/>
            </a:pPr>
            <a:r>
              <a:rPr lang="en-US" sz="2800" b="1" dirty="0"/>
              <a:t> Skills may vary across disciplines but the knowledge and attitudes provide a basis of understanding that should be common to all addiction </a:t>
            </a:r>
            <a:r>
              <a:rPr lang="en-US" sz="2800" b="1" dirty="0" smtClean="0"/>
              <a:t>professionals</a:t>
            </a:r>
            <a:endParaRPr lang="en-US" sz="2800" i="1" dirty="0">
              <a:solidFill>
                <a:schemeClr val="hlink"/>
              </a:solidFill>
            </a:endParaRPr>
          </a:p>
        </p:txBody>
      </p: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sz="half" idx="1"/>
          </p:nvPr>
        </p:nvSpPr>
        <p:spPr>
          <a:xfrm>
            <a:off x="685800" y="1524000"/>
            <a:ext cx="3733800" cy="4876800"/>
          </a:xfrm>
          <a:solidFill>
            <a:srgbClr val="CCCCFF"/>
          </a:solidFill>
        </p:spPr>
        <p:txBody>
          <a:bodyPr/>
          <a:lstStyle/>
          <a:p>
            <a:pPr>
              <a:lnSpc>
                <a:spcPct val="90000"/>
              </a:lnSpc>
            </a:pPr>
            <a:endParaRPr lang="en-US" b="1" i="1"/>
          </a:p>
          <a:p>
            <a:pPr>
              <a:lnSpc>
                <a:spcPct val="90000"/>
              </a:lnSpc>
              <a:buFontTx/>
              <a:buNone/>
            </a:pPr>
            <a:r>
              <a:rPr lang="en-US" b="1" i="1"/>
              <a:t>(A) Understanding Addiction</a:t>
            </a:r>
          </a:p>
          <a:p>
            <a:pPr>
              <a:lnSpc>
                <a:spcPct val="90000"/>
              </a:lnSpc>
            </a:pPr>
            <a:endParaRPr lang="en-US" b="1" i="1"/>
          </a:p>
          <a:p>
            <a:pPr>
              <a:lnSpc>
                <a:spcPct val="90000"/>
              </a:lnSpc>
            </a:pPr>
            <a:endParaRPr lang="en-US" b="1" i="1"/>
          </a:p>
          <a:p>
            <a:pPr>
              <a:lnSpc>
                <a:spcPct val="90000"/>
              </a:lnSpc>
            </a:pPr>
            <a:endParaRPr lang="en-US" b="1" i="1"/>
          </a:p>
          <a:p>
            <a:pPr>
              <a:lnSpc>
                <a:spcPct val="90000"/>
              </a:lnSpc>
            </a:pPr>
            <a:endParaRPr lang="en-US" b="1" i="1"/>
          </a:p>
          <a:p>
            <a:pPr>
              <a:lnSpc>
                <a:spcPct val="90000"/>
              </a:lnSpc>
            </a:pPr>
            <a:endParaRPr lang="en-US" b="1" i="1"/>
          </a:p>
          <a:p>
            <a:pPr>
              <a:lnSpc>
                <a:spcPct val="90000"/>
              </a:lnSpc>
              <a:buFontTx/>
              <a:buNone/>
            </a:pPr>
            <a:r>
              <a:rPr lang="en-US" b="1" i="1"/>
              <a:t>(B) Treatment Knowledge</a:t>
            </a:r>
            <a:endParaRPr lang="en-US"/>
          </a:p>
        </p:txBody>
      </p:sp>
      <p:sp>
        <p:nvSpPr>
          <p:cNvPr id="6147" name="Rectangle 3"/>
          <p:cNvSpPr>
            <a:spLocks noGrp="1" noChangeArrowheads="1"/>
          </p:cNvSpPr>
          <p:nvPr>
            <p:ph type="body" sz="half" idx="2"/>
          </p:nvPr>
        </p:nvSpPr>
        <p:spPr>
          <a:xfrm>
            <a:off x="4648200" y="1524000"/>
            <a:ext cx="4038600" cy="4876800"/>
          </a:xfrm>
          <a:solidFill>
            <a:srgbClr val="FFFF00"/>
          </a:solidFill>
        </p:spPr>
        <p:txBody>
          <a:bodyPr/>
          <a:lstStyle/>
          <a:p>
            <a:pPr>
              <a:buFontTx/>
              <a:buNone/>
            </a:pPr>
            <a:endParaRPr lang="en-US" sz="2000" b="1" i="1"/>
          </a:p>
          <a:p>
            <a:pPr>
              <a:buFontTx/>
              <a:buNone/>
            </a:pPr>
            <a:r>
              <a:rPr lang="en-US" b="1" i="1"/>
              <a:t>(C) Application to Practice</a:t>
            </a:r>
          </a:p>
          <a:p>
            <a:endParaRPr lang="en-US" b="1" i="1"/>
          </a:p>
          <a:p>
            <a:endParaRPr lang="en-US" b="1" i="1"/>
          </a:p>
          <a:p>
            <a:endParaRPr lang="en-US" b="1" i="1"/>
          </a:p>
          <a:p>
            <a:endParaRPr lang="en-US" b="1" i="1"/>
          </a:p>
          <a:p>
            <a:pPr>
              <a:buFontTx/>
              <a:buNone/>
            </a:pPr>
            <a:endParaRPr lang="en-US" sz="1400" b="1" i="1"/>
          </a:p>
          <a:p>
            <a:pPr>
              <a:buFontTx/>
              <a:buNone/>
            </a:pPr>
            <a:r>
              <a:rPr lang="en-US" b="1" i="1"/>
              <a:t>(D) Professional Readiness</a:t>
            </a:r>
            <a:endParaRPr lang="en-US"/>
          </a:p>
        </p:txBody>
      </p:sp>
      <p:pic>
        <p:nvPicPr>
          <p:cNvPr id="6151" name="Picture 7" descr="MCED00219_0000[1]"/>
          <p:cNvPicPr>
            <a:picLocks noChangeAspect="1" noChangeArrowheads="1"/>
          </p:cNvPicPr>
          <p:nvPr/>
        </p:nvPicPr>
        <p:blipFill>
          <a:blip r:embed="rId3" cstate="print"/>
          <a:srcRect/>
          <a:stretch>
            <a:fillRect/>
          </a:stretch>
        </p:blipFill>
        <p:spPr bwMode="auto">
          <a:xfrm>
            <a:off x="1295400" y="2819400"/>
            <a:ext cx="2362200" cy="2320925"/>
          </a:xfrm>
          <a:prstGeom prst="rect">
            <a:avLst/>
          </a:prstGeom>
          <a:noFill/>
        </p:spPr>
      </p:pic>
      <p:pic>
        <p:nvPicPr>
          <p:cNvPr id="6152" name="Picture 8" descr="MCBD06699_0000[1]"/>
          <p:cNvPicPr>
            <a:picLocks noChangeAspect="1" noChangeArrowheads="1"/>
          </p:cNvPicPr>
          <p:nvPr/>
        </p:nvPicPr>
        <p:blipFill>
          <a:blip r:embed="rId4" cstate="print"/>
          <a:srcRect/>
          <a:stretch>
            <a:fillRect/>
          </a:stretch>
        </p:blipFill>
        <p:spPr bwMode="auto">
          <a:xfrm>
            <a:off x="5562600" y="3124200"/>
            <a:ext cx="2016125" cy="1903413"/>
          </a:xfrm>
          <a:prstGeom prst="rect">
            <a:avLst/>
          </a:prstGeom>
          <a:noFill/>
        </p:spPr>
      </p:pic>
      <p:sp>
        <p:nvSpPr>
          <p:cNvPr id="6153" name="Rectangle 9"/>
          <p:cNvSpPr>
            <a:spLocks noGrp="1" noChangeArrowheads="1"/>
          </p:cNvSpPr>
          <p:nvPr>
            <p:ph type="title"/>
          </p:nvPr>
        </p:nvSpPr>
        <p:spPr>
          <a:xfrm>
            <a:off x="457200" y="274638"/>
            <a:ext cx="8229600" cy="1173162"/>
          </a:xfrm>
        </p:spPr>
        <p:txBody>
          <a:bodyPr/>
          <a:lstStyle/>
          <a:p>
            <a:r>
              <a:rPr lang="en-US" sz="3200" b="1"/>
              <a:t>Transdisciplinary Foundations</a:t>
            </a: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533400" y="1524000"/>
            <a:ext cx="7391400" cy="4648200"/>
          </a:xfrm>
        </p:spPr>
        <p:txBody>
          <a:bodyPr/>
          <a:lstStyle/>
          <a:p>
            <a:pPr algn="ctr">
              <a:buFontTx/>
              <a:buNone/>
            </a:pPr>
            <a:endParaRPr lang="en-US" sz="2400" b="1" u="sng"/>
          </a:p>
          <a:p>
            <a:pPr>
              <a:buFontTx/>
              <a:buNone/>
            </a:pPr>
            <a:r>
              <a:rPr lang="en-US" sz="2800" b="1"/>
              <a:t>Clinical evaluation (</a:t>
            </a:r>
            <a:r>
              <a:rPr lang="en-US" sz="1600" b="1" i="1">
                <a:solidFill>
                  <a:schemeClr val="hlink"/>
                </a:solidFill>
              </a:rPr>
              <a:t>assessment/interview</a:t>
            </a:r>
            <a:r>
              <a:rPr lang="en-US" sz="2800" b="1"/>
              <a:t>)</a:t>
            </a:r>
          </a:p>
          <a:p>
            <a:pPr>
              <a:buFontTx/>
              <a:buNone/>
            </a:pPr>
            <a:r>
              <a:rPr lang="en-US" sz="2800" b="1"/>
              <a:t>Treatment planning</a:t>
            </a:r>
          </a:p>
          <a:p>
            <a:pPr>
              <a:buFontTx/>
              <a:buNone/>
            </a:pPr>
            <a:r>
              <a:rPr lang="en-US" sz="2800" b="1"/>
              <a:t>Referral</a:t>
            </a:r>
          </a:p>
          <a:p>
            <a:pPr>
              <a:buFontTx/>
              <a:buNone/>
            </a:pPr>
            <a:r>
              <a:rPr lang="en-US" sz="2800" b="1"/>
              <a:t>Service coordination</a:t>
            </a:r>
          </a:p>
          <a:p>
            <a:pPr>
              <a:buFontTx/>
              <a:buNone/>
            </a:pPr>
            <a:r>
              <a:rPr lang="en-US" sz="2800" b="1"/>
              <a:t>Counseling</a:t>
            </a:r>
          </a:p>
          <a:p>
            <a:pPr>
              <a:buFontTx/>
              <a:buNone/>
            </a:pPr>
            <a:r>
              <a:rPr lang="en-US" sz="2800" b="1"/>
              <a:t>Client, family and community education</a:t>
            </a:r>
          </a:p>
          <a:p>
            <a:pPr>
              <a:buFontTx/>
              <a:buNone/>
            </a:pPr>
            <a:r>
              <a:rPr lang="en-US" sz="2800" b="1"/>
              <a:t>Documentation</a:t>
            </a:r>
          </a:p>
          <a:p>
            <a:pPr>
              <a:buFontTx/>
              <a:buNone/>
            </a:pPr>
            <a:r>
              <a:rPr lang="en-US" sz="2800" b="1"/>
              <a:t>Professional and ethical responsibilities</a:t>
            </a:r>
          </a:p>
          <a:p>
            <a:endParaRPr lang="en-US" sz="2800"/>
          </a:p>
        </p:txBody>
      </p:sp>
      <p:pic>
        <p:nvPicPr>
          <p:cNvPr id="7177" name="Picture 9" descr="j0398089[1]"/>
          <p:cNvPicPr>
            <a:picLocks noGrp="1" noChangeAspect="1" noChangeArrowheads="1"/>
          </p:cNvPicPr>
          <p:nvPr>
            <p:ph sz="half" idx="2"/>
          </p:nvPr>
        </p:nvPicPr>
        <p:blipFill>
          <a:blip r:embed="rId3" cstate="print"/>
          <a:srcRect/>
          <a:stretch>
            <a:fillRect/>
          </a:stretch>
        </p:blipFill>
        <p:spPr>
          <a:xfrm>
            <a:off x="6019800" y="1752600"/>
            <a:ext cx="2632075" cy="2743200"/>
          </a:xfrm>
          <a:noFill/>
          <a:ln/>
        </p:spPr>
      </p:pic>
      <p:sp>
        <p:nvSpPr>
          <p:cNvPr id="7179" name="Rectangle 11"/>
          <p:cNvSpPr>
            <a:spLocks noGrp="1" noChangeArrowheads="1"/>
          </p:cNvSpPr>
          <p:nvPr>
            <p:ph type="title"/>
          </p:nvPr>
        </p:nvSpPr>
        <p:spPr/>
        <p:txBody>
          <a:bodyPr/>
          <a:lstStyle/>
          <a:p>
            <a:r>
              <a:rPr lang="en-US" sz="3600" b="1">
                <a:solidFill>
                  <a:schemeClr val="accent2"/>
                </a:solidFill>
              </a:rPr>
              <a:t>8 Practice Dimensions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362200" y="4267200"/>
            <a:ext cx="4419600" cy="1905000"/>
          </a:xfrm>
          <a:prstGeom prst="upArrowCallout">
            <a:avLst>
              <a:gd name="adj1" fmla="val 19827"/>
              <a:gd name="adj2" fmla="val 58000"/>
              <a:gd name="adj3" fmla="val 18528"/>
              <a:gd name="adj4" fmla="val 76852"/>
            </a:avLst>
          </a:prstGeom>
          <a:solidFill>
            <a:schemeClr val="accent1"/>
          </a:solidFill>
          <a:ln w="9525">
            <a:solidFill>
              <a:schemeClr val="tx1"/>
            </a:solidFill>
            <a:miter lim="800000"/>
            <a:headEnd/>
            <a:tailEnd/>
          </a:ln>
          <a:effectLst/>
        </p:spPr>
        <p:txBody>
          <a:bodyPr wrap="none" anchor="ctr"/>
          <a:lstStyle/>
          <a:p>
            <a:endParaRPr lang="en-US"/>
          </a:p>
        </p:txBody>
      </p:sp>
      <p:sp>
        <p:nvSpPr>
          <p:cNvPr id="23555" name="Text Box 3"/>
          <p:cNvSpPr txBox="1">
            <a:spLocks noChangeArrowheads="1"/>
          </p:cNvSpPr>
          <p:nvPr/>
        </p:nvSpPr>
        <p:spPr bwMode="auto">
          <a:xfrm>
            <a:off x="2971800" y="4114800"/>
            <a:ext cx="4267200" cy="2468563"/>
          </a:xfrm>
          <a:prstGeom prst="rect">
            <a:avLst/>
          </a:prstGeom>
          <a:noFill/>
          <a:ln w="9525">
            <a:noFill/>
            <a:miter lim="800000"/>
            <a:headEnd/>
            <a:tailEnd/>
          </a:ln>
          <a:effectLst/>
        </p:spPr>
        <p:txBody>
          <a:bodyPr>
            <a:spAutoFit/>
          </a:bodyPr>
          <a:lstStyle/>
          <a:p>
            <a:pPr marL="609600" indent="-609600" algn="ctr" eaLnBrk="1" hangingPunct="1"/>
            <a:endParaRPr lang="en-US" sz="2400">
              <a:latin typeface="Times New Roman" pitchFamily="18" charset="0"/>
            </a:endParaRPr>
          </a:p>
          <a:p>
            <a:pPr marL="609600" indent="-609600" algn="ctr" eaLnBrk="1" hangingPunct="1"/>
            <a:endParaRPr lang="en-US" sz="2000">
              <a:latin typeface="Times New Roman" pitchFamily="18" charset="0"/>
            </a:endParaRPr>
          </a:p>
          <a:p>
            <a:pPr marL="609600" indent="-609600" eaLnBrk="1" hangingPunct="1"/>
            <a:r>
              <a:rPr lang="en-US" sz="2000">
                <a:latin typeface="Times New Roman" pitchFamily="18" charset="0"/>
              </a:rPr>
              <a:t>IV.  Professional Readiness</a:t>
            </a:r>
          </a:p>
          <a:p>
            <a:pPr marL="609600" indent="-609600" eaLnBrk="1" hangingPunct="1"/>
            <a:r>
              <a:rPr lang="en-US" sz="2000">
                <a:latin typeface="Times New Roman" pitchFamily="18" charset="0"/>
              </a:rPr>
              <a:t>III.  Application to Practice</a:t>
            </a:r>
          </a:p>
          <a:p>
            <a:pPr marL="609600" indent="-609600" eaLnBrk="1" hangingPunct="1"/>
            <a:r>
              <a:rPr lang="en-US" sz="2000">
                <a:latin typeface="Times New Roman" pitchFamily="18" charset="0"/>
              </a:rPr>
              <a:t>II.   Treatment Knowledge</a:t>
            </a:r>
          </a:p>
          <a:p>
            <a:pPr marL="609600" indent="-609600" eaLnBrk="1" hangingPunct="1"/>
            <a:r>
              <a:rPr lang="en-US" sz="2000">
                <a:latin typeface="Times New Roman" pitchFamily="18" charset="0"/>
              </a:rPr>
              <a:t> I.   Understanding Addiction</a:t>
            </a:r>
          </a:p>
          <a:p>
            <a:pPr marL="609600" indent="-609600" algn="ctr" eaLnBrk="1" hangingPunct="1">
              <a:buFontTx/>
              <a:buChar char="•"/>
            </a:pPr>
            <a:endParaRPr lang="en-US" sz="800">
              <a:latin typeface="Times New Roman" pitchFamily="18" charset="0"/>
            </a:endParaRPr>
          </a:p>
          <a:p>
            <a:pPr marL="609600" indent="-609600" algn="ctr" eaLnBrk="1" hangingPunct="1"/>
            <a:endParaRPr lang="en-US" sz="2400" b="1">
              <a:latin typeface="Times New Roman" pitchFamily="18" charset="0"/>
            </a:endParaRPr>
          </a:p>
        </p:txBody>
      </p:sp>
      <p:sp>
        <p:nvSpPr>
          <p:cNvPr id="23556" name="Text Box 4"/>
          <p:cNvSpPr txBox="1">
            <a:spLocks noChangeArrowheads="1"/>
          </p:cNvSpPr>
          <p:nvPr/>
        </p:nvSpPr>
        <p:spPr bwMode="auto">
          <a:xfrm>
            <a:off x="2514600" y="3886200"/>
            <a:ext cx="4051300" cy="396875"/>
          </a:xfrm>
          <a:prstGeom prst="rect">
            <a:avLst/>
          </a:prstGeom>
          <a:noFill/>
          <a:ln w="9525">
            <a:noFill/>
            <a:miter lim="800000"/>
            <a:headEnd/>
            <a:tailEnd/>
          </a:ln>
          <a:effectLst/>
        </p:spPr>
        <p:txBody>
          <a:bodyPr wrap="none">
            <a:spAutoFit/>
          </a:bodyPr>
          <a:lstStyle/>
          <a:p>
            <a:pPr eaLnBrk="1" hangingPunct="1"/>
            <a:r>
              <a:rPr lang="en-US" sz="2000" b="1">
                <a:latin typeface="Times New Roman" pitchFamily="18" charset="0"/>
              </a:rPr>
              <a:t>Dimensions of Professional Practice</a:t>
            </a:r>
          </a:p>
        </p:txBody>
      </p:sp>
      <p:sp>
        <p:nvSpPr>
          <p:cNvPr id="23557" name="Text Box 5"/>
          <p:cNvSpPr txBox="1">
            <a:spLocks noChangeArrowheads="1"/>
          </p:cNvSpPr>
          <p:nvPr/>
        </p:nvSpPr>
        <p:spPr bwMode="auto">
          <a:xfrm>
            <a:off x="2232025" y="449263"/>
            <a:ext cx="184150" cy="457200"/>
          </a:xfrm>
          <a:prstGeom prst="rect">
            <a:avLst/>
          </a:prstGeom>
          <a:noFill/>
          <a:ln w="9525">
            <a:noFill/>
            <a:miter lim="800000"/>
            <a:headEnd/>
            <a:tailEnd/>
          </a:ln>
          <a:effectLst/>
        </p:spPr>
        <p:txBody>
          <a:bodyPr>
            <a:spAutoFit/>
          </a:bodyPr>
          <a:lstStyle/>
          <a:p>
            <a:pPr eaLnBrk="1" hangingPunct="1">
              <a:spcBef>
                <a:spcPct val="50000"/>
              </a:spcBef>
            </a:pPr>
            <a:endParaRPr lang="en-US" sz="2400">
              <a:latin typeface="Times New Roman" pitchFamily="18" charset="0"/>
            </a:endParaRPr>
          </a:p>
        </p:txBody>
      </p:sp>
      <p:sp>
        <p:nvSpPr>
          <p:cNvPr id="23558" name="Text Box 6"/>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lgn="ctr" eaLnBrk="1" hangingPunct="1"/>
            <a:r>
              <a:rPr lang="en-US" sz="2400" b="1">
                <a:latin typeface="Times New Roman" pitchFamily="18" charset="0"/>
              </a:rPr>
              <a:t>Addiction Counseling Competencies:</a:t>
            </a:r>
          </a:p>
          <a:p>
            <a:pPr algn="ctr" eaLnBrk="1" hangingPunct="1"/>
            <a:r>
              <a:rPr lang="en-US" sz="2400" b="1">
                <a:latin typeface="Times New Roman" pitchFamily="18" charset="0"/>
              </a:rPr>
              <a:t>The Knowledge, Skills and Attitudes of Professional Practice</a:t>
            </a:r>
          </a:p>
        </p:txBody>
      </p:sp>
      <p:sp>
        <p:nvSpPr>
          <p:cNvPr id="23559" name="AutoShape 7"/>
          <p:cNvSpPr>
            <a:spLocks noChangeArrowheads="1"/>
          </p:cNvSpPr>
          <p:nvPr/>
        </p:nvSpPr>
        <p:spPr bwMode="auto">
          <a:xfrm>
            <a:off x="1600200" y="1066800"/>
            <a:ext cx="762000" cy="2678113"/>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60" name="AutoShape 8"/>
          <p:cNvSpPr>
            <a:spLocks noChangeArrowheads="1"/>
          </p:cNvSpPr>
          <p:nvPr/>
        </p:nvSpPr>
        <p:spPr bwMode="auto">
          <a:xfrm>
            <a:off x="5562600" y="1066800"/>
            <a:ext cx="941388" cy="2678113"/>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61" name="Text Box 9"/>
          <p:cNvSpPr txBox="1">
            <a:spLocks noChangeArrowheads="1"/>
          </p:cNvSpPr>
          <p:nvPr/>
        </p:nvSpPr>
        <p:spPr bwMode="auto">
          <a:xfrm>
            <a:off x="1584325" y="1641475"/>
            <a:ext cx="6797675" cy="457200"/>
          </a:xfrm>
          <a:prstGeom prst="rect">
            <a:avLst/>
          </a:prstGeom>
          <a:noFill/>
          <a:ln w="9525">
            <a:noFill/>
            <a:miter lim="800000"/>
            <a:headEnd/>
            <a:tailEnd/>
          </a:ln>
          <a:effectLst/>
        </p:spPr>
        <p:txBody>
          <a:bodyPr>
            <a:spAutoFit/>
          </a:bodyPr>
          <a:lstStyle/>
          <a:p>
            <a:pPr eaLnBrk="1" hangingPunct="1"/>
            <a:endParaRPr lang="en-US" sz="2400">
              <a:latin typeface="Times New Roman" pitchFamily="18" charset="0"/>
            </a:endParaRPr>
          </a:p>
        </p:txBody>
      </p:sp>
      <p:grpSp>
        <p:nvGrpSpPr>
          <p:cNvPr id="23562" name="Group 10"/>
          <p:cNvGrpSpPr>
            <a:grpSpLocks/>
          </p:cNvGrpSpPr>
          <p:nvPr/>
        </p:nvGrpSpPr>
        <p:grpSpPr bwMode="auto">
          <a:xfrm>
            <a:off x="609600" y="1066800"/>
            <a:ext cx="762000" cy="2678113"/>
            <a:chOff x="480" y="576"/>
            <a:chExt cx="480" cy="1629"/>
          </a:xfrm>
        </p:grpSpPr>
        <p:sp>
          <p:nvSpPr>
            <p:cNvPr id="23563" name="AutoShape 11"/>
            <p:cNvSpPr>
              <a:spLocks noChangeArrowheads="1"/>
            </p:cNvSpPr>
            <p:nvPr/>
          </p:nvSpPr>
          <p:spPr bwMode="auto">
            <a:xfrm>
              <a:off x="4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64" name="Text Box 12"/>
            <p:cNvSpPr txBox="1">
              <a:spLocks noChangeArrowheads="1"/>
            </p:cNvSpPr>
            <p:nvPr/>
          </p:nvSpPr>
          <p:spPr bwMode="auto">
            <a:xfrm rot="-5400000">
              <a:off x="-4" y="1367"/>
              <a:ext cx="1345"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Clinical Evaluation </a:t>
              </a:r>
            </a:p>
          </p:txBody>
        </p:sp>
      </p:grpSp>
      <p:sp>
        <p:nvSpPr>
          <p:cNvPr id="23565" name="Text Box 13"/>
          <p:cNvSpPr txBox="1">
            <a:spLocks noChangeArrowheads="1"/>
          </p:cNvSpPr>
          <p:nvPr/>
        </p:nvSpPr>
        <p:spPr bwMode="auto">
          <a:xfrm rot="-5300107">
            <a:off x="779463" y="2420937"/>
            <a:ext cx="2190750" cy="3968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Treatment Planning</a:t>
            </a:r>
          </a:p>
        </p:txBody>
      </p:sp>
      <p:sp>
        <p:nvSpPr>
          <p:cNvPr id="23566" name="Text Box 14"/>
          <p:cNvSpPr txBox="1">
            <a:spLocks noChangeArrowheads="1"/>
          </p:cNvSpPr>
          <p:nvPr/>
        </p:nvSpPr>
        <p:spPr bwMode="auto">
          <a:xfrm rot="-5333091">
            <a:off x="2434431" y="2747169"/>
            <a:ext cx="1014413" cy="3968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Referral</a:t>
            </a:r>
          </a:p>
        </p:txBody>
      </p:sp>
      <p:grpSp>
        <p:nvGrpSpPr>
          <p:cNvPr id="23567" name="Group 15"/>
          <p:cNvGrpSpPr>
            <a:grpSpLocks/>
          </p:cNvGrpSpPr>
          <p:nvPr/>
        </p:nvGrpSpPr>
        <p:grpSpPr bwMode="auto">
          <a:xfrm>
            <a:off x="2590800" y="1066800"/>
            <a:ext cx="762000" cy="2678113"/>
            <a:chOff x="1680" y="576"/>
            <a:chExt cx="480" cy="1629"/>
          </a:xfrm>
        </p:grpSpPr>
        <p:sp>
          <p:nvSpPr>
            <p:cNvPr id="23568" name="AutoShape 16"/>
            <p:cNvSpPr>
              <a:spLocks noChangeArrowheads="1"/>
            </p:cNvSpPr>
            <p:nvPr/>
          </p:nvSpPr>
          <p:spPr bwMode="auto">
            <a:xfrm>
              <a:off x="16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69" name="Text Box 17"/>
            <p:cNvSpPr txBox="1">
              <a:spLocks noChangeArrowheads="1"/>
            </p:cNvSpPr>
            <p:nvPr/>
          </p:nvSpPr>
          <p:spPr bwMode="auto">
            <a:xfrm rot="-5333091">
              <a:off x="1543" y="1741"/>
              <a:ext cx="617"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Referral</a:t>
              </a:r>
            </a:p>
          </p:txBody>
        </p:sp>
      </p:grpSp>
      <p:grpSp>
        <p:nvGrpSpPr>
          <p:cNvPr id="23570" name="Group 18"/>
          <p:cNvGrpSpPr>
            <a:grpSpLocks/>
          </p:cNvGrpSpPr>
          <p:nvPr/>
        </p:nvGrpSpPr>
        <p:grpSpPr bwMode="auto">
          <a:xfrm>
            <a:off x="3581400" y="1066800"/>
            <a:ext cx="762000" cy="2678113"/>
            <a:chOff x="2256" y="576"/>
            <a:chExt cx="480" cy="1629"/>
          </a:xfrm>
        </p:grpSpPr>
        <p:sp>
          <p:nvSpPr>
            <p:cNvPr id="23571" name="AutoShape 19"/>
            <p:cNvSpPr>
              <a:spLocks noChangeArrowheads="1"/>
            </p:cNvSpPr>
            <p:nvPr/>
          </p:nvSpPr>
          <p:spPr bwMode="auto">
            <a:xfrm>
              <a:off x="2256"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72" name="Text Box 20"/>
            <p:cNvSpPr txBox="1">
              <a:spLocks noChangeArrowheads="1"/>
            </p:cNvSpPr>
            <p:nvPr/>
          </p:nvSpPr>
          <p:spPr bwMode="auto">
            <a:xfrm rot="-5297513">
              <a:off x="1714" y="1359"/>
              <a:ext cx="1427"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Service Coordination</a:t>
              </a:r>
            </a:p>
          </p:txBody>
        </p:sp>
      </p:grpSp>
      <p:grpSp>
        <p:nvGrpSpPr>
          <p:cNvPr id="23573" name="Group 21"/>
          <p:cNvGrpSpPr>
            <a:grpSpLocks/>
          </p:cNvGrpSpPr>
          <p:nvPr/>
        </p:nvGrpSpPr>
        <p:grpSpPr bwMode="auto">
          <a:xfrm>
            <a:off x="4572000" y="1066800"/>
            <a:ext cx="762000" cy="2678113"/>
            <a:chOff x="2832" y="576"/>
            <a:chExt cx="480" cy="1629"/>
          </a:xfrm>
        </p:grpSpPr>
        <p:sp>
          <p:nvSpPr>
            <p:cNvPr id="23574" name="AutoShape 22"/>
            <p:cNvSpPr>
              <a:spLocks noChangeArrowheads="1"/>
            </p:cNvSpPr>
            <p:nvPr/>
          </p:nvSpPr>
          <p:spPr bwMode="auto">
            <a:xfrm>
              <a:off x="2832"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75" name="Text Box 23"/>
            <p:cNvSpPr txBox="1">
              <a:spLocks noChangeArrowheads="1"/>
            </p:cNvSpPr>
            <p:nvPr/>
          </p:nvSpPr>
          <p:spPr bwMode="auto">
            <a:xfrm rot="-5350655">
              <a:off x="2596" y="1655"/>
              <a:ext cx="815"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Counseling</a:t>
              </a:r>
            </a:p>
          </p:txBody>
        </p:sp>
      </p:grpSp>
      <p:sp>
        <p:nvSpPr>
          <p:cNvPr id="23576" name="Text Box 24"/>
          <p:cNvSpPr txBox="1">
            <a:spLocks noChangeArrowheads="1"/>
          </p:cNvSpPr>
          <p:nvPr/>
        </p:nvSpPr>
        <p:spPr bwMode="auto">
          <a:xfrm rot="-5350733">
            <a:off x="4669631" y="2188369"/>
            <a:ext cx="2487613" cy="701675"/>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Client, Family, &amp;</a:t>
            </a:r>
          </a:p>
          <a:p>
            <a:pPr eaLnBrk="1" hangingPunct="1"/>
            <a:r>
              <a:rPr lang="en-US" sz="2000">
                <a:latin typeface="Times New Roman" pitchFamily="18" charset="0"/>
              </a:rPr>
              <a:t>Community Education</a:t>
            </a:r>
          </a:p>
        </p:txBody>
      </p:sp>
      <p:grpSp>
        <p:nvGrpSpPr>
          <p:cNvPr id="23577" name="Group 25"/>
          <p:cNvGrpSpPr>
            <a:grpSpLocks/>
          </p:cNvGrpSpPr>
          <p:nvPr/>
        </p:nvGrpSpPr>
        <p:grpSpPr bwMode="auto">
          <a:xfrm>
            <a:off x="6781800" y="1066800"/>
            <a:ext cx="762000" cy="2678113"/>
            <a:chOff x="4080" y="576"/>
            <a:chExt cx="480" cy="1629"/>
          </a:xfrm>
        </p:grpSpPr>
        <p:sp>
          <p:nvSpPr>
            <p:cNvPr id="23578" name="AutoShape 26"/>
            <p:cNvSpPr>
              <a:spLocks noChangeArrowheads="1"/>
            </p:cNvSpPr>
            <p:nvPr/>
          </p:nvSpPr>
          <p:spPr bwMode="auto">
            <a:xfrm>
              <a:off x="4080" y="576"/>
              <a:ext cx="480"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79" name="Text Box 27"/>
            <p:cNvSpPr txBox="1">
              <a:spLocks noChangeArrowheads="1"/>
            </p:cNvSpPr>
            <p:nvPr/>
          </p:nvSpPr>
          <p:spPr bwMode="auto">
            <a:xfrm rot="-5376355">
              <a:off x="3720" y="1548"/>
              <a:ext cx="1063" cy="250"/>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Documentation</a:t>
              </a:r>
            </a:p>
          </p:txBody>
        </p:sp>
      </p:grpSp>
      <p:grpSp>
        <p:nvGrpSpPr>
          <p:cNvPr id="23580" name="Group 28"/>
          <p:cNvGrpSpPr>
            <a:grpSpLocks/>
          </p:cNvGrpSpPr>
          <p:nvPr/>
        </p:nvGrpSpPr>
        <p:grpSpPr bwMode="auto">
          <a:xfrm>
            <a:off x="7848600" y="1066800"/>
            <a:ext cx="941388" cy="2678113"/>
            <a:chOff x="4896" y="576"/>
            <a:chExt cx="593" cy="1629"/>
          </a:xfrm>
        </p:grpSpPr>
        <p:sp>
          <p:nvSpPr>
            <p:cNvPr id="23581" name="AutoShape 29"/>
            <p:cNvSpPr>
              <a:spLocks noChangeArrowheads="1"/>
            </p:cNvSpPr>
            <p:nvPr/>
          </p:nvSpPr>
          <p:spPr bwMode="auto">
            <a:xfrm>
              <a:off x="4896" y="576"/>
              <a:ext cx="593" cy="1629"/>
            </a:xfrm>
            <a:prstGeom prst="cube">
              <a:avLst>
                <a:gd name="adj" fmla="val 21829"/>
              </a:avLst>
            </a:prstGeom>
            <a:solidFill>
              <a:schemeClr val="accent1"/>
            </a:solidFill>
            <a:ln w="9525">
              <a:solidFill>
                <a:schemeClr val="tx1"/>
              </a:solidFill>
              <a:miter lim="800000"/>
              <a:headEnd/>
              <a:tailEnd/>
            </a:ln>
            <a:effectLst/>
          </p:spPr>
          <p:txBody>
            <a:bodyPr wrap="none" anchor="ctr"/>
            <a:lstStyle/>
            <a:p>
              <a:endParaRPr lang="en-US"/>
            </a:p>
          </p:txBody>
        </p:sp>
        <p:sp>
          <p:nvSpPr>
            <p:cNvPr id="23582" name="Text Box 30"/>
            <p:cNvSpPr txBox="1">
              <a:spLocks noChangeArrowheads="1"/>
            </p:cNvSpPr>
            <p:nvPr/>
          </p:nvSpPr>
          <p:spPr bwMode="auto">
            <a:xfrm rot="-5381387">
              <a:off x="4363" y="1209"/>
              <a:ext cx="1508" cy="442"/>
            </a:xfrm>
            <a:prstGeom prst="rect">
              <a:avLst/>
            </a:prstGeom>
            <a:noFill/>
            <a:ln w="9525">
              <a:noFill/>
              <a:miter lim="800000"/>
              <a:headEnd/>
              <a:tailEnd/>
            </a:ln>
            <a:effectLst/>
          </p:spPr>
          <p:txBody>
            <a:bodyPr wrap="none">
              <a:spAutoFit/>
            </a:bodyPr>
            <a:lstStyle/>
            <a:p>
              <a:pPr eaLnBrk="1" hangingPunct="1"/>
              <a:r>
                <a:rPr lang="en-US" sz="2000">
                  <a:latin typeface="Times New Roman" pitchFamily="18" charset="0"/>
                </a:rPr>
                <a:t>Professional &amp; Ethical</a:t>
              </a:r>
            </a:p>
            <a:p>
              <a:pPr eaLnBrk="1" hangingPunct="1"/>
              <a:r>
                <a:rPr lang="en-US" sz="2000">
                  <a:latin typeface="Times New Roman" pitchFamily="18" charset="0"/>
                </a:rPr>
                <a:t>Responsibilities</a:t>
              </a:r>
            </a:p>
          </p:txBody>
        </p:sp>
      </p:grpSp>
      <p:sp>
        <p:nvSpPr>
          <p:cNvPr id="23583" name="Text Box 31"/>
          <p:cNvSpPr txBox="1">
            <a:spLocks noChangeArrowheads="1"/>
          </p:cNvSpPr>
          <p:nvPr/>
        </p:nvSpPr>
        <p:spPr bwMode="auto">
          <a:xfrm>
            <a:off x="1371600" y="6324600"/>
            <a:ext cx="6096000" cy="396875"/>
          </a:xfrm>
          <a:prstGeom prst="rect">
            <a:avLst/>
          </a:prstGeom>
          <a:noFill/>
          <a:ln w="9525">
            <a:noFill/>
            <a:miter lim="800000"/>
            <a:headEnd/>
            <a:tailEnd/>
          </a:ln>
          <a:effectLst/>
        </p:spPr>
        <p:txBody>
          <a:bodyPr>
            <a:spAutoFit/>
          </a:bodyPr>
          <a:lstStyle/>
          <a:p>
            <a:pPr algn="ctr" eaLnBrk="1" hangingPunct="1"/>
            <a:r>
              <a:rPr lang="en-US" sz="2000" b="1">
                <a:latin typeface="Times New Roman" pitchFamily="18" charset="0"/>
              </a:rPr>
              <a:t>Transdisciplinary Foundations</a:t>
            </a:r>
          </a:p>
        </p:txBody>
      </p:sp>
      <p:sp>
        <p:nvSpPr>
          <p:cNvPr id="23584" name="Text Box 32"/>
          <p:cNvSpPr txBox="1">
            <a:spLocks noChangeArrowheads="1"/>
          </p:cNvSpPr>
          <p:nvPr/>
        </p:nvSpPr>
        <p:spPr bwMode="auto">
          <a:xfrm>
            <a:off x="609600" y="762000"/>
            <a:ext cx="8077200" cy="304800"/>
          </a:xfrm>
          <a:prstGeom prst="rect">
            <a:avLst/>
          </a:prstGeom>
          <a:noFill/>
          <a:ln w="9525">
            <a:noFill/>
            <a:miter lim="800000"/>
            <a:headEnd/>
            <a:tailEnd/>
          </a:ln>
          <a:effectLst/>
        </p:spPr>
        <p:txBody>
          <a:bodyPr>
            <a:spAutoFit/>
          </a:bodyPr>
          <a:lstStyle/>
          <a:p>
            <a:pPr eaLnBrk="1" hangingPunct="1">
              <a:spcBef>
                <a:spcPct val="50000"/>
              </a:spcBef>
            </a:pPr>
            <a:r>
              <a:rPr lang="en-US" sz="1400">
                <a:latin typeface="Times New Roman" pitchFamily="18" charset="0"/>
              </a:rPr>
              <a:t>      I	        II                  III                  IV                  V                     VI                      VII                    VIII</a:t>
            </a:r>
          </a:p>
        </p:txBody>
      </p:sp>
      <p:sp>
        <p:nvSpPr>
          <p:cNvPr id="23585" name="Line 33"/>
          <p:cNvSpPr>
            <a:spLocks noChangeShapeType="1"/>
          </p:cNvSpPr>
          <p:nvPr/>
        </p:nvSpPr>
        <p:spPr bwMode="auto">
          <a:xfrm flipV="1">
            <a:off x="609600" y="3810000"/>
            <a:ext cx="7924800" cy="0"/>
          </a:xfrm>
          <a:prstGeom prst="line">
            <a:avLst/>
          </a:prstGeom>
          <a:noFill/>
          <a:ln w="19050">
            <a:solidFill>
              <a:schemeClr val="tx1"/>
            </a:solidFill>
            <a:round/>
            <a:headEnd/>
            <a:tailEnd/>
          </a:ln>
          <a:effectLst/>
        </p:spPr>
        <p:txBody>
          <a:bodyPr/>
          <a:lstStyle/>
          <a:p>
            <a:endParaRPr lang="en-US"/>
          </a:p>
        </p:txBody>
      </p:sp>
      <p:sp>
        <p:nvSpPr>
          <p:cNvPr id="23586" name="Line 34"/>
          <p:cNvSpPr>
            <a:spLocks noChangeShapeType="1"/>
          </p:cNvSpPr>
          <p:nvPr/>
        </p:nvSpPr>
        <p:spPr bwMode="auto">
          <a:xfrm flipH="1" flipV="1">
            <a:off x="1066800" y="3962400"/>
            <a:ext cx="1143000" cy="1828800"/>
          </a:xfrm>
          <a:prstGeom prst="line">
            <a:avLst/>
          </a:prstGeom>
          <a:noFill/>
          <a:ln w="9525">
            <a:solidFill>
              <a:schemeClr val="tx1"/>
            </a:solidFill>
            <a:round/>
            <a:headEnd/>
            <a:tailEnd type="triangle" w="med" len="med"/>
          </a:ln>
          <a:effectLst/>
        </p:spPr>
        <p:txBody>
          <a:bodyPr/>
          <a:lstStyle/>
          <a:p>
            <a:endParaRPr lang="en-US"/>
          </a:p>
        </p:txBody>
      </p:sp>
      <p:sp>
        <p:nvSpPr>
          <p:cNvPr id="23587" name="Line 35"/>
          <p:cNvSpPr>
            <a:spLocks noChangeShapeType="1"/>
          </p:cNvSpPr>
          <p:nvPr/>
        </p:nvSpPr>
        <p:spPr bwMode="auto">
          <a:xfrm flipV="1">
            <a:off x="6934200" y="3962400"/>
            <a:ext cx="1143000" cy="1828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zoom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R_METADATA_KEY" val="70c2fa89-2eee-4705-b3fc-781f9a2db1b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r of color design template">
  <a:themeElements>
    <a:clrScheme name="Blur of color design template 12">
      <a:dk1>
        <a:srgbClr val="000000"/>
      </a:dk1>
      <a:lt1>
        <a:srgbClr val="FFFFFF"/>
      </a:lt1>
      <a:dk2>
        <a:srgbClr val="FF8A33"/>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Blur of color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r of color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r of color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r of color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r of color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r of color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r of color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r of color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r of color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r of color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r of color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r of color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r of color design template 12">
        <a:dk1>
          <a:srgbClr val="000000"/>
        </a:dk1>
        <a:lt1>
          <a:srgbClr val="FFFFFF"/>
        </a:lt1>
        <a:dk2>
          <a:srgbClr val="FF8A33"/>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TotalTime>
  <Words>4483</Words>
  <Application>Microsoft Office PowerPoint</Application>
  <PresentationFormat>On-screen Show (4:3)</PresentationFormat>
  <Paragraphs>749</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1_Default Design</vt:lpstr>
      <vt:lpstr>Blur of color design template</vt:lpstr>
      <vt:lpstr>Slide 1</vt:lpstr>
      <vt:lpstr>Topics of Discussion</vt:lpstr>
      <vt:lpstr>Training Objective</vt:lpstr>
      <vt:lpstr>Purpose of Certification</vt:lpstr>
      <vt:lpstr>National Standards</vt:lpstr>
      <vt:lpstr>Knowledge, Skills, Attitudes</vt:lpstr>
      <vt:lpstr>Transdisciplinary Foundations</vt:lpstr>
      <vt:lpstr>8 Practice Dimensions</vt:lpstr>
      <vt:lpstr>Slide 9</vt:lpstr>
      <vt:lpstr>Slide 10</vt:lpstr>
      <vt:lpstr>Similarities/differences? KSA’s                12 Core Functions</vt:lpstr>
      <vt:lpstr>12 Core Competencies  for Clergy &amp; Other Pastoral Ministers</vt:lpstr>
      <vt:lpstr>12 Core Competencies  for Clergy &amp; Other Pastoral Ministers</vt:lpstr>
      <vt:lpstr>12 Core Competencies  for Clergy &amp; Other Pastoral Ministers</vt:lpstr>
      <vt:lpstr>12 Core Competencies  for Clergy &amp; Other Pastoral Ministers</vt:lpstr>
      <vt:lpstr>12 Core Competencies  for Clergy &amp; Other Pastoral Ministers</vt:lpstr>
      <vt:lpstr>Deep Dive  Documentation Competency</vt:lpstr>
      <vt:lpstr>What is Documentation?</vt:lpstr>
      <vt:lpstr>Documentation  Approach</vt:lpstr>
      <vt:lpstr>Progress Note Documentation</vt:lpstr>
      <vt:lpstr>Progress Note Documentation</vt:lpstr>
      <vt:lpstr>S.O.A.P. Notes</vt:lpstr>
      <vt:lpstr>S.O.A.P. Notes, Subjective</vt:lpstr>
      <vt:lpstr>S.O.A.P. Notes, Objective</vt:lpstr>
      <vt:lpstr>S.O.A.P. Notes, Assessment</vt:lpstr>
      <vt:lpstr>S.O.A.P. Notes, Objective</vt:lpstr>
      <vt:lpstr>D.A.P. Notes</vt:lpstr>
      <vt:lpstr>Example D.A.P. Note</vt:lpstr>
      <vt:lpstr>Gillman HIPAA Progress Note</vt:lpstr>
      <vt:lpstr>Gillman HIPAA Progress Note</vt:lpstr>
      <vt:lpstr>What makes the Gillman HIPAA Note superior to the SOAP or DAP</vt:lpstr>
      <vt:lpstr>Progress Note Test Questions/Discussions: </vt:lpstr>
      <vt:lpstr>Progress Note Test Questions: </vt:lpstr>
      <vt:lpstr>Progress Note Test Questions: </vt:lpstr>
      <vt:lpstr>What Is Goal of Documentation?</vt:lpstr>
      <vt:lpstr>Back to Basics</vt:lpstr>
      <vt:lpstr>Slide 37</vt:lpstr>
      <vt:lpstr>An Evidence-Based Treatment Model for Improving Practice</vt:lpstr>
      <vt:lpstr>Elements of a Treatment  Process Model</vt:lpstr>
      <vt:lpstr>TCU Treatment Process Model</vt:lpstr>
      <vt:lpstr>“Sequence” of Recovery Stages</vt:lpstr>
      <vt:lpstr>Slide 42</vt:lpstr>
      <vt:lpstr>Induction to Treatment  (Motivational Enhancement)</vt:lpstr>
      <vt:lpstr>Counseling Enhancements   (Cognitive “Mapping”)</vt:lpstr>
      <vt:lpstr>Contingency Management  (Token Rewards)</vt:lpstr>
      <vt:lpstr>   Specialized Interventions   (Skills-Based Counseling Manuals)</vt:lpstr>
      <vt:lpstr>Evidence-Based Treatment Model</vt:lpstr>
      <vt:lpstr>Questions?</vt:lpstr>
    </vt:vector>
  </TitlesOfParts>
  <Company>ATTC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Gerhard Erich Carrier</dc:creator>
  <cp:lastModifiedBy>cbranch</cp:lastModifiedBy>
  <cp:revision>144</cp:revision>
  <dcterms:created xsi:type="dcterms:W3CDTF">2001-04-30T22:51:39Z</dcterms:created>
  <dcterms:modified xsi:type="dcterms:W3CDTF">2014-05-05T18:28:11Z</dcterms:modified>
</cp:coreProperties>
</file>