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41"/>
  </p:notesMasterIdLst>
  <p:handoutMasterIdLst>
    <p:handoutMasterId r:id="rId42"/>
  </p:handoutMasterIdLst>
  <p:sldIdLst>
    <p:sldId id="369" r:id="rId2"/>
    <p:sldId id="871" r:id="rId3"/>
    <p:sldId id="856" r:id="rId4"/>
    <p:sldId id="858" r:id="rId5"/>
    <p:sldId id="868" r:id="rId6"/>
    <p:sldId id="870" r:id="rId7"/>
    <p:sldId id="860" r:id="rId8"/>
    <p:sldId id="862" r:id="rId9"/>
    <p:sldId id="861" r:id="rId10"/>
    <p:sldId id="865" r:id="rId11"/>
    <p:sldId id="869" r:id="rId12"/>
    <p:sldId id="866" r:id="rId13"/>
    <p:sldId id="850" r:id="rId14"/>
    <p:sldId id="855" r:id="rId15"/>
    <p:sldId id="854" r:id="rId16"/>
    <p:sldId id="852" r:id="rId17"/>
    <p:sldId id="813" r:id="rId18"/>
    <p:sldId id="849" r:id="rId19"/>
    <p:sldId id="814" r:id="rId20"/>
    <p:sldId id="820" r:id="rId21"/>
    <p:sldId id="821" r:id="rId22"/>
    <p:sldId id="822" r:id="rId23"/>
    <p:sldId id="830" r:id="rId24"/>
    <p:sldId id="831" r:id="rId25"/>
    <p:sldId id="835" r:id="rId26"/>
    <p:sldId id="836" r:id="rId27"/>
    <p:sldId id="837" r:id="rId28"/>
    <p:sldId id="839" r:id="rId29"/>
    <p:sldId id="838" r:id="rId30"/>
    <p:sldId id="840" r:id="rId31"/>
    <p:sldId id="841" r:id="rId32"/>
    <p:sldId id="842" r:id="rId33"/>
    <p:sldId id="843" r:id="rId34"/>
    <p:sldId id="844" r:id="rId35"/>
    <p:sldId id="845" r:id="rId36"/>
    <p:sldId id="846" r:id="rId37"/>
    <p:sldId id="847" r:id="rId38"/>
    <p:sldId id="848" r:id="rId39"/>
    <p:sldId id="851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B80B"/>
    <a:srgbClr val="EA9D04"/>
    <a:srgbClr val="E9A805"/>
    <a:srgbClr val="6600CC"/>
    <a:srgbClr val="66CCFF"/>
    <a:srgbClr val="CCECFF"/>
    <a:srgbClr val="CC66FF"/>
    <a:srgbClr val="9900FF"/>
    <a:srgbClr val="00FFFF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16" autoAdjust="0"/>
    <p:restoredTop sz="87993" autoAdjust="0"/>
  </p:normalViewPr>
  <p:slideViewPr>
    <p:cSldViewPr>
      <p:cViewPr varScale="1">
        <p:scale>
          <a:sx n="60" d="100"/>
          <a:sy n="60" d="100"/>
        </p:scale>
        <p:origin x="-13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1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0D5A1A8-423B-4F1D-978A-6ED7FE767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08A696A8-0075-465D-B0DC-F8AAE4926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B67B4-0457-49F2-A08B-C67AA7AE9E2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5650" cy="3425825"/>
          </a:xfrm>
          <a:ln cap="flat"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Opening slide. Welcome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row </a:t>
            </a:r>
            <a:r>
              <a:rPr lang="en-US" dirty="0" smtClean="0"/>
              <a:t>in this </a:t>
            </a:r>
            <a:r>
              <a:rPr lang="en-US" dirty="0"/>
              <a:t>table </a:t>
            </a:r>
            <a:r>
              <a:rPr lang="en-US" dirty="0" smtClean="0"/>
              <a:t>the Comparison Of Prison/parole Vs PRCS/local </a:t>
            </a:r>
            <a:r>
              <a:rPr lang="en-US" dirty="0"/>
              <a:t>is </a:t>
            </a:r>
            <a:r>
              <a:rPr lang="en-US" dirty="0" smtClean="0"/>
              <a:t>Statistically </a:t>
            </a:r>
            <a:r>
              <a:rPr lang="en-US" dirty="0" smtClean="0"/>
              <a:t>significant-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to understand health conditions and link/coordinate  with primary healthcare; consider introducing ASAM criteria and explain how criteria should be used</a:t>
            </a:r>
            <a:endParaRPr lang="en-US" dirty="0" smtClean="0"/>
          </a:p>
          <a:p>
            <a:r>
              <a:rPr lang="en-US" dirty="0" smtClean="0"/>
              <a:t>Dr. Lois </a:t>
            </a:r>
            <a:r>
              <a:rPr lang="en-US" dirty="0" smtClean="0"/>
              <a:t>Davis,</a:t>
            </a:r>
            <a:r>
              <a:rPr lang="en-US" baseline="0" dirty="0" smtClean="0"/>
              <a:t> RAND </a:t>
            </a:r>
            <a:r>
              <a:rPr lang="en-US" baseline="0" dirty="0" smtClean="0"/>
              <a:t>Corporation, (2013).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5A33-736A-4FE8-896D-BF49FDEE22B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1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Weingart</a:t>
            </a:r>
            <a:r>
              <a:rPr lang="en-US" dirty="0" smtClean="0"/>
              <a:t> Foundation</a:t>
            </a:r>
            <a:r>
              <a:rPr lang="en-US" baseline="0" dirty="0" smtClean="0"/>
              <a:t>, Capacity Building Needs in LA County (2012)</a:t>
            </a:r>
          </a:p>
          <a:p>
            <a:r>
              <a:rPr lang="en-US" baseline="0" dirty="0" smtClean="0"/>
              <a:t>UCLA  Dr. Zeke </a:t>
            </a:r>
            <a:r>
              <a:rPr lang="en-US" baseline="0" dirty="0" err="1" smtClean="0"/>
              <a:t>Hosenfield</a:t>
            </a:r>
            <a:r>
              <a:rPr lang="en-US" baseline="0" dirty="0" smtClean="0"/>
              <a:t>, Stretched and Thin, State of Los Angeles County (2012, 2013)</a:t>
            </a:r>
          </a:p>
          <a:p>
            <a:r>
              <a:rPr lang="en-US" baseline="0" dirty="0" smtClean="0"/>
              <a:t>UCLA White Paper,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696A8-0075-465D-B0DC-F8AAE4926C3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696A8-0075-465D-B0DC-F8AAE4926C3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KAPs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696A8-0075-465D-B0DC-F8AAE4926C3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KAPs</a:t>
            </a:r>
            <a:r>
              <a:rPr lang="en-US" baseline="0" dirty="0" smtClean="0"/>
              <a:t> and use your experience in building audience curiosity and motivation for learning.</a:t>
            </a:r>
          </a:p>
          <a:p>
            <a:r>
              <a:rPr lang="en-US" baseline="0" dirty="0" smtClean="0"/>
              <a:t>Survival Tips for changing times. Easy to access and most of all this type of help is FREE! NO Cost. Self-guided learning for agencies or individuals.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696A8-0075-465D-B0DC-F8AAE4926C3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KAPs and brief history- specialized area; co-occurring</a:t>
            </a:r>
            <a:r>
              <a:rPr lang="en-US" baseline="0" dirty="0" smtClean="0"/>
              <a:t>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696A8-0075-465D-B0DC-F8AAE4926C3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and</a:t>
            </a:r>
            <a:r>
              <a:rPr lang="en-US" baseline="0" dirty="0" smtClean="0"/>
              <a:t> refer to examples you may bring.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696A8-0075-465D-B0DC-F8AAE4926C3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(Drake, et al. 2001. Implementing evidence based practices in routine mental health service settings. </a:t>
            </a:r>
            <a:r>
              <a:rPr lang="en-US" sz="1200" i="1" dirty="0" smtClean="0"/>
              <a:t>Psychiatric Services, 52</a:t>
            </a:r>
            <a:r>
              <a:rPr lang="en-US" sz="1200" dirty="0" smtClean="0"/>
              <a:t>, 179 – 182)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F1C0-B9E3-4756-99D5-3BBA67B8BE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EBPs- in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696A8-0075-465D-B0DC-F8AAE4926C3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we</a:t>
            </a:r>
            <a:r>
              <a:rPr lang="en-US" baseline="0" dirty="0" smtClean="0"/>
              <a:t> use EBPs and KAPs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F1C0-B9E3-4756-99D5-3BBA67B8BE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Many of your congregations counsel and make referrals for families and individuals with addiction problems.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network can help small to mid size congregation in urban LA by disseminating scientific program models that can help them compete in funding</a:t>
            </a:r>
            <a:r>
              <a:rPr lang="en-US" baseline="0" dirty="0" smtClean="0"/>
              <a:t> and </a:t>
            </a:r>
            <a:r>
              <a:rPr lang="en-US" dirty="0" smtClean="0"/>
              <a:t>to bridge science and practice. Build the congregation counseling</a:t>
            </a:r>
            <a:r>
              <a:rPr lang="en-US" baseline="0" dirty="0" smtClean="0"/>
              <a:t> workforce.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696A8-0075-465D-B0DC-F8AAE4926C3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Miller et al., (1995) What works: A methodological analysis of the alcohol treatment outcome literature.  In R. K. Hester &amp; W. R. Miller (eds.)  </a:t>
            </a:r>
            <a:r>
              <a:rPr lang="en-US" sz="1200" i="1" dirty="0" smtClean="0"/>
              <a:t>Handbook of Alcoholism Treatment Approaches: Effective Alternatives.</a:t>
            </a:r>
            <a:r>
              <a:rPr lang="en-US" sz="1200" dirty="0" smtClean="0"/>
              <a:t> (2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ed., pp 12 – 44).  Boston: </a:t>
            </a:r>
            <a:r>
              <a:rPr lang="en-US" sz="1200" dirty="0" err="1" smtClean="0"/>
              <a:t>Allyn</a:t>
            </a:r>
            <a:r>
              <a:rPr lang="en-US" sz="1200" dirty="0" smtClean="0"/>
              <a:t> &amp; Bacon.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F1C0-B9E3-4756-99D5-3BBA67B8BE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z="1100" dirty="0" smtClean="0"/>
              <a:t>L. </a:t>
            </a:r>
            <a:r>
              <a:rPr lang="en-US" sz="1100" dirty="0" err="1" smtClean="0"/>
              <a:t>Onken</a:t>
            </a:r>
            <a:r>
              <a:rPr lang="en-US" sz="1100" dirty="0" smtClean="0"/>
              <a:t> (2002).  Personal Communication.  National Institute on Drug Abuse.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z="1100" dirty="0" smtClean="0"/>
              <a:t>Principles of Drug Addiction Treatment: A research-based guide (1999). National Institute on Drug Abuse</a:t>
            </a:r>
          </a:p>
          <a:p>
            <a:pPr marL="1295400" lvl="2" indent="-381000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F1C0-B9E3-4756-99D5-3BBA67B8BE3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200" dirty="0" smtClean="0"/>
              <a:t>(Institute of Medicine, 1998.  </a:t>
            </a:r>
            <a:r>
              <a:rPr lang="en-US" sz="1200" i="1" dirty="0" smtClean="0"/>
              <a:t>Bridging the Gap Between Practice and Research</a:t>
            </a:r>
            <a:r>
              <a:rPr lang="en-US" sz="1200" dirty="0" smtClean="0"/>
              <a:t>.  </a:t>
            </a:r>
          </a:p>
          <a:p>
            <a:pPr>
              <a:buFontTx/>
              <a:buNone/>
            </a:pPr>
            <a:r>
              <a:rPr lang="en-US" sz="1200" dirty="0" smtClean="0"/>
              <a:t>Washington, DC: National Academy Press)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F1C0-B9E3-4756-99D5-3BBA67B8BE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E593C-7AC7-469D-9997-6F3B08295DCD}" type="slidenum">
              <a:rPr lang="en-US"/>
              <a:pPr/>
              <a:t>23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Now, let’s look at the principles necessary to effective technology transfer initiatives.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Summarize. Refer to term KAPs again as examples of EBPs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F1C0-B9E3-4756-99D5-3BBA67B8BE3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 to find KAPs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F1C0-B9E3-4756-99D5-3BBA67B8BE3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Sources to find KAPs- set up your wireless</a:t>
            </a:r>
            <a:r>
              <a:rPr lang="en-US" baseline="0" dirty="0" smtClean="0"/>
              <a:t> and visit sites with audience- engage audience in this section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F1C0-B9E3-4756-99D5-3BBA67B8BE3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Sources to find KAPs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F1C0-B9E3-4756-99D5-3BBA67B8BE3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42901-E9E3-4546-81E6-FE32997C943C}" type="slidenum">
              <a:rPr lang="en-US"/>
              <a:pPr/>
              <a:t>28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81038"/>
            <a:ext cx="4624387" cy="3468687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5541"/>
            <a:ext cx="5030788" cy="4073779"/>
          </a:xfrm>
        </p:spPr>
        <p:txBody>
          <a:bodyPr wrap="square" lIns="89719" tIns="44859" rIns="89719" bIns="44859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ahoma" pitchFamily="34" charset="0"/>
              </a:rPr>
              <a:t>D. Dwayne Simpson, Texas Christian University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Etheridge, Hubbard, Anderson, Craddock, &amp; Flynn, 1997 (</a:t>
            </a:r>
            <a:r>
              <a:rPr lang="en-US" sz="1200" u="sng" dirty="0" smtClean="0"/>
              <a:t>PAB</a:t>
            </a:r>
            <a:r>
              <a:rPr lang="en-US" sz="1200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F1C0-B9E3-4756-99D5-3BBA67B8BE3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Emphasize </a:t>
            </a:r>
            <a:r>
              <a:rPr lang="en-US" dirty="0" smtClean="0"/>
              <a:t>and raise awareness of </a:t>
            </a:r>
            <a:r>
              <a:rPr lang="en-US" baseline="0" dirty="0" smtClean="0"/>
              <a:t>KAPS </a:t>
            </a:r>
            <a:r>
              <a:rPr lang="en-US" baseline="0" dirty="0" smtClean="0"/>
              <a:t>– </a:t>
            </a:r>
            <a:r>
              <a:rPr lang="en-US" baseline="0" dirty="0" smtClean="0"/>
              <a:t>as effective </a:t>
            </a:r>
            <a:r>
              <a:rPr lang="en-US" baseline="0" dirty="0" smtClean="0"/>
              <a:t>strategy to address </a:t>
            </a:r>
            <a:r>
              <a:rPr lang="en-US" dirty="0" smtClean="0"/>
              <a:t>work force development and</a:t>
            </a:r>
            <a:r>
              <a:rPr lang="en-US" baseline="0" dirty="0" smtClean="0"/>
              <a:t> </a:t>
            </a:r>
            <a:r>
              <a:rPr lang="en-US" baseline="0" dirty="0" smtClean="0"/>
              <a:t>sustainability of community and faith SUD programs- for special populations like formerly incarcerated adults.  New tools available for all populations.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696A8-0075-465D-B0DC-F8AAE4926C3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2CF2A-4B98-42FE-B2AD-B34709CBCA56}" type="slidenum">
              <a:rPr lang="en-US"/>
              <a:pPr/>
              <a:t>30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81038"/>
            <a:ext cx="4624387" cy="3468687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75541"/>
            <a:ext cx="5027612" cy="4073779"/>
          </a:xfrm>
        </p:spPr>
        <p:txBody>
          <a:bodyPr wrap="square" lIns="89548" tIns="44774" rIns="89548" bIns="44774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Etheridge, Hubbard, Anderson, Craddock, &amp; Flynn, 1997 (</a:t>
            </a:r>
            <a:r>
              <a:rPr lang="en-US" sz="1200" u="sng" dirty="0" smtClean="0"/>
              <a:t>PAB</a:t>
            </a:r>
            <a:r>
              <a:rPr lang="en-US" sz="12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0516-0F96-4FF0-ABEF-5915AF98DE47}" type="slidenum">
              <a:rPr lang="en-US"/>
              <a:pPr/>
              <a:t>31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81038"/>
            <a:ext cx="4624387" cy="3468687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75541"/>
            <a:ext cx="5027612" cy="4073779"/>
          </a:xfrm>
        </p:spPr>
        <p:txBody>
          <a:bodyPr wrap="square" lIns="89548" tIns="44774" rIns="89548" bIns="44774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ahoma" pitchFamily="34" charset="0"/>
              </a:rPr>
              <a:t>D. Dwayne Simpson, Texas Christian University</a:t>
            </a:r>
            <a:endParaRPr lang="en-US" sz="12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5C9B1-DADA-4133-9253-278C8A864D1B}" type="slidenum">
              <a:rPr lang="en-US"/>
              <a:pPr/>
              <a:t>32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81038"/>
            <a:ext cx="4624387" cy="3468687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75541"/>
            <a:ext cx="5027612" cy="4073779"/>
          </a:xfrm>
        </p:spPr>
        <p:txBody>
          <a:bodyPr wrap="square" lIns="89541" tIns="44771" rIns="89541" bIns="4477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Simpson, 2001 (</a:t>
            </a:r>
            <a:r>
              <a:rPr lang="en-US" sz="1200" u="sng" dirty="0" smtClean="0"/>
              <a:t>Addiction</a:t>
            </a:r>
            <a:r>
              <a:rPr lang="en-US" sz="12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5C561-5F3D-4320-BB2F-1672D2761C6E}" type="slidenum">
              <a:rPr lang="en-US"/>
              <a:pPr/>
              <a:t>33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81038"/>
            <a:ext cx="4624387" cy="3468687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75541"/>
            <a:ext cx="5027612" cy="4073779"/>
          </a:xfrm>
        </p:spPr>
        <p:txBody>
          <a:bodyPr wrap="square" lIns="89541" tIns="44771" rIns="89541" bIns="44771"/>
          <a:lstStyle/>
          <a:p>
            <a:pPr algn="l"/>
            <a:r>
              <a:rPr lang="en-US" sz="1200" dirty="0" smtClean="0"/>
              <a:t>Simpson, 2001 (</a:t>
            </a:r>
            <a:r>
              <a:rPr lang="en-US" sz="1200" u="sng" dirty="0" smtClean="0"/>
              <a:t>Addiction</a:t>
            </a:r>
            <a:r>
              <a:rPr lang="en-US" sz="12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A2E1A-9943-418F-A103-D6994B61C0A2}" type="slidenum">
              <a:rPr lang="en-US"/>
              <a:pPr/>
              <a:t>34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81038"/>
            <a:ext cx="4624387" cy="3468687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75541"/>
            <a:ext cx="5027612" cy="4073779"/>
          </a:xfrm>
        </p:spPr>
        <p:txBody>
          <a:bodyPr wrap="square" lIns="89541" tIns="44771" rIns="89541" bIns="4477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Simpson &amp; Joe, 1993 (</a:t>
            </a:r>
            <a:r>
              <a:rPr lang="en-US" sz="1200" u="sng" dirty="0" smtClean="0"/>
              <a:t>Pt</a:t>
            </a:r>
            <a:r>
              <a:rPr lang="en-US" sz="1200" dirty="0" smtClean="0"/>
              <a:t>); Blankenship et al.,1999 (</a:t>
            </a:r>
            <a:r>
              <a:rPr lang="en-US" sz="1200" u="sng" dirty="0" smtClean="0"/>
              <a:t>PJ</a:t>
            </a:r>
            <a:r>
              <a:rPr lang="en-US" sz="1200" dirty="0" smtClean="0"/>
              <a:t>); </a:t>
            </a:r>
            <a:r>
              <a:rPr lang="en-US" sz="1200" dirty="0" err="1" smtClean="0"/>
              <a:t>Sia</a:t>
            </a:r>
            <a:r>
              <a:rPr lang="en-US" sz="1200" dirty="0" smtClean="0"/>
              <a:t>, </a:t>
            </a:r>
            <a:r>
              <a:rPr lang="en-US" sz="1200" dirty="0" err="1" smtClean="0"/>
              <a:t>Dansereau</a:t>
            </a:r>
            <a:r>
              <a:rPr lang="en-US" sz="1200" dirty="0" smtClean="0"/>
              <a:t>, &amp; </a:t>
            </a:r>
            <a:r>
              <a:rPr lang="en-US" sz="1200" dirty="0" err="1" smtClean="0"/>
              <a:t>Czuchry</a:t>
            </a:r>
            <a:r>
              <a:rPr lang="en-US" sz="1200" dirty="0" smtClean="0"/>
              <a:t>, 2000 (</a:t>
            </a:r>
            <a:r>
              <a:rPr lang="en-US" sz="1200" u="sng" dirty="0" smtClean="0"/>
              <a:t>JSAT</a:t>
            </a:r>
            <a:r>
              <a:rPr lang="en-US" sz="1200" dirty="0" smtClean="0"/>
              <a:t>)</a:t>
            </a:r>
          </a:p>
          <a:p>
            <a:pPr algn="l"/>
            <a:endParaRPr lang="en-US" sz="12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C48F3-995D-4FE5-979D-E7C4B46E990E}" type="slidenum">
              <a:rPr lang="en-US"/>
              <a:pPr/>
              <a:t>35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81038"/>
            <a:ext cx="4624387" cy="3468687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75541"/>
            <a:ext cx="5027612" cy="4073779"/>
          </a:xfrm>
        </p:spPr>
        <p:txBody>
          <a:bodyPr wrap="square" lIns="89541" tIns="44771" rIns="89541" bIns="4477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Dansereau</a:t>
            </a:r>
            <a:r>
              <a:rPr lang="en-US" sz="1200" dirty="0" smtClean="0"/>
              <a:t> et al., 1993 (</a:t>
            </a:r>
            <a:r>
              <a:rPr lang="en-US" sz="1200" u="sng" dirty="0" smtClean="0"/>
              <a:t>JCP</a:t>
            </a:r>
            <a:r>
              <a:rPr lang="en-US" sz="1200" dirty="0" smtClean="0"/>
              <a:t>), 1995 (</a:t>
            </a:r>
            <a:r>
              <a:rPr lang="en-US" sz="1200" u="sng" dirty="0" smtClean="0"/>
              <a:t>PAB</a:t>
            </a:r>
            <a:r>
              <a:rPr lang="en-US" sz="1200" dirty="0" smtClean="0"/>
              <a:t>); Joe et al., 1997 (</a:t>
            </a:r>
            <a:r>
              <a:rPr lang="en-US" sz="1200" u="sng" dirty="0" smtClean="0"/>
              <a:t>JNMD</a:t>
            </a:r>
            <a:r>
              <a:rPr lang="en-US" sz="1200" dirty="0" smtClean="0"/>
              <a:t>); </a:t>
            </a:r>
            <a:r>
              <a:rPr lang="en-US" sz="1200" dirty="0" err="1" smtClean="0"/>
              <a:t>Pitre</a:t>
            </a:r>
            <a:r>
              <a:rPr lang="en-US" sz="1200" dirty="0" smtClean="0"/>
              <a:t> et al., 1998 (</a:t>
            </a:r>
            <a:r>
              <a:rPr lang="en-US" sz="1200" u="sng" dirty="0" smtClean="0"/>
              <a:t>JSAT</a:t>
            </a:r>
            <a:r>
              <a:rPr lang="en-US" sz="12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DF638-3051-4E7D-9D2C-AFD09271702F}" type="slidenum">
              <a:rPr lang="en-US"/>
              <a:pPr/>
              <a:t>36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81038"/>
            <a:ext cx="4624387" cy="3468687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75541"/>
            <a:ext cx="5027612" cy="4073779"/>
          </a:xfrm>
        </p:spPr>
        <p:txBody>
          <a:bodyPr wrap="square" lIns="89541" tIns="44771" rIns="89541" bIns="4477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Rowan-</a:t>
            </a:r>
            <a:r>
              <a:rPr lang="en-US" sz="1200" dirty="0" err="1" smtClean="0"/>
              <a:t>Szal</a:t>
            </a:r>
            <a:r>
              <a:rPr lang="en-US" sz="1200" dirty="0" smtClean="0"/>
              <a:t> </a:t>
            </a:r>
            <a:r>
              <a:rPr lang="en-US" sz="1100" dirty="0" smtClean="0"/>
              <a:t>et al.,</a:t>
            </a:r>
            <a:r>
              <a:rPr lang="en-US" sz="1200" dirty="0" smtClean="0"/>
              <a:t> 1994 (</a:t>
            </a:r>
            <a:r>
              <a:rPr lang="en-US" sz="1200" u="sng" dirty="0" smtClean="0"/>
              <a:t>JSAT</a:t>
            </a:r>
            <a:r>
              <a:rPr lang="en-US" sz="1200" dirty="0" smtClean="0"/>
              <a:t>); 1997 (</a:t>
            </a:r>
            <a:r>
              <a:rPr lang="en-US" sz="1200" u="sng" dirty="0" smtClean="0"/>
              <a:t>JMA</a:t>
            </a:r>
            <a:r>
              <a:rPr lang="en-US" sz="1200" dirty="0" smtClean="0"/>
              <a:t>); Griffith, Rowan-</a:t>
            </a:r>
            <a:r>
              <a:rPr lang="en-US" sz="1200" dirty="0" err="1" smtClean="0"/>
              <a:t>Szal</a:t>
            </a:r>
            <a:r>
              <a:rPr lang="en-US" sz="1200" dirty="0" smtClean="0"/>
              <a:t> </a:t>
            </a:r>
            <a:r>
              <a:rPr lang="en-US" sz="1100" dirty="0" smtClean="0"/>
              <a:t>et al.</a:t>
            </a:r>
            <a:r>
              <a:rPr lang="en-US" sz="1200" dirty="0" smtClean="0"/>
              <a:t>, 2000 (</a:t>
            </a:r>
            <a:r>
              <a:rPr lang="en-US" sz="1200" u="sng" dirty="0" smtClean="0"/>
              <a:t>DAD</a:t>
            </a:r>
            <a:r>
              <a:rPr lang="en-US" sz="12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9DB03-7EB7-4468-A63A-6094772F3F94}" type="slidenum">
              <a:rPr lang="en-US"/>
              <a:pPr/>
              <a:t>37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81038"/>
            <a:ext cx="4624387" cy="3468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75541"/>
            <a:ext cx="5027612" cy="4073779"/>
          </a:xfrm>
        </p:spPr>
        <p:txBody>
          <a:bodyPr wrap="square" lIns="89541" tIns="44771" rIns="89541" bIns="44771"/>
          <a:lstStyle/>
          <a:p>
            <a:pPr algn="l"/>
            <a:r>
              <a:rPr lang="en-US" sz="1200" dirty="0" smtClean="0"/>
              <a:t>Bartholomew </a:t>
            </a:r>
            <a:r>
              <a:rPr lang="en-US" sz="1100" dirty="0" smtClean="0"/>
              <a:t>et al.,</a:t>
            </a:r>
            <a:r>
              <a:rPr lang="en-US" sz="1200" dirty="0" smtClean="0"/>
              <a:t> 1994 (</a:t>
            </a:r>
            <a:r>
              <a:rPr lang="en-US" sz="1200" u="sng" dirty="0" smtClean="0"/>
              <a:t>JPD</a:t>
            </a:r>
            <a:r>
              <a:rPr lang="en-US" sz="1200" dirty="0" smtClean="0"/>
              <a:t>); 2000 (</a:t>
            </a:r>
            <a:r>
              <a:rPr lang="en-US" sz="1200" u="sng" dirty="0" smtClean="0"/>
              <a:t>JSAT</a:t>
            </a:r>
            <a:r>
              <a:rPr lang="en-US" sz="1200" dirty="0" smtClean="0"/>
              <a:t>); Hiller </a:t>
            </a:r>
            <a:r>
              <a:rPr lang="en-US" sz="1100" dirty="0" smtClean="0"/>
              <a:t>et al.,</a:t>
            </a:r>
            <a:r>
              <a:rPr lang="en-US" sz="1200" dirty="0" smtClean="0"/>
              <a:t> 1996 (</a:t>
            </a:r>
            <a:r>
              <a:rPr lang="en-US" sz="1200" u="sng" dirty="0" smtClean="0"/>
              <a:t>SUM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6F535-8702-43E2-8D3C-39C1FD6822F3}" type="slidenum">
              <a:rPr lang="en-US"/>
              <a:pPr/>
              <a:t>38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81038"/>
            <a:ext cx="4624387" cy="3468687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75541"/>
            <a:ext cx="5027612" cy="4073779"/>
          </a:xfrm>
        </p:spPr>
        <p:txBody>
          <a:bodyPr wrap="square" lIns="89541" tIns="44771" rIns="89541" bIns="4477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Simpson &amp; Joe, 1993 (</a:t>
            </a:r>
            <a:r>
              <a:rPr lang="en-US" sz="1200" u="sng" dirty="0" smtClean="0"/>
              <a:t>Pt</a:t>
            </a:r>
            <a:r>
              <a:rPr lang="en-US" sz="1200" dirty="0" smtClean="0"/>
              <a:t>); Blankenship et al.,1999 (</a:t>
            </a:r>
            <a:r>
              <a:rPr lang="en-US" sz="1200" u="sng" dirty="0" smtClean="0"/>
              <a:t>PJ</a:t>
            </a:r>
            <a:r>
              <a:rPr lang="en-US" sz="1200" dirty="0" smtClean="0"/>
              <a:t>); </a:t>
            </a:r>
            <a:r>
              <a:rPr lang="en-US" sz="1200" dirty="0" err="1" smtClean="0"/>
              <a:t>Sia</a:t>
            </a:r>
            <a:r>
              <a:rPr lang="en-US" sz="1200" dirty="0" smtClean="0"/>
              <a:t>, </a:t>
            </a:r>
            <a:r>
              <a:rPr lang="en-US" sz="1200" dirty="0" err="1" smtClean="0"/>
              <a:t>Dansereau</a:t>
            </a:r>
            <a:r>
              <a:rPr lang="en-US" sz="1200" dirty="0" smtClean="0"/>
              <a:t>, &amp; </a:t>
            </a:r>
            <a:r>
              <a:rPr lang="en-US" sz="1200" dirty="0" err="1" smtClean="0"/>
              <a:t>Czuchry</a:t>
            </a:r>
            <a:r>
              <a:rPr lang="en-US" sz="1200" dirty="0" smtClean="0"/>
              <a:t>, 2000 (</a:t>
            </a:r>
            <a:r>
              <a:rPr lang="en-US" sz="1200" u="sng" dirty="0" smtClean="0"/>
              <a:t>JSAT</a:t>
            </a:r>
            <a:r>
              <a:rPr lang="en-US" sz="12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696A8-0075-465D-B0DC-F8AAE4926C3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local examples of disparities in health evidenced by public policy decisions that impact public funded substance abuse services 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counselor well versed in various techniques and latest technology in addiction will keep their job.</a:t>
            </a:r>
          </a:p>
          <a:p>
            <a:r>
              <a:rPr lang="en-US" baseline="0" dirty="0" smtClean="0"/>
              <a:t>keep your examples simple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5A33-736A-4FE8-896D-BF49FDEE22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128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1942061" y="8687425"/>
            <a:ext cx="2973878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ctr" defTabSz="915018"/>
            <a:fld id="{8A2636A7-011D-4C0C-AE93-15BC3BC68465}" type="slidenum">
              <a:rPr lang="en-US" sz="1200"/>
              <a:pPr algn="ctr" defTabSz="915018"/>
              <a:t>5</a:t>
            </a:fld>
            <a:endParaRPr lang="en-US" sz="12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3EF23-C622-4314-A72F-EE83FA3F11F2}" type="slidenum">
              <a:rPr lang="en-US"/>
              <a:pPr/>
              <a:t>6</a:t>
            </a:fld>
            <a:endParaRPr lang="en-US"/>
          </a:p>
        </p:txBody>
      </p:sp>
      <p:sp>
        <p:nvSpPr>
          <p:cNvPr id="165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r>
              <a:rPr lang="en-US" baseline="0" dirty="0" smtClean="0"/>
              <a:t> slide- check on audience and time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local health data to Build case</a:t>
            </a:r>
            <a:r>
              <a:rPr lang="en-US" baseline="0" dirty="0" smtClean="0"/>
              <a:t> for AOD staff development and integration. Ask questions of audience. </a:t>
            </a:r>
          </a:p>
          <a:p>
            <a:r>
              <a:rPr lang="en-US" baseline="0" dirty="0" smtClean="0"/>
              <a:t>RAND Corporation, Dr. Lois Davis (2013).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5A33-736A-4FE8-896D-BF49FDEE22B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668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Statistically Significant: dental problems and </a:t>
            </a:r>
            <a:r>
              <a:rPr lang="en-US" dirty="0"/>
              <a:t>any </a:t>
            </a:r>
            <a:r>
              <a:rPr lang="en-US" dirty="0" smtClean="0"/>
              <a:t>physical Disability </a:t>
            </a:r>
            <a:r>
              <a:rPr lang="en-US" dirty="0" smtClean="0"/>
              <a:t>for Comparison </a:t>
            </a:r>
            <a:r>
              <a:rPr lang="en-US" dirty="0" smtClean="0"/>
              <a:t>of Prison/parole </a:t>
            </a:r>
            <a:r>
              <a:rPr lang="en-US" dirty="0" err="1" smtClean="0"/>
              <a:t>vs</a:t>
            </a:r>
            <a:r>
              <a:rPr lang="en-US" dirty="0" smtClean="0"/>
              <a:t> PRCS/local </a:t>
            </a:r>
            <a:r>
              <a:rPr lang="en-US" dirty="0" smtClean="0"/>
              <a:t>custody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local data to build case</a:t>
            </a:r>
            <a:r>
              <a:rPr lang="en-US" baseline="0" dirty="0" smtClean="0"/>
              <a:t> for AOD staff development. Ask questions of audience.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RAND Corporation, Dr. Lois Davis (2013).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5A33-736A-4FE8-896D-BF49FDEE22B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930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local health data to Build case</a:t>
            </a:r>
            <a:r>
              <a:rPr lang="en-US" baseline="0" dirty="0" smtClean="0"/>
              <a:t> for AOD staff development. Ask questions of audience. </a:t>
            </a:r>
          </a:p>
          <a:p>
            <a:r>
              <a:rPr lang="en-US" baseline="0" dirty="0" smtClean="0"/>
              <a:t>RAND, 2013.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5A33-736A-4FE8-896D-BF49FDEE22B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78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0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C322-B434-40D5-AEEC-2795CCF68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9503E-B30C-45B9-989A-FB3AF5432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8BC6F-801F-4680-A180-9F81891EF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04669-DEA2-4020-AEBC-EBBFBAEB7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5451B-EAC0-4956-B2A0-563A7BFFB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80426-9844-45E9-B4E1-0B8603101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9CFE-9FAD-4741-B70D-2AB89C020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868E4-1651-42B5-A007-782B5B2D5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E9379-C668-41BF-BA16-0C3CBC03F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81A9-B7B5-498E-9BE4-8CCF4601C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B89DE-E752-4456-9C24-D7BCEC41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262A7EB4-329A-4F9A-8CE8-E5B1833C5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759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0759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759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0759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p.samhsa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ainscenter.samhsa.gov/topical_resources/ebps.asp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repp.samhsa.gov/Learnlanding.aspx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samhsa.gov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924800" cy="1295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1900" b="1" dirty="0" smtClean="0"/>
              <a:t/>
            </a:r>
            <a:br>
              <a:rPr lang="en-US" sz="1900" b="1" dirty="0" smtClean="0"/>
            </a:br>
            <a:r>
              <a:rPr lang="en-US" sz="1900" b="1" dirty="0" smtClean="0"/>
              <a:t/>
            </a:r>
            <a:br>
              <a:rPr lang="en-US" sz="1900" b="1" dirty="0" smtClean="0"/>
            </a:br>
            <a:r>
              <a:rPr lang="en-US" sz="1900" b="1" dirty="0" smtClean="0"/>
              <a:t/>
            </a:r>
            <a:br>
              <a:rPr lang="en-US" sz="1900" b="1" dirty="0" smtClean="0"/>
            </a:br>
            <a:r>
              <a:rPr lang="en-US" sz="1900" b="1" dirty="0" smtClean="0"/>
              <a:t/>
            </a:r>
            <a:br>
              <a:rPr lang="en-US" sz="1900" b="1" dirty="0" smtClean="0"/>
            </a:br>
            <a:r>
              <a:rPr lang="en-US" sz="4400" b="1" dirty="0" smtClean="0">
                <a:solidFill>
                  <a:srgbClr val="C5B80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Knowledge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Application Programs (KAPS)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in Faith-based </a:t>
            </a:r>
            <a:r>
              <a:rPr 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Reentry Community Substance Abuse Treatment Settings</a:t>
            </a:r>
            <a:r>
              <a:rPr lang="en-US" sz="2800" b="1" dirty="0" smtClean="0">
                <a:solidFill>
                  <a:srgbClr val="008080"/>
                </a:solidFill>
              </a:rPr>
              <a:t/>
            </a:r>
            <a:br>
              <a:rPr lang="en-US" sz="2800" b="1" dirty="0" smtClean="0">
                <a:solidFill>
                  <a:srgbClr val="008080"/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733800"/>
            <a:ext cx="7162800" cy="1981200"/>
          </a:xfrm>
          <a:noFill/>
        </p:spPr>
        <p:txBody>
          <a:bodyPr lIns="92075" tIns="46038" rIns="92075" bIns="46038"/>
          <a:lstStyle/>
          <a:p>
            <a:pPr eaLnBrk="1" hangingPunct="1">
              <a:buSzTx/>
            </a:pPr>
            <a:r>
              <a:rPr lang="en-US" sz="1800" b="1" dirty="0" smtClean="0"/>
              <a:t>Saturday May 17, 2013</a:t>
            </a:r>
          </a:p>
          <a:p>
            <a:pPr eaLnBrk="1" hangingPunct="1">
              <a:buSzTx/>
            </a:pPr>
            <a:endParaRPr lang="en-US" sz="1800" b="1" dirty="0" smtClean="0"/>
          </a:p>
          <a:p>
            <a:pPr eaLnBrk="1" hangingPunct="1">
              <a:buSzTx/>
            </a:pPr>
            <a:r>
              <a:rPr lang="en-US" sz="1800" b="1" dirty="0" smtClean="0"/>
              <a:t>Cheryl A. Branch, MS, </a:t>
            </a:r>
          </a:p>
          <a:p>
            <a:pPr eaLnBrk="1" hangingPunct="1">
              <a:buSzTx/>
            </a:pPr>
            <a:r>
              <a:rPr lang="en-US" sz="1800" b="1" dirty="0" smtClean="0"/>
              <a:t>Community Trainer, UCLA-ISAP PSATTC </a:t>
            </a:r>
          </a:p>
          <a:p>
            <a:pPr eaLnBrk="1" hangingPunct="1">
              <a:buSzTx/>
            </a:pPr>
            <a:r>
              <a:rPr lang="en-US" sz="1800" b="1" dirty="0" smtClean="0"/>
              <a:t>   2012-2013 Faith-based Education &amp; </a:t>
            </a:r>
          </a:p>
          <a:p>
            <a:pPr eaLnBrk="1" hangingPunct="1">
              <a:buSzTx/>
            </a:pPr>
            <a:r>
              <a:rPr lang="en-US" sz="1800" b="1" dirty="0" smtClean="0"/>
              <a:t>Training Series</a:t>
            </a:r>
          </a:p>
          <a:p>
            <a:pPr eaLnBrk="1" hangingPunct="1">
              <a:buSzTx/>
            </a:pPr>
            <a:endParaRPr lang="en-US" sz="1500" dirty="0" smtClean="0"/>
          </a:p>
          <a:p>
            <a:pPr eaLnBrk="1" hangingPunct="1">
              <a:buSzTx/>
            </a:pPr>
            <a:endParaRPr lang="en-US" sz="1300" dirty="0" smtClean="0">
              <a:solidFill>
                <a:srgbClr val="000000"/>
              </a:solidFill>
            </a:endParaRPr>
          </a:p>
          <a:p>
            <a:pPr eaLnBrk="1" hangingPunct="1">
              <a:buSzTx/>
            </a:pPr>
            <a:endParaRPr lang="en-US" sz="1300" dirty="0" smtClean="0">
              <a:solidFill>
                <a:srgbClr val="000000"/>
              </a:solidFill>
            </a:endParaRPr>
          </a:p>
          <a:p>
            <a:pPr eaLnBrk="1" hangingPunct="1"/>
            <a:endParaRPr lang="en-US" sz="1500" dirty="0" smtClean="0"/>
          </a:p>
        </p:txBody>
      </p:sp>
      <p:pic>
        <p:nvPicPr>
          <p:cNvPr id="4" name="Picture 3" descr="C:\Users\cbranch\Documents\AAAOD\AAAODlogo_transparent\AAAODlogo_transparen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770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NudePS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6096000"/>
            <a:ext cx="83029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main_banner_frilogo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638800"/>
            <a:ext cx="824544" cy="381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328" descr="ISAPLogo Dec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5257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AM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449580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9144000" cy="611187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County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Clients Tend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Have More Treatment Needs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Respect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Drug Abuse/Dependence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05367225"/>
              </p:ext>
            </p:extLst>
          </p:nvPr>
        </p:nvGraphicFramePr>
        <p:xfrm>
          <a:off x="444497" y="1500389"/>
          <a:ext cx="8343903" cy="4670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149"/>
                <a:gridCol w="1266454"/>
                <a:gridCol w="1435100"/>
                <a:gridCol w="1409700"/>
                <a:gridCol w="1460500"/>
              </a:tblGrid>
              <a:tr h="400084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MH </a:t>
                      </a:r>
                      <a:r>
                        <a:rPr lang="en-US" baseline="0" dirty="0" smtClean="0"/>
                        <a:t>Disorder/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Substance Abuse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Local</a:t>
                      </a:r>
                      <a:endParaRPr lang="en-US" dirty="0"/>
                    </a:p>
                  </a:txBody>
                  <a:tcPr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</a:tr>
              <a:tr h="7001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Prison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Parole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PRCS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Local Custody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700148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Ever Diagnosed with MH</a:t>
                      </a:r>
                      <a:r>
                        <a:rPr lang="en-US" b="1" i="0" baseline="0" dirty="0" smtClean="0">
                          <a:solidFill>
                            <a:schemeClr val="tx1"/>
                          </a:solidFill>
                        </a:rPr>
                        <a:t> Disorder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40%*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20%*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18%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0084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="1" i="0" baseline="0" dirty="0" smtClean="0">
                          <a:solidFill>
                            <a:schemeClr val="tx1"/>
                          </a:solidFill>
                        </a:rPr>
                        <a:t> . . with </a:t>
                      </a:r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Manic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29%*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5%*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508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. . . with Schizophrenia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8%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18%*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1%*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508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. . . with Depression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22%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31%*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13%*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12%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613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. . . with Anxiety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9%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17%*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7%*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0037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Drug Abuse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53%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57%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64%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61%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5646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Drug</a:t>
                      </a:r>
                      <a:r>
                        <a:rPr lang="en-US" b="1" i="0" baseline="0" dirty="0" smtClean="0">
                          <a:solidFill>
                            <a:schemeClr val="tx1"/>
                          </a:solidFill>
                        </a:rPr>
                        <a:t> Dependence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46%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53%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41%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57200" y="5257800"/>
            <a:ext cx="8357809" cy="955524"/>
          </a:xfrm>
          <a:prstGeom prst="rect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33478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*Indicates differences between Parole vs. PRCS statistically significant. All State vs. Local differences also significant.</a:t>
            </a:r>
            <a:endParaRPr lang="en-US" sz="1000" b="1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217334" y="1487714"/>
            <a:ext cx="0" cy="45357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921829" y="1494971"/>
            <a:ext cx="0" cy="45357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3822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Understanding the ‘New Normal’ in FB Reentry Community Treatment Settings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new </a:t>
            </a:r>
            <a:r>
              <a:rPr lang="en-US" dirty="0" smtClean="0"/>
              <a:t>ones, </a:t>
            </a:r>
            <a:r>
              <a:rPr lang="en-US" dirty="0" smtClean="0"/>
              <a:t>the infrastructure will have to include internal systems that: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performance monitoring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assess </a:t>
            </a:r>
            <a:r>
              <a:rPr lang="en-US" dirty="0" smtClean="0"/>
              <a:t>impact of fidelity vs. adaptation on outcomes of treatment provider </a:t>
            </a:r>
            <a:endParaRPr lang="en-US" dirty="0" smtClean="0"/>
          </a:p>
          <a:p>
            <a:pPr lvl="2"/>
            <a:r>
              <a:rPr lang="en-US" dirty="0" smtClean="0"/>
              <a:t>use </a:t>
            </a:r>
            <a:r>
              <a:rPr lang="en-US" dirty="0" smtClean="0"/>
              <a:t>of both KAP and non-KAP products, and provide input to the scientific community regarding new research priorities and service gaps for the substance abuse treatment field.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229600" cy="1139825"/>
          </a:xfrm>
        </p:spPr>
        <p:txBody>
          <a:bodyPr/>
          <a:lstStyle/>
          <a:p>
            <a:pPr algn="ctr"/>
            <a:r>
              <a:rPr lang="en-US" sz="8800" dirty="0" smtClean="0">
                <a:latin typeface="Arial" pitchFamily="34" charset="0"/>
                <a:cs typeface="Arial" pitchFamily="34" charset="0"/>
              </a:rPr>
              <a:t>Solutions</a:t>
            </a:r>
            <a:endParaRPr lang="en-US" sz="8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Knowledge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Application Program (KAP)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SAMHSA's Knowledge Application Program (KAP) provides substance abuse treatment professionals (i.e. Faith-based Counselors, Prevention Specialists) with publications, online education, and other resources that contain information on best treatment practices.</a:t>
            </a:r>
          </a:p>
          <a:p>
            <a:r>
              <a:rPr lang="en-US" dirty="0" smtClean="0">
                <a:hlinkClick r:id="rId3"/>
              </a:rPr>
              <a:t>www.kap.samhsa.gov</a:t>
            </a:r>
            <a:endParaRPr lang="en-US" dirty="0" smtClean="0"/>
          </a:p>
          <a:p>
            <a:pPr lvl="2"/>
            <a:r>
              <a:rPr lang="en-US" dirty="0" smtClean="0"/>
              <a:t>You can access these resources online and no- cost!</a:t>
            </a:r>
          </a:p>
          <a:p>
            <a:pPr lvl="2"/>
            <a:r>
              <a:rPr lang="en-US" dirty="0" smtClean="0"/>
              <a:t>Some materials available </a:t>
            </a:r>
            <a:r>
              <a:rPr lang="en-US" dirty="0" smtClean="0"/>
              <a:t>for non-English speaking populations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39825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Knowledge Application Programs (KAPS)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KAP approach integrates science-based health communications, social marketing, and knowledge transfer activities into an evidence-based dissemination practice which includes:</a:t>
            </a:r>
          </a:p>
          <a:p>
            <a:pPr lvl="1"/>
            <a:r>
              <a:rPr lang="en-US" sz="1800" dirty="0" smtClean="0"/>
              <a:t>Developing a culturally competent Knowledge Transfer Model based on proven dissemination principles and practices</a:t>
            </a:r>
          </a:p>
          <a:p>
            <a:pPr lvl="1"/>
            <a:r>
              <a:rPr lang="en-US" sz="1800" b="1" dirty="0" smtClean="0">
                <a:solidFill>
                  <a:srgbClr val="C00000"/>
                </a:solidFill>
              </a:rPr>
              <a:t>Developing products and processes to present research findings, best practices, and promising practices to the field</a:t>
            </a:r>
          </a:p>
          <a:p>
            <a:pPr lvl="1"/>
            <a:r>
              <a:rPr lang="en-US" sz="1800" dirty="0" smtClean="0"/>
              <a:t>Using partnerships with organizations as an effective service practice and as a strategy in creating effective distribution channels.</a:t>
            </a:r>
          </a:p>
          <a:p>
            <a:pPr lvl="2"/>
            <a:r>
              <a:rPr lang="en-US" sz="1800" dirty="0" smtClean="0"/>
              <a:t>LAM is practicing the KAP approach to community education and professional development for faith-based clergy and laity addiction counselors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39825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SAMHSA Center for Mental Health Services - Knowledge Application Program (CMHS/KAP)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/>
              <a:t>- </a:t>
            </a:r>
            <a:r>
              <a:rPr lang="en-US" dirty="0" smtClean="0"/>
              <a:t>Dedicated to supporting product development and dissemination through providing innovative use of media and marketing that will advance the adoption of evidenced -based and promising practices in servicing persons with mental illnesses and/or substance use disorders.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Different Types of KAPs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30725"/>
          </a:xfrm>
        </p:spPr>
        <p:txBody>
          <a:bodyPr/>
          <a:lstStyle/>
          <a:p>
            <a:r>
              <a:rPr lang="en-US" sz="3200" dirty="0" smtClean="0"/>
              <a:t>SAMHSA Protocol </a:t>
            </a:r>
            <a:r>
              <a:rPr lang="en-US" sz="3200" dirty="0" smtClean="0"/>
              <a:t>(TIP) Series </a:t>
            </a:r>
          </a:p>
          <a:p>
            <a:r>
              <a:rPr lang="en-US" sz="3200" dirty="0" smtClean="0"/>
              <a:t>SAMHSA Technical </a:t>
            </a:r>
            <a:r>
              <a:rPr lang="en-US" sz="3200" dirty="0" smtClean="0"/>
              <a:t>Assistance Publications (TAPs)</a:t>
            </a:r>
          </a:p>
          <a:p>
            <a:r>
              <a:rPr lang="en-US" sz="3200" dirty="0" smtClean="0"/>
              <a:t>Periodicals</a:t>
            </a:r>
          </a:p>
          <a:p>
            <a:r>
              <a:rPr lang="en-US" sz="3200" dirty="0" smtClean="0"/>
              <a:t>ATTC’s</a:t>
            </a:r>
          </a:p>
          <a:p>
            <a:r>
              <a:rPr lang="en-US" sz="3200" dirty="0" smtClean="0"/>
              <a:t>Local quarterly LAC SAPC training</a:t>
            </a:r>
          </a:p>
          <a:p>
            <a:r>
              <a:rPr lang="en-US" sz="3200" dirty="0" smtClean="0"/>
              <a:t>Local ONTRACK Program Resources (state)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How Are Evidence-Based Practices Documented?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82000" cy="4495800"/>
          </a:xfrm>
        </p:spPr>
        <p:txBody>
          <a:bodyPr/>
          <a:lstStyle/>
          <a:p>
            <a:pPr marL="350838" indent="0">
              <a:lnSpc>
                <a:spcPct val="75000"/>
              </a:lnSpc>
              <a:buFontTx/>
              <a:buNone/>
            </a:pPr>
            <a:r>
              <a:rPr lang="en-US" dirty="0"/>
              <a:t>Gold Standard</a:t>
            </a:r>
            <a:endParaRPr lang="en-US" sz="3600" dirty="0"/>
          </a:p>
          <a:p>
            <a:pPr lvl="2" indent="-344488">
              <a:lnSpc>
                <a:spcPct val="75000"/>
              </a:lnSpc>
            </a:pPr>
            <a:r>
              <a:rPr lang="en-US" sz="2400" dirty="0"/>
              <a:t>Multiple randomized clinical trials</a:t>
            </a:r>
          </a:p>
          <a:p>
            <a:pPr marL="350838" indent="0">
              <a:lnSpc>
                <a:spcPct val="75000"/>
              </a:lnSpc>
              <a:buFontTx/>
              <a:buNone/>
            </a:pPr>
            <a:r>
              <a:rPr lang="en-US" dirty="0"/>
              <a:t>Second Tier</a:t>
            </a:r>
            <a:endParaRPr lang="en-US" sz="3600" dirty="0"/>
          </a:p>
          <a:p>
            <a:pPr lvl="2" indent="-344488">
              <a:lnSpc>
                <a:spcPct val="75000"/>
              </a:lnSpc>
            </a:pPr>
            <a:r>
              <a:rPr lang="en-US" sz="2400" dirty="0"/>
              <a:t>Consensus reviews of available science</a:t>
            </a:r>
          </a:p>
          <a:p>
            <a:pPr marL="350838" indent="0">
              <a:lnSpc>
                <a:spcPct val="75000"/>
              </a:lnSpc>
              <a:buFontTx/>
              <a:buNone/>
            </a:pPr>
            <a:r>
              <a:rPr lang="en-US" dirty="0"/>
              <a:t>Third Tier</a:t>
            </a:r>
            <a:endParaRPr lang="en-US" sz="3600" dirty="0"/>
          </a:p>
          <a:p>
            <a:pPr lvl="2" indent="-344488">
              <a:lnSpc>
                <a:spcPct val="75000"/>
              </a:lnSpc>
            </a:pPr>
            <a:r>
              <a:rPr lang="en-US" sz="2400" dirty="0"/>
              <a:t>Expert opinion based on clinical observation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2" indent="-344488">
              <a:lnSpc>
                <a:spcPct val="75000"/>
              </a:lnSpc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39825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Process Benchmarking In Action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1600200"/>
            <a:ext cx="3276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How </a:t>
            </a:r>
            <a:r>
              <a:rPr lang="en-US" sz="3200" dirty="0"/>
              <a:t>do they do it</a:t>
            </a:r>
            <a:r>
              <a:rPr lang="en-US" sz="3200" dirty="0" smtClean="0"/>
              <a:t>?</a:t>
            </a:r>
          </a:p>
          <a:p>
            <a:pPr algn="ctr"/>
            <a:endParaRPr lang="en-US" sz="3200" dirty="0"/>
          </a:p>
          <a:p>
            <a:pPr algn="ctr">
              <a:buFont typeface="Arial" pitchFamily="34" charset="0"/>
              <a:buChar char="•"/>
            </a:pPr>
            <a:r>
              <a:rPr lang="en-US" sz="3200" dirty="0"/>
              <a:t>The identification of “best </a:t>
            </a:r>
            <a:r>
              <a:rPr lang="en-US" sz="3200" dirty="0" smtClean="0"/>
              <a:t>practices?”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4686300" cy="5867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239000" cy="106680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In Plain Terms, Please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267200"/>
          </a:xfrm>
        </p:spPr>
        <p:txBody>
          <a:bodyPr/>
          <a:lstStyle/>
          <a:p>
            <a:r>
              <a:rPr lang="en-US" sz="3000" dirty="0" smtClean="0"/>
              <a:t>It’s about: </a:t>
            </a:r>
            <a:endParaRPr lang="en-US" sz="3000" dirty="0" smtClean="0"/>
          </a:p>
          <a:p>
            <a:pPr lvl="1"/>
            <a:r>
              <a:rPr lang="en-US" sz="2000" dirty="0" smtClean="0"/>
              <a:t>Critical Thinking, </a:t>
            </a:r>
          </a:p>
          <a:p>
            <a:pPr lvl="1"/>
            <a:r>
              <a:rPr lang="en-US" sz="2000" dirty="0" smtClean="0"/>
              <a:t>Standardized Approaches</a:t>
            </a:r>
            <a:endParaRPr lang="en-US" sz="2000" dirty="0" smtClean="0"/>
          </a:p>
          <a:p>
            <a:pPr lvl="1"/>
            <a:r>
              <a:rPr lang="en-US" sz="2000" dirty="0" smtClean="0"/>
              <a:t>Collective Work Teams</a:t>
            </a:r>
          </a:p>
          <a:p>
            <a:pPr lvl="1"/>
            <a:r>
              <a:rPr lang="en-US" sz="2000" dirty="0" smtClean="0"/>
              <a:t>Lots of Reading and Writing</a:t>
            </a:r>
          </a:p>
          <a:p>
            <a:pPr lvl="1"/>
            <a:r>
              <a:rPr lang="en-US" sz="2000" dirty="0" smtClean="0"/>
              <a:t>Disciplined Procedures &amp; Systems</a:t>
            </a:r>
          </a:p>
          <a:p>
            <a:pPr lvl="1"/>
            <a:r>
              <a:rPr lang="en-US" sz="2000" dirty="0" smtClean="0"/>
              <a:t>Follow the Plan—all the time</a:t>
            </a:r>
          </a:p>
          <a:p>
            <a:pPr lvl="1"/>
            <a:r>
              <a:rPr lang="en-US" sz="2000" dirty="0" smtClean="0"/>
              <a:t>Balancing idea each client is different and the same</a:t>
            </a:r>
          </a:p>
          <a:p>
            <a:r>
              <a:rPr lang="en-US" sz="3000" i="1" dirty="0" smtClean="0">
                <a:solidFill>
                  <a:srgbClr val="FF0000"/>
                </a:solidFill>
              </a:rPr>
              <a:t>It is </a:t>
            </a:r>
            <a:r>
              <a:rPr lang="en-US" sz="3000" i="1" u="sng" dirty="0" smtClean="0">
                <a:solidFill>
                  <a:srgbClr val="FF0000"/>
                </a:solidFill>
              </a:rPr>
              <a:t>not</a:t>
            </a:r>
            <a:r>
              <a:rPr lang="en-US" sz="3000" i="1" dirty="0" smtClean="0">
                <a:solidFill>
                  <a:srgbClr val="FF0000"/>
                </a:solidFill>
              </a:rPr>
              <a:t> your program’s daily schedule</a:t>
            </a:r>
            <a:endParaRPr lang="en-US" sz="3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Faith-based Organizations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generation of </a:t>
            </a:r>
            <a:r>
              <a:rPr lang="en-US" dirty="0" smtClean="0"/>
              <a:t>prison ministries is here. In response to the call for national action to reduce alcohol &amp; drug abuse health disparities LAM congregations developed a plan to </a:t>
            </a:r>
            <a:r>
              <a:rPr lang="en-US" i="1" dirty="0" smtClean="0"/>
              <a:t>promote EBPs </a:t>
            </a:r>
            <a:r>
              <a:rPr lang="en-US" dirty="0" smtClean="0"/>
              <a:t>in small to mid size AOD treatment and counseling providers in South LA and partnered with UCLA PSATTC.</a:t>
            </a:r>
          </a:p>
          <a:p>
            <a:pPr lvl="1"/>
            <a:r>
              <a:rPr lang="en-US" u="sng" dirty="0" smtClean="0"/>
              <a:t>Knowledge Application Programs (KAPs</a:t>
            </a:r>
            <a:r>
              <a:rPr lang="en-US" dirty="0" smtClean="0"/>
              <a:t>) are an opportunity for FBOs to participat</a:t>
            </a:r>
            <a:r>
              <a:rPr lang="en-US" dirty="0" smtClean="0"/>
              <a:t>e and practice EBPs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Evidence-Based Practices 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for Alcohol Treatment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6934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Brief intervention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folHlink"/>
                </a:solidFill>
              </a:rPr>
              <a:t>Social skills training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Motivational enhancement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folHlink"/>
                </a:solidFill>
              </a:rPr>
              <a:t>Community reinforcement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Behavioral contracting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	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Scientifically-Based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Approaches </a:t>
            </a:r>
            <a:br>
              <a:rPr lang="en-US" sz="4000" b="1" dirty="0"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latin typeface="Arial" pitchFamily="34" charset="0"/>
                <a:cs typeface="Arial" pitchFamily="34" charset="0"/>
              </a:rPr>
              <a:t>to Addiction Treatment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8077200" cy="3810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spcAft>
                <a:spcPct val="20000"/>
              </a:spcAft>
            </a:pPr>
            <a:r>
              <a:rPr lang="en-US" sz="2800" dirty="0"/>
              <a:t>Cognitive–behavioral interventions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</a:pPr>
            <a:r>
              <a:rPr lang="en-US" sz="2800" dirty="0">
                <a:solidFill>
                  <a:schemeClr val="folHlink"/>
                </a:solidFill>
              </a:rPr>
              <a:t>Community reinforcement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</a:pPr>
            <a:r>
              <a:rPr lang="en-US" sz="2800" dirty="0"/>
              <a:t>Motivational enhancement therapy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</a:pPr>
            <a:r>
              <a:rPr lang="en-US" sz="2800" dirty="0">
                <a:solidFill>
                  <a:schemeClr val="folHlink"/>
                </a:solidFill>
              </a:rPr>
              <a:t>12-step facilitation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</a:pPr>
            <a:r>
              <a:rPr lang="en-US" sz="2800" dirty="0"/>
              <a:t>Contingency management 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</a:pPr>
            <a:r>
              <a:rPr lang="en-US" sz="2800" dirty="0">
                <a:solidFill>
                  <a:schemeClr val="folHlink"/>
                </a:solidFill>
              </a:rPr>
              <a:t>Pharmacological therapies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</a:pPr>
            <a:r>
              <a:rPr lang="en-US" sz="2800" dirty="0"/>
              <a:t>Systems treatment</a:t>
            </a:r>
          </a:p>
          <a:p>
            <a:pPr marL="609600" indent="-609600">
              <a:lnSpc>
                <a:spcPct val="80000"/>
              </a:lnSpc>
              <a:spcAft>
                <a:spcPct val="20000"/>
              </a:spcAft>
              <a:buFontTx/>
              <a:buNone/>
            </a:pPr>
            <a:endParaRPr lang="en-US" sz="1800" dirty="0"/>
          </a:p>
          <a:p>
            <a:pPr marL="609600" indent="-609600">
              <a:lnSpc>
                <a:spcPct val="80000"/>
              </a:lnSpc>
            </a:pPr>
            <a:endParaRPr lang="en-US" sz="16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What Does All This Mean?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848600" cy="3886200"/>
          </a:xfrm>
        </p:spPr>
        <p:txBody>
          <a:bodyPr/>
          <a:lstStyle/>
          <a:p>
            <a:r>
              <a:rPr lang="en-US" dirty="0"/>
              <a:t>We have an opportunity to improve treatment services.</a:t>
            </a:r>
          </a:p>
          <a:p>
            <a:r>
              <a:rPr lang="en-US" dirty="0"/>
              <a:t>There are effective and cost-efficient treatments available for alcohol and drug dependence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Need solutions for Changing Environment in local agencies </a:t>
            </a:r>
            <a:r>
              <a:rPr lang="en-US" sz="1800" dirty="0" smtClean="0"/>
              <a:t>(i.e. SAPC, DMH, DPSS, Probation, LAUSD, Courts)</a:t>
            </a:r>
            <a:r>
              <a:rPr lang="en-US" dirty="0">
                <a:solidFill>
                  <a:schemeClr val="folHlink"/>
                </a:solidFill>
              </a:rPr>
              <a:t/>
            </a:r>
            <a:br>
              <a:rPr lang="en-US" dirty="0">
                <a:solidFill>
                  <a:schemeClr val="folHlink"/>
                </a:solidFill>
              </a:rPr>
            </a:b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  <p:bldP spid="2160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85800" y="3048000"/>
            <a:ext cx="7620000" cy="10668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/>
          <a:lstStyle/>
          <a:p>
            <a:pPr marL="0" indent="0" algn="r">
              <a:buFont typeface="Monotype Sorts" pitchFamily="2" charset="2"/>
              <a:buNone/>
            </a:pPr>
            <a:r>
              <a:rPr lang="en-US" sz="6000" b="1" dirty="0">
                <a:solidFill>
                  <a:schemeClr val="tx2"/>
                </a:solidFill>
              </a:rPr>
              <a:t>In Summary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66788" y="533400"/>
            <a:ext cx="7339012" cy="1914525"/>
            <a:chOff x="609" y="336"/>
            <a:chExt cx="4623" cy="1206"/>
          </a:xfrm>
        </p:grpSpPr>
        <p:pic>
          <p:nvPicPr>
            <p:cNvPr id="144388" name="Picture 4" descr="jan's phot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5" y="336"/>
              <a:ext cx="1536" cy="1206"/>
            </a:xfrm>
            <a:prstGeom prst="rect">
              <a:avLst/>
            </a:prstGeom>
            <a:noFill/>
          </p:spPr>
        </p:pic>
        <p:pic>
          <p:nvPicPr>
            <p:cNvPr id="144389" name="Picture 5" descr="rolledblueprints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" y="336"/>
              <a:ext cx="996" cy="1200"/>
            </a:xfrm>
            <a:prstGeom prst="rect">
              <a:avLst/>
            </a:prstGeom>
            <a:noFill/>
          </p:spPr>
        </p:pic>
        <p:pic>
          <p:nvPicPr>
            <p:cNvPr id="144390" name="Picture 6" descr="blueprintdrafting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01" y="336"/>
              <a:ext cx="831" cy="1200"/>
            </a:xfrm>
            <a:prstGeom prst="rect">
              <a:avLst/>
            </a:prstGeom>
            <a:noFill/>
          </p:spPr>
        </p:pic>
      </p:grpSp>
      <p:pic>
        <p:nvPicPr>
          <p:cNvPr id="14439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5562600"/>
            <a:ext cx="2286000" cy="931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r>
              <a:rPr lang="en-US" dirty="0"/>
              <a:t>Defined evidence-based practice</a:t>
            </a:r>
          </a:p>
          <a:p>
            <a:r>
              <a:rPr lang="en-US" dirty="0">
                <a:solidFill>
                  <a:schemeClr val="folHlink"/>
                </a:solidFill>
              </a:rPr>
              <a:t>Considered barriers to adoption</a:t>
            </a:r>
          </a:p>
          <a:p>
            <a:r>
              <a:rPr lang="en-US" dirty="0"/>
              <a:t>Noted counselor endorsements and recommendations for manuals</a:t>
            </a:r>
          </a:p>
          <a:p>
            <a:r>
              <a:rPr lang="en-US" dirty="0">
                <a:solidFill>
                  <a:schemeClr val="folHlink"/>
                </a:solidFill>
              </a:rPr>
              <a:t>Described an evidence-based practice model</a:t>
            </a:r>
          </a:p>
          <a:p>
            <a:r>
              <a:rPr lang="en-US" dirty="0"/>
              <a:t>Discussed how manuals fit within that model</a:t>
            </a:r>
          </a:p>
          <a:p>
            <a:pPr>
              <a:buClr>
                <a:schemeClr val="tx2"/>
              </a:buClr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7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Sources of Evidence-Based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Information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on the Web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8229600" cy="4876800"/>
          </a:xfrm>
        </p:spPr>
        <p:txBody>
          <a:bodyPr/>
          <a:lstStyle/>
          <a:p>
            <a:r>
              <a:rPr lang="en-US" dirty="0"/>
              <a:t>Managed Care</a:t>
            </a:r>
          </a:p>
          <a:p>
            <a:pPr lvl="1"/>
            <a:r>
              <a:rPr lang="en-US" dirty="0"/>
              <a:t>samhsa.gov/</a:t>
            </a:r>
            <a:r>
              <a:rPr lang="en-US" dirty="0" err="1"/>
              <a:t>mcnew</a:t>
            </a:r>
            <a:endParaRPr lang="en-US" dirty="0"/>
          </a:p>
          <a:p>
            <a:r>
              <a:rPr lang="en-US" dirty="0"/>
              <a:t>Dual Disorders</a:t>
            </a:r>
          </a:p>
          <a:p>
            <a:pPr lvl="1"/>
            <a:r>
              <a:rPr lang="en-US" dirty="0"/>
              <a:t>dartmouth.edu/~</a:t>
            </a:r>
            <a:r>
              <a:rPr lang="en-US" dirty="0" err="1"/>
              <a:t>psychrc</a:t>
            </a:r>
            <a:endParaRPr lang="en-US" dirty="0"/>
          </a:p>
          <a:p>
            <a:r>
              <a:rPr lang="en-US" dirty="0"/>
              <a:t>Stimulant Treatment</a:t>
            </a:r>
          </a:p>
          <a:p>
            <a:pPr lvl="1"/>
            <a:r>
              <a:rPr lang="en-US" dirty="0"/>
              <a:t>matrixcenter.com</a:t>
            </a:r>
          </a:p>
          <a:p>
            <a:r>
              <a:rPr lang="en-US" dirty="0"/>
              <a:t>Drug Abuse Treatment</a:t>
            </a:r>
          </a:p>
          <a:p>
            <a:pPr lvl="1"/>
            <a:r>
              <a:rPr lang="en-US" dirty="0"/>
              <a:t>ibr.tcu.edu</a:t>
            </a:r>
          </a:p>
          <a:p>
            <a:pPr>
              <a:buFontTx/>
              <a:buNone/>
            </a:pPr>
            <a:endParaRPr lang="en-US" dirty="0">
              <a:solidFill>
                <a:schemeClr val="folHlink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Sources of Evidence-Based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Information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on the Web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057400"/>
            <a:ext cx="8229600" cy="5105400"/>
          </a:xfrm>
        </p:spPr>
        <p:txBody>
          <a:bodyPr/>
          <a:lstStyle/>
          <a:p>
            <a:r>
              <a:rPr lang="en-US" dirty="0"/>
              <a:t>Drug Abuse Treatment		</a:t>
            </a:r>
          </a:p>
          <a:p>
            <a:pPr lvl="1"/>
            <a:r>
              <a:rPr lang="en-US" dirty="0"/>
              <a:t>nida.nih.gov</a:t>
            </a:r>
          </a:p>
          <a:p>
            <a:r>
              <a:rPr lang="en-US" dirty="0"/>
              <a:t>Alcoholism Treatment</a:t>
            </a:r>
          </a:p>
          <a:p>
            <a:pPr lvl="1"/>
            <a:r>
              <a:rPr lang="en-US" dirty="0"/>
              <a:t>niaaa.nih.gov</a:t>
            </a:r>
          </a:p>
          <a:p>
            <a:r>
              <a:rPr lang="en-US" dirty="0"/>
              <a:t>Addiction Medicine</a:t>
            </a:r>
          </a:p>
          <a:p>
            <a:pPr lvl="1"/>
            <a:r>
              <a:rPr lang="en-US" dirty="0"/>
              <a:t>asam.org</a:t>
            </a:r>
          </a:p>
          <a:p>
            <a:r>
              <a:rPr lang="en-US" dirty="0"/>
              <a:t>HIV/AIDS</a:t>
            </a:r>
          </a:p>
          <a:p>
            <a:pPr lvl="1"/>
            <a:r>
              <a:rPr lang="en-US" dirty="0"/>
              <a:t>cdc.gov/</a:t>
            </a:r>
            <a:r>
              <a:rPr lang="en-US" dirty="0" err="1"/>
              <a:t>idu</a:t>
            </a:r>
            <a:r>
              <a:rPr lang="en-US" dirty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Sources of Evidence-Based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Information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on the Web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5105400"/>
          </a:xfrm>
        </p:spPr>
        <p:txBody>
          <a:bodyPr/>
          <a:lstStyle/>
          <a:p>
            <a:r>
              <a:rPr lang="en-US" dirty="0"/>
              <a:t>Prevention</a:t>
            </a:r>
          </a:p>
          <a:p>
            <a:pPr lvl="1"/>
            <a:r>
              <a:rPr lang="en-US" dirty="0"/>
              <a:t>unr.edu/</a:t>
            </a:r>
            <a:r>
              <a:rPr lang="en-US" dirty="0" err="1"/>
              <a:t>westcapt</a:t>
            </a:r>
            <a:endParaRPr lang="en-US" dirty="0"/>
          </a:p>
          <a:p>
            <a:r>
              <a:rPr lang="en-US" dirty="0"/>
              <a:t>Technology Transfer</a:t>
            </a:r>
          </a:p>
          <a:p>
            <a:pPr lvl="1"/>
            <a:r>
              <a:rPr lang="en-US" dirty="0"/>
              <a:t>nattc.org</a:t>
            </a:r>
          </a:p>
          <a:p>
            <a:r>
              <a:rPr lang="en-US" dirty="0"/>
              <a:t>Addiction Science</a:t>
            </a:r>
          </a:p>
          <a:p>
            <a:pPr lvl="1"/>
            <a:r>
              <a:rPr lang="en-US" dirty="0" smtClean="0"/>
              <a:t>utexas.edu/research/</a:t>
            </a:r>
            <a:r>
              <a:rPr lang="en-US" dirty="0" err="1" smtClean="0"/>
              <a:t>asrec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http://gainscenter.samhsa.gov/topical_resources/ebps.asp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www.nrepp.samhsa.gov/Learnlanding.aspx</a:t>
            </a:r>
            <a:endParaRPr lang="en-US" dirty="0" smtClean="0"/>
          </a:p>
          <a:p>
            <a:pPr lvl="1"/>
            <a:r>
              <a:rPr lang="en-US" dirty="0" smtClean="0"/>
              <a:t>http</a:t>
            </a:r>
            <a:r>
              <a:rPr lang="en-US" dirty="0" smtClean="0"/>
              <a:t>://store.samhsa.gov/list/series?name=Evidence-Based-Practices-KITs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1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1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2133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6000" b="1" dirty="0">
                <a:latin typeface="Arial" pitchFamily="34" charset="0"/>
                <a:cs typeface="Arial" pitchFamily="34" charset="0"/>
              </a:rPr>
              <a:t>An Evidence-Based Treatment Model for Improving 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Practice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8382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folHlink"/>
                </a:solidFill>
              </a:rPr>
              <a:t>Core Components of  Comprehensive Services</a:t>
            </a:r>
          </a:p>
        </p:txBody>
      </p:sp>
      <p:sp>
        <p:nvSpPr>
          <p:cNvPr id="163843" name="Oval 3"/>
          <p:cNvSpPr>
            <a:spLocks noChangeArrowheads="1"/>
          </p:cNvSpPr>
          <p:nvPr/>
        </p:nvSpPr>
        <p:spPr bwMode="blackWhite">
          <a:xfrm>
            <a:off x="1295400" y="2133600"/>
            <a:ext cx="6629400" cy="36576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5607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163844" name="Oval 4"/>
          <p:cNvSpPr>
            <a:spLocks noChangeArrowheads="1"/>
          </p:cNvSpPr>
          <p:nvPr/>
        </p:nvSpPr>
        <p:spPr bwMode="auto">
          <a:xfrm>
            <a:off x="3733800" y="14478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Medical</a:t>
            </a:r>
          </a:p>
        </p:txBody>
      </p:sp>
      <p:sp>
        <p:nvSpPr>
          <p:cNvPr id="163845" name="Oval 5"/>
          <p:cNvSpPr>
            <a:spLocks noChangeArrowheads="1"/>
          </p:cNvSpPr>
          <p:nvPr/>
        </p:nvSpPr>
        <p:spPr bwMode="auto">
          <a:xfrm>
            <a:off x="5943600" y="18288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Mental Health</a:t>
            </a:r>
            <a:endParaRPr lang="en-US" sz="3200" dirty="0"/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6400800" y="7620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47" name="Oval 7"/>
          <p:cNvSpPr>
            <a:spLocks noChangeArrowheads="1"/>
          </p:cNvSpPr>
          <p:nvPr/>
        </p:nvSpPr>
        <p:spPr bwMode="auto">
          <a:xfrm>
            <a:off x="7239000" y="28956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Vocational</a:t>
            </a:r>
            <a:endParaRPr lang="en-US" sz="1900"/>
          </a:p>
        </p:txBody>
      </p:sp>
      <p:sp>
        <p:nvSpPr>
          <p:cNvPr id="163848" name="Oval 8"/>
          <p:cNvSpPr>
            <a:spLocks noChangeArrowheads="1"/>
          </p:cNvSpPr>
          <p:nvPr/>
        </p:nvSpPr>
        <p:spPr bwMode="auto">
          <a:xfrm>
            <a:off x="7200900" y="41910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Educational</a:t>
            </a:r>
            <a:endParaRPr lang="en-US"/>
          </a:p>
        </p:txBody>
      </p:sp>
      <p:sp>
        <p:nvSpPr>
          <p:cNvPr id="163849" name="Oval 9"/>
          <p:cNvSpPr>
            <a:spLocks noChangeArrowheads="1"/>
          </p:cNvSpPr>
          <p:nvPr/>
        </p:nvSpPr>
        <p:spPr bwMode="auto">
          <a:xfrm>
            <a:off x="5943600" y="51816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Legal</a:t>
            </a:r>
          </a:p>
        </p:txBody>
      </p:sp>
      <p:sp>
        <p:nvSpPr>
          <p:cNvPr id="163850" name="Oval 10"/>
          <p:cNvSpPr>
            <a:spLocks noChangeArrowheads="1"/>
          </p:cNvSpPr>
          <p:nvPr/>
        </p:nvSpPr>
        <p:spPr bwMode="auto">
          <a:xfrm>
            <a:off x="3771900" y="54864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AIDS / HIV Risks</a:t>
            </a:r>
          </a:p>
        </p:txBody>
      </p:sp>
      <p:sp>
        <p:nvSpPr>
          <p:cNvPr id="163851" name="Oval 11"/>
          <p:cNvSpPr>
            <a:spLocks noChangeArrowheads="1"/>
          </p:cNvSpPr>
          <p:nvPr/>
        </p:nvSpPr>
        <p:spPr bwMode="auto">
          <a:xfrm>
            <a:off x="1485900" y="18288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Financial</a:t>
            </a:r>
          </a:p>
        </p:txBody>
      </p:sp>
      <p:sp>
        <p:nvSpPr>
          <p:cNvPr id="163852" name="Oval 12"/>
          <p:cNvSpPr>
            <a:spLocks noChangeArrowheads="1"/>
          </p:cNvSpPr>
          <p:nvPr/>
        </p:nvSpPr>
        <p:spPr bwMode="auto">
          <a:xfrm>
            <a:off x="228600" y="28956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Housing &amp; </a:t>
            </a: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Transportation</a:t>
            </a:r>
          </a:p>
        </p:txBody>
      </p:sp>
      <p:sp>
        <p:nvSpPr>
          <p:cNvPr id="163853" name="Oval 13"/>
          <p:cNvSpPr>
            <a:spLocks noChangeArrowheads="1"/>
          </p:cNvSpPr>
          <p:nvPr/>
        </p:nvSpPr>
        <p:spPr bwMode="auto">
          <a:xfrm>
            <a:off x="228600" y="41910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Child Care</a:t>
            </a:r>
          </a:p>
        </p:txBody>
      </p:sp>
      <p:sp>
        <p:nvSpPr>
          <p:cNvPr id="163854" name="Oval 14"/>
          <p:cNvSpPr>
            <a:spLocks noChangeArrowheads="1"/>
          </p:cNvSpPr>
          <p:nvPr/>
        </p:nvSpPr>
        <p:spPr bwMode="auto">
          <a:xfrm>
            <a:off x="1524000" y="51816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Family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638800" y="3048000"/>
            <a:ext cx="1524000" cy="1752600"/>
            <a:chOff x="3552" y="1920"/>
            <a:chExt cx="960" cy="1104"/>
          </a:xfrm>
        </p:grpSpPr>
        <p:sp>
          <p:nvSpPr>
            <p:cNvPr id="163856" name="Rectangle 16"/>
            <p:cNvSpPr>
              <a:spLocks noChangeArrowheads="1"/>
            </p:cNvSpPr>
            <p:nvPr/>
          </p:nvSpPr>
          <p:spPr bwMode="auto">
            <a:xfrm>
              <a:off x="3552" y="2688"/>
              <a:ext cx="960" cy="3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rgbClr val="339933"/>
                  </a:solidFill>
                </a:rPr>
                <a:t>Continuing Care</a:t>
              </a:r>
              <a:endParaRPr lang="en-US" sz="1600" dirty="0">
                <a:solidFill>
                  <a:srgbClr val="339933"/>
                </a:solidFill>
              </a:endParaRPr>
            </a:p>
          </p:txBody>
        </p:sp>
        <p:sp>
          <p:nvSpPr>
            <p:cNvPr id="163857" name="Rectangle 17"/>
            <p:cNvSpPr>
              <a:spLocks noChangeArrowheads="1"/>
            </p:cNvSpPr>
            <p:nvPr/>
          </p:nvSpPr>
          <p:spPr bwMode="auto">
            <a:xfrm>
              <a:off x="3552" y="2304"/>
              <a:ext cx="960" cy="3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rgbClr val="339933"/>
                  </a:solidFill>
                </a:rPr>
                <a:t>Case Management</a:t>
              </a:r>
              <a:endParaRPr lang="en-US" sz="1600" dirty="0">
                <a:solidFill>
                  <a:srgbClr val="339933"/>
                </a:solidFill>
              </a:endParaRPr>
            </a:p>
          </p:txBody>
        </p:sp>
        <p:sp>
          <p:nvSpPr>
            <p:cNvPr id="163858" name="Rectangle 18"/>
            <p:cNvSpPr>
              <a:spLocks noChangeArrowheads="1"/>
            </p:cNvSpPr>
            <p:nvPr/>
          </p:nvSpPr>
          <p:spPr bwMode="auto">
            <a:xfrm>
              <a:off x="3552" y="1920"/>
              <a:ext cx="960" cy="3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rgbClr val="339933"/>
                  </a:solidFill>
                </a:rPr>
                <a:t>Urine Monitoring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657600" y="2743200"/>
            <a:ext cx="1905000" cy="2514600"/>
            <a:chOff x="2304" y="1728"/>
            <a:chExt cx="1200" cy="1584"/>
          </a:xfrm>
        </p:grpSpPr>
        <p:sp>
          <p:nvSpPr>
            <p:cNvPr id="163860" name="Rectangle 20"/>
            <p:cNvSpPr>
              <a:spLocks noChangeArrowheads="1"/>
            </p:cNvSpPr>
            <p:nvPr/>
          </p:nvSpPr>
          <p:spPr bwMode="auto">
            <a:xfrm>
              <a:off x="2304" y="2976"/>
              <a:ext cx="1200" cy="3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rgbClr val="339933"/>
                  </a:solidFill>
                </a:rPr>
                <a:t>Self-Help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rgbClr val="339933"/>
                  </a:solidFill>
                </a:rPr>
                <a:t>(AA/NA)</a:t>
              </a:r>
            </a:p>
          </p:txBody>
        </p:sp>
        <p:sp>
          <p:nvSpPr>
            <p:cNvPr id="163861" name="Rectangle 21"/>
            <p:cNvSpPr>
              <a:spLocks noChangeArrowheads="1"/>
            </p:cNvSpPr>
            <p:nvPr/>
          </p:nvSpPr>
          <p:spPr bwMode="auto">
            <a:xfrm>
              <a:off x="2304" y="2592"/>
              <a:ext cx="1200" cy="3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 dirty="0" err="1">
                  <a:solidFill>
                    <a:srgbClr val="339933"/>
                  </a:solidFill>
                </a:rPr>
                <a:t>Pharmaco</a:t>
              </a:r>
              <a:r>
                <a:rPr lang="en-US" sz="1600" b="1" dirty="0">
                  <a:solidFill>
                    <a:srgbClr val="339933"/>
                  </a:solidFill>
                </a:rPr>
                <a:t>-therapy</a:t>
              </a:r>
              <a:endParaRPr lang="en-US" sz="1600" dirty="0">
                <a:solidFill>
                  <a:srgbClr val="339933"/>
                </a:solidFill>
              </a:endParaRPr>
            </a:p>
          </p:txBody>
        </p:sp>
        <p:sp>
          <p:nvSpPr>
            <p:cNvPr id="163862" name="Rectangle 22"/>
            <p:cNvSpPr>
              <a:spLocks noChangeArrowheads="1"/>
            </p:cNvSpPr>
            <p:nvPr/>
          </p:nvSpPr>
          <p:spPr bwMode="auto">
            <a:xfrm>
              <a:off x="2304" y="1728"/>
              <a:ext cx="1200" cy="38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rgbClr val="339933"/>
                  </a:solidFill>
                </a:rPr>
                <a:t>Group/Individual Counseling</a:t>
              </a:r>
            </a:p>
          </p:txBody>
        </p:sp>
        <p:sp>
          <p:nvSpPr>
            <p:cNvPr id="163863" name="Rectangle 23"/>
            <p:cNvSpPr>
              <a:spLocks noChangeArrowheads="1"/>
            </p:cNvSpPr>
            <p:nvPr/>
          </p:nvSpPr>
          <p:spPr bwMode="auto">
            <a:xfrm>
              <a:off x="2304" y="2160"/>
              <a:ext cx="1200" cy="38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rgbClr val="339933"/>
                  </a:solidFill>
                </a:rPr>
                <a:t>Abstinence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rgbClr val="339933"/>
                  </a:solidFill>
                </a:rPr>
                <a:t>Based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998663" y="3017838"/>
            <a:ext cx="1658937" cy="1782762"/>
            <a:chOff x="1259" y="1949"/>
            <a:chExt cx="1045" cy="1123"/>
          </a:xfrm>
        </p:grpSpPr>
        <p:sp>
          <p:nvSpPr>
            <p:cNvPr id="163865" name="Rectangle 25"/>
            <p:cNvSpPr>
              <a:spLocks noChangeArrowheads="1"/>
            </p:cNvSpPr>
            <p:nvPr/>
          </p:nvSpPr>
          <p:spPr bwMode="auto">
            <a:xfrm>
              <a:off x="1296" y="2352"/>
              <a:ext cx="960" cy="3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>
                  <a:solidFill>
                    <a:srgbClr val="339933"/>
                  </a:solidFill>
                </a:rPr>
                <a:t>Intake </a:t>
              </a:r>
            </a:p>
            <a:p>
              <a:pPr algn="ctr">
                <a:lnSpc>
                  <a:spcPct val="70000"/>
                </a:lnSpc>
              </a:pPr>
              <a:r>
                <a:rPr lang="en-US" sz="1600" b="1" dirty="0">
                  <a:solidFill>
                    <a:srgbClr val="339933"/>
                  </a:solidFill>
                </a:rPr>
                <a:t>Assessment</a:t>
              </a:r>
              <a:endParaRPr lang="en-US" sz="1600" dirty="0">
                <a:solidFill>
                  <a:srgbClr val="339933"/>
                </a:solidFill>
              </a:endParaRPr>
            </a:p>
          </p:txBody>
        </p:sp>
        <p:sp>
          <p:nvSpPr>
            <p:cNvPr id="163866" name="Rectangle 26"/>
            <p:cNvSpPr>
              <a:spLocks noChangeArrowheads="1"/>
            </p:cNvSpPr>
            <p:nvPr/>
          </p:nvSpPr>
          <p:spPr bwMode="auto">
            <a:xfrm>
              <a:off x="1296" y="2736"/>
              <a:ext cx="960" cy="3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>
                  <a:solidFill>
                    <a:srgbClr val="339933"/>
                  </a:solidFill>
                </a:rPr>
                <a:t>Treatment </a:t>
              </a:r>
            </a:p>
            <a:p>
              <a:pPr algn="ctr">
                <a:lnSpc>
                  <a:spcPct val="70000"/>
                </a:lnSpc>
              </a:pPr>
              <a:r>
                <a:rPr lang="en-US" sz="1600" b="1">
                  <a:solidFill>
                    <a:srgbClr val="339933"/>
                  </a:solidFill>
                </a:rPr>
                <a:t>Plans</a:t>
              </a:r>
              <a:endParaRPr lang="en-US" sz="1600">
                <a:solidFill>
                  <a:srgbClr val="339933"/>
                </a:solidFill>
              </a:endParaRPr>
            </a:p>
          </p:txBody>
        </p:sp>
        <p:sp>
          <p:nvSpPr>
            <p:cNvPr id="163867" name="Text Box 27"/>
            <p:cNvSpPr txBox="1">
              <a:spLocks noChangeArrowheads="1"/>
            </p:cNvSpPr>
            <p:nvPr/>
          </p:nvSpPr>
          <p:spPr bwMode="auto">
            <a:xfrm>
              <a:off x="1259" y="1949"/>
              <a:ext cx="1045" cy="3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Core</a:t>
              </a:r>
            </a:p>
            <a:p>
              <a:pPr algn="ctr">
                <a:lnSpc>
                  <a:spcPct val="70000"/>
                </a:lnSpc>
              </a:pPr>
              <a:r>
                <a:rPr 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Treatment</a:t>
              </a: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1225"/>
          </a:xfrm>
        </p:spPr>
        <p:txBody>
          <a:bodyPr/>
          <a:lstStyle/>
          <a:p>
            <a:pPr algn="ctr"/>
            <a:r>
              <a:rPr lang="en-US" sz="5400" i="1" dirty="0" smtClean="0">
                <a:latin typeface="Arial" pitchFamily="34" charset="0"/>
                <a:cs typeface="Arial" pitchFamily="34" charset="0"/>
              </a:rPr>
              <a:t>Bridging The Gap </a:t>
            </a:r>
            <a:endParaRPr lang="en-US" sz="5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724400"/>
          </a:xfrm>
        </p:spPr>
        <p:txBody>
          <a:bodyPr/>
          <a:lstStyle/>
          <a:p>
            <a:r>
              <a:rPr lang="en-US" dirty="0" smtClean="0"/>
              <a:t>In California, </a:t>
            </a:r>
            <a:r>
              <a:rPr lang="en-US" dirty="0" smtClean="0"/>
              <a:t>publicly funded addiction services are impacted by increasingly a need to understand Prisoner Reentry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457200" y="1447800"/>
            <a:ext cx="3810000" cy="5202237"/>
            <a:chOff x="4826000" y="1535043"/>
            <a:chExt cx="3810000" cy="5203021"/>
          </a:xfrm>
        </p:grpSpPr>
        <p:pic>
          <p:nvPicPr>
            <p:cNvPr id="8" name="Picture 1" descr="Screen shot 2011-10-21 at 11.30.30 A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2559" y="1577676"/>
              <a:ext cx="3494224" cy="51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4826000" y="1535043"/>
              <a:ext cx="3810000" cy="515730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2133600" y="2133600"/>
            <a:ext cx="4572000" cy="3352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0">
                <a:solidFill>
                  <a:schemeClr val="tx2"/>
                </a:solidFill>
                <a:latin typeface="Arial Rounded MT Bold" pitchFamily="34" charset="0"/>
              </a:rPr>
              <a:t>  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Elements of a Treatment 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Process Model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2133600" y="2133600"/>
            <a:ext cx="4572000" cy="3352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81320" dir="2319588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r>
              <a:rPr lang="en-US" sz="14000" b="1">
                <a:solidFill>
                  <a:schemeClr val="tx2"/>
                </a:solidFill>
                <a:latin typeface="Arial Rounded MT Bold" pitchFamily="34" charset="0"/>
              </a:rPr>
              <a:t>  </a:t>
            </a:r>
          </a:p>
        </p:txBody>
      </p:sp>
      <p:sp>
        <p:nvSpPr>
          <p:cNvPr id="171013" name="Oval 5"/>
          <p:cNvSpPr>
            <a:spLocks noChangeArrowheads="1"/>
          </p:cNvSpPr>
          <p:nvPr/>
        </p:nvSpPr>
        <p:spPr bwMode="blackWhite">
          <a:xfrm>
            <a:off x="5334000" y="3429000"/>
            <a:ext cx="1371600" cy="1066800"/>
          </a:xfrm>
          <a:prstGeom prst="ellipse">
            <a:avLst/>
          </a:prstGeom>
          <a:gradFill rotWithShape="0">
            <a:gsLst>
              <a:gs pos="0">
                <a:srgbClr val="FF0066"/>
              </a:gs>
              <a:gs pos="100000">
                <a:srgbClr val="FF00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>
            <a:outerShdw dist="74053" dir="3542175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Sufficient</a:t>
            </a:r>
          </a:p>
          <a:p>
            <a:pPr algn="ctr">
              <a:lnSpc>
                <a:spcPct val="90000"/>
              </a:lnSpc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Retention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381000" y="838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600">
              <a:solidFill>
                <a:schemeClr val="folHlink"/>
              </a:solidFill>
            </a:endParaRP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white">
          <a:xfrm>
            <a:off x="3686175" y="2590800"/>
            <a:ext cx="13795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5400" b="1">
                <a:solidFill>
                  <a:schemeClr val="tx2"/>
                </a:solidFill>
                <a:latin typeface="Arial Rounded MT Bold" pitchFamily="34" charset="0"/>
              </a:rPr>
              <a:t>?</a:t>
            </a:r>
          </a:p>
        </p:txBody>
      </p:sp>
      <p:sp>
        <p:nvSpPr>
          <p:cNvPr id="171016" name="Oval 8"/>
          <p:cNvSpPr>
            <a:spLocks noChangeArrowheads="1"/>
          </p:cNvSpPr>
          <p:nvPr/>
        </p:nvSpPr>
        <p:spPr bwMode="blackWhite">
          <a:xfrm>
            <a:off x="381000" y="2401888"/>
            <a:ext cx="1447800" cy="914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Patient</a:t>
            </a:r>
          </a:p>
          <a:p>
            <a:pPr algn="ctr">
              <a:lnSpc>
                <a:spcPct val="80000"/>
              </a:lnSpc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Factors</a:t>
            </a: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228600" y="3468688"/>
            <a:ext cx="1752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Psychological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Functioning,</a:t>
            </a:r>
          </a:p>
          <a:p>
            <a:pPr algn="ctr">
              <a:lnSpc>
                <a:spcPct val="90000"/>
              </a:lnSpc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40000"/>
              </a:lnSpc>
            </a:pPr>
            <a:r>
              <a:rPr 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Motivation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algn="ctr">
              <a:lnSpc>
                <a:spcPct val="140000"/>
              </a:lnSpc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&amp; Problem</a:t>
            </a:r>
            <a:b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Severity</a:t>
            </a:r>
          </a:p>
          <a:p>
            <a:pPr algn="ctr">
              <a:lnSpc>
                <a:spcPct val="80000"/>
              </a:lnSpc>
            </a:pPr>
            <a:endParaRPr lang="en-US" sz="1800" b="1" u="sng" dirty="0">
              <a:solidFill>
                <a:srgbClr val="FF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1018" name="Oval 10"/>
          <p:cNvSpPr>
            <a:spLocks noChangeArrowheads="1"/>
          </p:cNvSpPr>
          <p:nvPr/>
        </p:nvSpPr>
        <p:spPr bwMode="auto">
          <a:xfrm>
            <a:off x="152400" y="2133600"/>
            <a:ext cx="1905000" cy="388620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852488" y="5626100"/>
            <a:ext cx="7239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chemeClr val="folHlink"/>
                </a:solidFill>
                <a:latin typeface="Arial Rounded MT Bold" pitchFamily="34" charset="0"/>
              </a:rPr>
              <a:t>Cognitive and behavioral</a:t>
            </a:r>
            <a:r>
              <a:rPr lang="en-US" sz="3200" b="1" u="sng">
                <a:solidFill>
                  <a:srgbClr val="CCECFF"/>
                </a:solidFill>
                <a:latin typeface="Arial Rounded MT Bold" pitchFamily="34" charset="0"/>
              </a:rPr>
              <a:t/>
            </a:r>
            <a:br>
              <a:rPr lang="en-US" sz="3200" b="1" u="sng">
                <a:solidFill>
                  <a:srgbClr val="CCECFF"/>
                </a:solidFill>
                <a:latin typeface="Arial Rounded MT Bold" pitchFamily="34" charset="0"/>
              </a:rPr>
            </a:br>
            <a:r>
              <a:rPr lang="en-US" sz="3200" b="1">
                <a:solidFill>
                  <a:schemeClr val="folHlink"/>
                </a:solidFill>
                <a:latin typeface="Arial Rounded MT Bold" pitchFamily="34" charset="0"/>
              </a:rPr>
              <a:t>components with therapeutic impact</a:t>
            </a:r>
          </a:p>
        </p:txBody>
      </p:sp>
      <p:sp>
        <p:nvSpPr>
          <p:cNvPr id="171020" name="AutoShape 12"/>
          <p:cNvSpPr>
            <a:spLocks noChangeArrowheads="1"/>
          </p:cNvSpPr>
          <p:nvPr/>
        </p:nvSpPr>
        <p:spPr bwMode="auto">
          <a:xfrm>
            <a:off x="6705600" y="3657600"/>
            <a:ext cx="381000" cy="609600"/>
          </a:xfrm>
          <a:prstGeom prst="rightArrow">
            <a:avLst>
              <a:gd name="adj1" fmla="val 55731"/>
              <a:gd name="adj2" fmla="val 39583"/>
            </a:avLst>
          </a:prstGeom>
          <a:solidFill>
            <a:schemeClr val="folHlink"/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7086600" y="3276600"/>
            <a:ext cx="1447800" cy="1905000"/>
          </a:xfrm>
          <a:prstGeom prst="rect">
            <a:avLst/>
          </a:prstGeom>
          <a:solidFill>
            <a:srgbClr val="FFCCCC"/>
          </a:solidFill>
          <a:ln w="317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6872288" y="5178425"/>
            <a:ext cx="2180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Post-treatmen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1023" name="Oval 15"/>
          <p:cNvSpPr>
            <a:spLocks noChangeArrowheads="1"/>
          </p:cNvSpPr>
          <p:nvPr/>
        </p:nvSpPr>
        <p:spPr bwMode="blackWhite">
          <a:xfrm>
            <a:off x="7162800" y="3429000"/>
            <a:ext cx="1295400" cy="533400"/>
          </a:xfrm>
          <a:prstGeom prst="ellipse">
            <a:avLst/>
          </a:prstGeom>
          <a:gradFill rotWithShape="0">
            <a:gsLst>
              <a:gs pos="0">
                <a:srgbClr val="FF66CC"/>
              </a:gs>
              <a:gs pos="50000">
                <a:srgbClr val="CC0000"/>
              </a:gs>
              <a:gs pos="100000">
                <a:srgbClr val="FF66CC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Drug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Use</a:t>
            </a:r>
          </a:p>
        </p:txBody>
      </p:sp>
      <p:sp>
        <p:nvSpPr>
          <p:cNvPr id="171024" name="Oval 16"/>
          <p:cNvSpPr>
            <a:spLocks noChangeArrowheads="1"/>
          </p:cNvSpPr>
          <p:nvPr/>
        </p:nvSpPr>
        <p:spPr bwMode="blackWhite">
          <a:xfrm>
            <a:off x="7162800" y="3962400"/>
            <a:ext cx="1295400" cy="533400"/>
          </a:xfrm>
          <a:prstGeom prst="ellipse">
            <a:avLst/>
          </a:prstGeom>
          <a:gradFill rotWithShape="0">
            <a:gsLst>
              <a:gs pos="0">
                <a:srgbClr val="FF66CC"/>
              </a:gs>
              <a:gs pos="50000">
                <a:srgbClr val="CC0000"/>
              </a:gs>
              <a:gs pos="100000">
                <a:srgbClr val="FF66CC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Crime</a:t>
            </a:r>
          </a:p>
        </p:txBody>
      </p:sp>
      <p:sp>
        <p:nvSpPr>
          <p:cNvPr id="171025" name="Oval 17"/>
          <p:cNvSpPr>
            <a:spLocks noChangeArrowheads="1"/>
          </p:cNvSpPr>
          <p:nvPr/>
        </p:nvSpPr>
        <p:spPr bwMode="blackWhite">
          <a:xfrm>
            <a:off x="7162800" y="4495800"/>
            <a:ext cx="1295400" cy="533400"/>
          </a:xfrm>
          <a:prstGeom prst="ellipse">
            <a:avLst/>
          </a:prstGeom>
          <a:gradFill rotWithShape="0">
            <a:gsLst>
              <a:gs pos="0">
                <a:srgbClr val="FF66CC"/>
              </a:gs>
              <a:gs pos="50000">
                <a:srgbClr val="CC0000"/>
              </a:gs>
              <a:gs pos="100000">
                <a:srgbClr val="FF66CC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Social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Relations</a:t>
            </a:r>
          </a:p>
        </p:txBody>
      </p:sp>
      <p:sp>
        <p:nvSpPr>
          <p:cNvPr id="171026" name="Oval 18"/>
          <p:cNvSpPr>
            <a:spLocks noChangeArrowheads="1"/>
          </p:cNvSpPr>
          <p:nvPr/>
        </p:nvSpPr>
        <p:spPr bwMode="blackWhite">
          <a:xfrm>
            <a:off x="2133600" y="2362200"/>
            <a:ext cx="1524000" cy="609600"/>
          </a:xfrm>
          <a:prstGeom prst="ellipse">
            <a:avLst/>
          </a:prstGeom>
          <a:solidFill>
            <a:srgbClr val="FF99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Detox</a:t>
            </a:r>
          </a:p>
        </p:txBody>
      </p:sp>
      <p:sp>
        <p:nvSpPr>
          <p:cNvPr id="171027" name="Oval 19"/>
          <p:cNvSpPr>
            <a:spLocks noChangeArrowheads="1"/>
          </p:cNvSpPr>
          <p:nvPr/>
        </p:nvSpPr>
        <p:spPr bwMode="blackWhite">
          <a:xfrm>
            <a:off x="2133600" y="3352800"/>
            <a:ext cx="1524000" cy="609600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OP-DF</a:t>
            </a:r>
          </a:p>
        </p:txBody>
      </p:sp>
      <p:sp>
        <p:nvSpPr>
          <p:cNvPr id="171028" name="Oval 20"/>
          <p:cNvSpPr>
            <a:spLocks noChangeArrowheads="1"/>
          </p:cNvSpPr>
          <p:nvPr/>
        </p:nvSpPr>
        <p:spPr bwMode="blackWhite">
          <a:xfrm>
            <a:off x="2133600" y="3962400"/>
            <a:ext cx="1524000" cy="609600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TC/Res</a:t>
            </a:r>
          </a:p>
        </p:txBody>
      </p:sp>
      <p:sp>
        <p:nvSpPr>
          <p:cNvPr id="171029" name="Oval 21"/>
          <p:cNvSpPr>
            <a:spLocks noChangeArrowheads="1"/>
          </p:cNvSpPr>
          <p:nvPr/>
        </p:nvSpPr>
        <p:spPr bwMode="blackWhite">
          <a:xfrm>
            <a:off x="2133600" y="4572000"/>
            <a:ext cx="1524000" cy="609600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OP-MM</a:t>
            </a:r>
          </a:p>
        </p:txBody>
      </p:sp>
      <p:cxnSp>
        <p:nvCxnSpPr>
          <p:cNvPr id="171030" name="AutoShape 22"/>
          <p:cNvCxnSpPr>
            <a:cxnSpLocks noChangeShapeType="1"/>
            <a:stCxn id="171026" idx="4"/>
            <a:endCxn id="171027" idx="0"/>
          </p:cNvCxnSpPr>
          <p:nvPr/>
        </p:nvCxnSpPr>
        <p:spPr bwMode="auto">
          <a:xfrm>
            <a:off x="2895600" y="2971800"/>
            <a:ext cx="0" cy="3810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71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71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71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nimBg="1" autoUpdateAnimBg="0"/>
      <p:bldP spid="171015" grpId="0" autoUpdateAnimBg="0"/>
      <p:bldP spid="171016" grpId="0" animBg="1" autoUpdateAnimBg="0"/>
      <p:bldP spid="171017" grpId="0" build="p" autoUpdateAnimBg="0" advAuto="1000"/>
      <p:bldP spid="171018" grpId="0" animBg="1"/>
      <p:bldP spid="171019" grpId="0" autoUpdateAnimBg="0"/>
      <p:bldP spid="171026" grpId="0" animBg="1" autoUpdateAnimBg="0"/>
      <p:bldP spid="171027" grpId="0" animBg="1" autoUpdateAnimBg="0"/>
      <p:bldP spid="171028" grpId="0" animBg="1" autoUpdateAnimBg="0"/>
      <p:bldP spid="17102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TCU Treatment Process Model</a:t>
            </a:r>
          </a:p>
        </p:txBody>
      </p:sp>
      <p:sp>
        <p:nvSpPr>
          <p:cNvPr id="173059" name="AutoShape 3"/>
          <p:cNvSpPr>
            <a:spLocks noChangeArrowheads="1"/>
          </p:cNvSpPr>
          <p:nvPr/>
        </p:nvSpPr>
        <p:spPr bwMode="auto">
          <a:xfrm>
            <a:off x="6781800" y="3657600"/>
            <a:ext cx="304800" cy="609600"/>
          </a:xfrm>
          <a:prstGeom prst="rightArrow">
            <a:avLst>
              <a:gd name="adj1" fmla="val 55556"/>
              <a:gd name="adj2" fmla="val 48435"/>
            </a:avLst>
          </a:prstGeom>
          <a:solidFill>
            <a:schemeClr val="folHlink"/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7086600" y="3276600"/>
            <a:ext cx="1447800" cy="1905000"/>
          </a:xfrm>
          <a:prstGeom prst="rect">
            <a:avLst/>
          </a:prstGeom>
          <a:solidFill>
            <a:srgbClr val="FFCCCC"/>
          </a:solidFill>
          <a:ln w="317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73061" name="Rectangle 5" descr="White marble"/>
          <p:cNvSpPr>
            <a:spLocks noChangeArrowheads="1"/>
          </p:cNvSpPr>
          <p:nvPr/>
        </p:nvSpPr>
        <p:spPr bwMode="auto">
          <a:xfrm>
            <a:off x="2057400" y="2133600"/>
            <a:ext cx="4724400" cy="33528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81320" dir="2319588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062" name="Oval 6"/>
          <p:cNvSpPr>
            <a:spLocks noChangeArrowheads="1"/>
          </p:cNvSpPr>
          <p:nvPr/>
        </p:nvSpPr>
        <p:spPr bwMode="blackWhite">
          <a:xfrm>
            <a:off x="5638800" y="3429000"/>
            <a:ext cx="1371600" cy="1066800"/>
          </a:xfrm>
          <a:prstGeom prst="ellipse">
            <a:avLst/>
          </a:prstGeom>
          <a:gradFill rotWithShape="0">
            <a:gsLst>
              <a:gs pos="0">
                <a:srgbClr val="FF0066"/>
              </a:gs>
              <a:gs pos="100000">
                <a:srgbClr val="FF00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800000"/>
            </a:solidFill>
            <a:round/>
            <a:headEnd/>
            <a:tailEnd/>
          </a:ln>
          <a:effectLst>
            <a:outerShdw dist="74053" dir="3542175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Sufficient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Retention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6872288" y="5178425"/>
            <a:ext cx="20585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Posttreatment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3064" name="Oval 8"/>
          <p:cNvSpPr>
            <a:spLocks noChangeArrowheads="1"/>
          </p:cNvSpPr>
          <p:nvPr/>
        </p:nvSpPr>
        <p:spPr bwMode="blackWhite">
          <a:xfrm>
            <a:off x="7162800" y="3429000"/>
            <a:ext cx="1295400" cy="533400"/>
          </a:xfrm>
          <a:prstGeom prst="ellipse">
            <a:avLst/>
          </a:prstGeom>
          <a:gradFill rotWithShape="0">
            <a:gsLst>
              <a:gs pos="0">
                <a:srgbClr val="FF66CC"/>
              </a:gs>
              <a:gs pos="50000">
                <a:srgbClr val="CC0000"/>
              </a:gs>
              <a:gs pos="100000">
                <a:srgbClr val="FF66CC"/>
              </a:gs>
            </a:gsLst>
            <a:lin ang="189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Drug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Use</a:t>
            </a:r>
          </a:p>
        </p:txBody>
      </p:sp>
      <p:sp>
        <p:nvSpPr>
          <p:cNvPr id="173065" name="Oval 9"/>
          <p:cNvSpPr>
            <a:spLocks noChangeArrowheads="1"/>
          </p:cNvSpPr>
          <p:nvPr/>
        </p:nvSpPr>
        <p:spPr bwMode="blackWhite">
          <a:xfrm>
            <a:off x="7162800" y="3962400"/>
            <a:ext cx="1295400" cy="533400"/>
          </a:xfrm>
          <a:prstGeom prst="ellipse">
            <a:avLst/>
          </a:prstGeom>
          <a:gradFill rotWithShape="0">
            <a:gsLst>
              <a:gs pos="0">
                <a:srgbClr val="FF66CC"/>
              </a:gs>
              <a:gs pos="50000">
                <a:srgbClr val="CC0000"/>
              </a:gs>
              <a:gs pos="100000">
                <a:srgbClr val="FF66CC"/>
              </a:gs>
            </a:gsLst>
            <a:lin ang="189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Crime</a:t>
            </a:r>
          </a:p>
        </p:txBody>
      </p:sp>
      <p:sp>
        <p:nvSpPr>
          <p:cNvPr id="173066" name="Oval 10"/>
          <p:cNvSpPr>
            <a:spLocks noChangeArrowheads="1"/>
          </p:cNvSpPr>
          <p:nvPr/>
        </p:nvSpPr>
        <p:spPr bwMode="blackWhite">
          <a:xfrm>
            <a:off x="7162800" y="4495800"/>
            <a:ext cx="1295400" cy="533400"/>
          </a:xfrm>
          <a:prstGeom prst="ellipse">
            <a:avLst/>
          </a:prstGeom>
          <a:gradFill rotWithShape="0">
            <a:gsLst>
              <a:gs pos="0">
                <a:srgbClr val="FF66CC"/>
              </a:gs>
              <a:gs pos="50000">
                <a:srgbClr val="CC0000"/>
              </a:gs>
              <a:gs pos="100000">
                <a:srgbClr val="FF66CC"/>
              </a:gs>
            </a:gsLst>
            <a:lin ang="189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Social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Relations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2133600"/>
            <a:ext cx="1676400" cy="1447800"/>
            <a:chOff x="240" y="1344"/>
            <a:chExt cx="1104" cy="912"/>
          </a:xfrm>
        </p:grpSpPr>
        <p:sp>
          <p:nvSpPr>
            <p:cNvPr id="173068" name="Line 12"/>
            <p:cNvSpPr>
              <a:spLocks noChangeShapeType="1"/>
            </p:cNvSpPr>
            <p:nvPr/>
          </p:nvSpPr>
          <p:spPr bwMode="auto">
            <a:xfrm>
              <a:off x="1152" y="1968"/>
              <a:ext cx="192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40" y="1344"/>
              <a:ext cx="912" cy="912"/>
              <a:chOff x="240" y="1344"/>
              <a:chExt cx="912" cy="912"/>
            </a:xfrm>
          </p:grpSpPr>
          <p:sp>
            <p:nvSpPr>
              <p:cNvPr id="173070" name="Oval 14"/>
              <p:cNvSpPr>
                <a:spLocks noChangeArrowheads="1"/>
              </p:cNvSpPr>
              <p:nvPr/>
            </p:nvSpPr>
            <p:spPr bwMode="auto">
              <a:xfrm>
                <a:off x="240" y="1680"/>
                <a:ext cx="912" cy="57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folHlink"/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800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Patient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800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Attributes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800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at Intake</a:t>
                </a:r>
                <a:endParaRPr lang="en-US" sz="28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3071" name="Oval 15"/>
              <p:cNvSpPr>
                <a:spLocks noChangeArrowheads="1"/>
              </p:cNvSpPr>
              <p:nvPr/>
            </p:nvSpPr>
            <p:spPr bwMode="auto">
              <a:xfrm>
                <a:off x="432" y="1344"/>
                <a:ext cx="240" cy="144"/>
              </a:xfrm>
              <a:prstGeom prst="ellipse">
                <a:avLst/>
              </a:prstGeom>
              <a:solidFill>
                <a:srgbClr val="FFCC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2" name="Oval 16"/>
              <p:cNvSpPr>
                <a:spLocks noChangeArrowheads="1"/>
              </p:cNvSpPr>
              <p:nvPr/>
            </p:nvSpPr>
            <p:spPr bwMode="auto">
              <a:xfrm>
                <a:off x="720" y="1344"/>
                <a:ext cx="240" cy="144"/>
              </a:xfrm>
              <a:prstGeom prst="ellipse">
                <a:avLst/>
              </a:prstGeom>
              <a:solidFill>
                <a:srgbClr val="FFCC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3" name="Oval 17"/>
              <p:cNvSpPr>
                <a:spLocks noChangeArrowheads="1"/>
              </p:cNvSpPr>
              <p:nvPr/>
            </p:nvSpPr>
            <p:spPr bwMode="auto">
              <a:xfrm>
                <a:off x="240" y="1440"/>
                <a:ext cx="240" cy="144"/>
              </a:xfrm>
              <a:prstGeom prst="ellipse">
                <a:avLst/>
              </a:prstGeom>
              <a:solidFill>
                <a:srgbClr val="FFCC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4" name="Oval 18"/>
              <p:cNvSpPr>
                <a:spLocks noChangeArrowheads="1"/>
              </p:cNvSpPr>
              <p:nvPr/>
            </p:nvSpPr>
            <p:spPr bwMode="auto">
              <a:xfrm>
                <a:off x="912" y="1440"/>
                <a:ext cx="240" cy="144"/>
              </a:xfrm>
              <a:prstGeom prst="ellipse">
                <a:avLst/>
              </a:prstGeom>
              <a:solidFill>
                <a:srgbClr val="FFCC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5" name="Oval 19"/>
              <p:cNvSpPr>
                <a:spLocks noChangeArrowheads="1"/>
              </p:cNvSpPr>
              <p:nvPr/>
            </p:nvSpPr>
            <p:spPr bwMode="auto">
              <a:xfrm>
                <a:off x="480" y="1488"/>
                <a:ext cx="432" cy="144"/>
              </a:xfrm>
              <a:prstGeom prst="ellipse">
                <a:avLst/>
              </a:prstGeom>
              <a:solidFill>
                <a:srgbClr val="FFCC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Motiv</a:t>
                </a:r>
                <a:endParaRPr lang="en-US" sz="140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73076" name="AutoShape 20"/>
              <p:cNvCxnSpPr>
                <a:cxnSpLocks noChangeShapeType="1"/>
                <a:stCxn id="173075" idx="4"/>
                <a:endCxn id="173070" idx="0"/>
              </p:cNvCxnSpPr>
              <p:nvPr/>
            </p:nvCxnSpPr>
            <p:spPr bwMode="auto">
              <a:xfrm>
                <a:off x="696" y="1632"/>
                <a:ext cx="0" cy="48"/>
              </a:xfrm>
              <a:prstGeom prst="straightConnector1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173077" name="Oval 21"/>
          <p:cNvSpPr>
            <a:spLocks noChangeArrowheads="1"/>
          </p:cNvSpPr>
          <p:nvPr/>
        </p:nvSpPr>
        <p:spPr bwMode="auto">
          <a:xfrm>
            <a:off x="1752600" y="1828800"/>
            <a:ext cx="4191000" cy="396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614363" y="6445250"/>
            <a:ext cx="8072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CCECFF"/>
                </a:solidFill>
              </a:rPr>
              <a:t>Simpson, 2001 (</a:t>
            </a:r>
            <a:r>
              <a:rPr lang="en-US" sz="1600" u="sng">
                <a:solidFill>
                  <a:srgbClr val="CCECFF"/>
                </a:solidFill>
              </a:rPr>
              <a:t>Addiction</a:t>
            </a:r>
            <a:r>
              <a:rPr lang="en-US" sz="1600">
                <a:solidFill>
                  <a:srgbClr val="CCECFF"/>
                </a:solidFill>
              </a:rPr>
              <a:t>)</a:t>
            </a:r>
          </a:p>
        </p:txBody>
      </p:sp>
      <p:sp>
        <p:nvSpPr>
          <p:cNvPr id="173079" name="Text Box 23"/>
          <p:cNvSpPr txBox="1">
            <a:spLocks noChangeArrowheads="1"/>
          </p:cNvSpPr>
          <p:nvPr/>
        </p:nvSpPr>
        <p:spPr bwMode="auto">
          <a:xfrm>
            <a:off x="2133600" y="2266950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Early </a:t>
            </a:r>
          </a:p>
          <a:p>
            <a:pPr algn="ctr">
              <a:lnSpc>
                <a:spcPct val="70000"/>
              </a:lnSpc>
            </a:pPr>
            <a:r>
              <a:rPr 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Engagement</a:t>
            </a:r>
          </a:p>
        </p:txBody>
      </p:sp>
      <p:sp>
        <p:nvSpPr>
          <p:cNvPr id="173080" name="Text Box 24"/>
          <p:cNvSpPr txBox="1">
            <a:spLocks noChangeArrowheads="1"/>
          </p:cNvSpPr>
          <p:nvPr/>
        </p:nvSpPr>
        <p:spPr bwMode="auto">
          <a:xfrm>
            <a:off x="3886200" y="2266950"/>
            <a:ext cx="1295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Early </a:t>
            </a:r>
          </a:p>
          <a:p>
            <a:pPr algn="ctr">
              <a:lnSpc>
                <a:spcPct val="70000"/>
              </a:lnSpc>
            </a:pPr>
            <a:r>
              <a:rPr 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Recovery</a:t>
            </a:r>
          </a:p>
        </p:txBody>
      </p:sp>
      <p:sp>
        <p:nvSpPr>
          <p:cNvPr id="173081" name="Rectangle 25"/>
          <p:cNvSpPr>
            <a:spLocks noChangeArrowheads="1"/>
          </p:cNvSpPr>
          <p:nvPr/>
        </p:nvSpPr>
        <p:spPr bwMode="blackWhite">
          <a:xfrm>
            <a:off x="2209800" y="2819400"/>
            <a:ext cx="1447800" cy="838200"/>
          </a:xfrm>
          <a:prstGeom prst="rect">
            <a:avLst/>
          </a:prstGeom>
          <a:solidFill>
            <a:srgbClr val="009999"/>
          </a:solidFill>
          <a:ln w="3175">
            <a:miter lim="800000"/>
            <a:headEnd/>
            <a:tailEnd/>
          </a:ln>
          <a:effectLst>
            <a:outerShdw dist="107763" dir="2700000" algn="ctr" rotWithShape="0">
              <a:srgbClr val="969696"/>
            </a:outerShdw>
          </a:effectLst>
          <a:scene3d>
            <a:camera prst="legacyObliqueBottomRight"/>
            <a:lightRig rig="legacyFlat3" dir="l"/>
          </a:scene3d>
          <a:sp3d extrusionH="163500" prstMaterial="legacyMatte">
            <a:bevelT w="13500" h="13500" prst="angle"/>
            <a:bevelB w="13500" h="13500" prst="angle"/>
            <a:extrusionClr>
              <a:srgbClr val="5F5F5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Program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Participation</a:t>
            </a: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blackWhite">
          <a:xfrm>
            <a:off x="2209800" y="4267200"/>
            <a:ext cx="1447800" cy="838200"/>
          </a:xfrm>
          <a:prstGeom prst="rect">
            <a:avLst/>
          </a:prstGeom>
          <a:solidFill>
            <a:srgbClr val="009999"/>
          </a:solidFill>
          <a:ln w="3175">
            <a:miter lim="800000"/>
            <a:headEnd/>
            <a:tailEnd/>
          </a:ln>
          <a:effectLst>
            <a:outerShdw dist="107763" dir="2700000" algn="ctr" rotWithShape="0">
              <a:srgbClr val="969696"/>
            </a:outerShdw>
          </a:effectLst>
          <a:scene3d>
            <a:camera prst="legacyObliqueBottomRight"/>
            <a:lightRig rig="legacyFlat3" dir="l"/>
          </a:scene3d>
          <a:sp3d extrusionH="163500" prstMaterial="legacyMatte">
            <a:bevelT w="13500" h="13500" prst="angle"/>
            <a:bevelB w="13500" h="13500" prst="angle"/>
            <a:extrusionClr>
              <a:srgbClr val="5F5F5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Therapeutic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Relationship</a:t>
            </a:r>
          </a:p>
        </p:txBody>
      </p:sp>
      <p:sp>
        <p:nvSpPr>
          <p:cNvPr id="173083" name="Rectangle 27"/>
          <p:cNvSpPr>
            <a:spLocks noChangeArrowheads="1"/>
          </p:cNvSpPr>
          <p:nvPr/>
        </p:nvSpPr>
        <p:spPr bwMode="blackWhite">
          <a:xfrm>
            <a:off x="3810000" y="2819400"/>
            <a:ext cx="1524000" cy="838200"/>
          </a:xfrm>
          <a:prstGeom prst="rect">
            <a:avLst/>
          </a:prstGeom>
          <a:solidFill>
            <a:srgbClr val="3333CC"/>
          </a:solidFill>
          <a:ln w="3175">
            <a:miter lim="800000"/>
            <a:headEnd/>
            <a:tailEnd/>
          </a:ln>
          <a:effectLst>
            <a:outerShdw dist="99190" dir="3011666" algn="ctr" rotWithShape="0">
              <a:srgbClr val="969696"/>
            </a:outerShdw>
          </a:effectLst>
          <a:scene3d>
            <a:camera prst="legacyObliqueBottomRight"/>
            <a:lightRig rig="legacyFlat3" dir="l"/>
          </a:scene3d>
          <a:sp3d extrusionH="1635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Behavioral</a:t>
            </a: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Change</a:t>
            </a:r>
          </a:p>
        </p:txBody>
      </p:sp>
      <p:sp>
        <p:nvSpPr>
          <p:cNvPr id="173084" name="Rectangle 28"/>
          <p:cNvSpPr>
            <a:spLocks noChangeArrowheads="1"/>
          </p:cNvSpPr>
          <p:nvPr/>
        </p:nvSpPr>
        <p:spPr bwMode="blackWhite">
          <a:xfrm>
            <a:off x="3805238" y="4267200"/>
            <a:ext cx="1609725" cy="838200"/>
          </a:xfrm>
          <a:prstGeom prst="rect">
            <a:avLst/>
          </a:prstGeom>
          <a:solidFill>
            <a:srgbClr val="3333CC"/>
          </a:solidFill>
          <a:ln w="3175">
            <a:miter lim="800000"/>
            <a:headEnd/>
            <a:tailEnd/>
          </a:ln>
          <a:effectLst>
            <a:outerShdw dist="99190" dir="3011666" algn="ctr" rotWithShape="0">
              <a:srgbClr val="969696"/>
            </a:outerShdw>
          </a:effectLst>
          <a:scene3d>
            <a:camera prst="legacyObliqueBottomRight"/>
            <a:lightRig rig="legacyFlat3" dir="l"/>
          </a:scene3d>
          <a:sp3d extrusionH="1635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Psycho-Social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Change</a:t>
            </a:r>
          </a:p>
        </p:txBody>
      </p:sp>
      <p:sp>
        <p:nvSpPr>
          <p:cNvPr id="173085" name="AutoShape 29"/>
          <p:cNvSpPr>
            <a:spLocks noChangeArrowheads="1"/>
          </p:cNvSpPr>
          <p:nvPr/>
        </p:nvSpPr>
        <p:spPr bwMode="auto">
          <a:xfrm>
            <a:off x="2667000" y="3505200"/>
            <a:ext cx="304800" cy="914400"/>
          </a:xfrm>
          <a:prstGeom prst="upDownArrow">
            <a:avLst>
              <a:gd name="adj1" fmla="val 50000"/>
              <a:gd name="adj2" fmla="val 60000"/>
            </a:avLst>
          </a:prstGeom>
          <a:solidFill>
            <a:schemeClr val="folHlink"/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86" name="AutoShape 30"/>
          <p:cNvSpPr>
            <a:spLocks noChangeArrowheads="1"/>
          </p:cNvSpPr>
          <p:nvPr/>
        </p:nvSpPr>
        <p:spPr bwMode="auto">
          <a:xfrm>
            <a:off x="2895600" y="3810000"/>
            <a:ext cx="990600" cy="304800"/>
          </a:xfrm>
          <a:prstGeom prst="rightArrow">
            <a:avLst>
              <a:gd name="adj1" fmla="val 59370"/>
              <a:gd name="adj2" fmla="val 78120"/>
            </a:avLst>
          </a:prstGeom>
          <a:solidFill>
            <a:schemeClr val="folHlink"/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87" name="AutoShape 31"/>
          <p:cNvSpPr>
            <a:spLocks noChangeArrowheads="1"/>
          </p:cNvSpPr>
          <p:nvPr/>
        </p:nvSpPr>
        <p:spPr bwMode="auto">
          <a:xfrm>
            <a:off x="4267200" y="3505200"/>
            <a:ext cx="304800" cy="914400"/>
          </a:xfrm>
          <a:prstGeom prst="upDownArrow">
            <a:avLst>
              <a:gd name="adj1" fmla="val 50000"/>
              <a:gd name="adj2" fmla="val 60000"/>
            </a:avLst>
          </a:prstGeom>
          <a:solidFill>
            <a:schemeClr val="folHlink"/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88" name="AutoShape 32"/>
          <p:cNvSpPr>
            <a:spLocks noChangeArrowheads="1"/>
          </p:cNvSpPr>
          <p:nvPr/>
        </p:nvSpPr>
        <p:spPr bwMode="auto">
          <a:xfrm>
            <a:off x="4495800" y="3810000"/>
            <a:ext cx="990600" cy="304800"/>
          </a:xfrm>
          <a:prstGeom prst="rightArrow">
            <a:avLst>
              <a:gd name="adj1" fmla="val 59370"/>
              <a:gd name="adj2" fmla="val 72403"/>
            </a:avLst>
          </a:prstGeom>
          <a:solidFill>
            <a:schemeClr val="folHlink"/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89" name="Rectangle 33"/>
          <p:cNvSpPr>
            <a:spLocks noChangeArrowheads="1"/>
          </p:cNvSpPr>
          <p:nvPr/>
        </p:nvSpPr>
        <p:spPr bwMode="auto">
          <a:xfrm>
            <a:off x="2133600" y="2743200"/>
            <a:ext cx="3352800" cy="10668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6000" b="1">
              <a:solidFill>
                <a:schemeClr val="folHlink"/>
              </a:solidFill>
            </a:endParaRPr>
          </a:p>
        </p:txBody>
      </p:sp>
      <p:sp>
        <p:nvSpPr>
          <p:cNvPr id="173090" name="Rectangle 34"/>
          <p:cNvSpPr>
            <a:spLocks noChangeArrowheads="1"/>
          </p:cNvSpPr>
          <p:nvPr/>
        </p:nvSpPr>
        <p:spPr bwMode="auto">
          <a:xfrm>
            <a:off x="2133600" y="4191000"/>
            <a:ext cx="3429000" cy="10668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91" name="Text Box 35"/>
          <p:cNvSpPr txBox="1">
            <a:spLocks noChangeArrowheads="1"/>
          </p:cNvSpPr>
          <p:nvPr/>
        </p:nvSpPr>
        <p:spPr bwMode="auto">
          <a:xfrm>
            <a:off x="2057400" y="5654675"/>
            <a:ext cx="3538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folHlink"/>
                </a:solidFill>
                <a:latin typeface="Arial Rounded MT Bold" pitchFamily="34" charset="0"/>
              </a:rPr>
              <a:t>Engagement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7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17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17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animBg="1" autoUpdateAnimBg="0"/>
      <p:bldP spid="173077" grpId="0" animBg="1"/>
      <p:bldP spid="173079" grpId="0" autoUpdateAnimBg="0"/>
      <p:bldP spid="173080" grpId="0" autoUpdateAnimBg="0"/>
      <p:bldP spid="173081" grpId="0" animBg="1" autoUpdateAnimBg="0"/>
      <p:bldP spid="173082" grpId="0" animBg="1" autoUpdateAnimBg="0"/>
      <p:bldP spid="173083" grpId="0" animBg="1" autoUpdateAnimBg="0"/>
      <p:bldP spid="173084" grpId="0" animBg="1" autoUpdateAnimBg="0"/>
      <p:bldP spid="173085" grpId="0" animBg="1"/>
      <p:bldP spid="173086" grpId="0" animBg="1"/>
      <p:bldP spid="173087" grpId="0" animBg="1"/>
      <p:bldP spid="173088" grpId="0" animBg="1"/>
      <p:bldP spid="173089" grpId="0" animBg="1" autoUpdateAnimBg="0"/>
      <p:bldP spid="173090" grpId="0" animBg="1"/>
      <p:bldP spid="17309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Oval 2"/>
          <p:cNvSpPr>
            <a:spLocks noChangeArrowheads="1"/>
          </p:cNvSpPr>
          <p:nvPr/>
        </p:nvSpPr>
        <p:spPr bwMode="auto">
          <a:xfrm>
            <a:off x="2057400" y="3581400"/>
            <a:ext cx="1828800" cy="1600200"/>
          </a:xfrm>
          <a:prstGeom prst="ellipse">
            <a:avLst/>
          </a:prstGeom>
          <a:solidFill>
            <a:schemeClr val="tx2"/>
          </a:solidFill>
          <a:ln w="9525">
            <a:round/>
            <a:headEnd/>
            <a:tailEnd/>
          </a:ln>
          <a:effectLst/>
          <a:scene3d>
            <a:camera prst="legacyPerspectiveLeft">
              <a:rot lat="21299999" lon="0" rev="0"/>
            </a:camera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75107" name="Oval 3"/>
          <p:cNvSpPr>
            <a:spLocks noChangeArrowheads="1"/>
          </p:cNvSpPr>
          <p:nvPr/>
        </p:nvSpPr>
        <p:spPr bwMode="auto">
          <a:xfrm>
            <a:off x="2057400" y="2057400"/>
            <a:ext cx="1828800" cy="1600200"/>
          </a:xfrm>
          <a:prstGeom prst="ellipse">
            <a:avLst/>
          </a:prstGeom>
          <a:solidFill>
            <a:schemeClr val="tx2"/>
          </a:solidFill>
          <a:ln w="9525">
            <a:round/>
            <a:headEnd/>
            <a:tailEnd/>
          </a:ln>
          <a:effectLst/>
          <a:scene3d>
            <a:camera prst="legacyPerspectiveBottomLeft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75108" name="Oval 4"/>
          <p:cNvSpPr>
            <a:spLocks noChangeArrowheads="1"/>
          </p:cNvSpPr>
          <p:nvPr/>
        </p:nvSpPr>
        <p:spPr bwMode="auto">
          <a:xfrm>
            <a:off x="76200" y="2057400"/>
            <a:ext cx="1828800" cy="1600200"/>
          </a:xfrm>
          <a:prstGeom prst="ellipse">
            <a:avLst/>
          </a:prstGeom>
          <a:solidFill>
            <a:schemeClr val="tx2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75109" name="AutoShape 5"/>
          <p:cNvSpPr>
            <a:spLocks noChangeArrowheads="1"/>
          </p:cNvSpPr>
          <p:nvPr/>
        </p:nvSpPr>
        <p:spPr bwMode="auto">
          <a:xfrm>
            <a:off x="6705600" y="3294063"/>
            <a:ext cx="381000" cy="609600"/>
          </a:xfrm>
          <a:prstGeom prst="rightArrow">
            <a:avLst>
              <a:gd name="adj1" fmla="val 55731"/>
              <a:gd name="adj2" fmla="val 37500"/>
            </a:avLst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10" name="AutoShape 6"/>
          <p:cNvSpPr>
            <a:spLocks noChangeArrowheads="1"/>
          </p:cNvSpPr>
          <p:nvPr/>
        </p:nvSpPr>
        <p:spPr bwMode="auto">
          <a:xfrm>
            <a:off x="1676400" y="2633663"/>
            <a:ext cx="533400" cy="457200"/>
          </a:xfrm>
          <a:prstGeom prst="rightArrow">
            <a:avLst>
              <a:gd name="adj1" fmla="val 64583"/>
              <a:gd name="adj2" fmla="val 25002"/>
            </a:avLst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11" name="AutoShape 7"/>
          <p:cNvSpPr>
            <a:spLocks noChangeArrowheads="1"/>
          </p:cNvSpPr>
          <p:nvPr/>
        </p:nvSpPr>
        <p:spPr bwMode="auto">
          <a:xfrm>
            <a:off x="3505200" y="4068763"/>
            <a:ext cx="381000" cy="457200"/>
          </a:xfrm>
          <a:prstGeom prst="rightArrow">
            <a:avLst>
              <a:gd name="adj1" fmla="val 59370"/>
              <a:gd name="adj2" fmla="val 24037"/>
            </a:avLst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12" name="AutoShape 8"/>
          <p:cNvSpPr>
            <a:spLocks noChangeArrowheads="1"/>
          </p:cNvSpPr>
          <p:nvPr/>
        </p:nvSpPr>
        <p:spPr bwMode="auto">
          <a:xfrm>
            <a:off x="2590800" y="3230563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13" name="AutoShape 9"/>
          <p:cNvSpPr>
            <a:spLocks noChangeArrowheads="1"/>
          </p:cNvSpPr>
          <p:nvPr/>
        </p:nvSpPr>
        <p:spPr bwMode="auto">
          <a:xfrm>
            <a:off x="4267200" y="3306763"/>
            <a:ext cx="685800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14" name="AutoShape 10"/>
          <p:cNvSpPr>
            <a:spLocks noChangeArrowheads="1"/>
          </p:cNvSpPr>
          <p:nvPr/>
        </p:nvSpPr>
        <p:spPr bwMode="auto">
          <a:xfrm flipV="1">
            <a:off x="5334000" y="2468563"/>
            <a:ext cx="10668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15" name="Rectangle 11" descr="White marble"/>
          <p:cNvSpPr>
            <a:spLocks noChangeArrowheads="1"/>
          </p:cNvSpPr>
          <p:nvPr/>
        </p:nvSpPr>
        <p:spPr bwMode="auto">
          <a:xfrm>
            <a:off x="1981200" y="2163763"/>
            <a:ext cx="4800600" cy="295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116" name="Oval 12"/>
          <p:cNvSpPr>
            <a:spLocks noChangeArrowheads="1"/>
          </p:cNvSpPr>
          <p:nvPr/>
        </p:nvSpPr>
        <p:spPr bwMode="auto">
          <a:xfrm>
            <a:off x="5410200" y="3065463"/>
            <a:ext cx="1371600" cy="10668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</a:rPr>
              <a:t>Adequate</a:t>
            </a:r>
            <a:br>
              <a:rPr lang="en-US" sz="2000">
                <a:solidFill>
                  <a:schemeClr val="bg2"/>
                </a:solidFill>
              </a:rPr>
            </a:br>
            <a:r>
              <a:rPr lang="en-US" sz="2000">
                <a:solidFill>
                  <a:schemeClr val="bg2"/>
                </a:solidFill>
              </a:rPr>
              <a:t>Stay in Tx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72290" y="2913064"/>
            <a:ext cx="1844675" cy="2239963"/>
            <a:chOff x="4329" y="2056"/>
            <a:chExt cx="1162" cy="1411"/>
          </a:xfrm>
        </p:grpSpPr>
        <p:sp>
          <p:nvSpPr>
            <p:cNvPr id="175118" name="Rectangle 14"/>
            <p:cNvSpPr>
              <a:spLocks noChangeArrowheads="1"/>
            </p:cNvSpPr>
            <p:nvPr/>
          </p:nvSpPr>
          <p:spPr bwMode="blackWhite">
            <a:xfrm>
              <a:off x="4464" y="2056"/>
              <a:ext cx="912" cy="1200"/>
            </a:xfrm>
            <a:prstGeom prst="rect">
              <a:avLst/>
            </a:prstGeom>
            <a:solidFill>
              <a:srgbClr val="FFCCCC"/>
            </a:solidFill>
            <a:ln w="3175">
              <a:solidFill>
                <a:srgbClr val="80808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175119" name="Text Box 15"/>
            <p:cNvSpPr txBox="1">
              <a:spLocks noChangeArrowheads="1"/>
            </p:cNvSpPr>
            <p:nvPr/>
          </p:nvSpPr>
          <p:spPr bwMode="blackWhite">
            <a:xfrm>
              <a:off x="4329" y="3254"/>
              <a:ext cx="11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Posttreatment</a:t>
              </a:r>
              <a:endPara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5120" name="Oval 16"/>
            <p:cNvSpPr>
              <a:spLocks noChangeArrowheads="1"/>
            </p:cNvSpPr>
            <p:nvPr/>
          </p:nvSpPr>
          <p:spPr bwMode="blackWhite">
            <a:xfrm>
              <a:off x="4512" y="2152"/>
              <a:ext cx="816" cy="336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50000">
                  <a:srgbClr val="CC0000"/>
                </a:gs>
                <a:gs pos="100000">
                  <a:srgbClr val="FF66CC"/>
                </a:gs>
              </a:gsLst>
              <a:lin ang="18900000" scaled="1"/>
            </a:gradFill>
            <a:ln w="12700">
              <a:solidFill>
                <a:srgbClr val="808080"/>
              </a:solidFill>
              <a:round/>
              <a:headEnd/>
              <a:tailEnd/>
            </a:ln>
            <a:effectLst>
              <a:outerShdw dist="53882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Drug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Use</a:t>
              </a:r>
            </a:p>
          </p:txBody>
        </p:sp>
        <p:sp>
          <p:nvSpPr>
            <p:cNvPr id="175121" name="Oval 17"/>
            <p:cNvSpPr>
              <a:spLocks noChangeArrowheads="1"/>
            </p:cNvSpPr>
            <p:nvPr/>
          </p:nvSpPr>
          <p:spPr bwMode="blackWhite">
            <a:xfrm>
              <a:off x="4512" y="2488"/>
              <a:ext cx="816" cy="336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50000">
                  <a:srgbClr val="CC0000"/>
                </a:gs>
                <a:gs pos="100000">
                  <a:srgbClr val="FF66CC"/>
                </a:gs>
              </a:gsLst>
              <a:lin ang="18900000" scaled="1"/>
            </a:gradFill>
            <a:ln w="12700">
              <a:solidFill>
                <a:srgbClr val="808080"/>
              </a:solidFill>
              <a:round/>
              <a:headEnd/>
              <a:tailEnd/>
            </a:ln>
            <a:effectLst>
              <a:outerShdw dist="53882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6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Crime</a:t>
              </a:r>
            </a:p>
          </p:txBody>
        </p:sp>
        <p:sp>
          <p:nvSpPr>
            <p:cNvPr id="175122" name="Oval 18"/>
            <p:cNvSpPr>
              <a:spLocks noChangeArrowheads="1"/>
            </p:cNvSpPr>
            <p:nvPr/>
          </p:nvSpPr>
          <p:spPr bwMode="blackWhite">
            <a:xfrm>
              <a:off x="4512" y="2824"/>
              <a:ext cx="816" cy="336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50000">
                  <a:srgbClr val="CC0000"/>
                </a:gs>
                <a:gs pos="100000">
                  <a:srgbClr val="FF66CC"/>
                </a:gs>
              </a:gsLst>
              <a:lin ang="18900000" scaled="1"/>
            </a:gradFill>
            <a:ln w="12700">
              <a:solidFill>
                <a:srgbClr val="808080"/>
              </a:solidFill>
              <a:round/>
              <a:headEnd/>
              <a:tailEnd/>
            </a:ln>
            <a:effectLst>
              <a:outerShdw dist="53882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Social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Relations</a:t>
              </a:r>
            </a:p>
          </p:txBody>
        </p:sp>
      </p:grpSp>
      <p:sp>
        <p:nvSpPr>
          <p:cNvPr id="175123" name="Rectangle 19"/>
          <p:cNvSpPr>
            <a:spLocks noChangeArrowheads="1"/>
          </p:cNvSpPr>
          <p:nvPr/>
        </p:nvSpPr>
        <p:spPr bwMode="auto">
          <a:xfrm>
            <a:off x="2209800" y="2455863"/>
            <a:ext cx="1371600" cy="838200"/>
          </a:xfrm>
          <a:prstGeom prst="rect">
            <a:avLst/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2"/>
                </a:solidFill>
              </a:rPr>
              <a:t>Program</a:t>
            </a:r>
          </a:p>
          <a:p>
            <a:pPr algn="ctr"/>
            <a:r>
              <a:rPr lang="en-US" sz="1800">
                <a:solidFill>
                  <a:schemeClr val="bg2"/>
                </a:solidFill>
              </a:rPr>
              <a:t>Participation</a:t>
            </a:r>
          </a:p>
        </p:txBody>
      </p:sp>
      <p:sp>
        <p:nvSpPr>
          <p:cNvPr id="175124" name="Rectangle 20"/>
          <p:cNvSpPr>
            <a:spLocks noChangeArrowheads="1"/>
          </p:cNvSpPr>
          <p:nvPr/>
        </p:nvSpPr>
        <p:spPr bwMode="auto">
          <a:xfrm>
            <a:off x="2209800" y="3916363"/>
            <a:ext cx="1371600" cy="838200"/>
          </a:xfrm>
          <a:prstGeom prst="rect">
            <a:avLst/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2"/>
                </a:solidFill>
              </a:rPr>
              <a:t>Therapeutic</a:t>
            </a:r>
          </a:p>
          <a:p>
            <a:pPr algn="ctr"/>
            <a:r>
              <a:rPr lang="en-US" sz="1800">
                <a:solidFill>
                  <a:schemeClr val="bg2"/>
                </a:solidFill>
              </a:rPr>
              <a:t>Relationship</a:t>
            </a: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3886200" y="2455863"/>
            <a:ext cx="1447800" cy="838200"/>
          </a:xfrm>
          <a:prstGeom prst="rect">
            <a:avLst/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2"/>
                </a:solidFill>
              </a:rPr>
              <a:t>Behavioral</a:t>
            </a:r>
          </a:p>
          <a:p>
            <a:pPr algn="ctr"/>
            <a:r>
              <a:rPr lang="en-US" sz="1800">
                <a:solidFill>
                  <a:schemeClr val="bg2"/>
                </a:solidFill>
              </a:rPr>
              <a:t>Change</a:t>
            </a:r>
          </a:p>
        </p:txBody>
      </p:sp>
      <p:sp>
        <p:nvSpPr>
          <p:cNvPr id="175126" name="Rectangle 22"/>
          <p:cNvSpPr>
            <a:spLocks noChangeArrowheads="1"/>
          </p:cNvSpPr>
          <p:nvPr/>
        </p:nvSpPr>
        <p:spPr bwMode="auto">
          <a:xfrm>
            <a:off x="3886200" y="3916363"/>
            <a:ext cx="1447800" cy="838200"/>
          </a:xfrm>
          <a:prstGeom prst="rect">
            <a:avLst/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2"/>
                </a:solidFill>
              </a:rPr>
              <a:t>Cognitive</a:t>
            </a:r>
          </a:p>
          <a:p>
            <a:pPr algn="ctr"/>
            <a:r>
              <a:rPr lang="en-US" sz="1800">
                <a:solidFill>
                  <a:schemeClr val="bg2"/>
                </a:solidFill>
              </a:rPr>
              <a:t>Change</a:t>
            </a:r>
          </a:p>
        </p:txBody>
      </p:sp>
      <p:sp>
        <p:nvSpPr>
          <p:cNvPr id="175127" name="Oval 23"/>
          <p:cNvSpPr>
            <a:spLocks noChangeArrowheads="1"/>
          </p:cNvSpPr>
          <p:nvPr/>
        </p:nvSpPr>
        <p:spPr bwMode="auto">
          <a:xfrm>
            <a:off x="381000" y="2392363"/>
            <a:ext cx="1384300" cy="914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bg2"/>
                </a:solidFill>
              </a:rPr>
              <a:t>Patient</a:t>
            </a:r>
          </a:p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bg2"/>
                </a:solidFill>
              </a:rPr>
              <a:t>Readiness </a:t>
            </a:r>
            <a:br>
              <a:rPr lang="en-US" sz="1800">
                <a:solidFill>
                  <a:schemeClr val="bg2"/>
                </a:solidFill>
              </a:rPr>
            </a:br>
            <a:r>
              <a:rPr lang="en-US" sz="1800">
                <a:solidFill>
                  <a:schemeClr val="bg2"/>
                </a:solidFill>
              </a:rPr>
              <a:t>for Tx</a:t>
            </a: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175128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“Sequence” of Recovery Stages</a:t>
            </a:r>
          </a:p>
        </p:txBody>
      </p:sp>
      <p:sp>
        <p:nvSpPr>
          <p:cNvPr id="175129" name="AutoShape 25"/>
          <p:cNvSpPr>
            <a:spLocks noChangeArrowheads="1"/>
          </p:cNvSpPr>
          <p:nvPr/>
        </p:nvSpPr>
        <p:spPr bwMode="auto">
          <a:xfrm>
            <a:off x="1447800" y="2392363"/>
            <a:ext cx="990600" cy="990600"/>
          </a:xfrm>
          <a:prstGeom prst="irregularSeal1">
            <a:avLst/>
          </a:prstGeom>
          <a:gradFill rotWithShape="0">
            <a:gsLst>
              <a:gs pos="0">
                <a:schemeClr val="hlink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30" name="AutoShape 26"/>
          <p:cNvSpPr>
            <a:spLocks noChangeArrowheads="1"/>
          </p:cNvSpPr>
          <p:nvPr/>
        </p:nvSpPr>
        <p:spPr bwMode="auto">
          <a:xfrm>
            <a:off x="3276600" y="3840163"/>
            <a:ext cx="990600" cy="990600"/>
          </a:xfrm>
          <a:prstGeom prst="irregularSeal1">
            <a:avLst/>
          </a:prstGeom>
          <a:gradFill rotWithShape="0">
            <a:gsLst>
              <a:gs pos="0">
                <a:schemeClr val="hlink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31" name="AutoShape 27"/>
          <p:cNvSpPr>
            <a:spLocks noChangeArrowheads="1"/>
          </p:cNvSpPr>
          <p:nvPr/>
        </p:nvSpPr>
        <p:spPr bwMode="auto">
          <a:xfrm>
            <a:off x="5562600" y="2468563"/>
            <a:ext cx="990600" cy="990600"/>
          </a:xfrm>
          <a:prstGeom prst="irregularSeal1">
            <a:avLst/>
          </a:prstGeom>
          <a:gradFill rotWithShape="0">
            <a:gsLst>
              <a:gs pos="0">
                <a:schemeClr val="hlink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32" name="AutoShape 28"/>
          <p:cNvSpPr>
            <a:spLocks noChangeArrowheads="1"/>
          </p:cNvSpPr>
          <p:nvPr/>
        </p:nvSpPr>
        <p:spPr bwMode="auto">
          <a:xfrm>
            <a:off x="6934200" y="1935163"/>
            <a:ext cx="1828800" cy="3429000"/>
          </a:xfrm>
          <a:custGeom>
            <a:avLst/>
            <a:gdLst>
              <a:gd name="G0" fmla="+- 1747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788" y="16554"/>
                </a:moveTo>
                <a:cubicBezTo>
                  <a:pt x="19123" y="14933"/>
                  <a:pt x="19853" y="12899"/>
                  <a:pt x="19853" y="10800"/>
                </a:cubicBezTo>
                <a:cubicBezTo>
                  <a:pt x="19853" y="5800"/>
                  <a:pt x="15799" y="1747"/>
                  <a:pt x="10800" y="1747"/>
                </a:cubicBezTo>
                <a:cubicBezTo>
                  <a:pt x="8700" y="1746"/>
                  <a:pt x="6666" y="2476"/>
                  <a:pt x="5045" y="3811"/>
                </a:cubicBezTo>
                <a:close/>
                <a:moveTo>
                  <a:pt x="3811" y="5045"/>
                </a:moveTo>
                <a:cubicBezTo>
                  <a:pt x="2476" y="6666"/>
                  <a:pt x="1747" y="8700"/>
                  <a:pt x="1747" y="10799"/>
                </a:cubicBezTo>
                <a:cubicBezTo>
                  <a:pt x="1747" y="15799"/>
                  <a:pt x="5800" y="19853"/>
                  <a:pt x="10800" y="19853"/>
                </a:cubicBezTo>
                <a:cubicBezTo>
                  <a:pt x="12899" y="19853"/>
                  <a:pt x="14933" y="19123"/>
                  <a:pt x="16554" y="1778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175133" name="Text Box 29"/>
          <p:cNvSpPr txBox="1">
            <a:spLocks noChangeArrowheads="1"/>
          </p:cNvSpPr>
          <p:nvPr/>
        </p:nvSpPr>
        <p:spPr bwMode="auto">
          <a:xfrm>
            <a:off x="1447800" y="525780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Targeted Interventions</a:t>
            </a:r>
          </a:p>
        </p:txBody>
      </p:sp>
      <p:pic>
        <p:nvPicPr>
          <p:cNvPr id="175134" name="Picture 30" descr="hh012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4724400"/>
            <a:ext cx="1503362" cy="1962150"/>
          </a:xfrm>
          <a:prstGeom prst="rect">
            <a:avLst/>
          </a:prstGeom>
          <a:noFill/>
        </p:spPr>
      </p:pic>
      <p:sp>
        <p:nvSpPr>
          <p:cNvPr id="175135" name="Text Box 31"/>
          <p:cNvSpPr txBox="1">
            <a:spLocks noChangeArrowheads="1"/>
          </p:cNvSpPr>
          <p:nvPr/>
        </p:nvSpPr>
        <p:spPr bwMode="auto">
          <a:xfrm>
            <a:off x="2133600" y="5867400"/>
            <a:ext cx="41110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/>
              <a:t>Get Focused!!</a:t>
            </a:r>
          </a:p>
        </p:txBody>
      </p:sp>
      <p:pic>
        <p:nvPicPr>
          <p:cNvPr id="175136" name="Picture 32" descr="DD0002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200400"/>
            <a:ext cx="838200" cy="755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17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5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75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7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nimBg="1"/>
      <p:bldP spid="175107" grpId="0" animBg="1"/>
      <p:bldP spid="175108" grpId="0" animBg="1"/>
      <p:bldP spid="175109" grpId="0" animBg="1"/>
      <p:bldP spid="175110" grpId="0" animBg="1"/>
      <p:bldP spid="175111" grpId="0" animBg="1"/>
      <p:bldP spid="175112" grpId="0" animBg="1"/>
      <p:bldP spid="175113" grpId="0" animBg="1"/>
      <p:bldP spid="175114" grpId="0" animBg="1"/>
      <p:bldP spid="175116" grpId="0" animBg="1" autoUpdateAnimBg="0"/>
      <p:bldP spid="175123" grpId="0" animBg="1" autoUpdateAnimBg="0"/>
      <p:bldP spid="175124" grpId="0" animBg="1" autoUpdateAnimBg="0"/>
      <p:bldP spid="175125" grpId="0" animBg="1" autoUpdateAnimBg="0"/>
      <p:bldP spid="175126" grpId="0" animBg="1" autoUpdateAnimBg="0"/>
      <p:bldP spid="175127" grpId="0" animBg="1" autoUpdateAnimBg="0"/>
      <p:bldP spid="175129" grpId="0" animBg="1"/>
      <p:bldP spid="175130" grpId="0" animBg="1"/>
      <p:bldP spid="175131" grpId="0" animBg="1"/>
      <p:bldP spid="175132" grpId="0" animBg="1" autoUpdateAnimBg="0"/>
      <p:bldP spid="175133" grpId="0" autoUpdateAnimBg="0"/>
      <p:bldP spid="175135" grpId="0" build="p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AutoShape 3"/>
          <p:cNvSpPr>
            <a:spLocks noChangeArrowheads="1"/>
          </p:cNvSpPr>
          <p:nvPr/>
        </p:nvSpPr>
        <p:spPr bwMode="auto">
          <a:xfrm>
            <a:off x="6781800" y="3644900"/>
            <a:ext cx="304800" cy="609600"/>
          </a:xfrm>
          <a:prstGeom prst="rightArrow">
            <a:avLst>
              <a:gd name="adj1" fmla="val 55556"/>
              <a:gd name="adj2" fmla="val 48435"/>
            </a:avLst>
          </a:prstGeom>
          <a:solidFill>
            <a:schemeClr val="folHlink"/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7086600" y="3263900"/>
            <a:ext cx="1447800" cy="1905000"/>
          </a:xfrm>
          <a:prstGeom prst="rect">
            <a:avLst/>
          </a:prstGeom>
          <a:solidFill>
            <a:srgbClr val="FFCCCC"/>
          </a:solidFill>
          <a:ln w="317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77157" name="Rectangle 5" descr="White marble"/>
          <p:cNvSpPr>
            <a:spLocks noChangeArrowheads="1"/>
          </p:cNvSpPr>
          <p:nvPr/>
        </p:nvSpPr>
        <p:spPr bwMode="auto">
          <a:xfrm>
            <a:off x="2057400" y="2120900"/>
            <a:ext cx="4724400" cy="33528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81320" dir="2319588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158" name="Oval 6"/>
          <p:cNvSpPr>
            <a:spLocks noChangeArrowheads="1"/>
          </p:cNvSpPr>
          <p:nvPr/>
        </p:nvSpPr>
        <p:spPr bwMode="blackWhite">
          <a:xfrm>
            <a:off x="5410200" y="3416300"/>
            <a:ext cx="1371600" cy="1066800"/>
          </a:xfrm>
          <a:prstGeom prst="ellipse">
            <a:avLst/>
          </a:prstGeom>
          <a:gradFill rotWithShape="0">
            <a:gsLst>
              <a:gs pos="0">
                <a:srgbClr val="FF0066"/>
              </a:gs>
              <a:gs pos="100000">
                <a:srgbClr val="FF00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800000"/>
            </a:solidFill>
            <a:round/>
            <a:headEnd/>
            <a:tailEnd/>
          </a:ln>
          <a:effectLst>
            <a:outerShdw dist="74053" dir="3542175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Sufficient</a:t>
            </a:r>
          </a:p>
          <a:p>
            <a:pPr algn="ctr">
              <a:lnSpc>
                <a:spcPct val="90000"/>
              </a:lnSpc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Retention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2133600" y="2254250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Early </a:t>
            </a:r>
          </a:p>
          <a:p>
            <a:pPr algn="ctr">
              <a:lnSpc>
                <a:spcPct val="70000"/>
              </a:lnSpc>
            </a:pPr>
            <a:r>
              <a:rPr 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Engagement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3886200" y="2254250"/>
            <a:ext cx="1295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Early </a:t>
            </a:r>
          </a:p>
          <a:p>
            <a:pPr algn="ctr">
              <a:lnSpc>
                <a:spcPct val="70000"/>
              </a:lnSpc>
            </a:pPr>
            <a:r>
              <a:rPr 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Recovery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6872288" y="5165725"/>
            <a:ext cx="22621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Posttreatment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7162" name="Oval 10"/>
          <p:cNvSpPr>
            <a:spLocks noChangeArrowheads="1"/>
          </p:cNvSpPr>
          <p:nvPr/>
        </p:nvSpPr>
        <p:spPr bwMode="blackWhite">
          <a:xfrm>
            <a:off x="7162800" y="3416300"/>
            <a:ext cx="1295400" cy="533400"/>
          </a:xfrm>
          <a:prstGeom prst="ellipse">
            <a:avLst/>
          </a:prstGeom>
          <a:gradFill rotWithShape="0">
            <a:gsLst>
              <a:gs pos="0">
                <a:srgbClr val="FF66CC"/>
              </a:gs>
              <a:gs pos="50000">
                <a:srgbClr val="CC0000"/>
              </a:gs>
              <a:gs pos="100000">
                <a:srgbClr val="FF66CC"/>
              </a:gs>
            </a:gsLst>
            <a:lin ang="189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Drug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Use</a:t>
            </a:r>
          </a:p>
        </p:txBody>
      </p:sp>
      <p:sp>
        <p:nvSpPr>
          <p:cNvPr id="177163" name="Oval 11"/>
          <p:cNvSpPr>
            <a:spLocks noChangeArrowheads="1"/>
          </p:cNvSpPr>
          <p:nvPr/>
        </p:nvSpPr>
        <p:spPr bwMode="blackWhite">
          <a:xfrm>
            <a:off x="7162800" y="3949700"/>
            <a:ext cx="1295400" cy="533400"/>
          </a:xfrm>
          <a:prstGeom prst="ellipse">
            <a:avLst/>
          </a:prstGeom>
          <a:gradFill rotWithShape="0">
            <a:gsLst>
              <a:gs pos="0">
                <a:srgbClr val="FF66CC"/>
              </a:gs>
              <a:gs pos="50000">
                <a:srgbClr val="CC0000"/>
              </a:gs>
              <a:gs pos="100000">
                <a:srgbClr val="FF66CC"/>
              </a:gs>
            </a:gsLst>
            <a:lin ang="189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Crime</a:t>
            </a:r>
          </a:p>
        </p:txBody>
      </p:sp>
      <p:sp>
        <p:nvSpPr>
          <p:cNvPr id="177164" name="Oval 12"/>
          <p:cNvSpPr>
            <a:spLocks noChangeArrowheads="1"/>
          </p:cNvSpPr>
          <p:nvPr/>
        </p:nvSpPr>
        <p:spPr bwMode="blackWhite">
          <a:xfrm>
            <a:off x="7162800" y="4483100"/>
            <a:ext cx="1295400" cy="533400"/>
          </a:xfrm>
          <a:prstGeom prst="ellipse">
            <a:avLst/>
          </a:prstGeom>
          <a:gradFill rotWithShape="0">
            <a:gsLst>
              <a:gs pos="0">
                <a:srgbClr val="FF66CC"/>
              </a:gs>
              <a:gs pos="50000">
                <a:srgbClr val="CC0000"/>
              </a:gs>
              <a:gs pos="100000">
                <a:srgbClr val="FF66CC"/>
              </a:gs>
            </a:gsLst>
            <a:lin ang="189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Social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Relations</a:t>
            </a:r>
          </a:p>
        </p:txBody>
      </p:sp>
      <p:sp>
        <p:nvSpPr>
          <p:cNvPr id="177165" name="Rectangle 13"/>
          <p:cNvSpPr>
            <a:spLocks noChangeArrowheads="1"/>
          </p:cNvSpPr>
          <p:nvPr/>
        </p:nvSpPr>
        <p:spPr bwMode="blackWhite">
          <a:xfrm>
            <a:off x="2209800" y="2806700"/>
            <a:ext cx="1447800" cy="838200"/>
          </a:xfrm>
          <a:prstGeom prst="rect">
            <a:avLst/>
          </a:prstGeom>
          <a:solidFill>
            <a:srgbClr val="009999"/>
          </a:solidFill>
          <a:ln w="3175">
            <a:miter lim="800000"/>
            <a:headEnd/>
            <a:tailEnd/>
          </a:ln>
          <a:effectLst>
            <a:outerShdw dist="107763" dir="2700000" algn="ctr" rotWithShape="0">
              <a:srgbClr val="969696"/>
            </a:outerShdw>
          </a:effectLst>
          <a:scene3d>
            <a:camera prst="legacyObliqueBottomRight"/>
            <a:lightRig rig="legacyFlat3" dir="l"/>
          </a:scene3d>
          <a:sp3d extrusionH="163500" prstMaterial="legacyMatte">
            <a:bevelT w="13500" h="13500" prst="angle"/>
            <a:bevelB w="13500" h="13500" prst="angle"/>
            <a:extrusionClr>
              <a:srgbClr val="5F5F5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Program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Participation</a:t>
            </a:r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blackWhite">
          <a:xfrm>
            <a:off x="2209800" y="4254500"/>
            <a:ext cx="1447800" cy="838200"/>
          </a:xfrm>
          <a:prstGeom prst="rect">
            <a:avLst/>
          </a:prstGeom>
          <a:solidFill>
            <a:srgbClr val="009999"/>
          </a:solidFill>
          <a:ln w="3175">
            <a:miter lim="800000"/>
            <a:headEnd/>
            <a:tailEnd/>
          </a:ln>
          <a:effectLst>
            <a:outerShdw dist="107763" dir="2700000" algn="ctr" rotWithShape="0">
              <a:srgbClr val="969696"/>
            </a:outerShdw>
          </a:effectLst>
          <a:scene3d>
            <a:camera prst="legacyObliqueBottomRight"/>
            <a:lightRig rig="legacyFlat3" dir="l"/>
          </a:scene3d>
          <a:sp3d extrusionH="163500" prstMaterial="legacyMatte">
            <a:bevelT w="13500" h="13500" prst="angle"/>
            <a:bevelB w="13500" h="13500" prst="angle"/>
            <a:extrusionClr>
              <a:srgbClr val="5F5F5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Therapeutic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Relationship</a:t>
            </a:r>
          </a:p>
        </p:txBody>
      </p:sp>
      <p:sp>
        <p:nvSpPr>
          <p:cNvPr id="177167" name="Rectangle 15"/>
          <p:cNvSpPr>
            <a:spLocks noChangeArrowheads="1"/>
          </p:cNvSpPr>
          <p:nvPr/>
        </p:nvSpPr>
        <p:spPr bwMode="blackWhite">
          <a:xfrm>
            <a:off x="3810000" y="2806700"/>
            <a:ext cx="1524000" cy="838200"/>
          </a:xfrm>
          <a:prstGeom prst="rect">
            <a:avLst/>
          </a:prstGeom>
          <a:solidFill>
            <a:srgbClr val="3333CC"/>
          </a:solidFill>
          <a:ln w="3175">
            <a:miter lim="800000"/>
            <a:headEnd/>
            <a:tailEnd/>
          </a:ln>
          <a:effectLst>
            <a:outerShdw dist="99190" dir="3011666" algn="ctr" rotWithShape="0">
              <a:srgbClr val="969696"/>
            </a:outerShdw>
          </a:effectLst>
          <a:scene3d>
            <a:camera prst="legacyObliqueBottomRight"/>
            <a:lightRig rig="legacyFlat3" dir="l"/>
          </a:scene3d>
          <a:sp3d extrusionH="1635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Behavioral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Change</a:t>
            </a:r>
          </a:p>
        </p:txBody>
      </p:sp>
      <p:sp>
        <p:nvSpPr>
          <p:cNvPr id="177168" name="Rectangle 16"/>
          <p:cNvSpPr>
            <a:spLocks noChangeArrowheads="1"/>
          </p:cNvSpPr>
          <p:nvPr/>
        </p:nvSpPr>
        <p:spPr bwMode="blackWhite">
          <a:xfrm>
            <a:off x="3805238" y="4254500"/>
            <a:ext cx="1609725" cy="838200"/>
          </a:xfrm>
          <a:prstGeom prst="rect">
            <a:avLst/>
          </a:prstGeom>
          <a:solidFill>
            <a:srgbClr val="3333CC"/>
          </a:solidFill>
          <a:ln w="3175">
            <a:miter lim="800000"/>
            <a:headEnd/>
            <a:tailEnd/>
          </a:ln>
          <a:effectLst>
            <a:outerShdw dist="99190" dir="3011666" algn="ctr" rotWithShape="0">
              <a:srgbClr val="969696"/>
            </a:outerShdw>
          </a:effectLst>
          <a:scene3d>
            <a:camera prst="legacyObliqueBottomRight"/>
            <a:lightRig rig="legacyFlat3" dir="l"/>
          </a:scene3d>
          <a:sp3d extrusionH="1635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Psycho-Social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Change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81000" y="2120900"/>
            <a:ext cx="1676400" cy="1447800"/>
            <a:chOff x="240" y="1344"/>
            <a:chExt cx="1104" cy="912"/>
          </a:xfrm>
        </p:grpSpPr>
        <p:sp>
          <p:nvSpPr>
            <p:cNvPr id="177170" name="Line 18"/>
            <p:cNvSpPr>
              <a:spLocks noChangeShapeType="1"/>
            </p:cNvSpPr>
            <p:nvPr/>
          </p:nvSpPr>
          <p:spPr bwMode="blackWhite">
            <a:xfrm>
              <a:off x="1152" y="1968"/>
              <a:ext cx="192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40" y="1344"/>
              <a:ext cx="912" cy="912"/>
              <a:chOff x="240" y="1344"/>
              <a:chExt cx="912" cy="912"/>
            </a:xfrm>
          </p:grpSpPr>
          <p:sp>
            <p:nvSpPr>
              <p:cNvPr id="177172" name="Oval 20"/>
              <p:cNvSpPr>
                <a:spLocks noChangeArrowheads="1"/>
              </p:cNvSpPr>
              <p:nvPr/>
            </p:nvSpPr>
            <p:spPr bwMode="blackWhite">
              <a:xfrm>
                <a:off x="240" y="1680"/>
                <a:ext cx="912" cy="57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folHlink"/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800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Patient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800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Attributes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800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at Intake</a:t>
                </a:r>
                <a:endParaRPr lang="en-US" sz="28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7173" name="Oval 21"/>
              <p:cNvSpPr>
                <a:spLocks noChangeArrowheads="1"/>
              </p:cNvSpPr>
              <p:nvPr/>
            </p:nvSpPr>
            <p:spPr bwMode="blackWhite">
              <a:xfrm>
                <a:off x="432" y="1344"/>
                <a:ext cx="240" cy="144"/>
              </a:xfrm>
              <a:prstGeom prst="ellipse">
                <a:avLst/>
              </a:prstGeom>
              <a:solidFill>
                <a:srgbClr val="FFCC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74" name="Oval 22"/>
              <p:cNvSpPr>
                <a:spLocks noChangeArrowheads="1"/>
              </p:cNvSpPr>
              <p:nvPr/>
            </p:nvSpPr>
            <p:spPr bwMode="blackWhite">
              <a:xfrm>
                <a:off x="720" y="1344"/>
                <a:ext cx="240" cy="144"/>
              </a:xfrm>
              <a:prstGeom prst="ellipse">
                <a:avLst/>
              </a:prstGeom>
              <a:solidFill>
                <a:srgbClr val="FFCC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75" name="Oval 23"/>
              <p:cNvSpPr>
                <a:spLocks noChangeArrowheads="1"/>
              </p:cNvSpPr>
              <p:nvPr/>
            </p:nvSpPr>
            <p:spPr bwMode="blackWhite">
              <a:xfrm>
                <a:off x="240" y="1440"/>
                <a:ext cx="240" cy="144"/>
              </a:xfrm>
              <a:prstGeom prst="ellipse">
                <a:avLst/>
              </a:prstGeom>
              <a:solidFill>
                <a:srgbClr val="FFCC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76" name="Oval 24"/>
              <p:cNvSpPr>
                <a:spLocks noChangeArrowheads="1"/>
              </p:cNvSpPr>
              <p:nvPr/>
            </p:nvSpPr>
            <p:spPr bwMode="blackWhite">
              <a:xfrm>
                <a:off x="912" y="1440"/>
                <a:ext cx="240" cy="144"/>
              </a:xfrm>
              <a:prstGeom prst="ellipse">
                <a:avLst/>
              </a:prstGeom>
              <a:solidFill>
                <a:srgbClr val="FFCC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77" name="Oval 25"/>
              <p:cNvSpPr>
                <a:spLocks noChangeArrowheads="1"/>
              </p:cNvSpPr>
              <p:nvPr/>
            </p:nvSpPr>
            <p:spPr bwMode="blackWhite">
              <a:xfrm>
                <a:off x="480" y="1488"/>
                <a:ext cx="432" cy="144"/>
              </a:xfrm>
              <a:prstGeom prst="ellipse">
                <a:avLst/>
              </a:prstGeom>
              <a:solidFill>
                <a:srgbClr val="FFCC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Motiv</a:t>
                </a:r>
                <a:endParaRPr lang="en-US" sz="140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77178" name="AutoShape 26"/>
              <p:cNvCxnSpPr>
                <a:cxnSpLocks noChangeShapeType="1"/>
                <a:stCxn id="177177" idx="4"/>
                <a:endCxn id="177172" idx="0"/>
              </p:cNvCxnSpPr>
              <p:nvPr/>
            </p:nvCxnSpPr>
            <p:spPr bwMode="blackWhite">
              <a:xfrm>
                <a:off x="696" y="1632"/>
                <a:ext cx="0" cy="48"/>
              </a:xfrm>
              <a:prstGeom prst="straightConnector1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177179" name="AutoShape 27"/>
          <p:cNvSpPr>
            <a:spLocks noChangeArrowheads="1"/>
          </p:cNvSpPr>
          <p:nvPr/>
        </p:nvSpPr>
        <p:spPr bwMode="auto">
          <a:xfrm>
            <a:off x="2667000" y="3492500"/>
            <a:ext cx="304800" cy="914400"/>
          </a:xfrm>
          <a:prstGeom prst="upDownArrow">
            <a:avLst>
              <a:gd name="adj1" fmla="val 50000"/>
              <a:gd name="adj2" fmla="val 60000"/>
            </a:avLst>
          </a:prstGeom>
          <a:solidFill>
            <a:schemeClr val="folHlink"/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80" name="AutoShape 28"/>
          <p:cNvSpPr>
            <a:spLocks noChangeArrowheads="1"/>
          </p:cNvSpPr>
          <p:nvPr/>
        </p:nvSpPr>
        <p:spPr bwMode="auto">
          <a:xfrm>
            <a:off x="2895600" y="3797300"/>
            <a:ext cx="990600" cy="304800"/>
          </a:xfrm>
          <a:prstGeom prst="rightArrow">
            <a:avLst>
              <a:gd name="adj1" fmla="val 59370"/>
              <a:gd name="adj2" fmla="val 78120"/>
            </a:avLst>
          </a:prstGeom>
          <a:solidFill>
            <a:schemeClr val="folHlink"/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81" name="AutoShape 29"/>
          <p:cNvSpPr>
            <a:spLocks noChangeArrowheads="1"/>
          </p:cNvSpPr>
          <p:nvPr/>
        </p:nvSpPr>
        <p:spPr bwMode="auto">
          <a:xfrm>
            <a:off x="4267200" y="3492500"/>
            <a:ext cx="304800" cy="914400"/>
          </a:xfrm>
          <a:prstGeom prst="upDownArrow">
            <a:avLst>
              <a:gd name="adj1" fmla="val 50000"/>
              <a:gd name="adj2" fmla="val 60000"/>
            </a:avLst>
          </a:prstGeom>
          <a:solidFill>
            <a:schemeClr val="folHlink"/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82" name="AutoShape 30"/>
          <p:cNvSpPr>
            <a:spLocks noChangeArrowheads="1"/>
          </p:cNvSpPr>
          <p:nvPr/>
        </p:nvSpPr>
        <p:spPr bwMode="auto">
          <a:xfrm>
            <a:off x="4495800" y="3797300"/>
            <a:ext cx="990600" cy="304800"/>
          </a:xfrm>
          <a:prstGeom prst="rightArrow">
            <a:avLst>
              <a:gd name="adj1" fmla="val 59370"/>
              <a:gd name="adj2" fmla="val 72403"/>
            </a:avLst>
          </a:prstGeom>
          <a:solidFill>
            <a:schemeClr val="folHlink"/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85" name="Rectangle 33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1">
                <a:solidFill>
                  <a:schemeClr val="folHlink"/>
                </a:solidFill>
              </a:rPr>
              <a:t>Interventions Should </a:t>
            </a:r>
            <a:br>
              <a:rPr lang="en-US" sz="4400" b="1">
                <a:solidFill>
                  <a:schemeClr val="folHlink"/>
                </a:solidFill>
              </a:rPr>
            </a:br>
            <a:r>
              <a:rPr lang="en-US" sz="4400" b="1">
                <a:solidFill>
                  <a:schemeClr val="folHlink"/>
                </a:solidFill>
              </a:rPr>
              <a:t>Maintain This Process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202" name="AutoShape 2"/>
          <p:cNvCxnSpPr>
            <a:cxnSpLocks noChangeShapeType="1"/>
            <a:stCxn id="179228" idx="4"/>
            <a:endCxn id="179219" idx="0"/>
          </p:cNvCxnSpPr>
          <p:nvPr/>
        </p:nvCxnSpPr>
        <p:spPr bwMode="auto">
          <a:xfrm>
            <a:off x="1584325" y="2514600"/>
            <a:ext cx="1311275" cy="3048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9203" name="AutoShape 3"/>
          <p:cNvCxnSpPr>
            <a:cxnSpLocks noChangeShapeType="1"/>
            <a:stCxn id="179231" idx="4"/>
            <a:endCxn id="179231" idx="0"/>
          </p:cNvCxnSpPr>
          <p:nvPr/>
        </p:nvCxnSpPr>
        <p:spPr bwMode="auto">
          <a:xfrm flipV="1">
            <a:off x="2895600" y="3670300"/>
            <a:ext cx="0" cy="5969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79204" name="Oval 4"/>
          <p:cNvSpPr>
            <a:spLocks noChangeArrowheads="1"/>
          </p:cNvSpPr>
          <p:nvPr/>
        </p:nvSpPr>
        <p:spPr bwMode="auto">
          <a:xfrm>
            <a:off x="2133600" y="4114800"/>
            <a:ext cx="1511300" cy="1143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152400" y="1981200"/>
            <a:ext cx="1828800" cy="1676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79206" name="Oval 6"/>
          <p:cNvSpPr>
            <a:spLocks noChangeArrowheads="1"/>
          </p:cNvSpPr>
          <p:nvPr/>
        </p:nvSpPr>
        <p:spPr bwMode="auto">
          <a:xfrm>
            <a:off x="2133600" y="2667000"/>
            <a:ext cx="1508125" cy="1143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6000" b="1">
              <a:solidFill>
                <a:schemeClr val="tx2"/>
              </a:solidFill>
            </a:endParaRPr>
          </a:p>
        </p:txBody>
      </p:sp>
      <p:sp>
        <p:nvSpPr>
          <p:cNvPr id="179207" name="AutoShape 7"/>
          <p:cNvSpPr>
            <a:spLocks noChangeArrowheads="1"/>
          </p:cNvSpPr>
          <p:nvPr/>
        </p:nvSpPr>
        <p:spPr bwMode="auto">
          <a:xfrm flipH="1">
            <a:off x="762000" y="1371600"/>
            <a:ext cx="1828800" cy="533400"/>
          </a:xfrm>
          <a:prstGeom prst="curvedDownArrow">
            <a:avLst>
              <a:gd name="adj1" fmla="val 44492"/>
              <a:gd name="adj2" fmla="val 112651"/>
              <a:gd name="adj3" fmla="val 3681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2133600"/>
            <a:ext cx="8253413" cy="3441700"/>
            <a:chOff x="240" y="1336"/>
            <a:chExt cx="5199" cy="2168"/>
          </a:xfrm>
        </p:grpSpPr>
        <p:sp>
          <p:nvSpPr>
            <p:cNvPr id="179209" name="AutoShape 9"/>
            <p:cNvSpPr>
              <a:spLocks noChangeArrowheads="1"/>
            </p:cNvSpPr>
            <p:nvPr/>
          </p:nvSpPr>
          <p:spPr bwMode="auto">
            <a:xfrm>
              <a:off x="4272" y="2296"/>
              <a:ext cx="192" cy="384"/>
            </a:xfrm>
            <a:prstGeom prst="rightArrow">
              <a:avLst>
                <a:gd name="adj1" fmla="val 55556"/>
                <a:gd name="adj2" fmla="val 48435"/>
              </a:avLst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0" name="Rectangle 10"/>
            <p:cNvSpPr>
              <a:spLocks noChangeArrowheads="1"/>
            </p:cNvSpPr>
            <p:nvPr/>
          </p:nvSpPr>
          <p:spPr bwMode="auto">
            <a:xfrm>
              <a:off x="4464" y="2056"/>
              <a:ext cx="912" cy="120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b="1">
                <a:solidFill>
                  <a:schemeClr val="folHlink"/>
                </a:solidFill>
              </a:endParaRPr>
            </a:p>
          </p:txBody>
        </p:sp>
        <p:sp>
          <p:nvSpPr>
            <p:cNvPr id="179211" name="Rectangle 11" descr="White marble"/>
            <p:cNvSpPr>
              <a:spLocks noChangeArrowheads="1"/>
            </p:cNvSpPr>
            <p:nvPr/>
          </p:nvSpPr>
          <p:spPr bwMode="auto">
            <a:xfrm>
              <a:off x="1296" y="1336"/>
              <a:ext cx="2976" cy="2112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folHlink"/>
                </a:solidFill>
              </a:endParaRPr>
            </a:p>
          </p:txBody>
        </p:sp>
        <p:sp>
          <p:nvSpPr>
            <p:cNvPr id="179212" name="Oval 12"/>
            <p:cNvSpPr>
              <a:spLocks noChangeArrowheads="1"/>
            </p:cNvSpPr>
            <p:nvPr/>
          </p:nvSpPr>
          <p:spPr bwMode="auto">
            <a:xfrm>
              <a:off x="3408" y="2152"/>
              <a:ext cx="864" cy="672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2000">
                  <a:solidFill>
                    <a:schemeClr val="folHlink"/>
                  </a:solidFill>
                </a:rPr>
                <a:t>Sufficient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>
                  <a:solidFill>
                    <a:schemeClr val="folHlink"/>
                  </a:solidFill>
                </a:rPr>
                <a:t>Retention</a:t>
              </a:r>
            </a:p>
          </p:txBody>
        </p:sp>
        <p:sp>
          <p:nvSpPr>
            <p:cNvPr id="179213" name="Text Box 13"/>
            <p:cNvSpPr txBox="1">
              <a:spLocks noChangeArrowheads="1"/>
            </p:cNvSpPr>
            <p:nvPr/>
          </p:nvSpPr>
          <p:spPr bwMode="auto">
            <a:xfrm>
              <a:off x="1344" y="1420"/>
              <a:ext cx="100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Early </a:t>
              </a:r>
            </a:p>
            <a:p>
              <a:pPr algn="ctr">
                <a:lnSpc>
                  <a:spcPct val="7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Engagement</a:t>
              </a:r>
            </a:p>
          </p:txBody>
        </p:sp>
        <p:sp>
          <p:nvSpPr>
            <p:cNvPr id="179214" name="Text Box 14"/>
            <p:cNvSpPr txBox="1">
              <a:spLocks noChangeArrowheads="1"/>
            </p:cNvSpPr>
            <p:nvPr/>
          </p:nvSpPr>
          <p:spPr bwMode="auto">
            <a:xfrm>
              <a:off x="2448" y="1420"/>
              <a:ext cx="8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Early </a:t>
              </a:r>
            </a:p>
            <a:p>
              <a:pPr algn="ctr">
                <a:lnSpc>
                  <a:spcPct val="7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Recovery</a:t>
              </a:r>
            </a:p>
          </p:txBody>
        </p:sp>
        <p:sp>
          <p:nvSpPr>
            <p:cNvPr id="179215" name="Text Box 15"/>
            <p:cNvSpPr txBox="1">
              <a:spLocks noChangeArrowheads="1"/>
            </p:cNvSpPr>
            <p:nvPr/>
          </p:nvSpPr>
          <p:spPr bwMode="auto">
            <a:xfrm>
              <a:off x="4329" y="3254"/>
              <a:ext cx="11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Posttreatment</a:t>
              </a:r>
            </a:p>
          </p:txBody>
        </p:sp>
        <p:sp>
          <p:nvSpPr>
            <p:cNvPr id="179216" name="Oval 16"/>
            <p:cNvSpPr>
              <a:spLocks noChangeArrowheads="1"/>
            </p:cNvSpPr>
            <p:nvPr/>
          </p:nvSpPr>
          <p:spPr bwMode="auto">
            <a:xfrm>
              <a:off x="4512" y="2152"/>
              <a:ext cx="816" cy="33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chemeClr val="folHlink"/>
                  </a:solidFill>
                </a:rPr>
                <a:t>Drug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chemeClr val="folHlink"/>
                  </a:solidFill>
                </a:rPr>
                <a:t>Use</a:t>
              </a:r>
            </a:p>
          </p:txBody>
        </p:sp>
        <p:sp>
          <p:nvSpPr>
            <p:cNvPr id="179217" name="Oval 17"/>
            <p:cNvSpPr>
              <a:spLocks noChangeArrowheads="1"/>
            </p:cNvSpPr>
            <p:nvPr/>
          </p:nvSpPr>
          <p:spPr bwMode="auto">
            <a:xfrm>
              <a:off x="4512" y="2488"/>
              <a:ext cx="816" cy="33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folHlink"/>
                  </a:solidFill>
                </a:rPr>
                <a:t>Crime</a:t>
              </a:r>
            </a:p>
          </p:txBody>
        </p:sp>
        <p:sp>
          <p:nvSpPr>
            <p:cNvPr id="179218" name="Oval 18"/>
            <p:cNvSpPr>
              <a:spLocks noChangeArrowheads="1"/>
            </p:cNvSpPr>
            <p:nvPr/>
          </p:nvSpPr>
          <p:spPr bwMode="auto">
            <a:xfrm>
              <a:off x="4512" y="2824"/>
              <a:ext cx="816" cy="33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chemeClr val="folHlink"/>
                  </a:solidFill>
                </a:rPr>
                <a:t>Social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chemeClr val="folHlink"/>
                  </a:solidFill>
                </a:rPr>
                <a:t>Relations</a:t>
              </a:r>
            </a:p>
          </p:txBody>
        </p:sp>
        <p:sp>
          <p:nvSpPr>
            <p:cNvPr id="179219" name="Rectangle 19"/>
            <p:cNvSpPr>
              <a:spLocks noChangeArrowheads="1"/>
            </p:cNvSpPr>
            <p:nvPr/>
          </p:nvSpPr>
          <p:spPr bwMode="auto">
            <a:xfrm>
              <a:off x="1392" y="1768"/>
              <a:ext cx="864" cy="52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339933"/>
                  </a:solidFill>
                </a:rPr>
                <a:t>Program</a:t>
              </a:r>
            </a:p>
            <a:p>
              <a:pPr algn="ctr"/>
              <a:r>
                <a:rPr lang="en-US" sz="1800">
                  <a:solidFill>
                    <a:srgbClr val="339933"/>
                  </a:solidFill>
                </a:rPr>
                <a:t>Participation</a:t>
              </a:r>
            </a:p>
          </p:txBody>
        </p:sp>
        <p:sp>
          <p:nvSpPr>
            <p:cNvPr id="179220" name="Rectangle 20"/>
            <p:cNvSpPr>
              <a:spLocks noChangeArrowheads="1"/>
            </p:cNvSpPr>
            <p:nvPr/>
          </p:nvSpPr>
          <p:spPr bwMode="auto">
            <a:xfrm>
              <a:off x="1392" y="2680"/>
              <a:ext cx="864" cy="52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339933"/>
                  </a:solidFill>
                </a:rPr>
                <a:t>Therapeutic</a:t>
              </a:r>
            </a:p>
            <a:p>
              <a:pPr algn="ctr"/>
              <a:r>
                <a:rPr lang="en-US" sz="1800">
                  <a:solidFill>
                    <a:srgbClr val="339933"/>
                  </a:solidFill>
                </a:rPr>
                <a:t>Relationship</a:t>
              </a:r>
            </a:p>
          </p:txBody>
        </p:sp>
        <p:sp>
          <p:nvSpPr>
            <p:cNvPr id="179221" name="Rectangle 21"/>
            <p:cNvSpPr>
              <a:spLocks noChangeArrowheads="1"/>
            </p:cNvSpPr>
            <p:nvPr/>
          </p:nvSpPr>
          <p:spPr bwMode="auto">
            <a:xfrm>
              <a:off x="2400" y="1768"/>
              <a:ext cx="960" cy="52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folHlink"/>
                  </a:solidFill>
                </a:rPr>
                <a:t>Behavioral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</a:rPr>
                <a:t>Change</a:t>
              </a:r>
            </a:p>
          </p:txBody>
        </p:sp>
        <p:sp>
          <p:nvSpPr>
            <p:cNvPr id="179222" name="Rectangle 22"/>
            <p:cNvSpPr>
              <a:spLocks noChangeArrowheads="1"/>
            </p:cNvSpPr>
            <p:nvPr/>
          </p:nvSpPr>
          <p:spPr bwMode="auto">
            <a:xfrm>
              <a:off x="2400" y="2680"/>
              <a:ext cx="963" cy="52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folHlink"/>
                  </a:solidFill>
                </a:rPr>
                <a:t>Psycho-Social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</a:rPr>
                <a:t>Change</a:t>
              </a:r>
            </a:p>
          </p:txBody>
        </p:sp>
        <p:sp>
          <p:nvSpPr>
            <p:cNvPr id="179223" name="Line 23"/>
            <p:cNvSpPr>
              <a:spLocks noChangeShapeType="1"/>
            </p:cNvSpPr>
            <p:nvPr/>
          </p:nvSpPr>
          <p:spPr bwMode="auto">
            <a:xfrm>
              <a:off x="1112" y="1960"/>
              <a:ext cx="18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4" name="Oval 24"/>
            <p:cNvSpPr>
              <a:spLocks noChangeArrowheads="1"/>
            </p:cNvSpPr>
            <p:nvPr/>
          </p:nvSpPr>
          <p:spPr bwMode="auto">
            <a:xfrm>
              <a:off x="240" y="1672"/>
              <a:ext cx="872" cy="57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Patient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Attributes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at Intake</a:t>
              </a:r>
              <a:endParaRPr lang="en-US" sz="2800">
                <a:solidFill>
                  <a:schemeClr val="folHlink"/>
                </a:solidFill>
              </a:endParaRPr>
            </a:p>
          </p:txBody>
        </p:sp>
        <p:sp>
          <p:nvSpPr>
            <p:cNvPr id="179225" name="Oval 25"/>
            <p:cNvSpPr>
              <a:spLocks noChangeArrowheads="1"/>
            </p:cNvSpPr>
            <p:nvPr/>
          </p:nvSpPr>
          <p:spPr bwMode="auto">
            <a:xfrm>
              <a:off x="424" y="1336"/>
              <a:ext cx="229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6" name="Oval 26"/>
            <p:cNvSpPr>
              <a:spLocks noChangeArrowheads="1"/>
            </p:cNvSpPr>
            <p:nvPr/>
          </p:nvSpPr>
          <p:spPr bwMode="auto">
            <a:xfrm>
              <a:off x="699" y="1336"/>
              <a:ext cx="229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7" name="Oval 27"/>
            <p:cNvSpPr>
              <a:spLocks noChangeArrowheads="1"/>
            </p:cNvSpPr>
            <p:nvPr/>
          </p:nvSpPr>
          <p:spPr bwMode="auto">
            <a:xfrm>
              <a:off x="240" y="1432"/>
              <a:ext cx="229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8" name="Oval 28"/>
            <p:cNvSpPr>
              <a:spLocks noChangeArrowheads="1"/>
            </p:cNvSpPr>
            <p:nvPr/>
          </p:nvSpPr>
          <p:spPr bwMode="auto">
            <a:xfrm>
              <a:off x="883" y="1432"/>
              <a:ext cx="229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9" name="Oval 29"/>
            <p:cNvSpPr>
              <a:spLocks noChangeArrowheads="1"/>
            </p:cNvSpPr>
            <p:nvPr/>
          </p:nvSpPr>
          <p:spPr bwMode="auto">
            <a:xfrm>
              <a:off x="469" y="1480"/>
              <a:ext cx="414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folHlink"/>
                  </a:solidFill>
                </a:rPr>
                <a:t>Motiv</a:t>
              </a:r>
            </a:p>
          </p:txBody>
        </p:sp>
        <p:cxnSp>
          <p:nvCxnSpPr>
            <p:cNvPr id="179230" name="AutoShape 30"/>
            <p:cNvCxnSpPr>
              <a:cxnSpLocks noChangeShapeType="1"/>
              <a:stCxn id="179229" idx="4"/>
              <a:endCxn id="179224" idx="0"/>
            </p:cNvCxnSpPr>
            <p:nvPr/>
          </p:nvCxnSpPr>
          <p:spPr bwMode="auto">
            <a:xfrm>
              <a:off x="676" y="1624"/>
              <a:ext cx="0" cy="48"/>
            </a:xfrm>
            <a:prstGeom prst="straightConnector1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</p:cxnSp>
        <p:sp>
          <p:nvSpPr>
            <p:cNvPr id="179231" name="AutoShape 31"/>
            <p:cNvSpPr>
              <a:spLocks noChangeArrowheads="1"/>
            </p:cNvSpPr>
            <p:nvPr/>
          </p:nvSpPr>
          <p:spPr bwMode="auto">
            <a:xfrm>
              <a:off x="1728" y="2304"/>
              <a:ext cx="192" cy="376"/>
            </a:xfrm>
            <a:prstGeom prst="upDownArrow">
              <a:avLst>
                <a:gd name="adj1" fmla="val 50000"/>
                <a:gd name="adj2" fmla="val 39167"/>
              </a:avLst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2" name="AutoShape 32"/>
            <p:cNvSpPr>
              <a:spLocks noChangeArrowheads="1"/>
            </p:cNvSpPr>
            <p:nvPr/>
          </p:nvSpPr>
          <p:spPr bwMode="auto">
            <a:xfrm>
              <a:off x="2784" y="2304"/>
              <a:ext cx="192" cy="376"/>
            </a:xfrm>
            <a:prstGeom prst="upDownArrow">
              <a:avLst>
                <a:gd name="adj1" fmla="val 50000"/>
                <a:gd name="adj2" fmla="val 39167"/>
              </a:avLst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9233" name="Rectangle 3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9144000" cy="12954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Induction to Treatment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(Motivational Enhancement)</a:t>
            </a:r>
          </a:p>
        </p:txBody>
      </p:sp>
      <p:sp>
        <p:nvSpPr>
          <p:cNvPr id="179235" name="Text Box 35"/>
          <p:cNvSpPr txBox="1">
            <a:spLocks noChangeArrowheads="1"/>
          </p:cNvSpPr>
          <p:nvPr/>
        </p:nvSpPr>
        <p:spPr bwMode="auto">
          <a:xfrm>
            <a:off x="304800" y="3733800"/>
            <a:ext cx="1522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Problem</a:t>
            </a:r>
            <a:br>
              <a: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</a:br>
            <a:r>
              <a: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Recognition</a:t>
            </a:r>
          </a:p>
        </p:txBody>
      </p:sp>
      <p:sp>
        <p:nvSpPr>
          <p:cNvPr id="179236" name="Text Box 36"/>
          <p:cNvSpPr txBox="1">
            <a:spLocks noChangeArrowheads="1"/>
          </p:cNvSpPr>
          <p:nvPr/>
        </p:nvSpPr>
        <p:spPr bwMode="auto">
          <a:xfrm>
            <a:off x="527050" y="4419600"/>
            <a:ext cx="1069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Desire</a:t>
            </a:r>
            <a:br>
              <a: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</a:br>
            <a:r>
              <a: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for Help</a:t>
            </a:r>
          </a:p>
        </p:txBody>
      </p:sp>
      <p:sp>
        <p:nvSpPr>
          <p:cNvPr id="179237" name="Text Box 37"/>
          <p:cNvSpPr txBox="1">
            <a:spLocks noChangeArrowheads="1"/>
          </p:cNvSpPr>
          <p:nvPr/>
        </p:nvSpPr>
        <p:spPr bwMode="auto">
          <a:xfrm>
            <a:off x="211138" y="5086350"/>
            <a:ext cx="17097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Readiness</a:t>
            </a:r>
            <a:br>
              <a: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</a:br>
            <a:r>
              <a: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for Treatment</a:t>
            </a:r>
          </a:p>
        </p:txBody>
      </p:sp>
      <p:sp>
        <p:nvSpPr>
          <p:cNvPr id="179238" name="AutoShape 38"/>
          <p:cNvSpPr>
            <a:spLocks noChangeArrowheads="1"/>
          </p:cNvSpPr>
          <p:nvPr/>
        </p:nvSpPr>
        <p:spPr bwMode="auto">
          <a:xfrm>
            <a:off x="914400" y="4221163"/>
            <a:ext cx="3048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39" name="AutoShape 39"/>
          <p:cNvSpPr>
            <a:spLocks noChangeArrowheads="1"/>
          </p:cNvSpPr>
          <p:nvPr/>
        </p:nvSpPr>
        <p:spPr bwMode="auto">
          <a:xfrm>
            <a:off x="914400" y="4876800"/>
            <a:ext cx="3048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" presetClass="entr" presetSubtype="5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nimBg="1"/>
      <p:bldP spid="179205" grpId="0" animBg="1" autoUpdateAnimBg="0"/>
      <p:bldP spid="179206" grpId="0" animBg="1" autoUpdateAnimBg="0"/>
      <p:bldP spid="179207" grpId="0" animBg="1"/>
      <p:bldP spid="179235" grpId="0" autoUpdateAnimBg="0"/>
      <p:bldP spid="179236" grpId="0" autoUpdateAnimBg="0"/>
      <p:bldP spid="179237" grpId="0" autoUpdateAnimBg="0"/>
      <p:bldP spid="179238" grpId="0" animBg="1"/>
      <p:bldP spid="1792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09800" y="2667000"/>
            <a:ext cx="1371600" cy="2590800"/>
            <a:chOff x="1392" y="1680"/>
            <a:chExt cx="864" cy="1632"/>
          </a:xfrm>
        </p:grpSpPr>
        <p:sp>
          <p:nvSpPr>
            <p:cNvPr id="181251" name="Oval 3"/>
            <p:cNvSpPr>
              <a:spLocks noChangeArrowheads="1"/>
            </p:cNvSpPr>
            <p:nvPr/>
          </p:nvSpPr>
          <p:spPr bwMode="auto">
            <a:xfrm>
              <a:off x="1392" y="2592"/>
              <a:ext cx="864" cy="720"/>
            </a:xfrm>
            <a:prstGeom prst="ellipse">
              <a:avLst/>
            </a:prstGeom>
            <a:solidFill>
              <a:srgbClr val="CC99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2" name="Oval 4"/>
            <p:cNvSpPr>
              <a:spLocks noChangeArrowheads="1"/>
            </p:cNvSpPr>
            <p:nvPr/>
          </p:nvSpPr>
          <p:spPr bwMode="auto">
            <a:xfrm>
              <a:off x="1392" y="1680"/>
              <a:ext cx="864" cy="720"/>
            </a:xfrm>
            <a:prstGeom prst="ellipse">
              <a:avLst/>
            </a:prstGeom>
            <a:solidFill>
              <a:srgbClr val="CC99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1253" name="AutoShape 5"/>
            <p:cNvCxnSpPr>
              <a:cxnSpLocks noChangeShapeType="1"/>
              <a:stCxn id="181281" idx="4"/>
              <a:endCxn id="181281" idx="0"/>
            </p:cNvCxnSpPr>
            <p:nvPr/>
          </p:nvCxnSpPr>
          <p:spPr bwMode="auto">
            <a:xfrm flipV="1">
              <a:off x="1824" y="2304"/>
              <a:ext cx="0" cy="376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cxnSp>
        <p:nvCxnSpPr>
          <p:cNvPr id="181254" name="AutoShape 6"/>
          <p:cNvCxnSpPr>
            <a:cxnSpLocks noChangeShapeType="1"/>
            <a:stCxn id="181282" idx="4"/>
            <a:endCxn id="181282" idx="0"/>
          </p:cNvCxnSpPr>
          <p:nvPr/>
        </p:nvCxnSpPr>
        <p:spPr bwMode="auto">
          <a:xfrm flipV="1">
            <a:off x="4572000" y="3657600"/>
            <a:ext cx="0" cy="5969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81255" name="Oval 7"/>
          <p:cNvSpPr>
            <a:spLocks noChangeArrowheads="1"/>
          </p:cNvSpPr>
          <p:nvPr/>
        </p:nvSpPr>
        <p:spPr bwMode="auto">
          <a:xfrm>
            <a:off x="3810000" y="2667000"/>
            <a:ext cx="1524000" cy="1143000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1256" name="AutoShape 8"/>
          <p:cNvCxnSpPr>
            <a:cxnSpLocks noChangeShapeType="1"/>
            <a:stCxn id="181271" idx="1"/>
            <a:endCxn id="181269" idx="3"/>
          </p:cNvCxnSpPr>
          <p:nvPr/>
        </p:nvCxnSpPr>
        <p:spPr bwMode="auto">
          <a:xfrm flipH="1">
            <a:off x="3581400" y="3225800"/>
            <a:ext cx="228600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81257" name="Oval 9"/>
          <p:cNvSpPr>
            <a:spLocks noChangeArrowheads="1"/>
          </p:cNvSpPr>
          <p:nvPr/>
        </p:nvSpPr>
        <p:spPr bwMode="auto">
          <a:xfrm>
            <a:off x="3810000" y="4114800"/>
            <a:ext cx="1524000" cy="1143000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1000" y="2120900"/>
            <a:ext cx="8253413" cy="3441700"/>
            <a:chOff x="240" y="1336"/>
            <a:chExt cx="5199" cy="2168"/>
          </a:xfrm>
        </p:grpSpPr>
        <p:sp>
          <p:nvSpPr>
            <p:cNvPr id="181259" name="AutoShape 11"/>
            <p:cNvSpPr>
              <a:spLocks noChangeArrowheads="1"/>
            </p:cNvSpPr>
            <p:nvPr/>
          </p:nvSpPr>
          <p:spPr bwMode="auto">
            <a:xfrm>
              <a:off x="4272" y="2296"/>
              <a:ext cx="192" cy="384"/>
            </a:xfrm>
            <a:prstGeom prst="rightArrow">
              <a:avLst>
                <a:gd name="adj1" fmla="val 55556"/>
                <a:gd name="adj2" fmla="val 48435"/>
              </a:avLst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0" name="Rectangle 12"/>
            <p:cNvSpPr>
              <a:spLocks noChangeArrowheads="1"/>
            </p:cNvSpPr>
            <p:nvPr/>
          </p:nvSpPr>
          <p:spPr bwMode="auto">
            <a:xfrm>
              <a:off x="4464" y="2056"/>
              <a:ext cx="912" cy="120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b="1">
                <a:solidFill>
                  <a:schemeClr val="folHlink"/>
                </a:solidFill>
              </a:endParaRPr>
            </a:p>
          </p:txBody>
        </p:sp>
        <p:sp>
          <p:nvSpPr>
            <p:cNvPr id="181261" name="Rectangle 13" descr="White marble"/>
            <p:cNvSpPr>
              <a:spLocks noChangeArrowheads="1"/>
            </p:cNvSpPr>
            <p:nvPr/>
          </p:nvSpPr>
          <p:spPr bwMode="auto">
            <a:xfrm>
              <a:off x="1296" y="1336"/>
              <a:ext cx="2976" cy="2112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folHlink"/>
                </a:solidFill>
              </a:endParaRPr>
            </a:p>
          </p:txBody>
        </p:sp>
        <p:sp>
          <p:nvSpPr>
            <p:cNvPr id="181262" name="Oval 14"/>
            <p:cNvSpPr>
              <a:spLocks noChangeArrowheads="1"/>
            </p:cNvSpPr>
            <p:nvPr/>
          </p:nvSpPr>
          <p:spPr bwMode="auto">
            <a:xfrm>
              <a:off x="3408" y="2152"/>
              <a:ext cx="864" cy="672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2000">
                  <a:solidFill>
                    <a:schemeClr val="folHlink"/>
                  </a:solidFill>
                </a:rPr>
                <a:t>Sufficient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>
                  <a:solidFill>
                    <a:schemeClr val="folHlink"/>
                  </a:solidFill>
                </a:rPr>
                <a:t>Retention</a:t>
              </a:r>
            </a:p>
          </p:txBody>
        </p:sp>
        <p:sp>
          <p:nvSpPr>
            <p:cNvPr id="181263" name="Text Box 15"/>
            <p:cNvSpPr txBox="1">
              <a:spLocks noChangeArrowheads="1"/>
            </p:cNvSpPr>
            <p:nvPr/>
          </p:nvSpPr>
          <p:spPr bwMode="auto">
            <a:xfrm>
              <a:off x="1344" y="1420"/>
              <a:ext cx="100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Early </a:t>
              </a:r>
            </a:p>
            <a:p>
              <a:pPr algn="ctr">
                <a:lnSpc>
                  <a:spcPct val="7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Engagement</a:t>
              </a:r>
            </a:p>
          </p:txBody>
        </p:sp>
        <p:sp>
          <p:nvSpPr>
            <p:cNvPr id="181264" name="Text Box 16"/>
            <p:cNvSpPr txBox="1">
              <a:spLocks noChangeArrowheads="1"/>
            </p:cNvSpPr>
            <p:nvPr/>
          </p:nvSpPr>
          <p:spPr bwMode="auto">
            <a:xfrm>
              <a:off x="2448" y="1420"/>
              <a:ext cx="8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Early </a:t>
              </a:r>
            </a:p>
            <a:p>
              <a:pPr algn="ctr">
                <a:lnSpc>
                  <a:spcPct val="7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Recovery</a:t>
              </a:r>
            </a:p>
          </p:txBody>
        </p:sp>
        <p:sp>
          <p:nvSpPr>
            <p:cNvPr id="181265" name="Text Box 17"/>
            <p:cNvSpPr txBox="1">
              <a:spLocks noChangeArrowheads="1"/>
            </p:cNvSpPr>
            <p:nvPr/>
          </p:nvSpPr>
          <p:spPr bwMode="auto">
            <a:xfrm>
              <a:off x="4329" y="3254"/>
              <a:ext cx="11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Posttreatment</a:t>
              </a:r>
            </a:p>
          </p:txBody>
        </p:sp>
        <p:sp>
          <p:nvSpPr>
            <p:cNvPr id="181266" name="Oval 18"/>
            <p:cNvSpPr>
              <a:spLocks noChangeArrowheads="1"/>
            </p:cNvSpPr>
            <p:nvPr/>
          </p:nvSpPr>
          <p:spPr bwMode="auto">
            <a:xfrm>
              <a:off x="4512" y="2152"/>
              <a:ext cx="816" cy="33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chemeClr val="folHlink"/>
                  </a:solidFill>
                </a:rPr>
                <a:t>Drug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chemeClr val="folHlink"/>
                  </a:solidFill>
                </a:rPr>
                <a:t>Use</a:t>
              </a:r>
            </a:p>
          </p:txBody>
        </p:sp>
        <p:sp>
          <p:nvSpPr>
            <p:cNvPr id="181267" name="Oval 19"/>
            <p:cNvSpPr>
              <a:spLocks noChangeArrowheads="1"/>
            </p:cNvSpPr>
            <p:nvPr/>
          </p:nvSpPr>
          <p:spPr bwMode="auto">
            <a:xfrm>
              <a:off x="4512" y="2488"/>
              <a:ext cx="816" cy="33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folHlink"/>
                  </a:solidFill>
                </a:rPr>
                <a:t>Crime</a:t>
              </a:r>
            </a:p>
          </p:txBody>
        </p:sp>
        <p:sp>
          <p:nvSpPr>
            <p:cNvPr id="181268" name="Oval 20"/>
            <p:cNvSpPr>
              <a:spLocks noChangeArrowheads="1"/>
            </p:cNvSpPr>
            <p:nvPr/>
          </p:nvSpPr>
          <p:spPr bwMode="auto">
            <a:xfrm>
              <a:off x="4512" y="2824"/>
              <a:ext cx="816" cy="33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chemeClr val="folHlink"/>
                  </a:solidFill>
                </a:rPr>
                <a:t>Social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chemeClr val="folHlink"/>
                  </a:solidFill>
                </a:rPr>
                <a:t>Relations</a:t>
              </a:r>
            </a:p>
          </p:txBody>
        </p:sp>
        <p:sp>
          <p:nvSpPr>
            <p:cNvPr id="181269" name="Rectangle 21"/>
            <p:cNvSpPr>
              <a:spLocks noChangeArrowheads="1"/>
            </p:cNvSpPr>
            <p:nvPr/>
          </p:nvSpPr>
          <p:spPr bwMode="auto">
            <a:xfrm>
              <a:off x="1392" y="1768"/>
              <a:ext cx="864" cy="52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339933"/>
                  </a:solidFill>
                </a:rPr>
                <a:t>Program</a:t>
              </a:r>
            </a:p>
            <a:p>
              <a:pPr algn="ctr"/>
              <a:r>
                <a:rPr lang="en-US" sz="1800">
                  <a:solidFill>
                    <a:srgbClr val="339933"/>
                  </a:solidFill>
                </a:rPr>
                <a:t>Participation</a:t>
              </a:r>
            </a:p>
          </p:txBody>
        </p:sp>
        <p:sp>
          <p:nvSpPr>
            <p:cNvPr id="181270" name="Rectangle 22"/>
            <p:cNvSpPr>
              <a:spLocks noChangeArrowheads="1"/>
            </p:cNvSpPr>
            <p:nvPr/>
          </p:nvSpPr>
          <p:spPr bwMode="auto">
            <a:xfrm>
              <a:off x="1392" y="2680"/>
              <a:ext cx="864" cy="52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339933"/>
                  </a:solidFill>
                </a:rPr>
                <a:t>Therapeutic</a:t>
              </a:r>
            </a:p>
            <a:p>
              <a:pPr algn="ctr"/>
              <a:r>
                <a:rPr lang="en-US" sz="1800">
                  <a:solidFill>
                    <a:srgbClr val="339933"/>
                  </a:solidFill>
                </a:rPr>
                <a:t>Relationship</a:t>
              </a:r>
            </a:p>
          </p:txBody>
        </p:sp>
        <p:sp>
          <p:nvSpPr>
            <p:cNvPr id="181271" name="Rectangle 23"/>
            <p:cNvSpPr>
              <a:spLocks noChangeArrowheads="1"/>
            </p:cNvSpPr>
            <p:nvPr/>
          </p:nvSpPr>
          <p:spPr bwMode="auto">
            <a:xfrm>
              <a:off x="2400" y="1768"/>
              <a:ext cx="960" cy="52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339933"/>
                  </a:solidFill>
                </a:rPr>
                <a:t>Behavioral</a:t>
              </a:r>
            </a:p>
            <a:p>
              <a:pPr algn="ctr"/>
              <a:r>
                <a:rPr lang="en-US" sz="1800">
                  <a:solidFill>
                    <a:srgbClr val="339933"/>
                  </a:solidFill>
                </a:rPr>
                <a:t>Change</a:t>
              </a:r>
            </a:p>
          </p:txBody>
        </p:sp>
        <p:sp>
          <p:nvSpPr>
            <p:cNvPr id="181272" name="Rectangle 24"/>
            <p:cNvSpPr>
              <a:spLocks noChangeArrowheads="1"/>
            </p:cNvSpPr>
            <p:nvPr/>
          </p:nvSpPr>
          <p:spPr bwMode="auto">
            <a:xfrm>
              <a:off x="2400" y="2680"/>
              <a:ext cx="963" cy="52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339933"/>
                  </a:solidFill>
                </a:rPr>
                <a:t>Psycho-Social</a:t>
              </a:r>
            </a:p>
            <a:p>
              <a:pPr algn="ctr"/>
              <a:r>
                <a:rPr lang="en-US" sz="1800">
                  <a:solidFill>
                    <a:srgbClr val="339933"/>
                  </a:solidFill>
                </a:rPr>
                <a:t>Change</a:t>
              </a:r>
            </a:p>
          </p:txBody>
        </p:sp>
        <p:sp>
          <p:nvSpPr>
            <p:cNvPr id="181273" name="Line 25"/>
            <p:cNvSpPr>
              <a:spLocks noChangeShapeType="1"/>
            </p:cNvSpPr>
            <p:nvPr/>
          </p:nvSpPr>
          <p:spPr bwMode="auto">
            <a:xfrm>
              <a:off x="1112" y="1960"/>
              <a:ext cx="18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74" name="Oval 26"/>
            <p:cNvSpPr>
              <a:spLocks noChangeArrowheads="1"/>
            </p:cNvSpPr>
            <p:nvPr/>
          </p:nvSpPr>
          <p:spPr bwMode="auto">
            <a:xfrm>
              <a:off x="240" y="1672"/>
              <a:ext cx="872" cy="57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Patient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Attributes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at Intake</a:t>
              </a:r>
              <a:endParaRPr lang="en-US" sz="2800">
                <a:solidFill>
                  <a:schemeClr val="folHlink"/>
                </a:solidFill>
              </a:endParaRPr>
            </a:p>
          </p:txBody>
        </p:sp>
        <p:sp>
          <p:nvSpPr>
            <p:cNvPr id="181275" name="Oval 27"/>
            <p:cNvSpPr>
              <a:spLocks noChangeArrowheads="1"/>
            </p:cNvSpPr>
            <p:nvPr/>
          </p:nvSpPr>
          <p:spPr bwMode="auto">
            <a:xfrm>
              <a:off x="424" y="1336"/>
              <a:ext cx="229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76" name="Oval 28"/>
            <p:cNvSpPr>
              <a:spLocks noChangeArrowheads="1"/>
            </p:cNvSpPr>
            <p:nvPr/>
          </p:nvSpPr>
          <p:spPr bwMode="auto">
            <a:xfrm>
              <a:off x="699" y="1336"/>
              <a:ext cx="229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77" name="Oval 29"/>
            <p:cNvSpPr>
              <a:spLocks noChangeArrowheads="1"/>
            </p:cNvSpPr>
            <p:nvPr/>
          </p:nvSpPr>
          <p:spPr bwMode="auto">
            <a:xfrm>
              <a:off x="240" y="1432"/>
              <a:ext cx="229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78" name="Oval 30"/>
            <p:cNvSpPr>
              <a:spLocks noChangeArrowheads="1"/>
            </p:cNvSpPr>
            <p:nvPr/>
          </p:nvSpPr>
          <p:spPr bwMode="auto">
            <a:xfrm>
              <a:off x="883" y="1432"/>
              <a:ext cx="229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79" name="Oval 31"/>
            <p:cNvSpPr>
              <a:spLocks noChangeArrowheads="1"/>
            </p:cNvSpPr>
            <p:nvPr/>
          </p:nvSpPr>
          <p:spPr bwMode="auto">
            <a:xfrm>
              <a:off x="469" y="1480"/>
              <a:ext cx="414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folHlink"/>
                  </a:solidFill>
                </a:rPr>
                <a:t>Motiv</a:t>
              </a:r>
            </a:p>
          </p:txBody>
        </p:sp>
        <p:cxnSp>
          <p:nvCxnSpPr>
            <p:cNvPr id="181280" name="AutoShape 32"/>
            <p:cNvCxnSpPr>
              <a:cxnSpLocks noChangeShapeType="1"/>
              <a:stCxn id="181279" idx="4"/>
              <a:endCxn id="181274" idx="0"/>
            </p:cNvCxnSpPr>
            <p:nvPr/>
          </p:nvCxnSpPr>
          <p:spPr bwMode="auto">
            <a:xfrm>
              <a:off x="676" y="1624"/>
              <a:ext cx="0" cy="48"/>
            </a:xfrm>
            <a:prstGeom prst="straightConnector1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</p:cxnSp>
        <p:sp>
          <p:nvSpPr>
            <p:cNvPr id="181281" name="AutoShape 33"/>
            <p:cNvSpPr>
              <a:spLocks noChangeArrowheads="1"/>
            </p:cNvSpPr>
            <p:nvPr/>
          </p:nvSpPr>
          <p:spPr bwMode="auto">
            <a:xfrm>
              <a:off x="1728" y="2304"/>
              <a:ext cx="192" cy="376"/>
            </a:xfrm>
            <a:prstGeom prst="upDownArrow">
              <a:avLst>
                <a:gd name="adj1" fmla="val 50000"/>
                <a:gd name="adj2" fmla="val 39167"/>
              </a:avLst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82" name="AutoShape 34"/>
            <p:cNvSpPr>
              <a:spLocks noChangeArrowheads="1"/>
            </p:cNvSpPr>
            <p:nvPr/>
          </p:nvSpPr>
          <p:spPr bwMode="auto">
            <a:xfrm>
              <a:off x="2784" y="2304"/>
              <a:ext cx="192" cy="376"/>
            </a:xfrm>
            <a:prstGeom prst="upDownArrow">
              <a:avLst>
                <a:gd name="adj1" fmla="val 50000"/>
                <a:gd name="adj2" fmla="val 39167"/>
              </a:avLst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283" name="Rectangle 3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Counseling Enhancements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(Cognitive “Mapping”)</a:t>
            </a:r>
          </a:p>
        </p:txBody>
      </p:sp>
      <p:sp>
        <p:nvSpPr>
          <p:cNvPr id="181284" name="AutoShape 36"/>
          <p:cNvSpPr>
            <a:spLocks noChangeArrowheads="1"/>
          </p:cNvSpPr>
          <p:nvPr/>
        </p:nvSpPr>
        <p:spPr bwMode="auto">
          <a:xfrm>
            <a:off x="914400" y="1295400"/>
            <a:ext cx="990600" cy="2971800"/>
          </a:xfrm>
          <a:prstGeom prst="curvedRightArrow">
            <a:avLst>
              <a:gd name="adj1" fmla="val 25181"/>
              <a:gd name="adj2" fmla="val 95042"/>
              <a:gd name="adj3" fmla="val 33333"/>
            </a:avLst>
          </a:prstGeom>
          <a:solidFill>
            <a:srgbClr val="CC99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 animBg="1"/>
      <p:bldP spid="181257" grpId="0" animBg="1"/>
      <p:bldP spid="18128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298" name="AutoShape 2"/>
          <p:cNvCxnSpPr>
            <a:cxnSpLocks noChangeShapeType="1"/>
            <a:stCxn id="183312" idx="3"/>
            <a:endCxn id="183314" idx="1"/>
          </p:cNvCxnSpPr>
          <p:nvPr/>
        </p:nvCxnSpPr>
        <p:spPr bwMode="auto">
          <a:xfrm>
            <a:off x="3581400" y="3225800"/>
            <a:ext cx="228600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83299" name="Oval 3"/>
          <p:cNvSpPr>
            <a:spLocks noChangeArrowheads="1"/>
          </p:cNvSpPr>
          <p:nvPr/>
        </p:nvSpPr>
        <p:spPr bwMode="auto">
          <a:xfrm>
            <a:off x="3810000" y="2667000"/>
            <a:ext cx="1524000" cy="1066800"/>
          </a:xfrm>
          <a:prstGeom prst="ellipse">
            <a:avLst/>
          </a:prstGeom>
          <a:solidFill>
            <a:srgbClr val="99FF66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00" name="Oval 4"/>
          <p:cNvSpPr>
            <a:spLocks noChangeArrowheads="1"/>
          </p:cNvSpPr>
          <p:nvPr/>
        </p:nvSpPr>
        <p:spPr bwMode="auto">
          <a:xfrm>
            <a:off x="2133600" y="2667000"/>
            <a:ext cx="1524000" cy="1066800"/>
          </a:xfrm>
          <a:prstGeom prst="ellipse">
            <a:avLst/>
          </a:prstGeom>
          <a:solidFill>
            <a:srgbClr val="99FF66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2120900"/>
            <a:ext cx="8253413" cy="3441700"/>
            <a:chOff x="240" y="1336"/>
            <a:chExt cx="5199" cy="2168"/>
          </a:xfrm>
        </p:grpSpPr>
        <p:sp>
          <p:nvSpPr>
            <p:cNvPr id="183302" name="AutoShape 6"/>
            <p:cNvSpPr>
              <a:spLocks noChangeArrowheads="1"/>
            </p:cNvSpPr>
            <p:nvPr/>
          </p:nvSpPr>
          <p:spPr bwMode="auto">
            <a:xfrm>
              <a:off x="4272" y="2296"/>
              <a:ext cx="192" cy="384"/>
            </a:xfrm>
            <a:prstGeom prst="rightArrow">
              <a:avLst>
                <a:gd name="adj1" fmla="val 55556"/>
                <a:gd name="adj2" fmla="val 48435"/>
              </a:avLst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03" name="Rectangle 7"/>
            <p:cNvSpPr>
              <a:spLocks noChangeArrowheads="1"/>
            </p:cNvSpPr>
            <p:nvPr/>
          </p:nvSpPr>
          <p:spPr bwMode="auto">
            <a:xfrm>
              <a:off x="4464" y="2056"/>
              <a:ext cx="912" cy="120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b="1">
                <a:solidFill>
                  <a:schemeClr val="folHlink"/>
                </a:solidFill>
              </a:endParaRPr>
            </a:p>
          </p:txBody>
        </p:sp>
        <p:sp>
          <p:nvSpPr>
            <p:cNvPr id="183304" name="Rectangle 8" descr="White marble"/>
            <p:cNvSpPr>
              <a:spLocks noChangeArrowheads="1"/>
            </p:cNvSpPr>
            <p:nvPr/>
          </p:nvSpPr>
          <p:spPr bwMode="auto">
            <a:xfrm>
              <a:off x="1296" y="1336"/>
              <a:ext cx="2976" cy="2112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folHlink"/>
                </a:solidFill>
              </a:endParaRPr>
            </a:p>
          </p:txBody>
        </p:sp>
        <p:sp>
          <p:nvSpPr>
            <p:cNvPr id="183305" name="Oval 9"/>
            <p:cNvSpPr>
              <a:spLocks noChangeArrowheads="1"/>
            </p:cNvSpPr>
            <p:nvPr/>
          </p:nvSpPr>
          <p:spPr bwMode="auto">
            <a:xfrm>
              <a:off x="3408" y="2152"/>
              <a:ext cx="864" cy="672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2000">
                  <a:solidFill>
                    <a:schemeClr val="folHlink"/>
                  </a:solidFill>
                </a:rPr>
                <a:t>Sufficient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>
                  <a:solidFill>
                    <a:schemeClr val="folHlink"/>
                  </a:solidFill>
                </a:rPr>
                <a:t>Retention</a:t>
              </a:r>
            </a:p>
          </p:txBody>
        </p:sp>
        <p:sp>
          <p:nvSpPr>
            <p:cNvPr id="183306" name="Text Box 10"/>
            <p:cNvSpPr txBox="1">
              <a:spLocks noChangeArrowheads="1"/>
            </p:cNvSpPr>
            <p:nvPr/>
          </p:nvSpPr>
          <p:spPr bwMode="auto">
            <a:xfrm>
              <a:off x="1344" y="1420"/>
              <a:ext cx="100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Early </a:t>
              </a:r>
            </a:p>
            <a:p>
              <a:pPr algn="ctr">
                <a:lnSpc>
                  <a:spcPct val="7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Engagement</a:t>
              </a:r>
            </a:p>
          </p:txBody>
        </p:sp>
        <p:sp>
          <p:nvSpPr>
            <p:cNvPr id="183307" name="Text Box 11"/>
            <p:cNvSpPr txBox="1">
              <a:spLocks noChangeArrowheads="1"/>
            </p:cNvSpPr>
            <p:nvPr/>
          </p:nvSpPr>
          <p:spPr bwMode="auto">
            <a:xfrm>
              <a:off x="2448" y="1420"/>
              <a:ext cx="8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Early </a:t>
              </a:r>
            </a:p>
            <a:p>
              <a:pPr algn="ctr">
                <a:lnSpc>
                  <a:spcPct val="7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Recovery</a:t>
              </a:r>
            </a:p>
          </p:txBody>
        </p:sp>
        <p:sp>
          <p:nvSpPr>
            <p:cNvPr id="183308" name="Text Box 12"/>
            <p:cNvSpPr txBox="1">
              <a:spLocks noChangeArrowheads="1"/>
            </p:cNvSpPr>
            <p:nvPr/>
          </p:nvSpPr>
          <p:spPr bwMode="auto">
            <a:xfrm>
              <a:off x="4329" y="3254"/>
              <a:ext cx="11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Posttreatment</a:t>
              </a:r>
            </a:p>
          </p:txBody>
        </p:sp>
        <p:sp>
          <p:nvSpPr>
            <p:cNvPr id="183309" name="Oval 13"/>
            <p:cNvSpPr>
              <a:spLocks noChangeArrowheads="1"/>
            </p:cNvSpPr>
            <p:nvPr/>
          </p:nvSpPr>
          <p:spPr bwMode="auto">
            <a:xfrm>
              <a:off x="4512" y="2152"/>
              <a:ext cx="816" cy="33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chemeClr val="folHlink"/>
                  </a:solidFill>
                </a:rPr>
                <a:t>Drug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chemeClr val="folHlink"/>
                  </a:solidFill>
                </a:rPr>
                <a:t>Use</a:t>
              </a:r>
            </a:p>
          </p:txBody>
        </p:sp>
        <p:sp>
          <p:nvSpPr>
            <p:cNvPr id="183310" name="Oval 14"/>
            <p:cNvSpPr>
              <a:spLocks noChangeArrowheads="1"/>
            </p:cNvSpPr>
            <p:nvPr/>
          </p:nvSpPr>
          <p:spPr bwMode="auto">
            <a:xfrm>
              <a:off x="4512" y="2488"/>
              <a:ext cx="816" cy="33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folHlink"/>
                  </a:solidFill>
                </a:rPr>
                <a:t>Crime</a:t>
              </a:r>
            </a:p>
          </p:txBody>
        </p:sp>
        <p:sp>
          <p:nvSpPr>
            <p:cNvPr id="183311" name="Oval 15"/>
            <p:cNvSpPr>
              <a:spLocks noChangeArrowheads="1"/>
            </p:cNvSpPr>
            <p:nvPr/>
          </p:nvSpPr>
          <p:spPr bwMode="auto">
            <a:xfrm>
              <a:off x="4512" y="2824"/>
              <a:ext cx="816" cy="33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chemeClr val="folHlink"/>
                  </a:solidFill>
                </a:rPr>
                <a:t>Social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chemeClr val="folHlink"/>
                  </a:solidFill>
                </a:rPr>
                <a:t>Relations</a:t>
              </a:r>
            </a:p>
          </p:txBody>
        </p:sp>
        <p:sp>
          <p:nvSpPr>
            <p:cNvPr id="183312" name="Rectangle 16"/>
            <p:cNvSpPr>
              <a:spLocks noChangeArrowheads="1"/>
            </p:cNvSpPr>
            <p:nvPr/>
          </p:nvSpPr>
          <p:spPr bwMode="auto">
            <a:xfrm>
              <a:off x="1392" y="1768"/>
              <a:ext cx="864" cy="52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accent2"/>
                  </a:solidFill>
                </a:rPr>
                <a:t>Program</a:t>
              </a:r>
            </a:p>
            <a:p>
              <a:pPr algn="ctr"/>
              <a:r>
                <a:rPr lang="en-US" sz="1800">
                  <a:solidFill>
                    <a:schemeClr val="accent2"/>
                  </a:solidFill>
                </a:rPr>
                <a:t>Participation</a:t>
              </a:r>
            </a:p>
          </p:txBody>
        </p:sp>
        <p:sp>
          <p:nvSpPr>
            <p:cNvPr id="183313" name="Rectangle 17"/>
            <p:cNvSpPr>
              <a:spLocks noChangeArrowheads="1"/>
            </p:cNvSpPr>
            <p:nvPr/>
          </p:nvSpPr>
          <p:spPr bwMode="auto">
            <a:xfrm>
              <a:off x="1392" y="2680"/>
              <a:ext cx="864" cy="52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folHlink"/>
                  </a:solidFill>
                </a:rPr>
                <a:t>Therapeutic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</a:rPr>
                <a:t>Relationship</a:t>
              </a:r>
            </a:p>
          </p:txBody>
        </p:sp>
        <p:sp>
          <p:nvSpPr>
            <p:cNvPr id="183314" name="Rectangle 18"/>
            <p:cNvSpPr>
              <a:spLocks noChangeArrowheads="1"/>
            </p:cNvSpPr>
            <p:nvPr/>
          </p:nvSpPr>
          <p:spPr bwMode="auto">
            <a:xfrm>
              <a:off x="2400" y="1768"/>
              <a:ext cx="960" cy="52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accent2"/>
                  </a:solidFill>
                </a:rPr>
                <a:t>Behavioral</a:t>
              </a:r>
            </a:p>
            <a:p>
              <a:pPr algn="ctr"/>
              <a:r>
                <a:rPr lang="en-US" sz="1800">
                  <a:solidFill>
                    <a:schemeClr val="accent2"/>
                  </a:solidFill>
                </a:rPr>
                <a:t>Change</a:t>
              </a:r>
            </a:p>
          </p:txBody>
        </p:sp>
        <p:sp>
          <p:nvSpPr>
            <p:cNvPr id="183315" name="Rectangle 19"/>
            <p:cNvSpPr>
              <a:spLocks noChangeArrowheads="1"/>
            </p:cNvSpPr>
            <p:nvPr/>
          </p:nvSpPr>
          <p:spPr bwMode="auto">
            <a:xfrm>
              <a:off x="2400" y="2680"/>
              <a:ext cx="963" cy="52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folHlink"/>
                  </a:solidFill>
                </a:rPr>
                <a:t>Psycho-Social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</a:rPr>
                <a:t>Change</a:t>
              </a:r>
            </a:p>
          </p:txBody>
        </p:sp>
        <p:sp>
          <p:nvSpPr>
            <p:cNvPr id="183316" name="Line 20"/>
            <p:cNvSpPr>
              <a:spLocks noChangeShapeType="1"/>
            </p:cNvSpPr>
            <p:nvPr/>
          </p:nvSpPr>
          <p:spPr bwMode="auto">
            <a:xfrm>
              <a:off x="1112" y="1960"/>
              <a:ext cx="18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17" name="Oval 21"/>
            <p:cNvSpPr>
              <a:spLocks noChangeArrowheads="1"/>
            </p:cNvSpPr>
            <p:nvPr/>
          </p:nvSpPr>
          <p:spPr bwMode="auto">
            <a:xfrm>
              <a:off x="240" y="1672"/>
              <a:ext cx="872" cy="57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Patient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Attributes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at Intake</a:t>
              </a:r>
              <a:endParaRPr lang="en-US" sz="2800">
                <a:solidFill>
                  <a:schemeClr val="folHlink"/>
                </a:solidFill>
              </a:endParaRPr>
            </a:p>
          </p:txBody>
        </p:sp>
        <p:sp>
          <p:nvSpPr>
            <p:cNvPr id="183318" name="Oval 22"/>
            <p:cNvSpPr>
              <a:spLocks noChangeArrowheads="1"/>
            </p:cNvSpPr>
            <p:nvPr/>
          </p:nvSpPr>
          <p:spPr bwMode="auto">
            <a:xfrm>
              <a:off x="424" y="1336"/>
              <a:ext cx="229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19" name="Oval 23"/>
            <p:cNvSpPr>
              <a:spLocks noChangeArrowheads="1"/>
            </p:cNvSpPr>
            <p:nvPr/>
          </p:nvSpPr>
          <p:spPr bwMode="auto">
            <a:xfrm>
              <a:off x="699" y="1336"/>
              <a:ext cx="229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20" name="Oval 24"/>
            <p:cNvSpPr>
              <a:spLocks noChangeArrowheads="1"/>
            </p:cNvSpPr>
            <p:nvPr/>
          </p:nvSpPr>
          <p:spPr bwMode="auto">
            <a:xfrm>
              <a:off x="240" y="1432"/>
              <a:ext cx="229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21" name="Oval 25"/>
            <p:cNvSpPr>
              <a:spLocks noChangeArrowheads="1"/>
            </p:cNvSpPr>
            <p:nvPr/>
          </p:nvSpPr>
          <p:spPr bwMode="auto">
            <a:xfrm>
              <a:off x="883" y="1432"/>
              <a:ext cx="229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22" name="Oval 26"/>
            <p:cNvSpPr>
              <a:spLocks noChangeArrowheads="1"/>
            </p:cNvSpPr>
            <p:nvPr/>
          </p:nvSpPr>
          <p:spPr bwMode="auto">
            <a:xfrm>
              <a:off x="469" y="1480"/>
              <a:ext cx="414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folHlink"/>
                  </a:solidFill>
                </a:rPr>
                <a:t>Motiv</a:t>
              </a:r>
            </a:p>
          </p:txBody>
        </p:sp>
        <p:cxnSp>
          <p:nvCxnSpPr>
            <p:cNvPr id="183323" name="AutoShape 27"/>
            <p:cNvCxnSpPr>
              <a:cxnSpLocks noChangeShapeType="1"/>
              <a:stCxn id="183322" idx="4"/>
              <a:endCxn id="183317" idx="0"/>
            </p:cNvCxnSpPr>
            <p:nvPr/>
          </p:nvCxnSpPr>
          <p:spPr bwMode="auto">
            <a:xfrm>
              <a:off x="676" y="1624"/>
              <a:ext cx="0" cy="48"/>
            </a:xfrm>
            <a:prstGeom prst="straightConnector1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</p:cxnSp>
        <p:sp>
          <p:nvSpPr>
            <p:cNvPr id="183324" name="AutoShape 28"/>
            <p:cNvSpPr>
              <a:spLocks noChangeArrowheads="1"/>
            </p:cNvSpPr>
            <p:nvPr/>
          </p:nvSpPr>
          <p:spPr bwMode="auto">
            <a:xfrm>
              <a:off x="1728" y="2304"/>
              <a:ext cx="192" cy="376"/>
            </a:xfrm>
            <a:prstGeom prst="upDownArrow">
              <a:avLst>
                <a:gd name="adj1" fmla="val 50000"/>
                <a:gd name="adj2" fmla="val 39167"/>
              </a:avLst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25" name="AutoShape 29"/>
            <p:cNvSpPr>
              <a:spLocks noChangeArrowheads="1"/>
            </p:cNvSpPr>
            <p:nvPr/>
          </p:nvSpPr>
          <p:spPr bwMode="auto">
            <a:xfrm>
              <a:off x="2784" y="2304"/>
              <a:ext cx="192" cy="376"/>
            </a:xfrm>
            <a:prstGeom prst="upDownArrow">
              <a:avLst>
                <a:gd name="adj1" fmla="val 50000"/>
                <a:gd name="adj2" fmla="val 39167"/>
              </a:avLst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326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Contingency Management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(Token Rewards)</a:t>
            </a:r>
          </a:p>
        </p:txBody>
      </p:sp>
      <p:sp>
        <p:nvSpPr>
          <p:cNvPr id="183327" name="AutoShape 31"/>
          <p:cNvSpPr>
            <a:spLocks noChangeArrowheads="1"/>
          </p:cNvSpPr>
          <p:nvPr/>
        </p:nvSpPr>
        <p:spPr bwMode="auto">
          <a:xfrm>
            <a:off x="990600" y="1295400"/>
            <a:ext cx="1066800" cy="2133600"/>
          </a:xfrm>
          <a:prstGeom prst="curvedRightArrow">
            <a:avLst>
              <a:gd name="adj1" fmla="val 17093"/>
              <a:gd name="adj2" fmla="val 58333"/>
              <a:gd name="adj3" fmla="val 48028"/>
            </a:avLst>
          </a:prstGeom>
          <a:solidFill>
            <a:srgbClr val="99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  <p:bldP spid="183300" grpId="0" animBg="1"/>
      <p:bldP spid="1833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Oval 2"/>
          <p:cNvSpPr>
            <a:spLocks noChangeArrowheads="1"/>
          </p:cNvSpPr>
          <p:nvPr/>
        </p:nvSpPr>
        <p:spPr bwMode="auto">
          <a:xfrm>
            <a:off x="7086600" y="1828800"/>
            <a:ext cx="1524000" cy="1371600"/>
          </a:xfrm>
          <a:prstGeom prst="ellipse">
            <a:avLst/>
          </a:prstGeom>
          <a:solidFill>
            <a:srgbClr val="90DB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6000" b="1">
              <a:solidFill>
                <a:srgbClr val="90DBFF"/>
              </a:solidFill>
            </a:endParaRPr>
          </a:p>
        </p:txBody>
      </p:sp>
      <p:cxnSp>
        <p:nvCxnSpPr>
          <p:cNvPr id="185347" name="AutoShape 3"/>
          <p:cNvCxnSpPr>
            <a:cxnSpLocks noChangeShapeType="1"/>
            <a:stCxn id="185355" idx="7"/>
            <a:endCxn id="185380" idx="2"/>
          </p:cNvCxnSpPr>
          <p:nvPr/>
        </p:nvCxnSpPr>
        <p:spPr bwMode="auto">
          <a:xfrm flipV="1">
            <a:off x="6580188" y="2895600"/>
            <a:ext cx="1268412" cy="6762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5348" name="AutoShape 4"/>
          <p:cNvCxnSpPr>
            <a:cxnSpLocks noChangeShapeType="1"/>
            <a:stCxn id="185365" idx="3"/>
            <a:endCxn id="185355" idx="4"/>
          </p:cNvCxnSpPr>
          <p:nvPr/>
        </p:nvCxnSpPr>
        <p:spPr bwMode="auto">
          <a:xfrm flipV="1">
            <a:off x="5338763" y="4483100"/>
            <a:ext cx="757237" cy="1905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85349" name="Oval 5"/>
          <p:cNvSpPr>
            <a:spLocks noChangeArrowheads="1"/>
          </p:cNvSpPr>
          <p:nvPr/>
        </p:nvSpPr>
        <p:spPr bwMode="auto">
          <a:xfrm>
            <a:off x="5334000" y="3276600"/>
            <a:ext cx="1524000" cy="1371600"/>
          </a:xfrm>
          <a:prstGeom prst="ellipse">
            <a:avLst/>
          </a:prstGeom>
          <a:solidFill>
            <a:srgbClr val="90DB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Oval 6"/>
          <p:cNvSpPr>
            <a:spLocks noChangeArrowheads="1"/>
          </p:cNvSpPr>
          <p:nvPr/>
        </p:nvSpPr>
        <p:spPr bwMode="auto">
          <a:xfrm>
            <a:off x="3810000" y="4114800"/>
            <a:ext cx="1524000" cy="1066800"/>
          </a:xfrm>
          <a:prstGeom prst="ellipse">
            <a:avLst/>
          </a:prstGeom>
          <a:solidFill>
            <a:srgbClr val="90DB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2120900"/>
            <a:ext cx="8253413" cy="3441700"/>
            <a:chOff x="240" y="1336"/>
            <a:chExt cx="5199" cy="2168"/>
          </a:xfrm>
        </p:grpSpPr>
        <p:sp>
          <p:nvSpPr>
            <p:cNvPr id="185352" name="AutoShape 8"/>
            <p:cNvSpPr>
              <a:spLocks noChangeArrowheads="1"/>
            </p:cNvSpPr>
            <p:nvPr/>
          </p:nvSpPr>
          <p:spPr bwMode="auto">
            <a:xfrm>
              <a:off x="4272" y="2296"/>
              <a:ext cx="192" cy="384"/>
            </a:xfrm>
            <a:prstGeom prst="rightArrow">
              <a:avLst>
                <a:gd name="adj1" fmla="val 55556"/>
                <a:gd name="adj2" fmla="val 48435"/>
              </a:avLst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3" name="Rectangle 9"/>
            <p:cNvSpPr>
              <a:spLocks noChangeArrowheads="1"/>
            </p:cNvSpPr>
            <p:nvPr/>
          </p:nvSpPr>
          <p:spPr bwMode="auto">
            <a:xfrm>
              <a:off x="4464" y="2056"/>
              <a:ext cx="912" cy="120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b="1">
                <a:solidFill>
                  <a:schemeClr val="folHlink"/>
                </a:solidFill>
              </a:endParaRPr>
            </a:p>
          </p:txBody>
        </p:sp>
        <p:sp>
          <p:nvSpPr>
            <p:cNvPr id="185354" name="Rectangle 10" descr="White marble"/>
            <p:cNvSpPr>
              <a:spLocks noChangeArrowheads="1"/>
            </p:cNvSpPr>
            <p:nvPr/>
          </p:nvSpPr>
          <p:spPr bwMode="auto">
            <a:xfrm>
              <a:off x="1296" y="1336"/>
              <a:ext cx="2976" cy="2112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folHlink"/>
                </a:solidFill>
              </a:endParaRPr>
            </a:p>
          </p:txBody>
        </p:sp>
        <p:sp>
          <p:nvSpPr>
            <p:cNvPr id="185355" name="Oval 11"/>
            <p:cNvSpPr>
              <a:spLocks noChangeArrowheads="1"/>
            </p:cNvSpPr>
            <p:nvPr/>
          </p:nvSpPr>
          <p:spPr bwMode="auto">
            <a:xfrm>
              <a:off x="3408" y="2152"/>
              <a:ext cx="864" cy="672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Sufficient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Retention</a:t>
              </a:r>
            </a:p>
          </p:txBody>
        </p:sp>
        <p:sp>
          <p:nvSpPr>
            <p:cNvPr id="185356" name="Text Box 12"/>
            <p:cNvSpPr txBox="1">
              <a:spLocks noChangeArrowheads="1"/>
            </p:cNvSpPr>
            <p:nvPr/>
          </p:nvSpPr>
          <p:spPr bwMode="auto">
            <a:xfrm>
              <a:off x="1344" y="1420"/>
              <a:ext cx="100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Early </a:t>
              </a:r>
            </a:p>
            <a:p>
              <a:pPr algn="ctr">
                <a:lnSpc>
                  <a:spcPct val="7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Engagement</a:t>
              </a:r>
            </a:p>
          </p:txBody>
        </p:sp>
        <p:sp>
          <p:nvSpPr>
            <p:cNvPr id="185357" name="Text Box 13"/>
            <p:cNvSpPr txBox="1">
              <a:spLocks noChangeArrowheads="1"/>
            </p:cNvSpPr>
            <p:nvPr/>
          </p:nvSpPr>
          <p:spPr bwMode="auto">
            <a:xfrm>
              <a:off x="2448" y="1420"/>
              <a:ext cx="8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Early </a:t>
              </a:r>
            </a:p>
            <a:p>
              <a:pPr algn="ctr">
                <a:lnSpc>
                  <a:spcPct val="7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Recovery</a:t>
              </a:r>
            </a:p>
          </p:txBody>
        </p:sp>
        <p:sp>
          <p:nvSpPr>
            <p:cNvPr id="185358" name="Text Box 14"/>
            <p:cNvSpPr txBox="1">
              <a:spLocks noChangeArrowheads="1"/>
            </p:cNvSpPr>
            <p:nvPr/>
          </p:nvSpPr>
          <p:spPr bwMode="auto">
            <a:xfrm>
              <a:off x="4329" y="3254"/>
              <a:ext cx="11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Posttreatment</a:t>
              </a:r>
            </a:p>
          </p:txBody>
        </p:sp>
        <p:sp>
          <p:nvSpPr>
            <p:cNvPr id="185359" name="Oval 15"/>
            <p:cNvSpPr>
              <a:spLocks noChangeArrowheads="1"/>
            </p:cNvSpPr>
            <p:nvPr/>
          </p:nvSpPr>
          <p:spPr bwMode="auto">
            <a:xfrm>
              <a:off x="4512" y="2152"/>
              <a:ext cx="816" cy="33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chemeClr val="folHlink"/>
                  </a:solidFill>
                </a:rPr>
                <a:t>Drug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chemeClr val="folHlink"/>
                  </a:solidFill>
                </a:rPr>
                <a:t>Use</a:t>
              </a:r>
            </a:p>
          </p:txBody>
        </p:sp>
        <p:sp>
          <p:nvSpPr>
            <p:cNvPr id="185360" name="Oval 16"/>
            <p:cNvSpPr>
              <a:spLocks noChangeArrowheads="1"/>
            </p:cNvSpPr>
            <p:nvPr/>
          </p:nvSpPr>
          <p:spPr bwMode="auto">
            <a:xfrm>
              <a:off x="4512" y="2488"/>
              <a:ext cx="816" cy="33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folHlink"/>
                  </a:solidFill>
                </a:rPr>
                <a:t>Crime</a:t>
              </a:r>
            </a:p>
          </p:txBody>
        </p:sp>
        <p:sp>
          <p:nvSpPr>
            <p:cNvPr id="185361" name="Oval 17"/>
            <p:cNvSpPr>
              <a:spLocks noChangeArrowheads="1"/>
            </p:cNvSpPr>
            <p:nvPr/>
          </p:nvSpPr>
          <p:spPr bwMode="auto">
            <a:xfrm>
              <a:off x="4512" y="2824"/>
              <a:ext cx="816" cy="33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chemeClr val="folHlink"/>
                  </a:solidFill>
                </a:rPr>
                <a:t>Social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chemeClr val="folHlink"/>
                  </a:solidFill>
                </a:rPr>
                <a:t>Relations</a:t>
              </a:r>
            </a:p>
          </p:txBody>
        </p:sp>
        <p:sp>
          <p:nvSpPr>
            <p:cNvPr id="185362" name="Rectangle 18"/>
            <p:cNvSpPr>
              <a:spLocks noChangeArrowheads="1"/>
            </p:cNvSpPr>
            <p:nvPr/>
          </p:nvSpPr>
          <p:spPr bwMode="auto">
            <a:xfrm>
              <a:off x="1392" y="1768"/>
              <a:ext cx="864" cy="52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folHlink"/>
                  </a:solidFill>
                </a:rPr>
                <a:t>Program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</a:rPr>
                <a:t>Participation</a:t>
              </a:r>
            </a:p>
          </p:txBody>
        </p:sp>
        <p:sp>
          <p:nvSpPr>
            <p:cNvPr id="185363" name="Rectangle 19"/>
            <p:cNvSpPr>
              <a:spLocks noChangeArrowheads="1"/>
            </p:cNvSpPr>
            <p:nvPr/>
          </p:nvSpPr>
          <p:spPr bwMode="auto">
            <a:xfrm>
              <a:off x="1392" y="2680"/>
              <a:ext cx="864" cy="52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folHlink"/>
                  </a:solidFill>
                </a:rPr>
                <a:t>Therapeutic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</a:rPr>
                <a:t>Relationship</a:t>
              </a:r>
            </a:p>
          </p:txBody>
        </p:sp>
        <p:sp>
          <p:nvSpPr>
            <p:cNvPr id="185364" name="Rectangle 20"/>
            <p:cNvSpPr>
              <a:spLocks noChangeArrowheads="1"/>
            </p:cNvSpPr>
            <p:nvPr/>
          </p:nvSpPr>
          <p:spPr bwMode="auto">
            <a:xfrm>
              <a:off x="2400" y="1768"/>
              <a:ext cx="960" cy="52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folHlink"/>
                  </a:solidFill>
                </a:rPr>
                <a:t>Behavioral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</a:rPr>
                <a:t>Change</a:t>
              </a:r>
            </a:p>
          </p:txBody>
        </p:sp>
        <p:sp>
          <p:nvSpPr>
            <p:cNvPr id="185365" name="Rectangle 21"/>
            <p:cNvSpPr>
              <a:spLocks noChangeArrowheads="1"/>
            </p:cNvSpPr>
            <p:nvPr/>
          </p:nvSpPr>
          <p:spPr bwMode="auto">
            <a:xfrm>
              <a:off x="2400" y="2680"/>
              <a:ext cx="963" cy="52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accent2"/>
                  </a:solidFill>
                </a:rPr>
                <a:t>Psycho-Social</a:t>
              </a:r>
            </a:p>
            <a:p>
              <a:pPr algn="ctr"/>
              <a:r>
                <a:rPr lang="en-US" sz="1800">
                  <a:solidFill>
                    <a:schemeClr val="accent2"/>
                  </a:solidFill>
                </a:rPr>
                <a:t>Change</a:t>
              </a:r>
            </a:p>
          </p:txBody>
        </p:sp>
        <p:sp>
          <p:nvSpPr>
            <p:cNvPr id="185366" name="Line 22"/>
            <p:cNvSpPr>
              <a:spLocks noChangeShapeType="1"/>
            </p:cNvSpPr>
            <p:nvPr/>
          </p:nvSpPr>
          <p:spPr bwMode="auto">
            <a:xfrm>
              <a:off x="1112" y="1960"/>
              <a:ext cx="18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7" name="Oval 23"/>
            <p:cNvSpPr>
              <a:spLocks noChangeArrowheads="1"/>
            </p:cNvSpPr>
            <p:nvPr/>
          </p:nvSpPr>
          <p:spPr bwMode="auto">
            <a:xfrm>
              <a:off x="240" y="1672"/>
              <a:ext cx="872" cy="57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Patient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Attributes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folHlink"/>
                  </a:solidFill>
                </a:rPr>
                <a:t>at Intake</a:t>
              </a:r>
              <a:endParaRPr lang="en-US" sz="2800">
                <a:solidFill>
                  <a:schemeClr val="folHlink"/>
                </a:solidFill>
              </a:endParaRPr>
            </a:p>
          </p:txBody>
        </p:sp>
        <p:sp>
          <p:nvSpPr>
            <p:cNvPr id="185368" name="Oval 24"/>
            <p:cNvSpPr>
              <a:spLocks noChangeArrowheads="1"/>
            </p:cNvSpPr>
            <p:nvPr/>
          </p:nvSpPr>
          <p:spPr bwMode="auto">
            <a:xfrm>
              <a:off x="424" y="1336"/>
              <a:ext cx="229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9" name="Oval 25"/>
            <p:cNvSpPr>
              <a:spLocks noChangeArrowheads="1"/>
            </p:cNvSpPr>
            <p:nvPr/>
          </p:nvSpPr>
          <p:spPr bwMode="auto">
            <a:xfrm>
              <a:off x="699" y="1336"/>
              <a:ext cx="229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70" name="Oval 26"/>
            <p:cNvSpPr>
              <a:spLocks noChangeArrowheads="1"/>
            </p:cNvSpPr>
            <p:nvPr/>
          </p:nvSpPr>
          <p:spPr bwMode="auto">
            <a:xfrm>
              <a:off x="240" y="1432"/>
              <a:ext cx="229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71" name="Oval 27"/>
            <p:cNvSpPr>
              <a:spLocks noChangeArrowheads="1"/>
            </p:cNvSpPr>
            <p:nvPr/>
          </p:nvSpPr>
          <p:spPr bwMode="auto">
            <a:xfrm>
              <a:off x="883" y="1432"/>
              <a:ext cx="229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72" name="Oval 28"/>
            <p:cNvSpPr>
              <a:spLocks noChangeArrowheads="1"/>
            </p:cNvSpPr>
            <p:nvPr/>
          </p:nvSpPr>
          <p:spPr bwMode="auto">
            <a:xfrm>
              <a:off x="469" y="1480"/>
              <a:ext cx="414" cy="144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folHlink"/>
                  </a:solidFill>
                </a:rPr>
                <a:t>Motiv</a:t>
              </a:r>
            </a:p>
          </p:txBody>
        </p:sp>
        <p:cxnSp>
          <p:nvCxnSpPr>
            <p:cNvPr id="185373" name="AutoShape 29"/>
            <p:cNvCxnSpPr>
              <a:cxnSpLocks noChangeShapeType="1"/>
              <a:stCxn id="185372" idx="4"/>
              <a:endCxn id="185367" idx="0"/>
            </p:cNvCxnSpPr>
            <p:nvPr/>
          </p:nvCxnSpPr>
          <p:spPr bwMode="auto">
            <a:xfrm>
              <a:off x="676" y="1624"/>
              <a:ext cx="0" cy="48"/>
            </a:xfrm>
            <a:prstGeom prst="straightConnector1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</p:cxnSp>
        <p:sp>
          <p:nvSpPr>
            <p:cNvPr id="185374" name="AutoShape 30"/>
            <p:cNvSpPr>
              <a:spLocks noChangeArrowheads="1"/>
            </p:cNvSpPr>
            <p:nvPr/>
          </p:nvSpPr>
          <p:spPr bwMode="auto">
            <a:xfrm>
              <a:off x="1728" y="2304"/>
              <a:ext cx="192" cy="376"/>
            </a:xfrm>
            <a:prstGeom prst="upDownArrow">
              <a:avLst>
                <a:gd name="adj1" fmla="val 50000"/>
                <a:gd name="adj2" fmla="val 39167"/>
              </a:avLst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75" name="AutoShape 31"/>
            <p:cNvSpPr>
              <a:spLocks noChangeArrowheads="1"/>
            </p:cNvSpPr>
            <p:nvPr/>
          </p:nvSpPr>
          <p:spPr bwMode="auto">
            <a:xfrm>
              <a:off x="2784" y="2304"/>
              <a:ext cx="192" cy="376"/>
            </a:xfrm>
            <a:prstGeom prst="upDownArrow">
              <a:avLst>
                <a:gd name="adj1" fmla="val 50000"/>
                <a:gd name="adj2" fmla="val 39167"/>
              </a:avLst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376" name="Rectangle 3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  <a:noFill/>
          <a:ln/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4800" dirty="0"/>
              <a:t>  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Specialized Interventions</a:t>
            </a:r>
            <a:r>
              <a:rPr lang="en-US" sz="4800" b="1" dirty="0">
                <a:solidFill>
                  <a:srgbClr val="CCEC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CCEC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(Skills-Based Counseling Manuals)</a:t>
            </a:r>
          </a:p>
        </p:txBody>
      </p:sp>
      <p:sp>
        <p:nvSpPr>
          <p:cNvPr id="185377" name="AutoShape 33"/>
          <p:cNvSpPr>
            <a:spLocks noChangeArrowheads="1"/>
          </p:cNvSpPr>
          <p:nvPr/>
        </p:nvSpPr>
        <p:spPr bwMode="auto">
          <a:xfrm rot="-5400000" flipH="1" flipV="1">
            <a:off x="647700" y="2400300"/>
            <a:ext cx="3962400" cy="1905000"/>
          </a:xfrm>
          <a:custGeom>
            <a:avLst/>
            <a:gdLst>
              <a:gd name="G0" fmla="+- 14408 0 0"/>
              <a:gd name="G1" fmla="+- 18623 0 0"/>
              <a:gd name="G2" fmla="+- 6786 0 0"/>
              <a:gd name="G3" fmla="*/ 14408 1 2"/>
              <a:gd name="G4" fmla="+- G3 10800 0"/>
              <a:gd name="G5" fmla="+- 21600 14408 18623"/>
              <a:gd name="G6" fmla="+- 18623 6786 0"/>
              <a:gd name="G7" fmla="*/ G6 1 2"/>
              <a:gd name="G8" fmla="*/ 18623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623 1 2"/>
              <a:gd name="G15" fmla="+- G5 0 G4"/>
              <a:gd name="G16" fmla="+- G0 0 G4"/>
              <a:gd name="G17" fmla="*/ G2 G15 G16"/>
              <a:gd name="T0" fmla="*/ 18004 w 21600"/>
              <a:gd name="T1" fmla="*/ 0 h 21600"/>
              <a:gd name="T2" fmla="*/ 14408 w 21600"/>
              <a:gd name="T3" fmla="*/ 6786 h 21600"/>
              <a:gd name="T4" fmla="*/ 0 w 21600"/>
              <a:gd name="T5" fmla="*/ 20882 h 21600"/>
              <a:gd name="T6" fmla="*/ 9312 w 21600"/>
              <a:gd name="T7" fmla="*/ 21600 h 21600"/>
              <a:gd name="T8" fmla="*/ 18623 w 21600"/>
              <a:gd name="T9" fmla="*/ 14736 h 21600"/>
              <a:gd name="T10" fmla="*/ 21600 w 21600"/>
              <a:gd name="T11" fmla="*/ 678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04" y="0"/>
                </a:moveTo>
                <a:lnTo>
                  <a:pt x="14408" y="6786"/>
                </a:lnTo>
                <a:lnTo>
                  <a:pt x="17385" y="6786"/>
                </a:lnTo>
                <a:lnTo>
                  <a:pt x="17385" y="20164"/>
                </a:lnTo>
                <a:lnTo>
                  <a:pt x="0" y="20164"/>
                </a:lnTo>
                <a:lnTo>
                  <a:pt x="0" y="21600"/>
                </a:lnTo>
                <a:lnTo>
                  <a:pt x="18623" y="21600"/>
                </a:lnTo>
                <a:lnTo>
                  <a:pt x="18623" y="6786"/>
                </a:lnTo>
                <a:lnTo>
                  <a:pt x="21600" y="6786"/>
                </a:lnTo>
                <a:close/>
              </a:path>
            </a:pathLst>
          </a:custGeom>
          <a:solidFill>
            <a:srgbClr val="90DB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5379" name="AutoShape 35"/>
          <p:cNvCxnSpPr>
            <a:cxnSpLocks noChangeShapeType="1"/>
            <a:stCxn id="185380" idx="2"/>
          </p:cNvCxnSpPr>
          <p:nvPr/>
        </p:nvCxnSpPr>
        <p:spPr bwMode="auto">
          <a:xfrm>
            <a:off x="7848600" y="2895600"/>
            <a:ext cx="0" cy="3810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sp>
        <p:nvSpPr>
          <p:cNvPr id="185380" name="Rectangle 36"/>
          <p:cNvSpPr>
            <a:spLocks noChangeArrowheads="1"/>
          </p:cNvSpPr>
          <p:nvPr/>
        </p:nvSpPr>
        <p:spPr bwMode="auto">
          <a:xfrm>
            <a:off x="7162800" y="2209800"/>
            <a:ext cx="1371600" cy="685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accent2"/>
                </a:solidFill>
              </a:rPr>
              <a:t>Supportive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accent2"/>
                </a:solidFill>
              </a:rPr>
              <a:t>Networks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6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nimBg="1" autoUpdateAnimBg="0"/>
      <p:bldP spid="185349" grpId="0" animBg="1"/>
      <p:bldP spid="185350" grpId="0" animBg="1"/>
      <p:bldP spid="18537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AutoShape 2"/>
          <p:cNvSpPr>
            <a:spLocks noChangeArrowheads="1"/>
          </p:cNvSpPr>
          <p:nvPr/>
        </p:nvSpPr>
        <p:spPr bwMode="auto">
          <a:xfrm>
            <a:off x="6781800" y="3644900"/>
            <a:ext cx="304800" cy="609600"/>
          </a:xfrm>
          <a:prstGeom prst="rightArrow">
            <a:avLst>
              <a:gd name="adj1" fmla="val 55556"/>
              <a:gd name="adj2" fmla="val 48435"/>
            </a:avLst>
          </a:prstGeom>
          <a:solidFill>
            <a:schemeClr val="folHlink"/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7086600" y="3263900"/>
            <a:ext cx="1447800" cy="1905000"/>
          </a:xfrm>
          <a:prstGeom prst="rect">
            <a:avLst/>
          </a:prstGeom>
          <a:solidFill>
            <a:srgbClr val="FFCCCC"/>
          </a:solidFill>
          <a:ln w="317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99684" name="Rectangle 4" descr="White marble"/>
          <p:cNvSpPr>
            <a:spLocks noChangeArrowheads="1"/>
          </p:cNvSpPr>
          <p:nvPr/>
        </p:nvSpPr>
        <p:spPr bwMode="auto">
          <a:xfrm>
            <a:off x="2057400" y="2120900"/>
            <a:ext cx="4724400" cy="33528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81320" dir="2319588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685" name="Oval 5"/>
          <p:cNvSpPr>
            <a:spLocks noChangeArrowheads="1"/>
          </p:cNvSpPr>
          <p:nvPr/>
        </p:nvSpPr>
        <p:spPr bwMode="blackWhite">
          <a:xfrm>
            <a:off x="5410200" y="3416300"/>
            <a:ext cx="1371600" cy="1066800"/>
          </a:xfrm>
          <a:prstGeom prst="ellipse">
            <a:avLst/>
          </a:prstGeom>
          <a:gradFill rotWithShape="0">
            <a:gsLst>
              <a:gs pos="0">
                <a:srgbClr val="FF0066"/>
              </a:gs>
              <a:gs pos="100000">
                <a:srgbClr val="FF00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800000"/>
            </a:solidFill>
            <a:round/>
            <a:headEnd/>
            <a:tailEnd/>
          </a:ln>
          <a:effectLst>
            <a:outerShdw dist="74053" dir="3542175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Sufficient</a:t>
            </a:r>
          </a:p>
          <a:p>
            <a:pPr algn="ctr">
              <a:lnSpc>
                <a:spcPct val="90000"/>
              </a:lnSpc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Retention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2133600" y="2254250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Early </a:t>
            </a:r>
          </a:p>
          <a:p>
            <a:pPr algn="ctr">
              <a:lnSpc>
                <a:spcPct val="70000"/>
              </a:lnSpc>
            </a:pPr>
            <a:r>
              <a:rPr 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Engagement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886200" y="2254250"/>
            <a:ext cx="1295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Early </a:t>
            </a:r>
          </a:p>
          <a:p>
            <a:pPr algn="ctr">
              <a:lnSpc>
                <a:spcPct val="70000"/>
              </a:lnSpc>
            </a:pPr>
            <a:r>
              <a:rPr 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Recovery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872288" y="5165725"/>
            <a:ext cx="22621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Posttreatment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9689" name="Oval 9"/>
          <p:cNvSpPr>
            <a:spLocks noChangeArrowheads="1"/>
          </p:cNvSpPr>
          <p:nvPr/>
        </p:nvSpPr>
        <p:spPr bwMode="blackWhite">
          <a:xfrm>
            <a:off x="7162800" y="3416300"/>
            <a:ext cx="1295400" cy="533400"/>
          </a:xfrm>
          <a:prstGeom prst="ellipse">
            <a:avLst/>
          </a:prstGeom>
          <a:gradFill rotWithShape="0">
            <a:gsLst>
              <a:gs pos="0">
                <a:srgbClr val="FF66CC"/>
              </a:gs>
              <a:gs pos="50000">
                <a:srgbClr val="CC0000"/>
              </a:gs>
              <a:gs pos="100000">
                <a:srgbClr val="FF66CC"/>
              </a:gs>
            </a:gsLst>
            <a:lin ang="189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Drug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Use</a:t>
            </a:r>
          </a:p>
        </p:txBody>
      </p:sp>
      <p:sp>
        <p:nvSpPr>
          <p:cNvPr id="199690" name="Oval 10"/>
          <p:cNvSpPr>
            <a:spLocks noChangeArrowheads="1"/>
          </p:cNvSpPr>
          <p:nvPr/>
        </p:nvSpPr>
        <p:spPr bwMode="blackWhite">
          <a:xfrm>
            <a:off x="7162800" y="3949700"/>
            <a:ext cx="1295400" cy="533400"/>
          </a:xfrm>
          <a:prstGeom prst="ellipse">
            <a:avLst/>
          </a:prstGeom>
          <a:gradFill rotWithShape="0">
            <a:gsLst>
              <a:gs pos="0">
                <a:srgbClr val="FF66CC"/>
              </a:gs>
              <a:gs pos="50000">
                <a:srgbClr val="CC0000"/>
              </a:gs>
              <a:gs pos="100000">
                <a:srgbClr val="FF66CC"/>
              </a:gs>
            </a:gsLst>
            <a:lin ang="189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Crime</a:t>
            </a:r>
          </a:p>
        </p:txBody>
      </p:sp>
      <p:sp>
        <p:nvSpPr>
          <p:cNvPr id="199691" name="Oval 11"/>
          <p:cNvSpPr>
            <a:spLocks noChangeArrowheads="1"/>
          </p:cNvSpPr>
          <p:nvPr/>
        </p:nvSpPr>
        <p:spPr bwMode="blackWhite">
          <a:xfrm>
            <a:off x="7162800" y="4483100"/>
            <a:ext cx="1295400" cy="533400"/>
          </a:xfrm>
          <a:prstGeom prst="ellipse">
            <a:avLst/>
          </a:prstGeom>
          <a:gradFill rotWithShape="0">
            <a:gsLst>
              <a:gs pos="0">
                <a:srgbClr val="FF66CC"/>
              </a:gs>
              <a:gs pos="50000">
                <a:srgbClr val="CC0000"/>
              </a:gs>
              <a:gs pos="100000">
                <a:srgbClr val="FF66CC"/>
              </a:gs>
            </a:gsLst>
            <a:lin ang="189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Social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Relations</a:t>
            </a:r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blackWhite">
          <a:xfrm>
            <a:off x="2209800" y="2806700"/>
            <a:ext cx="1447800" cy="838200"/>
          </a:xfrm>
          <a:prstGeom prst="rect">
            <a:avLst/>
          </a:prstGeom>
          <a:solidFill>
            <a:srgbClr val="009999"/>
          </a:solidFill>
          <a:ln w="3175">
            <a:miter lim="800000"/>
            <a:headEnd/>
            <a:tailEnd/>
          </a:ln>
          <a:effectLst>
            <a:outerShdw dist="107763" dir="2700000" algn="ctr" rotWithShape="0">
              <a:srgbClr val="969696"/>
            </a:outerShdw>
          </a:effectLst>
          <a:scene3d>
            <a:camera prst="legacyObliqueBottomRight"/>
            <a:lightRig rig="legacyFlat3" dir="l"/>
          </a:scene3d>
          <a:sp3d extrusionH="163500" prstMaterial="legacyMatte">
            <a:bevelT w="13500" h="13500" prst="angle"/>
            <a:bevelB w="13500" h="13500" prst="angle"/>
            <a:extrusionClr>
              <a:srgbClr val="5F5F5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Program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Participation</a:t>
            </a:r>
          </a:p>
        </p:txBody>
      </p:sp>
      <p:sp>
        <p:nvSpPr>
          <p:cNvPr id="199693" name="Rectangle 13"/>
          <p:cNvSpPr>
            <a:spLocks noChangeArrowheads="1"/>
          </p:cNvSpPr>
          <p:nvPr/>
        </p:nvSpPr>
        <p:spPr bwMode="blackWhite">
          <a:xfrm>
            <a:off x="2209800" y="4254500"/>
            <a:ext cx="1447800" cy="838200"/>
          </a:xfrm>
          <a:prstGeom prst="rect">
            <a:avLst/>
          </a:prstGeom>
          <a:solidFill>
            <a:srgbClr val="009999"/>
          </a:solidFill>
          <a:ln w="3175">
            <a:miter lim="800000"/>
            <a:headEnd/>
            <a:tailEnd/>
          </a:ln>
          <a:effectLst>
            <a:outerShdw dist="107763" dir="2700000" algn="ctr" rotWithShape="0">
              <a:srgbClr val="969696"/>
            </a:outerShdw>
          </a:effectLst>
          <a:scene3d>
            <a:camera prst="legacyObliqueBottomRight"/>
            <a:lightRig rig="legacyFlat3" dir="l"/>
          </a:scene3d>
          <a:sp3d extrusionH="163500" prstMaterial="legacyMatte">
            <a:bevelT w="13500" h="13500" prst="angle"/>
            <a:bevelB w="13500" h="13500" prst="angle"/>
            <a:extrusionClr>
              <a:srgbClr val="5F5F5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Therapeutic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Relationship</a:t>
            </a:r>
          </a:p>
        </p:txBody>
      </p:sp>
      <p:sp>
        <p:nvSpPr>
          <p:cNvPr id="199694" name="Rectangle 14"/>
          <p:cNvSpPr>
            <a:spLocks noChangeArrowheads="1"/>
          </p:cNvSpPr>
          <p:nvPr/>
        </p:nvSpPr>
        <p:spPr bwMode="blackWhite">
          <a:xfrm>
            <a:off x="3810000" y="2806700"/>
            <a:ext cx="1524000" cy="838200"/>
          </a:xfrm>
          <a:prstGeom prst="rect">
            <a:avLst/>
          </a:prstGeom>
          <a:solidFill>
            <a:srgbClr val="3333CC"/>
          </a:solidFill>
          <a:ln w="3175">
            <a:miter lim="800000"/>
            <a:headEnd/>
            <a:tailEnd/>
          </a:ln>
          <a:effectLst>
            <a:outerShdw dist="99190" dir="3011666" algn="ctr" rotWithShape="0">
              <a:srgbClr val="969696"/>
            </a:outerShdw>
          </a:effectLst>
          <a:scene3d>
            <a:camera prst="legacyObliqueBottomRight"/>
            <a:lightRig rig="legacyFlat3" dir="l"/>
          </a:scene3d>
          <a:sp3d extrusionH="1635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Behavioral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Change</a:t>
            </a:r>
          </a:p>
        </p:txBody>
      </p:sp>
      <p:sp>
        <p:nvSpPr>
          <p:cNvPr id="199695" name="Rectangle 15"/>
          <p:cNvSpPr>
            <a:spLocks noChangeArrowheads="1"/>
          </p:cNvSpPr>
          <p:nvPr/>
        </p:nvSpPr>
        <p:spPr bwMode="blackWhite">
          <a:xfrm>
            <a:off x="3805238" y="4254500"/>
            <a:ext cx="1609725" cy="838200"/>
          </a:xfrm>
          <a:prstGeom prst="rect">
            <a:avLst/>
          </a:prstGeom>
          <a:solidFill>
            <a:srgbClr val="3333CC"/>
          </a:solidFill>
          <a:ln w="3175">
            <a:miter lim="800000"/>
            <a:headEnd/>
            <a:tailEnd/>
          </a:ln>
          <a:effectLst>
            <a:outerShdw dist="99190" dir="3011666" algn="ctr" rotWithShape="0">
              <a:srgbClr val="969696"/>
            </a:outerShdw>
          </a:effectLst>
          <a:scene3d>
            <a:camera prst="legacyObliqueBottomRight"/>
            <a:lightRig rig="legacyFlat3" dir="l"/>
          </a:scene3d>
          <a:sp3d extrusionH="1635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Psycho-Social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Change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1000" y="2120900"/>
            <a:ext cx="1676400" cy="1447800"/>
            <a:chOff x="240" y="1344"/>
            <a:chExt cx="1104" cy="912"/>
          </a:xfrm>
        </p:grpSpPr>
        <p:sp>
          <p:nvSpPr>
            <p:cNvPr id="199697" name="Line 17"/>
            <p:cNvSpPr>
              <a:spLocks noChangeShapeType="1"/>
            </p:cNvSpPr>
            <p:nvPr/>
          </p:nvSpPr>
          <p:spPr bwMode="auto">
            <a:xfrm>
              <a:off x="1152" y="1968"/>
              <a:ext cx="192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40" y="1344"/>
              <a:ext cx="912" cy="912"/>
              <a:chOff x="240" y="1344"/>
              <a:chExt cx="912" cy="912"/>
            </a:xfrm>
          </p:grpSpPr>
          <p:sp>
            <p:nvSpPr>
              <p:cNvPr id="199699" name="Oval 19"/>
              <p:cNvSpPr>
                <a:spLocks noChangeArrowheads="1"/>
              </p:cNvSpPr>
              <p:nvPr/>
            </p:nvSpPr>
            <p:spPr bwMode="auto">
              <a:xfrm>
                <a:off x="240" y="1680"/>
                <a:ext cx="912" cy="57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folHlink"/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800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Patient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800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Attributes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800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at Intake</a:t>
                </a:r>
                <a:endParaRPr lang="en-US" sz="28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9700" name="Oval 20"/>
              <p:cNvSpPr>
                <a:spLocks noChangeArrowheads="1"/>
              </p:cNvSpPr>
              <p:nvPr/>
            </p:nvSpPr>
            <p:spPr bwMode="auto">
              <a:xfrm>
                <a:off x="432" y="1344"/>
                <a:ext cx="240" cy="144"/>
              </a:xfrm>
              <a:prstGeom prst="ellipse">
                <a:avLst/>
              </a:prstGeom>
              <a:solidFill>
                <a:srgbClr val="FFCC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1" name="Oval 21"/>
              <p:cNvSpPr>
                <a:spLocks noChangeArrowheads="1"/>
              </p:cNvSpPr>
              <p:nvPr/>
            </p:nvSpPr>
            <p:spPr bwMode="auto">
              <a:xfrm>
                <a:off x="720" y="1344"/>
                <a:ext cx="240" cy="144"/>
              </a:xfrm>
              <a:prstGeom prst="ellipse">
                <a:avLst/>
              </a:prstGeom>
              <a:solidFill>
                <a:srgbClr val="FFCC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2" name="Oval 22"/>
              <p:cNvSpPr>
                <a:spLocks noChangeArrowheads="1"/>
              </p:cNvSpPr>
              <p:nvPr/>
            </p:nvSpPr>
            <p:spPr bwMode="auto">
              <a:xfrm>
                <a:off x="240" y="1440"/>
                <a:ext cx="240" cy="144"/>
              </a:xfrm>
              <a:prstGeom prst="ellipse">
                <a:avLst/>
              </a:prstGeom>
              <a:solidFill>
                <a:srgbClr val="FFCC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3" name="Oval 23"/>
              <p:cNvSpPr>
                <a:spLocks noChangeArrowheads="1"/>
              </p:cNvSpPr>
              <p:nvPr/>
            </p:nvSpPr>
            <p:spPr bwMode="auto">
              <a:xfrm>
                <a:off x="912" y="1440"/>
                <a:ext cx="240" cy="144"/>
              </a:xfrm>
              <a:prstGeom prst="ellipse">
                <a:avLst/>
              </a:prstGeom>
              <a:solidFill>
                <a:srgbClr val="FFCC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4" name="Oval 24"/>
              <p:cNvSpPr>
                <a:spLocks noChangeArrowheads="1"/>
              </p:cNvSpPr>
              <p:nvPr/>
            </p:nvSpPr>
            <p:spPr bwMode="auto">
              <a:xfrm>
                <a:off x="480" y="1488"/>
                <a:ext cx="432" cy="144"/>
              </a:xfrm>
              <a:prstGeom prst="ellipse">
                <a:avLst/>
              </a:prstGeom>
              <a:solidFill>
                <a:srgbClr val="FFCC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Motiv</a:t>
                </a:r>
                <a:endParaRPr lang="en-US" sz="140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99705" name="AutoShape 25"/>
              <p:cNvCxnSpPr>
                <a:cxnSpLocks noChangeShapeType="1"/>
                <a:stCxn id="199704" idx="4"/>
                <a:endCxn id="199699" idx="0"/>
              </p:cNvCxnSpPr>
              <p:nvPr/>
            </p:nvCxnSpPr>
            <p:spPr bwMode="auto">
              <a:xfrm>
                <a:off x="696" y="1632"/>
                <a:ext cx="0" cy="48"/>
              </a:xfrm>
              <a:prstGeom prst="straightConnector1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199706" name="AutoShape 26"/>
          <p:cNvSpPr>
            <a:spLocks noChangeArrowheads="1"/>
          </p:cNvSpPr>
          <p:nvPr/>
        </p:nvSpPr>
        <p:spPr bwMode="auto">
          <a:xfrm>
            <a:off x="2667000" y="3492500"/>
            <a:ext cx="304800" cy="914400"/>
          </a:xfrm>
          <a:prstGeom prst="upDownArrow">
            <a:avLst>
              <a:gd name="adj1" fmla="val 50000"/>
              <a:gd name="adj2" fmla="val 60000"/>
            </a:avLst>
          </a:prstGeom>
          <a:solidFill>
            <a:schemeClr val="folHlink"/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07" name="AutoShape 27"/>
          <p:cNvSpPr>
            <a:spLocks noChangeArrowheads="1"/>
          </p:cNvSpPr>
          <p:nvPr/>
        </p:nvSpPr>
        <p:spPr bwMode="auto">
          <a:xfrm>
            <a:off x="2895600" y="3797300"/>
            <a:ext cx="990600" cy="304800"/>
          </a:xfrm>
          <a:prstGeom prst="rightArrow">
            <a:avLst>
              <a:gd name="adj1" fmla="val 59370"/>
              <a:gd name="adj2" fmla="val 78120"/>
            </a:avLst>
          </a:prstGeom>
          <a:solidFill>
            <a:schemeClr val="folHlink"/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08" name="AutoShape 28"/>
          <p:cNvSpPr>
            <a:spLocks noChangeArrowheads="1"/>
          </p:cNvSpPr>
          <p:nvPr/>
        </p:nvSpPr>
        <p:spPr bwMode="auto">
          <a:xfrm>
            <a:off x="4267200" y="3492500"/>
            <a:ext cx="304800" cy="914400"/>
          </a:xfrm>
          <a:prstGeom prst="upDownArrow">
            <a:avLst>
              <a:gd name="adj1" fmla="val 50000"/>
              <a:gd name="adj2" fmla="val 60000"/>
            </a:avLst>
          </a:prstGeom>
          <a:solidFill>
            <a:schemeClr val="folHlink"/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09" name="AutoShape 29"/>
          <p:cNvSpPr>
            <a:spLocks noChangeArrowheads="1"/>
          </p:cNvSpPr>
          <p:nvPr/>
        </p:nvSpPr>
        <p:spPr bwMode="auto">
          <a:xfrm>
            <a:off x="4495800" y="3797300"/>
            <a:ext cx="990600" cy="304800"/>
          </a:xfrm>
          <a:prstGeom prst="rightArrow">
            <a:avLst>
              <a:gd name="adj1" fmla="val 59370"/>
              <a:gd name="adj2" fmla="val 72403"/>
            </a:avLst>
          </a:prstGeom>
          <a:solidFill>
            <a:schemeClr val="folHlink"/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10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Evidence-Based Treatment Model</a:t>
            </a:r>
          </a:p>
        </p:txBody>
      </p:sp>
      <p:sp>
        <p:nvSpPr>
          <p:cNvPr id="199711" name="Line 31"/>
          <p:cNvSpPr>
            <a:spLocks noChangeShapeType="1"/>
          </p:cNvSpPr>
          <p:nvPr/>
        </p:nvSpPr>
        <p:spPr bwMode="auto">
          <a:xfrm flipV="1">
            <a:off x="4648200" y="5486400"/>
            <a:ext cx="0" cy="30480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12" name="Line 32"/>
          <p:cNvSpPr>
            <a:spLocks noChangeShapeType="1"/>
          </p:cNvSpPr>
          <p:nvPr/>
        </p:nvSpPr>
        <p:spPr bwMode="auto">
          <a:xfrm>
            <a:off x="4648200" y="1828800"/>
            <a:ext cx="0" cy="30480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13" name="Line 33"/>
          <p:cNvSpPr>
            <a:spLocks noChangeShapeType="1"/>
          </p:cNvSpPr>
          <p:nvPr/>
        </p:nvSpPr>
        <p:spPr bwMode="auto">
          <a:xfrm flipV="1">
            <a:off x="2971800" y="5486400"/>
            <a:ext cx="0" cy="304800"/>
          </a:xfrm>
          <a:prstGeom prst="line">
            <a:avLst/>
          </a:prstGeom>
          <a:noFill/>
          <a:ln w="76200">
            <a:solidFill>
              <a:srgbClr val="009999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14" name="Line 34"/>
          <p:cNvSpPr>
            <a:spLocks noChangeShapeType="1"/>
          </p:cNvSpPr>
          <p:nvPr/>
        </p:nvSpPr>
        <p:spPr bwMode="auto">
          <a:xfrm>
            <a:off x="2971800" y="1828800"/>
            <a:ext cx="0" cy="304800"/>
          </a:xfrm>
          <a:prstGeom prst="line">
            <a:avLst/>
          </a:prstGeom>
          <a:noFill/>
          <a:ln w="76200">
            <a:solidFill>
              <a:srgbClr val="009999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15" name="AutoShape 35"/>
          <p:cNvSpPr>
            <a:spLocks noChangeArrowheads="1"/>
          </p:cNvSpPr>
          <p:nvPr/>
        </p:nvSpPr>
        <p:spPr bwMode="blackWhite">
          <a:xfrm>
            <a:off x="2286000" y="5791200"/>
            <a:ext cx="1371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99">
                  <a:gamma/>
                  <a:shade val="29804"/>
                  <a:invGamma/>
                </a:srgbClr>
              </a:gs>
              <a:gs pos="50000">
                <a:srgbClr val="009999"/>
              </a:gs>
              <a:gs pos="100000">
                <a:srgbClr val="009999">
                  <a:gamma/>
                  <a:shade val="29804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Enhanced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Counseling</a:t>
            </a:r>
          </a:p>
        </p:txBody>
      </p:sp>
      <p:sp>
        <p:nvSpPr>
          <p:cNvPr id="199716" name="AutoShape 36"/>
          <p:cNvSpPr>
            <a:spLocks noChangeArrowheads="1"/>
          </p:cNvSpPr>
          <p:nvPr/>
        </p:nvSpPr>
        <p:spPr bwMode="blackWhite">
          <a:xfrm>
            <a:off x="2286000" y="1066800"/>
            <a:ext cx="13716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99">
                  <a:gamma/>
                  <a:shade val="29804"/>
                  <a:invGamma/>
                </a:srgbClr>
              </a:gs>
              <a:gs pos="50000">
                <a:srgbClr val="009999"/>
              </a:gs>
              <a:gs pos="100000">
                <a:srgbClr val="009999">
                  <a:gamma/>
                  <a:shade val="29804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Behavioral</a:t>
            </a:r>
          </a:p>
          <a:p>
            <a:pPr algn="ctr">
              <a:lnSpc>
                <a:spcPct val="80000"/>
              </a:lnSpc>
            </a:pPr>
            <a:r>
              <a: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Strategies</a:t>
            </a:r>
          </a:p>
        </p:txBody>
      </p:sp>
      <p:sp>
        <p:nvSpPr>
          <p:cNvPr id="199717" name="AutoShape 37"/>
          <p:cNvSpPr>
            <a:spLocks noChangeArrowheads="1"/>
          </p:cNvSpPr>
          <p:nvPr/>
        </p:nvSpPr>
        <p:spPr bwMode="blackWhite">
          <a:xfrm>
            <a:off x="3886200" y="5791200"/>
            <a:ext cx="15240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66FF">
                  <a:gamma/>
                  <a:shade val="0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Social Skills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Training</a:t>
            </a:r>
          </a:p>
        </p:txBody>
      </p:sp>
      <p:sp>
        <p:nvSpPr>
          <p:cNvPr id="199718" name="AutoShape 38"/>
          <p:cNvSpPr>
            <a:spLocks noChangeArrowheads="1"/>
          </p:cNvSpPr>
          <p:nvPr/>
        </p:nvSpPr>
        <p:spPr bwMode="blackWhite">
          <a:xfrm>
            <a:off x="3962400" y="1295400"/>
            <a:ext cx="1371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66FF">
                  <a:gamma/>
                  <a:shade val="0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Family &amp;</a:t>
            </a:r>
          </a:p>
          <a:p>
            <a:pPr algn="ctr">
              <a:lnSpc>
                <a:spcPct val="80000"/>
              </a:lnSpc>
            </a:pPr>
            <a:r>
              <a: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Friends</a:t>
            </a:r>
          </a:p>
        </p:txBody>
      </p:sp>
      <p:cxnSp>
        <p:nvCxnSpPr>
          <p:cNvPr id="199719" name="AutoShape 39"/>
          <p:cNvCxnSpPr>
            <a:cxnSpLocks noChangeShapeType="1"/>
            <a:stCxn id="199720" idx="2"/>
          </p:cNvCxnSpPr>
          <p:nvPr/>
        </p:nvCxnSpPr>
        <p:spPr bwMode="auto">
          <a:xfrm>
            <a:off x="7848600" y="2895600"/>
            <a:ext cx="0" cy="381000"/>
          </a:xfrm>
          <a:prstGeom prst="straightConnector1">
            <a:avLst/>
          </a:prstGeom>
          <a:noFill/>
          <a:ln w="38100">
            <a:solidFill>
              <a:srgbClr val="B2B2B2"/>
            </a:solidFill>
            <a:round/>
            <a:headEnd/>
            <a:tailEnd type="triangle" w="med" len="med"/>
          </a:ln>
          <a:effectLst/>
        </p:spPr>
      </p:cxnSp>
      <p:sp>
        <p:nvSpPr>
          <p:cNvPr id="199720" name="Rectangle 40"/>
          <p:cNvSpPr>
            <a:spLocks noChangeArrowheads="1"/>
          </p:cNvSpPr>
          <p:nvPr/>
        </p:nvSpPr>
        <p:spPr bwMode="auto">
          <a:xfrm>
            <a:off x="7162800" y="2209800"/>
            <a:ext cx="1371600" cy="6858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rgbClr val="FFFFCC"/>
              </a:gs>
              <a:gs pos="100000">
                <a:srgbClr val="99CCFF"/>
              </a:gs>
            </a:gsLst>
            <a:lin ang="189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63500" dir="3187806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Supportive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</p:txBody>
      </p:sp>
      <p:sp>
        <p:nvSpPr>
          <p:cNvPr id="199721" name="Line 41"/>
          <p:cNvSpPr>
            <a:spLocks noChangeShapeType="1"/>
          </p:cNvSpPr>
          <p:nvPr/>
        </p:nvSpPr>
        <p:spPr bwMode="auto">
          <a:xfrm>
            <a:off x="1143000" y="1828800"/>
            <a:ext cx="0" cy="30480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22" name="AutoShape 42"/>
          <p:cNvSpPr>
            <a:spLocks noChangeArrowheads="1"/>
          </p:cNvSpPr>
          <p:nvPr/>
        </p:nvSpPr>
        <p:spPr bwMode="blackWhite">
          <a:xfrm>
            <a:off x="533400" y="1295400"/>
            <a:ext cx="12192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99">
                  <a:gamma/>
                  <a:shade val="6275"/>
                  <a:invGamma/>
                </a:srgbClr>
              </a:gs>
              <a:gs pos="50000">
                <a:srgbClr val="FF9999"/>
              </a:gs>
              <a:gs pos="100000">
                <a:srgbClr val="FF9999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Induction</a:t>
            </a:r>
          </a:p>
        </p:txBody>
      </p:sp>
      <p:sp>
        <p:nvSpPr>
          <p:cNvPr id="199723" name="AutoShape 43"/>
          <p:cNvSpPr>
            <a:spLocks noChangeArrowheads="1"/>
          </p:cNvSpPr>
          <p:nvPr/>
        </p:nvSpPr>
        <p:spPr bwMode="blackWhite">
          <a:xfrm>
            <a:off x="5638800" y="1295400"/>
            <a:ext cx="29718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6600"/>
              </a:gs>
              <a:gs pos="50000">
                <a:srgbClr val="CC6600">
                  <a:gamma/>
                  <a:shade val="45882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Personal Health Services</a:t>
            </a:r>
          </a:p>
        </p:txBody>
      </p:sp>
      <p:sp>
        <p:nvSpPr>
          <p:cNvPr id="199724" name="AutoShape 44"/>
          <p:cNvSpPr>
            <a:spLocks noChangeArrowheads="1"/>
          </p:cNvSpPr>
          <p:nvPr/>
        </p:nvSpPr>
        <p:spPr bwMode="blackWhite">
          <a:xfrm>
            <a:off x="5638800" y="5791200"/>
            <a:ext cx="29718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6600"/>
              </a:gs>
              <a:gs pos="50000">
                <a:srgbClr val="CC6600">
                  <a:gamma/>
                  <a:shade val="45882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Social Support Services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304800" y="3810000"/>
            <a:ext cx="1828800" cy="1676400"/>
            <a:chOff x="192" y="2400"/>
            <a:chExt cx="1152" cy="1056"/>
          </a:xfrm>
        </p:grpSpPr>
        <p:sp>
          <p:nvSpPr>
            <p:cNvPr id="199726" name="Rectangle 46"/>
            <p:cNvSpPr>
              <a:spLocks noChangeArrowheads="1"/>
            </p:cNvSpPr>
            <p:nvPr/>
          </p:nvSpPr>
          <p:spPr bwMode="auto">
            <a:xfrm>
              <a:off x="192" y="2400"/>
              <a:ext cx="1008" cy="1056"/>
            </a:xfrm>
            <a:prstGeom prst="rect">
              <a:avLst/>
            </a:prstGeom>
            <a:solidFill>
              <a:srgbClr val="FFCC99"/>
            </a:solidFill>
            <a:ln w="3175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 algn="ctr"/>
              <a:endParaRPr lang="en-US" sz="17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en-US" sz="17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en-US" sz="17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en-US" sz="17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7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Program</a:t>
              </a:r>
            </a:p>
            <a:p>
              <a:pPr algn="ctr">
                <a:lnSpc>
                  <a:spcPct val="90000"/>
                </a:lnSpc>
              </a:pPr>
              <a:r>
                <a:rPr lang="en-US" sz="17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Characteristics</a:t>
              </a:r>
            </a:p>
          </p:txBody>
        </p:sp>
        <p:sp>
          <p:nvSpPr>
            <p:cNvPr id="199727" name="Line 47"/>
            <p:cNvSpPr>
              <a:spLocks noChangeShapeType="1"/>
            </p:cNvSpPr>
            <p:nvPr/>
          </p:nvSpPr>
          <p:spPr bwMode="auto">
            <a:xfrm>
              <a:off x="1152" y="2784"/>
              <a:ext cx="192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8" name="Oval 48"/>
            <p:cNvSpPr>
              <a:spLocks noChangeArrowheads="1"/>
            </p:cNvSpPr>
            <p:nvPr/>
          </p:nvSpPr>
          <p:spPr bwMode="auto">
            <a:xfrm>
              <a:off x="240" y="2496"/>
              <a:ext cx="912" cy="57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Staff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Attributes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&amp; Skills</a:t>
              </a:r>
            </a:p>
          </p:txBody>
        </p:sp>
      </p:grpSp>
      <p:sp>
        <p:nvSpPr>
          <p:cNvPr id="199729" name="Oval 49"/>
          <p:cNvSpPr>
            <a:spLocks noChangeArrowheads="1"/>
          </p:cNvSpPr>
          <p:nvPr/>
        </p:nvSpPr>
        <p:spPr bwMode="auto">
          <a:xfrm>
            <a:off x="152400" y="2057400"/>
            <a:ext cx="1905000" cy="3657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30" name="Oval 50"/>
          <p:cNvSpPr>
            <a:spLocks noChangeArrowheads="1"/>
          </p:cNvSpPr>
          <p:nvPr/>
        </p:nvSpPr>
        <p:spPr bwMode="auto">
          <a:xfrm>
            <a:off x="2057400" y="2057400"/>
            <a:ext cx="1752600" cy="3657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31" name="Oval 51"/>
          <p:cNvSpPr>
            <a:spLocks noChangeArrowheads="1"/>
          </p:cNvSpPr>
          <p:nvPr/>
        </p:nvSpPr>
        <p:spPr bwMode="auto">
          <a:xfrm>
            <a:off x="3733800" y="2057400"/>
            <a:ext cx="1676400" cy="3657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32" name="Oval 52"/>
          <p:cNvSpPr>
            <a:spLocks noChangeArrowheads="1"/>
          </p:cNvSpPr>
          <p:nvPr/>
        </p:nvSpPr>
        <p:spPr bwMode="auto">
          <a:xfrm>
            <a:off x="5334000" y="2895600"/>
            <a:ext cx="1524000" cy="2057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33" name="Rectangle 53"/>
          <p:cNvSpPr>
            <a:spLocks noChangeArrowheads="1"/>
          </p:cNvSpPr>
          <p:nvPr/>
        </p:nvSpPr>
        <p:spPr bwMode="auto">
          <a:xfrm>
            <a:off x="6858000" y="3124200"/>
            <a:ext cx="1905000" cy="24384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34" name="Text Box 54"/>
          <p:cNvSpPr txBox="1">
            <a:spLocks noChangeArrowheads="1"/>
          </p:cNvSpPr>
          <p:nvPr/>
        </p:nvSpPr>
        <p:spPr bwMode="auto">
          <a:xfrm>
            <a:off x="614363" y="6445250"/>
            <a:ext cx="8072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CCECFF"/>
                </a:solidFill>
              </a:rPr>
              <a:t>Simpson, 2001 (</a:t>
            </a:r>
            <a:r>
              <a:rPr lang="en-US" sz="1600" u="sng">
                <a:solidFill>
                  <a:srgbClr val="CCECFF"/>
                </a:solidFill>
              </a:rPr>
              <a:t>Addiction</a:t>
            </a:r>
            <a:r>
              <a:rPr lang="en-US" sz="1600">
                <a:solidFill>
                  <a:srgbClr val="CCECFF"/>
                </a:solidFill>
              </a:rPr>
              <a:t>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9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9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9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9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11" grpId="0" animBg="1"/>
      <p:bldP spid="199712" grpId="0" animBg="1"/>
      <p:bldP spid="199713" grpId="0" animBg="1"/>
      <p:bldP spid="199714" grpId="0" animBg="1"/>
      <p:bldP spid="199715" grpId="0" animBg="1" autoUpdateAnimBg="0"/>
      <p:bldP spid="199716" grpId="0" animBg="1" autoUpdateAnimBg="0"/>
      <p:bldP spid="199717" grpId="0" animBg="1" autoUpdateAnimBg="0"/>
      <p:bldP spid="199718" grpId="0" animBg="1" autoUpdateAnimBg="0"/>
      <p:bldP spid="199720" grpId="0" animBg="1" autoUpdateAnimBg="0"/>
      <p:bldP spid="199721" grpId="0" animBg="1"/>
      <p:bldP spid="199722" grpId="0" animBg="1" autoUpdateAnimBg="0"/>
      <p:bldP spid="199723" grpId="0" animBg="1" autoUpdateAnimBg="0"/>
      <p:bldP spid="199724" grpId="0" animBg="1" autoUpdateAnimBg="0"/>
      <p:bldP spid="199729" grpId="0" animBg="1"/>
      <p:bldP spid="199730" grpId="0" animBg="1"/>
      <p:bldP spid="199731" grpId="0" animBg="1"/>
      <p:bldP spid="199732" grpId="0" animBg="1"/>
      <p:bldP spid="1997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How to Order KAPs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00200"/>
            <a:ext cx="8763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/>
              <a:t>To order publications, contact SAMHSA at </a:t>
            </a:r>
            <a:r>
              <a:rPr lang="en-US" sz="3800" dirty="0" smtClean="0">
                <a:hlinkClick r:id="rId3"/>
              </a:rPr>
              <a:t>http://store.samhsa.gov</a:t>
            </a:r>
            <a:r>
              <a:rPr lang="en-US" sz="3800" dirty="0" smtClean="0"/>
              <a:t> or </a:t>
            </a:r>
            <a:endParaRPr lang="en-US" sz="3800" dirty="0" smtClean="0"/>
          </a:p>
          <a:p>
            <a:pPr algn="ctr"/>
            <a:r>
              <a:rPr lang="en-US" sz="2800" dirty="0" smtClean="0"/>
              <a:t>1-877-SAMHSA-7 </a:t>
            </a:r>
          </a:p>
          <a:p>
            <a:pPr algn="ctr"/>
            <a:r>
              <a:rPr lang="en-US" sz="2800" dirty="0" smtClean="0"/>
              <a:t>(</a:t>
            </a:r>
            <a:r>
              <a:rPr lang="en-US" sz="2800" dirty="0" smtClean="0"/>
              <a:t>1-877-726-4727) (English and </a:t>
            </a:r>
            <a:r>
              <a:rPr lang="en-US" sz="2800" dirty="0" err="1" smtClean="0"/>
              <a:t>Español</a:t>
            </a:r>
            <a:r>
              <a:rPr lang="en-US" sz="2800" dirty="0" smtClean="0"/>
              <a:t>) or </a:t>
            </a:r>
            <a:endParaRPr lang="en-US" sz="2800" dirty="0" smtClean="0"/>
          </a:p>
          <a:p>
            <a:pPr algn="ctr"/>
            <a:r>
              <a:rPr lang="en-US" sz="2800" dirty="0" smtClean="0"/>
              <a:t>call </a:t>
            </a:r>
            <a:r>
              <a:rPr lang="en-US" sz="2800" dirty="0" smtClean="0"/>
              <a:t>800-487-4889 </a:t>
            </a:r>
            <a:endParaRPr lang="en-US" sz="2800" dirty="0" smtClean="0"/>
          </a:p>
          <a:p>
            <a:pPr algn="ctr"/>
            <a:r>
              <a:rPr lang="en-US" sz="2800" dirty="0" smtClean="0"/>
              <a:t>(</a:t>
            </a:r>
            <a:r>
              <a:rPr lang="en-US" sz="2800" dirty="0" smtClean="0"/>
              <a:t>TDD hearing impaired) and ask for an information specialist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Hexagon 44"/>
          <p:cNvSpPr/>
          <p:nvPr/>
        </p:nvSpPr>
        <p:spPr bwMode="auto">
          <a:xfrm>
            <a:off x="6959600" y="4677070"/>
            <a:ext cx="1954004" cy="7747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Hexagon 43"/>
          <p:cNvSpPr/>
          <p:nvPr/>
        </p:nvSpPr>
        <p:spPr bwMode="auto">
          <a:xfrm>
            <a:off x="7010400" y="5591470"/>
            <a:ext cx="1954004" cy="7747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Hexagon 42"/>
          <p:cNvSpPr/>
          <p:nvPr/>
        </p:nvSpPr>
        <p:spPr bwMode="auto">
          <a:xfrm>
            <a:off x="6946900" y="3864270"/>
            <a:ext cx="1954004" cy="6477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Hexagon 27"/>
          <p:cNvSpPr/>
          <p:nvPr/>
        </p:nvSpPr>
        <p:spPr bwMode="auto">
          <a:xfrm>
            <a:off x="6883400" y="2260605"/>
            <a:ext cx="1954004" cy="12319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Hexagon 26"/>
          <p:cNvSpPr/>
          <p:nvPr/>
        </p:nvSpPr>
        <p:spPr bwMode="auto">
          <a:xfrm>
            <a:off x="6832600" y="1206505"/>
            <a:ext cx="1954004" cy="8382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1206500"/>
            <a:ext cx="2667000" cy="9063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Current offense violent/serious/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sex-related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27" y="2412078"/>
            <a:ext cx="2639073" cy="106310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Current offense is not violent/serious/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sex-related, but prior offense(s) was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400" y="4491188"/>
            <a:ext cx="2666999" cy="112568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Neither current offense nor prior offense was violent/serious/sex-related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8213" y="2144415"/>
            <a:ext cx="1261987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 smtClean="0"/>
              <a:t>State prison</a:t>
            </a: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61857" y="1439225"/>
            <a:ext cx="954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</a:t>
            </a:r>
            <a:r>
              <a:rPr lang="en-US" sz="1400" b="1" dirty="0" smtClean="0"/>
              <a:t>arole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74992" y="2285340"/>
            <a:ext cx="174990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PRCS </a:t>
            </a:r>
            <a:br>
              <a:rPr lang="en-US" sz="1400" b="1" dirty="0" smtClean="0"/>
            </a:br>
            <a:r>
              <a:rPr lang="en-US" sz="1400" b="1" dirty="0" smtClean="0"/>
              <a:t>(Post-release Community Supervision)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00500" y="4457091"/>
            <a:ext cx="1765299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 smtClean="0"/>
              <a:t>County Sentence</a:t>
            </a:r>
          </a:p>
          <a:p>
            <a:pPr algn="ctr">
              <a:lnSpc>
                <a:spcPct val="90000"/>
              </a:lnSpc>
            </a:pPr>
            <a:r>
              <a:rPr lang="en-US" sz="1800" b="1" dirty="0" smtClean="0"/>
              <a:t>(Local Prison Term) (1170(h)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3962400"/>
            <a:ext cx="11082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/>
              <a:t>Jail only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4724400"/>
            <a:ext cx="151432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Jail + Mandatory Supervision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02640" y="5544545"/>
            <a:ext cx="159846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Mandatory Supervision only</a:t>
            </a:r>
            <a:endParaRPr lang="en-US" sz="1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49541" y="5062744"/>
            <a:ext cx="1045186" cy="5717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359078" y="1743364"/>
            <a:ext cx="1314195" cy="53305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84478" y="2657422"/>
            <a:ext cx="1392704" cy="252033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920678" y="1692222"/>
            <a:ext cx="1308422" cy="51757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908300" y="2641600"/>
            <a:ext cx="1333500" cy="457201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663878" y="4219870"/>
            <a:ext cx="1168722" cy="460322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752778" y="5416792"/>
            <a:ext cx="1143322" cy="50487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765478" y="5061191"/>
            <a:ext cx="1079822" cy="2227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303213"/>
            <a:ext cx="91440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dirty="0" smtClean="0">
              <a:ea typeface="ＭＳ Ｐゴシック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65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Realignment Sentencing Created New Populations in California</a:t>
            </a:r>
          </a:p>
        </p:txBody>
      </p:sp>
    </p:spTree>
    <p:extLst>
      <p:ext uri="{BB962C8B-B14F-4D97-AF65-F5344CB8AC3E}">
        <p14:creationId xmlns="" xmlns:p14="http://schemas.microsoft.com/office/powerpoint/2010/main" val="25080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686800" cy="104775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ea typeface="ＭＳ Ｐゴシック"/>
                <a:cs typeface="Arial" pitchFamily="34" charset="0"/>
              </a:rPr>
              <a:t>The Landscape for Addressing the </a:t>
            </a:r>
            <a:r>
              <a:rPr lang="en-US" sz="2800" dirty="0" smtClean="0">
                <a:latin typeface="Arial" pitchFamily="34" charset="0"/>
                <a:ea typeface="ＭＳ Ｐゴシック"/>
                <a:cs typeface="Arial" pitchFamily="34" charset="0"/>
              </a:rPr>
              <a:t>Alcohol and Drug </a:t>
            </a:r>
            <a:r>
              <a:rPr lang="en-US" sz="2800" dirty="0" smtClean="0">
                <a:latin typeface="Arial" pitchFamily="34" charset="0"/>
                <a:ea typeface="ＭＳ Ｐゴシック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ea typeface="ＭＳ Ｐゴシック"/>
                <a:cs typeface="Arial" pitchFamily="34" charset="0"/>
              </a:rPr>
              <a:t>reatment and Health </a:t>
            </a:r>
            <a:r>
              <a:rPr lang="en-US" sz="2800" dirty="0" smtClean="0">
                <a:latin typeface="Arial" pitchFamily="34" charset="0"/>
                <a:ea typeface="ＭＳ Ｐゴシック"/>
                <a:cs typeface="Arial" pitchFamily="34" charset="0"/>
              </a:rPr>
              <a:t>Care Needs of the Reentry Population </a:t>
            </a:r>
            <a:r>
              <a:rPr lang="en-US" sz="2800" dirty="0">
                <a:latin typeface="Arial" pitchFamily="34" charset="0"/>
                <a:ea typeface="ＭＳ Ｐゴシック"/>
                <a:cs typeface="Arial" pitchFamily="34" charset="0"/>
              </a:rPr>
              <a:t>H</a:t>
            </a:r>
            <a:r>
              <a:rPr lang="en-US" sz="2800" dirty="0" smtClean="0">
                <a:latin typeface="Arial" pitchFamily="34" charset="0"/>
                <a:ea typeface="ＭＳ Ｐゴシック"/>
                <a:cs typeface="Arial" pitchFamily="34" charset="0"/>
              </a:rPr>
              <a:t>as Changed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2133600"/>
            <a:ext cx="4181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 eaLnBrk="0" hangingPunct="0">
              <a:lnSpc>
                <a:spcPct val="90000"/>
              </a:lnSpc>
              <a:spcBef>
                <a:spcPts val="56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Recession of 2008 had a major impact on counties’ health care safety </a:t>
            </a:r>
            <a:r>
              <a:rPr lang="en-US" sz="2000" b="1" dirty="0" smtClean="0">
                <a:solidFill>
                  <a:schemeClr val="tx2"/>
                </a:solidFill>
              </a:rPr>
              <a:t>nets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Screen shot 2013-10-23 at 11.06.54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524000"/>
            <a:ext cx="36830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5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609600" y="990600"/>
            <a:ext cx="6934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400" b="0">
              <a:latin typeface="Arial" charset="0"/>
            </a:endParaRP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1066800" y="-457200"/>
            <a:ext cx="75438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0000" b="0" dirty="0">
                <a:solidFill>
                  <a:srgbClr val="C00000"/>
                </a:solidFill>
                <a:latin typeface="Times New Roman" pitchFamily="18" charset="0"/>
              </a:rPr>
              <a:t>????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 bwMode="blackWhite">
          <a:xfrm>
            <a:off x="2819400" y="1219200"/>
            <a:ext cx="5638800" cy="19050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50000"/>
                  </a:schemeClr>
                </a:solidFill>
              </a:rPr>
              <a:t>So, how do you </a:t>
            </a:r>
            <a:br>
              <a:rPr lang="en-US" sz="6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bg1">
                    <a:lumMod val="50000"/>
                  </a:schemeClr>
                </a:solidFill>
              </a:rPr>
              <a:t>decide what to do?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4870" name="Picture 6" descr="BD0666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962400"/>
            <a:ext cx="2686050" cy="259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  <p:bldP spid="1648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9144000" cy="906462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Prison and Parole Tend to Have a Number of Chronic Health Conditions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476500" y="1765300"/>
            <a:ext cx="0" cy="396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813300" y="1765300"/>
            <a:ext cx="0" cy="396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18856181"/>
              </p:ext>
            </p:extLst>
          </p:nvPr>
        </p:nvGraphicFramePr>
        <p:xfrm>
          <a:off x="380535" y="1527212"/>
          <a:ext cx="8343903" cy="466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3"/>
                <a:gridCol w="1524000"/>
                <a:gridCol w="1536700"/>
                <a:gridCol w="1409700"/>
                <a:gridCol w="1460500"/>
              </a:tblGrid>
              <a:tr h="333519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Health (Lifetime)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Local</a:t>
                      </a:r>
                      <a:endParaRPr lang="en-US" dirty="0"/>
                    </a:p>
                  </a:txBody>
                  <a:tcPr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</a:tr>
              <a:tr h="5836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Prison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Parole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PRCS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Local Custody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333519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Asthma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19%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11%*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13%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3519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Diabetes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6%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6042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Hypertension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19%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16%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16%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6042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Hepatitis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13%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10%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1897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Tuberculosis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8%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7%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11%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1427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HIV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0%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1%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43981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Dental Problems Since Admission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55%^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48%^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39%*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41%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5832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Any physical disability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43%^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40%^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34%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33%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5865090" y="1512455"/>
            <a:ext cx="2944091" cy="47193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775" y="6231848"/>
            <a:ext cx="6910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^</a:t>
            </a:r>
            <a:r>
              <a:rPr lang="en-US" sz="1100" b="1" dirty="0" smtClean="0"/>
              <a:t>Indicates differences between Prison vs. Parole statistically significant at .05 level.</a:t>
            </a:r>
            <a:endParaRPr lang="en-US" sz="1100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781905" y="1524000"/>
            <a:ext cx="0" cy="46808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6465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9144000" cy="906462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PRCS and Local Custody Tend to Be Physically Healthier Than Prison/Parole Populations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476500" y="1765300"/>
            <a:ext cx="0" cy="396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813300" y="1765300"/>
            <a:ext cx="0" cy="396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12998715"/>
              </p:ext>
            </p:extLst>
          </p:nvPr>
        </p:nvGraphicFramePr>
        <p:xfrm>
          <a:off x="380535" y="1527212"/>
          <a:ext cx="8343903" cy="466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3"/>
                <a:gridCol w="1524000"/>
                <a:gridCol w="1536700"/>
                <a:gridCol w="1409700"/>
                <a:gridCol w="1460500"/>
              </a:tblGrid>
              <a:tr h="333519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Health (Lifetime)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Local</a:t>
                      </a:r>
                      <a:endParaRPr lang="en-US" dirty="0"/>
                    </a:p>
                  </a:txBody>
                  <a:tcPr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</a:tr>
              <a:tr h="5836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Prison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Parole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PRCS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Local Custody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333519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Asthma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19%*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11%*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13%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3519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Diabetes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6%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6042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Hypertension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19%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6042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Hepatitis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13%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1897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Tuberculosis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8%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7%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1427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HIV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3981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Dental Problems Since Admission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55%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48%*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39%*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41%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8325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Any physical disability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43%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34%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33%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6324600"/>
            <a:ext cx="80666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*Indicates differences between Parole vs. PRCS statistically significant. State vs. Local  also significant.</a:t>
            </a:r>
            <a:endParaRPr lang="en-US" sz="1050" b="1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781905" y="1524000"/>
            <a:ext cx="0" cy="46808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849258" y="1507067"/>
            <a:ext cx="0" cy="46808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9815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9144000" cy="611187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There Is More Serious Mental Illness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Among the Parole Population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07427930"/>
              </p:ext>
            </p:extLst>
          </p:nvPr>
        </p:nvGraphicFramePr>
        <p:xfrm>
          <a:off x="444497" y="1066801"/>
          <a:ext cx="8343903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149"/>
                <a:gridCol w="1266454"/>
                <a:gridCol w="1435100"/>
                <a:gridCol w="1409700"/>
                <a:gridCol w="1460500"/>
              </a:tblGrid>
              <a:tr h="469933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MH </a:t>
                      </a:r>
                      <a:r>
                        <a:rPr lang="en-US" baseline="0" dirty="0" smtClean="0"/>
                        <a:t>Disorder/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Substance Abuse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Local</a:t>
                      </a:r>
                      <a:endParaRPr lang="en-US" dirty="0"/>
                    </a:p>
                  </a:txBody>
                  <a:tcPr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</a:tr>
              <a:tr h="82238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Prison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Parole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PRCS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Local Custody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822384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Ever Diagnosed with MH</a:t>
                      </a:r>
                      <a:r>
                        <a:rPr lang="en-US" b="1" i="0" baseline="0" dirty="0" smtClean="0">
                          <a:solidFill>
                            <a:schemeClr val="tx1"/>
                          </a:solidFill>
                        </a:rPr>
                        <a:t> Disorder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30%^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40%^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18%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69933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="1" i="0" baseline="0" dirty="0" smtClean="0">
                          <a:solidFill>
                            <a:schemeClr val="tx1"/>
                          </a:solidFill>
                        </a:rPr>
                        <a:t> . . with </a:t>
                      </a:r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Manic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11%^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29%^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4%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51829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. . . with Schizophrenia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8%^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18%^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1%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1%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. . . with Depression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22%^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31%^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13%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12%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16363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. . . with Anxiety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9%^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17%^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7%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3%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28606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Drug Abuse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53%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57%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64%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61%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70432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Drug</a:t>
                      </a:r>
                      <a:r>
                        <a:rPr lang="en-US" b="1" i="0" baseline="0" dirty="0" smtClean="0">
                          <a:solidFill>
                            <a:schemeClr val="tx1"/>
                          </a:solidFill>
                        </a:rPr>
                        <a:t> Dependence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46%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53%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41%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5934772" y="1066800"/>
            <a:ext cx="2874409" cy="4963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4800" y="5486400"/>
            <a:ext cx="8534400" cy="9835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205239" y="1487715"/>
            <a:ext cx="0" cy="45961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09600" y="6248400"/>
            <a:ext cx="6279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^</a:t>
            </a:r>
            <a:r>
              <a:rPr lang="en-US" sz="1000" b="1" dirty="0" smtClean="0"/>
              <a:t>Indicates differences between Prison vs. Parole statistically significant at .05 level.</a:t>
            </a:r>
            <a:endParaRPr lang="en-US" sz="1000" b="1" dirty="0"/>
          </a:p>
        </p:txBody>
      </p:sp>
    </p:spTree>
    <p:extLst>
      <p:ext uri="{BB962C8B-B14F-4D97-AF65-F5344CB8AC3E}">
        <p14:creationId xmlns="" xmlns:p14="http://schemas.microsoft.com/office/powerpoint/2010/main" val="35591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3563</TotalTime>
  <Words>2443</Words>
  <Application>Microsoft Office PowerPoint</Application>
  <PresentationFormat>On-screen Show (4:3)</PresentationFormat>
  <Paragraphs>699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Level</vt:lpstr>
      <vt:lpstr>      Knowledge Application Programs (KAPS)  in Faith-based Reentry Community Substance Abuse Treatment Settings  </vt:lpstr>
      <vt:lpstr>Faith-based Organizations</vt:lpstr>
      <vt:lpstr>Bridging The Gap </vt:lpstr>
      <vt:lpstr>Slide 4</vt:lpstr>
      <vt:lpstr>The Landscape for Addressing the Alcohol and Drug Treatment and Health Care Needs of the Reentry Population Has Changed</vt:lpstr>
      <vt:lpstr>So, how do you  decide what to do?</vt:lpstr>
      <vt:lpstr>Prison and Parole Tend to Have a Number of Chronic Health Conditions</vt:lpstr>
      <vt:lpstr>PRCS and Local Custody Tend to Be Physically Healthier Than Prison/Parole Populations</vt:lpstr>
      <vt:lpstr>There Is More Serious Mental Illness  Among the Parole Population</vt:lpstr>
      <vt:lpstr>County Clients Tend to Have More Treatment Needs with Respect to Drug Abuse/Dependence</vt:lpstr>
      <vt:lpstr>Understanding the ‘New Normal’ in FB Reentry Community Treatment Settings</vt:lpstr>
      <vt:lpstr>Solutions</vt:lpstr>
      <vt:lpstr>Knowledge Application Program (KAP)</vt:lpstr>
      <vt:lpstr>Knowledge Application Programs (KAPS)</vt:lpstr>
      <vt:lpstr>SAMHSA Center for Mental Health Services - Knowledge Application Program (CMHS/KAP)</vt:lpstr>
      <vt:lpstr>Different Types of KAPs</vt:lpstr>
      <vt:lpstr>How Are Evidence-Based Practices Documented?</vt:lpstr>
      <vt:lpstr>Process Benchmarking In Action </vt:lpstr>
      <vt:lpstr>In Plain Terms, Please</vt:lpstr>
      <vt:lpstr>Evidence-Based Practices  for Alcohol Treatment</vt:lpstr>
      <vt:lpstr> Scientifically-Based Approaches  to Addiction Treatment</vt:lpstr>
      <vt:lpstr>What Does All This Mean?</vt:lpstr>
      <vt:lpstr>Slide 23</vt:lpstr>
      <vt:lpstr>Summary</vt:lpstr>
      <vt:lpstr>Sources of Evidence-Based   Information on the Web </vt:lpstr>
      <vt:lpstr>Sources of Evidence-Based   Information on the Web</vt:lpstr>
      <vt:lpstr>Sources of Evidence-Based   Information on the Web</vt:lpstr>
      <vt:lpstr>An Evidence-Based Treatment Model for Improving Practice1</vt:lpstr>
      <vt:lpstr>Slide 29</vt:lpstr>
      <vt:lpstr>Elements of a Treatment  Process Model</vt:lpstr>
      <vt:lpstr>TCU Treatment Process Model</vt:lpstr>
      <vt:lpstr>“Sequence” of Recovery Stages</vt:lpstr>
      <vt:lpstr>Slide 33</vt:lpstr>
      <vt:lpstr>Induction to Treatment  (Motivational Enhancement)</vt:lpstr>
      <vt:lpstr>Counseling Enhancements   (Cognitive “Mapping”)</vt:lpstr>
      <vt:lpstr>Contingency Management  (Token Rewards)</vt:lpstr>
      <vt:lpstr>   Specialized Interventions   (Skills-Based Counseling Manuals)</vt:lpstr>
      <vt:lpstr>Evidence-Based Treatment Model</vt:lpstr>
      <vt:lpstr>How to Order KAPs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Issues in Treatment</dc:title>
  <dc:creator>C. Branch</dc:creator>
  <cp:lastModifiedBy>cbranch</cp:lastModifiedBy>
  <cp:revision>314</cp:revision>
  <dcterms:modified xsi:type="dcterms:W3CDTF">2014-06-10T14:51:30Z</dcterms:modified>
</cp:coreProperties>
</file>